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7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11/22/16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E6B6B5D-438F-4DDF-82C3-C48C70106067}" type="slidenum">
              <a:rPr lang="en-US" sz="1200">
                <a:solidFill>
                  <a:srgbClr val="8B8B8B"/>
                </a:solidFill>
                <a:latin typeface="Calibri"/>
              </a:rPr>
            </a:fld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 lang="en-US" sz="28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 lang="en-US" sz="2000"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 lang="en-US"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 lang="en-US"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 lang="en-US" sz="2000"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 lang="en-US" sz="2000">
              <a:latin typeface="Calibri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880"/>
            <a:ext cx="4114800" cy="146304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4584960" y="59760"/>
            <a:ext cx="596160" cy="82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Times New Roman"/>
              </a:rPr>
              <a:t>A*</a:t>
            </a:r>
            <a:endParaRPr lang="en-US" sz="80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Times New Roman"/>
              </a:rPr>
              <a:t>Yes</a:t>
            </a:r>
            <a:endParaRPr lang="en-US" sz="80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Times New Roman"/>
              </a:rPr>
              <a:t>Yes</a:t>
            </a:r>
          </a:p>
        </p:txBody>
      </p:sp>
      <p:sp>
        <p:nvSpPr>
          <p:cNvPr id="42" name="CustomShape 3"/>
          <p:cNvSpPr/>
          <p:nvPr/>
        </p:nvSpPr>
        <p:spPr>
          <a:xfrm>
            <a:off x="6097905" y="22225"/>
            <a:ext cx="4719955" cy="34480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00" i="1">
                <a:solidFill>
                  <a:srgbClr val="000000"/>
                </a:solidFill>
                <a:latin typeface="Times New Roman"/>
              </a:rPr>
              <a:t>tree-search version of </a:t>
            </a:r>
            <a:r>
              <a:rPr lang="en-US" sz="800">
                <a:solidFill>
                  <a:srgbClr val="000000"/>
                </a:solidFill>
                <a:latin typeface="Times New Roman"/>
              </a:rPr>
              <a:t>A* </a:t>
            </a:r>
            <a:r>
              <a:rPr lang="en-US" sz="800" i="1">
                <a:solidFill>
                  <a:srgbClr val="000000"/>
                </a:solidFill>
                <a:latin typeface="Times New Roman"/>
              </a:rPr>
              <a:t>is optimal if h(n)</a:t>
            </a:r>
            <a:r>
              <a:rPr lang="en-US" sz="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800" i="1">
                <a:solidFill>
                  <a:srgbClr val="000000"/>
                </a:solidFill>
                <a:latin typeface="Times New Roman"/>
              </a:rPr>
              <a:t>is admissible</a:t>
            </a:r>
            <a:endParaRPr lang="en-US" sz="800" i="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800" i="1">
                <a:solidFill>
                  <a:srgbClr val="000000"/>
                </a:solidFill>
                <a:latin typeface="Times New Roman"/>
              </a:rPr>
              <a:t>graph-search version is optimal if h(n)</a:t>
            </a:r>
            <a:r>
              <a:rPr lang="en-US" sz="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800" i="1">
                <a:solidFill>
                  <a:srgbClr val="000000"/>
                </a:solidFill>
                <a:latin typeface="Times New Roman"/>
              </a:rPr>
              <a:t>is consistent.</a:t>
            </a:r>
          </a:p>
        </p:txBody>
      </p:sp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29225"/>
            <a:ext cx="3995280" cy="106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Kingsoft Office WPP</Application>
  <PresentationFormat/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tflsguoyu</cp:lastModifiedBy>
  <cp:revision>1</cp:revision>
  <dcterms:created xsi:type="dcterms:W3CDTF">2016-11-22T19:54:12Z</dcterms:created>
  <dcterms:modified xsi:type="dcterms:W3CDTF">2016-11-22T19:54:12Z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