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734C17-37B4-8A71-E7CB-18462DA1BAAD}" name="Parastu Kasaie" initials="PK" userId="S::pkasaie1@jh.edu::1e6f2ad9-07d6-4e69-b2cb-e8eac35e5c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1"/>
    <p:restoredTop sz="82436"/>
  </p:normalViewPr>
  <p:slideViewPr>
    <p:cSldViewPr snapToGrid="0">
      <p:cViewPr>
        <p:scale>
          <a:sx n="67" d="100"/>
          <a:sy n="67" d="100"/>
        </p:scale>
        <p:origin x="287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50CE8-CB32-944E-81A2-355894EB18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58E5A-1C4A-D940-B55C-78510F47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SPECIFICATION: general recipe for the model compartments, transitions and intervention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58E5A-1C4A-D940-B55C-78510F4762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9327-3BF2-5E61-DBC2-C4FFB0E7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401AD-404D-E5C2-3E16-FC471E43C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FCE0-A521-62D6-DF7F-EA0EEF9C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5578-56A4-AA0B-4BF1-E2E0823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9F17-FA32-FA04-040D-05C93622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F711-910D-9576-B01A-311ED01F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4A3-45AC-01CD-5ED0-417A18092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CC535-E573-9110-71B0-1DC4ED8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3BD3-17FF-4444-BC72-4E8B5E46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5E7B-E6E4-D341-9F0B-903F7B7A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C6732-299F-C182-7BB2-D7E9A3801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038F-090B-75FC-A0D2-8AC36667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BBA9-BF9F-A96E-0E25-BA86DC3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D462-1BD5-2EC7-37E2-CC274FFA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02E9-0B1C-88DE-1EBB-27E2557C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6D09-3786-8163-DED7-80794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D731-532C-837F-3BA8-1F6D167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8D77-86ED-81F4-67C1-6A6B735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815C-4A1B-AB16-3991-A241391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723F-D4CA-8598-5E25-36D5B95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2F70-00B1-E0D7-C49D-15D2546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D0A2-9CF6-7F30-F115-1F1635B0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59D2-CDF9-7921-7B5E-B0E10AD6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5A24-2BEF-D8C8-9B12-9AC0D528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BD14-239E-ED34-4F71-68080FD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567B-EBD8-C509-C769-51CA0CC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1439-7671-3DD7-6E19-C9C078FFC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9B1E-6B7D-5A4F-C9B1-59C41276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2A74-B487-BDEA-69E5-0A652182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1FCF4-1D9E-F4DB-5119-5F47362F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E7FCA-53AA-9788-96BE-C2561851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A457-E0DB-E519-0347-20E8ED4C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9B42-80B0-ED33-4CBF-953FDF4B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AD-1B31-B6E7-D979-B32A67A2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A44BF-C932-B1D7-433D-2BF258BBD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F064-8BBD-399C-F124-1ECEA9A53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F4E55-1414-DB14-775D-C3FBEC4E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3708C-D1BD-62D4-2390-75C452ED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5E488-25E3-5A2A-0D39-1EC7B42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AABE-8A50-6D2D-2484-2026835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6685D-5981-8085-988C-C7ABEBFC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F4D40-1332-80AA-4F3F-5A7886A6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F9BE-B1E7-3A9E-8BEA-C3567A8F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BDAC8-1C09-3652-CCC4-45B2884B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6502D-7DDE-1AEA-0D55-D6B2C7B7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5B49-47A3-5D49-B852-4DA0F080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3B80-A6C1-0606-D2F2-27DB60D8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9E1F-EC34-CEAC-996C-D05C4F68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FED3D-D1C1-3866-D028-A5BAAA56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B48F-203C-6A9C-5155-DCC2D1DC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4302-34AB-B2BC-2F77-EC32B05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84020-1C29-A5CF-1A0C-266182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2928-AA46-ADBD-DE06-2A2332C8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56520-DC93-FB80-AF4A-EEECE66D3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A4DAC-3E45-1828-A581-75087BC4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F89B-05C0-8A40-15E4-8032C7D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2FD0-8F5C-98FA-FFCC-5C49AAE2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E76C0-5B40-328A-2626-98EA5A6E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2058-7C1E-C5D8-0260-4A72BC91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4182-74BA-DC50-32FA-0ACA635C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2B8B-D1D9-DFD8-8D4B-3DE9BA3FA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942E3-5AD8-C541-9C7F-5AB34880FA7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56B8-6726-5370-A3BC-4A338FDE6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B84E-9563-20B0-463E-639D73A06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C1C292-31AE-7C0A-9738-B2BFCF6D417D}"/>
              </a:ext>
            </a:extLst>
          </p:cNvPr>
          <p:cNvSpPr/>
          <p:nvPr/>
        </p:nvSpPr>
        <p:spPr>
          <a:xfrm>
            <a:off x="3039344" y="212004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792DAB-5F0A-E84A-4B9C-E01BBA8C5C83}"/>
              </a:ext>
            </a:extLst>
          </p:cNvPr>
          <p:cNvSpPr/>
          <p:nvPr/>
        </p:nvSpPr>
        <p:spPr>
          <a:xfrm>
            <a:off x="5434470" y="212004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  <a:p>
            <a:pPr algn="ctr"/>
            <a:r>
              <a:rPr lang="en-US" dirty="0"/>
              <a:t>helper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3496-BAA6-4AF0-4E1E-43D8116E1110}"/>
              </a:ext>
            </a:extLst>
          </p:cNvPr>
          <p:cNvSpPr txBox="1"/>
          <p:nvPr/>
        </p:nvSpPr>
        <p:spPr>
          <a:xfrm>
            <a:off x="7111406" y="349429"/>
            <a:ext cx="436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Housing the </a:t>
            </a:r>
            <a:r>
              <a:rPr lang="en-US" i="1" u="sng" dirty="0"/>
              <a:t>functional form</a:t>
            </a:r>
            <a:r>
              <a:rPr lang="en-US" i="1" dirty="0"/>
              <a:t>s </a:t>
            </a:r>
            <a:r>
              <a:rPr lang="en-US" dirty="0"/>
              <a:t>for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C7C5F-EA74-31AB-F868-15564058A4EB}"/>
              </a:ext>
            </a:extLst>
          </p:cNvPr>
          <p:cNvSpPr txBox="1"/>
          <p:nvPr/>
        </p:nvSpPr>
        <p:spPr>
          <a:xfrm>
            <a:off x="-3091519" y="130593"/>
            <a:ext cx="57862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parameters </a:t>
            </a:r>
            <a:r>
              <a:rPr lang="en-US" dirty="0"/>
              <a:t>are generally represented via Elements. Quantities are used to combine elements (and other quantities) in more complex way. Elements &amp; quantities are used to inform compartments and transitions.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Element</a:t>
            </a:r>
            <a:r>
              <a:rPr lang="en-US" dirty="0"/>
              <a:t>: a </a:t>
            </a:r>
            <a:r>
              <a:rPr lang="en-US" i="1" u="sng" dirty="0"/>
              <a:t>scalar value </a:t>
            </a:r>
            <a:r>
              <a:rPr lang="en-US" dirty="0"/>
              <a:t>or a </a:t>
            </a:r>
            <a:r>
              <a:rPr lang="en-US" i="1" u="sng" dirty="0"/>
              <a:t>functional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Quantity</a:t>
            </a:r>
            <a:r>
              <a:rPr lang="en-US" dirty="0"/>
              <a:t>: can be equal to another quantity or an element, or an expression (accepts elements) or a function of other quantities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68F323-CAAE-E29D-5868-D48BA6B6D49A}"/>
              </a:ext>
            </a:extLst>
          </p:cNvPr>
          <p:cNvSpPr/>
          <p:nvPr/>
        </p:nvSpPr>
        <p:spPr>
          <a:xfrm>
            <a:off x="5434470" y="1442000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</a:t>
            </a:r>
          </a:p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CE6F9-4669-EC52-C88B-894D19BF3AA1}"/>
              </a:ext>
            </a:extLst>
          </p:cNvPr>
          <p:cNvSpPr txBox="1"/>
          <p:nvPr/>
        </p:nvSpPr>
        <p:spPr>
          <a:xfrm>
            <a:off x="7161275" y="1668069"/>
            <a:ext cx="5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Housing the </a:t>
            </a:r>
            <a:r>
              <a:rPr lang="en-US" i="1" u="sng" dirty="0"/>
              <a:t>scalar values</a:t>
            </a:r>
            <a:r>
              <a:rPr lang="en-US" dirty="0"/>
              <a:t> for Elements (parameters)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803C6-5A63-07B3-2FA7-593D020506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96002" y="587561"/>
            <a:ext cx="8384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3D7EE-FC39-91D5-0E17-A87BC2C1A53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596002" y="587561"/>
            <a:ext cx="838468" cy="1229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D5318D-BA95-98C0-F3A2-FB078DE9055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596002" y="587561"/>
            <a:ext cx="2912197" cy="28672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545B7C-84AF-8C83-2853-21F5E7D2B15B}"/>
              </a:ext>
            </a:extLst>
          </p:cNvPr>
          <p:cNvGrpSpPr/>
          <p:nvPr/>
        </p:nvGrpSpPr>
        <p:grpSpPr>
          <a:xfrm>
            <a:off x="7508199" y="2479818"/>
            <a:ext cx="6096001" cy="1988669"/>
            <a:chOff x="6212799" y="2453986"/>
            <a:chExt cx="6096001" cy="19886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EE11D5-FAA6-3AB8-3DDE-C2799E75EB02}"/>
                </a:ext>
              </a:extLst>
            </p:cNvPr>
            <p:cNvSpPr txBox="1"/>
            <p:nvPr/>
          </p:nvSpPr>
          <p:spPr>
            <a:xfrm>
              <a:off x="8997804" y="4073323"/>
              <a:ext cx="29235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PAIRING.INPUT.MANAGER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C2CAC2-5ACD-B641-5593-0BC5F498AD8F}"/>
                </a:ext>
              </a:extLst>
            </p:cNvPr>
            <p:cNvGrpSpPr/>
            <p:nvPr/>
          </p:nvGrpSpPr>
          <p:grpSpPr>
            <a:xfrm>
              <a:off x="6212799" y="2453986"/>
              <a:ext cx="6096001" cy="1950027"/>
              <a:chOff x="5600699" y="3239904"/>
              <a:chExt cx="6096001" cy="1950027"/>
            </a:xfrm>
          </p:grpSpPr>
          <p:sp>
            <p:nvSpPr>
              <p:cNvPr id="27" name="Pentagon 26">
                <a:extLst>
                  <a:ext uri="{FF2B5EF4-FFF2-40B4-BE49-F238E27FC236}">
                    <a16:creationId xmlns:a16="http://schemas.microsoft.com/office/drawing/2014/main" id="{FDD374D6-E060-C24D-8DB0-4F4AD05AAFBA}"/>
                  </a:ext>
                </a:extLst>
              </p:cNvPr>
              <p:cNvSpPr/>
              <p:nvPr/>
            </p:nvSpPr>
            <p:spPr>
              <a:xfrm>
                <a:off x="5600699" y="3239904"/>
                <a:ext cx="6096001" cy="1950027"/>
              </a:xfrm>
              <a:prstGeom prst="homePlate">
                <a:avLst>
                  <a:gd name="adj" fmla="val 2264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8A3AA5A-828F-2FA7-44EB-F91A7F1ECA66}"/>
                  </a:ext>
                </a:extLst>
              </p:cNvPr>
              <p:cNvSpPr/>
              <p:nvPr/>
            </p:nvSpPr>
            <p:spPr>
              <a:xfrm>
                <a:off x="5818503" y="3429000"/>
                <a:ext cx="2435160" cy="7511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Pairing input manager</a:t>
                </a:r>
              </a:p>
            </p:txBody>
          </p:sp>
          <p:sp>
            <p:nvSpPr>
              <p:cNvPr id="20" name="Direct Access Storage 19">
                <a:extLst>
                  <a:ext uri="{FF2B5EF4-FFF2-40B4-BE49-F238E27FC236}">
                    <a16:creationId xmlns:a16="http://schemas.microsoft.com/office/drawing/2014/main" id="{DFE0E70D-D22B-68DE-29D3-E08614D802A3}"/>
                  </a:ext>
                </a:extLst>
              </p:cNvPr>
              <p:cNvSpPr/>
              <p:nvPr/>
            </p:nvSpPr>
            <p:spPr>
              <a:xfrm>
                <a:off x="5818503" y="4294611"/>
                <a:ext cx="2435161" cy="728770"/>
              </a:xfrm>
              <a:prstGeom prst="flowChartMagneticDrum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Data_files</a:t>
                </a:r>
                <a:r>
                  <a:rPr lang="en-US" dirty="0"/>
                  <a:t> / pairing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F783B4-4D22-AA24-1F21-7221672CA204}"/>
                  </a:ext>
                </a:extLst>
              </p:cNvPr>
              <p:cNvSpPr txBox="1"/>
              <p:nvPr/>
            </p:nvSpPr>
            <p:spPr>
              <a:xfrm>
                <a:off x="8385704" y="3655449"/>
                <a:ext cx="31687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on sexual partnerships and collection of functions to extract related pairing parameters (by age, sex, race)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78BAE-5D35-DFE8-6466-AE447290B005}"/>
                  </a:ext>
                </a:extLst>
              </p:cNvPr>
              <p:cNvSpPr txBox="1"/>
              <p:nvPr/>
            </p:nvSpPr>
            <p:spPr>
              <a:xfrm>
                <a:off x="8539957" y="3428803"/>
                <a:ext cx="2498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Sexual contact pairings</a:t>
                </a:r>
              </a:p>
            </p:txBody>
          </p:sp>
        </p:grp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864A0E-F69E-A4BE-6037-4ACD03CF0924}"/>
              </a:ext>
            </a:extLst>
          </p:cNvPr>
          <p:cNvSpPr/>
          <p:nvPr/>
        </p:nvSpPr>
        <p:spPr>
          <a:xfrm>
            <a:off x="3039344" y="-1526397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965411-9CA6-58BE-A26B-D91FFF80CEBF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>
            <a:off x="3817673" y="-775283"/>
            <a:ext cx="0" cy="987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AD866A-5E56-1F6D-FD6D-AADDD208A5B7}"/>
              </a:ext>
            </a:extLst>
          </p:cNvPr>
          <p:cNvSpPr txBox="1"/>
          <p:nvPr/>
        </p:nvSpPr>
        <p:spPr>
          <a:xfrm>
            <a:off x="2898919" y="-1962694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Sourcing data files, scripts,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0183F1A-77A2-469A-3CEB-A6E41D9AA503}"/>
              </a:ext>
            </a:extLst>
          </p:cNvPr>
          <p:cNvSpPr/>
          <p:nvPr/>
        </p:nvSpPr>
        <p:spPr>
          <a:xfrm>
            <a:off x="5521766" y="4432562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Calib</a:t>
            </a:r>
            <a:r>
              <a:rPr lang="en-US" dirty="0"/>
              <a:t>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4E8057-DCDA-F26B-53A2-D1CD5697336F}"/>
              </a:ext>
            </a:extLst>
          </p:cNvPr>
          <p:cNvSpPr txBox="1"/>
          <p:nvPr/>
        </p:nvSpPr>
        <p:spPr>
          <a:xfrm>
            <a:off x="7248571" y="4660724"/>
            <a:ext cx="582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Housing the variables used for calibration and their priors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AC34CA-BA4A-8FF1-6C8A-111A696A4928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>
            <a:off x="4596002" y="587561"/>
            <a:ext cx="925764" cy="4220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72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159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Parastu Kasaie</dc:creator>
  <cp:lastModifiedBy>Parastu Kasaie</cp:lastModifiedBy>
  <cp:revision>2</cp:revision>
  <dcterms:created xsi:type="dcterms:W3CDTF">2024-09-10T13:00:32Z</dcterms:created>
  <dcterms:modified xsi:type="dcterms:W3CDTF">2024-09-11T12:32:04Z</dcterms:modified>
</cp:coreProperties>
</file>