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5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4CE4-CCDF-45DD-9FF8-216CDA031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12003-B9BE-4AF8-BEA2-6E6B8B8AF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929F-248C-46B6-96B8-E7E56311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2D3E1-5828-4C20-9154-78387A06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5587B-873E-4236-BB3D-471779643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CA2F-CD09-4C76-A29B-CE14F23B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160D7-8DF1-4B4A-8849-C61C931F0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850C5-ABBD-4AC4-BC13-4BAE6897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1DEA6-F6F9-45D0-89BF-084E5B32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0B6C8-30A8-483A-9942-D1D35A81C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5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851B2B-1294-4F41-BD34-0D875F496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69B34F-3C59-4EA3-92B0-662DA4912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B92EB-C9A3-4A9B-B58C-08CE201C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044C6-DDA1-45E6-9BA7-DCEE0009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16A09-4722-4F34-9224-EB267EC1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3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4516-29D4-4504-A06D-AF04BCD65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E3E7F-270A-4B4E-9AC9-629CD198B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9128C-1431-4A0F-B3E5-99185005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955C-CAA7-420D-B924-A537E021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0E7E-03B8-4978-85A1-7D195E49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7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D57C-0CDE-4504-A005-839B11A9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303B9-3202-440A-AA2A-C800D8B8B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44B46-2CB1-4C81-86AE-31B2AB5E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572C-A37C-4AB2-865A-49945E64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119C-9853-4E95-9468-F92EDDCC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9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420E-88BD-4C90-BD34-B362FA50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629C4-5F2E-4A1F-88DB-C556E65B7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E3B56-0761-4027-BD80-83A60728F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201B0-FEA0-4674-A975-470BD009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81A45-09CA-46D4-BA45-F68F806A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4B834-6FD5-4993-A4CB-27CA4CCAE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6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EF67-E51A-48FF-99FB-63F5F6439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79087-03EF-43F6-ACC6-B93CFFCF4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BFB0D-801F-4BF5-984F-CB102A281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1C16D-D99A-46B3-8937-6126F024B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249D5-BBEE-450F-81BB-539995180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56BE6-CE26-4C33-B89A-1A8BC196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E118A4-E405-486D-844B-3B730ACF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AD9EB-FD78-4AF5-BC15-3DC8C842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3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4152-4844-4E0D-B0D3-40FDA05B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301FE-CDA0-4A90-AC41-D54F158A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98579-2D3B-47CF-8FEE-036F9626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80700-2EB8-48CE-9C6B-4405B96FE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28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6A25B-08E6-49AB-A59B-BDBD5FB1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D888E-D31A-45C8-A284-DE6AF3F9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96DAF-05B6-4414-BF4C-20E3AB09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3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7ED2-CE07-44F0-84B6-FCF251D30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BCC19-DFF7-4E70-94BB-91AEA4A81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72821-66F6-4AB3-9593-32A9AB862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8BEBC-9635-4C9F-9D6D-8DE1CD4B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7EA2B-16AB-4A88-B26E-B6525760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469CE-6BB3-4EDD-ADEF-A704732E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30ED-1130-49B5-B775-5201B4113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E4246-3926-4B9B-A443-092995D73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12908-394F-49E8-A40E-BB92BB996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1A6CB-4C06-444C-9F80-B1B7F1BB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EFBE-49A6-4F2A-A3EA-46DA2C2C64C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080F8-8D1A-4F11-B22C-7E3AD02A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4B988-4EB1-47D4-9302-E05E1BC8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0463C-BBA1-4CCE-8DC4-30690B38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05507-741F-4673-8059-98DCF0077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6047F-6403-4491-B098-1FE97043B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3EFBE-49A6-4F2A-A3EA-46DA2C2C64C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0C39-41E6-4AB4-8229-27684E24E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7D8-EBC4-4B71-A35F-49BC85599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999CE-B996-48CC-A33F-A0F3DA73B9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71F3-381C-4A36-B03B-DEC947BE1B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Aging Analysis: Brainstorming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9349D-1FEF-452B-B46E-3F702EACB2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Zalesak &amp; Melissa Schnure</a:t>
            </a:r>
          </a:p>
        </p:txBody>
      </p:sp>
    </p:spTree>
    <p:extLst>
      <p:ext uri="{BB962C8B-B14F-4D97-AF65-F5344CB8AC3E}">
        <p14:creationId xmlns:p14="http://schemas.microsoft.com/office/powerpoint/2010/main" val="3114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7DB9-F54D-4B82-8C4E-8CADBA8C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80891-6C18-446D-9025-8355D6549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Characterize how the PLWH population may age in the next decade</a:t>
            </a:r>
          </a:p>
          <a:p>
            <a:r>
              <a:rPr lang="en-US" dirty="0"/>
              <a:t>Inspect differences between states</a:t>
            </a:r>
          </a:p>
        </p:txBody>
      </p:sp>
    </p:spTree>
    <p:extLst>
      <p:ext uri="{BB962C8B-B14F-4D97-AF65-F5344CB8AC3E}">
        <p14:creationId xmlns:p14="http://schemas.microsoft.com/office/powerpoint/2010/main" val="2906596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71E-1472-4B2A-8714-523C7673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C174-3AC2-434E-A88B-2DEE06ACA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state-level model simulations out to 2040 with no intervention</a:t>
            </a:r>
          </a:p>
          <a:p>
            <a:r>
              <a:rPr lang="en-US" dirty="0"/>
              <a:t>Will be re-calibrating with a smoother spline function for sexual transmission rates to keep incidence projections reasonable</a:t>
            </a:r>
          </a:p>
          <a:p>
            <a:r>
              <a:rPr lang="en-US" dirty="0"/>
              <a:t>Later, we may introduce an intervention to compare to baseline</a:t>
            </a:r>
          </a:p>
        </p:txBody>
      </p:sp>
    </p:spTree>
    <p:extLst>
      <p:ext uri="{BB962C8B-B14F-4D97-AF65-F5344CB8AC3E}">
        <p14:creationId xmlns:p14="http://schemas.microsoft.com/office/powerpoint/2010/main" val="326252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06C2-8AB8-4154-A4D9-D64A75374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Median 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31501F-4E95-427E-9BD3-BE537BD24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3135" y="1825625"/>
            <a:ext cx="63857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0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25DE-1892-4D19-8F05-4788C702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4BAD7AE-0DEE-4CF0-A6AF-6A3F9A6BB3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1357664"/>
              </p:ext>
            </p:extLst>
          </p:nvPr>
        </p:nvGraphicFramePr>
        <p:xfrm>
          <a:off x="1502228" y="1690689"/>
          <a:ext cx="8971808" cy="41875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3351">
                  <a:extLst>
                    <a:ext uri="{9D8B030D-6E8A-4147-A177-3AD203B41FA5}">
                      <a16:colId xmlns:a16="http://schemas.microsoft.com/office/drawing/2014/main" val="1321180548"/>
                    </a:ext>
                  </a:extLst>
                </a:gridCol>
                <a:gridCol w="709219">
                  <a:extLst>
                    <a:ext uri="{9D8B030D-6E8A-4147-A177-3AD203B41FA5}">
                      <a16:colId xmlns:a16="http://schemas.microsoft.com/office/drawing/2014/main" val="304906441"/>
                    </a:ext>
                  </a:extLst>
                </a:gridCol>
                <a:gridCol w="709219">
                  <a:extLst>
                    <a:ext uri="{9D8B030D-6E8A-4147-A177-3AD203B41FA5}">
                      <a16:colId xmlns:a16="http://schemas.microsoft.com/office/drawing/2014/main" val="3848529589"/>
                    </a:ext>
                  </a:extLst>
                </a:gridCol>
                <a:gridCol w="697902">
                  <a:extLst>
                    <a:ext uri="{9D8B030D-6E8A-4147-A177-3AD203B41FA5}">
                      <a16:colId xmlns:a16="http://schemas.microsoft.com/office/drawing/2014/main" val="1415470145"/>
                    </a:ext>
                  </a:extLst>
                </a:gridCol>
                <a:gridCol w="673380">
                  <a:extLst>
                    <a:ext uri="{9D8B030D-6E8A-4147-A177-3AD203B41FA5}">
                      <a16:colId xmlns:a16="http://schemas.microsoft.com/office/drawing/2014/main" val="2999622840"/>
                    </a:ext>
                  </a:extLst>
                </a:gridCol>
                <a:gridCol w="638485">
                  <a:extLst>
                    <a:ext uri="{9D8B030D-6E8A-4147-A177-3AD203B41FA5}">
                      <a16:colId xmlns:a16="http://schemas.microsoft.com/office/drawing/2014/main" val="4090576192"/>
                    </a:ext>
                  </a:extLst>
                </a:gridCol>
                <a:gridCol w="680926">
                  <a:extLst>
                    <a:ext uri="{9D8B030D-6E8A-4147-A177-3AD203B41FA5}">
                      <a16:colId xmlns:a16="http://schemas.microsoft.com/office/drawing/2014/main" val="429751715"/>
                    </a:ext>
                  </a:extLst>
                </a:gridCol>
                <a:gridCol w="707333">
                  <a:extLst>
                    <a:ext uri="{9D8B030D-6E8A-4147-A177-3AD203B41FA5}">
                      <a16:colId xmlns:a16="http://schemas.microsoft.com/office/drawing/2014/main" val="4257701206"/>
                    </a:ext>
                  </a:extLst>
                </a:gridCol>
                <a:gridCol w="707333">
                  <a:extLst>
                    <a:ext uri="{9D8B030D-6E8A-4147-A177-3AD203B41FA5}">
                      <a16:colId xmlns:a16="http://schemas.microsoft.com/office/drawing/2014/main" val="3465053306"/>
                    </a:ext>
                  </a:extLst>
                </a:gridCol>
                <a:gridCol w="668665">
                  <a:extLst>
                    <a:ext uri="{9D8B030D-6E8A-4147-A177-3AD203B41FA5}">
                      <a16:colId xmlns:a16="http://schemas.microsoft.com/office/drawing/2014/main" val="2424094046"/>
                    </a:ext>
                  </a:extLst>
                </a:gridCol>
                <a:gridCol w="668665">
                  <a:extLst>
                    <a:ext uri="{9D8B030D-6E8A-4147-A177-3AD203B41FA5}">
                      <a16:colId xmlns:a16="http://schemas.microsoft.com/office/drawing/2014/main" val="2666595653"/>
                    </a:ext>
                  </a:extLst>
                </a:gridCol>
                <a:gridCol w="668665">
                  <a:extLst>
                    <a:ext uri="{9D8B030D-6E8A-4147-A177-3AD203B41FA5}">
                      <a16:colId xmlns:a16="http://schemas.microsoft.com/office/drawing/2014/main" val="1945196780"/>
                    </a:ext>
                  </a:extLst>
                </a:gridCol>
                <a:gridCol w="668665">
                  <a:extLst>
                    <a:ext uri="{9D8B030D-6E8A-4147-A177-3AD203B41FA5}">
                      <a16:colId xmlns:a16="http://schemas.microsoft.com/office/drawing/2014/main" val="2110240800"/>
                    </a:ext>
                  </a:extLst>
                </a:gridCol>
              </a:tblGrid>
              <a:tr h="3937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Measure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PLWH Over 55 Years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Proportion PLWH 55 Years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Median Age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32411"/>
                  </a:ext>
                </a:extLst>
              </a:tr>
              <a:tr h="4907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Outcome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Prevalence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Incidence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Prevalence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Incidence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Prevalence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Incidence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88653"/>
                  </a:ext>
                </a:extLst>
              </a:tr>
              <a:tr h="2398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2025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2040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2025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2040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2025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2040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2025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2040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2025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2040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2025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2040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0618676"/>
                  </a:ext>
                </a:extLst>
              </a:tr>
              <a:tr h="393702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74500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103725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439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0.53%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0.76%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0.14%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0.21%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7859715"/>
                  </a:ext>
                </a:extLst>
              </a:tr>
              <a:tr h="545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[67434-78111]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[91815-110442]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[364-636]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[238-835]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[0.47-0.55%]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[0.65-0.83%]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[0.11-0.18%]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[0.15-0.31%]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[52-57]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[65-73]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[31-34]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[32-42]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3923946"/>
                  </a:ext>
                </a:extLst>
              </a:tr>
              <a:tr h="23988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65732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98583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671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444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0.51%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0.67%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0.19%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0.28%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167304"/>
                  </a:ext>
                </a:extLst>
              </a:tr>
              <a:tr h="5453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[61490-69998]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[87783-112236]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[551-830]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[324-825]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[0.48-0.54%]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[0.57-0.75%]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[0.16-0.23%]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[0.17-0.35%]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[53-57]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[60-69]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[33-36]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[33-44]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648959"/>
                  </a:ext>
                </a:extLst>
              </a:tr>
              <a:tr h="23988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23218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31567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0.35%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0.36%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0.14%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0.18%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39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1283335"/>
                  </a:ext>
                </a:extLst>
              </a:tr>
              <a:tr h="4295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[21335-24160]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[27150-40188]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[311-419]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[195-471]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[0.33-0.37%]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[0.3-0.49%]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[0.13-0.16%]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[0.14-0.24%]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[44-46]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[36-51]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[31-34]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[31-38]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0235268"/>
                  </a:ext>
                </a:extLst>
              </a:tr>
              <a:tr h="239888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NY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66908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69530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0.55%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0.62%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0.20%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0.22%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58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66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34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3244586"/>
                  </a:ext>
                </a:extLst>
              </a:tr>
              <a:tr h="4295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[64017-68813]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[61541-76228]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[266-445]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[201-668]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[0.53-0.56%]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[0.56-0.69%]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[0.17-0.25%]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[0.12-0.33%]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[56-59]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[61-69]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[33-36]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[31-40]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711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00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EAE1-5E6F-4600-A1E6-B31C3751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Prevalence Trends by Age</a:t>
            </a:r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61DF36BB-C60E-4C26-84C5-70DD8CD91A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74E0DA8-24D5-4C09-BD92-734CABDD7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3135" y="1825625"/>
            <a:ext cx="63857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7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CD70-1ADA-4D4D-8CCD-6ADE28AE6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91979-E2AD-4CA8-98D3-7725DDC8D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we look at all U.S. states, or deep-dive into a few?</a:t>
            </a:r>
          </a:p>
          <a:p>
            <a:r>
              <a:rPr lang="en-US" dirty="0"/>
              <a:t>Interventions?</a:t>
            </a:r>
          </a:p>
          <a:p>
            <a:r>
              <a:rPr lang="en-US" dirty="0"/>
              <a:t>Is the interaction with race/sex worth exploring?</a:t>
            </a:r>
          </a:p>
        </p:txBody>
      </p:sp>
    </p:spTree>
    <p:extLst>
      <p:ext uri="{BB962C8B-B14F-4D97-AF65-F5344CB8AC3E}">
        <p14:creationId xmlns:p14="http://schemas.microsoft.com/office/powerpoint/2010/main" val="3326860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351</Words>
  <Application>Microsoft Office PowerPoint</Application>
  <PresentationFormat>Widescreen</PresentationFormat>
  <Paragraphs>140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Aging Analysis: Brainstorming</vt:lpstr>
      <vt:lpstr>Objectives</vt:lpstr>
      <vt:lpstr>Methods</vt:lpstr>
      <vt:lpstr>Results: Median Age</vt:lpstr>
      <vt:lpstr>Results</vt:lpstr>
      <vt:lpstr>Results: Prevalence Trends by Age</vt:lpstr>
      <vt:lpstr>Questions for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Aging Analysis: Brainstorming</dc:title>
  <dc:creator>Andrew Zalesak</dc:creator>
  <cp:lastModifiedBy>Andrew Zalesak</cp:lastModifiedBy>
  <cp:revision>8</cp:revision>
  <dcterms:created xsi:type="dcterms:W3CDTF">2025-06-10T17:33:17Z</dcterms:created>
  <dcterms:modified xsi:type="dcterms:W3CDTF">2025-06-10T19:54:46Z</dcterms:modified>
</cp:coreProperties>
</file>