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7" r:id="rId7"/>
    <p:sldId id="262" r:id="rId8"/>
    <p:sldId id="265" r:id="rId9"/>
    <p:sldId id="266" r:id="rId10"/>
    <p:sldId id="263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88447"/>
  </p:normalViewPr>
  <p:slideViewPr>
    <p:cSldViewPr snapToGrid="0">
      <p:cViewPr varScale="1">
        <p:scale>
          <a:sx n="58" d="100"/>
          <a:sy n="58" d="100"/>
        </p:scale>
        <p:origin x="5652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329E-1B71-E94D-B629-11D0AF5D7AE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76F5-73A4-6A4F-8100-3ABBAA3F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be re-calibrating with a smoother spline function for sexual transmission rates to keep incidence projections reasonable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MS: Moved to notes; I don’t think we have to mention that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4CE4-CCDF-45DD-9FF8-216CDA03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2003-B9BE-4AF8-BEA2-6E6B8B8A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29F-248C-46B6-96B8-E7E56311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D3E1-5828-4C20-9154-78387A06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87B-873E-4236-BB3D-47177964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CA2F-CD09-4C76-A29B-CE14F23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160D7-8DF1-4B4A-8849-C61C931F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50C5-ABBD-4AC4-BC13-4BAE6897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DEA6-F6F9-45D0-89BF-084E5B32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B6C8-30A8-483A-9942-D1D35A81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1B2B-1294-4F41-BD34-0D875F49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B34F-3C59-4EA3-92B0-662DA491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92EB-C9A3-4A9B-B58C-08CE201C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4C6-DDA1-45E6-9BA7-DCEE000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6A09-4722-4F34-9224-EB267E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516-29D4-4504-A06D-AF04BCD6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3E7F-270A-4B4E-9AC9-629CD19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28C-1431-4A0F-B3E5-99185005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955C-CAA7-420D-B924-A537E021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0E7E-03B8-4978-85A1-7D195E4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57C-0CDE-4504-A005-839B11A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03B9-3202-440A-AA2A-C800D8B8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B46-2CB1-4C81-86AE-31B2AB5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572C-A37C-4AB2-865A-49945E6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119C-9853-4E95-9468-F92EDDC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20E-88BD-4C90-BD34-B362FA5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29C4-5F2E-4A1F-88DB-C556E65B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3B56-0761-4027-BD80-83A60728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01B0-FEA0-4674-A975-470BD00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1A45-09CA-46D4-BA45-F68F806A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B834-6FD5-4993-A4CB-27CA4CC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EF67-E51A-48FF-99FB-63F5F643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9087-03EF-43F6-ACC6-B93CFFCF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FB0D-801F-4BF5-984F-CB102A28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C16D-D99A-46B3-8937-6126F024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249D5-BBEE-450F-81BB-53999518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56BE6-CE26-4C33-B89A-1A8BC19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118A4-E405-486D-844B-3B730ACF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D9EB-FD78-4AF5-BC15-3DC8C84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4152-4844-4E0D-B0D3-40FDA05B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301FE-CDA0-4A90-AC41-D54F158A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98579-2D3B-47CF-8FEE-036F9626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700-2EB8-48CE-9C6B-4405B96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6A25B-08E6-49AB-A59B-BDBD5FB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D888E-D31A-45C8-A284-DE6AF3F9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6DAF-05B6-4414-BF4C-20E3AB0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ED2-CE07-44F0-84B6-FCF251D3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CC19-DFF7-4E70-94BB-91AEA4A8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2821-66F6-4AB3-9593-32A9AB86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BEBC-9635-4C9F-9D6D-8DE1CD4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A2B-16AB-4A88-B26E-B65257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69CE-6BB3-4EDD-ADEF-A70473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0ED-1130-49B5-B775-5201B411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4246-3926-4B9B-A443-092995D7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2908-394F-49E8-A40E-BB92BB99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A6CB-4C06-444C-9F80-B1B7F1B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080F8-8D1A-4F11-B22C-7E3AD02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B988-4EB1-47D4-9302-E05E1BC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0463C-BBA1-4CCE-8DC4-30690B38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5507-741F-4673-8059-98DCF007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047F-6403-4491-B098-1FE97043B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EFBE-49A6-4F2A-A3EA-46DA2C2C64C6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0C39-41E6-4AB4-8229-27684E24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7D8-EBC4-4B71-A35F-49BC8559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71F3-381C-4A36-B03B-DEC947BE1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the age distribution of PWH in the US: initial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349D-1FEF-452B-B46E-3F702EAC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229"/>
            <a:ext cx="9144000" cy="1469571"/>
          </a:xfrm>
        </p:spPr>
        <p:txBody>
          <a:bodyPr/>
          <a:lstStyle/>
          <a:p>
            <a:r>
              <a:rPr lang="en-US" dirty="0"/>
              <a:t>Andrew Zalesak &amp; Melissa Schnure</a:t>
            </a:r>
          </a:p>
        </p:txBody>
      </p:sp>
    </p:spTree>
    <p:extLst>
      <p:ext uri="{BB962C8B-B14F-4D97-AF65-F5344CB8AC3E}">
        <p14:creationId xmlns:p14="http://schemas.microsoft.com/office/powerpoint/2010/main" val="311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EC2-AA8B-43C0-82A1-E6962AD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Results: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B637D9-331B-40E3-95C3-C5AD4CC20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778571"/>
              </p:ext>
            </p:extLst>
          </p:nvPr>
        </p:nvGraphicFramePr>
        <p:xfrm>
          <a:off x="838200" y="1690689"/>
          <a:ext cx="10515601" cy="4650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245">
                  <a:extLst>
                    <a:ext uri="{9D8B030D-6E8A-4147-A177-3AD203B41FA5}">
                      <a16:colId xmlns:a16="http://schemas.microsoft.com/office/drawing/2014/main" val="4020554698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3002881006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15793552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247359189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4226234781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017110351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886227339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2242728843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3411830754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167790144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72742827"/>
                    </a:ext>
                  </a:extLst>
                </a:gridCol>
                <a:gridCol w="798668">
                  <a:extLst>
                    <a:ext uri="{9D8B030D-6E8A-4147-A177-3AD203B41FA5}">
                      <a16:colId xmlns:a16="http://schemas.microsoft.com/office/drawing/2014/main" val="2975981374"/>
                    </a:ext>
                  </a:extLst>
                </a:gridCol>
                <a:gridCol w="798668">
                  <a:extLst>
                    <a:ext uri="{9D8B030D-6E8A-4147-A177-3AD203B41FA5}">
                      <a16:colId xmlns:a16="http://schemas.microsoft.com/office/drawing/2014/main" val="2188497333"/>
                    </a:ext>
                  </a:extLst>
                </a:gridCol>
              </a:tblGrid>
              <a:tr h="205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Measure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Age 55+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Proportion Age 55+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47134"/>
                  </a:ext>
                </a:extLst>
              </a:tr>
              <a:tr h="34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Outcome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12411"/>
                  </a:ext>
                </a:extLst>
              </a:tr>
              <a:tr h="205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35627"/>
                  </a:ext>
                </a:extLst>
              </a:tr>
              <a:tr h="34252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103,725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530789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[52-57]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[65-73]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[33-35]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[34-41]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[67,434-78,111]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[91,815-110,442]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[383-511]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[231-448]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[0.47-0.55%]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[0.65-0.83%]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[0.12-0.15%]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[0.14-0.35%]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081203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65,732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98,583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31823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[53-57]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[60-69]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[34-36]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[35-44]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[61,490-69,998]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[87,783-112,236]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[488-619]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[299-584]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[0.48-0.54%]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[0.57-0.75%]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[0.14-0.18%]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[0.16-0.4%]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411223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23,218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31,567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035660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[44-46]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[36-51]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[31-32]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[31-34]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[21,335-24,160]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[27,150-40,188]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[157-221]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[76-192]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[0.33-0.37%]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[0.3-0.49%]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[0.07-0.1%]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[0.05-0.2%]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5288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66,908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69,530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137083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[56-59]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[61-69]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[33-35]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[64,017-68,813]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[61,541-76,228]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[179-274]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[102-313]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[0.53-0.56%]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[0.56-0.69%]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[0.12-0.17%]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[0.1-0.21%]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8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3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FEA5-6404-47F0-88FC-3A7B5F20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FEC9B4-1FE0-4531-AA70-332F5B29C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04" y="1064712"/>
            <a:ext cx="7823764" cy="5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9EC1-A75A-4C1A-8798-59A88AB7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7A096C-DDCB-4824-9594-05FEE9430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870" y="846706"/>
            <a:ext cx="7903858" cy="51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18D0-0977-4666-ADE5-BBED6110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BA9-A2D5-4230-84B4-F3EB5F75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7DB9-F54D-4B82-8C4E-8CADBA8C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0891-6C18-446D-9025-8355D65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changes in the age distribution of PLWH in the US from 2025-2040</a:t>
            </a:r>
          </a:p>
          <a:p>
            <a:r>
              <a:rPr lang="en-US" dirty="0"/>
              <a:t>Compare median age and number PLWH over age 55 across states</a:t>
            </a:r>
          </a:p>
        </p:txBody>
      </p:sp>
    </p:spTree>
    <p:extLst>
      <p:ext uri="{BB962C8B-B14F-4D97-AF65-F5344CB8AC3E}">
        <p14:creationId xmlns:p14="http://schemas.microsoft.com/office/powerpoint/2010/main" val="29065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71E-1472-4B2A-8714-523C7673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C174-3AC2-434E-A88B-2DEE06A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calibrated state-level models out to 2040 with no intervention</a:t>
            </a:r>
          </a:p>
          <a:p>
            <a:r>
              <a:rPr lang="en-US" dirty="0"/>
              <a:t>Later, we may introduce an intervention to compare to baseline</a:t>
            </a:r>
          </a:p>
        </p:txBody>
      </p:sp>
    </p:spTree>
    <p:extLst>
      <p:ext uri="{BB962C8B-B14F-4D97-AF65-F5344CB8AC3E}">
        <p14:creationId xmlns:p14="http://schemas.microsoft.com/office/powerpoint/2010/main" val="32625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F08-9F43-4307-ADD1-04D5F70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Median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9844E-6354-42F0-8EC9-8F5A1D1B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423" y="1455336"/>
            <a:ext cx="7275153" cy="4957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69F0B-D9FC-4DC6-9145-86E27216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52" y="2623907"/>
            <a:ext cx="816935" cy="47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C5FA2-0FD8-4622-83E7-D478F9E4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68" y="2386142"/>
            <a:ext cx="823031" cy="475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ADA4C1-7FD3-4A73-935D-50C5A08005AB}"/>
              </a:ext>
            </a:extLst>
          </p:cNvPr>
          <p:cNvSpPr/>
          <p:nvPr/>
        </p:nvSpPr>
        <p:spPr>
          <a:xfrm>
            <a:off x="6348248" y="2667230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55 (53-57)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491BE-8450-4195-9D45-3765BEB9D8B6}"/>
              </a:ext>
            </a:extLst>
          </p:cNvPr>
          <p:cNvSpPr/>
          <p:nvPr/>
        </p:nvSpPr>
        <p:spPr>
          <a:xfrm>
            <a:off x="8788277" y="2429465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65 (60-69)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FE13D-931B-4BAB-95F5-5427B34CBF75}"/>
              </a:ext>
            </a:extLst>
          </p:cNvPr>
          <p:cNvSpPr/>
          <p:nvPr/>
        </p:nvSpPr>
        <p:spPr>
          <a:xfrm>
            <a:off x="2946680" y="5025018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45 (44-46)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EE379-AD2C-46AA-A896-D129DF6F4B23}"/>
              </a:ext>
            </a:extLst>
          </p:cNvPr>
          <p:cNvSpPr/>
          <p:nvPr/>
        </p:nvSpPr>
        <p:spPr>
          <a:xfrm>
            <a:off x="5276192" y="520822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39 (36-51)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93D40-9104-46EE-BB96-47574EDB1D19}"/>
              </a:ext>
            </a:extLst>
          </p:cNvPr>
          <p:cNvSpPr/>
          <p:nvPr/>
        </p:nvSpPr>
        <p:spPr>
          <a:xfrm>
            <a:off x="6348248" y="4706141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58 (56-59)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CE87F-0F2F-40B3-9B2E-786BC737C722}"/>
              </a:ext>
            </a:extLst>
          </p:cNvPr>
          <p:cNvSpPr/>
          <p:nvPr/>
        </p:nvSpPr>
        <p:spPr>
          <a:xfrm>
            <a:off x="8788278" y="4636136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66 (61-69)</a:t>
            </a:r>
          </a:p>
        </p:txBody>
      </p:sp>
    </p:spTree>
    <p:extLst>
      <p:ext uri="{BB962C8B-B14F-4D97-AF65-F5344CB8AC3E}">
        <p14:creationId xmlns:p14="http://schemas.microsoft.com/office/powerpoint/2010/main" val="29524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4E0DA8-24D5-4C09-BD92-734CABDD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743" y="972272"/>
            <a:ext cx="8300514" cy="5656103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61DF36BB-C60E-4C26-84C5-70DD8CD91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1C892E-240C-4643-FBE6-9EA29E4D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49140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Prevalence Trends by Age</a:t>
            </a:r>
          </a:p>
        </p:txBody>
      </p:sp>
    </p:spTree>
    <p:extLst>
      <p:ext uri="{BB962C8B-B14F-4D97-AF65-F5344CB8AC3E}">
        <p14:creationId xmlns:p14="http://schemas.microsoft.com/office/powerpoint/2010/main" val="393657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E72-B618-4EDC-864A-9FC100BB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Results: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57D053-5891-49F7-93B5-70FB1AFDE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652427"/>
              </p:ext>
            </p:extLst>
          </p:nvPr>
        </p:nvGraphicFramePr>
        <p:xfrm>
          <a:off x="838201" y="1375727"/>
          <a:ext cx="10081204" cy="539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662">
                  <a:extLst>
                    <a:ext uri="{9D8B030D-6E8A-4147-A177-3AD203B41FA5}">
                      <a16:colId xmlns:a16="http://schemas.microsoft.com/office/drawing/2014/main" val="1147268009"/>
                    </a:ext>
                  </a:extLst>
                </a:gridCol>
                <a:gridCol w="785230">
                  <a:extLst>
                    <a:ext uri="{9D8B030D-6E8A-4147-A177-3AD203B41FA5}">
                      <a16:colId xmlns:a16="http://schemas.microsoft.com/office/drawing/2014/main" val="1507987546"/>
                    </a:ext>
                  </a:extLst>
                </a:gridCol>
                <a:gridCol w="785230">
                  <a:extLst>
                    <a:ext uri="{9D8B030D-6E8A-4147-A177-3AD203B41FA5}">
                      <a16:colId xmlns:a16="http://schemas.microsoft.com/office/drawing/2014/main" val="2179827056"/>
                    </a:ext>
                  </a:extLst>
                </a:gridCol>
                <a:gridCol w="773510">
                  <a:extLst>
                    <a:ext uri="{9D8B030D-6E8A-4147-A177-3AD203B41FA5}">
                      <a16:colId xmlns:a16="http://schemas.microsoft.com/office/drawing/2014/main" val="1630845767"/>
                    </a:ext>
                  </a:extLst>
                </a:gridCol>
                <a:gridCol w="747940">
                  <a:extLst>
                    <a:ext uri="{9D8B030D-6E8A-4147-A177-3AD203B41FA5}">
                      <a16:colId xmlns:a16="http://schemas.microsoft.com/office/drawing/2014/main" val="2877399536"/>
                    </a:ext>
                  </a:extLst>
                </a:gridCol>
                <a:gridCol w="767117">
                  <a:extLst>
                    <a:ext uri="{9D8B030D-6E8A-4147-A177-3AD203B41FA5}">
                      <a16:colId xmlns:a16="http://schemas.microsoft.com/office/drawing/2014/main" val="2628185050"/>
                    </a:ext>
                  </a:extLst>
                </a:gridCol>
                <a:gridCol w="767117">
                  <a:extLst>
                    <a:ext uri="{9D8B030D-6E8A-4147-A177-3AD203B41FA5}">
                      <a16:colId xmlns:a16="http://schemas.microsoft.com/office/drawing/2014/main" val="4270934813"/>
                    </a:ext>
                  </a:extLst>
                </a:gridCol>
                <a:gridCol w="784165">
                  <a:extLst>
                    <a:ext uri="{9D8B030D-6E8A-4147-A177-3AD203B41FA5}">
                      <a16:colId xmlns:a16="http://schemas.microsoft.com/office/drawing/2014/main" val="123762182"/>
                    </a:ext>
                  </a:extLst>
                </a:gridCol>
                <a:gridCol w="784165">
                  <a:extLst>
                    <a:ext uri="{9D8B030D-6E8A-4147-A177-3AD203B41FA5}">
                      <a16:colId xmlns:a16="http://schemas.microsoft.com/office/drawing/2014/main" val="2150106010"/>
                    </a:ext>
                  </a:extLst>
                </a:gridCol>
                <a:gridCol w="753267">
                  <a:extLst>
                    <a:ext uri="{9D8B030D-6E8A-4147-A177-3AD203B41FA5}">
                      <a16:colId xmlns:a16="http://schemas.microsoft.com/office/drawing/2014/main" val="2637570062"/>
                    </a:ext>
                  </a:extLst>
                </a:gridCol>
                <a:gridCol w="753267">
                  <a:extLst>
                    <a:ext uri="{9D8B030D-6E8A-4147-A177-3AD203B41FA5}">
                      <a16:colId xmlns:a16="http://schemas.microsoft.com/office/drawing/2014/main" val="78102604"/>
                    </a:ext>
                  </a:extLst>
                </a:gridCol>
                <a:gridCol w="753267">
                  <a:extLst>
                    <a:ext uri="{9D8B030D-6E8A-4147-A177-3AD203B41FA5}">
                      <a16:colId xmlns:a16="http://schemas.microsoft.com/office/drawing/2014/main" val="3789427306"/>
                    </a:ext>
                  </a:extLst>
                </a:gridCol>
                <a:gridCol w="753267">
                  <a:extLst>
                    <a:ext uri="{9D8B030D-6E8A-4147-A177-3AD203B41FA5}">
                      <a16:colId xmlns:a16="http://schemas.microsoft.com/office/drawing/2014/main" val="2619201101"/>
                    </a:ext>
                  </a:extLst>
                </a:gridCol>
              </a:tblGrid>
              <a:tr h="157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Measure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Median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Number Age 55+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Proportion Age 55+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80189"/>
                  </a:ext>
                </a:extLst>
              </a:tr>
              <a:tr h="322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Outcome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40962"/>
                  </a:ext>
                </a:extLst>
              </a:tr>
              <a:tr h="157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29032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70,034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89,363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47533175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[52-56]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[63-70]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[33-35]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[35-39]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[65,956-74,277]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[78,383-100,109]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[362-501]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[193-414]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[47-53%]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[59-75%]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[11-15%]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[14-29%]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8015878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64,641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90,526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08459480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[53-57]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[60-70]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[34-36]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[34-42]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[61,181-68,566]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[80,767-106,063]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[445-603]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[245-600]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[48-54%]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[56-75%]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[14-18%]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[16-36%]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5868163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38,682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58,729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92636112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[45-47]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[42-61]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[31-35]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[35,915-41,236]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[50,022-71,931]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[321-436]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[270-560]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[34-38%]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[39-58%]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[9-12%]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[9-20%]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6005280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23,841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33,242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2540426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[44-47]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[41-64]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[31-35]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[21,933-26,114]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[25,816-39,222]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[172-248]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[101-270]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[34-41%]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[35-58%]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[9-12%]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[8-26%]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4212206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15,200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17,807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56%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2469968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[47-51]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[46-68]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[32-33]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[32-40]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[14,206-16,345]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[15,471-20,933]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[87-139]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[47-125]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[40-46%]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[47-70%]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[10-15%]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[10-33%]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59238269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8,627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12,833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39%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5903777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[45-49]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[43-65]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[30-35]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[7,909-9,406]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[10,189-16,089]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[59-91]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[37-90]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[36-42%]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[40-65%]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[8-13%]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[6-18%]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8009085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5,955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7,348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43%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508337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[46-51]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[39-64]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[5,473-6,456]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[6,015-8,672]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[36-56]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[29-63]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[40-47%]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[35-59%]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[7-12%]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[7-19%]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3568098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5,083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6,139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0434725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[43-46]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[38-46]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[4,570-5,474]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[4,767-8,168]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[41-78]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[28-73]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[30-37%]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[25-47%]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[7-14%]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[5-17%]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8868926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3,859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5,260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3349397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[46-48]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[43-58]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[30-33]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[31-36]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[3,532-4,172]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[4,325-6,461]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[33-51]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[20-51]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[35-41%]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[38-53%]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[8-13%]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[5-14%]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44406942"/>
                  </a:ext>
                </a:extLst>
              </a:tr>
              <a:tr h="14491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WI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3,182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4,212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0667807"/>
                  </a:ext>
                </a:extLst>
              </a:tr>
              <a:tr h="296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[48-52]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[38-60]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[30-32]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[30-32]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[2,976-3,409]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[3,700-4,774]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[15-28]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[11-42]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[41-47%]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[37-53%]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[7-13%]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[4-15%]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298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6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CD70-1ADA-4D4D-8CCD-6ADE28AE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1979-E2AD-4CA8-98D3-7725DDC8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look at all U.S. states, or deep-dive into a few?</a:t>
            </a:r>
          </a:p>
          <a:p>
            <a:r>
              <a:rPr lang="en-US" dirty="0"/>
              <a:t>Interventions?</a:t>
            </a:r>
          </a:p>
          <a:p>
            <a:r>
              <a:rPr lang="en-US" dirty="0"/>
              <a:t>Is the interaction with race/sex worth exploring?</a:t>
            </a:r>
          </a:p>
          <a:p>
            <a:r>
              <a:rPr lang="en-US" dirty="0"/>
              <a:t>Other ideas for figures?</a:t>
            </a:r>
          </a:p>
        </p:txBody>
      </p:sp>
    </p:spTree>
    <p:extLst>
      <p:ext uri="{BB962C8B-B14F-4D97-AF65-F5344CB8AC3E}">
        <p14:creationId xmlns:p14="http://schemas.microsoft.com/office/powerpoint/2010/main" val="33268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7788-EF64-4E4B-9EA4-45F3931B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90CA8A7-F1DA-4D4C-BB31-A9618FB0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35" y="404695"/>
            <a:ext cx="8042509" cy="60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6B93-5061-45B4-8816-CD34B760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968EA3-3AF0-4252-81DC-F19DA34B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176" y="537685"/>
            <a:ext cx="7775736" cy="58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27476</TotalTime>
  <Words>1006</Words>
  <Application>Microsoft Office PowerPoint</Application>
  <PresentationFormat>Widescreen</PresentationFormat>
  <Paragraphs>431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Theme</vt:lpstr>
      <vt:lpstr>Projecting the age distribution of PWH in the US: initial results</vt:lpstr>
      <vt:lpstr>Objectives</vt:lpstr>
      <vt:lpstr>Methods</vt:lpstr>
      <vt:lpstr>Results: Median Age</vt:lpstr>
      <vt:lpstr>Results: Prevalence Trends by Age</vt:lpstr>
      <vt:lpstr>New Results: Summary</vt:lpstr>
      <vt:lpstr>Questions for You</vt:lpstr>
      <vt:lpstr>PowerPoint Presentation</vt:lpstr>
      <vt:lpstr>PowerPoint Presentation</vt:lpstr>
      <vt:lpstr>Old Results: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Analysis: Brainstorming</dc:title>
  <dc:creator>Andrew Zalesak</dc:creator>
  <cp:lastModifiedBy>Andrew Zalesak</cp:lastModifiedBy>
  <cp:revision>50</cp:revision>
  <dcterms:created xsi:type="dcterms:W3CDTF">2025-06-10T17:33:17Z</dcterms:created>
  <dcterms:modified xsi:type="dcterms:W3CDTF">2025-07-09T18:50:46Z</dcterms:modified>
</cp:coreProperties>
</file>