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7" r:id="rId2"/>
    <p:sldId id="276" r:id="rId3"/>
    <p:sldId id="271" r:id="rId4"/>
    <p:sldId id="27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3D"/>
    <a:srgbClr val="AED9D8"/>
    <a:srgbClr val="AFE6F0"/>
    <a:srgbClr val="0D5E2E"/>
    <a:srgbClr val="B2D9C0"/>
    <a:srgbClr val="8CD9C6"/>
    <a:srgbClr val="0D8828"/>
    <a:srgbClr val="538832"/>
    <a:srgbClr val="FF725D"/>
    <a:srgbClr val="BF4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38"/>
    <p:restoredTop sz="79315"/>
  </p:normalViewPr>
  <p:slideViewPr>
    <p:cSldViewPr snapToGrid="0" snapToObjects="1">
      <p:cViewPr>
        <p:scale>
          <a:sx n="41" d="100"/>
          <a:sy n="41" d="100"/>
        </p:scale>
        <p:origin x="4096" y="13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F4690-4289-7744-AC44-F3DA8C5C2ABE}" type="datetimeFigureOut">
              <a:rPr lang="en-US" smtClean="0"/>
              <a:t>7/26/24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BBC5A-24A1-FB40-83A0-142306834E9F}" type="slidenum">
              <a:rPr lang="en-US" smtClean="0"/>
              <a:t>‹#›</a:t>
            </a:fld>
            <a:endParaRPr lang="en-US"/>
          </a:p>
        </p:txBody>
      </p:sp>
    </p:spTree>
    <p:extLst>
      <p:ext uri="{BB962C8B-B14F-4D97-AF65-F5344CB8AC3E}">
        <p14:creationId xmlns:p14="http://schemas.microsoft.com/office/powerpoint/2010/main" val="170690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strike="noStrike" dirty="0">
                <a:solidFill>
                  <a:srgbClr val="000000"/>
                </a:solidFill>
                <a:effectLst/>
              </a:rPr>
              <a:t>Incubation Period</a:t>
            </a:r>
            <a:r>
              <a:rPr lang="en-US" b="0" i="0" u="none" strike="noStrike" dirty="0">
                <a:solidFill>
                  <a:srgbClr val="000000"/>
                </a:solidFill>
                <a:effectLst/>
                <a:latin typeface="-webkit-standard"/>
              </a:rPr>
              <a:t>: After initial infection, the chancre appears usually within 3 weeks.</a:t>
            </a:r>
          </a:p>
          <a:p>
            <a:r>
              <a:rPr lang="en-US" b="1" dirty="0"/>
              <a:t>Primary Syphilis</a:t>
            </a:r>
            <a:r>
              <a:rPr lang="en-US" dirty="0"/>
              <a:t>: This stage is characterized by the appearance of a painless ulcer or chancre at the site of infection, usually genital, anal, or oral. The chancre typically heals within 3 to 6 weeks.</a:t>
            </a:r>
          </a:p>
          <a:p>
            <a:r>
              <a:rPr lang="en-US" b="1" i="0" u="none" strike="noStrike" dirty="0">
                <a:solidFill>
                  <a:srgbClr val="000000"/>
                </a:solidFill>
                <a:effectLst/>
              </a:rPr>
              <a:t>Secondary Syphilis</a:t>
            </a:r>
            <a:r>
              <a:rPr lang="en-US" b="0" i="0" u="none" strike="noStrike" dirty="0">
                <a:solidFill>
                  <a:srgbClr val="000000"/>
                </a:solidFill>
                <a:effectLst/>
                <a:latin typeface="-webkit-standard"/>
              </a:rPr>
              <a:t>: If left untreated, primary syphilis progresses to secondary syphilis, which is marked by systemic symptoms including skin rashes, mucous membrane lesions (mucous membrane lesions or </a:t>
            </a:r>
            <a:r>
              <a:rPr lang="en-US" b="0" i="0" u="none" strike="noStrike" dirty="0" err="1">
                <a:solidFill>
                  <a:srgbClr val="000000"/>
                </a:solidFill>
                <a:effectLst/>
                <a:latin typeface="-webkit-standard"/>
              </a:rPr>
              <a:t>condylomata</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lata</a:t>
            </a:r>
            <a:r>
              <a:rPr lang="en-US" b="0" i="0" u="none" strike="noStrike" dirty="0">
                <a:solidFill>
                  <a:srgbClr val="000000"/>
                </a:solidFill>
                <a:effectLst/>
                <a:latin typeface="-webkit-standard"/>
              </a:rPr>
              <a:t>), and lymphadenopathy. These symptoms can resolve on their own but indicate that the infection has disseminated throughout the body. Generally within few months </a:t>
            </a:r>
          </a:p>
          <a:p>
            <a:r>
              <a:rPr lang="en-US" b="1" i="0" u="none" strike="noStrike" dirty="0">
                <a:solidFill>
                  <a:srgbClr val="000000"/>
                </a:solidFill>
                <a:effectLst/>
              </a:rPr>
              <a:t>Latent Syphilis</a:t>
            </a:r>
            <a:r>
              <a:rPr lang="en-US" b="0" i="0" u="none" strike="noStrike" dirty="0">
                <a:solidFill>
                  <a:srgbClr val="000000"/>
                </a:solidFill>
                <a:effectLst/>
                <a:latin typeface="-webkit-standard"/>
              </a:rPr>
              <a:t>: After the secondary stage, the infection can enter a latent phase where there are no symptoms, but the bacteria remain in the body. Latent syphilis is divided into early latent (in the first year after infection) and late latent (more than a year after infection).</a:t>
            </a:r>
          </a:p>
          <a:p>
            <a:r>
              <a:rPr lang="en-US" b="1" i="0" u="none" strike="noStrike" dirty="0">
                <a:solidFill>
                  <a:srgbClr val="000000"/>
                </a:solidFill>
                <a:effectLst/>
              </a:rPr>
              <a:t>Tertiary Syphilis</a:t>
            </a:r>
            <a:r>
              <a:rPr lang="en-US" b="0" i="0" u="none" strike="noStrike" dirty="0">
                <a:solidFill>
                  <a:srgbClr val="000000"/>
                </a:solidFill>
                <a:effectLst/>
                <a:latin typeface="-webkit-standard"/>
              </a:rPr>
              <a:t>: If untreated, syphilis can progress to tertiary syphilis, which can occur years after the initial infection. This stage can cause severe complications such as </a:t>
            </a:r>
            <a:r>
              <a:rPr lang="en-US" b="0" i="0" u="none" strike="noStrike" dirty="0" err="1">
                <a:solidFill>
                  <a:srgbClr val="000000"/>
                </a:solidFill>
                <a:effectLst/>
                <a:latin typeface="-webkit-standard"/>
              </a:rPr>
              <a:t>gummatous</a:t>
            </a:r>
            <a:r>
              <a:rPr lang="en-US" b="0" i="0" u="none" strike="noStrike" dirty="0">
                <a:solidFill>
                  <a:srgbClr val="000000"/>
                </a:solidFill>
                <a:effectLst/>
                <a:latin typeface="-webkit-standard"/>
              </a:rPr>
              <a:t> lesions (soft, tumor-like growths), cardiovascular syphilis (e.g., aortitis), and neurosyphilis (affecting the nervous system). Several years after infection for a small proportion of patients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000000"/>
                </a:solidFill>
                <a:effectLst/>
              </a:rPr>
              <a:t>Neurosyphilis</a:t>
            </a:r>
            <a:r>
              <a:rPr lang="en-US" b="0" i="0" u="none" strike="noStrike" dirty="0">
                <a:solidFill>
                  <a:srgbClr val="000000"/>
                </a:solidFill>
                <a:effectLst/>
              </a:rPr>
              <a:t>: This can occur at any stage of syphilis and involves infection of the central nervous system. Symptoms can range from asymptomatic to severe, including cognitive impairment, </a:t>
            </a:r>
            <a:r>
              <a:rPr lang="en-US" b="0" i="0" u="none" strike="noStrike" dirty="0" err="1">
                <a:solidFill>
                  <a:srgbClr val="000000"/>
                </a:solidFill>
                <a:effectLst/>
              </a:rPr>
              <a:t>tabes</a:t>
            </a:r>
            <a:r>
              <a:rPr lang="en-US" b="0" i="0" u="none" strike="noStrike" dirty="0">
                <a:solidFill>
                  <a:srgbClr val="000000"/>
                </a:solidFill>
                <a:effectLst/>
              </a:rPr>
              <a:t> dorsalis, and general paresis.</a:t>
            </a:r>
          </a:p>
          <a:p>
            <a:endParaRPr lang="en-US" dirty="0"/>
          </a:p>
          <a:p>
            <a:endParaRPr lang="en-US" dirty="0"/>
          </a:p>
          <a:p>
            <a:r>
              <a:rPr lang="en-US" dirty="0"/>
              <a:t>https://</a:t>
            </a:r>
            <a:r>
              <a:rPr lang="en-US" dirty="0" err="1"/>
              <a:t>www.youtube.com</a:t>
            </a:r>
            <a:r>
              <a:rPr lang="en-US" dirty="0"/>
              <a:t>/</a:t>
            </a:r>
            <a:r>
              <a:rPr lang="en-US" dirty="0" err="1"/>
              <a:t>watch?v</a:t>
            </a:r>
            <a:r>
              <a:rPr lang="en-US" dirty="0"/>
              <a:t>=050m9qyYI30&amp;t=155s</a:t>
            </a:r>
          </a:p>
        </p:txBody>
      </p:sp>
      <p:sp>
        <p:nvSpPr>
          <p:cNvPr id="4" name="Slide Number Placeholder 3"/>
          <p:cNvSpPr>
            <a:spLocks noGrp="1"/>
          </p:cNvSpPr>
          <p:nvPr>
            <p:ph type="sldNum" sz="quarter" idx="5"/>
          </p:nvPr>
        </p:nvSpPr>
        <p:spPr/>
        <p:txBody>
          <a:bodyPr/>
          <a:lstStyle/>
          <a:p>
            <a:fld id="{1F6BBC5A-24A1-FB40-83A0-142306834E9F}" type="slidenum">
              <a:rPr lang="en-US" smtClean="0"/>
              <a:t>2</a:t>
            </a:fld>
            <a:endParaRPr lang="en-US"/>
          </a:p>
        </p:txBody>
      </p:sp>
    </p:spTree>
    <p:extLst>
      <p:ext uri="{BB962C8B-B14F-4D97-AF65-F5344CB8AC3E}">
        <p14:creationId xmlns:p14="http://schemas.microsoft.com/office/powerpoint/2010/main" val="3036278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6BBC5A-24A1-FB40-83A0-142306834E9F}" type="slidenum">
              <a:rPr lang="en-US" smtClean="0"/>
              <a:t>3</a:t>
            </a:fld>
            <a:endParaRPr lang="en-US"/>
          </a:p>
        </p:txBody>
      </p:sp>
    </p:spTree>
    <p:extLst>
      <p:ext uri="{BB962C8B-B14F-4D97-AF65-F5344CB8AC3E}">
        <p14:creationId xmlns:p14="http://schemas.microsoft.com/office/powerpoint/2010/main" val="352222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6BBC5A-24A1-FB40-83A0-142306834E9F}" type="slidenum">
              <a:rPr lang="en-US" smtClean="0"/>
              <a:t>4</a:t>
            </a:fld>
            <a:endParaRPr lang="en-US"/>
          </a:p>
        </p:txBody>
      </p:sp>
    </p:spTree>
    <p:extLst>
      <p:ext uri="{BB962C8B-B14F-4D97-AF65-F5344CB8AC3E}">
        <p14:creationId xmlns:p14="http://schemas.microsoft.com/office/powerpoint/2010/main" val="337946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B931-9334-DF4B-9B5F-9AA5952F08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DDFCC-2D87-5B45-8224-69C9738CE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453D14-8ADA-FA49-A4AB-5C58F828F7D0}"/>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5" name="Footer Placeholder 4">
            <a:extLst>
              <a:ext uri="{FF2B5EF4-FFF2-40B4-BE49-F238E27FC236}">
                <a16:creationId xmlns:a16="http://schemas.microsoft.com/office/drawing/2014/main" id="{85EBC66B-2523-F340-9F76-9163DEC7F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FD58C-D8D8-9B41-AF5F-410C24358A9F}"/>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13240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688B-2644-1E41-AF70-9650C33093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FA23ED-6A1F-944B-834C-E3C9F910AF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37713-3F02-3149-878F-7CDBD0031A35}"/>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5" name="Footer Placeholder 4">
            <a:extLst>
              <a:ext uri="{FF2B5EF4-FFF2-40B4-BE49-F238E27FC236}">
                <a16:creationId xmlns:a16="http://schemas.microsoft.com/office/drawing/2014/main" id="{90EDA2ED-C709-B949-8CA7-B272EE508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E3275-B313-3640-BEF7-F444BF51ECFA}"/>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92663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4C510-7EDD-B441-B85A-3C801343CB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1ECB17-42C2-904B-8551-E3867AAFAE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5267B-6E05-4043-8FB8-88B54E767FD0}"/>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5" name="Footer Placeholder 4">
            <a:extLst>
              <a:ext uri="{FF2B5EF4-FFF2-40B4-BE49-F238E27FC236}">
                <a16:creationId xmlns:a16="http://schemas.microsoft.com/office/drawing/2014/main" id="{16850BC3-41F3-E644-A9B7-702C92E00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BB5E3-B2A7-B84E-8C14-F5538B9D1691}"/>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189076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7414-A3BE-AD47-A498-83763E5BA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F0725-B141-DD4E-A257-060FD7EA8A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25CC4-9E45-FC4B-A46B-E1E5494C4B67}"/>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5" name="Footer Placeholder 4">
            <a:extLst>
              <a:ext uri="{FF2B5EF4-FFF2-40B4-BE49-F238E27FC236}">
                <a16:creationId xmlns:a16="http://schemas.microsoft.com/office/drawing/2014/main" id="{1EBE24BC-1407-3B44-A014-5DED96B27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CC33D-B2F1-0C49-B6A9-D07F0736B160}"/>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82967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8D79-ED33-6344-AE29-CF3FD4ADAF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529FC3-C411-C045-8860-C1D2C5703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244320-8CB6-3844-BE08-66B7FBDE35B6}"/>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5" name="Footer Placeholder 4">
            <a:extLst>
              <a:ext uri="{FF2B5EF4-FFF2-40B4-BE49-F238E27FC236}">
                <a16:creationId xmlns:a16="http://schemas.microsoft.com/office/drawing/2014/main" id="{6F4E41DD-BF31-B042-A691-545192DAE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47B59-E4A4-894F-8C19-5FA5E932CB4D}"/>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253243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3899-1127-BD48-A5BD-8020F01B7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6BD67-5CC5-3540-BD18-CC25E046AB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6F280A-86BF-E943-BA57-1FD1274B06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CC8B72-772A-D44C-BC4D-8E81D356B655}"/>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6" name="Footer Placeholder 5">
            <a:extLst>
              <a:ext uri="{FF2B5EF4-FFF2-40B4-BE49-F238E27FC236}">
                <a16:creationId xmlns:a16="http://schemas.microsoft.com/office/drawing/2014/main" id="{1E329EAC-6C99-9E45-ADD1-F8EB82D4C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19A54-59C8-FC45-9A36-BEF0FE51E9E1}"/>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100092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483A-0BB8-6D45-A489-E7A3A12182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CEADE8-65D0-DA4A-8DC4-4335CAB7C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5A1DBB-7BD7-914F-9AF8-E23341198D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BA883A-0C4C-9346-9827-36B5F25F9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82CC2A-E4C6-A34F-8978-5172FDDDEA3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1DE61F-AD2A-5949-B32E-737BEB7BC18E}"/>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8" name="Footer Placeholder 7">
            <a:extLst>
              <a:ext uri="{FF2B5EF4-FFF2-40B4-BE49-F238E27FC236}">
                <a16:creationId xmlns:a16="http://schemas.microsoft.com/office/drawing/2014/main" id="{7A19CF04-84C6-4144-BFF5-C2D0149707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A397F-5F8A-0144-A5A0-56D8576CD536}"/>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240648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E451-FB6D-3044-B082-D06FACAD12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BBA1E4-02F3-954C-89BA-4A2762DD14E9}"/>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4" name="Footer Placeholder 3">
            <a:extLst>
              <a:ext uri="{FF2B5EF4-FFF2-40B4-BE49-F238E27FC236}">
                <a16:creationId xmlns:a16="http://schemas.microsoft.com/office/drawing/2014/main" id="{6E95343F-50AF-9940-B297-25F3FFA83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9B8E7F-A9A1-EB4D-BAB0-3DC414D5FAC7}"/>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422949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2B8A8-828E-254D-8B9C-FB90E8B3CECB}"/>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3" name="Footer Placeholder 2">
            <a:extLst>
              <a:ext uri="{FF2B5EF4-FFF2-40B4-BE49-F238E27FC236}">
                <a16:creationId xmlns:a16="http://schemas.microsoft.com/office/drawing/2014/main" id="{3B4FEE70-A4F4-DC47-9EB3-931979E40C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55612E-9548-1947-ABA8-96A6C3F3C088}"/>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53705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C13A-057E-2F4A-9D8C-056071F33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FB9038-6E59-834F-9447-11CC80784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488136-6F3A-3848-AFD1-98E25F069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C68BF0-EBB4-994F-B880-5CD780D89D52}"/>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6" name="Footer Placeholder 5">
            <a:extLst>
              <a:ext uri="{FF2B5EF4-FFF2-40B4-BE49-F238E27FC236}">
                <a16:creationId xmlns:a16="http://schemas.microsoft.com/office/drawing/2014/main" id="{091DDAA7-3DF6-F540-A831-E856A9AA9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6E202-489A-F74E-94CD-13274B1F1F4C}"/>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185741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75CA-7F64-2542-BC56-4A88156F9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5746D7-5785-3045-AA10-33CBBA4FA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EF71D-79CD-FA4F-8267-E29C2EAA4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6030FE-E667-4247-BC71-88F8A73D3601}"/>
              </a:ext>
            </a:extLst>
          </p:cNvPr>
          <p:cNvSpPr>
            <a:spLocks noGrp="1"/>
          </p:cNvSpPr>
          <p:nvPr>
            <p:ph type="dt" sz="half" idx="10"/>
          </p:nvPr>
        </p:nvSpPr>
        <p:spPr/>
        <p:txBody>
          <a:bodyPr/>
          <a:lstStyle/>
          <a:p>
            <a:fld id="{41742280-11A1-AA4B-8022-637038C6BF9C}" type="datetimeFigureOut">
              <a:rPr lang="en-US" smtClean="0"/>
              <a:t>7/26/24</a:t>
            </a:fld>
            <a:endParaRPr lang="en-US"/>
          </a:p>
        </p:txBody>
      </p:sp>
      <p:sp>
        <p:nvSpPr>
          <p:cNvPr id="6" name="Footer Placeholder 5">
            <a:extLst>
              <a:ext uri="{FF2B5EF4-FFF2-40B4-BE49-F238E27FC236}">
                <a16:creationId xmlns:a16="http://schemas.microsoft.com/office/drawing/2014/main" id="{388093A1-42C3-8A4D-90AA-9F8FE67F1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AC4D9-01F4-2340-8322-F30BA7FAAF85}"/>
              </a:ext>
            </a:extLst>
          </p:cNvPr>
          <p:cNvSpPr>
            <a:spLocks noGrp="1"/>
          </p:cNvSpPr>
          <p:nvPr>
            <p:ph type="sldNum" sz="quarter" idx="12"/>
          </p:nvPr>
        </p:nvSpPr>
        <p:spPr/>
        <p:txBody>
          <a:bodyPr/>
          <a:lstStyle/>
          <a:p>
            <a:fld id="{7894562B-B1AF-8F42-BB88-E513AAF9AA85}" type="slidenum">
              <a:rPr lang="en-US" smtClean="0"/>
              <a:t>‹#›</a:t>
            </a:fld>
            <a:endParaRPr lang="en-US"/>
          </a:p>
        </p:txBody>
      </p:sp>
    </p:spTree>
    <p:extLst>
      <p:ext uri="{BB962C8B-B14F-4D97-AF65-F5344CB8AC3E}">
        <p14:creationId xmlns:p14="http://schemas.microsoft.com/office/powerpoint/2010/main" val="64545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19919-3262-4344-B8AD-45BD6817A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4EA1B1-9837-EF4A-B676-A138B7710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E1622-492F-A546-8870-4C00B8EBC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42280-11A1-AA4B-8022-637038C6BF9C}" type="datetimeFigureOut">
              <a:rPr lang="en-US" smtClean="0"/>
              <a:t>7/26/24</a:t>
            </a:fld>
            <a:endParaRPr lang="en-US"/>
          </a:p>
        </p:txBody>
      </p:sp>
      <p:sp>
        <p:nvSpPr>
          <p:cNvPr id="5" name="Footer Placeholder 4">
            <a:extLst>
              <a:ext uri="{FF2B5EF4-FFF2-40B4-BE49-F238E27FC236}">
                <a16:creationId xmlns:a16="http://schemas.microsoft.com/office/drawing/2014/main" id="{9532B0AA-CCEC-A44A-8678-75A3F4949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DE7D01-1AB3-0B45-9DAB-067F1228B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4562B-B1AF-8F42-BB88-E513AAF9AA85}" type="slidenum">
              <a:rPr lang="en-US" smtClean="0"/>
              <a:t>‹#›</a:t>
            </a:fld>
            <a:endParaRPr lang="en-US"/>
          </a:p>
        </p:txBody>
      </p:sp>
    </p:spTree>
    <p:extLst>
      <p:ext uri="{BB962C8B-B14F-4D97-AF65-F5344CB8AC3E}">
        <p14:creationId xmlns:p14="http://schemas.microsoft.com/office/powerpoint/2010/main" val="2728068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7C1F19-3402-EAAC-CFDA-8BB076F09D75}"/>
              </a:ext>
            </a:extLst>
          </p:cNvPr>
          <p:cNvSpPr/>
          <p:nvPr/>
        </p:nvSpPr>
        <p:spPr>
          <a:xfrm>
            <a:off x="2737959" y="269376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Primary/Secondary</a:t>
            </a:r>
          </a:p>
        </p:txBody>
      </p:sp>
      <p:sp>
        <p:nvSpPr>
          <p:cNvPr id="7" name="Rectangle 6">
            <a:extLst>
              <a:ext uri="{FF2B5EF4-FFF2-40B4-BE49-F238E27FC236}">
                <a16:creationId xmlns:a16="http://schemas.microsoft.com/office/drawing/2014/main" id="{3246D119-1A2C-6866-1BCB-5767B95C2945}"/>
              </a:ext>
            </a:extLst>
          </p:cNvPr>
          <p:cNvSpPr/>
          <p:nvPr/>
        </p:nvSpPr>
        <p:spPr>
          <a:xfrm>
            <a:off x="2731608" y="38070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8" name="Rectangle 7">
            <a:extLst>
              <a:ext uri="{FF2B5EF4-FFF2-40B4-BE49-F238E27FC236}">
                <a16:creationId xmlns:a16="http://schemas.microsoft.com/office/drawing/2014/main" id="{6C275C1C-FB9A-534A-73A6-865B794DFBBA}"/>
              </a:ext>
            </a:extLst>
          </p:cNvPr>
          <p:cNvSpPr/>
          <p:nvPr/>
        </p:nvSpPr>
        <p:spPr>
          <a:xfrm>
            <a:off x="2731608" y="50957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0" name="Straight Arrow Connector 9">
            <a:extLst>
              <a:ext uri="{FF2B5EF4-FFF2-40B4-BE49-F238E27FC236}">
                <a16:creationId xmlns:a16="http://schemas.microsoft.com/office/drawing/2014/main" id="{79AAAF94-0761-13C0-6CBF-6B83DBEE0A73}"/>
              </a:ext>
            </a:extLst>
          </p:cNvPr>
          <p:cNvCxnSpPr>
            <a:cxnSpLocks/>
            <a:stCxn id="21" idx="2"/>
            <a:endCxn id="5" idx="0"/>
          </p:cNvCxnSpPr>
          <p:nvPr/>
        </p:nvCxnSpPr>
        <p:spPr>
          <a:xfrm>
            <a:off x="3463128" y="1071098"/>
            <a:ext cx="6351" cy="162267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Straight Arrow Connector 11">
            <a:extLst>
              <a:ext uri="{FF2B5EF4-FFF2-40B4-BE49-F238E27FC236}">
                <a16:creationId xmlns:a16="http://schemas.microsoft.com/office/drawing/2014/main" id="{6B33766E-5741-5B4C-6660-2FF417472398}"/>
              </a:ext>
            </a:extLst>
          </p:cNvPr>
          <p:cNvCxnSpPr>
            <a:cxnSpLocks/>
            <a:stCxn id="5" idx="2"/>
            <a:endCxn id="7" idx="0"/>
          </p:cNvCxnSpPr>
          <p:nvPr/>
        </p:nvCxnSpPr>
        <p:spPr>
          <a:xfrm flipH="1">
            <a:off x="3463128" y="3388515"/>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Straight Arrow Connector 12">
            <a:extLst>
              <a:ext uri="{FF2B5EF4-FFF2-40B4-BE49-F238E27FC236}">
                <a16:creationId xmlns:a16="http://schemas.microsoft.com/office/drawing/2014/main" id="{BE7AD623-E4CD-41EC-1F1A-1C31B8A38800}"/>
              </a:ext>
            </a:extLst>
          </p:cNvPr>
          <p:cNvCxnSpPr>
            <a:cxnSpLocks/>
            <a:stCxn id="7" idx="2"/>
            <a:endCxn id="8" idx="0"/>
          </p:cNvCxnSpPr>
          <p:nvPr/>
        </p:nvCxnSpPr>
        <p:spPr>
          <a:xfrm>
            <a:off x="3463128" y="4501801"/>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74BEA5E-CAEA-B3B5-1329-8555A42228FB}"/>
              </a:ext>
            </a:extLst>
          </p:cNvPr>
          <p:cNvCxnSpPr>
            <a:cxnSpLocks/>
            <a:stCxn id="8" idx="1"/>
            <a:endCxn id="5" idx="1"/>
          </p:cNvCxnSpPr>
          <p:nvPr/>
        </p:nvCxnSpPr>
        <p:spPr>
          <a:xfrm rot="10800000" flipH="1">
            <a:off x="2731607" y="3041142"/>
            <a:ext cx="6351" cy="2401968"/>
          </a:xfrm>
          <a:prstGeom prst="bentConnector3">
            <a:avLst>
              <a:gd name="adj1" fmla="val -359943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E163620B-E6D6-1B38-B2E4-934556AEA4E8}"/>
              </a:ext>
            </a:extLst>
          </p:cNvPr>
          <p:cNvCxnSpPr>
            <a:cxnSpLocks/>
            <a:stCxn id="7" idx="1"/>
            <a:endCxn id="5" idx="1"/>
          </p:cNvCxnSpPr>
          <p:nvPr/>
        </p:nvCxnSpPr>
        <p:spPr>
          <a:xfrm rot="10800000" flipH="1">
            <a:off x="2731607" y="3041142"/>
            <a:ext cx="6351" cy="1113286"/>
          </a:xfrm>
          <a:prstGeom prst="bentConnector3">
            <a:avLst>
              <a:gd name="adj1" fmla="val -359943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1" name="Rectangle 20">
            <a:extLst>
              <a:ext uri="{FF2B5EF4-FFF2-40B4-BE49-F238E27FC236}">
                <a16:creationId xmlns:a16="http://schemas.microsoft.com/office/drawing/2014/main" id="{DDFE94AF-0DFE-239E-A54D-9CE3D9F6236B}"/>
              </a:ext>
            </a:extLst>
          </p:cNvPr>
          <p:cNvSpPr/>
          <p:nvPr/>
        </p:nvSpPr>
        <p:spPr>
          <a:xfrm>
            <a:off x="2731608" y="37635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38" name="Rectangle 37">
            <a:extLst>
              <a:ext uri="{FF2B5EF4-FFF2-40B4-BE49-F238E27FC236}">
                <a16:creationId xmlns:a16="http://schemas.microsoft.com/office/drawing/2014/main" id="{53C4B004-D5BC-5B38-ED7D-219D317A47ED}"/>
              </a:ext>
            </a:extLst>
          </p:cNvPr>
          <p:cNvSpPr/>
          <p:nvPr/>
        </p:nvSpPr>
        <p:spPr>
          <a:xfrm>
            <a:off x="2737959" y="628019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67" name="Elbow Connector 66">
            <a:extLst>
              <a:ext uri="{FF2B5EF4-FFF2-40B4-BE49-F238E27FC236}">
                <a16:creationId xmlns:a16="http://schemas.microsoft.com/office/drawing/2014/main" id="{DB6E87DA-887D-16CD-B7A6-59FC8F3792FA}"/>
              </a:ext>
            </a:extLst>
          </p:cNvPr>
          <p:cNvCxnSpPr>
            <a:cxnSpLocks/>
            <a:stCxn id="38" idx="1"/>
            <a:endCxn id="5" idx="1"/>
          </p:cNvCxnSpPr>
          <p:nvPr/>
        </p:nvCxnSpPr>
        <p:spPr>
          <a:xfrm rot="10800000">
            <a:off x="2737959" y="3041143"/>
            <a:ext cx="12700" cy="3586421"/>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72" name="Straight Arrow Connector 71">
            <a:extLst>
              <a:ext uri="{FF2B5EF4-FFF2-40B4-BE49-F238E27FC236}">
                <a16:creationId xmlns:a16="http://schemas.microsoft.com/office/drawing/2014/main" id="{E7E32594-9869-6DBC-BAEE-37D763141E34}"/>
              </a:ext>
            </a:extLst>
          </p:cNvPr>
          <p:cNvCxnSpPr>
            <a:cxnSpLocks/>
            <a:stCxn id="8" idx="2"/>
            <a:endCxn id="38" idx="0"/>
          </p:cNvCxnSpPr>
          <p:nvPr/>
        </p:nvCxnSpPr>
        <p:spPr>
          <a:xfrm>
            <a:off x="3463128" y="5790483"/>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5" name="Rectangle 74">
            <a:extLst>
              <a:ext uri="{FF2B5EF4-FFF2-40B4-BE49-F238E27FC236}">
                <a16:creationId xmlns:a16="http://schemas.microsoft.com/office/drawing/2014/main" id="{BA6345DF-7ADF-823D-B40A-8B9CBC2143C2}"/>
              </a:ext>
            </a:extLst>
          </p:cNvPr>
          <p:cNvSpPr/>
          <p:nvPr/>
        </p:nvSpPr>
        <p:spPr>
          <a:xfrm>
            <a:off x="5726961" y="376352"/>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76" name="Rectangle 75">
            <a:extLst>
              <a:ext uri="{FF2B5EF4-FFF2-40B4-BE49-F238E27FC236}">
                <a16:creationId xmlns:a16="http://schemas.microsoft.com/office/drawing/2014/main" id="{507B2C9E-5052-C939-442C-3411AAB8736F}"/>
              </a:ext>
            </a:extLst>
          </p:cNvPr>
          <p:cNvSpPr/>
          <p:nvPr/>
        </p:nvSpPr>
        <p:spPr>
          <a:xfrm>
            <a:off x="5726961" y="1535060"/>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a:t>
            </a:r>
          </a:p>
          <a:p>
            <a:pPr algn="ctr"/>
            <a:r>
              <a:rPr lang="en-US" dirty="0">
                <a:latin typeface="Arial" panose="020B0604020202020204" pitchFamily="34" charset="0"/>
                <a:cs typeface="Arial" panose="020B0604020202020204" pitchFamily="34" charset="0"/>
              </a:rPr>
              <a:t>on treatment</a:t>
            </a:r>
          </a:p>
        </p:txBody>
      </p:sp>
      <p:sp>
        <p:nvSpPr>
          <p:cNvPr id="77" name="Rectangle 76">
            <a:extLst>
              <a:ext uri="{FF2B5EF4-FFF2-40B4-BE49-F238E27FC236}">
                <a16:creationId xmlns:a16="http://schemas.microsoft.com/office/drawing/2014/main" id="{CD550A6A-ADDA-C7B7-A91F-BA816393554B}"/>
              </a:ext>
            </a:extLst>
          </p:cNvPr>
          <p:cNvSpPr/>
          <p:nvPr/>
        </p:nvSpPr>
        <p:spPr>
          <a:xfrm>
            <a:off x="5726961" y="2734254"/>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78" name="Straight Arrow Connector 77">
            <a:extLst>
              <a:ext uri="{FF2B5EF4-FFF2-40B4-BE49-F238E27FC236}">
                <a16:creationId xmlns:a16="http://schemas.microsoft.com/office/drawing/2014/main" id="{30C9577B-CE7B-F43B-5A92-A902AF4E978D}"/>
              </a:ext>
            </a:extLst>
          </p:cNvPr>
          <p:cNvCxnSpPr>
            <a:cxnSpLocks/>
            <a:stCxn id="75" idx="2"/>
            <a:endCxn id="76" idx="0"/>
          </p:cNvCxnSpPr>
          <p:nvPr/>
        </p:nvCxnSpPr>
        <p:spPr>
          <a:xfrm>
            <a:off x="6595895" y="1071098"/>
            <a:ext cx="0" cy="46396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81" name="Straight Arrow Connector 80">
            <a:extLst>
              <a:ext uri="{FF2B5EF4-FFF2-40B4-BE49-F238E27FC236}">
                <a16:creationId xmlns:a16="http://schemas.microsoft.com/office/drawing/2014/main" id="{E372B177-A5D4-1385-3F37-311CB57AE36E}"/>
              </a:ext>
            </a:extLst>
          </p:cNvPr>
          <p:cNvCxnSpPr>
            <a:cxnSpLocks/>
            <a:stCxn id="76" idx="2"/>
            <a:endCxn id="77" idx="0"/>
          </p:cNvCxnSpPr>
          <p:nvPr/>
        </p:nvCxnSpPr>
        <p:spPr>
          <a:xfrm>
            <a:off x="6595895" y="2229806"/>
            <a:ext cx="0" cy="504448"/>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84" name="Elbow Connector 83">
            <a:extLst>
              <a:ext uri="{FF2B5EF4-FFF2-40B4-BE49-F238E27FC236}">
                <a16:creationId xmlns:a16="http://schemas.microsoft.com/office/drawing/2014/main" id="{91FF681B-5F78-94B1-8E62-3A425D76D10E}"/>
              </a:ext>
            </a:extLst>
          </p:cNvPr>
          <p:cNvCxnSpPr>
            <a:cxnSpLocks/>
            <a:stCxn id="77" idx="3"/>
            <a:endCxn id="75" idx="3"/>
          </p:cNvCxnSpPr>
          <p:nvPr/>
        </p:nvCxnSpPr>
        <p:spPr>
          <a:xfrm flipV="1">
            <a:off x="7464829" y="723725"/>
            <a:ext cx="12700" cy="2357902"/>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7" name="TextBox 86">
            <a:extLst>
              <a:ext uri="{FF2B5EF4-FFF2-40B4-BE49-F238E27FC236}">
                <a16:creationId xmlns:a16="http://schemas.microsoft.com/office/drawing/2014/main" id="{34085634-AF96-C215-7594-BF69710E31D0}"/>
              </a:ext>
            </a:extLst>
          </p:cNvPr>
          <p:cNvSpPr txBox="1"/>
          <p:nvPr/>
        </p:nvSpPr>
        <p:spPr>
          <a:xfrm>
            <a:off x="8346462" y="379749"/>
            <a:ext cx="6436570" cy="923330"/>
          </a:xfrm>
          <a:prstGeom prst="rect">
            <a:avLst/>
          </a:prstGeom>
          <a:noFill/>
        </p:spPr>
        <p:txBody>
          <a:bodyPr wrap="none" rtlCol="0">
            <a:spAutoFit/>
          </a:bodyPr>
          <a:lstStyle/>
          <a:p>
            <a:r>
              <a:rPr lang="en-US" dirty="0"/>
              <a:t>Sex/risk:  Male MSM, Male Het, Female Het, Female Het </a:t>
            </a:r>
            <a:r>
              <a:rPr lang="en-US" dirty="0" err="1"/>
              <a:t>pregrnant</a:t>
            </a:r>
            <a:endParaRPr lang="en-US" dirty="0"/>
          </a:p>
          <a:p>
            <a:r>
              <a:rPr lang="en-US" dirty="0"/>
              <a:t>Race: Black, Hispanic, Other </a:t>
            </a:r>
          </a:p>
          <a:p>
            <a:r>
              <a:rPr lang="en-US" dirty="0" err="1"/>
              <a:t>Agegroups</a:t>
            </a:r>
            <a:r>
              <a:rPr lang="en-US" dirty="0"/>
              <a:t> </a:t>
            </a:r>
          </a:p>
        </p:txBody>
      </p:sp>
    </p:spTree>
    <p:extLst>
      <p:ext uri="{BB962C8B-B14F-4D97-AF65-F5344CB8AC3E}">
        <p14:creationId xmlns:p14="http://schemas.microsoft.com/office/powerpoint/2010/main" val="90135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04978009-11B3-4396-05EC-C336E3877347}"/>
              </a:ext>
            </a:extLst>
          </p:cNvPr>
          <p:cNvSpPr txBox="1"/>
          <p:nvPr/>
        </p:nvSpPr>
        <p:spPr>
          <a:xfrm>
            <a:off x="-632986" y="1518805"/>
            <a:ext cx="6514412" cy="400110"/>
          </a:xfrm>
          <a:prstGeom prst="rect">
            <a:avLst/>
          </a:prstGeom>
          <a:noFill/>
          <a:ln w="25400">
            <a:solidFill>
              <a:schemeClr val="tx1"/>
            </a:solidFill>
          </a:ln>
        </p:spPr>
        <p:txBody>
          <a:bodyPr wrap="none" rtlCol="0">
            <a:spAutoFit/>
          </a:bodyPr>
          <a:lstStyle/>
          <a:p>
            <a:r>
              <a:rPr lang="de-DE" sz="2000" b="1"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SYPHILIS NATURAL HISTORY COMPARTMENTS</a:t>
            </a:r>
          </a:p>
        </p:txBody>
      </p:sp>
      <p:sp>
        <p:nvSpPr>
          <p:cNvPr id="46" name="Rectangle 45">
            <a:extLst>
              <a:ext uri="{FF2B5EF4-FFF2-40B4-BE49-F238E27FC236}">
                <a16:creationId xmlns:a16="http://schemas.microsoft.com/office/drawing/2014/main" id="{A995488B-3BB2-7D5C-DCA7-43C3E03510B6}"/>
              </a:ext>
            </a:extLst>
          </p:cNvPr>
          <p:cNvSpPr/>
          <p:nvPr/>
        </p:nvSpPr>
        <p:spPr>
          <a:xfrm>
            <a:off x="-788883" y="36083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Incubation</a:t>
            </a:r>
          </a:p>
        </p:txBody>
      </p:sp>
      <p:sp>
        <p:nvSpPr>
          <p:cNvPr id="47" name="Rectangle 46">
            <a:extLst>
              <a:ext uri="{FF2B5EF4-FFF2-40B4-BE49-F238E27FC236}">
                <a16:creationId xmlns:a16="http://schemas.microsoft.com/office/drawing/2014/main" id="{8CC7296D-33F7-0E10-94F0-5DA1A7FD38AC}"/>
              </a:ext>
            </a:extLst>
          </p:cNvPr>
          <p:cNvSpPr/>
          <p:nvPr/>
        </p:nvSpPr>
        <p:spPr>
          <a:xfrm>
            <a:off x="1834330" y="36083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sz="1200" dirty="0">
                <a:latin typeface="Arial" panose="020B0604020202020204" pitchFamily="34" charset="0"/>
                <a:cs typeface="Arial" panose="020B0604020202020204" pitchFamily="34" charset="0"/>
              </a:rPr>
              <a:t>Symptomatic, infectious </a:t>
            </a:r>
          </a:p>
        </p:txBody>
      </p:sp>
      <p:sp>
        <p:nvSpPr>
          <p:cNvPr id="48" name="Rectangle 47">
            <a:extLst>
              <a:ext uri="{FF2B5EF4-FFF2-40B4-BE49-F238E27FC236}">
                <a16:creationId xmlns:a16="http://schemas.microsoft.com/office/drawing/2014/main" id="{8C498957-58BA-608F-5C49-ECAC5F98E10F}"/>
              </a:ext>
            </a:extLst>
          </p:cNvPr>
          <p:cNvSpPr/>
          <p:nvPr/>
        </p:nvSpPr>
        <p:spPr>
          <a:xfrm>
            <a:off x="3528052" y="36083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 infectious </a:t>
            </a:r>
            <a:endParaRPr lang="en-US" dirty="0">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425BA126-151C-1A4B-A649-369853D1125F}"/>
              </a:ext>
            </a:extLst>
          </p:cNvPr>
          <p:cNvSpPr/>
          <p:nvPr/>
        </p:nvSpPr>
        <p:spPr>
          <a:xfrm>
            <a:off x="5740775" y="36083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 infectious </a:t>
            </a:r>
            <a:endParaRPr lang="en-US" sz="1800"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25C27493-427A-56F1-05EB-D63D7A3E426C}"/>
              </a:ext>
            </a:extLst>
          </p:cNvPr>
          <p:cNvSpPr/>
          <p:nvPr/>
        </p:nvSpPr>
        <p:spPr>
          <a:xfrm>
            <a:off x="7406109" y="36083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a:p>
            <a:pPr algn="ctr"/>
            <a:r>
              <a:rPr lang="en-US" sz="1200" dirty="0">
                <a:latin typeface="Arial" panose="020B0604020202020204" pitchFamily="34" charset="0"/>
                <a:cs typeface="Arial" panose="020B0604020202020204" pitchFamily="34" charset="0"/>
              </a:rPr>
              <a:t>Asymptomatic, infectious </a:t>
            </a:r>
            <a:endParaRPr lang="en-US" sz="1800" dirty="0">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1FCB0D97-811B-649A-1BAB-86F65AAD32BC}"/>
              </a:ext>
            </a:extLst>
          </p:cNvPr>
          <p:cNvSpPr/>
          <p:nvPr/>
        </p:nvSpPr>
        <p:spPr>
          <a:xfrm>
            <a:off x="10607239" y="2875826"/>
            <a:ext cx="5076544" cy="313763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928A410E-758D-4AEF-6A2C-D02C827FB6B6}"/>
              </a:ext>
            </a:extLst>
          </p:cNvPr>
          <p:cNvSpPr txBox="1"/>
          <p:nvPr/>
        </p:nvSpPr>
        <p:spPr>
          <a:xfrm>
            <a:off x="5502073" y="4508152"/>
            <a:ext cx="2918782" cy="338554"/>
          </a:xfrm>
          <a:prstGeom prst="rect">
            <a:avLst/>
          </a:prstGeom>
          <a:noFill/>
          <a:ln w="25400">
            <a:noFill/>
          </a:ln>
        </p:spPr>
        <p:txBody>
          <a:bodyPr wrap="square" rtlCol="0">
            <a:spAutoFit/>
          </a:bodyPr>
          <a:lstStyle/>
          <a:p>
            <a:r>
              <a:rPr lang="en-US" sz="1600" i="1" dirty="0">
                <a:cs typeface="Arial" panose="020B0604020202020204" pitchFamily="34" charset="0"/>
              </a:rPr>
              <a:t>Recurrent Infection </a:t>
            </a:r>
          </a:p>
        </p:txBody>
      </p:sp>
      <p:cxnSp>
        <p:nvCxnSpPr>
          <p:cNvPr id="53" name="Straight Arrow Connector 52">
            <a:extLst>
              <a:ext uri="{FF2B5EF4-FFF2-40B4-BE49-F238E27FC236}">
                <a16:creationId xmlns:a16="http://schemas.microsoft.com/office/drawing/2014/main" id="{C19D13E3-77B5-D523-7475-9B17037CF68B}"/>
              </a:ext>
            </a:extLst>
          </p:cNvPr>
          <p:cNvCxnSpPr>
            <a:cxnSpLocks/>
            <a:stCxn id="46" idx="3"/>
            <a:endCxn id="47" idx="1"/>
          </p:cNvCxnSpPr>
          <p:nvPr/>
        </p:nvCxnSpPr>
        <p:spPr>
          <a:xfrm>
            <a:off x="674157" y="3955769"/>
            <a:ext cx="1160173"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4" name="Straight Arrow Connector 53">
            <a:extLst>
              <a:ext uri="{FF2B5EF4-FFF2-40B4-BE49-F238E27FC236}">
                <a16:creationId xmlns:a16="http://schemas.microsoft.com/office/drawing/2014/main" id="{1CE08A78-0DEE-D50C-EE34-BB3A873EC326}"/>
              </a:ext>
            </a:extLst>
          </p:cNvPr>
          <p:cNvCxnSpPr>
            <a:cxnSpLocks/>
            <a:stCxn id="47" idx="3"/>
            <a:endCxn id="48" idx="1"/>
          </p:cNvCxnSpPr>
          <p:nvPr/>
        </p:nvCxnSpPr>
        <p:spPr>
          <a:xfrm>
            <a:off x="3297370" y="3955769"/>
            <a:ext cx="230682"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5" name="Straight Arrow Connector 54">
            <a:extLst>
              <a:ext uri="{FF2B5EF4-FFF2-40B4-BE49-F238E27FC236}">
                <a16:creationId xmlns:a16="http://schemas.microsoft.com/office/drawing/2014/main" id="{29F6CAE1-9B55-23FB-8DB6-073B1E9AEA6D}"/>
              </a:ext>
            </a:extLst>
          </p:cNvPr>
          <p:cNvCxnSpPr>
            <a:cxnSpLocks/>
            <a:stCxn id="48" idx="3"/>
            <a:endCxn id="49" idx="1"/>
          </p:cNvCxnSpPr>
          <p:nvPr/>
        </p:nvCxnSpPr>
        <p:spPr>
          <a:xfrm>
            <a:off x="4991092" y="3955769"/>
            <a:ext cx="749683"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6" name="Straight Arrow Connector 55">
            <a:extLst>
              <a:ext uri="{FF2B5EF4-FFF2-40B4-BE49-F238E27FC236}">
                <a16:creationId xmlns:a16="http://schemas.microsoft.com/office/drawing/2014/main" id="{B8A4A2C0-C970-80F1-8CB2-4EC762C4ABC9}"/>
              </a:ext>
            </a:extLst>
          </p:cNvPr>
          <p:cNvCxnSpPr>
            <a:cxnSpLocks/>
            <a:stCxn id="49" idx="3"/>
            <a:endCxn id="50" idx="1"/>
          </p:cNvCxnSpPr>
          <p:nvPr/>
        </p:nvCxnSpPr>
        <p:spPr>
          <a:xfrm>
            <a:off x="7203815" y="3955769"/>
            <a:ext cx="202294"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7" name="Elbow Connector 56">
            <a:extLst>
              <a:ext uri="{FF2B5EF4-FFF2-40B4-BE49-F238E27FC236}">
                <a16:creationId xmlns:a16="http://schemas.microsoft.com/office/drawing/2014/main" id="{73491CEB-6D4F-E0EF-9FAD-B9F26E49D632}"/>
              </a:ext>
            </a:extLst>
          </p:cNvPr>
          <p:cNvCxnSpPr>
            <a:cxnSpLocks/>
            <a:stCxn id="51" idx="0"/>
            <a:endCxn id="65" idx="3"/>
          </p:cNvCxnSpPr>
          <p:nvPr/>
        </p:nvCxnSpPr>
        <p:spPr>
          <a:xfrm rot="16200000" flipV="1">
            <a:off x="6808602" y="-3461083"/>
            <a:ext cx="202465" cy="12471354"/>
          </a:xfrm>
          <a:prstGeom prst="bentConnector2">
            <a:avLst/>
          </a:prstGeom>
          <a:ln w="25400" cmpd="sng">
            <a:solidFill>
              <a:srgbClr val="00883D"/>
            </a:solidFill>
            <a:prstDash val="solid"/>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Elbow Connector 57">
            <a:extLst>
              <a:ext uri="{FF2B5EF4-FFF2-40B4-BE49-F238E27FC236}">
                <a16:creationId xmlns:a16="http://schemas.microsoft.com/office/drawing/2014/main" id="{6C30D5C7-5A54-0870-732C-ED5CDDB57916}"/>
              </a:ext>
            </a:extLst>
          </p:cNvPr>
          <p:cNvCxnSpPr>
            <a:cxnSpLocks/>
            <a:stCxn id="50" idx="2"/>
            <a:endCxn id="48" idx="2"/>
          </p:cNvCxnSpPr>
          <p:nvPr/>
        </p:nvCxnSpPr>
        <p:spPr>
          <a:xfrm rot="5400000">
            <a:off x="6198601" y="2364114"/>
            <a:ext cx="12700" cy="3878057"/>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3E19451E-6630-3413-BEC4-ECA2E1D9E853}"/>
              </a:ext>
            </a:extLst>
          </p:cNvPr>
          <p:cNvCxnSpPr>
            <a:cxnSpLocks/>
            <a:stCxn id="49" idx="2"/>
            <a:endCxn id="48" idx="2"/>
          </p:cNvCxnSpPr>
          <p:nvPr/>
        </p:nvCxnSpPr>
        <p:spPr>
          <a:xfrm rot="5400000">
            <a:off x="5365934" y="3196781"/>
            <a:ext cx="12700" cy="2212723"/>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C3C97FF5-F002-7E23-038F-7913BBFECA46}"/>
              </a:ext>
            </a:extLst>
          </p:cNvPr>
          <p:cNvCxnSpPr>
            <a:cxnSpLocks/>
            <a:stCxn id="49" idx="0"/>
            <a:endCxn id="65" idx="3"/>
          </p:cNvCxnSpPr>
          <p:nvPr/>
        </p:nvCxnSpPr>
        <p:spPr>
          <a:xfrm rot="16200000" flipV="1">
            <a:off x="3105709" y="241810"/>
            <a:ext cx="935035" cy="5798138"/>
          </a:xfrm>
          <a:prstGeom prst="bentConnector2">
            <a:avLst/>
          </a:prstGeom>
          <a:ln w="25400" cmpd="sng">
            <a:solidFill>
              <a:srgbClr val="00883D"/>
            </a:solidFill>
            <a:prstDash val="solid"/>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1" name="Elbow Connector 60">
            <a:extLst>
              <a:ext uri="{FF2B5EF4-FFF2-40B4-BE49-F238E27FC236}">
                <a16:creationId xmlns:a16="http://schemas.microsoft.com/office/drawing/2014/main" id="{70D75790-8DF4-50FA-CFAB-EA756F51F43A}"/>
              </a:ext>
            </a:extLst>
          </p:cNvPr>
          <p:cNvCxnSpPr>
            <a:cxnSpLocks/>
            <a:stCxn id="47" idx="0"/>
            <a:endCxn id="65" idx="3"/>
          </p:cNvCxnSpPr>
          <p:nvPr/>
        </p:nvCxnSpPr>
        <p:spPr>
          <a:xfrm rot="16200000" flipV="1">
            <a:off x="1152487" y="2195032"/>
            <a:ext cx="935035" cy="1891693"/>
          </a:xfrm>
          <a:prstGeom prst="bentConnector2">
            <a:avLst/>
          </a:prstGeom>
          <a:ln w="25400" cmpd="sng">
            <a:solidFill>
              <a:srgbClr val="00883D"/>
            </a:solidFill>
            <a:prstDash val="solid"/>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2" name="Elbow Connector 61">
            <a:extLst>
              <a:ext uri="{FF2B5EF4-FFF2-40B4-BE49-F238E27FC236}">
                <a16:creationId xmlns:a16="http://schemas.microsoft.com/office/drawing/2014/main" id="{EB1E527F-BF8B-FA5C-A03B-33C9F6F54DB6}"/>
              </a:ext>
            </a:extLst>
          </p:cNvPr>
          <p:cNvCxnSpPr>
            <a:cxnSpLocks/>
            <a:stCxn id="48" idx="0"/>
            <a:endCxn id="65" idx="3"/>
          </p:cNvCxnSpPr>
          <p:nvPr/>
        </p:nvCxnSpPr>
        <p:spPr>
          <a:xfrm rot="16200000" flipV="1">
            <a:off x="1999348" y="1348171"/>
            <a:ext cx="935035" cy="3585415"/>
          </a:xfrm>
          <a:prstGeom prst="bentConnector2">
            <a:avLst/>
          </a:prstGeom>
          <a:ln w="25400" cmpd="sng">
            <a:solidFill>
              <a:srgbClr val="00883D"/>
            </a:solidFill>
            <a:prstDash val="solid"/>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3" name="TextBox 62">
            <a:extLst>
              <a:ext uri="{FF2B5EF4-FFF2-40B4-BE49-F238E27FC236}">
                <a16:creationId xmlns:a16="http://schemas.microsoft.com/office/drawing/2014/main" id="{6596C44C-2FE6-D31C-6E86-0A23A3305484}"/>
              </a:ext>
            </a:extLst>
          </p:cNvPr>
          <p:cNvSpPr txBox="1"/>
          <p:nvPr/>
        </p:nvSpPr>
        <p:spPr>
          <a:xfrm>
            <a:off x="741569" y="3667532"/>
            <a:ext cx="1558793" cy="584775"/>
          </a:xfrm>
          <a:prstGeom prst="rect">
            <a:avLst/>
          </a:prstGeom>
          <a:noFill/>
          <a:ln>
            <a:noFill/>
          </a:ln>
        </p:spPr>
        <p:txBody>
          <a:bodyPr wrap="square" rtlCol="0">
            <a:spAutoFit/>
          </a:bodyPr>
          <a:lstStyle/>
          <a:p>
            <a:r>
              <a:rPr lang="en-US" sz="1600" i="1" dirty="0">
                <a:cs typeface="Arial" panose="020B0604020202020204" pitchFamily="34" charset="0"/>
              </a:rPr>
              <a:t>Syphilis</a:t>
            </a:r>
          </a:p>
          <a:p>
            <a:r>
              <a:rPr lang="en-US" sz="1600" i="1" dirty="0">
                <a:cs typeface="Arial" panose="020B0604020202020204" pitchFamily="34" charset="0"/>
              </a:rPr>
              <a:t> infection</a:t>
            </a:r>
          </a:p>
        </p:txBody>
      </p:sp>
      <p:sp>
        <p:nvSpPr>
          <p:cNvPr id="64" name="TextBox 63">
            <a:extLst>
              <a:ext uri="{FF2B5EF4-FFF2-40B4-BE49-F238E27FC236}">
                <a16:creationId xmlns:a16="http://schemas.microsoft.com/office/drawing/2014/main" id="{73E8851B-E7B9-70B6-CE2B-0788CC5766ED}"/>
              </a:ext>
            </a:extLst>
          </p:cNvPr>
          <p:cNvSpPr txBox="1"/>
          <p:nvPr/>
        </p:nvSpPr>
        <p:spPr>
          <a:xfrm>
            <a:off x="821931" y="2329408"/>
            <a:ext cx="2225021" cy="338554"/>
          </a:xfrm>
          <a:prstGeom prst="rect">
            <a:avLst/>
          </a:prstGeom>
          <a:noFill/>
        </p:spPr>
        <p:txBody>
          <a:bodyPr wrap="square" rtlCol="0">
            <a:spAutoFit/>
          </a:bodyPr>
          <a:lstStyle/>
          <a:p>
            <a:r>
              <a:rPr lang="en-US" sz="1600" i="1" dirty="0">
                <a:cs typeface="Arial" panose="020B0604020202020204" pitchFamily="34" charset="0"/>
              </a:rPr>
              <a:t>Receiving Treatment</a:t>
            </a:r>
          </a:p>
        </p:txBody>
      </p:sp>
      <p:sp>
        <p:nvSpPr>
          <p:cNvPr id="65" name="Rectangle 64">
            <a:extLst>
              <a:ext uri="{FF2B5EF4-FFF2-40B4-BE49-F238E27FC236}">
                <a16:creationId xmlns:a16="http://schemas.microsoft.com/office/drawing/2014/main" id="{C73044A8-E20A-BA61-4DB7-04BE8EB8FFC8}"/>
              </a:ext>
            </a:extLst>
          </p:cNvPr>
          <p:cNvSpPr/>
          <p:nvPr/>
        </p:nvSpPr>
        <p:spPr>
          <a:xfrm>
            <a:off x="-788883" y="23259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cxnSp>
        <p:nvCxnSpPr>
          <p:cNvPr id="66" name="Straight Arrow Connector 65">
            <a:extLst>
              <a:ext uri="{FF2B5EF4-FFF2-40B4-BE49-F238E27FC236}">
                <a16:creationId xmlns:a16="http://schemas.microsoft.com/office/drawing/2014/main" id="{78D54435-43B0-5AC3-921A-604F54C943A1}"/>
              </a:ext>
            </a:extLst>
          </p:cNvPr>
          <p:cNvCxnSpPr>
            <a:cxnSpLocks/>
            <a:stCxn id="65" idx="2"/>
            <a:endCxn id="46" idx="0"/>
          </p:cNvCxnSpPr>
          <p:nvPr/>
        </p:nvCxnSpPr>
        <p:spPr>
          <a:xfrm>
            <a:off x="-57363" y="3020734"/>
            <a:ext cx="0" cy="58766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7" name="Rectangle 66">
            <a:extLst>
              <a:ext uri="{FF2B5EF4-FFF2-40B4-BE49-F238E27FC236}">
                <a16:creationId xmlns:a16="http://schemas.microsoft.com/office/drawing/2014/main" id="{E64AD153-9BE1-45AF-AC57-05FE6BB9B99A}"/>
              </a:ext>
            </a:extLst>
          </p:cNvPr>
          <p:cNvSpPr/>
          <p:nvPr/>
        </p:nvSpPr>
        <p:spPr>
          <a:xfrm>
            <a:off x="1834331" y="6013458"/>
            <a:ext cx="3714160" cy="1390890"/>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latin typeface="Arial" panose="020B0604020202020204" pitchFamily="34" charset="0"/>
              <a:cs typeface="Arial" panose="020B0604020202020204" pitchFamily="34" charset="0"/>
            </a:endParaRPr>
          </a:p>
        </p:txBody>
      </p:sp>
      <p:cxnSp>
        <p:nvCxnSpPr>
          <p:cNvPr id="83" name="Elbow Connector 82">
            <a:extLst>
              <a:ext uri="{FF2B5EF4-FFF2-40B4-BE49-F238E27FC236}">
                <a16:creationId xmlns:a16="http://schemas.microsoft.com/office/drawing/2014/main" id="{496CBC43-BE18-639B-A7E9-2521F9A45739}"/>
              </a:ext>
            </a:extLst>
          </p:cNvPr>
          <p:cNvCxnSpPr>
            <a:cxnSpLocks/>
            <a:stCxn id="50" idx="0"/>
            <a:endCxn id="65" idx="3"/>
          </p:cNvCxnSpPr>
          <p:nvPr/>
        </p:nvCxnSpPr>
        <p:spPr>
          <a:xfrm rot="16200000" flipV="1">
            <a:off x="3938376" y="-590857"/>
            <a:ext cx="935035" cy="7463472"/>
          </a:xfrm>
          <a:prstGeom prst="bentConnector2">
            <a:avLst/>
          </a:prstGeom>
          <a:ln w="25400" cmpd="sng">
            <a:solidFill>
              <a:srgbClr val="00883D"/>
            </a:solidFill>
            <a:prstDash val="solid"/>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05" name="Rounded Rectangle 104">
            <a:extLst>
              <a:ext uri="{FF2B5EF4-FFF2-40B4-BE49-F238E27FC236}">
                <a16:creationId xmlns:a16="http://schemas.microsoft.com/office/drawing/2014/main" id="{C1AC4896-7FF7-B35F-3B01-B5490810A826}"/>
              </a:ext>
            </a:extLst>
          </p:cNvPr>
          <p:cNvSpPr/>
          <p:nvPr/>
        </p:nvSpPr>
        <p:spPr>
          <a:xfrm>
            <a:off x="1594567" y="3351585"/>
            <a:ext cx="3522346" cy="1495120"/>
          </a:xfrm>
          <a:prstGeom prst="roundRect">
            <a:avLst/>
          </a:prstGeom>
          <a:noFill/>
          <a:ln w="1905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a:extLst>
              <a:ext uri="{FF2B5EF4-FFF2-40B4-BE49-F238E27FC236}">
                <a16:creationId xmlns:a16="http://schemas.microsoft.com/office/drawing/2014/main" id="{9332678C-753C-11EB-A3F7-BF4F57792D69}"/>
              </a:ext>
            </a:extLst>
          </p:cNvPr>
          <p:cNvSpPr/>
          <p:nvPr/>
        </p:nvSpPr>
        <p:spPr>
          <a:xfrm>
            <a:off x="5548491" y="3351585"/>
            <a:ext cx="3601510" cy="1495120"/>
          </a:xfrm>
          <a:prstGeom prst="roundRect">
            <a:avLst/>
          </a:prstGeom>
          <a:noFill/>
          <a:ln w="1905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Elbow Connector 177">
            <a:extLst>
              <a:ext uri="{FF2B5EF4-FFF2-40B4-BE49-F238E27FC236}">
                <a16:creationId xmlns:a16="http://schemas.microsoft.com/office/drawing/2014/main" id="{7A214FAE-5C71-A07F-B00B-F34E7D1F97EE}"/>
              </a:ext>
            </a:extLst>
          </p:cNvPr>
          <p:cNvCxnSpPr>
            <a:cxnSpLocks/>
            <a:stCxn id="105" idx="2"/>
            <a:endCxn id="67" idx="1"/>
          </p:cNvCxnSpPr>
          <p:nvPr/>
        </p:nvCxnSpPr>
        <p:spPr>
          <a:xfrm rot="5400000">
            <a:off x="1663937" y="5017100"/>
            <a:ext cx="1862198" cy="1521409"/>
          </a:xfrm>
          <a:prstGeom prst="bentConnector4">
            <a:avLst>
              <a:gd name="adj1" fmla="val 31327"/>
              <a:gd name="adj2" fmla="val 11502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2" name="TextBox 181">
            <a:extLst>
              <a:ext uri="{FF2B5EF4-FFF2-40B4-BE49-F238E27FC236}">
                <a16:creationId xmlns:a16="http://schemas.microsoft.com/office/drawing/2014/main" id="{0E7C69CA-1A22-8B07-B5E4-4CFDBE09EDA5}"/>
              </a:ext>
            </a:extLst>
          </p:cNvPr>
          <p:cNvSpPr txBox="1"/>
          <p:nvPr/>
        </p:nvSpPr>
        <p:spPr>
          <a:xfrm>
            <a:off x="1620005" y="5417411"/>
            <a:ext cx="1532920" cy="523220"/>
          </a:xfrm>
          <a:prstGeom prst="rect">
            <a:avLst/>
          </a:prstGeom>
          <a:noFill/>
        </p:spPr>
        <p:txBody>
          <a:bodyPr wrap="none" rtlCol="0">
            <a:spAutoFit/>
          </a:bodyPr>
          <a:lstStyle/>
          <a:p>
            <a:r>
              <a:rPr lang="en-US" sz="1400" i="1" dirty="0" err="1">
                <a:cs typeface="Arial" panose="020B0604020202020204" pitchFamily="34" charset="0"/>
              </a:rPr>
              <a:t>Neuroinvasion</a:t>
            </a:r>
            <a:endParaRPr lang="en-US" sz="1400" i="1" dirty="0">
              <a:cs typeface="Arial" panose="020B0604020202020204" pitchFamily="34" charset="0"/>
            </a:endParaRPr>
          </a:p>
          <a:p>
            <a:r>
              <a:rPr lang="en-US" sz="1400" dirty="0"/>
              <a:t>In 25-60% of cases</a:t>
            </a:r>
          </a:p>
        </p:txBody>
      </p:sp>
      <p:sp>
        <p:nvSpPr>
          <p:cNvPr id="186" name="TextBox 185">
            <a:extLst>
              <a:ext uri="{FF2B5EF4-FFF2-40B4-BE49-F238E27FC236}">
                <a16:creationId xmlns:a16="http://schemas.microsoft.com/office/drawing/2014/main" id="{BC860983-5319-75D2-7607-63B9E03F0375}"/>
              </a:ext>
            </a:extLst>
          </p:cNvPr>
          <p:cNvSpPr txBox="1"/>
          <p:nvPr/>
        </p:nvSpPr>
        <p:spPr>
          <a:xfrm>
            <a:off x="460652" y="6130446"/>
            <a:ext cx="6500812"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Early Neurosyphilis </a:t>
            </a:r>
          </a:p>
        </p:txBody>
      </p:sp>
      <p:sp>
        <p:nvSpPr>
          <p:cNvPr id="187" name="Rectangle 186">
            <a:extLst>
              <a:ext uri="{FF2B5EF4-FFF2-40B4-BE49-F238E27FC236}">
                <a16:creationId xmlns:a16="http://schemas.microsoft.com/office/drawing/2014/main" id="{6799E8EC-FF3A-4AA3-AC78-D65A5FB4A04E}"/>
              </a:ext>
            </a:extLst>
          </p:cNvPr>
          <p:cNvSpPr/>
          <p:nvPr/>
        </p:nvSpPr>
        <p:spPr>
          <a:xfrm>
            <a:off x="1892700" y="664770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Asymptotic neurosyphilis</a:t>
            </a:r>
            <a:endParaRPr lang="en-US" sz="1050" dirty="0">
              <a:latin typeface="Arial" panose="020B0604020202020204" pitchFamily="34" charset="0"/>
              <a:cs typeface="Arial" panose="020B0604020202020204" pitchFamily="34" charset="0"/>
            </a:endParaRPr>
          </a:p>
        </p:txBody>
      </p:sp>
      <p:sp>
        <p:nvSpPr>
          <p:cNvPr id="188" name="Rectangle 187">
            <a:extLst>
              <a:ext uri="{FF2B5EF4-FFF2-40B4-BE49-F238E27FC236}">
                <a16:creationId xmlns:a16="http://schemas.microsoft.com/office/drawing/2014/main" id="{AD7C3497-BC1A-A32C-9496-51B3FA002DF4}"/>
              </a:ext>
            </a:extLst>
          </p:cNvPr>
          <p:cNvSpPr/>
          <p:nvPr/>
        </p:nvSpPr>
        <p:spPr>
          <a:xfrm>
            <a:off x="3971935" y="664770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Syphilitic meningitis</a:t>
            </a:r>
          </a:p>
        </p:txBody>
      </p:sp>
      <p:cxnSp>
        <p:nvCxnSpPr>
          <p:cNvPr id="191" name="Straight Arrow Connector 190">
            <a:extLst>
              <a:ext uri="{FF2B5EF4-FFF2-40B4-BE49-F238E27FC236}">
                <a16:creationId xmlns:a16="http://schemas.microsoft.com/office/drawing/2014/main" id="{B671B6F6-B0F9-B982-3DF0-5258A4A65C80}"/>
              </a:ext>
            </a:extLst>
          </p:cNvPr>
          <p:cNvCxnSpPr>
            <a:cxnSpLocks/>
            <a:stCxn id="187" idx="3"/>
            <a:endCxn id="188" idx="1"/>
          </p:cNvCxnSpPr>
          <p:nvPr/>
        </p:nvCxnSpPr>
        <p:spPr>
          <a:xfrm>
            <a:off x="3355740" y="6995081"/>
            <a:ext cx="616195"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95" name="TextBox 194">
            <a:extLst>
              <a:ext uri="{FF2B5EF4-FFF2-40B4-BE49-F238E27FC236}">
                <a16:creationId xmlns:a16="http://schemas.microsoft.com/office/drawing/2014/main" id="{22514E9D-4816-0F5E-3F0A-63744A1BE077}"/>
              </a:ext>
            </a:extLst>
          </p:cNvPr>
          <p:cNvSpPr txBox="1"/>
          <p:nvPr/>
        </p:nvSpPr>
        <p:spPr>
          <a:xfrm>
            <a:off x="3371450" y="6687294"/>
            <a:ext cx="466794" cy="369332"/>
          </a:xfrm>
          <a:prstGeom prst="rect">
            <a:avLst/>
          </a:prstGeom>
          <a:noFill/>
        </p:spPr>
        <p:txBody>
          <a:bodyPr wrap="none" rtlCol="0">
            <a:spAutoFit/>
          </a:bodyPr>
          <a:lstStyle/>
          <a:p>
            <a:r>
              <a:rPr lang="en-US" dirty="0"/>
              <a:t>5%</a:t>
            </a:r>
          </a:p>
        </p:txBody>
      </p:sp>
      <p:sp>
        <p:nvSpPr>
          <p:cNvPr id="203" name="Rectangle 202">
            <a:extLst>
              <a:ext uri="{FF2B5EF4-FFF2-40B4-BE49-F238E27FC236}">
                <a16:creationId xmlns:a16="http://schemas.microsoft.com/office/drawing/2014/main" id="{E885F3DD-0AF8-75E7-9637-88D8CD181FCD}"/>
              </a:ext>
            </a:extLst>
          </p:cNvPr>
          <p:cNvSpPr/>
          <p:nvPr/>
        </p:nvSpPr>
        <p:spPr>
          <a:xfrm>
            <a:off x="11889866" y="3330441"/>
            <a:ext cx="3591559" cy="717411"/>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Meningovascalar</a:t>
            </a:r>
            <a:r>
              <a:rPr lang="en-US" dirty="0">
                <a:latin typeface="Arial" panose="020B0604020202020204" pitchFamily="34" charset="0"/>
                <a:cs typeface="Arial" panose="020B0604020202020204" pitchFamily="34" charset="0"/>
              </a:rPr>
              <a:t> syphilis </a:t>
            </a:r>
          </a:p>
          <a:p>
            <a:pPr algn="ctr"/>
            <a:r>
              <a:rPr lang="en-US" sz="1100" dirty="0">
                <a:latin typeface="Arial" panose="020B0604020202020204" pitchFamily="34" charset="0"/>
                <a:cs typeface="Arial" panose="020B0604020202020204" pitchFamily="34" charset="0"/>
              </a:rPr>
              <a:t>Typical- apathy, vertigo, poor attention, focal features</a:t>
            </a:r>
          </a:p>
          <a:p>
            <a:pPr algn="ctr"/>
            <a:r>
              <a:rPr lang="en-US" sz="1100" dirty="0">
                <a:latin typeface="Arial" panose="020B0604020202020204" pitchFamily="34" charset="0"/>
                <a:cs typeface="Arial" panose="020B0604020202020204" pitchFamily="34" charset="0"/>
              </a:rPr>
              <a:t>Severe - seizure, aphasia</a:t>
            </a:r>
          </a:p>
        </p:txBody>
      </p:sp>
      <p:sp>
        <p:nvSpPr>
          <p:cNvPr id="204" name="Rectangle 203">
            <a:extLst>
              <a:ext uri="{FF2B5EF4-FFF2-40B4-BE49-F238E27FC236}">
                <a16:creationId xmlns:a16="http://schemas.microsoft.com/office/drawing/2014/main" id="{5B2B4007-06F6-BCCE-D5F9-1E9089535527}"/>
              </a:ext>
            </a:extLst>
          </p:cNvPr>
          <p:cNvSpPr/>
          <p:nvPr/>
        </p:nvSpPr>
        <p:spPr>
          <a:xfrm>
            <a:off x="11909506" y="4167997"/>
            <a:ext cx="3591559" cy="717411"/>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General Paresis </a:t>
            </a:r>
          </a:p>
          <a:p>
            <a:pPr algn="ctr"/>
            <a:r>
              <a:rPr lang="en-US" sz="1100" dirty="0">
                <a:latin typeface="Arial" panose="020B0604020202020204" pitchFamily="34" charset="0"/>
                <a:cs typeface="Arial" panose="020B0604020202020204" pitchFamily="34" charset="0"/>
              </a:rPr>
              <a:t>Progressive dementia</a:t>
            </a:r>
          </a:p>
        </p:txBody>
      </p:sp>
      <p:sp>
        <p:nvSpPr>
          <p:cNvPr id="206" name="Rectangle 205">
            <a:extLst>
              <a:ext uri="{FF2B5EF4-FFF2-40B4-BE49-F238E27FC236}">
                <a16:creationId xmlns:a16="http://schemas.microsoft.com/office/drawing/2014/main" id="{F8C5FE7D-92B2-72AC-029C-7CE892C62C63}"/>
              </a:ext>
            </a:extLst>
          </p:cNvPr>
          <p:cNvSpPr/>
          <p:nvPr/>
        </p:nvSpPr>
        <p:spPr>
          <a:xfrm>
            <a:off x="11889866" y="5089910"/>
            <a:ext cx="3591559" cy="717411"/>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Tabes</a:t>
            </a:r>
            <a:r>
              <a:rPr lang="en-US" dirty="0">
                <a:latin typeface="Arial" panose="020B0604020202020204" pitchFamily="34" charset="0"/>
                <a:cs typeface="Arial" panose="020B0604020202020204" pitchFamily="34" charset="0"/>
              </a:rPr>
              <a:t> Dorsalis</a:t>
            </a:r>
          </a:p>
          <a:p>
            <a:pPr algn="ctr"/>
            <a:r>
              <a:rPr lang="en-US" sz="1400" dirty="0">
                <a:latin typeface="Arial" panose="020B0604020202020204" pitchFamily="34" charset="0"/>
                <a:cs typeface="Arial" panose="020B0604020202020204" pitchFamily="34" charset="0"/>
              </a:rPr>
              <a:t>"Lightning pains," visceral crisis, optic abnormalities</a:t>
            </a:r>
          </a:p>
        </p:txBody>
      </p:sp>
      <p:sp>
        <p:nvSpPr>
          <p:cNvPr id="209" name="TextBox 208">
            <a:extLst>
              <a:ext uri="{FF2B5EF4-FFF2-40B4-BE49-F238E27FC236}">
                <a16:creationId xmlns:a16="http://schemas.microsoft.com/office/drawing/2014/main" id="{BEC26E57-3C1D-AFA4-1A02-DC8FA83F40B9}"/>
              </a:ext>
            </a:extLst>
          </p:cNvPr>
          <p:cNvSpPr txBox="1"/>
          <p:nvPr/>
        </p:nvSpPr>
        <p:spPr>
          <a:xfrm>
            <a:off x="12086792" y="2918820"/>
            <a:ext cx="208262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Late Neurosyphilis</a:t>
            </a:r>
          </a:p>
        </p:txBody>
      </p:sp>
      <p:sp>
        <p:nvSpPr>
          <p:cNvPr id="210" name="Rectangle 209">
            <a:extLst>
              <a:ext uri="{FF2B5EF4-FFF2-40B4-BE49-F238E27FC236}">
                <a16:creationId xmlns:a16="http://schemas.microsoft.com/office/drawing/2014/main" id="{8AA5C95C-42FC-063D-0D56-82DF8FEB8D91}"/>
              </a:ext>
            </a:extLst>
          </p:cNvPr>
          <p:cNvSpPr/>
          <p:nvPr/>
        </p:nvSpPr>
        <p:spPr>
          <a:xfrm>
            <a:off x="11889865" y="6166899"/>
            <a:ext cx="3793917" cy="800851"/>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Syphilis Aortitis</a:t>
            </a:r>
          </a:p>
          <a:p>
            <a:pPr algn="ctr"/>
            <a:r>
              <a:rPr lang="en-US" sz="1100" dirty="0">
                <a:latin typeface="Arial" panose="020B0604020202020204" pitchFamily="34" charset="0"/>
                <a:cs typeface="Arial" panose="020B0604020202020204" pitchFamily="34" charset="0"/>
              </a:rPr>
              <a:t>Asymptomatic (90%), Angina (10%)</a:t>
            </a:r>
          </a:p>
          <a:p>
            <a:pPr algn="ctr"/>
            <a:r>
              <a:rPr lang="en-US" sz="1100" dirty="0">
                <a:latin typeface="Arial" panose="020B0604020202020204" pitchFamily="34" charset="0"/>
                <a:cs typeface="Arial" panose="020B0604020202020204" pitchFamily="34" charset="0"/>
              </a:rPr>
              <a:t>Aortic regurgitation, Coronary artery stenosis Aneurysm (rupture </a:t>
            </a:r>
            <a:r>
              <a:rPr lang="en-US" sz="1100" dirty="0" err="1">
                <a:latin typeface="Arial" panose="020B0604020202020204" pitchFamily="34" charset="0"/>
                <a:cs typeface="Arial" panose="020B0604020202020204" pitchFamily="34" charset="0"/>
              </a:rPr>
              <a:t>uncommo</a:t>
            </a:r>
            <a:endParaRPr lang="en-US" sz="1100" dirty="0">
              <a:latin typeface="Arial" panose="020B0604020202020204" pitchFamily="34" charset="0"/>
              <a:cs typeface="Arial" panose="020B0604020202020204" pitchFamily="34" charset="0"/>
            </a:endParaRPr>
          </a:p>
        </p:txBody>
      </p:sp>
      <p:sp>
        <p:nvSpPr>
          <p:cNvPr id="213" name="Rectangle 212">
            <a:extLst>
              <a:ext uri="{FF2B5EF4-FFF2-40B4-BE49-F238E27FC236}">
                <a16:creationId xmlns:a16="http://schemas.microsoft.com/office/drawing/2014/main" id="{D2AA59F8-3E88-D7CC-9819-E47B4DDF0F63}"/>
              </a:ext>
            </a:extLst>
          </p:cNvPr>
          <p:cNvSpPr/>
          <p:nvPr/>
        </p:nvSpPr>
        <p:spPr>
          <a:xfrm>
            <a:off x="11909506" y="7055516"/>
            <a:ext cx="3784082" cy="68050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r>
              <a:rPr lang="en-US" dirty="0">
                <a:latin typeface="Arial" panose="020B0604020202020204" pitchFamily="34" charset="0"/>
                <a:cs typeface="Arial" panose="020B0604020202020204" pitchFamily="34" charset="0"/>
              </a:rPr>
              <a:t> Syphilis </a:t>
            </a:r>
          </a:p>
          <a:p>
            <a:pPr algn="ctr"/>
            <a:r>
              <a:rPr lang="en-US" sz="1100" dirty="0">
                <a:latin typeface="Arial" panose="020B0604020202020204" pitchFamily="34" charset="0"/>
                <a:cs typeface="Arial" panose="020B0604020202020204" pitchFamily="34" charset="0"/>
              </a:rPr>
              <a:t>Skin Bone Liver</a:t>
            </a:r>
          </a:p>
        </p:txBody>
      </p:sp>
      <p:cxnSp>
        <p:nvCxnSpPr>
          <p:cNvPr id="216" name="Straight Arrow Connector 215">
            <a:extLst>
              <a:ext uri="{FF2B5EF4-FFF2-40B4-BE49-F238E27FC236}">
                <a16:creationId xmlns:a16="http://schemas.microsoft.com/office/drawing/2014/main" id="{4DD5A056-D5B4-FD71-A1AD-3DF75CDF693E}"/>
              </a:ext>
            </a:extLst>
          </p:cNvPr>
          <p:cNvCxnSpPr>
            <a:cxnSpLocks/>
            <a:endCxn id="203" idx="1"/>
          </p:cNvCxnSpPr>
          <p:nvPr/>
        </p:nvCxnSpPr>
        <p:spPr>
          <a:xfrm flipV="1">
            <a:off x="8869149" y="3689147"/>
            <a:ext cx="3020717" cy="26662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9" name="Straight Arrow Connector 218">
            <a:extLst>
              <a:ext uri="{FF2B5EF4-FFF2-40B4-BE49-F238E27FC236}">
                <a16:creationId xmlns:a16="http://schemas.microsoft.com/office/drawing/2014/main" id="{06C6EEF0-3DD5-C02F-E4AE-365DA8C7A134}"/>
              </a:ext>
            </a:extLst>
          </p:cNvPr>
          <p:cNvCxnSpPr>
            <a:cxnSpLocks/>
            <a:endCxn id="204" idx="1"/>
          </p:cNvCxnSpPr>
          <p:nvPr/>
        </p:nvCxnSpPr>
        <p:spPr>
          <a:xfrm>
            <a:off x="8920075" y="3955769"/>
            <a:ext cx="2989431" cy="57093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2" name="Straight Arrow Connector 221">
            <a:extLst>
              <a:ext uri="{FF2B5EF4-FFF2-40B4-BE49-F238E27FC236}">
                <a16:creationId xmlns:a16="http://schemas.microsoft.com/office/drawing/2014/main" id="{5EEC24EF-5B94-3626-2E9E-D37DAD477C53}"/>
              </a:ext>
            </a:extLst>
          </p:cNvPr>
          <p:cNvCxnSpPr>
            <a:cxnSpLocks/>
            <a:stCxn id="50" idx="3"/>
            <a:endCxn id="206" idx="1"/>
          </p:cNvCxnSpPr>
          <p:nvPr/>
        </p:nvCxnSpPr>
        <p:spPr>
          <a:xfrm>
            <a:off x="8869149" y="3955769"/>
            <a:ext cx="3020717" cy="149284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5" name="Straight Arrow Connector 224">
            <a:extLst>
              <a:ext uri="{FF2B5EF4-FFF2-40B4-BE49-F238E27FC236}">
                <a16:creationId xmlns:a16="http://schemas.microsoft.com/office/drawing/2014/main" id="{29944D37-CAA7-6A4F-4800-83A17284AD78}"/>
              </a:ext>
            </a:extLst>
          </p:cNvPr>
          <p:cNvCxnSpPr>
            <a:cxnSpLocks/>
            <a:stCxn id="50" idx="3"/>
            <a:endCxn id="210" idx="1"/>
          </p:cNvCxnSpPr>
          <p:nvPr/>
        </p:nvCxnSpPr>
        <p:spPr>
          <a:xfrm>
            <a:off x="8869149" y="3955769"/>
            <a:ext cx="3020716" cy="261155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7" name="Straight Arrow Connector 226">
            <a:extLst>
              <a:ext uri="{FF2B5EF4-FFF2-40B4-BE49-F238E27FC236}">
                <a16:creationId xmlns:a16="http://schemas.microsoft.com/office/drawing/2014/main" id="{D2CB4241-367E-A83F-C9DB-72D1D04158BB}"/>
              </a:ext>
            </a:extLst>
          </p:cNvPr>
          <p:cNvCxnSpPr>
            <a:cxnSpLocks/>
            <a:stCxn id="50" idx="3"/>
            <a:endCxn id="213" idx="1"/>
          </p:cNvCxnSpPr>
          <p:nvPr/>
        </p:nvCxnSpPr>
        <p:spPr>
          <a:xfrm>
            <a:off x="8869149" y="3955769"/>
            <a:ext cx="3040357" cy="344000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4" name="TextBox 233">
            <a:extLst>
              <a:ext uri="{FF2B5EF4-FFF2-40B4-BE49-F238E27FC236}">
                <a16:creationId xmlns:a16="http://schemas.microsoft.com/office/drawing/2014/main" id="{648B4C4B-D82A-919C-91F6-AAA0A300DDD7}"/>
              </a:ext>
            </a:extLst>
          </p:cNvPr>
          <p:cNvSpPr txBox="1"/>
          <p:nvPr/>
        </p:nvSpPr>
        <p:spPr>
          <a:xfrm>
            <a:off x="10607238" y="3475292"/>
            <a:ext cx="759375" cy="369332"/>
          </a:xfrm>
          <a:prstGeom prst="rect">
            <a:avLst/>
          </a:prstGeom>
          <a:noFill/>
        </p:spPr>
        <p:txBody>
          <a:bodyPr wrap="none" rtlCol="0">
            <a:spAutoFit/>
          </a:bodyPr>
          <a:lstStyle/>
          <a:p>
            <a:r>
              <a:rPr lang="en-US" dirty="0"/>
              <a:t>4-7yrs</a:t>
            </a:r>
          </a:p>
        </p:txBody>
      </p:sp>
      <p:sp>
        <p:nvSpPr>
          <p:cNvPr id="235" name="TextBox 234">
            <a:extLst>
              <a:ext uri="{FF2B5EF4-FFF2-40B4-BE49-F238E27FC236}">
                <a16:creationId xmlns:a16="http://schemas.microsoft.com/office/drawing/2014/main" id="{2B3CB162-4FA1-14C1-8697-895D4F70F222}"/>
              </a:ext>
            </a:extLst>
          </p:cNvPr>
          <p:cNvSpPr txBox="1"/>
          <p:nvPr/>
        </p:nvSpPr>
        <p:spPr>
          <a:xfrm>
            <a:off x="10617044" y="4371381"/>
            <a:ext cx="993413" cy="369332"/>
          </a:xfrm>
          <a:prstGeom prst="rect">
            <a:avLst/>
          </a:prstGeom>
          <a:noFill/>
        </p:spPr>
        <p:txBody>
          <a:bodyPr wrap="none" rtlCol="0">
            <a:spAutoFit/>
          </a:bodyPr>
          <a:lstStyle/>
          <a:p>
            <a:r>
              <a:rPr lang="en-US" dirty="0"/>
              <a:t>10-20yrs</a:t>
            </a:r>
          </a:p>
        </p:txBody>
      </p:sp>
      <p:sp>
        <p:nvSpPr>
          <p:cNvPr id="236" name="TextBox 235">
            <a:extLst>
              <a:ext uri="{FF2B5EF4-FFF2-40B4-BE49-F238E27FC236}">
                <a16:creationId xmlns:a16="http://schemas.microsoft.com/office/drawing/2014/main" id="{8DAA0357-4013-0833-913B-5CFB05E78332}"/>
              </a:ext>
            </a:extLst>
          </p:cNvPr>
          <p:cNvSpPr txBox="1"/>
          <p:nvPr/>
        </p:nvSpPr>
        <p:spPr>
          <a:xfrm>
            <a:off x="10597377" y="5247012"/>
            <a:ext cx="993413" cy="369332"/>
          </a:xfrm>
          <a:prstGeom prst="rect">
            <a:avLst/>
          </a:prstGeom>
          <a:noFill/>
        </p:spPr>
        <p:txBody>
          <a:bodyPr wrap="none" rtlCol="0">
            <a:spAutoFit/>
          </a:bodyPr>
          <a:lstStyle/>
          <a:p>
            <a:r>
              <a:rPr lang="en-US" dirty="0"/>
              <a:t>15-25yrs</a:t>
            </a:r>
          </a:p>
        </p:txBody>
      </p:sp>
      <p:sp>
        <p:nvSpPr>
          <p:cNvPr id="242" name="TextBox 241">
            <a:extLst>
              <a:ext uri="{FF2B5EF4-FFF2-40B4-BE49-F238E27FC236}">
                <a16:creationId xmlns:a16="http://schemas.microsoft.com/office/drawing/2014/main" id="{95766237-16AB-6F88-8AD5-CA239070B942}"/>
              </a:ext>
            </a:extLst>
          </p:cNvPr>
          <p:cNvSpPr txBox="1"/>
          <p:nvPr/>
        </p:nvSpPr>
        <p:spPr>
          <a:xfrm>
            <a:off x="10590594" y="6203480"/>
            <a:ext cx="1046312" cy="369332"/>
          </a:xfrm>
          <a:prstGeom prst="rect">
            <a:avLst/>
          </a:prstGeom>
          <a:noFill/>
        </p:spPr>
        <p:txBody>
          <a:bodyPr wrap="none" rtlCol="0">
            <a:spAutoFit/>
          </a:bodyPr>
          <a:lstStyle/>
          <a:p>
            <a:r>
              <a:rPr lang="en-US" dirty="0"/>
              <a:t>10-30 </a:t>
            </a:r>
            <a:r>
              <a:rPr lang="en-US" dirty="0" err="1"/>
              <a:t>yrs</a:t>
            </a:r>
            <a:endParaRPr lang="en-US" dirty="0"/>
          </a:p>
        </p:txBody>
      </p:sp>
      <p:sp>
        <p:nvSpPr>
          <p:cNvPr id="243" name="TextBox 242">
            <a:extLst>
              <a:ext uri="{FF2B5EF4-FFF2-40B4-BE49-F238E27FC236}">
                <a16:creationId xmlns:a16="http://schemas.microsoft.com/office/drawing/2014/main" id="{B2A6EA31-A14D-5E66-B95D-4B0D531F11A8}"/>
              </a:ext>
            </a:extLst>
          </p:cNvPr>
          <p:cNvSpPr txBox="1"/>
          <p:nvPr/>
        </p:nvSpPr>
        <p:spPr>
          <a:xfrm>
            <a:off x="10585470" y="7049699"/>
            <a:ext cx="1304396" cy="369332"/>
          </a:xfrm>
          <a:prstGeom prst="rect">
            <a:avLst/>
          </a:prstGeom>
          <a:noFill/>
        </p:spPr>
        <p:txBody>
          <a:bodyPr wrap="none" rtlCol="0">
            <a:spAutoFit/>
          </a:bodyPr>
          <a:lstStyle/>
          <a:p>
            <a:r>
              <a:rPr lang="en-US" dirty="0"/>
              <a:t>15 (1-46)</a:t>
            </a:r>
            <a:r>
              <a:rPr lang="en-US" dirty="0" err="1"/>
              <a:t>yrs</a:t>
            </a:r>
            <a:endParaRPr lang="en-US" dirty="0"/>
          </a:p>
        </p:txBody>
      </p:sp>
    </p:spTree>
    <p:extLst>
      <p:ext uri="{BB962C8B-B14F-4D97-AF65-F5344CB8AC3E}">
        <p14:creationId xmlns:p14="http://schemas.microsoft.com/office/powerpoint/2010/main" val="122628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ounded Rectangle 167">
            <a:extLst>
              <a:ext uri="{FF2B5EF4-FFF2-40B4-BE49-F238E27FC236}">
                <a16:creationId xmlns:a16="http://schemas.microsoft.com/office/drawing/2014/main" id="{5943E929-60D3-D818-EA01-3A7A9B1252F4}"/>
              </a:ext>
            </a:extLst>
          </p:cNvPr>
          <p:cNvSpPr/>
          <p:nvPr/>
        </p:nvSpPr>
        <p:spPr>
          <a:xfrm>
            <a:off x="5801950" y="8268576"/>
            <a:ext cx="3750345" cy="2688781"/>
          </a:xfrm>
          <a:prstGeom prst="roundRect">
            <a:avLst>
              <a:gd name="adj" fmla="val 5439"/>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159" name="Rounded Rectangle 158">
            <a:extLst>
              <a:ext uri="{FF2B5EF4-FFF2-40B4-BE49-F238E27FC236}">
                <a16:creationId xmlns:a16="http://schemas.microsoft.com/office/drawing/2014/main" id="{30B009C5-0A3D-E40A-491E-3DA18A8F0B06}"/>
              </a:ext>
            </a:extLst>
          </p:cNvPr>
          <p:cNvSpPr/>
          <p:nvPr/>
        </p:nvSpPr>
        <p:spPr>
          <a:xfrm>
            <a:off x="5915624" y="10152272"/>
            <a:ext cx="3564716" cy="725416"/>
          </a:xfrm>
          <a:prstGeom prst="roundRect">
            <a:avLst>
              <a:gd name="adj" fmla="val 30962"/>
            </a:avLst>
          </a:prstGeom>
          <a:noFill/>
          <a:ln w="12700">
            <a:solidFill>
              <a:schemeClr val="tx1">
                <a:lumMod val="50000"/>
                <a:lumOff val="5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24" name="Rounded Rectangle 23">
            <a:extLst>
              <a:ext uri="{FF2B5EF4-FFF2-40B4-BE49-F238E27FC236}">
                <a16:creationId xmlns:a16="http://schemas.microsoft.com/office/drawing/2014/main" id="{99FFD3D1-89E4-73B4-DA9C-CDE89FDA2F66}"/>
              </a:ext>
            </a:extLst>
          </p:cNvPr>
          <p:cNvSpPr/>
          <p:nvPr/>
        </p:nvSpPr>
        <p:spPr>
          <a:xfrm>
            <a:off x="3924664" y="8268577"/>
            <a:ext cx="1877286" cy="2688782"/>
          </a:xfrm>
          <a:prstGeom prst="roundRect">
            <a:avLst>
              <a:gd name="adj" fmla="val 6569"/>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2B2F549-C4FB-7978-1A7C-FA560B9EBEFC}"/>
              </a:ext>
            </a:extLst>
          </p:cNvPr>
          <p:cNvSpPr>
            <a:spLocks/>
          </p:cNvSpPr>
          <p:nvPr/>
        </p:nvSpPr>
        <p:spPr>
          <a:xfrm>
            <a:off x="4104909" y="8734219"/>
            <a:ext cx="1580882" cy="4001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MSM &amp;TGW</a:t>
            </a:r>
          </a:p>
        </p:txBody>
      </p:sp>
      <p:sp>
        <p:nvSpPr>
          <p:cNvPr id="15" name="Rectangle 14">
            <a:extLst>
              <a:ext uri="{FF2B5EF4-FFF2-40B4-BE49-F238E27FC236}">
                <a16:creationId xmlns:a16="http://schemas.microsoft.com/office/drawing/2014/main" id="{947BC945-0392-2533-884A-D431C6FF6F7A}"/>
              </a:ext>
            </a:extLst>
          </p:cNvPr>
          <p:cNvSpPr>
            <a:spLocks/>
          </p:cNvSpPr>
          <p:nvPr/>
        </p:nvSpPr>
        <p:spPr>
          <a:xfrm>
            <a:off x="4119863" y="9343939"/>
            <a:ext cx="1581316"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Heterosexual Men</a:t>
            </a:r>
          </a:p>
        </p:txBody>
      </p:sp>
      <p:sp>
        <p:nvSpPr>
          <p:cNvPr id="25" name="TextBox 24">
            <a:extLst>
              <a:ext uri="{FF2B5EF4-FFF2-40B4-BE49-F238E27FC236}">
                <a16:creationId xmlns:a16="http://schemas.microsoft.com/office/drawing/2014/main" id="{BC9D3112-3899-6573-20F1-E753308C4E4E}"/>
              </a:ext>
            </a:extLst>
          </p:cNvPr>
          <p:cNvSpPr txBox="1"/>
          <p:nvPr/>
        </p:nvSpPr>
        <p:spPr>
          <a:xfrm>
            <a:off x="3926016" y="8282805"/>
            <a:ext cx="158088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F) STI RISK</a:t>
            </a:r>
          </a:p>
        </p:txBody>
      </p:sp>
      <p:sp>
        <p:nvSpPr>
          <p:cNvPr id="26" name="Rounded Rectangle 25">
            <a:extLst>
              <a:ext uri="{FF2B5EF4-FFF2-40B4-BE49-F238E27FC236}">
                <a16:creationId xmlns:a16="http://schemas.microsoft.com/office/drawing/2014/main" id="{D46B68F2-90A1-C5C6-8FA8-BF47C3966973}"/>
              </a:ext>
            </a:extLst>
          </p:cNvPr>
          <p:cNvSpPr/>
          <p:nvPr/>
        </p:nvSpPr>
        <p:spPr>
          <a:xfrm>
            <a:off x="-1468093" y="8268577"/>
            <a:ext cx="2744330" cy="2688782"/>
          </a:xfrm>
          <a:prstGeom prst="roundRect">
            <a:avLst>
              <a:gd name="adj" fmla="val 9355"/>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79093BA5-AABC-9362-F0F1-E001B5BF5D38}"/>
              </a:ext>
            </a:extLst>
          </p:cNvPr>
          <p:cNvSpPr>
            <a:spLocks/>
          </p:cNvSpPr>
          <p:nvPr/>
        </p:nvSpPr>
        <p:spPr>
          <a:xfrm>
            <a:off x="0" y="8857962"/>
            <a:ext cx="705725"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15-19</a:t>
            </a:r>
          </a:p>
        </p:txBody>
      </p:sp>
      <p:sp>
        <p:nvSpPr>
          <p:cNvPr id="31" name="TextBox 30">
            <a:extLst>
              <a:ext uri="{FF2B5EF4-FFF2-40B4-BE49-F238E27FC236}">
                <a16:creationId xmlns:a16="http://schemas.microsoft.com/office/drawing/2014/main" id="{1F9591E4-F1C4-BC94-DECA-74ACC9D9ACB2}"/>
              </a:ext>
            </a:extLst>
          </p:cNvPr>
          <p:cNvSpPr txBox="1"/>
          <p:nvPr/>
        </p:nvSpPr>
        <p:spPr>
          <a:xfrm>
            <a:off x="-1325986" y="8282805"/>
            <a:ext cx="2185342" cy="400110"/>
          </a:xfrm>
          <a:prstGeom prst="rect">
            <a:avLst/>
          </a:prstGeom>
          <a:noFill/>
          <a:ln>
            <a:noFill/>
          </a:ln>
        </p:spPr>
        <p:txBody>
          <a:bodyPr wrap="none" rtlCol="0">
            <a:spAutoFit/>
          </a:bodyPr>
          <a:lstStyle/>
          <a:p>
            <a:r>
              <a:rPr lang="en-US" sz="2000" b="1" dirty="0">
                <a:latin typeface="Arial" panose="020B0604020202020204" pitchFamily="34" charset="0"/>
                <a:cs typeface="Arial" panose="020B0604020202020204" pitchFamily="34" charset="0"/>
              </a:rPr>
              <a:t>D) AGEGROUPS</a:t>
            </a:r>
          </a:p>
        </p:txBody>
      </p:sp>
      <p:sp>
        <p:nvSpPr>
          <p:cNvPr id="32" name="Rectangle 31">
            <a:extLst>
              <a:ext uri="{FF2B5EF4-FFF2-40B4-BE49-F238E27FC236}">
                <a16:creationId xmlns:a16="http://schemas.microsoft.com/office/drawing/2014/main" id="{1089E8B0-7F6F-4AAF-89B4-C44B81E19586}"/>
              </a:ext>
            </a:extLst>
          </p:cNvPr>
          <p:cNvSpPr>
            <a:spLocks/>
          </p:cNvSpPr>
          <p:nvPr/>
        </p:nvSpPr>
        <p:spPr>
          <a:xfrm>
            <a:off x="-853104" y="9481068"/>
            <a:ext cx="705725"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20-24</a:t>
            </a:r>
          </a:p>
        </p:txBody>
      </p:sp>
      <p:sp>
        <p:nvSpPr>
          <p:cNvPr id="33" name="Rectangle 32">
            <a:extLst>
              <a:ext uri="{FF2B5EF4-FFF2-40B4-BE49-F238E27FC236}">
                <a16:creationId xmlns:a16="http://schemas.microsoft.com/office/drawing/2014/main" id="{29DACE8E-9A7B-FA24-47F5-4ED790E65E7F}"/>
              </a:ext>
            </a:extLst>
          </p:cNvPr>
          <p:cNvSpPr>
            <a:spLocks/>
          </p:cNvSpPr>
          <p:nvPr/>
        </p:nvSpPr>
        <p:spPr>
          <a:xfrm>
            <a:off x="-1268876" y="10101656"/>
            <a:ext cx="705725"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35-44</a:t>
            </a:r>
          </a:p>
        </p:txBody>
      </p:sp>
      <p:sp>
        <p:nvSpPr>
          <p:cNvPr id="35" name="Rectangle 34">
            <a:extLst>
              <a:ext uri="{FF2B5EF4-FFF2-40B4-BE49-F238E27FC236}">
                <a16:creationId xmlns:a16="http://schemas.microsoft.com/office/drawing/2014/main" id="{0775EC98-E1FC-E665-DB9A-63F732A5B19D}"/>
              </a:ext>
            </a:extLst>
          </p:cNvPr>
          <p:cNvSpPr>
            <a:spLocks/>
          </p:cNvSpPr>
          <p:nvPr/>
        </p:nvSpPr>
        <p:spPr>
          <a:xfrm>
            <a:off x="-417116" y="10111819"/>
            <a:ext cx="705725"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45-54</a:t>
            </a:r>
          </a:p>
        </p:txBody>
      </p:sp>
      <p:sp>
        <p:nvSpPr>
          <p:cNvPr id="36" name="Rectangle 35">
            <a:extLst>
              <a:ext uri="{FF2B5EF4-FFF2-40B4-BE49-F238E27FC236}">
                <a16:creationId xmlns:a16="http://schemas.microsoft.com/office/drawing/2014/main" id="{5B200969-FC64-DBCE-611E-0675E035A510}"/>
              </a:ext>
            </a:extLst>
          </p:cNvPr>
          <p:cNvSpPr>
            <a:spLocks/>
          </p:cNvSpPr>
          <p:nvPr/>
        </p:nvSpPr>
        <p:spPr>
          <a:xfrm>
            <a:off x="409772" y="10101656"/>
            <a:ext cx="705725"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55+</a:t>
            </a:r>
          </a:p>
        </p:txBody>
      </p:sp>
      <p:sp>
        <p:nvSpPr>
          <p:cNvPr id="37" name="Rounded Rectangle 36">
            <a:extLst>
              <a:ext uri="{FF2B5EF4-FFF2-40B4-BE49-F238E27FC236}">
                <a16:creationId xmlns:a16="http://schemas.microsoft.com/office/drawing/2014/main" id="{C94B83CF-03E4-0313-94A7-A36BD326E8C2}"/>
              </a:ext>
            </a:extLst>
          </p:cNvPr>
          <p:cNvSpPr/>
          <p:nvPr/>
        </p:nvSpPr>
        <p:spPr>
          <a:xfrm>
            <a:off x="1276237" y="8268577"/>
            <a:ext cx="2648426" cy="2688782"/>
          </a:xfrm>
          <a:prstGeom prst="roundRect">
            <a:avLst>
              <a:gd name="adj" fmla="val 7524"/>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A244B3A1-30F4-B50B-F744-711B88C6D01E}"/>
              </a:ext>
            </a:extLst>
          </p:cNvPr>
          <p:cNvSpPr txBox="1"/>
          <p:nvPr/>
        </p:nvSpPr>
        <p:spPr>
          <a:xfrm>
            <a:off x="1283165" y="8282805"/>
            <a:ext cx="266771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E) RACE ETHNICITY</a:t>
            </a:r>
          </a:p>
        </p:txBody>
      </p:sp>
      <p:sp>
        <p:nvSpPr>
          <p:cNvPr id="46" name="Rectangle 45">
            <a:extLst>
              <a:ext uri="{FF2B5EF4-FFF2-40B4-BE49-F238E27FC236}">
                <a16:creationId xmlns:a16="http://schemas.microsoft.com/office/drawing/2014/main" id="{E371C330-F6A9-0421-CB8D-0F8F6D4A1B25}"/>
              </a:ext>
            </a:extLst>
          </p:cNvPr>
          <p:cNvSpPr>
            <a:spLocks/>
          </p:cNvSpPr>
          <p:nvPr/>
        </p:nvSpPr>
        <p:spPr>
          <a:xfrm>
            <a:off x="1844778" y="8843947"/>
            <a:ext cx="1650651"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Black/African American</a:t>
            </a:r>
          </a:p>
        </p:txBody>
      </p:sp>
      <p:sp>
        <p:nvSpPr>
          <p:cNvPr id="47" name="Rectangle 46">
            <a:extLst>
              <a:ext uri="{FF2B5EF4-FFF2-40B4-BE49-F238E27FC236}">
                <a16:creationId xmlns:a16="http://schemas.microsoft.com/office/drawing/2014/main" id="{007F6950-D729-1D6B-598E-9D9F23427EFD}"/>
              </a:ext>
            </a:extLst>
          </p:cNvPr>
          <p:cNvSpPr>
            <a:spLocks/>
          </p:cNvSpPr>
          <p:nvPr/>
        </p:nvSpPr>
        <p:spPr>
          <a:xfrm>
            <a:off x="1824281" y="9522323"/>
            <a:ext cx="1650651"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Hispanic</a:t>
            </a:r>
          </a:p>
        </p:txBody>
      </p:sp>
      <p:sp>
        <p:nvSpPr>
          <p:cNvPr id="48" name="Rectangle 47">
            <a:extLst>
              <a:ext uri="{FF2B5EF4-FFF2-40B4-BE49-F238E27FC236}">
                <a16:creationId xmlns:a16="http://schemas.microsoft.com/office/drawing/2014/main" id="{13D3B4F7-62AB-91CE-C6E9-68375A22FAE9}"/>
              </a:ext>
            </a:extLst>
          </p:cNvPr>
          <p:cNvSpPr>
            <a:spLocks/>
          </p:cNvSpPr>
          <p:nvPr/>
        </p:nvSpPr>
        <p:spPr>
          <a:xfrm>
            <a:off x="1813516" y="10279506"/>
            <a:ext cx="1650651"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Other</a:t>
            </a:r>
          </a:p>
        </p:txBody>
      </p:sp>
      <p:sp>
        <p:nvSpPr>
          <p:cNvPr id="51" name="Rectangle 50">
            <a:extLst>
              <a:ext uri="{FF2B5EF4-FFF2-40B4-BE49-F238E27FC236}">
                <a16:creationId xmlns:a16="http://schemas.microsoft.com/office/drawing/2014/main" id="{E861FF02-B26A-3359-A2C2-E07CCA25D4F5}"/>
              </a:ext>
            </a:extLst>
          </p:cNvPr>
          <p:cNvSpPr/>
          <p:nvPr/>
        </p:nvSpPr>
        <p:spPr>
          <a:xfrm>
            <a:off x="6296305" y="8757682"/>
            <a:ext cx="1460268"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Insecure housing</a:t>
            </a:r>
          </a:p>
        </p:txBody>
      </p:sp>
      <p:sp>
        <p:nvSpPr>
          <p:cNvPr id="54" name="Rectangle 53">
            <a:extLst>
              <a:ext uri="{FF2B5EF4-FFF2-40B4-BE49-F238E27FC236}">
                <a16:creationId xmlns:a16="http://schemas.microsoft.com/office/drawing/2014/main" id="{B216ACC9-DECE-31CA-6E85-F5A6E74A84E7}"/>
              </a:ext>
            </a:extLst>
          </p:cNvPr>
          <p:cNvSpPr/>
          <p:nvPr/>
        </p:nvSpPr>
        <p:spPr>
          <a:xfrm>
            <a:off x="6296304" y="9489557"/>
            <a:ext cx="1455661" cy="512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Secure housing</a:t>
            </a:r>
          </a:p>
        </p:txBody>
      </p:sp>
      <p:sp>
        <p:nvSpPr>
          <p:cNvPr id="55" name="Rectangle 54">
            <a:extLst>
              <a:ext uri="{FF2B5EF4-FFF2-40B4-BE49-F238E27FC236}">
                <a16:creationId xmlns:a16="http://schemas.microsoft.com/office/drawing/2014/main" id="{8F61F94C-42BD-B721-C4A9-49743B6BBEE6}"/>
              </a:ext>
            </a:extLst>
          </p:cNvPr>
          <p:cNvSpPr/>
          <p:nvPr/>
        </p:nvSpPr>
        <p:spPr>
          <a:xfrm>
            <a:off x="6296305" y="10259705"/>
            <a:ext cx="1455314" cy="4988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Secure housing</a:t>
            </a:r>
          </a:p>
        </p:txBody>
      </p:sp>
      <p:sp>
        <p:nvSpPr>
          <p:cNvPr id="170" name="TextBox 169">
            <a:extLst>
              <a:ext uri="{FF2B5EF4-FFF2-40B4-BE49-F238E27FC236}">
                <a16:creationId xmlns:a16="http://schemas.microsoft.com/office/drawing/2014/main" id="{377BA8C8-4BBF-943D-C1AD-C430A7F04786}"/>
              </a:ext>
            </a:extLst>
          </p:cNvPr>
          <p:cNvSpPr txBox="1"/>
          <p:nvPr/>
        </p:nvSpPr>
        <p:spPr>
          <a:xfrm rot="16200000">
            <a:off x="5660182" y="9202854"/>
            <a:ext cx="768737" cy="307777"/>
          </a:xfrm>
          <a:prstGeom prst="rect">
            <a:avLst/>
          </a:prstGeom>
          <a:noFill/>
        </p:spPr>
        <p:txBody>
          <a:bodyPr wrap="none" rtlCol="0">
            <a:spAutoFit/>
          </a:bodyPr>
          <a:lstStyle/>
          <a:p>
            <a:r>
              <a:rPr lang="en-US" sz="1400" i="1" dirty="0"/>
              <a:t>Low SES</a:t>
            </a:r>
          </a:p>
        </p:txBody>
      </p:sp>
      <p:cxnSp>
        <p:nvCxnSpPr>
          <p:cNvPr id="190" name="Straight Arrow Connector 189">
            <a:extLst>
              <a:ext uri="{FF2B5EF4-FFF2-40B4-BE49-F238E27FC236}">
                <a16:creationId xmlns:a16="http://schemas.microsoft.com/office/drawing/2014/main" id="{DEFD4FC9-32C8-3824-1E66-D8BD829A0065}"/>
              </a:ext>
            </a:extLst>
          </p:cNvPr>
          <p:cNvCxnSpPr>
            <a:cxnSpLocks/>
          </p:cNvCxnSpPr>
          <p:nvPr/>
        </p:nvCxnSpPr>
        <p:spPr>
          <a:xfrm flipH="1">
            <a:off x="6946443" y="9269746"/>
            <a:ext cx="2304" cy="21981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6" name="TextBox 235">
            <a:extLst>
              <a:ext uri="{FF2B5EF4-FFF2-40B4-BE49-F238E27FC236}">
                <a16:creationId xmlns:a16="http://schemas.microsoft.com/office/drawing/2014/main" id="{B6FBAA3D-004C-6A70-79C8-8BBD8983F9C8}"/>
              </a:ext>
            </a:extLst>
          </p:cNvPr>
          <p:cNvSpPr txBox="1"/>
          <p:nvPr/>
        </p:nvSpPr>
        <p:spPr>
          <a:xfrm>
            <a:off x="5790738" y="8273725"/>
            <a:ext cx="123944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G) </a:t>
            </a:r>
            <a:r>
              <a:rPr lang="en-US" sz="2000" b="1" dirty="0" err="1">
                <a:latin typeface="Arial" panose="020B0604020202020204" pitchFamily="34" charset="0"/>
                <a:cs typeface="Arial" panose="020B0604020202020204" pitchFamily="34" charset="0"/>
              </a:rPr>
              <a:t>SDoH</a:t>
            </a:r>
            <a:endParaRPr lang="en-US" sz="2000" b="1" dirty="0">
              <a:latin typeface="Arial" panose="020B0604020202020204" pitchFamily="34" charset="0"/>
              <a:cs typeface="Arial" panose="020B0604020202020204" pitchFamily="34" charset="0"/>
            </a:endParaRPr>
          </a:p>
        </p:txBody>
      </p:sp>
      <p:sp>
        <p:nvSpPr>
          <p:cNvPr id="6" name="Rounded Rectangle 5">
            <a:extLst>
              <a:ext uri="{FF2B5EF4-FFF2-40B4-BE49-F238E27FC236}">
                <a16:creationId xmlns:a16="http://schemas.microsoft.com/office/drawing/2014/main" id="{947A7ABB-B660-F9A4-D269-705C3F90849C}"/>
              </a:ext>
            </a:extLst>
          </p:cNvPr>
          <p:cNvSpPr/>
          <p:nvPr/>
        </p:nvSpPr>
        <p:spPr>
          <a:xfrm>
            <a:off x="-1465995" y="5964344"/>
            <a:ext cx="11018290" cy="2291021"/>
          </a:xfrm>
          <a:prstGeom prst="roundRect">
            <a:avLst>
              <a:gd name="adj" fmla="val 7525"/>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F1C8418-C131-603E-AAF3-76755F1869FF}"/>
              </a:ext>
            </a:extLst>
          </p:cNvPr>
          <p:cNvSpPr txBox="1"/>
          <p:nvPr/>
        </p:nvSpPr>
        <p:spPr>
          <a:xfrm>
            <a:off x="-1436742" y="5973432"/>
            <a:ext cx="564289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 HIV CARE CONTINUUM COMPARTMENTS</a:t>
            </a:r>
          </a:p>
        </p:txBody>
      </p:sp>
      <p:sp>
        <p:nvSpPr>
          <p:cNvPr id="74" name="Rectangle 73">
            <a:extLst>
              <a:ext uri="{FF2B5EF4-FFF2-40B4-BE49-F238E27FC236}">
                <a16:creationId xmlns:a16="http://schemas.microsoft.com/office/drawing/2014/main" id="{F5893E61-552C-BE44-3278-A18CAE0F1CCF}"/>
              </a:ext>
            </a:extLst>
          </p:cNvPr>
          <p:cNvSpPr>
            <a:spLocks/>
          </p:cNvSpPr>
          <p:nvPr/>
        </p:nvSpPr>
        <p:spPr>
          <a:xfrm>
            <a:off x="4104909" y="10120635"/>
            <a:ext cx="1583367" cy="3029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   Women</a:t>
            </a:r>
          </a:p>
        </p:txBody>
      </p:sp>
      <p:sp>
        <p:nvSpPr>
          <p:cNvPr id="76" name="Rectangle 75">
            <a:extLst>
              <a:ext uri="{FF2B5EF4-FFF2-40B4-BE49-F238E27FC236}">
                <a16:creationId xmlns:a16="http://schemas.microsoft.com/office/drawing/2014/main" id="{62FBCFB6-C07F-E4A4-7496-797D312A0AF9}"/>
              </a:ext>
            </a:extLst>
          </p:cNvPr>
          <p:cNvSpPr>
            <a:spLocks/>
          </p:cNvSpPr>
          <p:nvPr/>
        </p:nvSpPr>
        <p:spPr>
          <a:xfrm>
            <a:off x="4104909" y="10427111"/>
            <a:ext cx="1580881" cy="4301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latin typeface="Arial" panose="020B0604020202020204" pitchFamily="34" charset="0"/>
                <a:cs typeface="Arial" panose="020B0604020202020204" pitchFamily="34" charset="0"/>
              </a:rPr>
              <a:t>Pregnant Women </a:t>
            </a:r>
          </a:p>
        </p:txBody>
      </p:sp>
      <p:sp>
        <p:nvSpPr>
          <p:cNvPr id="5" name="Rectangle 4">
            <a:extLst>
              <a:ext uri="{FF2B5EF4-FFF2-40B4-BE49-F238E27FC236}">
                <a16:creationId xmlns:a16="http://schemas.microsoft.com/office/drawing/2014/main" id="{C7CD317E-7F59-1BCD-C954-AAC2F6D27553}"/>
              </a:ext>
            </a:extLst>
          </p:cNvPr>
          <p:cNvSpPr>
            <a:spLocks/>
          </p:cNvSpPr>
          <p:nvPr/>
        </p:nvSpPr>
        <p:spPr>
          <a:xfrm>
            <a:off x="-854153" y="8857962"/>
            <a:ext cx="705725"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0-14</a:t>
            </a:r>
          </a:p>
        </p:txBody>
      </p:sp>
      <p:sp>
        <p:nvSpPr>
          <p:cNvPr id="16" name="Rectangle 15">
            <a:extLst>
              <a:ext uri="{FF2B5EF4-FFF2-40B4-BE49-F238E27FC236}">
                <a16:creationId xmlns:a16="http://schemas.microsoft.com/office/drawing/2014/main" id="{FE1CF017-48EC-B0C3-1B33-6CF769985BE9}"/>
              </a:ext>
            </a:extLst>
          </p:cNvPr>
          <p:cNvSpPr>
            <a:spLocks/>
          </p:cNvSpPr>
          <p:nvPr/>
        </p:nvSpPr>
        <p:spPr>
          <a:xfrm>
            <a:off x="21837" y="9481068"/>
            <a:ext cx="705725" cy="512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25-34</a:t>
            </a:r>
          </a:p>
        </p:txBody>
      </p:sp>
      <p:sp>
        <p:nvSpPr>
          <p:cNvPr id="208" name="Rounded Rectangle 207">
            <a:extLst>
              <a:ext uri="{FF2B5EF4-FFF2-40B4-BE49-F238E27FC236}">
                <a16:creationId xmlns:a16="http://schemas.microsoft.com/office/drawing/2014/main" id="{0542959C-79B3-61B6-EE02-77F02760C6AE}"/>
              </a:ext>
            </a:extLst>
          </p:cNvPr>
          <p:cNvSpPr/>
          <p:nvPr/>
        </p:nvSpPr>
        <p:spPr>
          <a:xfrm>
            <a:off x="-1425018" y="3164296"/>
            <a:ext cx="11037464" cy="2800797"/>
          </a:xfrm>
          <a:prstGeom prst="roundRect">
            <a:avLst>
              <a:gd name="adj" fmla="val 8670"/>
            </a:avLst>
          </a:prstGeom>
          <a:solidFill>
            <a:srgbClr val="8CD9C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sp>
        <p:nvSpPr>
          <p:cNvPr id="209" name="Rounded Rectangle 208">
            <a:extLst>
              <a:ext uri="{FF2B5EF4-FFF2-40B4-BE49-F238E27FC236}">
                <a16:creationId xmlns:a16="http://schemas.microsoft.com/office/drawing/2014/main" id="{B9922E0F-51DD-F3FF-37FC-AE247E3A3DCA}"/>
              </a:ext>
            </a:extLst>
          </p:cNvPr>
          <p:cNvSpPr/>
          <p:nvPr/>
        </p:nvSpPr>
        <p:spPr>
          <a:xfrm>
            <a:off x="-1410933" y="-711157"/>
            <a:ext cx="11060630" cy="3859905"/>
          </a:xfrm>
          <a:prstGeom prst="roundRect">
            <a:avLst>
              <a:gd name="adj" fmla="val 6593"/>
            </a:avLst>
          </a:prstGeom>
          <a:solidFill>
            <a:srgbClr val="B2D9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10" name="TextBox 209">
            <a:extLst>
              <a:ext uri="{FF2B5EF4-FFF2-40B4-BE49-F238E27FC236}">
                <a16:creationId xmlns:a16="http://schemas.microsoft.com/office/drawing/2014/main" id="{F36A3696-34DE-82B6-0846-EAE9080FC04C}"/>
              </a:ext>
            </a:extLst>
          </p:cNvPr>
          <p:cNvSpPr txBox="1"/>
          <p:nvPr/>
        </p:nvSpPr>
        <p:spPr>
          <a:xfrm>
            <a:off x="-1293383" y="-711157"/>
            <a:ext cx="6514412" cy="400110"/>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SYPHILIS NATURAL HISTORY COMPARTMENTS</a:t>
            </a:r>
          </a:p>
        </p:txBody>
      </p:sp>
      <p:sp>
        <p:nvSpPr>
          <p:cNvPr id="211" name="Rectangle 210">
            <a:extLst>
              <a:ext uri="{FF2B5EF4-FFF2-40B4-BE49-F238E27FC236}">
                <a16:creationId xmlns:a16="http://schemas.microsoft.com/office/drawing/2014/main" id="{85F20E85-18FA-6945-C049-8403C56C3228}"/>
              </a:ext>
            </a:extLst>
          </p:cNvPr>
          <p:cNvSpPr/>
          <p:nvPr/>
        </p:nvSpPr>
        <p:spPr>
          <a:xfrm>
            <a:off x="-1179423" y="4885476"/>
            <a:ext cx="2197278"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Syphilis infected</a:t>
            </a:r>
          </a:p>
          <a:p>
            <a:pPr algn="ctr"/>
            <a:r>
              <a:rPr lang="en-US" sz="2000" dirty="0">
                <a:solidFill>
                  <a:schemeClr val="tx1"/>
                </a:solidFill>
                <a:latin typeface="Arial" panose="020B0604020202020204" pitchFamily="34" charset="0"/>
                <a:cs typeface="Arial" panose="020B0604020202020204" pitchFamily="34" charset="0"/>
              </a:rPr>
              <a:t>Undiagnosed</a:t>
            </a:r>
          </a:p>
        </p:txBody>
      </p:sp>
      <p:sp>
        <p:nvSpPr>
          <p:cNvPr id="212" name="Rectangle 211">
            <a:extLst>
              <a:ext uri="{FF2B5EF4-FFF2-40B4-BE49-F238E27FC236}">
                <a16:creationId xmlns:a16="http://schemas.microsoft.com/office/drawing/2014/main" id="{6E6307BF-67C1-B391-CD13-6C69B588586F}"/>
              </a:ext>
            </a:extLst>
          </p:cNvPr>
          <p:cNvSpPr/>
          <p:nvPr/>
        </p:nvSpPr>
        <p:spPr>
          <a:xfrm>
            <a:off x="5043616" y="4885476"/>
            <a:ext cx="1446082"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Diagnosed</a:t>
            </a:r>
          </a:p>
        </p:txBody>
      </p:sp>
      <p:sp>
        <p:nvSpPr>
          <p:cNvPr id="214" name="Rectangle 213">
            <a:extLst>
              <a:ext uri="{FF2B5EF4-FFF2-40B4-BE49-F238E27FC236}">
                <a16:creationId xmlns:a16="http://schemas.microsoft.com/office/drawing/2014/main" id="{1E64A28B-9E1C-78D1-704B-4A0E87636BE0}"/>
              </a:ext>
            </a:extLst>
          </p:cNvPr>
          <p:cNvSpPr/>
          <p:nvPr/>
        </p:nvSpPr>
        <p:spPr>
          <a:xfrm>
            <a:off x="7779402" y="4885476"/>
            <a:ext cx="1675127" cy="712023"/>
          </a:xfrm>
          <a:prstGeom prst="rect">
            <a:avLst/>
          </a:prstGeom>
          <a:solidFill>
            <a:schemeClr val="bg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Treated</a:t>
            </a:r>
          </a:p>
        </p:txBody>
      </p:sp>
      <p:sp>
        <p:nvSpPr>
          <p:cNvPr id="216" name="Rectangle 215">
            <a:extLst>
              <a:ext uri="{FF2B5EF4-FFF2-40B4-BE49-F238E27FC236}">
                <a16:creationId xmlns:a16="http://schemas.microsoft.com/office/drawing/2014/main" id="{4D82AAAC-3270-4BAF-1D7C-7A28A9CAD0FB}"/>
              </a:ext>
            </a:extLst>
          </p:cNvPr>
          <p:cNvSpPr/>
          <p:nvPr/>
        </p:nvSpPr>
        <p:spPr>
          <a:xfrm>
            <a:off x="-1179423" y="767751"/>
            <a:ext cx="1497982"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Incubating</a:t>
            </a:r>
          </a:p>
        </p:txBody>
      </p:sp>
      <p:sp>
        <p:nvSpPr>
          <p:cNvPr id="217" name="Rectangle 216">
            <a:extLst>
              <a:ext uri="{FF2B5EF4-FFF2-40B4-BE49-F238E27FC236}">
                <a16:creationId xmlns:a16="http://schemas.microsoft.com/office/drawing/2014/main" id="{953BF904-63F1-3EBF-75C6-068D34649F37}"/>
              </a:ext>
            </a:extLst>
          </p:cNvPr>
          <p:cNvSpPr/>
          <p:nvPr/>
        </p:nvSpPr>
        <p:spPr>
          <a:xfrm>
            <a:off x="629144" y="761401"/>
            <a:ext cx="131780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Primary </a:t>
            </a:r>
          </a:p>
        </p:txBody>
      </p:sp>
      <p:sp>
        <p:nvSpPr>
          <p:cNvPr id="218" name="Rectangle 217">
            <a:extLst>
              <a:ext uri="{FF2B5EF4-FFF2-40B4-BE49-F238E27FC236}">
                <a16:creationId xmlns:a16="http://schemas.microsoft.com/office/drawing/2014/main" id="{27D0D152-2307-199D-BE00-10FDAA88346F}"/>
              </a:ext>
            </a:extLst>
          </p:cNvPr>
          <p:cNvSpPr/>
          <p:nvPr/>
        </p:nvSpPr>
        <p:spPr>
          <a:xfrm>
            <a:off x="2263514" y="761401"/>
            <a:ext cx="146759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Secondary</a:t>
            </a:r>
          </a:p>
        </p:txBody>
      </p:sp>
      <p:sp>
        <p:nvSpPr>
          <p:cNvPr id="219" name="Rectangle 218">
            <a:extLst>
              <a:ext uri="{FF2B5EF4-FFF2-40B4-BE49-F238E27FC236}">
                <a16:creationId xmlns:a16="http://schemas.microsoft.com/office/drawing/2014/main" id="{2F69175D-9492-5A6B-8229-51375FFD7FF3}"/>
              </a:ext>
            </a:extLst>
          </p:cNvPr>
          <p:cNvSpPr/>
          <p:nvPr/>
        </p:nvSpPr>
        <p:spPr>
          <a:xfrm>
            <a:off x="4125404" y="761401"/>
            <a:ext cx="131780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Early latent</a:t>
            </a:r>
          </a:p>
        </p:txBody>
      </p:sp>
      <p:sp>
        <p:nvSpPr>
          <p:cNvPr id="220" name="Rectangle 219">
            <a:extLst>
              <a:ext uri="{FF2B5EF4-FFF2-40B4-BE49-F238E27FC236}">
                <a16:creationId xmlns:a16="http://schemas.microsoft.com/office/drawing/2014/main" id="{B6CB800E-D962-DA45-8FCC-124DC2CD6E85}"/>
              </a:ext>
            </a:extLst>
          </p:cNvPr>
          <p:cNvSpPr/>
          <p:nvPr/>
        </p:nvSpPr>
        <p:spPr>
          <a:xfrm>
            <a:off x="5790738" y="761401"/>
            <a:ext cx="131780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Late latent</a:t>
            </a:r>
          </a:p>
        </p:txBody>
      </p:sp>
      <p:sp>
        <p:nvSpPr>
          <p:cNvPr id="221" name="Rectangle 220">
            <a:extLst>
              <a:ext uri="{FF2B5EF4-FFF2-40B4-BE49-F238E27FC236}">
                <a16:creationId xmlns:a16="http://schemas.microsoft.com/office/drawing/2014/main" id="{62526838-E7AF-F5AC-C29F-D920A8E24CDB}"/>
              </a:ext>
            </a:extLst>
          </p:cNvPr>
          <p:cNvSpPr/>
          <p:nvPr/>
        </p:nvSpPr>
        <p:spPr>
          <a:xfrm>
            <a:off x="7473492" y="139039"/>
            <a:ext cx="1981037" cy="2869239"/>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22" name="TextBox 221">
            <a:extLst>
              <a:ext uri="{FF2B5EF4-FFF2-40B4-BE49-F238E27FC236}">
                <a16:creationId xmlns:a16="http://schemas.microsoft.com/office/drawing/2014/main" id="{7CFE61DF-5914-FD86-F6B9-3E1A03AB095D}"/>
              </a:ext>
            </a:extLst>
          </p:cNvPr>
          <p:cNvSpPr txBox="1"/>
          <p:nvPr/>
        </p:nvSpPr>
        <p:spPr>
          <a:xfrm>
            <a:off x="3603954" y="1804343"/>
            <a:ext cx="2918782" cy="338554"/>
          </a:xfrm>
          <a:prstGeom prst="rect">
            <a:avLst/>
          </a:prstGeom>
          <a:noFill/>
        </p:spPr>
        <p:txBody>
          <a:bodyPr wrap="square" rtlCol="0">
            <a:spAutoFit/>
          </a:bodyPr>
          <a:lstStyle/>
          <a:p>
            <a:r>
              <a:rPr lang="en-US" sz="1600" i="1" dirty="0">
                <a:cs typeface="Arial" panose="020B0604020202020204" pitchFamily="34" charset="0"/>
              </a:rPr>
              <a:t>Recurrent Infection </a:t>
            </a:r>
          </a:p>
        </p:txBody>
      </p:sp>
      <p:cxnSp>
        <p:nvCxnSpPr>
          <p:cNvPr id="224" name="Straight Arrow Connector 223">
            <a:extLst>
              <a:ext uri="{FF2B5EF4-FFF2-40B4-BE49-F238E27FC236}">
                <a16:creationId xmlns:a16="http://schemas.microsoft.com/office/drawing/2014/main" id="{50875F58-8DB1-E820-6C54-DD29E83CF258}"/>
              </a:ext>
            </a:extLst>
          </p:cNvPr>
          <p:cNvCxnSpPr>
            <a:cxnSpLocks/>
            <a:stCxn id="216" idx="3"/>
            <a:endCxn id="217" idx="1"/>
          </p:cNvCxnSpPr>
          <p:nvPr/>
        </p:nvCxnSpPr>
        <p:spPr>
          <a:xfrm flipV="1">
            <a:off x="318559" y="1108774"/>
            <a:ext cx="310585" cy="635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5" name="Straight Arrow Connector 224">
            <a:extLst>
              <a:ext uri="{FF2B5EF4-FFF2-40B4-BE49-F238E27FC236}">
                <a16:creationId xmlns:a16="http://schemas.microsoft.com/office/drawing/2014/main" id="{2DF618BB-2C89-2D8E-0A32-F89FDB51A9EB}"/>
              </a:ext>
            </a:extLst>
          </p:cNvPr>
          <p:cNvCxnSpPr>
            <a:cxnSpLocks/>
            <a:stCxn id="217" idx="3"/>
            <a:endCxn id="218" idx="1"/>
          </p:cNvCxnSpPr>
          <p:nvPr/>
        </p:nvCxnSpPr>
        <p:spPr>
          <a:xfrm>
            <a:off x="1946948" y="1108774"/>
            <a:ext cx="316566"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6" name="Straight Arrow Connector 225">
            <a:extLst>
              <a:ext uri="{FF2B5EF4-FFF2-40B4-BE49-F238E27FC236}">
                <a16:creationId xmlns:a16="http://schemas.microsoft.com/office/drawing/2014/main" id="{8E9CD760-7968-A03D-0BD0-7792FEDB0E5A}"/>
              </a:ext>
            </a:extLst>
          </p:cNvPr>
          <p:cNvCxnSpPr>
            <a:cxnSpLocks/>
            <a:stCxn id="218" idx="3"/>
            <a:endCxn id="219" idx="1"/>
          </p:cNvCxnSpPr>
          <p:nvPr/>
        </p:nvCxnSpPr>
        <p:spPr>
          <a:xfrm>
            <a:off x="3731108" y="1108774"/>
            <a:ext cx="394296"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9" name="Straight Arrow Connector 228">
            <a:extLst>
              <a:ext uri="{FF2B5EF4-FFF2-40B4-BE49-F238E27FC236}">
                <a16:creationId xmlns:a16="http://schemas.microsoft.com/office/drawing/2014/main" id="{DB042C73-4204-D4BA-A637-E4D23A1966F9}"/>
              </a:ext>
            </a:extLst>
          </p:cNvPr>
          <p:cNvCxnSpPr>
            <a:cxnSpLocks/>
            <a:stCxn id="219" idx="3"/>
            <a:endCxn id="220" idx="1"/>
          </p:cNvCxnSpPr>
          <p:nvPr/>
        </p:nvCxnSpPr>
        <p:spPr>
          <a:xfrm>
            <a:off x="5443208" y="1108774"/>
            <a:ext cx="347530"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0" name="Elbow Connector 229">
            <a:extLst>
              <a:ext uri="{FF2B5EF4-FFF2-40B4-BE49-F238E27FC236}">
                <a16:creationId xmlns:a16="http://schemas.microsoft.com/office/drawing/2014/main" id="{A64ACFBB-96C1-677E-66A4-3B6EBDD45F57}"/>
              </a:ext>
            </a:extLst>
          </p:cNvPr>
          <p:cNvCxnSpPr>
            <a:cxnSpLocks/>
            <a:stCxn id="221" idx="0"/>
            <a:endCxn id="253" idx="3"/>
          </p:cNvCxnSpPr>
          <p:nvPr/>
        </p:nvCxnSpPr>
        <p:spPr>
          <a:xfrm rot="16200000" flipV="1">
            <a:off x="4360002" y="-3964970"/>
            <a:ext cx="62567" cy="8145452"/>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2" name="Elbow Connector 231">
            <a:extLst>
              <a:ext uri="{FF2B5EF4-FFF2-40B4-BE49-F238E27FC236}">
                <a16:creationId xmlns:a16="http://schemas.microsoft.com/office/drawing/2014/main" id="{F6FBBAC7-24BF-FA88-C533-C89BCC1A23EE}"/>
              </a:ext>
            </a:extLst>
          </p:cNvPr>
          <p:cNvCxnSpPr>
            <a:cxnSpLocks/>
            <a:stCxn id="220" idx="2"/>
            <a:endCxn id="218" idx="2"/>
          </p:cNvCxnSpPr>
          <p:nvPr/>
        </p:nvCxnSpPr>
        <p:spPr>
          <a:xfrm rot="5400000">
            <a:off x="4723476" y="-270017"/>
            <a:ext cx="12700" cy="3452329"/>
          </a:xfrm>
          <a:prstGeom prst="bentConnector3">
            <a:avLst>
              <a:gd name="adj1" fmla="val 232363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3" name="Elbow Connector 232">
            <a:extLst>
              <a:ext uri="{FF2B5EF4-FFF2-40B4-BE49-F238E27FC236}">
                <a16:creationId xmlns:a16="http://schemas.microsoft.com/office/drawing/2014/main" id="{C45B8F6D-E097-6E02-30CF-E1D4E78F6BA4}"/>
              </a:ext>
            </a:extLst>
          </p:cNvPr>
          <p:cNvCxnSpPr>
            <a:cxnSpLocks/>
            <a:stCxn id="219" idx="2"/>
            <a:endCxn id="218" idx="2"/>
          </p:cNvCxnSpPr>
          <p:nvPr/>
        </p:nvCxnSpPr>
        <p:spPr>
          <a:xfrm rot="5400000">
            <a:off x="3890809" y="562650"/>
            <a:ext cx="12700" cy="1786995"/>
          </a:xfrm>
          <a:prstGeom prst="bentConnector3">
            <a:avLst>
              <a:gd name="adj1" fmla="val 2390165"/>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5" name="Elbow Connector 234">
            <a:extLst>
              <a:ext uri="{FF2B5EF4-FFF2-40B4-BE49-F238E27FC236}">
                <a16:creationId xmlns:a16="http://schemas.microsoft.com/office/drawing/2014/main" id="{671422B3-6D6E-F411-389A-2E22041E1EE0}"/>
              </a:ext>
            </a:extLst>
          </p:cNvPr>
          <p:cNvCxnSpPr>
            <a:cxnSpLocks/>
            <a:stCxn id="219" idx="0"/>
            <a:endCxn id="253" idx="3"/>
          </p:cNvCxnSpPr>
          <p:nvPr/>
        </p:nvCxnSpPr>
        <p:spPr>
          <a:xfrm rot="16200000" flipV="1">
            <a:off x="2208969" y="-1813937"/>
            <a:ext cx="684929" cy="4465747"/>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7" name="Elbow Connector 236">
            <a:extLst>
              <a:ext uri="{FF2B5EF4-FFF2-40B4-BE49-F238E27FC236}">
                <a16:creationId xmlns:a16="http://schemas.microsoft.com/office/drawing/2014/main" id="{8A29396C-167D-5B8C-EE89-E852430E5586}"/>
              </a:ext>
            </a:extLst>
          </p:cNvPr>
          <p:cNvCxnSpPr>
            <a:cxnSpLocks/>
            <a:stCxn id="217" idx="0"/>
            <a:endCxn id="253" idx="3"/>
          </p:cNvCxnSpPr>
          <p:nvPr/>
        </p:nvCxnSpPr>
        <p:spPr>
          <a:xfrm rot="16200000" flipV="1">
            <a:off x="460839" y="-65807"/>
            <a:ext cx="684929" cy="969487"/>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8" name="Elbow Connector 237">
            <a:extLst>
              <a:ext uri="{FF2B5EF4-FFF2-40B4-BE49-F238E27FC236}">
                <a16:creationId xmlns:a16="http://schemas.microsoft.com/office/drawing/2014/main" id="{FC0DD015-0B67-FD1D-EF74-BB54BD89F60B}"/>
              </a:ext>
            </a:extLst>
          </p:cNvPr>
          <p:cNvCxnSpPr>
            <a:cxnSpLocks/>
            <a:stCxn id="218" idx="0"/>
            <a:endCxn id="253" idx="3"/>
          </p:cNvCxnSpPr>
          <p:nvPr/>
        </p:nvCxnSpPr>
        <p:spPr>
          <a:xfrm rot="16200000" flipV="1">
            <a:off x="1315471" y="-920439"/>
            <a:ext cx="684929" cy="2678752"/>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9" name="TextBox 238">
            <a:extLst>
              <a:ext uri="{FF2B5EF4-FFF2-40B4-BE49-F238E27FC236}">
                <a16:creationId xmlns:a16="http://schemas.microsoft.com/office/drawing/2014/main" id="{17D42B3B-0D30-3A14-E297-A534DCC017D0}"/>
              </a:ext>
            </a:extLst>
          </p:cNvPr>
          <p:cNvSpPr txBox="1"/>
          <p:nvPr/>
        </p:nvSpPr>
        <p:spPr>
          <a:xfrm>
            <a:off x="-346547" y="419611"/>
            <a:ext cx="1558793" cy="338554"/>
          </a:xfrm>
          <a:prstGeom prst="rect">
            <a:avLst/>
          </a:prstGeom>
          <a:noFill/>
          <a:ln>
            <a:noFill/>
          </a:ln>
        </p:spPr>
        <p:txBody>
          <a:bodyPr wrap="square" rtlCol="0">
            <a:spAutoFit/>
          </a:bodyPr>
          <a:lstStyle/>
          <a:p>
            <a:r>
              <a:rPr lang="en-US" sz="1600" i="1" dirty="0">
                <a:cs typeface="Arial" panose="020B0604020202020204" pitchFamily="34" charset="0"/>
              </a:rPr>
              <a:t>Syphilis infection</a:t>
            </a:r>
          </a:p>
        </p:txBody>
      </p:sp>
      <p:sp>
        <p:nvSpPr>
          <p:cNvPr id="240" name="TextBox 239">
            <a:extLst>
              <a:ext uri="{FF2B5EF4-FFF2-40B4-BE49-F238E27FC236}">
                <a16:creationId xmlns:a16="http://schemas.microsoft.com/office/drawing/2014/main" id="{4164D925-7EB9-C54A-A807-91BDC77D7348}"/>
              </a:ext>
            </a:extLst>
          </p:cNvPr>
          <p:cNvSpPr txBox="1"/>
          <p:nvPr/>
        </p:nvSpPr>
        <p:spPr>
          <a:xfrm>
            <a:off x="6435309" y="-308007"/>
            <a:ext cx="2225021" cy="338554"/>
          </a:xfrm>
          <a:prstGeom prst="rect">
            <a:avLst/>
          </a:prstGeom>
          <a:noFill/>
        </p:spPr>
        <p:txBody>
          <a:bodyPr wrap="square" rtlCol="0">
            <a:spAutoFit/>
          </a:bodyPr>
          <a:lstStyle/>
          <a:p>
            <a:r>
              <a:rPr lang="en-US" sz="1600" i="1" dirty="0">
                <a:cs typeface="Arial" panose="020B0604020202020204" pitchFamily="34" charset="0"/>
              </a:rPr>
              <a:t>Receiving Treatment</a:t>
            </a:r>
          </a:p>
        </p:txBody>
      </p:sp>
      <p:sp>
        <p:nvSpPr>
          <p:cNvPr id="241" name="TextBox 240">
            <a:extLst>
              <a:ext uri="{FF2B5EF4-FFF2-40B4-BE49-F238E27FC236}">
                <a16:creationId xmlns:a16="http://schemas.microsoft.com/office/drawing/2014/main" id="{4E5D0094-724E-8B49-0991-C6B2DC80CDDA}"/>
              </a:ext>
            </a:extLst>
          </p:cNvPr>
          <p:cNvSpPr txBox="1"/>
          <p:nvPr/>
        </p:nvSpPr>
        <p:spPr>
          <a:xfrm>
            <a:off x="997247" y="4909665"/>
            <a:ext cx="1508669" cy="338554"/>
          </a:xfrm>
          <a:prstGeom prst="rect">
            <a:avLst/>
          </a:prstGeom>
          <a:noFill/>
        </p:spPr>
        <p:txBody>
          <a:bodyPr wrap="square" rtlCol="0">
            <a:spAutoFit/>
          </a:bodyPr>
          <a:lstStyle/>
          <a:p>
            <a:r>
              <a:rPr lang="en-US" sz="1600" i="1" dirty="0">
                <a:cs typeface="Arial" panose="020B0604020202020204" pitchFamily="34" charset="0"/>
              </a:rPr>
              <a:t>Screening rate </a:t>
            </a:r>
          </a:p>
        </p:txBody>
      </p:sp>
      <p:sp>
        <p:nvSpPr>
          <p:cNvPr id="243" name="Diamond 242">
            <a:extLst>
              <a:ext uri="{FF2B5EF4-FFF2-40B4-BE49-F238E27FC236}">
                <a16:creationId xmlns:a16="http://schemas.microsoft.com/office/drawing/2014/main" id="{CEF589F9-B4D3-94C8-D6EA-C2E073DCBF15}"/>
              </a:ext>
            </a:extLst>
          </p:cNvPr>
          <p:cNvSpPr/>
          <p:nvPr/>
        </p:nvSpPr>
        <p:spPr>
          <a:xfrm>
            <a:off x="2426101" y="4712058"/>
            <a:ext cx="1560242" cy="104280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cxnSp>
        <p:nvCxnSpPr>
          <p:cNvPr id="244" name="Elbow Connector 243">
            <a:extLst>
              <a:ext uri="{FF2B5EF4-FFF2-40B4-BE49-F238E27FC236}">
                <a16:creationId xmlns:a16="http://schemas.microsoft.com/office/drawing/2014/main" id="{E9563030-C571-5624-2816-FD56A06E13FA}"/>
              </a:ext>
            </a:extLst>
          </p:cNvPr>
          <p:cNvCxnSpPr>
            <a:cxnSpLocks/>
            <a:stCxn id="243" idx="2"/>
            <a:endCxn id="211" idx="2"/>
          </p:cNvCxnSpPr>
          <p:nvPr/>
        </p:nvCxnSpPr>
        <p:spPr>
          <a:xfrm rot="5400000" flipH="1">
            <a:off x="1484037" y="4032678"/>
            <a:ext cx="157364" cy="3287006"/>
          </a:xfrm>
          <a:prstGeom prst="bentConnector3">
            <a:avLst>
              <a:gd name="adj1" fmla="val -54120"/>
            </a:avLst>
          </a:prstGeom>
          <a:ln w="38100" cmpd="sng">
            <a:solidFill>
              <a:srgbClr val="C00000"/>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5" name="TextBox 244">
            <a:extLst>
              <a:ext uri="{FF2B5EF4-FFF2-40B4-BE49-F238E27FC236}">
                <a16:creationId xmlns:a16="http://schemas.microsoft.com/office/drawing/2014/main" id="{8BA1000B-D201-B21E-1501-59A71A478D90}"/>
              </a:ext>
            </a:extLst>
          </p:cNvPr>
          <p:cNvSpPr txBox="1"/>
          <p:nvPr/>
        </p:nvSpPr>
        <p:spPr>
          <a:xfrm>
            <a:off x="954757" y="5559031"/>
            <a:ext cx="1654620" cy="338554"/>
          </a:xfrm>
          <a:prstGeom prst="rect">
            <a:avLst/>
          </a:prstGeom>
          <a:noFill/>
        </p:spPr>
        <p:txBody>
          <a:bodyPr wrap="none" rtlCol="0">
            <a:spAutoFit/>
          </a:bodyPr>
          <a:lstStyle/>
          <a:p>
            <a:r>
              <a:rPr lang="en-US" sz="1600" i="1" dirty="0">
                <a:latin typeface="Arial" panose="020B0604020202020204" pitchFamily="34" charset="0"/>
                <a:cs typeface="Arial" panose="020B0604020202020204" pitchFamily="34" charset="0"/>
              </a:rPr>
              <a:t>Missed infection</a:t>
            </a:r>
          </a:p>
        </p:txBody>
      </p:sp>
      <p:cxnSp>
        <p:nvCxnSpPr>
          <p:cNvPr id="246" name="Straight Arrow Connector 245">
            <a:extLst>
              <a:ext uri="{FF2B5EF4-FFF2-40B4-BE49-F238E27FC236}">
                <a16:creationId xmlns:a16="http://schemas.microsoft.com/office/drawing/2014/main" id="{2EF4D69A-EF66-DF5E-6A0E-AF82624881C0}"/>
              </a:ext>
            </a:extLst>
          </p:cNvPr>
          <p:cNvCxnSpPr>
            <a:cxnSpLocks/>
            <a:stCxn id="211" idx="3"/>
          </p:cNvCxnSpPr>
          <p:nvPr/>
        </p:nvCxnSpPr>
        <p:spPr>
          <a:xfrm>
            <a:off x="1017855" y="5241488"/>
            <a:ext cx="1408246" cy="0"/>
          </a:xfrm>
          <a:prstGeom prst="straightConnector1">
            <a:avLst/>
          </a:prstGeom>
          <a:ln w="38100" cmpd="sng">
            <a:solidFill>
              <a:srgbClr val="0D5E2E"/>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47" name="Straight Arrow Connector 246">
            <a:extLst>
              <a:ext uri="{FF2B5EF4-FFF2-40B4-BE49-F238E27FC236}">
                <a16:creationId xmlns:a16="http://schemas.microsoft.com/office/drawing/2014/main" id="{D367C52C-DD31-A60A-CC76-230AB68E2C0A}"/>
              </a:ext>
            </a:extLst>
          </p:cNvPr>
          <p:cNvCxnSpPr>
            <a:cxnSpLocks/>
            <a:endCxn id="212" idx="1"/>
          </p:cNvCxnSpPr>
          <p:nvPr/>
        </p:nvCxnSpPr>
        <p:spPr>
          <a:xfrm>
            <a:off x="3986343" y="5241488"/>
            <a:ext cx="1057273" cy="0"/>
          </a:xfrm>
          <a:prstGeom prst="straightConnector1">
            <a:avLst/>
          </a:prstGeom>
          <a:ln w="38100" cmpd="sng">
            <a:solidFill>
              <a:srgbClr val="0D5E2E"/>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48" name="Straight Arrow Connector 247">
            <a:extLst>
              <a:ext uri="{FF2B5EF4-FFF2-40B4-BE49-F238E27FC236}">
                <a16:creationId xmlns:a16="http://schemas.microsoft.com/office/drawing/2014/main" id="{23D414A3-1474-8DB5-5140-B53EB71D0D19}"/>
              </a:ext>
            </a:extLst>
          </p:cNvPr>
          <p:cNvCxnSpPr>
            <a:cxnSpLocks/>
            <a:stCxn id="212" idx="3"/>
            <a:endCxn id="214" idx="1"/>
          </p:cNvCxnSpPr>
          <p:nvPr/>
        </p:nvCxnSpPr>
        <p:spPr>
          <a:xfrm>
            <a:off x="6489698" y="5241488"/>
            <a:ext cx="1289704" cy="0"/>
          </a:xfrm>
          <a:prstGeom prst="straightConnector1">
            <a:avLst/>
          </a:prstGeom>
          <a:ln w="38100" cmpd="sng">
            <a:solidFill>
              <a:srgbClr val="0D5E2E"/>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9" name="TextBox 248">
            <a:extLst>
              <a:ext uri="{FF2B5EF4-FFF2-40B4-BE49-F238E27FC236}">
                <a16:creationId xmlns:a16="http://schemas.microsoft.com/office/drawing/2014/main" id="{20D00C4C-843D-02A2-4D56-BE3B748A35BE}"/>
              </a:ext>
            </a:extLst>
          </p:cNvPr>
          <p:cNvSpPr txBox="1"/>
          <p:nvPr/>
        </p:nvSpPr>
        <p:spPr>
          <a:xfrm>
            <a:off x="2460827" y="4923678"/>
            <a:ext cx="1561233"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Syphilis </a:t>
            </a:r>
          </a:p>
          <a:p>
            <a:pPr algn="ctr"/>
            <a:r>
              <a:rPr lang="en-US" sz="2000" dirty="0">
                <a:latin typeface="Arial" panose="020B0604020202020204" pitchFamily="34" charset="0"/>
                <a:cs typeface="Arial" panose="020B0604020202020204" pitchFamily="34" charset="0"/>
              </a:rPr>
              <a:t>Test</a:t>
            </a:r>
          </a:p>
        </p:txBody>
      </p:sp>
      <p:sp>
        <p:nvSpPr>
          <p:cNvPr id="253" name="Rectangle 252">
            <a:extLst>
              <a:ext uri="{FF2B5EF4-FFF2-40B4-BE49-F238E27FC236}">
                <a16:creationId xmlns:a16="http://schemas.microsoft.com/office/drawing/2014/main" id="{F2262C0C-A865-E1B8-89B7-F02937DD0715}"/>
              </a:ext>
            </a:extLst>
          </p:cNvPr>
          <p:cNvSpPr/>
          <p:nvPr/>
        </p:nvSpPr>
        <p:spPr>
          <a:xfrm>
            <a:off x="-1179423" y="-270901"/>
            <a:ext cx="1497982"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Susceptible</a:t>
            </a:r>
          </a:p>
        </p:txBody>
      </p:sp>
      <p:cxnSp>
        <p:nvCxnSpPr>
          <p:cNvPr id="254" name="Straight Arrow Connector 253">
            <a:extLst>
              <a:ext uri="{FF2B5EF4-FFF2-40B4-BE49-F238E27FC236}">
                <a16:creationId xmlns:a16="http://schemas.microsoft.com/office/drawing/2014/main" id="{031D3E7E-5C32-695D-9138-1FAB5C1A8293}"/>
              </a:ext>
            </a:extLst>
          </p:cNvPr>
          <p:cNvCxnSpPr>
            <a:cxnSpLocks/>
            <a:stCxn id="253" idx="2"/>
            <a:endCxn id="216" idx="0"/>
          </p:cNvCxnSpPr>
          <p:nvPr/>
        </p:nvCxnSpPr>
        <p:spPr>
          <a:xfrm>
            <a:off x="-430432" y="423845"/>
            <a:ext cx="0" cy="343906"/>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55" name="Rectangle 254">
            <a:extLst>
              <a:ext uri="{FF2B5EF4-FFF2-40B4-BE49-F238E27FC236}">
                <a16:creationId xmlns:a16="http://schemas.microsoft.com/office/drawing/2014/main" id="{F70B2F2F-1BF5-5FDF-84CA-3A9CBBB809BD}"/>
              </a:ext>
            </a:extLst>
          </p:cNvPr>
          <p:cNvSpPr/>
          <p:nvPr/>
        </p:nvSpPr>
        <p:spPr>
          <a:xfrm>
            <a:off x="623171" y="2189746"/>
            <a:ext cx="5812138" cy="818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56" name="Rectangle 255">
            <a:extLst>
              <a:ext uri="{FF2B5EF4-FFF2-40B4-BE49-F238E27FC236}">
                <a16:creationId xmlns:a16="http://schemas.microsoft.com/office/drawing/2014/main" id="{55029445-EED2-4FF2-2E40-66421D765F95}"/>
              </a:ext>
            </a:extLst>
          </p:cNvPr>
          <p:cNvSpPr/>
          <p:nvPr/>
        </p:nvSpPr>
        <p:spPr>
          <a:xfrm>
            <a:off x="7602625" y="492049"/>
            <a:ext cx="1743134" cy="369332"/>
          </a:xfrm>
          <a:prstGeom prst="rect">
            <a:avLst/>
          </a:prstGeom>
          <a:solidFill>
            <a:schemeClr val="lt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atin typeface="Arial" panose="020B0604020202020204" pitchFamily="34" charset="0"/>
                <a:cs typeface="Arial" panose="020B0604020202020204" pitchFamily="34" charset="0"/>
              </a:rPr>
              <a:t>Gummatous</a:t>
            </a:r>
            <a:endParaRPr lang="en-US" sz="1600" dirty="0">
              <a:latin typeface="Arial" panose="020B0604020202020204" pitchFamily="34" charset="0"/>
              <a:cs typeface="Arial" panose="020B0604020202020204" pitchFamily="34" charset="0"/>
            </a:endParaRPr>
          </a:p>
        </p:txBody>
      </p:sp>
      <p:sp>
        <p:nvSpPr>
          <p:cNvPr id="257" name="Rectangle 256">
            <a:extLst>
              <a:ext uri="{FF2B5EF4-FFF2-40B4-BE49-F238E27FC236}">
                <a16:creationId xmlns:a16="http://schemas.microsoft.com/office/drawing/2014/main" id="{B2018AF0-405F-1A3E-F60E-8FCF899121B8}"/>
              </a:ext>
            </a:extLst>
          </p:cNvPr>
          <p:cNvSpPr/>
          <p:nvPr/>
        </p:nvSpPr>
        <p:spPr>
          <a:xfrm>
            <a:off x="7941449" y="112203"/>
            <a:ext cx="1025089" cy="400110"/>
          </a:xfrm>
          <a:prstGeom prst="rect">
            <a:avLst/>
          </a:prstGeom>
        </p:spPr>
        <p:txBody>
          <a:bodyPr wrap="none">
            <a:spAutoFit/>
          </a:bodyPr>
          <a:lstStyle/>
          <a:p>
            <a:pPr algn="ctr"/>
            <a:r>
              <a:rPr lang="en-US" sz="2000" dirty="0">
                <a:latin typeface="Arial" panose="020B0604020202020204" pitchFamily="34" charset="0"/>
                <a:cs typeface="Arial" panose="020B0604020202020204" pitchFamily="34" charset="0"/>
              </a:rPr>
              <a:t>Tertiary</a:t>
            </a:r>
          </a:p>
        </p:txBody>
      </p:sp>
      <p:sp>
        <p:nvSpPr>
          <p:cNvPr id="258" name="Rectangle 257">
            <a:extLst>
              <a:ext uri="{FF2B5EF4-FFF2-40B4-BE49-F238E27FC236}">
                <a16:creationId xmlns:a16="http://schemas.microsoft.com/office/drawing/2014/main" id="{392F6AA2-4F58-6673-9A32-55FC742C8A85}"/>
              </a:ext>
            </a:extLst>
          </p:cNvPr>
          <p:cNvSpPr/>
          <p:nvPr/>
        </p:nvSpPr>
        <p:spPr>
          <a:xfrm>
            <a:off x="7610088" y="858782"/>
            <a:ext cx="1743134" cy="416574"/>
          </a:xfrm>
          <a:prstGeom prst="rect">
            <a:avLst/>
          </a:prstGeom>
          <a:solidFill>
            <a:schemeClr val="lt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Cardiovascular</a:t>
            </a:r>
          </a:p>
        </p:txBody>
      </p:sp>
      <p:sp>
        <p:nvSpPr>
          <p:cNvPr id="259" name="Rectangle 258">
            <a:extLst>
              <a:ext uri="{FF2B5EF4-FFF2-40B4-BE49-F238E27FC236}">
                <a16:creationId xmlns:a16="http://schemas.microsoft.com/office/drawing/2014/main" id="{5F0FA69D-86EA-4C32-2D95-A7203E76D11F}"/>
              </a:ext>
            </a:extLst>
          </p:cNvPr>
          <p:cNvSpPr/>
          <p:nvPr/>
        </p:nvSpPr>
        <p:spPr>
          <a:xfrm>
            <a:off x="7610728" y="1302721"/>
            <a:ext cx="1743134" cy="1587806"/>
          </a:xfrm>
          <a:prstGeom prst="rect">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60" name="Rectangle 259">
            <a:extLst>
              <a:ext uri="{FF2B5EF4-FFF2-40B4-BE49-F238E27FC236}">
                <a16:creationId xmlns:a16="http://schemas.microsoft.com/office/drawing/2014/main" id="{9E841DF9-3C81-C197-877B-D754B626ED56}"/>
              </a:ext>
            </a:extLst>
          </p:cNvPr>
          <p:cNvSpPr/>
          <p:nvPr/>
        </p:nvSpPr>
        <p:spPr>
          <a:xfrm>
            <a:off x="7610728" y="1248783"/>
            <a:ext cx="1768839"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Late </a:t>
            </a:r>
          </a:p>
          <a:p>
            <a:pPr algn="ctr"/>
            <a:r>
              <a:rPr lang="en-US" sz="1600" dirty="0">
                <a:latin typeface="Arial" panose="020B0604020202020204" pitchFamily="34" charset="0"/>
                <a:cs typeface="Arial" panose="020B0604020202020204" pitchFamily="34" charset="0"/>
              </a:rPr>
              <a:t>Neurosyphilis</a:t>
            </a:r>
          </a:p>
        </p:txBody>
      </p:sp>
      <p:sp>
        <p:nvSpPr>
          <p:cNvPr id="261" name="Rectangle 260">
            <a:extLst>
              <a:ext uri="{FF2B5EF4-FFF2-40B4-BE49-F238E27FC236}">
                <a16:creationId xmlns:a16="http://schemas.microsoft.com/office/drawing/2014/main" id="{1EFBA8FB-CF51-A702-D1DC-10F29FDEBB6A}"/>
              </a:ext>
            </a:extLst>
          </p:cNvPr>
          <p:cNvSpPr/>
          <p:nvPr/>
        </p:nvSpPr>
        <p:spPr>
          <a:xfrm>
            <a:off x="7777323" y="1795880"/>
            <a:ext cx="1419383" cy="525935"/>
          </a:xfrm>
          <a:prstGeom prst="rect">
            <a:avLst/>
          </a:prstGeom>
          <a:solidFill>
            <a:schemeClr val="lt1"/>
          </a:solidFill>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General paresis</a:t>
            </a:r>
          </a:p>
        </p:txBody>
      </p:sp>
      <p:sp>
        <p:nvSpPr>
          <p:cNvPr id="262" name="Rectangle 261">
            <a:extLst>
              <a:ext uri="{FF2B5EF4-FFF2-40B4-BE49-F238E27FC236}">
                <a16:creationId xmlns:a16="http://schemas.microsoft.com/office/drawing/2014/main" id="{0FB2026E-F265-AC50-3386-425AB9AA0164}"/>
              </a:ext>
            </a:extLst>
          </p:cNvPr>
          <p:cNvSpPr/>
          <p:nvPr/>
        </p:nvSpPr>
        <p:spPr>
          <a:xfrm>
            <a:off x="7777323" y="2332173"/>
            <a:ext cx="1419383" cy="421993"/>
          </a:xfrm>
          <a:prstGeom prst="rect">
            <a:avLst/>
          </a:prstGeom>
          <a:solidFill>
            <a:schemeClr val="lt1"/>
          </a:solidFill>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atin typeface="Arial" panose="020B0604020202020204" pitchFamily="34" charset="0"/>
                <a:cs typeface="Arial" panose="020B0604020202020204" pitchFamily="34" charset="0"/>
              </a:rPr>
              <a:t>Tabes</a:t>
            </a:r>
            <a:r>
              <a:rPr lang="en-US" sz="1600" dirty="0">
                <a:latin typeface="Arial" panose="020B0604020202020204" pitchFamily="34" charset="0"/>
                <a:cs typeface="Arial" panose="020B0604020202020204" pitchFamily="34" charset="0"/>
              </a:rPr>
              <a:t> </a:t>
            </a:r>
          </a:p>
          <a:p>
            <a:pPr algn="ctr"/>
            <a:r>
              <a:rPr lang="en-US" sz="1600" dirty="0">
                <a:latin typeface="Arial" panose="020B0604020202020204" pitchFamily="34" charset="0"/>
                <a:cs typeface="Arial" panose="020B0604020202020204" pitchFamily="34" charset="0"/>
              </a:rPr>
              <a:t>dorsalis</a:t>
            </a:r>
          </a:p>
        </p:txBody>
      </p:sp>
      <p:cxnSp>
        <p:nvCxnSpPr>
          <p:cNvPr id="263" name="Elbow Connector 262">
            <a:extLst>
              <a:ext uri="{FF2B5EF4-FFF2-40B4-BE49-F238E27FC236}">
                <a16:creationId xmlns:a16="http://schemas.microsoft.com/office/drawing/2014/main" id="{ADE179FB-8920-2862-344E-CA4C3864B718}"/>
              </a:ext>
            </a:extLst>
          </p:cNvPr>
          <p:cNvCxnSpPr>
            <a:cxnSpLocks/>
            <a:stCxn id="255" idx="3"/>
            <a:endCxn id="261" idx="1"/>
          </p:cNvCxnSpPr>
          <p:nvPr/>
        </p:nvCxnSpPr>
        <p:spPr>
          <a:xfrm flipV="1">
            <a:off x="6435309" y="2058848"/>
            <a:ext cx="1342014" cy="540164"/>
          </a:xfrm>
          <a:prstGeom prst="bentConnector3">
            <a:avLst>
              <a:gd name="adj1" fmla="val 5000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65" name="Elbow Connector 264">
            <a:extLst>
              <a:ext uri="{FF2B5EF4-FFF2-40B4-BE49-F238E27FC236}">
                <a16:creationId xmlns:a16="http://schemas.microsoft.com/office/drawing/2014/main" id="{C423910E-2E70-2EC0-5AE0-903A2930169E}"/>
              </a:ext>
            </a:extLst>
          </p:cNvPr>
          <p:cNvCxnSpPr>
            <a:cxnSpLocks/>
            <a:stCxn id="255" idx="3"/>
          </p:cNvCxnSpPr>
          <p:nvPr/>
        </p:nvCxnSpPr>
        <p:spPr>
          <a:xfrm>
            <a:off x="6435309" y="2599012"/>
            <a:ext cx="1316309" cy="12700"/>
          </a:xfrm>
          <a:prstGeom prst="bentConnector3">
            <a:avLst>
              <a:gd name="adj1" fmla="val 5000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66" name="Elbow Connector 265">
            <a:extLst>
              <a:ext uri="{FF2B5EF4-FFF2-40B4-BE49-F238E27FC236}">
                <a16:creationId xmlns:a16="http://schemas.microsoft.com/office/drawing/2014/main" id="{4AC1AE4A-A04F-7596-10E9-304C465E0D9F}"/>
              </a:ext>
            </a:extLst>
          </p:cNvPr>
          <p:cNvCxnSpPr>
            <a:cxnSpLocks/>
            <a:stCxn id="216" idx="2"/>
            <a:endCxn id="255" idx="1"/>
          </p:cNvCxnSpPr>
          <p:nvPr/>
        </p:nvCxnSpPr>
        <p:spPr>
          <a:xfrm rot="16200000" flipH="1">
            <a:off x="-471888" y="1503952"/>
            <a:ext cx="1136515" cy="1053603"/>
          </a:xfrm>
          <a:prstGeom prst="bentConnector2">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67" name="Rectangle 266">
            <a:extLst>
              <a:ext uri="{FF2B5EF4-FFF2-40B4-BE49-F238E27FC236}">
                <a16:creationId xmlns:a16="http://schemas.microsoft.com/office/drawing/2014/main" id="{613B9ADC-00C3-E053-3105-9EE7DEE1CCD5}"/>
              </a:ext>
            </a:extLst>
          </p:cNvPr>
          <p:cNvSpPr/>
          <p:nvPr/>
        </p:nvSpPr>
        <p:spPr>
          <a:xfrm>
            <a:off x="1777108" y="2184469"/>
            <a:ext cx="3477235" cy="400110"/>
          </a:xfrm>
          <a:prstGeom prst="rect">
            <a:avLst/>
          </a:prstGeom>
        </p:spPr>
        <p:txBody>
          <a:bodyPr wrap="none">
            <a:spAutoFit/>
          </a:bodyPr>
          <a:lstStyle/>
          <a:p>
            <a:pPr algn="ctr"/>
            <a:r>
              <a:rPr lang="en-US" sz="2000" dirty="0">
                <a:latin typeface="Arial" panose="020B0604020202020204" pitchFamily="34" charset="0"/>
                <a:cs typeface="Arial" panose="020B0604020202020204" pitchFamily="34" charset="0"/>
              </a:rPr>
              <a:t>Asymptomatic Neurosyphilis </a:t>
            </a:r>
          </a:p>
        </p:txBody>
      </p:sp>
      <p:sp>
        <p:nvSpPr>
          <p:cNvPr id="268" name="Rectangle 267">
            <a:extLst>
              <a:ext uri="{FF2B5EF4-FFF2-40B4-BE49-F238E27FC236}">
                <a16:creationId xmlns:a16="http://schemas.microsoft.com/office/drawing/2014/main" id="{7B502CA4-4124-9900-A991-140B2A0F36CA}"/>
              </a:ext>
            </a:extLst>
          </p:cNvPr>
          <p:cNvSpPr/>
          <p:nvPr/>
        </p:nvSpPr>
        <p:spPr>
          <a:xfrm>
            <a:off x="-434384" y="1579202"/>
            <a:ext cx="868764" cy="584775"/>
          </a:xfrm>
          <a:prstGeom prst="rect">
            <a:avLst/>
          </a:prstGeom>
        </p:spPr>
        <p:txBody>
          <a:bodyPr wrap="none">
            <a:spAutoFit/>
          </a:bodyPr>
          <a:lstStyle/>
          <a:p>
            <a:pPr algn="ctr"/>
            <a:r>
              <a:rPr lang="en-US" sz="1600" i="1" dirty="0">
                <a:cs typeface="Arial" panose="020B0604020202020204" pitchFamily="34" charset="0"/>
              </a:rPr>
              <a:t>Neuro-</a:t>
            </a:r>
          </a:p>
          <a:p>
            <a:pPr algn="ctr"/>
            <a:r>
              <a:rPr lang="en-US" sz="1600" i="1" dirty="0">
                <a:cs typeface="Arial" panose="020B0604020202020204" pitchFamily="34" charset="0"/>
              </a:rPr>
              <a:t>invasion</a:t>
            </a:r>
          </a:p>
        </p:txBody>
      </p:sp>
      <p:sp>
        <p:nvSpPr>
          <p:cNvPr id="269" name="Rectangle 268">
            <a:extLst>
              <a:ext uri="{FF2B5EF4-FFF2-40B4-BE49-F238E27FC236}">
                <a16:creationId xmlns:a16="http://schemas.microsoft.com/office/drawing/2014/main" id="{897B5CBD-EACF-24AE-8BA3-0B47EE1AA159}"/>
              </a:ext>
            </a:extLst>
          </p:cNvPr>
          <p:cNvSpPr/>
          <p:nvPr/>
        </p:nvSpPr>
        <p:spPr>
          <a:xfrm>
            <a:off x="1437643" y="2529856"/>
            <a:ext cx="2065566" cy="369332"/>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Meningeal</a:t>
            </a:r>
          </a:p>
        </p:txBody>
      </p:sp>
      <p:sp>
        <p:nvSpPr>
          <p:cNvPr id="270" name="Rectangle 269">
            <a:extLst>
              <a:ext uri="{FF2B5EF4-FFF2-40B4-BE49-F238E27FC236}">
                <a16:creationId xmlns:a16="http://schemas.microsoft.com/office/drawing/2014/main" id="{5B2E3586-D19B-BC91-A1EF-79889BA50DEC}"/>
              </a:ext>
            </a:extLst>
          </p:cNvPr>
          <p:cNvSpPr/>
          <p:nvPr/>
        </p:nvSpPr>
        <p:spPr>
          <a:xfrm>
            <a:off x="3506723" y="2529856"/>
            <a:ext cx="2234510" cy="369332"/>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Meningovascular</a:t>
            </a:r>
          </a:p>
        </p:txBody>
      </p:sp>
      <p:sp>
        <p:nvSpPr>
          <p:cNvPr id="271" name="Rectangle 270">
            <a:extLst>
              <a:ext uri="{FF2B5EF4-FFF2-40B4-BE49-F238E27FC236}">
                <a16:creationId xmlns:a16="http://schemas.microsoft.com/office/drawing/2014/main" id="{CB59FF89-3721-6FB0-FBF5-92EA1BD99956}"/>
              </a:ext>
            </a:extLst>
          </p:cNvPr>
          <p:cNvSpPr/>
          <p:nvPr/>
        </p:nvSpPr>
        <p:spPr>
          <a:xfrm>
            <a:off x="7779402" y="3736820"/>
            <a:ext cx="1675127" cy="712023"/>
          </a:xfrm>
          <a:prstGeom prst="rect">
            <a:avLst/>
          </a:prstGeom>
          <a:solidFill>
            <a:schemeClr val="bg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Untreated</a:t>
            </a:r>
          </a:p>
        </p:txBody>
      </p:sp>
      <p:cxnSp>
        <p:nvCxnSpPr>
          <p:cNvPr id="272" name="Straight Arrow Connector 271">
            <a:extLst>
              <a:ext uri="{FF2B5EF4-FFF2-40B4-BE49-F238E27FC236}">
                <a16:creationId xmlns:a16="http://schemas.microsoft.com/office/drawing/2014/main" id="{EEA17E78-5465-BD18-3678-947A106E9A11}"/>
              </a:ext>
            </a:extLst>
          </p:cNvPr>
          <p:cNvCxnSpPr>
            <a:cxnSpLocks/>
            <a:stCxn id="271" idx="2"/>
            <a:endCxn id="214" idx="0"/>
          </p:cNvCxnSpPr>
          <p:nvPr/>
        </p:nvCxnSpPr>
        <p:spPr>
          <a:xfrm>
            <a:off x="8616966" y="4448843"/>
            <a:ext cx="0" cy="436633"/>
          </a:xfrm>
          <a:prstGeom prst="straightConnector1">
            <a:avLst/>
          </a:prstGeom>
          <a:ln w="38100" cmpd="sng">
            <a:solidFill>
              <a:srgbClr val="0D5E2E"/>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73" name="Straight Arrow Connector 272">
            <a:extLst>
              <a:ext uri="{FF2B5EF4-FFF2-40B4-BE49-F238E27FC236}">
                <a16:creationId xmlns:a16="http://schemas.microsoft.com/office/drawing/2014/main" id="{B65428BE-9DB6-B4ED-1BF8-8253768AA864}"/>
              </a:ext>
            </a:extLst>
          </p:cNvPr>
          <p:cNvCxnSpPr>
            <a:cxnSpLocks/>
            <a:stCxn id="212" idx="3"/>
            <a:endCxn id="271" idx="1"/>
          </p:cNvCxnSpPr>
          <p:nvPr/>
        </p:nvCxnSpPr>
        <p:spPr>
          <a:xfrm flipV="1">
            <a:off x="6489698" y="4092832"/>
            <a:ext cx="1289704" cy="1148656"/>
          </a:xfrm>
          <a:prstGeom prst="straightConnector1">
            <a:avLst/>
          </a:prstGeom>
          <a:ln w="38100" cmpd="sng">
            <a:solidFill>
              <a:srgbClr val="C00000"/>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74" name="Straight Arrow Connector 273">
            <a:extLst>
              <a:ext uri="{FF2B5EF4-FFF2-40B4-BE49-F238E27FC236}">
                <a16:creationId xmlns:a16="http://schemas.microsoft.com/office/drawing/2014/main" id="{1C09EB1C-5646-2187-1159-CA03DD3CE7E8}"/>
              </a:ext>
            </a:extLst>
          </p:cNvPr>
          <p:cNvCxnSpPr>
            <a:cxnSpLocks/>
            <a:stCxn id="220" idx="3"/>
          </p:cNvCxnSpPr>
          <p:nvPr/>
        </p:nvCxnSpPr>
        <p:spPr>
          <a:xfrm>
            <a:off x="7108542" y="1108774"/>
            <a:ext cx="386540"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76" name="Rectangle 275">
            <a:extLst>
              <a:ext uri="{FF2B5EF4-FFF2-40B4-BE49-F238E27FC236}">
                <a16:creationId xmlns:a16="http://schemas.microsoft.com/office/drawing/2014/main" id="{1508B57C-575C-3826-E1ED-D4BEA3249B8C}"/>
              </a:ext>
            </a:extLst>
          </p:cNvPr>
          <p:cNvSpPr/>
          <p:nvPr/>
        </p:nvSpPr>
        <p:spPr>
          <a:xfrm>
            <a:off x="-1179423" y="3704648"/>
            <a:ext cx="2197278"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Syphilis Uninfected</a:t>
            </a:r>
          </a:p>
        </p:txBody>
      </p:sp>
      <p:sp>
        <p:nvSpPr>
          <p:cNvPr id="278" name="Rectangle 277">
            <a:extLst>
              <a:ext uri="{FF2B5EF4-FFF2-40B4-BE49-F238E27FC236}">
                <a16:creationId xmlns:a16="http://schemas.microsoft.com/office/drawing/2014/main" id="{5AF1E2EE-1435-13DF-A1B3-998695E9E4AE}"/>
              </a:ext>
            </a:extLst>
          </p:cNvPr>
          <p:cNvSpPr/>
          <p:nvPr/>
        </p:nvSpPr>
        <p:spPr>
          <a:xfrm>
            <a:off x="1827705" y="3704648"/>
            <a:ext cx="2675789" cy="712023"/>
          </a:xfrm>
          <a:prstGeom prst="rect">
            <a:avLst/>
          </a:prstGeom>
          <a:solidFill>
            <a:srgbClr val="F2F2F2"/>
          </a:solidFill>
          <a:ln>
            <a:solidFill>
              <a:schemeClr val="tx1"/>
            </a:solidFill>
            <a:prstDash val="sysDash"/>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Protected via doxy PEP</a:t>
            </a:r>
          </a:p>
        </p:txBody>
      </p:sp>
      <p:cxnSp>
        <p:nvCxnSpPr>
          <p:cNvPr id="279" name="Straight Arrow Connector 278">
            <a:extLst>
              <a:ext uri="{FF2B5EF4-FFF2-40B4-BE49-F238E27FC236}">
                <a16:creationId xmlns:a16="http://schemas.microsoft.com/office/drawing/2014/main" id="{AEAA7465-21A0-045B-D8AC-3CA336431061}"/>
              </a:ext>
            </a:extLst>
          </p:cNvPr>
          <p:cNvCxnSpPr>
            <a:cxnSpLocks/>
          </p:cNvCxnSpPr>
          <p:nvPr/>
        </p:nvCxnSpPr>
        <p:spPr>
          <a:xfrm>
            <a:off x="1017855" y="3915948"/>
            <a:ext cx="795661"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80" name="Straight Arrow Connector 279">
            <a:extLst>
              <a:ext uri="{FF2B5EF4-FFF2-40B4-BE49-F238E27FC236}">
                <a16:creationId xmlns:a16="http://schemas.microsoft.com/office/drawing/2014/main" id="{7AA79300-5A13-1910-B615-7D56F14FE590}"/>
              </a:ext>
            </a:extLst>
          </p:cNvPr>
          <p:cNvCxnSpPr>
            <a:cxnSpLocks/>
          </p:cNvCxnSpPr>
          <p:nvPr/>
        </p:nvCxnSpPr>
        <p:spPr>
          <a:xfrm flipH="1">
            <a:off x="1017855" y="4060659"/>
            <a:ext cx="795661"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81" name="Straight Arrow Connector 280">
            <a:extLst>
              <a:ext uri="{FF2B5EF4-FFF2-40B4-BE49-F238E27FC236}">
                <a16:creationId xmlns:a16="http://schemas.microsoft.com/office/drawing/2014/main" id="{C2326B95-4242-7DA6-1FD3-22B8019ED18A}"/>
              </a:ext>
            </a:extLst>
          </p:cNvPr>
          <p:cNvCxnSpPr>
            <a:cxnSpLocks/>
          </p:cNvCxnSpPr>
          <p:nvPr/>
        </p:nvCxnSpPr>
        <p:spPr>
          <a:xfrm>
            <a:off x="-417116" y="4416671"/>
            <a:ext cx="0" cy="468805"/>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83" name="TextBox 282">
            <a:extLst>
              <a:ext uri="{FF2B5EF4-FFF2-40B4-BE49-F238E27FC236}">
                <a16:creationId xmlns:a16="http://schemas.microsoft.com/office/drawing/2014/main" id="{6E5BA720-8EB1-EB8C-4E29-3089D6272D25}"/>
              </a:ext>
            </a:extLst>
          </p:cNvPr>
          <p:cNvSpPr txBox="1"/>
          <p:nvPr/>
        </p:nvSpPr>
        <p:spPr>
          <a:xfrm>
            <a:off x="6659162" y="4956411"/>
            <a:ext cx="1141289" cy="584775"/>
          </a:xfrm>
          <a:prstGeom prst="rect">
            <a:avLst/>
          </a:prstGeom>
          <a:noFill/>
        </p:spPr>
        <p:txBody>
          <a:bodyPr wrap="square" rtlCol="0">
            <a:spAutoFit/>
          </a:bodyPr>
          <a:lstStyle/>
          <a:p>
            <a:r>
              <a:rPr lang="en-US" sz="1600" i="1" dirty="0">
                <a:cs typeface="Arial" panose="020B0604020202020204" pitchFamily="34" charset="0"/>
              </a:rPr>
              <a:t>Receiving Treatment</a:t>
            </a:r>
          </a:p>
        </p:txBody>
      </p:sp>
      <p:sp>
        <p:nvSpPr>
          <p:cNvPr id="284" name="TextBox 283">
            <a:extLst>
              <a:ext uri="{FF2B5EF4-FFF2-40B4-BE49-F238E27FC236}">
                <a16:creationId xmlns:a16="http://schemas.microsoft.com/office/drawing/2014/main" id="{3E0CDEE8-85FA-205E-FC5F-9CCB3259A390}"/>
              </a:ext>
            </a:extLst>
          </p:cNvPr>
          <p:cNvSpPr txBox="1"/>
          <p:nvPr/>
        </p:nvSpPr>
        <p:spPr>
          <a:xfrm>
            <a:off x="-1262558" y="3238899"/>
            <a:ext cx="6173678" cy="400110"/>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(B) </a:t>
            </a:r>
            <a:r>
              <a:rPr lang="en-US" sz="2000" b="1" dirty="0">
                <a:latin typeface="Arial" panose="020B0604020202020204" pitchFamily="34" charset="0"/>
                <a:cs typeface="Arial" panose="020B0604020202020204" pitchFamily="34" charset="0"/>
              </a:rPr>
              <a:t>SYPHILIS CARE CASCADE COMPARTMENTS</a:t>
            </a:r>
          </a:p>
        </p:txBody>
      </p:sp>
      <p:sp>
        <p:nvSpPr>
          <p:cNvPr id="285" name="TextBox 284">
            <a:extLst>
              <a:ext uri="{FF2B5EF4-FFF2-40B4-BE49-F238E27FC236}">
                <a16:creationId xmlns:a16="http://schemas.microsoft.com/office/drawing/2014/main" id="{F167DF44-CF76-E7EF-C6BA-0C9E4922C805}"/>
              </a:ext>
            </a:extLst>
          </p:cNvPr>
          <p:cNvSpPr txBox="1"/>
          <p:nvPr/>
        </p:nvSpPr>
        <p:spPr>
          <a:xfrm rot="19116302">
            <a:off x="6308220" y="4339728"/>
            <a:ext cx="1717570" cy="584775"/>
          </a:xfrm>
          <a:prstGeom prst="rect">
            <a:avLst/>
          </a:prstGeom>
          <a:noFill/>
        </p:spPr>
        <p:txBody>
          <a:bodyPr wrap="square" rtlCol="0">
            <a:spAutoFit/>
          </a:bodyPr>
          <a:lstStyle/>
          <a:p>
            <a:pPr algn="ctr"/>
            <a:r>
              <a:rPr lang="en-US" sz="1600" i="1" dirty="0"/>
              <a:t>Pre-treatment LTFU</a:t>
            </a:r>
          </a:p>
        </p:txBody>
      </p:sp>
      <p:sp>
        <p:nvSpPr>
          <p:cNvPr id="286" name="TextBox 285">
            <a:extLst>
              <a:ext uri="{FF2B5EF4-FFF2-40B4-BE49-F238E27FC236}">
                <a16:creationId xmlns:a16="http://schemas.microsoft.com/office/drawing/2014/main" id="{C4B3D8EF-5DC8-00B7-3CE0-975D95A5726D}"/>
              </a:ext>
            </a:extLst>
          </p:cNvPr>
          <p:cNvSpPr txBox="1"/>
          <p:nvPr/>
        </p:nvSpPr>
        <p:spPr>
          <a:xfrm>
            <a:off x="3924663" y="4941579"/>
            <a:ext cx="1148642" cy="584775"/>
          </a:xfrm>
          <a:prstGeom prst="rect">
            <a:avLst/>
          </a:prstGeom>
          <a:noFill/>
        </p:spPr>
        <p:txBody>
          <a:bodyPr wrap="square" rtlCol="0">
            <a:spAutoFit/>
          </a:bodyPr>
          <a:lstStyle/>
          <a:p>
            <a:r>
              <a:rPr lang="en-US" sz="1600" i="1" dirty="0"/>
              <a:t>Successful diagnosis</a:t>
            </a:r>
          </a:p>
        </p:txBody>
      </p:sp>
      <p:cxnSp>
        <p:nvCxnSpPr>
          <p:cNvPr id="287" name="Elbow Connector 286">
            <a:extLst>
              <a:ext uri="{FF2B5EF4-FFF2-40B4-BE49-F238E27FC236}">
                <a16:creationId xmlns:a16="http://schemas.microsoft.com/office/drawing/2014/main" id="{0A7095FD-E4C2-CB3C-B487-8F5B30EC28C0}"/>
              </a:ext>
            </a:extLst>
          </p:cNvPr>
          <p:cNvCxnSpPr>
            <a:cxnSpLocks/>
            <a:stCxn id="278" idx="2"/>
            <a:endCxn id="211" idx="0"/>
          </p:cNvCxnSpPr>
          <p:nvPr/>
        </p:nvCxnSpPr>
        <p:spPr>
          <a:xfrm rot="5400000">
            <a:off x="1308006" y="3027881"/>
            <a:ext cx="468805" cy="3246384"/>
          </a:xfrm>
          <a:prstGeom prst="bentConnector3">
            <a:avLst>
              <a:gd name="adj1" fmla="val 5000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 name="Elbow Connector 3">
            <a:extLst>
              <a:ext uri="{FF2B5EF4-FFF2-40B4-BE49-F238E27FC236}">
                <a16:creationId xmlns:a16="http://schemas.microsoft.com/office/drawing/2014/main" id="{0FA614A1-FC66-6CAE-1722-9CF0AF2C8C32}"/>
              </a:ext>
            </a:extLst>
          </p:cNvPr>
          <p:cNvCxnSpPr>
            <a:cxnSpLocks/>
            <a:stCxn id="220" idx="0"/>
            <a:endCxn id="253" idx="3"/>
          </p:cNvCxnSpPr>
          <p:nvPr/>
        </p:nvCxnSpPr>
        <p:spPr>
          <a:xfrm rot="16200000" flipV="1">
            <a:off x="3041636" y="-2646604"/>
            <a:ext cx="684929" cy="6131081"/>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9" name="Rectangle 58">
            <a:extLst>
              <a:ext uri="{FF2B5EF4-FFF2-40B4-BE49-F238E27FC236}">
                <a16:creationId xmlns:a16="http://schemas.microsoft.com/office/drawing/2014/main" id="{D1AF5ECA-1170-2ED6-0964-8E7269D91151}"/>
              </a:ext>
            </a:extLst>
          </p:cNvPr>
          <p:cNvSpPr/>
          <p:nvPr/>
        </p:nvSpPr>
        <p:spPr>
          <a:xfrm>
            <a:off x="-1076942" y="6394213"/>
            <a:ext cx="2197278"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HIV Uninfected</a:t>
            </a:r>
          </a:p>
        </p:txBody>
      </p:sp>
      <p:sp>
        <p:nvSpPr>
          <p:cNvPr id="60" name="Rectangle 59">
            <a:extLst>
              <a:ext uri="{FF2B5EF4-FFF2-40B4-BE49-F238E27FC236}">
                <a16:creationId xmlns:a16="http://schemas.microsoft.com/office/drawing/2014/main" id="{BB294A47-9A1A-0A20-D9A1-1035DD26F183}"/>
              </a:ext>
            </a:extLst>
          </p:cNvPr>
          <p:cNvSpPr/>
          <p:nvPr/>
        </p:nvSpPr>
        <p:spPr>
          <a:xfrm>
            <a:off x="-1076942" y="7439016"/>
            <a:ext cx="2197278"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Protected via HIV PrEP</a:t>
            </a:r>
          </a:p>
        </p:txBody>
      </p:sp>
      <p:sp>
        <p:nvSpPr>
          <p:cNvPr id="61" name="Rectangle 60">
            <a:extLst>
              <a:ext uri="{FF2B5EF4-FFF2-40B4-BE49-F238E27FC236}">
                <a16:creationId xmlns:a16="http://schemas.microsoft.com/office/drawing/2014/main" id="{DEC431A7-F427-339E-A23B-DA1246ED157D}"/>
              </a:ext>
            </a:extLst>
          </p:cNvPr>
          <p:cNvSpPr/>
          <p:nvPr/>
        </p:nvSpPr>
        <p:spPr>
          <a:xfrm>
            <a:off x="2460394" y="6394213"/>
            <a:ext cx="2197278"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Undiagnosed</a:t>
            </a:r>
          </a:p>
        </p:txBody>
      </p:sp>
      <p:sp>
        <p:nvSpPr>
          <p:cNvPr id="62" name="Rectangle 61">
            <a:extLst>
              <a:ext uri="{FF2B5EF4-FFF2-40B4-BE49-F238E27FC236}">
                <a16:creationId xmlns:a16="http://schemas.microsoft.com/office/drawing/2014/main" id="{840C7FFF-A324-99DC-6974-BF552A05C9A6}"/>
              </a:ext>
            </a:extLst>
          </p:cNvPr>
          <p:cNvSpPr/>
          <p:nvPr/>
        </p:nvSpPr>
        <p:spPr>
          <a:xfrm>
            <a:off x="5859625" y="6390687"/>
            <a:ext cx="3398675"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10C90A9-A608-B755-D8BB-16034A0F214C}"/>
              </a:ext>
            </a:extLst>
          </p:cNvPr>
          <p:cNvSpPr/>
          <p:nvPr/>
        </p:nvSpPr>
        <p:spPr>
          <a:xfrm>
            <a:off x="5857174" y="7415213"/>
            <a:ext cx="3388866"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Out of HIV Care</a:t>
            </a:r>
          </a:p>
        </p:txBody>
      </p:sp>
      <p:cxnSp>
        <p:nvCxnSpPr>
          <p:cNvPr id="66" name="Straight Arrow Connector 65">
            <a:extLst>
              <a:ext uri="{FF2B5EF4-FFF2-40B4-BE49-F238E27FC236}">
                <a16:creationId xmlns:a16="http://schemas.microsoft.com/office/drawing/2014/main" id="{A3F9D9F1-1DC8-4291-8DEF-0981162E9DF0}"/>
              </a:ext>
            </a:extLst>
          </p:cNvPr>
          <p:cNvCxnSpPr>
            <a:cxnSpLocks/>
          </p:cNvCxnSpPr>
          <p:nvPr/>
        </p:nvCxnSpPr>
        <p:spPr>
          <a:xfrm>
            <a:off x="-124607" y="7106236"/>
            <a:ext cx="0" cy="33278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7" name="Straight Arrow Connector 66">
            <a:extLst>
              <a:ext uri="{FF2B5EF4-FFF2-40B4-BE49-F238E27FC236}">
                <a16:creationId xmlns:a16="http://schemas.microsoft.com/office/drawing/2014/main" id="{C26042CA-1D5B-0A23-8632-13EB5C412B07}"/>
              </a:ext>
            </a:extLst>
          </p:cNvPr>
          <p:cNvCxnSpPr>
            <a:cxnSpLocks/>
          </p:cNvCxnSpPr>
          <p:nvPr/>
        </p:nvCxnSpPr>
        <p:spPr>
          <a:xfrm flipV="1">
            <a:off x="149713" y="7109854"/>
            <a:ext cx="0" cy="329162"/>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75" name="Straight Arrow Connector 74">
            <a:extLst>
              <a:ext uri="{FF2B5EF4-FFF2-40B4-BE49-F238E27FC236}">
                <a16:creationId xmlns:a16="http://schemas.microsoft.com/office/drawing/2014/main" id="{61786818-64AD-C7F6-E704-851C68CFF9FC}"/>
              </a:ext>
            </a:extLst>
          </p:cNvPr>
          <p:cNvCxnSpPr>
            <a:cxnSpLocks/>
            <a:stCxn id="59" idx="3"/>
            <a:endCxn id="61" idx="1"/>
          </p:cNvCxnSpPr>
          <p:nvPr/>
        </p:nvCxnSpPr>
        <p:spPr>
          <a:xfrm>
            <a:off x="1120336" y="6750225"/>
            <a:ext cx="1340058"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79" name="Straight Arrow Connector 78">
            <a:extLst>
              <a:ext uri="{FF2B5EF4-FFF2-40B4-BE49-F238E27FC236}">
                <a16:creationId xmlns:a16="http://schemas.microsoft.com/office/drawing/2014/main" id="{71AF2943-8833-561D-CDF1-DB31D109463B}"/>
              </a:ext>
            </a:extLst>
          </p:cNvPr>
          <p:cNvCxnSpPr>
            <a:cxnSpLocks/>
            <a:stCxn id="61" idx="3"/>
            <a:endCxn id="62" idx="1"/>
          </p:cNvCxnSpPr>
          <p:nvPr/>
        </p:nvCxnSpPr>
        <p:spPr>
          <a:xfrm flipV="1">
            <a:off x="4657672" y="6746699"/>
            <a:ext cx="1201953" cy="3526"/>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82" name="Straight Arrow Connector 81">
            <a:extLst>
              <a:ext uri="{FF2B5EF4-FFF2-40B4-BE49-F238E27FC236}">
                <a16:creationId xmlns:a16="http://schemas.microsoft.com/office/drawing/2014/main" id="{0EBE1C70-FE3D-EBA1-56DE-CB797938495D}"/>
              </a:ext>
            </a:extLst>
          </p:cNvPr>
          <p:cNvCxnSpPr>
            <a:cxnSpLocks/>
          </p:cNvCxnSpPr>
          <p:nvPr/>
        </p:nvCxnSpPr>
        <p:spPr>
          <a:xfrm flipH="1">
            <a:off x="7183934" y="7102710"/>
            <a:ext cx="2452" cy="312503"/>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86" name="Straight Arrow Connector 85">
            <a:extLst>
              <a:ext uri="{FF2B5EF4-FFF2-40B4-BE49-F238E27FC236}">
                <a16:creationId xmlns:a16="http://schemas.microsoft.com/office/drawing/2014/main" id="{990E18AD-1013-E651-4B4B-0961407AA459}"/>
              </a:ext>
            </a:extLst>
          </p:cNvPr>
          <p:cNvCxnSpPr>
            <a:cxnSpLocks/>
          </p:cNvCxnSpPr>
          <p:nvPr/>
        </p:nvCxnSpPr>
        <p:spPr>
          <a:xfrm flipV="1">
            <a:off x="7573563" y="7116374"/>
            <a:ext cx="2452" cy="312503"/>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4" name="TextBox 93">
            <a:extLst>
              <a:ext uri="{FF2B5EF4-FFF2-40B4-BE49-F238E27FC236}">
                <a16:creationId xmlns:a16="http://schemas.microsoft.com/office/drawing/2014/main" id="{59C60AB7-9D71-FE97-B590-839C1988A808}"/>
              </a:ext>
            </a:extLst>
          </p:cNvPr>
          <p:cNvSpPr txBox="1"/>
          <p:nvPr/>
        </p:nvSpPr>
        <p:spPr>
          <a:xfrm>
            <a:off x="5958017" y="6541880"/>
            <a:ext cx="1720559" cy="400110"/>
          </a:xfrm>
          <a:prstGeom prst="rect">
            <a:avLst/>
          </a:prstGeom>
          <a:noFill/>
        </p:spPr>
        <p:txBody>
          <a:bodyPr wrap="square">
            <a:spAutoFit/>
          </a:bodyPr>
          <a:lstStyle/>
          <a:p>
            <a:pPr algn="ctr"/>
            <a:r>
              <a:rPr lang="en-US" sz="2000" dirty="0">
                <a:solidFill>
                  <a:schemeClr val="tx1"/>
                </a:solidFill>
                <a:latin typeface="Arial" panose="020B0604020202020204" pitchFamily="34" charset="0"/>
                <a:cs typeface="Arial" panose="020B0604020202020204" pitchFamily="34" charset="0"/>
              </a:rPr>
              <a:t>In HIV Care*</a:t>
            </a:r>
          </a:p>
        </p:txBody>
      </p:sp>
      <p:sp>
        <p:nvSpPr>
          <p:cNvPr id="96" name="Manual Input 95">
            <a:extLst>
              <a:ext uri="{FF2B5EF4-FFF2-40B4-BE49-F238E27FC236}">
                <a16:creationId xmlns:a16="http://schemas.microsoft.com/office/drawing/2014/main" id="{7D9C1995-BDC8-7A18-AB78-BDA2F91C9E2B}"/>
              </a:ext>
            </a:extLst>
          </p:cNvPr>
          <p:cNvSpPr/>
          <p:nvPr/>
        </p:nvSpPr>
        <p:spPr>
          <a:xfrm rot="5400000" flipV="1">
            <a:off x="8064584" y="5914997"/>
            <a:ext cx="712022" cy="1663406"/>
          </a:xfrm>
          <a:prstGeom prst="flowChartManualInpu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54310BA9-35BB-EA7A-4A01-6100A802F25D}"/>
              </a:ext>
            </a:extLst>
          </p:cNvPr>
          <p:cNvSpPr txBox="1"/>
          <p:nvPr/>
        </p:nvSpPr>
        <p:spPr>
          <a:xfrm>
            <a:off x="7947505" y="6463523"/>
            <a:ext cx="1358910" cy="646331"/>
          </a:xfrm>
          <a:prstGeom prst="rect">
            <a:avLst/>
          </a:prstGeom>
          <a:noFill/>
        </p:spPr>
        <p:txBody>
          <a:bodyPr wrap="square" rtlCol="0">
            <a:spAutoFit/>
          </a:bodyPr>
          <a:lstStyle/>
          <a:p>
            <a:r>
              <a:rPr lang="en-US" dirty="0"/>
              <a:t>%Virally Suppressed</a:t>
            </a:r>
          </a:p>
        </p:txBody>
      </p:sp>
      <p:cxnSp>
        <p:nvCxnSpPr>
          <p:cNvPr id="141" name="Straight Arrow Connector 140">
            <a:extLst>
              <a:ext uri="{FF2B5EF4-FFF2-40B4-BE49-F238E27FC236}">
                <a16:creationId xmlns:a16="http://schemas.microsoft.com/office/drawing/2014/main" id="{6DAF61A9-A494-BFF9-9227-C7C6FCB3E3CE}"/>
              </a:ext>
            </a:extLst>
          </p:cNvPr>
          <p:cNvCxnSpPr>
            <a:cxnSpLocks/>
          </p:cNvCxnSpPr>
          <p:nvPr/>
        </p:nvCxnSpPr>
        <p:spPr>
          <a:xfrm flipV="1">
            <a:off x="7137683" y="9269746"/>
            <a:ext cx="2304" cy="21981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4" name="Straight Arrow Connector 143">
            <a:extLst>
              <a:ext uri="{FF2B5EF4-FFF2-40B4-BE49-F238E27FC236}">
                <a16:creationId xmlns:a16="http://schemas.microsoft.com/office/drawing/2014/main" id="{8929F4DA-943F-A857-A7F9-375778FBFA7E}"/>
              </a:ext>
            </a:extLst>
          </p:cNvPr>
          <p:cNvCxnSpPr>
            <a:cxnSpLocks/>
          </p:cNvCxnSpPr>
          <p:nvPr/>
        </p:nvCxnSpPr>
        <p:spPr>
          <a:xfrm flipH="1">
            <a:off x="6946270" y="10001674"/>
            <a:ext cx="173" cy="25803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8" name="Straight Arrow Connector 147">
            <a:extLst>
              <a:ext uri="{FF2B5EF4-FFF2-40B4-BE49-F238E27FC236}">
                <a16:creationId xmlns:a16="http://schemas.microsoft.com/office/drawing/2014/main" id="{9D6E4D15-94ED-7907-9C1D-311FAB3B12FA}"/>
              </a:ext>
            </a:extLst>
          </p:cNvPr>
          <p:cNvCxnSpPr>
            <a:cxnSpLocks/>
          </p:cNvCxnSpPr>
          <p:nvPr/>
        </p:nvCxnSpPr>
        <p:spPr>
          <a:xfrm flipV="1">
            <a:off x="7137510" y="10001674"/>
            <a:ext cx="173" cy="25803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0" name="Rectangle 159">
            <a:extLst>
              <a:ext uri="{FF2B5EF4-FFF2-40B4-BE49-F238E27FC236}">
                <a16:creationId xmlns:a16="http://schemas.microsoft.com/office/drawing/2014/main" id="{83653AB8-0942-7C57-8574-629F8C8BD30E}"/>
              </a:ext>
            </a:extLst>
          </p:cNvPr>
          <p:cNvSpPr/>
          <p:nvPr/>
        </p:nvSpPr>
        <p:spPr>
          <a:xfrm>
            <a:off x="7941449" y="8775129"/>
            <a:ext cx="1460268" cy="512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Uninsured</a:t>
            </a:r>
          </a:p>
        </p:txBody>
      </p:sp>
      <p:sp>
        <p:nvSpPr>
          <p:cNvPr id="161" name="Rectangle 160">
            <a:extLst>
              <a:ext uri="{FF2B5EF4-FFF2-40B4-BE49-F238E27FC236}">
                <a16:creationId xmlns:a16="http://schemas.microsoft.com/office/drawing/2014/main" id="{310DE12C-F51F-DCCF-78D9-724F1B3FA205}"/>
              </a:ext>
            </a:extLst>
          </p:cNvPr>
          <p:cNvSpPr/>
          <p:nvPr/>
        </p:nvSpPr>
        <p:spPr>
          <a:xfrm>
            <a:off x="7941448" y="9507004"/>
            <a:ext cx="1455661" cy="512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Insured</a:t>
            </a:r>
          </a:p>
        </p:txBody>
      </p:sp>
      <p:sp>
        <p:nvSpPr>
          <p:cNvPr id="162" name="Rectangle 161">
            <a:extLst>
              <a:ext uri="{FF2B5EF4-FFF2-40B4-BE49-F238E27FC236}">
                <a16:creationId xmlns:a16="http://schemas.microsoft.com/office/drawing/2014/main" id="{93AD768B-6126-239C-3E30-9F40226F0855}"/>
              </a:ext>
            </a:extLst>
          </p:cNvPr>
          <p:cNvSpPr/>
          <p:nvPr/>
        </p:nvSpPr>
        <p:spPr>
          <a:xfrm>
            <a:off x="7941449" y="10277152"/>
            <a:ext cx="1455314" cy="4988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Insured</a:t>
            </a:r>
          </a:p>
        </p:txBody>
      </p:sp>
      <p:cxnSp>
        <p:nvCxnSpPr>
          <p:cNvPr id="163" name="Straight Arrow Connector 162">
            <a:extLst>
              <a:ext uri="{FF2B5EF4-FFF2-40B4-BE49-F238E27FC236}">
                <a16:creationId xmlns:a16="http://schemas.microsoft.com/office/drawing/2014/main" id="{96AC138E-9C53-49EB-6EB3-821311BFBE9C}"/>
              </a:ext>
            </a:extLst>
          </p:cNvPr>
          <p:cNvCxnSpPr>
            <a:cxnSpLocks/>
          </p:cNvCxnSpPr>
          <p:nvPr/>
        </p:nvCxnSpPr>
        <p:spPr>
          <a:xfrm flipH="1">
            <a:off x="8591587" y="9287246"/>
            <a:ext cx="2304" cy="219758"/>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4" name="Straight Arrow Connector 163">
            <a:extLst>
              <a:ext uri="{FF2B5EF4-FFF2-40B4-BE49-F238E27FC236}">
                <a16:creationId xmlns:a16="http://schemas.microsoft.com/office/drawing/2014/main" id="{9DE8A547-95B1-D40E-80D0-808D567AEA2D}"/>
              </a:ext>
            </a:extLst>
          </p:cNvPr>
          <p:cNvCxnSpPr>
            <a:cxnSpLocks/>
          </p:cNvCxnSpPr>
          <p:nvPr/>
        </p:nvCxnSpPr>
        <p:spPr>
          <a:xfrm flipV="1">
            <a:off x="8782827" y="9287246"/>
            <a:ext cx="2304" cy="219758"/>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5" name="Straight Arrow Connector 164">
            <a:extLst>
              <a:ext uri="{FF2B5EF4-FFF2-40B4-BE49-F238E27FC236}">
                <a16:creationId xmlns:a16="http://schemas.microsoft.com/office/drawing/2014/main" id="{FEA51C5C-78EF-B764-CCD7-7BE1931CD0B6}"/>
              </a:ext>
            </a:extLst>
          </p:cNvPr>
          <p:cNvCxnSpPr>
            <a:cxnSpLocks/>
          </p:cNvCxnSpPr>
          <p:nvPr/>
        </p:nvCxnSpPr>
        <p:spPr>
          <a:xfrm flipH="1">
            <a:off x="8591414" y="10019121"/>
            <a:ext cx="173" cy="25803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6" name="Straight Arrow Connector 165">
            <a:extLst>
              <a:ext uri="{FF2B5EF4-FFF2-40B4-BE49-F238E27FC236}">
                <a16:creationId xmlns:a16="http://schemas.microsoft.com/office/drawing/2014/main" id="{05CF0B1A-0455-0C09-9F0C-9773DDBFB9ED}"/>
              </a:ext>
            </a:extLst>
          </p:cNvPr>
          <p:cNvCxnSpPr>
            <a:cxnSpLocks/>
          </p:cNvCxnSpPr>
          <p:nvPr/>
        </p:nvCxnSpPr>
        <p:spPr>
          <a:xfrm flipV="1">
            <a:off x="8782654" y="10019121"/>
            <a:ext cx="173" cy="25803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7" name="Rounded Rectangle 166">
            <a:extLst>
              <a:ext uri="{FF2B5EF4-FFF2-40B4-BE49-F238E27FC236}">
                <a16:creationId xmlns:a16="http://schemas.microsoft.com/office/drawing/2014/main" id="{BF02B0FE-D22F-7469-1396-AA789FA006AE}"/>
              </a:ext>
            </a:extLst>
          </p:cNvPr>
          <p:cNvSpPr/>
          <p:nvPr/>
        </p:nvSpPr>
        <p:spPr>
          <a:xfrm>
            <a:off x="5915488" y="8655816"/>
            <a:ext cx="3564716" cy="1472549"/>
          </a:xfrm>
          <a:prstGeom prst="roundRect">
            <a:avLst>
              <a:gd name="adj" fmla="val 14757"/>
            </a:avLst>
          </a:prstGeom>
          <a:noFill/>
          <a:ln w="12700">
            <a:solidFill>
              <a:schemeClr val="tx1">
                <a:lumMod val="50000"/>
                <a:lumOff val="5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169" name="TextBox 168">
            <a:extLst>
              <a:ext uri="{FF2B5EF4-FFF2-40B4-BE49-F238E27FC236}">
                <a16:creationId xmlns:a16="http://schemas.microsoft.com/office/drawing/2014/main" id="{0452A760-9B1C-9FE0-306E-59ECA8DAB019}"/>
              </a:ext>
            </a:extLst>
          </p:cNvPr>
          <p:cNvSpPr txBox="1"/>
          <p:nvPr/>
        </p:nvSpPr>
        <p:spPr>
          <a:xfrm rot="16200000">
            <a:off x="5677642" y="10343163"/>
            <a:ext cx="814518" cy="307777"/>
          </a:xfrm>
          <a:prstGeom prst="rect">
            <a:avLst/>
          </a:prstGeom>
          <a:noFill/>
        </p:spPr>
        <p:txBody>
          <a:bodyPr wrap="none" rtlCol="0">
            <a:spAutoFit/>
          </a:bodyPr>
          <a:lstStyle/>
          <a:p>
            <a:r>
              <a:rPr lang="en-US" sz="1400" i="1" dirty="0"/>
              <a:t>High SES</a:t>
            </a:r>
          </a:p>
        </p:txBody>
      </p:sp>
    </p:spTree>
    <p:extLst>
      <p:ext uri="{BB962C8B-B14F-4D97-AF65-F5344CB8AC3E}">
        <p14:creationId xmlns:p14="http://schemas.microsoft.com/office/powerpoint/2010/main" val="390233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ounded Rectangle 167">
            <a:extLst>
              <a:ext uri="{FF2B5EF4-FFF2-40B4-BE49-F238E27FC236}">
                <a16:creationId xmlns:a16="http://schemas.microsoft.com/office/drawing/2014/main" id="{5943E929-60D3-D818-EA01-3A7A9B1252F4}"/>
              </a:ext>
            </a:extLst>
          </p:cNvPr>
          <p:cNvSpPr/>
          <p:nvPr/>
        </p:nvSpPr>
        <p:spPr>
          <a:xfrm>
            <a:off x="9763700" y="4138786"/>
            <a:ext cx="6123687" cy="2512659"/>
          </a:xfrm>
          <a:prstGeom prst="roundRect">
            <a:avLst>
              <a:gd name="adj" fmla="val 9124"/>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6" name="Rounded Rectangle 55">
            <a:extLst>
              <a:ext uri="{FF2B5EF4-FFF2-40B4-BE49-F238E27FC236}">
                <a16:creationId xmlns:a16="http://schemas.microsoft.com/office/drawing/2014/main" id="{6F953EF2-6E5F-EC6D-0A84-D34BD90913AB}"/>
              </a:ext>
            </a:extLst>
          </p:cNvPr>
          <p:cNvSpPr/>
          <p:nvPr/>
        </p:nvSpPr>
        <p:spPr>
          <a:xfrm>
            <a:off x="9901702" y="4702018"/>
            <a:ext cx="3795460" cy="1846845"/>
          </a:xfrm>
          <a:prstGeom prst="roundRect">
            <a:avLst>
              <a:gd name="adj" fmla="val 5422"/>
            </a:avLst>
          </a:prstGeom>
          <a:solidFill>
            <a:srgbClr val="AED9D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4" name="Rounded Rectangle 23">
            <a:extLst>
              <a:ext uri="{FF2B5EF4-FFF2-40B4-BE49-F238E27FC236}">
                <a16:creationId xmlns:a16="http://schemas.microsoft.com/office/drawing/2014/main" id="{99FFD3D1-89E4-73B4-DA9C-CDE89FDA2F66}"/>
              </a:ext>
            </a:extLst>
          </p:cNvPr>
          <p:cNvSpPr/>
          <p:nvPr/>
        </p:nvSpPr>
        <p:spPr>
          <a:xfrm>
            <a:off x="9763700" y="2987353"/>
            <a:ext cx="6123687" cy="1149119"/>
          </a:xfrm>
          <a:prstGeom prst="roundRect">
            <a:avLst>
              <a:gd name="adj" fmla="val 21409"/>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2B2F549-C4FB-7978-1A7C-FA560B9EBEFC}"/>
              </a:ext>
            </a:extLst>
          </p:cNvPr>
          <p:cNvSpPr>
            <a:spLocks/>
          </p:cNvSpPr>
          <p:nvPr/>
        </p:nvSpPr>
        <p:spPr>
          <a:xfrm>
            <a:off x="9988547" y="3420812"/>
            <a:ext cx="1254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MSM</a:t>
            </a:r>
          </a:p>
        </p:txBody>
      </p:sp>
      <p:sp>
        <p:nvSpPr>
          <p:cNvPr id="15" name="Rectangle 14">
            <a:extLst>
              <a:ext uri="{FF2B5EF4-FFF2-40B4-BE49-F238E27FC236}">
                <a16:creationId xmlns:a16="http://schemas.microsoft.com/office/drawing/2014/main" id="{947BC945-0392-2533-884A-D431C6FF6F7A}"/>
              </a:ext>
            </a:extLst>
          </p:cNvPr>
          <p:cNvSpPr>
            <a:spLocks/>
          </p:cNvSpPr>
          <p:nvPr/>
        </p:nvSpPr>
        <p:spPr>
          <a:xfrm>
            <a:off x="11448674" y="3422089"/>
            <a:ext cx="1652132"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Heterosexual Men</a:t>
            </a:r>
          </a:p>
        </p:txBody>
      </p:sp>
      <p:sp>
        <p:nvSpPr>
          <p:cNvPr id="25" name="TextBox 24">
            <a:extLst>
              <a:ext uri="{FF2B5EF4-FFF2-40B4-BE49-F238E27FC236}">
                <a16:creationId xmlns:a16="http://schemas.microsoft.com/office/drawing/2014/main" id="{BC9D3112-3899-6573-20F1-E753308C4E4E}"/>
              </a:ext>
            </a:extLst>
          </p:cNvPr>
          <p:cNvSpPr txBox="1"/>
          <p:nvPr/>
        </p:nvSpPr>
        <p:spPr>
          <a:xfrm>
            <a:off x="9842403" y="2974700"/>
            <a:ext cx="495263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F) STI RISK FACTOR COMPARTMENTS</a:t>
            </a:r>
          </a:p>
        </p:txBody>
      </p:sp>
      <p:sp>
        <p:nvSpPr>
          <p:cNvPr id="26" name="Rounded Rectangle 25">
            <a:extLst>
              <a:ext uri="{FF2B5EF4-FFF2-40B4-BE49-F238E27FC236}">
                <a16:creationId xmlns:a16="http://schemas.microsoft.com/office/drawing/2014/main" id="{D46B68F2-90A1-C5C6-8FA8-BF47C3966973}"/>
              </a:ext>
            </a:extLst>
          </p:cNvPr>
          <p:cNvSpPr/>
          <p:nvPr/>
        </p:nvSpPr>
        <p:spPr>
          <a:xfrm>
            <a:off x="9763700" y="704964"/>
            <a:ext cx="6123687" cy="1155603"/>
          </a:xfrm>
          <a:prstGeom prst="roundRect">
            <a:avLst>
              <a:gd name="adj" fmla="val 21409"/>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79093BA5-AABC-9362-F0F1-E001B5BF5D38}"/>
              </a:ext>
            </a:extLst>
          </p:cNvPr>
          <p:cNvSpPr>
            <a:spLocks/>
          </p:cNvSpPr>
          <p:nvPr/>
        </p:nvSpPr>
        <p:spPr>
          <a:xfrm>
            <a:off x="10746541" y="1107822"/>
            <a:ext cx="705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15-19</a:t>
            </a:r>
          </a:p>
        </p:txBody>
      </p:sp>
      <p:sp>
        <p:nvSpPr>
          <p:cNvPr id="31" name="TextBox 30">
            <a:extLst>
              <a:ext uri="{FF2B5EF4-FFF2-40B4-BE49-F238E27FC236}">
                <a16:creationId xmlns:a16="http://schemas.microsoft.com/office/drawing/2014/main" id="{1F9591E4-F1C4-BC94-DECA-74ACC9D9ACB2}"/>
              </a:ext>
            </a:extLst>
          </p:cNvPr>
          <p:cNvSpPr txBox="1"/>
          <p:nvPr/>
        </p:nvSpPr>
        <p:spPr>
          <a:xfrm>
            <a:off x="9842403" y="704964"/>
            <a:ext cx="4258410" cy="400110"/>
          </a:xfrm>
          <a:prstGeom prst="rect">
            <a:avLst/>
          </a:prstGeom>
          <a:noFill/>
          <a:ln>
            <a:noFill/>
          </a:ln>
        </p:spPr>
        <p:txBody>
          <a:bodyPr wrap="none" rtlCol="0">
            <a:spAutoFit/>
          </a:bodyPr>
          <a:lstStyle/>
          <a:p>
            <a:r>
              <a:rPr lang="en-US" sz="2000" b="1" dirty="0">
                <a:latin typeface="Arial" panose="020B0604020202020204" pitchFamily="34" charset="0"/>
                <a:cs typeface="Arial" panose="020B0604020202020204" pitchFamily="34" charset="0"/>
              </a:rPr>
              <a:t>D) AGEGROUP COMPARTMENTS</a:t>
            </a:r>
          </a:p>
        </p:txBody>
      </p:sp>
      <p:sp>
        <p:nvSpPr>
          <p:cNvPr id="32" name="Rectangle 31">
            <a:extLst>
              <a:ext uri="{FF2B5EF4-FFF2-40B4-BE49-F238E27FC236}">
                <a16:creationId xmlns:a16="http://schemas.microsoft.com/office/drawing/2014/main" id="{1089E8B0-7F6F-4AAF-89B4-C44B81E19586}"/>
              </a:ext>
            </a:extLst>
          </p:cNvPr>
          <p:cNvSpPr>
            <a:spLocks/>
          </p:cNvSpPr>
          <p:nvPr/>
        </p:nvSpPr>
        <p:spPr>
          <a:xfrm>
            <a:off x="11606695" y="1107822"/>
            <a:ext cx="705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20-24</a:t>
            </a:r>
          </a:p>
        </p:txBody>
      </p:sp>
      <p:sp>
        <p:nvSpPr>
          <p:cNvPr id="33" name="Rectangle 32">
            <a:extLst>
              <a:ext uri="{FF2B5EF4-FFF2-40B4-BE49-F238E27FC236}">
                <a16:creationId xmlns:a16="http://schemas.microsoft.com/office/drawing/2014/main" id="{29DACE8E-9A7B-FA24-47F5-4ED790E65E7F}"/>
              </a:ext>
            </a:extLst>
          </p:cNvPr>
          <p:cNvSpPr>
            <a:spLocks/>
          </p:cNvSpPr>
          <p:nvPr/>
        </p:nvSpPr>
        <p:spPr>
          <a:xfrm>
            <a:off x="13327003" y="1107822"/>
            <a:ext cx="705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35-44</a:t>
            </a:r>
          </a:p>
        </p:txBody>
      </p:sp>
      <p:sp>
        <p:nvSpPr>
          <p:cNvPr id="35" name="Rectangle 34">
            <a:extLst>
              <a:ext uri="{FF2B5EF4-FFF2-40B4-BE49-F238E27FC236}">
                <a16:creationId xmlns:a16="http://schemas.microsoft.com/office/drawing/2014/main" id="{0775EC98-E1FC-E665-DB9A-63F732A5B19D}"/>
              </a:ext>
            </a:extLst>
          </p:cNvPr>
          <p:cNvSpPr>
            <a:spLocks/>
          </p:cNvSpPr>
          <p:nvPr/>
        </p:nvSpPr>
        <p:spPr>
          <a:xfrm>
            <a:off x="14187157" y="1107822"/>
            <a:ext cx="705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45-54</a:t>
            </a:r>
          </a:p>
        </p:txBody>
      </p:sp>
      <p:sp>
        <p:nvSpPr>
          <p:cNvPr id="36" name="Rectangle 35">
            <a:extLst>
              <a:ext uri="{FF2B5EF4-FFF2-40B4-BE49-F238E27FC236}">
                <a16:creationId xmlns:a16="http://schemas.microsoft.com/office/drawing/2014/main" id="{5B200969-FC64-DBCE-611E-0675E035A510}"/>
              </a:ext>
            </a:extLst>
          </p:cNvPr>
          <p:cNvSpPr>
            <a:spLocks/>
          </p:cNvSpPr>
          <p:nvPr/>
        </p:nvSpPr>
        <p:spPr>
          <a:xfrm>
            <a:off x="15047308" y="1107822"/>
            <a:ext cx="705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55+</a:t>
            </a:r>
          </a:p>
        </p:txBody>
      </p:sp>
      <p:sp>
        <p:nvSpPr>
          <p:cNvPr id="37" name="Rounded Rectangle 36">
            <a:extLst>
              <a:ext uri="{FF2B5EF4-FFF2-40B4-BE49-F238E27FC236}">
                <a16:creationId xmlns:a16="http://schemas.microsoft.com/office/drawing/2014/main" id="{C94B83CF-03E4-0313-94A7-A36BD326E8C2}"/>
              </a:ext>
            </a:extLst>
          </p:cNvPr>
          <p:cNvSpPr/>
          <p:nvPr/>
        </p:nvSpPr>
        <p:spPr>
          <a:xfrm>
            <a:off x="9763700" y="1841395"/>
            <a:ext cx="6123687" cy="1155603"/>
          </a:xfrm>
          <a:prstGeom prst="roundRect">
            <a:avLst>
              <a:gd name="adj" fmla="val 21409"/>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A244B3A1-30F4-B50B-F744-711B88C6D01E}"/>
              </a:ext>
            </a:extLst>
          </p:cNvPr>
          <p:cNvSpPr txBox="1"/>
          <p:nvPr/>
        </p:nvSpPr>
        <p:spPr>
          <a:xfrm>
            <a:off x="9853534" y="1841395"/>
            <a:ext cx="491230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E) RACE/ETHNICITY COMPARTMENTS</a:t>
            </a:r>
          </a:p>
        </p:txBody>
      </p:sp>
      <p:sp>
        <p:nvSpPr>
          <p:cNvPr id="46" name="Rectangle 45">
            <a:extLst>
              <a:ext uri="{FF2B5EF4-FFF2-40B4-BE49-F238E27FC236}">
                <a16:creationId xmlns:a16="http://schemas.microsoft.com/office/drawing/2014/main" id="{E371C330-F6A9-0421-CB8D-0F8F6D4A1B25}"/>
              </a:ext>
            </a:extLst>
          </p:cNvPr>
          <p:cNvSpPr>
            <a:spLocks/>
          </p:cNvSpPr>
          <p:nvPr/>
        </p:nvSpPr>
        <p:spPr>
          <a:xfrm>
            <a:off x="10441257" y="2299386"/>
            <a:ext cx="1364093" cy="5143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Black/AA</a:t>
            </a:r>
          </a:p>
        </p:txBody>
      </p:sp>
      <p:sp>
        <p:nvSpPr>
          <p:cNvPr id="47" name="Rectangle 46">
            <a:extLst>
              <a:ext uri="{FF2B5EF4-FFF2-40B4-BE49-F238E27FC236}">
                <a16:creationId xmlns:a16="http://schemas.microsoft.com/office/drawing/2014/main" id="{007F6950-D729-1D6B-598E-9D9F23427EFD}"/>
              </a:ext>
            </a:extLst>
          </p:cNvPr>
          <p:cNvSpPr>
            <a:spLocks/>
          </p:cNvSpPr>
          <p:nvPr/>
        </p:nvSpPr>
        <p:spPr>
          <a:xfrm>
            <a:off x="12108878" y="2299386"/>
            <a:ext cx="1364093" cy="5143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Hispanic</a:t>
            </a:r>
          </a:p>
        </p:txBody>
      </p:sp>
      <p:sp>
        <p:nvSpPr>
          <p:cNvPr id="48" name="Rectangle 47">
            <a:extLst>
              <a:ext uri="{FF2B5EF4-FFF2-40B4-BE49-F238E27FC236}">
                <a16:creationId xmlns:a16="http://schemas.microsoft.com/office/drawing/2014/main" id="{13D3B4F7-62AB-91CE-C6E9-68375A22FAE9}"/>
              </a:ext>
            </a:extLst>
          </p:cNvPr>
          <p:cNvSpPr>
            <a:spLocks/>
          </p:cNvSpPr>
          <p:nvPr/>
        </p:nvSpPr>
        <p:spPr>
          <a:xfrm>
            <a:off x="13776498" y="2299386"/>
            <a:ext cx="1364093" cy="5143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Other</a:t>
            </a:r>
          </a:p>
        </p:txBody>
      </p:sp>
      <p:sp>
        <p:nvSpPr>
          <p:cNvPr id="49" name="Rounded Rectangle 48">
            <a:extLst>
              <a:ext uri="{FF2B5EF4-FFF2-40B4-BE49-F238E27FC236}">
                <a16:creationId xmlns:a16="http://schemas.microsoft.com/office/drawing/2014/main" id="{D1AB4944-2E8B-2DA3-1289-6C87CCEC555A}"/>
              </a:ext>
            </a:extLst>
          </p:cNvPr>
          <p:cNvSpPr/>
          <p:nvPr/>
        </p:nvSpPr>
        <p:spPr>
          <a:xfrm>
            <a:off x="13778414" y="4700554"/>
            <a:ext cx="2018327" cy="1846845"/>
          </a:xfrm>
          <a:prstGeom prst="roundRect">
            <a:avLst>
              <a:gd name="adj" fmla="val 6072"/>
            </a:avLst>
          </a:prstGeom>
          <a:solidFill>
            <a:srgbClr val="AED9D8"/>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E861FF02-B26A-3359-A2C2-E07CCA25D4F5}"/>
              </a:ext>
            </a:extLst>
          </p:cNvPr>
          <p:cNvSpPr/>
          <p:nvPr/>
        </p:nvSpPr>
        <p:spPr>
          <a:xfrm>
            <a:off x="10021358" y="5020381"/>
            <a:ext cx="1646587" cy="624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Insecure housing</a:t>
            </a:r>
          </a:p>
        </p:txBody>
      </p:sp>
      <p:sp>
        <p:nvSpPr>
          <p:cNvPr id="54" name="Rectangle 53">
            <a:extLst>
              <a:ext uri="{FF2B5EF4-FFF2-40B4-BE49-F238E27FC236}">
                <a16:creationId xmlns:a16="http://schemas.microsoft.com/office/drawing/2014/main" id="{B216ACC9-DECE-31CA-6E85-F5A6E74A84E7}"/>
              </a:ext>
            </a:extLst>
          </p:cNvPr>
          <p:cNvSpPr/>
          <p:nvPr/>
        </p:nvSpPr>
        <p:spPr>
          <a:xfrm>
            <a:off x="11974071" y="5017058"/>
            <a:ext cx="1641392" cy="624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Secure housing</a:t>
            </a:r>
          </a:p>
        </p:txBody>
      </p:sp>
      <p:sp>
        <p:nvSpPr>
          <p:cNvPr id="55" name="Rectangle 54">
            <a:extLst>
              <a:ext uri="{FF2B5EF4-FFF2-40B4-BE49-F238E27FC236}">
                <a16:creationId xmlns:a16="http://schemas.microsoft.com/office/drawing/2014/main" id="{8F61F94C-42BD-B721-C4A9-49743B6BBEE6}"/>
              </a:ext>
            </a:extLst>
          </p:cNvPr>
          <p:cNvSpPr/>
          <p:nvPr/>
        </p:nvSpPr>
        <p:spPr>
          <a:xfrm>
            <a:off x="13965631" y="5023796"/>
            <a:ext cx="1641001" cy="608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Secure housing</a:t>
            </a:r>
          </a:p>
        </p:txBody>
      </p:sp>
      <p:sp>
        <p:nvSpPr>
          <p:cNvPr id="57" name="Rectangle 56">
            <a:extLst>
              <a:ext uri="{FF2B5EF4-FFF2-40B4-BE49-F238E27FC236}">
                <a16:creationId xmlns:a16="http://schemas.microsoft.com/office/drawing/2014/main" id="{9B57ACC0-AD04-2026-8D40-63DB1710E6ED}"/>
              </a:ext>
            </a:extLst>
          </p:cNvPr>
          <p:cNvSpPr/>
          <p:nvPr/>
        </p:nvSpPr>
        <p:spPr>
          <a:xfrm>
            <a:off x="10026553" y="5786722"/>
            <a:ext cx="1641392" cy="624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Uninsured</a:t>
            </a:r>
          </a:p>
        </p:txBody>
      </p:sp>
      <p:sp>
        <p:nvSpPr>
          <p:cNvPr id="64" name="Rectangle 63">
            <a:extLst>
              <a:ext uri="{FF2B5EF4-FFF2-40B4-BE49-F238E27FC236}">
                <a16:creationId xmlns:a16="http://schemas.microsoft.com/office/drawing/2014/main" id="{FE1F3C92-D5D0-BD93-5B0A-9A53131747B0}"/>
              </a:ext>
            </a:extLst>
          </p:cNvPr>
          <p:cNvSpPr/>
          <p:nvPr/>
        </p:nvSpPr>
        <p:spPr>
          <a:xfrm>
            <a:off x="13978040" y="5783529"/>
            <a:ext cx="1641392" cy="624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Insured</a:t>
            </a:r>
          </a:p>
        </p:txBody>
      </p:sp>
      <p:sp>
        <p:nvSpPr>
          <p:cNvPr id="65" name="Rectangle 64">
            <a:extLst>
              <a:ext uri="{FF2B5EF4-FFF2-40B4-BE49-F238E27FC236}">
                <a16:creationId xmlns:a16="http://schemas.microsoft.com/office/drawing/2014/main" id="{BEDDBAC9-2274-8699-841D-6B9478300BB8}"/>
              </a:ext>
            </a:extLst>
          </p:cNvPr>
          <p:cNvSpPr/>
          <p:nvPr/>
        </p:nvSpPr>
        <p:spPr>
          <a:xfrm>
            <a:off x="11974071" y="5794620"/>
            <a:ext cx="1641392" cy="624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Insured</a:t>
            </a:r>
          </a:p>
        </p:txBody>
      </p:sp>
      <p:sp>
        <p:nvSpPr>
          <p:cNvPr id="170" name="TextBox 169">
            <a:extLst>
              <a:ext uri="{FF2B5EF4-FFF2-40B4-BE49-F238E27FC236}">
                <a16:creationId xmlns:a16="http://schemas.microsoft.com/office/drawing/2014/main" id="{377BA8C8-4BBF-943D-C1AD-C430A7F04786}"/>
              </a:ext>
            </a:extLst>
          </p:cNvPr>
          <p:cNvSpPr txBox="1"/>
          <p:nvPr/>
        </p:nvSpPr>
        <p:spPr>
          <a:xfrm>
            <a:off x="9901702" y="4681347"/>
            <a:ext cx="942950" cy="369332"/>
          </a:xfrm>
          <a:prstGeom prst="rect">
            <a:avLst/>
          </a:prstGeom>
          <a:noFill/>
        </p:spPr>
        <p:txBody>
          <a:bodyPr wrap="none" rtlCol="0">
            <a:spAutoFit/>
          </a:bodyPr>
          <a:lstStyle/>
          <a:p>
            <a:r>
              <a:rPr lang="en-US" i="1" dirty="0"/>
              <a:t>Low SES</a:t>
            </a:r>
          </a:p>
        </p:txBody>
      </p:sp>
      <p:sp>
        <p:nvSpPr>
          <p:cNvPr id="172" name="TextBox 171">
            <a:extLst>
              <a:ext uri="{FF2B5EF4-FFF2-40B4-BE49-F238E27FC236}">
                <a16:creationId xmlns:a16="http://schemas.microsoft.com/office/drawing/2014/main" id="{E72AB39F-B7BD-A133-9669-7D6658EF1BD0}"/>
              </a:ext>
            </a:extLst>
          </p:cNvPr>
          <p:cNvSpPr txBox="1"/>
          <p:nvPr/>
        </p:nvSpPr>
        <p:spPr>
          <a:xfrm>
            <a:off x="13792758" y="4681347"/>
            <a:ext cx="990336" cy="369332"/>
          </a:xfrm>
          <a:prstGeom prst="rect">
            <a:avLst/>
          </a:prstGeom>
          <a:noFill/>
        </p:spPr>
        <p:txBody>
          <a:bodyPr wrap="none" rtlCol="0">
            <a:spAutoFit/>
          </a:bodyPr>
          <a:lstStyle/>
          <a:p>
            <a:r>
              <a:rPr lang="en-US" i="1" dirty="0"/>
              <a:t>High SES</a:t>
            </a:r>
          </a:p>
        </p:txBody>
      </p:sp>
      <p:cxnSp>
        <p:nvCxnSpPr>
          <p:cNvPr id="180" name="Straight Arrow Connector 179">
            <a:extLst>
              <a:ext uri="{FF2B5EF4-FFF2-40B4-BE49-F238E27FC236}">
                <a16:creationId xmlns:a16="http://schemas.microsoft.com/office/drawing/2014/main" id="{10D4296D-D7AB-BD62-F52E-9ABA10653A8C}"/>
              </a:ext>
            </a:extLst>
          </p:cNvPr>
          <p:cNvCxnSpPr>
            <a:cxnSpLocks/>
          </p:cNvCxnSpPr>
          <p:nvPr/>
        </p:nvCxnSpPr>
        <p:spPr>
          <a:xfrm flipH="1">
            <a:off x="11667945" y="5415070"/>
            <a:ext cx="306126" cy="332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0" name="Straight Arrow Connector 189">
            <a:extLst>
              <a:ext uri="{FF2B5EF4-FFF2-40B4-BE49-F238E27FC236}">
                <a16:creationId xmlns:a16="http://schemas.microsoft.com/office/drawing/2014/main" id="{DEFD4FC9-32C8-3824-1E66-D8BD829A0065}"/>
              </a:ext>
            </a:extLst>
          </p:cNvPr>
          <p:cNvCxnSpPr>
            <a:cxnSpLocks/>
          </p:cNvCxnSpPr>
          <p:nvPr/>
        </p:nvCxnSpPr>
        <p:spPr>
          <a:xfrm flipV="1">
            <a:off x="11667945" y="5291242"/>
            <a:ext cx="306126" cy="332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6" name="TextBox 235">
            <a:extLst>
              <a:ext uri="{FF2B5EF4-FFF2-40B4-BE49-F238E27FC236}">
                <a16:creationId xmlns:a16="http://schemas.microsoft.com/office/drawing/2014/main" id="{B6FBAA3D-004C-6A70-79C8-8BBD8983F9C8}"/>
              </a:ext>
            </a:extLst>
          </p:cNvPr>
          <p:cNvSpPr txBox="1"/>
          <p:nvPr/>
        </p:nvSpPr>
        <p:spPr>
          <a:xfrm>
            <a:off x="9796822" y="4221196"/>
            <a:ext cx="348864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G) </a:t>
            </a:r>
            <a:r>
              <a:rPr lang="en-US" sz="2000" b="1" dirty="0" err="1">
                <a:latin typeface="Arial" panose="020B0604020202020204" pitchFamily="34" charset="0"/>
                <a:cs typeface="Arial" panose="020B0604020202020204" pitchFamily="34" charset="0"/>
              </a:rPr>
              <a:t>SDoH</a:t>
            </a:r>
            <a:r>
              <a:rPr lang="en-US" sz="2000" b="1" dirty="0">
                <a:latin typeface="Arial" panose="020B0604020202020204" pitchFamily="34" charset="0"/>
                <a:cs typeface="Arial" panose="020B0604020202020204" pitchFamily="34" charset="0"/>
              </a:rPr>
              <a:t> COMPARTMENTS</a:t>
            </a:r>
          </a:p>
        </p:txBody>
      </p:sp>
      <p:sp>
        <p:nvSpPr>
          <p:cNvPr id="6" name="Rounded Rectangle 5">
            <a:extLst>
              <a:ext uri="{FF2B5EF4-FFF2-40B4-BE49-F238E27FC236}">
                <a16:creationId xmlns:a16="http://schemas.microsoft.com/office/drawing/2014/main" id="{947A7ABB-B660-F9A4-D269-705C3F90849C}"/>
              </a:ext>
            </a:extLst>
          </p:cNvPr>
          <p:cNvSpPr/>
          <p:nvPr/>
        </p:nvSpPr>
        <p:spPr>
          <a:xfrm>
            <a:off x="9763700" y="-1117439"/>
            <a:ext cx="6123687" cy="1812814"/>
          </a:xfrm>
          <a:prstGeom prst="roundRect">
            <a:avLst>
              <a:gd name="adj" fmla="val 15608"/>
            </a:avLst>
          </a:prstGeom>
          <a:solidFill>
            <a:srgbClr val="AED9D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F1C8418-C131-603E-AAF3-76755F1869FF}"/>
              </a:ext>
            </a:extLst>
          </p:cNvPr>
          <p:cNvSpPr txBox="1"/>
          <p:nvPr/>
        </p:nvSpPr>
        <p:spPr>
          <a:xfrm>
            <a:off x="9792953" y="-1108352"/>
            <a:ext cx="320331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 HIV COMPARTMENTS</a:t>
            </a:r>
          </a:p>
        </p:txBody>
      </p:sp>
      <p:sp>
        <p:nvSpPr>
          <p:cNvPr id="8" name="Rectangle 7">
            <a:extLst>
              <a:ext uri="{FF2B5EF4-FFF2-40B4-BE49-F238E27FC236}">
                <a16:creationId xmlns:a16="http://schemas.microsoft.com/office/drawing/2014/main" id="{96C47945-708B-5E97-581E-8565D89916AD}"/>
              </a:ext>
            </a:extLst>
          </p:cNvPr>
          <p:cNvSpPr/>
          <p:nvPr/>
        </p:nvSpPr>
        <p:spPr>
          <a:xfrm>
            <a:off x="12119871" y="-729472"/>
            <a:ext cx="1708978" cy="458016"/>
          </a:xfrm>
          <a:prstGeom prst="rect">
            <a:avLst/>
          </a:prstGeom>
          <a:solidFill>
            <a:schemeClr val="lt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Undiagnosed</a:t>
            </a:r>
          </a:p>
        </p:txBody>
      </p:sp>
      <p:sp>
        <p:nvSpPr>
          <p:cNvPr id="11" name="Rectangle 10">
            <a:extLst>
              <a:ext uri="{FF2B5EF4-FFF2-40B4-BE49-F238E27FC236}">
                <a16:creationId xmlns:a16="http://schemas.microsoft.com/office/drawing/2014/main" id="{E75A826E-6290-E004-92B3-A64635D2689A}"/>
              </a:ext>
            </a:extLst>
          </p:cNvPr>
          <p:cNvSpPr/>
          <p:nvPr/>
        </p:nvSpPr>
        <p:spPr>
          <a:xfrm>
            <a:off x="14252424" y="114938"/>
            <a:ext cx="1174816" cy="458016"/>
          </a:xfrm>
          <a:prstGeom prst="rect">
            <a:avLst/>
          </a:prstGeom>
          <a:solidFill>
            <a:schemeClr val="bg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Off ART</a:t>
            </a:r>
          </a:p>
        </p:txBody>
      </p:sp>
      <p:sp>
        <p:nvSpPr>
          <p:cNvPr id="13" name="Rectangle 12">
            <a:extLst>
              <a:ext uri="{FF2B5EF4-FFF2-40B4-BE49-F238E27FC236}">
                <a16:creationId xmlns:a16="http://schemas.microsoft.com/office/drawing/2014/main" id="{F677E40A-A3E8-4B6A-FFDA-BCD4DBEBB9AC}"/>
              </a:ext>
            </a:extLst>
          </p:cNvPr>
          <p:cNvSpPr/>
          <p:nvPr/>
        </p:nvSpPr>
        <p:spPr>
          <a:xfrm>
            <a:off x="14250850" y="-725702"/>
            <a:ext cx="1176390" cy="458016"/>
          </a:xfrm>
          <a:prstGeom prst="rect">
            <a:avLst/>
          </a:prstGeom>
          <a:solidFill>
            <a:schemeClr val="bg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On ART</a:t>
            </a:r>
          </a:p>
        </p:txBody>
      </p:sp>
      <p:sp>
        <p:nvSpPr>
          <p:cNvPr id="23" name="Rectangle 22">
            <a:extLst>
              <a:ext uri="{FF2B5EF4-FFF2-40B4-BE49-F238E27FC236}">
                <a16:creationId xmlns:a16="http://schemas.microsoft.com/office/drawing/2014/main" id="{6C7DCD27-8BE4-A5DF-457C-361406D503B9}"/>
              </a:ext>
            </a:extLst>
          </p:cNvPr>
          <p:cNvSpPr/>
          <p:nvPr/>
        </p:nvSpPr>
        <p:spPr>
          <a:xfrm>
            <a:off x="9958739" y="-731170"/>
            <a:ext cx="1734363" cy="463484"/>
          </a:xfrm>
          <a:prstGeom prst="rect">
            <a:avLst/>
          </a:prstGeom>
          <a:solidFill>
            <a:schemeClr val="lt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Uninfected</a:t>
            </a:r>
          </a:p>
        </p:txBody>
      </p:sp>
      <p:cxnSp>
        <p:nvCxnSpPr>
          <p:cNvPr id="28" name="Straight Arrow Connector 27">
            <a:extLst>
              <a:ext uri="{FF2B5EF4-FFF2-40B4-BE49-F238E27FC236}">
                <a16:creationId xmlns:a16="http://schemas.microsoft.com/office/drawing/2014/main" id="{D0C533CA-2B09-39BB-ECDB-C303E0E0E66C}"/>
              </a:ext>
            </a:extLst>
          </p:cNvPr>
          <p:cNvCxnSpPr>
            <a:cxnSpLocks/>
          </p:cNvCxnSpPr>
          <p:nvPr/>
        </p:nvCxnSpPr>
        <p:spPr>
          <a:xfrm>
            <a:off x="14733792" y="-267686"/>
            <a:ext cx="787" cy="38262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9" name="Straight Arrow Connector 28">
            <a:extLst>
              <a:ext uri="{FF2B5EF4-FFF2-40B4-BE49-F238E27FC236}">
                <a16:creationId xmlns:a16="http://schemas.microsoft.com/office/drawing/2014/main" id="{693E4984-3810-5336-E066-5C3E384E2D8D}"/>
              </a:ext>
            </a:extLst>
          </p:cNvPr>
          <p:cNvCxnSpPr>
            <a:cxnSpLocks/>
          </p:cNvCxnSpPr>
          <p:nvPr/>
        </p:nvCxnSpPr>
        <p:spPr>
          <a:xfrm flipH="1" flipV="1">
            <a:off x="14904828" y="-267686"/>
            <a:ext cx="787" cy="38262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8" name="Straight Arrow Connector 37">
            <a:extLst>
              <a:ext uri="{FF2B5EF4-FFF2-40B4-BE49-F238E27FC236}">
                <a16:creationId xmlns:a16="http://schemas.microsoft.com/office/drawing/2014/main" id="{92352F02-0321-3529-335A-2DF2ED7ED198}"/>
              </a:ext>
            </a:extLst>
          </p:cNvPr>
          <p:cNvCxnSpPr>
            <a:cxnSpLocks/>
            <a:stCxn id="8" idx="3"/>
            <a:endCxn id="13" idx="1"/>
          </p:cNvCxnSpPr>
          <p:nvPr/>
        </p:nvCxnSpPr>
        <p:spPr>
          <a:xfrm>
            <a:off x="13828849" y="-500464"/>
            <a:ext cx="422001" cy="377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5" name="Straight Arrow Connector 44">
            <a:extLst>
              <a:ext uri="{FF2B5EF4-FFF2-40B4-BE49-F238E27FC236}">
                <a16:creationId xmlns:a16="http://schemas.microsoft.com/office/drawing/2014/main" id="{A27EA8C4-A4BC-5586-60CF-55EED8CD01EB}"/>
              </a:ext>
            </a:extLst>
          </p:cNvPr>
          <p:cNvCxnSpPr>
            <a:cxnSpLocks/>
            <a:stCxn id="23" idx="3"/>
            <a:endCxn id="8" idx="1"/>
          </p:cNvCxnSpPr>
          <p:nvPr/>
        </p:nvCxnSpPr>
        <p:spPr>
          <a:xfrm flipV="1">
            <a:off x="11693102" y="-500464"/>
            <a:ext cx="426769" cy="10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4" name="Rectangle 83">
            <a:extLst>
              <a:ext uri="{FF2B5EF4-FFF2-40B4-BE49-F238E27FC236}">
                <a16:creationId xmlns:a16="http://schemas.microsoft.com/office/drawing/2014/main" id="{DFD53C17-4F62-848F-B09F-5DA0F911B403}"/>
              </a:ext>
            </a:extLst>
          </p:cNvPr>
          <p:cNvSpPr/>
          <p:nvPr/>
        </p:nvSpPr>
        <p:spPr>
          <a:xfrm>
            <a:off x="9958738" y="114111"/>
            <a:ext cx="1734363" cy="456025"/>
          </a:xfrm>
          <a:prstGeom prst="rect">
            <a:avLst/>
          </a:prstGeom>
          <a:solidFill>
            <a:schemeClr val="lt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HIV PrEP</a:t>
            </a:r>
          </a:p>
        </p:txBody>
      </p:sp>
      <p:cxnSp>
        <p:nvCxnSpPr>
          <p:cNvPr id="30" name="Straight Arrow Connector 29">
            <a:extLst>
              <a:ext uri="{FF2B5EF4-FFF2-40B4-BE49-F238E27FC236}">
                <a16:creationId xmlns:a16="http://schemas.microsoft.com/office/drawing/2014/main" id="{AE300BCA-1C49-75A4-529B-D0825432643A}"/>
              </a:ext>
            </a:extLst>
          </p:cNvPr>
          <p:cNvCxnSpPr>
            <a:cxnSpLocks/>
          </p:cNvCxnSpPr>
          <p:nvPr/>
        </p:nvCxnSpPr>
        <p:spPr>
          <a:xfrm flipH="1">
            <a:off x="13615463" y="5423254"/>
            <a:ext cx="350168" cy="1338"/>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4" name="Straight Arrow Connector 33">
            <a:extLst>
              <a:ext uri="{FF2B5EF4-FFF2-40B4-BE49-F238E27FC236}">
                <a16:creationId xmlns:a16="http://schemas.microsoft.com/office/drawing/2014/main" id="{6E446C32-DC5D-846C-3BCA-08DA41397D4A}"/>
              </a:ext>
            </a:extLst>
          </p:cNvPr>
          <p:cNvCxnSpPr>
            <a:cxnSpLocks/>
          </p:cNvCxnSpPr>
          <p:nvPr/>
        </p:nvCxnSpPr>
        <p:spPr>
          <a:xfrm flipV="1">
            <a:off x="13615463" y="5280379"/>
            <a:ext cx="350168" cy="1338"/>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0" name="Straight Arrow Connector 49">
            <a:extLst>
              <a:ext uri="{FF2B5EF4-FFF2-40B4-BE49-F238E27FC236}">
                <a16:creationId xmlns:a16="http://schemas.microsoft.com/office/drawing/2014/main" id="{C4961B6F-A6FF-2180-89E1-AFC4666E985C}"/>
              </a:ext>
            </a:extLst>
          </p:cNvPr>
          <p:cNvCxnSpPr>
            <a:cxnSpLocks/>
          </p:cNvCxnSpPr>
          <p:nvPr/>
        </p:nvCxnSpPr>
        <p:spPr>
          <a:xfrm flipH="1">
            <a:off x="11678210" y="6187008"/>
            <a:ext cx="306126" cy="332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2" name="Straight Arrow Connector 51">
            <a:extLst>
              <a:ext uri="{FF2B5EF4-FFF2-40B4-BE49-F238E27FC236}">
                <a16:creationId xmlns:a16="http://schemas.microsoft.com/office/drawing/2014/main" id="{28A8500D-A547-E021-0A75-AC94B17457D9}"/>
              </a:ext>
            </a:extLst>
          </p:cNvPr>
          <p:cNvCxnSpPr>
            <a:cxnSpLocks/>
          </p:cNvCxnSpPr>
          <p:nvPr/>
        </p:nvCxnSpPr>
        <p:spPr>
          <a:xfrm flipV="1">
            <a:off x="11678210" y="6063180"/>
            <a:ext cx="306126" cy="332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72" name="Straight Arrow Connector 71">
            <a:extLst>
              <a:ext uri="{FF2B5EF4-FFF2-40B4-BE49-F238E27FC236}">
                <a16:creationId xmlns:a16="http://schemas.microsoft.com/office/drawing/2014/main" id="{1BB3E171-C0AC-9A63-3553-49F7D6FE6569}"/>
              </a:ext>
            </a:extLst>
          </p:cNvPr>
          <p:cNvCxnSpPr>
            <a:cxnSpLocks/>
          </p:cNvCxnSpPr>
          <p:nvPr/>
        </p:nvCxnSpPr>
        <p:spPr>
          <a:xfrm flipH="1">
            <a:off x="13615463" y="6198245"/>
            <a:ext cx="350168" cy="1338"/>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73" name="Straight Arrow Connector 72">
            <a:extLst>
              <a:ext uri="{FF2B5EF4-FFF2-40B4-BE49-F238E27FC236}">
                <a16:creationId xmlns:a16="http://schemas.microsoft.com/office/drawing/2014/main" id="{D49A424F-1761-457C-6A4F-7A71E60AE81E}"/>
              </a:ext>
            </a:extLst>
          </p:cNvPr>
          <p:cNvCxnSpPr>
            <a:cxnSpLocks/>
          </p:cNvCxnSpPr>
          <p:nvPr/>
        </p:nvCxnSpPr>
        <p:spPr>
          <a:xfrm flipV="1">
            <a:off x="13615463" y="6055370"/>
            <a:ext cx="350168" cy="1338"/>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4" name="Rectangle 73">
            <a:extLst>
              <a:ext uri="{FF2B5EF4-FFF2-40B4-BE49-F238E27FC236}">
                <a16:creationId xmlns:a16="http://schemas.microsoft.com/office/drawing/2014/main" id="{F5893E61-552C-BE44-3278-A18CAE0F1CCF}"/>
              </a:ext>
            </a:extLst>
          </p:cNvPr>
          <p:cNvSpPr>
            <a:spLocks/>
          </p:cNvSpPr>
          <p:nvPr/>
        </p:nvSpPr>
        <p:spPr>
          <a:xfrm>
            <a:off x="13282280" y="3406251"/>
            <a:ext cx="2511633"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   Women</a:t>
            </a:r>
          </a:p>
        </p:txBody>
      </p:sp>
      <p:sp>
        <p:nvSpPr>
          <p:cNvPr id="76" name="Rectangle 75">
            <a:extLst>
              <a:ext uri="{FF2B5EF4-FFF2-40B4-BE49-F238E27FC236}">
                <a16:creationId xmlns:a16="http://schemas.microsoft.com/office/drawing/2014/main" id="{62FBCFB6-C07F-E4A4-7496-797D312A0AF9}"/>
              </a:ext>
            </a:extLst>
          </p:cNvPr>
          <p:cNvSpPr>
            <a:spLocks/>
          </p:cNvSpPr>
          <p:nvPr/>
        </p:nvSpPr>
        <p:spPr>
          <a:xfrm>
            <a:off x="14467112" y="3404530"/>
            <a:ext cx="1326800"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Pregnant</a:t>
            </a:r>
          </a:p>
          <a:p>
            <a:pPr algn="ctr"/>
            <a:r>
              <a:rPr lang="en-US" i="1" dirty="0">
                <a:latin typeface="Arial" panose="020B0604020202020204" pitchFamily="34" charset="0"/>
                <a:cs typeface="Arial" panose="020B0604020202020204" pitchFamily="34" charset="0"/>
              </a:rPr>
              <a:t>Women </a:t>
            </a:r>
          </a:p>
        </p:txBody>
      </p:sp>
      <p:sp>
        <p:nvSpPr>
          <p:cNvPr id="5" name="Rectangle 4">
            <a:extLst>
              <a:ext uri="{FF2B5EF4-FFF2-40B4-BE49-F238E27FC236}">
                <a16:creationId xmlns:a16="http://schemas.microsoft.com/office/drawing/2014/main" id="{C7CD317E-7F59-1BCD-C954-AAC2F6D27553}"/>
              </a:ext>
            </a:extLst>
          </p:cNvPr>
          <p:cNvSpPr>
            <a:spLocks/>
          </p:cNvSpPr>
          <p:nvPr/>
        </p:nvSpPr>
        <p:spPr>
          <a:xfrm>
            <a:off x="9886387" y="1107822"/>
            <a:ext cx="705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0-14</a:t>
            </a:r>
          </a:p>
        </p:txBody>
      </p:sp>
      <p:sp>
        <p:nvSpPr>
          <p:cNvPr id="16" name="Rectangle 15">
            <a:extLst>
              <a:ext uri="{FF2B5EF4-FFF2-40B4-BE49-F238E27FC236}">
                <a16:creationId xmlns:a16="http://schemas.microsoft.com/office/drawing/2014/main" id="{FE1CF017-48EC-B0C3-1B33-6CF769985BE9}"/>
              </a:ext>
            </a:extLst>
          </p:cNvPr>
          <p:cNvSpPr>
            <a:spLocks/>
          </p:cNvSpPr>
          <p:nvPr/>
        </p:nvSpPr>
        <p:spPr>
          <a:xfrm>
            <a:off x="12466849" y="1107822"/>
            <a:ext cx="705725" cy="548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25-34</a:t>
            </a:r>
          </a:p>
        </p:txBody>
      </p:sp>
      <p:cxnSp>
        <p:nvCxnSpPr>
          <p:cNvPr id="17" name="Straight Arrow Connector 16">
            <a:extLst>
              <a:ext uri="{FF2B5EF4-FFF2-40B4-BE49-F238E27FC236}">
                <a16:creationId xmlns:a16="http://schemas.microsoft.com/office/drawing/2014/main" id="{4D27009F-3327-DF95-2F5E-DC2606BD96D9}"/>
              </a:ext>
            </a:extLst>
          </p:cNvPr>
          <p:cNvCxnSpPr>
            <a:cxnSpLocks/>
          </p:cNvCxnSpPr>
          <p:nvPr/>
        </p:nvCxnSpPr>
        <p:spPr>
          <a:xfrm>
            <a:off x="10771823" y="-267986"/>
            <a:ext cx="787" cy="38262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Straight Arrow Connector 17">
            <a:extLst>
              <a:ext uri="{FF2B5EF4-FFF2-40B4-BE49-F238E27FC236}">
                <a16:creationId xmlns:a16="http://schemas.microsoft.com/office/drawing/2014/main" id="{67A28CFB-E86B-5B3D-4F68-F63AA193E0AE}"/>
              </a:ext>
            </a:extLst>
          </p:cNvPr>
          <p:cNvCxnSpPr>
            <a:cxnSpLocks/>
          </p:cNvCxnSpPr>
          <p:nvPr/>
        </p:nvCxnSpPr>
        <p:spPr>
          <a:xfrm flipH="1" flipV="1">
            <a:off x="10942859" y="-267986"/>
            <a:ext cx="787" cy="38262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6" name="Elbow Connector 175">
            <a:extLst>
              <a:ext uri="{FF2B5EF4-FFF2-40B4-BE49-F238E27FC236}">
                <a16:creationId xmlns:a16="http://schemas.microsoft.com/office/drawing/2014/main" id="{BF4D2F0E-E15C-8455-B1AF-E3BC02D6E242}"/>
              </a:ext>
            </a:extLst>
          </p:cNvPr>
          <p:cNvCxnSpPr>
            <a:cxnSpLocks/>
            <a:stCxn id="84" idx="3"/>
            <a:endCxn id="8" idx="1"/>
          </p:cNvCxnSpPr>
          <p:nvPr/>
        </p:nvCxnSpPr>
        <p:spPr>
          <a:xfrm flipV="1">
            <a:off x="11693101" y="-500464"/>
            <a:ext cx="426770" cy="84258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6" name="Straight Arrow Connector 185">
            <a:extLst>
              <a:ext uri="{FF2B5EF4-FFF2-40B4-BE49-F238E27FC236}">
                <a16:creationId xmlns:a16="http://schemas.microsoft.com/office/drawing/2014/main" id="{716BF826-5A27-B863-56B5-20587E429F94}"/>
              </a:ext>
            </a:extLst>
          </p:cNvPr>
          <p:cNvCxnSpPr>
            <a:cxnSpLocks/>
            <a:stCxn id="5" idx="3"/>
            <a:endCxn id="27" idx="1"/>
          </p:cNvCxnSpPr>
          <p:nvPr/>
        </p:nvCxnSpPr>
        <p:spPr>
          <a:xfrm>
            <a:off x="10592112" y="1382142"/>
            <a:ext cx="154429"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1" name="Straight Arrow Connector 190">
            <a:extLst>
              <a:ext uri="{FF2B5EF4-FFF2-40B4-BE49-F238E27FC236}">
                <a16:creationId xmlns:a16="http://schemas.microsoft.com/office/drawing/2014/main" id="{700D6AF7-F054-2BE1-D7E6-D42CFC3ABCFA}"/>
              </a:ext>
            </a:extLst>
          </p:cNvPr>
          <p:cNvCxnSpPr>
            <a:cxnSpLocks/>
            <a:stCxn id="27" idx="3"/>
            <a:endCxn id="32" idx="1"/>
          </p:cNvCxnSpPr>
          <p:nvPr/>
        </p:nvCxnSpPr>
        <p:spPr>
          <a:xfrm>
            <a:off x="11452266" y="1382142"/>
            <a:ext cx="154429"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4" name="Straight Arrow Connector 193">
            <a:extLst>
              <a:ext uri="{FF2B5EF4-FFF2-40B4-BE49-F238E27FC236}">
                <a16:creationId xmlns:a16="http://schemas.microsoft.com/office/drawing/2014/main" id="{0293C484-6AE7-AFFA-9118-E60FC5C13D08}"/>
              </a:ext>
            </a:extLst>
          </p:cNvPr>
          <p:cNvCxnSpPr>
            <a:cxnSpLocks/>
            <a:stCxn id="32" idx="3"/>
            <a:endCxn id="16" idx="1"/>
          </p:cNvCxnSpPr>
          <p:nvPr/>
        </p:nvCxnSpPr>
        <p:spPr>
          <a:xfrm>
            <a:off x="12312420" y="1382142"/>
            <a:ext cx="154429"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6" name="Straight Arrow Connector 195">
            <a:extLst>
              <a:ext uri="{FF2B5EF4-FFF2-40B4-BE49-F238E27FC236}">
                <a16:creationId xmlns:a16="http://schemas.microsoft.com/office/drawing/2014/main" id="{7E825B7F-F179-CC6D-0BFA-17AA3DEB541E}"/>
              </a:ext>
            </a:extLst>
          </p:cNvPr>
          <p:cNvCxnSpPr>
            <a:cxnSpLocks/>
            <a:stCxn id="33" idx="3"/>
            <a:endCxn id="35" idx="1"/>
          </p:cNvCxnSpPr>
          <p:nvPr/>
        </p:nvCxnSpPr>
        <p:spPr>
          <a:xfrm>
            <a:off x="14032728" y="1382142"/>
            <a:ext cx="154429"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8" name="Straight Arrow Connector 197">
            <a:extLst>
              <a:ext uri="{FF2B5EF4-FFF2-40B4-BE49-F238E27FC236}">
                <a16:creationId xmlns:a16="http://schemas.microsoft.com/office/drawing/2014/main" id="{A9E42B0D-D565-90D3-2046-1B486BF5FEB9}"/>
              </a:ext>
            </a:extLst>
          </p:cNvPr>
          <p:cNvCxnSpPr>
            <a:cxnSpLocks/>
            <a:stCxn id="16" idx="3"/>
            <a:endCxn id="33" idx="1"/>
          </p:cNvCxnSpPr>
          <p:nvPr/>
        </p:nvCxnSpPr>
        <p:spPr>
          <a:xfrm>
            <a:off x="13172574" y="1382142"/>
            <a:ext cx="154429"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05" name="Straight Arrow Connector 204">
            <a:extLst>
              <a:ext uri="{FF2B5EF4-FFF2-40B4-BE49-F238E27FC236}">
                <a16:creationId xmlns:a16="http://schemas.microsoft.com/office/drawing/2014/main" id="{D04F6FEB-CAC1-35FE-095F-491AACB7FAAB}"/>
              </a:ext>
            </a:extLst>
          </p:cNvPr>
          <p:cNvCxnSpPr>
            <a:cxnSpLocks/>
            <a:stCxn id="35" idx="3"/>
            <a:endCxn id="36" idx="1"/>
          </p:cNvCxnSpPr>
          <p:nvPr/>
        </p:nvCxnSpPr>
        <p:spPr>
          <a:xfrm>
            <a:off x="14892882" y="1382142"/>
            <a:ext cx="154426" cy="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8" name="Rounded Rectangle 207">
            <a:extLst>
              <a:ext uri="{FF2B5EF4-FFF2-40B4-BE49-F238E27FC236}">
                <a16:creationId xmlns:a16="http://schemas.microsoft.com/office/drawing/2014/main" id="{0542959C-79B3-61B6-EE02-77F02760C6AE}"/>
              </a:ext>
            </a:extLst>
          </p:cNvPr>
          <p:cNvSpPr/>
          <p:nvPr/>
        </p:nvSpPr>
        <p:spPr>
          <a:xfrm>
            <a:off x="-1387767" y="3457731"/>
            <a:ext cx="11037464" cy="3210339"/>
          </a:xfrm>
          <a:prstGeom prst="roundRect">
            <a:avLst>
              <a:gd name="adj" fmla="val 8670"/>
            </a:avLst>
          </a:prstGeom>
          <a:solidFill>
            <a:srgbClr val="8CD9C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1"/>
              </a:solidFill>
              <a:latin typeface="Arial" panose="020B0604020202020204" pitchFamily="34" charset="0"/>
              <a:cs typeface="Arial" panose="020B0604020202020204" pitchFamily="34" charset="0"/>
            </a:endParaRPr>
          </a:p>
        </p:txBody>
      </p:sp>
      <p:sp>
        <p:nvSpPr>
          <p:cNvPr id="209" name="Rounded Rectangle 208">
            <a:extLst>
              <a:ext uri="{FF2B5EF4-FFF2-40B4-BE49-F238E27FC236}">
                <a16:creationId xmlns:a16="http://schemas.microsoft.com/office/drawing/2014/main" id="{B9922E0F-51DD-F3FF-37FC-AE247E3A3DCA}"/>
              </a:ext>
            </a:extLst>
          </p:cNvPr>
          <p:cNvSpPr/>
          <p:nvPr/>
        </p:nvSpPr>
        <p:spPr>
          <a:xfrm>
            <a:off x="-1410933" y="-1117439"/>
            <a:ext cx="11060630" cy="4556077"/>
          </a:xfrm>
          <a:prstGeom prst="roundRect">
            <a:avLst>
              <a:gd name="adj" fmla="val 6593"/>
            </a:avLst>
          </a:prstGeom>
          <a:solidFill>
            <a:srgbClr val="B2D9C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10" name="TextBox 209">
            <a:extLst>
              <a:ext uri="{FF2B5EF4-FFF2-40B4-BE49-F238E27FC236}">
                <a16:creationId xmlns:a16="http://schemas.microsoft.com/office/drawing/2014/main" id="{F36A3696-34DE-82B6-0846-EAE9080FC04C}"/>
              </a:ext>
            </a:extLst>
          </p:cNvPr>
          <p:cNvSpPr txBox="1"/>
          <p:nvPr/>
        </p:nvSpPr>
        <p:spPr>
          <a:xfrm>
            <a:off x="-1287405" y="-1044064"/>
            <a:ext cx="6514412" cy="400110"/>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SYPHILIS NATURAL HISTORY COMPARTMENTS</a:t>
            </a:r>
          </a:p>
        </p:txBody>
      </p:sp>
      <p:sp>
        <p:nvSpPr>
          <p:cNvPr id="211" name="Rectangle 210">
            <a:extLst>
              <a:ext uri="{FF2B5EF4-FFF2-40B4-BE49-F238E27FC236}">
                <a16:creationId xmlns:a16="http://schemas.microsoft.com/office/drawing/2014/main" id="{85F20E85-18FA-6945-C049-8403C56C3228}"/>
              </a:ext>
            </a:extLst>
          </p:cNvPr>
          <p:cNvSpPr/>
          <p:nvPr/>
        </p:nvSpPr>
        <p:spPr>
          <a:xfrm>
            <a:off x="-1179423" y="5360829"/>
            <a:ext cx="2197278"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Syphilis infected</a:t>
            </a:r>
          </a:p>
          <a:p>
            <a:pPr algn="ctr"/>
            <a:r>
              <a:rPr lang="en-US" sz="2000" dirty="0">
                <a:solidFill>
                  <a:schemeClr val="tx1"/>
                </a:solidFill>
                <a:latin typeface="Arial" panose="020B0604020202020204" pitchFamily="34" charset="0"/>
                <a:cs typeface="Arial" panose="020B0604020202020204" pitchFamily="34" charset="0"/>
              </a:rPr>
              <a:t>Undiagnosed</a:t>
            </a:r>
          </a:p>
        </p:txBody>
      </p:sp>
      <p:sp>
        <p:nvSpPr>
          <p:cNvPr id="212" name="Rectangle 211">
            <a:extLst>
              <a:ext uri="{FF2B5EF4-FFF2-40B4-BE49-F238E27FC236}">
                <a16:creationId xmlns:a16="http://schemas.microsoft.com/office/drawing/2014/main" id="{6E6307BF-67C1-B391-CD13-6C69B588586F}"/>
              </a:ext>
            </a:extLst>
          </p:cNvPr>
          <p:cNvSpPr/>
          <p:nvPr/>
        </p:nvSpPr>
        <p:spPr>
          <a:xfrm>
            <a:off x="5043616" y="5360829"/>
            <a:ext cx="1446082"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Diagnosed</a:t>
            </a:r>
          </a:p>
        </p:txBody>
      </p:sp>
      <p:sp>
        <p:nvSpPr>
          <p:cNvPr id="214" name="Rectangle 213">
            <a:extLst>
              <a:ext uri="{FF2B5EF4-FFF2-40B4-BE49-F238E27FC236}">
                <a16:creationId xmlns:a16="http://schemas.microsoft.com/office/drawing/2014/main" id="{1E64A28B-9E1C-78D1-704B-4A0E87636BE0}"/>
              </a:ext>
            </a:extLst>
          </p:cNvPr>
          <p:cNvSpPr/>
          <p:nvPr/>
        </p:nvSpPr>
        <p:spPr>
          <a:xfrm>
            <a:off x="7779402" y="5360829"/>
            <a:ext cx="1675127" cy="712023"/>
          </a:xfrm>
          <a:prstGeom prst="rect">
            <a:avLst/>
          </a:prstGeom>
          <a:solidFill>
            <a:schemeClr val="bg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Treated</a:t>
            </a:r>
          </a:p>
        </p:txBody>
      </p:sp>
      <p:sp>
        <p:nvSpPr>
          <p:cNvPr id="216" name="Rectangle 215">
            <a:extLst>
              <a:ext uri="{FF2B5EF4-FFF2-40B4-BE49-F238E27FC236}">
                <a16:creationId xmlns:a16="http://schemas.microsoft.com/office/drawing/2014/main" id="{4D82AAAC-3270-4BAF-1D7C-7A28A9CAD0FB}"/>
              </a:ext>
            </a:extLst>
          </p:cNvPr>
          <p:cNvSpPr/>
          <p:nvPr/>
        </p:nvSpPr>
        <p:spPr>
          <a:xfrm>
            <a:off x="-1179423" y="767751"/>
            <a:ext cx="1497982"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Incubating</a:t>
            </a:r>
          </a:p>
        </p:txBody>
      </p:sp>
      <p:sp>
        <p:nvSpPr>
          <p:cNvPr id="217" name="Rectangle 216">
            <a:extLst>
              <a:ext uri="{FF2B5EF4-FFF2-40B4-BE49-F238E27FC236}">
                <a16:creationId xmlns:a16="http://schemas.microsoft.com/office/drawing/2014/main" id="{953BF904-63F1-3EBF-75C6-068D34649F37}"/>
              </a:ext>
            </a:extLst>
          </p:cNvPr>
          <p:cNvSpPr/>
          <p:nvPr/>
        </p:nvSpPr>
        <p:spPr>
          <a:xfrm>
            <a:off x="629144" y="761401"/>
            <a:ext cx="131780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Primary </a:t>
            </a:r>
          </a:p>
        </p:txBody>
      </p:sp>
      <p:sp>
        <p:nvSpPr>
          <p:cNvPr id="218" name="Rectangle 217">
            <a:extLst>
              <a:ext uri="{FF2B5EF4-FFF2-40B4-BE49-F238E27FC236}">
                <a16:creationId xmlns:a16="http://schemas.microsoft.com/office/drawing/2014/main" id="{27D0D152-2307-199D-BE00-10FDAA88346F}"/>
              </a:ext>
            </a:extLst>
          </p:cNvPr>
          <p:cNvSpPr/>
          <p:nvPr/>
        </p:nvSpPr>
        <p:spPr>
          <a:xfrm>
            <a:off x="2263514" y="761401"/>
            <a:ext cx="146759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Secondary</a:t>
            </a:r>
          </a:p>
        </p:txBody>
      </p:sp>
      <p:sp>
        <p:nvSpPr>
          <p:cNvPr id="219" name="Rectangle 218">
            <a:extLst>
              <a:ext uri="{FF2B5EF4-FFF2-40B4-BE49-F238E27FC236}">
                <a16:creationId xmlns:a16="http://schemas.microsoft.com/office/drawing/2014/main" id="{2F69175D-9492-5A6B-8229-51375FFD7FF3}"/>
              </a:ext>
            </a:extLst>
          </p:cNvPr>
          <p:cNvSpPr/>
          <p:nvPr/>
        </p:nvSpPr>
        <p:spPr>
          <a:xfrm>
            <a:off x="4125404" y="761401"/>
            <a:ext cx="131780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Early latent</a:t>
            </a:r>
          </a:p>
        </p:txBody>
      </p:sp>
      <p:sp>
        <p:nvSpPr>
          <p:cNvPr id="220" name="Rectangle 219">
            <a:extLst>
              <a:ext uri="{FF2B5EF4-FFF2-40B4-BE49-F238E27FC236}">
                <a16:creationId xmlns:a16="http://schemas.microsoft.com/office/drawing/2014/main" id="{B6CB800E-D962-DA45-8FCC-124DC2CD6E85}"/>
              </a:ext>
            </a:extLst>
          </p:cNvPr>
          <p:cNvSpPr/>
          <p:nvPr/>
        </p:nvSpPr>
        <p:spPr>
          <a:xfrm>
            <a:off x="5790738" y="761401"/>
            <a:ext cx="1317804"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Late latent</a:t>
            </a:r>
          </a:p>
        </p:txBody>
      </p:sp>
      <p:sp>
        <p:nvSpPr>
          <p:cNvPr id="221" name="Rectangle 220">
            <a:extLst>
              <a:ext uri="{FF2B5EF4-FFF2-40B4-BE49-F238E27FC236}">
                <a16:creationId xmlns:a16="http://schemas.microsoft.com/office/drawing/2014/main" id="{62526838-E7AF-F5AC-C29F-D920A8E24CDB}"/>
              </a:ext>
            </a:extLst>
          </p:cNvPr>
          <p:cNvSpPr/>
          <p:nvPr/>
        </p:nvSpPr>
        <p:spPr>
          <a:xfrm>
            <a:off x="7473492" y="-514183"/>
            <a:ext cx="1981037" cy="3777641"/>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22" name="TextBox 221">
            <a:extLst>
              <a:ext uri="{FF2B5EF4-FFF2-40B4-BE49-F238E27FC236}">
                <a16:creationId xmlns:a16="http://schemas.microsoft.com/office/drawing/2014/main" id="{7CFE61DF-5914-FD86-F6B9-3E1A03AB095D}"/>
              </a:ext>
            </a:extLst>
          </p:cNvPr>
          <p:cNvSpPr txBox="1"/>
          <p:nvPr/>
        </p:nvSpPr>
        <p:spPr>
          <a:xfrm>
            <a:off x="3603954" y="1804343"/>
            <a:ext cx="2918782" cy="338554"/>
          </a:xfrm>
          <a:prstGeom prst="rect">
            <a:avLst/>
          </a:prstGeom>
          <a:noFill/>
        </p:spPr>
        <p:txBody>
          <a:bodyPr wrap="square" rtlCol="0">
            <a:spAutoFit/>
          </a:bodyPr>
          <a:lstStyle/>
          <a:p>
            <a:r>
              <a:rPr lang="en-US" sz="1600" i="1" dirty="0">
                <a:cs typeface="Arial" panose="020B0604020202020204" pitchFamily="34" charset="0"/>
              </a:rPr>
              <a:t>Recurrent Infection </a:t>
            </a:r>
          </a:p>
        </p:txBody>
      </p:sp>
      <p:sp>
        <p:nvSpPr>
          <p:cNvPr id="223" name="Rectangle 222">
            <a:extLst>
              <a:ext uri="{FF2B5EF4-FFF2-40B4-BE49-F238E27FC236}">
                <a16:creationId xmlns:a16="http://schemas.microsoft.com/office/drawing/2014/main" id="{DAD7B79C-CFC5-B76B-A922-26F0C2A8C577}"/>
              </a:ext>
            </a:extLst>
          </p:cNvPr>
          <p:cNvSpPr/>
          <p:nvPr/>
        </p:nvSpPr>
        <p:spPr>
          <a:xfrm>
            <a:off x="5529126" y="-516733"/>
            <a:ext cx="1579416" cy="69474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Temporarily immunity</a:t>
            </a:r>
          </a:p>
        </p:txBody>
      </p:sp>
      <p:cxnSp>
        <p:nvCxnSpPr>
          <p:cNvPr id="224" name="Straight Arrow Connector 223">
            <a:extLst>
              <a:ext uri="{FF2B5EF4-FFF2-40B4-BE49-F238E27FC236}">
                <a16:creationId xmlns:a16="http://schemas.microsoft.com/office/drawing/2014/main" id="{50875F58-8DB1-E820-6C54-DD29E83CF258}"/>
              </a:ext>
            </a:extLst>
          </p:cNvPr>
          <p:cNvCxnSpPr>
            <a:cxnSpLocks/>
            <a:stCxn id="216" idx="3"/>
            <a:endCxn id="217" idx="1"/>
          </p:cNvCxnSpPr>
          <p:nvPr/>
        </p:nvCxnSpPr>
        <p:spPr>
          <a:xfrm flipV="1">
            <a:off x="318559" y="1108774"/>
            <a:ext cx="310585" cy="635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5" name="Straight Arrow Connector 224">
            <a:extLst>
              <a:ext uri="{FF2B5EF4-FFF2-40B4-BE49-F238E27FC236}">
                <a16:creationId xmlns:a16="http://schemas.microsoft.com/office/drawing/2014/main" id="{2DF618BB-2C89-2D8E-0A32-F89FDB51A9EB}"/>
              </a:ext>
            </a:extLst>
          </p:cNvPr>
          <p:cNvCxnSpPr>
            <a:cxnSpLocks/>
            <a:stCxn id="217" idx="3"/>
            <a:endCxn id="218" idx="1"/>
          </p:cNvCxnSpPr>
          <p:nvPr/>
        </p:nvCxnSpPr>
        <p:spPr>
          <a:xfrm>
            <a:off x="1946948" y="1108774"/>
            <a:ext cx="316566"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6" name="Straight Arrow Connector 225">
            <a:extLst>
              <a:ext uri="{FF2B5EF4-FFF2-40B4-BE49-F238E27FC236}">
                <a16:creationId xmlns:a16="http://schemas.microsoft.com/office/drawing/2014/main" id="{8E9CD760-7968-A03D-0BD0-7792FEDB0E5A}"/>
              </a:ext>
            </a:extLst>
          </p:cNvPr>
          <p:cNvCxnSpPr>
            <a:cxnSpLocks/>
            <a:stCxn id="218" idx="3"/>
            <a:endCxn id="219" idx="1"/>
          </p:cNvCxnSpPr>
          <p:nvPr/>
        </p:nvCxnSpPr>
        <p:spPr>
          <a:xfrm>
            <a:off x="3731108" y="1108774"/>
            <a:ext cx="394296"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9" name="Straight Arrow Connector 228">
            <a:extLst>
              <a:ext uri="{FF2B5EF4-FFF2-40B4-BE49-F238E27FC236}">
                <a16:creationId xmlns:a16="http://schemas.microsoft.com/office/drawing/2014/main" id="{DB042C73-4204-D4BA-A637-E4D23A1966F9}"/>
              </a:ext>
            </a:extLst>
          </p:cNvPr>
          <p:cNvCxnSpPr>
            <a:cxnSpLocks/>
            <a:stCxn id="219" idx="3"/>
            <a:endCxn id="220" idx="1"/>
          </p:cNvCxnSpPr>
          <p:nvPr/>
        </p:nvCxnSpPr>
        <p:spPr>
          <a:xfrm>
            <a:off x="5443208" y="1108774"/>
            <a:ext cx="347530"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0" name="Elbow Connector 229">
            <a:extLst>
              <a:ext uri="{FF2B5EF4-FFF2-40B4-BE49-F238E27FC236}">
                <a16:creationId xmlns:a16="http://schemas.microsoft.com/office/drawing/2014/main" id="{A64ACFBB-96C1-677E-66A4-3B6EBDD45F57}"/>
              </a:ext>
            </a:extLst>
          </p:cNvPr>
          <p:cNvCxnSpPr>
            <a:cxnSpLocks/>
            <a:stCxn id="221" idx="0"/>
            <a:endCxn id="223" idx="0"/>
          </p:cNvCxnSpPr>
          <p:nvPr/>
        </p:nvCxnSpPr>
        <p:spPr>
          <a:xfrm rot="16200000" flipV="1">
            <a:off x="7390148" y="-1588047"/>
            <a:ext cx="2550" cy="2145177"/>
          </a:xfrm>
          <a:prstGeom prst="bentConnector3">
            <a:avLst>
              <a:gd name="adj1" fmla="val 9064706"/>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2" name="Elbow Connector 231">
            <a:extLst>
              <a:ext uri="{FF2B5EF4-FFF2-40B4-BE49-F238E27FC236}">
                <a16:creationId xmlns:a16="http://schemas.microsoft.com/office/drawing/2014/main" id="{F6FBBAC7-24BF-FA88-C533-C89BCC1A23EE}"/>
              </a:ext>
            </a:extLst>
          </p:cNvPr>
          <p:cNvCxnSpPr>
            <a:cxnSpLocks/>
            <a:stCxn id="220" idx="2"/>
            <a:endCxn id="218" idx="2"/>
          </p:cNvCxnSpPr>
          <p:nvPr/>
        </p:nvCxnSpPr>
        <p:spPr>
          <a:xfrm rot="5400000">
            <a:off x="4723476" y="-270017"/>
            <a:ext cx="12700" cy="3452329"/>
          </a:xfrm>
          <a:prstGeom prst="bentConnector3">
            <a:avLst>
              <a:gd name="adj1" fmla="val 232363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3" name="Elbow Connector 232">
            <a:extLst>
              <a:ext uri="{FF2B5EF4-FFF2-40B4-BE49-F238E27FC236}">
                <a16:creationId xmlns:a16="http://schemas.microsoft.com/office/drawing/2014/main" id="{C45B8F6D-E097-6E02-30CF-E1D4E78F6BA4}"/>
              </a:ext>
            </a:extLst>
          </p:cNvPr>
          <p:cNvCxnSpPr>
            <a:cxnSpLocks/>
            <a:stCxn id="219" idx="2"/>
            <a:endCxn id="218" idx="2"/>
          </p:cNvCxnSpPr>
          <p:nvPr/>
        </p:nvCxnSpPr>
        <p:spPr>
          <a:xfrm rot="5400000">
            <a:off x="3890809" y="562650"/>
            <a:ext cx="12700" cy="1786995"/>
          </a:xfrm>
          <a:prstGeom prst="bentConnector3">
            <a:avLst>
              <a:gd name="adj1" fmla="val 2390165"/>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4" name="Elbow Connector 233">
            <a:extLst>
              <a:ext uri="{FF2B5EF4-FFF2-40B4-BE49-F238E27FC236}">
                <a16:creationId xmlns:a16="http://schemas.microsoft.com/office/drawing/2014/main" id="{30AC192E-946F-EB6E-8EF3-F0C3DC59A7D3}"/>
              </a:ext>
            </a:extLst>
          </p:cNvPr>
          <p:cNvCxnSpPr>
            <a:cxnSpLocks/>
            <a:stCxn id="223" idx="1"/>
            <a:endCxn id="253" idx="3"/>
          </p:cNvCxnSpPr>
          <p:nvPr/>
        </p:nvCxnSpPr>
        <p:spPr>
          <a:xfrm rot="10800000" flipV="1">
            <a:off x="318560" y="-169361"/>
            <a:ext cx="5210567" cy="11917"/>
          </a:xfrm>
          <a:prstGeom prst="bentConnector3">
            <a:avLst>
              <a:gd name="adj1" fmla="val 5000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5" name="Elbow Connector 234">
            <a:extLst>
              <a:ext uri="{FF2B5EF4-FFF2-40B4-BE49-F238E27FC236}">
                <a16:creationId xmlns:a16="http://schemas.microsoft.com/office/drawing/2014/main" id="{671422B3-6D6E-F411-389A-2E22041E1EE0}"/>
              </a:ext>
            </a:extLst>
          </p:cNvPr>
          <p:cNvCxnSpPr>
            <a:cxnSpLocks/>
            <a:stCxn id="219" idx="0"/>
            <a:endCxn id="253" idx="3"/>
          </p:cNvCxnSpPr>
          <p:nvPr/>
        </p:nvCxnSpPr>
        <p:spPr>
          <a:xfrm rot="16200000" flipV="1">
            <a:off x="2092011" y="-1930895"/>
            <a:ext cx="918844" cy="4465747"/>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7" name="Elbow Connector 236">
            <a:extLst>
              <a:ext uri="{FF2B5EF4-FFF2-40B4-BE49-F238E27FC236}">
                <a16:creationId xmlns:a16="http://schemas.microsoft.com/office/drawing/2014/main" id="{8A29396C-167D-5B8C-EE89-E852430E5586}"/>
              </a:ext>
            </a:extLst>
          </p:cNvPr>
          <p:cNvCxnSpPr>
            <a:cxnSpLocks/>
            <a:stCxn id="217" idx="0"/>
            <a:endCxn id="253" idx="3"/>
          </p:cNvCxnSpPr>
          <p:nvPr/>
        </p:nvCxnSpPr>
        <p:spPr>
          <a:xfrm rot="16200000" flipV="1">
            <a:off x="343881" y="-182765"/>
            <a:ext cx="918844" cy="969487"/>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8" name="Elbow Connector 237">
            <a:extLst>
              <a:ext uri="{FF2B5EF4-FFF2-40B4-BE49-F238E27FC236}">
                <a16:creationId xmlns:a16="http://schemas.microsoft.com/office/drawing/2014/main" id="{FC0DD015-0B67-FD1D-EF74-BB54BD89F60B}"/>
              </a:ext>
            </a:extLst>
          </p:cNvPr>
          <p:cNvCxnSpPr>
            <a:cxnSpLocks/>
            <a:stCxn id="218" idx="0"/>
            <a:endCxn id="253" idx="3"/>
          </p:cNvCxnSpPr>
          <p:nvPr/>
        </p:nvCxnSpPr>
        <p:spPr>
          <a:xfrm rot="16200000" flipV="1">
            <a:off x="1198513" y="-1037397"/>
            <a:ext cx="918844" cy="2678752"/>
          </a:xfrm>
          <a:prstGeom prst="bentConnector2">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9" name="TextBox 238">
            <a:extLst>
              <a:ext uri="{FF2B5EF4-FFF2-40B4-BE49-F238E27FC236}">
                <a16:creationId xmlns:a16="http://schemas.microsoft.com/office/drawing/2014/main" id="{17D42B3B-0D30-3A14-E297-A534DCC017D0}"/>
              </a:ext>
            </a:extLst>
          </p:cNvPr>
          <p:cNvSpPr txBox="1"/>
          <p:nvPr/>
        </p:nvSpPr>
        <p:spPr>
          <a:xfrm>
            <a:off x="-343814" y="185535"/>
            <a:ext cx="906017" cy="584775"/>
          </a:xfrm>
          <a:prstGeom prst="rect">
            <a:avLst/>
          </a:prstGeom>
          <a:noFill/>
          <a:ln>
            <a:noFill/>
          </a:ln>
        </p:spPr>
        <p:txBody>
          <a:bodyPr wrap="none" rtlCol="0">
            <a:spAutoFit/>
          </a:bodyPr>
          <a:lstStyle/>
          <a:p>
            <a:r>
              <a:rPr lang="en-US" sz="1600" i="1" dirty="0">
                <a:cs typeface="Arial" panose="020B0604020202020204" pitchFamily="34" charset="0"/>
              </a:rPr>
              <a:t>Syphilis</a:t>
            </a:r>
          </a:p>
          <a:p>
            <a:r>
              <a:rPr lang="en-US" sz="1600" i="1" dirty="0">
                <a:cs typeface="Arial" panose="020B0604020202020204" pitchFamily="34" charset="0"/>
              </a:rPr>
              <a:t>infection</a:t>
            </a:r>
          </a:p>
        </p:txBody>
      </p:sp>
      <p:sp>
        <p:nvSpPr>
          <p:cNvPr id="240" name="TextBox 239">
            <a:extLst>
              <a:ext uri="{FF2B5EF4-FFF2-40B4-BE49-F238E27FC236}">
                <a16:creationId xmlns:a16="http://schemas.microsoft.com/office/drawing/2014/main" id="{4164D925-7EB9-C54A-A807-91BDC77D7348}"/>
              </a:ext>
            </a:extLst>
          </p:cNvPr>
          <p:cNvSpPr txBox="1"/>
          <p:nvPr/>
        </p:nvSpPr>
        <p:spPr>
          <a:xfrm>
            <a:off x="6377112" y="-1084503"/>
            <a:ext cx="2225021" cy="338554"/>
          </a:xfrm>
          <a:prstGeom prst="rect">
            <a:avLst/>
          </a:prstGeom>
          <a:noFill/>
        </p:spPr>
        <p:txBody>
          <a:bodyPr wrap="square" rtlCol="0">
            <a:spAutoFit/>
          </a:bodyPr>
          <a:lstStyle/>
          <a:p>
            <a:r>
              <a:rPr lang="en-US" sz="1600" i="1" dirty="0">
                <a:cs typeface="Arial" panose="020B0604020202020204" pitchFamily="34" charset="0"/>
              </a:rPr>
              <a:t>Receiving Treatment</a:t>
            </a:r>
          </a:p>
        </p:txBody>
      </p:sp>
      <p:sp>
        <p:nvSpPr>
          <p:cNvPr id="241" name="TextBox 240">
            <a:extLst>
              <a:ext uri="{FF2B5EF4-FFF2-40B4-BE49-F238E27FC236}">
                <a16:creationId xmlns:a16="http://schemas.microsoft.com/office/drawing/2014/main" id="{4E5D0094-724E-8B49-0991-C6B2DC80CDDA}"/>
              </a:ext>
            </a:extLst>
          </p:cNvPr>
          <p:cNvSpPr txBox="1"/>
          <p:nvPr/>
        </p:nvSpPr>
        <p:spPr>
          <a:xfrm>
            <a:off x="1124458" y="5416932"/>
            <a:ext cx="1217281" cy="584775"/>
          </a:xfrm>
          <a:prstGeom prst="rect">
            <a:avLst/>
          </a:prstGeom>
          <a:noFill/>
        </p:spPr>
        <p:txBody>
          <a:bodyPr wrap="square" rtlCol="0">
            <a:spAutoFit/>
          </a:bodyPr>
          <a:lstStyle/>
          <a:p>
            <a:r>
              <a:rPr lang="en-US" sz="1600" i="1" dirty="0">
                <a:cs typeface="Arial" panose="020B0604020202020204" pitchFamily="34" charset="0"/>
              </a:rPr>
              <a:t>Screening rate </a:t>
            </a:r>
          </a:p>
        </p:txBody>
      </p:sp>
      <p:sp>
        <p:nvSpPr>
          <p:cNvPr id="243" name="Diamond 242">
            <a:extLst>
              <a:ext uri="{FF2B5EF4-FFF2-40B4-BE49-F238E27FC236}">
                <a16:creationId xmlns:a16="http://schemas.microsoft.com/office/drawing/2014/main" id="{CEF589F9-B4D3-94C8-D6EA-C2E073DCBF15}"/>
              </a:ext>
            </a:extLst>
          </p:cNvPr>
          <p:cNvSpPr/>
          <p:nvPr/>
        </p:nvSpPr>
        <p:spPr>
          <a:xfrm>
            <a:off x="2426101" y="5187411"/>
            <a:ext cx="1560242" cy="104280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cxnSp>
        <p:nvCxnSpPr>
          <p:cNvPr id="244" name="Elbow Connector 243">
            <a:extLst>
              <a:ext uri="{FF2B5EF4-FFF2-40B4-BE49-F238E27FC236}">
                <a16:creationId xmlns:a16="http://schemas.microsoft.com/office/drawing/2014/main" id="{E9563030-C571-5624-2816-FD56A06E13FA}"/>
              </a:ext>
            </a:extLst>
          </p:cNvPr>
          <p:cNvCxnSpPr>
            <a:cxnSpLocks/>
            <a:stCxn id="243" idx="2"/>
            <a:endCxn id="211" idx="2"/>
          </p:cNvCxnSpPr>
          <p:nvPr/>
        </p:nvCxnSpPr>
        <p:spPr>
          <a:xfrm rot="5400000" flipH="1">
            <a:off x="1484037" y="4508031"/>
            <a:ext cx="157364" cy="3287006"/>
          </a:xfrm>
          <a:prstGeom prst="bentConnector3">
            <a:avLst>
              <a:gd name="adj1" fmla="val -145268"/>
            </a:avLst>
          </a:prstGeom>
          <a:ln w="38100" cmpd="sng">
            <a:solidFill>
              <a:srgbClr val="C00000"/>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5" name="TextBox 244">
            <a:extLst>
              <a:ext uri="{FF2B5EF4-FFF2-40B4-BE49-F238E27FC236}">
                <a16:creationId xmlns:a16="http://schemas.microsoft.com/office/drawing/2014/main" id="{8BA1000B-D201-B21E-1501-59A71A478D90}"/>
              </a:ext>
            </a:extLst>
          </p:cNvPr>
          <p:cNvSpPr txBox="1"/>
          <p:nvPr/>
        </p:nvSpPr>
        <p:spPr>
          <a:xfrm>
            <a:off x="806710" y="6177532"/>
            <a:ext cx="1654620" cy="338554"/>
          </a:xfrm>
          <a:prstGeom prst="rect">
            <a:avLst/>
          </a:prstGeom>
          <a:noFill/>
        </p:spPr>
        <p:txBody>
          <a:bodyPr wrap="none" rtlCol="0">
            <a:spAutoFit/>
          </a:bodyPr>
          <a:lstStyle/>
          <a:p>
            <a:r>
              <a:rPr lang="en-US" sz="1600" i="1" dirty="0">
                <a:latin typeface="Arial" panose="020B0604020202020204" pitchFamily="34" charset="0"/>
                <a:cs typeface="Arial" panose="020B0604020202020204" pitchFamily="34" charset="0"/>
              </a:rPr>
              <a:t>Missed infection</a:t>
            </a:r>
          </a:p>
        </p:txBody>
      </p:sp>
      <p:cxnSp>
        <p:nvCxnSpPr>
          <p:cNvPr id="246" name="Straight Arrow Connector 245">
            <a:extLst>
              <a:ext uri="{FF2B5EF4-FFF2-40B4-BE49-F238E27FC236}">
                <a16:creationId xmlns:a16="http://schemas.microsoft.com/office/drawing/2014/main" id="{2EF4D69A-EF66-DF5E-6A0E-AF82624881C0}"/>
              </a:ext>
            </a:extLst>
          </p:cNvPr>
          <p:cNvCxnSpPr>
            <a:cxnSpLocks/>
            <a:stCxn id="211" idx="3"/>
          </p:cNvCxnSpPr>
          <p:nvPr/>
        </p:nvCxnSpPr>
        <p:spPr>
          <a:xfrm>
            <a:off x="1017855" y="5716841"/>
            <a:ext cx="1408246" cy="0"/>
          </a:xfrm>
          <a:prstGeom prst="straightConnector1">
            <a:avLst/>
          </a:prstGeom>
          <a:ln w="38100" cmpd="sng">
            <a:solidFill>
              <a:srgbClr val="0D5E2E"/>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47" name="Straight Arrow Connector 246">
            <a:extLst>
              <a:ext uri="{FF2B5EF4-FFF2-40B4-BE49-F238E27FC236}">
                <a16:creationId xmlns:a16="http://schemas.microsoft.com/office/drawing/2014/main" id="{D367C52C-DD31-A60A-CC76-230AB68E2C0A}"/>
              </a:ext>
            </a:extLst>
          </p:cNvPr>
          <p:cNvCxnSpPr>
            <a:cxnSpLocks/>
            <a:endCxn id="212" idx="1"/>
          </p:cNvCxnSpPr>
          <p:nvPr/>
        </p:nvCxnSpPr>
        <p:spPr>
          <a:xfrm>
            <a:off x="3986343" y="5716841"/>
            <a:ext cx="1057273" cy="0"/>
          </a:xfrm>
          <a:prstGeom prst="straightConnector1">
            <a:avLst/>
          </a:prstGeom>
          <a:ln w="38100" cmpd="sng">
            <a:solidFill>
              <a:srgbClr val="0D5E2E"/>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48" name="Straight Arrow Connector 247">
            <a:extLst>
              <a:ext uri="{FF2B5EF4-FFF2-40B4-BE49-F238E27FC236}">
                <a16:creationId xmlns:a16="http://schemas.microsoft.com/office/drawing/2014/main" id="{23D414A3-1474-8DB5-5140-B53EB71D0D19}"/>
              </a:ext>
            </a:extLst>
          </p:cNvPr>
          <p:cNvCxnSpPr>
            <a:cxnSpLocks/>
            <a:stCxn id="212" idx="3"/>
            <a:endCxn id="214" idx="1"/>
          </p:cNvCxnSpPr>
          <p:nvPr/>
        </p:nvCxnSpPr>
        <p:spPr>
          <a:xfrm>
            <a:off x="6489698" y="5716841"/>
            <a:ext cx="1289704" cy="0"/>
          </a:xfrm>
          <a:prstGeom prst="straightConnector1">
            <a:avLst/>
          </a:prstGeom>
          <a:ln w="38100" cmpd="sng">
            <a:solidFill>
              <a:srgbClr val="0D5E2E"/>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9" name="TextBox 248">
            <a:extLst>
              <a:ext uri="{FF2B5EF4-FFF2-40B4-BE49-F238E27FC236}">
                <a16:creationId xmlns:a16="http://schemas.microsoft.com/office/drawing/2014/main" id="{20D00C4C-843D-02A2-4D56-BE3B748A35BE}"/>
              </a:ext>
            </a:extLst>
          </p:cNvPr>
          <p:cNvSpPr txBox="1"/>
          <p:nvPr/>
        </p:nvSpPr>
        <p:spPr>
          <a:xfrm>
            <a:off x="2460827" y="5399031"/>
            <a:ext cx="1561233"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Syphilis </a:t>
            </a:r>
          </a:p>
          <a:p>
            <a:pPr algn="ctr"/>
            <a:r>
              <a:rPr lang="en-US" sz="2000" dirty="0">
                <a:latin typeface="Arial" panose="020B0604020202020204" pitchFamily="34" charset="0"/>
                <a:cs typeface="Arial" panose="020B0604020202020204" pitchFamily="34" charset="0"/>
              </a:rPr>
              <a:t>Test</a:t>
            </a:r>
          </a:p>
        </p:txBody>
      </p:sp>
      <p:sp>
        <p:nvSpPr>
          <p:cNvPr id="253" name="Rectangle 252">
            <a:extLst>
              <a:ext uri="{FF2B5EF4-FFF2-40B4-BE49-F238E27FC236}">
                <a16:creationId xmlns:a16="http://schemas.microsoft.com/office/drawing/2014/main" id="{F2262C0C-A865-E1B8-89B7-F02937DD0715}"/>
              </a:ext>
            </a:extLst>
          </p:cNvPr>
          <p:cNvSpPr/>
          <p:nvPr/>
        </p:nvSpPr>
        <p:spPr>
          <a:xfrm>
            <a:off x="-1179423" y="-504816"/>
            <a:ext cx="1497982" cy="69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Arial" panose="020B0604020202020204" pitchFamily="34" charset="0"/>
                <a:cs typeface="Arial" panose="020B0604020202020204" pitchFamily="34" charset="0"/>
              </a:rPr>
              <a:t>Susceptible</a:t>
            </a:r>
          </a:p>
        </p:txBody>
      </p:sp>
      <p:cxnSp>
        <p:nvCxnSpPr>
          <p:cNvPr id="254" name="Straight Arrow Connector 253">
            <a:extLst>
              <a:ext uri="{FF2B5EF4-FFF2-40B4-BE49-F238E27FC236}">
                <a16:creationId xmlns:a16="http://schemas.microsoft.com/office/drawing/2014/main" id="{031D3E7E-5C32-695D-9138-1FAB5C1A8293}"/>
              </a:ext>
            </a:extLst>
          </p:cNvPr>
          <p:cNvCxnSpPr>
            <a:cxnSpLocks/>
            <a:stCxn id="253" idx="2"/>
            <a:endCxn id="216" idx="0"/>
          </p:cNvCxnSpPr>
          <p:nvPr/>
        </p:nvCxnSpPr>
        <p:spPr>
          <a:xfrm>
            <a:off x="-430432" y="189930"/>
            <a:ext cx="0" cy="577821"/>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55" name="Rectangle 254">
            <a:extLst>
              <a:ext uri="{FF2B5EF4-FFF2-40B4-BE49-F238E27FC236}">
                <a16:creationId xmlns:a16="http://schemas.microsoft.com/office/drawing/2014/main" id="{F70B2F2F-1BF5-5FDF-84CA-3A9CBBB809BD}"/>
              </a:ext>
            </a:extLst>
          </p:cNvPr>
          <p:cNvSpPr/>
          <p:nvPr/>
        </p:nvSpPr>
        <p:spPr>
          <a:xfrm>
            <a:off x="623171" y="2444926"/>
            <a:ext cx="5812138" cy="818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56" name="Rectangle 255">
            <a:extLst>
              <a:ext uri="{FF2B5EF4-FFF2-40B4-BE49-F238E27FC236}">
                <a16:creationId xmlns:a16="http://schemas.microsoft.com/office/drawing/2014/main" id="{55029445-EED2-4FF2-2E40-66421D765F95}"/>
              </a:ext>
            </a:extLst>
          </p:cNvPr>
          <p:cNvSpPr/>
          <p:nvPr/>
        </p:nvSpPr>
        <p:spPr>
          <a:xfrm>
            <a:off x="7601622" y="-40448"/>
            <a:ext cx="1743134" cy="369332"/>
          </a:xfrm>
          <a:prstGeom prst="rect">
            <a:avLst/>
          </a:prstGeom>
          <a:solidFill>
            <a:schemeClr val="lt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dirty="0">
              <a:latin typeface="Arial" panose="020B0604020202020204" pitchFamily="34" charset="0"/>
              <a:cs typeface="Arial" panose="020B0604020202020204" pitchFamily="34" charset="0"/>
            </a:endParaRPr>
          </a:p>
        </p:txBody>
      </p:sp>
      <p:sp>
        <p:nvSpPr>
          <p:cNvPr id="257" name="Rectangle 256">
            <a:extLst>
              <a:ext uri="{FF2B5EF4-FFF2-40B4-BE49-F238E27FC236}">
                <a16:creationId xmlns:a16="http://schemas.microsoft.com/office/drawing/2014/main" id="{B2018AF0-405F-1A3E-F60E-8FCF899121B8}"/>
              </a:ext>
            </a:extLst>
          </p:cNvPr>
          <p:cNvSpPr/>
          <p:nvPr/>
        </p:nvSpPr>
        <p:spPr>
          <a:xfrm>
            <a:off x="7925041" y="-428925"/>
            <a:ext cx="1025089" cy="400110"/>
          </a:xfrm>
          <a:prstGeom prst="rect">
            <a:avLst/>
          </a:prstGeom>
        </p:spPr>
        <p:txBody>
          <a:bodyPr wrap="none">
            <a:spAutoFit/>
          </a:bodyPr>
          <a:lstStyle/>
          <a:p>
            <a:pPr algn="ctr"/>
            <a:r>
              <a:rPr lang="en-US" sz="2000" dirty="0">
                <a:latin typeface="Arial" panose="020B0604020202020204" pitchFamily="34" charset="0"/>
                <a:cs typeface="Arial" panose="020B0604020202020204" pitchFamily="34" charset="0"/>
              </a:rPr>
              <a:t>Tertiary</a:t>
            </a:r>
          </a:p>
        </p:txBody>
      </p:sp>
      <p:sp>
        <p:nvSpPr>
          <p:cNvPr id="258" name="Rectangle 257">
            <a:extLst>
              <a:ext uri="{FF2B5EF4-FFF2-40B4-BE49-F238E27FC236}">
                <a16:creationId xmlns:a16="http://schemas.microsoft.com/office/drawing/2014/main" id="{392F6AA2-4F58-6673-9A32-55FC742C8A85}"/>
              </a:ext>
            </a:extLst>
          </p:cNvPr>
          <p:cNvSpPr/>
          <p:nvPr/>
        </p:nvSpPr>
        <p:spPr>
          <a:xfrm>
            <a:off x="7590514" y="460948"/>
            <a:ext cx="1743134" cy="416574"/>
          </a:xfrm>
          <a:prstGeom prst="rect">
            <a:avLst/>
          </a:prstGeom>
          <a:solidFill>
            <a:schemeClr val="lt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a:t>
            </a:r>
          </a:p>
        </p:txBody>
      </p:sp>
      <p:sp>
        <p:nvSpPr>
          <p:cNvPr id="259" name="Rectangle 258">
            <a:extLst>
              <a:ext uri="{FF2B5EF4-FFF2-40B4-BE49-F238E27FC236}">
                <a16:creationId xmlns:a16="http://schemas.microsoft.com/office/drawing/2014/main" id="{5F0FA69D-86EA-4C32-2D95-A7203E76D11F}"/>
              </a:ext>
            </a:extLst>
          </p:cNvPr>
          <p:cNvSpPr/>
          <p:nvPr/>
        </p:nvSpPr>
        <p:spPr>
          <a:xfrm>
            <a:off x="7592788" y="920760"/>
            <a:ext cx="1743134" cy="2186264"/>
          </a:xfrm>
          <a:prstGeom prst="rect">
            <a:avLst/>
          </a:prstGeom>
          <a:solidFill>
            <a:schemeClr val="bg1"/>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sp>
        <p:nvSpPr>
          <p:cNvPr id="260" name="Rectangle 259">
            <a:extLst>
              <a:ext uri="{FF2B5EF4-FFF2-40B4-BE49-F238E27FC236}">
                <a16:creationId xmlns:a16="http://schemas.microsoft.com/office/drawing/2014/main" id="{9E841DF9-3C81-C197-877B-D754B626ED56}"/>
              </a:ext>
            </a:extLst>
          </p:cNvPr>
          <p:cNvSpPr/>
          <p:nvPr/>
        </p:nvSpPr>
        <p:spPr>
          <a:xfrm>
            <a:off x="7585023" y="1026152"/>
            <a:ext cx="1768839"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Late </a:t>
            </a:r>
          </a:p>
          <a:p>
            <a:pPr algn="ctr"/>
            <a:r>
              <a:rPr lang="en-US" dirty="0">
                <a:latin typeface="Arial" panose="020B0604020202020204" pitchFamily="34" charset="0"/>
                <a:cs typeface="Arial" panose="020B0604020202020204" pitchFamily="34" charset="0"/>
              </a:rPr>
              <a:t>Neurosyphilis</a:t>
            </a:r>
          </a:p>
        </p:txBody>
      </p:sp>
      <p:sp>
        <p:nvSpPr>
          <p:cNvPr id="261" name="Rectangle 260">
            <a:extLst>
              <a:ext uri="{FF2B5EF4-FFF2-40B4-BE49-F238E27FC236}">
                <a16:creationId xmlns:a16="http://schemas.microsoft.com/office/drawing/2014/main" id="{1EFBA8FB-CF51-A702-D1DC-10F29FDEBB6A}"/>
              </a:ext>
            </a:extLst>
          </p:cNvPr>
          <p:cNvSpPr/>
          <p:nvPr/>
        </p:nvSpPr>
        <p:spPr>
          <a:xfrm>
            <a:off x="7770586" y="1635255"/>
            <a:ext cx="1419383" cy="707885"/>
          </a:xfrm>
          <a:prstGeom prst="rect">
            <a:avLst/>
          </a:prstGeom>
          <a:solidFill>
            <a:schemeClr val="lt1"/>
          </a:solidFill>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General paresis</a:t>
            </a:r>
          </a:p>
        </p:txBody>
      </p:sp>
      <p:sp>
        <p:nvSpPr>
          <p:cNvPr id="262" name="Rectangle 261">
            <a:extLst>
              <a:ext uri="{FF2B5EF4-FFF2-40B4-BE49-F238E27FC236}">
                <a16:creationId xmlns:a16="http://schemas.microsoft.com/office/drawing/2014/main" id="{0FB2026E-F265-AC50-3386-425AB9AA0164}"/>
              </a:ext>
            </a:extLst>
          </p:cNvPr>
          <p:cNvSpPr/>
          <p:nvPr/>
        </p:nvSpPr>
        <p:spPr>
          <a:xfrm>
            <a:off x="7770586" y="2295385"/>
            <a:ext cx="1419383" cy="707885"/>
          </a:xfrm>
          <a:prstGeom prst="rect">
            <a:avLst/>
          </a:prstGeom>
          <a:solidFill>
            <a:schemeClr val="lt1"/>
          </a:solidFill>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Tabes</a:t>
            </a:r>
            <a:r>
              <a:rPr lang="en-US" dirty="0">
                <a:latin typeface="Arial" panose="020B0604020202020204" pitchFamily="34" charset="0"/>
                <a:cs typeface="Arial" panose="020B0604020202020204" pitchFamily="34" charset="0"/>
              </a:rPr>
              <a:t> </a:t>
            </a:r>
          </a:p>
          <a:p>
            <a:pPr algn="ctr"/>
            <a:r>
              <a:rPr lang="en-US" dirty="0">
                <a:latin typeface="Arial" panose="020B0604020202020204" pitchFamily="34" charset="0"/>
                <a:cs typeface="Arial" panose="020B0604020202020204" pitchFamily="34" charset="0"/>
              </a:rPr>
              <a:t>dorsalis</a:t>
            </a:r>
          </a:p>
        </p:txBody>
      </p:sp>
      <p:cxnSp>
        <p:nvCxnSpPr>
          <p:cNvPr id="263" name="Elbow Connector 262">
            <a:extLst>
              <a:ext uri="{FF2B5EF4-FFF2-40B4-BE49-F238E27FC236}">
                <a16:creationId xmlns:a16="http://schemas.microsoft.com/office/drawing/2014/main" id="{ADE179FB-8920-2862-344E-CA4C3864B718}"/>
              </a:ext>
            </a:extLst>
          </p:cNvPr>
          <p:cNvCxnSpPr>
            <a:cxnSpLocks/>
            <a:stCxn id="255" idx="3"/>
            <a:endCxn id="261" idx="1"/>
          </p:cNvCxnSpPr>
          <p:nvPr/>
        </p:nvCxnSpPr>
        <p:spPr>
          <a:xfrm flipV="1">
            <a:off x="6435309" y="1989198"/>
            <a:ext cx="1335277" cy="864994"/>
          </a:xfrm>
          <a:prstGeom prst="bentConnector3">
            <a:avLst>
              <a:gd name="adj1" fmla="val 5000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65" name="Elbow Connector 264">
            <a:extLst>
              <a:ext uri="{FF2B5EF4-FFF2-40B4-BE49-F238E27FC236}">
                <a16:creationId xmlns:a16="http://schemas.microsoft.com/office/drawing/2014/main" id="{C423910E-2E70-2EC0-5AE0-903A2930169E}"/>
              </a:ext>
            </a:extLst>
          </p:cNvPr>
          <p:cNvCxnSpPr>
            <a:cxnSpLocks/>
            <a:stCxn id="255" idx="3"/>
          </p:cNvCxnSpPr>
          <p:nvPr/>
        </p:nvCxnSpPr>
        <p:spPr>
          <a:xfrm>
            <a:off x="6435309" y="2854192"/>
            <a:ext cx="1316309" cy="12700"/>
          </a:xfrm>
          <a:prstGeom prst="bentConnector3">
            <a:avLst>
              <a:gd name="adj1" fmla="val 5000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66" name="Elbow Connector 265">
            <a:extLst>
              <a:ext uri="{FF2B5EF4-FFF2-40B4-BE49-F238E27FC236}">
                <a16:creationId xmlns:a16="http://schemas.microsoft.com/office/drawing/2014/main" id="{4AC1AE4A-A04F-7596-10E9-304C465E0D9F}"/>
              </a:ext>
            </a:extLst>
          </p:cNvPr>
          <p:cNvCxnSpPr>
            <a:cxnSpLocks/>
            <a:stCxn id="216" idx="2"/>
            <a:endCxn id="255" idx="1"/>
          </p:cNvCxnSpPr>
          <p:nvPr/>
        </p:nvCxnSpPr>
        <p:spPr>
          <a:xfrm rot="16200000" flipH="1">
            <a:off x="-599478" y="1631542"/>
            <a:ext cx="1391695" cy="1053603"/>
          </a:xfrm>
          <a:prstGeom prst="bentConnector2">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67" name="Rectangle 266">
            <a:extLst>
              <a:ext uri="{FF2B5EF4-FFF2-40B4-BE49-F238E27FC236}">
                <a16:creationId xmlns:a16="http://schemas.microsoft.com/office/drawing/2014/main" id="{613B9ADC-00C3-E053-3105-9EE7DEE1CCD5}"/>
              </a:ext>
            </a:extLst>
          </p:cNvPr>
          <p:cNvSpPr/>
          <p:nvPr/>
        </p:nvSpPr>
        <p:spPr>
          <a:xfrm>
            <a:off x="1777109" y="2439649"/>
            <a:ext cx="3477234" cy="400110"/>
          </a:xfrm>
          <a:prstGeom prst="rect">
            <a:avLst/>
          </a:prstGeom>
        </p:spPr>
        <p:txBody>
          <a:bodyPr wrap="none">
            <a:spAutoFit/>
          </a:bodyPr>
          <a:lstStyle/>
          <a:p>
            <a:pPr algn="ctr"/>
            <a:r>
              <a:rPr lang="en-US" sz="2000" dirty="0">
                <a:latin typeface="Arial" panose="020B0604020202020204" pitchFamily="34" charset="0"/>
                <a:cs typeface="Arial" panose="020B0604020202020204" pitchFamily="34" charset="0"/>
              </a:rPr>
              <a:t>Asymptomatic Neurosyphilis </a:t>
            </a:r>
          </a:p>
        </p:txBody>
      </p:sp>
      <p:sp>
        <p:nvSpPr>
          <p:cNvPr id="268" name="Rectangle 267">
            <a:extLst>
              <a:ext uri="{FF2B5EF4-FFF2-40B4-BE49-F238E27FC236}">
                <a16:creationId xmlns:a16="http://schemas.microsoft.com/office/drawing/2014/main" id="{7B502CA4-4124-9900-A991-140B2A0F36CA}"/>
              </a:ext>
            </a:extLst>
          </p:cNvPr>
          <p:cNvSpPr/>
          <p:nvPr/>
        </p:nvSpPr>
        <p:spPr>
          <a:xfrm>
            <a:off x="-434383" y="1579202"/>
            <a:ext cx="868764" cy="584775"/>
          </a:xfrm>
          <a:prstGeom prst="rect">
            <a:avLst/>
          </a:prstGeom>
        </p:spPr>
        <p:txBody>
          <a:bodyPr wrap="none">
            <a:spAutoFit/>
          </a:bodyPr>
          <a:lstStyle/>
          <a:p>
            <a:pPr algn="ctr"/>
            <a:r>
              <a:rPr lang="en-US" sz="1600" i="1" dirty="0">
                <a:cs typeface="Arial" panose="020B0604020202020204" pitchFamily="34" charset="0"/>
              </a:rPr>
              <a:t>Neuro-</a:t>
            </a:r>
          </a:p>
          <a:p>
            <a:pPr algn="ctr"/>
            <a:r>
              <a:rPr lang="en-US" sz="1600" i="1" dirty="0">
                <a:cs typeface="Arial" panose="020B0604020202020204" pitchFamily="34" charset="0"/>
              </a:rPr>
              <a:t>invasion</a:t>
            </a:r>
          </a:p>
        </p:txBody>
      </p:sp>
      <p:sp>
        <p:nvSpPr>
          <p:cNvPr id="269" name="Rectangle 268">
            <a:extLst>
              <a:ext uri="{FF2B5EF4-FFF2-40B4-BE49-F238E27FC236}">
                <a16:creationId xmlns:a16="http://schemas.microsoft.com/office/drawing/2014/main" id="{897B5CBD-EACF-24AE-8BA3-0B47EE1AA159}"/>
              </a:ext>
            </a:extLst>
          </p:cNvPr>
          <p:cNvSpPr/>
          <p:nvPr/>
        </p:nvSpPr>
        <p:spPr>
          <a:xfrm>
            <a:off x="1437643" y="2785036"/>
            <a:ext cx="2065566" cy="369332"/>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Meningeal</a:t>
            </a:r>
          </a:p>
        </p:txBody>
      </p:sp>
      <p:sp>
        <p:nvSpPr>
          <p:cNvPr id="270" name="Rectangle 269">
            <a:extLst>
              <a:ext uri="{FF2B5EF4-FFF2-40B4-BE49-F238E27FC236}">
                <a16:creationId xmlns:a16="http://schemas.microsoft.com/office/drawing/2014/main" id="{5B2E3586-D19B-BC91-A1EF-79889BA50DEC}"/>
              </a:ext>
            </a:extLst>
          </p:cNvPr>
          <p:cNvSpPr/>
          <p:nvPr/>
        </p:nvSpPr>
        <p:spPr>
          <a:xfrm>
            <a:off x="3506723" y="2785036"/>
            <a:ext cx="2234510" cy="369332"/>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Meningovascular</a:t>
            </a:r>
          </a:p>
        </p:txBody>
      </p:sp>
      <p:sp>
        <p:nvSpPr>
          <p:cNvPr id="271" name="Rectangle 270">
            <a:extLst>
              <a:ext uri="{FF2B5EF4-FFF2-40B4-BE49-F238E27FC236}">
                <a16:creationId xmlns:a16="http://schemas.microsoft.com/office/drawing/2014/main" id="{CB59FF89-3721-6FB0-FBF5-92EA1BD99956}"/>
              </a:ext>
            </a:extLst>
          </p:cNvPr>
          <p:cNvSpPr/>
          <p:nvPr/>
        </p:nvSpPr>
        <p:spPr>
          <a:xfrm>
            <a:off x="7779402" y="4029293"/>
            <a:ext cx="1675127" cy="712023"/>
          </a:xfrm>
          <a:prstGeom prst="rect">
            <a:avLst/>
          </a:prstGeom>
          <a:solidFill>
            <a:schemeClr val="bg1"/>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Untreated</a:t>
            </a:r>
          </a:p>
        </p:txBody>
      </p:sp>
      <p:cxnSp>
        <p:nvCxnSpPr>
          <p:cNvPr id="272" name="Straight Arrow Connector 271">
            <a:extLst>
              <a:ext uri="{FF2B5EF4-FFF2-40B4-BE49-F238E27FC236}">
                <a16:creationId xmlns:a16="http://schemas.microsoft.com/office/drawing/2014/main" id="{EEA17E78-5465-BD18-3678-947A106E9A11}"/>
              </a:ext>
            </a:extLst>
          </p:cNvPr>
          <p:cNvCxnSpPr>
            <a:cxnSpLocks/>
            <a:stCxn id="271" idx="2"/>
            <a:endCxn id="214" idx="0"/>
          </p:cNvCxnSpPr>
          <p:nvPr/>
        </p:nvCxnSpPr>
        <p:spPr>
          <a:xfrm>
            <a:off x="8616966" y="4741316"/>
            <a:ext cx="0" cy="619513"/>
          </a:xfrm>
          <a:prstGeom prst="straightConnector1">
            <a:avLst/>
          </a:prstGeom>
          <a:ln w="38100" cmpd="sng">
            <a:solidFill>
              <a:srgbClr val="0D5E2E"/>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73" name="Straight Arrow Connector 272">
            <a:extLst>
              <a:ext uri="{FF2B5EF4-FFF2-40B4-BE49-F238E27FC236}">
                <a16:creationId xmlns:a16="http://schemas.microsoft.com/office/drawing/2014/main" id="{B65428BE-9DB6-B4ED-1BF8-8253768AA864}"/>
              </a:ext>
            </a:extLst>
          </p:cNvPr>
          <p:cNvCxnSpPr>
            <a:cxnSpLocks/>
            <a:stCxn id="212" idx="3"/>
            <a:endCxn id="271" idx="1"/>
          </p:cNvCxnSpPr>
          <p:nvPr/>
        </p:nvCxnSpPr>
        <p:spPr>
          <a:xfrm flipV="1">
            <a:off x="6489698" y="4385305"/>
            <a:ext cx="1289704" cy="1331536"/>
          </a:xfrm>
          <a:prstGeom prst="straightConnector1">
            <a:avLst/>
          </a:prstGeom>
          <a:ln w="38100" cmpd="sng">
            <a:solidFill>
              <a:srgbClr val="C00000"/>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74" name="Straight Arrow Connector 273">
            <a:extLst>
              <a:ext uri="{FF2B5EF4-FFF2-40B4-BE49-F238E27FC236}">
                <a16:creationId xmlns:a16="http://schemas.microsoft.com/office/drawing/2014/main" id="{1C09EB1C-5646-2187-1159-CA03DD3CE7E8}"/>
              </a:ext>
            </a:extLst>
          </p:cNvPr>
          <p:cNvCxnSpPr>
            <a:cxnSpLocks/>
            <a:stCxn id="220" idx="3"/>
          </p:cNvCxnSpPr>
          <p:nvPr/>
        </p:nvCxnSpPr>
        <p:spPr>
          <a:xfrm>
            <a:off x="7108542" y="1108774"/>
            <a:ext cx="386540"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75" name="Straight Arrow Connector 274">
            <a:extLst>
              <a:ext uri="{FF2B5EF4-FFF2-40B4-BE49-F238E27FC236}">
                <a16:creationId xmlns:a16="http://schemas.microsoft.com/office/drawing/2014/main" id="{36986238-9086-4336-4450-C82E30C2CA72}"/>
              </a:ext>
            </a:extLst>
          </p:cNvPr>
          <p:cNvCxnSpPr>
            <a:cxnSpLocks/>
            <a:stCxn id="220" idx="0"/>
          </p:cNvCxnSpPr>
          <p:nvPr/>
        </p:nvCxnSpPr>
        <p:spPr>
          <a:xfrm flipV="1">
            <a:off x="6449640" y="146185"/>
            <a:ext cx="0" cy="615216"/>
          </a:xfrm>
          <a:prstGeom prst="straightConnector1">
            <a:avLst/>
          </a:prstGeom>
          <a:ln w="38100" cmpd="sng">
            <a:solidFill>
              <a:schemeClr val="tx1"/>
            </a:solidFill>
            <a:prstDash val="sysDash"/>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76" name="Rectangle 275">
            <a:extLst>
              <a:ext uri="{FF2B5EF4-FFF2-40B4-BE49-F238E27FC236}">
                <a16:creationId xmlns:a16="http://schemas.microsoft.com/office/drawing/2014/main" id="{1508B57C-575C-3826-E1ED-D4BEA3249B8C}"/>
              </a:ext>
            </a:extLst>
          </p:cNvPr>
          <p:cNvSpPr/>
          <p:nvPr/>
        </p:nvSpPr>
        <p:spPr>
          <a:xfrm>
            <a:off x="-1179423" y="3997121"/>
            <a:ext cx="2197278" cy="712023"/>
          </a:xfrm>
          <a:prstGeom prst="rect">
            <a:avLst/>
          </a:prstGeom>
          <a:solidFill>
            <a:srgbClr val="F2F2F2"/>
          </a:solidFill>
          <a:ln>
            <a:solidFill>
              <a:schemeClr val="tx1"/>
            </a:solidFill>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Syphilis uninfected</a:t>
            </a:r>
          </a:p>
        </p:txBody>
      </p:sp>
      <p:sp>
        <p:nvSpPr>
          <p:cNvPr id="278" name="Rectangle 277">
            <a:extLst>
              <a:ext uri="{FF2B5EF4-FFF2-40B4-BE49-F238E27FC236}">
                <a16:creationId xmlns:a16="http://schemas.microsoft.com/office/drawing/2014/main" id="{5AF1E2EE-1435-13DF-A1B3-998695E9E4AE}"/>
              </a:ext>
            </a:extLst>
          </p:cNvPr>
          <p:cNvSpPr/>
          <p:nvPr/>
        </p:nvSpPr>
        <p:spPr>
          <a:xfrm>
            <a:off x="1827705" y="3997121"/>
            <a:ext cx="2675789" cy="712023"/>
          </a:xfrm>
          <a:prstGeom prst="rect">
            <a:avLst/>
          </a:prstGeom>
          <a:solidFill>
            <a:srgbClr val="F2F2F2"/>
          </a:solidFill>
          <a:ln>
            <a:solidFill>
              <a:schemeClr val="tx1"/>
            </a:solidFill>
            <a:prstDash val="sysDash"/>
            <a:headEnd type="none"/>
            <a:tailEnd type="triangl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Protected (via vaccine or doxy PEP)</a:t>
            </a:r>
          </a:p>
        </p:txBody>
      </p:sp>
      <p:cxnSp>
        <p:nvCxnSpPr>
          <p:cNvPr id="279" name="Straight Arrow Connector 278">
            <a:extLst>
              <a:ext uri="{FF2B5EF4-FFF2-40B4-BE49-F238E27FC236}">
                <a16:creationId xmlns:a16="http://schemas.microsoft.com/office/drawing/2014/main" id="{AEAA7465-21A0-045B-D8AC-3CA336431061}"/>
              </a:ext>
            </a:extLst>
          </p:cNvPr>
          <p:cNvCxnSpPr>
            <a:cxnSpLocks/>
          </p:cNvCxnSpPr>
          <p:nvPr/>
        </p:nvCxnSpPr>
        <p:spPr>
          <a:xfrm>
            <a:off x="1017855" y="4208421"/>
            <a:ext cx="795661"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80" name="Straight Arrow Connector 279">
            <a:extLst>
              <a:ext uri="{FF2B5EF4-FFF2-40B4-BE49-F238E27FC236}">
                <a16:creationId xmlns:a16="http://schemas.microsoft.com/office/drawing/2014/main" id="{7AA79300-5A13-1910-B615-7D56F14FE590}"/>
              </a:ext>
            </a:extLst>
          </p:cNvPr>
          <p:cNvCxnSpPr>
            <a:cxnSpLocks/>
          </p:cNvCxnSpPr>
          <p:nvPr/>
        </p:nvCxnSpPr>
        <p:spPr>
          <a:xfrm flipH="1">
            <a:off x="1017855" y="4353132"/>
            <a:ext cx="795661" cy="0"/>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81" name="Straight Arrow Connector 280">
            <a:extLst>
              <a:ext uri="{FF2B5EF4-FFF2-40B4-BE49-F238E27FC236}">
                <a16:creationId xmlns:a16="http://schemas.microsoft.com/office/drawing/2014/main" id="{C2326B95-4242-7DA6-1FD3-22B8019ED18A}"/>
              </a:ext>
            </a:extLst>
          </p:cNvPr>
          <p:cNvCxnSpPr>
            <a:cxnSpLocks/>
            <a:stCxn id="276" idx="2"/>
            <a:endCxn id="211" idx="0"/>
          </p:cNvCxnSpPr>
          <p:nvPr/>
        </p:nvCxnSpPr>
        <p:spPr>
          <a:xfrm>
            <a:off x="-80784" y="4709144"/>
            <a:ext cx="0" cy="651685"/>
          </a:xfrm>
          <a:prstGeom prst="straightConnector1">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82" name="TextBox 281">
            <a:extLst>
              <a:ext uri="{FF2B5EF4-FFF2-40B4-BE49-F238E27FC236}">
                <a16:creationId xmlns:a16="http://schemas.microsoft.com/office/drawing/2014/main" id="{EBC5CC0F-D816-B0DD-895B-6D7E1D7F25C1}"/>
              </a:ext>
            </a:extLst>
          </p:cNvPr>
          <p:cNvSpPr txBox="1"/>
          <p:nvPr/>
        </p:nvSpPr>
        <p:spPr>
          <a:xfrm>
            <a:off x="-994681" y="4748641"/>
            <a:ext cx="1140192" cy="584775"/>
          </a:xfrm>
          <a:prstGeom prst="rect">
            <a:avLst/>
          </a:prstGeom>
          <a:noFill/>
          <a:ln>
            <a:noFill/>
          </a:ln>
        </p:spPr>
        <p:txBody>
          <a:bodyPr wrap="square" rtlCol="0">
            <a:spAutoFit/>
          </a:bodyPr>
          <a:lstStyle/>
          <a:p>
            <a:r>
              <a:rPr lang="en-US" sz="1600" i="1" dirty="0">
                <a:cs typeface="Arial" panose="020B0604020202020204" pitchFamily="34" charset="0"/>
              </a:rPr>
              <a:t>Syphilis infection</a:t>
            </a:r>
          </a:p>
        </p:txBody>
      </p:sp>
      <p:sp>
        <p:nvSpPr>
          <p:cNvPr id="283" name="TextBox 282">
            <a:extLst>
              <a:ext uri="{FF2B5EF4-FFF2-40B4-BE49-F238E27FC236}">
                <a16:creationId xmlns:a16="http://schemas.microsoft.com/office/drawing/2014/main" id="{6E5BA720-8EB1-EB8C-4E29-3089D6272D25}"/>
              </a:ext>
            </a:extLst>
          </p:cNvPr>
          <p:cNvSpPr txBox="1"/>
          <p:nvPr/>
        </p:nvSpPr>
        <p:spPr>
          <a:xfrm>
            <a:off x="6659162" y="5431764"/>
            <a:ext cx="1141289" cy="584775"/>
          </a:xfrm>
          <a:prstGeom prst="rect">
            <a:avLst/>
          </a:prstGeom>
          <a:noFill/>
        </p:spPr>
        <p:txBody>
          <a:bodyPr wrap="square" rtlCol="0">
            <a:spAutoFit/>
          </a:bodyPr>
          <a:lstStyle/>
          <a:p>
            <a:r>
              <a:rPr lang="en-US" sz="1600" i="1" dirty="0">
                <a:cs typeface="Arial" panose="020B0604020202020204" pitchFamily="34" charset="0"/>
              </a:rPr>
              <a:t>Receiving Treatment</a:t>
            </a:r>
          </a:p>
        </p:txBody>
      </p:sp>
      <p:sp>
        <p:nvSpPr>
          <p:cNvPr id="284" name="TextBox 283">
            <a:extLst>
              <a:ext uri="{FF2B5EF4-FFF2-40B4-BE49-F238E27FC236}">
                <a16:creationId xmlns:a16="http://schemas.microsoft.com/office/drawing/2014/main" id="{3E0CDEE8-85FA-205E-FC5F-9CCB3259A390}"/>
              </a:ext>
            </a:extLst>
          </p:cNvPr>
          <p:cNvSpPr txBox="1"/>
          <p:nvPr/>
        </p:nvSpPr>
        <p:spPr>
          <a:xfrm>
            <a:off x="-1262558" y="3531372"/>
            <a:ext cx="6173678" cy="400110"/>
          </a:xfrm>
          <a:prstGeom prst="rect">
            <a:avLst/>
          </a:prstGeom>
          <a:noFill/>
        </p:spPr>
        <p:txBody>
          <a:bodyPr wrap="none" rtlCol="0">
            <a:spAutoFit/>
          </a:bodyPr>
          <a:lstStyle/>
          <a:p>
            <a:r>
              <a:rPr lang="de-DE" sz="2000" b="1" dirty="0">
                <a:latin typeface="Arial" panose="020B0604020202020204" pitchFamily="34" charset="0"/>
                <a:cs typeface="Arial" panose="020B0604020202020204" pitchFamily="34" charset="0"/>
              </a:rPr>
              <a:t>(B) </a:t>
            </a:r>
            <a:r>
              <a:rPr lang="en-US" sz="2000" b="1" dirty="0">
                <a:latin typeface="Arial" panose="020B0604020202020204" pitchFamily="34" charset="0"/>
                <a:cs typeface="Arial" panose="020B0604020202020204" pitchFamily="34" charset="0"/>
              </a:rPr>
              <a:t>SYPHILIS CARE CASCADE COMPARTMENTS</a:t>
            </a:r>
          </a:p>
        </p:txBody>
      </p:sp>
      <p:sp>
        <p:nvSpPr>
          <p:cNvPr id="285" name="TextBox 284">
            <a:extLst>
              <a:ext uri="{FF2B5EF4-FFF2-40B4-BE49-F238E27FC236}">
                <a16:creationId xmlns:a16="http://schemas.microsoft.com/office/drawing/2014/main" id="{F167DF44-CF76-E7EF-C6BA-0C9E4922C805}"/>
              </a:ext>
            </a:extLst>
          </p:cNvPr>
          <p:cNvSpPr txBox="1"/>
          <p:nvPr/>
        </p:nvSpPr>
        <p:spPr>
          <a:xfrm rot="18722183">
            <a:off x="6298263" y="4727906"/>
            <a:ext cx="1717570" cy="646331"/>
          </a:xfrm>
          <a:prstGeom prst="rect">
            <a:avLst/>
          </a:prstGeom>
          <a:noFill/>
        </p:spPr>
        <p:txBody>
          <a:bodyPr wrap="square" rtlCol="0">
            <a:spAutoFit/>
          </a:bodyPr>
          <a:lstStyle/>
          <a:p>
            <a:pPr algn="ctr"/>
            <a:r>
              <a:rPr lang="en-US" sz="1600" i="1" dirty="0"/>
              <a:t>Pre-treatment</a:t>
            </a:r>
            <a:r>
              <a:rPr lang="en-US" i="1" dirty="0"/>
              <a:t> LTFU</a:t>
            </a:r>
          </a:p>
        </p:txBody>
      </p:sp>
      <p:sp>
        <p:nvSpPr>
          <p:cNvPr id="286" name="TextBox 285">
            <a:extLst>
              <a:ext uri="{FF2B5EF4-FFF2-40B4-BE49-F238E27FC236}">
                <a16:creationId xmlns:a16="http://schemas.microsoft.com/office/drawing/2014/main" id="{C4B3D8EF-5DC8-00B7-3CE0-975D95A5726D}"/>
              </a:ext>
            </a:extLst>
          </p:cNvPr>
          <p:cNvSpPr txBox="1"/>
          <p:nvPr/>
        </p:nvSpPr>
        <p:spPr>
          <a:xfrm>
            <a:off x="3924663" y="5416932"/>
            <a:ext cx="1148642" cy="584775"/>
          </a:xfrm>
          <a:prstGeom prst="rect">
            <a:avLst/>
          </a:prstGeom>
          <a:noFill/>
        </p:spPr>
        <p:txBody>
          <a:bodyPr wrap="square" rtlCol="0">
            <a:spAutoFit/>
          </a:bodyPr>
          <a:lstStyle/>
          <a:p>
            <a:r>
              <a:rPr lang="en-US" sz="1600" i="1" dirty="0"/>
              <a:t>Successful diagnosis</a:t>
            </a:r>
          </a:p>
        </p:txBody>
      </p:sp>
      <p:cxnSp>
        <p:nvCxnSpPr>
          <p:cNvPr id="287" name="Elbow Connector 286">
            <a:extLst>
              <a:ext uri="{FF2B5EF4-FFF2-40B4-BE49-F238E27FC236}">
                <a16:creationId xmlns:a16="http://schemas.microsoft.com/office/drawing/2014/main" id="{0A7095FD-E4C2-CB3C-B487-8F5B30EC28C0}"/>
              </a:ext>
            </a:extLst>
          </p:cNvPr>
          <p:cNvCxnSpPr>
            <a:cxnSpLocks/>
          </p:cNvCxnSpPr>
          <p:nvPr/>
        </p:nvCxnSpPr>
        <p:spPr>
          <a:xfrm rot="5400000">
            <a:off x="1316316" y="3411794"/>
            <a:ext cx="651685" cy="3246384"/>
          </a:xfrm>
          <a:prstGeom prst="bentConnector3">
            <a:avLst>
              <a:gd name="adj1" fmla="val 50000"/>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1069722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16044</TotalTime>
  <Words>733</Words>
  <Application>Microsoft Macintosh PowerPoint</Application>
  <PresentationFormat>Widescreen</PresentationFormat>
  <Paragraphs>209</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-webkit-standard</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Parastu kas</dc:creator>
  <cp:lastModifiedBy>Parastu Kasaie</cp:lastModifiedBy>
  <cp:revision>49</cp:revision>
  <dcterms:created xsi:type="dcterms:W3CDTF">2018-08-27T17:45:01Z</dcterms:created>
  <dcterms:modified xsi:type="dcterms:W3CDTF">2024-07-29T18:42:27Z</dcterms:modified>
</cp:coreProperties>
</file>