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sldIdLst>
    <p:sldId id="256" r:id="rId2"/>
    <p:sldId id="257" r:id="rId3"/>
    <p:sldId id="258" r:id="rId4"/>
    <p:sldId id="259" r:id="rId5"/>
    <p:sldId id="267" r:id="rId6"/>
    <p:sldId id="260" r:id="rId7"/>
    <p:sldId id="261" r:id="rId8"/>
    <p:sldId id="262" r:id="rId9"/>
    <p:sldId id="263" r:id="rId10"/>
    <p:sldId id="266"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94654" autoAdjust="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3C85F-CAFD-43B4-8597-74BC5497E7AC}" type="doc">
      <dgm:prSet loTypeId="urn:microsoft.com/office/officeart/2005/8/layout/default" loCatId="list" qsTypeId="urn:microsoft.com/office/officeart/2005/8/quickstyle/simple2" qsCatId="simple" csTypeId="urn:microsoft.com/office/officeart/2005/8/colors/accent5_2" csCatId="accent5" phldr="1"/>
      <dgm:spPr/>
      <dgm:t>
        <a:bodyPr/>
        <a:lstStyle/>
        <a:p>
          <a:endParaRPr lang="en-US"/>
        </a:p>
      </dgm:t>
    </dgm:pt>
    <dgm:pt modelId="{FB75C666-C699-4B25-B2A5-E561B4EF35B4}">
      <dgm:prSet/>
      <dgm:spPr>
        <a:solidFill>
          <a:schemeClr val="accent1">
            <a:lumMod val="75000"/>
          </a:schemeClr>
        </a:solidFill>
      </dgm:spPr>
      <dgm:t>
        <a:bodyPr/>
        <a:lstStyle/>
        <a:p>
          <a:r>
            <a:rPr lang="en-US" dirty="0"/>
            <a:t>Record in 2021-2022 season was 24-58</a:t>
          </a:r>
        </a:p>
      </dgm:t>
    </dgm:pt>
    <dgm:pt modelId="{DBA7D527-236E-4024-8727-3575308D7171}" type="parTrans" cxnId="{60415907-9DA2-4F7E-9B76-7A3395CD74A6}">
      <dgm:prSet/>
      <dgm:spPr/>
      <dgm:t>
        <a:bodyPr/>
        <a:lstStyle/>
        <a:p>
          <a:endParaRPr lang="en-US"/>
        </a:p>
      </dgm:t>
    </dgm:pt>
    <dgm:pt modelId="{BD925D72-6F7B-4B42-9881-0E78965B01F0}" type="sibTrans" cxnId="{60415907-9DA2-4F7E-9B76-7A3395CD74A6}">
      <dgm:prSet/>
      <dgm:spPr/>
      <dgm:t>
        <a:bodyPr/>
        <a:lstStyle/>
        <a:p>
          <a:endParaRPr lang="en-US"/>
        </a:p>
      </dgm:t>
    </dgm:pt>
    <dgm:pt modelId="{D9843980-5DA2-4907-972F-915DB9BA202C}">
      <dgm:prSet/>
      <dgm:spPr>
        <a:solidFill>
          <a:schemeClr val="accent1">
            <a:lumMod val="75000"/>
          </a:schemeClr>
        </a:solidFill>
      </dgm:spPr>
      <dgm:t>
        <a:bodyPr/>
        <a:lstStyle/>
        <a:p>
          <a:r>
            <a:rPr lang="en-US" dirty="0"/>
            <a:t>4</a:t>
          </a:r>
          <a:r>
            <a:rPr lang="en-US" baseline="30000" dirty="0"/>
            <a:t>th</a:t>
          </a:r>
          <a:r>
            <a:rPr lang="en-US" dirty="0"/>
            <a:t> worst record in league</a:t>
          </a:r>
        </a:p>
      </dgm:t>
    </dgm:pt>
    <dgm:pt modelId="{CE6FF634-3005-4235-A22C-ED2701A74B2C}" type="parTrans" cxnId="{AEE7E471-2547-483D-9E1C-6C78B679E18D}">
      <dgm:prSet/>
      <dgm:spPr/>
      <dgm:t>
        <a:bodyPr/>
        <a:lstStyle/>
        <a:p>
          <a:endParaRPr lang="en-US"/>
        </a:p>
      </dgm:t>
    </dgm:pt>
    <dgm:pt modelId="{90C5C8A4-D13E-4AC7-B781-140D9C7F0873}" type="sibTrans" cxnId="{AEE7E471-2547-483D-9E1C-6C78B679E18D}">
      <dgm:prSet/>
      <dgm:spPr/>
      <dgm:t>
        <a:bodyPr/>
        <a:lstStyle/>
        <a:p>
          <a:endParaRPr lang="en-US"/>
        </a:p>
      </dgm:t>
    </dgm:pt>
    <dgm:pt modelId="{97F974E8-7FBF-4EA7-A8B9-17BBBDEE4E3C}">
      <dgm:prSet/>
      <dgm:spPr>
        <a:solidFill>
          <a:schemeClr val="accent1">
            <a:lumMod val="75000"/>
          </a:schemeClr>
        </a:solidFill>
      </dgm:spPr>
      <dgm:t>
        <a:bodyPr/>
        <a:lstStyle/>
        <a:p>
          <a:r>
            <a:rPr lang="en-US" dirty="0"/>
            <a:t>Last in points per game</a:t>
          </a:r>
        </a:p>
      </dgm:t>
    </dgm:pt>
    <dgm:pt modelId="{7A869764-8D13-4046-AC4B-E6A485BE5D43}" type="parTrans" cxnId="{4A0F63CB-5E94-448F-A929-A82C83AFC98C}">
      <dgm:prSet/>
      <dgm:spPr/>
      <dgm:t>
        <a:bodyPr/>
        <a:lstStyle/>
        <a:p>
          <a:endParaRPr lang="en-US"/>
        </a:p>
      </dgm:t>
    </dgm:pt>
    <dgm:pt modelId="{FE6581DE-2DF5-4BB5-8E8F-AC36CDA6BED3}" type="sibTrans" cxnId="{4A0F63CB-5E94-448F-A929-A82C83AFC98C}">
      <dgm:prSet/>
      <dgm:spPr/>
      <dgm:t>
        <a:bodyPr/>
        <a:lstStyle/>
        <a:p>
          <a:endParaRPr lang="en-US"/>
        </a:p>
      </dgm:t>
    </dgm:pt>
    <dgm:pt modelId="{60A28988-9C77-422B-AFCF-981C5F07F5D9}">
      <dgm:prSet/>
      <dgm:spPr>
        <a:solidFill>
          <a:schemeClr val="accent1">
            <a:lumMod val="75000"/>
          </a:schemeClr>
        </a:solidFill>
      </dgm:spPr>
      <dgm:t>
        <a:bodyPr/>
        <a:lstStyle/>
        <a:p>
          <a:r>
            <a:rPr lang="en-US" dirty="0"/>
            <a:t>3</a:t>
          </a:r>
          <a:r>
            <a:rPr lang="en-US" baseline="30000" dirty="0"/>
            <a:t>rd</a:t>
          </a:r>
          <a:r>
            <a:rPr lang="en-US" dirty="0"/>
            <a:t> to Last in Assists per game</a:t>
          </a:r>
        </a:p>
      </dgm:t>
    </dgm:pt>
    <dgm:pt modelId="{9FE4D2F6-49F1-47D1-A73E-4C8CE92053C0}" type="parTrans" cxnId="{F6588321-DC15-4D8B-9057-F1C77C6CC080}">
      <dgm:prSet/>
      <dgm:spPr/>
      <dgm:t>
        <a:bodyPr/>
        <a:lstStyle/>
        <a:p>
          <a:endParaRPr lang="en-US"/>
        </a:p>
      </dgm:t>
    </dgm:pt>
    <dgm:pt modelId="{16F105E8-9A29-4AD1-A1BA-23B8075FBE85}" type="sibTrans" cxnId="{F6588321-DC15-4D8B-9057-F1C77C6CC080}">
      <dgm:prSet/>
      <dgm:spPr/>
      <dgm:t>
        <a:bodyPr/>
        <a:lstStyle/>
        <a:p>
          <a:endParaRPr lang="en-US"/>
        </a:p>
      </dgm:t>
    </dgm:pt>
    <dgm:pt modelId="{AFEF6894-9725-470F-83E7-2BF8F34FB327}">
      <dgm:prSet/>
      <dgm:spPr>
        <a:solidFill>
          <a:schemeClr val="accent1">
            <a:lumMod val="75000"/>
          </a:schemeClr>
        </a:solidFill>
      </dgm:spPr>
      <dgm:t>
        <a:bodyPr/>
        <a:lstStyle/>
        <a:p>
          <a:r>
            <a:rPr lang="en-US" dirty="0"/>
            <a:t>6</a:t>
          </a:r>
          <a:r>
            <a:rPr lang="en-US" baseline="30000" dirty="0"/>
            <a:t>th</a:t>
          </a:r>
          <a:r>
            <a:rPr lang="en-US" dirty="0"/>
            <a:t> in league in rebounding</a:t>
          </a:r>
        </a:p>
      </dgm:t>
    </dgm:pt>
    <dgm:pt modelId="{0F8BF106-B62D-4079-B372-A92DF27145AE}" type="parTrans" cxnId="{7434C59E-71D7-47E8-A96B-93DB22C6A2C0}">
      <dgm:prSet/>
      <dgm:spPr/>
      <dgm:t>
        <a:bodyPr/>
        <a:lstStyle/>
        <a:p>
          <a:endParaRPr lang="en-US"/>
        </a:p>
      </dgm:t>
    </dgm:pt>
    <dgm:pt modelId="{402275C3-435F-48D5-82F2-78AFBD361173}" type="sibTrans" cxnId="{7434C59E-71D7-47E8-A96B-93DB22C6A2C0}">
      <dgm:prSet/>
      <dgm:spPr/>
      <dgm:t>
        <a:bodyPr/>
        <a:lstStyle/>
        <a:p>
          <a:endParaRPr lang="en-US"/>
        </a:p>
      </dgm:t>
    </dgm:pt>
    <dgm:pt modelId="{2528AA9E-E69B-4E2B-8E57-42EC11A4CB04}">
      <dgm:prSet/>
      <dgm:spPr>
        <a:solidFill>
          <a:schemeClr val="accent1">
            <a:lumMod val="75000"/>
          </a:schemeClr>
        </a:solidFill>
      </dgm:spPr>
      <dgm:t>
        <a:bodyPr/>
        <a:lstStyle/>
        <a:p>
          <a:r>
            <a:rPr lang="en-US" dirty="0"/>
            <a:t>$34,000,000 Dead Cap</a:t>
          </a:r>
        </a:p>
      </dgm:t>
    </dgm:pt>
    <dgm:pt modelId="{582A48DB-173F-460E-8A3F-1CF09C68A70C}" type="parTrans" cxnId="{AAA7EF30-1D13-4FB5-B62D-EE6DEA910647}">
      <dgm:prSet/>
      <dgm:spPr/>
      <dgm:t>
        <a:bodyPr/>
        <a:lstStyle/>
        <a:p>
          <a:endParaRPr lang="en-US"/>
        </a:p>
      </dgm:t>
    </dgm:pt>
    <dgm:pt modelId="{733D80F4-B150-44D8-B8F2-F5F9CF8E2474}" type="sibTrans" cxnId="{AAA7EF30-1D13-4FB5-B62D-EE6DEA910647}">
      <dgm:prSet/>
      <dgm:spPr/>
      <dgm:t>
        <a:bodyPr/>
        <a:lstStyle/>
        <a:p>
          <a:endParaRPr lang="en-US"/>
        </a:p>
      </dgm:t>
    </dgm:pt>
    <dgm:pt modelId="{0E966EF5-652C-4B62-8F8D-882115EDD8ED}" type="pres">
      <dgm:prSet presAssocID="{8B63C85F-CAFD-43B4-8597-74BC5497E7AC}" presName="diagram" presStyleCnt="0">
        <dgm:presLayoutVars>
          <dgm:dir/>
          <dgm:resizeHandles val="exact"/>
        </dgm:presLayoutVars>
      </dgm:prSet>
      <dgm:spPr/>
    </dgm:pt>
    <dgm:pt modelId="{23EED512-DBB9-4C18-8539-4FD955602B13}" type="pres">
      <dgm:prSet presAssocID="{FB75C666-C699-4B25-B2A5-E561B4EF35B4}" presName="node" presStyleLbl="node1" presStyleIdx="0" presStyleCnt="6">
        <dgm:presLayoutVars>
          <dgm:bulletEnabled val="1"/>
        </dgm:presLayoutVars>
      </dgm:prSet>
      <dgm:spPr/>
    </dgm:pt>
    <dgm:pt modelId="{C3A7487B-CD7B-4F45-9F60-C8B72950CBFA}" type="pres">
      <dgm:prSet presAssocID="{BD925D72-6F7B-4B42-9881-0E78965B01F0}" presName="sibTrans" presStyleCnt="0"/>
      <dgm:spPr/>
    </dgm:pt>
    <dgm:pt modelId="{23872013-B822-4BFE-9100-7D001D73EA94}" type="pres">
      <dgm:prSet presAssocID="{D9843980-5DA2-4907-972F-915DB9BA202C}" presName="node" presStyleLbl="node1" presStyleIdx="1" presStyleCnt="6">
        <dgm:presLayoutVars>
          <dgm:bulletEnabled val="1"/>
        </dgm:presLayoutVars>
      </dgm:prSet>
      <dgm:spPr/>
    </dgm:pt>
    <dgm:pt modelId="{F6710B23-543D-46CE-8566-28A0FB89DE42}" type="pres">
      <dgm:prSet presAssocID="{90C5C8A4-D13E-4AC7-B781-140D9C7F0873}" presName="sibTrans" presStyleCnt="0"/>
      <dgm:spPr/>
    </dgm:pt>
    <dgm:pt modelId="{220A3708-A9BF-4DC8-9999-BDAA2C1C7066}" type="pres">
      <dgm:prSet presAssocID="{97F974E8-7FBF-4EA7-A8B9-17BBBDEE4E3C}" presName="node" presStyleLbl="node1" presStyleIdx="2" presStyleCnt="6">
        <dgm:presLayoutVars>
          <dgm:bulletEnabled val="1"/>
        </dgm:presLayoutVars>
      </dgm:prSet>
      <dgm:spPr/>
    </dgm:pt>
    <dgm:pt modelId="{FE8B5CF7-227C-47F2-81A2-4C45627D0DBA}" type="pres">
      <dgm:prSet presAssocID="{FE6581DE-2DF5-4BB5-8E8F-AC36CDA6BED3}" presName="sibTrans" presStyleCnt="0"/>
      <dgm:spPr/>
    </dgm:pt>
    <dgm:pt modelId="{0A4F9AC0-59A6-4010-BEC3-71E36369A8F0}" type="pres">
      <dgm:prSet presAssocID="{60A28988-9C77-422B-AFCF-981C5F07F5D9}" presName="node" presStyleLbl="node1" presStyleIdx="3" presStyleCnt="6">
        <dgm:presLayoutVars>
          <dgm:bulletEnabled val="1"/>
        </dgm:presLayoutVars>
      </dgm:prSet>
      <dgm:spPr/>
    </dgm:pt>
    <dgm:pt modelId="{50C42EE9-DEF2-43DE-BBF0-F2B1BF2061BC}" type="pres">
      <dgm:prSet presAssocID="{16F105E8-9A29-4AD1-A1BA-23B8075FBE85}" presName="sibTrans" presStyleCnt="0"/>
      <dgm:spPr/>
    </dgm:pt>
    <dgm:pt modelId="{12626C42-E37E-47A5-98FB-16E2E8C3A760}" type="pres">
      <dgm:prSet presAssocID="{AFEF6894-9725-470F-83E7-2BF8F34FB327}" presName="node" presStyleLbl="node1" presStyleIdx="4" presStyleCnt="6">
        <dgm:presLayoutVars>
          <dgm:bulletEnabled val="1"/>
        </dgm:presLayoutVars>
      </dgm:prSet>
      <dgm:spPr/>
    </dgm:pt>
    <dgm:pt modelId="{0397D4BB-F902-4448-BE6E-000809B6A4AA}" type="pres">
      <dgm:prSet presAssocID="{402275C3-435F-48D5-82F2-78AFBD361173}" presName="sibTrans" presStyleCnt="0"/>
      <dgm:spPr/>
    </dgm:pt>
    <dgm:pt modelId="{A44F1ABF-A092-4C7C-8082-82828C4F6E08}" type="pres">
      <dgm:prSet presAssocID="{2528AA9E-E69B-4E2B-8E57-42EC11A4CB04}" presName="node" presStyleLbl="node1" presStyleIdx="5" presStyleCnt="6">
        <dgm:presLayoutVars>
          <dgm:bulletEnabled val="1"/>
        </dgm:presLayoutVars>
      </dgm:prSet>
      <dgm:spPr/>
    </dgm:pt>
  </dgm:ptLst>
  <dgm:cxnLst>
    <dgm:cxn modelId="{3317AD05-6523-4823-B8D9-6D9B378178A9}" type="presOf" srcId="{60A28988-9C77-422B-AFCF-981C5F07F5D9}" destId="{0A4F9AC0-59A6-4010-BEC3-71E36369A8F0}" srcOrd="0" destOrd="0" presId="urn:microsoft.com/office/officeart/2005/8/layout/default"/>
    <dgm:cxn modelId="{60415907-9DA2-4F7E-9B76-7A3395CD74A6}" srcId="{8B63C85F-CAFD-43B4-8597-74BC5497E7AC}" destId="{FB75C666-C699-4B25-B2A5-E561B4EF35B4}" srcOrd="0" destOrd="0" parTransId="{DBA7D527-236E-4024-8727-3575308D7171}" sibTransId="{BD925D72-6F7B-4B42-9881-0E78965B01F0}"/>
    <dgm:cxn modelId="{F6588321-DC15-4D8B-9057-F1C77C6CC080}" srcId="{8B63C85F-CAFD-43B4-8597-74BC5497E7AC}" destId="{60A28988-9C77-422B-AFCF-981C5F07F5D9}" srcOrd="3" destOrd="0" parTransId="{9FE4D2F6-49F1-47D1-A73E-4C8CE92053C0}" sibTransId="{16F105E8-9A29-4AD1-A1BA-23B8075FBE85}"/>
    <dgm:cxn modelId="{10A4072E-BFC7-4823-B454-C3BB3A30270C}" type="presOf" srcId="{97F974E8-7FBF-4EA7-A8B9-17BBBDEE4E3C}" destId="{220A3708-A9BF-4DC8-9999-BDAA2C1C7066}" srcOrd="0" destOrd="0" presId="urn:microsoft.com/office/officeart/2005/8/layout/default"/>
    <dgm:cxn modelId="{AAA7EF30-1D13-4FB5-B62D-EE6DEA910647}" srcId="{8B63C85F-CAFD-43B4-8597-74BC5497E7AC}" destId="{2528AA9E-E69B-4E2B-8E57-42EC11A4CB04}" srcOrd="5" destOrd="0" parTransId="{582A48DB-173F-460E-8A3F-1CF09C68A70C}" sibTransId="{733D80F4-B150-44D8-B8F2-F5F9CF8E2474}"/>
    <dgm:cxn modelId="{419C456F-9CAF-4A52-A700-0045D7FD5CF0}" type="presOf" srcId="{D9843980-5DA2-4907-972F-915DB9BA202C}" destId="{23872013-B822-4BFE-9100-7D001D73EA94}" srcOrd="0" destOrd="0" presId="urn:microsoft.com/office/officeart/2005/8/layout/default"/>
    <dgm:cxn modelId="{AEE7E471-2547-483D-9E1C-6C78B679E18D}" srcId="{8B63C85F-CAFD-43B4-8597-74BC5497E7AC}" destId="{D9843980-5DA2-4907-972F-915DB9BA202C}" srcOrd="1" destOrd="0" parTransId="{CE6FF634-3005-4235-A22C-ED2701A74B2C}" sibTransId="{90C5C8A4-D13E-4AC7-B781-140D9C7F0873}"/>
    <dgm:cxn modelId="{741EA48E-4827-42CF-8DB7-2FEB7E3AC3B7}" type="presOf" srcId="{AFEF6894-9725-470F-83E7-2BF8F34FB327}" destId="{12626C42-E37E-47A5-98FB-16E2E8C3A760}" srcOrd="0" destOrd="0" presId="urn:microsoft.com/office/officeart/2005/8/layout/default"/>
    <dgm:cxn modelId="{D073C490-41F6-4801-A1E0-3C224D9DCA86}" type="presOf" srcId="{2528AA9E-E69B-4E2B-8E57-42EC11A4CB04}" destId="{A44F1ABF-A092-4C7C-8082-82828C4F6E08}" srcOrd="0" destOrd="0" presId="urn:microsoft.com/office/officeart/2005/8/layout/default"/>
    <dgm:cxn modelId="{7434C59E-71D7-47E8-A96B-93DB22C6A2C0}" srcId="{8B63C85F-CAFD-43B4-8597-74BC5497E7AC}" destId="{AFEF6894-9725-470F-83E7-2BF8F34FB327}" srcOrd="4" destOrd="0" parTransId="{0F8BF106-B62D-4079-B372-A92DF27145AE}" sibTransId="{402275C3-435F-48D5-82F2-78AFBD361173}"/>
    <dgm:cxn modelId="{F30A02A8-46AE-452B-B26A-73160F031B1B}" type="presOf" srcId="{FB75C666-C699-4B25-B2A5-E561B4EF35B4}" destId="{23EED512-DBB9-4C18-8539-4FD955602B13}" srcOrd="0" destOrd="0" presId="urn:microsoft.com/office/officeart/2005/8/layout/default"/>
    <dgm:cxn modelId="{10264FC9-7FA0-46CB-BF18-9C0CF7F97D9F}" type="presOf" srcId="{8B63C85F-CAFD-43B4-8597-74BC5497E7AC}" destId="{0E966EF5-652C-4B62-8F8D-882115EDD8ED}" srcOrd="0" destOrd="0" presId="urn:microsoft.com/office/officeart/2005/8/layout/default"/>
    <dgm:cxn modelId="{4A0F63CB-5E94-448F-A929-A82C83AFC98C}" srcId="{8B63C85F-CAFD-43B4-8597-74BC5497E7AC}" destId="{97F974E8-7FBF-4EA7-A8B9-17BBBDEE4E3C}" srcOrd="2" destOrd="0" parTransId="{7A869764-8D13-4046-AC4B-E6A485BE5D43}" sibTransId="{FE6581DE-2DF5-4BB5-8E8F-AC36CDA6BED3}"/>
    <dgm:cxn modelId="{EEEAD6B9-5683-4DC2-BF1B-486E147F9014}" type="presParOf" srcId="{0E966EF5-652C-4B62-8F8D-882115EDD8ED}" destId="{23EED512-DBB9-4C18-8539-4FD955602B13}" srcOrd="0" destOrd="0" presId="urn:microsoft.com/office/officeart/2005/8/layout/default"/>
    <dgm:cxn modelId="{61064334-137D-4B8E-923E-CA7F31E200D1}" type="presParOf" srcId="{0E966EF5-652C-4B62-8F8D-882115EDD8ED}" destId="{C3A7487B-CD7B-4F45-9F60-C8B72950CBFA}" srcOrd="1" destOrd="0" presId="urn:microsoft.com/office/officeart/2005/8/layout/default"/>
    <dgm:cxn modelId="{3C28A833-EDA9-4D9E-94EE-3C7305F33423}" type="presParOf" srcId="{0E966EF5-652C-4B62-8F8D-882115EDD8ED}" destId="{23872013-B822-4BFE-9100-7D001D73EA94}" srcOrd="2" destOrd="0" presId="urn:microsoft.com/office/officeart/2005/8/layout/default"/>
    <dgm:cxn modelId="{459E2DBC-E06A-469C-B453-099601D5BF94}" type="presParOf" srcId="{0E966EF5-652C-4B62-8F8D-882115EDD8ED}" destId="{F6710B23-543D-46CE-8566-28A0FB89DE42}" srcOrd="3" destOrd="0" presId="urn:microsoft.com/office/officeart/2005/8/layout/default"/>
    <dgm:cxn modelId="{718E93E5-54F3-4944-9674-42F2924F5D36}" type="presParOf" srcId="{0E966EF5-652C-4B62-8F8D-882115EDD8ED}" destId="{220A3708-A9BF-4DC8-9999-BDAA2C1C7066}" srcOrd="4" destOrd="0" presId="urn:microsoft.com/office/officeart/2005/8/layout/default"/>
    <dgm:cxn modelId="{60EFE897-741E-4129-868F-E8DD84863D12}" type="presParOf" srcId="{0E966EF5-652C-4B62-8F8D-882115EDD8ED}" destId="{FE8B5CF7-227C-47F2-81A2-4C45627D0DBA}" srcOrd="5" destOrd="0" presId="urn:microsoft.com/office/officeart/2005/8/layout/default"/>
    <dgm:cxn modelId="{463ACF91-D658-444D-986B-BC7D275B0B12}" type="presParOf" srcId="{0E966EF5-652C-4B62-8F8D-882115EDD8ED}" destId="{0A4F9AC0-59A6-4010-BEC3-71E36369A8F0}" srcOrd="6" destOrd="0" presId="urn:microsoft.com/office/officeart/2005/8/layout/default"/>
    <dgm:cxn modelId="{495AADAB-4C5F-44F4-8A60-B2281FCF0A3D}" type="presParOf" srcId="{0E966EF5-652C-4B62-8F8D-882115EDD8ED}" destId="{50C42EE9-DEF2-43DE-BBF0-F2B1BF2061BC}" srcOrd="7" destOrd="0" presId="urn:microsoft.com/office/officeart/2005/8/layout/default"/>
    <dgm:cxn modelId="{336C5B71-1DC1-4868-A236-3B1C551FE3AF}" type="presParOf" srcId="{0E966EF5-652C-4B62-8F8D-882115EDD8ED}" destId="{12626C42-E37E-47A5-98FB-16E2E8C3A760}" srcOrd="8" destOrd="0" presId="urn:microsoft.com/office/officeart/2005/8/layout/default"/>
    <dgm:cxn modelId="{ACAD1887-7B1C-4BC2-8269-C397BF94B5BB}" type="presParOf" srcId="{0E966EF5-652C-4B62-8F8D-882115EDD8ED}" destId="{0397D4BB-F902-4448-BE6E-000809B6A4AA}" srcOrd="9" destOrd="0" presId="urn:microsoft.com/office/officeart/2005/8/layout/default"/>
    <dgm:cxn modelId="{3F8C212F-CDC9-46B9-B8DD-2DEDFB4B25BE}" type="presParOf" srcId="{0E966EF5-652C-4B62-8F8D-882115EDD8ED}" destId="{A44F1ABF-A092-4C7C-8082-82828C4F6E0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645C4B-1157-4F14-8B69-CA93042AD645}" type="doc">
      <dgm:prSet loTypeId="urn:microsoft.com/office/officeart/2005/8/layout/chevron1" loCatId="process" qsTypeId="urn:microsoft.com/office/officeart/2005/8/quickstyle/simple1" qsCatId="simple" csTypeId="urn:microsoft.com/office/officeart/2018/5/colors/Iconchunking_neutralbg_colorful2" csCatId="colorful" phldr="1"/>
      <dgm:spPr/>
    </dgm:pt>
    <dgm:pt modelId="{578F932C-CDA0-4B08-8F32-0163895FB0B9}">
      <dgm:prSet phldrT="[Text]"/>
      <dgm:spPr/>
      <dgm:t>
        <a:bodyPr/>
        <a:lstStyle/>
        <a:p>
          <a:r>
            <a:rPr lang="en-US" dirty="0">
              <a:solidFill>
                <a:schemeClr val="bg1"/>
              </a:solidFill>
            </a:rPr>
            <a:t>Revenue Converted to BRI</a:t>
          </a:r>
        </a:p>
      </dgm:t>
    </dgm:pt>
    <dgm:pt modelId="{45EA3AC5-58E0-4092-AB5C-CB61619E78E4}" type="parTrans" cxnId="{976DF6AE-D581-4F83-B18C-3BF7B5D769AB}">
      <dgm:prSet/>
      <dgm:spPr/>
      <dgm:t>
        <a:bodyPr/>
        <a:lstStyle/>
        <a:p>
          <a:endParaRPr lang="en-US"/>
        </a:p>
      </dgm:t>
    </dgm:pt>
    <dgm:pt modelId="{FFC0FBF3-AD2D-4034-8B67-7195D35D02FC}" type="sibTrans" cxnId="{976DF6AE-D581-4F83-B18C-3BF7B5D769AB}">
      <dgm:prSet/>
      <dgm:spPr/>
      <dgm:t>
        <a:bodyPr/>
        <a:lstStyle/>
        <a:p>
          <a:endParaRPr lang="en-US"/>
        </a:p>
      </dgm:t>
    </dgm:pt>
    <dgm:pt modelId="{A4D4E4C2-EA35-45B2-B0A2-9B68A1766422}">
      <dgm:prSet phldrT="[Text]"/>
      <dgm:spPr/>
      <dgm:t>
        <a:bodyPr/>
        <a:lstStyle/>
        <a:p>
          <a:r>
            <a:rPr lang="en-US" dirty="0">
              <a:solidFill>
                <a:schemeClr val="bg1"/>
              </a:solidFill>
            </a:rPr>
            <a:t>44.7% of BRI is Salary Cap</a:t>
          </a:r>
        </a:p>
      </dgm:t>
    </dgm:pt>
    <dgm:pt modelId="{1E69B604-D59A-432E-B51C-4ECA76412ECD}" type="parTrans" cxnId="{CAB15DA3-AFB4-4FD2-AF26-6E58F2D00E5A}">
      <dgm:prSet/>
      <dgm:spPr/>
      <dgm:t>
        <a:bodyPr/>
        <a:lstStyle/>
        <a:p>
          <a:endParaRPr lang="en-US"/>
        </a:p>
      </dgm:t>
    </dgm:pt>
    <dgm:pt modelId="{7AE663D0-0C39-46F9-A1C3-A36A4F37134B}" type="sibTrans" cxnId="{CAB15DA3-AFB4-4FD2-AF26-6E58F2D00E5A}">
      <dgm:prSet/>
      <dgm:spPr/>
      <dgm:t>
        <a:bodyPr/>
        <a:lstStyle/>
        <a:p>
          <a:endParaRPr lang="en-US"/>
        </a:p>
      </dgm:t>
    </dgm:pt>
    <dgm:pt modelId="{27226ABB-B45C-416E-B91F-44A0A017FDDE}">
      <dgm:prSet phldrT="[Text]"/>
      <dgm:spPr/>
      <dgm:t>
        <a:bodyPr/>
        <a:lstStyle/>
        <a:p>
          <a:r>
            <a:rPr lang="en-US" dirty="0">
              <a:solidFill>
                <a:schemeClr val="bg1"/>
              </a:solidFill>
            </a:rPr>
            <a:t>Contracts are structed as % of Salary Cap</a:t>
          </a:r>
        </a:p>
      </dgm:t>
    </dgm:pt>
    <dgm:pt modelId="{2B298B26-1AB4-4606-B910-E586C01B94A3}" type="parTrans" cxnId="{26629C9C-1463-4000-9ABB-ED2A5BDAD90E}">
      <dgm:prSet/>
      <dgm:spPr/>
      <dgm:t>
        <a:bodyPr/>
        <a:lstStyle/>
        <a:p>
          <a:endParaRPr lang="en-US"/>
        </a:p>
      </dgm:t>
    </dgm:pt>
    <dgm:pt modelId="{987DACDB-C268-4ED9-8FE9-73BABB6EB5FE}" type="sibTrans" cxnId="{26629C9C-1463-4000-9ABB-ED2A5BDAD90E}">
      <dgm:prSet/>
      <dgm:spPr/>
      <dgm:t>
        <a:bodyPr/>
        <a:lstStyle/>
        <a:p>
          <a:endParaRPr lang="en-US"/>
        </a:p>
      </dgm:t>
    </dgm:pt>
    <dgm:pt modelId="{F2F4ABA7-487F-4001-BC98-FE78FB66F55A}" type="pres">
      <dgm:prSet presAssocID="{9E645C4B-1157-4F14-8B69-CA93042AD645}" presName="Name0" presStyleCnt="0">
        <dgm:presLayoutVars>
          <dgm:dir/>
          <dgm:animLvl val="lvl"/>
          <dgm:resizeHandles val="exact"/>
        </dgm:presLayoutVars>
      </dgm:prSet>
      <dgm:spPr/>
    </dgm:pt>
    <dgm:pt modelId="{595B596F-6CC0-4B7D-B932-FC559A764E6C}" type="pres">
      <dgm:prSet presAssocID="{578F932C-CDA0-4B08-8F32-0163895FB0B9}" presName="parTxOnly" presStyleLbl="node1" presStyleIdx="0" presStyleCnt="3">
        <dgm:presLayoutVars>
          <dgm:chMax val="0"/>
          <dgm:chPref val="0"/>
          <dgm:bulletEnabled val="1"/>
        </dgm:presLayoutVars>
      </dgm:prSet>
      <dgm:spPr/>
    </dgm:pt>
    <dgm:pt modelId="{782ED979-3B8F-471B-9ECD-307CC4A8B97A}" type="pres">
      <dgm:prSet presAssocID="{FFC0FBF3-AD2D-4034-8B67-7195D35D02FC}" presName="parTxOnlySpace" presStyleCnt="0"/>
      <dgm:spPr/>
    </dgm:pt>
    <dgm:pt modelId="{C1185FA4-057C-4D62-BBE8-1D80445CD26F}" type="pres">
      <dgm:prSet presAssocID="{A4D4E4C2-EA35-45B2-B0A2-9B68A1766422}" presName="parTxOnly" presStyleLbl="node1" presStyleIdx="1" presStyleCnt="3" custLinFactNeighborX="15414" custLinFactNeighborY="-2404">
        <dgm:presLayoutVars>
          <dgm:chMax val="0"/>
          <dgm:chPref val="0"/>
          <dgm:bulletEnabled val="1"/>
        </dgm:presLayoutVars>
      </dgm:prSet>
      <dgm:spPr/>
    </dgm:pt>
    <dgm:pt modelId="{DA681FDB-567C-437F-AD3B-4D565B789A9A}" type="pres">
      <dgm:prSet presAssocID="{7AE663D0-0C39-46F9-A1C3-A36A4F37134B}" presName="parTxOnlySpace" presStyleCnt="0"/>
      <dgm:spPr/>
    </dgm:pt>
    <dgm:pt modelId="{98E4E201-B10A-4964-BD1C-55D771C32BAB}" type="pres">
      <dgm:prSet presAssocID="{27226ABB-B45C-416E-B91F-44A0A017FDDE}" presName="parTxOnly" presStyleLbl="node1" presStyleIdx="2" presStyleCnt="3">
        <dgm:presLayoutVars>
          <dgm:chMax val="0"/>
          <dgm:chPref val="0"/>
          <dgm:bulletEnabled val="1"/>
        </dgm:presLayoutVars>
      </dgm:prSet>
      <dgm:spPr/>
    </dgm:pt>
  </dgm:ptLst>
  <dgm:cxnLst>
    <dgm:cxn modelId="{53D38420-089C-44AF-9982-56903C581B92}" type="presOf" srcId="{27226ABB-B45C-416E-B91F-44A0A017FDDE}" destId="{98E4E201-B10A-4964-BD1C-55D771C32BAB}" srcOrd="0" destOrd="0" presId="urn:microsoft.com/office/officeart/2005/8/layout/chevron1"/>
    <dgm:cxn modelId="{A65D0096-225C-42D0-80A2-CB618583A835}" type="presOf" srcId="{9E645C4B-1157-4F14-8B69-CA93042AD645}" destId="{F2F4ABA7-487F-4001-BC98-FE78FB66F55A}" srcOrd="0" destOrd="0" presId="urn:microsoft.com/office/officeart/2005/8/layout/chevron1"/>
    <dgm:cxn modelId="{26629C9C-1463-4000-9ABB-ED2A5BDAD90E}" srcId="{9E645C4B-1157-4F14-8B69-CA93042AD645}" destId="{27226ABB-B45C-416E-B91F-44A0A017FDDE}" srcOrd="2" destOrd="0" parTransId="{2B298B26-1AB4-4606-B910-E586C01B94A3}" sibTransId="{987DACDB-C268-4ED9-8FE9-73BABB6EB5FE}"/>
    <dgm:cxn modelId="{CAB15DA3-AFB4-4FD2-AF26-6E58F2D00E5A}" srcId="{9E645C4B-1157-4F14-8B69-CA93042AD645}" destId="{A4D4E4C2-EA35-45B2-B0A2-9B68A1766422}" srcOrd="1" destOrd="0" parTransId="{1E69B604-D59A-432E-B51C-4ECA76412ECD}" sibTransId="{7AE663D0-0C39-46F9-A1C3-A36A4F37134B}"/>
    <dgm:cxn modelId="{976DF6AE-D581-4F83-B18C-3BF7B5D769AB}" srcId="{9E645C4B-1157-4F14-8B69-CA93042AD645}" destId="{578F932C-CDA0-4B08-8F32-0163895FB0B9}" srcOrd="0" destOrd="0" parTransId="{45EA3AC5-58E0-4092-AB5C-CB61619E78E4}" sibTransId="{FFC0FBF3-AD2D-4034-8B67-7195D35D02FC}"/>
    <dgm:cxn modelId="{B6B433B5-C821-42AE-9BB1-F7D47425A3FA}" type="presOf" srcId="{A4D4E4C2-EA35-45B2-B0A2-9B68A1766422}" destId="{C1185FA4-057C-4D62-BBE8-1D80445CD26F}" srcOrd="0" destOrd="0" presId="urn:microsoft.com/office/officeart/2005/8/layout/chevron1"/>
    <dgm:cxn modelId="{CB0303E4-8E9C-4D88-959D-B8F6E2654697}" type="presOf" srcId="{578F932C-CDA0-4B08-8F32-0163895FB0B9}" destId="{595B596F-6CC0-4B7D-B932-FC559A764E6C}" srcOrd="0" destOrd="0" presId="urn:microsoft.com/office/officeart/2005/8/layout/chevron1"/>
    <dgm:cxn modelId="{9D9E7693-836C-4E68-BC92-F88A584190A8}" type="presParOf" srcId="{F2F4ABA7-487F-4001-BC98-FE78FB66F55A}" destId="{595B596F-6CC0-4B7D-B932-FC559A764E6C}" srcOrd="0" destOrd="0" presId="urn:microsoft.com/office/officeart/2005/8/layout/chevron1"/>
    <dgm:cxn modelId="{2CE4A4F3-D8E2-484B-A5AE-03734ED45310}" type="presParOf" srcId="{F2F4ABA7-487F-4001-BC98-FE78FB66F55A}" destId="{782ED979-3B8F-471B-9ECD-307CC4A8B97A}" srcOrd="1" destOrd="0" presId="urn:microsoft.com/office/officeart/2005/8/layout/chevron1"/>
    <dgm:cxn modelId="{17FB2628-84E6-486A-933F-98CB66A1ED9D}" type="presParOf" srcId="{F2F4ABA7-487F-4001-BC98-FE78FB66F55A}" destId="{C1185FA4-057C-4D62-BBE8-1D80445CD26F}" srcOrd="2" destOrd="0" presId="urn:microsoft.com/office/officeart/2005/8/layout/chevron1"/>
    <dgm:cxn modelId="{D20F7DA3-90F8-4DAD-99F6-C1AEFDCAA8C2}" type="presParOf" srcId="{F2F4ABA7-487F-4001-BC98-FE78FB66F55A}" destId="{DA681FDB-567C-437F-AD3B-4D565B789A9A}" srcOrd="3" destOrd="0" presId="urn:microsoft.com/office/officeart/2005/8/layout/chevron1"/>
    <dgm:cxn modelId="{EF504626-AF10-49B0-BC8F-ADEA6AC4479C}" type="presParOf" srcId="{F2F4ABA7-487F-4001-BC98-FE78FB66F55A}" destId="{98E4E201-B10A-4964-BD1C-55D771C32BAB}"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B485C1-806D-4BC7-BCA9-77E4332C3B4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67052AA-33A1-44BB-B3D3-12A0BFA59CAA}">
      <dgm:prSet/>
      <dgm:spPr/>
      <dgm:t>
        <a:bodyPr/>
        <a:lstStyle/>
        <a:p>
          <a:r>
            <a:rPr lang="en-US" dirty="0"/>
            <a:t>When Shopping for players of highest value look for youth</a:t>
          </a:r>
        </a:p>
      </dgm:t>
    </dgm:pt>
    <dgm:pt modelId="{D6ACEB64-2614-43F0-81AA-BABD1D087141}" type="parTrans" cxnId="{D70FFA98-5E15-4458-A69E-62E1B4099E84}">
      <dgm:prSet/>
      <dgm:spPr/>
      <dgm:t>
        <a:bodyPr/>
        <a:lstStyle/>
        <a:p>
          <a:endParaRPr lang="en-US"/>
        </a:p>
      </dgm:t>
    </dgm:pt>
    <dgm:pt modelId="{3CC71B8C-8FB2-48B0-A4E4-A5B01BA7E7E7}" type="sibTrans" cxnId="{D70FFA98-5E15-4458-A69E-62E1B4099E84}">
      <dgm:prSet/>
      <dgm:spPr/>
      <dgm:t>
        <a:bodyPr/>
        <a:lstStyle/>
        <a:p>
          <a:endParaRPr lang="en-US"/>
        </a:p>
      </dgm:t>
    </dgm:pt>
    <dgm:pt modelId="{93834CB3-1CED-40D9-8EC9-5F1E6EBC1D38}">
      <dgm:prSet/>
      <dgm:spPr/>
      <dgm:t>
        <a:bodyPr/>
        <a:lstStyle/>
        <a:p>
          <a:r>
            <a:rPr lang="en-US" dirty="0"/>
            <a:t>Though they have higher variance, the smaller contracts have more value in the aggregate.</a:t>
          </a:r>
        </a:p>
      </dgm:t>
    </dgm:pt>
    <dgm:pt modelId="{F2F93AE0-3E0B-448B-9365-47DA4349D731}" type="parTrans" cxnId="{0E234F49-028D-4CE3-8525-29FA8754DAC9}">
      <dgm:prSet/>
      <dgm:spPr/>
      <dgm:t>
        <a:bodyPr/>
        <a:lstStyle/>
        <a:p>
          <a:endParaRPr lang="en-US"/>
        </a:p>
      </dgm:t>
    </dgm:pt>
    <dgm:pt modelId="{783668CD-D759-41FE-A3FC-5ACAD3BFBBB5}" type="sibTrans" cxnId="{0E234F49-028D-4CE3-8525-29FA8754DAC9}">
      <dgm:prSet/>
      <dgm:spPr/>
      <dgm:t>
        <a:bodyPr/>
        <a:lstStyle/>
        <a:p>
          <a:endParaRPr lang="en-US"/>
        </a:p>
      </dgm:t>
    </dgm:pt>
    <dgm:pt modelId="{BF181B99-B0D2-44AE-A4EB-0DEF7FE76A20}">
      <dgm:prSet/>
      <dgm:spPr/>
      <dgm:t>
        <a:bodyPr/>
        <a:lstStyle/>
        <a:p>
          <a:r>
            <a:rPr lang="en-US" dirty="0"/>
            <a:t>Large Contracts have the lowest Value in counting stats.</a:t>
          </a:r>
        </a:p>
      </dgm:t>
    </dgm:pt>
    <dgm:pt modelId="{CDE6C0AB-5B0E-48AA-9862-94F7105B75C0}" type="parTrans" cxnId="{B5BCFEC8-3043-4672-B625-5AAC02DDB956}">
      <dgm:prSet/>
      <dgm:spPr/>
      <dgm:t>
        <a:bodyPr/>
        <a:lstStyle/>
        <a:p>
          <a:endParaRPr lang="en-US"/>
        </a:p>
      </dgm:t>
    </dgm:pt>
    <dgm:pt modelId="{355A9E78-4876-4A58-9E8A-DA6BF68BAB21}" type="sibTrans" cxnId="{B5BCFEC8-3043-4672-B625-5AAC02DDB956}">
      <dgm:prSet/>
      <dgm:spPr/>
      <dgm:t>
        <a:bodyPr/>
        <a:lstStyle/>
        <a:p>
          <a:endParaRPr lang="en-US"/>
        </a:p>
      </dgm:t>
    </dgm:pt>
    <dgm:pt modelId="{AD6A4E0F-A468-49F3-9FE2-9E427337AB2D}">
      <dgm:prSet/>
      <dgm:spPr/>
      <dgm:t>
        <a:bodyPr/>
        <a:lstStyle/>
        <a:p>
          <a:r>
            <a:rPr lang="en-US" dirty="0"/>
            <a:t>Parody is higher than one might assume. Does not follow 80/20 rule</a:t>
          </a:r>
        </a:p>
      </dgm:t>
    </dgm:pt>
    <dgm:pt modelId="{F28AB4A4-B26B-44BD-8F5E-57EADD00C8FF}" type="parTrans" cxnId="{F7274B39-5751-46E9-A34A-7E5EF336D630}">
      <dgm:prSet/>
      <dgm:spPr/>
      <dgm:t>
        <a:bodyPr/>
        <a:lstStyle/>
        <a:p>
          <a:endParaRPr lang="en-US"/>
        </a:p>
      </dgm:t>
    </dgm:pt>
    <dgm:pt modelId="{4AA1902D-7E34-46EA-94B5-957290C0B799}" type="sibTrans" cxnId="{F7274B39-5751-46E9-A34A-7E5EF336D630}">
      <dgm:prSet/>
      <dgm:spPr/>
      <dgm:t>
        <a:bodyPr/>
        <a:lstStyle/>
        <a:p>
          <a:endParaRPr lang="en-US"/>
        </a:p>
      </dgm:t>
    </dgm:pt>
    <dgm:pt modelId="{669697D1-5835-4245-8E73-75DE3B70B0A6}" type="pres">
      <dgm:prSet presAssocID="{D2B485C1-806D-4BC7-BCA9-77E4332C3B44}" presName="vert0" presStyleCnt="0">
        <dgm:presLayoutVars>
          <dgm:dir/>
          <dgm:animOne val="branch"/>
          <dgm:animLvl val="lvl"/>
        </dgm:presLayoutVars>
      </dgm:prSet>
      <dgm:spPr/>
    </dgm:pt>
    <dgm:pt modelId="{EA994F46-9569-4E3D-A03A-D855284E6324}" type="pres">
      <dgm:prSet presAssocID="{067052AA-33A1-44BB-B3D3-12A0BFA59CAA}" presName="thickLine" presStyleLbl="alignNode1" presStyleIdx="0" presStyleCnt="4"/>
      <dgm:spPr/>
    </dgm:pt>
    <dgm:pt modelId="{5FD8AA1B-CCAA-49E6-BA30-7D83C1651EC6}" type="pres">
      <dgm:prSet presAssocID="{067052AA-33A1-44BB-B3D3-12A0BFA59CAA}" presName="horz1" presStyleCnt="0"/>
      <dgm:spPr/>
    </dgm:pt>
    <dgm:pt modelId="{5FB8C62D-73C5-434B-80E1-040C6FC47F1F}" type="pres">
      <dgm:prSet presAssocID="{067052AA-33A1-44BB-B3D3-12A0BFA59CAA}" presName="tx1" presStyleLbl="revTx" presStyleIdx="0" presStyleCnt="4"/>
      <dgm:spPr/>
    </dgm:pt>
    <dgm:pt modelId="{05FC2E8C-B167-457E-BF5E-D2335C03B604}" type="pres">
      <dgm:prSet presAssocID="{067052AA-33A1-44BB-B3D3-12A0BFA59CAA}" presName="vert1" presStyleCnt="0"/>
      <dgm:spPr/>
    </dgm:pt>
    <dgm:pt modelId="{F799C743-E291-49FF-9683-D4995DE1E30E}" type="pres">
      <dgm:prSet presAssocID="{93834CB3-1CED-40D9-8EC9-5F1E6EBC1D38}" presName="thickLine" presStyleLbl="alignNode1" presStyleIdx="1" presStyleCnt="4"/>
      <dgm:spPr/>
    </dgm:pt>
    <dgm:pt modelId="{69434A27-A060-41DC-8906-A8C77DCA0B44}" type="pres">
      <dgm:prSet presAssocID="{93834CB3-1CED-40D9-8EC9-5F1E6EBC1D38}" presName="horz1" presStyleCnt="0"/>
      <dgm:spPr/>
    </dgm:pt>
    <dgm:pt modelId="{BAA55678-B974-4BBB-94CC-3D1FFE8B7425}" type="pres">
      <dgm:prSet presAssocID="{93834CB3-1CED-40D9-8EC9-5F1E6EBC1D38}" presName="tx1" presStyleLbl="revTx" presStyleIdx="1" presStyleCnt="4"/>
      <dgm:spPr/>
    </dgm:pt>
    <dgm:pt modelId="{9B66FAA7-3131-4C59-9C20-643D06713927}" type="pres">
      <dgm:prSet presAssocID="{93834CB3-1CED-40D9-8EC9-5F1E6EBC1D38}" presName="vert1" presStyleCnt="0"/>
      <dgm:spPr/>
    </dgm:pt>
    <dgm:pt modelId="{6C79FF53-0339-45EE-BD47-0B700E2E7778}" type="pres">
      <dgm:prSet presAssocID="{BF181B99-B0D2-44AE-A4EB-0DEF7FE76A20}" presName="thickLine" presStyleLbl="alignNode1" presStyleIdx="2" presStyleCnt="4"/>
      <dgm:spPr/>
    </dgm:pt>
    <dgm:pt modelId="{682B125F-9D8A-4DCE-92B1-AE7AC39CE8EC}" type="pres">
      <dgm:prSet presAssocID="{BF181B99-B0D2-44AE-A4EB-0DEF7FE76A20}" presName="horz1" presStyleCnt="0"/>
      <dgm:spPr/>
    </dgm:pt>
    <dgm:pt modelId="{2D0F6937-D354-4163-84FC-41760C5CF72A}" type="pres">
      <dgm:prSet presAssocID="{BF181B99-B0D2-44AE-A4EB-0DEF7FE76A20}" presName="tx1" presStyleLbl="revTx" presStyleIdx="2" presStyleCnt="4"/>
      <dgm:spPr/>
    </dgm:pt>
    <dgm:pt modelId="{FDE93878-07EE-4FD5-8B55-4BECF5E58400}" type="pres">
      <dgm:prSet presAssocID="{BF181B99-B0D2-44AE-A4EB-0DEF7FE76A20}" presName="vert1" presStyleCnt="0"/>
      <dgm:spPr/>
    </dgm:pt>
    <dgm:pt modelId="{7AD6805C-993F-4584-9050-EFE728F25B5B}" type="pres">
      <dgm:prSet presAssocID="{AD6A4E0F-A468-49F3-9FE2-9E427337AB2D}" presName="thickLine" presStyleLbl="alignNode1" presStyleIdx="3" presStyleCnt="4"/>
      <dgm:spPr/>
    </dgm:pt>
    <dgm:pt modelId="{76B49FF5-A0E9-4F42-8967-13A1F29CFA38}" type="pres">
      <dgm:prSet presAssocID="{AD6A4E0F-A468-49F3-9FE2-9E427337AB2D}" presName="horz1" presStyleCnt="0"/>
      <dgm:spPr/>
    </dgm:pt>
    <dgm:pt modelId="{EB3B1E8E-C09B-4BF2-A5DA-C9C65F0A2F93}" type="pres">
      <dgm:prSet presAssocID="{AD6A4E0F-A468-49F3-9FE2-9E427337AB2D}" presName="tx1" presStyleLbl="revTx" presStyleIdx="3" presStyleCnt="4"/>
      <dgm:spPr/>
    </dgm:pt>
    <dgm:pt modelId="{978588AC-9A7D-4B17-9420-E32C0CAF15F9}" type="pres">
      <dgm:prSet presAssocID="{AD6A4E0F-A468-49F3-9FE2-9E427337AB2D}" presName="vert1" presStyleCnt="0"/>
      <dgm:spPr/>
    </dgm:pt>
  </dgm:ptLst>
  <dgm:cxnLst>
    <dgm:cxn modelId="{F7274B39-5751-46E9-A34A-7E5EF336D630}" srcId="{D2B485C1-806D-4BC7-BCA9-77E4332C3B44}" destId="{AD6A4E0F-A468-49F3-9FE2-9E427337AB2D}" srcOrd="3" destOrd="0" parTransId="{F28AB4A4-B26B-44BD-8F5E-57EADD00C8FF}" sibTransId="{4AA1902D-7E34-46EA-94B5-957290C0B799}"/>
    <dgm:cxn modelId="{0E234F49-028D-4CE3-8525-29FA8754DAC9}" srcId="{D2B485C1-806D-4BC7-BCA9-77E4332C3B44}" destId="{93834CB3-1CED-40D9-8EC9-5F1E6EBC1D38}" srcOrd="1" destOrd="0" parTransId="{F2F93AE0-3E0B-448B-9365-47DA4349D731}" sibTransId="{783668CD-D759-41FE-A3FC-5ACAD3BFBBB5}"/>
    <dgm:cxn modelId="{8857B16A-2990-4E6F-9ACF-E803EA346FB0}" type="presOf" srcId="{93834CB3-1CED-40D9-8EC9-5F1E6EBC1D38}" destId="{BAA55678-B974-4BBB-94CC-3D1FFE8B7425}" srcOrd="0" destOrd="0" presId="urn:microsoft.com/office/officeart/2008/layout/LinedList"/>
    <dgm:cxn modelId="{58A6D976-B409-4564-A3FE-9D19B0B925A0}" type="presOf" srcId="{AD6A4E0F-A468-49F3-9FE2-9E427337AB2D}" destId="{EB3B1E8E-C09B-4BF2-A5DA-C9C65F0A2F93}" srcOrd="0" destOrd="0" presId="urn:microsoft.com/office/officeart/2008/layout/LinedList"/>
    <dgm:cxn modelId="{D70FFA98-5E15-4458-A69E-62E1B4099E84}" srcId="{D2B485C1-806D-4BC7-BCA9-77E4332C3B44}" destId="{067052AA-33A1-44BB-B3D3-12A0BFA59CAA}" srcOrd="0" destOrd="0" parTransId="{D6ACEB64-2614-43F0-81AA-BABD1D087141}" sibTransId="{3CC71B8C-8FB2-48B0-A4E4-A5B01BA7E7E7}"/>
    <dgm:cxn modelId="{35C46B9C-35F2-4839-A83F-6046E7254F48}" type="presOf" srcId="{067052AA-33A1-44BB-B3D3-12A0BFA59CAA}" destId="{5FB8C62D-73C5-434B-80E1-040C6FC47F1F}" srcOrd="0" destOrd="0" presId="urn:microsoft.com/office/officeart/2008/layout/LinedList"/>
    <dgm:cxn modelId="{B5BCFEC8-3043-4672-B625-5AAC02DDB956}" srcId="{D2B485C1-806D-4BC7-BCA9-77E4332C3B44}" destId="{BF181B99-B0D2-44AE-A4EB-0DEF7FE76A20}" srcOrd="2" destOrd="0" parTransId="{CDE6C0AB-5B0E-48AA-9862-94F7105B75C0}" sibTransId="{355A9E78-4876-4A58-9E8A-DA6BF68BAB21}"/>
    <dgm:cxn modelId="{EBB66CD8-BA7C-4817-BC3C-A909F1892F3B}" type="presOf" srcId="{BF181B99-B0D2-44AE-A4EB-0DEF7FE76A20}" destId="{2D0F6937-D354-4163-84FC-41760C5CF72A}" srcOrd="0" destOrd="0" presId="urn:microsoft.com/office/officeart/2008/layout/LinedList"/>
    <dgm:cxn modelId="{ACC31AE8-8958-4163-8C75-93ADDC775A92}" type="presOf" srcId="{D2B485C1-806D-4BC7-BCA9-77E4332C3B44}" destId="{669697D1-5835-4245-8E73-75DE3B70B0A6}" srcOrd="0" destOrd="0" presId="urn:microsoft.com/office/officeart/2008/layout/LinedList"/>
    <dgm:cxn modelId="{27DD108A-1226-4658-81CD-010EFE03A085}" type="presParOf" srcId="{669697D1-5835-4245-8E73-75DE3B70B0A6}" destId="{EA994F46-9569-4E3D-A03A-D855284E6324}" srcOrd="0" destOrd="0" presId="urn:microsoft.com/office/officeart/2008/layout/LinedList"/>
    <dgm:cxn modelId="{B1E46DBC-E1C3-4CFE-87D5-B0F911B4AC5B}" type="presParOf" srcId="{669697D1-5835-4245-8E73-75DE3B70B0A6}" destId="{5FD8AA1B-CCAA-49E6-BA30-7D83C1651EC6}" srcOrd="1" destOrd="0" presId="urn:microsoft.com/office/officeart/2008/layout/LinedList"/>
    <dgm:cxn modelId="{BEBE6C2C-3C4A-450F-A5A8-B299DD6E6B20}" type="presParOf" srcId="{5FD8AA1B-CCAA-49E6-BA30-7D83C1651EC6}" destId="{5FB8C62D-73C5-434B-80E1-040C6FC47F1F}" srcOrd="0" destOrd="0" presId="urn:microsoft.com/office/officeart/2008/layout/LinedList"/>
    <dgm:cxn modelId="{EEF52E1A-9D91-4866-A8C3-7F9152D158A9}" type="presParOf" srcId="{5FD8AA1B-CCAA-49E6-BA30-7D83C1651EC6}" destId="{05FC2E8C-B167-457E-BF5E-D2335C03B604}" srcOrd="1" destOrd="0" presId="urn:microsoft.com/office/officeart/2008/layout/LinedList"/>
    <dgm:cxn modelId="{20BBB72B-DBC7-4A94-9913-10AE49102B19}" type="presParOf" srcId="{669697D1-5835-4245-8E73-75DE3B70B0A6}" destId="{F799C743-E291-49FF-9683-D4995DE1E30E}" srcOrd="2" destOrd="0" presId="urn:microsoft.com/office/officeart/2008/layout/LinedList"/>
    <dgm:cxn modelId="{9601B33F-70D8-4950-9A9C-60B36E86A563}" type="presParOf" srcId="{669697D1-5835-4245-8E73-75DE3B70B0A6}" destId="{69434A27-A060-41DC-8906-A8C77DCA0B44}" srcOrd="3" destOrd="0" presId="urn:microsoft.com/office/officeart/2008/layout/LinedList"/>
    <dgm:cxn modelId="{09096603-7E7F-41BB-BE5D-9CB42A734143}" type="presParOf" srcId="{69434A27-A060-41DC-8906-A8C77DCA0B44}" destId="{BAA55678-B974-4BBB-94CC-3D1FFE8B7425}" srcOrd="0" destOrd="0" presId="urn:microsoft.com/office/officeart/2008/layout/LinedList"/>
    <dgm:cxn modelId="{C2716470-7D13-4FED-8A82-E4D75509E146}" type="presParOf" srcId="{69434A27-A060-41DC-8906-A8C77DCA0B44}" destId="{9B66FAA7-3131-4C59-9C20-643D06713927}" srcOrd="1" destOrd="0" presId="urn:microsoft.com/office/officeart/2008/layout/LinedList"/>
    <dgm:cxn modelId="{9B17200C-A7D8-4B9D-819A-75B9EE1CFE05}" type="presParOf" srcId="{669697D1-5835-4245-8E73-75DE3B70B0A6}" destId="{6C79FF53-0339-45EE-BD47-0B700E2E7778}" srcOrd="4" destOrd="0" presId="urn:microsoft.com/office/officeart/2008/layout/LinedList"/>
    <dgm:cxn modelId="{92F37167-A63D-430A-9226-CC38A28FABC5}" type="presParOf" srcId="{669697D1-5835-4245-8E73-75DE3B70B0A6}" destId="{682B125F-9D8A-4DCE-92B1-AE7AC39CE8EC}" srcOrd="5" destOrd="0" presId="urn:microsoft.com/office/officeart/2008/layout/LinedList"/>
    <dgm:cxn modelId="{EB1092E6-C736-4646-A650-2B0669F5AC83}" type="presParOf" srcId="{682B125F-9D8A-4DCE-92B1-AE7AC39CE8EC}" destId="{2D0F6937-D354-4163-84FC-41760C5CF72A}" srcOrd="0" destOrd="0" presId="urn:microsoft.com/office/officeart/2008/layout/LinedList"/>
    <dgm:cxn modelId="{318B7A88-0FC8-4D69-8F82-B8ECE9942214}" type="presParOf" srcId="{682B125F-9D8A-4DCE-92B1-AE7AC39CE8EC}" destId="{FDE93878-07EE-4FD5-8B55-4BECF5E58400}" srcOrd="1" destOrd="0" presId="urn:microsoft.com/office/officeart/2008/layout/LinedList"/>
    <dgm:cxn modelId="{76F91AA2-5593-46F0-AF66-761629254E8C}" type="presParOf" srcId="{669697D1-5835-4245-8E73-75DE3B70B0A6}" destId="{7AD6805C-993F-4584-9050-EFE728F25B5B}" srcOrd="6" destOrd="0" presId="urn:microsoft.com/office/officeart/2008/layout/LinedList"/>
    <dgm:cxn modelId="{37999A60-1D1C-4ED4-A5D2-DC5D062292AE}" type="presParOf" srcId="{669697D1-5835-4245-8E73-75DE3B70B0A6}" destId="{76B49FF5-A0E9-4F42-8967-13A1F29CFA38}" srcOrd="7" destOrd="0" presId="urn:microsoft.com/office/officeart/2008/layout/LinedList"/>
    <dgm:cxn modelId="{15D88311-808C-43DD-97AB-AAE3224E3B5A}" type="presParOf" srcId="{76B49FF5-A0E9-4F42-8967-13A1F29CFA38}" destId="{EB3B1E8E-C09B-4BF2-A5DA-C9C65F0A2F93}" srcOrd="0" destOrd="0" presId="urn:microsoft.com/office/officeart/2008/layout/LinedList"/>
    <dgm:cxn modelId="{17F66CA9-668A-47C4-A52C-3F2A7B242C24}" type="presParOf" srcId="{76B49FF5-A0E9-4F42-8967-13A1F29CFA38}" destId="{978588AC-9A7D-4B17-9420-E32C0CAF15F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ED512-DBB9-4C18-8539-4FD955602B13}">
      <dsp:nvSpPr>
        <dsp:cNvPr id="0" name=""/>
        <dsp:cNvSpPr/>
      </dsp:nvSpPr>
      <dsp:spPr>
        <a:xfrm>
          <a:off x="0" y="493524"/>
          <a:ext cx="1643962" cy="986377"/>
        </a:xfrm>
        <a:prstGeom prst="rect">
          <a:avLst/>
        </a:prstGeom>
        <a:solidFill>
          <a:schemeClr val="accent1">
            <a:lumMod val="75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Record in 2021-2022 season was 24-58</a:t>
          </a:r>
        </a:p>
      </dsp:txBody>
      <dsp:txXfrm>
        <a:off x="0" y="493524"/>
        <a:ext cx="1643962" cy="986377"/>
      </dsp:txXfrm>
    </dsp:sp>
    <dsp:sp modelId="{23872013-B822-4BFE-9100-7D001D73EA94}">
      <dsp:nvSpPr>
        <dsp:cNvPr id="0" name=""/>
        <dsp:cNvSpPr/>
      </dsp:nvSpPr>
      <dsp:spPr>
        <a:xfrm>
          <a:off x="1808358" y="493524"/>
          <a:ext cx="1643962" cy="986377"/>
        </a:xfrm>
        <a:prstGeom prst="rect">
          <a:avLst/>
        </a:prstGeom>
        <a:solidFill>
          <a:schemeClr val="accent1">
            <a:lumMod val="75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4</a:t>
          </a:r>
          <a:r>
            <a:rPr lang="en-US" sz="1800" kern="1200" baseline="30000" dirty="0"/>
            <a:t>th</a:t>
          </a:r>
          <a:r>
            <a:rPr lang="en-US" sz="1800" kern="1200" dirty="0"/>
            <a:t> worst record in league</a:t>
          </a:r>
        </a:p>
      </dsp:txBody>
      <dsp:txXfrm>
        <a:off x="1808358" y="493524"/>
        <a:ext cx="1643962" cy="986377"/>
      </dsp:txXfrm>
    </dsp:sp>
    <dsp:sp modelId="{220A3708-A9BF-4DC8-9999-BDAA2C1C7066}">
      <dsp:nvSpPr>
        <dsp:cNvPr id="0" name=""/>
        <dsp:cNvSpPr/>
      </dsp:nvSpPr>
      <dsp:spPr>
        <a:xfrm>
          <a:off x="3616717" y="493524"/>
          <a:ext cx="1643962" cy="986377"/>
        </a:xfrm>
        <a:prstGeom prst="rect">
          <a:avLst/>
        </a:prstGeom>
        <a:solidFill>
          <a:schemeClr val="accent1">
            <a:lumMod val="75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Last in points per game</a:t>
          </a:r>
        </a:p>
      </dsp:txBody>
      <dsp:txXfrm>
        <a:off x="3616717" y="493524"/>
        <a:ext cx="1643962" cy="986377"/>
      </dsp:txXfrm>
    </dsp:sp>
    <dsp:sp modelId="{0A4F9AC0-59A6-4010-BEC3-71E36369A8F0}">
      <dsp:nvSpPr>
        <dsp:cNvPr id="0" name=""/>
        <dsp:cNvSpPr/>
      </dsp:nvSpPr>
      <dsp:spPr>
        <a:xfrm>
          <a:off x="0" y="1644298"/>
          <a:ext cx="1643962" cy="986377"/>
        </a:xfrm>
        <a:prstGeom prst="rect">
          <a:avLst/>
        </a:prstGeom>
        <a:solidFill>
          <a:schemeClr val="accent1">
            <a:lumMod val="75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a:t>
          </a:r>
          <a:r>
            <a:rPr lang="en-US" sz="1800" kern="1200" baseline="30000" dirty="0"/>
            <a:t>rd</a:t>
          </a:r>
          <a:r>
            <a:rPr lang="en-US" sz="1800" kern="1200" dirty="0"/>
            <a:t> to Last in Assists per game</a:t>
          </a:r>
        </a:p>
      </dsp:txBody>
      <dsp:txXfrm>
        <a:off x="0" y="1644298"/>
        <a:ext cx="1643962" cy="986377"/>
      </dsp:txXfrm>
    </dsp:sp>
    <dsp:sp modelId="{12626C42-E37E-47A5-98FB-16E2E8C3A760}">
      <dsp:nvSpPr>
        <dsp:cNvPr id="0" name=""/>
        <dsp:cNvSpPr/>
      </dsp:nvSpPr>
      <dsp:spPr>
        <a:xfrm>
          <a:off x="1808358" y="1644298"/>
          <a:ext cx="1643962" cy="986377"/>
        </a:xfrm>
        <a:prstGeom prst="rect">
          <a:avLst/>
        </a:prstGeom>
        <a:solidFill>
          <a:schemeClr val="accent1">
            <a:lumMod val="75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6</a:t>
          </a:r>
          <a:r>
            <a:rPr lang="en-US" sz="1800" kern="1200" baseline="30000" dirty="0"/>
            <a:t>th</a:t>
          </a:r>
          <a:r>
            <a:rPr lang="en-US" sz="1800" kern="1200" dirty="0"/>
            <a:t> in league in rebounding</a:t>
          </a:r>
        </a:p>
      </dsp:txBody>
      <dsp:txXfrm>
        <a:off x="1808358" y="1644298"/>
        <a:ext cx="1643962" cy="986377"/>
      </dsp:txXfrm>
    </dsp:sp>
    <dsp:sp modelId="{A44F1ABF-A092-4C7C-8082-82828C4F6E08}">
      <dsp:nvSpPr>
        <dsp:cNvPr id="0" name=""/>
        <dsp:cNvSpPr/>
      </dsp:nvSpPr>
      <dsp:spPr>
        <a:xfrm>
          <a:off x="3616717" y="1644298"/>
          <a:ext cx="1643962" cy="986377"/>
        </a:xfrm>
        <a:prstGeom prst="rect">
          <a:avLst/>
        </a:prstGeom>
        <a:solidFill>
          <a:schemeClr val="accent1">
            <a:lumMod val="75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$34,000,000 Dead Cap</a:t>
          </a:r>
        </a:p>
      </dsp:txBody>
      <dsp:txXfrm>
        <a:off x="3616717" y="1644298"/>
        <a:ext cx="1643962" cy="986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596F-6CC0-4B7D-B932-FC559A764E6C}">
      <dsp:nvSpPr>
        <dsp:cNvPr id="0" name=""/>
        <dsp:cNvSpPr/>
      </dsp:nvSpPr>
      <dsp:spPr>
        <a:xfrm>
          <a:off x="3080" y="1424994"/>
          <a:ext cx="3753370" cy="1501348"/>
        </a:xfrm>
        <a:prstGeom prst="chevron">
          <a:avLst/>
        </a:prstGeom>
        <a:solidFill>
          <a:schemeClr val="accent2">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rPr>
            <a:t>Revenue Converted to BRI</a:t>
          </a:r>
        </a:p>
      </dsp:txBody>
      <dsp:txXfrm>
        <a:off x="753754" y="1424994"/>
        <a:ext cx="2252022" cy="1501348"/>
      </dsp:txXfrm>
    </dsp:sp>
    <dsp:sp modelId="{C1185FA4-057C-4D62-BBE8-1D80445CD26F}">
      <dsp:nvSpPr>
        <dsp:cNvPr id="0" name=""/>
        <dsp:cNvSpPr/>
      </dsp:nvSpPr>
      <dsp:spPr>
        <a:xfrm>
          <a:off x="3438969" y="1388902"/>
          <a:ext cx="3753370" cy="1501348"/>
        </a:xfrm>
        <a:prstGeom prst="chevron">
          <a:avLst/>
        </a:prstGeom>
        <a:solidFill>
          <a:schemeClr val="accent2">
            <a:hueOff val="-1796981"/>
            <a:satOff val="12361"/>
            <a:lumOff val="1372"/>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rPr>
            <a:t>44.7% of BRI is Salary Cap</a:t>
          </a:r>
        </a:p>
      </dsp:txBody>
      <dsp:txXfrm>
        <a:off x="4189643" y="1388902"/>
        <a:ext cx="2252022" cy="1501348"/>
      </dsp:txXfrm>
    </dsp:sp>
    <dsp:sp modelId="{98E4E201-B10A-4964-BD1C-55D771C32BAB}">
      <dsp:nvSpPr>
        <dsp:cNvPr id="0" name=""/>
        <dsp:cNvSpPr/>
      </dsp:nvSpPr>
      <dsp:spPr>
        <a:xfrm>
          <a:off x="6759148" y="1424994"/>
          <a:ext cx="3753370" cy="1501348"/>
        </a:xfrm>
        <a:prstGeom prst="chevron">
          <a:avLst/>
        </a:prstGeom>
        <a:solidFill>
          <a:schemeClr val="accent2">
            <a:hueOff val="-3593961"/>
            <a:satOff val="24722"/>
            <a:lumOff val="2744"/>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rPr>
            <a:t>Contracts are structed as % of Salary Cap</a:t>
          </a:r>
        </a:p>
      </dsp:txBody>
      <dsp:txXfrm>
        <a:off x="7509822" y="1424994"/>
        <a:ext cx="2252022" cy="15013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94F46-9569-4E3D-A03A-D855284E6324}">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B8C62D-73C5-434B-80E1-040C6FC47F1F}">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When Shopping for players of highest value look for youth</a:t>
          </a:r>
        </a:p>
      </dsp:txBody>
      <dsp:txXfrm>
        <a:off x="0" y="0"/>
        <a:ext cx="6492875" cy="1276350"/>
      </dsp:txXfrm>
    </dsp:sp>
    <dsp:sp modelId="{F799C743-E291-49FF-9683-D4995DE1E30E}">
      <dsp:nvSpPr>
        <dsp:cNvPr id="0" name=""/>
        <dsp:cNvSpPr/>
      </dsp:nvSpPr>
      <dsp:spPr>
        <a:xfrm>
          <a:off x="0" y="1276350"/>
          <a:ext cx="6492875" cy="0"/>
        </a:xfrm>
        <a:prstGeom prst="line">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A55678-B974-4BBB-94CC-3D1FFE8B7425}">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Though they have higher variance, the smaller contracts have more value in the aggregate.</a:t>
          </a:r>
        </a:p>
      </dsp:txBody>
      <dsp:txXfrm>
        <a:off x="0" y="1276350"/>
        <a:ext cx="6492875" cy="1276350"/>
      </dsp:txXfrm>
    </dsp:sp>
    <dsp:sp modelId="{6C79FF53-0339-45EE-BD47-0B700E2E7778}">
      <dsp:nvSpPr>
        <dsp:cNvPr id="0" name=""/>
        <dsp:cNvSpPr/>
      </dsp:nvSpPr>
      <dsp:spPr>
        <a:xfrm>
          <a:off x="0" y="2552700"/>
          <a:ext cx="6492875" cy="0"/>
        </a:xfrm>
        <a:prstGeom prst="line">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F6937-D354-4163-84FC-41760C5CF72A}">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Large Contracts have the lowest Value in counting stats.</a:t>
          </a:r>
        </a:p>
      </dsp:txBody>
      <dsp:txXfrm>
        <a:off x="0" y="2552700"/>
        <a:ext cx="6492875" cy="1276350"/>
      </dsp:txXfrm>
    </dsp:sp>
    <dsp:sp modelId="{7AD6805C-993F-4584-9050-EFE728F25B5B}">
      <dsp:nvSpPr>
        <dsp:cNvPr id="0" name=""/>
        <dsp:cNvSpPr/>
      </dsp:nvSpPr>
      <dsp:spPr>
        <a:xfrm>
          <a:off x="0" y="3829050"/>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B1E8E-C09B-4BF2-A5DA-C9C65F0A2F93}">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Parody is higher than one might assume. Does not follow 80/20 rule</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0F816-A7A4-4353-9A77-556A7D153794}"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5E4C2-30C3-41A0-91C6-37D8A1B35C6D}" type="slidenum">
              <a:rPr lang="en-US" smtClean="0"/>
              <a:t>‹#›</a:t>
            </a:fld>
            <a:endParaRPr lang="en-US"/>
          </a:p>
        </p:txBody>
      </p:sp>
    </p:spTree>
    <p:extLst>
      <p:ext uri="{BB962C8B-B14F-4D97-AF65-F5344CB8AC3E}">
        <p14:creationId xmlns:p14="http://schemas.microsoft.com/office/powerpoint/2010/main" val="3433384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 in tease the scenario</a:t>
            </a:r>
          </a:p>
        </p:txBody>
      </p:sp>
      <p:sp>
        <p:nvSpPr>
          <p:cNvPr id="4" name="Slide Number Placeholder 3"/>
          <p:cNvSpPr>
            <a:spLocks noGrp="1"/>
          </p:cNvSpPr>
          <p:nvPr>
            <p:ph type="sldNum" sz="quarter" idx="5"/>
          </p:nvPr>
        </p:nvSpPr>
        <p:spPr/>
        <p:txBody>
          <a:bodyPr/>
          <a:lstStyle/>
          <a:p>
            <a:fld id="{6F15E4C2-30C3-41A0-91C6-37D8A1B35C6D}" type="slidenum">
              <a:rPr lang="en-US" smtClean="0"/>
              <a:t>2</a:t>
            </a:fld>
            <a:endParaRPr lang="en-US"/>
          </a:p>
        </p:txBody>
      </p:sp>
    </p:spTree>
    <p:extLst>
      <p:ext uri="{BB962C8B-B14F-4D97-AF65-F5344CB8AC3E}">
        <p14:creationId xmlns:p14="http://schemas.microsoft.com/office/powerpoint/2010/main" val="25377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5E4C2-30C3-41A0-91C6-37D8A1B35C6D}" type="slidenum">
              <a:rPr lang="en-US" smtClean="0"/>
              <a:t>11</a:t>
            </a:fld>
            <a:endParaRPr lang="en-US"/>
          </a:p>
        </p:txBody>
      </p:sp>
    </p:spTree>
    <p:extLst>
      <p:ext uri="{BB962C8B-B14F-4D97-AF65-F5344CB8AC3E}">
        <p14:creationId xmlns:p14="http://schemas.microsoft.com/office/powerpoint/2010/main" val="359293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Been Hired by Oklahoma City Thunder to handle their Roster Decisions </a:t>
            </a:r>
          </a:p>
          <a:p>
            <a:r>
              <a:rPr lang="en-US" dirty="0"/>
              <a:t>24-58 = Bad Team</a:t>
            </a:r>
          </a:p>
          <a:p>
            <a:r>
              <a:rPr lang="en-US" dirty="0"/>
              <a:t>Dead Cap wait a minute What is a cap? What does that Mean? Basketball is a Business, a 10 billion dollar’s a year business</a:t>
            </a:r>
          </a:p>
        </p:txBody>
      </p:sp>
      <p:sp>
        <p:nvSpPr>
          <p:cNvPr id="4" name="Slide Number Placeholder 3"/>
          <p:cNvSpPr>
            <a:spLocks noGrp="1"/>
          </p:cNvSpPr>
          <p:nvPr>
            <p:ph type="sldNum" sz="quarter" idx="5"/>
          </p:nvPr>
        </p:nvSpPr>
        <p:spPr/>
        <p:txBody>
          <a:bodyPr/>
          <a:lstStyle/>
          <a:p>
            <a:fld id="{6F15E4C2-30C3-41A0-91C6-37D8A1B35C6D}" type="slidenum">
              <a:rPr lang="en-US" smtClean="0"/>
              <a:t>3</a:t>
            </a:fld>
            <a:endParaRPr lang="en-US"/>
          </a:p>
        </p:txBody>
      </p:sp>
    </p:spTree>
    <p:extLst>
      <p:ext uri="{BB962C8B-B14F-4D97-AF65-F5344CB8AC3E}">
        <p14:creationId xmlns:p14="http://schemas.microsoft.com/office/powerpoint/2010/main" val="717558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billion dollars Perspective: 11 billion Spotify 10 Billion </a:t>
            </a:r>
            <a:r>
              <a:rPr lang="en-US" dirty="0" err="1"/>
              <a:t>Ebay</a:t>
            </a:r>
            <a:r>
              <a:rPr lang="en-US" dirty="0"/>
              <a:t> 9 Billion Hershey</a:t>
            </a:r>
          </a:p>
          <a:p>
            <a:r>
              <a:rPr lang="en-US" dirty="0"/>
              <a:t>Revenue to BRI = Basketball Related Income</a:t>
            </a:r>
          </a:p>
          <a:p>
            <a:r>
              <a:rPr lang="en-US" dirty="0"/>
              <a:t>44.7% of BRI is for Player Salary divided into Teams for their Salary Cap</a:t>
            </a:r>
          </a:p>
          <a:p>
            <a:r>
              <a:rPr lang="en-US" dirty="0"/>
              <a:t>Contracts are structed as Percentages of Salary Caps</a:t>
            </a:r>
          </a:p>
          <a:p>
            <a:r>
              <a:rPr lang="en-US" dirty="0"/>
              <a:t>Helps to understand money in basketball not completely as numbers but as percentages of Revenue</a:t>
            </a:r>
          </a:p>
          <a:p>
            <a:r>
              <a:rPr lang="en-US" dirty="0"/>
              <a:t>Now that we understand our Salaries lets look into our data</a:t>
            </a:r>
          </a:p>
          <a:p>
            <a:r>
              <a:rPr lang="en-US" dirty="0"/>
              <a:t>Revenue data companiesmarketcap.com</a:t>
            </a:r>
          </a:p>
        </p:txBody>
      </p:sp>
      <p:sp>
        <p:nvSpPr>
          <p:cNvPr id="4" name="Slide Number Placeholder 3"/>
          <p:cNvSpPr>
            <a:spLocks noGrp="1"/>
          </p:cNvSpPr>
          <p:nvPr>
            <p:ph type="sldNum" sz="quarter" idx="5"/>
          </p:nvPr>
        </p:nvSpPr>
        <p:spPr/>
        <p:txBody>
          <a:bodyPr/>
          <a:lstStyle/>
          <a:p>
            <a:fld id="{6F15E4C2-30C3-41A0-91C6-37D8A1B35C6D}" type="slidenum">
              <a:rPr lang="en-US" smtClean="0"/>
              <a:t>4</a:t>
            </a:fld>
            <a:endParaRPr lang="en-US"/>
          </a:p>
        </p:txBody>
      </p:sp>
    </p:spTree>
    <p:extLst>
      <p:ext uri="{BB962C8B-B14F-4D97-AF65-F5344CB8AC3E}">
        <p14:creationId xmlns:p14="http://schemas.microsoft.com/office/powerpoint/2010/main" val="3422147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Basketball Reference Totals include basic counting stats for 605 Players</a:t>
            </a:r>
          </a:p>
          <a:p>
            <a:r>
              <a:rPr lang="en-US" dirty="0"/>
              <a:t>Hoops Hype Table scrapped has salary information</a:t>
            </a:r>
          </a:p>
          <a:p>
            <a:endParaRPr lang="en-US" dirty="0"/>
          </a:p>
          <a:p>
            <a:r>
              <a:rPr lang="en-US" dirty="0"/>
              <a:t>I’m going to use Price Per in subsequent charts but Median as better data than average, extreme outlier from players who were paid but got injured so their Price Per Point might be 4 Million</a:t>
            </a:r>
          </a:p>
        </p:txBody>
      </p:sp>
      <p:sp>
        <p:nvSpPr>
          <p:cNvPr id="4" name="Slide Number Placeholder 3"/>
          <p:cNvSpPr>
            <a:spLocks noGrp="1"/>
          </p:cNvSpPr>
          <p:nvPr>
            <p:ph type="sldNum" sz="quarter" idx="5"/>
          </p:nvPr>
        </p:nvSpPr>
        <p:spPr/>
        <p:txBody>
          <a:bodyPr/>
          <a:lstStyle/>
          <a:p>
            <a:fld id="{6F15E4C2-30C3-41A0-91C6-37D8A1B35C6D}" type="slidenum">
              <a:rPr lang="en-US" smtClean="0"/>
              <a:t>5</a:t>
            </a:fld>
            <a:endParaRPr lang="en-US"/>
          </a:p>
        </p:txBody>
      </p:sp>
    </p:spTree>
    <p:extLst>
      <p:ext uri="{BB962C8B-B14F-4D97-AF65-F5344CB8AC3E}">
        <p14:creationId xmlns:p14="http://schemas.microsoft.com/office/powerpoint/2010/main" val="2129551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Trend line is exponential</a:t>
            </a:r>
          </a:p>
          <a:p>
            <a:r>
              <a:rPr lang="en-US" dirty="0"/>
              <a:t>It looks unwieldy I could of excluded some to get a better picture of exponential trend line but I want to outline that with low salary comes high variance in results.</a:t>
            </a:r>
          </a:p>
          <a:p>
            <a:endParaRPr lang="en-US" dirty="0"/>
          </a:p>
          <a:p>
            <a:r>
              <a:rPr lang="en-US" dirty="0"/>
              <a:t>Second Chart is only of it’s kind I made but 6 million is average but 30 million is what is considered a Max contracts and the have the worst value in terms of Price per Point</a:t>
            </a:r>
          </a:p>
        </p:txBody>
      </p:sp>
      <p:sp>
        <p:nvSpPr>
          <p:cNvPr id="4" name="Slide Number Placeholder 3"/>
          <p:cNvSpPr>
            <a:spLocks noGrp="1"/>
          </p:cNvSpPr>
          <p:nvPr>
            <p:ph type="sldNum" sz="quarter" idx="5"/>
          </p:nvPr>
        </p:nvSpPr>
        <p:spPr/>
        <p:txBody>
          <a:bodyPr/>
          <a:lstStyle/>
          <a:p>
            <a:fld id="{6F15E4C2-30C3-41A0-91C6-37D8A1B35C6D}" type="slidenum">
              <a:rPr lang="en-US" smtClean="0"/>
              <a:t>6</a:t>
            </a:fld>
            <a:endParaRPr lang="en-US"/>
          </a:p>
        </p:txBody>
      </p:sp>
    </p:spTree>
    <p:extLst>
      <p:ext uri="{BB962C8B-B14F-4D97-AF65-F5344CB8AC3E}">
        <p14:creationId xmlns:p14="http://schemas.microsoft.com/office/powerpoint/2010/main" val="14580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smallest contracts in the league and 2 way contracts with minor leagues and 10 day contract, filtered to salaries less than 502,000 </a:t>
            </a:r>
          </a:p>
        </p:txBody>
      </p:sp>
      <p:sp>
        <p:nvSpPr>
          <p:cNvPr id="4" name="Slide Number Placeholder 3"/>
          <p:cNvSpPr>
            <a:spLocks noGrp="1"/>
          </p:cNvSpPr>
          <p:nvPr>
            <p:ph type="sldNum" sz="quarter" idx="5"/>
          </p:nvPr>
        </p:nvSpPr>
        <p:spPr/>
        <p:txBody>
          <a:bodyPr/>
          <a:lstStyle/>
          <a:p>
            <a:fld id="{6F15E4C2-30C3-41A0-91C6-37D8A1B35C6D}" type="slidenum">
              <a:rPr lang="en-US" smtClean="0"/>
              <a:t>7</a:t>
            </a:fld>
            <a:endParaRPr lang="en-US"/>
          </a:p>
        </p:txBody>
      </p:sp>
    </p:spTree>
    <p:extLst>
      <p:ext uri="{BB962C8B-B14F-4D97-AF65-F5344CB8AC3E}">
        <p14:creationId xmlns:p14="http://schemas.microsoft.com/office/powerpoint/2010/main" val="324526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Largely the trends repeat over the 3 stats however with assists the trend line does not have as steep of a slope</a:t>
            </a:r>
          </a:p>
        </p:txBody>
      </p:sp>
      <p:sp>
        <p:nvSpPr>
          <p:cNvPr id="4" name="Slide Number Placeholder 3"/>
          <p:cNvSpPr>
            <a:spLocks noGrp="1"/>
          </p:cNvSpPr>
          <p:nvPr>
            <p:ph type="sldNum" sz="quarter" idx="5"/>
          </p:nvPr>
        </p:nvSpPr>
        <p:spPr/>
        <p:txBody>
          <a:bodyPr/>
          <a:lstStyle/>
          <a:p>
            <a:fld id="{6F15E4C2-30C3-41A0-91C6-37D8A1B35C6D}" type="slidenum">
              <a:rPr lang="en-US" smtClean="0"/>
              <a:t>8</a:t>
            </a:fld>
            <a:endParaRPr lang="en-US"/>
          </a:p>
        </p:txBody>
      </p:sp>
    </p:spTree>
    <p:extLst>
      <p:ext uri="{BB962C8B-B14F-4D97-AF65-F5344CB8AC3E}">
        <p14:creationId xmlns:p14="http://schemas.microsoft.com/office/powerpoint/2010/main" val="334317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the same with rebounds except our slope in salary is the steepest of the 3 stats</a:t>
            </a:r>
          </a:p>
        </p:txBody>
      </p:sp>
      <p:sp>
        <p:nvSpPr>
          <p:cNvPr id="4" name="Slide Number Placeholder 3"/>
          <p:cNvSpPr>
            <a:spLocks noGrp="1"/>
          </p:cNvSpPr>
          <p:nvPr>
            <p:ph type="sldNum" sz="quarter" idx="5"/>
          </p:nvPr>
        </p:nvSpPr>
        <p:spPr/>
        <p:txBody>
          <a:bodyPr/>
          <a:lstStyle/>
          <a:p>
            <a:fld id="{6F15E4C2-30C3-41A0-91C6-37D8A1B35C6D}" type="slidenum">
              <a:rPr lang="en-US" smtClean="0"/>
              <a:t>9</a:t>
            </a:fld>
            <a:endParaRPr lang="en-US"/>
          </a:p>
        </p:txBody>
      </p:sp>
    </p:spTree>
    <p:extLst>
      <p:ext uri="{BB962C8B-B14F-4D97-AF65-F5344CB8AC3E}">
        <p14:creationId xmlns:p14="http://schemas.microsoft.com/office/powerpoint/2010/main" val="2271070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 of effort is 80% of results</a:t>
            </a:r>
          </a:p>
        </p:txBody>
      </p:sp>
      <p:sp>
        <p:nvSpPr>
          <p:cNvPr id="4" name="Slide Number Placeholder 3"/>
          <p:cNvSpPr>
            <a:spLocks noGrp="1"/>
          </p:cNvSpPr>
          <p:nvPr>
            <p:ph type="sldNum" sz="quarter" idx="5"/>
          </p:nvPr>
        </p:nvSpPr>
        <p:spPr/>
        <p:txBody>
          <a:bodyPr/>
          <a:lstStyle/>
          <a:p>
            <a:fld id="{6F15E4C2-30C3-41A0-91C6-37D8A1B35C6D}" type="slidenum">
              <a:rPr lang="en-US" smtClean="0"/>
              <a:t>10</a:t>
            </a:fld>
            <a:endParaRPr lang="en-US"/>
          </a:p>
        </p:txBody>
      </p:sp>
    </p:spTree>
    <p:extLst>
      <p:ext uri="{BB962C8B-B14F-4D97-AF65-F5344CB8AC3E}">
        <p14:creationId xmlns:p14="http://schemas.microsoft.com/office/powerpoint/2010/main" val="179930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22E6D7-F580-4F70-867D-9FB9685B5404}" type="datetimeFigureOut">
              <a:rPr lang="en-US" smtClean="0"/>
              <a:t>9/8/2022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141811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2E6D7-F580-4F70-867D-9FB9685B5404}"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411042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2E6D7-F580-4F70-867D-9FB9685B540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164724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2E6D7-F580-4F70-867D-9FB9685B540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3959828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2E6D7-F580-4F70-867D-9FB9685B540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216554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2E6D7-F580-4F70-867D-9FB9685B540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172656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2E6D7-F580-4F70-867D-9FB9685B540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731500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2E6D7-F580-4F70-867D-9FB9685B540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312980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2E6D7-F580-4F70-867D-9FB9685B540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416472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2E6D7-F580-4F70-867D-9FB9685B540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338733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2E6D7-F580-4F70-867D-9FB9685B540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320639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22E6D7-F580-4F70-867D-9FB9685B5404}"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246143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22E6D7-F580-4F70-867D-9FB9685B5404}"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393907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22E6D7-F580-4F70-867D-9FB9685B5404}" type="datetimeFigureOut">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112219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2E6D7-F580-4F70-867D-9FB9685B5404}" type="datetimeFigureOut">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273308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2E6D7-F580-4F70-867D-9FB9685B5404}"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21578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2E6D7-F580-4F70-867D-9FB9685B5404}"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A2DF8-7DDE-46D3-8C64-FCAD9ECA8DB3}" type="slidenum">
              <a:rPr lang="en-US" smtClean="0"/>
              <a:t>‹#›</a:t>
            </a:fld>
            <a:endParaRPr lang="en-US"/>
          </a:p>
        </p:txBody>
      </p:sp>
    </p:spTree>
    <p:extLst>
      <p:ext uri="{BB962C8B-B14F-4D97-AF65-F5344CB8AC3E}">
        <p14:creationId xmlns:p14="http://schemas.microsoft.com/office/powerpoint/2010/main" val="393244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22E6D7-F580-4F70-867D-9FB9685B5404}" type="datetimeFigureOut">
              <a:rPr lang="en-US" smtClean="0"/>
              <a:t>9/8/2022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BA2DF8-7DDE-46D3-8C64-FCAD9ECA8DB3}" type="slidenum">
              <a:rPr lang="en-US" smtClean="0"/>
              <a:t>‹#›</a:t>
            </a:fld>
            <a:endParaRPr lang="en-US"/>
          </a:p>
        </p:txBody>
      </p:sp>
    </p:spTree>
    <p:extLst>
      <p:ext uri="{BB962C8B-B14F-4D97-AF65-F5344CB8AC3E}">
        <p14:creationId xmlns:p14="http://schemas.microsoft.com/office/powerpoint/2010/main" val="167696514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hyperlink" Target="mailto:tfost71@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A1B0-A7D7-CA3E-BFB8-203ABB476BD9}"/>
              </a:ext>
            </a:extLst>
          </p:cNvPr>
          <p:cNvSpPr>
            <a:spLocks noGrp="1"/>
          </p:cNvSpPr>
          <p:nvPr>
            <p:ph type="ctrTitle"/>
          </p:nvPr>
        </p:nvSpPr>
        <p:spPr>
          <a:xfrm>
            <a:off x="795338" y="1875822"/>
            <a:ext cx="10601325" cy="1857374"/>
          </a:xfrm>
        </p:spPr>
        <p:txBody>
          <a:bodyPr>
            <a:normAutofit/>
          </a:bodyPr>
          <a:lstStyle/>
          <a:p>
            <a:r>
              <a:rPr lang="en-US" sz="6600" dirty="0">
                <a:ln w="0"/>
                <a:effectLst>
                  <a:outerShdw blurRad="50800" dist="38100" dir="2700000" algn="tl" rotWithShape="0">
                    <a:prstClr val="black">
                      <a:alpha val="40000"/>
                    </a:prstClr>
                  </a:outerShdw>
                </a:effectLst>
              </a:rPr>
              <a:t>Buying Points</a:t>
            </a:r>
          </a:p>
        </p:txBody>
      </p:sp>
      <p:sp>
        <p:nvSpPr>
          <p:cNvPr id="3" name="Subtitle 2">
            <a:extLst>
              <a:ext uri="{FF2B5EF4-FFF2-40B4-BE49-F238E27FC236}">
                <a16:creationId xmlns:a16="http://schemas.microsoft.com/office/drawing/2014/main" id="{EF622109-B2C3-BB2A-F9E8-C2E92BA58203}"/>
              </a:ext>
            </a:extLst>
          </p:cNvPr>
          <p:cNvSpPr>
            <a:spLocks noGrp="1"/>
          </p:cNvSpPr>
          <p:nvPr>
            <p:ph type="subTitle" idx="1"/>
          </p:nvPr>
        </p:nvSpPr>
        <p:spPr>
          <a:xfrm>
            <a:off x="795338" y="3941508"/>
            <a:ext cx="10601325" cy="736980"/>
          </a:xfrm>
        </p:spPr>
        <p:txBody>
          <a:bodyPr>
            <a:normAutofit fontScale="92500" lnSpcReduction="20000"/>
          </a:bodyPr>
          <a:lstStyle/>
          <a:p>
            <a:r>
              <a:rPr lang="en-US" sz="2200"/>
              <a:t>The Cost and Value of a Points, Rebounds, and Assists in the NBA</a:t>
            </a:r>
          </a:p>
          <a:p>
            <a:r>
              <a:rPr lang="en-US"/>
              <a:t>By: Troy Foster</a:t>
            </a:r>
            <a:endParaRPr lang="en-US" dirty="0"/>
          </a:p>
        </p:txBody>
      </p:sp>
    </p:spTree>
    <p:extLst>
      <p:ext uri="{BB962C8B-B14F-4D97-AF65-F5344CB8AC3E}">
        <p14:creationId xmlns:p14="http://schemas.microsoft.com/office/powerpoint/2010/main" val="2059856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7BD1-A925-BBED-9648-7545C9832455}"/>
              </a:ext>
            </a:extLst>
          </p:cNvPr>
          <p:cNvSpPr>
            <a:spLocks noGrp="1"/>
          </p:cNvSpPr>
          <p:nvPr>
            <p:ph type="title"/>
          </p:nvPr>
        </p:nvSpPr>
        <p:spPr/>
        <p:txBody>
          <a:bodyPr>
            <a:normAutofit/>
          </a:bodyPr>
          <a:lstStyle/>
          <a:p>
            <a:r>
              <a:rPr lang="en-US" sz="4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Pareto Principle?</a:t>
            </a:r>
          </a:p>
        </p:txBody>
      </p:sp>
      <p:graphicFrame>
        <p:nvGraphicFramePr>
          <p:cNvPr id="5" name="Content Placeholder 4">
            <a:extLst>
              <a:ext uri="{FF2B5EF4-FFF2-40B4-BE49-F238E27FC236}">
                <a16:creationId xmlns:a16="http://schemas.microsoft.com/office/drawing/2014/main" id="{5C421734-7A03-6D96-C0BD-3A9C1141740D}"/>
              </a:ext>
            </a:extLst>
          </p:cNvPr>
          <p:cNvGraphicFramePr>
            <a:graphicFrameLocks noGrp="1"/>
          </p:cNvGraphicFramePr>
          <p:nvPr>
            <p:ph idx="1"/>
            <p:extLst>
              <p:ext uri="{D42A27DB-BD31-4B8C-83A1-F6EECF244321}">
                <p14:modId xmlns:p14="http://schemas.microsoft.com/office/powerpoint/2010/main" val="229298599"/>
              </p:ext>
            </p:extLst>
          </p:nvPr>
        </p:nvGraphicFramePr>
        <p:xfrm>
          <a:off x="6802271" y="2697480"/>
          <a:ext cx="4904455" cy="2497372"/>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1590715">
                  <a:extLst>
                    <a:ext uri="{9D8B030D-6E8A-4147-A177-3AD203B41FA5}">
                      <a16:colId xmlns:a16="http://schemas.microsoft.com/office/drawing/2014/main" val="1754671877"/>
                    </a:ext>
                  </a:extLst>
                </a:gridCol>
                <a:gridCol w="3313740">
                  <a:extLst>
                    <a:ext uri="{9D8B030D-6E8A-4147-A177-3AD203B41FA5}">
                      <a16:colId xmlns:a16="http://schemas.microsoft.com/office/drawing/2014/main" val="3077347638"/>
                    </a:ext>
                  </a:extLst>
                </a:gridCol>
              </a:tblGrid>
              <a:tr h="624343">
                <a:tc>
                  <a:txBody>
                    <a:bodyPr/>
                    <a:lstStyle/>
                    <a:p>
                      <a:r>
                        <a:rPr lang="en-US" b="0" dirty="0">
                          <a:solidFill>
                            <a:schemeClr val="tx1"/>
                          </a:solidFill>
                          <a:latin typeface="Arial" panose="020B0604020202020204" pitchFamily="34" charset="0"/>
                          <a:cs typeface="Arial" panose="020B0604020202020204" pitchFamily="34" charset="0"/>
                        </a:rPr>
                        <a:t>Stats</a:t>
                      </a:r>
                    </a:p>
                  </a:txBody>
                  <a:tcPr>
                    <a:cell3D prstMaterial="dkEdge">
                      <a:bevel prst="riblet"/>
                      <a:lightRig rig="flood" dir="t"/>
                    </a:cell3D>
                    <a:solidFill>
                      <a:schemeClr val="accent1">
                        <a:lumMod val="50000"/>
                      </a:schemeClr>
                    </a:solidFill>
                  </a:tcPr>
                </a:tc>
                <a:tc>
                  <a:txBody>
                    <a:bodyPr/>
                    <a:lstStyle/>
                    <a:p>
                      <a:r>
                        <a:rPr lang="en-US" b="0" dirty="0">
                          <a:solidFill>
                            <a:schemeClr val="tx1"/>
                          </a:solidFill>
                          <a:latin typeface="Arial" panose="020B0604020202020204" pitchFamily="34" charset="0"/>
                          <a:cs typeface="Arial" panose="020B0604020202020204" pitchFamily="34" charset="0"/>
                        </a:rPr>
                        <a:t>The Top 20% production</a:t>
                      </a:r>
                    </a:p>
                  </a:txBody>
                  <a:tcPr>
                    <a:cell3D prstMaterial="dkEdge">
                      <a:bevel prst="riblet"/>
                      <a:lightRig rig="flood" dir="t"/>
                    </a:cell3D>
                    <a:solidFill>
                      <a:schemeClr val="accent1">
                        <a:lumMod val="50000"/>
                      </a:schemeClr>
                    </a:solidFill>
                  </a:tcPr>
                </a:tc>
                <a:extLst>
                  <a:ext uri="{0D108BD9-81ED-4DB2-BD59-A6C34878D82A}">
                    <a16:rowId xmlns:a16="http://schemas.microsoft.com/office/drawing/2014/main" val="640174864"/>
                  </a:ext>
                </a:extLst>
              </a:tr>
              <a:tr h="624343">
                <a:tc>
                  <a:txBody>
                    <a:bodyPr/>
                    <a:lstStyle/>
                    <a:p>
                      <a:r>
                        <a:rPr lang="en-US" b="0" dirty="0">
                          <a:solidFill>
                            <a:schemeClr val="tx1"/>
                          </a:solidFill>
                          <a:latin typeface="Arial" panose="020B0604020202020204" pitchFamily="34" charset="0"/>
                          <a:cs typeface="Arial" panose="020B0604020202020204" pitchFamily="34" charset="0"/>
                        </a:rPr>
                        <a:t>Points</a:t>
                      </a:r>
                    </a:p>
                  </a:txBody>
                  <a:tcPr>
                    <a:cell3D prstMaterial="dkEdge">
                      <a:bevel prst="riblet"/>
                      <a:lightRig rig="flood" dir="t"/>
                    </a:cell3D>
                    <a:solidFill>
                      <a:schemeClr val="accent1">
                        <a:lumMod val="50000"/>
                      </a:schemeClr>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53%</a:t>
                      </a:r>
                    </a:p>
                  </a:txBody>
                  <a:tcPr>
                    <a:cell3D prstMaterial="dkEdge">
                      <a:bevel prst="riblet"/>
                      <a:lightRig rig="flood" dir="t"/>
                    </a:cell3D>
                    <a:solidFill>
                      <a:schemeClr val="accent1">
                        <a:lumMod val="50000"/>
                      </a:schemeClr>
                    </a:solidFill>
                  </a:tcPr>
                </a:tc>
                <a:extLst>
                  <a:ext uri="{0D108BD9-81ED-4DB2-BD59-A6C34878D82A}">
                    <a16:rowId xmlns:a16="http://schemas.microsoft.com/office/drawing/2014/main" val="2681522713"/>
                  </a:ext>
                </a:extLst>
              </a:tr>
              <a:tr h="624343">
                <a:tc>
                  <a:txBody>
                    <a:bodyPr/>
                    <a:lstStyle/>
                    <a:p>
                      <a:r>
                        <a:rPr lang="en-US" b="0" dirty="0">
                          <a:solidFill>
                            <a:schemeClr val="tx1"/>
                          </a:solidFill>
                          <a:latin typeface="Arial" panose="020B0604020202020204" pitchFamily="34" charset="0"/>
                          <a:cs typeface="Arial" panose="020B0604020202020204" pitchFamily="34" charset="0"/>
                        </a:rPr>
                        <a:t>Assists</a:t>
                      </a:r>
                    </a:p>
                  </a:txBody>
                  <a:tcPr>
                    <a:cell3D prstMaterial="dkEdge">
                      <a:bevel prst="riblet"/>
                      <a:lightRig rig="flood" dir="t"/>
                    </a:cell3D>
                    <a:solidFill>
                      <a:schemeClr val="accent1">
                        <a:lumMod val="50000"/>
                      </a:schemeClr>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60%</a:t>
                      </a:r>
                    </a:p>
                  </a:txBody>
                  <a:tcPr>
                    <a:cell3D prstMaterial="dkEdge">
                      <a:bevel prst="riblet"/>
                      <a:lightRig rig="flood" dir="t"/>
                    </a:cell3D>
                    <a:solidFill>
                      <a:schemeClr val="accent1">
                        <a:lumMod val="50000"/>
                      </a:schemeClr>
                    </a:solidFill>
                  </a:tcPr>
                </a:tc>
                <a:extLst>
                  <a:ext uri="{0D108BD9-81ED-4DB2-BD59-A6C34878D82A}">
                    <a16:rowId xmlns:a16="http://schemas.microsoft.com/office/drawing/2014/main" val="432267250"/>
                  </a:ext>
                </a:extLst>
              </a:tr>
              <a:tr h="624343">
                <a:tc>
                  <a:txBody>
                    <a:bodyPr/>
                    <a:lstStyle/>
                    <a:p>
                      <a:r>
                        <a:rPr lang="en-US" b="0" dirty="0">
                          <a:solidFill>
                            <a:schemeClr val="tx1"/>
                          </a:solidFill>
                          <a:latin typeface="Arial" panose="020B0604020202020204" pitchFamily="34" charset="0"/>
                          <a:cs typeface="Arial" panose="020B0604020202020204" pitchFamily="34" charset="0"/>
                        </a:rPr>
                        <a:t>Rebounds</a:t>
                      </a:r>
                    </a:p>
                  </a:txBody>
                  <a:tcPr>
                    <a:cell3D prstMaterial="dkEdge">
                      <a:bevel prst="riblet"/>
                      <a:lightRig rig="flood" dir="t"/>
                    </a:cell3D>
                    <a:solidFill>
                      <a:schemeClr val="accent1">
                        <a:lumMod val="50000"/>
                      </a:schemeClr>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52%</a:t>
                      </a:r>
                    </a:p>
                  </a:txBody>
                  <a:tcPr>
                    <a:cell3D prstMaterial="dkEdge">
                      <a:bevel prst="riblet"/>
                      <a:lightRig rig="flood" dir="t"/>
                    </a:cell3D>
                    <a:solidFill>
                      <a:schemeClr val="accent1">
                        <a:lumMod val="50000"/>
                      </a:schemeClr>
                    </a:solidFill>
                  </a:tcPr>
                </a:tc>
                <a:extLst>
                  <a:ext uri="{0D108BD9-81ED-4DB2-BD59-A6C34878D82A}">
                    <a16:rowId xmlns:a16="http://schemas.microsoft.com/office/drawing/2014/main" val="918346761"/>
                  </a:ext>
                </a:extLst>
              </a:tr>
            </a:tbl>
          </a:graphicData>
        </a:graphic>
      </p:graphicFrame>
      <p:sp>
        <p:nvSpPr>
          <p:cNvPr id="6" name="TextBox 5">
            <a:extLst>
              <a:ext uri="{FF2B5EF4-FFF2-40B4-BE49-F238E27FC236}">
                <a16:creationId xmlns:a16="http://schemas.microsoft.com/office/drawing/2014/main" id="{0EDEC5D1-1FA6-425F-C6F8-AE8CE69A6125}"/>
              </a:ext>
            </a:extLst>
          </p:cNvPr>
          <p:cNvSpPr txBox="1"/>
          <p:nvPr/>
        </p:nvSpPr>
        <p:spPr>
          <a:xfrm>
            <a:off x="2027583" y="2570922"/>
            <a:ext cx="3965991"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Does the NBA Follow our 80/20 Rule?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 there is more parody among our counting stats of Points, Rebound, and Assist</a:t>
            </a:r>
          </a:p>
        </p:txBody>
      </p:sp>
    </p:spTree>
    <p:extLst>
      <p:ext uri="{BB962C8B-B14F-4D97-AF65-F5344CB8AC3E}">
        <p14:creationId xmlns:p14="http://schemas.microsoft.com/office/powerpoint/2010/main" val="3501577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F811-549F-BB5C-D6C6-CF5256D4410D}"/>
              </a:ext>
            </a:extLst>
          </p:cNvPr>
          <p:cNvSpPr>
            <a:spLocks noGrp="1"/>
          </p:cNvSpPr>
          <p:nvPr>
            <p:ph type="title"/>
          </p:nvPr>
        </p:nvSpPr>
        <p:spPr>
          <a:xfrm>
            <a:off x="1757765" y="685800"/>
            <a:ext cx="2639962" cy="5105400"/>
          </a:xfrm>
        </p:spPr>
        <p:txBody>
          <a:bodyPr>
            <a:normAutofit/>
          </a:bodyPr>
          <a:lstStyle/>
          <a:p>
            <a:r>
              <a:rPr lang="en-US" sz="3700" dirty="0">
                <a:ln w="0"/>
                <a:solidFill>
                  <a:srgbClr val="FFFFFF"/>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Conclusion</a:t>
            </a:r>
          </a:p>
        </p:txBody>
      </p:sp>
      <p:graphicFrame>
        <p:nvGraphicFramePr>
          <p:cNvPr id="5" name="Content Placeholder 2">
            <a:extLst>
              <a:ext uri="{FF2B5EF4-FFF2-40B4-BE49-F238E27FC236}">
                <a16:creationId xmlns:a16="http://schemas.microsoft.com/office/drawing/2014/main" id="{F81E8A60-3316-5A00-5EBE-56A649B9AED7}"/>
              </a:ext>
            </a:extLst>
          </p:cNvPr>
          <p:cNvGraphicFramePr>
            <a:graphicFrameLocks noGrp="1"/>
          </p:cNvGraphicFramePr>
          <p:nvPr>
            <p:ph idx="1"/>
            <p:extLst>
              <p:ext uri="{D42A27DB-BD31-4B8C-83A1-F6EECF244321}">
                <p14:modId xmlns:p14="http://schemas.microsoft.com/office/powerpoint/2010/main" val="914322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137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6355-E3E8-A6FA-3B81-7D2FC0C44BA5}"/>
              </a:ext>
            </a:extLst>
          </p:cNvPr>
          <p:cNvSpPr>
            <a:spLocks noGrp="1"/>
          </p:cNvSpPr>
          <p:nvPr>
            <p:ph type="title"/>
          </p:nvPr>
        </p:nvSpPr>
        <p:spPr>
          <a:xfrm>
            <a:off x="1377985" y="766430"/>
            <a:ext cx="10018713" cy="1752599"/>
          </a:xfrm>
        </p:spPr>
        <p:txBody>
          <a:bodyPr>
            <a:normAutofit/>
          </a:bodyPr>
          <a:lstStyle/>
          <a:p>
            <a:r>
              <a:rPr lang="en-US" sz="4400" dirty="0"/>
              <a:t>Thank You!</a:t>
            </a:r>
          </a:p>
        </p:txBody>
      </p:sp>
      <p:sp>
        <p:nvSpPr>
          <p:cNvPr id="3" name="Content Placeholder 2">
            <a:extLst>
              <a:ext uri="{FF2B5EF4-FFF2-40B4-BE49-F238E27FC236}">
                <a16:creationId xmlns:a16="http://schemas.microsoft.com/office/drawing/2014/main" id="{5623D855-89F1-8828-BB5B-1325D1CE8FD3}"/>
              </a:ext>
            </a:extLst>
          </p:cNvPr>
          <p:cNvSpPr>
            <a:spLocks noGrp="1"/>
          </p:cNvSpPr>
          <p:nvPr>
            <p:ph idx="1"/>
          </p:nvPr>
        </p:nvSpPr>
        <p:spPr>
          <a:xfrm>
            <a:off x="1526840" y="2776871"/>
            <a:ext cx="10018713" cy="3124201"/>
          </a:xfrm>
        </p:spPr>
        <p:txBody>
          <a:bodyPr/>
          <a:lstStyle/>
          <a:p>
            <a:r>
              <a:rPr lang="en-US" dirty="0"/>
              <a:t>Email: </a:t>
            </a:r>
            <a:r>
              <a:rPr lang="en-US" dirty="0">
                <a:hlinkClick r:id="rId2"/>
              </a:rPr>
              <a:t>tfost71@gmail.com</a:t>
            </a:r>
            <a:endParaRPr lang="en-US" dirty="0"/>
          </a:p>
          <a:p>
            <a:endParaRPr lang="en-US" dirty="0"/>
          </a:p>
          <a:p>
            <a:endParaRPr lang="en-US" dirty="0"/>
          </a:p>
          <a:p>
            <a:r>
              <a:rPr lang="en-US" dirty="0"/>
              <a:t>Tools Used: Python, Tableau, Excel</a:t>
            </a:r>
          </a:p>
          <a:p>
            <a:r>
              <a:rPr lang="en-US" dirty="0"/>
              <a:t>Sources: Basketball Reference, Hoops Hype, 2016 NBA CBA</a:t>
            </a:r>
          </a:p>
        </p:txBody>
      </p:sp>
    </p:spTree>
    <p:extLst>
      <p:ext uri="{BB962C8B-B14F-4D97-AF65-F5344CB8AC3E}">
        <p14:creationId xmlns:p14="http://schemas.microsoft.com/office/powerpoint/2010/main" val="354515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EA9E-FE58-A1D2-5E4A-2E3E53648CB4}"/>
              </a:ext>
            </a:extLst>
          </p:cNvPr>
          <p:cNvSpPr>
            <a:spLocks noGrp="1"/>
          </p:cNvSpPr>
          <p:nvPr>
            <p:ph type="title"/>
          </p:nvPr>
        </p:nvSpPr>
        <p:spPr>
          <a:xfrm>
            <a:off x="6912412" y="0"/>
            <a:ext cx="4887685" cy="1777419"/>
          </a:xfrm>
        </p:spPr>
        <p:txBody>
          <a:bodyPr vert="horz" lIns="91440" tIns="45720" rIns="91440" bIns="45720" rtlCol="0" anchor="b">
            <a:normAutofit/>
          </a:bodyPr>
          <a:lstStyle/>
          <a:p>
            <a:r>
              <a:rPr lang="en-US" sz="4000">
                <a:latin typeface="Arial" panose="020B0604020202020204" pitchFamily="34" charset="0"/>
                <a:cs typeface="Arial" panose="020B0604020202020204" pitchFamily="34" charset="0"/>
              </a:rPr>
              <a:t>Name: Troy Foster</a:t>
            </a:r>
            <a:endParaRPr lang="en-US" sz="4000" dirty="0">
              <a:latin typeface="Arial" panose="020B0604020202020204" pitchFamily="34" charset="0"/>
              <a:cs typeface="Arial" panose="020B0604020202020204" pitchFamily="34" charset="0"/>
            </a:endParaRPr>
          </a:p>
        </p:txBody>
      </p:sp>
      <p:pic>
        <p:nvPicPr>
          <p:cNvPr id="5" name="Content Placeholder 4" descr="A person jumping to dunk a basketball&#10;&#10;Description automatically generated">
            <a:extLst>
              <a:ext uri="{FF2B5EF4-FFF2-40B4-BE49-F238E27FC236}">
                <a16:creationId xmlns:a16="http://schemas.microsoft.com/office/drawing/2014/main" id="{2DA22C75-B2D7-043C-E600-8D339E3CD7C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3204" r="-1" b="-1"/>
          <a:stretch/>
        </p:blipFill>
        <p:spPr>
          <a:xfrm>
            <a:off x="1991628" y="987666"/>
            <a:ext cx="4239839" cy="4744510"/>
          </a:xfrm>
          <a:prstGeom prst="rect">
            <a:avLst/>
          </a:prstGeom>
        </p:spPr>
      </p:pic>
      <p:sp>
        <p:nvSpPr>
          <p:cNvPr id="6" name="TextBox 5">
            <a:extLst>
              <a:ext uri="{FF2B5EF4-FFF2-40B4-BE49-F238E27FC236}">
                <a16:creationId xmlns:a16="http://schemas.microsoft.com/office/drawing/2014/main" id="{53B4CA31-89DA-394A-795B-C06592F2FAAB}"/>
              </a:ext>
            </a:extLst>
          </p:cNvPr>
          <p:cNvSpPr txBox="1"/>
          <p:nvPr/>
        </p:nvSpPr>
        <p:spPr>
          <a:xfrm>
            <a:off x="6912411" y="2521996"/>
            <a:ext cx="4887685" cy="3210179"/>
          </a:xfrm>
          <a:prstGeom prst="rect">
            <a:avLst/>
          </a:prstGeom>
        </p:spPr>
        <p:txBody>
          <a:bodyPr vert="horz" lIns="91440" tIns="45720" rIns="91440" bIns="45720" rtlCol="0" anchor="t">
            <a:normAutofit fontScale="92500" lnSpcReduction="10000"/>
          </a:bodyPr>
          <a:lstStyle/>
          <a:p>
            <a:pPr indent="-228600">
              <a:lnSpc>
                <a:spcPct val="90000"/>
              </a:lnSpc>
              <a:spcAft>
                <a:spcPts val="600"/>
              </a:spcAft>
              <a:buFont typeface="Arial" panose="020B0604020202020204" pitchFamily="34" charset="0"/>
              <a:buChar char="•"/>
            </a:pPr>
            <a:r>
              <a:rPr lang="en-US" sz="2000">
                <a:latin typeface="Arial" panose="020B0604020202020204" pitchFamily="34" charset="0"/>
                <a:cs typeface="Arial" panose="020B0604020202020204" pitchFamily="34" charset="0"/>
              </a:rPr>
              <a:t>Worked for W.S.C. Sports Technologies for 8 years as Video Analyst – Video Manager – Training and Development Manager</a:t>
            </a:r>
          </a:p>
          <a:p>
            <a:pPr indent="-228600">
              <a:lnSpc>
                <a:spcPct val="90000"/>
              </a:lnSpc>
              <a:spcAft>
                <a:spcPts val="600"/>
              </a:spcAft>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2000">
                <a:latin typeface="Arial" panose="020B0604020202020204" pitchFamily="34" charset="0"/>
                <a:cs typeface="Arial" panose="020B0604020202020204" pitchFamily="34" charset="0"/>
              </a:rPr>
              <a:t>Wrote for Fansided.com</a:t>
            </a:r>
          </a:p>
          <a:p>
            <a:pPr indent="-228600">
              <a:lnSpc>
                <a:spcPct val="90000"/>
              </a:lnSpc>
              <a:spcAft>
                <a:spcPts val="600"/>
              </a:spcAft>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2000">
                <a:latin typeface="Arial" panose="020B0604020202020204" pitchFamily="34" charset="0"/>
                <a:cs typeface="Arial" panose="020B0604020202020204" pitchFamily="34" charset="0"/>
              </a:rPr>
              <a:t>Maintained and self-produced podcast and blog on NBA</a:t>
            </a:r>
          </a:p>
          <a:p>
            <a:pPr indent="-228600">
              <a:lnSpc>
                <a:spcPct val="90000"/>
              </a:lnSpc>
              <a:spcAft>
                <a:spcPts val="600"/>
              </a:spcAft>
              <a:buFont typeface="Arial" panose="020B0604020202020204" pitchFamily="34" charset="0"/>
              <a:buChar char="•"/>
            </a:pPr>
            <a:endParaRPr lang="en-US" sz="200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2000">
                <a:latin typeface="Arial" panose="020B0604020202020204" pitchFamily="34" charset="0"/>
                <a:cs typeface="Arial" panose="020B0604020202020204" pitchFamily="34" charset="0"/>
              </a:rPr>
              <a:t>B.A. in Philosophy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00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umble the Bison | NBA.com">
            <a:extLst>
              <a:ext uri="{FF2B5EF4-FFF2-40B4-BE49-F238E27FC236}">
                <a16:creationId xmlns:a16="http://schemas.microsoft.com/office/drawing/2014/main" id="{251BF418-763E-A968-913B-7565C457BB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48" r="29775" b="-1"/>
          <a:stretch/>
        </p:blipFill>
        <p:spPr bwMode="auto">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E813036-25C6-6603-E35F-3569B1209817}"/>
              </a:ext>
            </a:extLst>
          </p:cNvPr>
          <p:cNvSpPr>
            <a:spLocks noGrp="1"/>
          </p:cNvSpPr>
          <p:nvPr>
            <p:ph type="title"/>
          </p:nvPr>
        </p:nvSpPr>
        <p:spPr>
          <a:xfrm>
            <a:off x="1734542" y="190500"/>
            <a:ext cx="5260680" cy="1752599"/>
          </a:xfrm>
        </p:spPr>
        <p:txBody>
          <a:bodyPr>
            <a:normAutofit/>
          </a:bodyPr>
          <a:lstStyle/>
          <a:p>
            <a:pPr algn="l">
              <a:lnSpc>
                <a:spcPct val="90000"/>
              </a:lnSpc>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Congratulations You Have Been Hired by OKC!</a:t>
            </a:r>
          </a:p>
        </p:txBody>
      </p:sp>
      <p:graphicFrame>
        <p:nvGraphicFramePr>
          <p:cNvPr id="5" name="Content Placeholder 2">
            <a:extLst>
              <a:ext uri="{FF2B5EF4-FFF2-40B4-BE49-F238E27FC236}">
                <a16:creationId xmlns:a16="http://schemas.microsoft.com/office/drawing/2014/main" id="{65533A9F-FD03-B08F-BDC1-5F8D93662EA1}"/>
              </a:ext>
            </a:extLst>
          </p:cNvPr>
          <p:cNvGraphicFramePr>
            <a:graphicFrameLocks noGrp="1"/>
          </p:cNvGraphicFramePr>
          <p:nvPr>
            <p:ph idx="1"/>
            <p:extLst>
              <p:ext uri="{D42A27DB-BD31-4B8C-83A1-F6EECF244321}">
                <p14:modId xmlns:p14="http://schemas.microsoft.com/office/powerpoint/2010/main" val="2621777997"/>
              </p:ext>
            </p:extLst>
          </p:nvPr>
        </p:nvGraphicFramePr>
        <p:xfrm>
          <a:off x="1323951" y="2677631"/>
          <a:ext cx="5260680" cy="3124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3834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a:extLst>
              <a:ext uri="{FF2B5EF4-FFF2-40B4-BE49-F238E27FC236}">
                <a16:creationId xmlns:a16="http://schemas.microsoft.com/office/drawing/2014/main" id="{3AC48BF7-485A-B710-BF61-34D7B99CB7D2}"/>
              </a:ext>
            </a:extLst>
          </p:cNvPr>
          <p:cNvPicPr>
            <a:picLocks noChangeAspect="1"/>
          </p:cNvPicPr>
          <p:nvPr/>
        </p:nvPicPr>
        <p:blipFill rotWithShape="1">
          <a:blip r:embed="rId3">
            <a:duotone>
              <a:prstClr val="black"/>
              <a:schemeClr val="tx2">
                <a:tint val="45000"/>
                <a:satMod val="400000"/>
              </a:schemeClr>
            </a:duotone>
            <a:alphaModFix amt="25000"/>
          </a:blip>
          <a:srcRect t="10877" b="4853"/>
          <a:stretch/>
        </p:blipFill>
        <p:spPr>
          <a:xfrm>
            <a:off x="20" y="10"/>
            <a:ext cx="12191980" cy="6857990"/>
          </a:xfrm>
          <a:prstGeom prst="rect">
            <a:avLst/>
          </a:prstGeom>
        </p:spPr>
      </p:pic>
      <p:sp>
        <p:nvSpPr>
          <p:cNvPr id="2" name="Title 1">
            <a:extLst>
              <a:ext uri="{FF2B5EF4-FFF2-40B4-BE49-F238E27FC236}">
                <a16:creationId xmlns:a16="http://schemas.microsoft.com/office/drawing/2014/main" id="{AB52E7EC-F336-B632-ADF8-434849A18610}"/>
              </a:ext>
            </a:extLst>
          </p:cNvPr>
          <p:cNvSpPr>
            <a:spLocks noGrp="1"/>
          </p:cNvSpPr>
          <p:nvPr>
            <p:ph type="title"/>
          </p:nvPr>
        </p:nvSpPr>
        <p:spPr>
          <a:xfrm>
            <a:off x="1235867" y="194737"/>
            <a:ext cx="10018713" cy="1752599"/>
          </a:xfrm>
        </p:spPr>
        <p:txBody>
          <a:bodyPr>
            <a:normAutofit/>
          </a:bodyPr>
          <a:lstStyle/>
          <a:p>
            <a:r>
              <a:rPr lang="en-US" sz="4400" dirty="0">
                <a:ln w="0"/>
                <a:effectLst>
                  <a:outerShdw blurRad="50800" dist="38100" dir="2700000" algn="tl" rotWithShape="0">
                    <a:prstClr val="black">
                      <a:alpha val="40000"/>
                    </a:prstClr>
                  </a:outerShdw>
                </a:effectLst>
              </a:rPr>
              <a:t>How is Salary Calculated?</a:t>
            </a:r>
          </a:p>
        </p:txBody>
      </p:sp>
      <p:graphicFrame>
        <p:nvGraphicFramePr>
          <p:cNvPr id="4" name="Diagram 3">
            <a:extLst>
              <a:ext uri="{FF2B5EF4-FFF2-40B4-BE49-F238E27FC236}">
                <a16:creationId xmlns:a16="http://schemas.microsoft.com/office/drawing/2014/main" id="{FABA5A73-830D-EBBC-9E64-E08F0DB2D2AE}"/>
              </a:ext>
            </a:extLst>
          </p:cNvPr>
          <p:cNvGraphicFramePr/>
          <p:nvPr>
            <p:extLst>
              <p:ext uri="{D42A27DB-BD31-4B8C-83A1-F6EECF244321}">
                <p14:modId xmlns:p14="http://schemas.microsoft.com/office/powerpoint/2010/main" val="726123691"/>
              </p:ext>
            </p:extLst>
          </p:nvPr>
        </p:nvGraphicFramePr>
        <p:xfrm>
          <a:off x="1408146" y="1497407"/>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7902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2941-FE87-EA43-8907-F20D617783EA}"/>
              </a:ext>
            </a:extLst>
          </p:cNvPr>
          <p:cNvSpPr>
            <a:spLocks noGrp="1"/>
          </p:cNvSpPr>
          <p:nvPr>
            <p:ph type="title"/>
          </p:nvPr>
        </p:nvSpPr>
        <p:spPr>
          <a:xfrm>
            <a:off x="4207718" y="61492"/>
            <a:ext cx="4618777" cy="1504335"/>
          </a:xfrm>
        </p:spPr>
        <p:txBody>
          <a:bodyPr>
            <a:normAutofit/>
          </a:bodyPr>
          <a:lstStyle/>
          <a:p>
            <a:r>
              <a:rPr lang="en-US" sz="3200" b="1" dirty="0">
                <a:ln w="0"/>
                <a:effectLst>
                  <a:outerShdw blurRad="50800" dist="38100" dir="2700000" algn="tl" rotWithShape="0">
                    <a:prstClr val="black">
                      <a:alpha val="40000"/>
                    </a:prstClr>
                  </a:outerShdw>
                </a:effectLst>
              </a:rPr>
              <a:t>Understanding Our Data</a:t>
            </a:r>
          </a:p>
        </p:txBody>
      </p:sp>
      <p:sp>
        <p:nvSpPr>
          <p:cNvPr id="3" name="Content Placeholder 2">
            <a:extLst>
              <a:ext uri="{FF2B5EF4-FFF2-40B4-BE49-F238E27FC236}">
                <a16:creationId xmlns:a16="http://schemas.microsoft.com/office/drawing/2014/main" id="{CDE7623C-189B-AA28-7713-6650266A9994}"/>
              </a:ext>
            </a:extLst>
          </p:cNvPr>
          <p:cNvSpPr>
            <a:spLocks noGrp="1"/>
          </p:cNvSpPr>
          <p:nvPr>
            <p:ph idx="1"/>
          </p:nvPr>
        </p:nvSpPr>
        <p:spPr>
          <a:xfrm>
            <a:off x="1920246" y="2244547"/>
            <a:ext cx="3333496" cy="3124201"/>
          </a:xfrm>
        </p:spPr>
        <p:txBody>
          <a:bodyPr anchor="t">
            <a:normAutofit/>
          </a:bodyPr>
          <a:lstStyle/>
          <a:p>
            <a:r>
              <a:rPr lang="en-US" sz="2000" dirty="0">
                <a:effectLst>
                  <a:outerShdw blurRad="50800" dist="38100" dir="2700000" algn="tl" rotWithShape="0">
                    <a:prstClr val="black">
                      <a:alpha val="40000"/>
                    </a:prstClr>
                  </a:outerShdw>
                </a:effectLst>
              </a:rPr>
              <a:t>605 Players played in NBA in the 2021-2022 NBA Season</a:t>
            </a:r>
          </a:p>
          <a:p>
            <a:r>
              <a:rPr lang="en-US" sz="2000" dirty="0">
                <a:effectLst>
                  <a:outerShdw blurRad="50800" dist="38100" dir="2700000" algn="tl" rotWithShape="0">
                    <a:prstClr val="black">
                      <a:alpha val="40000"/>
                    </a:prstClr>
                  </a:outerShdw>
                </a:effectLst>
              </a:rPr>
              <a:t>Total Salary $3.8 Billion</a:t>
            </a:r>
          </a:p>
          <a:p>
            <a:r>
              <a:rPr lang="en-US" sz="2000" dirty="0">
                <a:effectLst>
                  <a:outerShdw blurRad="50800" dist="38100" dir="2700000" algn="tl" rotWithShape="0">
                    <a:prstClr val="black">
                      <a:alpha val="40000"/>
                    </a:prstClr>
                  </a:outerShdw>
                </a:effectLst>
              </a:rPr>
              <a:t>Average Salary is $6.3 Million</a:t>
            </a:r>
          </a:p>
          <a:p>
            <a:endParaRPr lang="en-US" sz="1600" dirty="0"/>
          </a:p>
          <a:p>
            <a:endParaRPr lang="en-US" sz="1600" dirty="0"/>
          </a:p>
        </p:txBody>
      </p:sp>
      <p:graphicFrame>
        <p:nvGraphicFramePr>
          <p:cNvPr id="4" name="Table 4">
            <a:extLst>
              <a:ext uri="{FF2B5EF4-FFF2-40B4-BE49-F238E27FC236}">
                <a16:creationId xmlns:a16="http://schemas.microsoft.com/office/drawing/2014/main" id="{34FA3D2D-1EFF-5162-7053-6779A5775BE0}"/>
              </a:ext>
            </a:extLst>
          </p:cNvPr>
          <p:cNvGraphicFramePr>
            <a:graphicFrameLocks noGrp="1"/>
          </p:cNvGraphicFramePr>
          <p:nvPr>
            <p:extLst>
              <p:ext uri="{D42A27DB-BD31-4B8C-83A1-F6EECF244321}">
                <p14:modId xmlns:p14="http://schemas.microsoft.com/office/powerpoint/2010/main" val="2146156578"/>
              </p:ext>
            </p:extLst>
          </p:nvPr>
        </p:nvGraphicFramePr>
        <p:xfrm>
          <a:off x="6234532" y="2042338"/>
          <a:ext cx="5183926" cy="3780798"/>
        </p:xfrm>
        <a:graphic>
          <a:graphicData uri="http://schemas.openxmlformats.org/drawingml/2006/table">
            <a:tbl>
              <a:tblPr firstRow="1" bandRow="1">
                <a:solidFill>
                  <a:schemeClr val="bg1">
                    <a:lumMod val="95000"/>
                  </a:schemeClr>
                </a:solidFill>
                <a:effectLst>
                  <a:outerShdw blurRad="50800" dist="38100" algn="l" rotWithShape="0">
                    <a:prstClr val="black">
                      <a:alpha val="40000"/>
                    </a:prstClr>
                  </a:outerShdw>
                </a:effectLst>
                <a:tableStyleId>{5C22544A-7EE6-4342-B048-85BDC9FD1C3A}</a:tableStyleId>
              </a:tblPr>
              <a:tblGrid>
                <a:gridCol w="2320362">
                  <a:extLst>
                    <a:ext uri="{9D8B030D-6E8A-4147-A177-3AD203B41FA5}">
                      <a16:colId xmlns:a16="http://schemas.microsoft.com/office/drawing/2014/main" val="1508789478"/>
                    </a:ext>
                  </a:extLst>
                </a:gridCol>
                <a:gridCol w="2863564">
                  <a:extLst>
                    <a:ext uri="{9D8B030D-6E8A-4147-A177-3AD203B41FA5}">
                      <a16:colId xmlns:a16="http://schemas.microsoft.com/office/drawing/2014/main" val="2039259695"/>
                    </a:ext>
                  </a:extLst>
                </a:gridCol>
              </a:tblGrid>
              <a:tr h="869151">
                <a:tc>
                  <a:txBody>
                    <a:bodyPr/>
                    <a:lstStyle/>
                    <a:p>
                      <a:pPr algn="ctr"/>
                      <a:r>
                        <a:rPr lang="en-US" sz="4400" b="0" cap="none" spc="0" dirty="0">
                          <a:ln w="0"/>
                          <a:solidFill>
                            <a:schemeClr val="bg1"/>
                          </a:solidFill>
                          <a:effectLst>
                            <a:outerShdw blurRad="38100" dist="19050" dir="2700000" algn="tl" rotWithShape="0">
                              <a:schemeClr val="dk1">
                                <a:alpha val="40000"/>
                              </a:schemeClr>
                            </a:outerShdw>
                          </a:effectLst>
                        </a:rPr>
                        <a:t>Stats</a:t>
                      </a:r>
                    </a:p>
                  </a:txBody>
                  <a:tcPr marL="251460" marR="251460" marT="251460" marB="125730" anchor="ctr">
                    <a:lnL w="12700" cmpd="sng">
                      <a:noFill/>
                    </a:lnL>
                    <a:lnR w="12700" cmpd="sng">
                      <a:noFill/>
                    </a:lnR>
                    <a:lnT w="19050" cap="flat" cmpd="sng" algn="ctr">
                      <a:noFill/>
                      <a:prstDash val="solid"/>
                    </a:lnT>
                    <a:lnB w="38100" cmpd="sng">
                      <a:noFill/>
                    </a:lnB>
                    <a:cell3D prstMaterial="dkEdge">
                      <a:bevel prst="riblet"/>
                      <a:lightRig rig="flood" dir="t"/>
                    </a:cell3D>
                    <a:solidFill>
                      <a:schemeClr val="accent1">
                        <a:lumMod val="75000"/>
                      </a:schemeClr>
                    </a:solidFill>
                  </a:tcPr>
                </a:tc>
                <a:tc>
                  <a:txBody>
                    <a:bodyPr/>
                    <a:lstStyle/>
                    <a:p>
                      <a:pPr algn="ctr"/>
                      <a:r>
                        <a:rPr lang="en-US" sz="4400" b="0" cap="none" spc="0" dirty="0">
                          <a:ln w="0"/>
                          <a:solidFill>
                            <a:schemeClr val="bg1"/>
                          </a:solidFill>
                          <a:effectLst>
                            <a:outerShdw blurRad="38100" dist="19050" dir="2700000" algn="tl" rotWithShape="0">
                              <a:schemeClr val="dk1">
                                <a:alpha val="40000"/>
                              </a:schemeClr>
                            </a:outerShdw>
                          </a:effectLst>
                        </a:rPr>
                        <a:t>Price per</a:t>
                      </a:r>
                    </a:p>
                  </a:txBody>
                  <a:tcPr marL="251460" marR="251460" marT="251460" marB="125730" anchor="ctr">
                    <a:lnL w="12700" cmpd="sng">
                      <a:noFill/>
                    </a:lnL>
                    <a:lnR w="12700" cmpd="sng">
                      <a:noFill/>
                    </a:lnR>
                    <a:lnT w="19050" cap="flat" cmpd="sng" algn="ctr">
                      <a:noFill/>
                      <a:prstDash val="solid"/>
                    </a:lnT>
                    <a:lnB w="38100" cmpd="sng">
                      <a:noFill/>
                    </a:lnB>
                    <a:cell3D prstMaterial="dkEdge">
                      <a:bevel prst="riblet"/>
                      <a:lightRig rig="flood" dir="t"/>
                    </a:cell3D>
                    <a:solidFill>
                      <a:schemeClr val="accent1">
                        <a:lumMod val="75000"/>
                      </a:schemeClr>
                    </a:solidFill>
                  </a:tcPr>
                </a:tc>
                <a:extLst>
                  <a:ext uri="{0D108BD9-81ED-4DB2-BD59-A6C34878D82A}">
                    <a16:rowId xmlns:a16="http://schemas.microsoft.com/office/drawing/2014/main" val="426940705"/>
                  </a:ext>
                </a:extLst>
              </a:tr>
              <a:tr h="911016">
                <a:tc>
                  <a:txBody>
                    <a:bodyPr/>
                    <a:lstStyle/>
                    <a:p>
                      <a:pPr algn="ctr"/>
                      <a:r>
                        <a:rPr lang="en-US" sz="3300" b="0" cap="none" spc="0">
                          <a:ln w="0"/>
                          <a:solidFill>
                            <a:schemeClr val="tx1"/>
                          </a:solidFill>
                          <a:effectLst>
                            <a:outerShdw blurRad="38100" dist="19050" dir="2700000" algn="tl" rotWithShape="0">
                              <a:schemeClr val="dk1">
                                <a:alpha val="40000"/>
                              </a:schemeClr>
                            </a:outerShdw>
                          </a:effectLst>
                        </a:rPr>
                        <a:t>Point</a:t>
                      </a:r>
                    </a:p>
                  </a:txBody>
                  <a:tcPr marL="251460" marR="251460" marT="251460" marB="12573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cell3D prstMaterial="dkEdge">
                      <a:bevel prst="riblet"/>
                      <a:lightRig rig="flood" dir="t"/>
                    </a:cell3D>
                    <a:solidFill>
                      <a:schemeClr val="bg1">
                        <a:lumMod val="95000"/>
                      </a:schemeClr>
                    </a:solidFill>
                  </a:tcPr>
                </a:tc>
                <a:tc>
                  <a:txBody>
                    <a:bodyPr/>
                    <a:lstStyle/>
                    <a:p>
                      <a:pPr algn="ctr"/>
                      <a:r>
                        <a:rPr lang="en-US" sz="3300" b="0" cap="none" spc="0">
                          <a:ln w="0"/>
                          <a:solidFill>
                            <a:schemeClr val="tx1"/>
                          </a:solidFill>
                          <a:effectLst>
                            <a:outerShdw blurRad="38100" dist="19050" dir="2700000" algn="tl" rotWithShape="0">
                              <a:schemeClr val="dk1">
                                <a:alpha val="40000"/>
                              </a:schemeClr>
                            </a:outerShdw>
                          </a:effectLst>
                        </a:rPr>
                        <a:t>$14,080.15</a:t>
                      </a:r>
                    </a:p>
                  </a:txBody>
                  <a:tcPr marL="251460" marR="251460" marT="251460" marB="12573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cell3D prstMaterial="dkEdge">
                      <a:bevel prst="riblet"/>
                      <a:lightRig rig="flood" dir="t"/>
                    </a:cell3D>
                    <a:solidFill>
                      <a:schemeClr val="bg1">
                        <a:lumMod val="95000"/>
                      </a:schemeClr>
                    </a:solidFill>
                  </a:tcPr>
                </a:tc>
                <a:extLst>
                  <a:ext uri="{0D108BD9-81ED-4DB2-BD59-A6C34878D82A}">
                    <a16:rowId xmlns:a16="http://schemas.microsoft.com/office/drawing/2014/main" val="3301512381"/>
                  </a:ext>
                </a:extLst>
              </a:tr>
              <a:tr h="911016">
                <a:tc>
                  <a:txBody>
                    <a:bodyPr/>
                    <a:lstStyle/>
                    <a:p>
                      <a:pPr algn="ctr"/>
                      <a:r>
                        <a:rPr lang="en-US" sz="3300" b="0" cap="none" spc="0">
                          <a:ln w="0"/>
                          <a:solidFill>
                            <a:schemeClr val="tx1"/>
                          </a:solidFill>
                          <a:effectLst>
                            <a:outerShdw blurRad="38100" dist="19050" dir="2700000" algn="tl" rotWithShape="0">
                              <a:schemeClr val="dk1">
                                <a:alpha val="40000"/>
                              </a:schemeClr>
                            </a:outerShdw>
                          </a:effectLst>
                        </a:rPr>
                        <a:t>Assist</a:t>
                      </a:r>
                    </a:p>
                  </a:txBody>
                  <a:tcPr marL="251460" marR="251460" marT="251460" marB="12573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cell3D prstMaterial="dkEdge">
                      <a:bevel prst="riblet"/>
                      <a:lightRig rig="flood" dir="t"/>
                    </a:cell3D>
                    <a:solidFill>
                      <a:schemeClr val="bg1">
                        <a:lumMod val="95000"/>
                      </a:schemeClr>
                    </a:solidFill>
                  </a:tcPr>
                </a:tc>
                <a:tc>
                  <a:txBody>
                    <a:bodyPr/>
                    <a:lstStyle/>
                    <a:p>
                      <a:pPr algn="ctr"/>
                      <a:r>
                        <a:rPr lang="en-US" sz="3300" b="0" cap="none" spc="0">
                          <a:ln w="0"/>
                          <a:solidFill>
                            <a:schemeClr val="tx1"/>
                          </a:solidFill>
                          <a:effectLst>
                            <a:outerShdw blurRad="38100" dist="19050" dir="2700000" algn="tl" rotWithShape="0">
                              <a:schemeClr val="dk1">
                                <a:alpha val="40000"/>
                              </a:schemeClr>
                            </a:outerShdw>
                          </a:effectLst>
                        </a:rPr>
                        <a:t>$63,187.22</a:t>
                      </a:r>
                    </a:p>
                  </a:txBody>
                  <a:tcPr marL="251460" marR="251460" marT="251460" marB="12573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cell3D prstMaterial="dkEdge">
                      <a:bevel prst="riblet"/>
                      <a:lightRig rig="flood" dir="t"/>
                    </a:cell3D>
                    <a:solidFill>
                      <a:schemeClr val="bg1">
                        <a:lumMod val="95000"/>
                      </a:schemeClr>
                    </a:solidFill>
                  </a:tcPr>
                </a:tc>
                <a:extLst>
                  <a:ext uri="{0D108BD9-81ED-4DB2-BD59-A6C34878D82A}">
                    <a16:rowId xmlns:a16="http://schemas.microsoft.com/office/drawing/2014/main" val="3801433597"/>
                  </a:ext>
                </a:extLst>
              </a:tr>
              <a:tr h="911016">
                <a:tc>
                  <a:txBody>
                    <a:bodyPr/>
                    <a:lstStyle/>
                    <a:p>
                      <a:pPr algn="ctr"/>
                      <a:r>
                        <a:rPr lang="en-US" sz="3300" b="0" cap="none" spc="0">
                          <a:ln w="0"/>
                          <a:solidFill>
                            <a:schemeClr val="tx1"/>
                          </a:solidFill>
                          <a:effectLst>
                            <a:outerShdw blurRad="38100" dist="19050" dir="2700000" algn="tl" rotWithShape="0">
                              <a:schemeClr val="dk1">
                                <a:alpha val="40000"/>
                              </a:schemeClr>
                            </a:outerShdw>
                          </a:effectLst>
                        </a:rPr>
                        <a:t>Rebound</a:t>
                      </a:r>
                    </a:p>
                  </a:txBody>
                  <a:tcPr marL="251460" marR="251460" marT="251460" marB="12573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cell3D prstMaterial="dkEdge">
                      <a:bevel prst="riblet"/>
                      <a:lightRig rig="flood" dir="t"/>
                    </a:cell3D>
                    <a:solidFill>
                      <a:schemeClr val="bg1">
                        <a:lumMod val="95000"/>
                      </a:schemeClr>
                    </a:solidFill>
                  </a:tcPr>
                </a:tc>
                <a:tc>
                  <a:txBody>
                    <a:bodyPr/>
                    <a:lstStyle/>
                    <a:p>
                      <a:pPr algn="ctr"/>
                      <a:r>
                        <a:rPr lang="en-US" sz="3300" b="0" cap="none" spc="0" dirty="0">
                          <a:ln w="0"/>
                          <a:solidFill>
                            <a:schemeClr val="tx1"/>
                          </a:solidFill>
                          <a:effectLst>
                            <a:outerShdw blurRad="38100" dist="19050" dir="2700000" algn="tl" rotWithShape="0">
                              <a:schemeClr val="dk1">
                                <a:alpha val="40000"/>
                              </a:schemeClr>
                            </a:outerShdw>
                          </a:effectLst>
                        </a:rPr>
                        <a:t>$35,039.10</a:t>
                      </a:r>
                    </a:p>
                  </a:txBody>
                  <a:tcPr marL="251460" marR="251460" marT="251460" marB="12573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cell3D prstMaterial="dkEdge">
                      <a:bevel prst="riblet"/>
                      <a:lightRig rig="flood" dir="t"/>
                    </a:cell3D>
                    <a:solidFill>
                      <a:schemeClr val="bg1">
                        <a:lumMod val="95000"/>
                      </a:schemeClr>
                    </a:solidFill>
                  </a:tcPr>
                </a:tc>
                <a:extLst>
                  <a:ext uri="{0D108BD9-81ED-4DB2-BD59-A6C34878D82A}">
                    <a16:rowId xmlns:a16="http://schemas.microsoft.com/office/drawing/2014/main" val="2388145932"/>
                  </a:ext>
                </a:extLst>
              </a:tr>
            </a:tbl>
          </a:graphicData>
        </a:graphic>
      </p:graphicFrame>
    </p:spTree>
    <p:extLst>
      <p:ext uri="{BB962C8B-B14F-4D97-AF65-F5344CB8AC3E}">
        <p14:creationId xmlns:p14="http://schemas.microsoft.com/office/powerpoint/2010/main" val="212370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5343-892E-F54D-2648-14606742D7E3}"/>
              </a:ext>
            </a:extLst>
          </p:cNvPr>
          <p:cNvSpPr>
            <a:spLocks noGrp="1"/>
          </p:cNvSpPr>
          <p:nvPr>
            <p:ph type="title"/>
          </p:nvPr>
        </p:nvSpPr>
        <p:spPr>
          <a:xfrm>
            <a:off x="3008695" y="194144"/>
            <a:ext cx="6805157" cy="1363132"/>
          </a:xfrm>
        </p:spPr>
        <p:txBody>
          <a:bodyPr vert="horz" lIns="91440" tIns="45720" rIns="91440" bIns="45720" rtlCol="0" anchor="b">
            <a:normAutofit/>
          </a:bodyPr>
          <a:lstStyle/>
          <a:p>
            <a:pPr algn="r"/>
            <a:r>
              <a:rPr lang="en-US" sz="6000" dirty="0">
                <a:effectLst>
                  <a:outerShdw blurRad="50800" dist="38100" dir="2700000" algn="tl" rotWithShape="0">
                    <a:prstClr val="black">
                      <a:alpha val="40000"/>
                    </a:prstClr>
                  </a:outerShdw>
                </a:effectLst>
              </a:rPr>
              <a:t>Price Per Point Data</a:t>
            </a:r>
          </a:p>
        </p:txBody>
      </p:sp>
      <p:pic>
        <p:nvPicPr>
          <p:cNvPr id="13" name="Picture 12" descr="Chart, bar chart, histogram&#10;&#10;Description automatically generated">
            <a:extLst>
              <a:ext uri="{FF2B5EF4-FFF2-40B4-BE49-F238E27FC236}">
                <a16:creationId xmlns:a16="http://schemas.microsoft.com/office/drawing/2014/main" id="{DD9C4B57-F89A-55F5-B362-98F407EE3F26}"/>
              </a:ext>
            </a:extLst>
          </p:cNvPr>
          <p:cNvPicPr>
            <a:picLocks noChangeAspect="1"/>
          </p:cNvPicPr>
          <p:nvPr/>
        </p:nvPicPr>
        <p:blipFill>
          <a:blip r:embed="rId3"/>
          <a:stretch>
            <a:fillRect/>
          </a:stretch>
        </p:blipFill>
        <p:spPr>
          <a:xfrm>
            <a:off x="1541721" y="1807536"/>
            <a:ext cx="4955761" cy="408850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1" name="Picture 10" descr="Chart, histogram&#10;&#10;Description automatically generated">
            <a:extLst>
              <a:ext uri="{FF2B5EF4-FFF2-40B4-BE49-F238E27FC236}">
                <a16:creationId xmlns:a16="http://schemas.microsoft.com/office/drawing/2014/main" id="{84B16DC1-3F45-905F-60CE-5A5CFEFA1E3E}"/>
              </a:ext>
            </a:extLst>
          </p:cNvPr>
          <p:cNvPicPr>
            <a:picLocks noChangeAspect="1"/>
          </p:cNvPicPr>
          <p:nvPr/>
        </p:nvPicPr>
        <p:blipFill>
          <a:blip r:embed="rId4"/>
          <a:stretch>
            <a:fillRect/>
          </a:stretch>
        </p:blipFill>
        <p:spPr>
          <a:xfrm>
            <a:off x="6641516" y="2101955"/>
            <a:ext cx="5458510" cy="328875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1960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1F5-EC93-78E4-3EB8-11CE72A2D343}"/>
              </a:ext>
            </a:extLst>
          </p:cNvPr>
          <p:cNvSpPr>
            <a:spLocks noGrp="1"/>
          </p:cNvSpPr>
          <p:nvPr>
            <p:ph type="title"/>
          </p:nvPr>
        </p:nvSpPr>
        <p:spPr>
          <a:xfrm>
            <a:off x="2762505" y="314632"/>
            <a:ext cx="5743542" cy="1504335"/>
          </a:xfrm>
        </p:spPr>
        <p:txBody>
          <a:bodyPr vert="horz" lIns="91440" tIns="45720" rIns="91440" bIns="45720" rtlCol="0" anchor="ctr">
            <a:normAutofit/>
          </a:bodyPr>
          <a:lstStyle/>
          <a:p>
            <a:r>
              <a:rPr lang="en-US" sz="2800" dirty="0">
                <a:effectLst>
                  <a:outerShdw blurRad="50800" dist="38100" dir="2700000" algn="tl" rotWithShape="0">
                    <a:prstClr val="black">
                      <a:alpha val="40000"/>
                    </a:prstClr>
                  </a:outerShdw>
                </a:effectLst>
              </a:rPr>
              <a:t>Price per Point by Age and Best Value</a:t>
            </a:r>
          </a:p>
        </p:txBody>
      </p:sp>
      <p:pic>
        <p:nvPicPr>
          <p:cNvPr id="11" name="Content Placeholder 10" descr="Chart&#10;&#10;Description automatically generated">
            <a:extLst>
              <a:ext uri="{FF2B5EF4-FFF2-40B4-BE49-F238E27FC236}">
                <a16:creationId xmlns:a16="http://schemas.microsoft.com/office/drawing/2014/main" id="{1B9E5410-0747-DB4C-C6CE-5C75DD337805}"/>
              </a:ext>
            </a:extLst>
          </p:cNvPr>
          <p:cNvPicPr>
            <a:picLocks noGrp="1" noChangeAspect="1"/>
          </p:cNvPicPr>
          <p:nvPr>
            <p:ph idx="1"/>
          </p:nvPr>
        </p:nvPicPr>
        <p:blipFill>
          <a:blip r:embed="rId3"/>
          <a:stretch>
            <a:fillRect/>
          </a:stretch>
        </p:blipFill>
        <p:spPr>
          <a:xfrm>
            <a:off x="5037514" y="2180008"/>
            <a:ext cx="6773853" cy="409818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7" name="TextBox 6">
            <a:extLst>
              <a:ext uri="{FF2B5EF4-FFF2-40B4-BE49-F238E27FC236}">
                <a16:creationId xmlns:a16="http://schemas.microsoft.com/office/drawing/2014/main" id="{CAC226F1-5C36-5C6B-F060-51559A100EFF}"/>
              </a:ext>
            </a:extLst>
          </p:cNvPr>
          <p:cNvSpPr txBox="1"/>
          <p:nvPr/>
        </p:nvSpPr>
        <p:spPr>
          <a:xfrm>
            <a:off x="1484311" y="2666999"/>
            <a:ext cx="3333496"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r>
              <a:rPr lang="en-US" sz="1600" dirty="0"/>
              <a:t>A two-way contract price is set at $502,000</a:t>
            </a:r>
          </a:p>
          <a:p>
            <a:pPr>
              <a:spcBef>
                <a:spcPct val="20000"/>
              </a:spcBef>
              <a:spcAft>
                <a:spcPts val="600"/>
              </a:spcAft>
              <a:buClr>
                <a:schemeClr val="accent1">
                  <a:lumMod val="75000"/>
                </a:schemeClr>
              </a:buClr>
              <a:buSzPct val="145000"/>
              <a:buFont typeface="Arial"/>
              <a:buChar char="•"/>
            </a:pPr>
            <a:endParaRPr lang="en-US" sz="1600" dirty="0"/>
          </a:p>
          <a:p>
            <a:pPr>
              <a:spcBef>
                <a:spcPct val="20000"/>
              </a:spcBef>
              <a:spcAft>
                <a:spcPts val="600"/>
              </a:spcAft>
              <a:buClr>
                <a:schemeClr val="accent1">
                  <a:lumMod val="75000"/>
                </a:schemeClr>
              </a:buClr>
              <a:buSzPct val="145000"/>
              <a:buFont typeface="Arial"/>
              <a:buChar char="•"/>
            </a:pPr>
            <a:r>
              <a:rPr lang="en-US" sz="1600" dirty="0"/>
              <a:t>When filtering to players with a salary lower than $502,000 the Median Price Per Point is at it’s lowest of $14,165</a:t>
            </a:r>
          </a:p>
        </p:txBody>
      </p:sp>
    </p:spTree>
    <p:extLst>
      <p:ext uri="{BB962C8B-B14F-4D97-AF65-F5344CB8AC3E}">
        <p14:creationId xmlns:p14="http://schemas.microsoft.com/office/powerpoint/2010/main" val="48690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5EFB-A4D3-E5F4-6E9E-4222BA89DB12}"/>
              </a:ext>
            </a:extLst>
          </p:cNvPr>
          <p:cNvSpPr>
            <a:spLocks noGrp="1"/>
          </p:cNvSpPr>
          <p:nvPr>
            <p:ph type="title"/>
          </p:nvPr>
        </p:nvSpPr>
        <p:spPr>
          <a:xfrm>
            <a:off x="3870541" y="478466"/>
            <a:ext cx="4978303" cy="1019151"/>
          </a:xfrm>
        </p:spPr>
        <p:txBody>
          <a:bodyPr vert="horz" lIns="91440" tIns="45720" rIns="91440" bIns="45720" rtlCol="0" anchor="b">
            <a:normAutofit/>
          </a:bodyPr>
          <a:lstStyle/>
          <a:p>
            <a:pPr algn="r"/>
            <a:r>
              <a:rPr lang="en-US" sz="6000" dirty="0">
                <a:effectLst>
                  <a:outerShdw blurRad="50800" dist="38100" dir="2700000" algn="tl" rotWithShape="0">
                    <a:prstClr val="black">
                      <a:alpha val="40000"/>
                    </a:prstClr>
                  </a:outerShdw>
                </a:effectLst>
              </a:rPr>
              <a:t>Buying Assists</a:t>
            </a:r>
          </a:p>
        </p:txBody>
      </p:sp>
      <p:pic>
        <p:nvPicPr>
          <p:cNvPr id="5" name="Content Placeholder 4" descr="Chart&#10;&#10;Description automatically generated with medium confidence">
            <a:extLst>
              <a:ext uri="{FF2B5EF4-FFF2-40B4-BE49-F238E27FC236}">
                <a16:creationId xmlns:a16="http://schemas.microsoft.com/office/drawing/2014/main" id="{B7B55FA0-A91C-60C7-42AE-98A226292818}"/>
              </a:ext>
            </a:extLst>
          </p:cNvPr>
          <p:cNvPicPr>
            <a:picLocks noGrp="1" noChangeAspect="1"/>
          </p:cNvPicPr>
          <p:nvPr>
            <p:ph idx="1"/>
          </p:nvPr>
        </p:nvPicPr>
        <p:blipFill>
          <a:blip r:embed="rId3"/>
          <a:stretch>
            <a:fillRect/>
          </a:stretch>
        </p:blipFill>
        <p:spPr>
          <a:xfrm>
            <a:off x="1272831" y="2317898"/>
            <a:ext cx="5386806" cy="325901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descr="Chart, histogram&#10;&#10;Description automatically generated">
            <a:extLst>
              <a:ext uri="{FF2B5EF4-FFF2-40B4-BE49-F238E27FC236}">
                <a16:creationId xmlns:a16="http://schemas.microsoft.com/office/drawing/2014/main" id="{E37C8643-1989-C5C8-C2C2-3B9CDE5E1FBA}"/>
              </a:ext>
            </a:extLst>
          </p:cNvPr>
          <p:cNvPicPr>
            <a:picLocks noChangeAspect="1"/>
          </p:cNvPicPr>
          <p:nvPr/>
        </p:nvPicPr>
        <p:blipFill>
          <a:blip r:embed="rId4"/>
          <a:stretch>
            <a:fillRect/>
          </a:stretch>
        </p:blipFill>
        <p:spPr>
          <a:xfrm>
            <a:off x="6824542" y="2426952"/>
            <a:ext cx="5249939" cy="314996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17823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C87A-D4BB-DA4F-DB6D-AB4F62ED2579}"/>
              </a:ext>
            </a:extLst>
          </p:cNvPr>
          <p:cNvSpPr>
            <a:spLocks noGrp="1"/>
          </p:cNvSpPr>
          <p:nvPr>
            <p:ph type="title"/>
          </p:nvPr>
        </p:nvSpPr>
        <p:spPr>
          <a:xfrm>
            <a:off x="3521237" y="361507"/>
            <a:ext cx="5943919" cy="1008519"/>
          </a:xfrm>
        </p:spPr>
        <p:txBody>
          <a:bodyPr vert="horz" lIns="91440" tIns="45720" rIns="91440" bIns="45720" rtlCol="0" anchor="b">
            <a:normAutofit/>
          </a:bodyPr>
          <a:lstStyle/>
          <a:p>
            <a:pPr algn="r"/>
            <a:r>
              <a:rPr lang="en-US" sz="6000" dirty="0">
                <a:effectLst>
                  <a:outerShdw blurRad="50800" dist="38100" dir="2700000" algn="tl" rotWithShape="0">
                    <a:prstClr val="black">
                      <a:alpha val="40000"/>
                    </a:prstClr>
                  </a:outerShdw>
                </a:effectLst>
              </a:rPr>
              <a:t>Buying Rebounds</a:t>
            </a:r>
          </a:p>
        </p:txBody>
      </p:sp>
      <p:pic>
        <p:nvPicPr>
          <p:cNvPr id="5" name="Content Placeholder 4" descr="Chart&#10;&#10;Description automatically generated">
            <a:extLst>
              <a:ext uri="{FF2B5EF4-FFF2-40B4-BE49-F238E27FC236}">
                <a16:creationId xmlns:a16="http://schemas.microsoft.com/office/drawing/2014/main" id="{C9FB0A70-527D-43C7-8B8E-AAB2C361EC01}"/>
              </a:ext>
            </a:extLst>
          </p:cNvPr>
          <p:cNvPicPr>
            <a:picLocks noGrp="1" noChangeAspect="1"/>
          </p:cNvPicPr>
          <p:nvPr>
            <p:ph idx="1"/>
          </p:nvPr>
        </p:nvPicPr>
        <p:blipFill>
          <a:blip r:embed="rId3"/>
          <a:stretch>
            <a:fillRect/>
          </a:stretch>
        </p:blipFill>
        <p:spPr>
          <a:xfrm>
            <a:off x="1455910" y="2118843"/>
            <a:ext cx="5202017" cy="31242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descr="Chart, histogram&#10;&#10;Description automatically generated">
            <a:extLst>
              <a:ext uri="{FF2B5EF4-FFF2-40B4-BE49-F238E27FC236}">
                <a16:creationId xmlns:a16="http://schemas.microsoft.com/office/drawing/2014/main" id="{EA68866B-1D06-C98A-D1C9-3DFDB50F51DE}"/>
              </a:ext>
            </a:extLst>
          </p:cNvPr>
          <p:cNvPicPr>
            <a:picLocks noChangeAspect="1"/>
          </p:cNvPicPr>
          <p:nvPr/>
        </p:nvPicPr>
        <p:blipFill>
          <a:blip r:embed="rId4"/>
          <a:stretch>
            <a:fillRect/>
          </a:stretch>
        </p:blipFill>
        <p:spPr>
          <a:xfrm>
            <a:off x="6872459" y="2118843"/>
            <a:ext cx="5185394" cy="31241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10199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1159</TotalTime>
  <Words>667</Words>
  <Application>Microsoft Office PowerPoint</Application>
  <PresentationFormat>Widescreen</PresentationFormat>
  <Paragraphs>97</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Buying Points</vt:lpstr>
      <vt:lpstr>Name: Troy Foster</vt:lpstr>
      <vt:lpstr>Congratulations You Have Been Hired by OKC!</vt:lpstr>
      <vt:lpstr>How is Salary Calculated?</vt:lpstr>
      <vt:lpstr>Understanding Our Data</vt:lpstr>
      <vt:lpstr>Price Per Point Data</vt:lpstr>
      <vt:lpstr>Price per Point by Age and Best Value</vt:lpstr>
      <vt:lpstr>Buying Assists</vt:lpstr>
      <vt:lpstr>Buying Rebounds</vt:lpstr>
      <vt:lpstr>Pareto Principle?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Buying Points</dc:title>
  <dc:creator>Troy Forester</dc:creator>
  <cp:lastModifiedBy>Troy Forester</cp:lastModifiedBy>
  <cp:revision>1</cp:revision>
  <dcterms:created xsi:type="dcterms:W3CDTF">2022-09-08T21:54:23Z</dcterms:created>
  <dcterms:modified xsi:type="dcterms:W3CDTF">2022-09-09T17:13:58Z</dcterms:modified>
</cp:coreProperties>
</file>