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BF2395-9191-446A-BB6F-254BF9607617}">
  <a:tblStyle styleId="{42BF2395-9191-446A-BB6F-254BF9607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737e11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737e11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bdf6d6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bdf6d6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216628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216628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216628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216628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2216628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2216628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216628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216628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216628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216628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216628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216628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825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tory - Lux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6475" y="998350"/>
            <a:ext cx="83559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97075" y="1072825"/>
            <a:ext cx="39249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708150" y="1072825"/>
            <a:ext cx="39822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40300" y="1395425"/>
            <a:ext cx="34872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s://en.wikipedia.org/wiki/Coefficient_of_determination#Adjusted_R2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Combined+Cycle+Power+Pla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metrics.r2_score.html" TargetMode="External"/><Relationship Id="rId4" Type="http://schemas.openxmlformats.org/officeDocument/2006/relationships/hyperlink" Target="https://scikit-learn.org/stable/modules/model_evaluation.html#regression-metrics" TargetMode="External"/><Relationship Id="rId5" Type="http://schemas.openxmlformats.org/officeDocument/2006/relationships/hyperlink" Target="https://scikit-learn.org/0.15/modules/model_evaluation.html" TargetMode="External"/><Relationship Id="rId6" Type="http://schemas.openxmlformats.org/officeDocument/2006/relationships/hyperlink" Target="https://biomedicinskanalytiker.org/2014/03/27/r2/#:~:text=R2%2Dv%C3%A4rdet%20%C3%A4r%20en%20siffra,x%2D%20och%20y%2Daxeln." TargetMode="External"/><Relationship Id="rId7" Type="http://schemas.openxmlformats.org/officeDocument/2006/relationships/hyperlink" Target="https://datascience.foundation/sciencewhitepaper/understanding-decision-trees-with-python#:~:text=A%20decision%20tree%20consists%20of%20three%20types%20of%20nodes&amp;text=Each%20node%20in%20the%20tree,rooted%20at%20the%20new%20nodes." TargetMode="External"/><Relationship Id="rId8" Type="http://schemas.openxmlformats.org/officeDocument/2006/relationships/hyperlink" Target="https://archive.ics.uci.edu/ml/dataset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Modeller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Vilken ska man välja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Agenda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076500" y="1203150"/>
            <a:ext cx="77559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R2 repetition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Data genomgång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Jämföra regressionsmodeller</a:t>
            </a:r>
            <a:br>
              <a:rPr lang="sv" sz="1700"/>
            </a:br>
            <a:endParaRPr sz="17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40" y="4533615"/>
            <a:ext cx="1321126" cy="7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888625" y="2912900"/>
            <a:ext cx="3052200" cy="1266300"/>
          </a:xfrm>
          <a:prstGeom prst="rect">
            <a:avLst/>
          </a:prstGeom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Score </a:t>
            </a:r>
            <a:r>
              <a:rPr lang="sv"/>
              <a:t>- Regression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A</a:t>
            </a:r>
            <a:r>
              <a:rPr lang="sv"/>
              <a:t>ccuracy</a:t>
            </a:r>
            <a:r>
              <a:rPr lang="sv"/>
              <a:t> - </a:t>
            </a:r>
            <a:r>
              <a:rPr lang="sv"/>
              <a:t>Classification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map&#10;&#10;Description automatically generated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93650"/>
            <a:ext cx="4785300" cy="21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95475" y="553550"/>
            <a:ext cx="39822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Måttet R2 tas fram intuitivt på samma sätt som minimeringen av avståndet till punkter vid linjär regression.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Måste anpassas för att straffa tillagda frihetsgrader.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Sum of squares of residuals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Total sum of squares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v"/>
              <a:t>Definition av måttet R2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R2 - matten</a:t>
            </a:r>
            <a:endParaRPr/>
          </a:p>
        </p:txBody>
      </p:sp>
      <p:pic>
        <p:nvPicPr>
          <p:cNvPr descr="A screenshot of a cell phone&#10;&#10;Description automatically generated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475" y="1313750"/>
            <a:ext cx="6514200" cy="284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 screen with text&#10;&#10;Description automatically generated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8475" y="1313750"/>
            <a:ext cx="6806100" cy="30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35500" y="1208650"/>
            <a:ext cx="3069900" cy="22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Man kan aldrig försämra R2 genom att lägga till en oberoende variabel.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v"/>
              <a:t>Anpassat R2 konstrueras så att en ny variabel / frihetsgrad </a:t>
            </a:r>
            <a:r>
              <a:rPr b="1" lang="sv"/>
              <a:t>måste</a:t>
            </a:r>
            <a:r>
              <a:rPr lang="sv"/>
              <a:t> bidra konkret till modellens förbättring.</a:t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R2 - anpassat</a:t>
            </a:r>
            <a:endParaRPr/>
          </a:p>
        </p:txBody>
      </p:sp>
      <p:pic>
        <p:nvPicPr>
          <p:cNvPr descr="A screenshot of a cell phone&#10;&#10;Description automatically generated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064" y="492526"/>
            <a:ext cx="5274000" cy="24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35500" y="3609450"/>
            <a:ext cx="6851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sv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anpassat R2 finns en bestraffning inbyggd för att inkludera variabler som inte hjälper modellen.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sv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https://en.wikipedia.org/wiki/Coefficient_of_determination#Adjusted_R2</a:t>
            </a:r>
            <a:r>
              <a:rPr lang="sv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screenshot of a cell phone&#10;&#10;Description automatically generated"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8075" y="488775"/>
            <a:ext cx="5274000" cy="24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110" name="Google Shape;11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8075" y="468325"/>
            <a:ext cx="5274000" cy="2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R2 - Adjusted </a:t>
            </a:r>
            <a:endParaRPr/>
          </a:p>
        </p:txBody>
      </p:sp>
      <p:pic>
        <p:nvPicPr>
          <p:cNvPr descr="A screenshot of a cell phone&#10;&#10;Description automatically generated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75" y="1156200"/>
            <a:ext cx="5952000" cy="3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210350" y="1009500"/>
            <a:ext cx="6176100" cy="3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Features consist of hourly average ambient variables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sv" sz="1400"/>
              <a:t>Temperature</a:t>
            </a:r>
            <a:r>
              <a:rPr lang="sv" sz="1400"/>
              <a:t> (T) in the range 1.81°C and 37.11°C,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sv" sz="1400"/>
              <a:t>Ambient Pressure</a:t>
            </a:r>
            <a:r>
              <a:rPr lang="sv" sz="1400"/>
              <a:t> (AP) in the range 992.89-1033.30 millibar,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sv" sz="1400"/>
              <a:t>Relative Humidity</a:t>
            </a:r>
            <a:r>
              <a:rPr lang="sv" sz="1400"/>
              <a:t> (RH) in the range 25.56% to 100.16%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sv" sz="1400"/>
              <a:t>Exhaust Vacuum</a:t>
            </a:r>
            <a:r>
              <a:rPr lang="sv" sz="1400"/>
              <a:t> (V) in the range 25.36-81.56 cm Hg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sz="1400"/>
              <a:t>Net hourly </a:t>
            </a:r>
            <a:r>
              <a:rPr b="1" lang="sv" sz="1400"/>
              <a:t>electrical energy output</a:t>
            </a:r>
            <a:r>
              <a:rPr lang="sv" sz="1400"/>
              <a:t> (EP) 420.26-495.76 MW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The averages are taken from various sensors located around the plant that record the ambient variables every second. The variables are given without normalization.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sv" u="sng">
                <a:solidFill>
                  <a:schemeClr val="hlink"/>
                </a:solidFill>
                <a:hlinkClick r:id="rId3"/>
              </a:rPr>
              <a:t>UCI Machine Learning Repository - Combined Cycle Power Plant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Real data - Power plant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Jämföra regressionsmodeller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705500" y="985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{42BF2395-9191-446A-BB6F-254BF9607617}</a:tableStyleId>
              </a:tblPr>
              <a:tblGrid>
                <a:gridCol w="1554200"/>
                <a:gridCol w="1370125"/>
                <a:gridCol w="1089375"/>
                <a:gridCol w="1432725"/>
                <a:gridCol w="2324550"/>
              </a:tblGrid>
              <a:tr h="4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Data set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Non-linear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Any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Info on feature relevance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Polynomial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Any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Bias/Variance tradeoff in degree 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Any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Not biased by outliers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Must scale features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Difficult to understand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Medium+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Interpretability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Overfits easily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Dataset size is very important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Medium+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Powerful and accurate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Many problems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No interpretability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Correct number of trees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200"/>
                        <a:t>Overfits easily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6475" y="1228500"/>
            <a:ext cx="83559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3"/>
              </a:rPr>
              <a:t>Scikit metrics - r2 score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4"/>
              </a:rPr>
              <a:t>Scikit metrics - regression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5"/>
              </a:rPr>
              <a:t>Scikit metrics - Model evaluation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6"/>
              </a:rPr>
              <a:t>R2 värdet - en annan förklarning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7"/>
              </a:rPr>
              <a:t>Mer om Decision Trees i python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u="sng">
                <a:solidFill>
                  <a:schemeClr val="hlink"/>
                </a:solidFill>
                <a:hlinkClick r:id="rId8"/>
              </a:rPr>
              <a:t>UCI ML Repository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15925"/>
            <a:ext cx="85206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Länkar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