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A332390-5709-318F-DBFC-C6EFCDE701BF}">
  <a:tblStyle styleId="{DA332390-5709-318F-DBFC-C6EFCDE701BF}" styleName="Style léger 3 - Accentuation 3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3"/>
              </a:solidFill>
            </a:ln>
          </a:left>
          <a:right>
            <a:ln w="12700">
              <a:solidFill>
                <a:schemeClr val="accent3"/>
              </a:solidFill>
            </a:ln>
          </a:right>
          <a:top>
            <a:ln w="12700">
              <a:solidFill>
                <a:schemeClr val="accent3"/>
              </a:solidFill>
            </a:ln>
          </a:top>
          <a:bottom>
            <a:ln w="12700">
              <a:solidFill>
                <a:schemeClr val="accent3"/>
              </a:solidFill>
            </a:ln>
          </a:bottom>
          <a:insideH>
            <a:ln w="12700">
              <a:solidFill>
                <a:schemeClr val="accent3"/>
              </a:solidFill>
            </a:ln>
          </a:insideH>
          <a:insideV>
            <a:ln w="12700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Style>
        <a:tcBdr/>
        <a:fill>
          <a:solidFill>
            <a:schemeClr val="accent3">
              <a:alpha val="2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3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5400">
              <a:solidFill>
                <a:schemeClr val="accent3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542" orient="horz"/>
        <p:guide pos="2686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A755A1-52C5-FFA0-4AA0-51D920ACF4B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1773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98671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02438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F450A2-EDE5-A128-C8DC-CC6095CBFA4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7965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1296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3728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F7E508-A35E-EDB1-F88A-9D7FE3AC3C2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773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57769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6916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8A6661-4D96-3248-4455-DF3280B99E9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344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11383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6245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C72F29-AED2-BD2A-0C3F-B1BB08FF81A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0BD97A-DCAE-3050-8FDA-A09AF29F980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1A32E4-B4F2-90C2-9B25-0C79DA900B0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49B8E2-1298-CE4C-07D3-166FA7DDD30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2E0AA-55E9-B973-7B28-B9B45C9A564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79306E-0D75-72B5-332D-B0DF021DE5C4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9DA292-FA17-AD81-9EDD-E71CD5523F6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431D4F-5484-C602-4793-49DB84590850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F9FC05-00C0-B029-EC78-F8EA28361F9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A884D6-DEEC-FCF1-C0BC-F1D7FE2B7E0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DD5060-CACB-1B00-8E0E-9A285E1B2B3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E82FAF-378A-C646-CD3B-025503B8F2F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5069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9452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23065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611F22-1D34-0A07-5798-5A7EF468A19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971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0194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81788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BB9DAA-1ACE-CB1A-50DE-56007D5115A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4FD387-DCDE-9057-DC8A-FD1B8936689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5474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10417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6481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320489-5563-775C-2186-8D2885C5457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55C16D-28B0-4586-9AD5-AAA7033692BD}" type="datetimeFigureOut">
              <a:rPr lang="fr-FR"/>
              <a:t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7BC098-D73F-4A8D-87DC-07D1105B8E0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Ontologie Remiames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1045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2086601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9" y="4827232"/>
            <a:ext cx="10515600" cy="1349728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58151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1825624"/>
            <a:ext cx="9038278" cy="2008505"/>
          </a:xfrm>
          <a:prstGeom prst="rect">
            <a:avLst/>
          </a:prstGeom>
        </p:spPr>
      </p:pic>
      <p:graphicFrame>
        <p:nvGraphicFramePr>
          <p:cNvPr id="1667869017" name=""/>
          <p:cNvGraphicFramePr>
            <a:graphicFrameLocks xmlns:a="http://schemas.openxmlformats.org/drawingml/2006/main"/>
          </p:cNvGraphicFramePr>
          <p:nvPr/>
        </p:nvGraphicFramePr>
        <p:xfrm>
          <a:off x="838198" y="3994950"/>
          <a:ext cx="3743325" cy="48577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{DA332390-5709-318F-DBFC-C6EFCDE701BF}</a:tableStyleId>
              </a:tblPr>
              <a:tblGrid>
                <a:gridCol w="9196363"/>
              </a:tblGrid>
              <a:tr h="675073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r:administration some adm:Administration_C_IAM_10020 and r:administration some adm:Administration_GS_IAM_10742 </a:t>
                      </a:r>
                      <a:r>
                        <a:rPr sz="1200" b="1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and r:administration min 1 (</a:t>
                      </a:r>
                      <a:r>
                        <a:rPr lang="fr-FR" sz="1200" b="1" i="0" u="none" strike="noStrike" cap="none" spc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r:substancePrincipale some cls_et_grp:C_IAM_10020</a:t>
                      </a:r>
                      <a:r>
                        <a:rPr sz="1200" b="1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) and </a:t>
                      </a:r>
                      <a:r>
                        <a:rPr lang="fr-FR" sz="1200" b="1" i="0" u="none" strike="noStrike" cap="none" spc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r:administration min 1 (</a:t>
                      </a:r>
                      <a:r>
                        <a:rPr lang="fr-FR" sz="1200" b="1" i="0" u="none" strike="noStrike" cap="none" spc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</a:rPr>
                        <a:t>r:substancePrincipale some cls_et_grp:GS_IAM_10472</a:t>
                      </a:r>
                      <a:r>
                        <a:rPr lang="fr-FR" sz="1200" b="1" i="0" u="none" strike="noStrike" cap="none" spc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r>
                        <a:rPr sz="2200" b="1">
                          <a:solidFill>
                            <a:srgbClr val="FF0000"/>
                          </a:solidFill>
                        </a:rPr>
                        <a:t> </a:t>
                      </a:r>
                      <a:endParaRPr/>
                    </a:p>
                  </a:txBody>
                  <a:tcPr marL="0" marR="0" marT="0" marB="0" anchor="b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12529325" name=""/>
          <p:cNvGraphicFramePr>
            <a:graphicFrameLocks xmlns:a="http://schemas.openxmlformats.org/drawingml/2006/main"/>
          </p:cNvGraphicFramePr>
          <p:nvPr/>
        </p:nvGraphicFramePr>
        <p:xfrm>
          <a:off x="4295999" y="1371600"/>
          <a:ext cx="3600000" cy="8076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{DA332390-5709-318F-DBFC-C6EFCDE701BF}</a:tableStyleId>
              </a:tblPr>
              <a:tblGrid>
                <a:gridCol w="6515100"/>
              </a:tblGrid>
              <a:tr h="180975">
                <a:tc>
                  <a:txBody>
                    <a:bodyPr/>
                    <a:p>
                      <a:pPr>
                        <a:defRPr/>
                      </a:pPr>
                      <a:r>
                        <a:rPr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r:substance some cls_et_grp:C_IAM_10020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497281" name="Rectangle 14"/>
          <p:cNvSpPr/>
          <p:nvPr/>
        </p:nvSpPr>
        <p:spPr bwMode="auto">
          <a:xfrm flipH="0" flipV="0">
            <a:off x="7141188" y="1229924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699005978" name="Rectangle 14"/>
          <p:cNvSpPr/>
          <p:nvPr/>
        </p:nvSpPr>
        <p:spPr bwMode="auto">
          <a:xfrm flipH="0" flipV="0">
            <a:off x="4654182" y="2890692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414063753" name="Connecteur droit avec flèche 24"/>
          <p:cNvCxnSpPr>
            <a:cxnSpLocks/>
          </p:cNvCxnSpPr>
          <p:nvPr/>
        </p:nvCxnSpPr>
        <p:spPr bwMode="auto">
          <a:xfrm rot="0" flipH="0" flipV="1">
            <a:off x="6825650" y="2006374"/>
            <a:ext cx="1518215" cy="1301397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3172695" name="ZoneTexte 39"/>
          <p:cNvSpPr txBox="1"/>
          <p:nvPr/>
        </p:nvSpPr>
        <p:spPr bwMode="auto">
          <a:xfrm flipH="0" flipV="0">
            <a:off x="7758407" y="2527713"/>
            <a:ext cx="1170914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2049798011" name="Connecteur droit avec flèche 24"/>
          <p:cNvCxnSpPr>
            <a:cxnSpLocks/>
          </p:cNvCxnSpPr>
          <p:nvPr/>
        </p:nvCxnSpPr>
        <p:spPr bwMode="auto">
          <a:xfrm rot="0" flipH="0" flipV="1">
            <a:off x="5481389" y="3724855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0744603" name="Connecteur droit avec flèche 24"/>
          <p:cNvCxnSpPr>
            <a:cxnSpLocks/>
            <a:stCxn id="1149841904" idx="0"/>
            <a:endCxn id="1828446511" idx="1"/>
          </p:cNvCxnSpPr>
          <p:nvPr/>
        </p:nvCxnSpPr>
        <p:spPr bwMode="auto">
          <a:xfrm rot="16199969" flipH="0" flipV="0">
            <a:off x="2755900" y="2251609"/>
            <a:ext cx="594568" cy="320199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9841904" name="Rectangle 21"/>
          <p:cNvSpPr/>
          <p:nvPr/>
        </p:nvSpPr>
        <p:spPr bwMode="auto">
          <a:xfrm flipH="0" flipV="0">
            <a:off x="211871" y="4149891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48528 : Losartan potassique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828446511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48745587" name="Titre 1"/>
          <p:cNvSpPr>
            <a:spLocks noGrp="1"/>
          </p:cNvSpPr>
          <p:nvPr/>
        </p:nvSpPr>
        <p:spPr bwMode="auto">
          <a:xfrm>
            <a:off x="278740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Losartan 3</a:t>
            </a:r>
            <a:endParaRPr/>
          </a:p>
        </p:txBody>
      </p:sp>
      <p:sp>
        <p:nvSpPr>
          <p:cNvPr id="486647841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98486525" name="Espace réservé du contenu 2"/>
          <p:cNvSpPr>
            <a:spLocks noGrp="1"/>
          </p:cNvSpPr>
          <p:nvPr/>
        </p:nvSpPr>
        <p:spPr bwMode="auto">
          <a:xfrm flipH="0" flipV="0">
            <a:off x="6742427" y="4956698"/>
            <a:ext cx="5215631" cy="17950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Si on distingue la substance « principale » de l’administration et la substance « dérivée »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194480686" name="ZoneTexte 39"/>
          <p:cNvSpPr txBox="1"/>
          <p:nvPr/>
        </p:nvSpPr>
        <p:spPr bwMode="auto">
          <a:xfrm flipH="0" flipV="0">
            <a:off x="1757984" y="3465414"/>
            <a:ext cx="1954193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&gt; :substancePrincipale [1..1]</a:t>
            </a:r>
            <a:endParaRPr/>
          </a:p>
        </p:txBody>
      </p:sp>
      <p:sp>
        <p:nvSpPr>
          <p:cNvPr id="837607900" name="Rectangle 14"/>
          <p:cNvSpPr/>
          <p:nvPr/>
        </p:nvSpPr>
        <p:spPr bwMode="auto">
          <a:xfrm flipH="0" flipV="0">
            <a:off x="3934233" y="5985639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508438005" name="Connecteur droit avec flèche 24"/>
          <p:cNvCxnSpPr>
            <a:cxnSpLocks/>
          </p:cNvCxnSpPr>
          <p:nvPr/>
        </p:nvCxnSpPr>
        <p:spPr bwMode="auto">
          <a:xfrm rot="0" flipH="0" flipV="1">
            <a:off x="5488961" y="3724855"/>
            <a:ext cx="258525" cy="2458953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5746410" name="ZoneTexte 39"/>
          <p:cNvSpPr txBox="1"/>
          <p:nvPr/>
        </p:nvSpPr>
        <p:spPr bwMode="auto">
          <a:xfrm flipH="0" flipV="0">
            <a:off x="5266411" y="3985353"/>
            <a:ext cx="96214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sp>
        <p:nvSpPr>
          <p:cNvPr id="1868009192" name="Rectangle : avec coin rogné 166"/>
          <p:cNvSpPr/>
          <p:nvPr/>
        </p:nvSpPr>
        <p:spPr bwMode="auto">
          <a:xfrm rot="20851068" flipH="0" flipV="0">
            <a:off x="1748259" y="2747989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substance</a:t>
            </a:r>
            <a:endParaRPr lang="fr-FR"/>
          </a:p>
        </p:txBody>
      </p:sp>
      <p:sp>
        <p:nvSpPr>
          <p:cNvPr id="740351435" name="Rectangle : avec coin rogné 166"/>
          <p:cNvSpPr/>
          <p:nvPr/>
        </p:nvSpPr>
        <p:spPr bwMode="auto">
          <a:xfrm rot="20851068" flipH="0" flipV="0">
            <a:off x="6405391" y="393781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UCD</a:t>
            </a:r>
            <a:endParaRPr lang="fr-FR"/>
          </a:p>
        </p:txBody>
      </p:sp>
      <p:sp>
        <p:nvSpPr>
          <p:cNvPr id="1932755622" name="Rectangle 21"/>
          <p:cNvSpPr/>
          <p:nvPr/>
        </p:nvSpPr>
        <p:spPr bwMode="auto">
          <a:xfrm flipH="0" flipV="0">
            <a:off x="278740" y="2006374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30272 : Potassium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646798491" name="Connecteur droit avec flèche 24"/>
          <p:cNvCxnSpPr>
            <a:cxnSpLocks/>
            <a:stCxn id="1932755622" idx="3"/>
            <a:endCxn id="1828446511" idx="1"/>
          </p:cNvCxnSpPr>
          <p:nvPr/>
        </p:nvCxnSpPr>
        <p:spPr bwMode="auto">
          <a:xfrm rot="0" flipH="0" flipV="0">
            <a:off x="2759378" y="2289046"/>
            <a:ext cx="1894803" cy="1266273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09400240" name="ZoneTexte 39"/>
          <p:cNvSpPr txBox="1"/>
          <p:nvPr/>
        </p:nvSpPr>
        <p:spPr bwMode="auto">
          <a:xfrm flipH="0" flipV="0">
            <a:off x="2989900" y="2100632"/>
            <a:ext cx="1888663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&gt; :substanceDerivee [1..1]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974004" name="Rectangle 14"/>
          <p:cNvSpPr/>
          <p:nvPr/>
        </p:nvSpPr>
        <p:spPr bwMode="auto">
          <a:xfrm flipH="0" flipV="0">
            <a:off x="7141188" y="1229924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361038354" name="Rectangle 14"/>
          <p:cNvSpPr/>
          <p:nvPr/>
        </p:nvSpPr>
        <p:spPr bwMode="auto">
          <a:xfrm flipH="0" flipV="0">
            <a:off x="4654182" y="2890692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1444883606" name="Connecteur droit avec flèche 24"/>
          <p:cNvCxnSpPr>
            <a:cxnSpLocks/>
          </p:cNvCxnSpPr>
          <p:nvPr/>
        </p:nvCxnSpPr>
        <p:spPr bwMode="auto">
          <a:xfrm rot="0" flipH="0" flipV="1">
            <a:off x="6825650" y="2006374"/>
            <a:ext cx="1518215" cy="1301397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6417349" name="ZoneTexte 39"/>
          <p:cNvSpPr txBox="1"/>
          <p:nvPr/>
        </p:nvSpPr>
        <p:spPr bwMode="auto">
          <a:xfrm flipH="0" flipV="0">
            <a:off x="7758407" y="2527713"/>
            <a:ext cx="1170914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1752696890" name="Connecteur droit avec flèche 24"/>
          <p:cNvCxnSpPr>
            <a:cxnSpLocks/>
            <a:stCxn id="1068278344" idx="0"/>
            <a:endCxn id="349197104" idx="1"/>
          </p:cNvCxnSpPr>
          <p:nvPr/>
        </p:nvCxnSpPr>
        <p:spPr bwMode="auto">
          <a:xfrm rot="16199969" flipH="0" flipV="0">
            <a:off x="2755900" y="2251609"/>
            <a:ext cx="594568" cy="320199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8278344" name="Rectangle 21"/>
          <p:cNvSpPr/>
          <p:nvPr/>
        </p:nvSpPr>
        <p:spPr bwMode="auto">
          <a:xfrm flipH="0" flipV="0">
            <a:off x="211871" y="4149891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48528 : Losartan potassique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49197104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06309565" name="Titre 1"/>
          <p:cNvSpPr>
            <a:spLocks noGrp="1"/>
          </p:cNvSpPr>
          <p:nvPr/>
        </p:nvSpPr>
        <p:spPr bwMode="auto">
          <a:xfrm>
            <a:off x="278740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Losartan 4</a:t>
            </a:r>
            <a:endParaRPr/>
          </a:p>
        </p:txBody>
      </p:sp>
      <p:sp>
        <p:nvSpPr>
          <p:cNvPr id="144163967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05126483" name="Espace réservé du contenu 2"/>
          <p:cNvSpPr>
            <a:spLocks noGrp="1"/>
          </p:cNvSpPr>
          <p:nvPr/>
        </p:nvSpPr>
        <p:spPr bwMode="auto">
          <a:xfrm flipH="0" flipV="0">
            <a:off x="8804635" y="4956698"/>
            <a:ext cx="3153422" cy="17950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And r :ucd min 2 (« UCD contenna t du C_IAM_10020 ou du GS_IAM_10742 »)</a:t>
            </a:r>
            <a:endParaRPr sz="1400"/>
          </a:p>
        </p:txBody>
      </p:sp>
      <p:sp>
        <p:nvSpPr>
          <p:cNvPr id="2040968216" name="ZoneTexte 39"/>
          <p:cNvSpPr txBox="1"/>
          <p:nvPr/>
        </p:nvSpPr>
        <p:spPr bwMode="auto">
          <a:xfrm flipH="0" flipV="0">
            <a:off x="2294447" y="3465415"/>
            <a:ext cx="1277746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sp>
        <p:nvSpPr>
          <p:cNvPr id="440525587" name="Rectangle 14"/>
          <p:cNvSpPr/>
          <p:nvPr/>
        </p:nvSpPr>
        <p:spPr bwMode="auto">
          <a:xfrm flipH="0" flipV="0">
            <a:off x="3934233" y="5985639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52234991" name="Rectangle : avec coin rogné 166"/>
          <p:cNvSpPr/>
          <p:nvPr/>
        </p:nvSpPr>
        <p:spPr bwMode="auto">
          <a:xfrm rot="20851068" flipH="0" flipV="0">
            <a:off x="2611350" y="2699908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substance</a:t>
            </a:r>
            <a:endParaRPr lang="fr-FR"/>
          </a:p>
        </p:txBody>
      </p:sp>
      <p:sp>
        <p:nvSpPr>
          <p:cNvPr id="926564482" name="Rectangle : avec coin rogné 166"/>
          <p:cNvSpPr/>
          <p:nvPr/>
        </p:nvSpPr>
        <p:spPr bwMode="auto">
          <a:xfrm rot="20851068" flipH="0" flipV="0">
            <a:off x="6405391" y="393781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UCD</a:t>
            </a:r>
            <a:endParaRPr lang="fr-FR"/>
          </a:p>
        </p:txBody>
      </p:sp>
      <p:sp>
        <p:nvSpPr>
          <p:cNvPr id="915535170" name="Rectangle 14"/>
          <p:cNvSpPr/>
          <p:nvPr/>
        </p:nvSpPr>
        <p:spPr bwMode="auto">
          <a:xfrm flipH="0" flipV="0">
            <a:off x="4661753" y="1907088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349356754" name="Rectangle 40"/>
          <p:cNvSpPr/>
          <p:nvPr/>
        </p:nvSpPr>
        <p:spPr bwMode="auto">
          <a:xfrm flipH="0" flipV="0">
            <a:off x="4661751" y="2502740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812530599" name="Connecteur droit avec flèche 24"/>
          <p:cNvCxnSpPr>
            <a:cxnSpLocks/>
            <a:stCxn id="915535170" idx="3"/>
            <a:endCxn id="1728974004" idx="2"/>
          </p:cNvCxnSpPr>
          <p:nvPr/>
        </p:nvCxnSpPr>
        <p:spPr bwMode="auto">
          <a:xfrm rot="0" flipH="0" flipV="1">
            <a:off x="6833220" y="1989779"/>
            <a:ext cx="1510644" cy="334389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77152810" name="Rectangle 21"/>
          <p:cNvSpPr/>
          <p:nvPr/>
        </p:nvSpPr>
        <p:spPr bwMode="auto">
          <a:xfrm flipH="0" flipV="0">
            <a:off x="278740" y="2006374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30272 : Potassium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817868780" name="Connecteur droit avec flèche 24"/>
          <p:cNvCxnSpPr>
            <a:cxnSpLocks/>
            <a:stCxn id="1777152810" idx="3"/>
            <a:endCxn id="1349356754" idx="1"/>
          </p:cNvCxnSpPr>
          <p:nvPr/>
        </p:nvCxnSpPr>
        <p:spPr bwMode="auto">
          <a:xfrm rot="0" flipH="0" flipV="0">
            <a:off x="2759378" y="2289046"/>
            <a:ext cx="1902373" cy="28267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8869917" name="ZoneTexte 39"/>
          <p:cNvSpPr txBox="1"/>
          <p:nvPr/>
        </p:nvSpPr>
        <p:spPr bwMode="auto">
          <a:xfrm flipH="0" flipV="0">
            <a:off x="3078392" y="2139219"/>
            <a:ext cx="1278106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cxnSp>
        <p:nvCxnSpPr>
          <p:cNvPr id="999445582" name="Connecteur droit avec flèche 24"/>
          <p:cNvCxnSpPr>
            <a:cxnSpLocks/>
            <a:stCxn id="144163967" idx="3"/>
            <a:endCxn id="1728974004" idx="2"/>
          </p:cNvCxnSpPr>
          <p:nvPr/>
        </p:nvCxnSpPr>
        <p:spPr bwMode="auto">
          <a:xfrm rot="0" flipH="0" flipV="1">
            <a:off x="5481389" y="1989779"/>
            <a:ext cx="2862475" cy="3645289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0459042" name="Connecteur droit avec flèche 24"/>
          <p:cNvCxnSpPr>
            <a:cxnSpLocks/>
            <a:stCxn id="440525587" idx="3"/>
            <a:endCxn id="1728974004" idx="2"/>
          </p:cNvCxnSpPr>
          <p:nvPr/>
        </p:nvCxnSpPr>
        <p:spPr bwMode="auto">
          <a:xfrm rot="0" flipH="0" flipV="1">
            <a:off x="5481389" y="1989779"/>
            <a:ext cx="2862475" cy="419403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0055231" name="ZoneTexte 39"/>
          <p:cNvSpPr txBox="1"/>
          <p:nvPr/>
        </p:nvSpPr>
        <p:spPr bwMode="auto">
          <a:xfrm flipH="0" flipV="0">
            <a:off x="7862610" y="4173122"/>
            <a:ext cx="962509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sp>
        <p:nvSpPr>
          <p:cNvPr id="1607489519" name="Rectangle : avec coin rogné 166"/>
          <p:cNvSpPr/>
          <p:nvPr/>
        </p:nvSpPr>
        <p:spPr bwMode="auto">
          <a:xfrm rot="20851068" flipH="0" flipV="0">
            <a:off x="4771366" y="4664978"/>
            <a:ext cx="1528904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« UCD contenant du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C_IAM_10020</a:t>
            </a: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 ou du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GS_IAM_10742</a:t>
            </a: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 »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414626" name="Rectangle 14"/>
          <p:cNvSpPr/>
          <p:nvPr/>
        </p:nvSpPr>
        <p:spPr bwMode="auto">
          <a:xfrm flipH="0" flipV="0">
            <a:off x="6897641" y="1414876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454407654" name="Rectangle 14"/>
          <p:cNvSpPr/>
          <p:nvPr/>
        </p:nvSpPr>
        <p:spPr bwMode="auto">
          <a:xfrm flipH="0" flipV="0">
            <a:off x="4654182" y="2890692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153405409" name="Connecteur droit avec flèche 24"/>
          <p:cNvCxnSpPr>
            <a:cxnSpLocks/>
          </p:cNvCxnSpPr>
          <p:nvPr/>
        </p:nvCxnSpPr>
        <p:spPr bwMode="auto">
          <a:xfrm rot="0" flipH="0" flipV="1">
            <a:off x="6825650" y="2174733"/>
            <a:ext cx="1274665" cy="113304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266825" name="ZoneTexte 39"/>
          <p:cNvSpPr txBox="1"/>
          <p:nvPr/>
        </p:nvSpPr>
        <p:spPr bwMode="auto">
          <a:xfrm flipH="0" flipV="0">
            <a:off x="7519538" y="2444535"/>
            <a:ext cx="1170914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419142528" name="Connecteur droit avec flèche 24"/>
          <p:cNvCxnSpPr>
            <a:cxnSpLocks/>
          </p:cNvCxnSpPr>
          <p:nvPr/>
        </p:nvCxnSpPr>
        <p:spPr bwMode="auto">
          <a:xfrm rot="0" flipH="0" flipV="1">
            <a:off x="5481389" y="3724855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328483" name="Connecteur droit avec flèche 24"/>
          <p:cNvCxnSpPr>
            <a:cxnSpLocks/>
            <a:stCxn id="872269831" idx="0"/>
            <a:endCxn id="1046804653" idx="1"/>
          </p:cNvCxnSpPr>
          <p:nvPr/>
        </p:nvCxnSpPr>
        <p:spPr bwMode="auto">
          <a:xfrm rot="16199969" flipH="0" flipV="0">
            <a:off x="2755899" y="2251611"/>
            <a:ext cx="594571" cy="3201989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2269831" name="Rectangle 21"/>
          <p:cNvSpPr/>
          <p:nvPr/>
        </p:nvSpPr>
        <p:spPr bwMode="auto">
          <a:xfrm flipH="0" flipV="0">
            <a:off x="211871" y="4149892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046804653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96684680" name="Titre 1"/>
          <p:cNvSpPr>
            <a:spLocks noGrp="1"/>
          </p:cNvSpPr>
          <p:nvPr/>
        </p:nvSpPr>
        <p:spPr bwMode="auto">
          <a:xfrm>
            <a:off x="278740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Acide acétylsalicilique</a:t>
            </a:r>
            <a:endParaRPr/>
          </a:p>
        </p:txBody>
      </p:sp>
      <p:sp>
        <p:nvSpPr>
          <p:cNvPr id="1316370240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635829390" name="Espace réservé du contenu 2"/>
          <p:cNvSpPr>
            <a:spLocks noGrp="1"/>
          </p:cNvSpPr>
          <p:nvPr/>
        </p:nvSpPr>
        <p:spPr bwMode="auto">
          <a:xfrm flipH="0" flipV="0">
            <a:off x="6742427" y="4956698"/>
            <a:ext cx="5215631" cy="17950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La même substance est présente dans plusieurs UCDs</a:t>
            </a:r>
            <a:endParaRPr sz="1400"/>
          </a:p>
          <a:p>
            <a:pPr lvl="0">
              <a:defRPr/>
            </a:pPr>
            <a:r>
              <a:rPr sz="1400"/>
              <a:t>On veut aggréger/sommer les quantités de cette substance (par jour et par prise)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711922557" name="ZoneTexte 39"/>
          <p:cNvSpPr txBox="1"/>
          <p:nvPr/>
        </p:nvSpPr>
        <p:spPr bwMode="auto">
          <a:xfrm flipH="0" flipV="0">
            <a:off x="2294447" y="3465415"/>
            <a:ext cx="1277746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sp>
        <p:nvSpPr>
          <p:cNvPr id="538619506" name="Rectangle 14"/>
          <p:cNvSpPr/>
          <p:nvPr/>
        </p:nvSpPr>
        <p:spPr bwMode="auto">
          <a:xfrm flipH="0" flipV="0">
            <a:off x="3934233" y="5985639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495938686" name="Connecteur droit avec flèche 24"/>
          <p:cNvCxnSpPr>
            <a:cxnSpLocks/>
            <a:stCxn id="538619506" idx="3"/>
            <a:endCxn id="454407654" idx="2"/>
          </p:cNvCxnSpPr>
          <p:nvPr/>
        </p:nvCxnSpPr>
        <p:spPr bwMode="auto">
          <a:xfrm rot="0" flipH="0" flipV="1">
            <a:off x="5481389" y="3724855"/>
            <a:ext cx="258525" cy="2458953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8171557" name="ZoneTexte 39"/>
          <p:cNvSpPr txBox="1"/>
          <p:nvPr/>
        </p:nvSpPr>
        <p:spPr bwMode="auto">
          <a:xfrm flipH="0" flipV="0">
            <a:off x="5266411" y="3991842"/>
            <a:ext cx="96214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sp>
        <p:nvSpPr>
          <p:cNvPr id="1929950287" name="Rectangle : avec coin rogné 166"/>
          <p:cNvSpPr/>
          <p:nvPr/>
        </p:nvSpPr>
        <p:spPr bwMode="auto">
          <a:xfrm rot="20851068" flipH="0" flipV="0">
            <a:off x="3044084" y="372332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substance</a:t>
            </a:r>
            <a:endParaRPr lang="fr-FR"/>
          </a:p>
        </p:txBody>
      </p:sp>
      <p:sp>
        <p:nvSpPr>
          <p:cNvPr id="1681493605" name="Rectangle : avec coin rogné 166"/>
          <p:cNvSpPr/>
          <p:nvPr/>
        </p:nvSpPr>
        <p:spPr bwMode="auto">
          <a:xfrm rot="20851068" flipH="0" flipV="0">
            <a:off x="6405391" y="393781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UCD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2612636" name="Titre 1"/>
          <p:cNvSpPr>
            <a:spLocks noGrp="1"/>
          </p:cNvSpPr>
          <p:nvPr>
            <p:ph type="title"/>
          </p:nvPr>
        </p:nvSpPr>
        <p:spPr bwMode="auto">
          <a:xfrm>
            <a:off x="838198" y="154394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Notes 2023-09-15</a:t>
            </a:r>
            <a:endParaRPr/>
          </a:p>
        </p:txBody>
      </p:sp>
      <p:sp>
        <p:nvSpPr>
          <p:cNvPr id="733670013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407676"/>
            <a:ext cx="10515600" cy="53441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/>
              <a:t>Traiter le cas « AMINOSIDE » qui est en interaction avec elle-même</a:t>
            </a:r>
            <a:endParaRPr/>
          </a:p>
          <a:p>
            <a:pPr lvl="1">
              <a:defRPr/>
            </a:pPr>
            <a:r>
              <a:rPr/>
              <a:t>Interactions intra-classe</a:t>
            </a:r>
            <a:endParaRPr/>
          </a:p>
          <a:p>
            <a:pPr lvl="1">
              <a:defRPr/>
            </a:pPr>
            <a:r>
              <a:rPr/>
              <a:t>Nécessite de vérifier que l’item B n’est pas dans le même groupe substance que l’item A, alors qu’il est dans dans la même classe d’interaction</a:t>
            </a:r>
            <a:endParaRPr/>
          </a:p>
          <a:p>
            <a:pPr lvl="1">
              <a:defRPr/>
            </a:pPr>
            <a:r>
              <a:rPr/>
              <a:t>Catherine essaie de retrouver l’exemple fait avec Jean Charlet</a:t>
            </a:r>
            <a:endParaRPr/>
          </a:p>
          <a:p>
            <a:pPr lvl="0">
              <a:defRPr/>
            </a:pPr>
            <a:r>
              <a:rPr/>
              <a:t>Catherine renvoie les fichiers avec les IDs :</a:t>
            </a:r>
            <a:endParaRPr/>
          </a:p>
          <a:p>
            <a:pPr lvl="1">
              <a:defRPr/>
            </a:pPr>
            <a:r>
              <a:rPr/>
              <a:t>Classes + grp substances + relation classe/groupe</a:t>
            </a:r>
            <a:endParaRPr/>
          </a:p>
          <a:p>
            <a:pPr lvl="1">
              <a:defRPr/>
            </a:pPr>
            <a:r>
              <a:rPr/>
              <a:t>Thesaurus d’interaction avec les IDs</a:t>
            </a:r>
            <a:endParaRPr/>
          </a:p>
          <a:p>
            <a:pPr lvl="0">
              <a:defRPr/>
            </a:pPr>
            <a:r>
              <a:rPr/>
              <a:t>Les conversions des données ANSM seront faites une fois, et les CSV ne seront pas remis à jour en masse</a:t>
            </a:r>
            <a:endParaRPr/>
          </a:p>
          <a:p>
            <a:pPr lvl="1">
              <a:defRPr/>
            </a:pPr>
            <a:r>
              <a:rPr/>
              <a:t>Les ajouts seront faits dans d’autres fichiers</a:t>
            </a:r>
            <a:endParaRPr/>
          </a:p>
          <a:p>
            <a:pPr lvl="1">
              <a:defRPr/>
            </a:pPr>
            <a:r>
              <a:rPr/>
              <a:t>Les fichiers d’origine seront mis à jour à la main lors de la mise à jour du thesaurus des interactions</a:t>
            </a:r>
            <a:endParaRPr/>
          </a:p>
          <a:p>
            <a:pPr lvl="0">
              <a:defRPr/>
            </a:pPr>
            <a:r>
              <a:rPr/>
              <a:t>Les fichiers seront versionnés pour suivre les évolutions, on gardera les anciennes versions</a:t>
            </a:r>
            <a:endParaRPr/>
          </a:p>
          <a:p>
            <a:pPr lvl="0">
              <a:defRPr/>
            </a:pPr>
            <a:r>
              <a:rPr/>
              <a:t>Modélisation des doses : avoir des listes de doses possibles pour chaque substances</a:t>
            </a:r>
            <a:endParaRPr/>
          </a:p>
          <a:p>
            <a:pPr lvl="1">
              <a:defRPr/>
            </a:pPr>
            <a:r>
              <a:rPr/>
              <a:t>Acide acétylsalicilique :</a:t>
            </a:r>
            <a:endParaRPr/>
          </a:p>
          <a:p>
            <a:pPr lvl="2">
              <a:defRPr/>
            </a:pPr>
            <a:r>
              <a:rPr/>
              <a:t>Anti-inflammatoire (1g / prise, 3g/jour)</a:t>
            </a:r>
            <a:endParaRPr/>
          </a:p>
          <a:p>
            <a:pPr lvl="2">
              <a:defRPr/>
            </a:pPr>
            <a:r>
              <a:rPr/>
              <a:t>Antalgique (500mg / prise, 2g/jour)</a:t>
            </a:r>
            <a:endParaRPr/>
          </a:p>
          <a:p>
            <a:pPr lvl="2">
              <a:defRPr/>
            </a:pPr>
            <a:r>
              <a:rPr/>
              <a:t>Anti-aggrégant (entre 150 et 300 mg)</a:t>
            </a:r>
            <a:endParaRPr/>
          </a:p>
          <a:p>
            <a:pPr lvl="1">
              <a:defRPr/>
            </a:pPr>
            <a:r>
              <a:rPr/>
              <a:t>A supposer qu’on ait un dosage structuré lié à l’UCD qui vient du RUIM, comment peut-on passer de ces dosages structurés à l’expression des seuils de dose ?</a:t>
            </a:r>
            <a:endParaRPr/>
          </a:p>
          <a:p>
            <a:pPr lvl="0">
              <a:defRPr/>
            </a:pPr>
            <a:r>
              <a:rPr/>
              <a:t>Convertisseur de dose : recherche toutes les UCD qui contienne la subst., reconverti les administrations en mg =&gt; sort la quantité de substance pour une UCD en mg administré à un patient par prise et par jour</a:t>
            </a:r>
            <a:endParaRPr/>
          </a:p>
          <a:p>
            <a:pPr lvl="1">
              <a:defRPr/>
            </a:pPr>
            <a:r>
              <a:rPr/>
              <a:t>« Mr machin à pris 2000 mg d’acide a. Par l’UCD 1 dans la journée » /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 Mr machin à pris 500 mg d’acide a. Par l’UCD 2 dans la journée »</a:t>
            </a:r>
            <a:endParaRPr/>
          </a:p>
          <a:p>
            <a:pPr lvl="1">
              <a:defRPr/>
            </a:pPr>
            <a:r>
              <a:rPr/>
              <a:t>On peut prendre l’hypothèse que les EDS pourront aggréger sur la substance et sortir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« Mr machin à pris 2500 mg d’acide a. dans la journée »</a:t>
            </a:r>
            <a:endParaRPr/>
          </a:p>
          <a:p>
            <a:pPr lvl="1">
              <a:defRPr/>
            </a:pPr>
            <a:r>
              <a:rPr/>
              <a:t>Voir si on peut exprimer des règles numériques de définition des seuils dans l’ontologie pour classer les doses sur les seuils</a:t>
            </a:r>
            <a:endParaRPr/>
          </a:p>
          <a:p>
            <a:pPr lvl="0">
              <a:defRPr/>
            </a:pPr>
            <a:r>
              <a:rPr/>
              <a:t>Classification des voies entres « voies systémiques » et « voies topiques »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92341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Notes 2023-10-10</a:t>
            </a:r>
            <a:endParaRPr/>
          </a:p>
        </p:txBody>
      </p:sp>
      <p:sp>
        <p:nvSpPr>
          <p:cNvPr id="1930514357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657040"/>
            <a:ext cx="10515600" cy="479972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/>
              <a:t>On reste bien sur l’idée d’avoir un fichier d’ajout pour les classes et les groupes substances</a:t>
            </a:r>
            <a:endParaRPr/>
          </a:p>
          <a:p>
            <a:pPr>
              <a:defRPr/>
            </a:pPr>
            <a:r>
              <a:rPr/>
              <a:t>Pour supprimer des relations existantes, on pourra barrer la police sur la/lignes dans le tableau de relations</a:t>
            </a:r>
            <a:endParaRPr/>
          </a:p>
          <a:p>
            <a:pPr>
              <a:defRPr/>
            </a:pPr>
            <a:r>
              <a:rPr/>
              <a:t>Pour les doses :</a:t>
            </a:r>
            <a:endParaRPr/>
          </a:p>
          <a:p>
            <a:pPr lvl="1">
              <a:defRPr/>
            </a:pPr>
            <a:r>
              <a:rPr/>
              <a:t>Ajouter des bornes min / max **par prise**</a:t>
            </a:r>
            <a:endParaRPr/>
          </a:p>
          <a:p>
            <a:pPr lvl="1">
              <a:defRPr/>
            </a:pPr>
            <a:r>
              <a:rPr/>
              <a:t>Il est possible de combiner un intervalle de dose par jour OU une condition sur la dose par prise</a:t>
            </a:r>
            <a:endParaRPr/>
          </a:p>
          <a:p>
            <a:pPr lvl="1">
              <a:defRPr/>
            </a:pPr>
            <a:r>
              <a:rPr/>
              <a:t>On peut n’avoir que une information sur la dose par prise</a:t>
            </a:r>
            <a:endParaRPr/>
          </a:p>
          <a:p>
            <a:pPr lvl="1">
              <a:defRPr/>
            </a:pPr>
            <a:r>
              <a:rPr/>
              <a:t>Les EDS ramène les 2 informations : par jour et par prise</a:t>
            </a:r>
            <a:endParaRPr/>
          </a:p>
          <a:p>
            <a:pPr lvl="0">
              <a:defRPr/>
            </a:pPr>
            <a:r>
              <a:rPr/>
              <a:t>Insuffisance hépatique : on peut avoir l’information sur la sévérité</a:t>
            </a:r>
            <a:endParaRPr/>
          </a:p>
          <a:p>
            <a:pPr lvl="1">
              <a:defRPr/>
            </a:pPr>
            <a:r>
              <a:rPr/>
              <a:t>Légère / modérée / sévère</a:t>
            </a:r>
            <a:endParaRPr/>
          </a:p>
          <a:p>
            <a:pPr lvl="1">
              <a:defRPr/>
            </a:pPr>
            <a:r>
              <a:rPr/>
              <a:t>Idem pour l’insuffisance rénale ?</a:t>
            </a:r>
            <a:endParaRPr/>
          </a:p>
          <a:p>
            <a:pPr lvl="0">
              <a:defRPr/>
            </a:pPr>
            <a:r>
              <a:rPr/>
              <a:t>Cas des interactions possibles :</a:t>
            </a:r>
            <a:endParaRPr/>
          </a:p>
          <a:p>
            <a:pPr lvl="1">
              <a:defRPr/>
            </a:pPr>
            <a:r>
              <a:rPr/>
              <a:t>Dans le cas où l’interaction est liée à une caractéristique patient, on souhaite distinguer les cas des vrais positifs (« diabète = oui ») des cas possibles (« diabète = inconnu ou possible »)</a:t>
            </a:r>
            <a:endParaRPr/>
          </a:p>
          <a:p>
            <a:pPr lvl="1">
              <a:defRPr/>
            </a:pPr>
            <a:r>
              <a:rPr/>
              <a:t>On aurait l’ensemble des Oui/possible/inconnu, et comme sous-ensemble l’ensemble des oui (cad le sous-ensemble ou la caractéristique patient est certaine)</a:t>
            </a:r>
            <a:endParaRPr/>
          </a:p>
          <a:p>
            <a:pPr lvl="1">
              <a:defRPr/>
            </a:pPr>
            <a:r>
              <a:rPr/>
              <a:t>Cas similaire possible avec les doses : on pourrait vouloir décrire une interaction **probable** lorsque la plage de dose des administrations n’est pas connue (distinguer « interaction certaine » vs « interaction probable »)</a:t>
            </a:r>
            <a:endParaRPr/>
          </a:p>
          <a:p>
            <a:pPr lvl="0">
              <a:defRPr/>
            </a:pPr>
            <a:r>
              <a:rPr/>
              <a:t>Aggrégation dans les EDS : </a:t>
            </a:r>
            <a:endParaRPr/>
          </a:p>
          <a:p>
            <a:pPr lvl="1">
              <a:defRPr/>
            </a:pPr>
            <a:r>
              <a:rPr/>
              <a:t>Les EDS aggrègent sur les UCDs, par patient et par jour. Et ils ramènent la dose max par jour et la dose journalière pour cette UCD</a:t>
            </a:r>
            <a:endParaRPr/>
          </a:p>
          <a:p>
            <a:pPr lvl="1">
              <a:defRPr/>
            </a:pPr>
            <a:r>
              <a:rPr/>
              <a:t>Les interactions sont exprimées avec une plage de dose sur la substance. Il faut arriver à passer de l’aggrégation sur l’UCD à l’aggrégation sur la substance</a:t>
            </a:r>
            <a:endParaRPr/>
          </a:p>
          <a:p>
            <a:pPr lvl="0">
              <a:defRPr/>
            </a:pPr>
            <a:r>
              <a:rPr/>
              <a:t>RUIM :</a:t>
            </a:r>
            <a:endParaRPr/>
          </a:p>
          <a:p>
            <a:pPr lvl="1">
              <a:defRPr/>
            </a:pPr>
            <a:r>
              <a:rPr/>
              <a:t>Catherine fournit le listing des codes substances ANSM avec la correspondance vers l’identifiant du groupe substance dans le thesaurus des interactions</a:t>
            </a:r>
            <a:endParaRPr/>
          </a:p>
          <a:p>
            <a:pPr lvl="1">
              <a:defRPr/>
            </a:pPr>
            <a:r>
              <a:rPr/>
              <a:t>Catherine fournit un fichier d’exemple anonymisé d’une sortie fictive d’un EDS</a:t>
            </a:r>
            <a:endParaRPr/>
          </a:p>
          <a:p>
            <a:pPr lvl="1">
              <a:defRPr/>
            </a:pPr>
            <a:r>
              <a:rPr/>
              <a:t>Thomas teste la conversion de ce fichier pour vérifier le bon lien entre « EDS -&gt; UCD -&gt; RUIM -&gt; Substance -&gt; Thesaurus des interactions »</a:t>
            </a:r>
            <a:endParaRPr/>
          </a:p>
          <a:p>
            <a:pPr lvl="1">
              <a:defRPr/>
            </a:pPr>
            <a:r>
              <a:rPr/>
              <a:t>On regardera les SA et FT du RUIM, sans distinction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685375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Slides du RUIM pour copier/coller</a:t>
            </a:r>
            <a:endParaRPr/>
          </a:p>
        </p:txBody>
      </p:sp>
      <p:sp>
        <p:nvSpPr>
          <p:cNvPr id="751469406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4"/>
          <p:cNvCxnSpPr>
            <a:cxnSpLocks/>
            <a:stCxn id="57" idx="3"/>
            <a:endCxn id="3" idx="2"/>
          </p:cNvCxnSpPr>
          <p:nvPr/>
        </p:nvCxnSpPr>
        <p:spPr bwMode="auto">
          <a:xfrm flipV="1">
            <a:off x="5406915" y="852316"/>
            <a:ext cx="959670" cy="3994893"/>
          </a:xfrm>
          <a:prstGeom prst="bentConnector2">
            <a:avLst/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9"/>
          <p:cNvCxnSpPr>
            <a:cxnSpLocks/>
            <a:stCxn id="20" idx="1"/>
            <a:endCxn id="2" idx="1"/>
          </p:cNvCxnSpPr>
          <p:nvPr/>
        </p:nvCxnSpPr>
        <p:spPr bwMode="auto">
          <a:xfrm rot="10800000">
            <a:off x="2146436" y="2256837"/>
            <a:ext cx="9522" cy="2825445"/>
          </a:xfrm>
          <a:prstGeom prst="bentConnector3">
            <a:avLst>
              <a:gd name="adj1" fmla="val 2500504"/>
            </a:avLst>
          </a:prstGeom>
          <a:ln w="1905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 bwMode="auto">
          <a:xfrm>
            <a:off x="2146435" y="1782574"/>
            <a:ext cx="3260482" cy="948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rdfs:label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302465" y="213180"/>
            <a:ext cx="2128239" cy="639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:Substance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914400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rdfs:label</a:t>
            </a:r>
            <a:endParaRPr lang="fr-FR" sz="140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+mn-ea"/>
              <a:cs typeface="+mn-cs"/>
            </a:endParaRPr>
          </a:p>
        </p:txBody>
      </p:sp>
      <p:cxnSp>
        <p:nvCxnSpPr>
          <p:cNvPr id="4" name="Connecteur droit avec flèche 3"/>
          <p:cNvCxnSpPr>
            <a:cxnSpLocks/>
            <a:stCxn id="2" idx="3"/>
            <a:endCxn id="3" idx="2"/>
          </p:cNvCxnSpPr>
          <p:nvPr/>
        </p:nvCxnSpPr>
        <p:spPr bwMode="auto">
          <a:xfrm flipV="1">
            <a:off x="5406917" y="852316"/>
            <a:ext cx="959668" cy="1404520"/>
          </a:xfrm>
          <a:prstGeom prst="bentConnector2">
            <a:avLst/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2155958" y="3279246"/>
            <a:ext cx="3260482" cy="9200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SubstanceDosage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rdfs:label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" name="Connecteur droit avec flèche 9"/>
          <p:cNvCxnSpPr>
            <a:cxnSpLocks/>
            <a:stCxn id="9" idx="1"/>
            <a:endCxn id="2" idx="1"/>
          </p:cNvCxnSpPr>
          <p:nvPr/>
        </p:nvCxnSpPr>
        <p:spPr bwMode="auto">
          <a:xfrm rot="10800000">
            <a:off x="2146436" y="2256837"/>
            <a:ext cx="9522" cy="1482415"/>
          </a:xfrm>
          <a:prstGeom prst="bentConnector3">
            <a:avLst>
              <a:gd name="adj1" fmla="val 2500504"/>
            </a:avLst>
          </a:prstGeom>
          <a:ln w="1905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cxnSpLocks/>
            <a:stCxn id="53" idx="3"/>
            <a:endCxn id="3" idx="2"/>
          </p:cNvCxnSpPr>
          <p:nvPr/>
        </p:nvCxnSpPr>
        <p:spPr bwMode="auto">
          <a:xfrm flipV="1">
            <a:off x="5413264" y="852316"/>
            <a:ext cx="953320" cy="2625017"/>
          </a:xfrm>
          <a:prstGeom prst="bentConnector2">
            <a:avLst/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6734448" y="1967410"/>
            <a:ext cx="2556415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DosagePresentation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155958" y="4622276"/>
            <a:ext cx="3260482" cy="92001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SubstanceForme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schemeClr val="tx1"/>
                </a:solidFill>
                <a:latin typeface="Century Gothic"/>
              </a:rPr>
              <a:t>rdfs:label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[1..1]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ZoneTexte 4"/>
          <p:cNvSpPr txBox="1"/>
          <p:nvPr/>
        </p:nvSpPr>
        <p:spPr bwMode="auto">
          <a:xfrm>
            <a:off x="5167526" y="1064897"/>
            <a:ext cx="239811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 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[1..*]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definiParSubstance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 i="1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definiParSubstance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only</a:t>
            </a:r>
            <a:endParaRPr lang="fr-FR" sz="1100">
              <a:latin typeface="Century Gothic"/>
            </a:endParaRPr>
          </a:p>
        </p:txBody>
      </p:sp>
      <p:cxnSp>
        <p:nvCxnSpPr>
          <p:cNvPr id="38" name="Connecteur droit avec flèche 14"/>
          <p:cNvCxnSpPr>
            <a:cxnSpLocks/>
            <a:stCxn id="9" idx="3"/>
            <a:endCxn id="19" idx="2"/>
          </p:cNvCxnSpPr>
          <p:nvPr/>
        </p:nvCxnSpPr>
        <p:spPr bwMode="auto">
          <a:xfrm flipV="1">
            <a:off x="5416440" y="2509051"/>
            <a:ext cx="2596216" cy="123020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 bwMode="auto">
          <a:xfrm>
            <a:off x="8920423" y="4774475"/>
            <a:ext cx="2128239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:Forme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dct:identifier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[1..1]</a:t>
            </a:r>
            <a:endParaRPr/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9" name="Connecteur droit avec flèche 14"/>
          <p:cNvCxnSpPr>
            <a:cxnSpLocks/>
            <a:stCxn id="20" idx="3"/>
            <a:endCxn id="43" idx="1"/>
          </p:cNvCxnSpPr>
          <p:nvPr/>
        </p:nvCxnSpPr>
        <p:spPr bwMode="auto">
          <a:xfrm flipV="1">
            <a:off x="5416440" y="5045296"/>
            <a:ext cx="3503983" cy="3698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 bwMode="auto">
          <a:xfrm>
            <a:off x="6444425" y="4774475"/>
            <a:ext cx="230706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formeAdministrable</a:t>
            </a:r>
            <a:r>
              <a:rPr lang="fr-FR" sz="1100">
                <a:latin typeface="Century Gothic"/>
              </a:rPr>
              <a:t>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definiParFormeAdministrable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255289" y="3377530"/>
            <a:ext cx="157975" cy="1996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7" name="Rectangle 56"/>
          <p:cNvSpPr/>
          <p:nvPr/>
        </p:nvSpPr>
        <p:spPr bwMode="auto">
          <a:xfrm>
            <a:off x="5248939" y="4747405"/>
            <a:ext cx="157975" cy="19960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0" name="ZoneTexte 109"/>
          <p:cNvSpPr txBox="1"/>
          <p:nvPr/>
        </p:nvSpPr>
        <p:spPr bwMode="auto">
          <a:xfrm>
            <a:off x="-7452" y="2783233"/>
            <a:ext cx="213577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precise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PPhParSubstance</a:t>
            </a:r>
            <a:r>
              <a:rPr lang="fr-FR" sz="1100">
                <a:latin typeface="Century Gothic"/>
              </a:rPr>
              <a:t> [1..1]</a:t>
            </a:r>
            <a:endParaRPr/>
          </a:p>
        </p:txBody>
      </p:sp>
      <p:sp>
        <p:nvSpPr>
          <p:cNvPr id="167" name="Rectangle : avec coin rogné 166"/>
          <p:cNvSpPr/>
          <p:nvPr/>
        </p:nvSpPr>
        <p:spPr bwMode="auto">
          <a:xfrm rot="20851233">
            <a:off x="2354273" y="1428351"/>
            <a:ext cx="902059" cy="34802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PHPID 1</a:t>
            </a:r>
            <a:endParaRPr/>
          </a:p>
        </p:txBody>
      </p:sp>
      <p:sp>
        <p:nvSpPr>
          <p:cNvPr id="168" name="Rectangle : avec coin rogné 167"/>
          <p:cNvSpPr/>
          <p:nvPr/>
        </p:nvSpPr>
        <p:spPr bwMode="auto">
          <a:xfrm rot="20851233">
            <a:off x="2286866" y="3042671"/>
            <a:ext cx="902059" cy="34802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PHPID 2</a:t>
            </a:r>
            <a:endParaRPr/>
          </a:p>
        </p:txBody>
      </p:sp>
      <p:sp>
        <p:nvSpPr>
          <p:cNvPr id="169" name="Rectangle : avec coin rogné 168"/>
          <p:cNvSpPr/>
          <p:nvPr/>
        </p:nvSpPr>
        <p:spPr bwMode="auto">
          <a:xfrm rot="20851233">
            <a:off x="2295469" y="4383685"/>
            <a:ext cx="902059" cy="34802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PHPID 3</a:t>
            </a:r>
            <a:endParaRPr/>
          </a:p>
        </p:txBody>
      </p:sp>
      <p:sp>
        <p:nvSpPr>
          <p:cNvPr id="24" name="Titre 1"/>
          <p:cNvSpPr txBox="1"/>
          <p:nvPr/>
        </p:nvSpPr>
        <p:spPr bwMode="auto">
          <a:xfrm>
            <a:off x="321305" y="58701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PHPID 1,2,3</a:t>
            </a:r>
            <a:endParaRPr/>
          </a:p>
        </p:txBody>
      </p:sp>
      <p:sp>
        <p:nvSpPr>
          <p:cNvPr id="29" name="Rectangle 28"/>
          <p:cNvSpPr/>
          <p:nvPr/>
        </p:nvSpPr>
        <p:spPr bwMode="auto">
          <a:xfrm>
            <a:off x="9411112" y="1967410"/>
            <a:ext cx="2556415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DosageConcentration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2" name="Connecteur droit avec flèche 14"/>
          <p:cNvCxnSpPr>
            <a:cxnSpLocks/>
            <a:stCxn id="9" idx="3"/>
            <a:endCxn id="29" idx="2"/>
          </p:cNvCxnSpPr>
          <p:nvPr/>
        </p:nvCxnSpPr>
        <p:spPr bwMode="auto">
          <a:xfrm flipV="1">
            <a:off x="5416440" y="2509051"/>
            <a:ext cx="5272880" cy="123020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 bwMode="auto">
          <a:xfrm>
            <a:off x="6761534" y="2796441"/>
            <a:ext cx="239811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[0..1]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 i="1">
              <a:latin typeface="Century Gothic"/>
            </a:endParaRPr>
          </a:p>
        </p:txBody>
      </p:sp>
      <p:sp>
        <p:nvSpPr>
          <p:cNvPr id="41" name="ZoneTexte 40"/>
          <p:cNvSpPr txBox="1"/>
          <p:nvPr/>
        </p:nvSpPr>
        <p:spPr bwMode="auto">
          <a:xfrm>
            <a:off x="9490260" y="2796441"/>
            <a:ext cx="239811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dosageConcentration</a:t>
            </a:r>
            <a:r>
              <a:rPr lang="fr-FR" sz="1100">
                <a:latin typeface="Century Gothic"/>
              </a:rPr>
              <a:t> 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[0..1]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definiParDosageConcentration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 i="1">
              <a:latin typeface="Century Gothic"/>
            </a:endParaRPr>
          </a:p>
        </p:txBody>
      </p:sp>
      <p:sp>
        <p:nvSpPr>
          <p:cNvPr id="28" name="Légende : encadrée 27"/>
          <p:cNvSpPr/>
          <p:nvPr/>
        </p:nvSpPr>
        <p:spPr bwMode="auto">
          <a:xfrm>
            <a:off x="8404397" y="3888883"/>
            <a:ext cx="2013430" cy="637819"/>
          </a:xfrm>
          <a:prstGeom prst="borderCallout1">
            <a:avLst>
              <a:gd name="adj1" fmla="val -113"/>
              <a:gd name="adj2" fmla="val 11980"/>
              <a:gd name="adj3" fmla="val -30789"/>
              <a:gd name="adj4" fmla="val -1953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Au moins un dosage (concentration ou présentation) doit être indiqué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4"/>
          <p:cNvCxnSpPr>
            <a:cxnSpLocks/>
            <a:stCxn id="22" idx="3"/>
            <a:endCxn id="28" idx="1"/>
          </p:cNvCxnSpPr>
          <p:nvPr/>
        </p:nvCxnSpPr>
        <p:spPr bwMode="auto">
          <a:xfrm>
            <a:off x="4507812" y="3260457"/>
            <a:ext cx="5005093" cy="99387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9512905" y="3983512"/>
            <a:ext cx="2130393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:Voie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5" name="Titre 1"/>
          <p:cNvSpPr txBox="1"/>
          <p:nvPr/>
        </p:nvSpPr>
        <p:spPr bwMode="auto">
          <a:xfrm>
            <a:off x="407900" y="598454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Prescription en Dénomination Commune</a:t>
            </a:r>
            <a:endParaRPr/>
          </a:p>
        </p:txBody>
      </p:sp>
      <p:cxnSp>
        <p:nvCxnSpPr>
          <p:cNvPr id="16" name="Connecteur droit avec flèche 24"/>
          <p:cNvCxnSpPr>
            <a:cxnSpLocks/>
            <a:stCxn id="22" idx="3"/>
            <a:endCxn id="17" idx="1"/>
          </p:cNvCxnSpPr>
          <p:nvPr/>
        </p:nvCxnSpPr>
        <p:spPr bwMode="auto">
          <a:xfrm>
            <a:off x="4507812" y="3260457"/>
            <a:ext cx="5005093" cy="184058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 bwMode="auto">
          <a:xfrm>
            <a:off x="9512905" y="4830216"/>
            <a:ext cx="2130392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UniteDePresentation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dct:identifier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[1..1]</a:t>
            </a:r>
            <a:endParaRPr/>
          </a:p>
        </p:txBody>
      </p:sp>
      <p:sp>
        <p:nvSpPr>
          <p:cNvPr id="19" name="ZoneTexte 18"/>
          <p:cNvSpPr txBox="1"/>
          <p:nvPr/>
        </p:nvSpPr>
        <p:spPr bwMode="auto">
          <a:xfrm>
            <a:off x="6418112" y="4774030"/>
            <a:ext cx="23439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uniteDePresentation</a:t>
            </a:r>
            <a:r>
              <a:rPr lang="fr-FR" sz="1100">
                <a:latin typeface="Century Gothic"/>
              </a:rPr>
              <a:t>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definiParUniteDePresentation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512905" y="477232"/>
            <a:ext cx="2128239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:Substance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9532091" y="1212541"/>
            <a:ext cx="2128239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:Dosage</a:t>
            </a:r>
            <a:endParaRPr/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Presentation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9532091" y="2839993"/>
            <a:ext cx="2128239" cy="541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:Forme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5" name="Connecteur droit avec flèche 24"/>
          <p:cNvCxnSpPr>
            <a:cxnSpLocks/>
            <a:stCxn id="22" idx="3"/>
            <a:endCxn id="23" idx="1"/>
          </p:cNvCxnSpPr>
          <p:nvPr/>
        </p:nvCxnSpPr>
        <p:spPr bwMode="auto">
          <a:xfrm flipV="1">
            <a:off x="4507812" y="748053"/>
            <a:ext cx="5005093" cy="251240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avec flèche 24"/>
          <p:cNvCxnSpPr>
            <a:cxnSpLocks/>
            <a:stCxn id="22" idx="3"/>
            <a:endCxn id="30" idx="1"/>
          </p:cNvCxnSpPr>
          <p:nvPr/>
        </p:nvCxnSpPr>
        <p:spPr bwMode="auto">
          <a:xfrm flipV="1">
            <a:off x="4507812" y="1483362"/>
            <a:ext cx="5024279" cy="177709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24"/>
          <p:cNvCxnSpPr>
            <a:cxnSpLocks/>
            <a:stCxn id="22" idx="3"/>
            <a:endCxn id="31" idx="1"/>
          </p:cNvCxnSpPr>
          <p:nvPr/>
        </p:nvCxnSpPr>
        <p:spPr bwMode="auto">
          <a:xfrm flipV="1">
            <a:off x="4507812" y="3110814"/>
            <a:ext cx="5024279" cy="14964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prstDash val="dash"/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ZoneTexte 37"/>
          <p:cNvSpPr txBox="1"/>
          <p:nvPr/>
        </p:nvSpPr>
        <p:spPr bwMode="auto">
          <a:xfrm>
            <a:off x="6713101" y="444180"/>
            <a:ext cx="200626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 [1..*]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definiParSubstance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525737" y="1996470"/>
            <a:ext cx="2128239" cy="5416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:Dosage</a:t>
            </a:r>
            <a:endParaRPr/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Concentration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0" name="Connecteur droit avec flèche 24"/>
          <p:cNvCxnSpPr>
            <a:cxnSpLocks/>
            <a:stCxn id="22" idx="3"/>
            <a:endCxn id="39" idx="1"/>
          </p:cNvCxnSpPr>
          <p:nvPr/>
        </p:nvCxnSpPr>
        <p:spPr bwMode="auto">
          <a:xfrm flipV="1">
            <a:off x="4507812" y="2267291"/>
            <a:ext cx="5017925" cy="99316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ZoneTexte 42"/>
          <p:cNvSpPr txBox="1"/>
          <p:nvPr/>
        </p:nvSpPr>
        <p:spPr bwMode="auto">
          <a:xfrm>
            <a:off x="6361716" y="1157216"/>
            <a:ext cx="23588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dosagePresentation</a:t>
            </a:r>
            <a:r>
              <a:rPr lang="fr-FR" sz="1100">
                <a:latin typeface="Century Gothic"/>
              </a:rPr>
              <a:t> [0..1]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definiParDosagePresentation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32" name="ZoneTexte 31"/>
          <p:cNvSpPr txBox="1"/>
          <p:nvPr/>
        </p:nvSpPr>
        <p:spPr bwMode="auto">
          <a:xfrm>
            <a:off x="7057111" y="4043241"/>
            <a:ext cx="17050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:voie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definiParVoie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47330" y="2537401"/>
            <a:ext cx="3260482" cy="1446110"/>
          </a:xfrm>
          <a:prstGeom prst="rect">
            <a:avLst/>
          </a:prstGeom>
          <a:noFill/>
          <a:ln w="19050">
            <a:solidFill>
              <a:srgbClr val="F94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PrescriptionEnDC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20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fr-FR" sz="1100">
                <a:solidFill>
                  <a:schemeClr val="tx1"/>
                </a:solidFill>
                <a:latin typeface="Century Gothic"/>
              </a:rPr>
              <a:t>dct:identifier</a:t>
            </a:r>
            <a:r>
              <a:rPr lang="fr-FR" sz="1100">
                <a:solidFill>
                  <a:schemeClr val="tx1"/>
                </a:solidFill>
                <a:latin typeface="Century Gothic"/>
              </a:rPr>
              <a:t> [1..1]</a:t>
            </a:r>
            <a:endParaRPr lang="fr-FR" sz="110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rdfs:label</a:t>
            </a: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[1..1]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: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dateDebut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[0..1]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:</a:t>
            </a:r>
            <a:r>
              <a:rPr lang="fr-FR" sz="11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dateFin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[0..1]</a:t>
            </a:r>
            <a:endParaRPr lang="fr-FR" sz="110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100">
                <a:solidFill>
                  <a:prstClr val="black"/>
                </a:solidFill>
                <a:latin typeface="Century Gothic"/>
              </a:rPr>
              <a:t>:actif  [1..1]</a:t>
            </a:r>
            <a:endParaRPr/>
          </a:p>
          <a:p>
            <a:pPr algn="ctr">
              <a:defRPr/>
            </a:pP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59" name="Connecteur droit avec flèche 24"/>
          <p:cNvCxnSpPr>
            <a:cxnSpLocks/>
            <a:stCxn id="22" idx="3"/>
            <a:endCxn id="31" idx="2"/>
          </p:cNvCxnSpPr>
          <p:nvPr/>
        </p:nvCxnSpPr>
        <p:spPr bwMode="auto">
          <a:xfrm>
            <a:off x="4507812" y="3260457"/>
            <a:ext cx="6088399" cy="121177"/>
          </a:xfrm>
          <a:prstGeom prst="bentConnector4">
            <a:avLst>
              <a:gd name="adj1" fmla="val 41261"/>
              <a:gd name="adj2" fmla="val 28865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ZoneTexte 43"/>
          <p:cNvSpPr txBox="1"/>
          <p:nvPr/>
        </p:nvSpPr>
        <p:spPr bwMode="auto">
          <a:xfrm>
            <a:off x="5875563" y="2822837"/>
            <a:ext cx="286054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formeAdministrable</a:t>
            </a:r>
            <a:r>
              <a:rPr lang="fr-FR" sz="1100">
                <a:latin typeface="Century Gothic"/>
              </a:rPr>
              <a:t> [1..*]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definiParFormeAdministrable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58" name="ZoneTexte 57"/>
          <p:cNvSpPr txBox="1"/>
          <p:nvPr/>
        </p:nvSpPr>
        <p:spPr bwMode="auto">
          <a:xfrm>
            <a:off x="5901570" y="3377826"/>
            <a:ext cx="286054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formeManufacturee</a:t>
            </a:r>
            <a:r>
              <a:rPr lang="fr-FR" sz="1100">
                <a:latin typeface="Century Gothic"/>
              </a:rPr>
              <a:t>  [1..1]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definiParFormeManufacturee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sp>
        <p:nvSpPr>
          <p:cNvPr id="41" name="ZoneTexte 40"/>
          <p:cNvSpPr txBox="1"/>
          <p:nvPr/>
        </p:nvSpPr>
        <p:spPr bwMode="auto">
          <a:xfrm>
            <a:off x="6354428" y="1983751"/>
            <a:ext cx="235889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dosageConcentration</a:t>
            </a:r>
            <a:r>
              <a:rPr lang="fr-FR" sz="1100">
                <a:latin typeface="Century Gothic"/>
              </a:rPr>
              <a:t> [0..1]</a:t>
            </a:r>
            <a:endParaRPr/>
          </a:p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definiParDosageConcentration</a:t>
            </a:r>
            <a:r>
              <a:rPr lang="fr-FR" sz="1100">
                <a:latin typeface="Century Gothic"/>
              </a:rPr>
              <a:t> </a:t>
            </a:r>
            <a:r>
              <a:rPr lang="fr-FR" sz="1100" i="1">
                <a:latin typeface="Century Gothic"/>
              </a:rPr>
              <a:t>some</a:t>
            </a:r>
            <a:endParaRPr lang="fr-FR" sz="1100">
              <a:latin typeface="Century Gothic"/>
            </a:endParaRPr>
          </a:p>
        </p:txBody>
      </p:sp>
      <p:cxnSp>
        <p:nvCxnSpPr>
          <p:cNvPr id="47" name="Connecteur droit avec flèche 24"/>
          <p:cNvCxnSpPr>
            <a:cxnSpLocks/>
            <a:stCxn id="22" idx="0"/>
            <a:endCxn id="60" idx="2"/>
          </p:cNvCxnSpPr>
          <p:nvPr/>
        </p:nvCxnSpPr>
        <p:spPr bwMode="auto">
          <a:xfrm rot="16199998" flipV="1">
            <a:off x="2357733" y="2017563"/>
            <a:ext cx="1030085" cy="9593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 bwMode="auto">
          <a:xfrm>
            <a:off x="1247330" y="847455"/>
            <a:ext cx="3241296" cy="659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PPhPar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SubstanceDosageForme</a:t>
            </a:r>
            <a:endParaRPr lang="fr-FR" sz="105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1" name="ZoneTexte 60"/>
          <p:cNvSpPr txBox="1"/>
          <p:nvPr/>
        </p:nvSpPr>
        <p:spPr bwMode="auto">
          <a:xfrm>
            <a:off x="1384111" y="1829435"/>
            <a:ext cx="296773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classementSubstanceDosageForme</a:t>
            </a:r>
            <a:r>
              <a:rPr lang="fr-FR" sz="1100">
                <a:latin typeface="Century Gothic"/>
              </a:rPr>
              <a:t> [1..1]</a:t>
            </a:r>
            <a:endParaRPr/>
          </a:p>
        </p:txBody>
      </p:sp>
      <p:sp>
        <p:nvSpPr>
          <p:cNvPr id="27" name="Rectangle 26"/>
          <p:cNvSpPr/>
          <p:nvPr/>
        </p:nvSpPr>
        <p:spPr bwMode="auto">
          <a:xfrm>
            <a:off x="1247330" y="5079570"/>
            <a:ext cx="3260481" cy="6341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 i="1">
                <a:solidFill>
                  <a:schemeClr val="tx1"/>
                </a:solidFill>
                <a:latin typeface="Century Gothic"/>
              </a:rPr>
              <a:t>Médicament Virtuel </a:t>
            </a:r>
            <a:r>
              <a:rPr lang="fr-FR" sz="1400" i="1">
                <a:solidFill>
                  <a:schemeClr val="tx1"/>
                </a:solidFill>
                <a:latin typeface="Century Gothic"/>
              </a:rPr>
              <a:t>Medicabase</a:t>
            </a:r>
            <a:endParaRPr lang="fr-FR" sz="1400" i="1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r>
              <a:rPr lang="fr-FR" sz="1050" i="1">
                <a:solidFill>
                  <a:schemeClr val="tx1"/>
                </a:solidFill>
                <a:latin typeface="Century Gothic"/>
              </a:rPr>
              <a:t>(autre référentiel)</a:t>
            </a:r>
            <a:endParaRPr lang="fr-FR" sz="1400" i="1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3" name="Connecteur droit avec flèche 24"/>
          <p:cNvCxnSpPr>
            <a:cxnSpLocks/>
            <a:stCxn id="22" idx="2"/>
            <a:endCxn id="27" idx="0"/>
          </p:cNvCxnSpPr>
          <p:nvPr/>
        </p:nvCxnSpPr>
        <p:spPr bwMode="auto">
          <a:xfrm rot="5400000">
            <a:off x="2329542" y="4531541"/>
            <a:ext cx="1096058" cy="1270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F94107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ZoneTexte 33"/>
          <p:cNvSpPr txBox="1"/>
          <p:nvPr/>
        </p:nvSpPr>
        <p:spPr bwMode="auto">
          <a:xfrm>
            <a:off x="2060412" y="4258508"/>
            <a:ext cx="1615165" cy="4267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;</a:t>
            </a:r>
            <a:r>
              <a:rPr lang="fr-FR" sz="1100">
                <a:latin typeface="Century Gothic"/>
              </a:rPr>
              <a:t>medicamentVirtuel</a:t>
            </a:r>
            <a:r>
              <a:rPr lang="fr-FR" sz="1100">
                <a:latin typeface="Century Gothic"/>
              </a:rPr>
              <a:t> </a:t>
            </a:r>
            <a:r>
              <a:rPr lang="fr-FR" sz="1100">
                <a:solidFill>
                  <a:prstClr val="black"/>
                </a:solidFill>
                <a:latin typeface="Century Gothic"/>
              </a:rPr>
              <a:t> [1..*]</a:t>
            </a:r>
            <a:endParaRPr lang="fr-FR" sz="1100">
              <a:latin typeface="Century Gothic"/>
            </a:endParaRPr>
          </a:p>
        </p:txBody>
      </p:sp>
      <p:sp>
        <p:nvSpPr>
          <p:cNvPr id="54" name="Légende : encadrée 53"/>
          <p:cNvSpPr/>
          <p:nvPr/>
        </p:nvSpPr>
        <p:spPr bwMode="auto">
          <a:xfrm rot="20754644">
            <a:off x="4783499" y="1855909"/>
            <a:ext cx="1385855" cy="470273"/>
          </a:xfrm>
          <a:prstGeom prst="borderCallout1">
            <a:avLst>
              <a:gd name="adj1" fmla="val 114616"/>
              <a:gd name="adj2" fmla="val 59778"/>
              <a:gd name="adj3" fmla="val 270200"/>
              <a:gd name="adj4" fmla="val 1089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Déductible de forme manufacturée + voie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87959" name="Rectangle 13"/>
          <p:cNvSpPr/>
          <p:nvPr/>
        </p:nvSpPr>
        <p:spPr bwMode="auto">
          <a:xfrm>
            <a:off x="534226" y="802783"/>
            <a:ext cx="3154676" cy="48323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CITRATE DE CAFEINE COOPER 25 mg/mL, solution injectable et buvable </a:t>
            </a:r>
            <a:endParaRPr lang="fr-FR" sz="12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46145116" name="Rectangle 15"/>
          <p:cNvSpPr/>
          <p:nvPr/>
        </p:nvSpPr>
        <p:spPr bwMode="auto">
          <a:xfrm flipH="0" flipV="0">
            <a:off x="3792450" y="1615198"/>
            <a:ext cx="3437965" cy="1153799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E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lement 1 :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65973294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-1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Identifiant = 1</a:t>
            </a:r>
            <a:endParaRPr>
              <a:solidFill>
                <a:schemeClr val="tx1"/>
              </a:solidFill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Label = « </a:t>
            </a: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solution injectable et buvable</a:t>
            </a: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 »</a:t>
            </a:r>
            <a:endParaRPr lang="fr-FR" sz="105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formeManufactureeLitteralle = « solution injectable et buvable »</a:t>
            </a:r>
            <a:endParaRPr lang="fr-FR" sz="1050" b="0" i="0" u="none" strike="noStrike" cap="none" spc="0">
              <a:ln>
                <a:noFill/>
              </a:ln>
              <a:solidFill>
                <a:schemeClr val="tx1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schemeClr val="tx1"/>
                </a:solidFill>
                <a:latin typeface="Century Gothic"/>
                <a:ea typeface="Arial"/>
                <a:cs typeface="Arial"/>
              </a:rPr>
              <a:t>formeManufacturee = st :xxxxxx</a:t>
            </a:r>
            <a:endParaRPr lang="fr-FR">
              <a:solidFill>
                <a:schemeClr val="tx1"/>
              </a:solidFill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39666338" name="Rectangle 9"/>
          <p:cNvSpPr/>
          <p:nvPr/>
        </p:nvSpPr>
        <p:spPr bwMode="auto">
          <a:xfrm flipH="0" flipV="0">
            <a:off x="7516693" y="2501714"/>
            <a:ext cx="3514475" cy="11516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:expressionQuantite = « 125 mg pour 5 mL »</a:t>
            </a:r>
            <a:endParaRPr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:expressionQuantiteNormalisee = « 125 mg  »</a:t>
            </a:r>
            <a:endParaRPr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:referenceDosage = « pour 5 mL »</a:t>
            </a:r>
            <a:endParaRPr lang="fr-FR"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 lang="fr-FR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entury Gothic"/>
                <a:ea typeface="Arial"/>
                <a:cs typeface="Arial"/>
              </a:rPr>
              <a:t>:referenceDosageNormalisee = « 5 mL »</a:t>
            </a:r>
            <a:endParaRPr sz="1050" b="0" i="0" u="none" strike="noStrike" cap="none" spc="0">
              <a:ln>
                <a:noFill/>
              </a:ln>
              <a:solidFill>
                <a:srgbClr val="000000"/>
              </a:solidFill>
              <a:latin typeface="Century Gothic"/>
              <a:ea typeface="Arial"/>
              <a:cs typeface="Arial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Arial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/>
              <a:t> :e</a:t>
            </a:r>
            <a:endParaRPr/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</p:txBody>
      </p:sp>
      <p:cxnSp>
        <p:nvCxnSpPr>
          <p:cNvPr id="372060946" name="Connecteur droit avec flèche 24"/>
          <p:cNvCxnSpPr>
            <a:cxnSpLocks/>
            <a:stCxn id="1251917804" idx="2"/>
            <a:endCxn id="939666338" idx="1"/>
          </p:cNvCxnSpPr>
          <p:nvPr/>
        </p:nvCxnSpPr>
        <p:spPr bwMode="auto">
          <a:xfrm rot="5399976" flipH="0" flipV="1">
            <a:off x="6936004" y="2496863"/>
            <a:ext cx="342223" cy="819153"/>
          </a:xfrm>
          <a:prstGeom prst="bentConnector2">
            <a:avLst/>
          </a:prstGeom>
          <a:noFill/>
          <a:ln w="15875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0128202" name="Connecteur droit avec flèche 24"/>
          <p:cNvCxnSpPr>
            <a:cxnSpLocks/>
            <a:stCxn id="93587959" idx="2"/>
            <a:endCxn id="1246145116" idx="1"/>
          </p:cNvCxnSpPr>
          <p:nvPr/>
        </p:nvCxnSpPr>
        <p:spPr bwMode="auto">
          <a:xfrm rot="5399976" flipH="0" flipV="1">
            <a:off x="2498967" y="898614"/>
            <a:ext cx="906080" cy="1680884"/>
          </a:xfrm>
          <a:prstGeom prst="bentConnector2">
            <a:avLst/>
          </a:pr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10282539" name="ZoneTexte 19"/>
          <p:cNvSpPr txBox="1"/>
          <p:nvPr/>
        </p:nvSpPr>
        <p:spPr bwMode="auto">
          <a:xfrm flipH="0" flipV="0">
            <a:off x="1919461" y="1594577"/>
            <a:ext cx="144831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seComposeDe</a:t>
            </a:r>
            <a:endParaRPr/>
          </a:p>
        </p:txBody>
      </p:sp>
      <p:sp>
        <p:nvSpPr>
          <p:cNvPr id="1655009295" name="Titre 1"/>
          <p:cNvSpPr txBox="1"/>
          <p:nvPr/>
        </p:nvSpPr>
        <p:spPr bwMode="auto">
          <a:xfrm flipH="0" flipV="0">
            <a:off x="307362" y="6046313"/>
            <a:ext cx="6877662" cy="1325560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600" b="0" i="0" u="none" strike="noStrike" cap="none" spc="0">
                <a:solidFill>
                  <a:schemeClr val="tx1"/>
                </a:solidFill>
                <a:latin typeface="Calibri Light"/>
                <a:cs typeface="Calibri Light"/>
              </a:rPr>
              <a:t>CITRATE DE CAFEINE COOPER 25 mg/mL, solution injectable et buvable </a:t>
            </a:r>
            <a:endParaRPr lang="fr-FR" sz="2600"/>
          </a:p>
        </p:txBody>
      </p:sp>
      <p:sp>
        <p:nvSpPr>
          <p:cNvPr id="752013996" name="Rectangle 22"/>
          <p:cNvSpPr/>
          <p:nvPr/>
        </p:nvSpPr>
        <p:spPr bwMode="auto">
          <a:xfrm flipH="0" flipV="0">
            <a:off x="7544396" y="306001"/>
            <a:ext cx="3441638" cy="54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00011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citrique (acide)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84905332" name="Rectangle 14"/>
          <p:cNvSpPr/>
          <p:nvPr/>
        </p:nvSpPr>
        <p:spPr bwMode="auto">
          <a:xfrm>
            <a:off x="534226" y="3121211"/>
            <a:ext cx="3154672" cy="509502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 xxxxx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48412697" name="Google Shape;157;p26"/>
          <p:cNvSpPr/>
          <p:nvPr/>
        </p:nvSpPr>
        <p:spPr bwMode="auto">
          <a:xfrm rot="16199895">
            <a:off x="200166" y="2020075"/>
            <a:ext cx="1615739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2378373" name="Google Shape;153;p26"/>
          <p:cNvSpPr txBox="1"/>
          <p:nvPr/>
        </p:nvSpPr>
        <p:spPr bwMode="auto">
          <a:xfrm>
            <a:off x="553203" y="2446084"/>
            <a:ext cx="909669" cy="17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subclassOf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099725" name="Rectangle 15"/>
          <p:cNvSpPr/>
          <p:nvPr/>
        </p:nvSpPr>
        <p:spPr bwMode="auto">
          <a:xfrm flipH="0" flipV="0">
            <a:off x="3792450" y="4134017"/>
            <a:ext cx="3068228" cy="665472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ElementUCD 1 :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ea typeface="Times New Roman"/>
                <a:cs typeface="Century Gothic"/>
              </a:rPr>
              <a:t>xxxxx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-1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0127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Arial"/>
                <a:cs typeface="Arial"/>
              </a:rPr>
              <a:t>Label = « </a:t>
            </a:r>
            <a:r>
              <a:rPr lang="fr-FR" sz="105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xxxx – solution injectable et buvable 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Arial"/>
                <a:cs typeface="Arial"/>
              </a:rPr>
              <a:t>»</a:t>
            </a: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Arial"/>
              <a:cs typeface="Arial"/>
            </a:endParaRPr>
          </a:p>
        </p:txBody>
      </p:sp>
      <p:sp>
        <p:nvSpPr>
          <p:cNvPr id="1645659825" name="Google Shape;157;p26"/>
          <p:cNvSpPr/>
          <p:nvPr/>
        </p:nvSpPr>
        <p:spPr bwMode="auto">
          <a:xfrm rot="16199895" flipH="0" flipV="0">
            <a:off x="3588921" y="3335669"/>
            <a:ext cx="1225967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719131" name="Google Shape;153;p26"/>
          <p:cNvSpPr txBox="1"/>
          <p:nvPr/>
        </p:nvSpPr>
        <p:spPr bwMode="auto">
          <a:xfrm>
            <a:off x="3747066" y="3566791"/>
            <a:ext cx="909705" cy="17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subclassOf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532659415" name="Connecteur droit avec flèche 24"/>
          <p:cNvCxnSpPr>
            <a:cxnSpLocks/>
            <a:stCxn id="1448720294" idx="2"/>
          </p:cNvCxnSpPr>
          <p:nvPr/>
        </p:nvCxnSpPr>
        <p:spPr bwMode="auto">
          <a:xfrm rot="5399976" flipH="0" flipV="1">
            <a:off x="4914385" y="3455016"/>
            <a:ext cx="1439373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48720294" name="Rectangle 40"/>
          <p:cNvSpPr/>
          <p:nvPr/>
        </p:nvSpPr>
        <p:spPr bwMode="auto">
          <a:xfrm>
            <a:off x="5565162" y="2597371"/>
            <a:ext cx="137813" cy="1379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00836655" name="Rectangle 40"/>
          <p:cNvSpPr/>
          <p:nvPr/>
        </p:nvSpPr>
        <p:spPr bwMode="auto">
          <a:xfrm flipH="0" flipV="0">
            <a:off x="5565164" y="4174705"/>
            <a:ext cx="137813" cy="1379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35079927" name="ZoneTexte 39"/>
          <p:cNvSpPr txBox="1"/>
          <p:nvPr/>
        </p:nvSpPr>
        <p:spPr bwMode="auto">
          <a:xfrm flipH="0" flipV="0">
            <a:off x="4890763" y="3112886"/>
            <a:ext cx="1436873" cy="426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:seManifesteDans / manifeste</a:t>
            </a:r>
            <a:endParaRPr/>
          </a:p>
        </p:txBody>
      </p:sp>
      <p:sp>
        <p:nvSpPr>
          <p:cNvPr id="705540520" name="Rectangle 40"/>
          <p:cNvSpPr/>
          <p:nvPr/>
        </p:nvSpPr>
        <p:spPr bwMode="auto">
          <a:xfrm>
            <a:off x="1638626" y="3112886"/>
            <a:ext cx="137813" cy="13795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74662681" name="Connecteur droit avec flèche 24"/>
          <p:cNvCxnSpPr>
            <a:cxnSpLocks/>
            <a:stCxn id="3099725" idx="1"/>
            <a:endCxn id="684905332" idx="2"/>
          </p:cNvCxnSpPr>
          <p:nvPr/>
        </p:nvCxnSpPr>
        <p:spPr bwMode="auto">
          <a:xfrm rot="10799989" flipH="0" flipV="0">
            <a:off x="2111563" y="3630714"/>
            <a:ext cx="1680887" cy="836038"/>
          </a:xfrm>
          <a:prstGeom prst="bentConnector2">
            <a:avLst/>
          </a:prstGeom>
          <a:noFill/>
          <a:ln w="15875">
            <a:solidFill>
              <a:srgbClr val="D52FCD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5311531" name="ZoneTexte 39"/>
          <p:cNvSpPr txBox="1"/>
          <p:nvPr/>
        </p:nvSpPr>
        <p:spPr bwMode="auto">
          <a:xfrm flipH="0" flipV="0">
            <a:off x="2317041" y="4243684"/>
            <a:ext cx="1269931" cy="2591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:seComposeDe </a:t>
            </a:r>
            <a:endParaRPr/>
          </a:p>
        </p:txBody>
      </p:sp>
      <p:cxnSp>
        <p:nvCxnSpPr>
          <p:cNvPr id="1419101182" name="Connecteur droit avec flèche 24"/>
          <p:cNvCxnSpPr>
            <a:cxnSpLocks/>
            <a:stCxn id="93587959" idx="0"/>
            <a:endCxn id="752013996" idx="1"/>
          </p:cNvCxnSpPr>
          <p:nvPr/>
        </p:nvCxnSpPr>
        <p:spPr bwMode="auto">
          <a:xfrm rot="16199969" flipH="0" flipV="0">
            <a:off x="4714999" y="-2026611"/>
            <a:ext cx="225961" cy="5432832"/>
          </a:xfrm>
          <a:prstGeom prst="bentConnector2">
            <a:avLst/>
          </a:pr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7965551" name="Connecteur droit avec flèche 24"/>
          <p:cNvCxnSpPr>
            <a:cxnSpLocks/>
            <a:stCxn id="93587959" idx="3"/>
          </p:cNvCxnSpPr>
          <p:nvPr/>
        </p:nvCxnSpPr>
        <p:spPr bwMode="auto">
          <a:xfrm rot="0" flipH="0" flipV="0">
            <a:off x="3688902" y="1044400"/>
            <a:ext cx="3950537" cy="21326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7685119" name="Connecteur droit avec flèche 24"/>
          <p:cNvCxnSpPr>
            <a:cxnSpLocks/>
            <a:stCxn id="705540520" idx="0"/>
          </p:cNvCxnSpPr>
          <p:nvPr/>
        </p:nvCxnSpPr>
        <p:spPr bwMode="auto">
          <a:xfrm rot="16199932" flipH="0" flipV="0">
            <a:off x="784783" y="2189901"/>
            <a:ext cx="1845972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D52FCD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8686218" name="ZoneTexte 47"/>
          <p:cNvSpPr txBox="1"/>
          <p:nvPr/>
        </p:nvSpPr>
        <p:spPr bwMode="auto">
          <a:xfrm flipH="0" flipV="0">
            <a:off x="1141818" y="2134225"/>
            <a:ext cx="1828557" cy="2591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uniteDeDispensationDe</a:t>
            </a:r>
            <a:r>
              <a:rPr lang="fr-FR" sz="1100">
                <a:latin typeface="Century Gothic"/>
              </a:rPr>
              <a:t> </a:t>
            </a:r>
            <a:endParaRPr/>
          </a:p>
        </p:txBody>
      </p:sp>
      <p:sp>
        <p:nvSpPr>
          <p:cNvPr id="174481081" name="Rectangle 40"/>
          <p:cNvSpPr/>
          <p:nvPr/>
        </p:nvSpPr>
        <p:spPr bwMode="auto">
          <a:xfrm>
            <a:off x="4686643" y="2412418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51917804" name="Rectangle 40"/>
          <p:cNvSpPr/>
          <p:nvPr/>
        </p:nvSpPr>
        <p:spPr bwMode="auto">
          <a:xfrm>
            <a:off x="6628633" y="2597370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31232280" name="Rectangle 40"/>
          <p:cNvSpPr/>
          <p:nvPr/>
        </p:nvSpPr>
        <p:spPr bwMode="auto">
          <a:xfrm>
            <a:off x="6258731" y="2597370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87064931" name="Rectangle 40"/>
          <p:cNvSpPr/>
          <p:nvPr/>
        </p:nvSpPr>
        <p:spPr bwMode="auto">
          <a:xfrm>
            <a:off x="10834206" y="771181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457275704" name="Connecteur droit avec flèche 24"/>
          <p:cNvCxnSpPr>
            <a:cxnSpLocks/>
            <a:stCxn id="939666338" idx="3"/>
          </p:cNvCxnSpPr>
          <p:nvPr/>
        </p:nvCxnSpPr>
        <p:spPr bwMode="auto">
          <a:xfrm rot="0" flipH="0" flipV="1">
            <a:off x="11031168" y="1202184"/>
            <a:ext cx="603223" cy="1875368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186262" name="Connecteur droit avec flèche 24"/>
          <p:cNvCxnSpPr>
            <a:cxnSpLocks/>
            <a:stCxn id="1246145116" idx="0"/>
            <a:endCxn id="752013996" idx="1"/>
          </p:cNvCxnSpPr>
          <p:nvPr/>
        </p:nvCxnSpPr>
        <p:spPr bwMode="auto">
          <a:xfrm rot="16199969" flipH="0" flipV="0">
            <a:off x="6008726" y="79527"/>
            <a:ext cx="1038376" cy="2032962"/>
          </a:xfrm>
          <a:prstGeom prst="bentConnector2">
            <a:avLst/>
          </a:prstGeom>
          <a:noFill/>
          <a:ln w="15875" cap="flat" cmpd="sng" algn="ctr"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2164959" name="Rectangle 40"/>
          <p:cNvSpPr/>
          <p:nvPr/>
        </p:nvSpPr>
        <p:spPr bwMode="auto">
          <a:xfrm>
            <a:off x="7533412" y="744462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83754992" name="ZoneTexte 25"/>
          <p:cNvSpPr txBox="1"/>
          <p:nvPr/>
        </p:nvSpPr>
        <p:spPr bwMode="auto">
          <a:xfrm flipH="0" flipV="0">
            <a:off x="5695016" y="505323"/>
            <a:ext cx="1383502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:substanceActive</a:t>
            </a:r>
            <a:endParaRPr/>
          </a:p>
        </p:txBody>
      </p:sp>
      <p:cxnSp>
        <p:nvCxnSpPr>
          <p:cNvPr id="1012943524" name=""/>
          <p:cNvCxnSpPr>
            <a:cxnSpLocks/>
            <a:endCxn id="713595752" idx="1"/>
          </p:cNvCxnSpPr>
          <p:nvPr/>
        </p:nvCxnSpPr>
        <p:spPr bwMode="auto">
          <a:xfrm rot="0" flipH="0" flipV="1">
            <a:off x="5511434" y="1275858"/>
            <a:ext cx="2046648" cy="339338"/>
          </a:xfrm>
          <a:prstGeom prst="line">
            <a:avLst/>
          </a:prstGeom>
          <a:ln w="1904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w="lg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93632" name="ZoneTexte 25"/>
          <p:cNvSpPr txBox="1"/>
          <p:nvPr/>
        </p:nvSpPr>
        <p:spPr bwMode="auto">
          <a:xfrm flipH="0" flipV="0">
            <a:off x="6114057" y="1163089"/>
            <a:ext cx="130477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:substance</a:t>
            </a:r>
            <a:endParaRPr sz="1100"/>
          </a:p>
        </p:txBody>
      </p:sp>
      <p:sp>
        <p:nvSpPr>
          <p:cNvPr id="281497242" name="ZoneTexte 65"/>
          <p:cNvSpPr txBox="1"/>
          <p:nvPr/>
        </p:nvSpPr>
        <p:spPr bwMode="auto">
          <a:xfrm>
            <a:off x="10256913" y="1819087"/>
            <a:ext cx="1827285" cy="2591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substanceDeReference</a:t>
            </a:r>
            <a:endParaRPr lang="fr-FR" sz="1100">
              <a:latin typeface="Century Gothic"/>
            </a:endParaRPr>
          </a:p>
        </p:txBody>
      </p:sp>
      <p:sp>
        <p:nvSpPr>
          <p:cNvPr id="203150107" name="ZoneTexte 39"/>
          <p:cNvSpPr txBox="1"/>
          <p:nvPr/>
        </p:nvSpPr>
        <p:spPr bwMode="auto">
          <a:xfrm flipH="0" flipV="0">
            <a:off x="6386769" y="3017999"/>
            <a:ext cx="983023" cy="4267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:expressionDeDosage</a:t>
            </a:r>
            <a:endParaRPr/>
          </a:p>
        </p:txBody>
      </p:sp>
      <p:sp>
        <p:nvSpPr>
          <p:cNvPr id="713595752" name="Rectangle 22"/>
          <p:cNvSpPr/>
          <p:nvPr/>
        </p:nvSpPr>
        <p:spPr bwMode="auto">
          <a:xfrm flipH="0" flipV="0">
            <a:off x="7558083" y="1005039"/>
            <a:ext cx="3441638" cy="54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00420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caféine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25986535" name="Rectangle 40"/>
          <p:cNvSpPr/>
          <p:nvPr/>
        </p:nvSpPr>
        <p:spPr bwMode="auto">
          <a:xfrm>
            <a:off x="10801654" y="1042146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5838635" name="Rectangle 40"/>
          <p:cNvSpPr/>
          <p:nvPr/>
        </p:nvSpPr>
        <p:spPr bwMode="auto">
          <a:xfrm>
            <a:off x="7547099" y="1405478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78994998" name="Rectangle 22"/>
          <p:cNvSpPr/>
          <p:nvPr/>
        </p:nvSpPr>
        <p:spPr bwMode="auto">
          <a:xfrm flipH="0" flipV="0">
            <a:off x="7558083" y="1724297"/>
            <a:ext cx="3441638" cy="5416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04196 </a:t>
            </a:r>
            <a:r>
              <a:rPr lang="fr-FR" sz="16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caféine (citrate de)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20061215" name="Rectangle : avec coin rogné 46"/>
          <p:cNvSpPr/>
          <p:nvPr/>
        </p:nvSpPr>
        <p:spPr bwMode="auto">
          <a:xfrm rot="20851137" flipH="0" flipV="0">
            <a:off x="4582846" y="370105"/>
            <a:ext cx="1566583" cy="789312"/>
          </a:xfrm>
          <a:prstGeom prst="snip1Rect">
            <a:avLst>
              <a:gd name="adj" fmla="val 11023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sz="1100">
                <a:solidFill>
                  <a:schemeClr val="tx1">
                    <a:lumMod val="90000"/>
                    <a:lumOff val="5000"/>
                  </a:schemeClr>
                </a:solidFill>
              </a:rPr>
              <a:t>ATTENTE CONFIRMATIOn CATHERINE</a:t>
            </a:r>
            <a:endParaRPr sz="1100">
              <a:solidFill>
                <a:schemeClr val="tx1">
                  <a:lumMod val="90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95115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Espaces de noms</a:t>
            </a:r>
            <a:endParaRPr/>
          </a:p>
        </p:txBody>
      </p:sp>
      <p:graphicFrame>
        <p:nvGraphicFramePr>
          <p:cNvPr id="294349559" name=""/>
          <p:cNvGraphicFramePr>
            <a:graphicFrameLocks xmlns:a="http://schemas.openxmlformats.org/drawingml/2006/main"/>
          </p:cNvGraphicFramePr>
          <p:nvPr/>
        </p:nvGraphicFramePr>
        <p:xfrm>
          <a:off x="1958019" y="2259366"/>
          <a:ext cx="8140699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{DA332390-5709-318F-DBFC-C6EFCDE701BF}</a:tableStyleId>
              </a:tblPr>
              <a:tblGrid>
                <a:gridCol w="1530000"/>
                <a:gridCol w="6597999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Préfixe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/>
                        <a:t>URI</a:t>
                      </a:r>
                      <a:endParaRPr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remiames: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http://www.limics.org/remiames_ontology#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http://www.limics.org/remiames_ontology#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instances: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http://www.limics.org/remiames_ontology_instances#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b="1"/>
                        <a:t>med: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fr-FR" sz="1800" b="0" i="0" u="none" strike="noStrike" cap="none" spc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http://data.esante.gouv.fr/ansm/medicament/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379530" y="277070"/>
            <a:ext cx="3154677" cy="129306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CIS 64346456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050" b="0" i="0" u="non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 algn="ctr">
              <a:defRPr/>
            </a:pPr>
            <a:r>
              <a:rPr lang="fr-FR" sz="1200">
                <a:solidFill>
                  <a:schemeClr val="tx1"/>
                </a:solidFill>
                <a:latin typeface="Century Gothic"/>
              </a:rPr>
              <a:t>« </a:t>
            </a:r>
            <a:r>
              <a:rPr lang="fr-FR" sz="1200">
                <a:solidFill>
                  <a:schemeClr val="tx1"/>
                </a:solidFill>
                <a:latin typeface="Century Gothic"/>
              </a:rPr>
              <a:t>Wegovy</a:t>
            </a:r>
            <a:r>
              <a:rPr lang="fr-FR" sz="1200">
                <a:solidFill>
                  <a:schemeClr val="tx1"/>
                </a:solidFill>
                <a:latin typeface="Century Gothic"/>
              </a:rPr>
              <a:t> 0,25 mg, solution injectable en stylo prérempli »</a:t>
            </a:r>
            <a:endParaRPr/>
          </a:p>
          <a:p>
            <a:pPr marL="285750" lvl="0" indent="-285750">
              <a:buFont typeface="Arial"/>
              <a:buChar char="•"/>
              <a:defRPr/>
            </a:pP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:actif = oui</a:t>
            </a:r>
            <a:endParaRPr/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379529" y="3081375"/>
            <a:ext cx="3154677" cy="91793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:Autorisation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: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dateEffet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= 14/03/2022</a:t>
            </a:r>
            <a:endParaRPr/>
          </a:p>
        </p:txBody>
      </p:sp>
      <p:cxnSp>
        <p:nvCxnSpPr>
          <p:cNvPr id="4" name="Connecteur droit avec flèche 24"/>
          <p:cNvCxnSpPr>
            <a:cxnSpLocks/>
            <a:stCxn id="45" idx="1"/>
            <a:endCxn id="8" idx="3"/>
          </p:cNvCxnSpPr>
          <p:nvPr/>
        </p:nvCxnSpPr>
        <p:spPr bwMode="auto">
          <a:xfrm rot="10800000">
            <a:off x="3059664" y="1851553"/>
            <a:ext cx="1319864" cy="137086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ZoneTexte 4"/>
          <p:cNvSpPr txBox="1"/>
          <p:nvPr/>
        </p:nvSpPr>
        <p:spPr bwMode="auto">
          <a:xfrm>
            <a:off x="2780170" y="2293777"/>
            <a:ext cx="16972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typeProcedure</a:t>
            </a:r>
            <a:endParaRPr lang="fr-FR" sz="1100"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82325" y="1580732"/>
            <a:ext cx="1577339" cy="5416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AAP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" name="Connecteur droit avec flèche 24"/>
          <p:cNvCxnSpPr>
            <a:cxnSpLocks/>
            <a:stCxn id="2" idx="2"/>
            <a:endCxn id="3" idx="0"/>
          </p:cNvCxnSpPr>
          <p:nvPr/>
        </p:nvCxnSpPr>
        <p:spPr bwMode="auto">
          <a:xfrm rot="5400000">
            <a:off x="5201247" y="2325752"/>
            <a:ext cx="151124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 bwMode="auto">
          <a:xfrm>
            <a:off x="5315536" y="1763258"/>
            <a:ext cx="1364508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concernePar</a:t>
            </a:r>
            <a:endParaRPr lang="fr-FR" sz="1100">
              <a:latin typeface="Century Gothic"/>
            </a:endParaRPr>
          </a:p>
        </p:txBody>
      </p:sp>
      <p:sp>
        <p:nvSpPr>
          <p:cNvPr id="21" name="Titre 1"/>
          <p:cNvSpPr txBox="1"/>
          <p:nvPr/>
        </p:nvSpPr>
        <p:spPr bwMode="auto">
          <a:xfrm>
            <a:off x="439692" y="600068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/>
              <a:t>AAP : </a:t>
            </a:r>
            <a:r>
              <a:rPr lang="fr-FR"/>
              <a:t>Wegovy</a:t>
            </a:r>
            <a:endParaRPr lang="fr-FR"/>
          </a:p>
        </p:txBody>
      </p:sp>
      <p:cxnSp>
        <p:nvCxnSpPr>
          <p:cNvPr id="27" name="Connecteur droit avec flèche 24"/>
          <p:cNvCxnSpPr>
            <a:cxnSpLocks/>
            <a:stCxn id="2" idx="3"/>
            <a:endCxn id="30" idx="1"/>
          </p:cNvCxnSpPr>
          <p:nvPr/>
        </p:nvCxnSpPr>
        <p:spPr bwMode="auto">
          <a:xfrm flipV="1">
            <a:off x="7534207" y="848868"/>
            <a:ext cx="2443736" cy="747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 bwMode="auto">
          <a:xfrm>
            <a:off x="8164337" y="729850"/>
            <a:ext cx="118347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statutCourant</a:t>
            </a:r>
            <a:r>
              <a:rPr lang="fr-FR" sz="1100">
                <a:latin typeface="Century Gothic"/>
              </a:rPr>
              <a:t> </a:t>
            </a:r>
            <a:endParaRPr/>
          </a:p>
        </p:txBody>
      </p:sp>
      <p:sp>
        <p:nvSpPr>
          <p:cNvPr id="30" name="Rectangle 29"/>
          <p:cNvSpPr/>
          <p:nvPr/>
        </p:nvSpPr>
        <p:spPr bwMode="auto">
          <a:xfrm>
            <a:off x="9977943" y="578047"/>
            <a:ext cx="2128239" cy="54164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En cours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34" name="Connecteur droit avec flèche 24"/>
          <p:cNvCxnSpPr>
            <a:cxnSpLocks/>
            <a:stCxn id="2" idx="1"/>
            <a:endCxn id="8" idx="0"/>
          </p:cNvCxnSpPr>
          <p:nvPr/>
        </p:nvCxnSpPr>
        <p:spPr bwMode="auto">
          <a:xfrm rot="10800000" flipV="1">
            <a:off x="2270996" y="923600"/>
            <a:ext cx="2108535" cy="657132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 bwMode="auto">
          <a:xfrm>
            <a:off x="2025467" y="755429"/>
            <a:ext cx="21192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 </a:t>
            </a:r>
            <a:r>
              <a:rPr lang="fr-FR" sz="1100">
                <a:latin typeface="Century Gothic"/>
              </a:rPr>
              <a:t>typeProcedureCourante</a:t>
            </a:r>
            <a:endParaRPr lang="fr-FR" sz="1100">
              <a:latin typeface="Century Gothic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79528" y="3153437"/>
            <a:ext cx="137816" cy="1379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" name="Rectangle : avec coin rogné 19"/>
          <p:cNvSpPr/>
          <p:nvPr/>
        </p:nvSpPr>
        <p:spPr bwMode="auto">
          <a:xfrm rot="20851233">
            <a:off x="379766" y="3056527"/>
            <a:ext cx="2462593" cy="1304365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Le statut courant et la </a:t>
            </a: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procedure</a:t>
            </a: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 courante seront fournis par l’ANSM ? (question du référentiel opposable)</a:t>
            </a:r>
            <a:endParaRPr/>
          </a:p>
        </p:txBody>
      </p:sp>
      <p:sp>
        <p:nvSpPr>
          <p:cNvPr id="22" name="Rectangle : avec coin rogné 21"/>
          <p:cNvSpPr/>
          <p:nvPr/>
        </p:nvSpPr>
        <p:spPr bwMode="auto">
          <a:xfrm rot="20851233">
            <a:off x="8162865" y="1558883"/>
            <a:ext cx="1125345" cy="674694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Lien possible entre les CIS ?</a:t>
            </a:r>
            <a:endParaRPr/>
          </a:p>
        </p:txBody>
      </p:sp>
      <p:sp>
        <p:nvSpPr>
          <p:cNvPr id="23" name="Rectangle 22"/>
          <p:cNvSpPr/>
          <p:nvPr/>
        </p:nvSpPr>
        <p:spPr bwMode="auto">
          <a:xfrm>
            <a:off x="8310931" y="2514942"/>
            <a:ext cx="3154677" cy="54164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CIS après octroi d’une AMM</a:t>
            </a:r>
            <a:endParaRPr/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fr-FR" sz="1050" b="0" i="0" u="non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  <a:p>
            <a:pPr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9" name="Connecteur droit avec flèche 24"/>
          <p:cNvCxnSpPr>
            <a:cxnSpLocks/>
            <a:endCxn id="23" idx="0"/>
          </p:cNvCxnSpPr>
          <p:nvPr/>
        </p:nvCxnSpPr>
        <p:spPr bwMode="auto">
          <a:xfrm>
            <a:off x="7534206" y="1444240"/>
            <a:ext cx="2354064" cy="1070702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344351" y="4666337"/>
            <a:ext cx="3154677" cy="1443462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600">
                <a:solidFill>
                  <a:schemeClr val="tx1"/>
                </a:solidFill>
                <a:latin typeface="Century Gothic"/>
              </a:rPr>
              <a:t>AccesDerogatoire</a:t>
            </a:r>
            <a:endParaRPr lang="fr-FR" sz="16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: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dateEffet</a:t>
            </a:r>
            <a:r>
              <a:rPr lang="fr-FR" sz="1050" b="0" i="0" u="none" strike="noStrike" cap="none" spc="0">
                <a:ln>
                  <a:noFill/>
                </a:ln>
                <a:solidFill>
                  <a:prstClr val="black"/>
                </a:solidFill>
                <a:latin typeface="Century Gothic"/>
                <a:ea typeface="+mn-ea"/>
                <a:cs typeface="+mn-cs"/>
              </a:rPr>
              <a:t> = 14/03/2022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codeIndication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= « </a:t>
            </a:r>
            <a:r>
              <a:rPr lang="fr-FR" sz="1050">
                <a:solidFill>
                  <a:schemeClr val="tx1"/>
                </a:solidFill>
                <a:latin typeface="Century Gothic"/>
              </a:rPr>
              <a:t> CSEMA01 »</a:t>
            </a:r>
            <a:endParaRPr lang="fr-FR" sz="1050">
              <a:solidFill>
                <a:prstClr val="black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fr-FR" sz="1050">
                <a:solidFill>
                  <a:prstClr val="black"/>
                </a:solidFill>
                <a:latin typeface="Century Gothic"/>
              </a:rPr>
              <a:t>: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texteIndication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= « 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Wegovy</a:t>
            </a:r>
            <a:r>
              <a:rPr lang="fr-FR" sz="1050">
                <a:solidFill>
                  <a:prstClr val="black"/>
                </a:solidFill>
                <a:latin typeface="Century Gothic"/>
              </a:rPr>
              <a:t> est indiqué en complément d’un régime…. Texte très long »</a:t>
            </a:r>
            <a:endParaRPr/>
          </a:p>
          <a:p>
            <a:pPr algn="ctr">
              <a:defRPr/>
            </a:pPr>
            <a:endParaRPr lang="fr-FR" sz="1050" b="0" i="0" u="none" strike="noStrike" cap="none" spc="0">
              <a:ln>
                <a:noFill/>
              </a:ln>
              <a:solidFill>
                <a:prstClr val="black"/>
              </a:solidFill>
              <a:latin typeface="Century Gothic"/>
              <a:ea typeface="+mn-ea"/>
              <a:cs typeface="+mn-cs"/>
            </a:endParaRPr>
          </a:p>
        </p:txBody>
      </p:sp>
      <p:cxnSp>
        <p:nvCxnSpPr>
          <p:cNvPr id="25" name="Connecteur droit avec flèche 24"/>
          <p:cNvCxnSpPr>
            <a:cxnSpLocks/>
            <a:stCxn id="26" idx="3"/>
            <a:endCxn id="24" idx="3"/>
          </p:cNvCxnSpPr>
          <p:nvPr/>
        </p:nvCxnSpPr>
        <p:spPr bwMode="auto">
          <a:xfrm flipH="1">
            <a:off x="7499028" y="1480751"/>
            <a:ext cx="25555" cy="3907317"/>
          </a:xfrm>
          <a:prstGeom prst="bentConnector3">
            <a:avLst>
              <a:gd name="adj1" fmla="val -894541"/>
            </a:avLst>
          </a:prstGeom>
          <a:ln w="19050">
            <a:solidFill>
              <a:schemeClr val="accent2">
                <a:lumMod val="7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7386767" y="1411771"/>
            <a:ext cx="137816" cy="1379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 bwMode="auto">
          <a:xfrm>
            <a:off x="6989004" y="2371900"/>
            <a:ext cx="11753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:</a:t>
            </a:r>
            <a:r>
              <a:rPr lang="fr-FR" sz="1100">
                <a:latin typeface="Century Gothic"/>
              </a:rPr>
              <a:t>concernePar</a:t>
            </a:r>
            <a:endParaRPr lang="fr-FR" sz="1100"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135415" name="Titre 1"/>
          <p:cNvSpPr>
            <a:spLocks noGrp="1"/>
          </p:cNvSpPr>
          <p:nvPr>
            <p:ph type="title"/>
          </p:nvPr>
        </p:nvSpPr>
        <p:spPr bwMode="auto">
          <a:xfrm>
            <a:off x="654083" y="29643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Schema des dépendances</a:t>
            </a:r>
            <a:endParaRPr/>
          </a:p>
        </p:txBody>
      </p:sp>
      <p:sp>
        <p:nvSpPr>
          <p:cNvPr id="737967823" name="Rectangle 7"/>
          <p:cNvSpPr/>
          <p:nvPr/>
        </p:nvSpPr>
        <p:spPr bwMode="auto">
          <a:xfrm flipH="0" flipV="0">
            <a:off x="4625423" y="1680655"/>
            <a:ext cx="2815697" cy="54163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Remiames « structure »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1273034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3972" y="1400820"/>
            <a:ext cx="448006" cy="448006"/>
          </a:xfrm>
          <a:prstGeom prst="rect">
            <a:avLst/>
          </a:prstGeom>
        </p:spPr>
      </p:pic>
      <p:sp>
        <p:nvSpPr>
          <p:cNvPr id="1472361541" name="Rectangle 7"/>
          <p:cNvSpPr/>
          <p:nvPr/>
        </p:nvSpPr>
        <p:spPr bwMode="auto">
          <a:xfrm flipH="0" flipV="0">
            <a:off x="727756" y="3303418"/>
            <a:ext cx="2815699" cy="894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Classes d’interaction et groupes substances ANSM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7319306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89450" y="2995427"/>
            <a:ext cx="507876" cy="507876"/>
          </a:xfrm>
          <a:prstGeom prst="rect">
            <a:avLst/>
          </a:prstGeom>
        </p:spPr>
      </p:pic>
      <p:pic>
        <p:nvPicPr>
          <p:cNvPr id="146870822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3209" y="2995427"/>
            <a:ext cx="442358" cy="442358"/>
          </a:xfrm>
          <a:prstGeom prst="rect">
            <a:avLst/>
          </a:prstGeom>
        </p:spPr>
      </p:pic>
      <p:pic>
        <p:nvPicPr>
          <p:cNvPr id="1628104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998368" y="3094183"/>
            <a:ext cx="477434" cy="430363"/>
          </a:xfrm>
          <a:prstGeom prst="rect">
            <a:avLst/>
          </a:prstGeom>
        </p:spPr>
      </p:pic>
      <p:sp>
        <p:nvSpPr>
          <p:cNvPr id="486761200" name="Google Shape;157;p26"/>
          <p:cNvSpPr/>
          <p:nvPr/>
        </p:nvSpPr>
        <p:spPr bwMode="auto">
          <a:xfrm rot="0" flipH="0" flipV="0">
            <a:off x="1540209" y="3186659"/>
            <a:ext cx="595396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5399757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41614" y="1400820"/>
            <a:ext cx="442357" cy="442357"/>
          </a:xfrm>
          <a:prstGeom prst="rect">
            <a:avLst/>
          </a:prstGeom>
        </p:spPr>
      </p:pic>
      <p:sp>
        <p:nvSpPr>
          <p:cNvPr id="775227432" name="ZoneTexte 34"/>
          <p:cNvSpPr txBox="1"/>
          <p:nvPr/>
        </p:nvSpPr>
        <p:spPr bwMode="auto">
          <a:xfrm>
            <a:off x="8076479" y="1739310"/>
            <a:ext cx="2444196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listes d’autorités (voies, niveaux d’interactions)</a:t>
            </a:r>
            <a:endParaRPr lang="fr-FR" sz="1100" i="1">
              <a:latin typeface="Century Gothic"/>
            </a:endParaRPr>
          </a:p>
        </p:txBody>
      </p:sp>
      <p:sp>
        <p:nvSpPr>
          <p:cNvPr id="876925478" name="Google Shape;157;p26"/>
          <p:cNvSpPr/>
          <p:nvPr/>
        </p:nvSpPr>
        <p:spPr bwMode="auto">
          <a:xfrm rot="18478850" flipH="0" flipV="0">
            <a:off x="3726536" y="2497887"/>
            <a:ext cx="805499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6381200" name="ZoneTexte 34"/>
          <p:cNvSpPr txBox="1"/>
          <p:nvPr/>
        </p:nvSpPr>
        <p:spPr bwMode="auto">
          <a:xfrm>
            <a:off x="912044" y="4316148"/>
            <a:ext cx="2489195" cy="594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des ajustements de libellé (« Adrénaline voie bucco-dentaire ou sous-cutanée »)</a:t>
            </a:r>
            <a:endParaRPr lang="fr-FR" sz="1100" i="1">
              <a:latin typeface="Century Gothic"/>
            </a:endParaRPr>
          </a:p>
        </p:txBody>
      </p:sp>
      <p:sp>
        <p:nvSpPr>
          <p:cNvPr id="191129821" name="Rectangle 7"/>
          <p:cNvSpPr/>
          <p:nvPr/>
        </p:nvSpPr>
        <p:spPr bwMode="auto">
          <a:xfrm flipH="0" flipV="0">
            <a:off x="4625423" y="3317104"/>
            <a:ext cx="2815697" cy="8941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Liste des administrations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9207572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87117" y="3009114"/>
            <a:ext cx="507875" cy="507875"/>
          </a:xfrm>
          <a:prstGeom prst="rect">
            <a:avLst/>
          </a:prstGeom>
        </p:spPr>
      </p:pic>
      <p:pic>
        <p:nvPicPr>
          <p:cNvPr id="15037038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00876" y="3009114"/>
            <a:ext cx="442357" cy="442357"/>
          </a:xfrm>
          <a:prstGeom prst="rect">
            <a:avLst/>
          </a:prstGeom>
        </p:spPr>
      </p:pic>
      <p:pic>
        <p:nvPicPr>
          <p:cNvPr id="74564377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896036" y="3107869"/>
            <a:ext cx="477433" cy="430362"/>
          </a:xfrm>
          <a:prstGeom prst="rect">
            <a:avLst/>
          </a:prstGeom>
        </p:spPr>
      </p:pic>
      <p:sp>
        <p:nvSpPr>
          <p:cNvPr id="1002380310" name="Google Shape;157;p26"/>
          <p:cNvSpPr/>
          <p:nvPr/>
        </p:nvSpPr>
        <p:spPr bwMode="auto">
          <a:xfrm rot="0" flipH="0" flipV="0">
            <a:off x="5437875" y="3200346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35056630" name="ZoneTexte 34"/>
          <p:cNvSpPr txBox="1"/>
          <p:nvPr/>
        </p:nvSpPr>
        <p:spPr bwMode="auto">
          <a:xfrm flipH="0" flipV="0">
            <a:off x="4886745" y="4316148"/>
            <a:ext cx="2380635" cy="7623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Administrations de classes et de groupes substances.</a:t>
            </a:r>
            <a:endParaRPr lang="fr-FR" sz="1100" i="1">
              <a:latin typeface="Century Gothic"/>
            </a:endParaRPr>
          </a:p>
          <a:p>
            <a:pPr algn="l">
              <a:defRPr/>
            </a:pPr>
            <a:r>
              <a:rPr lang="fr-FR" sz="1100" i="1">
                <a:latin typeface="Century Gothic"/>
              </a:rPr>
              <a:t>Ajout manuel des spécifications de voie et de dosages</a:t>
            </a:r>
            <a:endParaRPr lang="fr-FR" sz="1100" i="1">
              <a:latin typeface="Century Gothic"/>
            </a:endParaRPr>
          </a:p>
        </p:txBody>
      </p:sp>
      <p:sp>
        <p:nvSpPr>
          <p:cNvPr id="1794059992" name="Google Shape;153;p26"/>
          <p:cNvSpPr txBox="1"/>
          <p:nvPr/>
        </p:nvSpPr>
        <p:spPr bwMode="auto">
          <a:xfrm>
            <a:off x="3610686" y="2582929"/>
            <a:ext cx="91402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96055615" name="Google Shape;157;p26"/>
          <p:cNvSpPr/>
          <p:nvPr/>
        </p:nvSpPr>
        <p:spPr bwMode="auto">
          <a:xfrm rot="16199969" flipH="0" flipV="0">
            <a:off x="5686710" y="2511336"/>
            <a:ext cx="701474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0312843" name="Google Shape;153;p26"/>
          <p:cNvSpPr txBox="1"/>
          <p:nvPr/>
        </p:nvSpPr>
        <p:spPr bwMode="auto">
          <a:xfrm>
            <a:off x="5576078" y="2600217"/>
            <a:ext cx="91438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21211899" name="Rectangle 7"/>
          <p:cNvSpPr/>
          <p:nvPr/>
        </p:nvSpPr>
        <p:spPr bwMode="auto">
          <a:xfrm flipH="0" flipV="0">
            <a:off x="8133595" y="5478975"/>
            <a:ext cx="2815697" cy="8941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Interactions additionnelles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2059524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495289" y="5217222"/>
            <a:ext cx="507875" cy="507875"/>
          </a:xfrm>
          <a:prstGeom prst="rect">
            <a:avLst/>
          </a:prstGeom>
        </p:spPr>
      </p:pic>
      <p:pic>
        <p:nvPicPr>
          <p:cNvPr id="9880691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09048" y="5217222"/>
            <a:ext cx="442357" cy="442357"/>
          </a:xfrm>
          <a:prstGeom prst="rect">
            <a:avLst/>
          </a:prstGeom>
        </p:spPr>
      </p:pic>
      <p:pic>
        <p:nvPicPr>
          <p:cNvPr id="18832947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404208" y="5315979"/>
            <a:ext cx="477433" cy="430362"/>
          </a:xfrm>
          <a:prstGeom prst="rect">
            <a:avLst/>
          </a:prstGeom>
        </p:spPr>
      </p:pic>
      <p:sp>
        <p:nvSpPr>
          <p:cNvPr id="465807387" name="Google Shape;157;p26"/>
          <p:cNvSpPr/>
          <p:nvPr/>
        </p:nvSpPr>
        <p:spPr bwMode="auto">
          <a:xfrm rot="0" flipH="0" flipV="0">
            <a:off x="8946048" y="5408454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6519905" name="Google Shape;157;p26"/>
          <p:cNvSpPr/>
          <p:nvPr/>
        </p:nvSpPr>
        <p:spPr bwMode="auto">
          <a:xfrm rot="10799989" flipH="0" flipV="0">
            <a:off x="3738703" y="3567839"/>
            <a:ext cx="701474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3507238" name="Google Shape;153;p26"/>
          <p:cNvSpPr txBox="1"/>
          <p:nvPr/>
        </p:nvSpPr>
        <p:spPr bwMode="auto">
          <a:xfrm>
            <a:off x="3610039" y="3816086"/>
            <a:ext cx="91474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28587365" name="Google Shape;157;p26"/>
          <p:cNvSpPr/>
          <p:nvPr/>
        </p:nvSpPr>
        <p:spPr bwMode="auto">
          <a:xfrm rot="14324431" flipH="0" flipV="0">
            <a:off x="7359464" y="4800744"/>
            <a:ext cx="701474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590376" name="Google Shape;153;p26"/>
          <p:cNvSpPr txBox="1"/>
          <p:nvPr/>
        </p:nvSpPr>
        <p:spPr bwMode="auto">
          <a:xfrm>
            <a:off x="7315368" y="4951227"/>
            <a:ext cx="914744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0325282" name="Rectangle 7"/>
          <p:cNvSpPr/>
          <p:nvPr/>
        </p:nvSpPr>
        <p:spPr bwMode="auto">
          <a:xfrm flipH="0" flipV="0">
            <a:off x="8076479" y="3303418"/>
            <a:ext cx="2815696" cy="8941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Thesaurus interactions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7051089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438173" y="2995427"/>
            <a:ext cx="507874" cy="507874"/>
          </a:xfrm>
          <a:prstGeom prst="rect">
            <a:avLst/>
          </a:prstGeom>
        </p:spPr>
      </p:pic>
      <p:pic>
        <p:nvPicPr>
          <p:cNvPr id="186675868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076479" y="3009114"/>
            <a:ext cx="442356" cy="442356"/>
          </a:xfrm>
          <a:prstGeom prst="rect">
            <a:avLst/>
          </a:prstGeom>
        </p:spPr>
      </p:pic>
      <p:pic>
        <p:nvPicPr>
          <p:cNvPr id="55668470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347091" y="3086626"/>
            <a:ext cx="477432" cy="430362"/>
          </a:xfrm>
          <a:prstGeom prst="rect">
            <a:avLst/>
          </a:prstGeom>
        </p:spPr>
      </p:pic>
      <p:sp>
        <p:nvSpPr>
          <p:cNvPr id="183673724" name="Google Shape;157;p26"/>
          <p:cNvSpPr/>
          <p:nvPr/>
        </p:nvSpPr>
        <p:spPr bwMode="auto">
          <a:xfrm rot="0" flipH="0" flipV="0">
            <a:off x="8888931" y="3186659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8797474" name="Google Shape;157;p26"/>
          <p:cNvSpPr/>
          <p:nvPr/>
        </p:nvSpPr>
        <p:spPr bwMode="auto">
          <a:xfrm rot="14024252" flipH="0" flipV="0">
            <a:off x="7279544" y="2495743"/>
            <a:ext cx="805498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1315527" name="Google Shape;153;p26"/>
          <p:cNvSpPr txBox="1"/>
          <p:nvPr/>
        </p:nvSpPr>
        <p:spPr bwMode="auto">
          <a:xfrm>
            <a:off x="7256169" y="2580785"/>
            <a:ext cx="914383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64987102" name="Google Shape;157;p26"/>
          <p:cNvSpPr/>
          <p:nvPr/>
        </p:nvSpPr>
        <p:spPr bwMode="auto">
          <a:xfrm rot="10799952" flipH="0" flipV="0">
            <a:off x="7499079" y="3594677"/>
            <a:ext cx="476439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1175221" name="Google Shape;153;p26"/>
          <p:cNvSpPr txBox="1"/>
          <p:nvPr/>
        </p:nvSpPr>
        <p:spPr bwMode="auto">
          <a:xfrm>
            <a:off x="7279747" y="3818966"/>
            <a:ext cx="915103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40881746" name="ZoneTexte 34"/>
          <p:cNvSpPr txBox="1"/>
          <p:nvPr/>
        </p:nvSpPr>
        <p:spPr bwMode="auto">
          <a:xfrm>
            <a:off x="8253221" y="4270249"/>
            <a:ext cx="2486675" cy="7623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notes, niveau de criticité.</a:t>
            </a:r>
            <a:endParaRPr lang="fr-FR" sz="1100" i="1">
              <a:latin typeface="Century Gothic"/>
            </a:endParaRPr>
          </a:p>
          <a:p>
            <a:pPr algn="l">
              <a:defRPr/>
            </a:pPr>
            <a:r>
              <a:rPr lang="fr-FR" sz="1100" i="1">
                <a:latin typeface="Century Gothic"/>
              </a:rPr>
              <a:t>A priori pas d’édition manuelle nécessaire une fois la conversion faite.</a:t>
            </a:r>
            <a:endParaRPr lang="fr-FR" sz="1100" i="1">
              <a:latin typeface="Century Gothic"/>
            </a:endParaRPr>
          </a:p>
        </p:txBody>
      </p:sp>
      <p:sp>
        <p:nvSpPr>
          <p:cNvPr id="1779237280" name="ZoneTexte 34"/>
          <p:cNvSpPr txBox="1"/>
          <p:nvPr/>
        </p:nvSpPr>
        <p:spPr bwMode="auto">
          <a:xfrm>
            <a:off x="8356330" y="6457114"/>
            <a:ext cx="2458955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fr-FR" sz="1100" i="1">
                <a:latin typeface="Century Gothic"/>
              </a:rPr>
              <a:t>Y compris notes, niveau de criticité</a:t>
            </a:r>
            <a:endParaRPr lang="fr-FR" sz="1100" i="1">
              <a:latin typeface="Century Gothic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990849" y="3014708"/>
            <a:ext cx="490121" cy="443883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299054" name=""/>
          <p:cNvCxnSpPr>
            <a:cxnSpLocks/>
          </p:cNvCxnSpPr>
          <p:nvPr/>
        </p:nvCxnSpPr>
        <p:spPr bwMode="auto">
          <a:xfrm flipH="0" flipV="0">
            <a:off x="8028715" y="3030249"/>
            <a:ext cx="490120" cy="412801"/>
          </a:xfrm>
          <a:prstGeom prst="line">
            <a:avLst/>
          </a:prstGeom>
          <a:ln w="1904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3700622" name="Rectangle 7"/>
          <p:cNvSpPr/>
          <p:nvPr/>
        </p:nvSpPr>
        <p:spPr bwMode="auto">
          <a:xfrm flipH="0" flipV="0">
            <a:off x="748791" y="5710501"/>
            <a:ext cx="2815697" cy="8941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Correspondance substance ANSM – groupes substance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1302789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10485" y="5402510"/>
            <a:ext cx="507875" cy="507875"/>
          </a:xfrm>
          <a:prstGeom prst="rect">
            <a:avLst/>
          </a:prstGeom>
        </p:spPr>
      </p:pic>
      <p:pic>
        <p:nvPicPr>
          <p:cNvPr id="7707426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4244" y="5402510"/>
            <a:ext cx="442357" cy="442357"/>
          </a:xfrm>
          <a:prstGeom prst="rect">
            <a:avLst/>
          </a:prstGeom>
        </p:spPr>
      </p:pic>
      <p:pic>
        <p:nvPicPr>
          <p:cNvPr id="113628570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019403" y="5501266"/>
            <a:ext cx="477433" cy="430362"/>
          </a:xfrm>
          <a:prstGeom prst="rect">
            <a:avLst/>
          </a:prstGeom>
        </p:spPr>
      </p:pic>
      <p:sp>
        <p:nvSpPr>
          <p:cNvPr id="294722747" name="Google Shape;157;p26"/>
          <p:cNvSpPr/>
          <p:nvPr/>
        </p:nvSpPr>
        <p:spPr bwMode="auto">
          <a:xfrm rot="0" flipH="0" flipV="0">
            <a:off x="1561244" y="5593741"/>
            <a:ext cx="595395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00B05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52576329" name="Google Shape;157;p26"/>
          <p:cNvSpPr/>
          <p:nvPr/>
        </p:nvSpPr>
        <p:spPr bwMode="auto">
          <a:xfrm rot="16199932" flipH="0" flipV="0">
            <a:off x="1794227" y="5041580"/>
            <a:ext cx="701473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9814409" name="Google Shape;153;p26"/>
          <p:cNvSpPr txBox="1"/>
          <p:nvPr/>
        </p:nvSpPr>
        <p:spPr bwMode="auto">
          <a:xfrm>
            <a:off x="1683595" y="5130461"/>
            <a:ext cx="914743" cy="17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" sz="900" i="1">
                <a:latin typeface="Century Gothic"/>
                <a:ea typeface="Century Gothic"/>
                <a:cs typeface="Century Gothic"/>
              </a:rPr>
              <a:t>owl:imports</a:t>
            </a:r>
            <a:endParaRPr sz="900" i="1"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831364130" name="Rectangle 7"/>
          <p:cNvSpPr/>
          <p:nvPr/>
        </p:nvSpPr>
        <p:spPr bwMode="auto">
          <a:xfrm flipH="0" flipV="0">
            <a:off x="4886744" y="5791673"/>
            <a:ext cx="1651117" cy="53454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pic>
        <p:nvPicPr>
          <p:cNvPr id="6138167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652511" y="5544002"/>
            <a:ext cx="629617" cy="62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915085" name="Titre 1"/>
          <p:cNvSpPr>
            <a:spLocks noGrp="1"/>
          </p:cNvSpPr>
          <p:nvPr>
            <p:ph type="title"/>
          </p:nvPr>
        </p:nvSpPr>
        <p:spPr bwMode="auto">
          <a:xfrm>
            <a:off x="1314" y="-22800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Structure de l’ontologie</a:t>
            </a:r>
            <a:endParaRPr/>
          </a:p>
        </p:txBody>
      </p:sp>
      <p:sp>
        <p:nvSpPr>
          <p:cNvPr id="2056401596" name="Rectangle 21"/>
          <p:cNvSpPr/>
          <p:nvPr/>
        </p:nvSpPr>
        <p:spPr bwMode="auto">
          <a:xfrm flipH="0" flipV="0">
            <a:off x="451786" y="4140331"/>
            <a:ext cx="2480639" cy="56053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:ClasseInteraction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31039393" name="Rectangle 21"/>
          <p:cNvSpPr/>
          <p:nvPr/>
        </p:nvSpPr>
        <p:spPr bwMode="auto">
          <a:xfrm flipH="0" flipV="0">
            <a:off x="451786" y="5136187"/>
            <a:ext cx="2480639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:GroupeSubstance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904321068" name="Rectangle 21"/>
          <p:cNvSpPr/>
          <p:nvPr/>
        </p:nvSpPr>
        <p:spPr bwMode="auto">
          <a:xfrm flipH="0" flipV="0">
            <a:off x="451786" y="2798218"/>
            <a:ext cx="2480639" cy="542417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42103860" name="Rectangle 14"/>
          <p:cNvSpPr/>
          <p:nvPr/>
        </p:nvSpPr>
        <p:spPr bwMode="auto">
          <a:xfrm flipH="0" flipV="0">
            <a:off x="6897641" y="1414877"/>
            <a:ext cx="2405353" cy="759855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1" indent="-201271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36097342" name="Rectangle 14"/>
          <p:cNvSpPr/>
          <p:nvPr/>
        </p:nvSpPr>
        <p:spPr bwMode="auto">
          <a:xfrm flipH="0" flipV="0">
            <a:off x="6943879" y="3883079"/>
            <a:ext cx="2405355" cy="1039653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:Interaction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:natureDuRisque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:descriptionEntete [0..1]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:conduiteATenir [0..1]</a:t>
            </a:r>
            <a:endParaRPr/>
          </a:p>
        </p:txBody>
      </p:sp>
      <p:sp>
        <p:nvSpPr>
          <p:cNvPr id="803413604" name="Google Shape;157;p26"/>
          <p:cNvSpPr/>
          <p:nvPr/>
        </p:nvSpPr>
        <p:spPr bwMode="auto">
          <a:xfrm rot="16199865" flipH="0" flipV="0">
            <a:off x="8124398" y="2881062"/>
            <a:ext cx="1505275" cy="262093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9402739" name="Rectangle 14"/>
          <p:cNvSpPr/>
          <p:nvPr/>
        </p:nvSpPr>
        <p:spPr bwMode="auto">
          <a:xfrm flipH="0" flipV="0">
            <a:off x="4654183" y="2890692"/>
            <a:ext cx="2171467" cy="83416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1" indent="-201271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485747258" name="Connecteur droit avec flèche 24"/>
          <p:cNvCxnSpPr>
            <a:cxnSpLocks/>
            <a:stCxn id="529402739" idx="3"/>
            <a:endCxn id="1242103860" idx="2"/>
          </p:cNvCxnSpPr>
          <p:nvPr/>
        </p:nvCxnSpPr>
        <p:spPr bwMode="auto">
          <a:xfrm rot="0" flipH="0" flipV="1">
            <a:off x="6825650" y="2174733"/>
            <a:ext cx="1274666" cy="1133041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7003213" name="ZoneTexte 39"/>
          <p:cNvSpPr txBox="1"/>
          <p:nvPr/>
        </p:nvSpPr>
        <p:spPr bwMode="auto">
          <a:xfrm flipH="0" flipV="0">
            <a:off x="7519539" y="2444535"/>
            <a:ext cx="1170555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sp>
        <p:nvSpPr>
          <p:cNvPr id="460708271" name="Rectangle 7"/>
          <p:cNvSpPr/>
          <p:nvPr/>
        </p:nvSpPr>
        <p:spPr bwMode="auto">
          <a:xfrm flipH="0" flipV="0">
            <a:off x="459177" y="2046162"/>
            <a:ext cx="2480635" cy="4266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:Voie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937307080" name="Connecteur droit avec flèche 24"/>
          <p:cNvCxnSpPr>
            <a:cxnSpLocks/>
            <a:stCxn id="460708271" idx="3"/>
            <a:endCxn id="529402739" idx="0"/>
          </p:cNvCxnSpPr>
          <p:nvPr/>
        </p:nvCxnSpPr>
        <p:spPr bwMode="auto">
          <a:xfrm rot="0" flipH="0" flipV="0">
            <a:off x="2939811" y="2259471"/>
            <a:ext cx="2800104" cy="63122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29241366" name="ZoneTexte 39"/>
          <p:cNvSpPr txBox="1"/>
          <p:nvPr/>
        </p:nvSpPr>
        <p:spPr bwMode="auto">
          <a:xfrm flipH="0" flipV="0">
            <a:off x="5212410" y="2472780"/>
            <a:ext cx="959271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:voie [1..1]</a:t>
            </a:r>
            <a:endParaRPr/>
          </a:p>
        </p:txBody>
      </p:sp>
      <p:sp>
        <p:nvSpPr>
          <p:cNvPr id="1235355155" name="Google Shape;157;p26"/>
          <p:cNvSpPr/>
          <p:nvPr/>
        </p:nvSpPr>
        <p:spPr bwMode="auto">
          <a:xfrm rot="16199865" flipH="0" flipV="0">
            <a:off x="1878670" y="4781948"/>
            <a:ext cx="357791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8756443" name="Rectangle 15"/>
          <p:cNvSpPr/>
          <p:nvPr/>
        </p:nvSpPr>
        <p:spPr bwMode="auto">
          <a:xfrm flipH="0" flipV="0">
            <a:off x="6897642" y="269734"/>
            <a:ext cx="2405355" cy="556323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entury Gothic"/>
                <a:cs typeface="Century Gothic"/>
              </a:rPr>
              <a:t>:Patient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201271" indent="-201271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dct:identifier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 b="0" i="0" u="none" strike="noStrike" cap="none" spc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cxnSp>
        <p:nvCxnSpPr>
          <p:cNvPr id="1990552240" name="Connecteur droit avec flèche 24"/>
          <p:cNvCxnSpPr>
            <a:cxnSpLocks/>
            <a:stCxn id="1228756443" idx="1"/>
            <a:endCxn id="1448948226" idx="3"/>
          </p:cNvCxnSpPr>
          <p:nvPr/>
        </p:nvCxnSpPr>
        <p:spPr bwMode="auto">
          <a:xfrm rot="10799989" flipH="0" flipV="1">
            <a:off x="5518204" y="547896"/>
            <a:ext cx="1379437" cy="75486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15875347" name="ZoneTexte 39"/>
          <p:cNvSpPr txBox="1"/>
          <p:nvPr/>
        </p:nvSpPr>
        <p:spPr bwMode="auto">
          <a:xfrm flipH="0" flipV="0">
            <a:off x="5649900" y="826057"/>
            <a:ext cx="1163198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:patient [1..1]</a:t>
            </a:r>
            <a:endParaRPr/>
          </a:p>
        </p:txBody>
      </p:sp>
      <p:cxnSp>
        <p:nvCxnSpPr>
          <p:cNvPr id="1383435448" name="Connecteur droit avec flèche 24"/>
          <p:cNvCxnSpPr>
            <a:cxnSpLocks/>
            <a:stCxn id="714661055" idx="0"/>
            <a:endCxn id="1136097342" idx="3"/>
          </p:cNvCxnSpPr>
          <p:nvPr/>
        </p:nvCxnSpPr>
        <p:spPr bwMode="auto">
          <a:xfrm rot="16199969" flipH="1" flipV="1">
            <a:off x="9963232" y="3518092"/>
            <a:ext cx="270813" cy="1498811"/>
          </a:xfrm>
          <a:prstGeom prst="bentConnector4">
            <a:avLst>
              <a:gd name="adj1" fmla="val -84412"/>
              <a:gd name="adj2" fmla="val 86248"/>
            </a:avLst>
          </a:prstGeom>
          <a:noFill/>
          <a:ln w="15875" cap="flat" cmpd="sng" algn="ctr">
            <a:solidFill>
              <a:srgbClr val="FF8800"/>
            </a:solidFill>
            <a:prstDash val="solid"/>
            <a:head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4661055" name="Rectangle 7"/>
          <p:cNvSpPr/>
          <p:nvPr/>
        </p:nvSpPr>
        <p:spPr bwMode="auto">
          <a:xfrm flipH="0" flipV="0">
            <a:off x="9761455" y="4132091"/>
            <a:ext cx="2173179" cy="54163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:NiveauDeContrainte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80267642" name="ZoneTexte 39"/>
          <p:cNvSpPr txBox="1"/>
          <p:nvPr/>
        </p:nvSpPr>
        <p:spPr bwMode="auto">
          <a:xfrm flipH="0" flipV="0">
            <a:off x="9767140" y="3793970"/>
            <a:ext cx="750492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:niveau</a:t>
            </a:r>
            <a:endParaRPr/>
          </a:p>
        </p:txBody>
      </p:sp>
      <p:sp>
        <p:nvSpPr>
          <p:cNvPr id="1318041725" name="Rectangle 14"/>
          <p:cNvSpPr/>
          <p:nvPr/>
        </p:nvSpPr>
        <p:spPr bwMode="auto">
          <a:xfrm flipH="0" flipV="0">
            <a:off x="7901335" y="5163682"/>
            <a:ext cx="2405355" cy="304656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ABATACEPT_&lt;-&gt;_ANTI-TNF_ALPHA</a:t>
            </a:r>
            <a:endParaRPr/>
          </a:p>
        </p:txBody>
      </p:sp>
      <p:sp>
        <p:nvSpPr>
          <p:cNvPr id="1765644588" name="Rectangle 14"/>
          <p:cNvSpPr/>
          <p:nvPr/>
        </p:nvSpPr>
        <p:spPr bwMode="auto">
          <a:xfrm flipH="0" flipV="0">
            <a:off x="7901335" y="5576961"/>
            <a:ext cx="2405355" cy="304655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ABIRATERONE_&lt;-&gt;_FLECAINIDE</a:t>
            </a:r>
            <a:endParaRPr/>
          </a:p>
        </p:txBody>
      </p:sp>
      <p:sp>
        <p:nvSpPr>
          <p:cNvPr id="782135669" name="Rectangle 14"/>
          <p:cNvSpPr/>
          <p:nvPr/>
        </p:nvSpPr>
        <p:spPr bwMode="auto">
          <a:xfrm flipH="0" flipV="0">
            <a:off x="7901335" y="5970775"/>
            <a:ext cx="2405355" cy="304655"/>
          </a:xfrm>
          <a:prstGeom prst="rect">
            <a:avLst/>
          </a:prstGeom>
          <a:noFill/>
          <a:ln w="15875" cap="flat" cmpd="sng" algn="ctr">
            <a:solidFill>
              <a:srgbClr val="FF88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Etc...</a:t>
            </a:r>
            <a:endParaRPr/>
          </a:p>
        </p:txBody>
      </p:sp>
      <p:cxnSp>
        <p:nvCxnSpPr>
          <p:cNvPr id="506678772" name="Connecteur droit avec flèche 24"/>
          <p:cNvCxnSpPr>
            <a:cxnSpLocks/>
            <a:endCxn id="1318041725" idx="1"/>
          </p:cNvCxnSpPr>
          <p:nvPr/>
        </p:nvCxnSpPr>
        <p:spPr bwMode="auto">
          <a:xfrm rot="0" flipH="0" flipV="0">
            <a:off x="6400266" y="5187888"/>
            <a:ext cx="1501068" cy="12812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2206971" name="Connecteur droit avec flèche 24"/>
          <p:cNvCxnSpPr>
            <a:cxnSpLocks/>
            <a:endCxn id="1318041725" idx="1"/>
          </p:cNvCxnSpPr>
          <p:nvPr/>
        </p:nvCxnSpPr>
        <p:spPr bwMode="auto">
          <a:xfrm rot="0" flipH="0" flipV="1">
            <a:off x="6437257" y="5316010"/>
            <a:ext cx="1464077" cy="14005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7745608" name="Connecteur droit avec flèche 24"/>
          <p:cNvCxnSpPr>
            <a:cxnSpLocks/>
            <a:endCxn id="1765644588" idx="1"/>
          </p:cNvCxnSpPr>
          <p:nvPr/>
        </p:nvCxnSpPr>
        <p:spPr bwMode="auto">
          <a:xfrm rot="0" flipH="0" flipV="0">
            <a:off x="6437257" y="5622523"/>
            <a:ext cx="1464077" cy="106763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4947792" name="Connecteur droit avec flèche 24"/>
          <p:cNvCxnSpPr>
            <a:cxnSpLocks/>
            <a:endCxn id="1765644588" idx="1"/>
          </p:cNvCxnSpPr>
          <p:nvPr/>
        </p:nvCxnSpPr>
        <p:spPr bwMode="auto">
          <a:xfrm rot="0" flipH="0" flipV="1">
            <a:off x="6446504" y="5729288"/>
            <a:ext cx="1454830" cy="10592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6368444" name="Connecteur droit avec flèche 24"/>
          <p:cNvCxnSpPr>
            <a:cxnSpLocks/>
            <a:endCxn id="782135669" idx="1"/>
          </p:cNvCxnSpPr>
          <p:nvPr/>
        </p:nvCxnSpPr>
        <p:spPr bwMode="auto">
          <a:xfrm rot="0" flipH="0" flipV="1">
            <a:off x="6464999" y="6123102"/>
            <a:ext cx="1436335" cy="1190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55024591" name="Connecteur droit avec flèche 24"/>
          <p:cNvCxnSpPr>
            <a:cxnSpLocks/>
            <a:endCxn id="782135669" idx="1"/>
          </p:cNvCxnSpPr>
          <p:nvPr/>
        </p:nvCxnSpPr>
        <p:spPr bwMode="auto">
          <a:xfrm rot="0" flipH="0" flipV="0">
            <a:off x="6428009" y="6001674"/>
            <a:ext cx="1473325" cy="12142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6584248" name="ZoneTexte 39"/>
          <p:cNvSpPr txBox="1"/>
          <p:nvPr/>
        </p:nvSpPr>
        <p:spPr bwMode="auto">
          <a:xfrm flipH="0" flipV="0">
            <a:off x="6733924" y="5211867"/>
            <a:ext cx="1066851" cy="244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>
                <a:latin typeface="Century Gothic"/>
              </a:rPr>
              <a:t> :administration</a:t>
            </a:r>
            <a:endParaRPr sz="1600"/>
          </a:p>
        </p:txBody>
      </p:sp>
      <p:sp>
        <p:nvSpPr>
          <p:cNvPr id="1133473865" name="Rectangle : avec coin rogné 166"/>
          <p:cNvSpPr/>
          <p:nvPr/>
        </p:nvSpPr>
        <p:spPr bwMode="auto">
          <a:xfrm rot="20851206" flipH="0" flipV="0">
            <a:off x="9831669" y="5145958"/>
            <a:ext cx="1877638" cy="834141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Ici en sous-classes la specification de chaque ensemble qui contient des prescriptions en interaction</a:t>
            </a:r>
            <a:endParaRPr/>
          </a:p>
        </p:txBody>
      </p:sp>
      <p:sp>
        <p:nvSpPr>
          <p:cNvPr id="1692610520" name="Rectangle 7"/>
          <p:cNvSpPr/>
          <p:nvPr/>
        </p:nvSpPr>
        <p:spPr bwMode="auto">
          <a:xfrm flipH="0" flipV="0">
            <a:off x="9761456" y="2341282"/>
            <a:ext cx="2173177" cy="42661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:Valeur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139497158" name="Rectangle : avec coin rogné 166"/>
          <p:cNvSpPr/>
          <p:nvPr/>
        </p:nvSpPr>
        <p:spPr bwMode="auto">
          <a:xfrm rot="20851171" flipH="0" flipV="0">
            <a:off x="10797415" y="2722289"/>
            <a:ext cx="1082763" cy="834140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Oui</a:t>
            </a:r>
            <a:endParaRPr lang="fr-FR" sz="105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Non</a:t>
            </a:r>
            <a:endParaRPr lang="fr-FR" sz="105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Possible</a:t>
            </a:r>
            <a:endParaRPr lang="fr-FR" sz="105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Inconnu</a:t>
            </a:r>
            <a:endParaRPr lang="fr-FR"/>
          </a:p>
        </p:txBody>
      </p:sp>
      <p:cxnSp>
        <p:nvCxnSpPr>
          <p:cNvPr id="1269366657" name="Connecteur droit avec flèche 24"/>
          <p:cNvCxnSpPr>
            <a:cxnSpLocks/>
            <a:stCxn id="1692610520" idx="0"/>
            <a:endCxn id="1228756443" idx="3"/>
          </p:cNvCxnSpPr>
          <p:nvPr/>
        </p:nvCxnSpPr>
        <p:spPr bwMode="auto">
          <a:xfrm rot="16199969" flipH="0" flipV="1">
            <a:off x="9178828" y="672066"/>
            <a:ext cx="1793384" cy="1545044"/>
          </a:xfrm>
          <a:prstGeom prst="bentConnector2">
            <a:avLst/>
          </a:prstGeom>
          <a:noFill/>
          <a:ln w="15875" cap="flat" cmpd="sng" algn="ctr">
            <a:solidFill>
              <a:schemeClr val="accent1">
                <a:lumMod val="75000"/>
              </a:schemeClr>
            </a:solidFill>
            <a:prstDash val="solid"/>
            <a:headEnd type="arrow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48196022" name="ZoneTexte 39"/>
          <p:cNvSpPr txBox="1"/>
          <p:nvPr/>
        </p:nvSpPr>
        <p:spPr bwMode="auto">
          <a:xfrm flipH="0" flipV="0">
            <a:off x="9662961" y="798208"/>
            <a:ext cx="2383711" cy="10976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:enfant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 :sujetAge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 :enAgeDeProcreer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 :diabete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:antecent_ulcereGastroDuoDenale</a:t>
            </a:r>
            <a:endParaRPr lang="fr-FR" sz="1100">
              <a:latin typeface="Century Gothic"/>
            </a:endParaRPr>
          </a:p>
          <a:p>
            <a:pPr algn="ctr">
              <a:defRPr/>
            </a:pPr>
            <a:r>
              <a:rPr lang="fr-FR" sz="1100">
                <a:latin typeface="Century Gothic"/>
              </a:rPr>
              <a:t>etc...</a:t>
            </a:r>
            <a:endParaRPr lang="fr-FR"/>
          </a:p>
        </p:txBody>
      </p:sp>
      <p:sp>
        <p:nvSpPr>
          <p:cNvPr id="444403020" name="Google Shape;157;p26"/>
          <p:cNvSpPr/>
          <p:nvPr/>
        </p:nvSpPr>
        <p:spPr bwMode="auto">
          <a:xfrm rot="16199831" flipH="0" flipV="0">
            <a:off x="1878669" y="5772988"/>
            <a:ext cx="357790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0093168" name="Rectangle : avec coin rogné 166"/>
          <p:cNvSpPr/>
          <p:nvPr/>
        </p:nvSpPr>
        <p:spPr bwMode="auto">
          <a:xfrm rot="20851137" flipH="0" flipV="0">
            <a:off x="85586" y="5787279"/>
            <a:ext cx="1082763" cy="476357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Substances du RUIM</a:t>
            </a:r>
            <a:endParaRPr lang="fr-FR"/>
          </a:p>
        </p:txBody>
      </p:sp>
      <p:sp>
        <p:nvSpPr>
          <p:cNvPr id="1365738093" name="ZoneTexte 39"/>
          <p:cNvSpPr txBox="1"/>
          <p:nvPr/>
        </p:nvSpPr>
        <p:spPr bwMode="auto">
          <a:xfrm flipH="0" flipV="0">
            <a:off x="6742037" y="5591178"/>
            <a:ext cx="1067211" cy="244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>
                <a:latin typeface="Century Gothic"/>
              </a:rPr>
              <a:t> :administration</a:t>
            </a:r>
            <a:endParaRPr sz="1600"/>
          </a:p>
        </p:txBody>
      </p:sp>
      <p:sp>
        <p:nvSpPr>
          <p:cNvPr id="1937512260" name="ZoneTexte 39"/>
          <p:cNvSpPr txBox="1"/>
          <p:nvPr/>
        </p:nvSpPr>
        <p:spPr bwMode="auto">
          <a:xfrm flipH="0" flipV="0">
            <a:off x="6733204" y="5978616"/>
            <a:ext cx="1067571" cy="2441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000">
                <a:latin typeface="Century Gothic"/>
              </a:rPr>
              <a:t> :administration</a:t>
            </a:r>
            <a:endParaRPr sz="1600"/>
          </a:p>
        </p:txBody>
      </p:sp>
      <p:sp>
        <p:nvSpPr>
          <p:cNvPr id="1002456699" name="Rectangle 14"/>
          <p:cNvSpPr/>
          <p:nvPr/>
        </p:nvSpPr>
        <p:spPr bwMode="auto">
          <a:xfrm flipH="0" flipV="0">
            <a:off x="3934234" y="5436899"/>
            <a:ext cx="1547156" cy="396341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089214075" name="Connecteur droit avec flèche 24"/>
          <p:cNvCxnSpPr>
            <a:cxnSpLocks/>
            <a:stCxn id="1002456699" idx="3"/>
            <a:endCxn id="529402739" idx="2"/>
          </p:cNvCxnSpPr>
          <p:nvPr/>
        </p:nvCxnSpPr>
        <p:spPr bwMode="auto">
          <a:xfrm rot="0" flipH="0" flipV="1">
            <a:off x="5481390" y="3724856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0413596" name="ZoneTexte 39"/>
          <p:cNvSpPr txBox="1"/>
          <p:nvPr/>
        </p:nvSpPr>
        <p:spPr bwMode="auto">
          <a:xfrm flipH="0" flipV="0">
            <a:off x="5266412" y="3991842"/>
            <a:ext cx="961790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cxnSp>
        <p:nvCxnSpPr>
          <p:cNvPr id="887743118" name="Connecteur droit avec flèche 24"/>
          <p:cNvCxnSpPr>
            <a:cxnSpLocks/>
            <a:stCxn id="575769887" idx="3"/>
            <a:endCxn id="38504226" idx="2"/>
          </p:cNvCxnSpPr>
          <p:nvPr/>
        </p:nvCxnSpPr>
        <p:spPr bwMode="auto">
          <a:xfrm rot="0" flipH="0" flipV="1">
            <a:off x="2932422" y="5090328"/>
            <a:ext cx="739807" cy="1304222"/>
          </a:xfrm>
          <a:prstGeom prst="bentConnector2">
            <a:avLst/>
          </a:prstGeom>
          <a:noFill/>
          <a:ln w="15875">
            <a:solidFill>
              <a:srgbClr val="D52FCD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38783392" name="Rectangle 13"/>
          <p:cNvSpPr/>
          <p:nvPr/>
        </p:nvSpPr>
        <p:spPr bwMode="auto">
          <a:xfrm flipH="0" flipV="0">
            <a:off x="3271617" y="4550672"/>
            <a:ext cx="2339036" cy="55814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SpecialitePharmaceutique</a:t>
            </a:r>
            <a:endParaRPr sz="1050">
              <a:solidFill>
                <a:schemeClr val="tx1"/>
              </a:solidFill>
              <a:latin typeface="Century Gothic"/>
            </a:endParaRPr>
          </a:p>
          <a:p>
            <a:pPr>
              <a:defRPr/>
            </a:pPr>
            <a:endParaRPr lang="fr-FR" sz="11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8504226" name="Rectangle 40"/>
          <p:cNvSpPr/>
          <p:nvPr/>
        </p:nvSpPr>
        <p:spPr bwMode="auto">
          <a:xfrm>
            <a:off x="3603325" y="4952373"/>
            <a:ext cx="137812" cy="1379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3904727" name="Google Shape;157;p26"/>
          <p:cNvSpPr/>
          <p:nvPr/>
        </p:nvSpPr>
        <p:spPr bwMode="auto">
          <a:xfrm rot="16199794" flipH="0" flipV="0">
            <a:off x="4508631" y="5145093"/>
            <a:ext cx="383577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5619806" name=""/>
          <p:cNvSpPr/>
          <p:nvPr/>
        </p:nvSpPr>
        <p:spPr bwMode="auto">
          <a:xfrm flipH="0" flipV="0">
            <a:off x="3145119" y="4402905"/>
            <a:ext cx="2760480" cy="2227594"/>
          </a:xfrm>
          <a:prstGeom prst="rect">
            <a:avLst/>
          </a:prstGeom>
          <a:noFill/>
          <a:ln w="19049" cap="flat" cmpd="sng" algn="ctr">
            <a:solidFill>
              <a:srgbClr val="B075E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582549" name=""/>
          <p:cNvSpPr txBox="1"/>
          <p:nvPr/>
        </p:nvSpPr>
        <p:spPr bwMode="auto">
          <a:xfrm flipH="0" flipV="0">
            <a:off x="4612628" y="6264921"/>
            <a:ext cx="129297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>
                <a:solidFill>
                  <a:srgbClr val="9E5FCF"/>
                </a:solidFill>
              </a:rPr>
              <a:t>Périmètre RUIM</a:t>
            </a:r>
            <a:endParaRPr sz="1200" b="1" i="0">
              <a:solidFill>
                <a:srgbClr val="9E5FCF"/>
              </a:solidFill>
            </a:endParaRPr>
          </a:p>
        </p:txBody>
      </p:sp>
      <p:sp>
        <p:nvSpPr>
          <p:cNvPr id="1051224597" name="Rectangle 14"/>
          <p:cNvSpPr/>
          <p:nvPr/>
        </p:nvSpPr>
        <p:spPr bwMode="auto">
          <a:xfrm flipH="0" flipV="0">
            <a:off x="3631486" y="1160773"/>
            <a:ext cx="1886718" cy="717301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:Sejour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dct:identifier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79436167" name="Connecteur droit avec flèche 24"/>
          <p:cNvCxnSpPr>
            <a:cxnSpLocks/>
            <a:stCxn id="1051224597" idx="3"/>
            <a:endCxn id="1242103860" idx="1"/>
          </p:cNvCxnSpPr>
          <p:nvPr/>
        </p:nvCxnSpPr>
        <p:spPr bwMode="auto">
          <a:xfrm rot="0" flipH="0" flipV="0">
            <a:off x="5518204" y="1519424"/>
            <a:ext cx="1379436" cy="27538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4482653" name="ZoneTexte 39"/>
          <p:cNvSpPr txBox="1"/>
          <p:nvPr/>
        </p:nvSpPr>
        <p:spPr bwMode="auto">
          <a:xfrm flipH="0" flipV="0">
            <a:off x="5692046" y="1664535"/>
            <a:ext cx="1041876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:dct:isPartOf [1..1]</a:t>
            </a:r>
            <a:endParaRPr/>
          </a:p>
        </p:txBody>
      </p:sp>
      <p:sp>
        <p:nvSpPr>
          <p:cNvPr id="1448948226" name="Rectangle 40"/>
          <p:cNvSpPr/>
          <p:nvPr/>
        </p:nvSpPr>
        <p:spPr bwMode="auto">
          <a:xfrm>
            <a:off x="5380392" y="1233783"/>
            <a:ext cx="137811" cy="13795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4337216" name="Rectangle : avec coin rogné 166"/>
          <p:cNvSpPr/>
          <p:nvPr/>
        </p:nvSpPr>
        <p:spPr bwMode="auto">
          <a:xfrm rot="20851102" flipH="0" flipV="0">
            <a:off x="9046755" y="1061489"/>
            <a:ext cx="852293" cy="380004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1 jour</a:t>
            </a:r>
            <a:endParaRPr lang="fr-FR"/>
          </a:p>
        </p:txBody>
      </p:sp>
      <p:cxnSp>
        <p:nvCxnSpPr>
          <p:cNvPr id="1542264" name="Connecteur droit avec flèche 24"/>
          <p:cNvCxnSpPr>
            <a:cxnSpLocks/>
            <a:stCxn id="1228756443" idx="2"/>
            <a:endCxn id="1242103860" idx="0"/>
          </p:cNvCxnSpPr>
          <p:nvPr/>
        </p:nvCxnSpPr>
        <p:spPr bwMode="auto">
          <a:xfrm rot="5399976" flipH="0" flipV="0">
            <a:off x="7805909" y="1120467"/>
            <a:ext cx="588819" cy="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429406" name="ZoneTexte 39"/>
          <p:cNvSpPr txBox="1"/>
          <p:nvPr/>
        </p:nvSpPr>
        <p:spPr bwMode="auto">
          <a:xfrm flipH="0" flipV="0">
            <a:off x="7518539" y="990747"/>
            <a:ext cx="1163557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:patient [1..1]</a:t>
            </a:r>
            <a:endParaRPr/>
          </a:p>
        </p:txBody>
      </p:sp>
      <p:sp>
        <p:nvSpPr>
          <p:cNvPr id="1502424517" name=""/>
          <p:cNvSpPr/>
          <p:nvPr/>
        </p:nvSpPr>
        <p:spPr bwMode="auto">
          <a:xfrm flipH="0" flipV="0">
            <a:off x="6273679" y="5021352"/>
            <a:ext cx="5772992" cy="1618404"/>
          </a:xfrm>
          <a:prstGeom prst="rect">
            <a:avLst/>
          </a:prstGeom>
          <a:noFill/>
          <a:ln w="19049" cap="flat" cmpd="sng" algn="ctr">
            <a:solidFill>
              <a:schemeClr val="accent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476308" name=""/>
          <p:cNvSpPr txBox="1"/>
          <p:nvPr/>
        </p:nvSpPr>
        <p:spPr bwMode="auto">
          <a:xfrm flipH="0" flipV="0">
            <a:off x="9303005" y="6365077"/>
            <a:ext cx="275628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>
                <a:solidFill>
                  <a:schemeClr val="accent2"/>
                </a:solidFill>
              </a:rPr>
              <a:t>Périmètre Thesaurus des interactions</a:t>
            </a:r>
            <a:endParaRPr sz="1200" b="1" i="0">
              <a:solidFill>
                <a:schemeClr val="accent2"/>
              </a:solidFill>
            </a:endParaRPr>
          </a:p>
        </p:txBody>
      </p:sp>
      <p:cxnSp>
        <p:nvCxnSpPr>
          <p:cNvPr id="1524567332" name="Connecteur droit avec flèche 24"/>
          <p:cNvCxnSpPr>
            <a:cxnSpLocks/>
            <a:stCxn id="575769887" idx="0"/>
            <a:endCxn id="676676616" idx="1"/>
          </p:cNvCxnSpPr>
          <p:nvPr/>
        </p:nvCxnSpPr>
        <p:spPr bwMode="auto">
          <a:xfrm rot="16199969" flipH="0" flipV="0">
            <a:off x="1894863" y="3352561"/>
            <a:ext cx="2556558" cy="2962077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8526765" name="ZoneTexte 39"/>
          <p:cNvSpPr txBox="1"/>
          <p:nvPr/>
        </p:nvSpPr>
        <p:spPr bwMode="auto">
          <a:xfrm flipH="0" flipV="0">
            <a:off x="2294447" y="3465416"/>
            <a:ext cx="1275948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sp>
        <p:nvSpPr>
          <p:cNvPr id="824236283" name="Rectangle : avec coin rogné 166"/>
          <p:cNvSpPr/>
          <p:nvPr/>
        </p:nvSpPr>
        <p:spPr bwMode="auto">
          <a:xfrm rot="20851102" flipH="0" flipV="0">
            <a:off x="3395492" y="3582154"/>
            <a:ext cx="1253392" cy="613957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Quand on fera des aggrégations sur la substance</a:t>
            </a:r>
            <a:endParaRPr lang="fr-FR"/>
          </a:p>
        </p:txBody>
      </p:sp>
      <p:sp>
        <p:nvSpPr>
          <p:cNvPr id="676676616" name="Rectangle 40"/>
          <p:cNvSpPr/>
          <p:nvPr/>
        </p:nvSpPr>
        <p:spPr bwMode="auto">
          <a:xfrm flipH="0" flipV="0">
            <a:off x="4654182" y="3486344"/>
            <a:ext cx="137811" cy="13795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30729661" name="Google Shape;157;p26"/>
          <p:cNvSpPr/>
          <p:nvPr/>
        </p:nvSpPr>
        <p:spPr bwMode="auto">
          <a:xfrm rot="16199865" flipH="0" flipV="0">
            <a:off x="1737005" y="3639182"/>
            <a:ext cx="641106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9280131" name="Google Shape;157;p26"/>
          <p:cNvSpPr/>
          <p:nvPr/>
        </p:nvSpPr>
        <p:spPr bwMode="auto">
          <a:xfrm rot="16199831" flipH="0" flipV="0">
            <a:off x="8883893" y="4844546"/>
            <a:ext cx="383578" cy="251127"/>
          </a:xfrm>
          <a:prstGeom prst="rightArrow">
            <a:avLst>
              <a:gd name="adj1" fmla="val 49138"/>
              <a:gd name="adj2" fmla="val 8116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2131180" name="ZoneTexte 39"/>
          <p:cNvSpPr txBox="1"/>
          <p:nvPr/>
        </p:nvSpPr>
        <p:spPr bwMode="auto">
          <a:xfrm flipH="0" flipV="0">
            <a:off x="2798592" y="5881615"/>
            <a:ext cx="1776252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ruim:</a:t>
            </a:r>
            <a:r>
              <a:rPr lang="fr-FR" sz="1100" b="0" i="0" u="none" strike="noStrike" cap="none" spc="0">
                <a:solidFill>
                  <a:schemeClr val="tx1"/>
                </a:solidFill>
                <a:latin typeface="Century Gothic"/>
                <a:ea typeface="Century Gothic"/>
                <a:cs typeface="Century Gothic"/>
              </a:rPr>
              <a:t>contientSubstance</a:t>
            </a:r>
            <a:r>
              <a:rPr lang="fr-FR" sz="1100">
                <a:latin typeface="Century Gothic"/>
              </a:rPr>
              <a:t> [1..*]</a:t>
            </a:r>
            <a:endParaRPr/>
          </a:p>
        </p:txBody>
      </p:sp>
      <p:sp>
        <p:nvSpPr>
          <p:cNvPr id="575769887" name="Rectangle 21"/>
          <p:cNvSpPr/>
          <p:nvPr/>
        </p:nvSpPr>
        <p:spPr bwMode="auto">
          <a:xfrm flipH="0" flipV="0">
            <a:off x="451785" y="6111879"/>
            <a:ext cx="2480637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616301" name="Rectangle 14"/>
          <p:cNvSpPr/>
          <p:nvPr/>
        </p:nvSpPr>
        <p:spPr bwMode="auto">
          <a:xfrm flipH="0" flipV="0">
            <a:off x="6897640" y="1414876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32060670" name="Rectangle 14"/>
          <p:cNvSpPr/>
          <p:nvPr/>
        </p:nvSpPr>
        <p:spPr bwMode="auto">
          <a:xfrm flipH="0" flipV="0">
            <a:off x="4654182" y="3144174"/>
            <a:ext cx="2171466" cy="580681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447674423" name="Connecteur droit avec flèche 24"/>
          <p:cNvCxnSpPr>
            <a:cxnSpLocks/>
            <a:stCxn id="532060670" idx="3"/>
            <a:endCxn id="441616301" idx="2"/>
          </p:cNvCxnSpPr>
          <p:nvPr/>
        </p:nvCxnSpPr>
        <p:spPr bwMode="auto">
          <a:xfrm rot="0" flipH="0" flipV="1">
            <a:off x="6825649" y="2174731"/>
            <a:ext cx="1274667" cy="1259783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80726855" name="ZoneTexte 39"/>
          <p:cNvSpPr txBox="1"/>
          <p:nvPr/>
        </p:nvSpPr>
        <p:spPr bwMode="auto">
          <a:xfrm flipH="0" flipV="0">
            <a:off x="7519538" y="2444535"/>
            <a:ext cx="1170914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814872650" name="Connecteur droit avec flèche 24"/>
          <p:cNvCxnSpPr>
            <a:cxnSpLocks/>
          </p:cNvCxnSpPr>
          <p:nvPr/>
        </p:nvCxnSpPr>
        <p:spPr bwMode="auto">
          <a:xfrm rot="0" flipH="0" flipV="1">
            <a:off x="5481389" y="3724855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35379143" name="ZoneTexte 39"/>
          <p:cNvSpPr txBox="1"/>
          <p:nvPr/>
        </p:nvSpPr>
        <p:spPr bwMode="auto">
          <a:xfrm flipH="0" flipV="0">
            <a:off x="5266411" y="3991842"/>
            <a:ext cx="962869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[1..1]</a:t>
            </a:r>
            <a:endParaRPr/>
          </a:p>
        </p:txBody>
      </p:sp>
      <p:cxnSp>
        <p:nvCxnSpPr>
          <p:cNvPr id="179016409" name="Connecteur droit avec flèche 24"/>
          <p:cNvCxnSpPr>
            <a:cxnSpLocks/>
            <a:stCxn id="988791245" idx="0"/>
            <a:endCxn id="1333077936" idx="1"/>
          </p:cNvCxnSpPr>
          <p:nvPr/>
        </p:nvCxnSpPr>
        <p:spPr bwMode="auto">
          <a:xfrm rot="16199969" flipH="0" flipV="0">
            <a:off x="2755900" y="2251612"/>
            <a:ext cx="594572" cy="320199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8791245" name="Rectangle 21"/>
          <p:cNvSpPr/>
          <p:nvPr/>
        </p:nvSpPr>
        <p:spPr bwMode="auto">
          <a:xfrm flipH="0" flipV="0">
            <a:off x="211872" y="4149893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333077936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2501952" name="Titre 1"/>
          <p:cNvSpPr>
            <a:spLocks noGrp="1"/>
          </p:cNvSpPr>
          <p:nvPr/>
        </p:nvSpPr>
        <p:spPr bwMode="auto">
          <a:xfrm>
            <a:off x="278741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Losartan</a:t>
            </a:r>
            <a:endParaRPr/>
          </a:p>
        </p:txBody>
      </p:sp>
      <p:sp>
        <p:nvSpPr>
          <p:cNvPr id="1913138054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860828221" name="Espace réservé du contenu 2"/>
          <p:cNvSpPr>
            <a:spLocks noGrp="1"/>
          </p:cNvSpPr>
          <p:nvPr/>
        </p:nvSpPr>
        <p:spPr bwMode="auto">
          <a:xfrm flipH="0" flipV="0">
            <a:off x="6742427" y="4956698"/>
            <a:ext cx="5215631" cy="17950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On veut avoir une seule administration d’un seul UCD qui contient 2 substances</a:t>
            </a:r>
            <a:endParaRPr sz="1400"/>
          </a:p>
          <a:p>
            <a:pPr lvl="0">
              <a:defRPr/>
            </a:pPr>
            <a:r>
              <a:rPr sz="1400"/>
              <a:t>On n’a pas la quantité de ces 2 substances</a:t>
            </a:r>
            <a:endParaRPr sz="1400"/>
          </a:p>
          <a:p>
            <a:pPr lvl="0">
              <a:defRPr/>
            </a:pPr>
            <a:r>
              <a:rPr sz="1400"/>
              <a:t>Il ne faut pas déclencher l’interaction s’il y a une seule administration.</a:t>
            </a:r>
            <a:endParaRPr sz="1400"/>
          </a:p>
          <a:p>
            <a:pPr lvl="1">
              <a:defRPr/>
            </a:pPr>
            <a:r>
              <a:rPr sz="1000"/>
              <a:t>On veut qu’il y ait au minimum 2 administrations contenant une substance dans le Groupe Substance considéré</a:t>
            </a:r>
            <a:endParaRPr sz="1000"/>
          </a:p>
          <a:p>
            <a:pPr lvl="0">
              <a:defRPr/>
            </a:pPr>
            <a:r>
              <a:rPr sz="1400"/>
              <a:t>Si on découpait en 2 administrations de 2 substances différentes, on ne pourrait plus détecter ce cas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128243711" name="Rectangle 21"/>
          <p:cNvSpPr/>
          <p:nvPr/>
        </p:nvSpPr>
        <p:spPr bwMode="auto">
          <a:xfrm flipH="0" flipV="0">
            <a:off x="581775" y="4977250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982357401" name="Connecteur droit avec flèche 24"/>
          <p:cNvCxnSpPr>
            <a:cxnSpLocks/>
            <a:stCxn id="1128243711" idx="0"/>
            <a:endCxn id="1333077936" idx="1"/>
          </p:cNvCxnSpPr>
          <p:nvPr/>
        </p:nvCxnSpPr>
        <p:spPr bwMode="auto">
          <a:xfrm rot="16199969" flipH="0" flipV="0">
            <a:off x="2527173" y="2850241"/>
            <a:ext cx="1421928" cy="2832087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52300551" name="ZoneTexte 39"/>
          <p:cNvSpPr txBox="1"/>
          <p:nvPr/>
        </p:nvSpPr>
        <p:spPr bwMode="auto">
          <a:xfrm flipH="0" flipV="0">
            <a:off x="2294446" y="3465415"/>
            <a:ext cx="1277027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[1..*]</a:t>
            </a:r>
            <a:endParaRPr/>
          </a:p>
        </p:txBody>
      </p:sp>
      <p:sp>
        <p:nvSpPr>
          <p:cNvPr id="835135369" name="Rectangle : avec coin rogné 166"/>
          <p:cNvSpPr/>
          <p:nvPr/>
        </p:nvSpPr>
        <p:spPr bwMode="auto">
          <a:xfrm rot="20851068" flipH="0" flipV="0">
            <a:off x="6003307" y="4214551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UCDc</a:t>
            </a:r>
            <a:endParaRPr lang="fr-FR"/>
          </a:p>
        </p:txBody>
      </p:sp>
      <p:sp>
        <p:nvSpPr>
          <p:cNvPr id="385895282" name="Rectangle : avec coin rogné 166"/>
          <p:cNvSpPr/>
          <p:nvPr/>
        </p:nvSpPr>
        <p:spPr bwMode="auto">
          <a:xfrm rot="20851068" flipH="0" flipV="0">
            <a:off x="3044084" y="3723326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substances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611634" name="Rectangle 14"/>
          <p:cNvSpPr/>
          <p:nvPr/>
        </p:nvSpPr>
        <p:spPr bwMode="auto">
          <a:xfrm flipH="0" flipV="0">
            <a:off x="6897641" y="1414876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83189878" name="Rectangle 14"/>
          <p:cNvSpPr/>
          <p:nvPr/>
        </p:nvSpPr>
        <p:spPr bwMode="auto">
          <a:xfrm flipH="0" flipV="0">
            <a:off x="4654182" y="2890692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151210330" name="Connecteur droit avec flèche 24"/>
          <p:cNvCxnSpPr>
            <a:cxnSpLocks/>
          </p:cNvCxnSpPr>
          <p:nvPr/>
        </p:nvCxnSpPr>
        <p:spPr bwMode="auto">
          <a:xfrm rot="0" flipH="0" flipV="1">
            <a:off x="6825650" y="2174733"/>
            <a:ext cx="1274665" cy="113304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3424207" name="ZoneTexte 39"/>
          <p:cNvSpPr txBox="1"/>
          <p:nvPr/>
        </p:nvSpPr>
        <p:spPr bwMode="auto">
          <a:xfrm flipH="0" flipV="0">
            <a:off x="7519538" y="2444535"/>
            <a:ext cx="1170914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372963265" name="Connecteur droit avec flèche 24"/>
          <p:cNvCxnSpPr>
            <a:cxnSpLocks/>
          </p:cNvCxnSpPr>
          <p:nvPr/>
        </p:nvCxnSpPr>
        <p:spPr bwMode="auto">
          <a:xfrm rot="0" flipH="0" flipV="1">
            <a:off x="5481389" y="3724855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9078517" name="Connecteur droit avec flèche 24"/>
          <p:cNvCxnSpPr>
            <a:cxnSpLocks/>
            <a:stCxn id="439236602" idx="0"/>
            <a:endCxn id="1620964453" idx="1"/>
          </p:cNvCxnSpPr>
          <p:nvPr/>
        </p:nvCxnSpPr>
        <p:spPr bwMode="auto">
          <a:xfrm rot="16199969" flipH="0" flipV="0">
            <a:off x="2755899" y="2251611"/>
            <a:ext cx="594571" cy="3201989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9236602" name="Rectangle 21"/>
          <p:cNvSpPr/>
          <p:nvPr/>
        </p:nvSpPr>
        <p:spPr bwMode="auto">
          <a:xfrm flipH="0" flipV="0">
            <a:off x="211871" y="4149892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ruim:Substance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620964453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103483450" name="Titre 1"/>
          <p:cNvSpPr>
            <a:spLocks noGrp="1"/>
          </p:cNvSpPr>
          <p:nvPr/>
        </p:nvSpPr>
        <p:spPr bwMode="auto">
          <a:xfrm>
            <a:off x="278740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Acide acétylsalicilique</a:t>
            </a:r>
            <a:endParaRPr/>
          </a:p>
        </p:txBody>
      </p:sp>
      <p:sp>
        <p:nvSpPr>
          <p:cNvPr id="454060282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75104389" name="Espace réservé du contenu 2"/>
          <p:cNvSpPr>
            <a:spLocks noGrp="1"/>
          </p:cNvSpPr>
          <p:nvPr/>
        </p:nvSpPr>
        <p:spPr bwMode="auto">
          <a:xfrm flipH="0" flipV="0">
            <a:off x="6742427" y="4956698"/>
            <a:ext cx="5215631" cy="17950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La même substance est présente dans plusieurs UCDs</a:t>
            </a:r>
            <a:endParaRPr sz="1400"/>
          </a:p>
          <a:p>
            <a:pPr lvl="0">
              <a:defRPr/>
            </a:pPr>
            <a:r>
              <a:rPr sz="1400"/>
              <a:t>On veut aggréger/sommer les quantités de cette substance (par jour et par prise)</a:t>
            </a:r>
            <a:endParaRPr sz="1400"/>
          </a:p>
          <a:p>
            <a:pPr lvl="0">
              <a:defRPr/>
            </a:pPr>
            <a:r>
              <a:rPr sz="1400"/>
              <a:t>On perd l’information que certaines substances étaient présentes dans la même UCD, et que donc l’interaction ne devrait pas se déclencher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886218067" name="ZoneTexte 39"/>
          <p:cNvSpPr txBox="1"/>
          <p:nvPr/>
        </p:nvSpPr>
        <p:spPr bwMode="auto">
          <a:xfrm flipH="0" flipV="0">
            <a:off x="2294447" y="3465415"/>
            <a:ext cx="1277746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sp>
        <p:nvSpPr>
          <p:cNvPr id="602629730" name="Rectangle 14"/>
          <p:cNvSpPr/>
          <p:nvPr/>
        </p:nvSpPr>
        <p:spPr bwMode="auto">
          <a:xfrm flipH="0" flipV="0">
            <a:off x="3934233" y="5985639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752705923" name="Connecteur droit avec flèche 24"/>
          <p:cNvCxnSpPr>
            <a:cxnSpLocks/>
            <a:stCxn id="602629730" idx="3"/>
            <a:endCxn id="383189878" idx="2"/>
          </p:cNvCxnSpPr>
          <p:nvPr/>
        </p:nvCxnSpPr>
        <p:spPr bwMode="auto">
          <a:xfrm rot="0" flipH="0" flipV="1">
            <a:off x="5481389" y="3724855"/>
            <a:ext cx="258526" cy="245895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1440262" name="ZoneTexte 39"/>
          <p:cNvSpPr txBox="1"/>
          <p:nvPr/>
        </p:nvSpPr>
        <p:spPr bwMode="auto">
          <a:xfrm flipH="0" flipV="0">
            <a:off x="5266411" y="3991842"/>
            <a:ext cx="96214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sp>
        <p:nvSpPr>
          <p:cNvPr id="1984959044" name="Rectangle : avec coin rogné 166"/>
          <p:cNvSpPr/>
          <p:nvPr/>
        </p:nvSpPr>
        <p:spPr bwMode="auto">
          <a:xfrm rot="20851068" flipH="0" flipV="0">
            <a:off x="3044083" y="372332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substance</a:t>
            </a:r>
            <a:endParaRPr lang="fr-FR"/>
          </a:p>
        </p:txBody>
      </p:sp>
      <p:sp>
        <p:nvSpPr>
          <p:cNvPr id="376503096" name="Rectangle : avec coin rogné 166"/>
          <p:cNvSpPr/>
          <p:nvPr/>
        </p:nvSpPr>
        <p:spPr bwMode="auto">
          <a:xfrm rot="20851068" flipH="0" flipV="0">
            <a:off x="6405391" y="393781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UCD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606210" name="Rectangle 14"/>
          <p:cNvSpPr/>
          <p:nvPr/>
        </p:nvSpPr>
        <p:spPr bwMode="auto">
          <a:xfrm flipH="0" flipV="0">
            <a:off x="7141189" y="1229925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98059078" name="Rectangle 14"/>
          <p:cNvSpPr/>
          <p:nvPr/>
        </p:nvSpPr>
        <p:spPr bwMode="auto">
          <a:xfrm flipH="0" flipV="0">
            <a:off x="4654182" y="2890692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1286709695" name="Connecteur droit avec flèche 24"/>
          <p:cNvCxnSpPr>
            <a:cxnSpLocks/>
          </p:cNvCxnSpPr>
          <p:nvPr/>
        </p:nvCxnSpPr>
        <p:spPr bwMode="auto">
          <a:xfrm rot="0" flipH="0" flipV="1">
            <a:off x="6825650" y="2006374"/>
            <a:ext cx="1518215" cy="1301398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7466520" name="ZoneTexte 39"/>
          <p:cNvSpPr txBox="1"/>
          <p:nvPr/>
        </p:nvSpPr>
        <p:spPr bwMode="auto">
          <a:xfrm flipH="0" flipV="0">
            <a:off x="7758408" y="2527713"/>
            <a:ext cx="1170914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469527970" name="Connecteur droit avec flèche 24"/>
          <p:cNvCxnSpPr>
            <a:cxnSpLocks/>
          </p:cNvCxnSpPr>
          <p:nvPr/>
        </p:nvCxnSpPr>
        <p:spPr bwMode="auto">
          <a:xfrm rot="0" flipH="0" flipV="1">
            <a:off x="5481389" y="3724855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0886160" name="Connecteur droit avec flèche 24"/>
          <p:cNvCxnSpPr>
            <a:cxnSpLocks/>
            <a:stCxn id="746920455" idx="0"/>
            <a:endCxn id="1467041818" idx="1"/>
          </p:cNvCxnSpPr>
          <p:nvPr/>
        </p:nvCxnSpPr>
        <p:spPr bwMode="auto">
          <a:xfrm rot="16199969" flipH="0" flipV="0">
            <a:off x="2755901" y="2251610"/>
            <a:ext cx="594569" cy="3201991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6920455" name="Rectangle 21"/>
          <p:cNvSpPr/>
          <p:nvPr/>
        </p:nvSpPr>
        <p:spPr bwMode="auto">
          <a:xfrm flipH="0" flipV="0">
            <a:off x="211871" y="4149891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48528 : Losartan potassique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467041818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10256701" name="Titre 1"/>
          <p:cNvSpPr>
            <a:spLocks noGrp="1"/>
          </p:cNvSpPr>
          <p:nvPr/>
        </p:nvSpPr>
        <p:spPr bwMode="auto">
          <a:xfrm>
            <a:off x="278740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Losartan 2</a:t>
            </a:r>
            <a:endParaRPr/>
          </a:p>
        </p:txBody>
      </p:sp>
      <p:sp>
        <p:nvSpPr>
          <p:cNvPr id="1728197540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693941098" name="Espace réservé du contenu 2"/>
          <p:cNvSpPr>
            <a:spLocks noGrp="1"/>
          </p:cNvSpPr>
          <p:nvPr/>
        </p:nvSpPr>
        <p:spPr bwMode="auto">
          <a:xfrm flipH="0" flipV="0">
            <a:off x="6742427" y="4956698"/>
            <a:ext cx="5215631" cy="17950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On garde la trace qu’une administration de substance provient de certaines UCD</a:t>
            </a:r>
            <a:endParaRPr sz="1400"/>
          </a:p>
          <a:p>
            <a:pPr lvl="0">
              <a:defRPr/>
            </a:pPr>
            <a:r>
              <a:rPr sz="1400"/>
              <a:t>Dans la règle, peut-on exclure les cas où les 2 administrations de substance viennent de la même UCD ?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749764360" name="ZoneTexte 39"/>
          <p:cNvSpPr txBox="1"/>
          <p:nvPr/>
        </p:nvSpPr>
        <p:spPr bwMode="auto">
          <a:xfrm flipH="0" flipV="0">
            <a:off x="2294447" y="3465415"/>
            <a:ext cx="1277746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sp>
        <p:nvSpPr>
          <p:cNvPr id="226556634" name="Rectangle 14"/>
          <p:cNvSpPr/>
          <p:nvPr/>
        </p:nvSpPr>
        <p:spPr bwMode="auto">
          <a:xfrm flipH="0" flipV="0">
            <a:off x="3934233" y="5985639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879983551" name="Connecteur droit avec flèche 24"/>
          <p:cNvCxnSpPr>
            <a:cxnSpLocks/>
          </p:cNvCxnSpPr>
          <p:nvPr/>
        </p:nvCxnSpPr>
        <p:spPr bwMode="auto">
          <a:xfrm rot="0" flipH="0" flipV="1">
            <a:off x="5488961" y="3724855"/>
            <a:ext cx="258525" cy="2458953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3645434" name="ZoneTexte 39"/>
          <p:cNvSpPr txBox="1"/>
          <p:nvPr/>
        </p:nvSpPr>
        <p:spPr bwMode="auto">
          <a:xfrm flipH="0" flipV="0">
            <a:off x="5266411" y="3985354"/>
            <a:ext cx="96214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sp>
        <p:nvSpPr>
          <p:cNvPr id="188755936" name="Rectangle : avec coin rogné 166"/>
          <p:cNvSpPr/>
          <p:nvPr/>
        </p:nvSpPr>
        <p:spPr bwMode="auto">
          <a:xfrm rot="20851068" flipH="0" flipV="0">
            <a:off x="2611350" y="2699909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substance</a:t>
            </a:r>
            <a:endParaRPr lang="fr-FR"/>
          </a:p>
        </p:txBody>
      </p:sp>
      <p:sp>
        <p:nvSpPr>
          <p:cNvPr id="874930963" name="Rectangle : avec coin rogné 166"/>
          <p:cNvSpPr/>
          <p:nvPr/>
        </p:nvSpPr>
        <p:spPr bwMode="auto">
          <a:xfrm rot="20851068" flipH="0" flipV="0">
            <a:off x="6405391" y="393781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UCD</a:t>
            </a:r>
            <a:endParaRPr lang="fr-FR"/>
          </a:p>
        </p:txBody>
      </p:sp>
      <p:sp>
        <p:nvSpPr>
          <p:cNvPr id="1262966048" name="Rectangle 14"/>
          <p:cNvSpPr/>
          <p:nvPr/>
        </p:nvSpPr>
        <p:spPr bwMode="auto">
          <a:xfrm flipH="0" flipV="0">
            <a:off x="4661753" y="1907089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20334881" name="Rectangle 40"/>
          <p:cNvSpPr/>
          <p:nvPr/>
        </p:nvSpPr>
        <p:spPr bwMode="auto">
          <a:xfrm flipH="0" flipV="0">
            <a:off x="4661752" y="2502741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547576826" name="Connecteur droit avec flèche 24"/>
          <p:cNvCxnSpPr>
            <a:cxnSpLocks/>
            <a:stCxn id="1262966048" idx="3"/>
            <a:endCxn id="101606210" idx="2"/>
          </p:cNvCxnSpPr>
          <p:nvPr/>
        </p:nvCxnSpPr>
        <p:spPr bwMode="auto">
          <a:xfrm rot="0" flipH="0" flipV="1">
            <a:off x="6833220" y="1989780"/>
            <a:ext cx="1510645" cy="33439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8649871" name="Rectangle 21"/>
          <p:cNvSpPr/>
          <p:nvPr/>
        </p:nvSpPr>
        <p:spPr bwMode="auto">
          <a:xfrm flipH="0" flipV="0">
            <a:off x="278740" y="2006374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30272 : Potassium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399984890" name="Connecteur droit avec flèche 24"/>
          <p:cNvCxnSpPr>
            <a:cxnSpLocks/>
            <a:stCxn id="1728649871" idx="3"/>
            <a:endCxn id="220334881" idx="1"/>
          </p:cNvCxnSpPr>
          <p:nvPr/>
        </p:nvCxnSpPr>
        <p:spPr bwMode="auto">
          <a:xfrm rot="0" flipH="0" flipV="0">
            <a:off x="2759377" y="2289046"/>
            <a:ext cx="1902374" cy="28267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2881605" name="ZoneTexte 39"/>
          <p:cNvSpPr txBox="1"/>
          <p:nvPr/>
        </p:nvSpPr>
        <p:spPr bwMode="auto">
          <a:xfrm flipH="0" flipV="0">
            <a:off x="3078393" y="2139219"/>
            <a:ext cx="1278106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[1..1]</a:t>
            </a:r>
            <a:endParaRPr/>
          </a:p>
        </p:txBody>
      </p:sp>
      <p:cxnSp>
        <p:nvCxnSpPr>
          <p:cNvPr id="1371434733" name="Connecteur droit avec flèche 24"/>
          <p:cNvCxnSpPr>
            <a:cxnSpLocks/>
            <a:stCxn id="1728197540" idx="0"/>
            <a:endCxn id="220334881" idx="1"/>
          </p:cNvCxnSpPr>
          <p:nvPr/>
        </p:nvCxnSpPr>
        <p:spPr bwMode="auto">
          <a:xfrm rot="16199969" flipH="0" flipV="1">
            <a:off x="3252192" y="3981279"/>
            <a:ext cx="2865179" cy="46059"/>
          </a:xfrm>
          <a:prstGeom prst="bentConnector4">
            <a:avLst>
              <a:gd name="adj1" fmla="val 47606"/>
              <a:gd name="adj2" fmla="val 596315"/>
            </a:avLst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60741428" name="ZoneTexte 39"/>
          <p:cNvSpPr txBox="1"/>
          <p:nvPr/>
        </p:nvSpPr>
        <p:spPr bwMode="auto">
          <a:xfrm flipH="0" flipV="0">
            <a:off x="3749282" y="3950795"/>
            <a:ext cx="962509" cy="259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41965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867200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9" y="4827232"/>
            <a:ext cx="10515600" cy="1349729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2405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1825624"/>
            <a:ext cx="9038278" cy="2008506"/>
          </a:xfrm>
          <a:prstGeom prst="rect">
            <a:avLst/>
          </a:prstGeom>
        </p:spPr>
      </p:pic>
      <p:graphicFrame>
        <p:nvGraphicFramePr>
          <p:cNvPr id="1563118333" name=""/>
          <p:cNvGraphicFramePr>
            <a:graphicFrameLocks xmlns:a="http://schemas.openxmlformats.org/drawingml/2006/main"/>
          </p:cNvGraphicFramePr>
          <p:nvPr/>
        </p:nvGraphicFramePr>
        <p:xfrm>
          <a:off x="838199" y="3994951"/>
          <a:ext cx="3743325" cy="48577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{DA332390-5709-318F-DBFC-C6EFCDE701BF}</a:tableStyleId>
              </a:tblPr>
              <a:tblGrid>
                <a:gridCol w="9038278"/>
              </a:tblGrid>
              <a:tr h="485775">
                <a:tc>
                  <a:txBody>
                    <a:bodyPr/>
                    <a:p>
                      <a:pPr>
                        <a:defRPr/>
                      </a:pPr>
                      <a:r>
                        <a:rPr sz="10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r:administration some adm:Administration_C_IAM_10020 and r:administration some adm:Administration_GS_IAM_10742 and min 2 (r :Administration and r:)</a:t>
                      </a:r>
                      <a:endParaRPr/>
                    </a:p>
                  </a:txBody>
                  <a:tcPr marL="0" marR="0" marT="0" marB="0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933060" name="Rectangle 14"/>
          <p:cNvSpPr/>
          <p:nvPr/>
        </p:nvSpPr>
        <p:spPr bwMode="auto">
          <a:xfrm flipH="0" flipV="0">
            <a:off x="7141188" y="1229924"/>
            <a:ext cx="2405352" cy="759854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:AdministrationsPatient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l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indent="-201270" algn="l">
              <a:buFont typeface="Arial"/>
              <a:buChar char="•"/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dct:date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04941624" name="Rectangle 14"/>
          <p:cNvSpPr/>
          <p:nvPr/>
        </p:nvSpPr>
        <p:spPr bwMode="auto">
          <a:xfrm flipH="0" flipV="0">
            <a:off x="4654182" y="2890692"/>
            <a:ext cx="2171466" cy="834163"/>
          </a:xfrm>
          <a:prstGeom prst="rect">
            <a:avLst/>
          </a:prstGeom>
          <a:noFill/>
          <a:ln w="15875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:Administration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:literal_qtt_jour_mg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201270" marR="0" lvl="0" indent="-20127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lang="fr-FR" sz="1800" b="0" i="0" u="none" strike="noStrike" cap="none" spc="0">
                <a:solidFill>
                  <a:srgbClr val="FFFFFF"/>
                </a:solidFill>
                <a:latin typeface="Calibri"/>
                <a:ea typeface="Arial"/>
                <a:cs typeface="Arial"/>
              </a:defRPr>
            </a:pP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:literal_qtt_prise_mg </a:t>
            </a:r>
            <a:r>
              <a:rPr lang="fr-FR" sz="105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[1..1]</a:t>
            </a:r>
            <a:endParaRPr lang="fr-FR" sz="1050" b="0" i="0" u="none" strike="noStrike" cap="none" spc="0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  <p:cxnSp>
        <p:nvCxnSpPr>
          <p:cNvPr id="2087847178" name="Connecteur droit avec flèche 24"/>
          <p:cNvCxnSpPr>
            <a:cxnSpLocks/>
          </p:cNvCxnSpPr>
          <p:nvPr/>
        </p:nvCxnSpPr>
        <p:spPr bwMode="auto">
          <a:xfrm rot="0" flipH="0" flipV="1">
            <a:off x="6825650" y="2006374"/>
            <a:ext cx="1518215" cy="1301397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55031106" name="ZoneTexte 39"/>
          <p:cNvSpPr txBox="1"/>
          <p:nvPr/>
        </p:nvSpPr>
        <p:spPr bwMode="auto">
          <a:xfrm flipH="0" flipV="0">
            <a:off x="7758407" y="2527713"/>
            <a:ext cx="1170914" cy="4270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:administration [1..*]</a:t>
            </a:r>
            <a:endParaRPr/>
          </a:p>
        </p:txBody>
      </p:sp>
      <p:cxnSp>
        <p:nvCxnSpPr>
          <p:cNvPr id="868193991" name="Connecteur droit avec flèche 24"/>
          <p:cNvCxnSpPr>
            <a:cxnSpLocks/>
          </p:cNvCxnSpPr>
          <p:nvPr/>
        </p:nvCxnSpPr>
        <p:spPr bwMode="auto">
          <a:xfrm rot="0" flipH="0" flipV="1">
            <a:off x="5481389" y="3724855"/>
            <a:ext cx="258525" cy="1910214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4363788" name="Connecteur droit avec flèche 24"/>
          <p:cNvCxnSpPr>
            <a:cxnSpLocks/>
            <a:stCxn id="1033970751" idx="0"/>
            <a:endCxn id="205064240" idx="1"/>
          </p:cNvCxnSpPr>
          <p:nvPr/>
        </p:nvCxnSpPr>
        <p:spPr bwMode="auto">
          <a:xfrm rot="16199969" flipH="0" flipV="0">
            <a:off x="2755900" y="2251609"/>
            <a:ext cx="594568" cy="3201990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3970751" name="Rectangle 21"/>
          <p:cNvSpPr/>
          <p:nvPr/>
        </p:nvSpPr>
        <p:spPr bwMode="auto">
          <a:xfrm flipH="0" flipV="0">
            <a:off x="211871" y="4149891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48528 : Losartan potassique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205064240" name="Rectangle 40"/>
          <p:cNvSpPr/>
          <p:nvPr/>
        </p:nvSpPr>
        <p:spPr bwMode="auto">
          <a:xfrm flipH="0" flipV="0">
            <a:off x="4654181" y="3486343"/>
            <a:ext cx="137810" cy="13795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95409603" name="Titre 1"/>
          <p:cNvSpPr>
            <a:spLocks noGrp="1"/>
          </p:cNvSpPr>
          <p:nvPr/>
        </p:nvSpPr>
        <p:spPr bwMode="auto">
          <a:xfrm>
            <a:off x="278740" y="-22799"/>
            <a:ext cx="10515600" cy="1325561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Cas Losartan 3</a:t>
            </a:r>
            <a:endParaRPr/>
          </a:p>
        </p:txBody>
      </p:sp>
      <p:sp>
        <p:nvSpPr>
          <p:cNvPr id="807926762" name="Rectangle 14"/>
          <p:cNvSpPr/>
          <p:nvPr/>
        </p:nvSpPr>
        <p:spPr bwMode="auto">
          <a:xfrm flipH="0" flipV="0">
            <a:off x="3934233" y="5436898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1280304428" name="Espace réservé du contenu 2"/>
          <p:cNvSpPr>
            <a:spLocks noGrp="1"/>
          </p:cNvSpPr>
          <p:nvPr/>
        </p:nvSpPr>
        <p:spPr bwMode="auto">
          <a:xfrm flipH="0" flipV="0">
            <a:off x="6742427" y="4956698"/>
            <a:ext cx="5215631" cy="17950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sz="1400"/>
              <a:t>Si on distingue la substance « principale » de l’administration et la substance « dérivée »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29339996" name="ZoneTexte 39"/>
          <p:cNvSpPr txBox="1"/>
          <p:nvPr/>
        </p:nvSpPr>
        <p:spPr bwMode="auto">
          <a:xfrm flipH="0" flipV="0">
            <a:off x="1757985" y="3465415"/>
            <a:ext cx="1954194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&gt; :substancePrincipale [1..1]</a:t>
            </a:r>
            <a:endParaRPr/>
          </a:p>
        </p:txBody>
      </p:sp>
      <p:sp>
        <p:nvSpPr>
          <p:cNvPr id="363429143" name="Rectangle 14"/>
          <p:cNvSpPr/>
          <p:nvPr/>
        </p:nvSpPr>
        <p:spPr bwMode="auto">
          <a:xfrm flipH="0" flipV="0">
            <a:off x="3934233" y="5985639"/>
            <a:ext cx="1547155" cy="396340"/>
          </a:xfrm>
          <a:prstGeom prst="rect">
            <a:avLst/>
          </a:prstGeom>
          <a:noFill/>
          <a:ln w="15875">
            <a:solidFill>
              <a:srgbClr val="D52F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400">
                <a:solidFill>
                  <a:schemeClr val="tx1"/>
                </a:solidFill>
                <a:latin typeface="Century Gothic"/>
              </a:rPr>
              <a:t>:</a:t>
            </a:r>
            <a:r>
              <a:rPr lang="fr-FR" sz="1400">
                <a:solidFill>
                  <a:schemeClr val="tx1"/>
                </a:solidFill>
                <a:latin typeface="Century Gothic"/>
              </a:rPr>
              <a:t>UCD</a:t>
            </a:r>
            <a:endParaRPr lang="fr-FR" sz="1400">
              <a:solidFill>
                <a:schemeClr val="tx1"/>
              </a:solidFill>
              <a:latin typeface="Century Gothic"/>
            </a:endParaRPr>
          </a:p>
          <a:p>
            <a:pPr algn="ctr">
              <a:defRPr/>
            </a:pPr>
            <a:endParaRPr lang="fr-FR" sz="14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1222685513" name="Connecteur droit avec flèche 24"/>
          <p:cNvCxnSpPr>
            <a:cxnSpLocks/>
          </p:cNvCxnSpPr>
          <p:nvPr/>
        </p:nvCxnSpPr>
        <p:spPr bwMode="auto">
          <a:xfrm rot="0" flipH="0" flipV="1">
            <a:off x="5488961" y="3724855"/>
            <a:ext cx="258525" cy="2458953"/>
          </a:xfrm>
          <a:prstGeom prst="bentConnector2">
            <a:avLst/>
          </a:prstGeom>
          <a:noFill/>
          <a:ln w="15875" cap="flat" cmpd="sng" algn="ctr">
            <a:solidFill>
              <a:srgbClr val="C00000"/>
            </a:solidFill>
            <a:prstDash val="solid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8035326" name="ZoneTexte 39"/>
          <p:cNvSpPr txBox="1"/>
          <p:nvPr/>
        </p:nvSpPr>
        <p:spPr bwMode="auto">
          <a:xfrm flipH="0" flipV="0">
            <a:off x="5266411" y="3985353"/>
            <a:ext cx="962149" cy="259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:ucd [1..*]</a:t>
            </a:r>
            <a:endParaRPr/>
          </a:p>
        </p:txBody>
      </p:sp>
      <p:sp>
        <p:nvSpPr>
          <p:cNvPr id="602445679" name="Rectangle : avec coin rogné 166"/>
          <p:cNvSpPr/>
          <p:nvPr/>
        </p:nvSpPr>
        <p:spPr bwMode="auto">
          <a:xfrm rot="20851068" flipH="0" flipV="0">
            <a:off x="1748259" y="2747990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Une et une seule substance</a:t>
            </a:r>
            <a:endParaRPr lang="fr-FR"/>
          </a:p>
        </p:txBody>
      </p:sp>
      <p:sp>
        <p:nvSpPr>
          <p:cNvPr id="809841587" name="Rectangle : avec coin rogné 166"/>
          <p:cNvSpPr/>
          <p:nvPr/>
        </p:nvSpPr>
        <p:spPr bwMode="auto">
          <a:xfrm rot="20851068" flipH="0" flipV="0">
            <a:off x="6405391" y="3937815"/>
            <a:ext cx="1253391" cy="613956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Plusieurs UCD</a:t>
            </a:r>
            <a:endParaRPr lang="fr-FR"/>
          </a:p>
        </p:txBody>
      </p:sp>
      <p:sp>
        <p:nvSpPr>
          <p:cNvPr id="1091415392" name="Rectangle 21"/>
          <p:cNvSpPr/>
          <p:nvPr/>
        </p:nvSpPr>
        <p:spPr bwMode="auto">
          <a:xfrm flipH="0" flipV="0">
            <a:off x="278740" y="2006374"/>
            <a:ext cx="2480636" cy="56534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fr-FR" sz="1600">
                <a:solidFill>
                  <a:schemeClr val="tx1"/>
                </a:solidFill>
                <a:latin typeface="Century Gothic"/>
              </a:rPr>
              <a:t>30272 : Potassium</a:t>
            </a:r>
            <a:endParaRPr lang="fr-FR" sz="1600">
              <a:solidFill>
                <a:schemeClr val="tx1"/>
              </a:solidFill>
              <a:latin typeface="Century Gothic"/>
            </a:endParaRPr>
          </a:p>
        </p:txBody>
      </p:sp>
      <p:cxnSp>
        <p:nvCxnSpPr>
          <p:cNvPr id="710222610" name="Connecteur droit avec flèche 24"/>
          <p:cNvCxnSpPr>
            <a:cxnSpLocks/>
            <a:stCxn id="1091415392" idx="3"/>
            <a:endCxn id="205064240" idx="1"/>
          </p:cNvCxnSpPr>
          <p:nvPr/>
        </p:nvCxnSpPr>
        <p:spPr bwMode="auto">
          <a:xfrm rot="0" flipH="0" flipV="0">
            <a:off x="2759378" y="2289046"/>
            <a:ext cx="1894803" cy="126627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C00000"/>
            </a:solidFill>
            <a:prstDash val="dash"/>
            <a:headEnd type="arrow" w="lg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2123320" name="ZoneTexte 39"/>
          <p:cNvSpPr txBox="1"/>
          <p:nvPr/>
        </p:nvSpPr>
        <p:spPr bwMode="auto">
          <a:xfrm flipH="0" flipV="0">
            <a:off x="2989901" y="2100632"/>
            <a:ext cx="1888664" cy="427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100">
                <a:latin typeface="Century Gothic"/>
              </a:rPr>
              <a:t> :substance &gt; :substanceDerivee [1..1]</a:t>
            </a:r>
            <a:endParaRPr/>
          </a:p>
        </p:txBody>
      </p:sp>
      <p:sp>
        <p:nvSpPr>
          <p:cNvPr id="940652800" name="Rectangle : avec coin rogné 166"/>
          <p:cNvSpPr/>
          <p:nvPr/>
        </p:nvSpPr>
        <p:spPr bwMode="auto">
          <a:xfrm rot="20851068" flipH="0" flipV="0">
            <a:off x="5149053" y="1331939"/>
            <a:ext cx="1844152" cy="1348869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fr-FR" sz="1050">
                <a:solidFill>
                  <a:schemeClr val="bg2">
                    <a:lumMod val="50000"/>
                  </a:schemeClr>
                </a:solidFill>
              </a:rPr>
              <a:t>Serait classée en même temps « administration de potassium » ET « administration de losartan potassique »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Grand écran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Thomas Francart</dc:creator>
  <cp:keywords/>
  <dc:description/>
  <dc:identifier/>
  <dc:language/>
  <cp:lastModifiedBy/>
  <cp:revision>448</cp:revision>
  <dcterms:created xsi:type="dcterms:W3CDTF">2022-04-05T20:02:30Z</dcterms:created>
  <dcterms:modified xsi:type="dcterms:W3CDTF">2024-02-02T12:22:01Z</dcterms:modified>
  <cp:category/>
  <cp:contentStatus/>
  <cp:version/>
</cp:coreProperties>
</file>