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332390-5709-318F-DBFC-C6EFCDE701BF}">
  <a:tblStyle styleId="{DA332390-5709-318F-DBFC-C6EFCDE701BF}" styleName="Style léger 3 - Accentuation 3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Style>
        <a:tcBdr/>
        <a:fill>
          <a:solidFill>
            <a:schemeClr val="accent3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3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3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542" orient="horz"/>
        <p:guide pos="2686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A755A1-52C5-FFA0-4AA0-51D920ACF4B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9DA292-FA17-AD81-9EDD-E71CD5523F6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F9FC05-00C0-B029-EC78-F8EA28361F9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431D4F-5484-C602-4793-49DB8459085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A884D6-DEEC-FCF1-C0BC-F1D7FE2B7E0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DD5060-CACB-1B00-8E0E-9A285E1B2B3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0BD97A-DCAE-3050-8FDA-A09AF29F980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1A32E4-B4F2-90C2-9B25-0C79DA900B0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49B8E2-1298-CE4C-07D3-166FA7DDD30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2E0AA-55E9-B973-7B28-B9B45C9A564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79306E-0D75-72B5-332D-B0DF021DE5C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Ontologie Remiames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87959" name="Rectangle 13"/>
          <p:cNvSpPr/>
          <p:nvPr/>
        </p:nvSpPr>
        <p:spPr bwMode="auto">
          <a:xfrm>
            <a:off x="534226" y="802783"/>
            <a:ext cx="3154676" cy="48323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CITRATE DE CAFEINE COOPER 25 mg/mL, solution injectable et buvable </a:t>
            </a:r>
            <a:endParaRPr lang="fr-FR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46145116" name="Rectangle 15"/>
          <p:cNvSpPr/>
          <p:nvPr/>
        </p:nvSpPr>
        <p:spPr bwMode="auto">
          <a:xfrm flipH="0" flipV="0">
            <a:off x="3792450" y="1615198"/>
            <a:ext cx="3437965" cy="1153799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E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lement 1 :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65973294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-1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Identifiant = 1</a:t>
            </a:r>
            <a:endParaRPr>
              <a:solidFill>
                <a:schemeClr val="tx1"/>
              </a:solidFill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Label = « </a:t>
            </a: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solution injectable et buvable</a:t>
            </a: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 »</a:t>
            </a:r>
            <a:endParaRPr lang="fr-FR" sz="105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formeManufactureeLitteralle = « solution injectable et buvable »</a:t>
            </a:r>
            <a:endParaRPr lang="fr-FR" sz="105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formeManufacturee = st :xxxxxx</a:t>
            </a:r>
            <a:endParaRPr lang="fr-FR">
              <a:solidFill>
                <a:schemeClr val="tx1"/>
              </a:solidFill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39666338" name="Rectangle 9"/>
          <p:cNvSpPr/>
          <p:nvPr/>
        </p:nvSpPr>
        <p:spPr bwMode="auto">
          <a:xfrm flipH="0" flipV="0">
            <a:off x="7516693" y="2501714"/>
            <a:ext cx="3514475" cy="1151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:expressionQuantite = « 125 mg pour 5 mL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:expressionQuantiteNormalisee = « 125 mg 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:referenceDosage = « pour 5 mL »</a:t>
            </a:r>
            <a:endParaRPr lang="fr-FR"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:referenceDosageNormalisee = « 5 mL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/>
              <a:t> :e</a:t>
            </a:r>
            <a:endParaRPr/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372060946" name="Connecteur droit avec flèche 24"/>
          <p:cNvCxnSpPr>
            <a:cxnSpLocks/>
            <a:stCxn id="1251917804" idx="2"/>
            <a:endCxn id="939666338" idx="1"/>
          </p:cNvCxnSpPr>
          <p:nvPr/>
        </p:nvCxnSpPr>
        <p:spPr bwMode="auto">
          <a:xfrm rot="5399976" flipH="0" flipV="1">
            <a:off x="6936004" y="2496863"/>
            <a:ext cx="342223" cy="819153"/>
          </a:xfrm>
          <a:prstGeom prst="bentConnector2">
            <a:avLst/>
          </a:prstGeom>
          <a:noFill/>
          <a:ln w="158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0128202" name="Connecteur droit avec flèche 24"/>
          <p:cNvCxnSpPr>
            <a:cxnSpLocks/>
            <a:stCxn id="93587959" idx="2"/>
            <a:endCxn id="1246145116" idx="1"/>
          </p:cNvCxnSpPr>
          <p:nvPr/>
        </p:nvCxnSpPr>
        <p:spPr bwMode="auto">
          <a:xfrm rot="5399976" flipH="0" flipV="1">
            <a:off x="2498967" y="898614"/>
            <a:ext cx="906080" cy="1680884"/>
          </a:xfrm>
          <a:prstGeom prst="bent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10282539" name="ZoneTexte 19"/>
          <p:cNvSpPr txBox="1"/>
          <p:nvPr/>
        </p:nvSpPr>
        <p:spPr bwMode="auto">
          <a:xfrm flipH="0" flipV="0">
            <a:off x="1919461" y="1594577"/>
            <a:ext cx="144831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seComposeDe</a:t>
            </a:r>
            <a:endParaRPr/>
          </a:p>
        </p:txBody>
      </p:sp>
      <p:sp>
        <p:nvSpPr>
          <p:cNvPr id="1655009295" name="Titre 1"/>
          <p:cNvSpPr txBox="1"/>
          <p:nvPr/>
        </p:nvSpPr>
        <p:spPr bwMode="auto">
          <a:xfrm flipH="0" flipV="0">
            <a:off x="307362" y="6046313"/>
            <a:ext cx="6877662" cy="1325560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CITRATE DE CAFEINE COOPER 25 mg/mL, solution injectable et buvable </a:t>
            </a:r>
            <a:endParaRPr lang="fr-FR" sz="2600"/>
          </a:p>
        </p:txBody>
      </p:sp>
      <p:sp>
        <p:nvSpPr>
          <p:cNvPr id="752013996" name="Rectangle 22"/>
          <p:cNvSpPr/>
          <p:nvPr/>
        </p:nvSpPr>
        <p:spPr bwMode="auto">
          <a:xfrm flipH="0" flipV="0">
            <a:off x="7544396" y="306001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00011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citrique (acide)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84905332" name="Rectangle 14"/>
          <p:cNvSpPr/>
          <p:nvPr/>
        </p:nvSpPr>
        <p:spPr bwMode="auto">
          <a:xfrm>
            <a:off x="534226" y="3121211"/>
            <a:ext cx="3154672" cy="509502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 xxxxx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48412697" name="Google Shape;157;p26"/>
          <p:cNvSpPr/>
          <p:nvPr/>
        </p:nvSpPr>
        <p:spPr bwMode="auto">
          <a:xfrm rot="16199895">
            <a:off x="200166" y="2020075"/>
            <a:ext cx="161573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2378373" name="Google Shape;153;p26"/>
          <p:cNvSpPr txBox="1"/>
          <p:nvPr/>
        </p:nvSpPr>
        <p:spPr bwMode="auto">
          <a:xfrm>
            <a:off x="553203" y="2446084"/>
            <a:ext cx="909669" cy="17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subclassOf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099725" name="Rectangle 15"/>
          <p:cNvSpPr/>
          <p:nvPr/>
        </p:nvSpPr>
        <p:spPr bwMode="auto">
          <a:xfrm flipH="0" flipV="0">
            <a:off x="3792450" y="4134017"/>
            <a:ext cx="3068228" cy="66547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ElementUCD 1 :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ea typeface="Times New Roman"/>
                <a:cs typeface="Century Gothic"/>
              </a:rPr>
              <a:t>xxxxx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-1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0127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Arial"/>
                <a:cs typeface="Arial"/>
              </a:rPr>
              <a:t>Label = « </a:t>
            </a:r>
            <a:r>
              <a:rPr lang="fr-FR" sz="105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xxxx – solution injectable et buvable 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Arial"/>
                <a:cs typeface="Arial"/>
              </a:rPr>
              <a:t>»</a:t>
            </a: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</p:txBody>
      </p:sp>
      <p:sp>
        <p:nvSpPr>
          <p:cNvPr id="1645659825" name="Google Shape;157;p26"/>
          <p:cNvSpPr/>
          <p:nvPr/>
        </p:nvSpPr>
        <p:spPr bwMode="auto">
          <a:xfrm rot="16199895" flipH="0" flipV="0">
            <a:off x="3588921" y="3335669"/>
            <a:ext cx="1225967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719131" name="Google Shape;153;p26"/>
          <p:cNvSpPr txBox="1"/>
          <p:nvPr/>
        </p:nvSpPr>
        <p:spPr bwMode="auto">
          <a:xfrm>
            <a:off x="3747066" y="3566791"/>
            <a:ext cx="909705" cy="17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subclassOf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532659415" name="Connecteur droit avec flèche 24"/>
          <p:cNvCxnSpPr>
            <a:cxnSpLocks/>
            <a:stCxn id="1448720294" idx="2"/>
          </p:cNvCxnSpPr>
          <p:nvPr/>
        </p:nvCxnSpPr>
        <p:spPr bwMode="auto">
          <a:xfrm rot="5399976" flipH="0" flipV="1">
            <a:off x="4914385" y="3455016"/>
            <a:ext cx="143937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8720294" name="Rectangle 40"/>
          <p:cNvSpPr/>
          <p:nvPr/>
        </p:nvSpPr>
        <p:spPr bwMode="auto">
          <a:xfrm>
            <a:off x="5565162" y="2597371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00836655" name="Rectangle 40"/>
          <p:cNvSpPr/>
          <p:nvPr/>
        </p:nvSpPr>
        <p:spPr bwMode="auto">
          <a:xfrm flipH="0" flipV="0">
            <a:off x="5565164" y="4174705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35079927" name="ZoneTexte 39"/>
          <p:cNvSpPr txBox="1"/>
          <p:nvPr/>
        </p:nvSpPr>
        <p:spPr bwMode="auto">
          <a:xfrm flipH="0" flipV="0">
            <a:off x="4890763" y="3112886"/>
            <a:ext cx="1436873" cy="426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:seManifesteDans / manifeste</a:t>
            </a:r>
            <a:endParaRPr/>
          </a:p>
        </p:txBody>
      </p:sp>
      <p:sp>
        <p:nvSpPr>
          <p:cNvPr id="705540520" name="Rectangle 40"/>
          <p:cNvSpPr/>
          <p:nvPr/>
        </p:nvSpPr>
        <p:spPr bwMode="auto">
          <a:xfrm>
            <a:off x="1638626" y="3112886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74662681" name="Connecteur droit avec flèche 24"/>
          <p:cNvCxnSpPr>
            <a:cxnSpLocks/>
            <a:stCxn id="3099725" idx="1"/>
            <a:endCxn id="684905332" idx="2"/>
          </p:cNvCxnSpPr>
          <p:nvPr/>
        </p:nvCxnSpPr>
        <p:spPr bwMode="auto">
          <a:xfrm rot="10799989" flipH="0" flipV="0">
            <a:off x="2111563" y="3630714"/>
            <a:ext cx="1680887" cy="836038"/>
          </a:xfrm>
          <a:prstGeom prst="bentConnector2">
            <a:avLst/>
          </a:prstGeom>
          <a:noFill/>
          <a:ln w="15875">
            <a:solidFill>
              <a:srgbClr val="D52FCD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5311531" name="ZoneTexte 39"/>
          <p:cNvSpPr txBox="1"/>
          <p:nvPr/>
        </p:nvSpPr>
        <p:spPr bwMode="auto">
          <a:xfrm flipH="0" flipV="0">
            <a:off x="2317041" y="4243684"/>
            <a:ext cx="1269931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:seComposeDe </a:t>
            </a:r>
            <a:endParaRPr/>
          </a:p>
        </p:txBody>
      </p:sp>
      <p:cxnSp>
        <p:nvCxnSpPr>
          <p:cNvPr id="1419101182" name="Connecteur droit avec flèche 24"/>
          <p:cNvCxnSpPr>
            <a:cxnSpLocks/>
            <a:stCxn id="93587959" idx="0"/>
            <a:endCxn id="752013996" idx="1"/>
          </p:cNvCxnSpPr>
          <p:nvPr/>
        </p:nvCxnSpPr>
        <p:spPr bwMode="auto">
          <a:xfrm rot="16199969" flipH="0" flipV="0">
            <a:off x="4714999" y="-2026611"/>
            <a:ext cx="225961" cy="5432832"/>
          </a:xfrm>
          <a:prstGeom prst="bent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7965551" name="Connecteur droit avec flèche 24"/>
          <p:cNvCxnSpPr>
            <a:cxnSpLocks/>
            <a:stCxn id="93587959" idx="3"/>
          </p:cNvCxnSpPr>
          <p:nvPr/>
        </p:nvCxnSpPr>
        <p:spPr bwMode="auto">
          <a:xfrm rot="0" flipH="0" flipV="0">
            <a:off x="3688902" y="1044400"/>
            <a:ext cx="3950537" cy="21326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7685119" name="Connecteur droit avec flèche 24"/>
          <p:cNvCxnSpPr>
            <a:cxnSpLocks/>
            <a:stCxn id="705540520" idx="0"/>
          </p:cNvCxnSpPr>
          <p:nvPr/>
        </p:nvCxnSpPr>
        <p:spPr bwMode="auto">
          <a:xfrm rot="16199932" flipH="0" flipV="0">
            <a:off x="784783" y="2189901"/>
            <a:ext cx="1845972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D52FCD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8686218" name="ZoneTexte 47"/>
          <p:cNvSpPr txBox="1"/>
          <p:nvPr/>
        </p:nvSpPr>
        <p:spPr bwMode="auto">
          <a:xfrm flipH="0" flipV="0">
            <a:off x="1141818" y="2134225"/>
            <a:ext cx="1828557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uniteDeDispensationDe</a:t>
            </a:r>
            <a:r>
              <a:rPr lang="fr-FR" sz="1100">
                <a:latin typeface="Century Gothic"/>
              </a:rPr>
              <a:t> </a:t>
            </a:r>
            <a:endParaRPr/>
          </a:p>
        </p:txBody>
      </p:sp>
      <p:sp>
        <p:nvSpPr>
          <p:cNvPr id="174481081" name="Rectangle 40"/>
          <p:cNvSpPr/>
          <p:nvPr/>
        </p:nvSpPr>
        <p:spPr bwMode="auto">
          <a:xfrm>
            <a:off x="4686643" y="2412418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1917804" name="Rectangle 40"/>
          <p:cNvSpPr/>
          <p:nvPr/>
        </p:nvSpPr>
        <p:spPr bwMode="auto">
          <a:xfrm>
            <a:off x="6628633" y="2597370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1232280" name="Rectangle 40"/>
          <p:cNvSpPr/>
          <p:nvPr/>
        </p:nvSpPr>
        <p:spPr bwMode="auto">
          <a:xfrm>
            <a:off x="6258731" y="2597370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87064931" name="Rectangle 40"/>
          <p:cNvSpPr/>
          <p:nvPr/>
        </p:nvSpPr>
        <p:spPr bwMode="auto">
          <a:xfrm>
            <a:off x="10834206" y="771181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457275704" name="Connecteur droit avec flèche 24"/>
          <p:cNvCxnSpPr>
            <a:cxnSpLocks/>
            <a:stCxn id="939666338" idx="3"/>
          </p:cNvCxnSpPr>
          <p:nvPr/>
        </p:nvCxnSpPr>
        <p:spPr bwMode="auto">
          <a:xfrm rot="0" flipH="0" flipV="1">
            <a:off x="11031168" y="1202184"/>
            <a:ext cx="603223" cy="1875368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186262" name="Connecteur droit avec flèche 24"/>
          <p:cNvCxnSpPr>
            <a:cxnSpLocks/>
            <a:stCxn id="1246145116" idx="0"/>
            <a:endCxn id="752013996" idx="1"/>
          </p:cNvCxnSpPr>
          <p:nvPr/>
        </p:nvCxnSpPr>
        <p:spPr bwMode="auto">
          <a:xfrm rot="16199969" flipH="0" flipV="0">
            <a:off x="6008726" y="79527"/>
            <a:ext cx="1038376" cy="2032962"/>
          </a:xfrm>
          <a:prstGeom prst="bentConnector2">
            <a:avLst/>
          </a:prstGeom>
          <a:noFill/>
          <a:ln w="15875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2164959" name="Rectangle 40"/>
          <p:cNvSpPr/>
          <p:nvPr/>
        </p:nvSpPr>
        <p:spPr bwMode="auto">
          <a:xfrm>
            <a:off x="7533412" y="744462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83754992" name="ZoneTexte 25"/>
          <p:cNvSpPr txBox="1"/>
          <p:nvPr/>
        </p:nvSpPr>
        <p:spPr bwMode="auto">
          <a:xfrm flipH="0" flipV="0">
            <a:off x="5695016" y="505323"/>
            <a:ext cx="1383502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:substanceActive</a:t>
            </a:r>
            <a:endParaRPr/>
          </a:p>
        </p:txBody>
      </p:sp>
      <p:cxnSp>
        <p:nvCxnSpPr>
          <p:cNvPr id="1012943524" name=""/>
          <p:cNvCxnSpPr>
            <a:cxnSpLocks/>
            <a:endCxn id="713595752" idx="1"/>
          </p:cNvCxnSpPr>
          <p:nvPr/>
        </p:nvCxnSpPr>
        <p:spPr bwMode="auto">
          <a:xfrm rot="0" flipH="0" flipV="1">
            <a:off x="5511434" y="1275858"/>
            <a:ext cx="2046648" cy="339338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93632" name="ZoneTexte 25"/>
          <p:cNvSpPr txBox="1"/>
          <p:nvPr/>
        </p:nvSpPr>
        <p:spPr bwMode="auto">
          <a:xfrm flipH="0" flipV="0">
            <a:off x="6114057" y="1163089"/>
            <a:ext cx="130477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</a:t>
            </a:r>
            <a:endParaRPr sz="1100"/>
          </a:p>
        </p:txBody>
      </p:sp>
      <p:sp>
        <p:nvSpPr>
          <p:cNvPr id="281497242" name="ZoneTexte 65"/>
          <p:cNvSpPr txBox="1"/>
          <p:nvPr/>
        </p:nvSpPr>
        <p:spPr bwMode="auto">
          <a:xfrm>
            <a:off x="10256913" y="1819087"/>
            <a:ext cx="1827285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substanceDeReference</a:t>
            </a:r>
            <a:endParaRPr lang="fr-FR" sz="1100">
              <a:latin typeface="Century Gothic"/>
            </a:endParaRPr>
          </a:p>
        </p:txBody>
      </p:sp>
      <p:sp>
        <p:nvSpPr>
          <p:cNvPr id="203150107" name="ZoneTexte 39"/>
          <p:cNvSpPr txBox="1"/>
          <p:nvPr/>
        </p:nvSpPr>
        <p:spPr bwMode="auto">
          <a:xfrm flipH="0" flipV="0">
            <a:off x="6386769" y="3017999"/>
            <a:ext cx="983023" cy="426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:expressionDeDosage</a:t>
            </a:r>
            <a:endParaRPr/>
          </a:p>
        </p:txBody>
      </p:sp>
      <p:sp>
        <p:nvSpPr>
          <p:cNvPr id="713595752" name="Rectangle 22"/>
          <p:cNvSpPr/>
          <p:nvPr/>
        </p:nvSpPr>
        <p:spPr bwMode="auto">
          <a:xfrm flipH="0" flipV="0">
            <a:off x="7558083" y="1005039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00420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caféine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25986535" name="Rectangle 40"/>
          <p:cNvSpPr/>
          <p:nvPr/>
        </p:nvSpPr>
        <p:spPr bwMode="auto">
          <a:xfrm>
            <a:off x="10801654" y="1042146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5838635" name="Rectangle 40"/>
          <p:cNvSpPr/>
          <p:nvPr/>
        </p:nvSpPr>
        <p:spPr bwMode="auto">
          <a:xfrm>
            <a:off x="7547099" y="1405478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78994998" name="Rectangle 22"/>
          <p:cNvSpPr/>
          <p:nvPr/>
        </p:nvSpPr>
        <p:spPr bwMode="auto">
          <a:xfrm flipH="0" flipV="0">
            <a:off x="7558083" y="1724297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04196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caféine (citrate de)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20061215" name="Rectangle : avec coin rogné 46"/>
          <p:cNvSpPr/>
          <p:nvPr/>
        </p:nvSpPr>
        <p:spPr bwMode="auto">
          <a:xfrm rot="20851137" flipH="0" flipV="0">
            <a:off x="4582846" y="370105"/>
            <a:ext cx="1566583" cy="789312"/>
          </a:xfrm>
          <a:prstGeom prst="snip1Rect">
            <a:avLst>
              <a:gd name="adj" fmla="val 11023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>
                    <a:lumMod val="90000"/>
                    <a:lumOff val="5000"/>
                  </a:schemeClr>
                </a:solidFill>
              </a:rPr>
              <a:t>ATTENTE CONFIRMATIOn CATHERINE</a:t>
            </a:r>
            <a:endParaRPr sz="1100">
              <a:solidFill>
                <a:schemeClr val="tx1">
                  <a:lumMod val="90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79530" y="277070"/>
            <a:ext cx="3154677" cy="129306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CIS 64346456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algn="ctr">
              <a:defRPr/>
            </a:pPr>
            <a:r>
              <a:rPr lang="fr-FR" sz="1200">
                <a:solidFill>
                  <a:schemeClr val="tx1"/>
                </a:solidFill>
                <a:latin typeface="Century Gothic"/>
              </a:rPr>
              <a:t>« </a:t>
            </a:r>
            <a:r>
              <a:rPr lang="fr-FR" sz="1200">
                <a:solidFill>
                  <a:schemeClr val="tx1"/>
                </a:solidFill>
                <a:latin typeface="Century Gothic"/>
              </a:rPr>
              <a:t>Wegovy</a:t>
            </a:r>
            <a:r>
              <a:rPr lang="fr-FR" sz="1200">
                <a:solidFill>
                  <a:schemeClr val="tx1"/>
                </a:solidFill>
                <a:latin typeface="Century Gothic"/>
              </a:rPr>
              <a:t> 0,25 mg, solution injectable en stylo prérempli »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:actif = oui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79529" y="3081375"/>
            <a:ext cx="3154677" cy="91793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:Autorisation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dateEffet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= 14/03/2022</a:t>
            </a:r>
            <a:endParaRPr/>
          </a:p>
        </p:txBody>
      </p:sp>
      <p:cxnSp>
        <p:nvCxnSpPr>
          <p:cNvPr id="4" name="Connecteur droit avec flèche 24"/>
          <p:cNvCxnSpPr>
            <a:cxnSpLocks/>
            <a:stCxn id="45" idx="1"/>
            <a:endCxn id="8" idx="3"/>
          </p:cNvCxnSpPr>
          <p:nvPr/>
        </p:nvCxnSpPr>
        <p:spPr bwMode="auto">
          <a:xfrm rot="10800000">
            <a:off x="3059664" y="1851553"/>
            <a:ext cx="1319864" cy="13708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ZoneTexte 4"/>
          <p:cNvSpPr txBox="1"/>
          <p:nvPr/>
        </p:nvSpPr>
        <p:spPr bwMode="auto">
          <a:xfrm>
            <a:off x="2780170" y="2293777"/>
            <a:ext cx="16972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typeProcedure</a:t>
            </a:r>
            <a:endParaRPr lang="fr-FR" sz="1100"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82325" y="1580732"/>
            <a:ext cx="1577339" cy="5416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AAP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" name="Connecteur droit avec flèche 24"/>
          <p:cNvCxnSpPr>
            <a:cxnSpLocks/>
            <a:stCxn id="2" idx="2"/>
            <a:endCxn id="3" idx="0"/>
          </p:cNvCxnSpPr>
          <p:nvPr/>
        </p:nvCxnSpPr>
        <p:spPr bwMode="auto">
          <a:xfrm rot="5400000">
            <a:off x="5201247" y="2325752"/>
            <a:ext cx="151124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 bwMode="auto">
          <a:xfrm>
            <a:off x="5315536" y="1763258"/>
            <a:ext cx="136450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concernePar</a:t>
            </a:r>
            <a:endParaRPr lang="fr-FR" sz="1100">
              <a:latin typeface="Century Gothic"/>
            </a:endParaRPr>
          </a:p>
        </p:txBody>
      </p:sp>
      <p:sp>
        <p:nvSpPr>
          <p:cNvPr id="21" name="Titre 1"/>
          <p:cNvSpPr txBox="1"/>
          <p:nvPr/>
        </p:nvSpPr>
        <p:spPr bwMode="auto">
          <a:xfrm>
            <a:off x="439692" y="60006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AAP : </a:t>
            </a:r>
            <a:r>
              <a:rPr lang="fr-FR"/>
              <a:t>Wegovy</a:t>
            </a:r>
            <a:endParaRPr lang="fr-FR"/>
          </a:p>
        </p:txBody>
      </p:sp>
      <p:cxnSp>
        <p:nvCxnSpPr>
          <p:cNvPr id="27" name="Connecteur droit avec flèche 24"/>
          <p:cNvCxnSpPr>
            <a:cxnSpLocks/>
            <a:stCxn id="2" idx="3"/>
            <a:endCxn id="30" idx="1"/>
          </p:cNvCxnSpPr>
          <p:nvPr/>
        </p:nvCxnSpPr>
        <p:spPr bwMode="auto">
          <a:xfrm flipV="1">
            <a:off x="7534207" y="848868"/>
            <a:ext cx="2443736" cy="747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 bwMode="auto">
          <a:xfrm>
            <a:off x="8164337" y="729850"/>
            <a:ext cx="11834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statutCourant</a:t>
            </a:r>
            <a:r>
              <a:rPr lang="fr-FR" sz="1100">
                <a:latin typeface="Century Gothic"/>
              </a:rPr>
              <a:t> </a:t>
            </a:r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9977943" y="578047"/>
            <a:ext cx="2128239" cy="5416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En cours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4" name="Connecteur droit avec flèche 24"/>
          <p:cNvCxnSpPr>
            <a:cxnSpLocks/>
            <a:stCxn id="2" idx="1"/>
            <a:endCxn id="8" idx="0"/>
          </p:cNvCxnSpPr>
          <p:nvPr/>
        </p:nvCxnSpPr>
        <p:spPr bwMode="auto">
          <a:xfrm rot="10800000" flipV="1">
            <a:off x="2270996" y="923600"/>
            <a:ext cx="2108535" cy="65713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 bwMode="auto">
          <a:xfrm>
            <a:off x="2025467" y="755429"/>
            <a:ext cx="21192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 </a:t>
            </a:r>
            <a:r>
              <a:rPr lang="fr-FR" sz="1100">
                <a:latin typeface="Century Gothic"/>
              </a:rPr>
              <a:t>typeProcedureCourante</a:t>
            </a:r>
            <a:endParaRPr lang="fr-FR" sz="1100">
              <a:latin typeface="Century Gothic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79528" y="3153437"/>
            <a:ext cx="137816" cy="1379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Rectangle : avec coin rogné 19"/>
          <p:cNvSpPr/>
          <p:nvPr/>
        </p:nvSpPr>
        <p:spPr bwMode="auto">
          <a:xfrm rot="20851233">
            <a:off x="379766" y="3056527"/>
            <a:ext cx="2462593" cy="1304365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Le statut courant et la 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procedure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 courante seront fournis par l’ANSM ? (question du référentiel opposable)</a:t>
            </a:r>
            <a:endParaRPr/>
          </a:p>
        </p:txBody>
      </p:sp>
      <p:sp>
        <p:nvSpPr>
          <p:cNvPr id="22" name="Rectangle : avec coin rogné 21"/>
          <p:cNvSpPr/>
          <p:nvPr/>
        </p:nvSpPr>
        <p:spPr bwMode="auto">
          <a:xfrm rot="20851233">
            <a:off x="8162865" y="1558883"/>
            <a:ext cx="1125345" cy="674694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Lien possible entre les CIS ?</a:t>
            </a:r>
            <a:endParaRPr/>
          </a:p>
        </p:txBody>
      </p:sp>
      <p:sp>
        <p:nvSpPr>
          <p:cNvPr id="23" name="Rectangle 22"/>
          <p:cNvSpPr/>
          <p:nvPr/>
        </p:nvSpPr>
        <p:spPr bwMode="auto">
          <a:xfrm>
            <a:off x="8310931" y="2514942"/>
            <a:ext cx="3154677" cy="54164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CIS après octroi d’une AMM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9" name="Connecteur droit avec flèche 24"/>
          <p:cNvCxnSpPr>
            <a:cxnSpLocks/>
            <a:endCxn id="23" idx="0"/>
          </p:cNvCxnSpPr>
          <p:nvPr/>
        </p:nvCxnSpPr>
        <p:spPr bwMode="auto">
          <a:xfrm>
            <a:off x="7534206" y="1444240"/>
            <a:ext cx="2354064" cy="107070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344351" y="4666337"/>
            <a:ext cx="3154677" cy="144346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AccesDerogatoire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dateEffet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= 14/03/2022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codeIndication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= « 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CSEMA01 »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texteIndication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= « 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Wegovy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est indiqué en complément d’un régime…. Texte très long »</a:t>
            </a:r>
            <a:endParaRPr/>
          </a:p>
          <a:p>
            <a:pPr algn="ctr">
              <a:defRPr/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</p:txBody>
      </p:sp>
      <p:cxnSp>
        <p:nvCxnSpPr>
          <p:cNvPr id="25" name="Connecteur droit avec flèche 24"/>
          <p:cNvCxnSpPr>
            <a:cxnSpLocks/>
            <a:stCxn id="26" idx="3"/>
            <a:endCxn id="24" idx="3"/>
          </p:cNvCxnSpPr>
          <p:nvPr/>
        </p:nvCxnSpPr>
        <p:spPr bwMode="auto">
          <a:xfrm flipH="1">
            <a:off x="7499028" y="1480751"/>
            <a:ext cx="25555" cy="3907317"/>
          </a:xfrm>
          <a:prstGeom prst="bentConnector3">
            <a:avLst>
              <a:gd name="adj1" fmla="val -894541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7386767" y="1411771"/>
            <a:ext cx="137816" cy="1379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 bwMode="auto">
          <a:xfrm>
            <a:off x="6989004" y="2371900"/>
            <a:ext cx="11753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concernePar</a:t>
            </a:r>
            <a:endParaRPr lang="fr-FR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95115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Espaces de noms</a:t>
            </a:r>
            <a:endParaRPr/>
          </a:p>
        </p:txBody>
      </p:sp>
      <p:graphicFrame>
        <p:nvGraphicFramePr>
          <p:cNvPr id="294349559" name=""/>
          <p:cNvGraphicFramePr>
            <a:graphicFrameLocks xmlns:a="http://schemas.openxmlformats.org/drawingml/2006/main"/>
          </p:cNvGraphicFramePr>
          <p:nvPr/>
        </p:nvGraphicFramePr>
        <p:xfrm>
          <a:off x="1958019" y="2259366"/>
          <a:ext cx="8140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{DA332390-5709-318F-DBFC-C6EFCDE701BF}</a:tableStyleId>
              </a:tblPr>
              <a:tblGrid>
                <a:gridCol w="1530000"/>
                <a:gridCol w="65979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Préfixe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URI</a:t>
                      </a:r>
                      <a:endParaRPr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remiames: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http://www.limics.org/remiames_ontology#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http://www.limics.org/remiames_ontology#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instances: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http://www.limics.org/remiames_ontology_instances#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med: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http://data.esante.gouv.fr/ansm/medicament/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135415" name="Titre 1"/>
          <p:cNvSpPr>
            <a:spLocks noGrp="1"/>
          </p:cNvSpPr>
          <p:nvPr>
            <p:ph type="title"/>
          </p:nvPr>
        </p:nvSpPr>
        <p:spPr bwMode="auto">
          <a:xfrm>
            <a:off x="654083" y="29643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Schema des dépendances</a:t>
            </a:r>
            <a:endParaRPr/>
          </a:p>
        </p:txBody>
      </p:sp>
      <p:sp>
        <p:nvSpPr>
          <p:cNvPr id="737967823" name="Rectangle 7"/>
          <p:cNvSpPr/>
          <p:nvPr/>
        </p:nvSpPr>
        <p:spPr bwMode="auto">
          <a:xfrm flipH="0" flipV="0">
            <a:off x="4625423" y="1680655"/>
            <a:ext cx="2815697" cy="5416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Remiames « structure »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1273034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3972" y="1400820"/>
            <a:ext cx="448006" cy="448006"/>
          </a:xfrm>
          <a:prstGeom prst="rect">
            <a:avLst/>
          </a:prstGeom>
        </p:spPr>
      </p:pic>
      <p:sp>
        <p:nvSpPr>
          <p:cNvPr id="1472361541" name="Rectangle 7"/>
          <p:cNvSpPr/>
          <p:nvPr/>
        </p:nvSpPr>
        <p:spPr bwMode="auto">
          <a:xfrm flipH="0" flipV="0">
            <a:off x="727756" y="3303418"/>
            <a:ext cx="2815699" cy="894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Classes d’interaction et groupes substances ANSM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7319306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9450" y="2995427"/>
            <a:ext cx="507876" cy="507876"/>
          </a:xfrm>
          <a:prstGeom prst="rect">
            <a:avLst/>
          </a:prstGeom>
        </p:spPr>
      </p:pic>
      <p:pic>
        <p:nvPicPr>
          <p:cNvPr id="146870822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3209" y="2995427"/>
            <a:ext cx="442358" cy="442358"/>
          </a:xfrm>
          <a:prstGeom prst="rect">
            <a:avLst/>
          </a:prstGeom>
        </p:spPr>
      </p:pic>
      <p:pic>
        <p:nvPicPr>
          <p:cNvPr id="1628104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998368" y="3094183"/>
            <a:ext cx="477434" cy="430363"/>
          </a:xfrm>
          <a:prstGeom prst="rect">
            <a:avLst/>
          </a:prstGeom>
        </p:spPr>
      </p:pic>
      <p:sp>
        <p:nvSpPr>
          <p:cNvPr id="486761200" name="Google Shape;157;p26"/>
          <p:cNvSpPr/>
          <p:nvPr/>
        </p:nvSpPr>
        <p:spPr bwMode="auto">
          <a:xfrm rot="0" flipH="0" flipV="0">
            <a:off x="1540209" y="3186659"/>
            <a:ext cx="595396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5399757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41614" y="1400820"/>
            <a:ext cx="442357" cy="442357"/>
          </a:xfrm>
          <a:prstGeom prst="rect">
            <a:avLst/>
          </a:prstGeom>
        </p:spPr>
      </p:pic>
      <p:sp>
        <p:nvSpPr>
          <p:cNvPr id="775227432" name="ZoneTexte 34"/>
          <p:cNvSpPr txBox="1"/>
          <p:nvPr/>
        </p:nvSpPr>
        <p:spPr bwMode="auto">
          <a:xfrm>
            <a:off x="8076479" y="1739310"/>
            <a:ext cx="2444196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listes d’autorités (voies, niveaux d’interactions)</a:t>
            </a:r>
            <a:endParaRPr lang="fr-FR" sz="1100" i="1">
              <a:latin typeface="Century Gothic"/>
            </a:endParaRPr>
          </a:p>
        </p:txBody>
      </p:sp>
      <p:sp>
        <p:nvSpPr>
          <p:cNvPr id="876925478" name="Google Shape;157;p26"/>
          <p:cNvSpPr/>
          <p:nvPr/>
        </p:nvSpPr>
        <p:spPr bwMode="auto">
          <a:xfrm rot="18478850" flipH="0" flipV="0">
            <a:off x="3726536" y="2497887"/>
            <a:ext cx="80549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6381200" name="ZoneTexte 34"/>
          <p:cNvSpPr txBox="1"/>
          <p:nvPr/>
        </p:nvSpPr>
        <p:spPr bwMode="auto">
          <a:xfrm>
            <a:off x="912044" y="4316148"/>
            <a:ext cx="2489195" cy="594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des ajustements de libellé (« Adrénaline voie bucco-dentaire ou sous-cutanée »)</a:t>
            </a:r>
            <a:endParaRPr lang="fr-FR" sz="1100" i="1">
              <a:latin typeface="Century Gothic"/>
            </a:endParaRPr>
          </a:p>
        </p:txBody>
      </p:sp>
      <p:sp>
        <p:nvSpPr>
          <p:cNvPr id="191129821" name="Rectangle 7"/>
          <p:cNvSpPr/>
          <p:nvPr/>
        </p:nvSpPr>
        <p:spPr bwMode="auto">
          <a:xfrm flipH="0" flipV="0">
            <a:off x="4625423" y="3317104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Liste des administrations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920757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87117" y="3009114"/>
            <a:ext cx="507875" cy="507875"/>
          </a:xfrm>
          <a:prstGeom prst="rect">
            <a:avLst/>
          </a:prstGeom>
        </p:spPr>
      </p:pic>
      <p:pic>
        <p:nvPicPr>
          <p:cNvPr id="15037038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00876" y="3009114"/>
            <a:ext cx="442357" cy="442357"/>
          </a:xfrm>
          <a:prstGeom prst="rect">
            <a:avLst/>
          </a:prstGeom>
        </p:spPr>
      </p:pic>
      <p:pic>
        <p:nvPicPr>
          <p:cNvPr id="74564377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896036" y="3107869"/>
            <a:ext cx="477433" cy="430362"/>
          </a:xfrm>
          <a:prstGeom prst="rect">
            <a:avLst/>
          </a:prstGeom>
        </p:spPr>
      </p:pic>
      <p:sp>
        <p:nvSpPr>
          <p:cNvPr id="1002380310" name="Google Shape;157;p26"/>
          <p:cNvSpPr/>
          <p:nvPr/>
        </p:nvSpPr>
        <p:spPr bwMode="auto">
          <a:xfrm rot="0" flipH="0" flipV="0">
            <a:off x="5437875" y="3200346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5056630" name="ZoneTexte 34"/>
          <p:cNvSpPr txBox="1"/>
          <p:nvPr/>
        </p:nvSpPr>
        <p:spPr bwMode="auto">
          <a:xfrm flipH="0" flipV="0">
            <a:off x="4886745" y="4316148"/>
            <a:ext cx="2380635" cy="7623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Administrations de classes et de groupes substances.</a:t>
            </a:r>
            <a:endParaRPr lang="fr-FR" sz="1100" i="1">
              <a:latin typeface="Century Gothic"/>
            </a:endParaRPr>
          </a:p>
          <a:p>
            <a:pPr algn="l">
              <a:defRPr/>
            </a:pPr>
            <a:r>
              <a:rPr lang="fr-FR" sz="1100" i="1">
                <a:latin typeface="Century Gothic"/>
              </a:rPr>
              <a:t>Ajout manuel des spécifications de voie et de dosages</a:t>
            </a:r>
            <a:endParaRPr lang="fr-FR" sz="1100" i="1">
              <a:latin typeface="Century Gothic"/>
            </a:endParaRPr>
          </a:p>
        </p:txBody>
      </p:sp>
      <p:sp>
        <p:nvSpPr>
          <p:cNvPr id="1794059992" name="Google Shape;153;p26"/>
          <p:cNvSpPr txBox="1"/>
          <p:nvPr/>
        </p:nvSpPr>
        <p:spPr bwMode="auto">
          <a:xfrm>
            <a:off x="3610686" y="2582929"/>
            <a:ext cx="91402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96055615" name="Google Shape;157;p26"/>
          <p:cNvSpPr/>
          <p:nvPr/>
        </p:nvSpPr>
        <p:spPr bwMode="auto">
          <a:xfrm rot="16199969" flipH="0" flipV="0">
            <a:off x="5686710" y="2511336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0312843" name="Google Shape;153;p26"/>
          <p:cNvSpPr txBox="1"/>
          <p:nvPr/>
        </p:nvSpPr>
        <p:spPr bwMode="auto">
          <a:xfrm>
            <a:off x="5576078" y="2600217"/>
            <a:ext cx="91438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21211899" name="Rectangle 7"/>
          <p:cNvSpPr/>
          <p:nvPr/>
        </p:nvSpPr>
        <p:spPr bwMode="auto">
          <a:xfrm flipH="0" flipV="0">
            <a:off x="8133595" y="5478975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Interactions additionnelles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2059524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495289" y="5217222"/>
            <a:ext cx="507875" cy="507875"/>
          </a:xfrm>
          <a:prstGeom prst="rect">
            <a:avLst/>
          </a:prstGeom>
        </p:spPr>
      </p:pic>
      <p:pic>
        <p:nvPicPr>
          <p:cNvPr id="9880691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09048" y="5217222"/>
            <a:ext cx="442357" cy="442357"/>
          </a:xfrm>
          <a:prstGeom prst="rect">
            <a:avLst/>
          </a:prstGeom>
        </p:spPr>
      </p:pic>
      <p:pic>
        <p:nvPicPr>
          <p:cNvPr id="18832947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404208" y="5315979"/>
            <a:ext cx="477433" cy="430362"/>
          </a:xfrm>
          <a:prstGeom prst="rect">
            <a:avLst/>
          </a:prstGeom>
        </p:spPr>
      </p:pic>
      <p:sp>
        <p:nvSpPr>
          <p:cNvPr id="465807387" name="Google Shape;157;p26"/>
          <p:cNvSpPr/>
          <p:nvPr/>
        </p:nvSpPr>
        <p:spPr bwMode="auto">
          <a:xfrm rot="0" flipH="0" flipV="0">
            <a:off x="8946048" y="5408454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6519905" name="Google Shape;157;p26"/>
          <p:cNvSpPr/>
          <p:nvPr/>
        </p:nvSpPr>
        <p:spPr bwMode="auto">
          <a:xfrm rot="10799989" flipH="0" flipV="0">
            <a:off x="3738703" y="3567839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3507238" name="Google Shape;153;p26"/>
          <p:cNvSpPr txBox="1"/>
          <p:nvPr/>
        </p:nvSpPr>
        <p:spPr bwMode="auto">
          <a:xfrm>
            <a:off x="3610039" y="3816086"/>
            <a:ext cx="91474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28587365" name="Google Shape;157;p26"/>
          <p:cNvSpPr/>
          <p:nvPr/>
        </p:nvSpPr>
        <p:spPr bwMode="auto">
          <a:xfrm rot="14324431" flipH="0" flipV="0">
            <a:off x="7359464" y="4800744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590376" name="Google Shape;153;p26"/>
          <p:cNvSpPr txBox="1"/>
          <p:nvPr/>
        </p:nvSpPr>
        <p:spPr bwMode="auto">
          <a:xfrm>
            <a:off x="7315368" y="4951227"/>
            <a:ext cx="91474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0325282" name="Rectangle 7"/>
          <p:cNvSpPr/>
          <p:nvPr/>
        </p:nvSpPr>
        <p:spPr bwMode="auto">
          <a:xfrm flipH="0" flipV="0">
            <a:off x="8076479" y="3303418"/>
            <a:ext cx="2815696" cy="894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Thesaurus interactions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7051089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438173" y="2995427"/>
            <a:ext cx="507874" cy="507874"/>
          </a:xfrm>
          <a:prstGeom prst="rect">
            <a:avLst/>
          </a:prstGeom>
        </p:spPr>
      </p:pic>
      <p:pic>
        <p:nvPicPr>
          <p:cNvPr id="186675868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76479" y="3009114"/>
            <a:ext cx="442356" cy="442356"/>
          </a:xfrm>
          <a:prstGeom prst="rect">
            <a:avLst/>
          </a:prstGeom>
        </p:spPr>
      </p:pic>
      <p:pic>
        <p:nvPicPr>
          <p:cNvPr id="55668470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347091" y="3086626"/>
            <a:ext cx="477432" cy="430362"/>
          </a:xfrm>
          <a:prstGeom prst="rect">
            <a:avLst/>
          </a:prstGeom>
        </p:spPr>
      </p:pic>
      <p:sp>
        <p:nvSpPr>
          <p:cNvPr id="183673724" name="Google Shape;157;p26"/>
          <p:cNvSpPr/>
          <p:nvPr/>
        </p:nvSpPr>
        <p:spPr bwMode="auto">
          <a:xfrm rot="0" flipH="0" flipV="0">
            <a:off x="8888931" y="3186659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8797474" name="Google Shape;157;p26"/>
          <p:cNvSpPr/>
          <p:nvPr/>
        </p:nvSpPr>
        <p:spPr bwMode="auto">
          <a:xfrm rot="14024252" flipH="0" flipV="0">
            <a:off x="7279544" y="2495743"/>
            <a:ext cx="805498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315527" name="Google Shape;153;p26"/>
          <p:cNvSpPr txBox="1"/>
          <p:nvPr/>
        </p:nvSpPr>
        <p:spPr bwMode="auto">
          <a:xfrm>
            <a:off x="7256169" y="2580785"/>
            <a:ext cx="91438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64987102" name="Google Shape;157;p26"/>
          <p:cNvSpPr/>
          <p:nvPr/>
        </p:nvSpPr>
        <p:spPr bwMode="auto">
          <a:xfrm rot="10799952" flipH="0" flipV="0">
            <a:off x="7499079" y="3594677"/>
            <a:ext cx="47643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1175221" name="Google Shape;153;p26"/>
          <p:cNvSpPr txBox="1"/>
          <p:nvPr/>
        </p:nvSpPr>
        <p:spPr bwMode="auto">
          <a:xfrm>
            <a:off x="7279747" y="3818966"/>
            <a:ext cx="91510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40881746" name="ZoneTexte 34"/>
          <p:cNvSpPr txBox="1"/>
          <p:nvPr/>
        </p:nvSpPr>
        <p:spPr bwMode="auto">
          <a:xfrm>
            <a:off x="8253221" y="4270249"/>
            <a:ext cx="2486675" cy="7623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notes, niveau de criticité.</a:t>
            </a:r>
            <a:endParaRPr lang="fr-FR" sz="1100" i="1">
              <a:latin typeface="Century Gothic"/>
            </a:endParaRPr>
          </a:p>
          <a:p>
            <a:pPr algn="l">
              <a:defRPr/>
            </a:pPr>
            <a:r>
              <a:rPr lang="fr-FR" sz="1100" i="1">
                <a:latin typeface="Century Gothic"/>
              </a:rPr>
              <a:t>A priori pas d’édition manuelle nécessaire une fois la conversion faite.</a:t>
            </a:r>
            <a:endParaRPr lang="fr-FR" sz="1100" i="1">
              <a:latin typeface="Century Gothic"/>
            </a:endParaRPr>
          </a:p>
        </p:txBody>
      </p:sp>
      <p:sp>
        <p:nvSpPr>
          <p:cNvPr id="1779237280" name="ZoneTexte 34"/>
          <p:cNvSpPr txBox="1"/>
          <p:nvPr/>
        </p:nvSpPr>
        <p:spPr bwMode="auto">
          <a:xfrm>
            <a:off x="8356330" y="6457114"/>
            <a:ext cx="2458955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notes, niveau de criticité</a:t>
            </a:r>
            <a:endParaRPr lang="fr-FR" sz="1100" i="1">
              <a:latin typeface="Century Gothic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990849" y="3014708"/>
            <a:ext cx="490121" cy="443883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299054" name=""/>
          <p:cNvCxnSpPr>
            <a:cxnSpLocks/>
          </p:cNvCxnSpPr>
          <p:nvPr/>
        </p:nvCxnSpPr>
        <p:spPr bwMode="auto">
          <a:xfrm flipH="0" flipV="0">
            <a:off x="8028715" y="3030249"/>
            <a:ext cx="490120" cy="41280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3700622" name="Rectangle 7"/>
          <p:cNvSpPr/>
          <p:nvPr/>
        </p:nvSpPr>
        <p:spPr bwMode="auto">
          <a:xfrm flipH="0" flipV="0">
            <a:off x="748791" y="5710501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Correspondance substance ANSM – groupes substance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302789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10485" y="5402510"/>
            <a:ext cx="507875" cy="507875"/>
          </a:xfrm>
          <a:prstGeom prst="rect">
            <a:avLst/>
          </a:prstGeom>
        </p:spPr>
      </p:pic>
      <p:pic>
        <p:nvPicPr>
          <p:cNvPr id="7707426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4244" y="5402510"/>
            <a:ext cx="442357" cy="442357"/>
          </a:xfrm>
          <a:prstGeom prst="rect">
            <a:avLst/>
          </a:prstGeom>
        </p:spPr>
      </p:pic>
      <p:pic>
        <p:nvPicPr>
          <p:cNvPr id="113628570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19403" y="5501266"/>
            <a:ext cx="477433" cy="430362"/>
          </a:xfrm>
          <a:prstGeom prst="rect">
            <a:avLst/>
          </a:prstGeom>
        </p:spPr>
      </p:pic>
      <p:sp>
        <p:nvSpPr>
          <p:cNvPr id="294722747" name="Google Shape;157;p26"/>
          <p:cNvSpPr/>
          <p:nvPr/>
        </p:nvSpPr>
        <p:spPr bwMode="auto">
          <a:xfrm rot="0" flipH="0" flipV="0">
            <a:off x="1561244" y="5593741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2576329" name="Google Shape;157;p26"/>
          <p:cNvSpPr/>
          <p:nvPr/>
        </p:nvSpPr>
        <p:spPr bwMode="auto">
          <a:xfrm rot="16199932" flipH="0" flipV="0">
            <a:off x="1794227" y="5041580"/>
            <a:ext cx="701473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814409" name="Google Shape;153;p26"/>
          <p:cNvSpPr txBox="1"/>
          <p:nvPr/>
        </p:nvSpPr>
        <p:spPr bwMode="auto">
          <a:xfrm>
            <a:off x="1683595" y="5130461"/>
            <a:ext cx="91474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31364130" name="Rectangle 7"/>
          <p:cNvSpPr/>
          <p:nvPr/>
        </p:nvSpPr>
        <p:spPr bwMode="auto">
          <a:xfrm flipH="0" flipV="0">
            <a:off x="4886744" y="5791673"/>
            <a:ext cx="1651117" cy="5345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6138167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652511" y="5544002"/>
            <a:ext cx="629617" cy="62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915085" name="Titre 1"/>
          <p:cNvSpPr>
            <a:spLocks noGrp="1"/>
          </p:cNvSpPr>
          <p:nvPr>
            <p:ph type="title"/>
          </p:nvPr>
        </p:nvSpPr>
        <p:spPr bwMode="auto">
          <a:xfrm>
            <a:off x="1314" y="-22800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Structure de l’ontologie</a:t>
            </a:r>
            <a:endParaRPr/>
          </a:p>
        </p:txBody>
      </p:sp>
      <p:sp>
        <p:nvSpPr>
          <p:cNvPr id="2056401596" name="Rectangle 21"/>
          <p:cNvSpPr/>
          <p:nvPr/>
        </p:nvSpPr>
        <p:spPr bwMode="auto">
          <a:xfrm flipH="0" flipV="0">
            <a:off x="451787" y="4224624"/>
            <a:ext cx="2480639" cy="56053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:ClasseInteraction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31039393" name="Rectangle 21"/>
          <p:cNvSpPr/>
          <p:nvPr/>
        </p:nvSpPr>
        <p:spPr bwMode="auto">
          <a:xfrm flipH="0" flipV="0">
            <a:off x="451787" y="5220480"/>
            <a:ext cx="2480639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:GroupeSubstance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04321068" name="Rectangle 21"/>
          <p:cNvSpPr/>
          <p:nvPr/>
        </p:nvSpPr>
        <p:spPr bwMode="auto">
          <a:xfrm flipH="0" flipV="0">
            <a:off x="451786" y="2798218"/>
            <a:ext cx="2480639" cy="54241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42103860" name="Rectangle 14"/>
          <p:cNvSpPr/>
          <p:nvPr/>
        </p:nvSpPr>
        <p:spPr bwMode="auto">
          <a:xfrm flipH="0" flipV="0">
            <a:off x="6897641" y="1414877"/>
            <a:ext cx="2405353" cy="759855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36097342" name="Rectangle 14"/>
          <p:cNvSpPr/>
          <p:nvPr/>
        </p:nvSpPr>
        <p:spPr bwMode="auto">
          <a:xfrm flipH="0" flipV="0">
            <a:off x="6943879" y="3883079"/>
            <a:ext cx="2405355" cy="1039653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:Interaction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:natureDuRisque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:descriptionEntete [0..1]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:conduiteATenir [0..1]</a:t>
            </a:r>
            <a:endParaRPr/>
          </a:p>
        </p:txBody>
      </p:sp>
      <p:sp>
        <p:nvSpPr>
          <p:cNvPr id="803413604" name="Google Shape;157;p26"/>
          <p:cNvSpPr/>
          <p:nvPr/>
        </p:nvSpPr>
        <p:spPr bwMode="auto">
          <a:xfrm rot="16199865" flipH="0" flipV="0">
            <a:off x="8309445" y="2991142"/>
            <a:ext cx="1135191" cy="262094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9402739" name="Rectangle 14"/>
          <p:cNvSpPr/>
          <p:nvPr/>
        </p:nvSpPr>
        <p:spPr bwMode="auto">
          <a:xfrm flipH="0" flipV="0">
            <a:off x="4654183" y="2890692"/>
            <a:ext cx="2171467" cy="83416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85747258" name="Connecteur droit avec flèche 24"/>
          <p:cNvCxnSpPr>
            <a:cxnSpLocks/>
            <a:stCxn id="529402739" idx="3"/>
            <a:endCxn id="1242103860" idx="2"/>
          </p:cNvCxnSpPr>
          <p:nvPr/>
        </p:nvCxnSpPr>
        <p:spPr bwMode="auto">
          <a:xfrm rot="0" flipH="0" flipV="1">
            <a:off x="6825650" y="2174733"/>
            <a:ext cx="1274666" cy="1133041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7003213" name="ZoneTexte 39"/>
          <p:cNvSpPr txBox="1"/>
          <p:nvPr/>
        </p:nvSpPr>
        <p:spPr bwMode="auto">
          <a:xfrm flipH="0" flipV="0">
            <a:off x="7519539" y="2444535"/>
            <a:ext cx="1170555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sp>
        <p:nvSpPr>
          <p:cNvPr id="460708271" name="Rectangle 7"/>
          <p:cNvSpPr/>
          <p:nvPr/>
        </p:nvSpPr>
        <p:spPr bwMode="auto">
          <a:xfrm flipH="0" flipV="0">
            <a:off x="459177" y="2046162"/>
            <a:ext cx="2480635" cy="426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:Voie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937307080" name="Connecteur droit avec flèche 24"/>
          <p:cNvCxnSpPr>
            <a:cxnSpLocks/>
            <a:stCxn id="460708271" idx="3"/>
            <a:endCxn id="529402739" idx="0"/>
          </p:cNvCxnSpPr>
          <p:nvPr/>
        </p:nvCxnSpPr>
        <p:spPr bwMode="auto">
          <a:xfrm rot="0" flipH="0" flipV="0">
            <a:off x="2939811" y="2259471"/>
            <a:ext cx="2800104" cy="63122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9241366" name="ZoneTexte 39"/>
          <p:cNvSpPr txBox="1"/>
          <p:nvPr/>
        </p:nvSpPr>
        <p:spPr bwMode="auto">
          <a:xfrm flipH="0" flipV="0">
            <a:off x="5514483" y="2343063"/>
            <a:ext cx="959271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:voie [1..1]</a:t>
            </a:r>
            <a:endParaRPr/>
          </a:p>
        </p:txBody>
      </p:sp>
      <p:sp>
        <p:nvSpPr>
          <p:cNvPr id="1235355155" name="Google Shape;157;p26"/>
          <p:cNvSpPr/>
          <p:nvPr/>
        </p:nvSpPr>
        <p:spPr bwMode="auto">
          <a:xfrm rot="16199865" flipH="0" flipV="0">
            <a:off x="1878671" y="4866241"/>
            <a:ext cx="357791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729661" name="Google Shape;157;p26"/>
          <p:cNvSpPr/>
          <p:nvPr/>
        </p:nvSpPr>
        <p:spPr bwMode="auto">
          <a:xfrm rot="16199865" flipH="0" flipV="0">
            <a:off x="1737006" y="3681329"/>
            <a:ext cx="641106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8756443" name="Rectangle 15"/>
          <p:cNvSpPr/>
          <p:nvPr/>
        </p:nvSpPr>
        <p:spPr bwMode="auto">
          <a:xfrm flipH="0" flipV="0">
            <a:off x="6897642" y="269734"/>
            <a:ext cx="2405355" cy="556323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:Patient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dct:identifier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1990552240" name="Connecteur droit avec flèche 24"/>
          <p:cNvCxnSpPr>
            <a:cxnSpLocks/>
            <a:stCxn id="1228756443" idx="1"/>
            <a:endCxn id="1448948226" idx="3"/>
          </p:cNvCxnSpPr>
          <p:nvPr/>
        </p:nvCxnSpPr>
        <p:spPr bwMode="auto">
          <a:xfrm rot="10799989" flipH="0" flipV="1">
            <a:off x="5518204" y="547896"/>
            <a:ext cx="1379437" cy="75486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15875347" name="ZoneTexte 39"/>
          <p:cNvSpPr txBox="1"/>
          <p:nvPr/>
        </p:nvSpPr>
        <p:spPr bwMode="auto">
          <a:xfrm flipH="0" flipV="0">
            <a:off x="5649900" y="826057"/>
            <a:ext cx="116319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:patient [1..1]</a:t>
            </a:r>
            <a:endParaRPr/>
          </a:p>
        </p:txBody>
      </p:sp>
      <p:cxnSp>
        <p:nvCxnSpPr>
          <p:cNvPr id="1383435448" name="Connecteur droit avec flèche 24"/>
          <p:cNvCxnSpPr>
            <a:cxnSpLocks/>
            <a:stCxn id="714661055" idx="2"/>
            <a:endCxn id="1136097342" idx="3"/>
          </p:cNvCxnSpPr>
          <p:nvPr/>
        </p:nvCxnSpPr>
        <p:spPr bwMode="auto">
          <a:xfrm rot="5399977" flipH="1" flipV="0">
            <a:off x="9958703" y="3793437"/>
            <a:ext cx="279872" cy="1498810"/>
          </a:xfrm>
          <a:prstGeom prst="bentConnector4">
            <a:avLst>
              <a:gd name="adj1" fmla="val -81680"/>
              <a:gd name="adj2" fmla="val 86248"/>
            </a:avLst>
          </a:prstGeom>
          <a:noFill/>
          <a:ln w="15875" cap="flat" cmpd="sng" algn="ctr">
            <a:solidFill>
              <a:srgbClr val="FF8800"/>
            </a:solidFill>
            <a:prstDash val="solid"/>
            <a:head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4661055" name="Rectangle 7"/>
          <p:cNvSpPr/>
          <p:nvPr/>
        </p:nvSpPr>
        <p:spPr bwMode="auto">
          <a:xfrm flipH="0" flipV="0">
            <a:off x="9761456" y="4141140"/>
            <a:ext cx="2173179" cy="5416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:NiveauDeContrainte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80267642" name="ZoneTexte 39"/>
          <p:cNvSpPr txBox="1"/>
          <p:nvPr/>
        </p:nvSpPr>
        <p:spPr bwMode="auto">
          <a:xfrm flipH="0" flipV="0">
            <a:off x="9847913" y="4840390"/>
            <a:ext cx="749773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:niveau</a:t>
            </a:r>
            <a:endParaRPr/>
          </a:p>
        </p:txBody>
      </p:sp>
      <p:sp>
        <p:nvSpPr>
          <p:cNvPr id="1318041725" name="Rectangle 14"/>
          <p:cNvSpPr/>
          <p:nvPr/>
        </p:nvSpPr>
        <p:spPr bwMode="auto">
          <a:xfrm flipH="0" flipV="0">
            <a:off x="7901335" y="5163682"/>
            <a:ext cx="2405355" cy="304656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ABATACEPT_&lt;-&gt;_ANTI-TNF_ALPHA</a:t>
            </a:r>
            <a:endParaRPr/>
          </a:p>
        </p:txBody>
      </p:sp>
      <p:sp>
        <p:nvSpPr>
          <p:cNvPr id="1765644588" name="Rectangle 14"/>
          <p:cNvSpPr/>
          <p:nvPr/>
        </p:nvSpPr>
        <p:spPr bwMode="auto">
          <a:xfrm flipH="0" flipV="0">
            <a:off x="7901335" y="5576961"/>
            <a:ext cx="2405355" cy="304655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ABIRATERONE_&lt;-&gt;_FLECAINIDE</a:t>
            </a:r>
            <a:endParaRPr/>
          </a:p>
        </p:txBody>
      </p:sp>
      <p:sp>
        <p:nvSpPr>
          <p:cNvPr id="782135669" name="Rectangle 14"/>
          <p:cNvSpPr/>
          <p:nvPr/>
        </p:nvSpPr>
        <p:spPr bwMode="auto">
          <a:xfrm flipH="0" flipV="0">
            <a:off x="7901335" y="5970775"/>
            <a:ext cx="2405355" cy="304655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Etc...</a:t>
            </a:r>
            <a:endParaRPr/>
          </a:p>
        </p:txBody>
      </p:sp>
      <p:cxnSp>
        <p:nvCxnSpPr>
          <p:cNvPr id="506678772" name="Connecteur droit avec flèche 24"/>
          <p:cNvCxnSpPr>
            <a:cxnSpLocks/>
            <a:endCxn id="1318041725" idx="1"/>
          </p:cNvCxnSpPr>
          <p:nvPr/>
        </p:nvCxnSpPr>
        <p:spPr bwMode="auto">
          <a:xfrm rot="0" flipH="0" flipV="0">
            <a:off x="6400266" y="5187888"/>
            <a:ext cx="1501068" cy="12812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2206971" name="Connecteur droit avec flèche 24"/>
          <p:cNvCxnSpPr>
            <a:cxnSpLocks/>
            <a:endCxn id="1318041725" idx="1"/>
          </p:cNvCxnSpPr>
          <p:nvPr/>
        </p:nvCxnSpPr>
        <p:spPr bwMode="auto">
          <a:xfrm rot="0" flipH="0" flipV="1">
            <a:off x="6437257" y="5316010"/>
            <a:ext cx="1464077" cy="14005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7745608" name="Connecteur droit avec flèche 24"/>
          <p:cNvCxnSpPr>
            <a:cxnSpLocks/>
            <a:endCxn id="1765644588" idx="1"/>
          </p:cNvCxnSpPr>
          <p:nvPr/>
        </p:nvCxnSpPr>
        <p:spPr bwMode="auto">
          <a:xfrm rot="0" flipH="0" flipV="0">
            <a:off x="6437257" y="5622523"/>
            <a:ext cx="1464077" cy="106763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4947792" name="Connecteur droit avec flèche 24"/>
          <p:cNvCxnSpPr>
            <a:cxnSpLocks/>
            <a:endCxn id="1765644588" idx="1"/>
          </p:cNvCxnSpPr>
          <p:nvPr/>
        </p:nvCxnSpPr>
        <p:spPr bwMode="auto">
          <a:xfrm rot="0" flipH="0" flipV="1">
            <a:off x="6446504" y="5729288"/>
            <a:ext cx="1454830" cy="10592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6368444" name="Connecteur droit avec flèche 24"/>
          <p:cNvCxnSpPr>
            <a:cxnSpLocks/>
            <a:endCxn id="782135669" idx="1"/>
          </p:cNvCxnSpPr>
          <p:nvPr/>
        </p:nvCxnSpPr>
        <p:spPr bwMode="auto">
          <a:xfrm rot="0" flipH="0" flipV="1">
            <a:off x="6464999" y="6123102"/>
            <a:ext cx="1436335" cy="1190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5024591" name="Connecteur droit avec flèche 24"/>
          <p:cNvCxnSpPr>
            <a:cxnSpLocks/>
            <a:endCxn id="782135669" idx="1"/>
          </p:cNvCxnSpPr>
          <p:nvPr/>
        </p:nvCxnSpPr>
        <p:spPr bwMode="auto">
          <a:xfrm rot="0" flipH="0" flipV="0">
            <a:off x="6428009" y="6001674"/>
            <a:ext cx="1473325" cy="12142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6584248" name="ZoneTexte 39"/>
          <p:cNvSpPr txBox="1"/>
          <p:nvPr/>
        </p:nvSpPr>
        <p:spPr bwMode="auto">
          <a:xfrm flipH="0" flipV="0">
            <a:off x="6733924" y="5211867"/>
            <a:ext cx="106685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133473865" name="Rectangle : avec coin rogné 166"/>
          <p:cNvSpPr/>
          <p:nvPr/>
        </p:nvSpPr>
        <p:spPr bwMode="auto">
          <a:xfrm rot="20851206" flipH="0" flipV="0">
            <a:off x="9831669" y="5145958"/>
            <a:ext cx="1877638" cy="83414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Ici en sous-classes la specification de chaque ensemble qui contient des prescriptions en interaction</a:t>
            </a:r>
            <a:endParaRPr/>
          </a:p>
        </p:txBody>
      </p:sp>
      <p:sp>
        <p:nvSpPr>
          <p:cNvPr id="1289280131" name="Google Shape;157;p26"/>
          <p:cNvSpPr/>
          <p:nvPr/>
        </p:nvSpPr>
        <p:spPr bwMode="auto">
          <a:xfrm rot="16199831" flipH="0" flipV="0">
            <a:off x="8883893" y="4844546"/>
            <a:ext cx="383578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2610520" name="Rectangle 7"/>
          <p:cNvSpPr/>
          <p:nvPr/>
        </p:nvSpPr>
        <p:spPr bwMode="auto">
          <a:xfrm flipH="0" flipV="0">
            <a:off x="9761456" y="2341282"/>
            <a:ext cx="2173177" cy="426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:Valeur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39497158" name="Rectangle : avec coin rogné 166"/>
          <p:cNvSpPr/>
          <p:nvPr/>
        </p:nvSpPr>
        <p:spPr bwMode="auto">
          <a:xfrm rot="20851171" flipH="0" flipV="0">
            <a:off x="10797415" y="2722289"/>
            <a:ext cx="1082763" cy="834140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Oui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Non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Possible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Inconnu</a:t>
            </a:r>
            <a:endParaRPr lang="fr-FR"/>
          </a:p>
        </p:txBody>
      </p:sp>
      <p:cxnSp>
        <p:nvCxnSpPr>
          <p:cNvPr id="1269366657" name="Connecteur droit avec flèche 24"/>
          <p:cNvCxnSpPr>
            <a:cxnSpLocks/>
            <a:stCxn id="1692610520" idx="0"/>
            <a:endCxn id="1228756443" idx="3"/>
          </p:cNvCxnSpPr>
          <p:nvPr/>
        </p:nvCxnSpPr>
        <p:spPr bwMode="auto">
          <a:xfrm rot="16199969" flipH="0" flipV="1">
            <a:off x="9178828" y="672066"/>
            <a:ext cx="1793384" cy="1545044"/>
          </a:xfrm>
          <a:prstGeom prst="bentConnector2">
            <a:avLst/>
          </a:prstGeom>
          <a:noFill/>
          <a:ln w="15875" cap="flat" cmpd="sng" algn="ctr">
            <a:solidFill>
              <a:schemeClr val="accent1">
                <a:lumMod val="75000"/>
              </a:schemeClr>
            </a:solidFill>
            <a:prstDash val="solid"/>
            <a:headEnd type="arrow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8196022" name="ZoneTexte 39"/>
          <p:cNvSpPr txBox="1"/>
          <p:nvPr/>
        </p:nvSpPr>
        <p:spPr bwMode="auto">
          <a:xfrm flipH="0" flipV="0">
            <a:off x="9662961" y="798208"/>
            <a:ext cx="2383711" cy="1097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:enfant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:sujetAge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:enAgeDeProcreer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:diabete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:antecent_ulcereGastroDuoDenale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etc...</a:t>
            </a:r>
            <a:endParaRPr lang="fr-FR"/>
          </a:p>
        </p:txBody>
      </p:sp>
      <p:sp>
        <p:nvSpPr>
          <p:cNvPr id="444403020" name="Google Shape;157;p26"/>
          <p:cNvSpPr/>
          <p:nvPr/>
        </p:nvSpPr>
        <p:spPr bwMode="auto">
          <a:xfrm rot="16199831" flipH="0" flipV="0">
            <a:off x="1878670" y="5857281"/>
            <a:ext cx="357790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5769887" name="Rectangle 21"/>
          <p:cNvSpPr/>
          <p:nvPr/>
        </p:nvSpPr>
        <p:spPr bwMode="auto">
          <a:xfrm flipH="0" flipV="0">
            <a:off x="451786" y="6161735"/>
            <a:ext cx="2480637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800093168" name="Rectangle : avec coin rogné 166"/>
          <p:cNvSpPr/>
          <p:nvPr/>
        </p:nvSpPr>
        <p:spPr bwMode="auto">
          <a:xfrm rot="20851137" flipH="0" flipV="0">
            <a:off x="85586" y="5787279"/>
            <a:ext cx="1082763" cy="476357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Substances du RUIM</a:t>
            </a:r>
            <a:endParaRPr lang="fr-FR"/>
          </a:p>
        </p:txBody>
      </p:sp>
      <p:sp>
        <p:nvSpPr>
          <p:cNvPr id="1365738093" name="ZoneTexte 39"/>
          <p:cNvSpPr txBox="1"/>
          <p:nvPr/>
        </p:nvSpPr>
        <p:spPr bwMode="auto">
          <a:xfrm flipH="0" flipV="0">
            <a:off x="6742037" y="5591178"/>
            <a:ext cx="106721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937512260" name="ZoneTexte 39"/>
          <p:cNvSpPr txBox="1"/>
          <p:nvPr/>
        </p:nvSpPr>
        <p:spPr bwMode="auto">
          <a:xfrm flipH="0" flipV="0">
            <a:off x="6733204" y="5978616"/>
            <a:ext cx="106757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002456699" name="Rectangle 14"/>
          <p:cNvSpPr/>
          <p:nvPr/>
        </p:nvSpPr>
        <p:spPr bwMode="auto">
          <a:xfrm flipH="0" flipV="0">
            <a:off x="3934234" y="5436899"/>
            <a:ext cx="1547156" cy="396341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89214075" name="Connecteur droit avec flèche 24"/>
          <p:cNvCxnSpPr>
            <a:cxnSpLocks/>
            <a:stCxn id="1002456699" idx="3"/>
            <a:endCxn id="529402739" idx="2"/>
          </p:cNvCxnSpPr>
          <p:nvPr/>
        </p:nvCxnSpPr>
        <p:spPr bwMode="auto">
          <a:xfrm rot="0" flipH="0" flipV="1">
            <a:off x="5481390" y="3724856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0413596" name="ZoneTexte 39"/>
          <p:cNvSpPr txBox="1"/>
          <p:nvPr/>
        </p:nvSpPr>
        <p:spPr bwMode="auto">
          <a:xfrm flipH="0" flipV="0">
            <a:off x="5266412" y="3991842"/>
            <a:ext cx="961790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cxnSp>
        <p:nvCxnSpPr>
          <p:cNvPr id="887743118" name="Connecteur droit avec flèche 24"/>
          <p:cNvCxnSpPr>
            <a:cxnSpLocks/>
            <a:stCxn id="575769887" idx="3"/>
            <a:endCxn id="38504226" idx="2"/>
          </p:cNvCxnSpPr>
          <p:nvPr/>
        </p:nvCxnSpPr>
        <p:spPr bwMode="auto">
          <a:xfrm rot="0" flipH="0" flipV="1">
            <a:off x="2932422" y="5090330"/>
            <a:ext cx="739808" cy="1354076"/>
          </a:xfrm>
          <a:prstGeom prst="bentConnector2">
            <a:avLst/>
          </a:prstGeom>
          <a:noFill/>
          <a:ln w="15875">
            <a:solidFill>
              <a:srgbClr val="D52FCD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2131180" name="ZoneTexte 39"/>
          <p:cNvSpPr txBox="1"/>
          <p:nvPr/>
        </p:nvSpPr>
        <p:spPr bwMode="auto">
          <a:xfrm flipH="0" flipV="0">
            <a:off x="2798593" y="5895086"/>
            <a:ext cx="1776252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ruim: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contientSubstance</a:t>
            </a:r>
            <a:r>
              <a:rPr lang="fr-FR" sz="1100">
                <a:latin typeface="Century Gothic"/>
              </a:rPr>
              <a:t> [1..*]</a:t>
            </a:r>
            <a:endParaRPr/>
          </a:p>
        </p:txBody>
      </p:sp>
      <p:sp>
        <p:nvSpPr>
          <p:cNvPr id="1738783392" name="Rectangle 13"/>
          <p:cNvSpPr/>
          <p:nvPr/>
        </p:nvSpPr>
        <p:spPr bwMode="auto">
          <a:xfrm flipH="0" flipV="0">
            <a:off x="3271617" y="4550672"/>
            <a:ext cx="2339036" cy="55814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SpecialitePharmaceutique</a:t>
            </a:r>
            <a:endParaRPr sz="1050">
              <a:solidFill>
                <a:schemeClr val="tx1"/>
              </a:solidFill>
              <a:latin typeface="Century Gothic"/>
            </a:endParaRPr>
          </a:p>
          <a:p>
            <a:pPr>
              <a:defRPr/>
            </a:pPr>
            <a:endParaRPr lang="fr-FR" sz="11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8504226" name="Rectangle 40"/>
          <p:cNvSpPr/>
          <p:nvPr/>
        </p:nvSpPr>
        <p:spPr bwMode="auto">
          <a:xfrm>
            <a:off x="3603325" y="4952373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3904727" name="Google Shape;157;p26"/>
          <p:cNvSpPr/>
          <p:nvPr/>
        </p:nvSpPr>
        <p:spPr bwMode="auto">
          <a:xfrm rot="16199794" flipH="0" flipV="0">
            <a:off x="4508631" y="5145093"/>
            <a:ext cx="383577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5619806" name=""/>
          <p:cNvSpPr/>
          <p:nvPr/>
        </p:nvSpPr>
        <p:spPr bwMode="auto">
          <a:xfrm flipH="0" flipV="0">
            <a:off x="3145120" y="4356673"/>
            <a:ext cx="2676447" cy="2227595"/>
          </a:xfrm>
          <a:prstGeom prst="rect">
            <a:avLst/>
          </a:prstGeom>
          <a:noFill/>
          <a:ln w="19049" cap="flat" cmpd="sng" algn="ctr">
            <a:solidFill>
              <a:srgbClr val="B075E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582549" name=""/>
          <p:cNvSpPr txBox="1"/>
          <p:nvPr/>
        </p:nvSpPr>
        <p:spPr bwMode="auto">
          <a:xfrm flipH="0" flipV="0">
            <a:off x="4612629" y="6275430"/>
            <a:ext cx="129297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>
                <a:solidFill>
                  <a:srgbClr val="9E5FCF"/>
                </a:solidFill>
              </a:rPr>
              <a:t>Périmètre RUIM</a:t>
            </a:r>
            <a:endParaRPr sz="1200" b="1" i="0">
              <a:solidFill>
                <a:srgbClr val="9E5FCF"/>
              </a:solidFill>
            </a:endParaRPr>
          </a:p>
        </p:txBody>
      </p:sp>
      <p:sp>
        <p:nvSpPr>
          <p:cNvPr id="1051224597" name="Rectangle 14"/>
          <p:cNvSpPr/>
          <p:nvPr/>
        </p:nvSpPr>
        <p:spPr bwMode="auto">
          <a:xfrm flipH="0" flipV="0">
            <a:off x="3631486" y="1160773"/>
            <a:ext cx="1886718" cy="717301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:Sejour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dct:identifier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79436167" name="Connecteur droit avec flèche 24"/>
          <p:cNvCxnSpPr>
            <a:cxnSpLocks/>
            <a:stCxn id="1051224597" idx="3"/>
            <a:endCxn id="1242103860" idx="1"/>
          </p:cNvCxnSpPr>
          <p:nvPr/>
        </p:nvCxnSpPr>
        <p:spPr bwMode="auto">
          <a:xfrm rot="0" flipH="0" flipV="0">
            <a:off x="5518204" y="1519424"/>
            <a:ext cx="1379436" cy="27538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4482653" name="ZoneTexte 39"/>
          <p:cNvSpPr txBox="1"/>
          <p:nvPr/>
        </p:nvSpPr>
        <p:spPr bwMode="auto">
          <a:xfrm flipH="0" flipV="0">
            <a:off x="5692046" y="1664535"/>
            <a:ext cx="1041876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:dct:isPartOf [1..1]</a:t>
            </a:r>
            <a:endParaRPr/>
          </a:p>
        </p:txBody>
      </p:sp>
      <p:sp>
        <p:nvSpPr>
          <p:cNvPr id="1448948226" name="Rectangle 40"/>
          <p:cNvSpPr/>
          <p:nvPr/>
        </p:nvSpPr>
        <p:spPr bwMode="auto">
          <a:xfrm>
            <a:off x="5380392" y="1233783"/>
            <a:ext cx="137811" cy="1379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4337216" name="Rectangle : avec coin rogné 166"/>
          <p:cNvSpPr/>
          <p:nvPr/>
        </p:nvSpPr>
        <p:spPr bwMode="auto">
          <a:xfrm rot="20851102" flipH="0" flipV="0">
            <a:off x="9046755" y="1061489"/>
            <a:ext cx="852293" cy="380004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1 jour</a:t>
            </a:r>
            <a:endParaRPr lang="fr-FR"/>
          </a:p>
        </p:txBody>
      </p:sp>
      <p:cxnSp>
        <p:nvCxnSpPr>
          <p:cNvPr id="1542264" name="Connecteur droit avec flèche 24"/>
          <p:cNvCxnSpPr>
            <a:cxnSpLocks/>
            <a:stCxn id="1228756443" idx="2"/>
            <a:endCxn id="1242103860" idx="0"/>
          </p:cNvCxnSpPr>
          <p:nvPr/>
        </p:nvCxnSpPr>
        <p:spPr bwMode="auto">
          <a:xfrm rot="5399976" flipH="0" flipV="0">
            <a:off x="7805909" y="1120467"/>
            <a:ext cx="588819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429406" name="ZoneTexte 39"/>
          <p:cNvSpPr txBox="1"/>
          <p:nvPr/>
        </p:nvSpPr>
        <p:spPr bwMode="auto">
          <a:xfrm flipH="0" flipV="0">
            <a:off x="7518539" y="990747"/>
            <a:ext cx="1163557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:patient [1..1]</a:t>
            </a:r>
            <a:endParaRPr/>
          </a:p>
        </p:txBody>
      </p:sp>
      <p:sp>
        <p:nvSpPr>
          <p:cNvPr id="1502424517" name=""/>
          <p:cNvSpPr/>
          <p:nvPr/>
        </p:nvSpPr>
        <p:spPr bwMode="auto">
          <a:xfrm flipH="0" flipV="0">
            <a:off x="6273679" y="5021352"/>
            <a:ext cx="5772992" cy="1618404"/>
          </a:xfrm>
          <a:prstGeom prst="rect">
            <a:avLst/>
          </a:prstGeom>
          <a:noFill/>
          <a:ln w="19049" cap="flat" cmpd="sng" algn="ctr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476308" name=""/>
          <p:cNvSpPr txBox="1"/>
          <p:nvPr/>
        </p:nvSpPr>
        <p:spPr bwMode="auto">
          <a:xfrm flipH="0" flipV="0">
            <a:off x="9303005" y="6365077"/>
            <a:ext cx="275628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>
                <a:solidFill>
                  <a:schemeClr val="accent2"/>
                </a:solidFill>
              </a:rPr>
              <a:t>Périmètre Thesaurus des interactions</a:t>
            </a:r>
            <a:endParaRPr sz="1200" b="1" i="0">
              <a:solidFill>
                <a:schemeClr val="accent2"/>
              </a:solidFill>
            </a:endParaRPr>
          </a:p>
        </p:txBody>
      </p:sp>
      <p:cxnSp>
        <p:nvCxnSpPr>
          <p:cNvPr id="1524567332" name="Connecteur droit avec flèche 24"/>
          <p:cNvCxnSpPr>
            <a:cxnSpLocks/>
            <a:stCxn id="575769887" idx="0"/>
            <a:endCxn id="676676616" idx="1"/>
          </p:cNvCxnSpPr>
          <p:nvPr/>
        </p:nvCxnSpPr>
        <p:spPr bwMode="auto">
          <a:xfrm rot="16199969" flipH="0" flipV="0">
            <a:off x="1869937" y="3377489"/>
            <a:ext cx="2606412" cy="2962078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8526765" name="ZoneTexte 39"/>
          <p:cNvSpPr txBox="1"/>
          <p:nvPr/>
        </p:nvSpPr>
        <p:spPr bwMode="auto">
          <a:xfrm flipH="0" flipV="0">
            <a:off x="2294447" y="3465416"/>
            <a:ext cx="127594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824236283" name="Rectangle : avec coin rogné 166"/>
          <p:cNvSpPr/>
          <p:nvPr/>
        </p:nvSpPr>
        <p:spPr bwMode="auto">
          <a:xfrm rot="20851102" flipH="0" flipV="0">
            <a:off x="3395492" y="3582154"/>
            <a:ext cx="1253392" cy="613957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Quand on fera des aggrégations sur la substance</a:t>
            </a:r>
            <a:endParaRPr lang="fr-FR"/>
          </a:p>
        </p:txBody>
      </p:sp>
      <p:sp>
        <p:nvSpPr>
          <p:cNvPr id="676676616" name="Rectangle 40"/>
          <p:cNvSpPr/>
          <p:nvPr/>
        </p:nvSpPr>
        <p:spPr bwMode="auto">
          <a:xfrm flipH="0" flipV="0">
            <a:off x="4654182" y="3486344"/>
            <a:ext cx="137811" cy="1379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612636" name="Titre 1"/>
          <p:cNvSpPr>
            <a:spLocks noGrp="1"/>
          </p:cNvSpPr>
          <p:nvPr>
            <p:ph type="title"/>
          </p:nvPr>
        </p:nvSpPr>
        <p:spPr bwMode="auto">
          <a:xfrm>
            <a:off x="838198" y="15439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Notes 2023-09-15</a:t>
            </a:r>
            <a:endParaRPr/>
          </a:p>
        </p:txBody>
      </p:sp>
      <p:sp>
        <p:nvSpPr>
          <p:cNvPr id="733670013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407676"/>
            <a:ext cx="10515600" cy="53441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Traiter le cas « AMINOSIDE » qui est en interaction avec elle-même</a:t>
            </a:r>
            <a:endParaRPr/>
          </a:p>
          <a:p>
            <a:pPr lvl="1">
              <a:defRPr/>
            </a:pPr>
            <a:r>
              <a:rPr/>
              <a:t>Interactions intra-classe</a:t>
            </a:r>
            <a:endParaRPr/>
          </a:p>
          <a:p>
            <a:pPr lvl="1">
              <a:defRPr/>
            </a:pPr>
            <a:r>
              <a:rPr/>
              <a:t>Nécessite de vérifier que l’item B n’est pas dans le même groupe substance que l’item A, alors qu’il est dans dans la même classe d’interaction</a:t>
            </a:r>
            <a:endParaRPr/>
          </a:p>
          <a:p>
            <a:pPr lvl="1">
              <a:defRPr/>
            </a:pPr>
            <a:r>
              <a:rPr/>
              <a:t>Catherine essaie de retrouver l’exemple fait avec Jean Charlet</a:t>
            </a:r>
            <a:endParaRPr/>
          </a:p>
          <a:p>
            <a:pPr lvl="0">
              <a:defRPr/>
            </a:pPr>
            <a:r>
              <a:rPr/>
              <a:t>Catherine renvoie les fichiers avec les IDs :</a:t>
            </a:r>
            <a:endParaRPr/>
          </a:p>
          <a:p>
            <a:pPr lvl="1">
              <a:defRPr/>
            </a:pPr>
            <a:r>
              <a:rPr/>
              <a:t>Classes + grp substances + relation classe/groupe</a:t>
            </a:r>
            <a:endParaRPr/>
          </a:p>
          <a:p>
            <a:pPr lvl="1">
              <a:defRPr/>
            </a:pPr>
            <a:r>
              <a:rPr/>
              <a:t>Thesaurus d’interaction avec les IDs</a:t>
            </a:r>
            <a:endParaRPr/>
          </a:p>
          <a:p>
            <a:pPr lvl="0">
              <a:defRPr/>
            </a:pPr>
            <a:r>
              <a:rPr/>
              <a:t>Les conversions des données ANSM seront faites une fois, et les CSV ne seront pas remis à jour en masse</a:t>
            </a:r>
            <a:endParaRPr/>
          </a:p>
          <a:p>
            <a:pPr lvl="1">
              <a:defRPr/>
            </a:pPr>
            <a:r>
              <a:rPr/>
              <a:t>Les ajouts seront faits dans d’autres fichiers</a:t>
            </a:r>
            <a:endParaRPr/>
          </a:p>
          <a:p>
            <a:pPr lvl="1">
              <a:defRPr/>
            </a:pPr>
            <a:r>
              <a:rPr/>
              <a:t>Les fichiers d’origine seront mis à jour à la main lors de la mise à jour du thesaurus des interactions</a:t>
            </a:r>
            <a:endParaRPr/>
          </a:p>
          <a:p>
            <a:pPr lvl="0">
              <a:defRPr/>
            </a:pPr>
            <a:r>
              <a:rPr/>
              <a:t>Les fichiers seront versionnés pour suivre les évolutions, on gardera les anciennes versions</a:t>
            </a:r>
            <a:endParaRPr/>
          </a:p>
          <a:p>
            <a:pPr lvl="0">
              <a:defRPr/>
            </a:pPr>
            <a:r>
              <a:rPr/>
              <a:t>Modélisation des doses : avoir des listes de doses possibles pour chaque substances</a:t>
            </a:r>
            <a:endParaRPr/>
          </a:p>
          <a:p>
            <a:pPr lvl="1">
              <a:defRPr/>
            </a:pPr>
            <a:r>
              <a:rPr/>
              <a:t>Acide acétylsalicilique :</a:t>
            </a:r>
            <a:endParaRPr/>
          </a:p>
          <a:p>
            <a:pPr lvl="2">
              <a:defRPr/>
            </a:pPr>
            <a:r>
              <a:rPr/>
              <a:t>Anti-inflammatoire (1g / prise, 3g/jour)</a:t>
            </a:r>
            <a:endParaRPr/>
          </a:p>
          <a:p>
            <a:pPr lvl="2">
              <a:defRPr/>
            </a:pPr>
            <a:r>
              <a:rPr/>
              <a:t>Antalgique (500mg / prise, 2g/jour)</a:t>
            </a:r>
            <a:endParaRPr/>
          </a:p>
          <a:p>
            <a:pPr lvl="2">
              <a:defRPr/>
            </a:pPr>
            <a:r>
              <a:rPr/>
              <a:t>Anti-aggrégant (entre 150 et 300 mg)</a:t>
            </a:r>
            <a:endParaRPr/>
          </a:p>
          <a:p>
            <a:pPr lvl="1">
              <a:defRPr/>
            </a:pPr>
            <a:r>
              <a:rPr/>
              <a:t>A supposer qu’on ait un dosage structuré lié à l’UCD qui vient du RUIM, comment peut-on passer de ces dosages structurés à l’expression des seuils de dose ?</a:t>
            </a:r>
            <a:endParaRPr/>
          </a:p>
          <a:p>
            <a:pPr lvl="0">
              <a:defRPr/>
            </a:pPr>
            <a:r>
              <a:rPr/>
              <a:t>Convertisseur de dose : recherche toutes les UCD qui contienne la subst., reconverti les administrations en mg =&gt; sort la quantité de substance pour une UCD en mg administré à un patient par prise et par jour</a:t>
            </a:r>
            <a:endParaRPr/>
          </a:p>
          <a:p>
            <a:pPr lvl="1">
              <a:defRPr/>
            </a:pPr>
            <a:r>
              <a:rPr/>
              <a:t>« Mr machin à pris 2000 mg d’acide a. Par l’UCD 1 dans la journée » /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 Mr machin à pris 500 mg d’acide a. Par l’UCD 2 dans la journée »</a:t>
            </a:r>
            <a:endParaRPr/>
          </a:p>
          <a:p>
            <a:pPr lvl="1">
              <a:defRPr/>
            </a:pPr>
            <a:r>
              <a:rPr/>
              <a:t>On peut prendre l’hypothèse que les EDS pourront aggréger sur la substance et sortir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« Mr machin à pris 2500 mg d’acide a. dans la journée »</a:t>
            </a:r>
            <a:endParaRPr/>
          </a:p>
          <a:p>
            <a:pPr lvl="1">
              <a:defRPr/>
            </a:pPr>
            <a:r>
              <a:rPr/>
              <a:t>Voir si on peut exprimer des règles numériques de définition des seuils dans l’ontologie pour classer les doses sur les seuils</a:t>
            </a:r>
            <a:endParaRPr/>
          </a:p>
          <a:p>
            <a:pPr lvl="0">
              <a:defRPr/>
            </a:pPr>
            <a:r>
              <a:rPr/>
              <a:t>Classification des voies entres « voies systémiques » et « voies topiques »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92341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Notes 2023-10-10</a:t>
            </a:r>
            <a:endParaRPr/>
          </a:p>
        </p:txBody>
      </p:sp>
      <p:sp>
        <p:nvSpPr>
          <p:cNvPr id="1930514357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657040"/>
            <a:ext cx="10515600" cy="47997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On reste bien sur l’idée d’avoir un fichier d’ajout pour les classes et les groupes substances</a:t>
            </a:r>
            <a:endParaRPr/>
          </a:p>
          <a:p>
            <a:pPr>
              <a:defRPr/>
            </a:pPr>
            <a:r>
              <a:rPr/>
              <a:t>Pour supprimer des relations existantes, on pourra barrer la police sur la/lignes dans le tableau de relations</a:t>
            </a:r>
            <a:endParaRPr/>
          </a:p>
          <a:p>
            <a:pPr>
              <a:defRPr/>
            </a:pPr>
            <a:r>
              <a:rPr/>
              <a:t>Pour les doses :</a:t>
            </a:r>
            <a:endParaRPr/>
          </a:p>
          <a:p>
            <a:pPr lvl="1">
              <a:defRPr/>
            </a:pPr>
            <a:r>
              <a:rPr/>
              <a:t>Ajouter des bornes min / max **par prise**</a:t>
            </a:r>
            <a:endParaRPr/>
          </a:p>
          <a:p>
            <a:pPr lvl="1">
              <a:defRPr/>
            </a:pPr>
            <a:r>
              <a:rPr/>
              <a:t>Il est possible de combiner un intervalle de dose par jour OU une condition sur la dose par prise</a:t>
            </a:r>
            <a:endParaRPr/>
          </a:p>
          <a:p>
            <a:pPr lvl="1">
              <a:defRPr/>
            </a:pPr>
            <a:r>
              <a:rPr/>
              <a:t>On peut n’avoir que une information sur la dose par prise</a:t>
            </a:r>
            <a:endParaRPr/>
          </a:p>
          <a:p>
            <a:pPr lvl="1">
              <a:defRPr/>
            </a:pPr>
            <a:r>
              <a:rPr/>
              <a:t>Les EDS ramène les 2 informations : par jour et par prise</a:t>
            </a:r>
            <a:endParaRPr/>
          </a:p>
          <a:p>
            <a:pPr lvl="0">
              <a:defRPr/>
            </a:pPr>
            <a:r>
              <a:rPr/>
              <a:t>Insuffisance hépatique : on peut avoir l’information sur la sévérité</a:t>
            </a:r>
            <a:endParaRPr/>
          </a:p>
          <a:p>
            <a:pPr lvl="1">
              <a:defRPr/>
            </a:pPr>
            <a:r>
              <a:rPr/>
              <a:t>Légère / modérée / sévère</a:t>
            </a:r>
            <a:endParaRPr/>
          </a:p>
          <a:p>
            <a:pPr lvl="1">
              <a:defRPr/>
            </a:pPr>
            <a:r>
              <a:rPr/>
              <a:t>Idem pour l’insuffisance rénale ?</a:t>
            </a:r>
            <a:endParaRPr/>
          </a:p>
          <a:p>
            <a:pPr lvl="0">
              <a:defRPr/>
            </a:pPr>
            <a:r>
              <a:rPr/>
              <a:t>Cas des interactions possibles :</a:t>
            </a:r>
            <a:endParaRPr/>
          </a:p>
          <a:p>
            <a:pPr lvl="1">
              <a:defRPr/>
            </a:pPr>
            <a:r>
              <a:rPr/>
              <a:t>Dans le cas où l’interaction est liée à une caractéristique patient, on souhaite distinguer les cas des vrais positifs (« diabète = oui ») des cas possibles (« diabète = inconnu ou possible »)</a:t>
            </a:r>
            <a:endParaRPr/>
          </a:p>
          <a:p>
            <a:pPr lvl="1">
              <a:defRPr/>
            </a:pPr>
            <a:r>
              <a:rPr/>
              <a:t>On aurait l’ensemble des Oui/possible/inconnu, et comme sous-ensemble l’ensemble des oui (cad le sous-ensemble ou la caractéristique patient est certaine)</a:t>
            </a:r>
            <a:endParaRPr/>
          </a:p>
          <a:p>
            <a:pPr lvl="1">
              <a:defRPr/>
            </a:pPr>
            <a:r>
              <a:rPr/>
              <a:t>Cas similaire possible avec les doses : on pourrait vouloir décrire une interaction **probable** lorsque la plage de dose des administrations n’est pas connue (distinguer « interaction certaine » vs « interaction probable »)</a:t>
            </a:r>
            <a:endParaRPr/>
          </a:p>
          <a:p>
            <a:pPr lvl="0">
              <a:defRPr/>
            </a:pPr>
            <a:r>
              <a:rPr/>
              <a:t>Aggrégation dans les EDS : </a:t>
            </a:r>
            <a:endParaRPr/>
          </a:p>
          <a:p>
            <a:pPr lvl="1">
              <a:defRPr/>
            </a:pPr>
            <a:r>
              <a:rPr/>
              <a:t>Les EDS aggrègent sur les UCDs, par patient et par jour. Et ils ramènent la dose max par jour et la dose journalière pour cette UCD</a:t>
            </a:r>
            <a:endParaRPr/>
          </a:p>
          <a:p>
            <a:pPr lvl="1">
              <a:defRPr/>
            </a:pPr>
            <a:r>
              <a:rPr/>
              <a:t>Les interactions sont exprimées avec une plage de dose sur la substance. Il faut arriver à passer de l’aggrégation sur l’UCD à l’aggrégation sur la substance</a:t>
            </a:r>
            <a:endParaRPr/>
          </a:p>
          <a:p>
            <a:pPr lvl="0">
              <a:defRPr/>
            </a:pPr>
            <a:r>
              <a:rPr/>
              <a:t>RUIM :</a:t>
            </a:r>
            <a:endParaRPr/>
          </a:p>
          <a:p>
            <a:pPr lvl="1">
              <a:defRPr/>
            </a:pPr>
            <a:r>
              <a:rPr/>
              <a:t>Catherine fournit le listing des codes substances ANSM avec la correspondance vers l’identifiant du groupe substance dans le thesaurus des interactions</a:t>
            </a:r>
            <a:endParaRPr/>
          </a:p>
          <a:p>
            <a:pPr lvl="1">
              <a:defRPr/>
            </a:pPr>
            <a:r>
              <a:rPr/>
              <a:t>Catherine fournit un fichier d’exemple anonymisé d’une sortie fictive d’un EDS</a:t>
            </a:r>
            <a:endParaRPr/>
          </a:p>
          <a:p>
            <a:pPr lvl="1">
              <a:defRPr/>
            </a:pPr>
            <a:r>
              <a:rPr/>
              <a:t>Thomas teste la conversion de ce fichier pour vérifier le bon lien entre « EDS -&gt; UCD -&gt; RUIM -&gt; Substance -&gt; Thesaurus des interactions »</a:t>
            </a:r>
            <a:endParaRPr/>
          </a:p>
          <a:p>
            <a:pPr lvl="1">
              <a:defRPr/>
            </a:pPr>
            <a:r>
              <a:rPr/>
              <a:t>On regardera les SA et FT du RUIM, sans distinction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685375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Slides du RUIM pour copier/coller</a:t>
            </a:r>
            <a:endParaRPr/>
          </a:p>
        </p:txBody>
      </p:sp>
      <p:sp>
        <p:nvSpPr>
          <p:cNvPr id="75146940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/>
          <p:cNvCxnSpPr>
            <a:cxnSpLocks/>
            <a:stCxn id="57" idx="3"/>
            <a:endCxn id="3" idx="2"/>
          </p:cNvCxnSpPr>
          <p:nvPr/>
        </p:nvCxnSpPr>
        <p:spPr bwMode="auto">
          <a:xfrm flipV="1">
            <a:off x="5406915" y="852316"/>
            <a:ext cx="959670" cy="3994893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9"/>
          <p:cNvCxnSpPr>
            <a:cxnSpLocks/>
            <a:stCxn id="20" idx="1"/>
            <a:endCxn id="2" idx="1"/>
          </p:cNvCxnSpPr>
          <p:nvPr/>
        </p:nvCxnSpPr>
        <p:spPr bwMode="auto">
          <a:xfrm rot="10800000">
            <a:off x="2146436" y="2256837"/>
            <a:ext cx="9522" cy="2825445"/>
          </a:xfrm>
          <a:prstGeom prst="bentConnector3">
            <a:avLst>
              <a:gd name="adj1" fmla="val 2500504"/>
            </a:avLst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2146435" y="1782574"/>
            <a:ext cx="3260482" cy="948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02465" y="213180"/>
            <a:ext cx="2128239" cy="639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rdfs:label</a:t>
            </a:r>
            <a:endParaRPr lang="fr-FR" sz="140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</p:txBody>
      </p:sp>
      <p:cxnSp>
        <p:nvCxnSpPr>
          <p:cNvPr id="4" name="Connecteur droit avec flèche 3"/>
          <p:cNvCxnSpPr>
            <a:cxnSpLocks/>
            <a:stCxn id="2" idx="3"/>
            <a:endCxn id="3" idx="2"/>
          </p:cNvCxnSpPr>
          <p:nvPr/>
        </p:nvCxnSpPr>
        <p:spPr bwMode="auto">
          <a:xfrm flipV="1">
            <a:off x="5406917" y="852316"/>
            <a:ext cx="959668" cy="1404520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2155958" y="3279246"/>
            <a:ext cx="3260482" cy="920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SubstanceDosage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" name="Connecteur droit avec flèche 9"/>
          <p:cNvCxnSpPr>
            <a:cxnSpLocks/>
            <a:stCxn id="9" idx="1"/>
            <a:endCxn id="2" idx="1"/>
          </p:cNvCxnSpPr>
          <p:nvPr/>
        </p:nvCxnSpPr>
        <p:spPr bwMode="auto">
          <a:xfrm rot="10800000">
            <a:off x="2146436" y="2256837"/>
            <a:ext cx="9522" cy="1482415"/>
          </a:xfrm>
          <a:prstGeom prst="bentConnector3">
            <a:avLst>
              <a:gd name="adj1" fmla="val 2500504"/>
            </a:avLst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  <a:stCxn id="53" idx="3"/>
            <a:endCxn id="3" idx="2"/>
          </p:cNvCxnSpPr>
          <p:nvPr/>
        </p:nvCxnSpPr>
        <p:spPr bwMode="auto">
          <a:xfrm flipV="1">
            <a:off x="5413264" y="852316"/>
            <a:ext cx="953320" cy="2625017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6734448" y="1967410"/>
            <a:ext cx="2556415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DosagePresentation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5958" y="4622276"/>
            <a:ext cx="3260482" cy="9200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SubstanceForme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ZoneTexte 4"/>
          <p:cNvSpPr txBox="1"/>
          <p:nvPr/>
        </p:nvSpPr>
        <p:spPr bwMode="auto">
          <a:xfrm>
            <a:off x="5167526" y="1064897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[1..*]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only</a:t>
            </a:r>
            <a:endParaRPr lang="fr-FR" sz="1100">
              <a:latin typeface="Century Gothic"/>
            </a:endParaRPr>
          </a:p>
        </p:txBody>
      </p:sp>
      <p:cxnSp>
        <p:nvCxnSpPr>
          <p:cNvPr id="38" name="Connecteur droit avec flèche 14"/>
          <p:cNvCxnSpPr>
            <a:cxnSpLocks/>
            <a:stCxn id="9" idx="3"/>
            <a:endCxn id="19" idx="2"/>
          </p:cNvCxnSpPr>
          <p:nvPr/>
        </p:nvCxnSpPr>
        <p:spPr bwMode="auto">
          <a:xfrm flipV="1">
            <a:off x="5416440" y="2509051"/>
            <a:ext cx="2596216" cy="12302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8920423" y="4774475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:Forme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dct:identifier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9" name="Connecteur droit avec flèche 14"/>
          <p:cNvCxnSpPr>
            <a:cxnSpLocks/>
            <a:stCxn id="20" idx="3"/>
            <a:endCxn id="43" idx="1"/>
          </p:cNvCxnSpPr>
          <p:nvPr/>
        </p:nvCxnSpPr>
        <p:spPr bwMode="auto">
          <a:xfrm flipV="1">
            <a:off x="5416440" y="5045296"/>
            <a:ext cx="3503983" cy="3698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 bwMode="auto">
          <a:xfrm>
            <a:off x="6444425" y="4774475"/>
            <a:ext cx="230706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formeAdministrable</a:t>
            </a:r>
            <a:r>
              <a:rPr lang="fr-FR" sz="1100">
                <a:latin typeface="Century Gothic"/>
              </a:rPr>
              <a:t>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definiParFormeAdministrable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255289" y="3377530"/>
            <a:ext cx="157975" cy="1996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7" name="Rectangle 56"/>
          <p:cNvSpPr/>
          <p:nvPr/>
        </p:nvSpPr>
        <p:spPr bwMode="auto">
          <a:xfrm>
            <a:off x="5248939" y="4747405"/>
            <a:ext cx="157975" cy="1996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0" name="ZoneTexte 109"/>
          <p:cNvSpPr txBox="1"/>
          <p:nvPr/>
        </p:nvSpPr>
        <p:spPr bwMode="auto">
          <a:xfrm>
            <a:off x="-7452" y="2783233"/>
            <a:ext cx="2135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precise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PPhParSubstance</a:t>
            </a:r>
            <a:r>
              <a:rPr lang="fr-FR" sz="1100">
                <a:latin typeface="Century Gothic"/>
              </a:rPr>
              <a:t> [1..1]</a:t>
            </a:r>
            <a:endParaRPr/>
          </a:p>
        </p:txBody>
      </p:sp>
      <p:sp>
        <p:nvSpPr>
          <p:cNvPr id="167" name="Rectangle : avec coin rogné 166"/>
          <p:cNvSpPr/>
          <p:nvPr/>
        </p:nvSpPr>
        <p:spPr bwMode="auto">
          <a:xfrm rot="20851233">
            <a:off x="2354273" y="1428351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1</a:t>
            </a:r>
            <a:endParaRPr/>
          </a:p>
        </p:txBody>
      </p:sp>
      <p:sp>
        <p:nvSpPr>
          <p:cNvPr id="168" name="Rectangle : avec coin rogné 167"/>
          <p:cNvSpPr/>
          <p:nvPr/>
        </p:nvSpPr>
        <p:spPr bwMode="auto">
          <a:xfrm rot="20851233">
            <a:off x="2286866" y="3042671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2</a:t>
            </a:r>
            <a:endParaRPr/>
          </a:p>
        </p:txBody>
      </p:sp>
      <p:sp>
        <p:nvSpPr>
          <p:cNvPr id="169" name="Rectangle : avec coin rogné 168"/>
          <p:cNvSpPr/>
          <p:nvPr/>
        </p:nvSpPr>
        <p:spPr bwMode="auto">
          <a:xfrm rot="20851233">
            <a:off x="2295469" y="4383685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3</a:t>
            </a:r>
            <a:endParaRPr/>
          </a:p>
        </p:txBody>
      </p:sp>
      <p:sp>
        <p:nvSpPr>
          <p:cNvPr id="24" name="Titre 1"/>
          <p:cNvSpPr txBox="1"/>
          <p:nvPr/>
        </p:nvSpPr>
        <p:spPr bwMode="auto">
          <a:xfrm>
            <a:off x="321305" y="58701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PHPID 1,2,3</a:t>
            </a:r>
            <a:endParaRPr/>
          </a:p>
        </p:txBody>
      </p:sp>
      <p:sp>
        <p:nvSpPr>
          <p:cNvPr id="29" name="Rectangle 28"/>
          <p:cNvSpPr/>
          <p:nvPr/>
        </p:nvSpPr>
        <p:spPr bwMode="auto">
          <a:xfrm>
            <a:off x="9411112" y="1967410"/>
            <a:ext cx="2556415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DosageConcentration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2" name="Connecteur droit avec flèche 14"/>
          <p:cNvCxnSpPr>
            <a:cxnSpLocks/>
            <a:stCxn id="9" idx="3"/>
            <a:endCxn id="29" idx="2"/>
          </p:cNvCxnSpPr>
          <p:nvPr/>
        </p:nvCxnSpPr>
        <p:spPr bwMode="auto">
          <a:xfrm flipV="1">
            <a:off x="5416440" y="2509051"/>
            <a:ext cx="5272880" cy="12302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 bwMode="auto">
          <a:xfrm>
            <a:off x="6761534" y="2796441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[0..1]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</p:txBody>
      </p:sp>
      <p:sp>
        <p:nvSpPr>
          <p:cNvPr id="41" name="ZoneTexte 40"/>
          <p:cNvSpPr txBox="1"/>
          <p:nvPr/>
        </p:nvSpPr>
        <p:spPr bwMode="auto">
          <a:xfrm>
            <a:off x="9490260" y="2796441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[0..1]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</p:txBody>
      </p:sp>
      <p:sp>
        <p:nvSpPr>
          <p:cNvPr id="28" name="Légende : encadrée 27"/>
          <p:cNvSpPr/>
          <p:nvPr/>
        </p:nvSpPr>
        <p:spPr bwMode="auto">
          <a:xfrm>
            <a:off x="8404397" y="3888883"/>
            <a:ext cx="2013430" cy="637819"/>
          </a:xfrm>
          <a:prstGeom prst="borderCallout1">
            <a:avLst>
              <a:gd name="adj1" fmla="val -113"/>
              <a:gd name="adj2" fmla="val 11980"/>
              <a:gd name="adj3" fmla="val -30789"/>
              <a:gd name="adj4" fmla="val -195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Au moins un dosage (concentration ou présentation) doit être indiqué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4"/>
          <p:cNvCxnSpPr>
            <a:cxnSpLocks/>
            <a:stCxn id="22" idx="3"/>
            <a:endCxn id="28" idx="1"/>
          </p:cNvCxnSpPr>
          <p:nvPr/>
        </p:nvCxnSpPr>
        <p:spPr bwMode="auto">
          <a:xfrm>
            <a:off x="4507812" y="3260457"/>
            <a:ext cx="5005093" cy="99387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9512905" y="3983512"/>
            <a:ext cx="2130393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:Voie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5" name="Titre 1"/>
          <p:cNvSpPr txBox="1"/>
          <p:nvPr/>
        </p:nvSpPr>
        <p:spPr bwMode="auto">
          <a:xfrm>
            <a:off x="407900" y="59845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Prescription en Dénomination Commune</a:t>
            </a:r>
            <a:endParaRPr/>
          </a:p>
        </p:txBody>
      </p:sp>
      <p:cxnSp>
        <p:nvCxnSpPr>
          <p:cNvPr id="16" name="Connecteur droit avec flèche 24"/>
          <p:cNvCxnSpPr>
            <a:cxnSpLocks/>
            <a:stCxn id="22" idx="3"/>
            <a:endCxn id="17" idx="1"/>
          </p:cNvCxnSpPr>
          <p:nvPr/>
        </p:nvCxnSpPr>
        <p:spPr bwMode="auto">
          <a:xfrm>
            <a:off x="4507812" y="3260457"/>
            <a:ext cx="5005093" cy="184058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9512905" y="4830216"/>
            <a:ext cx="2130392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UniteDePresentation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dct:identifier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</p:txBody>
      </p:sp>
      <p:sp>
        <p:nvSpPr>
          <p:cNvPr id="19" name="ZoneTexte 18"/>
          <p:cNvSpPr txBox="1"/>
          <p:nvPr/>
        </p:nvSpPr>
        <p:spPr bwMode="auto">
          <a:xfrm>
            <a:off x="6418112" y="4774030"/>
            <a:ext cx="23439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uniteDePresentation</a:t>
            </a:r>
            <a:r>
              <a:rPr lang="fr-FR" sz="1100">
                <a:latin typeface="Century Gothic"/>
              </a:rPr>
              <a:t>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definiParUniteDePresentation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512905" y="477232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532091" y="1212541"/>
            <a:ext cx="2128239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:Dosage</a:t>
            </a:r>
            <a:endParaRPr/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Presentation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532091" y="2839993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:Forme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5" name="Connecteur droit avec flèche 24"/>
          <p:cNvCxnSpPr>
            <a:cxnSpLocks/>
            <a:stCxn id="22" idx="3"/>
            <a:endCxn id="23" idx="1"/>
          </p:cNvCxnSpPr>
          <p:nvPr/>
        </p:nvCxnSpPr>
        <p:spPr bwMode="auto">
          <a:xfrm flipV="1">
            <a:off x="4507812" y="748053"/>
            <a:ext cx="5005093" cy="251240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24"/>
          <p:cNvCxnSpPr>
            <a:cxnSpLocks/>
            <a:stCxn id="22" idx="3"/>
            <a:endCxn id="30" idx="1"/>
          </p:cNvCxnSpPr>
          <p:nvPr/>
        </p:nvCxnSpPr>
        <p:spPr bwMode="auto">
          <a:xfrm flipV="1">
            <a:off x="4507812" y="1483362"/>
            <a:ext cx="5024279" cy="17770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24"/>
          <p:cNvCxnSpPr>
            <a:cxnSpLocks/>
            <a:stCxn id="22" idx="3"/>
            <a:endCxn id="31" idx="1"/>
          </p:cNvCxnSpPr>
          <p:nvPr/>
        </p:nvCxnSpPr>
        <p:spPr bwMode="auto">
          <a:xfrm flipV="1">
            <a:off x="4507812" y="3110814"/>
            <a:ext cx="5024279" cy="14964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ZoneTexte 37"/>
          <p:cNvSpPr txBox="1"/>
          <p:nvPr/>
        </p:nvSpPr>
        <p:spPr bwMode="auto">
          <a:xfrm>
            <a:off x="6713101" y="444180"/>
            <a:ext cx="200626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 [1..*]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525737" y="1996470"/>
            <a:ext cx="2128239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:Dosage</a:t>
            </a:r>
            <a:endParaRPr/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Concentration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0" name="Connecteur droit avec flèche 24"/>
          <p:cNvCxnSpPr>
            <a:cxnSpLocks/>
            <a:stCxn id="22" idx="3"/>
            <a:endCxn id="39" idx="1"/>
          </p:cNvCxnSpPr>
          <p:nvPr/>
        </p:nvCxnSpPr>
        <p:spPr bwMode="auto">
          <a:xfrm flipV="1">
            <a:off x="4507812" y="2267291"/>
            <a:ext cx="5017925" cy="99316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ZoneTexte 42"/>
          <p:cNvSpPr txBox="1"/>
          <p:nvPr/>
        </p:nvSpPr>
        <p:spPr bwMode="auto">
          <a:xfrm>
            <a:off x="6361716" y="1157216"/>
            <a:ext cx="23588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dosagePresentation</a:t>
            </a:r>
            <a:r>
              <a:rPr lang="fr-FR" sz="1100">
                <a:latin typeface="Century Gothic"/>
              </a:rPr>
              <a:t> [0..1]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7057111" y="4043241"/>
            <a:ext cx="17050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:voie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definiParVoie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47330" y="2537401"/>
            <a:ext cx="3260482" cy="1446110"/>
          </a:xfrm>
          <a:prstGeom prst="rect">
            <a:avLst/>
          </a:prstGeom>
          <a:noFill/>
          <a:ln w="19050">
            <a:solidFill>
              <a:srgbClr val="F94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PrescriptionEnDC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2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10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 [1..1]</a:t>
            </a:r>
            <a:endParaRPr lang="fr-FR" sz="11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rdfs:label</a:t>
            </a: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dateDebut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[0..1]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dateFin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[0..1]</a:t>
            </a:r>
            <a:endParaRPr lang="fr-FR" sz="11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:actif  [1..1]</a:t>
            </a:r>
            <a:endParaRPr/>
          </a:p>
          <a:p>
            <a:pPr algn="ctr">
              <a:defRPr/>
            </a:pP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59" name="Connecteur droit avec flèche 24"/>
          <p:cNvCxnSpPr>
            <a:cxnSpLocks/>
            <a:stCxn id="22" idx="3"/>
            <a:endCxn id="31" idx="2"/>
          </p:cNvCxnSpPr>
          <p:nvPr/>
        </p:nvCxnSpPr>
        <p:spPr bwMode="auto">
          <a:xfrm>
            <a:off x="4507812" y="3260457"/>
            <a:ext cx="6088399" cy="121177"/>
          </a:xfrm>
          <a:prstGeom prst="bentConnector4">
            <a:avLst>
              <a:gd name="adj1" fmla="val 41261"/>
              <a:gd name="adj2" fmla="val 28865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 bwMode="auto">
          <a:xfrm>
            <a:off x="5875563" y="2822837"/>
            <a:ext cx="286054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formeAdministrable</a:t>
            </a:r>
            <a:r>
              <a:rPr lang="fr-FR" sz="1100">
                <a:latin typeface="Century Gothic"/>
              </a:rPr>
              <a:t> [1..*]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definiParFormeAdministrable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58" name="ZoneTexte 57"/>
          <p:cNvSpPr txBox="1"/>
          <p:nvPr/>
        </p:nvSpPr>
        <p:spPr bwMode="auto">
          <a:xfrm>
            <a:off x="5901570" y="3377826"/>
            <a:ext cx="286054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formeManufacturee</a:t>
            </a:r>
            <a:r>
              <a:rPr lang="fr-FR" sz="1100">
                <a:latin typeface="Century Gothic"/>
              </a:rPr>
              <a:t> 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definiParFormeManufacturee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41" name="ZoneTexte 40"/>
          <p:cNvSpPr txBox="1"/>
          <p:nvPr/>
        </p:nvSpPr>
        <p:spPr bwMode="auto">
          <a:xfrm>
            <a:off x="6354428" y="1983751"/>
            <a:ext cx="23588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dosageConcentration</a:t>
            </a:r>
            <a:r>
              <a:rPr lang="fr-FR" sz="1100">
                <a:latin typeface="Century Gothic"/>
              </a:rPr>
              <a:t> [0..1]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cxnSp>
        <p:nvCxnSpPr>
          <p:cNvPr id="47" name="Connecteur droit avec flèche 24"/>
          <p:cNvCxnSpPr>
            <a:cxnSpLocks/>
            <a:stCxn id="22" idx="0"/>
            <a:endCxn id="60" idx="2"/>
          </p:cNvCxnSpPr>
          <p:nvPr/>
        </p:nvCxnSpPr>
        <p:spPr bwMode="auto">
          <a:xfrm rot="16199998" flipV="1">
            <a:off x="2357733" y="2017563"/>
            <a:ext cx="1030085" cy="95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1247330" y="847455"/>
            <a:ext cx="3241296" cy="659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SubstanceDosageForme</a:t>
            </a:r>
            <a:endParaRPr lang="fr-FR" sz="105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1" name="ZoneTexte 60"/>
          <p:cNvSpPr txBox="1"/>
          <p:nvPr/>
        </p:nvSpPr>
        <p:spPr bwMode="auto">
          <a:xfrm>
            <a:off x="1384111" y="1829435"/>
            <a:ext cx="296773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classementSubstanceDosageForme</a:t>
            </a:r>
            <a:r>
              <a:rPr lang="fr-FR" sz="1100">
                <a:latin typeface="Century Gothic"/>
              </a:rPr>
              <a:t> [1..1]</a:t>
            </a:r>
            <a:endParaRPr/>
          </a:p>
        </p:txBody>
      </p:sp>
      <p:sp>
        <p:nvSpPr>
          <p:cNvPr id="27" name="Rectangle 26"/>
          <p:cNvSpPr/>
          <p:nvPr/>
        </p:nvSpPr>
        <p:spPr bwMode="auto">
          <a:xfrm>
            <a:off x="1247330" y="5079570"/>
            <a:ext cx="3260481" cy="6341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 i="1">
                <a:solidFill>
                  <a:schemeClr val="tx1"/>
                </a:solidFill>
                <a:latin typeface="Century Gothic"/>
              </a:rPr>
              <a:t>Médicament Virtuel </a:t>
            </a:r>
            <a:r>
              <a:rPr lang="fr-FR" sz="1400" i="1">
                <a:solidFill>
                  <a:schemeClr val="tx1"/>
                </a:solidFill>
                <a:latin typeface="Century Gothic"/>
              </a:rPr>
              <a:t>Medicabase</a:t>
            </a:r>
            <a:endParaRPr lang="fr-FR" sz="1400" i="1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050" i="1">
                <a:solidFill>
                  <a:schemeClr val="tx1"/>
                </a:solidFill>
                <a:latin typeface="Century Gothic"/>
              </a:rPr>
              <a:t>(autre référentiel)</a:t>
            </a:r>
            <a:endParaRPr lang="fr-FR" sz="1400" i="1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3" name="Connecteur droit avec flèche 24"/>
          <p:cNvCxnSpPr>
            <a:cxnSpLocks/>
            <a:stCxn id="22" idx="2"/>
            <a:endCxn id="27" idx="0"/>
          </p:cNvCxnSpPr>
          <p:nvPr/>
        </p:nvCxnSpPr>
        <p:spPr bwMode="auto">
          <a:xfrm rot="5400000">
            <a:off x="2329542" y="4531541"/>
            <a:ext cx="1096058" cy="12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/>
          <p:cNvSpPr txBox="1"/>
          <p:nvPr/>
        </p:nvSpPr>
        <p:spPr bwMode="auto">
          <a:xfrm>
            <a:off x="2060412" y="4258508"/>
            <a:ext cx="1615165" cy="42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;</a:t>
            </a:r>
            <a:r>
              <a:rPr lang="fr-FR" sz="1100">
                <a:latin typeface="Century Gothic"/>
              </a:rPr>
              <a:t>medicamentVirtuel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[1..*]</a:t>
            </a:r>
            <a:endParaRPr lang="fr-FR" sz="1100">
              <a:latin typeface="Century Gothic"/>
            </a:endParaRPr>
          </a:p>
        </p:txBody>
      </p:sp>
      <p:sp>
        <p:nvSpPr>
          <p:cNvPr id="54" name="Légende : encadrée 53"/>
          <p:cNvSpPr/>
          <p:nvPr/>
        </p:nvSpPr>
        <p:spPr bwMode="auto">
          <a:xfrm rot="20754644">
            <a:off x="4783499" y="1855909"/>
            <a:ext cx="1385855" cy="470273"/>
          </a:xfrm>
          <a:prstGeom prst="borderCallout1">
            <a:avLst>
              <a:gd name="adj1" fmla="val 114616"/>
              <a:gd name="adj2" fmla="val 59778"/>
              <a:gd name="adj3" fmla="val 270200"/>
              <a:gd name="adj4" fmla="val 1089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Déductible de forme manufacturée + voie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Grand écran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Thomas Francart</dc:creator>
  <cp:keywords/>
  <dc:description/>
  <dc:identifier/>
  <dc:language/>
  <cp:lastModifiedBy/>
  <cp:revision>447</cp:revision>
  <dcterms:created xsi:type="dcterms:W3CDTF">2022-04-05T20:02:30Z</dcterms:created>
  <dcterms:modified xsi:type="dcterms:W3CDTF">2024-01-24T14:29:51Z</dcterms:modified>
  <cp:category/>
  <cp:contentStatus/>
  <cp:version/>
</cp:coreProperties>
</file>