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00CEC3-848F-4752-99B0-DF91CE32B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BCB9E79-153F-49F9-AB2F-95FC781EE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E37170-9601-4701-88F7-62473B0A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0160A5-02F1-443A-8CEE-06925D63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BD4158-01A4-4AEE-9703-73AAD0C6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9417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F5ABE3-299B-4208-89CC-07DAD12B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46EFE6-302B-431D-9498-BACCCB738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4B968C-A9C0-485A-B684-94A1A178B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5232E2-002D-4EE1-854C-CA7961075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CA939C-05BE-4DD8-9D25-AA4B62CB6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019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172F862-7DEF-4CEF-861E-3CBB25FBF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9C5DC94-514A-4EF5-A57C-C1248AA56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964B32-6FAB-427B-9766-A9378B6B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884127-B14B-4E94-80B1-9D10E0AE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2DAB25-457B-4262-81A3-AB586B7B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10666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838CDB-CBB5-4BC7-87B6-76A507026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C88B86-FC17-472E-8225-9E9716BA2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9484CC-69DF-4301-A0FC-398227A2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C5A056-BA6B-4F5B-BDE5-A256571AF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87733F-4E00-49FC-84C4-F58D1FC6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830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F42D1-12F5-42CE-A523-66D8B97E0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6F00DF-7756-4A4A-A888-B6EF7AC05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3A9FBA-6F7B-4496-A0BA-D500F499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B96E80-2A17-48DF-BF83-CF28CF0D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A5477E-F172-4EB6-96B6-20A2E080D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1162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761499-A9A3-4B8A-8C78-8D30E6738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EAEF65-1711-4485-B3FE-D4516665A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EED72C-5913-442E-8A34-F6CF3BFBE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068876-8B34-45B1-A6A4-3E91D8BFF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7C4835-3569-4EF3-A1EB-26D353508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66DC9D-E0D9-4482-9F13-5052BB50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468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E74D4D-489A-4744-B9F1-BD71E9179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5CC0A7-0E5C-4DB7-83F6-95987B1F1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C174CB-1E79-46C9-8AEB-D01E271FD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279D317-76BD-4C45-A7EE-A0625B1AA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87C0A58-D143-40D2-AE77-C929A796E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0B9821D-5AC7-4436-B594-917D81C10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FCF64B5-2A3E-4420-BB2F-32F857E50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9AB7AB2-3205-4DA7-BEA1-C110E7C6E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1742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6AA390-FA51-4408-BFDE-D74D044E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1F66CD8-5E17-40AB-B4B1-CDFC099E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2E044A5-41C6-49D0-9272-AD1D425E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F4DC70-3AED-459F-9B48-D201D2115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3473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EDD9D13-6778-4981-B468-751924D4F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374655-69FC-4BF3-9964-04F9A087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2C8ADA-9F9E-4E32-A2EC-B33421FB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3349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DE34D0-8970-4F4A-A6D2-D3D073D98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81E274-FC78-4F1E-9947-2B57D81EA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F5BE1D-83F3-4F74-8234-29D3A6A85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19F64B-DD84-46CD-8C32-E7A39CEE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6ECDBD-801D-49F5-A016-459055DBC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88C4F5-FEFD-4F64-AC53-90C6FF44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0928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F7C900-DC44-454B-BEB7-7F8E02F0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62F35EC-C4E9-4322-9ECC-B4BFA1BC0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42C470-2973-41AD-A991-D492D4C7C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21CEEB-3804-4C26-91A7-DE677429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652F93-1EF4-42C5-8B82-B47D506D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9AACBA-B217-4F06-9774-2845D3F69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4668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D8138A3-E3C0-4A22-807F-8202DF436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2AAD0F-8F19-4D59-ABFF-437EF98FB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4C7D0B-A87A-4B32-BC89-8CE302602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F58ABD-78B6-4866-8601-8F7892B97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EB3BA4-0B98-402C-81F4-8454CA518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6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B2EADB-F5AB-47A9-8F42-D45634362E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784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A75850-0213-43EE-9C8B-38B09722D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fr-FR" sz="4800" dirty="0"/>
              <a:t>Bonjour Paris !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11A608-2298-49B4-942D-09F66E9B1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fr-FR" sz="2000" dirty="0"/>
              <a:t>The Story of </a:t>
            </a:r>
            <a:r>
              <a:rPr lang="fr-FR" sz="2000" dirty="0" err="1"/>
              <a:t>Using</a:t>
            </a:r>
            <a:r>
              <a:rPr lang="fr-FR" sz="2000" dirty="0"/>
              <a:t> Data Science to Move Out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556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798590-7C68-4A9E-B7D3-798E396B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The Situation</a:t>
            </a:r>
          </a:p>
        </p:txBody>
      </p:sp>
      <p:pic>
        <p:nvPicPr>
          <p:cNvPr id="1026" name="Picture 2" descr="Forme Dicône Mers Corona Virus Symbole Du Logo Du Risque ...">
            <a:extLst>
              <a:ext uri="{FF2B5EF4-FFF2-40B4-BE49-F238E27FC236}">
                <a16:creationId xmlns:a16="http://schemas.microsoft.com/office/drawing/2014/main" id="{A780B829-95E6-44DB-B06F-734896B3B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8" t="3125" r="50000" b="50000"/>
          <a:stretch/>
        </p:blipFill>
        <p:spPr bwMode="auto">
          <a:xfrm>
            <a:off x="1335615" y="3735944"/>
            <a:ext cx="1323978" cy="138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F027AED1-9F99-425F-BC0E-48A7C1986844}"/>
              </a:ext>
            </a:extLst>
          </p:cNvPr>
          <p:cNvSpPr/>
          <p:nvPr/>
        </p:nvSpPr>
        <p:spPr>
          <a:xfrm>
            <a:off x="1104900" y="2227731"/>
            <a:ext cx="9982200" cy="2476500"/>
          </a:xfrm>
          <a:prstGeom prst="rightArrow">
            <a:avLst/>
          </a:prstGeom>
          <a:solidFill>
            <a:schemeClr val="accent1">
              <a:alpha val="1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FF3DA9B-5BDF-4CE0-9E0F-71D879B1159C}"/>
              </a:ext>
            </a:extLst>
          </p:cNvPr>
          <p:cNvSpPr txBox="1"/>
          <p:nvPr/>
        </p:nvSpPr>
        <p:spPr>
          <a:xfrm>
            <a:off x="1466850" y="2333625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End 2019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6347BE2-12CC-4C9D-9033-97E5B460AE4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997605" y="2702957"/>
            <a:ext cx="0" cy="899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CC4DC247-4C97-4FFB-8604-1216B9861CFF}"/>
              </a:ext>
            </a:extLst>
          </p:cNvPr>
          <p:cNvSpPr txBox="1"/>
          <p:nvPr/>
        </p:nvSpPr>
        <p:spPr>
          <a:xfrm>
            <a:off x="1266718" y="5061850"/>
            <a:ext cx="1443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Coronavirus</a:t>
            </a:r>
          </a:p>
          <a:p>
            <a:pPr algn="ctr"/>
            <a:r>
              <a:rPr lang="en-US" dirty="0"/>
              <a:t>Outbreak</a:t>
            </a:r>
          </a:p>
          <a:p>
            <a:pPr algn="ctr"/>
            <a:r>
              <a:rPr lang="en-US" dirty="0"/>
              <a:t>Start in China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B1F04FC-1D10-4166-A2CF-1876B569F846}"/>
              </a:ext>
            </a:extLst>
          </p:cNvPr>
          <p:cNvSpPr txBox="1"/>
          <p:nvPr/>
        </p:nvSpPr>
        <p:spPr>
          <a:xfrm>
            <a:off x="3783014" y="2333625"/>
            <a:ext cx="115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Start 2020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266942B-FE23-4139-90C0-8757CB19DB24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359646" y="2702957"/>
            <a:ext cx="0" cy="1409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Do we need the WHO? - Devpolicy Blog from the Development Policy ...">
            <a:extLst>
              <a:ext uri="{FF2B5EF4-FFF2-40B4-BE49-F238E27FC236}">
                <a16:creationId xmlns:a16="http://schemas.microsoft.com/office/drawing/2014/main" id="{F04BF1E3-E0F1-478F-83D2-1398BEDFB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221" y="4112312"/>
            <a:ext cx="146685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BA28903B-7B5C-4FFF-A322-038D2DDBB56F}"/>
              </a:ext>
            </a:extLst>
          </p:cNvPr>
          <p:cNvSpPr txBox="1"/>
          <p:nvPr/>
        </p:nvSpPr>
        <p:spPr>
          <a:xfrm>
            <a:off x="3478699" y="5579162"/>
            <a:ext cx="1761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Global Pandemic</a:t>
            </a:r>
          </a:p>
          <a:p>
            <a:pPr algn="ctr"/>
            <a:r>
              <a:rPr lang="en-US" dirty="0"/>
              <a:t>Declared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0B60453-05F3-4976-898D-F865E9929360}"/>
              </a:ext>
            </a:extLst>
          </p:cNvPr>
          <p:cNvSpPr txBox="1"/>
          <p:nvPr/>
        </p:nvSpPr>
        <p:spPr>
          <a:xfrm>
            <a:off x="6190933" y="2333625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Mid</a:t>
            </a:r>
            <a:r>
              <a:rPr lang="fr-FR" dirty="0"/>
              <a:t> 2020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54C659B-F5E0-45C8-975E-51B01156B1A1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729703" y="2702957"/>
            <a:ext cx="0" cy="1664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6D930B24-6489-4229-8CA2-B962FED3B8CA}"/>
              </a:ext>
            </a:extLst>
          </p:cNvPr>
          <p:cNvSpPr txBox="1"/>
          <p:nvPr/>
        </p:nvSpPr>
        <p:spPr>
          <a:xfrm>
            <a:off x="5933010" y="4415519"/>
            <a:ext cx="1593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Lockdown</a:t>
            </a:r>
            <a:endParaRPr lang="en-US" i="1" dirty="0"/>
          </a:p>
          <a:p>
            <a:pPr algn="ctr"/>
            <a:r>
              <a:rPr lang="en-US" dirty="0"/>
              <a:t>in Copenhagen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D672BBE-3111-4C21-A2CB-75C6A76CA6EC}"/>
              </a:ext>
            </a:extLst>
          </p:cNvPr>
          <p:cNvSpPr txBox="1"/>
          <p:nvPr/>
        </p:nvSpPr>
        <p:spPr>
          <a:xfrm>
            <a:off x="7961348" y="3050482"/>
            <a:ext cx="24060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chemeClr val="accent1"/>
                </a:solidFill>
              </a:rPr>
              <a:t>Decision to Move</a:t>
            </a:r>
          </a:p>
          <a:p>
            <a:pPr algn="r"/>
            <a:r>
              <a:rPr lang="en-US" sz="2400" b="1" dirty="0">
                <a:solidFill>
                  <a:schemeClr val="accent1"/>
                </a:solidFill>
              </a:rPr>
              <a:t>Back to France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7B02EC9-7B49-42CA-A72D-8B9C044705B8}"/>
              </a:ext>
            </a:extLst>
          </p:cNvPr>
          <p:cNvCxnSpPr/>
          <p:nvPr/>
        </p:nvCxnSpPr>
        <p:spPr>
          <a:xfrm>
            <a:off x="819150" y="1343025"/>
            <a:ext cx="104489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0E82EB6B-670E-4EB0-860B-120BDB696086}"/>
              </a:ext>
            </a:extLst>
          </p:cNvPr>
          <p:cNvSpPr txBox="1"/>
          <p:nvPr/>
        </p:nvSpPr>
        <p:spPr>
          <a:xfrm>
            <a:off x="937023" y="1359044"/>
            <a:ext cx="2689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Why Leaving Denmark ?</a:t>
            </a:r>
          </a:p>
        </p:txBody>
      </p:sp>
    </p:spTree>
    <p:extLst>
      <p:ext uri="{BB962C8B-B14F-4D97-AF65-F5344CB8AC3E}">
        <p14:creationId xmlns:p14="http://schemas.microsoft.com/office/powerpoint/2010/main" val="144028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798590-7C68-4A9E-B7D3-798E396B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Data Science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7B02EC9-7B49-42CA-A72D-8B9C044705B8}"/>
              </a:ext>
            </a:extLst>
          </p:cNvPr>
          <p:cNvCxnSpPr/>
          <p:nvPr/>
        </p:nvCxnSpPr>
        <p:spPr>
          <a:xfrm>
            <a:off x="819150" y="1343025"/>
            <a:ext cx="104489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0E82EB6B-670E-4EB0-860B-120BDB696086}"/>
              </a:ext>
            </a:extLst>
          </p:cNvPr>
          <p:cNvSpPr txBox="1"/>
          <p:nvPr/>
        </p:nvSpPr>
        <p:spPr>
          <a:xfrm>
            <a:off x="838200" y="1359044"/>
            <a:ext cx="3988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How will it be used in the Situation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2121A41-7D71-4792-AEE9-81C499498446}"/>
              </a:ext>
            </a:extLst>
          </p:cNvPr>
          <p:cNvSpPr txBox="1"/>
          <p:nvPr/>
        </p:nvSpPr>
        <p:spPr>
          <a:xfrm>
            <a:off x="819150" y="2018269"/>
            <a:ext cx="1036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Science will be used for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60BB6CE-C396-4AF1-8CFA-9F25125A9A93}"/>
              </a:ext>
            </a:extLst>
          </p:cNvPr>
          <p:cNvSpPr txBox="1"/>
          <p:nvPr/>
        </p:nvSpPr>
        <p:spPr>
          <a:xfrm>
            <a:off x="819150" y="2563164"/>
            <a:ext cx="10363200" cy="3408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Finding the </a:t>
            </a:r>
            <a:r>
              <a:rPr lang="en-US" sz="2000" b="1" dirty="0"/>
              <a:t>best location in Paris </a:t>
            </a:r>
            <a:r>
              <a:rPr lang="en-US" sz="2000" dirty="0"/>
              <a:t>to move in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Leverage data from the initial neighborhood in Copenhagen</a:t>
            </a:r>
          </a:p>
          <a:p>
            <a:pPr marL="800100" lvl="1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Build a recommendation system with the data</a:t>
            </a:r>
          </a:p>
          <a:p>
            <a:pPr marL="800100" lvl="1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Match Paris locations with user profile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b="1" dirty="0"/>
              <a:t>Exploring</a:t>
            </a:r>
            <a:r>
              <a:rPr lang="en-US" sz="2000" dirty="0"/>
              <a:t> the selected neighborhood surroundings</a:t>
            </a:r>
          </a:p>
          <a:p>
            <a:pPr marL="800100" lvl="1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Assess venues in the neighborhood by looking around transportation stations</a:t>
            </a:r>
          </a:p>
          <a:p>
            <a:pPr marL="800100" lvl="1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Cluster the stations regarding surrounding venues category</a:t>
            </a:r>
          </a:p>
          <a:p>
            <a:pPr marL="800100" lvl="1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Retrieve information regarding the neighborhood characteristics and essence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r>
              <a:rPr lang="en-US" sz="20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59469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798590-7C68-4A9E-B7D3-798E396B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Data Sourcing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7B02EC9-7B49-42CA-A72D-8B9C044705B8}"/>
              </a:ext>
            </a:extLst>
          </p:cNvPr>
          <p:cNvCxnSpPr/>
          <p:nvPr/>
        </p:nvCxnSpPr>
        <p:spPr>
          <a:xfrm>
            <a:off x="819150" y="1343025"/>
            <a:ext cx="104489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0E82EB6B-670E-4EB0-860B-120BDB696086}"/>
              </a:ext>
            </a:extLst>
          </p:cNvPr>
          <p:cNvSpPr txBox="1"/>
          <p:nvPr/>
        </p:nvSpPr>
        <p:spPr>
          <a:xfrm>
            <a:off x="838200" y="1359044"/>
            <a:ext cx="3792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Where are the Data coming from ?</a:t>
            </a: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3EFDA9AA-0040-4CDD-9524-A8E57768A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920207"/>
              </p:ext>
            </p:extLst>
          </p:nvPr>
        </p:nvGraphicFramePr>
        <p:xfrm>
          <a:off x="981075" y="2253191"/>
          <a:ext cx="10287000" cy="3042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8775">
                  <a:extLst>
                    <a:ext uri="{9D8B030D-6E8A-4147-A177-3AD203B41FA5}">
                      <a16:colId xmlns:a16="http://schemas.microsoft.com/office/drawing/2014/main" val="4114725753"/>
                    </a:ext>
                  </a:extLst>
                </a:gridCol>
                <a:gridCol w="4848225">
                  <a:extLst>
                    <a:ext uri="{9D8B030D-6E8A-4147-A177-3AD203B41FA5}">
                      <a16:colId xmlns:a16="http://schemas.microsoft.com/office/drawing/2014/main" val="154823533"/>
                    </a:ext>
                  </a:extLst>
                </a:gridCol>
              </a:tblGrid>
              <a:tr h="608542">
                <a:tc>
                  <a:txBody>
                    <a:bodyPr/>
                    <a:lstStyle/>
                    <a:p>
                      <a:pPr algn="ctr"/>
                      <a:r>
                        <a:rPr lang="en-US" sz="2800" noProof="0"/>
                        <a:t>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noProof="0"/>
                        <a:t>Sources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994605"/>
                  </a:ext>
                </a:extLst>
              </a:tr>
              <a:tr h="608542"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/>
                        <a:t>Copenhagen Address Coordinates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>
                          <a:solidFill>
                            <a:schemeClr val="accent1"/>
                          </a:solidFill>
                        </a:rPr>
                        <a:t>Google Maps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145958"/>
                  </a:ext>
                </a:extLst>
              </a:tr>
              <a:tr h="608542"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/>
                        <a:t>Copenhagen and Paris Venues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>
                          <a:solidFill>
                            <a:schemeClr val="accent1"/>
                          </a:solidFill>
                        </a:rPr>
                        <a:t>Foursquare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0535406"/>
                  </a:ext>
                </a:extLst>
              </a:tr>
              <a:tr h="608542"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/>
                        <a:t>Paris Neighborhood Coordinates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>
                          <a:solidFill>
                            <a:schemeClr val="accent1"/>
                          </a:solidFill>
                        </a:rPr>
                        <a:t>Paris City Hall Database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1530361"/>
                  </a:ext>
                </a:extLst>
              </a:tr>
              <a:tr h="608542"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/>
                        <a:t>Paris Transportation Stations Coordinates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>
                          <a:solidFill>
                            <a:schemeClr val="accent1"/>
                          </a:solidFill>
                        </a:rPr>
                        <a:t>RATP (Paris Transportation) Database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515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58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798590-7C68-4A9E-B7D3-798E396B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7B02EC9-7B49-42CA-A72D-8B9C044705B8}"/>
              </a:ext>
            </a:extLst>
          </p:cNvPr>
          <p:cNvCxnSpPr/>
          <p:nvPr/>
        </p:nvCxnSpPr>
        <p:spPr>
          <a:xfrm>
            <a:off x="819150" y="1343025"/>
            <a:ext cx="104489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0E82EB6B-670E-4EB0-860B-120BDB696086}"/>
              </a:ext>
            </a:extLst>
          </p:cNvPr>
          <p:cNvSpPr txBox="1"/>
          <p:nvPr/>
        </p:nvSpPr>
        <p:spPr>
          <a:xfrm>
            <a:off x="838200" y="1359044"/>
            <a:ext cx="4155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How Machine Learnings will be used ?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4CF9D1A-BB11-41C4-94EC-1651B4296F0D}"/>
              </a:ext>
            </a:extLst>
          </p:cNvPr>
          <p:cNvSpPr/>
          <p:nvPr/>
        </p:nvSpPr>
        <p:spPr>
          <a:xfrm>
            <a:off x="923925" y="2047875"/>
            <a:ext cx="2581275" cy="790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Copenhagen Location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C7A5904-B3CE-42D4-B8C4-F8D0713E96A7}"/>
              </a:ext>
            </a:extLst>
          </p:cNvPr>
          <p:cNvSpPr/>
          <p:nvPr/>
        </p:nvSpPr>
        <p:spPr>
          <a:xfrm>
            <a:off x="4191000" y="2552700"/>
            <a:ext cx="2581275" cy="7905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User Profile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3E6ACCE-8B27-4A31-9828-EAA5AB3853C8}"/>
              </a:ext>
            </a:extLst>
          </p:cNvPr>
          <p:cNvSpPr/>
          <p:nvPr/>
        </p:nvSpPr>
        <p:spPr>
          <a:xfrm>
            <a:off x="923925" y="3108121"/>
            <a:ext cx="2581275" cy="790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Copenhagen Venues</a:t>
            </a:r>
          </a:p>
        </p:txBody>
      </p: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9304F32B-DAC9-4CC4-A08C-5E10E5A0205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505200" y="2443163"/>
            <a:ext cx="685800" cy="5048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5B4A7193-B4E5-4928-A456-6E613B955B29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3505200" y="2947988"/>
            <a:ext cx="685800" cy="5554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0B2B9A9E-DB58-4CD6-BA0A-BF0814C675CC}"/>
              </a:ext>
            </a:extLst>
          </p:cNvPr>
          <p:cNvSpPr txBox="1"/>
          <p:nvPr/>
        </p:nvSpPr>
        <p:spPr>
          <a:xfrm>
            <a:off x="4191000" y="3359044"/>
            <a:ext cx="2642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Based on Venue Categories Score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438EF5B7-790A-42A3-A913-246C63744E46}"/>
              </a:ext>
            </a:extLst>
          </p:cNvPr>
          <p:cNvSpPr/>
          <p:nvPr/>
        </p:nvSpPr>
        <p:spPr>
          <a:xfrm>
            <a:off x="4190999" y="3898696"/>
            <a:ext cx="2581275" cy="7905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Paris Neighborhood Venues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C2E76C5C-4379-446D-BF23-2C6D964E9B76}"/>
              </a:ext>
            </a:extLst>
          </p:cNvPr>
          <p:cNvSpPr/>
          <p:nvPr/>
        </p:nvSpPr>
        <p:spPr>
          <a:xfrm>
            <a:off x="7458075" y="2552700"/>
            <a:ext cx="2581275" cy="79057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Recommendations</a:t>
            </a:r>
          </a:p>
        </p:txBody>
      </p: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064AB70D-D6DE-423B-A7D4-4E6062A7DF1D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6772274" y="2947988"/>
            <a:ext cx="685801" cy="13459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1877393-A249-4640-8608-54F675FB6E3E}"/>
              </a:ext>
            </a:extLst>
          </p:cNvPr>
          <p:cNvCxnSpPr>
            <a:stCxn id="8" idx="3"/>
            <a:endCxn id="17" idx="1"/>
          </p:cNvCxnSpPr>
          <p:nvPr/>
        </p:nvCxnSpPr>
        <p:spPr>
          <a:xfrm>
            <a:off x="6772275" y="294798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5CAD04EF-DAAB-43B2-8645-47A1F030B501}"/>
              </a:ext>
            </a:extLst>
          </p:cNvPr>
          <p:cNvSpPr txBox="1"/>
          <p:nvPr/>
        </p:nvSpPr>
        <p:spPr>
          <a:xfrm>
            <a:off x="7710126" y="3343275"/>
            <a:ext cx="2077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Based on the Sum of Paris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Neighborhood Score</a:t>
            </a:r>
          </a:p>
        </p:txBody>
      </p: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779C4160-DE11-400C-9E99-1825A9307C0A}"/>
              </a:ext>
            </a:extLst>
          </p:cNvPr>
          <p:cNvCxnSpPr>
            <a:cxnSpLocks/>
            <a:stCxn id="17" idx="3"/>
            <a:endCxn id="29" idx="3"/>
          </p:cNvCxnSpPr>
          <p:nvPr/>
        </p:nvCxnSpPr>
        <p:spPr>
          <a:xfrm>
            <a:off x="10039350" y="2947988"/>
            <a:ext cx="114300" cy="1581150"/>
          </a:xfrm>
          <a:prstGeom prst="bentConnector3">
            <a:avLst>
              <a:gd name="adj1" fmla="val 3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DDDD60C6-70A2-40F7-A393-56475487A03F}"/>
              </a:ext>
            </a:extLst>
          </p:cNvPr>
          <p:cNvSpPr/>
          <p:nvPr/>
        </p:nvSpPr>
        <p:spPr>
          <a:xfrm>
            <a:off x="7572375" y="4133850"/>
            <a:ext cx="2581275" cy="79057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Stations Clustering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EB6FDF9-9063-4540-8B4C-FECF3AF1A398}"/>
              </a:ext>
            </a:extLst>
          </p:cNvPr>
          <p:cNvSpPr txBox="1"/>
          <p:nvPr/>
        </p:nvSpPr>
        <p:spPr>
          <a:xfrm>
            <a:off x="7645662" y="4930170"/>
            <a:ext cx="2434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Based on Surroundings Venues</a:t>
            </a:r>
          </a:p>
        </p:txBody>
      </p:sp>
    </p:spTree>
    <p:extLst>
      <p:ext uri="{BB962C8B-B14F-4D97-AF65-F5344CB8AC3E}">
        <p14:creationId xmlns:p14="http://schemas.microsoft.com/office/powerpoint/2010/main" val="3813276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798590-7C68-4A9E-B7D3-798E396B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7B02EC9-7B49-42CA-A72D-8B9C044705B8}"/>
              </a:ext>
            </a:extLst>
          </p:cNvPr>
          <p:cNvCxnSpPr/>
          <p:nvPr/>
        </p:nvCxnSpPr>
        <p:spPr>
          <a:xfrm>
            <a:off x="819150" y="1343025"/>
            <a:ext cx="104489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0E82EB6B-670E-4EB0-860B-120BDB696086}"/>
              </a:ext>
            </a:extLst>
          </p:cNvPr>
          <p:cNvSpPr txBox="1"/>
          <p:nvPr/>
        </p:nvSpPr>
        <p:spPr>
          <a:xfrm>
            <a:off x="838200" y="1359044"/>
            <a:ext cx="4439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What is the Best Neighborhood in Paris ?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3BD163A-E7E4-4A93-9015-750E1FEC6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309" y="1981004"/>
            <a:ext cx="4266366" cy="415697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AF64C1A1-5DA8-4A7E-8371-C08A7EA107D7}"/>
              </a:ext>
            </a:extLst>
          </p:cNvPr>
          <p:cNvSpPr txBox="1"/>
          <p:nvPr/>
        </p:nvSpPr>
        <p:spPr>
          <a:xfrm>
            <a:off x="819150" y="2018269"/>
            <a:ext cx="1036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Recommendation System says that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AA8673B-41DA-4350-ADB4-C66EF6231652}"/>
              </a:ext>
            </a:extLst>
          </p:cNvPr>
          <p:cNvSpPr txBox="1"/>
          <p:nvPr/>
        </p:nvSpPr>
        <p:spPr>
          <a:xfrm>
            <a:off x="819150" y="2563164"/>
            <a:ext cx="103632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Gros Caillou </a:t>
            </a:r>
            <a:r>
              <a:rPr lang="en-US" sz="2000" dirty="0"/>
              <a:t>is the Most Suited Neighborhood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More than 10 points than the second</a:t>
            </a:r>
          </a:p>
          <a:p>
            <a:pPr marL="800100" lvl="1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No further investigation needed</a:t>
            </a:r>
          </a:p>
          <a:p>
            <a:pPr marL="800100" lvl="1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Neighborhood Selected for the follow-up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b="1" dirty="0"/>
              <a:t>User Profile</a:t>
            </a:r>
            <a:r>
              <a:rPr lang="en-US" sz="2000" dirty="0"/>
              <a:t> revealed that</a:t>
            </a:r>
          </a:p>
          <a:p>
            <a:pPr marL="800100" lvl="1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French Restaurants and Bakery were key venues</a:t>
            </a:r>
          </a:p>
          <a:p>
            <a:pPr marL="800100" lvl="1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Already a bit of France in the initial neighborhood !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r>
              <a:rPr lang="en-US" sz="20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30995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798590-7C68-4A9E-B7D3-798E396B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7B02EC9-7B49-42CA-A72D-8B9C044705B8}"/>
              </a:ext>
            </a:extLst>
          </p:cNvPr>
          <p:cNvCxnSpPr/>
          <p:nvPr/>
        </p:nvCxnSpPr>
        <p:spPr>
          <a:xfrm>
            <a:off x="819150" y="1343025"/>
            <a:ext cx="104489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0E82EB6B-670E-4EB0-860B-120BDB696086}"/>
              </a:ext>
            </a:extLst>
          </p:cNvPr>
          <p:cNvSpPr txBox="1"/>
          <p:nvPr/>
        </p:nvSpPr>
        <p:spPr>
          <a:xfrm>
            <a:off x="838200" y="1359044"/>
            <a:ext cx="4439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What is the Best Neighborhood in Paris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A32F24D-C05E-43E2-B66A-6F544D5DE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99" y="2797379"/>
            <a:ext cx="4438652" cy="3169606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3AA8673B-41DA-4350-ADB4-C66EF6231652}"/>
              </a:ext>
            </a:extLst>
          </p:cNvPr>
          <p:cNvSpPr txBox="1"/>
          <p:nvPr/>
        </p:nvSpPr>
        <p:spPr>
          <a:xfrm>
            <a:off x="819150" y="1920816"/>
            <a:ext cx="4314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Gros Caillou</a:t>
            </a:r>
            <a:r>
              <a:rPr lang="en-US" sz="2000" dirty="0"/>
              <a:t> is in the 7</a:t>
            </a:r>
            <a:r>
              <a:rPr lang="en-US" sz="2000" baseline="30000" dirty="0"/>
              <a:t>th</a:t>
            </a:r>
            <a:r>
              <a:rPr lang="en-US" sz="2000" dirty="0"/>
              <a:t> district of Paris</a:t>
            </a:r>
          </a:p>
        </p:txBody>
      </p:sp>
      <p:pic>
        <p:nvPicPr>
          <p:cNvPr id="2050" name="Picture 2" descr="Hôtel national des Invalides - Office de tourisme Paris">
            <a:extLst>
              <a:ext uri="{FF2B5EF4-FFF2-40B4-BE49-F238E27FC236}">
                <a16:creationId xmlns:a16="http://schemas.microsoft.com/office/drawing/2014/main" id="{D5F33B61-4AAF-40DD-91FE-CAC848238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1" y="3347412"/>
            <a:ext cx="2340000" cy="150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es meilleurs spots des quais de Seine – Paris ZigZag | Insolite ...">
            <a:extLst>
              <a:ext uri="{FF2B5EF4-FFF2-40B4-BE49-F238E27FC236}">
                <a16:creationId xmlns:a16="http://schemas.microsoft.com/office/drawing/2014/main" id="{0B7AB6BC-82AB-4CB9-8CD8-ECB6D12C1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1" y="1756016"/>
            <a:ext cx="2340000" cy="155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ccès prioritaire au sommet de la tour Eiffel et hôte 2020 - Paris ...">
            <a:extLst>
              <a:ext uri="{FF2B5EF4-FFF2-40B4-BE49-F238E27FC236}">
                <a16:creationId xmlns:a16="http://schemas.microsoft.com/office/drawing/2014/main" id="{1E0642CC-046D-4435-9F86-FEA9056DF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1" y="4885932"/>
            <a:ext cx="2340000" cy="15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AC26000E-4F31-4322-AA09-226A7F381770}"/>
              </a:ext>
            </a:extLst>
          </p:cNvPr>
          <p:cNvSpPr/>
          <p:nvPr/>
        </p:nvSpPr>
        <p:spPr>
          <a:xfrm>
            <a:off x="3409950" y="4523982"/>
            <a:ext cx="361950" cy="361950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F63FB51-B98A-4B4E-865B-941F70C7C624}"/>
              </a:ext>
            </a:extLst>
          </p:cNvPr>
          <p:cNvSpPr/>
          <p:nvPr/>
        </p:nvSpPr>
        <p:spPr>
          <a:xfrm>
            <a:off x="1828800" y="4201207"/>
            <a:ext cx="361950" cy="361950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3B3D2AA-9ADF-46AE-B711-F422C65557E6}"/>
              </a:ext>
            </a:extLst>
          </p:cNvPr>
          <p:cNvSpPr/>
          <p:nvPr/>
        </p:nvSpPr>
        <p:spPr>
          <a:xfrm>
            <a:off x="2605087" y="3552432"/>
            <a:ext cx="361950" cy="361950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014D6422-FEE4-4B80-AB42-ACBE7F17034F}"/>
              </a:ext>
            </a:extLst>
          </p:cNvPr>
          <p:cNvCxnSpPr>
            <a:stCxn id="14" idx="4"/>
            <a:endCxn id="2054" idx="1"/>
          </p:cNvCxnSpPr>
          <p:nvPr/>
        </p:nvCxnSpPr>
        <p:spPr>
          <a:xfrm rot="16200000" flipH="1">
            <a:off x="3777726" y="2795206"/>
            <a:ext cx="1102775" cy="46386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63612B8E-1BAC-4C4E-A66D-65B1FDB10EFF}"/>
              </a:ext>
            </a:extLst>
          </p:cNvPr>
          <p:cNvCxnSpPr>
            <a:stCxn id="15" idx="0"/>
            <a:endCxn id="2052" idx="1"/>
          </p:cNvCxnSpPr>
          <p:nvPr/>
        </p:nvCxnSpPr>
        <p:spPr>
          <a:xfrm rot="5400000" flipH="1" flipV="1">
            <a:off x="4208339" y="1112321"/>
            <a:ext cx="1017834" cy="38623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87B0B202-AE05-4EBE-9E9E-D749AD1ECA42}"/>
              </a:ext>
            </a:extLst>
          </p:cNvPr>
          <p:cNvCxnSpPr>
            <a:stCxn id="6" idx="0"/>
            <a:endCxn id="2050" idx="1"/>
          </p:cNvCxnSpPr>
          <p:nvPr/>
        </p:nvCxnSpPr>
        <p:spPr>
          <a:xfrm rot="5400000" flipH="1" flipV="1">
            <a:off x="4907475" y="2783006"/>
            <a:ext cx="424426" cy="305752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0B6366CA-8917-4013-AAAF-4985DD16A750}"/>
              </a:ext>
            </a:extLst>
          </p:cNvPr>
          <p:cNvSpPr txBox="1"/>
          <p:nvPr/>
        </p:nvSpPr>
        <p:spPr>
          <a:xfrm>
            <a:off x="9096252" y="2206923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La Seine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68729E1-FBBF-4A48-9954-0C6173D0834D}"/>
              </a:ext>
            </a:extLst>
          </p:cNvPr>
          <p:cNvSpPr txBox="1"/>
          <p:nvPr/>
        </p:nvSpPr>
        <p:spPr>
          <a:xfrm>
            <a:off x="9096252" y="3847133"/>
            <a:ext cx="1750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Les Invalides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C056F12-51CC-45C2-98FF-44EE472C2587}"/>
              </a:ext>
            </a:extLst>
          </p:cNvPr>
          <p:cNvSpPr txBox="1"/>
          <p:nvPr/>
        </p:nvSpPr>
        <p:spPr>
          <a:xfrm>
            <a:off x="9096252" y="5435099"/>
            <a:ext cx="1778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La Tour Eiffel</a:t>
            </a:r>
          </a:p>
        </p:txBody>
      </p:sp>
    </p:spTree>
    <p:extLst>
      <p:ext uri="{BB962C8B-B14F-4D97-AF65-F5344CB8AC3E}">
        <p14:creationId xmlns:p14="http://schemas.microsoft.com/office/powerpoint/2010/main" val="2972718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798590-7C68-4A9E-B7D3-798E396B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7B02EC9-7B49-42CA-A72D-8B9C044705B8}"/>
              </a:ext>
            </a:extLst>
          </p:cNvPr>
          <p:cNvCxnSpPr/>
          <p:nvPr/>
        </p:nvCxnSpPr>
        <p:spPr>
          <a:xfrm>
            <a:off x="819150" y="1343025"/>
            <a:ext cx="104489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0E82EB6B-670E-4EB0-860B-120BDB696086}"/>
              </a:ext>
            </a:extLst>
          </p:cNvPr>
          <p:cNvSpPr txBox="1"/>
          <p:nvPr/>
        </p:nvSpPr>
        <p:spPr>
          <a:xfrm>
            <a:off x="838200" y="1359044"/>
            <a:ext cx="4602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What’s inside Gros Caillou neighborhood ?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26E9F10-0AA5-4CAE-AD02-A9870BCC7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612" y="2365931"/>
            <a:ext cx="4892538" cy="2940726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2E08B7BF-8BC0-443E-868D-D5054D09B01D}"/>
              </a:ext>
            </a:extLst>
          </p:cNvPr>
          <p:cNvSpPr txBox="1"/>
          <p:nvPr/>
        </p:nvSpPr>
        <p:spPr>
          <a:xfrm>
            <a:off x="819150" y="2018269"/>
            <a:ext cx="1036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Clustering identified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C1B3CCC-41D8-4A7A-817F-6C28879D050B}"/>
              </a:ext>
            </a:extLst>
          </p:cNvPr>
          <p:cNvSpPr txBox="1"/>
          <p:nvPr/>
        </p:nvSpPr>
        <p:spPr>
          <a:xfrm>
            <a:off x="819151" y="2563164"/>
            <a:ext cx="4978262" cy="3023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Five</a:t>
            </a:r>
            <a:r>
              <a:rPr lang="en-US" sz="2000" dirty="0"/>
              <a:t> Clusters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One predominant and diverse</a:t>
            </a:r>
          </a:p>
          <a:p>
            <a:pPr marL="800100" lvl="1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Three minors and very specific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b="1" dirty="0"/>
              <a:t>Main Cluster</a:t>
            </a:r>
            <a:r>
              <a:rPr lang="en-US" sz="2000" dirty="0"/>
              <a:t> is</a:t>
            </a:r>
          </a:p>
          <a:p>
            <a:pPr marL="800100" lvl="1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Mainly composed of French Restaurants, Café, Plaza</a:t>
            </a:r>
          </a:p>
          <a:p>
            <a:pPr marL="800100" lvl="1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Containing specificities of an historical neighborhood with tourist activities</a:t>
            </a:r>
            <a:endParaRPr lang="en-US" dirty="0"/>
          </a:p>
          <a:p>
            <a:r>
              <a:rPr lang="en-US" sz="20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539436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798590-7C68-4A9E-B7D3-798E396B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7B02EC9-7B49-42CA-A72D-8B9C044705B8}"/>
              </a:ext>
            </a:extLst>
          </p:cNvPr>
          <p:cNvCxnSpPr/>
          <p:nvPr/>
        </p:nvCxnSpPr>
        <p:spPr>
          <a:xfrm>
            <a:off x="819150" y="1343025"/>
            <a:ext cx="104489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0E82EB6B-670E-4EB0-860B-120BDB696086}"/>
              </a:ext>
            </a:extLst>
          </p:cNvPr>
          <p:cNvSpPr txBox="1"/>
          <p:nvPr/>
        </p:nvSpPr>
        <p:spPr>
          <a:xfrm>
            <a:off x="838200" y="1359044"/>
            <a:ext cx="3404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Was the Approach Successful 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9613FCF-129D-421E-A62D-FE4DEEB2083E}"/>
              </a:ext>
            </a:extLst>
          </p:cNvPr>
          <p:cNvSpPr txBox="1"/>
          <p:nvPr/>
        </p:nvSpPr>
        <p:spPr>
          <a:xfrm>
            <a:off x="819150" y="2106350"/>
            <a:ext cx="103632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The approach allowed to </a:t>
            </a:r>
            <a:r>
              <a:rPr lang="en-US" sz="2000" b="1" dirty="0"/>
              <a:t>answer the questions</a:t>
            </a:r>
            <a:r>
              <a:rPr lang="en-US" sz="2000" dirty="0"/>
              <a:t> raised by the situation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 Parisian neighborhood was found matching initial Copenhagen neighborhood</a:t>
            </a:r>
          </a:p>
          <a:p>
            <a:pPr marL="800100" lvl="1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 selected neighborhood was explored to better understand its specificities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Approach was </a:t>
            </a:r>
            <a:r>
              <a:rPr lang="en-US" sz="2000" b="1" dirty="0"/>
              <a:t>easy to implement </a:t>
            </a:r>
            <a:r>
              <a:rPr lang="en-US" sz="2000" dirty="0"/>
              <a:t>and could be </a:t>
            </a:r>
            <a:r>
              <a:rPr lang="en-US" sz="2000" b="1" dirty="0"/>
              <a:t>transposable</a:t>
            </a:r>
            <a:r>
              <a:rPr lang="en-US" sz="2000" dirty="0"/>
              <a:t> for solving other issues such as</a:t>
            </a:r>
          </a:p>
          <a:p>
            <a:pPr marL="800100" lvl="1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Find the best location to set up a shop</a:t>
            </a:r>
          </a:p>
          <a:p>
            <a:pPr marL="800100" lvl="1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As a mayor develop the activity of a neighborhood</a:t>
            </a:r>
          </a:p>
          <a:p>
            <a:pPr marL="800100" lvl="1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Create events that will suit with the neighborhood atmosphere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r>
              <a:rPr lang="en-US" sz="20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5740915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399</Words>
  <Application>Microsoft Office PowerPoint</Application>
  <PresentationFormat>Grand écran</PresentationFormat>
  <Paragraphs>92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Thème Office</vt:lpstr>
      <vt:lpstr>Bonjour Paris !</vt:lpstr>
      <vt:lpstr>The Situation</vt:lpstr>
      <vt:lpstr>Data Science</vt:lpstr>
      <vt:lpstr>Data Sourcing</vt:lpstr>
      <vt:lpstr>Methodology</vt:lpstr>
      <vt:lpstr>Results</vt:lpstr>
      <vt:lpstr>Results</vt:lpstr>
      <vt:lpstr>Results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Bonjour Paris !</dc:title>
  <dc:creator>Thomas FRANCILLETTE</dc:creator>
  <cp:lastModifiedBy>Thomas FRANCILLETTE</cp:lastModifiedBy>
  <cp:revision>11</cp:revision>
  <dcterms:created xsi:type="dcterms:W3CDTF">2020-06-29T15:59:35Z</dcterms:created>
  <dcterms:modified xsi:type="dcterms:W3CDTF">2020-06-29T17:16:09Z</dcterms:modified>
</cp:coreProperties>
</file>