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3" r:id="rId6"/>
    <p:sldId id="257"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snapToObjects="1">
      <p:cViewPr varScale="1">
        <p:scale>
          <a:sx n="110" d="100"/>
          <a:sy n="110" d="100"/>
        </p:scale>
        <p:origin x="4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EF62EF-AD51-924F-82EC-3F7A543E94A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261668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2EF-AD51-924F-82EC-3F7A543E94A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317469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2EF-AD51-924F-82EC-3F7A543E94A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75002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2EF-AD51-924F-82EC-3F7A543E94A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84356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F62EF-AD51-924F-82EC-3F7A543E94A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399219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EF62EF-AD51-924F-82EC-3F7A543E94A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340086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EF62EF-AD51-924F-82EC-3F7A543E94AF}" type="datetimeFigureOut">
              <a:rPr lang="en-US" smtClean="0"/>
              <a:t>4/14/20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340829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EF62EF-AD51-924F-82EC-3F7A543E94AF}" type="datetimeFigureOut">
              <a:rPr lang="en-US" smtClean="0"/>
              <a:t>4/14/20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264311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F62EF-AD51-924F-82EC-3F7A543E94AF}" type="datetimeFigureOut">
              <a:rPr lang="en-US" smtClean="0"/>
              <a:t>4/14/20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348617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F62EF-AD51-924F-82EC-3F7A543E94A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283699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F62EF-AD51-924F-82EC-3F7A543E94A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97EDA-464D-8346-A833-1D6C361FED6A}" type="slidenum">
              <a:rPr lang="en-US" smtClean="0"/>
              <a:t>‹#›</a:t>
            </a:fld>
            <a:endParaRPr lang="en-US"/>
          </a:p>
        </p:txBody>
      </p:sp>
    </p:spTree>
    <p:extLst>
      <p:ext uri="{BB962C8B-B14F-4D97-AF65-F5344CB8AC3E}">
        <p14:creationId xmlns:p14="http://schemas.microsoft.com/office/powerpoint/2010/main" val="9342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F62EF-AD51-924F-82EC-3F7A543E94AF}" type="datetimeFigureOut">
              <a:rPr lang="en-US" smtClean="0"/>
              <a:t>4/14/20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97EDA-464D-8346-A833-1D6C361FED6A}" type="slidenum">
              <a:rPr lang="en-US" smtClean="0"/>
              <a:t>‹#›</a:t>
            </a:fld>
            <a:endParaRPr lang="en-US"/>
          </a:p>
        </p:txBody>
      </p:sp>
    </p:spTree>
    <p:extLst>
      <p:ext uri="{BB962C8B-B14F-4D97-AF65-F5344CB8AC3E}">
        <p14:creationId xmlns:p14="http://schemas.microsoft.com/office/powerpoint/2010/main" val="360691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ensus.gov/data/datasets/2018/demo/saipe/2018-state-and-county.html" TargetMode="External"/><Relationship Id="rId2" Type="http://schemas.openxmlformats.org/officeDocument/2006/relationships/hyperlink" Target="https://www.kaggle.com/sudalairajkumar/novel-corona-virus-2019-dataset" TargetMode="External"/><Relationship Id="rId1" Type="http://schemas.openxmlformats.org/officeDocument/2006/relationships/slideLayout" Target="../slideLayouts/slideLayout2.xml"/><Relationship Id="rId5" Type="http://schemas.openxmlformats.org/officeDocument/2006/relationships/hyperlink" Target="https://covid19tracker.health.ny.gov/views/NYS-COVID19-Tracker/NYSDOHCOVID-19Tracker-Map?%3Aembed=yes&amp;%3Atoolbar=no&amp;%3Atabs=n" TargetMode="External"/><Relationship Id="rId4" Type="http://schemas.openxmlformats.org/officeDocument/2006/relationships/hyperlink" Target="https://dph.georgia.gov/covid-19-daily-status-re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724" y="374822"/>
            <a:ext cx="7772400" cy="1157616"/>
          </a:xfrm>
        </p:spPr>
        <p:txBody>
          <a:bodyPr>
            <a:normAutofit fontScale="90000"/>
          </a:bodyPr>
          <a:lstStyle/>
          <a:p>
            <a:r>
              <a:rPr lang="en-US" dirty="0">
                <a:latin typeface="Calibri" charset="0"/>
              </a:rPr>
              <a:t>Project 3</a:t>
            </a:r>
            <a:br>
              <a:rPr lang="en-US" dirty="0">
                <a:latin typeface="Calibri" charset="0"/>
              </a:rPr>
            </a:br>
            <a:endParaRPr lang="en-US" dirty="0"/>
          </a:p>
        </p:txBody>
      </p:sp>
      <p:sp>
        <p:nvSpPr>
          <p:cNvPr id="3" name="Subtitle 2"/>
          <p:cNvSpPr>
            <a:spLocks noGrp="1"/>
          </p:cNvSpPr>
          <p:nvPr>
            <p:ph type="subTitle" idx="1"/>
          </p:nvPr>
        </p:nvSpPr>
        <p:spPr>
          <a:xfrm>
            <a:off x="899812" y="1466967"/>
            <a:ext cx="7533274" cy="3410017"/>
          </a:xfrm>
        </p:spPr>
        <p:txBody>
          <a:bodyPr>
            <a:normAutofit fontScale="47500" lnSpcReduction="20000"/>
          </a:bodyPr>
          <a:lstStyle/>
          <a:p>
            <a:pPr marL="457200" indent="-457200" algn="l">
              <a:buFont typeface="Arial"/>
              <a:buChar char="•"/>
            </a:pPr>
            <a:r>
              <a:rPr lang="en-US" dirty="0">
                <a:solidFill>
                  <a:srgbClr val="000000"/>
                </a:solidFill>
                <a:latin typeface="Calibri" charset="0"/>
              </a:rPr>
              <a:t>Learning virtual network functions (and their orchestration)</a:t>
            </a:r>
          </a:p>
          <a:p>
            <a:pPr algn="l"/>
            <a:endParaRPr lang="en-US" dirty="0">
              <a:solidFill>
                <a:srgbClr val="000000"/>
              </a:solidFill>
              <a:latin typeface="Calibri" charset="0"/>
            </a:endParaRPr>
          </a:p>
          <a:p>
            <a:pPr marL="457200" indent="-457200" algn="l">
              <a:buFont typeface="Arial"/>
              <a:buChar char="•"/>
            </a:pPr>
            <a:r>
              <a:rPr lang="en-US" dirty="0">
                <a:solidFill>
                  <a:srgbClr val="000000"/>
                </a:solidFill>
                <a:latin typeface="Calibri" charset="0"/>
              </a:rPr>
              <a:t>Apply (supervised) learning algorithm to real data</a:t>
            </a:r>
          </a:p>
          <a:p>
            <a:pPr marL="457200" indent="-457200" algn="l">
              <a:buFont typeface="Arial"/>
              <a:buChar char="•"/>
            </a:pPr>
            <a:endParaRPr lang="en-US" dirty="0">
              <a:solidFill>
                <a:srgbClr val="000000"/>
              </a:solidFill>
              <a:latin typeface="Calibri" charset="0"/>
            </a:endParaRPr>
          </a:p>
          <a:p>
            <a:pPr marL="457200" indent="-457200" algn="l">
              <a:buFont typeface="Arial"/>
              <a:buChar char="•"/>
            </a:pPr>
            <a:r>
              <a:rPr lang="en-US" dirty="0">
                <a:solidFill>
                  <a:srgbClr val="000000"/>
                </a:solidFill>
                <a:latin typeface="Calibri" charset="0"/>
              </a:rPr>
              <a:t>Summarize your results in about five slides</a:t>
            </a:r>
          </a:p>
          <a:p>
            <a:pPr marL="457200" indent="-457200" algn="l">
              <a:buFont typeface="Arial"/>
              <a:buChar char="•"/>
            </a:pPr>
            <a:endParaRPr lang="en-US" dirty="0">
              <a:solidFill>
                <a:srgbClr val="000000"/>
              </a:solidFill>
              <a:latin typeface="Calibri" charset="0"/>
            </a:endParaRPr>
          </a:p>
          <a:p>
            <a:pPr marL="457200" indent="-457200" algn="l">
              <a:buFont typeface="Arial"/>
              <a:buChar char="•"/>
            </a:pPr>
            <a:r>
              <a:rPr lang="en-US" dirty="0">
                <a:solidFill>
                  <a:srgbClr val="000000"/>
                </a:solidFill>
                <a:latin typeface="Calibri" charset="0"/>
              </a:rPr>
              <a:t>Due 5:30pm 4/23 (the end of our final exam time)</a:t>
            </a:r>
          </a:p>
          <a:p>
            <a:pPr marL="457200" indent="-457200" algn="l">
              <a:buFont typeface="Arial"/>
              <a:buChar char="•"/>
            </a:pPr>
            <a:endParaRPr lang="en-US" dirty="0">
              <a:solidFill>
                <a:srgbClr val="000000"/>
              </a:solidFill>
              <a:latin typeface="Calibri" charset="0"/>
            </a:endParaRPr>
          </a:p>
          <a:p>
            <a:pPr marL="457200" indent="-457200" algn="l">
              <a:buFont typeface="Arial"/>
              <a:buChar char="•"/>
            </a:pPr>
            <a:endParaRPr lang="en-US" dirty="0">
              <a:solidFill>
                <a:srgbClr val="000000"/>
              </a:solidFill>
              <a:latin typeface="Calibri" charset="0"/>
            </a:endParaRPr>
          </a:p>
          <a:p>
            <a:pPr algn="l"/>
            <a:endParaRPr lang="en-US" dirty="0">
              <a:solidFill>
                <a:srgbClr val="000000"/>
              </a:solidFill>
              <a:latin typeface="Calibri" charset="0"/>
            </a:endParaRPr>
          </a:p>
          <a:p>
            <a:pPr algn="l"/>
            <a:r>
              <a:rPr lang="en-US" dirty="0">
                <a:solidFill>
                  <a:srgbClr val="000000"/>
                </a:solidFill>
                <a:latin typeface="Calibri" charset="0"/>
              </a:rPr>
              <a:t>ECE4605, Spring 2020</a:t>
            </a:r>
          </a:p>
          <a:p>
            <a:pPr algn="l"/>
            <a:r>
              <a:rPr lang="en-US" dirty="0">
                <a:solidFill>
                  <a:srgbClr val="000000"/>
                </a:solidFill>
                <a:latin typeface="Calibri" charset="0"/>
              </a:rPr>
              <a:t>Instructor </a:t>
            </a:r>
            <a:r>
              <a:rPr lang="en-US" dirty="0" err="1">
                <a:solidFill>
                  <a:srgbClr val="000000"/>
                </a:solidFill>
                <a:latin typeface="Calibri" charset="0"/>
              </a:rPr>
              <a:t>Chuanyi</a:t>
            </a:r>
            <a:r>
              <a:rPr lang="en-US" dirty="0">
                <a:solidFill>
                  <a:srgbClr val="000000"/>
                </a:solidFill>
                <a:latin typeface="Calibri" charset="0"/>
              </a:rPr>
              <a:t> Ji</a:t>
            </a:r>
          </a:p>
          <a:p>
            <a:pPr algn="l"/>
            <a:r>
              <a:rPr lang="en-US" dirty="0">
                <a:solidFill>
                  <a:srgbClr val="000000"/>
                </a:solidFill>
                <a:latin typeface="Calibri" charset="0"/>
              </a:rPr>
              <a:t>TA: </a:t>
            </a:r>
            <a:r>
              <a:rPr lang="en-US" dirty="0" err="1">
                <a:solidFill>
                  <a:srgbClr val="000000"/>
                </a:solidFill>
                <a:latin typeface="Calibri" charset="0"/>
              </a:rPr>
              <a:t>Byeolyi</a:t>
            </a:r>
            <a:endParaRPr lang="en-US" dirty="0">
              <a:solidFill>
                <a:srgbClr val="000000"/>
              </a:solidFill>
              <a:latin typeface="Calibri" charset="0"/>
            </a:endParaRPr>
          </a:p>
        </p:txBody>
      </p:sp>
    </p:spTree>
    <p:extLst>
      <p:ext uri="{BB962C8B-B14F-4D97-AF65-F5344CB8AC3E}">
        <p14:creationId xmlns:p14="http://schemas.microsoft.com/office/powerpoint/2010/main" val="368048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1B-864D-CB4C-AEEB-68CDACE00F9D}"/>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484200CE-01D8-7949-9BC1-608C17EE8968}"/>
              </a:ext>
            </a:extLst>
          </p:cNvPr>
          <p:cNvSpPr>
            <a:spLocks noGrp="1"/>
          </p:cNvSpPr>
          <p:nvPr>
            <p:ph idx="1"/>
          </p:nvPr>
        </p:nvSpPr>
        <p:spPr/>
        <p:txBody>
          <a:bodyPr>
            <a:normAutofit fontScale="92500"/>
          </a:bodyPr>
          <a:lstStyle/>
          <a:p>
            <a:r>
              <a:rPr lang="en-US" dirty="0"/>
              <a:t>Learning VNFs</a:t>
            </a:r>
          </a:p>
          <a:p>
            <a:pPr lvl="1"/>
            <a:r>
              <a:rPr lang="en-US" dirty="0"/>
              <a:t>Traditional: VNF learns a mapping between features (e.g., flow counts, byte counts, apps, </a:t>
            </a:r>
            <a:r>
              <a:rPr lang="en-US" dirty="0" err="1"/>
              <a:t>sd</a:t>
            </a:r>
            <a:r>
              <a:rPr lang="en-US" dirty="0"/>
              <a:t>-pairs) and performance (e.g., resource usage such as CPUs, …)</a:t>
            </a:r>
          </a:p>
          <a:p>
            <a:pPr lvl="1"/>
            <a:r>
              <a:rPr lang="en-US" dirty="0"/>
              <a:t>Now: treat VFN in a general context. </a:t>
            </a:r>
          </a:p>
          <a:p>
            <a:pPr lvl="1"/>
            <a:r>
              <a:rPr lang="en-US" dirty="0"/>
              <a:t>E.g., features: on income, population, … </a:t>
            </a:r>
          </a:p>
          <a:p>
            <a:pPr lvl="1"/>
            <a:r>
              <a:rPr lang="en-US" dirty="0"/>
              <a:t>Then learn probability distributions between features and COVID infections/deaths</a:t>
            </a:r>
          </a:p>
          <a:p>
            <a:pPr lvl="1"/>
            <a:r>
              <a:rPr lang="en-US" dirty="0"/>
              <a:t>Here, COVID data (infections/deaths) can be viewed as ``traffic” data (or “performance” data)</a:t>
            </a:r>
          </a:p>
        </p:txBody>
      </p:sp>
    </p:spTree>
    <p:extLst>
      <p:ext uri="{BB962C8B-B14F-4D97-AF65-F5344CB8AC3E}">
        <p14:creationId xmlns:p14="http://schemas.microsoft.com/office/powerpoint/2010/main" val="71846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8935-D579-AE40-BA77-643BD01D6C07}"/>
              </a:ext>
            </a:extLst>
          </p:cNvPr>
          <p:cNvSpPr>
            <a:spLocks noGrp="1"/>
          </p:cNvSpPr>
          <p:nvPr>
            <p:ph type="title"/>
          </p:nvPr>
        </p:nvSpPr>
        <p:spPr/>
        <p:txBody>
          <a:bodyPr/>
          <a:lstStyle/>
          <a:p>
            <a:r>
              <a:rPr lang="en-US" dirty="0"/>
              <a:t>Two teams for combining data sets</a:t>
            </a:r>
          </a:p>
        </p:txBody>
      </p:sp>
      <p:sp>
        <p:nvSpPr>
          <p:cNvPr id="3" name="Content Placeholder 2">
            <a:extLst>
              <a:ext uri="{FF2B5EF4-FFF2-40B4-BE49-F238E27FC236}">
                <a16:creationId xmlns:a16="http://schemas.microsoft.com/office/drawing/2014/main" id="{4E4E05C0-D1AA-9E4C-AA5A-F0008109AD90}"/>
              </a:ext>
            </a:extLst>
          </p:cNvPr>
          <p:cNvSpPr>
            <a:spLocks noGrp="1"/>
          </p:cNvSpPr>
          <p:nvPr>
            <p:ph idx="1"/>
          </p:nvPr>
        </p:nvSpPr>
        <p:spPr/>
        <p:txBody>
          <a:bodyPr>
            <a:normAutofit/>
          </a:bodyPr>
          <a:lstStyle/>
          <a:p>
            <a:pPr marL="0" indent="0">
              <a:buNone/>
            </a:pPr>
            <a:r>
              <a:rPr lang="en-US" dirty="0"/>
              <a:t>(a) Combine a set of data for features from US census: fast teams to finish by Thurs</a:t>
            </a:r>
          </a:p>
          <a:p>
            <a:pPr marL="0" indent="0">
              <a:buNone/>
            </a:pPr>
            <a:endParaRPr lang="en-US" dirty="0"/>
          </a:p>
          <a:p>
            <a:pPr marL="0" indent="0">
              <a:buNone/>
            </a:pPr>
            <a:r>
              <a:rPr lang="en-US" dirty="0"/>
              <a:t>(b) Continue to enhance the data set from inputs by other teams</a:t>
            </a:r>
          </a:p>
          <a:p>
            <a:pPr marL="0" indent="0">
              <a:buNone/>
            </a:pPr>
            <a:endParaRPr lang="en-US" dirty="0"/>
          </a:p>
          <a:p>
            <a:pPr marL="0" indent="0">
              <a:buNone/>
            </a:pPr>
            <a:r>
              <a:rPr lang="en-US" dirty="0"/>
              <a:t>(c) Help other teams to use the data sets Q&amp;A</a:t>
            </a:r>
          </a:p>
          <a:p>
            <a:endParaRPr lang="en-US" dirty="0"/>
          </a:p>
          <a:p>
            <a:pPr marL="0" indent="0">
              <a:buNone/>
            </a:pPr>
            <a:endParaRPr lang="en-US" dirty="0"/>
          </a:p>
        </p:txBody>
      </p:sp>
    </p:spTree>
    <p:extLst>
      <p:ext uri="{BB962C8B-B14F-4D97-AF65-F5344CB8AC3E}">
        <p14:creationId xmlns:p14="http://schemas.microsoft.com/office/powerpoint/2010/main" val="110473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854F-1AAE-9643-AA64-84D48DF7E9E8}"/>
              </a:ext>
            </a:extLst>
          </p:cNvPr>
          <p:cNvSpPr>
            <a:spLocks noGrp="1"/>
          </p:cNvSpPr>
          <p:nvPr>
            <p:ph type="title"/>
          </p:nvPr>
        </p:nvSpPr>
        <p:spPr/>
        <p:txBody>
          <a:bodyPr>
            <a:normAutofit fontScale="90000"/>
          </a:bodyPr>
          <a:lstStyle/>
          <a:p>
            <a:r>
              <a:rPr lang="en-US" dirty="0"/>
              <a:t>More details on constructing data sets</a:t>
            </a:r>
          </a:p>
        </p:txBody>
      </p:sp>
      <p:sp>
        <p:nvSpPr>
          <p:cNvPr id="3" name="Content Placeholder 2">
            <a:extLst>
              <a:ext uri="{FF2B5EF4-FFF2-40B4-BE49-F238E27FC236}">
                <a16:creationId xmlns:a16="http://schemas.microsoft.com/office/drawing/2014/main" id="{C59F569A-49BB-5348-B29C-5B4774F4DB13}"/>
              </a:ext>
            </a:extLst>
          </p:cNvPr>
          <p:cNvSpPr>
            <a:spLocks noGrp="1"/>
          </p:cNvSpPr>
          <p:nvPr>
            <p:ph idx="1"/>
          </p:nvPr>
        </p:nvSpPr>
        <p:spPr/>
        <p:txBody>
          <a:bodyPr>
            <a:normAutofit fontScale="92500"/>
          </a:bodyPr>
          <a:lstStyle/>
          <a:p>
            <a:r>
              <a:rPr lang="en-US" dirty="0"/>
              <a:t>Data set1 on “features”</a:t>
            </a:r>
          </a:p>
          <a:p>
            <a:pPr lvl="1"/>
            <a:r>
              <a:rPr lang="en-US" dirty="0"/>
              <a:t>Variables at the county level: poverty rate, medium income, age, population, gender distribution. (You may need to find additional data files to download from US census on </a:t>
            </a:r>
            <a:r>
              <a:rPr lang="en-US"/>
              <a:t>age distribution.)</a:t>
            </a:r>
            <a:endParaRPr lang="en-US" dirty="0"/>
          </a:p>
          <a:p>
            <a:pPr lvl="1"/>
            <a:r>
              <a:rPr lang="en-US" dirty="0"/>
              <a:t>Combine the data on the above variables from US census (see data link1) so that the county names align (you may need to find data of the additional variables at the link to combine)</a:t>
            </a:r>
          </a:p>
          <a:p>
            <a:pPr lvl="1"/>
            <a:r>
              <a:rPr lang="en-US" dirty="0"/>
              <a:t>Do for GA and NY only</a:t>
            </a:r>
          </a:p>
        </p:txBody>
      </p:sp>
    </p:spTree>
    <p:extLst>
      <p:ext uri="{BB962C8B-B14F-4D97-AF65-F5344CB8AC3E}">
        <p14:creationId xmlns:p14="http://schemas.microsoft.com/office/powerpoint/2010/main" val="107915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D615-7E81-354C-B994-1CEC2FDC54FA}"/>
              </a:ext>
            </a:extLst>
          </p:cNvPr>
          <p:cNvSpPr>
            <a:spLocks noGrp="1"/>
          </p:cNvSpPr>
          <p:nvPr>
            <p:ph type="title"/>
          </p:nvPr>
        </p:nvSpPr>
        <p:spPr/>
        <p:txBody>
          <a:bodyPr>
            <a:normAutofit fontScale="90000"/>
          </a:bodyPr>
          <a:lstStyle/>
          <a:p>
            <a:r>
              <a:rPr lang="en-US" dirty="0"/>
              <a:t>More details on constructing data sets</a:t>
            </a:r>
          </a:p>
        </p:txBody>
      </p:sp>
      <p:sp>
        <p:nvSpPr>
          <p:cNvPr id="3" name="Content Placeholder 2">
            <a:extLst>
              <a:ext uri="{FF2B5EF4-FFF2-40B4-BE49-F238E27FC236}">
                <a16:creationId xmlns:a16="http://schemas.microsoft.com/office/drawing/2014/main" id="{CDE06765-EE1C-3B40-A533-CFE48254C68E}"/>
              </a:ext>
            </a:extLst>
          </p:cNvPr>
          <p:cNvSpPr>
            <a:spLocks noGrp="1"/>
          </p:cNvSpPr>
          <p:nvPr>
            <p:ph idx="1"/>
          </p:nvPr>
        </p:nvSpPr>
        <p:spPr/>
        <p:txBody>
          <a:bodyPr>
            <a:normAutofit/>
          </a:bodyPr>
          <a:lstStyle/>
          <a:p>
            <a:r>
              <a:rPr lang="en-US" dirty="0"/>
              <a:t>Data set 2:</a:t>
            </a:r>
          </a:p>
          <a:p>
            <a:pPr lvl="1"/>
            <a:r>
              <a:rPr lang="en-US" dirty="0"/>
              <a:t>Extract GA and NY data points from the time series data from COVID-19 on infections and deaths </a:t>
            </a:r>
          </a:p>
          <a:p>
            <a:r>
              <a:rPr lang="en-US" dirty="0"/>
              <a:t>Consistence between data sets 1 and 2:</a:t>
            </a:r>
          </a:p>
          <a:p>
            <a:pPr lvl="1"/>
            <a:r>
              <a:rPr lang="en-US" dirty="0"/>
              <a:t>Make sure that the data samples can be read easily to a file without additional coding, i.e., make sure that the two data sets have the same number and order of the counties.</a:t>
            </a:r>
          </a:p>
        </p:txBody>
      </p:sp>
    </p:spTree>
    <p:extLst>
      <p:ext uri="{BB962C8B-B14F-4D97-AF65-F5344CB8AC3E}">
        <p14:creationId xmlns:p14="http://schemas.microsoft.com/office/powerpoint/2010/main" val="138372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Teams who develop learning algorithms</a:t>
            </a:r>
          </a:p>
        </p:txBody>
      </p:sp>
      <p:sp>
        <p:nvSpPr>
          <p:cNvPr id="3" name="Content Placeholder 2"/>
          <p:cNvSpPr>
            <a:spLocks noGrp="1"/>
          </p:cNvSpPr>
          <p:nvPr>
            <p:ph idx="1"/>
          </p:nvPr>
        </p:nvSpPr>
        <p:spPr>
          <a:xfrm>
            <a:off x="457200" y="1284790"/>
            <a:ext cx="8027043" cy="5573209"/>
          </a:xfrm>
        </p:spPr>
        <p:txBody>
          <a:bodyPr>
            <a:normAutofit fontScale="32500" lnSpcReduction="20000"/>
          </a:bodyPr>
          <a:lstStyle/>
          <a:p>
            <a:pPr marL="457200" lvl="1" indent="0">
              <a:buNone/>
            </a:pPr>
            <a:endParaRPr lang="en-US" dirty="0"/>
          </a:p>
          <a:p>
            <a:r>
              <a:rPr lang="en-US" sz="3700" dirty="0">
                <a:latin typeface="Times New Roman" panose="02020603050405020304" pitchFamily="18" charset="0"/>
                <a:cs typeface="Times New Roman" panose="02020603050405020304" pitchFamily="18" charset="0"/>
              </a:rPr>
              <a:t>Formulate the problem (your design) on learning a probability distribution (on infections and deaths)</a:t>
            </a:r>
          </a:p>
          <a:p>
            <a:pPr lvl="1"/>
            <a:r>
              <a:rPr lang="en-US" sz="3700" dirty="0">
                <a:latin typeface="Times New Roman" panose="02020603050405020304" pitchFamily="18" charset="0"/>
                <a:cs typeface="Times New Roman" panose="02020603050405020304" pitchFamily="18" charset="0"/>
              </a:rPr>
              <a:t>OK if you prefer using the actual number of infections rather than a probability distribution</a:t>
            </a:r>
          </a:p>
          <a:p>
            <a:r>
              <a:rPr lang="en-US" sz="3700" dirty="0">
                <a:latin typeface="Times New Roman" panose="02020603050405020304" pitchFamily="18" charset="0"/>
                <a:cs typeface="Times New Roman" panose="02020603050405020304" pitchFamily="18" charset="0"/>
              </a:rPr>
              <a:t>Choose algorithm from </a:t>
            </a:r>
            <a:r>
              <a:rPr lang="en-US" sz="3700" dirty="0" err="1">
                <a:latin typeface="Times New Roman" panose="02020603050405020304" pitchFamily="18" charset="0"/>
                <a:cs typeface="Times New Roman" panose="02020603050405020304" pitchFamily="18" charset="0"/>
              </a:rPr>
              <a:t>Matlab</a:t>
            </a:r>
            <a:r>
              <a:rPr lang="en-US" sz="3700" dirty="0">
                <a:latin typeface="Times New Roman" panose="02020603050405020304" pitchFamily="18" charset="0"/>
                <a:cs typeface="Times New Roman" panose="02020603050405020304" pitchFamily="18" charset="0"/>
              </a:rPr>
              <a:t> or Python (no need to write your own): need to decide inputs, outputs, parameters, and models. </a:t>
            </a:r>
          </a:p>
          <a:p>
            <a:r>
              <a:rPr lang="en-US" sz="3700" dirty="0">
                <a:latin typeface="Times New Roman" panose="02020603050405020304" pitchFamily="18" charset="0"/>
                <a:cs typeface="Times New Roman" panose="02020603050405020304" pitchFamily="18" charset="0"/>
              </a:rPr>
              <a:t>Suggested models: Keep it simple. </a:t>
            </a:r>
          </a:p>
          <a:p>
            <a:pPr lvl="1"/>
            <a:r>
              <a:rPr lang="en-US" sz="3700" dirty="0">
                <a:latin typeface="Times New Roman" panose="02020603050405020304" pitchFamily="18" charset="0"/>
                <a:cs typeface="Times New Roman" panose="02020603050405020304" pitchFamily="18" charset="0"/>
              </a:rPr>
              <a:t>Try linear model or linear combination of basis functions. </a:t>
            </a:r>
          </a:p>
          <a:p>
            <a:pPr lvl="1"/>
            <a:r>
              <a:rPr lang="en-US" sz="3700" dirty="0">
                <a:latin typeface="Times New Roman" panose="02020603050405020304" pitchFamily="18" charset="0"/>
                <a:cs typeface="Times New Roman" panose="02020603050405020304" pitchFamily="18" charset="0"/>
              </a:rPr>
              <a:t>If you would like to try neural nets, try 3-layer (one hidden layer) first.</a:t>
            </a:r>
          </a:p>
          <a:p>
            <a:r>
              <a:rPr lang="en-US" sz="3700" dirty="0">
                <a:latin typeface="Times New Roman" panose="02020603050405020304" pitchFamily="18" charset="0"/>
                <a:cs typeface="Times New Roman" panose="02020603050405020304" pitchFamily="18" charset="0"/>
              </a:rPr>
              <a:t>Make sure your algorithm works before applying to real data</a:t>
            </a:r>
          </a:p>
          <a:p>
            <a:endParaRPr lang="en-US" sz="3700" dirty="0">
              <a:latin typeface="Times New Roman" panose="02020603050405020304" pitchFamily="18" charset="0"/>
              <a:cs typeface="Times New Roman" panose="02020603050405020304" pitchFamily="18" charset="0"/>
            </a:endParaRPr>
          </a:p>
          <a:p>
            <a:r>
              <a:rPr lang="en-US" sz="3700" dirty="0">
                <a:latin typeface="Times New Roman" panose="02020603050405020304" pitchFamily="18" charset="0"/>
                <a:cs typeface="Times New Roman" panose="02020603050405020304" pitchFamily="18" charset="0"/>
              </a:rPr>
              <a:t>Choose one location first (i.e., either GA or NY). </a:t>
            </a:r>
          </a:p>
          <a:p>
            <a:endParaRPr lang="en-US" sz="3700" dirty="0">
              <a:latin typeface="Times New Roman" panose="02020603050405020304" pitchFamily="18" charset="0"/>
              <a:cs typeface="Times New Roman" panose="02020603050405020304" pitchFamily="18" charset="0"/>
            </a:endParaRPr>
          </a:p>
          <a:p>
            <a:r>
              <a:rPr lang="en-US" sz="3700" dirty="0">
                <a:latin typeface="Times New Roman" panose="02020603050405020304" pitchFamily="18" charset="0"/>
                <a:cs typeface="Times New Roman" panose="02020603050405020304" pitchFamily="18" charset="0"/>
              </a:rPr>
              <a:t>Apply your algorithm to the data set. (Separate training and test sets. You can use the provided the data from the class.)</a:t>
            </a:r>
          </a:p>
          <a:p>
            <a:endParaRPr lang="en-US" sz="3700" dirty="0">
              <a:latin typeface="Times New Roman" panose="02020603050405020304" pitchFamily="18" charset="0"/>
              <a:cs typeface="Times New Roman" panose="02020603050405020304" pitchFamily="18" charset="0"/>
            </a:endParaRPr>
          </a:p>
          <a:p>
            <a:endParaRPr lang="en-US" sz="3700" dirty="0">
              <a:latin typeface="Times New Roman" panose="02020603050405020304" pitchFamily="18" charset="0"/>
              <a:cs typeface="Times New Roman" panose="02020603050405020304" pitchFamily="18" charset="0"/>
            </a:endParaRPr>
          </a:p>
          <a:p>
            <a:r>
              <a:rPr lang="en-US" sz="3700" dirty="0">
                <a:latin typeface="Times New Roman" panose="02020603050405020304" pitchFamily="18" charset="0"/>
                <a:cs typeface="Times New Roman" panose="02020603050405020304" pitchFamily="18" charset="0"/>
              </a:rPr>
              <a:t>Plot your output(s) as a function of inputs (you decide how to deal with the multi-dimensions).</a:t>
            </a:r>
          </a:p>
          <a:p>
            <a:r>
              <a:rPr lang="en-US" sz="3700" dirty="0">
                <a:latin typeface="Times New Roman" panose="02020603050405020304" pitchFamily="18" charset="0"/>
                <a:cs typeface="Times New Roman" panose="02020603050405020304" pitchFamily="18" charset="0"/>
              </a:rPr>
              <a:t>When works, try the data on another state. </a:t>
            </a:r>
          </a:p>
          <a:p>
            <a:pPr marL="0" indent="0">
              <a:buNone/>
            </a:pPr>
            <a:endParaRPr lang="en-US" sz="3700" dirty="0">
              <a:latin typeface="Times New Roman" panose="02020603050405020304" pitchFamily="18" charset="0"/>
              <a:cs typeface="Times New Roman" panose="02020603050405020304" pitchFamily="18" charset="0"/>
            </a:endParaRPr>
          </a:p>
          <a:p>
            <a:r>
              <a:rPr lang="en-US" sz="3700" dirty="0">
                <a:latin typeface="Times New Roman" panose="02020603050405020304" pitchFamily="18" charset="0"/>
                <a:cs typeface="Times New Roman" panose="02020603050405020304" pitchFamily="18" charset="0"/>
              </a:rPr>
              <a:t>Summarize your findings in five slides</a:t>
            </a:r>
          </a:p>
          <a:p>
            <a:pPr lvl="1"/>
            <a:r>
              <a:rPr lang="en-US" sz="3700" dirty="0">
                <a:latin typeface="Times New Roman" panose="02020603050405020304" pitchFamily="18" charset="0"/>
                <a:cs typeface="Times New Roman" panose="02020603050405020304" pitchFamily="18" charset="0"/>
              </a:rPr>
              <a:t>What are your results?</a:t>
            </a:r>
          </a:p>
          <a:p>
            <a:pPr lvl="1"/>
            <a:r>
              <a:rPr lang="en-US" sz="3700" dirty="0">
                <a:latin typeface="Times New Roman" panose="02020603050405020304" pitchFamily="18" charset="0"/>
                <a:cs typeface="Times New Roman" panose="02020603050405020304" pitchFamily="18" charset="0"/>
              </a:rPr>
              <a:t>What are your insights?</a:t>
            </a:r>
          </a:p>
          <a:p>
            <a:pPr lvl="1"/>
            <a:r>
              <a:rPr lang="en-US" sz="3700" dirty="0">
                <a:latin typeface="Times New Roman" panose="02020603050405020304" pitchFamily="18" charset="0"/>
                <a:cs typeface="Times New Roman" panose="02020603050405020304" pitchFamily="18" charset="0"/>
              </a:rPr>
              <a:t>Your thoughts how “networks” are involved here? In other words, if we learn a VNF at each state, how to orchestrate across multiple VNFs? (We won’t have time to actually do this but you may a view on this.)</a:t>
            </a:r>
          </a:p>
          <a:p>
            <a:pPr marL="457200" lvl="1" indent="0">
              <a:buNone/>
            </a:pPr>
            <a:endParaRPr lang="en-US" sz="3700" dirty="0">
              <a:latin typeface="Times New Roman" panose="02020603050405020304" pitchFamily="18" charset="0"/>
              <a:cs typeface="Times New Roman" panose="02020603050405020304" pitchFamily="18" charset="0"/>
            </a:endParaRPr>
          </a:p>
          <a:p>
            <a:pPr marL="457200" lvl="1" indent="0">
              <a:buNone/>
            </a:pPr>
            <a:endParaRPr lang="en-US" sz="3700" dirty="0">
              <a:latin typeface="Times New Roman" panose="02020603050405020304" pitchFamily="18" charset="0"/>
              <a:cs typeface="Times New Roman" panose="02020603050405020304" pitchFamily="18" charset="0"/>
            </a:endParaRPr>
          </a:p>
          <a:p>
            <a:pPr marL="457200" lvl="1" indent="0">
              <a:buNone/>
            </a:pPr>
            <a:r>
              <a:rPr lang="en-US" sz="3700" dirty="0">
                <a:latin typeface="Times New Roman" panose="02020603050405020304" pitchFamily="18" charset="0"/>
                <a:cs typeface="Times New Roman" panose="02020603050405020304" pitchFamily="18" charset="0"/>
              </a:rPr>
              <a:t>Project: 15%, slides 7%</a:t>
            </a:r>
          </a:p>
        </p:txBody>
      </p:sp>
    </p:spTree>
    <p:extLst>
      <p:ext uri="{BB962C8B-B14F-4D97-AF65-F5344CB8AC3E}">
        <p14:creationId xmlns:p14="http://schemas.microsoft.com/office/powerpoint/2010/main" val="353361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4DC1-95AA-E94F-8C20-DBE23A861B67}"/>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97660B1-6B17-EA46-A7A7-DF8258EDB107}"/>
              </a:ext>
            </a:extLst>
          </p:cNvPr>
          <p:cNvSpPr>
            <a:spLocks noGrp="1"/>
          </p:cNvSpPr>
          <p:nvPr>
            <p:ph idx="1"/>
          </p:nvPr>
        </p:nvSpPr>
        <p:spPr/>
        <p:txBody>
          <a:bodyPr>
            <a:normAutofit fontScale="62500" lnSpcReduction="20000"/>
          </a:bodyPr>
          <a:lstStyle/>
          <a:p>
            <a:r>
              <a:rPr lang="en-US" dirty="0"/>
              <a:t>Our first two teams will make two data sets available for the class for GA and NY:</a:t>
            </a:r>
          </a:p>
          <a:p>
            <a:pPr lvl="1"/>
            <a:r>
              <a:rPr lang="en-US" dirty="0"/>
              <a:t>Data set 1 on ``features”</a:t>
            </a:r>
          </a:p>
          <a:p>
            <a:pPr lvl="1"/>
            <a:r>
              <a:rPr lang="en-US" dirty="0"/>
              <a:t>Data set 2 on COVID infections and deaths</a:t>
            </a:r>
          </a:p>
          <a:p>
            <a:pPr lvl="1"/>
            <a:endParaRPr lang="en-US" dirty="0"/>
          </a:p>
          <a:p>
            <a:r>
              <a:rPr lang="en-US" dirty="0"/>
              <a:t>Example data sets in folder at project 3 are from the two sites below.</a:t>
            </a:r>
            <a:endParaRPr lang="en-US" dirty="0">
              <a:hlinkClick r:id="rId2">
                <a:extLst>
                  <a:ext uri="{A12FA001-AC4F-418D-AE19-62706E023703}">
                    <ahyp:hlinkClr xmlns:ahyp="http://schemas.microsoft.com/office/drawing/2018/hyperlinkcolor" val="tx"/>
                  </a:ext>
                </a:extLst>
              </a:hlinkClick>
            </a:endParaRPr>
          </a:p>
          <a:p>
            <a:r>
              <a:rPr lang="en-US" dirty="0">
                <a:hlinkClick r:id="rId3"/>
              </a:rPr>
              <a:t>https://www.census.gov/data/datasets/2018/demo/saipe/2018-state-and-county.html</a:t>
            </a:r>
            <a:endParaRPr lang="en-US" dirty="0">
              <a:hlinkClick r:id="rId2"/>
            </a:endParaRPr>
          </a:p>
          <a:p>
            <a:r>
              <a:rPr lang="en-US" dirty="0">
                <a:hlinkClick r:id="rId2"/>
              </a:rPr>
              <a:t>https://www.kaggle.com/sudalairajkumar/novel-corona-virus-2019-dataset</a:t>
            </a:r>
            <a:endParaRPr lang="en-US" dirty="0"/>
          </a:p>
          <a:p>
            <a:r>
              <a:rPr lang="en-US" dirty="0"/>
              <a:t>Additional data about GA: </a:t>
            </a:r>
            <a:r>
              <a:rPr lang="en-US" dirty="0">
                <a:hlinkClick r:id="rId4"/>
              </a:rPr>
              <a:t>https://dph.georgia.gov/covid-19-daily-status-report</a:t>
            </a:r>
            <a:endParaRPr lang="en-US" dirty="0"/>
          </a:p>
          <a:p>
            <a:r>
              <a:rPr lang="en-US" dirty="0"/>
              <a:t>Additional info. about NY: </a:t>
            </a:r>
            <a:r>
              <a:rPr lang="en-US" dirty="0">
                <a:hlinkClick r:id="rId5"/>
              </a:rPr>
              <a:t>https://covid19tracker.health.ny.gov/views/NYS-COVID19-Tracker/NYSDOHCOVID-19Tracker-Map?%3Aembed=yes&amp;%3Atoolbar=no&amp;%3Atabs=n</a:t>
            </a:r>
            <a:endParaRPr lang="en-US" dirty="0"/>
          </a:p>
        </p:txBody>
      </p:sp>
    </p:spTree>
    <p:extLst>
      <p:ext uri="{BB962C8B-B14F-4D97-AF65-F5344CB8AC3E}">
        <p14:creationId xmlns:p14="http://schemas.microsoft.com/office/powerpoint/2010/main" val="2380310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1846</TotalTime>
  <Words>745</Words>
  <Application>Microsoft Macintosh PowerPoint</Application>
  <PresentationFormat>On-screen Show (4:3)</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Project 3 </vt:lpstr>
      <vt:lpstr>Concept</vt:lpstr>
      <vt:lpstr>Two teams for combining data sets</vt:lpstr>
      <vt:lpstr>More details on constructing data sets</vt:lpstr>
      <vt:lpstr>More details on constructing data sets</vt:lpstr>
      <vt:lpstr>Teams who develop learning algorithms</vt:lpstr>
      <vt:lpstr>Data sources</vt:lpstr>
    </vt:vector>
  </TitlesOfParts>
  <Company>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 1 and 2:  Social networks and learning  </dc:title>
  <dc:creator>mo li</dc:creator>
  <cp:lastModifiedBy>Sophia J. Li</cp:lastModifiedBy>
  <cp:revision>31</cp:revision>
  <dcterms:created xsi:type="dcterms:W3CDTF">2020-03-03T16:08:37Z</dcterms:created>
  <dcterms:modified xsi:type="dcterms:W3CDTF">2020-04-15T03:07:55Z</dcterms:modified>
</cp:coreProperties>
</file>