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4"/>
  </p:sldMasterIdLst>
  <p:notesMasterIdLst>
    <p:notesMasterId r:id="rId56"/>
  </p:notesMasterIdLst>
  <p:sldIdLst>
    <p:sldId id="645" r:id="rId5"/>
    <p:sldId id="603" r:id="rId6"/>
    <p:sldId id="634" r:id="rId7"/>
    <p:sldId id="639" r:id="rId8"/>
    <p:sldId id="1210" r:id="rId9"/>
    <p:sldId id="640" r:id="rId10"/>
    <p:sldId id="1209" r:id="rId11"/>
    <p:sldId id="1208" r:id="rId12"/>
    <p:sldId id="1194" r:id="rId13"/>
    <p:sldId id="1201" r:id="rId14"/>
    <p:sldId id="420" r:id="rId15"/>
    <p:sldId id="650" r:id="rId16"/>
    <p:sldId id="1202" r:id="rId17"/>
    <p:sldId id="426" r:id="rId18"/>
    <p:sldId id="646" r:id="rId19"/>
    <p:sldId id="1203" r:id="rId20"/>
    <p:sldId id="647" r:id="rId21"/>
    <p:sldId id="648" r:id="rId22"/>
    <p:sldId id="1204" r:id="rId23"/>
    <p:sldId id="1193" r:id="rId24"/>
    <p:sldId id="1205" r:id="rId25"/>
    <p:sldId id="1206" r:id="rId26"/>
    <p:sldId id="1195" r:id="rId27"/>
    <p:sldId id="1224" r:id="rId28"/>
    <p:sldId id="1211" r:id="rId29"/>
    <p:sldId id="1229" r:id="rId30"/>
    <p:sldId id="1231" r:id="rId31"/>
    <p:sldId id="1215" r:id="rId32"/>
    <p:sldId id="1232" r:id="rId33"/>
    <p:sldId id="1230" r:id="rId34"/>
    <p:sldId id="1233" r:id="rId35"/>
    <p:sldId id="1221" r:id="rId36"/>
    <p:sldId id="1212" r:id="rId37"/>
    <p:sldId id="1213" r:id="rId38"/>
    <p:sldId id="1214" r:id="rId39"/>
    <p:sldId id="1234" r:id="rId40"/>
    <p:sldId id="1196" r:id="rId41"/>
    <p:sldId id="1220" r:id="rId42"/>
    <p:sldId id="1222" r:id="rId43"/>
    <p:sldId id="1223" r:id="rId44"/>
    <p:sldId id="1228" r:id="rId45"/>
    <p:sldId id="1227" r:id="rId46"/>
    <p:sldId id="1225" r:id="rId47"/>
    <p:sldId id="1216" r:id="rId48"/>
    <p:sldId id="1217" r:id="rId49"/>
    <p:sldId id="1218" r:id="rId50"/>
    <p:sldId id="1219" r:id="rId51"/>
    <p:sldId id="1197" r:id="rId52"/>
    <p:sldId id="1198" r:id="rId53"/>
    <p:sldId id="1199" r:id="rId54"/>
    <p:sldId id="1200" r:id="rId5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ngagement Level Workshop in a Nutshell" id="{00814527-E608-4D44-96F1-454FEA364CD1}">
          <p14:sldIdLst>
            <p14:sldId id="645"/>
            <p14:sldId id="603"/>
            <p14:sldId id="634"/>
            <p14:sldId id="639"/>
          </p14:sldIdLst>
        </p14:section>
        <p14:section name="Hosting Engagement Level Workshop" id="{006F730A-77A4-4871-8B9B-48491EB413BF}">
          <p14:sldIdLst>
            <p14:sldId id="1210"/>
            <p14:sldId id="640"/>
            <p14:sldId id="1209"/>
            <p14:sldId id="1208"/>
          </p14:sldIdLst>
        </p14:section>
        <p14:section name="Version History" id="{3CAB9B00-4686-45AD-AE57-122C1B74B849}">
          <p14:sldIdLst>
            <p14:sldId id="1194"/>
          </p14:sldIdLst>
        </p14:section>
        <p14:section name="Work assumptions" id="{C98E5011-4B7B-4150-A01C-BAF2158E4205}">
          <p14:sldIdLst>
            <p14:sldId id="1201"/>
            <p14:sldId id="420"/>
            <p14:sldId id="650"/>
          </p14:sldIdLst>
        </p14:section>
        <p14:section name="Basic Level system" id="{731EE219-9F8A-4622-9F19-8FBDAF340A65}">
          <p14:sldIdLst>
            <p14:sldId id="1202"/>
            <p14:sldId id="426"/>
            <p14:sldId id="646"/>
          </p14:sldIdLst>
        </p14:section>
        <p14:section name="Variant : With individual engagement goals" id="{EBA3C2F7-D5B4-4CBF-AD78-9B98E38DDAEF}">
          <p14:sldIdLst>
            <p14:sldId id="1203"/>
            <p14:sldId id="647"/>
            <p14:sldId id="648"/>
          </p14:sldIdLst>
        </p14:section>
        <p14:section name="Additional engagement level systems" id="{8E31F9A6-7623-4E15-8A28-C97867CCD209}">
          <p14:sldIdLst>
            <p14:sldId id="1204"/>
            <p14:sldId id="1193"/>
            <p14:sldId id="1205"/>
          </p14:sldIdLst>
        </p14:section>
        <p14:section name="Relative Engagement Levels - definition" id="{29D7C417-CF18-4FEE-9D32-2FCD7B3AFEDB}">
          <p14:sldIdLst>
            <p14:sldId id="1206"/>
            <p14:sldId id="1195"/>
            <p14:sldId id="1224"/>
            <p14:sldId id="1211"/>
            <p14:sldId id="1229"/>
            <p14:sldId id="1231"/>
            <p14:sldId id="1215"/>
            <p14:sldId id="1232"/>
            <p14:sldId id="1230"/>
            <p14:sldId id="1233"/>
            <p14:sldId id="1221"/>
            <p14:sldId id="1212"/>
            <p14:sldId id="1213"/>
            <p14:sldId id="1214"/>
            <p14:sldId id="1234"/>
            <p14:sldId id="1196"/>
            <p14:sldId id="1220"/>
            <p14:sldId id="1222"/>
            <p14:sldId id="1223"/>
            <p14:sldId id="1228"/>
            <p14:sldId id="1227"/>
          </p14:sldIdLst>
        </p14:section>
        <p14:section name="Increasing Community activity level with relative engagement levels" id="{CB3E369C-3F1F-48B2-B918-D19B7CDF5892}">
          <p14:sldIdLst>
            <p14:sldId id="1225"/>
            <p14:sldId id="1216"/>
            <p14:sldId id="1217"/>
            <p14:sldId id="1218"/>
            <p14:sldId id="1219"/>
          </p14:sldIdLst>
        </p14:section>
        <p14:section name="Using Relative Engagement Levels as a workshop" id="{2FE2FCE6-9ECE-42F2-B5E3-9DF1207242FD}">
          <p14:sldIdLst>
            <p14:sldId id="1197"/>
            <p14:sldId id="1198"/>
            <p14:sldId id="1199"/>
            <p14:sldId id="120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andre Quach" initials="AQ" lastIdx="3" clrIdx="0">
    <p:extLst>
      <p:ext uri="{19B8F6BF-5375-455C-9EA6-DF929625EA0E}">
        <p15:presenceInfo xmlns:p15="http://schemas.microsoft.com/office/powerpoint/2012/main" userId="7bb690c8a6e028e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C7B2B"/>
    <a:srgbClr val="3494BA"/>
    <a:srgbClr val="F4B183"/>
    <a:srgbClr val="FF0000"/>
    <a:srgbClr val="A6A6A6"/>
    <a:srgbClr val="FBE5D6"/>
    <a:srgbClr val="E2F0D9"/>
    <a:srgbClr val="A9D18E"/>
    <a:srgbClr val="BFBFBF"/>
    <a:srgbClr val="CDDC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A8351A-66FC-4657-BBF0-53B2A1F984E8}" v="1" dt="2023-06-08T10:31:40.161"/>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71" autoAdjust="0"/>
    <p:restoredTop sz="96247" autoAdjust="0"/>
  </p:normalViewPr>
  <p:slideViewPr>
    <p:cSldViewPr snapToGrid="0">
      <p:cViewPr varScale="1">
        <p:scale>
          <a:sx n="111" d="100"/>
          <a:sy n="111" d="100"/>
        </p:scale>
        <p:origin x="492" y="9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commentAuthors" Target="commentAuthors.xml"/><Relationship Id="rId61"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Froment" userId="4d47d833-7bbe-4dd6-859d-dcdc79e00258" providerId="ADAL" clId="{75A8351A-66FC-4657-BBF0-53B2A1F984E8}"/>
    <pc:docChg chg="custSel modSld modMainMaster">
      <pc:chgData name="Thomas Froment" userId="4d47d833-7bbe-4dd6-859d-dcdc79e00258" providerId="ADAL" clId="{75A8351A-66FC-4657-BBF0-53B2A1F984E8}" dt="2023-06-08T10:33:51.937" v="49" actId="478"/>
      <pc:docMkLst>
        <pc:docMk/>
      </pc:docMkLst>
      <pc:sldChg chg="delSp mod">
        <pc:chgData name="Thomas Froment" userId="4d47d833-7bbe-4dd6-859d-dcdc79e00258" providerId="ADAL" clId="{75A8351A-66FC-4657-BBF0-53B2A1F984E8}" dt="2023-06-08T10:31:23.010" v="0" actId="478"/>
        <pc:sldMkLst>
          <pc:docMk/>
          <pc:sldMk cId="570331714" sldId="645"/>
        </pc:sldMkLst>
        <pc:picChg chg="del">
          <ac:chgData name="Thomas Froment" userId="4d47d833-7bbe-4dd6-859d-dcdc79e00258" providerId="ADAL" clId="{75A8351A-66FC-4657-BBF0-53B2A1F984E8}" dt="2023-06-08T10:31:23.010" v="0" actId="478"/>
          <ac:picMkLst>
            <pc:docMk/>
            <pc:sldMk cId="570331714" sldId="645"/>
            <ac:picMk id="2" creationId="{F363E15C-A527-DB3C-71D8-640F348DA923}"/>
          </ac:picMkLst>
        </pc:picChg>
      </pc:sldChg>
      <pc:sldMasterChg chg="addSp delSp modSp mod modSldLayout">
        <pc:chgData name="Thomas Froment" userId="4d47d833-7bbe-4dd6-859d-dcdc79e00258" providerId="ADAL" clId="{75A8351A-66FC-4657-BBF0-53B2A1F984E8}" dt="2023-06-08T10:33:51.937" v="49" actId="478"/>
        <pc:sldMasterMkLst>
          <pc:docMk/>
          <pc:sldMasterMk cId="1904633910" sldId="2147483719"/>
        </pc:sldMasterMkLst>
        <pc:spChg chg="del">
          <ac:chgData name="Thomas Froment" userId="4d47d833-7bbe-4dd6-859d-dcdc79e00258" providerId="ADAL" clId="{75A8351A-66FC-4657-BBF0-53B2A1F984E8}" dt="2023-06-08T10:31:34.215" v="1" actId="478"/>
          <ac:spMkLst>
            <pc:docMk/>
            <pc:sldMasterMk cId="1904633910" sldId="2147483719"/>
            <ac:spMk id="4" creationId="{06744A3C-9C54-46A6-B3EF-5B36362423EB}"/>
          </ac:spMkLst>
        </pc:spChg>
        <pc:spChg chg="del">
          <ac:chgData name="Thomas Froment" userId="4d47d833-7bbe-4dd6-859d-dcdc79e00258" providerId="ADAL" clId="{75A8351A-66FC-4657-BBF0-53B2A1F984E8}" dt="2023-06-08T10:31:38.882" v="3" actId="478"/>
          <ac:spMkLst>
            <pc:docMk/>
            <pc:sldMasterMk cId="1904633910" sldId="2147483719"/>
            <ac:spMk id="5" creationId="{07D5A696-7B4B-4181-A961-7D66556D507F}"/>
          </ac:spMkLst>
        </pc:spChg>
        <pc:spChg chg="del">
          <ac:chgData name="Thomas Froment" userId="4d47d833-7bbe-4dd6-859d-dcdc79e00258" providerId="ADAL" clId="{75A8351A-66FC-4657-BBF0-53B2A1F984E8}" dt="2023-06-08T10:31:37.567" v="2" actId="478"/>
          <ac:spMkLst>
            <pc:docMk/>
            <pc:sldMasterMk cId="1904633910" sldId="2147483719"/>
            <ac:spMk id="6" creationId="{23038CB5-8F4A-401D-A3A9-B27DC15B7A81}"/>
          </ac:spMkLst>
        </pc:spChg>
        <pc:picChg chg="add mod">
          <ac:chgData name="Thomas Froment" userId="4d47d833-7bbe-4dd6-859d-dcdc79e00258" providerId="ADAL" clId="{75A8351A-66FC-4657-BBF0-53B2A1F984E8}" dt="2023-06-08T10:31:40.161" v="4"/>
          <ac:picMkLst>
            <pc:docMk/>
            <pc:sldMasterMk cId="1904633910" sldId="2147483719"/>
            <ac:picMk id="7" creationId="{F0BA4DB8-7270-8403-8CEF-008E518B170F}"/>
          </ac:picMkLst>
        </pc:picChg>
        <pc:picChg chg="add mod">
          <ac:chgData name="Thomas Froment" userId="4d47d833-7bbe-4dd6-859d-dcdc79e00258" providerId="ADAL" clId="{75A8351A-66FC-4657-BBF0-53B2A1F984E8}" dt="2023-06-08T10:31:40.161" v="4"/>
          <ac:picMkLst>
            <pc:docMk/>
            <pc:sldMasterMk cId="1904633910" sldId="2147483719"/>
            <ac:picMk id="8" creationId="{4F9A9E63-F837-7BD7-3D3E-769B3103A979}"/>
          </ac:picMkLst>
        </pc:picChg>
        <pc:picChg chg="add mod">
          <ac:chgData name="Thomas Froment" userId="4d47d833-7bbe-4dd6-859d-dcdc79e00258" providerId="ADAL" clId="{75A8351A-66FC-4657-BBF0-53B2A1F984E8}" dt="2023-06-08T10:31:40.161" v="4"/>
          <ac:picMkLst>
            <pc:docMk/>
            <pc:sldMasterMk cId="1904633910" sldId="2147483719"/>
            <ac:picMk id="9" creationId="{A0BF0EAB-6E82-D2F6-185F-52CB48BBC679}"/>
          </ac:picMkLst>
        </pc:picChg>
        <pc:sldLayoutChg chg="delSp mod">
          <pc:chgData name="Thomas Froment" userId="4d47d833-7bbe-4dd6-859d-dcdc79e00258" providerId="ADAL" clId="{75A8351A-66FC-4657-BBF0-53B2A1F984E8}" dt="2023-06-08T10:33:44.057" v="44" actId="478"/>
          <pc:sldLayoutMkLst>
            <pc:docMk/>
            <pc:sldMasterMk cId="1904633910" sldId="2147483719"/>
            <pc:sldLayoutMk cId="4232747854" sldId="2147483708"/>
          </pc:sldLayoutMkLst>
          <pc:picChg chg="del">
            <ac:chgData name="Thomas Froment" userId="4d47d833-7bbe-4dd6-859d-dcdc79e00258" providerId="ADAL" clId="{75A8351A-66FC-4657-BBF0-53B2A1F984E8}" dt="2023-06-08T10:33:18.209" v="27" actId="478"/>
            <ac:picMkLst>
              <pc:docMk/>
              <pc:sldMasterMk cId="1904633910" sldId="2147483719"/>
              <pc:sldLayoutMk cId="4232747854" sldId="2147483708"/>
              <ac:picMk id="5" creationId="{BF9ABF0A-4662-7740-60BC-8063664C6EBC}"/>
            </ac:picMkLst>
          </pc:picChg>
          <pc:picChg chg="del">
            <ac:chgData name="Thomas Froment" userId="4d47d833-7bbe-4dd6-859d-dcdc79e00258" providerId="ADAL" clId="{75A8351A-66FC-4657-BBF0-53B2A1F984E8}" dt="2023-06-08T10:33:17.338" v="26" actId="478"/>
            <ac:picMkLst>
              <pc:docMk/>
              <pc:sldMasterMk cId="1904633910" sldId="2147483719"/>
              <pc:sldLayoutMk cId="4232747854" sldId="2147483708"/>
              <ac:picMk id="6" creationId="{1A966FF6-2855-0608-099F-D04FD0E1FD7B}"/>
            </ac:picMkLst>
          </pc:picChg>
          <pc:picChg chg="del">
            <ac:chgData name="Thomas Froment" userId="4d47d833-7bbe-4dd6-859d-dcdc79e00258" providerId="ADAL" clId="{75A8351A-66FC-4657-BBF0-53B2A1F984E8}" dt="2023-06-08T10:33:44.057" v="44" actId="478"/>
            <ac:picMkLst>
              <pc:docMk/>
              <pc:sldMasterMk cId="1904633910" sldId="2147483719"/>
              <pc:sldLayoutMk cId="4232747854" sldId="2147483708"/>
              <ac:picMk id="7" creationId="{C345511A-8CE6-A669-3282-AF12F654F802}"/>
            </ac:picMkLst>
          </pc:picChg>
          <pc:picChg chg="del">
            <ac:chgData name="Thomas Froment" userId="4d47d833-7bbe-4dd6-859d-dcdc79e00258" providerId="ADAL" clId="{75A8351A-66FC-4657-BBF0-53B2A1F984E8}" dt="2023-06-08T10:32:20.423" v="12" actId="478"/>
            <ac:picMkLst>
              <pc:docMk/>
              <pc:sldMasterMk cId="1904633910" sldId="2147483719"/>
              <pc:sldLayoutMk cId="4232747854" sldId="2147483708"/>
              <ac:picMk id="8" creationId="{4A71A206-34A6-BE71-6CAC-B790FC39A563}"/>
            </ac:picMkLst>
          </pc:picChg>
        </pc:sldLayoutChg>
        <pc:sldLayoutChg chg="delSp mod">
          <pc:chgData name="Thomas Froment" userId="4d47d833-7bbe-4dd6-859d-dcdc79e00258" providerId="ADAL" clId="{75A8351A-66FC-4657-BBF0-53B2A1F984E8}" dt="2023-06-08T10:33:42.321" v="43" actId="478"/>
          <pc:sldLayoutMkLst>
            <pc:docMk/>
            <pc:sldMasterMk cId="1904633910" sldId="2147483719"/>
            <pc:sldLayoutMk cId="2467219754" sldId="2147483709"/>
          </pc:sldLayoutMkLst>
          <pc:picChg chg="del">
            <ac:chgData name="Thomas Froment" userId="4d47d833-7bbe-4dd6-859d-dcdc79e00258" providerId="ADAL" clId="{75A8351A-66FC-4657-BBF0-53B2A1F984E8}" dt="2023-06-08T10:33:21.250" v="29" actId="478"/>
            <ac:picMkLst>
              <pc:docMk/>
              <pc:sldMasterMk cId="1904633910" sldId="2147483719"/>
              <pc:sldLayoutMk cId="2467219754" sldId="2147483709"/>
              <ac:picMk id="8" creationId="{8C868CEF-9680-FCFA-7BCB-0F9E11C14F8A}"/>
            </ac:picMkLst>
          </pc:picChg>
          <pc:picChg chg="del">
            <ac:chgData name="Thomas Froment" userId="4d47d833-7bbe-4dd6-859d-dcdc79e00258" providerId="ADAL" clId="{75A8351A-66FC-4657-BBF0-53B2A1F984E8}" dt="2023-06-08T10:33:20.106" v="28" actId="478"/>
            <ac:picMkLst>
              <pc:docMk/>
              <pc:sldMasterMk cId="1904633910" sldId="2147483719"/>
              <pc:sldLayoutMk cId="2467219754" sldId="2147483709"/>
              <ac:picMk id="10" creationId="{EBE1C5CC-FE5A-6C34-F4AA-93394E4C61FE}"/>
            </ac:picMkLst>
          </pc:picChg>
          <pc:picChg chg="del">
            <ac:chgData name="Thomas Froment" userId="4d47d833-7bbe-4dd6-859d-dcdc79e00258" providerId="ADAL" clId="{75A8351A-66FC-4657-BBF0-53B2A1F984E8}" dt="2023-06-08T10:33:42.321" v="43" actId="478"/>
            <ac:picMkLst>
              <pc:docMk/>
              <pc:sldMasterMk cId="1904633910" sldId="2147483719"/>
              <pc:sldLayoutMk cId="2467219754" sldId="2147483709"/>
              <ac:picMk id="12" creationId="{BB5AEDAD-197D-AF6A-26AD-FA1AC6D03E87}"/>
            </ac:picMkLst>
          </pc:picChg>
          <pc:picChg chg="del">
            <ac:chgData name="Thomas Froment" userId="4d47d833-7bbe-4dd6-859d-dcdc79e00258" providerId="ADAL" clId="{75A8351A-66FC-4657-BBF0-53B2A1F984E8}" dt="2023-06-08T10:32:22.137" v="13" actId="478"/>
            <ac:picMkLst>
              <pc:docMk/>
              <pc:sldMasterMk cId="1904633910" sldId="2147483719"/>
              <pc:sldLayoutMk cId="2467219754" sldId="2147483709"/>
              <ac:picMk id="13" creationId="{714B7034-4641-11A8-82A4-1E4C731BE2D4}"/>
            </ac:picMkLst>
          </pc:picChg>
        </pc:sldLayoutChg>
        <pc:sldLayoutChg chg="delSp modSp mod">
          <pc:chgData name="Thomas Froment" userId="4d47d833-7bbe-4dd6-859d-dcdc79e00258" providerId="ADAL" clId="{75A8351A-66FC-4657-BBF0-53B2A1F984E8}" dt="2023-06-08T10:33:40.279" v="42" actId="478"/>
          <pc:sldLayoutMkLst>
            <pc:docMk/>
            <pc:sldMasterMk cId="1904633910" sldId="2147483719"/>
            <pc:sldLayoutMk cId="776290050" sldId="2147483710"/>
          </pc:sldLayoutMkLst>
          <pc:picChg chg="del mod">
            <ac:chgData name="Thomas Froment" userId="4d47d833-7bbe-4dd6-859d-dcdc79e00258" providerId="ADAL" clId="{75A8351A-66FC-4657-BBF0-53B2A1F984E8}" dt="2023-06-08T10:33:39.624" v="41" actId="478"/>
            <ac:picMkLst>
              <pc:docMk/>
              <pc:sldMasterMk cId="1904633910" sldId="2147483719"/>
              <pc:sldLayoutMk cId="776290050" sldId="2147483710"/>
              <ac:picMk id="8" creationId="{416E8D44-3BBA-2234-C666-7337E12F88BB}"/>
            </ac:picMkLst>
          </pc:picChg>
          <pc:picChg chg="del">
            <ac:chgData name="Thomas Froment" userId="4d47d833-7bbe-4dd6-859d-dcdc79e00258" providerId="ADAL" clId="{75A8351A-66FC-4657-BBF0-53B2A1F984E8}" dt="2023-06-08T10:33:38.492" v="39" actId="478"/>
            <ac:picMkLst>
              <pc:docMk/>
              <pc:sldMasterMk cId="1904633910" sldId="2147483719"/>
              <pc:sldLayoutMk cId="776290050" sldId="2147483710"/>
              <ac:picMk id="10" creationId="{0B00ED99-B166-758F-EA81-F458564C3638}"/>
            </ac:picMkLst>
          </pc:picChg>
          <pc:picChg chg="del">
            <ac:chgData name="Thomas Froment" userId="4d47d833-7bbe-4dd6-859d-dcdc79e00258" providerId="ADAL" clId="{75A8351A-66FC-4657-BBF0-53B2A1F984E8}" dt="2023-06-08T10:33:40.279" v="42" actId="478"/>
            <ac:picMkLst>
              <pc:docMk/>
              <pc:sldMasterMk cId="1904633910" sldId="2147483719"/>
              <pc:sldLayoutMk cId="776290050" sldId="2147483710"/>
              <ac:picMk id="12" creationId="{A0DC4A79-4FF7-976D-5497-934F6C63DE97}"/>
            </ac:picMkLst>
          </pc:picChg>
          <pc:picChg chg="del">
            <ac:chgData name="Thomas Froment" userId="4d47d833-7bbe-4dd6-859d-dcdc79e00258" providerId="ADAL" clId="{75A8351A-66FC-4657-BBF0-53B2A1F984E8}" dt="2023-06-08T10:32:23.993" v="14" actId="478"/>
            <ac:picMkLst>
              <pc:docMk/>
              <pc:sldMasterMk cId="1904633910" sldId="2147483719"/>
              <pc:sldLayoutMk cId="776290050" sldId="2147483710"/>
              <ac:picMk id="13" creationId="{62F2B7F2-3251-7C91-9B62-9D81EEB98A27}"/>
            </ac:picMkLst>
          </pc:picChg>
        </pc:sldLayoutChg>
        <pc:sldLayoutChg chg="delSp modSp mod">
          <pc:chgData name="Thomas Froment" userId="4d47d833-7bbe-4dd6-859d-dcdc79e00258" providerId="ADAL" clId="{75A8351A-66FC-4657-BBF0-53B2A1F984E8}" dt="2023-06-08T10:33:51.937" v="49" actId="478"/>
          <pc:sldLayoutMkLst>
            <pc:docMk/>
            <pc:sldMasterMk cId="1904633910" sldId="2147483719"/>
            <pc:sldLayoutMk cId="4188442142" sldId="2147483711"/>
          </pc:sldLayoutMkLst>
          <pc:picChg chg="del">
            <ac:chgData name="Thomas Froment" userId="4d47d833-7bbe-4dd6-859d-dcdc79e00258" providerId="ADAL" clId="{75A8351A-66FC-4657-BBF0-53B2A1F984E8}" dt="2023-06-08T10:33:47.754" v="45" actId="478"/>
            <ac:picMkLst>
              <pc:docMk/>
              <pc:sldMasterMk cId="1904633910" sldId="2147483719"/>
              <pc:sldLayoutMk cId="4188442142" sldId="2147483711"/>
              <ac:picMk id="7" creationId="{E362102A-D736-60EA-46A0-73688AA21F48}"/>
            </ac:picMkLst>
          </pc:picChg>
          <pc:picChg chg="del">
            <ac:chgData name="Thomas Froment" userId="4d47d833-7bbe-4dd6-859d-dcdc79e00258" providerId="ADAL" clId="{75A8351A-66FC-4657-BBF0-53B2A1F984E8}" dt="2023-06-08T10:33:51.937" v="49" actId="478"/>
            <ac:picMkLst>
              <pc:docMk/>
              <pc:sldMasterMk cId="1904633910" sldId="2147483719"/>
              <pc:sldLayoutMk cId="4188442142" sldId="2147483711"/>
              <ac:picMk id="8" creationId="{619C49F9-E628-C187-8AFF-60C6B2FEFD1E}"/>
            </ac:picMkLst>
          </pc:picChg>
          <pc:picChg chg="del">
            <ac:chgData name="Thomas Froment" userId="4d47d833-7bbe-4dd6-859d-dcdc79e00258" providerId="ADAL" clId="{75A8351A-66FC-4657-BBF0-53B2A1F984E8}" dt="2023-06-08T10:33:48.658" v="46" actId="478"/>
            <ac:picMkLst>
              <pc:docMk/>
              <pc:sldMasterMk cId="1904633910" sldId="2147483719"/>
              <pc:sldLayoutMk cId="4188442142" sldId="2147483711"/>
              <ac:picMk id="9" creationId="{077DDFFB-AA02-6D68-99F3-8274720E6214}"/>
            </ac:picMkLst>
          </pc:picChg>
          <pc:picChg chg="del mod">
            <ac:chgData name="Thomas Froment" userId="4d47d833-7bbe-4dd6-859d-dcdc79e00258" providerId="ADAL" clId="{75A8351A-66FC-4657-BBF0-53B2A1F984E8}" dt="2023-06-08T10:33:50.269" v="48" actId="478"/>
            <ac:picMkLst>
              <pc:docMk/>
              <pc:sldMasterMk cId="1904633910" sldId="2147483719"/>
              <pc:sldLayoutMk cId="4188442142" sldId="2147483711"/>
              <ac:picMk id="10" creationId="{DD50E41F-4812-6DCF-6899-BF9AA219DED9}"/>
            </ac:picMkLst>
          </pc:picChg>
        </pc:sldLayoutChg>
        <pc:sldLayoutChg chg="delSp mod">
          <pc:chgData name="Thomas Froment" userId="4d47d833-7bbe-4dd6-859d-dcdc79e00258" providerId="ADAL" clId="{75A8351A-66FC-4657-BBF0-53B2A1F984E8}" dt="2023-06-08T10:33:15.281" v="25" actId="478"/>
          <pc:sldLayoutMkLst>
            <pc:docMk/>
            <pc:sldMasterMk cId="1904633910" sldId="2147483719"/>
            <pc:sldLayoutMk cId="2643755765" sldId="2147483712"/>
          </pc:sldLayoutMkLst>
          <pc:picChg chg="del">
            <ac:chgData name="Thomas Froment" userId="4d47d833-7bbe-4dd6-859d-dcdc79e00258" providerId="ADAL" clId="{75A8351A-66FC-4657-BBF0-53B2A1F984E8}" dt="2023-06-08T10:33:15.281" v="25" actId="478"/>
            <ac:picMkLst>
              <pc:docMk/>
              <pc:sldMasterMk cId="1904633910" sldId="2147483719"/>
              <pc:sldLayoutMk cId="2643755765" sldId="2147483712"/>
              <ac:picMk id="6" creationId="{7DEAED82-E616-880C-F387-84BE2CEDBD4E}"/>
            </ac:picMkLst>
          </pc:picChg>
          <pc:picChg chg="del">
            <ac:chgData name="Thomas Froment" userId="4d47d833-7bbe-4dd6-859d-dcdc79e00258" providerId="ADAL" clId="{75A8351A-66FC-4657-BBF0-53B2A1F984E8}" dt="2023-06-08T10:33:14.809" v="24" actId="478"/>
            <ac:picMkLst>
              <pc:docMk/>
              <pc:sldMasterMk cId="1904633910" sldId="2147483719"/>
              <pc:sldLayoutMk cId="2643755765" sldId="2147483712"/>
              <ac:picMk id="8" creationId="{3B8E3E08-8850-8335-D527-3A7DBB00F3B1}"/>
            </ac:picMkLst>
          </pc:picChg>
          <pc:picChg chg="del">
            <ac:chgData name="Thomas Froment" userId="4d47d833-7bbe-4dd6-859d-dcdc79e00258" providerId="ADAL" clId="{75A8351A-66FC-4657-BBF0-53B2A1F984E8}" dt="2023-06-08T10:33:04.450" v="21" actId="478"/>
            <ac:picMkLst>
              <pc:docMk/>
              <pc:sldMasterMk cId="1904633910" sldId="2147483719"/>
              <pc:sldLayoutMk cId="2643755765" sldId="2147483712"/>
              <ac:picMk id="10" creationId="{48F6A615-5F00-9D8B-F485-651432C1FFB2}"/>
            </ac:picMkLst>
          </pc:picChg>
          <pc:picChg chg="del">
            <ac:chgData name="Thomas Froment" userId="4d47d833-7bbe-4dd6-859d-dcdc79e00258" providerId="ADAL" clId="{75A8351A-66FC-4657-BBF0-53B2A1F984E8}" dt="2023-06-08T10:32:16.449" v="11" actId="478"/>
            <ac:picMkLst>
              <pc:docMk/>
              <pc:sldMasterMk cId="1904633910" sldId="2147483719"/>
              <pc:sldLayoutMk cId="2643755765" sldId="2147483712"/>
              <ac:picMk id="11" creationId="{73034F59-C6B7-A678-BDB1-B2E5D5982157}"/>
            </ac:picMkLst>
          </pc:picChg>
        </pc:sldLayoutChg>
        <pc:sldLayoutChg chg="delSp mod">
          <pc:chgData name="Thomas Froment" userId="4d47d833-7bbe-4dd6-859d-dcdc79e00258" providerId="ADAL" clId="{75A8351A-66FC-4657-BBF0-53B2A1F984E8}" dt="2023-06-08T10:33:33.169" v="38" actId="478"/>
          <pc:sldLayoutMkLst>
            <pc:docMk/>
            <pc:sldMasterMk cId="1904633910" sldId="2147483719"/>
            <pc:sldLayoutMk cId="3453427947" sldId="2147483715"/>
          </pc:sldLayoutMkLst>
          <pc:picChg chg="del">
            <ac:chgData name="Thomas Froment" userId="4d47d833-7bbe-4dd6-859d-dcdc79e00258" providerId="ADAL" clId="{75A8351A-66FC-4657-BBF0-53B2A1F984E8}" dt="2023-06-08T10:33:33.169" v="38" actId="478"/>
            <ac:picMkLst>
              <pc:docMk/>
              <pc:sldMasterMk cId="1904633910" sldId="2147483719"/>
              <pc:sldLayoutMk cId="3453427947" sldId="2147483715"/>
              <ac:picMk id="7" creationId="{CA9D41EC-A7F0-5701-30E7-C84980B6FA73}"/>
            </ac:picMkLst>
          </pc:picChg>
          <pc:picChg chg="del">
            <ac:chgData name="Thomas Froment" userId="4d47d833-7bbe-4dd6-859d-dcdc79e00258" providerId="ADAL" clId="{75A8351A-66FC-4657-BBF0-53B2A1F984E8}" dt="2023-06-08T10:33:31.978" v="37" actId="478"/>
            <ac:picMkLst>
              <pc:docMk/>
              <pc:sldMasterMk cId="1904633910" sldId="2147483719"/>
              <pc:sldLayoutMk cId="3453427947" sldId="2147483715"/>
              <ac:picMk id="9" creationId="{1AB9D853-3685-109C-4665-4AEA6BA640BF}"/>
            </ac:picMkLst>
          </pc:picChg>
          <pc:picChg chg="del">
            <ac:chgData name="Thomas Froment" userId="4d47d833-7bbe-4dd6-859d-dcdc79e00258" providerId="ADAL" clId="{75A8351A-66FC-4657-BBF0-53B2A1F984E8}" dt="2023-06-08T10:32:49.679" v="15" actId="478"/>
            <ac:picMkLst>
              <pc:docMk/>
              <pc:sldMasterMk cId="1904633910" sldId="2147483719"/>
              <pc:sldLayoutMk cId="3453427947" sldId="2147483715"/>
              <ac:picMk id="11" creationId="{820A8FFA-8CC1-2520-3BFE-29FC2C227F43}"/>
            </ac:picMkLst>
          </pc:picChg>
          <pc:picChg chg="del">
            <ac:chgData name="Thomas Froment" userId="4d47d833-7bbe-4dd6-859d-dcdc79e00258" providerId="ADAL" clId="{75A8351A-66FC-4657-BBF0-53B2A1F984E8}" dt="2023-06-08T10:32:04.127" v="5" actId="478"/>
            <ac:picMkLst>
              <pc:docMk/>
              <pc:sldMasterMk cId="1904633910" sldId="2147483719"/>
              <pc:sldLayoutMk cId="3453427947" sldId="2147483715"/>
              <ac:picMk id="13" creationId="{458A93C7-E6F3-A41D-FD8D-56DC7884CC66}"/>
            </ac:picMkLst>
          </pc:picChg>
        </pc:sldLayoutChg>
        <pc:sldLayoutChg chg="delSp mod">
          <pc:chgData name="Thomas Froment" userId="4d47d833-7bbe-4dd6-859d-dcdc79e00258" providerId="ADAL" clId="{75A8351A-66FC-4657-BBF0-53B2A1F984E8}" dt="2023-06-08T10:32:55.017" v="17" actId="478"/>
          <pc:sldLayoutMkLst>
            <pc:docMk/>
            <pc:sldMasterMk cId="1904633910" sldId="2147483719"/>
            <pc:sldLayoutMk cId="1650851914" sldId="2147483716"/>
          </pc:sldLayoutMkLst>
          <pc:picChg chg="del">
            <ac:chgData name="Thomas Froment" userId="4d47d833-7bbe-4dd6-859d-dcdc79e00258" providerId="ADAL" clId="{75A8351A-66FC-4657-BBF0-53B2A1F984E8}" dt="2023-06-08T10:32:55.017" v="17" actId="478"/>
            <ac:picMkLst>
              <pc:docMk/>
              <pc:sldMasterMk cId="1904633910" sldId="2147483719"/>
              <pc:sldLayoutMk cId="1650851914" sldId="2147483716"/>
              <ac:picMk id="11" creationId="{DC476D27-4645-C312-AE01-AB0697F4E162}"/>
            </ac:picMkLst>
          </pc:picChg>
          <pc:picChg chg="del">
            <ac:chgData name="Thomas Froment" userId="4d47d833-7bbe-4dd6-859d-dcdc79e00258" providerId="ADAL" clId="{75A8351A-66FC-4657-BBF0-53B2A1F984E8}" dt="2023-06-08T10:32:07.698" v="7" actId="478"/>
            <ac:picMkLst>
              <pc:docMk/>
              <pc:sldMasterMk cId="1904633910" sldId="2147483719"/>
              <pc:sldLayoutMk cId="1650851914" sldId="2147483716"/>
              <ac:picMk id="12" creationId="{F3CE9FA7-6F5E-8DFC-1141-EEEA508566D7}"/>
            </ac:picMkLst>
          </pc:picChg>
        </pc:sldLayoutChg>
        <pc:sldLayoutChg chg="delSp mod">
          <pc:chgData name="Thomas Froment" userId="4d47d833-7bbe-4dd6-859d-dcdc79e00258" providerId="ADAL" clId="{75A8351A-66FC-4657-BBF0-53B2A1F984E8}" dt="2023-06-08T10:33:26.690" v="34" actId="478"/>
          <pc:sldLayoutMkLst>
            <pc:docMk/>
            <pc:sldMasterMk cId="1904633910" sldId="2147483719"/>
            <pc:sldLayoutMk cId="2342583240" sldId="2147483717"/>
          </pc:sldLayoutMkLst>
          <pc:picChg chg="del">
            <ac:chgData name="Thomas Froment" userId="4d47d833-7bbe-4dd6-859d-dcdc79e00258" providerId="ADAL" clId="{75A8351A-66FC-4657-BBF0-53B2A1F984E8}" dt="2023-06-08T10:33:26.690" v="34" actId="478"/>
            <ac:picMkLst>
              <pc:docMk/>
              <pc:sldMasterMk cId="1904633910" sldId="2147483719"/>
              <pc:sldLayoutMk cId="2342583240" sldId="2147483717"/>
              <ac:picMk id="8" creationId="{9C8C28A8-3405-3CF5-E425-A64BCF71CE51}"/>
            </ac:picMkLst>
          </pc:picChg>
          <pc:picChg chg="del">
            <ac:chgData name="Thomas Froment" userId="4d47d833-7bbe-4dd6-859d-dcdc79e00258" providerId="ADAL" clId="{75A8351A-66FC-4657-BBF0-53B2A1F984E8}" dt="2023-06-08T10:33:25.680" v="33" actId="478"/>
            <ac:picMkLst>
              <pc:docMk/>
              <pc:sldMasterMk cId="1904633910" sldId="2147483719"/>
              <pc:sldLayoutMk cId="2342583240" sldId="2147483717"/>
              <ac:picMk id="10" creationId="{15EEF07D-C474-2405-8788-65415C1B7A77}"/>
            </ac:picMkLst>
          </pc:picChg>
          <pc:picChg chg="del">
            <ac:chgData name="Thomas Froment" userId="4d47d833-7bbe-4dd6-859d-dcdc79e00258" providerId="ADAL" clId="{75A8351A-66FC-4657-BBF0-53B2A1F984E8}" dt="2023-06-08T10:32:57.320" v="18" actId="478"/>
            <ac:picMkLst>
              <pc:docMk/>
              <pc:sldMasterMk cId="1904633910" sldId="2147483719"/>
              <pc:sldLayoutMk cId="2342583240" sldId="2147483717"/>
              <ac:picMk id="12" creationId="{7ECADA13-6E70-180E-161A-6E649E110E0F}"/>
            </ac:picMkLst>
          </pc:picChg>
          <pc:picChg chg="del">
            <ac:chgData name="Thomas Froment" userId="4d47d833-7bbe-4dd6-859d-dcdc79e00258" providerId="ADAL" clId="{75A8351A-66FC-4657-BBF0-53B2A1F984E8}" dt="2023-06-08T10:32:11.174" v="8" actId="478"/>
            <ac:picMkLst>
              <pc:docMk/>
              <pc:sldMasterMk cId="1904633910" sldId="2147483719"/>
              <pc:sldLayoutMk cId="2342583240" sldId="2147483717"/>
              <ac:picMk id="14" creationId="{9114E711-168D-B0AD-6252-680C3B308587}"/>
            </ac:picMkLst>
          </pc:picChg>
        </pc:sldLayoutChg>
        <pc:sldLayoutChg chg="delSp mod">
          <pc:chgData name="Thomas Froment" userId="4d47d833-7bbe-4dd6-859d-dcdc79e00258" providerId="ADAL" clId="{75A8351A-66FC-4657-BBF0-53B2A1F984E8}" dt="2023-06-08T10:33:10.552" v="23" actId="478"/>
          <pc:sldLayoutMkLst>
            <pc:docMk/>
            <pc:sldMasterMk cId="1904633910" sldId="2147483719"/>
            <pc:sldLayoutMk cId="1302118615" sldId="2147483718"/>
          </pc:sldLayoutMkLst>
          <pc:picChg chg="del">
            <ac:chgData name="Thomas Froment" userId="4d47d833-7bbe-4dd6-859d-dcdc79e00258" providerId="ADAL" clId="{75A8351A-66FC-4657-BBF0-53B2A1F984E8}" dt="2023-06-08T10:33:09.551" v="22" actId="478"/>
            <ac:picMkLst>
              <pc:docMk/>
              <pc:sldMasterMk cId="1904633910" sldId="2147483719"/>
              <pc:sldLayoutMk cId="1302118615" sldId="2147483718"/>
              <ac:picMk id="10" creationId="{DD6E8D0D-5F56-CDB1-9882-3966B60FD017}"/>
            </ac:picMkLst>
          </pc:picChg>
          <pc:picChg chg="del">
            <ac:chgData name="Thomas Froment" userId="4d47d833-7bbe-4dd6-859d-dcdc79e00258" providerId="ADAL" clId="{75A8351A-66FC-4657-BBF0-53B2A1F984E8}" dt="2023-06-08T10:33:10.552" v="23" actId="478"/>
            <ac:picMkLst>
              <pc:docMk/>
              <pc:sldMasterMk cId="1904633910" sldId="2147483719"/>
              <pc:sldLayoutMk cId="1302118615" sldId="2147483718"/>
              <ac:picMk id="12" creationId="{6E1F4817-4D5A-A9DF-A46D-16DC3DFD924E}"/>
            </ac:picMkLst>
          </pc:picChg>
          <pc:picChg chg="del">
            <ac:chgData name="Thomas Froment" userId="4d47d833-7bbe-4dd6-859d-dcdc79e00258" providerId="ADAL" clId="{75A8351A-66FC-4657-BBF0-53B2A1F984E8}" dt="2023-06-08T10:33:02.440" v="20" actId="478"/>
            <ac:picMkLst>
              <pc:docMk/>
              <pc:sldMasterMk cId="1904633910" sldId="2147483719"/>
              <pc:sldLayoutMk cId="1302118615" sldId="2147483718"/>
              <ac:picMk id="14" creationId="{DF21E626-844D-67DC-B55C-6236FD4AB814}"/>
            </ac:picMkLst>
          </pc:picChg>
          <pc:picChg chg="del">
            <ac:chgData name="Thomas Froment" userId="4d47d833-7bbe-4dd6-859d-dcdc79e00258" providerId="ADAL" clId="{75A8351A-66FC-4657-BBF0-53B2A1F984E8}" dt="2023-06-08T10:32:14.922" v="10" actId="478"/>
            <ac:picMkLst>
              <pc:docMk/>
              <pc:sldMasterMk cId="1904633910" sldId="2147483719"/>
              <pc:sldLayoutMk cId="1302118615" sldId="2147483718"/>
              <ac:picMk id="16" creationId="{EA9E38F3-3674-B979-3D7E-44955E267056}"/>
            </ac:picMkLst>
          </pc:picChg>
        </pc:sldLayoutChg>
        <pc:sldLayoutChg chg="delSp modSp mod">
          <pc:chgData name="Thomas Froment" userId="4d47d833-7bbe-4dd6-859d-dcdc79e00258" providerId="ADAL" clId="{75A8351A-66FC-4657-BBF0-53B2A1F984E8}" dt="2023-06-08T10:33:23.482" v="32" actId="478"/>
          <pc:sldLayoutMkLst>
            <pc:docMk/>
            <pc:sldMasterMk cId="1904633910" sldId="2147483719"/>
            <pc:sldLayoutMk cId="3437103774" sldId="2147483720"/>
          </pc:sldLayoutMkLst>
          <pc:picChg chg="del">
            <ac:chgData name="Thomas Froment" userId="4d47d833-7bbe-4dd6-859d-dcdc79e00258" providerId="ADAL" clId="{75A8351A-66FC-4657-BBF0-53B2A1F984E8}" dt="2023-06-08T10:33:23.482" v="32" actId="478"/>
            <ac:picMkLst>
              <pc:docMk/>
              <pc:sldMasterMk cId="1904633910" sldId="2147483719"/>
              <pc:sldLayoutMk cId="3437103774" sldId="2147483720"/>
              <ac:picMk id="8" creationId="{ACA0DD8C-A86B-B04C-FD50-F6AE194531A9}"/>
            </ac:picMkLst>
          </pc:picChg>
          <pc:picChg chg="del mod">
            <ac:chgData name="Thomas Froment" userId="4d47d833-7bbe-4dd6-859d-dcdc79e00258" providerId="ADAL" clId="{75A8351A-66FC-4657-BBF0-53B2A1F984E8}" dt="2023-06-08T10:33:22.519" v="31" actId="478"/>
            <ac:picMkLst>
              <pc:docMk/>
              <pc:sldMasterMk cId="1904633910" sldId="2147483719"/>
              <pc:sldLayoutMk cId="3437103774" sldId="2147483720"/>
              <ac:picMk id="10" creationId="{3163A6CD-55DA-5729-B038-DB1EA8F78EB0}"/>
            </ac:picMkLst>
          </pc:picChg>
          <pc:picChg chg="del">
            <ac:chgData name="Thomas Froment" userId="4d47d833-7bbe-4dd6-859d-dcdc79e00258" providerId="ADAL" clId="{75A8351A-66FC-4657-BBF0-53B2A1F984E8}" dt="2023-06-08T10:33:00.225" v="19" actId="478"/>
            <ac:picMkLst>
              <pc:docMk/>
              <pc:sldMasterMk cId="1904633910" sldId="2147483719"/>
              <pc:sldLayoutMk cId="3437103774" sldId="2147483720"/>
              <ac:picMk id="12" creationId="{523B4BDE-83B7-8339-49B7-86B783AA9187}"/>
            </ac:picMkLst>
          </pc:picChg>
          <pc:picChg chg="del">
            <ac:chgData name="Thomas Froment" userId="4d47d833-7bbe-4dd6-859d-dcdc79e00258" providerId="ADAL" clId="{75A8351A-66FC-4657-BBF0-53B2A1F984E8}" dt="2023-06-08T10:32:13.050" v="9" actId="478"/>
            <ac:picMkLst>
              <pc:docMk/>
              <pc:sldMasterMk cId="1904633910" sldId="2147483719"/>
              <pc:sldLayoutMk cId="3437103774" sldId="2147483720"/>
              <ac:picMk id="14" creationId="{F09544FF-ABB1-94DE-50B9-74EEDD318185}"/>
            </ac:picMkLst>
          </pc:picChg>
        </pc:sldLayoutChg>
        <pc:sldLayoutChg chg="delSp mod">
          <pc:chgData name="Thomas Froment" userId="4d47d833-7bbe-4dd6-859d-dcdc79e00258" providerId="ADAL" clId="{75A8351A-66FC-4657-BBF0-53B2A1F984E8}" dt="2023-06-08T10:33:29.963" v="36" actId="478"/>
          <pc:sldLayoutMkLst>
            <pc:docMk/>
            <pc:sldMasterMk cId="1904633910" sldId="2147483719"/>
            <pc:sldLayoutMk cId="1277848481" sldId="2147483721"/>
          </pc:sldLayoutMkLst>
          <pc:picChg chg="del">
            <ac:chgData name="Thomas Froment" userId="4d47d833-7bbe-4dd6-859d-dcdc79e00258" providerId="ADAL" clId="{75A8351A-66FC-4657-BBF0-53B2A1F984E8}" dt="2023-06-08T10:33:29.963" v="36" actId="478"/>
            <ac:picMkLst>
              <pc:docMk/>
              <pc:sldMasterMk cId="1904633910" sldId="2147483719"/>
              <pc:sldLayoutMk cId="1277848481" sldId="2147483721"/>
              <ac:picMk id="7" creationId="{1DF7A464-D3F7-D3E1-C9D5-80DBD8BB0246}"/>
            </ac:picMkLst>
          </pc:picChg>
          <pc:picChg chg="del">
            <ac:chgData name="Thomas Froment" userId="4d47d833-7bbe-4dd6-859d-dcdc79e00258" providerId="ADAL" clId="{75A8351A-66FC-4657-BBF0-53B2A1F984E8}" dt="2023-06-08T10:33:28.937" v="35" actId="478"/>
            <ac:picMkLst>
              <pc:docMk/>
              <pc:sldMasterMk cId="1904633910" sldId="2147483719"/>
              <pc:sldLayoutMk cId="1277848481" sldId="2147483721"/>
              <ac:picMk id="9" creationId="{B7E1131F-8B44-116B-7951-2642023828C7}"/>
            </ac:picMkLst>
          </pc:picChg>
          <pc:picChg chg="del">
            <ac:chgData name="Thomas Froment" userId="4d47d833-7bbe-4dd6-859d-dcdc79e00258" providerId="ADAL" clId="{75A8351A-66FC-4657-BBF0-53B2A1F984E8}" dt="2023-06-08T10:32:52.743" v="16" actId="478"/>
            <ac:picMkLst>
              <pc:docMk/>
              <pc:sldMasterMk cId="1904633910" sldId="2147483719"/>
              <pc:sldLayoutMk cId="1277848481" sldId="2147483721"/>
              <ac:picMk id="11" creationId="{816758C9-F259-391F-71B7-0730FF58EE33}"/>
            </ac:picMkLst>
          </pc:picChg>
          <pc:picChg chg="del">
            <ac:chgData name="Thomas Froment" userId="4d47d833-7bbe-4dd6-859d-dcdc79e00258" providerId="ADAL" clId="{75A8351A-66FC-4657-BBF0-53B2A1F984E8}" dt="2023-06-08T10:32:06.416" v="6" actId="478"/>
            <ac:picMkLst>
              <pc:docMk/>
              <pc:sldMasterMk cId="1904633910" sldId="2147483719"/>
              <pc:sldLayoutMk cId="1277848481" sldId="2147483721"/>
              <ac:picMk id="13" creationId="{4E3F5553-E01C-949D-174D-6E82E09C2E02}"/>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D226AC-8069-465F-BE35-AC5AC6A5824B}" type="datetimeFigureOut">
              <a:rPr lang="fr-FR" smtClean="0"/>
              <a:t>08/06/2023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F5F71A-6683-4344-8A86-B72493AD35FC}" type="slidenum">
              <a:rPr lang="fr-FR" smtClean="0"/>
              <a:t>‹N°›</a:t>
            </a:fld>
            <a:endParaRPr lang="fr-FR"/>
          </a:p>
        </p:txBody>
      </p:sp>
    </p:spTree>
    <p:extLst>
      <p:ext uri="{BB962C8B-B14F-4D97-AF65-F5344CB8AC3E}">
        <p14:creationId xmlns:p14="http://schemas.microsoft.com/office/powerpoint/2010/main" val="7284272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F0F5F71A-6683-4344-8A86-B72493AD35FC}" type="slidenum">
              <a:rPr lang="fr-FR" smtClean="0"/>
              <a:t>20</a:t>
            </a:fld>
            <a:endParaRPr lang="fr-FR"/>
          </a:p>
        </p:txBody>
      </p:sp>
    </p:spTree>
    <p:extLst>
      <p:ext uri="{BB962C8B-B14F-4D97-AF65-F5344CB8AC3E}">
        <p14:creationId xmlns:p14="http://schemas.microsoft.com/office/powerpoint/2010/main" val="11219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a:prstGeom prst="rect">
            <a:avLst/>
          </a:prstGeom>
        </p:spPr>
        <p:txBody>
          <a:bodyPr/>
          <a:lstStyle/>
          <a:p>
            <a:fld id="{02AC24A9-CCB6-4F8D-B8DB-C2F3692CFA5A}" type="datetimeFigureOut">
              <a:rPr lang="en-US" smtClean="0"/>
              <a:t>6/8/2023</a:t>
            </a:fld>
            <a:endParaRPr lang="en-US"/>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a:prstGeom prst="rect">
            <a:avLst/>
          </a:prstGeom>
        </p:spPr>
        <p:txBody>
          <a:bodyPr/>
          <a:lstStyle/>
          <a:p>
            <a:fld id="{B2DC25EE-239B-4C5F-AAD1-255A7D5F1EE2}" type="slidenum">
              <a:rPr lang="en-US" smtClean="0"/>
              <a:t>‹N°›</a:t>
            </a:fld>
            <a:endParaRPr lang="en-US"/>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789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a:prstGeom prst="rect">
            <a:avLst/>
          </a:prstGeom>
        </p:spPr>
        <p:txBody>
          <a:bodyPr/>
          <a:lstStyle/>
          <a:p>
            <a:fld id="{02AC24A9-CCB6-4F8D-B8DB-C2F3692CFA5A}" type="datetimeFigureOut">
              <a:rPr lang="en-US" smtClean="0"/>
              <a:t>6/8/2023</a:t>
            </a:fld>
            <a:endParaRPr lang="en-US"/>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a:xfrm>
            <a:off x="8610600" y="6356350"/>
            <a:ext cx="2743200" cy="365125"/>
          </a:xfrm>
          <a:prstGeom prst="rect">
            <a:avLst/>
          </a:prstGeo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2467219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a:prstGeom prst="rect">
            <a:avLst/>
          </a:prstGeom>
        </p:spPr>
        <p:txBody>
          <a:bodyPr/>
          <a:lstStyle/>
          <a:p>
            <a:fld id="{02AC24A9-CCB6-4F8D-B8DB-C2F3692CFA5A}" type="datetimeFigureOut">
              <a:rPr lang="en-US" smtClean="0"/>
              <a:t>6/8/2023</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a:xfrm>
            <a:off x="8610600" y="6356350"/>
            <a:ext cx="2743200" cy="365125"/>
          </a:xfrm>
          <a:prstGeom prst="rect">
            <a:avLst/>
          </a:prstGeo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7762900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a:xfrm>
            <a:off x="838200" y="6356350"/>
            <a:ext cx="2743200" cy="365125"/>
          </a:xfrm>
          <a:prstGeom prst="rect">
            <a:avLst/>
          </a:prstGeom>
        </p:spPr>
        <p:txBody>
          <a:bodyPr/>
          <a:lstStyle/>
          <a:p>
            <a:fld id="{02AC24A9-CCB6-4F8D-B8DB-C2F3692CFA5A}" type="datetimeFigureOut">
              <a:rPr lang="en-US" smtClean="0"/>
              <a:t>6/8/2023</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a:xfrm>
            <a:off x="8610600" y="6356350"/>
            <a:ext cx="2743200" cy="365125"/>
          </a:xfrm>
          <a:prstGeom prst="rect">
            <a:avLst/>
          </a:prstGeo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41884421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a:xfrm>
            <a:off x="838200" y="6356350"/>
            <a:ext cx="2743200" cy="365125"/>
          </a:xfrm>
          <a:prstGeom prst="rect">
            <a:avLst/>
          </a:prstGeom>
        </p:spPr>
        <p:txBody>
          <a:bodyPr/>
          <a:lstStyle/>
          <a:p>
            <a:fld id="{02AC24A9-CCB6-4F8D-B8DB-C2F3692CFA5A}" type="datetimeFigureOut">
              <a:rPr lang="en-US" smtClean="0"/>
              <a:t>6/8/2023</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a:xfrm>
            <a:off x="8610600" y="6356350"/>
            <a:ext cx="2743200" cy="365125"/>
          </a:xfrm>
          <a:prstGeom prst="rect">
            <a:avLst/>
          </a:prstGeo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43055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a:prstGeom prst="rect">
            <a:avLst/>
          </a:prstGeom>
        </p:spPr>
        <p:txBody>
          <a:bodyPr/>
          <a:lstStyle/>
          <a:p>
            <a:fld id="{02AC24A9-CCB6-4F8D-B8DB-C2F3692CFA5A}" type="datetimeFigureOut">
              <a:rPr lang="en-US" smtClean="0"/>
              <a:t>6/8/2023</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a:prstGeom prst="rect">
            <a:avLst/>
          </a:prstGeo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453427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rgbClr val="EC7B2B"/>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solidFill>
            <a:schemeClr val="bg1"/>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a:solidFill>
            <a:schemeClr val="bg1"/>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a:prstGeom prst="rect">
            <a:avLst/>
          </a:prstGeom>
        </p:spPr>
        <p:txBody>
          <a:bodyPr/>
          <a:lstStyle/>
          <a:p>
            <a:fld id="{02AC24A9-CCB6-4F8D-B8DB-C2F3692CFA5A}" type="datetimeFigureOut">
              <a:rPr lang="en-US" smtClean="0"/>
              <a:t>6/8/2023</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a:prstGeom prst="rect">
            <a:avLst/>
          </a:prstGeo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277848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a:xfrm>
            <a:off x="838200" y="6356350"/>
            <a:ext cx="2743200" cy="365125"/>
          </a:xfrm>
          <a:prstGeom prst="rect">
            <a:avLst/>
          </a:prstGeom>
        </p:spPr>
        <p:txBody>
          <a:bodyPr/>
          <a:lstStyle/>
          <a:p>
            <a:fld id="{02AC24A9-CCB6-4F8D-B8DB-C2F3692CFA5A}" type="datetimeFigureOut">
              <a:rPr lang="en-US" smtClean="0"/>
              <a:t>6/8/2023</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a:xfrm>
            <a:off x="8610600" y="6356350"/>
            <a:ext cx="2743200" cy="365125"/>
          </a:xfrm>
          <a:prstGeom prst="rect">
            <a:avLst/>
          </a:prstGeom>
        </p:spPr>
        <p:txBody>
          <a:bodyPr/>
          <a:lstStyle/>
          <a:p>
            <a:fld id="{B2DC25EE-239B-4C5F-AAD1-255A7D5F1EE2}" type="slidenum">
              <a:rPr lang="en-US" smtClean="0"/>
              <a:t>‹N°›</a:t>
            </a:fld>
            <a:endParaRPr lang="en-US"/>
          </a:p>
        </p:txBody>
      </p:sp>
      <p:pic>
        <p:nvPicPr>
          <p:cNvPr id="7" name="Image 4">
            <a:extLst>
              <a:ext uri="{FF2B5EF4-FFF2-40B4-BE49-F238E27FC236}">
                <a16:creationId xmlns:a16="http://schemas.microsoft.com/office/drawing/2014/main" id="{64E79651-7519-0E5E-8AC3-06AA05840D6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18340"/>
          <a:stretch/>
        </p:blipFill>
        <p:spPr>
          <a:xfrm>
            <a:off x="11283696" y="0"/>
            <a:ext cx="897607" cy="405083"/>
          </a:xfrm>
          <a:prstGeom prst="rect">
            <a:avLst/>
          </a:prstGeom>
        </p:spPr>
      </p:pic>
      <p:pic>
        <p:nvPicPr>
          <p:cNvPr id="9" name="Image 4">
            <a:extLst>
              <a:ext uri="{FF2B5EF4-FFF2-40B4-BE49-F238E27FC236}">
                <a16:creationId xmlns:a16="http://schemas.microsoft.com/office/drawing/2014/main" id="{B969853B-CF5B-AD75-2BB1-6DBCA547539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18340"/>
          <a:stretch/>
        </p:blipFill>
        <p:spPr>
          <a:xfrm>
            <a:off x="17540" y="0"/>
            <a:ext cx="897607" cy="405083"/>
          </a:xfrm>
          <a:prstGeom prst="rect">
            <a:avLst/>
          </a:prstGeom>
        </p:spPr>
      </p:pic>
    </p:spTree>
    <p:extLst>
      <p:ext uri="{BB962C8B-B14F-4D97-AF65-F5344CB8AC3E}">
        <p14:creationId xmlns:p14="http://schemas.microsoft.com/office/powerpoint/2010/main" val="1650851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a:prstGeom prst="rect">
            <a:avLst/>
          </a:prstGeom>
        </p:spPr>
        <p:txBody>
          <a:bodyPr/>
          <a:lstStyle/>
          <a:p>
            <a:fld id="{02AC24A9-CCB6-4F8D-B8DB-C2F3692CFA5A}" type="datetimeFigureOut">
              <a:rPr lang="en-US" smtClean="0"/>
              <a:t>6/8/2023</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a:prstGeom prst="rect">
            <a:avLst/>
          </a:prstGeo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2342583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1_Two Content">
    <p:bg>
      <p:bgPr>
        <a:solidFill>
          <a:schemeClr val="accent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solidFill>
            <a:schemeClr val="bg1"/>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a:solidFill>
            <a:schemeClr val="bg1"/>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a:solidFill>
            <a:schemeClr val="bg1"/>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a:prstGeom prst="rect">
            <a:avLst/>
          </a:prstGeom>
        </p:spPr>
        <p:txBody>
          <a:bodyPr/>
          <a:lstStyle/>
          <a:p>
            <a:fld id="{02AC24A9-CCB6-4F8D-B8DB-C2F3692CFA5A}" type="datetimeFigureOut">
              <a:rPr lang="en-US" smtClean="0"/>
              <a:t>6/8/2023</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a:prstGeom prst="rect">
            <a:avLst/>
          </a:prstGeo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437103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a:prstGeom prst="rect">
            <a:avLst/>
          </a:prstGeom>
        </p:spPr>
        <p:txBody>
          <a:bodyPr/>
          <a:lstStyle/>
          <a:p>
            <a:fld id="{02AC24A9-CCB6-4F8D-B8DB-C2F3692CFA5A}" type="datetimeFigureOut">
              <a:rPr lang="en-US" smtClean="0"/>
              <a:t>6/8/2023</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a:prstGeom prst="rect">
            <a:avLst/>
          </a:prstGeo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302118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a:xfrm>
            <a:off x="838200" y="6356350"/>
            <a:ext cx="2743200" cy="365125"/>
          </a:xfrm>
          <a:prstGeom prst="rect">
            <a:avLst/>
          </a:prstGeom>
        </p:spPr>
        <p:txBody>
          <a:bodyPr/>
          <a:lstStyle/>
          <a:p>
            <a:fld id="{02AC24A9-CCB6-4F8D-B8DB-C2F3692CFA5A}" type="datetimeFigureOut">
              <a:rPr lang="en-US" smtClean="0"/>
              <a:t>6/8/2023</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a:xfrm>
            <a:off x="8610600" y="6356350"/>
            <a:ext cx="2743200" cy="365125"/>
          </a:xfrm>
          <a:prstGeom prst="rect">
            <a:avLst/>
          </a:prstGeo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2643755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a:xfrm>
            <a:off x="838200" y="6356350"/>
            <a:ext cx="2743200" cy="365125"/>
          </a:xfrm>
          <a:prstGeom prst="rect">
            <a:avLst/>
          </a:prstGeom>
        </p:spPr>
        <p:txBody>
          <a:bodyPr/>
          <a:lstStyle/>
          <a:p>
            <a:fld id="{02AC24A9-CCB6-4F8D-B8DB-C2F3692CFA5A}" type="datetimeFigureOut">
              <a:rPr lang="en-US" smtClean="0"/>
              <a:t>6/8/2023</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a:xfrm>
            <a:off x="8610600" y="6356350"/>
            <a:ext cx="2743200" cy="365125"/>
          </a:xfrm>
          <a:prstGeom prst="rect">
            <a:avLst/>
          </a:prstGeo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4232747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hyperlink" Target="https://www.komyu.io/"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Image 6" descr="Une image contenant texte, clipart&#10;&#10;Description générée automatiquement">
            <a:extLst>
              <a:ext uri="{FF2B5EF4-FFF2-40B4-BE49-F238E27FC236}">
                <a16:creationId xmlns:a16="http://schemas.microsoft.com/office/drawing/2014/main" id="{F0BA4DB8-7270-8403-8CEF-008E518B170F}"/>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91357" y="6579204"/>
            <a:ext cx="614777" cy="222893"/>
          </a:xfrm>
          <a:prstGeom prst="rect">
            <a:avLst/>
          </a:prstGeom>
        </p:spPr>
      </p:pic>
      <p:pic>
        <p:nvPicPr>
          <p:cNvPr id="8" name="Image 7" descr="Une image contenant texte, clipart&#10;&#10;Description générée automatiquement">
            <a:hlinkClick r:id="rId16"/>
            <a:extLst>
              <a:ext uri="{FF2B5EF4-FFF2-40B4-BE49-F238E27FC236}">
                <a16:creationId xmlns:a16="http://schemas.microsoft.com/office/drawing/2014/main" id="{4F9A9E63-F837-7BD7-3D3E-769B3103A979}"/>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11290852" y="6485110"/>
            <a:ext cx="901148" cy="372889"/>
          </a:xfrm>
          <a:prstGeom prst="rect">
            <a:avLst/>
          </a:prstGeom>
        </p:spPr>
      </p:pic>
      <p:pic>
        <p:nvPicPr>
          <p:cNvPr id="9" name="Image 8">
            <a:extLst>
              <a:ext uri="{FF2B5EF4-FFF2-40B4-BE49-F238E27FC236}">
                <a16:creationId xmlns:a16="http://schemas.microsoft.com/office/drawing/2014/main" id="{A0BF0EAB-6E82-D2F6-185F-52CB48BBC679}"/>
              </a:ext>
            </a:extLst>
          </p:cNvPr>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754081" y="6505021"/>
            <a:ext cx="736056" cy="333065"/>
          </a:xfrm>
          <a:prstGeom prst="rect">
            <a:avLst/>
          </a:prstGeom>
        </p:spPr>
      </p:pic>
    </p:spTree>
    <p:extLst>
      <p:ext uri="{BB962C8B-B14F-4D97-AF65-F5344CB8AC3E}">
        <p14:creationId xmlns:p14="http://schemas.microsoft.com/office/powerpoint/2010/main" val="190463391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21" r:id="rId3"/>
    <p:sldLayoutId id="2147483716" r:id="rId4"/>
    <p:sldLayoutId id="2147483717" r:id="rId5"/>
    <p:sldLayoutId id="2147483720" r:id="rId6"/>
    <p:sldLayoutId id="2147483718" r:id="rId7"/>
    <p:sldLayoutId id="2147483712" r:id="rId8"/>
    <p:sldLayoutId id="2147483708" r:id="rId9"/>
    <p:sldLayoutId id="2147483709" r:id="rId10"/>
    <p:sldLayoutId id="2147483710" r:id="rId11"/>
    <p:sldLayoutId id="2147483711" r:id="rId12"/>
    <p:sldLayoutId id="2147483713" r:id="rId13"/>
  </p:sldLayoutIdLst>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svg"/><Relationship Id="rId18" Type="http://schemas.openxmlformats.org/officeDocument/2006/relationships/image" Target="../media/image21.jpeg"/><Relationship Id="rId26" Type="http://schemas.openxmlformats.org/officeDocument/2006/relationships/image" Target="../media/image29.jpeg"/><Relationship Id="rId3" Type="http://schemas.openxmlformats.org/officeDocument/2006/relationships/image" Target="../media/image6.svg"/><Relationship Id="rId21" Type="http://schemas.openxmlformats.org/officeDocument/2006/relationships/image" Target="../media/image24.jpeg"/><Relationship Id="rId34" Type="http://schemas.openxmlformats.org/officeDocument/2006/relationships/image" Target="../media/image37.jpeg"/><Relationship Id="rId7" Type="http://schemas.openxmlformats.org/officeDocument/2006/relationships/image" Target="../media/image10.svg"/><Relationship Id="rId12" Type="http://schemas.openxmlformats.org/officeDocument/2006/relationships/image" Target="../media/image15.png"/><Relationship Id="rId17" Type="http://schemas.openxmlformats.org/officeDocument/2006/relationships/image" Target="../media/image20.svg"/><Relationship Id="rId25" Type="http://schemas.openxmlformats.org/officeDocument/2006/relationships/image" Target="../media/image28.jpeg"/><Relationship Id="rId33" Type="http://schemas.openxmlformats.org/officeDocument/2006/relationships/image" Target="../media/image36.jpeg"/><Relationship Id="rId2" Type="http://schemas.openxmlformats.org/officeDocument/2006/relationships/image" Target="../media/image5.png"/><Relationship Id="rId16" Type="http://schemas.openxmlformats.org/officeDocument/2006/relationships/image" Target="../media/image19.png"/><Relationship Id="rId20" Type="http://schemas.openxmlformats.org/officeDocument/2006/relationships/image" Target="../media/image23.jpeg"/><Relationship Id="rId29" Type="http://schemas.openxmlformats.org/officeDocument/2006/relationships/image" Target="../media/image32.jpeg"/><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4.svg"/><Relationship Id="rId24" Type="http://schemas.openxmlformats.org/officeDocument/2006/relationships/image" Target="../media/image27.jpeg"/><Relationship Id="rId32" Type="http://schemas.openxmlformats.org/officeDocument/2006/relationships/image" Target="../media/image35.jpeg"/><Relationship Id="rId37" Type="http://schemas.openxmlformats.org/officeDocument/2006/relationships/image" Target="../media/image40.jpeg"/><Relationship Id="rId5" Type="http://schemas.openxmlformats.org/officeDocument/2006/relationships/image" Target="../media/image8.svg"/><Relationship Id="rId15" Type="http://schemas.openxmlformats.org/officeDocument/2006/relationships/image" Target="../media/image18.svg"/><Relationship Id="rId23" Type="http://schemas.openxmlformats.org/officeDocument/2006/relationships/image" Target="../media/image26.jpeg"/><Relationship Id="rId28" Type="http://schemas.openxmlformats.org/officeDocument/2006/relationships/image" Target="../media/image31.jpeg"/><Relationship Id="rId36" Type="http://schemas.openxmlformats.org/officeDocument/2006/relationships/image" Target="../media/image39.jpeg"/><Relationship Id="rId10" Type="http://schemas.openxmlformats.org/officeDocument/2006/relationships/image" Target="../media/image13.png"/><Relationship Id="rId19" Type="http://schemas.openxmlformats.org/officeDocument/2006/relationships/image" Target="../media/image22.jpeg"/><Relationship Id="rId31" Type="http://schemas.openxmlformats.org/officeDocument/2006/relationships/image" Target="../media/image34.jpeg"/><Relationship Id="rId4" Type="http://schemas.openxmlformats.org/officeDocument/2006/relationships/image" Target="../media/image7.png"/><Relationship Id="rId9" Type="http://schemas.openxmlformats.org/officeDocument/2006/relationships/image" Target="../media/image12.svg"/><Relationship Id="rId14" Type="http://schemas.openxmlformats.org/officeDocument/2006/relationships/image" Target="../media/image17.png"/><Relationship Id="rId22" Type="http://schemas.openxmlformats.org/officeDocument/2006/relationships/image" Target="../media/image25.jpeg"/><Relationship Id="rId27" Type="http://schemas.openxmlformats.org/officeDocument/2006/relationships/image" Target="../media/image30.jpeg"/><Relationship Id="rId30" Type="http://schemas.openxmlformats.org/officeDocument/2006/relationships/image" Target="../media/image33.jpeg"/><Relationship Id="rId35" Type="http://schemas.openxmlformats.org/officeDocument/2006/relationships/image" Target="../media/image38.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svg"/><Relationship Id="rId18" Type="http://schemas.openxmlformats.org/officeDocument/2006/relationships/hyperlink" Target="https://en.wikipedia.org/wiki/Flow_(psychology)" TargetMode="External"/><Relationship Id="rId3" Type="http://schemas.openxmlformats.org/officeDocument/2006/relationships/image" Target="../media/image6.svg"/><Relationship Id="rId7" Type="http://schemas.openxmlformats.org/officeDocument/2006/relationships/image" Target="../media/image10.svg"/><Relationship Id="rId12" Type="http://schemas.openxmlformats.org/officeDocument/2006/relationships/image" Target="../media/image15.png"/><Relationship Id="rId17" Type="http://schemas.openxmlformats.org/officeDocument/2006/relationships/image" Target="../media/image20.svg"/><Relationship Id="rId2" Type="http://schemas.openxmlformats.org/officeDocument/2006/relationships/image" Target="../media/image5.png"/><Relationship Id="rId16"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svg"/><Relationship Id="rId5" Type="http://schemas.openxmlformats.org/officeDocument/2006/relationships/image" Target="../media/image8.svg"/><Relationship Id="rId15" Type="http://schemas.openxmlformats.org/officeDocument/2006/relationships/image" Target="../media/image18.sv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svg"/><Relationship Id="rId1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svg"/><Relationship Id="rId3" Type="http://schemas.openxmlformats.org/officeDocument/2006/relationships/image" Target="../media/image6.svg"/><Relationship Id="rId7" Type="http://schemas.openxmlformats.org/officeDocument/2006/relationships/image" Target="../media/image10.svg"/><Relationship Id="rId12" Type="http://schemas.openxmlformats.org/officeDocument/2006/relationships/image" Target="../media/image15.png"/><Relationship Id="rId17" Type="http://schemas.openxmlformats.org/officeDocument/2006/relationships/image" Target="../media/image20.svg"/><Relationship Id="rId2" Type="http://schemas.openxmlformats.org/officeDocument/2006/relationships/image" Target="../media/image5.png"/><Relationship Id="rId16"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svg"/><Relationship Id="rId5" Type="http://schemas.openxmlformats.org/officeDocument/2006/relationships/image" Target="../media/image8.svg"/><Relationship Id="rId15" Type="http://schemas.openxmlformats.org/officeDocument/2006/relationships/image" Target="../media/image18.sv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svg"/><Relationship Id="rId14" Type="http://schemas.openxmlformats.org/officeDocument/2006/relationships/image" Target="../media/image17.png"/></Relationships>
</file>

<file path=ppt/slides/_rels/slide15.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svg"/><Relationship Id="rId3" Type="http://schemas.openxmlformats.org/officeDocument/2006/relationships/image" Target="../media/image6.svg"/><Relationship Id="rId7" Type="http://schemas.openxmlformats.org/officeDocument/2006/relationships/image" Target="../media/image10.svg"/><Relationship Id="rId12" Type="http://schemas.openxmlformats.org/officeDocument/2006/relationships/image" Target="../media/image15.png"/><Relationship Id="rId17" Type="http://schemas.openxmlformats.org/officeDocument/2006/relationships/image" Target="../media/image20.svg"/><Relationship Id="rId2" Type="http://schemas.openxmlformats.org/officeDocument/2006/relationships/image" Target="../media/image5.png"/><Relationship Id="rId16"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svg"/><Relationship Id="rId5" Type="http://schemas.openxmlformats.org/officeDocument/2006/relationships/image" Target="../media/image8.svg"/><Relationship Id="rId15" Type="http://schemas.openxmlformats.org/officeDocument/2006/relationships/image" Target="../media/image18.sv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svg"/><Relationship Id="rId1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svg"/><Relationship Id="rId18" Type="http://schemas.openxmlformats.org/officeDocument/2006/relationships/image" Target="../media/image21.jpeg"/><Relationship Id="rId26" Type="http://schemas.openxmlformats.org/officeDocument/2006/relationships/image" Target="../media/image29.jpeg"/><Relationship Id="rId39" Type="http://schemas.openxmlformats.org/officeDocument/2006/relationships/image" Target="../media/image42.svg"/><Relationship Id="rId3" Type="http://schemas.openxmlformats.org/officeDocument/2006/relationships/image" Target="../media/image6.svg"/><Relationship Id="rId21" Type="http://schemas.openxmlformats.org/officeDocument/2006/relationships/image" Target="../media/image24.jpeg"/><Relationship Id="rId34" Type="http://schemas.openxmlformats.org/officeDocument/2006/relationships/image" Target="../media/image37.jpeg"/><Relationship Id="rId7" Type="http://schemas.openxmlformats.org/officeDocument/2006/relationships/image" Target="../media/image10.svg"/><Relationship Id="rId12" Type="http://schemas.openxmlformats.org/officeDocument/2006/relationships/image" Target="../media/image15.png"/><Relationship Id="rId17" Type="http://schemas.openxmlformats.org/officeDocument/2006/relationships/image" Target="../media/image20.svg"/><Relationship Id="rId25" Type="http://schemas.openxmlformats.org/officeDocument/2006/relationships/image" Target="../media/image28.jpeg"/><Relationship Id="rId33" Type="http://schemas.openxmlformats.org/officeDocument/2006/relationships/image" Target="../media/image36.jpeg"/><Relationship Id="rId38" Type="http://schemas.openxmlformats.org/officeDocument/2006/relationships/image" Target="../media/image41.png"/><Relationship Id="rId2" Type="http://schemas.openxmlformats.org/officeDocument/2006/relationships/image" Target="../media/image5.png"/><Relationship Id="rId16" Type="http://schemas.openxmlformats.org/officeDocument/2006/relationships/image" Target="../media/image19.png"/><Relationship Id="rId20" Type="http://schemas.openxmlformats.org/officeDocument/2006/relationships/image" Target="../media/image23.jpeg"/><Relationship Id="rId29" Type="http://schemas.openxmlformats.org/officeDocument/2006/relationships/image" Target="../media/image32.jpe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svg"/><Relationship Id="rId24" Type="http://schemas.openxmlformats.org/officeDocument/2006/relationships/image" Target="../media/image27.jpeg"/><Relationship Id="rId32" Type="http://schemas.openxmlformats.org/officeDocument/2006/relationships/image" Target="../media/image35.jpeg"/><Relationship Id="rId37" Type="http://schemas.openxmlformats.org/officeDocument/2006/relationships/image" Target="../media/image40.jpeg"/><Relationship Id="rId5" Type="http://schemas.openxmlformats.org/officeDocument/2006/relationships/image" Target="../media/image8.svg"/><Relationship Id="rId15" Type="http://schemas.openxmlformats.org/officeDocument/2006/relationships/image" Target="../media/image18.svg"/><Relationship Id="rId23" Type="http://schemas.openxmlformats.org/officeDocument/2006/relationships/image" Target="../media/image26.jpeg"/><Relationship Id="rId28" Type="http://schemas.openxmlformats.org/officeDocument/2006/relationships/image" Target="../media/image31.jpeg"/><Relationship Id="rId36" Type="http://schemas.openxmlformats.org/officeDocument/2006/relationships/image" Target="../media/image39.jpeg"/><Relationship Id="rId10" Type="http://schemas.openxmlformats.org/officeDocument/2006/relationships/image" Target="../media/image13.png"/><Relationship Id="rId19" Type="http://schemas.openxmlformats.org/officeDocument/2006/relationships/image" Target="../media/image22.jpeg"/><Relationship Id="rId31" Type="http://schemas.openxmlformats.org/officeDocument/2006/relationships/image" Target="../media/image34.jpeg"/><Relationship Id="rId4" Type="http://schemas.openxmlformats.org/officeDocument/2006/relationships/image" Target="../media/image7.png"/><Relationship Id="rId9" Type="http://schemas.openxmlformats.org/officeDocument/2006/relationships/image" Target="../media/image12.svg"/><Relationship Id="rId14" Type="http://schemas.openxmlformats.org/officeDocument/2006/relationships/image" Target="../media/image17.png"/><Relationship Id="rId22" Type="http://schemas.openxmlformats.org/officeDocument/2006/relationships/image" Target="../media/image25.jpeg"/><Relationship Id="rId27" Type="http://schemas.openxmlformats.org/officeDocument/2006/relationships/image" Target="../media/image30.jpeg"/><Relationship Id="rId30" Type="http://schemas.openxmlformats.org/officeDocument/2006/relationships/image" Target="../media/image33.jpeg"/><Relationship Id="rId35" Type="http://schemas.openxmlformats.org/officeDocument/2006/relationships/image" Target="../media/image38.jpeg"/></Relationships>
</file>

<file path=ppt/slides/_rels/slide18.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svg"/><Relationship Id="rId3" Type="http://schemas.openxmlformats.org/officeDocument/2006/relationships/image" Target="../media/image6.svg"/><Relationship Id="rId7" Type="http://schemas.openxmlformats.org/officeDocument/2006/relationships/image" Target="../media/image10.svg"/><Relationship Id="rId12" Type="http://schemas.openxmlformats.org/officeDocument/2006/relationships/image" Target="../media/image15.png"/><Relationship Id="rId17" Type="http://schemas.openxmlformats.org/officeDocument/2006/relationships/image" Target="../media/image20.svg"/><Relationship Id="rId2" Type="http://schemas.openxmlformats.org/officeDocument/2006/relationships/image" Target="../media/image5.png"/><Relationship Id="rId16"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svg"/><Relationship Id="rId5" Type="http://schemas.openxmlformats.org/officeDocument/2006/relationships/image" Target="../media/image8.svg"/><Relationship Id="rId15" Type="http://schemas.openxmlformats.org/officeDocument/2006/relationships/image" Target="../media/image18.sv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svg"/><Relationship Id="rId1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openseriousgames.org/OpenSeriousCommunity"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54.svg"/><Relationship Id="rId18" Type="http://schemas.openxmlformats.org/officeDocument/2006/relationships/image" Target="../media/image59.png"/><Relationship Id="rId3" Type="http://schemas.openxmlformats.org/officeDocument/2006/relationships/image" Target="../media/image44.svg"/><Relationship Id="rId7" Type="http://schemas.openxmlformats.org/officeDocument/2006/relationships/image" Target="../media/image48.svg"/><Relationship Id="rId12" Type="http://schemas.openxmlformats.org/officeDocument/2006/relationships/image" Target="../media/image53.png"/><Relationship Id="rId17" Type="http://schemas.openxmlformats.org/officeDocument/2006/relationships/image" Target="../media/image58.svg"/><Relationship Id="rId2" Type="http://schemas.openxmlformats.org/officeDocument/2006/relationships/image" Target="../media/image43.png"/><Relationship Id="rId16"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47.png"/><Relationship Id="rId11" Type="http://schemas.openxmlformats.org/officeDocument/2006/relationships/image" Target="../media/image52.svg"/><Relationship Id="rId5" Type="http://schemas.openxmlformats.org/officeDocument/2006/relationships/image" Target="../media/image46.svg"/><Relationship Id="rId15" Type="http://schemas.openxmlformats.org/officeDocument/2006/relationships/image" Target="../media/image56.svg"/><Relationship Id="rId10" Type="http://schemas.openxmlformats.org/officeDocument/2006/relationships/image" Target="../media/image51.png"/><Relationship Id="rId19" Type="http://schemas.openxmlformats.org/officeDocument/2006/relationships/image" Target="../media/image60.svg"/><Relationship Id="rId4" Type="http://schemas.openxmlformats.org/officeDocument/2006/relationships/image" Target="../media/image45.png"/><Relationship Id="rId9" Type="http://schemas.openxmlformats.org/officeDocument/2006/relationships/image" Target="../media/image50.svg"/><Relationship Id="rId14" Type="http://schemas.openxmlformats.org/officeDocument/2006/relationships/image" Target="../media/image5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62.svg"/><Relationship Id="rId7" Type="http://schemas.openxmlformats.org/officeDocument/2006/relationships/image" Target="../media/image66.sv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64.svg"/><Relationship Id="rId4" Type="http://schemas.openxmlformats.org/officeDocument/2006/relationships/image" Target="../media/image63.png"/><Relationship Id="rId9" Type="http://schemas.openxmlformats.org/officeDocument/2006/relationships/image" Target="../media/image68.svg"/></Relationships>
</file>

<file path=ppt/slides/_rels/slide27.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image" Target="../media/image70.svg"/><Relationship Id="rId7" Type="http://schemas.openxmlformats.org/officeDocument/2006/relationships/image" Target="../media/image74.svg"/><Relationship Id="rId2" Type="http://schemas.openxmlformats.org/officeDocument/2006/relationships/image" Target="../media/image69.png"/><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72.svg"/><Relationship Id="rId4" Type="http://schemas.openxmlformats.org/officeDocument/2006/relationships/image" Target="../media/image71.png"/><Relationship Id="rId9" Type="http://schemas.openxmlformats.org/officeDocument/2006/relationships/image" Target="../media/image76.svg"/></Relationships>
</file>

<file path=ppt/slides/_rels/slide28.xml.rels><?xml version="1.0" encoding="UTF-8" standalone="yes"?>
<Relationships xmlns="http://schemas.openxmlformats.org/package/2006/relationships"><Relationship Id="rId8" Type="http://schemas.openxmlformats.org/officeDocument/2006/relationships/image" Target="../media/image83.png"/><Relationship Id="rId13" Type="http://schemas.openxmlformats.org/officeDocument/2006/relationships/image" Target="../media/image88.svg"/><Relationship Id="rId3" Type="http://schemas.openxmlformats.org/officeDocument/2006/relationships/image" Target="../media/image78.svg"/><Relationship Id="rId7" Type="http://schemas.openxmlformats.org/officeDocument/2006/relationships/image" Target="../media/image82.svg"/><Relationship Id="rId12" Type="http://schemas.openxmlformats.org/officeDocument/2006/relationships/image" Target="../media/image87.png"/><Relationship Id="rId2" Type="http://schemas.openxmlformats.org/officeDocument/2006/relationships/image" Target="../media/image77.png"/><Relationship Id="rId1" Type="http://schemas.openxmlformats.org/officeDocument/2006/relationships/slideLayout" Target="../slideLayouts/slideLayout2.xml"/><Relationship Id="rId6" Type="http://schemas.openxmlformats.org/officeDocument/2006/relationships/image" Target="../media/image81.png"/><Relationship Id="rId11" Type="http://schemas.openxmlformats.org/officeDocument/2006/relationships/image" Target="../media/image86.svg"/><Relationship Id="rId5" Type="http://schemas.openxmlformats.org/officeDocument/2006/relationships/image" Target="../media/image80.svg"/><Relationship Id="rId10" Type="http://schemas.openxmlformats.org/officeDocument/2006/relationships/image" Target="../media/image85.png"/><Relationship Id="rId4" Type="http://schemas.openxmlformats.org/officeDocument/2006/relationships/image" Target="../media/image79.png"/><Relationship Id="rId9" Type="http://schemas.openxmlformats.org/officeDocument/2006/relationships/image" Target="../media/image84.svg"/></Relationships>
</file>

<file path=ppt/slides/_rels/slide29.xml.rels><?xml version="1.0" encoding="UTF-8" standalone="yes"?>
<Relationships xmlns="http://schemas.openxmlformats.org/package/2006/relationships"><Relationship Id="rId3" Type="http://schemas.openxmlformats.org/officeDocument/2006/relationships/image" Target="../media/image90.svg"/><Relationship Id="rId2" Type="http://schemas.openxmlformats.org/officeDocument/2006/relationships/image" Target="../media/image89.png"/><Relationship Id="rId1" Type="http://schemas.openxmlformats.org/officeDocument/2006/relationships/slideLayout" Target="../slideLayouts/slideLayout2.xml"/><Relationship Id="rId5" Type="http://schemas.openxmlformats.org/officeDocument/2006/relationships/image" Target="../media/image92.svg"/><Relationship Id="rId4" Type="http://schemas.openxmlformats.org/officeDocument/2006/relationships/image" Target="../media/image91.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svg"/><Relationship Id="rId18" Type="http://schemas.openxmlformats.org/officeDocument/2006/relationships/hyperlink" Target="https://en.wikipedia.org/wiki/Flow_(psychology)" TargetMode="External"/><Relationship Id="rId26" Type="http://schemas.openxmlformats.org/officeDocument/2006/relationships/image" Target="../media/image28.jpeg"/><Relationship Id="rId3" Type="http://schemas.openxmlformats.org/officeDocument/2006/relationships/image" Target="../media/image6.svg"/><Relationship Id="rId21" Type="http://schemas.openxmlformats.org/officeDocument/2006/relationships/image" Target="../media/image23.jpeg"/><Relationship Id="rId34" Type="http://schemas.openxmlformats.org/officeDocument/2006/relationships/image" Target="../media/image36.jpeg"/><Relationship Id="rId7" Type="http://schemas.openxmlformats.org/officeDocument/2006/relationships/image" Target="../media/image10.svg"/><Relationship Id="rId12" Type="http://schemas.openxmlformats.org/officeDocument/2006/relationships/image" Target="../media/image15.png"/><Relationship Id="rId17" Type="http://schemas.openxmlformats.org/officeDocument/2006/relationships/image" Target="../media/image20.svg"/><Relationship Id="rId25" Type="http://schemas.openxmlformats.org/officeDocument/2006/relationships/image" Target="../media/image27.jpeg"/><Relationship Id="rId33" Type="http://schemas.openxmlformats.org/officeDocument/2006/relationships/image" Target="../media/image35.jpeg"/><Relationship Id="rId38" Type="http://schemas.openxmlformats.org/officeDocument/2006/relationships/image" Target="../media/image40.jpeg"/><Relationship Id="rId2" Type="http://schemas.openxmlformats.org/officeDocument/2006/relationships/image" Target="../media/image5.png"/><Relationship Id="rId16" Type="http://schemas.openxmlformats.org/officeDocument/2006/relationships/image" Target="../media/image19.png"/><Relationship Id="rId20" Type="http://schemas.openxmlformats.org/officeDocument/2006/relationships/image" Target="../media/image22.jpeg"/><Relationship Id="rId29" Type="http://schemas.openxmlformats.org/officeDocument/2006/relationships/image" Target="../media/image31.jpe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svg"/><Relationship Id="rId24" Type="http://schemas.openxmlformats.org/officeDocument/2006/relationships/image" Target="../media/image26.jpeg"/><Relationship Id="rId32" Type="http://schemas.openxmlformats.org/officeDocument/2006/relationships/image" Target="../media/image34.jpeg"/><Relationship Id="rId37" Type="http://schemas.openxmlformats.org/officeDocument/2006/relationships/image" Target="../media/image39.jpeg"/><Relationship Id="rId5" Type="http://schemas.openxmlformats.org/officeDocument/2006/relationships/image" Target="../media/image8.svg"/><Relationship Id="rId15" Type="http://schemas.openxmlformats.org/officeDocument/2006/relationships/image" Target="../media/image18.svg"/><Relationship Id="rId23" Type="http://schemas.openxmlformats.org/officeDocument/2006/relationships/image" Target="../media/image25.jpeg"/><Relationship Id="rId28" Type="http://schemas.openxmlformats.org/officeDocument/2006/relationships/image" Target="../media/image30.jpeg"/><Relationship Id="rId36" Type="http://schemas.openxmlformats.org/officeDocument/2006/relationships/image" Target="../media/image38.jpeg"/><Relationship Id="rId10" Type="http://schemas.openxmlformats.org/officeDocument/2006/relationships/image" Target="../media/image13.png"/><Relationship Id="rId19" Type="http://schemas.openxmlformats.org/officeDocument/2006/relationships/image" Target="../media/image21.jpeg"/><Relationship Id="rId31" Type="http://schemas.openxmlformats.org/officeDocument/2006/relationships/image" Target="../media/image33.jpeg"/><Relationship Id="rId4" Type="http://schemas.openxmlformats.org/officeDocument/2006/relationships/image" Target="../media/image7.png"/><Relationship Id="rId9" Type="http://schemas.openxmlformats.org/officeDocument/2006/relationships/image" Target="../media/image12.svg"/><Relationship Id="rId14" Type="http://schemas.openxmlformats.org/officeDocument/2006/relationships/image" Target="../media/image17.png"/><Relationship Id="rId22" Type="http://schemas.openxmlformats.org/officeDocument/2006/relationships/image" Target="../media/image24.jpeg"/><Relationship Id="rId27" Type="http://schemas.openxmlformats.org/officeDocument/2006/relationships/image" Target="../media/image29.jpeg"/><Relationship Id="rId30" Type="http://schemas.openxmlformats.org/officeDocument/2006/relationships/image" Target="../media/image32.jpeg"/><Relationship Id="rId35" Type="http://schemas.openxmlformats.org/officeDocument/2006/relationships/image" Target="../media/image37.jpeg"/></Relationships>
</file>

<file path=ppt/slides/_rels/slide30.xml.rels><?xml version="1.0" encoding="UTF-8" standalone="yes"?>
<Relationships xmlns="http://schemas.openxmlformats.org/package/2006/relationships"><Relationship Id="rId3" Type="http://schemas.openxmlformats.org/officeDocument/2006/relationships/image" Target="../media/image94.svg"/><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101.png"/><Relationship Id="rId13" Type="http://schemas.openxmlformats.org/officeDocument/2006/relationships/image" Target="../media/image106.svg"/><Relationship Id="rId18" Type="http://schemas.openxmlformats.org/officeDocument/2006/relationships/image" Target="../media/image111.png"/><Relationship Id="rId3" Type="http://schemas.openxmlformats.org/officeDocument/2006/relationships/image" Target="../media/image96.svg"/><Relationship Id="rId21" Type="http://schemas.openxmlformats.org/officeDocument/2006/relationships/image" Target="../media/image114.svg"/><Relationship Id="rId7" Type="http://schemas.openxmlformats.org/officeDocument/2006/relationships/image" Target="../media/image100.svg"/><Relationship Id="rId12" Type="http://schemas.openxmlformats.org/officeDocument/2006/relationships/image" Target="../media/image105.png"/><Relationship Id="rId17" Type="http://schemas.openxmlformats.org/officeDocument/2006/relationships/image" Target="../media/image110.svg"/><Relationship Id="rId2" Type="http://schemas.openxmlformats.org/officeDocument/2006/relationships/image" Target="../media/image95.png"/><Relationship Id="rId16" Type="http://schemas.openxmlformats.org/officeDocument/2006/relationships/image" Target="../media/image109.png"/><Relationship Id="rId20" Type="http://schemas.openxmlformats.org/officeDocument/2006/relationships/image" Target="../media/image113.png"/><Relationship Id="rId1" Type="http://schemas.openxmlformats.org/officeDocument/2006/relationships/slideLayout" Target="../slideLayouts/slideLayout2.xml"/><Relationship Id="rId6" Type="http://schemas.openxmlformats.org/officeDocument/2006/relationships/image" Target="../media/image99.png"/><Relationship Id="rId11" Type="http://schemas.openxmlformats.org/officeDocument/2006/relationships/image" Target="../media/image104.svg"/><Relationship Id="rId5" Type="http://schemas.openxmlformats.org/officeDocument/2006/relationships/image" Target="../media/image98.svg"/><Relationship Id="rId15" Type="http://schemas.openxmlformats.org/officeDocument/2006/relationships/image" Target="../media/image108.svg"/><Relationship Id="rId10" Type="http://schemas.openxmlformats.org/officeDocument/2006/relationships/image" Target="../media/image103.png"/><Relationship Id="rId19" Type="http://schemas.openxmlformats.org/officeDocument/2006/relationships/image" Target="../media/image112.svg"/><Relationship Id="rId4" Type="http://schemas.openxmlformats.org/officeDocument/2006/relationships/image" Target="../media/image97.png"/><Relationship Id="rId9" Type="http://schemas.openxmlformats.org/officeDocument/2006/relationships/image" Target="../media/image102.svg"/><Relationship Id="rId14" Type="http://schemas.openxmlformats.org/officeDocument/2006/relationships/image" Target="../media/image107.png"/></Relationships>
</file>

<file path=ppt/slides/_rels/slide32.xml.rels><?xml version="1.0" encoding="UTF-8" standalone="yes"?>
<Relationships xmlns="http://schemas.openxmlformats.org/package/2006/relationships"><Relationship Id="rId3" Type="http://schemas.openxmlformats.org/officeDocument/2006/relationships/image" Target="../media/image96.svg"/><Relationship Id="rId7" Type="http://schemas.openxmlformats.org/officeDocument/2006/relationships/image" Target="../media/image100.svg"/><Relationship Id="rId2" Type="http://schemas.openxmlformats.org/officeDocument/2006/relationships/image" Target="../media/image95.png"/><Relationship Id="rId1" Type="http://schemas.openxmlformats.org/officeDocument/2006/relationships/slideLayout" Target="../slideLayouts/slideLayout2.xml"/><Relationship Id="rId6" Type="http://schemas.openxmlformats.org/officeDocument/2006/relationships/image" Target="../media/image99.png"/><Relationship Id="rId5" Type="http://schemas.openxmlformats.org/officeDocument/2006/relationships/image" Target="../media/image98.svg"/><Relationship Id="rId4" Type="http://schemas.openxmlformats.org/officeDocument/2006/relationships/image" Target="../media/image97.png"/></Relationships>
</file>

<file path=ppt/slides/_rels/slide33.xml.rels><?xml version="1.0" encoding="UTF-8" standalone="yes"?>
<Relationships xmlns="http://schemas.openxmlformats.org/package/2006/relationships"><Relationship Id="rId8" Type="http://schemas.openxmlformats.org/officeDocument/2006/relationships/image" Target="../media/image97.png"/><Relationship Id="rId3" Type="http://schemas.openxmlformats.org/officeDocument/2006/relationships/image" Target="../media/image116.svg"/><Relationship Id="rId7" Type="http://schemas.openxmlformats.org/officeDocument/2006/relationships/image" Target="../media/image96.svg"/><Relationship Id="rId2" Type="http://schemas.openxmlformats.org/officeDocument/2006/relationships/image" Target="../media/image115.png"/><Relationship Id="rId1" Type="http://schemas.openxmlformats.org/officeDocument/2006/relationships/slideLayout" Target="../slideLayouts/slideLayout2.xml"/><Relationship Id="rId6" Type="http://schemas.openxmlformats.org/officeDocument/2006/relationships/image" Target="../media/image95.png"/><Relationship Id="rId11" Type="http://schemas.openxmlformats.org/officeDocument/2006/relationships/image" Target="../media/image100.svg"/><Relationship Id="rId5" Type="http://schemas.openxmlformats.org/officeDocument/2006/relationships/image" Target="../media/image118.svg"/><Relationship Id="rId10" Type="http://schemas.openxmlformats.org/officeDocument/2006/relationships/image" Target="../media/image99.png"/><Relationship Id="rId4" Type="http://schemas.openxmlformats.org/officeDocument/2006/relationships/image" Target="../media/image117.png"/><Relationship Id="rId9" Type="http://schemas.openxmlformats.org/officeDocument/2006/relationships/image" Target="../media/image98.svg"/></Relationships>
</file>

<file path=ppt/slides/_rels/slide34.xml.rels><?xml version="1.0" encoding="UTF-8" standalone="yes"?>
<Relationships xmlns="http://schemas.openxmlformats.org/package/2006/relationships"><Relationship Id="rId3" Type="http://schemas.openxmlformats.org/officeDocument/2006/relationships/image" Target="../media/image116.svg"/><Relationship Id="rId2" Type="http://schemas.openxmlformats.org/officeDocument/2006/relationships/image" Target="../media/image115.png"/><Relationship Id="rId1" Type="http://schemas.openxmlformats.org/officeDocument/2006/relationships/slideLayout" Target="../slideLayouts/slideLayout2.xml"/><Relationship Id="rId5" Type="http://schemas.openxmlformats.org/officeDocument/2006/relationships/image" Target="../media/image118.svg"/><Relationship Id="rId4" Type="http://schemas.openxmlformats.org/officeDocument/2006/relationships/image" Target="../media/image117.png"/></Relationships>
</file>

<file path=ppt/slides/_rels/slide35.xml.rels><?xml version="1.0" encoding="UTF-8" standalone="yes"?>
<Relationships xmlns="http://schemas.openxmlformats.org/package/2006/relationships"><Relationship Id="rId8" Type="http://schemas.openxmlformats.org/officeDocument/2006/relationships/image" Target="../media/image115.png"/><Relationship Id="rId3" Type="http://schemas.openxmlformats.org/officeDocument/2006/relationships/image" Target="../media/image96.svg"/><Relationship Id="rId7" Type="http://schemas.openxmlformats.org/officeDocument/2006/relationships/image" Target="../media/image100.svg"/><Relationship Id="rId2" Type="http://schemas.openxmlformats.org/officeDocument/2006/relationships/image" Target="../media/image95.png"/><Relationship Id="rId1" Type="http://schemas.openxmlformats.org/officeDocument/2006/relationships/slideLayout" Target="../slideLayouts/slideLayout2.xml"/><Relationship Id="rId6" Type="http://schemas.openxmlformats.org/officeDocument/2006/relationships/image" Target="../media/image99.png"/><Relationship Id="rId11" Type="http://schemas.openxmlformats.org/officeDocument/2006/relationships/image" Target="../media/image120.svg"/><Relationship Id="rId5" Type="http://schemas.openxmlformats.org/officeDocument/2006/relationships/image" Target="../media/image98.svg"/><Relationship Id="rId10" Type="http://schemas.openxmlformats.org/officeDocument/2006/relationships/image" Target="../media/image119.png"/><Relationship Id="rId4" Type="http://schemas.openxmlformats.org/officeDocument/2006/relationships/image" Target="../media/image97.png"/><Relationship Id="rId9" Type="http://schemas.openxmlformats.org/officeDocument/2006/relationships/image" Target="../media/image116.sv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119.png"/><Relationship Id="rId13" Type="http://schemas.openxmlformats.org/officeDocument/2006/relationships/image" Target="../media/image126.svg"/><Relationship Id="rId3" Type="http://schemas.openxmlformats.org/officeDocument/2006/relationships/image" Target="../media/image116.svg"/><Relationship Id="rId7" Type="http://schemas.openxmlformats.org/officeDocument/2006/relationships/image" Target="../media/image122.svg"/><Relationship Id="rId12" Type="http://schemas.openxmlformats.org/officeDocument/2006/relationships/image" Target="../media/image125.png"/><Relationship Id="rId2" Type="http://schemas.openxmlformats.org/officeDocument/2006/relationships/image" Target="../media/image115.png"/><Relationship Id="rId1" Type="http://schemas.openxmlformats.org/officeDocument/2006/relationships/slideLayout" Target="../slideLayouts/slideLayout2.xml"/><Relationship Id="rId6" Type="http://schemas.openxmlformats.org/officeDocument/2006/relationships/image" Target="../media/image121.png"/><Relationship Id="rId11" Type="http://schemas.openxmlformats.org/officeDocument/2006/relationships/image" Target="../media/image124.svg"/><Relationship Id="rId5" Type="http://schemas.openxmlformats.org/officeDocument/2006/relationships/image" Target="../media/image118.svg"/><Relationship Id="rId15" Type="http://schemas.openxmlformats.org/officeDocument/2006/relationships/image" Target="../media/image128.svg"/><Relationship Id="rId10" Type="http://schemas.openxmlformats.org/officeDocument/2006/relationships/image" Target="../media/image123.png"/><Relationship Id="rId4" Type="http://schemas.openxmlformats.org/officeDocument/2006/relationships/image" Target="../media/image117.png"/><Relationship Id="rId9" Type="http://schemas.openxmlformats.org/officeDocument/2006/relationships/image" Target="../media/image120.svg"/><Relationship Id="rId14" Type="http://schemas.openxmlformats.org/officeDocument/2006/relationships/image" Target="../media/image127.png"/></Relationships>
</file>

<file path=ppt/slides/_rels/slide38.xml.rels><?xml version="1.0" encoding="UTF-8" standalone="yes"?>
<Relationships xmlns="http://schemas.openxmlformats.org/package/2006/relationships"><Relationship Id="rId8" Type="http://schemas.openxmlformats.org/officeDocument/2006/relationships/image" Target="../media/image119.png"/><Relationship Id="rId13" Type="http://schemas.openxmlformats.org/officeDocument/2006/relationships/image" Target="../media/image126.svg"/><Relationship Id="rId3" Type="http://schemas.openxmlformats.org/officeDocument/2006/relationships/image" Target="../media/image116.svg"/><Relationship Id="rId7" Type="http://schemas.openxmlformats.org/officeDocument/2006/relationships/image" Target="../media/image122.svg"/><Relationship Id="rId12" Type="http://schemas.openxmlformats.org/officeDocument/2006/relationships/image" Target="../media/image125.png"/><Relationship Id="rId2" Type="http://schemas.openxmlformats.org/officeDocument/2006/relationships/image" Target="../media/image115.png"/><Relationship Id="rId1" Type="http://schemas.openxmlformats.org/officeDocument/2006/relationships/slideLayout" Target="../slideLayouts/slideLayout2.xml"/><Relationship Id="rId6" Type="http://schemas.openxmlformats.org/officeDocument/2006/relationships/image" Target="../media/image121.png"/><Relationship Id="rId11" Type="http://schemas.openxmlformats.org/officeDocument/2006/relationships/image" Target="../media/image124.svg"/><Relationship Id="rId5" Type="http://schemas.openxmlformats.org/officeDocument/2006/relationships/image" Target="../media/image118.svg"/><Relationship Id="rId15" Type="http://schemas.openxmlformats.org/officeDocument/2006/relationships/image" Target="../media/image128.svg"/><Relationship Id="rId10" Type="http://schemas.openxmlformats.org/officeDocument/2006/relationships/image" Target="../media/image123.png"/><Relationship Id="rId4" Type="http://schemas.openxmlformats.org/officeDocument/2006/relationships/image" Target="../media/image117.png"/><Relationship Id="rId9" Type="http://schemas.openxmlformats.org/officeDocument/2006/relationships/image" Target="../media/image120.svg"/><Relationship Id="rId14" Type="http://schemas.openxmlformats.org/officeDocument/2006/relationships/image" Target="../media/image127.png"/></Relationships>
</file>

<file path=ppt/slides/_rels/slide39.xml.rels><?xml version="1.0" encoding="UTF-8" standalone="yes"?>
<Relationships xmlns="http://schemas.openxmlformats.org/package/2006/relationships"><Relationship Id="rId8" Type="http://schemas.openxmlformats.org/officeDocument/2006/relationships/image" Target="../media/image119.png"/><Relationship Id="rId13" Type="http://schemas.openxmlformats.org/officeDocument/2006/relationships/image" Target="../media/image126.svg"/><Relationship Id="rId3" Type="http://schemas.openxmlformats.org/officeDocument/2006/relationships/image" Target="../media/image116.svg"/><Relationship Id="rId7" Type="http://schemas.openxmlformats.org/officeDocument/2006/relationships/image" Target="../media/image122.svg"/><Relationship Id="rId12" Type="http://schemas.openxmlformats.org/officeDocument/2006/relationships/image" Target="../media/image125.png"/><Relationship Id="rId2" Type="http://schemas.openxmlformats.org/officeDocument/2006/relationships/image" Target="../media/image115.png"/><Relationship Id="rId1" Type="http://schemas.openxmlformats.org/officeDocument/2006/relationships/slideLayout" Target="../slideLayouts/slideLayout2.xml"/><Relationship Id="rId6" Type="http://schemas.openxmlformats.org/officeDocument/2006/relationships/image" Target="../media/image121.png"/><Relationship Id="rId11" Type="http://schemas.openxmlformats.org/officeDocument/2006/relationships/image" Target="../media/image124.svg"/><Relationship Id="rId5" Type="http://schemas.openxmlformats.org/officeDocument/2006/relationships/image" Target="../media/image118.svg"/><Relationship Id="rId15" Type="http://schemas.openxmlformats.org/officeDocument/2006/relationships/image" Target="../media/image128.svg"/><Relationship Id="rId10" Type="http://schemas.openxmlformats.org/officeDocument/2006/relationships/image" Target="../media/image123.png"/><Relationship Id="rId4" Type="http://schemas.openxmlformats.org/officeDocument/2006/relationships/image" Target="../media/image117.png"/><Relationship Id="rId9" Type="http://schemas.openxmlformats.org/officeDocument/2006/relationships/image" Target="../media/image120.svg"/><Relationship Id="rId14" Type="http://schemas.openxmlformats.org/officeDocument/2006/relationships/image" Target="../media/image127.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svg"/><Relationship Id="rId18" Type="http://schemas.openxmlformats.org/officeDocument/2006/relationships/image" Target="../media/image21.jpeg"/><Relationship Id="rId26" Type="http://schemas.openxmlformats.org/officeDocument/2006/relationships/image" Target="../media/image29.jpeg"/><Relationship Id="rId3" Type="http://schemas.openxmlformats.org/officeDocument/2006/relationships/image" Target="../media/image6.svg"/><Relationship Id="rId21" Type="http://schemas.openxmlformats.org/officeDocument/2006/relationships/image" Target="../media/image24.jpeg"/><Relationship Id="rId34" Type="http://schemas.openxmlformats.org/officeDocument/2006/relationships/image" Target="../media/image37.jpeg"/><Relationship Id="rId7" Type="http://schemas.openxmlformats.org/officeDocument/2006/relationships/image" Target="../media/image10.svg"/><Relationship Id="rId12" Type="http://schemas.openxmlformats.org/officeDocument/2006/relationships/image" Target="../media/image15.png"/><Relationship Id="rId17" Type="http://schemas.openxmlformats.org/officeDocument/2006/relationships/image" Target="../media/image20.svg"/><Relationship Id="rId25" Type="http://schemas.openxmlformats.org/officeDocument/2006/relationships/image" Target="../media/image28.jpeg"/><Relationship Id="rId33" Type="http://schemas.openxmlformats.org/officeDocument/2006/relationships/image" Target="../media/image36.jpeg"/><Relationship Id="rId2" Type="http://schemas.openxmlformats.org/officeDocument/2006/relationships/image" Target="../media/image5.png"/><Relationship Id="rId16" Type="http://schemas.openxmlformats.org/officeDocument/2006/relationships/image" Target="../media/image19.png"/><Relationship Id="rId20" Type="http://schemas.openxmlformats.org/officeDocument/2006/relationships/image" Target="../media/image23.jpeg"/><Relationship Id="rId29" Type="http://schemas.openxmlformats.org/officeDocument/2006/relationships/image" Target="../media/image32.jpe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svg"/><Relationship Id="rId24" Type="http://schemas.openxmlformats.org/officeDocument/2006/relationships/image" Target="../media/image27.jpeg"/><Relationship Id="rId32" Type="http://schemas.openxmlformats.org/officeDocument/2006/relationships/image" Target="../media/image35.jpeg"/><Relationship Id="rId37" Type="http://schemas.openxmlformats.org/officeDocument/2006/relationships/image" Target="../media/image40.jpeg"/><Relationship Id="rId5" Type="http://schemas.openxmlformats.org/officeDocument/2006/relationships/image" Target="../media/image8.svg"/><Relationship Id="rId15" Type="http://schemas.openxmlformats.org/officeDocument/2006/relationships/image" Target="../media/image18.svg"/><Relationship Id="rId23" Type="http://schemas.openxmlformats.org/officeDocument/2006/relationships/image" Target="../media/image26.jpeg"/><Relationship Id="rId28" Type="http://schemas.openxmlformats.org/officeDocument/2006/relationships/image" Target="../media/image31.jpeg"/><Relationship Id="rId36" Type="http://schemas.openxmlformats.org/officeDocument/2006/relationships/image" Target="../media/image39.jpeg"/><Relationship Id="rId10" Type="http://schemas.openxmlformats.org/officeDocument/2006/relationships/image" Target="../media/image13.png"/><Relationship Id="rId19" Type="http://schemas.openxmlformats.org/officeDocument/2006/relationships/image" Target="../media/image22.jpeg"/><Relationship Id="rId31" Type="http://schemas.openxmlformats.org/officeDocument/2006/relationships/image" Target="../media/image34.jpeg"/><Relationship Id="rId4" Type="http://schemas.openxmlformats.org/officeDocument/2006/relationships/image" Target="../media/image7.png"/><Relationship Id="rId9" Type="http://schemas.openxmlformats.org/officeDocument/2006/relationships/image" Target="../media/image12.svg"/><Relationship Id="rId14" Type="http://schemas.openxmlformats.org/officeDocument/2006/relationships/image" Target="../media/image17.png"/><Relationship Id="rId22" Type="http://schemas.openxmlformats.org/officeDocument/2006/relationships/image" Target="../media/image25.jpeg"/><Relationship Id="rId27" Type="http://schemas.openxmlformats.org/officeDocument/2006/relationships/image" Target="../media/image30.jpeg"/><Relationship Id="rId30" Type="http://schemas.openxmlformats.org/officeDocument/2006/relationships/image" Target="../media/image33.jpeg"/><Relationship Id="rId35" Type="http://schemas.openxmlformats.org/officeDocument/2006/relationships/image" Target="../media/image38.jpeg"/></Relationships>
</file>

<file path=ppt/slides/_rels/slide40.xml.rels><?xml version="1.0" encoding="UTF-8" standalone="yes"?>
<Relationships xmlns="http://schemas.openxmlformats.org/package/2006/relationships"><Relationship Id="rId8" Type="http://schemas.openxmlformats.org/officeDocument/2006/relationships/image" Target="../media/image119.png"/><Relationship Id="rId13" Type="http://schemas.openxmlformats.org/officeDocument/2006/relationships/image" Target="../media/image126.svg"/><Relationship Id="rId3" Type="http://schemas.openxmlformats.org/officeDocument/2006/relationships/image" Target="../media/image116.svg"/><Relationship Id="rId7" Type="http://schemas.openxmlformats.org/officeDocument/2006/relationships/image" Target="../media/image122.svg"/><Relationship Id="rId12" Type="http://schemas.openxmlformats.org/officeDocument/2006/relationships/image" Target="../media/image125.png"/><Relationship Id="rId2" Type="http://schemas.openxmlformats.org/officeDocument/2006/relationships/image" Target="../media/image115.png"/><Relationship Id="rId1" Type="http://schemas.openxmlformats.org/officeDocument/2006/relationships/slideLayout" Target="../slideLayouts/slideLayout2.xml"/><Relationship Id="rId6" Type="http://schemas.openxmlformats.org/officeDocument/2006/relationships/image" Target="../media/image121.png"/><Relationship Id="rId11" Type="http://schemas.openxmlformats.org/officeDocument/2006/relationships/image" Target="../media/image124.svg"/><Relationship Id="rId5" Type="http://schemas.openxmlformats.org/officeDocument/2006/relationships/image" Target="../media/image118.svg"/><Relationship Id="rId15" Type="http://schemas.openxmlformats.org/officeDocument/2006/relationships/image" Target="../media/image128.svg"/><Relationship Id="rId10" Type="http://schemas.openxmlformats.org/officeDocument/2006/relationships/image" Target="../media/image123.png"/><Relationship Id="rId4" Type="http://schemas.openxmlformats.org/officeDocument/2006/relationships/image" Target="../media/image117.png"/><Relationship Id="rId9" Type="http://schemas.openxmlformats.org/officeDocument/2006/relationships/image" Target="../media/image120.svg"/><Relationship Id="rId14" Type="http://schemas.openxmlformats.org/officeDocument/2006/relationships/image" Target="../media/image127.png"/></Relationships>
</file>

<file path=ppt/slides/_rels/slide41.xml.rels><?xml version="1.0" encoding="UTF-8" standalone="yes"?>
<Relationships xmlns="http://schemas.openxmlformats.org/package/2006/relationships"><Relationship Id="rId8" Type="http://schemas.openxmlformats.org/officeDocument/2006/relationships/image" Target="../media/image131.png"/><Relationship Id="rId13" Type="http://schemas.openxmlformats.org/officeDocument/2006/relationships/image" Target="../media/image136.svg"/><Relationship Id="rId18" Type="http://schemas.openxmlformats.org/officeDocument/2006/relationships/image" Target="../media/image115.png"/><Relationship Id="rId3" Type="http://schemas.openxmlformats.org/officeDocument/2006/relationships/image" Target="../media/image118.svg"/><Relationship Id="rId21" Type="http://schemas.openxmlformats.org/officeDocument/2006/relationships/image" Target="../media/image126.svg"/><Relationship Id="rId7" Type="http://schemas.openxmlformats.org/officeDocument/2006/relationships/image" Target="../media/image130.svg"/><Relationship Id="rId12" Type="http://schemas.openxmlformats.org/officeDocument/2006/relationships/image" Target="../media/image135.png"/><Relationship Id="rId17" Type="http://schemas.openxmlformats.org/officeDocument/2006/relationships/image" Target="../media/image124.svg"/><Relationship Id="rId2" Type="http://schemas.openxmlformats.org/officeDocument/2006/relationships/image" Target="../media/image117.png"/><Relationship Id="rId16" Type="http://schemas.openxmlformats.org/officeDocument/2006/relationships/image" Target="../media/image123.png"/><Relationship Id="rId20" Type="http://schemas.openxmlformats.org/officeDocument/2006/relationships/image" Target="../media/image125.png"/><Relationship Id="rId1" Type="http://schemas.openxmlformats.org/officeDocument/2006/relationships/slideLayout" Target="../slideLayouts/slideLayout2.xml"/><Relationship Id="rId6" Type="http://schemas.openxmlformats.org/officeDocument/2006/relationships/image" Target="../media/image129.png"/><Relationship Id="rId11" Type="http://schemas.openxmlformats.org/officeDocument/2006/relationships/image" Target="../media/image134.svg"/><Relationship Id="rId5" Type="http://schemas.openxmlformats.org/officeDocument/2006/relationships/image" Target="../media/image74.svg"/><Relationship Id="rId15" Type="http://schemas.openxmlformats.org/officeDocument/2006/relationships/image" Target="../media/image138.svg"/><Relationship Id="rId10" Type="http://schemas.openxmlformats.org/officeDocument/2006/relationships/image" Target="../media/image133.png"/><Relationship Id="rId19" Type="http://schemas.openxmlformats.org/officeDocument/2006/relationships/image" Target="../media/image116.svg"/><Relationship Id="rId4" Type="http://schemas.openxmlformats.org/officeDocument/2006/relationships/image" Target="../media/image73.png"/><Relationship Id="rId9" Type="http://schemas.openxmlformats.org/officeDocument/2006/relationships/image" Target="../media/image132.svg"/><Relationship Id="rId14" Type="http://schemas.openxmlformats.org/officeDocument/2006/relationships/image" Target="../media/image137.png"/></Relationships>
</file>

<file path=ppt/slides/_rels/slide42.xml.rels><?xml version="1.0" encoding="UTF-8" standalone="yes"?>
<Relationships xmlns="http://schemas.openxmlformats.org/package/2006/relationships"><Relationship Id="rId8" Type="http://schemas.openxmlformats.org/officeDocument/2006/relationships/image" Target="../media/image133.png"/><Relationship Id="rId13" Type="http://schemas.openxmlformats.org/officeDocument/2006/relationships/image" Target="../media/image138.svg"/><Relationship Id="rId3" Type="http://schemas.openxmlformats.org/officeDocument/2006/relationships/image" Target="../media/image78.svg"/><Relationship Id="rId7" Type="http://schemas.openxmlformats.org/officeDocument/2006/relationships/image" Target="../media/image132.svg"/><Relationship Id="rId12" Type="http://schemas.openxmlformats.org/officeDocument/2006/relationships/image" Target="../media/image137.png"/><Relationship Id="rId2" Type="http://schemas.openxmlformats.org/officeDocument/2006/relationships/image" Target="../media/image77.png"/><Relationship Id="rId1" Type="http://schemas.openxmlformats.org/officeDocument/2006/relationships/slideLayout" Target="../slideLayouts/slideLayout2.xml"/><Relationship Id="rId6" Type="http://schemas.openxmlformats.org/officeDocument/2006/relationships/image" Target="../media/image131.png"/><Relationship Id="rId11" Type="http://schemas.openxmlformats.org/officeDocument/2006/relationships/image" Target="../media/image136.svg"/><Relationship Id="rId5" Type="http://schemas.openxmlformats.org/officeDocument/2006/relationships/image" Target="../media/image130.svg"/><Relationship Id="rId10" Type="http://schemas.openxmlformats.org/officeDocument/2006/relationships/image" Target="../media/image135.png"/><Relationship Id="rId4" Type="http://schemas.openxmlformats.org/officeDocument/2006/relationships/image" Target="../media/image129.png"/><Relationship Id="rId9" Type="http://schemas.openxmlformats.org/officeDocument/2006/relationships/image" Target="../media/image134.sv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8" Type="http://schemas.openxmlformats.org/officeDocument/2006/relationships/image" Target="../media/image115.png"/><Relationship Id="rId13" Type="http://schemas.openxmlformats.org/officeDocument/2006/relationships/image" Target="../media/image66.svg"/><Relationship Id="rId18" Type="http://schemas.openxmlformats.org/officeDocument/2006/relationships/image" Target="../media/image69.png"/><Relationship Id="rId26" Type="http://schemas.openxmlformats.org/officeDocument/2006/relationships/image" Target="../media/image81.png"/><Relationship Id="rId39" Type="http://schemas.openxmlformats.org/officeDocument/2006/relationships/image" Target="../media/image90.svg"/><Relationship Id="rId3" Type="http://schemas.openxmlformats.org/officeDocument/2006/relationships/image" Target="../media/image96.svg"/><Relationship Id="rId21" Type="http://schemas.openxmlformats.org/officeDocument/2006/relationships/image" Target="../media/image72.svg"/><Relationship Id="rId34" Type="http://schemas.openxmlformats.org/officeDocument/2006/relationships/image" Target="../media/image85.png"/><Relationship Id="rId42" Type="http://schemas.openxmlformats.org/officeDocument/2006/relationships/image" Target="../media/image93.png"/><Relationship Id="rId7" Type="http://schemas.openxmlformats.org/officeDocument/2006/relationships/image" Target="../media/image100.svg"/><Relationship Id="rId12" Type="http://schemas.openxmlformats.org/officeDocument/2006/relationships/image" Target="../media/image65.png"/><Relationship Id="rId17" Type="http://schemas.openxmlformats.org/officeDocument/2006/relationships/image" Target="../media/image68.svg"/><Relationship Id="rId25" Type="http://schemas.openxmlformats.org/officeDocument/2006/relationships/image" Target="../media/image76.svg"/><Relationship Id="rId33" Type="http://schemas.openxmlformats.org/officeDocument/2006/relationships/image" Target="../media/image84.svg"/><Relationship Id="rId38" Type="http://schemas.openxmlformats.org/officeDocument/2006/relationships/image" Target="../media/image89.png"/><Relationship Id="rId2" Type="http://schemas.openxmlformats.org/officeDocument/2006/relationships/image" Target="../media/image95.png"/><Relationship Id="rId16" Type="http://schemas.openxmlformats.org/officeDocument/2006/relationships/image" Target="../media/image67.png"/><Relationship Id="rId20" Type="http://schemas.openxmlformats.org/officeDocument/2006/relationships/image" Target="../media/image71.png"/><Relationship Id="rId29" Type="http://schemas.openxmlformats.org/officeDocument/2006/relationships/image" Target="../media/image78.svg"/><Relationship Id="rId41" Type="http://schemas.openxmlformats.org/officeDocument/2006/relationships/image" Target="../media/image92.svg"/><Relationship Id="rId1" Type="http://schemas.openxmlformats.org/officeDocument/2006/relationships/slideLayout" Target="../slideLayouts/slideLayout2.xml"/><Relationship Id="rId6" Type="http://schemas.openxmlformats.org/officeDocument/2006/relationships/image" Target="../media/image99.png"/><Relationship Id="rId11" Type="http://schemas.openxmlformats.org/officeDocument/2006/relationships/image" Target="../media/image62.svg"/><Relationship Id="rId24" Type="http://schemas.openxmlformats.org/officeDocument/2006/relationships/image" Target="../media/image75.png"/><Relationship Id="rId32" Type="http://schemas.openxmlformats.org/officeDocument/2006/relationships/image" Target="../media/image83.png"/><Relationship Id="rId37" Type="http://schemas.openxmlformats.org/officeDocument/2006/relationships/image" Target="../media/image88.svg"/><Relationship Id="rId40" Type="http://schemas.openxmlformats.org/officeDocument/2006/relationships/image" Target="../media/image91.png"/><Relationship Id="rId5" Type="http://schemas.openxmlformats.org/officeDocument/2006/relationships/image" Target="../media/image98.svg"/><Relationship Id="rId15" Type="http://schemas.openxmlformats.org/officeDocument/2006/relationships/image" Target="../media/image64.svg"/><Relationship Id="rId23" Type="http://schemas.openxmlformats.org/officeDocument/2006/relationships/image" Target="../media/image74.svg"/><Relationship Id="rId28" Type="http://schemas.openxmlformats.org/officeDocument/2006/relationships/image" Target="../media/image77.png"/><Relationship Id="rId36" Type="http://schemas.openxmlformats.org/officeDocument/2006/relationships/image" Target="../media/image87.png"/><Relationship Id="rId10" Type="http://schemas.openxmlformats.org/officeDocument/2006/relationships/image" Target="../media/image61.png"/><Relationship Id="rId19" Type="http://schemas.openxmlformats.org/officeDocument/2006/relationships/image" Target="../media/image70.svg"/><Relationship Id="rId31" Type="http://schemas.openxmlformats.org/officeDocument/2006/relationships/image" Target="../media/image80.svg"/><Relationship Id="rId4" Type="http://schemas.openxmlformats.org/officeDocument/2006/relationships/image" Target="../media/image97.png"/><Relationship Id="rId9" Type="http://schemas.openxmlformats.org/officeDocument/2006/relationships/image" Target="../media/image116.svg"/><Relationship Id="rId14" Type="http://schemas.openxmlformats.org/officeDocument/2006/relationships/image" Target="../media/image63.png"/><Relationship Id="rId22" Type="http://schemas.openxmlformats.org/officeDocument/2006/relationships/image" Target="../media/image73.png"/><Relationship Id="rId27" Type="http://schemas.openxmlformats.org/officeDocument/2006/relationships/image" Target="../media/image82.svg"/><Relationship Id="rId30" Type="http://schemas.openxmlformats.org/officeDocument/2006/relationships/image" Target="../media/image79.png"/><Relationship Id="rId35" Type="http://schemas.openxmlformats.org/officeDocument/2006/relationships/image" Target="../media/image86.svg"/><Relationship Id="rId43" Type="http://schemas.openxmlformats.org/officeDocument/2006/relationships/image" Target="../media/image94.svg"/></Relationships>
</file>

<file path=ppt/slides/_rels/slide45.xml.rels><?xml version="1.0" encoding="UTF-8" standalone="yes"?>
<Relationships xmlns="http://schemas.openxmlformats.org/package/2006/relationships"><Relationship Id="rId8" Type="http://schemas.openxmlformats.org/officeDocument/2006/relationships/image" Target="../media/image100.svg"/><Relationship Id="rId3" Type="http://schemas.openxmlformats.org/officeDocument/2006/relationships/image" Target="../media/image95.png"/><Relationship Id="rId7" Type="http://schemas.openxmlformats.org/officeDocument/2006/relationships/image" Target="../media/image99.png"/><Relationship Id="rId12" Type="http://schemas.openxmlformats.org/officeDocument/2006/relationships/image" Target="../media/image118.svg"/><Relationship Id="rId2" Type="http://schemas.openxmlformats.org/officeDocument/2006/relationships/hyperlink" Target="https://openseriousgames.org/osg-808-w2-topics-mapping/" TargetMode="External"/><Relationship Id="rId1" Type="http://schemas.openxmlformats.org/officeDocument/2006/relationships/slideLayout" Target="../slideLayouts/slideLayout2.xml"/><Relationship Id="rId6" Type="http://schemas.openxmlformats.org/officeDocument/2006/relationships/image" Target="../media/image98.svg"/><Relationship Id="rId11" Type="http://schemas.openxmlformats.org/officeDocument/2006/relationships/image" Target="../media/image117.png"/><Relationship Id="rId5" Type="http://schemas.openxmlformats.org/officeDocument/2006/relationships/image" Target="../media/image97.png"/><Relationship Id="rId10" Type="http://schemas.openxmlformats.org/officeDocument/2006/relationships/image" Target="../media/image116.svg"/><Relationship Id="rId4" Type="http://schemas.openxmlformats.org/officeDocument/2006/relationships/image" Target="../media/image96.svg"/><Relationship Id="rId9" Type="http://schemas.openxmlformats.org/officeDocument/2006/relationships/image" Target="../media/image115.png"/></Relationships>
</file>

<file path=ppt/slides/_rels/slide46.xml.rels><?xml version="1.0" encoding="UTF-8" standalone="yes"?>
<Relationships xmlns="http://schemas.openxmlformats.org/package/2006/relationships"><Relationship Id="rId3" Type="http://schemas.openxmlformats.org/officeDocument/2006/relationships/image" Target="../media/image126.svg"/><Relationship Id="rId7" Type="http://schemas.openxmlformats.org/officeDocument/2006/relationships/image" Target="../media/image128.svg"/><Relationship Id="rId2" Type="http://schemas.openxmlformats.org/officeDocument/2006/relationships/image" Target="../media/image125.png"/><Relationship Id="rId1" Type="http://schemas.openxmlformats.org/officeDocument/2006/relationships/slideLayout" Target="../slideLayouts/slideLayout2.xml"/><Relationship Id="rId6" Type="http://schemas.openxmlformats.org/officeDocument/2006/relationships/image" Target="../media/image127.png"/><Relationship Id="rId5" Type="http://schemas.openxmlformats.org/officeDocument/2006/relationships/image" Target="../media/image120.svg"/><Relationship Id="rId4" Type="http://schemas.openxmlformats.org/officeDocument/2006/relationships/image" Target="../media/image119.png"/></Relationships>
</file>

<file path=ppt/slides/_rels/slide47.xml.rels><?xml version="1.0" encoding="UTF-8" standalone="yes"?>
<Relationships xmlns="http://schemas.openxmlformats.org/package/2006/relationships"><Relationship Id="rId3" Type="http://schemas.openxmlformats.org/officeDocument/2006/relationships/image" Target="../media/image118.svg"/><Relationship Id="rId2" Type="http://schemas.openxmlformats.org/officeDocument/2006/relationships/image" Target="../media/image117.png"/><Relationship Id="rId1" Type="http://schemas.openxmlformats.org/officeDocument/2006/relationships/slideLayout" Target="../slideLayouts/slideLayout2.xml"/><Relationship Id="rId5" Type="http://schemas.openxmlformats.org/officeDocument/2006/relationships/image" Target="../media/image116.svg"/><Relationship Id="rId4" Type="http://schemas.openxmlformats.org/officeDocument/2006/relationships/image" Target="../media/image11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8" Type="http://schemas.openxmlformats.org/officeDocument/2006/relationships/image" Target="../media/image27.jpeg"/><Relationship Id="rId13" Type="http://schemas.openxmlformats.org/officeDocument/2006/relationships/image" Target="../media/image32.jpeg"/><Relationship Id="rId18" Type="http://schemas.openxmlformats.org/officeDocument/2006/relationships/image" Target="../media/image37.jpeg"/><Relationship Id="rId3" Type="http://schemas.openxmlformats.org/officeDocument/2006/relationships/image" Target="../media/image22.jpeg"/><Relationship Id="rId21" Type="http://schemas.openxmlformats.org/officeDocument/2006/relationships/image" Target="../media/image40.jpeg"/><Relationship Id="rId7" Type="http://schemas.openxmlformats.org/officeDocument/2006/relationships/image" Target="../media/image26.jpeg"/><Relationship Id="rId12" Type="http://schemas.openxmlformats.org/officeDocument/2006/relationships/image" Target="../media/image31.jpeg"/><Relationship Id="rId17" Type="http://schemas.openxmlformats.org/officeDocument/2006/relationships/image" Target="../media/image36.jpeg"/><Relationship Id="rId2" Type="http://schemas.openxmlformats.org/officeDocument/2006/relationships/image" Target="../media/image21.jpeg"/><Relationship Id="rId16" Type="http://schemas.openxmlformats.org/officeDocument/2006/relationships/image" Target="../media/image35.jpeg"/><Relationship Id="rId20" Type="http://schemas.openxmlformats.org/officeDocument/2006/relationships/image" Target="../media/image39.jpeg"/><Relationship Id="rId1" Type="http://schemas.openxmlformats.org/officeDocument/2006/relationships/slideLayout" Target="../slideLayouts/slideLayout2.xml"/><Relationship Id="rId6" Type="http://schemas.openxmlformats.org/officeDocument/2006/relationships/image" Target="../media/image25.jpeg"/><Relationship Id="rId11" Type="http://schemas.openxmlformats.org/officeDocument/2006/relationships/image" Target="../media/image30.jpeg"/><Relationship Id="rId5" Type="http://schemas.openxmlformats.org/officeDocument/2006/relationships/image" Target="../media/image24.jpeg"/><Relationship Id="rId15" Type="http://schemas.openxmlformats.org/officeDocument/2006/relationships/image" Target="../media/image34.jpeg"/><Relationship Id="rId10" Type="http://schemas.openxmlformats.org/officeDocument/2006/relationships/image" Target="../media/image29.jpeg"/><Relationship Id="rId19" Type="http://schemas.openxmlformats.org/officeDocument/2006/relationships/image" Target="../media/image38.jpeg"/><Relationship Id="rId4" Type="http://schemas.openxmlformats.org/officeDocument/2006/relationships/image" Target="../media/image23.jpeg"/><Relationship Id="rId9" Type="http://schemas.openxmlformats.org/officeDocument/2006/relationships/image" Target="../media/image28.jpeg"/><Relationship Id="rId14" Type="http://schemas.openxmlformats.org/officeDocument/2006/relationships/image" Target="../media/image33.jpeg"/></Relationships>
</file>

<file path=ppt/slides/_rels/slide51.xml.rels><?xml version="1.0" encoding="UTF-8" standalone="yes"?>
<Relationships xmlns="http://schemas.openxmlformats.org/package/2006/relationships"><Relationship Id="rId8" Type="http://schemas.openxmlformats.org/officeDocument/2006/relationships/image" Target="../media/image27.jpeg"/><Relationship Id="rId13" Type="http://schemas.openxmlformats.org/officeDocument/2006/relationships/image" Target="../media/image32.jpeg"/><Relationship Id="rId18" Type="http://schemas.openxmlformats.org/officeDocument/2006/relationships/image" Target="../media/image37.jpeg"/><Relationship Id="rId26" Type="http://schemas.openxmlformats.org/officeDocument/2006/relationships/image" Target="../media/image122.svg"/><Relationship Id="rId3" Type="http://schemas.openxmlformats.org/officeDocument/2006/relationships/image" Target="../media/image22.jpeg"/><Relationship Id="rId21" Type="http://schemas.openxmlformats.org/officeDocument/2006/relationships/image" Target="../media/image115.png"/><Relationship Id="rId34" Type="http://schemas.openxmlformats.org/officeDocument/2006/relationships/image" Target="../media/image128.svg"/><Relationship Id="rId7" Type="http://schemas.openxmlformats.org/officeDocument/2006/relationships/image" Target="../media/image26.jpeg"/><Relationship Id="rId12" Type="http://schemas.openxmlformats.org/officeDocument/2006/relationships/image" Target="../media/image31.jpeg"/><Relationship Id="rId17" Type="http://schemas.openxmlformats.org/officeDocument/2006/relationships/image" Target="../media/image36.jpeg"/><Relationship Id="rId25" Type="http://schemas.openxmlformats.org/officeDocument/2006/relationships/image" Target="../media/image121.png"/><Relationship Id="rId33" Type="http://schemas.openxmlformats.org/officeDocument/2006/relationships/image" Target="../media/image127.png"/><Relationship Id="rId2" Type="http://schemas.openxmlformats.org/officeDocument/2006/relationships/image" Target="../media/image21.jpeg"/><Relationship Id="rId16" Type="http://schemas.openxmlformats.org/officeDocument/2006/relationships/image" Target="../media/image35.jpeg"/><Relationship Id="rId20" Type="http://schemas.openxmlformats.org/officeDocument/2006/relationships/image" Target="../media/image40.jpeg"/><Relationship Id="rId29" Type="http://schemas.openxmlformats.org/officeDocument/2006/relationships/image" Target="../media/image123.png"/><Relationship Id="rId1" Type="http://schemas.openxmlformats.org/officeDocument/2006/relationships/slideLayout" Target="../slideLayouts/slideLayout2.xml"/><Relationship Id="rId6" Type="http://schemas.openxmlformats.org/officeDocument/2006/relationships/image" Target="../media/image25.jpeg"/><Relationship Id="rId11" Type="http://schemas.openxmlformats.org/officeDocument/2006/relationships/image" Target="../media/image30.jpeg"/><Relationship Id="rId24" Type="http://schemas.openxmlformats.org/officeDocument/2006/relationships/image" Target="../media/image118.svg"/><Relationship Id="rId32" Type="http://schemas.openxmlformats.org/officeDocument/2006/relationships/image" Target="../media/image126.svg"/><Relationship Id="rId5" Type="http://schemas.openxmlformats.org/officeDocument/2006/relationships/image" Target="../media/image24.jpeg"/><Relationship Id="rId15" Type="http://schemas.openxmlformats.org/officeDocument/2006/relationships/image" Target="../media/image34.jpeg"/><Relationship Id="rId23" Type="http://schemas.openxmlformats.org/officeDocument/2006/relationships/image" Target="../media/image117.png"/><Relationship Id="rId28" Type="http://schemas.openxmlformats.org/officeDocument/2006/relationships/image" Target="../media/image120.svg"/><Relationship Id="rId10" Type="http://schemas.openxmlformats.org/officeDocument/2006/relationships/image" Target="../media/image29.jpeg"/><Relationship Id="rId19" Type="http://schemas.openxmlformats.org/officeDocument/2006/relationships/image" Target="../media/image38.jpeg"/><Relationship Id="rId31" Type="http://schemas.openxmlformats.org/officeDocument/2006/relationships/image" Target="../media/image125.png"/><Relationship Id="rId4" Type="http://schemas.openxmlformats.org/officeDocument/2006/relationships/image" Target="../media/image23.jpeg"/><Relationship Id="rId9" Type="http://schemas.openxmlformats.org/officeDocument/2006/relationships/image" Target="../media/image28.jpeg"/><Relationship Id="rId14" Type="http://schemas.openxmlformats.org/officeDocument/2006/relationships/image" Target="../media/image33.jpeg"/><Relationship Id="rId22" Type="http://schemas.openxmlformats.org/officeDocument/2006/relationships/image" Target="../media/image116.svg"/><Relationship Id="rId27" Type="http://schemas.openxmlformats.org/officeDocument/2006/relationships/image" Target="../media/image119.png"/><Relationship Id="rId30" Type="http://schemas.openxmlformats.org/officeDocument/2006/relationships/image" Target="../media/image124.sv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svg"/><Relationship Id="rId18" Type="http://schemas.openxmlformats.org/officeDocument/2006/relationships/image" Target="../media/image21.jpeg"/><Relationship Id="rId26" Type="http://schemas.openxmlformats.org/officeDocument/2006/relationships/image" Target="../media/image29.jpeg"/><Relationship Id="rId3" Type="http://schemas.openxmlformats.org/officeDocument/2006/relationships/image" Target="../media/image6.svg"/><Relationship Id="rId21" Type="http://schemas.openxmlformats.org/officeDocument/2006/relationships/image" Target="../media/image24.jpeg"/><Relationship Id="rId34" Type="http://schemas.openxmlformats.org/officeDocument/2006/relationships/image" Target="../media/image37.jpeg"/><Relationship Id="rId7" Type="http://schemas.openxmlformats.org/officeDocument/2006/relationships/image" Target="../media/image10.svg"/><Relationship Id="rId12" Type="http://schemas.openxmlformats.org/officeDocument/2006/relationships/image" Target="../media/image15.png"/><Relationship Id="rId17" Type="http://schemas.openxmlformats.org/officeDocument/2006/relationships/image" Target="../media/image20.svg"/><Relationship Id="rId25" Type="http://schemas.openxmlformats.org/officeDocument/2006/relationships/image" Target="../media/image28.jpeg"/><Relationship Id="rId33" Type="http://schemas.openxmlformats.org/officeDocument/2006/relationships/image" Target="../media/image36.jpeg"/><Relationship Id="rId2" Type="http://schemas.openxmlformats.org/officeDocument/2006/relationships/image" Target="../media/image5.png"/><Relationship Id="rId16" Type="http://schemas.openxmlformats.org/officeDocument/2006/relationships/image" Target="../media/image19.png"/><Relationship Id="rId20" Type="http://schemas.openxmlformats.org/officeDocument/2006/relationships/image" Target="../media/image23.jpeg"/><Relationship Id="rId29" Type="http://schemas.openxmlformats.org/officeDocument/2006/relationships/image" Target="../media/image32.jpe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svg"/><Relationship Id="rId24" Type="http://schemas.openxmlformats.org/officeDocument/2006/relationships/image" Target="../media/image27.jpeg"/><Relationship Id="rId32" Type="http://schemas.openxmlformats.org/officeDocument/2006/relationships/image" Target="../media/image35.jpeg"/><Relationship Id="rId37" Type="http://schemas.openxmlformats.org/officeDocument/2006/relationships/image" Target="../media/image40.jpeg"/><Relationship Id="rId5" Type="http://schemas.openxmlformats.org/officeDocument/2006/relationships/image" Target="../media/image8.svg"/><Relationship Id="rId15" Type="http://schemas.openxmlformats.org/officeDocument/2006/relationships/image" Target="../media/image18.svg"/><Relationship Id="rId23" Type="http://schemas.openxmlformats.org/officeDocument/2006/relationships/image" Target="../media/image26.jpeg"/><Relationship Id="rId28" Type="http://schemas.openxmlformats.org/officeDocument/2006/relationships/image" Target="../media/image31.jpeg"/><Relationship Id="rId36" Type="http://schemas.openxmlformats.org/officeDocument/2006/relationships/image" Target="../media/image39.jpeg"/><Relationship Id="rId10" Type="http://schemas.openxmlformats.org/officeDocument/2006/relationships/image" Target="../media/image13.png"/><Relationship Id="rId19" Type="http://schemas.openxmlformats.org/officeDocument/2006/relationships/image" Target="../media/image22.jpeg"/><Relationship Id="rId31" Type="http://schemas.openxmlformats.org/officeDocument/2006/relationships/image" Target="../media/image34.jpeg"/><Relationship Id="rId4" Type="http://schemas.openxmlformats.org/officeDocument/2006/relationships/image" Target="../media/image7.png"/><Relationship Id="rId9" Type="http://schemas.openxmlformats.org/officeDocument/2006/relationships/image" Target="../media/image12.svg"/><Relationship Id="rId14" Type="http://schemas.openxmlformats.org/officeDocument/2006/relationships/image" Target="../media/image17.png"/><Relationship Id="rId22" Type="http://schemas.openxmlformats.org/officeDocument/2006/relationships/image" Target="../media/image25.jpeg"/><Relationship Id="rId27" Type="http://schemas.openxmlformats.org/officeDocument/2006/relationships/image" Target="../media/image30.jpeg"/><Relationship Id="rId30" Type="http://schemas.openxmlformats.org/officeDocument/2006/relationships/image" Target="../media/image33.jpeg"/><Relationship Id="rId35" Type="http://schemas.openxmlformats.org/officeDocument/2006/relationships/image" Target="../media/image38.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svg"/><Relationship Id="rId18" Type="http://schemas.openxmlformats.org/officeDocument/2006/relationships/image" Target="../media/image21.jpeg"/><Relationship Id="rId26" Type="http://schemas.openxmlformats.org/officeDocument/2006/relationships/image" Target="../media/image29.jpeg"/><Relationship Id="rId3" Type="http://schemas.openxmlformats.org/officeDocument/2006/relationships/image" Target="../media/image6.svg"/><Relationship Id="rId21" Type="http://schemas.openxmlformats.org/officeDocument/2006/relationships/image" Target="../media/image24.jpeg"/><Relationship Id="rId34" Type="http://schemas.openxmlformats.org/officeDocument/2006/relationships/image" Target="../media/image37.jpeg"/><Relationship Id="rId7" Type="http://schemas.openxmlformats.org/officeDocument/2006/relationships/image" Target="../media/image10.svg"/><Relationship Id="rId12" Type="http://schemas.openxmlformats.org/officeDocument/2006/relationships/image" Target="../media/image15.png"/><Relationship Id="rId17" Type="http://schemas.openxmlformats.org/officeDocument/2006/relationships/image" Target="../media/image20.svg"/><Relationship Id="rId25" Type="http://schemas.openxmlformats.org/officeDocument/2006/relationships/image" Target="../media/image28.jpeg"/><Relationship Id="rId33" Type="http://schemas.openxmlformats.org/officeDocument/2006/relationships/image" Target="../media/image36.jpeg"/><Relationship Id="rId2" Type="http://schemas.openxmlformats.org/officeDocument/2006/relationships/image" Target="../media/image5.png"/><Relationship Id="rId16" Type="http://schemas.openxmlformats.org/officeDocument/2006/relationships/image" Target="../media/image19.png"/><Relationship Id="rId20" Type="http://schemas.openxmlformats.org/officeDocument/2006/relationships/image" Target="../media/image23.jpeg"/><Relationship Id="rId29" Type="http://schemas.openxmlformats.org/officeDocument/2006/relationships/image" Target="../media/image32.jpe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svg"/><Relationship Id="rId24" Type="http://schemas.openxmlformats.org/officeDocument/2006/relationships/image" Target="../media/image27.jpeg"/><Relationship Id="rId32" Type="http://schemas.openxmlformats.org/officeDocument/2006/relationships/image" Target="../media/image35.jpeg"/><Relationship Id="rId37" Type="http://schemas.openxmlformats.org/officeDocument/2006/relationships/image" Target="../media/image40.jpeg"/><Relationship Id="rId5" Type="http://schemas.openxmlformats.org/officeDocument/2006/relationships/image" Target="../media/image8.svg"/><Relationship Id="rId15" Type="http://schemas.openxmlformats.org/officeDocument/2006/relationships/image" Target="../media/image18.svg"/><Relationship Id="rId23" Type="http://schemas.openxmlformats.org/officeDocument/2006/relationships/image" Target="../media/image26.jpeg"/><Relationship Id="rId28" Type="http://schemas.openxmlformats.org/officeDocument/2006/relationships/image" Target="../media/image31.jpeg"/><Relationship Id="rId36" Type="http://schemas.openxmlformats.org/officeDocument/2006/relationships/image" Target="../media/image39.jpeg"/><Relationship Id="rId10" Type="http://schemas.openxmlformats.org/officeDocument/2006/relationships/image" Target="../media/image13.png"/><Relationship Id="rId19" Type="http://schemas.openxmlformats.org/officeDocument/2006/relationships/image" Target="../media/image22.jpeg"/><Relationship Id="rId31" Type="http://schemas.openxmlformats.org/officeDocument/2006/relationships/image" Target="../media/image34.jpeg"/><Relationship Id="rId4" Type="http://schemas.openxmlformats.org/officeDocument/2006/relationships/image" Target="../media/image7.png"/><Relationship Id="rId9" Type="http://schemas.openxmlformats.org/officeDocument/2006/relationships/image" Target="../media/image12.svg"/><Relationship Id="rId14" Type="http://schemas.openxmlformats.org/officeDocument/2006/relationships/image" Target="../media/image17.png"/><Relationship Id="rId22" Type="http://schemas.openxmlformats.org/officeDocument/2006/relationships/image" Target="../media/image25.jpeg"/><Relationship Id="rId27" Type="http://schemas.openxmlformats.org/officeDocument/2006/relationships/image" Target="../media/image30.jpeg"/><Relationship Id="rId30" Type="http://schemas.openxmlformats.org/officeDocument/2006/relationships/image" Target="../media/image33.jpeg"/><Relationship Id="rId35" Type="http://schemas.openxmlformats.org/officeDocument/2006/relationships/image" Target="../media/image38.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535EF47E-B86E-4B3A-8928-F5F2830BE897}"/>
              </a:ext>
            </a:extLst>
          </p:cNvPr>
          <p:cNvSpPr>
            <a:spLocks noGrp="1"/>
          </p:cNvSpPr>
          <p:nvPr>
            <p:ph type="ctrTitle"/>
          </p:nvPr>
        </p:nvSpPr>
        <p:spPr/>
        <p:txBody>
          <a:bodyPr>
            <a:normAutofit fontScale="90000"/>
          </a:bodyPr>
          <a:lstStyle/>
          <a:p>
            <a:r>
              <a:rPr lang="en-US"/>
              <a:t>  </a:t>
            </a:r>
            <a:br>
              <a:rPr lang="en-US"/>
            </a:br>
            <a:r>
              <a:rPr lang="en-US"/>
              <a:t>W3</a:t>
            </a:r>
            <a:br>
              <a:rPr lang="en-US"/>
            </a:br>
            <a:r>
              <a:rPr lang="en-US"/>
              <a:t>Engagement Level Workshop</a:t>
            </a:r>
          </a:p>
        </p:txBody>
      </p:sp>
      <p:sp>
        <p:nvSpPr>
          <p:cNvPr id="5" name="Sous-titre 4">
            <a:extLst>
              <a:ext uri="{FF2B5EF4-FFF2-40B4-BE49-F238E27FC236}">
                <a16:creationId xmlns:a16="http://schemas.microsoft.com/office/drawing/2014/main" id="{ABE99CBA-8491-42DB-A730-F3730B4580E0}"/>
              </a:ext>
            </a:extLst>
          </p:cNvPr>
          <p:cNvSpPr>
            <a:spLocks noGrp="1"/>
          </p:cNvSpPr>
          <p:nvPr>
            <p:ph type="subTitle" idx="1"/>
          </p:nvPr>
        </p:nvSpPr>
        <p:spPr/>
        <p:txBody>
          <a:bodyPr/>
          <a:lstStyle/>
          <a:p>
            <a:r>
              <a:rPr lang="en-US"/>
              <a:t>Make current members’ engagement explicit to adjust expectations and better target activities</a:t>
            </a:r>
          </a:p>
        </p:txBody>
      </p:sp>
      <p:graphicFrame>
        <p:nvGraphicFramePr>
          <p:cNvPr id="3" name="Tableau 5">
            <a:extLst>
              <a:ext uri="{FF2B5EF4-FFF2-40B4-BE49-F238E27FC236}">
                <a16:creationId xmlns:a16="http://schemas.microsoft.com/office/drawing/2014/main" id="{363B7F6B-2310-8EC1-F9BA-A68D1B251F70}"/>
              </a:ext>
            </a:extLst>
          </p:cNvPr>
          <p:cNvGraphicFramePr>
            <a:graphicFrameLocks noGrp="1"/>
          </p:cNvGraphicFramePr>
          <p:nvPr>
            <p:extLst>
              <p:ext uri="{D42A27DB-BD31-4B8C-83A1-F6EECF244321}">
                <p14:modId xmlns:p14="http://schemas.microsoft.com/office/powerpoint/2010/main" val="201463352"/>
              </p:ext>
            </p:extLst>
          </p:nvPr>
        </p:nvGraphicFramePr>
        <p:xfrm>
          <a:off x="7739641" y="1024870"/>
          <a:ext cx="3606323" cy="199683"/>
        </p:xfrm>
        <a:graphic>
          <a:graphicData uri="http://schemas.openxmlformats.org/drawingml/2006/table">
            <a:tbl>
              <a:tblPr firstRow="1" bandRow="1">
                <a:tableStyleId>{5C22544A-7EE6-4342-B048-85BDC9FD1C3A}</a:tableStyleId>
              </a:tblPr>
              <a:tblGrid>
                <a:gridCol w="515189">
                  <a:extLst>
                    <a:ext uri="{9D8B030D-6E8A-4147-A177-3AD203B41FA5}">
                      <a16:colId xmlns:a16="http://schemas.microsoft.com/office/drawing/2014/main" val="1258243979"/>
                    </a:ext>
                  </a:extLst>
                </a:gridCol>
                <a:gridCol w="515189">
                  <a:extLst>
                    <a:ext uri="{9D8B030D-6E8A-4147-A177-3AD203B41FA5}">
                      <a16:colId xmlns:a16="http://schemas.microsoft.com/office/drawing/2014/main" val="1079462814"/>
                    </a:ext>
                  </a:extLst>
                </a:gridCol>
                <a:gridCol w="515189">
                  <a:extLst>
                    <a:ext uri="{9D8B030D-6E8A-4147-A177-3AD203B41FA5}">
                      <a16:colId xmlns:a16="http://schemas.microsoft.com/office/drawing/2014/main" val="3397691572"/>
                    </a:ext>
                  </a:extLst>
                </a:gridCol>
                <a:gridCol w="515189">
                  <a:extLst>
                    <a:ext uri="{9D8B030D-6E8A-4147-A177-3AD203B41FA5}">
                      <a16:colId xmlns:a16="http://schemas.microsoft.com/office/drawing/2014/main" val="3075883050"/>
                    </a:ext>
                  </a:extLst>
                </a:gridCol>
                <a:gridCol w="515189">
                  <a:extLst>
                    <a:ext uri="{9D8B030D-6E8A-4147-A177-3AD203B41FA5}">
                      <a16:colId xmlns:a16="http://schemas.microsoft.com/office/drawing/2014/main" val="1259412674"/>
                    </a:ext>
                  </a:extLst>
                </a:gridCol>
                <a:gridCol w="515189">
                  <a:extLst>
                    <a:ext uri="{9D8B030D-6E8A-4147-A177-3AD203B41FA5}">
                      <a16:colId xmlns:a16="http://schemas.microsoft.com/office/drawing/2014/main" val="3392695109"/>
                    </a:ext>
                  </a:extLst>
                </a:gridCol>
                <a:gridCol w="515189">
                  <a:extLst>
                    <a:ext uri="{9D8B030D-6E8A-4147-A177-3AD203B41FA5}">
                      <a16:colId xmlns:a16="http://schemas.microsoft.com/office/drawing/2014/main" val="2848032752"/>
                    </a:ext>
                  </a:extLst>
                </a:gridCol>
              </a:tblGrid>
              <a:tr h="68840">
                <a:tc>
                  <a:txBody>
                    <a:bodyPr/>
                    <a:lstStyle/>
                    <a:p>
                      <a:pPr algn="ctr"/>
                      <a:r>
                        <a:rPr lang="en-US" sz="200">
                          <a:solidFill>
                            <a:schemeClr val="tx1"/>
                          </a:solidFill>
                        </a:rPr>
                        <a:t>1</a:t>
                      </a:r>
                    </a:p>
                  </a:txBody>
                  <a:tcPr marL="28929" marR="28929" marT="14465" marB="14465">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
                          <a:solidFill>
                            <a:schemeClr val="tx1"/>
                          </a:solidFill>
                        </a:rPr>
                        <a:t>2</a:t>
                      </a:r>
                    </a:p>
                  </a:txBody>
                  <a:tcPr marL="28929" marR="28929" marT="14465" marB="14465">
                    <a:solidFill>
                      <a:schemeClr val="bg1">
                        <a:lumMod val="95000"/>
                      </a:schemeClr>
                    </a:solidFill>
                  </a:tcPr>
                </a:tc>
                <a:tc>
                  <a:txBody>
                    <a:bodyPr/>
                    <a:lstStyle/>
                    <a:p>
                      <a:pPr algn="ctr"/>
                      <a:r>
                        <a:rPr lang="en-US" sz="200">
                          <a:solidFill>
                            <a:schemeClr val="tx1"/>
                          </a:solidFill>
                        </a:rPr>
                        <a:t>3</a:t>
                      </a:r>
                    </a:p>
                  </a:txBody>
                  <a:tcPr marL="28929" marR="28929" marT="14465" marB="14465">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
                          <a:solidFill>
                            <a:schemeClr val="tx1"/>
                          </a:solidFill>
                        </a:rPr>
                        <a:t>4</a:t>
                      </a:r>
                    </a:p>
                  </a:txBody>
                  <a:tcPr marL="28929" marR="28929" marT="14465" marB="14465">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
                          <a:solidFill>
                            <a:schemeClr val="tx1"/>
                          </a:solidFill>
                        </a:rPr>
                        <a:t>5</a:t>
                      </a:r>
                    </a:p>
                  </a:txBody>
                  <a:tcPr marL="28929" marR="28929" marT="14465" marB="14465">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
                          <a:solidFill>
                            <a:schemeClr val="bg1"/>
                          </a:solidFill>
                        </a:rPr>
                        <a:t>6</a:t>
                      </a:r>
                    </a:p>
                  </a:txBody>
                  <a:tcPr marL="28929" marR="28929" marT="14465" marB="14465">
                    <a:solidFill>
                      <a:schemeClr val="accent1">
                        <a:lumMod val="75000"/>
                      </a:schemeClr>
                    </a:solidFill>
                  </a:tcPr>
                </a:tc>
                <a:tc>
                  <a:txBody>
                    <a:bodyPr/>
                    <a:lstStyle/>
                    <a:p>
                      <a:pPr algn="ctr"/>
                      <a:r>
                        <a:rPr lang="en-US" sz="200">
                          <a:solidFill>
                            <a:schemeClr val="bg1"/>
                          </a:solidFill>
                        </a:rPr>
                        <a:t>7</a:t>
                      </a:r>
                    </a:p>
                  </a:txBody>
                  <a:tcPr marL="28929" marR="28929" marT="14465" marB="14465">
                    <a:solidFill>
                      <a:schemeClr val="accent1">
                        <a:lumMod val="50000"/>
                      </a:schemeClr>
                    </a:solidFill>
                  </a:tcPr>
                </a:tc>
                <a:extLst>
                  <a:ext uri="{0D108BD9-81ED-4DB2-BD59-A6C34878D82A}">
                    <a16:rowId xmlns:a16="http://schemas.microsoft.com/office/drawing/2014/main" val="1311980861"/>
                  </a:ext>
                </a:extLst>
              </a:tr>
              <a:tr h="130843">
                <a:tc>
                  <a:txBody>
                    <a:bodyPr/>
                    <a:lstStyle/>
                    <a:p>
                      <a:pPr algn="ctr"/>
                      <a:r>
                        <a:rPr lang="en-US" sz="200">
                          <a:solidFill>
                            <a:schemeClr val="tx1"/>
                          </a:solidFill>
                        </a:rPr>
                        <a:t>Curious</a:t>
                      </a:r>
                    </a:p>
                  </a:txBody>
                  <a:tcPr marL="28929" marR="28929" marT="14465" marB="14465">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
                          <a:solidFill>
                            <a:schemeClr val="tx1"/>
                          </a:solidFill>
                        </a:rPr>
                        <a:t>Active attendee</a:t>
                      </a:r>
                    </a:p>
                  </a:txBody>
                  <a:tcPr marL="28929" marR="28929" marT="14465" marB="14465">
                    <a:solidFill>
                      <a:schemeClr val="bg1">
                        <a:lumMod val="95000"/>
                      </a:schemeClr>
                    </a:solidFill>
                  </a:tcPr>
                </a:tc>
                <a:tc>
                  <a:txBody>
                    <a:bodyPr/>
                    <a:lstStyle/>
                    <a:p>
                      <a:pPr algn="ctr"/>
                      <a:r>
                        <a:rPr lang="en-US" sz="200">
                          <a:solidFill>
                            <a:schemeClr val="tx1"/>
                          </a:solidFill>
                        </a:rPr>
                        <a:t>Active and regular attendee</a:t>
                      </a:r>
                    </a:p>
                  </a:txBody>
                  <a:tcPr marL="28929" marR="28929" marT="14465" marB="14465">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
                          <a:solidFill>
                            <a:schemeClr val="tx1"/>
                          </a:solidFill>
                        </a:rPr>
                        <a:t>Contributor</a:t>
                      </a:r>
                    </a:p>
                  </a:txBody>
                  <a:tcPr marL="28929" marR="28929" marT="14465" marB="14465">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
                          <a:solidFill>
                            <a:schemeClr val="tx1"/>
                          </a:solidFill>
                        </a:rPr>
                        <a:t>Leader</a:t>
                      </a:r>
                    </a:p>
                  </a:txBody>
                  <a:tcPr marL="28929" marR="28929" marT="14465" marB="14465">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
                          <a:solidFill>
                            <a:schemeClr val="bg1"/>
                          </a:solidFill>
                        </a:rPr>
                        <a:t>Leader &amp; Creator</a:t>
                      </a:r>
                    </a:p>
                  </a:txBody>
                  <a:tcPr marL="28929" marR="28929" marT="14465" marB="14465">
                    <a:solidFill>
                      <a:schemeClr val="accent1">
                        <a:lumMod val="75000"/>
                      </a:schemeClr>
                    </a:solidFill>
                  </a:tcPr>
                </a:tc>
                <a:tc>
                  <a:txBody>
                    <a:bodyPr/>
                    <a:lstStyle/>
                    <a:p>
                      <a:pPr algn="ctr"/>
                      <a:r>
                        <a:rPr lang="en-US" sz="200">
                          <a:solidFill>
                            <a:schemeClr val="bg1"/>
                          </a:solidFill>
                        </a:rPr>
                        <a:t>Community Booster</a:t>
                      </a:r>
                    </a:p>
                  </a:txBody>
                  <a:tcPr marL="28929" marR="28929" marT="14465" marB="14465">
                    <a:solidFill>
                      <a:schemeClr val="accent1">
                        <a:lumMod val="50000"/>
                      </a:schemeClr>
                    </a:solidFill>
                  </a:tcPr>
                </a:tc>
                <a:extLst>
                  <a:ext uri="{0D108BD9-81ED-4DB2-BD59-A6C34878D82A}">
                    <a16:rowId xmlns:a16="http://schemas.microsoft.com/office/drawing/2014/main" val="3032128388"/>
                  </a:ext>
                </a:extLst>
              </a:tr>
            </a:tbl>
          </a:graphicData>
        </a:graphic>
      </p:graphicFrame>
      <p:grpSp>
        <p:nvGrpSpPr>
          <p:cNvPr id="6" name="Groupe 2">
            <a:extLst>
              <a:ext uri="{FF2B5EF4-FFF2-40B4-BE49-F238E27FC236}">
                <a16:creationId xmlns:a16="http://schemas.microsoft.com/office/drawing/2014/main" id="{85BE2838-0205-F7AF-5E29-56D8B5F9D0AC}"/>
              </a:ext>
            </a:extLst>
          </p:cNvPr>
          <p:cNvGrpSpPr/>
          <p:nvPr/>
        </p:nvGrpSpPr>
        <p:grpSpPr>
          <a:xfrm>
            <a:off x="7831651" y="648975"/>
            <a:ext cx="3422302" cy="1420188"/>
            <a:chOff x="699387" y="1561531"/>
            <a:chExt cx="10746546" cy="4459606"/>
          </a:xfrm>
        </p:grpSpPr>
        <p:pic>
          <p:nvPicPr>
            <p:cNvPr id="7" name="Graphique 6" descr="Une artiste avec un remplissage uni">
              <a:extLst>
                <a:ext uri="{FF2B5EF4-FFF2-40B4-BE49-F238E27FC236}">
                  <a16:creationId xmlns:a16="http://schemas.microsoft.com/office/drawing/2014/main" id="{057E5E23-28BA-7BD4-99DB-7564B6EA648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16269" y="1649369"/>
              <a:ext cx="914400" cy="914400"/>
            </a:xfrm>
            <a:prstGeom prst="rect">
              <a:avLst/>
            </a:prstGeom>
          </p:spPr>
        </p:pic>
        <p:pic>
          <p:nvPicPr>
            <p:cNvPr id="8" name="Graphique 7" descr="Employée de bureau avec un remplissage uni">
              <a:extLst>
                <a:ext uri="{FF2B5EF4-FFF2-40B4-BE49-F238E27FC236}">
                  <a16:creationId xmlns:a16="http://schemas.microsoft.com/office/drawing/2014/main" id="{927A15BD-33E0-AD25-3964-B62D62A39AC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193273" y="1669686"/>
              <a:ext cx="914400" cy="914400"/>
            </a:xfrm>
            <a:prstGeom prst="rect">
              <a:avLst/>
            </a:prstGeom>
          </p:spPr>
        </p:pic>
        <p:pic>
          <p:nvPicPr>
            <p:cNvPr id="9" name="Graphique 8" descr="Profil femelle avec un remplissage uni">
              <a:extLst>
                <a:ext uri="{FF2B5EF4-FFF2-40B4-BE49-F238E27FC236}">
                  <a16:creationId xmlns:a16="http://schemas.microsoft.com/office/drawing/2014/main" id="{DDF46C9C-8A22-0D51-DF7D-D44CB62CEF8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036616" y="1669686"/>
              <a:ext cx="914400" cy="914400"/>
            </a:xfrm>
            <a:prstGeom prst="rect">
              <a:avLst/>
            </a:prstGeom>
          </p:spPr>
        </p:pic>
        <p:pic>
          <p:nvPicPr>
            <p:cNvPr id="10" name="Graphique 9" descr="Femme agricultrice avec un remplissage uni">
              <a:extLst>
                <a:ext uri="{FF2B5EF4-FFF2-40B4-BE49-F238E27FC236}">
                  <a16:creationId xmlns:a16="http://schemas.microsoft.com/office/drawing/2014/main" id="{C2816F97-FC32-B877-579D-480F8B6AE41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38800" y="1710623"/>
              <a:ext cx="914400" cy="914400"/>
            </a:xfrm>
            <a:prstGeom prst="rect">
              <a:avLst/>
            </a:prstGeom>
          </p:spPr>
        </p:pic>
        <p:pic>
          <p:nvPicPr>
            <p:cNvPr id="11" name="Graphique 10" descr="Femme DJ avec un remplissage uni">
              <a:extLst>
                <a:ext uri="{FF2B5EF4-FFF2-40B4-BE49-F238E27FC236}">
                  <a16:creationId xmlns:a16="http://schemas.microsoft.com/office/drawing/2014/main" id="{24CB9D88-99F4-9E84-7B4D-4821901C06B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482143" y="1710623"/>
              <a:ext cx="914400" cy="914400"/>
            </a:xfrm>
            <a:prstGeom prst="rect">
              <a:avLst/>
            </a:prstGeom>
          </p:spPr>
        </p:pic>
        <p:pic>
          <p:nvPicPr>
            <p:cNvPr id="12" name="Graphique 11" descr="Écolière avec un remplissage uni">
              <a:extLst>
                <a:ext uri="{FF2B5EF4-FFF2-40B4-BE49-F238E27FC236}">
                  <a16:creationId xmlns:a16="http://schemas.microsoft.com/office/drawing/2014/main" id="{3AF108BF-08CC-632B-FB95-7C95F074C7DC}"/>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03815" y="1669686"/>
              <a:ext cx="914400" cy="914400"/>
            </a:xfrm>
            <a:prstGeom prst="rect">
              <a:avLst/>
            </a:prstGeom>
          </p:spPr>
        </p:pic>
        <p:pic>
          <p:nvPicPr>
            <p:cNvPr id="13" name="Graphique 12" descr="Héroïne avec un remplissage uni">
              <a:extLst>
                <a:ext uri="{FF2B5EF4-FFF2-40B4-BE49-F238E27FC236}">
                  <a16:creationId xmlns:a16="http://schemas.microsoft.com/office/drawing/2014/main" id="{40DDCAFD-3E48-B4F2-6CF5-8B6AEEF80D5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439265" y="1618355"/>
              <a:ext cx="1006668" cy="1006668"/>
            </a:xfrm>
            <a:prstGeom prst="rect">
              <a:avLst/>
            </a:prstGeom>
          </p:spPr>
        </p:pic>
        <p:pic>
          <p:nvPicPr>
            <p:cNvPr id="14" name="Graphique 14" descr="Deux cœurs avec un remplissage uni">
              <a:extLst>
                <a:ext uri="{FF2B5EF4-FFF2-40B4-BE49-F238E27FC236}">
                  <a16:creationId xmlns:a16="http://schemas.microsoft.com/office/drawing/2014/main" id="{F0D85C2A-0FDE-2C35-AF4E-07543A60852E}"/>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658122" y="1561531"/>
              <a:ext cx="298183" cy="298183"/>
            </a:xfrm>
            <a:prstGeom prst="rect">
              <a:avLst/>
            </a:prstGeom>
          </p:spPr>
        </p:pic>
        <p:pic>
          <p:nvPicPr>
            <p:cNvPr id="15" name="Image 15" descr="Une image contenant personne, homme, cravate, complet&#10;&#10;Description générée automatiquement">
              <a:extLst>
                <a:ext uri="{FF2B5EF4-FFF2-40B4-BE49-F238E27FC236}">
                  <a16:creationId xmlns:a16="http://schemas.microsoft.com/office/drawing/2014/main" id="{18461846-B1AB-3D2D-A478-42B7BBC85F93}"/>
                </a:ext>
              </a:extLst>
            </p:cNvPr>
            <p:cNvPicPr>
              <a:picLocks noChangeAspect="1"/>
            </p:cNvPicPr>
            <p:nvPr/>
          </p:nvPicPr>
          <p:blipFill>
            <a:blip r:embed="rId18" cstate="email">
              <a:extLst>
                <a:ext uri="{28A0092B-C50C-407E-A947-70E740481C1C}">
                  <a14:useLocalDpi xmlns:a14="http://schemas.microsoft.com/office/drawing/2010/main"/>
                </a:ext>
              </a:extLst>
            </a:blip>
            <a:stretch>
              <a:fillRect/>
            </a:stretch>
          </p:blipFill>
          <p:spPr>
            <a:xfrm>
              <a:off x="4178619" y="3479552"/>
              <a:ext cx="569795" cy="569795"/>
            </a:xfrm>
            <a:prstGeom prst="rect">
              <a:avLst/>
            </a:prstGeom>
          </p:spPr>
        </p:pic>
        <p:pic>
          <p:nvPicPr>
            <p:cNvPr id="16" name="Image 16" descr="Une image contenant personne, extérieur, souriant, violet&#10;&#10;Description générée automatiquement">
              <a:extLst>
                <a:ext uri="{FF2B5EF4-FFF2-40B4-BE49-F238E27FC236}">
                  <a16:creationId xmlns:a16="http://schemas.microsoft.com/office/drawing/2014/main" id="{D584E5AB-19B4-77AD-BA14-1BF4D6E50359}"/>
                </a:ext>
              </a:extLst>
            </p:cNvPr>
            <p:cNvPicPr>
              <a:picLocks noChangeAspect="1"/>
            </p:cNvPicPr>
            <p:nvPr/>
          </p:nvPicPr>
          <p:blipFill>
            <a:blip r:embed="rId19" cstate="email">
              <a:extLst>
                <a:ext uri="{28A0092B-C50C-407E-A947-70E740481C1C}">
                  <a14:useLocalDpi xmlns:a14="http://schemas.microsoft.com/office/drawing/2010/main"/>
                </a:ext>
              </a:extLst>
            </a:blip>
            <a:stretch>
              <a:fillRect/>
            </a:stretch>
          </p:blipFill>
          <p:spPr>
            <a:xfrm>
              <a:off x="5528625" y="4081373"/>
              <a:ext cx="569795" cy="569795"/>
            </a:xfrm>
            <a:prstGeom prst="rect">
              <a:avLst/>
            </a:prstGeom>
          </p:spPr>
        </p:pic>
        <p:pic>
          <p:nvPicPr>
            <p:cNvPr id="17" name="Image 17" descr="Une image contenant personne, femme, souriant&#10;&#10;Description générée automatiquement">
              <a:extLst>
                <a:ext uri="{FF2B5EF4-FFF2-40B4-BE49-F238E27FC236}">
                  <a16:creationId xmlns:a16="http://schemas.microsoft.com/office/drawing/2014/main" id="{C67ACF53-0D21-4CF0-D1E6-0205385FCA9C}"/>
                </a:ext>
              </a:extLst>
            </p:cNvPr>
            <p:cNvPicPr>
              <a:picLocks noChangeAspect="1"/>
            </p:cNvPicPr>
            <p:nvPr/>
          </p:nvPicPr>
          <p:blipFill>
            <a:blip r:embed="rId20" cstate="email">
              <a:extLst>
                <a:ext uri="{28A0092B-C50C-407E-A947-70E740481C1C}">
                  <a14:useLocalDpi xmlns:a14="http://schemas.microsoft.com/office/drawing/2010/main"/>
                </a:ext>
              </a:extLst>
            </a:blip>
            <a:stretch>
              <a:fillRect/>
            </a:stretch>
          </p:blipFill>
          <p:spPr>
            <a:xfrm>
              <a:off x="2931042" y="3471335"/>
              <a:ext cx="569795" cy="569795"/>
            </a:xfrm>
            <a:prstGeom prst="rect">
              <a:avLst/>
            </a:prstGeom>
          </p:spPr>
        </p:pic>
        <p:pic>
          <p:nvPicPr>
            <p:cNvPr id="18" name="Image 18" descr="Une image contenant personne, extérieur, souriant, foule&#10;&#10;Description générée automatiquement">
              <a:extLst>
                <a:ext uri="{FF2B5EF4-FFF2-40B4-BE49-F238E27FC236}">
                  <a16:creationId xmlns:a16="http://schemas.microsoft.com/office/drawing/2014/main" id="{DC7D2E88-4DA5-4D09-DE2E-AC6FA0D31B8F}"/>
                </a:ext>
              </a:extLst>
            </p:cNvPr>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2307737" y="3475693"/>
              <a:ext cx="569795" cy="569795"/>
            </a:xfrm>
            <a:prstGeom prst="rect">
              <a:avLst/>
            </a:prstGeom>
          </p:spPr>
        </p:pic>
        <p:pic>
          <p:nvPicPr>
            <p:cNvPr id="19" name="Image 19" descr="Une image contenant personne, souriant, homme, posant&#10;&#10;Description générée automatiquement">
              <a:extLst>
                <a:ext uri="{FF2B5EF4-FFF2-40B4-BE49-F238E27FC236}">
                  <a16:creationId xmlns:a16="http://schemas.microsoft.com/office/drawing/2014/main" id="{B2728C81-5E4F-6B00-E1D1-5E6068914BB9}"/>
                </a:ext>
              </a:extLst>
            </p:cNvPr>
            <p:cNvPicPr>
              <a:picLocks noChangeAspect="1"/>
            </p:cNvPicPr>
            <p:nvPr/>
          </p:nvPicPr>
          <p:blipFill>
            <a:blip r:embed="rId22" cstate="email">
              <a:extLst>
                <a:ext uri="{28A0092B-C50C-407E-A947-70E740481C1C}">
                  <a14:useLocalDpi xmlns:a14="http://schemas.microsoft.com/office/drawing/2010/main"/>
                </a:ext>
              </a:extLst>
            </a:blip>
            <a:stretch>
              <a:fillRect/>
            </a:stretch>
          </p:blipFill>
          <p:spPr>
            <a:xfrm>
              <a:off x="1310279" y="4800468"/>
              <a:ext cx="569795" cy="569795"/>
            </a:xfrm>
            <a:prstGeom prst="rect">
              <a:avLst/>
            </a:prstGeom>
          </p:spPr>
        </p:pic>
        <p:pic>
          <p:nvPicPr>
            <p:cNvPr id="20" name="Image 20" descr="Une image contenant personne, intérieur, posant, fermer&#10;&#10;Description générée automatiquement">
              <a:extLst>
                <a:ext uri="{FF2B5EF4-FFF2-40B4-BE49-F238E27FC236}">
                  <a16:creationId xmlns:a16="http://schemas.microsoft.com/office/drawing/2014/main" id="{A563DB04-D396-437A-C149-205D57277A6D}"/>
                </a:ext>
              </a:extLst>
            </p:cNvPr>
            <p:cNvPicPr>
              <a:picLocks noChangeAspect="1"/>
            </p:cNvPicPr>
            <p:nvPr/>
          </p:nvPicPr>
          <p:blipFill>
            <a:blip r:embed="rId23" cstate="email">
              <a:extLst>
                <a:ext uri="{28A0092B-C50C-407E-A947-70E740481C1C}">
                  <a14:useLocalDpi xmlns:a14="http://schemas.microsoft.com/office/drawing/2010/main"/>
                </a:ext>
              </a:extLst>
            </a:blip>
            <a:stretch>
              <a:fillRect/>
            </a:stretch>
          </p:blipFill>
          <p:spPr>
            <a:xfrm>
              <a:off x="6157489" y="3466539"/>
              <a:ext cx="569795" cy="569795"/>
            </a:xfrm>
            <a:prstGeom prst="rect">
              <a:avLst/>
            </a:prstGeom>
          </p:spPr>
        </p:pic>
        <p:pic>
          <p:nvPicPr>
            <p:cNvPr id="21" name="Image 21" descr="Une image contenant personne, homme, mur, souriant&#10;&#10;Description générée automatiquement">
              <a:extLst>
                <a:ext uri="{FF2B5EF4-FFF2-40B4-BE49-F238E27FC236}">
                  <a16:creationId xmlns:a16="http://schemas.microsoft.com/office/drawing/2014/main" id="{A501963D-B42C-DEF2-7B96-D5648733AEA6}"/>
                </a:ext>
              </a:extLst>
            </p:cNvPr>
            <p:cNvPicPr>
              <a:picLocks noChangeAspect="1"/>
            </p:cNvPicPr>
            <p:nvPr/>
          </p:nvPicPr>
          <p:blipFill>
            <a:blip r:embed="rId24" cstate="email">
              <a:extLst>
                <a:ext uri="{28A0092B-C50C-407E-A947-70E740481C1C}">
                  <a14:useLocalDpi xmlns:a14="http://schemas.microsoft.com/office/drawing/2010/main"/>
                </a:ext>
              </a:extLst>
            </a:blip>
            <a:stretch>
              <a:fillRect/>
            </a:stretch>
          </p:blipFill>
          <p:spPr>
            <a:xfrm>
              <a:off x="2931042" y="4103748"/>
              <a:ext cx="569795" cy="569795"/>
            </a:xfrm>
            <a:prstGeom prst="rect">
              <a:avLst/>
            </a:prstGeom>
          </p:spPr>
        </p:pic>
        <p:pic>
          <p:nvPicPr>
            <p:cNvPr id="22" name="Image 22" descr="Une image contenant homme, personne, intérieur, aîné&#10;&#10;Description générée automatiquement">
              <a:extLst>
                <a:ext uri="{FF2B5EF4-FFF2-40B4-BE49-F238E27FC236}">
                  <a16:creationId xmlns:a16="http://schemas.microsoft.com/office/drawing/2014/main" id="{82DFCA2F-ECC1-4E01-B2FC-FF856FE4BF5E}"/>
                </a:ext>
              </a:extLst>
            </p:cNvPr>
            <p:cNvPicPr>
              <a:picLocks noChangeAspect="1"/>
            </p:cNvPicPr>
            <p:nvPr/>
          </p:nvPicPr>
          <p:blipFill>
            <a:blip r:embed="rId25" cstate="email">
              <a:extLst>
                <a:ext uri="{28A0092B-C50C-407E-A947-70E740481C1C}">
                  <a14:useLocalDpi xmlns:a14="http://schemas.microsoft.com/office/drawing/2010/main"/>
                </a:ext>
              </a:extLst>
            </a:blip>
            <a:stretch>
              <a:fillRect/>
            </a:stretch>
          </p:blipFill>
          <p:spPr>
            <a:xfrm>
              <a:off x="7507496" y="3466434"/>
              <a:ext cx="569795" cy="569795"/>
            </a:xfrm>
            <a:prstGeom prst="rect">
              <a:avLst/>
            </a:prstGeom>
          </p:spPr>
        </p:pic>
        <p:pic>
          <p:nvPicPr>
            <p:cNvPr id="23" name="Image 23" descr="Une image contenant homme, personne, verres, portant&#10;&#10;Description générée automatiquement">
              <a:extLst>
                <a:ext uri="{FF2B5EF4-FFF2-40B4-BE49-F238E27FC236}">
                  <a16:creationId xmlns:a16="http://schemas.microsoft.com/office/drawing/2014/main" id="{24BD49AE-F23D-32C9-47CC-D19306DFA508}"/>
                </a:ext>
              </a:extLst>
            </p:cNvPr>
            <p:cNvPicPr>
              <a:picLocks noChangeAspect="1"/>
            </p:cNvPicPr>
            <p:nvPr/>
          </p:nvPicPr>
          <p:blipFill>
            <a:blip r:embed="rId26" cstate="email">
              <a:extLst>
                <a:ext uri="{28A0092B-C50C-407E-A947-70E740481C1C}">
                  <a14:useLocalDpi xmlns:a14="http://schemas.microsoft.com/office/drawing/2010/main"/>
                </a:ext>
              </a:extLst>
            </a:blip>
            <a:stretch>
              <a:fillRect/>
            </a:stretch>
          </p:blipFill>
          <p:spPr>
            <a:xfrm>
              <a:off x="6157489" y="4082110"/>
              <a:ext cx="569795" cy="569795"/>
            </a:xfrm>
            <a:prstGeom prst="rect">
              <a:avLst/>
            </a:prstGeom>
          </p:spPr>
        </p:pic>
        <p:pic>
          <p:nvPicPr>
            <p:cNvPr id="24" name="Image 24" descr="Une image contenant personne, homme, intérieur, souriant&#10;&#10;Description générée automatiquement">
              <a:extLst>
                <a:ext uri="{FF2B5EF4-FFF2-40B4-BE49-F238E27FC236}">
                  <a16:creationId xmlns:a16="http://schemas.microsoft.com/office/drawing/2014/main" id="{2178346A-FFDD-67A5-7E75-9D54C5E57137}"/>
                </a:ext>
              </a:extLst>
            </p:cNvPr>
            <p:cNvPicPr>
              <a:picLocks noChangeAspect="1"/>
            </p:cNvPicPr>
            <p:nvPr/>
          </p:nvPicPr>
          <p:blipFill>
            <a:blip r:embed="rId27" cstate="email">
              <a:extLst>
                <a:ext uri="{28A0092B-C50C-407E-A947-70E740481C1C}">
                  <a14:useLocalDpi xmlns:a14="http://schemas.microsoft.com/office/drawing/2010/main"/>
                </a:ext>
              </a:extLst>
            </a:blip>
            <a:stretch>
              <a:fillRect/>
            </a:stretch>
          </p:blipFill>
          <p:spPr>
            <a:xfrm>
              <a:off x="1324958" y="3510401"/>
              <a:ext cx="569795" cy="569795"/>
            </a:xfrm>
            <a:prstGeom prst="rect">
              <a:avLst/>
            </a:prstGeom>
          </p:spPr>
        </p:pic>
        <p:pic>
          <p:nvPicPr>
            <p:cNvPr id="25" name="Image 25" descr="Une image contenant personne, homme, cravate, souriant&#10;&#10;Description générée automatiquement">
              <a:extLst>
                <a:ext uri="{FF2B5EF4-FFF2-40B4-BE49-F238E27FC236}">
                  <a16:creationId xmlns:a16="http://schemas.microsoft.com/office/drawing/2014/main" id="{31E4BFC6-E0EB-1528-8222-4DD02FB033B5}"/>
                </a:ext>
              </a:extLst>
            </p:cNvPr>
            <p:cNvPicPr>
              <a:picLocks noChangeAspect="1"/>
            </p:cNvPicPr>
            <p:nvPr/>
          </p:nvPicPr>
          <p:blipFill>
            <a:blip r:embed="rId28" cstate="email">
              <a:extLst>
                <a:ext uri="{28A0092B-C50C-407E-A947-70E740481C1C}">
                  <a14:useLocalDpi xmlns:a14="http://schemas.microsoft.com/office/drawing/2010/main"/>
                </a:ext>
              </a:extLst>
            </a:blip>
            <a:stretch>
              <a:fillRect/>
            </a:stretch>
          </p:blipFill>
          <p:spPr>
            <a:xfrm>
              <a:off x="1321498" y="4193240"/>
              <a:ext cx="569795" cy="569795"/>
            </a:xfrm>
            <a:prstGeom prst="rect">
              <a:avLst/>
            </a:prstGeom>
          </p:spPr>
        </p:pic>
        <p:pic>
          <p:nvPicPr>
            <p:cNvPr id="26" name="Image 26" descr="Une image contenant personne, homme, souriant, aîné&#10;&#10;Description générée automatiquement">
              <a:extLst>
                <a:ext uri="{FF2B5EF4-FFF2-40B4-BE49-F238E27FC236}">
                  <a16:creationId xmlns:a16="http://schemas.microsoft.com/office/drawing/2014/main" id="{A2681A73-FDA3-9492-1645-C86932E7FBDB}"/>
                </a:ext>
              </a:extLst>
            </p:cNvPr>
            <p:cNvPicPr>
              <a:picLocks noChangeAspect="1"/>
            </p:cNvPicPr>
            <p:nvPr/>
          </p:nvPicPr>
          <p:blipFill>
            <a:blip r:embed="rId29" cstate="email">
              <a:extLst>
                <a:ext uri="{28A0092B-C50C-407E-A947-70E740481C1C}">
                  <a14:useLocalDpi xmlns:a14="http://schemas.microsoft.com/office/drawing/2010/main"/>
                </a:ext>
              </a:extLst>
            </a:blip>
            <a:stretch>
              <a:fillRect/>
            </a:stretch>
          </p:blipFill>
          <p:spPr>
            <a:xfrm>
              <a:off x="699387" y="4786237"/>
              <a:ext cx="569795" cy="569795"/>
            </a:xfrm>
            <a:prstGeom prst="rect">
              <a:avLst/>
            </a:prstGeom>
          </p:spPr>
        </p:pic>
        <p:pic>
          <p:nvPicPr>
            <p:cNvPr id="27" name="Image 27" descr="Une image contenant personne, homme, souriant, aîné&#10;&#10;Description générée automatiquement">
              <a:extLst>
                <a:ext uri="{FF2B5EF4-FFF2-40B4-BE49-F238E27FC236}">
                  <a16:creationId xmlns:a16="http://schemas.microsoft.com/office/drawing/2014/main" id="{2C1AA7A0-4426-3D2E-9202-3F887A8556CF}"/>
                </a:ext>
              </a:extLst>
            </p:cNvPr>
            <p:cNvPicPr>
              <a:picLocks noChangeAspect="1"/>
            </p:cNvPicPr>
            <p:nvPr/>
          </p:nvPicPr>
          <p:blipFill>
            <a:blip r:embed="rId30" cstate="email">
              <a:extLst>
                <a:ext uri="{28A0092B-C50C-407E-A947-70E740481C1C}">
                  <a14:useLocalDpi xmlns:a14="http://schemas.microsoft.com/office/drawing/2010/main"/>
                </a:ext>
              </a:extLst>
            </a:blip>
            <a:stretch>
              <a:fillRect/>
            </a:stretch>
          </p:blipFill>
          <p:spPr>
            <a:xfrm>
              <a:off x="2320808" y="4103748"/>
              <a:ext cx="569795" cy="569795"/>
            </a:xfrm>
            <a:prstGeom prst="rect">
              <a:avLst/>
            </a:prstGeom>
          </p:spPr>
        </p:pic>
        <p:pic>
          <p:nvPicPr>
            <p:cNvPr id="28" name="Image 28" descr="Une image contenant personne, femme, souriant, posant&#10;&#10;Description générée automatiquement">
              <a:extLst>
                <a:ext uri="{FF2B5EF4-FFF2-40B4-BE49-F238E27FC236}">
                  <a16:creationId xmlns:a16="http://schemas.microsoft.com/office/drawing/2014/main" id="{F36960A6-B882-6158-0E02-FD0E8FB817BB}"/>
                </a:ext>
              </a:extLst>
            </p:cNvPr>
            <p:cNvPicPr>
              <a:picLocks noChangeAspect="1"/>
            </p:cNvPicPr>
            <p:nvPr/>
          </p:nvPicPr>
          <p:blipFill>
            <a:blip r:embed="rId31" cstate="email">
              <a:extLst>
                <a:ext uri="{28A0092B-C50C-407E-A947-70E740481C1C}">
                  <a14:useLocalDpi xmlns:a14="http://schemas.microsoft.com/office/drawing/2010/main"/>
                </a:ext>
              </a:extLst>
            </a:blip>
            <a:stretch>
              <a:fillRect/>
            </a:stretch>
          </p:blipFill>
          <p:spPr>
            <a:xfrm>
              <a:off x="9089258" y="3479552"/>
              <a:ext cx="569795" cy="569795"/>
            </a:xfrm>
            <a:prstGeom prst="rect">
              <a:avLst/>
            </a:prstGeom>
          </p:spPr>
        </p:pic>
        <p:pic>
          <p:nvPicPr>
            <p:cNvPr id="29" name="Image 29" descr="Une image contenant personne, extérieur, fermer&#10;&#10;Description générée automatiquement">
              <a:extLst>
                <a:ext uri="{FF2B5EF4-FFF2-40B4-BE49-F238E27FC236}">
                  <a16:creationId xmlns:a16="http://schemas.microsoft.com/office/drawing/2014/main" id="{B6C879A9-537E-0FDB-F337-8999282C658D}"/>
                </a:ext>
              </a:extLst>
            </p:cNvPr>
            <p:cNvPicPr>
              <a:picLocks noChangeAspect="1"/>
            </p:cNvPicPr>
            <p:nvPr/>
          </p:nvPicPr>
          <p:blipFill>
            <a:blip r:embed="rId32" cstate="email">
              <a:extLst>
                <a:ext uri="{28A0092B-C50C-407E-A947-70E740481C1C}">
                  <a14:useLocalDpi xmlns:a14="http://schemas.microsoft.com/office/drawing/2010/main"/>
                </a:ext>
              </a:extLst>
            </a:blip>
            <a:stretch>
              <a:fillRect/>
            </a:stretch>
          </p:blipFill>
          <p:spPr>
            <a:xfrm>
              <a:off x="5528626" y="3475194"/>
              <a:ext cx="569795" cy="569795"/>
            </a:xfrm>
            <a:prstGeom prst="rect">
              <a:avLst/>
            </a:prstGeom>
          </p:spPr>
        </p:pic>
        <p:pic>
          <p:nvPicPr>
            <p:cNvPr id="30" name="Image 30" descr="Une image contenant personne, mur, intérieur, jeune&#10;&#10;Description générée automatiquement">
              <a:extLst>
                <a:ext uri="{FF2B5EF4-FFF2-40B4-BE49-F238E27FC236}">
                  <a16:creationId xmlns:a16="http://schemas.microsoft.com/office/drawing/2014/main" id="{A5A63592-64D9-0BF7-7693-1463BF745F08}"/>
                </a:ext>
              </a:extLst>
            </p:cNvPr>
            <p:cNvPicPr>
              <a:picLocks noChangeAspect="1"/>
            </p:cNvPicPr>
            <p:nvPr/>
          </p:nvPicPr>
          <p:blipFill>
            <a:blip r:embed="rId33" cstate="email">
              <a:extLst>
                <a:ext uri="{28A0092B-C50C-407E-A947-70E740481C1C}">
                  <a14:useLocalDpi xmlns:a14="http://schemas.microsoft.com/office/drawing/2010/main"/>
                </a:ext>
              </a:extLst>
            </a:blip>
            <a:stretch>
              <a:fillRect/>
            </a:stretch>
          </p:blipFill>
          <p:spPr>
            <a:xfrm>
              <a:off x="10728385" y="3451572"/>
              <a:ext cx="569795" cy="569795"/>
            </a:xfrm>
            <a:prstGeom prst="rect">
              <a:avLst/>
            </a:prstGeom>
          </p:spPr>
        </p:pic>
        <p:pic>
          <p:nvPicPr>
            <p:cNvPr id="31" name="Image 31" descr="Une image contenant personne, homme, extérieur, arbre&#10;&#10;Description générée automatiquement">
              <a:extLst>
                <a:ext uri="{FF2B5EF4-FFF2-40B4-BE49-F238E27FC236}">
                  <a16:creationId xmlns:a16="http://schemas.microsoft.com/office/drawing/2014/main" id="{9FA72D73-FDE4-1709-B27F-4C3D5ABF56E4}"/>
                </a:ext>
              </a:extLst>
            </p:cNvPr>
            <p:cNvPicPr>
              <a:picLocks noChangeAspect="1"/>
            </p:cNvPicPr>
            <p:nvPr/>
          </p:nvPicPr>
          <p:blipFill>
            <a:blip r:embed="rId34" cstate="email">
              <a:extLst>
                <a:ext uri="{28A0092B-C50C-407E-A947-70E740481C1C}">
                  <a14:useLocalDpi xmlns:a14="http://schemas.microsoft.com/office/drawing/2010/main"/>
                </a:ext>
              </a:extLst>
            </a:blip>
            <a:stretch>
              <a:fillRect/>
            </a:stretch>
          </p:blipFill>
          <p:spPr>
            <a:xfrm>
              <a:off x="699387" y="4158990"/>
              <a:ext cx="569795" cy="569795"/>
            </a:xfrm>
            <a:prstGeom prst="rect">
              <a:avLst/>
            </a:prstGeom>
          </p:spPr>
        </p:pic>
        <p:pic>
          <p:nvPicPr>
            <p:cNvPr id="32" name="Image 32" descr="Une image contenant personne, mur, souriant, intérieur&#10;&#10;Description générée automatiquement">
              <a:extLst>
                <a:ext uri="{FF2B5EF4-FFF2-40B4-BE49-F238E27FC236}">
                  <a16:creationId xmlns:a16="http://schemas.microsoft.com/office/drawing/2014/main" id="{E4C7397D-17E9-E781-CBCB-E194E49C9227}"/>
                </a:ext>
              </a:extLst>
            </p:cNvPr>
            <p:cNvPicPr>
              <a:picLocks noChangeAspect="1"/>
            </p:cNvPicPr>
            <p:nvPr/>
          </p:nvPicPr>
          <p:blipFill>
            <a:blip r:embed="rId35" cstate="email">
              <a:extLst>
                <a:ext uri="{28A0092B-C50C-407E-A947-70E740481C1C}">
                  <a14:useLocalDpi xmlns:a14="http://schemas.microsoft.com/office/drawing/2010/main"/>
                </a:ext>
              </a:extLst>
            </a:blip>
            <a:stretch>
              <a:fillRect/>
            </a:stretch>
          </p:blipFill>
          <p:spPr>
            <a:xfrm>
              <a:off x="701201" y="5451342"/>
              <a:ext cx="569795" cy="569795"/>
            </a:xfrm>
            <a:prstGeom prst="rect">
              <a:avLst/>
            </a:prstGeom>
          </p:spPr>
        </p:pic>
        <p:pic>
          <p:nvPicPr>
            <p:cNvPr id="33" name="Image 33" descr="Une image contenant personne, mur, souriant, posant&#10;&#10;Description générée automatiquement">
              <a:extLst>
                <a:ext uri="{FF2B5EF4-FFF2-40B4-BE49-F238E27FC236}">
                  <a16:creationId xmlns:a16="http://schemas.microsoft.com/office/drawing/2014/main" id="{B8144F11-8CEE-0A90-17D0-D5CFDA3172AD}"/>
                </a:ext>
              </a:extLst>
            </p:cNvPr>
            <p:cNvPicPr>
              <a:picLocks noChangeAspect="1"/>
            </p:cNvPicPr>
            <p:nvPr/>
          </p:nvPicPr>
          <p:blipFill>
            <a:blip r:embed="rId36" cstate="email">
              <a:extLst>
                <a:ext uri="{28A0092B-C50C-407E-A947-70E740481C1C}">
                  <a14:useLocalDpi xmlns:a14="http://schemas.microsoft.com/office/drawing/2010/main"/>
                </a:ext>
              </a:extLst>
            </a:blip>
            <a:stretch>
              <a:fillRect/>
            </a:stretch>
          </p:blipFill>
          <p:spPr>
            <a:xfrm>
              <a:off x="699387" y="3504619"/>
              <a:ext cx="569795" cy="569795"/>
            </a:xfrm>
            <a:prstGeom prst="rect">
              <a:avLst/>
            </a:prstGeom>
          </p:spPr>
        </p:pic>
        <p:pic>
          <p:nvPicPr>
            <p:cNvPr id="34" name="Image 34" descr="Une image contenant personne, mur, homme, souriant&#10;&#10;Description générée automatiquement">
              <a:extLst>
                <a:ext uri="{FF2B5EF4-FFF2-40B4-BE49-F238E27FC236}">
                  <a16:creationId xmlns:a16="http://schemas.microsoft.com/office/drawing/2014/main" id="{B0DEC5DF-73DE-BD50-7A10-6604842205E9}"/>
                </a:ext>
              </a:extLst>
            </p:cNvPr>
            <p:cNvPicPr>
              <a:picLocks noChangeAspect="1"/>
            </p:cNvPicPr>
            <p:nvPr/>
          </p:nvPicPr>
          <p:blipFill>
            <a:blip r:embed="rId37" cstate="email">
              <a:extLst>
                <a:ext uri="{28A0092B-C50C-407E-A947-70E740481C1C}">
                  <a14:useLocalDpi xmlns:a14="http://schemas.microsoft.com/office/drawing/2010/main"/>
                </a:ext>
              </a:extLst>
            </a:blip>
            <a:stretch>
              <a:fillRect/>
            </a:stretch>
          </p:blipFill>
          <p:spPr>
            <a:xfrm>
              <a:off x="4178619" y="4088307"/>
              <a:ext cx="569795" cy="569795"/>
            </a:xfrm>
            <a:prstGeom prst="rect">
              <a:avLst/>
            </a:prstGeom>
          </p:spPr>
        </p:pic>
      </p:grpSp>
    </p:spTree>
    <p:extLst>
      <p:ext uri="{BB962C8B-B14F-4D97-AF65-F5344CB8AC3E}">
        <p14:creationId xmlns:p14="http://schemas.microsoft.com/office/powerpoint/2010/main" val="570331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54E0DA31-3292-B5B9-DA1D-CD8398654B1B}"/>
              </a:ext>
            </a:extLst>
          </p:cNvPr>
          <p:cNvSpPr>
            <a:spLocks noGrp="1"/>
          </p:cNvSpPr>
          <p:nvPr>
            <p:ph type="ctrTitle"/>
          </p:nvPr>
        </p:nvSpPr>
        <p:spPr/>
        <p:txBody>
          <a:bodyPr/>
          <a:lstStyle/>
          <a:p>
            <a:r>
              <a:rPr lang="en-US" dirty="0"/>
              <a:t>Work Assumptions</a:t>
            </a:r>
          </a:p>
        </p:txBody>
      </p:sp>
      <p:sp>
        <p:nvSpPr>
          <p:cNvPr id="5" name="Sottotitolo 4">
            <a:extLst>
              <a:ext uri="{FF2B5EF4-FFF2-40B4-BE49-F238E27FC236}">
                <a16:creationId xmlns:a16="http://schemas.microsoft.com/office/drawing/2014/main" id="{75056B9F-28DC-404B-B524-6023EE06E7B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85020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83C4B0-E757-4B7A-990C-B7FA3D783740}"/>
              </a:ext>
            </a:extLst>
          </p:cNvPr>
          <p:cNvSpPr>
            <a:spLocks noGrp="1"/>
          </p:cNvSpPr>
          <p:nvPr>
            <p:ph type="title"/>
          </p:nvPr>
        </p:nvSpPr>
        <p:spPr/>
        <p:txBody>
          <a:bodyPr>
            <a:normAutofit/>
          </a:bodyPr>
          <a:lstStyle/>
          <a:p>
            <a:r>
              <a:rPr lang="en-US" sz="2800" dirty="0"/>
              <a:t>Engagement Level workshop</a:t>
            </a:r>
            <a:br>
              <a:rPr lang="en-US" sz="2800" dirty="0"/>
            </a:br>
            <a:r>
              <a:rPr lang="en-US" sz="2800" dirty="0"/>
              <a:t>Working assumptions</a:t>
            </a:r>
          </a:p>
        </p:txBody>
      </p:sp>
      <p:graphicFrame>
        <p:nvGraphicFramePr>
          <p:cNvPr id="5" name="Tableau 5">
            <a:extLst>
              <a:ext uri="{FF2B5EF4-FFF2-40B4-BE49-F238E27FC236}">
                <a16:creationId xmlns:a16="http://schemas.microsoft.com/office/drawing/2014/main" id="{D6DF376F-E1E9-434C-AE69-D2D58D946080}"/>
              </a:ext>
            </a:extLst>
          </p:cNvPr>
          <p:cNvGraphicFramePr>
            <a:graphicFrameLocks noGrp="1"/>
          </p:cNvGraphicFramePr>
          <p:nvPr>
            <p:extLst>
              <p:ext uri="{D42A27DB-BD31-4B8C-83A1-F6EECF244321}">
                <p14:modId xmlns:p14="http://schemas.microsoft.com/office/powerpoint/2010/main" val="849165393"/>
              </p:ext>
            </p:extLst>
          </p:nvPr>
        </p:nvGraphicFramePr>
        <p:xfrm>
          <a:off x="590919" y="5149695"/>
          <a:ext cx="11398926" cy="1036320"/>
        </p:xfrm>
        <a:graphic>
          <a:graphicData uri="http://schemas.openxmlformats.org/drawingml/2006/table">
            <a:tbl>
              <a:tblPr firstRow="1" bandRow="1">
                <a:tableStyleId>{5C22544A-7EE6-4342-B048-85BDC9FD1C3A}</a:tableStyleId>
              </a:tblPr>
              <a:tblGrid>
                <a:gridCol w="1628418">
                  <a:extLst>
                    <a:ext uri="{9D8B030D-6E8A-4147-A177-3AD203B41FA5}">
                      <a16:colId xmlns:a16="http://schemas.microsoft.com/office/drawing/2014/main" val="1258243979"/>
                    </a:ext>
                  </a:extLst>
                </a:gridCol>
                <a:gridCol w="1628418">
                  <a:extLst>
                    <a:ext uri="{9D8B030D-6E8A-4147-A177-3AD203B41FA5}">
                      <a16:colId xmlns:a16="http://schemas.microsoft.com/office/drawing/2014/main" val="1079462814"/>
                    </a:ext>
                  </a:extLst>
                </a:gridCol>
                <a:gridCol w="1628418">
                  <a:extLst>
                    <a:ext uri="{9D8B030D-6E8A-4147-A177-3AD203B41FA5}">
                      <a16:colId xmlns:a16="http://schemas.microsoft.com/office/drawing/2014/main" val="3397691572"/>
                    </a:ext>
                  </a:extLst>
                </a:gridCol>
                <a:gridCol w="1628418">
                  <a:extLst>
                    <a:ext uri="{9D8B030D-6E8A-4147-A177-3AD203B41FA5}">
                      <a16:colId xmlns:a16="http://schemas.microsoft.com/office/drawing/2014/main" val="3075883050"/>
                    </a:ext>
                  </a:extLst>
                </a:gridCol>
                <a:gridCol w="1628418">
                  <a:extLst>
                    <a:ext uri="{9D8B030D-6E8A-4147-A177-3AD203B41FA5}">
                      <a16:colId xmlns:a16="http://schemas.microsoft.com/office/drawing/2014/main" val="1259412674"/>
                    </a:ext>
                  </a:extLst>
                </a:gridCol>
                <a:gridCol w="1628418">
                  <a:extLst>
                    <a:ext uri="{9D8B030D-6E8A-4147-A177-3AD203B41FA5}">
                      <a16:colId xmlns:a16="http://schemas.microsoft.com/office/drawing/2014/main" val="3392695109"/>
                    </a:ext>
                  </a:extLst>
                </a:gridCol>
                <a:gridCol w="1628418">
                  <a:extLst>
                    <a:ext uri="{9D8B030D-6E8A-4147-A177-3AD203B41FA5}">
                      <a16:colId xmlns:a16="http://schemas.microsoft.com/office/drawing/2014/main" val="2848032752"/>
                    </a:ext>
                  </a:extLst>
                </a:gridCol>
              </a:tblGrid>
              <a:tr h="295156">
                <a:tc>
                  <a:txBody>
                    <a:bodyPr/>
                    <a:lstStyle/>
                    <a:p>
                      <a:pPr algn="ctr"/>
                      <a:r>
                        <a:rPr lang="en-US" sz="1400">
                          <a:solidFill>
                            <a:schemeClr val="tx1"/>
                          </a:solidFill>
                        </a:rPr>
                        <a:t>E1</a:t>
                      </a:r>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solidFill>
                            <a:schemeClr val="tx1"/>
                          </a:solidFill>
                        </a:rPr>
                        <a:t>E2</a:t>
                      </a:r>
                    </a:p>
                  </a:txBody>
                  <a:tcPr>
                    <a:solidFill>
                      <a:schemeClr val="bg1">
                        <a:lumMod val="95000"/>
                      </a:schemeClr>
                    </a:solidFill>
                  </a:tcPr>
                </a:tc>
                <a:tc>
                  <a:txBody>
                    <a:bodyPr/>
                    <a:lstStyle/>
                    <a:p>
                      <a:pPr algn="ctr"/>
                      <a:r>
                        <a:rPr lang="en-US" sz="1400">
                          <a:solidFill>
                            <a:schemeClr val="tx1"/>
                          </a:solidFill>
                        </a:rPr>
                        <a:t>E3</a:t>
                      </a:r>
                    </a:p>
                  </a:txBody>
                  <a:tcP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solidFill>
                            <a:schemeClr val="tx1"/>
                          </a:solidFill>
                        </a:rPr>
                        <a:t>E4</a:t>
                      </a:r>
                    </a:p>
                  </a:txBody>
                  <a:tcP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solidFill>
                            <a:schemeClr val="tx1"/>
                          </a:solidFill>
                        </a:rPr>
                        <a:t>E5</a:t>
                      </a:r>
                    </a:p>
                  </a:txBody>
                  <a:tcP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solidFill>
                            <a:schemeClr val="bg1"/>
                          </a:solidFill>
                        </a:rPr>
                        <a:t>E6</a:t>
                      </a:r>
                    </a:p>
                  </a:txBody>
                  <a:tcPr>
                    <a:solidFill>
                      <a:schemeClr val="accent1">
                        <a:lumMod val="75000"/>
                      </a:schemeClr>
                    </a:solidFill>
                  </a:tcPr>
                </a:tc>
                <a:tc>
                  <a:txBody>
                    <a:bodyPr/>
                    <a:lstStyle/>
                    <a:p>
                      <a:pPr algn="ctr"/>
                      <a:r>
                        <a:rPr lang="en-US" sz="1400">
                          <a:solidFill>
                            <a:schemeClr val="bg1"/>
                          </a:solidFill>
                        </a:rPr>
                        <a:t>E7</a:t>
                      </a:r>
                    </a:p>
                  </a:txBody>
                  <a:tcPr>
                    <a:solidFill>
                      <a:schemeClr val="accent1">
                        <a:lumMod val="50000"/>
                      </a:schemeClr>
                    </a:solidFill>
                  </a:tcPr>
                </a:tc>
                <a:extLst>
                  <a:ext uri="{0D108BD9-81ED-4DB2-BD59-A6C34878D82A}">
                    <a16:rowId xmlns:a16="http://schemas.microsoft.com/office/drawing/2014/main" val="1311980861"/>
                  </a:ext>
                </a:extLst>
              </a:tr>
              <a:tr h="579327">
                <a:tc>
                  <a:txBody>
                    <a:bodyPr/>
                    <a:lstStyle/>
                    <a:p>
                      <a:pPr algn="ctr"/>
                      <a:r>
                        <a:rPr lang="en-US" sz="1400">
                          <a:solidFill>
                            <a:schemeClr val="tx1"/>
                          </a:solidFill>
                        </a:rPr>
                        <a:t>“You got my attention”</a:t>
                      </a:r>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solidFill>
                            <a:schemeClr val="tx1"/>
                          </a:solidFill>
                        </a:rPr>
                        <a:t>“I want to experience something”</a:t>
                      </a:r>
                    </a:p>
                  </a:txBody>
                  <a:tcPr>
                    <a:solidFill>
                      <a:schemeClr val="bg1">
                        <a:lumMod val="95000"/>
                      </a:schemeClr>
                    </a:solidFill>
                  </a:tcPr>
                </a:tc>
                <a:tc>
                  <a:txBody>
                    <a:bodyPr/>
                    <a:lstStyle/>
                    <a:p>
                      <a:pPr algn="ctr"/>
                      <a:r>
                        <a:rPr lang="en-US" sz="1400">
                          <a:solidFill>
                            <a:schemeClr val="tx1"/>
                          </a:solidFill>
                        </a:rPr>
                        <a:t>“I want reasons to come again”</a:t>
                      </a:r>
                    </a:p>
                  </a:txBody>
                  <a:tcP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solidFill>
                            <a:schemeClr val="tx1"/>
                          </a:solidFill>
                        </a:rPr>
                        <a:t>“I want to feel involved”</a:t>
                      </a:r>
                    </a:p>
                  </a:txBody>
                  <a:tcP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solidFill>
                            <a:schemeClr val="tx1"/>
                          </a:solidFill>
                        </a:rPr>
                        <a:t>“I want to lead something”</a:t>
                      </a:r>
                    </a:p>
                  </a:txBody>
                  <a:tcP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solidFill>
                            <a:schemeClr val="bg1"/>
                          </a:solidFill>
                        </a:rPr>
                        <a:t>“I want to add my own touch”</a:t>
                      </a:r>
                    </a:p>
                  </a:txBody>
                  <a:tcPr>
                    <a:solidFill>
                      <a:schemeClr val="accent1">
                        <a:lumMod val="75000"/>
                      </a:schemeClr>
                    </a:solidFill>
                  </a:tcPr>
                </a:tc>
                <a:tc>
                  <a:txBody>
                    <a:bodyPr/>
                    <a:lstStyle/>
                    <a:p>
                      <a:pPr algn="ctr"/>
                      <a:r>
                        <a:rPr lang="en-US" sz="1400">
                          <a:solidFill>
                            <a:schemeClr val="bg1"/>
                          </a:solidFill>
                        </a:rPr>
                        <a:t>“I want to gather people around this topic”</a:t>
                      </a:r>
                    </a:p>
                  </a:txBody>
                  <a:tcPr>
                    <a:solidFill>
                      <a:schemeClr val="accent1">
                        <a:lumMod val="50000"/>
                      </a:schemeClr>
                    </a:solidFill>
                  </a:tcPr>
                </a:tc>
                <a:extLst>
                  <a:ext uri="{0D108BD9-81ED-4DB2-BD59-A6C34878D82A}">
                    <a16:rowId xmlns:a16="http://schemas.microsoft.com/office/drawing/2014/main" val="3032128388"/>
                  </a:ext>
                </a:extLst>
              </a:tr>
            </a:tbl>
          </a:graphicData>
        </a:graphic>
      </p:graphicFrame>
      <p:grpSp>
        <p:nvGrpSpPr>
          <p:cNvPr id="33" name="Groupe 32">
            <a:extLst>
              <a:ext uri="{FF2B5EF4-FFF2-40B4-BE49-F238E27FC236}">
                <a16:creationId xmlns:a16="http://schemas.microsoft.com/office/drawing/2014/main" id="{50B7F87B-8164-4968-BF0E-5009D38D0414}"/>
              </a:ext>
            </a:extLst>
          </p:cNvPr>
          <p:cNvGrpSpPr/>
          <p:nvPr/>
        </p:nvGrpSpPr>
        <p:grpSpPr>
          <a:xfrm>
            <a:off x="150929" y="1955947"/>
            <a:ext cx="11838916" cy="1926454"/>
            <a:chOff x="150929" y="1955947"/>
            <a:chExt cx="11838916" cy="1926454"/>
          </a:xfrm>
        </p:grpSpPr>
        <p:sp>
          <p:nvSpPr>
            <p:cNvPr id="22" name="ZoneTexte 21">
              <a:extLst>
                <a:ext uri="{FF2B5EF4-FFF2-40B4-BE49-F238E27FC236}">
                  <a16:creationId xmlns:a16="http://schemas.microsoft.com/office/drawing/2014/main" id="{5CC47CE5-478C-483C-8DB6-39AAEE4C953A}"/>
                </a:ext>
              </a:extLst>
            </p:cNvPr>
            <p:cNvSpPr txBox="1"/>
            <p:nvPr/>
          </p:nvSpPr>
          <p:spPr>
            <a:xfrm>
              <a:off x="10436262" y="3620791"/>
              <a:ext cx="1553583" cy="261610"/>
            </a:xfrm>
            <a:prstGeom prst="rect">
              <a:avLst/>
            </a:prstGeom>
            <a:noFill/>
          </p:spPr>
          <p:txBody>
            <a:bodyPr wrap="square" rtlCol="0">
              <a:spAutoFit/>
            </a:bodyPr>
            <a:lstStyle/>
            <a:p>
              <a:r>
                <a:rPr lang="en-US" sz="1100"/>
                <a:t>Sense of Belonging</a:t>
              </a:r>
            </a:p>
          </p:txBody>
        </p:sp>
        <p:grpSp>
          <p:nvGrpSpPr>
            <p:cNvPr id="32" name="Groupe 31">
              <a:extLst>
                <a:ext uri="{FF2B5EF4-FFF2-40B4-BE49-F238E27FC236}">
                  <a16:creationId xmlns:a16="http://schemas.microsoft.com/office/drawing/2014/main" id="{B4E7BA9A-1AA0-4675-A919-C0E87DEBB2D3}"/>
                </a:ext>
              </a:extLst>
            </p:cNvPr>
            <p:cNvGrpSpPr/>
            <p:nvPr/>
          </p:nvGrpSpPr>
          <p:grpSpPr>
            <a:xfrm>
              <a:off x="150929" y="1955947"/>
              <a:ext cx="11743265" cy="1664844"/>
              <a:chOff x="150929" y="1955947"/>
              <a:chExt cx="11743265" cy="1664844"/>
            </a:xfrm>
          </p:grpSpPr>
          <p:grpSp>
            <p:nvGrpSpPr>
              <p:cNvPr id="8" name="Groupe 7">
                <a:extLst>
                  <a:ext uri="{FF2B5EF4-FFF2-40B4-BE49-F238E27FC236}">
                    <a16:creationId xmlns:a16="http://schemas.microsoft.com/office/drawing/2014/main" id="{071AB7BD-E7F8-4A84-BA70-2C34707E771B}"/>
                  </a:ext>
                </a:extLst>
              </p:cNvPr>
              <p:cNvGrpSpPr/>
              <p:nvPr/>
            </p:nvGrpSpPr>
            <p:grpSpPr>
              <a:xfrm>
                <a:off x="679054" y="2141130"/>
                <a:ext cx="11215140" cy="1479661"/>
                <a:chOff x="816746" y="2272683"/>
                <a:chExt cx="11215140" cy="1739461"/>
              </a:xfrm>
            </p:grpSpPr>
            <p:cxnSp>
              <p:nvCxnSpPr>
                <p:cNvPr id="4" name="Connecteur droit avec flèche 3">
                  <a:extLst>
                    <a:ext uri="{FF2B5EF4-FFF2-40B4-BE49-F238E27FC236}">
                      <a16:creationId xmlns:a16="http://schemas.microsoft.com/office/drawing/2014/main" id="{829D9CA8-17FB-45B0-907F-D9664C352CCC}"/>
                    </a:ext>
                  </a:extLst>
                </p:cNvPr>
                <p:cNvCxnSpPr/>
                <p:nvPr/>
              </p:nvCxnSpPr>
              <p:spPr>
                <a:xfrm flipV="1">
                  <a:off x="816746" y="2272683"/>
                  <a:ext cx="0" cy="17222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Connecteur droit avec flèche 5">
                  <a:extLst>
                    <a:ext uri="{FF2B5EF4-FFF2-40B4-BE49-F238E27FC236}">
                      <a16:creationId xmlns:a16="http://schemas.microsoft.com/office/drawing/2014/main" id="{C7C6E663-1E2A-43C5-93F5-62B23922E69E}"/>
                    </a:ext>
                  </a:extLst>
                </p:cNvPr>
                <p:cNvCxnSpPr>
                  <a:cxnSpLocks/>
                </p:cNvCxnSpPr>
                <p:nvPr/>
              </p:nvCxnSpPr>
              <p:spPr>
                <a:xfrm>
                  <a:off x="816746" y="3996430"/>
                  <a:ext cx="11215140" cy="15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0" name="ZoneTexte 9">
                <a:extLst>
                  <a:ext uri="{FF2B5EF4-FFF2-40B4-BE49-F238E27FC236}">
                    <a16:creationId xmlns:a16="http://schemas.microsoft.com/office/drawing/2014/main" id="{674A3F16-D76B-40B4-A66A-756F3C927307}"/>
                  </a:ext>
                </a:extLst>
              </p:cNvPr>
              <p:cNvSpPr txBox="1"/>
              <p:nvPr/>
            </p:nvSpPr>
            <p:spPr>
              <a:xfrm>
                <a:off x="150929" y="1955947"/>
                <a:ext cx="2361444" cy="276999"/>
              </a:xfrm>
              <a:prstGeom prst="rect">
                <a:avLst/>
              </a:prstGeom>
              <a:noFill/>
            </p:spPr>
            <p:txBody>
              <a:bodyPr wrap="square" rtlCol="0">
                <a:spAutoFit/>
              </a:bodyPr>
              <a:lstStyle/>
              <a:p>
                <a:r>
                  <a:rPr lang="en-US" sz="1200"/>
                  <a:t>Stimulation</a:t>
                </a:r>
              </a:p>
            </p:txBody>
          </p:sp>
          <p:grpSp>
            <p:nvGrpSpPr>
              <p:cNvPr id="19" name="Groupe 18">
                <a:extLst>
                  <a:ext uri="{FF2B5EF4-FFF2-40B4-BE49-F238E27FC236}">
                    <a16:creationId xmlns:a16="http://schemas.microsoft.com/office/drawing/2014/main" id="{37ACF8FA-7788-4492-9A14-35FB178F2FF9}"/>
                  </a:ext>
                </a:extLst>
              </p:cNvPr>
              <p:cNvGrpSpPr/>
              <p:nvPr/>
            </p:nvGrpSpPr>
            <p:grpSpPr>
              <a:xfrm>
                <a:off x="670820" y="2261686"/>
                <a:ext cx="11016354" cy="1088216"/>
                <a:chOff x="727970" y="2650692"/>
                <a:chExt cx="11016354" cy="1088216"/>
              </a:xfrm>
            </p:grpSpPr>
            <p:sp>
              <p:nvSpPr>
                <p:cNvPr id="17" name="Triangle rectangle 16">
                  <a:extLst>
                    <a:ext uri="{FF2B5EF4-FFF2-40B4-BE49-F238E27FC236}">
                      <a16:creationId xmlns:a16="http://schemas.microsoft.com/office/drawing/2014/main" id="{FA1FEF06-6943-45A6-A70E-CFF46A1CD768}"/>
                    </a:ext>
                  </a:extLst>
                </p:cNvPr>
                <p:cNvSpPr/>
                <p:nvPr/>
              </p:nvSpPr>
              <p:spPr>
                <a:xfrm flipV="1">
                  <a:off x="727970" y="2950558"/>
                  <a:ext cx="11016354" cy="788350"/>
                </a:xfrm>
                <a:prstGeom prst="rtTriangle">
                  <a:avLst/>
                </a:prstGeom>
                <a:solidFill>
                  <a:srgbClr val="EC7B2B">
                    <a:alpha val="6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FD8B7EE-83EA-45DB-A04D-257192C0FBF9}"/>
                    </a:ext>
                  </a:extLst>
                </p:cNvPr>
                <p:cNvSpPr/>
                <p:nvPr/>
              </p:nvSpPr>
              <p:spPr>
                <a:xfrm>
                  <a:off x="727970" y="2650692"/>
                  <a:ext cx="10949673" cy="298211"/>
                </a:xfrm>
                <a:prstGeom prst="rect">
                  <a:avLst/>
                </a:prstGeom>
                <a:solidFill>
                  <a:srgbClr val="EC7B2B">
                    <a:alpha val="6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riangle rectangle 20">
                <a:extLst>
                  <a:ext uri="{FF2B5EF4-FFF2-40B4-BE49-F238E27FC236}">
                    <a16:creationId xmlns:a16="http://schemas.microsoft.com/office/drawing/2014/main" id="{B1212DDD-3C92-4E7E-971B-9EAF47007942}"/>
                  </a:ext>
                </a:extLst>
              </p:cNvPr>
              <p:cNvSpPr/>
              <p:nvPr/>
            </p:nvSpPr>
            <p:spPr>
              <a:xfrm flipH="1">
                <a:off x="2152649" y="2911069"/>
                <a:ext cx="9467845" cy="695726"/>
              </a:xfrm>
              <a:prstGeom prst="rtTriangle">
                <a:avLst/>
              </a:prstGeom>
              <a:solidFill>
                <a:srgbClr val="EC7B2B">
                  <a:alpha val="6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ZoneTexte 22">
                <a:extLst>
                  <a:ext uri="{FF2B5EF4-FFF2-40B4-BE49-F238E27FC236}">
                    <a16:creationId xmlns:a16="http://schemas.microsoft.com/office/drawing/2014/main" id="{34963006-0B4A-44B2-93A3-17C53D735387}"/>
                  </a:ext>
                </a:extLst>
              </p:cNvPr>
              <p:cNvSpPr txBox="1"/>
              <p:nvPr/>
            </p:nvSpPr>
            <p:spPr>
              <a:xfrm>
                <a:off x="794524" y="2310713"/>
                <a:ext cx="4693003" cy="553998"/>
              </a:xfrm>
              <a:prstGeom prst="rect">
                <a:avLst/>
              </a:prstGeom>
              <a:noFill/>
            </p:spPr>
            <p:txBody>
              <a:bodyPr wrap="square" rtlCol="0">
                <a:spAutoFit/>
              </a:bodyPr>
              <a:lstStyle/>
              <a:p>
                <a:r>
                  <a:rPr lang="en-US" sz="1000"/>
                  <a:t>Common mistake : Asking for too much</a:t>
                </a:r>
              </a:p>
              <a:p>
                <a:r>
                  <a:rPr lang="en-US" sz="1000"/>
                  <a:t>Community Members </a:t>
                </a:r>
                <a:r>
                  <a:rPr lang="en-US" sz="1000">
                    <a:sym typeface="Wingdings" panose="05000000000000000000" pitchFamily="2" charset="2"/>
                  </a:rPr>
                  <a:t></a:t>
                </a:r>
                <a:r>
                  <a:rPr lang="en-US" sz="1000"/>
                  <a:t> Feeling spammed</a:t>
                </a:r>
              </a:p>
              <a:p>
                <a:r>
                  <a:rPr lang="en-US" sz="1000"/>
                  <a:t>Community Booster </a:t>
                </a:r>
                <a:r>
                  <a:rPr lang="en-US" sz="1000">
                    <a:sym typeface="Wingdings" panose="05000000000000000000" pitchFamily="2" charset="2"/>
                  </a:rPr>
                  <a:t></a:t>
                </a:r>
                <a:r>
                  <a:rPr lang="en-US" sz="1000"/>
                  <a:t> Frustration </a:t>
                </a:r>
              </a:p>
            </p:txBody>
          </p:sp>
          <p:sp>
            <p:nvSpPr>
              <p:cNvPr id="24" name="ZoneTexte 23">
                <a:extLst>
                  <a:ext uri="{FF2B5EF4-FFF2-40B4-BE49-F238E27FC236}">
                    <a16:creationId xmlns:a16="http://schemas.microsoft.com/office/drawing/2014/main" id="{066E091C-37C1-4A71-BBF6-105A428273C8}"/>
                  </a:ext>
                </a:extLst>
              </p:cNvPr>
              <p:cNvSpPr txBox="1"/>
              <p:nvPr/>
            </p:nvSpPr>
            <p:spPr>
              <a:xfrm>
                <a:off x="7420996" y="3092910"/>
                <a:ext cx="4232838" cy="507831"/>
              </a:xfrm>
              <a:prstGeom prst="rect">
                <a:avLst/>
              </a:prstGeom>
              <a:noFill/>
            </p:spPr>
            <p:txBody>
              <a:bodyPr wrap="square" rtlCol="0">
                <a:spAutoFit/>
              </a:bodyPr>
              <a:lstStyle/>
              <a:p>
                <a:pPr algn="r"/>
                <a:r>
                  <a:rPr lang="en-US" sz="900"/>
                  <a:t>Common mistake : Asking for too few</a:t>
                </a:r>
              </a:p>
              <a:p>
                <a:pPr algn="r"/>
                <a:r>
                  <a:rPr lang="en-US" sz="900"/>
                  <a:t>Community Members </a:t>
                </a:r>
                <a:r>
                  <a:rPr lang="en-US" sz="900">
                    <a:sym typeface="Wingdings" panose="05000000000000000000" pitchFamily="2" charset="2"/>
                  </a:rPr>
                  <a:t></a:t>
                </a:r>
                <a:r>
                  <a:rPr lang="en-US" sz="900"/>
                  <a:t> Boredom </a:t>
                </a:r>
              </a:p>
              <a:p>
                <a:pPr algn="r"/>
                <a:r>
                  <a:rPr lang="en-US" sz="900"/>
                  <a:t>Community Booster </a:t>
                </a:r>
                <a:r>
                  <a:rPr lang="en-US" sz="900">
                    <a:sym typeface="Wingdings" panose="05000000000000000000" pitchFamily="2" charset="2"/>
                  </a:rPr>
                  <a:t></a:t>
                </a:r>
                <a:r>
                  <a:rPr lang="en-US" sz="900"/>
                  <a:t> Missing opportunities</a:t>
                </a:r>
              </a:p>
            </p:txBody>
          </p:sp>
          <p:sp>
            <p:nvSpPr>
              <p:cNvPr id="26" name="ZoneTexte 25">
                <a:extLst>
                  <a:ext uri="{FF2B5EF4-FFF2-40B4-BE49-F238E27FC236}">
                    <a16:creationId xmlns:a16="http://schemas.microsoft.com/office/drawing/2014/main" id="{F2A3C6AC-6B68-45E5-97B4-0B9D73D985F8}"/>
                  </a:ext>
                </a:extLst>
              </p:cNvPr>
              <p:cNvSpPr txBox="1"/>
              <p:nvPr/>
            </p:nvSpPr>
            <p:spPr>
              <a:xfrm rot="21393118">
                <a:off x="4136861" y="2967467"/>
                <a:ext cx="4030714" cy="369332"/>
              </a:xfrm>
              <a:prstGeom prst="rect">
                <a:avLst/>
              </a:prstGeom>
              <a:noFill/>
            </p:spPr>
            <p:txBody>
              <a:bodyPr wrap="square" rtlCol="0">
                <a:spAutoFit/>
              </a:bodyPr>
              <a:lstStyle/>
              <a:p>
                <a:pPr algn="ctr"/>
                <a:r>
                  <a:rPr lang="en-US" b="1">
                    <a:solidFill>
                      <a:srgbClr val="00B050"/>
                    </a:solidFill>
                  </a:rPr>
                  <a:t>Flow Zone : Best for stimulation</a:t>
                </a:r>
              </a:p>
            </p:txBody>
          </p:sp>
        </p:grpSp>
      </p:grpSp>
      <p:pic>
        <p:nvPicPr>
          <p:cNvPr id="7" name="Graphique 6" descr="Une artiste avec un remplissage uni">
            <a:extLst>
              <a:ext uri="{FF2B5EF4-FFF2-40B4-BE49-F238E27FC236}">
                <a16:creationId xmlns:a16="http://schemas.microsoft.com/office/drawing/2014/main" id="{9293A47D-F340-4796-AB83-76DCA419A94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10651" y="4125869"/>
            <a:ext cx="914400" cy="914400"/>
          </a:xfrm>
          <a:prstGeom prst="rect">
            <a:avLst/>
          </a:prstGeom>
        </p:spPr>
      </p:pic>
      <p:pic>
        <p:nvPicPr>
          <p:cNvPr id="11" name="Graphique 10" descr="Employée de bureau avec un remplissage uni">
            <a:extLst>
              <a:ext uri="{FF2B5EF4-FFF2-40B4-BE49-F238E27FC236}">
                <a16:creationId xmlns:a16="http://schemas.microsoft.com/office/drawing/2014/main" id="{96532A1B-82BE-460F-B74F-BEA0B921108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87655" y="4146186"/>
            <a:ext cx="914400" cy="914400"/>
          </a:xfrm>
          <a:prstGeom prst="rect">
            <a:avLst/>
          </a:prstGeom>
        </p:spPr>
      </p:pic>
      <p:pic>
        <p:nvPicPr>
          <p:cNvPr id="13" name="Graphique 12" descr="Profil femelle avec un remplissage uni">
            <a:extLst>
              <a:ext uri="{FF2B5EF4-FFF2-40B4-BE49-F238E27FC236}">
                <a16:creationId xmlns:a16="http://schemas.microsoft.com/office/drawing/2014/main" id="{650C514C-4079-4E6A-B6AD-EC47601C54D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30998" y="4146186"/>
            <a:ext cx="914400" cy="914400"/>
          </a:xfrm>
          <a:prstGeom prst="rect">
            <a:avLst/>
          </a:prstGeom>
        </p:spPr>
      </p:pic>
      <p:pic>
        <p:nvPicPr>
          <p:cNvPr id="15" name="Graphique 14" descr="Femme agricultrice avec un remplissage uni">
            <a:extLst>
              <a:ext uri="{FF2B5EF4-FFF2-40B4-BE49-F238E27FC236}">
                <a16:creationId xmlns:a16="http://schemas.microsoft.com/office/drawing/2014/main" id="{69F06F29-C3B9-43A5-88B1-363B6EE88EA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833182" y="4187123"/>
            <a:ext cx="914400" cy="914400"/>
          </a:xfrm>
          <a:prstGeom prst="rect">
            <a:avLst/>
          </a:prstGeom>
        </p:spPr>
      </p:pic>
      <p:pic>
        <p:nvPicPr>
          <p:cNvPr id="20" name="Graphique 19" descr="Femme DJ avec un remplissage uni">
            <a:extLst>
              <a:ext uri="{FF2B5EF4-FFF2-40B4-BE49-F238E27FC236}">
                <a16:creationId xmlns:a16="http://schemas.microsoft.com/office/drawing/2014/main" id="{30E77CC5-F00E-47CA-8407-BA15C00F612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676525" y="4187123"/>
            <a:ext cx="914400" cy="914400"/>
          </a:xfrm>
          <a:prstGeom prst="rect">
            <a:avLst/>
          </a:prstGeom>
        </p:spPr>
      </p:pic>
      <p:pic>
        <p:nvPicPr>
          <p:cNvPr id="27" name="Graphique 26" descr="Écolière avec un remplissage uni">
            <a:extLst>
              <a:ext uri="{FF2B5EF4-FFF2-40B4-BE49-F238E27FC236}">
                <a16:creationId xmlns:a16="http://schemas.microsoft.com/office/drawing/2014/main" id="{1B2C5A10-7AA6-4D2A-952E-7DB07454D47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98197" y="4146186"/>
            <a:ext cx="914400" cy="914400"/>
          </a:xfrm>
          <a:prstGeom prst="rect">
            <a:avLst/>
          </a:prstGeom>
        </p:spPr>
      </p:pic>
      <p:pic>
        <p:nvPicPr>
          <p:cNvPr id="29" name="Graphique 28" descr="Héroïne avec un remplissage uni">
            <a:extLst>
              <a:ext uri="{FF2B5EF4-FFF2-40B4-BE49-F238E27FC236}">
                <a16:creationId xmlns:a16="http://schemas.microsoft.com/office/drawing/2014/main" id="{E1ADD144-FFAE-4359-881A-27B078C6E7D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633647" y="4094855"/>
            <a:ext cx="1006668" cy="1006668"/>
          </a:xfrm>
          <a:prstGeom prst="rect">
            <a:avLst/>
          </a:prstGeom>
        </p:spPr>
      </p:pic>
      <p:pic>
        <p:nvPicPr>
          <p:cNvPr id="31" name="Graphique 30" descr="Deux cœurs avec un remplissage uni">
            <a:extLst>
              <a:ext uri="{FF2B5EF4-FFF2-40B4-BE49-F238E27FC236}">
                <a16:creationId xmlns:a16="http://schemas.microsoft.com/office/drawing/2014/main" id="{2D21C005-0EB3-48FC-AEB3-193B39A369FF}"/>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852504" y="4038031"/>
            <a:ext cx="298183" cy="298183"/>
          </a:xfrm>
          <a:prstGeom prst="rect">
            <a:avLst/>
          </a:prstGeom>
        </p:spPr>
      </p:pic>
      <p:sp>
        <p:nvSpPr>
          <p:cNvPr id="28" name="ZoneTexte 27">
            <a:extLst>
              <a:ext uri="{FF2B5EF4-FFF2-40B4-BE49-F238E27FC236}">
                <a16:creationId xmlns:a16="http://schemas.microsoft.com/office/drawing/2014/main" id="{5A626635-2F0A-4EC8-88A7-7B72C0BA9495}"/>
              </a:ext>
            </a:extLst>
          </p:cNvPr>
          <p:cNvSpPr txBox="1"/>
          <p:nvPr/>
        </p:nvSpPr>
        <p:spPr>
          <a:xfrm>
            <a:off x="330692" y="6445761"/>
            <a:ext cx="6416889" cy="430887"/>
          </a:xfrm>
          <a:prstGeom prst="rect">
            <a:avLst/>
          </a:prstGeom>
          <a:noFill/>
        </p:spPr>
        <p:txBody>
          <a:bodyPr wrap="square">
            <a:spAutoFit/>
          </a:bodyPr>
          <a:lstStyle/>
          <a:p>
            <a:r>
              <a:rPr lang="en-US" sz="1100">
                <a:hlinkClick r:id="rId18"/>
              </a:rPr>
              <a:t>https://en.wikipedia.org/wiki/Flow_(psychology)</a:t>
            </a:r>
            <a:endParaRPr lang="en-US" sz="1100"/>
          </a:p>
          <a:p>
            <a:endParaRPr lang="en-US" sz="1100"/>
          </a:p>
        </p:txBody>
      </p:sp>
    </p:spTree>
    <p:extLst>
      <p:ext uri="{BB962C8B-B14F-4D97-AF65-F5344CB8AC3E}">
        <p14:creationId xmlns:p14="http://schemas.microsoft.com/office/powerpoint/2010/main" val="1311854233"/>
      </p:ext>
    </p:extLst>
  </p:cSld>
  <p:clrMapOvr>
    <a:masterClrMapping/>
  </p:clrMapOvr>
  <mc:AlternateContent xmlns:mc="http://schemas.openxmlformats.org/markup-compatibility/2006" xmlns:p14="http://schemas.microsoft.com/office/powerpoint/2010/main">
    <mc:Choice Requires="p14">
      <p:transition spd="slow" p14:dur="2000" advTm="108229"/>
    </mc:Choice>
    <mc:Fallback xmlns="">
      <p:transition spd="slow" advTm="108229"/>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83C4B0-E757-4B7A-990C-B7FA3D783740}"/>
              </a:ext>
            </a:extLst>
          </p:cNvPr>
          <p:cNvSpPr>
            <a:spLocks noGrp="1"/>
          </p:cNvSpPr>
          <p:nvPr>
            <p:ph type="title"/>
          </p:nvPr>
        </p:nvSpPr>
        <p:spPr/>
        <p:txBody>
          <a:bodyPr>
            <a:normAutofit/>
          </a:bodyPr>
          <a:lstStyle/>
          <a:p>
            <a:r>
              <a:rPr lang="fr-FR" sz="2800" dirty="0"/>
              <a:t>Engagement </a:t>
            </a:r>
            <a:r>
              <a:rPr lang="fr-FR" sz="2800" dirty="0" err="1"/>
              <a:t>Level</a:t>
            </a:r>
            <a:r>
              <a:rPr lang="fr-FR" sz="2800" dirty="0"/>
              <a:t> workshop</a:t>
            </a:r>
            <a:br>
              <a:rPr lang="fr-FR" sz="2800" dirty="0"/>
            </a:br>
            <a:r>
              <a:rPr lang="en-US" sz="2800" dirty="0"/>
              <a:t>Working assumptions</a:t>
            </a:r>
          </a:p>
        </p:txBody>
      </p:sp>
      <p:grpSp>
        <p:nvGrpSpPr>
          <p:cNvPr id="33" name="Groupe 32">
            <a:extLst>
              <a:ext uri="{FF2B5EF4-FFF2-40B4-BE49-F238E27FC236}">
                <a16:creationId xmlns:a16="http://schemas.microsoft.com/office/drawing/2014/main" id="{50B7F87B-8164-4968-BF0E-5009D38D0414}"/>
              </a:ext>
            </a:extLst>
          </p:cNvPr>
          <p:cNvGrpSpPr/>
          <p:nvPr/>
        </p:nvGrpSpPr>
        <p:grpSpPr>
          <a:xfrm>
            <a:off x="150929" y="1955947"/>
            <a:ext cx="11838916" cy="1926454"/>
            <a:chOff x="150929" y="1955947"/>
            <a:chExt cx="11838916" cy="1926454"/>
          </a:xfrm>
        </p:grpSpPr>
        <p:sp>
          <p:nvSpPr>
            <p:cNvPr id="22" name="ZoneTexte 21">
              <a:extLst>
                <a:ext uri="{FF2B5EF4-FFF2-40B4-BE49-F238E27FC236}">
                  <a16:creationId xmlns:a16="http://schemas.microsoft.com/office/drawing/2014/main" id="{5CC47CE5-478C-483C-8DB6-39AAEE4C953A}"/>
                </a:ext>
              </a:extLst>
            </p:cNvPr>
            <p:cNvSpPr txBox="1"/>
            <p:nvPr/>
          </p:nvSpPr>
          <p:spPr>
            <a:xfrm>
              <a:off x="10436262" y="3620791"/>
              <a:ext cx="1553583" cy="261610"/>
            </a:xfrm>
            <a:prstGeom prst="rect">
              <a:avLst/>
            </a:prstGeom>
            <a:noFill/>
          </p:spPr>
          <p:txBody>
            <a:bodyPr wrap="square" rtlCol="0">
              <a:spAutoFit/>
            </a:bodyPr>
            <a:lstStyle/>
            <a:p>
              <a:r>
                <a:rPr lang="en-US" sz="1100"/>
                <a:t>Sense of Belonging</a:t>
              </a:r>
            </a:p>
          </p:txBody>
        </p:sp>
        <p:grpSp>
          <p:nvGrpSpPr>
            <p:cNvPr id="32" name="Groupe 31">
              <a:extLst>
                <a:ext uri="{FF2B5EF4-FFF2-40B4-BE49-F238E27FC236}">
                  <a16:creationId xmlns:a16="http://schemas.microsoft.com/office/drawing/2014/main" id="{B4E7BA9A-1AA0-4675-A919-C0E87DEBB2D3}"/>
                </a:ext>
              </a:extLst>
            </p:cNvPr>
            <p:cNvGrpSpPr/>
            <p:nvPr/>
          </p:nvGrpSpPr>
          <p:grpSpPr>
            <a:xfrm>
              <a:off x="150929" y="1955947"/>
              <a:ext cx="11743265" cy="1664844"/>
              <a:chOff x="150929" y="1955947"/>
              <a:chExt cx="11743265" cy="1664844"/>
            </a:xfrm>
          </p:grpSpPr>
          <p:grpSp>
            <p:nvGrpSpPr>
              <p:cNvPr id="8" name="Groupe 7">
                <a:extLst>
                  <a:ext uri="{FF2B5EF4-FFF2-40B4-BE49-F238E27FC236}">
                    <a16:creationId xmlns:a16="http://schemas.microsoft.com/office/drawing/2014/main" id="{071AB7BD-E7F8-4A84-BA70-2C34707E771B}"/>
                  </a:ext>
                </a:extLst>
              </p:cNvPr>
              <p:cNvGrpSpPr/>
              <p:nvPr/>
            </p:nvGrpSpPr>
            <p:grpSpPr>
              <a:xfrm>
                <a:off x="679054" y="2141130"/>
                <a:ext cx="11215140" cy="1479661"/>
                <a:chOff x="816746" y="2272683"/>
                <a:chExt cx="11215140" cy="1739461"/>
              </a:xfrm>
            </p:grpSpPr>
            <p:cxnSp>
              <p:nvCxnSpPr>
                <p:cNvPr id="4" name="Connecteur droit avec flèche 3">
                  <a:extLst>
                    <a:ext uri="{FF2B5EF4-FFF2-40B4-BE49-F238E27FC236}">
                      <a16:creationId xmlns:a16="http://schemas.microsoft.com/office/drawing/2014/main" id="{829D9CA8-17FB-45B0-907F-D9664C352CCC}"/>
                    </a:ext>
                  </a:extLst>
                </p:cNvPr>
                <p:cNvCxnSpPr/>
                <p:nvPr/>
              </p:nvCxnSpPr>
              <p:spPr>
                <a:xfrm flipV="1">
                  <a:off x="816746" y="2272683"/>
                  <a:ext cx="0" cy="17222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Connecteur droit avec flèche 5">
                  <a:extLst>
                    <a:ext uri="{FF2B5EF4-FFF2-40B4-BE49-F238E27FC236}">
                      <a16:creationId xmlns:a16="http://schemas.microsoft.com/office/drawing/2014/main" id="{C7C6E663-1E2A-43C5-93F5-62B23922E69E}"/>
                    </a:ext>
                  </a:extLst>
                </p:cNvPr>
                <p:cNvCxnSpPr>
                  <a:cxnSpLocks/>
                </p:cNvCxnSpPr>
                <p:nvPr/>
              </p:nvCxnSpPr>
              <p:spPr>
                <a:xfrm>
                  <a:off x="816746" y="3996430"/>
                  <a:ext cx="11215140" cy="15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0" name="ZoneTexte 9">
                <a:extLst>
                  <a:ext uri="{FF2B5EF4-FFF2-40B4-BE49-F238E27FC236}">
                    <a16:creationId xmlns:a16="http://schemas.microsoft.com/office/drawing/2014/main" id="{674A3F16-D76B-40B4-A66A-756F3C927307}"/>
                  </a:ext>
                </a:extLst>
              </p:cNvPr>
              <p:cNvSpPr txBox="1"/>
              <p:nvPr/>
            </p:nvSpPr>
            <p:spPr>
              <a:xfrm>
                <a:off x="150929" y="1955947"/>
                <a:ext cx="2361444" cy="276999"/>
              </a:xfrm>
              <a:prstGeom prst="rect">
                <a:avLst/>
              </a:prstGeom>
              <a:noFill/>
            </p:spPr>
            <p:txBody>
              <a:bodyPr wrap="square" rtlCol="0">
                <a:spAutoFit/>
              </a:bodyPr>
              <a:lstStyle/>
              <a:p>
                <a:r>
                  <a:rPr lang="en-US" sz="1200"/>
                  <a:t>Stimulation</a:t>
                </a:r>
              </a:p>
            </p:txBody>
          </p:sp>
          <p:grpSp>
            <p:nvGrpSpPr>
              <p:cNvPr id="19" name="Groupe 18">
                <a:extLst>
                  <a:ext uri="{FF2B5EF4-FFF2-40B4-BE49-F238E27FC236}">
                    <a16:creationId xmlns:a16="http://schemas.microsoft.com/office/drawing/2014/main" id="{37ACF8FA-7788-4492-9A14-35FB178F2FF9}"/>
                  </a:ext>
                </a:extLst>
              </p:cNvPr>
              <p:cNvGrpSpPr/>
              <p:nvPr/>
            </p:nvGrpSpPr>
            <p:grpSpPr>
              <a:xfrm>
                <a:off x="670820" y="2261686"/>
                <a:ext cx="11016354" cy="1088216"/>
                <a:chOff x="727970" y="2650692"/>
                <a:chExt cx="11016354" cy="1088216"/>
              </a:xfrm>
            </p:grpSpPr>
            <p:sp>
              <p:nvSpPr>
                <p:cNvPr id="17" name="Triangle rectangle 16">
                  <a:extLst>
                    <a:ext uri="{FF2B5EF4-FFF2-40B4-BE49-F238E27FC236}">
                      <a16:creationId xmlns:a16="http://schemas.microsoft.com/office/drawing/2014/main" id="{FA1FEF06-6943-45A6-A70E-CFF46A1CD768}"/>
                    </a:ext>
                  </a:extLst>
                </p:cNvPr>
                <p:cNvSpPr/>
                <p:nvPr/>
              </p:nvSpPr>
              <p:spPr>
                <a:xfrm flipV="1">
                  <a:off x="727970" y="2950558"/>
                  <a:ext cx="11016354" cy="788350"/>
                </a:xfrm>
                <a:prstGeom prst="rtTriangle">
                  <a:avLst/>
                </a:prstGeom>
                <a:solidFill>
                  <a:srgbClr val="EC7B2B">
                    <a:alpha val="6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FD8B7EE-83EA-45DB-A04D-257192C0FBF9}"/>
                    </a:ext>
                  </a:extLst>
                </p:cNvPr>
                <p:cNvSpPr/>
                <p:nvPr/>
              </p:nvSpPr>
              <p:spPr>
                <a:xfrm>
                  <a:off x="727970" y="2650692"/>
                  <a:ext cx="10949673" cy="298211"/>
                </a:xfrm>
                <a:prstGeom prst="rect">
                  <a:avLst/>
                </a:prstGeom>
                <a:solidFill>
                  <a:srgbClr val="EC7B2B">
                    <a:alpha val="6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riangle rectangle 20">
                <a:extLst>
                  <a:ext uri="{FF2B5EF4-FFF2-40B4-BE49-F238E27FC236}">
                    <a16:creationId xmlns:a16="http://schemas.microsoft.com/office/drawing/2014/main" id="{B1212DDD-3C92-4E7E-971B-9EAF47007942}"/>
                  </a:ext>
                </a:extLst>
              </p:cNvPr>
              <p:cNvSpPr/>
              <p:nvPr/>
            </p:nvSpPr>
            <p:spPr>
              <a:xfrm flipH="1">
                <a:off x="2152649" y="2911069"/>
                <a:ext cx="9467845" cy="695726"/>
              </a:xfrm>
              <a:prstGeom prst="rtTriangle">
                <a:avLst/>
              </a:prstGeom>
              <a:solidFill>
                <a:srgbClr val="EC7B2B">
                  <a:alpha val="6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ZoneTexte 22">
                <a:extLst>
                  <a:ext uri="{FF2B5EF4-FFF2-40B4-BE49-F238E27FC236}">
                    <a16:creationId xmlns:a16="http://schemas.microsoft.com/office/drawing/2014/main" id="{34963006-0B4A-44B2-93A3-17C53D735387}"/>
                  </a:ext>
                </a:extLst>
              </p:cNvPr>
              <p:cNvSpPr txBox="1"/>
              <p:nvPr/>
            </p:nvSpPr>
            <p:spPr>
              <a:xfrm>
                <a:off x="794524" y="2310713"/>
                <a:ext cx="4693003" cy="553998"/>
              </a:xfrm>
              <a:prstGeom prst="rect">
                <a:avLst/>
              </a:prstGeom>
              <a:noFill/>
            </p:spPr>
            <p:txBody>
              <a:bodyPr wrap="square" rtlCol="0">
                <a:spAutoFit/>
              </a:bodyPr>
              <a:lstStyle/>
              <a:p>
                <a:r>
                  <a:rPr lang="en-US" sz="1000"/>
                  <a:t>Common mistake : Asking for too much</a:t>
                </a:r>
              </a:p>
              <a:p>
                <a:r>
                  <a:rPr lang="en-US" sz="1000"/>
                  <a:t>Community Members </a:t>
                </a:r>
                <a:r>
                  <a:rPr lang="en-US" sz="1000">
                    <a:sym typeface="Wingdings" panose="05000000000000000000" pitchFamily="2" charset="2"/>
                  </a:rPr>
                  <a:t></a:t>
                </a:r>
                <a:r>
                  <a:rPr lang="en-US" sz="1000"/>
                  <a:t> Feeling spammed</a:t>
                </a:r>
              </a:p>
              <a:p>
                <a:r>
                  <a:rPr lang="en-US" sz="1000"/>
                  <a:t>Community Booster </a:t>
                </a:r>
                <a:r>
                  <a:rPr lang="en-US" sz="1000">
                    <a:sym typeface="Wingdings" panose="05000000000000000000" pitchFamily="2" charset="2"/>
                  </a:rPr>
                  <a:t></a:t>
                </a:r>
                <a:r>
                  <a:rPr lang="en-US" sz="1000"/>
                  <a:t> Frustration </a:t>
                </a:r>
              </a:p>
            </p:txBody>
          </p:sp>
          <p:sp>
            <p:nvSpPr>
              <p:cNvPr id="24" name="ZoneTexte 23">
                <a:extLst>
                  <a:ext uri="{FF2B5EF4-FFF2-40B4-BE49-F238E27FC236}">
                    <a16:creationId xmlns:a16="http://schemas.microsoft.com/office/drawing/2014/main" id="{066E091C-37C1-4A71-BBF6-105A428273C8}"/>
                  </a:ext>
                </a:extLst>
              </p:cNvPr>
              <p:cNvSpPr txBox="1"/>
              <p:nvPr/>
            </p:nvSpPr>
            <p:spPr>
              <a:xfrm>
                <a:off x="7420996" y="3092910"/>
                <a:ext cx="4232838" cy="507831"/>
              </a:xfrm>
              <a:prstGeom prst="rect">
                <a:avLst/>
              </a:prstGeom>
              <a:noFill/>
            </p:spPr>
            <p:txBody>
              <a:bodyPr wrap="square" rtlCol="0">
                <a:spAutoFit/>
              </a:bodyPr>
              <a:lstStyle/>
              <a:p>
                <a:pPr algn="r"/>
                <a:r>
                  <a:rPr lang="en-US" sz="900"/>
                  <a:t>Common mistake : Asking for too few</a:t>
                </a:r>
              </a:p>
              <a:p>
                <a:pPr algn="r"/>
                <a:r>
                  <a:rPr lang="en-US" sz="900"/>
                  <a:t>Community Members </a:t>
                </a:r>
                <a:r>
                  <a:rPr lang="en-US" sz="900">
                    <a:sym typeface="Wingdings" panose="05000000000000000000" pitchFamily="2" charset="2"/>
                  </a:rPr>
                  <a:t></a:t>
                </a:r>
                <a:r>
                  <a:rPr lang="en-US" sz="900"/>
                  <a:t> Boredom </a:t>
                </a:r>
              </a:p>
              <a:p>
                <a:pPr algn="r"/>
                <a:r>
                  <a:rPr lang="en-US" sz="900"/>
                  <a:t>Community Booster </a:t>
                </a:r>
                <a:r>
                  <a:rPr lang="en-US" sz="900">
                    <a:sym typeface="Wingdings" panose="05000000000000000000" pitchFamily="2" charset="2"/>
                  </a:rPr>
                  <a:t></a:t>
                </a:r>
                <a:r>
                  <a:rPr lang="en-US" sz="900"/>
                  <a:t> Missing opportunities</a:t>
                </a:r>
              </a:p>
            </p:txBody>
          </p:sp>
          <p:sp>
            <p:nvSpPr>
              <p:cNvPr id="26" name="ZoneTexte 25">
                <a:extLst>
                  <a:ext uri="{FF2B5EF4-FFF2-40B4-BE49-F238E27FC236}">
                    <a16:creationId xmlns:a16="http://schemas.microsoft.com/office/drawing/2014/main" id="{F2A3C6AC-6B68-45E5-97B4-0B9D73D985F8}"/>
                  </a:ext>
                </a:extLst>
              </p:cNvPr>
              <p:cNvSpPr txBox="1"/>
              <p:nvPr/>
            </p:nvSpPr>
            <p:spPr>
              <a:xfrm rot="21393118">
                <a:off x="4136861" y="2967467"/>
                <a:ext cx="4030714" cy="369332"/>
              </a:xfrm>
              <a:prstGeom prst="rect">
                <a:avLst/>
              </a:prstGeom>
              <a:noFill/>
            </p:spPr>
            <p:txBody>
              <a:bodyPr wrap="square" rtlCol="0">
                <a:spAutoFit/>
              </a:bodyPr>
              <a:lstStyle/>
              <a:p>
                <a:pPr algn="ctr"/>
                <a:r>
                  <a:rPr lang="en-US" b="1">
                    <a:solidFill>
                      <a:srgbClr val="00B050"/>
                    </a:solidFill>
                  </a:rPr>
                  <a:t>Flow Zone : Best for stimulation</a:t>
                </a:r>
              </a:p>
            </p:txBody>
          </p:sp>
        </p:grpSp>
      </p:grpSp>
      <p:sp>
        <p:nvSpPr>
          <p:cNvPr id="3" name="Segnaposto contenuto 2">
            <a:extLst>
              <a:ext uri="{FF2B5EF4-FFF2-40B4-BE49-F238E27FC236}">
                <a16:creationId xmlns:a16="http://schemas.microsoft.com/office/drawing/2014/main" id="{2D704DF3-5B29-2E1C-1F8C-4E3F0AE817C7}"/>
              </a:ext>
            </a:extLst>
          </p:cNvPr>
          <p:cNvSpPr>
            <a:spLocks noGrp="1"/>
          </p:cNvSpPr>
          <p:nvPr>
            <p:ph idx="1"/>
          </p:nvPr>
        </p:nvSpPr>
        <p:spPr>
          <a:xfrm>
            <a:off x="1115568" y="4002402"/>
            <a:ext cx="10168128" cy="2169798"/>
          </a:xfrm>
        </p:spPr>
        <p:txBody>
          <a:bodyPr>
            <a:normAutofit fontScale="77500" lnSpcReduction="20000"/>
          </a:bodyPr>
          <a:lstStyle/>
          <a:p>
            <a:pPr marL="0" indent="0">
              <a:buNone/>
            </a:pPr>
            <a:r>
              <a:rPr lang="en-US" sz="1600" dirty="0"/>
              <a:t>The workshop assumes that </a:t>
            </a:r>
          </a:p>
          <a:p>
            <a:pPr>
              <a:buFontTx/>
              <a:buChar char="-"/>
            </a:pPr>
            <a:r>
              <a:rPr lang="en-US" sz="1600" dirty="0"/>
              <a:t>every member (or potential member) has, at a time t, a  “engagement level” towards a Community</a:t>
            </a:r>
          </a:p>
          <a:p>
            <a:pPr>
              <a:buFontTx/>
              <a:buChar char="-"/>
            </a:pPr>
            <a:r>
              <a:rPr lang="en-US" sz="1600" dirty="0"/>
              <a:t>This engagement level can vary over time</a:t>
            </a:r>
          </a:p>
          <a:p>
            <a:pPr>
              <a:buFontTx/>
              <a:buChar char="-"/>
            </a:pPr>
            <a:r>
              <a:rPr lang="en-US" sz="1600" dirty="0"/>
              <a:t>Requesting more engagement from a member than his/her current engagement level, can decrease the engagement level (member is feeling spammed)</a:t>
            </a:r>
          </a:p>
          <a:p>
            <a:pPr>
              <a:buFontTx/>
              <a:buChar char="-"/>
            </a:pPr>
            <a:r>
              <a:rPr lang="en-US" sz="1600" dirty="0"/>
              <a:t>Requesting less engagement from a member than his/her current engagement level, can decrease the engagement level (member is feeling boredom)</a:t>
            </a:r>
          </a:p>
          <a:p>
            <a:pPr>
              <a:buFontTx/>
              <a:buChar char="-"/>
            </a:pPr>
            <a:r>
              <a:rPr lang="en-US" sz="1600" dirty="0"/>
              <a:t>Feeling respected in one’s current engagement level can increase engagement level over time</a:t>
            </a:r>
          </a:p>
        </p:txBody>
      </p:sp>
    </p:spTree>
    <p:extLst>
      <p:ext uri="{BB962C8B-B14F-4D97-AF65-F5344CB8AC3E}">
        <p14:creationId xmlns:p14="http://schemas.microsoft.com/office/powerpoint/2010/main" val="3066423171"/>
      </p:ext>
    </p:extLst>
  </p:cSld>
  <p:clrMapOvr>
    <a:masterClrMapping/>
  </p:clrMapOvr>
  <mc:AlternateContent xmlns:mc="http://schemas.openxmlformats.org/markup-compatibility/2006" xmlns:p14="http://schemas.microsoft.com/office/powerpoint/2010/main">
    <mc:Choice Requires="p14">
      <p:transition spd="slow" p14:dur="2000" advTm="108229"/>
    </mc:Choice>
    <mc:Fallback xmlns="">
      <p:transition spd="slow" advTm="108229"/>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54E0DA31-3292-B5B9-DA1D-CD8398654B1B}"/>
              </a:ext>
            </a:extLst>
          </p:cNvPr>
          <p:cNvSpPr>
            <a:spLocks noGrp="1"/>
          </p:cNvSpPr>
          <p:nvPr>
            <p:ph type="ctrTitle"/>
          </p:nvPr>
        </p:nvSpPr>
        <p:spPr/>
        <p:txBody>
          <a:bodyPr/>
          <a:lstStyle/>
          <a:p>
            <a:r>
              <a:rPr lang="en-US" dirty="0"/>
              <a:t>Basic Level system</a:t>
            </a:r>
          </a:p>
        </p:txBody>
      </p:sp>
      <p:sp>
        <p:nvSpPr>
          <p:cNvPr id="5" name="Sottotitolo 4">
            <a:extLst>
              <a:ext uri="{FF2B5EF4-FFF2-40B4-BE49-F238E27FC236}">
                <a16:creationId xmlns:a16="http://schemas.microsoft.com/office/drawing/2014/main" id="{75056B9F-28DC-404B-B524-6023EE06E7B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18061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83C4B0-E757-4B7A-990C-B7FA3D783740}"/>
              </a:ext>
            </a:extLst>
          </p:cNvPr>
          <p:cNvSpPr>
            <a:spLocks noGrp="1"/>
          </p:cNvSpPr>
          <p:nvPr>
            <p:ph type="title"/>
          </p:nvPr>
        </p:nvSpPr>
        <p:spPr>
          <a:xfrm>
            <a:off x="1115568" y="548640"/>
            <a:ext cx="10168128" cy="720323"/>
          </a:xfrm>
        </p:spPr>
        <p:txBody>
          <a:bodyPr>
            <a:noAutofit/>
          </a:bodyPr>
          <a:lstStyle/>
          <a:p>
            <a:r>
              <a:rPr lang="en-US" sz="2400" dirty="0"/>
              <a:t>Engagement Level workshop</a:t>
            </a:r>
            <a:br>
              <a:rPr lang="en-US" sz="2400" dirty="0"/>
            </a:br>
            <a:r>
              <a:rPr lang="en-US" sz="2400" dirty="0"/>
              <a:t>What the basic level system means</a:t>
            </a:r>
          </a:p>
        </p:txBody>
      </p:sp>
      <p:graphicFrame>
        <p:nvGraphicFramePr>
          <p:cNvPr id="5" name="Tableau 5">
            <a:extLst>
              <a:ext uri="{FF2B5EF4-FFF2-40B4-BE49-F238E27FC236}">
                <a16:creationId xmlns:a16="http://schemas.microsoft.com/office/drawing/2014/main" id="{D6DF376F-E1E9-434C-AE69-D2D58D946080}"/>
              </a:ext>
            </a:extLst>
          </p:cNvPr>
          <p:cNvGraphicFramePr>
            <a:graphicFrameLocks noGrp="1"/>
          </p:cNvGraphicFramePr>
          <p:nvPr>
            <p:extLst>
              <p:ext uri="{D42A27DB-BD31-4B8C-83A1-F6EECF244321}">
                <p14:modId xmlns:p14="http://schemas.microsoft.com/office/powerpoint/2010/main" val="3375866786"/>
              </p:ext>
            </p:extLst>
          </p:nvPr>
        </p:nvGraphicFramePr>
        <p:xfrm>
          <a:off x="320532" y="2656839"/>
          <a:ext cx="11588320" cy="3981211"/>
        </p:xfrm>
        <a:graphic>
          <a:graphicData uri="http://schemas.openxmlformats.org/drawingml/2006/table">
            <a:tbl>
              <a:tblPr firstRow="1" bandRow="1">
                <a:tableStyleId>{5C22544A-7EE6-4342-B048-85BDC9FD1C3A}</a:tableStyleId>
              </a:tblPr>
              <a:tblGrid>
                <a:gridCol w="1448540">
                  <a:extLst>
                    <a:ext uri="{9D8B030D-6E8A-4147-A177-3AD203B41FA5}">
                      <a16:colId xmlns:a16="http://schemas.microsoft.com/office/drawing/2014/main" val="1210142047"/>
                    </a:ext>
                  </a:extLst>
                </a:gridCol>
                <a:gridCol w="1448540">
                  <a:extLst>
                    <a:ext uri="{9D8B030D-6E8A-4147-A177-3AD203B41FA5}">
                      <a16:colId xmlns:a16="http://schemas.microsoft.com/office/drawing/2014/main" val="1258243979"/>
                    </a:ext>
                  </a:extLst>
                </a:gridCol>
                <a:gridCol w="1448540">
                  <a:extLst>
                    <a:ext uri="{9D8B030D-6E8A-4147-A177-3AD203B41FA5}">
                      <a16:colId xmlns:a16="http://schemas.microsoft.com/office/drawing/2014/main" val="1079462814"/>
                    </a:ext>
                  </a:extLst>
                </a:gridCol>
                <a:gridCol w="1448540">
                  <a:extLst>
                    <a:ext uri="{9D8B030D-6E8A-4147-A177-3AD203B41FA5}">
                      <a16:colId xmlns:a16="http://schemas.microsoft.com/office/drawing/2014/main" val="3397691572"/>
                    </a:ext>
                  </a:extLst>
                </a:gridCol>
                <a:gridCol w="1448540">
                  <a:extLst>
                    <a:ext uri="{9D8B030D-6E8A-4147-A177-3AD203B41FA5}">
                      <a16:colId xmlns:a16="http://schemas.microsoft.com/office/drawing/2014/main" val="3075883050"/>
                    </a:ext>
                  </a:extLst>
                </a:gridCol>
                <a:gridCol w="1448540">
                  <a:extLst>
                    <a:ext uri="{9D8B030D-6E8A-4147-A177-3AD203B41FA5}">
                      <a16:colId xmlns:a16="http://schemas.microsoft.com/office/drawing/2014/main" val="1259412674"/>
                    </a:ext>
                  </a:extLst>
                </a:gridCol>
                <a:gridCol w="1448540">
                  <a:extLst>
                    <a:ext uri="{9D8B030D-6E8A-4147-A177-3AD203B41FA5}">
                      <a16:colId xmlns:a16="http://schemas.microsoft.com/office/drawing/2014/main" val="3392695109"/>
                    </a:ext>
                  </a:extLst>
                </a:gridCol>
                <a:gridCol w="1448540">
                  <a:extLst>
                    <a:ext uri="{9D8B030D-6E8A-4147-A177-3AD203B41FA5}">
                      <a16:colId xmlns:a16="http://schemas.microsoft.com/office/drawing/2014/main" val="2848032752"/>
                    </a:ext>
                  </a:extLst>
                </a:gridCol>
              </a:tblGrid>
              <a:tr h="227421">
                <a:tc>
                  <a:txBody>
                    <a:bodyPr/>
                    <a:lstStyle/>
                    <a:p>
                      <a:pPr algn="ctr"/>
                      <a:endParaRPr lang="en-US" sz="11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100">
                          <a:solidFill>
                            <a:schemeClr val="tx1"/>
                          </a:solidFill>
                        </a:rPr>
                        <a:t>E1</a:t>
                      </a:r>
                    </a:p>
                  </a:txBody>
                  <a:tcPr>
                    <a:lnL w="12700" cap="flat" cmpd="sng" algn="ctr">
                      <a:noFill/>
                      <a:prstDash val="solid"/>
                      <a:round/>
                      <a:headEnd type="none" w="med" len="med"/>
                      <a:tailEnd type="none" w="med" len="med"/>
                    </a:lnL>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a:solidFill>
                            <a:schemeClr val="tx1"/>
                          </a:solidFill>
                        </a:rPr>
                        <a:t>E2</a:t>
                      </a:r>
                    </a:p>
                  </a:txBody>
                  <a:tcPr>
                    <a:solidFill>
                      <a:schemeClr val="bg1">
                        <a:lumMod val="95000"/>
                      </a:schemeClr>
                    </a:solidFill>
                  </a:tcPr>
                </a:tc>
                <a:tc>
                  <a:txBody>
                    <a:bodyPr/>
                    <a:lstStyle/>
                    <a:p>
                      <a:pPr algn="ctr"/>
                      <a:r>
                        <a:rPr lang="en-US" sz="1100">
                          <a:solidFill>
                            <a:schemeClr val="tx1"/>
                          </a:solidFill>
                        </a:rPr>
                        <a:t>E3</a:t>
                      </a:r>
                    </a:p>
                  </a:txBody>
                  <a:tcP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a:solidFill>
                            <a:schemeClr val="tx1"/>
                          </a:solidFill>
                        </a:rPr>
                        <a:t>E4</a:t>
                      </a:r>
                    </a:p>
                  </a:txBody>
                  <a:tcP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a:solidFill>
                            <a:schemeClr val="tx1"/>
                          </a:solidFill>
                        </a:rPr>
                        <a:t>E5</a:t>
                      </a:r>
                    </a:p>
                  </a:txBody>
                  <a:tcP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a:solidFill>
                            <a:schemeClr val="bg1"/>
                          </a:solidFill>
                        </a:rPr>
                        <a:t>E6</a:t>
                      </a:r>
                    </a:p>
                  </a:txBody>
                  <a:tcPr>
                    <a:solidFill>
                      <a:schemeClr val="accent1">
                        <a:lumMod val="75000"/>
                      </a:schemeClr>
                    </a:solidFill>
                  </a:tcPr>
                </a:tc>
                <a:tc>
                  <a:txBody>
                    <a:bodyPr/>
                    <a:lstStyle/>
                    <a:p>
                      <a:pPr algn="ctr"/>
                      <a:r>
                        <a:rPr lang="en-US" sz="1100">
                          <a:solidFill>
                            <a:schemeClr val="bg1"/>
                          </a:solidFill>
                        </a:rPr>
                        <a:t>E7</a:t>
                      </a:r>
                    </a:p>
                  </a:txBody>
                  <a:tcPr>
                    <a:solidFill>
                      <a:schemeClr val="accent1">
                        <a:lumMod val="50000"/>
                      </a:schemeClr>
                    </a:solidFill>
                  </a:tcPr>
                </a:tc>
                <a:extLst>
                  <a:ext uri="{0D108BD9-81ED-4DB2-BD59-A6C34878D82A}">
                    <a16:rowId xmlns:a16="http://schemas.microsoft.com/office/drawing/2014/main" val="739272322"/>
                  </a:ext>
                </a:extLst>
              </a:tr>
              <a:tr h="521731">
                <a:tc>
                  <a:txBody>
                    <a:bodyPr/>
                    <a:lstStyle/>
                    <a:p>
                      <a:pPr algn="ctr"/>
                      <a:endParaRPr lang="en-US" sz="11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50">
                          <a:solidFill>
                            <a:schemeClr val="tx1"/>
                          </a:solidFill>
                        </a:rPr>
                        <a:t>Curious</a:t>
                      </a:r>
                    </a:p>
                  </a:txBody>
                  <a:tcPr>
                    <a:lnL w="12700" cap="flat" cmpd="sng" algn="ctr">
                      <a:noFill/>
                      <a:prstDash val="solid"/>
                      <a:round/>
                      <a:headEnd type="none" w="med" len="med"/>
                      <a:tailEnd type="none" w="med" len="med"/>
                    </a:lnL>
                    <a:lnB w="1270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a:solidFill>
                            <a:schemeClr val="tx1"/>
                          </a:solidFill>
                        </a:rPr>
                        <a:t>Active attendee</a:t>
                      </a:r>
                    </a:p>
                  </a:txBody>
                  <a:tcPr>
                    <a:solidFill>
                      <a:schemeClr val="bg1">
                        <a:lumMod val="95000"/>
                      </a:schemeClr>
                    </a:solidFill>
                  </a:tcPr>
                </a:tc>
                <a:tc>
                  <a:txBody>
                    <a:bodyPr/>
                    <a:lstStyle/>
                    <a:p>
                      <a:pPr algn="ctr"/>
                      <a:r>
                        <a:rPr lang="en-US" sz="1050">
                          <a:solidFill>
                            <a:schemeClr val="tx1"/>
                          </a:solidFill>
                        </a:rPr>
                        <a:t>Active and regular attendee</a:t>
                      </a:r>
                    </a:p>
                  </a:txBody>
                  <a:tcP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a:solidFill>
                            <a:schemeClr val="tx1"/>
                          </a:solidFill>
                        </a:rPr>
                        <a:t>Contributor</a:t>
                      </a:r>
                    </a:p>
                  </a:txBody>
                  <a:tcP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a:solidFill>
                            <a:schemeClr val="tx1"/>
                          </a:solidFill>
                        </a:rPr>
                        <a:t>Leader</a:t>
                      </a:r>
                    </a:p>
                  </a:txBody>
                  <a:tcP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a:solidFill>
                            <a:schemeClr val="bg1"/>
                          </a:solidFill>
                        </a:rPr>
                        <a:t>Leader &amp; Creator</a:t>
                      </a:r>
                    </a:p>
                  </a:txBody>
                  <a:tcPr>
                    <a:solidFill>
                      <a:schemeClr val="accent1">
                        <a:lumMod val="75000"/>
                      </a:schemeClr>
                    </a:solidFill>
                  </a:tcPr>
                </a:tc>
                <a:tc>
                  <a:txBody>
                    <a:bodyPr/>
                    <a:lstStyle/>
                    <a:p>
                      <a:pPr algn="ctr"/>
                      <a:r>
                        <a:rPr lang="en-US" sz="1050">
                          <a:solidFill>
                            <a:schemeClr val="bg1"/>
                          </a:solidFill>
                        </a:rPr>
                        <a:t>Community Booster</a:t>
                      </a:r>
                    </a:p>
                  </a:txBody>
                  <a:tcPr>
                    <a:solidFill>
                      <a:schemeClr val="accent1">
                        <a:lumMod val="50000"/>
                      </a:schemeClr>
                    </a:solidFill>
                  </a:tcPr>
                </a:tc>
                <a:extLst>
                  <a:ext uri="{0D108BD9-81ED-4DB2-BD59-A6C34878D82A}">
                    <a16:rowId xmlns:a16="http://schemas.microsoft.com/office/drawing/2014/main" val="3032128388"/>
                  </a:ext>
                </a:extLst>
              </a:tr>
              <a:tr h="1525060">
                <a:tc>
                  <a:txBody>
                    <a:bodyPr/>
                    <a:lstStyle/>
                    <a:p>
                      <a:pPr algn="ctr"/>
                      <a:r>
                        <a:rPr lang="en-US" sz="900">
                          <a:solidFill>
                            <a:schemeClr val="tx1"/>
                          </a:solidFill>
                        </a:rPr>
                        <a:t>What members are ready to give to the community</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900">
                          <a:solidFill>
                            <a:schemeClr val="tx1"/>
                          </a:solidFill>
                        </a:rPr>
                        <a:t>ATTENTION</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900">
                          <a:solidFill>
                            <a:schemeClr val="tx1"/>
                          </a:solidFill>
                        </a:rPr>
                        <a:t>ATTENTION </a:t>
                      </a:r>
                    </a:p>
                    <a:p>
                      <a:pPr algn="l"/>
                      <a:r>
                        <a:rPr lang="en-US" sz="900">
                          <a:solidFill>
                            <a:schemeClr val="tx1"/>
                          </a:solidFill>
                        </a:rPr>
                        <a:t>+ ENOUGH TIME TO EXPERIMENT</a:t>
                      </a:r>
                    </a:p>
                  </a:txBody>
                  <a:tcPr>
                    <a:lnL w="12700" cap="flat" cmpd="sng" algn="ctr">
                      <a:noFill/>
                      <a:prstDash val="solid"/>
                      <a:round/>
                      <a:headEnd type="none" w="med" len="med"/>
                      <a:tailEnd type="none" w="med" len="med"/>
                    </a:lnL>
                    <a:solidFill>
                      <a:schemeClr val="bg1">
                        <a:lumMod val="95000"/>
                      </a:schemeClr>
                    </a:solidFill>
                  </a:tcPr>
                </a:tc>
                <a:tc>
                  <a:txBody>
                    <a:bodyPr/>
                    <a:lstStyle/>
                    <a:p>
                      <a:pPr algn="l"/>
                      <a:r>
                        <a:rPr lang="en-US" sz="900">
                          <a:solidFill>
                            <a:schemeClr val="tx1"/>
                          </a:solidFill>
                        </a:rPr>
                        <a:t>ATTENTION</a:t>
                      </a:r>
                    </a:p>
                    <a:p>
                      <a:pPr algn="l"/>
                      <a:r>
                        <a:rPr lang="en-US" sz="900">
                          <a:solidFill>
                            <a:schemeClr val="tx1"/>
                          </a:solidFill>
                        </a:rPr>
                        <a:t>+ ENOUGH TIME TO EXPERIMENT</a:t>
                      </a:r>
                    </a:p>
                    <a:p>
                      <a:pPr algn="l"/>
                      <a:r>
                        <a:rPr lang="en-US" sz="900">
                          <a:solidFill>
                            <a:schemeClr val="tx1"/>
                          </a:solidFill>
                        </a:rPr>
                        <a:t>+ RECURRING ATTENDANCE</a:t>
                      </a:r>
                    </a:p>
                  </a:txBody>
                  <a:tcPr>
                    <a:solidFill>
                      <a:schemeClr val="accent1">
                        <a:lumMod val="20000"/>
                        <a:lumOff val="80000"/>
                      </a:schemeClr>
                    </a:solidFill>
                  </a:tcPr>
                </a:tc>
                <a:tc>
                  <a:txBody>
                    <a:bodyPr/>
                    <a:lstStyle/>
                    <a:p>
                      <a:pPr algn="l"/>
                      <a:r>
                        <a:rPr lang="en-US" sz="900">
                          <a:solidFill>
                            <a:schemeClr val="tx1"/>
                          </a:solidFill>
                        </a:rPr>
                        <a:t>ATTENTION</a:t>
                      </a:r>
                    </a:p>
                    <a:p>
                      <a:pPr algn="l"/>
                      <a:r>
                        <a:rPr lang="en-US" sz="900">
                          <a:solidFill>
                            <a:schemeClr val="tx1"/>
                          </a:solidFill>
                        </a:rPr>
                        <a:t>+ ENOUGH TIME TO EXPERIMENT</a:t>
                      </a:r>
                    </a:p>
                    <a:p>
                      <a:pPr algn="l"/>
                      <a:r>
                        <a:rPr lang="en-US" sz="900">
                          <a:solidFill>
                            <a:schemeClr val="tx1"/>
                          </a:solidFill>
                        </a:rPr>
                        <a:t>+ RECURRING ATTENDANCE</a:t>
                      </a:r>
                    </a:p>
                    <a:p>
                      <a:pPr algn="l"/>
                      <a:r>
                        <a:rPr lang="en-US" sz="900">
                          <a:solidFill>
                            <a:schemeClr val="tx1"/>
                          </a:solidFill>
                        </a:rPr>
                        <a:t>+ WILLINGNESS TO CONTRIBUTE</a:t>
                      </a:r>
                    </a:p>
                  </a:txBody>
                  <a:tcPr>
                    <a:solidFill>
                      <a:schemeClr val="accent1">
                        <a:lumMod val="40000"/>
                        <a:lumOff val="60000"/>
                      </a:schemeClr>
                    </a:solidFill>
                  </a:tcPr>
                </a:tc>
                <a:tc>
                  <a:txBody>
                    <a:bodyPr/>
                    <a:lstStyle/>
                    <a:p>
                      <a:pPr algn="l"/>
                      <a:r>
                        <a:rPr lang="en-US" sz="900">
                          <a:solidFill>
                            <a:schemeClr val="tx1"/>
                          </a:solidFill>
                        </a:rPr>
                        <a:t>ATTENTION</a:t>
                      </a:r>
                    </a:p>
                    <a:p>
                      <a:pPr algn="l"/>
                      <a:r>
                        <a:rPr lang="en-US" sz="900">
                          <a:solidFill>
                            <a:schemeClr val="tx1"/>
                          </a:solidFill>
                        </a:rPr>
                        <a:t>+ ENOUGH TIME TO EXPERIMENT</a:t>
                      </a:r>
                    </a:p>
                    <a:p>
                      <a:pPr algn="l"/>
                      <a:r>
                        <a:rPr lang="en-US" sz="900">
                          <a:solidFill>
                            <a:schemeClr val="tx1"/>
                          </a:solidFill>
                        </a:rPr>
                        <a:t>+ RECURRING ATTENDANCE</a:t>
                      </a:r>
                    </a:p>
                    <a:p>
                      <a:pPr algn="l"/>
                      <a:r>
                        <a:rPr lang="en-US" sz="900">
                          <a:solidFill>
                            <a:schemeClr val="tx1"/>
                          </a:solidFill>
                        </a:rPr>
                        <a:t>+ WILLINGNESS TO CONTRIBUTE</a:t>
                      </a:r>
                    </a:p>
                    <a:p>
                      <a:pPr algn="l"/>
                      <a:r>
                        <a:rPr lang="en-US" sz="900">
                          <a:solidFill>
                            <a:schemeClr val="tx1"/>
                          </a:solidFill>
                        </a:rPr>
                        <a:t>+WILLINGNESS TO TAKE RESPONSIBILITIES</a:t>
                      </a:r>
                    </a:p>
                  </a:txBody>
                  <a:tcPr>
                    <a:solidFill>
                      <a:schemeClr val="accent1">
                        <a:lumMod val="60000"/>
                        <a:lumOff val="40000"/>
                      </a:schemeClr>
                    </a:solidFill>
                  </a:tcPr>
                </a:tc>
                <a:tc>
                  <a:txBody>
                    <a:bodyPr/>
                    <a:lstStyle/>
                    <a:p>
                      <a:pPr algn="l"/>
                      <a:r>
                        <a:rPr lang="en-US" sz="900">
                          <a:solidFill>
                            <a:schemeClr val="bg1"/>
                          </a:solidFill>
                        </a:rPr>
                        <a:t>ATTENTION</a:t>
                      </a:r>
                    </a:p>
                    <a:p>
                      <a:pPr algn="l"/>
                      <a:r>
                        <a:rPr lang="en-US" sz="900">
                          <a:solidFill>
                            <a:schemeClr val="bg1"/>
                          </a:solidFill>
                        </a:rPr>
                        <a:t>+ ENOUGH TIME TO EXPERIMENT</a:t>
                      </a:r>
                    </a:p>
                    <a:p>
                      <a:pPr algn="l"/>
                      <a:r>
                        <a:rPr lang="en-US" sz="900">
                          <a:solidFill>
                            <a:schemeClr val="bg1"/>
                          </a:solidFill>
                        </a:rPr>
                        <a:t>+ RECURRING ATTENDANCE</a:t>
                      </a:r>
                    </a:p>
                    <a:p>
                      <a:pPr algn="l"/>
                      <a:r>
                        <a:rPr lang="en-US" sz="900">
                          <a:solidFill>
                            <a:schemeClr val="bg1"/>
                          </a:solidFill>
                        </a:rPr>
                        <a:t>+ WILLING NESS TO CONTRIBUTE</a:t>
                      </a:r>
                    </a:p>
                    <a:p>
                      <a:pPr algn="l"/>
                      <a:r>
                        <a:rPr lang="en-US" sz="900">
                          <a:solidFill>
                            <a:schemeClr val="bg1"/>
                          </a:solidFill>
                        </a:rPr>
                        <a:t>+WILLINGNESS TO TAKE RESPONSIBILITIES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a:solidFill>
                            <a:schemeClr val="bg1"/>
                          </a:solidFill>
                        </a:rPr>
                        <a:t>+WILLINGNESS TO BUILD</a:t>
                      </a:r>
                    </a:p>
                  </a:txBody>
                  <a:tcPr>
                    <a:solidFill>
                      <a:schemeClr val="accent1">
                        <a:lumMod val="75000"/>
                      </a:schemeClr>
                    </a:solidFill>
                  </a:tcPr>
                </a:tc>
                <a:tc>
                  <a:txBody>
                    <a:bodyPr/>
                    <a:lstStyle/>
                    <a:p>
                      <a:pPr algn="l"/>
                      <a:r>
                        <a:rPr lang="en-US" sz="900">
                          <a:solidFill>
                            <a:schemeClr val="bg1"/>
                          </a:solidFill>
                        </a:rPr>
                        <a:t>ATTENTION</a:t>
                      </a:r>
                    </a:p>
                    <a:p>
                      <a:pPr algn="l"/>
                      <a:r>
                        <a:rPr lang="en-US" sz="900">
                          <a:solidFill>
                            <a:schemeClr val="bg1"/>
                          </a:solidFill>
                        </a:rPr>
                        <a:t>+ ENOUGH TIME TO EXPERIMENT</a:t>
                      </a:r>
                    </a:p>
                    <a:p>
                      <a:pPr algn="l"/>
                      <a:r>
                        <a:rPr lang="en-US" sz="900">
                          <a:solidFill>
                            <a:schemeClr val="bg1"/>
                          </a:solidFill>
                        </a:rPr>
                        <a:t>+ RECURRING ATTENDANCE</a:t>
                      </a:r>
                    </a:p>
                    <a:p>
                      <a:pPr algn="l"/>
                      <a:r>
                        <a:rPr lang="en-US" sz="900">
                          <a:solidFill>
                            <a:schemeClr val="bg1"/>
                          </a:solidFill>
                        </a:rPr>
                        <a:t>+ WILLINGNESS TO CONTRIBUTE</a:t>
                      </a:r>
                    </a:p>
                    <a:p>
                      <a:pPr algn="l"/>
                      <a:r>
                        <a:rPr lang="en-US" sz="900">
                          <a:solidFill>
                            <a:schemeClr val="bg1"/>
                          </a:solidFill>
                        </a:rPr>
                        <a:t>+WILLINGNESS TO TAKE RESPONSIBILITIES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a:solidFill>
                            <a:schemeClr val="bg1"/>
                          </a:solidFill>
                        </a:rPr>
                        <a:t>+WILLINGNESS TO BUILD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a:solidFill>
                            <a:schemeClr val="bg1"/>
                          </a:solidFill>
                        </a:rPr>
                        <a:t>+WILLINGNESS TO RALLY</a:t>
                      </a:r>
                    </a:p>
                  </a:txBody>
                  <a:tcPr>
                    <a:solidFill>
                      <a:schemeClr val="accent1">
                        <a:lumMod val="50000"/>
                      </a:schemeClr>
                    </a:solidFill>
                  </a:tcPr>
                </a:tc>
                <a:extLst>
                  <a:ext uri="{0D108BD9-81ED-4DB2-BD59-A6C34878D82A}">
                    <a16:rowId xmlns:a16="http://schemas.microsoft.com/office/drawing/2014/main" val="2260415336"/>
                  </a:ext>
                </a:extLst>
              </a:tr>
              <a:tr h="1043462">
                <a:tc>
                  <a:txBody>
                    <a:bodyPr/>
                    <a:lstStyle/>
                    <a:p>
                      <a:pPr algn="ctr"/>
                      <a:r>
                        <a:rPr lang="en-US" sz="900">
                          <a:solidFill>
                            <a:schemeClr val="tx1"/>
                          </a:solidFill>
                        </a:rPr>
                        <a:t>What members can possibly expect from the Community </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900">
                          <a:solidFill>
                            <a:schemeClr val="tx1"/>
                          </a:solidFill>
                        </a:rPr>
                        <a:t>Interesting content</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900">
                          <a:solidFill>
                            <a:schemeClr val="tx1"/>
                          </a:solidFill>
                        </a:rPr>
                        <a:t>Pleasant experience</a:t>
                      </a:r>
                    </a:p>
                  </a:txBody>
                  <a:tcPr>
                    <a:lnL w="12700" cap="flat" cmpd="sng" algn="ctr">
                      <a:noFill/>
                      <a:prstDash val="solid"/>
                      <a:round/>
                      <a:headEnd type="none" w="med" len="med"/>
                      <a:tailEnd type="none" w="med" len="med"/>
                    </a:lnL>
                    <a:solidFill>
                      <a:schemeClr val="bg1">
                        <a:lumMod val="95000"/>
                      </a:schemeClr>
                    </a:solidFill>
                  </a:tcPr>
                </a:tc>
                <a:tc>
                  <a:txBody>
                    <a:bodyPr/>
                    <a:lstStyle/>
                    <a:p>
                      <a:pPr algn="l"/>
                      <a:r>
                        <a:rPr lang="en-US" sz="900">
                          <a:solidFill>
                            <a:schemeClr val="tx1"/>
                          </a:solidFill>
                        </a:rPr>
                        <a:t>- Interest and Utility</a:t>
                      </a:r>
                    </a:p>
                    <a:p>
                      <a:pPr algn="l"/>
                      <a:r>
                        <a:rPr lang="en-US" sz="900">
                          <a:solidFill>
                            <a:schemeClr val="tx1"/>
                          </a:solidFill>
                        </a:rPr>
                        <a:t>- Usefulness of community or  content experience</a:t>
                      </a:r>
                    </a:p>
                  </a:txBody>
                  <a:tcPr>
                    <a:solidFill>
                      <a:schemeClr val="accent1">
                        <a:lumMod val="20000"/>
                        <a:lumOff val="80000"/>
                      </a:schemeClr>
                    </a:solidFill>
                  </a:tcPr>
                </a:tc>
                <a:tc>
                  <a:txBody>
                    <a:bodyPr/>
                    <a:lstStyle/>
                    <a:p>
                      <a:pPr algn="l"/>
                      <a:r>
                        <a:rPr lang="en-US" sz="900">
                          <a:solidFill>
                            <a:schemeClr val="tx1"/>
                          </a:solidFill>
                        </a:rPr>
                        <a:t>- Feeling of being active</a:t>
                      </a:r>
                    </a:p>
                    <a:p>
                      <a:pPr algn="l"/>
                      <a:r>
                        <a:rPr lang="en-US" sz="900">
                          <a:solidFill>
                            <a:schemeClr val="tx1"/>
                          </a:solidFill>
                        </a:rPr>
                        <a:t>- Concrete effects resulting from one’s action</a:t>
                      </a:r>
                    </a:p>
                    <a:p>
                      <a:pPr algn="l"/>
                      <a:r>
                        <a:rPr lang="en-US" sz="900">
                          <a:solidFill>
                            <a:schemeClr val="tx1"/>
                          </a:solidFill>
                        </a:rPr>
                        <a:t>- Sense of belonging in something bigger</a:t>
                      </a:r>
                    </a:p>
                    <a:p>
                      <a:pPr marL="171450" indent="-171450" algn="l">
                        <a:buFontTx/>
                        <a:buChar char="-"/>
                      </a:pPr>
                      <a:r>
                        <a:rPr lang="en-US" sz="900">
                          <a:solidFill>
                            <a:schemeClr val="tx1"/>
                          </a:solidFill>
                        </a:rPr>
                        <a:t>Better self-image</a:t>
                      </a:r>
                    </a:p>
                    <a:p>
                      <a:pPr marL="171450" indent="-171450" algn="l">
                        <a:buFontTx/>
                        <a:buChar char="-"/>
                      </a:pPr>
                      <a:r>
                        <a:rPr lang="en-US" sz="900">
                          <a:solidFill>
                            <a:schemeClr val="tx1"/>
                          </a:solidFill>
                        </a:rPr>
                        <a:t>Alignment of values</a:t>
                      </a:r>
                    </a:p>
                  </a:txBody>
                  <a:tcPr>
                    <a:solidFill>
                      <a:schemeClr val="accent1">
                        <a:lumMod val="40000"/>
                        <a:lumOff val="60000"/>
                      </a:schemeClr>
                    </a:solidFill>
                  </a:tcPr>
                </a:tc>
                <a:tc>
                  <a:txBody>
                    <a:bodyPr/>
                    <a:lstStyle/>
                    <a:p>
                      <a:pPr marL="171450" indent="-171450" algn="l">
                        <a:buFontTx/>
                        <a:buChar char="-"/>
                      </a:pPr>
                      <a:r>
                        <a:rPr lang="en-US" sz="900">
                          <a:solidFill>
                            <a:schemeClr val="tx1"/>
                          </a:solidFill>
                        </a:rPr>
                        <a:t>Responsibilities</a:t>
                      </a:r>
                    </a:p>
                    <a:p>
                      <a:pPr marL="171450" indent="-171450" algn="l">
                        <a:buFontTx/>
                        <a:buChar char="-"/>
                      </a:pPr>
                      <a:r>
                        <a:rPr lang="en-US" sz="900">
                          <a:solidFill>
                            <a:schemeClr val="tx1"/>
                          </a:solidFill>
                        </a:rPr>
                        <a:t>Risk of loss and more  meaningful success</a:t>
                      </a:r>
                    </a:p>
                    <a:p>
                      <a:pPr marL="171450" indent="-171450" algn="l">
                        <a:buFontTx/>
                        <a:buChar char="-"/>
                      </a:pPr>
                      <a:r>
                        <a:rPr lang="en-US" sz="900">
                          <a:solidFill>
                            <a:schemeClr val="tx1"/>
                          </a:solidFill>
                        </a:rPr>
                        <a:t>Challenge and opportunity to succeed</a:t>
                      </a:r>
                    </a:p>
                  </a:txBody>
                  <a:tcPr>
                    <a:solidFill>
                      <a:schemeClr val="accent1">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a:solidFill>
                            <a:schemeClr val="bg1"/>
                          </a:solidFill>
                        </a:rPr>
                        <a:t>- A space to express oneself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a:solidFill>
                            <a:schemeClr val="bg1"/>
                          </a:solidFill>
                        </a:rPr>
                        <a:t>- Support and tools for creativity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a:solidFill>
                            <a:schemeClr val="bg1"/>
                          </a:solidFill>
                        </a:rPr>
                        <a:t>- Feeling of being aligned with oneself</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900">
                          <a:solidFill>
                            <a:schemeClr val="bg1"/>
                          </a:solidFill>
                        </a:rPr>
                        <a:t>Posterity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900">
                          <a:solidFill>
                            <a:schemeClr val="bg1"/>
                          </a:solidFill>
                        </a:rPr>
                        <a:t>Significance</a:t>
                      </a:r>
                    </a:p>
                  </a:txBody>
                  <a:tcPr>
                    <a:solidFill>
                      <a:schemeClr val="accent1">
                        <a:lumMod val="75000"/>
                      </a:schemeClr>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900">
                          <a:solidFill>
                            <a:schemeClr val="bg1"/>
                          </a:solidFill>
                        </a:rPr>
                        <a:t>Unattended crowds to conquer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900">
                          <a:solidFill>
                            <a:schemeClr val="bg1"/>
                          </a:solidFill>
                        </a:rPr>
                        <a:t>Significance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900">
                          <a:solidFill>
                            <a:schemeClr val="bg1"/>
                          </a:solidFill>
                        </a:rPr>
                        <a:t>Large Vision </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900">
                        <a:solidFill>
                          <a:schemeClr val="bg1"/>
                        </a:solidFill>
                      </a:endParaRPr>
                    </a:p>
                  </a:txBody>
                  <a:tcPr>
                    <a:solidFill>
                      <a:schemeClr val="accent1">
                        <a:lumMod val="50000"/>
                      </a:schemeClr>
                    </a:solidFill>
                  </a:tcPr>
                </a:tc>
                <a:extLst>
                  <a:ext uri="{0D108BD9-81ED-4DB2-BD59-A6C34878D82A}">
                    <a16:rowId xmlns:a16="http://schemas.microsoft.com/office/drawing/2014/main" val="1156104871"/>
                  </a:ext>
                </a:extLst>
              </a:tr>
            </a:tbl>
          </a:graphicData>
        </a:graphic>
      </p:graphicFrame>
      <p:grpSp>
        <p:nvGrpSpPr>
          <p:cNvPr id="3" name="Groupe 2">
            <a:extLst>
              <a:ext uri="{FF2B5EF4-FFF2-40B4-BE49-F238E27FC236}">
                <a16:creationId xmlns:a16="http://schemas.microsoft.com/office/drawing/2014/main" id="{087C4F50-B231-42E1-B01C-DDA22F3AD2CF}"/>
              </a:ext>
            </a:extLst>
          </p:cNvPr>
          <p:cNvGrpSpPr/>
          <p:nvPr/>
        </p:nvGrpSpPr>
        <p:grpSpPr>
          <a:xfrm>
            <a:off x="2274558" y="1841401"/>
            <a:ext cx="9596910" cy="916410"/>
            <a:chOff x="1900629" y="1202922"/>
            <a:chExt cx="10542118" cy="1006668"/>
          </a:xfrm>
        </p:grpSpPr>
        <p:pic>
          <p:nvPicPr>
            <p:cNvPr id="4" name="Graphique 3" descr="Une artiste avec un remplissage uni">
              <a:extLst>
                <a:ext uri="{FF2B5EF4-FFF2-40B4-BE49-F238E27FC236}">
                  <a16:creationId xmlns:a16="http://schemas.microsoft.com/office/drawing/2014/main" id="{810F6C66-2740-4B77-907C-81B8FA93C5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13083" y="1233936"/>
              <a:ext cx="914400" cy="914400"/>
            </a:xfrm>
            <a:prstGeom prst="rect">
              <a:avLst/>
            </a:prstGeom>
          </p:spPr>
        </p:pic>
        <p:pic>
          <p:nvPicPr>
            <p:cNvPr id="6" name="Graphique 5" descr="Employée de bureau avec un remplissage uni">
              <a:extLst>
                <a:ext uri="{FF2B5EF4-FFF2-40B4-BE49-F238E27FC236}">
                  <a16:creationId xmlns:a16="http://schemas.microsoft.com/office/drawing/2014/main" id="{2428B53D-1721-4057-B67B-B473AFBCBB5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90087" y="1254253"/>
              <a:ext cx="914400" cy="914400"/>
            </a:xfrm>
            <a:prstGeom prst="rect">
              <a:avLst/>
            </a:prstGeom>
          </p:spPr>
        </p:pic>
        <p:pic>
          <p:nvPicPr>
            <p:cNvPr id="7" name="Graphique 6" descr="Profil femelle avec un remplissage uni">
              <a:extLst>
                <a:ext uri="{FF2B5EF4-FFF2-40B4-BE49-F238E27FC236}">
                  <a16:creationId xmlns:a16="http://schemas.microsoft.com/office/drawing/2014/main" id="{062DB206-39D8-4B3C-BD13-3DBF65E6606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033430" y="1254253"/>
              <a:ext cx="914400" cy="914400"/>
            </a:xfrm>
            <a:prstGeom prst="rect">
              <a:avLst/>
            </a:prstGeom>
          </p:spPr>
        </p:pic>
        <p:pic>
          <p:nvPicPr>
            <p:cNvPr id="8" name="Graphique 7" descr="Femme agricultrice avec un remplissage uni">
              <a:extLst>
                <a:ext uri="{FF2B5EF4-FFF2-40B4-BE49-F238E27FC236}">
                  <a16:creationId xmlns:a16="http://schemas.microsoft.com/office/drawing/2014/main" id="{17D25DE1-D68C-48C9-9789-1053970BB18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635614" y="1295190"/>
              <a:ext cx="914400" cy="914400"/>
            </a:xfrm>
            <a:prstGeom prst="rect">
              <a:avLst/>
            </a:prstGeom>
          </p:spPr>
        </p:pic>
        <p:pic>
          <p:nvPicPr>
            <p:cNvPr id="9" name="Graphique 8" descr="Femme DJ avec un remplissage uni">
              <a:extLst>
                <a:ext uri="{FF2B5EF4-FFF2-40B4-BE49-F238E27FC236}">
                  <a16:creationId xmlns:a16="http://schemas.microsoft.com/office/drawing/2014/main" id="{2B99E496-4F89-4E99-A7D5-F98B02B9751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502812" y="1254253"/>
              <a:ext cx="914400" cy="914400"/>
            </a:xfrm>
            <a:prstGeom prst="rect">
              <a:avLst/>
            </a:prstGeom>
          </p:spPr>
        </p:pic>
        <p:pic>
          <p:nvPicPr>
            <p:cNvPr id="10" name="Graphique 9" descr="Écolière avec un remplissage uni">
              <a:extLst>
                <a:ext uri="{FF2B5EF4-FFF2-40B4-BE49-F238E27FC236}">
                  <a16:creationId xmlns:a16="http://schemas.microsoft.com/office/drawing/2014/main" id="{287C0414-2195-4AD5-BA54-B2C74234316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900629" y="1254253"/>
              <a:ext cx="914400" cy="914400"/>
            </a:xfrm>
            <a:prstGeom prst="rect">
              <a:avLst/>
            </a:prstGeom>
          </p:spPr>
        </p:pic>
        <p:pic>
          <p:nvPicPr>
            <p:cNvPr id="11" name="Graphique 10" descr="Héroïne avec un remplissage uni">
              <a:extLst>
                <a:ext uri="{FF2B5EF4-FFF2-40B4-BE49-F238E27FC236}">
                  <a16:creationId xmlns:a16="http://schemas.microsoft.com/office/drawing/2014/main" id="{B3430447-F5EA-4AF1-A1AF-F06A10FF0CC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1436079" y="1202922"/>
              <a:ext cx="1006668" cy="1006668"/>
            </a:xfrm>
            <a:prstGeom prst="rect">
              <a:avLst/>
            </a:prstGeom>
          </p:spPr>
        </p:pic>
      </p:grpSp>
      <p:pic>
        <p:nvPicPr>
          <p:cNvPr id="12" name="Graphique 11" descr="Deux cœurs avec un remplissage uni">
            <a:extLst>
              <a:ext uri="{FF2B5EF4-FFF2-40B4-BE49-F238E27FC236}">
                <a16:creationId xmlns:a16="http://schemas.microsoft.com/office/drawing/2014/main" id="{4DCD1409-EDE8-4556-88E5-6E0DD3452F8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751423" y="1888130"/>
            <a:ext cx="188517" cy="188517"/>
          </a:xfrm>
          <a:prstGeom prst="rect">
            <a:avLst/>
          </a:prstGeom>
        </p:spPr>
      </p:pic>
    </p:spTree>
    <p:extLst>
      <p:ext uri="{BB962C8B-B14F-4D97-AF65-F5344CB8AC3E}">
        <p14:creationId xmlns:p14="http://schemas.microsoft.com/office/powerpoint/2010/main" val="1588568121"/>
      </p:ext>
    </p:extLst>
  </p:cSld>
  <p:clrMapOvr>
    <a:masterClrMapping/>
  </p:clrMapOvr>
  <mc:AlternateContent xmlns:mc="http://schemas.openxmlformats.org/markup-compatibility/2006" xmlns:p14="http://schemas.microsoft.com/office/powerpoint/2010/main">
    <mc:Choice Requires="p14">
      <p:transition spd="slow" p14:dur="2000" advTm="77072"/>
    </mc:Choice>
    <mc:Fallback xmlns="">
      <p:transition spd="slow" advTm="77072"/>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83C4B0-E757-4B7A-990C-B7FA3D783740}"/>
              </a:ext>
            </a:extLst>
          </p:cNvPr>
          <p:cNvSpPr>
            <a:spLocks noGrp="1"/>
          </p:cNvSpPr>
          <p:nvPr>
            <p:ph type="title"/>
          </p:nvPr>
        </p:nvSpPr>
        <p:spPr>
          <a:xfrm>
            <a:off x="1115568" y="548640"/>
            <a:ext cx="10168128" cy="720323"/>
          </a:xfrm>
        </p:spPr>
        <p:txBody>
          <a:bodyPr>
            <a:noAutofit/>
          </a:bodyPr>
          <a:lstStyle/>
          <a:p>
            <a:r>
              <a:rPr lang="en-US" sz="2400" dirty="0"/>
              <a:t>Engagement Level workshop</a:t>
            </a:r>
            <a:br>
              <a:rPr lang="en-US" sz="2400" dirty="0"/>
            </a:br>
            <a:r>
              <a:rPr lang="en-US" sz="2400" dirty="0"/>
              <a:t>Example activities for </a:t>
            </a:r>
            <a:r>
              <a:rPr lang="en-US" sz="2400" dirty="0">
                <a:solidFill>
                  <a:srgbClr val="3494BA"/>
                </a:solidFill>
              </a:rPr>
              <a:t>basic level system</a:t>
            </a:r>
            <a:endParaRPr lang="en-US" sz="2400" b="0" dirty="0">
              <a:solidFill>
                <a:srgbClr val="3494BA"/>
              </a:solidFill>
            </a:endParaRPr>
          </a:p>
        </p:txBody>
      </p:sp>
      <p:graphicFrame>
        <p:nvGraphicFramePr>
          <p:cNvPr id="5" name="Tableau 5">
            <a:extLst>
              <a:ext uri="{FF2B5EF4-FFF2-40B4-BE49-F238E27FC236}">
                <a16:creationId xmlns:a16="http://schemas.microsoft.com/office/drawing/2014/main" id="{D6DF376F-E1E9-434C-AE69-D2D58D946080}"/>
              </a:ext>
            </a:extLst>
          </p:cNvPr>
          <p:cNvGraphicFramePr>
            <a:graphicFrameLocks noGrp="1"/>
          </p:cNvGraphicFramePr>
          <p:nvPr>
            <p:extLst>
              <p:ext uri="{D42A27DB-BD31-4B8C-83A1-F6EECF244321}">
                <p14:modId xmlns:p14="http://schemas.microsoft.com/office/powerpoint/2010/main" val="4120593819"/>
              </p:ext>
            </p:extLst>
          </p:nvPr>
        </p:nvGraphicFramePr>
        <p:xfrm>
          <a:off x="1212702" y="2620399"/>
          <a:ext cx="10139780" cy="3889771"/>
        </p:xfrm>
        <a:graphic>
          <a:graphicData uri="http://schemas.openxmlformats.org/drawingml/2006/table">
            <a:tbl>
              <a:tblPr firstRow="1" bandRow="1">
                <a:tableStyleId>{5C22544A-7EE6-4342-B048-85BDC9FD1C3A}</a:tableStyleId>
              </a:tblPr>
              <a:tblGrid>
                <a:gridCol w="1448540">
                  <a:extLst>
                    <a:ext uri="{9D8B030D-6E8A-4147-A177-3AD203B41FA5}">
                      <a16:colId xmlns:a16="http://schemas.microsoft.com/office/drawing/2014/main" val="1258243979"/>
                    </a:ext>
                  </a:extLst>
                </a:gridCol>
                <a:gridCol w="1448540">
                  <a:extLst>
                    <a:ext uri="{9D8B030D-6E8A-4147-A177-3AD203B41FA5}">
                      <a16:colId xmlns:a16="http://schemas.microsoft.com/office/drawing/2014/main" val="1079462814"/>
                    </a:ext>
                  </a:extLst>
                </a:gridCol>
                <a:gridCol w="1448540">
                  <a:extLst>
                    <a:ext uri="{9D8B030D-6E8A-4147-A177-3AD203B41FA5}">
                      <a16:colId xmlns:a16="http://schemas.microsoft.com/office/drawing/2014/main" val="3397691572"/>
                    </a:ext>
                  </a:extLst>
                </a:gridCol>
                <a:gridCol w="1448540">
                  <a:extLst>
                    <a:ext uri="{9D8B030D-6E8A-4147-A177-3AD203B41FA5}">
                      <a16:colId xmlns:a16="http://schemas.microsoft.com/office/drawing/2014/main" val="3075883050"/>
                    </a:ext>
                  </a:extLst>
                </a:gridCol>
                <a:gridCol w="1448540">
                  <a:extLst>
                    <a:ext uri="{9D8B030D-6E8A-4147-A177-3AD203B41FA5}">
                      <a16:colId xmlns:a16="http://schemas.microsoft.com/office/drawing/2014/main" val="1259412674"/>
                    </a:ext>
                  </a:extLst>
                </a:gridCol>
                <a:gridCol w="1448540">
                  <a:extLst>
                    <a:ext uri="{9D8B030D-6E8A-4147-A177-3AD203B41FA5}">
                      <a16:colId xmlns:a16="http://schemas.microsoft.com/office/drawing/2014/main" val="3392695109"/>
                    </a:ext>
                  </a:extLst>
                </a:gridCol>
                <a:gridCol w="1448540">
                  <a:extLst>
                    <a:ext uri="{9D8B030D-6E8A-4147-A177-3AD203B41FA5}">
                      <a16:colId xmlns:a16="http://schemas.microsoft.com/office/drawing/2014/main" val="2848032752"/>
                    </a:ext>
                  </a:extLst>
                </a:gridCol>
              </a:tblGrid>
              <a:tr h="227421">
                <a:tc>
                  <a:txBody>
                    <a:bodyPr/>
                    <a:lstStyle/>
                    <a:p>
                      <a:pPr algn="ctr"/>
                      <a:r>
                        <a:rPr lang="en-US" sz="1100">
                          <a:solidFill>
                            <a:schemeClr val="tx1"/>
                          </a:solidFill>
                        </a:rPr>
                        <a:t>E1</a:t>
                      </a:r>
                    </a:p>
                  </a:txBody>
                  <a:tcPr>
                    <a:lnL w="12700" cap="flat" cmpd="sng" algn="ctr">
                      <a:noFill/>
                      <a:prstDash val="solid"/>
                      <a:round/>
                      <a:headEnd type="none" w="med" len="med"/>
                      <a:tailEnd type="none" w="med" len="med"/>
                    </a:lnL>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a:solidFill>
                            <a:schemeClr val="tx1"/>
                          </a:solidFill>
                        </a:rPr>
                        <a:t>E2</a:t>
                      </a:r>
                    </a:p>
                  </a:txBody>
                  <a:tcPr>
                    <a:solidFill>
                      <a:schemeClr val="bg1">
                        <a:lumMod val="95000"/>
                      </a:schemeClr>
                    </a:solidFill>
                  </a:tcPr>
                </a:tc>
                <a:tc>
                  <a:txBody>
                    <a:bodyPr/>
                    <a:lstStyle/>
                    <a:p>
                      <a:pPr algn="ctr"/>
                      <a:r>
                        <a:rPr lang="en-US" sz="1100">
                          <a:solidFill>
                            <a:schemeClr val="tx1"/>
                          </a:solidFill>
                        </a:rPr>
                        <a:t>E3</a:t>
                      </a:r>
                    </a:p>
                  </a:txBody>
                  <a:tcP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a:solidFill>
                            <a:schemeClr val="tx1"/>
                          </a:solidFill>
                        </a:rPr>
                        <a:t>E4</a:t>
                      </a:r>
                    </a:p>
                  </a:txBody>
                  <a:tcP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a:solidFill>
                            <a:schemeClr val="tx1"/>
                          </a:solidFill>
                        </a:rPr>
                        <a:t>E5</a:t>
                      </a:r>
                    </a:p>
                  </a:txBody>
                  <a:tcP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a:solidFill>
                            <a:schemeClr val="bg1"/>
                          </a:solidFill>
                        </a:rPr>
                        <a:t>E6</a:t>
                      </a:r>
                    </a:p>
                  </a:txBody>
                  <a:tcPr>
                    <a:solidFill>
                      <a:schemeClr val="accent1">
                        <a:lumMod val="75000"/>
                      </a:schemeClr>
                    </a:solidFill>
                  </a:tcPr>
                </a:tc>
                <a:tc>
                  <a:txBody>
                    <a:bodyPr/>
                    <a:lstStyle/>
                    <a:p>
                      <a:pPr algn="ctr"/>
                      <a:r>
                        <a:rPr lang="en-US" sz="1100">
                          <a:solidFill>
                            <a:schemeClr val="bg1"/>
                          </a:solidFill>
                        </a:rPr>
                        <a:t>E7</a:t>
                      </a:r>
                    </a:p>
                  </a:txBody>
                  <a:tcPr>
                    <a:solidFill>
                      <a:schemeClr val="accent1">
                        <a:lumMod val="50000"/>
                      </a:schemeClr>
                    </a:solidFill>
                  </a:tcPr>
                </a:tc>
                <a:extLst>
                  <a:ext uri="{0D108BD9-81ED-4DB2-BD59-A6C34878D82A}">
                    <a16:rowId xmlns:a16="http://schemas.microsoft.com/office/drawing/2014/main" val="739272322"/>
                  </a:ext>
                </a:extLst>
              </a:tr>
              <a:tr h="521731">
                <a:tc>
                  <a:txBody>
                    <a:bodyPr/>
                    <a:lstStyle/>
                    <a:p>
                      <a:pPr algn="ctr"/>
                      <a:r>
                        <a:rPr lang="en-US" sz="1100">
                          <a:solidFill>
                            <a:schemeClr val="tx1"/>
                          </a:solidFill>
                        </a:rPr>
                        <a:t>Curious</a:t>
                      </a:r>
                    </a:p>
                  </a:txBody>
                  <a:tcPr>
                    <a:lnL w="12700" cap="flat" cmpd="sng" algn="ctr">
                      <a:noFill/>
                      <a:prstDash val="solid"/>
                      <a:round/>
                      <a:headEnd type="none" w="med" len="med"/>
                      <a:tailEnd type="none" w="med" len="med"/>
                    </a:lnL>
                    <a:lnB w="1270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rPr>
                        <a:t>Attendee</a:t>
                      </a:r>
                    </a:p>
                  </a:txBody>
                  <a:tcPr>
                    <a:solidFill>
                      <a:schemeClr val="bg1">
                        <a:lumMod val="95000"/>
                      </a:schemeClr>
                    </a:solidFill>
                  </a:tcPr>
                </a:tc>
                <a:tc>
                  <a:txBody>
                    <a:bodyPr/>
                    <a:lstStyle/>
                    <a:p>
                      <a:pPr algn="ctr"/>
                      <a:r>
                        <a:rPr lang="en-US" sz="1100">
                          <a:solidFill>
                            <a:schemeClr val="tx1"/>
                          </a:solidFill>
                        </a:rPr>
                        <a:t>Active and regular attendee</a:t>
                      </a:r>
                    </a:p>
                  </a:txBody>
                  <a:tcP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a:solidFill>
                            <a:schemeClr val="tx1"/>
                          </a:solidFill>
                        </a:rPr>
                        <a:t>Contributor</a:t>
                      </a:r>
                    </a:p>
                  </a:txBody>
                  <a:tcP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a:solidFill>
                            <a:schemeClr val="tx1"/>
                          </a:solidFill>
                        </a:rPr>
                        <a:t>Leader</a:t>
                      </a:r>
                    </a:p>
                  </a:txBody>
                  <a:tcP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a:solidFill>
                            <a:schemeClr val="bg1"/>
                          </a:solidFill>
                        </a:rPr>
                        <a:t>Leader &amp; Creator</a:t>
                      </a:r>
                    </a:p>
                  </a:txBody>
                  <a:tcPr>
                    <a:solidFill>
                      <a:schemeClr val="accent1">
                        <a:lumMod val="75000"/>
                      </a:schemeClr>
                    </a:solidFill>
                  </a:tcPr>
                </a:tc>
                <a:tc>
                  <a:txBody>
                    <a:bodyPr/>
                    <a:lstStyle/>
                    <a:p>
                      <a:pPr algn="ctr"/>
                      <a:r>
                        <a:rPr lang="en-US" sz="1100" dirty="0">
                          <a:solidFill>
                            <a:schemeClr val="bg1"/>
                          </a:solidFill>
                        </a:rPr>
                        <a:t>Community Booster</a:t>
                      </a:r>
                    </a:p>
                  </a:txBody>
                  <a:tcPr>
                    <a:solidFill>
                      <a:schemeClr val="accent1">
                        <a:lumMod val="50000"/>
                      </a:schemeClr>
                    </a:solidFill>
                  </a:tcPr>
                </a:tc>
                <a:extLst>
                  <a:ext uri="{0D108BD9-81ED-4DB2-BD59-A6C34878D82A}">
                    <a16:rowId xmlns:a16="http://schemas.microsoft.com/office/drawing/2014/main" val="3032128388"/>
                  </a:ext>
                </a:extLst>
              </a:tr>
              <a:tr h="1525060">
                <a:tc>
                  <a:txBody>
                    <a:bodyPr/>
                    <a:lstStyle/>
                    <a:p>
                      <a:r>
                        <a:rPr lang="en-US" sz="1100" noProof="0" dirty="0"/>
                        <a:t>Subscribe to a content thread (social media account, etc.) </a:t>
                      </a:r>
                    </a:p>
                    <a:p>
                      <a:endParaRPr lang="en-US" sz="1100" noProof="0" dirty="0"/>
                    </a:p>
                    <a:p>
                      <a:r>
                        <a:rPr lang="en-US" sz="1100" noProof="0" dirty="0"/>
                        <a:t>Agree to receive content (newsletters, brochure, etc.)</a:t>
                      </a:r>
                    </a:p>
                    <a:p>
                      <a:endParaRPr lang="en-US" sz="1100" noProof="0" dirty="0"/>
                    </a:p>
                    <a:p>
                      <a:r>
                        <a:rPr lang="en-US" sz="1100" noProof="0" dirty="0"/>
                        <a:t>Join a messaging room (or get invited to it)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100" noProof="0"/>
                        <a:t>Watch or listen to an online content.</a:t>
                      </a:r>
                    </a:p>
                    <a:p>
                      <a:endParaRPr lang="en-US" sz="1100" noProof="0"/>
                    </a:p>
                    <a:p>
                      <a:r>
                        <a:rPr lang="en-US" sz="1100" noProof="0"/>
                        <a:t>Attend to an event in which you can act passively : Inspirational speaker, presentation, etc.</a:t>
                      </a:r>
                    </a:p>
                    <a:p>
                      <a:endParaRPr lang="en-US" sz="1100" noProof="0"/>
                    </a:p>
                  </a:txBody>
                  <a:tcPr>
                    <a:lnL w="12700" cap="flat" cmpd="sng" algn="ctr">
                      <a:noFill/>
                      <a:prstDash val="solid"/>
                      <a:round/>
                      <a:headEnd type="none" w="med" len="med"/>
                      <a:tailEnd type="none" w="med" len="med"/>
                    </a:lnL>
                    <a:solidFill>
                      <a:schemeClr val="bg1">
                        <a:lumMod val="95000"/>
                      </a:schemeClr>
                    </a:solidFill>
                  </a:tcPr>
                </a:tc>
                <a:tc>
                  <a:txBody>
                    <a:bodyPr/>
                    <a:lstStyle/>
                    <a:p>
                      <a:r>
                        <a:rPr lang="en-US" sz="1100" noProof="0"/>
                        <a:t>Introduce yourself to other members</a:t>
                      </a:r>
                    </a:p>
                    <a:p>
                      <a:endParaRPr lang="en-US" sz="1100" noProof="0"/>
                    </a:p>
                    <a:p>
                      <a:r>
                        <a:rPr lang="en-US" sz="1100" noProof="0"/>
                        <a:t>Answer to a quiz, a poll or a study</a:t>
                      </a:r>
                    </a:p>
                    <a:p>
                      <a:endParaRPr lang="en-US" sz="1100" noProof="0"/>
                    </a:p>
                    <a:p>
                      <a:r>
                        <a:rPr lang="en-US" sz="1100" noProof="0"/>
                        <a:t>React to a content (with likes, etc)</a:t>
                      </a:r>
                    </a:p>
                    <a:p>
                      <a:endParaRPr lang="en-US" sz="1100" noProof="0"/>
                    </a:p>
                    <a:p>
                      <a:r>
                        <a:rPr lang="en-US" sz="1100" noProof="0"/>
                        <a:t>Follow an online course with online exams</a:t>
                      </a:r>
                    </a:p>
                    <a:p>
                      <a:endParaRPr lang="en-US" sz="1100" noProof="0"/>
                    </a:p>
                    <a:p>
                      <a:r>
                        <a:rPr lang="en-US" sz="1100" noProof="0"/>
                        <a:t>Ask questions after or participate to discussions among peers after an event</a:t>
                      </a:r>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noProof="0"/>
                        <a:t>Actively review &amp; comment content (article, video, …), write down a feedback</a:t>
                      </a:r>
                    </a:p>
                    <a:p>
                      <a:endParaRPr lang="en-US" sz="1100" noProof="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noProof="0"/>
                        <a:t>Post external content in the Community messaging room </a:t>
                      </a:r>
                    </a:p>
                    <a:p>
                      <a:endParaRPr lang="en-US" sz="1100" noProof="0"/>
                    </a:p>
                    <a:p>
                      <a:r>
                        <a:rPr lang="en-US" sz="1100" noProof="0"/>
                        <a:t>Co-author a common deliverable</a:t>
                      </a:r>
                    </a:p>
                  </a:txBody>
                  <a:tcPr>
                    <a:solidFill>
                      <a:schemeClr val="accent1">
                        <a:lumMod val="40000"/>
                        <a:lumOff val="60000"/>
                      </a:schemeClr>
                    </a:solidFill>
                  </a:tcPr>
                </a:tc>
                <a:tc>
                  <a:txBody>
                    <a:bodyPr/>
                    <a:lstStyle/>
                    <a:p>
                      <a:r>
                        <a:rPr lang="en-US" sz="1100" noProof="0" dirty="0"/>
                        <a:t>Host a collective intelligence workshop </a:t>
                      </a:r>
                    </a:p>
                    <a:p>
                      <a:endParaRPr lang="en-US" sz="1100" noProof="0" dirty="0"/>
                    </a:p>
                    <a:p>
                      <a:r>
                        <a:rPr lang="en-US" sz="1100" noProof="0" dirty="0"/>
                        <a:t>Participate to an active pedagogy training</a:t>
                      </a:r>
                    </a:p>
                    <a:p>
                      <a:endParaRPr lang="en-US" sz="1100" noProof="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tx1"/>
                          </a:solidFill>
                        </a:rPr>
                        <a:t>Prepare an event outside of the Community</a:t>
                      </a:r>
                    </a:p>
                    <a:p>
                      <a:endParaRPr lang="en-US" sz="1100" noProof="0" dirty="0"/>
                    </a:p>
                    <a:p>
                      <a:r>
                        <a:rPr lang="en-US" sz="1100" noProof="0" dirty="0"/>
                        <a:t>Manage a Community task from A to Z</a:t>
                      </a:r>
                    </a:p>
                    <a:p>
                      <a:endParaRPr lang="en-US" sz="1100" noProof="0" dirty="0"/>
                    </a:p>
                    <a:p>
                      <a:r>
                        <a:rPr lang="en-US" sz="1100" noProof="0" dirty="0"/>
                        <a:t>Take an official Community role</a:t>
                      </a:r>
                    </a:p>
                  </a:txBody>
                  <a:tcPr>
                    <a:solidFill>
                      <a:schemeClr val="accent1">
                        <a:lumMod val="60000"/>
                        <a:lumOff val="40000"/>
                      </a:schemeClr>
                    </a:solidFill>
                  </a:tcPr>
                </a:tc>
                <a:tc>
                  <a:txBody>
                    <a:bodyPr/>
                    <a:lstStyle/>
                    <a:p>
                      <a:r>
                        <a:rPr lang="en-US" sz="1100" noProof="0" dirty="0"/>
                        <a:t>Organize a working group (set up a team, define goals, organize planning, produce, share, etc.)</a:t>
                      </a:r>
                    </a:p>
                    <a:p>
                      <a:endParaRPr lang="en-US" sz="110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noProof="0" dirty="0"/>
                        <a:t>Design an event and host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noProof="0" dirty="0"/>
                        <a:t>Create original content by yourself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noProof="0" dirty="0"/>
                        <a:t>Design the community roadmap</a:t>
                      </a:r>
                    </a:p>
                  </a:txBody>
                  <a:tcPr>
                    <a:solidFill>
                      <a:schemeClr val="accent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rPr>
                        <a:t>Organize the Community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noProof="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rPr>
                        <a:t>Manage conflicts within and with the Community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noProof="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rPr>
                        <a:t>Structure Community processes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noProof="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rPr>
                        <a:t>Do whatever is not covered by roles of previous levels</a:t>
                      </a:r>
                    </a:p>
                  </a:txBody>
                  <a:tcPr>
                    <a:solidFill>
                      <a:schemeClr val="accent1">
                        <a:lumMod val="50000"/>
                      </a:schemeClr>
                    </a:solidFill>
                  </a:tcPr>
                </a:tc>
                <a:extLst>
                  <a:ext uri="{0D108BD9-81ED-4DB2-BD59-A6C34878D82A}">
                    <a16:rowId xmlns:a16="http://schemas.microsoft.com/office/drawing/2014/main" val="2260415336"/>
                  </a:ext>
                </a:extLst>
              </a:tr>
            </a:tbl>
          </a:graphicData>
        </a:graphic>
      </p:graphicFrame>
      <p:grpSp>
        <p:nvGrpSpPr>
          <p:cNvPr id="3" name="Groupe 2">
            <a:extLst>
              <a:ext uri="{FF2B5EF4-FFF2-40B4-BE49-F238E27FC236}">
                <a16:creationId xmlns:a16="http://schemas.microsoft.com/office/drawing/2014/main" id="{087C4F50-B231-42E1-B01C-DDA22F3AD2CF}"/>
              </a:ext>
            </a:extLst>
          </p:cNvPr>
          <p:cNvGrpSpPr/>
          <p:nvPr/>
        </p:nvGrpSpPr>
        <p:grpSpPr>
          <a:xfrm>
            <a:off x="1605255" y="1765986"/>
            <a:ext cx="9596910" cy="916410"/>
            <a:chOff x="1900629" y="1202922"/>
            <a:chExt cx="10542118" cy="1006668"/>
          </a:xfrm>
        </p:grpSpPr>
        <p:pic>
          <p:nvPicPr>
            <p:cNvPr id="4" name="Graphique 3" descr="Une artiste avec un remplissage uni">
              <a:extLst>
                <a:ext uri="{FF2B5EF4-FFF2-40B4-BE49-F238E27FC236}">
                  <a16:creationId xmlns:a16="http://schemas.microsoft.com/office/drawing/2014/main" id="{810F6C66-2740-4B77-907C-81B8FA93C5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13083" y="1233936"/>
              <a:ext cx="914400" cy="914400"/>
            </a:xfrm>
            <a:prstGeom prst="rect">
              <a:avLst/>
            </a:prstGeom>
          </p:spPr>
        </p:pic>
        <p:pic>
          <p:nvPicPr>
            <p:cNvPr id="6" name="Graphique 5" descr="Employée de bureau avec un remplissage uni">
              <a:extLst>
                <a:ext uri="{FF2B5EF4-FFF2-40B4-BE49-F238E27FC236}">
                  <a16:creationId xmlns:a16="http://schemas.microsoft.com/office/drawing/2014/main" id="{2428B53D-1721-4057-B67B-B473AFBCBB5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90087" y="1254253"/>
              <a:ext cx="914400" cy="914400"/>
            </a:xfrm>
            <a:prstGeom prst="rect">
              <a:avLst/>
            </a:prstGeom>
          </p:spPr>
        </p:pic>
        <p:pic>
          <p:nvPicPr>
            <p:cNvPr id="7" name="Graphique 6" descr="Profil femelle avec un remplissage uni">
              <a:extLst>
                <a:ext uri="{FF2B5EF4-FFF2-40B4-BE49-F238E27FC236}">
                  <a16:creationId xmlns:a16="http://schemas.microsoft.com/office/drawing/2014/main" id="{062DB206-39D8-4B3C-BD13-3DBF65E6606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033430" y="1254253"/>
              <a:ext cx="914400" cy="914400"/>
            </a:xfrm>
            <a:prstGeom prst="rect">
              <a:avLst/>
            </a:prstGeom>
          </p:spPr>
        </p:pic>
        <p:pic>
          <p:nvPicPr>
            <p:cNvPr id="8" name="Graphique 7" descr="Femme agricultrice avec un remplissage uni">
              <a:extLst>
                <a:ext uri="{FF2B5EF4-FFF2-40B4-BE49-F238E27FC236}">
                  <a16:creationId xmlns:a16="http://schemas.microsoft.com/office/drawing/2014/main" id="{17D25DE1-D68C-48C9-9789-1053970BB18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635614" y="1295190"/>
              <a:ext cx="914400" cy="914400"/>
            </a:xfrm>
            <a:prstGeom prst="rect">
              <a:avLst/>
            </a:prstGeom>
          </p:spPr>
        </p:pic>
        <p:pic>
          <p:nvPicPr>
            <p:cNvPr id="9" name="Graphique 8" descr="Femme DJ avec un remplissage uni">
              <a:extLst>
                <a:ext uri="{FF2B5EF4-FFF2-40B4-BE49-F238E27FC236}">
                  <a16:creationId xmlns:a16="http://schemas.microsoft.com/office/drawing/2014/main" id="{2B99E496-4F89-4E99-A7D5-F98B02B9751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502812" y="1254253"/>
              <a:ext cx="914400" cy="914400"/>
            </a:xfrm>
            <a:prstGeom prst="rect">
              <a:avLst/>
            </a:prstGeom>
          </p:spPr>
        </p:pic>
        <p:pic>
          <p:nvPicPr>
            <p:cNvPr id="10" name="Graphique 9" descr="Écolière avec un remplissage uni">
              <a:extLst>
                <a:ext uri="{FF2B5EF4-FFF2-40B4-BE49-F238E27FC236}">
                  <a16:creationId xmlns:a16="http://schemas.microsoft.com/office/drawing/2014/main" id="{287C0414-2195-4AD5-BA54-B2C74234316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900629" y="1254253"/>
              <a:ext cx="914400" cy="914400"/>
            </a:xfrm>
            <a:prstGeom prst="rect">
              <a:avLst/>
            </a:prstGeom>
          </p:spPr>
        </p:pic>
        <p:pic>
          <p:nvPicPr>
            <p:cNvPr id="11" name="Graphique 10" descr="Héroïne avec un remplissage uni">
              <a:extLst>
                <a:ext uri="{FF2B5EF4-FFF2-40B4-BE49-F238E27FC236}">
                  <a16:creationId xmlns:a16="http://schemas.microsoft.com/office/drawing/2014/main" id="{B3430447-F5EA-4AF1-A1AF-F06A10FF0CC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1436079" y="1202922"/>
              <a:ext cx="1006668" cy="1006668"/>
            </a:xfrm>
            <a:prstGeom prst="rect">
              <a:avLst/>
            </a:prstGeom>
          </p:spPr>
        </p:pic>
      </p:grpSp>
      <p:pic>
        <p:nvPicPr>
          <p:cNvPr id="12" name="Graphique 11" descr="Deux cœurs avec un remplissage uni">
            <a:extLst>
              <a:ext uri="{FF2B5EF4-FFF2-40B4-BE49-F238E27FC236}">
                <a16:creationId xmlns:a16="http://schemas.microsoft.com/office/drawing/2014/main" id="{4DCD1409-EDE8-4556-88E5-6E0DD3452F8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082120" y="1812715"/>
            <a:ext cx="188517" cy="188517"/>
          </a:xfrm>
          <a:prstGeom prst="rect">
            <a:avLst/>
          </a:prstGeom>
        </p:spPr>
      </p:pic>
    </p:spTree>
    <p:extLst>
      <p:ext uri="{BB962C8B-B14F-4D97-AF65-F5344CB8AC3E}">
        <p14:creationId xmlns:p14="http://schemas.microsoft.com/office/powerpoint/2010/main" val="2490704064"/>
      </p:ext>
    </p:extLst>
  </p:cSld>
  <p:clrMapOvr>
    <a:masterClrMapping/>
  </p:clrMapOvr>
  <mc:AlternateContent xmlns:mc="http://schemas.openxmlformats.org/markup-compatibility/2006" xmlns:p14="http://schemas.microsoft.com/office/powerpoint/2010/main">
    <mc:Choice Requires="p14">
      <p:transition spd="slow" p14:dur="2000" advTm="77072"/>
    </mc:Choice>
    <mc:Fallback xmlns="">
      <p:transition spd="slow" advTm="77072"/>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54E0DA31-3292-B5B9-DA1D-CD8398654B1B}"/>
              </a:ext>
            </a:extLst>
          </p:cNvPr>
          <p:cNvSpPr>
            <a:spLocks noGrp="1"/>
          </p:cNvSpPr>
          <p:nvPr>
            <p:ph type="ctrTitle"/>
          </p:nvPr>
        </p:nvSpPr>
        <p:spPr/>
        <p:txBody>
          <a:bodyPr>
            <a:normAutofit fontScale="90000"/>
          </a:bodyPr>
          <a:lstStyle/>
          <a:p>
            <a:r>
              <a:rPr lang="en-US" dirty="0"/>
              <a:t>Variant with individual engagement goals</a:t>
            </a:r>
          </a:p>
        </p:txBody>
      </p:sp>
      <p:sp>
        <p:nvSpPr>
          <p:cNvPr id="5" name="Sottotitolo 4">
            <a:extLst>
              <a:ext uri="{FF2B5EF4-FFF2-40B4-BE49-F238E27FC236}">
                <a16:creationId xmlns:a16="http://schemas.microsoft.com/office/drawing/2014/main" id="{75056B9F-28DC-404B-B524-6023EE06E7B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30862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83C4B0-E757-4B7A-990C-B7FA3D783740}"/>
              </a:ext>
            </a:extLst>
          </p:cNvPr>
          <p:cNvSpPr>
            <a:spLocks noGrp="1"/>
          </p:cNvSpPr>
          <p:nvPr>
            <p:ph type="title"/>
          </p:nvPr>
        </p:nvSpPr>
        <p:spPr/>
        <p:txBody>
          <a:bodyPr>
            <a:normAutofit/>
          </a:bodyPr>
          <a:lstStyle/>
          <a:p>
            <a:r>
              <a:rPr lang="en-US" sz="2800" dirty="0"/>
              <a:t>Engagement Level workshop variant : </a:t>
            </a:r>
            <a:br>
              <a:rPr lang="en-US" sz="2800" dirty="0"/>
            </a:br>
            <a:r>
              <a:rPr lang="en-US" sz="2800" dirty="0"/>
              <a:t>Adding GOALS for next time period </a:t>
            </a:r>
          </a:p>
        </p:txBody>
      </p:sp>
      <p:graphicFrame>
        <p:nvGraphicFramePr>
          <p:cNvPr id="5" name="Tableau 5">
            <a:extLst>
              <a:ext uri="{FF2B5EF4-FFF2-40B4-BE49-F238E27FC236}">
                <a16:creationId xmlns:a16="http://schemas.microsoft.com/office/drawing/2014/main" id="{D6DF376F-E1E9-434C-AE69-D2D58D946080}"/>
              </a:ext>
            </a:extLst>
          </p:cNvPr>
          <p:cNvGraphicFramePr>
            <a:graphicFrameLocks noGrp="1"/>
          </p:cNvGraphicFramePr>
          <p:nvPr/>
        </p:nvGraphicFramePr>
        <p:xfrm>
          <a:off x="396537" y="2673195"/>
          <a:ext cx="11398926" cy="718372"/>
        </p:xfrm>
        <a:graphic>
          <a:graphicData uri="http://schemas.openxmlformats.org/drawingml/2006/table">
            <a:tbl>
              <a:tblPr firstRow="1" bandRow="1">
                <a:tableStyleId>{5C22544A-7EE6-4342-B048-85BDC9FD1C3A}</a:tableStyleId>
              </a:tblPr>
              <a:tblGrid>
                <a:gridCol w="1628418">
                  <a:extLst>
                    <a:ext uri="{9D8B030D-6E8A-4147-A177-3AD203B41FA5}">
                      <a16:colId xmlns:a16="http://schemas.microsoft.com/office/drawing/2014/main" val="1258243979"/>
                    </a:ext>
                  </a:extLst>
                </a:gridCol>
                <a:gridCol w="1628418">
                  <a:extLst>
                    <a:ext uri="{9D8B030D-6E8A-4147-A177-3AD203B41FA5}">
                      <a16:colId xmlns:a16="http://schemas.microsoft.com/office/drawing/2014/main" val="1079462814"/>
                    </a:ext>
                  </a:extLst>
                </a:gridCol>
                <a:gridCol w="1628418">
                  <a:extLst>
                    <a:ext uri="{9D8B030D-6E8A-4147-A177-3AD203B41FA5}">
                      <a16:colId xmlns:a16="http://schemas.microsoft.com/office/drawing/2014/main" val="3397691572"/>
                    </a:ext>
                  </a:extLst>
                </a:gridCol>
                <a:gridCol w="1628418">
                  <a:extLst>
                    <a:ext uri="{9D8B030D-6E8A-4147-A177-3AD203B41FA5}">
                      <a16:colId xmlns:a16="http://schemas.microsoft.com/office/drawing/2014/main" val="3075883050"/>
                    </a:ext>
                  </a:extLst>
                </a:gridCol>
                <a:gridCol w="1628418">
                  <a:extLst>
                    <a:ext uri="{9D8B030D-6E8A-4147-A177-3AD203B41FA5}">
                      <a16:colId xmlns:a16="http://schemas.microsoft.com/office/drawing/2014/main" val="1259412674"/>
                    </a:ext>
                  </a:extLst>
                </a:gridCol>
                <a:gridCol w="1628418">
                  <a:extLst>
                    <a:ext uri="{9D8B030D-6E8A-4147-A177-3AD203B41FA5}">
                      <a16:colId xmlns:a16="http://schemas.microsoft.com/office/drawing/2014/main" val="3392695109"/>
                    </a:ext>
                  </a:extLst>
                </a:gridCol>
                <a:gridCol w="1628418">
                  <a:extLst>
                    <a:ext uri="{9D8B030D-6E8A-4147-A177-3AD203B41FA5}">
                      <a16:colId xmlns:a16="http://schemas.microsoft.com/office/drawing/2014/main" val="2848032752"/>
                    </a:ext>
                  </a:extLst>
                </a:gridCol>
              </a:tblGrid>
              <a:tr h="217591">
                <a:tc>
                  <a:txBody>
                    <a:bodyPr/>
                    <a:lstStyle/>
                    <a:p>
                      <a:pPr algn="ctr"/>
                      <a:r>
                        <a:rPr lang="en-US" sz="1400">
                          <a:solidFill>
                            <a:schemeClr val="tx1"/>
                          </a:solidFill>
                        </a:rPr>
                        <a:t>E1</a:t>
                      </a:r>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solidFill>
                            <a:schemeClr val="tx1"/>
                          </a:solidFill>
                        </a:rPr>
                        <a:t>E2</a:t>
                      </a:r>
                    </a:p>
                  </a:txBody>
                  <a:tcPr>
                    <a:solidFill>
                      <a:schemeClr val="bg1">
                        <a:lumMod val="95000"/>
                      </a:schemeClr>
                    </a:solidFill>
                  </a:tcPr>
                </a:tc>
                <a:tc>
                  <a:txBody>
                    <a:bodyPr/>
                    <a:lstStyle/>
                    <a:p>
                      <a:pPr algn="ctr"/>
                      <a:r>
                        <a:rPr lang="en-US" sz="1400">
                          <a:solidFill>
                            <a:schemeClr val="tx1"/>
                          </a:solidFill>
                        </a:rPr>
                        <a:t>E3</a:t>
                      </a:r>
                    </a:p>
                  </a:txBody>
                  <a:tcP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solidFill>
                            <a:schemeClr val="tx1"/>
                          </a:solidFill>
                        </a:rPr>
                        <a:t>E4</a:t>
                      </a:r>
                    </a:p>
                  </a:txBody>
                  <a:tcP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solidFill>
                            <a:schemeClr val="tx1"/>
                          </a:solidFill>
                        </a:rPr>
                        <a:t>E5</a:t>
                      </a:r>
                    </a:p>
                  </a:txBody>
                  <a:tcP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solidFill>
                            <a:schemeClr val="bg1"/>
                          </a:solidFill>
                        </a:rPr>
                        <a:t>E6</a:t>
                      </a:r>
                    </a:p>
                  </a:txBody>
                  <a:tcPr>
                    <a:solidFill>
                      <a:schemeClr val="accent1">
                        <a:lumMod val="75000"/>
                      </a:schemeClr>
                    </a:solidFill>
                  </a:tcPr>
                </a:tc>
                <a:tc>
                  <a:txBody>
                    <a:bodyPr/>
                    <a:lstStyle/>
                    <a:p>
                      <a:pPr algn="ctr"/>
                      <a:r>
                        <a:rPr lang="en-US" sz="1400">
                          <a:solidFill>
                            <a:schemeClr val="bg1"/>
                          </a:solidFill>
                        </a:rPr>
                        <a:t>E7</a:t>
                      </a:r>
                    </a:p>
                  </a:txBody>
                  <a:tcPr>
                    <a:solidFill>
                      <a:schemeClr val="accent1">
                        <a:lumMod val="50000"/>
                      </a:schemeClr>
                    </a:solidFill>
                  </a:tcPr>
                </a:tc>
                <a:extLst>
                  <a:ext uri="{0D108BD9-81ED-4DB2-BD59-A6C34878D82A}">
                    <a16:rowId xmlns:a16="http://schemas.microsoft.com/office/drawing/2014/main" val="1311980861"/>
                  </a:ext>
                </a:extLst>
              </a:tr>
              <a:tr h="413572">
                <a:tc>
                  <a:txBody>
                    <a:bodyPr/>
                    <a:lstStyle/>
                    <a:p>
                      <a:pPr algn="ctr"/>
                      <a:r>
                        <a:rPr lang="en-US" sz="1050">
                          <a:solidFill>
                            <a:schemeClr val="tx1"/>
                          </a:solidFill>
                        </a:rPr>
                        <a:t>Curious</a:t>
                      </a:r>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a:solidFill>
                            <a:schemeClr val="tx1"/>
                          </a:solidFill>
                        </a:rPr>
                        <a:t>Active attendee</a:t>
                      </a:r>
                    </a:p>
                  </a:txBody>
                  <a:tcPr>
                    <a:solidFill>
                      <a:schemeClr val="bg1">
                        <a:lumMod val="95000"/>
                      </a:schemeClr>
                    </a:solidFill>
                  </a:tcPr>
                </a:tc>
                <a:tc>
                  <a:txBody>
                    <a:bodyPr/>
                    <a:lstStyle/>
                    <a:p>
                      <a:pPr algn="ctr"/>
                      <a:r>
                        <a:rPr lang="en-US" sz="1050">
                          <a:solidFill>
                            <a:schemeClr val="tx1"/>
                          </a:solidFill>
                        </a:rPr>
                        <a:t>Active and regular attendee</a:t>
                      </a:r>
                    </a:p>
                  </a:txBody>
                  <a:tcP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a:solidFill>
                            <a:schemeClr val="tx1"/>
                          </a:solidFill>
                        </a:rPr>
                        <a:t>Contributor</a:t>
                      </a:r>
                    </a:p>
                  </a:txBody>
                  <a:tcP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a:solidFill>
                            <a:schemeClr val="tx1"/>
                          </a:solidFill>
                        </a:rPr>
                        <a:t>Leader</a:t>
                      </a:r>
                    </a:p>
                  </a:txBody>
                  <a:tcP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a:solidFill>
                            <a:schemeClr val="bg1"/>
                          </a:solidFill>
                        </a:rPr>
                        <a:t>Leader &amp; Creator</a:t>
                      </a:r>
                    </a:p>
                  </a:txBody>
                  <a:tcPr>
                    <a:solidFill>
                      <a:schemeClr val="accent1">
                        <a:lumMod val="75000"/>
                      </a:schemeClr>
                    </a:solidFill>
                  </a:tcPr>
                </a:tc>
                <a:tc>
                  <a:txBody>
                    <a:bodyPr/>
                    <a:lstStyle/>
                    <a:p>
                      <a:pPr algn="ctr"/>
                      <a:r>
                        <a:rPr lang="en-US" sz="1050">
                          <a:solidFill>
                            <a:schemeClr val="bg1"/>
                          </a:solidFill>
                        </a:rPr>
                        <a:t>Community Booster</a:t>
                      </a:r>
                    </a:p>
                  </a:txBody>
                  <a:tcPr>
                    <a:solidFill>
                      <a:schemeClr val="accent1">
                        <a:lumMod val="50000"/>
                      </a:schemeClr>
                    </a:solidFill>
                  </a:tcPr>
                </a:tc>
                <a:extLst>
                  <a:ext uri="{0D108BD9-81ED-4DB2-BD59-A6C34878D82A}">
                    <a16:rowId xmlns:a16="http://schemas.microsoft.com/office/drawing/2014/main" val="3032128388"/>
                  </a:ext>
                </a:extLst>
              </a:tr>
            </a:tbl>
          </a:graphicData>
        </a:graphic>
      </p:graphicFrame>
      <p:pic>
        <p:nvPicPr>
          <p:cNvPr id="7" name="Graphique 6" descr="Une artiste avec un remplissage uni">
            <a:extLst>
              <a:ext uri="{FF2B5EF4-FFF2-40B4-BE49-F238E27FC236}">
                <a16:creationId xmlns:a16="http://schemas.microsoft.com/office/drawing/2014/main" id="{9293A47D-F340-4796-AB83-76DCA419A94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16269" y="1649369"/>
            <a:ext cx="914400" cy="914400"/>
          </a:xfrm>
          <a:prstGeom prst="rect">
            <a:avLst/>
          </a:prstGeom>
        </p:spPr>
      </p:pic>
      <p:pic>
        <p:nvPicPr>
          <p:cNvPr id="11" name="Graphique 10" descr="Employée de bureau avec un remplissage uni">
            <a:extLst>
              <a:ext uri="{FF2B5EF4-FFF2-40B4-BE49-F238E27FC236}">
                <a16:creationId xmlns:a16="http://schemas.microsoft.com/office/drawing/2014/main" id="{96532A1B-82BE-460F-B74F-BEA0B921108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193273" y="1669686"/>
            <a:ext cx="914400" cy="914400"/>
          </a:xfrm>
          <a:prstGeom prst="rect">
            <a:avLst/>
          </a:prstGeom>
        </p:spPr>
      </p:pic>
      <p:pic>
        <p:nvPicPr>
          <p:cNvPr id="13" name="Graphique 12" descr="Profil femelle avec un remplissage uni">
            <a:extLst>
              <a:ext uri="{FF2B5EF4-FFF2-40B4-BE49-F238E27FC236}">
                <a16:creationId xmlns:a16="http://schemas.microsoft.com/office/drawing/2014/main" id="{650C514C-4079-4E6A-B6AD-EC47601C54D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036616" y="1669686"/>
            <a:ext cx="914400" cy="914400"/>
          </a:xfrm>
          <a:prstGeom prst="rect">
            <a:avLst/>
          </a:prstGeom>
        </p:spPr>
      </p:pic>
      <p:pic>
        <p:nvPicPr>
          <p:cNvPr id="15" name="Graphique 14" descr="Femme agricultrice avec un remplissage uni">
            <a:extLst>
              <a:ext uri="{FF2B5EF4-FFF2-40B4-BE49-F238E27FC236}">
                <a16:creationId xmlns:a16="http://schemas.microsoft.com/office/drawing/2014/main" id="{69F06F29-C3B9-43A5-88B1-363B6EE88EA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38800" y="1710623"/>
            <a:ext cx="914400" cy="914400"/>
          </a:xfrm>
          <a:prstGeom prst="rect">
            <a:avLst/>
          </a:prstGeom>
        </p:spPr>
      </p:pic>
      <p:pic>
        <p:nvPicPr>
          <p:cNvPr id="20" name="Graphique 19" descr="Femme DJ avec un remplissage uni">
            <a:extLst>
              <a:ext uri="{FF2B5EF4-FFF2-40B4-BE49-F238E27FC236}">
                <a16:creationId xmlns:a16="http://schemas.microsoft.com/office/drawing/2014/main" id="{30E77CC5-F00E-47CA-8407-BA15C00F612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482143" y="1710623"/>
            <a:ext cx="914400" cy="914400"/>
          </a:xfrm>
          <a:prstGeom prst="rect">
            <a:avLst/>
          </a:prstGeom>
        </p:spPr>
      </p:pic>
      <p:pic>
        <p:nvPicPr>
          <p:cNvPr id="27" name="Graphique 26" descr="Écolière avec un remplissage uni">
            <a:extLst>
              <a:ext uri="{FF2B5EF4-FFF2-40B4-BE49-F238E27FC236}">
                <a16:creationId xmlns:a16="http://schemas.microsoft.com/office/drawing/2014/main" id="{1B2C5A10-7AA6-4D2A-952E-7DB07454D47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03815" y="1669686"/>
            <a:ext cx="914400" cy="914400"/>
          </a:xfrm>
          <a:prstGeom prst="rect">
            <a:avLst/>
          </a:prstGeom>
        </p:spPr>
      </p:pic>
      <p:pic>
        <p:nvPicPr>
          <p:cNvPr id="29" name="Graphique 28" descr="Héroïne avec un remplissage uni">
            <a:extLst>
              <a:ext uri="{FF2B5EF4-FFF2-40B4-BE49-F238E27FC236}">
                <a16:creationId xmlns:a16="http://schemas.microsoft.com/office/drawing/2014/main" id="{E1ADD144-FFAE-4359-881A-27B078C6E7D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439265" y="1618355"/>
            <a:ext cx="1006668" cy="1006668"/>
          </a:xfrm>
          <a:prstGeom prst="rect">
            <a:avLst/>
          </a:prstGeom>
        </p:spPr>
      </p:pic>
      <p:pic>
        <p:nvPicPr>
          <p:cNvPr id="31" name="Graphique 30" descr="Deux cœurs avec un remplissage uni">
            <a:extLst>
              <a:ext uri="{FF2B5EF4-FFF2-40B4-BE49-F238E27FC236}">
                <a16:creationId xmlns:a16="http://schemas.microsoft.com/office/drawing/2014/main" id="{2D21C005-0EB3-48FC-AEB3-193B39A369FF}"/>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658122" y="1561531"/>
            <a:ext cx="298183" cy="298183"/>
          </a:xfrm>
          <a:prstGeom prst="rect">
            <a:avLst/>
          </a:prstGeom>
        </p:spPr>
      </p:pic>
      <p:pic>
        <p:nvPicPr>
          <p:cNvPr id="14" name="Image 13" descr="Une image contenant personne, homme, cravate, complet&#10;&#10;Description générée automatiquement">
            <a:extLst>
              <a:ext uri="{FF2B5EF4-FFF2-40B4-BE49-F238E27FC236}">
                <a16:creationId xmlns:a16="http://schemas.microsoft.com/office/drawing/2014/main" id="{B696EB01-E4C8-41A5-A492-953881A6FD3E}"/>
              </a:ext>
            </a:extLst>
          </p:cNvPr>
          <p:cNvPicPr>
            <a:picLocks noChangeAspect="1"/>
          </p:cNvPicPr>
          <p:nvPr/>
        </p:nvPicPr>
        <p:blipFill>
          <a:blip r:embed="rId18" cstate="email">
            <a:extLst>
              <a:ext uri="{28A0092B-C50C-407E-A947-70E740481C1C}">
                <a14:useLocalDpi xmlns:a14="http://schemas.microsoft.com/office/drawing/2010/main"/>
              </a:ext>
            </a:extLst>
          </a:blip>
          <a:stretch>
            <a:fillRect/>
          </a:stretch>
        </p:blipFill>
        <p:spPr>
          <a:xfrm>
            <a:off x="4178619" y="3479552"/>
            <a:ext cx="569795" cy="569795"/>
          </a:xfrm>
          <a:prstGeom prst="rect">
            <a:avLst/>
          </a:prstGeom>
        </p:spPr>
      </p:pic>
      <p:pic>
        <p:nvPicPr>
          <p:cNvPr id="16" name="Image 15" descr="Une image contenant personne, extérieur, souriant, violet&#10;&#10;Description générée automatiquement">
            <a:extLst>
              <a:ext uri="{FF2B5EF4-FFF2-40B4-BE49-F238E27FC236}">
                <a16:creationId xmlns:a16="http://schemas.microsoft.com/office/drawing/2014/main" id="{655E41DD-23F6-41F1-9BD2-6484311BE129}"/>
              </a:ext>
            </a:extLst>
          </p:cNvPr>
          <p:cNvPicPr>
            <a:picLocks noChangeAspect="1"/>
          </p:cNvPicPr>
          <p:nvPr/>
        </p:nvPicPr>
        <p:blipFill>
          <a:blip r:embed="rId19" cstate="email">
            <a:extLst>
              <a:ext uri="{28A0092B-C50C-407E-A947-70E740481C1C}">
                <a14:useLocalDpi xmlns:a14="http://schemas.microsoft.com/office/drawing/2010/main"/>
              </a:ext>
            </a:extLst>
          </a:blip>
          <a:stretch>
            <a:fillRect/>
          </a:stretch>
        </p:blipFill>
        <p:spPr>
          <a:xfrm>
            <a:off x="6063964" y="4078162"/>
            <a:ext cx="569795" cy="569795"/>
          </a:xfrm>
          <a:prstGeom prst="rect">
            <a:avLst/>
          </a:prstGeom>
        </p:spPr>
      </p:pic>
      <p:pic>
        <p:nvPicPr>
          <p:cNvPr id="17" name="Image 16" descr="Une image contenant personne, femme, souriant&#10;&#10;Description générée automatiquement">
            <a:extLst>
              <a:ext uri="{FF2B5EF4-FFF2-40B4-BE49-F238E27FC236}">
                <a16:creationId xmlns:a16="http://schemas.microsoft.com/office/drawing/2014/main" id="{037D13CC-8A6A-4D6C-9779-BB188DF22C51}"/>
              </a:ext>
            </a:extLst>
          </p:cNvPr>
          <p:cNvPicPr>
            <a:picLocks noChangeAspect="1"/>
          </p:cNvPicPr>
          <p:nvPr/>
        </p:nvPicPr>
        <p:blipFill>
          <a:blip r:embed="rId20" cstate="email">
            <a:extLst>
              <a:ext uri="{28A0092B-C50C-407E-A947-70E740481C1C}">
                <a14:useLocalDpi xmlns:a14="http://schemas.microsoft.com/office/drawing/2010/main"/>
              </a:ext>
            </a:extLst>
          </a:blip>
          <a:stretch>
            <a:fillRect/>
          </a:stretch>
        </p:blipFill>
        <p:spPr>
          <a:xfrm>
            <a:off x="2931042" y="3471335"/>
            <a:ext cx="569795" cy="569795"/>
          </a:xfrm>
          <a:prstGeom prst="rect">
            <a:avLst/>
          </a:prstGeom>
        </p:spPr>
      </p:pic>
      <p:pic>
        <p:nvPicPr>
          <p:cNvPr id="18" name="Image 17" descr="Une image contenant personne, extérieur, souriant, foule&#10;&#10;Description générée automatiquement">
            <a:extLst>
              <a:ext uri="{FF2B5EF4-FFF2-40B4-BE49-F238E27FC236}">
                <a16:creationId xmlns:a16="http://schemas.microsoft.com/office/drawing/2014/main" id="{74343B69-B39A-4EDF-8041-B9AD8C164522}"/>
              </a:ext>
            </a:extLst>
          </p:cNvPr>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2307737" y="3475693"/>
            <a:ext cx="569795" cy="569795"/>
          </a:xfrm>
          <a:prstGeom prst="rect">
            <a:avLst/>
          </a:prstGeom>
        </p:spPr>
      </p:pic>
      <p:pic>
        <p:nvPicPr>
          <p:cNvPr id="19" name="Image 18" descr="Une image contenant personne, souriant, homme, posant&#10;&#10;Description générée automatiquement">
            <a:extLst>
              <a:ext uri="{FF2B5EF4-FFF2-40B4-BE49-F238E27FC236}">
                <a16:creationId xmlns:a16="http://schemas.microsoft.com/office/drawing/2014/main" id="{7DE7DF05-DFE6-46BB-9CE1-4C5959A33898}"/>
              </a:ext>
            </a:extLst>
          </p:cNvPr>
          <p:cNvPicPr>
            <a:picLocks noChangeAspect="1"/>
          </p:cNvPicPr>
          <p:nvPr/>
        </p:nvPicPr>
        <p:blipFill>
          <a:blip r:embed="rId22" cstate="email">
            <a:extLst>
              <a:ext uri="{28A0092B-C50C-407E-A947-70E740481C1C}">
                <a14:useLocalDpi xmlns:a14="http://schemas.microsoft.com/office/drawing/2010/main"/>
              </a:ext>
            </a:extLst>
          </a:blip>
          <a:stretch>
            <a:fillRect/>
          </a:stretch>
        </p:blipFill>
        <p:spPr>
          <a:xfrm>
            <a:off x="1310279" y="4800468"/>
            <a:ext cx="569795" cy="569795"/>
          </a:xfrm>
          <a:prstGeom prst="rect">
            <a:avLst/>
          </a:prstGeom>
        </p:spPr>
      </p:pic>
      <p:pic>
        <p:nvPicPr>
          <p:cNvPr id="21" name="Image 20" descr="Une image contenant personne, intérieur, posant, fermer&#10;&#10;Description générée automatiquement">
            <a:extLst>
              <a:ext uri="{FF2B5EF4-FFF2-40B4-BE49-F238E27FC236}">
                <a16:creationId xmlns:a16="http://schemas.microsoft.com/office/drawing/2014/main" id="{288C2095-9453-45E5-BCBA-62041BD6E355}"/>
              </a:ext>
            </a:extLst>
          </p:cNvPr>
          <p:cNvPicPr>
            <a:picLocks noChangeAspect="1"/>
          </p:cNvPicPr>
          <p:nvPr/>
        </p:nvPicPr>
        <p:blipFill>
          <a:blip r:embed="rId23" cstate="email">
            <a:extLst>
              <a:ext uri="{28A0092B-C50C-407E-A947-70E740481C1C}">
                <a14:useLocalDpi xmlns:a14="http://schemas.microsoft.com/office/drawing/2010/main"/>
              </a:ext>
            </a:extLst>
          </a:blip>
          <a:stretch>
            <a:fillRect/>
          </a:stretch>
        </p:blipFill>
        <p:spPr>
          <a:xfrm>
            <a:off x="6069071" y="4691665"/>
            <a:ext cx="569795" cy="569795"/>
          </a:xfrm>
          <a:prstGeom prst="rect">
            <a:avLst/>
          </a:prstGeom>
        </p:spPr>
      </p:pic>
      <p:pic>
        <p:nvPicPr>
          <p:cNvPr id="22" name="Image 21" descr="Une image contenant personne, homme, mur, souriant&#10;&#10;Description générée automatiquement">
            <a:extLst>
              <a:ext uri="{FF2B5EF4-FFF2-40B4-BE49-F238E27FC236}">
                <a16:creationId xmlns:a16="http://schemas.microsoft.com/office/drawing/2014/main" id="{418DF618-E468-43A3-B334-7DFCAD9F6229}"/>
              </a:ext>
            </a:extLst>
          </p:cNvPr>
          <p:cNvPicPr>
            <a:picLocks noChangeAspect="1"/>
          </p:cNvPicPr>
          <p:nvPr/>
        </p:nvPicPr>
        <p:blipFill>
          <a:blip r:embed="rId24" cstate="email">
            <a:extLst>
              <a:ext uri="{28A0092B-C50C-407E-A947-70E740481C1C}">
                <a14:useLocalDpi xmlns:a14="http://schemas.microsoft.com/office/drawing/2010/main"/>
              </a:ext>
            </a:extLst>
          </a:blip>
          <a:stretch>
            <a:fillRect/>
          </a:stretch>
        </p:blipFill>
        <p:spPr>
          <a:xfrm>
            <a:off x="2931025" y="6021137"/>
            <a:ext cx="569795" cy="569795"/>
          </a:xfrm>
          <a:prstGeom prst="rect">
            <a:avLst/>
          </a:prstGeom>
        </p:spPr>
      </p:pic>
      <p:pic>
        <p:nvPicPr>
          <p:cNvPr id="23" name="Image 22" descr="Une image contenant homme, personne, intérieur, aîné&#10;&#10;Description générée automatiquement">
            <a:extLst>
              <a:ext uri="{FF2B5EF4-FFF2-40B4-BE49-F238E27FC236}">
                <a16:creationId xmlns:a16="http://schemas.microsoft.com/office/drawing/2014/main" id="{2288E470-715B-4D58-BC32-4070AFE5804C}"/>
              </a:ext>
            </a:extLst>
          </p:cNvPr>
          <p:cNvPicPr>
            <a:picLocks noChangeAspect="1"/>
          </p:cNvPicPr>
          <p:nvPr/>
        </p:nvPicPr>
        <p:blipFill>
          <a:blip r:embed="rId25" cstate="email">
            <a:extLst>
              <a:ext uri="{28A0092B-C50C-407E-A947-70E740481C1C}">
                <a14:useLocalDpi xmlns:a14="http://schemas.microsoft.com/office/drawing/2010/main"/>
              </a:ext>
            </a:extLst>
          </a:blip>
          <a:stretch>
            <a:fillRect/>
          </a:stretch>
        </p:blipFill>
        <p:spPr>
          <a:xfrm>
            <a:off x="7507496" y="3466434"/>
            <a:ext cx="569795" cy="569795"/>
          </a:xfrm>
          <a:prstGeom prst="rect">
            <a:avLst/>
          </a:prstGeom>
        </p:spPr>
      </p:pic>
      <p:pic>
        <p:nvPicPr>
          <p:cNvPr id="24" name="Image 23" descr="Une image contenant homme, personne, verres, portant&#10;&#10;Description générée automatiquement">
            <a:extLst>
              <a:ext uri="{FF2B5EF4-FFF2-40B4-BE49-F238E27FC236}">
                <a16:creationId xmlns:a16="http://schemas.microsoft.com/office/drawing/2014/main" id="{ABF73D53-C154-4AB5-A2A7-D4D2146A3C07}"/>
              </a:ext>
            </a:extLst>
          </p:cNvPr>
          <p:cNvPicPr>
            <a:picLocks noChangeAspect="1"/>
          </p:cNvPicPr>
          <p:nvPr/>
        </p:nvPicPr>
        <p:blipFill>
          <a:blip r:embed="rId26" cstate="email">
            <a:extLst>
              <a:ext uri="{28A0092B-C50C-407E-A947-70E740481C1C}">
                <a14:useLocalDpi xmlns:a14="http://schemas.microsoft.com/office/drawing/2010/main"/>
              </a:ext>
            </a:extLst>
          </a:blip>
          <a:stretch>
            <a:fillRect/>
          </a:stretch>
        </p:blipFill>
        <p:spPr>
          <a:xfrm>
            <a:off x="6061544" y="5305168"/>
            <a:ext cx="569795" cy="569795"/>
          </a:xfrm>
          <a:prstGeom prst="rect">
            <a:avLst/>
          </a:prstGeom>
        </p:spPr>
      </p:pic>
      <p:pic>
        <p:nvPicPr>
          <p:cNvPr id="25" name="Image 24" descr="Une image contenant personne, homme, intérieur, souriant&#10;&#10;Description générée automatiquement">
            <a:extLst>
              <a:ext uri="{FF2B5EF4-FFF2-40B4-BE49-F238E27FC236}">
                <a16:creationId xmlns:a16="http://schemas.microsoft.com/office/drawing/2014/main" id="{30F6B8D1-A091-4DFC-AC34-46C5F338D7B8}"/>
              </a:ext>
            </a:extLst>
          </p:cNvPr>
          <p:cNvPicPr>
            <a:picLocks noChangeAspect="1"/>
          </p:cNvPicPr>
          <p:nvPr/>
        </p:nvPicPr>
        <p:blipFill>
          <a:blip r:embed="rId27" cstate="email">
            <a:extLst>
              <a:ext uri="{28A0092B-C50C-407E-A947-70E740481C1C}">
                <a14:useLocalDpi xmlns:a14="http://schemas.microsoft.com/office/drawing/2010/main"/>
              </a:ext>
            </a:extLst>
          </a:blip>
          <a:stretch>
            <a:fillRect/>
          </a:stretch>
        </p:blipFill>
        <p:spPr>
          <a:xfrm>
            <a:off x="1324958" y="3510401"/>
            <a:ext cx="569795" cy="569795"/>
          </a:xfrm>
          <a:prstGeom prst="rect">
            <a:avLst/>
          </a:prstGeom>
        </p:spPr>
      </p:pic>
      <p:pic>
        <p:nvPicPr>
          <p:cNvPr id="26" name="Image 25" descr="Une image contenant personne, homme, cravate, souriant&#10;&#10;Description générée automatiquement">
            <a:extLst>
              <a:ext uri="{FF2B5EF4-FFF2-40B4-BE49-F238E27FC236}">
                <a16:creationId xmlns:a16="http://schemas.microsoft.com/office/drawing/2014/main" id="{49013062-5F00-474D-B843-EFA7FF751D2B}"/>
              </a:ext>
            </a:extLst>
          </p:cNvPr>
          <p:cNvPicPr>
            <a:picLocks noChangeAspect="1"/>
          </p:cNvPicPr>
          <p:nvPr/>
        </p:nvPicPr>
        <p:blipFill>
          <a:blip r:embed="rId28" cstate="email">
            <a:extLst>
              <a:ext uri="{28A0092B-C50C-407E-A947-70E740481C1C}">
                <a14:useLocalDpi xmlns:a14="http://schemas.microsoft.com/office/drawing/2010/main"/>
              </a:ext>
            </a:extLst>
          </a:blip>
          <a:stretch>
            <a:fillRect/>
          </a:stretch>
        </p:blipFill>
        <p:spPr>
          <a:xfrm>
            <a:off x="1321498" y="4193240"/>
            <a:ext cx="569795" cy="569795"/>
          </a:xfrm>
          <a:prstGeom prst="rect">
            <a:avLst/>
          </a:prstGeom>
        </p:spPr>
      </p:pic>
      <p:pic>
        <p:nvPicPr>
          <p:cNvPr id="30" name="Image 29" descr="Une image contenant personne, homme, souriant, aîné&#10;&#10;Description générée automatiquement">
            <a:extLst>
              <a:ext uri="{FF2B5EF4-FFF2-40B4-BE49-F238E27FC236}">
                <a16:creationId xmlns:a16="http://schemas.microsoft.com/office/drawing/2014/main" id="{F72603E6-CCFA-4994-BF61-8A768F2E09CF}"/>
              </a:ext>
            </a:extLst>
          </p:cNvPr>
          <p:cNvPicPr>
            <a:picLocks noChangeAspect="1"/>
          </p:cNvPicPr>
          <p:nvPr/>
        </p:nvPicPr>
        <p:blipFill>
          <a:blip r:embed="rId29" cstate="email">
            <a:extLst>
              <a:ext uri="{28A0092B-C50C-407E-A947-70E740481C1C}">
                <a14:useLocalDpi xmlns:a14="http://schemas.microsoft.com/office/drawing/2010/main"/>
              </a:ext>
            </a:extLst>
          </a:blip>
          <a:stretch>
            <a:fillRect/>
          </a:stretch>
        </p:blipFill>
        <p:spPr>
          <a:xfrm>
            <a:off x="699387" y="4786237"/>
            <a:ext cx="569795" cy="569795"/>
          </a:xfrm>
          <a:prstGeom prst="rect">
            <a:avLst/>
          </a:prstGeom>
        </p:spPr>
      </p:pic>
      <p:pic>
        <p:nvPicPr>
          <p:cNvPr id="32" name="Image 31" descr="Une image contenant personne, homme, souriant, aîné&#10;&#10;Description générée automatiquement">
            <a:extLst>
              <a:ext uri="{FF2B5EF4-FFF2-40B4-BE49-F238E27FC236}">
                <a16:creationId xmlns:a16="http://schemas.microsoft.com/office/drawing/2014/main" id="{2279E222-24B2-46ED-BDF6-35B2F7B4C724}"/>
              </a:ext>
            </a:extLst>
          </p:cNvPr>
          <p:cNvPicPr>
            <a:picLocks noChangeAspect="1"/>
          </p:cNvPicPr>
          <p:nvPr/>
        </p:nvPicPr>
        <p:blipFill>
          <a:blip r:embed="rId30" cstate="email">
            <a:extLst>
              <a:ext uri="{28A0092B-C50C-407E-A947-70E740481C1C}">
                <a14:useLocalDpi xmlns:a14="http://schemas.microsoft.com/office/drawing/2010/main"/>
              </a:ext>
            </a:extLst>
          </a:blip>
          <a:stretch>
            <a:fillRect/>
          </a:stretch>
        </p:blipFill>
        <p:spPr>
          <a:xfrm>
            <a:off x="2320808" y="4103748"/>
            <a:ext cx="569795" cy="569795"/>
          </a:xfrm>
          <a:prstGeom prst="rect">
            <a:avLst/>
          </a:prstGeom>
        </p:spPr>
      </p:pic>
      <p:pic>
        <p:nvPicPr>
          <p:cNvPr id="33" name="Image 32" descr="Une image contenant personne, femme, souriant, posant&#10;&#10;Description générée automatiquement">
            <a:extLst>
              <a:ext uri="{FF2B5EF4-FFF2-40B4-BE49-F238E27FC236}">
                <a16:creationId xmlns:a16="http://schemas.microsoft.com/office/drawing/2014/main" id="{B28B3B8B-6004-46B1-A5D9-E998BDF06ACB}"/>
              </a:ext>
            </a:extLst>
          </p:cNvPr>
          <p:cNvPicPr>
            <a:picLocks noChangeAspect="1"/>
          </p:cNvPicPr>
          <p:nvPr/>
        </p:nvPicPr>
        <p:blipFill>
          <a:blip r:embed="rId31" cstate="email">
            <a:extLst>
              <a:ext uri="{28A0092B-C50C-407E-A947-70E740481C1C}">
                <a14:useLocalDpi xmlns:a14="http://schemas.microsoft.com/office/drawing/2010/main"/>
              </a:ext>
            </a:extLst>
          </a:blip>
          <a:stretch>
            <a:fillRect/>
          </a:stretch>
        </p:blipFill>
        <p:spPr>
          <a:xfrm>
            <a:off x="9089258" y="3479552"/>
            <a:ext cx="569795" cy="569795"/>
          </a:xfrm>
          <a:prstGeom prst="rect">
            <a:avLst/>
          </a:prstGeom>
        </p:spPr>
      </p:pic>
      <p:pic>
        <p:nvPicPr>
          <p:cNvPr id="34" name="Image 33" descr="Une image contenant personne, extérieur, fermer&#10;&#10;Description générée automatiquement">
            <a:extLst>
              <a:ext uri="{FF2B5EF4-FFF2-40B4-BE49-F238E27FC236}">
                <a16:creationId xmlns:a16="http://schemas.microsoft.com/office/drawing/2014/main" id="{30147B6E-E1AD-441D-A186-EB68906562CF}"/>
              </a:ext>
            </a:extLst>
          </p:cNvPr>
          <p:cNvPicPr>
            <a:picLocks noChangeAspect="1"/>
          </p:cNvPicPr>
          <p:nvPr/>
        </p:nvPicPr>
        <p:blipFill>
          <a:blip r:embed="rId32" cstate="email">
            <a:extLst>
              <a:ext uri="{28A0092B-C50C-407E-A947-70E740481C1C}">
                <a14:useLocalDpi xmlns:a14="http://schemas.microsoft.com/office/drawing/2010/main"/>
              </a:ext>
            </a:extLst>
          </a:blip>
          <a:stretch>
            <a:fillRect/>
          </a:stretch>
        </p:blipFill>
        <p:spPr>
          <a:xfrm>
            <a:off x="6063965" y="3471983"/>
            <a:ext cx="569795" cy="569795"/>
          </a:xfrm>
          <a:prstGeom prst="rect">
            <a:avLst/>
          </a:prstGeom>
        </p:spPr>
      </p:pic>
      <p:pic>
        <p:nvPicPr>
          <p:cNvPr id="35" name="Image 34" descr="Une image contenant personne, mur, intérieur, jeune&#10;&#10;Description générée automatiquement">
            <a:extLst>
              <a:ext uri="{FF2B5EF4-FFF2-40B4-BE49-F238E27FC236}">
                <a16:creationId xmlns:a16="http://schemas.microsoft.com/office/drawing/2014/main" id="{254D3FED-76A0-40A6-9502-82C233BDA66B}"/>
              </a:ext>
            </a:extLst>
          </p:cNvPr>
          <p:cNvPicPr>
            <a:picLocks noChangeAspect="1"/>
          </p:cNvPicPr>
          <p:nvPr/>
        </p:nvPicPr>
        <p:blipFill>
          <a:blip r:embed="rId33" cstate="email">
            <a:extLst>
              <a:ext uri="{28A0092B-C50C-407E-A947-70E740481C1C}">
                <a14:useLocalDpi xmlns:a14="http://schemas.microsoft.com/office/drawing/2010/main"/>
              </a:ext>
            </a:extLst>
          </a:blip>
          <a:stretch>
            <a:fillRect/>
          </a:stretch>
        </p:blipFill>
        <p:spPr>
          <a:xfrm>
            <a:off x="10728385" y="3451572"/>
            <a:ext cx="569795" cy="569795"/>
          </a:xfrm>
          <a:prstGeom prst="rect">
            <a:avLst/>
          </a:prstGeom>
        </p:spPr>
      </p:pic>
      <p:pic>
        <p:nvPicPr>
          <p:cNvPr id="36" name="Image 35" descr="Une image contenant personne, homme, extérieur, arbre&#10;&#10;Description générée automatiquement">
            <a:extLst>
              <a:ext uri="{FF2B5EF4-FFF2-40B4-BE49-F238E27FC236}">
                <a16:creationId xmlns:a16="http://schemas.microsoft.com/office/drawing/2014/main" id="{2CDE586E-407F-4D73-B367-3269D3EA32FB}"/>
              </a:ext>
            </a:extLst>
          </p:cNvPr>
          <p:cNvPicPr>
            <a:picLocks noChangeAspect="1"/>
          </p:cNvPicPr>
          <p:nvPr/>
        </p:nvPicPr>
        <p:blipFill>
          <a:blip r:embed="rId34" cstate="email">
            <a:extLst>
              <a:ext uri="{28A0092B-C50C-407E-A947-70E740481C1C}">
                <a14:useLocalDpi xmlns:a14="http://schemas.microsoft.com/office/drawing/2010/main"/>
              </a:ext>
            </a:extLst>
          </a:blip>
          <a:stretch>
            <a:fillRect/>
          </a:stretch>
        </p:blipFill>
        <p:spPr>
          <a:xfrm>
            <a:off x="699387" y="4158990"/>
            <a:ext cx="569795" cy="569795"/>
          </a:xfrm>
          <a:prstGeom prst="rect">
            <a:avLst/>
          </a:prstGeom>
        </p:spPr>
      </p:pic>
      <p:pic>
        <p:nvPicPr>
          <p:cNvPr id="37" name="Image 36" descr="Une image contenant personne, mur, souriant, intérieur&#10;&#10;Description générée automatiquement">
            <a:extLst>
              <a:ext uri="{FF2B5EF4-FFF2-40B4-BE49-F238E27FC236}">
                <a16:creationId xmlns:a16="http://schemas.microsoft.com/office/drawing/2014/main" id="{995689D7-21CB-48EB-961D-5B7F246CC3D9}"/>
              </a:ext>
            </a:extLst>
          </p:cNvPr>
          <p:cNvPicPr>
            <a:picLocks noChangeAspect="1"/>
          </p:cNvPicPr>
          <p:nvPr/>
        </p:nvPicPr>
        <p:blipFill>
          <a:blip r:embed="rId35" cstate="email">
            <a:extLst>
              <a:ext uri="{28A0092B-C50C-407E-A947-70E740481C1C}">
                <a14:useLocalDpi xmlns:a14="http://schemas.microsoft.com/office/drawing/2010/main"/>
              </a:ext>
            </a:extLst>
          </a:blip>
          <a:stretch>
            <a:fillRect/>
          </a:stretch>
        </p:blipFill>
        <p:spPr>
          <a:xfrm>
            <a:off x="701201" y="5451342"/>
            <a:ext cx="569795" cy="569795"/>
          </a:xfrm>
          <a:prstGeom prst="rect">
            <a:avLst/>
          </a:prstGeom>
        </p:spPr>
      </p:pic>
      <p:pic>
        <p:nvPicPr>
          <p:cNvPr id="38" name="Image 37" descr="Une image contenant personne, mur, souriant, posant&#10;&#10;Description générée automatiquement">
            <a:extLst>
              <a:ext uri="{FF2B5EF4-FFF2-40B4-BE49-F238E27FC236}">
                <a16:creationId xmlns:a16="http://schemas.microsoft.com/office/drawing/2014/main" id="{E4F4D8C7-9BD0-4DED-ADE2-22F14D6BAD8E}"/>
              </a:ext>
            </a:extLst>
          </p:cNvPr>
          <p:cNvPicPr>
            <a:picLocks noChangeAspect="1"/>
          </p:cNvPicPr>
          <p:nvPr/>
        </p:nvPicPr>
        <p:blipFill>
          <a:blip r:embed="rId36" cstate="email">
            <a:extLst>
              <a:ext uri="{28A0092B-C50C-407E-A947-70E740481C1C}">
                <a14:useLocalDpi xmlns:a14="http://schemas.microsoft.com/office/drawing/2010/main"/>
              </a:ext>
            </a:extLst>
          </a:blip>
          <a:stretch>
            <a:fillRect/>
          </a:stretch>
        </p:blipFill>
        <p:spPr>
          <a:xfrm>
            <a:off x="699387" y="3504619"/>
            <a:ext cx="569795" cy="569795"/>
          </a:xfrm>
          <a:prstGeom prst="rect">
            <a:avLst/>
          </a:prstGeom>
        </p:spPr>
      </p:pic>
      <p:pic>
        <p:nvPicPr>
          <p:cNvPr id="39" name="Image 38" descr="Une image contenant personne, mur, homme, souriant&#10;&#10;Description générée automatiquement">
            <a:extLst>
              <a:ext uri="{FF2B5EF4-FFF2-40B4-BE49-F238E27FC236}">
                <a16:creationId xmlns:a16="http://schemas.microsoft.com/office/drawing/2014/main" id="{7A07EBDC-ECEC-4ACB-8080-DB767C1FB27A}"/>
              </a:ext>
            </a:extLst>
          </p:cNvPr>
          <p:cNvPicPr>
            <a:picLocks noChangeAspect="1"/>
          </p:cNvPicPr>
          <p:nvPr/>
        </p:nvPicPr>
        <p:blipFill>
          <a:blip r:embed="rId37" cstate="email">
            <a:extLst>
              <a:ext uri="{28A0092B-C50C-407E-A947-70E740481C1C}">
                <a14:useLocalDpi xmlns:a14="http://schemas.microsoft.com/office/drawing/2010/main"/>
              </a:ext>
            </a:extLst>
          </a:blip>
          <a:stretch>
            <a:fillRect/>
          </a:stretch>
        </p:blipFill>
        <p:spPr>
          <a:xfrm>
            <a:off x="4178619" y="4088307"/>
            <a:ext cx="569795" cy="569795"/>
          </a:xfrm>
          <a:prstGeom prst="rect">
            <a:avLst/>
          </a:prstGeom>
        </p:spPr>
      </p:pic>
      <p:cxnSp>
        <p:nvCxnSpPr>
          <p:cNvPr id="4" name="Connettore 2 3">
            <a:extLst>
              <a:ext uri="{FF2B5EF4-FFF2-40B4-BE49-F238E27FC236}">
                <a16:creationId xmlns:a16="http://schemas.microsoft.com/office/drawing/2014/main" id="{E7DA3624-ECD6-0A02-1C4F-FD234C29CCD4}"/>
              </a:ext>
            </a:extLst>
          </p:cNvPr>
          <p:cNvCxnSpPr>
            <a:cxnSpLocks/>
            <a:stCxn id="21" idx="3"/>
            <a:endCxn id="8" idx="1"/>
          </p:cNvCxnSpPr>
          <p:nvPr/>
        </p:nvCxnSpPr>
        <p:spPr>
          <a:xfrm>
            <a:off x="6638866" y="4976563"/>
            <a:ext cx="269509" cy="3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Elemento grafico 7" descr="Tiro a segno con riempimento a tinta unita">
            <a:extLst>
              <a:ext uri="{FF2B5EF4-FFF2-40B4-BE49-F238E27FC236}">
                <a16:creationId xmlns:a16="http://schemas.microsoft.com/office/drawing/2014/main" id="{4B5FF061-4B2E-578F-E1A8-E2D97A9014AA}"/>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6908375" y="4694875"/>
            <a:ext cx="569795" cy="569795"/>
          </a:xfrm>
          <a:prstGeom prst="rect">
            <a:avLst/>
          </a:prstGeom>
        </p:spPr>
      </p:pic>
      <p:pic>
        <p:nvPicPr>
          <p:cNvPr id="40" name="Elemento grafico 39" descr="Tiro a segno con riempimento a tinta unita">
            <a:extLst>
              <a:ext uri="{FF2B5EF4-FFF2-40B4-BE49-F238E27FC236}">
                <a16:creationId xmlns:a16="http://schemas.microsoft.com/office/drawing/2014/main" id="{0F750B6E-1160-BED0-425C-29A2BF1741F4}"/>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8539204" y="4125080"/>
            <a:ext cx="569795" cy="569795"/>
          </a:xfrm>
          <a:prstGeom prst="rect">
            <a:avLst/>
          </a:prstGeom>
        </p:spPr>
      </p:pic>
      <p:pic>
        <p:nvPicPr>
          <p:cNvPr id="41" name="Elemento grafico 40" descr="Tiro a segno con riempimento a tinta unita">
            <a:extLst>
              <a:ext uri="{FF2B5EF4-FFF2-40B4-BE49-F238E27FC236}">
                <a16:creationId xmlns:a16="http://schemas.microsoft.com/office/drawing/2014/main" id="{B73C194D-E24A-B8C6-D600-1ABA3F314511}"/>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8539204" y="6021137"/>
            <a:ext cx="569795" cy="569795"/>
          </a:xfrm>
          <a:prstGeom prst="rect">
            <a:avLst/>
          </a:prstGeom>
        </p:spPr>
      </p:pic>
      <p:cxnSp>
        <p:nvCxnSpPr>
          <p:cNvPr id="43" name="Connettore 2 42">
            <a:extLst>
              <a:ext uri="{FF2B5EF4-FFF2-40B4-BE49-F238E27FC236}">
                <a16:creationId xmlns:a16="http://schemas.microsoft.com/office/drawing/2014/main" id="{C3153B56-21E2-C4C5-A0A4-4CC8C12E6D03}"/>
              </a:ext>
            </a:extLst>
          </p:cNvPr>
          <p:cNvCxnSpPr>
            <a:cxnSpLocks/>
            <a:endCxn id="40" idx="1"/>
          </p:cNvCxnSpPr>
          <p:nvPr/>
        </p:nvCxnSpPr>
        <p:spPr>
          <a:xfrm>
            <a:off x="6469793" y="4409977"/>
            <a:ext cx="206941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ttore 2 45">
            <a:extLst>
              <a:ext uri="{FF2B5EF4-FFF2-40B4-BE49-F238E27FC236}">
                <a16:creationId xmlns:a16="http://schemas.microsoft.com/office/drawing/2014/main" id="{49B165D4-90FD-937A-3457-404621286179}"/>
              </a:ext>
            </a:extLst>
          </p:cNvPr>
          <p:cNvCxnSpPr>
            <a:cxnSpLocks/>
            <a:stCxn id="22" idx="3"/>
            <a:endCxn id="41" idx="1"/>
          </p:cNvCxnSpPr>
          <p:nvPr/>
        </p:nvCxnSpPr>
        <p:spPr>
          <a:xfrm>
            <a:off x="3500820" y="6306035"/>
            <a:ext cx="50383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2" name="Elemento grafico 51" descr="Tiro a segno con riempimento a tinta unita">
            <a:extLst>
              <a:ext uri="{FF2B5EF4-FFF2-40B4-BE49-F238E27FC236}">
                <a16:creationId xmlns:a16="http://schemas.microsoft.com/office/drawing/2014/main" id="{BF231F89-9F21-8381-DEEA-7DB2D09554B0}"/>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5274427" y="4079464"/>
            <a:ext cx="569795" cy="569795"/>
          </a:xfrm>
          <a:prstGeom prst="rect">
            <a:avLst/>
          </a:prstGeom>
        </p:spPr>
      </p:pic>
      <p:cxnSp>
        <p:nvCxnSpPr>
          <p:cNvPr id="53" name="Connettore 2 52">
            <a:extLst>
              <a:ext uri="{FF2B5EF4-FFF2-40B4-BE49-F238E27FC236}">
                <a16:creationId xmlns:a16="http://schemas.microsoft.com/office/drawing/2014/main" id="{3460CD3F-802E-DA50-7215-1373E902CF0E}"/>
              </a:ext>
            </a:extLst>
          </p:cNvPr>
          <p:cNvCxnSpPr>
            <a:cxnSpLocks/>
            <a:stCxn id="39" idx="3"/>
            <a:endCxn id="52" idx="1"/>
          </p:cNvCxnSpPr>
          <p:nvPr/>
        </p:nvCxnSpPr>
        <p:spPr>
          <a:xfrm flipV="1">
            <a:off x="4748414" y="4364362"/>
            <a:ext cx="526013" cy="88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3410167"/>
      </p:ext>
    </p:extLst>
  </p:cSld>
  <p:clrMapOvr>
    <a:masterClrMapping/>
  </p:clrMapOvr>
  <mc:AlternateContent xmlns:mc="http://schemas.openxmlformats.org/markup-compatibility/2006" xmlns:p14="http://schemas.microsoft.com/office/powerpoint/2010/main">
    <mc:Choice Requires="p14">
      <p:transition spd="slow" p14:dur="2000" advTm="108229"/>
    </mc:Choice>
    <mc:Fallback xmlns="">
      <p:transition spd="slow" advTm="108229"/>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83C4B0-E757-4B7A-990C-B7FA3D783740}"/>
              </a:ext>
            </a:extLst>
          </p:cNvPr>
          <p:cNvSpPr>
            <a:spLocks noGrp="1"/>
          </p:cNvSpPr>
          <p:nvPr>
            <p:ph type="title"/>
          </p:nvPr>
        </p:nvSpPr>
        <p:spPr/>
        <p:txBody>
          <a:bodyPr>
            <a:normAutofit/>
          </a:bodyPr>
          <a:lstStyle/>
          <a:p>
            <a:r>
              <a:rPr lang="en-US" sz="2800" dirty="0"/>
              <a:t>Engagement Level workshop variant : </a:t>
            </a:r>
            <a:br>
              <a:rPr lang="en-US" sz="2800" dirty="0"/>
            </a:br>
            <a:r>
              <a:rPr lang="en-US" sz="2800" dirty="0"/>
              <a:t>using nametags instead of portraits</a:t>
            </a:r>
          </a:p>
        </p:txBody>
      </p:sp>
      <p:graphicFrame>
        <p:nvGraphicFramePr>
          <p:cNvPr id="5" name="Tableau 5">
            <a:extLst>
              <a:ext uri="{FF2B5EF4-FFF2-40B4-BE49-F238E27FC236}">
                <a16:creationId xmlns:a16="http://schemas.microsoft.com/office/drawing/2014/main" id="{D6DF376F-E1E9-434C-AE69-D2D58D946080}"/>
              </a:ext>
            </a:extLst>
          </p:cNvPr>
          <p:cNvGraphicFramePr>
            <a:graphicFrameLocks noGrp="1"/>
          </p:cNvGraphicFramePr>
          <p:nvPr/>
        </p:nvGraphicFramePr>
        <p:xfrm>
          <a:off x="396537" y="2673195"/>
          <a:ext cx="11398926" cy="718372"/>
        </p:xfrm>
        <a:graphic>
          <a:graphicData uri="http://schemas.openxmlformats.org/drawingml/2006/table">
            <a:tbl>
              <a:tblPr firstRow="1" bandRow="1">
                <a:tableStyleId>{5C22544A-7EE6-4342-B048-85BDC9FD1C3A}</a:tableStyleId>
              </a:tblPr>
              <a:tblGrid>
                <a:gridCol w="1628418">
                  <a:extLst>
                    <a:ext uri="{9D8B030D-6E8A-4147-A177-3AD203B41FA5}">
                      <a16:colId xmlns:a16="http://schemas.microsoft.com/office/drawing/2014/main" val="1258243979"/>
                    </a:ext>
                  </a:extLst>
                </a:gridCol>
                <a:gridCol w="1628418">
                  <a:extLst>
                    <a:ext uri="{9D8B030D-6E8A-4147-A177-3AD203B41FA5}">
                      <a16:colId xmlns:a16="http://schemas.microsoft.com/office/drawing/2014/main" val="1079462814"/>
                    </a:ext>
                  </a:extLst>
                </a:gridCol>
                <a:gridCol w="1628418">
                  <a:extLst>
                    <a:ext uri="{9D8B030D-6E8A-4147-A177-3AD203B41FA5}">
                      <a16:colId xmlns:a16="http://schemas.microsoft.com/office/drawing/2014/main" val="3397691572"/>
                    </a:ext>
                  </a:extLst>
                </a:gridCol>
                <a:gridCol w="1628418">
                  <a:extLst>
                    <a:ext uri="{9D8B030D-6E8A-4147-A177-3AD203B41FA5}">
                      <a16:colId xmlns:a16="http://schemas.microsoft.com/office/drawing/2014/main" val="3075883050"/>
                    </a:ext>
                  </a:extLst>
                </a:gridCol>
                <a:gridCol w="1628418">
                  <a:extLst>
                    <a:ext uri="{9D8B030D-6E8A-4147-A177-3AD203B41FA5}">
                      <a16:colId xmlns:a16="http://schemas.microsoft.com/office/drawing/2014/main" val="1259412674"/>
                    </a:ext>
                  </a:extLst>
                </a:gridCol>
                <a:gridCol w="1628418">
                  <a:extLst>
                    <a:ext uri="{9D8B030D-6E8A-4147-A177-3AD203B41FA5}">
                      <a16:colId xmlns:a16="http://schemas.microsoft.com/office/drawing/2014/main" val="3392695109"/>
                    </a:ext>
                  </a:extLst>
                </a:gridCol>
                <a:gridCol w="1628418">
                  <a:extLst>
                    <a:ext uri="{9D8B030D-6E8A-4147-A177-3AD203B41FA5}">
                      <a16:colId xmlns:a16="http://schemas.microsoft.com/office/drawing/2014/main" val="2848032752"/>
                    </a:ext>
                  </a:extLst>
                </a:gridCol>
              </a:tblGrid>
              <a:tr h="217591">
                <a:tc>
                  <a:txBody>
                    <a:bodyPr/>
                    <a:lstStyle/>
                    <a:p>
                      <a:pPr algn="ctr"/>
                      <a:r>
                        <a:rPr lang="en-US" sz="1400">
                          <a:solidFill>
                            <a:schemeClr val="tx1"/>
                          </a:solidFill>
                        </a:rPr>
                        <a:t>E1</a:t>
                      </a:r>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solidFill>
                            <a:schemeClr val="tx1"/>
                          </a:solidFill>
                        </a:rPr>
                        <a:t>E2</a:t>
                      </a:r>
                    </a:p>
                  </a:txBody>
                  <a:tcPr>
                    <a:solidFill>
                      <a:schemeClr val="bg1">
                        <a:lumMod val="95000"/>
                      </a:schemeClr>
                    </a:solidFill>
                  </a:tcPr>
                </a:tc>
                <a:tc>
                  <a:txBody>
                    <a:bodyPr/>
                    <a:lstStyle/>
                    <a:p>
                      <a:pPr algn="ctr"/>
                      <a:r>
                        <a:rPr lang="en-US" sz="1400">
                          <a:solidFill>
                            <a:schemeClr val="tx1"/>
                          </a:solidFill>
                        </a:rPr>
                        <a:t>E3</a:t>
                      </a:r>
                    </a:p>
                  </a:txBody>
                  <a:tcP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solidFill>
                            <a:schemeClr val="tx1"/>
                          </a:solidFill>
                        </a:rPr>
                        <a:t>E4</a:t>
                      </a:r>
                    </a:p>
                  </a:txBody>
                  <a:tcP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solidFill>
                            <a:schemeClr val="tx1"/>
                          </a:solidFill>
                        </a:rPr>
                        <a:t>E5</a:t>
                      </a:r>
                    </a:p>
                  </a:txBody>
                  <a:tcP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solidFill>
                            <a:schemeClr val="bg1"/>
                          </a:solidFill>
                        </a:rPr>
                        <a:t>E6</a:t>
                      </a:r>
                    </a:p>
                  </a:txBody>
                  <a:tcPr>
                    <a:solidFill>
                      <a:schemeClr val="accent1">
                        <a:lumMod val="75000"/>
                      </a:schemeClr>
                    </a:solidFill>
                  </a:tcPr>
                </a:tc>
                <a:tc>
                  <a:txBody>
                    <a:bodyPr/>
                    <a:lstStyle/>
                    <a:p>
                      <a:pPr algn="ctr"/>
                      <a:r>
                        <a:rPr lang="en-US" sz="1400">
                          <a:solidFill>
                            <a:schemeClr val="bg1"/>
                          </a:solidFill>
                        </a:rPr>
                        <a:t>E7</a:t>
                      </a:r>
                    </a:p>
                  </a:txBody>
                  <a:tcPr>
                    <a:solidFill>
                      <a:schemeClr val="accent1">
                        <a:lumMod val="50000"/>
                      </a:schemeClr>
                    </a:solidFill>
                  </a:tcPr>
                </a:tc>
                <a:extLst>
                  <a:ext uri="{0D108BD9-81ED-4DB2-BD59-A6C34878D82A}">
                    <a16:rowId xmlns:a16="http://schemas.microsoft.com/office/drawing/2014/main" val="1311980861"/>
                  </a:ext>
                </a:extLst>
              </a:tr>
              <a:tr h="413572">
                <a:tc>
                  <a:txBody>
                    <a:bodyPr/>
                    <a:lstStyle/>
                    <a:p>
                      <a:pPr algn="ctr"/>
                      <a:r>
                        <a:rPr lang="en-US" sz="1050">
                          <a:solidFill>
                            <a:schemeClr val="tx1"/>
                          </a:solidFill>
                        </a:rPr>
                        <a:t>Curious</a:t>
                      </a:r>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a:solidFill>
                            <a:schemeClr val="tx1"/>
                          </a:solidFill>
                        </a:rPr>
                        <a:t>Active attendee</a:t>
                      </a:r>
                    </a:p>
                  </a:txBody>
                  <a:tcPr>
                    <a:solidFill>
                      <a:schemeClr val="bg1">
                        <a:lumMod val="95000"/>
                      </a:schemeClr>
                    </a:solidFill>
                  </a:tcPr>
                </a:tc>
                <a:tc>
                  <a:txBody>
                    <a:bodyPr/>
                    <a:lstStyle/>
                    <a:p>
                      <a:pPr algn="ctr"/>
                      <a:r>
                        <a:rPr lang="en-US" sz="1050">
                          <a:solidFill>
                            <a:schemeClr val="tx1"/>
                          </a:solidFill>
                        </a:rPr>
                        <a:t>Active and regular attendee</a:t>
                      </a:r>
                    </a:p>
                  </a:txBody>
                  <a:tcP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a:solidFill>
                            <a:schemeClr val="tx1"/>
                          </a:solidFill>
                        </a:rPr>
                        <a:t>Contributor</a:t>
                      </a:r>
                    </a:p>
                  </a:txBody>
                  <a:tcP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a:solidFill>
                            <a:schemeClr val="tx1"/>
                          </a:solidFill>
                        </a:rPr>
                        <a:t>Leader</a:t>
                      </a:r>
                    </a:p>
                  </a:txBody>
                  <a:tcP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a:solidFill>
                            <a:schemeClr val="bg1"/>
                          </a:solidFill>
                        </a:rPr>
                        <a:t>Leader &amp; Creator</a:t>
                      </a:r>
                    </a:p>
                  </a:txBody>
                  <a:tcPr>
                    <a:solidFill>
                      <a:schemeClr val="accent1">
                        <a:lumMod val="75000"/>
                      </a:schemeClr>
                    </a:solidFill>
                  </a:tcPr>
                </a:tc>
                <a:tc>
                  <a:txBody>
                    <a:bodyPr/>
                    <a:lstStyle/>
                    <a:p>
                      <a:pPr algn="ctr"/>
                      <a:r>
                        <a:rPr lang="en-US" sz="1050">
                          <a:solidFill>
                            <a:schemeClr val="bg1"/>
                          </a:solidFill>
                        </a:rPr>
                        <a:t>Community Booster</a:t>
                      </a:r>
                    </a:p>
                  </a:txBody>
                  <a:tcPr>
                    <a:solidFill>
                      <a:schemeClr val="accent1">
                        <a:lumMod val="50000"/>
                      </a:schemeClr>
                    </a:solidFill>
                  </a:tcPr>
                </a:tc>
                <a:extLst>
                  <a:ext uri="{0D108BD9-81ED-4DB2-BD59-A6C34878D82A}">
                    <a16:rowId xmlns:a16="http://schemas.microsoft.com/office/drawing/2014/main" val="3032128388"/>
                  </a:ext>
                </a:extLst>
              </a:tr>
            </a:tbl>
          </a:graphicData>
        </a:graphic>
      </p:graphicFrame>
      <p:pic>
        <p:nvPicPr>
          <p:cNvPr id="7" name="Graphique 6" descr="Une artiste avec un remplissage uni">
            <a:extLst>
              <a:ext uri="{FF2B5EF4-FFF2-40B4-BE49-F238E27FC236}">
                <a16:creationId xmlns:a16="http://schemas.microsoft.com/office/drawing/2014/main" id="{9293A47D-F340-4796-AB83-76DCA419A94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16269" y="1649369"/>
            <a:ext cx="914400" cy="914400"/>
          </a:xfrm>
          <a:prstGeom prst="rect">
            <a:avLst/>
          </a:prstGeom>
        </p:spPr>
      </p:pic>
      <p:pic>
        <p:nvPicPr>
          <p:cNvPr id="11" name="Graphique 10" descr="Employée de bureau avec un remplissage uni">
            <a:extLst>
              <a:ext uri="{FF2B5EF4-FFF2-40B4-BE49-F238E27FC236}">
                <a16:creationId xmlns:a16="http://schemas.microsoft.com/office/drawing/2014/main" id="{96532A1B-82BE-460F-B74F-BEA0B921108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193273" y="1669686"/>
            <a:ext cx="914400" cy="914400"/>
          </a:xfrm>
          <a:prstGeom prst="rect">
            <a:avLst/>
          </a:prstGeom>
        </p:spPr>
      </p:pic>
      <p:pic>
        <p:nvPicPr>
          <p:cNvPr id="13" name="Graphique 12" descr="Profil femelle avec un remplissage uni">
            <a:extLst>
              <a:ext uri="{FF2B5EF4-FFF2-40B4-BE49-F238E27FC236}">
                <a16:creationId xmlns:a16="http://schemas.microsoft.com/office/drawing/2014/main" id="{650C514C-4079-4E6A-B6AD-EC47601C54D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036616" y="1669686"/>
            <a:ext cx="914400" cy="914400"/>
          </a:xfrm>
          <a:prstGeom prst="rect">
            <a:avLst/>
          </a:prstGeom>
        </p:spPr>
      </p:pic>
      <p:pic>
        <p:nvPicPr>
          <p:cNvPr id="15" name="Graphique 14" descr="Femme agricultrice avec un remplissage uni">
            <a:extLst>
              <a:ext uri="{FF2B5EF4-FFF2-40B4-BE49-F238E27FC236}">
                <a16:creationId xmlns:a16="http://schemas.microsoft.com/office/drawing/2014/main" id="{69F06F29-C3B9-43A5-88B1-363B6EE88EA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38800" y="1710623"/>
            <a:ext cx="914400" cy="914400"/>
          </a:xfrm>
          <a:prstGeom prst="rect">
            <a:avLst/>
          </a:prstGeom>
        </p:spPr>
      </p:pic>
      <p:pic>
        <p:nvPicPr>
          <p:cNvPr id="20" name="Graphique 19" descr="Femme DJ avec un remplissage uni">
            <a:extLst>
              <a:ext uri="{FF2B5EF4-FFF2-40B4-BE49-F238E27FC236}">
                <a16:creationId xmlns:a16="http://schemas.microsoft.com/office/drawing/2014/main" id="{30E77CC5-F00E-47CA-8407-BA15C00F612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482143" y="1710623"/>
            <a:ext cx="914400" cy="914400"/>
          </a:xfrm>
          <a:prstGeom prst="rect">
            <a:avLst/>
          </a:prstGeom>
        </p:spPr>
      </p:pic>
      <p:pic>
        <p:nvPicPr>
          <p:cNvPr id="27" name="Graphique 26" descr="Écolière avec un remplissage uni">
            <a:extLst>
              <a:ext uri="{FF2B5EF4-FFF2-40B4-BE49-F238E27FC236}">
                <a16:creationId xmlns:a16="http://schemas.microsoft.com/office/drawing/2014/main" id="{1B2C5A10-7AA6-4D2A-952E-7DB07454D47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03815" y="1669686"/>
            <a:ext cx="914400" cy="914400"/>
          </a:xfrm>
          <a:prstGeom prst="rect">
            <a:avLst/>
          </a:prstGeom>
        </p:spPr>
      </p:pic>
      <p:pic>
        <p:nvPicPr>
          <p:cNvPr id="29" name="Graphique 28" descr="Héroïne avec un remplissage uni">
            <a:extLst>
              <a:ext uri="{FF2B5EF4-FFF2-40B4-BE49-F238E27FC236}">
                <a16:creationId xmlns:a16="http://schemas.microsoft.com/office/drawing/2014/main" id="{E1ADD144-FFAE-4359-881A-27B078C6E7D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439265" y="1618355"/>
            <a:ext cx="1006668" cy="1006668"/>
          </a:xfrm>
          <a:prstGeom prst="rect">
            <a:avLst/>
          </a:prstGeom>
        </p:spPr>
      </p:pic>
      <p:pic>
        <p:nvPicPr>
          <p:cNvPr id="31" name="Graphique 30" descr="Deux cœurs avec un remplissage uni">
            <a:extLst>
              <a:ext uri="{FF2B5EF4-FFF2-40B4-BE49-F238E27FC236}">
                <a16:creationId xmlns:a16="http://schemas.microsoft.com/office/drawing/2014/main" id="{2D21C005-0EB3-48FC-AEB3-193B39A369FF}"/>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658122" y="1561531"/>
            <a:ext cx="298183" cy="298183"/>
          </a:xfrm>
          <a:prstGeom prst="rect">
            <a:avLst/>
          </a:prstGeom>
        </p:spPr>
      </p:pic>
      <p:sp>
        <p:nvSpPr>
          <p:cNvPr id="3" name="Rettangolo 2">
            <a:extLst>
              <a:ext uri="{FF2B5EF4-FFF2-40B4-BE49-F238E27FC236}">
                <a16:creationId xmlns:a16="http://schemas.microsoft.com/office/drawing/2014/main" id="{6353F848-D7EE-ABD7-0EDE-1474FAB0DA18}"/>
              </a:ext>
            </a:extLst>
          </p:cNvPr>
          <p:cNvSpPr/>
          <p:nvPr/>
        </p:nvSpPr>
        <p:spPr>
          <a:xfrm>
            <a:off x="2316476" y="3563574"/>
            <a:ext cx="1037391" cy="446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Umberto</a:t>
            </a:r>
          </a:p>
        </p:txBody>
      </p:sp>
      <p:sp>
        <p:nvSpPr>
          <p:cNvPr id="4" name="Rettangolo 3">
            <a:extLst>
              <a:ext uri="{FF2B5EF4-FFF2-40B4-BE49-F238E27FC236}">
                <a16:creationId xmlns:a16="http://schemas.microsoft.com/office/drawing/2014/main" id="{070FF403-274E-0A91-1530-3A7FEBC3508F}"/>
              </a:ext>
            </a:extLst>
          </p:cNvPr>
          <p:cNvSpPr/>
          <p:nvPr/>
        </p:nvSpPr>
        <p:spPr>
          <a:xfrm>
            <a:off x="8896785" y="774359"/>
            <a:ext cx="1272357" cy="54807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Current level</a:t>
            </a:r>
          </a:p>
        </p:txBody>
      </p:sp>
      <p:sp>
        <p:nvSpPr>
          <p:cNvPr id="6" name="Rettangolo 5">
            <a:extLst>
              <a:ext uri="{FF2B5EF4-FFF2-40B4-BE49-F238E27FC236}">
                <a16:creationId xmlns:a16="http://schemas.microsoft.com/office/drawing/2014/main" id="{98BE1EB5-BF94-13AF-926F-CBD7FB84F0FD}"/>
              </a:ext>
            </a:extLst>
          </p:cNvPr>
          <p:cNvSpPr/>
          <p:nvPr/>
        </p:nvSpPr>
        <p:spPr>
          <a:xfrm>
            <a:off x="10331379" y="774360"/>
            <a:ext cx="1272357" cy="54807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Goal (if different from current level)</a:t>
            </a:r>
          </a:p>
        </p:txBody>
      </p:sp>
      <p:sp>
        <p:nvSpPr>
          <p:cNvPr id="8" name="Rettangolo 7">
            <a:extLst>
              <a:ext uri="{FF2B5EF4-FFF2-40B4-BE49-F238E27FC236}">
                <a16:creationId xmlns:a16="http://schemas.microsoft.com/office/drawing/2014/main" id="{5EDAD73F-5EC7-CD4D-85A2-107085D467DF}"/>
              </a:ext>
            </a:extLst>
          </p:cNvPr>
          <p:cNvSpPr/>
          <p:nvPr/>
        </p:nvSpPr>
        <p:spPr>
          <a:xfrm>
            <a:off x="5562858" y="5035886"/>
            <a:ext cx="1037391" cy="4468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Umberto</a:t>
            </a:r>
          </a:p>
        </p:txBody>
      </p:sp>
      <p:sp>
        <p:nvSpPr>
          <p:cNvPr id="9" name="Rettangolo 8">
            <a:extLst>
              <a:ext uri="{FF2B5EF4-FFF2-40B4-BE49-F238E27FC236}">
                <a16:creationId xmlns:a16="http://schemas.microsoft.com/office/drawing/2014/main" id="{AC3D8BA8-20B5-FAB0-E237-C41D2D6E25B1}"/>
              </a:ext>
            </a:extLst>
          </p:cNvPr>
          <p:cNvSpPr/>
          <p:nvPr/>
        </p:nvSpPr>
        <p:spPr>
          <a:xfrm>
            <a:off x="3913364" y="3500993"/>
            <a:ext cx="1037391" cy="446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Laura</a:t>
            </a:r>
          </a:p>
        </p:txBody>
      </p:sp>
      <p:sp>
        <p:nvSpPr>
          <p:cNvPr id="10" name="Rettangolo 9">
            <a:extLst>
              <a:ext uri="{FF2B5EF4-FFF2-40B4-BE49-F238E27FC236}">
                <a16:creationId xmlns:a16="http://schemas.microsoft.com/office/drawing/2014/main" id="{ACF37C73-A490-CDFC-F519-3FF665828976}"/>
              </a:ext>
            </a:extLst>
          </p:cNvPr>
          <p:cNvSpPr/>
          <p:nvPr/>
        </p:nvSpPr>
        <p:spPr>
          <a:xfrm>
            <a:off x="3913363" y="4001900"/>
            <a:ext cx="1037391" cy="446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Toto</a:t>
            </a:r>
          </a:p>
        </p:txBody>
      </p:sp>
      <p:sp>
        <p:nvSpPr>
          <p:cNvPr id="12" name="Rettangolo 11">
            <a:extLst>
              <a:ext uri="{FF2B5EF4-FFF2-40B4-BE49-F238E27FC236}">
                <a16:creationId xmlns:a16="http://schemas.microsoft.com/office/drawing/2014/main" id="{41133970-C276-3052-7D72-5E737B66F1BD}"/>
              </a:ext>
            </a:extLst>
          </p:cNvPr>
          <p:cNvSpPr/>
          <p:nvPr/>
        </p:nvSpPr>
        <p:spPr>
          <a:xfrm>
            <a:off x="3913362" y="4518893"/>
            <a:ext cx="1037391" cy="446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Adriano</a:t>
            </a:r>
          </a:p>
        </p:txBody>
      </p:sp>
      <p:sp>
        <p:nvSpPr>
          <p:cNvPr id="40" name="Rettangolo 39">
            <a:extLst>
              <a:ext uri="{FF2B5EF4-FFF2-40B4-BE49-F238E27FC236}">
                <a16:creationId xmlns:a16="http://schemas.microsoft.com/office/drawing/2014/main" id="{379A9C0B-D762-D133-813E-353101BD2D5F}"/>
              </a:ext>
            </a:extLst>
          </p:cNvPr>
          <p:cNvSpPr/>
          <p:nvPr/>
        </p:nvSpPr>
        <p:spPr>
          <a:xfrm>
            <a:off x="3913362" y="5035886"/>
            <a:ext cx="1037391" cy="446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Romina</a:t>
            </a:r>
          </a:p>
        </p:txBody>
      </p:sp>
      <p:sp>
        <p:nvSpPr>
          <p:cNvPr id="41" name="Rettangolo 40">
            <a:extLst>
              <a:ext uri="{FF2B5EF4-FFF2-40B4-BE49-F238E27FC236}">
                <a16:creationId xmlns:a16="http://schemas.microsoft.com/office/drawing/2014/main" id="{FD3E272B-FB3B-5789-D98E-09B4D8D52027}"/>
              </a:ext>
            </a:extLst>
          </p:cNvPr>
          <p:cNvSpPr/>
          <p:nvPr/>
        </p:nvSpPr>
        <p:spPr>
          <a:xfrm>
            <a:off x="7193273" y="3990294"/>
            <a:ext cx="1037391" cy="446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Albano</a:t>
            </a:r>
          </a:p>
        </p:txBody>
      </p:sp>
      <p:sp>
        <p:nvSpPr>
          <p:cNvPr id="42" name="Rettangolo 41">
            <a:extLst>
              <a:ext uri="{FF2B5EF4-FFF2-40B4-BE49-F238E27FC236}">
                <a16:creationId xmlns:a16="http://schemas.microsoft.com/office/drawing/2014/main" id="{603951D7-3DD5-E0F7-6B73-1D37D5ADFECA}"/>
              </a:ext>
            </a:extLst>
          </p:cNvPr>
          <p:cNvSpPr/>
          <p:nvPr/>
        </p:nvSpPr>
        <p:spPr>
          <a:xfrm>
            <a:off x="7193273" y="3484462"/>
            <a:ext cx="1037391" cy="446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Luciano</a:t>
            </a:r>
          </a:p>
        </p:txBody>
      </p:sp>
      <p:sp>
        <p:nvSpPr>
          <p:cNvPr id="43" name="Rettangolo 42">
            <a:extLst>
              <a:ext uri="{FF2B5EF4-FFF2-40B4-BE49-F238E27FC236}">
                <a16:creationId xmlns:a16="http://schemas.microsoft.com/office/drawing/2014/main" id="{668AD7EC-21D8-D925-6F80-B96C2E3E75E0}"/>
              </a:ext>
            </a:extLst>
          </p:cNvPr>
          <p:cNvSpPr/>
          <p:nvPr/>
        </p:nvSpPr>
        <p:spPr>
          <a:xfrm>
            <a:off x="5562859" y="3990294"/>
            <a:ext cx="1037391" cy="446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Gianni</a:t>
            </a:r>
          </a:p>
        </p:txBody>
      </p:sp>
      <p:sp>
        <p:nvSpPr>
          <p:cNvPr id="44" name="Rettangolo 43">
            <a:extLst>
              <a:ext uri="{FF2B5EF4-FFF2-40B4-BE49-F238E27FC236}">
                <a16:creationId xmlns:a16="http://schemas.microsoft.com/office/drawing/2014/main" id="{871F93C2-9CE8-8EBC-6985-5BB1BBD6E866}"/>
              </a:ext>
            </a:extLst>
          </p:cNvPr>
          <p:cNvSpPr/>
          <p:nvPr/>
        </p:nvSpPr>
        <p:spPr>
          <a:xfrm>
            <a:off x="8809242" y="3484462"/>
            <a:ext cx="1037391" cy="446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Ilaria</a:t>
            </a:r>
          </a:p>
        </p:txBody>
      </p:sp>
      <p:sp>
        <p:nvSpPr>
          <p:cNvPr id="45" name="Rettangolo 44">
            <a:extLst>
              <a:ext uri="{FF2B5EF4-FFF2-40B4-BE49-F238E27FC236}">
                <a16:creationId xmlns:a16="http://schemas.microsoft.com/office/drawing/2014/main" id="{C2378FFB-8A40-4CBF-2072-DD0235E3BBFD}"/>
              </a:ext>
            </a:extLst>
          </p:cNvPr>
          <p:cNvSpPr/>
          <p:nvPr/>
        </p:nvSpPr>
        <p:spPr>
          <a:xfrm>
            <a:off x="5562859" y="3466434"/>
            <a:ext cx="1037391" cy="446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Andrea</a:t>
            </a:r>
          </a:p>
        </p:txBody>
      </p:sp>
      <p:sp>
        <p:nvSpPr>
          <p:cNvPr id="46" name="Rettangolo 45">
            <a:extLst>
              <a:ext uri="{FF2B5EF4-FFF2-40B4-BE49-F238E27FC236}">
                <a16:creationId xmlns:a16="http://schemas.microsoft.com/office/drawing/2014/main" id="{F6BC5B63-A7B7-F58A-133D-E093E2628B04}"/>
              </a:ext>
            </a:extLst>
          </p:cNvPr>
          <p:cNvSpPr/>
          <p:nvPr/>
        </p:nvSpPr>
        <p:spPr>
          <a:xfrm>
            <a:off x="842319" y="3568408"/>
            <a:ext cx="1037391" cy="446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Giacomo</a:t>
            </a:r>
          </a:p>
        </p:txBody>
      </p:sp>
      <p:sp>
        <p:nvSpPr>
          <p:cNvPr id="47" name="Rettangolo 46">
            <a:extLst>
              <a:ext uri="{FF2B5EF4-FFF2-40B4-BE49-F238E27FC236}">
                <a16:creationId xmlns:a16="http://schemas.microsoft.com/office/drawing/2014/main" id="{E5E1AD49-CDE0-0600-9713-437F748A00C3}"/>
              </a:ext>
            </a:extLst>
          </p:cNvPr>
          <p:cNvSpPr/>
          <p:nvPr/>
        </p:nvSpPr>
        <p:spPr>
          <a:xfrm>
            <a:off x="842319" y="4072029"/>
            <a:ext cx="1037391" cy="446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Paolo</a:t>
            </a:r>
          </a:p>
        </p:txBody>
      </p:sp>
      <p:sp>
        <p:nvSpPr>
          <p:cNvPr id="48" name="Rettangolo 47">
            <a:extLst>
              <a:ext uri="{FF2B5EF4-FFF2-40B4-BE49-F238E27FC236}">
                <a16:creationId xmlns:a16="http://schemas.microsoft.com/office/drawing/2014/main" id="{B7A433C3-187A-BA60-C293-CB2B71DD5952}"/>
              </a:ext>
            </a:extLst>
          </p:cNvPr>
          <p:cNvSpPr/>
          <p:nvPr/>
        </p:nvSpPr>
        <p:spPr>
          <a:xfrm>
            <a:off x="842319" y="4575650"/>
            <a:ext cx="1037391" cy="446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Natalia</a:t>
            </a:r>
          </a:p>
        </p:txBody>
      </p:sp>
      <p:sp>
        <p:nvSpPr>
          <p:cNvPr id="49" name="Rettangolo 48">
            <a:extLst>
              <a:ext uri="{FF2B5EF4-FFF2-40B4-BE49-F238E27FC236}">
                <a16:creationId xmlns:a16="http://schemas.microsoft.com/office/drawing/2014/main" id="{846703CB-8CBB-1E10-7BD9-A51C4DD46EBE}"/>
              </a:ext>
            </a:extLst>
          </p:cNvPr>
          <p:cNvSpPr/>
          <p:nvPr/>
        </p:nvSpPr>
        <p:spPr>
          <a:xfrm>
            <a:off x="10473182" y="3489242"/>
            <a:ext cx="1037391" cy="4468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Fabio</a:t>
            </a:r>
          </a:p>
        </p:txBody>
      </p:sp>
      <p:sp>
        <p:nvSpPr>
          <p:cNvPr id="51" name="Rettangolo 50">
            <a:extLst>
              <a:ext uri="{FF2B5EF4-FFF2-40B4-BE49-F238E27FC236}">
                <a16:creationId xmlns:a16="http://schemas.microsoft.com/office/drawing/2014/main" id="{C87021BB-2911-0330-8B8D-87B96AC2D8E9}"/>
              </a:ext>
            </a:extLst>
          </p:cNvPr>
          <p:cNvSpPr/>
          <p:nvPr/>
        </p:nvSpPr>
        <p:spPr>
          <a:xfrm>
            <a:off x="7193273" y="4493218"/>
            <a:ext cx="1037391" cy="4468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Toto</a:t>
            </a:r>
          </a:p>
        </p:txBody>
      </p:sp>
      <p:sp>
        <p:nvSpPr>
          <p:cNvPr id="53" name="Rettangolo 52">
            <a:extLst>
              <a:ext uri="{FF2B5EF4-FFF2-40B4-BE49-F238E27FC236}">
                <a16:creationId xmlns:a16="http://schemas.microsoft.com/office/drawing/2014/main" id="{3C335212-4DEC-0FAF-567C-0FF67BB1D8B3}"/>
              </a:ext>
            </a:extLst>
          </p:cNvPr>
          <p:cNvSpPr/>
          <p:nvPr/>
        </p:nvSpPr>
        <p:spPr>
          <a:xfrm>
            <a:off x="5553317" y="4531703"/>
            <a:ext cx="1037391" cy="4468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Romina</a:t>
            </a:r>
          </a:p>
        </p:txBody>
      </p:sp>
      <p:sp>
        <p:nvSpPr>
          <p:cNvPr id="55" name="Rettangolo 54">
            <a:extLst>
              <a:ext uri="{FF2B5EF4-FFF2-40B4-BE49-F238E27FC236}">
                <a16:creationId xmlns:a16="http://schemas.microsoft.com/office/drawing/2014/main" id="{8CDF6583-42A4-39BE-58A1-30BA42163644}"/>
              </a:ext>
            </a:extLst>
          </p:cNvPr>
          <p:cNvSpPr/>
          <p:nvPr/>
        </p:nvSpPr>
        <p:spPr>
          <a:xfrm>
            <a:off x="8809241" y="3990294"/>
            <a:ext cx="1037391" cy="4468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Laura</a:t>
            </a:r>
          </a:p>
        </p:txBody>
      </p:sp>
    </p:spTree>
    <p:extLst>
      <p:ext uri="{BB962C8B-B14F-4D97-AF65-F5344CB8AC3E}">
        <p14:creationId xmlns:p14="http://schemas.microsoft.com/office/powerpoint/2010/main" val="1361599261"/>
      </p:ext>
    </p:extLst>
  </p:cSld>
  <p:clrMapOvr>
    <a:masterClrMapping/>
  </p:clrMapOvr>
  <mc:AlternateContent xmlns:mc="http://schemas.openxmlformats.org/markup-compatibility/2006" xmlns:p14="http://schemas.microsoft.com/office/powerpoint/2010/main">
    <mc:Choice Requires="p14">
      <p:transition spd="slow" p14:dur="2000" advTm="108229"/>
    </mc:Choice>
    <mc:Fallback xmlns="">
      <p:transition spd="slow" advTm="108229"/>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54E0DA31-3292-B5B9-DA1D-CD8398654B1B}"/>
              </a:ext>
            </a:extLst>
          </p:cNvPr>
          <p:cNvSpPr>
            <a:spLocks noGrp="1"/>
          </p:cNvSpPr>
          <p:nvPr>
            <p:ph type="ctrTitle"/>
          </p:nvPr>
        </p:nvSpPr>
        <p:spPr/>
        <p:txBody>
          <a:bodyPr>
            <a:normAutofit fontScale="90000"/>
          </a:bodyPr>
          <a:lstStyle/>
          <a:p>
            <a:r>
              <a:rPr lang="en-US" dirty="0"/>
              <a:t>Additional engagement level systems</a:t>
            </a:r>
          </a:p>
        </p:txBody>
      </p:sp>
      <p:sp>
        <p:nvSpPr>
          <p:cNvPr id="5" name="Sottotitolo 4">
            <a:extLst>
              <a:ext uri="{FF2B5EF4-FFF2-40B4-BE49-F238E27FC236}">
                <a16:creationId xmlns:a16="http://schemas.microsoft.com/office/drawing/2014/main" id="{75056B9F-28DC-404B-B524-6023EE06E7B7}"/>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089895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6A794F-5F08-337C-50F0-FFEFF1446E0F}"/>
              </a:ext>
            </a:extLst>
          </p:cNvPr>
          <p:cNvSpPr>
            <a:spLocks noGrp="1"/>
          </p:cNvSpPr>
          <p:nvPr>
            <p:ph type="title"/>
          </p:nvPr>
        </p:nvSpPr>
        <p:spPr/>
        <p:txBody>
          <a:bodyPr>
            <a:normAutofit fontScale="90000"/>
          </a:bodyPr>
          <a:lstStyle/>
          <a:p>
            <a:r>
              <a:rPr lang="en-US"/>
              <a:t>This document is an #OpenSeriousCommunity #OSC content</a:t>
            </a:r>
          </a:p>
        </p:txBody>
      </p:sp>
      <p:sp>
        <p:nvSpPr>
          <p:cNvPr id="3" name="Espace réservé du contenu 2">
            <a:extLst>
              <a:ext uri="{FF2B5EF4-FFF2-40B4-BE49-F238E27FC236}">
                <a16:creationId xmlns:a16="http://schemas.microsoft.com/office/drawing/2014/main" id="{CB182D3C-1E44-118D-E03C-489E469BD4D1}"/>
              </a:ext>
            </a:extLst>
          </p:cNvPr>
          <p:cNvSpPr>
            <a:spLocks noGrp="1"/>
          </p:cNvSpPr>
          <p:nvPr>
            <p:ph idx="1"/>
          </p:nvPr>
        </p:nvSpPr>
        <p:spPr>
          <a:xfrm>
            <a:off x="838200" y="2447635"/>
            <a:ext cx="6920345" cy="3729327"/>
          </a:xfrm>
        </p:spPr>
        <p:txBody>
          <a:bodyPr>
            <a:normAutofit fontScale="62500" lnSpcReduction="20000"/>
          </a:bodyPr>
          <a:lstStyle/>
          <a:p>
            <a:pPr marL="0" indent="0">
              <a:buNone/>
            </a:pPr>
            <a:r>
              <a:rPr lang="en-US"/>
              <a:t>#OpenSeriousCommunity is a set of resources, organized as a framework, dedicated to help animate, sustain and develop communities. </a:t>
            </a:r>
          </a:p>
          <a:p>
            <a:pPr marL="0" indent="0">
              <a:buNone/>
            </a:pPr>
            <a:r>
              <a:rPr lang="en-US"/>
              <a:t>The communities concerned by #OpenSeriousCommunity can be as much in the corporate domain, as in associations, institutions or private. </a:t>
            </a:r>
          </a:p>
          <a:p>
            <a:pPr marL="0" indent="0">
              <a:buNone/>
            </a:pPr>
            <a:r>
              <a:rPr lang="en-US"/>
              <a:t>The #OpenSeriousCommunity contents follow the attributes of the #OSG contents, meaning that they are open-source, and structured to favor a maximum of appropriation of the content for retransmission purposes.</a:t>
            </a:r>
          </a:p>
          <a:p>
            <a:pPr marL="0" indent="0">
              <a:buNone/>
            </a:pPr>
            <a:r>
              <a:rPr lang="en-US"/>
              <a:t>To learn more, visit </a:t>
            </a:r>
            <a:r>
              <a:rPr lang="en-US">
                <a:hlinkClick r:id="rId2"/>
              </a:rPr>
              <a:t>https://www.openseriousgames.org/OpenSeriousCommunity</a:t>
            </a:r>
            <a:endParaRPr lang="en-US"/>
          </a:p>
          <a:p>
            <a:pPr marL="0" indent="0">
              <a:buNone/>
            </a:pPr>
            <a:endParaRPr lang="en-US"/>
          </a:p>
          <a:p>
            <a:pPr marL="0" indent="0">
              <a:buNone/>
            </a:pPr>
            <a:endParaRPr lang="en-US"/>
          </a:p>
        </p:txBody>
      </p:sp>
      <p:pic>
        <p:nvPicPr>
          <p:cNvPr id="5" name="Image 4">
            <a:extLst>
              <a:ext uri="{FF2B5EF4-FFF2-40B4-BE49-F238E27FC236}">
                <a16:creationId xmlns:a16="http://schemas.microsoft.com/office/drawing/2014/main" id="{F426674B-9CEA-9EBE-9AEA-28D0A38AB56C}"/>
              </a:ext>
            </a:extLst>
          </p:cNvPr>
          <p:cNvPicPr>
            <a:picLocks noChangeAspect="1"/>
          </p:cNvPicPr>
          <p:nvPr/>
        </p:nvPicPr>
        <p:blipFill rotWithShape="1">
          <a:blip r:embed="rId3">
            <a:extLst>
              <a:ext uri="{28A0092B-C50C-407E-A947-70E740481C1C}">
                <a14:useLocalDpi xmlns:a14="http://schemas.microsoft.com/office/drawing/2010/main" val="0"/>
              </a:ext>
            </a:extLst>
          </a:blip>
          <a:srcRect b="18340"/>
          <a:stretch/>
        </p:blipFill>
        <p:spPr>
          <a:xfrm>
            <a:off x="7923952" y="3081254"/>
            <a:ext cx="4027903" cy="1817759"/>
          </a:xfrm>
          <a:prstGeom prst="rect">
            <a:avLst/>
          </a:prstGeom>
        </p:spPr>
      </p:pic>
    </p:spTree>
    <p:extLst>
      <p:ext uri="{BB962C8B-B14F-4D97-AF65-F5344CB8AC3E}">
        <p14:creationId xmlns:p14="http://schemas.microsoft.com/office/powerpoint/2010/main" val="27192903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8118BD-9AED-2835-CA98-B4D133DE552D}"/>
              </a:ext>
            </a:extLst>
          </p:cNvPr>
          <p:cNvSpPr>
            <a:spLocks noGrp="1"/>
          </p:cNvSpPr>
          <p:nvPr>
            <p:ph type="title"/>
          </p:nvPr>
        </p:nvSpPr>
        <p:spPr/>
        <p:txBody>
          <a:bodyPr>
            <a:normAutofit/>
          </a:bodyPr>
          <a:lstStyle/>
          <a:p>
            <a:r>
              <a:rPr lang="en-US" sz="2800" dirty="0"/>
              <a:t>Changing the level system to other dimensions</a:t>
            </a:r>
            <a:br>
              <a:rPr lang="en-US" sz="2800" dirty="0"/>
            </a:br>
            <a:r>
              <a:rPr lang="en-US" sz="2800" dirty="0"/>
              <a:t>Examples</a:t>
            </a:r>
          </a:p>
        </p:txBody>
      </p:sp>
      <p:sp>
        <p:nvSpPr>
          <p:cNvPr id="42" name="CasellaDiTesto 41">
            <a:extLst>
              <a:ext uri="{FF2B5EF4-FFF2-40B4-BE49-F238E27FC236}">
                <a16:creationId xmlns:a16="http://schemas.microsoft.com/office/drawing/2014/main" id="{C0FF8946-2D5D-6AFC-344F-E726F491DC7C}"/>
              </a:ext>
            </a:extLst>
          </p:cNvPr>
          <p:cNvSpPr txBox="1"/>
          <p:nvPr/>
        </p:nvSpPr>
        <p:spPr>
          <a:xfrm>
            <a:off x="541464" y="2386728"/>
            <a:ext cx="2562954" cy="3754874"/>
          </a:xfrm>
          <a:prstGeom prst="rect">
            <a:avLst/>
          </a:prstGeom>
          <a:noFill/>
        </p:spPr>
        <p:txBody>
          <a:bodyPr wrap="square">
            <a:spAutoFit/>
          </a:bodyPr>
          <a:lstStyle/>
          <a:p>
            <a:r>
              <a:rPr lang="en-US" sz="1400" dirty="0"/>
              <a:t>There are multiple ways to define engagement levels.</a:t>
            </a:r>
          </a:p>
          <a:p>
            <a:endParaRPr lang="en-US" sz="1400" dirty="0"/>
          </a:p>
          <a:p>
            <a:r>
              <a:rPr lang="en-US" sz="1400" dirty="0"/>
              <a:t>The definition of Engagement levels can be adjusted to facilitate decision making about community activities, within the condition that the levels are easily understandable by workshop participants.</a:t>
            </a:r>
          </a:p>
          <a:p>
            <a:endParaRPr lang="en-US" sz="1400" noProof="0" dirty="0"/>
          </a:p>
          <a:p>
            <a:r>
              <a:rPr lang="en-US" sz="1400" dirty="0"/>
              <a:t>As inspiration, here are other examples to use. You can also choose to set less levels or more levels to make the scale simpler or more details</a:t>
            </a:r>
            <a:endParaRPr lang="en-US" sz="1400" noProof="0" dirty="0"/>
          </a:p>
        </p:txBody>
      </p:sp>
      <p:graphicFrame>
        <p:nvGraphicFramePr>
          <p:cNvPr id="16" name="Tableau 5">
            <a:extLst>
              <a:ext uri="{FF2B5EF4-FFF2-40B4-BE49-F238E27FC236}">
                <a16:creationId xmlns:a16="http://schemas.microsoft.com/office/drawing/2014/main" id="{1EF91333-C672-D3E5-C732-D35E85385B0D}"/>
              </a:ext>
            </a:extLst>
          </p:cNvPr>
          <p:cNvGraphicFramePr>
            <a:graphicFrameLocks noGrp="1"/>
          </p:cNvGraphicFramePr>
          <p:nvPr>
            <p:extLst>
              <p:ext uri="{D42A27DB-BD31-4B8C-83A1-F6EECF244321}">
                <p14:modId xmlns:p14="http://schemas.microsoft.com/office/powerpoint/2010/main" val="2561029555"/>
              </p:ext>
            </p:extLst>
          </p:nvPr>
        </p:nvGraphicFramePr>
        <p:xfrm>
          <a:off x="3612518" y="2103376"/>
          <a:ext cx="8194424" cy="1356360"/>
        </p:xfrm>
        <a:graphic>
          <a:graphicData uri="http://schemas.openxmlformats.org/drawingml/2006/table">
            <a:tbl>
              <a:tblPr firstRow="1" bandRow="1">
                <a:tableStyleId>{5C22544A-7EE6-4342-B048-85BDC9FD1C3A}</a:tableStyleId>
              </a:tblPr>
              <a:tblGrid>
                <a:gridCol w="1170632">
                  <a:extLst>
                    <a:ext uri="{9D8B030D-6E8A-4147-A177-3AD203B41FA5}">
                      <a16:colId xmlns:a16="http://schemas.microsoft.com/office/drawing/2014/main" val="1258243979"/>
                    </a:ext>
                  </a:extLst>
                </a:gridCol>
                <a:gridCol w="1170632">
                  <a:extLst>
                    <a:ext uri="{9D8B030D-6E8A-4147-A177-3AD203B41FA5}">
                      <a16:colId xmlns:a16="http://schemas.microsoft.com/office/drawing/2014/main" val="1079462814"/>
                    </a:ext>
                  </a:extLst>
                </a:gridCol>
                <a:gridCol w="1170632">
                  <a:extLst>
                    <a:ext uri="{9D8B030D-6E8A-4147-A177-3AD203B41FA5}">
                      <a16:colId xmlns:a16="http://schemas.microsoft.com/office/drawing/2014/main" val="3397691572"/>
                    </a:ext>
                  </a:extLst>
                </a:gridCol>
                <a:gridCol w="1170632">
                  <a:extLst>
                    <a:ext uri="{9D8B030D-6E8A-4147-A177-3AD203B41FA5}">
                      <a16:colId xmlns:a16="http://schemas.microsoft.com/office/drawing/2014/main" val="3075883050"/>
                    </a:ext>
                  </a:extLst>
                </a:gridCol>
                <a:gridCol w="1170632">
                  <a:extLst>
                    <a:ext uri="{9D8B030D-6E8A-4147-A177-3AD203B41FA5}">
                      <a16:colId xmlns:a16="http://schemas.microsoft.com/office/drawing/2014/main" val="1259412674"/>
                    </a:ext>
                  </a:extLst>
                </a:gridCol>
                <a:gridCol w="1170632">
                  <a:extLst>
                    <a:ext uri="{9D8B030D-6E8A-4147-A177-3AD203B41FA5}">
                      <a16:colId xmlns:a16="http://schemas.microsoft.com/office/drawing/2014/main" val="3392695109"/>
                    </a:ext>
                  </a:extLst>
                </a:gridCol>
                <a:gridCol w="1170632">
                  <a:extLst>
                    <a:ext uri="{9D8B030D-6E8A-4147-A177-3AD203B41FA5}">
                      <a16:colId xmlns:a16="http://schemas.microsoft.com/office/drawing/2014/main" val="2848032752"/>
                    </a:ext>
                  </a:extLst>
                </a:gridCol>
              </a:tblGrid>
              <a:tr h="217591">
                <a:tc>
                  <a:txBody>
                    <a:bodyPr/>
                    <a:lstStyle/>
                    <a:p>
                      <a:pPr algn="ctr"/>
                      <a:r>
                        <a:rPr lang="en-US" sz="1400" dirty="0">
                          <a:solidFill>
                            <a:schemeClr val="tx1"/>
                          </a:solidFill>
                        </a:rPr>
                        <a:t>E1</a:t>
                      </a:r>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solidFill>
                            <a:schemeClr val="tx1"/>
                          </a:solidFill>
                        </a:rPr>
                        <a:t>E2</a:t>
                      </a:r>
                    </a:p>
                  </a:txBody>
                  <a:tcPr>
                    <a:solidFill>
                      <a:schemeClr val="bg1">
                        <a:lumMod val="95000"/>
                      </a:schemeClr>
                    </a:solidFill>
                  </a:tcPr>
                </a:tc>
                <a:tc>
                  <a:txBody>
                    <a:bodyPr/>
                    <a:lstStyle/>
                    <a:p>
                      <a:pPr algn="ctr"/>
                      <a:r>
                        <a:rPr lang="en-US" sz="1400" dirty="0">
                          <a:solidFill>
                            <a:schemeClr val="tx1"/>
                          </a:solidFill>
                        </a:rPr>
                        <a:t>E3</a:t>
                      </a:r>
                    </a:p>
                  </a:txBody>
                  <a:tcP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solidFill>
                            <a:schemeClr val="tx1"/>
                          </a:solidFill>
                        </a:rPr>
                        <a:t>E4</a:t>
                      </a:r>
                    </a:p>
                  </a:txBody>
                  <a:tcP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solidFill>
                            <a:schemeClr val="tx1"/>
                          </a:solidFill>
                        </a:rPr>
                        <a:t>E5</a:t>
                      </a:r>
                    </a:p>
                  </a:txBody>
                  <a:tcP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solidFill>
                            <a:schemeClr val="bg1"/>
                          </a:solidFill>
                        </a:rPr>
                        <a:t>E6</a:t>
                      </a:r>
                    </a:p>
                  </a:txBody>
                  <a:tcPr>
                    <a:solidFill>
                      <a:schemeClr val="accent1">
                        <a:lumMod val="75000"/>
                      </a:schemeClr>
                    </a:solidFill>
                  </a:tcPr>
                </a:tc>
                <a:tc>
                  <a:txBody>
                    <a:bodyPr/>
                    <a:lstStyle/>
                    <a:p>
                      <a:pPr algn="ctr"/>
                      <a:r>
                        <a:rPr lang="en-US" sz="1400">
                          <a:solidFill>
                            <a:schemeClr val="bg1"/>
                          </a:solidFill>
                        </a:rPr>
                        <a:t>E7</a:t>
                      </a:r>
                    </a:p>
                  </a:txBody>
                  <a:tcPr>
                    <a:solidFill>
                      <a:schemeClr val="accent1">
                        <a:lumMod val="50000"/>
                      </a:schemeClr>
                    </a:solidFill>
                  </a:tcPr>
                </a:tc>
                <a:extLst>
                  <a:ext uri="{0D108BD9-81ED-4DB2-BD59-A6C34878D82A}">
                    <a16:rowId xmlns:a16="http://schemas.microsoft.com/office/drawing/2014/main" val="1311980861"/>
                  </a:ext>
                </a:extLst>
              </a:tr>
              <a:tr h="413572">
                <a:tc>
                  <a:txBody>
                    <a:bodyPr/>
                    <a:lstStyle/>
                    <a:p>
                      <a:pPr algn="ctr"/>
                      <a:r>
                        <a:rPr lang="en-US" sz="1050" dirty="0">
                          <a:solidFill>
                            <a:schemeClr val="tx1"/>
                          </a:solidFill>
                        </a:rPr>
                        <a:t>I will not participate by default</a:t>
                      </a:r>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solidFill>
                            <a:schemeClr val="tx1"/>
                          </a:solidFill>
                        </a:rPr>
                        <a:t>By default, I will not participate but exceptions are unknown yet</a:t>
                      </a:r>
                    </a:p>
                  </a:txBody>
                  <a:tcPr>
                    <a:solidFill>
                      <a:schemeClr val="bg1">
                        <a:lumMod val="95000"/>
                      </a:schemeClr>
                    </a:solidFill>
                  </a:tcPr>
                </a:tc>
                <a:tc>
                  <a:txBody>
                    <a:bodyPr/>
                    <a:lstStyle/>
                    <a:p>
                      <a:pPr algn="ctr"/>
                      <a:r>
                        <a:rPr lang="en-US" sz="1050" dirty="0">
                          <a:solidFill>
                            <a:schemeClr val="tx1"/>
                          </a:solidFill>
                        </a:rPr>
                        <a:t>By default, I will not participate, and exceptions are known in advance and limited</a:t>
                      </a:r>
                    </a:p>
                  </a:txBody>
                  <a:tcPr>
                    <a:solidFill>
                      <a:schemeClr val="accent1">
                        <a:lumMod val="20000"/>
                        <a:lumOff val="80000"/>
                      </a:schemeClr>
                    </a:solidFill>
                  </a:tcPr>
                </a:tc>
                <a:tc>
                  <a:txBody>
                    <a:bodyPr/>
                    <a:lstStyle/>
                    <a:p>
                      <a:pPr algn="ctr"/>
                      <a:r>
                        <a:rPr lang="en-US" sz="1050" dirty="0">
                          <a:solidFill>
                            <a:schemeClr val="tx1"/>
                          </a:solidFill>
                        </a:rPr>
                        <a:t>By default, I will participate, but exceptions are unknown yet</a:t>
                      </a:r>
                    </a:p>
                  </a:txBody>
                  <a:tcPr>
                    <a:solidFill>
                      <a:schemeClr val="accent1">
                        <a:lumMod val="40000"/>
                        <a:lumOff val="60000"/>
                      </a:schemeClr>
                    </a:solidFill>
                  </a:tcPr>
                </a:tc>
                <a:tc>
                  <a:txBody>
                    <a:bodyPr/>
                    <a:lstStyle/>
                    <a:p>
                      <a:pPr algn="ctr"/>
                      <a:r>
                        <a:rPr lang="en-US" sz="1050" dirty="0">
                          <a:solidFill>
                            <a:schemeClr val="tx1"/>
                          </a:solidFill>
                        </a:rPr>
                        <a:t>By default, I will participate, and exceptions are known in advance and cannot change</a:t>
                      </a:r>
                    </a:p>
                  </a:txBody>
                  <a:tcP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solidFill>
                            <a:schemeClr val="bg1"/>
                          </a:solidFill>
                        </a:rPr>
                        <a:t>By default, I will participate, exceptions are known in advance and still can change</a:t>
                      </a:r>
                    </a:p>
                  </a:txBody>
                  <a:tcPr>
                    <a:solidFill>
                      <a:schemeClr val="accent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solidFill>
                            <a:schemeClr val="bg1"/>
                          </a:solidFill>
                        </a:rPr>
                        <a:t>By default, I will participate with exception of well-defined cases of force majeure</a:t>
                      </a:r>
                    </a:p>
                  </a:txBody>
                  <a:tcPr>
                    <a:solidFill>
                      <a:schemeClr val="accent1">
                        <a:lumMod val="50000"/>
                      </a:schemeClr>
                    </a:solidFill>
                  </a:tcPr>
                </a:tc>
                <a:extLst>
                  <a:ext uri="{0D108BD9-81ED-4DB2-BD59-A6C34878D82A}">
                    <a16:rowId xmlns:a16="http://schemas.microsoft.com/office/drawing/2014/main" val="3032128388"/>
                  </a:ext>
                </a:extLst>
              </a:tr>
            </a:tbl>
          </a:graphicData>
        </a:graphic>
      </p:graphicFrame>
      <p:graphicFrame>
        <p:nvGraphicFramePr>
          <p:cNvPr id="18" name="Tableau 5">
            <a:extLst>
              <a:ext uri="{FF2B5EF4-FFF2-40B4-BE49-F238E27FC236}">
                <a16:creationId xmlns:a16="http://schemas.microsoft.com/office/drawing/2014/main" id="{FB468F1C-34CB-1F56-17D4-8802F9549E43}"/>
              </a:ext>
            </a:extLst>
          </p:cNvPr>
          <p:cNvGraphicFramePr>
            <a:graphicFrameLocks noGrp="1"/>
          </p:cNvGraphicFramePr>
          <p:nvPr>
            <p:extLst>
              <p:ext uri="{D42A27DB-BD31-4B8C-83A1-F6EECF244321}">
                <p14:modId xmlns:p14="http://schemas.microsoft.com/office/powerpoint/2010/main" val="3880368052"/>
              </p:ext>
            </p:extLst>
          </p:nvPr>
        </p:nvGraphicFramePr>
        <p:xfrm>
          <a:off x="3612518" y="3854010"/>
          <a:ext cx="8194424" cy="876300"/>
        </p:xfrm>
        <a:graphic>
          <a:graphicData uri="http://schemas.openxmlformats.org/drawingml/2006/table">
            <a:tbl>
              <a:tblPr firstRow="1" bandRow="1">
                <a:tableStyleId>{5C22544A-7EE6-4342-B048-85BDC9FD1C3A}</a:tableStyleId>
              </a:tblPr>
              <a:tblGrid>
                <a:gridCol w="1170632">
                  <a:extLst>
                    <a:ext uri="{9D8B030D-6E8A-4147-A177-3AD203B41FA5}">
                      <a16:colId xmlns:a16="http://schemas.microsoft.com/office/drawing/2014/main" val="1258243979"/>
                    </a:ext>
                  </a:extLst>
                </a:gridCol>
                <a:gridCol w="1170632">
                  <a:extLst>
                    <a:ext uri="{9D8B030D-6E8A-4147-A177-3AD203B41FA5}">
                      <a16:colId xmlns:a16="http://schemas.microsoft.com/office/drawing/2014/main" val="1079462814"/>
                    </a:ext>
                  </a:extLst>
                </a:gridCol>
                <a:gridCol w="1170632">
                  <a:extLst>
                    <a:ext uri="{9D8B030D-6E8A-4147-A177-3AD203B41FA5}">
                      <a16:colId xmlns:a16="http://schemas.microsoft.com/office/drawing/2014/main" val="3397691572"/>
                    </a:ext>
                  </a:extLst>
                </a:gridCol>
                <a:gridCol w="1170632">
                  <a:extLst>
                    <a:ext uri="{9D8B030D-6E8A-4147-A177-3AD203B41FA5}">
                      <a16:colId xmlns:a16="http://schemas.microsoft.com/office/drawing/2014/main" val="3075883050"/>
                    </a:ext>
                  </a:extLst>
                </a:gridCol>
                <a:gridCol w="1170632">
                  <a:extLst>
                    <a:ext uri="{9D8B030D-6E8A-4147-A177-3AD203B41FA5}">
                      <a16:colId xmlns:a16="http://schemas.microsoft.com/office/drawing/2014/main" val="1259412674"/>
                    </a:ext>
                  </a:extLst>
                </a:gridCol>
                <a:gridCol w="1170632">
                  <a:extLst>
                    <a:ext uri="{9D8B030D-6E8A-4147-A177-3AD203B41FA5}">
                      <a16:colId xmlns:a16="http://schemas.microsoft.com/office/drawing/2014/main" val="3392695109"/>
                    </a:ext>
                  </a:extLst>
                </a:gridCol>
                <a:gridCol w="1170632">
                  <a:extLst>
                    <a:ext uri="{9D8B030D-6E8A-4147-A177-3AD203B41FA5}">
                      <a16:colId xmlns:a16="http://schemas.microsoft.com/office/drawing/2014/main" val="2848032752"/>
                    </a:ext>
                  </a:extLst>
                </a:gridCol>
              </a:tblGrid>
              <a:tr h="217591">
                <a:tc>
                  <a:txBody>
                    <a:bodyPr/>
                    <a:lstStyle/>
                    <a:p>
                      <a:pPr algn="ctr"/>
                      <a:r>
                        <a:rPr lang="en-US" sz="1400">
                          <a:solidFill>
                            <a:schemeClr val="tx1"/>
                          </a:solidFill>
                        </a:rPr>
                        <a:t>E1</a:t>
                      </a:r>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solidFill>
                            <a:schemeClr val="tx1"/>
                          </a:solidFill>
                        </a:rPr>
                        <a:t>E2</a:t>
                      </a:r>
                    </a:p>
                  </a:txBody>
                  <a:tcPr>
                    <a:solidFill>
                      <a:schemeClr val="bg1">
                        <a:lumMod val="95000"/>
                      </a:schemeClr>
                    </a:solidFill>
                  </a:tcPr>
                </a:tc>
                <a:tc>
                  <a:txBody>
                    <a:bodyPr/>
                    <a:lstStyle/>
                    <a:p>
                      <a:pPr algn="ctr"/>
                      <a:r>
                        <a:rPr lang="en-US" sz="1400">
                          <a:solidFill>
                            <a:schemeClr val="tx1"/>
                          </a:solidFill>
                        </a:rPr>
                        <a:t>E3</a:t>
                      </a:r>
                    </a:p>
                  </a:txBody>
                  <a:tcP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solidFill>
                            <a:schemeClr val="tx1"/>
                          </a:solidFill>
                        </a:rPr>
                        <a:t>E4</a:t>
                      </a:r>
                    </a:p>
                  </a:txBody>
                  <a:tcP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solidFill>
                            <a:schemeClr val="tx1"/>
                          </a:solidFill>
                        </a:rPr>
                        <a:t>E5</a:t>
                      </a:r>
                    </a:p>
                  </a:txBody>
                  <a:tcP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solidFill>
                            <a:schemeClr val="bg1"/>
                          </a:solidFill>
                        </a:rPr>
                        <a:t>E6</a:t>
                      </a:r>
                    </a:p>
                  </a:txBody>
                  <a:tcPr>
                    <a:solidFill>
                      <a:schemeClr val="accent1">
                        <a:lumMod val="75000"/>
                      </a:schemeClr>
                    </a:solidFill>
                  </a:tcPr>
                </a:tc>
                <a:tc>
                  <a:txBody>
                    <a:bodyPr/>
                    <a:lstStyle/>
                    <a:p>
                      <a:pPr algn="ctr"/>
                      <a:r>
                        <a:rPr lang="en-US" sz="1400" dirty="0">
                          <a:solidFill>
                            <a:schemeClr val="bg1"/>
                          </a:solidFill>
                        </a:rPr>
                        <a:t>E7</a:t>
                      </a:r>
                    </a:p>
                  </a:txBody>
                  <a:tcPr>
                    <a:solidFill>
                      <a:schemeClr val="accent1">
                        <a:lumMod val="50000"/>
                      </a:schemeClr>
                    </a:solidFill>
                  </a:tcPr>
                </a:tc>
                <a:extLst>
                  <a:ext uri="{0D108BD9-81ED-4DB2-BD59-A6C34878D82A}">
                    <a16:rowId xmlns:a16="http://schemas.microsoft.com/office/drawing/2014/main" val="1311980861"/>
                  </a:ext>
                </a:extLst>
              </a:tr>
              <a:tr h="413572">
                <a:tc>
                  <a:txBody>
                    <a:bodyPr/>
                    <a:lstStyle/>
                    <a:p>
                      <a:pPr algn="ctr"/>
                      <a:r>
                        <a:rPr lang="en-US" sz="1050" dirty="0">
                          <a:solidFill>
                            <a:schemeClr val="tx1"/>
                          </a:solidFill>
                        </a:rPr>
                        <a:t>&lt;15 minutes occasionally</a:t>
                      </a:r>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solidFill>
                            <a:schemeClr val="tx1"/>
                          </a:solidFill>
                        </a:rPr>
                        <a:t>15min-1h occasionally </a:t>
                      </a:r>
                    </a:p>
                  </a:txBody>
                  <a:tcP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solidFill>
                            <a:schemeClr val="tx1"/>
                          </a:solidFill>
                        </a:rPr>
                        <a:t>1h-3h occasionally</a:t>
                      </a:r>
                    </a:p>
                  </a:txBody>
                  <a:tcP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solidFill>
                            <a:schemeClr val="tx1"/>
                          </a:solidFill>
                        </a:rPr>
                        <a:t>More than 3h occasionally</a:t>
                      </a:r>
                    </a:p>
                  </a:txBody>
                  <a:tcP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solidFill>
                            <a:schemeClr val="tx1"/>
                          </a:solidFill>
                        </a:rPr>
                        <a:t>15 min-1h regularly (&gt;15 min a week)</a:t>
                      </a:r>
                    </a:p>
                  </a:txBody>
                  <a:tcP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solidFill>
                            <a:schemeClr val="bg1"/>
                          </a:solidFill>
                        </a:rPr>
                        <a:t>1h-3h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solidFill>
                            <a:schemeClr val="bg1"/>
                          </a:solidFill>
                        </a:rPr>
                        <a:t>Regularly (&gt; 1h a week)</a:t>
                      </a:r>
                    </a:p>
                  </a:txBody>
                  <a:tcPr>
                    <a:solidFill>
                      <a:schemeClr val="accent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solidFill>
                            <a:schemeClr val="bg1"/>
                          </a:solidFill>
                        </a:rPr>
                        <a:t>More than 3h regularly (&gt;3h a week)</a:t>
                      </a:r>
                    </a:p>
                  </a:txBody>
                  <a:tcPr>
                    <a:solidFill>
                      <a:schemeClr val="accent1">
                        <a:lumMod val="50000"/>
                      </a:schemeClr>
                    </a:solidFill>
                  </a:tcPr>
                </a:tc>
                <a:extLst>
                  <a:ext uri="{0D108BD9-81ED-4DB2-BD59-A6C34878D82A}">
                    <a16:rowId xmlns:a16="http://schemas.microsoft.com/office/drawing/2014/main" val="3032128388"/>
                  </a:ext>
                </a:extLst>
              </a:tr>
            </a:tbl>
          </a:graphicData>
        </a:graphic>
      </p:graphicFrame>
      <p:sp>
        <p:nvSpPr>
          <p:cNvPr id="19" name="CasellaDiTesto 18">
            <a:extLst>
              <a:ext uri="{FF2B5EF4-FFF2-40B4-BE49-F238E27FC236}">
                <a16:creationId xmlns:a16="http://schemas.microsoft.com/office/drawing/2014/main" id="{16FB527A-D320-DDA1-AC13-51D6969523F4}"/>
              </a:ext>
            </a:extLst>
          </p:cNvPr>
          <p:cNvSpPr txBox="1"/>
          <p:nvPr/>
        </p:nvSpPr>
        <p:spPr>
          <a:xfrm>
            <a:off x="3597014" y="1814712"/>
            <a:ext cx="4312546" cy="307777"/>
          </a:xfrm>
          <a:prstGeom prst="rect">
            <a:avLst/>
          </a:prstGeom>
          <a:noFill/>
        </p:spPr>
        <p:txBody>
          <a:bodyPr wrap="square">
            <a:spAutoFit/>
          </a:bodyPr>
          <a:lstStyle/>
          <a:p>
            <a:r>
              <a:rPr lang="en-US" sz="1400" b="1" dirty="0"/>
              <a:t>Levels by assumptions of participation</a:t>
            </a:r>
            <a:endParaRPr lang="en-US" sz="1400" b="1" noProof="0" dirty="0"/>
          </a:p>
        </p:txBody>
      </p:sp>
      <p:sp>
        <p:nvSpPr>
          <p:cNvPr id="20" name="CasellaDiTesto 19">
            <a:extLst>
              <a:ext uri="{FF2B5EF4-FFF2-40B4-BE49-F238E27FC236}">
                <a16:creationId xmlns:a16="http://schemas.microsoft.com/office/drawing/2014/main" id="{B830E91D-9B5C-2716-BCB8-3EE9523B1346}"/>
              </a:ext>
            </a:extLst>
          </p:cNvPr>
          <p:cNvSpPr txBox="1"/>
          <p:nvPr/>
        </p:nvSpPr>
        <p:spPr>
          <a:xfrm>
            <a:off x="3521291" y="3546233"/>
            <a:ext cx="5327434" cy="307777"/>
          </a:xfrm>
          <a:prstGeom prst="rect">
            <a:avLst/>
          </a:prstGeom>
          <a:noFill/>
        </p:spPr>
        <p:txBody>
          <a:bodyPr wrap="square">
            <a:spAutoFit/>
          </a:bodyPr>
          <a:lstStyle/>
          <a:p>
            <a:r>
              <a:rPr lang="en-US" sz="1400" b="1" dirty="0"/>
              <a:t>Levels by amount and regularity of committed time</a:t>
            </a:r>
            <a:endParaRPr lang="en-US" sz="1400" b="1" noProof="0" dirty="0"/>
          </a:p>
        </p:txBody>
      </p:sp>
      <p:graphicFrame>
        <p:nvGraphicFramePr>
          <p:cNvPr id="21" name="Tableau 5">
            <a:extLst>
              <a:ext uri="{FF2B5EF4-FFF2-40B4-BE49-F238E27FC236}">
                <a16:creationId xmlns:a16="http://schemas.microsoft.com/office/drawing/2014/main" id="{848AC1A1-64E7-7FA0-2E91-B798B2B80772}"/>
              </a:ext>
            </a:extLst>
          </p:cNvPr>
          <p:cNvGraphicFramePr>
            <a:graphicFrameLocks noGrp="1"/>
          </p:cNvGraphicFramePr>
          <p:nvPr>
            <p:extLst>
              <p:ext uri="{D42A27DB-BD31-4B8C-83A1-F6EECF244321}">
                <p14:modId xmlns:p14="http://schemas.microsoft.com/office/powerpoint/2010/main" val="2816746901"/>
              </p:ext>
            </p:extLst>
          </p:nvPr>
        </p:nvGraphicFramePr>
        <p:xfrm>
          <a:off x="3612518" y="5196840"/>
          <a:ext cx="8194424" cy="1661160"/>
        </p:xfrm>
        <a:graphic>
          <a:graphicData uri="http://schemas.openxmlformats.org/drawingml/2006/table">
            <a:tbl>
              <a:tblPr firstRow="1" bandRow="1">
                <a:tableStyleId>{5C22544A-7EE6-4342-B048-85BDC9FD1C3A}</a:tableStyleId>
              </a:tblPr>
              <a:tblGrid>
                <a:gridCol w="1170632">
                  <a:extLst>
                    <a:ext uri="{9D8B030D-6E8A-4147-A177-3AD203B41FA5}">
                      <a16:colId xmlns:a16="http://schemas.microsoft.com/office/drawing/2014/main" val="1258243979"/>
                    </a:ext>
                  </a:extLst>
                </a:gridCol>
                <a:gridCol w="1170632">
                  <a:extLst>
                    <a:ext uri="{9D8B030D-6E8A-4147-A177-3AD203B41FA5}">
                      <a16:colId xmlns:a16="http://schemas.microsoft.com/office/drawing/2014/main" val="1079462814"/>
                    </a:ext>
                  </a:extLst>
                </a:gridCol>
                <a:gridCol w="1170632">
                  <a:extLst>
                    <a:ext uri="{9D8B030D-6E8A-4147-A177-3AD203B41FA5}">
                      <a16:colId xmlns:a16="http://schemas.microsoft.com/office/drawing/2014/main" val="3397691572"/>
                    </a:ext>
                  </a:extLst>
                </a:gridCol>
                <a:gridCol w="1170632">
                  <a:extLst>
                    <a:ext uri="{9D8B030D-6E8A-4147-A177-3AD203B41FA5}">
                      <a16:colId xmlns:a16="http://schemas.microsoft.com/office/drawing/2014/main" val="3075883050"/>
                    </a:ext>
                  </a:extLst>
                </a:gridCol>
                <a:gridCol w="1170632">
                  <a:extLst>
                    <a:ext uri="{9D8B030D-6E8A-4147-A177-3AD203B41FA5}">
                      <a16:colId xmlns:a16="http://schemas.microsoft.com/office/drawing/2014/main" val="1259412674"/>
                    </a:ext>
                  </a:extLst>
                </a:gridCol>
                <a:gridCol w="1170632">
                  <a:extLst>
                    <a:ext uri="{9D8B030D-6E8A-4147-A177-3AD203B41FA5}">
                      <a16:colId xmlns:a16="http://schemas.microsoft.com/office/drawing/2014/main" val="3392695109"/>
                    </a:ext>
                  </a:extLst>
                </a:gridCol>
                <a:gridCol w="1170632">
                  <a:extLst>
                    <a:ext uri="{9D8B030D-6E8A-4147-A177-3AD203B41FA5}">
                      <a16:colId xmlns:a16="http://schemas.microsoft.com/office/drawing/2014/main" val="2848032752"/>
                    </a:ext>
                  </a:extLst>
                </a:gridCol>
              </a:tblGrid>
              <a:tr h="217591">
                <a:tc>
                  <a:txBody>
                    <a:bodyPr/>
                    <a:lstStyle/>
                    <a:p>
                      <a:pPr algn="ctr"/>
                      <a:r>
                        <a:rPr lang="en-US" sz="1400">
                          <a:solidFill>
                            <a:schemeClr val="tx1"/>
                          </a:solidFill>
                        </a:rPr>
                        <a:t>E1</a:t>
                      </a:r>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E2</a:t>
                      </a:r>
                    </a:p>
                  </a:txBody>
                  <a:tcPr>
                    <a:solidFill>
                      <a:schemeClr val="bg1">
                        <a:lumMod val="95000"/>
                      </a:schemeClr>
                    </a:solidFill>
                  </a:tcPr>
                </a:tc>
                <a:tc>
                  <a:txBody>
                    <a:bodyPr/>
                    <a:lstStyle/>
                    <a:p>
                      <a:pPr algn="ctr"/>
                      <a:r>
                        <a:rPr lang="en-US" sz="1400" dirty="0">
                          <a:solidFill>
                            <a:schemeClr val="tx1"/>
                          </a:solidFill>
                        </a:rPr>
                        <a:t>E3</a:t>
                      </a:r>
                    </a:p>
                  </a:txBody>
                  <a:tcP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solidFill>
                            <a:schemeClr val="tx1"/>
                          </a:solidFill>
                        </a:rPr>
                        <a:t>E4</a:t>
                      </a:r>
                    </a:p>
                  </a:txBody>
                  <a:tcP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solidFill>
                            <a:schemeClr val="tx1"/>
                          </a:solidFill>
                        </a:rPr>
                        <a:t>E5</a:t>
                      </a:r>
                    </a:p>
                  </a:txBody>
                  <a:tcP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solidFill>
                            <a:schemeClr val="bg1"/>
                          </a:solidFill>
                        </a:rPr>
                        <a:t>E6</a:t>
                      </a:r>
                    </a:p>
                  </a:txBody>
                  <a:tcPr>
                    <a:solidFill>
                      <a:schemeClr val="accent1">
                        <a:lumMod val="75000"/>
                      </a:schemeClr>
                    </a:solidFill>
                  </a:tcPr>
                </a:tc>
                <a:tc>
                  <a:txBody>
                    <a:bodyPr/>
                    <a:lstStyle/>
                    <a:p>
                      <a:pPr algn="ctr"/>
                      <a:r>
                        <a:rPr lang="en-US" sz="1400">
                          <a:solidFill>
                            <a:schemeClr val="bg1"/>
                          </a:solidFill>
                        </a:rPr>
                        <a:t>E7</a:t>
                      </a:r>
                    </a:p>
                  </a:txBody>
                  <a:tcPr>
                    <a:solidFill>
                      <a:schemeClr val="accent1">
                        <a:lumMod val="50000"/>
                      </a:schemeClr>
                    </a:solidFill>
                  </a:tcPr>
                </a:tc>
                <a:extLst>
                  <a:ext uri="{0D108BD9-81ED-4DB2-BD59-A6C34878D82A}">
                    <a16:rowId xmlns:a16="http://schemas.microsoft.com/office/drawing/2014/main" val="1311980861"/>
                  </a:ext>
                </a:extLst>
              </a:tr>
              <a:tr h="217591">
                <a:tc>
                  <a:txBody>
                    <a:bodyPr/>
                    <a:lstStyle/>
                    <a:p>
                      <a:pPr algn="ctr"/>
                      <a:r>
                        <a:rPr lang="en-US" sz="1400" dirty="0">
                          <a:solidFill>
                            <a:schemeClr val="tx1"/>
                          </a:solidFill>
                        </a:rPr>
                        <a:t>Snacker</a:t>
                      </a:r>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Follower</a:t>
                      </a:r>
                    </a:p>
                  </a:txBody>
                  <a:tcPr>
                    <a:solidFill>
                      <a:schemeClr val="bg1">
                        <a:lumMod val="95000"/>
                      </a:schemeClr>
                    </a:solidFill>
                  </a:tcPr>
                </a:tc>
                <a:tc>
                  <a:txBody>
                    <a:bodyPr/>
                    <a:lstStyle/>
                    <a:p>
                      <a:pPr algn="ctr"/>
                      <a:r>
                        <a:rPr lang="en-US" sz="1400" dirty="0">
                          <a:solidFill>
                            <a:schemeClr val="tx1"/>
                          </a:solidFill>
                        </a:rPr>
                        <a:t>Finder</a:t>
                      </a:r>
                    </a:p>
                  </a:txBody>
                  <a:tcP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Editor</a:t>
                      </a:r>
                    </a:p>
                  </a:txBody>
                  <a:tcP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Author</a:t>
                      </a:r>
                    </a:p>
                  </a:txBody>
                  <a:tcP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Organizer</a:t>
                      </a:r>
                    </a:p>
                  </a:txBody>
                  <a:tcPr>
                    <a:solidFill>
                      <a:schemeClr val="accent1">
                        <a:lumMod val="75000"/>
                      </a:schemeClr>
                    </a:solidFill>
                  </a:tcPr>
                </a:tc>
                <a:tc>
                  <a:txBody>
                    <a:bodyPr/>
                    <a:lstStyle/>
                    <a:p>
                      <a:pPr algn="ctr"/>
                      <a:r>
                        <a:rPr lang="en-US" sz="1400" dirty="0">
                          <a:solidFill>
                            <a:schemeClr val="bg1"/>
                          </a:solidFill>
                        </a:rPr>
                        <a:t>Booster</a:t>
                      </a:r>
                    </a:p>
                  </a:txBody>
                  <a:tcPr>
                    <a:solidFill>
                      <a:schemeClr val="accent1">
                        <a:lumMod val="50000"/>
                      </a:schemeClr>
                    </a:solidFill>
                  </a:tcPr>
                </a:tc>
                <a:extLst>
                  <a:ext uri="{0D108BD9-81ED-4DB2-BD59-A6C34878D82A}">
                    <a16:rowId xmlns:a16="http://schemas.microsoft.com/office/drawing/2014/main" val="1432047597"/>
                  </a:ext>
                </a:extLst>
              </a:tr>
              <a:tr h="413572">
                <a:tc>
                  <a:txBody>
                    <a:bodyPr/>
                    <a:lstStyle/>
                    <a:p>
                      <a:pPr algn="ctr"/>
                      <a:r>
                        <a:rPr lang="en-US" sz="1050" dirty="0">
                          <a:solidFill>
                            <a:schemeClr val="tx1"/>
                          </a:solidFill>
                        </a:rPr>
                        <a:t>Get informed globally (summaries, etc.) from afar without contributing</a:t>
                      </a:r>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solidFill>
                            <a:schemeClr val="tx1"/>
                          </a:solidFill>
                        </a:rPr>
                        <a:t>Get informed in detail without contributing</a:t>
                      </a:r>
                    </a:p>
                  </a:txBody>
                  <a:tcP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solidFill>
                            <a:schemeClr val="tx1"/>
                          </a:solidFill>
                        </a:rPr>
                        <a:t>Provide information for deliverable (but no direct contribution)</a:t>
                      </a:r>
                    </a:p>
                  </a:txBody>
                  <a:tcP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solidFill>
                            <a:schemeClr val="tx1"/>
                          </a:solidFill>
                        </a:rPr>
                        <a:t>Contribute to deliverable details</a:t>
                      </a:r>
                    </a:p>
                  </a:txBody>
                  <a:tcP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solidFill>
                            <a:schemeClr val="tx1"/>
                          </a:solidFill>
                        </a:rPr>
                        <a:t>Contribute to deliverable details and content organization</a:t>
                      </a:r>
                    </a:p>
                  </a:txBody>
                  <a:tcP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solidFill>
                            <a:schemeClr val="bg1"/>
                          </a:solidFill>
                        </a:rPr>
                        <a:t>Contribute to details, content organization, and organization of delivery</a:t>
                      </a:r>
                    </a:p>
                  </a:txBody>
                  <a:tcPr>
                    <a:solidFill>
                      <a:schemeClr val="accent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solidFill>
                            <a:schemeClr val="bg1"/>
                          </a:solidFill>
                        </a:rPr>
                        <a:t>Organizer who also covers whatever work remains from previous levels</a:t>
                      </a:r>
                    </a:p>
                  </a:txBody>
                  <a:tcPr>
                    <a:solidFill>
                      <a:schemeClr val="accent1">
                        <a:lumMod val="50000"/>
                      </a:schemeClr>
                    </a:solidFill>
                  </a:tcPr>
                </a:tc>
                <a:extLst>
                  <a:ext uri="{0D108BD9-81ED-4DB2-BD59-A6C34878D82A}">
                    <a16:rowId xmlns:a16="http://schemas.microsoft.com/office/drawing/2014/main" val="3032128388"/>
                  </a:ext>
                </a:extLst>
              </a:tr>
            </a:tbl>
          </a:graphicData>
        </a:graphic>
      </p:graphicFrame>
      <p:sp>
        <p:nvSpPr>
          <p:cNvPr id="22" name="CasellaDiTesto 21">
            <a:extLst>
              <a:ext uri="{FF2B5EF4-FFF2-40B4-BE49-F238E27FC236}">
                <a16:creationId xmlns:a16="http://schemas.microsoft.com/office/drawing/2014/main" id="{D0E77A0A-1CB3-F062-72D4-4F005B8F7B07}"/>
              </a:ext>
            </a:extLst>
          </p:cNvPr>
          <p:cNvSpPr txBox="1"/>
          <p:nvPr/>
        </p:nvSpPr>
        <p:spPr>
          <a:xfrm>
            <a:off x="3608019" y="4893623"/>
            <a:ext cx="5793874" cy="307777"/>
          </a:xfrm>
          <a:prstGeom prst="rect">
            <a:avLst/>
          </a:prstGeom>
          <a:noFill/>
        </p:spPr>
        <p:txBody>
          <a:bodyPr wrap="square">
            <a:spAutoFit/>
          </a:bodyPr>
          <a:lstStyle/>
          <a:p>
            <a:r>
              <a:rPr lang="en-US" sz="1400" b="1" dirty="0"/>
              <a:t>Levels by type of contribution to a Community deliverable</a:t>
            </a:r>
            <a:endParaRPr lang="en-US" sz="1400" b="1" noProof="0" dirty="0"/>
          </a:p>
        </p:txBody>
      </p:sp>
    </p:spTree>
    <p:extLst>
      <p:ext uri="{BB962C8B-B14F-4D97-AF65-F5344CB8AC3E}">
        <p14:creationId xmlns:p14="http://schemas.microsoft.com/office/powerpoint/2010/main" val="42305729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2839881-7101-131C-FACE-50AD4B6891C4}"/>
              </a:ext>
            </a:extLst>
          </p:cNvPr>
          <p:cNvSpPr>
            <a:spLocks noGrp="1"/>
          </p:cNvSpPr>
          <p:nvPr>
            <p:ph type="title"/>
          </p:nvPr>
        </p:nvSpPr>
        <p:spPr/>
        <p:txBody>
          <a:bodyPr>
            <a:normAutofit fontScale="90000"/>
          </a:bodyPr>
          <a:lstStyle/>
          <a:p>
            <a:r>
              <a:rPr lang="en-US" dirty="0"/>
              <a:t>Choosing an engagement level system</a:t>
            </a:r>
            <a:br>
              <a:rPr lang="en-US" dirty="0"/>
            </a:br>
            <a:r>
              <a:rPr lang="en-US" dirty="0"/>
              <a:t>Example choices</a:t>
            </a:r>
          </a:p>
        </p:txBody>
      </p:sp>
      <p:sp>
        <p:nvSpPr>
          <p:cNvPr id="3" name="Segnaposto contenuto 2">
            <a:extLst>
              <a:ext uri="{FF2B5EF4-FFF2-40B4-BE49-F238E27FC236}">
                <a16:creationId xmlns:a16="http://schemas.microsoft.com/office/drawing/2014/main" id="{CF6A9693-1F2D-AF08-CC03-53BB0DE273EC}"/>
              </a:ext>
            </a:extLst>
          </p:cNvPr>
          <p:cNvSpPr>
            <a:spLocks noGrp="1"/>
          </p:cNvSpPr>
          <p:nvPr>
            <p:ph idx="1"/>
          </p:nvPr>
        </p:nvSpPr>
        <p:spPr>
          <a:xfrm>
            <a:off x="923544" y="2212848"/>
            <a:ext cx="2648712" cy="4233672"/>
          </a:xfrm>
        </p:spPr>
        <p:txBody>
          <a:bodyPr>
            <a:normAutofit fontScale="92500"/>
          </a:bodyPr>
          <a:lstStyle/>
          <a:p>
            <a:pPr marL="0" indent="0">
              <a:buNone/>
            </a:pPr>
            <a:r>
              <a:rPr lang="en-US" sz="1400" dirty="0"/>
              <a:t>Depending on your situation, choosing the right level system can help you define Community tactics and activities after your engagement level measurement.</a:t>
            </a:r>
          </a:p>
          <a:p>
            <a:pPr marL="0" indent="0">
              <a:buNone/>
            </a:pPr>
            <a:r>
              <a:rPr lang="en-US" sz="1400" dirty="0"/>
              <a:t>For example, if you do not have much choice in the activity other than its duration, you may choose </a:t>
            </a:r>
            <a:r>
              <a:rPr lang="en-US" sz="1400" b="1" dirty="0"/>
              <a:t>Levels by amount and regularity of committed time</a:t>
            </a:r>
            <a:endParaRPr lang="en-US" sz="1400" b="1" noProof="0" dirty="0"/>
          </a:p>
          <a:p>
            <a:pPr marL="0" indent="0">
              <a:buNone/>
            </a:pPr>
            <a:r>
              <a:rPr lang="en-US" sz="1400" dirty="0"/>
              <a:t>If you have various medias and collective moments to use with your Community, and would like to target people better, you can use </a:t>
            </a:r>
            <a:r>
              <a:rPr lang="en-US" sz="1400" b="1" dirty="0"/>
              <a:t>Basic Level System.</a:t>
            </a:r>
          </a:p>
        </p:txBody>
      </p:sp>
      <p:sp>
        <p:nvSpPr>
          <p:cNvPr id="4" name="Segnaposto contenuto 2">
            <a:extLst>
              <a:ext uri="{FF2B5EF4-FFF2-40B4-BE49-F238E27FC236}">
                <a16:creationId xmlns:a16="http://schemas.microsoft.com/office/drawing/2014/main" id="{69AD135E-50E9-2C35-0656-4E679FEF9FC7}"/>
              </a:ext>
            </a:extLst>
          </p:cNvPr>
          <p:cNvSpPr txBox="1">
            <a:spLocks/>
          </p:cNvSpPr>
          <p:nvPr/>
        </p:nvSpPr>
        <p:spPr>
          <a:xfrm>
            <a:off x="5068826" y="2212848"/>
            <a:ext cx="2648712" cy="423367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t>If your Community is built around delivery of collectively produced content (for example, a collective book, a collective wiki, a website, etc.), you can use </a:t>
            </a:r>
            <a:r>
              <a:rPr lang="en-US" sz="1400" b="1" dirty="0"/>
              <a:t>Levels by type of contribution to a Community deliverable.</a:t>
            </a:r>
          </a:p>
          <a:p>
            <a:pPr marL="0" indent="0">
              <a:buNone/>
            </a:pPr>
            <a:r>
              <a:rPr lang="en-US" sz="1400" dirty="0"/>
              <a:t>If you have several potential topics in your Community you can choose for your activities, you can use “</a:t>
            </a:r>
            <a:r>
              <a:rPr lang="en-US" sz="1400" b="1" dirty="0"/>
              <a:t>Relative Engagement Levels</a:t>
            </a:r>
            <a:r>
              <a:rPr lang="en-US" sz="1400" dirty="0"/>
              <a:t>” (see dedicated section).</a:t>
            </a:r>
          </a:p>
          <a:p>
            <a:pPr marL="0" indent="0">
              <a:buNone/>
            </a:pPr>
            <a:r>
              <a:rPr lang="en-US" sz="1400" noProof="0" dirty="0"/>
              <a:t>If you </a:t>
            </a:r>
            <a:r>
              <a:rPr lang="en-US" sz="1400" dirty="0"/>
              <a:t>need to plan attendance with reliable information on participation, you can use </a:t>
            </a:r>
            <a:r>
              <a:rPr lang="en-US" sz="1400" b="1" dirty="0"/>
              <a:t>Levels by assumptions of participation</a:t>
            </a:r>
            <a:endParaRPr lang="en-US" sz="1400" b="1" noProof="0" dirty="0"/>
          </a:p>
          <a:p>
            <a:pPr marL="0" indent="0">
              <a:buNone/>
            </a:pPr>
            <a:endParaRPr lang="en-US" sz="1400" noProof="0" dirty="0"/>
          </a:p>
        </p:txBody>
      </p:sp>
      <p:pic>
        <p:nvPicPr>
          <p:cNvPr id="10" name="Elemento grafico 9" descr="Diagramma di flusso con riempimento a tinta unita">
            <a:extLst>
              <a:ext uri="{FF2B5EF4-FFF2-40B4-BE49-F238E27FC236}">
                <a16:creationId xmlns:a16="http://schemas.microsoft.com/office/drawing/2014/main" id="{8D73E16B-655F-4CC9-4363-5512FE4A3C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33674" y="5129785"/>
            <a:ext cx="914400" cy="914400"/>
          </a:xfrm>
          <a:prstGeom prst="rect">
            <a:avLst/>
          </a:prstGeom>
        </p:spPr>
      </p:pic>
      <p:pic>
        <p:nvPicPr>
          <p:cNvPr id="12" name="Elemento grafico 11" descr="Cronometro 75% con riempimento a tinta unita">
            <a:extLst>
              <a:ext uri="{FF2B5EF4-FFF2-40B4-BE49-F238E27FC236}">
                <a16:creationId xmlns:a16="http://schemas.microsoft.com/office/drawing/2014/main" id="{0785FFB7-2391-A4F5-5834-14208A8FDA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192" y="3579000"/>
            <a:ext cx="914400" cy="914400"/>
          </a:xfrm>
          <a:prstGeom prst="rect">
            <a:avLst/>
          </a:prstGeom>
        </p:spPr>
      </p:pic>
      <p:pic>
        <p:nvPicPr>
          <p:cNvPr id="14" name="Elemento grafico 13" descr="Macchina da scrivere con riempimento a tinta unita">
            <a:extLst>
              <a:ext uri="{FF2B5EF4-FFF2-40B4-BE49-F238E27FC236}">
                <a16:creationId xmlns:a16="http://schemas.microsoft.com/office/drawing/2014/main" id="{9A5E6EE6-5A78-F229-ABBB-A556B02A70E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33674" y="2441448"/>
            <a:ext cx="914400" cy="914400"/>
          </a:xfrm>
          <a:prstGeom prst="rect">
            <a:avLst/>
          </a:prstGeom>
        </p:spPr>
      </p:pic>
      <p:pic>
        <p:nvPicPr>
          <p:cNvPr id="16" name="Elemento grafico 15" descr="Rete online con riempimento a tinta unita">
            <a:extLst>
              <a:ext uri="{FF2B5EF4-FFF2-40B4-BE49-F238E27FC236}">
                <a16:creationId xmlns:a16="http://schemas.microsoft.com/office/drawing/2014/main" id="{91A3432D-D445-871A-11FA-C49A96B9160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144" y="4945152"/>
            <a:ext cx="914400" cy="914400"/>
          </a:xfrm>
          <a:prstGeom prst="rect">
            <a:avLst/>
          </a:prstGeom>
        </p:spPr>
      </p:pic>
      <p:pic>
        <p:nvPicPr>
          <p:cNvPr id="18" name="Elemento grafico 17" descr="Grafico a barre con andamento ascendente con riempimento a tinta unita">
            <a:extLst>
              <a:ext uri="{FF2B5EF4-FFF2-40B4-BE49-F238E27FC236}">
                <a16:creationId xmlns:a16="http://schemas.microsoft.com/office/drawing/2014/main" id="{60A9890F-9C81-6A26-2B1B-DDE467E19C9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154426" y="3950210"/>
            <a:ext cx="914400" cy="914400"/>
          </a:xfrm>
          <a:prstGeom prst="rect">
            <a:avLst/>
          </a:prstGeom>
        </p:spPr>
      </p:pic>
      <p:sp>
        <p:nvSpPr>
          <p:cNvPr id="19" name="Segnaposto contenuto 2">
            <a:extLst>
              <a:ext uri="{FF2B5EF4-FFF2-40B4-BE49-F238E27FC236}">
                <a16:creationId xmlns:a16="http://schemas.microsoft.com/office/drawing/2014/main" id="{1FCABFBD-17C3-C397-48AC-31E7F179FCD0}"/>
              </a:ext>
            </a:extLst>
          </p:cNvPr>
          <p:cNvSpPr txBox="1">
            <a:spLocks/>
          </p:cNvSpPr>
          <p:nvPr/>
        </p:nvSpPr>
        <p:spPr>
          <a:xfrm>
            <a:off x="9092184" y="2212848"/>
            <a:ext cx="2648712" cy="423367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t>Smaller, simpler Communities can use less levels, while more sophisticated communities can benefit from having from engagement levels.</a:t>
            </a:r>
          </a:p>
          <a:p>
            <a:pPr marL="0" indent="0">
              <a:buNone/>
            </a:pPr>
            <a:r>
              <a:rPr lang="en-US" sz="1400" dirty="0"/>
              <a:t>We recommend not to choose an engagement level system by habit only or by copying some other Community. You can choose an engagement level system that fits your Community and the next choices you must make.</a:t>
            </a:r>
          </a:p>
          <a:p>
            <a:pPr marL="0" indent="0">
              <a:buNone/>
            </a:pPr>
            <a:r>
              <a:rPr lang="en-US" sz="1400" dirty="0"/>
              <a:t>You can even use different level systems for a same Community, but each for different circumstances.</a:t>
            </a:r>
            <a:endParaRPr lang="en-US" sz="1400" noProof="0" dirty="0"/>
          </a:p>
        </p:txBody>
      </p:sp>
      <p:pic>
        <p:nvPicPr>
          <p:cNvPr id="21" name="Elemento grafico 20" descr="Cartello stradale con riempimento a tinta unita">
            <a:extLst>
              <a:ext uri="{FF2B5EF4-FFF2-40B4-BE49-F238E27FC236}">
                <a16:creationId xmlns:a16="http://schemas.microsoft.com/office/drawing/2014/main" id="{A90D433C-D768-3658-DE5E-C186E10EEA3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307329" y="5320932"/>
            <a:ext cx="914400" cy="914400"/>
          </a:xfrm>
          <a:prstGeom prst="rect">
            <a:avLst/>
          </a:prstGeom>
        </p:spPr>
      </p:pic>
      <p:pic>
        <p:nvPicPr>
          <p:cNvPr id="23" name="Elemento grafico 22" descr="Badge Non seguire più con riempimento a tinta unita">
            <a:extLst>
              <a:ext uri="{FF2B5EF4-FFF2-40B4-BE49-F238E27FC236}">
                <a16:creationId xmlns:a16="http://schemas.microsoft.com/office/drawing/2014/main" id="{5ED5AEEC-0F0B-025C-BDFD-5F3E0553A74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708136" y="2502411"/>
            <a:ext cx="469389" cy="469389"/>
          </a:xfrm>
          <a:prstGeom prst="rect">
            <a:avLst/>
          </a:prstGeom>
        </p:spPr>
      </p:pic>
      <p:pic>
        <p:nvPicPr>
          <p:cNvPr id="25" name="Elemento grafico 24" descr="Badge Segui con riempimento a tinta unita">
            <a:extLst>
              <a:ext uri="{FF2B5EF4-FFF2-40B4-BE49-F238E27FC236}">
                <a16:creationId xmlns:a16="http://schemas.microsoft.com/office/drawing/2014/main" id="{5BD77D72-7BE8-CF36-E333-6638BE5C25F3}"/>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295140" y="2368300"/>
            <a:ext cx="469389" cy="469389"/>
          </a:xfrm>
          <a:prstGeom prst="rect">
            <a:avLst/>
          </a:prstGeom>
        </p:spPr>
      </p:pic>
      <p:pic>
        <p:nvPicPr>
          <p:cNvPr id="27" name="Elemento grafico 26" descr="Luci accese con riempimento a tinta unita">
            <a:extLst>
              <a:ext uri="{FF2B5EF4-FFF2-40B4-BE49-F238E27FC236}">
                <a16:creationId xmlns:a16="http://schemas.microsoft.com/office/drawing/2014/main" id="{908F0E12-7531-4D52-3A34-C69AFDDCF3B0}"/>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8208264" y="3872484"/>
            <a:ext cx="914400" cy="914400"/>
          </a:xfrm>
          <a:prstGeom prst="rect">
            <a:avLst/>
          </a:prstGeom>
        </p:spPr>
      </p:pic>
    </p:spTree>
    <p:extLst>
      <p:ext uri="{BB962C8B-B14F-4D97-AF65-F5344CB8AC3E}">
        <p14:creationId xmlns:p14="http://schemas.microsoft.com/office/powerpoint/2010/main" val="16640016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54E0DA31-3292-B5B9-DA1D-CD8398654B1B}"/>
              </a:ext>
            </a:extLst>
          </p:cNvPr>
          <p:cNvSpPr>
            <a:spLocks noGrp="1"/>
          </p:cNvSpPr>
          <p:nvPr>
            <p:ph type="ctrTitle"/>
          </p:nvPr>
        </p:nvSpPr>
        <p:spPr/>
        <p:txBody>
          <a:bodyPr>
            <a:normAutofit/>
          </a:bodyPr>
          <a:lstStyle/>
          <a:p>
            <a:r>
              <a:rPr lang="en-US" dirty="0"/>
              <a:t>Relative Engagement Levels</a:t>
            </a:r>
          </a:p>
        </p:txBody>
      </p:sp>
      <p:sp>
        <p:nvSpPr>
          <p:cNvPr id="5" name="Sottotitolo 4">
            <a:extLst>
              <a:ext uri="{FF2B5EF4-FFF2-40B4-BE49-F238E27FC236}">
                <a16:creationId xmlns:a16="http://schemas.microsoft.com/office/drawing/2014/main" id="{75056B9F-28DC-404B-B524-6023EE06E7B7}"/>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1701057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73D076-F1EE-E57A-F107-BD8E494ECDF0}"/>
              </a:ext>
            </a:extLst>
          </p:cNvPr>
          <p:cNvSpPr>
            <a:spLocks noGrp="1"/>
          </p:cNvSpPr>
          <p:nvPr>
            <p:ph type="title"/>
          </p:nvPr>
        </p:nvSpPr>
        <p:spPr/>
        <p:txBody>
          <a:bodyPr>
            <a:normAutofit fontScale="90000"/>
          </a:bodyPr>
          <a:lstStyle/>
          <a:p>
            <a:r>
              <a:rPr lang="en-US" dirty="0"/>
              <a:t>Another definition of engagement and relative Engagement levels</a:t>
            </a:r>
          </a:p>
        </p:txBody>
      </p:sp>
      <p:sp>
        <p:nvSpPr>
          <p:cNvPr id="3" name="Segnaposto contenuto 2">
            <a:extLst>
              <a:ext uri="{FF2B5EF4-FFF2-40B4-BE49-F238E27FC236}">
                <a16:creationId xmlns:a16="http://schemas.microsoft.com/office/drawing/2014/main" id="{7B0D02F6-F6CA-3E37-7A00-B558BF55A46E}"/>
              </a:ext>
            </a:extLst>
          </p:cNvPr>
          <p:cNvSpPr>
            <a:spLocks noGrp="1"/>
          </p:cNvSpPr>
          <p:nvPr>
            <p:ph idx="1"/>
          </p:nvPr>
        </p:nvSpPr>
        <p:spPr>
          <a:xfrm>
            <a:off x="714382" y="2322576"/>
            <a:ext cx="5276605" cy="3986784"/>
          </a:xfrm>
          <a:solidFill>
            <a:schemeClr val="bg1">
              <a:lumMod val="85000"/>
            </a:schemeClr>
          </a:solidFill>
        </p:spPr>
        <p:txBody>
          <a:bodyPr>
            <a:normAutofit/>
          </a:bodyPr>
          <a:lstStyle/>
          <a:p>
            <a:r>
              <a:rPr lang="en-US" sz="1400" dirty="0"/>
              <a:t>In the previous level systems above, engagement was defined mostly by its signs (taking more and more responsibilities, being available more hours, etc.). This led to level systems that were simple to use when it comes to define which activities are proposed to which members.</a:t>
            </a:r>
          </a:p>
          <a:p>
            <a:r>
              <a:rPr lang="en-US" sz="1400" dirty="0"/>
              <a:t>Yet this way of measuring engagement does not consider the idea that a same given member can engage differently on different community topics and matters. For example, giving several hours and take responsibilities on a topic A, and just being a curious person about the topic B. </a:t>
            </a:r>
          </a:p>
          <a:p>
            <a:r>
              <a:rPr lang="en-US" sz="1400" dirty="0"/>
              <a:t>If we define engagement as the </a:t>
            </a:r>
            <a:r>
              <a:rPr lang="en-US" sz="1400" b="1" dirty="0"/>
              <a:t>ability to provide effort towards a delayed goal, beyond direct instant interest</a:t>
            </a:r>
            <a:r>
              <a:rPr lang="en-US" sz="1400" dirty="0"/>
              <a:t>, then we obtain another scale, which is more relative to every member’s engagement and not to activity level only.</a:t>
            </a:r>
          </a:p>
        </p:txBody>
      </p:sp>
      <p:sp>
        <p:nvSpPr>
          <p:cNvPr id="4" name="Segnaposto contenuto 2">
            <a:extLst>
              <a:ext uri="{FF2B5EF4-FFF2-40B4-BE49-F238E27FC236}">
                <a16:creationId xmlns:a16="http://schemas.microsoft.com/office/drawing/2014/main" id="{942CEAD2-33DD-C1CE-4DB1-678490001786}"/>
              </a:ext>
            </a:extLst>
          </p:cNvPr>
          <p:cNvSpPr txBox="1">
            <a:spLocks/>
          </p:cNvSpPr>
          <p:nvPr/>
        </p:nvSpPr>
        <p:spPr>
          <a:xfrm>
            <a:off x="6344670" y="2322576"/>
            <a:ext cx="5276605" cy="3986784"/>
          </a:xfrm>
          <a:prstGeom prst="rect">
            <a:avLst/>
          </a:prstGeom>
          <a:solidFill>
            <a:schemeClr val="bg1">
              <a:lumMod val="85000"/>
            </a:schemeClr>
          </a:solidFill>
        </p:spPr>
        <p:txBody>
          <a:bodyPr vert="horz" lIns="91440" tIns="45720" rIns="91440" bIns="45720" rtlCol="0">
            <a:normAutofit fontScale="85000" lnSpcReduction="10000"/>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1" dirty="0"/>
              <a:t>Using this definition of engagement, we separate the two concepts of “being active” and of “being engaged”. </a:t>
            </a:r>
            <a:r>
              <a:rPr lang="en-US" sz="1400" dirty="0"/>
              <a:t>The high level of activity of a member could be related to a strong short-term interest, while this member may leave when it comes to activities with indirect delayed interest. Measuring “engagement” through its external usual signs (number of hours, amount of shared content, etc.) becomes no longer relevant or enough.</a:t>
            </a:r>
          </a:p>
          <a:p>
            <a:r>
              <a:rPr lang="en-US" sz="1400" b="1" dirty="0"/>
              <a:t>This new definition of engagement level can better explain phenomena of “engagement drops”, “sudden disinterest”, and “lack of involvement of highly active members when it comes to Community matters”. </a:t>
            </a:r>
          </a:p>
          <a:p>
            <a:r>
              <a:rPr lang="en-US" sz="1400" b="1" dirty="0"/>
              <a:t>It also explains why improving the direct value of community activities (more interesting, more fun, etc.) does not always lead to involvement in making the Community better in the long term, or why long-term activities (capitalization, organization, </a:t>
            </a:r>
            <a:r>
              <a:rPr lang="en-US" sz="1400" b="1" dirty="0" err="1"/>
              <a:t>etc</a:t>
            </a:r>
            <a:r>
              <a:rPr lang="en-US" sz="1400" b="1" dirty="0"/>
              <a:t>) are not attractive while the number of members is high. </a:t>
            </a:r>
            <a:endParaRPr lang="en-US" sz="1400" dirty="0"/>
          </a:p>
          <a:p>
            <a:r>
              <a:rPr lang="en-US" sz="1400" dirty="0"/>
              <a:t>To  make the reader more comfortable in the next section, we will mostly use the term of “Relative Engagement” to discern it from usual “Engagement” term.</a:t>
            </a:r>
          </a:p>
        </p:txBody>
      </p:sp>
    </p:spTree>
    <p:extLst>
      <p:ext uri="{BB962C8B-B14F-4D97-AF65-F5344CB8AC3E}">
        <p14:creationId xmlns:p14="http://schemas.microsoft.com/office/powerpoint/2010/main" val="17082495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3AD3D0-3D8E-C938-D4D7-4168EAE9A736}"/>
              </a:ext>
            </a:extLst>
          </p:cNvPr>
          <p:cNvSpPr>
            <a:spLocks noGrp="1"/>
          </p:cNvSpPr>
          <p:nvPr>
            <p:ph type="title"/>
          </p:nvPr>
        </p:nvSpPr>
        <p:spPr/>
        <p:txBody>
          <a:bodyPr>
            <a:normAutofit fontScale="90000"/>
          </a:bodyPr>
          <a:lstStyle/>
          <a:p>
            <a:r>
              <a:rPr lang="en-US" dirty="0"/>
              <a:t>Questions that better answered with the Relative Engagement Levels model</a:t>
            </a:r>
          </a:p>
        </p:txBody>
      </p:sp>
      <p:sp>
        <p:nvSpPr>
          <p:cNvPr id="3" name="Segnaposto contenuto 2">
            <a:extLst>
              <a:ext uri="{FF2B5EF4-FFF2-40B4-BE49-F238E27FC236}">
                <a16:creationId xmlns:a16="http://schemas.microsoft.com/office/drawing/2014/main" id="{1F9697E9-ACC8-C7A7-1389-6BAB1B2FFE01}"/>
              </a:ext>
            </a:extLst>
          </p:cNvPr>
          <p:cNvSpPr>
            <a:spLocks noGrp="1"/>
          </p:cNvSpPr>
          <p:nvPr>
            <p:ph idx="1"/>
          </p:nvPr>
        </p:nvSpPr>
        <p:spPr/>
        <p:txBody>
          <a:bodyPr/>
          <a:lstStyle/>
          <a:p>
            <a:r>
              <a:rPr lang="en-US" dirty="0"/>
              <a:t>How to make the members more active in the Community ?</a:t>
            </a:r>
          </a:p>
          <a:p>
            <a:endParaRPr lang="en-US" dirty="0"/>
          </a:p>
          <a:p>
            <a:r>
              <a:rPr lang="en-US" dirty="0"/>
              <a:t>Why contributors to the Community are always the same ?</a:t>
            </a:r>
          </a:p>
          <a:p>
            <a:endParaRPr lang="en-US" dirty="0"/>
          </a:p>
          <a:p>
            <a:r>
              <a:rPr lang="en-US" dirty="0"/>
              <a:t>Why are the participation levels in some activities so low, even though it is recognized as valuable by members ?</a:t>
            </a:r>
          </a:p>
        </p:txBody>
      </p:sp>
    </p:spTree>
    <p:extLst>
      <p:ext uri="{BB962C8B-B14F-4D97-AF65-F5344CB8AC3E}">
        <p14:creationId xmlns:p14="http://schemas.microsoft.com/office/powerpoint/2010/main" val="39216935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73D076-F1EE-E57A-F107-BD8E494ECDF0}"/>
              </a:ext>
            </a:extLst>
          </p:cNvPr>
          <p:cNvSpPr>
            <a:spLocks noGrp="1"/>
          </p:cNvSpPr>
          <p:nvPr>
            <p:ph type="title"/>
          </p:nvPr>
        </p:nvSpPr>
        <p:spPr/>
        <p:txBody>
          <a:bodyPr>
            <a:normAutofit fontScale="90000"/>
          </a:bodyPr>
          <a:lstStyle/>
          <a:p>
            <a:r>
              <a:rPr lang="en-US" dirty="0"/>
              <a:t>Another definition of engagement and relative Engagement levels model</a:t>
            </a:r>
          </a:p>
        </p:txBody>
      </p:sp>
      <p:sp>
        <p:nvSpPr>
          <p:cNvPr id="7" name="CasellaDiTesto 6">
            <a:extLst>
              <a:ext uri="{FF2B5EF4-FFF2-40B4-BE49-F238E27FC236}">
                <a16:creationId xmlns:a16="http://schemas.microsoft.com/office/drawing/2014/main" id="{2C516670-A366-6184-63E7-FAAF4AEE26C8}"/>
              </a:ext>
            </a:extLst>
          </p:cNvPr>
          <p:cNvSpPr txBox="1"/>
          <p:nvPr/>
        </p:nvSpPr>
        <p:spPr>
          <a:xfrm>
            <a:off x="6096000" y="2688331"/>
            <a:ext cx="5198246" cy="830997"/>
          </a:xfrm>
          <a:prstGeom prst="rect">
            <a:avLst/>
          </a:prstGeom>
          <a:noFill/>
          <a:ln>
            <a:solidFill>
              <a:schemeClr val="tx1"/>
            </a:solidFill>
          </a:ln>
        </p:spPr>
        <p:txBody>
          <a:bodyPr wrap="square">
            <a:spAutoFit/>
          </a:bodyPr>
          <a:lstStyle/>
          <a:p>
            <a:r>
              <a:rPr lang="en-US" sz="1200" i="1" dirty="0"/>
              <a:t>Direct value</a:t>
            </a:r>
            <a:r>
              <a:rPr lang="en-US" sz="1200" dirty="0"/>
              <a:t> here means positive effects that happen for oneself, directly during the Community activities. For example, if a member solves his own operational problem during a community session, it is direct value. We can also call it </a:t>
            </a:r>
            <a:r>
              <a:rPr lang="en-US" sz="1200" b="1" dirty="0"/>
              <a:t>short-term value</a:t>
            </a:r>
            <a:r>
              <a:rPr lang="en-US" sz="1200" dirty="0"/>
              <a:t>.</a:t>
            </a:r>
          </a:p>
        </p:txBody>
      </p:sp>
      <p:sp>
        <p:nvSpPr>
          <p:cNvPr id="8" name="CasellaDiTesto 7">
            <a:extLst>
              <a:ext uri="{FF2B5EF4-FFF2-40B4-BE49-F238E27FC236}">
                <a16:creationId xmlns:a16="http://schemas.microsoft.com/office/drawing/2014/main" id="{F0A4B9FE-3C15-6C27-E79E-D145FBEC57ED}"/>
              </a:ext>
            </a:extLst>
          </p:cNvPr>
          <p:cNvSpPr txBox="1"/>
          <p:nvPr/>
        </p:nvSpPr>
        <p:spPr>
          <a:xfrm>
            <a:off x="6096000" y="3521076"/>
            <a:ext cx="5187696" cy="1569660"/>
          </a:xfrm>
          <a:prstGeom prst="rect">
            <a:avLst/>
          </a:prstGeom>
          <a:solidFill>
            <a:schemeClr val="accent1">
              <a:lumMod val="60000"/>
              <a:lumOff val="40000"/>
            </a:schemeClr>
          </a:solidFill>
        </p:spPr>
        <p:txBody>
          <a:bodyPr wrap="square">
            <a:spAutoFit/>
          </a:bodyPr>
          <a:lstStyle/>
          <a:p>
            <a:r>
              <a:rPr lang="en-US" sz="1200" i="1" dirty="0"/>
              <a:t>Indirect value </a:t>
            </a:r>
            <a:r>
              <a:rPr lang="en-US" sz="1200" dirty="0"/>
              <a:t>here means either positive effects that will happen for oneself, later than directly during Community activities, or an increase of the future positive effects that will happen. We can also call-it </a:t>
            </a:r>
            <a:r>
              <a:rPr lang="en-US" sz="1200" b="1" dirty="0"/>
              <a:t>long term value</a:t>
            </a:r>
            <a:r>
              <a:rPr lang="en-US" sz="1200" dirty="0"/>
              <a:t>.</a:t>
            </a:r>
          </a:p>
          <a:p>
            <a:r>
              <a:rPr lang="en-US" sz="1200" dirty="0"/>
              <a:t>For examples, if a member participates to a workshop that helps the Community select future topics, it is </a:t>
            </a:r>
            <a:r>
              <a:rPr lang="en-US" sz="1200" i="1" dirty="0"/>
              <a:t>indirect value</a:t>
            </a:r>
            <a:r>
              <a:rPr lang="en-US" sz="1200" dirty="0"/>
              <a:t>. If a member works on a topic that is not directly valuable by him but will be useful later-on (for example, in several months), then it is also </a:t>
            </a:r>
            <a:r>
              <a:rPr lang="en-US" sz="1200" i="1" dirty="0"/>
              <a:t>indirect value</a:t>
            </a:r>
            <a:r>
              <a:rPr lang="en-US" sz="1200" dirty="0"/>
              <a:t>. t </a:t>
            </a:r>
          </a:p>
        </p:txBody>
      </p:sp>
      <p:sp>
        <p:nvSpPr>
          <p:cNvPr id="13" name="CasellaDiTesto 12">
            <a:extLst>
              <a:ext uri="{FF2B5EF4-FFF2-40B4-BE49-F238E27FC236}">
                <a16:creationId xmlns:a16="http://schemas.microsoft.com/office/drawing/2014/main" id="{D3AD90FF-B4B6-E57E-870F-FBBD633D55C1}"/>
              </a:ext>
            </a:extLst>
          </p:cNvPr>
          <p:cNvSpPr txBox="1"/>
          <p:nvPr/>
        </p:nvSpPr>
        <p:spPr>
          <a:xfrm>
            <a:off x="6096000" y="5094231"/>
            <a:ext cx="5187696" cy="830997"/>
          </a:xfrm>
          <a:prstGeom prst="rect">
            <a:avLst/>
          </a:prstGeom>
          <a:solidFill>
            <a:schemeClr val="accent1">
              <a:lumMod val="50000"/>
            </a:schemeClr>
          </a:solidFill>
        </p:spPr>
        <p:txBody>
          <a:bodyPr wrap="square">
            <a:spAutoFit/>
          </a:bodyPr>
          <a:lstStyle/>
          <a:p>
            <a:r>
              <a:rPr lang="en-US" sz="1200" dirty="0">
                <a:solidFill>
                  <a:schemeClr val="bg1"/>
                </a:solidFill>
              </a:rPr>
              <a:t>The highest engagement level in this model is when a member provide efforts for the Community, even when there is (at the time of the effort) no clear direct or indirect value for him/her. We can also call this part </a:t>
            </a:r>
            <a:r>
              <a:rPr lang="en-US" sz="1200" b="1" dirty="0">
                <a:solidFill>
                  <a:schemeClr val="bg1"/>
                </a:solidFill>
              </a:rPr>
              <a:t>unclear value</a:t>
            </a:r>
            <a:r>
              <a:rPr lang="en-US" sz="1200" dirty="0">
                <a:solidFill>
                  <a:schemeClr val="bg1"/>
                </a:solidFill>
              </a:rPr>
              <a:t>.</a:t>
            </a:r>
          </a:p>
        </p:txBody>
      </p:sp>
      <p:cxnSp>
        <p:nvCxnSpPr>
          <p:cNvPr id="30" name="Connettore 2 29">
            <a:extLst>
              <a:ext uri="{FF2B5EF4-FFF2-40B4-BE49-F238E27FC236}">
                <a16:creationId xmlns:a16="http://schemas.microsoft.com/office/drawing/2014/main" id="{1EAB39FE-6039-37FC-1DF2-B0B40C2C3578}"/>
              </a:ext>
            </a:extLst>
          </p:cNvPr>
          <p:cNvCxnSpPr>
            <a:cxnSpLocks/>
          </p:cNvCxnSpPr>
          <p:nvPr/>
        </p:nvCxnSpPr>
        <p:spPr>
          <a:xfrm flipV="1">
            <a:off x="2767101" y="2436877"/>
            <a:ext cx="0" cy="2683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Segnaposto contenuto 2">
            <a:extLst>
              <a:ext uri="{FF2B5EF4-FFF2-40B4-BE49-F238E27FC236}">
                <a16:creationId xmlns:a16="http://schemas.microsoft.com/office/drawing/2014/main" id="{52A53E5B-DDDB-A2CD-0C58-96AD2E51B46B}"/>
              </a:ext>
            </a:extLst>
          </p:cNvPr>
          <p:cNvSpPr txBox="1">
            <a:spLocks/>
          </p:cNvSpPr>
          <p:nvPr/>
        </p:nvSpPr>
        <p:spPr>
          <a:xfrm>
            <a:off x="1115568" y="2019301"/>
            <a:ext cx="2331719" cy="594360"/>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i="1" dirty="0"/>
              <a:t>Quantity of effort a member is ready to provide…</a:t>
            </a:r>
          </a:p>
        </p:txBody>
      </p:sp>
      <p:sp>
        <p:nvSpPr>
          <p:cNvPr id="32" name="Rettangolo 31">
            <a:extLst>
              <a:ext uri="{FF2B5EF4-FFF2-40B4-BE49-F238E27FC236}">
                <a16:creationId xmlns:a16="http://schemas.microsoft.com/office/drawing/2014/main" id="{1B1C2644-7E2D-9D7C-615D-A750B48AF54A}"/>
              </a:ext>
            </a:extLst>
          </p:cNvPr>
          <p:cNvSpPr/>
          <p:nvPr/>
        </p:nvSpPr>
        <p:spPr>
          <a:xfrm>
            <a:off x="2951504" y="2904747"/>
            <a:ext cx="1449324" cy="7772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33" name="Rettangolo 32">
            <a:extLst>
              <a:ext uri="{FF2B5EF4-FFF2-40B4-BE49-F238E27FC236}">
                <a16:creationId xmlns:a16="http://schemas.microsoft.com/office/drawing/2014/main" id="{ADC8B3FA-54AB-1F3A-F541-3832FA128F26}"/>
              </a:ext>
            </a:extLst>
          </p:cNvPr>
          <p:cNvSpPr/>
          <p:nvPr/>
        </p:nvSpPr>
        <p:spPr>
          <a:xfrm>
            <a:off x="2951504" y="3684014"/>
            <a:ext cx="1449324" cy="747776"/>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34" name="Rettangolo 33">
            <a:extLst>
              <a:ext uri="{FF2B5EF4-FFF2-40B4-BE49-F238E27FC236}">
                <a16:creationId xmlns:a16="http://schemas.microsoft.com/office/drawing/2014/main" id="{FDB13971-AD7B-7E61-F711-BC1E9AF1E4F3}"/>
              </a:ext>
            </a:extLst>
          </p:cNvPr>
          <p:cNvSpPr/>
          <p:nvPr/>
        </p:nvSpPr>
        <p:spPr>
          <a:xfrm>
            <a:off x="2951504" y="4430268"/>
            <a:ext cx="1449324" cy="699517"/>
          </a:xfrm>
          <a:prstGeom prst="rect">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35" name="Parentesi graffa aperta 34">
            <a:extLst>
              <a:ext uri="{FF2B5EF4-FFF2-40B4-BE49-F238E27FC236}">
                <a16:creationId xmlns:a16="http://schemas.microsoft.com/office/drawing/2014/main" id="{6BB67417-4C65-0677-095F-81A4E88550D9}"/>
              </a:ext>
            </a:extLst>
          </p:cNvPr>
          <p:cNvSpPr/>
          <p:nvPr/>
        </p:nvSpPr>
        <p:spPr>
          <a:xfrm flipH="1">
            <a:off x="4537988" y="3681987"/>
            <a:ext cx="466343" cy="144779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6" name="Segnaposto contenuto 2">
            <a:extLst>
              <a:ext uri="{FF2B5EF4-FFF2-40B4-BE49-F238E27FC236}">
                <a16:creationId xmlns:a16="http://schemas.microsoft.com/office/drawing/2014/main" id="{63ED2336-0870-C8D6-87B5-66B37002B276}"/>
              </a:ext>
            </a:extLst>
          </p:cNvPr>
          <p:cNvSpPr txBox="1">
            <a:spLocks/>
          </p:cNvSpPr>
          <p:nvPr/>
        </p:nvSpPr>
        <p:spPr>
          <a:xfrm>
            <a:off x="4954369" y="4257803"/>
            <a:ext cx="1065280" cy="594360"/>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b="1" i="1" dirty="0"/>
              <a:t>Engagement level</a:t>
            </a:r>
          </a:p>
        </p:txBody>
      </p:sp>
      <p:cxnSp>
        <p:nvCxnSpPr>
          <p:cNvPr id="37" name="Connettore diritto 36">
            <a:extLst>
              <a:ext uri="{FF2B5EF4-FFF2-40B4-BE49-F238E27FC236}">
                <a16:creationId xmlns:a16="http://schemas.microsoft.com/office/drawing/2014/main" id="{EFC122C0-4C64-8E51-B9FD-478D7C2A9F58}"/>
              </a:ext>
            </a:extLst>
          </p:cNvPr>
          <p:cNvCxnSpPr/>
          <p:nvPr/>
        </p:nvCxnSpPr>
        <p:spPr>
          <a:xfrm>
            <a:off x="2672609" y="2904747"/>
            <a:ext cx="172704" cy="0"/>
          </a:xfrm>
          <a:prstGeom prst="line">
            <a:avLst/>
          </a:prstGeom>
        </p:spPr>
        <p:style>
          <a:lnRef idx="1">
            <a:schemeClr val="accent1"/>
          </a:lnRef>
          <a:fillRef idx="0">
            <a:schemeClr val="accent1"/>
          </a:fillRef>
          <a:effectRef idx="0">
            <a:schemeClr val="accent1"/>
          </a:effectRef>
          <a:fontRef idx="minor">
            <a:schemeClr val="tx1"/>
          </a:fontRef>
        </p:style>
      </p:cxnSp>
      <p:sp>
        <p:nvSpPr>
          <p:cNvPr id="38" name="CasellaDiTesto 37">
            <a:extLst>
              <a:ext uri="{FF2B5EF4-FFF2-40B4-BE49-F238E27FC236}">
                <a16:creationId xmlns:a16="http://schemas.microsoft.com/office/drawing/2014/main" id="{71463F5A-5C12-0858-007B-B46FBF04DCF4}"/>
              </a:ext>
            </a:extLst>
          </p:cNvPr>
          <p:cNvSpPr txBox="1"/>
          <p:nvPr/>
        </p:nvSpPr>
        <p:spPr>
          <a:xfrm>
            <a:off x="1264431" y="2612308"/>
            <a:ext cx="1424457" cy="600164"/>
          </a:xfrm>
          <a:prstGeom prst="rect">
            <a:avLst/>
          </a:prstGeom>
          <a:noFill/>
        </p:spPr>
        <p:txBody>
          <a:bodyPr wrap="square">
            <a:spAutoFit/>
          </a:bodyPr>
          <a:lstStyle/>
          <a:p>
            <a:pPr algn="ctr"/>
            <a:r>
              <a:rPr lang="en-US" sz="1100" dirty="0">
                <a:solidFill>
                  <a:schemeClr val="tx1"/>
                </a:solidFill>
              </a:rPr>
              <a:t>For direct value (instant positive effect)</a:t>
            </a:r>
          </a:p>
        </p:txBody>
      </p:sp>
      <p:sp>
        <p:nvSpPr>
          <p:cNvPr id="39" name="CasellaDiTesto 38">
            <a:extLst>
              <a:ext uri="{FF2B5EF4-FFF2-40B4-BE49-F238E27FC236}">
                <a16:creationId xmlns:a16="http://schemas.microsoft.com/office/drawing/2014/main" id="{FD0674B7-842C-6035-5699-779FECB01A03}"/>
              </a:ext>
            </a:extLst>
          </p:cNvPr>
          <p:cNvSpPr txBox="1"/>
          <p:nvPr/>
        </p:nvSpPr>
        <p:spPr>
          <a:xfrm>
            <a:off x="1162339" y="3382133"/>
            <a:ext cx="1580882" cy="600164"/>
          </a:xfrm>
          <a:prstGeom prst="rect">
            <a:avLst/>
          </a:prstGeom>
          <a:noFill/>
        </p:spPr>
        <p:txBody>
          <a:bodyPr wrap="square">
            <a:spAutoFit/>
          </a:bodyPr>
          <a:lstStyle/>
          <a:p>
            <a:pPr algn="ctr"/>
            <a:r>
              <a:rPr lang="en-US" sz="1100" dirty="0">
                <a:solidFill>
                  <a:schemeClr val="tx1"/>
                </a:solidFill>
              </a:rPr>
              <a:t>For indirect value (delayed or long-term positive effect)</a:t>
            </a:r>
          </a:p>
        </p:txBody>
      </p:sp>
      <p:cxnSp>
        <p:nvCxnSpPr>
          <p:cNvPr id="40" name="Connettore diritto 39">
            <a:extLst>
              <a:ext uri="{FF2B5EF4-FFF2-40B4-BE49-F238E27FC236}">
                <a16:creationId xmlns:a16="http://schemas.microsoft.com/office/drawing/2014/main" id="{DF16F0BF-1AD1-BE5C-6899-83F38409F2F0}"/>
              </a:ext>
            </a:extLst>
          </p:cNvPr>
          <p:cNvCxnSpPr/>
          <p:nvPr/>
        </p:nvCxnSpPr>
        <p:spPr>
          <a:xfrm>
            <a:off x="2672035" y="3680455"/>
            <a:ext cx="1727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Connettore diritto 40">
            <a:extLst>
              <a:ext uri="{FF2B5EF4-FFF2-40B4-BE49-F238E27FC236}">
                <a16:creationId xmlns:a16="http://schemas.microsoft.com/office/drawing/2014/main" id="{02FABD54-C7EC-030C-8A0E-330B0C7654E3}"/>
              </a:ext>
            </a:extLst>
          </p:cNvPr>
          <p:cNvCxnSpPr/>
          <p:nvPr/>
        </p:nvCxnSpPr>
        <p:spPr>
          <a:xfrm>
            <a:off x="2672609" y="4445319"/>
            <a:ext cx="172704"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CasellaDiTesto 41">
            <a:extLst>
              <a:ext uri="{FF2B5EF4-FFF2-40B4-BE49-F238E27FC236}">
                <a16:creationId xmlns:a16="http://schemas.microsoft.com/office/drawing/2014/main" id="{FFB01A24-AF5B-8DB7-C369-5AF2BF7CC41D}"/>
              </a:ext>
            </a:extLst>
          </p:cNvPr>
          <p:cNvSpPr txBox="1"/>
          <p:nvPr/>
        </p:nvSpPr>
        <p:spPr>
          <a:xfrm>
            <a:off x="1177505" y="4280619"/>
            <a:ext cx="1580882" cy="769441"/>
          </a:xfrm>
          <a:prstGeom prst="rect">
            <a:avLst/>
          </a:prstGeom>
          <a:noFill/>
        </p:spPr>
        <p:txBody>
          <a:bodyPr wrap="square">
            <a:spAutoFit/>
          </a:bodyPr>
          <a:lstStyle/>
          <a:p>
            <a:pPr algn="ctr"/>
            <a:r>
              <a:rPr lang="en-US" sz="1100" dirty="0"/>
              <a:t>For unclear value </a:t>
            </a:r>
          </a:p>
          <a:p>
            <a:pPr algn="ctr"/>
            <a:r>
              <a:rPr lang="en-US" sz="1100" dirty="0"/>
              <a:t>(Without any assumption of </a:t>
            </a:r>
            <a:r>
              <a:rPr lang="en-US" sz="1050" dirty="0"/>
              <a:t>positive</a:t>
            </a:r>
            <a:r>
              <a:rPr lang="en-US" sz="1100" dirty="0"/>
              <a:t> effect on self)</a:t>
            </a:r>
          </a:p>
        </p:txBody>
      </p:sp>
      <p:sp>
        <p:nvSpPr>
          <p:cNvPr id="43" name="Segnaposto contenuto 2">
            <a:extLst>
              <a:ext uri="{FF2B5EF4-FFF2-40B4-BE49-F238E27FC236}">
                <a16:creationId xmlns:a16="http://schemas.microsoft.com/office/drawing/2014/main" id="{12ABF2AA-E087-DE58-6C2C-5848A46511B6}"/>
              </a:ext>
            </a:extLst>
          </p:cNvPr>
          <p:cNvSpPr txBox="1">
            <a:spLocks/>
          </p:cNvSpPr>
          <p:nvPr/>
        </p:nvSpPr>
        <p:spPr>
          <a:xfrm>
            <a:off x="635792" y="5493007"/>
            <a:ext cx="4262617" cy="74777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This model assumes that members can provide more effort for direct value, less for indirect value, and less without any assumption of positive effect on self. </a:t>
            </a:r>
          </a:p>
        </p:txBody>
      </p:sp>
    </p:spTree>
    <p:extLst>
      <p:ext uri="{BB962C8B-B14F-4D97-AF65-F5344CB8AC3E}">
        <p14:creationId xmlns:p14="http://schemas.microsoft.com/office/powerpoint/2010/main" val="16779886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B0BA448-9945-DC83-1242-CFDF9FFC4446}"/>
              </a:ext>
            </a:extLst>
          </p:cNvPr>
          <p:cNvSpPr>
            <a:spLocks noGrp="1"/>
          </p:cNvSpPr>
          <p:nvPr>
            <p:ph type="title"/>
          </p:nvPr>
        </p:nvSpPr>
        <p:spPr/>
        <p:txBody>
          <a:bodyPr>
            <a:normAutofit fontScale="90000"/>
          </a:bodyPr>
          <a:lstStyle/>
          <a:p>
            <a:r>
              <a:rPr lang="en-US" dirty="0"/>
              <a:t>Clarifying what “effort” means in a Community</a:t>
            </a:r>
            <a:br>
              <a:rPr lang="en-US" dirty="0"/>
            </a:br>
            <a:r>
              <a:rPr lang="en-US" dirty="0"/>
              <a:t>Examples</a:t>
            </a:r>
          </a:p>
        </p:txBody>
      </p:sp>
      <p:sp>
        <p:nvSpPr>
          <p:cNvPr id="3" name="Segnaposto contenuto 2">
            <a:extLst>
              <a:ext uri="{FF2B5EF4-FFF2-40B4-BE49-F238E27FC236}">
                <a16:creationId xmlns:a16="http://schemas.microsoft.com/office/drawing/2014/main" id="{53D49245-1C9F-FD55-5C9C-A8DDC1E388F9}"/>
              </a:ext>
            </a:extLst>
          </p:cNvPr>
          <p:cNvSpPr>
            <a:spLocks noGrp="1"/>
          </p:cNvSpPr>
          <p:nvPr>
            <p:ph idx="1"/>
          </p:nvPr>
        </p:nvSpPr>
        <p:spPr>
          <a:xfrm>
            <a:off x="1011936" y="2096219"/>
            <a:ext cx="10168128" cy="319177"/>
          </a:xfrm>
        </p:spPr>
        <p:txBody>
          <a:bodyPr>
            <a:normAutofit/>
          </a:bodyPr>
          <a:lstStyle/>
          <a:p>
            <a:pPr marL="0" indent="0">
              <a:buNone/>
            </a:pPr>
            <a:r>
              <a:rPr lang="en-US" sz="1200" dirty="0"/>
              <a:t>There could be several types of efforts a member can provide in order to get value from Community activities, including  (non exhaustive list) :</a:t>
            </a:r>
          </a:p>
          <a:p>
            <a:pPr marL="0" indent="0">
              <a:buNone/>
            </a:pPr>
            <a:endParaRPr lang="en-US" sz="1200" dirty="0"/>
          </a:p>
        </p:txBody>
      </p:sp>
      <p:graphicFrame>
        <p:nvGraphicFramePr>
          <p:cNvPr id="5" name="Tabella 4">
            <a:extLst>
              <a:ext uri="{FF2B5EF4-FFF2-40B4-BE49-F238E27FC236}">
                <a16:creationId xmlns:a16="http://schemas.microsoft.com/office/drawing/2014/main" id="{5193AE9A-1EAC-0CCF-9E20-AA6F03922119}"/>
              </a:ext>
            </a:extLst>
          </p:cNvPr>
          <p:cNvGraphicFramePr>
            <a:graphicFrameLocks noGrp="1"/>
          </p:cNvGraphicFramePr>
          <p:nvPr>
            <p:extLst>
              <p:ext uri="{D42A27DB-BD31-4B8C-83A1-F6EECF244321}">
                <p14:modId xmlns:p14="http://schemas.microsoft.com/office/powerpoint/2010/main" val="4131709851"/>
              </p:ext>
            </p:extLst>
          </p:nvPr>
        </p:nvGraphicFramePr>
        <p:xfrm>
          <a:off x="1011936" y="2377440"/>
          <a:ext cx="10168128" cy="4297680"/>
        </p:xfrm>
        <a:graphic>
          <a:graphicData uri="http://schemas.openxmlformats.org/drawingml/2006/table">
            <a:tbl>
              <a:tblPr firstRow="1" bandRow="1">
                <a:tableStyleId>{5C22544A-7EE6-4342-B048-85BDC9FD1C3A}</a:tableStyleId>
              </a:tblPr>
              <a:tblGrid>
                <a:gridCol w="2568037">
                  <a:extLst>
                    <a:ext uri="{9D8B030D-6E8A-4147-A177-3AD203B41FA5}">
                      <a16:colId xmlns:a16="http://schemas.microsoft.com/office/drawing/2014/main" val="3693304435"/>
                    </a:ext>
                  </a:extLst>
                </a:gridCol>
                <a:gridCol w="7600091">
                  <a:extLst>
                    <a:ext uri="{9D8B030D-6E8A-4147-A177-3AD203B41FA5}">
                      <a16:colId xmlns:a16="http://schemas.microsoft.com/office/drawing/2014/main" val="2675127098"/>
                    </a:ext>
                  </a:extLst>
                </a:gridCol>
              </a:tblGrid>
              <a:tr h="0">
                <a:tc>
                  <a:txBody>
                    <a:bodyPr/>
                    <a:lstStyle/>
                    <a:p>
                      <a:r>
                        <a:rPr lang="en-US" sz="1200" dirty="0"/>
                        <a:t>Type of effort</a:t>
                      </a:r>
                    </a:p>
                  </a:txBody>
                  <a:tcPr/>
                </a:tc>
                <a:tc>
                  <a:txBody>
                    <a:bodyPr/>
                    <a:lstStyle/>
                    <a:p>
                      <a:r>
                        <a:rPr lang="en-US" sz="1200" dirty="0"/>
                        <a:t>Examples of efforts</a:t>
                      </a:r>
                    </a:p>
                  </a:txBody>
                  <a:tcPr/>
                </a:tc>
                <a:extLst>
                  <a:ext uri="{0D108BD9-81ED-4DB2-BD59-A6C34878D82A}">
                    <a16:rowId xmlns:a16="http://schemas.microsoft.com/office/drawing/2014/main" val="3771287329"/>
                  </a:ext>
                </a:extLst>
              </a:tr>
              <a:tr h="0">
                <a:tc>
                  <a:txBody>
                    <a:bodyPr/>
                    <a:lstStyle/>
                    <a:p>
                      <a:pPr marL="0" indent="0">
                        <a:buNone/>
                      </a:pPr>
                      <a:r>
                        <a:rPr lang="en-US" sz="1200" dirty="0"/>
                        <a:t>Efforts of focus, paying attention or keeping one’s concentration</a:t>
                      </a:r>
                    </a:p>
                  </a:txBody>
                  <a:tcPr/>
                </a:tc>
                <a:tc>
                  <a:txBody>
                    <a:bodyPr/>
                    <a:lstStyle/>
                    <a:p>
                      <a:pPr marL="171450" indent="-171450">
                        <a:buFont typeface="Wingdings" panose="05000000000000000000" pitchFamily="2" charset="2"/>
                        <a:buChar char="q"/>
                      </a:pPr>
                      <a:r>
                        <a:rPr lang="en-US" sz="1200" dirty="0"/>
                        <a:t>Watching videos, reading text, listening to audio, with attention</a:t>
                      </a:r>
                    </a:p>
                    <a:p>
                      <a:pPr marL="171450" indent="-171450">
                        <a:buFont typeface="Wingdings" panose="05000000000000000000" pitchFamily="2" charset="2"/>
                        <a:buChar char="q"/>
                      </a:pPr>
                      <a:r>
                        <a:rPr lang="en-US" sz="1200" dirty="0"/>
                        <a:t>Trying to attend activities or check content in an unmastered language (e.g.: moments in English for international purpose, but with non-fluent speakers) </a:t>
                      </a:r>
                    </a:p>
                    <a:p>
                      <a:pPr marL="171450" indent="-171450">
                        <a:buFont typeface="Wingdings" panose="05000000000000000000" pitchFamily="2" charset="2"/>
                        <a:buChar char="q"/>
                      </a:pPr>
                      <a:r>
                        <a:rPr lang="en-US" sz="1200" dirty="0"/>
                        <a:t>Trying to follow an advanced presentation in an unmastered topic</a:t>
                      </a:r>
                    </a:p>
                    <a:p>
                      <a:pPr marL="171450" indent="-171450">
                        <a:buFont typeface="Wingdings" panose="05000000000000000000" pitchFamily="2" charset="2"/>
                        <a:buChar char="q"/>
                      </a:pPr>
                      <a:r>
                        <a:rPr lang="en-US" sz="1200" dirty="0"/>
                        <a:t>Receiving content in an attention requiring format (e.g. : long articles or videos)</a:t>
                      </a:r>
                    </a:p>
                    <a:p>
                      <a:pPr marL="171450" indent="-171450">
                        <a:buFont typeface="Wingdings" panose="05000000000000000000" pitchFamily="2" charset="2"/>
                        <a:buChar char="q"/>
                      </a:pPr>
                      <a:r>
                        <a:rPr lang="en-US" sz="1200" dirty="0"/>
                        <a:t>Trying to focus while having notifications and other activities in parallel (e.g. : remote multitasking)</a:t>
                      </a:r>
                    </a:p>
                    <a:p>
                      <a:pPr marL="171450" indent="-171450">
                        <a:buFont typeface="Wingdings" panose="05000000000000000000" pitchFamily="2" charset="2"/>
                        <a:buChar char="q"/>
                      </a:pPr>
                      <a:r>
                        <a:rPr lang="en-US" sz="1200" dirty="0"/>
                        <a:t>Trying to focus while having other unrelated emergencies in mind</a:t>
                      </a:r>
                    </a:p>
                    <a:p>
                      <a:pPr marL="171450" indent="-171450">
                        <a:buFont typeface="Wingdings" panose="05000000000000000000" pitchFamily="2" charset="2"/>
                        <a:buChar char="q"/>
                      </a:pPr>
                      <a:r>
                        <a:rPr lang="en-US" sz="1200" dirty="0"/>
                        <a:t>Trying to focus while having to keep vigilance in parallel (e.g. : listen to a podcast while driving)</a:t>
                      </a:r>
                    </a:p>
                    <a:p>
                      <a:pPr marL="171450" indent="-171450">
                        <a:buFont typeface="Wingdings" panose="05000000000000000000" pitchFamily="2" charset="2"/>
                        <a:buChar char="q"/>
                      </a:pPr>
                      <a:r>
                        <a:rPr lang="en-US" sz="1200" dirty="0"/>
                        <a:t>Visual attention needed to follow fast-movements or fast-paced content</a:t>
                      </a:r>
                    </a:p>
                    <a:p>
                      <a:pPr marL="171450" indent="-171450">
                        <a:buFont typeface="Wingdings" panose="05000000000000000000" pitchFamily="2" charset="2"/>
                        <a:buChar char="q"/>
                      </a:pPr>
                      <a:r>
                        <a:rPr lang="en-US" sz="1200" dirty="0"/>
                        <a:t>Keeping oneself aware of Community news (e.g.: searching for last news, etc.)</a:t>
                      </a:r>
                    </a:p>
                    <a:p>
                      <a:pPr marL="171450" indent="-171450">
                        <a:buFont typeface="Wingdings" panose="05000000000000000000" pitchFamily="2" charset="2"/>
                        <a:buChar char="q"/>
                      </a:pPr>
                      <a:r>
                        <a:rPr lang="en-US" sz="1200" dirty="0"/>
                        <a:t>Maintaining concentration in remote when not used to maintain concentration in remote</a:t>
                      </a:r>
                    </a:p>
                  </a:txBody>
                  <a:tcPr/>
                </a:tc>
                <a:extLst>
                  <a:ext uri="{0D108BD9-81ED-4DB2-BD59-A6C34878D82A}">
                    <a16:rowId xmlns:a16="http://schemas.microsoft.com/office/drawing/2014/main" val="184245882"/>
                  </a:ext>
                </a:extLst>
              </a:tr>
              <a:tr h="0">
                <a:tc>
                  <a:txBody>
                    <a:bodyPr/>
                    <a:lstStyle/>
                    <a:p>
                      <a:pPr marL="0" indent="0">
                        <a:buNone/>
                      </a:pPr>
                      <a:r>
                        <a:rPr lang="en-US" sz="1200" dirty="0"/>
                        <a:t>Efforts of interaction</a:t>
                      </a:r>
                    </a:p>
                  </a:txBody>
                  <a:tcPr/>
                </a:tc>
                <a:tc>
                  <a:txBody>
                    <a:bodyPr/>
                    <a:lstStyle/>
                    <a:p>
                      <a:pPr marL="171450" indent="-171450">
                        <a:buFont typeface="Wingdings" panose="05000000000000000000" pitchFamily="2" charset="2"/>
                        <a:buChar char="q"/>
                      </a:pPr>
                      <a:r>
                        <a:rPr lang="en-US" sz="1200" dirty="0"/>
                        <a:t>Refraining from talking </a:t>
                      </a:r>
                    </a:p>
                    <a:p>
                      <a:pPr marL="171450" indent="-171450">
                        <a:buFont typeface="Wingdings" panose="05000000000000000000" pitchFamily="2" charset="2"/>
                        <a:buChar char="q"/>
                      </a:pPr>
                      <a:r>
                        <a:rPr lang="en-US" sz="1200" dirty="0"/>
                        <a:t>Listening to others with attention to their implicit signals</a:t>
                      </a:r>
                    </a:p>
                    <a:p>
                      <a:pPr marL="171450" indent="-171450">
                        <a:buFont typeface="Wingdings" panose="05000000000000000000" pitchFamily="2" charset="2"/>
                        <a:buChar char="q"/>
                      </a:pPr>
                      <a:r>
                        <a:rPr lang="en-US" sz="1200" dirty="0"/>
                        <a:t>Replying intelligently and with authenticity when one is asked questions</a:t>
                      </a:r>
                    </a:p>
                    <a:p>
                      <a:pPr marL="171450" indent="-171450">
                        <a:buFont typeface="Wingdings" panose="05000000000000000000" pitchFamily="2" charset="2"/>
                        <a:buChar char="q"/>
                      </a:pPr>
                      <a:r>
                        <a:rPr lang="en-US" sz="1200" dirty="0"/>
                        <a:t>Avoiding certain types of reaction (e.g.: strong emotional expressions like tantrum, bursting into tears, …) in presence of others</a:t>
                      </a:r>
                    </a:p>
                    <a:p>
                      <a:pPr marL="171450" indent="-171450">
                        <a:buFont typeface="Wingdings" panose="05000000000000000000" pitchFamily="2" charset="2"/>
                        <a:buChar char="q"/>
                      </a:pPr>
                      <a:r>
                        <a:rPr lang="en-US" sz="1200" dirty="0"/>
                        <a:t>Daring to interrupt others, accepting to be interrupted, trying to find one’s place within a group of unknown people</a:t>
                      </a:r>
                    </a:p>
                    <a:p>
                      <a:pPr marL="171450" indent="-171450">
                        <a:buFont typeface="Wingdings" panose="05000000000000000000" pitchFamily="2" charset="2"/>
                        <a:buChar char="q"/>
                      </a:pPr>
                      <a:r>
                        <a:rPr lang="en-US" sz="1200" dirty="0"/>
                        <a:t>Adjust to communication style, language, level of noise, etc. of someone</a:t>
                      </a:r>
                    </a:p>
                    <a:p>
                      <a:pPr marL="171450" indent="-171450">
                        <a:buFont typeface="Wingdings" panose="05000000000000000000" pitchFamily="2" charset="2"/>
                        <a:buChar char="q"/>
                      </a:pPr>
                      <a:r>
                        <a:rPr lang="en-US" sz="1200" dirty="0"/>
                        <a:t>Learn a new interaction tool or method</a:t>
                      </a:r>
                    </a:p>
                    <a:p>
                      <a:pPr marL="171450" indent="-171450">
                        <a:buFont typeface="Wingdings" panose="05000000000000000000" pitchFamily="2" charset="2"/>
                        <a:buChar char="q"/>
                      </a:pPr>
                      <a:r>
                        <a:rPr lang="en-US" sz="1200" dirty="0"/>
                        <a:t>Finding one’s way in a difficult user interface (low usability, bugs, difficulties to read, slowness, etc.)</a:t>
                      </a:r>
                    </a:p>
                  </a:txBody>
                  <a:tcPr/>
                </a:tc>
                <a:extLst>
                  <a:ext uri="{0D108BD9-81ED-4DB2-BD59-A6C34878D82A}">
                    <a16:rowId xmlns:a16="http://schemas.microsoft.com/office/drawing/2014/main" val="2170219573"/>
                  </a:ext>
                </a:extLst>
              </a:tr>
            </a:tbl>
          </a:graphicData>
        </a:graphic>
      </p:graphicFrame>
      <p:pic>
        <p:nvPicPr>
          <p:cNvPr id="6" name="Elemento grafico 5" descr="Faccia neutra con riempimento a tinta unita con riempimento a tinta unita">
            <a:extLst>
              <a:ext uri="{FF2B5EF4-FFF2-40B4-BE49-F238E27FC236}">
                <a16:creationId xmlns:a16="http://schemas.microsoft.com/office/drawing/2014/main" id="{D3E193B4-5BAC-CFB7-1F81-0CC7868D57B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69776" y="3447978"/>
            <a:ext cx="914400" cy="914400"/>
          </a:xfrm>
          <a:prstGeom prst="rect">
            <a:avLst/>
          </a:prstGeom>
        </p:spPr>
      </p:pic>
      <p:pic>
        <p:nvPicPr>
          <p:cNvPr id="8" name="Elemento grafico 7" descr="Grande sorriso con riempimento a tinta unita con riempimento a tinta unita">
            <a:extLst>
              <a:ext uri="{FF2B5EF4-FFF2-40B4-BE49-F238E27FC236}">
                <a16:creationId xmlns:a16="http://schemas.microsoft.com/office/drawing/2014/main" id="{1B29C6E4-A10C-8DA7-A1DA-5EC2B755C7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69776" y="5689122"/>
            <a:ext cx="914400" cy="914400"/>
          </a:xfrm>
          <a:prstGeom prst="rect">
            <a:avLst/>
          </a:prstGeom>
        </p:spPr>
      </p:pic>
      <p:pic>
        <p:nvPicPr>
          <p:cNvPr id="10" name="Elemento grafico 9" descr="Emisfero sinistro del cervello con riempimento a tinta unita">
            <a:extLst>
              <a:ext uri="{FF2B5EF4-FFF2-40B4-BE49-F238E27FC236}">
                <a16:creationId xmlns:a16="http://schemas.microsoft.com/office/drawing/2014/main" id="{486793C2-91B0-B1C9-89C7-6F2AF4878950}"/>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r="50000"/>
          <a:stretch/>
        </p:blipFill>
        <p:spPr>
          <a:xfrm rot="5400000">
            <a:off x="2098376" y="2943678"/>
            <a:ext cx="457200" cy="914400"/>
          </a:xfrm>
          <a:prstGeom prst="rect">
            <a:avLst/>
          </a:prstGeom>
        </p:spPr>
      </p:pic>
      <p:pic>
        <p:nvPicPr>
          <p:cNvPr id="12" name="Elemento grafico 11" descr="Fumetto con riempimento a tinta unita">
            <a:extLst>
              <a:ext uri="{FF2B5EF4-FFF2-40B4-BE49-F238E27FC236}">
                <a16:creationId xmlns:a16="http://schemas.microsoft.com/office/drawing/2014/main" id="{CDE71844-6E6F-07EE-8D52-75E725F35C9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170982" y="5021437"/>
            <a:ext cx="914400" cy="914400"/>
          </a:xfrm>
          <a:prstGeom prst="rect">
            <a:avLst/>
          </a:prstGeom>
        </p:spPr>
      </p:pic>
    </p:spTree>
    <p:extLst>
      <p:ext uri="{BB962C8B-B14F-4D97-AF65-F5344CB8AC3E}">
        <p14:creationId xmlns:p14="http://schemas.microsoft.com/office/powerpoint/2010/main" val="5548570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B0BA448-9945-DC83-1242-CFDF9FFC4446}"/>
              </a:ext>
            </a:extLst>
          </p:cNvPr>
          <p:cNvSpPr>
            <a:spLocks noGrp="1"/>
          </p:cNvSpPr>
          <p:nvPr>
            <p:ph type="title"/>
          </p:nvPr>
        </p:nvSpPr>
        <p:spPr/>
        <p:txBody>
          <a:bodyPr>
            <a:normAutofit fontScale="90000"/>
          </a:bodyPr>
          <a:lstStyle/>
          <a:p>
            <a:r>
              <a:rPr lang="en-US" dirty="0"/>
              <a:t>Clarifying what “effort” means in a Community</a:t>
            </a:r>
            <a:br>
              <a:rPr lang="en-US" dirty="0"/>
            </a:br>
            <a:r>
              <a:rPr lang="en-US" dirty="0"/>
              <a:t>Examples</a:t>
            </a:r>
          </a:p>
        </p:txBody>
      </p:sp>
      <p:sp>
        <p:nvSpPr>
          <p:cNvPr id="3" name="Segnaposto contenuto 2">
            <a:extLst>
              <a:ext uri="{FF2B5EF4-FFF2-40B4-BE49-F238E27FC236}">
                <a16:creationId xmlns:a16="http://schemas.microsoft.com/office/drawing/2014/main" id="{53D49245-1C9F-FD55-5C9C-A8DDC1E388F9}"/>
              </a:ext>
            </a:extLst>
          </p:cNvPr>
          <p:cNvSpPr>
            <a:spLocks noGrp="1"/>
          </p:cNvSpPr>
          <p:nvPr>
            <p:ph idx="1"/>
          </p:nvPr>
        </p:nvSpPr>
        <p:spPr>
          <a:xfrm>
            <a:off x="1011936" y="2096219"/>
            <a:ext cx="10168128" cy="319177"/>
          </a:xfrm>
        </p:spPr>
        <p:txBody>
          <a:bodyPr>
            <a:normAutofit/>
          </a:bodyPr>
          <a:lstStyle/>
          <a:p>
            <a:pPr marL="0" indent="0">
              <a:buNone/>
            </a:pPr>
            <a:r>
              <a:rPr lang="en-US" sz="1200" dirty="0"/>
              <a:t>There could be several types of efforts a member can provide in order to get value from Community activities, including  (non exhaustive list) :</a:t>
            </a:r>
          </a:p>
          <a:p>
            <a:pPr marL="0" indent="0">
              <a:buNone/>
            </a:pPr>
            <a:endParaRPr lang="en-US" sz="1200" dirty="0"/>
          </a:p>
        </p:txBody>
      </p:sp>
      <p:graphicFrame>
        <p:nvGraphicFramePr>
          <p:cNvPr id="4" name="Tabella 4">
            <a:extLst>
              <a:ext uri="{FF2B5EF4-FFF2-40B4-BE49-F238E27FC236}">
                <a16:creationId xmlns:a16="http://schemas.microsoft.com/office/drawing/2014/main" id="{6678B2D2-48BE-9B3C-857E-4C0BFED0A5C6}"/>
              </a:ext>
            </a:extLst>
          </p:cNvPr>
          <p:cNvGraphicFramePr>
            <a:graphicFrameLocks noGrp="1"/>
          </p:cNvGraphicFramePr>
          <p:nvPr>
            <p:extLst>
              <p:ext uri="{D42A27DB-BD31-4B8C-83A1-F6EECF244321}">
                <p14:modId xmlns:p14="http://schemas.microsoft.com/office/powerpoint/2010/main" val="3920200881"/>
              </p:ext>
            </p:extLst>
          </p:nvPr>
        </p:nvGraphicFramePr>
        <p:xfrm>
          <a:off x="1011935" y="2377440"/>
          <a:ext cx="10168127" cy="3017520"/>
        </p:xfrm>
        <a:graphic>
          <a:graphicData uri="http://schemas.openxmlformats.org/drawingml/2006/table">
            <a:tbl>
              <a:tblPr firstRow="1" bandRow="1">
                <a:tableStyleId>{5C22544A-7EE6-4342-B048-85BDC9FD1C3A}</a:tableStyleId>
              </a:tblPr>
              <a:tblGrid>
                <a:gridCol w="2571766">
                  <a:extLst>
                    <a:ext uri="{9D8B030D-6E8A-4147-A177-3AD203B41FA5}">
                      <a16:colId xmlns:a16="http://schemas.microsoft.com/office/drawing/2014/main" val="3693304435"/>
                    </a:ext>
                  </a:extLst>
                </a:gridCol>
                <a:gridCol w="7596361">
                  <a:extLst>
                    <a:ext uri="{9D8B030D-6E8A-4147-A177-3AD203B41FA5}">
                      <a16:colId xmlns:a16="http://schemas.microsoft.com/office/drawing/2014/main" val="2675127098"/>
                    </a:ext>
                  </a:extLst>
                </a:gridCol>
              </a:tblGrid>
              <a:tr h="0">
                <a:tc>
                  <a:txBody>
                    <a:bodyPr/>
                    <a:lstStyle/>
                    <a:p>
                      <a:r>
                        <a:rPr lang="en-US" sz="1200" dirty="0"/>
                        <a:t>Type of effort</a:t>
                      </a:r>
                    </a:p>
                  </a:txBody>
                  <a:tcPr/>
                </a:tc>
                <a:tc>
                  <a:txBody>
                    <a:bodyPr/>
                    <a:lstStyle/>
                    <a:p>
                      <a:r>
                        <a:rPr lang="en-US" sz="1200" dirty="0"/>
                        <a:t>Description and examples of efforts</a:t>
                      </a:r>
                    </a:p>
                  </a:txBody>
                  <a:tcPr/>
                </a:tc>
                <a:extLst>
                  <a:ext uri="{0D108BD9-81ED-4DB2-BD59-A6C34878D82A}">
                    <a16:rowId xmlns:a16="http://schemas.microsoft.com/office/drawing/2014/main" val="3771287329"/>
                  </a:ext>
                </a:extLst>
              </a:tr>
              <a:tr h="0">
                <a:tc>
                  <a:txBody>
                    <a:bodyPr/>
                    <a:lstStyle/>
                    <a:p>
                      <a:pPr marL="0" indent="0">
                        <a:buNone/>
                      </a:pPr>
                      <a:r>
                        <a:rPr lang="en-US" sz="1200" dirty="0"/>
                        <a:t>Efforts of decision making, commitment</a:t>
                      </a:r>
                    </a:p>
                  </a:txBody>
                  <a:tcPr/>
                </a:tc>
                <a:tc>
                  <a:txBody>
                    <a:bodyPr/>
                    <a:lstStyle/>
                    <a:p>
                      <a:pPr marL="171450" indent="-171450">
                        <a:buFont typeface="Wingdings" panose="05000000000000000000" pitchFamily="2" charset="2"/>
                        <a:buChar char="q"/>
                      </a:pPr>
                      <a:r>
                        <a:rPr lang="en-US" sz="1200" dirty="0"/>
                        <a:t>Collecting the necessary information to take a decision (advantages, drawbacks, consequences, etc.)</a:t>
                      </a:r>
                    </a:p>
                    <a:p>
                      <a:pPr marL="171450" indent="-171450">
                        <a:buFont typeface="Wingdings" panose="05000000000000000000" pitchFamily="2" charset="2"/>
                        <a:buChar char="q"/>
                      </a:pPr>
                      <a:r>
                        <a:rPr lang="en-US" sz="1200" dirty="0"/>
                        <a:t>Presenting the possibilities in an understandable manner (e.g.: creating presentation, writing down summaries, etc.)</a:t>
                      </a:r>
                    </a:p>
                    <a:p>
                      <a:pPr marL="171450" indent="-171450">
                        <a:buFont typeface="Wingdings" panose="05000000000000000000" pitchFamily="2" charset="2"/>
                        <a:buChar char="q"/>
                      </a:pPr>
                      <a:r>
                        <a:rPr lang="en-US" sz="1200" dirty="0"/>
                        <a:t>Organizing a collective decision process (vote, committee, etc.)</a:t>
                      </a:r>
                    </a:p>
                    <a:p>
                      <a:pPr marL="171450" indent="-171450">
                        <a:buFont typeface="Wingdings" panose="05000000000000000000" pitchFamily="2" charset="2"/>
                        <a:buChar char="q"/>
                      </a:pPr>
                      <a:r>
                        <a:rPr lang="en-US" sz="1200" dirty="0"/>
                        <a:t>Communicating the decision (e.g. : creating content and organize events to communicate decision)</a:t>
                      </a:r>
                    </a:p>
                    <a:p>
                      <a:pPr marL="171450" indent="-171450">
                        <a:buFont typeface="Wingdings" panose="05000000000000000000" pitchFamily="2" charset="2"/>
                        <a:buChar char="q"/>
                      </a:pPr>
                      <a:r>
                        <a:rPr lang="en-US" sz="1200" dirty="0"/>
                        <a:t>Deciding of topics, time and place, activities format, tools, materials, …</a:t>
                      </a:r>
                    </a:p>
                    <a:p>
                      <a:pPr marL="171450" indent="-171450">
                        <a:buFont typeface="Wingdings" panose="05000000000000000000" pitchFamily="2" charset="2"/>
                        <a:buChar char="q"/>
                      </a:pPr>
                      <a:r>
                        <a:rPr lang="en-US" sz="1200" dirty="0"/>
                        <a:t>Ensuring commitment to a decision (follow-up, etc.)</a:t>
                      </a:r>
                    </a:p>
                    <a:p>
                      <a:pPr marL="171450" indent="-171450">
                        <a:buFont typeface="Wingdings" panose="05000000000000000000" pitchFamily="2" charset="2"/>
                        <a:buChar char="q"/>
                      </a:pPr>
                      <a:r>
                        <a:rPr lang="en-US" sz="1200" dirty="0"/>
                        <a:t>Effort of assessing the capacity to commit (estimate availability, resources, etc.)</a:t>
                      </a:r>
                    </a:p>
                  </a:txBody>
                  <a:tcPr/>
                </a:tc>
                <a:extLst>
                  <a:ext uri="{0D108BD9-81ED-4DB2-BD59-A6C34878D82A}">
                    <a16:rowId xmlns:a16="http://schemas.microsoft.com/office/drawing/2014/main" val="2907739908"/>
                  </a:ext>
                </a:extLst>
              </a:tr>
              <a:tr h="0">
                <a:tc>
                  <a:txBody>
                    <a:bodyPr/>
                    <a:lstStyle/>
                    <a:p>
                      <a:pPr marL="0" indent="0">
                        <a:buNone/>
                      </a:pPr>
                      <a:r>
                        <a:rPr lang="en-US" sz="1200" dirty="0"/>
                        <a:t>Efforts of learning</a:t>
                      </a:r>
                    </a:p>
                  </a:txBody>
                  <a:tcPr/>
                </a:tc>
                <a:tc>
                  <a:txBody>
                    <a:bodyPr/>
                    <a:lstStyle/>
                    <a:p>
                      <a:pPr marL="171450" indent="-171450">
                        <a:buFont typeface="Wingdings" panose="05000000000000000000" pitchFamily="2" charset="2"/>
                        <a:buChar char="q"/>
                      </a:pPr>
                      <a:r>
                        <a:rPr lang="en-US" sz="1200" dirty="0"/>
                        <a:t>Learning a community purpose, habits, customs</a:t>
                      </a:r>
                    </a:p>
                    <a:p>
                      <a:pPr marL="171450" indent="-171450">
                        <a:buFont typeface="Wingdings" panose="05000000000000000000" pitchFamily="2" charset="2"/>
                        <a:buChar char="q"/>
                      </a:pPr>
                      <a:r>
                        <a:rPr lang="en-US" sz="1200" dirty="0"/>
                        <a:t>Learning new tools and materials to perform activities</a:t>
                      </a:r>
                    </a:p>
                    <a:p>
                      <a:pPr marL="171450" indent="-171450">
                        <a:buFont typeface="Wingdings" panose="05000000000000000000" pitchFamily="2" charset="2"/>
                        <a:buChar char="q"/>
                      </a:pPr>
                      <a:r>
                        <a:rPr lang="en-US" sz="1200" dirty="0"/>
                        <a:t>Meeting new people, learning names, jobs, etc.</a:t>
                      </a:r>
                    </a:p>
                    <a:p>
                      <a:pPr marL="171450" indent="-171450">
                        <a:buFont typeface="Wingdings" panose="05000000000000000000" pitchFamily="2" charset="2"/>
                        <a:buChar char="q"/>
                      </a:pPr>
                      <a:r>
                        <a:rPr lang="en-US" sz="1200" dirty="0"/>
                        <a:t>Learning processes</a:t>
                      </a:r>
                    </a:p>
                    <a:p>
                      <a:pPr marL="171450" indent="-171450">
                        <a:buFont typeface="Wingdings" panose="05000000000000000000" pitchFamily="2" charset="2"/>
                        <a:buChar char="q"/>
                      </a:pPr>
                      <a:r>
                        <a:rPr lang="en-US" sz="1200" dirty="0"/>
                        <a:t>Learning new topics</a:t>
                      </a:r>
                    </a:p>
                    <a:p>
                      <a:pPr marL="171450" indent="-171450">
                        <a:buFont typeface="Wingdings" panose="05000000000000000000" pitchFamily="2" charset="2"/>
                        <a:buChar char="q"/>
                      </a:pPr>
                      <a:r>
                        <a:rPr lang="en-US" sz="1200" dirty="0"/>
                        <a:t>Applying learning good habits (reflectivity, noting, etc.)</a:t>
                      </a:r>
                    </a:p>
                  </a:txBody>
                  <a:tcPr/>
                </a:tc>
                <a:extLst>
                  <a:ext uri="{0D108BD9-81ED-4DB2-BD59-A6C34878D82A}">
                    <a16:rowId xmlns:a16="http://schemas.microsoft.com/office/drawing/2014/main" val="226575132"/>
                  </a:ext>
                </a:extLst>
              </a:tr>
            </a:tbl>
          </a:graphicData>
        </a:graphic>
      </p:graphicFrame>
      <p:pic>
        <p:nvPicPr>
          <p:cNvPr id="6" name="Elemento grafico 5" descr="Faccia nervosa con riempimento a tinta unita con riempimento a tinta unita">
            <a:extLst>
              <a:ext uri="{FF2B5EF4-FFF2-40B4-BE49-F238E27FC236}">
                <a16:creationId xmlns:a16="http://schemas.microsoft.com/office/drawing/2014/main" id="{25BB82AD-A472-A906-E406-7F7FAA703FC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47977" y="3605301"/>
            <a:ext cx="566468" cy="566468"/>
          </a:xfrm>
          <a:prstGeom prst="rect">
            <a:avLst/>
          </a:prstGeom>
        </p:spPr>
      </p:pic>
      <p:pic>
        <p:nvPicPr>
          <p:cNvPr id="8" name="Elemento grafico 7" descr="Cartello stradale con riempimento a tinta unita">
            <a:extLst>
              <a:ext uri="{FF2B5EF4-FFF2-40B4-BE49-F238E27FC236}">
                <a16:creationId xmlns:a16="http://schemas.microsoft.com/office/drawing/2014/main" id="{E53E4DC2-1C3E-8210-9A81-256AB51E86F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47977" y="3039374"/>
            <a:ext cx="566468" cy="566468"/>
          </a:xfrm>
          <a:prstGeom prst="rect">
            <a:avLst/>
          </a:prstGeom>
        </p:spPr>
      </p:pic>
      <p:pic>
        <p:nvPicPr>
          <p:cNvPr id="10" name="Elemento grafico 9" descr="Faccia sorridente con riempimento a tinta unita con riempimento a tinta unita">
            <a:extLst>
              <a:ext uri="{FF2B5EF4-FFF2-40B4-BE49-F238E27FC236}">
                <a16:creationId xmlns:a16="http://schemas.microsoft.com/office/drawing/2014/main" id="{39ED75F5-7766-9667-8B01-90690DECC56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053560" y="4733264"/>
            <a:ext cx="660883" cy="660883"/>
          </a:xfrm>
          <a:prstGeom prst="rect">
            <a:avLst/>
          </a:prstGeom>
        </p:spPr>
      </p:pic>
      <p:pic>
        <p:nvPicPr>
          <p:cNvPr id="12" name="Elemento grafico 11" descr="Cappello di laurea con riempimento a tinta unita">
            <a:extLst>
              <a:ext uri="{FF2B5EF4-FFF2-40B4-BE49-F238E27FC236}">
                <a16:creationId xmlns:a16="http://schemas.microsoft.com/office/drawing/2014/main" id="{10BDD000-E327-5A2A-7D1D-AFBC0047265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053562" y="4402823"/>
            <a:ext cx="660883" cy="660883"/>
          </a:xfrm>
          <a:prstGeom prst="rect">
            <a:avLst/>
          </a:prstGeom>
        </p:spPr>
      </p:pic>
    </p:spTree>
    <p:extLst>
      <p:ext uri="{BB962C8B-B14F-4D97-AF65-F5344CB8AC3E}">
        <p14:creationId xmlns:p14="http://schemas.microsoft.com/office/powerpoint/2010/main" val="39131384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B0BA448-9945-DC83-1242-CFDF9FFC4446}"/>
              </a:ext>
            </a:extLst>
          </p:cNvPr>
          <p:cNvSpPr>
            <a:spLocks noGrp="1"/>
          </p:cNvSpPr>
          <p:nvPr>
            <p:ph type="title"/>
          </p:nvPr>
        </p:nvSpPr>
        <p:spPr/>
        <p:txBody>
          <a:bodyPr>
            <a:normAutofit fontScale="90000"/>
          </a:bodyPr>
          <a:lstStyle/>
          <a:p>
            <a:r>
              <a:rPr lang="en-US" dirty="0"/>
              <a:t>Clarifying what “effort” means in a Community</a:t>
            </a:r>
            <a:br>
              <a:rPr lang="en-US" dirty="0"/>
            </a:br>
            <a:r>
              <a:rPr lang="en-US" dirty="0"/>
              <a:t>Examples</a:t>
            </a:r>
          </a:p>
        </p:txBody>
      </p:sp>
      <p:sp>
        <p:nvSpPr>
          <p:cNvPr id="3" name="Segnaposto contenuto 2">
            <a:extLst>
              <a:ext uri="{FF2B5EF4-FFF2-40B4-BE49-F238E27FC236}">
                <a16:creationId xmlns:a16="http://schemas.microsoft.com/office/drawing/2014/main" id="{53D49245-1C9F-FD55-5C9C-A8DDC1E388F9}"/>
              </a:ext>
            </a:extLst>
          </p:cNvPr>
          <p:cNvSpPr>
            <a:spLocks noGrp="1"/>
          </p:cNvSpPr>
          <p:nvPr>
            <p:ph idx="1"/>
          </p:nvPr>
        </p:nvSpPr>
        <p:spPr>
          <a:xfrm>
            <a:off x="1011936" y="2096219"/>
            <a:ext cx="10168128" cy="319177"/>
          </a:xfrm>
        </p:spPr>
        <p:txBody>
          <a:bodyPr>
            <a:normAutofit/>
          </a:bodyPr>
          <a:lstStyle/>
          <a:p>
            <a:pPr marL="0" indent="0">
              <a:buNone/>
            </a:pPr>
            <a:r>
              <a:rPr lang="en-US" sz="1200" dirty="0"/>
              <a:t>There could be several types of efforts a member can provide in order to get value from Community activities, including  (non exhaustive list) :</a:t>
            </a:r>
          </a:p>
          <a:p>
            <a:pPr marL="0" indent="0">
              <a:buNone/>
            </a:pPr>
            <a:endParaRPr lang="en-US" sz="1200" dirty="0"/>
          </a:p>
        </p:txBody>
      </p:sp>
      <p:graphicFrame>
        <p:nvGraphicFramePr>
          <p:cNvPr id="4" name="Tabella 4">
            <a:extLst>
              <a:ext uri="{FF2B5EF4-FFF2-40B4-BE49-F238E27FC236}">
                <a16:creationId xmlns:a16="http://schemas.microsoft.com/office/drawing/2014/main" id="{6678B2D2-48BE-9B3C-857E-4C0BFED0A5C6}"/>
              </a:ext>
            </a:extLst>
          </p:cNvPr>
          <p:cNvGraphicFramePr>
            <a:graphicFrameLocks noGrp="1"/>
          </p:cNvGraphicFramePr>
          <p:nvPr>
            <p:extLst>
              <p:ext uri="{D42A27DB-BD31-4B8C-83A1-F6EECF244321}">
                <p14:modId xmlns:p14="http://schemas.microsoft.com/office/powerpoint/2010/main" val="4047508480"/>
              </p:ext>
            </p:extLst>
          </p:nvPr>
        </p:nvGraphicFramePr>
        <p:xfrm>
          <a:off x="1011936" y="2377440"/>
          <a:ext cx="10168126" cy="3108960"/>
        </p:xfrm>
        <a:graphic>
          <a:graphicData uri="http://schemas.openxmlformats.org/drawingml/2006/table">
            <a:tbl>
              <a:tblPr firstRow="1" bandRow="1">
                <a:tableStyleId>{5C22544A-7EE6-4342-B048-85BDC9FD1C3A}</a:tableStyleId>
              </a:tblPr>
              <a:tblGrid>
                <a:gridCol w="2543711">
                  <a:extLst>
                    <a:ext uri="{9D8B030D-6E8A-4147-A177-3AD203B41FA5}">
                      <a16:colId xmlns:a16="http://schemas.microsoft.com/office/drawing/2014/main" val="3693304435"/>
                    </a:ext>
                  </a:extLst>
                </a:gridCol>
                <a:gridCol w="7624415">
                  <a:extLst>
                    <a:ext uri="{9D8B030D-6E8A-4147-A177-3AD203B41FA5}">
                      <a16:colId xmlns:a16="http://schemas.microsoft.com/office/drawing/2014/main" val="2675127098"/>
                    </a:ext>
                  </a:extLst>
                </a:gridCol>
              </a:tblGrid>
              <a:tr h="0">
                <a:tc>
                  <a:txBody>
                    <a:bodyPr/>
                    <a:lstStyle/>
                    <a:p>
                      <a:r>
                        <a:rPr lang="en-US" sz="1200" dirty="0"/>
                        <a:t>Type of effort</a:t>
                      </a:r>
                    </a:p>
                  </a:txBody>
                  <a:tcPr/>
                </a:tc>
                <a:tc>
                  <a:txBody>
                    <a:bodyPr/>
                    <a:lstStyle/>
                    <a:p>
                      <a:r>
                        <a:rPr lang="en-US" sz="1200" dirty="0"/>
                        <a:t>Description and examples of efforts</a:t>
                      </a:r>
                    </a:p>
                  </a:txBody>
                  <a:tcPr/>
                </a:tc>
                <a:extLst>
                  <a:ext uri="{0D108BD9-81ED-4DB2-BD59-A6C34878D82A}">
                    <a16:rowId xmlns:a16="http://schemas.microsoft.com/office/drawing/2014/main" val="3771287329"/>
                  </a:ext>
                </a:extLst>
              </a:tr>
              <a:tr h="0">
                <a:tc>
                  <a:txBody>
                    <a:bodyPr/>
                    <a:lstStyle/>
                    <a:p>
                      <a:pPr marL="0" indent="0">
                        <a:buNone/>
                      </a:pPr>
                      <a:r>
                        <a:rPr lang="en-US" sz="1200" dirty="0"/>
                        <a:t>Efforts of context-switching</a:t>
                      </a:r>
                    </a:p>
                  </a:txBody>
                  <a:tcPr/>
                </a:tc>
                <a:tc>
                  <a:txBody>
                    <a:bodyPr/>
                    <a:lstStyle/>
                    <a:p>
                      <a:pPr marL="171450" indent="-171450">
                        <a:buFont typeface="Wingdings" panose="05000000000000000000" pitchFamily="2" charset="2"/>
                        <a:buChar char="q"/>
                      </a:pPr>
                      <a:r>
                        <a:rPr lang="en-US" sz="1200" dirty="0"/>
                        <a:t>Working on topics that are very different from the current work topics, and that require deep knowledge of the context to get something</a:t>
                      </a:r>
                    </a:p>
                    <a:p>
                      <a:pPr marL="171450" indent="-171450">
                        <a:buFont typeface="Wingdings" panose="05000000000000000000" pitchFamily="2" charset="2"/>
                        <a:buChar char="q"/>
                      </a:pPr>
                      <a:r>
                        <a:rPr lang="en-US" sz="1200" dirty="0"/>
                        <a:t>Reflecting on several contexts and examples within one same session, or change contexts and examples on every session (without enough time to digest information)</a:t>
                      </a:r>
                    </a:p>
                    <a:p>
                      <a:pPr marL="171450" indent="-171450">
                        <a:buFont typeface="Wingdings" panose="05000000000000000000" pitchFamily="2" charset="2"/>
                        <a:buChar char="q"/>
                      </a:pPr>
                      <a:r>
                        <a:rPr lang="en-US" sz="1200" dirty="0"/>
                        <a:t>Showing several reasoning points without common consistency, or following a common thread</a:t>
                      </a:r>
                    </a:p>
                    <a:p>
                      <a:pPr marL="171450" indent="-171450">
                        <a:buFont typeface="Wingdings" panose="05000000000000000000" pitchFamily="2" charset="2"/>
                        <a:buChar char="q"/>
                      </a:pPr>
                      <a:r>
                        <a:rPr lang="en-US" sz="1200" dirty="0"/>
                        <a:t>Moving from one remote tool to another</a:t>
                      </a:r>
                    </a:p>
                  </a:txBody>
                  <a:tcPr/>
                </a:tc>
                <a:extLst>
                  <a:ext uri="{0D108BD9-81ED-4DB2-BD59-A6C34878D82A}">
                    <a16:rowId xmlns:a16="http://schemas.microsoft.com/office/drawing/2014/main" val="1766062889"/>
                  </a:ext>
                </a:extLst>
              </a:tr>
              <a:tr h="157613">
                <a:tc>
                  <a:txBody>
                    <a:bodyPr/>
                    <a:lstStyle/>
                    <a:p>
                      <a:pPr marL="0" indent="0">
                        <a:buNone/>
                      </a:pPr>
                      <a:r>
                        <a:rPr lang="en-US" sz="1200" dirty="0"/>
                        <a:t>Efforts of scheduling, time arrangement, logistics</a:t>
                      </a:r>
                    </a:p>
                  </a:txBody>
                  <a:tcPr/>
                </a:tc>
                <a:tc>
                  <a:txBody>
                    <a:bodyPr/>
                    <a:lstStyle/>
                    <a:p>
                      <a:pPr marL="171450" indent="-171450">
                        <a:buFont typeface="Wingdings" panose="05000000000000000000" pitchFamily="2" charset="2"/>
                        <a:buChar char="q"/>
                      </a:pPr>
                      <a:r>
                        <a:rPr lang="en-US" sz="1200" dirty="0"/>
                        <a:t>Changing time, adjusting agenda, cancelling, etc.</a:t>
                      </a:r>
                    </a:p>
                    <a:p>
                      <a:pPr marL="171450" indent="-171450">
                        <a:buFont typeface="Wingdings" panose="05000000000000000000" pitchFamily="2" charset="2"/>
                        <a:buChar char="q"/>
                      </a:pPr>
                      <a:r>
                        <a:rPr lang="en-US" sz="1200" dirty="0"/>
                        <a:t>Comparing incompatible activities happening in the same time and choosing one</a:t>
                      </a:r>
                    </a:p>
                    <a:p>
                      <a:pPr marL="171450" indent="-171450">
                        <a:buFont typeface="Wingdings" panose="05000000000000000000" pitchFamily="2" charset="2"/>
                        <a:buChar char="q"/>
                      </a:pPr>
                      <a:r>
                        <a:rPr lang="en-US" sz="1200" dirty="0"/>
                        <a:t>Keeping oneself aware of Community schedules</a:t>
                      </a:r>
                    </a:p>
                    <a:p>
                      <a:pPr marL="171450" indent="-171450">
                        <a:buFont typeface="Wingdings" panose="05000000000000000000" pitchFamily="2" charset="2"/>
                        <a:buChar char="q"/>
                      </a:pPr>
                      <a:r>
                        <a:rPr lang="en-US" sz="1200" dirty="0"/>
                        <a:t>Moving from one session to another without breaks</a:t>
                      </a:r>
                    </a:p>
                  </a:txBody>
                  <a:tcPr/>
                </a:tc>
                <a:extLst>
                  <a:ext uri="{0D108BD9-81ED-4DB2-BD59-A6C34878D82A}">
                    <a16:rowId xmlns:a16="http://schemas.microsoft.com/office/drawing/2014/main" val="3072450797"/>
                  </a:ext>
                </a:extLst>
              </a:tr>
              <a:tr h="0">
                <a:tc>
                  <a:txBody>
                    <a:bodyPr/>
                    <a:lstStyle/>
                    <a:p>
                      <a:pPr marL="0" indent="0">
                        <a:buNone/>
                      </a:pPr>
                      <a:r>
                        <a:rPr lang="en-US" sz="1200" dirty="0"/>
                        <a:t>Efforts of appreciating</a:t>
                      </a:r>
                    </a:p>
                  </a:txBody>
                  <a:tcPr/>
                </a:tc>
                <a:tc>
                  <a:txBody>
                    <a:bodyPr/>
                    <a:lstStyle/>
                    <a:p>
                      <a:pPr marL="171450" indent="-171450">
                        <a:buFont typeface="Wingdings" panose="05000000000000000000" pitchFamily="2" charset="2"/>
                        <a:buChar char="q"/>
                      </a:pPr>
                      <a:r>
                        <a:rPr lang="en-US" sz="1200" dirty="0"/>
                        <a:t>Trying to appreciate a topic to which negative judgements have been associated</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dirty="0"/>
                        <a:t>Trying to appreciate an activity to which negative judgements have been associated</a:t>
                      </a:r>
                    </a:p>
                    <a:p>
                      <a:pPr marL="171450" indent="-171450">
                        <a:buFont typeface="Wingdings" panose="05000000000000000000" pitchFamily="2" charset="2"/>
                        <a:buChar char="q"/>
                      </a:pPr>
                      <a:r>
                        <a:rPr lang="en-US" sz="1200" dirty="0"/>
                        <a:t>Trying to appreciate a person or group of persons to which negative judgements have been associated</a:t>
                      </a:r>
                    </a:p>
                    <a:p>
                      <a:pPr marL="171450" indent="-171450">
                        <a:buFont typeface="Wingdings" panose="05000000000000000000" pitchFamily="2" charset="2"/>
                        <a:buChar char="q"/>
                      </a:pPr>
                      <a:r>
                        <a:rPr lang="en-US" sz="1200" dirty="0"/>
                        <a:t>Adjusting self-image and image to others when changing one’s opinion or level of appreciation</a:t>
                      </a:r>
                    </a:p>
                  </a:txBody>
                  <a:tcPr/>
                </a:tc>
                <a:extLst>
                  <a:ext uri="{0D108BD9-81ED-4DB2-BD59-A6C34878D82A}">
                    <a16:rowId xmlns:a16="http://schemas.microsoft.com/office/drawing/2014/main" val="1387509786"/>
                  </a:ext>
                </a:extLst>
              </a:tr>
            </a:tbl>
          </a:graphicData>
        </a:graphic>
      </p:graphicFrame>
      <p:pic>
        <p:nvPicPr>
          <p:cNvPr id="5" name="Elemento grafico 4" descr="Faccina stordita con riempimento a tinta unita con riempimento a tinta unita">
            <a:extLst>
              <a:ext uri="{FF2B5EF4-FFF2-40B4-BE49-F238E27FC236}">
                <a16:creationId xmlns:a16="http://schemas.microsoft.com/office/drawing/2014/main" id="{71F1AA72-631A-1D1B-A729-E3540526B15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13483" y="3306073"/>
            <a:ext cx="521898" cy="521898"/>
          </a:xfrm>
          <a:prstGeom prst="rect">
            <a:avLst/>
          </a:prstGeom>
        </p:spPr>
      </p:pic>
      <p:pic>
        <p:nvPicPr>
          <p:cNvPr id="7" name="Elemento grafico 6" descr="Scuola con riempimento a tinta unita">
            <a:extLst>
              <a:ext uri="{FF2B5EF4-FFF2-40B4-BE49-F238E27FC236}">
                <a16:creationId xmlns:a16="http://schemas.microsoft.com/office/drawing/2014/main" id="{75C661FB-1840-DBC9-37FF-F45C5E67FDE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84100" y="2895239"/>
            <a:ext cx="489469" cy="489469"/>
          </a:xfrm>
          <a:prstGeom prst="rect">
            <a:avLst/>
          </a:prstGeom>
        </p:spPr>
      </p:pic>
      <p:pic>
        <p:nvPicPr>
          <p:cNvPr id="9" name="Elemento grafico 8" descr="Dramma con riempimento a tinta unita">
            <a:extLst>
              <a:ext uri="{FF2B5EF4-FFF2-40B4-BE49-F238E27FC236}">
                <a16:creationId xmlns:a16="http://schemas.microsoft.com/office/drawing/2014/main" id="{97CC8A0C-E143-37ED-9328-9FED2724DC6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826588" y="4744529"/>
            <a:ext cx="646981" cy="646981"/>
          </a:xfrm>
          <a:prstGeom prst="rect">
            <a:avLst/>
          </a:prstGeom>
        </p:spPr>
      </p:pic>
      <p:pic>
        <p:nvPicPr>
          <p:cNvPr id="11" name="Elemento grafico 10" descr="Lavora dalla scrivania di casa con riempimento a tinta unita">
            <a:extLst>
              <a:ext uri="{FF2B5EF4-FFF2-40B4-BE49-F238E27FC236}">
                <a16:creationId xmlns:a16="http://schemas.microsoft.com/office/drawing/2014/main" id="{E8787AE2-9754-8608-E31A-1A91E08E6FC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263792" y="2895239"/>
            <a:ext cx="489469" cy="489469"/>
          </a:xfrm>
          <a:prstGeom prst="rect">
            <a:avLst/>
          </a:prstGeom>
        </p:spPr>
      </p:pic>
      <p:pic>
        <p:nvPicPr>
          <p:cNvPr id="13" name="Elemento grafico 12" descr="Freccia circolare con riempimento a tinta unita">
            <a:extLst>
              <a:ext uri="{FF2B5EF4-FFF2-40B4-BE49-F238E27FC236}">
                <a16:creationId xmlns:a16="http://schemas.microsoft.com/office/drawing/2014/main" id="{3F04513F-AB90-864A-C87E-F1972C4C8D1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709092" y="2986895"/>
            <a:ext cx="319178" cy="319178"/>
          </a:xfrm>
          <a:prstGeom prst="rect">
            <a:avLst/>
          </a:prstGeom>
        </p:spPr>
      </p:pic>
      <p:pic>
        <p:nvPicPr>
          <p:cNvPr id="15" name="Elemento grafico 14" descr="Calendario giornaliero con riempimento a tinta unita">
            <a:extLst>
              <a:ext uri="{FF2B5EF4-FFF2-40B4-BE49-F238E27FC236}">
                <a16:creationId xmlns:a16="http://schemas.microsoft.com/office/drawing/2014/main" id="{E7CA4CF3-17F6-46F4-244E-89018157E0E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059740" y="3775217"/>
            <a:ext cx="489470" cy="489470"/>
          </a:xfrm>
          <a:prstGeom prst="rect">
            <a:avLst/>
          </a:prstGeom>
        </p:spPr>
      </p:pic>
      <p:pic>
        <p:nvPicPr>
          <p:cNvPr id="16" name="Elemento grafico 15" descr="Faccina stordita con riempimento a tinta unita con riempimento a tinta unita">
            <a:extLst>
              <a:ext uri="{FF2B5EF4-FFF2-40B4-BE49-F238E27FC236}">
                <a16:creationId xmlns:a16="http://schemas.microsoft.com/office/drawing/2014/main" id="{4C1E0486-B79E-E42B-857B-256D1B13574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28270" y="4024010"/>
            <a:ext cx="521898" cy="521898"/>
          </a:xfrm>
          <a:prstGeom prst="rect">
            <a:avLst/>
          </a:prstGeom>
        </p:spPr>
      </p:pic>
    </p:spTree>
    <p:extLst>
      <p:ext uri="{BB962C8B-B14F-4D97-AF65-F5344CB8AC3E}">
        <p14:creationId xmlns:p14="http://schemas.microsoft.com/office/powerpoint/2010/main" val="2538453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B0BA448-9945-DC83-1242-CFDF9FFC4446}"/>
              </a:ext>
            </a:extLst>
          </p:cNvPr>
          <p:cNvSpPr>
            <a:spLocks noGrp="1"/>
          </p:cNvSpPr>
          <p:nvPr>
            <p:ph type="title"/>
          </p:nvPr>
        </p:nvSpPr>
        <p:spPr/>
        <p:txBody>
          <a:bodyPr>
            <a:normAutofit fontScale="90000"/>
          </a:bodyPr>
          <a:lstStyle/>
          <a:p>
            <a:r>
              <a:rPr lang="en-US" dirty="0"/>
              <a:t>Clarifying what “effort” means in a Community</a:t>
            </a:r>
            <a:br>
              <a:rPr lang="en-US" dirty="0"/>
            </a:br>
            <a:r>
              <a:rPr lang="en-US" dirty="0"/>
              <a:t>Examples</a:t>
            </a:r>
          </a:p>
        </p:txBody>
      </p:sp>
      <p:sp>
        <p:nvSpPr>
          <p:cNvPr id="3" name="Segnaposto contenuto 2">
            <a:extLst>
              <a:ext uri="{FF2B5EF4-FFF2-40B4-BE49-F238E27FC236}">
                <a16:creationId xmlns:a16="http://schemas.microsoft.com/office/drawing/2014/main" id="{53D49245-1C9F-FD55-5C9C-A8DDC1E388F9}"/>
              </a:ext>
            </a:extLst>
          </p:cNvPr>
          <p:cNvSpPr>
            <a:spLocks noGrp="1"/>
          </p:cNvSpPr>
          <p:nvPr>
            <p:ph idx="1"/>
          </p:nvPr>
        </p:nvSpPr>
        <p:spPr>
          <a:xfrm>
            <a:off x="1011936" y="2096219"/>
            <a:ext cx="10168128" cy="319177"/>
          </a:xfrm>
        </p:spPr>
        <p:txBody>
          <a:bodyPr>
            <a:normAutofit/>
          </a:bodyPr>
          <a:lstStyle/>
          <a:p>
            <a:pPr marL="0" indent="0">
              <a:buNone/>
            </a:pPr>
            <a:r>
              <a:rPr lang="en-US" sz="1200" dirty="0"/>
              <a:t>There could be several types of efforts a member can provide in order to get value from Community activities, including  (non exhaustive list) :</a:t>
            </a:r>
          </a:p>
          <a:p>
            <a:pPr marL="0" indent="0">
              <a:buNone/>
            </a:pPr>
            <a:endParaRPr lang="en-US" sz="1200" dirty="0"/>
          </a:p>
        </p:txBody>
      </p:sp>
      <p:graphicFrame>
        <p:nvGraphicFramePr>
          <p:cNvPr id="4" name="Tabella 4">
            <a:extLst>
              <a:ext uri="{FF2B5EF4-FFF2-40B4-BE49-F238E27FC236}">
                <a16:creationId xmlns:a16="http://schemas.microsoft.com/office/drawing/2014/main" id="{6678B2D2-48BE-9B3C-857E-4C0BFED0A5C6}"/>
              </a:ext>
            </a:extLst>
          </p:cNvPr>
          <p:cNvGraphicFramePr>
            <a:graphicFrameLocks noGrp="1"/>
          </p:cNvGraphicFramePr>
          <p:nvPr>
            <p:extLst>
              <p:ext uri="{D42A27DB-BD31-4B8C-83A1-F6EECF244321}">
                <p14:modId xmlns:p14="http://schemas.microsoft.com/office/powerpoint/2010/main" val="1307053523"/>
              </p:ext>
            </p:extLst>
          </p:nvPr>
        </p:nvGraphicFramePr>
        <p:xfrm>
          <a:off x="1011935" y="2377440"/>
          <a:ext cx="10168125" cy="2103120"/>
        </p:xfrm>
        <a:graphic>
          <a:graphicData uri="http://schemas.openxmlformats.org/drawingml/2006/table">
            <a:tbl>
              <a:tblPr firstRow="1" bandRow="1">
                <a:tableStyleId>{5C22544A-7EE6-4342-B048-85BDC9FD1C3A}</a:tableStyleId>
              </a:tblPr>
              <a:tblGrid>
                <a:gridCol w="2543711">
                  <a:extLst>
                    <a:ext uri="{9D8B030D-6E8A-4147-A177-3AD203B41FA5}">
                      <a16:colId xmlns:a16="http://schemas.microsoft.com/office/drawing/2014/main" val="3693304435"/>
                    </a:ext>
                  </a:extLst>
                </a:gridCol>
                <a:gridCol w="7624414">
                  <a:extLst>
                    <a:ext uri="{9D8B030D-6E8A-4147-A177-3AD203B41FA5}">
                      <a16:colId xmlns:a16="http://schemas.microsoft.com/office/drawing/2014/main" val="2675127098"/>
                    </a:ext>
                  </a:extLst>
                </a:gridCol>
              </a:tblGrid>
              <a:tr h="0">
                <a:tc>
                  <a:txBody>
                    <a:bodyPr/>
                    <a:lstStyle/>
                    <a:p>
                      <a:r>
                        <a:rPr lang="en-US" sz="1200" dirty="0"/>
                        <a:t>Type of effort</a:t>
                      </a:r>
                    </a:p>
                  </a:txBody>
                  <a:tcPr/>
                </a:tc>
                <a:tc>
                  <a:txBody>
                    <a:bodyPr/>
                    <a:lstStyle/>
                    <a:p>
                      <a:r>
                        <a:rPr lang="en-US" sz="1200" dirty="0"/>
                        <a:t>Description and examples of efforts</a:t>
                      </a:r>
                    </a:p>
                  </a:txBody>
                  <a:tcPr/>
                </a:tc>
                <a:extLst>
                  <a:ext uri="{0D108BD9-81ED-4DB2-BD59-A6C34878D82A}">
                    <a16:rowId xmlns:a16="http://schemas.microsoft.com/office/drawing/2014/main" val="3771287329"/>
                  </a:ext>
                </a:extLst>
              </a:tr>
              <a:tr h="184405">
                <a:tc>
                  <a:txBody>
                    <a:bodyPr/>
                    <a:lstStyle/>
                    <a:p>
                      <a:pPr marL="0" indent="0">
                        <a:buNone/>
                      </a:pPr>
                      <a:r>
                        <a:rPr lang="en-US" sz="1200" dirty="0"/>
                        <a:t>Efforts to maintain psychological safety (of self and others)</a:t>
                      </a:r>
                    </a:p>
                  </a:txBody>
                  <a:tcPr/>
                </a:tc>
                <a:tc>
                  <a:txBody>
                    <a:bodyPr/>
                    <a:lstStyle/>
                    <a:p>
                      <a:pPr marL="171450" indent="-171450">
                        <a:buFont typeface="Wingdings" panose="05000000000000000000" pitchFamily="2" charset="2"/>
                        <a:buChar char="q"/>
                      </a:pPr>
                      <a:r>
                        <a:rPr lang="en-US" sz="1200" dirty="0"/>
                        <a:t>Maintaining confidentiality of what is shared</a:t>
                      </a:r>
                    </a:p>
                    <a:p>
                      <a:pPr marL="171450" indent="-171450">
                        <a:buFont typeface="Wingdings" panose="05000000000000000000" pitchFamily="2" charset="2"/>
                        <a:buChar char="q"/>
                      </a:pPr>
                      <a:r>
                        <a:rPr lang="en-US" sz="1200" dirty="0"/>
                        <a:t>Avoiding certain types of reaction (e.g.: strong emotional expressions like tantrum, bursting into tears, …) in presence of others</a:t>
                      </a:r>
                    </a:p>
                    <a:p>
                      <a:pPr marL="171450" indent="-171450">
                        <a:buFont typeface="Wingdings" panose="05000000000000000000" pitchFamily="2" charset="2"/>
                        <a:buChar char="q"/>
                      </a:pPr>
                      <a:r>
                        <a:rPr lang="en-US" sz="1200" dirty="0"/>
                        <a:t>Convincing oneself to dare talk about difficulties</a:t>
                      </a:r>
                    </a:p>
                    <a:p>
                      <a:pPr marL="171450" indent="-171450">
                        <a:buFont typeface="Wingdings" panose="05000000000000000000" pitchFamily="2" charset="2"/>
                        <a:buChar char="q"/>
                      </a:pPr>
                      <a:r>
                        <a:rPr lang="en-US" sz="1200" dirty="0"/>
                        <a:t>Convincing oneself to dare participate to Community activities during worktime</a:t>
                      </a:r>
                    </a:p>
                    <a:p>
                      <a:pPr marL="171450" indent="-171450">
                        <a:buFont typeface="Wingdings" panose="05000000000000000000" pitchFamily="2" charset="2"/>
                        <a:buChar char="q"/>
                      </a:pPr>
                      <a:r>
                        <a:rPr lang="en-US" sz="1200" dirty="0"/>
                        <a:t>Convincing acquaintances (including manager), that time invested in the Community is worth it</a:t>
                      </a:r>
                    </a:p>
                    <a:p>
                      <a:pPr marL="171450" indent="-171450">
                        <a:buFont typeface="Wingdings" panose="05000000000000000000" pitchFamily="2" charset="2"/>
                        <a:buChar char="q"/>
                      </a:pPr>
                      <a:r>
                        <a:rPr lang="en-US" sz="1200" dirty="0"/>
                        <a:t>Daring to take time to learn while others do not approve that learning is an important professional activity</a:t>
                      </a:r>
                    </a:p>
                  </a:txBody>
                  <a:tcPr/>
                </a:tc>
                <a:extLst>
                  <a:ext uri="{0D108BD9-81ED-4DB2-BD59-A6C34878D82A}">
                    <a16:rowId xmlns:a16="http://schemas.microsoft.com/office/drawing/2014/main" val="3747903072"/>
                  </a:ext>
                </a:extLst>
              </a:tr>
              <a:tr h="184405">
                <a:tc>
                  <a:txBody>
                    <a:bodyPr/>
                    <a:lstStyle/>
                    <a:p>
                      <a:pPr marL="0" indent="0">
                        <a:buNone/>
                      </a:pPr>
                      <a:r>
                        <a:rPr lang="en-US" sz="1200" dirty="0"/>
                        <a:t>Physical efforts</a:t>
                      </a:r>
                    </a:p>
                  </a:txBody>
                  <a:tcPr/>
                </a:tc>
                <a:tc>
                  <a:txBody>
                    <a:bodyPr/>
                    <a:lstStyle/>
                    <a:p>
                      <a:pPr marL="171450" indent="-171450">
                        <a:buFont typeface="Wingdings" panose="05000000000000000000" pitchFamily="2" charset="2"/>
                        <a:buChar char="q"/>
                      </a:pPr>
                      <a:r>
                        <a:rPr lang="en-US" sz="1200" dirty="0"/>
                        <a:t>Staying active and awake during a full day of workshops and other community activities</a:t>
                      </a:r>
                    </a:p>
                  </a:txBody>
                  <a:tcPr/>
                </a:tc>
                <a:extLst>
                  <a:ext uri="{0D108BD9-81ED-4DB2-BD59-A6C34878D82A}">
                    <a16:rowId xmlns:a16="http://schemas.microsoft.com/office/drawing/2014/main" val="3253801783"/>
                  </a:ext>
                </a:extLst>
              </a:tr>
            </a:tbl>
          </a:graphicData>
        </a:graphic>
      </p:graphicFrame>
      <p:grpSp>
        <p:nvGrpSpPr>
          <p:cNvPr id="5" name="Gruppo 4">
            <a:extLst>
              <a:ext uri="{FF2B5EF4-FFF2-40B4-BE49-F238E27FC236}">
                <a16:creationId xmlns:a16="http://schemas.microsoft.com/office/drawing/2014/main" id="{1F817154-8A55-2472-F0AE-42799F339F1B}"/>
              </a:ext>
            </a:extLst>
          </p:cNvPr>
          <p:cNvGrpSpPr/>
          <p:nvPr/>
        </p:nvGrpSpPr>
        <p:grpSpPr>
          <a:xfrm>
            <a:off x="2386552" y="3091889"/>
            <a:ext cx="671660" cy="904671"/>
            <a:chOff x="2386552" y="3091889"/>
            <a:chExt cx="671660" cy="904671"/>
          </a:xfrm>
        </p:grpSpPr>
        <p:pic>
          <p:nvPicPr>
            <p:cNvPr id="6" name="Elemento grafico 5" descr="Faccina impazzita con riempimento a tinta unita con riempimento a tinta unita">
              <a:extLst>
                <a:ext uri="{FF2B5EF4-FFF2-40B4-BE49-F238E27FC236}">
                  <a16:creationId xmlns:a16="http://schemas.microsoft.com/office/drawing/2014/main" id="{20C9ED6F-CB4A-0143-04C4-41E2B8D19A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6552" y="3091889"/>
              <a:ext cx="671660" cy="671660"/>
            </a:xfrm>
            <a:prstGeom prst="rect">
              <a:avLst/>
            </a:prstGeom>
          </p:spPr>
        </p:pic>
        <p:pic>
          <p:nvPicPr>
            <p:cNvPr id="8" name="Elemento grafico 7" descr="Cuore con pulsazioni con riempimento a tinta unita">
              <a:extLst>
                <a:ext uri="{FF2B5EF4-FFF2-40B4-BE49-F238E27FC236}">
                  <a16:creationId xmlns:a16="http://schemas.microsoft.com/office/drawing/2014/main" id="{B2855149-D61D-DD71-FDBE-B938672482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37541" y="3575889"/>
              <a:ext cx="420671" cy="420671"/>
            </a:xfrm>
            <a:prstGeom prst="rect">
              <a:avLst/>
            </a:prstGeom>
          </p:spPr>
        </p:pic>
      </p:grpSp>
    </p:spTree>
    <p:extLst>
      <p:ext uri="{BB962C8B-B14F-4D97-AF65-F5344CB8AC3E}">
        <p14:creationId xmlns:p14="http://schemas.microsoft.com/office/powerpoint/2010/main" val="3639926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83C4B0-E757-4B7A-990C-B7FA3D783740}"/>
              </a:ext>
            </a:extLst>
          </p:cNvPr>
          <p:cNvSpPr>
            <a:spLocks noGrp="1"/>
          </p:cNvSpPr>
          <p:nvPr>
            <p:ph type="title"/>
          </p:nvPr>
        </p:nvSpPr>
        <p:spPr/>
        <p:txBody>
          <a:bodyPr>
            <a:normAutofit/>
          </a:bodyPr>
          <a:lstStyle/>
          <a:p>
            <a:r>
              <a:rPr lang="en-US" sz="2800"/>
              <a:t>Engagement Level workshop</a:t>
            </a:r>
            <a:br>
              <a:rPr lang="en-US" sz="2800"/>
            </a:br>
            <a:r>
              <a:rPr lang="en-US" sz="2800"/>
              <a:t>Expected result example </a:t>
            </a:r>
          </a:p>
        </p:txBody>
      </p:sp>
      <p:graphicFrame>
        <p:nvGraphicFramePr>
          <p:cNvPr id="5" name="Tableau 5">
            <a:extLst>
              <a:ext uri="{FF2B5EF4-FFF2-40B4-BE49-F238E27FC236}">
                <a16:creationId xmlns:a16="http://schemas.microsoft.com/office/drawing/2014/main" id="{D6DF376F-E1E9-434C-AE69-D2D58D946080}"/>
              </a:ext>
            </a:extLst>
          </p:cNvPr>
          <p:cNvGraphicFramePr>
            <a:graphicFrameLocks noGrp="1"/>
          </p:cNvGraphicFramePr>
          <p:nvPr>
            <p:extLst>
              <p:ext uri="{D42A27DB-BD31-4B8C-83A1-F6EECF244321}">
                <p14:modId xmlns:p14="http://schemas.microsoft.com/office/powerpoint/2010/main" val="3020376604"/>
              </p:ext>
            </p:extLst>
          </p:nvPr>
        </p:nvGraphicFramePr>
        <p:xfrm>
          <a:off x="396537" y="2673195"/>
          <a:ext cx="11398926" cy="718372"/>
        </p:xfrm>
        <a:graphic>
          <a:graphicData uri="http://schemas.openxmlformats.org/drawingml/2006/table">
            <a:tbl>
              <a:tblPr firstRow="1" bandRow="1">
                <a:tableStyleId>{5C22544A-7EE6-4342-B048-85BDC9FD1C3A}</a:tableStyleId>
              </a:tblPr>
              <a:tblGrid>
                <a:gridCol w="1628418">
                  <a:extLst>
                    <a:ext uri="{9D8B030D-6E8A-4147-A177-3AD203B41FA5}">
                      <a16:colId xmlns:a16="http://schemas.microsoft.com/office/drawing/2014/main" val="1258243979"/>
                    </a:ext>
                  </a:extLst>
                </a:gridCol>
                <a:gridCol w="1628418">
                  <a:extLst>
                    <a:ext uri="{9D8B030D-6E8A-4147-A177-3AD203B41FA5}">
                      <a16:colId xmlns:a16="http://schemas.microsoft.com/office/drawing/2014/main" val="1079462814"/>
                    </a:ext>
                  </a:extLst>
                </a:gridCol>
                <a:gridCol w="1628418">
                  <a:extLst>
                    <a:ext uri="{9D8B030D-6E8A-4147-A177-3AD203B41FA5}">
                      <a16:colId xmlns:a16="http://schemas.microsoft.com/office/drawing/2014/main" val="3397691572"/>
                    </a:ext>
                  </a:extLst>
                </a:gridCol>
                <a:gridCol w="1628418">
                  <a:extLst>
                    <a:ext uri="{9D8B030D-6E8A-4147-A177-3AD203B41FA5}">
                      <a16:colId xmlns:a16="http://schemas.microsoft.com/office/drawing/2014/main" val="3075883050"/>
                    </a:ext>
                  </a:extLst>
                </a:gridCol>
                <a:gridCol w="1628418">
                  <a:extLst>
                    <a:ext uri="{9D8B030D-6E8A-4147-A177-3AD203B41FA5}">
                      <a16:colId xmlns:a16="http://schemas.microsoft.com/office/drawing/2014/main" val="1259412674"/>
                    </a:ext>
                  </a:extLst>
                </a:gridCol>
                <a:gridCol w="1628418">
                  <a:extLst>
                    <a:ext uri="{9D8B030D-6E8A-4147-A177-3AD203B41FA5}">
                      <a16:colId xmlns:a16="http://schemas.microsoft.com/office/drawing/2014/main" val="3392695109"/>
                    </a:ext>
                  </a:extLst>
                </a:gridCol>
                <a:gridCol w="1628418">
                  <a:extLst>
                    <a:ext uri="{9D8B030D-6E8A-4147-A177-3AD203B41FA5}">
                      <a16:colId xmlns:a16="http://schemas.microsoft.com/office/drawing/2014/main" val="2848032752"/>
                    </a:ext>
                  </a:extLst>
                </a:gridCol>
              </a:tblGrid>
              <a:tr h="217591">
                <a:tc>
                  <a:txBody>
                    <a:bodyPr/>
                    <a:lstStyle/>
                    <a:p>
                      <a:pPr algn="ctr"/>
                      <a:r>
                        <a:rPr lang="en-US" sz="1400">
                          <a:solidFill>
                            <a:schemeClr val="tx1"/>
                          </a:solidFill>
                        </a:rPr>
                        <a:t>E1</a:t>
                      </a:r>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solidFill>
                            <a:schemeClr val="tx1"/>
                          </a:solidFill>
                        </a:rPr>
                        <a:t>E2</a:t>
                      </a:r>
                    </a:p>
                  </a:txBody>
                  <a:tcPr>
                    <a:solidFill>
                      <a:schemeClr val="bg1">
                        <a:lumMod val="95000"/>
                      </a:schemeClr>
                    </a:solidFill>
                  </a:tcPr>
                </a:tc>
                <a:tc>
                  <a:txBody>
                    <a:bodyPr/>
                    <a:lstStyle/>
                    <a:p>
                      <a:pPr algn="ctr"/>
                      <a:r>
                        <a:rPr lang="en-US" sz="1400">
                          <a:solidFill>
                            <a:schemeClr val="tx1"/>
                          </a:solidFill>
                        </a:rPr>
                        <a:t>E3</a:t>
                      </a:r>
                    </a:p>
                  </a:txBody>
                  <a:tcP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solidFill>
                            <a:schemeClr val="tx1"/>
                          </a:solidFill>
                        </a:rPr>
                        <a:t>E4</a:t>
                      </a:r>
                    </a:p>
                  </a:txBody>
                  <a:tcP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solidFill>
                            <a:schemeClr val="tx1"/>
                          </a:solidFill>
                        </a:rPr>
                        <a:t>E5</a:t>
                      </a:r>
                    </a:p>
                  </a:txBody>
                  <a:tcP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solidFill>
                            <a:schemeClr val="bg1"/>
                          </a:solidFill>
                        </a:rPr>
                        <a:t>E6</a:t>
                      </a:r>
                    </a:p>
                  </a:txBody>
                  <a:tcPr>
                    <a:solidFill>
                      <a:schemeClr val="accent1">
                        <a:lumMod val="75000"/>
                      </a:schemeClr>
                    </a:solidFill>
                  </a:tcPr>
                </a:tc>
                <a:tc>
                  <a:txBody>
                    <a:bodyPr/>
                    <a:lstStyle/>
                    <a:p>
                      <a:pPr algn="ctr"/>
                      <a:r>
                        <a:rPr lang="en-US" sz="1400">
                          <a:solidFill>
                            <a:schemeClr val="bg1"/>
                          </a:solidFill>
                        </a:rPr>
                        <a:t>E7</a:t>
                      </a:r>
                    </a:p>
                  </a:txBody>
                  <a:tcPr>
                    <a:solidFill>
                      <a:schemeClr val="accent1">
                        <a:lumMod val="50000"/>
                      </a:schemeClr>
                    </a:solidFill>
                  </a:tcPr>
                </a:tc>
                <a:extLst>
                  <a:ext uri="{0D108BD9-81ED-4DB2-BD59-A6C34878D82A}">
                    <a16:rowId xmlns:a16="http://schemas.microsoft.com/office/drawing/2014/main" val="1311980861"/>
                  </a:ext>
                </a:extLst>
              </a:tr>
              <a:tr h="413572">
                <a:tc>
                  <a:txBody>
                    <a:bodyPr/>
                    <a:lstStyle/>
                    <a:p>
                      <a:pPr algn="ctr"/>
                      <a:r>
                        <a:rPr lang="en-US" sz="1050">
                          <a:solidFill>
                            <a:schemeClr val="tx1"/>
                          </a:solidFill>
                        </a:rPr>
                        <a:t>Curious</a:t>
                      </a:r>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a:solidFill>
                            <a:schemeClr val="tx1"/>
                          </a:solidFill>
                        </a:rPr>
                        <a:t>Active attendee</a:t>
                      </a:r>
                    </a:p>
                  </a:txBody>
                  <a:tcPr>
                    <a:solidFill>
                      <a:schemeClr val="bg1">
                        <a:lumMod val="95000"/>
                      </a:schemeClr>
                    </a:solidFill>
                  </a:tcPr>
                </a:tc>
                <a:tc>
                  <a:txBody>
                    <a:bodyPr/>
                    <a:lstStyle/>
                    <a:p>
                      <a:pPr algn="ctr"/>
                      <a:r>
                        <a:rPr lang="en-US" sz="1050" dirty="0">
                          <a:solidFill>
                            <a:schemeClr val="tx1"/>
                          </a:solidFill>
                        </a:rPr>
                        <a:t>Active and regular attendee</a:t>
                      </a:r>
                    </a:p>
                  </a:txBody>
                  <a:tcP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a:solidFill>
                            <a:schemeClr val="tx1"/>
                          </a:solidFill>
                        </a:rPr>
                        <a:t>Contributor</a:t>
                      </a:r>
                    </a:p>
                  </a:txBody>
                  <a:tcP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a:solidFill>
                            <a:schemeClr val="tx1"/>
                          </a:solidFill>
                        </a:rPr>
                        <a:t>Leader</a:t>
                      </a:r>
                    </a:p>
                  </a:txBody>
                  <a:tcP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a:solidFill>
                            <a:schemeClr val="bg1"/>
                          </a:solidFill>
                        </a:rPr>
                        <a:t>Leader &amp; Creator</a:t>
                      </a:r>
                    </a:p>
                  </a:txBody>
                  <a:tcPr>
                    <a:solidFill>
                      <a:schemeClr val="accent1">
                        <a:lumMod val="75000"/>
                      </a:schemeClr>
                    </a:solidFill>
                  </a:tcPr>
                </a:tc>
                <a:tc>
                  <a:txBody>
                    <a:bodyPr/>
                    <a:lstStyle/>
                    <a:p>
                      <a:pPr algn="ctr"/>
                      <a:r>
                        <a:rPr lang="en-US" sz="1050" dirty="0">
                          <a:solidFill>
                            <a:schemeClr val="bg1"/>
                          </a:solidFill>
                        </a:rPr>
                        <a:t>Community Booster</a:t>
                      </a:r>
                    </a:p>
                  </a:txBody>
                  <a:tcPr>
                    <a:solidFill>
                      <a:schemeClr val="accent1">
                        <a:lumMod val="50000"/>
                      </a:schemeClr>
                    </a:solidFill>
                  </a:tcPr>
                </a:tc>
                <a:extLst>
                  <a:ext uri="{0D108BD9-81ED-4DB2-BD59-A6C34878D82A}">
                    <a16:rowId xmlns:a16="http://schemas.microsoft.com/office/drawing/2014/main" val="3032128388"/>
                  </a:ext>
                </a:extLst>
              </a:tr>
            </a:tbl>
          </a:graphicData>
        </a:graphic>
      </p:graphicFrame>
      <p:pic>
        <p:nvPicPr>
          <p:cNvPr id="7" name="Graphique 6" descr="Une artiste avec un remplissage uni">
            <a:extLst>
              <a:ext uri="{FF2B5EF4-FFF2-40B4-BE49-F238E27FC236}">
                <a16:creationId xmlns:a16="http://schemas.microsoft.com/office/drawing/2014/main" id="{9293A47D-F340-4796-AB83-76DCA419A94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16269" y="1649369"/>
            <a:ext cx="914400" cy="914400"/>
          </a:xfrm>
          <a:prstGeom prst="rect">
            <a:avLst/>
          </a:prstGeom>
        </p:spPr>
      </p:pic>
      <p:pic>
        <p:nvPicPr>
          <p:cNvPr id="11" name="Graphique 10" descr="Employée de bureau avec un remplissage uni">
            <a:extLst>
              <a:ext uri="{FF2B5EF4-FFF2-40B4-BE49-F238E27FC236}">
                <a16:creationId xmlns:a16="http://schemas.microsoft.com/office/drawing/2014/main" id="{96532A1B-82BE-460F-B74F-BEA0B921108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193273" y="1669686"/>
            <a:ext cx="914400" cy="914400"/>
          </a:xfrm>
          <a:prstGeom prst="rect">
            <a:avLst/>
          </a:prstGeom>
        </p:spPr>
      </p:pic>
      <p:pic>
        <p:nvPicPr>
          <p:cNvPr id="13" name="Graphique 12" descr="Profil femelle avec un remplissage uni">
            <a:extLst>
              <a:ext uri="{FF2B5EF4-FFF2-40B4-BE49-F238E27FC236}">
                <a16:creationId xmlns:a16="http://schemas.microsoft.com/office/drawing/2014/main" id="{650C514C-4079-4E6A-B6AD-EC47601C54D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036616" y="1669686"/>
            <a:ext cx="914400" cy="914400"/>
          </a:xfrm>
          <a:prstGeom prst="rect">
            <a:avLst/>
          </a:prstGeom>
        </p:spPr>
      </p:pic>
      <p:pic>
        <p:nvPicPr>
          <p:cNvPr id="15" name="Graphique 14" descr="Femme agricultrice avec un remplissage uni">
            <a:extLst>
              <a:ext uri="{FF2B5EF4-FFF2-40B4-BE49-F238E27FC236}">
                <a16:creationId xmlns:a16="http://schemas.microsoft.com/office/drawing/2014/main" id="{69F06F29-C3B9-43A5-88B1-363B6EE88EA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38800" y="1710623"/>
            <a:ext cx="914400" cy="914400"/>
          </a:xfrm>
          <a:prstGeom prst="rect">
            <a:avLst/>
          </a:prstGeom>
        </p:spPr>
      </p:pic>
      <p:pic>
        <p:nvPicPr>
          <p:cNvPr id="20" name="Graphique 19" descr="Femme DJ avec un remplissage uni">
            <a:extLst>
              <a:ext uri="{FF2B5EF4-FFF2-40B4-BE49-F238E27FC236}">
                <a16:creationId xmlns:a16="http://schemas.microsoft.com/office/drawing/2014/main" id="{30E77CC5-F00E-47CA-8407-BA15C00F612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482143" y="1710623"/>
            <a:ext cx="914400" cy="914400"/>
          </a:xfrm>
          <a:prstGeom prst="rect">
            <a:avLst/>
          </a:prstGeom>
        </p:spPr>
      </p:pic>
      <p:pic>
        <p:nvPicPr>
          <p:cNvPr id="27" name="Graphique 26" descr="Écolière avec un remplissage uni">
            <a:extLst>
              <a:ext uri="{FF2B5EF4-FFF2-40B4-BE49-F238E27FC236}">
                <a16:creationId xmlns:a16="http://schemas.microsoft.com/office/drawing/2014/main" id="{1B2C5A10-7AA6-4D2A-952E-7DB07454D47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03815" y="1669686"/>
            <a:ext cx="914400" cy="914400"/>
          </a:xfrm>
          <a:prstGeom prst="rect">
            <a:avLst/>
          </a:prstGeom>
        </p:spPr>
      </p:pic>
      <p:pic>
        <p:nvPicPr>
          <p:cNvPr id="29" name="Graphique 28" descr="Héroïne avec un remplissage uni">
            <a:extLst>
              <a:ext uri="{FF2B5EF4-FFF2-40B4-BE49-F238E27FC236}">
                <a16:creationId xmlns:a16="http://schemas.microsoft.com/office/drawing/2014/main" id="{E1ADD144-FFAE-4359-881A-27B078C6E7D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439265" y="1618355"/>
            <a:ext cx="1006668" cy="1006668"/>
          </a:xfrm>
          <a:prstGeom prst="rect">
            <a:avLst/>
          </a:prstGeom>
        </p:spPr>
      </p:pic>
      <p:pic>
        <p:nvPicPr>
          <p:cNvPr id="31" name="Graphique 30" descr="Deux cœurs avec un remplissage uni">
            <a:extLst>
              <a:ext uri="{FF2B5EF4-FFF2-40B4-BE49-F238E27FC236}">
                <a16:creationId xmlns:a16="http://schemas.microsoft.com/office/drawing/2014/main" id="{2D21C005-0EB3-48FC-AEB3-193B39A369FF}"/>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658122" y="1561531"/>
            <a:ext cx="298183" cy="298183"/>
          </a:xfrm>
          <a:prstGeom prst="rect">
            <a:avLst/>
          </a:prstGeom>
        </p:spPr>
      </p:pic>
      <p:sp>
        <p:nvSpPr>
          <p:cNvPr id="28" name="ZoneTexte 27">
            <a:extLst>
              <a:ext uri="{FF2B5EF4-FFF2-40B4-BE49-F238E27FC236}">
                <a16:creationId xmlns:a16="http://schemas.microsoft.com/office/drawing/2014/main" id="{5A626635-2F0A-4EC8-88A7-7B72C0BA9495}"/>
              </a:ext>
            </a:extLst>
          </p:cNvPr>
          <p:cNvSpPr txBox="1"/>
          <p:nvPr/>
        </p:nvSpPr>
        <p:spPr>
          <a:xfrm>
            <a:off x="330692" y="6445761"/>
            <a:ext cx="6416889" cy="430887"/>
          </a:xfrm>
          <a:prstGeom prst="rect">
            <a:avLst/>
          </a:prstGeom>
          <a:noFill/>
        </p:spPr>
        <p:txBody>
          <a:bodyPr wrap="square">
            <a:spAutoFit/>
          </a:bodyPr>
          <a:lstStyle/>
          <a:p>
            <a:r>
              <a:rPr lang="en-US" sz="1100">
                <a:hlinkClick r:id="rId18"/>
              </a:rPr>
              <a:t>https://en.wikipedia.org/wiki/Flow_(psychology)</a:t>
            </a:r>
            <a:endParaRPr lang="en-US" sz="1100"/>
          </a:p>
          <a:p>
            <a:endParaRPr lang="en-US" sz="1100"/>
          </a:p>
        </p:txBody>
      </p:sp>
      <p:pic>
        <p:nvPicPr>
          <p:cNvPr id="14" name="Image 13" descr="Une image contenant personne, homme, cravate, complet&#10;&#10;Description générée automatiquement">
            <a:extLst>
              <a:ext uri="{FF2B5EF4-FFF2-40B4-BE49-F238E27FC236}">
                <a16:creationId xmlns:a16="http://schemas.microsoft.com/office/drawing/2014/main" id="{B696EB01-E4C8-41A5-A492-953881A6FD3E}"/>
              </a:ext>
            </a:extLst>
          </p:cNvPr>
          <p:cNvPicPr>
            <a:picLocks noChangeAspect="1"/>
          </p:cNvPicPr>
          <p:nvPr/>
        </p:nvPicPr>
        <p:blipFill>
          <a:blip r:embed="rId19" cstate="email">
            <a:extLst>
              <a:ext uri="{28A0092B-C50C-407E-A947-70E740481C1C}">
                <a14:useLocalDpi xmlns:a14="http://schemas.microsoft.com/office/drawing/2010/main"/>
              </a:ext>
            </a:extLst>
          </a:blip>
          <a:stretch>
            <a:fillRect/>
          </a:stretch>
        </p:blipFill>
        <p:spPr>
          <a:xfrm>
            <a:off x="4178619" y="3479552"/>
            <a:ext cx="569795" cy="569795"/>
          </a:xfrm>
          <a:prstGeom prst="rect">
            <a:avLst/>
          </a:prstGeom>
        </p:spPr>
      </p:pic>
      <p:pic>
        <p:nvPicPr>
          <p:cNvPr id="16" name="Image 15" descr="Une image contenant personne, extérieur, souriant, violet&#10;&#10;Description générée automatiquement">
            <a:extLst>
              <a:ext uri="{FF2B5EF4-FFF2-40B4-BE49-F238E27FC236}">
                <a16:creationId xmlns:a16="http://schemas.microsoft.com/office/drawing/2014/main" id="{655E41DD-23F6-41F1-9BD2-6484311BE129}"/>
              </a:ext>
            </a:extLst>
          </p:cNvPr>
          <p:cNvPicPr>
            <a:picLocks noChangeAspect="1"/>
          </p:cNvPicPr>
          <p:nvPr/>
        </p:nvPicPr>
        <p:blipFill>
          <a:blip r:embed="rId20" cstate="email">
            <a:extLst>
              <a:ext uri="{28A0092B-C50C-407E-A947-70E740481C1C}">
                <a14:useLocalDpi xmlns:a14="http://schemas.microsoft.com/office/drawing/2010/main"/>
              </a:ext>
            </a:extLst>
          </a:blip>
          <a:stretch>
            <a:fillRect/>
          </a:stretch>
        </p:blipFill>
        <p:spPr>
          <a:xfrm>
            <a:off x="5528625" y="4081373"/>
            <a:ext cx="569795" cy="569795"/>
          </a:xfrm>
          <a:prstGeom prst="rect">
            <a:avLst/>
          </a:prstGeom>
        </p:spPr>
      </p:pic>
      <p:pic>
        <p:nvPicPr>
          <p:cNvPr id="17" name="Image 16" descr="Une image contenant personne, femme, souriant&#10;&#10;Description générée automatiquement">
            <a:extLst>
              <a:ext uri="{FF2B5EF4-FFF2-40B4-BE49-F238E27FC236}">
                <a16:creationId xmlns:a16="http://schemas.microsoft.com/office/drawing/2014/main" id="{037D13CC-8A6A-4D6C-9779-BB188DF22C51}"/>
              </a:ext>
            </a:extLst>
          </p:cNvPr>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2931042" y="3471335"/>
            <a:ext cx="569795" cy="569795"/>
          </a:xfrm>
          <a:prstGeom prst="rect">
            <a:avLst/>
          </a:prstGeom>
        </p:spPr>
      </p:pic>
      <p:pic>
        <p:nvPicPr>
          <p:cNvPr id="18" name="Image 17" descr="Une image contenant personne, extérieur, souriant, foule&#10;&#10;Description générée automatiquement">
            <a:extLst>
              <a:ext uri="{FF2B5EF4-FFF2-40B4-BE49-F238E27FC236}">
                <a16:creationId xmlns:a16="http://schemas.microsoft.com/office/drawing/2014/main" id="{74343B69-B39A-4EDF-8041-B9AD8C164522}"/>
              </a:ext>
            </a:extLst>
          </p:cNvPr>
          <p:cNvPicPr>
            <a:picLocks noChangeAspect="1"/>
          </p:cNvPicPr>
          <p:nvPr/>
        </p:nvPicPr>
        <p:blipFill>
          <a:blip r:embed="rId22" cstate="email">
            <a:extLst>
              <a:ext uri="{28A0092B-C50C-407E-A947-70E740481C1C}">
                <a14:useLocalDpi xmlns:a14="http://schemas.microsoft.com/office/drawing/2010/main"/>
              </a:ext>
            </a:extLst>
          </a:blip>
          <a:stretch>
            <a:fillRect/>
          </a:stretch>
        </p:blipFill>
        <p:spPr>
          <a:xfrm>
            <a:off x="2307737" y="3475693"/>
            <a:ext cx="569795" cy="569795"/>
          </a:xfrm>
          <a:prstGeom prst="rect">
            <a:avLst/>
          </a:prstGeom>
        </p:spPr>
      </p:pic>
      <p:pic>
        <p:nvPicPr>
          <p:cNvPr id="19" name="Image 18" descr="Une image contenant personne, souriant, homme, posant&#10;&#10;Description générée automatiquement">
            <a:extLst>
              <a:ext uri="{FF2B5EF4-FFF2-40B4-BE49-F238E27FC236}">
                <a16:creationId xmlns:a16="http://schemas.microsoft.com/office/drawing/2014/main" id="{7DE7DF05-DFE6-46BB-9CE1-4C5959A33898}"/>
              </a:ext>
            </a:extLst>
          </p:cNvPr>
          <p:cNvPicPr>
            <a:picLocks noChangeAspect="1"/>
          </p:cNvPicPr>
          <p:nvPr/>
        </p:nvPicPr>
        <p:blipFill>
          <a:blip r:embed="rId23" cstate="email">
            <a:extLst>
              <a:ext uri="{28A0092B-C50C-407E-A947-70E740481C1C}">
                <a14:useLocalDpi xmlns:a14="http://schemas.microsoft.com/office/drawing/2010/main"/>
              </a:ext>
            </a:extLst>
          </a:blip>
          <a:stretch>
            <a:fillRect/>
          </a:stretch>
        </p:blipFill>
        <p:spPr>
          <a:xfrm>
            <a:off x="1310279" y="4800468"/>
            <a:ext cx="569795" cy="569795"/>
          </a:xfrm>
          <a:prstGeom prst="rect">
            <a:avLst/>
          </a:prstGeom>
        </p:spPr>
      </p:pic>
      <p:pic>
        <p:nvPicPr>
          <p:cNvPr id="21" name="Image 20" descr="Une image contenant personne, intérieur, posant, fermer&#10;&#10;Description générée automatiquement">
            <a:extLst>
              <a:ext uri="{FF2B5EF4-FFF2-40B4-BE49-F238E27FC236}">
                <a16:creationId xmlns:a16="http://schemas.microsoft.com/office/drawing/2014/main" id="{288C2095-9453-45E5-BCBA-62041BD6E355}"/>
              </a:ext>
            </a:extLst>
          </p:cNvPr>
          <p:cNvPicPr>
            <a:picLocks noChangeAspect="1"/>
          </p:cNvPicPr>
          <p:nvPr/>
        </p:nvPicPr>
        <p:blipFill>
          <a:blip r:embed="rId24" cstate="email">
            <a:extLst>
              <a:ext uri="{28A0092B-C50C-407E-A947-70E740481C1C}">
                <a14:useLocalDpi xmlns:a14="http://schemas.microsoft.com/office/drawing/2010/main"/>
              </a:ext>
            </a:extLst>
          </a:blip>
          <a:stretch>
            <a:fillRect/>
          </a:stretch>
        </p:blipFill>
        <p:spPr>
          <a:xfrm>
            <a:off x="6157489" y="3466539"/>
            <a:ext cx="569795" cy="569795"/>
          </a:xfrm>
          <a:prstGeom prst="rect">
            <a:avLst/>
          </a:prstGeom>
        </p:spPr>
      </p:pic>
      <p:pic>
        <p:nvPicPr>
          <p:cNvPr id="22" name="Image 21" descr="Une image contenant personne, homme, mur, souriant&#10;&#10;Description générée automatiquement">
            <a:extLst>
              <a:ext uri="{FF2B5EF4-FFF2-40B4-BE49-F238E27FC236}">
                <a16:creationId xmlns:a16="http://schemas.microsoft.com/office/drawing/2014/main" id="{418DF618-E468-43A3-B334-7DFCAD9F6229}"/>
              </a:ext>
            </a:extLst>
          </p:cNvPr>
          <p:cNvPicPr>
            <a:picLocks noChangeAspect="1"/>
          </p:cNvPicPr>
          <p:nvPr/>
        </p:nvPicPr>
        <p:blipFill>
          <a:blip r:embed="rId25" cstate="email">
            <a:extLst>
              <a:ext uri="{28A0092B-C50C-407E-A947-70E740481C1C}">
                <a14:useLocalDpi xmlns:a14="http://schemas.microsoft.com/office/drawing/2010/main"/>
              </a:ext>
            </a:extLst>
          </a:blip>
          <a:stretch>
            <a:fillRect/>
          </a:stretch>
        </p:blipFill>
        <p:spPr>
          <a:xfrm>
            <a:off x="2931042" y="4103748"/>
            <a:ext cx="569795" cy="569795"/>
          </a:xfrm>
          <a:prstGeom prst="rect">
            <a:avLst/>
          </a:prstGeom>
        </p:spPr>
      </p:pic>
      <p:pic>
        <p:nvPicPr>
          <p:cNvPr id="23" name="Image 22" descr="Une image contenant homme, personne, intérieur, aîné&#10;&#10;Description générée automatiquement">
            <a:extLst>
              <a:ext uri="{FF2B5EF4-FFF2-40B4-BE49-F238E27FC236}">
                <a16:creationId xmlns:a16="http://schemas.microsoft.com/office/drawing/2014/main" id="{2288E470-715B-4D58-BC32-4070AFE5804C}"/>
              </a:ext>
            </a:extLst>
          </p:cNvPr>
          <p:cNvPicPr>
            <a:picLocks noChangeAspect="1"/>
          </p:cNvPicPr>
          <p:nvPr/>
        </p:nvPicPr>
        <p:blipFill>
          <a:blip r:embed="rId26" cstate="email">
            <a:extLst>
              <a:ext uri="{28A0092B-C50C-407E-A947-70E740481C1C}">
                <a14:useLocalDpi xmlns:a14="http://schemas.microsoft.com/office/drawing/2010/main"/>
              </a:ext>
            </a:extLst>
          </a:blip>
          <a:stretch>
            <a:fillRect/>
          </a:stretch>
        </p:blipFill>
        <p:spPr>
          <a:xfrm>
            <a:off x="7507496" y="3466434"/>
            <a:ext cx="569795" cy="569795"/>
          </a:xfrm>
          <a:prstGeom prst="rect">
            <a:avLst/>
          </a:prstGeom>
        </p:spPr>
      </p:pic>
      <p:pic>
        <p:nvPicPr>
          <p:cNvPr id="24" name="Image 23" descr="Une image contenant homme, personne, verres, portant&#10;&#10;Description générée automatiquement">
            <a:extLst>
              <a:ext uri="{FF2B5EF4-FFF2-40B4-BE49-F238E27FC236}">
                <a16:creationId xmlns:a16="http://schemas.microsoft.com/office/drawing/2014/main" id="{ABF73D53-C154-4AB5-A2A7-D4D2146A3C07}"/>
              </a:ext>
            </a:extLst>
          </p:cNvPr>
          <p:cNvPicPr>
            <a:picLocks noChangeAspect="1"/>
          </p:cNvPicPr>
          <p:nvPr/>
        </p:nvPicPr>
        <p:blipFill>
          <a:blip r:embed="rId27" cstate="email">
            <a:extLst>
              <a:ext uri="{28A0092B-C50C-407E-A947-70E740481C1C}">
                <a14:useLocalDpi xmlns:a14="http://schemas.microsoft.com/office/drawing/2010/main"/>
              </a:ext>
            </a:extLst>
          </a:blip>
          <a:stretch>
            <a:fillRect/>
          </a:stretch>
        </p:blipFill>
        <p:spPr>
          <a:xfrm>
            <a:off x="6157489" y="4082110"/>
            <a:ext cx="569795" cy="569795"/>
          </a:xfrm>
          <a:prstGeom prst="rect">
            <a:avLst/>
          </a:prstGeom>
        </p:spPr>
      </p:pic>
      <p:pic>
        <p:nvPicPr>
          <p:cNvPr id="25" name="Image 24" descr="Une image contenant personne, homme, intérieur, souriant&#10;&#10;Description générée automatiquement">
            <a:extLst>
              <a:ext uri="{FF2B5EF4-FFF2-40B4-BE49-F238E27FC236}">
                <a16:creationId xmlns:a16="http://schemas.microsoft.com/office/drawing/2014/main" id="{30F6B8D1-A091-4DFC-AC34-46C5F338D7B8}"/>
              </a:ext>
            </a:extLst>
          </p:cNvPr>
          <p:cNvPicPr>
            <a:picLocks noChangeAspect="1"/>
          </p:cNvPicPr>
          <p:nvPr/>
        </p:nvPicPr>
        <p:blipFill>
          <a:blip r:embed="rId28" cstate="email">
            <a:extLst>
              <a:ext uri="{28A0092B-C50C-407E-A947-70E740481C1C}">
                <a14:useLocalDpi xmlns:a14="http://schemas.microsoft.com/office/drawing/2010/main"/>
              </a:ext>
            </a:extLst>
          </a:blip>
          <a:stretch>
            <a:fillRect/>
          </a:stretch>
        </p:blipFill>
        <p:spPr>
          <a:xfrm>
            <a:off x="1324958" y="3510401"/>
            <a:ext cx="569795" cy="569795"/>
          </a:xfrm>
          <a:prstGeom prst="rect">
            <a:avLst/>
          </a:prstGeom>
        </p:spPr>
      </p:pic>
      <p:pic>
        <p:nvPicPr>
          <p:cNvPr id="26" name="Image 25" descr="Une image contenant personne, homme, cravate, souriant&#10;&#10;Description générée automatiquement">
            <a:extLst>
              <a:ext uri="{FF2B5EF4-FFF2-40B4-BE49-F238E27FC236}">
                <a16:creationId xmlns:a16="http://schemas.microsoft.com/office/drawing/2014/main" id="{49013062-5F00-474D-B843-EFA7FF751D2B}"/>
              </a:ext>
            </a:extLst>
          </p:cNvPr>
          <p:cNvPicPr>
            <a:picLocks noChangeAspect="1"/>
          </p:cNvPicPr>
          <p:nvPr/>
        </p:nvPicPr>
        <p:blipFill>
          <a:blip r:embed="rId29" cstate="email">
            <a:extLst>
              <a:ext uri="{28A0092B-C50C-407E-A947-70E740481C1C}">
                <a14:useLocalDpi xmlns:a14="http://schemas.microsoft.com/office/drawing/2010/main"/>
              </a:ext>
            </a:extLst>
          </a:blip>
          <a:stretch>
            <a:fillRect/>
          </a:stretch>
        </p:blipFill>
        <p:spPr>
          <a:xfrm>
            <a:off x="1321498" y="4193240"/>
            <a:ext cx="569795" cy="569795"/>
          </a:xfrm>
          <a:prstGeom prst="rect">
            <a:avLst/>
          </a:prstGeom>
        </p:spPr>
      </p:pic>
      <p:pic>
        <p:nvPicPr>
          <p:cNvPr id="30" name="Image 29" descr="Une image contenant personne, homme, souriant, aîné&#10;&#10;Description générée automatiquement">
            <a:extLst>
              <a:ext uri="{FF2B5EF4-FFF2-40B4-BE49-F238E27FC236}">
                <a16:creationId xmlns:a16="http://schemas.microsoft.com/office/drawing/2014/main" id="{F72603E6-CCFA-4994-BF61-8A768F2E09CF}"/>
              </a:ext>
            </a:extLst>
          </p:cNvPr>
          <p:cNvPicPr>
            <a:picLocks noChangeAspect="1"/>
          </p:cNvPicPr>
          <p:nvPr/>
        </p:nvPicPr>
        <p:blipFill>
          <a:blip r:embed="rId30" cstate="email">
            <a:extLst>
              <a:ext uri="{28A0092B-C50C-407E-A947-70E740481C1C}">
                <a14:useLocalDpi xmlns:a14="http://schemas.microsoft.com/office/drawing/2010/main"/>
              </a:ext>
            </a:extLst>
          </a:blip>
          <a:stretch>
            <a:fillRect/>
          </a:stretch>
        </p:blipFill>
        <p:spPr>
          <a:xfrm>
            <a:off x="699387" y="4786237"/>
            <a:ext cx="569795" cy="569795"/>
          </a:xfrm>
          <a:prstGeom prst="rect">
            <a:avLst/>
          </a:prstGeom>
        </p:spPr>
      </p:pic>
      <p:pic>
        <p:nvPicPr>
          <p:cNvPr id="32" name="Image 31" descr="Une image contenant personne, homme, souriant, aîné&#10;&#10;Description générée automatiquement">
            <a:extLst>
              <a:ext uri="{FF2B5EF4-FFF2-40B4-BE49-F238E27FC236}">
                <a16:creationId xmlns:a16="http://schemas.microsoft.com/office/drawing/2014/main" id="{2279E222-24B2-46ED-BDF6-35B2F7B4C724}"/>
              </a:ext>
            </a:extLst>
          </p:cNvPr>
          <p:cNvPicPr>
            <a:picLocks noChangeAspect="1"/>
          </p:cNvPicPr>
          <p:nvPr/>
        </p:nvPicPr>
        <p:blipFill>
          <a:blip r:embed="rId31" cstate="email">
            <a:extLst>
              <a:ext uri="{28A0092B-C50C-407E-A947-70E740481C1C}">
                <a14:useLocalDpi xmlns:a14="http://schemas.microsoft.com/office/drawing/2010/main"/>
              </a:ext>
            </a:extLst>
          </a:blip>
          <a:stretch>
            <a:fillRect/>
          </a:stretch>
        </p:blipFill>
        <p:spPr>
          <a:xfrm>
            <a:off x="2320808" y="4103748"/>
            <a:ext cx="569795" cy="569795"/>
          </a:xfrm>
          <a:prstGeom prst="rect">
            <a:avLst/>
          </a:prstGeom>
        </p:spPr>
      </p:pic>
      <p:pic>
        <p:nvPicPr>
          <p:cNvPr id="33" name="Image 32" descr="Une image contenant personne, femme, souriant, posant&#10;&#10;Description générée automatiquement">
            <a:extLst>
              <a:ext uri="{FF2B5EF4-FFF2-40B4-BE49-F238E27FC236}">
                <a16:creationId xmlns:a16="http://schemas.microsoft.com/office/drawing/2014/main" id="{B28B3B8B-6004-46B1-A5D9-E998BDF06ACB}"/>
              </a:ext>
            </a:extLst>
          </p:cNvPr>
          <p:cNvPicPr>
            <a:picLocks noChangeAspect="1"/>
          </p:cNvPicPr>
          <p:nvPr/>
        </p:nvPicPr>
        <p:blipFill>
          <a:blip r:embed="rId32" cstate="email">
            <a:extLst>
              <a:ext uri="{28A0092B-C50C-407E-A947-70E740481C1C}">
                <a14:useLocalDpi xmlns:a14="http://schemas.microsoft.com/office/drawing/2010/main"/>
              </a:ext>
            </a:extLst>
          </a:blip>
          <a:stretch>
            <a:fillRect/>
          </a:stretch>
        </p:blipFill>
        <p:spPr>
          <a:xfrm>
            <a:off x="9089258" y="3479552"/>
            <a:ext cx="569795" cy="569795"/>
          </a:xfrm>
          <a:prstGeom prst="rect">
            <a:avLst/>
          </a:prstGeom>
        </p:spPr>
      </p:pic>
      <p:pic>
        <p:nvPicPr>
          <p:cNvPr id="34" name="Image 33" descr="Une image contenant personne, extérieur, fermer&#10;&#10;Description générée automatiquement">
            <a:extLst>
              <a:ext uri="{FF2B5EF4-FFF2-40B4-BE49-F238E27FC236}">
                <a16:creationId xmlns:a16="http://schemas.microsoft.com/office/drawing/2014/main" id="{30147B6E-E1AD-441D-A186-EB68906562CF}"/>
              </a:ext>
            </a:extLst>
          </p:cNvPr>
          <p:cNvPicPr>
            <a:picLocks noChangeAspect="1"/>
          </p:cNvPicPr>
          <p:nvPr/>
        </p:nvPicPr>
        <p:blipFill>
          <a:blip r:embed="rId33" cstate="email">
            <a:extLst>
              <a:ext uri="{28A0092B-C50C-407E-A947-70E740481C1C}">
                <a14:useLocalDpi xmlns:a14="http://schemas.microsoft.com/office/drawing/2010/main"/>
              </a:ext>
            </a:extLst>
          </a:blip>
          <a:stretch>
            <a:fillRect/>
          </a:stretch>
        </p:blipFill>
        <p:spPr>
          <a:xfrm>
            <a:off x="5528626" y="3475194"/>
            <a:ext cx="569795" cy="569795"/>
          </a:xfrm>
          <a:prstGeom prst="rect">
            <a:avLst/>
          </a:prstGeom>
        </p:spPr>
      </p:pic>
      <p:pic>
        <p:nvPicPr>
          <p:cNvPr id="35" name="Image 34" descr="Une image contenant personne, mur, intérieur, jeune&#10;&#10;Description générée automatiquement">
            <a:extLst>
              <a:ext uri="{FF2B5EF4-FFF2-40B4-BE49-F238E27FC236}">
                <a16:creationId xmlns:a16="http://schemas.microsoft.com/office/drawing/2014/main" id="{254D3FED-76A0-40A6-9502-82C233BDA66B}"/>
              </a:ext>
            </a:extLst>
          </p:cNvPr>
          <p:cNvPicPr>
            <a:picLocks noChangeAspect="1"/>
          </p:cNvPicPr>
          <p:nvPr/>
        </p:nvPicPr>
        <p:blipFill>
          <a:blip r:embed="rId34" cstate="email">
            <a:extLst>
              <a:ext uri="{28A0092B-C50C-407E-A947-70E740481C1C}">
                <a14:useLocalDpi xmlns:a14="http://schemas.microsoft.com/office/drawing/2010/main"/>
              </a:ext>
            </a:extLst>
          </a:blip>
          <a:stretch>
            <a:fillRect/>
          </a:stretch>
        </p:blipFill>
        <p:spPr>
          <a:xfrm>
            <a:off x="10728385" y="3451572"/>
            <a:ext cx="569795" cy="569795"/>
          </a:xfrm>
          <a:prstGeom prst="rect">
            <a:avLst/>
          </a:prstGeom>
        </p:spPr>
      </p:pic>
      <p:pic>
        <p:nvPicPr>
          <p:cNvPr id="36" name="Image 35" descr="Une image contenant personne, homme, extérieur, arbre&#10;&#10;Description générée automatiquement">
            <a:extLst>
              <a:ext uri="{FF2B5EF4-FFF2-40B4-BE49-F238E27FC236}">
                <a16:creationId xmlns:a16="http://schemas.microsoft.com/office/drawing/2014/main" id="{2CDE586E-407F-4D73-B367-3269D3EA32FB}"/>
              </a:ext>
            </a:extLst>
          </p:cNvPr>
          <p:cNvPicPr>
            <a:picLocks noChangeAspect="1"/>
          </p:cNvPicPr>
          <p:nvPr/>
        </p:nvPicPr>
        <p:blipFill>
          <a:blip r:embed="rId35" cstate="email">
            <a:extLst>
              <a:ext uri="{28A0092B-C50C-407E-A947-70E740481C1C}">
                <a14:useLocalDpi xmlns:a14="http://schemas.microsoft.com/office/drawing/2010/main"/>
              </a:ext>
            </a:extLst>
          </a:blip>
          <a:stretch>
            <a:fillRect/>
          </a:stretch>
        </p:blipFill>
        <p:spPr>
          <a:xfrm>
            <a:off x="699387" y="4158990"/>
            <a:ext cx="569795" cy="569795"/>
          </a:xfrm>
          <a:prstGeom prst="rect">
            <a:avLst/>
          </a:prstGeom>
        </p:spPr>
      </p:pic>
      <p:pic>
        <p:nvPicPr>
          <p:cNvPr id="37" name="Image 36" descr="Une image contenant personne, mur, souriant, intérieur&#10;&#10;Description générée automatiquement">
            <a:extLst>
              <a:ext uri="{FF2B5EF4-FFF2-40B4-BE49-F238E27FC236}">
                <a16:creationId xmlns:a16="http://schemas.microsoft.com/office/drawing/2014/main" id="{995689D7-21CB-48EB-961D-5B7F246CC3D9}"/>
              </a:ext>
            </a:extLst>
          </p:cNvPr>
          <p:cNvPicPr>
            <a:picLocks noChangeAspect="1"/>
          </p:cNvPicPr>
          <p:nvPr/>
        </p:nvPicPr>
        <p:blipFill>
          <a:blip r:embed="rId36" cstate="email">
            <a:extLst>
              <a:ext uri="{28A0092B-C50C-407E-A947-70E740481C1C}">
                <a14:useLocalDpi xmlns:a14="http://schemas.microsoft.com/office/drawing/2010/main"/>
              </a:ext>
            </a:extLst>
          </a:blip>
          <a:stretch>
            <a:fillRect/>
          </a:stretch>
        </p:blipFill>
        <p:spPr>
          <a:xfrm>
            <a:off x="701201" y="5451342"/>
            <a:ext cx="569795" cy="569795"/>
          </a:xfrm>
          <a:prstGeom prst="rect">
            <a:avLst/>
          </a:prstGeom>
        </p:spPr>
      </p:pic>
      <p:pic>
        <p:nvPicPr>
          <p:cNvPr id="38" name="Image 37" descr="Une image contenant personne, mur, souriant, posant&#10;&#10;Description générée automatiquement">
            <a:extLst>
              <a:ext uri="{FF2B5EF4-FFF2-40B4-BE49-F238E27FC236}">
                <a16:creationId xmlns:a16="http://schemas.microsoft.com/office/drawing/2014/main" id="{E4F4D8C7-9BD0-4DED-ADE2-22F14D6BAD8E}"/>
              </a:ext>
            </a:extLst>
          </p:cNvPr>
          <p:cNvPicPr>
            <a:picLocks noChangeAspect="1"/>
          </p:cNvPicPr>
          <p:nvPr/>
        </p:nvPicPr>
        <p:blipFill>
          <a:blip r:embed="rId37" cstate="email">
            <a:extLst>
              <a:ext uri="{28A0092B-C50C-407E-A947-70E740481C1C}">
                <a14:useLocalDpi xmlns:a14="http://schemas.microsoft.com/office/drawing/2010/main"/>
              </a:ext>
            </a:extLst>
          </a:blip>
          <a:stretch>
            <a:fillRect/>
          </a:stretch>
        </p:blipFill>
        <p:spPr>
          <a:xfrm>
            <a:off x="699387" y="3504619"/>
            <a:ext cx="569795" cy="569795"/>
          </a:xfrm>
          <a:prstGeom prst="rect">
            <a:avLst/>
          </a:prstGeom>
        </p:spPr>
      </p:pic>
      <p:pic>
        <p:nvPicPr>
          <p:cNvPr id="39" name="Image 38" descr="Une image contenant personne, mur, homme, souriant&#10;&#10;Description générée automatiquement">
            <a:extLst>
              <a:ext uri="{FF2B5EF4-FFF2-40B4-BE49-F238E27FC236}">
                <a16:creationId xmlns:a16="http://schemas.microsoft.com/office/drawing/2014/main" id="{7A07EBDC-ECEC-4ACB-8080-DB767C1FB27A}"/>
              </a:ext>
            </a:extLst>
          </p:cNvPr>
          <p:cNvPicPr>
            <a:picLocks noChangeAspect="1"/>
          </p:cNvPicPr>
          <p:nvPr/>
        </p:nvPicPr>
        <p:blipFill>
          <a:blip r:embed="rId38" cstate="email">
            <a:extLst>
              <a:ext uri="{28A0092B-C50C-407E-A947-70E740481C1C}">
                <a14:useLocalDpi xmlns:a14="http://schemas.microsoft.com/office/drawing/2010/main"/>
              </a:ext>
            </a:extLst>
          </a:blip>
          <a:stretch>
            <a:fillRect/>
          </a:stretch>
        </p:blipFill>
        <p:spPr>
          <a:xfrm>
            <a:off x="4178619" y="4088307"/>
            <a:ext cx="569795" cy="569795"/>
          </a:xfrm>
          <a:prstGeom prst="rect">
            <a:avLst/>
          </a:prstGeom>
        </p:spPr>
      </p:pic>
    </p:spTree>
    <p:extLst>
      <p:ext uri="{BB962C8B-B14F-4D97-AF65-F5344CB8AC3E}">
        <p14:creationId xmlns:p14="http://schemas.microsoft.com/office/powerpoint/2010/main" val="1434059974"/>
      </p:ext>
    </p:extLst>
  </p:cSld>
  <p:clrMapOvr>
    <a:masterClrMapping/>
  </p:clrMapOvr>
  <mc:AlternateContent xmlns:mc="http://schemas.openxmlformats.org/markup-compatibility/2006" xmlns:p14="http://schemas.microsoft.com/office/powerpoint/2010/main">
    <mc:Choice Requires="p14">
      <p:transition spd="slow" p14:dur="2000" advTm="108229"/>
    </mc:Choice>
    <mc:Fallback xmlns="">
      <p:transition spd="slow" advTm="108229"/>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B0BA448-9945-DC83-1242-CFDF9FFC4446}"/>
              </a:ext>
            </a:extLst>
          </p:cNvPr>
          <p:cNvSpPr>
            <a:spLocks noGrp="1"/>
          </p:cNvSpPr>
          <p:nvPr>
            <p:ph type="title"/>
          </p:nvPr>
        </p:nvSpPr>
        <p:spPr/>
        <p:txBody>
          <a:bodyPr>
            <a:normAutofit fontScale="90000"/>
          </a:bodyPr>
          <a:lstStyle/>
          <a:p>
            <a:r>
              <a:rPr lang="en-US" dirty="0"/>
              <a:t>Clarifying what “effort” means in a Community</a:t>
            </a:r>
          </a:p>
        </p:txBody>
      </p:sp>
      <p:sp>
        <p:nvSpPr>
          <p:cNvPr id="3" name="Segnaposto contenuto 2">
            <a:extLst>
              <a:ext uri="{FF2B5EF4-FFF2-40B4-BE49-F238E27FC236}">
                <a16:creationId xmlns:a16="http://schemas.microsoft.com/office/drawing/2014/main" id="{53D49245-1C9F-FD55-5C9C-A8DDC1E388F9}"/>
              </a:ext>
            </a:extLst>
          </p:cNvPr>
          <p:cNvSpPr>
            <a:spLocks noGrp="1"/>
          </p:cNvSpPr>
          <p:nvPr>
            <p:ph idx="1"/>
          </p:nvPr>
        </p:nvSpPr>
        <p:spPr>
          <a:xfrm>
            <a:off x="1011936" y="2096219"/>
            <a:ext cx="10168128" cy="319177"/>
          </a:xfrm>
        </p:spPr>
        <p:txBody>
          <a:bodyPr>
            <a:normAutofit/>
          </a:bodyPr>
          <a:lstStyle/>
          <a:p>
            <a:pPr marL="0" indent="0">
              <a:buNone/>
            </a:pPr>
            <a:r>
              <a:rPr lang="en-US" sz="1200" dirty="0"/>
              <a:t>There could be several types of efforts a member can provide in order to get value from Community activities, including  (non exhaustive list) :</a:t>
            </a:r>
          </a:p>
          <a:p>
            <a:pPr marL="0" indent="0">
              <a:buNone/>
            </a:pPr>
            <a:endParaRPr lang="en-US" sz="1200" dirty="0"/>
          </a:p>
        </p:txBody>
      </p:sp>
      <p:graphicFrame>
        <p:nvGraphicFramePr>
          <p:cNvPr id="4" name="Tabella 4">
            <a:extLst>
              <a:ext uri="{FF2B5EF4-FFF2-40B4-BE49-F238E27FC236}">
                <a16:creationId xmlns:a16="http://schemas.microsoft.com/office/drawing/2014/main" id="{6678B2D2-48BE-9B3C-857E-4C0BFED0A5C6}"/>
              </a:ext>
            </a:extLst>
          </p:cNvPr>
          <p:cNvGraphicFramePr>
            <a:graphicFrameLocks noGrp="1"/>
          </p:cNvGraphicFramePr>
          <p:nvPr>
            <p:extLst>
              <p:ext uri="{D42A27DB-BD31-4B8C-83A1-F6EECF244321}">
                <p14:modId xmlns:p14="http://schemas.microsoft.com/office/powerpoint/2010/main" val="493065643"/>
              </p:ext>
            </p:extLst>
          </p:nvPr>
        </p:nvGraphicFramePr>
        <p:xfrm>
          <a:off x="1011935" y="2377440"/>
          <a:ext cx="10168125" cy="1645920"/>
        </p:xfrm>
        <a:graphic>
          <a:graphicData uri="http://schemas.openxmlformats.org/drawingml/2006/table">
            <a:tbl>
              <a:tblPr firstRow="1" bandRow="1">
                <a:tableStyleId>{5C22544A-7EE6-4342-B048-85BDC9FD1C3A}</a:tableStyleId>
              </a:tblPr>
              <a:tblGrid>
                <a:gridCol w="2554907">
                  <a:extLst>
                    <a:ext uri="{9D8B030D-6E8A-4147-A177-3AD203B41FA5}">
                      <a16:colId xmlns:a16="http://schemas.microsoft.com/office/drawing/2014/main" val="3693304435"/>
                    </a:ext>
                  </a:extLst>
                </a:gridCol>
                <a:gridCol w="7613218">
                  <a:extLst>
                    <a:ext uri="{9D8B030D-6E8A-4147-A177-3AD203B41FA5}">
                      <a16:colId xmlns:a16="http://schemas.microsoft.com/office/drawing/2014/main" val="2675127098"/>
                    </a:ext>
                  </a:extLst>
                </a:gridCol>
              </a:tblGrid>
              <a:tr h="0">
                <a:tc>
                  <a:txBody>
                    <a:bodyPr/>
                    <a:lstStyle/>
                    <a:p>
                      <a:r>
                        <a:rPr lang="en-US" sz="1200" dirty="0"/>
                        <a:t>Type of effort</a:t>
                      </a:r>
                    </a:p>
                  </a:txBody>
                  <a:tcPr/>
                </a:tc>
                <a:tc>
                  <a:txBody>
                    <a:bodyPr/>
                    <a:lstStyle/>
                    <a:p>
                      <a:r>
                        <a:rPr lang="en-US" sz="1200" dirty="0"/>
                        <a:t>Description and examples of efforts</a:t>
                      </a:r>
                    </a:p>
                  </a:txBody>
                  <a:tcPr/>
                </a:tc>
                <a:extLst>
                  <a:ext uri="{0D108BD9-81ED-4DB2-BD59-A6C34878D82A}">
                    <a16:rowId xmlns:a16="http://schemas.microsoft.com/office/drawing/2014/main" val="3771287329"/>
                  </a:ext>
                </a:extLst>
              </a:tr>
              <a:tr h="2021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Effort in “maintaining effort accumulation” (low rest)</a:t>
                      </a:r>
                    </a:p>
                  </a:txBody>
                  <a:tcPr/>
                </a:tc>
                <a:tc>
                  <a:txBody>
                    <a:bodyPr/>
                    <a:lstStyle/>
                    <a:p>
                      <a:pPr marL="171450" indent="-171450">
                        <a:buFont typeface="Wingdings" panose="05000000000000000000" pitchFamily="2" charset="2"/>
                        <a:buChar char="q"/>
                      </a:pPr>
                      <a:r>
                        <a:rPr lang="en-US" sz="1200" dirty="0"/>
                        <a:t>Trying to focus on attention-requiring topics while tired of attention-giving activities at the end of the day</a:t>
                      </a:r>
                    </a:p>
                    <a:p>
                      <a:pPr marL="171450" indent="-171450">
                        <a:buFont typeface="Wingdings" panose="05000000000000000000" pitchFamily="2" charset="2"/>
                        <a:buChar char="q"/>
                      </a:pPr>
                      <a:r>
                        <a:rPr lang="en-US" sz="1200" dirty="0"/>
                        <a:t>Trying to maintain concentration in a phase with high density of work</a:t>
                      </a:r>
                    </a:p>
                    <a:p>
                      <a:pPr marL="171450" indent="-171450">
                        <a:buFont typeface="Wingdings" panose="05000000000000000000" pitchFamily="2" charset="2"/>
                        <a:buChar char="q"/>
                      </a:pPr>
                      <a:r>
                        <a:rPr lang="en-US" sz="1200" dirty="0"/>
                        <a:t>Working on a deliverable while already tired from working on other deliverables</a:t>
                      </a:r>
                    </a:p>
                    <a:p>
                      <a:pPr marL="171450" indent="-171450">
                        <a:buFont typeface="Wingdings" panose="05000000000000000000" pitchFamily="2" charset="2"/>
                        <a:buChar char="q"/>
                      </a:pPr>
                      <a:r>
                        <a:rPr lang="en-US" sz="1200" dirty="0"/>
                        <a:t>Making efforts to keep a sound interaction with people while being tired of interactions</a:t>
                      </a:r>
                    </a:p>
                    <a:p>
                      <a:pPr marL="171450" indent="-171450">
                        <a:buFont typeface="Wingdings" panose="05000000000000000000" pitchFamily="2" charset="2"/>
                        <a:buChar char="q"/>
                      </a:pPr>
                      <a:r>
                        <a:rPr lang="en-US" sz="1200" dirty="0"/>
                        <a:t>Trying to keep working on work topics during breaks or on the evening</a:t>
                      </a:r>
                    </a:p>
                    <a:p>
                      <a:pPr marL="171450" indent="-171450">
                        <a:buFont typeface="Wingdings" panose="05000000000000000000" pitchFamily="2" charset="2"/>
                        <a:buChar char="q"/>
                      </a:pPr>
                      <a:r>
                        <a:rPr lang="en-US" sz="1200" dirty="0"/>
                        <a:t>Meeting people from one’s company during official break-time from job</a:t>
                      </a:r>
                    </a:p>
                    <a:p>
                      <a:pPr marL="171450" indent="-171450">
                        <a:buFont typeface="Wingdings" panose="05000000000000000000" pitchFamily="2" charset="2"/>
                        <a:buChar char="q"/>
                      </a:pPr>
                      <a:r>
                        <a:rPr lang="en-US" sz="1200" dirty="0"/>
                        <a:t>Going further in topics from one’s job during official break-time from job</a:t>
                      </a:r>
                    </a:p>
                  </a:txBody>
                  <a:tcPr/>
                </a:tc>
                <a:extLst>
                  <a:ext uri="{0D108BD9-81ED-4DB2-BD59-A6C34878D82A}">
                    <a16:rowId xmlns:a16="http://schemas.microsoft.com/office/drawing/2014/main" val="360972877"/>
                  </a:ext>
                </a:extLst>
              </a:tr>
            </a:tbl>
          </a:graphicData>
        </a:graphic>
      </p:graphicFrame>
      <p:pic>
        <p:nvPicPr>
          <p:cNvPr id="6" name="Elemento grafico 5" descr="Faccina triste con riempimento a tinta unita con riempimento a tinta unita">
            <a:extLst>
              <a:ext uri="{FF2B5EF4-FFF2-40B4-BE49-F238E27FC236}">
                <a16:creationId xmlns:a16="http://schemas.microsoft.com/office/drawing/2014/main" id="{FACDCE2C-2E97-C81D-5936-6B9E4C88380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6641" y="3243531"/>
            <a:ext cx="676311" cy="676311"/>
          </a:xfrm>
          <a:prstGeom prst="rect">
            <a:avLst/>
          </a:prstGeom>
        </p:spPr>
      </p:pic>
    </p:spTree>
    <p:extLst>
      <p:ext uri="{BB962C8B-B14F-4D97-AF65-F5344CB8AC3E}">
        <p14:creationId xmlns:p14="http://schemas.microsoft.com/office/powerpoint/2010/main" val="4858434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CD6AF33-D971-873C-1199-722E3701B3CF}"/>
              </a:ext>
            </a:extLst>
          </p:cNvPr>
          <p:cNvSpPr>
            <a:spLocks noGrp="1"/>
          </p:cNvSpPr>
          <p:nvPr>
            <p:ph type="title"/>
          </p:nvPr>
        </p:nvSpPr>
        <p:spPr/>
        <p:txBody>
          <a:bodyPr>
            <a:noAutofit/>
          </a:bodyPr>
          <a:lstStyle/>
          <a:p>
            <a:r>
              <a:rPr lang="en-US" sz="3200" dirty="0"/>
              <a:t>Activities ranking from high to low proportion of direct value</a:t>
            </a:r>
            <a:br>
              <a:rPr lang="en-US" sz="3200" dirty="0"/>
            </a:br>
            <a:r>
              <a:rPr lang="en-US" sz="3200" dirty="0"/>
              <a:t>Member’s point of view</a:t>
            </a:r>
            <a:endParaRPr lang="en-US" sz="1800" dirty="0"/>
          </a:p>
        </p:txBody>
      </p:sp>
      <p:sp>
        <p:nvSpPr>
          <p:cNvPr id="4" name="Freccia bidirezionale orizzontale 3">
            <a:extLst>
              <a:ext uri="{FF2B5EF4-FFF2-40B4-BE49-F238E27FC236}">
                <a16:creationId xmlns:a16="http://schemas.microsoft.com/office/drawing/2014/main" id="{3DF87BF4-48CA-CBC6-279F-B582199386CF}"/>
              </a:ext>
            </a:extLst>
          </p:cNvPr>
          <p:cNvSpPr/>
          <p:nvPr/>
        </p:nvSpPr>
        <p:spPr>
          <a:xfrm>
            <a:off x="612742" y="2924356"/>
            <a:ext cx="11133056" cy="590909"/>
          </a:xfrm>
          <a:prstGeom prst="leftRightArrow">
            <a:avLst/>
          </a:prstGeom>
          <a:gradFill>
            <a:gsLst>
              <a:gs pos="22000">
                <a:schemeClr val="bg1"/>
              </a:gs>
              <a:gs pos="0">
                <a:schemeClr val="accent1">
                  <a:lumMod val="5000"/>
                  <a:lumOff val="95000"/>
                </a:schemeClr>
              </a:gs>
              <a:gs pos="43000">
                <a:schemeClr val="accent1">
                  <a:lumMod val="60000"/>
                  <a:lumOff val="40000"/>
                </a:schemeClr>
              </a:gs>
              <a:gs pos="66000">
                <a:schemeClr val="accent1">
                  <a:lumMod val="60000"/>
                  <a:lumOff val="40000"/>
                </a:schemeClr>
              </a:gs>
              <a:gs pos="84000">
                <a:schemeClr val="accent1">
                  <a:lumMod val="50000"/>
                </a:schemeClr>
              </a:gs>
              <a:gs pos="100000">
                <a:schemeClr val="accent1">
                  <a:lumMod val="50000"/>
                </a:schemeClr>
              </a:gs>
            </a:gsLst>
            <a:lin ang="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High proportion of direct value							       </a:t>
            </a:r>
            <a:r>
              <a:rPr lang="en-US" sz="1200" dirty="0">
                <a:solidFill>
                  <a:schemeClr val="bg1"/>
                </a:solidFill>
              </a:rPr>
              <a:t>Low proportion of direct value</a:t>
            </a:r>
            <a:endParaRPr lang="en-US" sz="1200" dirty="0">
              <a:solidFill>
                <a:schemeClr val="tx1"/>
              </a:solidFill>
            </a:endParaRPr>
          </a:p>
        </p:txBody>
      </p:sp>
      <p:grpSp>
        <p:nvGrpSpPr>
          <p:cNvPr id="5" name="Gruppo 4">
            <a:extLst>
              <a:ext uri="{FF2B5EF4-FFF2-40B4-BE49-F238E27FC236}">
                <a16:creationId xmlns:a16="http://schemas.microsoft.com/office/drawing/2014/main" id="{20AFA724-80E5-86D3-C408-9ED59F9B669C}"/>
              </a:ext>
            </a:extLst>
          </p:cNvPr>
          <p:cNvGrpSpPr/>
          <p:nvPr/>
        </p:nvGrpSpPr>
        <p:grpSpPr>
          <a:xfrm>
            <a:off x="121161" y="2040954"/>
            <a:ext cx="994407" cy="994406"/>
            <a:chOff x="6220588" y="2498755"/>
            <a:chExt cx="2157987" cy="2157985"/>
          </a:xfrm>
        </p:grpSpPr>
        <p:pic>
          <p:nvPicPr>
            <p:cNvPr id="6" name="Elemento grafico 5" descr="Regalo con riempimento a tinta unita">
              <a:extLst>
                <a:ext uri="{FF2B5EF4-FFF2-40B4-BE49-F238E27FC236}">
                  <a16:creationId xmlns:a16="http://schemas.microsoft.com/office/drawing/2014/main" id="{F58D0548-DD44-C703-4ABA-940D980601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20590" y="2498755"/>
              <a:ext cx="2157985" cy="2157985"/>
            </a:xfrm>
            <a:prstGeom prst="rect">
              <a:avLst/>
            </a:prstGeom>
          </p:spPr>
        </p:pic>
        <p:pic>
          <p:nvPicPr>
            <p:cNvPr id="7" name="Elemento grafico 6" descr="Regalo con riempimento a tinta unita">
              <a:extLst>
                <a:ext uri="{FF2B5EF4-FFF2-40B4-BE49-F238E27FC236}">
                  <a16:creationId xmlns:a16="http://schemas.microsoft.com/office/drawing/2014/main" id="{9F0FC150-5222-EA09-5698-2953D0FAAD77}"/>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t="88462" b="-1"/>
            <a:stretch/>
          </p:blipFill>
          <p:spPr>
            <a:xfrm>
              <a:off x="6220588" y="4407740"/>
              <a:ext cx="2157985" cy="249000"/>
            </a:xfrm>
            <a:prstGeom prst="rect">
              <a:avLst/>
            </a:prstGeom>
          </p:spPr>
        </p:pic>
        <p:pic>
          <p:nvPicPr>
            <p:cNvPr id="8" name="Elemento grafico 7" descr="Regalo con riempimento a tinta unita">
              <a:extLst>
                <a:ext uri="{FF2B5EF4-FFF2-40B4-BE49-F238E27FC236}">
                  <a16:creationId xmlns:a16="http://schemas.microsoft.com/office/drawing/2014/main" id="{658E166D-79F3-E139-4D7B-CD32C8DBB768}"/>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t="83865" b="11538"/>
            <a:stretch/>
          </p:blipFill>
          <p:spPr>
            <a:xfrm>
              <a:off x="6220588" y="4308522"/>
              <a:ext cx="2157985" cy="99216"/>
            </a:xfrm>
            <a:prstGeom prst="rect">
              <a:avLst/>
            </a:prstGeom>
          </p:spPr>
        </p:pic>
      </p:grpSp>
      <p:grpSp>
        <p:nvGrpSpPr>
          <p:cNvPr id="9" name="Gruppo 8">
            <a:extLst>
              <a:ext uri="{FF2B5EF4-FFF2-40B4-BE49-F238E27FC236}">
                <a16:creationId xmlns:a16="http://schemas.microsoft.com/office/drawing/2014/main" id="{8629BE00-3838-43E2-6E0E-6F2332D76AB0}"/>
              </a:ext>
            </a:extLst>
          </p:cNvPr>
          <p:cNvGrpSpPr/>
          <p:nvPr/>
        </p:nvGrpSpPr>
        <p:grpSpPr>
          <a:xfrm>
            <a:off x="5678862" y="2040954"/>
            <a:ext cx="994407" cy="994406"/>
            <a:chOff x="9893875" y="2459515"/>
            <a:chExt cx="2157987" cy="2157985"/>
          </a:xfrm>
        </p:grpSpPr>
        <p:pic>
          <p:nvPicPr>
            <p:cNvPr id="10" name="Elemento grafico 9" descr="Regalo con riempimento a tinta unita">
              <a:extLst>
                <a:ext uri="{FF2B5EF4-FFF2-40B4-BE49-F238E27FC236}">
                  <a16:creationId xmlns:a16="http://schemas.microsoft.com/office/drawing/2014/main" id="{98532911-8045-1C7A-D32F-11C14916A2B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93877" y="2459515"/>
              <a:ext cx="2157985" cy="2157985"/>
            </a:xfrm>
            <a:prstGeom prst="rect">
              <a:avLst/>
            </a:prstGeom>
          </p:spPr>
        </p:pic>
        <p:pic>
          <p:nvPicPr>
            <p:cNvPr id="11" name="Elemento grafico 10" descr="Regalo con riempimento a tinta unita">
              <a:extLst>
                <a:ext uri="{FF2B5EF4-FFF2-40B4-BE49-F238E27FC236}">
                  <a16:creationId xmlns:a16="http://schemas.microsoft.com/office/drawing/2014/main" id="{AAF28204-5963-7975-8DDA-F8C92B682A23}"/>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t="72046" b="-1"/>
            <a:stretch/>
          </p:blipFill>
          <p:spPr>
            <a:xfrm>
              <a:off x="9893876" y="4014254"/>
              <a:ext cx="2157985" cy="603246"/>
            </a:xfrm>
            <a:prstGeom prst="rect">
              <a:avLst/>
            </a:prstGeom>
          </p:spPr>
        </p:pic>
        <p:pic>
          <p:nvPicPr>
            <p:cNvPr id="12" name="Elemento grafico 11" descr="Regalo con riempimento a tinta unita">
              <a:extLst>
                <a:ext uri="{FF2B5EF4-FFF2-40B4-BE49-F238E27FC236}">
                  <a16:creationId xmlns:a16="http://schemas.microsoft.com/office/drawing/2014/main" id="{ABFA3246-0958-71C8-B062-CF584287C44E}"/>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t="42949" b="27956"/>
            <a:stretch/>
          </p:blipFill>
          <p:spPr>
            <a:xfrm>
              <a:off x="9893875" y="3386400"/>
              <a:ext cx="2157985" cy="627854"/>
            </a:xfrm>
            <a:prstGeom prst="rect">
              <a:avLst/>
            </a:prstGeom>
          </p:spPr>
        </p:pic>
      </p:grpSp>
      <p:grpSp>
        <p:nvGrpSpPr>
          <p:cNvPr id="13" name="Gruppo 12">
            <a:extLst>
              <a:ext uri="{FF2B5EF4-FFF2-40B4-BE49-F238E27FC236}">
                <a16:creationId xmlns:a16="http://schemas.microsoft.com/office/drawing/2014/main" id="{04921C31-5921-07AD-32F8-887E3D4E9BB7}"/>
              </a:ext>
            </a:extLst>
          </p:cNvPr>
          <p:cNvGrpSpPr/>
          <p:nvPr/>
        </p:nvGrpSpPr>
        <p:grpSpPr>
          <a:xfrm>
            <a:off x="11212811" y="2062064"/>
            <a:ext cx="994407" cy="994406"/>
            <a:chOff x="9893875" y="2459515"/>
            <a:chExt cx="2157987" cy="2157985"/>
          </a:xfrm>
        </p:grpSpPr>
        <p:pic>
          <p:nvPicPr>
            <p:cNvPr id="14" name="Elemento grafico 13" descr="Regalo con riempimento a tinta unita">
              <a:extLst>
                <a:ext uri="{FF2B5EF4-FFF2-40B4-BE49-F238E27FC236}">
                  <a16:creationId xmlns:a16="http://schemas.microsoft.com/office/drawing/2014/main" id="{E295347F-FBC7-68F9-498F-6163B54E2C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93877" y="2459515"/>
              <a:ext cx="2157985" cy="2157985"/>
            </a:xfrm>
            <a:prstGeom prst="rect">
              <a:avLst/>
            </a:prstGeom>
          </p:spPr>
        </p:pic>
        <p:pic>
          <p:nvPicPr>
            <p:cNvPr id="15" name="Elemento grafico 14" descr="Regalo con riempimento a tinta unita">
              <a:extLst>
                <a:ext uri="{FF2B5EF4-FFF2-40B4-BE49-F238E27FC236}">
                  <a16:creationId xmlns:a16="http://schemas.microsoft.com/office/drawing/2014/main" id="{19B02643-3F64-19F6-A2D7-BC0AC7556419}"/>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t="40576" b="-1"/>
            <a:stretch/>
          </p:blipFill>
          <p:spPr>
            <a:xfrm>
              <a:off x="9893875" y="3335154"/>
              <a:ext cx="2157985" cy="1282346"/>
            </a:xfrm>
            <a:prstGeom prst="rect">
              <a:avLst/>
            </a:prstGeom>
          </p:spPr>
        </p:pic>
        <p:pic>
          <p:nvPicPr>
            <p:cNvPr id="16" name="Elemento grafico 15" descr="Regalo con riempimento a tinta unita">
              <a:extLst>
                <a:ext uri="{FF2B5EF4-FFF2-40B4-BE49-F238E27FC236}">
                  <a16:creationId xmlns:a16="http://schemas.microsoft.com/office/drawing/2014/main" id="{63C51B2C-827B-33E6-18B5-D4BE981B1FD9}"/>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t="2575" b="59427"/>
            <a:stretch/>
          </p:blipFill>
          <p:spPr>
            <a:xfrm>
              <a:off x="9893875" y="2515190"/>
              <a:ext cx="2157985" cy="819966"/>
            </a:xfrm>
            <a:prstGeom prst="rect">
              <a:avLst/>
            </a:prstGeom>
          </p:spPr>
        </p:pic>
      </p:grpSp>
      <p:sp>
        <p:nvSpPr>
          <p:cNvPr id="27" name="Rettangolo 26">
            <a:extLst>
              <a:ext uri="{FF2B5EF4-FFF2-40B4-BE49-F238E27FC236}">
                <a16:creationId xmlns:a16="http://schemas.microsoft.com/office/drawing/2014/main" id="{EC7E9992-83D5-6968-E9F4-7E9383739683}"/>
              </a:ext>
            </a:extLst>
          </p:cNvPr>
          <p:cNvSpPr/>
          <p:nvPr/>
        </p:nvSpPr>
        <p:spPr>
          <a:xfrm>
            <a:off x="438858" y="3682238"/>
            <a:ext cx="1753468" cy="119610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dirty="0">
                <a:solidFill>
                  <a:schemeClr val="tx1"/>
                </a:solidFill>
              </a:rPr>
              <a:t>An activity that is currently about me, my current goals, my current issues, tastes, that I already have in mind</a:t>
            </a:r>
            <a:endParaRPr lang="en-US" sz="1200" dirty="0">
              <a:solidFill>
                <a:schemeClr val="tx1"/>
              </a:solidFill>
            </a:endParaRPr>
          </a:p>
        </p:txBody>
      </p:sp>
      <p:sp>
        <p:nvSpPr>
          <p:cNvPr id="3" name="Rettangolo 2">
            <a:extLst>
              <a:ext uri="{FF2B5EF4-FFF2-40B4-BE49-F238E27FC236}">
                <a16:creationId xmlns:a16="http://schemas.microsoft.com/office/drawing/2014/main" id="{CF0689B1-5B85-771F-4962-0C3969053BDC}"/>
              </a:ext>
            </a:extLst>
          </p:cNvPr>
          <p:cNvSpPr/>
          <p:nvPr/>
        </p:nvSpPr>
        <p:spPr>
          <a:xfrm>
            <a:off x="4267877" y="3682236"/>
            <a:ext cx="1753468" cy="119610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dirty="0">
                <a:solidFill>
                  <a:schemeClr val="tx1"/>
                </a:solidFill>
              </a:rPr>
              <a:t>An activity with a sure indirect impact on me (for example, that currently impacts someone close to me)</a:t>
            </a:r>
            <a:endParaRPr lang="en-US" sz="1200" dirty="0">
              <a:solidFill>
                <a:schemeClr val="tx1"/>
              </a:solidFill>
            </a:endParaRPr>
          </a:p>
        </p:txBody>
      </p:sp>
      <p:sp>
        <p:nvSpPr>
          <p:cNvPr id="37" name="Rettangolo 36">
            <a:extLst>
              <a:ext uri="{FF2B5EF4-FFF2-40B4-BE49-F238E27FC236}">
                <a16:creationId xmlns:a16="http://schemas.microsoft.com/office/drawing/2014/main" id="{638B5468-FCC9-0AFB-F04F-3088CDDBD0F3}"/>
              </a:ext>
            </a:extLst>
          </p:cNvPr>
          <p:cNvSpPr/>
          <p:nvPr/>
        </p:nvSpPr>
        <p:spPr>
          <a:xfrm>
            <a:off x="2334153" y="3682236"/>
            <a:ext cx="1753468" cy="119610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dirty="0">
                <a:solidFill>
                  <a:schemeClr val="tx1"/>
                </a:solidFill>
              </a:rPr>
              <a:t>An activity that is currently about me, my current goals, my current issues</a:t>
            </a:r>
            <a:endParaRPr lang="en-US" sz="1200" dirty="0">
              <a:solidFill>
                <a:schemeClr val="tx1"/>
              </a:solidFill>
            </a:endParaRPr>
          </a:p>
          <a:p>
            <a:pPr algn="ctr"/>
            <a:r>
              <a:rPr lang="en-US" sz="1200" dirty="0">
                <a:solidFill>
                  <a:schemeClr val="tx1"/>
                </a:solidFill>
              </a:rPr>
              <a:t>that I did not have in mind</a:t>
            </a:r>
          </a:p>
        </p:txBody>
      </p:sp>
      <p:sp>
        <p:nvSpPr>
          <p:cNvPr id="49" name="Rettangolo 48">
            <a:extLst>
              <a:ext uri="{FF2B5EF4-FFF2-40B4-BE49-F238E27FC236}">
                <a16:creationId xmlns:a16="http://schemas.microsoft.com/office/drawing/2014/main" id="{197605A2-F395-A622-2EFA-1BE6ACBEDEBF}"/>
              </a:ext>
            </a:extLst>
          </p:cNvPr>
          <p:cNvSpPr/>
          <p:nvPr/>
        </p:nvSpPr>
        <p:spPr>
          <a:xfrm>
            <a:off x="6201601" y="3682236"/>
            <a:ext cx="1753468" cy="119610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dirty="0">
                <a:solidFill>
                  <a:schemeClr val="tx1"/>
                </a:solidFill>
              </a:rPr>
              <a:t>An activity </a:t>
            </a:r>
            <a:r>
              <a:rPr lang="en-US" sz="1200" dirty="0">
                <a:solidFill>
                  <a:schemeClr val="tx1"/>
                </a:solidFill>
              </a:rPr>
              <a:t>with a potential (unsure) direct impact on me (for example, that impacts members  similar to me)</a:t>
            </a:r>
          </a:p>
        </p:txBody>
      </p:sp>
      <p:sp>
        <p:nvSpPr>
          <p:cNvPr id="50" name="Rettangolo 49">
            <a:extLst>
              <a:ext uri="{FF2B5EF4-FFF2-40B4-BE49-F238E27FC236}">
                <a16:creationId xmlns:a16="http://schemas.microsoft.com/office/drawing/2014/main" id="{6A5B1636-A6B6-E91F-AD98-1ED8EC943C2C}"/>
              </a:ext>
            </a:extLst>
          </p:cNvPr>
          <p:cNvSpPr/>
          <p:nvPr/>
        </p:nvSpPr>
        <p:spPr>
          <a:xfrm>
            <a:off x="8135325" y="3682236"/>
            <a:ext cx="1753468" cy="119610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dirty="0">
                <a:solidFill>
                  <a:schemeClr val="tx1"/>
                </a:solidFill>
              </a:rPr>
              <a:t>An activity with a potential indirect impact on me (for example, a topic that may impact someone close to me) </a:t>
            </a:r>
            <a:endParaRPr lang="en-US" sz="1200" dirty="0">
              <a:solidFill>
                <a:schemeClr val="tx1"/>
              </a:solidFill>
            </a:endParaRPr>
          </a:p>
        </p:txBody>
      </p:sp>
      <p:sp>
        <p:nvSpPr>
          <p:cNvPr id="51" name="Rettangolo 50">
            <a:extLst>
              <a:ext uri="{FF2B5EF4-FFF2-40B4-BE49-F238E27FC236}">
                <a16:creationId xmlns:a16="http://schemas.microsoft.com/office/drawing/2014/main" id="{C755232A-C4A4-1B94-3635-381DA0A8A168}"/>
              </a:ext>
            </a:extLst>
          </p:cNvPr>
          <p:cNvSpPr/>
          <p:nvPr/>
        </p:nvSpPr>
        <p:spPr>
          <a:xfrm>
            <a:off x="10069049" y="3682236"/>
            <a:ext cx="1753468" cy="119610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dirty="0">
                <a:solidFill>
                  <a:schemeClr val="tx1"/>
                </a:solidFill>
              </a:rPr>
              <a:t>An activity </a:t>
            </a:r>
            <a:r>
              <a:rPr lang="en-US" sz="1200" dirty="0">
                <a:solidFill>
                  <a:schemeClr val="tx1"/>
                </a:solidFill>
              </a:rPr>
              <a:t>with an unclear impact about me (directly, or indirectly, short or long term) </a:t>
            </a:r>
          </a:p>
        </p:txBody>
      </p:sp>
      <p:pic>
        <p:nvPicPr>
          <p:cNvPr id="53" name="Elemento grafico 52" descr="Nuvoletta contorno">
            <a:extLst>
              <a:ext uri="{FF2B5EF4-FFF2-40B4-BE49-F238E27FC236}">
                <a16:creationId xmlns:a16="http://schemas.microsoft.com/office/drawing/2014/main" id="{A2536087-EAD3-530A-1EAE-6432D0E6544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277926" y="4878337"/>
            <a:ext cx="914400" cy="914400"/>
          </a:xfrm>
          <a:prstGeom prst="rect">
            <a:avLst/>
          </a:prstGeom>
        </p:spPr>
      </p:pic>
      <p:pic>
        <p:nvPicPr>
          <p:cNvPr id="55" name="Elemento grafico 54" descr="Avviso con riempimento a tinta unita">
            <a:extLst>
              <a:ext uri="{FF2B5EF4-FFF2-40B4-BE49-F238E27FC236}">
                <a16:creationId xmlns:a16="http://schemas.microsoft.com/office/drawing/2014/main" id="{A6FA8011-DA7D-A07B-1935-527947EB378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326865" y="5043854"/>
            <a:ext cx="323458" cy="323458"/>
          </a:xfrm>
          <a:prstGeom prst="rect">
            <a:avLst/>
          </a:prstGeom>
        </p:spPr>
      </p:pic>
      <p:pic>
        <p:nvPicPr>
          <p:cNvPr id="57" name="Elemento grafico 56" descr="Gruppo di uomini con riempimento a tinta unita">
            <a:extLst>
              <a:ext uri="{FF2B5EF4-FFF2-40B4-BE49-F238E27FC236}">
                <a16:creationId xmlns:a16="http://schemas.microsoft.com/office/drawing/2014/main" id="{A142D673-9042-78F1-6AE8-FA518DF52AE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687411" y="5670449"/>
            <a:ext cx="914400" cy="914400"/>
          </a:xfrm>
          <a:prstGeom prst="rect">
            <a:avLst/>
          </a:prstGeom>
        </p:spPr>
      </p:pic>
      <p:pic>
        <p:nvPicPr>
          <p:cNvPr id="59" name="Elemento grafico 58" descr="Punto interrogativo con riempimento a tinta unita">
            <a:extLst>
              <a:ext uri="{FF2B5EF4-FFF2-40B4-BE49-F238E27FC236}">
                <a16:creationId xmlns:a16="http://schemas.microsoft.com/office/drawing/2014/main" id="{3E7140F6-5DCC-4B6E-05EE-7334DF70C96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411814" y="5104243"/>
            <a:ext cx="275398" cy="275398"/>
          </a:xfrm>
          <a:prstGeom prst="rect">
            <a:avLst/>
          </a:prstGeom>
        </p:spPr>
      </p:pic>
      <p:pic>
        <p:nvPicPr>
          <p:cNvPr id="61" name="Elemento grafico 60" descr="Uomo con riempimento a tinta unita">
            <a:extLst>
              <a:ext uri="{FF2B5EF4-FFF2-40B4-BE49-F238E27FC236}">
                <a16:creationId xmlns:a16="http://schemas.microsoft.com/office/drawing/2014/main" id="{A89F20A4-9B7F-46B6-DB79-604347538DCD}"/>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69391" y="5670449"/>
            <a:ext cx="914400" cy="914400"/>
          </a:xfrm>
          <a:prstGeom prst="rect">
            <a:avLst/>
          </a:prstGeom>
        </p:spPr>
      </p:pic>
      <p:pic>
        <p:nvPicPr>
          <p:cNvPr id="64" name="Elemento grafico 63" descr="Nuvoletta contorno">
            <a:extLst>
              <a:ext uri="{FF2B5EF4-FFF2-40B4-BE49-F238E27FC236}">
                <a16:creationId xmlns:a16="http://schemas.microsoft.com/office/drawing/2014/main" id="{72E93B54-EB91-F34A-D8DE-E3D518352F1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031394" y="4878337"/>
            <a:ext cx="914400" cy="914400"/>
          </a:xfrm>
          <a:prstGeom prst="rect">
            <a:avLst/>
          </a:prstGeom>
        </p:spPr>
      </p:pic>
      <p:pic>
        <p:nvPicPr>
          <p:cNvPr id="66" name="Elemento grafico 65" descr="Uomo con riempimento a tinta unita">
            <a:extLst>
              <a:ext uri="{FF2B5EF4-FFF2-40B4-BE49-F238E27FC236}">
                <a16:creationId xmlns:a16="http://schemas.microsoft.com/office/drawing/2014/main" id="{43D833DD-8B17-9FCE-A48F-414034674DE8}"/>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522859" y="5670449"/>
            <a:ext cx="914400" cy="914400"/>
          </a:xfrm>
          <a:prstGeom prst="rect">
            <a:avLst/>
          </a:prstGeom>
        </p:spPr>
      </p:pic>
      <p:pic>
        <p:nvPicPr>
          <p:cNvPr id="67" name="Elemento grafico 66" descr="Nuvoletta contorno">
            <a:extLst>
              <a:ext uri="{FF2B5EF4-FFF2-40B4-BE49-F238E27FC236}">
                <a16:creationId xmlns:a16="http://schemas.microsoft.com/office/drawing/2014/main" id="{54BC5611-2D2D-41EE-A1F3-8214B2F1BCA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285232" y="4911566"/>
            <a:ext cx="914400" cy="914400"/>
          </a:xfrm>
          <a:prstGeom prst="rect">
            <a:avLst/>
          </a:prstGeom>
        </p:spPr>
      </p:pic>
      <p:pic>
        <p:nvPicPr>
          <p:cNvPr id="68" name="Elemento grafico 67" descr="Gruppo di uomini con riempimento a tinta unita">
            <a:extLst>
              <a:ext uri="{FF2B5EF4-FFF2-40B4-BE49-F238E27FC236}">
                <a16:creationId xmlns:a16="http://schemas.microsoft.com/office/drawing/2014/main" id="{5BDE21B4-49E1-3D62-05D8-EE4B8CF3226F}"/>
              </a:ext>
            </a:extLst>
          </p:cNvPr>
          <p:cNvPicPr>
            <a:picLocks noChangeAspect="1"/>
          </p:cNvPicPr>
          <p:nvPr/>
        </p:nvPicPr>
        <p:blipFill rotWithShape="1">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r="61553"/>
          <a:stretch/>
        </p:blipFill>
        <p:spPr>
          <a:xfrm>
            <a:off x="4686265" y="5670449"/>
            <a:ext cx="351561" cy="914400"/>
          </a:xfrm>
          <a:prstGeom prst="rect">
            <a:avLst/>
          </a:prstGeom>
        </p:spPr>
      </p:pic>
      <p:pic>
        <p:nvPicPr>
          <p:cNvPr id="69" name="Elemento grafico 68" descr="Avviso con riempimento a tinta unita">
            <a:extLst>
              <a:ext uri="{FF2B5EF4-FFF2-40B4-BE49-F238E27FC236}">
                <a16:creationId xmlns:a16="http://schemas.microsoft.com/office/drawing/2014/main" id="{D2396B2B-032C-AF23-3CBD-8922C07DFA4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580703" y="5089278"/>
            <a:ext cx="323458" cy="323458"/>
          </a:xfrm>
          <a:prstGeom prst="rect">
            <a:avLst/>
          </a:prstGeom>
        </p:spPr>
      </p:pic>
      <p:pic>
        <p:nvPicPr>
          <p:cNvPr id="70" name="Elemento grafico 69" descr="Gruppo di uomini con riempimento a tinta unita">
            <a:extLst>
              <a:ext uri="{FF2B5EF4-FFF2-40B4-BE49-F238E27FC236}">
                <a16:creationId xmlns:a16="http://schemas.microsoft.com/office/drawing/2014/main" id="{23650C09-606D-4275-2F1E-60B1E3970D8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376572" y="5670449"/>
            <a:ext cx="914400" cy="914400"/>
          </a:xfrm>
          <a:prstGeom prst="rect">
            <a:avLst/>
          </a:prstGeom>
        </p:spPr>
      </p:pic>
      <p:pic>
        <p:nvPicPr>
          <p:cNvPr id="71" name="Elemento grafico 70" descr="Nuvoletta contorno">
            <a:extLst>
              <a:ext uri="{FF2B5EF4-FFF2-40B4-BE49-F238E27FC236}">
                <a16:creationId xmlns:a16="http://schemas.microsoft.com/office/drawing/2014/main" id="{F56D1D50-52DA-8F02-4F9D-2B16CDA5FD4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974393" y="4911566"/>
            <a:ext cx="914400" cy="914400"/>
          </a:xfrm>
          <a:prstGeom prst="rect">
            <a:avLst/>
          </a:prstGeom>
        </p:spPr>
      </p:pic>
      <p:pic>
        <p:nvPicPr>
          <p:cNvPr id="72" name="Elemento grafico 71" descr="Gruppo di uomini con riempimento a tinta unita">
            <a:extLst>
              <a:ext uri="{FF2B5EF4-FFF2-40B4-BE49-F238E27FC236}">
                <a16:creationId xmlns:a16="http://schemas.microsoft.com/office/drawing/2014/main" id="{0367D842-EE64-27C5-3C20-67EAB1088C34}"/>
              </a:ext>
            </a:extLst>
          </p:cNvPr>
          <p:cNvPicPr>
            <a:picLocks noChangeAspect="1"/>
          </p:cNvPicPr>
          <p:nvPr/>
        </p:nvPicPr>
        <p:blipFill rotWithShape="1">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r="61553"/>
          <a:stretch/>
        </p:blipFill>
        <p:spPr>
          <a:xfrm>
            <a:off x="8375426" y="5670449"/>
            <a:ext cx="351561" cy="914400"/>
          </a:xfrm>
          <a:prstGeom prst="rect">
            <a:avLst/>
          </a:prstGeom>
        </p:spPr>
      </p:pic>
      <p:pic>
        <p:nvPicPr>
          <p:cNvPr id="73" name="Elemento grafico 72" descr="Avviso con riempimento a tinta unita">
            <a:extLst>
              <a:ext uri="{FF2B5EF4-FFF2-40B4-BE49-F238E27FC236}">
                <a16:creationId xmlns:a16="http://schemas.microsoft.com/office/drawing/2014/main" id="{4F85853A-E502-92B6-61DA-888417F8A9D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162174" y="5080213"/>
            <a:ext cx="323458" cy="323458"/>
          </a:xfrm>
          <a:prstGeom prst="rect">
            <a:avLst/>
          </a:prstGeom>
        </p:spPr>
      </p:pic>
      <p:pic>
        <p:nvPicPr>
          <p:cNvPr id="77" name="Elemento grafico 76" descr="Nuvoletta contorno">
            <a:extLst>
              <a:ext uri="{FF2B5EF4-FFF2-40B4-BE49-F238E27FC236}">
                <a16:creationId xmlns:a16="http://schemas.microsoft.com/office/drawing/2014/main" id="{44E54588-64C4-4A02-E58F-34D5ED2B90B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911600" y="4911566"/>
            <a:ext cx="914400" cy="914400"/>
          </a:xfrm>
          <a:prstGeom prst="rect">
            <a:avLst/>
          </a:prstGeom>
        </p:spPr>
      </p:pic>
      <p:pic>
        <p:nvPicPr>
          <p:cNvPr id="78" name="Elemento grafico 77" descr="Uomo con riempimento a tinta unita">
            <a:extLst>
              <a:ext uri="{FF2B5EF4-FFF2-40B4-BE49-F238E27FC236}">
                <a16:creationId xmlns:a16="http://schemas.microsoft.com/office/drawing/2014/main" id="{0A6176A9-ADFE-1C28-8687-53BA967B8780}"/>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6403065" y="5703678"/>
            <a:ext cx="914400" cy="914400"/>
          </a:xfrm>
          <a:prstGeom prst="rect">
            <a:avLst/>
          </a:prstGeom>
        </p:spPr>
      </p:pic>
      <p:pic>
        <p:nvPicPr>
          <p:cNvPr id="79" name="Elemento grafico 78" descr="Punto interrogativo con riempimento a tinta unita">
            <a:extLst>
              <a:ext uri="{FF2B5EF4-FFF2-40B4-BE49-F238E27FC236}">
                <a16:creationId xmlns:a16="http://schemas.microsoft.com/office/drawing/2014/main" id="{BC859AAD-BA7D-0095-BF94-F8740E7C7E9F}"/>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231051" y="5113308"/>
            <a:ext cx="275398" cy="275398"/>
          </a:xfrm>
          <a:prstGeom prst="rect">
            <a:avLst/>
          </a:prstGeom>
        </p:spPr>
      </p:pic>
      <p:pic>
        <p:nvPicPr>
          <p:cNvPr id="80" name="Elemento grafico 79" descr="Punto interrogativo con riempimento a tinta unita">
            <a:extLst>
              <a:ext uri="{FF2B5EF4-FFF2-40B4-BE49-F238E27FC236}">
                <a16:creationId xmlns:a16="http://schemas.microsoft.com/office/drawing/2014/main" id="{ECB6B134-14F0-2479-5866-D4D183E44B50}"/>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rot="20595972">
            <a:off x="10427471" y="5368973"/>
            <a:ext cx="275398" cy="275398"/>
          </a:xfrm>
          <a:prstGeom prst="rect">
            <a:avLst/>
          </a:prstGeom>
        </p:spPr>
      </p:pic>
      <p:pic>
        <p:nvPicPr>
          <p:cNvPr id="81" name="Elemento grafico 80" descr="Gruppo di uomini con riempimento a tinta unita">
            <a:extLst>
              <a:ext uri="{FF2B5EF4-FFF2-40B4-BE49-F238E27FC236}">
                <a16:creationId xmlns:a16="http://schemas.microsoft.com/office/drawing/2014/main" id="{DF7B6F7D-A087-6204-375E-6F915ABC770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508209" y="5644371"/>
            <a:ext cx="914400" cy="914400"/>
          </a:xfrm>
          <a:prstGeom prst="rect">
            <a:avLst/>
          </a:prstGeom>
        </p:spPr>
      </p:pic>
      <p:pic>
        <p:nvPicPr>
          <p:cNvPr id="82" name="Elemento grafico 81" descr="Punto interrogativo con riempimento a tinta unita">
            <a:extLst>
              <a:ext uri="{FF2B5EF4-FFF2-40B4-BE49-F238E27FC236}">
                <a16:creationId xmlns:a16="http://schemas.microsoft.com/office/drawing/2014/main" id="{79A8C2EE-F9E0-0F06-F259-0FFA956A206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rot="21443626">
            <a:off x="10618204" y="5368973"/>
            <a:ext cx="275398" cy="275398"/>
          </a:xfrm>
          <a:prstGeom prst="rect">
            <a:avLst/>
          </a:prstGeom>
        </p:spPr>
      </p:pic>
      <p:pic>
        <p:nvPicPr>
          <p:cNvPr id="83" name="Elemento grafico 82" descr="Punto interrogativo con riempimento a tinta unita">
            <a:extLst>
              <a:ext uri="{FF2B5EF4-FFF2-40B4-BE49-F238E27FC236}">
                <a16:creationId xmlns:a16="http://schemas.microsoft.com/office/drawing/2014/main" id="{2762C0EF-A405-AA58-27B8-EDD2225EB4E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rot="21443626">
            <a:off x="10836201" y="5369768"/>
            <a:ext cx="275398" cy="275398"/>
          </a:xfrm>
          <a:prstGeom prst="rect">
            <a:avLst/>
          </a:prstGeom>
        </p:spPr>
      </p:pic>
      <p:pic>
        <p:nvPicPr>
          <p:cNvPr id="84" name="Elemento grafico 83" descr="Punto interrogativo con riempimento a tinta unita">
            <a:extLst>
              <a:ext uri="{FF2B5EF4-FFF2-40B4-BE49-F238E27FC236}">
                <a16:creationId xmlns:a16="http://schemas.microsoft.com/office/drawing/2014/main" id="{B482D00A-01EE-524B-55D2-0A10001FC1B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rot="21443626">
            <a:off x="11043305" y="5378845"/>
            <a:ext cx="275398" cy="275398"/>
          </a:xfrm>
          <a:prstGeom prst="rect">
            <a:avLst/>
          </a:prstGeom>
        </p:spPr>
      </p:pic>
      <p:pic>
        <p:nvPicPr>
          <p:cNvPr id="85" name="Elemento grafico 84" descr="Punto interrogativo con riempimento a tinta unita">
            <a:extLst>
              <a:ext uri="{FF2B5EF4-FFF2-40B4-BE49-F238E27FC236}">
                <a16:creationId xmlns:a16="http://schemas.microsoft.com/office/drawing/2014/main" id="{923B74C5-5472-7578-A118-FC7E50A977B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rot="911497">
            <a:off x="11291142" y="5378844"/>
            <a:ext cx="275398" cy="275398"/>
          </a:xfrm>
          <a:prstGeom prst="rect">
            <a:avLst/>
          </a:prstGeom>
        </p:spPr>
      </p:pic>
      <p:pic>
        <p:nvPicPr>
          <p:cNvPr id="86" name="Elemento grafico 85" descr="Punto interrogativo con riempimento a tinta unita">
            <a:extLst>
              <a:ext uri="{FF2B5EF4-FFF2-40B4-BE49-F238E27FC236}">
                <a16:creationId xmlns:a16="http://schemas.microsoft.com/office/drawing/2014/main" id="{D56100C7-55A4-B7E1-CC94-AF570895B54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rot="911497">
            <a:off x="11196709" y="5129188"/>
            <a:ext cx="275398" cy="275398"/>
          </a:xfrm>
          <a:prstGeom prst="rect">
            <a:avLst/>
          </a:prstGeom>
        </p:spPr>
      </p:pic>
      <p:pic>
        <p:nvPicPr>
          <p:cNvPr id="87" name="Elemento grafico 86" descr="Punto interrogativo con riempimento a tinta unita">
            <a:extLst>
              <a:ext uri="{FF2B5EF4-FFF2-40B4-BE49-F238E27FC236}">
                <a16:creationId xmlns:a16="http://schemas.microsoft.com/office/drawing/2014/main" id="{BC6F72EF-D943-7F3C-A1B0-15379FA59FC0}"/>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949096" y="5043854"/>
            <a:ext cx="275398" cy="275398"/>
          </a:xfrm>
          <a:prstGeom prst="rect">
            <a:avLst/>
          </a:prstGeom>
        </p:spPr>
      </p:pic>
      <p:pic>
        <p:nvPicPr>
          <p:cNvPr id="88" name="Elemento grafico 87" descr="Punto interrogativo con riempimento a tinta unita">
            <a:extLst>
              <a:ext uri="{FF2B5EF4-FFF2-40B4-BE49-F238E27FC236}">
                <a16:creationId xmlns:a16="http://schemas.microsoft.com/office/drawing/2014/main" id="{C0F89743-B73C-5EB5-DEB4-72B547C5EC0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728481" y="5006734"/>
            <a:ext cx="275398" cy="275398"/>
          </a:xfrm>
          <a:prstGeom prst="rect">
            <a:avLst/>
          </a:prstGeom>
        </p:spPr>
      </p:pic>
      <p:pic>
        <p:nvPicPr>
          <p:cNvPr id="89" name="Elemento grafico 88" descr="Punto interrogativo con riempimento a tinta unita">
            <a:extLst>
              <a:ext uri="{FF2B5EF4-FFF2-40B4-BE49-F238E27FC236}">
                <a16:creationId xmlns:a16="http://schemas.microsoft.com/office/drawing/2014/main" id="{AA2B5F97-5A51-7063-35B2-46357873AF28}"/>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rot="20604318">
            <a:off x="10438253" y="5041121"/>
            <a:ext cx="275398" cy="275398"/>
          </a:xfrm>
          <a:prstGeom prst="rect">
            <a:avLst/>
          </a:prstGeom>
        </p:spPr>
      </p:pic>
      <p:pic>
        <p:nvPicPr>
          <p:cNvPr id="18" name="Elemento grafico 17" descr="Segna Pollice su con riempimento a tinta unita">
            <a:extLst>
              <a:ext uri="{FF2B5EF4-FFF2-40B4-BE49-F238E27FC236}">
                <a16:creationId xmlns:a16="http://schemas.microsoft.com/office/drawing/2014/main" id="{B5E7A1F5-FD1D-76EB-68FB-D208FCE155ED}"/>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526264" y="5043854"/>
            <a:ext cx="356737" cy="356737"/>
          </a:xfrm>
          <a:prstGeom prst="rect">
            <a:avLst/>
          </a:prstGeom>
        </p:spPr>
      </p:pic>
    </p:spTree>
    <p:extLst>
      <p:ext uri="{BB962C8B-B14F-4D97-AF65-F5344CB8AC3E}">
        <p14:creationId xmlns:p14="http://schemas.microsoft.com/office/powerpoint/2010/main" val="11152410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CD6AF33-D971-873C-1199-722E3701B3CF}"/>
              </a:ext>
            </a:extLst>
          </p:cNvPr>
          <p:cNvSpPr>
            <a:spLocks noGrp="1"/>
          </p:cNvSpPr>
          <p:nvPr>
            <p:ph type="title"/>
          </p:nvPr>
        </p:nvSpPr>
        <p:spPr/>
        <p:txBody>
          <a:bodyPr>
            <a:noAutofit/>
          </a:bodyPr>
          <a:lstStyle/>
          <a:p>
            <a:r>
              <a:rPr lang="en-US" sz="3200" dirty="0"/>
              <a:t>Example of community activities with various proportions of direct value</a:t>
            </a:r>
            <a:br>
              <a:rPr lang="en-US" sz="3200" b="0" dirty="0"/>
            </a:br>
            <a:r>
              <a:rPr lang="en-US" sz="1800" b="0" dirty="0"/>
              <a:t>✍️Content, 📅Events, ⚙️Structure</a:t>
            </a:r>
            <a:endParaRPr lang="en-US" sz="1800" dirty="0"/>
          </a:p>
        </p:txBody>
      </p:sp>
      <p:sp>
        <p:nvSpPr>
          <p:cNvPr id="4" name="Freccia bidirezionale orizzontale 3">
            <a:extLst>
              <a:ext uri="{FF2B5EF4-FFF2-40B4-BE49-F238E27FC236}">
                <a16:creationId xmlns:a16="http://schemas.microsoft.com/office/drawing/2014/main" id="{3DF87BF4-48CA-CBC6-279F-B582199386CF}"/>
              </a:ext>
            </a:extLst>
          </p:cNvPr>
          <p:cNvSpPr/>
          <p:nvPr/>
        </p:nvSpPr>
        <p:spPr>
          <a:xfrm>
            <a:off x="612742" y="2924356"/>
            <a:ext cx="11133056" cy="590909"/>
          </a:xfrm>
          <a:prstGeom prst="leftRightArrow">
            <a:avLst/>
          </a:prstGeom>
          <a:gradFill>
            <a:gsLst>
              <a:gs pos="22000">
                <a:schemeClr val="bg1"/>
              </a:gs>
              <a:gs pos="0">
                <a:schemeClr val="accent1">
                  <a:lumMod val="5000"/>
                  <a:lumOff val="95000"/>
                </a:schemeClr>
              </a:gs>
              <a:gs pos="43000">
                <a:schemeClr val="accent1">
                  <a:lumMod val="60000"/>
                  <a:lumOff val="40000"/>
                </a:schemeClr>
              </a:gs>
              <a:gs pos="66000">
                <a:schemeClr val="accent1">
                  <a:lumMod val="60000"/>
                  <a:lumOff val="40000"/>
                </a:schemeClr>
              </a:gs>
              <a:gs pos="84000">
                <a:schemeClr val="accent1">
                  <a:lumMod val="50000"/>
                </a:schemeClr>
              </a:gs>
              <a:gs pos="100000">
                <a:schemeClr val="accent1">
                  <a:lumMod val="50000"/>
                </a:schemeClr>
              </a:gs>
            </a:gsLst>
            <a:lin ang="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High proportion of direct value							       </a:t>
            </a:r>
            <a:r>
              <a:rPr lang="en-US" sz="1200" dirty="0">
                <a:solidFill>
                  <a:schemeClr val="bg1"/>
                </a:solidFill>
              </a:rPr>
              <a:t>Low proportion of direct value</a:t>
            </a:r>
            <a:endParaRPr lang="en-US" sz="1200" dirty="0">
              <a:solidFill>
                <a:schemeClr val="tx1"/>
              </a:solidFill>
            </a:endParaRPr>
          </a:p>
        </p:txBody>
      </p:sp>
      <p:grpSp>
        <p:nvGrpSpPr>
          <p:cNvPr id="5" name="Gruppo 4">
            <a:extLst>
              <a:ext uri="{FF2B5EF4-FFF2-40B4-BE49-F238E27FC236}">
                <a16:creationId xmlns:a16="http://schemas.microsoft.com/office/drawing/2014/main" id="{20AFA724-80E5-86D3-C408-9ED59F9B669C}"/>
              </a:ext>
            </a:extLst>
          </p:cNvPr>
          <p:cNvGrpSpPr/>
          <p:nvPr/>
        </p:nvGrpSpPr>
        <p:grpSpPr>
          <a:xfrm>
            <a:off x="121161" y="2040954"/>
            <a:ext cx="994407" cy="994406"/>
            <a:chOff x="6220588" y="2498755"/>
            <a:chExt cx="2157987" cy="2157985"/>
          </a:xfrm>
        </p:grpSpPr>
        <p:pic>
          <p:nvPicPr>
            <p:cNvPr id="6" name="Elemento grafico 5" descr="Regalo con riempimento a tinta unita">
              <a:extLst>
                <a:ext uri="{FF2B5EF4-FFF2-40B4-BE49-F238E27FC236}">
                  <a16:creationId xmlns:a16="http://schemas.microsoft.com/office/drawing/2014/main" id="{F58D0548-DD44-C703-4ABA-940D980601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20590" y="2498755"/>
              <a:ext cx="2157985" cy="2157985"/>
            </a:xfrm>
            <a:prstGeom prst="rect">
              <a:avLst/>
            </a:prstGeom>
          </p:spPr>
        </p:pic>
        <p:pic>
          <p:nvPicPr>
            <p:cNvPr id="7" name="Elemento grafico 6" descr="Regalo con riempimento a tinta unita">
              <a:extLst>
                <a:ext uri="{FF2B5EF4-FFF2-40B4-BE49-F238E27FC236}">
                  <a16:creationId xmlns:a16="http://schemas.microsoft.com/office/drawing/2014/main" id="{9F0FC150-5222-EA09-5698-2953D0FAAD77}"/>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t="88462" b="-1"/>
            <a:stretch/>
          </p:blipFill>
          <p:spPr>
            <a:xfrm>
              <a:off x="6220588" y="4407740"/>
              <a:ext cx="2157985" cy="249000"/>
            </a:xfrm>
            <a:prstGeom prst="rect">
              <a:avLst/>
            </a:prstGeom>
          </p:spPr>
        </p:pic>
        <p:pic>
          <p:nvPicPr>
            <p:cNvPr id="8" name="Elemento grafico 7" descr="Regalo con riempimento a tinta unita">
              <a:extLst>
                <a:ext uri="{FF2B5EF4-FFF2-40B4-BE49-F238E27FC236}">
                  <a16:creationId xmlns:a16="http://schemas.microsoft.com/office/drawing/2014/main" id="{658E166D-79F3-E139-4D7B-CD32C8DBB768}"/>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t="83865" b="11538"/>
            <a:stretch/>
          </p:blipFill>
          <p:spPr>
            <a:xfrm>
              <a:off x="6220588" y="4308522"/>
              <a:ext cx="2157985" cy="99216"/>
            </a:xfrm>
            <a:prstGeom prst="rect">
              <a:avLst/>
            </a:prstGeom>
          </p:spPr>
        </p:pic>
      </p:grpSp>
      <p:grpSp>
        <p:nvGrpSpPr>
          <p:cNvPr id="9" name="Gruppo 8">
            <a:extLst>
              <a:ext uri="{FF2B5EF4-FFF2-40B4-BE49-F238E27FC236}">
                <a16:creationId xmlns:a16="http://schemas.microsoft.com/office/drawing/2014/main" id="{8629BE00-3838-43E2-6E0E-6F2332D76AB0}"/>
              </a:ext>
            </a:extLst>
          </p:cNvPr>
          <p:cNvGrpSpPr/>
          <p:nvPr/>
        </p:nvGrpSpPr>
        <p:grpSpPr>
          <a:xfrm>
            <a:off x="5678862" y="2040954"/>
            <a:ext cx="994407" cy="994406"/>
            <a:chOff x="9893875" y="2459515"/>
            <a:chExt cx="2157987" cy="2157985"/>
          </a:xfrm>
        </p:grpSpPr>
        <p:pic>
          <p:nvPicPr>
            <p:cNvPr id="10" name="Elemento grafico 9" descr="Regalo con riempimento a tinta unita">
              <a:extLst>
                <a:ext uri="{FF2B5EF4-FFF2-40B4-BE49-F238E27FC236}">
                  <a16:creationId xmlns:a16="http://schemas.microsoft.com/office/drawing/2014/main" id="{98532911-8045-1C7A-D32F-11C14916A2B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93877" y="2459515"/>
              <a:ext cx="2157985" cy="2157985"/>
            </a:xfrm>
            <a:prstGeom prst="rect">
              <a:avLst/>
            </a:prstGeom>
          </p:spPr>
        </p:pic>
        <p:pic>
          <p:nvPicPr>
            <p:cNvPr id="11" name="Elemento grafico 10" descr="Regalo con riempimento a tinta unita">
              <a:extLst>
                <a:ext uri="{FF2B5EF4-FFF2-40B4-BE49-F238E27FC236}">
                  <a16:creationId xmlns:a16="http://schemas.microsoft.com/office/drawing/2014/main" id="{AAF28204-5963-7975-8DDA-F8C92B682A23}"/>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t="72046" b="-1"/>
            <a:stretch/>
          </p:blipFill>
          <p:spPr>
            <a:xfrm>
              <a:off x="9893876" y="4014254"/>
              <a:ext cx="2157985" cy="603246"/>
            </a:xfrm>
            <a:prstGeom prst="rect">
              <a:avLst/>
            </a:prstGeom>
          </p:spPr>
        </p:pic>
        <p:pic>
          <p:nvPicPr>
            <p:cNvPr id="12" name="Elemento grafico 11" descr="Regalo con riempimento a tinta unita">
              <a:extLst>
                <a:ext uri="{FF2B5EF4-FFF2-40B4-BE49-F238E27FC236}">
                  <a16:creationId xmlns:a16="http://schemas.microsoft.com/office/drawing/2014/main" id="{ABFA3246-0958-71C8-B062-CF584287C44E}"/>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t="42949" b="27956"/>
            <a:stretch/>
          </p:blipFill>
          <p:spPr>
            <a:xfrm>
              <a:off x="9893875" y="3386400"/>
              <a:ext cx="2157985" cy="627854"/>
            </a:xfrm>
            <a:prstGeom prst="rect">
              <a:avLst/>
            </a:prstGeom>
          </p:spPr>
        </p:pic>
      </p:grpSp>
      <p:grpSp>
        <p:nvGrpSpPr>
          <p:cNvPr id="13" name="Gruppo 12">
            <a:extLst>
              <a:ext uri="{FF2B5EF4-FFF2-40B4-BE49-F238E27FC236}">
                <a16:creationId xmlns:a16="http://schemas.microsoft.com/office/drawing/2014/main" id="{04921C31-5921-07AD-32F8-887E3D4E9BB7}"/>
              </a:ext>
            </a:extLst>
          </p:cNvPr>
          <p:cNvGrpSpPr/>
          <p:nvPr/>
        </p:nvGrpSpPr>
        <p:grpSpPr>
          <a:xfrm>
            <a:off x="11212811" y="2062064"/>
            <a:ext cx="994407" cy="994406"/>
            <a:chOff x="9893875" y="2459515"/>
            <a:chExt cx="2157987" cy="2157985"/>
          </a:xfrm>
        </p:grpSpPr>
        <p:pic>
          <p:nvPicPr>
            <p:cNvPr id="14" name="Elemento grafico 13" descr="Regalo con riempimento a tinta unita">
              <a:extLst>
                <a:ext uri="{FF2B5EF4-FFF2-40B4-BE49-F238E27FC236}">
                  <a16:creationId xmlns:a16="http://schemas.microsoft.com/office/drawing/2014/main" id="{E295347F-FBC7-68F9-498F-6163B54E2C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93877" y="2459515"/>
              <a:ext cx="2157985" cy="2157985"/>
            </a:xfrm>
            <a:prstGeom prst="rect">
              <a:avLst/>
            </a:prstGeom>
          </p:spPr>
        </p:pic>
        <p:pic>
          <p:nvPicPr>
            <p:cNvPr id="15" name="Elemento grafico 14" descr="Regalo con riempimento a tinta unita">
              <a:extLst>
                <a:ext uri="{FF2B5EF4-FFF2-40B4-BE49-F238E27FC236}">
                  <a16:creationId xmlns:a16="http://schemas.microsoft.com/office/drawing/2014/main" id="{19B02643-3F64-19F6-A2D7-BC0AC7556419}"/>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t="40576" b="-1"/>
            <a:stretch/>
          </p:blipFill>
          <p:spPr>
            <a:xfrm>
              <a:off x="9893875" y="3335154"/>
              <a:ext cx="2157985" cy="1282346"/>
            </a:xfrm>
            <a:prstGeom prst="rect">
              <a:avLst/>
            </a:prstGeom>
          </p:spPr>
        </p:pic>
        <p:pic>
          <p:nvPicPr>
            <p:cNvPr id="16" name="Elemento grafico 15" descr="Regalo con riempimento a tinta unita">
              <a:extLst>
                <a:ext uri="{FF2B5EF4-FFF2-40B4-BE49-F238E27FC236}">
                  <a16:creationId xmlns:a16="http://schemas.microsoft.com/office/drawing/2014/main" id="{63C51B2C-827B-33E6-18B5-D4BE981B1FD9}"/>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t="2575" b="59427"/>
            <a:stretch/>
          </p:blipFill>
          <p:spPr>
            <a:xfrm>
              <a:off x="9893875" y="2515190"/>
              <a:ext cx="2157985" cy="819966"/>
            </a:xfrm>
            <a:prstGeom prst="rect">
              <a:avLst/>
            </a:prstGeom>
          </p:spPr>
        </p:pic>
      </p:grpSp>
      <p:sp>
        <p:nvSpPr>
          <p:cNvPr id="17" name="Rettangolo 16">
            <a:extLst>
              <a:ext uri="{FF2B5EF4-FFF2-40B4-BE49-F238E27FC236}">
                <a16:creationId xmlns:a16="http://schemas.microsoft.com/office/drawing/2014/main" id="{A4813379-8397-2EA2-735B-3DC51CA0F10D}"/>
              </a:ext>
            </a:extLst>
          </p:cNvPr>
          <p:cNvSpPr/>
          <p:nvPr/>
        </p:nvSpPr>
        <p:spPr>
          <a:xfrm>
            <a:off x="545245" y="3551389"/>
            <a:ext cx="1140643" cy="7070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0" dirty="0">
                <a:solidFill>
                  <a:schemeClr val="tx1"/>
                </a:solidFill>
              </a:rPr>
              <a:t>✍️ </a:t>
            </a:r>
            <a:r>
              <a:rPr lang="en-US" sz="900" dirty="0">
                <a:solidFill>
                  <a:schemeClr val="tx1"/>
                </a:solidFill>
              </a:rPr>
              <a:t>Individually targeted content (from target point-of-view)</a:t>
            </a:r>
          </a:p>
        </p:txBody>
      </p:sp>
      <p:sp>
        <p:nvSpPr>
          <p:cNvPr id="18" name="Rettangolo 17">
            <a:extLst>
              <a:ext uri="{FF2B5EF4-FFF2-40B4-BE49-F238E27FC236}">
                <a16:creationId xmlns:a16="http://schemas.microsoft.com/office/drawing/2014/main" id="{522D1CD1-4605-04CF-491A-F2E77E38940F}"/>
              </a:ext>
            </a:extLst>
          </p:cNvPr>
          <p:cNvSpPr/>
          <p:nvPr/>
        </p:nvSpPr>
        <p:spPr>
          <a:xfrm>
            <a:off x="9357129" y="4330742"/>
            <a:ext cx="1140643" cy="7070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0" dirty="0">
                <a:solidFill>
                  <a:schemeClr val="tx1"/>
                </a:solidFill>
              </a:rPr>
              <a:t>📅⚙️</a:t>
            </a:r>
            <a:r>
              <a:rPr lang="en-US" sz="900" dirty="0">
                <a:solidFill>
                  <a:schemeClr val="tx1"/>
                </a:solidFill>
              </a:rPr>
              <a:t>Community organization &amp; governance definition</a:t>
            </a:r>
          </a:p>
        </p:txBody>
      </p:sp>
      <p:sp>
        <p:nvSpPr>
          <p:cNvPr id="19" name="Rettangolo 18">
            <a:extLst>
              <a:ext uri="{FF2B5EF4-FFF2-40B4-BE49-F238E27FC236}">
                <a16:creationId xmlns:a16="http://schemas.microsoft.com/office/drawing/2014/main" id="{58A3299C-A0ED-0B8B-2166-3C05FFAF5760}"/>
              </a:ext>
            </a:extLst>
          </p:cNvPr>
          <p:cNvSpPr/>
          <p:nvPr/>
        </p:nvSpPr>
        <p:spPr>
          <a:xfrm>
            <a:off x="9357126" y="5111921"/>
            <a:ext cx="1140643" cy="7070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0" dirty="0">
                <a:solidFill>
                  <a:schemeClr val="tx1"/>
                </a:solidFill>
              </a:rPr>
              <a:t>⚙️</a:t>
            </a:r>
            <a:r>
              <a:rPr lang="en-US" sz="900" dirty="0">
                <a:solidFill>
                  <a:schemeClr val="tx1"/>
                </a:solidFill>
              </a:rPr>
              <a:t>Setting up Community tools</a:t>
            </a:r>
          </a:p>
        </p:txBody>
      </p:sp>
      <p:sp>
        <p:nvSpPr>
          <p:cNvPr id="20" name="Rettangolo 19">
            <a:extLst>
              <a:ext uri="{FF2B5EF4-FFF2-40B4-BE49-F238E27FC236}">
                <a16:creationId xmlns:a16="http://schemas.microsoft.com/office/drawing/2014/main" id="{D8AD770D-2412-2B64-5B37-D2AA8487EB69}"/>
              </a:ext>
            </a:extLst>
          </p:cNvPr>
          <p:cNvSpPr/>
          <p:nvPr/>
        </p:nvSpPr>
        <p:spPr>
          <a:xfrm>
            <a:off x="8102902" y="3551389"/>
            <a:ext cx="1140643" cy="7070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0" dirty="0">
                <a:solidFill>
                  <a:schemeClr val="tx1"/>
                </a:solidFill>
              </a:rPr>
              <a:t>✍️ </a:t>
            </a:r>
            <a:r>
              <a:rPr lang="en-US" sz="900" dirty="0">
                <a:solidFill>
                  <a:schemeClr val="tx1"/>
                </a:solidFill>
              </a:rPr>
              <a:t>Non targeted / Standard content (ex: from the company)</a:t>
            </a:r>
          </a:p>
        </p:txBody>
      </p:sp>
      <p:sp>
        <p:nvSpPr>
          <p:cNvPr id="21" name="Rettangolo 20">
            <a:extLst>
              <a:ext uri="{FF2B5EF4-FFF2-40B4-BE49-F238E27FC236}">
                <a16:creationId xmlns:a16="http://schemas.microsoft.com/office/drawing/2014/main" id="{5F244119-60E3-E75E-D039-315797C05F95}"/>
              </a:ext>
            </a:extLst>
          </p:cNvPr>
          <p:cNvSpPr/>
          <p:nvPr/>
        </p:nvSpPr>
        <p:spPr>
          <a:xfrm>
            <a:off x="9362174" y="3549563"/>
            <a:ext cx="1140643" cy="7070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0" dirty="0">
                <a:solidFill>
                  <a:schemeClr val="tx1"/>
                </a:solidFill>
              </a:rPr>
              <a:t>⚙️</a:t>
            </a:r>
            <a:r>
              <a:rPr lang="en-US" sz="900" dirty="0">
                <a:solidFill>
                  <a:schemeClr val="tx1"/>
                </a:solidFill>
              </a:rPr>
              <a:t>Polls, interviews, and other inquiries about members</a:t>
            </a:r>
          </a:p>
        </p:txBody>
      </p:sp>
      <p:sp>
        <p:nvSpPr>
          <p:cNvPr id="22" name="Rettangolo 21">
            <a:extLst>
              <a:ext uri="{FF2B5EF4-FFF2-40B4-BE49-F238E27FC236}">
                <a16:creationId xmlns:a16="http://schemas.microsoft.com/office/drawing/2014/main" id="{62395B1F-7415-1A3E-F17E-F2C21A064F0B}"/>
              </a:ext>
            </a:extLst>
          </p:cNvPr>
          <p:cNvSpPr/>
          <p:nvPr/>
        </p:nvSpPr>
        <p:spPr>
          <a:xfrm>
            <a:off x="545245" y="4351902"/>
            <a:ext cx="1140643" cy="7070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0" dirty="0">
                <a:solidFill>
                  <a:schemeClr val="tx1"/>
                </a:solidFill>
              </a:rPr>
              <a:t>📅✍️</a:t>
            </a:r>
            <a:r>
              <a:rPr lang="en-US" sz="900" dirty="0">
                <a:solidFill>
                  <a:schemeClr val="tx1"/>
                </a:solidFill>
              </a:rPr>
              <a:t>Solving current problem of a member (from  requester point-of-view)</a:t>
            </a:r>
          </a:p>
        </p:txBody>
      </p:sp>
      <p:sp>
        <p:nvSpPr>
          <p:cNvPr id="23" name="Rettangolo 22">
            <a:extLst>
              <a:ext uri="{FF2B5EF4-FFF2-40B4-BE49-F238E27FC236}">
                <a16:creationId xmlns:a16="http://schemas.microsoft.com/office/drawing/2014/main" id="{55A28CAE-47E6-43D0-199F-5722A6B8B9BB}"/>
              </a:ext>
            </a:extLst>
          </p:cNvPr>
          <p:cNvSpPr/>
          <p:nvPr/>
        </p:nvSpPr>
        <p:spPr>
          <a:xfrm>
            <a:off x="5589267" y="4351900"/>
            <a:ext cx="1140643" cy="7070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0" dirty="0">
                <a:solidFill>
                  <a:schemeClr val="tx1"/>
                </a:solidFill>
              </a:rPr>
              <a:t>📅✍️</a:t>
            </a:r>
            <a:r>
              <a:rPr lang="en-US" sz="900" dirty="0">
                <a:solidFill>
                  <a:schemeClr val="tx1"/>
                </a:solidFill>
              </a:rPr>
              <a:t>Solving current problem of a member (from helpers point-of-view)</a:t>
            </a:r>
          </a:p>
        </p:txBody>
      </p:sp>
      <p:sp>
        <p:nvSpPr>
          <p:cNvPr id="24" name="Rettangolo 23">
            <a:extLst>
              <a:ext uri="{FF2B5EF4-FFF2-40B4-BE49-F238E27FC236}">
                <a16:creationId xmlns:a16="http://schemas.microsoft.com/office/drawing/2014/main" id="{D027E05E-49BC-C588-FC5B-B4FD2AF84E16}"/>
              </a:ext>
            </a:extLst>
          </p:cNvPr>
          <p:cNvSpPr/>
          <p:nvPr/>
        </p:nvSpPr>
        <p:spPr>
          <a:xfrm>
            <a:off x="3067256" y="3551389"/>
            <a:ext cx="1140643" cy="7070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0" dirty="0">
                <a:solidFill>
                  <a:schemeClr val="tx1"/>
                </a:solidFill>
              </a:rPr>
              <a:t>✍️ </a:t>
            </a:r>
            <a:r>
              <a:rPr lang="en-US" sz="900" dirty="0">
                <a:solidFill>
                  <a:schemeClr val="tx1"/>
                </a:solidFill>
              </a:rPr>
              <a:t>Collectively chosen content (is useful for a majority of members)</a:t>
            </a:r>
          </a:p>
        </p:txBody>
      </p:sp>
      <p:sp>
        <p:nvSpPr>
          <p:cNvPr id="25" name="Rettangolo 24">
            <a:extLst>
              <a:ext uri="{FF2B5EF4-FFF2-40B4-BE49-F238E27FC236}">
                <a16:creationId xmlns:a16="http://schemas.microsoft.com/office/drawing/2014/main" id="{B0EE0FA0-00D2-4C39-16D3-412E9B2746F3}"/>
              </a:ext>
            </a:extLst>
          </p:cNvPr>
          <p:cNvSpPr/>
          <p:nvPr/>
        </p:nvSpPr>
        <p:spPr>
          <a:xfrm>
            <a:off x="545244" y="5146424"/>
            <a:ext cx="1140643" cy="7070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0" dirty="0">
                <a:solidFill>
                  <a:schemeClr val="tx1"/>
                </a:solidFill>
              </a:rPr>
              <a:t>📅</a:t>
            </a:r>
            <a:r>
              <a:rPr lang="en-US" sz="900" dirty="0">
                <a:solidFill>
                  <a:schemeClr val="tx1"/>
                </a:solidFill>
              </a:rPr>
              <a:t>Custom-made event for one member (from this member point-of-view)</a:t>
            </a:r>
          </a:p>
        </p:txBody>
      </p:sp>
      <p:sp>
        <p:nvSpPr>
          <p:cNvPr id="26" name="Rettangolo 25">
            <a:extLst>
              <a:ext uri="{FF2B5EF4-FFF2-40B4-BE49-F238E27FC236}">
                <a16:creationId xmlns:a16="http://schemas.microsoft.com/office/drawing/2014/main" id="{4BF42CCD-701D-22A8-46FD-F5504A2BF6A1}"/>
              </a:ext>
            </a:extLst>
          </p:cNvPr>
          <p:cNvSpPr/>
          <p:nvPr/>
        </p:nvSpPr>
        <p:spPr>
          <a:xfrm>
            <a:off x="6850275" y="5133083"/>
            <a:ext cx="1140643" cy="7070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0" dirty="0">
                <a:solidFill>
                  <a:schemeClr val="tx1"/>
                </a:solidFill>
              </a:rPr>
              <a:t>📅</a:t>
            </a:r>
            <a:r>
              <a:rPr lang="en-US" sz="900" dirty="0">
                <a:solidFill>
                  <a:schemeClr val="tx1"/>
                </a:solidFill>
              </a:rPr>
              <a:t>Custom-made event for one member (from other members point-of-view)</a:t>
            </a:r>
          </a:p>
        </p:txBody>
      </p:sp>
      <p:sp>
        <p:nvSpPr>
          <p:cNvPr id="27" name="Rettangolo 26">
            <a:extLst>
              <a:ext uri="{FF2B5EF4-FFF2-40B4-BE49-F238E27FC236}">
                <a16:creationId xmlns:a16="http://schemas.microsoft.com/office/drawing/2014/main" id="{EC7E9992-83D5-6968-E9F4-7E9383739683}"/>
              </a:ext>
            </a:extLst>
          </p:cNvPr>
          <p:cNvSpPr/>
          <p:nvPr/>
        </p:nvSpPr>
        <p:spPr>
          <a:xfrm>
            <a:off x="1806250" y="5144761"/>
            <a:ext cx="1140643" cy="7070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0" dirty="0">
                <a:solidFill>
                  <a:schemeClr val="tx1"/>
                </a:solidFill>
              </a:rPr>
              <a:t>📅</a:t>
            </a:r>
            <a:r>
              <a:rPr lang="en-US" sz="900" dirty="0">
                <a:solidFill>
                  <a:schemeClr val="tx1"/>
                </a:solidFill>
              </a:rPr>
              <a:t>Custom-made event for all members, marketplace-like events</a:t>
            </a:r>
          </a:p>
        </p:txBody>
      </p:sp>
      <p:sp>
        <p:nvSpPr>
          <p:cNvPr id="28" name="Rettangolo 27">
            <a:extLst>
              <a:ext uri="{FF2B5EF4-FFF2-40B4-BE49-F238E27FC236}">
                <a16:creationId xmlns:a16="http://schemas.microsoft.com/office/drawing/2014/main" id="{046CF4A3-A50A-6A24-ED07-DE55F67B4855}"/>
              </a:ext>
            </a:extLst>
          </p:cNvPr>
          <p:cNvSpPr/>
          <p:nvPr/>
        </p:nvSpPr>
        <p:spPr>
          <a:xfrm>
            <a:off x="3067256" y="5144761"/>
            <a:ext cx="1140643" cy="7070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0" dirty="0">
                <a:solidFill>
                  <a:schemeClr val="tx1"/>
                </a:solidFill>
              </a:rPr>
              <a:t>📅</a:t>
            </a:r>
            <a:r>
              <a:rPr lang="en-US" sz="900" dirty="0">
                <a:solidFill>
                  <a:schemeClr val="tx1"/>
                </a:solidFill>
              </a:rPr>
              <a:t>Custom-made event for a majority of members</a:t>
            </a:r>
          </a:p>
        </p:txBody>
      </p:sp>
      <p:sp>
        <p:nvSpPr>
          <p:cNvPr id="29" name="Rettangolo 28">
            <a:extLst>
              <a:ext uri="{FF2B5EF4-FFF2-40B4-BE49-F238E27FC236}">
                <a16:creationId xmlns:a16="http://schemas.microsoft.com/office/drawing/2014/main" id="{7330DC77-68EE-EBDA-9DDE-25170CBFBB5C}"/>
              </a:ext>
            </a:extLst>
          </p:cNvPr>
          <p:cNvSpPr/>
          <p:nvPr/>
        </p:nvSpPr>
        <p:spPr>
          <a:xfrm>
            <a:off x="4328262" y="5144444"/>
            <a:ext cx="1140643" cy="7070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0" dirty="0">
                <a:solidFill>
                  <a:schemeClr val="tx1"/>
                </a:solidFill>
              </a:rPr>
              <a:t>📅</a:t>
            </a:r>
            <a:r>
              <a:rPr lang="en-US" sz="900" dirty="0">
                <a:solidFill>
                  <a:schemeClr val="tx1"/>
                </a:solidFill>
              </a:rPr>
              <a:t>Custom-made event for a minority of members (from this minority </a:t>
            </a:r>
            <a:r>
              <a:rPr lang="en-US" sz="900" dirty="0" err="1">
                <a:solidFill>
                  <a:schemeClr val="tx1"/>
                </a:solidFill>
              </a:rPr>
              <a:t>pov</a:t>
            </a:r>
            <a:r>
              <a:rPr lang="en-US" sz="900" dirty="0">
                <a:solidFill>
                  <a:schemeClr val="tx1"/>
                </a:solidFill>
              </a:rPr>
              <a:t>)</a:t>
            </a:r>
          </a:p>
        </p:txBody>
      </p:sp>
      <p:sp>
        <p:nvSpPr>
          <p:cNvPr id="30" name="Rettangolo 29">
            <a:extLst>
              <a:ext uri="{FF2B5EF4-FFF2-40B4-BE49-F238E27FC236}">
                <a16:creationId xmlns:a16="http://schemas.microsoft.com/office/drawing/2014/main" id="{01924244-71A8-2626-CAF7-0645AE27C5F7}"/>
              </a:ext>
            </a:extLst>
          </p:cNvPr>
          <p:cNvSpPr/>
          <p:nvPr/>
        </p:nvSpPr>
        <p:spPr>
          <a:xfrm>
            <a:off x="5589268" y="5144443"/>
            <a:ext cx="1140643" cy="7070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0" dirty="0">
                <a:solidFill>
                  <a:schemeClr val="tx1"/>
                </a:solidFill>
              </a:rPr>
              <a:t>📅</a:t>
            </a:r>
            <a:r>
              <a:rPr lang="en-US" sz="900" dirty="0">
                <a:solidFill>
                  <a:schemeClr val="tx1"/>
                </a:solidFill>
              </a:rPr>
              <a:t>Custom-made event for other members </a:t>
            </a:r>
          </a:p>
        </p:txBody>
      </p:sp>
      <p:sp>
        <p:nvSpPr>
          <p:cNvPr id="31" name="Rettangolo 30">
            <a:extLst>
              <a:ext uri="{FF2B5EF4-FFF2-40B4-BE49-F238E27FC236}">
                <a16:creationId xmlns:a16="http://schemas.microsoft.com/office/drawing/2014/main" id="{5247DF19-BEF5-EE8B-83E7-E2C8BA9CEF26}"/>
              </a:ext>
            </a:extLst>
          </p:cNvPr>
          <p:cNvSpPr/>
          <p:nvPr/>
        </p:nvSpPr>
        <p:spPr>
          <a:xfrm>
            <a:off x="4328262" y="3551389"/>
            <a:ext cx="1140643" cy="7070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0" dirty="0">
                <a:solidFill>
                  <a:schemeClr val="tx1"/>
                </a:solidFill>
              </a:rPr>
              <a:t>✍️ </a:t>
            </a:r>
            <a:r>
              <a:rPr lang="en-US" sz="900" dirty="0">
                <a:solidFill>
                  <a:schemeClr val="tx1"/>
                </a:solidFill>
              </a:rPr>
              <a:t>Content chosen by a minority of members</a:t>
            </a:r>
          </a:p>
        </p:txBody>
      </p:sp>
      <p:sp>
        <p:nvSpPr>
          <p:cNvPr id="32" name="Rettangolo 31">
            <a:extLst>
              <a:ext uri="{FF2B5EF4-FFF2-40B4-BE49-F238E27FC236}">
                <a16:creationId xmlns:a16="http://schemas.microsoft.com/office/drawing/2014/main" id="{3ACF4B29-AE29-B316-D586-F903105244C4}"/>
              </a:ext>
            </a:extLst>
          </p:cNvPr>
          <p:cNvSpPr/>
          <p:nvPr/>
        </p:nvSpPr>
        <p:spPr>
          <a:xfrm>
            <a:off x="8124404" y="5133082"/>
            <a:ext cx="1140643" cy="7070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0" dirty="0">
                <a:solidFill>
                  <a:schemeClr val="tx1"/>
                </a:solidFill>
              </a:rPr>
              <a:t>📅</a:t>
            </a:r>
            <a:r>
              <a:rPr lang="en-US" sz="900" dirty="0">
                <a:solidFill>
                  <a:schemeClr val="tx1"/>
                </a:solidFill>
              </a:rPr>
              <a:t>Standard events not adapted to the Community</a:t>
            </a:r>
          </a:p>
        </p:txBody>
      </p:sp>
      <p:sp>
        <p:nvSpPr>
          <p:cNvPr id="33" name="Rettangolo 32">
            <a:extLst>
              <a:ext uri="{FF2B5EF4-FFF2-40B4-BE49-F238E27FC236}">
                <a16:creationId xmlns:a16="http://schemas.microsoft.com/office/drawing/2014/main" id="{E5593508-2F53-315E-9FC7-11F2BB89E574}"/>
              </a:ext>
            </a:extLst>
          </p:cNvPr>
          <p:cNvSpPr/>
          <p:nvPr/>
        </p:nvSpPr>
        <p:spPr>
          <a:xfrm>
            <a:off x="5586630" y="5949902"/>
            <a:ext cx="1140643" cy="7070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0" dirty="0">
                <a:solidFill>
                  <a:schemeClr val="tx1"/>
                </a:solidFill>
              </a:rPr>
              <a:t>📅⚙️</a:t>
            </a:r>
            <a:r>
              <a:rPr lang="en-US" sz="900" dirty="0">
                <a:solidFill>
                  <a:schemeClr val="tx1"/>
                </a:solidFill>
              </a:rPr>
              <a:t>Knowledge management capitalization activities</a:t>
            </a:r>
          </a:p>
        </p:txBody>
      </p:sp>
      <p:sp>
        <p:nvSpPr>
          <p:cNvPr id="34" name="Rettangolo 33">
            <a:extLst>
              <a:ext uri="{FF2B5EF4-FFF2-40B4-BE49-F238E27FC236}">
                <a16:creationId xmlns:a16="http://schemas.microsoft.com/office/drawing/2014/main" id="{D76A8CA2-5615-1F7F-B46D-BCBF24A9E5D4}"/>
              </a:ext>
            </a:extLst>
          </p:cNvPr>
          <p:cNvSpPr/>
          <p:nvPr/>
        </p:nvSpPr>
        <p:spPr>
          <a:xfrm>
            <a:off x="4328262" y="5944953"/>
            <a:ext cx="1140643" cy="7070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0" dirty="0">
                <a:solidFill>
                  <a:schemeClr val="tx1"/>
                </a:solidFill>
              </a:rPr>
              <a:t>📅</a:t>
            </a:r>
            <a:r>
              <a:rPr lang="en-US" sz="900" dirty="0">
                <a:solidFill>
                  <a:schemeClr val="tx1"/>
                </a:solidFill>
              </a:rPr>
              <a:t>Collective production of Community deliverables (for Community)</a:t>
            </a:r>
          </a:p>
        </p:txBody>
      </p:sp>
      <p:sp>
        <p:nvSpPr>
          <p:cNvPr id="35" name="Rettangolo 34">
            <a:extLst>
              <a:ext uri="{FF2B5EF4-FFF2-40B4-BE49-F238E27FC236}">
                <a16:creationId xmlns:a16="http://schemas.microsoft.com/office/drawing/2014/main" id="{49556715-5CDC-E0B1-3E31-8423DD52731A}"/>
              </a:ext>
            </a:extLst>
          </p:cNvPr>
          <p:cNvSpPr/>
          <p:nvPr/>
        </p:nvSpPr>
        <p:spPr>
          <a:xfrm>
            <a:off x="10589848" y="5111921"/>
            <a:ext cx="1140643" cy="7070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0" dirty="0">
                <a:solidFill>
                  <a:schemeClr val="tx1"/>
                </a:solidFill>
              </a:rPr>
              <a:t>📅Events</a:t>
            </a:r>
            <a:r>
              <a:rPr lang="en-US" sz="900" dirty="0">
                <a:solidFill>
                  <a:schemeClr val="tx1"/>
                </a:solidFill>
              </a:rPr>
              <a:t> fully for non community members without value for members</a:t>
            </a:r>
          </a:p>
        </p:txBody>
      </p:sp>
      <p:sp>
        <p:nvSpPr>
          <p:cNvPr id="36" name="Rettangolo 35">
            <a:extLst>
              <a:ext uri="{FF2B5EF4-FFF2-40B4-BE49-F238E27FC236}">
                <a16:creationId xmlns:a16="http://schemas.microsoft.com/office/drawing/2014/main" id="{98946814-7E59-D9DC-8CFA-6CC02FD1E7B1}"/>
              </a:ext>
            </a:extLst>
          </p:cNvPr>
          <p:cNvSpPr/>
          <p:nvPr/>
        </p:nvSpPr>
        <p:spPr>
          <a:xfrm>
            <a:off x="10589845" y="5895747"/>
            <a:ext cx="1140643" cy="7070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0" dirty="0">
                <a:solidFill>
                  <a:schemeClr val="tx1"/>
                </a:solidFill>
              </a:rPr>
              <a:t>⚙️</a:t>
            </a:r>
            <a:r>
              <a:rPr lang="en-US" sz="900" dirty="0">
                <a:solidFill>
                  <a:schemeClr val="tx1"/>
                </a:solidFill>
              </a:rPr>
              <a:t>Collective production of Community deliverables (for others)</a:t>
            </a:r>
          </a:p>
        </p:txBody>
      </p:sp>
      <p:sp>
        <p:nvSpPr>
          <p:cNvPr id="38" name="Rettangolo 37">
            <a:extLst>
              <a:ext uri="{FF2B5EF4-FFF2-40B4-BE49-F238E27FC236}">
                <a16:creationId xmlns:a16="http://schemas.microsoft.com/office/drawing/2014/main" id="{E9235E8F-811F-6998-F748-7F8D476E050A}"/>
              </a:ext>
            </a:extLst>
          </p:cNvPr>
          <p:cNvSpPr/>
          <p:nvPr/>
        </p:nvSpPr>
        <p:spPr>
          <a:xfrm>
            <a:off x="10589846" y="4328095"/>
            <a:ext cx="1140643" cy="7070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0" dirty="0">
                <a:solidFill>
                  <a:schemeClr val="tx1"/>
                </a:solidFill>
              </a:rPr>
              <a:t>⚙️</a:t>
            </a:r>
            <a:r>
              <a:rPr lang="en-US" sz="900" dirty="0">
                <a:solidFill>
                  <a:schemeClr val="tx1"/>
                </a:solidFill>
              </a:rPr>
              <a:t>Community administrative paperwork &amp; obligations</a:t>
            </a:r>
          </a:p>
        </p:txBody>
      </p:sp>
      <p:sp>
        <p:nvSpPr>
          <p:cNvPr id="39" name="Rettangolo 38">
            <a:extLst>
              <a:ext uri="{FF2B5EF4-FFF2-40B4-BE49-F238E27FC236}">
                <a16:creationId xmlns:a16="http://schemas.microsoft.com/office/drawing/2014/main" id="{8E95DF65-0BB5-3FCF-B69E-23445D1D250B}"/>
              </a:ext>
            </a:extLst>
          </p:cNvPr>
          <p:cNvSpPr/>
          <p:nvPr/>
        </p:nvSpPr>
        <p:spPr>
          <a:xfrm>
            <a:off x="6850275" y="4351899"/>
            <a:ext cx="1140643" cy="7070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0" dirty="0">
                <a:solidFill>
                  <a:schemeClr val="tx1"/>
                </a:solidFill>
              </a:rPr>
              <a:t>📅✍️</a:t>
            </a:r>
            <a:r>
              <a:rPr lang="en-US" sz="900" dirty="0">
                <a:solidFill>
                  <a:schemeClr val="tx1"/>
                </a:solidFill>
              </a:rPr>
              <a:t>Solving future problem of a member (from helpers point-of-view)</a:t>
            </a:r>
          </a:p>
        </p:txBody>
      </p:sp>
      <p:sp>
        <p:nvSpPr>
          <p:cNvPr id="40" name="Rettangolo 39">
            <a:extLst>
              <a:ext uri="{FF2B5EF4-FFF2-40B4-BE49-F238E27FC236}">
                <a16:creationId xmlns:a16="http://schemas.microsoft.com/office/drawing/2014/main" id="{5918EA28-D8CD-B209-8C9E-B639F0D6AC65}"/>
              </a:ext>
            </a:extLst>
          </p:cNvPr>
          <p:cNvSpPr/>
          <p:nvPr/>
        </p:nvSpPr>
        <p:spPr>
          <a:xfrm>
            <a:off x="4338999" y="4351900"/>
            <a:ext cx="1140643" cy="7070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0" dirty="0">
                <a:solidFill>
                  <a:schemeClr val="tx1"/>
                </a:solidFill>
              </a:rPr>
              <a:t>📅✍️</a:t>
            </a:r>
            <a:r>
              <a:rPr lang="en-US" sz="900" dirty="0">
                <a:solidFill>
                  <a:schemeClr val="tx1"/>
                </a:solidFill>
              </a:rPr>
              <a:t>Solving future collective problem</a:t>
            </a:r>
          </a:p>
        </p:txBody>
      </p:sp>
      <p:sp>
        <p:nvSpPr>
          <p:cNvPr id="41" name="Rettangolo 40">
            <a:extLst>
              <a:ext uri="{FF2B5EF4-FFF2-40B4-BE49-F238E27FC236}">
                <a16:creationId xmlns:a16="http://schemas.microsoft.com/office/drawing/2014/main" id="{44CC36C8-D68B-1AE5-28D0-8438C2CA31F0}"/>
              </a:ext>
            </a:extLst>
          </p:cNvPr>
          <p:cNvSpPr/>
          <p:nvPr/>
        </p:nvSpPr>
        <p:spPr>
          <a:xfrm>
            <a:off x="1798673" y="4351900"/>
            <a:ext cx="1140643" cy="7070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0" dirty="0">
                <a:solidFill>
                  <a:schemeClr val="tx1"/>
                </a:solidFill>
              </a:rPr>
              <a:t>📅✍️</a:t>
            </a:r>
            <a:r>
              <a:rPr lang="en-US" sz="900" dirty="0">
                <a:solidFill>
                  <a:schemeClr val="tx1"/>
                </a:solidFill>
              </a:rPr>
              <a:t>Solving future problem of a member (from requester point-of-view)</a:t>
            </a:r>
          </a:p>
        </p:txBody>
      </p:sp>
      <p:sp>
        <p:nvSpPr>
          <p:cNvPr id="42" name="Rettangolo 41">
            <a:extLst>
              <a:ext uri="{FF2B5EF4-FFF2-40B4-BE49-F238E27FC236}">
                <a16:creationId xmlns:a16="http://schemas.microsoft.com/office/drawing/2014/main" id="{99F3C693-5A74-9EE6-485D-6EF49860DCCA}"/>
              </a:ext>
            </a:extLst>
          </p:cNvPr>
          <p:cNvSpPr/>
          <p:nvPr/>
        </p:nvSpPr>
        <p:spPr>
          <a:xfrm>
            <a:off x="3059678" y="4351900"/>
            <a:ext cx="1140643" cy="7070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0" dirty="0">
                <a:solidFill>
                  <a:schemeClr val="tx1"/>
                </a:solidFill>
              </a:rPr>
              <a:t>📅✍️</a:t>
            </a:r>
            <a:r>
              <a:rPr lang="en-US" sz="900" dirty="0">
                <a:solidFill>
                  <a:schemeClr val="tx1"/>
                </a:solidFill>
              </a:rPr>
              <a:t>Solving current collective problem</a:t>
            </a:r>
          </a:p>
        </p:txBody>
      </p:sp>
      <p:sp>
        <p:nvSpPr>
          <p:cNvPr id="43" name="Rettangolo 42">
            <a:extLst>
              <a:ext uri="{FF2B5EF4-FFF2-40B4-BE49-F238E27FC236}">
                <a16:creationId xmlns:a16="http://schemas.microsoft.com/office/drawing/2014/main" id="{75D0438A-435A-7007-0277-B2CE2F2BADB2}"/>
              </a:ext>
            </a:extLst>
          </p:cNvPr>
          <p:cNvSpPr/>
          <p:nvPr/>
        </p:nvSpPr>
        <p:spPr>
          <a:xfrm>
            <a:off x="5579157" y="3549563"/>
            <a:ext cx="1140643" cy="7070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0" dirty="0">
                <a:solidFill>
                  <a:schemeClr val="tx1"/>
                </a:solidFill>
              </a:rPr>
              <a:t>✍️ </a:t>
            </a:r>
            <a:r>
              <a:rPr lang="en-US" sz="900" dirty="0">
                <a:solidFill>
                  <a:schemeClr val="tx1"/>
                </a:solidFill>
              </a:rPr>
              <a:t>Individually targeted content (from non-target point-of-view)</a:t>
            </a:r>
          </a:p>
        </p:txBody>
      </p:sp>
      <p:sp>
        <p:nvSpPr>
          <p:cNvPr id="44" name="Rettangolo 43">
            <a:extLst>
              <a:ext uri="{FF2B5EF4-FFF2-40B4-BE49-F238E27FC236}">
                <a16:creationId xmlns:a16="http://schemas.microsoft.com/office/drawing/2014/main" id="{DFBE6A25-073D-423F-6EB2-DA5DF85D0F01}"/>
              </a:ext>
            </a:extLst>
          </p:cNvPr>
          <p:cNvSpPr/>
          <p:nvPr/>
        </p:nvSpPr>
        <p:spPr>
          <a:xfrm>
            <a:off x="538682" y="5945272"/>
            <a:ext cx="1140643" cy="7070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0" dirty="0">
                <a:solidFill>
                  <a:schemeClr val="tx1"/>
                </a:solidFill>
              </a:rPr>
              <a:t>📅</a:t>
            </a:r>
            <a:r>
              <a:rPr lang="en-US" sz="900" dirty="0">
                <a:solidFill>
                  <a:schemeClr val="tx1"/>
                </a:solidFill>
              </a:rPr>
              <a:t>Free food, beverage, etc.</a:t>
            </a:r>
          </a:p>
        </p:txBody>
      </p:sp>
      <p:sp>
        <p:nvSpPr>
          <p:cNvPr id="45" name="Rettangolo 44">
            <a:extLst>
              <a:ext uri="{FF2B5EF4-FFF2-40B4-BE49-F238E27FC236}">
                <a16:creationId xmlns:a16="http://schemas.microsoft.com/office/drawing/2014/main" id="{74A51D9D-F757-7681-EB63-A2E703ECDDFF}"/>
              </a:ext>
            </a:extLst>
          </p:cNvPr>
          <p:cNvSpPr/>
          <p:nvPr/>
        </p:nvSpPr>
        <p:spPr>
          <a:xfrm>
            <a:off x="3050599" y="5944953"/>
            <a:ext cx="1140643" cy="7070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0" dirty="0">
                <a:solidFill>
                  <a:schemeClr val="tx1"/>
                </a:solidFill>
              </a:rPr>
              <a:t>📅</a:t>
            </a:r>
            <a:r>
              <a:rPr lang="en-US" sz="900" dirty="0">
                <a:solidFill>
                  <a:schemeClr val="tx1"/>
                </a:solidFill>
              </a:rPr>
              <a:t>Community celebration moments</a:t>
            </a:r>
          </a:p>
        </p:txBody>
      </p:sp>
      <p:sp>
        <p:nvSpPr>
          <p:cNvPr id="46" name="Rettangolo 45">
            <a:extLst>
              <a:ext uri="{FF2B5EF4-FFF2-40B4-BE49-F238E27FC236}">
                <a16:creationId xmlns:a16="http://schemas.microsoft.com/office/drawing/2014/main" id="{393FD6DE-A68B-DF3B-67DB-B80C707B5539}"/>
              </a:ext>
            </a:extLst>
          </p:cNvPr>
          <p:cNvSpPr/>
          <p:nvPr/>
        </p:nvSpPr>
        <p:spPr>
          <a:xfrm>
            <a:off x="6843460" y="5944953"/>
            <a:ext cx="1140643" cy="7070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0" dirty="0">
                <a:solidFill>
                  <a:schemeClr val="tx1"/>
                </a:solidFill>
              </a:rPr>
              <a:t>📅⚙️ </a:t>
            </a:r>
            <a:r>
              <a:rPr lang="en-US" sz="900" dirty="0">
                <a:solidFill>
                  <a:schemeClr val="tx1"/>
                </a:solidFill>
              </a:rPr>
              <a:t>Co-creation of Community identity (name, logo, pitch, other artifacts)</a:t>
            </a:r>
          </a:p>
        </p:txBody>
      </p:sp>
      <p:sp>
        <p:nvSpPr>
          <p:cNvPr id="47" name="Rettangolo 46">
            <a:extLst>
              <a:ext uri="{FF2B5EF4-FFF2-40B4-BE49-F238E27FC236}">
                <a16:creationId xmlns:a16="http://schemas.microsoft.com/office/drawing/2014/main" id="{ADDC0443-6CC1-C5A5-E072-370E0A2A8CE9}"/>
              </a:ext>
            </a:extLst>
          </p:cNvPr>
          <p:cNvSpPr/>
          <p:nvPr/>
        </p:nvSpPr>
        <p:spPr>
          <a:xfrm>
            <a:off x="1806249" y="3551389"/>
            <a:ext cx="1140643" cy="7070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0" dirty="0">
                <a:solidFill>
                  <a:schemeClr val="tx1"/>
                </a:solidFill>
              </a:rPr>
              <a:t>✍️ </a:t>
            </a:r>
            <a:r>
              <a:rPr lang="en-US" sz="900" dirty="0">
                <a:solidFill>
                  <a:schemeClr val="tx1"/>
                </a:solidFill>
              </a:rPr>
              <a:t>Collectively targeted content (ex: content about Community topic)</a:t>
            </a:r>
          </a:p>
        </p:txBody>
      </p:sp>
      <p:sp>
        <p:nvSpPr>
          <p:cNvPr id="48" name="Rettangolo 47">
            <a:extLst>
              <a:ext uri="{FF2B5EF4-FFF2-40B4-BE49-F238E27FC236}">
                <a16:creationId xmlns:a16="http://schemas.microsoft.com/office/drawing/2014/main" id="{7F269469-E2E4-78E6-366B-1D4BE1591BC8}"/>
              </a:ext>
            </a:extLst>
          </p:cNvPr>
          <p:cNvSpPr/>
          <p:nvPr/>
        </p:nvSpPr>
        <p:spPr>
          <a:xfrm>
            <a:off x="6850273" y="3549562"/>
            <a:ext cx="1140643" cy="70701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0" dirty="0">
                <a:solidFill>
                  <a:schemeClr val="tx1"/>
                </a:solidFill>
              </a:rPr>
              <a:t>✍️ </a:t>
            </a:r>
            <a:r>
              <a:rPr lang="en-US" sz="900" dirty="0">
                <a:solidFill>
                  <a:schemeClr val="tx1"/>
                </a:solidFill>
              </a:rPr>
              <a:t>Individually chosen content (from non-</a:t>
            </a:r>
            <a:r>
              <a:rPr lang="en-US" sz="900" dirty="0" err="1">
                <a:solidFill>
                  <a:schemeClr val="tx1"/>
                </a:solidFill>
              </a:rPr>
              <a:t>choser</a:t>
            </a:r>
            <a:r>
              <a:rPr lang="en-US" sz="900" dirty="0">
                <a:solidFill>
                  <a:schemeClr val="tx1"/>
                </a:solidFill>
              </a:rPr>
              <a:t> point-of-view)</a:t>
            </a:r>
          </a:p>
        </p:txBody>
      </p:sp>
    </p:spTree>
    <p:extLst>
      <p:ext uri="{BB962C8B-B14F-4D97-AF65-F5344CB8AC3E}">
        <p14:creationId xmlns:p14="http://schemas.microsoft.com/office/powerpoint/2010/main" val="31007899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73D076-F1EE-E57A-F107-BD8E494ECDF0}"/>
              </a:ext>
            </a:extLst>
          </p:cNvPr>
          <p:cNvSpPr>
            <a:spLocks noGrp="1"/>
          </p:cNvSpPr>
          <p:nvPr>
            <p:ph type="title"/>
          </p:nvPr>
        </p:nvSpPr>
        <p:spPr/>
        <p:txBody>
          <a:bodyPr>
            <a:normAutofit fontScale="90000"/>
          </a:bodyPr>
          <a:lstStyle/>
          <a:p>
            <a:r>
              <a:rPr lang="en-US" dirty="0"/>
              <a:t>Explanation of the relative engagement levels model</a:t>
            </a:r>
          </a:p>
        </p:txBody>
      </p:sp>
      <p:sp>
        <p:nvSpPr>
          <p:cNvPr id="19" name="Segnaposto contenuto 2">
            <a:extLst>
              <a:ext uri="{FF2B5EF4-FFF2-40B4-BE49-F238E27FC236}">
                <a16:creationId xmlns:a16="http://schemas.microsoft.com/office/drawing/2014/main" id="{BF7CCE50-008A-1ACD-D31F-CBFD3C04D6A1}"/>
              </a:ext>
            </a:extLst>
          </p:cNvPr>
          <p:cNvSpPr txBox="1">
            <a:spLocks/>
          </p:cNvSpPr>
          <p:nvPr/>
        </p:nvSpPr>
        <p:spPr>
          <a:xfrm>
            <a:off x="238788" y="5519003"/>
            <a:ext cx="4982184" cy="1109599"/>
          </a:xfrm>
          <a:prstGeom prst="rect">
            <a:avLst/>
          </a:prstGeom>
          <a:solidFill>
            <a:schemeClr val="bg2"/>
          </a:solidFill>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For the same effort capacity, a lowly engaged member will require a larger proportion of direct value (as a predictable consequence of his/her effort), while a highly engaged member can have a higher proportion of indirect value and of unknown value for self (higher ability for delaying benefits or for risk taking).</a:t>
            </a:r>
          </a:p>
        </p:txBody>
      </p:sp>
      <p:grpSp>
        <p:nvGrpSpPr>
          <p:cNvPr id="25" name="Gruppo 24">
            <a:extLst>
              <a:ext uri="{FF2B5EF4-FFF2-40B4-BE49-F238E27FC236}">
                <a16:creationId xmlns:a16="http://schemas.microsoft.com/office/drawing/2014/main" id="{E4533EBF-51D6-5E53-7F5B-4CA3D3AE683E}"/>
              </a:ext>
            </a:extLst>
          </p:cNvPr>
          <p:cNvGrpSpPr/>
          <p:nvPr/>
        </p:nvGrpSpPr>
        <p:grpSpPr>
          <a:xfrm>
            <a:off x="809042" y="3826991"/>
            <a:ext cx="999618" cy="1633237"/>
            <a:chOff x="3451610" y="2940519"/>
            <a:chExt cx="1449325" cy="2367996"/>
          </a:xfrm>
        </p:grpSpPr>
        <p:sp>
          <p:nvSpPr>
            <p:cNvPr id="20" name="Rettangolo 19">
              <a:extLst>
                <a:ext uri="{FF2B5EF4-FFF2-40B4-BE49-F238E27FC236}">
                  <a16:creationId xmlns:a16="http://schemas.microsoft.com/office/drawing/2014/main" id="{B25F757F-8428-A68A-F4DE-4D00204D37CE}"/>
                </a:ext>
              </a:extLst>
            </p:cNvPr>
            <p:cNvSpPr/>
            <p:nvPr/>
          </p:nvSpPr>
          <p:spPr>
            <a:xfrm>
              <a:off x="3451611" y="2940519"/>
              <a:ext cx="1449324" cy="171802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21" name="Rettangolo 20">
              <a:extLst>
                <a:ext uri="{FF2B5EF4-FFF2-40B4-BE49-F238E27FC236}">
                  <a16:creationId xmlns:a16="http://schemas.microsoft.com/office/drawing/2014/main" id="{4733AD94-BCA7-6553-DC30-E4090BC8FD91}"/>
                </a:ext>
              </a:extLst>
            </p:cNvPr>
            <p:cNvSpPr/>
            <p:nvPr/>
          </p:nvSpPr>
          <p:spPr>
            <a:xfrm>
              <a:off x="3451610" y="4666077"/>
              <a:ext cx="1449324" cy="317452"/>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22" name="Rettangolo 21">
              <a:extLst>
                <a:ext uri="{FF2B5EF4-FFF2-40B4-BE49-F238E27FC236}">
                  <a16:creationId xmlns:a16="http://schemas.microsoft.com/office/drawing/2014/main" id="{8F29E250-0C28-B57F-85D3-79F664C479B8}"/>
                </a:ext>
              </a:extLst>
            </p:cNvPr>
            <p:cNvSpPr/>
            <p:nvPr/>
          </p:nvSpPr>
          <p:spPr>
            <a:xfrm>
              <a:off x="3451611" y="4991061"/>
              <a:ext cx="1449324" cy="317454"/>
            </a:xfrm>
            <a:prstGeom prst="rect">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grpSp>
      <p:pic>
        <p:nvPicPr>
          <p:cNvPr id="26" name="Elemento grafico 25" descr="Eroe con riempimento a tinta unita">
            <a:extLst>
              <a:ext uri="{FF2B5EF4-FFF2-40B4-BE49-F238E27FC236}">
                <a16:creationId xmlns:a16="http://schemas.microsoft.com/office/drawing/2014/main" id="{EB2DD041-3AF6-B343-E373-228B2236DEB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86202" y="2976860"/>
            <a:ext cx="914400" cy="914400"/>
          </a:xfrm>
          <a:prstGeom prst="rect">
            <a:avLst/>
          </a:prstGeom>
        </p:spPr>
      </p:pic>
      <p:cxnSp>
        <p:nvCxnSpPr>
          <p:cNvPr id="27" name="Connettore 2 26">
            <a:extLst>
              <a:ext uri="{FF2B5EF4-FFF2-40B4-BE49-F238E27FC236}">
                <a16:creationId xmlns:a16="http://schemas.microsoft.com/office/drawing/2014/main" id="{FADE1CE8-E160-24F9-9DD9-291AC0C3CB5F}"/>
              </a:ext>
            </a:extLst>
          </p:cNvPr>
          <p:cNvCxnSpPr>
            <a:cxnSpLocks/>
          </p:cNvCxnSpPr>
          <p:nvPr/>
        </p:nvCxnSpPr>
        <p:spPr>
          <a:xfrm flipV="1">
            <a:off x="809042" y="2776464"/>
            <a:ext cx="0" cy="2683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Segnaposto contenuto 2">
            <a:extLst>
              <a:ext uri="{FF2B5EF4-FFF2-40B4-BE49-F238E27FC236}">
                <a16:creationId xmlns:a16="http://schemas.microsoft.com/office/drawing/2014/main" id="{B6D6BBB3-9205-C5A9-96DE-B26E441BFA66}"/>
              </a:ext>
            </a:extLst>
          </p:cNvPr>
          <p:cNvSpPr txBox="1">
            <a:spLocks/>
          </p:cNvSpPr>
          <p:nvPr/>
        </p:nvSpPr>
        <p:spPr>
          <a:xfrm>
            <a:off x="439827" y="2028688"/>
            <a:ext cx="1728214" cy="74777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i="1" dirty="0"/>
              <a:t>Quantity of effort a member is ready to provide…</a:t>
            </a:r>
          </a:p>
        </p:txBody>
      </p:sp>
      <p:grpSp>
        <p:nvGrpSpPr>
          <p:cNvPr id="29" name="Gruppo 28">
            <a:extLst>
              <a:ext uri="{FF2B5EF4-FFF2-40B4-BE49-F238E27FC236}">
                <a16:creationId xmlns:a16="http://schemas.microsoft.com/office/drawing/2014/main" id="{028456F1-087A-05B5-90C4-B860B57BA586}"/>
              </a:ext>
            </a:extLst>
          </p:cNvPr>
          <p:cNvGrpSpPr/>
          <p:nvPr/>
        </p:nvGrpSpPr>
        <p:grpSpPr>
          <a:xfrm>
            <a:off x="2100985" y="3826991"/>
            <a:ext cx="999617" cy="1633237"/>
            <a:chOff x="3451611" y="2940519"/>
            <a:chExt cx="1449324" cy="2367996"/>
          </a:xfrm>
        </p:grpSpPr>
        <p:sp>
          <p:nvSpPr>
            <p:cNvPr id="30" name="Rettangolo 29">
              <a:extLst>
                <a:ext uri="{FF2B5EF4-FFF2-40B4-BE49-F238E27FC236}">
                  <a16:creationId xmlns:a16="http://schemas.microsoft.com/office/drawing/2014/main" id="{7BB3D447-E495-4DCC-32BA-6989242D7128}"/>
                </a:ext>
              </a:extLst>
            </p:cNvPr>
            <p:cNvSpPr/>
            <p:nvPr/>
          </p:nvSpPr>
          <p:spPr>
            <a:xfrm>
              <a:off x="3451611" y="2940519"/>
              <a:ext cx="1449324" cy="31745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31" name="Rettangolo 30">
              <a:extLst>
                <a:ext uri="{FF2B5EF4-FFF2-40B4-BE49-F238E27FC236}">
                  <a16:creationId xmlns:a16="http://schemas.microsoft.com/office/drawing/2014/main" id="{2444001D-271D-857D-10A2-0C3BDFCF1506}"/>
                </a:ext>
              </a:extLst>
            </p:cNvPr>
            <p:cNvSpPr/>
            <p:nvPr/>
          </p:nvSpPr>
          <p:spPr>
            <a:xfrm>
              <a:off x="3451611" y="3257973"/>
              <a:ext cx="1449324" cy="1175909"/>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32" name="Rettangolo 31">
              <a:extLst>
                <a:ext uri="{FF2B5EF4-FFF2-40B4-BE49-F238E27FC236}">
                  <a16:creationId xmlns:a16="http://schemas.microsoft.com/office/drawing/2014/main" id="{E87C90E5-9DA0-46CE-108F-439349F499A8}"/>
                </a:ext>
              </a:extLst>
            </p:cNvPr>
            <p:cNvSpPr/>
            <p:nvPr/>
          </p:nvSpPr>
          <p:spPr>
            <a:xfrm>
              <a:off x="3451611" y="4436534"/>
              <a:ext cx="1449324" cy="871981"/>
            </a:xfrm>
            <a:prstGeom prst="rect">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grpSp>
      <p:pic>
        <p:nvPicPr>
          <p:cNvPr id="34" name="Elemento grafico 33" descr="Persona confusa con riempimento a tinta unita">
            <a:extLst>
              <a:ext uri="{FF2B5EF4-FFF2-40B4-BE49-F238E27FC236}">
                <a16:creationId xmlns:a16="http://schemas.microsoft.com/office/drawing/2014/main" id="{3EB7A8C8-7512-AAF5-FE76-407EEEADA4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1561" y="3137061"/>
            <a:ext cx="709823" cy="709823"/>
          </a:xfrm>
          <a:prstGeom prst="rect">
            <a:avLst/>
          </a:prstGeom>
        </p:spPr>
      </p:pic>
      <p:sp>
        <p:nvSpPr>
          <p:cNvPr id="35" name="Segnaposto contenuto 2">
            <a:extLst>
              <a:ext uri="{FF2B5EF4-FFF2-40B4-BE49-F238E27FC236}">
                <a16:creationId xmlns:a16="http://schemas.microsoft.com/office/drawing/2014/main" id="{F973BC90-C6B7-0B6F-3D97-C11CE5A5D8C7}"/>
              </a:ext>
            </a:extLst>
          </p:cNvPr>
          <p:cNvSpPr txBox="1">
            <a:spLocks/>
          </p:cNvSpPr>
          <p:nvPr/>
        </p:nvSpPr>
        <p:spPr>
          <a:xfrm>
            <a:off x="5702013" y="5525196"/>
            <a:ext cx="5794662" cy="1109599"/>
          </a:xfrm>
          <a:prstGeom prst="rect">
            <a:avLst/>
          </a:prstGeom>
          <a:solidFill>
            <a:schemeClr val="bg2"/>
          </a:solidFill>
        </p:spPr>
        <p:txBody>
          <a:bodyPr vert="horz" lIns="91440" tIns="45720" rIns="91440" bIns="45720" rtlCol="0">
            <a:normAutofit fontScale="92500" lnSpcReduction="10000"/>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Therefore, by increasing the direct value of a Community activity for the same level of effort, the activity requires less engagement from members. The counterposed is that if an activity requires more engagement from members, it means that the proportion of direct value is lower (for the same level of effort). This also applies to activities with same effort size. In the illustrations above, proportions of direct value, indirect value and unknown value for self are represented by colors. </a:t>
            </a:r>
          </a:p>
        </p:txBody>
      </p:sp>
      <p:grpSp>
        <p:nvGrpSpPr>
          <p:cNvPr id="69" name="Gruppo 68">
            <a:extLst>
              <a:ext uri="{FF2B5EF4-FFF2-40B4-BE49-F238E27FC236}">
                <a16:creationId xmlns:a16="http://schemas.microsoft.com/office/drawing/2014/main" id="{BDC70F75-2BF3-5B0C-5D45-6564588E4CF7}"/>
              </a:ext>
            </a:extLst>
          </p:cNvPr>
          <p:cNvGrpSpPr/>
          <p:nvPr/>
        </p:nvGrpSpPr>
        <p:grpSpPr>
          <a:xfrm>
            <a:off x="6220588" y="2498755"/>
            <a:ext cx="2157987" cy="2157985"/>
            <a:chOff x="6220588" y="2498755"/>
            <a:chExt cx="2157987" cy="2157985"/>
          </a:xfrm>
        </p:grpSpPr>
        <p:pic>
          <p:nvPicPr>
            <p:cNvPr id="40" name="Elemento grafico 39" descr="Regalo con riempimento a tinta unita">
              <a:extLst>
                <a:ext uri="{FF2B5EF4-FFF2-40B4-BE49-F238E27FC236}">
                  <a16:creationId xmlns:a16="http://schemas.microsoft.com/office/drawing/2014/main" id="{5E1DA2AF-3C8E-7B69-C987-202D6F9E716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220590" y="2498755"/>
              <a:ext cx="2157985" cy="2157985"/>
            </a:xfrm>
            <a:prstGeom prst="rect">
              <a:avLst/>
            </a:prstGeom>
          </p:spPr>
        </p:pic>
        <p:pic>
          <p:nvPicPr>
            <p:cNvPr id="41" name="Elemento grafico 40" descr="Regalo con riempimento a tinta unita">
              <a:extLst>
                <a:ext uri="{FF2B5EF4-FFF2-40B4-BE49-F238E27FC236}">
                  <a16:creationId xmlns:a16="http://schemas.microsoft.com/office/drawing/2014/main" id="{EEA3C0B3-04F6-55D7-901B-C3ECA5A8F851}"/>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t="84687"/>
            <a:stretch/>
          </p:blipFill>
          <p:spPr>
            <a:xfrm>
              <a:off x="6220589" y="4326298"/>
              <a:ext cx="2157985" cy="330442"/>
            </a:xfrm>
            <a:prstGeom prst="rect">
              <a:avLst/>
            </a:prstGeom>
          </p:spPr>
        </p:pic>
        <p:pic>
          <p:nvPicPr>
            <p:cNvPr id="42" name="Elemento grafico 41" descr="Regalo con riempimento a tinta unita">
              <a:extLst>
                <a:ext uri="{FF2B5EF4-FFF2-40B4-BE49-F238E27FC236}">
                  <a16:creationId xmlns:a16="http://schemas.microsoft.com/office/drawing/2014/main" id="{AC651AF8-2DD7-D090-FC93-5984BD341D66}"/>
                </a:ext>
              </a:extLst>
            </p:cNvPr>
            <p:cNvPicPr>
              <a:picLocks noChangeAspect="1"/>
            </p:cNvPicPr>
            <p:nvPr/>
          </p:nvPicPr>
          <p:blipFill rotWithShape="1">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t="76144" b="15312"/>
            <a:stretch/>
          </p:blipFill>
          <p:spPr>
            <a:xfrm>
              <a:off x="6220588" y="4141914"/>
              <a:ext cx="2157985" cy="184383"/>
            </a:xfrm>
            <a:prstGeom prst="rect">
              <a:avLst/>
            </a:prstGeom>
          </p:spPr>
        </p:pic>
      </p:grpSp>
      <p:pic>
        <p:nvPicPr>
          <p:cNvPr id="43" name="Elemento grafico 42" descr="Persona confusa con riempimento a tinta unita">
            <a:extLst>
              <a:ext uri="{FF2B5EF4-FFF2-40B4-BE49-F238E27FC236}">
                <a16:creationId xmlns:a16="http://schemas.microsoft.com/office/drawing/2014/main" id="{B138B349-869D-5836-9CB0-2229E937048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20588" y="4692808"/>
            <a:ext cx="709823" cy="709823"/>
          </a:xfrm>
          <a:prstGeom prst="rect">
            <a:avLst/>
          </a:prstGeom>
        </p:spPr>
      </p:pic>
      <p:pic>
        <p:nvPicPr>
          <p:cNvPr id="44" name="Elemento grafico 43" descr="Persona confusa con riempimento a tinta unita">
            <a:extLst>
              <a:ext uri="{FF2B5EF4-FFF2-40B4-BE49-F238E27FC236}">
                <a16:creationId xmlns:a16="http://schemas.microsoft.com/office/drawing/2014/main" id="{EAC93C56-78D2-D230-52BC-4D7A8921C5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19272" y="4728876"/>
            <a:ext cx="709823" cy="709823"/>
          </a:xfrm>
          <a:prstGeom prst="rect">
            <a:avLst/>
          </a:prstGeom>
        </p:spPr>
      </p:pic>
      <p:pic>
        <p:nvPicPr>
          <p:cNvPr id="45" name="Elemento grafico 44" descr="Persona confusa con riempimento a tinta unita">
            <a:extLst>
              <a:ext uri="{FF2B5EF4-FFF2-40B4-BE49-F238E27FC236}">
                <a16:creationId xmlns:a16="http://schemas.microsoft.com/office/drawing/2014/main" id="{06CC8C21-E6BF-73A1-B2C4-FBD78B3D6B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44668" y="4770191"/>
            <a:ext cx="709823" cy="709823"/>
          </a:xfrm>
          <a:prstGeom prst="rect">
            <a:avLst/>
          </a:prstGeom>
        </p:spPr>
      </p:pic>
      <p:pic>
        <p:nvPicPr>
          <p:cNvPr id="46" name="Elemento grafico 45" descr="Persona confusa con riempimento a tinta unita">
            <a:extLst>
              <a:ext uri="{FF2B5EF4-FFF2-40B4-BE49-F238E27FC236}">
                <a16:creationId xmlns:a16="http://schemas.microsoft.com/office/drawing/2014/main" id="{5652A226-E0B4-75C7-A453-DB6D43B7FA4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70064" y="4665577"/>
            <a:ext cx="709823" cy="709823"/>
          </a:xfrm>
          <a:prstGeom prst="rect">
            <a:avLst/>
          </a:prstGeom>
        </p:spPr>
      </p:pic>
      <p:pic>
        <p:nvPicPr>
          <p:cNvPr id="47" name="Elemento grafico 46" descr="Persona confusa con riempimento a tinta unita">
            <a:extLst>
              <a:ext uri="{FF2B5EF4-FFF2-40B4-BE49-F238E27FC236}">
                <a16:creationId xmlns:a16="http://schemas.microsoft.com/office/drawing/2014/main" id="{A132FD3A-43A2-0BE3-640E-768046BBDB6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490965" y="4617500"/>
            <a:ext cx="709823" cy="709823"/>
          </a:xfrm>
          <a:prstGeom prst="rect">
            <a:avLst/>
          </a:prstGeom>
        </p:spPr>
      </p:pic>
      <p:pic>
        <p:nvPicPr>
          <p:cNvPr id="48" name="Elemento grafico 47" descr="Persona confusa con riempimento a tinta unita">
            <a:extLst>
              <a:ext uri="{FF2B5EF4-FFF2-40B4-BE49-F238E27FC236}">
                <a16:creationId xmlns:a16="http://schemas.microsoft.com/office/drawing/2014/main" id="{0141C53F-6E93-9287-1363-4013D3A024C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79791" y="4788483"/>
            <a:ext cx="709823" cy="709823"/>
          </a:xfrm>
          <a:prstGeom prst="rect">
            <a:avLst/>
          </a:prstGeom>
        </p:spPr>
      </p:pic>
      <p:pic>
        <p:nvPicPr>
          <p:cNvPr id="49" name="Elemento grafico 48" descr="Persona confusa con riempimento a tinta unita">
            <a:extLst>
              <a:ext uri="{FF2B5EF4-FFF2-40B4-BE49-F238E27FC236}">
                <a16:creationId xmlns:a16="http://schemas.microsoft.com/office/drawing/2014/main" id="{5712BE65-B713-BBD2-09A1-C9164445CD4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71176" y="4756576"/>
            <a:ext cx="709823" cy="709823"/>
          </a:xfrm>
          <a:prstGeom prst="rect">
            <a:avLst/>
          </a:prstGeom>
        </p:spPr>
      </p:pic>
      <p:pic>
        <p:nvPicPr>
          <p:cNvPr id="50" name="Elemento grafico 49" descr="Persona confusa con riempimento a tinta unita">
            <a:extLst>
              <a:ext uri="{FF2B5EF4-FFF2-40B4-BE49-F238E27FC236}">
                <a16:creationId xmlns:a16="http://schemas.microsoft.com/office/drawing/2014/main" id="{3911DB30-E207-13FA-C894-8F1A9ADA88C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196667" y="4790157"/>
            <a:ext cx="709823" cy="709823"/>
          </a:xfrm>
          <a:prstGeom prst="rect">
            <a:avLst/>
          </a:prstGeom>
        </p:spPr>
      </p:pic>
      <p:pic>
        <p:nvPicPr>
          <p:cNvPr id="51" name="Elemento grafico 50" descr="Persona confusa con riempimento a tinta unita">
            <a:extLst>
              <a:ext uri="{FF2B5EF4-FFF2-40B4-BE49-F238E27FC236}">
                <a16:creationId xmlns:a16="http://schemas.microsoft.com/office/drawing/2014/main" id="{6D3C0D1D-A977-476B-FD8C-3CF0151CDE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33694" y="4526718"/>
            <a:ext cx="709823" cy="709823"/>
          </a:xfrm>
          <a:prstGeom prst="rect">
            <a:avLst/>
          </a:prstGeom>
        </p:spPr>
      </p:pic>
      <p:pic>
        <p:nvPicPr>
          <p:cNvPr id="52" name="Elemento grafico 51" descr="Persona confusa con riempimento a tinta unita">
            <a:extLst>
              <a:ext uri="{FF2B5EF4-FFF2-40B4-BE49-F238E27FC236}">
                <a16:creationId xmlns:a16="http://schemas.microsoft.com/office/drawing/2014/main" id="{15802634-52E8-8619-7417-B77B04B3967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61944" y="4474345"/>
            <a:ext cx="709823" cy="709823"/>
          </a:xfrm>
          <a:prstGeom prst="rect">
            <a:avLst/>
          </a:prstGeom>
        </p:spPr>
      </p:pic>
      <p:pic>
        <p:nvPicPr>
          <p:cNvPr id="53" name="Elemento grafico 52" descr="Persona confusa con riempimento a tinta unita">
            <a:extLst>
              <a:ext uri="{FF2B5EF4-FFF2-40B4-BE49-F238E27FC236}">
                <a16:creationId xmlns:a16="http://schemas.microsoft.com/office/drawing/2014/main" id="{C3204CB0-7076-EF96-B004-B8D01ADFC1E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32573" y="4792211"/>
            <a:ext cx="709823" cy="709823"/>
          </a:xfrm>
          <a:prstGeom prst="rect">
            <a:avLst/>
          </a:prstGeom>
        </p:spPr>
      </p:pic>
      <p:sp>
        <p:nvSpPr>
          <p:cNvPr id="54" name="Segnaposto contenuto 2">
            <a:extLst>
              <a:ext uri="{FF2B5EF4-FFF2-40B4-BE49-F238E27FC236}">
                <a16:creationId xmlns:a16="http://schemas.microsoft.com/office/drawing/2014/main" id="{5BD51738-6D37-D9BA-0609-0F808937AFCB}"/>
              </a:ext>
            </a:extLst>
          </p:cNvPr>
          <p:cNvSpPr txBox="1">
            <a:spLocks/>
          </p:cNvSpPr>
          <p:nvPr/>
        </p:nvSpPr>
        <p:spPr>
          <a:xfrm>
            <a:off x="1377991" y="2900699"/>
            <a:ext cx="808211" cy="74777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800" i="1" dirty="0"/>
              <a:t>Lowly engaged member</a:t>
            </a:r>
          </a:p>
        </p:txBody>
      </p:sp>
      <p:sp>
        <p:nvSpPr>
          <p:cNvPr id="55" name="Segnaposto contenuto 2">
            <a:extLst>
              <a:ext uri="{FF2B5EF4-FFF2-40B4-BE49-F238E27FC236}">
                <a16:creationId xmlns:a16="http://schemas.microsoft.com/office/drawing/2014/main" id="{549C3769-ED8C-0F0E-24C4-532C917D364B}"/>
              </a:ext>
            </a:extLst>
          </p:cNvPr>
          <p:cNvSpPr txBox="1">
            <a:spLocks/>
          </p:cNvSpPr>
          <p:nvPr/>
        </p:nvSpPr>
        <p:spPr>
          <a:xfrm>
            <a:off x="3022836" y="2916403"/>
            <a:ext cx="808211" cy="74777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800" i="1" dirty="0"/>
              <a:t>Highly engaged member</a:t>
            </a:r>
          </a:p>
        </p:txBody>
      </p:sp>
      <p:pic>
        <p:nvPicPr>
          <p:cNvPr id="56" name="Elemento grafico 55" descr="Eroe con riempimento a tinta unita">
            <a:extLst>
              <a:ext uri="{FF2B5EF4-FFF2-40B4-BE49-F238E27FC236}">
                <a16:creationId xmlns:a16="http://schemas.microsoft.com/office/drawing/2014/main" id="{75D0EA4A-AE7F-54D6-54F6-D4232CD395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44244" y="4259764"/>
            <a:ext cx="766685" cy="766685"/>
          </a:xfrm>
          <a:prstGeom prst="rect">
            <a:avLst/>
          </a:prstGeom>
        </p:spPr>
      </p:pic>
      <p:pic>
        <p:nvPicPr>
          <p:cNvPr id="57" name="Elemento grafico 56" descr="Eroe con riempimento a tinta unita">
            <a:extLst>
              <a:ext uri="{FF2B5EF4-FFF2-40B4-BE49-F238E27FC236}">
                <a16:creationId xmlns:a16="http://schemas.microsoft.com/office/drawing/2014/main" id="{CF2EB329-C54F-9835-B59B-D8A1F1EBC98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6508" y="4238842"/>
            <a:ext cx="726212" cy="726212"/>
          </a:xfrm>
          <a:prstGeom prst="rect">
            <a:avLst/>
          </a:prstGeom>
        </p:spPr>
      </p:pic>
      <p:grpSp>
        <p:nvGrpSpPr>
          <p:cNvPr id="68" name="Gruppo 67">
            <a:extLst>
              <a:ext uri="{FF2B5EF4-FFF2-40B4-BE49-F238E27FC236}">
                <a16:creationId xmlns:a16="http://schemas.microsoft.com/office/drawing/2014/main" id="{42E95764-7AB4-649D-96BA-892DD63671B9}"/>
              </a:ext>
            </a:extLst>
          </p:cNvPr>
          <p:cNvGrpSpPr/>
          <p:nvPr/>
        </p:nvGrpSpPr>
        <p:grpSpPr>
          <a:xfrm>
            <a:off x="9893875" y="2459515"/>
            <a:ext cx="2157987" cy="2157985"/>
            <a:chOff x="9893875" y="2459515"/>
            <a:chExt cx="2157987" cy="2157985"/>
          </a:xfrm>
        </p:grpSpPr>
        <p:pic>
          <p:nvPicPr>
            <p:cNvPr id="58" name="Elemento grafico 57" descr="Regalo con riempimento a tinta unita">
              <a:extLst>
                <a:ext uri="{FF2B5EF4-FFF2-40B4-BE49-F238E27FC236}">
                  <a16:creationId xmlns:a16="http://schemas.microsoft.com/office/drawing/2014/main" id="{FBFA03B5-D547-77A4-C127-C8FFC136151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893877" y="2459515"/>
              <a:ext cx="2157985" cy="2157985"/>
            </a:xfrm>
            <a:prstGeom prst="rect">
              <a:avLst/>
            </a:prstGeom>
          </p:spPr>
        </p:pic>
        <p:pic>
          <p:nvPicPr>
            <p:cNvPr id="59" name="Elemento grafico 58" descr="Regalo con riempimento a tinta unita">
              <a:extLst>
                <a:ext uri="{FF2B5EF4-FFF2-40B4-BE49-F238E27FC236}">
                  <a16:creationId xmlns:a16="http://schemas.microsoft.com/office/drawing/2014/main" id="{1AD590C3-CAFB-BCC4-22D1-F26AF9091D01}"/>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t="72046" b="-1"/>
            <a:stretch/>
          </p:blipFill>
          <p:spPr>
            <a:xfrm>
              <a:off x="9893876" y="4014254"/>
              <a:ext cx="2157985" cy="603246"/>
            </a:xfrm>
            <a:prstGeom prst="rect">
              <a:avLst/>
            </a:prstGeom>
          </p:spPr>
        </p:pic>
        <p:pic>
          <p:nvPicPr>
            <p:cNvPr id="60" name="Elemento grafico 59" descr="Regalo con riempimento a tinta unita">
              <a:extLst>
                <a:ext uri="{FF2B5EF4-FFF2-40B4-BE49-F238E27FC236}">
                  <a16:creationId xmlns:a16="http://schemas.microsoft.com/office/drawing/2014/main" id="{59FF3767-65D7-4975-E5FC-2C2D5FB8816F}"/>
                </a:ext>
              </a:extLst>
            </p:cNvPr>
            <p:cNvPicPr>
              <a:picLocks noChangeAspect="1"/>
            </p:cNvPicPr>
            <p:nvPr/>
          </p:nvPicPr>
          <p:blipFill rotWithShape="1">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t="42949" b="27956"/>
            <a:stretch/>
          </p:blipFill>
          <p:spPr>
            <a:xfrm>
              <a:off x="9893875" y="3386400"/>
              <a:ext cx="2157985" cy="627854"/>
            </a:xfrm>
            <a:prstGeom prst="rect">
              <a:avLst/>
            </a:prstGeom>
          </p:spPr>
        </p:pic>
      </p:grpSp>
      <p:pic>
        <p:nvPicPr>
          <p:cNvPr id="61" name="Elemento grafico 60" descr="Eroe con riempimento a tinta unita">
            <a:extLst>
              <a:ext uri="{FF2B5EF4-FFF2-40B4-BE49-F238E27FC236}">
                <a16:creationId xmlns:a16="http://schemas.microsoft.com/office/drawing/2014/main" id="{9C4A4950-7470-1107-1E7C-761F02E77D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93877" y="4526718"/>
            <a:ext cx="726212" cy="726212"/>
          </a:xfrm>
          <a:prstGeom prst="rect">
            <a:avLst/>
          </a:prstGeom>
        </p:spPr>
      </p:pic>
      <p:pic>
        <p:nvPicPr>
          <p:cNvPr id="62" name="Elemento grafico 61" descr="Eroe con riempimento a tinta unita">
            <a:extLst>
              <a:ext uri="{FF2B5EF4-FFF2-40B4-BE49-F238E27FC236}">
                <a16:creationId xmlns:a16="http://schemas.microsoft.com/office/drawing/2014/main" id="{0C777110-9985-34EC-0568-793791B18B1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78120" y="4526718"/>
            <a:ext cx="726212" cy="726212"/>
          </a:xfrm>
          <a:prstGeom prst="rect">
            <a:avLst/>
          </a:prstGeom>
        </p:spPr>
      </p:pic>
      <p:pic>
        <p:nvPicPr>
          <p:cNvPr id="65" name="Elemento grafico 64" descr="Eroe con riempimento a tinta unita">
            <a:extLst>
              <a:ext uri="{FF2B5EF4-FFF2-40B4-BE49-F238E27FC236}">
                <a16:creationId xmlns:a16="http://schemas.microsoft.com/office/drawing/2014/main" id="{3EB72730-EC54-85E1-8037-7CD9799C2F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14287" y="4519142"/>
            <a:ext cx="726212" cy="726212"/>
          </a:xfrm>
          <a:prstGeom prst="rect">
            <a:avLst/>
          </a:prstGeom>
        </p:spPr>
      </p:pic>
      <p:sp>
        <p:nvSpPr>
          <p:cNvPr id="66" name="Segnaposto contenuto 2">
            <a:extLst>
              <a:ext uri="{FF2B5EF4-FFF2-40B4-BE49-F238E27FC236}">
                <a16:creationId xmlns:a16="http://schemas.microsoft.com/office/drawing/2014/main" id="{D87B42F2-8D2C-CBF0-6CAB-757855020CC6}"/>
              </a:ext>
            </a:extLst>
          </p:cNvPr>
          <p:cNvSpPr txBox="1">
            <a:spLocks/>
          </p:cNvSpPr>
          <p:nvPr/>
        </p:nvSpPr>
        <p:spPr>
          <a:xfrm>
            <a:off x="5220972" y="2606680"/>
            <a:ext cx="1293012" cy="146390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00" i="1" dirty="0"/>
              <a:t>Community Activity A : </a:t>
            </a:r>
          </a:p>
          <a:p>
            <a:pPr marL="0" indent="0">
              <a:buNone/>
            </a:pPr>
            <a:r>
              <a:rPr lang="en-US" sz="1000" i="1" dirty="0"/>
              <a:t>With high proportion of direct value, can attract even lowly engaged members</a:t>
            </a:r>
          </a:p>
        </p:txBody>
      </p:sp>
      <p:sp>
        <p:nvSpPr>
          <p:cNvPr id="67" name="Segnaposto contenuto 2">
            <a:extLst>
              <a:ext uri="{FF2B5EF4-FFF2-40B4-BE49-F238E27FC236}">
                <a16:creationId xmlns:a16="http://schemas.microsoft.com/office/drawing/2014/main" id="{36939321-3164-C43B-AE9B-70D9C0E87815}"/>
              </a:ext>
            </a:extLst>
          </p:cNvPr>
          <p:cNvSpPr txBox="1">
            <a:spLocks/>
          </p:cNvSpPr>
          <p:nvPr/>
        </p:nvSpPr>
        <p:spPr>
          <a:xfrm>
            <a:off x="8961565" y="2606680"/>
            <a:ext cx="1283282" cy="164777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50" i="1" dirty="0"/>
              <a:t>Community Activity B (same effort requirement): </a:t>
            </a:r>
          </a:p>
          <a:p>
            <a:pPr marL="0" indent="0">
              <a:buNone/>
            </a:pPr>
            <a:r>
              <a:rPr lang="en-US" sz="1050" i="1" dirty="0"/>
              <a:t>With low proportion of direct value, will only attract highly engaged members</a:t>
            </a:r>
          </a:p>
        </p:txBody>
      </p:sp>
    </p:spTree>
    <p:extLst>
      <p:ext uri="{BB962C8B-B14F-4D97-AF65-F5344CB8AC3E}">
        <p14:creationId xmlns:p14="http://schemas.microsoft.com/office/powerpoint/2010/main" val="16072372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73D076-F1EE-E57A-F107-BD8E494ECDF0}"/>
              </a:ext>
            </a:extLst>
          </p:cNvPr>
          <p:cNvSpPr>
            <a:spLocks noGrp="1"/>
          </p:cNvSpPr>
          <p:nvPr>
            <p:ph type="title"/>
          </p:nvPr>
        </p:nvSpPr>
        <p:spPr/>
        <p:txBody>
          <a:bodyPr>
            <a:normAutofit fontScale="90000"/>
          </a:bodyPr>
          <a:lstStyle/>
          <a:p>
            <a:r>
              <a:rPr lang="en-US" dirty="0"/>
              <a:t>Explanation of the relative engagement levels model</a:t>
            </a:r>
          </a:p>
        </p:txBody>
      </p:sp>
      <p:sp>
        <p:nvSpPr>
          <p:cNvPr id="19" name="Segnaposto contenuto 2">
            <a:extLst>
              <a:ext uri="{FF2B5EF4-FFF2-40B4-BE49-F238E27FC236}">
                <a16:creationId xmlns:a16="http://schemas.microsoft.com/office/drawing/2014/main" id="{BF7CCE50-008A-1ACD-D31F-CBFD3C04D6A1}"/>
              </a:ext>
            </a:extLst>
          </p:cNvPr>
          <p:cNvSpPr txBox="1">
            <a:spLocks/>
          </p:cNvSpPr>
          <p:nvPr/>
        </p:nvSpPr>
        <p:spPr>
          <a:xfrm>
            <a:off x="3604908" y="5623046"/>
            <a:ext cx="4982184" cy="1109599"/>
          </a:xfrm>
          <a:prstGeom prst="rect">
            <a:avLst/>
          </a:prstGeom>
          <a:solidFill>
            <a:schemeClr val="bg1">
              <a:lumMod val="85000"/>
            </a:schemeClr>
          </a:solidFill>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For two members who have different engagement levels, but for whom additional effort capacity for direct value is the same, highly engaged members will be able to provide more efforts for the Community, while lowly engaged member will be able to provide less.</a:t>
            </a:r>
          </a:p>
        </p:txBody>
      </p:sp>
      <p:grpSp>
        <p:nvGrpSpPr>
          <p:cNvPr id="25" name="Gruppo 24">
            <a:extLst>
              <a:ext uri="{FF2B5EF4-FFF2-40B4-BE49-F238E27FC236}">
                <a16:creationId xmlns:a16="http://schemas.microsoft.com/office/drawing/2014/main" id="{E4533EBF-51D6-5E53-7F5B-4CA3D3AE683E}"/>
              </a:ext>
            </a:extLst>
          </p:cNvPr>
          <p:cNvGrpSpPr/>
          <p:nvPr/>
        </p:nvGrpSpPr>
        <p:grpSpPr>
          <a:xfrm>
            <a:off x="4171329" y="4679694"/>
            <a:ext cx="999618" cy="811039"/>
            <a:chOff x="3451610" y="4666077"/>
            <a:chExt cx="1449325" cy="642438"/>
          </a:xfrm>
        </p:grpSpPr>
        <p:sp>
          <p:nvSpPr>
            <p:cNvPr id="21" name="Rettangolo 20">
              <a:extLst>
                <a:ext uri="{FF2B5EF4-FFF2-40B4-BE49-F238E27FC236}">
                  <a16:creationId xmlns:a16="http://schemas.microsoft.com/office/drawing/2014/main" id="{4733AD94-BCA7-6553-DC30-E4090BC8FD91}"/>
                </a:ext>
              </a:extLst>
            </p:cNvPr>
            <p:cNvSpPr/>
            <p:nvPr/>
          </p:nvSpPr>
          <p:spPr>
            <a:xfrm>
              <a:off x="3451610" y="4666077"/>
              <a:ext cx="1449324" cy="317452"/>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22" name="Rettangolo 21">
              <a:extLst>
                <a:ext uri="{FF2B5EF4-FFF2-40B4-BE49-F238E27FC236}">
                  <a16:creationId xmlns:a16="http://schemas.microsoft.com/office/drawing/2014/main" id="{8F29E250-0C28-B57F-85D3-79F664C479B8}"/>
                </a:ext>
              </a:extLst>
            </p:cNvPr>
            <p:cNvSpPr/>
            <p:nvPr/>
          </p:nvSpPr>
          <p:spPr>
            <a:xfrm>
              <a:off x="3451611" y="4991061"/>
              <a:ext cx="1449324" cy="317454"/>
            </a:xfrm>
            <a:prstGeom prst="rect">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grpSp>
      <p:pic>
        <p:nvPicPr>
          <p:cNvPr id="26" name="Elemento grafico 25" descr="Eroe con riempimento a tinta unita">
            <a:extLst>
              <a:ext uri="{FF2B5EF4-FFF2-40B4-BE49-F238E27FC236}">
                <a16:creationId xmlns:a16="http://schemas.microsoft.com/office/drawing/2014/main" id="{EB2DD041-3AF6-B343-E373-228B2236DEB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45794" y="2928686"/>
            <a:ext cx="914400" cy="914400"/>
          </a:xfrm>
          <a:prstGeom prst="rect">
            <a:avLst/>
          </a:prstGeom>
        </p:spPr>
      </p:pic>
      <p:cxnSp>
        <p:nvCxnSpPr>
          <p:cNvPr id="27" name="Connettore 2 26">
            <a:extLst>
              <a:ext uri="{FF2B5EF4-FFF2-40B4-BE49-F238E27FC236}">
                <a16:creationId xmlns:a16="http://schemas.microsoft.com/office/drawing/2014/main" id="{FADE1CE8-E160-24F9-9DD9-291AC0C3CB5F}"/>
              </a:ext>
            </a:extLst>
          </p:cNvPr>
          <p:cNvCxnSpPr>
            <a:cxnSpLocks/>
          </p:cNvCxnSpPr>
          <p:nvPr/>
        </p:nvCxnSpPr>
        <p:spPr>
          <a:xfrm flipV="1">
            <a:off x="4156092" y="2806969"/>
            <a:ext cx="0" cy="2683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Segnaposto contenuto 2">
            <a:extLst>
              <a:ext uri="{FF2B5EF4-FFF2-40B4-BE49-F238E27FC236}">
                <a16:creationId xmlns:a16="http://schemas.microsoft.com/office/drawing/2014/main" id="{B6D6BBB3-9205-C5A9-96DE-B26E441BFA66}"/>
              </a:ext>
            </a:extLst>
          </p:cNvPr>
          <p:cNvSpPr txBox="1">
            <a:spLocks/>
          </p:cNvSpPr>
          <p:nvPr/>
        </p:nvSpPr>
        <p:spPr>
          <a:xfrm>
            <a:off x="3786877" y="2059193"/>
            <a:ext cx="1728214" cy="74777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i="1" dirty="0"/>
              <a:t>Quantity of effort a member is ready to provide…</a:t>
            </a:r>
          </a:p>
        </p:txBody>
      </p:sp>
      <p:sp>
        <p:nvSpPr>
          <p:cNvPr id="30" name="Rettangolo 29">
            <a:extLst>
              <a:ext uri="{FF2B5EF4-FFF2-40B4-BE49-F238E27FC236}">
                <a16:creationId xmlns:a16="http://schemas.microsoft.com/office/drawing/2014/main" id="{7BB3D447-E495-4DCC-32BA-6989242D7128}"/>
              </a:ext>
            </a:extLst>
          </p:cNvPr>
          <p:cNvSpPr/>
          <p:nvPr/>
        </p:nvSpPr>
        <p:spPr>
          <a:xfrm>
            <a:off x="6546705" y="3845591"/>
            <a:ext cx="999617" cy="21895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31" name="Rettangolo 30">
            <a:extLst>
              <a:ext uri="{FF2B5EF4-FFF2-40B4-BE49-F238E27FC236}">
                <a16:creationId xmlns:a16="http://schemas.microsoft.com/office/drawing/2014/main" id="{2444001D-271D-857D-10A2-0C3BDFCF1506}"/>
              </a:ext>
            </a:extLst>
          </p:cNvPr>
          <p:cNvSpPr/>
          <p:nvPr/>
        </p:nvSpPr>
        <p:spPr>
          <a:xfrm>
            <a:off x="6546706" y="4065457"/>
            <a:ext cx="999617" cy="811039"/>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32" name="Rettangolo 31">
            <a:extLst>
              <a:ext uri="{FF2B5EF4-FFF2-40B4-BE49-F238E27FC236}">
                <a16:creationId xmlns:a16="http://schemas.microsoft.com/office/drawing/2014/main" id="{E87C90E5-9DA0-46CE-108F-439349F499A8}"/>
              </a:ext>
            </a:extLst>
          </p:cNvPr>
          <p:cNvSpPr/>
          <p:nvPr/>
        </p:nvSpPr>
        <p:spPr>
          <a:xfrm>
            <a:off x="6546706" y="4878326"/>
            <a:ext cx="999617" cy="601416"/>
          </a:xfrm>
          <a:prstGeom prst="rect">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3" name="Rettangolo 2">
            <a:extLst>
              <a:ext uri="{FF2B5EF4-FFF2-40B4-BE49-F238E27FC236}">
                <a16:creationId xmlns:a16="http://schemas.microsoft.com/office/drawing/2014/main" id="{E77A0DDC-EC2C-C60C-9F58-665F0D2DC4BF}"/>
              </a:ext>
            </a:extLst>
          </p:cNvPr>
          <p:cNvSpPr/>
          <p:nvPr/>
        </p:nvSpPr>
        <p:spPr>
          <a:xfrm>
            <a:off x="4171862" y="4467096"/>
            <a:ext cx="999617" cy="21895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pic>
        <p:nvPicPr>
          <p:cNvPr id="34" name="Elemento grafico 33" descr="Persona confusa con riempimento a tinta unita">
            <a:extLst>
              <a:ext uri="{FF2B5EF4-FFF2-40B4-BE49-F238E27FC236}">
                <a16:creationId xmlns:a16="http://schemas.microsoft.com/office/drawing/2014/main" id="{3EB7A8C8-7512-AAF5-FE76-407EEEADA4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13899" y="3708929"/>
            <a:ext cx="709823" cy="709823"/>
          </a:xfrm>
          <a:prstGeom prst="rect">
            <a:avLst/>
          </a:prstGeom>
        </p:spPr>
      </p:pic>
      <p:sp>
        <p:nvSpPr>
          <p:cNvPr id="54" name="Segnaposto contenuto 2">
            <a:extLst>
              <a:ext uri="{FF2B5EF4-FFF2-40B4-BE49-F238E27FC236}">
                <a16:creationId xmlns:a16="http://schemas.microsoft.com/office/drawing/2014/main" id="{5BD51738-6D37-D9BA-0609-0F808937AFCB}"/>
              </a:ext>
            </a:extLst>
          </p:cNvPr>
          <p:cNvSpPr txBox="1">
            <a:spLocks/>
          </p:cNvSpPr>
          <p:nvPr/>
        </p:nvSpPr>
        <p:spPr>
          <a:xfrm>
            <a:off x="4766842" y="3467231"/>
            <a:ext cx="808211" cy="74777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800" i="1" dirty="0"/>
              <a:t>Lowly engaged member</a:t>
            </a:r>
          </a:p>
        </p:txBody>
      </p:sp>
      <p:sp>
        <p:nvSpPr>
          <p:cNvPr id="55" name="Segnaposto contenuto 2">
            <a:extLst>
              <a:ext uri="{FF2B5EF4-FFF2-40B4-BE49-F238E27FC236}">
                <a16:creationId xmlns:a16="http://schemas.microsoft.com/office/drawing/2014/main" id="{549C3769-ED8C-0F0E-24C4-532C917D364B}"/>
              </a:ext>
            </a:extLst>
          </p:cNvPr>
          <p:cNvSpPr txBox="1">
            <a:spLocks/>
          </p:cNvSpPr>
          <p:nvPr/>
        </p:nvSpPr>
        <p:spPr>
          <a:xfrm>
            <a:off x="6996611" y="3250710"/>
            <a:ext cx="808211" cy="74777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800" i="1" dirty="0"/>
              <a:t>Highly engaged member</a:t>
            </a:r>
          </a:p>
        </p:txBody>
      </p:sp>
      <p:cxnSp>
        <p:nvCxnSpPr>
          <p:cNvPr id="4" name="Connettore 2 3">
            <a:extLst>
              <a:ext uri="{FF2B5EF4-FFF2-40B4-BE49-F238E27FC236}">
                <a16:creationId xmlns:a16="http://schemas.microsoft.com/office/drawing/2014/main" id="{BA1A620E-4EC8-256C-7F8D-177F0F26BB44}"/>
              </a:ext>
            </a:extLst>
          </p:cNvPr>
          <p:cNvCxnSpPr>
            <a:cxnSpLocks/>
          </p:cNvCxnSpPr>
          <p:nvPr/>
        </p:nvCxnSpPr>
        <p:spPr>
          <a:xfrm flipV="1">
            <a:off x="7813692" y="2865744"/>
            <a:ext cx="0" cy="2683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Connettore diritto 4">
            <a:extLst>
              <a:ext uri="{FF2B5EF4-FFF2-40B4-BE49-F238E27FC236}">
                <a16:creationId xmlns:a16="http://schemas.microsoft.com/office/drawing/2014/main" id="{7EABC8E9-987D-FC19-60C4-43987979B27F}"/>
              </a:ext>
            </a:extLst>
          </p:cNvPr>
          <p:cNvCxnSpPr>
            <a:cxnSpLocks/>
          </p:cNvCxnSpPr>
          <p:nvPr/>
        </p:nvCxnSpPr>
        <p:spPr>
          <a:xfrm>
            <a:off x="3983388" y="4467096"/>
            <a:ext cx="172704"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CasellaDiTesto 5">
            <a:extLst>
              <a:ext uri="{FF2B5EF4-FFF2-40B4-BE49-F238E27FC236}">
                <a16:creationId xmlns:a16="http://schemas.microsoft.com/office/drawing/2014/main" id="{370B8543-948B-27B2-9FD6-D12319BB7B49}"/>
              </a:ext>
            </a:extLst>
          </p:cNvPr>
          <p:cNvSpPr txBox="1"/>
          <p:nvPr/>
        </p:nvSpPr>
        <p:spPr>
          <a:xfrm>
            <a:off x="944031" y="4298115"/>
            <a:ext cx="3412972" cy="261610"/>
          </a:xfrm>
          <a:prstGeom prst="rect">
            <a:avLst/>
          </a:prstGeom>
          <a:noFill/>
        </p:spPr>
        <p:txBody>
          <a:bodyPr wrap="square">
            <a:spAutoFit/>
          </a:bodyPr>
          <a:lstStyle/>
          <a:p>
            <a:pPr algn="ctr"/>
            <a:r>
              <a:rPr lang="en-US" sz="1100" dirty="0">
                <a:solidFill>
                  <a:schemeClr val="tx1"/>
                </a:solidFill>
              </a:rPr>
              <a:t>For direct value (instant positive effect)</a:t>
            </a:r>
          </a:p>
        </p:txBody>
      </p:sp>
      <p:sp>
        <p:nvSpPr>
          <p:cNvPr id="7" name="CasellaDiTesto 6">
            <a:extLst>
              <a:ext uri="{FF2B5EF4-FFF2-40B4-BE49-F238E27FC236}">
                <a16:creationId xmlns:a16="http://schemas.microsoft.com/office/drawing/2014/main" id="{F8100AC8-BAB8-EABE-4AB2-398DAC89DDA4}"/>
              </a:ext>
            </a:extLst>
          </p:cNvPr>
          <p:cNvSpPr txBox="1"/>
          <p:nvPr/>
        </p:nvSpPr>
        <p:spPr>
          <a:xfrm>
            <a:off x="262701" y="4584848"/>
            <a:ext cx="3787763" cy="261610"/>
          </a:xfrm>
          <a:prstGeom prst="rect">
            <a:avLst/>
          </a:prstGeom>
          <a:noFill/>
        </p:spPr>
        <p:txBody>
          <a:bodyPr wrap="square">
            <a:spAutoFit/>
          </a:bodyPr>
          <a:lstStyle/>
          <a:p>
            <a:pPr algn="ctr"/>
            <a:r>
              <a:rPr lang="en-US" sz="1100" dirty="0">
                <a:solidFill>
                  <a:schemeClr val="tx1"/>
                </a:solidFill>
              </a:rPr>
              <a:t>For indirect value (delayed or long-term positive effect)</a:t>
            </a:r>
          </a:p>
        </p:txBody>
      </p:sp>
      <p:cxnSp>
        <p:nvCxnSpPr>
          <p:cNvPr id="8" name="Connettore diritto 7">
            <a:extLst>
              <a:ext uri="{FF2B5EF4-FFF2-40B4-BE49-F238E27FC236}">
                <a16:creationId xmlns:a16="http://schemas.microsoft.com/office/drawing/2014/main" id="{53E0AFF2-2546-1C82-12C5-46448824B9CC}"/>
              </a:ext>
            </a:extLst>
          </p:cNvPr>
          <p:cNvCxnSpPr/>
          <p:nvPr/>
        </p:nvCxnSpPr>
        <p:spPr>
          <a:xfrm>
            <a:off x="3983388" y="4695284"/>
            <a:ext cx="1727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nettore diritto 8">
            <a:extLst>
              <a:ext uri="{FF2B5EF4-FFF2-40B4-BE49-F238E27FC236}">
                <a16:creationId xmlns:a16="http://schemas.microsoft.com/office/drawing/2014/main" id="{C0D4C2CD-BDAD-51D8-497F-24453991F4B3}"/>
              </a:ext>
            </a:extLst>
          </p:cNvPr>
          <p:cNvCxnSpPr/>
          <p:nvPr/>
        </p:nvCxnSpPr>
        <p:spPr>
          <a:xfrm>
            <a:off x="3983388" y="5089967"/>
            <a:ext cx="172704"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CasellaDiTesto 9">
            <a:extLst>
              <a:ext uri="{FF2B5EF4-FFF2-40B4-BE49-F238E27FC236}">
                <a16:creationId xmlns:a16="http://schemas.microsoft.com/office/drawing/2014/main" id="{FF3B81A2-A5DC-3E50-E384-A3F9A42F25EE}"/>
              </a:ext>
            </a:extLst>
          </p:cNvPr>
          <p:cNvSpPr txBox="1"/>
          <p:nvPr/>
        </p:nvSpPr>
        <p:spPr>
          <a:xfrm>
            <a:off x="490644" y="4995663"/>
            <a:ext cx="3787763" cy="261610"/>
          </a:xfrm>
          <a:prstGeom prst="rect">
            <a:avLst/>
          </a:prstGeom>
          <a:noFill/>
        </p:spPr>
        <p:txBody>
          <a:bodyPr wrap="square">
            <a:spAutoFit/>
          </a:bodyPr>
          <a:lstStyle/>
          <a:p>
            <a:pPr algn="ctr"/>
            <a:r>
              <a:rPr lang="en-US" sz="1100" dirty="0"/>
              <a:t>Without any assumption of positive effect on self</a:t>
            </a:r>
          </a:p>
        </p:txBody>
      </p:sp>
      <p:cxnSp>
        <p:nvCxnSpPr>
          <p:cNvPr id="12" name="Connettore diritto 11">
            <a:extLst>
              <a:ext uri="{FF2B5EF4-FFF2-40B4-BE49-F238E27FC236}">
                <a16:creationId xmlns:a16="http://schemas.microsoft.com/office/drawing/2014/main" id="{3BB4B363-EF42-2374-77CE-7738E1F103F2}"/>
              </a:ext>
            </a:extLst>
          </p:cNvPr>
          <p:cNvCxnSpPr>
            <a:cxnSpLocks/>
          </p:cNvCxnSpPr>
          <p:nvPr/>
        </p:nvCxnSpPr>
        <p:spPr>
          <a:xfrm>
            <a:off x="7806199" y="3864910"/>
            <a:ext cx="172704"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CasellaDiTesto 12">
            <a:extLst>
              <a:ext uri="{FF2B5EF4-FFF2-40B4-BE49-F238E27FC236}">
                <a16:creationId xmlns:a16="http://schemas.microsoft.com/office/drawing/2014/main" id="{B0925FCE-F8DF-3D23-E3E8-042D487237DE}"/>
              </a:ext>
            </a:extLst>
          </p:cNvPr>
          <p:cNvSpPr txBox="1"/>
          <p:nvPr/>
        </p:nvSpPr>
        <p:spPr>
          <a:xfrm>
            <a:off x="7892551" y="3718618"/>
            <a:ext cx="2821952" cy="261610"/>
          </a:xfrm>
          <a:prstGeom prst="rect">
            <a:avLst/>
          </a:prstGeom>
          <a:noFill/>
        </p:spPr>
        <p:txBody>
          <a:bodyPr wrap="square">
            <a:spAutoFit/>
          </a:bodyPr>
          <a:lstStyle/>
          <a:p>
            <a:pPr algn="ctr"/>
            <a:r>
              <a:rPr lang="en-US" sz="1100" dirty="0">
                <a:solidFill>
                  <a:schemeClr val="tx1"/>
                </a:solidFill>
              </a:rPr>
              <a:t>For direct value (instant positive effect)</a:t>
            </a:r>
          </a:p>
        </p:txBody>
      </p:sp>
      <p:cxnSp>
        <p:nvCxnSpPr>
          <p:cNvPr id="14" name="Connettore diritto 13">
            <a:extLst>
              <a:ext uri="{FF2B5EF4-FFF2-40B4-BE49-F238E27FC236}">
                <a16:creationId xmlns:a16="http://schemas.microsoft.com/office/drawing/2014/main" id="{080F2AD3-D98E-58C3-80D2-11E350603BE9}"/>
              </a:ext>
            </a:extLst>
          </p:cNvPr>
          <p:cNvCxnSpPr/>
          <p:nvPr/>
        </p:nvCxnSpPr>
        <p:spPr>
          <a:xfrm>
            <a:off x="7806199" y="4093098"/>
            <a:ext cx="1727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Connettore diritto 14">
            <a:extLst>
              <a:ext uri="{FF2B5EF4-FFF2-40B4-BE49-F238E27FC236}">
                <a16:creationId xmlns:a16="http://schemas.microsoft.com/office/drawing/2014/main" id="{DA337A0C-E40A-F0A4-8909-29FF4A805FA5}"/>
              </a:ext>
            </a:extLst>
          </p:cNvPr>
          <p:cNvCxnSpPr/>
          <p:nvPr/>
        </p:nvCxnSpPr>
        <p:spPr>
          <a:xfrm>
            <a:off x="7840625" y="4896775"/>
            <a:ext cx="172704"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CasellaDiTesto 15">
            <a:extLst>
              <a:ext uri="{FF2B5EF4-FFF2-40B4-BE49-F238E27FC236}">
                <a16:creationId xmlns:a16="http://schemas.microsoft.com/office/drawing/2014/main" id="{D46E0E26-5B38-2B7F-D8FA-B9448ADC7091}"/>
              </a:ext>
            </a:extLst>
          </p:cNvPr>
          <p:cNvSpPr txBox="1"/>
          <p:nvPr/>
        </p:nvSpPr>
        <p:spPr>
          <a:xfrm>
            <a:off x="7978903" y="3967526"/>
            <a:ext cx="3787763" cy="261610"/>
          </a:xfrm>
          <a:prstGeom prst="rect">
            <a:avLst/>
          </a:prstGeom>
          <a:noFill/>
        </p:spPr>
        <p:txBody>
          <a:bodyPr wrap="square">
            <a:spAutoFit/>
          </a:bodyPr>
          <a:lstStyle/>
          <a:p>
            <a:pPr algn="ctr"/>
            <a:r>
              <a:rPr lang="en-US" sz="1100" dirty="0">
                <a:solidFill>
                  <a:schemeClr val="tx1"/>
                </a:solidFill>
              </a:rPr>
              <a:t>For indirect value (delayed or long-term positive effect)</a:t>
            </a:r>
          </a:p>
        </p:txBody>
      </p:sp>
      <p:sp>
        <p:nvSpPr>
          <p:cNvPr id="17" name="CasellaDiTesto 16">
            <a:extLst>
              <a:ext uri="{FF2B5EF4-FFF2-40B4-BE49-F238E27FC236}">
                <a16:creationId xmlns:a16="http://schemas.microsoft.com/office/drawing/2014/main" id="{446CE3C0-C34A-7ADE-FACB-38CE90EC114A}"/>
              </a:ext>
            </a:extLst>
          </p:cNvPr>
          <p:cNvSpPr txBox="1"/>
          <p:nvPr/>
        </p:nvSpPr>
        <p:spPr>
          <a:xfrm>
            <a:off x="7715912" y="4773115"/>
            <a:ext cx="3787763" cy="261610"/>
          </a:xfrm>
          <a:prstGeom prst="rect">
            <a:avLst/>
          </a:prstGeom>
          <a:noFill/>
        </p:spPr>
        <p:txBody>
          <a:bodyPr wrap="square">
            <a:spAutoFit/>
          </a:bodyPr>
          <a:lstStyle/>
          <a:p>
            <a:pPr algn="ctr"/>
            <a:r>
              <a:rPr lang="en-US" sz="1100" dirty="0"/>
              <a:t>Without any assumption of positive effect on self</a:t>
            </a:r>
          </a:p>
        </p:txBody>
      </p:sp>
      <p:sp>
        <p:nvSpPr>
          <p:cNvPr id="18" name="Segnaposto contenuto 2">
            <a:extLst>
              <a:ext uri="{FF2B5EF4-FFF2-40B4-BE49-F238E27FC236}">
                <a16:creationId xmlns:a16="http://schemas.microsoft.com/office/drawing/2014/main" id="{8DAA84AA-2D4E-BF54-CC0C-9F8046044F05}"/>
              </a:ext>
            </a:extLst>
          </p:cNvPr>
          <p:cNvSpPr txBox="1">
            <a:spLocks/>
          </p:cNvSpPr>
          <p:nvPr/>
        </p:nvSpPr>
        <p:spPr>
          <a:xfrm>
            <a:off x="7185418" y="2122805"/>
            <a:ext cx="1728214" cy="74777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i="1" dirty="0"/>
              <a:t>Quantity of effort a member is ready to provide…</a:t>
            </a:r>
          </a:p>
        </p:txBody>
      </p:sp>
      <p:cxnSp>
        <p:nvCxnSpPr>
          <p:cNvPr id="24" name="Connettore diritto 23">
            <a:extLst>
              <a:ext uri="{FF2B5EF4-FFF2-40B4-BE49-F238E27FC236}">
                <a16:creationId xmlns:a16="http://schemas.microsoft.com/office/drawing/2014/main" id="{2ED9D8DF-096D-4976-C549-D8DF11A8A9E7}"/>
              </a:ext>
            </a:extLst>
          </p:cNvPr>
          <p:cNvCxnSpPr>
            <a:cxnSpLocks/>
          </p:cNvCxnSpPr>
          <p:nvPr/>
        </p:nvCxnSpPr>
        <p:spPr>
          <a:xfrm flipV="1">
            <a:off x="5170946" y="4064542"/>
            <a:ext cx="1375759" cy="63074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7" name="Connettore diritto 36">
            <a:extLst>
              <a:ext uri="{FF2B5EF4-FFF2-40B4-BE49-F238E27FC236}">
                <a16:creationId xmlns:a16="http://schemas.microsoft.com/office/drawing/2014/main" id="{36AFC6AE-7163-70A9-8552-61183E89DB80}"/>
              </a:ext>
            </a:extLst>
          </p:cNvPr>
          <p:cNvCxnSpPr>
            <a:cxnSpLocks/>
          </p:cNvCxnSpPr>
          <p:nvPr/>
        </p:nvCxnSpPr>
        <p:spPr>
          <a:xfrm flipV="1">
            <a:off x="5184412" y="3824404"/>
            <a:ext cx="1375759" cy="63074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8" name="Segnaposto contenuto 2">
            <a:extLst>
              <a:ext uri="{FF2B5EF4-FFF2-40B4-BE49-F238E27FC236}">
                <a16:creationId xmlns:a16="http://schemas.microsoft.com/office/drawing/2014/main" id="{9395701C-1456-CB76-F310-31372A2FDA03}"/>
              </a:ext>
            </a:extLst>
          </p:cNvPr>
          <p:cNvSpPr txBox="1">
            <a:spLocks/>
          </p:cNvSpPr>
          <p:nvPr/>
        </p:nvSpPr>
        <p:spPr>
          <a:xfrm>
            <a:off x="5680866" y="4028384"/>
            <a:ext cx="535974" cy="50763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i="1" dirty="0"/>
              <a:t>=</a:t>
            </a:r>
          </a:p>
        </p:txBody>
      </p:sp>
    </p:spTree>
    <p:extLst>
      <p:ext uri="{BB962C8B-B14F-4D97-AF65-F5344CB8AC3E}">
        <p14:creationId xmlns:p14="http://schemas.microsoft.com/office/powerpoint/2010/main" val="21917768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73D076-F1EE-E57A-F107-BD8E494ECDF0}"/>
              </a:ext>
            </a:extLst>
          </p:cNvPr>
          <p:cNvSpPr>
            <a:spLocks noGrp="1"/>
          </p:cNvSpPr>
          <p:nvPr>
            <p:ph type="title"/>
          </p:nvPr>
        </p:nvSpPr>
        <p:spPr/>
        <p:txBody>
          <a:bodyPr>
            <a:normAutofit fontScale="90000"/>
          </a:bodyPr>
          <a:lstStyle/>
          <a:p>
            <a:r>
              <a:rPr lang="en-US" dirty="0"/>
              <a:t>Consistency of the relative engagement levels model with on-the-field observations</a:t>
            </a:r>
          </a:p>
        </p:txBody>
      </p:sp>
      <p:sp>
        <p:nvSpPr>
          <p:cNvPr id="19" name="Segnaposto contenuto 2">
            <a:extLst>
              <a:ext uri="{FF2B5EF4-FFF2-40B4-BE49-F238E27FC236}">
                <a16:creationId xmlns:a16="http://schemas.microsoft.com/office/drawing/2014/main" id="{BF7CCE50-008A-1ACD-D31F-CBFD3C04D6A1}"/>
              </a:ext>
            </a:extLst>
          </p:cNvPr>
          <p:cNvSpPr txBox="1">
            <a:spLocks/>
          </p:cNvSpPr>
          <p:nvPr/>
        </p:nvSpPr>
        <p:spPr>
          <a:xfrm>
            <a:off x="1064941" y="5464617"/>
            <a:ext cx="4995355" cy="1109599"/>
          </a:xfrm>
          <a:prstGeom prst="rect">
            <a:avLst/>
          </a:prstGeom>
          <a:solidFill>
            <a:schemeClr val="bg2"/>
          </a:solidFill>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Therefore, for activities that bring the same proportion of direct value (for example, activities in which proportions of time dedicated to a given individual member are the same), activities requiring less efforts will be more likely to engage members (even lowly engaged) than those who require high efforts.</a:t>
            </a:r>
          </a:p>
        </p:txBody>
      </p:sp>
      <p:grpSp>
        <p:nvGrpSpPr>
          <p:cNvPr id="29" name="Gruppo 28">
            <a:extLst>
              <a:ext uri="{FF2B5EF4-FFF2-40B4-BE49-F238E27FC236}">
                <a16:creationId xmlns:a16="http://schemas.microsoft.com/office/drawing/2014/main" id="{D3E2AB48-9528-8638-9434-656A6A7EAD80}"/>
              </a:ext>
            </a:extLst>
          </p:cNvPr>
          <p:cNvGrpSpPr/>
          <p:nvPr/>
        </p:nvGrpSpPr>
        <p:grpSpPr>
          <a:xfrm>
            <a:off x="1549345" y="3818973"/>
            <a:ext cx="726213" cy="726212"/>
            <a:chOff x="9896292" y="2459515"/>
            <a:chExt cx="2157987" cy="2157985"/>
          </a:xfrm>
        </p:grpSpPr>
        <p:pic>
          <p:nvPicPr>
            <p:cNvPr id="11" name="Elemento grafico 10" descr="Regalo con riempimento a tinta unita">
              <a:extLst>
                <a:ext uri="{FF2B5EF4-FFF2-40B4-BE49-F238E27FC236}">
                  <a16:creationId xmlns:a16="http://schemas.microsoft.com/office/drawing/2014/main" id="{E12F0A70-CA80-3212-D03E-15104D2C71E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96294" y="2459515"/>
              <a:ext cx="2157985" cy="2157985"/>
            </a:xfrm>
            <a:prstGeom prst="rect">
              <a:avLst/>
            </a:prstGeom>
          </p:spPr>
        </p:pic>
        <p:pic>
          <p:nvPicPr>
            <p:cNvPr id="20" name="Elemento grafico 19" descr="Regalo con riempimento a tinta unita">
              <a:extLst>
                <a:ext uri="{FF2B5EF4-FFF2-40B4-BE49-F238E27FC236}">
                  <a16:creationId xmlns:a16="http://schemas.microsoft.com/office/drawing/2014/main" id="{83C25CA8-EB1C-305F-1095-3B92B6FEA8DC}"/>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t="72046" b="-1"/>
            <a:stretch/>
          </p:blipFill>
          <p:spPr>
            <a:xfrm>
              <a:off x="9896293" y="4014254"/>
              <a:ext cx="2157985" cy="603246"/>
            </a:xfrm>
            <a:prstGeom prst="rect">
              <a:avLst/>
            </a:prstGeom>
          </p:spPr>
        </p:pic>
        <p:pic>
          <p:nvPicPr>
            <p:cNvPr id="23" name="Elemento grafico 22" descr="Regalo con riempimento a tinta unita">
              <a:extLst>
                <a:ext uri="{FF2B5EF4-FFF2-40B4-BE49-F238E27FC236}">
                  <a16:creationId xmlns:a16="http://schemas.microsoft.com/office/drawing/2014/main" id="{57977776-1FA1-8700-93F9-7F55251DEF3A}"/>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t="42949" b="27956"/>
            <a:stretch/>
          </p:blipFill>
          <p:spPr>
            <a:xfrm>
              <a:off x="9896292" y="3386400"/>
              <a:ext cx="2157985" cy="627854"/>
            </a:xfrm>
            <a:prstGeom prst="rect">
              <a:avLst/>
            </a:prstGeom>
          </p:spPr>
        </p:pic>
      </p:grpSp>
      <p:grpSp>
        <p:nvGrpSpPr>
          <p:cNvPr id="33" name="Gruppo 32">
            <a:extLst>
              <a:ext uri="{FF2B5EF4-FFF2-40B4-BE49-F238E27FC236}">
                <a16:creationId xmlns:a16="http://schemas.microsoft.com/office/drawing/2014/main" id="{F717C4CD-E1A6-7ACC-9CEB-AF3488A1C05C}"/>
              </a:ext>
            </a:extLst>
          </p:cNvPr>
          <p:cNvGrpSpPr/>
          <p:nvPr/>
        </p:nvGrpSpPr>
        <p:grpSpPr>
          <a:xfrm>
            <a:off x="4705389" y="2244979"/>
            <a:ext cx="2365002" cy="2364999"/>
            <a:chOff x="9896292" y="2459515"/>
            <a:chExt cx="2157987" cy="2157985"/>
          </a:xfrm>
        </p:grpSpPr>
        <p:pic>
          <p:nvPicPr>
            <p:cNvPr id="35" name="Elemento grafico 34" descr="Regalo con riempimento a tinta unita">
              <a:extLst>
                <a:ext uri="{FF2B5EF4-FFF2-40B4-BE49-F238E27FC236}">
                  <a16:creationId xmlns:a16="http://schemas.microsoft.com/office/drawing/2014/main" id="{2187FD6E-41C0-5F4B-DE44-4AA81046250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96294" y="2459515"/>
              <a:ext cx="2157985" cy="2157985"/>
            </a:xfrm>
            <a:prstGeom prst="rect">
              <a:avLst/>
            </a:prstGeom>
          </p:spPr>
        </p:pic>
        <p:pic>
          <p:nvPicPr>
            <p:cNvPr id="36" name="Elemento grafico 35" descr="Regalo con riempimento a tinta unita">
              <a:extLst>
                <a:ext uri="{FF2B5EF4-FFF2-40B4-BE49-F238E27FC236}">
                  <a16:creationId xmlns:a16="http://schemas.microsoft.com/office/drawing/2014/main" id="{21C2C175-A5E2-FC88-0A28-80338E2B6F3D}"/>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t="72046" b="-1"/>
            <a:stretch/>
          </p:blipFill>
          <p:spPr>
            <a:xfrm>
              <a:off x="9896293" y="4014254"/>
              <a:ext cx="2157985" cy="603246"/>
            </a:xfrm>
            <a:prstGeom prst="rect">
              <a:avLst/>
            </a:prstGeom>
          </p:spPr>
        </p:pic>
        <p:pic>
          <p:nvPicPr>
            <p:cNvPr id="39" name="Elemento grafico 38" descr="Regalo con riempimento a tinta unita">
              <a:extLst>
                <a:ext uri="{FF2B5EF4-FFF2-40B4-BE49-F238E27FC236}">
                  <a16:creationId xmlns:a16="http://schemas.microsoft.com/office/drawing/2014/main" id="{3A109B4B-B5E6-509A-5886-5D9960A18AFE}"/>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t="42949" b="27956"/>
            <a:stretch/>
          </p:blipFill>
          <p:spPr>
            <a:xfrm>
              <a:off x="9896292" y="3386400"/>
              <a:ext cx="2157985" cy="627854"/>
            </a:xfrm>
            <a:prstGeom prst="rect">
              <a:avLst/>
            </a:prstGeom>
          </p:spPr>
        </p:pic>
      </p:grpSp>
      <p:pic>
        <p:nvPicPr>
          <p:cNvPr id="53" name="Elemento grafico 52" descr="Eroe con riempimento a tinta unita">
            <a:extLst>
              <a:ext uri="{FF2B5EF4-FFF2-40B4-BE49-F238E27FC236}">
                <a16:creationId xmlns:a16="http://schemas.microsoft.com/office/drawing/2014/main" id="{C4B9F1BC-0DA3-C14C-E148-BA23E4BB346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21701" y="4016559"/>
            <a:ext cx="766685" cy="766685"/>
          </a:xfrm>
          <a:prstGeom prst="rect">
            <a:avLst/>
          </a:prstGeom>
        </p:spPr>
      </p:pic>
      <p:pic>
        <p:nvPicPr>
          <p:cNvPr id="56" name="Elemento grafico 55" descr="Eroe con riempimento a tinta unita">
            <a:extLst>
              <a:ext uri="{FF2B5EF4-FFF2-40B4-BE49-F238E27FC236}">
                <a16:creationId xmlns:a16="http://schemas.microsoft.com/office/drawing/2014/main" id="{89421E2A-77CF-027B-8B4F-D7B6D49760E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423029" y="3920190"/>
            <a:ext cx="726212" cy="726212"/>
          </a:xfrm>
          <a:prstGeom prst="rect">
            <a:avLst/>
          </a:prstGeom>
        </p:spPr>
      </p:pic>
      <p:pic>
        <p:nvPicPr>
          <p:cNvPr id="58" name="Elemento grafico 57" descr="Eroe con riempimento a tinta unita">
            <a:extLst>
              <a:ext uri="{FF2B5EF4-FFF2-40B4-BE49-F238E27FC236}">
                <a16:creationId xmlns:a16="http://schemas.microsoft.com/office/drawing/2014/main" id="{0AFD652D-96B1-7FC8-27C9-61F66EDC209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486302" y="4477184"/>
            <a:ext cx="726212" cy="726212"/>
          </a:xfrm>
          <a:prstGeom prst="rect">
            <a:avLst/>
          </a:prstGeom>
        </p:spPr>
      </p:pic>
      <p:pic>
        <p:nvPicPr>
          <p:cNvPr id="59" name="Elemento grafico 58" descr="Eroe con riempimento a tinta unita">
            <a:extLst>
              <a:ext uri="{FF2B5EF4-FFF2-40B4-BE49-F238E27FC236}">
                <a16:creationId xmlns:a16="http://schemas.microsoft.com/office/drawing/2014/main" id="{9590DB94-D454-231C-FC72-A71E9DD3837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889544" y="4472517"/>
            <a:ext cx="726212" cy="726212"/>
          </a:xfrm>
          <a:prstGeom prst="rect">
            <a:avLst/>
          </a:prstGeom>
        </p:spPr>
      </p:pic>
      <p:pic>
        <p:nvPicPr>
          <p:cNvPr id="60" name="Elemento grafico 59" descr="Eroe con riempimento a tinta unita">
            <a:extLst>
              <a:ext uri="{FF2B5EF4-FFF2-40B4-BE49-F238E27FC236}">
                <a16:creationId xmlns:a16="http://schemas.microsoft.com/office/drawing/2014/main" id="{8F6CBDB0-5F98-0075-B6D3-01D257EE8BA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110923" y="4465879"/>
            <a:ext cx="726212" cy="726212"/>
          </a:xfrm>
          <a:prstGeom prst="rect">
            <a:avLst/>
          </a:prstGeom>
        </p:spPr>
      </p:pic>
      <p:sp>
        <p:nvSpPr>
          <p:cNvPr id="61" name="Segnaposto contenuto 2">
            <a:extLst>
              <a:ext uri="{FF2B5EF4-FFF2-40B4-BE49-F238E27FC236}">
                <a16:creationId xmlns:a16="http://schemas.microsoft.com/office/drawing/2014/main" id="{94F3C23D-0193-459D-FE70-0CDD6B3CA2DD}"/>
              </a:ext>
            </a:extLst>
          </p:cNvPr>
          <p:cNvSpPr txBox="1">
            <a:spLocks/>
          </p:cNvSpPr>
          <p:nvPr/>
        </p:nvSpPr>
        <p:spPr>
          <a:xfrm>
            <a:off x="404337" y="2396691"/>
            <a:ext cx="1843208" cy="1463909"/>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i="1" dirty="0"/>
              <a:t>Community Activity C : </a:t>
            </a:r>
          </a:p>
          <a:p>
            <a:pPr marL="0" indent="0">
              <a:buNone/>
            </a:pPr>
            <a:r>
              <a:rPr lang="en-US" sz="1100" i="1" dirty="0"/>
              <a:t>With a low proportion of direct value, but requiring very low effort, can attract medium engaged members</a:t>
            </a:r>
          </a:p>
        </p:txBody>
      </p:sp>
      <p:sp>
        <p:nvSpPr>
          <p:cNvPr id="62" name="Segnaposto contenuto 2">
            <a:extLst>
              <a:ext uri="{FF2B5EF4-FFF2-40B4-BE49-F238E27FC236}">
                <a16:creationId xmlns:a16="http://schemas.microsoft.com/office/drawing/2014/main" id="{E0B2C820-CDC4-F77F-9631-7E843DB522D0}"/>
              </a:ext>
            </a:extLst>
          </p:cNvPr>
          <p:cNvSpPr txBox="1">
            <a:spLocks/>
          </p:cNvSpPr>
          <p:nvPr/>
        </p:nvSpPr>
        <p:spPr>
          <a:xfrm>
            <a:off x="3522899" y="2370685"/>
            <a:ext cx="1435821" cy="2078917"/>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i="1" dirty="0"/>
              <a:t>Community Activity D : </a:t>
            </a:r>
          </a:p>
          <a:p>
            <a:pPr marL="0" indent="0">
              <a:buNone/>
            </a:pPr>
            <a:r>
              <a:rPr lang="en-US" sz="1100" i="1" dirty="0"/>
              <a:t>With the same proportion of direct value as in Activity C but requiring higher efforts : will attract only highly engaged members.</a:t>
            </a:r>
          </a:p>
        </p:txBody>
      </p:sp>
      <p:sp>
        <p:nvSpPr>
          <p:cNvPr id="63" name="Segnaposto contenuto 2">
            <a:extLst>
              <a:ext uri="{FF2B5EF4-FFF2-40B4-BE49-F238E27FC236}">
                <a16:creationId xmlns:a16="http://schemas.microsoft.com/office/drawing/2014/main" id="{A615A185-CFEE-1910-492F-65C49AE5171C}"/>
              </a:ext>
            </a:extLst>
          </p:cNvPr>
          <p:cNvSpPr txBox="1">
            <a:spLocks/>
          </p:cNvSpPr>
          <p:nvPr/>
        </p:nvSpPr>
        <p:spPr>
          <a:xfrm>
            <a:off x="7629526" y="2344253"/>
            <a:ext cx="1704974" cy="2364998"/>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i="1" dirty="0"/>
              <a:t>Community Activity E : </a:t>
            </a:r>
          </a:p>
          <a:p>
            <a:pPr marL="0" indent="0">
              <a:buNone/>
            </a:pPr>
            <a:r>
              <a:rPr lang="en-US" sz="1100" i="1" dirty="0"/>
              <a:t>Even with a high proportion of direct value, the large requirement of effort make this activity attractive only to highly engaged members, especially in communities in which members efforts capacities are capped</a:t>
            </a:r>
          </a:p>
        </p:txBody>
      </p:sp>
      <p:grpSp>
        <p:nvGrpSpPr>
          <p:cNvPr id="64" name="Gruppo 63">
            <a:extLst>
              <a:ext uri="{FF2B5EF4-FFF2-40B4-BE49-F238E27FC236}">
                <a16:creationId xmlns:a16="http://schemas.microsoft.com/office/drawing/2014/main" id="{73BF0E4B-6FD2-2853-76D3-72489B250018}"/>
              </a:ext>
            </a:extLst>
          </p:cNvPr>
          <p:cNvGrpSpPr/>
          <p:nvPr/>
        </p:nvGrpSpPr>
        <p:grpSpPr>
          <a:xfrm>
            <a:off x="8879870" y="1295157"/>
            <a:ext cx="3525567" cy="3525565"/>
            <a:chOff x="9896293" y="2459515"/>
            <a:chExt cx="2157986" cy="2157985"/>
          </a:xfrm>
        </p:grpSpPr>
        <p:pic>
          <p:nvPicPr>
            <p:cNvPr id="65" name="Elemento grafico 64" descr="Regalo con riempimento a tinta unita">
              <a:extLst>
                <a:ext uri="{FF2B5EF4-FFF2-40B4-BE49-F238E27FC236}">
                  <a16:creationId xmlns:a16="http://schemas.microsoft.com/office/drawing/2014/main" id="{65451CCA-8C6E-BC7C-C092-3FF9A09D040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96294" y="2459515"/>
              <a:ext cx="2157985" cy="2157985"/>
            </a:xfrm>
            <a:prstGeom prst="rect">
              <a:avLst/>
            </a:prstGeom>
          </p:spPr>
        </p:pic>
        <p:pic>
          <p:nvPicPr>
            <p:cNvPr id="66" name="Elemento grafico 65" descr="Regalo con riempimento a tinta unita">
              <a:extLst>
                <a:ext uri="{FF2B5EF4-FFF2-40B4-BE49-F238E27FC236}">
                  <a16:creationId xmlns:a16="http://schemas.microsoft.com/office/drawing/2014/main" id="{6BC8210C-CDF3-EBFD-EEC3-E4467E5826A7}"/>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t="86804" b="-1"/>
            <a:stretch/>
          </p:blipFill>
          <p:spPr>
            <a:xfrm>
              <a:off x="9896293" y="4332710"/>
              <a:ext cx="2157985" cy="284790"/>
            </a:xfrm>
            <a:prstGeom prst="rect">
              <a:avLst/>
            </a:prstGeom>
          </p:spPr>
        </p:pic>
        <p:pic>
          <p:nvPicPr>
            <p:cNvPr id="67" name="Elemento grafico 66" descr="Regalo con riempimento a tinta unita">
              <a:extLst>
                <a:ext uri="{FF2B5EF4-FFF2-40B4-BE49-F238E27FC236}">
                  <a16:creationId xmlns:a16="http://schemas.microsoft.com/office/drawing/2014/main" id="{35E874A7-C380-B28D-C983-CF037A75D050}"/>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t="79267" b="13199"/>
            <a:stretch/>
          </p:blipFill>
          <p:spPr>
            <a:xfrm>
              <a:off x="9896293" y="4170132"/>
              <a:ext cx="2157985" cy="162578"/>
            </a:xfrm>
            <a:prstGeom prst="rect">
              <a:avLst/>
            </a:prstGeom>
          </p:spPr>
        </p:pic>
      </p:grpSp>
      <p:pic>
        <p:nvPicPr>
          <p:cNvPr id="68" name="Elemento grafico 67" descr="Eroe con riempimento a tinta unita">
            <a:extLst>
              <a:ext uri="{FF2B5EF4-FFF2-40B4-BE49-F238E27FC236}">
                <a16:creationId xmlns:a16="http://schemas.microsoft.com/office/drawing/2014/main" id="{C82CE1AE-D320-0EC8-7826-A9CE1A0F07B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216175" y="4593260"/>
            <a:ext cx="726212" cy="726212"/>
          </a:xfrm>
          <a:prstGeom prst="rect">
            <a:avLst/>
          </a:prstGeom>
        </p:spPr>
      </p:pic>
      <p:pic>
        <p:nvPicPr>
          <p:cNvPr id="69" name="Elemento grafico 68" descr="Eroe con riempimento a tinta unita">
            <a:extLst>
              <a:ext uri="{FF2B5EF4-FFF2-40B4-BE49-F238E27FC236}">
                <a16:creationId xmlns:a16="http://schemas.microsoft.com/office/drawing/2014/main" id="{2DB01245-AFB7-B439-B903-4F23C2CE7AA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619417" y="4588593"/>
            <a:ext cx="726212" cy="726212"/>
          </a:xfrm>
          <a:prstGeom prst="rect">
            <a:avLst/>
          </a:prstGeom>
        </p:spPr>
      </p:pic>
      <p:pic>
        <p:nvPicPr>
          <p:cNvPr id="70" name="Elemento grafico 69" descr="Eroe con riempimento a tinta unita">
            <a:extLst>
              <a:ext uri="{FF2B5EF4-FFF2-40B4-BE49-F238E27FC236}">
                <a16:creationId xmlns:a16="http://schemas.microsoft.com/office/drawing/2014/main" id="{B7E065C6-73F4-AC73-DC90-E5FDE828855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840796" y="4581955"/>
            <a:ext cx="726212" cy="726212"/>
          </a:xfrm>
          <a:prstGeom prst="rect">
            <a:avLst/>
          </a:prstGeom>
        </p:spPr>
      </p:pic>
      <p:sp>
        <p:nvSpPr>
          <p:cNvPr id="71" name="Segnaposto contenuto 2">
            <a:extLst>
              <a:ext uri="{FF2B5EF4-FFF2-40B4-BE49-F238E27FC236}">
                <a16:creationId xmlns:a16="http://schemas.microsoft.com/office/drawing/2014/main" id="{0543FE8C-B8FD-AF44-309F-2011512DD570}"/>
              </a:ext>
            </a:extLst>
          </p:cNvPr>
          <p:cNvSpPr txBox="1">
            <a:spLocks/>
          </p:cNvSpPr>
          <p:nvPr/>
        </p:nvSpPr>
        <p:spPr>
          <a:xfrm>
            <a:off x="6555480" y="5481014"/>
            <a:ext cx="5011527" cy="1093202"/>
          </a:xfrm>
          <a:prstGeom prst="rect">
            <a:avLst/>
          </a:prstGeom>
          <a:solidFill>
            <a:schemeClr val="bg2"/>
          </a:solidFill>
        </p:spPr>
        <p:txBody>
          <a:bodyPr vert="horz" lIns="91440" tIns="45720" rIns="91440" bIns="45720" rtlCol="0">
            <a:normAutofit fontScale="92500" lnSpcReduction="10000"/>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Also, if effort requirement for a given Community activity is beyond most members efforts capacity, only highly engaged members will be attracted to it. </a:t>
            </a:r>
          </a:p>
          <a:p>
            <a:pPr marL="0" indent="0">
              <a:buNone/>
            </a:pPr>
            <a:r>
              <a:rPr lang="en-US" sz="1200" dirty="0"/>
              <a:t>In the illustrations above, size of the boxes represent effort requirement for Community members.</a:t>
            </a:r>
          </a:p>
        </p:txBody>
      </p:sp>
      <p:pic>
        <p:nvPicPr>
          <p:cNvPr id="3" name="Elemento grafico 2" descr="Camminare con riempimento a tinta unita">
            <a:extLst>
              <a:ext uri="{FF2B5EF4-FFF2-40B4-BE49-F238E27FC236}">
                <a16:creationId xmlns:a16="http://schemas.microsoft.com/office/drawing/2014/main" id="{4EDFB339-1E0C-5403-AEE4-C6C7EA15AD7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75077" y="4465879"/>
            <a:ext cx="453370" cy="453370"/>
          </a:xfrm>
          <a:prstGeom prst="rect">
            <a:avLst/>
          </a:prstGeom>
        </p:spPr>
      </p:pic>
      <p:pic>
        <p:nvPicPr>
          <p:cNvPr id="4" name="Elemento grafico 3" descr="Camminare con riempimento a tinta unita">
            <a:extLst>
              <a:ext uri="{FF2B5EF4-FFF2-40B4-BE49-F238E27FC236}">
                <a16:creationId xmlns:a16="http://schemas.microsoft.com/office/drawing/2014/main" id="{8DB5BD39-B4D2-A45A-CE20-F6358E0B8EE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301762" y="4465879"/>
            <a:ext cx="453370" cy="453370"/>
          </a:xfrm>
          <a:prstGeom prst="rect">
            <a:avLst/>
          </a:prstGeom>
        </p:spPr>
      </p:pic>
      <p:pic>
        <p:nvPicPr>
          <p:cNvPr id="5" name="Elemento grafico 4" descr="Camminare con riempimento a tinta unita">
            <a:extLst>
              <a:ext uri="{FF2B5EF4-FFF2-40B4-BE49-F238E27FC236}">
                <a16:creationId xmlns:a16="http://schemas.microsoft.com/office/drawing/2014/main" id="{85479F50-C164-F057-1D1C-6DE6B09BCBC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515071" y="4637183"/>
            <a:ext cx="453370" cy="453370"/>
          </a:xfrm>
          <a:prstGeom prst="rect">
            <a:avLst/>
          </a:prstGeom>
        </p:spPr>
      </p:pic>
      <p:pic>
        <p:nvPicPr>
          <p:cNvPr id="6" name="Elemento grafico 5" descr="Camminare con riempimento a tinta unita">
            <a:extLst>
              <a:ext uri="{FF2B5EF4-FFF2-40B4-BE49-F238E27FC236}">
                <a16:creationId xmlns:a16="http://schemas.microsoft.com/office/drawing/2014/main" id="{77C04FDB-C611-D364-BCC5-05D0D6CBA84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724589" y="4410498"/>
            <a:ext cx="453370" cy="453370"/>
          </a:xfrm>
          <a:prstGeom prst="rect">
            <a:avLst/>
          </a:prstGeom>
        </p:spPr>
      </p:pic>
      <p:pic>
        <p:nvPicPr>
          <p:cNvPr id="7" name="Elemento grafico 6" descr="Camminare con riempimento a tinta unita">
            <a:extLst>
              <a:ext uri="{FF2B5EF4-FFF2-40B4-BE49-F238E27FC236}">
                <a16:creationId xmlns:a16="http://schemas.microsoft.com/office/drawing/2014/main" id="{BF6BAE5A-3963-7C96-33F9-B1BE93D7B62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963088" y="4478781"/>
            <a:ext cx="453370" cy="453370"/>
          </a:xfrm>
          <a:prstGeom prst="rect">
            <a:avLst/>
          </a:prstGeom>
        </p:spPr>
      </p:pic>
      <p:pic>
        <p:nvPicPr>
          <p:cNvPr id="8" name="Elemento grafico 7" descr="Camminare con riempimento a tinta unita">
            <a:extLst>
              <a:ext uri="{FF2B5EF4-FFF2-40B4-BE49-F238E27FC236}">
                <a16:creationId xmlns:a16="http://schemas.microsoft.com/office/drawing/2014/main" id="{53F49394-0FB2-83C4-DA0E-0187AACDD4F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712600" y="4796866"/>
            <a:ext cx="453370" cy="453370"/>
          </a:xfrm>
          <a:prstGeom prst="rect">
            <a:avLst/>
          </a:prstGeom>
        </p:spPr>
      </p:pic>
      <p:pic>
        <p:nvPicPr>
          <p:cNvPr id="9" name="Elemento grafico 8" descr="Camminare con riempimento a tinta unita">
            <a:extLst>
              <a:ext uri="{FF2B5EF4-FFF2-40B4-BE49-F238E27FC236}">
                <a16:creationId xmlns:a16="http://schemas.microsoft.com/office/drawing/2014/main" id="{0A89B032-1927-BCE3-528E-9F74534E948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094153" y="4367352"/>
            <a:ext cx="453370" cy="453370"/>
          </a:xfrm>
          <a:prstGeom prst="rect">
            <a:avLst/>
          </a:prstGeom>
        </p:spPr>
      </p:pic>
      <p:pic>
        <p:nvPicPr>
          <p:cNvPr id="10" name="Elemento grafico 9" descr="Camminare con riempimento a tinta unita">
            <a:extLst>
              <a:ext uri="{FF2B5EF4-FFF2-40B4-BE49-F238E27FC236}">
                <a16:creationId xmlns:a16="http://schemas.microsoft.com/office/drawing/2014/main" id="{74D29EC0-8D94-7ACB-B933-7DDEABC7822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55130" y="4770940"/>
            <a:ext cx="453370" cy="453370"/>
          </a:xfrm>
          <a:prstGeom prst="rect">
            <a:avLst/>
          </a:prstGeom>
        </p:spPr>
      </p:pic>
    </p:spTree>
    <p:extLst>
      <p:ext uri="{BB962C8B-B14F-4D97-AF65-F5344CB8AC3E}">
        <p14:creationId xmlns:p14="http://schemas.microsoft.com/office/powerpoint/2010/main" val="24413262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249F649-2F63-E43A-EB23-3713BD9A73B6}"/>
              </a:ext>
            </a:extLst>
          </p:cNvPr>
          <p:cNvSpPr>
            <a:spLocks noGrp="1"/>
          </p:cNvSpPr>
          <p:nvPr>
            <p:ph type="title"/>
          </p:nvPr>
        </p:nvSpPr>
        <p:spPr/>
        <p:txBody>
          <a:bodyPr/>
          <a:lstStyle/>
          <a:p>
            <a:r>
              <a:rPr lang="en-US" dirty="0"/>
              <a:t>Not represented in this model</a:t>
            </a:r>
          </a:p>
        </p:txBody>
      </p:sp>
      <p:sp>
        <p:nvSpPr>
          <p:cNvPr id="3" name="Segnaposto contenuto 2">
            <a:extLst>
              <a:ext uri="{FF2B5EF4-FFF2-40B4-BE49-F238E27FC236}">
                <a16:creationId xmlns:a16="http://schemas.microsoft.com/office/drawing/2014/main" id="{E3106073-AD96-7772-BEBD-B18AD6B9C3DB}"/>
              </a:ext>
            </a:extLst>
          </p:cNvPr>
          <p:cNvSpPr>
            <a:spLocks noGrp="1"/>
          </p:cNvSpPr>
          <p:nvPr>
            <p:ph idx="1"/>
          </p:nvPr>
        </p:nvSpPr>
        <p:spPr/>
        <p:txBody>
          <a:bodyPr/>
          <a:lstStyle/>
          <a:p>
            <a:r>
              <a:rPr lang="en-US" dirty="0"/>
              <a:t>Size of value (high or low)</a:t>
            </a:r>
          </a:p>
          <a:p>
            <a:endParaRPr lang="en-US" dirty="0"/>
          </a:p>
          <a:p>
            <a:r>
              <a:rPr lang="en-US" dirty="0"/>
              <a:t>Complex comparison of activities with low direct value and activities with high indirect value</a:t>
            </a:r>
          </a:p>
          <a:p>
            <a:endParaRPr lang="en-US" dirty="0"/>
          </a:p>
          <a:p>
            <a:endParaRPr lang="en-US" dirty="0"/>
          </a:p>
        </p:txBody>
      </p:sp>
    </p:spTree>
    <p:extLst>
      <p:ext uri="{BB962C8B-B14F-4D97-AF65-F5344CB8AC3E}">
        <p14:creationId xmlns:p14="http://schemas.microsoft.com/office/powerpoint/2010/main" val="15608233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73D076-F1EE-E57A-F107-BD8E494ECDF0}"/>
              </a:ext>
            </a:extLst>
          </p:cNvPr>
          <p:cNvSpPr>
            <a:spLocks noGrp="1"/>
          </p:cNvSpPr>
          <p:nvPr>
            <p:ph type="title"/>
          </p:nvPr>
        </p:nvSpPr>
        <p:spPr/>
        <p:txBody>
          <a:bodyPr>
            <a:normAutofit/>
          </a:bodyPr>
          <a:lstStyle/>
          <a:p>
            <a:r>
              <a:rPr lang="en-US" dirty="0"/>
              <a:t>Relative Engagement level scale</a:t>
            </a:r>
          </a:p>
        </p:txBody>
      </p:sp>
      <p:graphicFrame>
        <p:nvGraphicFramePr>
          <p:cNvPr id="4" name="Tableau 5">
            <a:extLst>
              <a:ext uri="{FF2B5EF4-FFF2-40B4-BE49-F238E27FC236}">
                <a16:creationId xmlns:a16="http://schemas.microsoft.com/office/drawing/2014/main" id="{B02959C7-E04D-62FB-2215-148BBDB8A935}"/>
              </a:ext>
            </a:extLst>
          </p:cNvPr>
          <p:cNvGraphicFramePr>
            <a:graphicFrameLocks noGrp="1"/>
          </p:cNvGraphicFramePr>
          <p:nvPr>
            <p:extLst>
              <p:ext uri="{D42A27DB-BD31-4B8C-83A1-F6EECF244321}">
                <p14:modId xmlns:p14="http://schemas.microsoft.com/office/powerpoint/2010/main" val="1758635619"/>
              </p:ext>
            </p:extLst>
          </p:nvPr>
        </p:nvGraphicFramePr>
        <p:xfrm>
          <a:off x="832105" y="3026665"/>
          <a:ext cx="10735053" cy="2103120"/>
        </p:xfrm>
        <a:graphic>
          <a:graphicData uri="http://schemas.openxmlformats.org/drawingml/2006/table">
            <a:tbl>
              <a:tblPr firstRow="1" bandRow="1">
                <a:tableStyleId>{5C22544A-7EE6-4342-B048-85BDC9FD1C3A}</a:tableStyleId>
              </a:tblPr>
              <a:tblGrid>
                <a:gridCol w="1533579">
                  <a:extLst>
                    <a:ext uri="{9D8B030D-6E8A-4147-A177-3AD203B41FA5}">
                      <a16:colId xmlns:a16="http://schemas.microsoft.com/office/drawing/2014/main" val="1258243979"/>
                    </a:ext>
                  </a:extLst>
                </a:gridCol>
                <a:gridCol w="1533579">
                  <a:extLst>
                    <a:ext uri="{9D8B030D-6E8A-4147-A177-3AD203B41FA5}">
                      <a16:colId xmlns:a16="http://schemas.microsoft.com/office/drawing/2014/main" val="1079462814"/>
                    </a:ext>
                  </a:extLst>
                </a:gridCol>
                <a:gridCol w="1533579">
                  <a:extLst>
                    <a:ext uri="{9D8B030D-6E8A-4147-A177-3AD203B41FA5}">
                      <a16:colId xmlns:a16="http://schemas.microsoft.com/office/drawing/2014/main" val="3397691572"/>
                    </a:ext>
                  </a:extLst>
                </a:gridCol>
                <a:gridCol w="1533579">
                  <a:extLst>
                    <a:ext uri="{9D8B030D-6E8A-4147-A177-3AD203B41FA5}">
                      <a16:colId xmlns:a16="http://schemas.microsoft.com/office/drawing/2014/main" val="3075883050"/>
                    </a:ext>
                  </a:extLst>
                </a:gridCol>
                <a:gridCol w="1533579">
                  <a:extLst>
                    <a:ext uri="{9D8B030D-6E8A-4147-A177-3AD203B41FA5}">
                      <a16:colId xmlns:a16="http://schemas.microsoft.com/office/drawing/2014/main" val="1259412674"/>
                    </a:ext>
                  </a:extLst>
                </a:gridCol>
                <a:gridCol w="1533579">
                  <a:extLst>
                    <a:ext uri="{9D8B030D-6E8A-4147-A177-3AD203B41FA5}">
                      <a16:colId xmlns:a16="http://schemas.microsoft.com/office/drawing/2014/main" val="3392695109"/>
                    </a:ext>
                  </a:extLst>
                </a:gridCol>
                <a:gridCol w="1533579">
                  <a:extLst>
                    <a:ext uri="{9D8B030D-6E8A-4147-A177-3AD203B41FA5}">
                      <a16:colId xmlns:a16="http://schemas.microsoft.com/office/drawing/2014/main" val="2848032752"/>
                    </a:ext>
                  </a:extLst>
                </a:gridCol>
              </a:tblGrid>
              <a:tr h="217591">
                <a:tc>
                  <a:txBody>
                    <a:bodyPr/>
                    <a:lstStyle/>
                    <a:p>
                      <a:pPr algn="ctr"/>
                      <a:r>
                        <a:rPr lang="en-US" sz="1200" dirty="0">
                          <a:solidFill>
                            <a:schemeClr val="tx1"/>
                          </a:solidFill>
                        </a:rPr>
                        <a:t>E1</a:t>
                      </a:r>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E2</a:t>
                      </a:r>
                    </a:p>
                  </a:txBody>
                  <a:tcPr>
                    <a:solidFill>
                      <a:schemeClr val="bg1">
                        <a:lumMod val="95000"/>
                      </a:schemeClr>
                    </a:solidFill>
                  </a:tcPr>
                </a:tc>
                <a:tc>
                  <a:txBody>
                    <a:bodyPr/>
                    <a:lstStyle/>
                    <a:p>
                      <a:pPr algn="ctr"/>
                      <a:r>
                        <a:rPr lang="en-US" sz="1200" dirty="0">
                          <a:solidFill>
                            <a:schemeClr val="tx1"/>
                          </a:solidFill>
                        </a:rPr>
                        <a:t>E3</a:t>
                      </a:r>
                    </a:p>
                  </a:txBody>
                  <a:tcP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E4</a:t>
                      </a:r>
                    </a:p>
                  </a:txBody>
                  <a:tcP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E5</a:t>
                      </a:r>
                    </a:p>
                  </a:txBody>
                  <a:tcP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rPr>
                        <a:t>E6</a:t>
                      </a:r>
                    </a:p>
                  </a:txBody>
                  <a:tcPr>
                    <a:solidFill>
                      <a:schemeClr val="accent1">
                        <a:lumMod val="75000"/>
                      </a:schemeClr>
                    </a:solidFill>
                  </a:tcPr>
                </a:tc>
                <a:tc>
                  <a:txBody>
                    <a:bodyPr/>
                    <a:lstStyle/>
                    <a:p>
                      <a:pPr algn="ctr"/>
                      <a:r>
                        <a:rPr lang="en-US" sz="1200" dirty="0">
                          <a:solidFill>
                            <a:schemeClr val="bg1"/>
                          </a:solidFill>
                        </a:rPr>
                        <a:t>E7</a:t>
                      </a:r>
                    </a:p>
                  </a:txBody>
                  <a:tcPr>
                    <a:solidFill>
                      <a:schemeClr val="accent1">
                        <a:lumMod val="50000"/>
                      </a:schemeClr>
                    </a:solidFill>
                  </a:tcPr>
                </a:tc>
                <a:extLst>
                  <a:ext uri="{0D108BD9-81ED-4DB2-BD59-A6C34878D82A}">
                    <a16:rowId xmlns:a16="http://schemas.microsoft.com/office/drawing/2014/main" val="1311980861"/>
                  </a:ext>
                </a:extLst>
              </a:tr>
              <a:tr h="217591">
                <a:tc>
                  <a:txBody>
                    <a:bodyPr/>
                    <a:lstStyle/>
                    <a:p>
                      <a:pPr algn="ctr"/>
                      <a:r>
                        <a:rPr lang="en-US" sz="1200" b="1" noProof="0" dirty="0">
                          <a:solidFill>
                            <a:schemeClr val="tx1"/>
                          </a:solidFill>
                        </a:rPr>
                        <a:t>Consumers</a:t>
                      </a:r>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noProof="0" dirty="0">
                          <a:solidFill>
                            <a:schemeClr val="tx1"/>
                          </a:solidFill>
                        </a:rPr>
                        <a:t>Low effort Opportunists</a:t>
                      </a:r>
                    </a:p>
                  </a:txBody>
                  <a:tcPr>
                    <a:solidFill>
                      <a:schemeClr val="bg1">
                        <a:lumMod val="95000"/>
                      </a:schemeClr>
                    </a:solidFill>
                  </a:tcPr>
                </a:tc>
                <a:tc>
                  <a:txBody>
                    <a:bodyPr/>
                    <a:lstStyle/>
                    <a:p>
                      <a:pPr algn="ctr"/>
                      <a:r>
                        <a:rPr lang="en-US" sz="1200" b="1" noProof="0" dirty="0">
                          <a:solidFill>
                            <a:schemeClr val="tx1"/>
                          </a:solidFill>
                        </a:rPr>
                        <a:t>Opportunists</a:t>
                      </a:r>
                    </a:p>
                  </a:txBody>
                  <a:tcP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noProof="0" dirty="0">
                          <a:solidFill>
                            <a:schemeClr val="tx1"/>
                          </a:solidFill>
                        </a:rPr>
                        <a:t>Open opportunists</a:t>
                      </a:r>
                    </a:p>
                  </a:txBody>
                  <a:tcP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noProof="0" dirty="0">
                          <a:solidFill>
                            <a:schemeClr val="tx1"/>
                          </a:solidFill>
                        </a:rPr>
                        <a:t>Long-</a:t>
                      </a:r>
                      <a:r>
                        <a:rPr lang="en-US" sz="1200" b="1" noProof="0" dirty="0" err="1">
                          <a:solidFill>
                            <a:schemeClr val="tx1"/>
                          </a:solidFill>
                        </a:rPr>
                        <a:t>termists</a:t>
                      </a:r>
                      <a:endParaRPr lang="en-US" sz="1200" b="1" noProof="0" dirty="0">
                        <a:solidFill>
                          <a:schemeClr val="tx1"/>
                        </a:solidFill>
                      </a:endParaRPr>
                    </a:p>
                  </a:txBody>
                  <a:tcP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noProof="0" dirty="0">
                          <a:solidFill>
                            <a:schemeClr val="bg1"/>
                          </a:solidFill>
                        </a:rPr>
                        <a:t>Open long-</a:t>
                      </a:r>
                      <a:r>
                        <a:rPr lang="en-US" sz="1200" b="1" noProof="0" dirty="0" err="1">
                          <a:solidFill>
                            <a:schemeClr val="bg1"/>
                          </a:solidFill>
                        </a:rPr>
                        <a:t>termists</a:t>
                      </a:r>
                      <a:endParaRPr lang="en-US" sz="1200" b="1" noProof="0" dirty="0">
                        <a:solidFill>
                          <a:schemeClr val="bg1"/>
                        </a:solidFill>
                      </a:endParaRPr>
                    </a:p>
                  </a:txBody>
                  <a:tcPr>
                    <a:solidFill>
                      <a:schemeClr val="accent1">
                        <a:lumMod val="75000"/>
                      </a:schemeClr>
                    </a:solidFill>
                  </a:tcPr>
                </a:tc>
                <a:tc>
                  <a:txBody>
                    <a:bodyPr/>
                    <a:lstStyle/>
                    <a:p>
                      <a:pPr algn="ctr"/>
                      <a:r>
                        <a:rPr lang="en-US" sz="1200" b="1" noProof="0" dirty="0">
                          <a:solidFill>
                            <a:schemeClr val="bg1"/>
                          </a:solidFill>
                        </a:rPr>
                        <a:t>Selfless Boosters</a:t>
                      </a:r>
                    </a:p>
                  </a:txBody>
                  <a:tcPr>
                    <a:solidFill>
                      <a:schemeClr val="accent1">
                        <a:lumMod val="50000"/>
                      </a:schemeClr>
                    </a:solidFill>
                  </a:tcPr>
                </a:tc>
                <a:extLst>
                  <a:ext uri="{0D108BD9-81ED-4DB2-BD59-A6C34878D82A}">
                    <a16:rowId xmlns:a16="http://schemas.microsoft.com/office/drawing/2014/main" val="69874210"/>
                  </a:ext>
                </a:extLst>
              </a:tr>
              <a:tr h="413572">
                <a:tc>
                  <a:txBody>
                    <a:bodyPr/>
                    <a:lstStyle/>
                    <a:p>
                      <a:pPr algn="ctr"/>
                      <a:r>
                        <a:rPr lang="en-US" sz="1200" noProof="0" dirty="0">
                          <a:solidFill>
                            <a:schemeClr val="tx1"/>
                          </a:solidFill>
                        </a:rPr>
                        <a:t>As low effort as possible, and only for direct value</a:t>
                      </a:r>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noProof="0" dirty="0">
                          <a:solidFill>
                            <a:schemeClr val="tx1"/>
                          </a:solidFill>
                        </a:rPr>
                        <a:t>Can provide a low effort only, only for direct value</a:t>
                      </a:r>
                    </a:p>
                  </a:txBody>
                  <a:tcP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noProof="0" dirty="0">
                          <a:solidFill>
                            <a:schemeClr val="tx1"/>
                          </a:solidFill>
                        </a:rPr>
                        <a:t>Can provide up to high efforts only for direct value</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noProof="0" dirty="0">
                          <a:solidFill>
                            <a:schemeClr val="tx1"/>
                          </a:solidFill>
                        </a:rPr>
                        <a:t>OR</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noProof="0" dirty="0">
                          <a:solidFill>
                            <a:schemeClr val="tx1"/>
                          </a:solidFill>
                        </a:rPr>
                        <a:t>Only low efforts for both direct and indirect value. </a:t>
                      </a:r>
                    </a:p>
                  </a:txBody>
                  <a:tcP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noProof="0" dirty="0">
                          <a:solidFill>
                            <a:schemeClr val="tx1"/>
                          </a:solidFill>
                        </a:rPr>
                        <a:t>Can provide up to high efforts mostly for direct value, and low effort only for indirect value</a:t>
                      </a:r>
                    </a:p>
                  </a:txBody>
                  <a:tcP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noProof="0" dirty="0">
                          <a:solidFill>
                            <a:schemeClr val="tx1"/>
                          </a:solidFill>
                        </a:rPr>
                        <a:t>Can provide high efforts both for direct value and indirect value,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noProof="0" dirty="0">
                          <a:solidFill>
                            <a:schemeClr val="tx1"/>
                          </a:solidFill>
                        </a:rPr>
                        <a:t>but no efforts when value is unclear for self</a:t>
                      </a:r>
                    </a:p>
                  </a:txBody>
                  <a:tcP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noProof="0" dirty="0">
                          <a:solidFill>
                            <a:schemeClr val="bg1"/>
                          </a:solidFill>
                        </a:rPr>
                        <a:t>Can provide up to high efforts for both direct and indirect value,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noProof="0" dirty="0">
                          <a:solidFill>
                            <a:schemeClr val="bg1"/>
                          </a:solidFill>
                        </a:rPr>
                        <a:t>but  low effort only when value for self is unclear</a:t>
                      </a:r>
                    </a:p>
                  </a:txBody>
                  <a:tcPr>
                    <a:solidFill>
                      <a:schemeClr val="accent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noProof="0" dirty="0">
                          <a:solidFill>
                            <a:schemeClr val="bg1"/>
                          </a:solidFill>
                        </a:rPr>
                        <a:t>Can provide high efforts for the Community vision, without explicitly knowing direct or indirect value for self.</a:t>
                      </a:r>
                    </a:p>
                  </a:txBody>
                  <a:tcPr>
                    <a:solidFill>
                      <a:schemeClr val="accent1">
                        <a:lumMod val="50000"/>
                      </a:schemeClr>
                    </a:solidFill>
                  </a:tcPr>
                </a:tc>
                <a:extLst>
                  <a:ext uri="{0D108BD9-81ED-4DB2-BD59-A6C34878D82A}">
                    <a16:rowId xmlns:a16="http://schemas.microsoft.com/office/drawing/2014/main" val="3032128388"/>
                  </a:ext>
                </a:extLst>
              </a:tr>
            </a:tbl>
          </a:graphicData>
        </a:graphic>
      </p:graphicFrame>
      <p:sp>
        <p:nvSpPr>
          <p:cNvPr id="3" name="Segnaposto contenuto 2">
            <a:extLst>
              <a:ext uri="{FF2B5EF4-FFF2-40B4-BE49-F238E27FC236}">
                <a16:creationId xmlns:a16="http://schemas.microsoft.com/office/drawing/2014/main" id="{8F94804E-1365-085C-EDD6-B11E8AF50781}"/>
              </a:ext>
            </a:extLst>
          </p:cNvPr>
          <p:cNvSpPr txBox="1">
            <a:spLocks/>
          </p:cNvSpPr>
          <p:nvPr/>
        </p:nvSpPr>
        <p:spPr>
          <a:xfrm>
            <a:off x="961453" y="1966074"/>
            <a:ext cx="10285857" cy="110959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t>The following scale considers two dimensions : quantity of possible effort and proportion of direct value. For practical reasons (using this scale in an operational workshop), these two dimensions are reduced into one dimension. We can attach an engagement profile to each of these levels. The difference between </a:t>
            </a:r>
            <a:r>
              <a:rPr lang="en-US" sz="1400" i="1" dirty="0"/>
              <a:t>low</a:t>
            </a:r>
            <a:r>
              <a:rPr lang="en-US" sz="1400" dirty="0"/>
              <a:t> and </a:t>
            </a:r>
            <a:r>
              <a:rPr lang="en-US" sz="1400" i="1" dirty="0"/>
              <a:t>high</a:t>
            </a:r>
            <a:r>
              <a:rPr lang="en-US" sz="1400" dirty="0"/>
              <a:t> effort in the scale will depend on each community context and cannot be set with absolute terms here.</a:t>
            </a:r>
          </a:p>
        </p:txBody>
      </p:sp>
      <p:grpSp>
        <p:nvGrpSpPr>
          <p:cNvPr id="106" name="Gruppo 105">
            <a:extLst>
              <a:ext uri="{FF2B5EF4-FFF2-40B4-BE49-F238E27FC236}">
                <a16:creationId xmlns:a16="http://schemas.microsoft.com/office/drawing/2014/main" id="{0AF3CAE4-86D7-F102-6162-FEED49B3E3ED}"/>
              </a:ext>
            </a:extLst>
          </p:cNvPr>
          <p:cNvGrpSpPr/>
          <p:nvPr/>
        </p:nvGrpSpPr>
        <p:grpSpPr>
          <a:xfrm>
            <a:off x="624842" y="5110735"/>
            <a:ext cx="11049000" cy="1472110"/>
            <a:chOff x="711200" y="2284640"/>
            <a:chExt cx="11049000" cy="1472110"/>
          </a:xfrm>
        </p:grpSpPr>
        <p:cxnSp>
          <p:nvCxnSpPr>
            <p:cNvPr id="107" name="Connettore 2 106">
              <a:extLst>
                <a:ext uri="{FF2B5EF4-FFF2-40B4-BE49-F238E27FC236}">
                  <a16:creationId xmlns:a16="http://schemas.microsoft.com/office/drawing/2014/main" id="{1917DB16-ABB5-8A2A-14A7-A6868C4E6654}"/>
                </a:ext>
              </a:extLst>
            </p:cNvPr>
            <p:cNvCxnSpPr>
              <a:cxnSpLocks/>
            </p:cNvCxnSpPr>
            <p:nvPr/>
          </p:nvCxnSpPr>
          <p:spPr>
            <a:xfrm flipV="1">
              <a:off x="876555" y="2623275"/>
              <a:ext cx="0" cy="1133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Connettore 2 107">
              <a:extLst>
                <a:ext uri="{FF2B5EF4-FFF2-40B4-BE49-F238E27FC236}">
                  <a16:creationId xmlns:a16="http://schemas.microsoft.com/office/drawing/2014/main" id="{56B38EAD-8A60-DF50-7179-AB3054B680E6}"/>
                </a:ext>
              </a:extLst>
            </p:cNvPr>
            <p:cNvCxnSpPr>
              <a:cxnSpLocks/>
            </p:cNvCxnSpPr>
            <p:nvPr/>
          </p:nvCxnSpPr>
          <p:spPr>
            <a:xfrm>
              <a:off x="711200" y="3646260"/>
              <a:ext cx="11049000" cy="57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Rettangolo 108">
              <a:extLst>
                <a:ext uri="{FF2B5EF4-FFF2-40B4-BE49-F238E27FC236}">
                  <a16:creationId xmlns:a16="http://schemas.microsoft.com/office/drawing/2014/main" id="{F296D097-0F0A-C04E-3B49-306EA675A2B9}"/>
                </a:ext>
              </a:extLst>
            </p:cNvPr>
            <p:cNvSpPr/>
            <p:nvPr/>
          </p:nvSpPr>
          <p:spPr>
            <a:xfrm>
              <a:off x="1160019" y="3600541"/>
              <a:ext cx="422003" cy="457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10" name="Rettangolo 109">
              <a:extLst>
                <a:ext uri="{FF2B5EF4-FFF2-40B4-BE49-F238E27FC236}">
                  <a16:creationId xmlns:a16="http://schemas.microsoft.com/office/drawing/2014/main" id="{4CF07995-7594-4AE3-A575-3311A751625C}"/>
                </a:ext>
              </a:extLst>
            </p:cNvPr>
            <p:cNvSpPr/>
            <p:nvPr/>
          </p:nvSpPr>
          <p:spPr>
            <a:xfrm flipV="1">
              <a:off x="2944370" y="3473859"/>
              <a:ext cx="360232" cy="1638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11" name="Rettangolo 110">
              <a:extLst>
                <a:ext uri="{FF2B5EF4-FFF2-40B4-BE49-F238E27FC236}">
                  <a16:creationId xmlns:a16="http://schemas.microsoft.com/office/drawing/2014/main" id="{23A7C37B-68A9-D5A9-C7F8-7716427FB682}"/>
                </a:ext>
              </a:extLst>
            </p:cNvPr>
            <p:cNvSpPr/>
            <p:nvPr/>
          </p:nvSpPr>
          <p:spPr>
            <a:xfrm flipV="1">
              <a:off x="4203671" y="3316822"/>
              <a:ext cx="360232" cy="3208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12" name="Rettangolo 111">
              <a:extLst>
                <a:ext uri="{FF2B5EF4-FFF2-40B4-BE49-F238E27FC236}">
                  <a16:creationId xmlns:a16="http://schemas.microsoft.com/office/drawing/2014/main" id="{C953F443-4B66-C6A9-1476-8EF7633272D2}"/>
                </a:ext>
              </a:extLst>
            </p:cNvPr>
            <p:cNvSpPr/>
            <p:nvPr/>
          </p:nvSpPr>
          <p:spPr>
            <a:xfrm flipV="1">
              <a:off x="5641483" y="3485900"/>
              <a:ext cx="360232" cy="163830"/>
            </a:xfrm>
            <a:prstGeom prst="rect">
              <a:avLst/>
            </a:prstGeom>
            <a:solidFill>
              <a:srgbClr val="3494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13" name="Rettangolo 112">
              <a:extLst>
                <a:ext uri="{FF2B5EF4-FFF2-40B4-BE49-F238E27FC236}">
                  <a16:creationId xmlns:a16="http://schemas.microsoft.com/office/drawing/2014/main" id="{1860A3A6-BEF8-0E5D-E59E-6C99DD290885}"/>
                </a:ext>
              </a:extLst>
            </p:cNvPr>
            <p:cNvSpPr/>
            <p:nvPr/>
          </p:nvSpPr>
          <p:spPr>
            <a:xfrm flipV="1">
              <a:off x="5641483" y="3322070"/>
              <a:ext cx="360232" cy="1638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14" name="Rettangolo 113">
              <a:extLst>
                <a:ext uri="{FF2B5EF4-FFF2-40B4-BE49-F238E27FC236}">
                  <a16:creationId xmlns:a16="http://schemas.microsoft.com/office/drawing/2014/main" id="{A5960782-1C18-F86A-DDAF-C42EB4639441}"/>
                </a:ext>
              </a:extLst>
            </p:cNvPr>
            <p:cNvSpPr/>
            <p:nvPr/>
          </p:nvSpPr>
          <p:spPr>
            <a:xfrm flipV="1">
              <a:off x="6333047" y="3479983"/>
              <a:ext cx="360232" cy="163830"/>
            </a:xfrm>
            <a:prstGeom prst="rect">
              <a:avLst/>
            </a:prstGeom>
            <a:solidFill>
              <a:srgbClr val="3494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15" name="Rettangolo 114">
              <a:extLst>
                <a:ext uri="{FF2B5EF4-FFF2-40B4-BE49-F238E27FC236}">
                  <a16:creationId xmlns:a16="http://schemas.microsoft.com/office/drawing/2014/main" id="{B8506C4E-AA49-C3DF-C5ED-67B0C59F20F6}"/>
                </a:ext>
              </a:extLst>
            </p:cNvPr>
            <p:cNvSpPr/>
            <p:nvPr/>
          </p:nvSpPr>
          <p:spPr>
            <a:xfrm flipV="1">
              <a:off x="6333047" y="3161563"/>
              <a:ext cx="360232" cy="3208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16" name="Rettangolo 115">
              <a:extLst>
                <a:ext uri="{FF2B5EF4-FFF2-40B4-BE49-F238E27FC236}">
                  <a16:creationId xmlns:a16="http://schemas.microsoft.com/office/drawing/2014/main" id="{751090C3-99E1-67B5-0331-0F90AD66CB35}"/>
                </a:ext>
              </a:extLst>
            </p:cNvPr>
            <p:cNvSpPr/>
            <p:nvPr/>
          </p:nvSpPr>
          <p:spPr>
            <a:xfrm flipV="1">
              <a:off x="7766781" y="3323294"/>
              <a:ext cx="360232" cy="320865"/>
            </a:xfrm>
            <a:prstGeom prst="rect">
              <a:avLst/>
            </a:prstGeom>
            <a:solidFill>
              <a:srgbClr val="3494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17" name="Rettangolo 116">
              <a:extLst>
                <a:ext uri="{FF2B5EF4-FFF2-40B4-BE49-F238E27FC236}">
                  <a16:creationId xmlns:a16="http://schemas.microsoft.com/office/drawing/2014/main" id="{E441EF8D-E19D-95D4-A80C-C38E19371A7D}"/>
                </a:ext>
              </a:extLst>
            </p:cNvPr>
            <p:cNvSpPr/>
            <p:nvPr/>
          </p:nvSpPr>
          <p:spPr>
            <a:xfrm flipV="1">
              <a:off x="7766781" y="2998143"/>
              <a:ext cx="360232" cy="3208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18" name="Rettangolo 117">
              <a:extLst>
                <a:ext uri="{FF2B5EF4-FFF2-40B4-BE49-F238E27FC236}">
                  <a16:creationId xmlns:a16="http://schemas.microsoft.com/office/drawing/2014/main" id="{4E7006EF-5421-9C74-AEBF-B415141A4B1F}"/>
                </a:ext>
              </a:extLst>
            </p:cNvPr>
            <p:cNvSpPr/>
            <p:nvPr/>
          </p:nvSpPr>
          <p:spPr>
            <a:xfrm flipV="1">
              <a:off x="9670333" y="3151266"/>
              <a:ext cx="360232" cy="320865"/>
            </a:xfrm>
            <a:prstGeom prst="rect">
              <a:avLst/>
            </a:prstGeom>
            <a:solidFill>
              <a:srgbClr val="3494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19" name="Rettangolo 118">
              <a:extLst>
                <a:ext uri="{FF2B5EF4-FFF2-40B4-BE49-F238E27FC236}">
                  <a16:creationId xmlns:a16="http://schemas.microsoft.com/office/drawing/2014/main" id="{F2BED26D-1893-02DA-3BE6-2FED0C7010BE}"/>
                </a:ext>
              </a:extLst>
            </p:cNvPr>
            <p:cNvSpPr/>
            <p:nvPr/>
          </p:nvSpPr>
          <p:spPr>
            <a:xfrm flipV="1">
              <a:off x="9669768" y="2866238"/>
              <a:ext cx="360232" cy="2836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20" name="Rettangolo 119">
              <a:extLst>
                <a:ext uri="{FF2B5EF4-FFF2-40B4-BE49-F238E27FC236}">
                  <a16:creationId xmlns:a16="http://schemas.microsoft.com/office/drawing/2014/main" id="{1A4AA082-5A80-AE4C-25FB-C39DA6E4CD35}"/>
                </a:ext>
              </a:extLst>
            </p:cNvPr>
            <p:cNvSpPr/>
            <p:nvPr/>
          </p:nvSpPr>
          <p:spPr>
            <a:xfrm flipV="1">
              <a:off x="9670333" y="3480164"/>
              <a:ext cx="360232" cy="163830"/>
            </a:xfrm>
            <a:prstGeom prst="rect">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21" name="Rettangolo 120">
              <a:extLst>
                <a:ext uri="{FF2B5EF4-FFF2-40B4-BE49-F238E27FC236}">
                  <a16:creationId xmlns:a16="http://schemas.microsoft.com/office/drawing/2014/main" id="{E56AEB24-216B-8B5B-3D50-BCAA73C88114}"/>
                </a:ext>
              </a:extLst>
            </p:cNvPr>
            <p:cNvSpPr/>
            <p:nvPr/>
          </p:nvSpPr>
          <p:spPr>
            <a:xfrm flipV="1">
              <a:off x="11331896" y="3019797"/>
              <a:ext cx="360232" cy="320865"/>
            </a:xfrm>
            <a:prstGeom prst="rect">
              <a:avLst/>
            </a:prstGeom>
            <a:solidFill>
              <a:srgbClr val="3494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22" name="Rettangolo 121">
              <a:extLst>
                <a:ext uri="{FF2B5EF4-FFF2-40B4-BE49-F238E27FC236}">
                  <a16:creationId xmlns:a16="http://schemas.microsoft.com/office/drawing/2014/main" id="{F2241AC5-6BA1-BEA1-93C6-0E6738B44BA8}"/>
                </a:ext>
              </a:extLst>
            </p:cNvPr>
            <p:cNvSpPr/>
            <p:nvPr/>
          </p:nvSpPr>
          <p:spPr>
            <a:xfrm flipV="1">
              <a:off x="11331896" y="2705357"/>
              <a:ext cx="360232" cy="3208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23" name="Rettangolo 122">
              <a:extLst>
                <a:ext uri="{FF2B5EF4-FFF2-40B4-BE49-F238E27FC236}">
                  <a16:creationId xmlns:a16="http://schemas.microsoft.com/office/drawing/2014/main" id="{ED5B7B4E-3E5B-993F-A638-7ED321E07FE3}"/>
                </a:ext>
              </a:extLst>
            </p:cNvPr>
            <p:cNvSpPr/>
            <p:nvPr/>
          </p:nvSpPr>
          <p:spPr>
            <a:xfrm flipV="1">
              <a:off x="11331896" y="3325466"/>
              <a:ext cx="360232" cy="320865"/>
            </a:xfrm>
            <a:prstGeom prst="rect">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pic>
          <p:nvPicPr>
            <p:cNvPr id="124" name="Elemento grafico 123" descr="Eroe con riempimento a tinta unita">
              <a:extLst>
                <a:ext uri="{FF2B5EF4-FFF2-40B4-BE49-F238E27FC236}">
                  <a16:creationId xmlns:a16="http://schemas.microsoft.com/office/drawing/2014/main" id="{20306072-C734-81D7-FD4E-87DFE03AB33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09245" y="2284640"/>
              <a:ext cx="447334" cy="447334"/>
            </a:xfrm>
            <a:prstGeom prst="rect">
              <a:avLst/>
            </a:prstGeom>
          </p:spPr>
        </p:pic>
        <p:pic>
          <p:nvPicPr>
            <p:cNvPr id="125" name="Elemento grafico 124" descr="Persona confusa con riempimento a tinta unita">
              <a:extLst>
                <a:ext uri="{FF2B5EF4-FFF2-40B4-BE49-F238E27FC236}">
                  <a16:creationId xmlns:a16="http://schemas.microsoft.com/office/drawing/2014/main" id="{D0A5FF45-0D08-37DE-CA83-BFFB881E877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82437" y="3120927"/>
              <a:ext cx="503141" cy="503141"/>
            </a:xfrm>
            <a:prstGeom prst="rect">
              <a:avLst/>
            </a:prstGeom>
          </p:spPr>
        </p:pic>
        <p:pic>
          <p:nvPicPr>
            <p:cNvPr id="126" name="Elemento grafico 125" descr="Eseguire con riempimento a tinta unita">
              <a:extLst>
                <a:ext uri="{FF2B5EF4-FFF2-40B4-BE49-F238E27FC236}">
                  <a16:creationId xmlns:a16="http://schemas.microsoft.com/office/drawing/2014/main" id="{1CCAB554-6342-F2B1-E29F-40D578F3927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732642" y="2610393"/>
              <a:ext cx="441783" cy="441783"/>
            </a:xfrm>
            <a:prstGeom prst="rect">
              <a:avLst/>
            </a:prstGeom>
          </p:spPr>
        </p:pic>
        <p:pic>
          <p:nvPicPr>
            <p:cNvPr id="127" name="Elemento grafico 126" descr="Camminare con riempimento a tinta unita">
              <a:extLst>
                <a:ext uri="{FF2B5EF4-FFF2-40B4-BE49-F238E27FC236}">
                  <a16:creationId xmlns:a16="http://schemas.microsoft.com/office/drawing/2014/main" id="{8221BB7A-4553-6DD4-8131-2176236B680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314742" y="2744091"/>
              <a:ext cx="453370" cy="453370"/>
            </a:xfrm>
            <a:prstGeom prst="rect">
              <a:avLst/>
            </a:prstGeom>
          </p:spPr>
        </p:pic>
        <p:pic>
          <p:nvPicPr>
            <p:cNvPr id="128" name="Elemento grafico 127" descr="Gattonare con riempimento a tinta unita">
              <a:extLst>
                <a:ext uri="{FF2B5EF4-FFF2-40B4-BE49-F238E27FC236}">
                  <a16:creationId xmlns:a16="http://schemas.microsoft.com/office/drawing/2014/main" id="{86C68CCF-F6B0-F301-13B5-165E03C6CA7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134455" y="2897736"/>
              <a:ext cx="519166" cy="519166"/>
            </a:xfrm>
            <a:prstGeom prst="rect">
              <a:avLst/>
            </a:prstGeom>
          </p:spPr>
        </p:pic>
        <p:pic>
          <p:nvPicPr>
            <p:cNvPr id="129" name="Elemento grafico 128" descr="Neonato che gattona con riempimento a tinta unita">
              <a:extLst>
                <a:ext uri="{FF2B5EF4-FFF2-40B4-BE49-F238E27FC236}">
                  <a16:creationId xmlns:a16="http://schemas.microsoft.com/office/drawing/2014/main" id="{9036372F-0D4F-7EDD-5028-697C1007F7C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936516" y="3158081"/>
              <a:ext cx="422005" cy="422005"/>
            </a:xfrm>
            <a:prstGeom prst="rect">
              <a:avLst/>
            </a:prstGeom>
          </p:spPr>
        </p:pic>
        <p:pic>
          <p:nvPicPr>
            <p:cNvPr id="130" name="Elemento grafico 129" descr="Pattinaggio con riempimento a tinta unita">
              <a:extLst>
                <a:ext uri="{FF2B5EF4-FFF2-40B4-BE49-F238E27FC236}">
                  <a16:creationId xmlns:a16="http://schemas.microsoft.com/office/drawing/2014/main" id="{6FBC971B-DF82-57C4-0DC1-BBB842C6084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627337" y="2447783"/>
              <a:ext cx="464597" cy="464597"/>
            </a:xfrm>
            <a:prstGeom prst="rect">
              <a:avLst/>
            </a:prstGeom>
          </p:spPr>
        </p:pic>
        <p:pic>
          <p:nvPicPr>
            <p:cNvPr id="131" name="Elemento grafico 130" descr="Camminare con riempimento a tinta unita">
              <a:extLst>
                <a:ext uri="{FF2B5EF4-FFF2-40B4-BE49-F238E27FC236}">
                  <a16:creationId xmlns:a16="http://schemas.microsoft.com/office/drawing/2014/main" id="{57A4253B-5AB7-EE67-43F9-833D21082C4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50518" y="2885028"/>
              <a:ext cx="453370" cy="453370"/>
            </a:xfrm>
            <a:prstGeom prst="rect">
              <a:avLst/>
            </a:prstGeom>
          </p:spPr>
        </p:pic>
        <p:sp>
          <p:nvSpPr>
            <p:cNvPr id="132" name="Rettangolo 131">
              <a:extLst>
                <a:ext uri="{FF2B5EF4-FFF2-40B4-BE49-F238E27FC236}">
                  <a16:creationId xmlns:a16="http://schemas.microsoft.com/office/drawing/2014/main" id="{8BEF2C5F-E968-26EF-1514-DFD8AE579A00}"/>
                </a:ext>
              </a:extLst>
            </p:cNvPr>
            <p:cNvSpPr/>
            <p:nvPr/>
          </p:nvSpPr>
          <p:spPr>
            <a:xfrm flipV="1">
              <a:off x="8877816" y="3316389"/>
              <a:ext cx="360232" cy="157902"/>
            </a:xfrm>
            <a:prstGeom prst="rect">
              <a:avLst/>
            </a:prstGeom>
            <a:solidFill>
              <a:srgbClr val="3494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33" name="Rettangolo 132">
              <a:extLst>
                <a:ext uri="{FF2B5EF4-FFF2-40B4-BE49-F238E27FC236}">
                  <a16:creationId xmlns:a16="http://schemas.microsoft.com/office/drawing/2014/main" id="{E2ED4FD9-AEC9-EDB9-B496-136F8CC121F1}"/>
                </a:ext>
              </a:extLst>
            </p:cNvPr>
            <p:cNvSpPr/>
            <p:nvPr/>
          </p:nvSpPr>
          <p:spPr>
            <a:xfrm flipV="1">
              <a:off x="8877816" y="2991253"/>
              <a:ext cx="360232" cy="3208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34" name="Rettangolo 133">
              <a:extLst>
                <a:ext uri="{FF2B5EF4-FFF2-40B4-BE49-F238E27FC236}">
                  <a16:creationId xmlns:a16="http://schemas.microsoft.com/office/drawing/2014/main" id="{760047A5-7DA3-43B3-F57A-84681077C327}"/>
                </a:ext>
              </a:extLst>
            </p:cNvPr>
            <p:cNvSpPr/>
            <p:nvPr/>
          </p:nvSpPr>
          <p:spPr>
            <a:xfrm flipV="1">
              <a:off x="8877816" y="3482323"/>
              <a:ext cx="360232" cy="163830"/>
            </a:xfrm>
            <a:prstGeom prst="rect">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pic>
          <p:nvPicPr>
            <p:cNvPr id="135" name="Elemento grafico 134" descr="Pattinaggio con riempimento a tinta unita">
              <a:extLst>
                <a:ext uri="{FF2B5EF4-FFF2-40B4-BE49-F238E27FC236}">
                  <a16:creationId xmlns:a16="http://schemas.microsoft.com/office/drawing/2014/main" id="{CB5C1091-F91F-E65E-DB8F-115C5707AA2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869768" y="2564106"/>
              <a:ext cx="464597" cy="464597"/>
            </a:xfrm>
            <a:prstGeom prst="rect">
              <a:avLst/>
            </a:prstGeom>
          </p:spPr>
        </p:pic>
        <p:sp>
          <p:nvSpPr>
            <p:cNvPr id="136" name="Rettangolo 135">
              <a:extLst>
                <a:ext uri="{FF2B5EF4-FFF2-40B4-BE49-F238E27FC236}">
                  <a16:creationId xmlns:a16="http://schemas.microsoft.com/office/drawing/2014/main" id="{280700DC-827F-AB7B-4E9A-81D3BBEB8ACD}"/>
                </a:ext>
              </a:extLst>
            </p:cNvPr>
            <p:cNvSpPr/>
            <p:nvPr/>
          </p:nvSpPr>
          <p:spPr>
            <a:xfrm flipV="1">
              <a:off x="10483806" y="3157112"/>
              <a:ext cx="360232" cy="179590"/>
            </a:xfrm>
            <a:prstGeom prst="rect">
              <a:avLst/>
            </a:prstGeom>
            <a:solidFill>
              <a:srgbClr val="3494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37" name="Rettangolo 136">
              <a:extLst>
                <a:ext uri="{FF2B5EF4-FFF2-40B4-BE49-F238E27FC236}">
                  <a16:creationId xmlns:a16="http://schemas.microsoft.com/office/drawing/2014/main" id="{3EAE0823-8B24-69C6-A88D-C43E13BF7DF2}"/>
                </a:ext>
              </a:extLst>
            </p:cNvPr>
            <p:cNvSpPr/>
            <p:nvPr/>
          </p:nvSpPr>
          <p:spPr>
            <a:xfrm flipV="1">
              <a:off x="10483806" y="2861102"/>
              <a:ext cx="360232" cy="2951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38" name="Rettangolo 137">
              <a:extLst>
                <a:ext uri="{FF2B5EF4-FFF2-40B4-BE49-F238E27FC236}">
                  <a16:creationId xmlns:a16="http://schemas.microsoft.com/office/drawing/2014/main" id="{A72B1162-2A85-9664-0ABE-0528A9A2853D}"/>
                </a:ext>
              </a:extLst>
            </p:cNvPr>
            <p:cNvSpPr/>
            <p:nvPr/>
          </p:nvSpPr>
          <p:spPr>
            <a:xfrm flipV="1">
              <a:off x="10483806" y="3331875"/>
              <a:ext cx="360232" cy="320865"/>
            </a:xfrm>
            <a:prstGeom prst="rect">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pic>
          <p:nvPicPr>
            <p:cNvPr id="139" name="Elemento grafico 138" descr="Eroe con riempimento a tinta unita">
              <a:extLst>
                <a:ext uri="{FF2B5EF4-FFF2-40B4-BE49-F238E27FC236}">
                  <a16:creationId xmlns:a16="http://schemas.microsoft.com/office/drawing/2014/main" id="{EE528F2E-CC8B-0782-4148-C5E1763D09D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74342" y="2442558"/>
              <a:ext cx="447334" cy="447334"/>
            </a:xfrm>
            <a:prstGeom prst="rect">
              <a:avLst/>
            </a:prstGeom>
          </p:spPr>
        </p:pic>
        <p:sp>
          <p:nvSpPr>
            <p:cNvPr id="140" name="Rettangolo 139">
              <a:extLst>
                <a:ext uri="{FF2B5EF4-FFF2-40B4-BE49-F238E27FC236}">
                  <a16:creationId xmlns:a16="http://schemas.microsoft.com/office/drawing/2014/main" id="{027FB906-176D-6F74-2052-7895C4BAABF6}"/>
                </a:ext>
              </a:extLst>
            </p:cNvPr>
            <p:cNvSpPr/>
            <p:nvPr/>
          </p:nvSpPr>
          <p:spPr>
            <a:xfrm flipV="1">
              <a:off x="7327722" y="3323294"/>
              <a:ext cx="360232" cy="320865"/>
            </a:xfrm>
            <a:prstGeom prst="rect">
              <a:avLst/>
            </a:prstGeom>
            <a:solidFill>
              <a:srgbClr val="3494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41" name="Rettangolo 140">
              <a:extLst>
                <a:ext uri="{FF2B5EF4-FFF2-40B4-BE49-F238E27FC236}">
                  <a16:creationId xmlns:a16="http://schemas.microsoft.com/office/drawing/2014/main" id="{B0454162-84C5-1B37-D8EA-AA0AF3190C2A}"/>
                </a:ext>
              </a:extLst>
            </p:cNvPr>
            <p:cNvSpPr/>
            <p:nvPr/>
          </p:nvSpPr>
          <p:spPr>
            <a:xfrm flipV="1">
              <a:off x="7327722" y="3158078"/>
              <a:ext cx="360232" cy="16092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pic>
          <p:nvPicPr>
            <p:cNvPr id="142" name="Elemento grafico 141" descr="Eseguire con riempimento a tinta unita">
              <a:extLst>
                <a:ext uri="{FF2B5EF4-FFF2-40B4-BE49-F238E27FC236}">
                  <a16:creationId xmlns:a16="http://schemas.microsoft.com/office/drawing/2014/main" id="{403300F5-62E3-8635-684D-E40CF31F347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299757" y="2748229"/>
              <a:ext cx="441783" cy="441783"/>
            </a:xfrm>
            <a:prstGeom prst="rect">
              <a:avLst/>
            </a:prstGeom>
          </p:spPr>
        </p:pic>
        <p:sp>
          <p:nvSpPr>
            <p:cNvPr id="143" name="Rettangolo 142">
              <a:extLst>
                <a:ext uri="{FF2B5EF4-FFF2-40B4-BE49-F238E27FC236}">
                  <a16:creationId xmlns:a16="http://schemas.microsoft.com/office/drawing/2014/main" id="{020F1583-5765-D4CD-EAF7-C2C144CDB6A4}"/>
                </a:ext>
              </a:extLst>
            </p:cNvPr>
            <p:cNvSpPr/>
            <p:nvPr/>
          </p:nvSpPr>
          <p:spPr>
            <a:xfrm flipV="1">
              <a:off x="8494911" y="3316388"/>
              <a:ext cx="360232" cy="157902"/>
            </a:xfrm>
            <a:prstGeom prst="rect">
              <a:avLst/>
            </a:prstGeom>
            <a:solidFill>
              <a:srgbClr val="3494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44" name="Rettangolo 143">
              <a:extLst>
                <a:ext uri="{FF2B5EF4-FFF2-40B4-BE49-F238E27FC236}">
                  <a16:creationId xmlns:a16="http://schemas.microsoft.com/office/drawing/2014/main" id="{2E2E52F1-1E46-0BE1-B315-CF70FE5A9294}"/>
                </a:ext>
              </a:extLst>
            </p:cNvPr>
            <p:cNvSpPr/>
            <p:nvPr/>
          </p:nvSpPr>
          <p:spPr>
            <a:xfrm flipV="1">
              <a:off x="8494911" y="3126886"/>
              <a:ext cx="360232" cy="1852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45" name="Rettangolo 144">
              <a:extLst>
                <a:ext uri="{FF2B5EF4-FFF2-40B4-BE49-F238E27FC236}">
                  <a16:creationId xmlns:a16="http://schemas.microsoft.com/office/drawing/2014/main" id="{6A60844B-2746-B477-7F20-B3D152905E9D}"/>
                </a:ext>
              </a:extLst>
            </p:cNvPr>
            <p:cNvSpPr/>
            <p:nvPr/>
          </p:nvSpPr>
          <p:spPr>
            <a:xfrm flipV="1">
              <a:off x="8494911" y="3482322"/>
              <a:ext cx="360232" cy="163830"/>
            </a:xfrm>
            <a:prstGeom prst="rect">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pic>
          <p:nvPicPr>
            <p:cNvPr id="146" name="Elemento grafico 145" descr="Pattinaggio con riempimento a tinta unita">
              <a:extLst>
                <a:ext uri="{FF2B5EF4-FFF2-40B4-BE49-F238E27FC236}">
                  <a16:creationId xmlns:a16="http://schemas.microsoft.com/office/drawing/2014/main" id="{9F0E50CC-AD30-0909-ADE0-D841130D48A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486704" y="2702928"/>
              <a:ext cx="464597" cy="464597"/>
            </a:xfrm>
            <a:prstGeom prst="rect">
              <a:avLst/>
            </a:prstGeom>
          </p:spPr>
        </p:pic>
        <p:sp>
          <p:nvSpPr>
            <p:cNvPr id="147" name="Rettangolo 146">
              <a:extLst>
                <a:ext uri="{FF2B5EF4-FFF2-40B4-BE49-F238E27FC236}">
                  <a16:creationId xmlns:a16="http://schemas.microsoft.com/office/drawing/2014/main" id="{0ADC46A4-C402-29AA-B0E7-2B0B7E3097E7}"/>
                </a:ext>
              </a:extLst>
            </p:cNvPr>
            <p:cNvSpPr/>
            <p:nvPr/>
          </p:nvSpPr>
          <p:spPr>
            <a:xfrm flipV="1">
              <a:off x="10091807" y="3152151"/>
              <a:ext cx="360232" cy="174496"/>
            </a:xfrm>
            <a:prstGeom prst="rect">
              <a:avLst/>
            </a:prstGeom>
            <a:solidFill>
              <a:srgbClr val="3494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48" name="Rettangolo 147">
              <a:extLst>
                <a:ext uri="{FF2B5EF4-FFF2-40B4-BE49-F238E27FC236}">
                  <a16:creationId xmlns:a16="http://schemas.microsoft.com/office/drawing/2014/main" id="{BB5769D5-B1F0-2C6C-4344-FB22C54391A4}"/>
                </a:ext>
              </a:extLst>
            </p:cNvPr>
            <p:cNvSpPr/>
            <p:nvPr/>
          </p:nvSpPr>
          <p:spPr>
            <a:xfrm flipV="1">
              <a:off x="10091807" y="2990279"/>
              <a:ext cx="360232" cy="1575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49" name="Rettangolo 148">
              <a:extLst>
                <a:ext uri="{FF2B5EF4-FFF2-40B4-BE49-F238E27FC236}">
                  <a16:creationId xmlns:a16="http://schemas.microsoft.com/office/drawing/2014/main" id="{025D4600-85F8-9386-7A54-3F00662ACE60}"/>
                </a:ext>
              </a:extLst>
            </p:cNvPr>
            <p:cNvSpPr/>
            <p:nvPr/>
          </p:nvSpPr>
          <p:spPr>
            <a:xfrm flipV="1">
              <a:off x="10091808" y="3330932"/>
              <a:ext cx="360232" cy="320865"/>
            </a:xfrm>
            <a:prstGeom prst="rect">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pic>
          <p:nvPicPr>
            <p:cNvPr id="150" name="Elemento grafico 149" descr="Eroe con riempimento a tinta unita">
              <a:extLst>
                <a:ext uri="{FF2B5EF4-FFF2-40B4-BE49-F238E27FC236}">
                  <a16:creationId xmlns:a16="http://schemas.microsoft.com/office/drawing/2014/main" id="{2807FD14-A909-D7B8-C672-AC7517CE866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018600" y="2568661"/>
              <a:ext cx="447334" cy="447334"/>
            </a:xfrm>
            <a:prstGeom prst="rect">
              <a:avLst/>
            </a:prstGeom>
          </p:spPr>
        </p:pic>
        <p:sp>
          <p:nvSpPr>
            <p:cNvPr id="151" name="Rettangolo 150">
              <a:extLst>
                <a:ext uri="{FF2B5EF4-FFF2-40B4-BE49-F238E27FC236}">
                  <a16:creationId xmlns:a16="http://schemas.microsoft.com/office/drawing/2014/main" id="{31AD2481-7B4C-0C56-981F-30C919111647}"/>
                </a:ext>
              </a:extLst>
            </p:cNvPr>
            <p:cNvSpPr/>
            <p:nvPr/>
          </p:nvSpPr>
          <p:spPr>
            <a:xfrm flipV="1">
              <a:off x="9270895" y="3145081"/>
              <a:ext cx="360232" cy="325151"/>
            </a:xfrm>
            <a:prstGeom prst="rect">
              <a:avLst/>
            </a:prstGeom>
            <a:solidFill>
              <a:srgbClr val="3494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52" name="Rettangolo 151">
              <a:extLst>
                <a:ext uri="{FF2B5EF4-FFF2-40B4-BE49-F238E27FC236}">
                  <a16:creationId xmlns:a16="http://schemas.microsoft.com/office/drawing/2014/main" id="{6D3B1170-678B-A67A-9B51-2E321B88C65C}"/>
                </a:ext>
              </a:extLst>
            </p:cNvPr>
            <p:cNvSpPr/>
            <p:nvPr/>
          </p:nvSpPr>
          <p:spPr>
            <a:xfrm flipV="1">
              <a:off x="9270330" y="2984543"/>
              <a:ext cx="360232" cy="1591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53" name="Rettangolo 152">
              <a:extLst>
                <a:ext uri="{FF2B5EF4-FFF2-40B4-BE49-F238E27FC236}">
                  <a16:creationId xmlns:a16="http://schemas.microsoft.com/office/drawing/2014/main" id="{0999AC13-80DA-0C9B-06E5-32346F8E3AC7}"/>
                </a:ext>
              </a:extLst>
            </p:cNvPr>
            <p:cNvSpPr/>
            <p:nvPr/>
          </p:nvSpPr>
          <p:spPr>
            <a:xfrm flipV="1">
              <a:off x="9270895" y="3478267"/>
              <a:ext cx="360232" cy="163830"/>
            </a:xfrm>
            <a:prstGeom prst="rect">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pic>
          <p:nvPicPr>
            <p:cNvPr id="154" name="Elemento grafico 153" descr="Pattinaggio con riempimento a tinta unita">
              <a:extLst>
                <a:ext uri="{FF2B5EF4-FFF2-40B4-BE49-F238E27FC236}">
                  <a16:creationId xmlns:a16="http://schemas.microsoft.com/office/drawing/2014/main" id="{30E20943-F789-EEF5-34C1-7DD1C0DB1971}"/>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229862" y="2547138"/>
              <a:ext cx="464597" cy="464597"/>
            </a:xfrm>
            <a:prstGeom prst="rect">
              <a:avLst/>
            </a:prstGeom>
          </p:spPr>
        </p:pic>
        <p:sp>
          <p:nvSpPr>
            <p:cNvPr id="155" name="Rettangolo 154">
              <a:extLst>
                <a:ext uri="{FF2B5EF4-FFF2-40B4-BE49-F238E27FC236}">
                  <a16:creationId xmlns:a16="http://schemas.microsoft.com/office/drawing/2014/main" id="{5DEB7319-C445-9CE5-7BF4-3ED063004B40}"/>
                </a:ext>
              </a:extLst>
            </p:cNvPr>
            <p:cNvSpPr/>
            <p:nvPr/>
          </p:nvSpPr>
          <p:spPr>
            <a:xfrm flipV="1">
              <a:off x="10916788" y="3041989"/>
              <a:ext cx="360232" cy="287075"/>
            </a:xfrm>
            <a:prstGeom prst="rect">
              <a:avLst/>
            </a:prstGeom>
            <a:solidFill>
              <a:srgbClr val="3494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56" name="Rettangolo 155">
              <a:extLst>
                <a:ext uri="{FF2B5EF4-FFF2-40B4-BE49-F238E27FC236}">
                  <a16:creationId xmlns:a16="http://schemas.microsoft.com/office/drawing/2014/main" id="{4FBBAE62-C251-EC8E-4451-C26248C22FE2}"/>
                </a:ext>
              </a:extLst>
            </p:cNvPr>
            <p:cNvSpPr/>
            <p:nvPr/>
          </p:nvSpPr>
          <p:spPr>
            <a:xfrm flipV="1">
              <a:off x="10916788" y="2864560"/>
              <a:ext cx="360232" cy="16633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57" name="Rettangolo 156">
              <a:extLst>
                <a:ext uri="{FF2B5EF4-FFF2-40B4-BE49-F238E27FC236}">
                  <a16:creationId xmlns:a16="http://schemas.microsoft.com/office/drawing/2014/main" id="{CA2A027C-0074-8195-73C2-013D322F2B3D}"/>
                </a:ext>
              </a:extLst>
            </p:cNvPr>
            <p:cNvSpPr/>
            <p:nvPr/>
          </p:nvSpPr>
          <p:spPr>
            <a:xfrm flipV="1">
              <a:off x="10916788" y="3324237"/>
              <a:ext cx="360232" cy="320865"/>
            </a:xfrm>
            <a:prstGeom prst="rect">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pic>
          <p:nvPicPr>
            <p:cNvPr id="158" name="Elemento grafico 157" descr="Eroe con riempimento a tinta unita">
              <a:extLst>
                <a:ext uri="{FF2B5EF4-FFF2-40B4-BE49-F238E27FC236}">
                  <a16:creationId xmlns:a16="http://schemas.microsoft.com/office/drawing/2014/main" id="{0655472A-E8D2-2397-9474-B74D0F088E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82267" y="2440724"/>
              <a:ext cx="447334" cy="447334"/>
            </a:xfrm>
            <a:prstGeom prst="rect">
              <a:avLst/>
            </a:prstGeom>
          </p:spPr>
        </p:pic>
      </p:grpSp>
    </p:spTree>
    <p:extLst>
      <p:ext uri="{BB962C8B-B14F-4D97-AF65-F5344CB8AC3E}">
        <p14:creationId xmlns:p14="http://schemas.microsoft.com/office/powerpoint/2010/main" val="40830274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73D076-F1EE-E57A-F107-BD8E494ECDF0}"/>
              </a:ext>
            </a:extLst>
          </p:cNvPr>
          <p:cNvSpPr>
            <a:spLocks noGrp="1"/>
          </p:cNvSpPr>
          <p:nvPr>
            <p:ph type="title"/>
          </p:nvPr>
        </p:nvSpPr>
        <p:spPr/>
        <p:txBody>
          <a:bodyPr>
            <a:normAutofit/>
          </a:bodyPr>
          <a:lstStyle/>
          <a:p>
            <a:r>
              <a:rPr lang="en-US" sz="2800" dirty="0"/>
              <a:t>Relative Engagement level scale</a:t>
            </a:r>
            <a:br>
              <a:rPr lang="en-US" sz="2800" dirty="0"/>
            </a:br>
            <a:r>
              <a:rPr lang="en-US" sz="2800" dirty="0"/>
              <a:t>Behavior assumptions on activity level with</a:t>
            </a:r>
            <a:r>
              <a:rPr lang="en-US" sz="2800" b="0" dirty="0"/>
              <a:t> 📅 </a:t>
            </a:r>
            <a:r>
              <a:rPr lang="en-US" sz="2800" dirty="0"/>
              <a:t>events</a:t>
            </a:r>
          </a:p>
        </p:txBody>
      </p:sp>
      <p:graphicFrame>
        <p:nvGraphicFramePr>
          <p:cNvPr id="4" name="Tableau 5">
            <a:extLst>
              <a:ext uri="{FF2B5EF4-FFF2-40B4-BE49-F238E27FC236}">
                <a16:creationId xmlns:a16="http://schemas.microsoft.com/office/drawing/2014/main" id="{B02959C7-E04D-62FB-2215-148BBDB8A935}"/>
              </a:ext>
            </a:extLst>
          </p:cNvPr>
          <p:cNvGraphicFramePr>
            <a:graphicFrameLocks noGrp="1"/>
          </p:cNvGraphicFramePr>
          <p:nvPr>
            <p:extLst>
              <p:ext uri="{D42A27DB-BD31-4B8C-83A1-F6EECF244321}">
                <p14:modId xmlns:p14="http://schemas.microsoft.com/office/powerpoint/2010/main" val="2003255917"/>
              </p:ext>
            </p:extLst>
          </p:nvPr>
        </p:nvGraphicFramePr>
        <p:xfrm>
          <a:off x="979243" y="3274587"/>
          <a:ext cx="10735053" cy="3566160"/>
        </p:xfrm>
        <a:graphic>
          <a:graphicData uri="http://schemas.openxmlformats.org/drawingml/2006/table">
            <a:tbl>
              <a:tblPr firstRow="1" bandRow="1">
                <a:tableStyleId>{5C22544A-7EE6-4342-B048-85BDC9FD1C3A}</a:tableStyleId>
              </a:tblPr>
              <a:tblGrid>
                <a:gridCol w="1533579">
                  <a:extLst>
                    <a:ext uri="{9D8B030D-6E8A-4147-A177-3AD203B41FA5}">
                      <a16:colId xmlns:a16="http://schemas.microsoft.com/office/drawing/2014/main" val="1258243979"/>
                    </a:ext>
                  </a:extLst>
                </a:gridCol>
                <a:gridCol w="1533579">
                  <a:extLst>
                    <a:ext uri="{9D8B030D-6E8A-4147-A177-3AD203B41FA5}">
                      <a16:colId xmlns:a16="http://schemas.microsoft.com/office/drawing/2014/main" val="1079462814"/>
                    </a:ext>
                  </a:extLst>
                </a:gridCol>
                <a:gridCol w="1533579">
                  <a:extLst>
                    <a:ext uri="{9D8B030D-6E8A-4147-A177-3AD203B41FA5}">
                      <a16:colId xmlns:a16="http://schemas.microsoft.com/office/drawing/2014/main" val="3397691572"/>
                    </a:ext>
                  </a:extLst>
                </a:gridCol>
                <a:gridCol w="1533579">
                  <a:extLst>
                    <a:ext uri="{9D8B030D-6E8A-4147-A177-3AD203B41FA5}">
                      <a16:colId xmlns:a16="http://schemas.microsoft.com/office/drawing/2014/main" val="3075883050"/>
                    </a:ext>
                  </a:extLst>
                </a:gridCol>
                <a:gridCol w="1533579">
                  <a:extLst>
                    <a:ext uri="{9D8B030D-6E8A-4147-A177-3AD203B41FA5}">
                      <a16:colId xmlns:a16="http://schemas.microsoft.com/office/drawing/2014/main" val="1259412674"/>
                    </a:ext>
                  </a:extLst>
                </a:gridCol>
                <a:gridCol w="1533579">
                  <a:extLst>
                    <a:ext uri="{9D8B030D-6E8A-4147-A177-3AD203B41FA5}">
                      <a16:colId xmlns:a16="http://schemas.microsoft.com/office/drawing/2014/main" val="3392695109"/>
                    </a:ext>
                  </a:extLst>
                </a:gridCol>
                <a:gridCol w="1533579">
                  <a:extLst>
                    <a:ext uri="{9D8B030D-6E8A-4147-A177-3AD203B41FA5}">
                      <a16:colId xmlns:a16="http://schemas.microsoft.com/office/drawing/2014/main" val="2848032752"/>
                    </a:ext>
                  </a:extLst>
                </a:gridCol>
              </a:tblGrid>
              <a:tr h="217591">
                <a:tc>
                  <a:txBody>
                    <a:bodyPr/>
                    <a:lstStyle/>
                    <a:p>
                      <a:pPr algn="ctr"/>
                      <a:r>
                        <a:rPr lang="en-US" sz="1200" dirty="0">
                          <a:solidFill>
                            <a:schemeClr val="tx1"/>
                          </a:solidFill>
                        </a:rPr>
                        <a:t>E1</a:t>
                      </a:r>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E2</a:t>
                      </a:r>
                    </a:p>
                  </a:txBody>
                  <a:tcPr>
                    <a:solidFill>
                      <a:schemeClr val="bg1">
                        <a:lumMod val="95000"/>
                      </a:schemeClr>
                    </a:solidFill>
                  </a:tcPr>
                </a:tc>
                <a:tc>
                  <a:txBody>
                    <a:bodyPr/>
                    <a:lstStyle/>
                    <a:p>
                      <a:pPr algn="ctr"/>
                      <a:r>
                        <a:rPr lang="en-US" sz="1200" dirty="0">
                          <a:solidFill>
                            <a:schemeClr val="tx1"/>
                          </a:solidFill>
                        </a:rPr>
                        <a:t>E3</a:t>
                      </a:r>
                    </a:p>
                  </a:txBody>
                  <a:tcP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E4</a:t>
                      </a:r>
                    </a:p>
                  </a:txBody>
                  <a:tcP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E5</a:t>
                      </a:r>
                    </a:p>
                  </a:txBody>
                  <a:tcP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rPr>
                        <a:t>E6</a:t>
                      </a:r>
                    </a:p>
                  </a:txBody>
                  <a:tcPr>
                    <a:solidFill>
                      <a:schemeClr val="accent1">
                        <a:lumMod val="75000"/>
                      </a:schemeClr>
                    </a:solidFill>
                  </a:tcPr>
                </a:tc>
                <a:tc>
                  <a:txBody>
                    <a:bodyPr/>
                    <a:lstStyle/>
                    <a:p>
                      <a:pPr algn="ctr"/>
                      <a:r>
                        <a:rPr lang="en-US" sz="1200" dirty="0">
                          <a:solidFill>
                            <a:schemeClr val="bg1"/>
                          </a:solidFill>
                        </a:rPr>
                        <a:t>E7</a:t>
                      </a:r>
                    </a:p>
                  </a:txBody>
                  <a:tcPr>
                    <a:solidFill>
                      <a:schemeClr val="accent1">
                        <a:lumMod val="50000"/>
                      </a:schemeClr>
                    </a:solidFill>
                  </a:tcPr>
                </a:tc>
                <a:extLst>
                  <a:ext uri="{0D108BD9-81ED-4DB2-BD59-A6C34878D82A}">
                    <a16:rowId xmlns:a16="http://schemas.microsoft.com/office/drawing/2014/main" val="1311980861"/>
                  </a:ext>
                </a:extLst>
              </a:tr>
              <a:tr h="217591">
                <a:tc>
                  <a:txBody>
                    <a:bodyPr/>
                    <a:lstStyle/>
                    <a:p>
                      <a:pPr algn="ctr"/>
                      <a:r>
                        <a:rPr lang="en-US" sz="1200" b="1" noProof="0" dirty="0">
                          <a:solidFill>
                            <a:schemeClr val="tx1"/>
                          </a:solidFill>
                        </a:rPr>
                        <a:t>Consumers</a:t>
                      </a:r>
                    </a:p>
                  </a:txBody>
                  <a:tcPr>
                    <a:lnB w="1270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noProof="0" dirty="0">
                          <a:solidFill>
                            <a:schemeClr val="tx1"/>
                          </a:solidFill>
                        </a:rPr>
                        <a:t>Low effort Opportunists</a:t>
                      </a:r>
                    </a:p>
                  </a:txBody>
                  <a:tcPr>
                    <a:lnB w="12700" cap="flat" cmpd="sng" algn="ctr">
                      <a:noFill/>
                      <a:prstDash val="solid"/>
                      <a:round/>
                      <a:headEnd type="none" w="med" len="med"/>
                      <a:tailEnd type="none" w="med" len="med"/>
                    </a:lnB>
                    <a:solidFill>
                      <a:schemeClr val="bg1">
                        <a:lumMod val="95000"/>
                      </a:schemeClr>
                    </a:solidFill>
                  </a:tcPr>
                </a:tc>
                <a:tc>
                  <a:txBody>
                    <a:bodyPr/>
                    <a:lstStyle/>
                    <a:p>
                      <a:pPr algn="ctr"/>
                      <a:r>
                        <a:rPr lang="en-US" sz="1200" b="1" noProof="0" dirty="0">
                          <a:solidFill>
                            <a:schemeClr val="tx1"/>
                          </a:solidFill>
                        </a:rPr>
                        <a:t>Opportunists</a:t>
                      </a:r>
                    </a:p>
                  </a:txBody>
                  <a:tcPr>
                    <a:lnB w="12700" cap="flat" cmpd="sng" algn="ctr">
                      <a:no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noProof="0" dirty="0">
                          <a:solidFill>
                            <a:schemeClr val="tx1"/>
                          </a:solidFill>
                        </a:rPr>
                        <a:t>Open opportunists</a:t>
                      </a:r>
                    </a:p>
                  </a:txBody>
                  <a:tcPr>
                    <a:lnB w="12700" cap="flat" cmpd="sng" algn="ctr">
                      <a:noFill/>
                      <a:prstDash val="solid"/>
                      <a:round/>
                      <a:headEnd type="none" w="med" len="med"/>
                      <a:tailEnd type="none" w="med" len="med"/>
                    </a:lnB>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noProof="0" dirty="0">
                          <a:solidFill>
                            <a:schemeClr val="tx1"/>
                          </a:solidFill>
                        </a:rPr>
                        <a:t>Long-</a:t>
                      </a:r>
                      <a:r>
                        <a:rPr lang="en-US" sz="1200" b="1" noProof="0" dirty="0" err="1">
                          <a:solidFill>
                            <a:schemeClr val="tx1"/>
                          </a:solidFill>
                        </a:rPr>
                        <a:t>termists</a:t>
                      </a:r>
                      <a:endParaRPr lang="en-US" sz="1200" b="1" noProof="0" dirty="0">
                        <a:solidFill>
                          <a:schemeClr val="tx1"/>
                        </a:solidFill>
                      </a:endParaRPr>
                    </a:p>
                  </a:txBody>
                  <a:tcPr>
                    <a:lnB w="12700" cap="flat" cmpd="sng" algn="ctr">
                      <a:noFill/>
                      <a:prstDash val="solid"/>
                      <a:round/>
                      <a:headEnd type="none" w="med" len="med"/>
                      <a:tailEnd type="none" w="med" len="med"/>
                    </a:lnB>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noProof="0" dirty="0">
                          <a:solidFill>
                            <a:schemeClr val="bg1"/>
                          </a:solidFill>
                        </a:rPr>
                        <a:t>Open long-</a:t>
                      </a:r>
                      <a:r>
                        <a:rPr lang="en-US" sz="1200" b="1" noProof="0" dirty="0" err="1">
                          <a:solidFill>
                            <a:schemeClr val="bg1"/>
                          </a:solidFill>
                        </a:rPr>
                        <a:t>termists</a:t>
                      </a:r>
                      <a:endParaRPr lang="en-US" sz="1200" b="1" noProof="0" dirty="0">
                        <a:solidFill>
                          <a:schemeClr val="bg1"/>
                        </a:solidFill>
                      </a:endParaRPr>
                    </a:p>
                  </a:txBody>
                  <a:tcPr>
                    <a:lnB w="12700" cap="flat" cmpd="sng" algn="ctr">
                      <a:noFill/>
                      <a:prstDash val="solid"/>
                      <a:round/>
                      <a:headEnd type="none" w="med" len="med"/>
                      <a:tailEnd type="none" w="med" len="med"/>
                    </a:lnB>
                    <a:solidFill>
                      <a:schemeClr val="accent1">
                        <a:lumMod val="75000"/>
                      </a:schemeClr>
                    </a:solidFill>
                  </a:tcPr>
                </a:tc>
                <a:tc>
                  <a:txBody>
                    <a:bodyPr/>
                    <a:lstStyle/>
                    <a:p>
                      <a:pPr algn="ctr"/>
                      <a:r>
                        <a:rPr lang="en-US" sz="1200" b="1" noProof="0" dirty="0">
                          <a:solidFill>
                            <a:schemeClr val="bg1"/>
                          </a:solidFill>
                        </a:rPr>
                        <a:t>Selfless Boosters</a:t>
                      </a:r>
                    </a:p>
                  </a:txBody>
                  <a:tcPr>
                    <a:lnB w="12700" cap="flat" cmpd="sng" algn="ctr">
                      <a:noFill/>
                      <a:prstDash val="solid"/>
                      <a:round/>
                      <a:headEnd type="none" w="med" len="med"/>
                      <a:tailEnd type="none" w="med" len="med"/>
                    </a:lnB>
                    <a:solidFill>
                      <a:schemeClr val="accent1">
                        <a:lumMod val="50000"/>
                      </a:schemeClr>
                    </a:solidFill>
                  </a:tcPr>
                </a:tc>
                <a:extLst>
                  <a:ext uri="{0D108BD9-81ED-4DB2-BD59-A6C34878D82A}">
                    <a16:rowId xmlns:a16="http://schemas.microsoft.com/office/drawing/2014/main" val="69874210"/>
                  </a:ext>
                </a:extLst>
              </a:tr>
              <a:tr h="413572">
                <a:tc>
                  <a:txBody>
                    <a:bodyPr/>
                    <a:lstStyle/>
                    <a:p>
                      <a:pPr algn="ctr"/>
                      <a:r>
                        <a:rPr lang="en-US" sz="1000" noProof="0" dirty="0">
                          <a:solidFill>
                            <a:schemeClr val="tx1"/>
                          </a:solidFill>
                        </a:rPr>
                        <a:t>Absent from events unless they are accidentally available, and that event matches their direct needs</a:t>
                      </a:r>
                    </a:p>
                    <a:p>
                      <a:pPr algn="ctr"/>
                      <a:endParaRPr lang="en-US" sz="1000" noProof="0" dirty="0">
                        <a:solidFill>
                          <a:schemeClr val="tx1"/>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noProof="0" dirty="0">
                          <a:solidFill>
                            <a:schemeClr val="tx1"/>
                          </a:solidFill>
                        </a:rPr>
                        <a:t>No interaction during events unless it is facilitated for them</a:t>
                      </a:r>
                    </a:p>
                    <a:p>
                      <a:pPr algn="ctr"/>
                      <a:endParaRPr lang="en-US" sz="1000" noProof="0" dirty="0">
                        <a:solidFill>
                          <a:schemeClr val="tx1"/>
                        </a:solidFill>
                      </a:endParaRPr>
                    </a:p>
                    <a:p>
                      <a:pPr algn="ctr"/>
                      <a:r>
                        <a:rPr lang="en-US" sz="1000" noProof="0" dirty="0">
                          <a:solidFill>
                            <a:schemeClr val="tx1"/>
                          </a:solidFill>
                        </a:rPr>
                        <a:t>Can leave events when it is not directly facilitated for them</a:t>
                      </a:r>
                    </a:p>
                    <a:p>
                      <a:pPr algn="ctr"/>
                      <a:endParaRPr lang="en-US" sz="1000" noProof="0" dirty="0">
                        <a:solidFill>
                          <a:schemeClr val="tx1"/>
                        </a:solidFill>
                      </a:endParaRPr>
                    </a:p>
                    <a:p>
                      <a:pPr algn="ctr"/>
                      <a:r>
                        <a:rPr lang="en-US" sz="1000" noProof="0" dirty="0">
                          <a:solidFill>
                            <a:schemeClr val="tx1"/>
                          </a:solidFill>
                        </a:rPr>
                        <a:t>Exception: Can be a “sleeper” in events if they feel obligated to attend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noProof="0" dirty="0">
                          <a:solidFill>
                            <a:schemeClr val="tx1"/>
                          </a:solidFill>
                        </a:rPr>
                        <a:t>Low chance of attendance to events, unless it is short and targeted for them</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noProof="0" dirty="0">
                        <a:solidFill>
                          <a:schemeClr val="tx1"/>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noProof="0" dirty="0">
                          <a:solidFill>
                            <a:schemeClr val="tx1"/>
                          </a:solidFill>
                        </a:rPr>
                        <a:t>No interaction during events unless it is facilitated for them</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noProof="0" dirty="0">
                        <a:solidFill>
                          <a:schemeClr val="tx1"/>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noProof="0" dirty="0">
                          <a:solidFill>
                            <a:schemeClr val="tx1"/>
                          </a:solidFill>
                        </a:rPr>
                        <a:t>Can leave events when it comes to the part about indirect value.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noProof="0" dirty="0">
                          <a:solidFill>
                            <a:schemeClr val="tx1"/>
                          </a:solidFill>
                        </a:rPr>
                        <a:t>Participate to events if the event topic brings direct value</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noProof="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noProof="0" dirty="0">
                          <a:solidFill>
                            <a:schemeClr val="tx1"/>
                          </a:solidFill>
                        </a:rPr>
                        <a:t>Participate to events if the global topic brings direct value</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noProof="0" dirty="0">
                        <a:solidFill>
                          <a:schemeClr val="tx1"/>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noProof="0" dirty="0">
                          <a:solidFill>
                            <a:schemeClr val="tx1"/>
                          </a:solidFill>
                        </a:rPr>
                        <a:t>or if the event has a mix of direct and indirect value (are less active during the indirect value part)</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noProof="0" dirty="0">
                        <a:solidFill>
                          <a:schemeClr val="tx1"/>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noProof="0" dirty="0">
                          <a:solidFill>
                            <a:schemeClr val="tx1"/>
                          </a:solidFill>
                        </a:rPr>
                        <a:t>Dol not participate to an event fully dedicated to indirect value unless it is small. May leave this event if it is not facilitated.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noProof="0" dirty="0">
                          <a:solidFill>
                            <a:schemeClr val="tx1"/>
                          </a:solidFill>
                        </a:rPr>
                        <a:t>Participates to events with direct value and to events with indirect value</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noProof="0" dirty="0">
                        <a:solidFill>
                          <a:schemeClr val="tx1"/>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noProof="0" dirty="0">
                          <a:solidFill>
                            <a:schemeClr val="tx1"/>
                          </a:solidFill>
                        </a:rPr>
                        <a:t>Will not participate if direct or indirect value is unclear, or will leave event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noProof="0" dirty="0">
                          <a:solidFill>
                            <a:schemeClr val="bg1"/>
                          </a:solidFill>
                        </a:rPr>
                        <a:t>Participates to events with direct value and to events with indirect value</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noProof="0" dirty="0">
                        <a:solidFill>
                          <a:schemeClr val="bg1"/>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noProof="0" dirty="0">
                          <a:solidFill>
                            <a:schemeClr val="bg1"/>
                          </a:solidFill>
                        </a:rPr>
                        <a:t>Will participate to unclear value events only if small, or facilitated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noProof="0" dirty="0">
                          <a:solidFill>
                            <a:schemeClr val="bg1"/>
                          </a:solidFill>
                        </a:rPr>
                        <a:t>High chances of participation to everything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extLst>
                  <a:ext uri="{0D108BD9-81ED-4DB2-BD59-A6C34878D82A}">
                    <a16:rowId xmlns:a16="http://schemas.microsoft.com/office/drawing/2014/main" val="4132494224"/>
                  </a:ext>
                </a:extLst>
              </a:tr>
            </a:tbl>
          </a:graphicData>
        </a:graphic>
      </p:graphicFrame>
      <p:grpSp>
        <p:nvGrpSpPr>
          <p:cNvPr id="76" name="Gruppo 75">
            <a:extLst>
              <a:ext uri="{FF2B5EF4-FFF2-40B4-BE49-F238E27FC236}">
                <a16:creationId xmlns:a16="http://schemas.microsoft.com/office/drawing/2014/main" id="{822DE438-DF2F-27AF-51C1-DB128A32AE86}"/>
              </a:ext>
            </a:extLst>
          </p:cNvPr>
          <p:cNvGrpSpPr/>
          <p:nvPr/>
        </p:nvGrpSpPr>
        <p:grpSpPr>
          <a:xfrm>
            <a:off x="822269" y="1898789"/>
            <a:ext cx="11049000" cy="1472110"/>
            <a:chOff x="711200" y="2284640"/>
            <a:chExt cx="11049000" cy="1472110"/>
          </a:xfrm>
        </p:grpSpPr>
        <p:cxnSp>
          <p:nvCxnSpPr>
            <p:cNvPr id="77" name="Connettore 2 76">
              <a:extLst>
                <a:ext uri="{FF2B5EF4-FFF2-40B4-BE49-F238E27FC236}">
                  <a16:creationId xmlns:a16="http://schemas.microsoft.com/office/drawing/2014/main" id="{C30B7786-5007-A56B-A21F-A0E9B5272E69}"/>
                </a:ext>
              </a:extLst>
            </p:cNvPr>
            <p:cNvCxnSpPr>
              <a:cxnSpLocks/>
            </p:cNvCxnSpPr>
            <p:nvPr/>
          </p:nvCxnSpPr>
          <p:spPr>
            <a:xfrm flipV="1">
              <a:off x="876555" y="2623275"/>
              <a:ext cx="0" cy="1133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Connettore 2 77">
              <a:extLst>
                <a:ext uri="{FF2B5EF4-FFF2-40B4-BE49-F238E27FC236}">
                  <a16:creationId xmlns:a16="http://schemas.microsoft.com/office/drawing/2014/main" id="{BAC4E00D-3CF9-BC10-272F-72AD8165D68D}"/>
                </a:ext>
              </a:extLst>
            </p:cNvPr>
            <p:cNvCxnSpPr>
              <a:cxnSpLocks/>
            </p:cNvCxnSpPr>
            <p:nvPr/>
          </p:nvCxnSpPr>
          <p:spPr>
            <a:xfrm>
              <a:off x="711200" y="3646260"/>
              <a:ext cx="11049000" cy="57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Rettangolo 78">
              <a:extLst>
                <a:ext uri="{FF2B5EF4-FFF2-40B4-BE49-F238E27FC236}">
                  <a16:creationId xmlns:a16="http://schemas.microsoft.com/office/drawing/2014/main" id="{B935400D-A67B-8BCE-F2D4-1FC0546A79B7}"/>
                </a:ext>
              </a:extLst>
            </p:cNvPr>
            <p:cNvSpPr/>
            <p:nvPr/>
          </p:nvSpPr>
          <p:spPr>
            <a:xfrm>
              <a:off x="1160019" y="3600541"/>
              <a:ext cx="422003" cy="457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80" name="Rettangolo 79">
              <a:extLst>
                <a:ext uri="{FF2B5EF4-FFF2-40B4-BE49-F238E27FC236}">
                  <a16:creationId xmlns:a16="http://schemas.microsoft.com/office/drawing/2014/main" id="{D2BF5E91-B925-BB64-946E-6629988F5318}"/>
                </a:ext>
              </a:extLst>
            </p:cNvPr>
            <p:cNvSpPr/>
            <p:nvPr/>
          </p:nvSpPr>
          <p:spPr>
            <a:xfrm flipV="1">
              <a:off x="2944370" y="3473859"/>
              <a:ext cx="360232" cy="1638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81" name="Rettangolo 80">
              <a:extLst>
                <a:ext uri="{FF2B5EF4-FFF2-40B4-BE49-F238E27FC236}">
                  <a16:creationId xmlns:a16="http://schemas.microsoft.com/office/drawing/2014/main" id="{29D81F2F-0169-8F46-53C0-FF0433F3049D}"/>
                </a:ext>
              </a:extLst>
            </p:cNvPr>
            <p:cNvSpPr/>
            <p:nvPr/>
          </p:nvSpPr>
          <p:spPr>
            <a:xfrm flipV="1">
              <a:off x="4203671" y="3316822"/>
              <a:ext cx="360232" cy="3208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82" name="Rettangolo 81">
              <a:extLst>
                <a:ext uri="{FF2B5EF4-FFF2-40B4-BE49-F238E27FC236}">
                  <a16:creationId xmlns:a16="http://schemas.microsoft.com/office/drawing/2014/main" id="{87F3F549-166C-ED9E-803C-676157564474}"/>
                </a:ext>
              </a:extLst>
            </p:cNvPr>
            <p:cNvSpPr/>
            <p:nvPr/>
          </p:nvSpPr>
          <p:spPr>
            <a:xfrm flipV="1">
              <a:off x="5641483" y="3485900"/>
              <a:ext cx="360232" cy="163830"/>
            </a:xfrm>
            <a:prstGeom prst="rect">
              <a:avLst/>
            </a:prstGeom>
            <a:solidFill>
              <a:srgbClr val="3494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83" name="Rettangolo 82">
              <a:extLst>
                <a:ext uri="{FF2B5EF4-FFF2-40B4-BE49-F238E27FC236}">
                  <a16:creationId xmlns:a16="http://schemas.microsoft.com/office/drawing/2014/main" id="{CDF89DB6-5ACE-CB63-5094-19E4FCCB6C0F}"/>
                </a:ext>
              </a:extLst>
            </p:cNvPr>
            <p:cNvSpPr/>
            <p:nvPr/>
          </p:nvSpPr>
          <p:spPr>
            <a:xfrm flipV="1">
              <a:off x="5641483" y="3322070"/>
              <a:ext cx="360232" cy="1638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84" name="Rettangolo 83">
              <a:extLst>
                <a:ext uri="{FF2B5EF4-FFF2-40B4-BE49-F238E27FC236}">
                  <a16:creationId xmlns:a16="http://schemas.microsoft.com/office/drawing/2014/main" id="{4D067F2D-3B45-5DC3-53AB-F6CC52D583F7}"/>
                </a:ext>
              </a:extLst>
            </p:cNvPr>
            <p:cNvSpPr/>
            <p:nvPr/>
          </p:nvSpPr>
          <p:spPr>
            <a:xfrm flipV="1">
              <a:off x="6333047" y="3479983"/>
              <a:ext cx="360232" cy="163830"/>
            </a:xfrm>
            <a:prstGeom prst="rect">
              <a:avLst/>
            </a:prstGeom>
            <a:solidFill>
              <a:srgbClr val="3494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85" name="Rettangolo 84">
              <a:extLst>
                <a:ext uri="{FF2B5EF4-FFF2-40B4-BE49-F238E27FC236}">
                  <a16:creationId xmlns:a16="http://schemas.microsoft.com/office/drawing/2014/main" id="{DCE14C2C-0BD0-9BBC-3BAC-93019865822B}"/>
                </a:ext>
              </a:extLst>
            </p:cNvPr>
            <p:cNvSpPr/>
            <p:nvPr/>
          </p:nvSpPr>
          <p:spPr>
            <a:xfrm flipV="1">
              <a:off x="6333047" y="3161563"/>
              <a:ext cx="360232" cy="3208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86" name="Rettangolo 85">
              <a:extLst>
                <a:ext uri="{FF2B5EF4-FFF2-40B4-BE49-F238E27FC236}">
                  <a16:creationId xmlns:a16="http://schemas.microsoft.com/office/drawing/2014/main" id="{0A862469-A62C-D570-EF0B-6941951B9326}"/>
                </a:ext>
              </a:extLst>
            </p:cNvPr>
            <p:cNvSpPr/>
            <p:nvPr/>
          </p:nvSpPr>
          <p:spPr>
            <a:xfrm flipV="1">
              <a:off x="7766781" y="3323294"/>
              <a:ext cx="360232" cy="320865"/>
            </a:xfrm>
            <a:prstGeom prst="rect">
              <a:avLst/>
            </a:prstGeom>
            <a:solidFill>
              <a:srgbClr val="3494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87" name="Rettangolo 86">
              <a:extLst>
                <a:ext uri="{FF2B5EF4-FFF2-40B4-BE49-F238E27FC236}">
                  <a16:creationId xmlns:a16="http://schemas.microsoft.com/office/drawing/2014/main" id="{0FE38701-58D3-EBD2-CF33-C41175561E75}"/>
                </a:ext>
              </a:extLst>
            </p:cNvPr>
            <p:cNvSpPr/>
            <p:nvPr/>
          </p:nvSpPr>
          <p:spPr>
            <a:xfrm flipV="1">
              <a:off x="7766781" y="2998143"/>
              <a:ext cx="360232" cy="3208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88" name="Rettangolo 87">
              <a:extLst>
                <a:ext uri="{FF2B5EF4-FFF2-40B4-BE49-F238E27FC236}">
                  <a16:creationId xmlns:a16="http://schemas.microsoft.com/office/drawing/2014/main" id="{30CFBBD7-1EC9-6065-9070-DD7921CF90A0}"/>
                </a:ext>
              </a:extLst>
            </p:cNvPr>
            <p:cNvSpPr/>
            <p:nvPr/>
          </p:nvSpPr>
          <p:spPr>
            <a:xfrm flipV="1">
              <a:off x="9670333" y="3151266"/>
              <a:ext cx="360232" cy="320865"/>
            </a:xfrm>
            <a:prstGeom prst="rect">
              <a:avLst/>
            </a:prstGeom>
            <a:solidFill>
              <a:srgbClr val="3494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89" name="Rettangolo 88">
              <a:extLst>
                <a:ext uri="{FF2B5EF4-FFF2-40B4-BE49-F238E27FC236}">
                  <a16:creationId xmlns:a16="http://schemas.microsoft.com/office/drawing/2014/main" id="{BD47FC15-8FBB-9189-5A60-26908B8699FB}"/>
                </a:ext>
              </a:extLst>
            </p:cNvPr>
            <p:cNvSpPr/>
            <p:nvPr/>
          </p:nvSpPr>
          <p:spPr>
            <a:xfrm flipV="1">
              <a:off x="9669768" y="2866238"/>
              <a:ext cx="360232" cy="2836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90" name="Rettangolo 89">
              <a:extLst>
                <a:ext uri="{FF2B5EF4-FFF2-40B4-BE49-F238E27FC236}">
                  <a16:creationId xmlns:a16="http://schemas.microsoft.com/office/drawing/2014/main" id="{062C643C-9E69-2E19-897B-C7190E070C79}"/>
                </a:ext>
              </a:extLst>
            </p:cNvPr>
            <p:cNvSpPr/>
            <p:nvPr/>
          </p:nvSpPr>
          <p:spPr>
            <a:xfrm flipV="1">
              <a:off x="9670333" y="3480164"/>
              <a:ext cx="360232" cy="163830"/>
            </a:xfrm>
            <a:prstGeom prst="rect">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91" name="Rettangolo 90">
              <a:extLst>
                <a:ext uri="{FF2B5EF4-FFF2-40B4-BE49-F238E27FC236}">
                  <a16:creationId xmlns:a16="http://schemas.microsoft.com/office/drawing/2014/main" id="{650148FC-1BD2-B040-FCD8-F5484D53116A}"/>
                </a:ext>
              </a:extLst>
            </p:cNvPr>
            <p:cNvSpPr/>
            <p:nvPr/>
          </p:nvSpPr>
          <p:spPr>
            <a:xfrm flipV="1">
              <a:off x="11331896" y="3019797"/>
              <a:ext cx="360232" cy="320865"/>
            </a:xfrm>
            <a:prstGeom prst="rect">
              <a:avLst/>
            </a:prstGeom>
            <a:solidFill>
              <a:srgbClr val="3494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92" name="Rettangolo 91">
              <a:extLst>
                <a:ext uri="{FF2B5EF4-FFF2-40B4-BE49-F238E27FC236}">
                  <a16:creationId xmlns:a16="http://schemas.microsoft.com/office/drawing/2014/main" id="{2F6545BB-F7A6-3089-11CB-4B75DE5307F5}"/>
                </a:ext>
              </a:extLst>
            </p:cNvPr>
            <p:cNvSpPr/>
            <p:nvPr/>
          </p:nvSpPr>
          <p:spPr>
            <a:xfrm flipV="1">
              <a:off x="11331896" y="2705357"/>
              <a:ext cx="360232" cy="3208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93" name="Rettangolo 92">
              <a:extLst>
                <a:ext uri="{FF2B5EF4-FFF2-40B4-BE49-F238E27FC236}">
                  <a16:creationId xmlns:a16="http://schemas.microsoft.com/office/drawing/2014/main" id="{5FEDD8E3-1009-3C06-449E-D910085EE571}"/>
                </a:ext>
              </a:extLst>
            </p:cNvPr>
            <p:cNvSpPr/>
            <p:nvPr/>
          </p:nvSpPr>
          <p:spPr>
            <a:xfrm flipV="1">
              <a:off x="11331896" y="3325466"/>
              <a:ext cx="360232" cy="320865"/>
            </a:xfrm>
            <a:prstGeom prst="rect">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pic>
          <p:nvPicPr>
            <p:cNvPr id="94" name="Elemento grafico 93" descr="Eroe con riempimento a tinta unita">
              <a:extLst>
                <a:ext uri="{FF2B5EF4-FFF2-40B4-BE49-F238E27FC236}">
                  <a16:creationId xmlns:a16="http://schemas.microsoft.com/office/drawing/2014/main" id="{6A81021B-51FF-6EF3-1A5F-D89CC272C9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09245" y="2284640"/>
              <a:ext cx="447334" cy="447334"/>
            </a:xfrm>
            <a:prstGeom prst="rect">
              <a:avLst/>
            </a:prstGeom>
          </p:spPr>
        </p:pic>
        <p:pic>
          <p:nvPicPr>
            <p:cNvPr id="95" name="Elemento grafico 94" descr="Persona confusa con riempimento a tinta unita">
              <a:extLst>
                <a:ext uri="{FF2B5EF4-FFF2-40B4-BE49-F238E27FC236}">
                  <a16:creationId xmlns:a16="http://schemas.microsoft.com/office/drawing/2014/main" id="{C22E34D7-4B83-AF08-7A7A-0081718D4EC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82437" y="3120927"/>
              <a:ext cx="503141" cy="503141"/>
            </a:xfrm>
            <a:prstGeom prst="rect">
              <a:avLst/>
            </a:prstGeom>
          </p:spPr>
        </p:pic>
        <p:pic>
          <p:nvPicPr>
            <p:cNvPr id="96" name="Elemento grafico 95" descr="Eseguire con riempimento a tinta unita">
              <a:extLst>
                <a:ext uri="{FF2B5EF4-FFF2-40B4-BE49-F238E27FC236}">
                  <a16:creationId xmlns:a16="http://schemas.microsoft.com/office/drawing/2014/main" id="{E1B0C56A-C07C-BE56-78B3-CD144DD22A8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732642" y="2610393"/>
              <a:ext cx="441783" cy="441783"/>
            </a:xfrm>
            <a:prstGeom prst="rect">
              <a:avLst/>
            </a:prstGeom>
          </p:spPr>
        </p:pic>
        <p:pic>
          <p:nvPicPr>
            <p:cNvPr id="97" name="Elemento grafico 96" descr="Camminare con riempimento a tinta unita">
              <a:extLst>
                <a:ext uri="{FF2B5EF4-FFF2-40B4-BE49-F238E27FC236}">
                  <a16:creationId xmlns:a16="http://schemas.microsoft.com/office/drawing/2014/main" id="{7656DC00-9626-3F02-F364-478B66CEA33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314742" y="2744091"/>
              <a:ext cx="453370" cy="453370"/>
            </a:xfrm>
            <a:prstGeom prst="rect">
              <a:avLst/>
            </a:prstGeom>
          </p:spPr>
        </p:pic>
        <p:pic>
          <p:nvPicPr>
            <p:cNvPr id="98" name="Elemento grafico 97" descr="Gattonare con riempimento a tinta unita">
              <a:extLst>
                <a:ext uri="{FF2B5EF4-FFF2-40B4-BE49-F238E27FC236}">
                  <a16:creationId xmlns:a16="http://schemas.microsoft.com/office/drawing/2014/main" id="{21E36CC6-A6D9-783B-CD1C-87DE3D46262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134455" y="2897736"/>
              <a:ext cx="519166" cy="519166"/>
            </a:xfrm>
            <a:prstGeom prst="rect">
              <a:avLst/>
            </a:prstGeom>
          </p:spPr>
        </p:pic>
        <p:pic>
          <p:nvPicPr>
            <p:cNvPr id="99" name="Elemento grafico 98" descr="Neonato che gattona con riempimento a tinta unita">
              <a:extLst>
                <a:ext uri="{FF2B5EF4-FFF2-40B4-BE49-F238E27FC236}">
                  <a16:creationId xmlns:a16="http://schemas.microsoft.com/office/drawing/2014/main" id="{8DE789D8-CC78-1DCF-C2B6-1F0B652EFB0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936516" y="3158081"/>
              <a:ext cx="422005" cy="422005"/>
            </a:xfrm>
            <a:prstGeom prst="rect">
              <a:avLst/>
            </a:prstGeom>
          </p:spPr>
        </p:pic>
        <p:pic>
          <p:nvPicPr>
            <p:cNvPr id="100" name="Elemento grafico 99" descr="Pattinaggio con riempimento a tinta unita">
              <a:extLst>
                <a:ext uri="{FF2B5EF4-FFF2-40B4-BE49-F238E27FC236}">
                  <a16:creationId xmlns:a16="http://schemas.microsoft.com/office/drawing/2014/main" id="{CBE6ADC2-5681-CB27-62D3-FA031197B419}"/>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627337" y="2447783"/>
              <a:ext cx="464597" cy="464597"/>
            </a:xfrm>
            <a:prstGeom prst="rect">
              <a:avLst/>
            </a:prstGeom>
          </p:spPr>
        </p:pic>
        <p:pic>
          <p:nvPicPr>
            <p:cNvPr id="101" name="Elemento grafico 100" descr="Camminare con riempimento a tinta unita">
              <a:extLst>
                <a:ext uri="{FF2B5EF4-FFF2-40B4-BE49-F238E27FC236}">
                  <a16:creationId xmlns:a16="http://schemas.microsoft.com/office/drawing/2014/main" id="{960E009B-50AF-6DFA-FEB5-4945E786EBE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50518" y="2885028"/>
              <a:ext cx="453370" cy="453370"/>
            </a:xfrm>
            <a:prstGeom prst="rect">
              <a:avLst/>
            </a:prstGeom>
          </p:spPr>
        </p:pic>
        <p:sp>
          <p:nvSpPr>
            <p:cNvPr id="102" name="Rettangolo 101">
              <a:extLst>
                <a:ext uri="{FF2B5EF4-FFF2-40B4-BE49-F238E27FC236}">
                  <a16:creationId xmlns:a16="http://schemas.microsoft.com/office/drawing/2014/main" id="{060EF123-B75A-8C3A-AFE2-0B4F87BCE8FC}"/>
                </a:ext>
              </a:extLst>
            </p:cNvPr>
            <p:cNvSpPr/>
            <p:nvPr/>
          </p:nvSpPr>
          <p:spPr>
            <a:xfrm flipV="1">
              <a:off x="8877816" y="3316389"/>
              <a:ext cx="360232" cy="157902"/>
            </a:xfrm>
            <a:prstGeom prst="rect">
              <a:avLst/>
            </a:prstGeom>
            <a:solidFill>
              <a:srgbClr val="3494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03" name="Rettangolo 102">
              <a:extLst>
                <a:ext uri="{FF2B5EF4-FFF2-40B4-BE49-F238E27FC236}">
                  <a16:creationId xmlns:a16="http://schemas.microsoft.com/office/drawing/2014/main" id="{C30C30AC-8689-B8A1-FCD0-7EB069109BBB}"/>
                </a:ext>
              </a:extLst>
            </p:cNvPr>
            <p:cNvSpPr/>
            <p:nvPr/>
          </p:nvSpPr>
          <p:spPr>
            <a:xfrm flipV="1">
              <a:off x="8877816" y="2991253"/>
              <a:ext cx="360232" cy="3208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04" name="Rettangolo 103">
              <a:extLst>
                <a:ext uri="{FF2B5EF4-FFF2-40B4-BE49-F238E27FC236}">
                  <a16:creationId xmlns:a16="http://schemas.microsoft.com/office/drawing/2014/main" id="{9635ED53-9C50-154E-B77D-8F5AC92D30CF}"/>
                </a:ext>
              </a:extLst>
            </p:cNvPr>
            <p:cNvSpPr/>
            <p:nvPr/>
          </p:nvSpPr>
          <p:spPr>
            <a:xfrm flipV="1">
              <a:off x="8877816" y="3482323"/>
              <a:ext cx="360232" cy="163830"/>
            </a:xfrm>
            <a:prstGeom prst="rect">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pic>
          <p:nvPicPr>
            <p:cNvPr id="105" name="Elemento grafico 104" descr="Pattinaggio con riempimento a tinta unita">
              <a:extLst>
                <a:ext uri="{FF2B5EF4-FFF2-40B4-BE49-F238E27FC236}">
                  <a16:creationId xmlns:a16="http://schemas.microsoft.com/office/drawing/2014/main" id="{4E4D1FD4-84BC-8F72-6EA3-3AAC133CA05F}"/>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869768" y="2564106"/>
              <a:ext cx="464597" cy="464597"/>
            </a:xfrm>
            <a:prstGeom prst="rect">
              <a:avLst/>
            </a:prstGeom>
          </p:spPr>
        </p:pic>
        <p:sp>
          <p:nvSpPr>
            <p:cNvPr id="106" name="Rettangolo 105">
              <a:extLst>
                <a:ext uri="{FF2B5EF4-FFF2-40B4-BE49-F238E27FC236}">
                  <a16:creationId xmlns:a16="http://schemas.microsoft.com/office/drawing/2014/main" id="{71436B1F-E625-1EB2-401D-2B52A16DBBC2}"/>
                </a:ext>
              </a:extLst>
            </p:cNvPr>
            <p:cNvSpPr/>
            <p:nvPr/>
          </p:nvSpPr>
          <p:spPr>
            <a:xfrm flipV="1">
              <a:off x="10483806" y="3157112"/>
              <a:ext cx="360232" cy="179590"/>
            </a:xfrm>
            <a:prstGeom prst="rect">
              <a:avLst/>
            </a:prstGeom>
            <a:solidFill>
              <a:srgbClr val="3494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07" name="Rettangolo 106">
              <a:extLst>
                <a:ext uri="{FF2B5EF4-FFF2-40B4-BE49-F238E27FC236}">
                  <a16:creationId xmlns:a16="http://schemas.microsoft.com/office/drawing/2014/main" id="{61FA661A-66E3-83F0-E521-2794FA73CC17}"/>
                </a:ext>
              </a:extLst>
            </p:cNvPr>
            <p:cNvSpPr/>
            <p:nvPr/>
          </p:nvSpPr>
          <p:spPr>
            <a:xfrm flipV="1">
              <a:off x="10483806" y="2861102"/>
              <a:ext cx="360232" cy="2951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08" name="Rettangolo 107">
              <a:extLst>
                <a:ext uri="{FF2B5EF4-FFF2-40B4-BE49-F238E27FC236}">
                  <a16:creationId xmlns:a16="http://schemas.microsoft.com/office/drawing/2014/main" id="{28E7288B-4ACD-5A47-E856-11DE8C1E20BB}"/>
                </a:ext>
              </a:extLst>
            </p:cNvPr>
            <p:cNvSpPr/>
            <p:nvPr/>
          </p:nvSpPr>
          <p:spPr>
            <a:xfrm flipV="1">
              <a:off x="10483806" y="3331875"/>
              <a:ext cx="360232" cy="320865"/>
            </a:xfrm>
            <a:prstGeom prst="rect">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pic>
          <p:nvPicPr>
            <p:cNvPr id="109" name="Elemento grafico 108" descr="Eroe con riempimento a tinta unita">
              <a:extLst>
                <a:ext uri="{FF2B5EF4-FFF2-40B4-BE49-F238E27FC236}">
                  <a16:creationId xmlns:a16="http://schemas.microsoft.com/office/drawing/2014/main" id="{A1C6D826-205D-CA68-8E18-F6F11DA2EF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74342" y="2442558"/>
              <a:ext cx="447334" cy="447334"/>
            </a:xfrm>
            <a:prstGeom prst="rect">
              <a:avLst/>
            </a:prstGeom>
          </p:spPr>
        </p:pic>
        <p:sp>
          <p:nvSpPr>
            <p:cNvPr id="110" name="Rettangolo 109">
              <a:extLst>
                <a:ext uri="{FF2B5EF4-FFF2-40B4-BE49-F238E27FC236}">
                  <a16:creationId xmlns:a16="http://schemas.microsoft.com/office/drawing/2014/main" id="{799D687B-962F-681A-5842-185A2B2629E9}"/>
                </a:ext>
              </a:extLst>
            </p:cNvPr>
            <p:cNvSpPr/>
            <p:nvPr/>
          </p:nvSpPr>
          <p:spPr>
            <a:xfrm flipV="1">
              <a:off x="7327722" y="3323294"/>
              <a:ext cx="360232" cy="320865"/>
            </a:xfrm>
            <a:prstGeom prst="rect">
              <a:avLst/>
            </a:prstGeom>
            <a:solidFill>
              <a:srgbClr val="3494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11" name="Rettangolo 110">
              <a:extLst>
                <a:ext uri="{FF2B5EF4-FFF2-40B4-BE49-F238E27FC236}">
                  <a16:creationId xmlns:a16="http://schemas.microsoft.com/office/drawing/2014/main" id="{D5D6C098-96BB-C7CB-7CE1-28D231367752}"/>
                </a:ext>
              </a:extLst>
            </p:cNvPr>
            <p:cNvSpPr/>
            <p:nvPr/>
          </p:nvSpPr>
          <p:spPr>
            <a:xfrm flipV="1">
              <a:off x="7327722" y="3158078"/>
              <a:ext cx="360232" cy="16092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pic>
          <p:nvPicPr>
            <p:cNvPr id="112" name="Elemento grafico 111" descr="Eseguire con riempimento a tinta unita">
              <a:extLst>
                <a:ext uri="{FF2B5EF4-FFF2-40B4-BE49-F238E27FC236}">
                  <a16:creationId xmlns:a16="http://schemas.microsoft.com/office/drawing/2014/main" id="{84180941-F931-4117-355C-F1DAA0CEEF0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299757" y="2748229"/>
              <a:ext cx="441783" cy="441783"/>
            </a:xfrm>
            <a:prstGeom prst="rect">
              <a:avLst/>
            </a:prstGeom>
          </p:spPr>
        </p:pic>
        <p:sp>
          <p:nvSpPr>
            <p:cNvPr id="113" name="Rettangolo 112">
              <a:extLst>
                <a:ext uri="{FF2B5EF4-FFF2-40B4-BE49-F238E27FC236}">
                  <a16:creationId xmlns:a16="http://schemas.microsoft.com/office/drawing/2014/main" id="{53B5D82F-5B62-EEC8-FC7C-781920E775D8}"/>
                </a:ext>
              </a:extLst>
            </p:cNvPr>
            <p:cNvSpPr/>
            <p:nvPr/>
          </p:nvSpPr>
          <p:spPr>
            <a:xfrm flipV="1">
              <a:off x="8494911" y="3316388"/>
              <a:ext cx="360232" cy="157902"/>
            </a:xfrm>
            <a:prstGeom prst="rect">
              <a:avLst/>
            </a:prstGeom>
            <a:solidFill>
              <a:srgbClr val="3494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14" name="Rettangolo 113">
              <a:extLst>
                <a:ext uri="{FF2B5EF4-FFF2-40B4-BE49-F238E27FC236}">
                  <a16:creationId xmlns:a16="http://schemas.microsoft.com/office/drawing/2014/main" id="{19A094A7-F43E-3E96-AFBB-1FF081ACC65E}"/>
                </a:ext>
              </a:extLst>
            </p:cNvPr>
            <p:cNvSpPr/>
            <p:nvPr/>
          </p:nvSpPr>
          <p:spPr>
            <a:xfrm flipV="1">
              <a:off x="8494911" y="3126886"/>
              <a:ext cx="360232" cy="1852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15" name="Rettangolo 114">
              <a:extLst>
                <a:ext uri="{FF2B5EF4-FFF2-40B4-BE49-F238E27FC236}">
                  <a16:creationId xmlns:a16="http://schemas.microsoft.com/office/drawing/2014/main" id="{AD43B51F-70AF-1300-5EB5-247638CFAD44}"/>
                </a:ext>
              </a:extLst>
            </p:cNvPr>
            <p:cNvSpPr/>
            <p:nvPr/>
          </p:nvSpPr>
          <p:spPr>
            <a:xfrm flipV="1">
              <a:off x="8494911" y="3482322"/>
              <a:ext cx="360232" cy="163830"/>
            </a:xfrm>
            <a:prstGeom prst="rect">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pic>
          <p:nvPicPr>
            <p:cNvPr id="116" name="Elemento grafico 115" descr="Pattinaggio con riempimento a tinta unita">
              <a:extLst>
                <a:ext uri="{FF2B5EF4-FFF2-40B4-BE49-F238E27FC236}">
                  <a16:creationId xmlns:a16="http://schemas.microsoft.com/office/drawing/2014/main" id="{25A8D4F3-B3AF-AD93-27C0-C0D47E596DA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486704" y="2702928"/>
              <a:ext cx="464597" cy="464597"/>
            </a:xfrm>
            <a:prstGeom prst="rect">
              <a:avLst/>
            </a:prstGeom>
          </p:spPr>
        </p:pic>
        <p:sp>
          <p:nvSpPr>
            <p:cNvPr id="117" name="Rettangolo 116">
              <a:extLst>
                <a:ext uri="{FF2B5EF4-FFF2-40B4-BE49-F238E27FC236}">
                  <a16:creationId xmlns:a16="http://schemas.microsoft.com/office/drawing/2014/main" id="{44F91696-E6EA-67C1-C267-1AFA1519AF6D}"/>
                </a:ext>
              </a:extLst>
            </p:cNvPr>
            <p:cNvSpPr/>
            <p:nvPr/>
          </p:nvSpPr>
          <p:spPr>
            <a:xfrm flipV="1">
              <a:off x="10091807" y="3152151"/>
              <a:ext cx="360232" cy="174496"/>
            </a:xfrm>
            <a:prstGeom prst="rect">
              <a:avLst/>
            </a:prstGeom>
            <a:solidFill>
              <a:srgbClr val="3494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18" name="Rettangolo 117">
              <a:extLst>
                <a:ext uri="{FF2B5EF4-FFF2-40B4-BE49-F238E27FC236}">
                  <a16:creationId xmlns:a16="http://schemas.microsoft.com/office/drawing/2014/main" id="{6AD69FF7-FF0C-95FE-8F31-F9E4CC06E7D6}"/>
                </a:ext>
              </a:extLst>
            </p:cNvPr>
            <p:cNvSpPr/>
            <p:nvPr/>
          </p:nvSpPr>
          <p:spPr>
            <a:xfrm flipV="1">
              <a:off x="10091807" y="2990279"/>
              <a:ext cx="360232" cy="1575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19" name="Rettangolo 118">
              <a:extLst>
                <a:ext uri="{FF2B5EF4-FFF2-40B4-BE49-F238E27FC236}">
                  <a16:creationId xmlns:a16="http://schemas.microsoft.com/office/drawing/2014/main" id="{E3A5D3EB-4721-B7A7-ECA1-6D13CEB24D3F}"/>
                </a:ext>
              </a:extLst>
            </p:cNvPr>
            <p:cNvSpPr/>
            <p:nvPr/>
          </p:nvSpPr>
          <p:spPr>
            <a:xfrm flipV="1">
              <a:off x="10091808" y="3330932"/>
              <a:ext cx="360232" cy="320865"/>
            </a:xfrm>
            <a:prstGeom prst="rect">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pic>
          <p:nvPicPr>
            <p:cNvPr id="120" name="Elemento grafico 119" descr="Eroe con riempimento a tinta unita">
              <a:extLst>
                <a:ext uri="{FF2B5EF4-FFF2-40B4-BE49-F238E27FC236}">
                  <a16:creationId xmlns:a16="http://schemas.microsoft.com/office/drawing/2014/main" id="{065100C1-6165-92E0-D423-7A83328F28F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018600" y="2568661"/>
              <a:ext cx="447334" cy="447334"/>
            </a:xfrm>
            <a:prstGeom prst="rect">
              <a:avLst/>
            </a:prstGeom>
          </p:spPr>
        </p:pic>
        <p:sp>
          <p:nvSpPr>
            <p:cNvPr id="121" name="Rettangolo 120">
              <a:extLst>
                <a:ext uri="{FF2B5EF4-FFF2-40B4-BE49-F238E27FC236}">
                  <a16:creationId xmlns:a16="http://schemas.microsoft.com/office/drawing/2014/main" id="{338C9ECF-F622-C955-FBC0-83E82A5A0DF5}"/>
                </a:ext>
              </a:extLst>
            </p:cNvPr>
            <p:cNvSpPr/>
            <p:nvPr/>
          </p:nvSpPr>
          <p:spPr>
            <a:xfrm flipV="1">
              <a:off x="9270895" y="3145081"/>
              <a:ext cx="360232" cy="325151"/>
            </a:xfrm>
            <a:prstGeom prst="rect">
              <a:avLst/>
            </a:prstGeom>
            <a:solidFill>
              <a:srgbClr val="3494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22" name="Rettangolo 121">
              <a:extLst>
                <a:ext uri="{FF2B5EF4-FFF2-40B4-BE49-F238E27FC236}">
                  <a16:creationId xmlns:a16="http://schemas.microsoft.com/office/drawing/2014/main" id="{723C2BE6-BF7A-CAB6-7EA3-D45C1D62F647}"/>
                </a:ext>
              </a:extLst>
            </p:cNvPr>
            <p:cNvSpPr/>
            <p:nvPr/>
          </p:nvSpPr>
          <p:spPr>
            <a:xfrm flipV="1">
              <a:off x="9270330" y="2984543"/>
              <a:ext cx="360232" cy="1591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23" name="Rettangolo 122">
              <a:extLst>
                <a:ext uri="{FF2B5EF4-FFF2-40B4-BE49-F238E27FC236}">
                  <a16:creationId xmlns:a16="http://schemas.microsoft.com/office/drawing/2014/main" id="{8241F486-0C2D-3370-A1C5-6158A7123082}"/>
                </a:ext>
              </a:extLst>
            </p:cNvPr>
            <p:cNvSpPr/>
            <p:nvPr/>
          </p:nvSpPr>
          <p:spPr>
            <a:xfrm flipV="1">
              <a:off x="9270895" y="3478267"/>
              <a:ext cx="360232" cy="163830"/>
            </a:xfrm>
            <a:prstGeom prst="rect">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pic>
          <p:nvPicPr>
            <p:cNvPr id="124" name="Elemento grafico 123" descr="Pattinaggio con riempimento a tinta unita">
              <a:extLst>
                <a:ext uri="{FF2B5EF4-FFF2-40B4-BE49-F238E27FC236}">
                  <a16:creationId xmlns:a16="http://schemas.microsoft.com/office/drawing/2014/main" id="{0A065FE1-CCFB-A291-D584-6245E45ED97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229862" y="2547138"/>
              <a:ext cx="464597" cy="464597"/>
            </a:xfrm>
            <a:prstGeom prst="rect">
              <a:avLst/>
            </a:prstGeom>
          </p:spPr>
        </p:pic>
        <p:sp>
          <p:nvSpPr>
            <p:cNvPr id="125" name="Rettangolo 124">
              <a:extLst>
                <a:ext uri="{FF2B5EF4-FFF2-40B4-BE49-F238E27FC236}">
                  <a16:creationId xmlns:a16="http://schemas.microsoft.com/office/drawing/2014/main" id="{5A4A4B57-0D51-6F43-4F83-97ED0E0D4380}"/>
                </a:ext>
              </a:extLst>
            </p:cNvPr>
            <p:cNvSpPr/>
            <p:nvPr/>
          </p:nvSpPr>
          <p:spPr>
            <a:xfrm flipV="1">
              <a:off x="10916788" y="3041989"/>
              <a:ext cx="360232" cy="287075"/>
            </a:xfrm>
            <a:prstGeom prst="rect">
              <a:avLst/>
            </a:prstGeom>
            <a:solidFill>
              <a:srgbClr val="3494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26" name="Rettangolo 125">
              <a:extLst>
                <a:ext uri="{FF2B5EF4-FFF2-40B4-BE49-F238E27FC236}">
                  <a16:creationId xmlns:a16="http://schemas.microsoft.com/office/drawing/2014/main" id="{8393AF60-BD88-5E2C-AE5A-5D39A9433288}"/>
                </a:ext>
              </a:extLst>
            </p:cNvPr>
            <p:cNvSpPr/>
            <p:nvPr/>
          </p:nvSpPr>
          <p:spPr>
            <a:xfrm flipV="1">
              <a:off x="10916788" y="2864560"/>
              <a:ext cx="360232" cy="16633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27" name="Rettangolo 126">
              <a:extLst>
                <a:ext uri="{FF2B5EF4-FFF2-40B4-BE49-F238E27FC236}">
                  <a16:creationId xmlns:a16="http://schemas.microsoft.com/office/drawing/2014/main" id="{6E7137CF-9CD3-46E0-C7A5-CF8341F6D392}"/>
                </a:ext>
              </a:extLst>
            </p:cNvPr>
            <p:cNvSpPr/>
            <p:nvPr/>
          </p:nvSpPr>
          <p:spPr>
            <a:xfrm flipV="1">
              <a:off x="10916788" y="3324237"/>
              <a:ext cx="360232" cy="320865"/>
            </a:xfrm>
            <a:prstGeom prst="rect">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pic>
          <p:nvPicPr>
            <p:cNvPr id="128" name="Elemento grafico 127" descr="Eroe con riempimento a tinta unita">
              <a:extLst>
                <a:ext uri="{FF2B5EF4-FFF2-40B4-BE49-F238E27FC236}">
                  <a16:creationId xmlns:a16="http://schemas.microsoft.com/office/drawing/2014/main" id="{8A0412D8-BBAF-4D63-3552-B8ABAB96739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82267" y="2440724"/>
              <a:ext cx="447334" cy="447334"/>
            </a:xfrm>
            <a:prstGeom prst="rect">
              <a:avLst/>
            </a:prstGeom>
          </p:spPr>
        </p:pic>
      </p:grpSp>
    </p:spTree>
    <p:extLst>
      <p:ext uri="{BB962C8B-B14F-4D97-AF65-F5344CB8AC3E}">
        <p14:creationId xmlns:p14="http://schemas.microsoft.com/office/powerpoint/2010/main" val="34498094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73D076-F1EE-E57A-F107-BD8E494ECDF0}"/>
              </a:ext>
            </a:extLst>
          </p:cNvPr>
          <p:cNvSpPr>
            <a:spLocks noGrp="1"/>
          </p:cNvSpPr>
          <p:nvPr>
            <p:ph type="title"/>
          </p:nvPr>
        </p:nvSpPr>
        <p:spPr/>
        <p:txBody>
          <a:bodyPr>
            <a:normAutofit/>
          </a:bodyPr>
          <a:lstStyle/>
          <a:p>
            <a:r>
              <a:rPr lang="en-US" sz="2800" dirty="0"/>
              <a:t>Relative Engagement level scale</a:t>
            </a:r>
            <a:br>
              <a:rPr lang="en-US" sz="2800" dirty="0"/>
            </a:br>
            <a:r>
              <a:rPr lang="en-US" sz="2800" dirty="0"/>
              <a:t>Behavior assumptions on activity level with</a:t>
            </a:r>
            <a:r>
              <a:rPr lang="en-US" sz="2800" b="0" dirty="0"/>
              <a:t>✍️</a:t>
            </a:r>
            <a:r>
              <a:rPr lang="en-US" sz="2800" dirty="0"/>
              <a:t>content</a:t>
            </a:r>
          </a:p>
        </p:txBody>
      </p:sp>
      <p:graphicFrame>
        <p:nvGraphicFramePr>
          <p:cNvPr id="4" name="Tableau 5">
            <a:extLst>
              <a:ext uri="{FF2B5EF4-FFF2-40B4-BE49-F238E27FC236}">
                <a16:creationId xmlns:a16="http://schemas.microsoft.com/office/drawing/2014/main" id="{B02959C7-E04D-62FB-2215-148BBDB8A935}"/>
              </a:ext>
            </a:extLst>
          </p:cNvPr>
          <p:cNvGraphicFramePr>
            <a:graphicFrameLocks noGrp="1"/>
          </p:cNvGraphicFramePr>
          <p:nvPr>
            <p:extLst>
              <p:ext uri="{D42A27DB-BD31-4B8C-83A1-F6EECF244321}">
                <p14:modId xmlns:p14="http://schemas.microsoft.com/office/powerpoint/2010/main" val="3364576372"/>
              </p:ext>
            </p:extLst>
          </p:nvPr>
        </p:nvGraphicFramePr>
        <p:xfrm>
          <a:off x="1115568" y="3048000"/>
          <a:ext cx="10735053" cy="3413760"/>
        </p:xfrm>
        <a:graphic>
          <a:graphicData uri="http://schemas.openxmlformats.org/drawingml/2006/table">
            <a:tbl>
              <a:tblPr firstRow="1" bandRow="1">
                <a:tableStyleId>{5C22544A-7EE6-4342-B048-85BDC9FD1C3A}</a:tableStyleId>
              </a:tblPr>
              <a:tblGrid>
                <a:gridCol w="1533579">
                  <a:extLst>
                    <a:ext uri="{9D8B030D-6E8A-4147-A177-3AD203B41FA5}">
                      <a16:colId xmlns:a16="http://schemas.microsoft.com/office/drawing/2014/main" val="1258243979"/>
                    </a:ext>
                  </a:extLst>
                </a:gridCol>
                <a:gridCol w="1533579">
                  <a:extLst>
                    <a:ext uri="{9D8B030D-6E8A-4147-A177-3AD203B41FA5}">
                      <a16:colId xmlns:a16="http://schemas.microsoft.com/office/drawing/2014/main" val="1079462814"/>
                    </a:ext>
                  </a:extLst>
                </a:gridCol>
                <a:gridCol w="1533579">
                  <a:extLst>
                    <a:ext uri="{9D8B030D-6E8A-4147-A177-3AD203B41FA5}">
                      <a16:colId xmlns:a16="http://schemas.microsoft.com/office/drawing/2014/main" val="3397691572"/>
                    </a:ext>
                  </a:extLst>
                </a:gridCol>
                <a:gridCol w="1533579">
                  <a:extLst>
                    <a:ext uri="{9D8B030D-6E8A-4147-A177-3AD203B41FA5}">
                      <a16:colId xmlns:a16="http://schemas.microsoft.com/office/drawing/2014/main" val="3075883050"/>
                    </a:ext>
                  </a:extLst>
                </a:gridCol>
                <a:gridCol w="1533579">
                  <a:extLst>
                    <a:ext uri="{9D8B030D-6E8A-4147-A177-3AD203B41FA5}">
                      <a16:colId xmlns:a16="http://schemas.microsoft.com/office/drawing/2014/main" val="1259412674"/>
                    </a:ext>
                  </a:extLst>
                </a:gridCol>
                <a:gridCol w="1533579">
                  <a:extLst>
                    <a:ext uri="{9D8B030D-6E8A-4147-A177-3AD203B41FA5}">
                      <a16:colId xmlns:a16="http://schemas.microsoft.com/office/drawing/2014/main" val="3392695109"/>
                    </a:ext>
                  </a:extLst>
                </a:gridCol>
                <a:gridCol w="1533579">
                  <a:extLst>
                    <a:ext uri="{9D8B030D-6E8A-4147-A177-3AD203B41FA5}">
                      <a16:colId xmlns:a16="http://schemas.microsoft.com/office/drawing/2014/main" val="2848032752"/>
                    </a:ext>
                  </a:extLst>
                </a:gridCol>
              </a:tblGrid>
              <a:tr h="217591">
                <a:tc>
                  <a:txBody>
                    <a:bodyPr/>
                    <a:lstStyle/>
                    <a:p>
                      <a:pPr algn="ctr"/>
                      <a:r>
                        <a:rPr lang="en-US" sz="1200" dirty="0">
                          <a:solidFill>
                            <a:schemeClr val="tx1"/>
                          </a:solidFill>
                        </a:rPr>
                        <a:t>E1</a:t>
                      </a:r>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E2</a:t>
                      </a:r>
                    </a:p>
                  </a:txBody>
                  <a:tcPr>
                    <a:solidFill>
                      <a:schemeClr val="bg1">
                        <a:lumMod val="95000"/>
                      </a:schemeClr>
                    </a:solidFill>
                  </a:tcPr>
                </a:tc>
                <a:tc>
                  <a:txBody>
                    <a:bodyPr/>
                    <a:lstStyle/>
                    <a:p>
                      <a:pPr algn="ctr"/>
                      <a:r>
                        <a:rPr lang="en-US" sz="1200" dirty="0">
                          <a:solidFill>
                            <a:schemeClr val="tx1"/>
                          </a:solidFill>
                        </a:rPr>
                        <a:t>E3</a:t>
                      </a:r>
                    </a:p>
                  </a:txBody>
                  <a:tcP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E4</a:t>
                      </a:r>
                    </a:p>
                  </a:txBody>
                  <a:tcP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E5</a:t>
                      </a:r>
                    </a:p>
                  </a:txBody>
                  <a:tcP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rPr>
                        <a:t>E6</a:t>
                      </a:r>
                    </a:p>
                  </a:txBody>
                  <a:tcPr>
                    <a:solidFill>
                      <a:schemeClr val="accent1">
                        <a:lumMod val="75000"/>
                      </a:schemeClr>
                    </a:solidFill>
                  </a:tcPr>
                </a:tc>
                <a:tc>
                  <a:txBody>
                    <a:bodyPr/>
                    <a:lstStyle/>
                    <a:p>
                      <a:pPr algn="ctr"/>
                      <a:r>
                        <a:rPr lang="en-US" sz="1200" dirty="0">
                          <a:solidFill>
                            <a:schemeClr val="bg1"/>
                          </a:solidFill>
                        </a:rPr>
                        <a:t>E7</a:t>
                      </a:r>
                    </a:p>
                  </a:txBody>
                  <a:tcPr>
                    <a:solidFill>
                      <a:schemeClr val="accent1">
                        <a:lumMod val="50000"/>
                      </a:schemeClr>
                    </a:solidFill>
                  </a:tcPr>
                </a:tc>
                <a:extLst>
                  <a:ext uri="{0D108BD9-81ED-4DB2-BD59-A6C34878D82A}">
                    <a16:rowId xmlns:a16="http://schemas.microsoft.com/office/drawing/2014/main" val="1311980861"/>
                  </a:ext>
                </a:extLst>
              </a:tr>
              <a:tr h="238946">
                <a:tc>
                  <a:txBody>
                    <a:bodyPr/>
                    <a:lstStyle/>
                    <a:p>
                      <a:pPr algn="ctr"/>
                      <a:r>
                        <a:rPr lang="en-US" sz="1200" b="1" noProof="0" dirty="0">
                          <a:solidFill>
                            <a:schemeClr val="tx1"/>
                          </a:solidFill>
                        </a:rPr>
                        <a:t>Consumers</a:t>
                      </a:r>
                    </a:p>
                  </a:txBody>
                  <a:tcPr>
                    <a:lnB w="1270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noProof="0" dirty="0">
                          <a:solidFill>
                            <a:schemeClr val="tx1"/>
                          </a:solidFill>
                        </a:rPr>
                        <a:t>Low effort Opportunists</a:t>
                      </a:r>
                    </a:p>
                  </a:txBody>
                  <a:tcPr>
                    <a:lnB w="12700" cap="flat" cmpd="sng" algn="ctr">
                      <a:noFill/>
                      <a:prstDash val="solid"/>
                      <a:round/>
                      <a:headEnd type="none" w="med" len="med"/>
                      <a:tailEnd type="none" w="med" len="med"/>
                    </a:lnB>
                    <a:solidFill>
                      <a:schemeClr val="bg1">
                        <a:lumMod val="95000"/>
                      </a:schemeClr>
                    </a:solidFill>
                  </a:tcPr>
                </a:tc>
                <a:tc>
                  <a:txBody>
                    <a:bodyPr/>
                    <a:lstStyle/>
                    <a:p>
                      <a:pPr algn="ctr"/>
                      <a:r>
                        <a:rPr lang="en-US" sz="1200" b="1" noProof="0" dirty="0">
                          <a:solidFill>
                            <a:schemeClr val="tx1"/>
                          </a:solidFill>
                        </a:rPr>
                        <a:t>Opportunists</a:t>
                      </a:r>
                    </a:p>
                  </a:txBody>
                  <a:tcPr>
                    <a:lnB w="12700" cap="flat" cmpd="sng" algn="ctr">
                      <a:no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noProof="0" dirty="0">
                          <a:solidFill>
                            <a:schemeClr val="tx1"/>
                          </a:solidFill>
                        </a:rPr>
                        <a:t>Open opportunists</a:t>
                      </a:r>
                    </a:p>
                  </a:txBody>
                  <a:tcPr>
                    <a:lnB w="12700" cap="flat" cmpd="sng" algn="ctr">
                      <a:noFill/>
                      <a:prstDash val="solid"/>
                      <a:round/>
                      <a:headEnd type="none" w="med" len="med"/>
                      <a:tailEnd type="none" w="med" len="med"/>
                    </a:lnB>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noProof="0" dirty="0">
                          <a:solidFill>
                            <a:schemeClr val="tx1"/>
                          </a:solidFill>
                        </a:rPr>
                        <a:t>Long-</a:t>
                      </a:r>
                      <a:r>
                        <a:rPr lang="en-US" sz="1200" b="1" noProof="0" dirty="0" err="1">
                          <a:solidFill>
                            <a:schemeClr val="tx1"/>
                          </a:solidFill>
                        </a:rPr>
                        <a:t>termists</a:t>
                      </a:r>
                      <a:endParaRPr lang="en-US" sz="1200" b="1" noProof="0" dirty="0">
                        <a:solidFill>
                          <a:schemeClr val="tx1"/>
                        </a:solidFill>
                      </a:endParaRPr>
                    </a:p>
                  </a:txBody>
                  <a:tcPr>
                    <a:lnB w="12700" cap="flat" cmpd="sng" algn="ctr">
                      <a:noFill/>
                      <a:prstDash val="solid"/>
                      <a:round/>
                      <a:headEnd type="none" w="med" len="med"/>
                      <a:tailEnd type="none" w="med" len="med"/>
                    </a:lnB>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noProof="0" dirty="0">
                          <a:solidFill>
                            <a:schemeClr val="bg1"/>
                          </a:solidFill>
                        </a:rPr>
                        <a:t>Open long-</a:t>
                      </a:r>
                      <a:r>
                        <a:rPr lang="en-US" sz="1200" b="1" noProof="0" dirty="0" err="1">
                          <a:solidFill>
                            <a:schemeClr val="bg1"/>
                          </a:solidFill>
                        </a:rPr>
                        <a:t>termists</a:t>
                      </a:r>
                      <a:endParaRPr lang="en-US" sz="1200" b="1" noProof="0" dirty="0">
                        <a:solidFill>
                          <a:schemeClr val="bg1"/>
                        </a:solidFill>
                      </a:endParaRPr>
                    </a:p>
                  </a:txBody>
                  <a:tcPr>
                    <a:lnB w="12700" cap="flat" cmpd="sng" algn="ctr">
                      <a:noFill/>
                      <a:prstDash val="solid"/>
                      <a:round/>
                      <a:headEnd type="none" w="med" len="med"/>
                      <a:tailEnd type="none" w="med" len="med"/>
                    </a:lnB>
                    <a:solidFill>
                      <a:schemeClr val="accent1">
                        <a:lumMod val="75000"/>
                      </a:schemeClr>
                    </a:solidFill>
                  </a:tcPr>
                </a:tc>
                <a:tc>
                  <a:txBody>
                    <a:bodyPr/>
                    <a:lstStyle/>
                    <a:p>
                      <a:pPr algn="ctr"/>
                      <a:r>
                        <a:rPr lang="en-US" sz="1200" b="1" noProof="0" dirty="0">
                          <a:solidFill>
                            <a:schemeClr val="bg1"/>
                          </a:solidFill>
                        </a:rPr>
                        <a:t>Selfless Boosters</a:t>
                      </a:r>
                    </a:p>
                  </a:txBody>
                  <a:tcPr>
                    <a:lnB w="12700" cap="flat" cmpd="sng" algn="ctr">
                      <a:noFill/>
                      <a:prstDash val="solid"/>
                      <a:round/>
                      <a:headEnd type="none" w="med" len="med"/>
                      <a:tailEnd type="none" w="med" len="med"/>
                    </a:lnB>
                    <a:solidFill>
                      <a:schemeClr val="accent1">
                        <a:lumMod val="50000"/>
                      </a:schemeClr>
                    </a:solidFill>
                  </a:tcPr>
                </a:tc>
                <a:extLst>
                  <a:ext uri="{0D108BD9-81ED-4DB2-BD59-A6C34878D82A}">
                    <a16:rowId xmlns:a16="http://schemas.microsoft.com/office/drawing/2014/main" val="69874210"/>
                  </a:ext>
                </a:extLst>
              </a:tr>
              <a:tr h="413572">
                <a:tc>
                  <a:txBody>
                    <a:bodyPr/>
                    <a:lstStyle/>
                    <a:p>
                      <a:pPr algn="ctr"/>
                      <a:r>
                        <a:rPr lang="en-US" sz="1000" noProof="0" dirty="0">
                          <a:solidFill>
                            <a:schemeClr val="tx1"/>
                          </a:solidFill>
                        </a:rPr>
                        <a:t>Will not consult the  content unless it is sent to them in their most used channels (main start page, usual meetings, mailbox, main social networks)</a:t>
                      </a:r>
                    </a:p>
                    <a:p>
                      <a:pPr algn="ctr"/>
                      <a:endParaRPr lang="en-US" sz="1000" noProof="0" dirty="0">
                        <a:solidFill>
                          <a:schemeClr val="tx1"/>
                        </a:solidFill>
                      </a:endParaRPr>
                    </a:p>
                    <a:p>
                      <a:pPr algn="ctr"/>
                      <a:r>
                        <a:rPr lang="en-US" sz="1000" noProof="0" dirty="0">
                          <a:solidFill>
                            <a:schemeClr val="tx1"/>
                          </a:solidFill>
                        </a:rPr>
                        <a:t>Will only consult the bit of content is highly matching their current needs</a:t>
                      </a:r>
                    </a:p>
                    <a:p>
                      <a:pPr algn="ctr"/>
                      <a:endParaRPr lang="en-US" sz="1000" noProof="0" dirty="0">
                        <a:solidFill>
                          <a:schemeClr val="tx1"/>
                        </a:solidFill>
                      </a:endParaRPr>
                    </a:p>
                    <a:p>
                      <a:pPr algn="ctr"/>
                      <a:r>
                        <a:rPr lang="en-US" sz="1000" noProof="0" dirty="0">
                          <a:solidFill>
                            <a:schemeClr val="tx1"/>
                          </a:solidFill>
                        </a:rPr>
                        <a:t>No contribution in content sharing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noProof="0" dirty="0">
                          <a:solidFill>
                            <a:schemeClr val="tx1"/>
                          </a:solidFill>
                        </a:rPr>
                        <a:t>Can spend a little effort to consult the  content.</a:t>
                      </a:r>
                    </a:p>
                    <a:p>
                      <a:pPr algn="ctr"/>
                      <a:endParaRPr lang="en-US" sz="1000" noProof="0" dirty="0">
                        <a:solidFill>
                          <a:schemeClr val="tx1"/>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noProof="0" dirty="0">
                          <a:solidFill>
                            <a:schemeClr val="tx1"/>
                          </a:solidFill>
                        </a:rPr>
                        <a:t>Will only consult the bit of content is highly matching their current needs</a:t>
                      </a:r>
                    </a:p>
                    <a:p>
                      <a:pPr algn="ctr"/>
                      <a:endParaRPr lang="en-US" sz="1000" noProof="0" dirty="0">
                        <a:solidFill>
                          <a:schemeClr val="tx1"/>
                        </a:solidFill>
                      </a:endParaRPr>
                    </a:p>
                    <a:p>
                      <a:pPr algn="ctr"/>
                      <a:r>
                        <a:rPr lang="en-US" sz="1000" noProof="0" dirty="0">
                          <a:solidFill>
                            <a:schemeClr val="tx1"/>
                          </a:solidFill>
                        </a:rPr>
                        <a:t>No contribution in content sharing</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noProof="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noProof="0" dirty="0">
                          <a:solidFill>
                            <a:schemeClr val="tx1"/>
                          </a:solidFill>
                        </a:rPr>
                        <a:t>Can spend some effort (ex: going to another unusual channel, read in secondary language, …) if the content is matching their direct needs</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noProof="0" dirty="0">
                        <a:solidFill>
                          <a:schemeClr val="tx1"/>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noProof="0" dirty="0">
                          <a:solidFill>
                            <a:schemeClr val="tx1"/>
                          </a:solidFill>
                        </a:rPr>
                        <a:t>Small contribution to content, or consultation of indirect value content is also possible, only if it is made easy and that direct value content consumption is not already too heavy.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noProof="0" dirty="0">
                          <a:solidFill>
                            <a:schemeClr val="tx1"/>
                          </a:solidFill>
                        </a:rPr>
                        <a:t>Can spend effort (ex: going to another unusual channel, read in secondary language, …) if the content is matching their direct needs</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noProof="0" dirty="0">
                        <a:solidFill>
                          <a:schemeClr val="tx1"/>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noProof="0" dirty="0">
                          <a:solidFill>
                            <a:schemeClr val="tx1"/>
                          </a:solidFill>
                        </a:rPr>
                        <a:t>Small contribution to content, or consultation of indirect value content is also possible, only if it is made easy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noProof="0" dirty="0">
                          <a:solidFill>
                            <a:schemeClr val="tx1"/>
                          </a:solidFill>
                        </a:rPr>
                        <a:t>Can spend effort to consult the content (whether of direct or indirect value)</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noProof="0" dirty="0">
                        <a:solidFill>
                          <a:schemeClr val="tx1"/>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noProof="0" dirty="0">
                          <a:solidFill>
                            <a:schemeClr val="tx1"/>
                          </a:solidFill>
                        </a:rPr>
                        <a:t>Can also contribute to content</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noProof="0" dirty="0">
                        <a:solidFill>
                          <a:schemeClr val="tx1"/>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noProof="0" dirty="0">
                          <a:solidFill>
                            <a:schemeClr val="tx1"/>
                          </a:solidFill>
                        </a:rPr>
                        <a:t>Will not consult content of unclear value, nor contribute to any content of unclear value.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noProof="0" dirty="0">
                          <a:solidFill>
                            <a:schemeClr val="bg1"/>
                          </a:solidFill>
                        </a:rPr>
                        <a:t>Can spend effort to consult the content (whether of direct or indirect value)</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noProof="0" dirty="0">
                        <a:solidFill>
                          <a:schemeClr val="bg1"/>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noProof="0" dirty="0">
                          <a:solidFill>
                            <a:schemeClr val="bg1"/>
                          </a:solidFill>
                        </a:rPr>
                        <a:t>Can spend little effort to consult or contribute to content of unclear value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noProof="0" dirty="0">
                          <a:solidFill>
                            <a:schemeClr val="bg1"/>
                          </a:solidFill>
                        </a:rPr>
                        <a:t>Has high chances of consulting and contributing to content even if it is of unclear value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extLst>
                  <a:ext uri="{0D108BD9-81ED-4DB2-BD59-A6C34878D82A}">
                    <a16:rowId xmlns:a16="http://schemas.microsoft.com/office/drawing/2014/main" val="4132494224"/>
                  </a:ext>
                </a:extLst>
              </a:tr>
            </a:tbl>
          </a:graphicData>
        </a:graphic>
      </p:graphicFrame>
      <p:grpSp>
        <p:nvGrpSpPr>
          <p:cNvPr id="77" name="Gruppo 76">
            <a:extLst>
              <a:ext uri="{FF2B5EF4-FFF2-40B4-BE49-F238E27FC236}">
                <a16:creationId xmlns:a16="http://schemas.microsoft.com/office/drawing/2014/main" id="{6E459BA3-2848-9DC8-B0E6-0279C523E87D}"/>
              </a:ext>
            </a:extLst>
          </p:cNvPr>
          <p:cNvGrpSpPr/>
          <p:nvPr/>
        </p:nvGrpSpPr>
        <p:grpSpPr>
          <a:xfrm>
            <a:off x="958594" y="1652053"/>
            <a:ext cx="11049000" cy="1472110"/>
            <a:chOff x="711200" y="2284640"/>
            <a:chExt cx="11049000" cy="1472110"/>
          </a:xfrm>
        </p:grpSpPr>
        <p:cxnSp>
          <p:nvCxnSpPr>
            <p:cNvPr id="78" name="Connettore 2 77">
              <a:extLst>
                <a:ext uri="{FF2B5EF4-FFF2-40B4-BE49-F238E27FC236}">
                  <a16:creationId xmlns:a16="http://schemas.microsoft.com/office/drawing/2014/main" id="{0048DB7F-833C-E461-BB87-531461ED84C8}"/>
                </a:ext>
              </a:extLst>
            </p:cNvPr>
            <p:cNvCxnSpPr>
              <a:cxnSpLocks/>
            </p:cNvCxnSpPr>
            <p:nvPr/>
          </p:nvCxnSpPr>
          <p:spPr>
            <a:xfrm flipV="1">
              <a:off x="876555" y="2623275"/>
              <a:ext cx="0" cy="1133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Connettore 2 78">
              <a:extLst>
                <a:ext uri="{FF2B5EF4-FFF2-40B4-BE49-F238E27FC236}">
                  <a16:creationId xmlns:a16="http://schemas.microsoft.com/office/drawing/2014/main" id="{4A476548-4403-9898-2728-3AF440E0D848}"/>
                </a:ext>
              </a:extLst>
            </p:cNvPr>
            <p:cNvCxnSpPr>
              <a:cxnSpLocks/>
            </p:cNvCxnSpPr>
            <p:nvPr/>
          </p:nvCxnSpPr>
          <p:spPr>
            <a:xfrm>
              <a:off x="711200" y="3646260"/>
              <a:ext cx="11049000" cy="57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Rettangolo 79">
              <a:extLst>
                <a:ext uri="{FF2B5EF4-FFF2-40B4-BE49-F238E27FC236}">
                  <a16:creationId xmlns:a16="http://schemas.microsoft.com/office/drawing/2014/main" id="{54854BC1-72D2-252E-B4FF-2CB9123EACFE}"/>
                </a:ext>
              </a:extLst>
            </p:cNvPr>
            <p:cNvSpPr/>
            <p:nvPr/>
          </p:nvSpPr>
          <p:spPr>
            <a:xfrm>
              <a:off x="1160019" y="3600541"/>
              <a:ext cx="422003" cy="457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81" name="Rettangolo 80">
              <a:extLst>
                <a:ext uri="{FF2B5EF4-FFF2-40B4-BE49-F238E27FC236}">
                  <a16:creationId xmlns:a16="http://schemas.microsoft.com/office/drawing/2014/main" id="{4481CEA5-8121-740E-92C0-B11190706FFA}"/>
                </a:ext>
              </a:extLst>
            </p:cNvPr>
            <p:cNvSpPr/>
            <p:nvPr/>
          </p:nvSpPr>
          <p:spPr>
            <a:xfrm flipV="1">
              <a:off x="2944370" y="3473859"/>
              <a:ext cx="360232" cy="1638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82" name="Rettangolo 81">
              <a:extLst>
                <a:ext uri="{FF2B5EF4-FFF2-40B4-BE49-F238E27FC236}">
                  <a16:creationId xmlns:a16="http://schemas.microsoft.com/office/drawing/2014/main" id="{CCF19302-0CB6-6E77-08B9-B56BBF788321}"/>
                </a:ext>
              </a:extLst>
            </p:cNvPr>
            <p:cNvSpPr/>
            <p:nvPr/>
          </p:nvSpPr>
          <p:spPr>
            <a:xfrm flipV="1">
              <a:off x="4203671" y="3316822"/>
              <a:ext cx="360232" cy="3208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83" name="Rettangolo 82">
              <a:extLst>
                <a:ext uri="{FF2B5EF4-FFF2-40B4-BE49-F238E27FC236}">
                  <a16:creationId xmlns:a16="http://schemas.microsoft.com/office/drawing/2014/main" id="{6E95FC97-9ACB-74FB-3951-6D32709AF42E}"/>
                </a:ext>
              </a:extLst>
            </p:cNvPr>
            <p:cNvSpPr/>
            <p:nvPr/>
          </p:nvSpPr>
          <p:spPr>
            <a:xfrm flipV="1">
              <a:off x="5641483" y="3485900"/>
              <a:ext cx="360232" cy="163830"/>
            </a:xfrm>
            <a:prstGeom prst="rect">
              <a:avLst/>
            </a:prstGeom>
            <a:solidFill>
              <a:srgbClr val="3494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84" name="Rettangolo 83">
              <a:extLst>
                <a:ext uri="{FF2B5EF4-FFF2-40B4-BE49-F238E27FC236}">
                  <a16:creationId xmlns:a16="http://schemas.microsoft.com/office/drawing/2014/main" id="{34BA17B5-80B5-2846-60D3-6FE5A647048A}"/>
                </a:ext>
              </a:extLst>
            </p:cNvPr>
            <p:cNvSpPr/>
            <p:nvPr/>
          </p:nvSpPr>
          <p:spPr>
            <a:xfrm flipV="1">
              <a:off x="5641483" y="3322070"/>
              <a:ext cx="360232" cy="1638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85" name="Rettangolo 84">
              <a:extLst>
                <a:ext uri="{FF2B5EF4-FFF2-40B4-BE49-F238E27FC236}">
                  <a16:creationId xmlns:a16="http://schemas.microsoft.com/office/drawing/2014/main" id="{DAECCEBF-5BE8-5782-87A1-5980E832833A}"/>
                </a:ext>
              </a:extLst>
            </p:cNvPr>
            <p:cNvSpPr/>
            <p:nvPr/>
          </p:nvSpPr>
          <p:spPr>
            <a:xfrm flipV="1">
              <a:off x="6333047" y="3479983"/>
              <a:ext cx="360232" cy="163830"/>
            </a:xfrm>
            <a:prstGeom prst="rect">
              <a:avLst/>
            </a:prstGeom>
            <a:solidFill>
              <a:srgbClr val="3494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86" name="Rettangolo 85">
              <a:extLst>
                <a:ext uri="{FF2B5EF4-FFF2-40B4-BE49-F238E27FC236}">
                  <a16:creationId xmlns:a16="http://schemas.microsoft.com/office/drawing/2014/main" id="{3B70BE87-45B3-F22B-948A-2960DA853874}"/>
                </a:ext>
              </a:extLst>
            </p:cNvPr>
            <p:cNvSpPr/>
            <p:nvPr/>
          </p:nvSpPr>
          <p:spPr>
            <a:xfrm flipV="1">
              <a:off x="6333047" y="3161563"/>
              <a:ext cx="360232" cy="3208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87" name="Rettangolo 86">
              <a:extLst>
                <a:ext uri="{FF2B5EF4-FFF2-40B4-BE49-F238E27FC236}">
                  <a16:creationId xmlns:a16="http://schemas.microsoft.com/office/drawing/2014/main" id="{AB3A0875-03F7-348F-99B9-42CFF83CFBDD}"/>
                </a:ext>
              </a:extLst>
            </p:cNvPr>
            <p:cNvSpPr/>
            <p:nvPr/>
          </p:nvSpPr>
          <p:spPr>
            <a:xfrm flipV="1">
              <a:off x="7766781" y="3323294"/>
              <a:ext cx="360232" cy="320865"/>
            </a:xfrm>
            <a:prstGeom prst="rect">
              <a:avLst/>
            </a:prstGeom>
            <a:solidFill>
              <a:srgbClr val="3494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88" name="Rettangolo 87">
              <a:extLst>
                <a:ext uri="{FF2B5EF4-FFF2-40B4-BE49-F238E27FC236}">
                  <a16:creationId xmlns:a16="http://schemas.microsoft.com/office/drawing/2014/main" id="{75AC0419-BA69-C11A-484A-DCF417E08F58}"/>
                </a:ext>
              </a:extLst>
            </p:cNvPr>
            <p:cNvSpPr/>
            <p:nvPr/>
          </p:nvSpPr>
          <p:spPr>
            <a:xfrm flipV="1">
              <a:off x="7766781" y="2998143"/>
              <a:ext cx="360232" cy="3208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89" name="Rettangolo 88">
              <a:extLst>
                <a:ext uri="{FF2B5EF4-FFF2-40B4-BE49-F238E27FC236}">
                  <a16:creationId xmlns:a16="http://schemas.microsoft.com/office/drawing/2014/main" id="{C184D418-477E-5DCA-109A-D42108CA1FA7}"/>
                </a:ext>
              </a:extLst>
            </p:cNvPr>
            <p:cNvSpPr/>
            <p:nvPr/>
          </p:nvSpPr>
          <p:spPr>
            <a:xfrm flipV="1">
              <a:off x="9670333" y="3151266"/>
              <a:ext cx="360232" cy="320865"/>
            </a:xfrm>
            <a:prstGeom prst="rect">
              <a:avLst/>
            </a:prstGeom>
            <a:solidFill>
              <a:srgbClr val="3494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90" name="Rettangolo 89">
              <a:extLst>
                <a:ext uri="{FF2B5EF4-FFF2-40B4-BE49-F238E27FC236}">
                  <a16:creationId xmlns:a16="http://schemas.microsoft.com/office/drawing/2014/main" id="{BCC351EB-A483-A4C8-B16F-467E52552EDF}"/>
                </a:ext>
              </a:extLst>
            </p:cNvPr>
            <p:cNvSpPr/>
            <p:nvPr/>
          </p:nvSpPr>
          <p:spPr>
            <a:xfrm flipV="1">
              <a:off x="9669768" y="2866238"/>
              <a:ext cx="360232" cy="2836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91" name="Rettangolo 90">
              <a:extLst>
                <a:ext uri="{FF2B5EF4-FFF2-40B4-BE49-F238E27FC236}">
                  <a16:creationId xmlns:a16="http://schemas.microsoft.com/office/drawing/2014/main" id="{D63D6D7B-8632-47AA-BFA0-E7A355FCD335}"/>
                </a:ext>
              </a:extLst>
            </p:cNvPr>
            <p:cNvSpPr/>
            <p:nvPr/>
          </p:nvSpPr>
          <p:spPr>
            <a:xfrm flipV="1">
              <a:off x="9670333" y="3480164"/>
              <a:ext cx="360232" cy="163830"/>
            </a:xfrm>
            <a:prstGeom prst="rect">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92" name="Rettangolo 91">
              <a:extLst>
                <a:ext uri="{FF2B5EF4-FFF2-40B4-BE49-F238E27FC236}">
                  <a16:creationId xmlns:a16="http://schemas.microsoft.com/office/drawing/2014/main" id="{754F8055-E579-D0D2-BDEC-7ED997CEE66D}"/>
                </a:ext>
              </a:extLst>
            </p:cNvPr>
            <p:cNvSpPr/>
            <p:nvPr/>
          </p:nvSpPr>
          <p:spPr>
            <a:xfrm flipV="1">
              <a:off x="11331896" y="3019797"/>
              <a:ext cx="360232" cy="320865"/>
            </a:xfrm>
            <a:prstGeom prst="rect">
              <a:avLst/>
            </a:prstGeom>
            <a:solidFill>
              <a:srgbClr val="3494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93" name="Rettangolo 92">
              <a:extLst>
                <a:ext uri="{FF2B5EF4-FFF2-40B4-BE49-F238E27FC236}">
                  <a16:creationId xmlns:a16="http://schemas.microsoft.com/office/drawing/2014/main" id="{661BA085-D161-86C2-56E7-7762E023A7E5}"/>
                </a:ext>
              </a:extLst>
            </p:cNvPr>
            <p:cNvSpPr/>
            <p:nvPr/>
          </p:nvSpPr>
          <p:spPr>
            <a:xfrm flipV="1">
              <a:off x="11331896" y="2705357"/>
              <a:ext cx="360232" cy="3208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94" name="Rettangolo 93">
              <a:extLst>
                <a:ext uri="{FF2B5EF4-FFF2-40B4-BE49-F238E27FC236}">
                  <a16:creationId xmlns:a16="http://schemas.microsoft.com/office/drawing/2014/main" id="{AB7B2A9C-6B0A-20C9-A8A6-07EA227C69C6}"/>
                </a:ext>
              </a:extLst>
            </p:cNvPr>
            <p:cNvSpPr/>
            <p:nvPr/>
          </p:nvSpPr>
          <p:spPr>
            <a:xfrm flipV="1">
              <a:off x="11331896" y="3325466"/>
              <a:ext cx="360232" cy="320865"/>
            </a:xfrm>
            <a:prstGeom prst="rect">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pic>
          <p:nvPicPr>
            <p:cNvPr id="95" name="Elemento grafico 94" descr="Eroe con riempimento a tinta unita">
              <a:extLst>
                <a:ext uri="{FF2B5EF4-FFF2-40B4-BE49-F238E27FC236}">
                  <a16:creationId xmlns:a16="http://schemas.microsoft.com/office/drawing/2014/main" id="{7CAB5045-D62C-71A9-2B29-D481F55DD7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09245" y="2284640"/>
              <a:ext cx="447334" cy="447334"/>
            </a:xfrm>
            <a:prstGeom prst="rect">
              <a:avLst/>
            </a:prstGeom>
          </p:spPr>
        </p:pic>
        <p:pic>
          <p:nvPicPr>
            <p:cNvPr id="96" name="Elemento grafico 95" descr="Persona confusa con riempimento a tinta unita">
              <a:extLst>
                <a:ext uri="{FF2B5EF4-FFF2-40B4-BE49-F238E27FC236}">
                  <a16:creationId xmlns:a16="http://schemas.microsoft.com/office/drawing/2014/main" id="{873ED671-9F4E-E6C5-B2C7-EBD45FEF212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82437" y="3120927"/>
              <a:ext cx="503141" cy="503141"/>
            </a:xfrm>
            <a:prstGeom prst="rect">
              <a:avLst/>
            </a:prstGeom>
          </p:spPr>
        </p:pic>
        <p:pic>
          <p:nvPicPr>
            <p:cNvPr id="97" name="Elemento grafico 96" descr="Eseguire con riempimento a tinta unita">
              <a:extLst>
                <a:ext uri="{FF2B5EF4-FFF2-40B4-BE49-F238E27FC236}">
                  <a16:creationId xmlns:a16="http://schemas.microsoft.com/office/drawing/2014/main" id="{B60DDAEB-EEDB-0FD2-CD52-6A6B70CFB19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732642" y="2610393"/>
              <a:ext cx="441783" cy="441783"/>
            </a:xfrm>
            <a:prstGeom prst="rect">
              <a:avLst/>
            </a:prstGeom>
          </p:spPr>
        </p:pic>
        <p:pic>
          <p:nvPicPr>
            <p:cNvPr id="98" name="Elemento grafico 97" descr="Camminare con riempimento a tinta unita">
              <a:extLst>
                <a:ext uri="{FF2B5EF4-FFF2-40B4-BE49-F238E27FC236}">
                  <a16:creationId xmlns:a16="http://schemas.microsoft.com/office/drawing/2014/main" id="{A9BB93B7-3459-2ED7-FAC8-1F8E6F582AC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314742" y="2744091"/>
              <a:ext cx="453370" cy="453370"/>
            </a:xfrm>
            <a:prstGeom prst="rect">
              <a:avLst/>
            </a:prstGeom>
          </p:spPr>
        </p:pic>
        <p:pic>
          <p:nvPicPr>
            <p:cNvPr id="99" name="Elemento grafico 98" descr="Gattonare con riempimento a tinta unita">
              <a:extLst>
                <a:ext uri="{FF2B5EF4-FFF2-40B4-BE49-F238E27FC236}">
                  <a16:creationId xmlns:a16="http://schemas.microsoft.com/office/drawing/2014/main" id="{21688C09-4D01-8BDE-12AC-1A0FD1129B9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134455" y="2897736"/>
              <a:ext cx="519166" cy="519166"/>
            </a:xfrm>
            <a:prstGeom prst="rect">
              <a:avLst/>
            </a:prstGeom>
          </p:spPr>
        </p:pic>
        <p:pic>
          <p:nvPicPr>
            <p:cNvPr id="100" name="Elemento grafico 99" descr="Neonato che gattona con riempimento a tinta unita">
              <a:extLst>
                <a:ext uri="{FF2B5EF4-FFF2-40B4-BE49-F238E27FC236}">
                  <a16:creationId xmlns:a16="http://schemas.microsoft.com/office/drawing/2014/main" id="{85C1C973-D3E8-0300-CA73-58DDAE7B897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936516" y="3158081"/>
              <a:ext cx="422005" cy="422005"/>
            </a:xfrm>
            <a:prstGeom prst="rect">
              <a:avLst/>
            </a:prstGeom>
          </p:spPr>
        </p:pic>
        <p:pic>
          <p:nvPicPr>
            <p:cNvPr id="101" name="Elemento grafico 100" descr="Pattinaggio con riempimento a tinta unita">
              <a:extLst>
                <a:ext uri="{FF2B5EF4-FFF2-40B4-BE49-F238E27FC236}">
                  <a16:creationId xmlns:a16="http://schemas.microsoft.com/office/drawing/2014/main" id="{572D25F9-DB90-6653-04A4-088D38401D1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627337" y="2447783"/>
              <a:ext cx="464597" cy="464597"/>
            </a:xfrm>
            <a:prstGeom prst="rect">
              <a:avLst/>
            </a:prstGeom>
          </p:spPr>
        </p:pic>
        <p:pic>
          <p:nvPicPr>
            <p:cNvPr id="102" name="Elemento grafico 101" descr="Camminare con riempimento a tinta unita">
              <a:extLst>
                <a:ext uri="{FF2B5EF4-FFF2-40B4-BE49-F238E27FC236}">
                  <a16:creationId xmlns:a16="http://schemas.microsoft.com/office/drawing/2014/main" id="{90AEE3DC-50BC-D2BB-2D9B-764F6C7D864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50518" y="2885028"/>
              <a:ext cx="453370" cy="453370"/>
            </a:xfrm>
            <a:prstGeom prst="rect">
              <a:avLst/>
            </a:prstGeom>
          </p:spPr>
        </p:pic>
        <p:sp>
          <p:nvSpPr>
            <p:cNvPr id="103" name="Rettangolo 102">
              <a:extLst>
                <a:ext uri="{FF2B5EF4-FFF2-40B4-BE49-F238E27FC236}">
                  <a16:creationId xmlns:a16="http://schemas.microsoft.com/office/drawing/2014/main" id="{318B641C-87C0-DB6D-B875-A73447B3074F}"/>
                </a:ext>
              </a:extLst>
            </p:cNvPr>
            <p:cNvSpPr/>
            <p:nvPr/>
          </p:nvSpPr>
          <p:spPr>
            <a:xfrm flipV="1">
              <a:off x="8877816" y="3316389"/>
              <a:ext cx="360232" cy="157902"/>
            </a:xfrm>
            <a:prstGeom prst="rect">
              <a:avLst/>
            </a:prstGeom>
            <a:solidFill>
              <a:srgbClr val="3494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04" name="Rettangolo 103">
              <a:extLst>
                <a:ext uri="{FF2B5EF4-FFF2-40B4-BE49-F238E27FC236}">
                  <a16:creationId xmlns:a16="http://schemas.microsoft.com/office/drawing/2014/main" id="{2F25DB41-C8AB-CBDF-88E6-AE58C1156940}"/>
                </a:ext>
              </a:extLst>
            </p:cNvPr>
            <p:cNvSpPr/>
            <p:nvPr/>
          </p:nvSpPr>
          <p:spPr>
            <a:xfrm flipV="1">
              <a:off x="8877816" y="2991253"/>
              <a:ext cx="360232" cy="3208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05" name="Rettangolo 104">
              <a:extLst>
                <a:ext uri="{FF2B5EF4-FFF2-40B4-BE49-F238E27FC236}">
                  <a16:creationId xmlns:a16="http://schemas.microsoft.com/office/drawing/2014/main" id="{BD23A1BC-F8D6-4609-187F-B98CD4E9E4DE}"/>
                </a:ext>
              </a:extLst>
            </p:cNvPr>
            <p:cNvSpPr/>
            <p:nvPr/>
          </p:nvSpPr>
          <p:spPr>
            <a:xfrm flipV="1">
              <a:off x="8877816" y="3482323"/>
              <a:ext cx="360232" cy="163830"/>
            </a:xfrm>
            <a:prstGeom prst="rect">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pic>
          <p:nvPicPr>
            <p:cNvPr id="106" name="Elemento grafico 105" descr="Pattinaggio con riempimento a tinta unita">
              <a:extLst>
                <a:ext uri="{FF2B5EF4-FFF2-40B4-BE49-F238E27FC236}">
                  <a16:creationId xmlns:a16="http://schemas.microsoft.com/office/drawing/2014/main" id="{8613EFC3-3CFB-5DA1-CE11-4C87E205558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869768" y="2564106"/>
              <a:ext cx="464597" cy="464597"/>
            </a:xfrm>
            <a:prstGeom prst="rect">
              <a:avLst/>
            </a:prstGeom>
          </p:spPr>
        </p:pic>
        <p:sp>
          <p:nvSpPr>
            <p:cNvPr id="107" name="Rettangolo 106">
              <a:extLst>
                <a:ext uri="{FF2B5EF4-FFF2-40B4-BE49-F238E27FC236}">
                  <a16:creationId xmlns:a16="http://schemas.microsoft.com/office/drawing/2014/main" id="{94A860DF-B2AE-767B-5C7E-18A7C529C8B6}"/>
                </a:ext>
              </a:extLst>
            </p:cNvPr>
            <p:cNvSpPr/>
            <p:nvPr/>
          </p:nvSpPr>
          <p:spPr>
            <a:xfrm flipV="1">
              <a:off x="10483806" y="3157112"/>
              <a:ext cx="360232" cy="179590"/>
            </a:xfrm>
            <a:prstGeom prst="rect">
              <a:avLst/>
            </a:prstGeom>
            <a:solidFill>
              <a:srgbClr val="3494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08" name="Rettangolo 107">
              <a:extLst>
                <a:ext uri="{FF2B5EF4-FFF2-40B4-BE49-F238E27FC236}">
                  <a16:creationId xmlns:a16="http://schemas.microsoft.com/office/drawing/2014/main" id="{E515B51F-C68E-AE43-88EC-98F72A4D37CD}"/>
                </a:ext>
              </a:extLst>
            </p:cNvPr>
            <p:cNvSpPr/>
            <p:nvPr/>
          </p:nvSpPr>
          <p:spPr>
            <a:xfrm flipV="1">
              <a:off x="10483806" y="2861102"/>
              <a:ext cx="360232" cy="2951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09" name="Rettangolo 108">
              <a:extLst>
                <a:ext uri="{FF2B5EF4-FFF2-40B4-BE49-F238E27FC236}">
                  <a16:creationId xmlns:a16="http://schemas.microsoft.com/office/drawing/2014/main" id="{28988305-2905-9F52-AB0F-AAE8B3CF49A3}"/>
                </a:ext>
              </a:extLst>
            </p:cNvPr>
            <p:cNvSpPr/>
            <p:nvPr/>
          </p:nvSpPr>
          <p:spPr>
            <a:xfrm flipV="1">
              <a:off x="10483806" y="3331875"/>
              <a:ext cx="360232" cy="320865"/>
            </a:xfrm>
            <a:prstGeom prst="rect">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pic>
          <p:nvPicPr>
            <p:cNvPr id="110" name="Elemento grafico 109" descr="Eroe con riempimento a tinta unita">
              <a:extLst>
                <a:ext uri="{FF2B5EF4-FFF2-40B4-BE49-F238E27FC236}">
                  <a16:creationId xmlns:a16="http://schemas.microsoft.com/office/drawing/2014/main" id="{A7A8C3AE-8131-6501-F443-B029A0471E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74342" y="2442558"/>
              <a:ext cx="447334" cy="447334"/>
            </a:xfrm>
            <a:prstGeom prst="rect">
              <a:avLst/>
            </a:prstGeom>
          </p:spPr>
        </p:pic>
        <p:sp>
          <p:nvSpPr>
            <p:cNvPr id="111" name="Rettangolo 110">
              <a:extLst>
                <a:ext uri="{FF2B5EF4-FFF2-40B4-BE49-F238E27FC236}">
                  <a16:creationId xmlns:a16="http://schemas.microsoft.com/office/drawing/2014/main" id="{A16112E9-3300-419F-5D8A-4CF238D68C6D}"/>
                </a:ext>
              </a:extLst>
            </p:cNvPr>
            <p:cNvSpPr/>
            <p:nvPr/>
          </p:nvSpPr>
          <p:spPr>
            <a:xfrm flipV="1">
              <a:off x="7327722" y="3323294"/>
              <a:ext cx="360232" cy="320865"/>
            </a:xfrm>
            <a:prstGeom prst="rect">
              <a:avLst/>
            </a:prstGeom>
            <a:solidFill>
              <a:srgbClr val="3494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12" name="Rettangolo 111">
              <a:extLst>
                <a:ext uri="{FF2B5EF4-FFF2-40B4-BE49-F238E27FC236}">
                  <a16:creationId xmlns:a16="http://schemas.microsoft.com/office/drawing/2014/main" id="{1E3D85A0-3EE3-A17C-B92C-DCC44F7E20B0}"/>
                </a:ext>
              </a:extLst>
            </p:cNvPr>
            <p:cNvSpPr/>
            <p:nvPr/>
          </p:nvSpPr>
          <p:spPr>
            <a:xfrm flipV="1">
              <a:off x="7327722" y="3158078"/>
              <a:ext cx="360232" cy="16092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pic>
          <p:nvPicPr>
            <p:cNvPr id="113" name="Elemento grafico 112" descr="Eseguire con riempimento a tinta unita">
              <a:extLst>
                <a:ext uri="{FF2B5EF4-FFF2-40B4-BE49-F238E27FC236}">
                  <a16:creationId xmlns:a16="http://schemas.microsoft.com/office/drawing/2014/main" id="{23F13CD9-5980-08B4-7FFE-73571670F52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299757" y="2748229"/>
              <a:ext cx="441783" cy="441783"/>
            </a:xfrm>
            <a:prstGeom prst="rect">
              <a:avLst/>
            </a:prstGeom>
          </p:spPr>
        </p:pic>
        <p:sp>
          <p:nvSpPr>
            <p:cNvPr id="114" name="Rettangolo 113">
              <a:extLst>
                <a:ext uri="{FF2B5EF4-FFF2-40B4-BE49-F238E27FC236}">
                  <a16:creationId xmlns:a16="http://schemas.microsoft.com/office/drawing/2014/main" id="{F92887FA-6A25-F6CC-6A25-8E86FA4B8863}"/>
                </a:ext>
              </a:extLst>
            </p:cNvPr>
            <p:cNvSpPr/>
            <p:nvPr/>
          </p:nvSpPr>
          <p:spPr>
            <a:xfrm flipV="1">
              <a:off x="8494911" y="3316388"/>
              <a:ext cx="360232" cy="157902"/>
            </a:xfrm>
            <a:prstGeom prst="rect">
              <a:avLst/>
            </a:prstGeom>
            <a:solidFill>
              <a:srgbClr val="3494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15" name="Rettangolo 114">
              <a:extLst>
                <a:ext uri="{FF2B5EF4-FFF2-40B4-BE49-F238E27FC236}">
                  <a16:creationId xmlns:a16="http://schemas.microsoft.com/office/drawing/2014/main" id="{60D09F0C-91A6-F81A-CA38-8B9FDFB7052D}"/>
                </a:ext>
              </a:extLst>
            </p:cNvPr>
            <p:cNvSpPr/>
            <p:nvPr/>
          </p:nvSpPr>
          <p:spPr>
            <a:xfrm flipV="1">
              <a:off x="8494911" y="3126886"/>
              <a:ext cx="360232" cy="1852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16" name="Rettangolo 115">
              <a:extLst>
                <a:ext uri="{FF2B5EF4-FFF2-40B4-BE49-F238E27FC236}">
                  <a16:creationId xmlns:a16="http://schemas.microsoft.com/office/drawing/2014/main" id="{2BF1F04E-5DC3-FD4F-2196-9606107CFB2A}"/>
                </a:ext>
              </a:extLst>
            </p:cNvPr>
            <p:cNvSpPr/>
            <p:nvPr/>
          </p:nvSpPr>
          <p:spPr>
            <a:xfrm flipV="1">
              <a:off x="8494911" y="3482322"/>
              <a:ext cx="360232" cy="163830"/>
            </a:xfrm>
            <a:prstGeom prst="rect">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pic>
          <p:nvPicPr>
            <p:cNvPr id="117" name="Elemento grafico 116" descr="Pattinaggio con riempimento a tinta unita">
              <a:extLst>
                <a:ext uri="{FF2B5EF4-FFF2-40B4-BE49-F238E27FC236}">
                  <a16:creationId xmlns:a16="http://schemas.microsoft.com/office/drawing/2014/main" id="{32C92875-F98B-1397-CE10-0FAA4647A391}"/>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486704" y="2702928"/>
              <a:ext cx="464597" cy="464597"/>
            </a:xfrm>
            <a:prstGeom prst="rect">
              <a:avLst/>
            </a:prstGeom>
          </p:spPr>
        </p:pic>
        <p:sp>
          <p:nvSpPr>
            <p:cNvPr id="118" name="Rettangolo 117">
              <a:extLst>
                <a:ext uri="{FF2B5EF4-FFF2-40B4-BE49-F238E27FC236}">
                  <a16:creationId xmlns:a16="http://schemas.microsoft.com/office/drawing/2014/main" id="{E32FEC4D-0AE6-2C44-5D0F-BBA19262280D}"/>
                </a:ext>
              </a:extLst>
            </p:cNvPr>
            <p:cNvSpPr/>
            <p:nvPr/>
          </p:nvSpPr>
          <p:spPr>
            <a:xfrm flipV="1">
              <a:off x="10091807" y="3152151"/>
              <a:ext cx="360232" cy="174496"/>
            </a:xfrm>
            <a:prstGeom prst="rect">
              <a:avLst/>
            </a:prstGeom>
            <a:solidFill>
              <a:srgbClr val="3494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19" name="Rettangolo 118">
              <a:extLst>
                <a:ext uri="{FF2B5EF4-FFF2-40B4-BE49-F238E27FC236}">
                  <a16:creationId xmlns:a16="http://schemas.microsoft.com/office/drawing/2014/main" id="{494DE4ED-71B6-FD42-013F-1E0AF6B23F30}"/>
                </a:ext>
              </a:extLst>
            </p:cNvPr>
            <p:cNvSpPr/>
            <p:nvPr/>
          </p:nvSpPr>
          <p:spPr>
            <a:xfrm flipV="1">
              <a:off x="10091807" y="2990279"/>
              <a:ext cx="360232" cy="1575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20" name="Rettangolo 119">
              <a:extLst>
                <a:ext uri="{FF2B5EF4-FFF2-40B4-BE49-F238E27FC236}">
                  <a16:creationId xmlns:a16="http://schemas.microsoft.com/office/drawing/2014/main" id="{E120ED9A-906A-1887-72CD-C882D2BDB805}"/>
                </a:ext>
              </a:extLst>
            </p:cNvPr>
            <p:cNvSpPr/>
            <p:nvPr/>
          </p:nvSpPr>
          <p:spPr>
            <a:xfrm flipV="1">
              <a:off x="10091808" y="3330932"/>
              <a:ext cx="360232" cy="320865"/>
            </a:xfrm>
            <a:prstGeom prst="rect">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pic>
          <p:nvPicPr>
            <p:cNvPr id="121" name="Elemento grafico 120" descr="Eroe con riempimento a tinta unita">
              <a:extLst>
                <a:ext uri="{FF2B5EF4-FFF2-40B4-BE49-F238E27FC236}">
                  <a16:creationId xmlns:a16="http://schemas.microsoft.com/office/drawing/2014/main" id="{C3153EA6-5E1A-4320-FB22-5BC576ECDD0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018600" y="2568661"/>
              <a:ext cx="447334" cy="447334"/>
            </a:xfrm>
            <a:prstGeom prst="rect">
              <a:avLst/>
            </a:prstGeom>
          </p:spPr>
        </p:pic>
        <p:sp>
          <p:nvSpPr>
            <p:cNvPr id="122" name="Rettangolo 121">
              <a:extLst>
                <a:ext uri="{FF2B5EF4-FFF2-40B4-BE49-F238E27FC236}">
                  <a16:creationId xmlns:a16="http://schemas.microsoft.com/office/drawing/2014/main" id="{5D0E7FCC-F215-4034-A760-6ADA36B89269}"/>
                </a:ext>
              </a:extLst>
            </p:cNvPr>
            <p:cNvSpPr/>
            <p:nvPr/>
          </p:nvSpPr>
          <p:spPr>
            <a:xfrm flipV="1">
              <a:off x="9270895" y="3145081"/>
              <a:ext cx="360232" cy="325151"/>
            </a:xfrm>
            <a:prstGeom prst="rect">
              <a:avLst/>
            </a:prstGeom>
            <a:solidFill>
              <a:srgbClr val="3494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23" name="Rettangolo 122">
              <a:extLst>
                <a:ext uri="{FF2B5EF4-FFF2-40B4-BE49-F238E27FC236}">
                  <a16:creationId xmlns:a16="http://schemas.microsoft.com/office/drawing/2014/main" id="{D9680D6C-DA01-863F-F3A1-B1FE447FC946}"/>
                </a:ext>
              </a:extLst>
            </p:cNvPr>
            <p:cNvSpPr/>
            <p:nvPr/>
          </p:nvSpPr>
          <p:spPr>
            <a:xfrm flipV="1">
              <a:off x="9270330" y="2984543"/>
              <a:ext cx="360232" cy="1591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24" name="Rettangolo 123">
              <a:extLst>
                <a:ext uri="{FF2B5EF4-FFF2-40B4-BE49-F238E27FC236}">
                  <a16:creationId xmlns:a16="http://schemas.microsoft.com/office/drawing/2014/main" id="{8068B1C4-4791-BB74-935C-B3BC49EF4E90}"/>
                </a:ext>
              </a:extLst>
            </p:cNvPr>
            <p:cNvSpPr/>
            <p:nvPr/>
          </p:nvSpPr>
          <p:spPr>
            <a:xfrm flipV="1">
              <a:off x="9270895" y="3478267"/>
              <a:ext cx="360232" cy="163830"/>
            </a:xfrm>
            <a:prstGeom prst="rect">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pic>
          <p:nvPicPr>
            <p:cNvPr id="125" name="Elemento grafico 124" descr="Pattinaggio con riempimento a tinta unita">
              <a:extLst>
                <a:ext uri="{FF2B5EF4-FFF2-40B4-BE49-F238E27FC236}">
                  <a16:creationId xmlns:a16="http://schemas.microsoft.com/office/drawing/2014/main" id="{3373A1B8-C428-3486-D6A9-0D9C61BDE89F}"/>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229862" y="2547138"/>
              <a:ext cx="464597" cy="464597"/>
            </a:xfrm>
            <a:prstGeom prst="rect">
              <a:avLst/>
            </a:prstGeom>
          </p:spPr>
        </p:pic>
        <p:sp>
          <p:nvSpPr>
            <p:cNvPr id="126" name="Rettangolo 125">
              <a:extLst>
                <a:ext uri="{FF2B5EF4-FFF2-40B4-BE49-F238E27FC236}">
                  <a16:creationId xmlns:a16="http://schemas.microsoft.com/office/drawing/2014/main" id="{15127D3A-B47F-DF69-D8A0-6BBA1F96D724}"/>
                </a:ext>
              </a:extLst>
            </p:cNvPr>
            <p:cNvSpPr/>
            <p:nvPr/>
          </p:nvSpPr>
          <p:spPr>
            <a:xfrm flipV="1">
              <a:off x="10916788" y="3041989"/>
              <a:ext cx="360232" cy="287075"/>
            </a:xfrm>
            <a:prstGeom prst="rect">
              <a:avLst/>
            </a:prstGeom>
            <a:solidFill>
              <a:srgbClr val="3494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27" name="Rettangolo 126">
              <a:extLst>
                <a:ext uri="{FF2B5EF4-FFF2-40B4-BE49-F238E27FC236}">
                  <a16:creationId xmlns:a16="http://schemas.microsoft.com/office/drawing/2014/main" id="{CD5E349F-C406-4B93-4540-C0BE2E21EBE6}"/>
                </a:ext>
              </a:extLst>
            </p:cNvPr>
            <p:cNvSpPr/>
            <p:nvPr/>
          </p:nvSpPr>
          <p:spPr>
            <a:xfrm flipV="1">
              <a:off x="10916788" y="2864560"/>
              <a:ext cx="360232" cy="16633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28" name="Rettangolo 127">
              <a:extLst>
                <a:ext uri="{FF2B5EF4-FFF2-40B4-BE49-F238E27FC236}">
                  <a16:creationId xmlns:a16="http://schemas.microsoft.com/office/drawing/2014/main" id="{8F23EEC7-96D3-A4A0-C1E9-A16150E97478}"/>
                </a:ext>
              </a:extLst>
            </p:cNvPr>
            <p:cNvSpPr/>
            <p:nvPr/>
          </p:nvSpPr>
          <p:spPr>
            <a:xfrm flipV="1">
              <a:off x="10916788" y="3324237"/>
              <a:ext cx="360232" cy="320865"/>
            </a:xfrm>
            <a:prstGeom prst="rect">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pic>
          <p:nvPicPr>
            <p:cNvPr id="129" name="Elemento grafico 128" descr="Eroe con riempimento a tinta unita">
              <a:extLst>
                <a:ext uri="{FF2B5EF4-FFF2-40B4-BE49-F238E27FC236}">
                  <a16:creationId xmlns:a16="http://schemas.microsoft.com/office/drawing/2014/main" id="{42048485-4A27-F25F-5938-CC65C5B236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82267" y="2440724"/>
              <a:ext cx="447334" cy="447334"/>
            </a:xfrm>
            <a:prstGeom prst="rect">
              <a:avLst/>
            </a:prstGeom>
          </p:spPr>
        </p:pic>
      </p:grpSp>
    </p:spTree>
    <p:extLst>
      <p:ext uri="{BB962C8B-B14F-4D97-AF65-F5344CB8AC3E}">
        <p14:creationId xmlns:p14="http://schemas.microsoft.com/office/powerpoint/2010/main" val="1505852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83C4B0-E757-4B7A-990C-B7FA3D783740}"/>
              </a:ext>
            </a:extLst>
          </p:cNvPr>
          <p:cNvSpPr>
            <a:spLocks noGrp="1"/>
          </p:cNvSpPr>
          <p:nvPr>
            <p:ph type="title"/>
          </p:nvPr>
        </p:nvSpPr>
        <p:spPr/>
        <p:txBody>
          <a:bodyPr>
            <a:normAutofit/>
          </a:bodyPr>
          <a:lstStyle/>
          <a:p>
            <a:r>
              <a:rPr lang="en-US" sz="2800"/>
              <a:t>Engagement Level workshop</a:t>
            </a:r>
            <a:br>
              <a:rPr lang="en-US" sz="2800"/>
            </a:br>
            <a:r>
              <a:rPr lang="en-US" sz="2800"/>
              <a:t>Using the result</a:t>
            </a:r>
          </a:p>
        </p:txBody>
      </p:sp>
      <p:graphicFrame>
        <p:nvGraphicFramePr>
          <p:cNvPr id="5" name="Tableau 5">
            <a:extLst>
              <a:ext uri="{FF2B5EF4-FFF2-40B4-BE49-F238E27FC236}">
                <a16:creationId xmlns:a16="http://schemas.microsoft.com/office/drawing/2014/main" id="{D6DF376F-E1E9-434C-AE69-D2D58D946080}"/>
              </a:ext>
            </a:extLst>
          </p:cNvPr>
          <p:cNvGraphicFramePr>
            <a:graphicFrameLocks noGrp="1"/>
          </p:cNvGraphicFramePr>
          <p:nvPr>
            <p:extLst>
              <p:ext uri="{D42A27DB-BD31-4B8C-83A1-F6EECF244321}">
                <p14:modId xmlns:p14="http://schemas.microsoft.com/office/powerpoint/2010/main" val="3880223126"/>
              </p:ext>
            </p:extLst>
          </p:nvPr>
        </p:nvGraphicFramePr>
        <p:xfrm>
          <a:off x="963756" y="2178245"/>
          <a:ext cx="10788785" cy="2172386"/>
        </p:xfrm>
        <a:graphic>
          <a:graphicData uri="http://schemas.openxmlformats.org/drawingml/2006/table">
            <a:tbl>
              <a:tblPr firstRow="1" bandRow="1">
                <a:tableStyleId>{5C22544A-7EE6-4342-B048-85BDC9FD1C3A}</a:tableStyleId>
              </a:tblPr>
              <a:tblGrid>
                <a:gridCol w="1541255">
                  <a:extLst>
                    <a:ext uri="{9D8B030D-6E8A-4147-A177-3AD203B41FA5}">
                      <a16:colId xmlns:a16="http://schemas.microsoft.com/office/drawing/2014/main" val="1258243979"/>
                    </a:ext>
                  </a:extLst>
                </a:gridCol>
                <a:gridCol w="1541255">
                  <a:extLst>
                    <a:ext uri="{9D8B030D-6E8A-4147-A177-3AD203B41FA5}">
                      <a16:colId xmlns:a16="http://schemas.microsoft.com/office/drawing/2014/main" val="1079462814"/>
                    </a:ext>
                  </a:extLst>
                </a:gridCol>
                <a:gridCol w="1541255">
                  <a:extLst>
                    <a:ext uri="{9D8B030D-6E8A-4147-A177-3AD203B41FA5}">
                      <a16:colId xmlns:a16="http://schemas.microsoft.com/office/drawing/2014/main" val="3397691572"/>
                    </a:ext>
                  </a:extLst>
                </a:gridCol>
                <a:gridCol w="1541255">
                  <a:extLst>
                    <a:ext uri="{9D8B030D-6E8A-4147-A177-3AD203B41FA5}">
                      <a16:colId xmlns:a16="http://schemas.microsoft.com/office/drawing/2014/main" val="3075883050"/>
                    </a:ext>
                  </a:extLst>
                </a:gridCol>
                <a:gridCol w="1541255">
                  <a:extLst>
                    <a:ext uri="{9D8B030D-6E8A-4147-A177-3AD203B41FA5}">
                      <a16:colId xmlns:a16="http://schemas.microsoft.com/office/drawing/2014/main" val="1259412674"/>
                    </a:ext>
                  </a:extLst>
                </a:gridCol>
                <a:gridCol w="1541255">
                  <a:extLst>
                    <a:ext uri="{9D8B030D-6E8A-4147-A177-3AD203B41FA5}">
                      <a16:colId xmlns:a16="http://schemas.microsoft.com/office/drawing/2014/main" val="3392695109"/>
                    </a:ext>
                  </a:extLst>
                </a:gridCol>
                <a:gridCol w="1541255">
                  <a:extLst>
                    <a:ext uri="{9D8B030D-6E8A-4147-A177-3AD203B41FA5}">
                      <a16:colId xmlns:a16="http://schemas.microsoft.com/office/drawing/2014/main" val="2848032752"/>
                    </a:ext>
                  </a:extLst>
                </a:gridCol>
              </a:tblGrid>
              <a:tr h="248980">
                <a:tc>
                  <a:txBody>
                    <a:bodyPr/>
                    <a:lstStyle/>
                    <a:p>
                      <a:pPr algn="ctr"/>
                      <a:r>
                        <a:rPr lang="en-US" sz="1400">
                          <a:solidFill>
                            <a:schemeClr val="tx1"/>
                          </a:solidFill>
                        </a:rPr>
                        <a:t>E1</a:t>
                      </a:r>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solidFill>
                            <a:schemeClr val="tx1"/>
                          </a:solidFill>
                        </a:rPr>
                        <a:t>E2</a:t>
                      </a:r>
                    </a:p>
                  </a:txBody>
                  <a:tcPr>
                    <a:solidFill>
                      <a:schemeClr val="bg1">
                        <a:lumMod val="95000"/>
                      </a:schemeClr>
                    </a:solidFill>
                  </a:tcPr>
                </a:tc>
                <a:tc>
                  <a:txBody>
                    <a:bodyPr/>
                    <a:lstStyle/>
                    <a:p>
                      <a:pPr algn="ctr"/>
                      <a:r>
                        <a:rPr lang="en-US" sz="1400">
                          <a:solidFill>
                            <a:schemeClr val="tx1"/>
                          </a:solidFill>
                        </a:rPr>
                        <a:t>E3</a:t>
                      </a:r>
                    </a:p>
                  </a:txBody>
                  <a:tcP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solidFill>
                            <a:schemeClr val="tx1"/>
                          </a:solidFill>
                        </a:rPr>
                        <a:t>E4</a:t>
                      </a:r>
                    </a:p>
                  </a:txBody>
                  <a:tcP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solidFill>
                            <a:schemeClr val="tx1"/>
                          </a:solidFill>
                        </a:rPr>
                        <a:t>E5</a:t>
                      </a:r>
                    </a:p>
                  </a:txBody>
                  <a:tcP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solidFill>
                            <a:schemeClr val="bg1"/>
                          </a:solidFill>
                        </a:rPr>
                        <a:t>E6</a:t>
                      </a:r>
                    </a:p>
                  </a:txBody>
                  <a:tcPr>
                    <a:solidFill>
                      <a:schemeClr val="accent1">
                        <a:lumMod val="75000"/>
                      </a:schemeClr>
                    </a:solidFill>
                  </a:tcPr>
                </a:tc>
                <a:tc>
                  <a:txBody>
                    <a:bodyPr/>
                    <a:lstStyle/>
                    <a:p>
                      <a:pPr algn="ctr"/>
                      <a:r>
                        <a:rPr lang="en-US" sz="1400">
                          <a:solidFill>
                            <a:schemeClr val="bg1"/>
                          </a:solidFill>
                        </a:rPr>
                        <a:t>E7</a:t>
                      </a:r>
                    </a:p>
                  </a:txBody>
                  <a:tcPr>
                    <a:solidFill>
                      <a:schemeClr val="accent1">
                        <a:lumMod val="50000"/>
                      </a:schemeClr>
                    </a:solidFill>
                  </a:tcPr>
                </a:tc>
                <a:extLst>
                  <a:ext uri="{0D108BD9-81ED-4DB2-BD59-A6C34878D82A}">
                    <a16:rowId xmlns:a16="http://schemas.microsoft.com/office/drawing/2014/main" val="1311980861"/>
                  </a:ext>
                </a:extLst>
              </a:tr>
              <a:tr h="404546">
                <a:tc>
                  <a:txBody>
                    <a:bodyPr/>
                    <a:lstStyle/>
                    <a:p>
                      <a:pPr algn="ctr"/>
                      <a:r>
                        <a:rPr lang="en-US" sz="900">
                          <a:solidFill>
                            <a:schemeClr val="tx1"/>
                          </a:solidFill>
                        </a:rPr>
                        <a:t>Curious</a:t>
                      </a:r>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a:solidFill>
                            <a:schemeClr val="tx1"/>
                          </a:solidFill>
                        </a:rPr>
                        <a:t>Active attendee</a:t>
                      </a:r>
                    </a:p>
                  </a:txBody>
                  <a:tcPr>
                    <a:solidFill>
                      <a:schemeClr val="bg1">
                        <a:lumMod val="95000"/>
                      </a:schemeClr>
                    </a:solidFill>
                  </a:tcPr>
                </a:tc>
                <a:tc>
                  <a:txBody>
                    <a:bodyPr/>
                    <a:lstStyle/>
                    <a:p>
                      <a:pPr algn="ctr"/>
                      <a:r>
                        <a:rPr lang="en-US" sz="900">
                          <a:solidFill>
                            <a:schemeClr val="tx1"/>
                          </a:solidFill>
                        </a:rPr>
                        <a:t>Active and regular attendee</a:t>
                      </a:r>
                    </a:p>
                  </a:txBody>
                  <a:tcP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a:solidFill>
                            <a:schemeClr val="tx1"/>
                          </a:solidFill>
                        </a:rPr>
                        <a:t>Contributor</a:t>
                      </a:r>
                    </a:p>
                  </a:txBody>
                  <a:tcP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a:solidFill>
                            <a:schemeClr val="tx1"/>
                          </a:solidFill>
                        </a:rPr>
                        <a:t>Leader</a:t>
                      </a:r>
                    </a:p>
                  </a:txBody>
                  <a:tcP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a:solidFill>
                            <a:schemeClr val="bg1"/>
                          </a:solidFill>
                        </a:rPr>
                        <a:t>Leader &amp; Creator</a:t>
                      </a:r>
                    </a:p>
                  </a:txBody>
                  <a:tcPr>
                    <a:solidFill>
                      <a:schemeClr val="accent1">
                        <a:lumMod val="75000"/>
                      </a:schemeClr>
                    </a:solidFill>
                  </a:tcPr>
                </a:tc>
                <a:tc>
                  <a:txBody>
                    <a:bodyPr/>
                    <a:lstStyle/>
                    <a:p>
                      <a:pPr algn="ctr"/>
                      <a:r>
                        <a:rPr lang="en-US" sz="900" dirty="0">
                          <a:solidFill>
                            <a:schemeClr val="bg1"/>
                          </a:solidFill>
                        </a:rPr>
                        <a:t>Community Booster</a:t>
                      </a:r>
                    </a:p>
                  </a:txBody>
                  <a:tcPr>
                    <a:solidFill>
                      <a:schemeClr val="accent1">
                        <a:lumMod val="50000"/>
                      </a:schemeClr>
                    </a:solidFill>
                  </a:tcPr>
                </a:tc>
                <a:extLst>
                  <a:ext uri="{0D108BD9-81ED-4DB2-BD59-A6C34878D82A}">
                    <a16:rowId xmlns:a16="http://schemas.microsoft.com/office/drawing/2014/main" val="3032128388"/>
                  </a:ext>
                </a:extLst>
              </a:tr>
              <a:tr h="40454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a:solidFill>
                            <a:schemeClr val="tx1"/>
                          </a:solidFill>
                        </a:rPr>
                        <a:t>Propose Subscription to Social network accounts of the Community and react to posts</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a:solidFill>
                          <a:schemeClr val="tx1"/>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a:solidFill>
                          <a:schemeClr val="tx1"/>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a:solidFill>
                          <a:schemeClr val="tx1"/>
                        </a:solidFill>
                      </a:endParaRPr>
                    </a:p>
                  </a:txBody>
                  <a:tcPr>
                    <a:solidFill>
                      <a:schemeClr val="bg1"/>
                    </a:solidFill>
                  </a:tcPr>
                </a:tc>
                <a:tc>
                  <a:txBody>
                    <a:bodyPr/>
                    <a:lstStyle/>
                    <a:p>
                      <a:pPr algn="ctr"/>
                      <a:r>
                        <a:rPr lang="en-US" sz="900">
                          <a:solidFill>
                            <a:schemeClr val="tx1"/>
                          </a:solidFill>
                        </a:rPr>
                        <a:t>Invite to events</a:t>
                      </a:r>
                    </a:p>
                    <a:p>
                      <a:pPr algn="ctr"/>
                      <a:endParaRPr lang="en-US" sz="900">
                        <a:solidFill>
                          <a:schemeClr val="tx1"/>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a:solidFill>
                            <a:schemeClr val="tx1"/>
                          </a:solidFill>
                        </a:rPr>
                        <a:t>Invite to ask questions in the Community Chat room</a:t>
                      </a:r>
                    </a:p>
                  </a:txBody>
                  <a:tcPr>
                    <a:solidFill>
                      <a:schemeClr val="bg1">
                        <a:lumMod val="95000"/>
                      </a:schemeClr>
                    </a:solidFill>
                  </a:tcPr>
                </a:tc>
                <a:tc>
                  <a:txBody>
                    <a:bodyPr/>
                    <a:lstStyle/>
                    <a:p>
                      <a:pPr algn="ctr"/>
                      <a:r>
                        <a:rPr lang="en-US" sz="900">
                          <a:solidFill>
                            <a:schemeClr val="tx1"/>
                          </a:solidFill>
                        </a:rPr>
                        <a:t>Invite to series of events</a:t>
                      </a:r>
                    </a:p>
                    <a:p>
                      <a:pPr algn="ctr"/>
                      <a:endParaRPr lang="en-US" sz="900">
                        <a:solidFill>
                          <a:schemeClr val="tx1"/>
                        </a:solidFill>
                      </a:endParaRPr>
                    </a:p>
                    <a:p>
                      <a:pPr algn="ctr"/>
                      <a:r>
                        <a:rPr lang="en-US" sz="900">
                          <a:solidFill>
                            <a:schemeClr val="tx1"/>
                          </a:solidFill>
                        </a:rPr>
                        <a:t>Ask for some basic feedback to improve the Community (using polls)</a:t>
                      </a:r>
                    </a:p>
                  </a:txBody>
                  <a:tcPr>
                    <a:solidFill>
                      <a:schemeClr val="accent1">
                        <a:lumMod val="20000"/>
                        <a:lumOff val="80000"/>
                      </a:schemeClr>
                    </a:solidFill>
                  </a:tcPr>
                </a:tc>
                <a:tc>
                  <a:txBody>
                    <a:bodyPr/>
                    <a:lstStyle/>
                    <a:p>
                      <a:pPr marL="0" indent="0" algn="ctr">
                        <a:buFontTx/>
                        <a:buNone/>
                      </a:pPr>
                      <a:r>
                        <a:rPr lang="en-US" sz="900" dirty="0">
                          <a:solidFill>
                            <a:schemeClr val="tx1"/>
                          </a:solidFill>
                        </a:rPr>
                        <a:t>Offer to register as contributor for microtasks in Community projects or activities</a:t>
                      </a:r>
                    </a:p>
                    <a:p>
                      <a:pPr marL="0" indent="0" algn="ctr">
                        <a:buFontTx/>
                        <a:buNone/>
                      </a:pPr>
                      <a:endParaRPr lang="en-US" sz="900" dirty="0">
                        <a:solidFill>
                          <a:schemeClr val="tx1"/>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solidFill>
                            <a:schemeClr val="tx1"/>
                          </a:solidFill>
                        </a:rPr>
                        <a:t>Invite to Answers questions in the Community chatroom / forum</a:t>
                      </a:r>
                    </a:p>
                  </a:txBody>
                  <a:tcPr>
                    <a:solidFill>
                      <a:schemeClr val="accent1">
                        <a:lumMod val="40000"/>
                        <a:lumOff val="60000"/>
                      </a:schemeClr>
                    </a:solidFill>
                  </a:tcPr>
                </a:tc>
                <a:tc>
                  <a:txBody>
                    <a:bodyPr/>
                    <a:lstStyle/>
                    <a:p>
                      <a:pPr marL="0" indent="0" algn="ctr">
                        <a:buFontTx/>
                        <a:buNone/>
                      </a:pPr>
                      <a:r>
                        <a:rPr lang="en-US" sz="900">
                          <a:solidFill>
                            <a:schemeClr val="tx1"/>
                          </a:solidFill>
                        </a:rPr>
                        <a:t>Invite to Community decision meetings</a:t>
                      </a:r>
                    </a:p>
                    <a:p>
                      <a:pPr marL="0" indent="0" algn="ctr">
                        <a:buFontTx/>
                        <a:buNone/>
                      </a:pPr>
                      <a:endParaRPr lang="en-US" sz="900">
                        <a:solidFill>
                          <a:schemeClr val="tx1"/>
                        </a:solidFill>
                      </a:endParaRPr>
                    </a:p>
                    <a:p>
                      <a:pPr marL="0" indent="0" algn="ctr">
                        <a:buFontTx/>
                        <a:buNone/>
                      </a:pPr>
                      <a:r>
                        <a:rPr lang="en-US" sz="900">
                          <a:solidFill>
                            <a:schemeClr val="tx1"/>
                          </a:solidFill>
                        </a:rPr>
                        <a:t>Invite Organize events</a:t>
                      </a:r>
                    </a:p>
                    <a:p>
                      <a:pPr marL="0" indent="0" algn="ctr">
                        <a:buFontTx/>
                        <a:buNone/>
                      </a:pPr>
                      <a:endParaRPr lang="en-US" sz="900">
                        <a:solidFill>
                          <a:schemeClr val="tx1"/>
                        </a:solidFill>
                      </a:endParaRPr>
                    </a:p>
                    <a:p>
                      <a:pPr marL="0" indent="0" algn="ctr">
                        <a:buFontTx/>
                        <a:buNone/>
                      </a:pPr>
                      <a:r>
                        <a:rPr lang="en-US" sz="900">
                          <a:solidFill>
                            <a:schemeClr val="tx1"/>
                          </a:solidFill>
                        </a:rPr>
                        <a:t>Assign projects to lead</a:t>
                      </a:r>
                    </a:p>
                    <a:p>
                      <a:pPr marL="0" indent="0" algn="ctr">
                        <a:buFontTx/>
                        <a:buNone/>
                      </a:pPr>
                      <a:endParaRPr lang="en-US" sz="900">
                        <a:solidFill>
                          <a:schemeClr val="tx1"/>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a:solidFill>
                            <a:schemeClr val="tx1"/>
                          </a:solidFill>
                        </a:rPr>
                        <a:t>Invite to collect external content and push in the Community Chatroom</a:t>
                      </a:r>
                    </a:p>
                  </a:txBody>
                  <a:tcP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a:solidFill>
                            <a:schemeClr val="bg1"/>
                          </a:solidFill>
                        </a:rPr>
                        <a:t>Invite Create original content or push content for the Community</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a:solidFill>
                          <a:schemeClr val="bg1"/>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a:solidFill>
                            <a:schemeClr val="bg1"/>
                          </a:solidFill>
                        </a:rPr>
                        <a:t>Propose creative spaces to express and share their content</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a:solidFill>
                          <a:schemeClr val="bg1"/>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a:solidFill>
                          <a:schemeClr val="bg1"/>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a:solidFill>
                          <a:schemeClr val="bg1"/>
                        </a:solidFill>
                      </a:endParaRPr>
                    </a:p>
                  </a:txBody>
                  <a:tcPr>
                    <a:solidFill>
                      <a:schemeClr val="accent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bg1"/>
                          </a:solidFill>
                        </a:rPr>
                        <a:t>Invite to community organization activities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chemeClr val="bg1"/>
                          </a:solidFill>
                        </a:rPr>
                        <a:t>Invite to matchmake members </a:t>
                      </a:r>
                    </a:p>
                  </a:txBody>
                  <a:tcPr>
                    <a:solidFill>
                      <a:schemeClr val="accent1">
                        <a:lumMod val="50000"/>
                      </a:schemeClr>
                    </a:solidFill>
                  </a:tcPr>
                </a:tc>
                <a:extLst>
                  <a:ext uri="{0D108BD9-81ED-4DB2-BD59-A6C34878D82A}">
                    <a16:rowId xmlns:a16="http://schemas.microsoft.com/office/drawing/2014/main" val="267751914"/>
                  </a:ext>
                </a:extLst>
              </a:tr>
            </a:tbl>
          </a:graphicData>
        </a:graphic>
      </p:graphicFrame>
      <p:pic>
        <p:nvPicPr>
          <p:cNvPr id="7" name="Graphique 6" descr="Une artiste avec un remplissage uni">
            <a:extLst>
              <a:ext uri="{FF2B5EF4-FFF2-40B4-BE49-F238E27FC236}">
                <a16:creationId xmlns:a16="http://schemas.microsoft.com/office/drawing/2014/main" id="{9293A47D-F340-4796-AB83-76DCA419A94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73308" y="1491580"/>
            <a:ext cx="593626" cy="593626"/>
          </a:xfrm>
          <a:prstGeom prst="rect">
            <a:avLst/>
          </a:prstGeom>
        </p:spPr>
      </p:pic>
      <p:pic>
        <p:nvPicPr>
          <p:cNvPr id="11" name="Graphique 10" descr="Employée de bureau avec un remplissage uni">
            <a:extLst>
              <a:ext uri="{FF2B5EF4-FFF2-40B4-BE49-F238E27FC236}">
                <a16:creationId xmlns:a16="http://schemas.microsoft.com/office/drawing/2014/main" id="{96532A1B-82BE-460F-B74F-BEA0B921108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479745" y="1497784"/>
            <a:ext cx="593626" cy="593626"/>
          </a:xfrm>
          <a:prstGeom prst="rect">
            <a:avLst/>
          </a:prstGeom>
        </p:spPr>
      </p:pic>
      <p:pic>
        <p:nvPicPr>
          <p:cNvPr id="13" name="Graphique 12" descr="Profil femelle avec un remplissage uni">
            <a:extLst>
              <a:ext uri="{FF2B5EF4-FFF2-40B4-BE49-F238E27FC236}">
                <a16:creationId xmlns:a16="http://schemas.microsoft.com/office/drawing/2014/main" id="{650C514C-4079-4E6A-B6AD-EC47601C54D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469619" y="1536447"/>
            <a:ext cx="593626" cy="593626"/>
          </a:xfrm>
          <a:prstGeom prst="rect">
            <a:avLst/>
          </a:prstGeom>
        </p:spPr>
      </p:pic>
      <p:pic>
        <p:nvPicPr>
          <p:cNvPr id="15" name="Graphique 14" descr="Femme agricultrice avec un remplissage uni">
            <a:extLst>
              <a:ext uri="{FF2B5EF4-FFF2-40B4-BE49-F238E27FC236}">
                <a16:creationId xmlns:a16="http://schemas.microsoft.com/office/drawing/2014/main" id="{69F06F29-C3B9-43A5-88B1-363B6EE88EA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063182" y="1545598"/>
            <a:ext cx="593626" cy="593626"/>
          </a:xfrm>
          <a:prstGeom prst="rect">
            <a:avLst/>
          </a:prstGeom>
        </p:spPr>
      </p:pic>
      <p:pic>
        <p:nvPicPr>
          <p:cNvPr id="20" name="Graphique 19" descr="Femme DJ avec un remplissage uni">
            <a:extLst>
              <a:ext uri="{FF2B5EF4-FFF2-40B4-BE49-F238E27FC236}">
                <a16:creationId xmlns:a16="http://schemas.microsoft.com/office/drawing/2014/main" id="{30E77CC5-F00E-47CA-8407-BA15C00F612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054487" y="1563382"/>
            <a:ext cx="593626" cy="593626"/>
          </a:xfrm>
          <a:prstGeom prst="rect">
            <a:avLst/>
          </a:prstGeom>
        </p:spPr>
      </p:pic>
      <p:pic>
        <p:nvPicPr>
          <p:cNvPr id="27" name="Graphique 26" descr="Écolière avec un remplissage uni">
            <a:extLst>
              <a:ext uri="{FF2B5EF4-FFF2-40B4-BE49-F238E27FC236}">
                <a16:creationId xmlns:a16="http://schemas.microsoft.com/office/drawing/2014/main" id="{1B2C5A10-7AA6-4D2A-952E-7DB07454D47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580627" y="1512940"/>
            <a:ext cx="593626" cy="593626"/>
          </a:xfrm>
          <a:prstGeom prst="rect">
            <a:avLst/>
          </a:prstGeom>
        </p:spPr>
      </p:pic>
      <p:pic>
        <p:nvPicPr>
          <p:cNvPr id="29" name="Graphique 28" descr="Héroïne avec un remplissage uni">
            <a:extLst>
              <a:ext uri="{FF2B5EF4-FFF2-40B4-BE49-F238E27FC236}">
                <a16:creationId xmlns:a16="http://schemas.microsoft.com/office/drawing/2014/main" id="{E1ADD144-FFAE-4359-881A-27B078C6E7D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669824" y="1466773"/>
            <a:ext cx="653526" cy="653526"/>
          </a:xfrm>
          <a:prstGeom prst="rect">
            <a:avLst/>
          </a:prstGeom>
        </p:spPr>
      </p:pic>
      <p:pic>
        <p:nvPicPr>
          <p:cNvPr id="31" name="Graphique 30" descr="Deux cœurs avec un remplissage uni">
            <a:extLst>
              <a:ext uri="{FF2B5EF4-FFF2-40B4-BE49-F238E27FC236}">
                <a16:creationId xmlns:a16="http://schemas.microsoft.com/office/drawing/2014/main" id="{2D21C005-0EB3-48FC-AEB3-193B39A369FF}"/>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953397" y="1512940"/>
            <a:ext cx="193580" cy="193580"/>
          </a:xfrm>
          <a:prstGeom prst="rect">
            <a:avLst/>
          </a:prstGeom>
        </p:spPr>
      </p:pic>
      <p:pic>
        <p:nvPicPr>
          <p:cNvPr id="14" name="Image 13" descr="Une image contenant personne, homme, cravate, complet&#10;&#10;Description générée automatiquement">
            <a:extLst>
              <a:ext uri="{FF2B5EF4-FFF2-40B4-BE49-F238E27FC236}">
                <a16:creationId xmlns:a16="http://schemas.microsoft.com/office/drawing/2014/main" id="{0276176D-F7A9-4CE2-B96F-50F8526D654B}"/>
              </a:ext>
            </a:extLst>
          </p:cNvPr>
          <p:cNvPicPr>
            <a:picLocks noChangeAspect="1"/>
          </p:cNvPicPr>
          <p:nvPr/>
        </p:nvPicPr>
        <p:blipFill>
          <a:blip r:embed="rId18" cstate="email">
            <a:extLst>
              <a:ext uri="{28A0092B-C50C-407E-A947-70E740481C1C}">
                <a14:useLocalDpi xmlns:a14="http://schemas.microsoft.com/office/drawing/2010/main"/>
              </a:ext>
            </a:extLst>
          </a:blip>
          <a:stretch>
            <a:fillRect/>
          </a:stretch>
        </p:blipFill>
        <p:spPr>
          <a:xfrm>
            <a:off x="4734013" y="4400999"/>
            <a:ext cx="313318" cy="313318"/>
          </a:xfrm>
          <a:prstGeom prst="rect">
            <a:avLst/>
          </a:prstGeom>
        </p:spPr>
      </p:pic>
      <p:pic>
        <p:nvPicPr>
          <p:cNvPr id="16" name="Image 15" descr="Une image contenant personne, extérieur, souriant, violet&#10;&#10;Description générée automatiquement">
            <a:extLst>
              <a:ext uri="{FF2B5EF4-FFF2-40B4-BE49-F238E27FC236}">
                <a16:creationId xmlns:a16="http://schemas.microsoft.com/office/drawing/2014/main" id="{08E70334-DC8D-44AE-A7CA-2F341A52CFAB}"/>
              </a:ext>
            </a:extLst>
          </p:cNvPr>
          <p:cNvPicPr>
            <a:picLocks noChangeAspect="1"/>
          </p:cNvPicPr>
          <p:nvPr/>
        </p:nvPicPr>
        <p:blipFill>
          <a:blip r:embed="rId19" cstate="email">
            <a:extLst>
              <a:ext uri="{28A0092B-C50C-407E-A947-70E740481C1C}">
                <a14:useLocalDpi xmlns:a14="http://schemas.microsoft.com/office/drawing/2010/main"/>
              </a:ext>
            </a:extLst>
          </a:blip>
          <a:stretch>
            <a:fillRect/>
          </a:stretch>
        </p:blipFill>
        <p:spPr>
          <a:xfrm>
            <a:off x="6044724" y="4854454"/>
            <a:ext cx="313318" cy="313318"/>
          </a:xfrm>
          <a:prstGeom prst="rect">
            <a:avLst/>
          </a:prstGeom>
        </p:spPr>
      </p:pic>
      <p:pic>
        <p:nvPicPr>
          <p:cNvPr id="17" name="Image 16" descr="Une image contenant personne, femme, souriant&#10;&#10;Description générée automatiquement">
            <a:extLst>
              <a:ext uri="{FF2B5EF4-FFF2-40B4-BE49-F238E27FC236}">
                <a16:creationId xmlns:a16="http://schemas.microsoft.com/office/drawing/2014/main" id="{76249754-B172-453C-9100-F34D4DC154BF}"/>
              </a:ext>
            </a:extLst>
          </p:cNvPr>
          <p:cNvPicPr>
            <a:picLocks noChangeAspect="1"/>
          </p:cNvPicPr>
          <p:nvPr/>
        </p:nvPicPr>
        <p:blipFill>
          <a:blip r:embed="rId20" cstate="email">
            <a:extLst>
              <a:ext uri="{28A0092B-C50C-407E-A947-70E740481C1C}">
                <a14:useLocalDpi xmlns:a14="http://schemas.microsoft.com/office/drawing/2010/main"/>
              </a:ext>
            </a:extLst>
          </a:blip>
          <a:stretch>
            <a:fillRect/>
          </a:stretch>
        </p:blipFill>
        <p:spPr>
          <a:xfrm>
            <a:off x="3284918" y="4400999"/>
            <a:ext cx="313318" cy="313318"/>
          </a:xfrm>
          <a:prstGeom prst="rect">
            <a:avLst/>
          </a:prstGeom>
        </p:spPr>
      </p:pic>
      <p:pic>
        <p:nvPicPr>
          <p:cNvPr id="18" name="Image 17" descr="Une image contenant personne, extérieur, souriant, foule&#10;&#10;Description générée automatiquement">
            <a:extLst>
              <a:ext uri="{FF2B5EF4-FFF2-40B4-BE49-F238E27FC236}">
                <a16:creationId xmlns:a16="http://schemas.microsoft.com/office/drawing/2014/main" id="{77F10C11-D993-43AD-AB86-7FBC69388431}"/>
              </a:ext>
            </a:extLst>
          </p:cNvPr>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2825740" y="4414140"/>
            <a:ext cx="313318" cy="313318"/>
          </a:xfrm>
          <a:prstGeom prst="rect">
            <a:avLst/>
          </a:prstGeom>
        </p:spPr>
      </p:pic>
      <p:pic>
        <p:nvPicPr>
          <p:cNvPr id="19" name="Image 18" descr="Une image contenant personne, souriant, homme, posant&#10;&#10;Description générée automatiquement">
            <a:extLst>
              <a:ext uri="{FF2B5EF4-FFF2-40B4-BE49-F238E27FC236}">
                <a16:creationId xmlns:a16="http://schemas.microsoft.com/office/drawing/2014/main" id="{9F59AF60-28A7-4227-A04A-82F057E4E395}"/>
              </a:ext>
            </a:extLst>
          </p:cNvPr>
          <p:cNvPicPr>
            <a:picLocks noChangeAspect="1"/>
          </p:cNvPicPr>
          <p:nvPr/>
        </p:nvPicPr>
        <p:blipFill>
          <a:blip r:embed="rId22" cstate="email">
            <a:extLst>
              <a:ext uri="{28A0092B-C50C-407E-A947-70E740481C1C}">
                <a14:useLocalDpi xmlns:a14="http://schemas.microsoft.com/office/drawing/2010/main"/>
              </a:ext>
            </a:extLst>
          </a:blip>
          <a:stretch>
            <a:fillRect/>
          </a:stretch>
        </p:blipFill>
        <p:spPr>
          <a:xfrm>
            <a:off x="1064449" y="4881543"/>
            <a:ext cx="313318" cy="313318"/>
          </a:xfrm>
          <a:prstGeom prst="rect">
            <a:avLst/>
          </a:prstGeom>
        </p:spPr>
      </p:pic>
      <p:pic>
        <p:nvPicPr>
          <p:cNvPr id="21" name="Image 20" descr="Une image contenant personne, intérieur, posant, fermer&#10;&#10;Description générée automatiquement">
            <a:extLst>
              <a:ext uri="{FF2B5EF4-FFF2-40B4-BE49-F238E27FC236}">
                <a16:creationId xmlns:a16="http://schemas.microsoft.com/office/drawing/2014/main" id="{609071F0-5988-48C3-A685-A4C22EE55AAA}"/>
              </a:ext>
            </a:extLst>
          </p:cNvPr>
          <p:cNvPicPr>
            <a:picLocks noChangeAspect="1"/>
          </p:cNvPicPr>
          <p:nvPr/>
        </p:nvPicPr>
        <p:blipFill>
          <a:blip r:embed="rId23" cstate="email">
            <a:extLst>
              <a:ext uri="{28A0092B-C50C-407E-A947-70E740481C1C}">
                <a14:useLocalDpi xmlns:a14="http://schemas.microsoft.com/office/drawing/2010/main"/>
              </a:ext>
            </a:extLst>
          </a:blip>
          <a:stretch>
            <a:fillRect/>
          </a:stretch>
        </p:blipFill>
        <p:spPr>
          <a:xfrm>
            <a:off x="6500724" y="4400999"/>
            <a:ext cx="313318" cy="313318"/>
          </a:xfrm>
          <a:prstGeom prst="rect">
            <a:avLst/>
          </a:prstGeom>
        </p:spPr>
      </p:pic>
      <p:pic>
        <p:nvPicPr>
          <p:cNvPr id="22" name="Image 21" descr="Une image contenant personne, homme, mur, souriant&#10;&#10;Description générée automatiquement">
            <a:extLst>
              <a:ext uri="{FF2B5EF4-FFF2-40B4-BE49-F238E27FC236}">
                <a16:creationId xmlns:a16="http://schemas.microsoft.com/office/drawing/2014/main" id="{D8BD9263-601F-497E-B078-B7496254547A}"/>
              </a:ext>
            </a:extLst>
          </p:cNvPr>
          <p:cNvPicPr>
            <a:picLocks noChangeAspect="1"/>
          </p:cNvPicPr>
          <p:nvPr/>
        </p:nvPicPr>
        <p:blipFill>
          <a:blip r:embed="rId24" cstate="email">
            <a:extLst>
              <a:ext uri="{28A0092B-C50C-407E-A947-70E740481C1C}">
                <a14:useLocalDpi xmlns:a14="http://schemas.microsoft.com/office/drawing/2010/main"/>
              </a:ext>
            </a:extLst>
          </a:blip>
          <a:stretch>
            <a:fillRect/>
          </a:stretch>
        </p:blipFill>
        <p:spPr>
          <a:xfrm>
            <a:off x="3290439" y="4846796"/>
            <a:ext cx="313318" cy="313318"/>
          </a:xfrm>
          <a:prstGeom prst="rect">
            <a:avLst/>
          </a:prstGeom>
        </p:spPr>
      </p:pic>
      <p:pic>
        <p:nvPicPr>
          <p:cNvPr id="23" name="Image 22" descr="Une image contenant homme, personne, intérieur, aîné&#10;&#10;Description générée automatiquement">
            <a:extLst>
              <a:ext uri="{FF2B5EF4-FFF2-40B4-BE49-F238E27FC236}">
                <a16:creationId xmlns:a16="http://schemas.microsoft.com/office/drawing/2014/main" id="{574B43B9-1207-44D3-93E4-B1BBF9231271}"/>
              </a:ext>
            </a:extLst>
          </p:cNvPr>
          <p:cNvPicPr>
            <a:picLocks noChangeAspect="1"/>
          </p:cNvPicPr>
          <p:nvPr/>
        </p:nvPicPr>
        <p:blipFill>
          <a:blip r:embed="rId25" cstate="email">
            <a:extLst>
              <a:ext uri="{28A0092B-C50C-407E-A947-70E740481C1C}">
                <a14:useLocalDpi xmlns:a14="http://schemas.microsoft.com/office/drawing/2010/main"/>
              </a:ext>
            </a:extLst>
          </a:blip>
          <a:stretch>
            <a:fillRect/>
          </a:stretch>
        </p:blipFill>
        <p:spPr>
          <a:xfrm>
            <a:off x="7879562" y="4445616"/>
            <a:ext cx="313318" cy="313318"/>
          </a:xfrm>
          <a:prstGeom prst="rect">
            <a:avLst/>
          </a:prstGeom>
        </p:spPr>
      </p:pic>
      <p:pic>
        <p:nvPicPr>
          <p:cNvPr id="24" name="Image 23" descr="Une image contenant homme, personne, verres, portant&#10;&#10;Description générée automatiquement">
            <a:extLst>
              <a:ext uri="{FF2B5EF4-FFF2-40B4-BE49-F238E27FC236}">
                <a16:creationId xmlns:a16="http://schemas.microsoft.com/office/drawing/2014/main" id="{F087FC78-82D7-4755-99CB-6282CAF67A6C}"/>
              </a:ext>
            </a:extLst>
          </p:cNvPr>
          <p:cNvPicPr>
            <a:picLocks noChangeAspect="1"/>
          </p:cNvPicPr>
          <p:nvPr/>
        </p:nvPicPr>
        <p:blipFill>
          <a:blip r:embed="rId26" cstate="email">
            <a:extLst>
              <a:ext uri="{28A0092B-C50C-407E-A947-70E740481C1C}">
                <a14:useLocalDpi xmlns:a14="http://schemas.microsoft.com/office/drawing/2010/main"/>
              </a:ext>
            </a:extLst>
          </a:blip>
          <a:stretch>
            <a:fillRect/>
          </a:stretch>
        </p:blipFill>
        <p:spPr>
          <a:xfrm>
            <a:off x="6500723" y="4857940"/>
            <a:ext cx="313318" cy="313318"/>
          </a:xfrm>
          <a:prstGeom prst="rect">
            <a:avLst/>
          </a:prstGeom>
        </p:spPr>
      </p:pic>
      <p:pic>
        <p:nvPicPr>
          <p:cNvPr id="25" name="Image 24" descr="Une image contenant personne, homme, intérieur, souriant&#10;&#10;Description générée automatiquement">
            <a:extLst>
              <a:ext uri="{FF2B5EF4-FFF2-40B4-BE49-F238E27FC236}">
                <a16:creationId xmlns:a16="http://schemas.microsoft.com/office/drawing/2014/main" id="{50FCE991-F848-4755-AC46-5130D5745A90}"/>
              </a:ext>
            </a:extLst>
          </p:cNvPr>
          <p:cNvPicPr>
            <a:picLocks noChangeAspect="1"/>
          </p:cNvPicPr>
          <p:nvPr/>
        </p:nvPicPr>
        <p:blipFill>
          <a:blip r:embed="rId27" cstate="email">
            <a:extLst>
              <a:ext uri="{28A0092B-C50C-407E-A947-70E740481C1C}">
                <a14:useLocalDpi xmlns:a14="http://schemas.microsoft.com/office/drawing/2010/main"/>
              </a:ext>
            </a:extLst>
          </a:blip>
          <a:stretch>
            <a:fillRect/>
          </a:stretch>
        </p:blipFill>
        <p:spPr>
          <a:xfrm>
            <a:off x="1963070" y="4429948"/>
            <a:ext cx="313318" cy="313318"/>
          </a:xfrm>
          <a:prstGeom prst="rect">
            <a:avLst/>
          </a:prstGeom>
        </p:spPr>
      </p:pic>
      <p:pic>
        <p:nvPicPr>
          <p:cNvPr id="26" name="Image 25" descr="Une image contenant personne, homme, cravate, souriant&#10;&#10;Description générée automatiquement">
            <a:extLst>
              <a:ext uri="{FF2B5EF4-FFF2-40B4-BE49-F238E27FC236}">
                <a16:creationId xmlns:a16="http://schemas.microsoft.com/office/drawing/2014/main" id="{839CCB55-AC94-4D99-BBB5-6386375EF72B}"/>
              </a:ext>
            </a:extLst>
          </p:cNvPr>
          <p:cNvPicPr>
            <a:picLocks noChangeAspect="1"/>
          </p:cNvPicPr>
          <p:nvPr/>
        </p:nvPicPr>
        <p:blipFill>
          <a:blip r:embed="rId28" cstate="email">
            <a:extLst>
              <a:ext uri="{28A0092B-C50C-407E-A947-70E740481C1C}">
                <a14:useLocalDpi xmlns:a14="http://schemas.microsoft.com/office/drawing/2010/main"/>
              </a:ext>
            </a:extLst>
          </a:blip>
          <a:stretch>
            <a:fillRect/>
          </a:stretch>
        </p:blipFill>
        <p:spPr>
          <a:xfrm>
            <a:off x="1969054" y="4870421"/>
            <a:ext cx="313318" cy="313318"/>
          </a:xfrm>
          <a:prstGeom prst="rect">
            <a:avLst/>
          </a:prstGeom>
        </p:spPr>
      </p:pic>
      <p:pic>
        <p:nvPicPr>
          <p:cNvPr id="30" name="Image 29" descr="Une image contenant personne, homme, souriant, aîné&#10;&#10;Description générée automatiquement">
            <a:extLst>
              <a:ext uri="{FF2B5EF4-FFF2-40B4-BE49-F238E27FC236}">
                <a16:creationId xmlns:a16="http://schemas.microsoft.com/office/drawing/2014/main" id="{3A9B69B3-2DEC-4C7A-A850-EA7289AED434}"/>
              </a:ext>
            </a:extLst>
          </p:cNvPr>
          <p:cNvPicPr>
            <a:picLocks noChangeAspect="1"/>
          </p:cNvPicPr>
          <p:nvPr/>
        </p:nvPicPr>
        <p:blipFill>
          <a:blip r:embed="rId29" cstate="email">
            <a:extLst>
              <a:ext uri="{28A0092B-C50C-407E-A947-70E740481C1C}">
                <a14:useLocalDpi xmlns:a14="http://schemas.microsoft.com/office/drawing/2010/main"/>
              </a:ext>
            </a:extLst>
          </a:blip>
          <a:stretch>
            <a:fillRect/>
          </a:stretch>
        </p:blipFill>
        <p:spPr>
          <a:xfrm>
            <a:off x="1062028" y="4423935"/>
            <a:ext cx="313318" cy="313318"/>
          </a:xfrm>
          <a:prstGeom prst="rect">
            <a:avLst/>
          </a:prstGeom>
        </p:spPr>
      </p:pic>
      <p:pic>
        <p:nvPicPr>
          <p:cNvPr id="32" name="Image 31" descr="Une image contenant personne, homme, souriant, aîné&#10;&#10;Description générée automatiquement">
            <a:extLst>
              <a:ext uri="{FF2B5EF4-FFF2-40B4-BE49-F238E27FC236}">
                <a16:creationId xmlns:a16="http://schemas.microsoft.com/office/drawing/2014/main" id="{A0993739-AC3B-4B94-9694-73350ADFBF18}"/>
              </a:ext>
            </a:extLst>
          </p:cNvPr>
          <p:cNvPicPr>
            <a:picLocks noChangeAspect="1"/>
          </p:cNvPicPr>
          <p:nvPr/>
        </p:nvPicPr>
        <p:blipFill>
          <a:blip r:embed="rId30" cstate="email">
            <a:extLst>
              <a:ext uri="{28A0092B-C50C-407E-A947-70E740481C1C}">
                <a14:useLocalDpi xmlns:a14="http://schemas.microsoft.com/office/drawing/2010/main"/>
              </a:ext>
            </a:extLst>
          </a:blip>
          <a:stretch>
            <a:fillRect/>
          </a:stretch>
        </p:blipFill>
        <p:spPr>
          <a:xfrm>
            <a:off x="2838831" y="4868477"/>
            <a:ext cx="313318" cy="313318"/>
          </a:xfrm>
          <a:prstGeom prst="rect">
            <a:avLst/>
          </a:prstGeom>
        </p:spPr>
      </p:pic>
      <p:pic>
        <p:nvPicPr>
          <p:cNvPr id="33" name="Image 32" descr="Une image contenant personne, femme, souriant, posant&#10;&#10;Description générée automatiquement">
            <a:extLst>
              <a:ext uri="{FF2B5EF4-FFF2-40B4-BE49-F238E27FC236}">
                <a16:creationId xmlns:a16="http://schemas.microsoft.com/office/drawing/2014/main" id="{C3E77CF2-5F1F-4CA7-B976-4F2BBE140328}"/>
              </a:ext>
            </a:extLst>
          </p:cNvPr>
          <p:cNvPicPr>
            <a:picLocks noChangeAspect="1"/>
          </p:cNvPicPr>
          <p:nvPr/>
        </p:nvPicPr>
        <p:blipFill>
          <a:blip r:embed="rId31" cstate="email">
            <a:extLst>
              <a:ext uri="{28A0092B-C50C-407E-A947-70E740481C1C}">
                <a14:useLocalDpi xmlns:a14="http://schemas.microsoft.com/office/drawing/2010/main"/>
              </a:ext>
            </a:extLst>
          </a:blip>
          <a:stretch>
            <a:fillRect/>
          </a:stretch>
        </p:blipFill>
        <p:spPr>
          <a:xfrm>
            <a:off x="9389958" y="4421245"/>
            <a:ext cx="313318" cy="313318"/>
          </a:xfrm>
          <a:prstGeom prst="rect">
            <a:avLst/>
          </a:prstGeom>
        </p:spPr>
      </p:pic>
      <p:pic>
        <p:nvPicPr>
          <p:cNvPr id="34" name="Image 33" descr="Une image contenant personne, extérieur, fermer&#10;&#10;Description générée automatiquement">
            <a:extLst>
              <a:ext uri="{FF2B5EF4-FFF2-40B4-BE49-F238E27FC236}">
                <a16:creationId xmlns:a16="http://schemas.microsoft.com/office/drawing/2014/main" id="{2D0E2BF7-1229-451F-B53F-3FD3EBEE82B7}"/>
              </a:ext>
            </a:extLst>
          </p:cNvPr>
          <p:cNvPicPr>
            <a:picLocks noChangeAspect="1"/>
          </p:cNvPicPr>
          <p:nvPr/>
        </p:nvPicPr>
        <p:blipFill>
          <a:blip r:embed="rId32" cstate="email">
            <a:extLst>
              <a:ext uri="{28A0092B-C50C-407E-A947-70E740481C1C}">
                <a14:useLocalDpi xmlns:a14="http://schemas.microsoft.com/office/drawing/2010/main"/>
              </a:ext>
            </a:extLst>
          </a:blip>
          <a:stretch>
            <a:fillRect/>
          </a:stretch>
        </p:blipFill>
        <p:spPr>
          <a:xfrm>
            <a:off x="6044725" y="4409782"/>
            <a:ext cx="313318" cy="313318"/>
          </a:xfrm>
          <a:prstGeom prst="rect">
            <a:avLst/>
          </a:prstGeom>
        </p:spPr>
      </p:pic>
      <p:pic>
        <p:nvPicPr>
          <p:cNvPr id="35" name="Image 34" descr="Une image contenant personne, mur, intérieur, jeune&#10;&#10;Description générée automatiquement">
            <a:extLst>
              <a:ext uri="{FF2B5EF4-FFF2-40B4-BE49-F238E27FC236}">
                <a16:creationId xmlns:a16="http://schemas.microsoft.com/office/drawing/2014/main" id="{2992D300-3C14-4FA6-91F4-675AEE6F2A76}"/>
              </a:ext>
            </a:extLst>
          </p:cNvPr>
          <p:cNvPicPr>
            <a:picLocks noChangeAspect="1"/>
          </p:cNvPicPr>
          <p:nvPr/>
        </p:nvPicPr>
        <p:blipFill>
          <a:blip r:embed="rId33" cstate="email">
            <a:extLst>
              <a:ext uri="{28A0092B-C50C-407E-A947-70E740481C1C}">
                <a14:useLocalDpi xmlns:a14="http://schemas.microsoft.com/office/drawing/2010/main"/>
              </a:ext>
            </a:extLst>
          </a:blip>
          <a:stretch>
            <a:fillRect/>
          </a:stretch>
        </p:blipFill>
        <p:spPr>
          <a:xfrm>
            <a:off x="11084114" y="4334410"/>
            <a:ext cx="313318" cy="313318"/>
          </a:xfrm>
          <a:prstGeom prst="rect">
            <a:avLst/>
          </a:prstGeom>
        </p:spPr>
      </p:pic>
      <p:pic>
        <p:nvPicPr>
          <p:cNvPr id="36" name="Image 35" descr="Une image contenant personne, homme, extérieur, arbre&#10;&#10;Description générée automatiquement">
            <a:extLst>
              <a:ext uri="{FF2B5EF4-FFF2-40B4-BE49-F238E27FC236}">
                <a16:creationId xmlns:a16="http://schemas.microsoft.com/office/drawing/2014/main" id="{B8CF211B-6FE4-4BED-8EA8-924DFC16BE05}"/>
              </a:ext>
            </a:extLst>
          </p:cNvPr>
          <p:cNvPicPr>
            <a:picLocks noChangeAspect="1"/>
          </p:cNvPicPr>
          <p:nvPr/>
        </p:nvPicPr>
        <p:blipFill>
          <a:blip r:embed="rId34" cstate="email">
            <a:extLst>
              <a:ext uri="{28A0092B-C50C-407E-A947-70E740481C1C}">
                <a14:useLocalDpi xmlns:a14="http://schemas.microsoft.com/office/drawing/2010/main"/>
              </a:ext>
            </a:extLst>
          </a:blip>
          <a:stretch>
            <a:fillRect/>
          </a:stretch>
        </p:blipFill>
        <p:spPr>
          <a:xfrm>
            <a:off x="1506938" y="4870421"/>
            <a:ext cx="313318" cy="313318"/>
          </a:xfrm>
          <a:prstGeom prst="rect">
            <a:avLst/>
          </a:prstGeom>
        </p:spPr>
      </p:pic>
      <p:pic>
        <p:nvPicPr>
          <p:cNvPr id="37" name="Image 36" descr="Une image contenant personne, mur, souriant, intérieur&#10;&#10;Description générée automatiquement">
            <a:extLst>
              <a:ext uri="{FF2B5EF4-FFF2-40B4-BE49-F238E27FC236}">
                <a16:creationId xmlns:a16="http://schemas.microsoft.com/office/drawing/2014/main" id="{36F58715-BF9C-4B0F-BAC8-09E0E05F1B1C}"/>
              </a:ext>
            </a:extLst>
          </p:cNvPr>
          <p:cNvPicPr>
            <a:picLocks noChangeAspect="1"/>
          </p:cNvPicPr>
          <p:nvPr/>
        </p:nvPicPr>
        <p:blipFill>
          <a:blip r:embed="rId35" cstate="email">
            <a:extLst>
              <a:ext uri="{28A0092B-C50C-407E-A947-70E740481C1C}">
                <a14:useLocalDpi xmlns:a14="http://schemas.microsoft.com/office/drawing/2010/main"/>
              </a:ext>
            </a:extLst>
          </a:blip>
          <a:stretch>
            <a:fillRect/>
          </a:stretch>
        </p:blipFill>
        <p:spPr>
          <a:xfrm>
            <a:off x="1064448" y="5319821"/>
            <a:ext cx="313318" cy="313318"/>
          </a:xfrm>
          <a:prstGeom prst="rect">
            <a:avLst/>
          </a:prstGeom>
        </p:spPr>
      </p:pic>
      <p:pic>
        <p:nvPicPr>
          <p:cNvPr id="38" name="Image 37" descr="Une image contenant personne, mur, souriant, posant&#10;&#10;Description générée automatiquement">
            <a:extLst>
              <a:ext uri="{FF2B5EF4-FFF2-40B4-BE49-F238E27FC236}">
                <a16:creationId xmlns:a16="http://schemas.microsoft.com/office/drawing/2014/main" id="{43E33ACB-9EB9-4E21-94DC-55C9538EFA04}"/>
              </a:ext>
            </a:extLst>
          </p:cNvPr>
          <p:cNvPicPr>
            <a:picLocks noChangeAspect="1"/>
          </p:cNvPicPr>
          <p:nvPr/>
        </p:nvPicPr>
        <p:blipFill>
          <a:blip r:embed="rId36" cstate="email">
            <a:extLst>
              <a:ext uri="{28A0092B-C50C-407E-A947-70E740481C1C}">
                <a14:useLocalDpi xmlns:a14="http://schemas.microsoft.com/office/drawing/2010/main"/>
              </a:ext>
            </a:extLst>
          </a:blip>
          <a:stretch>
            <a:fillRect/>
          </a:stretch>
        </p:blipFill>
        <p:spPr>
          <a:xfrm>
            <a:off x="1512549" y="4424166"/>
            <a:ext cx="313318" cy="313318"/>
          </a:xfrm>
          <a:prstGeom prst="rect">
            <a:avLst/>
          </a:prstGeom>
        </p:spPr>
      </p:pic>
      <p:pic>
        <p:nvPicPr>
          <p:cNvPr id="39" name="Image 38" descr="Une image contenant personne, mur, homme, souriant&#10;&#10;Description générée automatiquement">
            <a:extLst>
              <a:ext uri="{FF2B5EF4-FFF2-40B4-BE49-F238E27FC236}">
                <a16:creationId xmlns:a16="http://schemas.microsoft.com/office/drawing/2014/main" id="{46630AD1-BA54-47AC-8948-D033FBA44BF6}"/>
              </a:ext>
            </a:extLst>
          </p:cNvPr>
          <p:cNvPicPr>
            <a:picLocks noChangeAspect="1"/>
          </p:cNvPicPr>
          <p:nvPr/>
        </p:nvPicPr>
        <p:blipFill>
          <a:blip r:embed="rId37" cstate="email">
            <a:extLst>
              <a:ext uri="{28A0092B-C50C-407E-A947-70E740481C1C}">
                <a14:useLocalDpi xmlns:a14="http://schemas.microsoft.com/office/drawing/2010/main"/>
              </a:ext>
            </a:extLst>
          </a:blip>
          <a:stretch>
            <a:fillRect/>
          </a:stretch>
        </p:blipFill>
        <p:spPr>
          <a:xfrm>
            <a:off x="4734013" y="4854454"/>
            <a:ext cx="313318" cy="313318"/>
          </a:xfrm>
          <a:prstGeom prst="rect">
            <a:avLst/>
          </a:prstGeom>
        </p:spPr>
      </p:pic>
      <p:sp>
        <p:nvSpPr>
          <p:cNvPr id="4" name="ZoneTexte 3">
            <a:extLst>
              <a:ext uri="{FF2B5EF4-FFF2-40B4-BE49-F238E27FC236}">
                <a16:creationId xmlns:a16="http://schemas.microsoft.com/office/drawing/2014/main" id="{BC93323B-E7A5-47FE-8DD4-55346F092C58}"/>
              </a:ext>
            </a:extLst>
          </p:cNvPr>
          <p:cNvSpPr txBox="1"/>
          <p:nvPr/>
        </p:nvSpPr>
        <p:spPr>
          <a:xfrm>
            <a:off x="0" y="3177331"/>
            <a:ext cx="871477" cy="461665"/>
          </a:xfrm>
          <a:prstGeom prst="rect">
            <a:avLst/>
          </a:prstGeom>
          <a:noFill/>
        </p:spPr>
        <p:txBody>
          <a:bodyPr wrap="square" rtlCol="0">
            <a:spAutoFit/>
          </a:bodyPr>
          <a:lstStyle/>
          <a:p>
            <a:r>
              <a:rPr lang="en-US" sz="800" b="1"/>
              <a:t>Suggested actions</a:t>
            </a:r>
          </a:p>
          <a:p>
            <a:r>
              <a:rPr lang="en-US" sz="800" b="1">
                <a:sym typeface="Wingdings" panose="05000000000000000000" pitchFamily="2" charset="2"/>
              </a:rPr>
              <a:t></a:t>
            </a:r>
            <a:endParaRPr lang="en-US" sz="800" b="1"/>
          </a:p>
        </p:txBody>
      </p:sp>
      <p:sp>
        <p:nvSpPr>
          <p:cNvPr id="40" name="Espace réservé du contenu 2">
            <a:extLst>
              <a:ext uri="{FF2B5EF4-FFF2-40B4-BE49-F238E27FC236}">
                <a16:creationId xmlns:a16="http://schemas.microsoft.com/office/drawing/2014/main" id="{9DE310B6-18CC-4DB6-8D44-8558B438EBAF}"/>
              </a:ext>
            </a:extLst>
          </p:cNvPr>
          <p:cNvSpPr txBox="1">
            <a:spLocks/>
          </p:cNvSpPr>
          <p:nvPr/>
        </p:nvSpPr>
        <p:spPr>
          <a:xfrm>
            <a:off x="2825740" y="5225002"/>
            <a:ext cx="9072662" cy="1323890"/>
          </a:xfrm>
          <a:prstGeom prst="rect">
            <a:avLst/>
          </a:prstGeom>
          <a:solidFill>
            <a:srgbClr val="EC7B2B"/>
          </a:solidFill>
        </p:spPr>
        <p:txBody>
          <a:bodyPr vert="horz" lIns="91440" tIns="45720" rIns="91440" bIns="45720" rtlCol="0">
            <a:normAutofit fontScale="92500" lnSpcReduction="10000"/>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000" b="1"/>
              <a:t>What to do with the results ?</a:t>
            </a:r>
          </a:p>
          <a:p>
            <a:pPr marL="0" indent="0">
              <a:buFont typeface="Arial" panose="020B0604020202020204" pitchFamily="34" charset="0"/>
              <a:buNone/>
            </a:pPr>
            <a:r>
              <a:rPr lang="en-US" sz="1000"/>
              <a:t>✔️ Use it to recommend activities that fit the declared level of involvement</a:t>
            </a:r>
          </a:p>
          <a:p>
            <a:pPr marL="0" indent="0">
              <a:buFont typeface="Arial" panose="020B0604020202020204" pitchFamily="34" charset="0"/>
              <a:buNone/>
            </a:pPr>
            <a:r>
              <a:rPr lang="en-US" sz="1000"/>
              <a:t>💬 Use it to set up subgroups and decide on tools</a:t>
            </a:r>
          </a:p>
          <a:p>
            <a:pPr marL="0" indent="0">
              <a:buFont typeface="Arial" panose="020B0604020202020204" pitchFamily="34" charset="0"/>
              <a:buNone/>
            </a:pPr>
            <a:r>
              <a:rPr lang="en-US" sz="1000"/>
              <a:t>🔲 Use it to define Community engagement objectives (with stakeholders)</a:t>
            </a:r>
          </a:p>
          <a:p>
            <a:pPr marL="0" indent="0">
              <a:buFont typeface="Arial" panose="020B0604020202020204" pitchFamily="34" charset="0"/>
              <a:buNone/>
            </a:pPr>
            <a:r>
              <a:rPr lang="en-US" sz="1000"/>
              <a:t>📅 Update it regularly (example : once every quarter or every 10 sessions) or when Community members have drastically changed.</a:t>
            </a:r>
          </a:p>
          <a:p>
            <a:pPr marL="0" indent="0">
              <a:buFont typeface="Arial" panose="020B0604020202020204" pitchFamily="34" charset="0"/>
              <a:buNone/>
            </a:pPr>
            <a:endParaRPr lang="en-US" sz="1000"/>
          </a:p>
        </p:txBody>
      </p:sp>
    </p:spTree>
    <p:extLst>
      <p:ext uri="{BB962C8B-B14F-4D97-AF65-F5344CB8AC3E}">
        <p14:creationId xmlns:p14="http://schemas.microsoft.com/office/powerpoint/2010/main" val="2438374157"/>
      </p:ext>
    </p:extLst>
  </p:cSld>
  <p:clrMapOvr>
    <a:masterClrMapping/>
  </p:clrMapOvr>
  <mc:AlternateContent xmlns:mc="http://schemas.openxmlformats.org/markup-compatibility/2006" xmlns:p14="http://schemas.microsoft.com/office/powerpoint/2010/main">
    <mc:Choice Requires="p14">
      <p:transition spd="slow" p14:dur="2000" advTm="108229"/>
    </mc:Choice>
    <mc:Fallback xmlns="">
      <p:transition spd="slow" advTm="108229"/>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73D076-F1EE-E57A-F107-BD8E494ECDF0}"/>
              </a:ext>
            </a:extLst>
          </p:cNvPr>
          <p:cNvSpPr>
            <a:spLocks noGrp="1"/>
          </p:cNvSpPr>
          <p:nvPr>
            <p:ph type="title"/>
          </p:nvPr>
        </p:nvSpPr>
        <p:spPr/>
        <p:txBody>
          <a:bodyPr>
            <a:normAutofit/>
          </a:bodyPr>
          <a:lstStyle/>
          <a:p>
            <a:r>
              <a:rPr lang="en-US" sz="2800" dirty="0"/>
              <a:t>Relative Engagement level scale</a:t>
            </a:r>
            <a:br>
              <a:rPr lang="en-US" sz="2800" dirty="0"/>
            </a:br>
            <a:r>
              <a:rPr lang="en-US" sz="2800" dirty="0"/>
              <a:t>Behavior assumptions on activity level with</a:t>
            </a:r>
            <a:r>
              <a:rPr lang="en-US" sz="2800" b="0" dirty="0"/>
              <a:t> ⚙️</a:t>
            </a:r>
            <a:r>
              <a:rPr lang="en-US" sz="2800" dirty="0"/>
              <a:t>Structure</a:t>
            </a:r>
          </a:p>
        </p:txBody>
      </p:sp>
      <p:graphicFrame>
        <p:nvGraphicFramePr>
          <p:cNvPr id="4" name="Tableau 5">
            <a:extLst>
              <a:ext uri="{FF2B5EF4-FFF2-40B4-BE49-F238E27FC236}">
                <a16:creationId xmlns:a16="http://schemas.microsoft.com/office/drawing/2014/main" id="{B02959C7-E04D-62FB-2215-148BBDB8A935}"/>
              </a:ext>
            </a:extLst>
          </p:cNvPr>
          <p:cNvGraphicFramePr>
            <a:graphicFrameLocks noGrp="1"/>
          </p:cNvGraphicFramePr>
          <p:nvPr>
            <p:extLst>
              <p:ext uri="{D42A27DB-BD31-4B8C-83A1-F6EECF244321}">
                <p14:modId xmlns:p14="http://schemas.microsoft.com/office/powerpoint/2010/main" val="159494209"/>
              </p:ext>
            </p:extLst>
          </p:nvPr>
        </p:nvGraphicFramePr>
        <p:xfrm>
          <a:off x="868174" y="3652827"/>
          <a:ext cx="10735053" cy="1737360"/>
        </p:xfrm>
        <a:graphic>
          <a:graphicData uri="http://schemas.openxmlformats.org/drawingml/2006/table">
            <a:tbl>
              <a:tblPr firstRow="1" bandRow="1">
                <a:tableStyleId>{5C22544A-7EE6-4342-B048-85BDC9FD1C3A}</a:tableStyleId>
              </a:tblPr>
              <a:tblGrid>
                <a:gridCol w="1533579">
                  <a:extLst>
                    <a:ext uri="{9D8B030D-6E8A-4147-A177-3AD203B41FA5}">
                      <a16:colId xmlns:a16="http://schemas.microsoft.com/office/drawing/2014/main" val="1258243979"/>
                    </a:ext>
                  </a:extLst>
                </a:gridCol>
                <a:gridCol w="1533579">
                  <a:extLst>
                    <a:ext uri="{9D8B030D-6E8A-4147-A177-3AD203B41FA5}">
                      <a16:colId xmlns:a16="http://schemas.microsoft.com/office/drawing/2014/main" val="1079462814"/>
                    </a:ext>
                  </a:extLst>
                </a:gridCol>
                <a:gridCol w="1533579">
                  <a:extLst>
                    <a:ext uri="{9D8B030D-6E8A-4147-A177-3AD203B41FA5}">
                      <a16:colId xmlns:a16="http://schemas.microsoft.com/office/drawing/2014/main" val="3397691572"/>
                    </a:ext>
                  </a:extLst>
                </a:gridCol>
                <a:gridCol w="1533579">
                  <a:extLst>
                    <a:ext uri="{9D8B030D-6E8A-4147-A177-3AD203B41FA5}">
                      <a16:colId xmlns:a16="http://schemas.microsoft.com/office/drawing/2014/main" val="3075883050"/>
                    </a:ext>
                  </a:extLst>
                </a:gridCol>
                <a:gridCol w="1533579">
                  <a:extLst>
                    <a:ext uri="{9D8B030D-6E8A-4147-A177-3AD203B41FA5}">
                      <a16:colId xmlns:a16="http://schemas.microsoft.com/office/drawing/2014/main" val="1259412674"/>
                    </a:ext>
                  </a:extLst>
                </a:gridCol>
                <a:gridCol w="1533579">
                  <a:extLst>
                    <a:ext uri="{9D8B030D-6E8A-4147-A177-3AD203B41FA5}">
                      <a16:colId xmlns:a16="http://schemas.microsoft.com/office/drawing/2014/main" val="3392695109"/>
                    </a:ext>
                  </a:extLst>
                </a:gridCol>
                <a:gridCol w="1533579">
                  <a:extLst>
                    <a:ext uri="{9D8B030D-6E8A-4147-A177-3AD203B41FA5}">
                      <a16:colId xmlns:a16="http://schemas.microsoft.com/office/drawing/2014/main" val="2848032752"/>
                    </a:ext>
                  </a:extLst>
                </a:gridCol>
              </a:tblGrid>
              <a:tr h="217591">
                <a:tc>
                  <a:txBody>
                    <a:bodyPr/>
                    <a:lstStyle/>
                    <a:p>
                      <a:pPr algn="ctr"/>
                      <a:r>
                        <a:rPr lang="en-US" sz="1200" dirty="0">
                          <a:solidFill>
                            <a:schemeClr val="tx1"/>
                          </a:solidFill>
                        </a:rPr>
                        <a:t>E1</a:t>
                      </a:r>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E2</a:t>
                      </a:r>
                    </a:p>
                  </a:txBody>
                  <a:tcPr>
                    <a:solidFill>
                      <a:schemeClr val="bg1">
                        <a:lumMod val="95000"/>
                      </a:schemeClr>
                    </a:solidFill>
                  </a:tcPr>
                </a:tc>
                <a:tc>
                  <a:txBody>
                    <a:bodyPr/>
                    <a:lstStyle/>
                    <a:p>
                      <a:pPr algn="ctr"/>
                      <a:r>
                        <a:rPr lang="en-US" sz="1200" dirty="0">
                          <a:solidFill>
                            <a:schemeClr val="tx1"/>
                          </a:solidFill>
                        </a:rPr>
                        <a:t>E3</a:t>
                      </a:r>
                    </a:p>
                  </a:txBody>
                  <a:tcP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E4</a:t>
                      </a:r>
                    </a:p>
                  </a:txBody>
                  <a:tcP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E5</a:t>
                      </a:r>
                    </a:p>
                  </a:txBody>
                  <a:tcP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rPr>
                        <a:t>E6</a:t>
                      </a:r>
                    </a:p>
                  </a:txBody>
                  <a:tcPr>
                    <a:solidFill>
                      <a:schemeClr val="accent1">
                        <a:lumMod val="75000"/>
                      </a:schemeClr>
                    </a:solidFill>
                  </a:tcPr>
                </a:tc>
                <a:tc>
                  <a:txBody>
                    <a:bodyPr/>
                    <a:lstStyle/>
                    <a:p>
                      <a:pPr algn="ctr"/>
                      <a:r>
                        <a:rPr lang="en-US" sz="1200" dirty="0">
                          <a:solidFill>
                            <a:schemeClr val="bg1"/>
                          </a:solidFill>
                        </a:rPr>
                        <a:t>E7</a:t>
                      </a:r>
                    </a:p>
                  </a:txBody>
                  <a:tcPr>
                    <a:solidFill>
                      <a:schemeClr val="accent1">
                        <a:lumMod val="50000"/>
                      </a:schemeClr>
                    </a:solidFill>
                  </a:tcPr>
                </a:tc>
                <a:extLst>
                  <a:ext uri="{0D108BD9-81ED-4DB2-BD59-A6C34878D82A}">
                    <a16:rowId xmlns:a16="http://schemas.microsoft.com/office/drawing/2014/main" val="1311980861"/>
                  </a:ext>
                </a:extLst>
              </a:tr>
              <a:tr h="217591">
                <a:tc>
                  <a:txBody>
                    <a:bodyPr/>
                    <a:lstStyle/>
                    <a:p>
                      <a:pPr algn="ctr"/>
                      <a:r>
                        <a:rPr lang="en-US" sz="1200" b="1" noProof="0" dirty="0">
                          <a:solidFill>
                            <a:schemeClr val="tx1"/>
                          </a:solidFill>
                        </a:rPr>
                        <a:t>Consumers</a:t>
                      </a:r>
                    </a:p>
                  </a:txBody>
                  <a:tcPr>
                    <a:lnB w="1270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noProof="0" dirty="0">
                          <a:solidFill>
                            <a:schemeClr val="tx1"/>
                          </a:solidFill>
                        </a:rPr>
                        <a:t>Low effort Opportunists</a:t>
                      </a:r>
                    </a:p>
                  </a:txBody>
                  <a:tcPr>
                    <a:lnB w="12700" cap="flat" cmpd="sng" algn="ctr">
                      <a:noFill/>
                      <a:prstDash val="solid"/>
                      <a:round/>
                      <a:headEnd type="none" w="med" len="med"/>
                      <a:tailEnd type="none" w="med" len="med"/>
                    </a:lnB>
                    <a:solidFill>
                      <a:schemeClr val="bg1">
                        <a:lumMod val="95000"/>
                      </a:schemeClr>
                    </a:solidFill>
                  </a:tcPr>
                </a:tc>
                <a:tc>
                  <a:txBody>
                    <a:bodyPr/>
                    <a:lstStyle/>
                    <a:p>
                      <a:pPr algn="ctr"/>
                      <a:r>
                        <a:rPr lang="en-US" sz="1200" b="1" noProof="0" dirty="0">
                          <a:solidFill>
                            <a:schemeClr val="tx1"/>
                          </a:solidFill>
                        </a:rPr>
                        <a:t>Opportunists</a:t>
                      </a:r>
                    </a:p>
                  </a:txBody>
                  <a:tcPr>
                    <a:lnB w="12700" cap="flat" cmpd="sng" algn="ctr">
                      <a:no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noProof="0" dirty="0">
                          <a:solidFill>
                            <a:schemeClr val="tx1"/>
                          </a:solidFill>
                        </a:rPr>
                        <a:t>Open opportunists</a:t>
                      </a:r>
                    </a:p>
                  </a:txBody>
                  <a:tcPr>
                    <a:lnB w="12700" cap="flat" cmpd="sng" algn="ctr">
                      <a:noFill/>
                      <a:prstDash val="solid"/>
                      <a:round/>
                      <a:headEnd type="none" w="med" len="med"/>
                      <a:tailEnd type="none" w="med" len="med"/>
                    </a:lnB>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noProof="0" dirty="0">
                          <a:solidFill>
                            <a:schemeClr val="tx1"/>
                          </a:solidFill>
                        </a:rPr>
                        <a:t>Long-</a:t>
                      </a:r>
                      <a:r>
                        <a:rPr lang="en-US" sz="1200" b="1" noProof="0" dirty="0" err="1">
                          <a:solidFill>
                            <a:schemeClr val="tx1"/>
                          </a:solidFill>
                        </a:rPr>
                        <a:t>termists</a:t>
                      </a:r>
                      <a:endParaRPr lang="en-US" sz="1200" b="1" noProof="0" dirty="0">
                        <a:solidFill>
                          <a:schemeClr val="tx1"/>
                        </a:solidFill>
                      </a:endParaRPr>
                    </a:p>
                  </a:txBody>
                  <a:tcPr>
                    <a:lnB w="12700" cap="flat" cmpd="sng" algn="ctr">
                      <a:noFill/>
                      <a:prstDash val="solid"/>
                      <a:round/>
                      <a:headEnd type="none" w="med" len="med"/>
                      <a:tailEnd type="none" w="med" len="med"/>
                    </a:lnB>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noProof="0" dirty="0">
                          <a:solidFill>
                            <a:schemeClr val="bg1"/>
                          </a:solidFill>
                        </a:rPr>
                        <a:t>Open long-</a:t>
                      </a:r>
                      <a:r>
                        <a:rPr lang="en-US" sz="1200" b="1" noProof="0" dirty="0" err="1">
                          <a:solidFill>
                            <a:schemeClr val="bg1"/>
                          </a:solidFill>
                        </a:rPr>
                        <a:t>termists</a:t>
                      </a:r>
                      <a:endParaRPr lang="en-US" sz="1200" b="1" noProof="0" dirty="0">
                        <a:solidFill>
                          <a:schemeClr val="bg1"/>
                        </a:solidFill>
                      </a:endParaRPr>
                    </a:p>
                  </a:txBody>
                  <a:tcPr>
                    <a:lnB w="12700" cap="flat" cmpd="sng" algn="ctr">
                      <a:noFill/>
                      <a:prstDash val="solid"/>
                      <a:round/>
                      <a:headEnd type="none" w="med" len="med"/>
                      <a:tailEnd type="none" w="med" len="med"/>
                    </a:lnB>
                    <a:solidFill>
                      <a:schemeClr val="accent1">
                        <a:lumMod val="75000"/>
                      </a:schemeClr>
                    </a:solidFill>
                  </a:tcPr>
                </a:tc>
                <a:tc>
                  <a:txBody>
                    <a:bodyPr/>
                    <a:lstStyle/>
                    <a:p>
                      <a:pPr algn="ctr"/>
                      <a:r>
                        <a:rPr lang="en-US" sz="1200" b="1" noProof="0" dirty="0">
                          <a:solidFill>
                            <a:schemeClr val="bg1"/>
                          </a:solidFill>
                        </a:rPr>
                        <a:t>Selfless Booster</a:t>
                      </a:r>
                    </a:p>
                  </a:txBody>
                  <a:tcPr>
                    <a:lnB w="12700" cap="flat" cmpd="sng" algn="ctr">
                      <a:noFill/>
                      <a:prstDash val="solid"/>
                      <a:round/>
                      <a:headEnd type="none" w="med" len="med"/>
                      <a:tailEnd type="none" w="med" len="med"/>
                    </a:lnB>
                    <a:solidFill>
                      <a:schemeClr val="accent1">
                        <a:lumMod val="50000"/>
                      </a:schemeClr>
                    </a:solidFill>
                  </a:tcPr>
                </a:tc>
                <a:extLst>
                  <a:ext uri="{0D108BD9-81ED-4DB2-BD59-A6C34878D82A}">
                    <a16:rowId xmlns:a16="http://schemas.microsoft.com/office/drawing/2014/main" val="69874210"/>
                  </a:ext>
                </a:extLst>
              </a:tr>
              <a:tr h="413572">
                <a:tc gridSpan="2">
                  <a:txBody>
                    <a:bodyPr/>
                    <a:lstStyle/>
                    <a:p>
                      <a:pPr algn="ctr"/>
                      <a:endParaRPr lang="en-US" sz="1200" noProof="0" dirty="0">
                        <a:solidFill>
                          <a:schemeClr val="tx1"/>
                        </a:solidFill>
                      </a:endParaRPr>
                    </a:p>
                    <a:p>
                      <a:pPr algn="ctr"/>
                      <a:r>
                        <a:rPr lang="en-US" sz="1200" noProof="0" dirty="0">
                          <a:solidFill>
                            <a:schemeClr val="tx1"/>
                          </a:solidFill>
                        </a:rPr>
                        <a:t>Do not participate at all to Community structuration activities (organization, governance, decisions, etc.)</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noProof="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noProof="0" dirty="0">
                        <a:solidFill>
                          <a:schemeClr val="tx1"/>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noProof="0" dirty="0">
                          <a:solidFill>
                            <a:schemeClr val="tx1"/>
                          </a:solidFill>
                        </a:rPr>
                        <a:t>Participate to Community structuration activities only if it is a small effort (for example thanks to facilitation), and that participation can clearly increase the value of Community activities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noProof="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noProof="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noProof="0" dirty="0">
                        <a:solidFill>
                          <a:schemeClr val="bg1"/>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noProof="0" dirty="0">
                          <a:solidFill>
                            <a:schemeClr val="bg1"/>
                          </a:solidFill>
                        </a:rPr>
                        <a:t>Can take in charge Community structuration activities (organization, participation, …) at various effort levels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noProof="0" dirty="0">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extLst>
                  <a:ext uri="{0D108BD9-81ED-4DB2-BD59-A6C34878D82A}">
                    <a16:rowId xmlns:a16="http://schemas.microsoft.com/office/drawing/2014/main" val="4132494224"/>
                  </a:ext>
                </a:extLst>
              </a:tr>
            </a:tbl>
          </a:graphicData>
        </a:graphic>
      </p:graphicFrame>
      <p:grpSp>
        <p:nvGrpSpPr>
          <p:cNvPr id="121" name="Gruppo 120">
            <a:extLst>
              <a:ext uri="{FF2B5EF4-FFF2-40B4-BE49-F238E27FC236}">
                <a16:creationId xmlns:a16="http://schemas.microsoft.com/office/drawing/2014/main" id="{13DF76AA-15F4-B7B9-B56E-247809238F6A}"/>
              </a:ext>
            </a:extLst>
          </p:cNvPr>
          <p:cNvGrpSpPr/>
          <p:nvPr/>
        </p:nvGrpSpPr>
        <p:grpSpPr>
          <a:xfrm>
            <a:off x="711200" y="2284640"/>
            <a:ext cx="11049000" cy="1472110"/>
            <a:chOff x="711200" y="2284640"/>
            <a:chExt cx="11049000" cy="1472110"/>
          </a:xfrm>
        </p:grpSpPr>
        <p:cxnSp>
          <p:nvCxnSpPr>
            <p:cNvPr id="69" name="Connettore 2 68">
              <a:extLst>
                <a:ext uri="{FF2B5EF4-FFF2-40B4-BE49-F238E27FC236}">
                  <a16:creationId xmlns:a16="http://schemas.microsoft.com/office/drawing/2014/main" id="{8E5FDC34-D1EB-D8A5-DEA8-F4D15F3646F9}"/>
                </a:ext>
              </a:extLst>
            </p:cNvPr>
            <p:cNvCxnSpPr>
              <a:cxnSpLocks/>
            </p:cNvCxnSpPr>
            <p:nvPr/>
          </p:nvCxnSpPr>
          <p:spPr>
            <a:xfrm flipV="1">
              <a:off x="876555" y="2623275"/>
              <a:ext cx="0" cy="1133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Connettore 2 69">
              <a:extLst>
                <a:ext uri="{FF2B5EF4-FFF2-40B4-BE49-F238E27FC236}">
                  <a16:creationId xmlns:a16="http://schemas.microsoft.com/office/drawing/2014/main" id="{A45C2CD3-11CF-80A2-361A-ED36F9D56424}"/>
                </a:ext>
              </a:extLst>
            </p:cNvPr>
            <p:cNvCxnSpPr>
              <a:cxnSpLocks/>
            </p:cNvCxnSpPr>
            <p:nvPr/>
          </p:nvCxnSpPr>
          <p:spPr>
            <a:xfrm>
              <a:off x="711200" y="3646260"/>
              <a:ext cx="11049000" cy="57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Rettangolo 70">
              <a:extLst>
                <a:ext uri="{FF2B5EF4-FFF2-40B4-BE49-F238E27FC236}">
                  <a16:creationId xmlns:a16="http://schemas.microsoft.com/office/drawing/2014/main" id="{7A5F3E6C-107E-62A7-9FD3-29071C9A288B}"/>
                </a:ext>
              </a:extLst>
            </p:cNvPr>
            <p:cNvSpPr/>
            <p:nvPr/>
          </p:nvSpPr>
          <p:spPr>
            <a:xfrm>
              <a:off x="1160019" y="3600541"/>
              <a:ext cx="422003" cy="457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72" name="Rettangolo 71">
              <a:extLst>
                <a:ext uri="{FF2B5EF4-FFF2-40B4-BE49-F238E27FC236}">
                  <a16:creationId xmlns:a16="http://schemas.microsoft.com/office/drawing/2014/main" id="{5C0A15F5-56F8-C26E-5CED-7DF2ACE034AA}"/>
                </a:ext>
              </a:extLst>
            </p:cNvPr>
            <p:cNvSpPr/>
            <p:nvPr/>
          </p:nvSpPr>
          <p:spPr>
            <a:xfrm flipV="1">
              <a:off x="2944370" y="3473859"/>
              <a:ext cx="360232" cy="1638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73" name="Rettangolo 72">
              <a:extLst>
                <a:ext uri="{FF2B5EF4-FFF2-40B4-BE49-F238E27FC236}">
                  <a16:creationId xmlns:a16="http://schemas.microsoft.com/office/drawing/2014/main" id="{CD7F2D16-7AFB-210D-0070-269ED8F88DDB}"/>
                </a:ext>
              </a:extLst>
            </p:cNvPr>
            <p:cNvSpPr/>
            <p:nvPr/>
          </p:nvSpPr>
          <p:spPr>
            <a:xfrm flipV="1">
              <a:off x="4203671" y="3316822"/>
              <a:ext cx="360232" cy="3208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74" name="Rettangolo 73">
              <a:extLst>
                <a:ext uri="{FF2B5EF4-FFF2-40B4-BE49-F238E27FC236}">
                  <a16:creationId xmlns:a16="http://schemas.microsoft.com/office/drawing/2014/main" id="{BCADD532-CFEB-61D3-2543-3EB8CEA5D61E}"/>
                </a:ext>
              </a:extLst>
            </p:cNvPr>
            <p:cNvSpPr/>
            <p:nvPr/>
          </p:nvSpPr>
          <p:spPr>
            <a:xfrm flipV="1">
              <a:off x="5641483" y="3502230"/>
              <a:ext cx="360232" cy="147500"/>
            </a:xfrm>
            <a:prstGeom prst="rect">
              <a:avLst/>
            </a:prstGeom>
            <a:solidFill>
              <a:srgbClr val="3494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75" name="Rettangolo 74">
              <a:extLst>
                <a:ext uri="{FF2B5EF4-FFF2-40B4-BE49-F238E27FC236}">
                  <a16:creationId xmlns:a16="http://schemas.microsoft.com/office/drawing/2014/main" id="{5140096B-D374-08DC-0786-083A67C25F13}"/>
                </a:ext>
              </a:extLst>
            </p:cNvPr>
            <p:cNvSpPr/>
            <p:nvPr/>
          </p:nvSpPr>
          <p:spPr>
            <a:xfrm flipV="1">
              <a:off x="5641441" y="3338398"/>
              <a:ext cx="360232" cy="1638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76" name="Rettangolo 75">
              <a:extLst>
                <a:ext uri="{FF2B5EF4-FFF2-40B4-BE49-F238E27FC236}">
                  <a16:creationId xmlns:a16="http://schemas.microsoft.com/office/drawing/2014/main" id="{05AF1D0D-F89F-1C1F-9BC6-1726066CF101}"/>
                </a:ext>
              </a:extLst>
            </p:cNvPr>
            <p:cNvSpPr/>
            <p:nvPr/>
          </p:nvSpPr>
          <p:spPr>
            <a:xfrm flipV="1">
              <a:off x="6333047" y="3479983"/>
              <a:ext cx="360232" cy="163830"/>
            </a:xfrm>
            <a:prstGeom prst="rect">
              <a:avLst/>
            </a:prstGeom>
            <a:solidFill>
              <a:srgbClr val="3494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77" name="Rettangolo 76">
              <a:extLst>
                <a:ext uri="{FF2B5EF4-FFF2-40B4-BE49-F238E27FC236}">
                  <a16:creationId xmlns:a16="http://schemas.microsoft.com/office/drawing/2014/main" id="{7F3D8F06-D379-3EA7-D887-98EB3F48A92C}"/>
                </a:ext>
              </a:extLst>
            </p:cNvPr>
            <p:cNvSpPr/>
            <p:nvPr/>
          </p:nvSpPr>
          <p:spPr>
            <a:xfrm flipV="1">
              <a:off x="6333047" y="3161563"/>
              <a:ext cx="360232" cy="3208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78" name="Rettangolo 77">
              <a:extLst>
                <a:ext uri="{FF2B5EF4-FFF2-40B4-BE49-F238E27FC236}">
                  <a16:creationId xmlns:a16="http://schemas.microsoft.com/office/drawing/2014/main" id="{064594BC-CE84-B906-6FDB-070A954A2ECE}"/>
                </a:ext>
              </a:extLst>
            </p:cNvPr>
            <p:cNvSpPr/>
            <p:nvPr/>
          </p:nvSpPr>
          <p:spPr>
            <a:xfrm flipV="1">
              <a:off x="7766781" y="3323294"/>
              <a:ext cx="360232" cy="320865"/>
            </a:xfrm>
            <a:prstGeom prst="rect">
              <a:avLst/>
            </a:prstGeom>
            <a:solidFill>
              <a:srgbClr val="3494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79" name="Rettangolo 78">
              <a:extLst>
                <a:ext uri="{FF2B5EF4-FFF2-40B4-BE49-F238E27FC236}">
                  <a16:creationId xmlns:a16="http://schemas.microsoft.com/office/drawing/2014/main" id="{4BCE43E9-CFA1-E98F-A48C-CA7E9CA4F537}"/>
                </a:ext>
              </a:extLst>
            </p:cNvPr>
            <p:cNvSpPr/>
            <p:nvPr/>
          </p:nvSpPr>
          <p:spPr>
            <a:xfrm flipV="1">
              <a:off x="7766781" y="2998143"/>
              <a:ext cx="360232" cy="3208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80" name="Rettangolo 79">
              <a:extLst>
                <a:ext uri="{FF2B5EF4-FFF2-40B4-BE49-F238E27FC236}">
                  <a16:creationId xmlns:a16="http://schemas.microsoft.com/office/drawing/2014/main" id="{BD5572F2-3C53-4C1B-B0B2-6F2CD29BD221}"/>
                </a:ext>
              </a:extLst>
            </p:cNvPr>
            <p:cNvSpPr/>
            <p:nvPr/>
          </p:nvSpPr>
          <p:spPr>
            <a:xfrm flipV="1">
              <a:off x="9670333" y="3151266"/>
              <a:ext cx="360232" cy="320865"/>
            </a:xfrm>
            <a:prstGeom prst="rect">
              <a:avLst/>
            </a:prstGeom>
            <a:solidFill>
              <a:srgbClr val="3494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81" name="Rettangolo 80">
              <a:extLst>
                <a:ext uri="{FF2B5EF4-FFF2-40B4-BE49-F238E27FC236}">
                  <a16:creationId xmlns:a16="http://schemas.microsoft.com/office/drawing/2014/main" id="{68B1D9BF-EEB0-C278-54D2-FD669EE9D495}"/>
                </a:ext>
              </a:extLst>
            </p:cNvPr>
            <p:cNvSpPr/>
            <p:nvPr/>
          </p:nvSpPr>
          <p:spPr>
            <a:xfrm flipV="1">
              <a:off x="9669768" y="2866238"/>
              <a:ext cx="360232" cy="2836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82" name="Rettangolo 81">
              <a:extLst>
                <a:ext uri="{FF2B5EF4-FFF2-40B4-BE49-F238E27FC236}">
                  <a16:creationId xmlns:a16="http://schemas.microsoft.com/office/drawing/2014/main" id="{BAF243EC-7036-EB67-C8C3-2D239BA1514D}"/>
                </a:ext>
              </a:extLst>
            </p:cNvPr>
            <p:cNvSpPr/>
            <p:nvPr/>
          </p:nvSpPr>
          <p:spPr>
            <a:xfrm flipV="1">
              <a:off x="9670333" y="3480164"/>
              <a:ext cx="360232" cy="163830"/>
            </a:xfrm>
            <a:prstGeom prst="rect">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83" name="Rettangolo 82">
              <a:extLst>
                <a:ext uri="{FF2B5EF4-FFF2-40B4-BE49-F238E27FC236}">
                  <a16:creationId xmlns:a16="http://schemas.microsoft.com/office/drawing/2014/main" id="{AC68CEBA-01DB-DF4B-4A79-476BADD474A6}"/>
                </a:ext>
              </a:extLst>
            </p:cNvPr>
            <p:cNvSpPr/>
            <p:nvPr/>
          </p:nvSpPr>
          <p:spPr>
            <a:xfrm flipV="1">
              <a:off x="11331896" y="3019797"/>
              <a:ext cx="360232" cy="320865"/>
            </a:xfrm>
            <a:prstGeom prst="rect">
              <a:avLst/>
            </a:prstGeom>
            <a:solidFill>
              <a:srgbClr val="3494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84" name="Rettangolo 83">
              <a:extLst>
                <a:ext uri="{FF2B5EF4-FFF2-40B4-BE49-F238E27FC236}">
                  <a16:creationId xmlns:a16="http://schemas.microsoft.com/office/drawing/2014/main" id="{2D5A0B45-F5BF-F1FA-6688-FCE62D40D8CB}"/>
                </a:ext>
              </a:extLst>
            </p:cNvPr>
            <p:cNvSpPr/>
            <p:nvPr/>
          </p:nvSpPr>
          <p:spPr>
            <a:xfrm flipV="1">
              <a:off x="11331896" y="2705357"/>
              <a:ext cx="360232" cy="3208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85" name="Rettangolo 84">
              <a:extLst>
                <a:ext uri="{FF2B5EF4-FFF2-40B4-BE49-F238E27FC236}">
                  <a16:creationId xmlns:a16="http://schemas.microsoft.com/office/drawing/2014/main" id="{D140D768-15D2-C076-9B9E-D58E6F4C9CCB}"/>
                </a:ext>
              </a:extLst>
            </p:cNvPr>
            <p:cNvSpPr/>
            <p:nvPr/>
          </p:nvSpPr>
          <p:spPr>
            <a:xfrm flipV="1">
              <a:off x="11331896" y="3325466"/>
              <a:ext cx="360232" cy="320865"/>
            </a:xfrm>
            <a:prstGeom prst="rect">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pic>
          <p:nvPicPr>
            <p:cNvPr id="86" name="Elemento grafico 85" descr="Eroe con riempimento a tinta unita">
              <a:extLst>
                <a:ext uri="{FF2B5EF4-FFF2-40B4-BE49-F238E27FC236}">
                  <a16:creationId xmlns:a16="http://schemas.microsoft.com/office/drawing/2014/main" id="{039412B1-4DC0-C46A-EC10-9886406C7D6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09245" y="2284640"/>
              <a:ext cx="447334" cy="447334"/>
            </a:xfrm>
            <a:prstGeom prst="rect">
              <a:avLst/>
            </a:prstGeom>
          </p:spPr>
        </p:pic>
        <p:pic>
          <p:nvPicPr>
            <p:cNvPr id="87" name="Elemento grafico 86" descr="Persona confusa con riempimento a tinta unita">
              <a:extLst>
                <a:ext uri="{FF2B5EF4-FFF2-40B4-BE49-F238E27FC236}">
                  <a16:creationId xmlns:a16="http://schemas.microsoft.com/office/drawing/2014/main" id="{F36ED6E6-6000-3E5E-28DC-3EFB1F463DE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82437" y="3120927"/>
              <a:ext cx="503141" cy="503141"/>
            </a:xfrm>
            <a:prstGeom prst="rect">
              <a:avLst/>
            </a:prstGeom>
          </p:spPr>
        </p:pic>
        <p:pic>
          <p:nvPicPr>
            <p:cNvPr id="88" name="Elemento grafico 87" descr="Eseguire con riempimento a tinta unita">
              <a:extLst>
                <a:ext uri="{FF2B5EF4-FFF2-40B4-BE49-F238E27FC236}">
                  <a16:creationId xmlns:a16="http://schemas.microsoft.com/office/drawing/2014/main" id="{C3679309-AD68-C2F9-1354-D34A86D664B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732642" y="2610393"/>
              <a:ext cx="441783" cy="441783"/>
            </a:xfrm>
            <a:prstGeom prst="rect">
              <a:avLst/>
            </a:prstGeom>
          </p:spPr>
        </p:pic>
        <p:pic>
          <p:nvPicPr>
            <p:cNvPr id="89" name="Elemento grafico 88" descr="Camminare con riempimento a tinta unita">
              <a:extLst>
                <a:ext uri="{FF2B5EF4-FFF2-40B4-BE49-F238E27FC236}">
                  <a16:creationId xmlns:a16="http://schemas.microsoft.com/office/drawing/2014/main" id="{8BC102BC-7F92-8D4C-BE4B-CFA4905BEE2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314742" y="2744091"/>
              <a:ext cx="453370" cy="453370"/>
            </a:xfrm>
            <a:prstGeom prst="rect">
              <a:avLst/>
            </a:prstGeom>
          </p:spPr>
        </p:pic>
        <p:pic>
          <p:nvPicPr>
            <p:cNvPr id="90" name="Elemento grafico 89" descr="Gattonare con riempimento a tinta unita">
              <a:extLst>
                <a:ext uri="{FF2B5EF4-FFF2-40B4-BE49-F238E27FC236}">
                  <a16:creationId xmlns:a16="http://schemas.microsoft.com/office/drawing/2014/main" id="{FD3973A1-D5F9-82FC-13A7-4026535093A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134455" y="2897736"/>
              <a:ext cx="519166" cy="519166"/>
            </a:xfrm>
            <a:prstGeom prst="rect">
              <a:avLst/>
            </a:prstGeom>
          </p:spPr>
        </p:pic>
        <p:pic>
          <p:nvPicPr>
            <p:cNvPr id="91" name="Elemento grafico 90" descr="Neonato che gattona con riempimento a tinta unita">
              <a:extLst>
                <a:ext uri="{FF2B5EF4-FFF2-40B4-BE49-F238E27FC236}">
                  <a16:creationId xmlns:a16="http://schemas.microsoft.com/office/drawing/2014/main" id="{F8F391CF-B470-6C4B-64FA-D6FD6A00DF4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936516" y="3158081"/>
              <a:ext cx="422005" cy="422005"/>
            </a:xfrm>
            <a:prstGeom prst="rect">
              <a:avLst/>
            </a:prstGeom>
          </p:spPr>
        </p:pic>
        <p:pic>
          <p:nvPicPr>
            <p:cNvPr id="92" name="Elemento grafico 91" descr="Pattinaggio con riempimento a tinta unita">
              <a:extLst>
                <a:ext uri="{FF2B5EF4-FFF2-40B4-BE49-F238E27FC236}">
                  <a16:creationId xmlns:a16="http://schemas.microsoft.com/office/drawing/2014/main" id="{BA785F66-B4C0-9D26-2DB8-13B842827D7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627337" y="2447783"/>
              <a:ext cx="464597" cy="464597"/>
            </a:xfrm>
            <a:prstGeom prst="rect">
              <a:avLst/>
            </a:prstGeom>
          </p:spPr>
        </p:pic>
        <p:pic>
          <p:nvPicPr>
            <p:cNvPr id="93" name="Elemento grafico 92" descr="Camminare con riempimento a tinta unita">
              <a:extLst>
                <a:ext uri="{FF2B5EF4-FFF2-40B4-BE49-F238E27FC236}">
                  <a16:creationId xmlns:a16="http://schemas.microsoft.com/office/drawing/2014/main" id="{BCAC40E2-8B33-F8F7-D589-5413C06451A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50518" y="2885028"/>
              <a:ext cx="453370" cy="453370"/>
            </a:xfrm>
            <a:prstGeom prst="rect">
              <a:avLst/>
            </a:prstGeom>
          </p:spPr>
        </p:pic>
        <p:sp>
          <p:nvSpPr>
            <p:cNvPr id="94" name="Rettangolo 93">
              <a:extLst>
                <a:ext uri="{FF2B5EF4-FFF2-40B4-BE49-F238E27FC236}">
                  <a16:creationId xmlns:a16="http://schemas.microsoft.com/office/drawing/2014/main" id="{21B05EB3-3FC1-B97A-EA20-87458A1F3BE6}"/>
                </a:ext>
              </a:extLst>
            </p:cNvPr>
            <p:cNvSpPr/>
            <p:nvPr/>
          </p:nvSpPr>
          <p:spPr>
            <a:xfrm flipV="1">
              <a:off x="8877816" y="3316389"/>
              <a:ext cx="360232" cy="157902"/>
            </a:xfrm>
            <a:prstGeom prst="rect">
              <a:avLst/>
            </a:prstGeom>
            <a:solidFill>
              <a:srgbClr val="3494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95" name="Rettangolo 94">
              <a:extLst>
                <a:ext uri="{FF2B5EF4-FFF2-40B4-BE49-F238E27FC236}">
                  <a16:creationId xmlns:a16="http://schemas.microsoft.com/office/drawing/2014/main" id="{5B35B954-2D3D-BC83-3787-32829A87B0B7}"/>
                </a:ext>
              </a:extLst>
            </p:cNvPr>
            <p:cNvSpPr/>
            <p:nvPr/>
          </p:nvSpPr>
          <p:spPr>
            <a:xfrm flipV="1">
              <a:off x="8877816" y="2991253"/>
              <a:ext cx="360232" cy="3208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96" name="Rettangolo 95">
              <a:extLst>
                <a:ext uri="{FF2B5EF4-FFF2-40B4-BE49-F238E27FC236}">
                  <a16:creationId xmlns:a16="http://schemas.microsoft.com/office/drawing/2014/main" id="{2CA752C4-3DD9-BC04-28AA-59DC0C61884B}"/>
                </a:ext>
              </a:extLst>
            </p:cNvPr>
            <p:cNvSpPr/>
            <p:nvPr/>
          </p:nvSpPr>
          <p:spPr>
            <a:xfrm flipV="1">
              <a:off x="8877816" y="3482323"/>
              <a:ext cx="360232" cy="163830"/>
            </a:xfrm>
            <a:prstGeom prst="rect">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pic>
          <p:nvPicPr>
            <p:cNvPr id="97" name="Elemento grafico 96" descr="Pattinaggio con riempimento a tinta unita">
              <a:extLst>
                <a:ext uri="{FF2B5EF4-FFF2-40B4-BE49-F238E27FC236}">
                  <a16:creationId xmlns:a16="http://schemas.microsoft.com/office/drawing/2014/main" id="{7CB8E074-566A-E221-B67F-F32D141AEEB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869768" y="2564106"/>
              <a:ext cx="464597" cy="464597"/>
            </a:xfrm>
            <a:prstGeom prst="rect">
              <a:avLst/>
            </a:prstGeom>
          </p:spPr>
        </p:pic>
        <p:sp>
          <p:nvSpPr>
            <p:cNvPr id="98" name="Rettangolo 97">
              <a:extLst>
                <a:ext uri="{FF2B5EF4-FFF2-40B4-BE49-F238E27FC236}">
                  <a16:creationId xmlns:a16="http://schemas.microsoft.com/office/drawing/2014/main" id="{5751E45E-A1CD-8F2B-C89B-A90507D8D4B6}"/>
                </a:ext>
              </a:extLst>
            </p:cNvPr>
            <p:cNvSpPr/>
            <p:nvPr/>
          </p:nvSpPr>
          <p:spPr>
            <a:xfrm flipV="1">
              <a:off x="10483806" y="3157112"/>
              <a:ext cx="360232" cy="179590"/>
            </a:xfrm>
            <a:prstGeom prst="rect">
              <a:avLst/>
            </a:prstGeom>
            <a:solidFill>
              <a:srgbClr val="3494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99" name="Rettangolo 98">
              <a:extLst>
                <a:ext uri="{FF2B5EF4-FFF2-40B4-BE49-F238E27FC236}">
                  <a16:creationId xmlns:a16="http://schemas.microsoft.com/office/drawing/2014/main" id="{53DD102B-A910-D890-2DCA-8BA62D0F7E90}"/>
                </a:ext>
              </a:extLst>
            </p:cNvPr>
            <p:cNvSpPr/>
            <p:nvPr/>
          </p:nvSpPr>
          <p:spPr>
            <a:xfrm flipV="1">
              <a:off x="10483806" y="2861102"/>
              <a:ext cx="360232" cy="2951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00" name="Rettangolo 99">
              <a:extLst>
                <a:ext uri="{FF2B5EF4-FFF2-40B4-BE49-F238E27FC236}">
                  <a16:creationId xmlns:a16="http://schemas.microsoft.com/office/drawing/2014/main" id="{57609AD7-6380-3A4C-5FB3-9E31DA3B75BE}"/>
                </a:ext>
              </a:extLst>
            </p:cNvPr>
            <p:cNvSpPr/>
            <p:nvPr/>
          </p:nvSpPr>
          <p:spPr>
            <a:xfrm flipV="1">
              <a:off x="10483806" y="3331875"/>
              <a:ext cx="360232" cy="320865"/>
            </a:xfrm>
            <a:prstGeom prst="rect">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pic>
          <p:nvPicPr>
            <p:cNvPr id="101" name="Elemento grafico 100" descr="Eroe con riempimento a tinta unita">
              <a:extLst>
                <a:ext uri="{FF2B5EF4-FFF2-40B4-BE49-F238E27FC236}">
                  <a16:creationId xmlns:a16="http://schemas.microsoft.com/office/drawing/2014/main" id="{FD158AD7-4665-B5B0-F3FC-1FAB151EECC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74342" y="2442558"/>
              <a:ext cx="447334" cy="447334"/>
            </a:xfrm>
            <a:prstGeom prst="rect">
              <a:avLst/>
            </a:prstGeom>
          </p:spPr>
        </p:pic>
        <p:sp>
          <p:nvSpPr>
            <p:cNvPr id="102" name="Rettangolo 101">
              <a:extLst>
                <a:ext uri="{FF2B5EF4-FFF2-40B4-BE49-F238E27FC236}">
                  <a16:creationId xmlns:a16="http://schemas.microsoft.com/office/drawing/2014/main" id="{24F7E974-C067-71ED-8FA6-59C99F79890A}"/>
                </a:ext>
              </a:extLst>
            </p:cNvPr>
            <p:cNvSpPr/>
            <p:nvPr/>
          </p:nvSpPr>
          <p:spPr>
            <a:xfrm flipV="1">
              <a:off x="7327722" y="3323294"/>
              <a:ext cx="360232" cy="320865"/>
            </a:xfrm>
            <a:prstGeom prst="rect">
              <a:avLst/>
            </a:prstGeom>
            <a:solidFill>
              <a:srgbClr val="3494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03" name="Rettangolo 102">
              <a:extLst>
                <a:ext uri="{FF2B5EF4-FFF2-40B4-BE49-F238E27FC236}">
                  <a16:creationId xmlns:a16="http://schemas.microsoft.com/office/drawing/2014/main" id="{D841BED9-FE39-2CD6-571B-73639E7DE2D6}"/>
                </a:ext>
              </a:extLst>
            </p:cNvPr>
            <p:cNvSpPr/>
            <p:nvPr/>
          </p:nvSpPr>
          <p:spPr>
            <a:xfrm flipV="1">
              <a:off x="7327722" y="3158078"/>
              <a:ext cx="360232" cy="16092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pic>
          <p:nvPicPr>
            <p:cNvPr id="104" name="Elemento grafico 103" descr="Eseguire con riempimento a tinta unita">
              <a:extLst>
                <a:ext uri="{FF2B5EF4-FFF2-40B4-BE49-F238E27FC236}">
                  <a16:creationId xmlns:a16="http://schemas.microsoft.com/office/drawing/2014/main" id="{7D70C6C5-46B5-617F-184F-FCA746EA7BB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299757" y="2748229"/>
              <a:ext cx="441783" cy="441783"/>
            </a:xfrm>
            <a:prstGeom prst="rect">
              <a:avLst/>
            </a:prstGeom>
          </p:spPr>
        </p:pic>
        <p:sp>
          <p:nvSpPr>
            <p:cNvPr id="105" name="Rettangolo 104">
              <a:extLst>
                <a:ext uri="{FF2B5EF4-FFF2-40B4-BE49-F238E27FC236}">
                  <a16:creationId xmlns:a16="http://schemas.microsoft.com/office/drawing/2014/main" id="{BE75BCA1-D1B5-0E64-21FC-9C1C1B91FCB0}"/>
                </a:ext>
              </a:extLst>
            </p:cNvPr>
            <p:cNvSpPr/>
            <p:nvPr/>
          </p:nvSpPr>
          <p:spPr>
            <a:xfrm flipV="1">
              <a:off x="8494911" y="3316388"/>
              <a:ext cx="360232" cy="157902"/>
            </a:xfrm>
            <a:prstGeom prst="rect">
              <a:avLst/>
            </a:prstGeom>
            <a:solidFill>
              <a:srgbClr val="3494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06" name="Rettangolo 105">
              <a:extLst>
                <a:ext uri="{FF2B5EF4-FFF2-40B4-BE49-F238E27FC236}">
                  <a16:creationId xmlns:a16="http://schemas.microsoft.com/office/drawing/2014/main" id="{76B3184F-FD57-86BF-F7E2-D49166E6301C}"/>
                </a:ext>
              </a:extLst>
            </p:cNvPr>
            <p:cNvSpPr/>
            <p:nvPr/>
          </p:nvSpPr>
          <p:spPr>
            <a:xfrm flipV="1">
              <a:off x="8494911" y="3126886"/>
              <a:ext cx="360232" cy="1852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07" name="Rettangolo 106">
              <a:extLst>
                <a:ext uri="{FF2B5EF4-FFF2-40B4-BE49-F238E27FC236}">
                  <a16:creationId xmlns:a16="http://schemas.microsoft.com/office/drawing/2014/main" id="{D0D8F847-1E72-6B9A-BF1A-5711F7FF027C}"/>
                </a:ext>
              </a:extLst>
            </p:cNvPr>
            <p:cNvSpPr/>
            <p:nvPr/>
          </p:nvSpPr>
          <p:spPr>
            <a:xfrm flipV="1">
              <a:off x="8494911" y="3482322"/>
              <a:ext cx="360232" cy="163830"/>
            </a:xfrm>
            <a:prstGeom prst="rect">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pic>
          <p:nvPicPr>
            <p:cNvPr id="108" name="Elemento grafico 107" descr="Pattinaggio con riempimento a tinta unita">
              <a:extLst>
                <a:ext uri="{FF2B5EF4-FFF2-40B4-BE49-F238E27FC236}">
                  <a16:creationId xmlns:a16="http://schemas.microsoft.com/office/drawing/2014/main" id="{A165E86A-8320-CB18-498E-2F2DC8F986B0}"/>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486704" y="2702928"/>
              <a:ext cx="464597" cy="464597"/>
            </a:xfrm>
            <a:prstGeom prst="rect">
              <a:avLst/>
            </a:prstGeom>
          </p:spPr>
        </p:pic>
        <p:sp>
          <p:nvSpPr>
            <p:cNvPr id="109" name="Rettangolo 108">
              <a:extLst>
                <a:ext uri="{FF2B5EF4-FFF2-40B4-BE49-F238E27FC236}">
                  <a16:creationId xmlns:a16="http://schemas.microsoft.com/office/drawing/2014/main" id="{B8F207C4-3544-06D7-E226-6E7872E7FF75}"/>
                </a:ext>
              </a:extLst>
            </p:cNvPr>
            <p:cNvSpPr/>
            <p:nvPr/>
          </p:nvSpPr>
          <p:spPr>
            <a:xfrm flipV="1">
              <a:off x="10091807" y="3152151"/>
              <a:ext cx="360232" cy="174496"/>
            </a:xfrm>
            <a:prstGeom prst="rect">
              <a:avLst/>
            </a:prstGeom>
            <a:solidFill>
              <a:srgbClr val="3494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10" name="Rettangolo 109">
              <a:extLst>
                <a:ext uri="{FF2B5EF4-FFF2-40B4-BE49-F238E27FC236}">
                  <a16:creationId xmlns:a16="http://schemas.microsoft.com/office/drawing/2014/main" id="{B746C09D-0C05-9346-2427-18B3832B6E73}"/>
                </a:ext>
              </a:extLst>
            </p:cNvPr>
            <p:cNvSpPr/>
            <p:nvPr/>
          </p:nvSpPr>
          <p:spPr>
            <a:xfrm flipV="1">
              <a:off x="10091807" y="2990279"/>
              <a:ext cx="360232" cy="1575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11" name="Rettangolo 110">
              <a:extLst>
                <a:ext uri="{FF2B5EF4-FFF2-40B4-BE49-F238E27FC236}">
                  <a16:creationId xmlns:a16="http://schemas.microsoft.com/office/drawing/2014/main" id="{999B7532-20DD-0A17-0C70-A80CEE66397F}"/>
                </a:ext>
              </a:extLst>
            </p:cNvPr>
            <p:cNvSpPr/>
            <p:nvPr/>
          </p:nvSpPr>
          <p:spPr>
            <a:xfrm flipV="1">
              <a:off x="10091808" y="3330932"/>
              <a:ext cx="360232" cy="320865"/>
            </a:xfrm>
            <a:prstGeom prst="rect">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pic>
          <p:nvPicPr>
            <p:cNvPr id="112" name="Elemento grafico 111" descr="Eroe con riempimento a tinta unita">
              <a:extLst>
                <a:ext uri="{FF2B5EF4-FFF2-40B4-BE49-F238E27FC236}">
                  <a16:creationId xmlns:a16="http://schemas.microsoft.com/office/drawing/2014/main" id="{9BF083FD-68FC-255B-CA8A-BD3E0B492E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018600" y="2568661"/>
              <a:ext cx="447334" cy="447334"/>
            </a:xfrm>
            <a:prstGeom prst="rect">
              <a:avLst/>
            </a:prstGeom>
          </p:spPr>
        </p:pic>
        <p:sp>
          <p:nvSpPr>
            <p:cNvPr id="113" name="Rettangolo 112">
              <a:extLst>
                <a:ext uri="{FF2B5EF4-FFF2-40B4-BE49-F238E27FC236}">
                  <a16:creationId xmlns:a16="http://schemas.microsoft.com/office/drawing/2014/main" id="{C4FC3834-7D22-DA90-75AF-5D36A975412A}"/>
                </a:ext>
              </a:extLst>
            </p:cNvPr>
            <p:cNvSpPr/>
            <p:nvPr/>
          </p:nvSpPr>
          <p:spPr>
            <a:xfrm flipV="1">
              <a:off x="9270895" y="3145081"/>
              <a:ext cx="360232" cy="325151"/>
            </a:xfrm>
            <a:prstGeom prst="rect">
              <a:avLst/>
            </a:prstGeom>
            <a:solidFill>
              <a:srgbClr val="3494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14" name="Rettangolo 113">
              <a:extLst>
                <a:ext uri="{FF2B5EF4-FFF2-40B4-BE49-F238E27FC236}">
                  <a16:creationId xmlns:a16="http://schemas.microsoft.com/office/drawing/2014/main" id="{54B2CF2F-FE68-840B-E50D-B90B0E55ACDE}"/>
                </a:ext>
              </a:extLst>
            </p:cNvPr>
            <p:cNvSpPr/>
            <p:nvPr/>
          </p:nvSpPr>
          <p:spPr>
            <a:xfrm flipV="1">
              <a:off x="9270330" y="2984543"/>
              <a:ext cx="360232" cy="1591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15" name="Rettangolo 114">
              <a:extLst>
                <a:ext uri="{FF2B5EF4-FFF2-40B4-BE49-F238E27FC236}">
                  <a16:creationId xmlns:a16="http://schemas.microsoft.com/office/drawing/2014/main" id="{662ABBF7-DE8A-E0B9-FB1E-E7170EFBE93C}"/>
                </a:ext>
              </a:extLst>
            </p:cNvPr>
            <p:cNvSpPr/>
            <p:nvPr/>
          </p:nvSpPr>
          <p:spPr>
            <a:xfrm flipV="1">
              <a:off x="9270330" y="3473857"/>
              <a:ext cx="360232" cy="163830"/>
            </a:xfrm>
            <a:prstGeom prst="rect">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pic>
          <p:nvPicPr>
            <p:cNvPr id="116" name="Elemento grafico 115" descr="Pattinaggio con riempimento a tinta unita">
              <a:extLst>
                <a:ext uri="{FF2B5EF4-FFF2-40B4-BE49-F238E27FC236}">
                  <a16:creationId xmlns:a16="http://schemas.microsoft.com/office/drawing/2014/main" id="{1E4C7DEE-4ED8-14A2-DF14-0462C4571861}"/>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229862" y="2547138"/>
              <a:ext cx="464597" cy="464597"/>
            </a:xfrm>
            <a:prstGeom prst="rect">
              <a:avLst/>
            </a:prstGeom>
          </p:spPr>
        </p:pic>
        <p:sp>
          <p:nvSpPr>
            <p:cNvPr id="117" name="Rettangolo 116">
              <a:extLst>
                <a:ext uri="{FF2B5EF4-FFF2-40B4-BE49-F238E27FC236}">
                  <a16:creationId xmlns:a16="http://schemas.microsoft.com/office/drawing/2014/main" id="{6627C2BD-8DD2-B073-9FCF-E7684569A77C}"/>
                </a:ext>
              </a:extLst>
            </p:cNvPr>
            <p:cNvSpPr/>
            <p:nvPr/>
          </p:nvSpPr>
          <p:spPr>
            <a:xfrm flipV="1">
              <a:off x="10916788" y="3041989"/>
              <a:ext cx="360232" cy="287075"/>
            </a:xfrm>
            <a:prstGeom prst="rect">
              <a:avLst/>
            </a:prstGeom>
            <a:solidFill>
              <a:srgbClr val="3494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18" name="Rettangolo 117">
              <a:extLst>
                <a:ext uri="{FF2B5EF4-FFF2-40B4-BE49-F238E27FC236}">
                  <a16:creationId xmlns:a16="http://schemas.microsoft.com/office/drawing/2014/main" id="{A41C8FE4-B258-43F5-2AB7-2FE4E48CAC48}"/>
                </a:ext>
              </a:extLst>
            </p:cNvPr>
            <p:cNvSpPr/>
            <p:nvPr/>
          </p:nvSpPr>
          <p:spPr>
            <a:xfrm flipV="1">
              <a:off x="10916788" y="2864560"/>
              <a:ext cx="360232" cy="16633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19" name="Rettangolo 118">
              <a:extLst>
                <a:ext uri="{FF2B5EF4-FFF2-40B4-BE49-F238E27FC236}">
                  <a16:creationId xmlns:a16="http://schemas.microsoft.com/office/drawing/2014/main" id="{A5C093F5-63BF-6E15-7B87-D6DFC8A091BB}"/>
                </a:ext>
              </a:extLst>
            </p:cNvPr>
            <p:cNvSpPr/>
            <p:nvPr/>
          </p:nvSpPr>
          <p:spPr>
            <a:xfrm flipV="1">
              <a:off x="10916788" y="3324237"/>
              <a:ext cx="360232" cy="320865"/>
            </a:xfrm>
            <a:prstGeom prst="rect">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pic>
          <p:nvPicPr>
            <p:cNvPr id="120" name="Elemento grafico 119" descr="Eroe con riempimento a tinta unita">
              <a:extLst>
                <a:ext uri="{FF2B5EF4-FFF2-40B4-BE49-F238E27FC236}">
                  <a16:creationId xmlns:a16="http://schemas.microsoft.com/office/drawing/2014/main" id="{587AC615-F4C4-D554-B550-5D2568DA84A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82267" y="2440724"/>
              <a:ext cx="447334" cy="447334"/>
            </a:xfrm>
            <a:prstGeom prst="rect">
              <a:avLst/>
            </a:prstGeom>
          </p:spPr>
        </p:pic>
      </p:grpSp>
    </p:spTree>
    <p:extLst>
      <p:ext uri="{BB962C8B-B14F-4D97-AF65-F5344CB8AC3E}">
        <p14:creationId xmlns:p14="http://schemas.microsoft.com/office/powerpoint/2010/main" val="20890670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D9DE317-6E39-7FD0-6BF9-69E240943263}"/>
              </a:ext>
            </a:extLst>
          </p:cNvPr>
          <p:cNvSpPr>
            <a:spLocks noGrp="1"/>
          </p:cNvSpPr>
          <p:nvPr>
            <p:ph type="title"/>
          </p:nvPr>
        </p:nvSpPr>
        <p:spPr/>
        <p:txBody>
          <a:bodyPr>
            <a:normAutofit fontScale="90000"/>
          </a:bodyPr>
          <a:lstStyle/>
          <a:p>
            <a:r>
              <a:rPr lang="en-US" dirty="0"/>
              <a:t>When diluted, we are all mostly “consumers”</a:t>
            </a:r>
          </a:p>
        </p:txBody>
      </p:sp>
      <p:sp>
        <p:nvSpPr>
          <p:cNvPr id="3" name="Segnaposto contenuto 2">
            <a:extLst>
              <a:ext uri="{FF2B5EF4-FFF2-40B4-BE49-F238E27FC236}">
                <a16:creationId xmlns:a16="http://schemas.microsoft.com/office/drawing/2014/main" id="{7B5F1BE5-F7E1-4D67-2CB2-A47029AABA95}"/>
              </a:ext>
            </a:extLst>
          </p:cNvPr>
          <p:cNvSpPr>
            <a:spLocks noGrp="1"/>
          </p:cNvSpPr>
          <p:nvPr>
            <p:ph idx="1"/>
          </p:nvPr>
        </p:nvSpPr>
        <p:spPr>
          <a:xfrm>
            <a:off x="954540" y="2160293"/>
            <a:ext cx="4780887" cy="4145396"/>
          </a:xfrm>
          <a:solidFill>
            <a:schemeClr val="bg1">
              <a:lumMod val="85000"/>
            </a:schemeClr>
          </a:solidFill>
        </p:spPr>
        <p:txBody>
          <a:bodyPr>
            <a:normAutofit/>
          </a:bodyPr>
          <a:lstStyle/>
          <a:p>
            <a:r>
              <a:rPr lang="en-US" sz="1100" dirty="0"/>
              <a:t>Even with high effort capacity, the total amount of effort one can provide is still finite, and the more communities one belongs to, the higher the chances of dilution of efforts.</a:t>
            </a:r>
          </a:p>
          <a:p>
            <a:r>
              <a:rPr lang="en-US" sz="1100" dirty="0"/>
              <a:t>With the high variety of possible topics, the accessibility and the openness of potential members, the sum of all possible communities for a given person can be high. In such situation, there are low chances that one gets a very high engagement level in many communities.</a:t>
            </a:r>
          </a:p>
          <a:p>
            <a:r>
              <a:rPr lang="en-US" sz="1100" dirty="0"/>
              <a:t>In such case, we can assume that members of all communities begin by default with the best “direct value to effort” ratio, which can often be obtained with the “consumer” engagement level.</a:t>
            </a:r>
          </a:p>
          <a:p>
            <a:r>
              <a:rPr lang="en-US" sz="1100" dirty="0"/>
              <a:t>Therefore, there is no point in as morally judging low engagement level members in negative terms, especially in a context in which they are exposed in multiple community opportunities, and without knowledge of their base effort capacity. </a:t>
            </a:r>
          </a:p>
          <a:p>
            <a:r>
              <a:rPr lang="en-US" sz="1100" dirty="0"/>
              <a:t>The corollary to this proposition is that we should not feel morally wrong, as Community boosters, if our Community currently has a high proportion of consumers, especially if joining the Community is open to anyone. </a:t>
            </a:r>
          </a:p>
          <a:p>
            <a:pPr marL="0" indent="0">
              <a:buNone/>
            </a:pPr>
            <a:endParaRPr lang="en-US" sz="1100" dirty="0"/>
          </a:p>
        </p:txBody>
      </p:sp>
      <p:grpSp>
        <p:nvGrpSpPr>
          <p:cNvPr id="4" name="Gruppo 3">
            <a:extLst>
              <a:ext uri="{FF2B5EF4-FFF2-40B4-BE49-F238E27FC236}">
                <a16:creationId xmlns:a16="http://schemas.microsoft.com/office/drawing/2014/main" id="{9DFE4884-3DFC-7A62-67C7-819216110CCF}"/>
              </a:ext>
            </a:extLst>
          </p:cNvPr>
          <p:cNvGrpSpPr/>
          <p:nvPr/>
        </p:nvGrpSpPr>
        <p:grpSpPr>
          <a:xfrm>
            <a:off x="8500614" y="3132596"/>
            <a:ext cx="564786" cy="538178"/>
            <a:chOff x="10028453" y="880629"/>
            <a:chExt cx="551306" cy="525333"/>
          </a:xfrm>
        </p:grpSpPr>
        <p:sp>
          <p:nvSpPr>
            <p:cNvPr id="5" name="Rettangolo 4">
              <a:extLst>
                <a:ext uri="{FF2B5EF4-FFF2-40B4-BE49-F238E27FC236}">
                  <a16:creationId xmlns:a16="http://schemas.microsoft.com/office/drawing/2014/main" id="{49F19080-4022-5386-090B-08BE9D6C0833}"/>
                </a:ext>
              </a:extLst>
            </p:cNvPr>
            <p:cNvSpPr/>
            <p:nvPr/>
          </p:nvSpPr>
          <p:spPr>
            <a:xfrm>
              <a:off x="10028453" y="1360243"/>
              <a:ext cx="551306" cy="457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pic>
          <p:nvPicPr>
            <p:cNvPr id="6" name="Elemento grafico 5" descr="Persona confusa con riempimento a tinta unita">
              <a:extLst>
                <a:ext uri="{FF2B5EF4-FFF2-40B4-BE49-F238E27FC236}">
                  <a16:creationId xmlns:a16="http://schemas.microsoft.com/office/drawing/2014/main" id="{46C0E306-AB48-57D4-7BA4-C48068EE4D6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050871" y="880629"/>
              <a:ext cx="503141" cy="503141"/>
            </a:xfrm>
            <a:prstGeom prst="rect">
              <a:avLst/>
            </a:prstGeom>
          </p:spPr>
        </p:pic>
      </p:grpSp>
      <p:grpSp>
        <p:nvGrpSpPr>
          <p:cNvPr id="7" name="Gruppo 6">
            <a:extLst>
              <a:ext uri="{FF2B5EF4-FFF2-40B4-BE49-F238E27FC236}">
                <a16:creationId xmlns:a16="http://schemas.microsoft.com/office/drawing/2014/main" id="{712E4F91-15A3-A2D9-142D-BD0BE6DAFBBF}"/>
              </a:ext>
            </a:extLst>
          </p:cNvPr>
          <p:cNvGrpSpPr/>
          <p:nvPr/>
        </p:nvGrpSpPr>
        <p:grpSpPr>
          <a:xfrm>
            <a:off x="7291778" y="3844050"/>
            <a:ext cx="564786" cy="538178"/>
            <a:chOff x="10028453" y="880629"/>
            <a:chExt cx="551306" cy="525333"/>
          </a:xfrm>
        </p:grpSpPr>
        <p:sp>
          <p:nvSpPr>
            <p:cNvPr id="8" name="Rettangolo 7">
              <a:extLst>
                <a:ext uri="{FF2B5EF4-FFF2-40B4-BE49-F238E27FC236}">
                  <a16:creationId xmlns:a16="http://schemas.microsoft.com/office/drawing/2014/main" id="{7771EBB6-DB01-0A80-BC48-D047E23E0A76}"/>
                </a:ext>
              </a:extLst>
            </p:cNvPr>
            <p:cNvSpPr/>
            <p:nvPr/>
          </p:nvSpPr>
          <p:spPr>
            <a:xfrm>
              <a:off x="10028453" y="1360243"/>
              <a:ext cx="551306" cy="457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pic>
          <p:nvPicPr>
            <p:cNvPr id="9" name="Elemento grafico 8" descr="Persona confusa con riempimento a tinta unita">
              <a:extLst>
                <a:ext uri="{FF2B5EF4-FFF2-40B4-BE49-F238E27FC236}">
                  <a16:creationId xmlns:a16="http://schemas.microsoft.com/office/drawing/2014/main" id="{45517AD9-7FD0-2A05-650F-BDDC9884BC4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050871" y="880629"/>
              <a:ext cx="503141" cy="503141"/>
            </a:xfrm>
            <a:prstGeom prst="rect">
              <a:avLst/>
            </a:prstGeom>
          </p:spPr>
        </p:pic>
      </p:grpSp>
      <p:pic>
        <p:nvPicPr>
          <p:cNvPr id="10" name="Elemento grafico 9" descr="Faccia sorridente con riempimento a tinta unita con riempimento a tinta unita">
            <a:extLst>
              <a:ext uri="{FF2B5EF4-FFF2-40B4-BE49-F238E27FC236}">
                <a16:creationId xmlns:a16="http://schemas.microsoft.com/office/drawing/2014/main" id="{1D432766-8C51-956C-CD29-F1E25B1439D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8382800" y="4307824"/>
            <a:ext cx="914400" cy="914400"/>
          </a:xfrm>
          <a:prstGeom prst="rect">
            <a:avLst/>
          </a:prstGeom>
        </p:spPr>
      </p:pic>
      <p:pic>
        <p:nvPicPr>
          <p:cNvPr id="11" name="Elemento grafico 10" descr="Gruppo di persone con riempimento a tinta unita">
            <a:extLst>
              <a:ext uri="{FF2B5EF4-FFF2-40B4-BE49-F238E27FC236}">
                <a16:creationId xmlns:a16="http://schemas.microsoft.com/office/drawing/2014/main" id="{86BDDF84-CEBB-C780-550E-DA0836FBB46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298895" y="3396386"/>
            <a:ext cx="914400" cy="914400"/>
          </a:xfrm>
          <a:prstGeom prst="rect">
            <a:avLst/>
          </a:prstGeom>
        </p:spPr>
      </p:pic>
      <p:pic>
        <p:nvPicPr>
          <p:cNvPr id="12" name="Elemento grafico 11" descr="Gruppo di persone con riempimento a tinta unita">
            <a:extLst>
              <a:ext uri="{FF2B5EF4-FFF2-40B4-BE49-F238E27FC236}">
                <a16:creationId xmlns:a16="http://schemas.microsoft.com/office/drawing/2014/main" id="{FD559753-4F2E-DCF1-CDA3-9E0B7EC6514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686774" y="5731504"/>
            <a:ext cx="914400" cy="914400"/>
          </a:xfrm>
          <a:prstGeom prst="rect">
            <a:avLst/>
          </a:prstGeom>
        </p:spPr>
      </p:pic>
      <p:pic>
        <p:nvPicPr>
          <p:cNvPr id="13" name="Elemento grafico 12" descr="Gruppo di persone con riempimento a tinta unita">
            <a:extLst>
              <a:ext uri="{FF2B5EF4-FFF2-40B4-BE49-F238E27FC236}">
                <a16:creationId xmlns:a16="http://schemas.microsoft.com/office/drawing/2014/main" id="{D767D727-C1B3-DEE4-DD59-77817E318B2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150614" y="5731504"/>
            <a:ext cx="914400" cy="914400"/>
          </a:xfrm>
          <a:prstGeom prst="rect">
            <a:avLst/>
          </a:prstGeom>
        </p:spPr>
      </p:pic>
      <p:pic>
        <p:nvPicPr>
          <p:cNvPr id="14" name="Elemento grafico 13" descr="Gruppo di persone con riempimento a tinta unita">
            <a:extLst>
              <a:ext uri="{FF2B5EF4-FFF2-40B4-BE49-F238E27FC236}">
                <a16:creationId xmlns:a16="http://schemas.microsoft.com/office/drawing/2014/main" id="{CAC17B96-A0DE-14EB-483D-CAF6FF15A4E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607814" y="3534604"/>
            <a:ext cx="914400" cy="914400"/>
          </a:xfrm>
          <a:prstGeom prst="rect">
            <a:avLst/>
          </a:prstGeom>
        </p:spPr>
      </p:pic>
      <p:pic>
        <p:nvPicPr>
          <p:cNvPr id="15" name="Elemento grafico 14" descr="Gruppo di persone con riempimento a tinta unita">
            <a:extLst>
              <a:ext uri="{FF2B5EF4-FFF2-40B4-BE49-F238E27FC236}">
                <a16:creationId xmlns:a16="http://schemas.microsoft.com/office/drawing/2014/main" id="{75AC22D2-0175-D96B-0BA9-D380F51B4AA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302287" y="2020042"/>
            <a:ext cx="914400" cy="914400"/>
          </a:xfrm>
          <a:prstGeom prst="rect">
            <a:avLst/>
          </a:prstGeom>
        </p:spPr>
      </p:pic>
      <p:sp>
        <p:nvSpPr>
          <p:cNvPr id="16" name="Segnaposto contenuto 2">
            <a:extLst>
              <a:ext uri="{FF2B5EF4-FFF2-40B4-BE49-F238E27FC236}">
                <a16:creationId xmlns:a16="http://schemas.microsoft.com/office/drawing/2014/main" id="{8AE1FB08-6023-121D-C6CC-9355C8B4AB2E}"/>
              </a:ext>
            </a:extLst>
          </p:cNvPr>
          <p:cNvSpPr txBox="1">
            <a:spLocks/>
          </p:cNvSpPr>
          <p:nvPr/>
        </p:nvSpPr>
        <p:spPr>
          <a:xfrm>
            <a:off x="6166749" y="4263303"/>
            <a:ext cx="1146564" cy="27593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000" i="1" dirty="0"/>
              <a:t>Community A</a:t>
            </a:r>
          </a:p>
        </p:txBody>
      </p:sp>
      <p:sp>
        <p:nvSpPr>
          <p:cNvPr id="17" name="Segnaposto contenuto 2">
            <a:extLst>
              <a:ext uri="{FF2B5EF4-FFF2-40B4-BE49-F238E27FC236}">
                <a16:creationId xmlns:a16="http://schemas.microsoft.com/office/drawing/2014/main" id="{4CE39EFE-16BE-D28D-5E36-1979862079D8}"/>
              </a:ext>
            </a:extLst>
          </p:cNvPr>
          <p:cNvSpPr txBox="1">
            <a:spLocks/>
          </p:cNvSpPr>
          <p:nvPr/>
        </p:nvSpPr>
        <p:spPr>
          <a:xfrm>
            <a:off x="8169693" y="2833929"/>
            <a:ext cx="1146564" cy="27593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000" i="1" dirty="0"/>
              <a:t>Community B</a:t>
            </a:r>
          </a:p>
        </p:txBody>
      </p:sp>
      <p:sp>
        <p:nvSpPr>
          <p:cNvPr id="18" name="Segnaposto contenuto 2">
            <a:extLst>
              <a:ext uri="{FF2B5EF4-FFF2-40B4-BE49-F238E27FC236}">
                <a16:creationId xmlns:a16="http://schemas.microsoft.com/office/drawing/2014/main" id="{9E27A42E-C703-6837-A12E-99AD3C0D3BC6}"/>
              </a:ext>
            </a:extLst>
          </p:cNvPr>
          <p:cNvSpPr txBox="1">
            <a:spLocks/>
          </p:cNvSpPr>
          <p:nvPr/>
        </p:nvSpPr>
        <p:spPr>
          <a:xfrm>
            <a:off x="10506460" y="4344383"/>
            <a:ext cx="1146564" cy="27593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000" i="1" dirty="0"/>
              <a:t>Community C</a:t>
            </a:r>
          </a:p>
        </p:txBody>
      </p:sp>
      <p:sp>
        <p:nvSpPr>
          <p:cNvPr id="19" name="Segnaposto contenuto 2">
            <a:extLst>
              <a:ext uri="{FF2B5EF4-FFF2-40B4-BE49-F238E27FC236}">
                <a16:creationId xmlns:a16="http://schemas.microsoft.com/office/drawing/2014/main" id="{8FB2262B-24EF-508C-250C-7AD3EEB50858}"/>
              </a:ext>
            </a:extLst>
          </p:cNvPr>
          <p:cNvSpPr txBox="1">
            <a:spLocks/>
          </p:cNvSpPr>
          <p:nvPr/>
        </p:nvSpPr>
        <p:spPr>
          <a:xfrm>
            <a:off x="10065017" y="6550941"/>
            <a:ext cx="1146564" cy="27593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000" i="1" dirty="0"/>
              <a:t>Community D</a:t>
            </a:r>
          </a:p>
        </p:txBody>
      </p:sp>
      <p:sp>
        <p:nvSpPr>
          <p:cNvPr id="20" name="Segnaposto contenuto 2">
            <a:extLst>
              <a:ext uri="{FF2B5EF4-FFF2-40B4-BE49-F238E27FC236}">
                <a16:creationId xmlns:a16="http://schemas.microsoft.com/office/drawing/2014/main" id="{776A0ACE-41E3-BFCC-BA04-2BD3487A17BE}"/>
              </a:ext>
            </a:extLst>
          </p:cNvPr>
          <p:cNvSpPr txBox="1">
            <a:spLocks/>
          </p:cNvSpPr>
          <p:nvPr/>
        </p:nvSpPr>
        <p:spPr>
          <a:xfrm>
            <a:off x="6537784" y="6582068"/>
            <a:ext cx="1146564" cy="27593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000" i="1" dirty="0"/>
              <a:t>Community E</a:t>
            </a:r>
          </a:p>
        </p:txBody>
      </p:sp>
      <p:sp>
        <p:nvSpPr>
          <p:cNvPr id="21" name="Rettangolo 20">
            <a:extLst>
              <a:ext uri="{FF2B5EF4-FFF2-40B4-BE49-F238E27FC236}">
                <a16:creationId xmlns:a16="http://schemas.microsoft.com/office/drawing/2014/main" id="{2A477C41-A820-F454-BD85-F21D1B993DB9}"/>
              </a:ext>
            </a:extLst>
          </p:cNvPr>
          <p:cNvSpPr/>
          <p:nvPr/>
        </p:nvSpPr>
        <p:spPr>
          <a:xfrm flipV="1">
            <a:off x="7630842" y="5978233"/>
            <a:ext cx="551306" cy="3208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pic>
        <p:nvPicPr>
          <p:cNvPr id="22" name="Elemento grafico 21" descr="Gattonare con riempimento a tinta unita">
            <a:extLst>
              <a:ext uri="{FF2B5EF4-FFF2-40B4-BE49-F238E27FC236}">
                <a16:creationId xmlns:a16="http://schemas.microsoft.com/office/drawing/2014/main" id="{464BF84A-C8BC-E117-76F2-BE25AF4F9D6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650527" y="5559145"/>
            <a:ext cx="519166" cy="519166"/>
          </a:xfrm>
          <a:prstGeom prst="rect">
            <a:avLst/>
          </a:prstGeom>
        </p:spPr>
      </p:pic>
      <p:sp>
        <p:nvSpPr>
          <p:cNvPr id="24" name="Rettangolo 23">
            <a:extLst>
              <a:ext uri="{FF2B5EF4-FFF2-40B4-BE49-F238E27FC236}">
                <a16:creationId xmlns:a16="http://schemas.microsoft.com/office/drawing/2014/main" id="{2D39F252-A62A-0AF9-63FA-C04CDCE38841}"/>
              </a:ext>
            </a:extLst>
          </p:cNvPr>
          <p:cNvSpPr/>
          <p:nvPr/>
        </p:nvSpPr>
        <p:spPr>
          <a:xfrm flipV="1">
            <a:off x="10045464" y="4117425"/>
            <a:ext cx="551306" cy="320865"/>
          </a:xfrm>
          <a:prstGeom prst="rect">
            <a:avLst/>
          </a:prstGeom>
          <a:solidFill>
            <a:srgbClr val="3494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26" name="Rettangolo 25">
            <a:extLst>
              <a:ext uri="{FF2B5EF4-FFF2-40B4-BE49-F238E27FC236}">
                <a16:creationId xmlns:a16="http://schemas.microsoft.com/office/drawing/2014/main" id="{4EB40CFB-0835-D44F-5636-C3106EDCDFEB}"/>
              </a:ext>
            </a:extLst>
          </p:cNvPr>
          <p:cNvSpPr/>
          <p:nvPr/>
        </p:nvSpPr>
        <p:spPr>
          <a:xfrm flipV="1">
            <a:off x="10045464" y="3792274"/>
            <a:ext cx="551306" cy="3208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27" name="Rettangolo 26">
            <a:extLst>
              <a:ext uri="{FF2B5EF4-FFF2-40B4-BE49-F238E27FC236}">
                <a16:creationId xmlns:a16="http://schemas.microsoft.com/office/drawing/2014/main" id="{3A9AB859-F0ED-938C-BC63-57C6E55C7914}"/>
              </a:ext>
            </a:extLst>
          </p:cNvPr>
          <p:cNvSpPr/>
          <p:nvPr/>
        </p:nvSpPr>
        <p:spPr>
          <a:xfrm flipV="1">
            <a:off x="10045464" y="4432345"/>
            <a:ext cx="551306" cy="320865"/>
          </a:xfrm>
          <a:prstGeom prst="rect">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pic>
        <p:nvPicPr>
          <p:cNvPr id="28" name="Elemento grafico 27" descr="Eroe con riempimento a tinta unita">
            <a:extLst>
              <a:ext uri="{FF2B5EF4-FFF2-40B4-BE49-F238E27FC236}">
                <a16:creationId xmlns:a16="http://schemas.microsoft.com/office/drawing/2014/main" id="{CF3296B6-A1D6-3A6B-1797-D95045E21383}"/>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0080576" y="3366173"/>
            <a:ext cx="447334" cy="447334"/>
          </a:xfrm>
          <a:prstGeom prst="rect">
            <a:avLst/>
          </a:prstGeom>
        </p:spPr>
      </p:pic>
      <p:sp>
        <p:nvSpPr>
          <p:cNvPr id="30" name="Rettangolo 29">
            <a:extLst>
              <a:ext uri="{FF2B5EF4-FFF2-40B4-BE49-F238E27FC236}">
                <a16:creationId xmlns:a16="http://schemas.microsoft.com/office/drawing/2014/main" id="{98E6A61B-AE90-1D39-B55A-AAC4C75BEF03}"/>
              </a:ext>
            </a:extLst>
          </p:cNvPr>
          <p:cNvSpPr/>
          <p:nvPr/>
        </p:nvSpPr>
        <p:spPr>
          <a:xfrm flipV="1">
            <a:off x="9561965" y="6105451"/>
            <a:ext cx="551306" cy="1638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pic>
        <p:nvPicPr>
          <p:cNvPr id="31" name="Elemento grafico 30" descr="Neonato che gattona con riempimento a tinta unita">
            <a:extLst>
              <a:ext uri="{FF2B5EF4-FFF2-40B4-BE49-F238E27FC236}">
                <a16:creationId xmlns:a16="http://schemas.microsoft.com/office/drawing/2014/main" id="{20C19502-4C28-B244-7D94-B01875415E05}"/>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9643012" y="5789673"/>
            <a:ext cx="422005" cy="422005"/>
          </a:xfrm>
          <a:prstGeom prst="rect">
            <a:avLst/>
          </a:prstGeom>
        </p:spPr>
      </p:pic>
      <p:cxnSp>
        <p:nvCxnSpPr>
          <p:cNvPr id="32" name="Connettore curvo 31">
            <a:extLst>
              <a:ext uri="{FF2B5EF4-FFF2-40B4-BE49-F238E27FC236}">
                <a16:creationId xmlns:a16="http://schemas.microsoft.com/office/drawing/2014/main" id="{B3B15B44-7918-BD86-A25A-BEB8ACF270C8}"/>
              </a:ext>
            </a:extLst>
          </p:cNvPr>
          <p:cNvCxnSpPr>
            <a:stCxn id="10" idx="3"/>
            <a:endCxn id="28" idx="1"/>
          </p:cNvCxnSpPr>
          <p:nvPr/>
        </p:nvCxnSpPr>
        <p:spPr>
          <a:xfrm flipV="1">
            <a:off x="9297200" y="3589840"/>
            <a:ext cx="783376" cy="1175184"/>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ttore curvo 40">
            <a:extLst>
              <a:ext uri="{FF2B5EF4-FFF2-40B4-BE49-F238E27FC236}">
                <a16:creationId xmlns:a16="http://schemas.microsoft.com/office/drawing/2014/main" id="{D45E1973-DEC8-8776-C113-251178C727CC}"/>
              </a:ext>
            </a:extLst>
          </p:cNvPr>
          <p:cNvCxnSpPr>
            <a:cxnSpLocks/>
            <a:stCxn id="10" idx="2"/>
            <a:endCxn id="31" idx="1"/>
          </p:cNvCxnSpPr>
          <p:nvPr/>
        </p:nvCxnSpPr>
        <p:spPr>
          <a:xfrm rot="16200000" flipH="1">
            <a:off x="8852280" y="5209944"/>
            <a:ext cx="778452" cy="803012"/>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nettore curvo 41">
            <a:extLst>
              <a:ext uri="{FF2B5EF4-FFF2-40B4-BE49-F238E27FC236}">
                <a16:creationId xmlns:a16="http://schemas.microsoft.com/office/drawing/2014/main" id="{4B324A51-751C-0A65-9118-01698F37D346}"/>
              </a:ext>
            </a:extLst>
          </p:cNvPr>
          <p:cNvCxnSpPr>
            <a:cxnSpLocks/>
            <a:stCxn id="10" idx="1"/>
            <a:endCxn id="22" idx="0"/>
          </p:cNvCxnSpPr>
          <p:nvPr/>
        </p:nvCxnSpPr>
        <p:spPr>
          <a:xfrm rot="10800000" flipV="1">
            <a:off x="7910110" y="4765023"/>
            <a:ext cx="472690" cy="794121"/>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onnettore curvo 42">
            <a:extLst>
              <a:ext uri="{FF2B5EF4-FFF2-40B4-BE49-F238E27FC236}">
                <a16:creationId xmlns:a16="http://schemas.microsoft.com/office/drawing/2014/main" id="{87AF4565-0E69-1BC7-96EF-823618DA041B}"/>
              </a:ext>
            </a:extLst>
          </p:cNvPr>
          <p:cNvCxnSpPr>
            <a:cxnSpLocks/>
            <a:stCxn id="10" idx="1"/>
            <a:endCxn id="9" idx="3"/>
          </p:cNvCxnSpPr>
          <p:nvPr/>
        </p:nvCxnSpPr>
        <p:spPr>
          <a:xfrm rot="10800000">
            <a:off x="7830188" y="4101772"/>
            <a:ext cx="552613" cy="663252"/>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nettore curvo 43">
            <a:extLst>
              <a:ext uri="{FF2B5EF4-FFF2-40B4-BE49-F238E27FC236}">
                <a16:creationId xmlns:a16="http://schemas.microsoft.com/office/drawing/2014/main" id="{D364928D-F631-73BF-6E54-C8130ECCEC96}"/>
              </a:ext>
            </a:extLst>
          </p:cNvPr>
          <p:cNvCxnSpPr>
            <a:cxnSpLocks/>
            <a:stCxn id="10" idx="0"/>
            <a:endCxn id="6" idx="2"/>
          </p:cNvCxnSpPr>
          <p:nvPr/>
        </p:nvCxnSpPr>
        <p:spPr>
          <a:xfrm rot="16200000" flipV="1">
            <a:off x="8480759" y="3948583"/>
            <a:ext cx="659785" cy="58698"/>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07448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D9DE317-6E39-7FD0-6BF9-69E240943263}"/>
              </a:ext>
            </a:extLst>
          </p:cNvPr>
          <p:cNvSpPr>
            <a:spLocks noGrp="1"/>
          </p:cNvSpPr>
          <p:nvPr>
            <p:ph type="title"/>
          </p:nvPr>
        </p:nvSpPr>
        <p:spPr/>
        <p:txBody>
          <a:bodyPr>
            <a:normAutofit fontScale="90000"/>
          </a:bodyPr>
          <a:lstStyle/>
          <a:p>
            <a:r>
              <a:rPr lang="en-US" dirty="0"/>
              <a:t>When diluted, we are all mostly “consumers”</a:t>
            </a:r>
          </a:p>
        </p:txBody>
      </p:sp>
      <p:sp>
        <p:nvSpPr>
          <p:cNvPr id="3" name="Segnaposto contenuto 2">
            <a:extLst>
              <a:ext uri="{FF2B5EF4-FFF2-40B4-BE49-F238E27FC236}">
                <a16:creationId xmlns:a16="http://schemas.microsoft.com/office/drawing/2014/main" id="{7B5F1BE5-F7E1-4D67-2CB2-A47029AABA95}"/>
              </a:ext>
            </a:extLst>
          </p:cNvPr>
          <p:cNvSpPr>
            <a:spLocks noGrp="1"/>
          </p:cNvSpPr>
          <p:nvPr>
            <p:ph idx="1"/>
          </p:nvPr>
        </p:nvSpPr>
        <p:spPr>
          <a:xfrm>
            <a:off x="916724" y="2096219"/>
            <a:ext cx="5119701" cy="4459855"/>
          </a:xfrm>
          <a:solidFill>
            <a:schemeClr val="bg1">
              <a:lumMod val="85000"/>
            </a:schemeClr>
          </a:solidFill>
        </p:spPr>
        <p:txBody>
          <a:bodyPr>
            <a:normAutofit/>
          </a:bodyPr>
          <a:lstStyle/>
          <a:p>
            <a:r>
              <a:rPr lang="en-US" sz="1100" dirty="0"/>
              <a:t>Community Boosters can on the other hand, explicitly choose their strategy to target a specific size and level of activity. You can use the Multiscale Community Matrix (</a:t>
            </a:r>
            <a:r>
              <a:rPr lang="en-US" sz="1100" dirty="0" err="1"/>
              <a:t>MsCM</a:t>
            </a:r>
            <a:r>
              <a:rPr lang="en-US" sz="1100" dirty="0"/>
              <a:t>) for this purpose.</a:t>
            </a:r>
          </a:p>
          <a:p>
            <a:r>
              <a:rPr lang="en-US" sz="1100" dirty="0"/>
              <a:t>As community booster, trying to do our best with everyone’s being in their “best effort mode” is the most scalable solution at organization level. </a:t>
            </a:r>
          </a:p>
          <a:p>
            <a:r>
              <a:rPr lang="en-US" sz="1100" dirty="0"/>
              <a:t>At organization level, even if all communities have the means to “increase engagement”, it can lead to a competition of value for members’ effort capacities. But as all communities can organize high engagement activities, it would be rare to meet the case in which all communities match their ambitions because members effort would move from one community to another depending on the value. </a:t>
            </a:r>
          </a:p>
          <a:p>
            <a:r>
              <a:rPr lang="en-US" sz="1100" dirty="0"/>
              <a:t>Also, high competition of Communities for members (or potential members) attention can lead to an overload of attraction signals, infobesity, stimuli fatigue which would increase the pressure for direct value and remove a part of the effort capacity even before joining any community.</a:t>
            </a:r>
          </a:p>
          <a:p>
            <a:r>
              <a:rPr lang="en-US" sz="1100" dirty="0"/>
              <a:t>Therefore, if an organization wants to promote communities, it must consider these phenomena and sometimes establish a global strategy that can sometimes include prioritization and rationalization unless there are much more capacity than communities to exploit it. </a:t>
            </a:r>
          </a:p>
        </p:txBody>
      </p:sp>
      <p:pic>
        <p:nvPicPr>
          <p:cNvPr id="4" name="Elemento grafico 3" descr="Faccina stordita con riempimento a tinta unita con riempimento a tinta unita">
            <a:extLst>
              <a:ext uri="{FF2B5EF4-FFF2-40B4-BE49-F238E27FC236}">
                <a16:creationId xmlns:a16="http://schemas.microsoft.com/office/drawing/2014/main" id="{14C66D85-A10C-FC81-6076-5AB4A8CEDEC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34559" y="4037513"/>
            <a:ext cx="914400" cy="914400"/>
          </a:xfrm>
          <a:prstGeom prst="rect">
            <a:avLst/>
          </a:prstGeom>
        </p:spPr>
      </p:pic>
      <p:pic>
        <p:nvPicPr>
          <p:cNvPr id="5" name="Elemento grafico 4" descr="Gruppo di persone con riempimento a tinta unita">
            <a:extLst>
              <a:ext uri="{FF2B5EF4-FFF2-40B4-BE49-F238E27FC236}">
                <a16:creationId xmlns:a16="http://schemas.microsoft.com/office/drawing/2014/main" id="{F0D110C0-5406-5853-9BE3-A2957F54E0F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59900" y="3543969"/>
            <a:ext cx="914400" cy="914400"/>
          </a:xfrm>
          <a:prstGeom prst="rect">
            <a:avLst/>
          </a:prstGeom>
        </p:spPr>
      </p:pic>
      <p:pic>
        <p:nvPicPr>
          <p:cNvPr id="6" name="Elemento grafico 5" descr="Gruppo di persone con riempimento a tinta unita">
            <a:extLst>
              <a:ext uri="{FF2B5EF4-FFF2-40B4-BE49-F238E27FC236}">
                <a16:creationId xmlns:a16="http://schemas.microsoft.com/office/drawing/2014/main" id="{6F36E8DA-A94D-16D1-3E96-FC4799755B5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738533" y="5461193"/>
            <a:ext cx="914400" cy="914400"/>
          </a:xfrm>
          <a:prstGeom prst="rect">
            <a:avLst/>
          </a:prstGeom>
        </p:spPr>
      </p:pic>
      <p:pic>
        <p:nvPicPr>
          <p:cNvPr id="10" name="Elemento grafico 9" descr="Gruppo di persone con riempimento a tinta unita">
            <a:extLst>
              <a:ext uri="{FF2B5EF4-FFF2-40B4-BE49-F238E27FC236}">
                <a16:creationId xmlns:a16="http://schemas.microsoft.com/office/drawing/2014/main" id="{5F9B48FF-63C9-4F3C-D4AC-A17AB5C22F3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202373" y="5461193"/>
            <a:ext cx="914400" cy="914400"/>
          </a:xfrm>
          <a:prstGeom prst="rect">
            <a:avLst/>
          </a:prstGeom>
        </p:spPr>
      </p:pic>
      <p:pic>
        <p:nvPicPr>
          <p:cNvPr id="11" name="Elemento grafico 10" descr="Gruppo di persone con riempimento a tinta unita">
            <a:extLst>
              <a:ext uri="{FF2B5EF4-FFF2-40B4-BE49-F238E27FC236}">
                <a16:creationId xmlns:a16="http://schemas.microsoft.com/office/drawing/2014/main" id="{190A1482-D6B4-6ADF-D9AB-A5AE78DEC58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599816" y="3728415"/>
            <a:ext cx="914400" cy="914400"/>
          </a:xfrm>
          <a:prstGeom prst="rect">
            <a:avLst/>
          </a:prstGeom>
        </p:spPr>
      </p:pic>
      <p:pic>
        <p:nvPicPr>
          <p:cNvPr id="12" name="Elemento grafico 11" descr="Gruppo di persone con riempimento a tinta unita">
            <a:extLst>
              <a:ext uri="{FF2B5EF4-FFF2-40B4-BE49-F238E27FC236}">
                <a16:creationId xmlns:a16="http://schemas.microsoft.com/office/drawing/2014/main" id="{8ACCA8AC-07D0-E31D-2D0B-FA8ED0D1B4A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397633" y="2096219"/>
            <a:ext cx="914400" cy="914400"/>
          </a:xfrm>
          <a:prstGeom prst="rect">
            <a:avLst/>
          </a:prstGeom>
        </p:spPr>
      </p:pic>
      <p:sp>
        <p:nvSpPr>
          <p:cNvPr id="16" name="Segnaposto contenuto 2">
            <a:extLst>
              <a:ext uri="{FF2B5EF4-FFF2-40B4-BE49-F238E27FC236}">
                <a16:creationId xmlns:a16="http://schemas.microsoft.com/office/drawing/2014/main" id="{D125A96D-CE45-4164-3897-AB8C063BDB15}"/>
              </a:ext>
            </a:extLst>
          </p:cNvPr>
          <p:cNvSpPr txBox="1">
            <a:spLocks/>
          </p:cNvSpPr>
          <p:nvPr/>
        </p:nvSpPr>
        <p:spPr>
          <a:xfrm>
            <a:off x="6227754" y="4410886"/>
            <a:ext cx="1146564" cy="27593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000" i="1" dirty="0"/>
              <a:t>Community A</a:t>
            </a:r>
          </a:p>
        </p:txBody>
      </p:sp>
      <p:sp>
        <p:nvSpPr>
          <p:cNvPr id="17" name="Segnaposto contenuto 2">
            <a:extLst>
              <a:ext uri="{FF2B5EF4-FFF2-40B4-BE49-F238E27FC236}">
                <a16:creationId xmlns:a16="http://schemas.microsoft.com/office/drawing/2014/main" id="{3FBF9336-3F81-0870-8EE6-FEC78CA1C821}"/>
              </a:ext>
            </a:extLst>
          </p:cNvPr>
          <p:cNvSpPr txBox="1">
            <a:spLocks/>
          </p:cNvSpPr>
          <p:nvPr/>
        </p:nvSpPr>
        <p:spPr>
          <a:xfrm>
            <a:off x="8265039" y="2910106"/>
            <a:ext cx="1146564" cy="27593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000" i="1" dirty="0"/>
              <a:t>Community B</a:t>
            </a:r>
          </a:p>
        </p:txBody>
      </p:sp>
      <p:sp>
        <p:nvSpPr>
          <p:cNvPr id="18" name="Segnaposto contenuto 2">
            <a:extLst>
              <a:ext uri="{FF2B5EF4-FFF2-40B4-BE49-F238E27FC236}">
                <a16:creationId xmlns:a16="http://schemas.microsoft.com/office/drawing/2014/main" id="{50D32F45-CEE7-99A5-F97F-520C9DD3AB29}"/>
              </a:ext>
            </a:extLst>
          </p:cNvPr>
          <p:cNvSpPr txBox="1">
            <a:spLocks/>
          </p:cNvSpPr>
          <p:nvPr/>
        </p:nvSpPr>
        <p:spPr>
          <a:xfrm>
            <a:off x="10498462" y="4538194"/>
            <a:ext cx="1146564" cy="27593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000" i="1" dirty="0"/>
              <a:t>Community C</a:t>
            </a:r>
          </a:p>
        </p:txBody>
      </p:sp>
      <p:sp>
        <p:nvSpPr>
          <p:cNvPr id="19" name="Segnaposto contenuto 2">
            <a:extLst>
              <a:ext uri="{FF2B5EF4-FFF2-40B4-BE49-F238E27FC236}">
                <a16:creationId xmlns:a16="http://schemas.microsoft.com/office/drawing/2014/main" id="{344D7EA6-DF4F-C999-0A3A-F006A3050B9D}"/>
              </a:ext>
            </a:extLst>
          </p:cNvPr>
          <p:cNvSpPr txBox="1">
            <a:spLocks/>
          </p:cNvSpPr>
          <p:nvPr/>
        </p:nvSpPr>
        <p:spPr>
          <a:xfrm>
            <a:off x="10116776" y="6280630"/>
            <a:ext cx="1146564" cy="27593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000" i="1" dirty="0"/>
              <a:t>Community D</a:t>
            </a:r>
          </a:p>
        </p:txBody>
      </p:sp>
      <p:sp>
        <p:nvSpPr>
          <p:cNvPr id="20" name="Segnaposto contenuto 2">
            <a:extLst>
              <a:ext uri="{FF2B5EF4-FFF2-40B4-BE49-F238E27FC236}">
                <a16:creationId xmlns:a16="http://schemas.microsoft.com/office/drawing/2014/main" id="{130926EC-3F09-F865-9F28-232A0BBDCD36}"/>
              </a:ext>
            </a:extLst>
          </p:cNvPr>
          <p:cNvSpPr txBox="1">
            <a:spLocks/>
          </p:cNvSpPr>
          <p:nvPr/>
        </p:nvSpPr>
        <p:spPr>
          <a:xfrm>
            <a:off x="6589543" y="6311757"/>
            <a:ext cx="1146564" cy="27593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000" i="1" dirty="0"/>
              <a:t>Community E</a:t>
            </a:r>
          </a:p>
        </p:txBody>
      </p:sp>
      <p:sp>
        <p:nvSpPr>
          <p:cNvPr id="21" name="Fumetto: ovale 20">
            <a:extLst>
              <a:ext uri="{FF2B5EF4-FFF2-40B4-BE49-F238E27FC236}">
                <a16:creationId xmlns:a16="http://schemas.microsoft.com/office/drawing/2014/main" id="{700A7573-B251-B8D4-003C-FE8BE5DDBDC5}"/>
              </a:ext>
            </a:extLst>
          </p:cNvPr>
          <p:cNvSpPr/>
          <p:nvPr/>
        </p:nvSpPr>
        <p:spPr>
          <a:xfrm>
            <a:off x="7556053" y="5249097"/>
            <a:ext cx="914400" cy="631748"/>
          </a:xfrm>
          <a:prstGeom prst="wedgeEllipseCallout">
            <a:avLst>
              <a:gd name="adj1" fmla="val -48191"/>
              <a:gd name="adj2" fmla="val 72058"/>
            </a:avLst>
          </a:prstGeom>
          <a:solidFill>
            <a:schemeClr val="accent6"/>
          </a:solidFill>
          <a:ln w="9525"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Engage more !</a:t>
            </a:r>
          </a:p>
        </p:txBody>
      </p:sp>
      <p:sp>
        <p:nvSpPr>
          <p:cNvPr id="22" name="Fumetto: ovale 21">
            <a:extLst>
              <a:ext uri="{FF2B5EF4-FFF2-40B4-BE49-F238E27FC236}">
                <a16:creationId xmlns:a16="http://schemas.microsoft.com/office/drawing/2014/main" id="{D560A41C-AB52-CCFB-B0DF-20686DD7FF9C}"/>
              </a:ext>
            </a:extLst>
          </p:cNvPr>
          <p:cNvSpPr/>
          <p:nvPr/>
        </p:nvSpPr>
        <p:spPr>
          <a:xfrm>
            <a:off x="7331298" y="3830469"/>
            <a:ext cx="914400" cy="631748"/>
          </a:xfrm>
          <a:prstGeom prst="wedgeEllipseCallout">
            <a:avLst>
              <a:gd name="adj1" fmla="val -68946"/>
              <a:gd name="adj2" fmla="val -37181"/>
            </a:avLst>
          </a:prstGeom>
          <a:solidFill>
            <a:srgbClr val="EC7B2B"/>
          </a:solidFill>
          <a:ln w="9525"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Engage more !</a:t>
            </a:r>
          </a:p>
        </p:txBody>
      </p:sp>
      <p:sp>
        <p:nvSpPr>
          <p:cNvPr id="24" name="Fumetto: ovale 23">
            <a:extLst>
              <a:ext uri="{FF2B5EF4-FFF2-40B4-BE49-F238E27FC236}">
                <a16:creationId xmlns:a16="http://schemas.microsoft.com/office/drawing/2014/main" id="{5A1533E8-3AFC-1100-B4E1-D776B81EB932}"/>
              </a:ext>
            </a:extLst>
          </p:cNvPr>
          <p:cNvSpPr/>
          <p:nvPr/>
        </p:nvSpPr>
        <p:spPr>
          <a:xfrm>
            <a:off x="8619255" y="3319278"/>
            <a:ext cx="914400" cy="631748"/>
          </a:xfrm>
          <a:prstGeom prst="wedgeEllipseCallout">
            <a:avLst>
              <a:gd name="adj1" fmla="val -16116"/>
              <a:gd name="adj2" fmla="val -80877"/>
            </a:avLst>
          </a:prstGeom>
          <a:solidFill>
            <a:srgbClr val="FFFF00"/>
          </a:solidFill>
          <a:ln w="9525" cap="flat">
            <a:solidFill>
              <a:schemeClr val="bg1">
                <a:lumMod val="50000"/>
              </a:schemeClr>
            </a:solidFill>
            <a:prstDash val="solid"/>
            <a:miter/>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Engage more !</a:t>
            </a:r>
          </a:p>
        </p:txBody>
      </p:sp>
      <p:sp>
        <p:nvSpPr>
          <p:cNvPr id="26" name="Fumetto: ovale 25">
            <a:extLst>
              <a:ext uri="{FF2B5EF4-FFF2-40B4-BE49-F238E27FC236}">
                <a16:creationId xmlns:a16="http://schemas.microsoft.com/office/drawing/2014/main" id="{CBA89762-81A2-9C34-280D-271982D7C3AB}"/>
              </a:ext>
            </a:extLst>
          </p:cNvPr>
          <p:cNvSpPr/>
          <p:nvPr/>
        </p:nvSpPr>
        <p:spPr>
          <a:xfrm>
            <a:off x="9662476" y="3963536"/>
            <a:ext cx="914400" cy="631748"/>
          </a:xfrm>
          <a:prstGeom prst="wedgeEllipseCallout">
            <a:avLst>
              <a:gd name="adj1" fmla="val 60299"/>
              <a:gd name="adj2" fmla="val -24892"/>
            </a:avLst>
          </a:prstGeom>
          <a:solidFill>
            <a:schemeClr val="bg1">
              <a:lumMod val="50000"/>
            </a:schemeClr>
          </a:solidFill>
          <a:ln w="9525"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Engage more !</a:t>
            </a:r>
          </a:p>
        </p:txBody>
      </p:sp>
      <p:sp>
        <p:nvSpPr>
          <p:cNvPr id="27" name="Fumetto: ovale 26">
            <a:extLst>
              <a:ext uri="{FF2B5EF4-FFF2-40B4-BE49-F238E27FC236}">
                <a16:creationId xmlns:a16="http://schemas.microsoft.com/office/drawing/2014/main" id="{72F2CCDB-1E98-44A3-98C3-B437717E467B}"/>
              </a:ext>
            </a:extLst>
          </p:cNvPr>
          <p:cNvSpPr/>
          <p:nvPr/>
        </p:nvSpPr>
        <p:spPr>
          <a:xfrm>
            <a:off x="9363869" y="5299741"/>
            <a:ext cx="914400" cy="631748"/>
          </a:xfrm>
          <a:prstGeom prst="wedgeEllipseCallout">
            <a:avLst>
              <a:gd name="adj1" fmla="val 51808"/>
              <a:gd name="adj2" fmla="val 57037"/>
            </a:avLst>
          </a:prstGeom>
          <a:solidFill>
            <a:srgbClr val="7030A0"/>
          </a:solidFill>
          <a:ln w="9525"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Engage more !</a:t>
            </a:r>
          </a:p>
        </p:txBody>
      </p:sp>
    </p:spTree>
    <p:extLst>
      <p:ext uri="{BB962C8B-B14F-4D97-AF65-F5344CB8AC3E}">
        <p14:creationId xmlns:p14="http://schemas.microsoft.com/office/powerpoint/2010/main" val="32551466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54E0DA31-3292-B5B9-DA1D-CD8398654B1B}"/>
              </a:ext>
            </a:extLst>
          </p:cNvPr>
          <p:cNvSpPr>
            <a:spLocks noGrp="1"/>
          </p:cNvSpPr>
          <p:nvPr>
            <p:ph type="ctrTitle"/>
          </p:nvPr>
        </p:nvSpPr>
        <p:spPr/>
        <p:txBody>
          <a:bodyPr>
            <a:noAutofit/>
          </a:bodyPr>
          <a:lstStyle/>
          <a:p>
            <a:r>
              <a:rPr lang="en-US" sz="6000" dirty="0"/>
              <a:t>Increasing Community Activity level using relative engagement level model</a:t>
            </a:r>
          </a:p>
        </p:txBody>
      </p:sp>
      <p:sp>
        <p:nvSpPr>
          <p:cNvPr id="5" name="Sottotitolo 4">
            <a:extLst>
              <a:ext uri="{FF2B5EF4-FFF2-40B4-BE49-F238E27FC236}">
                <a16:creationId xmlns:a16="http://schemas.microsoft.com/office/drawing/2014/main" id="{75056B9F-28DC-404B-B524-6023EE06E7B7}"/>
              </a:ext>
            </a:extLst>
          </p:cNvPr>
          <p:cNvSpPr>
            <a:spLocks noGrp="1"/>
          </p:cNvSpPr>
          <p:nvPr>
            <p:ph type="subTitle" idx="1"/>
          </p:nvPr>
        </p:nvSpPr>
        <p:spPr/>
        <p:txBody>
          <a:bodyPr>
            <a:normAutofit/>
          </a:bodyPr>
          <a:lstStyle/>
          <a:p>
            <a:r>
              <a:rPr lang="en-US" sz="1600" dirty="0"/>
              <a:t>The following section presents various recommendations and tips to increase the Community activity level for a given community. It is not of course an exhaustive list</a:t>
            </a:r>
          </a:p>
        </p:txBody>
      </p:sp>
    </p:spTree>
    <p:extLst>
      <p:ext uri="{BB962C8B-B14F-4D97-AF65-F5344CB8AC3E}">
        <p14:creationId xmlns:p14="http://schemas.microsoft.com/office/powerpoint/2010/main" val="36351801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egnaposto contenuto 2">
            <a:extLst>
              <a:ext uri="{FF2B5EF4-FFF2-40B4-BE49-F238E27FC236}">
                <a16:creationId xmlns:a16="http://schemas.microsoft.com/office/drawing/2014/main" id="{19560129-7161-73DC-50DF-13A18CE3A183}"/>
              </a:ext>
            </a:extLst>
          </p:cNvPr>
          <p:cNvSpPr txBox="1">
            <a:spLocks/>
          </p:cNvSpPr>
          <p:nvPr/>
        </p:nvSpPr>
        <p:spPr>
          <a:xfrm>
            <a:off x="7569241" y="3373477"/>
            <a:ext cx="4014599" cy="2626730"/>
          </a:xfrm>
          <a:prstGeom prst="rect">
            <a:avLst/>
          </a:prstGeom>
          <a:solidFill>
            <a:schemeClr val="bg1">
              <a:lumMod val="85000"/>
            </a:schemeClr>
          </a:solidFill>
        </p:spPr>
        <p:txBody>
          <a:bodyPr vert="horz" lIns="91440" tIns="45720" rIns="91440" bIns="45720" rtlCol="0">
            <a:normAutofit lnSpcReduction="10000"/>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1100" dirty="0"/>
              <a:t>Reduce </a:t>
            </a:r>
            <a:r>
              <a:rPr lang="en-US" sz="1100" b="1" dirty="0"/>
              <a:t>efforts of context switching </a:t>
            </a:r>
            <a:r>
              <a:rPr lang="en-US" sz="1100" dirty="0"/>
              <a:t>by focusing on activities for a longer period of time, ideally about topics that are currently related to members’ current life</a:t>
            </a:r>
          </a:p>
          <a:p>
            <a:pPr marL="457200" lvl="1" indent="0">
              <a:buNone/>
            </a:pPr>
            <a:r>
              <a:rPr lang="en-US" sz="1100" dirty="0"/>
              <a:t>Reduce </a:t>
            </a:r>
            <a:r>
              <a:rPr lang="en-US" sz="1100" b="1" dirty="0"/>
              <a:t>efforts of scheduling </a:t>
            </a:r>
            <a:r>
              <a:rPr lang="en-US" sz="1100" dirty="0"/>
              <a:t>by proposing a fixed time, several slots in which activities are repeated and of course integrating time constraints before planning</a:t>
            </a:r>
          </a:p>
          <a:p>
            <a:pPr marL="457200" lvl="1" indent="0">
              <a:buNone/>
            </a:pPr>
            <a:r>
              <a:rPr lang="en-US" sz="1100" dirty="0"/>
              <a:t>Reduce </a:t>
            </a:r>
            <a:r>
              <a:rPr lang="en-US" sz="1100" b="1" dirty="0"/>
              <a:t>efforts of appreciating </a:t>
            </a:r>
            <a:r>
              <a:rPr lang="en-US" sz="1100" dirty="0"/>
              <a:t>by promoting activities with people who really enjoy it</a:t>
            </a:r>
          </a:p>
          <a:p>
            <a:pPr marL="457200" lvl="1" indent="0">
              <a:buNone/>
            </a:pPr>
            <a:r>
              <a:rPr lang="en-US" sz="1100" dirty="0"/>
              <a:t>Reduce </a:t>
            </a:r>
            <a:r>
              <a:rPr lang="en-US" sz="1100" b="1" dirty="0"/>
              <a:t>efforts to maintain psychological safety </a:t>
            </a:r>
            <a:r>
              <a:rPr lang="en-US" sz="1100" dirty="0"/>
              <a:t>by setting up safety rules and train members on psychological safety behavior</a:t>
            </a:r>
          </a:p>
        </p:txBody>
      </p:sp>
      <p:sp>
        <p:nvSpPr>
          <p:cNvPr id="42" name="Segnaposto contenuto 2">
            <a:extLst>
              <a:ext uri="{FF2B5EF4-FFF2-40B4-BE49-F238E27FC236}">
                <a16:creationId xmlns:a16="http://schemas.microsoft.com/office/drawing/2014/main" id="{1BC4A12D-3DAD-57AC-4806-5E19E2407BDB}"/>
              </a:ext>
            </a:extLst>
          </p:cNvPr>
          <p:cNvSpPr txBox="1">
            <a:spLocks/>
          </p:cNvSpPr>
          <p:nvPr/>
        </p:nvSpPr>
        <p:spPr>
          <a:xfrm>
            <a:off x="3525520" y="3373477"/>
            <a:ext cx="3765305" cy="2626730"/>
          </a:xfrm>
          <a:prstGeom prst="rect">
            <a:avLst/>
          </a:prstGeom>
          <a:solidFill>
            <a:schemeClr val="bg1">
              <a:lumMod val="85000"/>
            </a:schemeClr>
          </a:solidFill>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1100" dirty="0"/>
              <a:t>Reduce </a:t>
            </a:r>
            <a:r>
              <a:rPr lang="en-US" sz="1100" b="1" dirty="0"/>
              <a:t>efforts of paying attention</a:t>
            </a:r>
            <a:r>
              <a:rPr lang="en-US" sz="1100" dirty="0"/>
              <a:t> by reducing the number of channels and information points to follow, provide summaries and reminders</a:t>
            </a:r>
          </a:p>
          <a:p>
            <a:pPr marL="457200" lvl="1" indent="0">
              <a:buNone/>
            </a:pPr>
            <a:r>
              <a:rPr lang="en-US" sz="1100" dirty="0"/>
              <a:t>Reduce </a:t>
            </a:r>
            <a:r>
              <a:rPr lang="en-US" sz="1100" b="1" dirty="0"/>
              <a:t>efforts of interaction </a:t>
            </a:r>
            <a:r>
              <a:rPr lang="en-US" sz="1100" dirty="0"/>
              <a:t>by integrating someone to facilitate interaction, add rules of propriety </a:t>
            </a:r>
          </a:p>
          <a:p>
            <a:pPr marL="457200" lvl="1" indent="0">
              <a:buNone/>
            </a:pPr>
            <a:r>
              <a:rPr lang="en-US" sz="1100" dirty="0"/>
              <a:t>Reduce </a:t>
            </a:r>
            <a:r>
              <a:rPr lang="en-US" sz="1100" b="1" dirty="0"/>
              <a:t>efforts of decision making </a:t>
            </a:r>
            <a:r>
              <a:rPr lang="en-US" sz="1100" dirty="0"/>
              <a:t>by setting up habits, focusing the scope of decision to most important elements only and </a:t>
            </a:r>
          </a:p>
          <a:p>
            <a:pPr marL="457200" lvl="1" indent="0">
              <a:buNone/>
            </a:pPr>
            <a:r>
              <a:rPr lang="en-US" sz="1100" dirty="0"/>
              <a:t>Reduce </a:t>
            </a:r>
            <a:r>
              <a:rPr lang="en-US" sz="1100" b="1" dirty="0"/>
              <a:t>efforts of learning </a:t>
            </a:r>
            <a:r>
              <a:rPr lang="en-US" sz="1100" dirty="0"/>
              <a:t>by distributing new things to learn into levels, create and share tutorials for most frequent activities</a:t>
            </a:r>
          </a:p>
        </p:txBody>
      </p:sp>
      <p:sp>
        <p:nvSpPr>
          <p:cNvPr id="2" name="Titolo 1">
            <a:extLst>
              <a:ext uri="{FF2B5EF4-FFF2-40B4-BE49-F238E27FC236}">
                <a16:creationId xmlns:a16="http://schemas.microsoft.com/office/drawing/2014/main" id="{27A6E7D9-368A-BFFE-DC64-77A3EA9B13A5}"/>
              </a:ext>
            </a:extLst>
          </p:cNvPr>
          <p:cNvSpPr>
            <a:spLocks noGrp="1"/>
          </p:cNvSpPr>
          <p:nvPr>
            <p:ph type="title"/>
          </p:nvPr>
        </p:nvSpPr>
        <p:spPr/>
        <p:txBody>
          <a:bodyPr>
            <a:normAutofit fontScale="90000"/>
          </a:bodyPr>
          <a:lstStyle/>
          <a:p>
            <a:r>
              <a:rPr lang="en-US" sz="2800" dirty="0"/>
              <a:t>Community tactics : </a:t>
            </a:r>
            <a:br>
              <a:rPr lang="en-US" sz="2800" dirty="0"/>
            </a:br>
            <a:r>
              <a:rPr lang="en-US" sz="2800" dirty="0"/>
              <a:t>Lowering the effort requirement for activities – General tips</a:t>
            </a:r>
          </a:p>
        </p:txBody>
      </p:sp>
      <p:grpSp>
        <p:nvGrpSpPr>
          <p:cNvPr id="20" name="Gruppo 19">
            <a:extLst>
              <a:ext uri="{FF2B5EF4-FFF2-40B4-BE49-F238E27FC236}">
                <a16:creationId xmlns:a16="http://schemas.microsoft.com/office/drawing/2014/main" id="{6F73C24F-DF6D-2F1F-01E6-B79A5504905F}"/>
              </a:ext>
            </a:extLst>
          </p:cNvPr>
          <p:cNvGrpSpPr/>
          <p:nvPr/>
        </p:nvGrpSpPr>
        <p:grpSpPr>
          <a:xfrm>
            <a:off x="104771" y="2096612"/>
            <a:ext cx="1557523" cy="1714458"/>
            <a:chOff x="10093829" y="2459515"/>
            <a:chExt cx="1960450" cy="2157985"/>
          </a:xfrm>
        </p:grpSpPr>
        <p:pic>
          <p:nvPicPr>
            <p:cNvPr id="21" name="Elemento grafico 20" descr="Regalo con riempimento a tinta unita">
              <a:extLst>
                <a:ext uri="{FF2B5EF4-FFF2-40B4-BE49-F238E27FC236}">
                  <a16:creationId xmlns:a16="http://schemas.microsoft.com/office/drawing/2014/main" id="{6B858AE8-2F8A-0502-EAC8-4BAAFD0626F5}"/>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9154"/>
            <a:stretch/>
          </p:blipFill>
          <p:spPr>
            <a:xfrm>
              <a:off x="10093832" y="2459515"/>
              <a:ext cx="1960447" cy="2157985"/>
            </a:xfrm>
            <a:prstGeom prst="rect">
              <a:avLst/>
            </a:prstGeom>
          </p:spPr>
        </p:pic>
        <p:pic>
          <p:nvPicPr>
            <p:cNvPr id="22" name="Elemento grafico 21" descr="Regalo con riempimento a tinta unita">
              <a:extLst>
                <a:ext uri="{FF2B5EF4-FFF2-40B4-BE49-F238E27FC236}">
                  <a16:creationId xmlns:a16="http://schemas.microsoft.com/office/drawing/2014/main" id="{16AE0911-17CD-2D96-EC2C-0786566D03E9}"/>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9154" t="72046" b="-1"/>
            <a:stretch/>
          </p:blipFill>
          <p:spPr>
            <a:xfrm>
              <a:off x="10093829" y="4014254"/>
              <a:ext cx="1960449" cy="603246"/>
            </a:xfrm>
            <a:prstGeom prst="rect">
              <a:avLst/>
            </a:prstGeom>
          </p:spPr>
        </p:pic>
        <p:pic>
          <p:nvPicPr>
            <p:cNvPr id="23" name="Elemento grafico 22" descr="Regalo con riempimento a tinta unita">
              <a:extLst>
                <a:ext uri="{FF2B5EF4-FFF2-40B4-BE49-F238E27FC236}">
                  <a16:creationId xmlns:a16="http://schemas.microsoft.com/office/drawing/2014/main" id="{3A3BC2E9-5EFF-7BD3-E5C6-64CBFC1F7505}"/>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9154" t="44089" b="27956"/>
            <a:stretch/>
          </p:blipFill>
          <p:spPr>
            <a:xfrm>
              <a:off x="10093829" y="3411008"/>
              <a:ext cx="1960447" cy="603246"/>
            </a:xfrm>
            <a:prstGeom prst="rect">
              <a:avLst/>
            </a:prstGeom>
          </p:spPr>
        </p:pic>
      </p:grpSp>
      <p:grpSp>
        <p:nvGrpSpPr>
          <p:cNvPr id="28" name="Gruppo 27">
            <a:extLst>
              <a:ext uri="{FF2B5EF4-FFF2-40B4-BE49-F238E27FC236}">
                <a16:creationId xmlns:a16="http://schemas.microsoft.com/office/drawing/2014/main" id="{AFC34889-23FB-F627-1AF0-9606E1FFCAC7}"/>
              </a:ext>
            </a:extLst>
          </p:cNvPr>
          <p:cNvGrpSpPr/>
          <p:nvPr/>
        </p:nvGrpSpPr>
        <p:grpSpPr>
          <a:xfrm>
            <a:off x="1985955" y="2534206"/>
            <a:ext cx="839272" cy="839271"/>
            <a:chOff x="9896292" y="2459515"/>
            <a:chExt cx="2157987" cy="2157985"/>
          </a:xfrm>
        </p:grpSpPr>
        <p:pic>
          <p:nvPicPr>
            <p:cNvPr id="29" name="Elemento grafico 28" descr="Regalo con riempimento a tinta unita">
              <a:extLst>
                <a:ext uri="{FF2B5EF4-FFF2-40B4-BE49-F238E27FC236}">
                  <a16:creationId xmlns:a16="http://schemas.microsoft.com/office/drawing/2014/main" id="{3F6DBF1D-991F-95F4-16FE-C21FEC380B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96294" y="2459515"/>
              <a:ext cx="2157985" cy="2157985"/>
            </a:xfrm>
            <a:prstGeom prst="rect">
              <a:avLst/>
            </a:prstGeom>
          </p:spPr>
        </p:pic>
        <p:pic>
          <p:nvPicPr>
            <p:cNvPr id="30" name="Elemento grafico 29" descr="Regalo con riempimento a tinta unita">
              <a:extLst>
                <a:ext uri="{FF2B5EF4-FFF2-40B4-BE49-F238E27FC236}">
                  <a16:creationId xmlns:a16="http://schemas.microsoft.com/office/drawing/2014/main" id="{A31C2B7C-829F-0A6C-DF97-5D3A12DED7C2}"/>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t="72046" b="-1"/>
            <a:stretch/>
          </p:blipFill>
          <p:spPr>
            <a:xfrm>
              <a:off x="9896293" y="4014254"/>
              <a:ext cx="2157985" cy="603246"/>
            </a:xfrm>
            <a:prstGeom prst="rect">
              <a:avLst/>
            </a:prstGeom>
          </p:spPr>
        </p:pic>
        <p:pic>
          <p:nvPicPr>
            <p:cNvPr id="31" name="Elemento grafico 30" descr="Regalo con riempimento a tinta unita">
              <a:extLst>
                <a:ext uri="{FF2B5EF4-FFF2-40B4-BE49-F238E27FC236}">
                  <a16:creationId xmlns:a16="http://schemas.microsoft.com/office/drawing/2014/main" id="{AF93C6D8-FDC7-54B4-2927-2AE35690BE2A}"/>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t="42949" b="27956"/>
            <a:stretch/>
          </p:blipFill>
          <p:spPr>
            <a:xfrm>
              <a:off x="9896292" y="3386400"/>
              <a:ext cx="2157985" cy="627854"/>
            </a:xfrm>
            <a:prstGeom prst="rect">
              <a:avLst/>
            </a:prstGeom>
          </p:spPr>
        </p:pic>
      </p:grpSp>
      <p:pic>
        <p:nvPicPr>
          <p:cNvPr id="33" name="Elemento grafico 32" descr="Eroe con riempimento a tinta unita">
            <a:extLst>
              <a:ext uri="{FF2B5EF4-FFF2-40B4-BE49-F238E27FC236}">
                <a16:creationId xmlns:a16="http://schemas.microsoft.com/office/drawing/2014/main" id="{383F6480-891F-C3C8-2319-93B51277DA1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33604" y="3711772"/>
            <a:ext cx="447334" cy="447334"/>
          </a:xfrm>
          <a:prstGeom prst="rect">
            <a:avLst/>
          </a:prstGeom>
        </p:spPr>
      </p:pic>
      <p:pic>
        <p:nvPicPr>
          <p:cNvPr id="34" name="Elemento grafico 33" descr="Eroe con riempimento a tinta unita">
            <a:extLst>
              <a:ext uri="{FF2B5EF4-FFF2-40B4-BE49-F238E27FC236}">
                <a16:creationId xmlns:a16="http://schemas.microsoft.com/office/drawing/2014/main" id="{4C6D6A4C-A79C-7356-C670-29D65BFF7B5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81397" y="3711772"/>
            <a:ext cx="447334" cy="447334"/>
          </a:xfrm>
          <a:prstGeom prst="rect">
            <a:avLst/>
          </a:prstGeom>
        </p:spPr>
      </p:pic>
      <p:pic>
        <p:nvPicPr>
          <p:cNvPr id="35" name="Elemento grafico 34" descr="Eroe con riempimento a tinta unita">
            <a:extLst>
              <a:ext uri="{FF2B5EF4-FFF2-40B4-BE49-F238E27FC236}">
                <a16:creationId xmlns:a16="http://schemas.microsoft.com/office/drawing/2014/main" id="{B0B3D8F7-49E9-4E33-6E2B-17BA32179D6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29190" y="3711772"/>
            <a:ext cx="447334" cy="447334"/>
          </a:xfrm>
          <a:prstGeom prst="rect">
            <a:avLst/>
          </a:prstGeom>
        </p:spPr>
      </p:pic>
      <p:sp>
        <p:nvSpPr>
          <p:cNvPr id="36" name="Freccia a destra 35">
            <a:extLst>
              <a:ext uri="{FF2B5EF4-FFF2-40B4-BE49-F238E27FC236}">
                <a16:creationId xmlns:a16="http://schemas.microsoft.com/office/drawing/2014/main" id="{01094B2F-9D8C-32B4-8DED-1CFA5B8D4651}"/>
              </a:ext>
            </a:extLst>
          </p:cNvPr>
          <p:cNvSpPr/>
          <p:nvPr/>
        </p:nvSpPr>
        <p:spPr>
          <a:xfrm>
            <a:off x="1610832" y="2889232"/>
            <a:ext cx="408629" cy="361221"/>
          </a:xfrm>
          <a:prstGeom prst="rightArrow">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egnaposto contenuto 2">
            <a:extLst>
              <a:ext uri="{FF2B5EF4-FFF2-40B4-BE49-F238E27FC236}">
                <a16:creationId xmlns:a16="http://schemas.microsoft.com/office/drawing/2014/main" id="{F202D04E-762A-2255-DE9B-B434ABCFF756}"/>
              </a:ext>
            </a:extLst>
          </p:cNvPr>
          <p:cNvSpPr txBox="1">
            <a:spLocks/>
          </p:cNvSpPr>
          <p:nvPr/>
        </p:nvSpPr>
        <p:spPr>
          <a:xfrm>
            <a:off x="3525520" y="2046105"/>
            <a:ext cx="8058320" cy="1216325"/>
          </a:xfrm>
          <a:prstGeom prst="rect">
            <a:avLst/>
          </a:prstGeom>
          <a:solidFill>
            <a:schemeClr val="bg1">
              <a:lumMod val="85000"/>
            </a:schemeClr>
          </a:solidFill>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b="1" dirty="0"/>
              <a:t>General strategy</a:t>
            </a:r>
          </a:p>
          <a:p>
            <a:pPr>
              <a:buFont typeface="Wingdings" panose="05000000000000000000" pitchFamily="2" charset="2"/>
              <a:buChar char="q"/>
            </a:pPr>
            <a:r>
              <a:rPr lang="en-US" sz="1100" dirty="0"/>
              <a:t>Using various methods of member inquiry, identify what type efforts are more painful or difficult for members</a:t>
            </a:r>
          </a:p>
          <a:p>
            <a:pPr>
              <a:buFont typeface="Wingdings" panose="05000000000000000000" pitchFamily="2" charset="2"/>
              <a:buChar char="q"/>
            </a:pPr>
            <a:r>
              <a:rPr lang="en-US" sz="1100" dirty="0"/>
              <a:t>Prioritize on what actions you want to increase the activity</a:t>
            </a:r>
          </a:p>
          <a:p>
            <a:pPr>
              <a:buFont typeface="Wingdings" panose="05000000000000000000" pitchFamily="2" charset="2"/>
              <a:buChar char="q"/>
            </a:pPr>
            <a:r>
              <a:rPr lang="en-US" sz="1100" dirty="0"/>
              <a:t>Prioritize structural changes that tackle the more difficult efforts</a:t>
            </a:r>
          </a:p>
        </p:txBody>
      </p:sp>
      <p:grpSp>
        <p:nvGrpSpPr>
          <p:cNvPr id="9" name="Gruppo 8">
            <a:extLst>
              <a:ext uri="{FF2B5EF4-FFF2-40B4-BE49-F238E27FC236}">
                <a16:creationId xmlns:a16="http://schemas.microsoft.com/office/drawing/2014/main" id="{A87E362E-5C47-564D-5B37-E94528D4E615}"/>
              </a:ext>
            </a:extLst>
          </p:cNvPr>
          <p:cNvGrpSpPr/>
          <p:nvPr/>
        </p:nvGrpSpPr>
        <p:grpSpPr>
          <a:xfrm>
            <a:off x="3695496" y="3501401"/>
            <a:ext cx="290986" cy="378721"/>
            <a:chOff x="1609620" y="3433196"/>
            <a:chExt cx="914400" cy="1190100"/>
          </a:xfrm>
        </p:grpSpPr>
        <p:pic>
          <p:nvPicPr>
            <p:cNvPr id="4" name="Elemento grafico 3" descr="Faccia neutra con riempimento a tinta unita con riempimento a tinta unita">
              <a:extLst>
                <a:ext uri="{FF2B5EF4-FFF2-40B4-BE49-F238E27FC236}">
                  <a16:creationId xmlns:a16="http://schemas.microsoft.com/office/drawing/2014/main" id="{A42F3F96-2C91-B222-FADC-2FA3374B7BA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609620" y="3708896"/>
              <a:ext cx="914400" cy="914400"/>
            </a:xfrm>
            <a:prstGeom prst="rect">
              <a:avLst/>
            </a:prstGeom>
          </p:spPr>
        </p:pic>
        <p:pic>
          <p:nvPicPr>
            <p:cNvPr id="7" name="Elemento grafico 6" descr="Emisfero sinistro del cervello con riempimento a tinta unita">
              <a:extLst>
                <a:ext uri="{FF2B5EF4-FFF2-40B4-BE49-F238E27FC236}">
                  <a16:creationId xmlns:a16="http://schemas.microsoft.com/office/drawing/2014/main" id="{3ABAD25D-CC04-5B19-08F0-6C8E1D69A47E}"/>
                </a:ext>
              </a:extLst>
            </p:cNvPr>
            <p:cNvPicPr>
              <a:picLocks noChangeAspect="1"/>
            </p:cNvPicPr>
            <p:nvPr/>
          </p:nvPicPr>
          <p:blipFill rotWithShape="1">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r="50000"/>
            <a:stretch/>
          </p:blipFill>
          <p:spPr>
            <a:xfrm rot="5400000">
              <a:off x="1838220" y="3204596"/>
              <a:ext cx="457200" cy="914400"/>
            </a:xfrm>
            <a:prstGeom prst="rect">
              <a:avLst/>
            </a:prstGeom>
          </p:spPr>
        </p:pic>
      </p:grpSp>
      <p:grpSp>
        <p:nvGrpSpPr>
          <p:cNvPr id="10" name="Gruppo 9">
            <a:extLst>
              <a:ext uri="{FF2B5EF4-FFF2-40B4-BE49-F238E27FC236}">
                <a16:creationId xmlns:a16="http://schemas.microsoft.com/office/drawing/2014/main" id="{F08BF05F-351A-972C-D9E3-B133D52AD4CA}"/>
              </a:ext>
            </a:extLst>
          </p:cNvPr>
          <p:cNvGrpSpPr/>
          <p:nvPr/>
        </p:nvGrpSpPr>
        <p:grpSpPr>
          <a:xfrm>
            <a:off x="3721728" y="4096093"/>
            <a:ext cx="331775" cy="431798"/>
            <a:chOff x="1609620" y="5282355"/>
            <a:chExt cx="1215606" cy="1582085"/>
          </a:xfrm>
        </p:grpSpPr>
        <p:pic>
          <p:nvPicPr>
            <p:cNvPr id="5" name="Elemento grafico 4" descr="Grande sorriso con riempimento a tinta unita con riempimento a tinta unita">
              <a:extLst>
                <a:ext uri="{FF2B5EF4-FFF2-40B4-BE49-F238E27FC236}">
                  <a16:creationId xmlns:a16="http://schemas.microsoft.com/office/drawing/2014/main" id="{A9742D93-6470-C790-9C01-AE6E542361D0}"/>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609620" y="5950040"/>
              <a:ext cx="914400" cy="914400"/>
            </a:xfrm>
            <a:prstGeom prst="rect">
              <a:avLst/>
            </a:prstGeom>
          </p:spPr>
        </p:pic>
        <p:pic>
          <p:nvPicPr>
            <p:cNvPr id="8" name="Elemento grafico 7" descr="Fumetto con riempimento a tinta unita">
              <a:extLst>
                <a:ext uri="{FF2B5EF4-FFF2-40B4-BE49-F238E27FC236}">
                  <a16:creationId xmlns:a16="http://schemas.microsoft.com/office/drawing/2014/main" id="{D861983C-90AA-5CCD-920D-E758DBACA498}"/>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910826" y="5282355"/>
              <a:ext cx="914400" cy="914400"/>
            </a:xfrm>
            <a:prstGeom prst="rect">
              <a:avLst/>
            </a:prstGeom>
          </p:spPr>
        </p:pic>
      </p:grpSp>
      <p:grpSp>
        <p:nvGrpSpPr>
          <p:cNvPr id="15" name="Gruppo 14">
            <a:extLst>
              <a:ext uri="{FF2B5EF4-FFF2-40B4-BE49-F238E27FC236}">
                <a16:creationId xmlns:a16="http://schemas.microsoft.com/office/drawing/2014/main" id="{F77CE39F-C344-E3FE-5CC7-ABF5DA2A2618}"/>
              </a:ext>
            </a:extLst>
          </p:cNvPr>
          <p:cNvGrpSpPr/>
          <p:nvPr/>
        </p:nvGrpSpPr>
        <p:grpSpPr>
          <a:xfrm>
            <a:off x="3705225" y="4695421"/>
            <a:ext cx="264754" cy="477512"/>
            <a:chOff x="1494649" y="4179466"/>
            <a:chExt cx="566468" cy="1021686"/>
          </a:xfrm>
        </p:grpSpPr>
        <p:pic>
          <p:nvPicPr>
            <p:cNvPr id="11" name="Elemento grafico 10" descr="Faccia nervosa con riempimento a tinta unita con riempimento a tinta unita">
              <a:extLst>
                <a:ext uri="{FF2B5EF4-FFF2-40B4-BE49-F238E27FC236}">
                  <a16:creationId xmlns:a16="http://schemas.microsoft.com/office/drawing/2014/main" id="{733BEC86-43AE-E3E1-DAC9-473CB3B833F0}"/>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494649" y="4634684"/>
              <a:ext cx="566468" cy="566468"/>
            </a:xfrm>
            <a:prstGeom prst="rect">
              <a:avLst/>
            </a:prstGeom>
          </p:spPr>
        </p:pic>
        <p:pic>
          <p:nvPicPr>
            <p:cNvPr id="12" name="Elemento grafico 11" descr="Cartello stradale con riempimento a tinta unita">
              <a:extLst>
                <a:ext uri="{FF2B5EF4-FFF2-40B4-BE49-F238E27FC236}">
                  <a16:creationId xmlns:a16="http://schemas.microsoft.com/office/drawing/2014/main" id="{34AAECF0-961E-FFB9-000B-C35584CBCE01}"/>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494649" y="4179466"/>
              <a:ext cx="566468" cy="566468"/>
            </a:xfrm>
            <a:prstGeom prst="rect">
              <a:avLst/>
            </a:prstGeom>
          </p:spPr>
        </p:pic>
      </p:grpSp>
      <p:grpSp>
        <p:nvGrpSpPr>
          <p:cNvPr id="16" name="Gruppo 15">
            <a:extLst>
              <a:ext uri="{FF2B5EF4-FFF2-40B4-BE49-F238E27FC236}">
                <a16:creationId xmlns:a16="http://schemas.microsoft.com/office/drawing/2014/main" id="{8BE34BF5-8EBA-42B4-F7F2-82ABDDA4B6C6}"/>
              </a:ext>
            </a:extLst>
          </p:cNvPr>
          <p:cNvGrpSpPr/>
          <p:nvPr/>
        </p:nvGrpSpPr>
        <p:grpSpPr>
          <a:xfrm>
            <a:off x="3675593" y="5309142"/>
            <a:ext cx="310889" cy="466332"/>
            <a:chOff x="1400232" y="5542915"/>
            <a:chExt cx="660885" cy="991324"/>
          </a:xfrm>
        </p:grpSpPr>
        <p:pic>
          <p:nvPicPr>
            <p:cNvPr id="13" name="Elemento grafico 12" descr="Faccia sorridente con riempimento a tinta unita con riempimento a tinta unita">
              <a:extLst>
                <a:ext uri="{FF2B5EF4-FFF2-40B4-BE49-F238E27FC236}">
                  <a16:creationId xmlns:a16="http://schemas.microsoft.com/office/drawing/2014/main" id="{4D4882DB-249B-B201-45BE-784464B7130E}"/>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400232" y="5873356"/>
              <a:ext cx="660883" cy="660883"/>
            </a:xfrm>
            <a:prstGeom prst="rect">
              <a:avLst/>
            </a:prstGeom>
          </p:spPr>
        </p:pic>
        <p:pic>
          <p:nvPicPr>
            <p:cNvPr id="14" name="Elemento grafico 13" descr="Cappello di laurea con riempimento a tinta unita">
              <a:extLst>
                <a:ext uri="{FF2B5EF4-FFF2-40B4-BE49-F238E27FC236}">
                  <a16:creationId xmlns:a16="http://schemas.microsoft.com/office/drawing/2014/main" id="{624BEB14-61B2-4FC7-A74A-F96BCC5F9D99}"/>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1400234" y="5542915"/>
              <a:ext cx="660883" cy="660883"/>
            </a:xfrm>
            <a:prstGeom prst="rect">
              <a:avLst/>
            </a:prstGeom>
          </p:spPr>
        </p:pic>
      </p:grpSp>
      <p:pic>
        <p:nvPicPr>
          <p:cNvPr id="19" name="Elemento grafico 18" descr="Dramma con riempimento a tinta unita">
            <a:extLst>
              <a:ext uri="{FF2B5EF4-FFF2-40B4-BE49-F238E27FC236}">
                <a16:creationId xmlns:a16="http://schemas.microsoft.com/office/drawing/2014/main" id="{A093715C-5C15-27CD-B6C2-4DE352B6536A}"/>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7741352" y="4986742"/>
            <a:ext cx="249766" cy="249766"/>
          </a:xfrm>
          <a:prstGeom prst="rect">
            <a:avLst/>
          </a:prstGeom>
        </p:spPr>
      </p:pic>
      <p:grpSp>
        <p:nvGrpSpPr>
          <p:cNvPr id="32" name="Gruppo 31">
            <a:extLst>
              <a:ext uri="{FF2B5EF4-FFF2-40B4-BE49-F238E27FC236}">
                <a16:creationId xmlns:a16="http://schemas.microsoft.com/office/drawing/2014/main" id="{59DC3A90-6F00-35D4-F48C-90661A0EEE1C}"/>
              </a:ext>
            </a:extLst>
          </p:cNvPr>
          <p:cNvGrpSpPr/>
          <p:nvPr/>
        </p:nvGrpSpPr>
        <p:grpSpPr>
          <a:xfrm>
            <a:off x="7482159" y="3482351"/>
            <a:ext cx="589508" cy="454507"/>
            <a:chOff x="-34748" y="4215846"/>
            <a:chExt cx="1209777" cy="932732"/>
          </a:xfrm>
        </p:grpSpPr>
        <p:pic>
          <p:nvPicPr>
            <p:cNvPr id="17" name="Elemento grafico 16" descr="Faccina stordita con riempimento a tinta unita con riempimento a tinta unita">
              <a:extLst>
                <a:ext uri="{FF2B5EF4-FFF2-40B4-BE49-F238E27FC236}">
                  <a16:creationId xmlns:a16="http://schemas.microsoft.com/office/drawing/2014/main" id="{820DD6E7-18B8-00FF-3932-727DE773A6B2}"/>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314943" y="4626680"/>
              <a:ext cx="521898" cy="521898"/>
            </a:xfrm>
            <a:prstGeom prst="rect">
              <a:avLst/>
            </a:prstGeom>
          </p:spPr>
        </p:pic>
        <p:pic>
          <p:nvPicPr>
            <p:cNvPr id="18" name="Elemento grafico 17" descr="Scuola con riempimento a tinta unita">
              <a:extLst>
                <a:ext uri="{FF2B5EF4-FFF2-40B4-BE49-F238E27FC236}">
                  <a16:creationId xmlns:a16="http://schemas.microsoft.com/office/drawing/2014/main" id="{C64FF95A-AF31-4899-1555-693CB6DF6EDF}"/>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685560" y="4215846"/>
              <a:ext cx="489469" cy="489469"/>
            </a:xfrm>
            <a:prstGeom prst="rect">
              <a:avLst/>
            </a:prstGeom>
          </p:spPr>
        </p:pic>
        <p:pic>
          <p:nvPicPr>
            <p:cNvPr id="24" name="Elemento grafico 23" descr="Lavora dalla scrivania di casa con riempimento a tinta unita">
              <a:extLst>
                <a:ext uri="{FF2B5EF4-FFF2-40B4-BE49-F238E27FC236}">
                  <a16:creationId xmlns:a16="http://schemas.microsoft.com/office/drawing/2014/main" id="{357D45C0-3862-BB31-3525-12BBB0860A51}"/>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4748" y="4215846"/>
              <a:ext cx="489469" cy="489469"/>
            </a:xfrm>
            <a:prstGeom prst="rect">
              <a:avLst/>
            </a:prstGeom>
          </p:spPr>
        </p:pic>
        <p:pic>
          <p:nvPicPr>
            <p:cNvPr id="25" name="Elemento grafico 24" descr="Freccia circolare con riempimento a tinta unita">
              <a:extLst>
                <a:ext uri="{FF2B5EF4-FFF2-40B4-BE49-F238E27FC236}">
                  <a16:creationId xmlns:a16="http://schemas.microsoft.com/office/drawing/2014/main" id="{EB096908-C2EB-4497-1956-FAA8BF0EE685}"/>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410552" y="4307502"/>
              <a:ext cx="319178" cy="319178"/>
            </a:xfrm>
            <a:prstGeom prst="rect">
              <a:avLst/>
            </a:prstGeom>
          </p:spPr>
        </p:pic>
      </p:grpSp>
      <p:grpSp>
        <p:nvGrpSpPr>
          <p:cNvPr id="37" name="Gruppo 36">
            <a:extLst>
              <a:ext uri="{FF2B5EF4-FFF2-40B4-BE49-F238E27FC236}">
                <a16:creationId xmlns:a16="http://schemas.microsoft.com/office/drawing/2014/main" id="{588AF546-38D1-E837-E99D-82AFC2DFBBF7}"/>
              </a:ext>
            </a:extLst>
          </p:cNvPr>
          <p:cNvGrpSpPr/>
          <p:nvPr/>
        </p:nvGrpSpPr>
        <p:grpSpPr>
          <a:xfrm>
            <a:off x="7652559" y="4249572"/>
            <a:ext cx="334148" cy="493439"/>
            <a:chOff x="729730" y="5095824"/>
            <a:chExt cx="521898" cy="770691"/>
          </a:xfrm>
        </p:grpSpPr>
        <p:pic>
          <p:nvPicPr>
            <p:cNvPr id="26" name="Elemento grafico 25" descr="Calendario giornaliero con riempimento a tinta unita">
              <a:extLst>
                <a:ext uri="{FF2B5EF4-FFF2-40B4-BE49-F238E27FC236}">
                  <a16:creationId xmlns:a16="http://schemas.microsoft.com/office/drawing/2014/main" id="{53F1CE7E-4263-183A-E5D1-A3A21DB0DCB2}"/>
                </a:ext>
              </a:extLst>
            </p:cNvPr>
            <p:cNvPicPr>
              <a:picLocks noChangeAspect="1"/>
            </p:cNvPicPr>
            <p:nvPr/>
          </p:nvPicPr>
          <p:blipFill>
            <a:blip r:embed="rId36">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761200" y="5095824"/>
              <a:ext cx="489470" cy="489470"/>
            </a:xfrm>
            <a:prstGeom prst="rect">
              <a:avLst/>
            </a:prstGeom>
          </p:spPr>
        </p:pic>
        <p:pic>
          <p:nvPicPr>
            <p:cNvPr id="27" name="Elemento grafico 26" descr="Faccina stordita con riempimento a tinta unita con riempimento a tinta unita">
              <a:extLst>
                <a:ext uri="{FF2B5EF4-FFF2-40B4-BE49-F238E27FC236}">
                  <a16:creationId xmlns:a16="http://schemas.microsoft.com/office/drawing/2014/main" id="{ED6EE8AF-3255-F5B9-A368-AF04B5C97E36}"/>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729730" y="5344617"/>
              <a:ext cx="521898" cy="521898"/>
            </a:xfrm>
            <a:prstGeom prst="rect">
              <a:avLst/>
            </a:prstGeom>
          </p:spPr>
        </p:pic>
      </p:grpSp>
      <p:grpSp>
        <p:nvGrpSpPr>
          <p:cNvPr id="38" name="Gruppo 37">
            <a:extLst>
              <a:ext uri="{FF2B5EF4-FFF2-40B4-BE49-F238E27FC236}">
                <a16:creationId xmlns:a16="http://schemas.microsoft.com/office/drawing/2014/main" id="{7ACA11FA-D193-B076-FA9D-08CF11E8B1D3}"/>
              </a:ext>
            </a:extLst>
          </p:cNvPr>
          <p:cNvGrpSpPr/>
          <p:nvPr/>
        </p:nvGrpSpPr>
        <p:grpSpPr>
          <a:xfrm>
            <a:off x="7758181" y="5374524"/>
            <a:ext cx="287894" cy="387770"/>
            <a:chOff x="2386552" y="3091889"/>
            <a:chExt cx="671660" cy="904671"/>
          </a:xfrm>
        </p:grpSpPr>
        <p:pic>
          <p:nvPicPr>
            <p:cNvPr id="39" name="Elemento grafico 38" descr="Faccina impazzita con riempimento a tinta unita con riempimento a tinta unita">
              <a:extLst>
                <a:ext uri="{FF2B5EF4-FFF2-40B4-BE49-F238E27FC236}">
                  <a16:creationId xmlns:a16="http://schemas.microsoft.com/office/drawing/2014/main" id="{97F271F2-972D-257B-D8B7-3385927BB138}"/>
                </a:ext>
              </a:extLst>
            </p:cNvPr>
            <p:cNvPicPr>
              <a:picLocks noChangeAspect="1"/>
            </p:cNvPicPr>
            <p:nvPr/>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2386552" y="3091889"/>
              <a:ext cx="671660" cy="671660"/>
            </a:xfrm>
            <a:prstGeom prst="rect">
              <a:avLst/>
            </a:prstGeom>
          </p:spPr>
        </p:pic>
        <p:pic>
          <p:nvPicPr>
            <p:cNvPr id="40" name="Elemento grafico 39" descr="Cuore con pulsazioni con riempimento a tinta unita">
              <a:extLst>
                <a:ext uri="{FF2B5EF4-FFF2-40B4-BE49-F238E27FC236}">
                  <a16:creationId xmlns:a16="http://schemas.microsoft.com/office/drawing/2014/main" id="{C18B125F-3ABF-AB26-8002-974DDAC9C3EC}"/>
                </a:ext>
              </a:extLst>
            </p:cNvPr>
            <p:cNvPicPr>
              <a:picLocks noChangeAspect="1"/>
            </p:cNvPicPr>
            <p:nvPr/>
          </p:nvPicPr>
          <p:blipFill>
            <a:blip r:embed="rId40">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2637541" y="3575889"/>
              <a:ext cx="420671" cy="420671"/>
            </a:xfrm>
            <a:prstGeom prst="rect">
              <a:avLst/>
            </a:prstGeom>
          </p:spPr>
        </p:pic>
      </p:grpSp>
      <p:sp>
        <p:nvSpPr>
          <p:cNvPr id="44" name="Segnaposto contenuto 2">
            <a:extLst>
              <a:ext uri="{FF2B5EF4-FFF2-40B4-BE49-F238E27FC236}">
                <a16:creationId xmlns:a16="http://schemas.microsoft.com/office/drawing/2014/main" id="{2BE3AFAB-8CDC-17ED-C39C-8A76E96641E7}"/>
              </a:ext>
            </a:extLst>
          </p:cNvPr>
          <p:cNvSpPr txBox="1">
            <a:spLocks/>
          </p:cNvSpPr>
          <p:nvPr/>
        </p:nvSpPr>
        <p:spPr>
          <a:xfrm>
            <a:off x="3525520" y="6067110"/>
            <a:ext cx="8058320" cy="676295"/>
          </a:xfrm>
          <a:prstGeom prst="rect">
            <a:avLst/>
          </a:prstGeom>
          <a:solidFill>
            <a:schemeClr val="bg1">
              <a:lumMod val="85000"/>
            </a:schemeClr>
          </a:solidFill>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1100" dirty="0"/>
              <a:t>Reduce </a:t>
            </a:r>
            <a:r>
              <a:rPr lang="en-US" sz="1100" b="1" dirty="0"/>
              <a:t>effort accumulation </a:t>
            </a:r>
            <a:r>
              <a:rPr lang="en-US" sz="1100" dirty="0"/>
              <a:t>by adding breaks within and between sessions, by considering the efforts that are already done by members and focusing on reduction of those, stop promoting culture of workaholism, distribute efforts among members.</a:t>
            </a:r>
          </a:p>
        </p:txBody>
      </p:sp>
      <p:pic>
        <p:nvPicPr>
          <p:cNvPr id="45" name="Elemento grafico 44" descr="Faccina triste con riempimento a tinta unita con riempimento a tinta unita">
            <a:extLst>
              <a:ext uri="{FF2B5EF4-FFF2-40B4-BE49-F238E27FC236}">
                <a16:creationId xmlns:a16="http://schemas.microsoft.com/office/drawing/2014/main" id="{4E81F9A5-DBF2-48DC-17AF-A7AF50413F17}"/>
              </a:ext>
            </a:extLst>
          </p:cNvPr>
          <p:cNvPicPr>
            <a:picLocks noChangeAspect="1"/>
          </p:cNvPicPr>
          <p:nvPr/>
        </p:nvPicPr>
        <p:blipFill>
          <a:blip r:embed="rId42">
            <a:extLst>
              <a:ext uri="{28A0092B-C50C-407E-A947-70E740481C1C}">
                <a14:useLocalDpi xmlns:a14="http://schemas.microsoft.com/office/drawing/2010/main" val="0"/>
              </a:ext>
              <a:ext uri="{96DAC541-7B7A-43D3-8B79-37D633B846F1}">
                <asvg:svgBlip xmlns:asvg="http://schemas.microsoft.com/office/drawing/2016/SVG/main" r:embed="rId43"/>
              </a:ext>
            </a:extLst>
          </a:blip>
          <a:stretch>
            <a:fillRect/>
          </a:stretch>
        </p:blipFill>
        <p:spPr>
          <a:xfrm>
            <a:off x="3616210" y="6226501"/>
            <a:ext cx="375452" cy="375452"/>
          </a:xfrm>
          <a:prstGeom prst="rect">
            <a:avLst/>
          </a:prstGeom>
        </p:spPr>
      </p:pic>
    </p:spTree>
    <p:extLst>
      <p:ext uri="{BB962C8B-B14F-4D97-AF65-F5344CB8AC3E}">
        <p14:creationId xmlns:p14="http://schemas.microsoft.com/office/powerpoint/2010/main" val="7821193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A6E7D9-368A-BFFE-DC64-77A3EA9B13A5}"/>
              </a:ext>
            </a:extLst>
          </p:cNvPr>
          <p:cNvSpPr>
            <a:spLocks noGrp="1"/>
          </p:cNvSpPr>
          <p:nvPr>
            <p:ph type="title"/>
          </p:nvPr>
        </p:nvSpPr>
        <p:spPr/>
        <p:txBody>
          <a:bodyPr>
            <a:normAutofit fontScale="90000"/>
          </a:bodyPr>
          <a:lstStyle/>
          <a:p>
            <a:r>
              <a:rPr lang="en-US" dirty="0"/>
              <a:t>Community tactics : </a:t>
            </a:r>
            <a:br>
              <a:rPr lang="en-US" dirty="0"/>
            </a:br>
            <a:r>
              <a:rPr lang="en-US" dirty="0"/>
              <a:t>Increasing the direct value of a given activity</a:t>
            </a:r>
          </a:p>
        </p:txBody>
      </p:sp>
      <p:sp>
        <p:nvSpPr>
          <p:cNvPr id="3" name="Segnaposto contenuto 2">
            <a:extLst>
              <a:ext uri="{FF2B5EF4-FFF2-40B4-BE49-F238E27FC236}">
                <a16:creationId xmlns:a16="http://schemas.microsoft.com/office/drawing/2014/main" id="{498B6980-67A5-145C-0648-2CAFD9B06FE9}"/>
              </a:ext>
            </a:extLst>
          </p:cNvPr>
          <p:cNvSpPr>
            <a:spLocks noGrp="1"/>
          </p:cNvSpPr>
          <p:nvPr>
            <p:ph idx="1"/>
          </p:nvPr>
        </p:nvSpPr>
        <p:spPr>
          <a:xfrm>
            <a:off x="3204490" y="2157151"/>
            <a:ext cx="3733475" cy="4241953"/>
          </a:xfrm>
          <a:solidFill>
            <a:schemeClr val="bg1">
              <a:lumMod val="85000"/>
            </a:schemeClr>
          </a:solidFill>
        </p:spPr>
        <p:txBody>
          <a:bodyPr>
            <a:normAutofit fontScale="77500" lnSpcReduction="20000"/>
          </a:bodyPr>
          <a:lstStyle/>
          <a:p>
            <a:pPr>
              <a:buFont typeface="Wingdings" panose="05000000000000000000" pitchFamily="2" charset="2"/>
              <a:buChar char="q"/>
            </a:pPr>
            <a:r>
              <a:rPr lang="en-US" sz="1400" dirty="0"/>
              <a:t>Identify what are the members motivations, current short-term priorities and main pain points. Use polls, interviews, information from member representatives, potential members interviews, feedback sessions, …</a:t>
            </a:r>
          </a:p>
          <a:p>
            <a:pPr>
              <a:buFont typeface="Wingdings" panose="05000000000000000000" pitchFamily="2" charset="2"/>
              <a:buChar char="q"/>
            </a:pPr>
            <a:r>
              <a:rPr lang="en-US" sz="1400" dirty="0"/>
              <a:t>Record members preferences and needs for example using Empathy Map or personas. </a:t>
            </a:r>
          </a:p>
          <a:p>
            <a:pPr>
              <a:buFont typeface="Wingdings" panose="05000000000000000000" pitchFamily="2" charset="2"/>
              <a:buChar char="q"/>
            </a:pPr>
            <a:r>
              <a:rPr lang="en-US" sz="1400" dirty="0"/>
              <a:t>Prepare custom-made events based on Community needs and preferences or target content</a:t>
            </a:r>
          </a:p>
          <a:p>
            <a:pPr>
              <a:buFont typeface="Wingdings" panose="05000000000000000000" pitchFamily="2" charset="2"/>
              <a:buChar char="q"/>
            </a:pPr>
            <a:r>
              <a:rPr lang="en-US" sz="1400" dirty="0"/>
              <a:t>Improve targeting of content and activities, using decision grids like </a:t>
            </a:r>
            <a:r>
              <a:rPr lang="en-US" sz="1400" dirty="0">
                <a:hlinkClick r:id="rId2"/>
              </a:rPr>
              <a:t>Topics Mapping</a:t>
            </a:r>
            <a:r>
              <a:rPr lang="en-US" sz="1400" dirty="0"/>
              <a:t> for topics, and user preferences, collective voting</a:t>
            </a:r>
          </a:p>
          <a:p>
            <a:pPr>
              <a:buFont typeface="Wingdings" panose="05000000000000000000" pitchFamily="2" charset="2"/>
              <a:buChar char="q"/>
            </a:pPr>
            <a:r>
              <a:rPr lang="en-US" sz="1400" dirty="0"/>
              <a:t>Clarify and communicate about the short-term and long-term value of activities (assume by default that value is unclear) for members</a:t>
            </a:r>
          </a:p>
          <a:p>
            <a:pPr>
              <a:buFont typeface="Wingdings" panose="05000000000000000000" pitchFamily="2" charset="2"/>
              <a:buChar char="q"/>
            </a:pPr>
            <a:r>
              <a:rPr lang="en-US" sz="1400" dirty="0"/>
              <a:t>Split indirect value moments (organizational questions, etc.) into small bits, that are distributed in several events with mainly direct value.</a:t>
            </a:r>
          </a:p>
          <a:p>
            <a:pPr>
              <a:buFont typeface="Wingdings" panose="05000000000000000000" pitchFamily="2" charset="2"/>
              <a:buChar char="q"/>
            </a:pPr>
            <a:r>
              <a:rPr lang="en-US" sz="1400" dirty="0"/>
              <a:t>Separate direct value events from indirect value events. Open indirect value events for level E4 minimum (Open opportunists)</a:t>
            </a:r>
          </a:p>
        </p:txBody>
      </p:sp>
      <p:grpSp>
        <p:nvGrpSpPr>
          <p:cNvPr id="13" name="Gruppo 12">
            <a:extLst>
              <a:ext uri="{FF2B5EF4-FFF2-40B4-BE49-F238E27FC236}">
                <a16:creationId xmlns:a16="http://schemas.microsoft.com/office/drawing/2014/main" id="{E7288C0D-3B2B-0236-1CE6-4F8524024939}"/>
              </a:ext>
            </a:extLst>
          </p:cNvPr>
          <p:cNvGrpSpPr/>
          <p:nvPr/>
        </p:nvGrpSpPr>
        <p:grpSpPr>
          <a:xfrm>
            <a:off x="1565544" y="2161191"/>
            <a:ext cx="1212275" cy="1212274"/>
            <a:chOff x="6220588" y="2498755"/>
            <a:chExt cx="2157987" cy="2157985"/>
          </a:xfrm>
        </p:grpSpPr>
        <p:pic>
          <p:nvPicPr>
            <p:cNvPr id="14" name="Elemento grafico 13" descr="Regalo con riempimento a tinta unita">
              <a:extLst>
                <a:ext uri="{FF2B5EF4-FFF2-40B4-BE49-F238E27FC236}">
                  <a16:creationId xmlns:a16="http://schemas.microsoft.com/office/drawing/2014/main" id="{D1350B14-B803-CBBD-27BD-670C4FF07A8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20590" y="2498755"/>
              <a:ext cx="2157985" cy="2157985"/>
            </a:xfrm>
            <a:prstGeom prst="rect">
              <a:avLst/>
            </a:prstGeom>
          </p:spPr>
        </p:pic>
        <p:pic>
          <p:nvPicPr>
            <p:cNvPr id="15" name="Elemento grafico 14" descr="Regalo con riempimento a tinta unita">
              <a:extLst>
                <a:ext uri="{FF2B5EF4-FFF2-40B4-BE49-F238E27FC236}">
                  <a16:creationId xmlns:a16="http://schemas.microsoft.com/office/drawing/2014/main" id="{689CF1D1-7B41-A9A7-1846-46C9BEA15E25}"/>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t="84687"/>
            <a:stretch/>
          </p:blipFill>
          <p:spPr>
            <a:xfrm>
              <a:off x="6220589" y="4326298"/>
              <a:ext cx="2157985" cy="330442"/>
            </a:xfrm>
            <a:prstGeom prst="rect">
              <a:avLst/>
            </a:prstGeom>
          </p:spPr>
        </p:pic>
        <p:pic>
          <p:nvPicPr>
            <p:cNvPr id="16" name="Elemento grafico 15" descr="Regalo con riempimento a tinta unita">
              <a:extLst>
                <a:ext uri="{FF2B5EF4-FFF2-40B4-BE49-F238E27FC236}">
                  <a16:creationId xmlns:a16="http://schemas.microsoft.com/office/drawing/2014/main" id="{A929DC5A-416E-A365-FBBD-CCE3A8A1D9AC}"/>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t="76144" b="15312"/>
            <a:stretch/>
          </p:blipFill>
          <p:spPr>
            <a:xfrm>
              <a:off x="6220588" y="4141914"/>
              <a:ext cx="2157985" cy="184383"/>
            </a:xfrm>
            <a:prstGeom prst="rect">
              <a:avLst/>
            </a:prstGeom>
          </p:spPr>
        </p:pic>
      </p:grpSp>
      <p:grpSp>
        <p:nvGrpSpPr>
          <p:cNvPr id="17" name="Gruppo 16">
            <a:extLst>
              <a:ext uri="{FF2B5EF4-FFF2-40B4-BE49-F238E27FC236}">
                <a16:creationId xmlns:a16="http://schemas.microsoft.com/office/drawing/2014/main" id="{89E5D840-4BE6-3542-2500-8F58C85EC0F6}"/>
              </a:ext>
            </a:extLst>
          </p:cNvPr>
          <p:cNvGrpSpPr/>
          <p:nvPr/>
        </p:nvGrpSpPr>
        <p:grpSpPr>
          <a:xfrm>
            <a:off x="35475" y="2182075"/>
            <a:ext cx="1212275" cy="1212274"/>
            <a:chOff x="9893875" y="2459515"/>
            <a:chExt cx="2157987" cy="2157985"/>
          </a:xfrm>
        </p:grpSpPr>
        <p:pic>
          <p:nvPicPr>
            <p:cNvPr id="18" name="Elemento grafico 17" descr="Regalo con riempimento a tinta unita">
              <a:extLst>
                <a:ext uri="{FF2B5EF4-FFF2-40B4-BE49-F238E27FC236}">
                  <a16:creationId xmlns:a16="http://schemas.microsoft.com/office/drawing/2014/main" id="{09E93E0D-A8F2-DC56-141C-F24BA6E32DC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893877" y="2459515"/>
              <a:ext cx="2157985" cy="2157985"/>
            </a:xfrm>
            <a:prstGeom prst="rect">
              <a:avLst/>
            </a:prstGeom>
          </p:spPr>
        </p:pic>
        <p:pic>
          <p:nvPicPr>
            <p:cNvPr id="19" name="Elemento grafico 18" descr="Regalo con riempimento a tinta unita">
              <a:extLst>
                <a:ext uri="{FF2B5EF4-FFF2-40B4-BE49-F238E27FC236}">
                  <a16:creationId xmlns:a16="http://schemas.microsoft.com/office/drawing/2014/main" id="{7594946A-63B5-A2E1-62A4-E6F63687CBE2}"/>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t="72046" b="-1"/>
            <a:stretch/>
          </p:blipFill>
          <p:spPr>
            <a:xfrm>
              <a:off x="9893876" y="4014254"/>
              <a:ext cx="2157985" cy="603246"/>
            </a:xfrm>
            <a:prstGeom prst="rect">
              <a:avLst/>
            </a:prstGeom>
          </p:spPr>
        </p:pic>
        <p:pic>
          <p:nvPicPr>
            <p:cNvPr id="20" name="Elemento grafico 19" descr="Regalo con riempimento a tinta unita">
              <a:extLst>
                <a:ext uri="{FF2B5EF4-FFF2-40B4-BE49-F238E27FC236}">
                  <a16:creationId xmlns:a16="http://schemas.microsoft.com/office/drawing/2014/main" id="{343292E3-A69E-5160-E4B0-1D43FC0ACB2D}"/>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t="42949" b="27956"/>
            <a:stretch/>
          </p:blipFill>
          <p:spPr>
            <a:xfrm>
              <a:off x="9893875" y="3386400"/>
              <a:ext cx="2157985" cy="627854"/>
            </a:xfrm>
            <a:prstGeom prst="rect">
              <a:avLst/>
            </a:prstGeom>
          </p:spPr>
        </p:pic>
      </p:grpSp>
      <p:sp>
        <p:nvSpPr>
          <p:cNvPr id="21" name="Freccia a destra 20">
            <a:extLst>
              <a:ext uri="{FF2B5EF4-FFF2-40B4-BE49-F238E27FC236}">
                <a16:creationId xmlns:a16="http://schemas.microsoft.com/office/drawing/2014/main" id="{1CED9BA8-45B7-ECFC-7DE6-F761F65661B5}"/>
              </a:ext>
            </a:extLst>
          </p:cNvPr>
          <p:cNvSpPr/>
          <p:nvPr/>
        </p:nvSpPr>
        <p:spPr>
          <a:xfrm>
            <a:off x="1231260" y="2715916"/>
            <a:ext cx="408629" cy="361221"/>
          </a:xfrm>
          <a:prstGeom prst="rightArrow">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Elemento grafico 21" descr="Eroe con riempimento a tinta unita">
            <a:extLst>
              <a:ext uri="{FF2B5EF4-FFF2-40B4-BE49-F238E27FC236}">
                <a16:creationId xmlns:a16="http://schemas.microsoft.com/office/drawing/2014/main" id="{A8087657-46AE-E68F-870C-313E1C7B7BB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81516" y="3324027"/>
            <a:ext cx="338881" cy="338881"/>
          </a:xfrm>
          <a:prstGeom prst="rect">
            <a:avLst/>
          </a:prstGeom>
        </p:spPr>
      </p:pic>
      <p:pic>
        <p:nvPicPr>
          <p:cNvPr id="23" name="Elemento grafico 22" descr="Eroe con riempimento a tinta unita">
            <a:extLst>
              <a:ext uri="{FF2B5EF4-FFF2-40B4-BE49-F238E27FC236}">
                <a16:creationId xmlns:a16="http://schemas.microsoft.com/office/drawing/2014/main" id="{C21C1320-1B0D-D049-A77B-5EF74927C0A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17909" y="3356964"/>
            <a:ext cx="338881" cy="338881"/>
          </a:xfrm>
          <a:prstGeom prst="rect">
            <a:avLst/>
          </a:prstGeom>
        </p:spPr>
      </p:pic>
      <p:pic>
        <p:nvPicPr>
          <p:cNvPr id="24" name="Elemento grafico 23" descr="Eroe con riempimento a tinta unita">
            <a:extLst>
              <a:ext uri="{FF2B5EF4-FFF2-40B4-BE49-F238E27FC236}">
                <a16:creationId xmlns:a16="http://schemas.microsoft.com/office/drawing/2014/main" id="{9CC2495D-233F-8702-9E99-8356041C798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63633" y="3373202"/>
            <a:ext cx="338881" cy="338881"/>
          </a:xfrm>
          <a:prstGeom prst="rect">
            <a:avLst/>
          </a:prstGeom>
        </p:spPr>
      </p:pic>
      <p:grpSp>
        <p:nvGrpSpPr>
          <p:cNvPr id="38" name="Gruppo 37">
            <a:extLst>
              <a:ext uri="{FF2B5EF4-FFF2-40B4-BE49-F238E27FC236}">
                <a16:creationId xmlns:a16="http://schemas.microsoft.com/office/drawing/2014/main" id="{B645840F-2814-F288-BC21-8D21E96F3870}"/>
              </a:ext>
            </a:extLst>
          </p:cNvPr>
          <p:cNvGrpSpPr/>
          <p:nvPr/>
        </p:nvGrpSpPr>
        <p:grpSpPr>
          <a:xfrm>
            <a:off x="1452312" y="3024101"/>
            <a:ext cx="1401884" cy="697164"/>
            <a:chOff x="417391" y="3920190"/>
            <a:chExt cx="2749680" cy="1367430"/>
          </a:xfrm>
        </p:grpSpPr>
        <p:pic>
          <p:nvPicPr>
            <p:cNvPr id="25" name="Elemento grafico 24" descr="Persona confusa con riempimento a tinta unita">
              <a:extLst>
                <a:ext uri="{FF2B5EF4-FFF2-40B4-BE49-F238E27FC236}">
                  <a16:creationId xmlns:a16="http://schemas.microsoft.com/office/drawing/2014/main" id="{8379857A-992E-2ED2-F564-1705274D933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98045" y="4449603"/>
              <a:ext cx="709823" cy="709823"/>
            </a:xfrm>
            <a:prstGeom prst="rect">
              <a:avLst/>
            </a:prstGeom>
          </p:spPr>
        </p:pic>
        <p:pic>
          <p:nvPicPr>
            <p:cNvPr id="26" name="Elemento grafico 25" descr="Persona confusa con riempimento a tinta unita">
              <a:extLst>
                <a:ext uri="{FF2B5EF4-FFF2-40B4-BE49-F238E27FC236}">
                  <a16:creationId xmlns:a16="http://schemas.microsoft.com/office/drawing/2014/main" id="{0E12C21B-A23B-6F0C-737C-83C6C49378B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396729" y="4485671"/>
              <a:ext cx="709823" cy="709823"/>
            </a:xfrm>
            <a:prstGeom prst="rect">
              <a:avLst/>
            </a:prstGeom>
          </p:spPr>
        </p:pic>
        <p:pic>
          <p:nvPicPr>
            <p:cNvPr id="27" name="Elemento grafico 26" descr="Persona confusa con riempimento a tinta unita">
              <a:extLst>
                <a:ext uri="{FF2B5EF4-FFF2-40B4-BE49-F238E27FC236}">
                  <a16:creationId xmlns:a16="http://schemas.microsoft.com/office/drawing/2014/main" id="{F0792875-BEEA-5586-A13B-0CB64CE9F7F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722125" y="4526986"/>
              <a:ext cx="709823" cy="709823"/>
            </a:xfrm>
            <a:prstGeom prst="rect">
              <a:avLst/>
            </a:prstGeom>
          </p:spPr>
        </p:pic>
        <p:pic>
          <p:nvPicPr>
            <p:cNvPr id="28" name="Elemento grafico 27" descr="Persona confusa con riempimento a tinta unita">
              <a:extLst>
                <a:ext uri="{FF2B5EF4-FFF2-40B4-BE49-F238E27FC236}">
                  <a16:creationId xmlns:a16="http://schemas.microsoft.com/office/drawing/2014/main" id="{4A50E89F-1FAA-19F9-54A5-1C6A0178736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047521" y="4422372"/>
              <a:ext cx="709823" cy="709823"/>
            </a:xfrm>
            <a:prstGeom prst="rect">
              <a:avLst/>
            </a:prstGeom>
          </p:spPr>
        </p:pic>
        <p:pic>
          <p:nvPicPr>
            <p:cNvPr id="29" name="Elemento grafico 28" descr="Persona confusa con riempimento a tinta unita">
              <a:extLst>
                <a:ext uri="{FF2B5EF4-FFF2-40B4-BE49-F238E27FC236}">
                  <a16:creationId xmlns:a16="http://schemas.microsoft.com/office/drawing/2014/main" id="{AB7217DC-8A23-4C8D-517B-3FAE9EBEBE0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268422" y="4374295"/>
              <a:ext cx="709823" cy="709823"/>
            </a:xfrm>
            <a:prstGeom prst="rect">
              <a:avLst/>
            </a:prstGeom>
          </p:spPr>
        </p:pic>
        <p:pic>
          <p:nvPicPr>
            <p:cNvPr id="30" name="Elemento grafico 29" descr="Persona confusa con riempimento a tinta unita">
              <a:extLst>
                <a:ext uri="{FF2B5EF4-FFF2-40B4-BE49-F238E27FC236}">
                  <a16:creationId xmlns:a16="http://schemas.microsoft.com/office/drawing/2014/main" id="{0D59DA3F-F010-5B66-F360-09836D645F8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457248" y="4545278"/>
              <a:ext cx="709823" cy="709823"/>
            </a:xfrm>
            <a:prstGeom prst="rect">
              <a:avLst/>
            </a:prstGeom>
          </p:spPr>
        </p:pic>
        <p:pic>
          <p:nvPicPr>
            <p:cNvPr id="31" name="Elemento grafico 30" descr="Persona confusa con riempimento a tinta unita">
              <a:extLst>
                <a:ext uri="{FF2B5EF4-FFF2-40B4-BE49-F238E27FC236}">
                  <a16:creationId xmlns:a16="http://schemas.microsoft.com/office/drawing/2014/main" id="{0078F7BF-E0A2-E496-A031-0E32EF8EC16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17391" y="4577797"/>
              <a:ext cx="709823" cy="709823"/>
            </a:xfrm>
            <a:prstGeom prst="rect">
              <a:avLst/>
            </a:prstGeom>
          </p:spPr>
        </p:pic>
        <p:pic>
          <p:nvPicPr>
            <p:cNvPr id="32" name="Elemento grafico 31" descr="Persona confusa con riempimento a tinta unita">
              <a:extLst>
                <a:ext uri="{FF2B5EF4-FFF2-40B4-BE49-F238E27FC236}">
                  <a16:creationId xmlns:a16="http://schemas.microsoft.com/office/drawing/2014/main" id="{737880AE-B3A8-A77C-0982-E9485E504AA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974124" y="4546952"/>
              <a:ext cx="709823" cy="709823"/>
            </a:xfrm>
            <a:prstGeom prst="rect">
              <a:avLst/>
            </a:prstGeom>
          </p:spPr>
        </p:pic>
        <p:pic>
          <p:nvPicPr>
            <p:cNvPr id="33" name="Elemento grafico 32" descr="Persona confusa con riempimento a tinta unita">
              <a:extLst>
                <a:ext uri="{FF2B5EF4-FFF2-40B4-BE49-F238E27FC236}">
                  <a16:creationId xmlns:a16="http://schemas.microsoft.com/office/drawing/2014/main" id="{A661ECE6-7F79-9063-28E5-576D153E230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511151" y="4283513"/>
              <a:ext cx="709823" cy="709823"/>
            </a:xfrm>
            <a:prstGeom prst="rect">
              <a:avLst/>
            </a:prstGeom>
          </p:spPr>
        </p:pic>
        <p:pic>
          <p:nvPicPr>
            <p:cNvPr id="34" name="Elemento grafico 33" descr="Persona confusa con riempimento a tinta unita">
              <a:extLst>
                <a:ext uri="{FF2B5EF4-FFF2-40B4-BE49-F238E27FC236}">
                  <a16:creationId xmlns:a16="http://schemas.microsoft.com/office/drawing/2014/main" id="{580574FC-3405-ACE4-9A41-5060A302CA7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139401" y="4231140"/>
              <a:ext cx="709823" cy="709823"/>
            </a:xfrm>
            <a:prstGeom prst="rect">
              <a:avLst/>
            </a:prstGeom>
          </p:spPr>
        </p:pic>
        <p:pic>
          <p:nvPicPr>
            <p:cNvPr id="35" name="Elemento grafico 34" descr="Persona confusa con riempimento a tinta unita">
              <a:extLst>
                <a:ext uri="{FF2B5EF4-FFF2-40B4-BE49-F238E27FC236}">
                  <a16:creationId xmlns:a16="http://schemas.microsoft.com/office/drawing/2014/main" id="{72B621A5-A0CF-0353-E384-DB8C2386F2C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10030" y="4549006"/>
              <a:ext cx="709823" cy="709823"/>
            </a:xfrm>
            <a:prstGeom prst="rect">
              <a:avLst/>
            </a:prstGeom>
          </p:spPr>
        </p:pic>
        <p:pic>
          <p:nvPicPr>
            <p:cNvPr id="36" name="Elemento grafico 35" descr="Eroe con riempimento a tinta unita">
              <a:extLst>
                <a:ext uri="{FF2B5EF4-FFF2-40B4-BE49-F238E27FC236}">
                  <a16:creationId xmlns:a16="http://schemas.microsoft.com/office/drawing/2014/main" id="{BA214BF7-B43B-D275-7168-4D4E8166572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21701" y="4016559"/>
              <a:ext cx="766685" cy="766685"/>
            </a:xfrm>
            <a:prstGeom prst="rect">
              <a:avLst/>
            </a:prstGeom>
          </p:spPr>
        </p:pic>
        <p:pic>
          <p:nvPicPr>
            <p:cNvPr id="37" name="Elemento grafico 36" descr="Eroe con riempimento a tinta unita">
              <a:extLst>
                <a:ext uri="{FF2B5EF4-FFF2-40B4-BE49-F238E27FC236}">
                  <a16:creationId xmlns:a16="http://schemas.microsoft.com/office/drawing/2014/main" id="{F0EA5CEB-BE27-DFC1-9B1B-F7EFB07D147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423029" y="3920190"/>
              <a:ext cx="726212" cy="726212"/>
            </a:xfrm>
            <a:prstGeom prst="rect">
              <a:avLst/>
            </a:prstGeom>
          </p:spPr>
        </p:pic>
      </p:grpSp>
      <p:sp>
        <p:nvSpPr>
          <p:cNvPr id="4" name="Segnaposto contenuto 2">
            <a:extLst>
              <a:ext uri="{FF2B5EF4-FFF2-40B4-BE49-F238E27FC236}">
                <a16:creationId xmlns:a16="http://schemas.microsoft.com/office/drawing/2014/main" id="{B3BA5413-99DD-AFD1-F293-B8796DD4205F}"/>
              </a:ext>
            </a:extLst>
          </p:cNvPr>
          <p:cNvSpPr txBox="1">
            <a:spLocks/>
          </p:cNvSpPr>
          <p:nvPr/>
        </p:nvSpPr>
        <p:spPr>
          <a:xfrm>
            <a:off x="7364639" y="2157152"/>
            <a:ext cx="3733475" cy="4241953"/>
          </a:xfrm>
          <a:prstGeom prst="rect">
            <a:avLst/>
          </a:prstGeom>
          <a:solidFill>
            <a:schemeClr val="bg1">
              <a:lumMod val="85000"/>
            </a:schemeClr>
          </a:solidFill>
        </p:spPr>
        <p:txBody>
          <a:bodyPr vert="horz" lIns="91440" tIns="45720" rIns="91440" bIns="45720" rtlCol="0">
            <a:normAutofit fontScale="85000" lnSpcReduction="20000"/>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q"/>
            </a:pPr>
            <a:r>
              <a:rPr lang="en-US" sz="1400" dirty="0"/>
              <a:t>For mainly indirect value sessions, use food, beverage, entertainment and events improvement</a:t>
            </a:r>
          </a:p>
          <a:p>
            <a:pPr>
              <a:buFont typeface="Wingdings" panose="05000000000000000000" pitchFamily="2" charset="2"/>
              <a:buChar char="q"/>
            </a:pPr>
            <a:r>
              <a:rPr lang="en-US" sz="1400" dirty="0"/>
              <a:t>Split events into smaller groups in which members are less diluted (being 1 among 5 has higher chances to serve a member specific needs to be 1 among 500) and adapt activity to each smaller group.</a:t>
            </a:r>
          </a:p>
          <a:p>
            <a:pPr>
              <a:buFont typeface="Wingdings" panose="05000000000000000000" pitchFamily="2" charset="2"/>
              <a:buChar char="q"/>
            </a:pPr>
            <a:r>
              <a:rPr lang="en-US" sz="1400" dirty="0"/>
              <a:t>Integrate marketplace and prioritization dynamics within your events to select the best activity for the day</a:t>
            </a:r>
          </a:p>
          <a:p>
            <a:pPr>
              <a:buFont typeface="Wingdings" panose="05000000000000000000" pitchFamily="2" charset="2"/>
              <a:buChar char="q"/>
            </a:pPr>
            <a:r>
              <a:rPr lang="en-US" sz="1400" dirty="0"/>
              <a:t>Set up levels to increase chances to fit members’ current levels (for example, separate content &amp; activities for beginners from content &amp; activities for experts)</a:t>
            </a:r>
          </a:p>
          <a:p>
            <a:pPr>
              <a:buFont typeface="Wingdings" panose="05000000000000000000" pitchFamily="2" charset="2"/>
              <a:buChar char="q"/>
            </a:pPr>
            <a:r>
              <a:rPr lang="en-US" sz="1400" dirty="0"/>
              <a:t>Focus activities (events and content) on shorter terms topics</a:t>
            </a:r>
          </a:p>
          <a:p>
            <a:pPr>
              <a:buFont typeface="Wingdings" panose="05000000000000000000" pitchFamily="2" charset="2"/>
              <a:buChar char="q"/>
            </a:pPr>
            <a:r>
              <a:rPr lang="en-US" sz="1400" dirty="0"/>
              <a:t>Focus your communication on the positive effects of the Community activities (Proofs of Community Value - </a:t>
            </a:r>
            <a:r>
              <a:rPr lang="en-US" sz="1400" dirty="0" err="1"/>
              <a:t>PoCV</a:t>
            </a:r>
            <a:r>
              <a:rPr lang="en-US" sz="1400" dirty="0"/>
              <a:t>), not on the structure or idea of a Community (unclear value)</a:t>
            </a:r>
          </a:p>
        </p:txBody>
      </p:sp>
    </p:spTree>
    <p:extLst>
      <p:ext uri="{BB962C8B-B14F-4D97-AF65-F5344CB8AC3E}">
        <p14:creationId xmlns:p14="http://schemas.microsoft.com/office/powerpoint/2010/main" val="10141851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A6E7D9-368A-BFFE-DC64-77A3EA9B13A5}"/>
              </a:ext>
            </a:extLst>
          </p:cNvPr>
          <p:cNvSpPr>
            <a:spLocks noGrp="1"/>
          </p:cNvSpPr>
          <p:nvPr>
            <p:ph type="title"/>
          </p:nvPr>
        </p:nvSpPr>
        <p:spPr/>
        <p:txBody>
          <a:bodyPr>
            <a:noAutofit/>
          </a:bodyPr>
          <a:lstStyle/>
          <a:p>
            <a:r>
              <a:rPr lang="en-US" sz="3200" dirty="0"/>
              <a:t>Community tactics : </a:t>
            </a:r>
            <a:br>
              <a:rPr lang="en-US" sz="3200" dirty="0"/>
            </a:br>
            <a:r>
              <a:rPr lang="en-US" sz="3200" dirty="0"/>
              <a:t>Increasing the engagement level of members</a:t>
            </a:r>
          </a:p>
        </p:txBody>
      </p:sp>
      <p:sp>
        <p:nvSpPr>
          <p:cNvPr id="5" name="Rettangolo 4">
            <a:extLst>
              <a:ext uri="{FF2B5EF4-FFF2-40B4-BE49-F238E27FC236}">
                <a16:creationId xmlns:a16="http://schemas.microsoft.com/office/drawing/2014/main" id="{F4CE1F42-B517-9EE1-2D13-312CE6E73917}"/>
              </a:ext>
            </a:extLst>
          </p:cNvPr>
          <p:cNvSpPr/>
          <p:nvPr/>
        </p:nvSpPr>
        <p:spPr>
          <a:xfrm flipV="1">
            <a:off x="172594" y="3003234"/>
            <a:ext cx="551306" cy="1638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pic>
        <p:nvPicPr>
          <p:cNvPr id="6" name="Elemento grafico 5" descr="Neonato che gattona con riempimento a tinta unita">
            <a:extLst>
              <a:ext uri="{FF2B5EF4-FFF2-40B4-BE49-F238E27FC236}">
                <a16:creationId xmlns:a16="http://schemas.microsoft.com/office/drawing/2014/main" id="{2C3988E1-970A-925C-16E8-3703CC9E6F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3641" y="2687456"/>
            <a:ext cx="422005" cy="422005"/>
          </a:xfrm>
          <a:prstGeom prst="rect">
            <a:avLst/>
          </a:prstGeom>
        </p:spPr>
      </p:pic>
      <p:sp>
        <p:nvSpPr>
          <p:cNvPr id="10" name="Rettangolo 9">
            <a:extLst>
              <a:ext uri="{FF2B5EF4-FFF2-40B4-BE49-F238E27FC236}">
                <a16:creationId xmlns:a16="http://schemas.microsoft.com/office/drawing/2014/main" id="{2828865F-E523-8B15-C42B-225D2535D099}"/>
              </a:ext>
            </a:extLst>
          </p:cNvPr>
          <p:cNvSpPr/>
          <p:nvPr/>
        </p:nvSpPr>
        <p:spPr>
          <a:xfrm flipV="1">
            <a:off x="1111812" y="3016052"/>
            <a:ext cx="551306" cy="163830"/>
          </a:xfrm>
          <a:prstGeom prst="rect">
            <a:avLst/>
          </a:prstGeom>
          <a:solidFill>
            <a:srgbClr val="3494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1" name="Rettangolo 10">
            <a:extLst>
              <a:ext uri="{FF2B5EF4-FFF2-40B4-BE49-F238E27FC236}">
                <a16:creationId xmlns:a16="http://schemas.microsoft.com/office/drawing/2014/main" id="{8B0712D2-9195-6F5C-C488-2C0F58D50CE0}"/>
              </a:ext>
            </a:extLst>
          </p:cNvPr>
          <p:cNvSpPr/>
          <p:nvPr/>
        </p:nvSpPr>
        <p:spPr>
          <a:xfrm flipV="1">
            <a:off x="1111812" y="2697634"/>
            <a:ext cx="551306" cy="3208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pic>
        <p:nvPicPr>
          <p:cNvPr id="12" name="Elemento grafico 11" descr="Camminare con riempimento a tinta unita">
            <a:extLst>
              <a:ext uri="{FF2B5EF4-FFF2-40B4-BE49-F238E27FC236}">
                <a16:creationId xmlns:a16="http://schemas.microsoft.com/office/drawing/2014/main" id="{B3C0C426-26FA-BC6D-6914-0081951C121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82408" y="2280160"/>
            <a:ext cx="453370" cy="453370"/>
          </a:xfrm>
          <a:prstGeom prst="rect">
            <a:avLst/>
          </a:prstGeom>
        </p:spPr>
      </p:pic>
      <p:sp>
        <p:nvSpPr>
          <p:cNvPr id="13" name="Rettangolo 12">
            <a:extLst>
              <a:ext uri="{FF2B5EF4-FFF2-40B4-BE49-F238E27FC236}">
                <a16:creationId xmlns:a16="http://schemas.microsoft.com/office/drawing/2014/main" id="{551FBFB0-3D7A-7F9B-79A1-DD5E33EA5507}"/>
              </a:ext>
            </a:extLst>
          </p:cNvPr>
          <p:cNvSpPr/>
          <p:nvPr/>
        </p:nvSpPr>
        <p:spPr>
          <a:xfrm flipV="1">
            <a:off x="2017785" y="2671891"/>
            <a:ext cx="551306" cy="320865"/>
          </a:xfrm>
          <a:prstGeom prst="rect">
            <a:avLst/>
          </a:prstGeom>
          <a:solidFill>
            <a:srgbClr val="3494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4" name="Rettangolo 13">
            <a:extLst>
              <a:ext uri="{FF2B5EF4-FFF2-40B4-BE49-F238E27FC236}">
                <a16:creationId xmlns:a16="http://schemas.microsoft.com/office/drawing/2014/main" id="{C64B89B9-7E45-3CB4-C52C-64D8846DE676}"/>
              </a:ext>
            </a:extLst>
          </p:cNvPr>
          <p:cNvSpPr/>
          <p:nvPr/>
        </p:nvSpPr>
        <p:spPr>
          <a:xfrm flipV="1">
            <a:off x="2017785" y="2346740"/>
            <a:ext cx="551306" cy="3208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5" name="Rettangolo 14">
            <a:extLst>
              <a:ext uri="{FF2B5EF4-FFF2-40B4-BE49-F238E27FC236}">
                <a16:creationId xmlns:a16="http://schemas.microsoft.com/office/drawing/2014/main" id="{7D88F297-49A4-8266-7AE4-3B78968B87B5}"/>
              </a:ext>
            </a:extLst>
          </p:cNvPr>
          <p:cNvSpPr/>
          <p:nvPr/>
        </p:nvSpPr>
        <p:spPr>
          <a:xfrm flipV="1">
            <a:off x="2017785" y="3000787"/>
            <a:ext cx="551306" cy="163830"/>
          </a:xfrm>
          <a:prstGeom prst="rect">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pic>
        <p:nvPicPr>
          <p:cNvPr id="16" name="Elemento grafico 15" descr="Pattinaggio con riempimento a tinta unita">
            <a:extLst>
              <a:ext uri="{FF2B5EF4-FFF2-40B4-BE49-F238E27FC236}">
                <a16:creationId xmlns:a16="http://schemas.microsoft.com/office/drawing/2014/main" id="{214BC1ED-4871-2A74-7B6B-061898AF6FC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061139" y="1911900"/>
            <a:ext cx="464597" cy="464597"/>
          </a:xfrm>
          <a:prstGeom prst="rect">
            <a:avLst/>
          </a:prstGeom>
        </p:spPr>
      </p:pic>
      <p:sp>
        <p:nvSpPr>
          <p:cNvPr id="17" name="Freccia a destra 16">
            <a:extLst>
              <a:ext uri="{FF2B5EF4-FFF2-40B4-BE49-F238E27FC236}">
                <a16:creationId xmlns:a16="http://schemas.microsoft.com/office/drawing/2014/main" id="{C1B169EE-FE67-47A1-389F-DA6343A41834}"/>
              </a:ext>
            </a:extLst>
          </p:cNvPr>
          <p:cNvSpPr/>
          <p:nvPr/>
        </p:nvSpPr>
        <p:spPr>
          <a:xfrm rot="19716198">
            <a:off x="734864" y="2517233"/>
            <a:ext cx="408629" cy="361221"/>
          </a:xfrm>
          <a:prstGeom prst="rightArrow">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ccia a destra 17">
            <a:extLst>
              <a:ext uri="{FF2B5EF4-FFF2-40B4-BE49-F238E27FC236}">
                <a16:creationId xmlns:a16="http://schemas.microsoft.com/office/drawing/2014/main" id="{E3CCA382-8458-4772-3AE5-0C2CA0546F33}"/>
              </a:ext>
            </a:extLst>
          </p:cNvPr>
          <p:cNvSpPr/>
          <p:nvPr/>
        </p:nvSpPr>
        <p:spPr>
          <a:xfrm rot="19596125">
            <a:off x="1628707" y="2228029"/>
            <a:ext cx="408629" cy="361221"/>
          </a:xfrm>
          <a:prstGeom prst="rightArrow">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egnaposto contenuto 2">
            <a:extLst>
              <a:ext uri="{FF2B5EF4-FFF2-40B4-BE49-F238E27FC236}">
                <a16:creationId xmlns:a16="http://schemas.microsoft.com/office/drawing/2014/main" id="{EDAF27F9-0CE4-848C-C3ED-FBC3BC44DABE}"/>
              </a:ext>
            </a:extLst>
          </p:cNvPr>
          <p:cNvSpPr txBox="1">
            <a:spLocks/>
          </p:cNvSpPr>
          <p:nvPr/>
        </p:nvSpPr>
        <p:spPr>
          <a:xfrm>
            <a:off x="3204491" y="2157151"/>
            <a:ext cx="2474686" cy="4241953"/>
          </a:xfrm>
          <a:prstGeom prst="rect">
            <a:avLst/>
          </a:prstGeom>
          <a:solidFill>
            <a:schemeClr val="bg1">
              <a:lumMod val="85000"/>
            </a:schemeClr>
          </a:solidFill>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t>To increase ability to provide efforts for indirect value :</a:t>
            </a:r>
          </a:p>
          <a:p>
            <a:pPr>
              <a:buFont typeface="Wingdings" panose="05000000000000000000" pitchFamily="2" charset="2"/>
              <a:buChar char="q"/>
            </a:pPr>
            <a:r>
              <a:rPr lang="en-US" sz="1400" dirty="0"/>
              <a:t>Develop relatedness among members (ability of members to feel related to problems of each other)</a:t>
            </a:r>
          </a:p>
          <a:p>
            <a:pPr>
              <a:buFont typeface="Wingdings" panose="05000000000000000000" pitchFamily="2" charset="2"/>
              <a:buChar char="q"/>
            </a:pPr>
            <a:r>
              <a:rPr lang="en-US" sz="1400" dirty="0"/>
              <a:t>Promote the potential greater effect of indirect value in comparison with direct value (for example, benefits of learning deeply in comparison of snacking content from time to time) </a:t>
            </a:r>
          </a:p>
        </p:txBody>
      </p:sp>
      <p:sp>
        <p:nvSpPr>
          <p:cNvPr id="7" name="Segnaposto contenuto 2">
            <a:extLst>
              <a:ext uri="{FF2B5EF4-FFF2-40B4-BE49-F238E27FC236}">
                <a16:creationId xmlns:a16="http://schemas.microsoft.com/office/drawing/2014/main" id="{6981F2AA-D5F0-9C20-1BC8-06412D87A03C}"/>
              </a:ext>
            </a:extLst>
          </p:cNvPr>
          <p:cNvSpPr txBox="1">
            <a:spLocks/>
          </p:cNvSpPr>
          <p:nvPr/>
        </p:nvSpPr>
        <p:spPr>
          <a:xfrm>
            <a:off x="5983207" y="2157151"/>
            <a:ext cx="2474686" cy="4241953"/>
          </a:xfrm>
          <a:prstGeom prst="rect">
            <a:avLst/>
          </a:prstGeom>
          <a:solidFill>
            <a:schemeClr val="bg1">
              <a:lumMod val="85000"/>
            </a:schemeClr>
          </a:solidFill>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t>To increase ability to provide efforts when value is unclear : </a:t>
            </a:r>
          </a:p>
          <a:p>
            <a:pPr>
              <a:buFont typeface="Wingdings" panose="05000000000000000000" pitchFamily="2" charset="2"/>
              <a:buChar char="q"/>
            </a:pPr>
            <a:r>
              <a:rPr lang="en-US" sz="1400" dirty="0"/>
              <a:t>Promote test-and-learn mindset for activities in which value is still unclear</a:t>
            </a:r>
          </a:p>
          <a:p>
            <a:pPr>
              <a:buFont typeface="Wingdings" panose="05000000000000000000" pitchFamily="2" charset="2"/>
              <a:buChar char="q"/>
            </a:pPr>
            <a:r>
              <a:rPr lang="en-US" sz="1400" dirty="0"/>
              <a:t>Integrate more retrospectives and reflective moments (“what did we learn ? How was it useful to us ?...”) to look back on value after trying</a:t>
            </a:r>
          </a:p>
        </p:txBody>
      </p:sp>
      <p:sp>
        <p:nvSpPr>
          <p:cNvPr id="3" name="Segnaposto contenuto 2">
            <a:extLst>
              <a:ext uri="{FF2B5EF4-FFF2-40B4-BE49-F238E27FC236}">
                <a16:creationId xmlns:a16="http://schemas.microsoft.com/office/drawing/2014/main" id="{E79A7509-7F2A-6244-806D-0022FE07B933}"/>
              </a:ext>
            </a:extLst>
          </p:cNvPr>
          <p:cNvSpPr txBox="1">
            <a:spLocks/>
          </p:cNvSpPr>
          <p:nvPr/>
        </p:nvSpPr>
        <p:spPr>
          <a:xfrm>
            <a:off x="8761923" y="2144198"/>
            <a:ext cx="2474686" cy="4241953"/>
          </a:xfrm>
          <a:prstGeom prst="rect">
            <a:avLst/>
          </a:prstGeom>
          <a:solidFill>
            <a:schemeClr val="bg1">
              <a:lumMod val="85000"/>
            </a:schemeClr>
          </a:solidFill>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t>To increase global level of effort capacity : </a:t>
            </a:r>
          </a:p>
          <a:p>
            <a:pPr>
              <a:buFont typeface="Wingdings" panose="05000000000000000000" pitchFamily="2" charset="2"/>
              <a:buChar char="q"/>
            </a:pPr>
            <a:r>
              <a:rPr lang="en-US" sz="1400" dirty="0"/>
              <a:t>Negotiate with other stakeholders the right for members to participate to the Community</a:t>
            </a:r>
          </a:p>
          <a:p>
            <a:pPr>
              <a:buFont typeface="Wingdings" panose="05000000000000000000" pitchFamily="2" charset="2"/>
              <a:buChar char="q"/>
            </a:pPr>
            <a:r>
              <a:rPr lang="en-US" sz="1400" dirty="0"/>
              <a:t>Negotiate with other stakeholders the timeslots to get the timeslots during which members are the less tired</a:t>
            </a:r>
          </a:p>
          <a:p>
            <a:pPr>
              <a:buFont typeface="Wingdings" panose="05000000000000000000" pitchFamily="2" charset="2"/>
              <a:buChar char="q"/>
            </a:pPr>
            <a:endParaRPr lang="en-US" sz="1400" dirty="0"/>
          </a:p>
        </p:txBody>
      </p:sp>
    </p:spTree>
    <p:extLst>
      <p:ext uri="{BB962C8B-B14F-4D97-AF65-F5344CB8AC3E}">
        <p14:creationId xmlns:p14="http://schemas.microsoft.com/office/powerpoint/2010/main" val="36432170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A6E7D9-368A-BFFE-DC64-77A3EA9B13A5}"/>
              </a:ext>
            </a:extLst>
          </p:cNvPr>
          <p:cNvSpPr>
            <a:spLocks noGrp="1"/>
          </p:cNvSpPr>
          <p:nvPr>
            <p:ph type="title"/>
          </p:nvPr>
        </p:nvSpPr>
        <p:spPr/>
        <p:txBody>
          <a:bodyPr>
            <a:noAutofit/>
          </a:bodyPr>
          <a:lstStyle/>
          <a:p>
            <a:r>
              <a:rPr lang="en-US" sz="3200" dirty="0"/>
              <a:t>Community tactics : </a:t>
            </a:r>
            <a:br>
              <a:rPr lang="en-US" sz="3200" dirty="0"/>
            </a:br>
            <a:r>
              <a:rPr lang="en-US" sz="3200" dirty="0"/>
              <a:t>Recentering your community activities on highly engaged members</a:t>
            </a:r>
          </a:p>
        </p:txBody>
      </p:sp>
      <p:sp>
        <p:nvSpPr>
          <p:cNvPr id="3" name="Segnaposto contenuto 2">
            <a:extLst>
              <a:ext uri="{FF2B5EF4-FFF2-40B4-BE49-F238E27FC236}">
                <a16:creationId xmlns:a16="http://schemas.microsoft.com/office/drawing/2014/main" id="{498B6980-67A5-145C-0648-2CAFD9B06FE9}"/>
              </a:ext>
            </a:extLst>
          </p:cNvPr>
          <p:cNvSpPr>
            <a:spLocks noGrp="1"/>
          </p:cNvSpPr>
          <p:nvPr>
            <p:ph idx="1"/>
          </p:nvPr>
        </p:nvSpPr>
        <p:spPr>
          <a:xfrm>
            <a:off x="2962274" y="2478024"/>
            <a:ext cx="8321422" cy="3694176"/>
          </a:xfrm>
        </p:spPr>
        <p:txBody>
          <a:bodyPr>
            <a:normAutofit/>
          </a:bodyPr>
          <a:lstStyle/>
          <a:p>
            <a:pPr marL="0" indent="0">
              <a:buNone/>
            </a:pPr>
            <a:r>
              <a:rPr lang="en-US" sz="1800" dirty="0"/>
              <a:t>All the actions that are proposed in the previous slides take time and energy. It is up to you to keep balance between</a:t>
            </a:r>
          </a:p>
        </p:txBody>
      </p:sp>
      <p:sp>
        <p:nvSpPr>
          <p:cNvPr id="5" name="Segnaposto contenuto 2">
            <a:extLst>
              <a:ext uri="{FF2B5EF4-FFF2-40B4-BE49-F238E27FC236}">
                <a16:creationId xmlns:a16="http://schemas.microsoft.com/office/drawing/2014/main" id="{F017D033-8B61-1A4F-CCDA-629135E34897}"/>
              </a:ext>
            </a:extLst>
          </p:cNvPr>
          <p:cNvSpPr txBox="1">
            <a:spLocks/>
          </p:cNvSpPr>
          <p:nvPr/>
        </p:nvSpPr>
        <p:spPr>
          <a:xfrm>
            <a:off x="3204490" y="4876800"/>
            <a:ext cx="3733475" cy="1522304"/>
          </a:xfrm>
          <a:prstGeom prst="rect">
            <a:avLst/>
          </a:prstGeom>
          <a:solidFill>
            <a:schemeClr val="bg1">
              <a:lumMod val="85000"/>
            </a:schemeClr>
          </a:solidFill>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Focusing on engaging more members</a:t>
            </a:r>
          </a:p>
          <a:p>
            <a:pPr>
              <a:buFont typeface="Wingdings" panose="05000000000000000000" pitchFamily="2" charset="2"/>
              <a:buChar char="ü"/>
            </a:pPr>
            <a:r>
              <a:rPr lang="en-US" sz="1200" dirty="0"/>
              <a:t>More chances of reaching critical mass for mutualization and credibility</a:t>
            </a:r>
          </a:p>
          <a:p>
            <a:pPr>
              <a:buFontTx/>
              <a:buChar char="-"/>
            </a:pPr>
            <a:r>
              <a:rPr lang="en-US" sz="1200" dirty="0"/>
              <a:t>Globally more efforts, more potential frustration, more risks of failure for potentially the same level of final impact</a:t>
            </a:r>
          </a:p>
        </p:txBody>
      </p:sp>
      <p:sp>
        <p:nvSpPr>
          <p:cNvPr id="6" name="Segnaposto contenuto 2">
            <a:extLst>
              <a:ext uri="{FF2B5EF4-FFF2-40B4-BE49-F238E27FC236}">
                <a16:creationId xmlns:a16="http://schemas.microsoft.com/office/drawing/2014/main" id="{E6E80A70-8A25-23FE-4BDD-C03553FD4A35}"/>
              </a:ext>
            </a:extLst>
          </p:cNvPr>
          <p:cNvSpPr txBox="1">
            <a:spLocks/>
          </p:cNvSpPr>
          <p:nvPr/>
        </p:nvSpPr>
        <p:spPr>
          <a:xfrm>
            <a:off x="7364639" y="4876799"/>
            <a:ext cx="3733475" cy="1522305"/>
          </a:xfrm>
          <a:prstGeom prst="rect">
            <a:avLst/>
          </a:prstGeom>
          <a:solidFill>
            <a:schemeClr val="bg1">
              <a:lumMod val="85000"/>
            </a:schemeClr>
          </a:solidFill>
        </p:spPr>
        <p:txBody>
          <a:bodyPr vert="horz" lIns="91440" tIns="45720" rIns="91440" bIns="45720" rtlCol="0">
            <a:normAutofit lnSpcReduction="10000"/>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Recentering your efforts on most engaged members</a:t>
            </a:r>
          </a:p>
          <a:p>
            <a:pPr>
              <a:buFont typeface="Wingdings" panose="05000000000000000000" pitchFamily="2" charset="2"/>
              <a:buChar char="ü"/>
            </a:pPr>
            <a:r>
              <a:rPr lang="en-US" sz="1200" dirty="0"/>
              <a:t>Less efforts, more ability to focus, more resilient and stable Community</a:t>
            </a:r>
          </a:p>
          <a:p>
            <a:pPr>
              <a:buFontTx/>
              <a:buChar char="-"/>
            </a:pPr>
            <a:r>
              <a:rPr lang="en-US" sz="1200" dirty="0"/>
              <a:t>Less chances of reaching critical mass for mutualization and credibility</a:t>
            </a:r>
          </a:p>
          <a:p>
            <a:pPr>
              <a:buFontTx/>
              <a:buChar char="-"/>
            </a:pPr>
            <a:endParaRPr lang="en-US" sz="1200" dirty="0"/>
          </a:p>
        </p:txBody>
      </p:sp>
      <p:grpSp>
        <p:nvGrpSpPr>
          <p:cNvPr id="11" name="Gruppo 10">
            <a:extLst>
              <a:ext uri="{FF2B5EF4-FFF2-40B4-BE49-F238E27FC236}">
                <a16:creationId xmlns:a16="http://schemas.microsoft.com/office/drawing/2014/main" id="{0EFC8572-868F-EDF6-CA42-55C15EA814FF}"/>
              </a:ext>
            </a:extLst>
          </p:cNvPr>
          <p:cNvGrpSpPr/>
          <p:nvPr/>
        </p:nvGrpSpPr>
        <p:grpSpPr>
          <a:xfrm>
            <a:off x="3971042" y="3316695"/>
            <a:ext cx="5258684" cy="1333200"/>
            <a:chOff x="4614740" y="3865011"/>
            <a:chExt cx="2749899" cy="697164"/>
          </a:xfrm>
        </p:grpSpPr>
        <p:grpSp>
          <p:nvGrpSpPr>
            <p:cNvPr id="4" name="Gruppo 3">
              <a:extLst>
                <a:ext uri="{FF2B5EF4-FFF2-40B4-BE49-F238E27FC236}">
                  <a16:creationId xmlns:a16="http://schemas.microsoft.com/office/drawing/2014/main" id="{C9E8CF9C-997F-5005-2144-799E621FD01A}"/>
                </a:ext>
              </a:extLst>
            </p:cNvPr>
            <p:cNvGrpSpPr/>
            <p:nvPr/>
          </p:nvGrpSpPr>
          <p:grpSpPr>
            <a:xfrm>
              <a:off x="4614740" y="3865011"/>
              <a:ext cx="1401884" cy="697164"/>
              <a:chOff x="417391" y="3920190"/>
              <a:chExt cx="2749680" cy="1367430"/>
            </a:xfrm>
          </p:grpSpPr>
          <p:pic>
            <p:nvPicPr>
              <p:cNvPr id="7" name="Elemento grafico 6" descr="Persona confusa con riempimento a tinta unita">
                <a:extLst>
                  <a:ext uri="{FF2B5EF4-FFF2-40B4-BE49-F238E27FC236}">
                    <a16:creationId xmlns:a16="http://schemas.microsoft.com/office/drawing/2014/main" id="{BE15C945-8EEF-143E-3211-3828AF4C715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8045" y="4449603"/>
                <a:ext cx="709823" cy="709823"/>
              </a:xfrm>
              <a:prstGeom prst="rect">
                <a:avLst/>
              </a:prstGeom>
            </p:spPr>
          </p:pic>
          <p:pic>
            <p:nvPicPr>
              <p:cNvPr id="8" name="Elemento grafico 7" descr="Persona confusa con riempimento a tinta unita">
                <a:extLst>
                  <a:ext uri="{FF2B5EF4-FFF2-40B4-BE49-F238E27FC236}">
                    <a16:creationId xmlns:a16="http://schemas.microsoft.com/office/drawing/2014/main" id="{5BBCDF21-2915-71AE-8C3B-134A03B0F0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96729" y="4485671"/>
                <a:ext cx="709823" cy="709823"/>
              </a:xfrm>
              <a:prstGeom prst="rect">
                <a:avLst/>
              </a:prstGeom>
            </p:spPr>
          </p:pic>
          <p:pic>
            <p:nvPicPr>
              <p:cNvPr id="9" name="Elemento grafico 8" descr="Persona confusa con riempimento a tinta unita">
                <a:extLst>
                  <a:ext uri="{FF2B5EF4-FFF2-40B4-BE49-F238E27FC236}">
                    <a16:creationId xmlns:a16="http://schemas.microsoft.com/office/drawing/2014/main" id="{CFEC4B90-9EA2-C0F3-DB0A-9B3251530D4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22125" y="4526986"/>
                <a:ext cx="709823" cy="709823"/>
              </a:xfrm>
              <a:prstGeom prst="rect">
                <a:avLst/>
              </a:prstGeom>
            </p:spPr>
          </p:pic>
          <p:pic>
            <p:nvPicPr>
              <p:cNvPr id="19" name="Elemento grafico 18" descr="Persona confusa con riempimento a tinta unita">
                <a:extLst>
                  <a:ext uri="{FF2B5EF4-FFF2-40B4-BE49-F238E27FC236}">
                    <a16:creationId xmlns:a16="http://schemas.microsoft.com/office/drawing/2014/main" id="{2E3E185F-7B07-6F68-35AB-F6F2FA83E24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47521" y="4422372"/>
                <a:ext cx="709823" cy="709823"/>
              </a:xfrm>
              <a:prstGeom prst="rect">
                <a:avLst/>
              </a:prstGeom>
            </p:spPr>
          </p:pic>
          <p:pic>
            <p:nvPicPr>
              <p:cNvPr id="20" name="Elemento grafico 19" descr="Persona confusa con riempimento a tinta unita">
                <a:extLst>
                  <a:ext uri="{FF2B5EF4-FFF2-40B4-BE49-F238E27FC236}">
                    <a16:creationId xmlns:a16="http://schemas.microsoft.com/office/drawing/2014/main" id="{BF971C66-2CC4-EB20-DE03-1C23381B2C7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68422" y="4374295"/>
                <a:ext cx="709823" cy="709823"/>
              </a:xfrm>
              <a:prstGeom prst="rect">
                <a:avLst/>
              </a:prstGeom>
            </p:spPr>
          </p:pic>
          <p:pic>
            <p:nvPicPr>
              <p:cNvPr id="21" name="Elemento grafico 20" descr="Persona confusa con riempimento a tinta unita">
                <a:extLst>
                  <a:ext uri="{FF2B5EF4-FFF2-40B4-BE49-F238E27FC236}">
                    <a16:creationId xmlns:a16="http://schemas.microsoft.com/office/drawing/2014/main" id="{CDA2F439-C01E-09C5-8CD5-99650FDA3A5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57248" y="4545278"/>
                <a:ext cx="709823" cy="709823"/>
              </a:xfrm>
              <a:prstGeom prst="rect">
                <a:avLst/>
              </a:prstGeom>
            </p:spPr>
          </p:pic>
          <p:pic>
            <p:nvPicPr>
              <p:cNvPr id="22" name="Elemento grafico 21" descr="Persona confusa con riempimento a tinta unita">
                <a:extLst>
                  <a:ext uri="{FF2B5EF4-FFF2-40B4-BE49-F238E27FC236}">
                    <a16:creationId xmlns:a16="http://schemas.microsoft.com/office/drawing/2014/main" id="{A11FBAE0-5E2B-C826-DBF2-C571EDC394C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7391" y="4577797"/>
                <a:ext cx="709823" cy="709823"/>
              </a:xfrm>
              <a:prstGeom prst="rect">
                <a:avLst/>
              </a:prstGeom>
            </p:spPr>
          </p:pic>
          <p:pic>
            <p:nvPicPr>
              <p:cNvPr id="23" name="Elemento grafico 22" descr="Persona confusa con riempimento a tinta unita">
                <a:extLst>
                  <a:ext uri="{FF2B5EF4-FFF2-40B4-BE49-F238E27FC236}">
                    <a16:creationId xmlns:a16="http://schemas.microsoft.com/office/drawing/2014/main" id="{F638129D-22FB-6D06-1923-C04B2A1266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74124" y="4546952"/>
                <a:ext cx="709823" cy="709823"/>
              </a:xfrm>
              <a:prstGeom prst="rect">
                <a:avLst/>
              </a:prstGeom>
            </p:spPr>
          </p:pic>
          <p:pic>
            <p:nvPicPr>
              <p:cNvPr id="24" name="Elemento grafico 23" descr="Persona confusa con riempimento a tinta unita">
                <a:extLst>
                  <a:ext uri="{FF2B5EF4-FFF2-40B4-BE49-F238E27FC236}">
                    <a16:creationId xmlns:a16="http://schemas.microsoft.com/office/drawing/2014/main" id="{9F7735B4-C87F-399B-E9D1-0C6C7E666EC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11151" y="4283513"/>
                <a:ext cx="709823" cy="709823"/>
              </a:xfrm>
              <a:prstGeom prst="rect">
                <a:avLst/>
              </a:prstGeom>
            </p:spPr>
          </p:pic>
          <p:pic>
            <p:nvPicPr>
              <p:cNvPr id="25" name="Elemento grafico 24" descr="Persona confusa con riempimento a tinta unita">
                <a:extLst>
                  <a:ext uri="{FF2B5EF4-FFF2-40B4-BE49-F238E27FC236}">
                    <a16:creationId xmlns:a16="http://schemas.microsoft.com/office/drawing/2014/main" id="{30CCC822-B00E-46E9-5A49-C1799DD485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9401" y="4231140"/>
                <a:ext cx="709823" cy="709823"/>
              </a:xfrm>
              <a:prstGeom prst="rect">
                <a:avLst/>
              </a:prstGeom>
            </p:spPr>
          </p:pic>
          <p:pic>
            <p:nvPicPr>
              <p:cNvPr id="26" name="Elemento grafico 25" descr="Persona confusa con riempimento a tinta unita">
                <a:extLst>
                  <a:ext uri="{FF2B5EF4-FFF2-40B4-BE49-F238E27FC236}">
                    <a16:creationId xmlns:a16="http://schemas.microsoft.com/office/drawing/2014/main" id="{46B72B35-5A41-898D-3F02-36FBDC2159C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0030" y="4549006"/>
                <a:ext cx="709823" cy="709823"/>
              </a:xfrm>
              <a:prstGeom prst="rect">
                <a:avLst/>
              </a:prstGeom>
            </p:spPr>
          </p:pic>
          <p:pic>
            <p:nvPicPr>
              <p:cNvPr id="27" name="Elemento grafico 26" descr="Eroe con riempimento a tinta unita">
                <a:extLst>
                  <a:ext uri="{FF2B5EF4-FFF2-40B4-BE49-F238E27FC236}">
                    <a16:creationId xmlns:a16="http://schemas.microsoft.com/office/drawing/2014/main" id="{14ABDAED-AA8E-F374-9A9C-BB481DE7F50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1701" y="4016559"/>
                <a:ext cx="766685" cy="766685"/>
              </a:xfrm>
              <a:prstGeom prst="rect">
                <a:avLst/>
              </a:prstGeom>
            </p:spPr>
          </p:pic>
          <p:pic>
            <p:nvPicPr>
              <p:cNvPr id="28" name="Elemento grafico 27" descr="Eroe con riempimento a tinta unita">
                <a:extLst>
                  <a:ext uri="{FF2B5EF4-FFF2-40B4-BE49-F238E27FC236}">
                    <a16:creationId xmlns:a16="http://schemas.microsoft.com/office/drawing/2014/main" id="{9731C551-2933-7B52-3873-A4C68767065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23029" y="3920190"/>
                <a:ext cx="726212" cy="726212"/>
              </a:xfrm>
              <a:prstGeom prst="rect">
                <a:avLst/>
              </a:prstGeom>
            </p:spPr>
          </p:pic>
        </p:grpSp>
        <p:pic>
          <p:nvPicPr>
            <p:cNvPr id="29" name="Elemento grafico 28" descr="Eroe con riempimento a tinta unita">
              <a:extLst>
                <a:ext uri="{FF2B5EF4-FFF2-40B4-BE49-F238E27FC236}">
                  <a16:creationId xmlns:a16="http://schemas.microsoft.com/office/drawing/2014/main" id="{03172D7C-00F8-6DEE-76FE-A86DD189FFD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543641" y="4052658"/>
              <a:ext cx="338881" cy="338881"/>
            </a:xfrm>
            <a:prstGeom prst="rect">
              <a:avLst/>
            </a:prstGeom>
          </p:spPr>
        </p:pic>
        <p:pic>
          <p:nvPicPr>
            <p:cNvPr id="30" name="Elemento grafico 29" descr="Eroe con riempimento a tinta unita">
              <a:extLst>
                <a:ext uri="{FF2B5EF4-FFF2-40B4-BE49-F238E27FC236}">
                  <a16:creationId xmlns:a16="http://schemas.microsoft.com/office/drawing/2014/main" id="{51B62718-3437-C331-EF4F-06535BF1E1E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80034" y="4085595"/>
              <a:ext cx="338881" cy="338881"/>
            </a:xfrm>
            <a:prstGeom prst="rect">
              <a:avLst/>
            </a:prstGeom>
          </p:spPr>
        </p:pic>
        <p:pic>
          <p:nvPicPr>
            <p:cNvPr id="31" name="Elemento grafico 30" descr="Eroe con riempimento a tinta unita">
              <a:extLst>
                <a:ext uri="{FF2B5EF4-FFF2-40B4-BE49-F238E27FC236}">
                  <a16:creationId xmlns:a16="http://schemas.microsoft.com/office/drawing/2014/main" id="{AC69399E-317D-BD47-3948-72B8AAC44FB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25758" y="4101833"/>
              <a:ext cx="338881" cy="338881"/>
            </a:xfrm>
            <a:prstGeom prst="rect">
              <a:avLst/>
            </a:prstGeom>
          </p:spPr>
        </p:pic>
        <p:sp>
          <p:nvSpPr>
            <p:cNvPr id="10" name="Freccia bidirezionale orizzontale 9">
              <a:extLst>
                <a:ext uri="{FF2B5EF4-FFF2-40B4-BE49-F238E27FC236}">
                  <a16:creationId xmlns:a16="http://schemas.microsoft.com/office/drawing/2014/main" id="{029CD74D-8F19-C8A3-3EED-F70F267ED47E}"/>
                </a:ext>
              </a:extLst>
            </p:cNvPr>
            <p:cNvSpPr/>
            <p:nvPr/>
          </p:nvSpPr>
          <p:spPr>
            <a:xfrm>
              <a:off x="6007534" y="4153313"/>
              <a:ext cx="533311" cy="32962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234345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73D076-F1EE-E57A-F107-BD8E494ECDF0}"/>
              </a:ext>
            </a:extLst>
          </p:cNvPr>
          <p:cNvSpPr>
            <a:spLocks noGrp="1"/>
          </p:cNvSpPr>
          <p:nvPr>
            <p:ph type="title"/>
          </p:nvPr>
        </p:nvSpPr>
        <p:spPr/>
        <p:txBody>
          <a:bodyPr>
            <a:normAutofit fontScale="90000"/>
          </a:bodyPr>
          <a:lstStyle/>
          <a:p>
            <a:r>
              <a:rPr lang="en-US" dirty="0"/>
              <a:t>Example of activities types corresponding to relative engagement levels</a:t>
            </a:r>
          </a:p>
        </p:txBody>
      </p:sp>
      <p:graphicFrame>
        <p:nvGraphicFramePr>
          <p:cNvPr id="4" name="Tableau 5">
            <a:extLst>
              <a:ext uri="{FF2B5EF4-FFF2-40B4-BE49-F238E27FC236}">
                <a16:creationId xmlns:a16="http://schemas.microsoft.com/office/drawing/2014/main" id="{B02959C7-E04D-62FB-2215-148BBDB8A935}"/>
              </a:ext>
            </a:extLst>
          </p:cNvPr>
          <p:cNvGraphicFramePr>
            <a:graphicFrameLocks noGrp="1"/>
          </p:cNvGraphicFramePr>
          <p:nvPr>
            <p:extLst>
              <p:ext uri="{D42A27DB-BD31-4B8C-83A1-F6EECF244321}">
                <p14:modId xmlns:p14="http://schemas.microsoft.com/office/powerpoint/2010/main" val="1926287006"/>
              </p:ext>
            </p:extLst>
          </p:nvPr>
        </p:nvGraphicFramePr>
        <p:xfrm>
          <a:off x="832105" y="1909864"/>
          <a:ext cx="10735053" cy="2103120"/>
        </p:xfrm>
        <a:graphic>
          <a:graphicData uri="http://schemas.openxmlformats.org/drawingml/2006/table">
            <a:tbl>
              <a:tblPr firstRow="1" bandRow="1">
                <a:tableStyleId>{5C22544A-7EE6-4342-B048-85BDC9FD1C3A}</a:tableStyleId>
              </a:tblPr>
              <a:tblGrid>
                <a:gridCol w="1533579">
                  <a:extLst>
                    <a:ext uri="{9D8B030D-6E8A-4147-A177-3AD203B41FA5}">
                      <a16:colId xmlns:a16="http://schemas.microsoft.com/office/drawing/2014/main" val="1258243979"/>
                    </a:ext>
                  </a:extLst>
                </a:gridCol>
                <a:gridCol w="1533579">
                  <a:extLst>
                    <a:ext uri="{9D8B030D-6E8A-4147-A177-3AD203B41FA5}">
                      <a16:colId xmlns:a16="http://schemas.microsoft.com/office/drawing/2014/main" val="1079462814"/>
                    </a:ext>
                  </a:extLst>
                </a:gridCol>
                <a:gridCol w="1533579">
                  <a:extLst>
                    <a:ext uri="{9D8B030D-6E8A-4147-A177-3AD203B41FA5}">
                      <a16:colId xmlns:a16="http://schemas.microsoft.com/office/drawing/2014/main" val="3397691572"/>
                    </a:ext>
                  </a:extLst>
                </a:gridCol>
                <a:gridCol w="1533579">
                  <a:extLst>
                    <a:ext uri="{9D8B030D-6E8A-4147-A177-3AD203B41FA5}">
                      <a16:colId xmlns:a16="http://schemas.microsoft.com/office/drawing/2014/main" val="3075883050"/>
                    </a:ext>
                  </a:extLst>
                </a:gridCol>
                <a:gridCol w="1533579">
                  <a:extLst>
                    <a:ext uri="{9D8B030D-6E8A-4147-A177-3AD203B41FA5}">
                      <a16:colId xmlns:a16="http://schemas.microsoft.com/office/drawing/2014/main" val="1259412674"/>
                    </a:ext>
                  </a:extLst>
                </a:gridCol>
                <a:gridCol w="1533579">
                  <a:extLst>
                    <a:ext uri="{9D8B030D-6E8A-4147-A177-3AD203B41FA5}">
                      <a16:colId xmlns:a16="http://schemas.microsoft.com/office/drawing/2014/main" val="3392695109"/>
                    </a:ext>
                  </a:extLst>
                </a:gridCol>
                <a:gridCol w="1533579">
                  <a:extLst>
                    <a:ext uri="{9D8B030D-6E8A-4147-A177-3AD203B41FA5}">
                      <a16:colId xmlns:a16="http://schemas.microsoft.com/office/drawing/2014/main" val="2848032752"/>
                    </a:ext>
                  </a:extLst>
                </a:gridCol>
              </a:tblGrid>
              <a:tr h="217591">
                <a:tc>
                  <a:txBody>
                    <a:bodyPr/>
                    <a:lstStyle/>
                    <a:p>
                      <a:pPr algn="ctr"/>
                      <a:r>
                        <a:rPr lang="en-US" sz="1200" dirty="0">
                          <a:solidFill>
                            <a:schemeClr val="tx1"/>
                          </a:solidFill>
                        </a:rPr>
                        <a:t>E1</a:t>
                      </a:r>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E2</a:t>
                      </a:r>
                    </a:p>
                  </a:txBody>
                  <a:tcPr>
                    <a:solidFill>
                      <a:schemeClr val="bg1">
                        <a:lumMod val="95000"/>
                      </a:schemeClr>
                    </a:solidFill>
                  </a:tcPr>
                </a:tc>
                <a:tc>
                  <a:txBody>
                    <a:bodyPr/>
                    <a:lstStyle/>
                    <a:p>
                      <a:pPr algn="ctr"/>
                      <a:r>
                        <a:rPr lang="en-US" sz="1200" dirty="0">
                          <a:solidFill>
                            <a:schemeClr val="tx1"/>
                          </a:solidFill>
                        </a:rPr>
                        <a:t>E3</a:t>
                      </a:r>
                    </a:p>
                  </a:txBody>
                  <a:tcP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solidFill>
                            <a:schemeClr val="tx1"/>
                          </a:solidFill>
                        </a:rPr>
                        <a:t>E4</a:t>
                      </a:r>
                    </a:p>
                  </a:txBody>
                  <a:tcP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E5</a:t>
                      </a:r>
                    </a:p>
                  </a:txBody>
                  <a:tcP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rPr>
                        <a:t>E6</a:t>
                      </a:r>
                    </a:p>
                  </a:txBody>
                  <a:tcPr>
                    <a:solidFill>
                      <a:schemeClr val="accent1">
                        <a:lumMod val="75000"/>
                      </a:schemeClr>
                    </a:solidFill>
                  </a:tcPr>
                </a:tc>
                <a:tc>
                  <a:txBody>
                    <a:bodyPr/>
                    <a:lstStyle/>
                    <a:p>
                      <a:pPr algn="ctr"/>
                      <a:r>
                        <a:rPr lang="en-US" sz="1200" dirty="0">
                          <a:solidFill>
                            <a:schemeClr val="bg1"/>
                          </a:solidFill>
                        </a:rPr>
                        <a:t>E7</a:t>
                      </a:r>
                    </a:p>
                  </a:txBody>
                  <a:tcPr>
                    <a:solidFill>
                      <a:schemeClr val="accent1">
                        <a:lumMod val="50000"/>
                      </a:schemeClr>
                    </a:solidFill>
                  </a:tcPr>
                </a:tc>
                <a:extLst>
                  <a:ext uri="{0D108BD9-81ED-4DB2-BD59-A6C34878D82A}">
                    <a16:rowId xmlns:a16="http://schemas.microsoft.com/office/drawing/2014/main" val="1311980861"/>
                  </a:ext>
                </a:extLst>
              </a:tr>
              <a:tr h="217591">
                <a:tc>
                  <a:txBody>
                    <a:bodyPr/>
                    <a:lstStyle/>
                    <a:p>
                      <a:pPr algn="ctr"/>
                      <a:r>
                        <a:rPr lang="en-US" sz="1200" b="1" noProof="0" dirty="0">
                          <a:solidFill>
                            <a:schemeClr val="tx1"/>
                          </a:solidFill>
                        </a:rPr>
                        <a:t>Consumers</a:t>
                      </a:r>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noProof="0" dirty="0">
                          <a:solidFill>
                            <a:schemeClr val="tx1"/>
                          </a:solidFill>
                        </a:rPr>
                        <a:t>Low effort Opportunists</a:t>
                      </a:r>
                    </a:p>
                  </a:txBody>
                  <a:tcPr>
                    <a:solidFill>
                      <a:schemeClr val="bg1">
                        <a:lumMod val="95000"/>
                      </a:schemeClr>
                    </a:solidFill>
                  </a:tcPr>
                </a:tc>
                <a:tc>
                  <a:txBody>
                    <a:bodyPr/>
                    <a:lstStyle/>
                    <a:p>
                      <a:pPr algn="ctr"/>
                      <a:r>
                        <a:rPr lang="en-US" sz="1200" b="1" noProof="0" dirty="0">
                          <a:solidFill>
                            <a:schemeClr val="tx1"/>
                          </a:solidFill>
                        </a:rPr>
                        <a:t>Opportunists</a:t>
                      </a:r>
                    </a:p>
                  </a:txBody>
                  <a:tcP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noProof="0" dirty="0">
                          <a:solidFill>
                            <a:schemeClr val="tx1"/>
                          </a:solidFill>
                        </a:rPr>
                        <a:t>Open opportunists</a:t>
                      </a:r>
                    </a:p>
                  </a:txBody>
                  <a:tcP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noProof="0" dirty="0">
                          <a:solidFill>
                            <a:schemeClr val="tx1"/>
                          </a:solidFill>
                        </a:rPr>
                        <a:t>Long-</a:t>
                      </a:r>
                      <a:r>
                        <a:rPr lang="en-US" sz="1200" b="1" noProof="0" dirty="0" err="1">
                          <a:solidFill>
                            <a:schemeClr val="tx1"/>
                          </a:solidFill>
                        </a:rPr>
                        <a:t>termists</a:t>
                      </a:r>
                      <a:endParaRPr lang="en-US" sz="1200" b="1" noProof="0" dirty="0">
                        <a:solidFill>
                          <a:schemeClr val="tx1"/>
                        </a:solidFill>
                      </a:endParaRPr>
                    </a:p>
                  </a:txBody>
                  <a:tcP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noProof="0" dirty="0">
                          <a:solidFill>
                            <a:schemeClr val="bg1"/>
                          </a:solidFill>
                        </a:rPr>
                        <a:t>Open long-</a:t>
                      </a:r>
                      <a:r>
                        <a:rPr lang="en-US" sz="1200" b="1" noProof="0" dirty="0" err="1">
                          <a:solidFill>
                            <a:schemeClr val="bg1"/>
                          </a:solidFill>
                        </a:rPr>
                        <a:t>termists</a:t>
                      </a:r>
                      <a:endParaRPr lang="en-US" sz="1200" b="1" noProof="0" dirty="0">
                        <a:solidFill>
                          <a:schemeClr val="bg1"/>
                        </a:solidFill>
                      </a:endParaRPr>
                    </a:p>
                  </a:txBody>
                  <a:tcPr>
                    <a:solidFill>
                      <a:schemeClr val="accent1">
                        <a:lumMod val="75000"/>
                      </a:schemeClr>
                    </a:solidFill>
                  </a:tcPr>
                </a:tc>
                <a:tc>
                  <a:txBody>
                    <a:bodyPr/>
                    <a:lstStyle/>
                    <a:p>
                      <a:pPr algn="ctr"/>
                      <a:r>
                        <a:rPr lang="en-US" sz="1200" b="1" noProof="0" dirty="0">
                          <a:solidFill>
                            <a:schemeClr val="bg1"/>
                          </a:solidFill>
                        </a:rPr>
                        <a:t>Selfless Booster</a:t>
                      </a:r>
                    </a:p>
                  </a:txBody>
                  <a:tcPr>
                    <a:solidFill>
                      <a:schemeClr val="accent1">
                        <a:lumMod val="50000"/>
                      </a:schemeClr>
                    </a:solidFill>
                  </a:tcPr>
                </a:tc>
                <a:extLst>
                  <a:ext uri="{0D108BD9-81ED-4DB2-BD59-A6C34878D82A}">
                    <a16:rowId xmlns:a16="http://schemas.microsoft.com/office/drawing/2014/main" val="69874210"/>
                  </a:ext>
                </a:extLst>
              </a:tr>
              <a:tr h="413572">
                <a:tc>
                  <a:txBody>
                    <a:bodyPr/>
                    <a:lstStyle/>
                    <a:p>
                      <a:pPr algn="ctr"/>
                      <a:r>
                        <a:rPr lang="en-US" sz="1200" noProof="0">
                          <a:solidFill>
                            <a:schemeClr val="tx1"/>
                          </a:solidFill>
                        </a:rPr>
                        <a:t>As low effort as possible, and only for direct value</a:t>
                      </a:r>
                      <a:endParaRPr lang="en-US" sz="1200" noProof="0" dirty="0">
                        <a:solidFill>
                          <a:schemeClr val="tx1"/>
                        </a:solidFill>
                      </a:endParaRPr>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noProof="0">
                          <a:solidFill>
                            <a:schemeClr val="tx1"/>
                          </a:solidFill>
                        </a:rPr>
                        <a:t>Can provide a low effort only, only for direct value</a:t>
                      </a:r>
                      <a:endParaRPr lang="en-US" sz="1200" noProof="0" dirty="0">
                        <a:solidFill>
                          <a:schemeClr val="tx1"/>
                        </a:solidFill>
                      </a:endParaRPr>
                    </a:p>
                  </a:txBody>
                  <a:tcP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noProof="0" dirty="0">
                          <a:solidFill>
                            <a:schemeClr val="tx1"/>
                          </a:solidFill>
                        </a:rPr>
                        <a:t>Can provide up to high efforts only for direct value</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noProof="0" dirty="0">
                          <a:solidFill>
                            <a:schemeClr val="tx1"/>
                          </a:solidFill>
                        </a:rPr>
                        <a:t>OR</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noProof="0" dirty="0">
                          <a:solidFill>
                            <a:schemeClr val="tx1"/>
                          </a:solidFill>
                        </a:rPr>
                        <a:t>Only low efforts for both direct and indirect value. </a:t>
                      </a:r>
                    </a:p>
                  </a:txBody>
                  <a:tcP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noProof="0" dirty="0">
                          <a:solidFill>
                            <a:schemeClr val="tx1"/>
                          </a:solidFill>
                        </a:rPr>
                        <a:t>Can provide up to high efforts mostly for direct value, and low effort only for indirect long-term value</a:t>
                      </a:r>
                    </a:p>
                  </a:txBody>
                  <a:tcP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noProof="0">
                          <a:solidFill>
                            <a:schemeClr val="tx1"/>
                          </a:solidFill>
                        </a:rPr>
                        <a:t>Can provide high efforts both for direct value and indirect value, but no efforts when value is unclear</a:t>
                      </a:r>
                      <a:endParaRPr lang="en-US" sz="1200" noProof="0" dirty="0">
                        <a:solidFill>
                          <a:schemeClr val="tx1"/>
                        </a:solidFill>
                      </a:endParaRPr>
                    </a:p>
                  </a:txBody>
                  <a:tcP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noProof="0" dirty="0">
                          <a:solidFill>
                            <a:schemeClr val="bg1"/>
                          </a:solidFill>
                        </a:rPr>
                        <a:t>Can provide high efforts for both direct and indirect value,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noProof="0" dirty="0">
                          <a:solidFill>
                            <a:schemeClr val="bg1"/>
                          </a:solidFill>
                        </a:rPr>
                        <a:t>but  low effort only when value for self is unclear</a:t>
                      </a:r>
                    </a:p>
                  </a:txBody>
                  <a:tcPr>
                    <a:solidFill>
                      <a:schemeClr val="accent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noProof="0" dirty="0">
                          <a:solidFill>
                            <a:schemeClr val="bg1"/>
                          </a:solidFill>
                        </a:rPr>
                        <a:t>Can provide high efforts for the Community vision, without explicitly knowing direct or indirect value for self.</a:t>
                      </a:r>
                    </a:p>
                  </a:txBody>
                  <a:tcPr>
                    <a:solidFill>
                      <a:schemeClr val="accent1">
                        <a:lumMod val="50000"/>
                      </a:schemeClr>
                    </a:solidFill>
                  </a:tcPr>
                </a:tc>
                <a:extLst>
                  <a:ext uri="{0D108BD9-81ED-4DB2-BD59-A6C34878D82A}">
                    <a16:rowId xmlns:a16="http://schemas.microsoft.com/office/drawing/2014/main" val="3032128388"/>
                  </a:ext>
                </a:extLst>
              </a:tr>
            </a:tbl>
          </a:graphicData>
        </a:graphic>
      </p:graphicFrame>
      <p:sp>
        <p:nvSpPr>
          <p:cNvPr id="10" name="Freccia bidirezionale orizzontale 9">
            <a:extLst>
              <a:ext uri="{FF2B5EF4-FFF2-40B4-BE49-F238E27FC236}">
                <a16:creationId xmlns:a16="http://schemas.microsoft.com/office/drawing/2014/main" id="{3FDE4DF9-12E3-0336-FCA2-729DCB21C0F9}"/>
              </a:ext>
            </a:extLst>
          </p:cNvPr>
          <p:cNvSpPr/>
          <p:nvPr/>
        </p:nvSpPr>
        <p:spPr>
          <a:xfrm>
            <a:off x="912239" y="3839070"/>
            <a:ext cx="10764771" cy="874484"/>
          </a:xfrm>
          <a:prstGeom prst="lef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🔔Community content to consume</a:t>
            </a:r>
          </a:p>
        </p:txBody>
      </p:sp>
      <p:sp>
        <p:nvSpPr>
          <p:cNvPr id="11" name="Freccia bidirezionale orizzontale 10">
            <a:extLst>
              <a:ext uri="{FF2B5EF4-FFF2-40B4-BE49-F238E27FC236}">
                <a16:creationId xmlns:a16="http://schemas.microsoft.com/office/drawing/2014/main" id="{7511F2D9-B13E-35D3-7B74-F8BDB177DA20}"/>
              </a:ext>
            </a:extLst>
          </p:cNvPr>
          <p:cNvSpPr/>
          <p:nvPr/>
        </p:nvSpPr>
        <p:spPr>
          <a:xfrm>
            <a:off x="2491867" y="4319511"/>
            <a:ext cx="9185143" cy="874484"/>
          </a:xfrm>
          <a:prstGeom prst="leftRight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🗣️🙊Community events in which participants are expected to be mostly passive (talks, lectures, etc.)</a:t>
            </a:r>
          </a:p>
        </p:txBody>
      </p:sp>
      <p:sp>
        <p:nvSpPr>
          <p:cNvPr id="12" name="Freccia bidirezionale orizzontale 11">
            <a:extLst>
              <a:ext uri="{FF2B5EF4-FFF2-40B4-BE49-F238E27FC236}">
                <a16:creationId xmlns:a16="http://schemas.microsoft.com/office/drawing/2014/main" id="{2C15D28B-885E-2D44-9B4D-55BC40993E77}"/>
              </a:ext>
            </a:extLst>
          </p:cNvPr>
          <p:cNvSpPr/>
          <p:nvPr/>
        </p:nvSpPr>
        <p:spPr>
          <a:xfrm>
            <a:off x="4037200" y="4758540"/>
            <a:ext cx="7639810" cy="874484"/>
          </a:xfrm>
          <a:prstGeom prst="lef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🗪Participation to community online discussions and interactions</a:t>
            </a:r>
          </a:p>
          <a:p>
            <a:pPr algn="ctr"/>
            <a:r>
              <a:rPr lang="en-US" sz="1100" dirty="0">
                <a:solidFill>
                  <a:schemeClr val="tx1"/>
                </a:solidFill>
              </a:rPr>
              <a:t>🚒Participation to community workshops with direct value (solving short-term problems, serving current objectives, marketplace like-events, etc.)</a:t>
            </a:r>
          </a:p>
        </p:txBody>
      </p:sp>
      <p:sp>
        <p:nvSpPr>
          <p:cNvPr id="13" name="Freccia bidirezionale orizzontale 12">
            <a:extLst>
              <a:ext uri="{FF2B5EF4-FFF2-40B4-BE49-F238E27FC236}">
                <a16:creationId xmlns:a16="http://schemas.microsoft.com/office/drawing/2014/main" id="{8396FF99-AAB0-711D-D175-51534636AE41}"/>
              </a:ext>
            </a:extLst>
          </p:cNvPr>
          <p:cNvSpPr/>
          <p:nvPr/>
        </p:nvSpPr>
        <p:spPr>
          <a:xfrm>
            <a:off x="5605396" y="5305656"/>
            <a:ext cx="6071614" cy="874484"/>
          </a:xfrm>
          <a:prstGeom prst="lef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✍️Contribution to community deliverables</a:t>
            </a:r>
          </a:p>
          <a:p>
            <a:pPr algn="ctr"/>
            <a:r>
              <a:rPr lang="en-US" sz="1100" dirty="0">
                <a:solidFill>
                  <a:schemeClr val="tx1"/>
                </a:solidFill>
              </a:rPr>
              <a:t>💡Participation to community workshops with indirect value (learning, future issues, helping each other, capitalization, etc.)</a:t>
            </a:r>
          </a:p>
        </p:txBody>
      </p:sp>
      <p:sp>
        <p:nvSpPr>
          <p:cNvPr id="14" name="Freccia bidirezionale orizzontale 13">
            <a:extLst>
              <a:ext uri="{FF2B5EF4-FFF2-40B4-BE49-F238E27FC236}">
                <a16:creationId xmlns:a16="http://schemas.microsoft.com/office/drawing/2014/main" id="{CECE88E1-06ED-5463-E2E3-232D013238BD}"/>
              </a:ext>
            </a:extLst>
          </p:cNvPr>
          <p:cNvSpPr/>
          <p:nvPr/>
        </p:nvSpPr>
        <p:spPr>
          <a:xfrm>
            <a:off x="6962775" y="5850166"/>
            <a:ext cx="4714235" cy="874484"/>
          </a:xfrm>
          <a:prstGeom prst="leftRightArrow">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⚙️Community offline contribution and tasks (organization, etc.)</a:t>
            </a:r>
          </a:p>
        </p:txBody>
      </p:sp>
    </p:spTree>
    <p:extLst>
      <p:ext uri="{BB962C8B-B14F-4D97-AF65-F5344CB8AC3E}">
        <p14:creationId xmlns:p14="http://schemas.microsoft.com/office/powerpoint/2010/main" val="35656148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73D076-F1EE-E57A-F107-BD8E494ECDF0}"/>
              </a:ext>
            </a:extLst>
          </p:cNvPr>
          <p:cNvSpPr>
            <a:spLocks noGrp="1"/>
          </p:cNvSpPr>
          <p:nvPr>
            <p:ph type="title"/>
          </p:nvPr>
        </p:nvSpPr>
        <p:spPr/>
        <p:txBody>
          <a:bodyPr>
            <a:normAutofit fontScale="90000"/>
          </a:bodyPr>
          <a:lstStyle/>
          <a:p>
            <a:r>
              <a:rPr lang="en-US" dirty="0"/>
              <a:t>Using Relative Engagement level scale in a workshop – Simple version</a:t>
            </a:r>
          </a:p>
        </p:txBody>
      </p:sp>
      <p:sp>
        <p:nvSpPr>
          <p:cNvPr id="3" name="Segnaposto contenuto 2">
            <a:extLst>
              <a:ext uri="{FF2B5EF4-FFF2-40B4-BE49-F238E27FC236}">
                <a16:creationId xmlns:a16="http://schemas.microsoft.com/office/drawing/2014/main" id="{A3A011D6-4DFD-422C-CBB4-E3D995E7AA22}"/>
              </a:ext>
            </a:extLst>
          </p:cNvPr>
          <p:cNvSpPr>
            <a:spLocks noGrp="1"/>
          </p:cNvSpPr>
          <p:nvPr>
            <p:ph idx="1"/>
          </p:nvPr>
        </p:nvSpPr>
        <p:spPr>
          <a:xfrm>
            <a:off x="819812" y="4138508"/>
            <a:ext cx="4545818" cy="2871216"/>
          </a:xfrm>
        </p:spPr>
        <p:txBody>
          <a:bodyPr>
            <a:normAutofit/>
          </a:bodyPr>
          <a:lstStyle/>
          <a:p>
            <a:pPr marL="0" indent="0">
              <a:buNone/>
            </a:pPr>
            <a:r>
              <a:rPr lang="en-US" sz="1200" dirty="0"/>
              <a:t>Using the relative engagement scale as a Workshop, it is recommended to only use the activities as the board levels.</a:t>
            </a:r>
          </a:p>
          <a:p>
            <a:pPr marL="0" indent="0">
              <a:buNone/>
            </a:pPr>
            <a:r>
              <a:rPr lang="en-US" sz="1200" dirty="0"/>
              <a:t>Participants may feel uncomfortable with the name of the levels (opportunists, etc.), especially when it comes to disclose one’s position.</a:t>
            </a:r>
          </a:p>
          <a:p>
            <a:pPr marL="0" indent="0">
              <a:buNone/>
            </a:pPr>
            <a:r>
              <a:rPr lang="en-US" sz="1200" dirty="0"/>
              <a:t>Also, the detailed description may be unclear as it requires to understand some concepts (high effort, low effort, direct value, indirect value …).</a:t>
            </a:r>
          </a:p>
          <a:p>
            <a:pPr marL="0" indent="0">
              <a:buNone/>
            </a:pPr>
            <a:r>
              <a:rPr lang="en-US" sz="1200" dirty="0"/>
              <a:t>It reduces the workshop to 5 levels in its simplest current version</a:t>
            </a:r>
          </a:p>
        </p:txBody>
      </p:sp>
      <p:sp>
        <p:nvSpPr>
          <p:cNvPr id="7" name="Freccia bidirezionale orizzontale 6">
            <a:extLst>
              <a:ext uri="{FF2B5EF4-FFF2-40B4-BE49-F238E27FC236}">
                <a16:creationId xmlns:a16="http://schemas.microsoft.com/office/drawing/2014/main" id="{702675F1-4CF0-5E89-02FF-DE0A2EE78E7D}"/>
              </a:ext>
            </a:extLst>
          </p:cNvPr>
          <p:cNvSpPr/>
          <p:nvPr/>
        </p:nvSpPr>
        <p:spPr>
          <a:xfrm>
            <a:off x="883664" y="1857841"/>
            <a:ext cx="10764771" cy="874484"/>
          </a:xfrm>
          <a:prstGeom prst="lef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🔔Community content to consume</a:t>
            </a:r>
          </a:p>
        </p:txBody>
      </p:sp>
      <p:sp>
        <p:nvSpPr>
          <p:cNvPr id="10" name="Freccia bidirezionale orizzontale 9">
            <a:extLst>
              <a:ext uri="{FF2B5EF4-FFF2-40B4-BE49-F238E27FC236}">
                <a16:creationId xmlns:a16="http://schemas.microsoft.com/office/drawing/2014/main" id="{7CF50880-D104-C2FF-DEDC-D4562EE861C0}"/>
              </a:ext>
            </a:extLst>
          </p:cNvPr>
          <p:cNvSpPr/>
          <p:nvPr/>
        </p:nvSpPr>
        <p:spPr>
          <a:xfrm>
            <a:off x="2463292" y="2385907"/>
            <a:ext cx="9185143" cy="874484"/>
          </a:xfrm>
          <a:prstGeom prst="leftRight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🗣️🙊Community events in which participants are expected to be mostly passive (talks, lectures, etc.)</a:t>
            </a:r>
          </a:p>
        </p:txBody>
      </p:sp>
      <p:sp>
        <p:nvSpPr>
          <p:cNvPr id="11" name="Freccia bidirezionale orizzontale 10">
            <a:extLst>
              <a:ext uri="{FF2B5EF4-FFF2-40B4-BE49-F238E27FC236}">
                <a16:creationId xmlns:a16="http://schemas.microsoft.com/office/drawing/2014/main" id="{DAD24247-0504-243E-9A05-43BFDF3A60F4}"/>
              </a:ext>
            </a:extLst>
          </p:cNvPr>
          <p:cNvSpPr/>
          <p:nvPr/>
        </p:nvSpPr>
        <p:spPr>
          <a:xfrm>
            <a:off x="4008625" y="2920186"/>
            <a:ext cx="7639810" cy="874484"/>
          </a:xfrm>
          <a:prstGeom prst="lef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🗪Participation to community online discussions and interactions</a:t>
            </a:r>
          </a:p>
          <a:p>
            <a:pPr algn="ctr"/>
            <a:r>
              <a:rPr lang="en-US" sz="1100" dirty="0">
                <a:solidFill>
                  <a:schemeClr val="tx1"/>
                </a:solidFill>
              </a:rPr>
              <a:t>🚒Participation to community workshops with direct value (solving short-term problems, serving current objectives, marketplace like-events, etc.)</a:t>
            </a:r>
          </a:p>
        </p:txBody>
      </p:sp>
      <p:sp>
        <p:nvSpPr>
          <p:cNvPr id="12" name="Freccia bidirezionale orizzontale 11">
            <a:extLst>
              <a:ext uri="{FF2B5EF4-FFF2-40B4-BE49-F238E27FC236}">
                <a16:creationId xmlns:a16="http://schemas.microsoft.com/office/drawing/2014/main" id="{67F10420-1414-7A83-92CE-8E24838F3F63}"/>
              </a:ext>
            </a:extLst>
          </p:cNvPr>
          <p:cNvSpPr/>
          <p:nvPr/>
        </p:nvSpPr>
        <p:spPr>
          <a:xfrm>
            <a:off x="5576821" y="3448252"/>
            <a:ext cx="6071614" cy="874484"/>
          </a:xfrm>
          <a:prstGeom prst="lef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✍️Contribution to community deliverables</a:t>
            </a:r>
          </a:p>
          <a:p>
            <a:pPr algn="ctr"/>
            <a:r>
              <a:rPr lang="en-US" sz="1100" dirty="0">
                <a:solidFill>
                  <a:schemeClr val="tx1"/>
                </a:solidFill>
              </a:rPr>
              <a:t>💡Participation to community workshops with indirect value (learning, future issues, helping each other, capitalization, etc.)</a:t>
            </a:r>
          </a:p>
        </p:txBody>
      </p:sp>
      <p:sp>
        <p:nvSpPr>
          <p:cNvPr id="13" name="Freccia bidirezionale orizzontale 12">
            <a:extLst>
              <a:ext uri="{FF2B5EF4-FFF2-40B4-BE49-F238E27FC236}">
                <a16:creationId xmlns:a16="http://schemas.microsoft.com/office/drawing/2014/main" id="{74E9E844-33F3-BBB5-B705-C20FDBE30DE2}"/>
              </a:ext>
            </a:extLst>
          </p:cNvPr>
          <p:cNvSpPr/>
          <p:nvPr/>
        </p:nvSpPr>
        <p:spPr>
          <a:xfrm>
            <a:off x="6934200" y="4002287"/>
            <a:ext cx="4714235" cy="874484"/>
          </a:xfrm>
          <a:prstGeom prst="leftRightArrow">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⚙️Community offline contribution and tasks (organization, etc.)</a:t>
            </a:r>
          </a:p>
        </p:txBody>
      </p:sp>
    </p:spTree>
    <p:extLst>
      <p:ext uri="{BB962C8B-B14F-4D97-AF65-F5344CB8AC3E}">
        <p14:creationId xmlns:p14="http://schemas.microsoft.com/office/powerpoint/2010/main" val="50788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54E0DA31-3292-B5B9-DA1D-CD8398654B1B}"/>
              </a:ext>
            </a:extLst>
          </p:cNvPr>
          <p:cNvSpPr>
            <a:spLocks noGrp="1"/>
          </p:cNvSpPr>
          <p:nvPr>
            <p:ph type="ctrTitle"/>
          </p:nvPr>
        </p:nvSpPr>
        <p:spPr/>
        <p:txBody>
          <a:bodyPr/>
          <a:lstStyle/>
          <a:p>
            <a:r>
              <a:rPr lang="en-US" dirty="0"/>
              <a:t>Hosting engagement level workshop</a:t>
            </a:r>
          </a:p>
        </p:txBody>
      </p:sp>
      <p:sp>
        <p:nvSpPr>
          <p:cNvPr id="5" name="Sottotitolo 4">
            <a:extLst>
              <a:ext uri="{FF2B5EF4-FFF2-40B4-BE49-F238E27FC236}">
                <a16:creationId xmlns:a16="http://schemas.microsoft.com/office/drawing/2014/main" id="{75056B9F-28DC-404B-B524-6023EE06E7B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777430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73D076-F1EE-E57A-F107-BD8E494ECDF0}"/>
              </a:ext>
            </a:extLst>
          </p:cNvPr>
          <p:cNvSpPr>
            <a:spLocks noGrp="1"/>
          </p:cNvSpPr>
          <p:nvPr>
            <p:ph type="title"/>
          </p:nvPr>
        </p:nvSpPr>
        <p:spPr/>
        <p:txBody>
          <a:bodyPr>
            <a:normAutofit fontScale="90000"/>
          </a:bodyPr>
          <a:lstStyle/>
          <a:p>
            <a:r>
              <a:rPr lang="en-US" dirty="0"/>
              <a:t>Using Relative Engagement level scale in a workshop – Simple version</a:t>
            </a:r>
          </a:p>
        </p:txBody>
      </p:sp>
      <p:pic>
        <p:nvPicPr>
          <p:cNvPr id="32" name="Image 13" descr="Une image contenant personne, homme, cravate, complet&#10;&#10;Description générée automatiquement">
            <a:extLst>
              <a:ext uri="{FF2B5EF4-FFF2-40B4-BE49-F238E27FC236}">
                <a16:creationId xmlns:a16="http://schemas.microsoft.com/office/drawing/2014/main" id="{9F5A80E9-FFA5-E4A5-A895-C07C992FF42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393914" y="4763803"/>
            <a:ext cx="569795" cy="569795"/>
          </a:xfrm>
          <a:prstGeom prst="rect">
            <a:avLst/>
          </a:prstGeom>
        </p:spPr>
      </p:pic>
      <p:pic>
        <p:nvPicPr>
          <p:cNvPr id="33" name="Image 15" descr="Une image contenant personne, extérieur, souriant, violet&#10;&#10;Description générée automatiquement">
            <a:extLst>
              <a:ext uri="{FF2B5EF4-FFF2-40B4-BE49-F238E27FC236}">
                <a16:creationId xmlns:a16="http://schemas.microsoft.com/office/drawing/2014/main" id="{EDB1A615-4AF4-36ED-30A4-ACF66E0D159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539507" y="5372558"/>
            <a:ext cx="569795" cy="569795"/>
          </a:xfrm>
          <a:prstGeom prst="rect">
            <a:avLst/>
          </a:prstGeom>
        </p:spPr>
      </p:pic>
      <p:pic>
        <p:nvPicPr>
          <p:cNvPr id="34" name="Image 16" descr="Une image contenant personne, femme, souriant&#10;&#10;Description générée automatiquement">
            <a:extLst>
              <a:ext uri="{FF2B5EF4-FFF2-40B4-BE49-F238E27FC236}">
                <a16:creationId xmlns:a16="http://schemas.microsoft.com/office/drawing/2014/main" id="{0F7E31DB-CF3B-858E-842E-394DC319BCC0}"/>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224214" y="4763803"/>
            <a:ext cx="569795" cy="569795"/>
          </a:xfrm>
          <a:prstGeom prst="rect">
            <a:avLst/>
          </a:prstGeom>
        </p:spPr>
      </p:pic>
      <p:pic>
        <p:nvPicPr>
          <p:cNvPr id="35" name="Image 17" descr="Une image contenant personne, extérieur, souriant, foule&#10;&#10;Description générée automatiquement">
            <a:extLst>
              <a:ext uri="{FF2B5EF4-FFF2-40B4-BE49-F238E27FC236}">
                <a16:creationId xmlns:a16="http://schemas.microsoft.com/office/drawing/2014/main" id="{7397E573-E5AC-3E46-F49E-D4A26ACAF44F}"/>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600909" y="4763803"/>
            <a:ext cx="569795" cy="569795"/>
          </a:xfrm>
          <a:prstGeom prst="rect">
            <a:avLst/>
          </a:prstGeom>
        </p:spPr>
      </p:pic>
      <p:pic>
        <p:nvPicPr>
          <p:cNvPr id="36" name="Image 18" descr="Une image contenant personne, souriant, homme, posant&#10;&#10;Description générée automatiquement">
            <a:extLst>
              <a:ext uri="{FF2B5EF4-FFF2-40B4-BE49-F238E27FC236}">
                <a16:creationId xmlns:a16="http://schemas.microsoft.com/office/drawing/2014/main" id="{AE8D21C6-944D-DD07-93EC-F7600BFFA47A}"/>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571054" y="5372558"/>
            <a:ext cx="569795" cy="569795"/>
          </a:xfrm>
          <a:prstGeom prst="rect">
            <a:avLst/>
          </a:prstGeom>
        </p:spPr>
      </p:pic>
      <p:pic>
        <p:nvPicPr>
          <p:cNvPr id="37" name="Image 20" descr="Une image contenant personne, intérieur, posant, fermer&#10;&#10;Description générée automatiquement">
            <a:extLst>
              <a:ext uri="{FF2B5EF4-FFF2-40B4-BE49-F238E27FC236}">
                <a16:creationId xmlns:a16="http://schemas.microsoft.com/office/drawing/2014/main" id="{06939AB0-6A13-19B5-6521-441117684D55}"/>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6168371" y="4763803"/>
            <a:ext cx="569795" cy="569795"/>
          </a:xfrm>
          <a:prstGeom prst="rect">
            <a:avLst/>
          </a:prstGeom>
        </p:spPr>
      </p:pic>
      <p:pic>
        <p:nvPicPr>
          <p:cNvPr id="38" name="Image 21" descr="Une image contenant personne, homme, mur, souriant&#10;&#10;Description générée automatiquement">
            <a:extLst>
              <a:ext uri="{FF2B5EF4-FFF2-40B4-BE49-F238E27FC236}">
                <a16:creationId xmlns:a16="http://schemas.microsoft.com/office/drawing/2014/main" id="{C24313DC-1D32-7E20-BF1C-8E315052F456}"/>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3224214" y="5372558"/>
            <a:ext cx="569795" cy="569795"/>
          </a:xfrm>
          <a:prstGeom prst="rect">
            <a:avLst/>
          </a:prstGeom>
        </p:spPr>
      </p:pic>
      <p:pic>
        <p:nvPicPr>
          <p:cNvPr id="39" name="Image 22" descr="Une image contenant homme, personne, intérieur, aîné&#10;&#10;Description générée automatiquement">
            <a:extLst>
              <a:ext uri="{FF2B5EF4-FFF2-40B4-BE49-F238E27FC236}">
                <a16:creationId xmlns:a16="http://schemas.microsoft.com/office/drawing/2014/main" id="{6DD2CAF8-A0F1-9283-723C-59FA907EE3C4}"/>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7313965" y="4763803"/>
            <a:ext cx="569795" cy="569795"/>
          </a:xfrm>
          <a:prstGeom prst="rect">
            <a:avLst/>
          </a:prstGeom>
        </p:spPr>
      </p:pic>
      <p:pic>
        <p:nvPicPr>
          <p:cNvPr id="40" name="Image 23" descr="Une image contenant homme, personne, verres, portant&#10;&#10;Description générée automatiquement">
            <a:extLst>
              <a:ext uri="{FF2B5EF4-FFF2-40B4-BE49-F238E27FC236}">
                <a16:creationId xmlns:a16="http://schemas.microsoft.com/office/drawing/2014/main" id="{FC3C97EF-B3DD-C93E-AF61-CEDEBE6077C2}"/>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6168371" y="5372558"/>
            <a:ext cx="569795" cy="569795"/>
          </a:xfrm>
          <a:prstGeom prst="rect">
            <a:avLst/>
          </a:prstGeom>
        </p:spPr>
      </p:pic>
      <p:pic>
        <p:nvPicPr>
          <p:cNvPr id="41" name="Image 24" descr="Une image contenant personne, homme, intérieur, souriant&#10;&#10;Description générée automatiquement">
            <a:extLst>
              <a:ext uri="{FF2B5EF4-FFF2-40B4-BE49-F238E27FC236}">
                <a16:creationId xmlns:a16="http://schemas.microsoft.com/office/drawing/2014/main" id="{B6AE2884-653F-CAE8-19CA-F8A653083307}"/>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1585733" y="4145071"/>
            <a:ext cx="569795" cy="569795"/>
          </a:xfrm>
          <a:prstGeom prst="rect">
            <a:avLst/>
          </a:prstGeom>
        </p:spPr>
      </p:pic>
      <p:pic>
        <p:nvPicPr>
          <p:cNvPr id="42" name="Image 25" descr="Une image contenant personne, homme, cravate, souriant&#10;&#10;Description générée automatiquement">
            <a:extLst>
              <a:ext uri="{FF2B5EF4-FFF2-40B4-BE49-F238E27FC236}">
                <a16:creationId xmlns:a16="http://schemas.microsoft.com/office/drawing/2014/main" id="{F046337A-4DEB-525F-8010-A81351D01B3B}"/>
              </a:ext>
            </a:extLst>
          </p:cNvPr>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1585733" y="4753690"/>
            <a:ext cx="569795" cy="569795"/>
          </a:xfrm>
          <a:prstGeom prst="rect">
            <a:avLst/>
          </a:prstGeom>
        </p:spPr>
      </p:pic>
      <p:pic>
        <p:nvPicPr>
          <p:cNvPr id="43" name="Image 29" descr="Une image contenant personne, homme, souriant, aîné&#10;&#10;Description générée automatiquement">
            <a:extLst>
              <a:ext uri="{FF2B5EF4-FFF2-40B4-BE49-F238E27FC236}">
                <a16:creationId xmlns:a16="http://schemas.microsoft.com/office/drawing/2014/main" id="{65B94213-6F2F-D853-2E63-18B4710E87DF}"/>
              </a:ext>
            </a:extLst>
          </p:cNvPr>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940980" y="4763803"/>
            <a:ext cx="569795" cy="569795"/>
          </a:xfrm>
          <a:prstGeom prst="rect">
            <a:avLst/>
          </a:prstGeom>
        </p:spPr>
      </p:pic>
      <p:pic>
        <p:nvPicPr>
          <p:cNvPr id="44" name="Image 31" descr="Une image contenant personne, homme, souriant, aîné&#10;&#10;Description générée automatiquement">
            <a:extLst>
              <a:ext uri="{FF2B5EF4-FFF2-40B4-BE49-F238E27FC236}">
                <a16:creationId xmlns:a16="http://schemas.microsoft.com/office/drawing/2014/main" id="{8BF2D42E-52DF-3F00-ABF1-5806CE7AB23F}"/>
              </a:ext>
            </a:extLst>
          </p:cNvPr>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2613980" y="5372558"/>
            <a:ext cx="569795" cy="569795"/>
          </a:xfrm>
          <a:prstGeom prst="rect">
            <a:avLst/>
          </a:prstGeom>
        </p:spPr>
      </p:pic>
      <p:pic>
        <p:nvPicPr>
          <p:cNvPr id="45" name="Image 32" descr="Une image contenant personne, femme, souriant, posant&#10;&#10;Description générée automatiquement">
            <a:extLst>
              <a:ext uri="{FF2B5EF4-FFF2-40B4-BE49-F238E27FC236}">
                <a16:creationId xmlns:a16="http://schemas.microsoft.com/office/drawing/2014/main" id="{22831D2D-C2DE-4400-A461-2EA39E85F32B}"/>
              </a:ext>
            </a:extLst>
          </p:cNvPr>
          <p:cNvPicPr>
            <a:picLocks noChangeAspect="1"/>
          </p:cNvPicPr>
          <p:nvPr/>
        </p:nvPicPr>
        <p:blipFill>
          <a:blip r:embed="rId15" cstate="email">
            <a:extLst>
              <a:ext uri="{28A0092B-C50C-407E-A947-70E740481C1C}">
                <a14:useLocalDpi xmlns:a14="http://schemas.microsoft.com/office/drawing/2010/main"/>
              </a:ext>
            </a:extLst>
          </a:blip>
          <a:stretch>
            <a:fillRect/>
          </a:stretch>
        </p:blipFill>
        <p:spPr>
          <a:xfrm>
            <a:off x="7944039" y="4763803"/>
            <a:ext cx="569795" cy="569795"/>
          </a:xfrm>
          <a:prstGeom prst="rect">
            <a:avLst/>
          </a:prstGeom>
        </p:spPr>
      </p:pic>
      <p:pic>
        <p:nvPicPr>
          <p:cNvPr id="46" name="Image 33" descr="Une image contenant personne, extérieur, fermer&#10;&#10;Description générée automatiquement">
            <a:extLst>
              <a:ext uri="{FF2B5EF4-FFF2-40B4-BE49-F238E27FC236}">
                <a16:creationId xmlns:a16="http://schemas.microsoft.com/office/drawing/2014/main" id="{DEF45B9C-14FE-8534-584A-80077C3F5007}"/>
              </a:ext>
            </a:extLst>
          </p:cNvPr>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a:off x="5539508" y="4763803"/>
            <a:ext cx="569795" cy="569795"/>
          </a:xfrm>
          <a:prstGeom prst="rect">
            <a:avLst/>
          </a:prstGeom>
        </p:spPr>
      </p:pic>
      <p:pic>
        <p:nvPicPr>
          <p:cNvPr id="47" name="Image 34" descr="Une image contenant personne, mur, intérieur, jeune&#10;&#10;Description générée automatiquement">
            <a:extLst>
              <a:ext uri="{FF2B5EF4-FFF2-40B4-BE49-F238E27FC236}">
                <a16:creationId xmlns:a16="http://schemas.microsoft.com/office/drawing/2014/main" id="{A8B20154-B7A5-C83A-1078-9D445CFFCA9D}"/>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8574113" y="4763803"/>
            <a:ext cx="569795" cy="569795"/>
          </a:xfrm>
          <a:prstGeom prst="rect">
            <a:avLst/>
          </a:prstGeom>
        </p:spPr>
      </p:pic>
      <p:pic>
        <p:nvPicPr>
          <p:cNvPr id="48" name="Image 35" descr="Une image contenant personne, homme, extérieur, arbre&#10;&#10;Description générée automatiquement">
            <a:extLst>
              <a:ext uri="{FF2B5EF4-FFF2-40B4-BE49-F238E27FC236}">
                <a16:creationId xmlns:a16="http://schemas.microsoft.com/office/drawing/2014/main" id="{AC2CA7FC-570C-4D56-63F4-F0B50AC4211F}"/>
              </a:ext>
            </a:extLst>
          </p:cNvPr>
          <p:cNvPicPr>
            <a:picLocks noChangeAspect="1"/>
          </p:cNvPicPr>
          <p:nvPr/>
        </p:nvPicPr>
        <p:blipFill>
          <a:blip r:embed="rId18" cstate="email">
            <a:extLst>
              <a:ext uri="{28A0092B-C50C-407E-A947-70E740481C1C}">
                <a14:useLocalDpi xmlns:a14="http://schemas.microsoft.com/office/drawing/2010/main"/>
              </a:ext>
            </a:extLst>
          </a:blip>
          <a:stretch>
            <a:fillRect/>
          </a:stretch>
        </p:blipFill>
        <p:spPr>
          <a:xfrm>
            <a:off x="940980" y="4146081"/>
            <a:ext cx="569795" cy="569795"/>
          </a:xfrm>
          <a:prstGeom prst="rect">
            <a:avLst/>
          </a:prstGeom>
        </p:spPr>
      </p:pic>
      <p:pic>
        <p:nvPicPr>
          <p:cNvPr id="49" name="Image 36" descr="Une image contenant personne, mur, souriant, intérieur&#10;&#10;Description générée automatiquement">
            <a:extLst>
              <a:ext uri="{FF2B5EF4-FFF2-40B4-BE49-F238E27FC236}">
                <a16:creationId xmlns:a16="http://schemas.microsoft.com/office/drawing/2014/main" id="{A4D6781F-2CF3-26E9-10A1-65A8CA6D5856}"/>
              </a:ext>
            </a:extLst>
          </p:cNvPr>
          <p:cNvPicPr>
            <a:picLocks noChangeAspect="1"/>
          </p:cNvPicPr>
          <p:nvPr/>
        </p:nvPicPr>
        <p:blipFill>
          <a:blip r:embed="rId19" cstate="email">
            <a:extLst>
              <a:ext uri="{28A0092B-C50C-407E-A947-70E740481C1C}">
                <a14:useLocalDpi xmlns:a14="http://schemas.microsoft.com/office/drawing/2010/main"/>
              </a:ext>
            </a:extLst>
          </a:blip>
          <a:stretch>
            <a:fillRect/>
          </a:stretch>
        </p:blipFill>
        <p:spPr>
          <a:xfrm>
            <a:off x="942794" y="5372558"/>
            <a:ext cx="569795" cy="569795"/>
          </a:xfrm>
          <a:prstGeom prst="rect">
            <a:avLst/>
          </a:prstGeom>
        </p:spPr>
      </p:pic>
      <p:pic>
        <p:nvPicPr>
          <p:cNvPr id="50" name="Image 37" descr="Une image contenant personne, mur, souriant, posant&#10;&#10;Description générée automatiquement">
            <a:extLst>
              <a:ext uri="{FF2B5EF4-FFF2-40B4-BE49-F238E27FC236}">
                <a16:creationId xmlns:a16="http://schemas.microsoft.com/office/drawing/2014/main" id="{D7D3C6EA-8ED2-9D22-89E7-E1A206F24BEC}"/>
              </a:ext>
            </a:extLst>
          </p:cNvPr>
          <p:cNvPicPr>
            <a:picLocks noChangeAspect="1"/>
          </p:cNvPicPr>
          <p:nvPr/>
        </p:nvPicPr>
        <p:blipFill>
          <a:blip r:embed="rId20" cstate="email">
            <a:extLst>
              <a:ext uri="{28A0092B-C50C-407E-A947-70E740481C1C}">
                <a14:useLocalDpi xmlns:a14="http://schemas.microsoft.com/office/drawing/2010/main"/>
              </a:ext>
            </a:extLst>
          </a:blip>
          <a:stretch>
            <a:fillRect/>
          </a:stretch>
        </p:blipFill>
        <p:spPr>
          <a:xfrm>
            <a:off x="940980" y="3535846"/>
            <a:ext cx="569795" cy="569795"/>
          </a:xfrm>
          <a:prstGeom prst="rect">
            <a:avLst/>
          </a:prstGeom>
        </p:spPr>
      </p:pic>
      <p:pic>
        <p:nvPicPr>
          <p:cNvPr id="51" name="Image 38" descr="Une image contenant personne, mur, homme, souriant&#10;&#10;Description générée automatiquement">
            <a:extLst>
              <a:ext uri="{FF2B5EF4-FFF2-40B4-BE49-F238E27FC236}">
                <a16:creationId xmlns:a16="http://schemas.microsoft.com/office/drawing/2014/main" id="{9BC4A329-15A5-AFA2-A187-5E65E2723D5D}"/>
              </a:ext>
            </a:extLst>
          </p:cNvPr>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4393914" y="5372558"/>
            <a:ext cx="569795" cy="569795"/>
          </a:xfrm>
          <a:prstGeom prst="rect">
            <a:avLst/>
          </a:prstGeom>
        </p:spPr>
      </p:pic>
      <p:sp>
        <p:nvSpPr>
          <p:cNvPr id="3" name="Segnaposto contenuto 2">
            <a:extLst>
              <a:ext uri="{FF2B5EF4-FFF2-40B4-BE49-F238E27FC236}">
                <a16:creationId xmlns:a16="http://schemas.microsoft.com/office/drawing/2014/main" id="{05DEB970-A000-56CD-792F-173C2D7BF12C}"/>
              </a:ext>
            </a:extLst>
          </p:cNvPr>
          <p:cNvSpPr>
            <a:spLocks noGrp="1"/>
          </p:cNvSpPr>
          <p:nvPr>
            <p:ph idx="1"/>
          </p:nvPr>
        </p:nvSpPr>
        <p:spPr>
          <a:xfrm>
            <a:off x="8574113" y="5738720"/>
            <a:ext cx="3070950" cy="808384"/>
          </a:xfrm>
        </p:spPr>
        <p:txBody>
          <a:bodyPr>
            <a:normAutofit/>
          </a:bodyPr>
          <a:lstStyle/>
          <a:p>
            <a:pPr marL="0" indent="0">
              <a:buNone/>
            </a:pPr>
            <a:r>
              <a:rPr lang="en-US" sz="1200" dirty="0"/>
              <a:t>The further on the right you are in this graph, the more arrows (activities) you can cumulate.</a:t>
            </a:r>
          </a:p>
        </p:txBody>
      </p:sp>
      <p:sp>
        <p:nvSpPr>
          <p:cNvPr id="10" name="Freccia bidirezionale orizzontale 9">
            <a:extLst>
              <a:ext uri="{FF2B5EF4-FFF2-40B4-BE49-F238E27FC236}">
                <a16:creationId xmlns:a16="http://schemas.microsoft.com/office/drawing/2014/main" id="{046E98AD-3898-C71A-1F0F-6C87DA28E2D7}"/>
              </a:ext>
            </a:extLst>
          </p:cNvPr>
          <p:cNvSpPr/>
          <p:nvPr/>
        </p:nvSpPr>
        <p:spPr>
          <a:xfrm>
            <a:off x="883664" y="1857841"/>
            <a:ext cx="10764771" cy="874484"/>
          </a:xfrm>
          <a:prstGeom prst="lef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🔔Community content to consume</a:t>
            </a:r>
          </a:p>
        </p:txBody>
      </p:sp>
      <p:sp>
        <p:nvSpPr>
          <p:cNvPr id="11" name="Freccia bidirezionale orizzontale 10">
            <a:extLst>
              <a:ext uri="{FF2B5EF4-FFF2-40B4-BE49-F238E27FC236}">
                <a16:creationId xmlns:a16="http://schemas.microsoft.com/office/drawing/2014/main" id="{BDCE22B0-38FE-9578-4272-F964DA225838}"/>
              </a:ext>
            </a:extLst>
          </p:cNvPr>
          <p:cNvSpPr/>
          <p:nvPr/>
        </p:nvSpPr>
        <p:spPr>
          <a:xfrm>
            <a:off x="2463292" y="2385907"/>
            <a:ext cx="9185143" cy="874484"/>
          </a:xfrm>
          <a:prstGeom prst="leftRight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🗣️🙊Community events in which participants are expected to be mostly passive (talks, lectures, etc.)</a:t>
            </a:r>
          </a:p>
        </p:txBody>
      </p:sp>
      <p:sp>
        <p:nvSpPr>
          <p:cNvPr id="12" name="Freccia bidirezionale orizzontale 11">
            <a:extLst>
              <a:ext uri="{FF2B5EF4-FFF2-40B4-BE49-F238E27FC236}">
                <a16:creationId xmlns:a16="http://schemas.microsoft.com/office/drawing/2014/main" id="{BC7BDFCF-C385-EEA8-823C-97B8AF13306D}"/>
              </a:ext>
            </a:extLst>
          </p:cNvPr>
          <p:cNvSpPr/>
          <p:nvPr/>
        </p:nvSpPr>
        <p:spPr>
          <a:xfrm>
            <a:off x="4008625" y="2920186"/>
            <a:ext cx="7639810" cy="874484"/>
          </a:xfrm>
          <a:prstGeom prst="lef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🗪Participation to community online discussions and interactions</a:t>
            </a:r>
          </a:p>
          <a:p>
            <a:pPr algn="ctr"/>
            <a:r>
              <a:rPr lang="en-US" sz="1100" dirty="0">
                <a:solidFill>
                  <a:schemeClr val="tx1"/>
                </a:solidFill>
              </a:rPr>
              <a:t>🚒Participation to community workshops with direct value (solving short-term problems, serving current objectives, marketplace like-events, etc.)</a:t>
            </a:r>
          </a:p>
        </p:txBody>
      </p:sp>
      <p:sp>
        <p:nvSpPr>
          <p:cNvPr id="13" name="Freccia bidirezionale orizzontale 12">
            <a:extLst>
              <a:ext uri="{FF2B5EF4-FFF2-40B4-BE49-F238E27FC236}">
                <a16:creationId xmlns:a16="http://schemas.microsoft.com/office/drawing/2014/main" id="{E7D6D642-DB85-A22F-B889-8D535CC0EB71}"/>
              </a:ext>
            </a:extLst>
          </p:cNvPr>
          <p:cNvSpPr/>
          <p:nvPr/>
        </p:nvSpPr>
        <p:spPr>
          <a:xfrm>
            <a:off x="5576821" y="3448252"/>
            <a:ext cx="6071614" cy="874484"/>
          </a:xfrm>
          <a:prstGeom prst="lef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✍️Contribution to community deliverables</a:t>
            </a:r>
          </a:p>
          <a:p>
            <a:pPr algn="ctr"/>
            <a:r>
              <a:rPr lang="en-US" sz="1100" dirty="0">
                <a:solidFill>
                  <a:schemeClr val="tx1"/>
                </a:solidFill>
              </a:rPr>
              <a:t>💡Participation to community workshops with indirect value (learning, future issues, helping each other, capitalization, etc.)</a:t>
            </a:r>
          </a:p>
        </p:txBody>
      </p:sp>
      <p:sp>
        <p:nvSpPr>
          <p:cNvPr id="14" name="Freccia bidirezionale orizzontale 13">
            <a:extLst>
              <a:ext uri="{FF2B5EF4-FFF2-40B4-BE49-F238E27FC236}">
                <a16:creationId xmlns:a16="http://schemas.microsoft.com/office/drawing/2014/main" id="{23E810C2-4715-6FCF-E7A3-FB7885746917}"/>
              </a:ext>
            </a:extLst>
          </p:cNvPr>
          <p:cNvSpPr/>
          <p:nvPr/>
        </p:nvSpPr>
        <p:spPr>
          <a:xfrm>
            <a:off x="6934200" y="4002287"/>
            <a:ext cx="4714235" cy="874484"/>
          </a:xfrm>
          <a:prstGeom prst="leftRightArrow">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⚙️Community offline contribution and tasks (organization, etc.)</a:t>
            </a:r>
          </a:p>
        </p:txBody>
      </p:sp>
    </p:spTree>
    <p:extLst>
      <p:ext uri="{BB962C8B-B14F-4D97-AF65-F5344CB8AC3E}">
        <p14:creationId xmlns:p14="http://schemas.microsoft.com/office/powerpoint/2010/main" val="19880285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73D076-F1EE-E57A-F107-BD8E494ECDF0}"/>
              </a:ext>
            </a:extLst>
          </p:cNvPr>
          <p:cNvSpPr>
            <a:spLocks noGrp="1"/>
          </p:cNvSpPr>
          <p:nvPr>
            <p:ph type="title"/>
          </p:nvPr>
        </p:nvSpPr>
        <p:spPr/>
        <p:txBody>
          <a:bodyPr>
            <a:normAutofit fontScale="90000"/>
          </a:bodyPr>
          <a:lstStyle/>
          <a:p>
            <a:r>
              <a:rPr lang="en-US" dirty="0"/>
              <a:t>Using Relative Engagement level scale in a workshop – advanced version</a:t>
            </a:r>
          </a:p>
        </p:txBody>
      </p:sp>
      <p:pic>
        <p:nvPicPr>
          <p:cNvPr id="32" name="Image 13" descr="Une image contenant personne, homme, cravate, complet&#10;&#10;Description générée automatiquement">
            <a:extLst>
              <a:ext uri="{FF2B5EF4-FFF2-40B4-BE49-F238E27FC236}">
                <a16:creationId xmlns:a16="http://schemas.microsoft.com/office/drawing/2014/main" id="{9F5A80E9-FFA5-E4A5-A895-C07C992FF42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428490" y="5070695"/>
            <a:ext cx="569795" cy="569795"/>
          </a:xfrm>
          <a:prstGeom prst="rect">
            <a:avLst/>
          </a:prstGeom>
        </p:spPr>
      </p:pic>
      <p:pic>
        <p:nvPicPr>
          <p:cNvPr id="33" name="Image 15" descr="Une image contenant personne, extérieur, souriant, violet&#10;&#10;Description générée automatiquement">
            <a:extLst>
              <a:ext uri="{FF2B5EF4-FFF2-40B4-BE49-F238E27FC236}">
                <a16:creationId xmlns:a16="http://schemas.microsoft.com/office/drawing/2014/main" id="{EDB1A615-4AF4-36ED-30A4-ACF66E0D159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694243" y="5679450"/>
            <a:ext cx="569795" cy="569795"/>
          </a:xfrm>
          <a:prstGeom prst="rect">
            <a:avLst/>
          </a:prstGeom>
        </p:spPr>
      </p:pic>
      <p:pic>
        <p:nvPicPr>
          <p:cNvPr id="34" name="Image 16" descr="Une image contenant personne, femme, souriant&#10;&#10;Description générée automatiquement">
            <a:extLst>
              <a:ext uri="{FF2B5EF4-FFF2-40B4-BE49-F238E27FC236}">
                <a16:creationId xmlns:a16="http://schemas.microsoft.com/office/drawing/2014/main" id="{0F7E31DB-CF3B-858E-842E-394DC319BCC0}"/>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248377" y="5070695"/>
            <a:ext cx="569795" cy="569795"/>
          </a:xfrm>
          <a:prstGeom prst="rect">
            <a:avLst/>
          </a:prstGeom>
        </p:spPr>
      </p:pic>
      <p:pic>
        <p:nvPicPr>
          <p:cNvPr id="35" name="Image 17" descr="Une image contenant personne, extérieur, souriant, foule&#10;&#10;Description générée automatiquement">
            <a:extLst>
              <a:ext uri="{FF2B5EF4-FFF2-40B4-BE49-F238E27FC236}">
                <a16:creationId xmlns:a16="http://schemas.microsoft.com/office/drawing/2014/main" id="{7397E573-E5AC-3E46-F49E-D4A26ACAF44F}"/>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625072" y="5070695"/>
            <a:ext cx="569795" cy="569795"/>
          </a:xfrm>
          <a:prstGeom prst="rect">
            <a:avLst/>
          </a:prstGeom>
        </p:spPr>
      </p:pic>
      <p:pic>
        <p:nvPicPr>
          <p:cNvPr id="36" name="Image 18" descr="Une image contenant personne, souriant, homme, posant&#10;&#10;Description générée automatiquement">
            <a:extLst>
              <a:ext uri="{FF2B5EF4-FFF2-40B4-BE49-F238E27FC236}">
                <a16:creationId xmlns:a16="http://schemas.microsoft.com/office/drawing/2014/main" id="{AE8D21C6-944D-DD07-93EC-F7600BFFA47A}"/>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640065" y="6288205"/>
            <a:ext cx="569795" cy="569795"/>
          </a:xfrm>
          <a:prstGeom prst="rect">
            <a:avLst/>
          </a:prstGeom>
        </p:spPr>
      </p:pic>
      <p:pic>
        <p:nvPicPr>
          <p:cNvPr id="37" name="Image 20" descr="Une image contenant personne, intérieur, posant, fermer&#10;&#10;Description générée automatiquement">
            <a:extLst>
              <a:ext uri="{FF2B5EF4-FFF2-40B4-BE49-F238E27FC236}">
                <a16:creationId xmlns:a16="http://schemas.microsoft.com/office/drawing/2014/main" id="{06939AB0-6A13-19B5-6521-441117684D55}"/>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6323107" y="5070695"/>
            <a:ext cx="569795" cy="569795"/>
          </a:xfrm>
          <a:prstGeom prst="rect">
            <a:avLst/>
          </a:prstGeom>
        </p:spPr>
      </p:pic>
      <p:pic>
        <p:nvPicPr>
          <p:cNvPr id="38" name="Image 21" descr="Une image contenant personne, homme, mur, souriant&#10;&#10;Description générée automatiquement">
            <a:extLst>
              <a:ext uri="{FF2B5EF4-FFF2-40B4-BE49-F238E27FC236}">
                <a16:creationId xmlns:a16="http://schemas.microsoft.com/office/drawing/2014/main" id="{C24313DC-1D32-7E20-BF1C-8E315052F456}"/>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3248377" y="5679450"/>
            <a:ext cx="569795" cy="569795"/>
          </a:xfrm>
          <a:prstGeom prst="rect">
            <a:avLst/>
          </a:prstGeom>
        </p:spPr>
      </p:pic>
      <p:pic>
        <p:nvPicPr>
          <p:cNvPr id="39" name="Image 22" descr="Une image contenant homme, personne, intérieur, aîné&#10;&#10;Description générée automatiquement">
            <a:extLst>
              <a:ext uri="{FF2B5EF4-FFF2-40B4-BE49-F238E27FC236}">
                <a16:creationId xmlns:a16="http://schemas.microsoft.com/office/drawing/2014/main" id="{6DD2CAF8-A0F1-9283-723C-59FA907EE3C4}"/>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7590615" y="5082154"/>
            <a:ext cx="569795" cy="569795"/>
          </a:xfrm>
          <a:prstGeom prst="rect">
            <a:avLst/>
          </a:prstGeom>
        </p:spPr>
      </p:pic>
      <p:pic>
        <p:nvPicPr>
          <p:cNvPr id="40" name="Image 23" descr="Une image contenant homme, personne, verres, portant&#10;&#10;Description générée automatiquement">
            <a:extLst>
              <a:ext uri="{FF2B5EF4-FFF2-40B4-BE49-F238E27FC236}">
                <a16:creationId xmlns:a16="http://schemas.microsoft.com/office/drawing/2014/main" id="{FC3C97EF-B3DD-C93E-AF61-CEDEBE6077C2}"/>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6323107" y="5679450"/>
            <a:ext cx="569795" cy="569795"/>
          </a:xfrm>
          <a:prstGeom prst="rect">
            <a:avLst/>
          </a:prstGeom>
        </p:spPr>
      </p:pic>
      <p:pic>
        <p:nvPicPr>
          <p:cNvPr id="41" name="Image 24" descr="Une image contenant personne, homme, intérieur, souriant&#10;&#10;Description générée automatiquement">
            <a:extLst>
              <a:ext uri="{FF2B5EF4-FFF2-40B4-BE49-F238E27FC236}">
                <a16:creationId xmlns:a16="http://schemas.microsoft.com/office/drawing/2014/main" id="{B6AE2884-653F-CAE8-19CA-F8A653083307}"/>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1654744" y="5060718"/>
            <a:ext cx="569795" cy="569795"/>
          </a:xfrm>
          <a:prstGeom prst="rect">
            <a:avLst/>
          </a:prstGeom>
        </p:spPr>
      </p:pic>
      <p:pic>
        <p:nvPicPr>
          <p:cNvPr id="42" name="Image 25" descr="Une image contenant personne, homme, cravate, souriant&#10;&#10;Description générée automatiquement">
            <a:extLst>
              <a:ext uri="{FF2B5EF4-FFF2-40B4-BE49-F238E27FC236}">
                <a16:creationId xmlns:a16="http://schemas.microsoft.com/office/drawing/2014/main" id="{F046337A-4DEB-525F-8010-A81351D01B3B}"/>
              </a:ext>
            </a:extLst>
          </p:cNvPr>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1654744" y="5669337"/>
            <a:ext cx="569795" cy="569795"/>
          </a:xfrm>
          <a:prstGeom prst="rect">
            <a:avLst/>
          </a:prstGeom>
        </p:spPr>
      </p:pic>
      <p:pic>
        <p:nvPicPr>
          <p:cNvPr id="43" name="Image 29" descr="Une image contenant personne, homme, souriant, aîné&#10;&#10;Description générée automatiquement">
            <a:extLst>
              <a:ext uri="{FF2B5EF4-FFF2-40B4-BE49-F238E27FC236}">
                <a16:creationId xmlns:a16="http://schemas.microsoft.com/office/drawing/2014/main" id="{65B94213-6F2F-D853-2E63-18B4710E87DF}"/>
              </a:ext>
            </a:extLst>
          </p:cNvPr>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1009991" y="5679450"/>
            <a:ext cx="569795" cy="569795"/>
          </a:xfrm>
          <a:prstGeom prst="rect">
            <a:avLst/>
          </a:prstGeom>
        </p:spPr>
      </p:pic>
      <p:pic>
        <p:nvPicPr>
          <p:cNvPr id="44" name="Image 31" descr="Une image contenant personne, homme, souriant, aîné&#10;&#10;Description générée automatiquement">
            <a:extLst>
              <a:ext uri="{FF2B5EF4-FFF2-40B4-BE49-F238E27FC236}">
                <a16:creationId xmlns:a16="http://schemas.microsoft.com/office/drawing/2014/main" id="{8BF2D42E-52DF-3F00-ABF1-5806CE7AB23F}"/>
              </a:ext>
            </a:extLst>
          </p:cNvPr>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2638143" y="5679450"/>
            <a:ext cx="569795" cy="569795"/>
          </a:xfrm>
          <a:prstGeom prst="rect">
            <a:avLst/>
          </a:prstGeom>
        </p:spPr>
      </p:pic>
      <p:pic>
        <p:nvPicPr>
          <p:cNvPr id="45" name="Image 32" descr="Une image contenant personne, femme, souriant, posant&#10;&#10;Description générée automatiquement">
            <a:extLst>
              <a:ext uri="{FF2B5EF4-FFF2-40B4-BE49-F238E27FC236}">
                <a16:creationId xmlns:a16="http://schemas.microsoft.com/office/drawing/2014/main" id="{22831D2D-C2DE-4400-A461-2EA39E85F32B}"/>
              </a:ext>
            </a:extLst>
          </p:cNvPr>
          <p:cNvPicPr>
            <a:picLocks noChangeAspect="1"/>
          </p:cNvPicPr>
          <p:nvPr/>
        </p:nvPicPr>
        <p:blipFill>
          <a:blip r:embed="rId15" cstate="email">
            <a:extLst>
              <a:ext uri="{28A0092B-C50C-407E-A947-70E740481C1C}">
                <a14:useLocalDpi xmlns:a14="http://schemas.microsoft.com/office/drawing/2010/main"/>
              </a:ext>
            </a:extLst>
          </a:blip>
          <a:stretch>
            <a:fillRect/>
          </a:stretch>
        </p:blipFill>
        <p:spPr>
          <a:xfrm>
            <a:off x="9055626" y="5082154"/>
            <a:ext cx="569795" cy="569795"/>
          </a:xfrm>
          <a:prstGeom prst="rect">
            <a:avLst/>
          </a:prstGeom>
        </p:spPr>
      </p:pic>
      <p:pic>
        <p:nvPicPr>
          <p:cNvPr id="46" name="Image 33" descr="Une image contenant personne, extérieur, fermer&#10;&#10;Description générée automatiquement">
            <a:extLst>
              <a:ext uri="{FF2B5EF4-FFF2-40B4-BE49-F238E27FC236}">
                <a16:creationId xmlns:a16="http://schemas.microsoft.com/office/drawing/2014/main" id="{DEF45B9C-14FE-8534-584A-80077C3F5007}"/>
              </a:ext>
            </a:extLst>
          </p:cNvPr>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a:off x="5694244" y="5070695"/>
            <a:ext cx="569795" cy="569795"/>
          </a:xfrm>
          <a:prstGeom prst="rect">
            <a:avLst/>
          </a:prstGeom>
        </p:spPr>
      </p:pic>
      <p:pic>
        <p:nvPicPr>
          <p:cNvPr id="47" name="Image 34" descr="Une image contenant personne, mur, intérieur, jeune&#10;&#10;Description générée automatiquement">
            <a:extLst>
              <a:ext uri="{FF2B5EF4-FFF2-40B4-BE49-F238E27FC236}">
                <a16:creationId xmlns:a16="http://schemas.microsoft.com/office/drawing/2014/main" id="{A8B20154-B7A5-C83A-1078-9D445CFFCA9D}"/>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10595749" y="5070694"/>
            <a:ext cx="569795" cy="569795"/>
          </a:xfrm>
          <a:prstGeom prst="rect">
            <a:avLst/>
          </a:prstGeom>
        </p:spPr>
      </p:pic>
      <p:pic>
        <p:nvPicPr>
          <p:cNvPr id="48" name="Image 35" descr="Une image contenant personne, homme, extérieur, arbre&#10;&#10;Description générée automatiquement">
            <a:extLst>
              <a:ext uri="{FF2B5EF4-FFF2-40B4-BE49-F238E27FC236}">
                <a16:creationId xmlns:a16="http://schemas.microsoft.com/office/drawing/2014/main" id="{AC2CA7FC-570C-4D56-63F4-F0B50AC4211F}"/>
              </a:ext>
            </a:extLst>
          </p:cNvPr>
          <p:cNvPicPr>
            <a:picLocks noChangeAspect="1"/>
          </p:cNvPicPr>
          <p:nvPr/>
        </p:nvPicPr>
        <p:blipFill>
          <a:blip r:embed="rId18" cstate="email">
            <a:extLst>
              <a:ext uri="{28A0092B-C50C-407E-A947-70E740481C1C}">
                <a14:useLocalDpi xmlns:a14="http://schemas.microsoft.com/office/drawing/2010/main"/>
              </a:ext>
            </a:extLst>
          </a:blip>
          <a:stretch>
            <a:fillRect/>
          </a:stretch>
        </p:blipFill>
        <p:spPr>
          <a:xfrm>
            <a:off x="1009991" y="5061728"/>
            <a:ext cx="569795" cy="569795"/>
          </a:xfrm>
          <a:prstGeom prst="rect">
            <a:avLst/>
          </a:prstGeom>
        </p:spPr>
      </p:pic>
      <p:pic>
        <p:nvPicPr>
          <p:cNvPr id="49" name="Image 36" descr="Une image contenant personne, mur, souriant, intérieur&#10;&#10;Description générée automatiquement">
            <a:extLst>
              <a:ext uri="{FF2B5EF4-FFF2-40B4-BE49-F238E27FC236}">
                <a16:creationId xmlns:a16="http://schemas.microsoft.com/office/drawing/2014/main" id="{A4D6781F-2CF3-26E9-10A1-65A8CA6D5856}"/>
              </a:ext>
            </a:extLst>
          </p:cNvPr>
          <p:cNvPicPr>
            <a:picLocks noChangeAspect="1"/>
          </p:cNvPicPr>
          <p:nvPr/>
        </p:nvPicPr>
        <p:blipFill>
          <a:blip r:embed="rId19" cstate="email">
            <a:extLst>
              <a:ext uri="{28A0092B-C50C-407E-A947-70E740481C1C}">
                <a14:useLocalDpi xmlns:a14="http://schemas.microsoft.com/office/drawing/2010/main"/>
              </a:ext>
            </a:extLst>
          </a:blip>
          <a:stretch>
            <a:fillRect/>
          </a:stretch>
        </p:blipFill>
        <p:spPr>
          <a:xfrm>
            <a:off x="1011805" y="6288205"/>
            <a:ext cx="569795" cy="569795"/>
          </a:xfrm>
          <a:prstGeom prst="rect">
            <a:avLst/>
          </a:prstGeom>
        </p:spPr>
      </p:pic>
      <p:pic>
        <p:nvPicPr>
          <p:cNvPr id="51" name="Image 38" descr="Une image contenant personne, mur, homme, souriant&#10;&#10;Description générée automatiquement">
            <a:extLst>
              <a:ext uri="{FF2B5EF4-FFF2-40B4-BE49-F238E27FC236}">
                <a16:creationId xmlns:a16="http://schemas.microsoft.com/office/drawing/2014/main" id="{9BC4A329-15A5-AFA2-A187-5E65E2723D5D}"/>
              </a:ext>
            </a:extLst>
          </p:cNvPr>
          <p:cNvPicPr>
            <a:picLocks noChangeAspect="1"/>
          </p:cNvPicPr>
          <p:nvPr/>
        </p:nvPicPr>
        <p:blipFill>
          <a:blip r:embed="rId20" cstate="email">
            <a:extLst>
              <a:ext uri="{28A0092B-C50C-407E-A947-70E740481C1C}">
                <a14:useLocalDpi xmlns:a14="http://schemas.microsoft.com/office/drawing/2010/main"/>
              </a:ext>
            </a:extLst>
          </a:blip>
          <a:stretch>
            <a:fillRect/>
          </a:stretch>
        </p:blipFill>
        <p:spPr>
          <a:xfrm>
            <a:off x="4428490" y="5679450"/>
            <a:ext cx="569795" cy="569795"/>
          </a:xfrm>
          <a:prstGeom prst="rect">
            <a:avLst/>
          </a:prstGeom>
        </p:spPr>
      </p:pic>
      <p:graphicFrame>
        <p:nvGraphicFramePr>
          <p:cNvPr id="3" name="Tableau 5">
            <a:extLst>
              <a:ext uri="{FF2B5EF4-FFF2-40B4-BE49-F238E27FC236}">
                <a16:creationId xmlns:a16="http://schemas.microsoft.com/office/drawing/2014/main" id="{86F34468-3A4F-3DE2-1A42-AF5197476D28}"/>
              </a:ext>
            </a:extLst>
          </p:cNvPr>
          <p:cNvGraphicFramePr>
            <a:graphicFrameLocks noGrp="1"/>
          </p:cNvGraphicFramePr>
          <p:nvPr>
            <p:extLst>
              <p:ext uri="{D42A27DB-BD31-4B8C-83A1-F6EECF244321}">
                <p14:modId xmlns:p14="http://schemas.microsoft.com/office/powerpoint/2010/main" val="413379768"/>
              </p:ext>
            </p:extLst>
          </p:nvPr>
        </p:nvGraphicFramePr>
        <p:xfrm>
          <a:off x="901116" y="2825511"/>
          <a:ext cx="10735053" cy="2103120"/>
        </p:xfrm>
        <a:graphic>
          <a:graphicData uri="http://schemas.openxmlformats.org/drawingml/2006/table">
            <a:tbl>
              <a:tblPr firstRow="1" bandRow="1">
                <a:tableStyleId>{5C22544A-7EE6-4342-B048-85BDC9FD1C3A}</a:tableStyleId>
              </a:tblPr>
              <a:tblGrid>
                <a:gridCol w="1533579">
                  <a:extLst>
                    <a:ext uri="{9D8B030D-6E8A-4147-A177-3AD203B41FA5}">
                      <a16:colId xmlns:a16="http://schemas.microsoft.com/office/drawing/2014/main" val="1258243979"/>
                    </a:ext>
                  </a:extLst>
                </a:gridCol>
                <a:gridCol w="1533579">
                  <a:extLst>
                    <a:ext uri="{9D8B030D-6E8A-4147-A177-3AD203B41FA5}">
                      <a16:colId xmlns:a16="http://schemas.microsoft.com/office/drawing/2014/main" val="1079462814"/>
                    </a:ext>
                  </a:extLst>
                </a:gridCol>
                <a:gridCol w="1533579">
                  <a:extLst>
                    <a:ext uri="{9D8B030D-6E8A-4147-A177-3AD203B41FA5}">
                      <a16:colId xmlns:a16="http://schemas.microsoft.com/office/drawing/2014/main" val="3397691572"/>
                    </a:ext>
                  </a:extLst>
                </a:gridCol>
                <a:gridCol w="1533579">
                  <a:extLst>
                    <a:ext uri="{9D8B030D-6E8A-4147-A177-3AD203B41FA5}">
                      <a16:colId xmlns:a16="http://schemas.microsoft.com/office/drawing/2014/main" val="3075883050"/>
                    </a:ext>
                  </a:extLst>
                </a:gridCol>
                <a:gridCol w="1533579">
                  <a:extLst>
                    <a:ext uri="{9D8B030D-6E8A-4147-A177-3AD203B41FA5}">
                      <a16:colId xmlns:a16="http://schemas.microsoft.com/office/drawing/2014/main" val="1259412674"/>
                    </a:ext>
                  </a:extLst>
                </a:gridCol>
                <a:gridCol w="1533579">
                  <a:extLst>
                    <a:ext uri="{9D8B030D-6E8A-4147-A177-3AD203B41FA5}">
                      <a16:colId xmlns:a16="http://schemas.microsoft.com/office/drawing/2014/main" val="3392695109"/>
                    </a:ext>
                  </a:extLst>
                </a:gridCol>
                <a:gridCol w="1533579">
                  <a:extLst>
                    <a:ext uri="{9D8B030D-6E8A-4147-A177-3AD203B41FA5}">
                      <a16:colId xmlns:a16="http://schemas.microsoft.com/office/drawing/2014/main" val="2848032752"/>
                    </a:ext>
                  </a:extLst>
                </a:gridCol>
              </a:tblGrid>
              <a:tr h="217591">
                <a:tc>
                  <a:txBody>
                    <a:bodyPr/>
                    <a:lstStyle/>
                    <a:p>
                      <a:pPr algn="ctr"/>
                      <a:r>
                        <a:rPr lang="en-US" sz="1200" dirty="0">
                          <a:solidFill>
                            <a:schemeClr val="tx1"/>
                          </a:solidFill>
                        </a:rPr>
                        <a:t>E1</a:t>
                      </a:r>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E2</a:t>
                      </a:r>
                    </a:p>
                  </a:txBody>
                  <a:tcPr>
                    <a:solidFill>
                      <a:schemeClr val="bg1">
                        <a:lumMod val="95000"/>
                      </a:schemeClr>
                    </a:solidFill>
                  </a:tcPr>
                </a:tc>
                <a:tc>
                  <a:txBody>
                    <a:bodyPr/>
                    <a:lstStyle/>
                    <a:p>
                      <a:pPr algn="ctr"/>
                      <a:r>
                        <a:rPr lang="en-US" sz="1200" dirty="0">
                          <a:solidFill>
                            <a:schemeClr val="tx1"/>
                          </a:solidFill>
                        </a:rPr>
                        <a:t>E3</a:t>
                      </a:r>
                    </a:p>
                  </a:txBody>
                  <a:tcP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E4</a:t>
                      </a:r>
                    </a:p>
                  </a:txBody>
                  <a:tcP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E5</a:t>
                      </a:r>
                    </a:p>
                  </a:txBody>
                  <a:tcP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rPr>
                        <a:t>E6</a:t>
                      </a:r>
                    </a:p>
                  </a:txBody>
                  <a:tcPr>
                    <a:solidFill>
                      <a:schemeClr val="accent1">
                        <a:lumMod val="75000"/>
                      </a:schemeClr>
                    </a:solidFill>
                  </a:tcPr>
                </a:tc>
                <a:tc>
                  <a:txBody>
                    <a:bodyPr/>
                    <a:lstStyle/>
                    <a:p>
                      <a:pPr algn="ctr"/>
                      <a:r>
                        <a:rPr lang="en-US" sz="1200" dirty="0">
                          <a:solidFill>
                            <a:schemeClr val="bg1"/>
                          </a:solidFill>
                        </a:rPr>
                        <a:t>E7</a:t>
                      </a:r>
                    </a:p>
                  </a:txBody>
                  <a:tcPr>
                    <a:solidFill>
                      <a:schemeClr val="accent1">
                        <a:lumMod val="50000"/>
                      </a:schemeClr>
                    </a:solidFill>
                  </a:tcPr>
                </a:tc>
                <a:extLst>
                  <a:ext uri="{0D108BD9-81ED-4DB2-BD59-A6C34878D82A}">
                    <a16:rowId xmlns:a16="http://schemas.microsoft.com/office/drawing/2014/main" val="1311980861"/>
                  </a:ext>
                </a:extLst>
              </a:tr>
              <a:tr h="217591">
                <a:tc>
                  <a:txBody>
                    <a:bodyPr/>
                    <a:lstStyle/>
                    <a:p>
                      <a:pPr algn="ctr"/>
                      <a:r>
                        <a:rPr lang="en-US" sz="1200" b="1" noProof="0" dirty="0">
                          <a:solidFill>
                            <a:schemeClr val="tx1"/>
                          </a:solidFill>
                        </a:rPr>
                        <a:t>Consumers</a:t>
                      </a:r>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noProof="0" dirty="0">
                          <a:solidFill>
                            <a:schemeClr val="tx1"/>
                          </a:solidFill>
                        </a:rPr>
                        <a:t>Low effort Opportunists</a:t>
                      </a:r>
                    </a:p>
                  </a:txBody>
                  <a:tcPr>
                    <a:solidFill>
                      <a:schemeClr val="bg1">
                        <a:lumMod val="95000"/>
                      </a:schemeClr>
                    </a:solidFill>
                  </a:tcPr>
                </a:tc>
                <a:tc>
                  <a:txBody>
                    <a:bodyPr/>
                    <a:lstStyle/>
                    <a:p>
                      <a:pPr algn="ctr"/>
                      <a:r>
                        <a:rPr lang="en-US" sz="1200" b="1" noProof="0" dirty="0">
                          <a:solidFill>
                            <a:schemeClr val="tx1"/>
                          </a:solidFill>
                        </a:rPr>
                        <a:t>Opportunists</a:t>
                      </a:r>
                    </a:p>
                  </a:txBody>
                  <a:tcP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noProof="0" dirty="0">
                          <a:solidFill>
                            <a:schemeClr val="tx1"/>
                          </a:solidFill>
                        </a:rPr>
                        <a:t>Open opportunists</a:t>
                      </a:r>
                    </a:p>
                  </a:txBody>
                  <a:tcP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noProof="0" dirty="0">
                          <a:solidFill>
                            <a:schemeClr val="tx1"/>
                          </a:solidFill>
                        </a:rPr>
                        <a:t>Long-</a:t>
                      </a:r>
                      <a:r>
                        <a:rPr lang="en-US" sz="1200" b="1" noProof="0" dirty="0" err="1">
                          <a:solidFill>
                            <a:schemeClr val="tx1"/>
                          </a:solidFill>
                        </a:rPr>
                        <a:t>termists</a:t>
                      </a:r>
                      <a:endParaRPr lang="en-US" sz="1200" b="1" noProof="0" dirty="0">
                        <a:solidFill>
                          <a:schemeClr val="tx1"/>
                        </a:solidFill>
                      </a:endParaRPr>
                    </a:p>
                  </a:txBody>
                  <a:tcP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noProof="0" dirty="0">
                          <a:solidFill>
                            <a:schemeClr val="bg1"/>
                          </a:solidFill>
                        </a:rPr>
                        <a:t>Open long-</a:t>
                      </a:r>
                      <a:r>
                        <a:rPr lang="en-US" sz="1200" b="1" noProof="0" dirty="0" err="1">
                          <a:solidFill>
                            <a:schemeClr val="bg1"/>
                          </a:solidFill>
                        </a:rPr>
                        <a:t>termists</a:t>
                      </a:r>
                      <a:endParaRPr lang="en-US" sz="1200" b="1" noProof="0" dirty="0">
                        <a:solidFill>
                          <a:schemeClr val="bg1"/>
                        </a:solidFill>
                      </a:endParaRPr>
                    </a:p>
                  </a:txBody>
                  <a:tcPr>
                    <a:solidFill>
                      <a:schemeClr val="accent1">
                        <a:lumMod val="75000"/>
                      </a:schemeClr>
                    </a:solidFill>
                  </a:tcPr>
                </a:tc>
                <a:tc>
                  <a:txBody>
                    <a:bodyPr/>
                    <a:lstStyle/>
                    <a:p>
                      <a:pPr algn="ctr"/>
                      <a:r>
                        <a:rPr lang="en-US" sz="1200" b="1" noProof="0" dirty="0">
                          <a:solidFill>
                            <a:schemeClr val="bg1"/>
                          </a:solidFill>
                        </a:rPr>
                        <a:t>Selfless Booster</a:t>
                      </a:r>
                    </a:p>
                  </a:txBody>
                  <a:tcPr>
                    <a:solidFill>
                      <a:schemeClr val="accent1">
                        <a:lumMod val="50000"/>
                      </a:schemeClr>
                    </a:solidFill>
                  </a:tcPr>
                </a:tc>
                <a:extLst>
                  <a:ext uri="{0D108BD9-81ED-4DB2-BD59-A6C34878D82A}">
                    <a16:rowId xmlns:a16="http://schemas.microsoft.com/office/drawing/2014/main" val="69874210"/>
                  </a:ext>
                </a:extLst>
              </a:tr>
              <a:tr h="413572">
                <a:tc>
                  <a:txBody>
                    <a:bodyPr/>
                    <a:lstStyle/>
                    <a:p>
                      <a:pPr algn="ctr"/>
                      <a:r>
                        <a:rPr lang="en-US" sz="1200" noProof="0" dirty="0">
                          <a:solidFill>
                            <a:schemeClr val="tx1"/>
                          </a:solidFill>
                        </a:rPr>
                        <a:t>As low effort as possible, and only for direct value</a:t>
                      </a:r>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noProof="0" dirty="0">
                          <a:solidFill>
                            <a:schemeClr val="tx1"/>
                          </a:solidFill>
                        </a:rPr>
                        <a:t>Can provide a low effort only, only for direct value</a:t>
                      </a:r>
                    </a:p>
                  </a:txBody>
                  <a:tcP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noProof="0" dirty="0">
                          <a:solidFill>
                            <a:schemeClr val="tx1"/>
                          </a:solidFill>
                        </a:rPr>
                        <a:t>Can provide up to high efforts only for direct value</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noProof="0" dirty="0">
                          <a:solidFill>
                            <a:schemeClr val="tx1"/>
                          </a:solidFill>
                        </a:rPr>
                        <a:t>OR</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noProof="0" dirty="0">
                          <a:solidFill>
                            <a:schemeClr val="tx1"/>
                          </a:solidFill>
                        </a:rPr>
                        <a:t>Only low efforts for both direct and indirect value. </a:t>
                      </a:r>
                    </a:p>
                  </a:txBody>
                  <a:tcP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noProof="0" dirty="0">
                          <a:solidFill>
                            <a:schemeClr val="tx1"/>
                          </a:solidFill>
                        </a:rPr>
                        <a:t>Can provide up to high efforts mostly for direct value, and low effort only for indirect long-term value</a:t>
                      </a:r>
                    </a:p>
                  </a:txBody>
                  <a:tcP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noProof="0" dirty="0">
                          <a:solidFill>
                            <a:schemeClr val="tx1"/>
                          </a:solidFill>
                        </a:rPr>
                        <a:t>Can provide high efforts both for direct value and indirect value, </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noProof="0" dirty="0">
                        <a:solidFill>
                          <a:schemeClr val="tx1"/>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noProof="0" dirty="0">
                          <a:solidFill>
                            <a:schemeClr val="tx1"/>
                          </a:solidFill>
                        </a:rPr>
                        <a:t>but no efforts when value is unclear</a:t>
                      </a:r>
                    </a:p>
                  </a:txBody>
                  <a:tcP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noProof="0" dirty="0">
                          <a:solidFill>
                            <a:schemeClr val="bg1"/>
                          </a:solidFill>
                        </a:rPr>
                        <a:t>Can provide high efforts for both direct and indirect value,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noProof="0" dirty="0">
                          <a:solidFill>
                            <a:schemeClr val="bg1"/>
                          </a:solidFill>
                        </a:rPr>
                        <a:t>but  low effort only when value for self is unclear</a:t>
                      </a:r>
                    </a:p>
                  </a:txBody>
                  <a:tcPr>
                    <a:solidFill>
                      <a:schemeClr val="accent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noProof="0" dirty="0">
                          <a:solidFill>
                            <a:schemeClr val="bg1"/>
                          </a:solidFill>
                        </a:rPr>
                        <a:t>Can provide high efforts for the Community vision, without explicitly knowing direct or indirect value for self.</a:t>
                      </a:r>
                    </a:p>
                  </a:txBody>
                  <a:tcPr>
                    <a:solidFill>
                      <a:schemeClr val="accent1">
                        <a:lumMod val="50000"/>
                      </a:schemeClr>
                    </a:solidFill>
                  </a:tcPr>
                </a:tc>
                <a:extLst>
                  <a:ext uri="{0D108BD9-81ED-4DB2-BD59-A6C34878D82A}">
                    <a16:rowId xmlns:a16="http://schemas.microsoft.com/office/drawing/2014/main" val="3032128388"/>
                  </a:ext>
                </a:extLst>
              </a:tr>
            </a:tbl>
          </a:graphicData>
        </a:graphic>
      </p:graphicFrame>
      <p:grpSp>
        <p:nvGrpSpPr>
          <p:cNvPr id="87" name="Gruppo 86">
            <a:extLst>
              <a:ext uri="{FF2B5EF4-FFF2-40B4-BE49-F238E27FC236}">
                <a16:creationId xmlns:a16="http://schemas.microsoft.com/office/drawing/2014/main" id="{4D20C3B7-B4ED-8312-C3C6-51CA2D35CE92}"/>
              </a:ext>
            </a:extLst>
          </p:cNvPr>
          <p:cNvGrpSpPr/>
          <p:nvPr/>
        </p:nvGrpSpPr>
        <p:grpSpPr>
          <a:xfrm>
            <a:off x="739538" y="1465937"/>
            <a:ext cx="11049000" cy="1472110"/>
            <a:chOff x="711200" y="2284640"/>
            <a:chExt cx="11049000" cy="1472110"/>
          </a:xfrm>
        </p:grpSpPr>
        <p:cxnSp>
          <p:nvCxnSpPr>
            <p:cNvPr id="88" name="Connettore 2 87">
              <a:extLst>
                <a:ext uri="{FF2B5EF4-FFF2-40B4-BE49-F238E27FC236}">
                  <a16:creationId xmlns:a16="http://schemas.microsoft.com/office/drawing/2014/main" id="{693F8950-EB5D-FC19-EEAC-6EEB3F1E1835}"/>
                </a:ext>
              </a:extLst>
            </p:cNvPr>
            <p:cNvCxnSpPr>
              <a:cxnSpLocks/>
            </p:cNvCxnSpPr>
            <p:nvPr/>
          </p:nvCxnSpPr>
          <p:spPr>
            <a:xfrm flipV="1">
              <a:off x="876555" y="2623275"/>
              <a:ext cx="0" cy="1133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Connettore 2 88">
              <a:extLst>
                <a:ext uri="{FF2B5EF4-FFF2-40B4-BE49-F238E27FC236}">
                  <a16:creationId xmlns:a16="http://schemas.microsoft.com/office/drawing/2014/main" id="{40C2CD60-87A2-FBCF-1151-44F26CD7938C}"/>
                </a:ext>
              </a:extLst>
            </p:cNvPr>
            <p:cNvCxnSpPr>
              <a:cxnSpLocks/>
            </p:cNvCxnSpPr>
            <p:nvPr/>
          </p:nvCxnSpPr>
          <p:spPr>
            <a:xfrm>
              <a:off x="711200" y="3646260"/>
              <a:ext cx="11049000" cy="57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Rettangolo 89">
              <a:extLst>
                <a:ext uri="{FF2B5EF4-FFF2-40B4-BE49-F238E27FC236}">
                  <a16:creationId xmlns:a16="http://schemas.microsoft.com/office/drawing/2014/main" id="{25FBC337-BCEF-612A-D731-33900277DF77}"/>
                </a:ext>
              </a:extLst>
            </p:cNvPr>
            <p:cNvSpPr/>
            <p:nvPr/>
          </p:nvSpPr>
          <p:spPr>
            <a:xfrm>
              <a:off x="1160019" y="3600541"/>
              <a:ext cx="422003" cy="457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91" name="Rettangolo 90">
              <a:extLst>
                <a:ext uri="{FF2B5EF4-FFF2-40B4-BE49-F238E27FC236}">
                  <a16:creationId xmlns:a16="http://schemas.microsoft.com/office/drawing/2014/main" id="{4278BF80-0483-EB12-10A5-8032B0E24138}"/>
                </a:ext>
              </a:extLst>
            </p:cNvPr>
            <p:cNvSpPr/>
            <p:nvPr/>
          </p:nvSpPr>
          <p:spPr>
            <a:xfrm flipV="1">
              <a:off x="2944370" y="3473859"/>
              <a:ext cx="360232" cy="1638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92" name="Rettangolo 91">
              <a:extLst>
                <a:ext uri="{FF2B5EF4-FFF2-40B4-BE49-F238E27FC236}">
                  <a16:creationId xmlns:a16="http://schemas.microsoft.com/office/drawing/2014/main" id="{E783E97A-D8F3-18CB-9AC0-EA299D39C9CD}"/>
                </a:ext>
              </a:extLst>
            </p:cNvPr>
            <p:cNvSpPr/>
            <p:nvPr/>
          </p:nvSpPr>
          <p:spPr>
            <a:xfrm flipV="1">
              <a:off x="4203671" y="3316822"/>
              <a:ext cx="360232" cy="3208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93" name="Rettangolo 92">
              <a:extLst>
                <a:ext uri="{FF2B5EF4-FFF2-40B4-BE49-F238E27FC236}">
                  <a16:creationId xmlns:a16="http://schemas.microsoft.com/office/drawing/2014/main" id="{A3EF8ECF-B1CF-16C9-1406-FDC3D0F15C15}"/>
                </a:ext>
              </a:extLst>
            </p:cNvPr>
            <p:cNvSpPr/>
            <p:nvPr/>
          </p:nvSpPr>
          <p:spPr>
            <a:xfrm flipV="1">
              <a:off x="5641483" y="3485900"/>
              <a:ext cx="360232" cy="163830"/>
            </a:xfrm>
            <a:prstGeom prst="rect">
              <a:avLst/>
            </a:prstGeom>
            <a:solidFill>
              <a:srgbClr val="3494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94" name="Rettangolo 93">
              <a:extLst>
                <a:ext uri="{FF2B5EF4-FFF2-40B4-BE49-F238E27FC236}">
                  <a16:creationId xmlns:a16="http://schemas.microsoft.com/office/drawing/2014/main" id="{38080767-D5F7-5FFE-F16F-B95A5FBD4707}"/>
                </a:ext>
              </a:extLst>
            </p:cNvPr>
            <p:cNvSpPr/>
            <p:nvPr/>
          </p:nvSpPr>
          <p:spPr>
            <a:xfrm flipV="1">
              <a:off x="5641483" y="3322070"/>
              <a:ext cx="360232" cy="1638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95" name="Rettangolo 94">
              <a:extLst>
                <a:ext uri="{FF2B5EF4-FFF2-40B4-BE49-F238E27FC236}">
                  <a16:creationId xmlns:a16="http://schemas.microsoft.com/office/drawing/2014/main" id="{84AD0178-CDCD-2293-0366-89DDE933BDF8}"/>
                </a:ext>
              </a:extLst>
            </p:cNvPr>
            <p:cNvSpPr/>
            <p:nvPr/>
          </p:nvSpPr>
          <p:spPr>
            <a:xfrm flipV="1">
              <a:off x="6333047" y="3479983"/>
              <a:ext cx="360232" cy="163830"/>
            </a:xfrm>
            <a:prstGeom prst="rect">
              <a:avLst/>
            </a:prstGeom>
            <a:solidFill>
              <a:srgbClr val="3494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96" name="Rettangolo 95">
              <a:extLst>
                <a:ext uri="{FF2B5EF4-FFF2-40B4-BE49-F238E27FC236}">
                  <a16:creationId xmlns:a16="http://schemas.microsoft.com/office/drawing/2014/main" id="{3BD1259D-FF4D-14B3-6112-D0BFB1253F4C}"/>
                </a:ext>
              </a:extLst>
            </p:cNvPr>
            <p:cNvSpPr/>
            <p:nvPr/>
          </p:nvSpPr>
          <p:spPr>
            <a:xfrm flipV="1">
              <a:off x="6333047" y="3161563"/>
              <a:ext cx="360232" cy="3208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97" name="Rettangolo 96">
              <a:extLst>
                <a:ext uri="{FF2B5EF4-FFF2-40B4-BE49-F238E27FC236}">
                  <a16:creationId xmlns:a16="http://schemas.microsoft.com/office/drawing/2014/main" id="{BB29CFF6-4C7B-B9BD-A430-F1FDF7FBE270}"/>
                </a:ext>
              </a:extLst>
            </p:cNvPr>
            <p:cNvSpPr/>
            <p:nvPr/>
          </p:nvSpPr>
          <p:spPr>
            <a:xfrm flipV="1">
              <a:off x="7766781" y="3323294"/>
              <a:ext cx="360232" cy="320865"/>
            </a:xfrm>
            <a:prstGeom prst="rect">
              <a:avLst/>
            </a:prstGeom>
            <a:solidFill>
              <a:srgbClr val="3494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98" name="Rettangolo 97">
              <a:extLst>
                <a:ext uri="{FF2B5EF4-FFF2-40B4-BE49-F238E27FC236}">
                  <a16:creationId xmlns:a16="http://schemas.microsoft.com/office/drawing/2014/main" id="{83A3EA4E-4114-541B-E785-C872E72EDA7C}"/>
                </a:ext>
              </a:extLst>
            </p:cNvPr>
            <p:cNvSpPr/>
            <p:nvPr/>
          </p:nvSpPr>
          <p:spPr>
            <a:xfrm flipV="1">
              <a:off x="7766781" y="2998143"/>
              <a:ext cx="360232" cy="3208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99" name="Rettangolo 98">
              <a:extLst>
                <a:ext uri="{FF2B5EF4-FFF2-40B4-BE49-F238E27FC236}">
                  <a16:creationId xmlns:a16="http://schemas.microsoft.com/office/drawing/2014/main" id="{A84E2F48-8F0A-F9AB-6421-216F217646EC}"/>
                </a:ext>
              </a:extLst>
            </p:cNvPr>
            <p:cNvSpPr/>
            <p:nvPr/>
          </p:nvSpPr>
          <p:spPr>
            <a:xfrm flipV="1">
              <a:off x="9670333" y="3151266"/>
              <a:ext cx="360232" cy="320865"/>
            </a:xfrm>
            <a:prstGeom prst="rect">
              <a:avLst/>
            </a:prstGeom>
            <a:solidFill>
              <a:srgbClr val="3494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00" name="Rettangolo 99">
              <a:extLst>
                <a:ext uri="{FF2B5EF4-FFF2-40B4-BE49-F238E27FC236}">
                  <a16:creationId xmlns:a16="http://schemas.microsoft.com/office/drawing/2014/main" id="{D60399B8-1F56-DF46-DBF0-587BA9B2C9D1}"/>
                </a:ext>
              </a:extLst>
            </p:cNvPr>
            <p:cNvSpPr/>
            <p:nvPr/>
          </p:nvSpPr>
          <p:spPr>
            <a:xfrm flipV="1">
              <a:off x="9669768" y="2866238"/>
              <a:ext cx="360232" cy="2836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01" name="Rettangolo 100">
              <a:extLst>
                <a:ext uri="{FF2B5EF4-FFF2-40B4-BE49-F238E27FC236}">
                  <a16:creationId xmlns:a16="http://schemas.microsoft.com/office/drawing/2014/main" id="{30C594F3-87F9-0697-BC63-FB140A837900}"/>
                </a:ext>
              </a:extLst>
            </p:cNvPr>
            <p:cNvSpPr/>
            <p:nvPr/>
          </p:nvSpPr>
          <p:spPr>
            <a:xfrm flipV="1">
              <a:off x="9670333" y="3480164"/>
              <a:ext cx="360232" cy="163830"/>
            </a:xfrm>
            <a:prstGeom prst="rect">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02" name="Rettangolo 101">
              <a:extLst>
                <a:ext uri="{FF2B5EF4-FFF2-40B4-BE49-F238E27FC236}">
                  <a16:creationId xmlns:a16="http://schemas.microsoft.com/office/drawing/2014/main" id="{D03C31E3-2088-535D-E4E7-F1424F87E270}"/>
                </a:ext>
              </a:extLst>
            </p:cNvPr>
            <p:cNvSpPr/>
            <p:nvPr/>
          </p:nvSpPr>
          <p:spPr>
            <a:xfrm flipV="1">
              <a:off x="11331896" y="3019797"/>
              <a:ext cx="360232" cy="320865"/>
            </a:xfrm>
            <a:prstGeom prst="rect">
              <a:avLst/>
            </a:prstGeom>
            <a:solidFill>
              <a:srgbClr val="3494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03" name="Rettangolo 102">
              <a:extLst>
                <a:ext uri="{FF2B5EF4-FFF2-40B4-BE49-F238E27FC236}">
                  <a16:creationId xmlns:a16="http://schemas.microsoft.com/office/drawing/2014/main" id="{C5865586-9FB6-992B-388A-1DBF170F4FD9}"/>
                </a:ext>
              </a:extLst>
            </p:cNvPr>
            <p:cNvSpPr/>
            <p:nvPr/>
          </p:nvSpPr>
          <p:spPr>
            <a:xfrm flipV="1">
              <a:off x="11331896" y="2705357"/>
              <a:ext cx="360232" cy="3208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04" name="Rettangolo 103">
              <a:extLst>
                <a:ext uri="{FF2B5EF4-FFF2-40B4-BE49-F238E27FC236}">
                  <a16:creationId xmlns:a16="http://schemas.microsoft.com/office/drawing/2014/main" id="{1840D7A4-2FEC-7233-9507-C0A17E8074FE}"/>
                </a:ext>
              </a:extLst>
            </p:cNvPr>
            <p:cNvSpPr/>
            <p:nvPr/>
          </p:nvSpPr>
          <p:spPr>
            <a:xfrm flipV="1">
              <a:off x="11331896" y="3325466"/>
              <a:ext cx="360232" cy="320865"/>
            </a:xfrm>
            <a:prstGeom prst="rect">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pic>
          <p:nvPicPr>
            <p:cNvPr id="105" name="Elemento grafico 104" descr="Eroe con riempimento a tinta unita">
              <a:extLst>
                <a:ext uri="{FF2B5EF4-FFF2-40B4-BE49-F238E27FC236}">
                  <a16:creationId xmlns:a16="http://schemas.microsoft.com/office/drawing/2014/main" id="{33D3956A-3CF0-6B3A-3200-F38A7EE6D690}"/>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1309245" y="2284640"/>
              <a:ext cx="447334" cy="447334"/>
            </a:xfrm>
            <a:prstGeom prst="rect">
              <a:avLst/>
            </a:prstGeom>
          </p:spPr>
        </p:pic>
        <p:pic>
          <p:nvPicPr>
            <p:cNvPr id="106" name="Elemento grafico 105" descr="Persona confusa con riempimento a tinta unita">
              <a:extLst>
                <a:ext uri="{FF2B5EF4-FFF2-40B4-BE49-F238E27FC236}">
                  <a16:creationId xmlns:a16="http://schemas.microsoft.com/office/drawing/2014/main" id="{811484FF-DCF9-7C43-3A58-AC8A681F908D}"/>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1182437" y="3120927"/>
              <a:ext cx="503141" cy="503141"/>
            </a:xfrm>
            <a:prstGeom prst="rect">
              <a:avLst/>
            </a:prstGeom>
          </p:spPr>
        </p:pic>
        <p:pic>
          <p:nvPicPr>
            <p:cNvPr id="107" name="Elemento grafico 106" descr="Eseguire con riempimento a tinta unita">
              <a:extLst>
                <a:ext uri="{FF2B5EF4-FFF2-40B4-BE49-F238E27FC236}">
                  <a16:creationId xmlns:a16="http://schemas.microsoft.com/office/drawing/2014/main" id="{6B5C70D6-B2DE-877B-89E9-40E33D3DBC7D}"/>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7732642" y="2610393"/>
              <a:ext cx="441783" cy="441783"/>
            </a:xfrm>
            <a:prstGeom prst="rect">
              <a:avLst/>
            </a:prstGeom>
          </p:spPr>
        </p:pic>
        <p:pic>
          <p:nvPicPr>
            <p:cNvPr id="108" name="Elemento grafico 107" descr="Camminare con riempimento a tinta unita">
              <a:extLst>
                <a:ext uri="{FF2B5EF4-FFF2-40B4-BE49-F238E27FC236}">
                  <a16:creationId xmlns:a16="http://schemas.microsoft.com/office/drawing/2014/main" id="{6FFF271D-BC40-D8AF-BE4D-DBF8962FD33A}"/>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6314742" y="2744091"/>
              <a:ext cx="453370" cy="453370"/>
            </a:xfrm>
            <a:prstGeom prst="rect">
              <a:avLst/>
            </a:prstGeom>
          </p:spPr>
        </p:pic>
        <p:pic>
          <p:nvPicPr>
            <p:cNvPr id="109" name="Elemento grafico 108" descr="Gattonare con riempimento a tinta unita">
              <a:extLst>
                <a:ext uri="{FF2B5EF4-FFF2-40B4-BE49-F238E27FC236}">
                  <a16:creationId xmlns:a16="http://schemas.microsoft.com/office/drawing/2014/main" id="{A1C77A3F-E8A8-AD95-7B76-AAB3654B8EFB}"/>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4134455" y="2897736"/>
              <a:ext cx="519166" cy="519166"/>
            </a:xfrm>
            <a:prstGeom prst="rect">
              <a:avLst/>
            </a:prstGeom>
          </p:spPr>
        </p:pic>
        <p:pic>
          <p:nvPicPr>
            <p:cNvPr id="110" name="Elemento grafico 109" descr="Neonato che gattona con riempimento a tinta unita">
              <a:extLst>
                <a:ext uri="{FF2B5EF4-FFF2-40B4-BE49-F238E27FC236}">
                  <a16:creationId xmlns:a16="http://schemas.microsoft.com/office/drawing/2014/main" id="{CB4E09D3-1D91-89AD-9CBE-67AAD44E30E4}"/>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2936516" y="3158081"/>
              <a:ext cx="422005" cy="422005"/>
            </a:xfrm>
            <a:prstGeom prst="rect">
              <a:avLst/>
            </a:prstGeom>
          </p:spPr>
        </p:pic>
        <p:pic>
          <p:nvPicPr>
            <p:cNvPr id="111" name="Elemento grafico 110" descr="Pattinaggio con riempimento a tinta unita">
              <a:extLst>
                <a:ext uri="{FF2B5EF4-FFF2-40B4-BE49-F238E27FC236}">
                  <a16:creationId xmlns:a16="http://schemas.microsoft.com/office/drawing/2014/main" id="{321173E5-DFBB-2D80-418B-D081CBE58079}"/>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9627337" y="2447783"/>
              <a:ext cx="464597" cy="464597"/>
            </a:xfrm>
            <a:prstGeom prst="rect">
              <a:avLst/>
            </a:prstGeom>
          </p:spPr>
        </p:pic>
        <p:pic>
          <p:nvPicPr>
            <p:cNvPr id="112" name="Elemento grafico 111" descr="Camminare con riempimento a tinta unita">
              <a:extLst>
                <a:ext uri="{FF2B5EF4-FFF2-40B4-BE49-F238E27FC236}">
                  <a16:creationId xmlns:a16="http://schemas.microsoft.com/office/drawing/2014/main" id="{81F7C2EB-1D67-2875-7013-4E5131F5AB0F}"/>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5650518" y="2885028"/>
              <a:ext cx="453370" cy="453370"/>
            </a:xfrm>
            <a:prstGeom prst="rect">
              <a:avLst/>
            </a:prstGeom>
          </p:spPr>
        </p:pic>
        <p:sp>
          <p:nvSpPr>
            <p:cNvPr id="113" name="Rettangolo 112">
              <a:extLst>
                <a:ext uri="{FF2B5EF4-FFF2-40B4-BE49-F238E27FC236}">
                  <a16:creationId xmlns:a16="http://schemas.microsoft.com/office/drawing/2014/main" id="{2794CC29-DE54-8B13-4C23-8FE3DD606DB0}"/>
                </a:ext>
              </a:extLst>
            </p:cNvPr>
            <p:cNvSpPr/>
            <p:nvPr/>
          </p:nvSpPr>
          <p:spPr>
            <a:xfrm flipV="1">
              <a:off x="8877816" y="3316389"/>
              <a:ext cx="360232" cy="157902"/>
            </a:xfrm>
            <a:prstGeom prst="rect">
              <a:avLst/>
            </a:prstGeom>
            <a:solidFill>
              <a:srgbClr val="3494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14" name="Rettangolo 113">
              <a:extLst>
                <a:ext uri="{FF2B5EF4-FFF2-40B4-BE49-F238E27FC236}">
                  <a16:creationId xmlns:a16="http://schemas.microsoft.com/office/drawing/2014/main" id="{AD4554B7-5893-EE4C-BC57-2160F69CDFEF}"/>
                </a:ext>
              </a:extLst>
            </p:cNvPr>
            <p:cNvSpPr/>
            <p:nvPr/>
          </p:nvSpPr>
          <p:spPr>
            <a:xfrm flipV="1">
              <a:off x="8877816" y="2991253"/>
              <a:ext cx="360232" cy="3208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15" name="Rettangolo 114">
              <a:extLst>
                <a:ext uri="{FF2B5EF4-FFF2-40B4-BE49-F238E27FC236}">
                  <a16:creationId xmlns:a16="http://schemas.microsoft.com/office/drawing/2014/main" id="{5EEA37ED-5753-ECA3-9DA9-16AF31ECFB30}"/>
                </a:ext>
              </a:extLst>
            </p:cNvPr>
            <p:cNvSpPr/>
            <p:nvPr/>
          </p:nvSpPr>
          <p:spPr>
            <a:xfrm flipV="1">
              <a:off x="8877816" y="3482323"/>
              <a:ext cx="360232" cy="163830"/>
            </a:xfrm>
            <a:prstGeom prst="rect">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pic>
          <p:nvPicPr>
            <p:cNvPr id="116" name="Elemento grafico 115" descr="Pattinaggio con riempimento a tinta unita">
              <a:extLst>
                <a:ext uri="{FF2B5EF4-FFF2-40B4-BE49-F238E27FC236}">
                  <a16:creationId xmlns:a16="http://schemas.microsoft.com/office/drawing/2014/main" id="{23485A78-D003-47BB-E2D1-0491BCE8353D}"/>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8869768" y="2564106"/>
              <a:ext cx="464597" cy="464597"/>
            </a:xfrm>
            <a:prstGeom prst="rect">
              <a:avLst/>
            </a:prstGeom>
          </p:spPr>
        </p:pic>
        <p:sp>
          <p:nvSpPr>
            <p:cNvPr id="117" name="Rettangolo 116">
              <a:extLst>
                <a:ext uri="{FF2B5EF4-FFF2-40B4-BE49-F238E27FC236}">
                  <a16:creationId xmlns:a16="http://schemas.microsoft.com/office/drawing/2014/main" id="{13340679-5E32-A5C8-8A95-3011F2FD9970}"/>
                </a:ext>
              </a:extLst>
            </p:cNvPr>
            <p:cNvSpPr/>
            <p:nvPr/>
          </p:nvSpPr>
          <p:spPr>
            <a:xfrm flipV="1">
              <a:off x="10483806" y="3157112"/>
              <a:ext cx="360232" cy="179590"/>
            </a:xfrm>
            <a:prstGeom prst="rect">
              <a:avLst/>
            </a:prstGeom>
            <a:solidFill>
              <a:srgbClr val="3494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18" name="Rettangolo 117">
              <a:extLst>
                <a:ext uri="{FF2B5EF4-FFF2-40B4-BE49-F238E27FC236}">
                  <a16:creationId xmlns:a16="http://schemas.microsoft.com/office/drawing/2014/main" id="{94132F2A-E8D0-D64C-2380-DA885F442269}"/>
                </a:ext>
              </a:extLst>
            </p:cNvPr>
            <p:cNvSpPr/>
            <p:nvPr/>
          </p:nvSpPr>
          <p:spPr>
            <a:xfrm flipV="1">
              <a:off x="10483806" y="2861102"/>
              <a:ext cx="360232" cy="2951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19" name="Rettangolo 118">
              <a:extLst>
                <a:ext uri="{FF2B5EF4-FFF2-40B4-BE49-F238E27FC236}">
                  <a16:creationId xmlns:a16="http://schemas.microsoft.com/office/drawing/2014/main" id="{34E4B801-A9A9-76E4-6131-83EDF220BFF2}"/>
                </a:ext>
              </a:extLst>
            </p:cNvPr>
            <p:cNvSpPr/>
            <p:nvPr/>
          </p:nvSpPr>
          <p:spPr>
            <a:xfrm flipV="1">
              <a:off x="10483806" y="3331875"/>
              <a:ext cx="360232" cy="320865"/>
            </a:xfrm>
            <a:prstGeom prst="rect">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pic>
          <p:nvPicPr>
            <p:cNvPr id="120" name="Elemento grafico 119" descr="Eroe con riempimento a tinta unita">
              <a:extLst>
                <a:ext uri="{FF2B5EF4-FFF2-40B4-BE49-F238E27FC236}">
                  <a16:creationId xmlns:a16="http://schemas.microsoft.com/office/drawing/2014/main" id="{9B7BC51E-30C1-899D-4323-4D4F2AF90DCF}"/>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0474342" y="2442558"/>
              <a:ext cx="447334" cy="447334"/>
            </a:xfrm>
            <a:prstGeom prst="rect">
              <a:avLst/>
            </a:prstGeom>
          </p:spPr>
        </p:pic>
        <p:sp>
          <p:nvSpPr>
            <p:cNvPr id="121" name="Rettangolo 120">
              <a:extLst>
                <a:ext uri="{FF2B5EF4-FFF2-40B4-BE49-F238E27FC236}">
                  <a16:creationId xmlns:a16="http://schemas.microsoft.com/office/drawing/2014/main" id="{453250CE-CD85-BBD4-6446-B8D2F4885600}"/>
                </a:ext>
              </a:extLst>
            </p:cNvPr>
            <p:cNvSpPr/>
            <p:nvPr/>
          </p:nvSpPr>
          <p:spPr>
            <a:xfrm flipV="1">
              <a:off x="7327722" y="3323294"/>
              <a:ext cx="360232" cy="320865"/>
            </a:xfrm>
            <a:prstGeom prst="rect">
              <a:avLst/>
            </a:prstGeom>
            <a:solidFill>
              <a:srgbClr val="3494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22" name="Rettangolo 121">
              <a:extLst>
                <a:ext uri="{FF2B5EF4-FFF2-40B4-BE49-F238E27FC236}">
                  <a16:creationId xmlns:a16="http://schemas.microsoft.com/office/drawing/2014/main" id="{FA32560C-3594-D425-D239-426547680D05}"/>
                </a:ext>
              </a:extLst>
            </p:cNvPr>
            <p:cNvSpPr/>
            <p:nvPr/>
          </p:nvSpPr>
          <p:spPr>
            <a:xfrm flipV="1">
              <a:off x="7327722" y="3158078"/>
              <a:ext cx="360232" cy="16092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pic>
          <p:nvPicPr>
            <p:cNvPr id="123" name="Elemento grafico 122" descr="Eseguire con riempimento a tinta unita">
              <a:extLst>
                <a:ext uri="{FF2B5EF4-FFF2-40B4-BE49-F238E27FC236}">
                  <a16:creationId xmlns:a16="http://schemas.microsoft.com/office/drawing/2014/main" id="{A3C7CF03-8812-6FFD-1C7F-9A1283F28B8F}"/>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7299757" y="2748229"/>
              <a:ext cx="441783" cy="441783"/>
            </a:xfrm>
            <a:prstGeom prst="rect">
              <a:avLst/>
            </a:prstGeom>
          </p:spPr>
        </p:pic>
        <p:sp>
          <p:nvSpPr>
            <p:cNvPr id="124" name="Rettangolo 123">
              <a:extLst>
                <a:ext uri="{FF2B5EF4-FFF2-40B4-BE49-F238E27FC236}">
                  <a16:creationId xmlns:a16="http://schemas.microsoft.com/office/drawing/2014/main" id="{B07CD870-9D97-B608-22DE-529654B489C6}"/>
                </a:ext>
              </a:extLst>
            </p:cNvPr>
            <p:cNvSpPr/>
            <p:nvPr/>
          </p:nvSpPr>
          <p:spPr>
            <a:xfrm flipV="1">
              <a:off x="8494911" y="3316388"/>
              <a:ext cx="360232" cy="157902"/>
            </a:xfrm>
            <a:prstGeom prst="rect">
              <a:avLst/>
            </a:prstGeom>
            <a:solidFill>
              <a:srgbClr val="3494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25" name="Rettangolo 124">
              <a:extLst>
                <a:ext uri="{FF2B5EF4-FFF2-40B4-BE49-F238E27FC236}">
                  <a16:creationId xmlns:a16="http://schemas.microsoft.com/office/drawing/2014/main" id="{39D8A763-F667-6C79-866A-A50E733877CC}"/>
                </a:ext>
              </a:extLst>
            </p:cNvPr>
            <p:cNvSpPr/>
            <p:nvPr/>
          </p:nvSpPr>
          <p:spPr>
            <a:xfrm flipV="1">
              <a:off x="8494911" y="3126886"/>
              <a:ext cx="360232" cy="1852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26" name="Rettangolo 125">
              <a:extLst>
                <a:ext uri="{FF2B5EF4-FFF2-40B4-BE49-F238E27FC236}">
                  <a16:creationId xmlns:a16="http://schemas.microsoft.com/office/drawing/2014/main" id="{870C3ABF-6382-4E51-791F-6F08306E1B47}"/>
                </a:ext>
              </a:extLst>
            </p:cNvPr>
            <p:cNvSpPr/>
            <p:nvPr/>
          </p:nvSpPr>
          <p:spPr>
            <a:xfrm flipV="1">
              <a:off x="8494911" y="3482322"/>
              <a:ext cx="360232" cy="163830"/>
            </a:xfrm>
            <a:prstGeom prst="rect">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pic>
          <p:nvPicPr>
            <p:cNvPr id="127" name="Elemento grafico 126" descr="Pattinaggio con riempimento a tinta unita">
              <a:extLst>
                <a:ext uri="{FF2B5EF4-FFF2-40B4-BE49-F238E27FC236}">
                  <a16:creationId xmlns:a16="http://schemas.microsoft.com/office/drawing/2014/main" id="{6ED461F4-8F4D-2D5D-E655-66B7412D1393}"/>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8486704" y="2702928"/>
              <a:ext cx="464597" cy="464597"/>
            </a:xfrm>
            <a:prstGeom prst="rect">
              <a:avLst/>
            </a:prstGeom>
          </p:spPr>
        </p:pic>
        <p:sp>
          <p:nvSpPr>
            <p:cNvPr id="128" name="Rettangolo 127">
              <a:extLst>
                <a:ext uri="{FF2B5EF4-FFF2-40B4-BE49-F238E27FC236}">
                  <a16:creationId xmlns:a16="http://schemas.microsoft.com/office/drawing/2014/main" id="{28D430F5-422A-44B8-5ED7-E977D994CA4E}"/>
                </a:ext>
              </a:extLst>
            </p:cNvPr>
            <p:cNvSpPr/>
            <p:nvPr/>
          </p:nvSpPr>
          <p:spPr>
            <a:xfrm flipV="1">
              <a:off x="10091807" y="3152151"/>
              <a:ext cx="360232" cy="174496"/>
            </a:xfrm>
            <a:prstGeom prst="rect">
              <a:avLst/>
            </a:prstGeom>
            <a:solidFill>
              <a:srgbClr val="3494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29" name="Rettangolo 128">
              <a:extLst>
                <a:ext uri="{FF2B5EF4-FFF2-40B4-BE49-F238E27FC236}">
                  <a16:creationId xmlns:a16="http://schemas.microsoft.com/office/drawing/2014/main" id="{37A92369-2099-D2E3-A2D4-530F1F784F8E}"/>
                </a:ext>
              </a:extLst>
            </p:cNvPr>
            <p:cNvSpPr/>
            <p:nvPr/>
          </p:nvSpPr>
          <p:spPr>
            <a:xfrm flipV="1">
              <a:off x="10091807" y="2990279"/>
              <a:ext cx="360232" cy="1575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30" name="Rettangolo 129">
              <a:extLst>
                <a:ext uri="{FF2B5EF4-FFF2-40B4-BE49-F238E27FC236}">
                  <a16:creationId xmlns:a16="http://schemas.microsoft.com/office/drawing/2014/main" id="{40D24E67-DA4B-A87A-B494-6E2CF17D6A2A}"/>
                </a:ext>
              </a:extLst>
            </p:cNvPr>
            <p:cNvSpPr/>
            <p:nvPr/>
          </p:nvSpPr>
          <p:spPr>
            <a:xfrm flipV="1">
              <a:off x="10091808" y="3330932"/>
              <a:ext cx="360232" cy="320865"/>
            </a:xfrm>
            <a:prstGeom prst="rect">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pic>
          <p:nvPicPr>
            <p:cNvPr id="131" name="Elemento grafico 130" descr="Eroe con riempimento a tinta unita">
              <a:extLst>
                <a:ext uri="{FF2B5EF4-FFF2-40B4-BE49-F238E27FC236}">
                  <a16:creationId xmlns:a16="http://schemas.microsoft.com/office/drawing/2014/main" id="{6F525A0E-2249-AC33-BD50-1A2650092ED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0018600" y="2568661"/>
              <a:ext cx="447334" cy="447334"/>
            </a:xfrm>
            <a:prstGeom prst="rect">
              <a:avLst/>
            </a:prstGeom>
          </p:spPr>
        </p:pic>
        <p:sp>
          <p:nvSpPr>
            <p:cNvPr id="132" name="Rettangolo 131">
              <a:extLst>
                <a:ext uri="{FF2B5EF4-FFF2-40B4-BE49-F238E27FC236}">
                  <a16:creationId xmlns:a16="http://schemas.microsoft.com/office/drawing/2014/main" id="{62E79814-387F-FE39-6479-985ECE39C054}"/>
                </a:ext>
              </a:extLst>
            </p:cNvPr>
            <p:cNvSpPr/>
            <p:nvPr/>
          </p:nvSpPr>
          <p:spPr>
            <a:xfrm flipV="1">
              <a:off x="9270895" y="3145081"/>
              <a:ext cx="360232" cy="325151"/>
            </a:xfrm>
            <a:prstGeom prst="rect">
              <a:avLst/>
            </a:prstGeom>
            <a:solidFill>
              <a:srgbClr val="3494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33" name="Rettangolo 132">
              <a:extLst>
                <a:ext uri="{FF2B5EF4-FFF2-40B4-BE49-F238E27FC236}">
                  <a16:creationId xmlns:a16="http://schemas.microsoft.com/office/drawing/2014/main" id="{12E6F21A-B326-113F-2099-0D7079726BD0}"/>
                </a:ext>
              </a:extLst>
            </p:cNvPr>
            <p:cNvSpPr/>
            <p:nvPr/>
          </p:nvSpPr>
          <p:spPr>
            <a:xfrm flipV="1">
              <a:off x="9270330" y="2984543"/>
              <a:ext cx="360232" cy="1591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34" name="Rettangolo 133">
              <a:extLst>
                <a:ext uri="{FF2B5EF4-FFF2-40B4-BE49-F238E27FC236}">
                  <a16:creationId xmlns:a16="http://schemas.microsoft.com/office/drawing/2014/main" id="{803FB73B-CA5E-41F3-D60F-1327B65F89A2}"/>
                </a:ext>
              </a:extLst>
            </p:cNvPr>
            <p:cNvSpPr/>
            <p:nvPr/>
          </p:nvSpPr>
          <p:spPr>
            <a:xfrm flipV="1">
              <a:off x="9270895" y="3478267"/>
              <a:ext cx="360232" cy="163830"/>
            </a:xfrm>
            <a:prstGeom prst="rect">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pic>
          <p:nvPicPr>
            <p:cNvPr id="135" name="Elemento grafico 134" descr="Pattinaggio con riempimento a tinta unita">
              <a:extLst>
                <a:ext uri="{FF2B5EF4-FFF2-40B4-BE49-F238E27FC236}">
                  <a16:creationId xmlns:a16="http://schemas.microsoft.com/office/drawing/2014/main" id="{16A08527-C777-7354-9F0F-90BFFDC8BC0A}"/>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9229862" y="2547138"/>
              <a:ext cx="464597" cy="464597"/>
            </a:xfrm>
            <a:prstGeom prst="rect">
              <a:avLst/>
            </a:prstGeom>
          </p:spPr>
        </p:pic>
        <p:sp>
          <p:nvSpPr>
            <p:cNvPr id="136" name="Rettangolo 135">
              <a:extLst>
                <a:ext uri="{FF2B5EF4-FFF2-40B4-BE49-F238E27FC236}">
                  <a16:creationId xmlns:a16="http://schemas.microsoft.com/office/drawing/2014/main" id="{875DFE5F-6F41-6B98-AEAC-0A89CAE486A6}"/>
                </a:ext>
              </a:extLst>
            </p:cNvPr>
            <p:cNvSpPr/>
            <p:nvPr/>
          </p:nvSpPr>
          <p:spPr>
            <a:xfrm flipV="1">
              <a:off x="10916788" y="3041989"/>
              <a:ext cx="360232" cy="287075"/>
            </a:xfrm>
            <a:prstGeom prst="rect">
              <a:avLst/>
            </a:prstGeom>
            <a:solidFill>
              <a:srgbClr val="3494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37" name="Rettangolo 136">
              <a:extLst>
                <a:ext uri="{FF2B5EF4-FFF2-40B4-BE49-F238E27FC236}">
                  <a16:creationId xmlns:a16="http://schemas.microsoft.com/office/drawing/2014/main" id="{4B3F13C6-F25D-A3E9-0D81-8805444489CA}"/>
                </a:ext>
              </a:extLst>
            </p:cNvPr>
            <p:cNvSpPr/>
            <p:nvPr/>
          </p:nvSpPr>
          <p:spPr>
            <a:xfrm flipV="1">
              <a:off x="10916788" y="2864560"/>
              <a:ext cx="360232" cy="16633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38" name="Rettangolo 137">
              <a:extLst>
                <a:ext uri="{FF2B5EF4-FFF2-40B4-BE49-F238E27FC236}">
                  <a16:creationId xmlns:a16="http://schemas.microsoft.com/office/drawing/2014/main" id="{3129EA78-11E4-0806-649B-6B76C4C7C6BF}"/>
                </a:ext>
              </a:extLst>
            </p:cNvPr>
            <p:cNvSpPr/>
            <p:nvPr/>
          </p:nvSpPr>
          <p:spPr>
            <a:xfrm flipV="1">
              <a:off x="10916788" y="3324237"/>
              <a:ext cx="360232" cy="320865"/>
            </a:xfrm>
            <a:prstGeom prst="rect">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pic>
          <p:nvPicPr>
            <p:cNvPr id="139" name="Elemento grafico 138" descr="Eroe con riempimento a tinta unita">
              <a:extLst>
                <a:ext uri="{FF2B5EF4-FFF2-40B4-BE49-F238E27FC236}">
                  <a16:creationId xmlns:a16="http://schemas.microsoft.com/office/drawing/2014/main" id="{CF8446E3-89B9-2DE0-70D0-D804EDF389B1}"/>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0882267" y="2440724"/>
              <a:ext cx="447334" cy="447334"/>
            </a:xfrm>
            <a:prstGeom prst="rect">
              <a:avLst/>
            </a:prstGeom>
          </p:spPr>
        </p:pic>
      </p:grpSp>
    </p:spTree>
    <p:extLst>
      <p:ext uri="{BB962C8B-B14F-4D97-AF65-F5344CB8AC3E}">
        <p14:creationId xmlns:p14="http://schemas.microsoft.com/office/powerpoint/2010/main" val="1080773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DFB249-4BAC-45D8-BD66-8A9B48267113}"/>
              </a:ext>
            </a:extLst>
          </p:cNvPr>
          <p:cNvSpPr>
            <a:spLocks noGrp="1"/>
          </p:cNvSpPr>
          <p:nvPr>
            <p:ph type="title"/>
          </p:nvPr>
        </p:nvSpPr>
        <p:spPr>
          <a:xfrm>
            <a:off x="1115568" y="548640"/>
            <a:ext cx="10168128" cy="712311"/>
          </a:xfrm>
        </p:spPr>
        <p:txBody>
          <a:bodyPr>
            <a:noAutofit/>
          </a:bodyPr>
          <a:lstStyle/>
          <a:p>
            <a:r>
              <a:rPr lang="en-US" sz="2800" dirty="0"/>
              <a:t>Engagement Level Workshop</a:t>
            </a:r>
            <a:br>
              <a:rPr lang="en-US" sz="2800" dirty="0"/>
            </a:br>
            <a:r>
              <a:rPr lang="en-US" sz="2800" dirty="0" err="1"/>
              <a:t>Workshop</a:t>
            </a:r>
            <a:r>
              <a:rPr lang="en-US" sz="2800" dirty="0"/>
              <a:t> step by step</a:t>
            </a:r>
          </a:p>
        </p:txBody>
      </p:sp>
      <p:sp>
        <p:nvSpPr>
          <p:cNvPr id="14" name="ZoneTexte 13">
            <a:extLst>
              <a:ext uri="{FF2B5EF4-FFF2-40B4-BE49-F238E27FC236}">
                <a16:creationId xmlns:a16="http://schemas.microsoft.com/office/drawing/2014/main" id="{324AC220-AEB7-4C0B-A1F1-FAACDF7DF234}"/>
              </a:ext>
            </a:extLst>
          </p:cNvPr>
          <p:cNvSpPr txBox="1"/>
          <p:nvPr/>
        </p:nvSpPr>
        <p:spPr>
          <a:xfrm>
            <a:off x="11496252" y="6815480"/>
            <a:ext cx="2513365" cy="523220"/>
          </a:xfrm>
          <a:prstGeom prst="rect">
            <a:avLst/>
          </a:prstGeom>
          <a:noFill/>
        </p:spPr>
        <p:txBody>
          <a:bodyPr wrap="square" rtlCol="0">
            <a:spAutoFit/>
          </a:bodyPr>
          <a:lstStyle/>
          <a:p>
            <a:r>
              <a:rPr lang="en-US" sz="1400"/>
              <a:t>Only after a certain date, event</a:t>
            </a:r>
          </a:p>
        </p:txBody>
      </p:sp>
      <p:graphicFrame>
        <p:nvGraphicFramePr>
          <p:cNvPr id="4" name="Tableau 4">
            <a:extLst>
              <a:ext uri="{FF2B5EF4-FFF2-40B4-BE49-F238E27FC236}">
                <a16:creationId xmlns:a16="http://schemas.microsoft.com/office/drawing/2014/main" id="{DAED6B0E-FB0E-401A-937B-75839BD83A29}"/>
              </a:ext>
            </a:extLst>
          </p:cNvPr>
          <p:cNvGraphicFramePr>
            <a:graphicFrameLocks noGrp="1"/>
          </p:cNvGraphicFramePr>
          <p:nvPr>
            <p:extLst>
              <p:ext uri="{D42A27DB-BD31-4B8C-83A1-F6EECF244321}">
                <p14:modId xmlns:p14="http://schemas.microsoft.com/office/powerpoint/2010/main" val="2738249942"/>
              </p:ext>
            </p:extLst>
          </p:nvPr>
        </p:nvGraphicFramePr>
        <p:xfrm>
          <a:off x="145280" y="1813144"/>
          <a:ext cx="10630967" cy="4838700"/>
        </p:xfrm>
        <a:graphic>
          <a:graphicData uri="http://schemas.openxmlformats.org/drawingml/2006/table">
            <a:tbl>
              <a:tblPr firstRow="1" firstCol="1" bandRow="1">
                <a:tableStyleId>{5C22544A-7EE6-4342-B048-85BDC9FD1C3A}</a:tableStyleId>
              </a:tblPr>
              <a:tblGrid>
                <a:gridCol w="1115455">
                  <a:extLst>
                    <a:ext uri="{9D8B030D-6E8A-4147-A177-3AD203B41FA5}">
                      <a16:colId xmlns:a16="http://schemas.microsoft.com/office/drawing/2014/main" val="3637095222"/>
                    </a:ext>
                  </a:extLst>
                </a:gridCol>
                <a:gridCol w="1725236">
                  <a:extLst>
                    <a:ext uri="{9D8B030D-6E8A-4147-A177-3AD203B41FA5}">
                      <a16:colId xmlns:a16="http://schemas.microsoft.com/office/drawing/2014/main" val="1997714430"/>
                    </a:ext>
                  </a:extLst>
                </a:gridCol>
                <a:gridCol w="1589718">
                  <a:extLst>
                    <a:ext uri="{9D8B030D-6E8A-4147-A177-3AD203B41FA5}">
                      <a16:colId xmlns:a16="http://schemas.microsoft.com/office/drawing/2014/main" val="3341757670"/>
                    </a:ext>
                  </a:extLst>
                </a:gridCol>
                <a:gridCol w="1770149">
                  <a:extLst>
                    <a:ext uri="{9D8B030D-6E8A-4147-A177-3AD203B41FA5}">
                      <a16:colId xmlns:a16="http://schemas.microsoft.com/office/drawing/2014/main" val="3035350526"/>
                    </a:ext>
                  </a:extLst>
                </a:gridCol>
                <a:gridCol w="1476803">
                  <a:extLst>
                    <a:ext uri="{9D8B030D-6E8A-4147-A177-3AD203B41FA5}">
                      <a16:colId xmlns:a16="http://schemas.microsoft.com/office/drawing/2014/main" val="1419982903"/>
                    </a:ext>
                  </a:extLst>
                </a:gridCol>
                <a:gridCol w="1476803">
                  <a:extLst>
                    <a:ext uri="{9D8B030D-6E8A-4147-A177-3AD203B41FA5}">
                      <a16:colId xmlns:a16="http://schemas.microsoft.com/office/drawing/2014/main" val="2747996475"/>
                    </a:ext>
                  </a:extLst>
                </a:gridCol>
                <a:gridCol w="1476803">
                  <a:extLst>
                    <a:ext uri="{9D8B030D-6E8A-4147-A177-3AD203B41FA5}">
                      <a16:colId xmlns:a16="http://schemas.microsoft.com/office/drawing/2014/main" val="2174399618"/>
                    </a:ext>
                  </a:extLst>
                </a:gridCol>
              </a:tblGrid>
              <a:tr h="594340">
                <a:tc>
                  <a:txBody>
                    <a:bodyPr/>
                    <a:lstStyle/>
                    <a:p>
                      <a:endParaRPr lang="en-US" noProof="0"/>
                    </a:p>
                  </a:txBody>
                  <a:tcPr/>
                </a:tc>
                <a:tc>
                  <a:txBody>
                    <a:bodyPr/>
                    <a:lstStyle/>
                    <a:p>
                      <a:pPr algn="ctr"/>
                      <a:r>
                        <a:rPr lang="en-US" noProof="0"/>
                        <a:t>1</a:t>
                      </a:r>
                    </a:p>
                    <a:p>
                      <a:pPr algn="ctr"/>
                      <a:r>
                        <a:rPr lang="en-US" noProof="0"/>
                        <a:t>Introduction</a:t>
                      </a:r>
                    </a:p>
                  </a:txBody>
                  <a:tcPr/>
                </a:tc>
                <a:tc>
                  <a:txBody>
                    <a:bodyPr/>
                    <a:lstStyle/>
                    <a:p>
                      <a:pPr algn="ctr"/>
                      <a:r>
                        <a:rPr lang="en-US" noProof="0"/>
                        <a:t>2</a:t>
                      </a:r>
                    </a:p>
                    <a:p>
                      <a:pPr algn="ctr"/>
                      <a:r>
                        <a:rPr lang="en-US" noProof="0"/>
                        <a:t>Example result</a:t>
                      </a:r>
                    </a:p>
                  </a:txBody>
                  <a:tcPr/>
                </a:tc>
                <a:tc>
                  <a:txBody>
                    <a:bodyPr/>
                    <a:lstStyle/>
                    <a:p>
                      <a:pPr algn="ctr"/>
                      <a:r>
                        <a:rPr lang="en-US" noProof="0"/>
                        <a:t>3</a:t>
                      </a:r>
                    </a:p>
                    <a:p>
                      <a:pPr algn="ctr"/>
                      <a:r>
                        <a:rPr lang="en-US" noProof="0"/>
                        <a:t>Rules &amp; Mindset</a:t>
                      </a:r>
                    </a:p>
                  </a:txBody>
                  <a:tcPr/>
                </a:tc>
                <a:tc>
                  <a:txBody>
                    <a:bodyPr/>
                    <a:lstStyle/>
                    <a:p>
                      <a:pPr algn="ctr"/>
                      <a:r>
                        <a:rPr lang="en-US" noProof="0"/>
                        <a:t>4</a:t>
                      </a:r>
                    </a:p>
                    <a:p>
                      <a:pPr algn="ctr"/>
                      <a:r>
                        <a:rPr lang="en-US" noProof="0"/>
                        <a:t>Fill </a:t>
                      </a:r>
                    </a:p>
                  </a:txBody>
                  <a:tcPr/>
                </a:tc>
                <a:tc>
                  <a:txBody>
                    <a:bodyPr/>
                    <a:lstStyle/>
                    <a:p>
                      <a:pPr algn="ctr"/>
                      <a:r>
                        <a:rPr lang="en-US" noProof="0"/>
                        <a:t>5</a:t>
                      </a:r>
                    </a:p>
                    <a:p>
                      <a:pPr algn="ctr"/>
                      <a:r>
                        <a:rPr lang="en-US" noProof="0"/>
                        <a:t>Discussion</a:t>
                      </a:r>
                    </a:p>
                  </a:txBody>
                  <a:tcPr/>
                </a:tc>
                <a:tc>
                  <a:txBody>
                    <a:bodyPr/>
                    <a:lstStyle/>
                    <a:p>
                      <a:pPr algn="ctr"/>
                      <a:r>
                        <a:rPr lang="en-US" noProof="0"/>
                        <a:t>6</a:t>
                      </a:r>
                    </a:p>
                    <a:p>
                      <a:pPr algn="ctr"/>
                      <a:r>
                        <a:rPr lang="en-US" noProof="0"/>
                        <a:t>Decide main activities</a:t>
                      </a:r>
                    </a:p>
                  </a:txBody>
                  <a:tcPr/>
                </a:tc>
                <a:extLst>
                  <a:ext uri="{0D108BD9-81ED-4DB2-BD59-A6C34878D82A}">
                    <a16:rowId xmlns:a16="http://schemas.microsoft.com/office/drawing/2014/main" val="1802663392"/>
                  </a:ext>
                </a:extLst>
              </a:tr>
              <a:tr h="498335">
                <a:tc>
                  <a:txBody>
                    <a:bodyPr/>
                    <a:lstStyle/>
                    <a:p>
                      <a:r>
                        <a:rPr lang="en-US" sz="1400" noProof="0"/>
                        <a:t>Suggested timebox</a:t>
                      </a:r>
                    </a:p>
                  </a:txBody>
                  <a:tcPr/>
                </a:tc>
                <a:tc>
                  <a:txBody>
                    <a:bodyPr/>
                    <a:lstStyle/>
                    <a:p>
                      <a:r>
                        <a:rPr lang="en-US" sz="1200" noProof="0"/>
                        <a:t>5 minutes</a:t>
                      </a:r>
                    </a:p>
                  </a:txBody>
                  <a:tcPr/>
                </a:tc>
                <a:tc>
                  <a:txBody>
                    <a:bodyPr/>
                    <a:lstStyle/>
                    <a:p>
                      <a:r>
                        <a:rPr lang="en-US" sz="1200" noProof="0"/>
                        <a:t>5 minutes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noProof="0"/>
                        <a:t>2 minutes</a:t>
                      </a:r>
                    </a:p>
                  </a:txBody>
                  <a:tcPr/>
                </a:tc>
                <a:tc>
                  <a:txBody>
                    <a:bodyPr/>
                    <a:lstStyle/>
                    <a:p>
                      <a:r>
                        <a:rPr lang="en-US" sz="1200" noProof="0"/>
                        <a:t>10 minutes</a:t>
                      </a:r>
                    </a:p>
                  </a:txBody>
                  <a:tcPr/>
                </a:tc>
                <a:tc>
                  <a:txBody>
                    <a:bodyPr/>
                    <a:lstStyle/>
                    <a:p>
                      <a:r>
                        <a:rPr lang="en-US" sz="1200" noProof="0"/>
                        <a:t>20 minutes</a:t>
                      </a:r>
                    </a:p>
                  </a:txBody>
                  <a:tcPr/>
                </a:tc>
                <a:tc>
                  <a:txBody>
                    <a:bodyPr/>
                    <a:lstStyle/>
                    <a:p>
                      <a:r>
                        <a:rPr lang="en-US" sz="1200" noProof="0"/>
                        <a:t>15 minutes</a:t>
                      </a:r>
                    </a:p>
                  </a:txBody>
                  <a:tcPr/>
                </a:tc>
                <a:extLst>
                  <a:ext uri="{0D108BD9-81ED-4DB2-BD59-A6C34878D82A}">
                    <a16:rowId xmlns:a16="http://schemas.microsoft.com/office/drawing/2014/main" val="3050051482"/>
                  </a:ext>
                </a:extLst>
              </a:tr>
              <a:tr h="2016509">
                <a:tc>
                  <a:txBody>
                    <a:bodyPr/>
                    <a:lstStyle/>
                    <a:p>
                      <a:r>
                        <a:rPr lang="en-US" sz="1400" noProof="0"/>
                        <a:t>Action</a:t>
                      </a:r>
                    </a:p>
                  </a:txBody>
                  <a:tcPr/>
                </a:tc>
                <a:tc>
                  <a:txBody>
                    <a:bodyPr/>
                    <a:lstStyle/>
                    <a:p>
                      <a:r>
                        <a:rPr lang="en-US" sz="1050" noProof="0"/>
                        <a:t>Explain what motivates the workshop : </a:t>
                      </a:r>
                    </a:p>
                    <a:p>
                      <a:pPr marL="228600" indent="-228600">
                        <a:buFont typeface="+mj-lt"/>
                        <a:buAutoNum type="arabicPeriod"/>
                      </a:pPr>
                      <a:r>
                        <a:rPr lang="en-US" sz="1050" noProof="0"/>
                        <a:t>Avoid frustration or over solicitation of members</a:t>
                      </a:r>
                    </a:p>
                    <a:p>
                      <a:pPr marL="228600" indent="-228600">
                        <a:buFont typeface="+mj-lt"/>
                        <a:buAutoNum type="arabicPeriod"/>
                      </a:pPr>
                      <a:r>
                        <a:rPr lang="en-US" sz="1050" noProof="0"/>
                        <a:t>(Optional) Explain the theory behind the workshop</a:t>
                      </a:r>
                    </a:p>
                    <a:p>
                      <a:pPr marL="228600" indent="-228600">
                        <a:buFont typeface="+mj-lt"/>
                        <a:buAutoNum type="arabicPeriod"/>
                      </a:pPr>
                      <a:r>
                        <a:rPr lang="en-US" sz="1050" noProof="0"/>
                        <a:t>Adjust the activities to how members invest time in the Community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noProof="0"/>
                        <a:t>Show expected results of the workshop (previous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noProof="0"/>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noProof="0"/>
                        <a:t>Show how it will be used (next slide)</a:t>
                      </a:r>
                    </a:p>
                  </a:txBody>
                  <a:tcPr/>
                </a:tc>
                <a:tc>
                  <a:txBody>
                    <a:bodyPr/>
                    <a:lstStyle/>
                    <a:p>
                      <a:r>
                        <a:rPr lang="en-US" sz="1050" noProof="0"/>
                        <a:t>Remind the rules &amp; mindset : </a:t>
                      </a:r>
                    </a:p>
                    <a:p>
                      <a:pPr marL="228600" indent="-228600">
                        <a:buFont typeface="+mj-lt"/>
                        <a:buAutoNum type="arabicPeriod"/>
                      </a:pPr>
                      <a:r>
                        <a:rPr lang="en-US" sz="1050" noProof="0"/>
                        <a:t>The sincerest, the easiest it will be on the long term</a:t>
                      </a:r>
                    </a:p>
                    <a:p>
                      <a:pPr marL="228600" indent="-228600">
                        <a:buFont typeface="+mj-lt"/>
                        <a:buAutoNum type="arabicPeriod"/>
                      </a:pPr>
                      <a:r>
                        <a:rPr lang="en-US" sz="1050" noProof="0"/>
                        <a:t>Neither shaming nor congratulating on current engagement level</a:t>
                      </a:r>
                    </a:p>
                    <a:p>
                      <a:pPr marL="228600" indent="-228600">
                        <a:buFont typeface="+mj-lt"/>
                        <a:buAutoNum type="arabicPeriod"/>
                      </a:pPr>
                      <a:r>
                        <a:rPr lang="en-US" sz="1050" noProof="0"/>
                        <a:t>(Optional) If target engagement level is different from current, explain why</a:t>
                      </a:r>
                    </a:p>
                    <a:p>
                      <a:pPr marL="228600" indent="-228600">
                        <a:buFont typeface="+mj-lt"/>
                        <a:buAutoNum type="arabicPeriod"/>
                      </a:pPr>
                      <a:r>
                        <a:rPr lang="en-US" sz="1050" noProof="0"/>
                        <a:t>Reminder : Engagement level are not tastes, each level comes with commitment and responsibilities</a:t>
                      </a:r>
                    </a:p>
                  </a:txBody>
                  <a:tcPr/>
                </a:tc>
                <a:tc>
                  <a:txBody>
                    <a:bodyPr/>
                    <a:lstStyle/>
                    <a:p>
                      <a:r>
                        <a:rPr lang="en-US" sz="1050" noProof="0" dirty="0"/>
                        <a:t>Present empty canvas, ask members to add their pictures in the right case. </a:t>
                      </a:r>
                    </a:p>
                    <a:p>
                      <a:r>
                        <a:rPr lang="en-US" sz="1050" noProof="0" dirty="0"/>
                        <a:t>Pictures can be replaced by names (less vivid)</a:t>
                      </a:r>
                    </a:p>
                    <a:p>
                      <a:endParaRPr lang="en-US" sz="1050" noProof="0" dirty="0"/>
                    </a:p>
                    <a:p>
                      <a:r>
                        <a:rPr lang="en-US" sz="1050" noProof="0" dirty="0"/>
                        <a:t>Variant: </a:t>
                      </a:r>
                    </a:p>
                    <a:p>
                      <a:r>
                        <a:rPr lang="en-US" sz="1050" noProof="0" dirty="0"/>
                        <a:t>You can also add individual target engagement level</a:t>
                      </a:r>
                    </a:p>
                  </a:txBody>
                  <a:tcPr/>
                </a:tc>
                <a:tc>
                  <a:txBody>
                    <a:bodyPr/>
                    <a:lstStyle/>
                    <a:p>
                      <a:r>
                        <a:rPr lang="en-US" sz="1050" noProof="0"/>
                        <a:t>Questions / Answers</a:t>
                      </a:r>
                    </a:p>
                  </a:txBody>
                  <a:tcPr/>
                </a:tc>
                <a:tc>
                  <a:txBody>
                    <a:bodyPr/>
                    <a:lstStyle/>
                    <a:p>
                      <a:r>
                        <a:rPr lang="en-US" sz="1050" noProof="0" dirty="0"/>
                        <a:t>From the result, decide what will be the main starting activities in the Community. </a:t>
                      </a:r>
                    </a:p>
                    <a:p>
                      <a:endParaRPr lang="en-US" sz="1050" noProof="0" dirty="0"/>
                    </a:p>
                    <a:p>
                      <a:r>
                        <a:rPr lang="en-US" sz="1050" noProof="0" dirty="0"/>
                        <a:t>(Optional) Collectively commit to a Given activity for next session or time period. </a:t>
                      </a:r>
                    </a:p>
                  </a:txBody>
                  <a:tcPr/>
                </a:tc>
                <a:extLst>
                  <a:ext uri="{0D108BD9-81ED-4DB2-BD59-A6C34878D82A}">
                    <a16:rowId xmlns:a16="http://schemas.microsoft.com/office/drawing/2014/main" val="987626046"/>
                  </a:ext>
                </a:extLst>
              </a:tr>
            </a:tbl>
          </a:graphicData>
        </a:graphic>
      </p:graphicFrame>
      <p:sp>
        <p:nvSpPr>
          <p:cNvPr id="5" name="Triangle isocèle 4">
            <a:extLst>
              <a:ext uri="{FF2B5EF4-FFF2-40B4-BE49-F238E27FC236}">
                <a16:creationId xmlns:a16="http://schemas.microsoft.com/office/drawing/2014/main" id="{B38AFCA8-59D9-487B-9924-9956586873D6}"/>
              </a:ext>
            </a:extLst>
          </p:cNvPr>
          <p:cNvSpPr/>
          <p:nvPr/>
        </p:nvSpPr>
        <p:spPr>
          <a:xfrm rot="5400000">
            <a:off x="8992134" y="3597258"/>
            <a:ext cx="4838698" cy="127047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6" name="Tableau 5">
            <a:extLst>
              <a:ext uri="{FF2B5EF4-FFF2-40B4-BE49-F238E27FC236}">
                <a16:creationId xmlns:a16="http://schemas.microsoft.com/office/drawing/2014/main" id="{8F92889C-910F-41FB-903A-7E8963BA10D2}"/>
              </a:ext>
            </a:extLst>
          </p:cNvPr>
          <p:cNvGraphicFramePr>
            <a:graphicFrameLocks noGrp="1"/>
          </p:cNvGraphicFramePr>
          <p:nvPr>
            <p:extLst>
              <p:ext uri="{D42A27DB-BD31-4B8C-83A1-F6EECF244321}">
                <p14:modId xmlns:p14="http://schemas.microsoft.com/office/powerpoint/2010/main" val="330882318"/>
              </p:ext>
            </p:extLst>
          </p:nvPr>
        </p:nvGraphicFramePr>
        <p:xfrm>
          <a:off x="8349241" y="548640"/>
          <a:ext cx="3606323" cy="199683"/>
        </p:xfrm>
        <a:graphic>
          <a:graphicData uri="http://schemas.openxmlformats.org/drawingml/2006/table">
            <a:tbl>
              <a:tblPr firstRow="1" bandRow="1">
                <a:tableStyleId>{5C22544A-7EE6-4342-B048-85BDC9FD1C3A}</a:tableStyleId>
              </a:tblPr>
              <a:tblGrid>
                <a:gridCol w="515189">
                  <a:extLst>
                    <a:ext uri="{9D8B030D-6E8A-4147-A177-3AD203B41FA5}">
                      <a16:colId xmlns:a16="http://schemas.microsoft.com/office/drawing/2014/main" val="1258243979"/>
                    </a:ext>
                  </a:extLst>
                </a:gridCol>
                <a:gridCol w="515189">
                  <a:extLst>
                    <a:ext uri="{9D8B030D-6E8A-4147-A177-3AD203B41FA5}">
                      <a16:colId xmlns:a16="http://schemas.microsoft.com/office/drawing/2014/main" val="1079462814"/>
                    </a:ext>
                  </a:extLst>
                </a:gridCol>
                <a:gridCol w="515189">
                  <a:extLst>
                    <a:ext uri="{9D8B030D-6E8A-4147-A177-3AD203B41FA5}">
                      <a16:colId xmlns:a16="http://schemas.microsoft.com/office/drawing/2014/main" val="3397691572"/>
                    </a:ext>
                  </a:extLst>
                </a:gridCol>
                <a:gridCol w="515189">
                  <a:extLst>
                    <a:ext uri="{9D8B030D-6E8A-4147-A177-3AD203B41FA5}">
                      <a16:colId xmlns:a16="http://schemas.microsoft.com/office/drawing/2014/main" val="3075883050"/>
                    </a:ext>
                  </a:extLst>
                </a:gridCol>
                <a:gridCol w="515189">
                  <a:extLst>
                    <a:ext uri="{9D8B030D-6E8A-4147-A177-3AD203B41FA5}">
                      <a16:colId xmlns:a16="http://schemas.microsoft.com/office/drawing/2014/main" val="1259412674"/>
                    </a:ext>
                  </a:extLst>
                </a:gridCol>
                <a:gridCol w="515189">
                  <a:extLst>
                    <a:ext uri="{9D8B030D-6E8A-4147-A177-3AD203B41FA5}">
                      <a16:colId xmlns:a16="http://schemas.microsoft.com/office/drawing/2014/main" val="3392695109"/>
                    </a:ext>
                  </a:extLst>
                </a:gridCol>
                <a:gridCol w="515189">
                  <a:extLst>
                    <a:ext uri="{9D8B030D-6E8A-4147-A177-3AD203B41FA5}">
                      <a16:colId xmlns:a16="http://schemas.microsoft.com/office/drawing/2014/main" val="2848032752"/>
                    </a:ext>
                  </a:extLst>
                </a:gridCol>
              </a:tblGrid>
              <a:tr h="68840">
                <a:tc>
                  <a:txBody>
                    <a:bodyPr/>
                    <a:lstStyle/>
                    <a:p>
                      <a:pPr algn="ctr"/>
                      <a:r>
                        <a:rPr lang="en-US" sz="200">
                          <a:solidFill>
                            <a:schemeClr val="tx1"/>
                          </a:solidFill>
                        </a:rPr>
                        <a:t>1</a:t>
                      </a:r>
                    </a:p>
                  </a:txBody>
                  <a:tcPr marL="28929" marR="28929" marT="14465" marB="14465">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
                          <a:solidFill>
                            <a:schemeClr val="tx1"/>
                          </a:solidFill>
                        </a:rPr>
                        <a:t>2</a:t>
                      </a:r>
                    </a:p>
                  </a:txBody>
                  <a:tcPr marL="28929" marR="28929" marT="14465" marB="14465">
                    <a:solidFill>
                      <a:schemeClr val="bg1">
                        <a:lumMod val="95000"/>
                      </a:schemeClr>
                    </a:solidFill>
                  </a:tcPr>
                </a:tc>
                <a:tc>
                  <a:txBody>
                    <a:bodyPr/>
                    <a:lstStyle/>
                    <a:p>
                      <a:pPr algn="ctr"/>
                      <a:r>
                        <a:rPr lang="en-US" sz="200">
                          <a:solidFill>
                            <a:schemeClr val="tx1"/>
                          </a:solidFill>
                        </a:rPr>
                        <a:t>3</a:t>
                      </a:r>
                    </a:p>
                  </a:txBody>
                  <a:tcPr marL="28929" marR="28929" marT="14465" marB="14465">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
                          <a:solidFill>
                            <a:schemeClr val="tx1"/>
                          </a:solidFill>
                        </a:rPr>
                        <a:t>4</a:t>
                      </a:r>
                    </a:p>
                  </a:txBody>
                  <a:tcPr marL="28929" marR="28929" marT="14465" marB="14465">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
                          <a:solidFill>
                            <a:schemeClr val="tx1"/>
                          </a:solidFill>
                        </a:rPr>
                        <a:t>5</a:t>
                      </a:r>
                    </a:p>
                  </a:txBody>
                  <a:tcPr marL="28929" marR="28929" marT="14465" marB="14465">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
                          <a:solidFill>
                            <a:schemeClr val="bg1"/>
                          </a:solidFill>
                        </a:rPr>
                        <a:t>6</a:t>
                      </a:r>
                    </a:p>
                  </a:txBody>
                  <a:tcPr marL="28929" marR="28929" marT="14465" marB="14465">
                    <a:solidFill>
                      <a:schemeClr val="accent1">
                        <a:lumMod val="75000"/>
                      </a:schemeClr>
                    </a:solidFill>
                  </a:tcPr>
                </a:tc>
                <a:tc>
                  <a:txBody>
                    <a:bodyPr/>
                    <a:lstStyle/>
                    <a:p>
                      <a:pPr algn="ctr"/>
                      <a:r>
                        <a:rPr lang="en-US" sz="200">
                          <a:solidFill>
                            <a:schemeClr val="bg1"/>
                          </a:solidFill>
                        </a:rPr>
                        <a:t>7</a:t>
                      </a:r>
                    </a:p>
                  </a:txBody>
                  <a:tcPr marL="28929" marR="28929" marT="14465" marB="14465">
                    <a:solidFill>
                      <a:schemeClr val="accent1">
                        <a:lumMod val="50000"/>
                      </a:schemeClr>
                    </a:solidFill>
                  </a:tcPr>
                </a:tc>
                <a:extLst>
                  <a:ext uri="{0D108BD9-81ED-4DB2-BD59-A6C34878D82A}">
                    <a16:rowId xmlns:a16="http://schemas.microsoft.com/office/drawing/2014/main" val="1311980861"/>
                  </a:ext>
                </a:extLst>
              </a:tr>
              <a:tr h="130843">
                <a:tc>
                  <a:txBody>
                    <a:bodyPr/>
                    <a:lstStyle/>
                    <a:p>
                      <a:pPr algn="ctr"/>
                      <a:r>
                        <a:rPr lang="en-US" sz="200">
                          <a:solidFill>
                            <a:schemeClr val="tx1"/>
                          </a:solidFill>
                        </a:rPr>
                        <a:t>Curious</a:t>
                      </a:r>
                    </a:p>
                  </a:txBody>
                  <a:tcPr marL="28929" marR="28929" marT="14465" marB="14465">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
                          <a:solidFill>
                            <a:schemeClr val="tx1"/>
                          </a:solidFill>
                        </a:rPr>
                        <a:t>Active attendee</a:t>
                      </a:r>
                    </a:p>
                  </a:txBody>
                  <a:tcPr marL="28929" marR="28929" marT="14465" marB="14465">
                    <a:solidFill>
                      <a:schemeClr val="bg1">
                        <a:lumMod val="95000"/>
                      </a:schemeClr>
                    </a:solidFill>
                  </a:tcPr>
                </a:tc>
                <a:tc>
                  <a:txBody>
                    <a:bodyPr/>
                    <a:lstStyle/>
                    <a:p>
                      <a:pPr algn="ctr"/>
                      <a:r>
                        <a:rPr lang="en-US" sz="200">
                          <a:solidFill>
                            <a:schemeClr val="tx1"/>
                          </a:solidFill>
                        </a:rPr>
                        <a:t>Active and regular attendee</a:t>
                      </a:r>
                    </a:p>
                  </a:txBody>
                  <a:tcPr marL="28929" marR="28929" marT="14465" marB="14465">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
                          <a:solidFill>
                            <a:schemeClr val="tx1"/>
                          </a:solidFill>
                        </a:rPr>
                        <a:t>Contributor</a:t>
                      </a:r>
                    </a:p>
                  </a:txBody>
                  <a:tcPr marL="28929" marR="28929" marT="14465" marB="14465">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
                          <a:solidFill>
                            <a:schemeClr val="tx1"/>
                          </a:solidFill>
                        </a:rPr>
                        <a:t>Leader</a:t>
                      </a:r>
                    </a:p>
                  </a:txBody>
                  <a:tcPr marL="28929" marR="28929" marT="14465" marB="14465">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
                          <a:solidFill>
                            <a:schemeClr val="bg1"/>
                          </a:solidFill>
                        </a:rPr>
                        <a:t>Leader &amp; Creator</a:t>
                      </a:r>
                    </a:p>
                  </a:txBody>
                  <a:tcPr marL="28929" marR="28929" marT="14465" marB="14465">
                    <a:solidFill>
                      <a:schemeClr val="accent1">
                        <a:lumMod val="75000"/>
                      </a:schemeClr>
                    </a:solidFill>
                  </a:tcPr>
                </a:tc>
                <a:tc>
                  <a:txBody>
                    <a:bodyPr/>
                    <a:lstStyle/>
                    <a:p>
                      <a:pPr algn="ctr"/>
                      <a:r>
                        <a:rPr lang="en-US" sz="200">
                          <a:solidFill>
                            <a:schemeClr val="bg1"/>
                          </a:solidFill>
                        </a:rPr>
                        <a:t>Community Booster</a:t>
                      </a:r>
                    </a:p>
                  </a:txBody>
                  <a:tcPr marL="28929" marR="28929" marT="14465" marB="14465">
                    <a:solidFill>
                      <a:schemeClr val="accent1">
                        <a:lumMod val="50000"/>
                      </a:schemeClr>
                    </a:solidFill>
                  </a:tcPr>
                </a:tc>
                <a:extLst>
                  <a:ext uri="{0D108BD9-81ED-4DB2-BD59-A6C34878D82A}">
                    <a16:rowId xmlns:a16="http://schemas.microsoft.com/office/drawing/2014/main" val="3032128388"/>
                  </a:ext>
                </a:extLst>
              </a:tr>
            </a:tbl>
          </a:graphicData>
        </a:graphic>
      </p:graphicFrame>
      <p:grpSp>
        <p:nvGrpSpPr>
          <p:cNvPr id="3" name="Groupe 2">
            <a:extLst>
              <a:ext uri="{FF2B5EF4-FFF2-40B4-BE49-F238E27FC236}">
                <a16:creationId xmlns:a16="http://schemas.microsoft.com/office/drawing/2014/main" id="{F32DA409-BA8F-4DCD-B24C-13D20A5D4BB7}"/>
              </a:ext>
            </a:extLst>
          </p:cNvPr>
          <p:cNvGrpSpPr/>
          <p:nvPr/>
        </p:nvGrpSpPr>
        <p:grpSpPr>
          <a:xfrm>
            <a:off x="8441251" y="172745"/>
            <a:ext cx="3422302" cy="1420188"/>
            <a:chOff x="699387" y="1561531"/>
            <a:chExt cx="10746546" cy="4459606"/>
          </a:xfrm>
        </p:grpSpPr>
        <p:pic>
          <p:nvPicPr>
            <p:cNvPr id="7" name="Graphique 6" descr="Une artiste avec un remplissage uni">
              <a:extLst>
                <a:ext uri="{FF2B5EF4-FFF2-40B4-BE49-F238E27FC236}">
                  <a16:creationId xmlns:a16="http://schemas.microsoft.com/office/drawing/2014/main" id="{BE317170-8A4E-4166-820B-D4D58ECD61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16269" y="1649369"/>
              <a:ext cx="914400" cy="914400"/>
            </a:xfrm>
            <a:prstGeom prst="rect">
              <a:avLst/>
            </a:prstGeom>
          </p:spPr>
        </p:pic>
        <p:pic>
          <p:nvPicPr>
            <p:cNvPr id="8" name="Graphique 7" descr="Employée de bureau avec un remplissage uni">
              <a:extLst>
                <a:ext uri="{FF2B5EF4-FFF2-40B4-BE49-F238E27FC236}">
                  <a16:creationId xmlns:a16="http://schemas.microsoft.com/office/drawing/2014/main" id="{AB19BF8E-89E9-4B17-B61B-1A2450E05FE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193273" y="1669686"/>
              <a:ext cx="914400" cy="914400"/>
            </a:xfrm>
            <a:prstGeom prst="rect">
              <a:avLst/>
            </a:prstGeom>
          </p:spPr>
        </p:pic>
        <p:pic>
          <p:nvPicPr>
            <p:cNvPr id="9" name="Graphique 8" descr="Profil femelle avec un remplissage uni">
              <a:extLst>
                <a:ext uri="{FF2B5EF4-FFF2-40B4-BE49-F238E27FC236}">
                  <a16:creationId xmlns:a16="http://schemas.microsoft.com/office/drawing/2014/main" id="{72C7D9DC-B3E9-4B0C-9E76-98AAF2F5D62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036616" y="1669686"/>
              <a:ext cx="914400" cy="914400"/>
            </a:xfrm>
            <a:prstGeom prst="rect">
              <a:avLst/>
            </a:prstGeom>
          </p:spPr>
        </p:pic>
        <p:pic>
          <p:nvPicPr>
            <p:cNvPr id="10" name="Graphique 9" descr="Femme agricultrice avec un remplissage uni">
              <a:extLst>
                <a:ext uri="{FF2B5EF4-FFF2-40B4-BE49-F238E27FC236}">
                  <a16:creationId xmlns:a16="http://schemas.microsoft.com/office/drawing/2014/main" id="{58C8229B-D239-490E-BEDD-67503AC1741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38800" y="1710623"/>
              <a:ext cx="914400" cy="914400"/>
            </a:xfrm>
            <a:prstGeom prst="rect">
              <a:avLst/>
            </a:prstGeom>
          </p:spPr>
        </p:pic>
        <p:pic>
          <p:nvPicPr>
            <p:cNvPr id="11" name="Graphique 10" descr="Femme DJ avec un remplissage uni">
              <a:extLst>
                <a:ext uri="{FF2B5EF4-FFF2-40B4-BE49-F238E27FC236}">
                  <a16:creationId xmlns:a16="http://schemas.microsoft.com/office/drawing/2014/main" id="{D3EA719D-9C62-41ED-ADAE-9CAF2AFE879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482143" y="1710623"/>
              <a:ext cx="914400" cy="914400"/>
            </a:xfrm>
            <a:prstGeom prst="rect">
              <a:avLst/>
            </a:prstGeom>
          </p:spPr>
        </p:pic>
        <p:pic>
          <p:nvPicPr>
            <p:cNvPr id="12" name="Graphique 11" descr="Écolière avec un remplissage uni">
              <a:extLst>
                <a:ext uri="{FF2B5EF4-FFF2-40B4-BE49-F238E27FC236}">
                  <a16:creationId xmlns:a16="http://schemas.microsoft.com/office/drawing/2014/main" id="{25E2FBCB-C7ED-4BD6-9C02-3E9D75018CA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03815" y="1669686"/>
              <a:ext cx="914400" cy="914400"/>
            </a:xfrm>
            <a:prstGeom prst="rect">
              <a:avLst/>
            </a:prstGeom>
          </p:spPr>
        </p:pic>
        <p:pic>
          <p:nvPicPr>
            <p:cNvPr id="13" name="Graphique 12" descr="Héroïne avec un remplissage uni">
              <a:extLst>
                <a:ext uri="{FF2B5EF4-FFF2-40B4-BE49-F238E27FC236}">
                  <a16:creationId xmlns:a16="http://schemas.microsoft.com/office/drawing/2014/main" id="{95383A16-88BF-4387-AEAA-D35EE30E491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439265" y="1618355"/>
              <a:ext cx="1006668" cy="1006668"/>
            </a:xfrm>
            <a:prstGeom prst="rect">
              <a:avLst/>
            </a:prstGeom>
          </p:spPr>
        </p:pic>
        <p:pic>
          <p:nvPicPr>
            <p:cNvPr id="15" name="Graphique 14" descr="Deux cœurs avec un remplissage uni">
              <a:extLst>
                <a:ext uri="{FF2B5EF4-FFF2-40B4-BE49-F238E27FC236}">
                  <a16:creationId xmlns:a16="http://schemas.microsoft.com/office/drawing/2014/main" id="{309E3CB2-D4F6-4CB7-BAF4-413122C0B7BE}"/>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658122" y="1561531"/>
              <a:ext cx="298183" cy="298183"/>
            </a:xfrm>
            <a:prstGeom prst="rect">
              <a:avLst/>
            </a:prstGeom>
          </p:spPr>
        </p:pic>
        <p:pic>
          <p:nvPicPr>
            <p:cNvPr id="16" name="Image 15" descr="Une image contenant personne, homme, cravate, complet&#10;&#10;Description générée automatiquement">
              <a:extLst>
                <a:ext uri="{FF2B5EF4-FFF2-40B4-BE49-F238E27FC236}">
                  <a16:creationId xmlns:a16="http://schemas.microsoft.com/office/drawing/2014/main" id="{C53D07A6-1568-4241-9317-9EDFE577A7A6}"/>
                </a:ext>
              </a:extLst>
            </p:cNvPr>
            <p:cNvPicPr>
              <a:picLocks noChangeAspect="1"/>
            </p:cNvPicPr>
            <p:nvPr/>
          </p:nvPicPr>
          <p:blipFill>
            <a:blip r:embed="rId18" cstate="email">
              <a:extLst>
                <a:ext uri="{28A0092B-C50C-407E-A947-70E740481C1C}">
                  <a14:useLocalDpi xmlns:a14="http://schemas.microsoft.com/office/drawing/2010/main"/>
                </a:ext>
              </a:extLst>
            </a:blip>
            <a:stretch>
              <a:fillRect/>
            </a:stretch>
          </p:blipFill>
          <p:spPr>
            <a:xfrm>
              <a:off x="4178619" y="3479552"/>
              <a:ext cx="569795" cy="569795"/>
            </a:xfrm>
            <a:prstGeom prst="rect">
              <a:avLst/>
            </a:prstGeom>
          </p:spPr>
        </p:pic>
        <p:pic>
          <p:nvPicPr>
            <p:cNvPr id="17" name="Image 16" descr="Une image contenant personne, extérieur, souriant, violet&#10;&#10;Description générée automatiquement">
              <a:extLst>
                <a:ext uri="{FF2B5EF4-FFF2-40B4-BE49-F238E27FC236}">
                  <a16:creationId xmlns:a16="http://schemas.microsoft.com/office/drawing/2014/main" id="{FD1C0789-9988-40C8-9B8E-2D2C04B21B95}"/>
                </a:ext>
              </a:extLst>
            </p:cNvPr>
            <p:cNvPicPr>
              <a:picLocks noChangeAspect="1"/>
            </p:cNvPicPr>
            <p:nvPr/>
          </p:nvPicPr>
          <p:blipFill>
            <a:blip r:embed="rId19" cstate="email">
              <a:extLst>
                <a:ext uri="{28A0092B-C50C-407E-A947-70E740481C1C}">
                  <a14:useLocalDpi xmlns:a14="http://schemas.microsoft.com/office/drawing/2010/main"/>
                </a:ext>
              </a:extLst>
            </a:blip>
            <a:stretch>
              <a:fillRect/>
            </a:stretch>
          </p:blipFill>
          <p:spPr>
            <a:xfrm>
              <a:off x="5528625" y="4081373"/>
              <a:ext cx="569795" cy="569795"/>
            </a:xfrm>
            <a:prstGeom prst="rect">
              <a:avLst/>
            </a:prstGeom>
          </p:spPr>
        </p:pic>
        <p:pic>
          <p:nvPicPr>
            <p:cNvPr id="18" name="Image 17" descr="Une image contenant personne, femme, souriant&#10;&#10;Description générée automatiquement">
              <a:extLst>
                <a:ext uri="{FF2B5EF4-FFF2-40B4-BE49-F238E27FC236}">
                  <a16:creationId xmlns:a16="http://schemas.microsoft.com/office/drawing/2014/main" id="{6AB21E26-AE27-4D1F-9191-3FA66B28D90D}"/>
                </a:ext>
              </a:extLst>
            </p:cNvPr>
            <p:cNvPicPr>
              <a:picLocks noChangeAspect="1"/>
            </p:cNvPicPr>
            <p:nvPr/>
          </p:nvPicPr>
          <p:blipFill>
            <a:blip r:embed="rId20" cstate="email">
              <a:extLst>
                <a:ext uri="{28A0092B-C50C-407E-A947-70E740481C1C}">
                  <a14:useLocalDpi xmlns:a14="http://schemas.microsoft.com/office/drawing/2010/main"/>
                </a:ext>
              </a:extLst>
            </a:blip>
            <a:stretch>
              <a:fillRect/>
            </a:stretch>
          </p:blipFill>
          <p:spPr>
            <a:xfrm>
              <a:off x="2931042" y="3471335"/>
              <a:ext cx="569795" cy="569795"/>
            </a:xfrm>
            <a:prstGeom prst="rect">
              <a:avLst/>
            </a:prstGeom>
          </p:spPr>
        </p:pic>
        <p:pic>
          <p:nvPicPr>
            <p:cNvPr id="19" name="Image 18" descr="Une image contenant personne, extérieur, souriant, foule&#10;&#10;Description générée automatiquement">
              <a:extLst>
                <a:ext uri="{FF2B5EF4-FFF2-40B4-BE49-F238E27FC236}">
                  <a16:creationId xmlns:a16="http://schemas.microsoft.com/office/drawing/2014/main" id="{7D9B7053-677D-4A75-8D7A-64D49025831D}"/>
                </a:ext>
              </a:extLst>
            </p:cNvPr>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2307737" y="3475693"/>
              <a:ext cx="569795" cy="569795"/>
            </a:xfrm>
            <a:prstGeom prst="rect">
              <a:avLst/>
            </a:prstGeom>
          </p:spPr>
        </p:pic>
        <p:pic>
          <p:nvPicPr>
            <p:cNvPr id="20" name="Image 19" descr="Une image contenant personne, souriant, homme, posant&#10;&#10;Description générée automatiquement">
              <a:extLst>
                <a:ext uri="{FF2B5EF4-FFF2-40B4-BE49-F238E27FC236}">
                  <a16:creationId xmlns:a16="http://schemas.microsoft.com/office/drawing/2014/main" id="{0C50212E-0F28-4A03-8DC6-7AED6B396F6A}"/>
                </a:ext>
              </a:extLst>
            </p:cNvPr>
            <p:cNvPicPr>
              <a:picLocks noChangeAspect="1"/>
            </p:cNvPicPr>
            <p:nvPr/>
          </p:nvPicPr>
          <p:blipFill>
            <a:blip r:embed="rId22" cstate="email">
              <a:extLst>
                <a:ext uri="{28A0092B-C50C-407E-A947-70E740481C1C}">
                  <a14:useLocalDpi xmlns:a14="http://schemas.microsoft.com/office/drawing/2010/main"/>
                </a:ext>
              </a:extLst>
            </a:blip>
            <a:stretch>
              <a:fillRect/>
            </a:stretch>
          </p:blipFill>
          <p:spPr>
            <a:xfrm>
              <a:off x="1310279" y="4800468"/>
              <a:ext cx="569795" cy="569795"/>
            </a:xfrm>
            <a:prstGeom prst="rect">
              <a:avLst/>
            </a:prstGeom>
          </p:spPr>
        </p:pic>
        <p:pic>
          <p:nvPicPr>
            <p:cNvPr id="21" name="Image 20" descr="Une image contenant personne, intérieur, posant, fermer&#10;&#10;Description générée automatiquement">
              <a:extLst>
                <a:ext uri="{FF2B5EF4-FFF2-40B4-BE49-F238E27FC236}">
                  <a16:creationId xmlns:a16="http://schemas.microsoft.com/office/drawing/2014/main" id="{B6AA377F-7471-44F6-A3A6-07005535E585}"/>
                </a:ext>
              </a:extLst>
            </p:cNvPr>
            <p:cNvPicPr>
              <a:picLocks noChangeAspect="1"/>
            </p:cNvPicPr>
            <p:nvPr/>
          </p:nvPicPr>
          <p:blipFill>
            <a:blip r:embed="rId23" cstate="email">
              <a:extLst>
                <a:ext uri="{28A0092B-C50C-407E-A947-70E740481C1C}">
                  <a14:useLocalDpi xmlns:a14="http://schemas.microsoft.com/office/drawing/2010/main"/>
                </a:ext>
              </a:extLst>
            </a:blip>
            <a:stretch>
              <a:fillRect/>
            </a:stretch>
          </p:blipFill>
          <p:spPr>
            <a:xfrm>
              <a:off x="6157489" y="3466539"/>
              <a:ext cx="569795" cy="569795"/>
            </a:xfrm>
            <a:prstGeom prst="rect">
              <a:avLst/>
            </a:prstGeom>
          </p:spPr>
        </p:pic>
        <p:pic>
          <p:nvPicPr>
            <p:cNvPr id="22" name="Image 21" descr="Une image contenant personne, homme, mur, souriant&#10;&#10;Description générée automatiquement">
              <a:extLst>
                <a:ext uri="{FF2B5EF4-FFF2-40B4-BE49-F238E27FC236}">
                  <a16:creationId xmlns:a16="http://schemas.microsoft.com/office/drawing/2014/main" id="{1010A266-AC5C-4845-AA51-E75DDB2B57EA}"/>
                </a:ext>
              </a:extLst>
            </p:cNvPr>
            <p:cNvPicPr>
              <a:picLocks noChangeAspect="1"/>
            </p:cNvPicPr>
            <p:nvPr/>
          </p:nvPicPr>
          <p:blipFill>
            <a:blip r:embed="rId24" cstate="email">
              <a:extLst>
                <a:ext uri="{28A0092B-C50C-407E-A947-70E740481C1C}">
                  <a14:useLocalDpi xmlns:a14="http://schemas.microsoft.com/office/drawing/2010/main"/>
                </a:ext>
              </a:extLst>
            </a:blip>
            <a:stretch>
              <a:fillRect/>
            </a:stretch>
          </p:blipFill>
          <p:spPr>
            <a:xfrm>
              <a:off x="2931042" y="4103748"/>
              <a:ext cx="569795" cy="569795"/>
            </a:xfrm>
            <a:prstGeom prst="rect">
              <a:avLst/>
            </a:prstGeom>
          </p:spPr>
        </p:pic>
        <p:pic>
          <p:nvPicPr>
            <p:cNvPr id="23" name="Image 22" descr="Une image contenant homme, personne, intérieur, aîné&#10;&#10;Description générée automatiquement">
              <a:extLst>
                <a:ext uri="{FF2B5EF4-FFF2-40B4-BE49-F238E27FC236}">
                  <a16:creationId xmlns:a16="http://schemas.microsoft.com/office/drawing/2014/main" id="{9B6C9F2C-8C6B-4980-86F1-8972F3B90A24}"/>
                </a:ext>
              </a:extLst>
            </p:cNvPr>
            <p:cNvPicPr>
              <a:picLocks noChangeAspect="1"/>
            </p:cNvPicPr>
            <p:nvPr/>
          </p:nvPicPr>
          <p:blipFill>
            <a:blip r:embed="rId25" cstate="email">
              <a:extLst>
                <a:ext uri="{28A0092B-C50C-407E-A947-70E740481C1C}">
                  <a14:useLocalDpi xmlns:a14="http://schemas.microsoft.com/office/drawing/2010/main"/>
                </a:ext>
              </a:extLst>
            </a:blip>
            <a:stretch>
              <a:fillRect/>
            </a:stretch>
          </p:blipFill>
          <p:spPr>
            <a:xfrm>
              <a:off x="7507496" y="3466434"/>
              <a:ext cx="569795" cy="569795"/>
            </a:xfrm>
            <a:prstGeom prst="rect">
              <a:avLst/>
            </a:prstGeom>
          </p:spPr>
        </p:pic>
        <p:pic>
          <p:nvPicPr>
            <p:cNvPr id="24" name="Image 23" descr="Une image contenant homme, personne, verres, portant&#10;&#10;Description générée automatiquement">
              <a:extLst>
                <a:ext uri="{FF2B5EF4-FFF2-40B4-BE49-F238E27FC236}">
                  <a16:creationId xmlns:a16="http://schemas.microsoft.com/office/drawing/2014/main" id="{0C749F93-0954-449F-B9CF-DBDDE17BBFA1}"/>
                </a:ext>
              </a:extLst>
            </p:cNvPr>
            <p:cNvPicPr>
              <a:picLocks noChangeAspect="1"/>
            </p:cNvPicPr>
            <p:nvPr/>
          </p:nvPicPr>
          <p:blipFill>
            <a:blip r:embed="rId26" cstate="email">
              <a:extLst>
                <a:ext uri="{28A0092B-C50C-407E-A947-70E740481C1C}">
                  <a14:useLocalDpi xmlns:a14="http://schemas.microsoft.com/office/drawing/2010/main"/>
                </a:ext>
              </a:extLst>
            </a:blip>
            <a:stretch>
              <a:fillRect/>
            </a:stretch>
          </p:blipFill>
          <p:spPr>
            <a:xfrm>
              <a:off x="6157489" y="4082110"/>
              <a:ext cx="569795" cy="569795"/>
            </a:xfrm>
            <a:prstGeom prst="rect">
              <a:avLst/>
            </a:prstGeom>
          </p:spPr>
        </p:pic>
        <p:pic>
          <p:nvPicPr>
            <p:cNvPr id="25" name="Image 24" descr="Une image contenant personne, homme, intérieur, souriant&#10;&#10;Description générée automatiquement">
              <a:extLst>
                <a:ext uri="{FF2B5EF4-FFF2-40B4-BE49-F238E27FC236}">
                  <a16:creationId xmlns:a16="http://schemas.microsoft.com/office/drawing/2014/main" id="{4056B6E7-09D3-46A1-A4CB-EED109F60DC2}"/>
                </a:ext>
              </a:extLst>
            </p:cNvPr>
            <p:cNvPicPr>
              <a:picLocks noChangeAspect="1"/>
            </p:cNvPicPr>
            <p:nvPr/>
          </p:nvPicPr>
          <p:blipFill>
            <a:blip r:embed="rId27" cstate="email">
              <a:extLst>
                <a:ext uri="{28A0092B-C50C-407E-A947-70E740481C1C}">
                  <a14:useLocalDpi xmlns:a14="http://schemas.microsoft.com/office/drawing/2010/main"/>
                </a:ext>
              </a:extLst>
            </a:blip>
            <a:stretch>
              <a:fillRect/>
            </a:stretch>
          </p:blipFill>
          <p:spPr>
            <a:xfrm>
              <a:off x="1324958" y="3510401"/>
              <a:ext cx="569795" cy="569795"/>
            </a:xfrm>
            <a:prstGeom prst="rect">
              <a:avLst/>
            </a:prstGeom>
          </p:spPr>
        </p:pic>
        <p:pic>
          <p:nvPicPr>
            <p:cNvPr id="26" name="Image 25" descr="Une image contenant personne, homme, cravate, souriant&#10;&#10;Description générée automatiquement">
              <a:extLst>
                <a:ext uri="{FF2B5EF4-FFF2-40B4-BE49-F238E27FC236}">
                  <a16:creationId xmlns:a16="http://schemas.microsoft.com/office/drawing/2014/main" id="{95994EB8-B28D-4D21-95B6-60F2D684D362}"/>
                </a:ext>
              </a:extLst>
            </p:cNvPr>
            <p:cNvPicPr>
              <a:picLocks noChangeAspect="1"/>
            </p:cNvPicPr>
            <p:nvPr/>
          </p:nvPicPr>
          <p:blipFill>
            <a:blip r:embed="rId28" cstate="email">
              <a:extLst>
                <a:ext uri="{28A0092B-C50C-407E-A947-70E740481C1C}">
                  <a14:useLocalDpi xmlns:a14="http://schemas.microsoft.com/office/drawing/2010/main"/>
                </a:ext>
              </a:extLst>
            </a:blip>
            <a:stretch>
              <a:fillRect/>
            </a:stretch>
          </p:blipFill>
          <p:spPr>
            <a:xfrm>
              <a:off x="1321498" y="4193240"/>
              <a:ext cx="569795" cy="569795"/>
            </a:xfrm>
            <a:prstGeom prst="rect">
              <a:avLst/>
            </a:prstGeom>
          </p:spPr>
        </p:pic>
        <p:pic>
          <p:nvPicPr>
            <p:cNvPr id="27" name="Image 26" descr="Une image contenant personne, homme, souriant, aîné&#10;&#10;Description générée automatiquement">
              <a:extLst>
                <a:ext uri="{FF2B5EF4-FFF2-40B4-BE49-F238E27FC236}">
                  <a16:creationId xmlns:a16="http://schemas.microsoft.com/office/drawing/2014/main" id="{56349D75-4410-4E56-8FD0-32AAC4FC2D52}"/>
                </a:ext>
              </a:extLst>
            </p:cNvPr>
            <p:cNvPicPr>
              <a:picLocks noChangeAspect="1"/>
            </p:cNvPicPr>
            <p:nvPr/>
          </p:nvPicPr>
          <p:blipFill>
            <a:blip r:embed="rId29" cstate="email">
              <a:extLst>
                <a:ext uri="{28A0092B-C50C-407E-A947-70E740481C1C}">
                  <a14:useLocalDpi xmlns:a14="http://schemas.microsoft.com/office/drawing/2010/main"/>
                </a:ext>
              </a:extLst>
            </a:blip>
            <a:stretch>
              <a:fillRect/>
            </a:stretch>
          </p:blipFill>
          <p:spPr>
            <a:xfrm>
              <a:off x="699387" y="4786237"/>
              <a:ext cx="569795" cy="569795"/>
            </a:xfrm>
            <a:prstGeom prst="rect">
              <a:avLst/>
            </a:prstGeom>
          </p:spPr>
        </p:pic>
        <p:pic>
          <p:nvPicPr>
            <p:cNvPr id="28" name="Image 27" descr="Une image contenant personne, homme, souriant, aîné&#10;&#10;Description générée automatiquement">
              <a:extLst>
                <a:ext uri="{FF2B5EF4-FFF2-40B4-BE49-F238E27FC236}">
                  <a16:creationId xmlns:a16="http://schemas.microsoft.com/office/drawing/2014/main" id="{7EA25B15-A38D-4ADA-9C94-D80386628B78}"/>
                </a:ext>
              </a:extLst>
            </p:cNvPr>
            <p:cNvPicPr>
              <a:picLocks noChangeAspect="1"/>
            </p:cNvPicPr>
            <p:nvPr/>
          </p:nvPicPr>
          <p:blipFill>
            <a:blip r:embed="rId30" cstate="email">
              <a:extLst>
                <a:ext uri="{28A0092B-C50C-407E-A947-70E740481C1C}">
                  <a14:useLocalDpi xmlns:a14="http://schemas.microsoft.com/office/drawing/2010/main"/>
                </a:ext>
              </a:extLst>
            </a:blip>
            <a:stretch>
              <a:fillRect/>
            </a:stretch>
          </p:blipFill>
          <p:spPr>
            <a:xfrm>
              <a:off x="2320808" y="4103748"/>
              <a:ext cx="569795" cy="569795"/>
            </a:xfrm>
            <a:prstGeom prst="rect">
              <a:avLst/>
            </a:prstGeom>
          </p:spPr>
        </p:pic>
        <p:pic>
          <p:nvPicPr>
            <p:cNvPr id="29" name="Image 28" descr="Une image contenant personne, femme, souriant, posant&#10;&#10;Description générée automatiquement">
              <a:extLst>
                <a:ext uri="{FF2B5EF4-FFF2-40B4-BE49-F238E27FC236}">
                  <a16:creationId xmlns:a16="http://schemas.microsoft.com/office/drawing/2014/main" id="{FC18FC37-4F32-4420-B5BC-D4BF1DE1666D}"/>
                </a:ext>
              </a:extLst>
            </p:cNvPr>
            <p:cNvPicPr>
              <a:picLocks noChangeAspect="1"/>
            </p:cNvPicPr>
            <p:nvPr/>
          </p:nvPicPr>
          <p:blipFill>
            <a:blip r:embed="rId31" cstate="email">
              <a:extLst>
                <a:ext uri="{28A0092B-C50C-407E-A947-70E740481C1C}">
                  <a14:useLocalDpi xmlns:a14="http://schemas.microsoft.com/office/drawing/2010/main"/>
                </a:ext>
              </a:extLst>
            </a:blip>
            <a:stretch>
              <a:fillRect/>
            </a:stretch>
          </p:blipFill>
          <p:spPr>
            <a:xfrm>
              <a:off x="9089258" y="3479552"/>
              <a:ext cx="569795" cy="569795"/>
            </a:xfrm>
            <a:prstGeom prst="rect">
              <a:avLst/>
            </a:prstGeom>
          </p:spPr>
        </p:pic>
        <p:pic>
          <p:nvPicPr>
            <p:cNvPr id="30" name="Image 29" descr="Une image contenant personne, extérieur, fermer&#10;&#10;Description générée automatiquement">
              <a:extLst>
                <a:ext uri="{FF2B5EF4-FFF2-40B4-BE49-F238E27FC236}">
                  <a16:creationId xmlns:a16="http://schemas.microsoft.com/office/drawing/2014/main" id="{9ABB460D-B81C-406F-BEEF-D5C159CA2295}"/>
                </a:ext>
              </a:extLst>
            </p:cNvPr>
            <p:cNvPicPr>
              <a:picLocks noChangeAspect="1"/>
            </p:cNvPicPr>
            <p:nvPr/>
          </p:nvPicPr>
          <p:blipFill>
            <a:blip r:embed="rId32" cstate="email">
              <a:extLst>
                <a:ext uri="{28A0092B-C50C-407E-A947-70E740481C1C}">
                  <a14:useLocalDpi xmlns:a14="http://schemas.microsoft.com/office/drawing/2010/main"/>
                </a:ext>
              </a:extLst>
            </a:blip>
            <a:stretch>
              <a:fillRect/>
            </a:stretch>
          </p:blipFill>
          <p:spPr>
            <a:xfrm>
              <a:off x="5528626" y="3475194"/>
              <a:ext cx="569795" cy="569795"/>
            </a:xfrm>
            <a:prstGeom prst="rect">
              <a:avLst/>
            </a:prstGeom>
          </p:spPr>
        </p:pic>
        <p:pic>
          <p:nvPicPr>
            <p:cNvPr id="31" name="Image 30" descr="Une image contenant personne, mur, intérieur, jeune&#10;&#10;Description générée automatiquement">
              <a:extLst>
                <a:ext uri="{FF2B5EF4-FFF2-40B4-BE49-F238E27FC236}">
                  <a16:creationId xmlns:a16="http://schemas.microsoft.com/office/drawing/2014/main" id="{0ACA8F31-9FA8-4218-9D55-96E6635E6C6A}"/>
                </a:ext>
              </a:extLst>
            </p:cNvPr>
            <p:cNvPicPr>
              <a:picLocks noChangeAspect="1"/>
            </p:cNvPicPr>
            <p:nvPr/>
          </p:nvPicPr>
          <p:blipFill>
            <a:blip r:embed="rId33" cstate="email">
              <a:extLst>
                <a:ext uri="{28A0092B-C50C-407E-A947-70E740481C1C}">
                  <a14:useLocalDpi xmlns:a14="http://schemas.microsoft.com/office/drawing/2010/main"/>
                </a:ext>
              </a:extLst>
            </a:blip>
            <a:stretch>
              <a:fillRect/>
            </a:stretch>
          </p:blipFill>
          <p:spPr>
            <a:xfrm>
              <a:off x="10728385" y="3451572"/>
              <a:ext cx="569795" cy="569795"/>
            </a:xfrm>
            <a:prstGeom prst="rect">
              <a:avLst/>
            </a:prstGeom>
          </p:spPr>
        </p:pic>
        <p:pic>
          <p:nvPicPr>
            <p:cNvPr id="32" name="Image 31" descr="Une image contenant personne, homme, extérieur, arbre&#10;&#10;Description générée automatiquement">
              <a:extLst>
                <a:ext uri="{FF2B5EF4-FFF2-40B4-BE49-F238E27FC236}">
                  <a16:creationId xmlns:a16="http://schemas.microsoft.com/office/drawing/2014/main" id="{940269B5-E5CA-4FB3-95D9-EAA2A2ABBD06}"/>
                </a:ext>
              </a:extLst>
            </p:cNvPr>
            <p:cNvPicPr>
              <a:picLocks noChangeAspect="1"/>
            </p:cNvPicPr>
            <p:nvPr/>
          </p:nvPicPr>
          <p:blipFill>
            <a:blip r:embed="rId34" cstate="email">
              <a:extLst>
                <a:ext uri="{28A0092B-C50C-407E-A947-70E740481C1C}">
                  <a14:useLocalDpi xmlns:a14="http://schemas.microsoft.com/office/drawing/2010/main"/>
                </a:ext>
              </a:extLst>
            </a:blip>
            <a:stretch>
              <a:fillRect/>
            </a:stretch>
          </p:blipFill>
          <p:spPr>
            <a:xfrm>
              <a:off x="699387" y="4158990"/>
              <a:ext cx="569795" cy="569795"/>
            </a:xfrm>
            <a:prstGeom prst="rect">
              <a:avLst/>
            </a:prstGeom>
          </p:spPr>
        </p:pic>
        <p:pic>
          <p:nvPicPr>
            <p:cNvPr id="33" name="Image 32" descr="Une image contenant personne, mur, souriant, intérieur&#10;&#10;Description générée automatiquement">
              <a:extLst>
                <a:ext uri="{FF2B5EF4-FFF2-40B4-BE49-F238E27FC236}">
                  <a16:creationId xmlns:a16="http://schemas.microsoft.com/office/drawing/2014/main" id="{6C7AC939-21E1-4204-A4BA-DF05E6C55739}"/>
                </a:ext>
              </a:extLst>
            </p:cNvPr>
            <p:cNvPicPr>
              <a:picLocks noChangeAspect="1"/>
            </p:cNvPicPr>
            <p:nvPr/>
          </p:nvPicPr>
          <p:blipFill>
            <a:blip r:embed="rId35" cstate="email">
              <a:extLst>
                <a:ext uri="{28A0092B-C50C-407E-A947-70E740481C1C}">
                  <a14:useLocalDpi xmlns:a14="http://schemas.microsoft.com/office/drawing/2010/main"/>
                </a:ext>
              </a:extLst>
            </a:blip>
            <a:stretch>
              <a:fillRect/>
            </a:stretch>
          </p:blipFill>
          <p:spPr>
            <a:xfrm>
              <a:off x="701201" y="5451342"/>
              <a:ext cx="569795" cy="569795"/>
            </a:xfrm>
            <a:prstGeom prst="rect">
              <a:avLst/>
            </a:prstGeom>
          </p:spPr>
        </p:pic>
        <p:pic>
          <p:nvPicPr>
            <p:cNvPr id="34" name="Image 33" descr="Une image contenant personne, mur, souriant, posant&#10;&#10;Description générée automatiquement">
              <a:extLst>
                <a:ext uri="{FF2B5EF4-FFF2-40B4-BE49-F238E27FC236}">
                  <a16:creationId xmlns:a16="http://schemas.microsoft.com/office/drawing/2014/main" id="{CF437C15-811C-4946-97F3-6BDF28F2D030}"/>
                </a:ext>
              </a:extLst>
            </p:cNvPr>
            <p:cNvPicPr>
              <a:picLocks noChangeAspect="1"/>
            </p:cNvPicPr>
            <p:nvPr/>
          </p:nvPicPr>
          <p:blipFill>
            <a:blip r:embed="rId36" cstate="email">
              <a:extLst>
                <a:ext uri="{28A0092B-C50C-407E-A947-70E740481C1C}">
                  <a14:useLocalDpi xmlns:a14="http://schemas.microsoft.com/office/drawing/2010/main"/>
                </a:ext>
              </a:extLst>
            </a:blip>
            <a:stretch>
              <a:fillRect/>
            </a:stretch>
          </p:blipFill>
          <p:spPr>
            <a:xfrm>
              <a:off x="699387" y="3504619"/>
              <a:ext cx="569795" cy="569795"/>
            </a:xfrm>
            <a:prstGeom prst="rect">
              <a:avLst/>
            </a:prstGeom>
          </p:spPr>
        </p:pic>
        <p:pic>
          <p:nvPicPr>
            <p:cNvPr id="35" name="Image 34" descr="Une image contenant personne, mur, homme, souriant&#10;&#10;Description générée automatiquement">
              <a:extLst>
                <a:ext uri="{FF2B5EF4-FFF2-40B4-BE49-F238E27FC236}">
                  <a16:creationId xmlns:a16="http://schemas.microsoft.com/office/drawing/2014/main" id="{8968B192-D070-434A-A012-B72A2F00FA50}"/>
                </a:ext>
              </a:extLst>
            </p:cNvPr>
            <p:cNvPicPr>
              <a:picLocks noChangeAspect="1"/>
            </p:cNvPicPr>
            <p:nvPr/>
          </p:nvPicPr>
          <p:blipFill>
            <a:blip r:embed="rId37" cstate="email">
              <a:extLst>
                <a:ext uri="{28A0092B-C50C-407E-A947-70E740481C1C}">
                  <a14:useLocalDpi xmlns:a14="http://schemas.microsoft.com/office/drawing/2010/main"/>
                </a:ext>
              </a:extLst>
            </a:blip>
            <a:stretch>
              <a:fillRect/>
            </a:stretch>
          </p:blipFill>
          <p:spPr>
            <a:xfrm>
              <a:off x="4178619" y="4088307"/>
              <a:ext cx="569795" cy="569795"/>
            </a:xfrm>
            <a:prstGeom prst="rect">
              <a:avLst/>
            </a:prstGeom>
          </p:spPr>
        </p:pic>
      </p:grpSp>
    </p:spTree>
    <p:extLst>
      <p:ext uri="{BB962C8B-B14F-4D97-AF65-F5344CB8AC3E}">
        <p14:creationId xmlns:p14="http://schemas.microsoft.com/office/powerpoint/2010/main" val="1305242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EE35A52-66E2-4385-03D2-B31AB527C9A6}"/>
              </a:ext>
            </a:extLst>
          </p:cNvPr>
          <p:cNvSpPr>
            <a:spLocks noGrp="1"/>
          </p:cNvSpPr>
          <p:nvPr>
            <p:ph type="title"/>
          </p:nvPr>
        </p:nvSpPr>
        <p:spPr/>
        <p:txBody>
          <a:bodyPr>
            <a:noAutofit/>
          </a:bodyPr>
          <a:lstStyle/>
          <a:p>
            <a:r>
              <a:rPr lang="en-US" sz="3200" dirty="0"/>
              <a:t>Answering bias : What is shared during the workshop might not be the true engagement level</a:t>
            </a:r>
          </a:p>
        </p:txBody>
      </p:sp>
      <p:sp>
        <p:nvSpPr>
          <p:cNvPr id="3" name="Segnaposto contenuto 2">
            <a:extLst>
              <a:ext uri="{FF2B5EF4-FFF2-40B4-BE49-F238E27FC236}">
                <a16:creationId xmlns:a16="http://schemas.microsoft.com/office/drawing/2014/main" id="{55041154-2D03-3ED8-FFB4-59AC520AB4E2}"/>
              </a:ext>
            </a:extLst>
          </p:cNvPr>
          <p:cNvSpPr>
            <a:spLocks noGrp="1"/>
          </p:cNvSpPr>
          <p:nvPr>
            <p:ph idx="1"/>
          </p:nvPr>
        </p:nvSpPr>
        <p:spPr>
          <a:xfrm>
            <a:off x="4266057" y="2098548"/>
            <a:ext cx="3600000" cy="4475988"/>
          </a:xfrm>
          <a:solidFill>
            <a:schemeClr val="accent2">
              <a:lumMod val="60000"/>
              <a:lumOff val="40000"/>
            </a:schemeClr>
          </a:solidFill>
        </p:spPr>
        <p:txBody>
          <a:bodyPr>
            <a:noAutofit/>
          </a:bodyPr>
          <a:lstStyle/>
          <a:p>
            <a:pPr marL="0" indent="0">
              <a:buNone/>
            </a:pPr>
            <a:r>
              <a:rPr lang="en-US" sz="1200" b="1" dirty="0"/>
              <a:t>Psychological unsafety </a:t>
            </a:r>
            <a:r>
              <a:rPr lang="en-US" sz="1200" dirty="0"/>
              <a:t>: Participants might fear revealing that their current level engagement is lower than what they think is the expectation, and therefore “answer up”.</a:t>
            </a:r>
          </a:p>
          <a:p>
            <a:pPr marL="0" indent="0">
              <a:buNone/>
            </a:pPr>
            <a:r>
              <a:rPr lang="en-US" sz="1200" b="1" dirty="0"/>
              <a:t>Virtue signaling :</a:t>
            </a:r>
            <a:r>
              <a:rPr lang="en-US" sz="1200" dirty="0"/>
              <a:t> Participants might intend to communicate a good character during a collective workshop</a:t>
            </a:r>
          </a:p>
          <a:p>
            <a:pPr marL="0" indent="0">
              <a:buNone/>
            </a:pPr>
            <a:r>
              <a:rPr lang="en-US" sz="1200" b="1" dirty="0"/>
              <a:t>Misunderstanding workshop application :</a:t>
            </a:r>
            <a:r>
              <a:rPr lang="en-US" sz="1200" dirty="0"/>
              <a:t> Participants might answer without understanding the activities adaptation it implies, therefore not be careful about their answer, answering down or answering up their real level.</a:t>
            </a:r>
          </a:p>
          <a:p>
            <a:pPr marL="0" indent="0">
              <a:buNone/>
            </a:pPr>
            <a:r>
              <a:rPr lang="en-US" sz="1200" b="1" dirty="0"/>
              <a:t>Influence by others :</a:t>
            </a:r>
            <a:r>
              <a:rPr lang="en-US" sz="1200" dirty="0"/>
              <a:t> Participants might be influenced by other participants to answer something different than they would if they were alone.</a:t>
            </a:r>
          </a:p>
          <a:p>
            <a:pPr marL="0" indent="0">
              <a:buNone/>
            </a:pPr>
            <a:r>
              <a:rPr lang="en-US" sz="1200" b="1" dirty="0"/>
              <a:t>Self-image different from reality</a:t>
            </a:r>
            <a:r>
              <a:rPr lang="en-US" sz="1200" dirty="0"/>
              <a:t> : Participants might see themselves as less or more engaged than in what practical conditions reveal.</a:t>
            </a:r>
          </a:p>
        </p:txBody>
      </p:sp>
      <p:sp>
        <p:nvSpPr>
          <p:cNvPr id="4" name="Segnaposto contenuto 2">
            <a:extLst>
              <a:ext uri="{FF2B5EF4-FFF2-40B4-BE49-F238E27FC236}">
                <a16:creationId xmlns:a16="http://schemas.microsoft.com/office/drawing/2014/main" id="{447123C1-3791-8CAC-9D15-8A0FCCC6B9A6}"/>
              </a:ext>
            </a:extLst>
          </p:cNvPr>
          <p:cNvSpPr txBox="1">
            <a:spLocks/>
          </p:cNvSpPr>
          <p:nvPr/>
        </p:nvSpPr>
        <p:spPr>
          <a:xfrm>
            <a:off x="8330184" y="2098548"/>
            <a:ext cx="3600000" cy="4475988"/>
          </a:xfrm>
          <a:prstGeom prst="rect">
            <a:avLst/>
          </a:prstGeom>
          <a:solidFill>
            <a:schemeClr val="accent1">
              <a:lumMod val="20000"/>
              <a:lumOff val="80000"/>
            </a:schemeClr>
          </a:solidFill>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Practical Solutions include various possibilities to adapt to your own context. The solutions are essentially based on : </a:t>
            </a:r>
          </a:p>
          <a:p>
            <a:pPr>
              <a:buFontTx/>
              <a:buChar char="-"/>
            </a:pPr>
            <a:r>
              <a:rPr lang="en-US" sz="1200" b="1" dirty="0"/>
              <a:t>Removing influence from others </a:t>
            </a:r>
            <a:r>
              <a:rPr lang="en-US" sz="1200" dirty="0"/>
              <a:t>: Get anonymous responses, or independent responses (without members seeing what others answered).</a:t>
            </a:r>
          </a:p>
          <a:p>
            <a:pPr>
              <a:buFontTx/>
              <a:buChar char="-"/>
            </a:pPr>
            <a:r>
              <a:rPr lang="en-US" sz="1200" b="1" dirty="0"/>
              <a:t>Create psychological safety :</a:t>
            </a:r>
            <a:r>
              <a:rPr lang="en-US" sz="1200" dirty="0"/>
              <a:t> Explicitly allow participants to answer low engagement. Explain that there will neither be sanctions, compliments, nor reputation effects for declaring any level of engagement. Open declaration to regular update.</a:t>
            </a:r>
          </a:p>
          <a:p>
            <a:pPr>
              <a:buFontTx/>
              <a:buChar char="-"/>
            </a:pPr>
            <a:r>
              <a:rPr lang="en-US" sz="1200" b="1" dirty="0"/>
              <a:t>Understanding of Workshop use : </a:t>
            </a:r>
            <a:r>
              <a:rPr lang="en-US" sz="1200" dirty="0"/>
              <a:t>Explain the interest and importance of getting a true information instead of a fantasized community.</a:t>
            </a:r>
          </a:p>
        </p:txBody>
      </p:sp>
      <p:sp>
        <p:nvSpPr>
          <p:cNvPr id="5" name="Segnaposto contenuto 2">
            <a:extLst>
              <a:ext uri="{FF2B5EF4-FFF2-40B4-BE49-F238E27FC236}">
                <a16:creationId xmlns:a16="http://schemas.microsoft.com/office/drawing/2014/main" id="{58477DC8-F075-11FF-D02B-F06155E17E1F}"/>
              </a:ext>
            </a:extLst>
          </p:cNvPr>
          <p:cNvSpPr txBox="1">
            <a:spLocks/>
          </p:cNvSpPr>
          <p:nvPr/>
        </p:nvSpPr>
        <p:spPr>
          <a:xfrm>
            <a:off x="242316" y="2098548"/>
            <a:ext cx="3600000" cy="4475988"/>
          </a:xfrm>
          <a:prstGeom prst="rect">
            <a:avLst/>
          </a:prstGeom>
          <a:solidFill>
            <a:schemeClr val="bg1">
              <a:lumMod val="95000"/>
            </a:schemeClr>
          </a:solidFill>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Results of the Engagement Level Workshop may be biased because of various reasons. </a:t>
            </a:r>
          </a:p>
          <a:p>
            <a:pPr marL="0" indent="0">
              <a:buNone/>
            </a:pPr>
            <a:r>
              <a:rPr lang="en-US" sz="1200" dirty="0"/>
              <a:t>A bias result may be less usable and lead you to make the wrong choices.</a:t>
            </a:r>
          </a:p>
          <a:p>
            <a:pPr marL="0" indent="0">
              <a:buNone/>
            </a:pPr>
            <a:r>
              <a:rPr lang="en-US" sz="1200" dirty="0"/>
              <a:t>Therefore, it is important to reduce the chance of bias, and increase the chance of matching activities </a:t>
            </a:r>
          </a:p>
          <a:p>
            <a:pPr marL="0" indent="0">
              <a:buNone/>
            </a:pPr>
            <a:r>
              <a:rPr lang="en-US" sz="1200" dirty="0"/>
              <a:t>Here are some potential causes for bias and practical solutions for prevention.</a:t>
            </a:r>
          </a:p>
        </p:txBody>
      </p:sp>
    </p:spTree>
    <p:extLst>
      <p:ext uri="{BB962C8B-B14F-4D97-AF65-F5344CB8AC3E}">
        <p14:creationId xmlns:p14="http://schemas.microsoft.com/office/powerpoint/2010/main" val="3206013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DFB249-4BAC-45D8-BD66-8A9B48267113}"/>
              </a:ext>
            </a:extLst>
          </p:cNvPr>
          <p:cNvSpPr>
            <a:spLocks noGrp="1"/>
          </p:cNvSpPr>
          <p:nvPr>
            <p:ph type="title"/>
          </p:nvPr>
        </p:nvSpPr>
        <p:spPr>
          <a:xfrm>
            <a:off x="1115568" y="548640"/>
            <a:ext cx="10168128" cy="712311"/>
          </a:xfrm>
        </p:spPr>
        <p:txBody>
          <a:bodyPr>
            <a:noAutofit/>
          </a:bodyPr>
          <a:lstStyle/>
          <a:p>
            <a:r>
              <a:rPr lang="en-US" sz="2800" dirty="0"/>
              <a:t>Engagement Level Workshop</a:t>
            </a:r>
            <a:br>
              <a:rPr lang="en-US" sz="2800" dirty="0"/>
            </a:br>
            <a:r>
              <a:rPr lang="en-US" sz="2800" dirty="0"/>
              <a:t>Preparing to Host Workshop</a:t>
            </a:r>
          </a:p>
        </p:txBody>
      </p:sp>
      <p:sp>
        <p:nvSpPr>
          <p:cNvPr id="14" name="ZoneTexte 13">
            <a:extLst>
              <a:ext uri="{FF2B5EF4-FFF2-40B4-BE49-F238E27FC236}">
                <a16:creationId xmlns:a16="http://schemas.microsoft.com/office/drawing/2014/main" id="{324AC220-AEB7-4C0B-A1F1-FAACDF7DF234}"/>
              </a:ext>
            </a:extLst>
          </p:cNvPr>
          <p:cNvSpPr txBox="1"/>
          <p:nvPr/>
        </p:nvSpPr>
        <p:spPr>
          <a:xfrm>
            <a:off x="11496252" y="6815480"/>
            <a:ext cx="2513365" cy="523220"/>
          </a:xfrm>
          <a:prstGeom prst="rect">
            <a:avLst/>
          </a:prstGeom>
          <a:noFill/>
        </p:spPr>
        <p:txBody>
          <a:bodyPr wrap="square" rtlCol="0">
            <a:spAutoFit/>
          </a:bodyPr>
          <a:lstStyle/>
          <a:p>
            <a:r>
              <a:rPr lang="en-US" sz="1400"/>
              <a:t>Only after a certain date, event</a:t>
            </a:r>
          </a:p>
        </p:txBody>
      </p:sp>
      <p:graphicFrame>
        <p:nvGraphicFramePr>
          <p:cNvPr id="6" name="Tableau 5">
            <a:extLst>
              <a:ext uri="{FF2B5EF4-FFF2-40B4-BE49-F238E27FC236}">
                <a16:creationId xmlns:a16="http://schemas.microsoft.com/office/drawing/2014/main" id="{8F92889C-910F-41FB-903A-7E8963BA10D2}"/>
              </a:ext>
            </a:extLst>
          </p:cNvPr>
          <p:cNvGraphicFramePr>
            <a:graphicFrameLocks noGrp="1"/>
          </p:cNvGraphicFramePr>
          <p:nvPr/>
        </p:nvGraphicFramePr>
        <p:xfrm>
          <a:off x="8349241" y="548640"/>
          <a:ext cx="3606323" cy="199683"/>
        </p:xfrm>
        <a:graphic>
          <a:graphicData uri="http://schemas.openxmlformats.org/drawingml/2006/table">
            <a:tbl>
              <a:tblPr firstRow="1" bandRow="1">
                <a:tableStyleId>{5C22544A-7EE6-4342-B048-85BDC9FD1C3A}</a:tableStyleId>
              </a:tblPr>
              <a:tblGrid>
                <a:gridCol w="515189">
                  <a:extLst>
                    <a:ext uri="{9D8B030D-6E8A-4147-A177-3AD203B41FA5}">
                      <a16:colId xmlns:a16="http://schemas.microsoft.com/office/drawing/2014/main" val="1258243979"/>
                    </a:ext>
                  </a:extLst>
                </a:gridCol>
                <a:gridCol w="515189">
                  <a:extLst>
                    <a:ext uri="{9D8B030D-6E8A-4147-A177-3AD203B41FA5}">
                      <a16:colId xmlns:a16="http://schemas.microsoft.com/office/drawing/2014/main" val="1079462814"/>
                    </a:ext>
                  </a:extLst>
                </a:gridCol>
                <a:gridCol w="515189">
                  <a:extLst>
                    <a:ext uri="{9D8B030D-6E8A-4147-A177-3AD203B41FA5}">
                      <a16:colId xmlns:a16="http://schemas.microsoft.com/office/drawing/2014/main" val="3397691572"/>
                    </a:ext>
                  </a:extLst>
                </a:gridCol>
                <a:gridCol w="515189">
                  <a:extLst>
                    <a:ext uri="{9D8B030D-6E8A-4147-A177-3AD203B41FA5}">
                      <a16:colId xmlns:a16="http://schemas.microsoft.com/office/drawing/2014/main" val="3075883050"/>
                    </a:ext>
                  </a:extLst>
                </a:gridCol>
                <a:gridCol w="515189">
                  <a:extLst>
                    <a:ext uri="{9D8B030D-6E8A-4147-A177-3AD203B41FA5}">
                      <a16:colId xmlns:a16="http://schemas.microsoft.com/office/drawing/2014/main" val="1259412674"/>
                    </a:ext>
                  </a:extLst>
                </a:gridCol>
                <a:gridCol w="515189">
                  <a:extLst>
                    <a:ext uri="{9D8B030D-6E8A-4147-A177-3AD203B41FA5}">
                      <a16:colId xmlns:a16="http://schemas.microsoft.com/office/drawing/2014/main" val="3392695109"/>
                    </a:ext>
                  </a:extLst>
                </a:gridCol>
                <a:gridCol w="515189">
                  <a:extLst>
                    <a:ext uri="{9D8B030D-6E8A-4147-A177-3AD203B41FA5}">
                      <a16:colId xmlns:a16="http://schemas.microsoft.com/office/drawing/2014/main" val="2848032752"/>
                    </a:ext>
                  </a:extLst>
                </a:gridCol>
              </a:tblGrid>
              <a:tr h="68840">
                <a:tc>
                  <a:txBody>
                    <a:bodyPr/>
                    <a:lstStyle/>
                    <a:p>
                      <a:pPr algn="ctr"/>
                      <a:r>
                        <a:rPr lang="en-US" sz="200">
                          <a:solidFill>
                            <a:schemeClr val="tx1"/>
                          </a:solidFill>
                        </a:rPr>
                        <a:t>1</a:t>
                      </a:r>
                    </a:p>
                  </a:txBody>
                  <a:tcPr marL="28929" marR="28929" marT="14465" marB="14465">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
                          <a:solidFill>
                            <a:schemeClr val="tx1"/>
                          </a:solidFill>
                        </a:rPr>
                        <a:t>2</a:t>
                      </a:r>
                    </a:p>
                  </a:txBody>
                  <a:tcPr marL="28929" marR="28929" marT="14465" marB="14465">
                    <a:solidFill>
                      <a:schemeClr val="bg1">
                        <a:lumMod val="95000"/>
                      </a:schemeClr>
                    </a:solidFill>
                  </a:tcPr>
                </a:tc>
                <a:tc>
                  <a:txBody>
                    <a:bodyPr/>
                    <a:lstStyle/>
                    <a:p>
                      <a:pPr algn="ctr"/>
                      <a:r>
                        <a:rPr lang="en-US" sz="200">
                          <a:solidFill>
                            <a:schemeClr val="tx1"/>
                          </a:solidFill>
                        </a:rPr>
                        <a:t>3</a:t>
                      </a:r>
                    </a:p>
                  </a:txBody>
                  <a:tcPr marL="28929" marR="28929" marT="14465" marB="14465">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
                          <a:solidFill>
                            <a:schemeClr val="tx1"/>
                          </a:solidFill>
                        </a:rPr>
                        <a:t>4</a:t>
                      </a:r>
                    </a:p>
                  </a:txBody>
                  <a:tcPr marL="28929" marR="28929" marT="14465" marB="14465">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
                          <a:solidFill>
                            <a:schemeClr val="tx1"/>
                          </a:solidFill>
                        </a:rPr>
                        <a:t>5</a:t>
                      </a:r>
                    </a:p>
                  </a:txBody>
                  <a:tcPr marL="28929" marR="28929" marT="14465" marB="14465">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
                          <a:solidFill>
                            <a:schemeClr val="bg1"/>
                          </a:solidFill>
                        </a:rPr>
                        <a:t>6</a:t>
                      </a:r>
                    </a:p>
                  </a:txBody>
                  <a:tcPr marL="28929" marR="28929" marT="14465" marB="14465">
                    <a:solidFill>
                      <a:schemeClr val="accent1">
                        <a:lumMod val="75000"/>
                      </a:schemeClr>
                    </a:solidFill>
                  </a:tcPr>
                </a:tc>
                <a:tc>
                  <a:txBody>
                    <a:bodyPr/>
                    <a:lstStyle/>
                    <a:p>
                      <a:pPr algn="ctr"/>
                      <a:r>
                        <a:rPr lang="en-US" sz="200">
                          <a:solidFill>
                            <a:schemeClr val="bg1"/>
                          </a:solidFill>
                        </a:rPr>
                        <a:t>7</a:t>
                      </a:r>
                    </a:p>
                  </a:txBody>
                  <a:tcPr marL="28929" marR="28929" marT="14465" marB="14465">
                    <a:solidFill>
                      <a:schemeClr val="accent1">
                        <a:lumMod val="50000"/>
                      </a:schemeClr>
                    </a:solidFill>
                  </a:tcPr>
                </a:tc>
                <a:extLst>
                  <a:ext uri="{0D108BD9-81ED-4DB2-BD59-A6C34878D82A}">
                    <a16:rowId xmlns:a16="http://schemas.microsoft.com/office/drawing/2014/main" val="1311980861"/>
                  </a:ext>
                </a:extLst>
              </a:tr>
              <a:tr h="130843">
                <a:tc>
                  <a:txBody>
                    <a:bodyPr/>
                    <a:lstStyle/>
                    <a:p>
                      <a:pPr algn="ctr"/>
                      <a:r>
                        <a:rPr lang="en-US" sz="200">
                          <a:solidFill>
                            <a:schemeClr val="tx1"/>
                          </a:solidFill>
                        </a:rPr>
                        <a:t>Curious</a:t>
                      </a:r>
                    </a:p>
                  </a:txBody>
                  <a:tcPr marL="28929" marR="28929" marT="14465" marB="14465">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
                          <a:solidFill>
                            <a:schemeClr val="tx1"/>
                          </a:solidFill>
                        </a:rPr>
                        <a:t>Active attendee</a:t>
                      </a:r>
                    </a:p>
                  </a:txBody>
                  <a:tcPr marL="28929" marR="28929" marT="14465" marB="14465">
                    <a:solidFill>
                      <a:schemeClr val="bg1">
                        <a:lumMod val="95000"/>
                      </a:schemeClr>
                    </a:solidFill>
                  </a:tcPr>
                </a:tc>
                <a:tc>
                  <a:txBody>
                    <a:bodyPr/>
                    <a:lstStyle/>
                    <a:p>
                      <a:pPr algn="ctr"/>
                      <a:r>
                        <a:rPr lang="en-US" sz="200">
                          <a:solidFill>
                            <a:schemeClr val="tx1"/>
                          </a:solidFill>
                        </a:rPr>
                        <a:t>Active and regular attendee</a:t>
                      </a:r>
                    </a:p>
                  </a:txBody>
                  <a:tcPr marL="28929" marR="28929" marT="14465" marB="14465">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
                          <a:solidFill>
                            <a:schemeClr val="tx1"/>
                          </a:solidFill>
                        </a:rPr>
                        <a:t>Contributor</a:t>
                      </a:r>
                    </a:p>
                  </a:txBody>
                  <a:tcPr marL="28929" marR="28929" marT="14465" marB="14465">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
                          <a:solidFill>
                            <a:schemeClr val="tx1"/>
                          </a:solidFill>
                        </a:rPr>
                        <a:t>Leader</a:t>
                      </a:r>
                    </a:p>
                  </a:txBody>
                  <a:tcPr marL="28929" marR="28929" marT="14465" marB="14465">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
                          <a:solidFill>
                            <a:schemeClr val="bg1"/>
                          </a:solidFill>
                        </a:rPr>
                        <a:t>Leader &amp; Creator</a:t>
                      </a:r>
                    </a:p>
                  </a:txBody>
                  <a:tcPr marL="28929" marR="28929" marT="14465" marB="14465">
                    <a:solidFill>
                      <a:schemeClr val="accent1">
                        <a:lumMod val="75000"/>
                      </a:schemeClr>
                    </a:solidFill>
                  </a:tcPr>
                </a:tc>
                <a:tc>
                  <a:txBody>
                    <a:bodyPr/>
                    <a:lstStyle/>
                    <a:p>
                      <a:pPr algn="ctr"/>
                      <a:r>
                        <a:rPr lang="en-US" sz="200">
                          <a:solidFill>
                            <a:schemeClr val="bg1"/>
                          </a:solidFill>
                        </a:rPr>
                        <a:t>Community Booster</a:t>
                      </a:r>
                    </a:p>
                  </a:txBody>
                  <a:tcPr marL="28929" marR="28929" marT="14465" marB="14465">
                    <a:solidFill>
                      <a:schemeClr val="accent1">
                        <a:lumMod val="50000"/>
                      </a:schemeClr>
                    </a:solidFill>
                  </a:tcPr>
                </a:tc>
                <a:extLst>
                  <a:ext uri="{0D108BD9-81ED-4DB2-BD59-A6C34878D82A}">
                    <a16:rowId xmlns:a16="http://schemas.microsoft.com/office/drawing/2014/main" val="3032128388"/>
                  </a:ext>
                </a:extLst>
              </a:tr>
            </a:tbl>
          </a:graphicData>
        </a:graphic>
      </p:graphicFrame>
      <p:grpSp>
        <p:nvGrpSpPr>
          <p:cNvPr id="3" name="Groupe 2">
            <a:extLst>
              <a:ext uri="{FF2B5EF4-FFF2-40B4-BE49-F238E27FC236}">
                <a16:creationId xmlns:a16="http://schemas.microsoft.com/office/drawing/2014/main" id="{F32DA409-BA8F-4DCD-B24C-13D20A5D4BB7}"/>
              </a:ext>
            </a:extLst>
          </p:cNvPr>
          <p:cNvGrpSpPr/>
          <p:nvPr/>
        </p:nvGrpSpPr>
        <p:grpSpPr>
          <a:xfrm>
            <a:off x="8441251" y="172745"/>
            <a:ext cx="3422302" cy="1420188"/>
            <a:chOff x="699387" y="1561531"/>
            <a:chExt cx="10746546" cy="4459606"/>
          </a:xfrm>
        </p:grpSpPr>
        <p:pic>
          <p:nvPicPr>
            <p:cNvPr id="7" name="Graphique 6" descr="Une artiste avec un remplissage uni">
              <a:extLst>
                <a:ext uri="{FF2B5EF4-FFF2-40B4-BE49-F238E27FC236}">
                  <a16:creationId xmlns:a16="http://schemas.microsoft.com/office/drawing/2014/main" id="{BE317170-8A4E-4166-820B-D4D58ECD61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16269" y="1649369"/>
              <a:ext cx="914400" cy="914400"/>
            </a:xfrm>
            <a:prstGeom prst="rect">
              <a:avLst/>
            </a:prstGeom>
          </p:spPr>
        </p:pic>
        <p:pic>
          <p:nvPicPr>
            <p:cNvPr id="8" name="Graphique 7" descr="Employée de bureau avec un remplissage uni">
              <a:extLst>
                <a:ext uri="{FF2B5EF4-FFF2-40B4-BE49-F238E27FC236}">
                  <a16:creationId xmlns:a16="http://schemas.microsoft.com/office/drawing/2014/main" id="{AB19BF8E-89E9-4B17-B61B-1A2450E05FE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193273" y="1669686"/>
              <a:ext cx="914400" cy="914400"/>
            </a:xfrm>
            <a:prstGeom prst="rect">
              <a:avLst/>
            </a:prstGeom>
          </p:spPr>
        </p:pic>
        <p:pic>
          <p:nvPicPr>
            <p:cNvPr id="9" name="Graphique 8" descr="Profil femelle avec un remplissage uni">
              <a:extLst>
                <a:ext uri="{FF2B5EF4-FFF2-40B4-BE49-F238E27FC236}">
                  <a16:creationId xmlns:a16="http://schemas.microsoft.com/office/drawing/2014/main" id="{72C7D9DC-B3E9-4B0C-9E76-98AAF2F5D62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036616" y="1669686"/>
              <a:ext cx="914400" cy="914400"/>
            </a:xfrm>
            <a:prstGeom prst="rect">
              <a:avLst/>
            </a:prstGeom>
          </p:spPr>
        </p:pic>
        <p:pic>
          <p:nvPicPr>
            <p:cNvPr id="10" name="Graphique 9" descr="Femme agricultrice avec un remplissage uni">
              <a:extLst>
                <a:ext uri="{FF2B5EF4-FFF2-40B4-BE49-F238E27FC236}">
                  <a16:creationId xmlns:a16="http://schemas.microsoft.com/office/drawing/2014/main" id="{58C8229B-D239-490E-BEDD-67503AC1741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38800" y="1710623"/>
              <a:ext cx="914400" cy="914400"/>
            </a:xfrm>
            <a:prstGeom prst="rect">
              <a:avLst/>
            </a:prstGeom>
          </p:spPr>
        </p:pic>
        <p:pic>
          <p:nvPicPr>
            <p:cNvPr id="11" name="Graphique 10" descr="Femme DJ avec un remplissage uni">
              <a:extLst>
                <a:ext uri="{FF2B5EF4-FFF2-40B4-BE49-F238E27FC236}">
                  <a16:creationId xmlns:a16="http://schemas.microsoft.com/office/drawing/2014/main" id="{D3EA719D-9C62-41ED-ADAE-9CAF2AFE879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482143" y="1710623"/>
              <a:ext cx="914400" cy="914400"/>
            </a:xfrm>
            <a:prstGeom prst="rect">
              <a:avLst/>
            </a:prstGeom>
          </p:spPr>
        </p:pic>
        <p:pic>
          <p:nvPicPr>
            <p:cNvPr id="12" name="Graphique 11" descr="Écolière avec un remplissage uni">
              <a:extLst>
                <a:ext uri="{FF2B5EF4-FFF2-40B4-BE49-F238E27FC236}">
                  <a16:creationId xmlns:a16="http://schemas.microsoft.com/office/drawing/2014/main" id="{25E2FBCB-C7ED-4BD6-9C02-3E9D75018CA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03815" y="1669686"/>
              <a:ext cx="914400" cy="914400"/>
            </a:xfrm>
            <a:prstGeom prst="rect">
              <a:avLst/>
            </a:prstGeom>
          </p:spPr>
        </p:pic>
        <p:pic>
          <p:nvPicPr>
            <p:cNvPr id="13" name="Graphique 12" descr="Héroïne avec un remplissage uni">
              <a:extLst>
                <a:ext uri="{FF2B5EF4-FFF2-40B4-BE49-F238E27FC236}">
                  <a16:creationId xmlns:a16="http://schemas.microsoft.com/office/drawing/2014/main" id="{95383A16-88BF-4387-AEAA-D35EE30E491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439265" y="1618355"/>
              <a:ext cx="1006668" cy="1006668"/>
            </a:xfrm>
            <a:prstGeom prst="rect">
              <a:avLst/>
            </a:prstGeom>
          </p:spPr>
        </p:pic>
        <p:pic>
          <p:nvPicPr>
            <p:cNvPr id="15" name="Graphique 14" descr="Deux cœurs avec un remplissage uni">
              <a:extLst>
                <a:ext uri="{FF2B5EF4-FFF2-40B4-BE49-F238E27FC236}">
                  <a16:creationId xmlns:a16="http://schemas.microsoft.com/office/drawing/2014/main" id="{309E3CB2-D4F6-4CB7-BAF4-413122C0B7BE}"/>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658122" y="1561531"/>
              <a:ext cx="298183" cy="298183"/>
            </a:xfrm>
            <a:prstGeom prst="rect">
              <a:avLst/>
            </a:prstGeom>
          </p:spPr>
        </p:pic>
        <p:pic>
          <p:nvPicPr>
            <p:cNvPr id="16" name="Image 15" descr="Une image contenant personne, homme, cravate, complet&#10;&#10;Description générée automatiquement">
              <a:extLst>
                <a:ext uri="{FF2B5EF4-FFF2-40B4-BE49-F238E27FC236}">
                  <a16:creationId xmlns:a16="http://schemas.microsoft.com/office/drawing/2014/main" id="{C53D07A6-1568-4241-9317-9EDFE577A7A6}"/>
                </a:ext>
              </a:extLst>
            </p:cNvPr>
            <p:cNvPicPr>
              <a:picLocks noChangeAspect="1"/>
            </p:cNvPicPr>
            <p:nvPr/>
          </p:nvPicPr>
          <p:blipFill>
            <a:blip r:embed="rId18" cstate="email">
              <a:extLst>
                <a:ext uri="{28A0092B-C50C-407E-A947-70E740481C1C}">
                  <a14:useLocalDpi xmlns:a14="http://schemas.microsoft.com/office/drawing/2010/main"/>
                </a:ext>
              </a:extLst>
            </a:blip>
            <a:stretch>
              <a:fillRect/>
            </a:stretch>
          </p:blipFill>
          <p:spPr>
            <a:xfrm>
              <a:off x="4178619" y="3479552"/>
              <a:ext cx="569795" cy="569795"/>
            </a:xfrm>
            <a:prstGeom prst="rect">
              <a:avLst/>
            </a:prstGeom>
          </p:spPr>
        </p:pic>
        <p:pic>
          <p:nvPicPr>
            <p:cNvPr id="17" name="Image 16" descr="Une image contenant personne, extérieur, souriant, violet&#10;&#10;Description générée automatiquement">
              <a:extLst>
                <a:ext uri="{FF2B5EF4-FFF2-40B4-BE49-F238E27FC236}">
                  <a16:creationId xmlns:a16="http://schemas.microsoft.com/office/drawing/2014/main" id="{FD1C0789-9988-40C8-9B8E-2D2C04B21B95}"/>
                </a:ext>
              </a:extLst>
            </p:cNvPr>
            <p:cNvPicPr>
              <a:picLocks noChangeAspect="1"/>
            </p:cNvPicPr>
            <p:nvPr/>
          </p:nvPicPr>
          <p:blipFill>
            <a:blip r:embed="rId19" cstate="email">
              <a:extLst>
                <a:ext uri="{28A0092B-C50C-407E-A947-70E740481C1C}">
                  <a14:useLocalDpi xmlns:a14="http://schemas.microsoft.com/office/drawing/2010/main"/>
                </a:ext>
              </a:extLst>
            </a:blip>
            <a:stretch>
              <a:fillRect/>
            </a:stretch>
          </p:blipFill>
          <p:spPr>
            <a:xfrm>
              <a:off x="5528625" y="4081373"/>
              <a:ext cx="569795" cy="569795"/>
            </a:xfrm>
            <a:prstGeom prst="rect">
              <a:avLst/>
            </a:prstGeom>
          </p:spPr>
        </p:pic>
        <p:pic>
          <p:nvPicPr>
            <p:cNvPr id="18" name="Image 17" descr="Une image contenant personne, femme, souriant&#10;&#10;Description générée automatiquement">
              <a:extLst>
                <a:ext uri="{FF2B5EF4-FFF2-40B4-BE49-F238E27FC236}">
                  <a16:creationId xmlns:a16="http://schemas.microsoft.com/office/drawing/2014/main" id="{6AB21E26-AE27-4D1F-9191-3FA66B28D90D}"/>
                </a:ext>
              </a:extLst>
            </p:cNvPr>
            <p:cNvPicPr>
              <a:picLocks noChangeAspect="1"/>
            </p:cNvPicPr>
            <p:nvPr/>
          </p:nvPicPr>
          <p:blipFill>
            <a:blip r:embed="rId20" cstate="email">
              <a:extLst>
                <a:ext uri="{28A0092B-C50C-407E-A947-70E740481C1C}">
                  <a14:useLocalDpi xmlns:a14="http://schemas.microsoft.com/office/drawing/2010/main"/>
                </a:ext>
              </a:extLst>
            </a:blip>
            <a:stretch>
              <a:fillRect/>
            </a:stretch>
          </p:blipFill>
          <p:spPr>
            <a:xfrm>
              <a:off x="2931042" y="3471335"/>
              <a:ext cx="569795" cy="569795"/>
            </a:xfrm>
            <a:prstGeom prst="rect">
              <a:avLst/>
            </a:prstGeom>
          </p:spPr>
        </p:pic>
        <p:pic>
          <p:nvPicPr>
            <p:cNvPr id="19" name="Image 18" descr="Une image contenant personne, extérieur, souriant, foule&#10;&#10;Description générée automatiquement">
              <a:extLst>
                <a:ext uri="{FF2B5EF4-FFF2-40B4-BE49-F238E27FC236}">
                  <a16:creationId xmlns:a16="http://schemas.microsoft.com/office/drawing/2014/main" id="{7D9B7053-677D-4A75-8D7A-64D49025831D}"/>
                </a:ext>
              </a:extLst>
            </p:cNvPr>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2307737" y="3475693"/>
              <a:ext cx="569795" cy="569795"/>
            </a:xfrm>
            <a:prstGeom prst="rect">
              <a:avLst/>
            </a:prstGeom>
          </p:spPr>
        </p:pic>
        <p:pic>
          <p:nvPicPr>
            <p:cNvPr id="20" name="Image 19" descr="Une image contenant personne, souriant, homme, posant&#10;&#10;Description générée automatiquement">
              <a:extLst>
                <a:ext uri="{FF2B5EF4-FFF2-40B4-BE49-F238E27FC236}">
                  <a16:creationId xmlns:a16="http://schemas.microsoft.com/office/drawing/2014/main" id="{0C50212E-0F28-4A03-8DC6-7AED6B396F6A}"/>
                </a:ext>
              </a:extLst>
            </p:cNvPr>
            <p:cNvPicPr>
              <a:picLocks noChangeAspect="1"/>
            </p:cNvPicPr>
            <p:nvPr/>
          </p:nvPicPr>
          <p:blipFill>
            <a:blip r:embed="rId22" cstate="email">
              <a:extLst>
                <a:ext uri="{28A0092B-C50C-407E-A947-70E740481C1C}">
                  <a14:useLocalDpi xmlns:a14="http://schemas.microsoft.com/office/drawing/2010/main"/>
                </a:ext>
              </a:extLst>
            </a:blip>
            <a:stretch>
              <a:fillRect/>
            </a:stretch>
          </p:blipFill>
          <p:spPr>
            <a:xfrm>
              <a:off x="1310279" y="4800468"/>
              <a:ext cx="569795" cy="569795"/>
            </a:xfrm>
            <a:prstGeom prst="rect">
              <a:avLst/>
            </a:prstGeom>
          </p:spPr>
        </p:pic>
        <p:pic>
          <p:nvPicPr>
            <p:cNvPr id="21" name="Image 20" descr="Une image contenant personne, intérieur, posant, fermer&#10;&#10;Description générée automatiquement">
              <a:extLst>
                <a:ext uri="{FF2B5EF4-FFF2-40B4-BE49-F238E27FC236}">
                  <a16:creationId xmlns:a16="http://schemas.microsoft.com/office/drawing/2014/main" id="{B6AA377F-7471-44F6-A3A6-07005535E585}"/>
                </a:ext>
              </a:extLst>
            </p:cNvPr>
            <p:cNvPicPr>
              <a:picLocks noChangeAspect="1"/>
            </p:cNvPicPr>
            <p:nvPr/>
          </p:nvPicPr>
          <p:blipFill>
            <a:blip r:embed="rId23" cstate="email">
              <a:extLst>
                <a:ext uri="{28A0092B-C50C-407E-A947-70E740481C1C}">
                  <a14:useLocalDpi xmlns:a14="http://schemas.microsoft.com/office/drawing/2010/main"/>
                </a:ext>
              </a:extLst>
            </a:blip>
            <a:stretch>
              <a:fillRect/>
            </a:stretch>
          </p:blipFill>
          <p:spPr>
            <a:xfrm>
              <a:off x="6157489" y="3466539"/>
              <a:ext cx="569795" cy="569795"/>
            </a:xfrm>
            <a:prstGeom prst="rect">
              <a:avLst/>
            </a:prstGeom>
          </p:spPr>
        </p:pic>
        <p:pic>
          <p:nvPicPr>
            <p:cNvPr id="22" name="Image 21" descr="Une image contenant personne, homme, mur, souriant&#10;&#10;Description générée automatiquement">
              <a:extLst>
                <a:ext uri="{FF2B5EF4-FFF2-40B4-BE49-F238E27FC236}">
                  <a16:creationId xmlns:a16="http://schemas.microsoft.com/office/drawing/2014/main" id="{1010A266-AC5C-4845-AA51-E75DDB2B57EA}"/>
                </a:ext>
              </a:extLst>
            </p:cNvPr>
            <p:cNvPicPr>
              <a:picLocks noChangeAspect="1"/>
            </p:cNvPicPr>
            <p:nvPr/>
          </p:nvPicPr>
          <p:blipFill>
            <a:blip r:embed="rId24" cstate="email">
              <a:extLst>
                <a:ext uri="{28A0092B-C50C-407E-A947-70E740481C1C}">
                  <a14:useLocalDpi xmlns:a14="http://schemas.microsoft.com/office/drawing/2010/main"/>
                </a:ext>
              </a:extLst>
            </a:blip>
            <a:stretch>
              <a:fillRect/>
            </a:stretch>
          </p:blipFill>
          <p:spPr>
            <a:xfrm>
              <a:off x="2931042" y="4103748"/>
              <a:ext cx="569795" cy="569795"/>
            </a:xfrm>
            <a:prstGeom prst="rect">
              <a:avLst/>
            </a:prstGeom>
          </p:spPr>
        </p:pic>
        <p:pic>
          <p:nvPicPr>
            <p:cNvPr id="23" name="Image 22" descr="Une image contenant homme, personne, intérieur, aîné&#10;&#10;Description générée automatiquement">
              <a:extLst>
                <a:ext uri="{FF2B5EF4-FFF2-40B4-BE49-F238E27FC236}">
                  <a16:creationId xmlns:a16="http://schemas.microsoft.com/office/drawing/2014/main" id="{9B6C9F2C-8C6B-4980-86F1-8972F3B90A24}"/>
                </a:ext>
              </a:extLst>
            </p:cNvPr>
            <p:cNvPicPr>
              <a:picLocks noChangeAspect="1"/>
            </p:cNvPicPr>
            <p:nvPr/>
          </p:nvPicPr>
          <p:blipFill>
            <a:blip r:embed="rId25" cstate="email">
              <a:extLst>
                <a:ext uri="{28A0092B-C50C-407E-A947-70E740481C1C}">
                  <a14:useLocalDpi xmlns:a14="http://schemas.microsoft.com/office/drawing/2010/main"/>
                </a:ext>
              </a:extLst>
            </a:blip>
            <a:stretch>
              <a:fillRect/>
            </a:stretch>
          </p:blipFill>
          <p:spPr>
            <a:xfrm>
              <a:off x="7507496" y="3466434"/>
              <a:ext cx="569795" cy="569795"/>
            </a:xfrm>
            <a:prstGeom prst="rect">
              <a:avLst/>
            </a:prstGeom>
          </p:spPr>
        </p:pic>
        <p:pic>
          <p:nvPicPr>
            <p:cNvPr id="24" name="Image 23" descr="Une image contenant homme, personne, verres, portant&#10;&#10;Description générée automatiquement">
              <a:extLst>
                <a:ext uri="{FF2B5EF4-FFF2-40B4-BE49-F238E27FC236}">
                  <a16:creationId xmlns:a16="http://schemas.microsoft.com/office/drawing/2014/main" id="{0C749F93-0954-449F-B9CF-DBDDE17BBFA1}"/>
                </a:ext>
              </a:extLst>
            </p:cNvPr>
            <p:cNvPicPr>
              <a:picLocks noChangeAspect="1"/>
            </p:cNvPicPr>
            <p:nvPr/>
          </p:nvPicPr>
          <p:blipFill>
            <a:blip r:embed="rId26" cstate="email">
              <a:extLst>
                <a:ext uri="{28A0092B-C50C-407E-A947-70E740481C1C}">
                  <a14:useLocalDpi xmlns:a14="http://schemas.microsoft.com/office/drawing/2010/main"/>
                </a:ext>
              </a:extLst>
            </a:blip>
            <a:stretch>
              <a:fillRect/>
            </a:stretch>
          </p:blipFill>
          <p:spPr>
            <a:xfrm>
              <a:off x="6157489" y="4082110"/>
              <a:ext cx="569795" cy="569795"/>
            </a:xfrm>
            <a:prstGeom prst="rect">
              <a:avLst/>
            </a:prstGeom>
          </p:spPr>
        </p:pic>
        <p:pic>
          <p:nvPicPr>
            <p:cNvPr id="25" name="Image 24" descr="Une image contenant personne, homme, intérieur, souriant&#10;&#10;Description générée automatiquement">
              <a:extLst>
                <a:ext uri="{FF2B5EF4-FFF2-40B4-BE49-F238E27FC236}">
                  <a16:creationId xmlns:a16="http://schemas.microsoft.com/office/drawing/2014/main" id="{4056B6E7-09D3-46A1-A4CB-EED109F60DC2}"/>
                </a:ext>
              </a:extLst>
            </p:cNvPr>
            <p:cNvPicPr>
              <a:picLocks noChangeAspect="1"/>
            </p:cNvPicPr>
            <p:nvPr/>
          </p:nvPicPr>
          <p:blipFill>
            <a:blip r:embed="rId27" cstate="email">
              <a:extLst>
                <a:ext uri="{28A0092B-C50C-407E-A947-70E740481C1C}">
                  <a14:useLocalDpi xmlns:a14="http://schemas.microsoft.com/office/drawing/2010/main"/>
                </a:ext>
              </a:extLst>
            </a:blip>
            <a:stretch>
              <a:fillRect/>
            </a:stretch>
          </p:blipFill>
          <p:spPr>
            <a:xfrm>
              <a:off x="1324958" y="3510401"/>
              <a:ext cx="569795" cy="569795"/>
            </a:xfrm>
            <a:prstGeom prst="rect">
              <a:avLst/>
            </a:prstGeom>
          </p:spPr>
        </p:pic>
        <p:pic>
          <p:nvPicPr>
            <p:cNvPr id="26" name="Image 25" descr="Une image contenant personne, homme, cravate, souriant&#10;&#10;Description générée automatiquement">
              <a:extLst>
                <a:ext uri="{FF2B5EF4-FFF2-40B4-BE49-F238E27FC236}">
                  <a16:creationId xmlns:a16="http://schemas.microsoft.com/office/drawing/2014/main" id="{95994EB8-B28D-4D21-95B6-60F2D684D362}"/>
                </a:ext>
              </a:extLst>
            </p:cNvPr>
            <p:cNvPicPr>
              <a:picLocks noChangeAspect="1"/>
            </p:cNvPicPr>
            <p:nvPr/>
          </p:nvPicPr>
          <p:blipFill>
            <a:blip r:embed="rId28" cstate="email">
              <a:extLst>
                <a:ext uri="{28A0092B-C50C-407E-A947-70E740481C1C}">
                  <a14:useLocalDpi xmlns:a14="http://schemas.microsoft.com/office/drawing/2010/main"/>
                </a:ext>
              </a:extLst>
            </a:blip>
            <a:stretch>
              <a:fillRect/>
            </a:stretch>
          </p:blipFill>
          <p:spPr>
            <a:xfrm>
              <a:off x="1321498" y="4193240"/>
              <a:ext cx="569795" cy="569795"/>
            </a:xfrm>
            <a:prstGeom prst="rect">
              <a:avLst/>
            </a:prstGeom>
          </p:spPr>
        </p:pic>
        <p:pic>
          <p:nvPicPr>
            <p:cNvPr id="27" name="Image 26" descr="Une image contenant personne, homme, souriant, aîné&#10;&#10;Description générée automatiquement">
              <a:extLst>
                <a:ext uri="{FF2B5EF4-FFF2-40B4-BE49-F238E27FC236}">
                  <a16:creationId xmlns:a16="http://schemas.microsoft.com/office/drawing/2014/main" id="{56349D75-4410-4E56-8FD0-32AAC4FC2D52}"/>
                </a:ext>
              </a:extLst>
            </p:cNvPr>
            <p:cNvPicPr>
              <a:picLocks noChangeAspect="1"/>
            </p:cNvPicPr>
            <p:nvPr/>
          </p:nvPicPr>
          <p:blipFill>
            <a:blip r:embed="rId29" cstate="email">
              <a:extLst>
                <a:ext uri="{28A0092B-C50C-407E-A947-70E740481C1C}">
                  <a14:useLocalDpi xmlns:a14="http://schemas.microsoft.com/office/drawing/2010/main"/>
                </a:ext>
              </a:extLst>
            </a:blip>
            <a:stretch>
              <a:fillRect/>
            </a:stretch>
          </p:blipFill>
          <p:spPr>
            <a:xfrm>
              <a:off x="699387" y="4786237"/>
              <a:ext cx="569795" cy="569795"/>
            </a:xfrm>
            <a:prstGeom prst="rect">
              <a:avLst/>
            </a:prstGeom>
          </p:spPr>
        </p:pic>
        <p:pic>
          <p:nvPicPr>
            <p:cNvPr id="28" name="Image 27" descr="Une image contenant personne, homme, souriant, aîné&#10;&#10;Description générée automatiquement">
              <a:extLst>
                <a:ext uri="{FF2B5EF4-FFF2-40B4-BE49-F238E27FC236}">
                  <a16:creationId xmlns:a16="http://schemas.microsoft.com/office/drawing/2014/main" id="{7EA25B15-A38D-4ADA-9C94-D80386628B78}"/>
                </a:ext>
              </a:extLst>
            </p:cNvPr>
            <p:cNvPicPr>
              <a:picLocks noChangeAspect="1"/>
            </p:cNvPicPr>
            <p:nvPr/>
          </p:nvPicPr>
          <p:blipFill>
            <a:blip r:embed="rId30" cstate="email">
              <a:extLst>
                <a:ext uri="{28A0092B-C50C-407E-A947-70E740481C1C}">
                  <a14:useLocalDpi xmlns:a14="http://schemas.microsoft.com/office/drawing/2010/main"/>
                </a:ext>
              </a:extLst>
            </a:blip>
            <a:stretch>
              <a:fillRect/>
            </a:stretch>
          </p:blipFill>
          <p:spPr>
            <a:xfrm>
              <a:off x="2320808" y="4103748"/>
              <a:ext cx="569795" cy="569795"/>
            </a:xfrm>
            <a:prstGeom prst="rect">
              <a:avLst/>
            </a:prstGeom>
          </p:spPr>
        </p:pic>
        <p:pic>
          <p:nvPicPr>
            <p:cNvPr id="29" name="Image 28" descr="Une image contenant personne, femme, souriant, posant&#10;&#10;Description générée automatiquement">
              <a:extLst>
                <a:ext uri="{FF2B5EF4-FFF2-40B4-BE49-F238E27FC236}">
                  <a16:creationId xmlns:a16="http://schemas.microsoft.com/office/drawing/2014/main" id="{FC18FC37-4F32-4420-B5BC-D4BF1DE1666D}"/>
                </a:ext>
              </a:extLst>
            </p:cNvPr>
            <p:cNvPicPr>
              <a:picLocks noChangeAspect="1"/>
            </p:cNvPicPr>
            <p:nvPr/>
          </p:nvPicPr>
          <p:blipFill>
            <a:blip r:embed="rId31" cstate="email">
              <a:extLst>
                <a:ext uri="{28A0092B-C50C-407E-A947-70E740481C1C}">
                  <a14:useLocalDpi xmlns:a14="http://schemas.microsoft.com/office/drawing/2010/main"/>
                </a:ext>
              </a:extLst>
            </a:blip>
            <a:stretch>
              <a:fillRect/>
            </a:stretch>
          </p:blipFill>
          <p:spPr>
            <a:xfrm>
              <a:off x="9089258" y="3479552"/>
              <a:ext cx="569795" cy="569795"/>
            </a:xfrm>
            <a:prstGeom prst="rect">
              <a:avLst/>
            </a:prstGeom>
          </p:spPr>
        </p:pic>
        <p:pic>
          <p:nvPicPr>
            <p:cNvPr id="30" name="Image 29" descr="Une image contenant personne, extérieur, fermer&#10;&#10;Description générée automatiquement">
              <a:extLst>
                <a:ext uri="{FF2B5EF4-FFF2-40B4-BE49-F238E27FC236}">
                  <a16:creationId xmlns:a16="http://schemas.microsoft.com/office/drawing/2014/main" id="{9ABB460D-B81C-406F-BEEF-D5C159CA2295}"/>
                </a:ext>
              </a:extLst>
            </p:cNvPr>
            <p:cNvPicPr>
              <a:picLocks noChangeAspect="1"/>
            </p:cNvPicPr>
            <p:nvPr/>
          </p:nvPicPr>
          <p:blipFill>
            <a:blip r:embed="rId32" cstate="email">
              <a:extLst>
                <a:ext uri="{28A0092B-C50C-407E-A947-70E740481C1C}">
                  <a14:useLocalDpi xmlns:a14="http://schemas.microsoft.com/office/drawing/2010/main"/>
                </a:ext>
              </a:extLst>
            </a:blip>
            <a:stretch>
              <a:fillRect/>
            </a:stretch>
          </p:blipFill>
          <p:spPr>
            <a:xfrm>
              <a:off x="5528626" y="3475194"/>
              <a:ext cx="569795" cy="569795"/>
            </a:xfrm>
            <a:prstGeom prst="rect">
              <a:avLst/>
            </a:prstGeom>
          </p:spPr>
        </p:pic>
        <p:pic>
          <p:nvPicPr>
            <p:cNvPr id="31" name="Image 30" descr="Une image contenant personne, mur, intérieur, jeune&#10;&#10;Description générée automatiquement">
              <a:extLst>
                <a:ext uri="{FF2B5EF4-FFF2-40B4-BE49-F238E27FC236}">
                  <a16:creationId xmlns:a16="http://schemas.microsoft.com/office/drawing/2014/main" id="{0ACA8F31-9FA8-4218-9D55-96E6635E6C6A}"/>
                </a:ext>
              </a:extLst>
            </p:cNvPr>
            <p:cNvPicPr>
              <a:picLocks noChangeAspect="1"/>
            </p:cNvPicPr>
            <p:nvPr/>
          </p:nvPicPr>
          <p:blipFill>
            <a:blip r:embed="rId33" cstate="email">
              <a:extLst>
                <a:ext uri="{28A0092B-C50C-407E-A947-70E740481C1C}">
                  <a14:useLocalDpi xmlns:a14="http://schemas.microsoft.com/office/drawing/2010/main"/>
                </a:ext>
              </a:extLst>
            </a:blip>
            <a:stretch>
              <a:fillRect/>
            </a:stretch>
          </p:blipFill>
          <p:spPr>
            <a:xfrm>
              <a:off x="10728385" y="3451572"/>
              <a:ext cx="569795" cy="569795"/>
            </a:xfrm>
            <a:prstGeom prst="rect">
              <a:avLst/>
            </a:prstGeom>
          </p:spPr>
        </p:pic>
        <p:pic>
          <p:nvPicPr>
            <p:cNvPr id="32" name="Image 31" descr="Une image contenant personne, homme, extérieur, arbre&#10;&#10;Description générée automatiquement">
              <a:extLst>
                <a:ext uri="{FF2B5EF4-FFF2-40B4-BE49-F238E27FC236}">
                  <a16:creationId xmlns:a16="http://schemas.microsoft.com/office/drawing/2014/main" id="{940269B5-E5CA-4FB3-95D9-EAA2A2ABBD06}"/>
                </a:ext>
              </a:extLst>
            </p:cNvPr>
            <p:cNvPicPr>
              <a:picLocks noChangeAspect="1"/>
            </p:cNvPicPr>
            <p:nvPr/>
          </p:nvPicPr>
          <p:blipFill>
            <a:blip r:embed="rId34" cstate="email">
              <a:extLst>
                <a:ext uri="{28A0092B-C50C-407E-A947-70E740481C1C}">
                  <a14:useLocalDpi xmlns:a14="http://schemas.microsoft.com/office/drawing/2010/main"/>
                </a:ext>
              </a:extLst>
            </a:blip>
            <a:stretch>
              <a:fillRect/>
            </a:stretch>
          </p:blipFill>
          <p:spPr>
            <a:xfrm>
              <a:off x="699387" y="4158990"/>
              <a:ext cx="569795" cy="569795"/>
            </a:xfrm>
            <a:prstGeom prst="rect">
              <a:avLst/>
            </a:prstGeom>
          </p:spPr>
        </p:pic>
        <p:pic>
          <p:nvPicPr>
            <p:cNvPr id="33" name="Image 32" descr="Une image contenant personne, mur, souriant, intérieur&#10;&#10;Description générée automatiquement">
              <a:extLst>
                <a:ext uri="{FF2B5EF4-FFF2-40B4-BE49-F238E27FC236}">
                  <a16:creationId xmlns:a16="http://schemas.microsoft.com/office/drawing/2014/main" id="{6C7AC939-21E1-4204-A4BA-DF05E6C55739}"/>
                </a:ext>
              </a:extLst>
            </p:cNvPr>
            <p:cNvPicPr>
              <a:picLocks noChangeAspect="1"/>
            </p:cNvPicPr>
            <p:nvPr/>
          </p:nvPicPr>
          <p:blipFill>
            <a:blip r:embed="rId35" cstate="email">
              <a:extLst>
                <a:ext uri="{28A0092B-C50C-407E-A947-70E740481C1C}">
                  <a14:useLocalDpi xmlns:a14="http://schemas.microsoft.com/office/drawing/2010/main"/>
                </a:ext>
              </a:extLst>
            </a:blip>
            <a:stretch>
              <a:fillRect/>
            </a:stretch>
          </p:blipFill>
          <p:spPr>
            <a:xfrm>
              <a:off x="701201" y="5451342"/>
              <a:ext cx="569795" cy="569795"/>
            </a:xfrm>
            <a:prstGeom prst="rect">
              <a:avLst/>
            </a:prstGeom>
          </p:spPr>
        </p:pic>
        <p:pic>
          <p:nvPicPr>
            <p:cNvPr id="34" name="Image 33" descr="Une image contenant personne, mur, souriant, posant&#10;&#10;Description générée automatiquement">
              <a:extLst>
                <a:ext uri="{FF2B5EF4-FFF2-40B4-BE49-F238E27FC236}">
                  <a16:creationId xmlns:a16="http://schemas.microsoft.com/office/drawing/2014/main" id="{CF437C15-811C-4946-97F3-6BDF28F2D030}"/>
                </a:ext>
              </a:extLst>
            </p:cNvPr>
            <p:cNvPicPr>
              <a:picLocks noChangeAspect="1"/>
            </p:cNvPicPr>
            <p:nvPr/>
          </p:nvPicPr>
          <p:blipFill>
            <a:blip r:embed="rId36" cstate="email">
              <a:extLst>
                <a:ext uri="{28A0092B-C50C-407E-A947-70E740481C1C}">
                  <a14:useLocalDpi xmlns:a14="http://schemas.microsoft.com/office/drawing/2010/main"/>
                </a:ext>
              </a:extLst>
            </a:blip>
            <a:stretch>
              <a:fillRect/>
            </a:stretch>
          </p:blipFill>
          <p:spPr>
            <a:xfrm>
              <a:off x="699387" y="3504619"/>
              <a:ext cx="569795" cy="569795"/>
            </a:xfrm>
            <a:prstGeom prst="rect">
              <a:avLst/>
            </a:prstGeom>
          </p:spPr>
        </p:pic>
        <p:pic>
          <p:nvPicPr>
            <p:cNvPr id="35" name="Image 34" descr="Une image contenant personne, mur, homme, souriant&#10;&#10;Description générée automatiquement">
              <a:extLst>
                <a:ext uri="{FF2B5EF4-FFF2-40B4-BE49-F238E27FC236}">
                  <a16:creationId xmlns:a16="http://schemas.microsoft.com/office/drawing/2014/main" id="{8968B192-D070-434A-A012-B72A2F00FA50}"/>
                </a:ext>
              </a:extLst>
            </p:cNvPr>
            <p:cNvPicPr>
              <a:picLocks noChangeAspect="1"/>
            </p:cNvPicPr>
            <p:nvPr/>
          </p:nvPicPr>
          <p:blipFill>
            <a:blip r:embed="rId37" cstate="email">
              <a:extLst>
                <a:ext uri="{28A0092B-C50C-407E-A947-70E740481C1C}">
                  <a14:useLocalDpi xmlns:a14="http://schemas.microsoft.com/office/drawing/2010/main"/>
                </a:ext>
              </a:extLst>
            </a:blip>
            <a:stretch>
              <a:fillRect/>
            </a:stretch>
          </p:blipFill>
          <p:spPr>
            <a:xfrm>
              <a:off x="4178619" y="4088307"/>
              <a:ext cx="569795" cy="569795"/>
            </a:xfrm>
            <a:prstGeom prst="rect">
              <a:avLst/>
            </a:prstGeom>
          </p:spPr>
        </p:pic>
      </p:grpSp>
      <p:graphicFrame>
        <p:nvGraphicFramePr>
          <p:cNvPr id="36" name="Tabella 36">
            <a:extLst>
              <a:ext uri="{FF2B5EF4-FFF2-40B4-BE49-F238E27FC236}">
                <a16:creationId xmlns:a16="http://schemas.microsoft.com/office/drawing/2014/main" id="{72008287-A10F-A27F-C14C-C42A94CFAF05}"/>
              </a:ext>
            </a:extLst>
          </p:cNvPr>
          <p:cNvGraphicFramePr>
            <a:graphicFrameLocks noGrp="1"/>
          </p:cNvGraphicFramePr>
          <p:nvPr>
            <p:extLst>
              <p:ext uri="{D42A27DB-BD31-4B8C-83A1-F6EECF244321}">
                <p14:modId xmlns:p14="http://schemas.microsoft.com/office/powerpoint/2010/main" val="1978224348"/>
              </p:ext>
            </p:extLst>
          </p:nvPr>
        </p:nvGraphicFramePr>
        <p:xfrm>
          <a:off x="320040" y="2108549"/>
          <a:ext cx="10697085" cy="4389120"/>
        </p:xfrm>
        <a:graphic>
          <a:graphicData uri="http://schemas.openxmlformats.org/drawingml/2006/table">
            <a:tbl>
              <a:tblPr firstRow="1" bandRow="1">
                <a:tableStyleId>{5C22544A-7EE6-4342-B048-85BDC9FD1C3A}</a:tableStyleId>
              </a:tblPr>
              <a:tblGrid>
                <a:gridCol w="2139417">
                  <a:extLst>
                    <a:ext uri="{9D8B030D-6E8A-4147-A177-3AD203B41FA5}">
                      <a16:colId xmlns:a16="http://schemas.microsoft.com/office/drawing/2014/main" val="1128271190"/>
                    </a:ext>
                  </a:extLst>
                </a:gridCol>
                <a:gridCol w="2139417">
                  <a:extLst>
                    <a:ext uri="{9D8B030D-6E8A-4147-A177-3AD203B41FA5}">
                      <a16:colId xmlns:a16="http://schemas.microsoft.com/office/drawing/2014/main" val="2749463837"/>
                    </a:ext>
                  </a:extLst>
                </a:gridCol>
                <a:gridCol w="2139417">
                  <a:extLst>
                    <a:ext uri="{9D8B030D-6E8A-4147-A177-3AD203B41FA5}">
                      <a16:colId xmlns:a16="http://schemas.microsoft.com/office/drawing/2014/main" val="1643882369"/>
                    </a:ext>
                  </a:extLst>
                </a:gridCol>
                <a:gridCol w="2139417">
                  <a:extLst>
                    <a:ext uri="{9D8B030D-6E8A-4147-A177-3AD203B41FA5}">
                      <a16:colId xmlns:a16="http://schemas.microsoft.com/office/drawing/2014/main" val="1261343698"/>
                    </a:ext>
                  </a:extLst>
                </a:gridCol>
                <a:gridCol w="2139417">
                  <a:extLst>
                    <a:ext uri="{9D8B030D-6E8A-4147-A177-3AD203B41FA5}">
                      <a16:colId xmlns:a16="http://schemas.microsoft.com/office/drawing/2014/main" val="1964723104"/>
                    </a:ext>
                  </a:extLst>
                </a:gridCol>
              </a:tblGrid>
              <a:tr h="258734">
                <a:tc>
                  <a:txBody>
                    <a:bodyPr/>
                    <a:lstStyle/>
                    <a:p>
                      <a:r>
                        <a:rPr lang="en-US" dirty="0"/>
                        <a:t>Right conditions ?</a:t>
                      </a:r>
                    </a:p>
                  </a:txBody>
                  <a:tcPr/>
                </a:tc>
                <a:tc>
                  <a:txBody>
                    <a:bodyPr/>
                    <a:lstStyle/>
                    <a:p>
                      <a:r>
                        <a:rPr lang="en-US" dirty="0"/>
                        <a:t>(Optional) Level System</a:t>
                      </a:r>
                    </a:p>
                  </a:txBody>
                  <a:tcPr/>
                </a:tc>
                <a:tc>
                  <a:txBody>
                    <a:bodyPr/>
                    <a:lstStyle/>
                    <a:p>
                      <a:r>
                        <a:rPr lang="en-US" dirty="0"/>
                        <a:t>Workshop materials</a:t>
                      </a:r>
                    </a:p>
                  </a:txBody>
                  <a:tcPr/>
                </a:tc>
                <a:tc>
                  <a:txBody>
                    <a:bodyPr/>
                    <a:lstStyle/>
                    <a:p>
                      <a:r>
                        <a:rPr lang="en-US" dirty="0"/>
                        <a:t>Invitations</a:t>
                      </a:r>
                    </a:p>
                  </a:txBody>
                  <a:tcPr/>
                </a:tc>
                <a:tc>
                  <a:txBody>
                    <a:bodyPr/>
                    <a:lstStyle/>
                    <a:p>
                      <a:r>
                        <a:rPr lang="en-US" dirty="0"/>
                        <a:t>(Optional) Additional tips </a:t>
                      </a:r>
                    </a:p>
                  </a:txBody>
                  <a:tcPr/>
                </a:tc>
                <a:extLst>
                  <a:ext uri="{0D108BD9-81ED-4DB2-BD59-A6C34878D82A}">
                    <a16:rowId xmlns:a16="http://schemas.microsoft.com/office/drawing/2014/main" val="157274249"/>
                  </a:ext>
                </a:extLst>
              </a:tr>
              <a:tr h="9751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Check if you are in the right conditions to use this workshop</a:t>
                      </a:r>
                    </a:p>
                    <a:p>
                      <a:pPr marL="285750" indent="-285750">
                        <a:buFont typeface="Wingdings" panose="05000000000000000000" pitchFamily="2" charset="2"/>
                        <a:buChar char="q"/>
                      </a:pPr>
                      <a:r>
                        <a:rPr lang="en-US" sz="1200" dirty="0"/>
                        <a:t>You are currently in need to choose or adjust the next Community activities</a:t>
                      </a:r>
                    </a:p>
                    <a:p>
                      <a:pPr marL="285750" indent="-285750">
                        <a:buFont typeface="Wingdings" panose="05000000000000000000" pitchFamily="2" charset="2"/>
                        <a:buChar char="q"/>
                      </a:pPr>
                      <a:endParaRPr lang="en-US" sz="1200" dirty="0"/>
                    </a:p>
                    <a:p>
                      <a:pPr marL="285750" indent="-285750">
                        <a:buFont typeface="Wingdings" panose="05000000000000000000" pitchFamily="2" charset="2"/>
                        <a:buChar char="q"/>
                      </a:pPr>
                      <a:r>
                        <a:rPr lang="en-US" sz="1200" dirty="0"/>
                        <a:t>Your members would feel psychologically safe enough to express themselves during the workshop</a:t>
                      </a:r>
                    </a:p>
                    <a:p>
                      <a:pPr marL="285750" indent="-285750">
                        <a:buFont typeface="Wingdings" panose="05000000000000000000" pitchFamily="2" charset="2"/>
                        <a:buChar char="q"/>
                      </a:pPr>
                      <a:endParaRPr lang="en-US" sz="1200" dirty="0"/>
                    </a:p>
                    <a:p>
                      <a:pPr marL="285750" indent="-285750">
                        <a:buFont typeface="Wingdings" panose="05000000000000000000" pitchFamily="2" charset="2"/>
                        <a:buChar char="q"/>
                      </a:pPr>
                      <a:r>
                        <a:rPr lang="en-US" sz="1200" dirty="0"/>
                        <a:t>You have the right conditions (logistics, timing, interest) for participants to attend and spend time on their engagement level</a:t>
                      </a:r>
                    </a:p>
                  </a:txBody>
                  <a:tcPr/>
                </a:tc>
                <a:tc>
                  <a:txBody>
                    <a:bodyPr/>
                    <a:lstStyle/>
                    <a:p>
                      <a:r>
                        <a:rPr lang="en-US" sz="1200" dirty="0"/>
                        <a:t>Choose a level system that fit your Community and circumstances</a:t>
                      </a:r>
                    </a:p>
                    <a:p>
                      <a:endParaRPr lang="en-US" sz="1200" dirty="0"/>
                    </a:p>
                    <a:p>
                      <a:pPr marL="171450" indent="-171450">
                        <a:buFont typeface="Wingdings" panose="05000000000000000000" pitchFamily="2" charset="2"/>
                        <a:buChar char="q"/>
                      </a:pPr>
                      <a:r>
                        <a:rPr lang="en-US" sz="1200" dirty="0"/>
                        <a:t>Basic level system</a:t>
                      </a:r>
                    </a:p>
                    <a:p>
                      <a:pPr marL="171450" indent="-171450">
                        <a:buFont typeface="Wingdings" panose="05000000000000000000" pitchFamily="2" charset="2"/>
                        <a:buChar char="q"/>
                      </a:pPr>
                      <a:endParaRPr lang="en-US" sz="1200" dirty="0"/>
                    </a:p>
                    <a:p>
                      <a:pPr marL="171450" indent="-171450">
                        <a:buFont typeface="Wingdings" panose="05000000000000000000" pitchFamily="2" charset="2"/>
                        <a:buChar char="q"/>
                      </a:pPr>
                      <a:r>
                        <a:rPr lang="en-US" sz="1200" dirty="0"/>
                        <a:t>Levels by type of contribution to Community deliverable</a:t>
                      </a:r>
                    </a:p>
                    <a:p>
                      <a:pPr marL="171450" indent="-171450">
                        <a:buFont typeface="Wingdings" panose="05000000000000000000" pitchFamily="2" charset="2"/>
                        <a:buChar char="q"/>
                      </a:pPr>
                      <a:endParaRPr lang="en-US" sz="1200" dirty="0"/>
                    </a:p>
                    <a:p>
                      <a:pPr marL="171450" indent="-171450">
                        <a:buFont typeface="Wingdings" panose="05000000000000000000" pitchFamily="2" charset="2"/>
                        <a:buChar char="q"/>
                      </a:pPr>
                      <a:r>
                        <a:rPr lang="en-US" sz="1200" dirty="0"/>
                        <a:t>Relative Engagement Level</a:t>
                      </a:r>
                    </a:p>
                    <a:p>
                      <a:pPr marL="171450" indent="-171450">
                        <a:buFont typeface="Wingdings" panose="05000000000000000000" pitchFamily="2" charset="2"/>
                        <a:buChar char="q"/>
                      </a:pPr>
                      <a:endParaRPr lang="en-US" sz="1200" dirty="0"/>
                    </a:p>
                    <a:p>
                      <a:pPr marL="171450" indent="-171450">
                        <a:buFont typeface="Wingdings" panose="05000000000000000000" pitchFamily="2" charset="2"/>
                        <a:buChar char="q"/>
                      </a:pPr>
                      <a:r>
                        <a:rPr lang="en-US" sz="1200" dirty="0"/>
                        <a:t>Levels by amount and regularity of committed time</a:t>
                      </a:r>
                    </a:p>
                    <a:p>
                      <a:pPr marL="171450" indent="-171450">
                        <a:buFont typeface="Wingdings" panose="05000000000000000000" pitchFamily="2" charset="2"/>
                        <a:buChar char="q"/>
                      </a:pPr>
                      <a:endParaRPr lang="en-US" sz="1200" dirty="0"/>
                    </a:p>
                    <a:p>
                      <a:pPr marL="171450" indent="-171450">
                        <a:buFont typeface="Wingdings" panose="05000000000000000000" pitchFamily="2" charset="2"/>
                        <a:buChar char="q"/>
                      </a:pPr>
                      <a:r>
                        <a:rPr lang="en-US" sz="1200" dirty="0"/>
                        <a:t>Level by assumptions of participation</a:t>
                      </a:r>
                    </a:p>
                    <a:p>
                      <a:pPr marL="171450" indent="-171450">
                        <a:buFont typeface="Wingdings" panose="05000000000000000000" pitchFamily="2" charset="2"/>
                        <a:buChar char="q"/>
                      </a:pPr>
                      <a:endParaRPr lang="en-US" sz="1200" dirty="0"/>
                    </a:p>
                  </a:txBody>
                  <a:tcPr/>
                </a:tc>
                <a:tc>
                  <a:txBody>
                    <a:bodyPr/>
                    <a:lstStyle/>
                    <a:p>
                      <a:pPr marL="171450" indent="-171450">
                        <a:buFont typeface="Wingdings" panose="05000000000000000000" pitchFamily="2" charset="2"/>
                        <a:buChar char="q"/>
                      </a:pPr>
                      <a:r>
                        <a:rPr lang="en-US" sz="1200" dirty="0"/>
                        <a:t>Prepare a board (physical or virtual) with the levels </a:t>
                      </a:r>
                    </a:p>
                    <a:p>
                      <a:pPr marL="171450" indent="-171450">
                        <a:buFont typeface="Wingdings" panose="05000000000000000000" pitchFamily="2" charset="2"/>
                        <a:buChar char="q"/>
                      </a:pPr>
                      <a:endParaRPr lang="en-US" sz="1200" dirty="0"/>
                    </a:p>
                    <a:p>
                      <a:pPr marL="171450" indent="-171450">
                        <a:buFont typeface="Wingdings" panose="05000000000000000000" pitchFamily="2" charset="2"/>
                        <a:buChar char="q"/>
                      </a:pPr>
                      <a:r>
                        <a:rPr lang="en-US" sz="1200" dirty="0"/>
                        <a:t>Prepare the portraits (Optional, and more engaging) or at least the nametags</a:t>
                      </a:r>
                    </a:p>
                    <a:p>
                      <a:pPr marL="171450" indent="-171450">
                        <a:buFont typeface="Wingdings" panose="05000000000000000000" pitchFamily="2" charset="2"/>
                        <a:buChar char="q"/>
                      </a:pPr>
                      <a:endParaRPr lang="en-US" sz="1200" dirty="0"/>
                    </a:p>
                    <a:p>
                      <a:pPr marL="171450" indent="-171450">
                        <a:buFont typeface="Wingdings" panose="05000000000000000000" pitchFamily="2" charset="2"/>
                        <a:buChar char="q"/>
                      </a:pPr>
                      <a:r>
                        <a:rPr lang="en-US" sz="1200" dirty="0"/>
                        <a:t>Choose whether you want to ask for the current level only or also ask for the engagement level goal</a:t>
                      </a:r>
                    </a:p>
                    <a:p>
                      <a:pPr marL="171450" indent="-171450">
                        <a:buFont typeface="Wingdings" panose="05000000000000000000" pitchFamily="2" charset="2"/>
                        <a:buChar char="q"/>
                      </a:pPr>
                      <a:endParaRPr lang="en-US" sz="1200" dirty="0"/>
                    </a:p>
                    <a:p>
                      <a:pPr marL="171450" indent="-171450">
                        <a:buFont typeface="Wingdings" panose="05000000000000000000" pitchFamily="2" charset="2"/>
                        <a:buChar char="q"/>
                      </a:pPr>
                      <a:r>
                        <a:rPr lang="en-US" sz="1200" dirty="0"/>
                        <a:t>Prepare the presentation of the workshop (motivations, psychological safety conditions, …)</a:t>
                      </a:r>
                    </a:p>
                  </a:txBody>
                  <a:tcPr/>
                </a:tc>
                <a:tc>
                  <a:txBody>
                    <a:bodyPr/>
                    <a:lstStyle/>
                    <a:p>
                      <a:pPr marL="171450" indent="-171450">
                        <a:buFont typeface="Wingdings" panose="05000000000000000000" pitchFamily="2" charset="2"/>
                        <a:buChar char="q"/>
                      </a:pPr>
                      <a:r>
                        <a:rPr lang="en-US" sz="1200" dirty="0"/>
                        <a:t>Send invitations to your participants with the right pitch </a:t>
                      </a:r>
                    </a:p>
                    <a:p>
                      <a:pPr marL="171450" indent="-171450">
                        <a:buFont typeface="Wingdings" panose="05000000000000000000" pitchFamily="2" charset="2"/>
                        <a:buChar char="q"/>
                      </a:pPr>
                      <a:endParaRPr lang="en-US" sz="1200" dirty="0"/>
                    </a:p>
                    <a:p>
                      <a:pPr marL="171450" indent="-171450">
                        <a:buFont typeface="Wingdings" panose="05000000000000000000" pitchFamily="2" charset="2"/>
                        <a:buChar char="q"/>
                      </a:pPr>
                      <a:r>
                        <a:rPr lang="en-US" sz="1200" dirty="0"/>
                        <a:t>(Optional) Propose asynchronous offline answering for members who cannot attend</a:t>
                      </a:r>
                    </a:p>
                  </a:txBody>
                  <a:tcPr/>
                </a:tc>
                <a:tc>
                  <a:txBody>
                    <a:bodyPr/>
                    <a:lstStyle/>
                    <a:p>
                      <a:pPr marL="171450" indent="-171450">
                        <a:buFont typeface="Wingdings" panose="05000000000000000000" pitchFamily="2" charset="2"/>
                        <a:buChar char="q"/>
                      </a:pPr>
                      <a:r>
                        <a:rPr lang="en-US" sz="1200" dirty="0"/>
                        <a:t>Brainstorm various ideas of activities depending on the level, so that you can propose more concrete use of the workshop results</a:t>
                      </a:r>
                    </a:p>
                    <a:p>
                      <a:pPr marL="171450" indent="-171450">
                        <a:buFont typeface="Wingdings" panose="05000000000000000000" pitchFamily="2" charset="2"/>
                        <a:buChar char="q"/>
                      </a:pPr>
                      <a:endParaRPr lang="en-US" sz="1200" dirty="0"/>
                    </a:p>
                    <a:p>
                      <a:pPr marL="171450" indent="-171450">
                        <a:buFont typeface="Wingdings" panose="05000000000000000000" pitchFamily="2" charset="2"/>
                        <a:buChar char="q"/>
                      </a:pPr>
                      <a:r>
                        <a:rPr lang="en-US" sz="1200" dirty="0"/>
                        <a:t>Prepare different examples of Community formats (Communities with high proportion of low-level engagement, small communities with high engagement only…) that match different types of answer</a:t>
                      </a:r>
                    </a:p>
                  </a:txBody>
                  <a:tcPr/>
                </a:tc>
                <a:extLst>
                  <a:ext uri="{0D108BD9-81ED-4DB2-BD59-A6C34878D82A}">
                    <a16:rowId xmlns:a16="http://schemas.microsoft.com/office/drawing/2014/main" val="2111415472"/>
                  </a:ext>
                </a:extLst>
              </a:tr>
            </a:tbl>
          </a:graphicData>
        </a:graphic>
      </p:graphicFrame>
      <p:sp>
        <p:nvSpPr>
          <p:cNvPr id="4" name="Triangle isocèle 4">
            <a:extLst>
              <a:ext uri="{FF2B5EF4-FFF2-40B4-BE49-F238E27FC236}">
                <a16:creationId xmlns:a16="http://schemas.microsoft.com/office/drawing/2014/main" id="{CB577038-774B-052A-C0BE-4F920B2BBB08}"/>
              </a:ext>
            </a:extLst>
          </p:cNvPr>
          <p:cNvSpPr/>
          <p:nvPr/>
        </p:nvSpPr>
        <p:spPr>
          <a:xfrm rot="5400000">
            <a:off x="9112573" y="3717697"/>
            <a:ext cx="4838698" cy="102959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72651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2FB29D0-660A-D7F7-7095-46262FDEF5A6}"/>
              </a:ext>
            </a:extLst>
          </p:cNvPr>
          <p:cNvSpPr>
            <a:spLocks noGrp="1"/>
          </p:cNvSpPr>
          <p:nvPr>
            <p:ph type="title"/>
          </p:nvPr>
        </p:nvSpPr>
        <p:spPr/>
        <p:txBody>
          <a:bodyPr/>
          <a:lstStyle/>
          <a:p>
            <a:r>
              <a:rPr lang="en-US" dirty="0"/>
              <a:t>Version history</a:t>
            </a:r>
          </a:p>
        </p:txBody>
      </p:sp>
      <p:graphicFrame>
        <p:nvGraphicFramePr>
          <p:cNvPr id="4" name="Tabella 4">
            <a:extLst>
              <a:ext uri="{FF2B5EF4-FFF2-40B4-BE49-F238E27FC236}">
                <a16:creationId xmlns:a16="http://schemas.microsoft.com/office/drawing/2014/main" id="{B1BAC992-D0FE-C24E-FC21-C59FB06DB746}"/>
              </a:ext>
            </a:extLst>
          </p:cNvPr>
          <p:cNvGraphicFramePr>
            <a:graphicFrameLocks noGrp="1"/>
          </p:cNvGraphicFramePr>
          <p:nvPr>
            <p:ph idx="1"/>
            <p:extLst>
              <p:ext uri="{D42A27DB-BD31-4B8C-83A1-F6EECF244321}">
                <p14:modId xmlns:p14="http://schemas.microsoft.com/office/powerpoint/2010/main" val="1515888341"/>
              </p:ext>
            </p:extLst>
          </p:nvPr>
        </p:nvGraphicFramePr>
        <p:xfrm>
          <a:off x="1116013" y="2057464"/>
          <a:ext cx="10167936" cy="3855720"/>
        </p:xfrm>
        <a:graphic>
          <a:graphicData uri="http://schemas.openxmlformats.org/drawingml/2006/table">
            <a:tbl>
              <a:tblPr firstRow="1" bandRow="1">
                <a:tableStyleId>{5C22544A-7EE6-4342-B048-85BDC9FD1C3A}</a:tableStyleId>
              </a:tblPr>
              <a:tblGrid>
                <a:gridCol w="1398587">
                  <a:extLst>
                    <a:ext uri="{9D8B030D-6E8A-4147-A177-3AD203B41FA5}">
                      <a16:colId xmlns:a16="http://schemas.microsoft.com/office/drawing/2014/main" val="2913910028"/>
                    </a:ext>
                  </a:extLst>
                </a:gridCol>
                <a:gridCol w="2057400">
                  <a:extLst>
                    <a:ext uri="{9D8B030D-6E8A-4147-A177-3AD203B41FA5}">
                      <a16:colId xmlns:a16="http://schemas.microsoft.com/office/drawing/2014/main" val="1907936708"/>
                    </a:ext>
                  </a:extLst>
                </a:gridCol>
                <a:gridCol w="6711949">
                  <a:extLst>
                    <a:ext uri="{9D8B030D-6E8A-4147-A177-3AD203B41FA5}">
                      <a16:colId xmlns:a16="http://schemas.microsoft.com/office/drawing/2014/main" val="3912563693"/>
                    </a:ext>
                  </a:extLst>
                </a:gridCol>
              </a:tblGrid>
              <a:tr h="370840">
                <a:tc>
                  <a:txBody>
                    <a:bodyPr/>
                    <a:lstStyle/>
                    <a:p>
                      <a:r>
                        <a:rPr lang="en-US" dirty="0"/>
                        <a:t>Version</a:t>
                      </a:r>
                    </a:p>
                  </a:txBody>
                  <a:tcPr/>
                </a:tc>
                <a:tc>
                  <a:txBody>
                    <a:bodyPr/>
                    <a:lstStyle/>
                    <a:p>
                      <a:r>
                        <a:rPr lang="en-US" dirty="0"/>
                        <a:t>Contributors</a:t>
                      </a:r>
                    </a:p>
                  </a:txBody>
                  <a:tcPr/>
                </a:tc>
                <a:tc>
                  <a:txBody>
                    <a:bodyPr/>
                    <a:lstStyle/>
                    <a:p>
                      <a:r>
                        <a:rPr lang="en-US" dirty="0"/>
                        <a:t>Update</a:t>
                      </a:r>
                    </a:p>
                  </a:txBody>
                  <a:tcPr/>
                </a:tc>
                <a:extLst>
                  <a:ext uri="{0D108BD9-81ED-4DB2-BD59-A6C34878D82A}">
                    <a16:rowId xmlns:a16="http://schemas.microsoft.com/office/drawing/2014/main" val="4233643669"/>
                  </a:ext>
                </a:extLst>
              </a:tr>
              <a:tr h="370840">
                <a:tc>
                  <a:txBody>
                    <a:bodyPr/>
                    <a:lstStyle/>
                    <a:p>
                      <a:r>
                        <a:rPr lang="en-US" sz="1200" dirty="0"/>
                        <a:t>1.0</a:t>
                      </a:r>
                    </a:p>
                  </a:txBody>
                  <a:tcPr/>
                </a:tc>
                <a:tc>
                  <a:txBody>
                    <a:bodyPr/>
                    <a:lstStyle/>
                    <a:p>
                      <a:r>
                        <a:rPr lang="en-US" sz="1200" dirty="0"/>
                        <a:t>Alexandre QUACH</a:t>
                      </a:r>
                    </a:p>
                  </a:txBody>
                  <a:tcPr/>
                </a:tc>
                <a:tc>
                  <a:txBody>
                    <a:bodyPr/>
                    <a:lstStyle/>
                    <a:p>
                      <a:r>
                        <a:rPr lang="en-US" sz="1200" dirty="0"/>
                        <a:t>First base workshop version</a:t>
                      </a:r>
                    </a:p>
                  </a:txBody>
                  <a:tcPr/>
                </a:tc>
                <a:extLst>
                  <a:ext uri="{0D108BD9-81ED-4DB2-BD59-A6C34878D82A}">
                    <a16:rowId xmlns:a16="http://schemas.microsoft.com/office/drawing/2014/main" val="4054614110"/>
                  </a:ext>
                </a:extLst>
              </a:tr>
              <a:tr h="370840">
                <a:tc>
                  <a:txBody>
                    <a:bodyPr/>
                    <a:lstStyle/>
                    <a:p>
                      <a:r>
                        <a:rPr lang="en-US" sz="1200" dirty="0"/>
                        <a:t>1.1</a:t>
                      </a:r>
                    </a:p>
                  </a:txBody>
                  <a:tcPr/>
                </a:tc>
                <a:tc>
                  <a:txBody>
                    <a:bodyPr/>
                    <a:lstStyle/>
                    <a:p>
                      <a:r>
                        <a:rPr lang="en-US" sz="1200" dirty="0"/>
                        <a:t>Alexandre QUACH</a:t>
                      </a:r>
                    </a:p>
                  </a:txBody>
                  <a:tcPr/>
                </a:tc>
                <a:tc>
                  <a:txBody>
                    <a:bodyPr/>
                    <a:lstStyle/>
                    <a:p>
                      <a:r>
                        <a:rPr lang="en-US" sz="1200" dirty="0"/>
                        <a:t>Adding variant : with individual engagement goals</a:t>
                      </a:r>
                    </a:p>
                  </a:txBody>
                  <a:tcPr/>
                </a:tc>
                <a:extLst>
                  <a:ext uri="{0D108BD9-81ED-4DB2-BD59-A6C34878D82A}">
                    <a16:rowId xmlns:a16="http://schemas.microsoft.com/office/drawing/2014/main" val="1202914957"/>
                  </a:ext>
                </a:extLst>
              </a:tr>
              <a:tr h="370840">
                <a:tc>
                  <a:txBody>
                    <a:bodyPr/>
                    <a:lstStyle/>
                    <a:p>
                      <a:r>
                        <a:rPr lang="en-US" sz="1200" dirty="0"/>
                        <a:t>1.2</a:t>
                      </a:r>
                    </a:p>
                  </a:txBody>
                  <a:tcPr/>
                </a:tc>
                <a:tc>
                  <a:txBody>
                    <a:bodyPr/>
                    <a:lstStyle/>
                    <a:p>
                      <a:r>
                        <a:rPr lang="en-US" sz="1200" dirty="0"/>
                        <a:t>Alexandre QUACH</a:t>
                      </a:r>
                    </a:p>
                  </a:txBody>
                  <a:tcPr/>
                </a:tc>
                <a:tc>
                  <a:txBody>
                    <a:bodyPr/>
                    <a:lstStyle/>
                    <a:p>
                      <a:r>
                        <a:rPr lang="en-US" sz="1200" dirty="0"/>
                        <a:t>Addition of additional level systems</a:t>
                      </a:r>
                    </a:p>
                    <a:p>
                      <a:r>
                        <a:rPr lang="en-US" sz="1200" dirty="0"/>
                        <a:t>Addition of the #OpenSeriousCommunity Tag &amp; Information</a:t>
                      </a:r>
                    </a:p>
                    <a:p>
                      <a:r>
                        <a:rPr lang="en-US" sz="1200" dirty="0"/>
                        <a:t>Addition of version history</a:t>
                      </a:r>
                    </a:p>
                    <a:p>
                      <a:r>
                        <a:rPr lang="en-US" sz="1200" dirty="0"/>
                        <a:t>Clarification of working assumption</a:t>
                      </a:r>
                    </a:p>
                  </a:txBody>
                  <a:tcPr/>
                </a:tc>
                <a:extLst>
                  <a:ext uri="{0D108BD9-81ED-4DB2-BD59-A6C34878D82A}">
                    <a16:rowId xmlns:a16="http://schemas.microsoft.com/office/drawing/2014/main" val="302890849"/>
                  </a:ext>
                </a:extLst>
              </a:tr>
              <a:tr h="370840">
                <a:tc>
                  <a:txBody>
                    <a:bodyPr/>
                    <a:lstStyle/>
                    <a:p>
                      <a:r>
                        <a:rPr lang="en-US" sz="1200" dirty="0"/>
                        <a:t>1.3</a:t>
                      </a:r>
                    </a:p>
                  </a:txBody>
                  <a:tcPr/>
                </a:tc>
                <a:tc>
                  <a:txBody>
                    <a:bodyPr/>
                    <a:lstStyle/>
                    <a:p>
                      <a:r>
                        <a:rPr lang="en-US" sz="1200" dirty="0"/>
                        <a:t>Alexandre QUACH</a:t>
                      </a:r>
                    </a:p>
                  </a:txBody>
                  <a:tcPr/>
                </a:tc>
                <a:tc>
                  <a:txBody>
                    <a:bodyPr/>
                    <a:lstStyle/>
                    <a:p>
                      <a:r>
                        <a:rPr lang="en-US" sz="1200" dirty="0"/>
                        <a:t>Added names in the additional level systems</a:t>
                      </a:r>
                    </a:p>
                    <a:p>
                      <a:r>
                        <a:rPr lang="en-US" sz="1200" dirty="0"/>
                        <a:t>Addition of “Relative engagement level”</a:t>
                      </a:r>
                    </a:p>
                    <a:p>
                      <a:endParaRPr lang="en-US" sz="1200" dirty="0"/>
                    </a:p>
                  </a:txBody>
                  <a:tcPr/>
                </a:tc>
                <a:extLst>
                  <a:ext uri="{0D108BD9-81ED-4DB2-BD59-A6C34878D82A}">
                    <a16:rowId xmlns:a16="http://schemas.microsoft.com/office/drawing/2014/main" val="1064432066"/>
                  </a:ext>
                </a:extLst>
              </a:tr>
              <a:tr h="370840">
                <a:tc>
                  <a:txBody>
                    <a:bodyPr/>
                    <a:lstStyle/>
                    <a:p>
                      <a:r>
                        <a:rPr lang="en-US" sz="1200" dirty="0"/>
                        <a:t>1.4</a:t>
                      </a:r>
                    </a:p>
                  </a:txBody>
                  <a:tcPr/>
                </a:tc>
                <a:tc>
                  <a:txBody>
                    <a:bodyPr/>
                    <a:lstStyle/>
                    <a:p>
                      <a:r>
                        <a:rPr lang="en-US" sz="1200" dirty="0"/>
                        <a:t>Alexandre QUACH</a:t>
                      </a:r>
                    </a:p>
                  </a:txBody>
                  <a:tcPr/>
                </a:tc>
                <a:tc>
                  <a:txBody>
                    <a:bodyPr/>
                    <a:lstStyle/>
                    <a:p>
                      <a:r>
                        <a:rPr lang="en-US" sz="1200" dirty="0"/>
                        <a:t>Improved Additional engagement level systems, updated “Levels by type of commitment” to “levels by assumptions of commitment”</a:t>
                      </a:r>
                    </a:p>
                    <a:p>
                      <a:r>
                        <a:rPr lang="en-US" sz="1200" dirty="0"/>
                        <a:t>Added section “Hosting Engagement Level Workshop”</a:t>
                      </a:r>
                    </a:p>
                  </a:txBody>
                  <a:tcPr/>
                </a:tc>
                <a:extLst>
                  <a:ext uri="{0D108BD9-81ED-4DB2-BD59-A6C34878D82A}">
                    <a16:rowId xmlns:a16="http://schemas.microsoft.com/office/drawing/2014/main" val="3790681052"/>
                  </a:ext>
                </a:extLst>
              </a:tr>
              <a:tr h="370840">
                <a:tc>
                  <a:txBody>
                    <a:bodyPr/>
                    <a:lstStyle/>
                    <a:p>
                      <a:r>
                        <a:rPr lang="en-US" sz="1200" dirty="0"/>
                        <a:t>2.0</a:t>
                      </a:r>
                    </a:p>
                  </a:txBody>
                  <a:tcPr/>
                </a:tc>
                <a:tc>
                  <a:txBody>
                    <a:bodyPr/>
                    <a:lstStyle/>
                    <a:p>
                      <a:r>
                        <a:rPr lang="en-US" sz="1200" dirty="0"/>
                        <a:t>Alexandre QUACH</a:t>
                      </a:r>
                    </a:p>
                  </a:txBody>
                  <a:tcPr/>
                </a:tc>
                <a:tc>
                  <a:txBody>
                    <a:bodyPr/>
                    <a:lstStyle/>
                    <a:p>
                      <a:r>
                        <a:rPr lang="en-US" sz="1200" dirty="0"/>
                        <a:t>Large improvement and explanation of “Relative Engagement Level” (split in 3 parts : definition, using relative engagement level as a workshop, Increasing Community activity level using relative engagement level”)</a:t>
                      </a:r>
                    </a:p>
                  </a:txBody>
                  <a:tcPr/>
                </a:tc>
                <a:extLst>
                  <a:ext uri="{0D108BD9-81ED-4DB2-BD59-A6C34878D82A}">
                    <a16:rowId xmlns:a16="http://schemas.microsoft.com/office/drawing/2014/main" val="932620644"/>
                  </a:ext>
                </a:extLst>
              </a:tr>
            </a:tbl>
          </a:graphicData>
        </a:graphic>
      </p:graphicFrame>
    </p:spTree>
    <p:extLst>
      <p:ext uri="{BB962C8B-B14F-4D97-AF65-F5344CB8AC3E}">
        <p14:creationId xmlns:p14="http://schemas.microsoft.com/office/powerpoint/2010/main" val="2277307698"/>
      </p:ext>
    </p:extLst>
  </p:cSld>
  <p:clrMapOvr>
    <a:masterClrMapping/>
  </p:clrMapOvr>
</p:sld>
</file>

<file path=ppt/theme/theme1.xml><?xml version="1.0" encoding="utf-8"?>
<a:theme xmlns:a="http://schemas.openxmlformats.org/drawingml/2006/main" name="AccentBoxVTI">
  <a:themeElements>
    <a:clrScheme name="Personnalisé 2">
      <a:dk1>
        <a:sysClr val="windowText" lastClr="000000"/>
      </a:dk1>
      <a:lt1>
        <a:sysClr val="window" lastClr="FFFFFF"/>
      </a:lt1>
      <a:dk2>
        <a:srgbClr val="44546A"/>
      </a:dk2>
      <a:lt2>
        <a:srgbClr val="E7E6E6"/>
      </a:lt2>
      <a:accent1>
        <a:srgbClr val="3494BA"/>
      </a:accent1>
      <a:accent2>
        <a:srgbClr val="ED7D31"/>
      </a:accent2>
      <a:accent3>
        <a:srgbClr val="A5A5A5"/>
      </a:accent3>
      <a:accent4>
        <a:srgbClr val="F4AD7C"/>
      </a:accent4>
      <a:accent5>
        <a:srgbClr val="69B6D5"/>
      </a:accent5>
      <a:accent6>
        <a:srgbClr val="70AD47"/>
      </a:accent6>
      <a:hlink>
        <a:srgbClr val="0563C1"/>
      </a:hlink>
      <a:folHlink>
        <a:srgbClr val="954F72"/>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3095EDE67814541926D3AC5F9ACC08F" ma:contentTypeVersion="13" ma:contentTypeDescription="Crée un document." ma:contentTypeScope="" ma:versionID="a6922994653ce45a18bf2687ad3c6ab9">
  <xsd:schema xmlns:xsd="http://www.w3.org/2001/XMLSchema" xmlns:xs="http://www.w3.org/2001/XMLSchema" xmlns:p="http://schemas.microsoft.com/office/2006/metadata/properties" xmlns:ns2="ae28f11b-d4f1-47fe-837d-5da7d4fdfa8d" xmlns:ns3="2e054d75-df43-4e50-a610-0e7b0816d11a" targetNamespace="http://schemas.microsoft.com/office/2006/metadata/properties" ma:root="true" ma:fieldsID="3e6cb7c5407703863c3b507eb4c6b8e9" ns2:_="" ns3:_="">
    <xsd:import namespace="ae28f11b-d4f1-47fe-837d-5da7d4fdfa8d"/>
    <xsd:import namespace="2e054d75-df43-4e50-a610-0e7b0816d11a"/>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Location" minOccurs="0"/>
                <xsd:element ref="ns2:MediaServiceGenerationTime" minOccurs="0"/>
                <xsd:element ref="ns2:MediaServiceEventHashCode" minOccurs="0"/>
                <xsd:element ref="ns2:MediaServiceOCR"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e28f11b-d4f1-47fe-837d-5da7d4fdfa8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Balises d’images" ma:readOnly="false" ma:fieldId="{5cf76f15-5ced-4ddc-b409-7134ff3c332f}" ma:taxonomyMulti="true" ma:sspId="10fb7d0a-9414-48cb-b3b7-290175ae35a9"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Location" ma:index="16" nillable="true" ma:displayName="Location" ma:indexed="true"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e054d75-df43-4e50-a610-0e7b0816d11a" elementFormDefault="qualified">
    <xsd:import namespace="http://schemas.microsoft.com/office/2006/documentManagement/types"/>
    <xsd:import namespace="http://schemas.microsoft.com/office/infopath/2007/PartnerControls"/>
    <xsd:element name="SharedWithUsers" ma:index="10"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Partagé avec détails" ma:internalName="SharedWithDetails" ma:readOnly="true">
      <xsd:simpleType>
        <xsd:restriction base="dms:Note">
          <xsd:maxLength value="255"/>
        </xsd:restriction>
      </xsd:simpleType>
    </xsd:element>
    <xsd:element name="TaxCatchAll" ma:index="14" nillable="true" ma:displayName="Taxonomy Catch All Column" ma:hidden="true" ma:list="{9dd72b47-dd46-40b1-8755-ebe9ce9f18af}" ma:internalName="TaxCatchAll" ma:showField="CatchAllData" ma:web="2e054d75-df43-4e50-a610-0e7b0816d11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ae28f11b-d4f1-47fe-837d-5da7d4fdfa8d">
      <Terms xmlns="http://schemas.microsoft.com/office/infopath/2007/PartnerControls"/>
    </lcf76f155ced4ddcb4097134ff3c332f>
    <TaxCatchAll xmlns="2e054d75-df43-4e50-a610-0e7b0816d11a" xsi:nil="true"/>
  </documentManagement>
</p:properties>
</file>

<file path=customXml/itemProps1.xml><?xml version="1.0" encoding="utf-8"?>
<ds:datastoreItem xmlns:ds="http://schemas.openxmlformats.org/officeDocument/2006/customXml" ds:itemID="{BF74E86D-68B9-40F6-8854-BE866BBD6597}">
  <ds:schemaRefs>
    <ds:schemaRef ds:uri="http://schemas.microsoft.com/sharepoint/v3/contenttype/forms"/>
  </ds:schemaRefs>
</ds:datastoreItem>
</file>

<file path=customXml/itemProps2.xml><?xml version="1.0" encoding="utf-8"?>
<ds:datastoreItem xmlns:ds="http://schemas.openxmlformats.org/officeDocument/2006/customXml" ds:itemID="{AFAAA814-4B7C-45F0-95A8-DBAD0767BD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e28f11b-d4f1-47fe-837d-5da7d4fdfa8d"/>
    <ds:schemaRef ds:uri="2e054d75-df43-4e50-a610-0e7b0816d11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E130F46-0203-41E4-930E-9660BC90F8DA}">
  <ds:schemaRefs>
    <ds:schemaRef ds:uri="http://schemas.microsoft.com/office/2006/documentManagement/types"/>
    <ds:schemaRef ds:uri="http://schemas.microsoft.com/office/2006/metadata/properties"/>
    <ds:schemaRef ds:uri="ae28f11b-d4f1-47fe-837d-5da7d4fdfa8d"/>
    <ds:schemaRef ds:uri="http://purl.org/dc/terms/"/>
    <ds:schemaRef ds:uri="http://purl.org/dc/elements/1.1/"/>
    <ds:schemaRef ds:uri="http://purl.org/dc/dcmitype/"/>
    <ds:schemaRef ds:uri="http://schemas.microsoft.com/office/infopath/2007/PartnerControls"/>
    <ds:schemaRef ds:uri="http://schemas.openxmlformats.org/package/2006/metadata/core-properties"/>
    <ds:schemaRef ds:uri="2e054d75-df43-4e50-a610-0e7b0816d11a"/>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6718</TotalTime>
  <Words>8477</Words>
  <Application>Microsoft Office PowerPoint</Application>
  <PresentationFormat>Grand écran</PresentationFormat>
  <Paragraphs>1000</Paragraphs>
  <Slides>51</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51</vt:i4>
      </vt:variant>
    </vt:vector>
  </HeadingPairs>
  <TitlesOfParts>
    <vt:vector size="56" baseType="lpstr">
      <vt:lpstr>Arial</vt:lpstr>
      <vt:lpstr>Avenir Next LT Pro</vt:lpstr>
      <vt:lpstr>Calibri</vt:lpstr>
      <vt:lpstr>Wingdings</vt:lpstr>
      <vt:lpstr>AccentBoxVTI</vt:lpstr>
      <vt:lpstr>   W3 Engagement Level Workshop</vt:lpstr>
      <vt:lpstr>This document is an #OpenSeriousCommunity #OSC content</vt:lpstr>
      <vt:lpstr>Engagement Level workshop Expected result example </vt:lpstr>
      <vt:lpstr>Engagement Level workshop Using the result</vt:lpstr>
      <vt:lpstr>Hosting engagement level workshop</vt:lpstr>
      <vt:lpstr>Engagement Level Workshop Workshop step by step</vt:lpstr>
      <vt:lpstr>Answering bias : What is shared during the workshop might not be the true engagement level</vt:lpstr>
      <vt:lpstr>Engagement Level Workshop Preparing to Host Workshop</vt:lpstr>
      <vt:lpstr>Version history</vt:lpstr>
      <vt:lpstr>Work Assumptions</vt:lpstr>
      <vt:lpstr>Engagement Level workshop Working assumptions</vt:lpstr>
      <vt:lpstr>Engagement Level workshop Working assumptions</vt:lpstr>
      <vt:lpstr>Basic Level system</vt:lpstr>
      <vt:lpstr>Engagement Level workshop What the basic level system means</vt:lpstr>
      <vt:lpstr>Engagement Level workshop Example activities for basic level system</vt:lpstr>
      <vt:lpstr>Variant with individual engagement goals</vt:lpstr>
      <vt:lpstr>Engagement Level workshop variant :  Adding GOALS for next time period </vt:lpstr>
      <vt:lpstr>Engagement Level workshop variant :  using nametags instead of portraits</vt:lpstr>
      <vt:lpstr>Additional engagement level systems</vt:lpstr>
      <vt:lpstr>Changing the level system to other dimensions Examples</vt:lpstr>
      <vt:lpstr>Choosing an engagement level system Example choices</vt:lpstr>
      <vt:lpstr>Relative Engagement Levels</vt:lpstr>
      <vt:lpstr>Another definition of engagement and relative Engagement levels</vt:lpstr>
      <vt:lpstr>Questions that better answered with the Relative Engagement Levels model</vt:lpstr>
      <vt:lpstr>Another definition of engagement and relative Engagement levels model</vt:lpstr>
      <vt:lpstr>Clarifying what “effort” means in a Community Examples</vt:lpstr>
      <vt:lpstr>Clarifying what “effort” means in a Community Examples</vt:lpstr>
      <vt:lpstr>Clarifying what “effort” means in a Community Examples</vt:lpstr>
      <vt:lpstr>Clarifying what “effort” means in a Community Examples</vt:lpstr>
      <vt:lpstr>Clarifying what “effort” means in a Community</vt:lpstr>
      <vt:lpstr>Activities ranking from high to low proportion of direct value Member’s point of view</vt:lpstr>
      <vt:lpstr>Example of community activities with various proportions of direct value ✍️Content, 📅Events, ⚙️Structure</vt:lpstr>
      <vt:lpstr>Explanation of the relative engagement levels model</vt:lpstr>
      <vt:lpstr>Explanation of the relative engagement levels model</vt:lpstr>
      <vt:lpstr>Consistency of the relative engagement levels model with on-the-field observations</vt:lpstr>
      <vt:lpstr>Not represented in this model</vt:lpstr>
      <vt:lpstr>Relative Engagement level scale</vt:lpstr>
      <vt:lpstr>Relative Engagement level scale Behavior assumptions on activity level with 📅 events</vt:lpstr>
      <vt:lpstr>Relative Engagement level scale Behavior assumptions on activity level with✍️content</vt:lpstr>
      <vt:lpstr>Relative Engagement level scale Behavior assumptions on activity level with ⚙️Structure</vt:lpstr>
      <vt:lpstr>When diluted, we are all mostly “consumers”</vt:lpstr>
      <vt:lpstr>When diluted, we are all mostly “consumers”</vt:lpstr>
      <vt:lpstr>Increasing Community Activity level using relative engagement level model</vt:lpstr>
      <vt:lpstr>Community tactics :  Lowering the effort requirement for activities – General tips</vt:lpstr>
      <vt:lpstr>Community tactics :  Increasing the direct value of a given activity</vt:lpstr>
      <vt:lpstr>Community tactics :  Increasing the engagement level of members</vt:lpstr>
      <vt:lpstr>Community tactics :  Recentering your community activities on highly engaged members</vt:lpstr>
      <vt:lpstr>Example of activities types corresponding to relative engagement levels</vt:lpstr>
      <vt:lpstr>Using Relative Engagement level scale in a workshop – Simple version</vt:lpstr>
      <vt:lpstr>Using Relative Engagement level scale in a workshop – Simple version</vt:lpstr>
      <vt:lpstr>Using Relative Engagement level scale in a workshop – advanced version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Intégrer la méthode #OSG dans une communauté</dc:title>
  <dc:creator>Alexandre Quach</dc:creator>
  <cp:lastModifiedBy>Thomas Froment</cp:lastModifiedBy>
  <cp:revision>3</cp:revision>
  <dcterms:created xsi:type="dcterms:W3CDTF">2020-12-16T10:05:09Z</dcterms:created>
  <dcterms:modified xsi:type="dcterms:W3CDTF">2023-06-08T10:34:02Z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0x01010043095EDE67814541926D3AC5F9ACC08F</vt:lpwstr>
  </property>
  <property fmtid="{D5CDD505-2E9C-101B-9397-08002B2CF9AE}" pid="3" name="MediaServiceImageTags">
    <vt:lpwstr/>
  </property>
</Properties>
</file>