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58" r:id="rId3"/>
    <p:sldId id="272" r:id="rId4"/>
    <p:sldId id="274" r:id="rId5"/>
    <p:sldId id="259" r:id="rId6"/>
    <p:sldId id="260" r:id="rId7"/>
    <p:sldId id="316" r:id="rId8"/>
    <p:sldId id="317" r:id="rId9"/>
    <p:sldId id="312" r:id="rId10"/>
    <p:sldId id="313" r:id="rId11"/>
    <p:sldId id="261" r:id="rId12"/>
    <p:sldId id="314" r:id="rId13"/>
    <p:sldId id="273" r:id="rId14"/>
    <p:sldId id="262" r:id="rId15"/>
    <p:sldId id="323" r:id="rId16"/>
    <p:sldId id="324" r:id="rId17"/>
    <p:sldId id="263" r:id="rId18"/>
    <p:sldId id="264" r:id="rId19"/>
    <p:sldId id="315" r:id="rId20"/>
    <p:sldId id="318" r:id="rId21"/>
    <p:sldId id="319" r:id="rId22"/>
    <p:sldId id="320" r:id="rId23"/>
    <p:sldId id="321" r:id="rId24"/>
    <p:sldId id="322" r:id="rId25"/>
    <p:sldId id="325" r:id="rId26"/>
    <p:sldId id="327" r:id="rId27"/>
    <p:sldId id="326" r:id="rId28"/>
    <p:sldId id="328" r:id="rId29"/>
    <p:sldId id="265" r:id="rId30"/>
    <p:sldId id="275" r:id="rId31"/>
    <p:sldId id="266" r:id="rId32"/>
    <p:sldId id="267" r:id="rId33"/>
    <p:sldId id="269" r:id="rId34"/>
    <p:sldId id="270" r:id="rId35"/>
    <p:sldId id="285" r:id="rId36"/>
    <p:sldId id="287" r:id="rId37"/>
    <p:sldId id="289" r:id="rId38"/>
    <p:sldId id="329" r:id="rId39"/>
    <p:sldId id="286" r:id="rId40"/>
    <p:sldId id="276" r:id="rId41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9"/>
    <p:restoredTop sz="93443"/>
  </p:normalViewPr>
  <p:slideViewPr>
    <p:cSldViewPr>
      <p:cViewPr varScale="1">
        <p:scale>
          <a:sx n="114" d="100"/>
          <a:sy n="114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1D28A-C168-41D2-BC97-437B344994D7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C51DA-CD67-4BE4-BCAF-DAFCF5DBA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29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单射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C51DA-CD67-4BE4-BCAF-DAFCF5DBA59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417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满射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C51DA-CD67-4BE4-BCAF-DAFCF5DBA59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91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DCBA4A6-2D65-5513-63C7-78301D503E0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068C0F5D-236B-E1BF-8CB1-9376BDE11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32AEC381-B8D0-C3E9-4B82-913CE5251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he-IL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B58A639A-7165-902B-CA74-98C82B7F4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he-IL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D54B9342-9189-C355-73F2-C64A39D6CC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0211F45-D068-E45A-8C5E-F54039353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he-IL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F2C48B1-9E08-9273-DF80-677234ADE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he-IL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500A8C6B-CB44-EF36-E4C9-26AA9D8B6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he-IL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5AE21DD1-CB0A-9328-7B32-5B5C94FCB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he-IL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83DAC757-6B26-EABD-07FE-30156B6120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he-IL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GB" noProof="0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GB" noProof="0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C36F31B6-A1F8-B0BD-2C64-D0743D67F2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0FBE013C-F372-1D73-9832-77EBE34E5B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CA0A8D59-0232-06DF-ABB0-8A796FBCEE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6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44CD46B-56BF-152F-5EDA-51DB66CF43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08F8F2-980B-6870-9DCE-EED5F2AC86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01B104F-C7F6-915D-DF32-F7D48FE547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8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F44BA6E-BD09-BF51-92D4-5F72BC0D1B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04F79D-4D3F-CB22-223B-C3A9990F28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9BDA8CB-65AD-E18C-8DEE-F297BE42A3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26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כותרת, פריט אוסף תמונו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מציין מיקום של אוסף תמונות 3"/>
          <p:cNvSpPr>
            <a:spLocks noGrp="1"/>
          </p:cNvSpPr>
          <p:nvPr>
            <p:ph type="clipArt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单击图标添加联机映像</a:t>
            </a:r>
            <a:endParaRPr lang="en-US" noProof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329673D-0B2B-8762-2394-673F14CB4E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EBBA6C7-841C-C216-340F-07D0DB81B0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5D86D90-A25B-2985-8FCB-D223EDDF03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54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E50AAAC-D5D5-A2A6-9EDA-9FBF021FAF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985DD68-0B02-5742-FBC5-F2043ECD43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D8C2677-C0D8-4628-D0DF-6614D1024F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3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55A60CF-9362-76CE-298D-B842FFC348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4E331AD-96D1-35E3-0C4C-2650F5116B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BC3A576-6EE8-7C8C-CD00-9DF2AD4A8F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25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2E4AF31-ACEF-91D7-CC28-A63DFC76CC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B14C2A2-D539-B790-1469-9E3696CA9A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7FCCEC1-194D-9C68-475E-D19ABAAC6F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5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E18569B-55D4-3B55-AFAC-E94B83A511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52C40D32-8CC8-966C-7ED5-0CCD4076D2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44F7077-C10A-C80A-CA95-AF4B66AB05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0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3E35540C-7810-F7D1-94CA-08FD0D2BCA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B47F926-3BE0-4DAE-BACD-7749465083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9E61E92-1D69-9845-78DF-C26BE041FC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26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656204A-1F0C-CC9D-0AC5-AAA6B6E93B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F0A2EDC-CCD3-DCEE-A78E-62A3B418D5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AD0AFA4-D89D-CBA4-5DB0-002F85D257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30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6D82A52-4559-607C-023E-F6BD0C8444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B4E8820-FF91-70D1-3E6C-E06837320F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EA8879E-BA05-A443-60AC-E89B375854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6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DD0BFCF-E1D1-2139-BA34-12B172103A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3386D90-8652-E41F-A41A-A2C9FA1C09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991293C-2B3D-4EE6-83F7-F320B20DDB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0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6F9404-3950-2B6C-AA9A-792FBD374B9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he-IL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32A7EA1-AFCA-05A8-ABEB-86D8C20426C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he-IL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0364A62-C203-E04D-384F-BBE31A881D1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he-IL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655C20-E33D-492C-BD03-BA7CAF82200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he-IL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8795C74-4A96-13CE-3144-D3A7A50C37C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he-IL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09F39C3A-AF8D-D5C1-80A1-6818D778A1B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he-IL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0C735B10-7430-F715-00BE-09AAD7AF9F8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he-IL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3C7006EF-43F7-3E2B-E6A9-2CFFEF764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GB" altLang="he-IL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155993C-8120-8A78-504B-2CBD05213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 altLang="he-IL"/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F7D6A531-B164-8859-21A8-35E32959FEE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5B1C424F-BD9A-6343-ABE2-9FD34B6A8F6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F2ECA16B-EF31-0927-3E72-B6F0A6A46DB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86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Transition System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                                    Lei</a:t>
            </a:r>
            <a:r>
              <a:rPr lang="zh-CN" altLang="en-US" dirty="0"/>
              <a:t> </a:t>
            </a:r>
            <a:r>
              <a:rPr lang="en-US" altLang="zh-CN"/>
              <a:t>Bu</a:t>
            </a:r>
            <a:endParaRPr lang="en-US" altLang="zh-CN" dirty="0"/>
          </a:p>
          <a:p>
            <a:r>
              <a:rPr lang="en-US" altLang="zh-CN" dirty="0"/>
              <a:t>                   bulei@nju.edu.cn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85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00856" y="2060848"/>
                <a:ext cx="8142287" cy="439261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A partial product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 is defined as</a:t>
                </a:r>
              </a:p>
              <a:p>
                <a:pPr lvl="1"/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</m:t>
                        </m:r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/>
                        <a:ea typeface="Cambria Math"/>
                        <a:cs typeface="Times New Roman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 is a path of length n,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</m:t>
                        </m:r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′=</m:t>
                        </m:r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/>
                        <a:ea typeface="Cambria Math"/>
                        <a:cs typeface="Times New Roman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is a path of length m, and if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/>
                        <a:ea typeface="Cambria Math"/>
                        <a:cs typeface="Times New Roman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zh-CN" altLang="en-US"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</m:t>
                        </m:r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e>
                    </m:d>
                    <m:r>
                      <a:rPr lang="en-US" altLang="zh-CN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endParaRPr lang="en-US" altLang="zh-CN" dirty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Cambria Math"/>
                        <a:cs typeface="Times New Roman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c</m:t>
                        </m:r>
                      </m:e>
                      <m:sup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/>
                        <a:ea typeface="Cambria Math"/>
                        <a:cs typeface="Times New Roman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/>
                        <a:ea typeface="Cambria Math"/>
                        <a:cs typeface="Times New Roman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 is a finite path of length </a:t>
                </a:r>
                <a:r>
                  <a:rPr lang="en-US" altLang="zh-CN" dirty="0" err="1">
                    <a:latin typeface="Cambria Math"/>
                    <a:ea typeface="Cambria Math"/>
                    <a:cs typeface="Times New Roman" pitchFamily="18" charset="0"/>
                  </a:rPr>
                  <a:t>n+m</a:t>
                </a:r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en-US" altLang="zh-CN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, </m:t>
                    </m:r>
                    <m:r>
                      <a:rPr lang="zh-CN" altLang="en-US">
                        <a:latin typeface="Cambria Math"/>
                        <a:ea typeface="Cambria Math"/>
                        <a:cs typeface="Times New Roman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en-US" altLang="zh-CN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/>
                        <a:ea typeface="Cambria Math"/>
                        <a:cs typeface="Times New Roman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altLang="zh-CN" dirty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447675" lvl="1" indent="-447675"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</a:pPr>
                <a:endParaRPr lang="en-US" altLang="zh-CN" i="1" dirty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447675" lvl="1" indent="-447675"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: if c is a finite path,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an infinite path, such that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/>
                        <a:ea typeface="Cambria Math"/>
                        <a:cs typeface="Times New Roman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zh-CN" altLang="en-US"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</m:t>
                        </m:r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e>
                    </m:d>
                    <m:r>
                      <a:rPr lang="en-US" altLang="zh-CN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zh-CN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then</m:t>
                    </m:r>
                    <m:r>
                      <a:rPr lang="en-US" altLang="zh-CN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zh-CN">
                        <a:latin typeface="Cambria Math"/>
                        <a:ea typeface="Cambria Math"/>
                        <a:cs typeface="Times New Roman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c</m:t>
                        </m:r>
                      </m:e>
                      <m:sup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 is an infinite path and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zh-CN" altLang="en-US"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en-US" altLang="zh-CN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zh-CN" dirty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447675" lvl="1" indent="-447675"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</a:pPr>
                <a:endParaRPr lang="en-US" altLang="zh-CN" dirty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447675" lvl="1" indent="-447675"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</a:pPr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Empty path: for each state s of S, define the empty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ε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of length zero, and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zh-CN" altLang="en-US"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zh-CN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/>
                        <a:ea typeface="Cambria Math"/>
                        <a:cs typeface="Times New Roman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zh-CN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=s.</a:t>
                </a:r>
              </a:p>
              <a:p>
                <a:pPr marL="447675" lvl="1" indent="-447675"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</a:pPr>
                <a:endParaRPr lang="en-US" altLang="zh-CN" dirty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447675" lvl="1" indent="-447675"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</a:pPr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If c is a finite path and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s</m:t>
                    </m:r>
                    <m:r>
                      <a:rPr lang="en-US" altLang="zh-CN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zh-CN" altLang="en-US"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  <a:ea typeface="Cambria Math"/>
                        <a:cs typeface="Times New Roman" pitchFamily="18" charset="0"/>
                      </a:rPr>
                      <m:t>s</m:t>
                    </m:r>
                    <m:r>
                      <a:rPr lang="en-US" altLang="zh-CN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′</m:t>
                    </m:r>
                    <m:r>
                      <a:rPr lang="en-US" altLang="zh-CN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zh-CN" altLang="en-US">
                        <a:latin typeface="Cambria Math"/>
                        <a:ea typeface="Cambria Math"/>
                        <a:cs typeface="Times New Roman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ε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Cambria Math"/>
                        <a:cs typeface="Times New Roman" pitchFamily="18" charset="0"/>
                      </a:rPr>
                      <m:t>∙</m:t>
                    </m:r>
                  </m:oMath>
                </a14:m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c =c=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c</m:t>
                    </m:r>
                    <m:r>
                      <a:rPr lang="en-US" altLang="zh-CN">
                        <a:latin typeface="Cambria Math"/>
                        <a:ea typeface="Cambria Math"/>
                        <a:cs typeface="Times New Roman" pitchFamily="18" charset="0"/>
                      </a:rPr>
                      <m:t>∙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ε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; </m:t>
                    </m:r>
                  </m:oMath>
                </a14:m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If c is an infinite path and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  <a:ea typeface="Cambria Math"/>
                        <a:cs typeface="Times New Roman" pitchFamily="18" charset="0"/>
                      </a:rPr>
                      <m:t>s</m:t>
                    </m:r>
                    <m:r>
                      <a:rPr lang="en-US" altLang="zh-CN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zh-CN" altLang="en-US"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ε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Cambria Math"/>
                        <a:cs typeface="Times New Roman" pitchFamily="18" charset="0"/>
                      </a:rPr>
                      <m:t>∙</m:t>
                    </m:r>
                  </m:oMath>
                </a14:m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c=c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856" y="2060848"/>
                <a:ext cx="8142287" cy="4392612"/>
              </a:xfrm>
              <a:blipFill>
                <a:blip r:embed="rId2"/>
                <a:stretch>
                  <a:fillRect l="-156" t="-2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858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Labeled transition systems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A transition system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labeled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by an alphabet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is a 6-tuple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𝒜</m:t>
                    </m:r>
                    <m:r>
                      <a:rPr lang="en-US" altLang="zh-CN" i="1">
                        <a:latin typeface="Cambria Math"/>
                      </a:rPr>
                      <m:t>=&lt;</m:t>
                    </m:r>
                    <m:r>
                      <a:rPr lang="en-US" altLang="zh-CN" i="1">
                        <a:latin typeface="Cambria Math"/>
                      </a:rPr>
                      <m:t>𝑆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𝑇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zh-CN" altLang="en-US" i="1">
                        <a:latin typeface="Cambria Math"/>
                      </a:rPr>
                      <m:t>𝛼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zh-CN" altLang="en-US" i="1">
                        <a:latin typeface="Cambria Math"/>
                      </a:rPr>
                      <m:t>𝛽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zh-CN" altLang="en-US" i="1" dirty="0">
                        <a:latin typeface="Cambria Math"/>
                        <a:cs typeface="Times New Roman" pitchFamily="18" charset="0"/>
                      </a:rPr>
                      <m:t>𝜆</m:t>
                    </m:r>
                    <m:r>
                      <a:rPr lang="en-US" altLang="zh-CN" i="1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</a:rPr>
                      <m:t>𝑆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𝑇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zh-CN" altLang="en-US" i="1">
                        <a:latin typeface="Cambria Math"/>
                      </a:rPr>
                      <m:t>𝛼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zh-CN" altLang="en-US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is a transition system,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  <a:cs typeface="Times New Roman" pitchFamily="18" charset="0"/>
                      </a:rPr>
                      <m:t>𝜆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is a mapping from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T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to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taking each transition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t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to its label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/>
                        <a:cs typeface="Times New Roman" pitchFamily="18" charset="0"/>
                      </a:rPr>
                      <m:t>𝜆</m:t>
                    </m:r>
                    <m:r>
                      <a:rPr lang="en-US" altLang="zh-CN" b="0" i="1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/>
                        <a:cs typeface="Times New Roman" pitchFamily="18" charset="0"/>
                      </a:rPr>
                      <m:t>𝑡</m:t>
                    </m:r>
                    <m:r>
                      <a:rPr lang="en-US" altLang="zh-CN" b="0" i="1" dirty="0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Intuitively, the label of a transition indicates the action or event which triggers the transition. 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538" r="-3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42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00856" y="1916832"/>
                <a:ext cx="8142287" cy="511269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It is logical to assume that two different transitions cannot have the same source, target and label.</a:t>
                </a:r>
              </a:p>
              <a:p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It is not necessary to distinguish two transitions that are triggered by the same action and that make the transition system pass from the same state s to the same state s’</a:t>
                </a:r>
              </a:p>
              <a:p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This implies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&lt;</m:t>
                    </m:r>
                    <m:r>
                      <a:rPr lang="zh-CN" altLang="en-US" i="1">
                        <a:latin typeface="Cambria Math"/>
                      </a:rPr>
                      <m:t>𝛼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zh-CN" altLang="en-US" i="1" dirty="0">
                        <a:latin typeface="Cambria Math"/>
                        <a:cs typeface="Times New Roman" pitchFamily="18" charset="0"/>
                      </a:rPr>
                      <m:t>𝜆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zh-CN" altLang="en-US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&gt;</m:t>
                    </m:r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is injective</a:t>
                </a:r>
              </a:p>
              <a:p>
                <a:pPr lvl="1"/>
                <a:r>
                  <a:rPr lang="en-US" altLang="zh-CN" dirty="0"/>
                  <a:t>An injective function is a function which associates distinct arguments to distinct values</a:t>
                </a:r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In a given state, the same action can provoke two different transitions leading to different states: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  <a:cs typeface="Times New Roman" pitchFamily="18" charset="0"/>
                      </a:rPr>
                      <m:t>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 dirty="0">
                        <a:latin typeface="Cambria Math"/>
                        <a:cs typeface="Times New Roman" pitchFamily="18" charset="0"/>
                      </a:rPr>
                      <m:t>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do not necessarily imply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′</m:t>
                    </m:r>
                  </m:oMath>
                </a14:m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856" y="1916832"/>
                <a:ext cx="8142287" cy="5112692"/>
              </a:xfrm>
              <a:blipFill>
                <a:blip r:embed="rId3"/>
                <a:stretch>
                  <a:fillRect t="-1485" r="-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593631"/>
            <a:ext cx="3367708" cy="113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39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7" y="2132856"/>
            <a:ext cx="58007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122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Traces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c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altLang="zh-CN" i="1">
                        <a:latin typeface="Cambria Math"/>
                      </a:rPr>
                      <m:t>, 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is a path in a labeled transition system, the sequence of actions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trace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/>
                            <a:cs typeface="Times New Roman" pitchFamily="18" charset="0"/>
                          </a:rPr>
                          <m:t>𝜆</m:t>
                        </m:r>
                        <m:r>
                          <a:rPr lang="en-US" altLang="zh-CN" b="0" i="1" dirty="0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  <a:cs typeface="Times New Roman" pitchFamily="18" charset="0"/>
                      </a:rPr>
                      <m:t>𝜆</m:t>
                    </m:r>
                    <m:r>
                      <a:rPr lang="en-US" altLang="zh-CN" b="0" i="1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⋯ 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is called the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trace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of the path.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4" t="-1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93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Equivalence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/>
              <a:t>Relation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A relation R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⊆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X × X is an equivalence (relation) if and only if</a:t>
                </a: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Reflexive: for all 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zh-CN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: (x, x)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R</a:t>
                </a: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Symmetric: for all x, 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X : if (x, y)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R, then (y, x)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R</a:t>
                </a: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Transitive: for all x, y, z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X : if (x, y)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R and (y, z)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R then (x, z)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R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4" t="-1803" r="-4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457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844824"/>
            <a:ext cx="7772400" cy="4114800"/>
          </a:xfrm>
        </p:spPr>
        <p:txBody>
          <a:bodyPr/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There are numerous notions of equivalency for transition systems</a:t>
            </a: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We consider the following:</a:t>
            </a:r>
          </a:p>
          <a:p>
            <a:pPr lvl="1"/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Strong isomorphism</a:t>
            </a:r>
          </a:p>
          <a:p>
            <a:pPr lvl="1"/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Weak isomorphism</a:t>
            </a:r>
          </a:p>
          <a:p>
            <a:pPr lvl="1"/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Bisimulation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equivalence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67803"/>
            <a:ext cx="43719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356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908720"/>
            <a:ext cx="5977284" cy="576262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Transition system homomorphism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1916832"/>
                <a:ext cx="7772400" cy="4114800"/>
              </a:xfrm>
            </p:spPr>
            <p:txBody>
              <a:bodyPr/>
              <a:lstStyle/>
              <a:p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Definition: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Let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zh-CN" altLang="en-US" i="1">
                        <a:latin typeface="Cambria Math"/>
                      </a:rPr>
                      <m:t>𝒜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</a:rPr>
                      <m:t>𝑆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𝑇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zh-CN" altLang="en-US" i="1">
                        <a:latin typeface="Cambria Math"/>
                      </a:rPr>
                      <m:t>𝛼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zh-CN" altLang="en-US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zh-CN" altLang="en-US" i="1">
                        <a:latin typeface="Cambria Math"/>
                      </a:rPr>
                      <m:t>𝒜</m:t>
                    </m:r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’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</a:rPr>
                      <m:t>𝑆</m:t>
                    </m:r>
                    <m:r>
                      <a:rPr lang="en-US" altLang="zh-CN" b="0" i="1" smtClean="0">
                        <a:latin typeface="Cambria Math"/>
                      </a:rPr>
                      <m:t>′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𝑇</m:t>
                    </m:r>
                    <m:r>
                      <a:rPr lang="en-US" altLang="zh-CN" b="0" i="1" smtClean="0">
                        <a:latin typeface="Cambria Math"/>
                      </a:rPr>
                      <m:t>′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zh-CN" altLang="en-US" i="1">
                        <a:latin typeface="Cambria Math"/>
                      </a:rPr>
                      <m:t>𝛼</m:t>
                    </m:r>
                    <m:r>
                      <a:rPr lang="en-US" altLang="zh-CN" b="0" i="1" smtClean="0">
                        <a:latin typeface="Cambria Math"/>
                      </a:rPr>
                      <m:t>′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zh-CN" altLang="en-US" i="1">
                        <a:latin typeface="Cambria Math"/>
                      </a:rPr>
                      <m:t>𝛽</m:t>
                    </m:r>
                    <m:r>
                      <a:rPr lang="en-US" altLang="zh-CN" b="0" i="1" smtClean="0">
                        <a:latin typeface="Cambria Math"/>
                      </a:rPr>
                      <m:t>′</m:t>
                    </m:r>
                    <m:r>
                      <a:rPr lang="en-US" altLang="zh-CN" i="1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be two transition systems. A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homomorphism h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from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zh-CN" altLang="en-US" i="1">
                        <a:latin typeface="Cambria Math"/>
                      </a:rPr>
                      <m:t>𝒜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to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zh-CN" altLang="en-US" i="1">
                        <a:latin typeface="Cambria Math"/>
                      </a:rPr>
                      <m:t>𝒜</m:t>
                    </m:r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’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is a pair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cs typeface="Times New Roman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b="0" i="1" smtClean="0">
                            <a:latin typeface="Cambria Math"/>
                            <a:cs typeface="Times New Roman" pitchFamily="18" charset="0"/>
                          </a:rPr>
                          <m:t>𝜎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  <a:cs typeface="Times New Roman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b="0" i="1" smtClean="0">
                            <a:latin typeface="Cambria Math"/>
                            <a:cs typeface="Times New Roman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of mappings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cs typeface="Times New Roman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i="1">
                              <a:latin typeface="Cambria Math"/>
                              <a:cs typeface="Times New Roman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  <a:cs typeface="Times New Roman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/>
                          <a:cs typeface="Times New Roman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cs typeface="Times New Roman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/>
                              <a:cs typeface="Times New Roman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  <a:cs typeface="Times New Roman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/>
                          <a:cs typeface="Times New Roman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   which satisfies, for every transition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t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of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′(</m:t>
                          </m:r>
                          <m:r>
                            <a:rPr lang="en-US" altLang="zh-CN" i="1">
                              <a:latin typeface="Cambria Math"/>
                              <a:cs typeface="Times New Roman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/>
                              <a:cs typeface="Times New Roman" pitchFamily="18" charset="0"/>
                            </a:rPr>
                            <m:t>𝜏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/>
                              <a:cs typeface="Times New Roman" pitchFamily="18" charset="0"/>
                            </a:rPr>
                            <m:t>))=</m:t>
                          </m:r>
                          <m:r>
                            <a:rPr lang="en-US" altLang="zh-CN" i="1">
                              <a:latin typeface="Cambria Math"/>
                              <a:cs typeface="Times New Roman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/>
                              <a:cs typeface="Times New Roman" pitchFamily="18" charset="0"/>
                            </a:rPr>
                            <m:t>𝜎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/>
                              <a:cs typeface="Times New Roman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  <a:cs typeface="Times New Roman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/>
                              <a:cs typeface="Times New Roman" pitchFamily="18" charset="0"/>
                            </a:rPr>
                            <m:t>𝛽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′(</m:t>
                          </m:r>
                          <m:r>
                            <a:rPr lang="en-US" altLang="zh-CN" i="1">
                              <a:latin typeface="Cambria Math"/>
                              <a:cs typeface="Times New Roman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i="1">
                              <a:latin typeface="Cambria Math"/>
                              <a:cs typeface="Times New Roman" pitchFamily="18" charset="0"/>
                            </a:rPr>
                            <m:t>𝜏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/>
                              <a:cs typeface="Times New Roman" pitchFamily="18" charset="0"/>
                            </a:rPr>
                            <m:t>))=</m:t>
                          </m:r>
                          <m:r>
                            <a:rPr lang="en-US" altLang="zh-CN" i="1">
                              <a:latin typeface="Cambria Math"/>
                              <a:cs typeface="Times New Roman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i="1">
                              <a:latin typeface="Cambria Math"/>
                              <a:cs typeface="Times New Roman" pitchFamily="18" charset="0"/>
                            </a:rPr>
                            <m:t>𝜎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latin typeface="Cambria Math"/>
                              <a:cs typeface="Times New Roman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/>
                          <a:cs typeface="Times New Roman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1916832"/>
                <a:ext cx="7772400" cy="4114800"/>
              </a:xfrm>
              <a:blipFill>
                <a:blip r:embed="rId2"/>
                <a:stretch>
                  <a:fillRect l="-653" t="-1846" r="-2936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287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Labeled transition system homomorphism</a:t>
                </a: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Let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zh-CN" altLang="en-US" i="1">
                        <a:latin typeface="Cambria Math"/>
                      </a:rPr>
                      <m:t>𝒜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</a:rPr>
                      <m:t>𝑆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𝑇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zh-CN" altLang="en-US" i="1">
                        <a:latin typeface="Cambria Math"/>
                      </a:rPr>
                      <m:t>𝛼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zh-CN" altLang="en-US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 dirty="0" smtClean="0">
                        <a:latin typeface="Cambria Math"/>
                      </a:rPr>
                      <m:t> </m:t>
                    </m:r>
                    <m:r>
                      <a:rPr lang="zh-CN" altLang="en-US" i="1" dirty="0" smtClean="0">
                        <a:latin typeface="Cambria Math"/>
                      </a:rPr>
                      <m:t>𝜆</m:t>
                    </m:r>
                    <m:r>
                      <a:rPr lang="en-US" altLang="zh-CN" i="1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zh-CN" altLang="en-US" i="1">
                        <a:latin typeface="Cambria Math"/>
                      </a:rPr>
                      <m:t>𝒜</m:t>
                    </m:r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’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</a:rPr>
                      <m:t>𝑆</m:t>
                    </m:r>
                    <m:r>
                      <a:rPr lang="en-US" altLang="zh-CN" i="1">
                        <a:latin typeface="Cambria Math"/>
                      </a:rPr>
                      <m:t>′,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𝑇</m:t>
                    </m:r>
                    <m:r>
                      <a:rPr lang="en-US" altLang="zh-CN" i="1">
                        <a:latin typeface="Cambria Math"/>
                      </a:rPr>
                      <m:t>′,</m:t>
                    </m:r>
                    <m:r>
                      <a:rPr lang="zh-CN" altLang="en-US" i="1">
                        <a:latin typeface="Cambria Math"/>
                      </a:rPr>
                      <m:t>𝛼</m:t>
                    </m:r>
                    <m:r>
                      <a:rPr lang="en-US" altLang="zh-CN" i="1">
                        <a:latin typeface="Cambria Math"/>
                      </a:rPr>
                      <m:t>′,</m:t>
                    </m:r>
                    <m:r>
                      <a:rPr lang="zh-CN" altLang="en-US" i="1">
                        <a:latin typeface="Cambria Math"/>
                      </a:rPr>
                      <m:t>𝛽</m:t>
                    </m:r>
                    <m:r>
                      <a:rPr lang="en-US" altLang="zh-CN" b="0" i="1" smtClean="0">
                        <a:latin typeface="Cambria Math"/>
                      </a:rPr>
                      <m:t>′,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/>
                            <a:cs typeface="Times New Roman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be two transition systems labeled by the same alphabet. A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labeled transition system homomorphism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from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zh-CN" altLang="en-US" i="1">
                        <a:latin typeface="Cambria Math"/>
                      </a:rPr>
                      <m:t>𝒜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to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zh-CN" altLang="en-US" i="1">
                        <a:latin typeface="Cambria Math"/>
                      </a:rPr>
                      <m:t>𝒜</m:t>
                    </m:r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’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is a homomorphism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h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which also satisfies the 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  <a:cs typeface="Times New Roman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′(</m:t>
                        </m:r>
                        <m:r>
                          <a:rPr lang="en-US" altLang="zh-CN" i="1">
                            <a:latin typeface="Cambria Math"/>
                            <a:cs typeface="Times New Roman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i="1">
                            <a:latin typeface="Cambria Math"/>
                            <a:cs typeface="Times New Roman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  <a:cs typeface="Times New Roman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  <a:cs typeface="Times New Roman" pitchFamily="18" charset="0"/>
                      </a:rPr>
                      <m:t>))=</m:t>
                    </m:r>
                    <m:r>
                      <a:rPr lang="zh-CN" altLang="en-US" i="1">
                        <a:latin typeface="Cambria Math"/>
                        <a:cs typeface="Times New Roman" pitchFamily="18" charset="0"/>
                      </a:rPr>
                      <m:t>𝜆</m:t>
                    </m:r>
                    <m:r>
                      <a:rPr lang="en-US" altLang="zh-CN" i="1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altLang="zh-CN" i="1">
                        <a:latin typeface="Cambria Math"/>
                        <a:cs typeface="Times New Roman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4" t="-1387" r="-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015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00856" y="2060848"/>
                <a:ext cx="8142287" cy="4392612"/>
              </a:xfrm>
            </p:spPr>
            <p:txBody>
              <a:bodyPr/>
              <a:lstStyle/>
              <a:p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A homomorphism h is </a:t>
                </a:r>
                <a:r>
                  <a:rPr lang="en-US" altLang="zh-CN" sz="2800" dirty="0" err="1">
                    <a:latin typeface="Times New Roman" pitchFamily="18" charset="0"/>
                    <a:cs typeface="Times New Roman" pitchFamily="18" charset="0"/>
                  </a:rPr>
                  <a:t>surjective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 if the two mappings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  <a:cs typeface="Times New Roman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800" i="1">
                            <a:latin typeface="Cambria Math"/>
                            <a:cs typeface="Times New Roman" pitchFamily="18" charset="0"/>
                          </a:rPr>
                          <m:t>𝜎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800" dirty="0">
                            <a:latin typeface="Times New Roman" pitchFamily="18" charset="0"/>
                            <a:cs typeface="Times New Roman" pitchFamily="18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zh-CN" altLang="en-US" sz="2800" dirty="0"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/>
                            <a:cs typeface="Times New Roman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800" i="1">
                            <a:latin typeface="Cambria Math"/>
                            <a:cs typeface="Times New Roman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are </a:t>
                </a:r>
                <a:r>
                  <a:rPr lang="en-US" altLang="zh-CN" sz="2800" dirty="0" err="1">
                    <a:latin typeface="Times New Roman" pitchFamily="18" charset="0"/>
                    <a:cs typeface="Times New Roman" pitchFamily="18" charset="0"/>
                  </a:rPr>
                  <a:t>surjective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. If h is a </a:t>
                </a:r>
                <a:r>
                  <a:rPr lang="en-US" altLang="zh-CN" sz="2800" dirty="0" err="1">
                    <a:latin typeface="Times New Roman" pitchFamily="18" charset="0"/>
                    <a:cs typeface="Times New Roman" pitchFamily="18" charset="0"/>
                  </a:rPr>
                  <a:t>surjective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 homomorphism from</a:t>
                </a:r>
                <a:r>
                  <a:rPr lang="zh-CN" alt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/>
                      </a:rPr>
                      <m:t>𝒜</m:t>
                    </m:r>
                  </m:oMath>
                </a14:m>
                <a:r>
                  <a:rPr lang="zh-CN" alt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to</a:t>
                </a:r>
                <a14:m>
                  <m:oMath xmlns:m="http://schemas.openxmlformats.org/officeDocument/2006/math">
                    <m:r>
                      <a:rPr lang="zh-CN" altLang="en-US" sz="2800" b="0" i="0" smtClean="0">
                        <a:latin typeface="Cambria Math" charset="0"/>
                      </a:rPr>
                      <m:t> </m:t>
                    </m:r>
                    <m:r>
                      <a:rPr lang="zh-CN" altLang="en-US" sz="2800" i="1">
                        <a:latin typeface="Cambria Math"/>
                      </a:rPr>
                      <m:t>𝒜</m:t>
                    </m:r>
                    <m:r>
                      <a:rPr lang="zh-CN" altLang="en-US" sz="2800" b="0" i="1" smtClean="0">
                        <a:latin typeface="Cambria Math"/>
                      </a:rPr>
                      <m:t>‘</m:t>
                    </m:r>
                  </m:oMath>
                </a14:m>
                <a:r>
                  <a:rPr lang="zh-CN" altLang="en-US" sz="2800" dirty="0"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the transition system</a:t>
                </a:r>
                <a:r>
                  <a:rPr lang="zh-CN" alt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/>
                      </a:rPr>
                      <m:t>𝒜</m:t>
                    </m:r>
                    <m:r>
                      <a:rPr lang="zh-CN" altLang="en-US" sz="2800" i="1">
                        <a:latin typeface="Cambria Math"/>
                      </a:rPr>
                      <m:t>‘</m:t>
                    </m:r>
                  </m:oMath>
                </a14:m>
                <a:r>
                  <a:rPr lang="zh-CN" alt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is the quotient of</a:t>
                </a:r>
                <a14:m>
                  <m:oMath xmlns:m="http://schemas.openxmlformats.org/officeDocument/2006/math">
                    <m:r>
                      <a:rPr lang="zh-CN" altLang="en-US" sz="2800" b="0" i="0" smtClean="0">
                        <a:latin typeface="Cambria Math" charset="0"/>
                      </a:rPr>
                      <m:t> </m:t>
                    </m:r>
                    <m:r>
                      <a:rPr lang="zh-CN" altLang="en-US" sz="2800" i="1">
                        <a:latin typeface="Cambria Math"/>
                      </a:rPr>
                      <m:t>𝒜</m:t>
                    </m:r>
                  </m:oMath>
                </a14:m>
                <a:r>
                  <a:rPr lang="zh-CN" alt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under h</a:t>
                </a:r>
              </a:p>
              <a:p>
                <a:pPr lvl="1"/>
                <a:r>
                  <a:rPr lang="en-US" altLang="zh-CN" sz="2400" dirty="0"/>
                  <a:t>A function f is said to be </a:t>
                </a:r>
                <a:r>
                  <a:rPr lang="en-US" altLang="zh-CN" sz="2400" dirty="0" err="1"/>
                  <a:t>surjective</a:t>
                </a:r>
                <a:r>
                  <a:rPr lang="en-US" altLang="zh-CN" sz="2400" dirty="0"/>
                  <a:t> if its values span its whole codomain</a:t>
                </a:r>
                <a:endParaRPr lang="en-US" altLang="zh-C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856" y="2060848"/>
                <a:ext cx="8142287" cy="4392612"/>
              </a:xfrm>
              <a:blipFill>
                <a:blip r:embed="rId3"/>
                <a:stretch>
                  <a:fillRect l="-467" t="-1729" r="-2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897" y="4873365"/>
            <a:ext cx="6055246" cy="195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93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Definitions and notations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Reactive System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intuition is that a transition system consists of a set of possible states for the system and a set of transitions - or state changes - which the system can effect.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When a state change is the result of an external event or of an action made by the system, then that transition is labeled with that event or action.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Particular states or transitions in a transition system can be distinguished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017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204864"/>
                <a:ext cx="8764463" cy="41148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A TS strong isomorphism is a TS homomorphism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cs typeface="Times New Roman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i="1">
                            <a:latin typeface="Cambria Math"/>
                            <a:cs typeface="Times New Roman" pitchFamily="18" charset="0"/>
                          </a:rPr>
                          <m:t>𝜎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itchFamily="18" charset="0"/>
                            <a:cs typeface="Times New Roman" pitchFamily="18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zh-CN" altLang="en-US" dirty="0"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  <a:cs typeface="Times New Roman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i="1">
                            <a:latin typeface="Cambria Math"/>
                            <a:cs typeface="Times New Roman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are </a:t>
                </a:r>
                <a:r>
                  <a:rPr lang="en-US" altLang="zh-CN" dirty="0" err="1">
                    <a:latin typeface="Times New Roman" pitchFamily="18" charset="0"/>
                    <a:cs typeface="Times New Roman" pitchFamily="18" charset="0"/>
                  </a:rPr>
                  <a:t>bijiective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In this case, the inverse mappings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cs typeface="Times New Roman" pitchFamily="18" charset="0"/>
                      </a:rPr>
                      <m:t>𝑔</m:t>
                    </m:r>
                    <m:r>
                      <a:rPr lang="en-US" altLang="zh-CN" i="1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=&lt;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cs typeface="Times New Roman" pitchFamily="18" charset="0"/>
                          </a:rPr>
                          <m:t>𝑔</m:t>
                        </m:r>
                      </m:e>
                      <m:sub>
                        <m:r>
                          <a:rPr lang="zh-CN" altLang="en-US" i="1">
                            <a:latin typeface="Cambria Math"/>
                            <a:cs typeface="Times New Roman" pitchFamily="18" charset="0"/>
                          </a:rPr>
                          <m:t>𝜎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>
                            <a:latin typeface="Times New Roman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zh-CN" altLang="en-US" dirty="0"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zh-CN" altLang="en-US" i="1">
                            <a:latin typeface="Cambria Math"/>
                            <a:cs typeface="Times New Roman" pitchFamily="18" charset="0"/>
                          </a:rPr>
                          <m:t>𝜏</m:t>
                        </m:r>
                      </m:sub>
                    </m:sSub>
                    <m:r>
                      <a:rPr lang="zh-CN" altLang="en-US" i="1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&gt; is itself a isomorphism. </a:t>
                </a: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If two TS are strong isomorphic, the only difference can be how they are named.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altLang="zh-CN" dirty="0"/>
                  <a:t>A function f is a bijective function if it is both injective and surjective.(This is often called a “one-to-one correspondence”.)</a:t>
                </a: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Isomorphic is a kind of equivalence.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204864"/>
                <a:ext cx="8764463" cy="4114800"/>
              </a:xfrm>
              <a:blipFill>
                <a:blip r:embed="rId2"/>
                <a:stretch>
                  <a:fillRect l="-434" t="-4000" b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669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Are these two systems isomorphic?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2523728"/>
            <a:ext cx="68961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820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Weak Isomorphism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The set of reachable states of T, reach(T) is defined as: reach(T) = {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}</a:t>
                </a:r>
              </a:p>
              <a:p>
                <a:endParaRPr lang="en-US" altLang="zh-CN" dirty="0"/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If the isomorphism function is defined on reach(T) , then we call these two systems weak isomorphic with each other.</a:t>
                </a:r>
              </a:p>
              <a:p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4" t="-1387" r="-1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222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These two systems are weak isomorphic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Theorem: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If two transition systems are isomorphic, then they are weakly isomorphic.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Weak isomorphism is an equivalence relation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89" y="2708920"/>
            <a:ext cx="68961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3156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Let T and T’ be two TS, A </a:t>
                </a:r>
                <a:r>
                  <a:rPr lang="en-US" altLang="zh-CN" dirty="0" err="1">
                    <a:latin typeface="Times New Roman" pitchFamily="18" charset="0"/>
                    <a:cs typeface="Times New Roman" pitchFamily="18" charset="0"/>
                  </a:rPr>
                  <a:t>bisimulation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between T and T’ is a binary relation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𝐵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lvl="1"/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𝐵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𝑠</m:t>
                        </m:r>
                        <m:r>
                          <a:rPr lang="en-US" altLang="zh-CN" i="1" dirty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then there is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𝑠</m:t>
                        </m:r>
                        <m:r>
                          <a:rPr lang="en-US" altLang="zh-CN" i="1" dirty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∈</m:t>
                    </m:r>
                    <m:r>
                      <a:rPr lang="en-US" altLang="zh-CN" b="0" i="1" dirty="0" smtClean="0">
                        <a:latin typeface="Cambria Math"/>
                      </a:rPr>
                      <m:t>𝑆</m:t>
                    </m:r>
                    <m:r>
                      <a:rPr lang="en-US" altLang="zh-CN" b="0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𝐵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𝑠</m:t>
                        </m:r>
                        <m:r>
                          <a:rPr lang="en-US" altLang="zh-CN" i="1" dirty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</a:p>
              <a:p>
                <a:pPr lvl="1"/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𝐵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𝑠</m:t>
                        </m:r>
                        <m:r>
                          <a:rPr lang="en-US" altLang="zh-CN" i="1" dirty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, 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then there is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∈</m:t>
                    </m:r>
                    <m:r>
                      <a:rPr lang="en-US" altLang="zh-CN" i="1" dirty="0">
                        <a:latin typeface="Cambria Math"/>
                      </a:rPr>
                      <m:t>𝑆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𝐵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𝑠</m:t>
                        </m:r>
                        <m:r>
                          <a:rPr lang="en-US" altLang="zh-CN" i="1" dirty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T and T’ are </a:t>
                </a:r>
                <a:r>
                  <a:rPr lang="en-US" altLang="zh-CN" dirty="0" err="1">
                    <a:latin typeface="Times New Roman" pitchFamily="18" charset="0"/>
                    <a:cs typeface="Times New Roman" pitchFamily="18" charset="0"/>
                  </a:rPr>
                  <a:t>bisimulation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equivalent </a:t>
                </a:r>
                <a:r>
                  <a:rPr lang="en-US" altLang="zh-CN" dirty="0" err="1">
                    <a:latin typeface="Times New Roman" pitchFamily="18" charset="0"/>
                    <a:cs typeface="Times New Roman" pitchFamily="18" charset="0"/>
                  </a:rPr>
                  <a:t>iff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there exists a </a:t>
                </a:r>
                <a:r>
                  <a:rPr lang="en-US" altLang="zh-CN" dirty="0" err="1">
                    <a:latin typeface="Times New Roman" pitchFamily="18" charset="0"/>
                    <a:cs typeface="Times New Roman" pitchFamily="18" charset="0"/>
                  </a:rPr>
                  <a:t>bisimulation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between T and T’.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3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795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856" y="1890688"/>
            <a:ext cx="8142287" cy="475299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Example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two isomorphic TS are </a:t>
            </a:r>
            <a:r>
              <a:rPr lang="en-US" altLang="zh-CN" dirty="0" err="1"/>
              <a:t>bisimilar</a:t>
            </a:r>
            <a:r>
              <a:rPr lang="en-US" altLang="zh-CN" dirty="0"/>
              <a:t>, but </a:t>
            </a:r>
            <a:r>
              <a:rPr lang="en-US" altLang="zh-CN" dirty="0" err="1"/>
              <a:t>bisimilar</a:t>
            </a:r>
            <a:r>
              <a:rPr lang="en-US" altLang="zh-CN" dirty="0"/>
              <a:t> TS are not necessarily isomorphic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76872"/>
            <a:ext cx="5526400" cy="309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21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lady or the tiger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734" y="2852936"/>
            <a:ext cx="69246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833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88840"/>
            <a:ext cx="7772400" cy="4114800"/>
          </a:xfrm>
        </p:spPr>
        <p:txBody>
          <a:bodyPr/>
          <a:lstStyle/>
          <a:p>
            <a:r>
              <a:rPr lang="en-US" altLang="zh-CN" sz="2800" dirty="0"/>
              <a:t>Strong Isomorphism: the transition systems are identical except for the names of the states.</a:t>
            </a:r>
          </a:p>
          <a:p>
            <a:r>
              <a:rPr lang="en-US" altLang="zh-CN" sz="2800" dirty="0"/>
              <a:t>Weak Isomorphism: the transition systems are strongly isomorphic provided that the transition systems are restricted to the reachable states.</a:t>
            </a:r>
          </a:p>
          <a:p>
            <a:r>
              <a:rPr lang="en-US" altLang="zh-CN" sz="2800" dirty="0" err="1"/>
              <a:t>Bisimulation</a:t>
            </a:r>
            <a:r>
              <a:rPr lang="en-US" altLang="zh-CN" sz="2800" dirty="0"/>
              <a:t> Equivalence: the transition systems have the same behavior, and make choice at same time.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65596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TS to present the behavior of all the modeling language</a:t>
            </a:r>
          </a:p>
          <a:p>
            <a:endParaRPr lang="en-US" altLang="zh-CN" dirty="0"/>
          </a:p>
          <a:p>
            <a:r>
              <a:rPr lang="en-US" altLang="zh-CN" dirty="0"/>
              <a:t>Then Use TS to prove the equivalence respectively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4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908720"/>
            <a:ext cx="6409332" cy="576262"/>
          </a:xfrm>
        </p:spPr>
        <p:txBody>
          <a:bodyPr/>
          <a:lstStyle/>
          <a:p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The free product of transition systems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Consider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transition systems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𝒜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free 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𝒜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𝒜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…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𝒜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of those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transition systems is the transition system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zh-CN" altLang="en-US" i="1">
                        <a:latin typeface="Cambria Math"/>
                      </a:rPr>
                      <m:t>𝒜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</a:rPr>
                      <m:t>𝑆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𝑇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zh-CN" altLang="en-US" i="1">
                        <a:latin typeface="Cambria Math"/>
                      </a:rPr>
                      <m:t>𝛼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zh-CN" altLang="en-US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defined by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  <a:cs typeface="Times New Roman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dirty="0">
                            <a:latin typeface="Times New Roman" pitchFamily="18" charset="0"/>
                            <a:cs typeface="Times New Roman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⋯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  <a:cs typeface="Times New Roman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dirty="0">
                              <a:latin typeface="Times New Roman" pitchFamily="18" charset="0"/>
                              <a:cs typeface="Times New Roman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>
                                  <a:latin typeface="Times New Roman" pitchFamily="18" charset="0"/>
                                  <a:cs typeface="Times New Roman" pitchFamily="18" charset="0"/>
                                </a:rPr>
                                <m:t>, </m:t>
                              </m:r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smtClean="0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3692" r="-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38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model to describe the behavior of systems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digraphs where nodes represent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states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and edges model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transitions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state: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current color of a traffic light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current values of all program variables + the program counter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value of register and output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transition: (“state change”)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switch from one color to another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execution of a program statement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change of the registers and output bits for a new input</a:t>
            </a:r>
          </a:p>
        </p:txBody>
      </p:sp>
    </p:spTree>
    <p:extLst>
      <p:ext uri="{BB962C8B-B14F-4D97-AF65-F5344CB8AC3E}">
        <p14:creationId xmlns:p14="http://schemas.microsoft.com/office/powerpoint/2010/main" val="3068631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>
            <a:off x="827584" y="2348880"/>
            <a:ext cx="792088" cy="7200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p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827584" y="3717032"/>
            <a:ext cx="792088" cy="7200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q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cxnSp>
        <p:nvCxnSpPr>
          <p:cNvPr id="7" name="直接箭头连接符 6"/>
          <p:cNvCxnSpPr>
            <a:stCxn id="4" idx="4"/>
            <a:endCxn id="5" idx="0"/>
          </p:cNvCxnSpPr>
          <p:nvPr/>
        </p:nvCxnSpPr>
        <p:spPr bwMode="auto">
          <a:xfrm>
            <a:off x="1223628" y="3068960"/>
            <a:ext cx="0" cy="64807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椭圆 8"/>
          <p:cNvSpPr/>
          <p:nvPr/>
        </p:nvSpPr>
        <p:spPr bwMode="auto">
          <a:xfrm>
            <a:off x="2699792" y="2348880"/>
            <a:ext cx="792088" cy="7200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s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2699792" y="3717032"/>
            <a:ext cx="792088" cy="7200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t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cxnSp>
        <p:nvCxnSpPr>
          <p:cNvPr id="11" name="直接箭头连接符 10"/>
          <p:cNvCxnSpPr>
            <a:stCxn id="9" idx="4"/>
            <a:endCxn id="10" idx="0"/>
          </p:cNvCxnSpPr>
          <p:nvPr/>
        </p:nvCxnSpPr>
        <p:spPr bwMode="auto">
          <a:xfrm>
            <a:off x="3095836" y="3068960"/>
            <a:ext cx="0" cy="64807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椭圆 12"/>
          <p:cNvSpPr/>
          <p:nvPr/>
        </p:nvSpPr>
        <p:spPr bwMode="auto">
          <a:xfrm>
            <a:off x="6039156" y="2010156"/>
            <a:ext cx="1584176" cy="93610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>
                <a:latin typeface="Times New Roman" charset="0"/>
                <a:ea typeface="宋体" pitchFamily="2" charset="-122"/>
              </a:rPr>
              <a:t>p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,s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4487269" y="3708349"/>
            <a:ext cx="1584176" cy="93610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>
                <a:latin typeface="Times New Roman" charset="0"/>
                <a:ea typeface="宋体" pitchFamily="2" charset="-122"/>
              </a:rPr>
              <a:t>p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,t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7604782" y="3609020"/>
            <a:ext cx="1584176" cy="93610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>
                <a:latin typeface="Times New Roman" charset="0"/>
                <a:ea typeface="宋体" pitchFamily="2" charset="-122"/>
              </a:rPr>
              <a:t>q,s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6039156" y="5013176"/>
            <a:ext cx="1584176" cy="93610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>
                <a:latin typeface="Times New Roman" charset="0"/>
                <a:ea typeface="宋体" pitchFamily="2" charset="-122"/>
              </a:rPr>
              <a:t>q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,t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cxnSp>
        <p:nvCxnSpPr>
          <p:cNvPr id="26" name="直接箭头连接符 25"/>
          <p:cNvCxnSpPr>
            <a:stCxn id="13" idx="4"/>
            <a:endCxn id="16" idx="0"/>
          </p:cNvCxnSpPr>
          <p:nvPr/>
        </p:nvCxnSpPr>
        <p:spPr bwMode="auto">
          <a:xfrm>
            <a:off x="6831244" y="2946260"/>
            <a:ext cx="0" cy="206691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209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If, in addition,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𝒜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is labeled by an alphabet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, the free product is a transition system labeled by the alphabet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…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; transitions are labeled as follows: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cs typeface="Times New Roman" pitchFamily="18" charset="0"/>
                      </a:rPr>
                      <m:t>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dirty="0">
                            <a:latin typeface="Times New Roman" pitchFamily="18" charset="0"/>
                            <a:cs typeface="Times New Roman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4" t="-1387" r="-1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760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1676400"/>
                <a:ext cx="7772400" cy="4114800"/>
              </a:xfrm>
            </p:spPr>
            <p:txBody>
              <a:bodyPr/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If the transition system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zh-CN" altLang="en-US" i="1">
                        <a:latin typeface="Cambria Math"/>
                      </a:rPr>
                      <m:t>𝒜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is in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global state s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⋯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, each component transition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𝒜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is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.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𝒜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can independently effect transition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, changing to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After having effected the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global transition t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dirty="0">
                            <a:latin typeface="Times New Roman" pitchFamily="18" charset="0"/>
                            <a:cs typeface="Times New Roman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, the transition system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zh-CN" altLang="en-US" i="1">
                        <a:latin typeface="Cambria Math"/>
                      </a:rPr>
                      <m:t>𝒜</m:t>
                    </m:r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changes to global state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s’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dirty="0">
                            <a:latin typeface="Times New Roman" pitchFamily="18" charset="0"/>
                            <a:cs typeface="Times New Roman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In the case of labeled transition systems, the vector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  <a:cs typeface="Times New Roman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  <a:cs typeface="Times New Roman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is the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global action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that triggered the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global transition t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676400"/>
                <a:ext cx="7772400" cy="4114800"/>
              </a:xfrm>
              <a:blipFill>
                <a:blip r:embed="rId2"/>
                <a:stretch>
                  <a:fillRect l="-653" t="-2154" r="-2447" b="-43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013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The synchronous product of transition systems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When processes interact, not all possible global actions are useful, since the interaction is subject to communication and synchronization constraints. 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transition system associated with the system of processes must therefore be a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subsystem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of the free product of the component transition systems. 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communication and synchronization constraints that define the subsystem can always be simply expressed by the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synchronous product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formally defined below.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244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𝒜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, i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= 1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, … ,n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transition systems labeled by alphabets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, and if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…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is a synchronization constraint, the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synchronous product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𝒜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under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, written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𝒜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mr-IN" altLang="zh-CN" dirty="0">
                    <a:latin typeface="Times New Roman" pitchFamily="18" charset="0"/>
                    <a:cs typeface="Times New Roman" pitchFamily="18" charset="0"/>
                  </a:rPr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𝒜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,I&gt;, is the transition system of the free product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𝒜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containing only the global transitions =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dirty="0">
                            <a:latin typeface="Times New Roman" pitchFamily="18" charset="0"/>
                            <a:cs typeface="Times New Roman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whose vectors of labels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are elements of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In other words, the synchronous product allows only those global transitions corresponding to action vectors included in the synchronization constraint.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6" t="-3077" r="-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321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>
            <a:off x="827584" y="2348880"/>
            <a:ext cx="792088" cy="7200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p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827584" y="3717032"/>
            <a:ext cx="792088" cy="7200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q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cxnSp>
        <p:nvCxnSpPr>
          <p:cNvPr id="6" name="直接箭头连接符 5"/>
          <p:cNvCxnSpPr>
            <a:stCxn id="4" idx="4"/>
            <a:endCxn id="5" idx="0"/>
          </p:cNvCxnSpPr>
          <p:nvPr/>
        </p:nvCxnSpPr>
        <p:spPr bwMode="auto">
          <a:xfrm>
            <a:off x="1223628" y="3068960"/>
            <a:ext cx="0" cy="64807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椭圆 6"/>
          <p:cNvSpPr/>
          <p:nvPr/>
        </p:nvSpPr>
        <p:spPr bwMode="auto">
          <a:xfrm>
            <a:off x="2267744" y="2348880"/>
            <a:ext cx="792088" cy="7200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s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763688" y="3790229"/>
            <a:ext cx="792088" cy="7200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t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cxnSp>
        <p:nvCxnSpPr>
          <p:cNvPr id="9" name="直接箭头连接符 8"/>
          <p:cNvCxnSpPr>
            <a:stCxn id="7" idx="4"/>
            <a:endCxn id="8" idx="0"/>
          </p:cNvCxnSpPr>
          <p:nvPr/>
        </p:nvCxnSpPr>
        <p:spPr bwMode="auto">
          <a:xfrm flipH="1">
            <a:off x="2159732" y="3068960"/>
            <a:ext cx="504056" cy="72126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椭圆 9"/>
          <p:cNvSpPr/>
          <p:nvPr/>
        </p:nvSpPr>
        <p:spPr bwMode="auto">
          <a:xfrm>
            <a:off x="6039156" y="2010156"/>
            <a:ext cx="1584176" cy="93610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>
                <a:latin typeface="Times New Roman" charset="0"/>
                <a:ea typeface="宋体" pitchFamily="2" charset="-122"/>
              </a:rPr>
              <a:t>p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,s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3995936" y="3835085"/>
            <a:ext cx="1584176" cy="93610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>
                <a:latin typeface="Times New Roman" charset="0"/>
                <a:ea typeface="宋体" pitchFamily="2" charset="-122"/>
              </a:rPr>
              <a:t>p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,t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724253" y="4545124"/>
            <a:ext cx="1584176" cy="93610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>
                <a:latin typeface="Times New Roman" charset="0"/>
                <a:ea typeface="宋体" pitchFamily="2" charset="-122"/>
              </a:rPr>
              <a:t>q,k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4716016" y="5013176"/>
            <a:ext cx="1584176" cy="93610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>
                <a:latin typeface="Times New Roman" charset="0"/>
                <a:ea typeface="宋体" pitchFamily="2" charset="-122"/>
              </a:rPr>
              <a:t>q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,t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cxnSp>
        <p:nvCxnSpPr>
          <p:cNvPr id="15" name="直接箭头连接符 14"/>
          <p:cNvCxnSpPr>
            <a:stCxn id="10" idx="5"/>
            <a:endCxn id="12" idx="0"/>
          </p:cNvCxnSpPr>
          <p:nvPr/>
        </p:nvCxnSpPr>
        <p:spPr bwMode="auto">
          <a:xfrm>
            <a:off x="7391335" y="2809171"/>
            <a:ext cx="125006" cy="173595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>
            <a:stCxn id="10" idx="4"/>
            <a:endCxn id="13" idx="0"/>
          </p:cNvCxnSpPr>
          <p:nvPr/>
        </p:nvCxnSpPr>
        <p:spPr bwMode="auto">
          <a:xfrm flipH="1">
            <a:off x="5508104" y="2946260"/>
            <a:ext cx="1323140" cy="206691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椭圆 19"/>
          <p:cNvSpPr/>
          <p:nvPr/>
        </p:nvSpPr>
        <p:spPr bwMode="auto">
          <a:xfrm>
            <a:off x="2843808" y="3790229"/>
            <a:ext cx="792088" cy="7200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latin typeface="Times New Roman" charset="0"/>
                <a:ea typeface="宋体" pitchFamily="2" charset="-122"/>
              </a:rPr>
              <a:t>k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cxnSp>
        <p:nvCxnSpPr>
          <p:cNvPr id="21" name="直接箭头连接符 20"/>
          <p:cNvCxnSpPr>
            <a:stCxn id="7" idx="4"/>
            <a:endCxn id="20" idx="0"/>
          </p:cNvCxnSpPr>
          <p:nvPr/>
        </p:nvCxnSpPr>
        <p:spPr bwMode="auto">
          <a:xfrm>
            <a:off x="2663788" y="3068960"/>
            <a:ext cx="576064" cy="72126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椭圆 23"/>
          <p:cNvSpPr/>
          <p:nvPr/>
        </p:nvSpPr>
        <p:spPr bwMode="auto">
          <a:xfrm>
            <a:off x="4139952" y="2240868"/>
            <a:ext cx="1584176" cy="93610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>
                <a:latin typeface="Times New Roman" charset="0"/>
                <a:ea typeface="宋体" pitchFamily="2" charset="-122"/>
              </a:rPr>
              <a:t>p,k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7532712" y="2689061"/>
            <a:ext cx="1584176" cy="93610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>
                <a:latin typeface="Times New Roman" charset="0"/>
                <a:ea typeface="宋体" pitchFamily="2" charset="-122"/>
              </a:rPr>
              <a:t>q,s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42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4" grpId="0" animBg="1"/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a           b      c                        &lt;</a:t>
            </a:r>
            <a:r>
              <a:rPr lang="en-US" altLang="zh-CN" dirty="0" err="1"/>
              <a:t>a,b</a:t>
            </a:r>
            <a:r>
              <a:rPr lang="en-US" altLang="zh-CN" dirty="0"/>
              <a:t>&gt;           &lt;</a:t>
            </a:r>
            <a:r>
              <a:rPr lang="en-US" altLang="zh-CN" dirty="0" err="1"/>
              <a:t>a,c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>
            <a:off x="827584" y="2348880"/>
            <a:ext cx="792088" cy="7200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p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827584" y="3717032"/>
            <a:ext cx="792088" cy="7200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q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cxnSp>
        <p:nvCxnSpPr>
          <p:cNvPr id="6" name="直接箭头连接符 5"/>
          <p:cNvCxnSpPr>
            <a:stCxn id="4" idx="4"/>
            <a:endCxn id="5" idx="0"/>
          </p:cNvCxnSpPr>
          <p:nvPr/>
        </p:nvCxnSpPr>
        <p:spPr bwMode="auto">
          <a:xfrm>
            <a:off x="1223628" y="3068960"/>
            <a:ext cx="0" cy="64807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椭圆 6"/>
          <p:cNvSpPr/>
          <p:nvPr/>
        </p:nvSpPr>
        <p:spPr bwMode="auto">
          <a:xfrm>
            <a:off x="2267744" y="2348880"/>
            <a:ext cx="792088" cy="7200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s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763688" y="3790229"/>
            <a:ext cx="792088" cy="7200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t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cxnSp>
        <p:nvCxnSpPr>
          <p:cNvPr id="9" name="直接箭头连接符 8"/>
          <p:cNvCxnSpPr>
            <a:stCxn id="7" idx="4"/>
            <a:endCxn id="8" idx="0"/>
          </p:cNvCxnSpPr>
          <p:nvPr/>
        </p:nvCxnSpPr>
        <p:spPr bwMode="auto">
          <a:xfrm flipH="1">
            <a:off x="2159732" y="3068960"/>
            <a:ext cx="504056" cy="72126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椭圆 9"/>
          <p:cNvSpPr/>
          <p:nvPr/>
        </p:nvSpPr>
        <p:spPr bwMode="auto">
          <a:xfrm>
            <a:off x="6039156" y="2010156"/>
            <a:ext cx="1584176" cy="93610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>
                <a:latin typeface="Times New Roman" charset="0"/>
                <a:ea typeface="宋体" pitchFamily="2" charset="-122"/>
              </a:rPr>
              <a:t>p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,s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3995936" y="3835085"/>
            <a:ext cx="1584176" cy="93610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>
                <a:latin typeface="Times New Roman" charset="0"/>
                <a:ea typeface="宋体" pitchFamily="2" charset="-122"/>
              </a:rPr>
              <a:t>p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,t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724253" y="4545124"/>
            <a:ext cx="1584176" cy="93610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>
                <a:latin typeface="Times New Roman" charset="0"/>
                <a:ea typeface="宋体" pitchFamily="2" charset="-122"/>
              </a:rPr>
              <a:t>q,k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4716016" y="5013176"/>
            <a:ext cx="1584176" cy="93610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>
                <a:latin typeface="Times New Roman" charset="0"/>
                <a:ea typeface="宋体" pitchFamily="2" charset="-122"/>
              </a:rPr>
              <a:t>q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,t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cxnSp>
        <p:nvCxnSpPr>
          <p:cNvPr id="15" name="直接箭头连接符 14"/>
          <p:cNvCxnSpPr>
            <a:stCxn id="10" idx="5"/>
            <a:endCxn id="12" idx="0"/>
          </p:cNvCxnSpPr>
          <p:nvPr/>
        </p:nvCxnSpPr>
        <p:spPr bwMode="auto">
          <a:xfrm>
            <a:off x="7391335" y="2809171"/>
            <a:ext cx="125006" cy="173595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>
            <a:stCxn id="10" idx="4"/>
            <a:endCxn id="13" idx="0"/>
          </p:cNvCxnSpPr>
          <p:nvPr/>
        </p:nvCxnSpPr>
        <p:spPr bwMode="auto">
          <a:xfrm flipH="1">
            <a:off x="5508104" y="2946260"/>
            <a:ext cx="1323140" cy="206691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椭圆 19"/>
          <p:cNvSpPr/>
          <p:nvPr/>
        </p:nvSpPr>
        <p:spPr bwMode="auto">
          <a:xfrm>
            <a:off x="2843808" y="3790229"/>
            <a:ext cx="792088" cy="7200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latin typeface="Times New Roman" charset="0"/>
                <a:ea typeface="宋体" pitchFamily="2" charset="-122"/>
              </a:rPr>
              <a:t>k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cxnSp>
        <p:nvCxnSpPr>
          <p:cNvPr id="21" name="直接箭头连接符 20"/>
          <p:cNvCxnSpPr>
            <a:stCxn id="7" idx="4"/>
            <a:endCxn id="20" idx="0"/>
          </p:cNvCxnSpPr>
          <p:nvPr/>
        </p:nvCxnSpPr>
        <p:spPr bwMode="auto">
          <a:xfrm>
            <a:off x="2663788" y="3068960"/>
            <a:ext cx="576064" cy="72126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椭圆 23"/>
          <p:cNvSpPr/>
          <p:nvPr/>
        </p:nvSpPr>
        <p:spPr bwMode="auto">
          <a:xfrm>
            <a:off x="4139952" y="2240868"/>
            <a:ext cx="1584176" cy="93610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>
                <a:latin typeface="Times New Roman" charset="0"/>
                <a:ea typeface="宋体" pitchFamily="2" charset="-122"/>
              </a:rPr>
              <a:t>p,k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7623332" y="3626511"/>
            <a:ext cx="1584176" cy="93610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>
                <a:latin typeface="Times New Roman" charset="0"/>
                <a:ea typeface="宋体" pitchFamily="2" charset="-122"/>
              </a:rPr>
              <a:t>q,s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1484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a           b      c                        &lt;</a:t>
            </a:r>
            <a:r>
              <a:rPr lang="en-US" altLang="zh-CN" dirty="0" err="1"/>
              <a:t>a,b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>
            <a:off x="827584" y="2348880"/>
            <a:ext cx="792088" cy="7200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p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827584" y="3717032"/>
            <a:ext cx="792088" cy="7200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q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cxnSp>
        <p:nvCxnSpPr>
          <p:cNvPr id="6" name="直接箭头连接符 5"/>
          <p:cNvCxnSpPr>
            <a:stCxn id="4" idx="4"/>
            <a:endCxn id="5" idx="0"/>
          </p:cNvCxnSpPr>
          <p:nvPr/>
        </p:nvCxnSpPr>
        <p:spPr bwMode="auto">
          <a:xfrm>
            <a:off x="1223628" y="3068960"/>
            <a:ext cx="0" cy="64807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椭圆 6"/>
          <p:cNvSpPr/>
          <p:nvPr/>
        </p:nvSpPr>
        <p:spPr bwMode="auto">
          <a:xfrm>
            <a:off x="2267744" y="2348880"/>
            <a:ext cx="792088" cy="7200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s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763688" y="3790229"/>
            <a:ext cx="792088" cy="7200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t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cxnSp>
        <p:nvCxnSpPr>
          <p:cNvPr id="9" name="直接箭头连接符 8"/>
          <p:cNvCxnSpPr>
            <a:stCxn id="7" idx="4"/>
            <a:endCxn id="8" idx="0"/>
          </p:cNvCxnSpPr>
          <p:nvPr/>
        </p:nvCxnSpPr>
        <p:spPr bwMode="auto">
          <a:xfrm flipH="1">
            <a:off x="2159732" y="3068960"/>
            <a:ext cx="504056" cy="72126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椭圆 9"/>
          <p:cNvSpPr/>
          <p:nvPr/>
        </p:nvSpPr>
        <p:spPr bwMode="auto">
          <a:xfrm>
            <a:off x="6039156" y="2010156"/>
            <a:ext cx="1584176" cy="93610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>
                <a:latin typeface="Times New Roman" charset="0"/>
                <a:ea typeface="宋体" pitchFamily="2" charset="-122"/>
              </a:rPr>
              <a:t>p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,s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3995936" y="3835085"/>
            <a:ext cx="1584176" cy="93610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>
                <a:latin typeface="Times New Roman" charset="0"/>
                <a:ea typeface="宋体" pitchFamily="2" charset="-122"/>
              </a:rPr>
              <a:t>p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,t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724253" y="4545124"/>
            <a:ext cx="1584176" cy="93610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>
                <a:latin typeface="Times New Roman" charset="0"/>
                <a:ea typeface="宋体" pitchFamily="2" charset="-122"/>
              </a:rPr>
              <a:t>q,k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4716016" y="5013176"/>
            <a:ext cx="1584176" cy="93610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>
                <a:latin typeface="Times New Roman" charset="0"/>
                <a:ea typeface="宋体" pitchFamily="2" charset="-122"/>
              </a:rPr>
              <a:t>q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,t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cxnSp>
        <p:nvCxnSpPr>
          <p:cNvPr id="18" name="直接箭头连接符 17"/>
          <p:cNvCxnSpPr>
            <a:stCxn id="10" idx="4"/>
            <a:endCxn id="13" idx="0"/>
          </p:cNvCxnSpPr>
          <p:nvPr/>
        </p:nvCxnSpPr>
        <p:spPr bwMode="auto">
          <a:xfrm flipH="1">
            <a:off x="5508104" y="2946260"/>
            <a:ext cx="1323140" cy="206691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椭圆 19"/>
          <p:cNvSpPr/>
          <p:nvPr/>
        </p:nvSpPr>
        <p:spPr bwMode="auto">
          <a:xfrm>
            <a:off x="2843808" y="3790229"/>
            <a:ext cx="792088" cy="7200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latin typeface="Times New Roman" charset="0"/>
                <a:ea typeface="宋体" pitchFamily="2" charset="-122"/>
              </a:rPr>
              <a:t>k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cxnSp>
        <p:nvCxnSpPr>
          <p:cNvPr id="21" name="直接箭头连接符 20"/>
          <p:cNvCxnSpPr>
            <a:stCxn id="7" idx="4"/>
            <a:endCxn id="20" idx="0"/>
          </p:cNvCxnSpPr>
          <p:nvPr/>
        </p:nvCxnSpPr>
        <p:spPr bwMode="auto">
          <a:xfrm>
            <a:off x="2663788" y="3068960"/>
            <a:ext cx="576064" cy="72126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椭圆 23"/>
          <p:cNvSpPr/>
          <p:nvPr/>
        </p:nvSpPr>
        <p:spPr bwMode="auto">
          <a:xfrm>
            <a:off x="4139952" y="2240868"/>
            <a:ext cx="1584176" cy="93610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>
                <a:latin typeface="Times New Roman" charset="0"/>
                <a:ea typeface="宋体" pitchFamily="2" charset="-122"/>
              </a:rPr>
              <a:t>p,k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7608211" y="3633149"/>
            <a:ext cx="1584176" cy="93610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>
                <a:latin typeface="Times New Roman" charset="0"/>
                <a:ea typeface="宋体" pitchFamily="2" charset="-122"/>
              </a:rPr>
              <a:t>q,s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4911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844824"/>
            <a:ext cx="7772400" cy="41148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free product assumes that in a global system, all component systems execute their transitions simultaneously, 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it is possible to divide time into intervals in such a way that during each of those intervals each component executes exactly one transition. In other words, the same ‘clock’ drives the different transition systems forming the product.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7830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𝜏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𝑇𝑟𝑎𝑛𝑠𝑖𝑡𝑖𝑜𝑛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4831" y="1685916"/>
                <a:ext cx="7772400" cy="4114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𝜏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𝑇𝑟𝑎𝑛𝑠𝑖𝑡𝑖𝑜𝑛</m:t>
                    </m:r>
                    <m:r>
                      <a:rPr lang="en-US" altLang="zh-CN" b="0" i="0" smtClean="0">
                        <a:latin typeface="Cambria Math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stuttering</m:t>
                    </m:r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loop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4831" y="1685916"/>
                <a:ext cx="7772400" cy="4114800"/>
              </a:xfrm>
              <a:blipFill>
                <a:blip r:embed="rId3"/>
                <a:stretch>
                  <a:fillRect l="-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 bwMode="auto">
          <a:xfrm>
            <a:off x="827584" y="2348880"/>
            <a:ext cx="792088" cy="7200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p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827584" y="3717032"/>
            <a:ext cx="792088" cy="7200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q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cxnSp>
        <p:nvCxnSpPr>
          <p:cNvPr id="7" name="直接箭头连接符 6"/>
          <p:cNvCxnSpPr>
            <a:stCxn id="4" idx="4"/>
            <a:endCxn id="5" idx="0"/>
          </p:cNvCxnSpPr>
          <p:nvPr/>
        </p:nvCxnSpPr>
        <p:spPr bwMode="auto">
          <a:xfrm>
            <a:off x="1223628" y="3068960"/>
            <a:ext cx="0" cy="64807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椭圆 8"/>
          <p:cNvSpPr/>
          <p:nvPr/>
        </p:nvSpPr>
        <p:spPr bwMode="auto">
          <a:xfrm>
            <a:off x="2699792" y="2348880"/>
            <a:ext cx="792088" cy="7200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s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2699792" y="3717032"/>
            <a:ext cx="792088" cy="7200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t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cxnSp>
        <p:nvCxnSpPr>
          <p:cNvPr id="11" name="直接箭头连接符 10"/>
          <p:cNvCxnSpPr>
            <a:stCxn id="9" idx="4"/>
            <a:endCxn id="10" idx="0"/>
          </p:cNvCxnSpPr>
          <p:nvPr/>
        </p:nvCxnSpPr>
        <p:spPr bwMode="auto">
          <a:xfrm>
            <a:off x="3095836" y="3068960"/>
            <a:ext cx="0" cy="64807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椭圆 12"/>
          <p:cNvSpPr/>
          <p:nvPr/>
        </p:nvSpPr>
        <p:spPr bwMode="auto">
          <a:xfrm>
            <a:off x="6039156" y="2010156"/>
            <a:ext cx="1584176" cy="93610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>
                <a:latin typeface="Times New Roman" charset="0"/>
                <a:ea typeface="宋体" pitchFamily="2" charset="-122"/>
              </a:rPr>
              <a:t>p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,s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4487269" y="3708349"/>
            <a:ext cx="1584176" cy="93610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>
                <a:latin typeface="Times New Roman" charset="0"/>
                <a:ea typeface="宋体" pitchFamily="2" charset="-122"/>
              </a:rPr>
              <a:t>p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,t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7604782" y="3609020"/>
            <a:ext cx="1584176" cy="93610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>
                <a:latin typeface="Times New Roman" charset="0"/>
                <a:ea typeface="宋体" pitchFamily="2" charset="-122"/>
              </a:rPr>
              <a:t>q,s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6039156" y="5013176"/>
            <a:ext cx="1584176" cy="93610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>
                <a:latin typeface="Times New Roman" charset="0"/>
                <a:ea typeface="宋体" pitchFamily="2" charset="-122"/>
              </a:rPr>
              <a:t>q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,t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cxnSp>
        <p:nvCxnSpPr>
          <p:cNvPr id="18" name="直接箭头连接符 17"/>
          <p:cNvCxnSpPr>
            <a:stCxn id="13" idx="3"/>
            <a:endCxn id="14" idx="0"/>
          </p:cNvCxnSpPr>
          <p:nvPr/>
        </p:nvCxnSpPr>
        <p:spPr bwMode="auto">
          <a:xfrm flipH="1">
            <a:off x="5279357" y="2809171"/>
            <a:ext cx="991796" cy="89917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接箭头连接符 19"/>
          <p:cNvCxnSpPr>
            <a:stCxn id="13" idx="5"/>
            <a:endCxn id="15" idx="0"/>
          </p:cNvCxnSpPr>
          <p:nvPr/>
        </p:nvCxnSpPr>
        <p:spPr bwMode="auto">
          <a:xfrm>
            <a:off x="7391335" y="2809171"/>
            <a:ext cx="1005535" cy="79984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接箭头连接符 21"/>
          <p:cNvCxnSpPr>
            <a:stCxn id="14" idx="4"/>
            <a:endCxn id="16" idx="1"/>
          </p:cNvCxnSpPr>
          <p:nvPr/>
        </p:nvCxnSpPr>
        <p:spPr bwMode="auto">
          <a:xfrm>
            <a:off x="5279357" y="4644453"/>
            <a:ext cx="991796" cy="50581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>
            <a:stCxn id="15" idx="4"/>
            <a:endCxn id="16" idx="7"/>
          </p:cNvCxnSpPr>
          <p:nvPr/>
        </p:nvCxnSpPr>
        <p:spPr bwMode="auto">
          <a:xfrm flipH="1">
            <a:off x="7391335" y="4545124"/>
            <a:ext cx="1005535" cy="60514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>
            <a:stCxn id="13" idx="4"/>
            <a:endCxn id="16" idx="0"/>
          </p:cNvCxnSpPr>
          <p:nvPr/>
        </p:nvCxnSpPr>
        <p:spPr bwMode="auto">
          <a:xfrm>
            <a:off x="6831244" y="2946260"/>
            <a:ext cx="0" cy="206691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0316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868" y="1628800"/>
            <a:ext cx="54292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045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Shared label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C:\Users\Ray\Desktop\Transition System\demo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2856"/>
            <a:ext cx="5434013" cy="419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0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Transition systems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transition systems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is a tuple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/>
                      </a:rPr>
                      <m:t>𝒜</m:t>
                    </m:r>
                    <m:r>
                      <a:rPr lang="en-US" altLang="zh-CN" b="0" i="1" smtClean="0">
                        <a:latin typeface="Cambria Math"/>
                      </a:rPr>
                      <m:t>=&lt;</m:t>
                    </m:r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zh-CN" altLang="en-US" b="0" i="1" smtClean="0">
                        <a:latin typeface="Cambria Math"/>
                      </a:rPr>
                      <m:t>𝛼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zh-CN" altLang="en-US" b="0" i="1" smtClean="0">
                        <a:latin typeface="Cambria Math"/>
                      </a:rPr>
                      <m:t>𝛽</m:t>
                    </m:r>
                    <m:r>
                      <a:rPr lang="en-US" altLang="zh-CN" b="0" i="1" smtClean="0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where</a:t>
                </a:r>
              </a:p>
              <a:p>
                <a:pPr lvl="1"/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S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is a finite or infinite set of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states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is initial location</a:t>
                </a:r>
              </a:p>
              <a:p>
                <a:pPr lvl="1"/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T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is a finite or infinite set of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transitions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𝛼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and</m:t>
                    </m:r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zh-CN" altLang="en-US" i="1">
                        <a:latin typeface="Cambria Math"/>
                      </a:rPr>
                      <m:t>𝛽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are two mapping from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T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to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S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which take each transition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t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in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T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to the two states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𝛼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/>
                      </a:rPr>
                      <m:t>and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zh-CN" altLang="en-US" i="1">
                        <a:latin typeface="Cambria Math"/>
                      </a:rPr>
                      <m:t>𝛽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, respectively the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source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and the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target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of the transition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A transition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t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with some source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s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and target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s’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is written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t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s’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Several transitions can have the same source and target.</a:t>
                </a: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A transition system is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finite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S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and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T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are finite.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6" t="-3077" r="-816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7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Paths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path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of length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n &gt;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0, in a transition system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𝒜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is a sequence of transitions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such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        ∀</m:t>
                    </m:r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𝑖</m:t>
                    </m:r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:1≤</m:t>
                    </m:r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𝑖</m:t>
                    </m:r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&lt;</m:t>
                    </m:r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r>
                      <a:rPr lang="zh-CN" alt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, and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Cambria Math"/>
                        <a:cs typeface="Times New Roman" pitchFamily="18" charset="0"/>
                      </a:rPr>
                      <m:t>  </m:t>
                    </m:r>
                    <m:r>
                      <a:rPr lang="zh-CN" alt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Similarly, an infinite path is an infinite sequence of transitions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⋯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such that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       </m:t>
                    </m:r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𝑖</m:t>
                    </m:r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:1≤</m:t>
                    </m:r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𝑖</m:t>
                    </m:r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&lt;</m:t>
                    </m:r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r>
                      <a:rPr lang="zh-CN" alt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, and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 </m:t>
                    </m:r>
                    <m:r>
                      <a:rPr lang="zh-CN" alt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4" t="-1387" r="-24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69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∃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, 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⋀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itchFamily="18" charset="0"/>
                        <a:ea typeface="Cambria Math"/>
                        <a:cs typeface="Times New Roman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itchFamily="18" charset="0"/>
                        <a:ea typeface="Cambria Math"/>
                        <a:cs typeface="Times New Roman" pitchFamily="18" charset="0"/>
                      </a:rPr>
                      <m:t>say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  <a:ea typeface="Cambria Math"/>
                        <a:cs typeface="Times New Roman" pitchFamily="18" charset="0"/>
                      </a:rPr>
                      <m:t>s</m:t>
                    </m:r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>
                        <a:latin typeface="Times New Roman" pitchFamily="18" charset="0"/>
                        <a:cs typeface="Times New Roman" pitchFamily="18" charset="0"/>
                      </a:rPr>
                      <m:t>we</m:t>
                    </m:r>
                    <m:r>
                      <m:rPr>
                        <m:nor/>
                      </m:rPr>
                      <a:rPr lang="en-US" altLang="zh-CN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>
                        <a:latin typeface="Times New Roman" pitchFamily="18" charset="0"/>
                        <a:cs typeface="Times New Roman" pitchFamily="18" charset="0"/>
                      </a:rPr>
                      <m:t>define</m:t>
                    </m:r>
                    <m:r>
                      <m:rPr>
                        <m:nor/>
                      </m:rPr>
                      <a:rPr lang="en-US" altLang="zh-CN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>
                        <a:latin typeface="Times New Roman" pitchFamily="18" charset="0"/>
                        <a:cs typeface="Times New Roman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zh-CN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>
                        <a:latin typeface="Times New Roman" pitchFamily="18" charset="0"/>
                        <a:cs typeface="Times New Roman" pitchFamily="18" charset="0"/>
                      </a:rPr>
                      <m:t>generalized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>
                        <a:latin typeface="Times New Roman" pitchFamily="18" charset="0"/>
                        <a:cs typeface="Times New Roman" pitchFamily="18" charset="0"/>
                      </a:rPr>
                      <m:t>transition</m:t>
                    </m:r>
                    <m:r>
                      <m:rPr>
                        <m:nor/>
                      </m:rPr>
                      <a:rPr lang="en-US" altLang="zh-CN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>
                        <a:latin typeface="Times New Roman" pitchFamily="18" charset="0"/>
                        <a:cs typeface="Times New Roman" pitchFamily="18" charset="0"/>
                      </a:rPr>
                      <m:t>relation</m:t>
                    </m:r>
                    <m:r>
                      <m:rPr>
                        <m:nor/>
                      </m:rPr>
                      <a:rPr lang="en-US" altLang="zh-CN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↠⊆</m:t>
                    </m:r>
                    <m:r>
                      <m:rPr>
                        <m:nor/>
                      </m:rPr>
                      <a:rPr lang="en-US" altLang="zh-CN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>
                        <a:latin typeface="Times New Roman" pitchFamily="18" charset="0"/>
                        <a:cs typeface="Times New Roman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zh-CN">
                        <a:latin typeface="Times New Roman" pitchFamily="18" charset="0"/>
                        <a:cs typeface="Times New Roman" pitchFamily="18" charset="0"/>
                      </a:rPr>
                      <m:t> × </m:t>
                    </m:r>
                    <m:r>
                      <m:rPr>
                        <m:nor/>
                      </m:rPr>
                      <a:rPr lang="en-US" altLang="zh-CN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>
                        <a:latin typeface="Times New Roman" pitchFamily="18" charset="0"/>
                        <a:cs typeface="Times New Roman" pitchFamily="18" charset="0"/>
                      </a:rPr>
                      <m:t> × </m:t>
                    </m:r>
                    <m:r>
                      <m:rPr>
                        <m:nor/>
                      </m:rPr>
                      <a:rPr lang="en-US" altLang="zh-CN">
                        <a:latin typeface="Times New Roman" pitchFamily="18" charset="0"/>
                        <a:cs typeface="Times New Roman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zh-CN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>
                        <a:latin typeface="Times New Roman" pitchFamily="18" charset="0"/>
                        <a:cs typeface="Times New Roman" pitchFamily="18" charset="0"/>
                      </a:rPr>
                      <m:t>such</m:t>
                    </m:r>
                    <m:r>
                      <m:rPr>
                        <m:nor/>
                      </m:rPr>
                      <a:rPr lang="en-US" altLang="zh-CN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>
                        <a:latin typeface="Times New Roman" pitchFamily="18" charset="0"/>
                        <a:cs typeface="Times New Roman" pitchFamily="18" charset="0"/>
                      </a:rPr>
                      <m:t>that</m:t>
                    </m:r>
                  </m:oMath>
                </a14:m>
                <a:endParaRPr lang="en-US" altLang="zh-CN" b="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lvl="1"/>
                <a:r>
                  <a:rPr lang="en-US" altLang="zh-CN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  <a:ea typeface="Cambria Math"/>
                        <a:cs typeface="Times New Roman" pitchFamily="18" charset="0"/>
                      </a:rPr>
                      <m:t>s</m:t>
                    </m:r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b="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  <a:ea typeface="Cambria Math"/>
                        <a:cs typeface="Times New Roman" pitchFamily="18" charset="0"/>
                      </a:rPr>
                      <m:t>s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b="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lvl="1"/>
                <a:r>
                  <a:rPr lang="en-US" altLang="zh-CN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  <a:ea typeface="Cambria Math"/>
                        <a:cs typeface="Times New Roman" pitchFamily="18" charset="0"/>
                      </a:rPr>
                      <m:t>s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b="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b="0" i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𝑤𝑒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𝑠𝑎𝑦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𝑠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′′</m:t>
                        </m:r>
                      </m:sup>
                    </m:sSup>
                  </m:oMath>
                </a14:m>
                <a:endParaRPr lang="en-US" altLang="zh-CN" b="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Let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 </m:t>
                    </m:r>
                    <m:r>
                      <a:rPr lang="zh-CN" altLang="en-US" i="1">
                        <a:latin typeface="Cambria Math"/>
                      </a:rPr>
                      <m:t>𝒜</m:t>
                    </m:r>
                    <m:r>
                      <a:rPr lang="en-US" altLang="zh-CN" i="1">
                        <a:latin typeface="Cambria Math"/>
                      </a:rPr>
                      <m:t>=&lt;</m:t>
                    </m:r>
                    <m:r>
                      <a:rPr lang="en-US" altLang="zh-CN" i="1">
                        <a:latin typeface="Cambria Math"/>
                      </a:rPr>
                      <m:t>𝑆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𝑇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zh-CN" altLang="en-US" i="1">
                        <a:latin typeface="Cambria Math"/>
                      </a:rPr>
                      <m:t>𝛼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zh-CN" altLang="en-US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be a TS, we say s is reachable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𝑠</m:t>
                    </m:r>
                    <m:r>
                      <a:rPr lang="en-US" altLang="zh-CN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𝑠</m:t>
                    </m:r>
                  </m:oMath>
                </a14:m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38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Let T be a transition system. A state s is a terminal state of T if there are no state s’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  <a:ea typeface="Cambria Math"/>
                        <a:cs typeface="Times New Roman" pitchFamily="18" charset="0"/>
                      </a:rPr>
                      <m:t>s</m:t>
                    </m:r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A state s is a deadlock state of T if s is reachable and terminal.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4" t="-1387" r="-2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96910"/>
            <a:ext cx="26574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67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Write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b="0" i="1" dirty="0">
                    <a:latin typeface="Cambria Math"/>
                    <a:ea typeface="Cambria Math"/>
                    <a:cs typeface="Times New Roman" pitchFamily="18" charset="0"/>
                  </a:rPr>
                  <a:t> </a:t>
                </a:r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for the set of finite paths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altLang="zh-CN" i="1" dirty="0">
                    <a:latin typeface="Cambria Math"/>
                    <a:ea typeface="Cambria Math"/>
                    <a:cs typeface="Times New Roman" pitchFamily="18" charset="0"/>
                  </a:rPr>
                  <a:t> </a:t>
                </a:r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for the set of infinite paths. The mappings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</m:oMath>
                </a14:m>
                <a:r>
                  <a:rPr lang="en-US" altLang="zh-CN" b="0" i="1" dirty="0">
                    <a:latin typeface="Cambria Math"/>
                    <a:ea typeface="Cambria Math"/>
                    <a:cs typeface="Times New Roman" pitchFamily="18" charset="0"/>
                  </a:rPr>
                  <a:t> </a:t>
                </a:r>
                <a:r>
                  <a:rPr lang="en-US" altLang="zh-CN" b="0" dirty="0">
                    <a:latin typeface="Cambria Math"/>
                    <a:ea typeface="Cambria Math"/>
                    <a:cs typeface="Times New Roman" pitchFamily="18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zh-CN" alt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𝛽</m:t>
                    </m:r>
                  </m:oMath>
                </a14:m>
                <a:r>
                  <a:rPr lang="en-US" altLang="zh-CN" b="0" i="1" dirty="0">
                    <a:latin typeface="Cambria Math"/>
                    <a:ea typeface="Cambria Math"/>
                    <a:cs typeface="Times New Roman" pitchFamily="18" charset="0"/>
                  </a:rPr>
                  <a:t> </a:t>
                </a:r>
                <a:r>
                  <a:rPr lang="en-US" altLang="zh-CN" b="0" dirty="0">
                    <a:latin typeface="Cambria Math"/>
                    <a:ea typeface="Cambria Math"/>
                    <a:cs typeface="Times New Roman" pitchFamily="18" charset="0"/>
                  </a:rPr>
                  <a:t>can be extended to</a:t>
                </a:r>
                <a:r>
                  <a:rPr lang="en-US" altLang="zh-CN" b="0" i="1" dirty="0">
                    <a:latin typeface="Cambria Math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i="1" dirty="0">
                    <a:latin typeface="Cambria Math"/>
                    <a:ea typeface="Cambria Math"/>
                    <a:cs typeface="Times New Roman" pitchFamily="18" charset="0"/>
                  </a:rPr>
                  <a:t> </a:t>
                </a:r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by defining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,  </m:t>
                    </m:r>
                    <m:r>
                      <a:rPr lang="zh-CN" alt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𝛽</m:t>
                    </m:r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A finite path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represents a finite evolution of a TS from state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zh-CN" alt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zh-CN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to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zh-CN" alt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Similarly,  the mapping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zh-CN" altLang="en-US"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 is extended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 by defining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zh-CN" alt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…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, 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A infinite path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  <a:cs typeface="Times New Roman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latin typeface="Cambria Math"/>
                    <a:ea typeface="Cambria Math"/>
                    <a:cs typeface="Times New Roman" pitchFamily="18" charset="0"/>
                  </a:rPr>
                  <a:t>represents an infinite evolution of a TS from state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zh-CN" alt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3385" r="-1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21492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</Template>
  <TotalTime>2580</TotalTime>
  <Words>2325</Words>
  <Application>Microsoft Macintosh PowerPoint</Application>
  <PresentationFormat>全屏显示(4:3)</PresentationFormat>
  <Paragraphs>221</Paragraphs>
  <Slides>40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Arial</vt:lpstr>
      <vt:lpstr>Calibri</vt:lpstr>
      <vt:lpstr>Cambria Math</vt:lpstr>
      <vt:lpstr>Tahoma</vt:lpstr>
      <vt:lpstr>Times New Roman</vt:lpstr>
      <vt:lpstr>Wingdings</vt:lpstr>
      <vt:lpstr>Blends</vt:lpstr>
      <vt:lpstr>Transition System</vt:lpstr>
      <vt:lpstr>Definitions and notations</vt:lpstr>
      <vt:lpstr>PowerPoint 演示文稿</vt:lpstr>
      <vt:lpstr>PowerPoint 演示文稿</vt:lpstr>
      <vt:lpstr>Transition systems</vt:lpstr>
      <vt:lpstr>Paths</vt:lpstr>
      <vt:lpstr>PowerPoint 演示文稿</vt:lpstr>
      <vt:lpstr>PowerPoint 演示文稿</vt:lpstr>
      <vt:lpstr>PowerPoint 演示文稿</vt:lpstr>
      <vt:lpstr>PowerPoint 演示文稿</vt:lpstr>
      <vt:lpstr>Labeled transition systems</vt:lpstr>
      <vt:lpstr>PowerPoint 演示文稿</vt:lpstr>
      <vt:lpstr>PowerPoint 演示文稿</vt:lpstr>
      <vt:lpstr>Traces</vt:lpstr>
      <vt:lpstr>Equivalence Relation</vt:lpstr>
      <vt:lpstr>PowerPoint 演示文稿</vt:lpstr>
      <vt:lpstr>Transition system homomorphism</vt:lpstr>
      <vt:lpstr>PowerPoint 演示文稿</vt:lpstr>
      <vt:lpstr>PowerPoint 演示文稿</vt:lpstr>
      <vt:lpstr>PowerPoint 演示文稿</vt:lpstr>
      <vt:lpstr>PowerPoint 演示文稿</vt:lpstr>
      <vt:lpstr>Weak Isomorphism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free product of transition systems</vt:lpstr>
      <vt:lpstr>PowerPoint 演示文稿</vt:lpstr>
      <vt:lpstr>PowerPoint 演示文稿</vt:lpstr>
      <vt:lpstr>PowerPoint 演示文稿</vt:lpstr>
      <vt:lpstr>The synchronous product of transition systems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τ Transition</vt:lpstr>
      <vt:lpstr>Shared label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Ray</dc:creator>
  <cp:lastModifiedBy>Lei Bu</cp:lastModifiedBy>
  <cp:revision>110</cp:revision>
  <dcterms:created xsi:type="dcterms:W3CDTF">2011-03-21T14:43:58Z</dcterms:created>
  <dcterms:modified xsi:type="dcterms:W3CDTF">2023-05-08T14:47:36Z</dcterms:modified>
</cp:coreProperties>
</file>