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86"/>
  </p:notesMasterIdLst>
  <p:handoutMasterIdLst>
    <p:handoutMasterId r:id="rId87"/>
  </p:handoutMasterIdLst>
  <p:sldIdLst>
    <p:sldId id="256" r:id="rId2"/>
    <p:sldId id="381" r:id="rId3"/>
    <p:sldId id="382" r:id="rId4"/>
    <p:sldId id="383" r:id="rId5"/>
    <p:sldId id="384" r:id="rId6"/>
    <p:sldId id="289" r:id="rId7"/>
    <p:sldId id="355" r:id="rId8"/>
    <p:sldId id="296" r:id="rId9"/>
    <p:sldId id="290" r:id="rId10"/>
    <p:sldId id="291" r:id="rId11"/>
    <p:sldId id="292" r:id="rId12"/>
    <p:sldId id="257" r:id="rId13"/>
    <p:sldId id="314" r:id="rId14"/>
    <p:sldId id="297" r:id="rId15"/>
    <p:sldId id="259" r:id="rId16"/>
    <p:sldId id="293" r:id="rId17"/>
    <p:sldId id="294" r:id="rId18"/>
    <p:sldId id="295" r:id="rId19"/>
    <p:sldId id="298" r:id="rId20"/>
    <p:sldId id="299" r:id="rId21"/>
    <p:sldId id="357" r:id="rId22"/>
    <p:sldId id="266" r:id="rId23"/>
    <p:sldId id="342" r:id="rId24"/>
    <p:sldId id="275" r:id="rId25"/>
    <p:sldId id="358" r:id="rId26"/>
    <p:sldId id="267" r:id="rId27"/>
    <p:sldId id="282" r:id="rId28"/>
    <p:sldId id="301" r:id="rId29"/>
    <p:sldId id="359" r:id="rId30"/>
    <p:sldId id="360" r:id="rId31"/>
    <p:sldId id="361" r:id="rId32"/>
    <p:sldId id="362" r:id="rId33"/>
    <p:sldId id="351" r:id="rId34"/>
    <p:sldId id="352" r:id="rId35"/>
    <p:sldId id="353" r:id="rId36"/>
    <p:sldId id="300" r:id="rId37"/>
    <p:sldId id="276" r:id="rId38"/>
    <p:sldId id="277" r:id="rId39"/>
    <p:sldId id="278" r:id="rId40"/>
    <p:sldId id="279" r:id="rId41"/>
    <p:sldId id="283" r:id="rId42"/>
    <p:sldId id="284" r:id="rId43"/>
    <p:sldId id="285" r:id="rId44"/>
    <p:sldId id="258" r:id="rId45"/>
    <p:sldId id="363" r:id="rId46"/>
    <p:sldId id="364" r:id="rId47"/>
    <p:sldId id="365" r:id="rId48"/>
    <p:sldId id="385"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66" r:id="rId62"/>
    <p:sldId id="367" r:id="rId63"/>
    <p:sldId id="368" r:id="rId64"/>
    <p:sldId id="369" r:id="rId65"/>
    <p:sldId id="324" r:id="rId66"/>
    <p:sldId id="260" r:id="rId67"/>
    <p:sldId id="316" r:id="rId68"/>
    <p:sldId id="317" r:id="rId69"/>
    <p:sldId id="370" r:id="rId70"/>
    <p:sldId id="371" r:id="rId71"/>
    <p:sldId id="373" r:id="rId72"/>
    <p:sldId id="374" r:id="rId73"/>
    <p:sldId id="375" r:id="rId74"/>
    <p:sldId id="377" r:id="rId75"/>
    <p:sldId id="378" r:id="rId76"/>
    <p:sldId id="379" r:id="rId77"/>
    <p:sldId id="328" r:id="rId78"/>
    <p:sldId id="329" r:id="rId79"/>
    <p:sldId id="330" r:id="rId80"/>
    <p:sldId id="331" r:id="rId81"/>
    <p:sldId id="332" r:id="rId82"/>
    <p:sldId id="376" r:id="rId83"/>
    <p:sldId id="334" r:id="rId84"/>
    <p:sldId id="335" r:id="rId85"/>
  </p:sldIdLst>
  <p:sldSz cx="9144000" cy="6858000" type="screen4x3"/>
  <p:notesSz cx="6669088" cy="9928225"/>
  <p:defaultTextStyle>
    <a:defPPr>
      <a:defRPr lang="en-GB"/>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9" autoAdjust="0"/>
    <p:restoredTop sz="72883" autoAdjust="0"/>
  </p:normalViewPr>
  <p:slideViewPr>
    <p:cSldViewPr>
      <p:cViewPr varScale="1">
        <p:scale>
          <a:sx n="86" d="100"/>
          <a:sy n="86" d="100"/>
        </p:scale>
        <p:origin x="21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4366" tIns="47183" rIns="94366" bIns="47183" numCol="1" anchor="t" anchorCtr="0" compatLnSpc="1">
            <a:prstTxWarp prst="textNoShape">
              <a:avLst/>
            </a:prstTxWarp>
          </a:bodyPr>
          <a:lstStyle>
            <a:lvl1pPr defTabSz="942975" latinLnBrk="0">
              <a:defRPr kumimoji="0" sz="1200" baseline="-25000">
                <a:latin typeface="Times New Roman" charset="0"/>
              </a:defRPr>
            </a:lvl1pPr>
          </a:lstStyle>
          <a:p>
            <a:pPr>
              <a:defRPr/>
            </a:pPr>
            <a:r>
              <a:rPr lang="ko-KR" altLang="en-US"/>
              <a:t>CAP 4800/CAP 5805: Computer Simulation Concepts</a:t>
            </a:r>
            <a:endParaRPr lang="en-US" altLang="ko-KR"/>
          </a:p>
        </p:txBody>
      </p:sp>
      <p:sp>
        <p:nvSpPr>
          <p:cNvPr id="17411"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4366" tIns="47183" rIns="94366" bIns="47183" numCol="1" anchor="t" anchorCtr="0" compatLnSpc="1">
            <a:prstTxWarp prst="textNoShape">
              <a:avLst/>
            </a:prstTxWarp>
          </a:bodyPr>
          <a:lstStyle>
            <a:lvl1pPr algn="r" defTabSz="942975" latinLnBrk="0">
              <a:defRPr kumimoji="0" sz="1200" baseline="-25000">
                <a:latin typeface="Times New Roman" charset="0"/>
              </a:defRPr>
            </a:lvl1pPr>
          </a:lstStyle>
          <a:p>
            <a:pPr>
              <a:defRPr/>
            </a:pPr>
            <a:endParaRPr lang="en-US" altLang="ko-KR"/>
          </a:p>
        </p:txBody>
      </p:sp>
      <p:sp>
        <p:nvSpPr>
          <p:cNvPr id="17412" name="Rectangle 4"/>
          <p:cNvSpPr>
            <a:spLocks noGrp="1" noChangeArrowheads="1"/>
          </p:cNvSpPr>
          <p:nvPr>
            <p:ph type="ftr" sz="quarter" idx="2"/>
          </p:nvPr>
        </p:nvSpPr>
        <p:spPr bwMode="auto">
          <a:xfrm>
            <a:off x="0" y="9431338"/>
            <a:ext cx="2889250"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4366" tIns="47183" rIns="94366" bIns="47183" numCol="1" anchor="b" anchorCtr="0" compatLnSpc="1">
            <a:prstTxWarp prst="textNoShape">
              <a:avLst/>
            </a:prstTxWarp>
          </a:bodyPr>
          <a:lstStyle>
            <a:lvl1pPr defTabSz="942975" latinLnBrk="0">
              <a:defRPr kumimoji="0" sz="1200" baseline="-25000">
                <a:latin typeface="Times New Roman" charset="0"/>
              </a:defRPr>
            </a:lvl1pPr>
          </a:lstStyle>
          <a:p>
            <a:pPr>
              <a:defRPr/>
            </a:pPr>
            <a:r>
              <a:rPr lang="ko-KR" altLang="en-US"/>
              <a:t>Unviersity of Florida</a:t>
            </a:r>
            <a:endParaRPr lang="en-US" altLang="ko-KR"/>
          </a:p>
        </p:txBody>
      </p:sp>
      <p:sp>
        <p:nvSpPr>
          <p:cNvPr id="17413" name="Rectangle 5"/>
          <p:cNvSpPr>
            <a:spLocks noGrp="1" noChangeArrowheads="1"/>
          </p:cNvSpPr>
          <p:nvPr>
            <p:ph type="sldNum" sz="quarter" idx="3"/>
          </p:nvPr>
        </p:nvSpPr>
        <p:spPr bwMode="auto">
          <a:xfrm>
            <a:off x="3779838" y="9431338"/>
            <a:ext cx="2889250"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4366" tIns="47183" rIns="94366" bIns="47183" numCol="1" anchor="b" anchorCtr="0" compatLnSpc="1">
            <a:prstTxWarp prst="textNoShape">
              <a:avLst/>
            </a:prstTxWarp>
          </a:bodyPr>
          <a:lstStyle>
            <a:lvl1pPr algn="r" defTabSz="942975" latinLnBrk="0">
              <a:defRPr kumimoji="0" sz="1200" baseline="-25000">
                <a:latin typeface="Times New Roman" charset="0"/>
              </a:defRPr>
            </a:lvl1pPr>
          </a:lstStyle>
          <a:p>
            <a:pPr>
              <a:defRPr/>
            </a:pPr>
            <a:fld id="{79F46B4B-7DD2-4EDF-AB69-D99BABFB5B09}" type="slidenum">
              <a:rPr lang="ko-KR" altLang="en-US"/>
              <a:pPr>
                <a:defRPr/>
              </a:pPr>
              <a:t>‹#›</a:t>
            </a:fld>
            <a:endParaRPr lang="en-US" altLang="ko-KR"/>
          </a:p>
        </p:txBody>
      </p:sp>
    </p:spTree>
    <p:extLst>
      <p:ext uri="{BB962C8B-B14F-4D97-AF65-F5344CB8AC3E}">
        <p14:creationId xmlns:p14="http://schemas.microsoft.com/office/powerpoint/2010/main" val="3059640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0">
              <a:defRPr kumimoji="0" sz="1200">
                <a:latin typeface="Times New Roman" charset="0"/>
              </a:defRPr>
            </a:lvl1pPr>
          </a:lstStyle>
          <a:p>
            <a:pPr>
              <a:defRPr/>
            </a:pPr>
            <a:r>
              <a:rPr lang="ko-KR" altLang="en-US"/>
              <a:t>CAP 4800/CAP 5805: Computer Simulation Concepts</a:t>
            </a:r>
            <a:endParaRPr lang="en-US" altLang="ko-KR"/>
          </a:p>
        </p:txBody>
      </p:sp>
      <p:sp>
        <p:nvSpPr>
          <p:cNvPr id="76803"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0">
              <a:defRPr kumimoji="0" sz="1200">
                <a:latin typeface="Times New Roman" charset="0"/>
              </a:defRPr>
            </a:lvl1pPr>
          </a:lstStyle>
          <a:p>
            <a:pPr>
              <a:defRPr/>
            </a:pPr>
            <a:endParaRPr lang="en-US" altLang="ko-KR"/>
          </a:p>
        </p:txBody>
      </p:sp>
      <p:sp>
        <p:nvSpPr>
          <p:cNvPr id="86020"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6805" name="Rectangle 5"/>
          <p:cNvSpPr>
            <a:spLocks noGrp="1" noChangeArrowheads="1"/>
          </p:cNvSpPr>
          <p:nvPr>
            <p:ph type="body" sz="quarter" idx="3"/>
          </p:nvPr>
        </p:nvSpPr>
        <p:spPr bwMode="auto">
          <a:xfrm>
            <a:off x="666750" y="4716463"/>
            <a:ext cx="5335588"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76806" name="Rectangle 6"/>
          <p:cNvSpPr>
            <a:spLocks noGrp="1" noChangeArrowheads="1"/>
          </p:cNvSpPr>
          <p:nvPr>
            <p:ph type="ftr" sz="quarter" idx="4"/>
          </p:nvPr>
        </p:nvSpPr>
        <p:spPr bwMode="auto">
          <a:xfrm>
            <a:off x="0" y="9429750"/>
            <a:ext cx="2889250"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latinLnBrk="0">
              <a:defRPr kumimoji="0" sz="1200">
                <a:latin typeface="Times New Roman" charset="0"/>
              </a:defRPr>
            </a:lvl1pPr>
          </a:lstStyle>
          <a:p>
            <a:pPr>
              <a:defRPr/>
            </a:pPr>
            <a:r>
              <a:rPr lang="ko-KR" altLang="en-US"/>
              <a:t>Unviersity of Florida</a:t>
            </a:r>
            <a:endParaRPr lang="en-US" altLang="ko-KR"/>
          </a:p>
        </p:txBody>
      </p:sp>
      <p:sp>
        <p:nvSpPr>
          <p:cNvPr id="76807" name="Rectangle 7"/>
          <p:cNvSpPr>
            <a:spLocks noGrp="1" noChangeArrowheads="1"/>
          </p:cNvSpPr>
          <p:nvPr>
            <p:ph type="sldNum" sz="quarter" idx="5"/>
          </p:nvPr>
        </p:nvSpPr>
        <p:spPr bwMode="auto">
          <a:xfrm>
            <a:off x="3778250" y="9429750"/>
            <a:ext cx="2889250"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latinLnBrk="0">
              <a:defRPr kumimoji="0" sz="1200">
                <a:latin typeface="Times New Roman" charset="0"/>
              </a:defRPr>
            </a:lvl1pPr>
          </a:lstStyle>
          <a:p>
            <a:pPr>
              <a:defRPr/>
            </a:pPr>
            <a:fld id="{0D4AB89E-D14A-47B0-9E9E-0216357C3884}" type="slidenum">
              <a:rPr lang="ko-KR" altLang="en-US"/>
              <a:pPr>
                <a:defRPr/>
              </a:pPr>
              <a:t>‹#›</a:t>
            </a:fld>
            <a:endParaRPr lang="en-US" altLang="ko-KR"/>
          </a:p>
        </p:txBody>
      </p:sp>
    </p:spTree>
    <p:extLst>
      <p:ext uri="{BB962C8B-B14F-4D97-AF65-F5344CB8AC3E}">
        <p14:creationId xmlns:p14="http://schemas.microsoft.com/office/powerpoint/2010/main" val="2164682926"/>
      </p:ext>
    </p:extLst>
  </p:cSld>
  <p:clrMap bg1="lt1" tx1="dk1" bg2="lt2" tx2="dk2" accent1="accent1" accent2="accent2" accent3="accent3" accent4="accent4" accent5="accent5" accent6="accent6" hlink="hlink" folHlink="folHlink"/>
  <p:hf dt="0"/>
  <p:notesStyle>
    <a:lvl1pPr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CAP 4800/CAP 5805: Computer Simulation Concepts</a:t>
            </a:r>
            <a:endParaRPr kumimoji="0" lang="en-US" altLang="ko-KR">
              <a:latin typeface="Times New Roman" charset="0"/>
            </a:endParaRPr>
          </a:p>
        </p:txBody>
      </p:sp>
      <p:sp>
        <p:nvSpPr>
          <p:cNvPr id="87043" name="Rectangle 6"/>
          <p:cNvSpPr>
            <a:spLocks noGrp="1" noChangeArrowheads="1"/>
          </p:cNvSpPr>
          <p:nvPr>
            <p:ph type="ftr" sz="quarter" idx="4"/>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Unviersity of Florida</a:t>
            </a:r>
            <a:endParaRPr kumimoji="0" lang="en-US" altLang="ko-KR">
              <a:latin typeface="Times New Roman" charset="0"/>
            </a:endParaRPr>
          </a:p>
        </p:txBody>
      </p:sp>
      <p:sp>
        <p:nvSpPr>
          <p:cNvPr id="87044" name="Rectangle 7"/>
          <p:cNvSpPr>
            <a:spLocks noGrp="1" noChangeArrowheads="1"/>
          </p:cNvSpPr>
          <p:nvPr>
            <p:ph type="sldNum" sz="quarter" idx="5"/>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B9F09899-6F88-4045-918E-CA7C9CB0043E}" type="slidenum">
              <a:rPr kumimoji="0" lang="ko-KR" altLang="en-US" smtClean="0">
                <a:latin typeface="Times New Roman" charset="0"/>
              </a:rPr>
              <a:pPr eaLnBrk="1" hangingPunct="1"/>
              <a:t>1</a:t>
            </a:fld>
            <a:endParaRPr kumimoji="0" lang="en-US" altLang="ko-KR">
              <a:latin typeface="Times New Roman" charset="0"/>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eaLnBrk="1" hangingPunct="1"/>
            <a:endParaRPr lang="ko-KR" altLang="en-US"/>
          </a:p>
        </p:txBody>
      </p:sp>
    </p:spTree>
    <p:extLst>
      <p:ext uri="{BB962C8B-B14F-4D97-AF65-F5344CB8AC3E}">
        <p14:creationId xmlns:p14="http://schemas.microsoft.com/office/powerpoint/2010/main" val="192645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ko-KR" altLang="en-US"/>
              <a:t>CAP 4800/CAP 5805: Computer Simulation Concepts</a:t>
            </a:r>
            <a:endParaRPr lang="en-US" altLang="ko-KR"/>
          </a:p>
        </p:txBody>
      </p:sp>
      <p:sp>
        <p:nvSpPr>
          <p:cNvPr id="5" name="页脚占位符 4"/>
          <p:cNvSpPr>
            <a:spLocks noGrp="1"/>
          </p:cNvSpPr>
          <p:nvPr>
            <p:ph type="ftr" sz="quarter" idx="11"/>
          </p:nvPr>
        </p:nvSpPr>
        <p:spPr/>
        <p:txBody>
          <a:bodyPr/>
          <a:lstStyle/>
          <a:p>
            <a:pPr>
              <a:defRPr/>
            </a:pPr>
            <a:r>
              <a:rPr lang="ko-KR" altLang="en-US"/>
              <a:t>Unviersity of Florida</a:t>
            </a:r>
            <a:endParaRPr lang="en-US" altLang="ko-KR"/>
          </a:p>
        </p:txBody>
      </p:sp>
      <p:sp>
        <p:nvSpPr>
          <p:cNvPr id="6" name="灯片编号占位符 5"/>
          <p:cNvSpPr>
            <a:spLocks noGrp="1"/>
          </p:cNvSpPr>
          <p:nvPr>
            <p:ph type="sldNum" sz="quarter" idx="12"/>
          </p:nvPr>
        </p:nvSpPr>
        <p:spPr/>
        <p:txBody>
          <a:bodyPr/>
          <a:lstStyle/>
          <a:p>
            <a:pPr>
              <a:defRPr/>
            </a:pPr>
            <a:fld id="{0D4AB89E-D14A-47B0-9E9E-0216357C3884}" type="slidenum">
              <a:rPr lang="ko-KR" altLang="en-US" smtClean="0"/>
              <a:pPr>
                <a:defRPr/>
              </a:pPr>
              <a:t>74</a:t>
            </a:fld>
            <a:endParaRPr lang="en-US" altLang="ko-KR"/>
          </a:p>
        </p:txBody>
      </p:sp>
    </p:spTree>
    <p:extLst>
      <p:ext uri="{BB962C8B-B14F-4D97-AF65-F5344CB8AC3E}">
        <p14:creationId xmlns:p14="http://schemas.microsoft.com/office/powerpoint/2010/main" val="415978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p:spPr>
        <p:txBody>
          <a:bodyPr/>
          <a:lstStyle/>
          <a:p>
            <a:endParaRPr lang="zh-CN" altLang="en-US"/>
          </a:p>
        </p:txBody>
      </p:sp>
      <p:sp>
        <p:nvSpPr>
          <p:cNvPr id="92164" name="页眉占位符 3"/>
          <p:cNvSpPr>
            <a:spLocks noGrp="1"/>
          </p:cNvSpPr>
          <p:nvPr>
            <p:ph type="hdr" sz="quarter"/>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CAP 4800/CAP 5805: Computer Simulation Concepts</a:t>
            </a:r>
            <a:endParaRPr kumimoji="0" lang="en-US" altLang="ko-KR">
              <a:latin typeface="Times New Roman" charset="0"/>
            </a:endParaRPr>
          </a:p>
        </p:txBody>
      </p:sp>
      <p:sp>
        <p:nvSpPr>
          <p:cNvPr id="92165" name="页脚占位符 4"/>
          <p:cNvSpPr>
            <a:spLocks noGrp="1"/>
          </p:cNvSpPr>
          <p:nvPr>
            <p:ph type="ftr" sz="quarter" idx="4"/>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Unviersity of Florida</a:t>
            </a:r>
            <a:endParaRPr kumimoji="0" lang="en-US" altLang="ko-KR">
              <a:latin typeface="Times New Roman" charset="0"/>
            </a:endParaRPr>
          </a:p>
        </p:txBody>
      </p:sp>
      <p:sp>
        <p:nvSpPr>
          <p:cNvPr id="92166" name="灯片编号占位符 5"/>
          <p:cNvSpPr>
            <a:spLocks noGrp="1"/>
          </p:cNvSpPr>
          <p:nvPr>
            <p:ph type="sldNum" sz="quarter" idx="5"/>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9411B13B-99EA-4E7E-8B87-5F06A6627D7A}" type="slidenum">
              <a:rPr kumimoji="0" lang="ko-KR" altLang="en-US" smtClean="0">
                <a:latin typeface="Times New Roman" charset="0"/>
              </a:rPr>
              <a:pPr eaLnBrk="1" hangingPunct="1"/>
              <a:t>83</a:t>
            </a:fld>
            <a:endParaRPr kumimoji="0" lang="en-US" altLang="ko-KR">
              <a:latin typeface="Times New Roman" charset="0"/>
            </a:endParaRPr>
          </a:p>
        </p:txBody>
      </p:sp>
    </p:spTree>
    <p:extLst>
      <p:ext uri="{BB962C8B-B14F-4D97-AF65-F5344CB8AC3E}">
        <p14:creationId xmlns:p14="http://schemas.microsoft.com/office/powerpoint/2010/main" val="146728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1+8+24+32+16=81</a:t>
            </a:r>
          </a:p>
          <a:p>
            <a:r>
              <a:rPr lang="en-US" altLang="zh-CN" dirty="0"/>
              <a:t>8+8×6+24×4+32×2+4+16+16=252</a:t>
            </a:r>
            <a:endParaRPr lang="zh-CN" altLang="en-US" dirty="0"/>
          </a:p>
          <a:p>
            <a:endParaRPr lang="zh-CN" altLang="en-US" dirty="0"/>
          </a:p>
        </p:txBody>
      </p:sp>
      <p:sp>
        <p:nvSpPr>
          <p:cNvPr id="4" name="页眉占位符 3"/>
          <p:cNvSpPr>
            <a:spLocks noGrp="1"/>
          </p:cNvSpPr>
          <p:nvPr>
            <p:ph type="hdr" sz="quarter" idx="10"/>
          </p:nvPr>
        </p:nvSpPr>
        <p:spPr/>
        <p:txBody>
          <a:bodyPr/>
          <a:lstStyle/>
          <a:p>
            <a:pPr>
              <a:defRPr/>
            </a:pPr>
            <a:r>
              <a:rPr lang="ko-KR" altLang="en-US"/>
              <a:t>CAP 4800/CAP 5805: Computer Simulation Concepts</a:t>
            </a:r>
            <a:endParaRPr lang="en-US" altLang="ko-KR"/>
          </a:p>
        </p:txBody>
      </p:sp>
      <p:sp>
        <p:nvSpPr>
          <p:cNvPr id="5" name="页脚占位符 4"/>
          <p:cNvSpPr>
            <a:spLocks noGrp="1"/>
          </p:cNvSpPr>
          <p:nvPr>
            <p:ph type="ftr" sz="quarter" idx="11"/>
          </p:nvPr>
        </p:nvSpPr>
        <p:spPr/>
        <p:txBody>
          <a:bodyPr/>
          <a:lstStyle/>
          <a:p>
            <a:pPr>
              <a:defRPr/>
            </a:pPr>
            <a:r>
              <a:rPr lang="ko-KR" altLang="en-US"/>
              <a:t>Unviersity of Florida</a:t>
            </a:r>
            <a:endParaRPr lang="en-US" altLang="ko-KR"/>
          </a:p>
        </p:txBody>
      </p:sp>
      <p:sp>
        <p:nvSpPr>
          <p:cNvPr id="6" name="灯片编号占位符 5"/>
          <p:cNvSpPr>
            <a:spLocks noGrp="1"/>
          </p:cNvSpPr>
          <p:nvPr>
            <p:ph type="sldNum" sz="quarter" idx="12"/>
          </p:nvPr>
        </p:nvSpPr>
        <p:spPr/>
        <p:txBody>
          <a:bodyPr/>
          <a:lstStyle/>
          <a:p>
            <a:pPr>
              <a:defRPr/>
            </a:pPr>
            <a:fld id="{0D4AB89E-D14A-47B0-9E9E-0216357C3884}" type="slidenum">
              <a:rPr lang="ko-KR" altLang="en-US" smtClean="0"/>
              <a:pPr>
                <a:defRPr/>
              </a:pPr>
              <a:t>5</a:t>
            </a:fld>
            <a:endParaRPr lang="en-US" altLang="ko-KR"/>
          </a:p>
        </p:txBody>
      </p:sp>
    </p:spTree>
    <p:extLst>
      <p:ext uri="{BB962C8B-B14F-4D97-AF65-F5344CB8AC3E}">
        <p14:creationId xmlns:p14="http://schemas.microsoft.com/office/powerpoint/2010/main" val="363346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E9334650-0656-49A1-B5B5-3957373CCCFB}" type="slidenum">
              <a:rPr kumimoji="0" lang="en-GB" altLang="zh-CN" smtClean="0">
                <a:latin typeface="Times New Roman" charset="0"/>
              </a:rPr>
              <a:pPr eaLnBrk="1" hangingPunct="1"/>
              <a:t>6</a:t>
            </a:fld>
            <a:endParaRPr kumimoji="0" lang="en-GB" altLang="zh-CN">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r>
              <a:rPr lang="en-GB" altLang="zh-CN"/>
              <a:t>- theoreticians can think about automata</a:t>
            </a:r>
          </a:p>
          <a:p>
            <a:r>
              <a:rPr lang="en-GB" altLang="zh-CN"/>
              <a:t>- engineers can (sort of) build them</a:t>
            </a:r>
          </a:p>
          <a:p>
            <a:r>
              <a:rPr lang="en-GB" altLang="zh-CN"/>
              <a:t>- but ask a physicist whether they are a realistic model..</a:t>
            </a:r>
          </a:p>
        </p:txBody>
      </p:sp>
    </p:spTree>
    <p:extLst>
      <p:ext uri="{BB962C8B-B14F-4D97-AF65-F5344CB8AC3E}">
        <p14:creationId xmlns:p14="http://schemas.microsoft.com/office/powerpoint/2010/main" val="1478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CAP 4800/CAP 5805: Computer Simulation Concepts</a:t>
            </a:r>
            <a:endParaRPr kumimoji="0" lang="en-US" altLang="ko-KR">
              <a:latin typeface="Times New Roman" charset="0"/>
            </a:endParaRPr>
          </a:p>
        </p:txBody>
      </p:sp>
      <p:sp>
        <p:nvSpPr>
          <p:cNvPr id="89091" name="Rectangle 6"/>
          <p:cNvSpPr>
            <a:spLocks noGrp="1" noChangeArrowheads="1"/>
          </p:cNvSpPr>
          <p:nvPr>
            <p:ph type="ftr" sz="quarter" idx="4"/>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Unviersity of Florida</a:t>
            </a:r>
            <a:endParaRPr kumimoji="0" lang="en-US" altLang="ko-KR">
              <a:latin typeface="Times New Roman" charset="0"/>
            </a:endParaRPr>
          </a:p>
        </p:txBody>
      </p:sp>
      <p:sp>
        <p:nvSpPr>
          <p:cNvPr id="89092" name="Rectangle 7"/>
          <p:cNvSpPr>
            <a:spLocks noGrp="1" noChangeArrowheads="1"/>
          </p:cNvSpPr>
          <p:nvPr>
            <p:ph type="sldNum" sz="quarter" idx="5"/>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8AB2DD89-1E58-4CA2-ABC3-8F3013FBF3A1}" type="slidenum">
              <a:rPr kumimoji="0" lang="ko-KR" altLang="en-US" smtClean="0">
                <a:latin typeface="Times New Roman" charset="0"/>
              </a:rPr>
              <a:pPr eaLnBrk="1" hangingPunct="1"/>
              <a:t>15</a:t>
            </a:fld>
            <a:endParaRPr kumimoji="0" lang="en-US" altLang="ko-KR">
              <a:latin typeface="Times New Roman" charset="0"/>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ko-KR" altLang="en-US"/>
          </a:p>
        </p:txBody>
      </p:sp>
    </p:spTree>
    <p:extLst>
      <p:ext uri="{BB962C8B-B14F-4D97-AF65-F5344CB8AC3E}">
        <p14:creationId xmlns:p14="http://schemas.microsoft.com/office/powerpoint/2010/main" val="151756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endParaRPr lang="zh-CN" altLang="en-US" dirty="0"/>
          </a:p>
          <a:p>
            <a:endParaRPr lang="zh-CN" altLang="en-US" dirty="0"/>
          </a:p>
        </p:txBody>
      </p:sp>
      <p:sp>
        <p:nvSpPr>
          <p:cNvPr id="4" name="页眉占位符 3"/>
          <p:cNvSpPr>
            <a:spLocks noGrp="1"/>
          </p:cNvSpPr>
          <p:nvPr>
            <p:ph type="hdr" sz="quarter" idx="10"/>
          </p:nvPr>
        </p:nvSpPr>
        <p:spPr/>
        <p:txBody>
          <a:bodyPr/>
          <a:lstStyle/>
          <a:p>
            <a:pPr>
              <a:defRPr/>
            </a:pPr>
            <a:r>
              <a:rPr lang="ko-KR" altLang="en-US"/>
              <a:t>CAP 4800/CAP 5805: Computer Simulation Concepts</a:t>
            </a:r>
            <a:endParaRPr lang="en-US" altLang="ko-KR"/>
          </a:p>
        </p:txBody>
      </p:sp>
      <p:sp>
        <p:nvSpPr>
          <p:cNvPr id="5" name="页脚占位符 4"/>
          <p:cNvSpPr>
            <a:spLocks noGrp="1"/>
          </p:cNvSpPr>
          <p:nvPr>
            <p:ph type="ftr" sz="quarter" idx="11"/>
          </p:nvPr>
        </p:nvSpPr>
        <p:spPr/>
        <p:txBody>
          <a:bodyPr/>
          <a:lstStyle/>
          <a:p>
            <a:pPr>
              <a:defRPr/>
            </a:pPr>
            <a:r>
              <a:rPr lang="ko-KR" altLang="en-US"/>
              <a:t>Unviersity of Florida</a:t>
            </a:r>
            <a:endParaRPr lang="en-US" altLang="ko-KR"/>
          </a:p>
        </p:txBody>
      </p:sp>
      <p:sp>
        <p:nvSpPr>
          <p:cNvPr id="6" name="灯片编号占位符 5"/>
          <p:cNvSpPr>
            <a:spLocks noGrp="1"/>
          </p:cNvSpPr>
          <p:nvPr>
            <p:ph type="sldNum" sz="quarter" idx="12"/>
          </p:nvPr>
        </p:nvSpPr>
        <p:spPr/>
        <p:txBody>
          <a:bodyPr/>
          <a:lstStyle/>
          <a:p>
            <a:pPr>
              <a:defRPr/>
            </a:pPr>
            <a:fld id="{0D4AB89E-D14A-47B0-9E9E-0216357C3884}" type="slidenum">
              <a:rPr lang="ko-KR" altLang="en-US" smtClean="0"/>
              <a:pPr>
                <a:defRPr/>
              </a:pPr>
              <a:t>25</a:t>
            </a:fld>
            <a:endParaRPr lang="en-US" altLang="ko-KR"/>
          </a:p>
        </p:txBody>
      </p:sp>
    </p:spTree>
    <p:extLst>
      <p:ext uri="{BB962C8B-B14F-4D97-AF65-F5344CB8AC3E}">
        <p14:creationId xmlns:p14="http://schemas.microsoft.com/office/powerpoint/2010/main" val="312273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左边消耗的右边补</a:t>
            </a:r>
            <a:endParaRPr lang="en-US" altLang="zh-CN" dirty="0"/>
          </a:p>
          <a:p>
            <a:endParaRPr lang="en-US" altLang="zh-CN" dirty="0"/>
          </a:p>
          <a:p>
            <a:r>
              <a:rPr lang="zh-CN" altLang="en-US" dirty="0"/>
              <a:t>左边新增的右边出</a:t>
            </a:r>
            <a:endParaRPr lang="en-US" altLang="zh-CN" dirty="0"/>
          </a:p>
          <a:p>
            <a:endParaRPr lang="en-US" altLang="zh-CN" dirty="0"/>
          </a:p>
          <a:p>
            <a:r>
              <a:rPr lang="zh-CN" altLang="en-US" dirty="0"/>
              <a:t>画图展示系统被破坏</a:t>
            </a:r>
            <a:r>
              <a:rPr lang="zh-CN" altLang="en-US" baseline="0" dirty="0"/>
              <a:t>  </a:t>
            </a:r>
            <a:r>
              <a:rPr lang="en-US" altLang="zh-CN" baseline="0" dirty="0"/>
              <a:t>transition</a:t>
            </a:r>
            <a:r>
              <a:rPr lang="zh-CN" altLang="en-US" baseline="0" dirty="0"/>
              <a:t>被永远</a:t>
            </a:r>
            <a:r>
              <a:rPr lang="en-US" altLang="zh-CN" baseline="0" dirty="0"/>
              <a:t>disable</a:t>
            </a:r>
            <a:endParaRPr lang="zh-CN" altLang="en-US" dirty="0"/>
          </a:p>
        </p:txBody>
      </p:sp>
      <p:sp>
        <p:nvSpPr>
          <p:cNvPr id="4" name="页眉占位符 3"/>
          <p:cNvSpPr>
            <a:spLocks noGrp="1"/>
          </p:cNvSpPr>
          <p:nvPr>
            <p:ph type="hdr" sz="quarter" idx="10"/>
          </p:nvPr>
        </p:nvSpPr>
        <p:spPr/>
        <p:txBody>
          <a:bodyPr/>
          <a:lstStyle/>
          <a:p>
            <a:pPr>
              <a:defRPr/>
            </a:pPr>
            <a:r>
              <a:rPr lang="ko-KR" altLang="en-US"/>
              <a:t>CAP 4800/CAP 5805: Computer Simulation Concepts</a:t>
            </a:r>
            <a:endParaRPr lang="en-US" altLang="ko-KR"/>
          </a:p>
        </p:txBody>
      </p:sp>
      <p:sp>
        <p:nvSpPr>
          <p:cNvPr id="5" name="页脚占位符 4"/>
          <p:cNvSpPr>
            <a:spLocks noGrp="1"/>
          </p:cNvSpPr>
          <p:nvPr>
            <p:ph type="ftr" sz="quarter" idx="11"/>
          </p:nvPr>
        </p:nvSpPr>
        <p:spPr/>
        <p:txBody>
          <a:bodyPr/>
          <a:lstStyle/>
          <a:p>
            <a:pPr>
              <a:defRPr/>
            </a:pPr>
            <a:r>
              <a:rPr lang="ko-KR" altLang="en-US"/>
              <a:t>Unviersity of Florida</a:t>
            </a:r>
            <a:endParaRPr lang="en-US" altLang="ko-KR"/>
          </a:p>
        </p:txBody>
      </p:sp>
      <p:sp>
        <p:nvSpPr>
          <p:cNvPr id="6" name="灯片编号占位符 5"/>
          <p:cNvSpPr>
            <a:spLocks noGrp="1"/>
          </p:cNvSpPr>
          <p:nvPr>
            <p:ph type="sldNum" sz="quarter" idx="12"/>
          </p:nvPr>
        </p:nvSpPr>
        <p:spPr/>
        <p:txBody>
          <a:bodyPr/>
          <a:lstStyle/>
          <a:p>
            <a:pPr>
              <a:defRPr/>
            </a:pPr>
            <a:fld id="{0D4AB89E-D14A-47B0-9E9E-0216357C3884}" type="slidenum">
              <a:rPr lang="ko-KR" altLang="en-US" smtClean="0"/>
              <a:pPr>
                <a:defRPr/>
              </a:pPr>
              <a:t>31</a:t>
            </a:fld>
            <a:endParaRPr lang="en-US" altLang="ko-KR"/>
          </a:p>
        </p:txBody>
      </p:sp>
    </p:spTree>
    <p:extLst>
      <p:ext uri="{BB962C8B-B14F-4D97-AF65-F5344CB8AC3E}">
        <p14:creationId xmlns:p14="http://schemas.microsoft.com/office/powerpoint/2010/main" val="263459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CAP 4800/CAP 5805: Computer Simulation Concepts</a:t>
            </a:r>
            <a:endParaRPr kumimoji="0" lang="en-US" altLang="ko-KR">
              <a:latin typeface="Times New Roman" charset="0"/>
            </a:endParaRPr>
          </a:p>
        </p:txBody>
      </p:sp>
      <p:sp>
        <p:nvSpPr>
          <p:cNvPr id="90115" name="Rectangle 6"/>
          <p:cNvSpPr>
            <a:spLocks noGrp="1" noChangeArrowheads="1"/>
          </p:cNvSpPr>
          <p:nvPr>
            <p:ph type="ftr" sz="quarter" idx="4"/>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Unviersity of Florida</a:t>
            </a:r>
            <a:endParaRPr kumimoji="0" lang="en-US" altLang="ko-KR">
              <a:latin typeface="Times New Roman" charset="0"/>
            </a:endParaRPr>
          </a:p>
        </p:txBody>
      </p:sp>
      <p:sp>
        <p:nvSpPr>
          <p:cNvPr id="90116" name="Rectangle 7"/>
          <p:cNvSpPr>
            <a:spLocks noGrp="1" noChangeArrowheads="1"/>
          </p:cNvSpPr>
          <p:nvPr>
            <p:ph type="sldNum" sz="quarter" idx="5"/>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5DF72098-C8F2-4AFA-8E27-C2AD0900E21B}" type="slidenum">
              <a:rPr kumimoji="0" lang="ko-KR" altLang="en-US" smtClean="0">
                <a:latin typeface="Times New Roman" charset="0"/>
              </a:rPr>
              <a:pPr eaLnBrk="1" hangingPunct="1"/>
              <a:t>41</a:t>
            </a:fld>
            <a:endParaRPr kumimoji="0" lang="en-US" altLang="ko-KR">
              <a:latin typeface="Times New Roman" charset="0"/>
            </a:endParaRPr>
          </a:p>
        </p:txBody>
      </p:sp>
      <p:sp>
        <p:nvSpPr>
          <p:cNvPr id="90117" name="Rectangle 2"/>
          <p:cNvSpPr>
            <a:spLocks noGrp="1" noRot="1" noChangeAspect="1" noChangeArrowheads="1" noTextEdit="1"/>
          </p:cNvSpPr>
          <p:nvPr>
            <p:ph type="sldImg"/>
          </p:nvPr>
        </p:nvSpPr>
        <p:spPr>
          <a:xfrm>
            <a:off x="852488" y="744538"/>
            <a:ext cx="4964112" cy="3722687"/>
          </a:xfrm>
          <a:ln/>
        </p:spPr>
      </p:sp>
      <p:sp>
        <p:nvSpPr>
          <p:cNvPr id="90118" name="Rectangle 3"/>
          <p:cNvSpPr>
            <a:spLocks noGrp="1" noChangeArrowheads="1"/>
          </p:cNvSpPr>
          <p:nvPr>
            <p:ph type="body" idx="1"/>
          </p:nvPr>
        </p:nvSpPr>
        <p:spPr>
          <a:xfrm>
            <a:off x="889000" y="4714875"/>
            <a:ext cx="4891088" cy="4468813"/>
          </a:xfrm>
          <a:noFill/>
        </p:spPr>
        <p:txBody>
          <a:bodyPr/>
          <a:lstStyle/>
          <a:p>
            <a:pPr eaLnBrk="1" hangingPunct="1"/>
            <a:endParaRPr lang="en-AU" altLang="zh-CN"/>
          </a:p>
        </p:txBody>
      </p:sp>
    </p:spTree>
    <p:extLst>
      <p:ext uri="{BB962C8B-B14F-4D97-AF65-F5344CB8AC3E}">
        <p14:creationId xmlns:p14="http://schemas.microsoft.com/office/powerpoint/2010/main" val="33111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CAP 4800/CAP 5805: Computer Simulation Concepts</a:t>
            </a:r>
            <a:endParaRPr kumimoji="0" lang="en-US" altLang="ko-KR">
              <a:latin typeface="Times New Roman" charset="0"/>
            </a:endParaRPr>
          </a:p>
        </p:txBody>
      </p:sp>
      <p:sp>
        <p:nvSpPr>
          <p:cNvPr id="91139" name="Rectangle 6"/>
          <p:cNvSpPr>
            <a:spLocks noGrp="1" noChangeArrowheads="1"/>
          </p:cNvSpPr>
          <p:nvPr>
            <p:ph type="ftr" sz="quarter" idx="4"/>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kumimoji="0" lang="ko-KR" altLang="en-US">
                <a:latin typeface="Times New Roman" charset="0"/>
              </a:rPr>
              <a:t>Unviersity of Florida</a:t>
            </a:r>
            <a:endParaRPr kumimoji="0" lang="en-US" altLang="ko-KR">
              <a:latin typeface="Times New Roman" charset="0"/>
            </a:endParaRPr>
          </a:p>
        </p:txBody>
      </p:sp>
      <p:sp>
        <p:nvSpPr>
          <p:cNvPr id="91140" name="Rectangle 7"/>
          <p:cNvSpPr>
            <a:spLocks noGrp="1" noChangeArrowheads="1"/>
          </p:cNvSpPr>
          <p:nvPr>
            <p:ph type="sldNum" sz="quarter" idx="5"/>
          </p:nvPr>
        </p:nvSpPr>
        <p:spPr>
          <a:noFill/>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218BC93A-1667-4764-9011-B2E524A2469C}" type="slidenum">
              <a:rPr kumimoji="0" lang="ko-KR" altLang="en-US" smtClean="0">
                <a:latin typeface="Times New Roman" charset="0"/>
              </a:rPr>
              <a:pPr eaLnBrk="1" hangingPunct="1"/>
              <a:t>43</a:t>
            </a:fld>
            <a:endParaRPr kumimoji="0" lang="en-US" altLang="ko-KR">
              <a:latin typeface="Times New Roman" charset="0"/>
            </a:endParaRPr>
          </a:p>
        </p:txBody>
      </p:sp>
      <p:sp>
        <p:nvSpPr>
          <p:cNvPr id="91141" name="Rectangle 2"/>
          <p:cNvSpPr>
            <a:spLocks noGrp="1" noRot="1" noChangeAspect="1" noChangeArrowheads="1" noTextEdit="1"/>
          </p:cNvSpPr>
          <p:nvPr>
            <p:ph type="sldImg"/>
          </p:nvPr>
        </p:nvSpPr>
        <p:spPr>
          <a:xfrm>
            <a:off x="852488" y="744538"/>
            <a:ext cx="4964112" cy="3722687"/>
          </a:xfrm>
          <a:ln/>
        </p:spPr>
      </p:sp>
      <p:sp>
        <p:nvSpPr>
          <p:cNvPr id="91142" name="Rectangle 3"/>
          <p:cNvSpPr>
            <a:spLocks noGrp="1" noChangeArrowheads="1"/>
          </p:cNvSpPr>
          <p:nvPr>
            <p:ph type="body" idx="1"/>
          </p:nvPr>
        </p:nvSpPr>
        <p:spPr>
          <a:xfrm>
            <a:off x="889000" y="4714875"/>
            <a:ext cx="4891088" cy="4468813"/>
          </a:xfrm>
          <a:noFill/>
        </p:spPr>
        <p:txBody>
          <a:bodyPr/>
          <a:lstStyle/>
          <a:p>
            <a:pPr eaLnBrk="1" hangingPunct="1"/>
            <a:endParaRPr lang="en-AU" altLang="zh-CN"/>
          </a:p>
        </p:txBody>
      </p:sp>
    </p:spTree>
    <p:extLst>
      <p:ext uri="{BB962C8B-B14F-4D97-AF65-F5344CB8AC3E}">
        <p14:creationId xmlns:p14="http://schemas.microsoft.com/office/powerpoint/2010/main" val="382343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1+8+24+32+16=81</a:t>
            </a:r>
          </a:p>
          <a:p>
            <a:r>
              <a:rPr lang="en-US" altLang="zh-CN" dirty="0"/>
              <a:t>8+8×6+24×4+32×2+4+16+16=252</a:t>
            </a:r>
            <a:endParaRPr lang="zh-CN" altLang="en-US" dirty="0"/>
          </a:p>
          <a:p>
            <a:endParaRPr lang="zh-CN" altLang="en-US" dirty="0"/>
          </a:p>
        </p:txBody>
      </p:sp>
      <p:sp>
        <p:nvSpPr>
          <p:cNvPr id="4" name="页眉占位符 3"/>
          <p:cNvSpPr>
            <a:spLocks noGrp="1"/>
          </p:cNvSpPr>
          <p:nvPr>
            <p:ph type="hdr" sz="quarter" idx="10"/>
          </p:nvPr>
        </p:nvSpPr>
        <p:spPr/>
        <p:txBody>
          <a:bodyPr/>
          <a:lstStyle/>
          <a:p>
            <a:pPr>
              <a:defRPr/>
            </a:pPr>
            <a:r>
              <a:rPr lang="ko-KR" altLang="en-US"/>
              <a:t>CAP 4800/CAP 5805: Computer Simulation Concepts</a:t>
            </a:r>
            <a:endParaRPr lang="en-US" altLang="ko-KR"/>
          </a:p>
        </p:txBody>
      </p:sp>
      <p:sp>
        <p:nvSpPr>
          <p:cNvPr id="5" name="页脚占位符 4"/>
          <p:cNvSpPr>
            <a:spLocks noGrp="1"/>
          </p:cNvSpPr>
          <p:nvPr>
            <p:ph type="ftr" sz="quarter" idx="11"/>
          </p:nvPr>
        </p:nvSpPr>
        <p:spPr/>
        <p:txBody>
          <a:bodyPr/>
          <a:lstStyle/>
          <a:p>
            <a:pPr>
              <a:defRPr/>
            </a:pPr>
            <a:r>
              <a:rPr lang="ko-KR" altLang="en-US"/>
              <a:t>Unviersity of Florida</a:t>
            </a:r>
            <a:endParaRPr lang="en-US" altLang="ko-KR"/>
          </a:p>
        </p:txBody>
      </p:sp>
      <p:sp>
        <p:nvSpPr>
          <p:cNvPr id="6" name="灯片编号占位符 5"/>
          <p:cNvSpPr>
            <a:spLocks noGrp="1"/>
          </p:cNvSpPr>
          <p:nvPr>
            <p:ph type="sldNum" sz="quarter" idx="12"/>
          </p:nvPr>
        </p:nvSpPr>
        <p:spPr/>
        <p:txBody>
          <a:bodyPr/>
          <a:lstStyle/>
          <a:p>
            <a:pPr>
              <a:defRPr/>
            </a:pPr>
            <a:fld id="{0D4AB89E-D14A-47B0-9E9E-0216357C3884}" type="slidenum">
              <a:rPr lang="ko-KR" altLang="en-US" smtClean="0"/>
              <a:pPr>
                <a:defRPr/>
              </a:pPr>
              <a:t>48</a:t>
            </a:fld>
            <a:endParaRPr lang="en-US" altLang="ko-KR"/>
          </a:p>
        </p:txBody>
      </p:sp>
    </p:spTree>
    <p:extLst>
      <p:ext uri="{BB962C8B-B14F-4D97-AF65-F5344CB8AC3E}">
        <p14:creationId xmlns:p14="http://schemas.microsoft.com/office/powerpoint/2010/main" val="18940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D020C6F-F15E-6D20-12B2-9CC04A365DD4}"/>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9B65DF45-DD07-7434-DF16-BC4E846C507D}"/>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823767D5-3483-6B65-27C2-351886BBCE73}"/>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11" name="Rectangle 5">
                <a:extLst>
                  <a:ext uri="{FF2B5EF4-FFF2-40B4-BE49-F238E27FC236}">
                    <a16:creationId xmlns:a16="http://schemas.microsoft.com/office/drawing/2014/main" id="{CE652882-1364-3002-7EEE-D4A11359EAE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grpSp>
        <p:grpSp>
          <p:nvGrpSpPr>
            <p:cNvPr id="4" name="Group 6">
              <a:extLst>
                <a:ext uri="{FF2B5EF4-FFF2-40B4-BE49-F238E27FC236}">
                  <a16:creationId xmlns:a16="http://schemas.microsoft.com/office/drawing/2014/main" id="{135E3154-1E06-B82B-225E-2D946FFBDC28}"/>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122198F2-9965-C92D-E362-6A150042C013}"/>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9" name="Rectangle 8">
                <a:extLst>
                  <a:ext uri="{FF2B5EF4-FFF2-40B4-BE49-F238E27FC236}">
                    <a16:creationId xmlns:a16="http://schemas.microsoft.com/office/drawing/2014/main" id="{7B40F383-AA10-ECBD-A710-60C6F612998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grpSp>
        <p:sp>
          <p:nvSpPr>
            <p:cNvPr id="5" name="Rectangle 9">
              <a:extLst>
                <a:ext uri="{FF2B5EF4-FFF2-40B4-BE49-F238E27FC236}">
                  <a16:creationId xmlns:a16="http://schemas.microsoft.com/office/drawing/2014/main" id="{F66BDBB0-063B-FC4C-189E-6AE8467A2FA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6" name="Rectangle 10">
              <a:extLst>
                <a:ext uri="{FF2B5EF4-FFF2-40B4-BE49-F238E27FC236}">
                  <a16:creationId xmlns:a16="http://schemas.microsoft.com/office/drawing/2014/main" id="{0A744749-921A-4EE4-6924-8B6DEFD0219B}"/>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7" name="Rectangle 11">
              <a:extLst>
                <a:ext uri="{FF2B5EF4-FFF2-40B4-BE49-F238E27FC236}">
                  <a16:creationId xmlns:a16="http://schemas.microsoft.com/office/drawing/2014/main" id="{E5C093D8-55BB-38A7-418D-425FD2A7E99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en-GB"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endParaRPr lang="en-GB" noProof="0"/>
          </a:p>
        </p:txBody>
      </p:sp>
      <p:sp>
        <p:nvSpPr>
          <p:cNvPr id="12" name="Rectangle 14">
            <a:extLst>
              <a:ext uri="{FF2B5EF4-FFF2-40B4-BE49-F238E27FC236}">
                <a16:creationId xmlns:a16="http://schemas.microsoft.com/office/drawing/2014/main" id="{02829FE0-2473-5027-DD63-06FBD54AA4F5}"/>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ko-KR"/>
          </a:p>
        </p:txBody>
      </p:sp>
      <p:sp>
        <p:nvSpPr>
          <p:cNvPr id="13" name="Rectangle 15">
            <a:extLst>
              <a:ext uri="{FF2B5EF4-FFF2-40B4-BE49-F238E27FC236}">
                <a16:creationId xmlns:a16="http://schemas.microsoft.com/office/drawing/2014/main" id="{1DE842C6-27F1-7888-5944-4237A365C058}"/>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ko-KR"/>
          </a:p>
        </p:txBody>
      </p:sp>
      <p:sp>
        <p:nvSpPr>
          <p:cNvPr id="14" name="Rectangle 16">
            <a:extLst>
              <a:ext uri="{FF2B5EF4-FFF2-40B4-BE49-F238E27FC236}">
                <a16:creationId xmlns:a16="http://schemas.microsoft.com/office/drawing/2014/main" id="{2D751A05-1B95-581D-DB0C-F55C22DCBB08}"/>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39806555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מציין מיקום של טקסט אנכי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52952FA6-8DDE-ABB9-404B-0221B8134A79}"/>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a:extLst>
              <a:ext uri="{FF2B5EF4-FFF2-40B4-BE49-F238E27FC236}">
                <a16:creationId xmlns:a16="http://schemas.microsoft.com/office/drawing/2014/main" id="{AFDC2207-A0A6-EE50-7082-89FAF35F5ABE}"/>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a:extLst>
              <a:ext uri="{FF2B5EF4-FFF2-40B4-BE49-F238E27FC236}">
                <a16:creationId xmlns:a16="http://schemas.microsoft.com/office/drawing/2014/main" id="{FEF29736-9269-8BCA-CD2A-4450DC1E0C48}"/>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39422737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en-US"/>
          </a:p>
        </p:txBody>
      </p:sp>
      <p:sp>
        <p:nvSpPr>
          <p:cNvPr id="3" name="מציין מיקום של טקסט אנכי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12289DB2-A1D5-4292-0EB4-B5175D96621C}"/>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a:extLst>
              <a:ext uri="{FF2B5EF4-FFF2-40B4-BE49-F238E27FC236}">
                <a16:creationId xmlns:a16="http://schemas.microsoft.com/office/drawing/2014/main" id="{19323B92-7D78-324A-BB0D-7F01082ADB97}"/>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a:extLst>
              <a:ext uri="{FF2B5EF4-FFF2-40B4-BE49-F238E27FC236}">
                <a16:creationId xmlns:a16="http://schemas.microsoft.com/office/drawing/2014/main" id="{2D4750B2-634C-4AEA-85B9-E58713F00274}"/>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14332063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כותרת, פריט אוסף תמונות וטקסט">
    <p:spTree>
      <p:nvGrpSpPr>
        <p:cNvPr id="1" name=""/>
        <p:cNvGrpSpPr/>
        <p:nvPr/>
      </p:nvGrpSpPr>
      <p:grpSpPr>
        <a:xfrm>
          <a:off x="0" y="0"/>
          <a:ext cx="0" cy="0"/>
          <a:chOff x="0" y="0"/>
          <a:chExt cx="0" cy="0"/>
        </a:xfrm>
      </p:grpSpPr>
      <p:sp>
        <p:nvSpPr>
          <p:cNvPr id="2" name="כותרת 1"/>
          <p:cNvSpPr>
            <a:spLocks noGrp="1"/>
          </p:cNvSpPr>
          <p:nvPr>
            <p:ph type="title"/>
          </p:nvPr>
        </p:nvSpPr>
        <p:spPr>
          <a:xfrm>
            <a:off x="1150938" y="214313"/>
            <a:ext cx="7793037" cy="1462087"/>
          </a:xfrm>
        </p:spPr>
        <p:txBody>
          <a:bodyPr/>
          <a:lstStyle/>
          <a:p>
            <a:r>
              <a:rPr lang="zh-CN" altLang="en-US"/>
              <a:t>单击此处编辑母版标题样式</a:t>
            </a:r>
            <a:endParaRPr lang="en-US"/>
          </a:p>
        </p:txBody>
      </p:sp>
      <p:sp>
        <p:nvSpPr>
          <p:cNvPr id="3" name="מציין מיקום טקסט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מציין מיקום של אוסף תמונות 3"/>
          <p:cNvSpPr>
            <a:spLocks noGrp="1"/>
          </p:cNvSpPr>
          <p:nvPr>
            <p:ph type="clipArt" sz="half" idx="2"/>
          </p:nvPr>
        </p:nvSpPr>
        <p:spPr>
          <a:xfrm>
            <a:off x="5145088" y="2017713"/>
            <a:ext cx="3810000" cy="4114800"/>
          </a:xfrm>
        </p:spPr>
        <p:txBody>
          <a:bodyPr/>
          <a:lstStyle/>
          <a:p>
            <a:pPr lvl="0"/>
            <a:r>
              <a:rPr lang="zh-CN" altLang="en-US" noProof="0"/>
              <a:t>单击图标添加联机映像</a:t>
            </a:r>
            <a:endParaRPr lang="en-US" noProof="0"/>
          </a:p>
        </p:txBody>
      </p:sp>
      <p:sp>
        <p:nvSpPr>
          <p:cNvPr id="5" name="Rectangle 11">
            <a:extLst>
              <a:ext uri="{FF2B5EF4-FFF2-40B4-BE49-F238E27FC236}">
                <a16:creationId xmlns:a16="http://schemas.microsoft.com/office/drawing/2014/main" id="{0BE20DC5-13BA-C321-21B0-895E99C87CE3}"/>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a:extLst>
              <a:ext uri="{FF2B5EF4-FFF2-40B4-BE49-F238E27FC236}">
                <a16:creationId xmlns:a16="http://schemas.microsoft.com/office/drawing/2014/main" id="{1096CB68-8EEA-B40E-314D-A274D85553F2}"/>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a:extLst>
              <a:ext uri="{FF2B5EF4-FFF2-40B4-BE49-F238E27FC236}">
                <a16:creationId xmlns:a16="http://schemas.microsoft.com/office/drawing/2014/main" id="{64DD879B-C7BB-08DA-130B-D7655DC00A38}"/>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277544839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מציין מיקום תוכן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1A092B95-03FB-BA20-FEF1-483BAFC7A7CA}"/>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a:extLst>
              <a:ext uri="{FF2B5EF4-FFF2-40B4-BE49-F238E27FC236}">
                <a16:creationId xmlns:a16="http://schemas.microsoft.com/office/drawing/2014/main" id="{120C20D8-3645-8E37-7FE0-D8011C5F9821}"/>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a:extLst>
              <a:ext uri="{FF2B5EF4-FFF2-40B4-BE49-F238E27FC236}">
                <a16:creationId xmlns:a16="http://schemas.microsoft.com/office/drawing/2014/main" id="{E64B8480-6FC9-4E1B-E5F5-0709E3F97882}"/>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36752275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A9A9AF7F-427D-0412-FCA0-83655E3BA0D8}"/>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a:extLst>
              <a:ext uri="{FF2B5EF4-FFF2-40B4-BE49-F238E27FC236}">
                <a16:creationId xmlns:a16="http://schemas.microsoft.com/office/drawing/2014/main" id="{83F21181-BB87-55D3-B208-383F08A16FCA}"/>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a:extLst>
              <a:ext uri="{FF2B5EF4-FFF2-40B4-BE49-F238E27FC236}">
                <a16:creationId xmlns:a16="http://schemas.microsoft.com/office/drawing/2014/main" id="{2799A54B-8D1E-6CFC-2AEE-D779EE5A7D16}"/>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358132407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מציין מיקום תוכן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מציין מיקום תוכן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Rectangle 11">
            <a:extLst>
              <a:ext uri="{FF2B5EF4-FFF2-40B4-BE49-F238E27FC236}">
                <a16:creationId xmlns:a16="http://schemas.microsoft.com/office/drawing/2014/main" id="{7F955806-6E7A-9F87-B942-2BB27355823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a:extLst>
              <a:ext uri="{FF2B5EF4-FFF2-40B4-BE49-F238E27FC236}">
                <a16:creationId xmlns:a16="http://schemas.microsoft.com/office/drawing/2014/main" id="{872CF270-F866-40E0-B2BC-6A41D5FFAA2D}"/>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a:extLst>
              <a:ext uri="{FF2B5EF4-FFF2-40B4-BE49-F238E27FC236}">
                <a16:creationId xmlns:a16="http://schemas.microsoft.com/office/drawing/2014/main" id="{9BEACB77-E052-146C-57A9-F684A633B599}"/>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14666641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Rectangle 11">
            <a:extLst>
              <a:ext uri="{FF2B5EF4-FFF2-40B4-BE49-F238E27FC236}">
                <a16:creationId xmlns:a16="http://schemas.microsoft.com/office/drawing/2014/main" id="{55C0A5C3-C5DD-7A56-4676-741EF47C420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a:extLst>
              <a:ext uri="{FF2B5EF4-FFF2-40B4-BE49-F238E27FC236}">
                <a16:creationId xmlns:a16="http://schemas.microsoft.com/office/drawing/2014/main" id="{C8BDDB21-7C83-F017-F118-FC6C3CC00245}"/>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13">
            <a:extLst>
              <a:ext uri="{FF2B5EF4-FFF2-40B4-BE49-F238E27FC236}">
                <a16:creationId xmlns:a16="http://schemas.microsoft.com/office/drawing/2014/main" id="{4120C430-CE94-7B4A-BB86-8715A966BBDE}"/>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12900883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Rectangle 11">
            <a:extLst>
              <a:ext uri="{FF2B5EF4-FFF2-40B4-BE49-F238E27FC236}">
                <a16:creationId xmlns:a16="http://schemas.microsoft.com/office/drawing/2014/main" id="{AA662E39-00F5-8394-5E32-D52CC56BA826}"/>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a:extLst>
              <a:ext uri="{FF2B5EF4-FFF2-40B4-BE49-F238E27FC236}">
                <a16:creationId xmlns:a16="http://schemas.microsoft.com/office/drawing/2014/main" id="{AD7FF4A9-6F76-9433-3665-AAEE16A5FE73}"/>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3">
            <a:extLst>
              <a:ext uri="{FF2B5EF4-FFF2-40B4-BE49-F238E27FC236}">
                <a16:creationId xmlns:a16="http://schemas.microsoft.com/office/drawing/2014/main" id="{78DD6BF8-2805-FC17-E59D-469106389560}"/>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294514694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0CF261F-7620-987E-377E-3AB58E6BC2B9}"/>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a:extLst>
              <a:ext uri="{FF2B5EF4-FFF2-40B4-BE49-F238E27FC236}">
                <a16:creationId xmlns:a16="http://schemas.microsoft.com/office/drawing/2014/main" id="{8F0821E3-4B1F-7BD0-D2AD-0ACC8A6BA203}"/>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13">
            <a:extLst>
              <a:ext uri="{FF2B5EF4-FFF2-40B4-BE49-F238E27FC236}">
                <a16:creationId xmlns:a16="http://schemas.microsoft.com/office/drawing/2014/main" id="{CA12F3EC-78CE-D48B-B331-3C645B6F161D}"/>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37462692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DD734D4-E3AE-A57A-1AFD-7217CD12D6B3}"/>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a:extLst>
              <a:ext uri="{FF2B5EF4-FFF2-40B4-BE49-F238E27FC236}">
                <a16:creationId xmlns:a16="http://schemas.microsoft.com/office/drawing/2014/main" id="{0E5BDD1A-F3E8-6EA8-066E-5C1D30411AED}"/>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a:extLst>
              <a:ext uri="{FF2B5EF4-FFF2-40B4-BE49-F238E27FC236}">
                <a16:creationId xmlns:a16="http://schemas.microsoft.com/office/drawing/2014/main" id="{CB2FA7A2-8FEF-4295-B607-1CEFC989C816}"/>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4283214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8B5BB65D-7392-4E30-3F82-E38FD084FFB8}"/>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a:extLst>
              <a:ext uri="{FF2B5EF4-FFF2-40B4-BE49-F238E27FC236}">
                <a16:creationId xmlns:a16="http://schemas.microsoft.com/office/drawing/2014/main" id="{013A27E5-8CA5-03DC-83C6-1C1F80FF4361}"/>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a:extLst>
              <a:ext uri="{FF2B5EF4-FFF2-40B4-BE49-F238E27FC236}">
                <a16:creationId xmlns:a16="http://schemas.microsoft.com/office/drawing/2014/main" id="{BD9C3C3D-E41A-24BE-CFFB-74D44380B5E8}"/>
              </a:ext>
            </a:extLst>
          </p:cNvPr>
          <p:cNvSpPr>
            <a:spLocks noGrp="1" noChangeArrowheads="1"/>
          </p:cNvSpPr>
          <p:nvPr>
            <p:ph type="sldNum" sz="quarter" idx="12"/>
          </p:nvPr>
        </p:nvSpPr>
        <p:spPr>
          <a:ln/>
        </p:spPr>
        <p:txBody>
          <a:bodyPr/>
          <a:lstStyle>
            <a:lvl1pPr>
              <a:defRPr/>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30077280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5EA608-1BF1-C9DC-2D98-3EC1FB19C7BE}"/>
              </a:ext>
            </a:extLst>
          </p:cNvPr>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27" name="Rectangle 3">
            <a:extLst>
              <a:ext uri="{FF2B5EF4-FFF2-40B4-BE49-F238E27FC236}">
                <a16:creationId xmlns:a16="http://schemas.microsoft.com/office/drawing/2014/main" id="{89A229C9-0565-9965-8E13-65D3D1AC559C}"/>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28" name="Rectangle 4">
            <a:extLst>
              <a:ext uri="{FF2B5EF4-FFF2-40B4-BE49-F238E27FC236}">
                <a16:creationId xmlns:a16="http://schemas.microsoft.com/office/drawing/2014/main" id="{EEFD53B2-D7ED-7086-7B2D-EA0AD515BCEF}"/>
              </a:ext>
            </a:extLst>
          </p:cNvPr>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29" name="Rectangle 5">
            <a:extLst>
              <a:ext uri="{FF2B5EF4-FFF2-40B4-BE49-F238E27FC236}">
                <a16:creationId xmlns:a16="http://schemas.microsoft.com/office/drawing/2014/main" id="{B9E409CE-D8FF-54E5-9EE7-D25ED8EF2CA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0" name="Rectangle 6">
            <a:extLst>
              <a:ext uri="{FF2B5EF4-FFF2-40B4-BE49-F238E27FC236}">
                <a16:creationId xmlns:a16="http://schemas.microsoft.com/office/drawing/2014/main" id="{3E3BB8C0-B854-4EEB-30D9-367869A4EB68}"/>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1" name="Rectangle 7">
            <a:extLst>
              <a:ext uri="{FF2B5EF4-FFF2-40B4-BE49-F238E27FC236}">
                <a16:creationId xmlns:a16="http://schemas.microsoft.com/office/drawing/2014/main" id="{ECAC7443-0C2B-A846-FCBC-195CD6836D68}"/>
              </a:ext>
            </a:extLst>
          </p:cNvPr>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2" name="Rectangle 8">
            <a:extLst>
              <a:ext uri="{FF2B5EF4-FFF2-40B4-BE49-F238E27FC236}">
                <a16:creationId xmlns:a16="http://schemas.microsoft.com/office/drawing/2014/main" id="{975D0201-00FF-684A-577C-B3385046FDCD}"/>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3" name="Rectangle 9">
            <a:extLst>
              <a:ext uri="{FF2B5EF4-FFF2-40B4-BE49-F238E27FC236}">
                <a16:creationId xmlns:a16="http://schemas.microsoft.com/office/drawing/2014/main" id="{0CA63484-9F7E-9D96-F5A4-C782ECF7D32B}"/>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GB" altLang="he-IL"/>
          </a:p>
        </p:txBody>
      </p:sp>
      <p:sp>
        <p:nvSpPr>
          <p:cNvPr id="1034" name="Rectangle 10">
            <a:extLst>
              <a:ext uri="{FF2B5EF4-FFF2-40B4-BE49-F238E27FC236}">
                <a16:creationId xmlns:a16="http://schemas.microsoft.com/office/drawing/2014/main" id="{C03ABE57-A8B9-359D-59BE-1FEDAAAA643A}"/>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ltLang="he-IL"/>
          </a:p>
        </p:txBody>
      </p:sp>
      <p:sp>
        <p:nvSpPr>
          <p:cNvPr id="4107" name="Rectangle 11">
            <a:extLst>
              <a:ext uri="{FF2B5EF4-FFF2-40B4-BE49-F238E27FC236}">
                <a16:creationId xmlns:a16="http://schemas.microsoft.com/office/drawing/2014/main" id="{0FE310F3-900D-A0BA-1399-5613E66C79C9}"/>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pPr>
              <a:defRPr/>
            </a:pPr>
            <a:endParaRPr lang="en-US" altLang="ko-KR"/>
          </a:p>
        </p:txBody>
      </p:sp>
      <p:sp>
        <p:nvSpPr>
          <p:cNvPr id="4108" name="Rectangle 12">
            <a:extLst>
              <a:ext uri="{FF2B5EF4-FFF2-40B4-BE49-F238E27FC236}">
                <a16:creationId xmlns:a16="http://schemas.microsoft.com/office/drawing/2014/main" id="{DFC9EAF6-A431-B112-ADAA-C6AAE4219723}"/>
              </a:ext>
            </a:extLst>
          </p:cNvPr>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pPr>
              <a:defRPr/>
            </a:pPr>
            <a:endParaRPr lang="en-US" altLang="ko-KR"/>
          </a:p>
        </p:txBody>
      </p:sp>
      <p:sp>
        <p:nvSpPr>
          <p:cNvPr id="4109" name="Rectangle 13">
            <a:extLst>
              <a:ext uri="{FF2B5EF4-FFF2-40B4-BE49-F238E27FC236}">
                <a16:creationId xmlns:a16="http://schemas.microsoft.com/office/drawing/2014/main" id="{C0D7C5AC-7CB2-30A5-CBCC-8D980AADEA34}"/>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BA5B760F-2019-489E-9836-087AEAB54141}" type="slidenum">
              <a:rPr lang="ko-KR" altLang="en-US" smtClean="0"/>
              <a:pPr>
                <a:defRPr/>
              </a:pPr>
              <a:t>‹#›</a:t>
            </a:fld>
            <a:endParaRPr lang="en-US" altLang="ko-KR"/>
          </a:p>
        </p:txBody>
      </p:sp>
    </p:spTree>
    <p:extLst>
      <p:ext uri="{BB962C8B-B14F-4D97-AF65-F5344CB8AC3E}">
        <p14:creationId xmlns:p14="http://schemas.microsoft.com/office/powerpoint/2010/main" val="220379454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cs typeface="Arial" charset="0"/>
        </a:defRPr>
      </a:lvl2pPr>
      <a:lvl3pPr algn="l" rtl="0" eaLnBrk="1" fontAlgn="base" hangingPunct="1">
        <a:spcBef>
          <a:spcPct val="0"/>
        </a:spcBef>
        <a:spcAft>
          <a:spcPct val="0"/>
        </a:spcAft>
        <a:defRPr sz="4400">
          <a:solidFill>
            <a:schemeClr val="tx2"/>
          </a:solidFill>
          <a:latin typeface="Tahoma" pitchFamily="34" charset="0"/>
          <a:cs typeface="Arial" charset="0"/>
        </a:defRPr>
      </a:lvl3pPr>
      <a:lvl4pPr algn="l" rtl="0" eaLnBrk="1" fontAlgn="base" hangingPunct="1">
        <a:spcBef>
          <a:spcPct val="0"/>
        </a:spcBef>
        <a:spcAft>
          <a:spcPct val="0"/>
        </a:spcAft>
        <a:defRPr sz="4400">
          <a:solidFill>
            <a:schemeClr val="tx2"/>
          </a:solidFill>
          <a:latin typeface="Tahoma" pitchFamily="34" charset="0"/>
          <a:cs typeface="Arial" charset="0"/>
        </a:defRPr>
      </a:lvl4pPr>
      <a:lvl5pPr algn="l" rtl="0" eaLnBrk="1" fontAlgn="base" hangingPunct="1">
        <a:spcBef>
          <a:spcPct val="0"/>
        </a:spcBef>
        <a:spcAft>
          <a:spcPct val="0"/>
        </a:spcAft>
        <a:defRPr sz="4400">
          <a:solidFill>
            <a:schemeClr val="tx2"/>
          </a:solidFill>
          <a:latin typeface="Tahoma" pitchFamily="34"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7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informatik.uni-hamburg.de/TGI/PetriNe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981200" y="1447800"/>
            <a:ext cx="6019800" cy="1719262"/>
          </a:xfrm>
        </p:spPr>
        <p:txBody>
          <a:bodyPr/>
          <a:lstStyle/>
          <a:p>
            <a:r>
              <a:rPr lang="en-US" altLang="ko-KR" dirty="0">
                <a:latin typeface="Century Gothic" pitchFamily="34" charset="0"/>
              </a:rPr>
              <a:t>Petri Nets</a:t>
            </a:r>
          </a:p>
        </p:txBody>
      </p:sp>
      <p:sp>
        <p:nvSpPr>
          <p:cNvPr id="3074" name="Rectangle 3"/>
          <p:cNvSpPr>
            <a:spLocks noGrp="1" noChangeArrowheads="1"/>
          </p:cNvSpPr>
          <p:nvPr>
            <p:ph type="subTitle" idx="1"/>
          </p:nvPr>
        </p:nvSpPr>
        <p:spPr/>
        <p:txBody>
          <a:bodyPr/>
          <a:lstStyle/>
          <a:p>
            <a:pPr algn="r"/>
            <a:r>
              <a:rPr lang="en-US" altLang="ko-KR">
                <a:latin typeface="Century Gothic" pitchFamily="34" charset="0"/>
              </a:rPr>
              <a:t>Lei Bu</a:t>
            </a:r>
          </a:p>
        </p:txBody>
      </p:sp>
      <p:sp>
        <p:nvSpPr>
          <p:cNvPr id="5" name="Rectangle 18"/>
          <p:cNvSpPr>
            <a:spLocks noGrp="1" noChangeArrowheads="1"/>
          </p:cNvSpPr>
          <p:nvPr>
            <p:ph type="sldNum" sz="quarter" idx="12"/>
          </p:nvPr>
        </p:nvSpPr>
        <p:spPr/>
        <p:txBody>
          <a:bodyPr/>
          <a:lstStyle/>
          <a:p>
            <a:pPr>
              <a:defRPr/>
            </a:pPr>
            <a:fld id="{25D78A6C-9768-4016-8FB9-D079B08786BD}" type="slidenum">
              <a:rPr lang="ko-KR" altLang="en-US"/>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90666" y="685800"/>
            <a:ext cx="8229600" cy="838200"/>
          </a:xfrm>
        </p:spPr>
        <p:txBody>
          <a:bodyPr/>
          <a:lstStyle/>
          <a:p>
            <a:r>
              <a:rPr lang="en-US" altLang="zh-CN">
                <a:latin typeface="Times New Roman" charset="0"/>
                <a:cs typeface="Times New Roman" charset="0"/>
              </a:rPr>
              <a:t>Informal Definition</a:t>
            </a:r>
          </a:p>
        </p:txBody>
      </p:sp>
      <p:sp>
        <p:nvSpPr>
          <p:cNvPr id="9219" name="Rectangle 3"/>
          <p:cNvSpPr>
            <a:spLocks noGrp="1" noChangeArrowheads="1"/>
          </p:cNvSpPr>
          <p:nvPr>
            <p:ph idx="1"/>
          </p:nvPr>
        </p:nvSpPr>
        <p:spPr>
          <a:xfrm>
            <a:off x="381794" y="2209800"/>
            <a:ext cx="8380412" cy="4368800"/>
          </a:xfrm>
        </p:spPr>
        <p:txBody>
          <a:bodyPr>
            <a:normAutofit fontScale="92500" lnSpcReduction="10000"/>
          </a:bodyPr>
          <a:lstStyle/>
          <a:p>
            <a:r>
              <a:rPr lang="en-US" altLang="zh-CN" dirty="0">
                <a:latin typeface="Times New Roman" charset="0"/>
                <a:cs typeface="Times New Roman" charset="0"/>
              </a:rPr>
              <a:t>The graphical presentation of a Petri net is a bipartite graph</a:t>
            </a:r>
          </a:p>
          <a:p>
            <a:r>
              <a:rPr lang="en-US" altLang="zh-CN" dirty="0">
                <a:latin typeface="Times New Roman" charset="0"/>
                <a:cs typeface="Times New Roman" charset="0"/>
              </a:rPr>
              <a:t>There are two kinds of nodes</a:t>
            </a:r>
          </a:p>
          <a:p>
            <a:pPr lvl="1"/>
            <a:r>
              <a:rPr lang="en-US" altLang="zh-CN" dirty="0">
                <a:latin typeface="Times New Roman" charset="0"/>
                <a:cs typeface="Times New Roman" charset="0"/>
              </a:rPr>
              <a:t>Places: usually model resources or partial state of the system</a:t>
            </a:r>
          </a:p>
          <a:p>
            <a:pPr lvl="1"/>
            <a:r>
              <a:rPr lang="en-US" altLang="zh-CN" dirty="0">
                <a:latin typeface="Times New Roman" charset="0"/>
                <a:cs typeface="Times New Roman" charset="0"/>
              </a:rPr>
              <a:t>Transitions: model state transition and synchronization</a:t>
            </a:r>
          </a:p>
          <a:p>
            <a:r>
              <a:rPr lang="en-US" altLang="zh-CN" dirty="0">
                <a:latin typeface="Times New Roman" charset="0"/>
                <a:cs typeface="Times New Roman" charset="0"/>
              </a:rPr>
              <a:t>Arcs are directed and always connect nodes of different types</a:t>
            </a:r>
          </a:p>
          <a:p>
            <a:r>
              <a:rPr lang="en-US" altLang="zh-CN" dirty="0">
                <a:latin typeface="Times New Roman" charset="0"/>
                <a:cs typeface="Times New Roman" charset="0"/>
              </a:rPr>
              <a:t>Tokens are resources in the places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t>Example</a:t>
            </a:r>
          </a:p>
        </p:txBody>
      </p:sp>
      <p:sp>
        <p:nvSpPr>
          <p:cNvPr id="10243" name="Text Box 23"/>
          <p:cNvSpPr txBox="1">
            <a:spLocks noChangeArrowheads="1"/>
          </p:cNvSpPr>
          <p:nvPr/>
        </p:nvSpPr>
        <p:spPr bwMode="auto">
          <a:xfrm>
            <a:off x="4106863" y="1779588"/>
            <a:ext cx="463550"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p2</a:t>
            </a:r>
          </a:p>
        </p:txBody>
      </p:sp>
      <p:sp>
        <p:nvSpPr>
          <p:cNvPr id="10244" name="Oval 4"/>
          <p:cNvSpPr>
            <a:spLocks noChangeArrowheads="1"/>
          </p:cNvSpPr>
          <p:nvPr/>
        </p:nvSpPr>
        <p:spPr bwMode="auto">
          <a:xfrm>
            <a:off x="2133600" y="3421063"/>
            <a:ext cx="695325"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5" name="Oval 5"/>
          <p:cNvSpPr>
            <a:spLocks noChangeArrowheads="1"/>
          </p:cNvSpPr>
          <p:nvPr/>
        </p:nvSpPr>
        <p:spPr bwMode="auto">
          <a:xfrm>
            <a:off x="3984625" y="2338388"/>
            <a:ext cx="695325" cy="7207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6" name="Oval 6"/>
          <p:cNvSpPr>
            <a:spLocks noChangeArrowheads="1"/>
          </p:cNvSpPr>
          <p:nvPr/>
        </p:nvSpPr>
        <p:spPr bwMode="auto">
          <a:xfrm>
            <a:off x="6650038" y="3538538"/>
            <a:ext cx="695325" cy="7207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7" name="Oval 7"/>
          <p:cNvSpPr>
            <a:spLocks noChangeArrowheads="1"/>
          </p:cNvSpPr>
          <p:nvPr/>
        </p:nvSpPr>
        <p:spPr bwMode="auto">
          <a:xfrm>
            <a:off x="3984625" y="4619625"/>
            <a:ext cx="695325" cy="7207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8" name="Line 8"/>
          <p:cNvSpPr>
            <a:spLocks noChangeShapeType="1"/>
          </p:cNvSpPr>
          <p:nvPr/>
        </p:nvSpPr>
        <p:spPr bwMode="auto">
          <a:xfrm>
            <a:off x="5608638" y="2697163"/>
            <a:ext cx="0" cy="963612"/>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9" name="Line 10"/>
          <p:cNvSpPr>
            <a:spLocks noChangeShapeType="1"/>
          </p:cNvSpPr>
          <p:nvPr/>
        </p:nvSpPr>
        <p:spPr bwMode="auto">
          <a:xfrm>
            <a:off x="3408363" y="3298825"/>
            <a:ext cx="0" cy="960438"/>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0" name="Line 11"/>
          <p:cNvSpPr>
            <a:spLocks noChangeShapeType="1"/>
          </p:cNvSpPr>
          <p:nvPr/>
        </p:nvSpPr>
        <p:spPr bwMode="auto">
          <a:xfrm>
            <a:off x="2828925" y="3660775"/>
            <a:ext cx="57943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1" name="Line 12"/>
          <p:cNvSpPr>
            <a:spLocks noChangeShapeType="1"/>
          </p:cNvSpPr>
          <p:nvPr/>
        </p:nvSpPr>
        <p:spPr bwMode="auto">
          <a:xfrm>
            <a:off x="2828925" y="3900488"/>
            <a:ext cx="5794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2" name="Line 13"/>
          <p:cNvSpPr>
            <a:spLocks noChangeShapeType="1"/>
          </p:cNvSpPr>
          <p:nvPr/>
        </p:nvSpPr>
        <p:spPr bwMode="auto">
          <a:xfrm flipH="1">
            <a:off x="3408363" y="2936875"/>
            <a:ext cx="693737" cy="723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3" name="Line 14"/>
          <p:cNvSpPr>
            <a:spLocks noChangeShapeType="1"/>
          </p:cNvSpPr>
          <p:nvPr/>
        </p:nvSpPr>
        <p:spPr bwMode="auto">
          <a:xfrm flipV="1">
            <a:off x="4679950" y="4502150"/>
            <a:ext cx="928688"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4" name="Line 15"/>
          <p:cNvSpPr>
            <a:spLocks noChangeShapeType="1"/>
          </p:cNvSpPr>
          <p:nvPr/>
        </p:nvSpPr>
        <p:spPr bwMode="auto">
          <a:xfrm flipV="1">
            <a:off x="5608638" y="4017963"/>
            <a:ext cx="1041400" cy="484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5" name="Line 16"/>
          <p:cNvSpPr>
            <a:spLocks noChangeShapeType="1"/>
          </p:cNvSpPr>
          <p:nvPr/>
        </p:nvSpPr>
        <p:spPr bwMode="auto">
          <a:xfrm>
            <a:off x="5608638" y="3181350"/>
            <a:ext cx="1041400" cy="5969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6" name="Line 17"/>
          <p:cNvSpPr>
            <a:spLocks noChangeShapeType="1"/>
          </p:cNvSpPr>
          <p:nvPr/>
        </p:nvSpPr>
        <p:spPr bwMode="auto">
          <a:xfrm>
            <a:off x="3408363" y="3900488"/>
            <a:ext cx="693737" cy="8413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7" name="Line 18"/>
          <p:cNvSpPr>
            <a:spLocks noChangeShapeType="1"/>
          </p:cNvSpPr>
          <p:nvPr/>
        </p:nvSpPr>
        <p:spPr bwMode="auto">
          <a:xfrm flipH="1" flipV="1">
            <a:off x="4679950" y="2697163"/>
            <a:ext cx="928688" cy="484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8" name="Oval 19"/>
          <p:cNvSpPr>
            <a:spLocks noChangeArrowheads="1"/>
          </p:cNvSpPr>
          <p:nvPr/>
        </p:nvSpPr>
        <p:spPr bwMode="auto">
          <a:xfrm>
            <a:off x="2363788" y="3660775"/>
            <a:ext cx="233362" cy="239713"/>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9" name="Oval 20"/>
          <p:cNvSpPr>
            <a:spLocks noChangeArrowheads="1"/>
          </p:cNvSpPr>
          <p:nvPr/>
        </p:nvSpPr>
        <p:spPr bwMode="auto">
          <a:xfrm>
            <a:off x="4219575" y="4860925"/>
            <a:ext cx="230188" cy="239713"/>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0" name="Text Box 21"/>
          <p:cNvSpPr txBox="1">
            <a:spLocks noChangeArrowheads="1"/>
          </p:cNvSpPr>
          <p:nvPr/>
        </p:nvSpPr>
        <p:spPr bwMode="auto">
          <a:xfrm>
            <a:off x="3254375" y="2784475"/>
            <a:ext cx="401638"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t1</a:t>
            </a:r>
          </a:p>
        </p:txBody>
      </p:sp>
      <p:sp>
        <p:nvSpPr>
          <p:cNvPr id="10261" name="Text Box 22"/>
          <p:cNvSpPr txBox="1">
            <a:spLocks noChangeArrowheads="1"/>
          </p:cNvSpPr>
          <p:nvPr/>
        </p:nvSpPr>
        <p:spPr bwMode="auto">
          <a:xfrm>
            <a:off x="2278063" y="2894013"/>
            <a:ext cx="463550"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p1</a:t>
            </a:r>
          </a:p>
        </p:txBody>
      </p:sp>
      <p:sp>
        <p:nvSpPr>
          <p:cNvPr id="10262" name="Text Box 24"/>
          <p:cNvSpPr txBox="1">
            <a:spLocks noChangeArrowheads="1"/>
          </p:cNvSpPr>
          <p:nvPr/>
        </p:nvSpPr>
        <p:spPr bwMode="auto">
          <a:xfrm>
            <a:off x="5448300" y="2254250"/>
            <a:ext cx="401638"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t2</a:t>
            </a:r>
          </a:p>
        </p:txBody>
      </p:sp>
      <p:sp>
        <p:nvSpPr>
          <p:cNvPr id="10263" name="Text Box 25"/>
          <p:cNvSpPr txBox="1">
            <a:spLocks noChangeArrowheads="1"/>
          </p:cNvSpPr>
          <p:nvPr/>
        </p:nvSpPr>
        <p:spPr bwMode="auto">
          <a:xfrm>
            <a:off x="6757988" y="3076575"/>
            <a:ext cx="463550"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p4</a:t>
            </a:r>
          </a:p>
        </p:txBody>
      </p:sp>
      <p:sp>
        <p:nvSpPr>
          <p:cNvPr id="10264" name="Text Box 26"/>
          <p:cNvSpPr txBox="1">
            <a:spLocks noChangeArrowheads="1"/>
          </p:cNvSpPr>
          <p:nvPr/>
        </p:nvSpPr>
        <p:spPr bwMode="auto">
          <a:xfrm>
            <a:off x="5448300" y="4933950"/>
            <a:ext cx="401638"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t3</a:t>
            </a:r>
          </a:p>
        </p:txBody>
      </p:sp>
      <p:sp>
        <p:nvSpPr>
          <p:cNvPr id="10265" name="Text Box 27"/>
          <p:cNvSpPr txBox="1">
            <a:spLocks noChangeArrowheads="1"/>
          </p:cNvSpPr>
          <p:nvPr/>
        </p:nvSpPr>
        <p:spPr bwMode="auto">
          <a:xfrm>
            <a:off x="4106863" y="5343525"/>
            <a:ext cx="463550"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p3</a:t>
            </a:r>
          </a:p>
        </p:txBody>
      </p:sp>
      <p:sp>
        <p:nvSpPr>
          <p:cNvPr id="10266" name="Line 31"/>
          <p:cNvSpPr>
            <a:spLocks noChangeShapeType="1"/>
          </p:cNvSpPr>
          <p:nvPr/>
        </p:nvSpPr>
        <p:spPr bwMode="auto">
          <a:xfrm>
            <a:off x="5638800" y="4038600"/>
            <a:ext cx="0" cy="963613"/>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a:t>Definition of Petri Net</a:t>
            </a:r>
          </a:p>
        </p:txBody>
      </p:sp>
      <p:sp>
        <p:nvSpPr>
          <p:cNvPr id="11267" name="Rectangle 3"/>
          <p:cNvSpPr>
            <a:spLocks noGrp="1" noChangeArrowheads="1"/>
          </p:cNvSpPr>
          <p:nvPr>
            <p:ph idx="1"/>
          </p:nvPr>
        </p:nvSpPr>
        <p:spPr/>
        <p:txBody>
          <a:bodyPr/>
          <a:lstStyle/>
          <a:p>
            <a:pPr>
              <a:lnSpc>
                <a:spcPct val="90000"/>
              </a:lnSpc>
            </a:pPr>
            <a:r>
              <a:rPr lang="en-US" altLang="ko-KR" b="1" dirty="0">
                <a:latin typeface="Times New Roman" charset="0"/>
                <a:cs typeface="Times New Roman" charset="0"/>
              </a:rPr>
              <a:t>C = ( P, T, I, O)</a:t>
            </a:r>
          </a:p>
          <a:p>
            <a:pPr lvl="1">
              <a:lnSpc>
                <a:spcPct val="90000"/>
              </a:lnSpc>
            </a:pPr>
            <a:r>
              <a:rPr lang="en-US" altLang="ko-KR" sz="2000" dirty="0">
                <a:latin typeface="Times New Roman" charset="0"/>
                <a:cs typeface="Times New Roman" charset="0"/>
              </a:rPr>
              <a:t>Places</a:t>
            </a:r>
            <a:br>
              <a:rPr lang="en-US" altLang="ko-KR" sz="2000" dirty="0">
                <a:latin typeface="Times New Roman" charset="0"/>
                <a:cs typeface="Times New Roman" charset="0"/>
              </a:rPr>
            </a:br>
            <a:r>
              <a:rPr lang="en-US" altLang="ko-KR" sz="2000" dirty="0">
                <a:latin typeface="Times New Roman" charset="0"/>
                <a:cs typeface="Times New Roman" charset="0"/>
              </a:rPr>
              <a:t>P = { p</a:t>
            </a:r>
            <a:r>
              <a:rPr lang="en-US" altLang="ko-KR" sz="2000" baseline="-25000" dirty="0">
                <a:latin typeface="Times New Roman" charset="0"/>
                <a:cs typeface="Times New Roman" charset="0"/>
              </a:rPr>
              <a:t>1</a:t>
            </a:r>
            <a:r>
              <a:rPr lang="en-US" altLang="ko-KR" sz="2000" dirty="0">
                <a:latin typeface="Times New Roman" charset="0"/>
                <a:cs typeface="Times New Roman" charset="0"/>
              </a:rPr>
              <a:t>, p</a:t>
            </a:r>
            <a:r>
              <a:rPr lang="en-US" altLang="ko-KR" sz="2000" baseline="-25000" dirty="0">
                <a:latin typeface="Times New Roman" charset="0"/>
                <a:cs typeface="Times New Roman" charset="0"/>
              </a:rPr>
              <a:t>2</a:t>
            </a:r>
            <a:r>
              <a:rPr lang="en-US" altLang="ko-KR" sz="2000" dirty="0">
                <a:latin typeface="Times New Roman" charset="0"/>
                <a:cs typeface="Times New Roman" charset="0"/>
              </a:rPr>
              <a:t>, p</a:t>
            </a:r>
            <a:r>
              <a:rPr lang="en-US" altLang="ko-KR" sz="2000" baseline="-25000" dirty="0">
                <a:latin typeface="Times New Roman" charset="0"/>
                <a:cs typeface="Times New Roman" charset="0"/>
              </a:rPr>
              <a:t>3</a:t>
            </a:r>
            <a:r>
              <a:rPr lang="en-US" altLang="ko-KR" sz="2000" dirty="0">
                <a:latin typeface="Times New Roman" charset="0"/>
                <a:cs typeface="Times New Roman" charset="0"/>
              </a:rPr>
              <a:t>, …, </a:t>
            </a:r>
            <a:r>
              <a:rPr lang="en-US" altLang="ko-KR" sz="2000" dirty="0" err="1">
                <a:latin typeface="Times New Roman" charset="0"/>
                <a:cs typeface="Times New Roman" charset="0"/>
              </a:rPr>
              <a:t>p</a:t>
            </a:r>
            <a:r>
              <a:rPr lang="en-US" altLang="ko-KR" sz="2000" baseline="-25000" dirty="0" err="1">
                <a:latin typeface="Times New Roman" charset="0"/>
                <a:cs typeface="Times New Roman" charset="0"/>
              </a:rPr>
              <a:t>n</a:t>
            </a:r>
            <a:r>
              <a:rPr lang="en-US" altLang="ko-KR" sz="2000" dirty="0">
                <a:latin typeface="Times New Roman" charset="0"/>
                <a:cs typeface="Times New Roman" charset="0"/>
              </a:rPr>
              <a:t>}</a:t>
            </a:r>
          </a:p>
          <a:p>
            <a:pPr lvl="1">
              <a:lnSpc>
                <a:spcPct val="90000"/>
              </a:lnSpc>
            </a:pPr>
            <a:r>
              <a:rPr lang="en-US" altLang="ko-KR" sz="2000" dirty="0">
                <a:latin typeface="Times New Roman" charset="0"/>
                <a:cs typeface="Times New Roman" charset="0"/>
              </a:rPr>
              <a:t>Transitions</a:t>
            </a:r>
            <a:br>
              <a:rPr lang="en-US" altLang="ko-KR" sz="2000" dirty="0">
                <a:latin typeface="Times New Roman" charset="0"/>
                <a:cs typeface="Times New Roman" charset="0"/>
              </a:rPr>
            </a:br>
            <a:r>
              <a:rPr lang="en-US" altLang="ko-KR" sz="2000" dirty="0">
                <a:latin typeface="Times New Roman" charset="0"/>
                <a:cs typeface="Times New Roman" charset="0"/>
              </a:rPr>
              <a:t>T = { t</a:t>
            </a:r>
            <a:r>
              <a:rPr lang="en-US" altLang="ko-KR" sz="2000" baseline="-25000" dirty="0">
                <a:latin typeface="Times New Roman" charset="0"/>
                <a:cs typeface="Times New Roman" charset="0"/>
              </a:rPr>
              <a:t>1</a:t>
            </a:r>
            <a:r>
              <a:rPr lang="en-US" altLang="ko-KR" sz="2000" dirty="0">
                <a:latin typeface="Times New Roman" charset="0"/>
                <a:cs typeface="Times New Roman" charset="0"/>
              </a:rPr>
              <a:t>, t</a:t>
            </a:r>
            <a:r>
              <a:rPr lang="en-US" altLang="ko-KR" sz="2000" baseline="-25000" dirty="0">
                <a:latin typeface="Times New Roman" charset="0"/>
                <a:cs typeface="Times New Roman" charset="0"/>
              </a:rPr>
              <a:t>2</a:t>
            </a:r>
            <a:r>
              <a:rPr lang="en-US" altLang="ko-KR" sz="2000" dirty="0">
                <a:latin typeface="Times New Roman" charset="0"/>
                <a:cs typeface="Times New Roman" charset="0"/>
              </a:rPr>
              <a:t>, t</a:t>
            </a:r>
            <a:r>
              <a:rPr lang="en-US" altLang="ko-KR" sz="2000" baseline="-25000" dirty="0">
                <a:latin typeface="Times New Roman" charset="0"/>
                <a:cs typeface="Times New Roman" charset="0"/>
              </a:rPr>
              <a:t>3</a:t>
            </a:r>
            <a:r>
              <a:rPr lang="en-US" altLang="ko-KR" sz="2000" dirty="0">
                <a:latin typeface="Times New Roman" charset="0"/>
                <a:cs typeface="Times New Roman" charset="0"/>
              </a:rPr>
              <a:t>, …, </a:t>
            </a:r>
            <a:r>
              <a:rPr lang="en-US" altLang="ko-KR" sz="2000" dirty="0" err="1">
                <a:latin typeface="Times New Roman" charset="0"/>
                <a:cs typeface="Times New Roman" charset="0"/>
              </a:rPr>
              <a:t>t</a:t>
            </a:r>
            <a:r>
              <a:rPr lang="en-US" altLang="ko-KR" sz="2000" baseline="-25000" dirty="0" err="1">
                <a:latin typeface="Times New Roman" charset="0"/>
                <a:cs typeface="Times New Roman" charset="0"/>
              </a:rPr>
              <a:t>n</a:t>
            </a:r>
            <a:r>
              <a:rPr lang="en-US" altLang="ko-KR" sz="2000" dirty="0">
                <a:latin typeface="Times New Roman" charset="0"/>
                <a:cs typeface="Times New Roman" charset="0"/>
              </a:rPr>
              <a:t>}</a:t>
            </a:r>
          </a:p>
          <a:p>
            <a:pPr lvl="1">
              <a:lnSpc>
                <a:spcPct val="90000"/>
              </a:lnSpc>
            </a:pPr>
            <a:r>
              <a:rPr lang="en-US" altLang="ko-KR" sz="2000" dirty="0">
                <a:latin typeface="Times New Roman" charset="0"/>
                <a:cs typeface="Times New Roman" charset="0"/>
              </a:rPr>
              <a:t>Input </a:t>
            </a:r>
            <a:br>
              <a:rPr lang="en-US" altLang="ko-KR" sz="2000" dirty="0">
                <a:latin typeface="Times New Roman" charset="0"/>
                <a:cs typeface="Times New Roman" charset="0"/>
              </a:rPr>
            </a:br>
            <a:r>
              <a:rPr lang="en-US" altLang="ko-KR" sz="2000" dirty="0">
                <a:latin typeface="Times New Roman" charset="0"/>
                <a:cs typeface="Times New Roman" charset="0"/>
              </a:rPr>
              <a:t>I : T </a:t>
            </a:r>
            <a:r>
              <a:rPr lang="en-US" altLang="ko-KR" sz="2000" dirty="0">
                <a:latin typeface="Times New Roman" charset="0"/>
                <a:cs typeface="Times New Roman" charset="0"/>
                <a:sym typeface="Wingdings" pitchFamily="2" charset="2"/>
              </a:rPr>
              <a:t> </a:t>
            </a:r>
            <a:r>
              <a:rPr lang="en-US" altLang="ko-KR" sz="2000" dirty="0" err="1">
                <a:latin typeface="Times New Roman" charset="0"/>
                <a:cs typeface="Times New Roman" charset="0"/>
                <a:sym typeface="Wingdings" pitchFamily="2" charset="2"/>
              </a:rPr>
              <a:t>P</a:t>
            </a:r>
            <a:r>
              <a:rPr lang="en-US" altLang="ko-KR" sz="2000" baseline="30000" dirty="0" err="1">
                <a:latin typeface="Times New Roman" charset="0"/>
                <a:cs typeface="Times New Roman" charset="0"/>
                <a:sym typeface="Wingdings" pitchFamily="2" charset="2"/>
              </a:rPr>
              <a:t>r</a:t>
            </a:r>
            <a:r>
              <a:rPr lang="en-US" altLang="ko-KR" sz="2000" dirty="0">
                <a:latin typeface="Times New Roman" charset="0"/>
                <a:cs typeface="Times New Roman" charset="0"/>
                <a:sym typeface="Wingdings" pitchFamily="2" charset="2"/>
              </a:rPr>
              <a:t> (r = number of places)       •t</a:t>
            </a:r>
          </a:p>
          <a:p>
            <a:pPr lvl="1">
              <a:lnSpc>
                <a:spcPct val="90000"/>
              </a:lnSpc>
            </a:pPr>
            <a:r>
              <a:rPr lang="en-US" altLang="ko-KR" sz="2000" dirty="0">
                <a:latin typeface="Times New Roman" charset="0"/>
                <a:cs typeface="Times New Roman" charset="0"/>
                <a:sym typeface="Wingdings" pitchFamily="2" charset="2"/>
              </a:rPr>
              <a:t>Output</a:t>
            </a:r>
            <a:br>
              <a:rPr lang="en-US" altLang="ko-KR" sz="2000" dirty="0">
                <a:latin typeface="Times New Roman" charset="0"/>
                <a:cs typeface="Times New Roman" charset="0"/>
                <a:sym typeface="Wingdings" pitchFamily="2" charset="2"/>
              </a:rPr>
            </a:br>
            <a:r>
              <a:rPr lang="en-US" altLang="ko-KR" sz="2000" dirty="0">
                <a:latin typeface="Times New Roman" charset="0"/>
                <a:cs typeface="Times New Roman" charset="0"/>
              </a:rPr>
              <a:t>O : T </a:t>
            </a:r>
            <a:r>
              <a:rPr lang="en-US" altLang="ko-KR" sz="2000" dirty="0">
                <a:latin typeface="Times New Roman" charset="0"/>
                <a:cs typeface="Times New Roman" charset="0"/>
                <a:sym typeface="Wingdings" pitchFamily="2" charset="2"/>
              </a:rPr>
              <a:t> </a:t>
            </a:r>
            <a:r>
              <a:rPr lang="en-US" altLang="ko-KR" sz="2000" dirty="0" err="1">
                <a:latin typeface="Times New Roman" charset="0"/>
                <a:cs typeface="Times New Roman" charset="0"/>
                <a:sym typeface="Wingdings" pitchFamily="2" charset="2"/>
              </a:rPr>
              <a:t>P</a:t>
            </a:r>
            <a:r>
              <a:rPr lang="en-US" altLang="ko-KR" sz="2000" baseline="30000" dirty="0" err="1">
                <a:latin typeface="Times New Roman" charset="0"/>
                <a:cs typeface="Times New Roman" charset="0"/>
                <a:sym typeface="Wingdings" pitchFamily="2" charset="2"/>
              </a:rPr>
              <a:t>q</a:t>
            </a:r>
            <a:r>
              <a:rPr lang="en-US" altLang="ko-KR" sz="2000" dirty="0">
                <a:latin typeface="Times New Roman" charset="0"/>
                <a:cs typeface="Times New Roman" charset="0"/>
                <a:sym typeface="Wingdings" pitchFamily="2" charset="2"/>
              </a:rPr>
              <a:t> (q = number of places)   t •</a:t>
            </a:r>
            <a:br>
              <a:rPr lang="en-US" altLang="ko-KR" sz="2000" dirty="0">
                <a:latin typeface="Times New Roman" charset="0"/>
                <a:cs typeface="Times New Roman" charset="0"/>
                <a:sym typeface="Wingdings" pitchFamily="2" charset="2"/>
              </a:rPr>
            </a:br>
            <a:br>
              <a:rPr lang="en-US" altLang="ko-KR" sz="2000" dirty="0">
                <a:latin typeface="Times New Roman" charset="0"/>
                <a:cs typeface="Times New Roman" charset="0"/>
                <a:sym typeface="Wingdings" pitchFamily="2" charset="2"/>
              </a:rPr>
            </a:br>
            <a:endParaRPr lang="en-US" altLang="ko-KR" sz="2000" dirty="0">
              <a:latin typeface="Times New Roman" charset="0"/>
              <a:cs typeface="Times New Roman" charset="0"/>
              <a:sym typeface="Wingdings" pitchFamily="2" charset="2"/>
            </a:endParaRPr>
          </a:p>
        </p:txBody>
      </p:sp>
      <p:sp>
        <p:nvSpPr>
          <p:cNvPr id="5" name="灯片编号占位符 4"/>
          <p:cNvSpPr>
            <a:spLocks noGrp="1"/>
          </p:cNvSpPr>
          <p:nvPr>
            <p:ph type="sldNum" sz="quarter" idx="12"/>
          </p:nvPr>
        </p:nvSpPr>
        <p:spPr/>
        <p:txBody>
          <a:bodyPr/>
          <a:lstStyle/>
          <a:p>
            <a:pPr>
              <a:defRPr/>
            </a:pPr>
            <a:fld id="{AD32110B-8FC0-4097-9BE4-4DBCBC5F4B28}" type="slidenum">
              <a:rPr lang="ko-KR" altLang="en-US"/>
              <a:pPr>
                <a:defRPr/>
              </a:pPr>
              <a:t>12</a:t>
            </a:fld>
            <a:endParaRPr lang="en-US" altLang="ko-K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a:latin typeface="Times New Roman" charset="0"/>
              <a:cs typeface="Times New Roman" charset="0"/>
            </a:endParaRPr>
          </a:p>
        </p:txBody>
      </p:sp>
      <p:sp>
        <p:nvSpPr>
          <p:cNvPr id="12291" name="内容占位符 2"/>
          <p:cNvSpPr>
            <a:spLocks noGrp="1"/>
          </p:cNvSpPr>
          <p:nvPr>
            <p:ph idx="1"/>
          </p:nvPr>
        </p:nvSpPr>
        <p:spPr>
          <a:xfrm>
            <a:off x="457200" y="1880433"/>
            <a:ext cx="8229600" cy="3886200"/>
          </a:xfrm>
        </p:spPr>
        <p:txBody>
          <a:bodyPr/>
          <a:lstStyle/>
          <a:p>
            <a:r>
              <a:rPr lang="en-US" altLang="ko-KR" dirty="0">
                <a:latin typeface="Times New Roman" charset="0"/>
                <a:cs typeface="Times New Roman" charset="0"/>
                <a:sym typeface="Wingdings" pitchFamily="2" charset="2"/>
              </a:rPr>
              <a:t>marking µ : assignment of tokens to the places of Petri net µ = µ</a:t>
            </a:r>
            <a:r>
              <a:rPr lang="en-US" altLang="ko-KR" baseline="-25000" dirty="0">
                <a:latin typeface="Times New Roman" charset="0"/>
                <a:cs typeface="Times New Roman" charset="0"/>
                <a:sym typeface="Wingdings" pitchFamily="2" charset="2"/>
              </a:rPr>
              <a:t>1</a:t>
            </a:r>
            <a:r>
              <a:rPr lang="en-US" altLang="ko-KR" dirty="0">
                <a:latin typeface="Times New Roman" charset="0"/>
                <a:cs typeface="Times New Roman" charset="0"/>
                <a:sym typeface="Wingdings" pitchFamily="2" charset="2"/>
              </a:rPr>
              <a:t>, µ</a:t>
            </a:r>
            <a:r>
              <a:rPr lang="en-US" altLang="ko-KR" baseline="-25000" dirty="0">
                <a:latin typeface="Times New Roman" charset="0"/>
                <a:cs typeface="Times New Roman" charset="0"/>
                <a:sym typeface="Wingdings" pitchFamily="2" charset="2"/>
              </a:rPr>
              <a:t>2</a:t>
            </a:r>
            <a:r>
              <a:rPr lang="en-US" altLang="ko-KR" dirty="0">
                <a:latin typeface="Times New Roman" charset="0"/>
                <a:cs typeface="Times New Roman" charset="0"/>
                <a:sym typeface="Wingdings" pitchFamily="2" charset="2"/>
              </a:rPr>
              <a:t>, µ</a:t>
            </a:r>
            <a:r>
              <a:rPr lang="en-US" altLang="ko-KR" baseline="-25000" dirty="0">
                <a:latin typeface="Times New Roman" charset="0"/>
                <a:cs typeface="Times New Roman" charset="0"/>
                <a:sym typeface="Wingdings" pitchFamily="2" charset="2"/>
              </a:rPr>
              <a:t>3</a:t>
            </a:r>
            <a:r>
              <a:rPr lang="en-US" altLang="ko-KR" dirty="0">
                <a:latin typeface="Times New Roman" charset="0"/>
                <a:cs typeface="Times New Roman" charset="0"/>
                <a:sym typeface="Wingdings" pitchFamily="2" charset="2"/>
              </a:rPr>
              <a:t>, … µ</a:t>
            </a:r>
            <a:r>
              <a:rPr lang="en-US" altLang="ko-KR" baseline="-25000" dirty="0">
                <a:latin typeface="Times New Roman" charset="0"/>
                <a:cs typeface="Times New Roman" charset="0"/>
                <a:sym typeface="Wingdings" pitchFamily="2" charset="2"/>
              </a:rPr>
              <a:t>n </a:t>
            </a:r>
          </a:p>
          <a:p>
            <a:endParaRPr lang="zh-CN" altLang="en-US" dirty="0">
              <a:latin typeface="Times New Roman" charset="0"/>
              <a:cs typeface="Times New Roman" charset="0"/>
            </a:endParaRPr>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1B3D7888-DFF6-4645-8DA1-33272F8CDF41}" type="slidenum">
              <a:rPr kumimoji="0" lang="ko-KR" altLang="en-US">
                <a:latin typeface="Times New Roman" charset="0"/>
                <a:cs typeface="Times New Roman" charset="0"/>
              </a:rPr>
              <a:pPr eaLnBrk="1" hangingPunct="1"/>
              <a:t>13</a:t>
            </a:fld>
            <a:endParaRPr kumimoji="0" lang="en-US" altLang="ko-KR">
              <a:latin typeface="Times New Roman" charset="0"/>
              <a:cs typeface="Times New Roman" charset="0"/>
            </a:endParaRPr>
          </a:p>
        </p:txBody>
      </p:sp>
      <p:sp>
        <p:nvSpPr>
          <p:cNvPr id="12293" name="Text Box 23"/>
          <p:cNvSpPr txBox="1">
            <a:spLocks noChangeArrowheads="1"/>
          </p:cNvSpPr>
          <p:nvPr/>
        </p:nvSpPr>
        <p:spPr bwMode="auto">
          <a:xfrm>
            <a:off x="3268663" y="2819400"/>
            <a:ext cx="463550"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p2</a:t>
            </a:r>
          </a:p>
        </p:txBody>
      </p:sp>
      <p:sp>
        <p:nvSpPr>
          <p:cNvPr id="12294" name="Oval 4"/>
          <p:cNvSpPr>
            <a:spLocks noChangeArrowheads="1"/>
          </p:cNvSpPr>
          <p:nvPr/>
        </p:nvSpPr>
        <p:spPr bwMode="auto">
          <a:xfrm>
            <a:off x="1295400" y="4460875"/>
            <a:ext cx="695325" cy="719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295" name="Oval 5"/>
          <p:cNvSpPr>
            <a:spLocks noChangeArrowheads="1"/>
          </p:cNvSpPr>
          <p:nvPr/>
        </p:nvSpPr>
        <p:spPr bwMode="auto">
          <a:xfrm>
            <a:off x="3146425" y="3378200"/>
            <a:ext cx="695325" cy="7207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296" name="Oval 6"/>
          <p:cNvSpPr>
            <a:spLocks noChangeArrowheads="1"/>
          </p:cNvSpPr>
          <p:nvPr/>
        </p:nvSpPr>
        <p:spPr bwMode="auto">
          <a:xfrm>
            <a:off x="5811838" y="4578350"/>
            <a:ext cx="695325" cy="7207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297" name="Oval 7"/>
          <p:cNvSpPr>
            <a:spLocks noChangeArrowheads="1"/>
          </p:cNvSpPr>
          <p:nvPr/>
        </p:nvSpPr>
        <p:spPr bwMode="auto">
          <a:xfrm>
            <a:off x="3146425" y="5659438"/>
            <a:ext cx="695325" cy="7207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298" name="Line 8"/>
          <p:cNvSpPr>
            <a:spLocks noChangeShapeType="1"/>
          </p:cNvSpPr>
          <p:nvPr/>
        </p:nvSpPr>
        <p:spPr bwMode="auto">
          <a:xfrm>
            <a:off x="4770438" y="3736975"/>
            <a:ext cx="0" cy="963613"/>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299" name="Line 10"/>
          <p:cNvSpPr>
            <a:spLocks noChangeShapeType="1"/>
          </p:cNvSpPr>
          <p:nvPr/>
        </p:nvSpPr>
        <p:spPr bwMode="auto">
          <a:xfrm>
            <a:off x="2570163" y="4338638"/>
            <a:ext cx="0" cy="960437"/>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0" name="Line 11"/>
          <p:cNvSpPr>
            <a:spLocks noChangeShapeType="1"/>
          </p:cNvSpPr>
          <p:nvPr/>
        </p:nvSpPr>
        <p:spPr bwMode="auto">
          <a:xfrm>
            <a:off x="1990725" y="4700588"/>
            <a:ext cx="57943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1" name="Line 12"/>
          <p:cNvSpPr>
            <a:spLocks noChangeShapeType="1"/>
          </p:cNvSpPr>
          <p:nvPr/>
        </p:nvSpPr>
        <p:spPr bwMode="auto">
          <a:xfrm>
            <a:off x="1990725" y="4940300"/>
            <a:ext cx="5794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2" name="Line 13"/>
          <p:cNvSpPr>
            <a:spLocks noChangeShapeType="1"/>
          </p:cNvSpPr>
          <p:nvPr/>
        </p:nvSpPr>
        <p:spPr bwMode="auto">
          <a:xfrm flipH="1">
            <a:off x="2570163" y="3976688"/>
            <a:ext cx="693737" cy="723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3" name="Line 14"/>
          <p:cNvSpPr>
            <a:spLocks noChangeShapeType="1"/>
          </p:cNvSpPr>
          <p:nvPr/>
        </p:nvSpPr>
        <p:spPr bwMode="auto">
          <a:xfrm flipV="1">
            <a:off x="3841750" y="5541963"/>
            <a:ext cx="928688"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4" name="Line 15"/>
          <p:cNvSpPr>
            <a:spLocks noChangeShapeType="1"/>
          </p:cNvSpPr>
          <p:nvPr/>
        </p:nvSpPr>
        <p:spPr bwMode="auto">
          <a:xfrm flipV="1">
            <a:off x="4770438" y="5057775"/>
            <a:ext cx="1041400" cy="484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5" name="Line 16"/>
          <p:cNvSpPr>
            <a:spLocks noChangeShapeType="1"/>
          </p:cNvSpPr>
          <p:nvPr/>
        </p:nvSpPr>
        <p:spPr bwMode="auto">
          <a:xfrm>
            <a:off x="4770438" y="4221163"/>
            <a:ext cx="1041400" cy="5969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6" name="Line 17"/>
          <p:cNvSpPr>
            <a:spLocks noChangeShapeType="1"/>
          </p:cNvSpPr>
          <p:nvPr/>
        </p:nvSpPr>
        <p:spPr bwMode="auto">
          <a:xfrm>
            <a:off x="2570163" y="4940300"/>
            <a:ext cx="693737" cy="8413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7" name="Line 18"/>
          <p:cNvSpPr>
            <a:spLocks noChangeShapeType="1"/>
          </p:cNvSpPr>
          <p:nvPr/>
        </p:nvSpPr>
        <p:spPr bwMode="auto">
          <a:xfrm flipH="1" flipV="1">
            <a:off x="3841750" y="3736975"/>
            <a:ext cx="928688" cy="484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8" name="Oval 19"/>
          <p:cNvSpPr>
            <a:spLocks noChangeArrowheads="1"/>
          </p:cNvSpPr>
          <p:nvPr/>
        </p:nvSpPr>
        <p:spPr bwMode="auto">
          <a:xfrm>
            <a:off x="1525588" y="4700588"/>
            <a:ext cx="233362" cy="239712"/>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9" name="Oval 20"/>
          <p:cNvSpPr>
            <a:spLocks noChangeArrowheads="1"/>
          </p:cNvSpPr>
          <p:nvPr/>
        </p:nvSpPr>
        <p:spPr bwMode="auto">
          <a:xfrm>
            <a:off x="3381375" y="5900738"/>
            <a:ext cx="230188" cy="239712"/>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10" name="Text Box 21"/>
          <p:cNvSpPr txBox="1">
            <a:spLocks noChangeArrowheads="1"/>
          </p:cNvSpPr>
          <p:nvPr/>
        </p:nvSpPr>
        <p:spPr bwMode="auto">
          <a:xfrm>
            <a:off x="2416175" y="3824288"/>
            <a:ext cx="401638"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t1</a:t>
            </a:r>
          </a:p>
        </p:txBody>
      </p:sp>
      <p:sp>
        <p:nvSpPr>
          <p:cNvPr id="12311" name="Text Box 22"/>
          <p:cNvSpPr txBox="1">
            <a:spLocks noChangeArrowheads="1"/>
          </p:cNvSpPr>
          <p:nvPr/>
        </p:nvSpPr>
        <p:spPr bwMode="auto">
          <a:xfrm>
            <a:off x="1439863" y="3933825"/>
            <a:ext cx="463550"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p1</a:t>
            </a:r>
          </a:p>
        </p:txBody>
      </p:sp>
      <p:sp>
        <p:nvSpPr>
          <p:cNvPr id="12312" name="Text Box 24"/>
          <p:cNvSpPr txBox="1">
            <a:spLocks noChangeArrowheads="1"/>
          </p:cNvSpPr>
          <p:nvPr/>
        </p:nvSpPr>
        <p:spPr bwMode="auto">
          <a:xfrm>
            <a:off x="4610100" y="3294063"/>
            <a:ext cx="401638"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t2</a:t>
            </a:r>
          </a:p>
        </p:txBody>
      </p:sp>
      <p:sp>
        <p:nvSpPr>
          <p:cNvPr id="12313" name="Text Box 25"/>
          <p:cNvSpPr txBox="1">
            <a:spLocks noChangeArrowheads="1"/>
          </p:cNvSpPr>
          <p:nvPr/>
        </p:nvSpPr>
        <p:spPr bwMode="auto">
          <a:xfrm>
            <a:off x="5919788" y="4116388"/>
            <a:ext cx="463550"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p4</a:t>
            </a:r>
          </a:p>
        </p:txBody>
      </p:sp>
      <p:sp>
        <p:nvSpPr>
          <p:cNvPr id="12314" name="Text Box 26"/>
          <p:cNvSpPr txBox="1">
            <a:spLocks noChangeArrowheads="1"/>
          </p:cNvSpPr>
          <p:nvPr/>
        </p:nvSpPr>
        <p:spPr bwMode="auto">
          <a:xfrm>
            <a:off x="4610100" y="5973763"/>
            <a:ext cx="401638"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t3</a:t>
            </a:r>
          </a:p>
        </p:txBody>
      </p:sp>
      <p:sp>
        <p:nvSpPr>
          <p:cNvPr id="12315" name="Text Box 27"/>
          <p:cNvSpPr txBox="1">
            <a:spLocks noChangeArrowheads="1"/>
          </p:cNvSpPr>
          <p:nvPr/>
        </p:nvSpPr>
        <p:spPr bwMode="auto">
          <a:xfrm>
            <a:off x="3268663" y="6383338"/>
            <a:ext cx="463550"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sz="2200">
                <a:latin typeface="Times New Roman" charset="0"/>
                <a:ea typeface="宋体" charset="-122"/>
              </a:rPr>
              <a:t>p3</a:t>
            </a:r>
          </a:p>
        </p:txBody>
      </p:sp>
      <p:sp>
        <p:nvSpPr>
          <p:cNvPr id="12316" name="Line 31"/>
          <p:cNvSpPr>
            <a:spLocks noChangeShapeType="1"/>
          </p:cNvSpPr>
          <p:nvPr/>
        </p:nvSpPr>
        <p:spPr bwMode="auto">
          <a:xfrm>
            <a:off x="4800600" y="5078413"/>
            <a:ext cx="0" cy="963612"/>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82688" y="725487"/>
            <a:ext cx="8162925" cy="762000"/>
          </a:xfrm>
        </p:spPr>
        <p:txBody>
          <a:bodyPr/>
          <a:lstStyle/>
          <a:p>
            <a:r>
              <a:rPr lang="en-US" altLang="zh-CN" dirty="0">
                <a:latin typeface="Times New Roman" charset="0"/>
                <a:cs typeface="Times New Roman" charset="0"/>
              </a:rPr>
              <a:t>Applications</a:t>
            </a:r>
          </a:p>
        </p:txBody>
      </p:sp>
      <p:sp>
        <p:nvSpPr>
          <p:cNvPr id="13315" name="Rectangle 3"/>
          <p:cNvSpPr>
            <a:spLocks noGrp="1" noChangeArrowheads="1"/>
          </p:cNvSpPr>
          <p:nvPr>
            <p:ph idx="1"/>
          </p:nvPr>
        </p:nvSpPr>
        <p:spPr/>
        <p:txBody>
          <a:bodyPr/>
          <a:lstStyle/>
          <a:p>
            <a:r>
              <a:rPr lang="en-US" altLang="zh-CN" sz="2000" b="1">
                <a:latin typeface="Times New Roman" charset="0"/>
                <a:cs typeface="Times New Roman" charset="0"/>
              </a:rPr>
              <a:t>performance evaluation</a:t>
            </a:r>
          </a:p>
          <a:p>
            <a:r>
              <a:rPr lang="en-US" altLang="zh-CN" sz="2000" b="1">
                <a:latin typeface="Times New Roman" charset="0"/>
                <a:cs typeface="Times New Roman" charset="0"/>
              </a:rPr>
              <a:t>communication protocols</a:t>
            </a:r>
          </a:p>
          <a:p>
            <a:r>
              <a:rPr lang="en-US" altLang="zh-CN" sz="2000">
                <a:latin typeface="Times New Roman" charset="0"/>
                <a:cs typeface="Times New Roman" charset="0"/>
              </a:rPr>
              <a:t>distributed-software systems</a:t>
            </a:r>
          </a:p>
          <a:p>
            <a:r>
              <a:rPr lang="en-US" altLang="zh-CN" sz="2000">
                <a:latin typeface="Times New Roman" charset="0"/>
                <a:cs typeface="Times New Roman" charset="0"/>
              </a:rPr>
              <a:t>distributed-database systems</a:t>
            </a:r>
          </a:p>
          <a:p>
            <a:r>
              <a:rPr lang="en-US" altLang="zh-CN" sz="2000">
                <a:latin typeface="Times New Roman" charset="0"/>
                <a:cs typeface="Times New Roman" charset="0"/>
              </a:rPr>
              <a:t>concurrent and parallel programs</a:t>
            </a:r>
          </a:p>
          <a:p>
            <a:r>
              <a:rPr lang="en-US" altLang="zh-CN" sz="2000">
                <a:latin typeface="Times New Roman" charset="0"/>
                <a:cs typeface="Times New Roman" charset="0"/>
              </a:rPr>
              <a:t>industrial control systems</a:t>
            </a:r>
          </a:p>
          <a:p>
            <a:r>
              <a:rPr lang="en-US" altLang="zh-CN" sz="2000">
                <a:latin typeface="Times New Roman" charset="0"/>
                <a:cs typeface="Times New Roman" charset="0"/>
              </a:rPr>
              <a:t>discrete-events systems</a:t>
            </a:r>
          </a:p>
          <a:p>
            <a:r>
              <a:rPr lang="en-US" altLang="zh-CN" sz="2000">
                <a:latin typeface="Times New Roman" charset="0"/>
                <a:cs typeface="Times New Roman" charset="0"/>
              </a:rPr>
              <a:t>multiprocessor memory systems</a:t>
            </a:r>
          </a:p>
          <a:p>
            <a:r>
              <a:rPr lang="en-US" altLang="zh-CN" sz="2000">
                <a:latin typeface="Times New Roman" charset="0"/>
                <a:cs typeface="Times New Roman" charset="0"/>
              </a:rPr>
              <a:t>dataflow-computing systems</a:t>
            </a:r>
          </a:p>
          <a:p>
            <a:r>
              <a:rPr lang="en-US" altLang="zh-CN" sz="2000">
                <a:latin typeface="Times New Roman" charset="0"/>
                <a:cs typeface="Times New Roman" charset="0"/>
              </a:rPr>
              <a:t>fault-tolerant systems</a:t>
            </a:r>
          </a:p>
          <a:p>
            <a:r>
              <a:rPr lang="en-US" altLang="zh-CN" sz="2000">
                <a:latin typeface="Times New Roman" charset="0"/>
                <a:cs typeface="Times New Roman" charset="0"/>
              </a:rPr>
              <a:t>etc, etc,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latin typeface="Times New Roman" charset="0"/>
                <a:cs typeface="Times New Roman" charset="0"/>
              </a:rPr>
              <a:t>Basics of Petri Nets</a:t>
            </a:r>
            <a:endParaRPr lang="zh-CN" altLang="en-US" dirty="0"/>
          </a:p>
        </p:txBody>
      </p:sp>
      <p:sp>
        <p:nvSpPr>
          <p:cNvPr id="14339" name="Rectangle 3"/>
          <p:cNvSpPr>
            <a:spLocks noGrp="1" noChangeArrowheads="1"/>
          </p:cNvSpPr>
          <p:nvPr>
            <p:ph idx="1"/>
          </p:nvPr>
        </p:nvSpPr>
        <p:spPr>
          <a:xfrm>
            <a:off x="685800" y="2057400"/>
            <a:ext cx="7772400" cy="4114800"/>
          </a:xfrm>
        </p:spPr>
        <p:txBody>
          <a:bodyPr>
            <a:normAutofit fontScale="92500"/>
          </a:bodyPr>
          <a:lstStyle/>
          <a:p>
            <a:pPr>
              <a:lnSpc>
                <a:spcPct val="90000"/>
              </a:lnSpc>
            </a:pPr>
            <a:r>
              <a:rPr lang="en-US" altLang="ko-KR" dirty="0">
                <a:latin typeface="Times New Roman" charset="0"/>
                <a:cs typeface="Times New Roman" charset="0"/>
              </a:rPr>
              <a:t>Petri net consist two types of nodes: </a:t>
            </a:r>
            <a:r>
              <a:rPr lang="en-US" altLang="ko-KR" i="1" dirty="0">
                <a:latin typeface="Times New Roman" charset="0"/>
                <a:cs typeface="Times New Roman" charset="0"/>
              </a:rPr>
              <a:t>places</a:t>
            </a:r>
            <a:r>
              <a:rPr lang="en-US" altLang="ko-KR" dirty="0">
                <a:latin typeface="Times New Roman" charset="0"/>
                <a:cs typeface="Times New Roman" charset="0"/>
              </a:rPr>
              <a:t> and </a:t>
            </a:r>
            <a:r>
              <a:rPr lang="en-US" altLang="ko-KR" i="1" dirty="0">
                <a:latin typeface="Times New Roman" charset="0"/>
                <a:cs typeface="Times New Roman" charset="0"/>
              </a:rPr>
              <a:t>transitions</a:t>
            </a:r>
            <a:r>
              <a:rPr lang="en-US" altLang="ko-KR" dirty="0">
                <a:latin typeface="Times New Roman" charset="0"/>
                <a:cs typeface="Times New Roman" charset="0"/>
              </a:rPr>
              <a:t>. And arc exists only from a place to a transition or from a transition to a place. </a:t>
            </a:r>
          </a:p>
          <a:p>
            <a:pPr>
              <a:lnSpc>
                <a:spcPct val="90000"/>
              </a:lnSpc>
            </a:pPr>
            <a:r>
              <a:rPr lang="en-US" altLang="ko-KR" dirty="0">
                <a:latin typeface="Times New Roman" charset="0"/>
                <a:cs typeface="Times New Roman" charset="0"/>
              </a:rPr>
              <a:t>A place may have zero or more </a:t>
            </a:r>
            <a:r>
              <a:rPr lang="en-US" altLang="ko-KR" i="1" dirty="0">
                <a:latin typeface="Times New Roman" charset="0"/>
                <a:cs typeface="Times New Roman" charset="0"/>
              </a:rPr>
              <a:t>tokens</a:t>
            </a:r>
            <a:r>
              <a:rPr lang="en-US" altLang="ko-KR" dirty="0">
                <a:latin typeface="Times New Roman" charset="0"/>
                <a:cs typeface="Times New Roman" charset="0"/>
              </a:rPr>
              <a:t>. </a:t>
            </a:r>
          </a:p>
          <a:p>
            <a:pPr>
              <a:lnSpc>
                <a:spcPct val="90000"/>
              </a:lnSpc>
            </a:pPr>
            <a:r>
              <a:rPr lang="en-US" altLang="ko-KR" dirty="0">
                <a:latin typeface="Times New Roman" charset="0"/>
                <a:cs typeface="Times New Roman" charset="0"/>
              </a:rPr>
              <a:t>Graphically, places, transitions, arcs, and tokens are represented respectively by: circles, bars, arrows, and dots. </a:t>
            </a:r>
          </a:p>
          <a:p>
            <a:pPr>
              <a:lnSpc>
                <a:spcPct val="90000"/>
              </a:lnSpc>
            </a:pPr>
            <a:r>
              <a:rPr lang="en-US" altLang="ko-KR" dirty="0">
                <a:latin typeface="Times New Roman" charset="0"/>
                <a:cs typeface="Times New Roman" charset="0"/>
              </a:rPr>
              <a:t>Below is an example Petri net with two places and one transaction. </a:t>
            </a:r>
          </a:p>
          <a:p>
            <a:pPr>
              <a:lnSpc>
                <a:spcPct val="90000"/>
              </a:lnSpc>
            </a:pPr>
            <a:endParaRPr lang="en-US" altLang="ko-KR" dirty="0">
              <a:latin typeface="Times New Roman" charset="0"/>
              <a:cs typeface="Times New Roman" charset="0"/>
            </a:endParaRPr>
          </a:p>
        </p:txBody>
      </p:sp>
      <p:sp>
        <p:nvSpPr>
          <p:cNvPr id="14338" name="灯片编号占位符 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3D0195DB-7775-48CC-BC96-28ACE9987B45}" type="slidenum">
              <a:rPr kumimoji="0" lang="ko-KR" altLang="en-US">
                <a:latin typeface="Times New Roman" charset="0"/>
                <a:cs typeface="Times New Roman" charset="0"/>
              </a:rPr>
              <a:pPr eaLnBrk="1" hangingPunct="1"/>
              <a:t>15</a:t>
            </a:fld>
            <a:endParaRPr kumimoji="0" lang="en-US" altLang="ko-KR">
              <a:latin typeface="Times New Roman" charset="0"/>
              <a:cs typeface="Times New Roman" charset="0"/>
            </a:endParaRPr>
          </a:p>
        </p:txBody>
      </p:sp>
      <p:sp>
        <p:nvSpPr>
          <p:cNvPr id="14340" name="Oval 10"/>
          <p:cNvSpPr>
            <a:spLocks noChangeArrowheads="1"/>
          </p:cNvSpPr>
          <p:nvPr/>
        </p:nvSpPr>
        <p:spPr bwMode="auto">
          <a:xfrm>
            <a:off x="6400800" y="5763718"/>
            <a:ext cx="762000" cy="7620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cs typeface="Times New Roman" charset="0"/>
            </a:endParaRPr>
          </a:p>
          <a:p>
            <a:pPr algn="ctr" latinLnBrk="0"/>
            <a:endParaRPr kumimoji="0" lang="ko-KR" altLang="en-US" sz="2400" baseline="-25000">
              <a:latin typeface="Times New Roman" charset="0"/>
              <a:cs typeface="Times New Roman" charset="0"/>
            </a:endParaRPr>
          </a:p>
          <a:p>
            <a:pPr algn="ctr" latinLnBrk="0"/>
            <a:endParaRPr kumimoji="0" lang="ko-KR" altLang="en-US" sz="2400" baseline="-25000">
              <a:latin typeface="Times New Roman" charset="0"/>
              <a:cs typeface="Times New Roman" charset="0"/>
            </a:endParaRPr>
          </a:p>
          <a:p>
            <a:pPr algn="ctr" latinLnBrk="0"/>
            <a:r>
              <a:rPr kumimoji="0" lang="ko-KR" altLang="en-US" sz="2400" baseline="-25000">
                <a:latin typeface="Times New Roman" charset="0"/>
                <a:cs typeface="Times New Roman" charset="0"/>
              </a:rPr>
              <a:t>                     </a:t>
            </a:r>
            <a:r>
              <a:rPr kumimoji="0" lang="en-US" altLang="ko-KR" sz="2400">
                <a:latin typeface="Times New Roman" charset="0"/>
                <a:cs typeface="Times New Roman" charset="0"/>
              </a:rPr>
              <a:t>p</a:t>
            </a:r>
            <a:r>
              <a:rPr kumimoji="0" lang="en-US" altLang="ko-KR" sz="2400" baseline="-25000">
                <a:latin typeface="Times New Roman" charset="0"/>
                <a:cs typeface="Times New Roman" charset="0"/>
              </a:rPr>
              <a:t>2 </a:t>
            </a:r>
          </a:p>
        </p:txBody>
      </p:sp>
      <p:sp>
        <p:nvSpPr>
          <p:cNvPr id="14341" name="Oval 11"/>
          <p:cNvSpPr>
            <a:spLocks noChangeArrowheads="1"/>
          </p:cNvSpPr>
          <p:nvPr/>
        </p:nvSpPr>
        <p:spPr bwMode="auto">
          <a:xfrm>
            <a:off x="4724400" y="5763718"/>
            <a:ext cx="762000" cy="7620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br>
              <a:rPr kumimoji="0" lang="ko-KR" altLang="en-US" sz="2400" baseline="-25000">
                <a:latin typeface="Times New Roman" charset="0"/>
                <a:cs typeface="Times New Roman" charset="0"/>
              </a:rPr>
            </a:br>
            <a:br>
              <a:rPr kumimoji="0" lang="ko-KR" altLang="en-US" sz="2400" baseline="-25000">
                <a:latin typeface="Times New Roman" charset="0"/>
                <a:cs typeface="Times New Roman" charset="0"/>
              </a:rPr>
            </a:br>
            <a:br>
              <a:rPr kumimoji="0" lang="ko-KR" altLang="en-US" sz="2400" baseline="-25000">
                <a:latin typeface="Times New Roman" charset="0"/>
                <a:cs typeface="Times New Roman" charset="0"/>
              </a:rPr>
            </a:br>
            <a:r>
              <a:rPr kumimoji="0" lang="ko-KR" altLang="en-US" sz="2400" baseline="-25000">
                <a:latin typeface="Times New Roman" charset="0"/>
                <a:cs typeface="Times New Roman" charset="0"/>
              </a:rPr>
              <a:t> 	</a:t>
            </a:r>
            <a:r>
              <a:rPr kumimoji="0" lang="en-US" altLang="ko-KR" sz="2400">
                <a:latin typeface="Times New Roman" charset="0"/>
                <a:cs typeface="Times New Roman" charset="0"/>
              </a:rPr>
              <a:t>p</a:t>
            </a:r>
            <a:r>
              <a:rPr kumimoji="0" lang="en-US" altLang="ko-KR" sz="2400" baseline="-25000">
                <a:latin typeface="Times New Roman" charset="0"/>
                <a:cs typeface="Times New Roman" charset="0"/>
              </a:rPr>
              <a:t>1</a:t>
            </a:r>
          </a:p>
        </p:txBody>
      </p:sp>
      <p:sp>
        <p:nvSpPr>
          <p:cNvPr id="14342" name="Rectangle 12"/>
          <p:cNvSpPr>
            <a:spLocks noChangeArrowheads="1"/>
          </p:cNvSpPr>
          <p:nvPr/>
        </p:nvSpPr>
        <p:spPr bwMode="auto">
          <a:xfrm>
            <a:off x="5867400" y="5763718"/>
            <a:ext cx="152400" cy="762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cs typeface="Times New Roman" charset="0"/>
            </a:endParaRPr>
          </a:p>
          <a:p>
            <a:pPr algn="ctr" latinLnBrk="0"/>
            <a:r>
              <a:rPr kumimoji="0" lang="ko-KR" altLang="en-US" sz="2400" baseline="-25000">
                <a:latin typeface="Times New Roman" charset="0"/>
                <a:cs typeface="Times New Roman" charset="0"/>
              </a:rPr>
              <a:t>   </a:t>
            </a:r>
          </a:p>
          <a:p>
            <a:pPr algn="ctr" latinLnBrk="0"/>
            <a:endParaRPr kumimoji="0" lang="ko-KR" altLang="en-US" sz="2400" baseline="-25000">
              <a:latin typeface="Times New Roman" charset="0"/>
              <a:cs typeface="Times New Roman" charset="0"/>
            </a:endParaRPr>
          </a:p>
          <a:p>
            <a:pPr algn="ctr" latinLnBrk="0"/>
            <a:endParaRPr kumimoji="0" lang="ko-KR" altLang="en-US" sz="2400" baseline="-25000">
              <a:latin typeface="Times New Roman" charset="0"/>
              <a:cs typeface="Times New Roman" charset="0"/>
            </a:endParaRPr>
          </a:p>
          <a:p>
            <a:pPr algn="ctr" latinLnBrk="0"/>
            <a:r>
              <a:rPr kumimoji="0" lang="ko-KR" altLang="en-US" sz="2400">
                <a:latin typeface="Times New Roman" charset="0"/>
                <a:cs typeface="Times New Roman" charset="0"/>
              </a:rPr>
              <a:t>      </a:t>
            </a:r>
            <a:r>
              <a:rPr kumimoji="0" lang="en-US" altLang="ko-KR" sz="2400">
                <a:latin typeface="Times New Roman" charset="0"/>
                <a:cs typeface="Times New Roman" charset="0"/>
              </a:rPr>
              <a:t>t</a:t>
            </a:r>
            <a:r>
              <a:rPr kumimoji="0" lang="en-US" altLang="ko-KR" sz="2400" baseline="-25000">
                <a:latin typeface="Times New Roman" charset="0"/>
                <a:cs typeface="Times New Roman" charset="0"/>
              </a:rPr>
              <a:t>1</a:t>
            </a:r>
          </a:p>
          <a:p>
            <a:pPr algn="ctr" latinLnBrk="0"/>
            <a:r>
              <a:rPr kumimoji="0" lang="en-US" altLang="ko-KR" sz="2400" baseline="-25000">
                <a:latin typeface="Times New Roman" charset="0"/>
                <a:cs typeface="Times New Roman" charset="0"/>
              </a:rPr>
              <a:t>   </a:t>
            </a:r>
          </a:p>
        </p:txBody>
      </p:sp>
      <p:sp>
        <p:nvSpPr>
          <p:cNvPr id="14343" name="Line 13"/>
          <p:cNvSpPr>
            <a:spLocks noChangeShapeType="1"/>
          </p:cNvSpPr>
          <p:nvPr/>
        </p:nvSpPr>
        <p:spPr bwMode="auto">
          <a:xfrm>
            <a:off x="5486400" y="614471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344" name="Line 14"/>
          <p:cNvSpPr>
            <a:spLocks noChangeShapeType="1"/>
          </p:cNvSpPr>
          <p:nvPr/>
        </p:nvSpPr>
        <p:spPr bwMode="auto">
          <a:xfrm>
            <a:off x="6019800" y="614471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345" name="Oval 15"/>
          <p:cNvSpPr>
            <a:spLocks noChangeArrowheads="1"/>
          </p:cNvSpPr>
          <p:nvPr/>
        </p:nvSpPr>
        <p:spPr bwMode="auto">
          <a:xfrm>
            <a:off x="4953000" y="5992318"/>
            <a:ext cx="304800" cy="3048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latin typeface="Times New Roman" charset="0"/>
                <a:cs typeface="Times New Roman" charset="0"/>
              </a:rPr>
              <a:t>State</a:t>
            </a:r>
          </a:p>
        </p:txBody>
      </p:sp>
      <p:sp>
        <p:nvSpPr>
          <p:cNvPr id="13315" name="Rectangle 3"/>
          <p:cNvSpPr>
            <a:spLocks noGrp="1" noChangeArrowheads="1"/>
          </p:cNvSpPr>
          <p:nvPr>
            <p:ph idx="1"/>
          </p:nvPr>
        </p:nvSpPr>
        <p:spPr>
          <a:xfrm>
            <a:off x="381794" y="2149475"/>
            <a:ext cx="8380412" cy="2574925"/>
          </a:xfrm>
        </p:spPr>
        <p:txBody>
          <a:bodyPr/>
          <a:lstStyle/>
          <a:p>
            <a:pPr>
              <a:defRPr/>
            </a:pPr>
            <a:r>
              <a:rPr lang="en-US" altLang="zh-CN" dirty="0"/>
              <a:t>The state of the system is modeled by </a:t>
            </a:r>
          </a:p>
          <a:p>
            <a:pPr marL="0" indent="0">
              <a:buFont typeface="Wingdings" pitchFamily="2" charset="2"/>
              <a:buNone/>
              <a:defRPr/>
            </a:pPr>
            <a:r>
              <a:rPr lang="en-US" altLang="zh-CN" dirty="0"/>
              <a:t>   marking the places with tokens</a:t>
            </a:r>
          </a:p>
          <a:p>
            <a:pPr>
              <a:defRPr/>
            </a:pPr>
            <a:r>
              <a:rPr lang="en-US" altLang="zh-CN" dirty="0"/>
              <a:t>A place can be marked with a finite </a:t>
            </a:r>
          </a:p>
          <a:p>
            <a:pPr marL="0" indent="0">
              <a:buFont typeface="Wingdings" pitchFamily="2" charset="2"/>
              <a:buNone/>
              <a:defRPr/>
            </a:pPr>
            <a:r>
              <a:rPr lang="en-US" altLang="zh-CN" dirty="0"/>
              <a:t>   number (possibly zero) of tokens</a:t>
            </a:r>
          </a:p>
          <a:p>
            <a:pPr>
              <a:defRPr/>
            </a:pPr>
            <a:endParaRPr lang="en-US" altLang="zh-CN" dirty="0"/>
          </a:p>
        </p:txBody>
      </p:sp>
      <p:sp>
        <p:nvSpPr>
          <p:cNvPr id="15364" name="Oval 4"/>
          <p:cNvSpPr>
            <a:spLocks noChangeArrowheads="1"/>
          </p:cNvSpPr>
          <p:nvPr/>
        </p:nvSpPr>
        <p:spPr bwMode="auto">
          <a:xfrm>
            <a:off x="4572000" y="4953000"/>
            <a:ext cx="1087438" cy="1127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sp>
        <p:nvSpPr>
          <p:cNvPr id="15365" name="Oval 5"/>
          <p:cNvSpPr>
            <a:spLocks noChangeArrowheads="1"/>
          </p:cNvSpPr>
          <p:nvPr/>
        </p:nvSpPr>
        <p:spPr bwMode="auto">
          <a:xfrm>
            <a:off x="4772025" y="5257800"/>
            <a:ext cx="252413" cy="261937"/>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sp>
        <p:nvSpPr>
          <p:cNvPr id="15366" name="Oval 8"/>
          <p:cNvSpPr>
            <a:spLocks noChangeArrowheads="1"/>
          </p:cNvSpPr>
          <p:nvPr/>
        </p:nvSpPr>
        <p:spPr bwMode="auto">
          <a:xfrm>
            <a:off x="5205413" y="5257800"/>
            <a:ext cx="252412" cy="261937"/>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sp>
        <p:nvSpPr>
          <p:cNvPr id="15367" name="Oval 9"/>
          <p:cNvSpPr>
            <a:spLocks noChangeArrowheads="1"/>
          </p:cNvSpPr>
          <p:nvPr/>
        </p:nvSpPr>
        <p:spPr bwMode="auto">
          <a:xfrm>
            <a:off x="4989513" y="5605462"/>
            <a:ext cx="252412" cy="261938"/>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cxnSp>
        <p:nvCxnSpPr>
          <p:cNvPr id="15368" name="AutoShape 11"/>
          <p:cNvCxnSpPr>
            <a:cxnSpLocks noChangeShapeType="1"/>
            <a:stCxn id="15369" idx="1"/>
            <a:endCxn id="15364" idx="6"/>
          </p:cNvCxnSpPr>
          <p:nvPr/>
        </p:nvCxnSpPr>
        <p:spPr bwMode="auto">
          <a:xfrm flipH="1">
            <a:off x="5659438" y="5513387"/>
            <a:ext cx="1350962" cy="31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369" name="Rectangle 12"/>
          <p:cNvSpPr>
            <a:spLocks noChangeArrowheads="1"/>
          </p:cNvSpPr>
          <p:nvPr/>
        </p:nvSpPr>
        <p:spPr bwMode="auto">
          <a:xfrm>
            <a:off x="7010400" y="4903787"/>
            <a:ext cx="76200" cy="1219200"/>
          </a:xfrm>
          <a:prstGeom prst="rect">
            <a:avLst/>
          </a:prstGeom>
          <a:solidFill>
            <a:srgbClr val="FFFFFF"/>
          </a:solidFill>
          <a:ln w="12700"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cxnSp>
        <p:nvCxnSpPr>
          <p:cNvPr id="15370" name="AutoShape 13"/>
          <p:cNvCxnSpPr>
            <a:cxnSpLocks noChangeShapeType="1"/>
            <a:stCxn id="15364" idx="2"/>
            <a:endCxn id="15371" idx="3"/>
          </p:cNvCxnSpPr>
          <p:nvPr/>
        </p:nvCxnSpPr>
        <p:spPr bwMode="auto">
          <a:xfrm flipH="1">
            <a:off x="3270250" y="5516562"/>
            <a:ext cx="1301750" cy="3175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371" name="Rectangle 14"/>
          <p:cNvSpPr>
            <a:spLocks noChangeArrowheads="1"/>
          </p:cNvSpPr>
          <p:nvPr/>
        </p:nvSpPr>
        <p:spPr bwMode="auto">
          <a:xfrm>
            <a:off x="3194050" y="4938712"/>
            <a:ext cx="76200" cy="1219200"/>
          </a:xfrm>
          <a:prstGeom prst="rect">
            <a:avLst/>
          </a:prstGeom>
          <a:solidFill>
            <a:srgbClr val="FFFFFF"/>
          </a:solidFill>
          <a:ln w="12700"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Times New Roman" charset="0"/>
              <a:cs typeface="Times New Roman"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39384" y="838200"/>
            <a:ext cx="8229600" cy="609600"/>
          </a:xfrm>
        </p:spPr>
        <p:txBody>
          <a:bodyPr/>
          <a:lstStyle/>
          <a:p>
            <a:r>
              <a:rPr lang="en-US" altLang="zh-CN" dirty="0"/>
              <a:t>Fire</a:t>
            </a:r>
          </a:p>
        </p:txBody>
      </p:sp>
      <p:sp>
        <p:nvSpPr>
          <p:cNvPr id="16387" name="Rectangle 3"/>
          <p:cNvSpPr>
            <a:spLocks noGrp="1" noChangeArrowheads="1"/>
          </p:cNvSpPr>
          <p:nvPr>
            <p:ph idx="1"/>
          </p:nvPr>
        </p:nvSpPr>
        <p:spPr>
          <a:xfrm>
            <a:off x="737355" y="2133600"/>
            <a:ext cx="8380412" cy="3910012"/>
          </a:xfrm>
        </p:spPr>
        <p:txBody>
          <a:bodyPr>
            <a:normAutofit fontScale="85000" lnSpcReduction="10000"/>
          </a:bodyPr>
          <a:lstStyle/>
          <a:p>
            <a:r>
              <a:rPr lang="en-US" altLang="zh-CN" dirty="0">
                <a:latin typeface="Times New Roman" charset="0"/>
                <a:cs typeface="Times New Roman" charset="0"/>
              </a:rPr>
              <a:t>A transition t is called </a:t>
            </a:r>
            <a:r>
              <a:rPr lang="en-US" altLang="zh-CN" i="1" dirty="0">
                <a:solidFill>
                  <a:srgbClr val="F61B16"/>
                </a:solidFill>
                <a:latin typeface="Times New Roman" charset="0"/>
                <a:cs typeface="Times New Roman" charset="0"/>
              </a:rPr>
              <a:t>enabled</a:t>
            </a:r>
            <a:r>
              <a:rPr lang="en-US" altLang="zh-CN" dirty="0">
                <a:latin typeface="Times New Roman" charset="0"/>
                <a:cs typeface="Times New Roman" charset="0"/>
              </a:rPr>
              <a:t> in a certain marking, if:</a:t>
            </a:r>
          </a:p>
          <a:p>
            <a:pPr lvl="1"/>
            <a:r>
              <a:rPr lang="en-US" altLang="zh-CN" dirty="0">
                <a:latin typeface="Times New Roman" charset="0"/>
                <a:cs typeface="Times New Roman" charset="0"/>
              </a:rPr>
              <a:t>For every arc from a place p to t, there exists a distinct token in the marking</a:t>
            </a:r>
          </a:p>
          <a:p>
            <a:r>
              <a:rPr lang="en-US" altLang="zh-CN" dirty="0">
                <a:latin typeface="Times New Roman" charset="0"/>
                <a:cs typeface="Times New Roman" charset="0"/>
              </a:rPr>
              <a:t>An enabled transition can </a:t>
            </a:r>
            <a:r>
              <a:rPr lang="en-US" altLang="zh-CN" i="1" dirty="0">
                <a:solidFill>
                  <a:srgbClr val="F61B16"/>
                </a:solidFill>
                <a:latin typeface="Times New Roman" charset="0"/>
                <a:cs typeface="Times New Roman" charset="0"/>
              </a:rPr>
              <a:t>fire</a:t>
            </a:r>
            <a:r>
              <a:rPr lang="en-US" altLang="zh-CN" dirty="0">
                <a:latin typeface="Times New Roman" charset="0"/>
                <a:cs typeface="Times New Roman" charset="0"/>
              </a:rPr>
              <a:t> and result in a new marking</a:t>
            </a:r>
          </a:p>
          <a:p>
            <a:r>
              <a:rPr lang="en-US" altLang="zh-CN" dirty="0">
                <a:latin typeface="Times New Roman" charset="0"/>
                <a:cs typeface="Times New Roman" charset="0"/>
              </a:rPr>
              <a:t>Firing of a transition </a:t>
            </a:r>
            <a:r>
              <a:rPr lang="en-US" altLang="zh-CN" i="1" dirty="0">
                <a:latin typeface="Times New Roman" charset="0"/>
                <a:cs typeface="Times New Roman" charset="0"/>
              </a:rPr>
              <a:t>t</a:t>
            </a:r>
            <a:r>
              <a:rPr lang="en-US" altLang="zh-CN" dirty="0">
                <a:latin typeface="Times New Roman" charset="0"/>
                <a:cs typeface="Times New Roman" charset="0"/>
              </a:rPr>
              <a:t> in a marking  is an atomic operation</a:t>
            </a:r>
          </a:p>
          <a:p>
            <a:endParaRPr lang="en-US" altLang="zh-CN" dirty="0">
              <a:latin typeface="Times New Roman" charset="0"/>
              <a:cs typeface="Times New Roman" charset="0"/>
            </a:endParaRPr>
          </a:p>
          <a:p>
            <a:pPr>
              <a:lnSpc>
                <a:spcPct val="90000"/>
              </a:lnSpc>
              <a:buFont typeface="Wingdings" pitchFamily="2" charset="2"/>
              <a:buNone/>
            </a:pPr>
            <a:r>
              <a:rPr lang="en-US" altLang="ko-KR" sz="2000" dirty="0">
                <a:latin typeface="Century Gothic" pitchFamily="34" charset="0"/>
                <a:cs typeface="Times New Roman" charset="0"/>
              </a:rPr>
              <a:t>state transition of form (1, 0) </a:t>
            </a:r>
            <a:r>
              <a:rPr lang="en-US" altLang="ko-KR" sz="2000" dirty="0">
                <a:latin typeface="Century Gothic" pitchFamily="34" charset="0"/>
                <a:cs typeface="Times New Roman" charset="0"/>
                <a:sym typeface="Wingdings" pitchFamily="2" charset="2"/>
              </a:rPr>
              <a:t> (0, 1)</a:t>
            </a:r>
            <a:endParaRPr lang="en-US" altLang="ko-KR" sz="2000" dirty="0">
              <a:latin typeface="Century Gothic" pitchFamily="34" charset="0"/>
              <a:cs typeface="Times New Roman" charset="0"/>
            </a:endParaRPr>
          </a:p>
          <a:p>
            <a:pPr>
              <a:lnSpc>
                <a:spcPct val="90000"/>
              </a:lnSpc>
              <a:buFont typeface="Wingdings" pitchFamily="2" charset="2"/>
              <a:buNone/>
            </a:pPr>
            <a:r>
              <a:rPr lang="en-US" altLang="ko-KR" sz="2000" dirty="0">
                <a:latin typeface="Century Gothic" pitchFamily="34" charset="0"/>
                <a:cs typeface="Times New Roman" charset="0"/>
              </a:rPr>
              <a:t>p</a:t>
            </a:r>
            <a:r>
              <a:rPr lang="en-US" altLang="ko-KR" sz="2000" baseline="-25000" dirty="0">
                <a:latin typeface="Century Gothic" pitchFamily="34" charset="0"/>
                <a:cs typeface="Times New Roman" charset="0"/>
              </a:rPr>
              <a:t>1</a:t>
            </a:r>
            <a:r>
              <a:rPr lang="en-US" altLang="ko-KR" sz="2000" dirty="0">
                <a:latin typeface="Century Gothic" pitchFamily="34" charset="0"/>
                <a:cs typeface="Times New Roman" charset="0"/>
              </a:rPr>
              <a:t> : input place      p</a:t>
            </a:r>
            <a:r>
              <a:rPr lang="en-US" altLang="ko-KR" sz="2000" baseline="-25000" dirty="0">
                <a:latin typeface="Century Gothic" pitchFamily="34" charset="0"/>
                <a:cs typeface="Times New Roman" charset="0"/>
              </a:rPr>
              <a:t>2</a:t>
            </a:r>
            <a:r>
              <a:rPr lang="en-US" altLang="ko-KR" sz="2000" dirty="0">
                <a:latin typeface="Century Gothic" pitchFamily="34" charset="0"/>
                <a:cs typeface="Times New Roman" charset="0"/>
              </a:rPr>
              <a:t>: output place</a:t>
            </a:r>
          </a:p>
          <a:p>
            <a:endParaRPr lang="en-US" altLang="zh-CN" dirty="0">
              <a:latin typeface="Times New Roman" charset="0"/>
              <a:cs typeface="Times New Roman" charset="0"/>
            </a:endParaRPr>
          </a:p>
        </p:txBody>
      </p:sp>
      <p:sp>
        <p:nvSpPr>
          <p:cNvPr id="16388" name="Oval 3"/>
          <p:cNvSpPr>
            <a:spLocks noChangeArrowheads="1"/>
          </p:cNvSpPr>
          <p:nvPr/>
        </p:nvSpPr>
        <p:spPr bwMode="auto">
          <a:xfrm>
            <a:off x="7924800" y="4953000"/>
            <a:ext cx="762000" cy="7620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r>
              <a:rPr kumimoji="0" lang="en-US" altLang="ko-KR" sz="2400">
                <a:latin typeface="Times New Roman" charset="0"/>
              </a:rPr>
              <a:t>p</a:t>
            </a:r>
            <a:r>
              <a:rPr kumimoji="0" lang="en-US" altLang="ko-KR" sz="2400" baseline="-25000">
                <a:latin typeface="Times New Roman" charset="0"/>
              </a:rPr>
              <a:t>2 </a:t>
            </a:r>
          </a:p>
        </p:txBody>
      </p:sp>
      <p:sp>
        <p:nvSpPr>
          <p:cNvPr id="16389" name="Oval 4"/>
          <p:cNvSpPr>
            <a:spLocks noChangeArrowheads="1"/>
          </p:cNvSpPr>
          <p:nvPr/>
        </p:nvSpPr>
        <p:spPr bwMode="auto">
          <a:xfrm>
            <a:off x="6248400" y="4953000"/>
            <a:ext cx="762000" cy="7620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br>
              <a:rPr kumimoji="0" lang="ko-KR" altLang="en-US" sz="2400" baseline="-25000">
                <a:latin typeface="Times New Roman" charset="0"/>
              </a:rPr>
            </a:br>
            <a:br>
              <a:rPr kumimoji="0" lang="ko-KR" altLang="en-US" sz="2400" baseline="-25000">
                <a:latin typeface="Times New Roman" charset="0"/>
              </a:rPr>
            </a:br>
            <a:br>
              <a:rPr kumimoji="0" lang="ko-KR" altLang="en-US" sz="2400" baseline="-25000">
                <a:latin typeface="Times New Roman" charset="0"/>
              </a:rPr>
            </a:br>
            <a:r>
              <a:rPr kumimoji="0" lang="ko-KR" altLang="en-US" sz="2400" baseline="-25000">
                <a:latin typeface="Times New Roman" charset="0"/>
              </a:rPr>
              <a:t> 	</a:t>
            </a:r>
            <a:r>
              <a:rPr kumimoji="0" lang="en-US" altLang="ko-KR" sz="2400">
                <a:latin typeface="Times New Roman" charset="0"/>
              </a:rPr>
              <a:t>p</a:t>
            </a:r>
            <a:r>
              <a:rPr kumimoji="0" lang="en-US" altLang="ko-KR" sz="2400" baseline="-25000">
                <a:latin typeface="Times New Roman" charset="0"/>
              </a:rPr>
              <a:t>1</a:t>
            </a:r>
          </a:p>
        </p:txBody>
      </p:sp>
      <p:sp>
        <p:nvSpPr>
          <p:cNvPr id="16390" name="Rectangle 5"/>
          <p:cNvSpPr>
            <a:spLocks noChangeArrowheads="1"/>
          </p:cNvSpPr>
          <p:nvPr/>
        </p:nvSpPr>
        <p:spPr bwMode="auto">
          <a:xfrm>
            <a:off x="7391400" y="4953000"/>
            <a:ext cx="152400" cy="762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a:latin typeface="Times New Roman" charset="0"/>
              </a:rPr>
              <a:t>      </a:t>
            </a:r>
            <a:r>
              <a:rPr kumimoji="0" lang="en-US" altLang="ko-KR" sz="2400">
                <a:latin typeface="Times New Roman" charset="0"/>
              </a:rPr>
              <a:t>t</a:t>
            </a:r>
            <a:r>
              <a:rPr kumimoji="0" lang="en-US" altLang="ko-KR" sz="2400" baseline="-25000">
                <a:latin typeface="Times New Roman" charset="0"/>
              </a:rPr>
              <a:t>1</a:t>
            </a:r>
          </a:p>
          <a:p>
            <a:pPr algn="ctr" latinLnBrk="0"/>
            <a:r>
              <a:rPr kumimoji="0" lang="en-US" altLang="ko-KR" sz="2400" baseline="-25000">
                <a:latin typeface="Times New Roman" charset="0"/>
              </a:rPr>
              <a:t>   </a:t>
            </a:r>
          </a:p>
        </p:txBody>
      </p:sp>
      <p:sp>
        <p:nvSpPr>
          <p:cNvPr id="16391" name="Line 6"/>
          <p:cNvSpPr>
            <a:spLocks noChangeShapeType="1"/>
          </p:cNvSpPr>
          <p:nvPr/>
        </p:nvSpPr>
        <p:spPr bwMode="auto">
          <a:xfrm>
            <a:off x="7010400" y="5334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392" name="Line 7"/>
          <p:cNvSpPr>
            <a:spLocks noChangeShapeType="1"/>
          </p:cNvSpPr>
          <p:nvPr/>
        </p:nvSpPr>
        <p:spPr bwMode="auto">
          <a:xfrm>
            <a:off x="7543800" y="5334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Oval 8"/>
          <p:cNvSpPr>
            <a:spLocks noChangeArrowheads="1"/>
          </p:cNvSpPr>
          <p:nvPr/>
        </p:nvSpPr>
        <p:spPr bwMode="auto">
          <a:xfrm>
            <a:off x="6477000" y="5181600"/>
            <a:ext cx="304800" cy="3048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3.33333E-6 2.79889E-6 L 0.18334 2.79889E-6 " pathEditMode="relative" rAng="0" ptsTypes="AA">
                                      <p:cBhvr>
                                        <p:cTn id="6" dur="2000" fill="hold"/>
                                        <p:tgtEl>
                                          <p:spTgt spid="9"/>
                                        </p:tgtEl>
                                        <p:attrNameLst>
                                          <p:attrName>ppt_x</p:attrName>
                                          <p:attrName>ppt_y</p:attrName>
                                        </p:attrNameLst>
                                      </p:cBhvr>
                                      <p:rCtr x="9167"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Fire (cont.)</a:t>
            </a:r>
          </a:p>
        </p:txBody>
      </p:sp>
      <p:sp>
        <p:nvSpPr>
          <p:cNvPr id="17411" name="Rectangle 3"/>
          <p:cNvSpPr>
            <a:spLocks noGrp="1" noChangeArrowheads="1"/>
          </p:cNvSpPr>
          <p:nvPr>
            <p:ph idx="1"/>
          </p:nvPr>
        </p:nvSpPr>
        <p:spPr>
          <a:xfrm>
            <a:off x="381794" y="1940021"/>
            <a:ext cx="8380412" cy="2324100"/>
          </a:xfrm>
        </p:spPr>
        <p:txBody>
          <a:bodyPr>
            <a:normAutofit lnSpcReduction="10000"/>
          </a:bodyPr>
          <a:lstStyle/>
          <a:p>
            <a:pPr marL="609600" indent="-609600"/>
            <a:r>
              <a:rPr lang="en-US" altLang="zh-CN" dirty="0">
                <a:latin typeface="Times New Roman" charset="0"/>
                <a:cs typeface="Times New Roman" charset="0"/>
              </a:rPr>
              <a:t>Firing a transition results in two things:</a:t>
            </a:r>
          </a:p>
          <a:p>
            <a:pPr marL="1012825" lvl="1" indent="-533400">
              <a:buFont typeface="Wingdings" pitchFamily="2" charset="2"/>
              <a:buAutoNum type="arabicPeriod"/>
            </a:pPr>
            <a:r>
              <a:rPr lang="en-US" altLang="zh-CN" dirty="0">
                <a:latin typeface="Times New Roman" charset="0"/>
                <a:cs typeface="Times New Roman" charset="0"/>
              </a:rPr>
              <a:t>Subtracting one token from the marking of any place p for every arc connecting p to t</a:t>
            </a:r>
          </a:p>
          <a:p>
            <a:pPr marL="1012825" lvl="1" indent="-533400">
              <a:buFont typeface="Wingdings" pitchFamily="2" charset="2"/>
              <a:buAutoNum type="arabicPeriod"/>
            </a:pPr>
            <a:r>
              <a:rPr lang="en-US" altLang="zh-CN" dirty="0">
                <a:latin typeface="Times New Roman" charset="0"/>
                <a:cs typeface="Times New Roman" charset="0"/>
              </a:rPr>
              <a:t>Adding one token to the marking of any place p for every arc connecting t to p</a:t>
            </a:r>
          </a:p>
        </p:txBody>
      </p:sp>
      <p:grpSp>
        <p:nvGrpSpPr>
          <p:cNvPr id="17412" name="Group 41"/>
          <p:cNvGrpSpPr>
            <a:grpSpLocks/>
          </p:cNvGrpSpPr>
          <p:nvPr/>
        </p:nvGrpSpPr>
        <p:grpSpPr bwMode="auto">
          <a:xfrm>
            <a:off x="5092700" y="4191000"/>
            <a:ext cx="3289300" cy="2432050"/>
            <a:chOff x="576" y="1301"/>
            <a:chExt cx="2558" cy="1891"/>
          </a:xfrm>
        </p:grpSpPr>
        <p:sp>
          <p:nvSpPr>
            <p:cNvPr id="17424" name="Oval 42"/>
            <p:cNvSpPr>
              <a:spLocks noChangeArrowheads="1"/>
            </p:cNvSpPr>
            <p:nvPr/>
          </p:nvSpPr>
          <p:spPr bwMode="auto">
            <a:xfrm>
              <a:off x="2696" y="1301"/>
              <a:ext cx="438" cy="45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25" name="Oval 43"/>
            <p:cNvSpPr>
              <a:spLocks noChangeArrowheads="1"/>
            </p:cNvSpPr>
            <p:nvPr/>
          </p:nvSpPr>
          <p:spPr bwMode="auto">
            <a:xfrm>
              <a:off x="2696" y="2738"/>
              <a:ext cx="438" cy="45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26" name="Oval 44"/>
            <p:cNvSpPr>
              <a:spLocks noChangeArrowheads="1"/>
            </p:cNvSpPr>
            <p:nvPr/>
          </p:nvSpPr>
          <p:spPr bwMode="auto">
            <a:xfrm>
              <a:off x="2844" y="2890"/>
              <a:ext cx="145" cy="151"/>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cxnSp>
          <p:nvCxnSpPr>
            <p:cNvPr id="17427" name="AutoShape 45"/>
            <p:cNvCxnSpPr>
              <a:cxnSpLocks noChangeShapeType="1"/>
              <a:stCxn id="17424" idx="3"/>
              <a:endCxn id="17428" idx="3"/>
            </p:cNvCxnSpPr>
            <p:nvPr/>
          </p:nvCxnSpPr>
          <p:spPr bwMode="auto">
            <a:xfrm flipH="1">
              <a:off x="1872" y="1689"/>
              <a:ext cx="888" cy="59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428" name="Rectangle 46"/>
            <p:cNvSpPr>
              <a:spLocks noChangeArrowheads="1"/>
            </p:cNvSpPr>
            <p:nvPr/>
          </p:nvSpPr>
          <p:spPr bwMode="auto">
            <a:xfrm>
              <a:off x="1728" y="1920"/>
              <a:ext cx="144" cy="720"/>
            </a:xfrm>
            <a:prstGeom prst="rect">
              <a:avLst/>
            </a:prstGeom>
            <a:solidFill>
              <a:schemeClr val="tx1"/>
            </a:solidFill>
            <a:ln w="12700"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cxnSp>
          <p:nvCxnSpPr>
            <p:cNvPr id="17429" name="AutoShape 47"/>
            <p:cNvCxnSpPr>
              <a:cxnSpLocks noChangeShapeType="1"/>
              <a:stCxn id="17425" idx="1"/>
              <a:endCxn id="17428" idx="3"/>
            </p:cNvCxnSpPr>
            <p:nvPr/>
          </p:nvCxnSpPr>
          <p:spPr bwMode="auto">
            <a:xfrm flipH="1" flipV="1">
              <a:off x="1872" y="2280"/>
              <a:ext cx="888" cy="524"/>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430" name="AutoShape 48"/>
            <p:cNvCxnSpPr>
              <a:cxnSpLocks noChangeShapeType="1"/>
              <a:stCxn id="17428" idx="1"/>
              <a:endCxn id="17431" idx="6"/>
            </p:cNvCxnSpPr>
            <p:nvPr/>
          </p:nvCxnSpPr>
          <p:spPr bwMode="auto">
            <a:xfrm flipH="1">
              <a:off x="1014" y="2280"/>
              <a:ext cx="714" cy="1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431" name="Oval 49"/>
            <p:cNvSpPr>
              <a:spLocks noChangeArrowheads="1"/>
            </p:cNvSpPr>
            <p:nvPr/>
          </p:nvSpPr>
          <p:spPr bwMode="auto">
            <a:xfrm>
              <a:off x="576" y="2064"/>
              <a:ext cx="438" cy="45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32" name="Oval 50"/>
            <p:cNvSpPr>
              <a:spLocks noChangeArrowheads="1"/>
            </p:cNvSpPr>
            <p:nvPr/>
          </p:nvSpPr>
          <p:spPr bwMode="auto">
            <a:xfrm>
              <a:off x="2755" y="1459"/>
              <a:ext cx="145" cy="151"/>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33" name="Oval 51"/>
            <p:cNvSpPr>
              <a:spLocks noChangeArrowheads="1"/>
            </p:cNvSpPr>
            <p:nvPr/>
          </p:nvSpPr>
          <p:spPr bwMode="auto">
            <a:xfrm>
              <a:off x="2947" y="1459"/>
              <a:ext cx="145" cy="151"/>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7413" name="Group 53"/>
          <p:cNvGrpSpPr>
            <a:grpSpLocks/>
          </p:cNvGrpSpPr>
          <p:nvPr/>
        </p:nvGrpSpPr>
        <p:grpSpPr bwMode="auto">
          <a:xfrm>
            <a:off x="368300" y="4197350"/>
            <a:ext cx="3289300" cy="2432050"/>
            <a:chOff x="232" y="2452"/>
            <a:chExt cx="2072" cy="1532"/>
          </a:xfrm>
        </p:grpSpPr>
        <p:sp>
          <p:nvSpPr>
            <p:cNvPr id="17415" name="Oval 31"/>
            <p:cNvSpPr>
              <a:spLocks noChangeArrowheads="1"/>
            </p:cNvSpPr>
            <p:nvPr/>
          </p:nvSpPr>
          <p:spPr bwMode="auto">
            <a:xfrm>
              <a:off x="1949" y="2452"/>
              <a:ext cx="355" cy="3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 name="Oval 32"/>
            <p:cNvSpPr>
              <a:spLocks noChangeArrowheads="1"/>
            </p:cNvSpPr>
            <p:nvPr/>
          </p:nvSpPr>
          <p:spPr bwMode="auto">
            <a:xfrm>
              <a:off x="1949" y="3616"/>
              <a:ext cx="355" cy="3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cxnSp>
          <p:nvCxnSpPr>
            <p:cNvPr id="17417" name="AutoShape 34"/>
            <p:cNvCxnSpPr>
              <a:cxnSpLocks noChangeShapeType="1"/>
              <a:stCxn id="17415" idx="3"/>
              <a:endCxn id="17418" idx="3"/>
            </p:cNvCxnSpPr>
            <p:nvPr/>
          </p:nvCxnSpPr>
          <p:spPr bwMode="auto">
            <a:xfrm flipH="1">
              <a:off x="1282" y="2766"/>
              <a:ext cx="719" cy="479"/>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418" name="Rectangle 35"/>
            <p:cNvSpPr>
              <a:spLocks noChangeArrowheads="1"/>
            </p:cNvSpPr>
            <p:nvPr/>
          </p:nvSpPr>
          <p:spPr bwMode="auto">
            <a:xfrm>
              <a:off x="1165" y="2953"/>
              <a:ext cx="117" cy="584"/>
            </a:xfrm>
            <a:prstGeom prst="rect">
              <a:avLst/>
            </a:prstGeom>
            <a:solidFill>
              <a:schemeClr val="tx1"/>
            </a:solidFill>
            <a:ln w="12700"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cxnSp>
          <p:nvCxnSpPr>
            <p:cNvPr id="17419" name="AutoShape 36"/>
            <p:cNvCxnSpPr>
              <a:cxnSpLocks noChangeShapeType="1"/>
              <a:stCxn id="17416" idx="1"/>
              <a:endCxn id="17418" idx="3"/>
            </p:cNvCxnSpPr>
            <p:nvPr/>
          </p:nvCxnSpPr>
          <p:spPr bwMode="auto">
            <a:xfrm flipH="1" flipV="1">
              <a:off x="1282" y="3245"/>
              <a:ext cx="719" cy="4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420" name="AutoShape 37"/>
            <p:cNvCxnSpPr>
              <a:cxnSpLocks noChangeShapeType="1"/>
              <a:stCxn id="17418" idx="1"/>
              <a:endCxn id="17421" idx="6"/>
            </p:cNvCxnSpPr>
            <p:nvPr/>
          </p:nvCxnSpPr>
          <p:spPr bwMode="auto">
            <a:xfrm flipH="1">
              <a:off x="587" y="3245"/>
              <a:ext cx="578" cy="9"/>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421" name="Oval 38"/>
            <p:cNvSpPr>
              <a:spLocks noChangeArrowheads="1"/>
            </p:cNvSpPr>
            <p:nvPr/>
          </p:nvSpPr>
          <p:spPr bwMode="auto">
            <a:xfrm>
              <a:off x="232" y="3070"/>
              <a:ext cx="355" cy="3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22" name="Oval 39"/>
            <p:cNvSpPr>
              <a:spLocks noChangeArrowheads="1"/>
            </p:cNvSpPr>
            <p:nvPr/>
          </p:nvSpPr>
          <p:spPr bwMode="auto">
            <a:xfrm>
              <a:off x="2072" y="2580"/>
              <a:ext cx="117" cy="122"/>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23" name="Oval 52"/>
            <p:cNvSpPr>
              <a:spLocks noChangeArrowheads="1"/>
            </p:cNvSpPr>
            <p:nvPr/>
          </p:nvSpPr>
          <p:spPr bwMode="auto">
            <a:xfrm>
              <a:off x="356" y="3197"/>
              <a:ext cx="117" cy="122"/>
            </a:xfrm>
            <a:prstGeom prst="ellipse">
              <a:avLst/>
            </a:prstGeom>
            <a:solidFill>
              <a:srgbClr val="1C1C1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28406" name="AutoShape 54"/>
          <p:cNvSpPr>
            <a:spLocks noChangeArrowheads="1"/>
          </p:cNvSpPr>
          <p:nvPr/>
        </p:nvSpPr>
        <p:spPr bwMode="auto">
          <a:xfrm>
            <a:off x="3886200" y="5105400"/>
            <a:ext cx="914400" cy="685800"/>
          </a:xfrm>
          <a:prstGeom prst="leftArrow">
            <a:avLst>
              <a:gd name="adj1" fmla="val 50000"/>
              <a:gd name="adj2" fmla="val 33333"/>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71537" y="665162"/>
            <a:ext cx="8162925" cy="762000"/>
          </a:xfrm>
        </p:spPr>
        <p:txBody>
          <a:bodyPr/>
          <a:lstStyle/>
          <a:p>
            <a:r>
              <a:rPr lang="en-US" altLang="zh-CN" dirty="0">
                <a:latin typeface="Times New Roman" pitchFamily="18" charset="0"/>
                <a:cs typeface="Times New Roman" pitchFamily="18" charset="0"/>
              </a:rPr>
              <a:t>Firing example</a:t>
            </a:r>
          </a:p>
        </p:txBody>
      </p:sp>
      <p:sp>
        <p:nvSpPr>
          <p:cNvPr id="18435" name="Rectangle 3"/>
          <p:cNvSpPr>
            <a:spLocks noGrp="1" noChangeArrowheads="1"/>
          </p:cNvSpPr>
          <p:nvPr>
            <p:ph idx="1"/>
          </p:nvPr>
        </p:nvSpPr>
        <p:spPr/>
        <p:txBody>
          <a:bodyPr/>
          <a:lstStyle/>
          <a:p>
            <a:pPr>
              <a:buFont typeface="Wingdings" pitchFamily="2" charset="2"/>
              <a:buNone/>
            </a:pPr>
            <a:r>
              <a:rPr lang="en-US" altLang="zh-CN">
                <a:latin typeface="Times New Roman" charset="0"/>
                <a:cs typeface="Times New Roman" charset="0"/>
              </a:rPr>
              <a:t>2H</a:t>
            </a:r>
            <a:r>
              <a:rPr lang="en-US" altLang="zh-CN" baseline="-25000">
                <a:latin typeface="Times New Roman" charset="0"/>
                <a:cs typeface="Times New Roman" charset="0"/>
              </a:rPr>
              <a:t>2</a:t>
            </a:r>
            <a:r>
              <a:rPr lang="en-US" altLang="zh-CN">
                <a:latin typeface="Times New Roman" charset="0"/>
                <a:cs typeface="Times New Roman" charset="0"/>
              </a:rPr>
              <a:t> + O</a:t>
            </a:r>
            <a:r>
              <a:rPr lang="en-US" altLang="zh-CN" baseline="-25000">
                <a:latin typeface="Times New Roman" charset="0"/>
                <a:cs typeface="Times New Roman" charset="0"/>
              </a:rPr>
              <a:t>2</a:t>
            </a:r>
            <a:r>
              <a:rPr lang="en-US" altLang="zh-CN">
                <a:latin typeface="Times New Roman" charset="0"/>
                <a:cs typeface="Times New Roman" charset="0"/>
              </a:rPr>
              <a:t> </a:t>
            </a:r>
            <a:r>
              <a:rPr lang="en-US" altLang="zh-CN">
                <a:latin typeface="Times New Roman" charset="0"/>
                <a:cs typeface="Times New Roman" charset="0"/>
                <a:sym typeface="Symbol" pitchFamily="18" charset="2"/>
              </a:rPr>
              <a:t></a:t>
            </a:r>
            <a:r>
              <a:rPr lang="en-US" altLang="zh-CN">
                <a:latin typeface="Times New Roman" charset="0"/>
                <a:cs typeface="Times New Roman" charset="0"/>
              </a:rPr>
              <a:t> 2H</a:t>
            </a:r>
            <a:r>
              <a:rPr lang="en-US" altLang="zh-CN" baseline="-25000">
                <a:latin typeface="Times New Roman" charset="0"/>
                <a:cs typeface="Times New Roman" charset="0"/>
              </a:rPr>
              <a:t>2</a:t>
            </a:r>
            <a:r>
              <a:rPr lang="en-US" altLang="zh-CN">
                <a:latin typeface="Times New Roman" charset="0"/>
                <a:cs typeface="Times New Roman" charset="0"/>
              </a:rPr>
              <a:t>O</a:t>
            </a:r>
          </a:p>
        </p:txBody>
      </p:sp>
      <p:sp>
        <p:nvSpPr>
          <p:cNvPr id="18436" name="Oval 4"/>
          <p:cNvSpPr>
            <a:spLocks noChangeArrowheads="1"/>
          </p:cNvSpPr>
          <p:nvPr/>
        </p:nvSpPr>
        <p:spPr bwMode="auto">
          <a:xfrm>
            <a:off x="1752600" y="3200400"/>
            <a:ext cx="609600" cy="6096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37" name="Oval 5"/>
          <p:cNvSpPr>
            <a:spLocks noChangeArrowheads="1"/>
          </p:cNvSpPr>
          <p:nvPr/>
        </p:nvSpPr>
        <p:spPr bwMode="auto">
          <a:xfrm>
            <a:off x="1752600" y="4800600"/>
            <a:ext cx="609600" cy="6096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38" name="Oval 6"/>
          <p:cNvSpPr>
            <a:spLocks noChangeArrowheads="1"/>
          </p:cNvSpPr>
          <p:nvPr/>
        </p:nvSpPr>
        <p:spPr bwMode="auto">
          <a:xfrm>
            <a:off x="4953000" y="4038600"/>
            <a:ext cx="609600" cy="6096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39" name="Rectangle 7"/>
          <p:cNvSpPr>
            <a:spLocks noChangeArrowheads="1"/>
          </p:cNvSpPr>
          <p:nvPr/>
        </p:nvSpPr>
        <p:spPr bwMode="auto">
          <a:xfrm>
            <a:off x="3505200" y="3886200"/>
            <a:ext cx="152400" cy="9144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40" name="Line 8"/>
          <p:cNvSpPr>
            <a:spLocks noChangeShapeType="1"/>
          </p:cNvSpPr>
          <p:nvPr/>
        </p:nvSpPr>
        <p:spPr bwMode="auto">
          <a:xfrm>
            <a:off x="2362200" y="3581400"/>
            <a:ext cx="1143000" cy="6096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8441" name="Line 9"/>
          <p:cNvSpPr>
            <a:spLocks noChangeShapeType="1"/>
          </p:cNvSpPr>
          <p:nvPr/>
        </p:nvSpPr>
        <p:spPr bwMode="auto">
          <a:xfrm flipV="1">
            <a:off x="2362200" y="4495800"/>
            <a:ext cx="1143000" cy="5334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8442" name="Line 10"/>
          <p:cNvSpPr>
            <a:spLocks noChangeShapeType="1"/>
          </p:cNvSpPr>
          <p:nvPr/>
        </p:nvSpPr>
        <p:spPr bwMode="auto">
          <a:xfrm>
            <a:off x="3657600" y="4343400"/>
            <a:ext cx="129540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8443" name="Text Box 11"/>
          <p:cNvSpPr txBox="1">
            <a:spLocks noChangeArrowheads="1"/>
          </p:cNvSpPr>
          <p:nvPr/>
        </p:nvSpPr>
        <p:spPr bwMode="auto">
          <a:xfrm>
            <a:off x="1295400" y="36576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H</a:t>
            </a:r>
            <a:r>
              <a:rPr lang="en-US" altLang="zh-CN" baseline="-25000">
                <a:ea typeface="宋体" charset="-122"/>
              </a:rPr>
              <a:t>2</a:t>
            </a:r>
          </a:p>
        </p:txBody>
      </p:sp>
      <p:sp>
        <p:nvSpPr>
          <p:cNvPr id="18444" name="Text Box 12"/>
          <p:cNvSpPr txBox="1">
            <a:spLocks noChangeArrowheads="1"/>
          </p:cNvSpPr>
          <p:nvPr/>
        </p:nvSpPr>
        <p:spPr bwMode="auto">
          <a:xfrm>
            <a:off x="1295400" y="5308600"/>
            <a:ext cx="4889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O</a:t>
            </a:r>
            <a:r>
              <a:rPr lang="en-US" altLang="zh-CN" baseline="-25000">
                <a:ea typeface="宋体" charset="-122"/>
              </a:rPr>
              <a:t>2</a:t>
            </a:r>
          </a:p>
        </p:txBody>
      </p:sp>
      <p:sp>
        <p:nvSpPr>
          <p:cNvPr id="18445" name="Text Box 13"/>
          <p:cNvSpPr txBox="1">
            <a:spLocks noChangeArrowheads="1"/>
          </p:cNvSpPr>
          <p:nvPr/>
        </p:nvSpPr>
        <p:spPr bwMode="auto">
          <a:xfrm>
            <a:off x="4953000" y="4851400"/>
            <a:ext cx="6794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H</a:t>
            </a:r>
            <a:r>
              <a:rPr lang="en-US" altLang="zh-CN" baseline="-25000">
                <a:ea typeface="宋体" charset="-122"/>
              </a:rPr>
              <a:t>2</a:t>
            </a:r>
            <a:r>
              <a:rPr lang="en-US" altLang="zh-CN">
                <a:ea typeface="宋体" charset="-122"/>
              </a:rPr>
              <a:t>O</a:t>
            </a:r>
          </a:p>
        </p:txBody>
      </p:sp>
      <p:sp>
        <p:nvSpPr>
          <p:cNvPr id="18446" name="Text Box 14"/>
          <p:cNvSpPr txBox="1">
            <a:spLocks noChangeArrowheads="1"/>
          </p:cNvSpPr>
          <p:nvPr/>
        </p:nvSpPr>
        <p:spPr bwMode="auto">
          <a:xfrm>
            <a:off x="3429000" y="34290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a:t>
            </a:r>
            <a:endParaRPr lang="en-US" altLang="zh-CN" baseline="-25000">
              <a:ea typeface="宋体" charset="-122"/>
            </a:endParaRPr>
          </a:p>
        </p:txBody>
      </p:sp>
      <p:sp>
        <p:nvSpPr>
          <p:cNvPr id="18447" name="Text Box 15"/>
          <p:cNvSpPr txBox="1">
            <a:spLocks noChangeArrowheads="1"/>
          </p:cNvSpPr>
          <p:nvPr/>
        </p:nvSpPr>
        <p:spPr bwMode="auto">
          <a:xfrm>
            <a:off x="4114800" y="39624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2</a:t>
            </a:r>
            <a:endParaRPr lang="en-US" altLang="zh-CN" baseline="-25000">
              <a:ea typeface="宋体" charset="-122"/>
            </a:endParaRPr>
          </a:p>
        </p:txBody>
      </p:sp>
      <p:sp>
        <p:nvSpPr>
          <p:cNvPr id="18448" name="Text Box 16"/>
          <p:cNvSpPr txBox="1">
            <a:spLocks noChangeArrowheads="1"/>
          </p:cNvSpPr>
          <p:nvPr/>
        </p:nvSpPr>
        <p:spPr bwMode="auto">
          <a:xfrm>
            <a:off x="2743200" y="34290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2</a:t>
            </a:r>
            <a:endParaRPr lang="en-US" altLang="zh-CN" baseline="-25000">
              <a:ea typeface="宋体" charset="-122"/>
            </a:endParaRPr>
          </a:p>
        </p:txBody>
      </p:sp>
      <p:sp>
        <p:nvSpPr>
          <p:cNvPr id="18449" name="Oval 17"/>
          <p:cNvSpPr>
            <a:spLocks noChangeArrowheads="1"/>
          </p:cNvSpPr>
          <p:nvPr/>
        </p:nvSpPr>
        <p:spPr bwMode="auto">
          <a:xfrm>
            <a:off x="1828800" y="33528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50" name="Oval 18"/>
          <p:cNvSpPr>
            <a:spLocks noChangeArrowheads="1"/>
          </p:cNvSpPr>
          <p:nvPr/>
        </p:nvSpPr>
        <p:spPr bwMode="auto">
          <a:xfrm>
            <a:off x="2057400" y="35052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51" name="Oval 19"/>
          <p:cNvSpPr>
            <a:spLocks noChangeArrowheads="1"/>
          </p:cNvSpPr>
          <p:nvPr/>
        </p:nvSpPr>
        <p:spPr bwMode="auto">
          <a:xfrm>
            <a:off x="1828800" y="49530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52" name="Oval 20"/>
          <p:cNvSpPr>
            <a:spLocks noChangeArrowheads="1"/>
          </p:cNvSpPr>
          <p:nvPr/>
        </p:nvSpPr>
        <p:spPr bwMode="auto">
          <a:xfrm>
            <a:off x="2057400" y="5105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Dining </a:t>
            </a:r>
            <a:r>
              <a:rPr lang="en-US" altLang="zh-CN" dirty="0" err="1"/>
              <a:t>Philosphier</a:t>
            </a:r>
            <a:endParaRPr lang="zh-CN" altLang="en-US" dirty="0"/>
          </a:p>
        </p:txBody>
      </p:sp>
      <p:sp>
        <p:nvSpPr>
          <p:cNvPr id="3" name="内容占位符 2"/>
          <p:cNvSpPr>
            <a:spLocks noGrp="1"/>
          </p:cNvSpPr>
          <p:nvPr>
            <p:ph idx="1"/>
          </p:nvPr>
        </p:nvSpPr>
        <p:spPr/>
        <p:txBody>
          <a:bodyPr/>
          <a:lstStyle/>
          <a:p>
            <a:r>
              <a:rPr lang="en-US" altLang="zh-CN" dirty="0"/>
              <a:t>4 States</a:t>
            </a:r>
            <a:r>
              <a:rPr lang="zh-CN" altLang="en-US" dirty="0"/>
              <a:t>， </a:t>
            </a:r>
            <a:r>
              <a:rPr lang="en-US" altLang="zh-CN" dirty="0"/>
              <a:t>5 transitions</a:t>
            </a:r>
            <a:endParaRPr lang="zh-CN" altLang="en-US" dirty="0"/>
          </a:p>
        </p:txBody>
      </p:sp>
      <p:pic>
        <p:nvPicPr>
          <p:cNvPr id="4" name="Picture 2" descr="D:\DOCS\NJU DOC\NJUCS DOC\副教授申报材料\哲学家吃面\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044" y="2773197"/>
            <a:ext cx="4103688" cy="2789403"/>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3174260"/>
            <a:ext cx="1457325" cy="1619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9085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71537" y="685800"/>
            <a:ext cx="8162925" cy="762000"/>
          </a:xfrm>
        </p:spPr>
        <p:txBody>
          <a:bodyPr/>
          <a:lstStyle/>
          <a:p>
            <a:r>
              <a:rPr lang="en-US" altLang="zh-CN" dirty="0">
                <a:latin typeface="Times New Roman" pitchFamily="18" charset="0"/>
                <a:cs typeface="Times New Roman" pitchFamily="18" charset="0"/>
              </a:rPr>
              <a:t>Firing example</a:t>
            </a:r>
          </a:p>
        </p:txBody>
      </p:sp>
      <p:sp>
        <p:nvSpPr>
          <p:cNvPr id="19459" name="Rectangle 3"/>
          <p:cNvSpPr>
            <a:spLocks noGrp="1" noChangeArrowheads="1"/>
          </p:cNvSpPr>
          <p:nvPr>
            <p:ph idx="1"/>
          </p:nvPr>
        </p:nvSpPr>
        <p:spPr/>
        <p:txBody>
          <a:bodyPr/>
          <a:lstStyle/>
          <a:p>
            <a:pPr>
              <a:buFont typeface="Wingdings" pitchFamily="2" charset="2"/>
              <a:buNone/>
            </a:pPr>
            <a:r>
              <a:rPr lang="en-US" altLang="zh-CN">
                <a:latin typeface="Times New Roman" charset="0"/>
                <a:cs typeface="Times New Roman" charset="0"/>
              </a:rPr>
              <a:t>2H</a:t>
            </a:r>
            <a:r>
              <a:rPr lang="en-US" altLang="zh-CN" baseline="-25000">
                <a:latin typeface="Times New Roman" charset="0"/>
                <a:cs typeface="Times New Roman" charset="0"/>
              </a:rPr>
              <a:t>2</a:t>
            </a:r>
            <a:r>
              <a:rPr lang="en-US" altLang="zh-CN">
                <a:latin typeface="Times New Roman" charset="0"/>
                <a:cs typeface="Times New Roman" charset="0"/>
              </a:rPr>
              <a:t> + O</a:t>
            </a:r>
            <a:r>
              <a:rPr lang="en-US" altLang="zh-CN" baseline="-25000">
                <a:latin typeface="Times New Roman" charset="0"/>
                <a:cs typeface="Times New Roman" charset="0"/>
              </a:rPr>
              <a:t>2</a:t>
            </a:r>
            <a:r>
              <a:rPr lang="en-US" altLang="zh-CN">
                <a:latin typeface="Times New Roman" charset="0"/>
                <a:cs typeface="Times New Roman" charset="0"/>
              </a:rPr>
              <a:t> </a:t>
            </a:r>
            <a:r>
              <a:rPr lang="en-US" altLang="zh-CN">
                <a:latin typeface="Times New Roman" charset="0"/>
                <a:cs typeface="Times New Roman" charset="0"/>
                <a:sym typeface="Symbol" pitchFamily="18" charset="2"/>
              </a:rPr>
              <a:t></a:t>
            </a:r>
            <a:r>
              <a:rPr lang="en-US" altLang="zh-CN">
                <a:latin typeface="Times New Roman" charset="0"/>
                <a:cs typeface="Times New Roman" charset="0"/>
              </a:rPr>
              <a:t> 2H</a:t>
            </a:r>
            <a:r>
              <a:rPr lang="en-US" altLang="zh-CN" baseline="-25000">
                <a:latin typeface="Times New Roman" charset="0"/>
                <a:cs typeface="Times New Roman" charset="0"/>
              </a:rPr>
              <a:t>2</a:t>
            </a:r>
            <a:r>
              <a:rPr lang="en-US" altLang="zh-CN">
                <a:latin typeface="Times New Roman" charset="0"/>
                <a:cs typeface="Times New Roman" charset="0"/>
              </a:rPr>
              <a:t>O</a:t>
            </a:r>
          </a:p>
        </p:txBody>
      </p:sp>
      <p:sp>
        <p:nvSpPr>
          <p:cNvPr id="19460" name="Oval 4"/>
          <p:cNvSpPr>
            <a:spLocks noChangeArrowheads="1"/>
          </p:cNvSpPr>
          <p:nvPr/>
        </p:nvSpPr>
        <p:spPr bwMode="auto">
          <a:xfrm>
            <a:off x="1752600" y="3200400"/>
            <a:ext cx="609600" cy="6096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61" name="Oval 5"/>
          <p:cNvSpPr>
            <a:spLocks noChangeArrowheads="1"/>
          </p:cNvSpPr>
          <p:nvPr/>
        </p:nvSpPr>
        <p:spPr bwMode="auto">
          <a:xfrm>
            <a:off x="1752600" y="4800600"/>
            <a:ext cx="609600" cy="6096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62" name="Oval 6"/>
          <p:cNvSpPr>
            <a:spLocks noChangeArrowheads="1"/>
          </p:cNvSpPr>
          <p:nvPr/>
        </p:nvSpPr>
        <p:spPr bwMode="auto">
          <a:xfrm>
            <a:off x="4953000" y="4038600"/>
            <a:ext cx="609600" cy="6096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63" name="Rectangle 7"/>
          <p:cNvSpPr>
            <a:spLocks noChangeArrowheads="1"/>
          </p:cNvSpPr>
          <p:nvPr/>
        </p:nvSpPr>
        <p:spPr bwMode="auto">
          <a:xfrm>
            <a:off x="3505200" y="3886200"/>
            <a:ext cx="152400" cy="9144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64" name="Line 8"/>
          <p:cNvSpPr>
            <a:spLocks noChangeShapeType="1"/>
          </p:cNvSpPr>
          <p:nvPr/>
        </p:nvSpPr>
        <p:spPr bwMode="auto">
          <a:xfrm>
            <a:off x="2362200" y="3581400"/>
            <a:ext cx="1143000" cy="6096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9465" name="Line 9"/>
          <p:cNvSpPr>
            <a:spLocks noChangeShapeType="1"/>
          </p:cNvSpPr>
          <p:nvPr/>
        </p:nvSpPr>
        <p:spPr bwMode="auto">
          <a:xfrm flipV="1">
            <a:off x="2362200" y="4495800"/>
            <a:ext cx="1143000" cy="5334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9466" name="Line 10"/>
          <p:cNvSpPr>
            <a:spLocks noChangeShapeType="1"/>
          </p:cNvSpPr>
          <p:nvPr/>
        </p:nvSpPr>
        <p:spPr bwMode="auto">
          <a:xfrm>
            <a:off x="3657600" y="4343400"/>
            <a:ext cx="129540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9467" name="Text Box 11"/>
          <p:cNvSpPr txBox="1">
            <a:spLocks noChangeArrowheads="1"/>
          </p:cNvSpPr>
          <p:nvPr/>
        </p:nvSpPr>
        <p:spPr bwMode="auto">
          <a:xfrm>
            <a:off x="1295400" y="36576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H</a:t>
            </a:r>
            <a:r>
              <a:rPr lang="en-US" altLang="zh-CN" baseline="-25000">
                <a:ea typeface="宋体" charset="-122"/>
              </a:rPr>
              <a:t>2</a:t>
            </a:r>
          </a:p>
        </p:txBody>
      </p:sp>
      <p:sp>
        <p:nvSpPr>
          <p:cNvPr id="19468" name="Text Box 12"/>
          <p:cNvSpPr txBox="1">
            <a:spLocks noChangeArrowheads="1"/>
          </p:cNvSpPr>
          <p:nvPr/>
        </p:nvSpPr>
        <p:spPr bwMode="auto">
          <a:xfrm>
            <a:off x="1295400" y="5308600"/>
            <a:ext cx="4889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O</a:t>
            </a:r>
            <a:r>
              <a:rPr lang="en-US" altLang="zh-CN" baseline="-25000">
                <a:ea typeface="宋体" charset="-122"/>
              </a:rPr>
              <a:t>2</a:t>
            </a:r>
          </a:p>
        </p:txBody>
      </p:sp>
      <p:sp>
        <p:nvSpPr>
          <p:cNvPr id="19469" name="Text Box 13"/>
          <p:cNvSpPr txBox="1">
            <a:spLocks noChangeArrowheads="1"/>
          </p:cNvSpPr>
          <p:nvPr/>
        </p:nvSpPr>
        <p:spPr bwMode="auto">
          <a:xfrm>
            <a:off x="4953000" y="4851400"/>
            <a:ext cx="6794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H</a:t>
            </a:r>
            <a:r>
              <a:rPr lang="en-US" altLang="zh-CN" baseline="-25000">
                <a:ea typeface="宋体" charset="-122"/>
              </a:rPr>
              <a:t>2</a:t>
            </a:r>
            <a:r>
              <a:rPr lang="en-US" altLang="zh-CN">
                <a:ea typeface="宋体" charset="-122"/>
              </a:rPr>
              <a:t>O</a:t>
            </a:r>
          </a:p>
        </p:txBody>
      </p:sp>
      <p:sp>
        <p:nvSpPr>
          <p:cNvPr id="19470" name="Text Box 14"/>
          <p:cNvSpPr txBox="1">
            <a:spLocks noChangeArrowheads="1"/>
          </p:cNvSpPr>
          <p:nvPr/>
        </p:nvSpPr>
        <p:spPr bwMode="auto">
          <a:xfrm>
            <a:off x="3429000" y="34290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a:t>
            </a:r>
            <a:endParaRPr lang="en-US" altLang="zh-CN" baseline="-25000">
              <a:ea typeface="宋体" charset="-122"/>
            </a:endParaRPr>
          </a:p>
        </p:txBody>
      </p:sp>
      <p:sp>
        <p:nvSpPr>
          <p:cNvPr id="19471" name="Text Box 15"/>
          <p:cNvSpPr txBox="1">
            <a:spLocks noChangeArrowheads="1"/>
          </p:cNvSpPr>
          <p:nvPr/>
        </p:nvSpPr>
        <p:spPr bwMode="auto">
          <a:xfrm>
            <a:off x="4114800" y="39624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2</a:t>
            </a:r>
            <a:endParaRPr lang="en-US" altLang="zh-CN" baseline="-25000">
              <a:ea typeface="宋体" charset="-122"/>
            </a:endParaRPr>
          </a:p>
        </p:txBody>
      </p:sp>
      <p:sp>
        <p:nvSpPr>
          <p:cNvPr id="19472" name="Text Box 16"/>
          <p:cNvSpPr txBox="1">
            <a:spLocks noChangeArrowheads="1"/>
          </p:cNvSpPr>
          <p:nvPr/>
        </p:nvSpPr>
        <p:spPr bwMode="auto">
          <a:xfrm>
            <a:off x="2743200" y="3429000"/>
            <a:ext cx="479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2</a:t>
            </a:r>
            <a:endParaRPr lang="en-US" altLang="zh-CN" baseline="-25000">
              <a:ea typeface="宋体" charset="-122"/>
            </a:endParaRPr>
          </a:p>
        </p:txBody>
      </p:sp>
      <p:sp>
        <p:nvSpPr>
          <p:cNvPr id="19473" name="Oval 17"/>
          <p:cNvSpPr>
            <a:spLocks noChangeArrowheads="1"/>
          </p:cNvSpPr>
          <p:nvPr/>
        </p:nvSpPr>
        <p:spPr bwMode="auto">
          <a:xfrm>
            <a:off x="5257800" y="4343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a:off x="5029200" y="41910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a:off x="1828800" y="49530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charset="0"/>
                <a:cs typeface="Times New Roman" charset="0"/>
              </a:rPr>
              <a:t>Run-1 Safe PN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9600" y="2017713"/>
                <a:ext cx="7772400" cy="4114800"/>
              </a:xfrm>
            </p:spPr>
            <p:txBody>
              <a:bodyPr/>
              <a:lstStyle/>
              <a:p>
                <a:r>
                  <a:rPr lang="en-US" altLang="zh-CN" dirty="0"/>
                  <a:t>A run of a Petri net is a finite or infinite sequence of markings and transitions</a:t>
                </a:r>
              </a:p>
              <a:p>
                <a:pPr marL="0"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𝜇</m:t>
                        </m:r>
                      </m:e>
                      <m:sub>
                        <m:r>
                          <a:rPr lang="en-US" altLang="zh-CN" b="0" i="1" smtClean="0">
                            <a:latin typeface="Cambria Math"/>
                          </a:rPr>
                          <m:t>0</m:t>
                        </m:r>
                      </m:sub>
                    </m:sSub>
                    <m:groupChr>
                      <m:groupChrPr>
                        <m:chr m:val="→"/>
                        <m:vertJc m:val="bot"/>
                        <m:ctrlPr>
                          <a:rPr lang="en-US" altLang="zh-CN" i="1" smtClean="0">
                            <a:latin typeface="Cambria Math" panose="02040503050406030204" pitchFamily="18" charset="0"/>
                          </a:rPr>
                        </m:ctrlPr>
                      </m:groupChrPr>
                      <m:e>
                        <m:sSub>
                          <m:sSubPr>
                            <m:ctrlPr>
                              <a:rPr lang="en-US" altLang="zh-CN"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0</m:t>
                            </m:r>
                          </m:sub>
                        </m:sSub>
                      </m:e>
                    </m:groupCh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𝜇</m:t>
                        </m:r>
                      </m:e>
                      <m:sub>
                        <m:r>
                          <a:rPr lang="en-US" altLang="zh-CN" b="0" i="1" smtClean="0">
                            <a:latin typeface="Cambria Math"/>
                          </a:rPr>
                          <m:t>1</m:t>
                        </m:r>
                      </m:sub>
                    </m:sSub>
                    <m:groupChr>
                      <m:groupChrPr>
                        <m:chr m:val="→"/>
                        <m:vertJc m:val="bot"/>
                        <m:ctrlPr>
                          <a:rPr lang="en-US" altLang="zh-CN" i="1">
                            <a:latin typeface="Cambria Math" panose="02040503050406030204" pitchFamily="18" charset="0"/>
                          </a:rPr>
                        </m:ctrlPr>
                      </m:groupChrPr>
                      <m:e>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1</m:t>
                            </m:r>
                          </m:sub>
                        </m:sSub>
                      </m:e>
                    </m:groupChr>
                  </m:oMath>
                </a14:m>
                <a:r>
                  <a:rPr lang="en-US" altLang="zh-CN" dirty="0"/>
                  <a:t>…</a:t>
                </a:r>
                <a14:m>
                  <m:oMath xmlns:m="http://schemas.openxmlformats.org/officeDocument/2006/math">
                    <m:groupChr>
                      <m:groupChrPr>
                        <m:chr m:val="→"/>
                        <m:vertJc m:val="bot"/>
                        <m:ctrlPr>
                          <a:rPr lang="en-US" altLang="zh-CN" i="1">
                            <a:latin typeface="Cambria Math" panose="02040503050406030204" pitchFamily="18" charset="0"/>
                          </a:rPr>
                        </m:ctrlPr>
                      </m:groupChrPr>
                      <m:e>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𝑛</m:t>
                            </m:r>
                            <m:r>
                              <a:rPr lang="en-US" altLang="zh-CN" b="0" i="1" smtClean="0">
                                <a:latin typeface="Cambria Math"/>
                              </a:rPr>
                              <m:t>−1</m:t>
                            </m:r>
                          </m:sub>
                        </m:sSub>
                      </m:e>
                    </m:groupCh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𝜇</m:t>
                        </m:r>
                      </m:e>
                      <m:sub>
                        <m:r>
                          <a:rPr lang="en-US" altLang="zh-CN" b="0" i="1" smtClean="0">
                            <a:latin typeface="Cambria Math"/>
                          </a:rPr>
                          <m:t>𝑛</m:t>
                        </m:r>
                      </m:sub>
                    </m:sSub>
                    <m:groupChr>
                      <m:groupChrPr>
                        <m:chr m:val="→"/>
                        <m:vertJc m:val="bot"/>
                        <m:ctrlPr>
                          <a:rPr lang="en-US" altLang="zh-CN" i="1">
                            <a:latin typeface="Cambria Math" panose="02040503050406030204" pitchFamily="18" charset="0"/>
                          </a:rPr>
                        </m:ctrlPr>
                      </m:groupChrPr>
                      <m:e>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𝑛</m:t>
                            </m:r>
                          </m:sub>
                        </m:sSub>
                      </m:e>
                    </m:groupChr>
                  </m:oMath>
                </a14:m>
                <a:r>
                  <a:rPr lang="en-US" altLang="zh-CN" dirty="0"/>
                  <a:t>…</a:t>
                </a:r>
                <a:r>
                  <a:rPr lang="zh-CN" altLang="en-US" dirty="0"/>
                  <a:t> </a:t>
                </a:r>
                <a:r>
                  <a:rPr lang="en-US" altLang="zh-CN" dirty="0"/>
                  <a:t>such that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0</m:t>
                        </m:r>
                      </m:sub>
                    </m:sSub>
                  </m:oMath>
                </a14:m>
                <a:r>
                  <a:rPr lang="en-US" altLang="zh-CN" dirty="0"/>
                  <a:t> is the initial marking of the net,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𝑡</m:t>
                        </m:r>
                      </m:e>
                      <m:sub>
                        <m:r>
                          <a:rPr lang="en-US" altLang="zh-CN" b="0" i="1" smtClean="0">
                            <a:latin typeface="Cambria Math"/>
                          </a:rPr>
                          <m:t>𝑖</m:t>
                        </m:r>
                      </m:sub>
                    </m:sSub>
                    <m:r>
                      <a:rPr lang="en-US" altLang="zh-CN" i="1" smtClean="0">
                        <a:latin typeface="Cambria Math"/>
                        <a:ea typeface="Cambria Math"/>
                      </a:rPr>
                      <m:t>∈</m:t>
                    </m:r>
                    <m:r>
                      <a:rPr lang="en-US" altLang="zh-CN" b="0" i="1" smtClean="0">
                        <a:latin typeface="Cambria Math"/>
                        <a:ea typeface="Cambria Math"/>
                      </a:rPr>
                      <m:t>𝑒𝑛𝑎𝑏𝑙𝑒𝑑</m:t>
                    </m:r>
                    <m:r>
                      <a:rPr lang="en-US" altLang="zh-CN" b="0" i="1" smtClean="0">
                        <a:latin typeface="Cambria Math"/>
                        <a:ea typeface="Cambria Math"/>
                      </a:rPr>
                      <m:t>(</m:t>
                    </m:r>
                    <m:sSub>
                      <m:sSubPr>
                        <m:ctrlPr>
                          <a:rPr lang="en-US" altLang="zh-CN" i="1">
                            <a:latin typeface="Cambria Math" panose="02040503050406030204" pitchFamily="18" charset="0"/>
                          </a:rPr>
                        </m:ctrlPr>
                      </m:sSubPr>
                      <m:e>
                        <m:r>
                          <a:rPr lang="zh-CN" altLang="en-US" i="1">
                            <a:latin typeface="Cambria Math"/>
                          </a:rPr>
                          <m:t>𝜇</m:t>
                        </m:r>
                      </m:e>
                      <m:sub>
                        <m:r>
                          <a:rPr lang="en-US" altLang="zh-CN" b="0" i="1" smtClean="0">
                            <a:latin typeface="Cambria Math"/>
                          </a:rPr>
                          <m:t>𝑖</m:t>
                        </m:r>
                      </m:sub>
                    </m:sSub>
                    <m:r>
                      <a:rPr lang="en-US" altLang="zh-CN" b="0" i="1" smtClean="0">
                        <a:latin typeface="Cambria Math"/>
                        <a:ea typeface="Cambria Math"/>
                      </a:rPr>
                      <m:t>)</m:t>
                    </m:r>
                  </m:oMath>
                </a14:m>
                <a:r>
                  <a:rPr lang="en-US" altLang="zh-CN" dirty="0"/>
                  <a:t> for any </a:t>
                </a:r>
                <a:r>
                  <a:rPr lang="en-US" altLang="zh-CN" i="1" dirty="0" err="1"/>
                  <a:t>i</a:t>
                </a:r>
                <a:r>
                  <a:rPr lang="en-US" altLang="zh-CN" dirty="0"/>
                  <a:t> (</a:t>
                </a:r>
                <a14:m>
                  <m:oMath xmlns:m="http://schemas.openxmlformats.org/officeDocument/2006/math">
                    <m:r>
                      <a:rPr lang="en-US" altLang="zh-CN" b="0" i="1" smtClean="0">
                        <a:latin typeface="Cambria Math"/>
                        <a:ea typeface="Cambria Math"/>
                      </a:rPr>
                      <m:t>𝑖</m:t>
                    </m:r>
                    <m:r>
                      <a:rPr lang="en-US" altLang="zh-CN" i="1" smtClean="0">
                        <a:latin typeface="Cambria Math"/>
                        <a:ea typeface="Cambria Math"/>
                      </a:rPr>
                      <m:t>≥</m:t>
                    </m:r>
                    <m:r>
                      <a:rPr lang="en-US" altLang="zh-CN" b="0" i="1" smtClean="0">
                        <a:latin typeface="Cambria Math"/>
                        <a:ea typeface="Cambria Math"/>
                      </a:rPr>
                      <m:t>0</m:t>
                    </m:r>
                  </m:oMath>
                </a14:m>
                <a:r>
                  <a:rPr lang="en-US" altLang="zh-CN" dirty="0"/>
                  <a:t>) , and that    </a:t>
                </a:r>
              </a:p>
              <a:p>
                <a:pPr marL="0" indent="0">
                  <a:buNone/>
                </a:pP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𝑖</m:t>
                        </m:r>
                      </m:sub>
                    </m:sSub>
                    <m:r>
                      <a:rPr lang="en-US" altLang="zh-CN" b="0" i="1" smtClean="0">
                        <a:latin typeface="Cambria Math"/>
                      </a:rPr>
                      <m:t>=(</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𝑖</m:t>
                        </m:r>
                        <m:r>
                          <a:rPr lang="en-US" altLang="zh-CN" b="0" i="1" smtClean="0">
                            <a:latin typeface="Cambria Math"/>
                          </a:rPr>
                          <m:t>−1</m:t>
                        </m:r>
                      </m:sub>
                    </m:sSub>
                    <m:r>
                      <a:rPr lang="en-US" altLang="zh-CN" b="0" i="1" smtClean="0">
                        <a:latin typeface="Cambria Math"/>
                      </a:rPr>
                      <m:t>−</m:t>
                    </m:r>
                    <m:r>
                      <m:rPr>
                        <m:nor/>
                      </m:rPr>
                      <a:rPr lang="en-US" altLang="ko-KR" dirty="0">
                        <a:latin typeface="Times New Roman" charset="0"/>
                        <a:cs typeface="Times New Roman" charset="0"/>
                        <a:sym typeface="Wingdings" pitchFamily="2" charset="2"/>
                      </a:rPr>
                      <m:t>•</m:t>
                    </m:r>
                    <m:sSub>
                      <m:sSubPr>
                        <m:ctrlPr>
                          <a:rPr lang="en-US" altLang="zh-CN" i="1">
                            <a:latin typeface="Cambria Math" panose="02040503050406030204" pitchFamily="18" charset="0"/>
                          </a:rPr>
                        </m:ctrlPr>
                      </m:sSubPr>
                      <m:e>
                        <m:r>
                          <a:rPr lang="en-US" altLang="zh-CN" b="0" i="1" smtClean="0">
                            <a:latin typeface="Cambria Math"/>
                          </a:rPr>
                          <m:t>𝑡</m:t>
                        </m:r>
                      </m:e>
                      <m:sub>
                        <m:r>
                          <a:rPr lang="en-US" altLang="zh-CN" i="1">
                            <a:latin typeface="Cambria Math"/>
                          </a:rPr>
                          <m:t>𝑖</m:t>
                        </m:r>
                        <m:r>
                          <a:rPr lang="en-US" altLang="zh-CN" i="1">
                            <a:latin typeface="Cambria Math"/>
                          </a:rPr>
                          <m:t>−1</m:t>
                        </m:r>
                      </m:sub>
                    </m:sSub>
                    <m:r>
                      <a:rPr lang="en-US" altLang="zh-CN" b="0" i="1" smtClean="0">
                        <a:latin typeface="Cambria Math"/>
                      </a:rPr>
                      <m:t>)</m:t>
                    </m:r>
                    <m:r>
                      <a:rPr lang="en-US" altLang="zh-CN" b="0" i="1" smtClean="0">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𝑖</m:t>
                        </m:r>
                        <m:r>
                          <a:rPr lang="en-US" altLang="zh-CN" i="1">
                            <a:latin typeface="Cambria Math"/>
                          </a:rPr>
                          <m:t>−1</m:t>
                        </m:r>
                      </m:sub>
                    </m:sSub>
                  </m:oMath>
                </a14:m>
                <a:r>
                  <a:rPr lang="en-US" altLang="ko-KR" dirty="0">
                    <a:latin typeface="Times New Roman" charset="0"/>
                    <a:cs typeface="Times New Roman" charset="0"/>
                    <a:sym typeface="Wingdings" pitchFamily="2" charset="2"/>
                  </a:rPr>
                  <a:t> •</a:t>
                </a:r>
                <a:r>
                  <a:rPr lang="zh-CN" altLang="en-US" dirty="0"/>
                  <a:t> </a:t>
                </a:r>
                <a:r>
                  <a:rPr lang="en-US" altLang="zh-CN" dirty="0"/>
                  <a:t>for any </a:t>
                </a:r>
                <a:r>
                  <a:rPr lang="en-US" altLang="zh-CN" i="1" dirty="0"/>
                  <a:t>i</a:t>
                </a:r>
                <a:r>
                  <a:rPr lang="en-US" altLang="zh-CN" dirty="0"/>
                  <a:t> (</a:t>
                </a:r>
                <a14:m>
                  <m:oMath xmlns:m="http://schemas.openxmlformats.org/officeDocument/2006/math">
                    <m:r>
                      <a:rPr lang="en-US" altLang="zh-CN" i="1">
                        <a:latin typeface="Cambria Math"/>
                        <a:ea typeface="Cambria Math"/>
                      </a:rPr>
                      <m:t>𝑖</m:t>
                    </m:r>
                    <m:r>
                      <a:rPr lang="en-US" altLang="zh-CN" i="1">
                        <a:latin typeface="Cambria Math"/>
                        <a:ea typeface="Cambria Math"/>
                      </a:rPr>
                      <m:t>≥1</m:t>
                    </m:r>
                  </m:oMath>
                </a14:m>
                <a:r>
                  <a:rPr lang="en-US" altLang="zh-CN" dirty="0"/>
                  <a:t>) </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09600" y="2017713"/>
                <a:ext cx="7772400" cy="4114800"/>
              </a:xfrm>
              <a:blipFill>
                <a:blip r:embed="rId2"/>
                <a:stretch>
                  <a:fillRect l="-1961" t="-1846" r="-359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6469062" y="6243638"/>
            <a:ext cx="1905000" cy="457200"/>
          </a:xfrm>
        </p:spPr>
        <p:txBody>
          <a:bodyPr/>
          <a:lstStyle/>
          <a:p>
            <a:pPr>
              <a:defRPr/>
            </a:pPr>
            <a:fld id="{58460E91-0A60-4FBB-AD37-20EE6D7AE0F7}" type="slidenum">
              <a:rPr lang="ko-KR" altLang="en-US" smtClean="0"/>
              <a:pPr>
                <a:defRPr/>
              </a:pPr>
              <a:t>21</a:t>
            </a:fld>
            <a:endParaRPr lang="en-US" altLang="ko-KR"/>
          </a:p>
        </p:txBody>
      </p:sp>
    </p:spTree>
    <p:extLst>
      <p:ext uri="{BB962C8B-B14F-4D97-AF65-F5344CB8AC3E}">
        <p14:creationId xmlns:p14="http://schemas.microsoft.com/office/powerpoint/2010/main" val="288091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ko-KR">
                <a:latin typeface="Times New Roman" charset="0"/>
                <a:cs typeface="Times New Roman" charset="0"/>
              </a:rPr>
              <a:t>Properties of Petri Nets</a:t>
            </a:r>
            <a:endParaRPr lang="zh-CN" altLang="en-US">
              <a:latin typeface="Times New Roman" charset="0"/>
              <a:cs typeface="Times New Roman" charset="0"/>
            </a:endParaRPr>
          </a:p>
        </p:txBody>
      </p:sp>
      <p:sp>
        <p:nvSpPr>
          <p:cNvPr id="18434" name="Rectangle 2"/>
          <p:cNvSpPr>
            <a:spLocks noGrp="1" noChangeArrowheads="1"/>
          </p:cNvSpPr>
          <p:nvPr>
            <p:ph idx="1"/>
          </p:nvPr>
        </p:nvSpPr>
        <p:spPr>
          <a:xfrm>
            <a:off x="483720" y="2070894"/>
            <a:ext cx="4560887" cy="4392612"/>
          </a:xfrm>
        </p:spPr>
        <p:txBody>
          <a:bodyPr>
            <a:normAutofit fontScale="92500" lnSpcReduction="10000"/>
          </a:bodyPr>
          <a:lstStyle/>
          <a:p>
            <a:pPr>
              <a:lnSpc>
                <a:spcPct val="90000"/>
              </a:lnSpc>
              <a:defRPr/>
            </a:pPr>
            <a:r>
              <a:rPr lang="en-US" altLang="ko-KR" dirty="0"/>
              <a:t>Sequential Execution</a:t>
            </a:r>
            <a:br>
              <a:rPr lang="en-US" altLang="ko-KR" dirty="0"/>
            </a:br>
            <a:r>
              <a:rPr lang="en-US" altLang="ko-KR" sz="2400" dirty="0"/>
              <a:t>Transition t</a:t>
            </a:r>
            <a:r>
              <a:rPr lang="en-US" altLang="ko-KR" sz="2400" baseline="-25000" dirty="0"/>
              <a:t>2</a:t>
            </a:r>
            <a:r>
              <a:rPr lang="en-US" altLang="ko-KR" sz="2400" dirty="0"/>
              <a:t> can fire only after the firing of t</a:t>
            </a:r>
            <a:r>
              <a:rPr lang="en-US" altLang="ko-KR" sz="2400" baseline="-25000" dirty="0"/>
              <a:t>1</a:t>
            </a:r>
            <a:r>
              <a:rPr lang="en-US" altLang="ko-KR" sz="2400" dirty="0"/>
              <a:t>. This impose the precedence of constraints "t</a:t>
            </a:r>
            <a:r>
              <a:rPr lang="en-US" altLang="ko-KR" sz="2400" baseline="-25000" dirty="0"/>
              <a:t>2</a:t>
            </a:r>
            <a:r>
              <a:rPr lang="en-US" altLang="ko-KR" sz="2400" dirty="0"/>
              <a:t> after t</a:t>
            </a:r>
            <a:r>
              <a:rPr lang="en-US" altLang="ko-KR" sz="2400" baseline="-25000" dirty="0"/>
              <a:t>1</a:t>
            </a:r>
            <a:r>
              <a:rPr lang="en-US" altLang="ko-KR" sz="2400" dirty="0"/>
              <a:t>."</a:t>
            </a:r>
            <a:r>
              <a:rPr lang="en-US" altLang="ko-KR" dirty="0"/>
              <a:t> </a:t>
            </a:r>
          </a:p>
          <a:p>
            <a:pPr>
              <a:lnSpc>
                <a:spcPct val="90000"/>
              </a:lnSpc>
              <a:defRPr/>
            </a:pPr>
            <a:r>
              <a:rPr lang="en-US" altLang="ko-KR" dirty="0"/>
              <a:t>Synchronization</a:t>
            </a:r>
            <a:br>
              <a:rPr lang="en-US" altLang="ko-KR" dirty="0"/>
            </a:br>
            <a:r>
              <a:rPr lang="en-US" altLang="ko-KR" sz="2400" dirty="0"/>
              <a:t>Transition t</a:t>
            </a:r>
            <a:r>
              <a:rPr lang="en-US" altLang="ko-KR" sz="2400" baseline="-25000" dirty="0"/>
              <a:t>1 </a:t>
            </a:r>
            <a:r>
              <a:rPr lang="en-US" altLang="ko-KR" sz="2400" dirty="0"/>
              <a:t>will be enabled only when there are at least one token at each of its input places.</a:t>
            </a:r>
          </a:p>
          <a:p>
            <a:pPr>
              <a:lnSpc>
                <a:spcPct val="90000"/>
              </a:lnSpc>
              <a:defRPr/>
            </a:pPr>
            <a:r>
              <a:rPr lang="en-US" altLang="ko-KR" dirty="0"/>
              <a:t>Merging</a:t>
            </a:r>
            <a:br>
              <a:rPr lang="en-US" altLang="ko-KR" dirty="0"/>
            </a:br>
            <a:r>
              <a:rPr lang="en-US" altLang="ko-KR" sz="2400" dirty="0"/>
              <a:t>Happens when tokens from several places arrive for service at the same transition.</a:t>
            </a:r>
            <a:endParaRPr lang="en-US" altLang="ko-KR" dirty="0"/>
          </a:p>
        </p:txBody>
      </p:sp>
      <p:sp>
        <p:nvSpPr>
          <p:cNvPr id="34" name="灯片编号占位符 2"/>
          <p:cNvSpPr>
            <a:spLocks noGrp="1"/>
          </p:cNvSpPr>
          <p:nvPr>
            <p:ph type="sldNum" sz="quarter" idx="12"/>
          </p:nvPr>
        </p:nvSpPr>
        <p:spPr/>
        <p:txBody>
          <a:bodyPr/>
          <a:lstStyle/>
          <a:p>
            <a:pPr>
              <a:defRPr/>
            </a:pPr>
            <a:fld id="{FF434BE5-AB91-4662-8C97-7BCAD18717B3}" type="slidenum">
              <a:rPr lang="ko-KR" altLang="en-US"/>
              <a:pPr>
                <a:defRPr/>
              </a:pPr>
              <a:t>22</a:t>
            </a:fld>
            <a:endParaRPr lang="en-US" altLang="ko-KR"/>
          </a:p>
        </p:txBody>
      </p:sp>
      <p:sp>
        <p:nvSpPr>
          <p:cNvPr id="18435" name="Oval 3"/>
          <p:cNvSpPr>
            <a:spLocks noChangeArrowheads="1"/>
          </p:cNvSpPr>
          <p:nvPr/>
        </p:nvSpPr>
        <p:spPr bwMode="auto">
          <a:xfrm>
            <a:off x="6477000" y="22860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r>
              <a:rPr kumimoji="0" lang="en-US" altLang="ko-KR" sz="2400">
                <a:latin typeface="Times New Roman" charset="0"/>
              </a:rPr>
              <a:t>p</a:t>
            </a:r>
            <a:r>
              <a:rPr kumimoji="0" lang="en-US" altLang="ko-KR" sz="2400" baseline="-25000">
                <a:latin typeface="Times New Roman" charset="0"/>
              </a:rPr>
              <a:t>2 </a:t>
            </a:r>
          </a:p>
        </p:txBody>
      </p:sp>
      <p:sp>
        <p:nvSpPr>
          <p:cNvPr id="18437" name="Rectangle 5"/>
          <p:cNvSpPr>
            <a:spLocks noChangeArrowheads="1"/>
          </p:cNvSpPr>
          <p:nvPr/>
        </p:nvSpPr>
        <p:spPr bwMode="auto">
          <a:xfrm>
            <a:off x="6142038" y="22860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a:latin typeface="Times New Roman" charset="0"/>
              </a:rPr>
              <a:t>      </a:t>
            </a:r>
            <a:r>
              <a:rPr kumimoji="0" lang="en-US" altLang="ko-KR" sz="2400">
                <a:latin typeface="Times New Roman" charset="0"/>
              </a:rPr>
              <a:t>t</a:t>
            </a:r>
            <a:r>
              <a:rPr kumimoji="0" lang="en-US" altLang="ko-KR" sz="2400" baseline="-25000">
                <a:latin typeface="Times New Roman" charset="0"/>
              </a:rPr>
              <a:t>1</a:t>
            </a:r>
          </a:p>
          <a:p>
            <a:pPr algn="ctr" latinLnBrk="0"/>
            <a:r>
              <a:rPr kumimoji="0" lang="en-US" altLang="ko-KR" sz="2400" baseline="-25000">
                <a:latin typeface="Times New Roman" charset="0"/>
              </a:rPr>
              <a:t>   </a:t>
            </a:r>
          </a:p>
        </p:txBody>
      </p:sp>
      <p:sp>
        <p:nvSpPr>
          <p:cNvPr id="18438" name="Line 6"/>
          <p:cNvSpPr>
            <a:spLocks noChangeShapeType="1"/>
          </p:cNvSpPr>
          <p:nvPr/>
        </p:nvSpPr>
        <p:spPr bwMode="auto">
          <a:xfrm>
            <a:off x="5867400" y="2514600"/>
            <a:ext cx="23812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439" name="Line 7"/>
          <p:cNvSpPr>
            <a:spLocks noChangeShapeType="1"/>
          </p:cNvSpPr>
          <p:nvPr/>
        </p:nvSpPr>
        <p:spPr bwMode="auto">
          <a:xfrm>
            <a:off x="6248400" y="2514600"/>
            <a:ext cx="23812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436" name="Oval 4"/>
          <p:cNvSpPr>
            <a:spLocks noChangeArrowheads="1"/>
          </p:cNvSpPr>
          <p:nvPr/>
        </p:nvSpPr>
        <p:spPr bwMode="auto">
          <a:xfrm>
            <a:off x="5334000" y="22860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br>
              <a:rPr kumimoji="0" lang="ko-KR" altLang="en-US" sz="2400" baseline="-25000">
                <a:latin typeface="Times New Roman" charset="0"/>
              </a:rPr>
            </a:br>
            <a:br>
              <a:rPr kumimoji="0" lang="ko-KR" altLang="en-US" sz="2400" baseline="-25000">
                <a:latin typeface="Times New Roman" charset="0"/>
              </a:rPr>
            </a:br>
            <a:br>
              <a:rPr kumimoji="0" lang="ko-KR" altLang="en-US" sz="2400" baseline="-25000">
                <a:latin typeface="Times New Roman" charset="0"/>
              </a:rPr>
            </a:br>
            <a:r>
              <a:rPr kumimoji="0" lang="ko-KR" altLang="en-US" sz="2400" baseline="-25000">
                <a:latin typeface="Times New Roman" charset="0"/>
              </a:rPr>
              <a:t>            </a:t>
            </a:r>
            <a:r>
              <a:rPr kumimoji="0" lang="en-US" altLang="ko-KR" sz="2400">
                <a:latin typeface="Times New Roman" charset="0"/>
              </a:rPr>
              <a:t>p</a:t>
            </a:r>
            <a:r>
              <a:rPr kumimoji="0" lang="en-US" altLang="ko-KR" sz="2400" baseline="-25000">
                <a:latin typeface="Times New Roman" charset="0"/>
              </a:rPr>
              <a:t>1</a:t>
            </a:r>
          </a:p>
        </p:txBody>
      </p:sp>
      <p:sp>
        <p:nvSpPr>
          <p:cNvPr id="18440" name="Oval 8"/>
          <p:cNvSpPr>
            <a:spLocks noChangeArrowheads="1"/>
          </p:cNvSpPr>
          <p:nvPr/>
        </p:nvSpPr>
        <p:spPr bwMode="auto">
          <a:xfrm>
            <a:off x="5486400" y="24542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45" name="Oval 13"/>
          <p:cNvSpPr>
            <a:spLocks noChangeArrowheads="1"/>
          </p:cNvSpPr>
          <p:nvPr/>
        </p:nvSpPr>
        <p:spPr bwMode="auto">
          <a:xfrm>
            <a:off x="7620000" y="22860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r>
              <a:rPr kumimoji="0" lang="en-US" altLang="ko-KR" sz="2400">
                <a:latin typeface="Times New Roman" charset="0"/>
              </a:rPr>
              <a:t>p</a:t>
            </a:r>
            <a:r>
              <a:rPr kumimoji="0" lang="en-US" altLang="ko-KR" sz="2400" baseline="-25000">
                <a:latin typeface="Times New Roman" charset="0"/>
              </a:rPr>
              <a:t>3 </a:t>
            </a:r>
          </a:p>
        </p:txBody>
      </p:sp>
      <p:sp>
        <p:nvSpPr>
          <p:cNvPr id="18446" name="Rectangle 14"/>
          <p:cNvSpPr>
            <a:spLocks noChangeArrowheads="1"/>
          </p:cNvSpPr>
          <p:nvPr/>
        </p:nvSpPr>
        <p:spPr bwMode="auto">
          <a:xfrm>
            <a:off x="7285038" y="22860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a:latin typeface="Times New Roman" charset="0"/>
              </a:rPr>
              <a:t>      </a:t>
            </a:r>
            <a:r>
              <a:rPr kumimoji="0" lang="en-US" altLang="ko-KR" sz="2400">
                <a:latin typeface="Times New Roman" charset="0"/>
              </a:rPr>
              <a:t>t</a:t>
            </a:r>
            <a:r>
              <a:rPr kumimoji="0" lang="en-US" altLang="ko-KR" sz="2400" baseline="-25000">
                <a:latin typeface="Times New Roman" charset="0"/>
              </a:rPr>
              <a:t>2</a:t>
            </a:r>
          </a:p>
          <a:p>
            <a:pPr algn="ctr" latinLnBrk="0"/>
            <a:r>
              <a:rPr kumimoji="0" lang="en-US" altLang="ko-KR" sz="2400" baseline="-25000">
                <a:latin typeface="Times New Roman" charset="0"/>
              </a:rPr>
              <a:t>   </a:t>
            </a:r>
          </a:p>
        </p:txBody>
      </p:sp>
      <p:sp>
        <p:nvSpPr>
          <p:cNvPr id="18447" name="Line 15"/>
          <p:cNvSpPr>
            <a:spLocks noChangeShapeType="1"/>
          </p:cNvSpPr>
          <p:nvPr/>
        </p:nvSpPr>
        <p:spPr bwMode="auto">
          <a:xfrm>
            <a:off x="7010400" y="2514600"/>
            <a:ext cx="23812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448" name="Line 16"/>
          <p:cNvSpPr>
            <a:spLocks noChangeShapeType="1"/>
          </p:cNvSpPr>
          <p:nvPr/>
        </p:nvSpPr>
        <p:spPr bwMode="auto">
          <a:xfrm>
            <a:off x="7391400" y="2514600"/>
            <a:ext cx="23812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576" name="AutoShape 144"/>
          <p:cNvSpPr>
            <a:spLocks noChangeArrowheads="1"/>
          </p:cNvSpPr>
          <p:nvPr/>
        </p:nvSpPr>
        <p:spPr bwMode="auto">
          <a:xfrm>
            <a:off x="5867400" y="4876800"/>
            <a:ext cx="685800" cy="381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578" name="Oval 146"/>
          <p:cNvSpPr>
            <a:spLocks noChangeArrowheads="1"/>
          </p:cNvSpPr>
          <p:nvPr/>
        </p:nvSpPr>
        <p:spPr bwMode="auto">
          <a:xfrm>
            <a:off x="6629400" y="38862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18580" name="Line 148"/>
          <p:cNvSpPr>
            <a:spLocks noChangeShapeType="1"/>
          </p:cNvSpPr>
          <p:nvPr/>
        </p:nvSpPr>
        <p:spPr bwMode="auto">
          <a:xfrm>
            <a:off x="5830888" y="37338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8581" name="Group 149"/>
          <p:cNvGrpSpPr>
            <a:grpSpLocks/>
          </p:cNvGrpSpPr>
          <p:nvPr/>
        </p:nvGrpSpPr>
        <p:grpSpPr bwMode="auto">
          <a:xfrm>
            <a:off x="5410200" y="3276600"/>
            <a:ext cx="533400" cy="533400"/>
            <a:chOff x="3408" y="720"/>
            <a:chExt cx="336" cy="336"/>
          </a:xfrm>
        </p:grpSpPr>
        <p:sp>
          <p:nvSpPr>
            <p:cNvPr id="21537" name="Oval 150"/>
            <p:cNvSpPr>
              <a:spLocks noChangeArrowheads="1"/>
            </p:cNvSpPr>
            <p:nvPr/>
          </p:nvSpPr>
          <p:spPr bwMode="auto">
            <a:xfrm>
              <a:off x="3408" y="720"/>
              <a:ext cx="336" cy="336"/>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38" name="Oval 151"/>
            <p:cNvSpPr>
              <a:spLocks noChangeArrowheads="1"/>
            </p:cNvSpPr>
            <p:nvPr/>
          </p:nvSpPr>
          <p:spPr bwMode="auto">
            <a:xfrm>
              <a:off x="3504" y="826"/>
              <a:ext cx="134" cy="134"/>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8584" name="Line 152"/>
          <p:cNvSpPr>
            <a:spLocks noChangeShapeType="1"/>
          </p:cNvSpPr>
          <p:nvPr/>
        </p:nvSpPr>
        <p:spPr bwMode="auto">
          <a:xfrm flipV="1">
            <a:off x="5907088" y="42672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8585" name="Group 153"/>
          <p:cNvGrpSpPr>
            <a:grpSpLocks/>
          </p:cNvGrpSpPr>
          <p:nvPr/>
        </p:nvGrpSpPr>
        <p:grpSpPr bwMode="auto">
          <a:xfrm>
            <a:off x="5400675" y="4343400"/>
            <a:ext cx="533400" cy="533400"/>
            <a:chOff x="3408" y="720"/>
            <a:chExt cx="336" cy="336"/>
          </a:xfrm>
        </p:grpSpPr>
        <p:sp>
          <p:nvSpPr>
            <p:cNvPr id="21535" name="Oval 154"/>
            <p:cNvSpPr>
              <a:spLocks noChangeArrowheads="1"/>
            </p:cNvSpPr>
            <p:nvPr/>
          </p:nvSpPr>
          <p:spPr bwMode="auto">
            <a:xfrm>
              <a:off x="3408" y="720"/>
              <a:ext cx="336" cy="336"/>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36" name="Oval 155"/>
            <p:cNvSpPr>
              <a:spLocks noChangeArrowheads="1"/>
            </p:cNvSpPr>
            <p:nvPr/>
          </p:nvSpPr>
          <p:spPr bwMode="auto">
            <a:xfrm>
              <a:off x="3504" y="826"/>
              <a:ext cx="134" cy="134"/>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8588" name="Line 156"/>
          <p:cNvSpPr>
            <a:spLocks noChangeShapeType="1"/>
          </p:cNvSpPr>
          <p:nvPr/>
        </p:nvSpPr>
        <p:spPr bwMode="auto">
          <a:xfrm>
            <a:off x="6288088" y="4191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589" name="Oval 157"/>
          <p:cNvSpPr>
            <a:spLocks noChangeArrowheads="1"/>
          </p:cNvSpPr>
          <p:nvPr/>
        </p:nvSpPr>
        <p:spPr bwMode="auto">
          <a:xfrm>
            <a:off x="6629400" y="57912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18590" name="Rectangle 158"/>
          <p:cNvSpPr>
            <a:spLocks noChangeArrowheads="1"/>
          </p:cNvSpPr>
          <p:nvPr/>
        </p:nvSpPr>
        <p:spPr bwMode="auto">
          <a:xfrm>
            <a:off x="6218238" y="57912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18591" name="Line 159"/>
          <p:cNvSpPr>
            <a:spLocks noChangeShapeType="1"/>
          </p:cNvSpPr>
          <p:nvPr/>
        </p:nvSpPr>
        <p:spPr bwMode="auto">
          <a:xfrm>
            <a:off x="5830888" y="56388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593" name="Oval 161"/>
          <p:cNvSpPr>
            <a:spLocks noChangeArrowheads="1"/>
          </p:cNvSpPr>
          <p:nvPr/>
        </p:nvSpPr>
        <p:spPr bwMode="auto">
          <a:xfrm>
            <a:off x="5410200" y="51816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18594" name="Oval 162"/>
          <p:cNvSpPr>
            <a:spLocks noChangeArrowheads="1"/>
          </p:cNvSpPr>
          <p:nvPr/>
        </p:nvSpPr>
        <p:spPr bwMode="auto">
          <a:xfrm>
            <a:off x="6797675" y="5943600"/>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595" name="Line 163"/>
          <p:cNvSpPr>
            <a:spLocks noChangeShapeType="1"/>
          </p:cNvSpPr>
          <p:nvPr/>
        </p:nvSpPr>
        <p:spPr bwMode="auto">
          <a:xfrm flipV="1">
            <a:off x="5907088" y="61722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597" name="Oval 165"/>
          <p:cNvSpPr>
            <a:spLocks noChangeArrowheads="1"/>
          </p:cNvSpPr>
          <p:nvPr/>
        </p:nvSpPr>
        <p:spPr bwMode="auto">
          <a:xfrm>
            <a:off x="5400675" y="62484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18599" name="Line 167"/>
          <p:cNvSpPr>
            <a:spLocks noChangeShapeType="1"/>
          </p:cNvSpPr>
          <p:nvPr/>
        </p:nvSpPr>
        <p:spPr bwMode="auto">
          <a:xfrm>
            <a:off x="6288088" y="6096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601" name="Rectangle 169"/>
          <p:cNvSpPr>
            <a:spLocks noChangeArrowheads="1"/>
          </p:cNvSpPr>
          <p:nvPr/>
        </p:nvSpPr>
        <p:spPr bwMode="auto">
          <a:xfrm>
            <a:off x="6211888" y="38862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ko-KR" altLang="en-US" sz="2400" baseline="-25000">
              <a:latin typeface="Times New Roman" charset="0"/>
            </a:endParaRPr>
          </a:p>
          <a:p>
            <a:pPr algn="ctr" latinLnBrk="0"/>
            <a:r>
              <a:rPr kumimoji="0" lang="ko-KR" altLang="en-US" sz="2400" baseline="-25000">
                <a:latin typeface="Times New Roman" charset="0"/>
              </a:rPr>
              <a:t>   </a:t>
            </a:r>
          </a:p>
          <a:p>
            <a:pPr algn="ctr" latinLnBrk="0"/>
            <a:endParaRPr kumimoji="0" lang="ko-KR" altLang="en-US" sz="2400" baseline="-25000">
              <a:latin typeface="Times New Roman" charset="0"/>
            </a:endParaRPr>
          </a:p>
          <a:p>
            <a:pPr algn="ctr" latinLnBrk="0"/>
            <a:endParaRPr kumimoji="0" lang="ko-KR" altLang="en-US" sz="2400" baseline="-25000">
              <a:latin typeface="Times New Roman" charset="0"/>
            </a:endParaRPr>
          </a:p>
          <a:p>
            <a:pPr algn="ctr" latinLnBrk="0"/>
            <a:r>
              <a:rPr kumimoji="0" lang="ko-KR" altLang="en-US" sz="2400">
                <a:latin typeface="Times New Roman" charset="0"/>
              </a:rPr>
              <a:t>      </a:t>
            </a:r>
            <a:r>
              <a:rPr kumimoji="0" lang="en-US" altLang="ko-KR" sz="2400">
                <a:latin typeface="Times New Roman" charset="0"/>
              </a:rPr>
              <a:t>t</a:t>
            </a:r>
            <a:r>
              <a:rPr kumimoji="0" lang="en-US" altLang="ko-KR" sz="2400" baseline="-25000">
                <a:latin typeface="Times New Roman" charset="0"/>
              </a:rPr>
              <a:t>1</a:t>
            </a:r>
          </a:p>
          <a:p>
            <a:pPr algn="ctr" latinLnBrk="0"/>
            <a:r>
              <a:rPr kumimoji="0" lang="en-US" altLang="ko-KR" sz="2400" baseline="-25000">
                <a:latin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linds(horizontal)">
                                      <p:cBhvr>
                                        <p:cTn id="7" dur="500"/>
                                        <p:tgtEl>
                                          <p:spTgt spid="184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7"/>
                                        </p:tgtEl>
                                        <p:attrNameLst>
                                          <p:attrName>style.visibility</p:attrName>
                                        </p:attrNameLst>
                                      </p:cBhvr>
                                      <p:to>
                                        <p:strVal val="visible"/>
                                      </p:to>
                                    </p:set>
                                    <p:animEffect transition="in" filter="blinds(horizontal)">
                                      <p:cBhvr>
                                        <p:cTn id="10" dur="500"/>
                                        <p:tgtEl>
                                          <p:spTgt spid="184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438"/>
                                        </p:tgtEl>
                                        <p:attrNameLst>
                                          <p:attrName>style.visibility</p:attrName>
                                        </p:attrNameLst>
                                      </p:cBhvr>
                                      <p:to>
                                        <p:strVal val="visible"/>
                                      </p:to>
                                    </p:set>
                                    <p:animEffect transition="in" filter="blinds(horizontal)">
                                      <p:cBhvr>
                                        <p:cTn id="13" dur="500"/>
                                        <p:tgtEl>
                                          <p:spTgt spid="184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439"/>
                                        </p:tgtEl>
                                        <p:attrNameLst>
                                          <p:attrName>style.visibility</p:attrName>
                                        </p:attrNameLst>
                                      </p:cBhvr>
                                      <p:to>
                                        <p:strVal val="visible"/>
                                      </p:to>
                                    </p:set>
                                    <p:animEffect transition="in" filter="blinds(horizontal)">
                                      <p:cBhvr>
                                        <p:cTn id="16" dur="500"/>
                                        <p:tgtEl>
                                          <p:spTgt spid="184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436"/>
                                        </p:tgtEl>
                                        <p:attrNameLst>
                                          <p:attrName>style.visibility</p:attrName>
                                        </p:attrNameLst>
                                      </p:cBhvr>
                                      <p:to>
                                        <p:strVal val="visible"/>
                                      </p:to>
                                    </p:set>
                                    <p:animEffect transition="in" filter="blinds(horizontal)">
                                      <p:cBhvr>
                                        <p:cTn id="19" dur="500"/>
                                        <p:tgtEl>
                                          <p:spTgt spid="1843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440"/>
                                        </p:tgtEl>
                                        <p:attrNameLst>
                                          <p:attrName>style.visibility</p:attrName>
                                        </p:attrNameLst>
                                      </p:cBhvr>
                                      <p:to>
                                        <p:strVal val="visible"/>
                                      </p:to>
                                    </p:set>
                                    <p:animEffect transition="in" filter="blinds(horizontal)">
                                      <p:cBhvr>
                                        <p:cTn id="22" dur="500"/>
                                        <p:tgtEl>
                                          <p:spTgt spid="184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445"/>
                                        </p:tgtEl>
                                        <p:attrNameLst>
                                          <p:attrName>style.visibility</p:attrName>
                                        </p:attrNameLst>
                                      </p:cBhvr>
                                      <p:to>
                                        <p:strVal val="visible"/>
                                      </p:to>
                                    </p:set>
                                    <p:animEffect transition="in" filter="blinds(horizontal)">
                                      <p:cBhvr>
                                        <p:cTn id="25" dur="500"/>
                                        <p:tgtEl>
                                          <p:spTgt spid="184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446"/>
                                        </p:tgtEl>
                                        <p:attrNameLst>
                                          <p:attrName>style.visibility</p:attrName>
                                        </p:attrNameLst>
                                      </p:cBhvr>
                                      <p:to>
                                        <p:strVal val="visible"/>
                                      </p:to>
                                    </p:set>
                                    <p:animEffect transition="in" filter="blinds(horizontal)">
                                      <p:cBhvr>
                                        <p:cTn id="28" dur="500"/>
                                        <p:tgtEl>
                                          <p:spTgt spid="184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447"/>
                                        </p:tgtEl>
                                        <p:attrNameLst>
                                          <p:attrName>style.visibility</p:attrName>
                                        </p:attrNameLst>
                                      </p:cBhvr>
                                      <p:to>
                                        <p:strVal val="visible"/>
                                      </p:to>
                                    </p:set>
                                    <p:animEffect transition="in" filter="blinds(horizontal)">
                                      <p:cBhvr>
                                        <p:cTn id="31" dur="500"/>
                                        <p:tgtEl>
                                          <p:spTgt spid="184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448"/>
                                        </p:tgtEl>
                                        <p:attrNameLst>
                                          <p:attrName>style.visibility</p:attrName>
                                        </p:attrNameLst>
                                      </p:cBhvr>
                                      <p:to>
                                        <p:strVal val="visible"/>
                                      </p:to>
                                    </p:set>
                                    <p:animEffect transition="in" filter="blinds(horizontal)">
                                      <p:cBhvr>
                                        <p:cTn id="34" dur="500"/>
                                        <p:tgtEl>
                                          <p:spTgt spid="184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39" dur="500"/>
                                        <p:tgtEl>
                                          <p:spTgt spid="18434">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8578"/>
                                        </p:tgtEl>
                                        <p:attrNameLst>
                                          <p:attrName>style.visibility</p:attrName>
                                        </p:attrNameLst>
                                      </p:cBhvr>
                                      <p:to>
                                        <p:strVal val="visible"/>
                                      </p:to>
                                    </p:set>
                                    <p:animEffect transition="in" filter="blinds(horizontal)">
                                      <p:cBhvr>
                                        <p:cTn id="44" dur="500"/>
                                        <p:tgtEl>
                                          <p:spTgt spid="1857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8580"/>
                                        </p:tgtEl>
                                        <p:attrNameLst>
                                          <p:attrName>style.visibility</p:attrName>
                                        </p:attrNameLst>
                                      </p:cBhvr>
                                      <p:to>
                                        <p:strVal val="visible"/>
                                      </p:to>
                                    </p:set>
                                    <p:animEffect transition="in" filter="blinds(horizontal)">
                                      <p:cBhvr>
                                        <p:cTn id="47" dur="500"/>
                                        <p:tgtEl>
                                          <p:spTgt spid="18580"/>
                                        </p:tgtEl>
                                      </p:cBhvr>
                                    </p:animEffect>
                                  </p:childTnLst>
                                </p:cTn>
                              </p:par>
                              <p:par>
                                <p:cTn id="48" presetID="3" presetClass="entr" presetSubtype="10" fill="hold" nodeType="withEffect">
                                  <p:stCondLst>
                                    <p:cond delay="0"/>
                                  </p:stCondLst>
                                  <p:childTnLst>
                                    <p:set>
                                      <p:cBhvr>
                                        <p:cTn id="49" dur="1" fill="hold">
                                          <p:stCondLst>
                                            <p:cond delay="0"/>
                                          </p:stCondLst>
                                        </p:cTn>
                                        <p:tgtEl>
                                          <p:spTgt spid="18581"/>
                                        </p:tgtEl>
                                        <p:attrNameLst>
                                          <p:attrName>style.visibility</p:attrName>
                                        </p:attrNameLst>
                                      </p:cBhvr>
                                      <p:to>
                                        <p:strVal val="visible"/>
                                      </p:to>
                                    </p:set>
                                    <p:animEffect transition="in" filter="blinds(horizontal)">
                                      <p:cBhvr>
                                        <p:cTn id="50" dur="500"/>
                                        <p:tgtEl>
                                          <p:spTgt spid="1858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584"/>
                                        </p:tgtEl>
                                        <p:attrNameLst>
                                          <p:attrName>style.visibility</p:attrName>
                                        </p:attrNameLst>
                                      </p:cBhvr>
                                      <p:to>
                                        <p:strVal val="visible"/>
                                      </p:to>
                                    </p:set>
                                    <p:animEffect transition="in" filter="blinds(horizontal)">
                                      <p:cBhvr>
                                        <p:cTn id="53" dur="500"/>
                                        <p:tgtEl>
                                          <p:spTgt spid="18584"/>
                                        </p:tgtEl>
                                      </p:cBhvr>
                                    </p:animEffect>
                                  </p:childTnLst>
                                </p:cTn>
                              </p:par>
                              <p:par>
                                <p:cTn id="54" presetID="3" presetClass="entr" presetSubtype="10" fill="hold" nodeType="withEffect">
                                  <p:stCondLst>
                                    <p:cond delay="0"/>
                                  </p:stCondLst>
                                  <p:childTnLst>
                                    <p:set>
                                      <p:cBhvr>
                                        <p:cTn id="55" dur="1" fill="hold">
                                          <p:stCondLst>
                                            <p:cond delay="0"/>
                                          </p:stCondLst>
                                        </p:cTn>
                                        <p:tgtEl>
                                          <p:spTgt spid="18585"/>
                                        </p:tgtEl>
                                        <p:attrNameLst>
                                          <p:attrName>style.visibility</p:attrName>
                                        </p:attrNameLst>
                                      </p:cBhvr>
                                      <p:to>
                                        <p:strVal val="visible"/>
                                      </p:to>
                                    </p:set>
                                    <p:animEffect transition="in" filter="blinds(horizontal)">
                                      <p:cBhvr>
                                        <p:cTn id="56" dur="500"/>
                                        <p:tgtEl>
                                          <p:spTgt spid="1858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8588"/>
                                        </p:tgtEl>
                                        <p:attrNameLst>
                                          <p:attrName>style.visibility</p:attrName>
                                        </p:attrNameLst>
                                      </p:cBhvr>
                                      <p:to>
                                        <p:strVal val="visible"/>
                                      </p:to>
                                    </p:set>
                                    <p:animEffect transition="in" filter="blinds(horizontal)">
                                      <p:cBhvr>
                                        <p:cTn id="59" dur="500"/>
                                        <p:tgtEl>
                                          <p:spTgt spid="1858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8601"/>
                                        </p:tgtEl>
                                        <p:attrNameLst>
                                          <p:attrName>style.visibility</p:attrName>
                                        </p:attrNameLst>
                                      </p:cBhvr>
                                      <p:to>
                                        <p:strVal val="visible"/>
                                      </p:to>
                                    </p:set>
                                    <p:animEffect transition="in" filter="blinds(horizontal)">
                                      <p:cBhvr>
                                        <p:cTn id="62" dur="500"/>
                                        <p:tgtEl>
                                          <p:spTgt spid="186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67" dur="500"/>
                                        <p:tgtEl>
                                          <p:spTgt spid="18434">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576"/>
                                        </p:tgtEl>
                                        <p:attrNameLst>
                                          <p:attrName>style.visibility</p:attrName>
                                        </p:attrNameLst>
                                      </p:cBhvr>
                                      <p:to>
                                        <p:strVal val="visible"/>
                                      </p:to>
                                    </p:set>
                                    <p:animEffect transition="in" filter="blinds(horizontal)">
                                      <p:cBhvr>
                                        <p:cTn id="72" dur="500"/>
                                        <p:tgtEl>
                                          <p:spTgt spid="1857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589"/>
                                        </p:tgtEl>
                                        <p:attrNameLst>
                                          <p:attrName>style.visibility</p:attrName>
                                        </p:attrNameLst>
                                      </p:cBhvr>
                                      <p:to>
                                        <p:strVal val="visible"/>
                                      </p:to>
                                    </p:set>
                                    <p:animEffect transition="in" filter="blinds(horizontal)">
                                      <p:cBhvr>
                                        <p:cTn id="75" dur="500"/>
                                        <p:tgtEl>
                                          <p:spTgt spid="1858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8590"/>
                                        </p:tgtEl>
                                        <p:attrNameLst>
                                          <p:attrName>style.visibility</p:attrName>
                                        </p:attrNameLst>
                                      </p:cBhvr>
                                      <p:to>
                                        <p:strVal val="visible"/>
                                      </p:to>
                                    </p:set>
                                    <p:animEffect transition="in" filter="blinds(horizontal)">
                                      <p:cBhvr>
                                        <p:cTn id="78" dur="500"/>
                                        <p:tgtEl>
                                          <p:spTgt spid="1859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8591"/>
                                        </p:tgtEl>
                                        <p:attrNameLst>
                                          <p:attrName>style.visibility</p:attrName>
                                        </p:attrNameLst>
                                      </p:cBhvr>
                                      <p:to>
                                        <p:strVal val="visible"/>
                                      </p:to>
                                    </p:set>
                                    <p:animEffect transition="in" filter="blinds(horizontal)">
                                      <p:cBhvr>
                                        <p:cTn id="81" dur="500"/>
                                        <p:tgtEl>
                                          <p:spTgt spid="1859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8593"/>
                                        </p:tgtEl>
                                        <p:attrNameLst>
                                          <p:attrName>style.visibility</p:attrName>
                                        </p:attrNameLst>
                                      </p:cBhvr>
                                      <p:to>
                                        <p:strVal val="visible"/>
                                      </p:to>
                                    </p:set>
                                    <p:animEffect transition="in" filter="blinds(horizontal)">
                                      <p:cBhvr>
                                        <p:cTn id="84" dur="500"/>
                                        <p:tgtEl>
                                          <p:spTgt spid="1859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8594"/>
                                        </p:tgtEl>
                                        <p:attrNameLst>
                                          <p:attrName>style.visibility</p:attrName>
                                        </p:attrNameLst>
                                      </p:cBhvr>
                                      <p:to>
                                        <p:strVal val="visible"/>
                                      </p:to>
                                    </p:set>
                                    <p:animEffect transition="in" filter="blinds(horizontal)">
                                      <p:cBhvr>
                                        <p:cTn id="87" dur="500"/>
                                        <p:tgtEl>
                                          <p:spTgt spid="18594"/>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8595"/>
                                        </p:tgtEl>
                                        <p:attrNameLst>
                                          <p:attrName>style.visibility</p:attrName>
                                        </p:attrNameLst>
                                      </p:cBhvr>
                                      <p:to>
                                        <p:strVal val="visible"/>
                                      </p:to>
                                    </p:set>
                                    <p:animEffect transition="in" filter="blinds(horizontal)">
                                      <p:cBhvr>
                                        <p:cTn id="90" dur="500"/>
                                        <p:tgtEl>
                                          <p:spTgt spid="1859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8597"/>
                                        </p:tgtEl>
                                        <p:attrNameLst>
                                          <p:attrName>style.visibility</p:attrName>
                                        </p:attrNameLst>
                                      </p:cBhvr>
                                      <p:to>
                                        <p:strVal val="visible"/>
                                      </p:to>
                                    </p:set>
                                    <p:animEffect transition="in" filter="blinds(horizontal)">
                                      <p:cBhvr>
                                        <p:cTn id="93" dur="500"/>
                                        <p:tgtEl>
                                          <p:spTgt spid="1859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8599"/>
                                        </p:tgtEl>
                                        <p:attrNameLst>
                                          <p:attrName>style.visibility</p:attrName>
                                        </p:attrNameLst>
                                      </p:cBhvr>
                                      <p:to>
                                        <p:strVal val="visible"/>
                                      </p:to>
                                    </p:set>
                                    <p:animEffect transition="in" filter="blinds(horizontal)">
                                      <p:cBhvr>
                                        <p:cTn id="96" dur="500"/>
                                        <p:tgtEl>
                                          <p:spTgt spid="1859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01" dur="5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2" restart="whenNotActive" fill="hold" evtFilter="cancelBubble" nodeType="interactiveSeq">
                <p:stCondLst>
                  <p:cond evt="onClick" delay="0">
                    <p:tgtEl>
                      <p:spTgt spid="18436"/>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63" presetClass="path" presetSubtype="0" fill="hold" grpId="1" nodeType="clickEffect">
                                  <p:stCondLst>
                                    <p:cond delay="0"/>
                                  </p:stCondLst>
                                  <p:childTnLst>
                                    <p:animMotion origin="layout" path="M 0.0 0.0  L 0.25 0.0  E" pathEditMode="relative" ptsTypes="">
                                      <p:cBhvr>
                                        <p:cTn id="106" dur="3000" fill="hold"/>
                                        <p:tgtEl>
                                          <p:spTgt spid="18440"/>
                                        </p:tgtEl>
                                        <p:attrNameLst>
                                          <p:attrName>ppt_x</p:attrName>
                                          <p:attrName>ppt_y</p:attrName>
                                        </p:attrNameLst>
                                      </p:cBhvr>
                                    </p:animMotion>
                                  </p:childTnLst>
                                </p:cTn>
                              </p:par>
                            </p:childTnLst>
                          </p:cTn>
                        </p:par>
                      </p:childTnLst>
                    </p:cTn>
                  </p:par>
                </p:childTnLst>
              </p:cTn>
              <p:nextCondLst>
                <p:cond evt="onClick" delay="0">
                  <p:tgtEl>
                    <p:spTgt spid="18436"/>
                  </p:tgtEl>
                </p:cond>
              </p:nextCondLst>
            </p:seq>
          </p:childTnLst>
        </p:cTn>
      </p:par>
    </p:tnLst>
    <p:bldLst>
      <p:bldP spid="18435" grpId="0" animBg="1"/>
      <p:bldP spid="18437" grpId="0" animBg="1"/>
      <p:bldP spid="18438" grpId="0" animBg="1"/>
      <p:bldP spid="18439" grpId="0" animBg="1"/>
      <p:bldP spid="18436" grpId="0" animBg="1"/>
      <p:bldP spid="18440" grpId="0" animBg="1"/>
      <p:bldP spid="18440" grpId="1" animBg="1"/>
      <p:bldP spid="18445" grpId="0" animBg="1"/>
      <p:bldP spid="18446" grpId="0" animBg="1"/>
      <p:bldP spid="18447" grpId="0" animBg="1"/>
      <p:bldP spid="18448" grpId="0" animBg="1"/>
      <p:bldP spid="18576" grpId="0" animBg="1"/>
      <p:bldP spid="18578" grpId="0" animBg="1"/>
      <p:bldP spid="18580" grpId="0" animBg="1"/>
      <p:bldP spid="18584" grpId="0" animBg="1"/>
      <p:bldP spid="18588" grpId="0" animBg="1"/>
      <p:bldP spid="18589" grpId="0" animBg="1"/>
      <p:bldP spid="18590" grpId="0" animBg="1"/>
      <p:bldP spid="18591" grpId="0" animBg="1"/>
      <p:bldP spid="18593" grpId="0" animBg="1"/>
      <p:bldP spid="18594" grpId="0" animBg="1"/>
      <p:bldP spid="18595" grpId="0" animBg="1"/>
      <p:bldP spid="18597" grpId="0" animBg="1"/>
      <p:bldP spid="18599" grpId="0" animBg="1"/>
      <p:bldP spid="186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p:nvPr>
        </p:nvSpPr>
        <p:spPr/>
        <p:txBody>
          <a:bodyPr/>
          <a:lstStyle/>
          <a:p>
            <a:endParaRPr lang="zh-CN" altLang="en-US"/>
          </a:p>
        </p:txBody>
      </p:sp>
      <p:sp>
        <p:nvSpPr>
          <p:cNvPr id="22531" name="内容占位符 3"/>
          <p:cNvSpPr>
            <a:spLocks noGrp="1"/>
          </p:cNvSpPr>
          <p:nvPr>
            <p:ph idx="1"/>
          </p:nvPr>
        </p:nvSpPr>
        <p:spPr/>
        <p:txBody>
          <a:bodyPr/>
          <a:lstStyle/>
          <a:p>
            <a:r>
              <a:rPr lang="en-US" altLang="zh-CN">
                <a:latin typeface="Times New Roman" charset="0"/>
                <a:cs typeface="Times New Roman" charset="0"/>
              </a:rPr>
              <a:t>Fork</a:t>
            </a:r>
            <a:endParaRPr lang="zh-CN" altLang="en-US">
              <a:latin typeface="Times New Roman" charset="0"/>
              <a:cs typeface="Times New Roman" charset="0"/>
            </a:endParaRPr>
          </a:p>
        </p:txBody>
      </p:sp>
      <p:sp>
        <p:nvSpPr>
          <p:cNvPr id="22532" name="Oval 157"/>
          <p:cNvSpPr>
            <a:spLocks noChangeArrowheads="1"/>
          </p:cNvSpPr>
          <p:nvPr/>
        </p:nvSpPr>
        <p:spPr bwMode="auto">
          <a:xfrm>
            <a:off x="3133725" y="38862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33" name="Rectangle 158"/>
          <p:cNvSpPr>
            <a:spLocks noChangeArrowheads="1"/>
          </p:cNvSpPr>
          <p:nvPr/>
        </p:nvSpPr>
        <p:spPr bwMode="auto">
          <a:xfrm>
            <a:off x="2722563" y="38862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34" name="Line 159"/>
          <p:cNvSpPr>
            <a:spLocks noChangeShapeType="1"/>
          </p:cNvSpPr>
          <p:nvPr/>
        </p:nvSpPr>
        <p:spPr bwMode="auto">
          <a:xfrm flipH="1" flipV="1">
            <a:off x="2447925" y="3619500"/>
            <a:ext cx="268288"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535" name="Oval 161"/>
          <p:cNvSpPr>
            <a:spLocks noChangeArrowheads="1"/>
          </p:cNvSpPr>
          <p:nvPr/>
        </p:nvSpPr>
        <p:spPr bwMode="auto">
          <a:xfrm>
            <a:off x="1914525" y="32766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36" name="Oval 162"/>
          <p:cNvSpPr>
            <a:spLocks noChangeArrowheads="1"/>
          </p:cNvSpPr>
          <p:nvPr/>
        </p:nvSpPr>
        <p:spPr bwMode="auto">
          <a:xfrm>
            <a:off x="3302000" y="4038600"/>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37" name="Line 163"/>
          <p:cNvSpPr>
            <a:spLocks noChangeShapeType="1"/>
          </p:cNvSpPr>
          <p:nvPr/>
        </p:nvSpPr>
        <p:spPr bwMode="auto">
          <a:xfrm flipH="1">
            <a:off x="2447925" y="4251325"/>
            <a:ext cx="268288"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538" name="Oval 165"/>
          <p:cNvSpPr>
            <a:spLocks noChangeArrowheads="1"/>
          </p:cNvSpPr>
          <p:nvPr/>
        </p:nvSpPr>
        <p:spPr bwMode="auto">
          <a:xfrm>
            <a:off x="1905000" y="43434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39" name="Line 167"/>
          <p:cNvSpPr>
            <a:spLocks noChangeShapeType="1"/>
          </p:cNvSpPr>
          <p:nvPr/>
        </p:nvSpPr>
        <p:spPr bwMode="auto">
          <a:xfrm flipH="1">
            <a:off x="2828925" y="422116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540" name="Oval 157"/>
          <p:cNvSpPr>
            <a:spLocks noChangeArrowheads="1"/>
          </p:cNvSpPr>
          <p:nvPr/>
        </p:nvSpPr>
        <p:spPr bwMode="auto">
          <a:xfrm>
            <a:off x="6629400" y="39624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41" name="Rectangle 158"/>
          <p:cNvSpPr>
            <a:spLocks noChangeArrowheads="1"/>
          </p:cNvSpPr>
          <p:nvPr/>
        </p:nvSpPr>
        <p:spPr bwMode="auto">
          <a:xfrm>
            <a:off x="6218238" y="39624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42" name="Line 159"/>
          <p:cNvSpPr>
            <a:spLocks noChangeShapeType="1"/>
          </p:cNvSpPr>
          <p:nvPr/>
        </p:nvSpPr>
        <p:spPr bwMode="auto">
          <a:xfrm flipH="1" flipV="1">
            <a:off x="5943600" y="3695700"/>
            <a:ext cx="268288"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543" name="Oval 161"/>
          <p:cNvSpPr>
            <a:spLocks noChangeArrowheads="1"/>
          </p:cNvSpPr>
          <p:nvPr/>
        </p:nvSpPr>
        <p:spPr bwMode="auto">
          <a:xfrm>
            <a:off x="5410200" y="3352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44" name="Oval 162"/>
          <p:cNvSpPr>
            <a:spLocks noChangeArrowheads="1"/>
          </p:cNvSpPr>
          <p:nvPr/>
        </p:nvSpPr>
        <p:spPr bwMode="auto">
          <a:xfrm>
            <a:off x="5561013" y="3543300"/>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5" name="Line 163"/>
          <p:cNvSpPr>
            <a:spLocks noChangeShapeType="1"/>
          </p:cNvSpPr>
          <p:nvPr/>
        </p:nvSpPr>
        <p:spPr bwMode="auto">
          <a:xfrm flipH="1">
            <a:off x="5943600" y="4327525"/>
            <a:ext cx="268288"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546" name="Oval 165"/>
          <p:cNvSpPr>
            <a:spLocks noChangeArrowheads="1"/>
          </p:cNvSpPr>
          <p:nvPr/>
        </p:nvSpPr>
        <p:spPr bwMode="auto">
          <a:xfrm>
            <a:off x="5400675" y="44196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2547" name="Line 167"/>
          <p:cNvSpPr>
            <a:spLocks noChangeShapeType="1"/>
          </p:cNvSpPr>
          <p:nvPr/>
        </p:nvSpPr>
        <p:spPr bwMode="auto">
          <a:xfrm flipH="1">
            <a:off x="6324600" y="429736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548" name="Oval 162"/>
          <p:cNvSpPr>
            <a:spLocks noChangeArrowheads="1"/>
          </p:cNvSpPr>
          <p:nvPr/>
        </p:nvSpPr>
        <p:spPr bwMode="auto">
          <a:xfrm>
            <a:off x="5570538" y="4610100"/>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 name="AutoShape 144"/>
          <p:cNvSpPr>
            <a:spLocks noChangeArrowheads="1"/>
          </p:cNvSpPr>
          <p:nvPr/>
        </p:nvSpPr>
        <p:spPr bwMode="auto">
          <a:xfrm rot="-5400000">
            <a:off x="4224338" y="3749675"/>
            <a:ext cx="685800" cy="1057275"/>
          </a:xfrm>
          <a:prstGeom prst="downArrow">
            <a:avLst>
              <a:gd name="adj1" fmla="val 50000"/>
              <a:gd name="adj2" fmla="val 2500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031875" y="906462"/>
            <a:ext cx="6816725" cy="576263"/>
          </a:xfrm>
        </p:spPr>
        <p:txBody>
          <a:bodyPr/>
          <a:lstStyle/>
          <a:p>
            <a:r>
              <a:rPr lang="en-US" altLang="ko-KR" dirty="0">
                <a:latin typeface="Times New Roman" charset="0"/>
                <a:cs typeface="Times New Roman" charset="0"/>
              </a:rPr>
              <a:t>Properties of Petri Nets -continued</a:t>
            </a:r>
            <a:endParaRPr lang="zh-CN" altLang="en-US" dirty="0">
              <a:latin typeface="Times New Roman" charset="0"/>
              <a:cs typeface="Times New Roman" charset="0"/>
            </a:endParaRPr>
          </a:p>
        </p:txBody>
      </p:sp>
      <p:sp>
        <p:nvSpPr>
          <p:cNvPr id="63490" name="Rectangle 2"/>
          <p:cNvSpPr>
            <a:spLocks noGrp="1" noChangeArrowheads="1"/>
          </p:cNvSpPr>
          <p:nvPr>
            <p:ph idx="1"/>
          </p:nvPr>
        </p:nvSpPr>
        <p:spPr>
          <a:xfrm>
            <a:off x="473870" y="2209800"/>
            <a:ext cx="4484687" cy="4392612"/>
          </a:xfrm>
        </p:spPr>
        <p:txBody>
          <a:bodyPr/>
          <a:lstStyle/>
          <a:p>
            <a:pPr>
              <a:tabLst>
                <a:tab pos="5264150" algn="l"/>
              </a:tabLst>
            </a:pPr>
            <a:r>
              <a:rPr lang="en-US" altLang="ko-KR" dirty="0">
                <a:latin typeface="Times New Roman" charset="0"/>
                <a:cs typeface="Times New Roman" charset="0"/>
              </a:rPr>
              <a:t>Concurrency</a:t>
            </a:r>
            <a:br>
              <a:rPr lang="en-US" altLang="ko-KR" dirty="0">
                <a:latin typeface="Times New Roman" charset="0"/>
                <a:cs typeface="Times New Roman" charset="0"/>
              </a:rPr>
            </a:br>
            <a:r>
              <a:rPr lang="en-US" altLang="ko-KR" dirty="0">
                <a:latin typeface="Times New Roman" charset="0"/>
                <a:cs typeface="Times New Roman" charset="0"/>
              </a:rPr>
              <a:t> </a:t>
            </a:r>
            <a:r>
              <a:rPr lang="en-US" altLang="ko-KR" sz="2400" dirty="0">
                <a:latin typeface="Times New Roman" charset="0"/>
                <a:cs typeface="Times New Roman" charset="0"/>
              </a:rPr>
              <a:t>t</a:t>
            </a:r>
            <a:r>
              <a:rPr lang="en-US" altLang="ko-KR" sz="2400" baseline="-25000" dirty="0">
                <a:latin typeface="Times New Roman" charset="0"/>
                <a:cs typeface="Times New Roman" charset="0"/>
              </a:rPr>
              <a:t>1</a:t>
            </a:r>
            <a:r>
              <a:rPr lang="en-US" altLang="ko-KR" sz="2400" dirty="0">
                <a:latin typeface="Times New Roman" charset="0"/>
                <a:cs typeface="Times New Roman" charset="0"/>
              </a:rPr>
              <a:t> and t</a:t>
            </a:r>
            <a:r>
              <a:rPr lang="en-US" altLang="ko-KR" sz="2400" baseline="-25000" dirty="0">
                <a:latin typeface="Times New Roman" charset="0"/>
                <a:cs typeface="Times New Roman" charset="0"/>
              </a:rPr>
              <a:t>2</a:t>
            </a:r>
            <a:r>
              <a:rPr lang="en-US" altLang="ko-KR" sz="2400" dirty="0">
                <a:latin typeface="Times New Roman" charset="0"/>
                <a:cs typeface="Times New Roman" charset="0"/>
              </a:rPr>
              <a:t> are concurrent. </a:t>
            </a:r>
            <a:br>
              <a:rPr lang="en-US" altLang="ko-KR" sz="2400" dirty="0">
                <a:latin typeface="Times New Roman" charset="0"/>
                <a:cs typeface="Times New Roman" charset="0"/>
              </a:rPr>
            </a:br>
            <a:r>
              <a:rPr lang="en-US" altLang="ko-KR" sz="2400" dirty="0">
                <a:latin typeface="Times New Roman" charset="0"/>
                <a:cs typeface="Times New Roman" charset="0"/>
              </a:rPr>
              <a:t>- with this property, Petri net is able to model systems of distributed control with multiple processes executing concurrently in time.</a:t>
            </a:r>
          </a:p>
          <a:p>
            <a:pPr>
              <a:tabLst>
                <a:tab pos="5264150" algn="l"/>
              </a:tabLst>
            </a:pPr>
            <a:endParaRPr lang="en-US" altLang="ko-KR" dirty="0">
              <a:latin typeface="Times New Roman" charset="0"/>
              <a:cs typeface="Times New Roman" charset="0"/>
            </a:endParaRPr>
          </a:p>
          <a:p>
            <a:pPr>
              <a:tabLst>
                <a:tab pos="5264150" algn="l"/>
              </a:tabLst>
            </a:pPr>
            <a:endParaRPr lang="en-US" altLang="ko-KR" sz="4000" dirty="0">
              <a:latin typeface="Times New Roman" charset="0"/>
              <a:cs typeface="Times New Roman" charset="0"/>
            </a:endParaRPr>
          </a:p>
          <a:p>
            <a:pPr>
              <a:tabLst>
                <a:tab pos="5264150" algn="l"/>
              </a:tabLst>
            </a:pPr>
            <a:endParaRPr lang="en-US" altLang="ko-KR" sz="4000" dirty="0">
              <a:latin typeface="Times New Roman" charset="0"/>
              <a:cs typeface="Times New Roman" charset="0"/>
            </a:endParaRPr>
          </a:p>
        </p:txBody>
      </p:sp>
      <p:sp>
        <p:nvSpPr>
          <p:cNvPr id="22" name="灯片编号占位符 2"/>
          <p:cNvSpPr>
            <a:spLocks noGrp="1"/>
          </p:cNvSpPr>
          <p:nvPr>
            <p:ph type="sldNum" sz="quarter" idx="12"/>
          </p:nvPr>
        </p:nvSpPr>
        <p:spPr/>
        <p:txBody>
          <a:bodyPr/>
          <a:lstStyle/>
          <a:p>
            <a:pPr>
              <a:defRPr/>
            </a:pPr>
            <a:fld id="{8539CB42-2871-4F4A-AC7C-91934CB4B45B}" type="slidenum">
              <a:rPr lang="ko-KR" altLang="en-US"/>
              <a:pPr>
                <a:defRPr/>
              </a:pPr>
              <a:t>24</a:t>
            </a:fld>
            <a:endParaRPr lang="en-US" altLang="ko-KR"/>
          </a:p>
        </p:txBody>
      </p:sp>
      <p:sp>
        <p:nvSpPr>
          <p:cNvPr id="63506" name="Oval 18"/>
          <p:cNvSpPr>
            <a:spLocks noChangeArrowheads="1"/>
          </p:cNvSpPr>
          <p:nvPr/>
        </p:nvSpPr>
        <p:spPr bwMode="auto">
          <a:xfrm>
            <a:off x="5410200" y="26670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63507" name="Rectangle 19"/>
          <p:cNvSpPr>
            <a:spLocks noChangeArrowheads="1"/>
          </p:cNvSpPr>
          <p:nvPr/>
        </p:nvSpPr>
        <p:spPr bwMode="auto">
          <a:xfrm>
            <a:off x="7446963" y="22098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0" lang="en-US" altLang="ko-KR">
              <a:latin typeface="Times New Roman" charset="0"/>
            </a:endParaRPr>
          </a:p>
          <a:p>
            <a:pPr algn="ctr"/>
            <a:endParaRPr kumimoji="0" lang="en-US" altLang="ko-KR">
              <a:latin typeface="Times New Roman" charset="0"/>
            </a:endParaRPr>
          </a:p>
          <a:p>
            <a:pPr algn="ctr"/>
            <a:endParaRPr kumimoji="0" lang="en-US" altLang="ko-KR">
              <a:latin typeface="Times New Roman" charset="0"/>
            </a:endParaRPr>
          </a:p>
          <a:p>
            <a:pPr algn="ctr"/>
            <a:r>
              <a:rPr kumimoji="0" lang="en-US" altLang="ko-KR">
                <a:latin typeface="Times New Roman" charset="0"/>
              </a:rPr>
              <a:t>     t</a:t>
            </a:r>
            <a:r>
              <a:rPr kumimoji="0" lang="en-US" altLang="ko-KR" baseline="-25000">
                <a:latin typeface="Times New Roman" charset="0"/>
              </a:rPr>
              <a:t>1</a:t>
            </a:r>
          </a:p>
          <a:p>
            <a:pPr algn="ctr" latinLnBrk="0"/>
            <a:endParaRPr kumimoji="0" lang="en-US" altLang="ko-KR" sz="2400" baseline="-25000">
              <a:latin typeface="Times New Roman" charset="0"/>
            </a:endParaRPr>
          </a:p>
        </p:txBody>
      </p:sp>
      <p:sp>
        <p:nvSpPr>
          <p:cNvPr id="63508" name="Line 20"/>
          <p:cNvSpPr>
            <a:spLocks noChangeShapeType="1"/>
          </p:cNvSpPr>
          <p:nvPr/>
        </p:nvSpPr>
        <p:spPr bwMode="auto">
          <a:xfrm flipV="1">
            <a:off x="6324600" y="25908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509" name="Oval 21"/>
          <p:cNvSpPr>
            <a:spLocks noChangeArrowheads="1"/>
          </p:cNvSpPr>
          <p:nvPr/>
        </p:nvSpPr>
        <p:spPr bwMode="auto">
          <a:xfrm>
            <a:off x="6629400" y="2209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63510" name="Oval 22"/>
          <p:cNvSpPr>
            <a:spLocks noChangeArrowheads="1"/>
          </p:cNvSpPr>
          <p:nvPr/>
        </p:nvSpPr>
        <p:spPr bwMode="auto">
          <a:xfrm>
            <a:off x="6781800" y="23780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3511" name="Line 23"/>
          <p:cNvSpPr>
            <a:spLocks noChangeShapeType="1"/>
          </p:cNvSpPr>
          <p:nvPr/>
        </p:nvSpPr>
        <p:spPr bwMode="auto">
          <a:xfrm>
            <a:off x="6324600" y="30480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512" name="Oval 24"/>
          <p:cNvSpPr>
            <a:spLocks noChangeArrowheads="1"/>
          </p:cNvSpPr>
          <p:nvPr/>
        </p:nvSpPr>
        <p:spPr bwMode="auto">
          <a:xfrm>
            <a:off x="7848600" y="2209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63513" name="Line 25"/>
          <p:cNvSpPr>
            <a:spLocks noChangeShapeType="1"/>
          </p:cNvSpPr>
          <p:nvPr/>
        </p:nvSpPr>
        <p:spPr bwMode="auto">
          <a:xfrm>
            <a:off x="7162800" y="2438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514" name="Line 26"/>
          <p:cNvSpPr>
            <a:spLocks noChangeShapeType="1"/>
          </p:cNvSpPr>
          <p:nvPr/>
        </p:nvSpPr>
        <p:spPr bwMode="auto">
          <a:xfrm>
            <a:off x="7543800" y="2438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515" name="Rectangle 27"/>
          <p:cNvSpPr>
            <a:spLocks noChangeArrowheads="1"/>
          </p:cNvSpPr>
          <p:nvPr/>
        </p:nvSpPr>
        <p:spPr bwMode="auto">
          <a:xfrm>
            <a:off x="6248400" y="2667000"/>
            <a:ext cx="106363"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63516" name="Line 28"/>
          <p:cNvSpPr>
            <a:spLocks noChangeShapeType="1"/>
          </p:cNvSpPr>
          <p:nvPr/>
        </p:nvSpPr>
        <p:spPr bwMode="auto">
          <a:xfrm>
            <a:off x="5943600" y="2971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517" name="Rectangle 29"/>
          <p:cNvSpPr>
            <a:spLocks noChangeArrowheads="1"/>
          </p:cNvSpPr>
          <p:nvPr/>
        </p:nvSpPr>
        <p:spPr bwMode="auto">
          <a:xfrm>
            <a:off x="7446963" y="29718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0" lang="en-US" altLang="ko-KR">
                <a:latin typeface="Times New Roman" charset="0"/>
              </a:rPr>
              <a:t>  </a:t>
            </a:r>
          </a:p>
          <a:p>
            <a:pPr algn="ctr"/>
            <a:endParaRPr kumimoji="0" lang="en-US" altLang="ko-KR">
              <a:latin typeface="Times New Roman" charset="0"/>
            </a:endParaRPr>
          </a:p>
          <a:p>
            <a:pPr algn="ctr"/>
            <a:r>
              <a:rPr kumimoji="0" lang="en-US" altLang="ko-KR">
                <a:latin typeface="Times New Roman" charset="0"/>
              </a:rPr>
              <a:t>     t</a:t>
            </a:r>
            <a:r>
              <a:rPr kumimoji="0" lang="en-US" altLang="ko-KR" baseline="-25000">
                <a:latin typeface="Times New Roman" charset="0"/>
              </a:rPr>
              <a:t>2</a:t>
            </a:r>
          </a:p>
          <a:p>
            <a:pPr algn="ctr" latinLnBrk="0"/>
            <a:endParaRPr kumimoji="0" lang="en-US" altLang="ko-KR" sz="2400" baseline="-25000">
              <a:latin typeface="Times New Roman" charset="0"/>
            </a:endParaRPr>
          </a:p>
        </p:txBody>
      </p:sp>
      <p:sp>
        <p:nvSpPr>
          <p:cNvPr id="63518" name="Oval 30"/>
          <p:cNvSpPr>
            <a:spLocks noChangeArrowheads="1"/>
          </p:cNvSpPr>
          <p:nvPr/>
        </p:nvSpPr>
        <p:spPr bwMode="auto">
          <a:xfrm>
            <a:off x="6629400" y="2971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63519" name="Oval 31"/>
          <p:cNvSpPr>
            <a:spLocks noChangeArrowheads="1"/>
          </p:cNvSpPr>
          <p:nvPr/>
        </p:nvSpPr>
        <p:spPr bwMode="auto">
          <a:xfrm>
            <a:off x="6781800" y="31400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3520" name="Oval 32"/>
          <p:cNvSpPr>
            <a:spLocks noChangeArrowheads="1"/>
          </p:cNvSpPr>
          <p:nvPr/>
        </p:nvSpPr>
        <p:spPr bwMode="auto">
          <a:xfrm>
            <a:off x="7848600" y="2971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63521" name="Line 33"/>
          <p:cNvSpPr>
            <a:spLocks noChangeShapeType="1"/>
          </p:cNvSpPr>
          <p:nvPr/>
        </p:nvSpPr>
        <p:spPr bwMode="auto">
          <a:xfrm>
            <a:off x="7162800" y="3200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522" name="Line 34"/>
          <p:cNvSpPr>
            <a:spLocks noChangeShapeType="1"/>
          </p:cNvSpPr>
          <p:nvPr/>
        </p:nvSpPr>
        <p:spPr bwMode="auto">
          <a:xfrm>
            <a:off x="7543800" y="3200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6"/>
                                        </p:tgtEl>
                                        <p:attrNameLst>
                                          <p:attrName>style.visibility</p:attrName>
                                        </p:attrNameLst>
                                      </p:cBhvr>
                                      <p:to>
                                        <p:strVal val="visible"/>
                                      </p:to>
                                    </p:set>
                                    <p:animEffect transition="in" filter="blinds(horizontal)">
                                      <p:cBhvr>
                                        <p:cTn id="7" dur="500"/>
                                        <p:tgtEl>
                                          <p:spTgt spid="635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507"/>
                                        </p:tgtEl>
                                        <p:attrNameLst>
                                          <p:attrName>style.visibility</p:attrName>
                                        </p:attrNameLst>
                                      </p:cBhvr>
                                      <p:to>
                                        <p:strVal val="visible"/>
                                      </p:to>
                                    </p:set>
                                    <p:animEffect transition="in" filter="blinds(horizontal)">
                                      <p:cBhvr>
                                        <p:cTn id="10" dur="500"/>
                                        <p:tgtEl>
                                          <p:spTgt spid="635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508"/>
                                        </p:tgtEl>
                                        <p:attrNameLst>
                                          <p:attrName>style.visibility</p:attrName>
                                        </p:attrNameLst>
                                      </p:cBhvr>
                                      <p:to>
                                        <p:strVal val="visible"/>
                                      </p:to>
                                    </p:set>
                                    <p:animEffect transition="in" filter="blinds(horizontal)">
                                      <p:cBhvr>
                                        <p:cTn id="13" dur="500"/>
                                        <p:tgtEl>
                                          <p:spTgt spid="635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3509"/>
                                        </p:tgtEl>
                                        <p:attrNameLst>
                                          <p:attrName>style.visibility</p:attrName>
                                        </p:attrNameLst>
                                      </p:cBhvr>
                                      <p:to>
                                        <p:strVal val="visible"/>
                                      </p:to>
                                    </p:set>
                                    <p:animEffect transition="in" filter="blinds(horizontal)">
                                      <p:cBhvr>
                                        <p:cTn id="16" dur="500"/>
                                        <p:tgtEl>
                                          <p:spTgt spid="635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3510"/>
                                        </p:tgtEl>
                                        <p:attrNameLst>
                                          <p:attrName>style.visibility</p:attrName>
                                        </p:attrNameLst>
                                      </p:cBhvr>
                                      <p:to>
                                        <p:strVal val="visible"/>
                                      </p:to>
                                    </p:set>
                                    <p:animEffect transition="in" filter="blinds(horizontal)">
                                      <p:cBhvr>
                                        <p:cTn id="19" dur="500"/>
                                        <p:tgtEl>
                                          <p:spTgt spid="635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3511"/>
                                        </p:tgtEl>
                                        <p:attrNameLst>
                                          <p:attrName>style.visibility</p:attrName>
                                        </p:attrNameLst>
                                      </p:cBhvr>
                                      <p:to>
                                        <p:strVal val="visible"/>
                                      </p:to>
                                    </p:set>
                                    <p:animEffect transition="in" filter="blinds(horizontal)">
                                      <p:cBhvr>
                                        <p:cTn id="22" dur="500"/>
                                        <p:tgtEl>
                                          <p:spTgt spid="635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3512"/>
                                        </p:tgtEl>
                                        <p:attrNameLst>
                                          <p:attrName>style.visibility</p:attrName>
                                        </p:attrNameLst>
                                      </p:cBhvr>
                                      <p:to>
                                        <p:strVal val="visible"/>
                                      </p:to>
                                    </p:set>
                                    <p:animEffect transition="in" filter="blinds(horizontal)">
                                      <p:cBhvr>
                                        <p:cTn id="25" dur="500"/>
                                        <p:tgtEl>
                                          <p:spTgt spid="635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3513"/>
                                        </p:tgtEl>
                                        <p:attrNameLst>
                                          <p:attrName>style.visibility</p:attrName>
                                        </p:attrNameLst>
                                      </p:cBhvr>
                                      <p:to>
                                        <p:strVal val="visible"/>
                                      </p:to>
                                    </p:set>
                                    <p:animEffect transition="in" filter="blinds(horizontal)">
                                      <p:cBhvr>
                                        <p:cTn id="28" dur="500"/>
                                        <p:tgtEl>
                                          <p:spTgt spid="635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3514"/>
                                        </p:tgtEl>
                                        <p:attrNameLst>
                                          <p:attrName>style.visibility</p:attrName>
                                        </p:attrNameLst>
                                      </p:cBhvr>
                                      <p:to>
                                        <p:strVal val="visible"/>
                                      </p:to>
                                    </p:set>
                                    <p:animEffect transition="in" filter="blinds(horizontal)">
                                      <p:cBhvr>
                                        <p:cTn id="31" dur="500"/>
                                        <p:tgtEl>
                                          <p:spTgt spid="635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515"/>
                                        </p:tgtEl>
                                        <p:attrNameLst>
                                          <p:attrName>style.visibility</p:attrName>
                                        </p:attrNameLst>
                                      </p:cBhvr>
                                      <p:to>
                                        <p:strVal val="visible"/>
                                      </p:to>
                                    </p:set>
                                    <p:animEffect transition="in" filter="blinds(horizontal)">
                                      <p:cBhvr>
                                        <p:cTn id="34" dur="500"/>
                                        <p:tgtEl>
                                          <p:spTgt spid="635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3516"/>
                                        </p:tgtEl>
                                        <p:attrNameLst>
                                          <p:attrName>style.visibility</p:attrName>
                                        </p:attrNameLst>
                                      </p:cBhvr>
                                      <p:to>
                                        <p:strVal val="visible"/>
                                      </p:to>
                                    </p:set>
                                    <p:animEffect transition="in" filter="blinds(horizontal)">
                                      <p:cBhvr>
                                        <p:cTn id="37" dur="500"/>
                                        <p:tgtEl>
                                          <p:spTgt spid="635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517"/>
                                        </p:tgtEl>
                                        <p:attrNameLst>
                                          <p:attrName>style.visibility</p:attrName>
                                        </p:attrNameLst>
                                      </p:cBhvr>
                                      <p:to>
                                        <p:strVal val="visible"/>
                                      </p:to>
                                    </p:set>
                                    <p:animEffect transition="in" filter="blinds(horizontal)">
                                      <p:cBhvr>
                                        <p:cTn id="40" dur="500"/>
                                        <p:tgtEl>
                                          <p:spTgt spid="635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3518"/>
                                        </p:tgtEl>
                                        <p:attrNameLst>
                                          <p:attrName>style.visibility</p:attrName>
                                        </p:attrNameLst>
                                      </p:cBhvr>
                                      <p:to>
                                        <p:strVal val="visible"/>
                                      </p:to>
                                    </p:set>
                                    <p:animEffect transition="in" filter="blinds(horizontal)">
                                      <p:cBhvr>
                                        <p:cTn id="43" dur="500"/>
                                        <p:tgtEl>
                                          <p:spTgt spid="635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3519"/>
                                        </p:tgtEl>
                                        <p:attrNameLst>
                                          <p:attrName>style.visibility</p:attrName>
                                        </p:attrNameLst>
                                      </p:cBhvr>
                                      <p:to>
                                        <p:strVal val="visible"/>
                                      </p:to>
                                    </p:set>
                                    <p:animEffect transition="in" filter="blinds(horizontal)">
                                      <p:cBhvr>
                                        <p:cTn id="46" dur="500"/>
                                        <p:tgtEl>
                                          <p:spTgt spid="635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3520"/>
                                        </p:tgtEl>
                                        <p:attrNameLst>
                                          <p:attrName>style.visibility</p:attrName>
                                        </p:attrNameLst>
                                      </p:cBhvr>
                                      <p:to>
                                        <p:strVal val="visible"/>
                                      </p:to>
                                    </p:set>
                                    <p:animEffect transition="in" filter="blinds(horizontal)">
                                      <p:cBhvr>
                                        <p:cTn id="49" dur="500"/>
                                        <p:tgtEl>
                                          <p:spTgt spid="635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3521"/>
                                        </p:tgtEl>
                                        <p:attrNameLst>
                                          <p:attrName>style.visibility</p:attrName>
                                        </p:attrNameLst>
                                      </p:cBhvr>
                                      <p:to>
                                        <p:strVal val="visible"/>
                                      </p:to>
                                    </p:set>
                                    <p:animEffect transition="in" filter="blinds(horizontal)">
                                      <p:cBhvr>
                                        <p:cTn id="52" dur="500"/>
                                        <p:tgtEl>
                                          <p:spTgt spid="635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3522"/>
                                        </p:tgtEl>
                                        <p:attrNameLst>
                                          <p:attrName>style.visibility</p:attrName>
                                        </p:attrNameLst>
                                      </p:cBhvr>
                                      <p:to>
                                        <p:strVal val="visible"/>
                                      </p:to>
                                    </p:set>
                                    <p:animEffect transition="in" filter="blinds(horizontal)">
                                      <p:cBhvr>
                                        <p:cTn id="55" dur="500"/>
                                        <p:tgtEl>
                                          <p:spTgt spid="6352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63490">
                                            <p:txEl>
                                              <p:pRg st="0" end="0"/>
                                            </p:txEl>
                                          </p:spTgt>
                                        </p:tgtEl>
                                        <p:attrNameLst>
                                          <p:attrName>style.visibility</p:attrName>
                                        </p:attrNameLst>
                                      </p:cBhvr>
                                      <p:to>
                                        <p:strVal val="visible"/>
                                      </p:to>
                                    </p:set>
                                    <p:animEffect transition="in" filter="blinds(horizontal)">
                                      <p:cBhvr>
                                        <p:cTn id="60" dur="500"/>
                                        <p:tgtEl>
                                          <p:spTgt spid="634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1" restart="whenNotActive" fill="hold" evtFilter="cancelBubble" nodeType="interactiveSeq">
                <p:stCondLst>
                  <p:cond evt="onClick" delay="0">
                    <p:tgtEl>
                      <p:spTgt spid="63506"/>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63" presetClass="path" presetSubtype="0" accel="50000" decel="50000" fill="hold" grpId="1" nodeType="clickEffect">
                                  <p:stCondLst>
                                    <p:cond delay="0"/>
                                  </p:stCondLst>
                                  <p:childTnLst>
                                    <p:animMotion origin="layout" path="M 1.38889E-6 -2.7319E-6 L 0.13837 -2.7319E-6 " pathEditMode="relative" rAng="0" ptsTypes="AA">
                                      <p:cBhvr>
                                        <p:cTn id="65" dur="3000" fill="hold"/>
                                        <p:tgtEl>
                                          <p:spTgt spid="63510"/>
                                        </p:tgtEl>
                                        <p:attrNameLst>
                                          <p:attrName>ppt_x</p:attrName>
                                          <p:attrName>ppt_y</p:attrName>
                                        </p:attrNameLst>
                                      </p:cBhvr>
                                      <p:rCtr x="6910" y="0"/>
                                    </p:animMotion>
                                  </p:childTnLst>
                                </p:cTn>
                              </p:par>
                              <p:par>
                                <p:cTn id="66" presetID="63" presetClass="path" presetSubtype="0" accel="50000" decel="50000" fill="hold" grpId="1" nodeType="withEffect">
                                  <p:stCondLst>
                                    <p:cond delay="0"/>
                                  </p:stCondLst>
                                  <p:childTnLst>
                                    <p:animMotion origin="layout" path="M 1.38889E-6 3.26394E-6 L 0.13837 3.26394E-6 " pathEditMode="relative" rAng="0" ptsTypes="AA">
                                      <p:cBhvr>
                                        <p:cTn id="67" dur="3000" fill="hold"/>
                                        <p:tgtEl>
                                          <p:spTgt spid="63519"/>
                                        </p:tgtEl>
                                        <p:attrNameLst>
                                          <p:attrName>ppt_x</p:attrName>
                                          <p:attrName>ppt_y</p:attrName>
                                        </p:attrNameLst>
                                      </p:cBhvr>
                                      <p:rCtr x="6910" y="0"/>
                                    </p:animMotion>
                                  </p:childTnLst>
                                </p:cTn>
                              </p:par>
                            </p:childTnLst>
                          </p:cTn>
                        </p:par>
                      </p:childTnLst>
                    </p:cTn>
                  </p:par>
                </p:childTnLst>
              </p:cTn>
              <p:nextCondLst>
                <p:cond evt="onClick" delay="0">
                  <p:tgtEl>
                    <p:spTgt spid="63506"/>
                  </p:tgtEl>
                </p:cond>
              </p:nextCondLst>
            </p:seq>
          </p:childTnLst>
        </p:cTn>
      </p:par>
    </p:tnLst>
    <p:bldLst>
      <p:bldP spid="63506" grpId="0" animBg="1"/>
      <p:bldP spid="63507" grpId="0" animBg="1"/>
      <p:bldP spid="63508" grpId="0" animBg="1"/>
      <p:bldP spid="63509" grpId="0" animBg="1"/>
      <p:bldP spid="63510" grpId="0" animBg="1"/>
      <p:bldP spid="63510" grpId="1" animBg="1"/>
      <p:bldP spid="63511" grpId="0" animBg="1"/>
      <p:bldP spid="63512" grpId="0" animBg="1"/>
      <p:bldP spid="63513" grpId="0" animBg="1"/>
      <p:bldP spid="63514" grpId="0" animBg="1"/>
      <p:bldP spid="63515" grpId="0" animBg="1"/>
      <p:bldP spid="63516" grpId="0" animBg="1"/>
      <p:bldP spid="63517" grpId="0" animBg="1"/>
      <p:bldP spid="63518" grpId="0" animBg="1"/>
      <p:bldP spid="63519" grpId="0" animBg="1"/>
      <p:bldP spid="63519" grpId="1" animBg="1"/>
      <p:bldP spid="63520" grpId="0" animBg="1"/>
      <p:bldP spid="63521" grpId="0" animBg="1"/>
      <p:bldP spid="635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itchFamily="18" charset="0"/>
                <a:cs typeface="Times New Roman" pitchFamily="18" charset="0"/>
              </a:rPr>
              <a:t>Non-Deterministic Evolution</a:t>
            </a:r>
            <a:endParaRPr lang="zh-CN" altLang="en-US" dirty="0">
              <a:latin typeface="Times New Roman" pitchFamily="18" charset="0"/>
              <a:cs typeface="Times New Roman" pitchFamily="18" charset="0"/>
            </a:endParaRPr>
          </a:p>
        </p:txBody>
      </p:sp>
      <p:sp>
        <p:nvSpPr>
          <p:cNvPr id="4" name="内容占位符 3"/>
          <p:cNvSpPr>
            <a:spLocks noGrp="1"/>
          </p:cNvSpPr>
          <p:nvPr>
            <p:ph idx="1"/>
          </p:nvPr>
        </p:nvSpPr>
        <p:spPr/>
        <p:txBody>
          <a:bodyPr/>
          <a:lstStyle/>
          <a:p>
            <a:pPr marL="0" indent="0">
              <a:buNone/>
            </a:pPr>
            <a:r>
              <a:rPr lang="en-US" altLang="zh-CN" dirty="0"/>
              <a:t>        The evolution of Petri nets is not deterministic </a:t>
            </a:r>
          </a:p>
          <a:p>
            <a:pPr marL="0" indent="0">
              <a:buNone/>
            </a:pPr>
            <a:r>
              <a:rPr lang="en-US" altLang="zh-CN" dirty="0"/>
              <a:t>           Any of the activated transactions might fire</a:t>
            </a:r>
            <a:endParaRPr lang="zh-CN" altLang="en-US" dirty="0"/>
          </a:p>
        </p:txBody>
      </p:sp>
      <p:sp>
        <p:nvSpPr>
          <p:cNvPr id="2" name="灯片编号占位符 1"/>
          <p:cNvSpPr>
            <a:spLocks noGrp="1"/>
          </p:cNvSpPr>
          <p:nvPr>
            <p:ph type="sldNum" sz="quarter" idx="12"/>
          </p:nvPr>
        </p:nvSpPr>
        <p:spPr/>
        <p:txBody>
          <a:bodyPr/>
          <a:lstStyle/>
          <a:p>
            <a:pPr>
              <a:defRPr/>
            </a:pPr>
            <a:fld id="{46CDC9C7-7EE0-4237-8B13-4C2409356FD9}" type="slidenum">
              <a:rPr lang="ko-KR" altLang="en-US" smtClean="0"/>
              <a:pPr>
                <a:defRPr/>
              </a:pPr>
              <a:t>25</a:t>
            </a:fld>
            <a:endParaRPr lang="en-US" altLang="ko-KR"/>
          </a:p>
        </p:txBody>
      </p:sp>
      <p:pic>
        <p:nvPicPr>
          <p:cNvPr id="94209" name="Picture 1" descr="C:\Users\Ray\AppData\Roaming\Tencent\Users\8810444\QQ\WinTemp\RichOle\5ISAV(C$]LI26IQUCA3D1Z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590800"/>
            <a:ext cx="8343900" cy="39147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68511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2"/>
          <p:cNvSpPr>
            <a:spLocks noGrp="1"/>
          </p:cNvSpPr>
          <p:nvPr>
            <p:ph type="sldNum" sz="quarter" idx="12"/>
          </p:nvPr>
        </p:nvSpPr>
        <p:spPr/>
        <p:txBody>
          <a:bodyPr/>
          <a:lstStyle/>
          <a:p>
            <a:pPr>
              <a:defRPr/>
            </a:pPr>
            <a:fld id="{EBCD36FB-47C8-49FA-8C21-89BBCF12EAE1}" type="slidenum">
              <a:rPr lang="ko-KR" altLang="en-US"/>
              <a:pPr>
                <a:defRPr/>
              </a:pPr>
              <a:t>26</a:t>
            </a:fld>
            <a:endParaRPr lang="en-US" altLang="ko-KR"/>
          </a:p>
        </p:txBody>
      </p:sp>
      <p:sp>
        <p:nvSpPr>
          <p:cNvPr id="21506" name="Rectangle 2"/>
          <p:cNvSpPr>
            <a:spLocks noGrp="1" noChangeArrowheads="1"/>
          </p:cNvSpPr>
          <p:nvPr>
            <p:ph type="body" idx="4294967295"/>
          </p:nvPr>
        </p:nvSpPr>
        <p:spPr>
          <a:xfrm>
            <a:off x="0" y="1524000"/>
            <a:ext cx="4648200" cy="5105400"/>
          </a:xfrm>
        </p:spPr>
        <p:txBody>
          <a:bodyPr/>
          <a:lstStyle/>
          <a:p>
            <a:pPr>
              <a:buFont typeface="Wingdings" pitchFamily="2" charset="2"/>
              <a:buNone/>
              <a:tabLst>
                <a:tab pos="5264150" algn="l"/>
              </a:tabLst>
            </a:pPr>
            <a:endParaRPr lang="en-US" altLang="ko-KR" sz="2400">
              <a:latin typeface="Century Gothic" pitchFamily="34" charset="0"/>
            </a:endParaRPr>
          </a:p>
          <a:p>
            <a:pPr>
              <a:tabLst>
                <a:tab pos="5264150" algn="l"/>
              </a:tabLst>
            </a:pPr>
            <a:r>
              <a:rPr lang="en-US" altLang="ko-KR">
                <a:latin typeface="Times New Roman" charset="0"/>
                <a:cs typeface="Times New Roman" charset="0"/>
              </a:rPr>
              <a:t>Conflict</a:t>
            </a:r>
            <a:br>
              <a:rPr lang="en-US" altLang="ko-KR">
                <a:latin typeface="Times New Roman" charset="0"/>
                <a:cs typeface="Times New Roman" charset="0"/>
              </a:rPr>
            </a:br>
            <a:r>
              <a:rPr lang="en-US" altLang="ko-KR" sz="2400">
                <a:latin typeface="Times New Roman" charset="0"/>
                <a:cs typeface="Times New Roman" charset="0"/>
              </a:rPr>
              <a:t>t</a:t>
            </a:r>
            <a:r>
              <a:rPr lang="en-US" altLang="ko-KR" sz="2400" baseline="-25000">
                <a:latin typeface="Times New Roman" charset="0"/>
                <a:cs typeface="Times New Roman" charset="0"/>
              </a:rPr>
              <a:t>1</a:t>
            </a:r>
            <a:r>
              <a:rPr lang="en-US" altLang="ko-KR" sz="2400">
                <a:latin typeface="Times New Roman" charset="0"/>
                <a:cs typeface="Times New Roman" charset="0"/>
              </a:rPr>
              <a:t> and t</a:t>
            </a:r>
            <a:r>
              <a:rPr lang="en-US" altLang="ko-KR" sz="2400" baseline="-25000">
                <a:latin typeface="Times New Roman" charset="0"/>
                <a:cs typeface="Times New Roman" charset="0"/>
              </a:rPr>
              <a:t>2</a:t>
            </a:r>
            <a:r>
              <a:rPr lang="en-US" altLang="ko-KR" sz="2400">
                <a:latin typeface="Times New Roman" charset="0"/>
                <a:cs typeface="Times New Roman" charset="0"/>
              </a:rPr>
              <a:t> are both ready to fire but the firing of any leads to the disabling of the other transitions.</a:t>
            </a:r>
            <a:br>
              <a:rPr lang="en-US" altLang="ko-KR" sz="2400">
                <a:latin typeface="Times New Roman" charset="0"/>
                <a:cs typeface="Times New Roman" charset="0"/>
              </a:rPr>
            </a:br>
            <a:endParaRPr lang="en-US" altLang="ko-KR" sz="2400">
              <a:latin typeface="Times New Roman" charset="0"/>
              <a:cs typeface="Times New Roman" charset="0"/>
            </a:endParaRPr>
          </a:p>
          <a:p>
            <a:pPr>
              <a:tabLst>
                <a:tab pos="5264150" algn="l"/>
              </a:tabLst>
            </a:pPr>
            <a:endParaRPr lang="en-US" altLang="ko-KR" sz="4000">
              <a:latin typeface="Century Gothic" pitchFamily="34" charset="0"/>
            </a:endParaRPr>
          </a:p>
          <a:p>
            <a:pPr>
              <a:tabLst>
                <a:tab pos="5264150" algn="l"/>
              </a:tabLst>
            </a:pPr>
            <a:endParaRPr lang="en-US" altLang="ko-KR" sz="4000">
              <a:latin typeface="Century Gothic" pitchFamily="34" charset="0"/>
            </a:endParaRPr>
          </a:p>
        </p:txBody>
      </p:sp>
      <p:sp>
        <p:nvSpPr>
          <p:cNvPr id="21552" name="Oval 48"/>
          <p:cNvSpPr>
            <a:spLocks noChangeArrowheads="1"/>
          </p:cNvSpPr>
          <p:nvPr/>
        </p:nvSpPr>
        <p:spPr bwMode="auto">
          <a:xfrm>
            <a:off x="6629400" y="25146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53" name="Rectangle 49"/>
          <p:cNvSpPr>
            <a:spLocks noChangeArrowheads="1"/>
          </p:cNvSpPr>
          <p:nvPr/>
        </p:nvSpPr>
        <p:spPr bwMode="auto">
          <a:xfrm>
            <a:off x="6218238" y="19050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a:p>
            <a:pPr algn="ctr" latinLnBrk="0"/>
            <a:endParaRPr kumimoji="0" lang="en-US" altLang="ko-KR" sz="2400" baseline="-25000">
              <a:latin typeface="Times New Roman" charset="0"/>
            </a:endParaRPr>
          </a:p>
          <a:p>
            <a:pPr algn="ctr" latinLnBrk="0"/>
            <a:endParaRPr kumimoji="0" lang="en-US" altLang="ko-KR" sz="2400" baseline="-25000">
              <a:latin typeface="Times New Roman" charset="0"/>
            </a:endParaRPr>
          </a:p>
          <a:p>
            <a:pPr algn="ctr" latinLnBrk="0"/>
            <a:r>
              <a:rPr kumimoji="0" lang="en-US" altLang="ko-KR" sz="2400">
                <a:latin typeface="Times New Roman" charset="0"/>
              </a:rPr>
              <a:t>   t</a:t>
            </a:r>
            <a:r>
              <a:rPr kumimoji="0" lang="en-US" altLang="ko-KR" sz="2400" baseline="-25000">
                <a:latin typeface="Times New Roman" charset="0"/>
              </a:rPr>
              <a:t>1</a:t>
            </a:r>
          </a:p>
        </p:txBody>
      </p:sp>
      <p:sp>
        <p:nvSpPr>
          <p:cNvPr id="21554" name="Line 50"/>
          <p:cNvSpPr>
            <a:spLocks noChangeShapeType="1"/>
          </p:cNvSpPr>
          <p:nvPr/>
        </p:nvSpPr>
        <p:spPr bwMode="auto">
          <a:xfrm>
            <a:off x="5943600" y="19812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55" name="Line 51"/>
          <p:cNvSpPr>
            <a:spLocks noChangeShapeType="1"/>
          </p:cNvSpPr>
          <p:nvPr/>
        </p:nvSpPr>
        <p:spPr bwMode="auto">
          <a:xfrm>
            <a:off x="6324600" y="2284413"/>
            <a:ext cx="381000" cy="306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56" name="Oval 52"/>
          <p:cNvSpPr>
            <a:spLocks noChangeArrowheads="1"/>
          </p:cNvSpPr>
          <p:nvPr/>
        </p:nvSpPr>
        <p:spPr bwMode="auto">
          <a:xfrm>
            <a:off x="5410200" y="17526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57" name="Oval 53"/>
          <p:cNvSpPr>
            <a:spLocks noChangeArrowheads="1"/>
          </p:cNvSpPr>
          <p:nvPr/>
        </p:nvSpPr>
        <p:spPr bwMode="auto">
          <a:xfrm>
            <a:off x="5562600" y="19208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58" name="Rectangle 54"/>
          <p:cNvSpPr>
            <a:spLocks noChangeArrowheads="1"/>
          </p:cNvSpPr>
          <p:nvPr/>
        </p:nvSpPr>
        <p:spPr bwMode="auto">
          <a:xfrm>
            <a:off x="6208713" y="28194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0" lang="en-US" altLang="ko-KR" sz="2400">
              <a:latin typeface="Times New Roman" charset="0"/>
            </a:endParaRPr>
          </a:p>
          <a:p>
            <a:pPr algn="ctr"/>
            <a:endParaRPr kumimoji="0" lang="en-US" altLang="ko-KR" sz="2400">
              <a:latin typeface="Times New Roman" charset="0"/>
            </a:endParaRPr>
          </a:p>
          <a:p>
            <a:pPr algn="ctr"/>
            <a:r>
              <a:rPr kumimoji="0" lang="en-US" altLang="ko-KR" sz="2400">
                <a:latin typeface="Times New Roman" charset="0"/>
              </a:rPr>
              <a:t>   t</a:t>
            </a:r>
            <a:r>
              <a:rPr kumimoji="0" lang="en-US" altLang="ko-KR" sz="2400" baseline="-25000">
                <a:latin typeface="Times New Roman" charset="0"/>
              </a:rPr>
              <a:t>2</a:t>
            </a:r>
          </a:p>
        </p:txBody>
      </p:sp>
      <p:sp>
        <p:nvSpPr>
          <p:cNvPr id="21559" name="Line 55"/>
          <p:cNvSpPr>
            <a:spLocks noChangeShapeType="1"/>
          </p:cNvSpPr>
          <p:nvPr/>
        </p:nvSpPr>
        <p:spPr bwMode="auto">
          <a:xfrm flipV="1">
            <a:off x="5934075" y="3048000"/>
            <a:ext cx="238125"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60" name="Line 56"/>
          <p:cNvSpPr>
            <a:spLocks noChangeShapeType="1"/>
          </p:cNvSpPr>
          <p:nvPr/>
        </p:nvSpPr>
        <p:spPr bwMode="auto">
          <a:xfrm flipV="1">
            <a:off x="6324600" y="28956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61" name="Oval 57"/>
          <p:cNvSpPr>
            <a:spLocks noChangeArrowheads="1"/>
          </p:cNvSpPr>
          <p:nvPr/>
        </p:nvSpPr>
        <p:spPr bwMode="auto">
          <a:xfrm>
            <a:off x="5400675" y="2971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62" name="Oval 58"/>
          <p:cNvSpPr>
            <a:spLocks noChangeArrowheads="1"/>
          </p:cNvSpPr>
          <p:nvPr/>
        </p:nvSpPr>
        <p:spPr bwMode="auto">
          <a:xfrm>
            <a:off x="5553075" y="31400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63" name="Line 59"/>
          <p:cNvSpPr>
            <a:spLocks noChangeShapeType="1"/>
          </p:cNvSpPr>
          <p:nvPr/>
        </p:nvSpPr>
        <p:spPr bwMode="auto">
          <a:xfrm flipV="1">
            <a:off x="5943600" y="22860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64" name="Line 60"/>
          <p:cNvSpPr>
            <a:spLocks noChangeShapeType="1"/>
          </p:cNvSpPr>
          <p:nvPr/>
        </p:nvSpPr>
        <p:spPr bwMode="auto">
          <a:xfrm>
            <a:off x="5934075" y="2665413"/>
            <a:ext cx="238125" cy="230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65" name="Oval 61"/>
          <p:cNvSpPr>
            <a:spLocks noChangeArrowheads="1"/>
          </p:cNvSpPr>
          <p:nvPr/>
        </p:nvSpPr>
        <p:spPr bwMode="auto">
          <a:xfrm>
            <a:off x="5410200" y="23622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66" name="Oval 62"/>
          <p:cNvSpPr>
            <a:spLocks noChangeArrowheads="1"/>
          </p:cNvSpPr>
          <p:nvPr/>
        </p:nvSpPr>
        <p:spPr bwMode="auto">
          <a:xfrm>
            <a:off x="5562600" y="25304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85" name="Oval 81"/>
          <p:cNvSpPr>
            <a:spLocks noChangeArrowheads="1"/>
          </p:cNvSpPr>
          <p:nvPr/>
        </p:nvSpPr>
        <p:spPr bwMode="auto">
          <a:xfrm>
            <a:off x="6638925" y="4876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86" name="Rectangle 82"/>
          <p:cNvSpPr>
            <a:spLocks noChangeArrowheads="1"/>
          </p:cNvSpPr>
          <p:nvPr/>
        </p:nvSpPr>
        <p:spPr bwMode="auto">
          <a:xfrm>
            <a:off x="6227763" y="42672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a:p>
            <a:pPr algn="ctr" latinLnBrk="0"/>
            <a:endParaRPr kumimoji="0" lang="en-US" altLang="ko-KR" sz="2400" baseline="-25000">
              <a:latin typeface="Times New Roman" charset="0"/>
            </a:endParaRPr>
          </a:p>
          <a:p>
            <a:pPr algn="ctr" latinLnBrk="0"/>
            <a:endParaRPr kumimoji="0" lang="en-US" altLang="ko-KR" sz="2400" baseline="-25000">
              <a:latin typeface="Times New Roman" charset="0"/>
            </a:endParaRPr>
          </a:p>
          <a:p>
            <a:pPr algn="ctr" latinLnBrk="0"/>
            <a:r>
              <a:rPr kumimoji="0" lang="en-US" altLang="ko-KR" sz="2400">
                <a:latin typeface="Times New Roman" charset="0"/>
              </a:rPr>
              <a:t>   t</a:t>
            </a:r>
            <a:r>
              <a:rPr kumimoji="0" lang="en-US" altLang="ko-KR" sz="2400" baseline="-25000">
                <a:latin typeface="Times New Roman" charset="0"/>
              </a:rPr>
              <a:t>1</a:t>
            </a:r>
          </a:p>
        </p:txBody>
      </p:sp>
      <p:sp>
        <p:nvSpPr>
          <p:cNvPr id="21587" name="Line 83"/>
          <p:cNvSpPr>
            <a:spLocks noChangeShapeType="1"/>
          </p:cNvSpPr>
          <p:nvPr/>
        </p:nvSpPr>
        <p:spPr bwMode="auto">
          <a:xfrm>
            <a:off x="5953125" y="43434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88" name="Line 84"/>
          <p:cNvSpPr>
            <a:spLocks noChangeShapeType="1"/>
          </p:cNvSpPr>
          <p:nvPr/>
        </p:nvSpPr>
        <p:spPr bwMode="auto">
          <a:xfrm>
            <a:off x="6334125" y="4646613"/>
            <a:ext cx="381000" cy="306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89" name="Oval 85"/>
          <p:cNvSpPr>
            <a:spLocks noChangeArrowheads="1"/>
          </p:cNvSpPr>
          <p:nvPr/>
        </p:nvSpPr>
        <p:spPr bwMode="auto">
          <a:xfrm>
            <a:off x="5419725" y="41148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91" name="Rectangle 87"/>
          <p:cNvSpPr>
            <a:spLocks noChangeArrowheads="1"/>
          </p:cNvSpPr>
          <p:nvPr/>
        </p:nvSpPr>
        <p:spPr bwMode="auto">
          <a:xfrm>
            <a:off x="6218238" y="5181600"/>
            <a:ext cx="106362"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0" lang="en-US" altLang="ko-KR" sz="2400">
              <a:latin typeface="Times New Roman" charset="0"/>
            </a:endParaRPr>
          </a:p>
          <a:p>
            <a:pPr algn="ctr"/>
            <a:endParaRPr kumimoji="0" lang="en-US" altLang="ko-KR" sz="2400">
              <a:latin typeface="Times New Roman" charset="0"/>
            </a:endParaRPr>
          </a:p>
          <a:p>
            <a:pPr algn="ctr"/>
            <a:r>
              <a:rPr kumimoji="0" lang="en-US" altLang="ko-KR" sz="2400">
                <a:latin typeface="Times New Roman" charset="0"/>
              </a:rPr>
              <a:t>   t</a:t>
            </a:r>
            <a:r>
              <a:rPr kumimoji="0" lang="en-US" altLang="ko-KR" sz="2400" baseline="-25000">
                <a:latin typeface="Times New Roman" charset="0"/>
              </a:rPr>
              <a:t>2</a:t>
            </a:r>
          </a:p>
        </p:txBody>
      </p:sp>
      <p:sp>
        <p:nvSpPr>
          <p:cNvPr id="21592" name="Line 88"/>
          <p:cNvSpPr>
            <a:spLocks noChangeShapeType="1"/>
          </p:cNvSpPr>
          <p:nvPr/>
        </p:nvSpPr>
        <p:spPr bwMode="auto">
          <a:xfrm flipV="1">
            <a:off x="5943600" y="5410200"/>
            <a:ext cx="238125"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93" name="Line 89"/>
          <p:cNvSpPr>
            <a:spLocks noChangeShapeType="1"/>
          </p:cNvSpPr>
          <p:nvPr/>
        </p:nvSpPr>
        <p:spPr bwMode="auto">
          <a:xfrm flipV="1">
            <a:off x="6334125" y="52578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94" name="Oval 90"/>
          <p:cNvSpPr>
            <a:spLocks noChangeArrowheads="1"/>
          </p:cNvSpPr>
          <p:nvPr/>
        </p:nvSpPr>
        <p:spPr bwMode="auto">
          <a:xfrm>
            <a:off x="5410200" y="53340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96" name="Line 92"/>
          <p:cNvSpPr>
            <a:spLocks noChangeShapeType="1"/>
          </p:cNvSpPr>
          <p:nvPr/>
        </p:nvSpPr>
        <p:spPr bwMode="auto">
          <a:xfrm flipV="1">
            <a:off x="5953125" y="46482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97" name="Line 93"/>
          <p:cNvSpPr>
            <a:spLocks noChangeShapeType="1"/>
          </p:cNvSpPr>
          <p:nvPr/>
        </p:nvSpPr>
        <p:spPr bwMode="auto">
          <a:xfrm>
            <a:off x="5943600" y="5027613"/>
            <a:ext cx="238125" cy="230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98" name="Oval 94"/>
          <p:cNvSpPr>
            <a:spLocks noChangeArrowheads="1"/>
          </p:cNvSpPr>
          <p:nvPr/>
        </p:nvSpPr>
        <p:spPr bwMode="auto">
          <a:xfrm>
            <a:off x="5419725" y="4724400"/>
            <a:ext cx="533400" cy="5334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0"/>
            <a:endParaRPr kumimoji="0" lang="en-US" altLang="ko-KR" sz="2400" baseline="-25000">
              <a:latin typeface="Times New Roman" charset="0"/>
            </a:endParaRPr>
          </a:p>
        </p:txBody>
      </p:sp>
      <p:sp>
        <p:nvSpPr>
          <p:cNvPr id="21599" name="Oval 95"/>
          <p:cNvSpPr>
            <a:spLocks noChangeArrowheads="1"/>
          </p:cNvSpPr>
          <p:nvPr/>
        </p:nvSpPr>
        <p:spPr bwMode="auto">
          <a:xfrm>
            <a:off x="6781800" y="50450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600" name="AutoShape 96"/>
          <p:cNvSpPr>
            <a:spLocks noChangeArrowheads="1"/>
          </p:cNvSpPr>
          <p:nvPr/>
        </p:nvSpPr>
        <p:spPr bwMode="auto">
          <a:xfrm>
            <a:off x="5867400" y="3733800"/>
            <a:ext cx="685800" cy="381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601" name="Oval 97"/>
          <p:cNvSpPr>
            <a:spLocks noChangeArrowheads="1"/>
          </p:cNvSpPr>
          <p:nvPr/>
        </p:nvSpPr>
        <p:spPr bwMode="auto">
          <a:xfrm>
            <a:off x="5562600" y="5502275"/>
            <a:ext cx="212725" cy="2127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634" name="标题 1"/>
          <p:cNvSpPr txBox="1">
            <a:spLocks/>
          </p:cNvSpPr>
          <p:nvPr/>
        </p:nvSpPr>
        <p:spPr bwMode="auto">
          <a:xfrm>
            <a:off x="685800" y="946150"/>
            <a:ext cx="6816725"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algn="ctr" eaLnBrk="1" hangingPunct="1"/>
            <a:r>
              <a:rPr lang="en-US" altLang="ko-KR" sz="3200" dirty="0">
                <a:latin typeface="Times New Roman" charset="0"/>
                <a:ea typeface="宋体" charset="-122"/>
                <a:cs typeface="Times New Roman" charset="0"/>
              </a:rPr>
              <a:t>Properties of Petri Nets -continued</a:t>
            </a:r>
            <a:endParaRPr lang="zh-CN" altLang="en-US" sz="3200" dirty="0">
              <a:latin typeface="Times New Roman" charset="0"/>
              <a:ea typeface="宋体" charset="-122"/>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52"/>
                                        </p:tgtEl>
                                        <p:attrNameLst>
                                          <p:attrName>style.visibility</p:attrName>
                                        </p:attrNameLst>
                                      </p:cBhvr>
                                      <p:to>
                                        <p:strVal val="visible"/>
                                      </p:to>
                                    </p:set>
                                    <p:animEffect transition="in" filter="blinds(horizontal)">
                                      <p:cBhvr>
                                        <p:cTn id="7" dur="500"/>
                                        <p:tgtEl>
                                          <p:spTgt spid="215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53"/>
                                        </p:tgtEl>
                                        <p:attrNameLst>
                                          <p:attrName>style.visibility</p:attrName>
                                        </p:attrNameLst>
                                      </p:cBhvr>
                                      <p:to>
                                        <p:strVal val="visible"/>
                                      </p:to>
                                    </p:set>
                                    <p:animEffect transition="in" filter="blinds(horizontal)">
                                      <p:cBhvr>
                                        <p:cTn id="10" dur="500"/>
                                        <p:tgtEl>
                                          <p:spTgt spid="2155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554"/>
                                        </p:tgtEl>
                                        <p:attrNameLst>
                                          <p:attrName>style.visibility</p:attrName>
                                        </p:attrNameLst>
                                      </p:cBhvr>
                                      <p:to>
                                        <p:strVal val="visible"/>
                                      </p:to>
                                    </p:set>
                                    <p:animEffect transition="in" filter="blinds(horizontal)">
                                      <p:cBhvr>
                                        <p:cTn id="13" dur="500"/>
                                        <p:tgtEl>
                                          <p:spTgt spid="2155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555"/>
                                        </p:tgtEl>
                                        <p:attrNameLst>
                                          <p:attrName>style.visibility</p:attrName>
                                        </p:attrNameLst>
                                      </p:cBhvr>
                                      <p:to>
                                        <p:strVal val="visible"/>
                                      </p:to>
                                    </p:set>
                                    <p:animEffect transition="in" filter="blinds(horizontal)">
                                      <p:cBhvr>
                                        <p:cTn id="16" dur="500"/>
                                        <p:tgtEl>
                                          <p:spTgt spid="2155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556"/>
                                        </p:tgtEl>
                                        <p:attrNameLst>
                                          <p:attrName>style.visibility</p:attrName>
                                        </p:attrNameLst>
                                      </p:cBhvr>
                                      <p:to>
                                        <p:strVal val="visible"/>
                                      </p:to>
                                    </p:set>
                                    <p:animEffect transition="in" filter="blinds(horizontal)">
                                      <p:cBhvr>
                                        <p:cTn id="19" dur="500"/>
                                        <p:tgtEl>
                                          <p:spTgt spid="2155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557"/>
                                        </p:tgtEl>
                                        <p:attrNameLst>
                                          <p:attrName>style.visibility</p:attrName>
                                        </p:attrNameLst>
                                      </p:cBhvr>
                                      <p:to>
                                        <p:strVal val="visible"/>
                                      </p:to>
                                    </p:set>
                                    <p:animEffect transition="in" filter="blinds(horizontal)">
                                      <p:cBhvr>
                                        <p:cTn id="22" dur="500"/>
                                        <p:tgtEl>
                                          <p:spTgt spid="2155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558"/>
                                        </p:tgtEl>
                                        <p:attrNameLst>
                                          <p:attrName>style.visibility</p:attrName>
                                        </p:attrNameLst>
                                      </p:cBhvr>
                                      <p:to>
                                        <p:strVal val="visible"/>
                                      </p:to>
                                    </p:set>
                                    <p:animEffect transition="in" filter="blinds(horizontal)">
                                      <p:cBhvr>
                                        <p:cTn id="25" dur="500"/>
                                        <p:tgtEl>
                                          <p:spTgt spid="2155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559"/>
                                        </p:tgtEl>
                                        <p:attrNameLst>
                                          <p:attrName>style.visibility</p:attrName>
                                        </p:attrNameLst>
                                      </p:cBhvr>
                                      <p:to>
                                        <p:strVal val="visible"/>
                                      </p:to>
                                    </p:set>
                                    <p:animEffect transition="in" filter="blinds(horizontal)">
                                      <p:cBhvr>
                                        <p:cTn id="28" dur="500"/>
                                        <p:tgtEl>
                                          <p:spTgt spid="2155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560"/>
                                        </p:tgtEl>
                                        <p:attrNameLst>
                                          <p:attrName>style.visibility</p:attrName>
                                        </p:attrNameLst>
                                      </p:cBhvr>
                                      <p:to>
                                        <p:strVal val="visible"/>
                                      </p:to>
                                    </p:set>
                                    <p:animEffect transition="in" filter="blinds(horizontal)">
                                      <p:cBhvr>
                                        <p:cTn id="31" dur="500"/>
                                        <p:tgtEl>
                                          <p:spTgt spid="2156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561"/>
                                        </p:tgtEl>
                                        <p:attrNameLst>
                                          <p:attrName>style.visibility</p:attrName>
                                        </p:attrNameLst>
                                      </p:cBhvr>
                                      <p:to>
                                        <p:strVal val="visible"/>
                                      </p:to>
                                    </p:set>
                                    <p:animEffect transition="in" filter="blinds(horizontal)">
                                      <p:cBhvr>
                                        <p:cTn id="34" dur="500"/>
                                        <p:tgtEl>
                                          <p:spTgt spid="2156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562"/>
                                        </p:tgtEl>
                                        <p:attrNameLst>
                                          <p:attrName>style.visibility</p:attrName>
                                        </p:attrNameLst>
                                      </p:cBhvr>
                                      <p:to>
                                        <p:strVal val="visible"/>
                                      </p:to>
                                    </p:set>
                                    <p:animEffect transition="in" filter="blinds(horizontal)">
                                      <p:cBhvr>
                                        <p:cTn id="37" dur="500"/>
                                        <p:tgtEl>
                                          <p:spTgt spid="2156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1563"/>
                                        </p:tgtEl>
                                        <p:attrNameLst>
                                          <p:attrName>style.visibility</p:attrName>
                                        </p:attrNameLst>
                                      </p:cBhvr>
                                      <p:to>
                                        <p:strVal val="visible"/>
                                      </p:to>
                                    </p:set>
                                    <p:animEffect transition="in" filter="blinds(horizontal)">
                                      <p:cBhvr>
                                        <p:cTn id="40" dur="500"/>
                                        <p:tgtEl>
                                          <p:spTgt spid="2156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564"/>
                                        </p:tgtEl>
                                        <p:attrNameLst>
                                          <p:attrName>style.visibility</p:attrName>
                                        </p:attrNameLst>
                                      </p:cBhvr>
                                      <p:to>
                                        <p:strVal val="visible"/>
                                      </p:to>
                                    </p:set>
                                    <p:animEffect transition="in" filter="blinds(horizontal)">
                                      <p:cBhvr>
                                        <p:cTn id="43" dur="500"/>
                                        <p:tgtEl>
                                          <p:spTgt spid="2156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565"/>
                                        </p:tgtEl>
                                        <p:attrNameLst>
                                          <p:attrName>style.visibility</p:attrName>
                                        </p:attrNameLst>
                                      </p:cBhvr>
                                      <p:to>
                                        <p:strVal val="visible"/>
                                      </p:to>
                                    </p:set>
                                    <p:animEffect transition="in" filter="blinds(horizontal)">
                                      <p:cBhvr>
                                        <p:cTn id="46" dur="500"/>
                                        <p:tgtEl>
                                          <p:spTgt spid="2156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566"/>
                                        </p:tgtEl>
                                        <p:attrNameLst>
                                          <p:attrName>style.visibility</p:attrName>
                                        </p:attrNameLst>
                                      </p:cBhvr>
                                      <p:to>
                                        <p:strVal val="visible"/>
                                      </p:to>
                                    </p:set>
                                    <p:animEffect transition="in" filter="blinds(horizontal)">
                                      <p:cBhvr>
                                        <p:cTn id="49" dur="500"/>
                                        <p:tgtEl>
                                          <p:spTgt spid="215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1585"/>
                                        </p:tgtEl>
                                        <p:attrNameLst>
                                          <p:attrName>style.visibility</p:attrName>
                                        </p:attrNameLst>
                                      </p:cBhvr>
                                      <p:to>
                                        <p:strVal val="visible"/>
                                      </p:to>
                                    </p:set>
                                    <p:animEffect transition="in" filter="blinds(horizontal)">
                                      <p:cBhvr>
                                        <p:cTn id="54" dur="500"/>
                                        <p:tgtEl>
                                          <p:spTgt spid="2158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1586"/>
                                        </p:tgtEl>
                                        <p:attrNameLst>
                                          <p:attrName>style.visibility</p:attrName>
                                        </p:attrNameLst>
                                      </p:cBhvr>
                                      <p:to>
                                        <p:strVal val="visible"/>
                                      </p:to>
                                    </p:set>
                                    <p:animEffect transition="in" filter="blinds(horizontal)">
                                      <p:cBhvr>
                                        <p:cTn id="57" dur="500"/>
                                        <p:tgtEl>
                                          <p:spTgt spid="2158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1587"/>
                                        </p:tgtEl>
                                        <p:attrNameLst>
                                          <p:attrName>style.visibility</p:attrName>
                                        </p:attrNameLst>
                                      </p:cBhvr>
                                      <p:to>
                                        <p:strVal val="visible"/>
                                      </p:to>
                                    </p:set>
                                    <p:animEffect transition="in" filter="blinds(horizontal)">
                                      <p:cBhvr>
                                        <p:cTn id="60" dur="500"/>
                                        <p:tgtEl>
                                          <p:spTgt spid="2158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1588"/>
                                        </p:tgtEl>
                                        <p:attrNameLst>
                                          <p:attrName>style.visibility</p:attrName>
                                        </p:attrNameLst>
                                      </p:cBhvr>
                                      <p:to>
                                        <p:strVal val="visible"/>
                                      </p:to>
                                    </p:set>
                                    <p:animEffect transition="in" filter="blinds(horizontal)">
                                      <p:cBhvr>
                                        <p:cTn id="63" dur="500"/>
                                        <p:tgtEl>
                                          <p:spTgt spid="2158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589"/>
                                        </p:tgtEl>
                                        <p:attrNameLst>
                                          <p:attrName>style.visibility</p:attrName>
                                        </p:attrNameLst>
                                      </p:cBhvr>
                                      <p:to>
                                        <p:strVal val="visible"/>
                                      </p:to>
                                    </p:set>
                                    <p:animEffect transition="in" filter="blinds(horizontal)">
                                      <p:cBhvr>
                                        <p:cTn id="66" dur="500"/>
                                        <p:tgtEl>
                                          <p:spTgt spid="2158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1591"/>
                                        </p:tgtEl>
                                        <p:attrNameLst>
                                          <p:attrName>style.visibility</p:attrName>
                                        </p:attrNameLst>
                                      </p:cBhvr>
                                      <p:to>
                                        <p:strVal val="visible"/>
                                      </p:to>
                                    </p:set>
                                    <p:animEffect transition="in" filter="blinds(horizontal)">
                                      <p:cBhvr>
                                        <p:cTn id="69" dur="500"/>
                                        <p:tgtEl>
                                          <p:spTgt spid="2159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1592"/>
                                        </p:tgtEl>
                                        <p:attrNameLst>
                                          <p:attrName>style.visibility</p:attrName>
                                        </p:attrNameLst>
                                      </p:cBhvr>
                                      <p:to>
                                        <p:strVal val="visible"/>
                                      </p:to>
                                    </p:set>
                                    <p:animEffect transition="in" filter="blinds(horizontal)">
                                      <p:cBhvr>
                                        <p:cTn id="72" dur="500"/>
                                        <p:tgtEl>
                                          <p:spTgt spid="21592"/>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1593"/>
                                        </p:tgtEl>
                                        <p:attrNameLst>
                                          <p:attrName>style.visibility</p:attrName>
                                        </p:attrNameLst>
                                      </p:cBhvr>
                                      <p:to>
                                        <p:strVal val="visible"/>
                                      </p:to>
                                    </p:set>
                                    <p:animEffect transition="in" filter="blinds(horizontal)">
                                      <p:cBhvr>
                                        <p:cTn id="75" dur="500"/>
                                        <p:tgtEl>
                                          <p:spTgt spid="2159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1594"/>
                                        </p:tgtEl>
                                        <p:attrNameLst>
                                          <p:attrName>style.visibility</p:attrName>
                                        </p:attrNameLst>
                                      </p:cBhvr>
                                      <p:to>
                                        <p:strVal val="visible"/>
                                      </p:to>
                                    </p:set>
                                    <p:animEffect transition="in" filter="blinds(horizontal)">
                                      <p:cBhvr>
                                        <p:cTn id="78" dur="500"/>
                                        <p:tgtEl>
                                          <p:spTgt spid="2159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1596"/>
                                        </p:tgtEl>
                                        <p:attrNameLst>
                                          <p:attrName>style.visibility</p:attrName>
                                        </p:attrNameLst>
                                      </p:cBhvr>
                                      <p:to>
                                        <p:strVal val="visible"/>
                                      </p:to>
                                    </p:set>
                                    <p:animEffect transition="in" filter="blinds(horizontal)">
                                      <p:cBhvr>
                                        <p:cTn id="81" dur="500"/>
                                        <p:tgtEl>
                                          <p:spTgt spid="2159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1597"/>
                                        </p:tgtEl>
                                        <p:attrNameLst>
                                          <p:attrName>style.visibility</p:attrName>
                                        </p:attrNameLst>
                                      </p:cBhvr>
                                      <p:to>
                                        <p:strVal val="visible"/>
                                      </p:to>
                                    </p:set>
                                    <p:animEffect transition="in" filter="blinds(horizontal)">
                                      <p:cBhvr>
                                        <p:cTn id="84" dur="500"/>
                                        <p:tgtEl>
                                          <p:spTgt spid="2159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1598"/>
                                        </p:tgtEl>
                                        <p:attrNameLst>
                                          <p:attrName>style.visibility</p:attrName>
                                        </p:attrNameLst>
                                      </p:cBhvr>
                                      <p:to>
                                        <p:strVal val="visible"/>
                                      </p:to>
                                    </p:set>
                                    <p:animEffect transition="in" filter="blinds(horizontal)">
                                      <p:cBhvr>
                                        <p:cTn id="87" dur="500"/>
                                        <p:tgtEl>
                                          <p:spTgt spid="2159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1599"/>
                                        </p:tgtEl>
                                        <p:attrNameLst>
                                          <p:attrName>style.visibility</p:attrName>
                                        </p:attrNameLst>
                                      </p:cBhvr>
                                      <p:to>
                                        <p:strVal val="visible"/>
                                      </p:to>
                                    </p:set>
                                    <p:animEffect transition="in" filter="blinds(horizontal)">
                                      <p:cBhvr>
                                        <p:cTn id="90" dur="500"/>
                                        <p:tgtEl>
                                          <p:spTgt spid="2159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1600"/>
                                        </p:tgtEl>
                                        <p:attrNameLst>
                                          <p:attrName>style.visibility</p:attrName>
                                        </p:attrNameLst>
                                      </p:cBhvr>
                                      <p:to>
                                        <p:strVal val="visible"/>
                                      </p:to>
                                    </p:set>
                                    <p:animEffect transition="in" filter="blinds(horizontal)">
                                      <p:cBhvr>
                                        <p:cTn id="93" dur="500"/>
                                        <p:tgtEl>
                                          <p:spTgt spid="21600"/>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1601"/>
                                        </p:tgtEl>
                                        <p:attrNameLst>
                                          <p:attrName>style.visibility</p:attrName>
                                        </p:attrNameLst>
                                      </p:cBhvr>
                                      <p:to>
                                        <p:strVal val="visible"/>
                                      </p:to>
                                    </p:set>
                                    <p:animEffect transition="in" filter="blinds(horizontal)">
                                      <p:cBhvr>
                                        <p:cTn id="96" dur="500"/>
                                        <p:tgtEl>
                                          <p:spTgt spid="2160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21506">
                                            <p:txEl>
                                              <p:pRg st="1" end="1"/>
                                            </p:txEl>
                                          </p:spTgt>
                                        </p:tgtEl>
                                        <p:attrNameLst>
                                          <p:attrName>style.visibility</p:attrName>
                                        </p:attrNameLst>
                                      </p:cBhvr>
                                      <p:to>
                                        <p:strVal val="visible"/>
                                      </p:to>
                                    </p:set>
                                    <p:animEffect transition="in" filter="blinds(horizontal)">
                                      <p:cBhvr>
                                        <p:cTn id="101" dur="500"/>
                                        <p:tgtEl>
                                          <p:spTgt spid="215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2" grpId="0" animBg="1"/>
      <p:bldP spid="21553" grpId="0" animBg="1"/>
      <p:bldP spid="21554" grpId="0" animBg="1"/>
      <p:bldP spid="21555" grpId="0" animBg="1"/>
      <p:bldP spid="21556" grpId="0" animBg="1"/>
      <p:bldP spid="21557" grpId="0" animBg="1"/>
      <p:bldP spid="21558" grpId="0" animBg="1"/>
      <p:bldP spid="21559" grpId="0" animBg="1"/>
      <p:bldP spid="21560" grpId="0" animBg="1"/>
      <p:bldP spid="21561" grpId="0" animBg="1"/>
      <p:bldP spid="21562" grpId="0" animBg="1"/>
      <p:bldP spid="21563" grpId="0" animBg="1"/>
      <p:bldP spid="21564" grpId="0" animBg="1"/>
      <p:bldP spid="21565" grpId="0" animBg="1"/>
      <p:bldP spid="21566" grpId="0" animBg="1"/>
      <p:bldP spid="21585" grpId="0" animBg="1"/>
      <p:bldP spid="21586" grpId="0" animBg="1"/>
      <p:bldP spid="21587" grpId="0" animBg="1"/>
      <p:bldP spid="21588" grpId="0" animBg="1"/>
      <p:bldP spid="21589" grpId="0" animBg="1"/>
      <p:bldP spid="21591" grpId="0" animBg="1"/>
      <p:bldP spid="21592" grpId="0" animBg="1"/>
      <p:bldP spid="21593" grpId="0" animBg="1"/>
      <p:bldP spid="21594" grpId="0" animBg="1"/>
      <p:bldP spid="21596" grpId="0" animBg="1"/>
      <p:bldP spid="21597" grpId="0" animBg="1"/>
      <p:bldP spid="21598" grpId="0" animBg="1"/>
      <p:bldP spid="21599" grpId="0" animBg="1"/>
      <p:bldP spid="21600" grpId="0" animBg="1"/>
      <p:bldP spid="2160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2"/>
          <p:cNvSpPr>
            <a:spLocks noGrp="1"/>
          </p:cNvSpPr>
          <p:nvPr>
            <p:ph type="sldNum" sz="quarter" idx="12"/>
          </p:nvPr>
        </p:nvSpPr>
        <p:spPr/>
        <p:txBody>
          <a:bodyPr/>
          <a:lstStyle/>
          <a:p>
            <a:pPr>
              <a:defRPr/>
            </a:pPr>
            <a:fld id="{F99E3877-760C-4CC2-8066-55474DD04C42}" type="slidenum">
              <a:rPr lang="ko-KR" altLang="en-US"/>
              <a:pPr>
                <a:defRPr/>
              </a:pPr>
              <a:t>27</a:t>
            </a:fld>
            <a:endParaRPr lang="en-US" altLang="ko-KR"/>
          </a:p>
        </p:txBody>
      </p:sp>
      <p:sp>
        <p:nvSpPr>
          <p:cNvPr id="73730" name="Rectangle 2"/>
          <p:cNvSpPr>
            <a:spLocks noGrp="1" noChangeArrowheads="1"/>
          </p:cNvSpPr>
          <p:nvPr>
            <p:ph type="body" idx="4294967295"/>
          </p:nvPr>
        </p:nvSpPr>
        <p:spPr>
          <a:xfrm>
            <a:off x="978291" y="1763713"/>
            <a:ext cx="7543800" cy="4114800"/>
          </a:xfrm>
        </p:spPr>
        <p:txBody>
          <a:bodyPr/>
          <a:lstStyle/>
          <a:p>
            <a:pPr>
              <a:lnSpc>
                <a:spcPct val="90000"/>
              </a:lnSpc>
              <a:tabLst>
                <a:tab pos="5264150" algn="l"/>
              </a:tabLst>
            </a:pPr>
            <a:r>
              <a:rPr lang="en-US" altLang="ko-KR" dirty="0">
                <a:latin typeface="Times New Roman" charset="0"/>
                <a:cs typeface="Times New Roman" charset="0"/>
              </a:rPr>
              <a:t>Conflict - </a:t>
            </a:r>
            <a:r>
              <a:rPr lang="en-US" altLang="ko-KR" sz="2000" dirty="0">
                <a:latin typeface="Times New Roman" charset="0"/>
                <a:cs typeface="Times New Roman" charset="0"/>
              </a:rPr>
              <a:t>continued</a:t>
            </a:r>
            <a:r>
              <a:rPr lang="en-US" altLang="ko-KR" dirty="0">
                <a:latin typeface="Times New Roman" charset="0"/>
                <a:cs typeface="Times New Roman" charset="0"/>
              </a:rPr>
              <a:t> </a:t>
            </a:r>
            <a:br>
              <a:rPr lang="en-US" altLang="ko-KR" dirty="0">
                <a:latin typeface="Times New Roman" charset="0"/>
                <a:cs typeface="Times New Roman" charset="0"/>
              </a:rPr>
            </a:br>
            <a:endParaRPr lang="en-US" altLang="ko-KR" sz="2400" baseline="-25000" dirty="0">
              <a:latin typeface="Times New Roman" charset="0"/>
              <a:cs typeface="Times New Roman" charset="0"/>
            </a:endParaRPr>
          </a:p>
          <a:p>
            <a:pPr lvl="1">
              <a:lnSpc>
                <a:spcPct val="90000"/>
              </a:lnSpc>
              <a:tabLst>
                <a:tab pos="5264150" algn="l"/>
              </a:tabLst>
            </a:pPr>
            <a:r>
              <a:rPr lang="en-US" altLang="ko-KR" dirty="0">
                <a:latin typeface="Times New Roman" charset="0"/>
                <a:cs typeface="Times New Roman" charset="0"/>
              </a:rPr>
              <a:t>the resulting conflict may be resolved in a purely non-deterministic way or in a probabilistic way, by assigning appropriate probabilities to the conflicting transitions.</a:t>
            </a:r>
            <a:br>
              <a:rPr lang="en-US" altLang="ko-KR" dirty="0">
                <a:latin typeface="Times New Roman" charset="0"/>
                <a:cs typeface="Times New Roman" charset="0"/>
              </a:rPr>
            </a:br>
            <a:endParaRPr lang="en-US" altLang="ko-KR" dirty="0">
              <a:latin typeface="Times New Roman" charset="0"/>
              <a:cs typeface="Times New Roman" charset="0"/>
            </a:endParaRPr>
          </a:p>
          <a:p>
            <a:pPr>
              <a:lnSpc>
                <a:spcPct val="90000"/>
              </a:lnSpc>
              <a:buFont typeface="Wingdings" pitchFamily="2" charset="2"/>
              <a:buNone/>
              <a:tabLst>
                <a:tab pos="5264150" algn="l"/>
              </a:tabLst>
            </a:pPr>
            <a:r>
              <a:rPr lang="en-US" altLang="ko-KR" sz="2400" dirty="0">
                <a:latin typeface="Times New Roman" charset="0"/>
                <a:cs typeface="Times New Roman" charset="0"/>
              </a:rPr>
              <a:t>there is a choice of either t</a:t>
            </a:r>
            <a:r>
              <a:rPr lang="en-US" altLang="ko-KR" sz="2400" baseline="-25000" dirty="0">
                <a:latin typeface="Times New Roman" charset="0"/>
                <a:cs typeface="Times New Roman" charset="0"/>
              </a:rPr>
              <a:t>1</a:t>
            </a:r>
            <a:r>
              <a:rPr lang="en-US" altLang="ko-KR" sz="2400" dirty="0">
                <a:latin typeface="Times New Roman" charset="0"/>
                <a:cs typeface="Times New Roman" charset="0"/>
              </a:rPr>
              <a:t> and t</a:t>
            </a:r>
            <a:r>
              <a:rPr lang="en-US" altLang="ko-KR" sz="2400" baseline="-25000" dirty="0">
                <a:latin typeface="Times New Roman" charset="0"/>
                <a:cs typeface="Times New Roman" charset="0"/>
              </a:rPr>
              <a:t>2</a:t>
            </a:r>
            <a:r>
              <a:rPr lang="en-US" altLang="ko-KR" sz="2400" dirty="0">
                <a:latin typeface="Times New Roman" charset="0"/>
                <a:cs typeface="Times New Roman" charset="0"/>
              </a:rPr>
              <a:t>, or t</a:t>
            </a:r>
            <a:r>
              <a:rPr lang="en-US" altLang="ko-KR" sz="2400" baseline="-25000" dirty="0">
                <a:latin typeface="Times New Roman" charset="0"/>
                <a:cs typeface="Times New Roman" charset="0"/>
              </a:rPr>
              <a:t>3</a:t>
            </a:r>
            <a:r>
              <a:rPr lang="en-US" altLang="ko-KR" sz="2400" dirty="0">
                <a:latin typeface="Times New Roman" charset="0"/>
                <a:cs typeface="Times New Roman" charset="0"/>
              </a:rPr>
              <a:t> and t</a:t>
            </a:r>
            <a:r>
              <a:rPr lang="en-US" altLang="ko-KR" sz="2400" baseline="-25000" dirty="0">
                <a:latin typeface="Times New Roman" charset="0"/>
                <a:cs typeface="Times New Roman" charset="0"/>
              </a:rPr>
              <a:t>4</a:t>
            </a:r>
            <a:endParaRPr lang="en-US" altLang="ko-KR" dirty="0">
              <a:latin typeface="Times New Roman" charset="0"/>
              <a:cs typeface="Times New Roman" charset="0"/>
            </a:endParaRPr>
          </a:p>
          <a:p>
            <a:pPr>
              <a:lnSpc>
                <a:spcPct val="90000"/>
              </a:lnSpc>
              <a:tabLst>
                <a:tab pos="5264150" algn="l"/>
              </a:tabLst>
            </a:pPr>
            <a:endParaRPr lang="en-US" altLang="ko-KR" sz="4000" dirty="0">
              <a:latin typeface="Times New Roman" charset="0"/>
              <a:cs typeface="Times New Roman" charset="0"/>
            </a:endParaRPr>
          </a:p>
        </p:txBody>
      </p:sp>
      <p:grpSp>
        <p:nvGrpSpPr>
          <p:cNvPr id="73762" name="Group 34"/>
          <p:cNvGrpSpPr>
            <a:grpSpLocks/>
          </p:cNvGrpSpPr>
          <p:nvPr/>
        </p:nvGrpSpPr>
        <p:grpSpPr bwMode="auto">
          <a:xfrm>
            <a:off x="1600200" y="5029200"/>
            <a:ext cx="5791200" cy="1860550"/>
            <a:chOff x="1200" y="2016"/>
            <a:chExt cx="3648" cy="1172"/>
          </a:xfrm>
        </p:grpSpPr>
        <p:sp>
          <p:nvSpPr>
            <p:cNvPr id="26640" name="Oval 35"/>
            <p:cNvSpPr>
              <a:spLocks noChangeArrowheads="1"/>
            </p:cNvSpPr>
            <p:nvPr/>
          </p:nvSpPr>
          <p:spPr bwMode="auto">
            <a:xfrm>
              <a:off x="1200" y="2400"/>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1" name="Rectangle 36"/>
            <p:cNvSpPr>
              <a:spLocks noChangeArrowheads="1"/>
            </p:cNvSpPr>
            <p:nvPr/>
          </p:nvSpPr>
          <p:spPr bwMode="auto">
            <a:xfrm>
              <a:off x="1776" y="201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2" name="Rectangle 37"/>
            <p:cNvSpPr>
              <a:spLocks noChangeArrowheads="1"/>
            </p:cNvSpPr>
            <p:nvPr/>
          </p:nvSpPr>
          <p:spPr bwMode="auto">
            <a:xfrm>
              <a:off x="1776" y="2784"/>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3" name="Line 38"/>
            <p:cNvSpPr>
              <a:spLocks noChangeShapeType="1"/>
            </p:cNvSpPr>
            <p:nvPr/>
          </p:nvSpPr>
          <p:spPr bwMode="auto">
            <a:xfrm flipV="1">
              <a:off x="1440" y="2160"/>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4" name="Line 39"/>
            <p:cNvSpPr>
              <a:spLocks noChangeShapeType="1"/>
            </p:cNvSpPr>
            <p:nvPr/>
          </p:nvSpPr>
          <p:spPr bwMode="auto">
            <a:xfrm>
              <a:off x="1440" y="2592"/>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5" name="Oval 40"/>
            <p:cNvSpPr>
              <a:spLocks noChangeArrowheads="1"/>
            </p:cNvSpPr>
            <p:nvPr/>
          </p:nvSpPr>
          <p:spPr bwMode="auto">
            <a:xfrm>
              <a:off x="2304" y="2016"/>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6" name="Line 41"/>
            <p:cNvSpPr>
              <a:spLocks noChangeShapeType="1"/>
            </p:cNvSpPr>
            <p:nvPr/>
          </p:nvSpPr>
          <p:spPr bwMode="auto">
            <a:xfrm>
              <a:off x="1920" y="211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7" name="Line 42"/>
            <p:cNvSpPr>
              <a:spLocks noChangeShapeType="1"/>
            </p:cNvSpPr>
            <p:nvPr/>
          </p:nvSpPr>
          <p:spPr bwMode="auto">
            <a:xfrm>
              <a:off x="2544" y="211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8" name="Oval 43"/>
            <p:cNvSpPr>
              <a:spLocks noChangeArrowheads="1"/>
            </p:cNvSpPr>
            <p:nvPr/>
          </p:nvSpPr>
          <p:spPr bwMode="auto">
            <a:xfrm>
              <a:off x="2304" y="278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9" name="Line 44"/>
            <p:cNvSpPr>
              <a:spLocks noChangeShapeType="1"/>
            </p:cNvSpPr>
            <p:nvPr/>
          </p:nvSpPr>
          <p:spPr bwMode="auto">
            <a:xfrm>
              <a:off x="1920" y="288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0" name="Line 45"/>
            <p:cNvSpPr>
              <a:spLocks noChangeShapeType="1"/>
            </p:cNvSpPr>
            <p:nvPr/>
          </p:nvSpPr>
          <p:spPr bwMode="auto">
            <a:xfrm>
              <a:off x="2544" y="288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1" name="Rectangle 46"/>
            <p:cNvSpPr>
              <a:spLocks noChangeArrowheads="1"/>
            </p:cNvSpPr>
            <p:nvPr/>
          </p:nvSpPr>
          <p:spPr bwMode="auto">
            <a:xfrm>
              <a:off x="2928" y="201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2" name="Oval 47"/>
            <p:cNvSpPr>
              <a:spLocks noChangeArrowheads="1"/>
            </p:cNvSpPr>
            <p:nvPr/>
          </p:nvSpPr>
          <p:spPr bwMode="auto">
            <a:xfrm>
              <a:off x="3456" y="2016"/>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3" name="Line 48"/>
            <p:cNvSpPr>
              <a:spLocks noChangeShapeType="1"/>
            </p:cNvSpPr>
            <p:nvPr/>
          </p:nvSpPr>
          <p:spPr bwMode="auto">
            <a:xfrm>
              <a:off x="3072" y="211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4" name="Line 49"/>
            <p:cNvSpPr>
              <a:spLocks noChangeShapeType="1"/>
            </p:cNvSpPr>
            <p:nvPr/>
          </p:nvSpPr>
          <p:spPr bwMode="auto">
            <a:xfrm>
              <a:off x="3696" y="211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5" name="Rectangle 50"/>
            <p:cNvSpPr>
              <a:spLocks noChangeArrowheads="1"/>
            </p:cNvSpPr>
            <p:nvPr/>
          </p:nvSpPr>
          <p:spPr bwMode="auto">
            <a:xfrm>
              <a:off x="2928" y="2784"/>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6" name="Oval 51"/>
            <p:cNvSpPr>
              <a:spLocks noChangeArrowheads="1"/>
            </p:cNvSpPr>
            <p:nvPr/>
          </p:nvSpPr>
          <p:spPr bwMode="auto">
            <a:xfrm>
              <a:off x="3456" y="278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7" name="Line 52"/>
            <p:cNvSpPr>
              <a:spLocks noChangeShapeType="1"/>
            </p:cNvSpPr>
            <p:nvPr/>
          </p:nvSpPr>
          <p:spPr bwMode="auto">
            <a:xfrm>
              <a:off x="3072" y="288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8" name="Line 53"/>
            <p:cNvSpPr>
              <a:spLocks noChangeShapeType="1"/>
            </p:cNvSpPr>
            <p:nvPr/>
          </p:nvSpPr>
          <p:spPr bwMode="auto">
            <a:xfrm>
              <a:off x="3696" y="288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59" name="Line 54"/>
            <p:cNvSpPr>
              <a:spLocks noChangeShapeType="1"/>
            </p:cNvSpPr>
            <p:nvPr/>
          </p:nvSpPr>
          <p:spPr bwMode="auto">
            <a:xfrm>
              <a:off x="4224" y="2112"/>
              <a:ext cx="5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60" name="Line 55"/>
            <p:cNvSpPr>
              <a:spLocks noChangeShapeType="1"/>
            </p:cNvSpPr>
            <p:nvPr/>
          </p:nvSpPr>
          <p:spPr bwMode="auto">
            <a:xfrm>
              <a:off x="4272" y="2880"/>
              <a:ext cx="5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61" name="Text Box 56"/>
            <p:cNvSpPr txBox="1">
              <a:spLocks noChangeArrowheads="1"/>
            </p:cNvSpPr>
            <p:nvPr/>
          </p:nvSpPr>
          <p:spPr bwMode="auto">
            <a:xfrm>
              <a:off x="1728" y="2208"/>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1600">
                  <a:latin typeface="Times New Roman" charset="0"/>
                </a:rPr>
                <a:t>t</a:t>
              </a:r>
              <a:r>
                <a:rPr kumimoji="0" lang="en-US" altLang="ko-KR" sz="1600" baseline="-25000">
                  <a:latin typeface="Times New Roman" charset="0"/>
                </a:rPr>
                <a:t>1</a:t>
              </a:r>
            </a:p>
          </p:txBody>
        </p:sp>
        <p:sp>
          <p:nvSpPr>
            <p:cNvPr id="26662" name="Text Box 57"/>
            <p:cNvSpPr txBox="1">
              <a:spLocks noChangeArrowheads="1"/>
            </p:cNvSpPr>
            <p:nvPr/>
          </p:nvSpPr>
          <p:spPr bwMode="auto">
            <a:xfrm>
              <a:off x="2880" y="2208"/>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1600">
                  <a:latin typeface="Times New Roman" charset="0"/>
                </a:rPr>
                <a:t>t</a:t>
              </a:r>
              <a:r>
                <a:rPr kumimoji="0" lang="en-US" altLang="ko-KR" sz="1600" baseline="-25000">
                  <a:latin typeface="Times New Roman" charset="0"/>
                </a:rPr>
                <a:t>2</a:t>
              </a:r>
            </a:p>
          </p:txBody>
        </p:sp>
        <p:sp>
          <p:nvSpPr>
            <p:cNvPr id="26663" name="Text Box 58"/>
            <p:cNvSpPr txBox="1">
              <a:spLocks noChangeArrowheads="1"/>
            </p:cNvSpPr>
            <p:nvPr/>
          </p:nvSpPr>
          <p:spPr bwMode="auto">
            <a:xfrm>
              <a:off x="1728" y="2976"/>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1600">
                  <a:latin typeface="Times New Roman" charset="0"/>
                </a:rPr>
                <a:t>t</a:t>
              </a:r>
              <a:r>
                <a:rPr kumimoji="0" lang="en-US" altLang="ko-KR" sz="1600" baseline="-25000">
                  <a:latin typeface="Times New Roman" charset="0"/>
                </a:rPr>
                <a:t>3</a:t>
              </a:r>
            </a:p>
          </p:txBody>
        </p:sp>
        <p:sp>
          <p:nvSpPr>
            <p:cNvPr id="26664" name="Text Box 59"/>
            <p:cNvSpPr txBox="1">
              <a:spLocks noChangeArrowheads="1"/>
            </p:cNvSpPr>
            <p:nvPr/>
          </p:nvSpPr>
          <p:spPr bwMode="auto">
            <a:xfrm>
              <a:off x="2880" y="2976"/>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1600">
                  <a:latin typeface="Times New Roman" charset="0"/>
                </a:rPr>
                <a:t>t</a:t>
              </a:r>
              <a:r>
                <a:rPr kumimoji="0" lang="en-US" altLang="ko-KR" sz="1600" baseline="-25000">
                  <a:latin typeface="Times New Roman" charset="0"/>
                </a:rPr>
                <a:t>4</a:t>
              </a:r>
            </a:p>
          </p:txBody>
        </p:sp>
      </p:grpSp>
      <p:sp>
        <p:nvSpPr>
          <p:cNvPr id="73788" name="Oval 60"/>
          <p:cNvSpPr>
            <a:spLocks noChangeArrowheads="1"/>
          </p:cNvSpPr>
          <p:nvPr/>
        </p:nvSpPr>
        <p:spPr bwMode="auto">
          <a:xfrm>
            <a:off x="1676400" y="5791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89" name="Oval 61"/>
          <p:cNvSpPr>
            <a:spLocks noChangeArrowheads="1"/>
          </p:cNvSpPr>
          <p:nvPr/>
        </p:nvSpPr>
        <p:spPr bwMode="auto">
          <a:xfrm>
            <a:off x="3429000" y="640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0" name="Oval 62"/>
          <p:cNvSpPr>
            <a:spLocks noChangeArrowheads="1"/>
          </p:cNvSpPr>
          <p:nvPr/>
        </p:nvSpPr>
        <p:spPr bwMode="auto">
          <a:xfrm>
            <a:off x="5334000" y="640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1" name="Oval 63"/>
          <p:cNvSpPr>
            <a:spLocks noChangeArrowheads="1"/>
          </p:cNvSpPr>
          <p:nvPr/>
        </p:nvSpPr>
        <p:spPr bwMode="auto">
          <a:xfrm>
            <a:off x="1752600" y="5715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2" name="Oval 64"/>
          <p:cNvSpPr>
            <a:spLocks noChangeArrowheads="1"/>
          </p:cNvSpPr>
          <p:nvPr/>
        </p:nvSpPr>
        <p:spPr bwMode="auto">
          <a:xfrm>
            <a:off x="3505200" y="5181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3" name="Oval 65"/>
          <p:cNvSpPr>
            <a:spLocks noChangeArrowheads="1"/>
          </p:cNvSpPr>
          <p:nvPr/>
        </p:nvSpPr>
        <p:spPr bwMode="auto">
          <a:xfrm>
            <a:off x="5257800" y="5181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4" name="Rectangle 66"/>
          <p:cNvSpPr>
            <a:spLocks noChangeArrowheads="1"/>
          </p:cNvSpPr>
          <p:nvPr/>
        </p:nvSpPr>
        <p:spPr bwMode="auto">
          <a:xfrm>
            <a:off x="2514600" y="6248400"/>
            <a:ext cx="2286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5" name="Rectangle 67"/>
          <p:cNvSpPr>
            <a:spLocks noChangeArrowheads="1"/>
          </p:cNvSpPr>
          <p:nvPr/>
        </p:nvSpPr>
        <p:spPr bwMode="auto">
          <a:xfrm>
            <a:off x="4343400" y="6248400"/>
            <a:ext cx="2286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6" name="Rectangle 68"/>
          <p:cNvSpPr>
            <a:spLocks noChangeArrowheads="1"/>
          </p:cNvSpPr>
          <p:nvPr/>
        </p:nvSpPr>
        <p:spPr bwMode="auto">
          <a:xfrm>
            <a:off x="2514600" y="5029200"/>
            <a:ext cx="2286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97" name="Rectangle 69"/>
          <p:cNvSpPr>
            <a:spLocks noChangeArrowheads="1"/>
          </p:cNvSpPr>
          <p:nvPr/>
        </p:nvSpPr>
        <p:spPr bwMode="auto">
          <a:xfrm>
            <a:off x="4343400" y="5029200"/>
            <a:ext cx="2286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39" name="标题 1"/>
          <p:cNvSpPr txBox="1">
            <a:spLocks/>
          </p:cNvSpPr>
          <p:nvPr/>
        </p:nvSpPr>
        <p:spPr bwMode="auto">
          <a:xfrm>
            <a:off x="649001" y="979487"/>
            <a:ext cx="6816725"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algn="ctr" eaLnBrk="1" hangingPunct="1"/>
            <a:r>
              <a:rPr lang="en-US" altLang="ko-KR" sz="3200" dirty="0">
                <a:latin typeface="Times New Roman" charset="0"/>
                <a:ea typeface="宋体" charset="-122"/>
                <a:cs typeface="Times New Roman" charset="0"/>
              </a:rPr>
              <a:t>Properties of Petri Nets -continued</a:t>
            </a:r>
            <a:endParaRPr lang="zh-CN" altLang="en-US" sz="3200" dirty="0">
              <a:latin typeface="Times New Roman" charset="0"/>
              <a:ea typeface="宋体" charset="-122"/>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0">
                                            <p:txEl>
                                              <p:pRg st="1" end="1"/>
                                            </p:txEl>
                                          </p:spTgt>
                                        </p:tgtEl>
                                        <p:attrNameLst>
                                          <p:attrName>style.visibility</p:attrName>
                                        </p:attrNameLst>
                                      </p:cBhvr>
                                      <p:to>
                                        <p:strVal val="visible"/>
                                      </p:to>
                                    </p:set>
                                    <p:animEffect transition="in" filter="blinds(horizontal)">
                                      <p:cBhvr>
                                        <p:cTn id="7" dur="500"/>
                                        <p:tgtEl>
                                          <p:spTgt spid="7373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73762"/>
                                        </p:tgtEl>
                                        <p:attrNameLst>
                                          <p:attrName>style.visibility</p:attrName>
                                        </p:attrNameLst>
                                      </p:cBhvr>
                                      <p:to>
                                        <p:strVal val="visible"/>
                                      </p:to>
                                    </p:set>
                                    <p:anim calcmode="lin" valueType="num">
                                      <p:cBhvr additive="base">
                                        <p:cTn id="12" dur="500" fill="hold"/>
                                        <p:tgtEl>
                                          <p:spTgt spid="73762"/>
                                        </p:tgtEl>
                                        <p:attrNameLst>
                                          <p:attrName>ppt_x</p:attrName>
                                        </p:attrNameLst>
                                      </p:cBhvr>
                                      <p:tavLst>
                                        <p:tav tm="0">
                                          <p:val>
                                            <p:strVal val="0-#ppt_w/2"/>
                                          </p:val>
                                        </p:tav>
                                        <p:tav tm="100000">
                                          <p:val>
                                            <p:strVal val="#ppt_x"/>
                                          </p:val>
                                        </p:tav>
                                      </p:tavLst>
                                    </p:anim>
                                    <p:anim calcmode="lin" valueType="num">
                                      <p:cBhvr additive="base">
                                        <p:cTn id="13" dur="500" fill="hold"/>
                                        <p:tgtEl>
                                          <p:spTgt spid="7376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3788"/>
                                        </p:tgtEl>
                                        <p:attrNameLst>
                                          <p:attrName>style.visibility</p:attrName>
                                        </p:attrNameLst>
                                      </p:cBhvr>
                                      <p:to>
                                        <p:strVal val="visible"/>
                                      </p:to>
                                    </p:set>
                                    <p:anim calcmode="lin" valueType="num">
                                      <p:cBhvr additive="base">
                                        <p:cTn id="18" dur="500" fill="hold"/>
                                        <p:tgtEl>
                                          <p:spTgt spid="73788"/>
                                        </p:tgtEl>
                                        <p:attrNameLst>
                                          <p:attrName>ppt_x</p:attrName>
                                        </p:attrNameLst>
                                      </p:cBhvr>
                                      <p:tavLst>
                                        <p:tav tm="0">
                                          <p:val>
                                            <p:strVal val="0-#ppt_w/2"/>
                                          </p:val>
                                        </p:tav>
                                        <p:tav tm="100000">
                                          <p:val>
                                            <p:strVal val="#ppt_x"/>
                                          </p:val>
                                        </p:tav>
                                      </p:tavLst>
                                    </p:anim>
                                    <p:anim calcmode="lin" valueType="num">
                                      <p:cBhvr additive="base">
                                        <p:cTn id="19" dur="500" fill="hold"/>
                                        <p:tgtEl>
                                          <p:spTgt spid="7378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8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73730">
                                            <p:txEl>
                                              <p:pRg st="2" end="2"/>
                                            </p:txEl>
                                          </p:spTgt>
                                        </p:tgtEl>
                                        <p:attrNameLst>
                                          <p:attrName>style.visibility</p:attrName>
                                        </p:attrNameLst>
                                      </p:cBhvr>
                                      <p:to>
                                        <p:strVal val="visible"/>
                                      </p:to>
                                    </p:set>
                                    <p:animEffect transition="in" filter="blinds(horizontal)">
                                      <p:cBhvr>
                                        <p:cTn id="24" dur="500"/>
                                        <p:tgtEl>
                                          <p:spTgt spid="73730">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1" presetClass="entr" presetSubtype="0" fill="hold" grpId="0" nodeType="clickEffect">
                                  <p:stCondLst>
                                    <p:cond delay="0"/>
                                  </p:stCondLst>
                                  <p:childTnLst>
                                    <p:set>
                                      <p:cBhvr>
                                        <p:cTn id="28" dur="1000">
                                          <p:stCondLst>
                                            <p:cond delay="0"/>
                                          </p:stCondLst>
                                        </p:cTn>
                                        <p:tgtEl>
                                          <p:spTgt spid="73794"/>
                                        </p:tgtEl>
                                        <p:attrNameLst>
                                          <p:attrName>style.visibility</p:attrName>
                                        </p:attrNameLst>
                                      </p:cBhvr>
                                      <p:to>
                                        <p:strVal val="visible"/>
                                      </p:to>
                                    </p:set>
                                  </p:childTnLst>
                                  <p:subTnLst>
                                    <p:set>
                                      <p:cBhvr override="childStyle">
                                        <p:cTn dur="1" fill="hold" display="0" masterRel="nextClick" afterEffect="1"/>
                                        <p:tgtEl>
                                          <p:spTgt spid="73794"/>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73789"/>
                                        </p:tgtEl>
                                        <p:attrNameLst>
                                          <p:attrName>style.visibility</p:attrName>
                                        </p:attrNameLst>
                                      </p:cBhvr>
                                      <p:to>
                                        <p:strVal val="visible"/>
                                      </p:to>
                                    </p:set>
                                    <p:animEffect transition="in" filter="box(in)">
                                      <p:cBhvr>
                                        <p:cTn id="33" dur="500"/>
                                        <p:tgtEl>
                                          <p:spTgt spid="73789"/>
                                        </p:tgtEl>
                                      </p:cBhvr>
                                    </p:animEffect>
                                  </p:childTnLst>
                                  <p:subTnLst>
                                    <p:set>
                                      <p:cBhvr override="childStyle">
                                        <p:cTn dur="1" fill="hold" display="0" masterRel="nextClick" afterEffect="1"/>
                                        <p:tgtEl>
                                          <p:spTgt spid="73789"/>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1" presetClass="entr" presetSubtype="0" fill="hold" grpId="0" nodeType="clickEffect">
                                  <p:stCondLst>
                                    <p:cond delay="0"/>
                                  </p:stCondLst>
                                  <p:childTnLst>
                                    <p:set>
                                      <p:cBhvr>
                                        <p:cTn id="37" dur="1000">
                                          <p:stCondLst>
                                            <p:cond delay="0"/>
                                          </p:stCondLst>
                                        </p:cTn>
                                        <p:tgtEl>
                                          <p:spTgt spid="73795"/>
                                        </p:tgtEl>
                                        <p:attrNameLst>
                                          <p:attrName>style.visibility</p:attrName>
                                        </p:attrNameLst>
                                      </p:cBhvr>
                                      <p:to>
                                        <p:strVal val="visible"/>
                                      </p:to>
                                    </p:set>
                                  </p:childTnLst>
                                  <p:subTnLst>
                                    <p:set>
                                      <p:cBhvr override="childStyle">
                                        <p:cTn dur="1" fill="hold" display="0" masterRel="nextClick" afterEffect="1"/>
                                        <p:tgtEl>
                                          <p:spTgt spid="7379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3790"/>
                                        </p:tgtEl>
                                        <p:attrNameLst>
                                          <p:attrName>style.visibility</p:attrName>
                                        </p:attrNameLst>
                                      </p:cBhvr>
                                      <p:to>
                                        <p:strVal val="visible"/>
                                      </p:to>
                                    </p:set>
                                    <p:animEffect transition="in" filter="box(in)">
                                      <p:cBhvr>
                                        <p:cTn id="42" dur="500"/>
                                        <p:tgtEl>
                                          <p:spTgt spid="73790"/>
                                        </p:tgtEl>
                                      </p:cBhvr>
                                    </p:animEffect>
                                  </p:childTnLst>
                                  <p:subTnLst>
                                    <p:set>
                                      <p:cBhvr override="childStyle">
                                        <p:cTn dur="1" fill="hold" display="0" masterRel="nextClick" afterEffect="1"/>
                                        <p:tgtEl>
                                          <p:spTgt spid="7379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3791"/>
                                        </p:tgtEl>
                                        <p:attrNameLst>
                                          <p:attrName>style.visibility</p:attrName>
                                        </p:attrNameLst>
                                      </p:cBhvr>
                                      <p:to>
                                        <p:strVal val="visible"/>
                                      </p:to>
                                    </p:set>
                                    <p:anim calcmode="lin" valueType="num">
                                      <p:cBhvr additive="base">
                                        <p:cTn id="47" dur="500" fill="hold"/>
                                        <p:tgtEl>
                                          <p:spTgt spid="73791"/>
                                        </p:tgtEl>
                                        <p:attrNameLst>
                                          <p:attrName>ppt_x</p:attrName>
                                        </p:attrNameLst>
                                      </p:cBhvr>
                                      <p:tavLst>
                                        <p:tav tm="0">
                                          <p:val>
                                            <p:strVal val="0-#ppt_w/2"/>
                                          </p:val>
                                        </p:tav>
                                        <p:tav tm="100000">
                                          <p:val>
                                            <p:strVal val="#ppt_x"/>
                                          </p:val>
                                        </p:tav>
                                      </p:tavLst>
                                    </p:anim>
                                    <p:anim calcmode="lin" valueType="num">
                                      <p:cBhvr additive="base">
                                        <p:cTn id="48" dur="500" fill="hold"/>
                                        <p:tgtEl>
                                          <p:spTgt spid="7379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91"/>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11" presetClass="entr" presetSubtype="0" fill="hold" grpId="0" nodeType="clickEffect">
                                  <p:stCondLst>
                                    <p:cond delay="0"/>
                                  </p:stCondLst>
                                  <p:childTnLst>
                                    <p:set>
                                      <p:cBhvr>
                                        <p:cTn id="52" dur="1000">
                                          <p:stCondLst>
                                            <p:cond delay="0"/>
                                          </p:stCondLst>
                                        </p:cTn>
                                        <p:tgtEl>
                                          <p:spTgt spid="73796"/>
                                        </p:tgtEl>
                                        <p:attrNameLst>
                                          <p:attrName>style.visibility</p:attrName>
                                        </p:attrNameLst>
                                      </p:cBhvr>
                                      <p:to>
                                        <p:strVal val="visible"/>
                                      </p:to>
                                    </p:set>
                                  </p:childTnLst>
                                  <p:subTnLst>
                                    <p:set>
                                      <p:cBhvr override="childStyle">
                                        <p:cTn dur="1" fill="hold" display="0" masterRel="nextClick" afterEffect="1"/>
                                        <p:tgtEl>
                                          <p:spTgt spid="73796"/>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73792"/>
                                        </p:tgtEl>
                                        <p:attrNameLst>
                                          <p:attrName>style.visibility</p:attrName>
                                        </p:attrNameLst>
                                      </p:cBhvr>
                                      <p:to>
                                        <p:strVal val="visible"/>
                                      </p:to>
                                    </p:set>
                                    <p:animEffect transition="in" filter="box(in)">
                                      <p:cBhvr>
                                        <p:cTn id="57" dur="500"/>
                                        <p:tgtEl>
                                          <p:spTgt spid="73792"/>
                                        </p:tgtEl>
                                      </p:cBhvr>
                                    </p:animEffect>
                                  </p:childTnLst>
                                  <p:subTnLst>
                                    <p:set>
                                      <p:cBhvr override="childStyle">
                                        <p:cTn dur="1" fill="hold" display="0" masterRel="nextClick" afterEffect="1"/>
                                        <p:tgtEl>
                                          <p:spTgt spid="73792"/>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1" presetClass="entr" presetSubtype="0" fill="hold" grpId="0" nodeType="clickEffect">
                                  <p:stCondLst>
                                    <p:cond delay="0"/>
                                  </p:stCondLst>
                                  <p:childTnLst>
                                    <p:set>
                                      <p:cBhvr>
                                        <p:cTn id="61" dur="1000">
                                          <p:stCondLst>
                                            <p:cond delay="0"/>
                                          </p:stCondLst>
                                        </p:cTn>
                                        <p:tgtEl>
                                          <p:spTgt spid="73797"/>
                                        </p:tgtEl>
                                        <p:attrNameLst>
                                          <p:attrName>style.visibility</p:attrName>
                                        </p:attrNameLst>
                                      </p:cBhvr>
                                      <p:to>
                                        <p:strVal val="visible"/>
                                      </p:to>
                                    </p:set>
                                  </p:childTnLst>
                                  <p:subTnLst>
                                    <p:set>
                                      <p:cBhvr override="childStyle">
                                        <p:cTn dur="1" fill="hold" display="0" masterRel="nextClick" afterEffect="1"/>
                                        <p:tgtEl>
                                          <p:spTgt spid="73797"/>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73793"/>
                                        </p:tgtEl>
                                        <p:attrNameLst>
                                          <p:attrName>style.visibility</p:attrName>
                                        </p:attrNameLst>
                                      </p:cBhvr>
                                      <p:to>
                                        <p:strVal val="visible"/>
                                      </p:to>
                                    </p:set>
                                    <p:animEffect transition="in" filter="box(in)">
                                      <p:cBhvr>
                                        <p:cTn id="66" dur="500"/>
                                        <p:tgtEl>
                                          <p:spTgt spid="73793"/>
                                        </p:tgtEl>
                                      </p:cBhvr>
                                    </p:animEffect>
                                  </p:childTnLst>
                                  <p:subTnLst>
                                    <p:set>
                                      <p:cBhvr override="childStyle">
                                        <p:cTn dur="1" fill="hold" display="0" masterRel="nextClick" afterEffect="1"/>
                                        <p:tgtEl>
                                          <p:spTgt spid="737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8" grpId="0" animBg="1"/>
      <p:bldP spid="73789" grpId="0" animBg="1"/>
      <p:bldP spid="73790" grpId="0" animBg="1"/>
      <p:bldP spid="73791" grpId="0" animBg="1"/>
      <p:bldP spid="73792" grpId="0" animBg="1"/>
      <p:bldP spid="73793" grpId="0" animBg="1"/>
      <p:bldP spid="73794" grpId="0" animBg="1"/>
      <p:bldP spid="73795" grpId="0" animBg="1"/>
      <p:bldP spid="73796" grpId="0" animBg="1"/>
      <p:bldP spid="737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28600"/>
            <a:ext cx="8162925" cy="762000"/>
          </a:xfrm>
        </p:spPr>
        <p:txBody>
          <a:bodyPr/>
          <a:lstStyle/>
          <a:p>
            <a:r>
              <a:rPr lang="en-US" altLang="zh-CN" dirty="0">
                <a:latin typeface="Times New Roman" pitchFamily="18" charset="0"/>
                <a:cs typeface="Times New Roman" pitchFamily="18" charset="0"/>
              </a:rPr>
              <a:t>Some definitions</a:t>
            </a:r>
          </a:p>
        </p:txBody>
      </p:sp>
      <p:sp>
        <p:nvSpPr>
          <p:cNvPr id="27651" name="Rectangle 3"/>
          <p:cNvSpPr>
            <a:spLocks noGrp="1" noChangeArrowheads="1"/>
          </p:cNvSpPr>
          <p:nvPr>
            <p:ph idx="1"/>
          </p:nvPr>
        </p:nvSpPr>
        <p:spPr/>
        <p:txBody>
          <a:bodyPr/>
          <a:lstStyle/>
          <a:p>
            <a:pPr>
              <a:lnSpc>
                <a:spcPct val="90000"/>
              </a:lnSpc>
            </a:pPr>
            <a:r>
              <a:rPr lang="en-US" altLang="zh-CN" sz="2000" b="1">
                <a:latin typeface="Times New Roman" charset="0"/>
                <a:cs typeface="Times New Roman" charset="0"/>
              </a:rPr>
              <a:t>source transition</a:t>
            </a:r>
            <a:r>
              <a:rPr lang="en-US" altLang="zh-CN" sz="2000">
                <a:latin typeface="Times New Roman" charset="0"/>
                <a:cs typeface="Times New Roman" charset="0"/>
              </a:rPr>
              <a:t>: no inputs</a:t>
            </a:r>
          </a:p>
          <a:p>
            <a:pPr>
              <a:lnSpc>
                <a:spcPct val="90000"/>
              </a:lnSpc>
            </a:pPr>
            <a:r>
              <a:rPr lang="en-US" altLang="zh-CN" sz="2000" b="1">
                <a:latin typeface="Times New Roman" charset="0"/>
                <a:cs typeface="Times New Roman" charset="0"/>
              </a:rPr>
              <a:t>sink transition</a:t>
            </a:r>
            <a:r>
              <a:rPr lang="en-US" altLang="zh-CN" sz="2000">
                <a:latin typeface="Times New Roman" charset="0"/>
                <a:cs typeface="Times New Roman" charset="0"/>
              </a:rPr>
              <a:t>: no outputs</a:t>
            </a:r>
          </a:p>
          <a:p>
            <a:pPr>
              <a:lnSpc>
                <a:spcPct val="90000"/>
              </a:lnSpc>
            </a:pPr>
            <a:r>
              <a:rPr lang="en-US" altLang="zh-CN" sz="2000" b="1">
                <a:latin typeface="Times New Roman" charset="0"/>
                <a:cs typeface="Times New Roman" charset="0"/>
              </a:rPr>
              <a:t>self-loop</a:t>
            </a:r>
            <a:r>
              <a:rPr lang="en-US" altLang="zh-CN" sz="2000">
                <a:latin typeface="Times New Roman" charset="0"/>
                <a:cs typeface="Times New Roman" charset="0"/>
              </a:rPr>
              <a:t>: a pair (p,t) s.t. p is both an input and an output of t</a:t>
            </a:r>
          </a:p>
          <a:p>
            <a:pPr>
              <a:lnSpc>
                <a:spcPct val="90000"/>
              </a:lnSpc>
            </a:pPr>
            <a:r>
              <a:rPr lang="en-US" altLang="zh-CN" sz="2000" b="1">
                <a:latin typeface="Times New Roman" charset="0"/>
                <a:cs typeface="Times New Roman" charset="0"/>
              </a:rPr>
              <a:t>pure PN</a:t>
            </a:r>
            <a:r>
              <a:rPr lang="en-US" altLang="zh-CN" sz="2000">
                <a:latin typeface="Times New Roman" charset="0"/>
                <a:cs typeface="Times New Roman" charset="0"/>
              </a:rPr>
              <a:t>: no self-loops</a:t>
            </a:r>
          </a:p>
          <a:p>
            <a:pPr>
              <a:lnSpc>
                <a:spcPct val="90000"/>
              </a:lnSpc>
            </a:pPr>
            <a:r>
              <a:rPr lang="en-US" altLang="zh-CN" sz="2000" b="1">
                <a:latin typeface="Times New Roman" charset="0"/>
                <a:cs typeface="Times New Roman" charset="0"/>
              </a:rPr>
              <a:t>Weighted PN</a:t>
            </a:r>
            <a:r>
              <a:rPr lang="en-US" altLang="zh-CN" sz="2000">
                <a:latin typeface="Times New Roman" charset="0"/>
                <a:cs typeface="Times New Roman" charset="0"/>
              </a:rPr>
              <a:t>: arcs with weight</a:t>
            </a:r>
          </a:p>
          <a:p>
            <a:pPr>
              <a:lnSpc>
                <a:spcPct val="90000"/>
              </a:lnSpc>
            </a:pPr>
            <a:r>
              <a:rPr lang="en-US" altLang="zh-CN" sz="2000" b="1">
                <a:latin typeface="Times New Roman" charset="0"/>
                <a:cs typeface="Times New Roman" charset="0"/>
              </a:rPr>
              <a:t>ordinary PN</a:t>
            </a:r>
            <a:r>
              <a:rPr lang="en-US" altLang="zh-CN" sz="2000">
                <a:latin typeface="Times New Roman" charset="0"/>
                <a:cs typeface="Times New Roman" charset="0"/>
              </a:rPr>
              <a:t>: all arc weights are 1’s</a:t>
            </a:r>
          </a:p>
          <a:p>
            <a:pPr>
              <a:lnSpc>
                <a:spcPct val="90000"/>
              </a:lnSpc>
            </a:pPr>
            <a:r>
              <a:rPr lang="en-US" altLang="zh-CN" sz="2000" b="1">
                <a:latin typeface="Times New Roman" charset="0"/>
                <a:cs typeface="Times New Roman" charset="0"/>
              </a:rPr>
              <a:t>infinite capacity net</a:t>
            </a:r>
            <a:r>
              <a:rPr lang="en-US" altLang="zh-CN" sz="2000">
                <a:latin typeface="Times New Roman" charset="0"/>
                <a:cs typeface="Times New Roman" charset="0"/>
              </a:rPr>
              <a:t>: places can accommodate an unlimited number of tokens</a:t>
            </a:r>
          </a:p>
          <a:p>
            <a:pPr>
              <a:lnSpc>
                <a:spcPct val="90000"/>
              </a:lnSpc>
            </a:pPr>
            <a:r>
              <a:rPr lang="en-US" altLang="zh-CN" sz="2000" b="1">
                <a:latin typeface="Times New Roman" charset="0"/>
                <a:cs typeface="Times New Roman" charset="0"/>
              </a:rPr>
              <a:t>finite capacity net</a:t>
            </a:r>
            <a:r>
              <a:rPr lang="en-US" altLang="zh-CN" sz="2000">
                <a:latin typeface="Times New Roman" charset="0"/>
                <a:cs typeface="Times New Roman" charset="0"/>
              </a:rPr>
              <a:t>: each place p has a maximum capacity K(p)</a:t>
            </a:r>
          </a:p>
          <a:p>
            <a:pPr>
              <a:lnSpc>
                <a:spcPct val="90000"/>
              </a:lnSpc>
            </a:pPr>
            <a:r>
              <a:rPr lang="en-US" altLang="zh-CN" sz="2000" b="1">
                <a:latin typeface="Times New Roman" charset="0"/>
                <a:cs typeface="Times New Roman" charset="0"/>
              </a:rPr>
              <a:t>strict transition rule</a:t>
            </a:r>
            <a:r>
              <a:rPr lang="en-US" altLang="zh-CN" sz="2000">
                <a:latin typeface="Times New Roman" charset="0"/>
                <a:cs typeface="Times New Roman" charset="0"/>
              </a:rPr>
              <a:t>: after firing, each output place can’t have more than K(p) tokens</a:t>
            </a:r>
          </a:p>
          <a:p>
            <a:pPr>
              <a:lnSpc>
                <a:spcPct val="90000"/>
              </a:lnSpc>
            </a:pPr>
            <a:r>
              <a:rPr lang="en-US" altLang="zh-CN" sz="2000" b="1">
                <a:latin typeface="Times New Roman" charset="0"/>
                <a:cs typeface="Times New Roman" charset="0"/>
              </a:rPr>
              <a:t>Theorem</a:t>
            </a:r>
            <a:r>
              <a:rPr lang="en-US" altLang="zh-CN" sz="2000">
                <a:latin typeface="Times New Roman" charset="0"/>
                <a:cs typeface="Times New Roman" charset="0"/>
              </a:rPr>
              <a:t>: every pure finite-capacity net can be transformed into an equivalent infinite-capacity net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Weighted Edges</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500856" y="1981200"/>
            <a:ext cx="8142287" cy="2173287"/>
          </a:xfrm>
        </p:spPr>
        <p:txBody>
          <a:bodyPr>
            <a:normAutofit fontScale="77500" lnSpcReduction="20000"/>
          </a:bodyPr>
          <a:lstStyle/>
          <a:p>
            <a:pPr marL="0" indent="0">
              <a:buNone/>
            </a:pPr>
            <a:r>
              <a:rPr lang="en-US" altLang="zh-CN" dirty="0"/>
              <a:t>Associating </a:t>
            </a:r>
            <a:r>
              <a:rPr lang="en-US" altLang="zh-CN" dirty="0">
                <a:solidFill>
                  <a:srgbClr val="FF0000"/>
                </a:solidFill>
              </a:rPr>
              <a:t>weights</a:t>
            </a:r>
            <a:r>
              <a:rPr lang="en-US" altLang="zh-CN" dirty="0"/>
              <a:t> to edges:</a:t>
            </a:r>
          </a:p>
          <a:p>
            <a:pPr marL="0" indent="0">
              <a:buNone/>
            </a:pPr>
            <a:r>
              <a:rPr lang="en-US" altLang="zh-CN" dirty="0"/>
              <a:t>    – Each edge </a:t>
            </a:r>
            <a:r>
              <a:rPr lang="en-US" altLang="zh-CN" b="1" dirty="0"/>
              <a:t>fi </a:t>
            </a:r>
            <a:r>
              <a:rPr lang="en-US" altLang="zh-CN" dirty="0"/>
              <a:t>has an associated weight </a:t>
            </a:r>
            <a:r>
              <a:rPr lang="en-US" altLang="zh-CN" b="1" dirty="0">
                <a:solidFill>
                  <a:srgbClr val="FF0000"/>
                </a:solidFill>
              </a:rPr>
              <a:t>W(fi)</a:t>
            </a:r>
            <a:r>
              <a:rPr lang="en-US" altLang="zh-CN" b="1" dirty="0"/>
              <a:t>  </a:t>
            </a:r>
          </a:p>
          <a:p>
            <a:pPr marL="0" indent="0">
              <a:buNone/>
            </a:pPr>
            <a:r>
              <a:rPr lang="en-US" altLang="zh-CN" b="1" dirty="0"/>
              <a:t>    </a:t>
            </a:r>
            <a:r>
              <a:rPr lang="en-US" altLang="zh-CN" dirty="0"/>
              <a:t>(defaults to 1)</a:t>
            </a:r>
          </a:p>
          <a:p>
            <a:pPr marL="0" indent="0">
              <a:buNone/>
            </a:pPr>
            <a:r>
              <a:rPr lang="en-US" altLang="zh-CN" dirty="0"/>
              <a:t>   – A transition </a:t>
            </a:r>
            <a:r>
              <a:rPr lang="en-US" altLang="zh-CN" b="1" dirty="0"/>
              <a:t>t </a:t>
            </a:r>
            <a:r>
              <a:rPr lang="en-US" altLang="zh-CN" dirty="0"/>
              <a:t>is active if each place </a:t>
            </a:r>
            <a:r>
              <a:rPr lang="en-US" altLang="zh-CN" b="1" dirty="0"/>
              <a:t>pi </a:t>
            </a:r>
            <a:r>
              <a:rPr lang="en-US" altLang="zh-CN" dirty="0"/>
              <a:t>connected   </a:t>
            </a:r>
          </a:p>
          <a:p>
            <a:pPr marL="0" indent="0">
              <a:buNone/>
            </a:pPr>
            <a:r>
              <a:rPr lang="en-US" altLang="zh-CN" dirty="0"/>
              <a:t>   through an edge </a:t>
            </a:r>
            <a:r>
              <a:rPr lang="en-US" altLang="zh-CN" b="1" dirty="0"/>
              <a:t>fi </a:t>
            </a:r>
            <a:r>
              <a:rPr lang="en-US" altLang="zh-CN" dirty="0"/>
              <a:t>to </a:t>
            </a:r>
            <a:r>
              <a:rPr lang="en-US" altLang="zh-CN" b="1" dirty="0"/>
              <a:t>t </a:t>
            </a:r>
            <a:r>
              <a:rPr lang="en-US" altLang="zh-CN" dirty="0"/>
              <a:t>contains at least W(f) tokens.</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29</a:t>
            </a:fld>
            <a:endParaRPr lang="en-US" altLang="ko-KR"/>
          </a:p>
        </p:txBody>
      </p:sp>
      <p:pic>
        <p:nvPicPr>
          <p:cNvPr id="106497" name="Picture 1" descr="C:\Users\Ray\AppData\Roaming\Tencent\Users\8810444\QQ\WinTemp\RichOle\@Y@LHL{AO3B)D]$VI0UH_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926270"/>
            <a:ext cx="5715000" cy="2903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5691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9 States    14 Transitions</a:t>
            </a:r>
            <a:endParaRPr lang="zh-CN" altLang="en-US" dirty="0"/>
          </a:p>
        </p:txBody>
      </p:sp>
      <p:pic>
        <p:nvPicPr>
          <p:cNvPr id="2051" name="Picture 3" descr="C:\Users\Ray\Desktop\2-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59256"/>
            <a:ext cx="6172200" cy="34416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8332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Finite Capacity Petri Net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468313" y="2093913"/>
            <a:ext cx="8142287" cy="4687887"/>
          </a:xfrm>
        </p:spPr>
        <p:txBody>
          <a:bodyPr>
            <a:normAutofit fontScale="77500" lnSpcReduction="20000"/>
          </a:bodyPr>
          <a:lstStyle/>
          <a:p>
            <a:r>
              <a:rPr lang="en-US" altLang="zh-CN" dirty="0"/>
              <a:t>Each place pi can hold maximally K(p</a:t>
            </a:r>
            <a:r>
              <a:rPr lang="en-US" altLang="zh-CN" sz="1800" dirty="0"/>
              <a:t>i</a:t>
            </a:r>
            <a:r>
              <a:rPr lang="en-US" altLang="zh-CN" dirty="0"/>
              <a:t>) tokens</a:t>
            </a:r>
          </a:p>
          <a:p>
            <a:r>
              <a:rPr lang="en-US" altLang="zh-CN" dirty="0"/>
              <a:t>A transition </a:t>
            </a:r>
            <a:r>
              <a:rPr lang="en-US" altLang="zh-CN" b="1" dirty="0"/>
              <a:t>t </a:t>
            </a:r>
            <a:r>
              <a:rPr lang="en-US" altLang="zh-CN" dirty="0"/>
              <a:t>is only active if all output places p</a:t>
            </a:r>
            <a:r>
              <a:rPr lang="en-US" altLang="zh-CN" sz="1800" dirty="0"/>
              <a:t>i</a:t>
            </a:r>
            <a:r>
              <a:rPr lang="en-US" altLang="zh-CN" dirty="0"/>
              <a:t> of </a:t>
            </a:r>
            <a:r>
              <a:rPr lang="en-US" altLang="zh-CN" b="1" dirty="0"/>
              <a:t>t </a:t>
            </a:r>
            <a:r>
              <a:rPr lang="en-US" altLang="zh-CN" dirty="0"/>
              <a:t>cannot exceed K(p</a:t>
            </a:r>
            <a:r>
              <a:rPr lang="en-US" altLang="zh-CN" sz="1800" dirty="0"/>
              <a:t>i</a:t>
            </a:r>
            <a:r>
              <a:rPr lang="en-US" altLang="zh-CN" dirty="0"/>
              <a:t>) after firing </a:t>
            </a:r>
            <a:r>
              <a:rPr lang="en-US" altLang="zh-CN" b="1" dirty="0"/>
              <a:t>t</a:t>
            </a:r>
            <a:r>
              <a:rPr lang="en-US" altLang="zh-CN" dirty="0"/>
              <a:t>.</a:t>
            </a:r>
          </a:p>
          <a:p>
            <a:endParaRPr lang="en-US" altLang="zh-CN" dirty="0"/>
          </a:p>
          <a:p>
            <a:endParaRPr lang="en-US" altLang="zh-CN" dirty="0"/>
          </a:p>
          <a:p>
            <a:endParaRPr lang="en-US" altLang="zh-CN" dirty="0"/>
          </a:p>
          <a:p>
            <a:endParaRPr lang="en-US" altLang="zh-CN" dirty="0"/>
          </a:p>
          <a:p>
            <a:endParaRPr lang="en-US" altLang="zh-CN" i="1" dirty="0"/>
          </a:p>
          <a:p>
            <a:r>
              <a:rPr lang="en-US" altLang="zh-CN" i="1" dirty="0"/>
              <a:t>Pure </a:t>
            </a:r>
            <a:r>
              <a:rPr lang="en-US" altLang="zh-CN" dirty="0"/>
              <a:t>finite capacity Petri Nets can be transformed into equivalent infinite capacity Petri Nets (without capacity restrictions).</a:t>
            </a:r>
          </a:p>
          <a:p>
            <a:r>
              <a:rPr lang="en-US" altLang="zh-CN" dirty="0"/>
              <a:t>Equivalence: Both nets have the same set of all possible firing sequences</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30</a:t>
            </a:fld>
            <a:endParaRPr lang="en-US" altLang="ko-KR"/>
          </a:p>
        </p:txBody>
      </p:sp>
      <p:pic>
        <p:nvPicPr>
          <p:cNvPr id="107521" name="Picture 1" descr="C:\Users\Ray\AppData\Roaming\Tencent\Users\8810444\QQ\WinTemp\RichOle\G%Z656MJ7YB]HL6_3SJ5$D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5105400" cy="18565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1563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81000"/>
            <a:ext cx="7643812" cy="576262"/>
          </a:xfrm>
        </p:spPr>
        <p:txBody>
          <a:bodyPr/>
          <a:lstStyle/>
          <a:p>
            <a:r>
              <a:rPr lang="en-US" altLang="zh-CN" dirty="0">
                <a:latin typeface="Times New Roman" pitchFamily="18" charset="0"/>
                <a:cs typeface="Times New Roman" pitchFamily="18" charset="0"/>
              </a:rPr>
              <a:t>Removing Capacity Constraints</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390" y="1981200"/>
            <a:ext cx="8991600" cy="2401887"/>
          </a:xfrm>
        </p:spPr>
        <p:txBody>
          <a:bodyPr>
            <a:normAutofit fontScale="85000" lnSpcReduction="20000"/>
          </a:bodyPr>
          <a:lstStyle/>
          <a:p>
            <a:r>
              <a:rPr lang="en-US" altLang="zh-CN" dirty="0"/>
              <a:t>For each place p with K(p) &gt; 1, add a </a:t>
            </a:r>
            <a:r>
              <a:rPr lang="en-US" altLang="zh-CN" dirty="0">
                <a:solidFill>
                  <a:srgbClr val="FF0000"/>
                </a:solidFill>
              </a:rPr>
              <a:t>complementary place </a:t>
            </a:r>
            <a:r>
              <a:rPr lang="en-US" altLang="zh-CN" b="1" dirty="0"/>
              <a:t>p’ </a:t>
            </a:r>
            <a:r>
              <a:rPr lang="en-US" altLang="zh-CN" dirty="0"/>
              <a:t>with initial marking M0(</a:t>
            </a:r>
            <a:r>
              <a:rPr lang="en-US" altLang="zh-CN" b="1" dirty="0"/>
              <a:t>p’</a:t>
            </a:r>
            <a:r>
              <a:rPr lang="en-US" altLang="zh-CN" dirty="0"/>
              <a:t>) = K(</a:t>
            </a:r>
            <a:r>
              <a:rPr lang="en-US" altLang="zh-CN" b="1" dirty="0"/>
              <a:t>p</a:t>
            </a:r>
            <a:r>
              <a:rPr lang="en-US" altLang="zh-CN" dirty="0"/>
              <a:t>) – M</a:t>
            </a:r>
            <a:r>
              <a:rPr lang="en-US" altLang="zh-CN" sz="1800" dirty="0"/>
              <a:t>0</a:t>
            </a:r>
            <a:r>
              <a:rPr lang="en-US" altLang="zh-CN" dirty="0"/>
              <a:t>(</a:t>
            </a:r>
            <a:r>
              <a:rPr lang="en-US" altLang="zh-CN" b="1" dirty="0"/>
              <a:t>p</a:t>
            </a:r>
            <a:r>
              <a:rPr lang="en-US" altLang="zh-CN" dirty="0"/>
              <a:t>).</a:t>
            </a:r>
          </a:p>
          <a:p>
            <a:r>
              <a:rPr lang="en-US" altLang="zh-CN" dirty="0"/>
              <a:t>For each outgoing edge </a:t>
            </a:r>
            <a:r>
              <a:rPr lang="en-US" altLang="zh-CN" b="1" dirty="0"/>
              <a:t>e </a:t>
            </a:r>
            <a:r>
              <a:rPr lang="en-US" altLang="zh-CN" dirty="0"/>
              <a:t>= (</a:t>
            </a:r>
            <a:r>
              <a:rPr lang="en-US" altLang="zh-CN" b="1" dirty="0"/>
              <a:t>p</a:t>
            </a:r>
            <a:r>
              <a:rPr lang="en-US" altLang="zh-CN" dirty="0"/>
              <a:t>, </a:t>
            </a:r>
            <a:r>
              <a:rPr lang="en-US" altLang="zh-CN" b="1" dirty="0"/>
              <a:t>t</a:t>
            </a:r>
            <a:r>
              <a:rPr lang="en-US" altLang="zh-CN" dirty="0"/>
              <a:t>), add an edge </a:t>
            </a:r>
            <a:r>
              <a:rPr lang="en-US" altLang="zh-CN" b="1" dirty="0"/>
              <a:t>e’ </a:t>
            </a:r>
            <a:r>
              <a:rPr lang="en-US" altLang="zh-CN" dirty="0"/>
              <a:t>from </a:t>
            </a:r>
            <a:r>
              <a:rPr lang="en-US" altLang="zh-CN" b="1" dirty="0"/>
              <a:t>t </a:t>
            </a:r>
            <a:r>
              <a:rPr lang="en-US" altLang="zh-CN" dirty="0"/>
              <a:t>to </a:t>
            </a:r>
            <a:r>
              <a:rPr lang="en-US" altLang="zh-CN" b="1" dirty="0"/>
              <a:t>p’ </a:t>
            </a:r>
            <a:r>
              <a:rPr lang="en-US" altLang="zh-CN" dirty="0"/>
              <a:t>with weight W(</a:t>
            </a:r>
            <a:r>
              <a:rPr lang="en-US" altLang="zh-CN" b="1" dirty="0"/>
              <a:t>e</a:t>
            </a:r>
            <a:r>
              <a:rPr lang="en-US" altLang="zh-CN" dirty="0"/>
              <a:t>).</a:t>
            </a:r>
          </a:p>
          <a:p>
            <a:r>
              <a:rPr lang="en-US" altLang="zh-CN" dirty="0"/>
              <a:t>For each incoming edge </a:t>
            </a:r>
            <a:r>
              <a:rPr lang="en-US" altLang="zh-CN" b="1" dirty="0"/>
              <a:t>e </a:t>
            </a:r>
            <a:r>
              <a:rPr lang="en-US" altLang="zh-CN" dirty="0"/>
              <a:t>= (</a:t>
            </a:r>
            <a:r>
              <a:rPr lang="en-US" altLang="zh-CN" b="1" dirty="0"/>
              <a:t>t</a:t>
            </a:r>
            <a:r>
              <a:rPr lang="en-US" altLang="zh-CN" dirty="0"/>
              <a:t>, </a:t>
            </a:r>
            <a:r>
              <a:rPr lang="en-US" altLang="zh-CN" b="1" dirty="0"/>
              <a:t>p</a:t>
            </a:r>
            <a:r>
              <a:rPr lang="en-US" altLang="zh-CN" dirty="0"/>
              <a:t>), add an edge </a:t>
            </a:r>
            <a:r>
              <a:rPr lang="en-US" altLang="zh-CN" b="1" dirty="0"/>
              <a:t>e’ </a:t>
            </a:r>
            <a:r>
              <a:rPr lang="en-US" altLang="zh-CN" dirty="0"/>
              <a:t>from </a:t>
            </a:r>
            <a:r>
              <a:rPr lang="en-US" altLang="zh-CN" b="1" dirty="0"/>
              <a:t>p’ </a:t>
            </a:r>
            <a:r>
              <a:rPr lang="en-US" altLang="zh-CN" dirty="0"/>
              <a:t>to </a:t>
            </a:r>
            <a:r>
              <a:rPr lang="en-US" altLang="zh-CN" b="1" dirty="0"/>
              <a:t>t </a:t>
            </a:r>
            <a:r>
              <a:rPr lang="en-US" altLang="zh-CN" dirty="0"/>
              <a:t>with weight W(</a:t>
            </a:r>
            <a:r>
              <a:rPr lang="en-US" altLang="zh-CN" b="1" dirty="0"/>
              <a:t>e</a:t>
            </a:r>
            <a:r>
              <a:rPr lang="en-US" altLang="zh-CN" dirty="0"/>
              <a:t>).</a:t>
            </a:r>
            <a:endParaRPr lang="zh-CN" altLang="en-US" dirty="0"/>
          </a:p>
        </p:txBody>
      </p:sp>
      <p:sp>
        <p:nvSpPr>
          <p:cNvPr id="4" name="灯片编号占位符 3"/>
          <p:cNvSpPr>
            <a:spLocks noGrp="1"/>
          </p:cNvSpPr>
          <p:nvPr>
            <p:ph type="sldNum" sz="quarter" idx="12"/>
          </p:nvPr>
        </p:nvSpPr>
        <p:spPr>
          <a:xfrm>
            <a:off x="7289722" y="6299952"/>
            <a:ext cx="1657428" cy="400886"/>
          </a:xfrm>
        </p:spPr>
        <p:txBody>
          <a:bodyPr/>
          <a:lstStyle/>
          <a:p>
            <a:pPr>
              <a:defRPr/>
            </a:pPr>
            <a:fld id="{58460E91-0A60-4FBB-AD37-20EE6D7AE0F7}" type="slidenum">
              <a:rPr lang="ko-KR" altLang="en-US" smtClean="0"/>
              <a:pPr>
                <a:defRPr/>
              </a:pPr>
              <a:t>31</a:t>
            </a:fld>
            <a:endParaRPr lang="en-US" altLang="ko-KR"/>
          </a:p>
        </p:txBody>
      </p:sp>
      <p:pic>
        <p:nvPicPr>
          <p:cNvPr id="108546" name="Picture 2" descr="C:\Users\Ray\AppData\Roaming\Tencent\Users\8810444\QQ\WinTemp\RichOle\6TOJ~38)Y%GLV()_K~W2CI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328" y="4191000"/>
            <a:ext cx="7372272" cy="26727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98530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Resolving Self-Loops</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en-US" altLang="zh-CN" dirty="0"/>
              <a:t>The algorithm to remove capacity constraints works if the Petri net has no self loops (is pure).</a:t>
            </a:r>
          </a:p>
          <a:p>
            <a:r>
              <a:rPr lang="en-US" altLang="zh-CN" dirty="0"/>
              <a:t>No Problem! Rewrite the Petri net without self loops:</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32</a:t>
            </a:fld>
            <a:endParaRPr lang="en-US" altLang="ko-KR"/>
          </a:p>
        </p:txBody>
      </p:sp>
      <p:pic>
        <p:nvPicPr>
          <p:cNvPr id="109569" name="Picture 1" descr="C:\Users\Ray\AppData\Roaming\Tencent\Users\8810444\QQ\WinTemp\RichOle\IS1G3YR3QWH{ER36T0_0PF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191500" cy="30003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872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1191900"/>
            <a:ext cx="8229600" cy="685800"/>
          </a:xfrm>
        </p:spPr>
        <p:txBody>
          <a:bodyPr/>
          <a:lstStyle/>
          <a:p>
            <a:r>
              <a:rPr lang="en-US" altLang="zh-CN" dirty="0">
                <a:latin typeface="Times New Roman" charset="0"/>
                <a:cs typeface="Times New Roman" charset="0"/>
              </a:rPr>
              <a:t>Example: </a:t>
            </a:r>
            <a:br>
              <a:rPr lang="en-US" altLang="zh-CN" dirty="0">
                <a:latin typeface="Times New Roman" charset="0"/>
                <a:cs typeface="Times New Roman" charset="0"/>
              </a:rPr>
            </a:br>
            <a:r>
              <a:rPr lang="en-US" altLang="zh-CN" dirty="0">
                <a:latin typeface="Times New Roman" charset="0"/>
                <a:cs typeface="Times New Roman" charset="0"/>
              </a:rPr>
              <a:t>Synchronization at single track rail segment</a:t>
            </a:r>
          </a:p>
        </p:txBody>
      </p:sp>
      <p:sp>
        <p:nvSpPr>
          <p:cNvPr id="32771" name="Rectangle 3"/>
          <p:cNvSpPr>
            <a:spLocks noGrp="1" noChangeArrowheads="1"/>
          </p:cNvSpPr>
          <p:nvPr>
            <p:ph idx="1"/>
          </p:nvPr>
        </p:nvSpPr>
        <p:spPr>
          <a:xfrm>
            <a:off x="0" y="3363912"/>
            <a:ext cx="2438400" cy="466725"/>
          </a:xfrm>
        </p:spPr>
        <p:txBody>
          <a:bodyPr/>
          <a:lstStyle/>
          <a:p>
            <a:pPr marL="0" indent="0">
              <a:buFont typeface="Wingdings" pitchFamily="2" charset="2"/>
              <a:buNone/>
            </a:pPr>
            <a:r>
              <a:rPr lang="en-US" altLang="zh-CN" sz="2400">
                <a:latin typeface="Times New Roman" charset="0"/>
                <a:cs typeface="Times New Roman" charset="0"/>
              </a:rPr>
              <a:t>Preconditions</a:t>
            </a:r>
          </a:p>
        </p:txBody>
      </p:sp>
      <p:pic>
        <p:nvPicPr>
          <p:cNvPr id="32772" name="Picture 44"/>
          <p:cNvPicPr>
            <a:picLocks noChangeAspect="1" noChangeArrowheads="1"/>
          </p:cNvPicPr>
          <p:nvPr/>
        </p:nvPicPr>
        <p:blipFill>
          <a:blip r:embed="rId2">
            <a:extLst>
              <a:ext uri="{28A0092B-C50C-407E-A947-70E740481C1C}">
                <a14:useLocalDpi xmlns:a14="http://schemas.microsoft.com/office/drawing/2010/main" val="0"/>
              </a:ext>
            </a:extLst>
          </a:blip>
          <a:srcRect l="4060" t="16734" r="2953" b="4430"/>
          <a:stretch>
            <a:fillRect/>
          </a:stretch>
        </p:blipFill>
        <p:spPr bwMode="auto">
          <a:xfrm>
            <a:off x="2692400" y="2297112"/>
            <a:ext cx="6451600" cy="4103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773" name="Freeform 5"/>
          <p:cNvSpPr>
            <a:spLocks/>
          </p:cNvSpPr>
          <p:nvPr/>
        </p:nvSpPr>
        <p:spPr bwMode="auto">
          <a:xfrm>
            <a:off x="2514600" y="3592512"/>
            <a:ext cx="1006475" cy="212725"/>
          </a:xfrm>
          <a:custGeom>
            <a:avLst/>
            <a:gdLst>
              <a:gd name="T0" fmla="*/ 0 w 634"/>
              <a:gd name="T1" fmla="*/ 0 h 134"/>
              <a:gd name="T2" fmla="*/ 2147483647 w 634"/>
              <a:gd name="T3" fmla="*/ 2147483647 h 134"/>
              <a:gd name="T4" fmla="*/ 2147483647 w 634"/>
              <a:gd name="T5" fmla="*/ 2147483647 h 134"/>
              <a:gd name="T6" fmla="*/ 0 60000 65536"/>
              <a:gd name="T7" fmla="*/ 0 60000 65536"/>
              <a:gd name="T8" fmla="*/ 0 60000 65536"/>
            </a:gdLst>
            <a:ahLst/>
            <a:cxnLst>
              <a:cxn ang="T6">
                <a:pos x="T0" y="T1"/>
              </a:cxn>
              <a:cxn ang="T7">
                <a:pos x="T2" y="T3"/>
              </a:cxn>
              <a:cxn ang="T8">
                <a:pos x="T4" y="T5"/>
              </a:cxn>
            </a:cxnLst>
            <a:rect l="0" t="0" r="r" b="b"/>
            <a:pathLst>
              <a:path w="634" h="134">
                <a:moveTo>
                  <a:pt x="0" y="0"/>
                </a:moveTo>
                <a:lnTo>
                  <a:pt x="432" y="134"/>
                </a:lnTo>
                <a:lnTo>
                  <a:pt x="634" y="91"/>
                </a:lnTo>
              </a:path>
            </a:pathLst>
          </a:custGeom>
          <a:noFill/>
          <a:ln w="15875">
            <a:solidFill>
              <a:srgbClr val="FF6600"/>
            </a:solidFill>
            <a:prstDash val="dash"/>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774" name="Freeform 6"/>
          <p:cNvSpPr>
            <a:spLocks/>
          </p:cNvSpPr>
          <p:nvPr/>
        </p:nvSpPr>
        <p:spPr bwMode="auto">
          <a:xfrm>
            <a:off x="2514600" y="3821112"/>
            <a:ext cx="3154363" cy="669925"/>
          </a:xfrm>
          <a:custGeom>
            <a:avLst/>
            <a:gdLst>
              <a:gd name="T0" fmla="*/ 0 w 1987"/>
              <a:gd name="T1" fmla="*/ 0 h 422"/>
              <a:gd name="T2" fmla="*/ 2147483647 w 1987"/>
              <a:gd name="T3" fmla="*/ 2147483647 h 422"/>
              <a:gd name="T4" fmla="*/ 2147483647 w 1987"/>
              <a:gd name="T5" fmla="*/ 2147483647 h 422"/>
              <a:gd name="T6" fmla="*/ 0 60000 65536"/>
              <a:gd name="T7" fmla="*/ 0 60000 65536"/>
              <a:gd name="T8" fmla="*/ 0 60000 65536"/>
            </a:gdLst>
            <a:ahLst/>
            <a:cxnLst>
              <a:cxn ang="T6">
                <a:pos x="T0" y="T1"/>
              </a:cxn>
              <a:cxn ang="T7">
                <a:pos x="T2" y="T3"/>
              </a:cxn>
              <a:cxn ang="T8">
                <a:pos x="T4" y="T5"/>
              </a:cxn>
            </a:cxnLst>
            <a:rect l="0" t="0" r="r" b="b"/>
            <a:pathLst>
              <a:path w="1987" h="422">
                <a:moveTo>
                  <a:pt x="0" y="0"/>
                </a:moveTo>
                <a:lnTo>
                  <a:pt x="1195" y="365"/>
                </a:lnTo>
                <a:lnTo>
                  <a:pt x="1987" y="422"/>
                </a:lnTo>
              </a:path>
            </a:pathLst>
          </a:custGeom>
          <a:noFill/>
          <a:ln w="15875">
            <a:solidFill>
              <a:srgbClr val="FF6600"/>
            </a:solidFill>
            <a:prstDash val="dash"/>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32775" name="Group 43"/>
          <p:cNvGrpSpPr>
            <a:grpSpLocks/>
          </p:cNvGrpSpPr>
          <p:nvPr/>
        </p:nvGrpSpPr>
        <p:grpSpPr bwMode="auto">
          <a:xfrm flipH="1">
            <a:off x="2362200" y="2297112"/>
            <a:ext cx="1219200" cy="693738"/>
            <a:chOff x="432" y="1939"/>
            <a:chExt cx="2876" cy="1858"/>
          </a:xfrm>
        </p:grpSpPr>
        <p:sp>
          <p:nvSpPr>
            <p:cNvPr id="32776" name="Freeform 8"/>
            <p:cNvSpPr>
              <a:spLocks/>
            </p:cNvSpPr>
            <p:nvPr/>
          </p:nvSpPr>
          <p:spPr bwMode="auto">
            <a:xfrm>
              <a:off x="2667" y="3443"/>
              <a:ext cx="237" cy="110"/>
            </a:xfrm>
            <a:custGeom>
              <a:avLst/>
              <a:gdLst>
                <a:gd name="T0" fmla="*/ 0 w 473"/>
                <a:gd name="T1" fmla="*/ 2 h 218"/>
                <a:gd name="T2" fmla="*/ 2 w 473"/>
                <a:gd name="T3" fmla="*/ 0 h 218"/>
                <a:gd name="T4" fmla="*/ 8 w 473"/>
                <a:gd name="T5" fmla="*/ 1 h 218"/>
                <a:gd name="T6" fmla="*/ 8 w 473"/>
                <a:gd name="T7" fmla="*/ 4 h 218"/>
                <a:gd name="T8" fmla="*/ 4 w 473"/>
                <a:gd name="T9" fmla="*/ 4 h 218"/>
                <a:gd name="T10" fmla="*/ 0 w 473"/>
                <a:gd name="T11" fmla="*/ 2 h 218"/>
                <a:gd name="T12" fmla="*/ 0 w 473"/>
                <a:gd name="T13" fmla="*/ 2 h 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18">
                  <a:moveTo>
                    <a:pt x="0" y="99"/>
                  </a:moveTo>
                  <a:lnTo>
                    <a:pt x="114" y="0"/>
                  </a:lnTo>
                  <a:lnTo>
                    <a:pt x="473" y="23"/>
                  </a:lnTo>
                  <a:lnTo>
                    <a:pt x="473" y="218"/>
                  </a:lnTo>
                  <a:lnTo>
                    <a:pt x="196" y="211"/>
                  </a:lnTo>
                  <a:lnTo>
                    <a:pt x="0" y="99"/>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77" name="Freeform 9"/>
            <p:cNvSpPr>
              <a:spLocks/>
            </p:cNvSpPr>
            <p:nvPr/>
          </p:nvSpPr>
          <p:spPr bwMode="auto">
            <a:xfrm>
              <a:off x="2241" y="3429"/>
              <a:ext cx="393" cy="128"/>
            </a:xfrm>
            <a:custGeom>
              <a:avLst/>
              <a:gdLst>
                <a:gd name="T0" fmla="*/ 0 w 787"/>
                <a:gd name="T1" fmla="*/ 0 h 255"/>
                <a:gd name="T2" fmla="*/ 0 w 787"/>
                <a:gd name="T3" fmla="*/ 3 h 255"/>
                <a:gd name="T4" fmla="*/ 2 w 787"/>
                <a:gd name="T5" fmla="*/ 4 h 255"/>
                <a:gd name="T6" fmla="*/ 9 w 787"/>
                <a:gd name="T7" fmla="*/ 4 h 255"/>
                <a:gd name="T8" fmla="*/ 12 w 787"/>
                <a:gd name="T9" fmla="*/ 3 h 255"/>
                <a:gd name="T10" fmla="*/ 11 w 787"/>
                <a:gd name="T11" fmla="*/ 1 h 255"/>
                <a:gd name="T12" fmla="*/ 0 w 787"/>
                <a:gd name="T13" fmla="*/ 0 h 255"/>
                <a:gd name="T14" fmla="*/ 0 w 787"/>
                <a:gd name="T15" fmla="*/ 0 h 2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87" h="255">
                  <a:moveTo>
                    <a:pt x="16" y="0"/>
                  </a:moveTo>
                  <a:lnTo>
                    <a:pt x="0" y="143"/>
                  </a:lnTo>
                  <a:lnTo>
                    <a:pt x="158" y="255"/>
                  </a:lnTo>
                  <a:lnTo>
                    <a:pt x="591" y="240"/>
                  </a:lnTo>
                  <a:lnTo>
                    <a:pt x="787" y="151"/>
                  </a:lnTo>
                  <a:lnTo>
                    <a:pt x="713" y="14"/>
                  </a:lnTo>
                  <a:lnTo>
                    <a:pt x="16" y="0"/>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78" name="Freeform 10"/>
            <p:cNvSpPr>
              <a:spLocks/>
            </p:cNvSpPr>
            <p:nvPr/>
          </p:nvSpPr>
          <p:spPr bwMode="auto">
            <a:xfrm>
              <a:off x="1929" y="3429"/>
              <a:ext cx="161" cy="83"/>
            </a:xfrm>
            <a:custGeom>
              <a:avLst/>
              <a:gdLst>
                <a:gd name="T0" fmla="*/ 0 w 323"/>
                <a:gd name="T1" fmla="*/ 0 h 166"/>
                <a:gd name="T2" fmla="*/ 5 w 323"/>
                <a:gd name="T3" fmla="*/ 1 h 166"/>
                <a:gd name="T4" fmla="*/ 5 w 323"/>
                <a:gd name="T5" fmla="*/ 3 h 166"/>
                <a:gd name="T6" fmla="*/ 0 w 323"/>
                <a:gd name="T7" fmla="*/ 3 h 166"/>
                <a:gd name="T8" fmla="*/ 0 w 323"/>
                <a:gd name="T9" fmla="*/ 0 h 166"/>
                <a:gd name="T10" fmla="*/ 0 w 323"/>
                <a:gd name="T11" fmla="*/ 0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166">
                  <a:moveTo>
                    <a:pt x="38" y="0"/>
                  </a:moveTo>
                  <a:lnTo>
                    <a:pt x="323" y="44"/>
                  </a:lnTo>
                  <a:lnTo>
                    <a:pt x="323" y="166"/>
                  </a:lnTo>
                  <a:lnTo>
                    <a:pt x="0" y="151"/>
                  </a:lnTo>
                  <a:lnTo>
                    <a:pt x="38" y="0"/>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79" name="Freeform 11"/>
            <p:cNvSpPr>
              <a:spLocks/>
            </p:cNvSpPr>
            <p:nvPr/>
          </p:nvSpPr>
          <p:spPr bwMode="auto">
            <a:xfrm>
              <a:off x="1883" y="3381"/>
              <a:ext cx="207" cy="216"/>
            </a:xfrm>
            <a:custGeom>
              <a:avLst/>
              <a:gdLst>
                <a:gd name="T0" fmla="*/ 7 w 414"/>
                <a:gd name="T1" fmla="*/ 2 h 434"/>
                <a:gd name="T2" fmla="*/ 3 w 414"/>
                <a:gd name="T3" fmla="*/ 1 h 434"/>
                <a:gd name="T4" fmla="*/ 2 w 414"/>
                <a:gd name="T5" fmla="*/ 3 h 434"/>
                <a:gd name="T6" fmla="*/ 7 w 414"/>
                <a:gd name="T7" fmla="*/ 3 h 434"/>
                <a:gd name="T8" fmla="*/ 7 w 414"/>
                <a:gd name="T9" fmla="*/ 4 h 434"/>
                <a:gd name="T10" fmla="*/ 6 w 414"/>
                <a:gd name="T11" fmla="*/ 5 h 434"/>
                <a:gd name="T12" fmla="*/ 5 w 414"/>
                <a:gd name="T13" fmla="*/ 6 h 434"/>
                <a:gd name="T14" fmla="*/ 4 w 414"/>
                <a:gd name="T15" fmla="*/ 6 h 434"/>
                <a:gd name="T16" fmla="*/ 3 w 414"/>
                <a:gd name="T17" fmla="*/ 6 h 434"/>
                <a:gd name="T18" fmla="*/ 2 w 414"/>
                <a:gd name="T19" fmla="*/ 6 h 434"/>
                <a:gd name="T20" fmla="*/ 1 w 414"/>
                <a:gd name="T21" fmla="*/ 5 h 434"/>
                <a:gd name="T22" fmla="*/ 0 w 414"/>
                <a:gd name="T23" fmla="*/ 4 h 434"/>
                <a:gd name="T24" fmla="*/ 1 w 414"/>
                <a:gd name="T25" fmla="*/ 2 h 434"/>
                <a:gd name="T26" fmla="*/ 1 w 414"/>
                <a:gd name="T27" fmla="*/ 1 h 434"/>
                <a:gd name="T28" fmla="*/ 3 w 414"/>
                <a:gd name="T29" fmla="*/ 0 h 434"/>
                <a:gd name="T30" fmla="*/ 4 w 414"/>
                <a:gd name="T31" fmla="*/ 0 h 434"/>
                <a:gd name="T32" fmla="*/ 5 w 414"/>
                <a:gd name="T33" fmla="*/ 0 h 434"/>
                <a:gd name="T34" fmla="*/ 6 w 414"/>
                <a:gd name="T35" fmla="*/ 0 h 434"/>
                <a:gd name="T36" fmla="*/ 7 w 414"/>
                <a:gd name="T37" fmla="*/ 1 h 434"/>
                <a:gd name="T38" fmla="*/ 7 w 414"/>
                <a:gd name="T39" fmla="*/ 2 h 434"/>
                <a:gd name="T40" fmla="*/ 7 w 414"/>
                <a:gd name="T41" fmla="*/ 2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4" h="434">
                  <a:moveTo>
                    <a:pt x="414" y="147"/>
                  </a:moveTo>
                  <a:lnTo>
                    <a:pt x="133" y="103"/>
                  </a:lnTo>
                  <a:lnTo>
                    <a:pt x="127" y="204"/>
                  </a:lnTo>
                  <a:lnTo>
                    <a:pt x="414" y="246"/>
                  </a:lnTo>
                  <a:lnTo>
                    <a:pt x="395" y="316"/>
                  </a:lnTo>
                  <a:lnTo>
                    <a:pt x="361" y="369"/>
                  </a:lnTo>
                  <a:lnTo>
                    <a:pt x="313" y="419"/>
                  </a:lnTo>
                  <a:lnTo>
                    <a:pt x="252" y="434"/>
                  </a:lnTo>
                  <a:lnTo>
                    <a:pt x="155" y="430"/>
                  </a:lnTo>
                  <a:lnTo>
                    <a:pt x="78" y="400"/>
                  </a:lnTo>
                  <a:lnTo>
                    <a:pt x="28" y="335"/>
                  </a:lnTo>
                  <a:lnTo>
                    <a:pt x="0" y="257"/>
                  </a:lnTo>
                  <a:lnTo>
                    <a:pt x="5" y="162"/>
                  </a:lnTo>
                  <a:lnTo>
                    <a:pt x="55" y="69"/>
                  </a:lnTo>
                  <a:lnTo>
                    <a:pt x="133" y="21"/>
                  </a:lnTo>
                  <a:lnTo>
                    <a:pt x="211" y="0"/>
                  </a:lnTo>
                  <a:lnTo>
                    <a:pt x="285" y="10"/>
                  </a:lnTo>
                  <a:lnTo>
                    <a:pt x="357" y="59"/>
                  </a:lnTo>
                  <a:lnTo>
                    <a:pt x="401" y="109"/>
                  </a:lnTo>
                  <a:lnTo>
                    <a:pt x="414" y="14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0" name="Freeform 12"/>
            <p:cNvSpPr>
              <a:spLocks/>
            </p:cNvSpPr>
            <p:nvPr/>
          </p:nvSpPr>
          <p:spPr bwMode="auto">
            <a:xfrm>
              <a:off x="1207" y="2469"/>
              <a:ext cx="1649" cy="862"/>
            </a:xfrm>
            <a:custGeom>
              <a:avLst/>
              <a:gdLst>
                <a:gd name="T0" fmla="*/ 1 w 3298"/>
                <a:gd name="T1" fmla="*/ 1 h 1724"/>
                <a:gd name="T2" fmla="*/ 11 w 3298"/>
                <a:gd name="T3" fmla="*/ 0 h 1724"/>
                <a:gd name="T4" fmla="*/ 9 w 3298"/>
                <a:gd name="T5" fmla="*/ 16 h 1724"/>
                <a:gd name="T6" fmla="*/ 38 w 3298"/>
                <a:gd name="T7" fmla="*/ 15 h 1724"/>
                <a:gd name="T8" fmla="*/ 39 w 3298"/>
                <a:gd name="T9" fmla="*/ 5 h 1724"/>
                <a:gd name="T10" fmla="*/ 52 w 3298"/>
                <a:gd name="T11" fmla="*/ 5 h 1724"/>
                <a:gd name="T12" fmla="*/ 52 w 3298"/>
                <a:gd name="T13" fmla="*/ 18 h 1724"/>
                <a:gd name="T14" fmla="*/ 38 w 3298"/>
                <a:gd name="T15" fmla="*/ 21 h 1724"/>
                <a:gd name="T16" fmla="*/ 32 w 3298"/>
                <a:gd name="T17" fmla="*/ 25 h 1724"/>
                <a:gd name="T18" fmla="*/ 2 w 3298"/>
                <a:gd name="T19" fmla="*/ 27 h 1724"/>
                <a:gd name="T20" fmla="*/ 0 w 3298"/>
                <a:gd name="T21" fmla="*/ 21 h 1724"/>
                <a:gd name="T22" fmla="*/ 4 w 3298"/>
                <a:gd name="T23" fmla="*/ 15 h 1724"/>
                <a:gd name="T24" fmla="*/ 1 w 3298"/>
                <a:gd name="T25" fmla="*/ 1 h 1724"/>
                <a:gd name="T26" fmla="*/ 1 w 3298"/>
                <a:gd name="T27" fmla="*/ 1 h 17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98" h="1724">
                  <a:moveTo>
                    <a:pt x="25" y="32"/>
                  </a:moveTo>
                  <a:lnTo>
                    <a:pt x="645" y="0"/>
                  </a:lnTo>
                  <a:lnTo>
                    <a:pt x="550" y="998"/>
                  </a:lnTo>
                  <a:lnTo>
                    <a:pt x="2414" y="942"/>
                  </a:lnTo>
                  <a:lnTo>
                    <a:pt x="2469" y="304"/>
                  </a:lnTo>
                  <a:lnTo>
                    <a:pt x="3275" y="319"/>
                  </a:lnTo>
                  <a:lnTo>
                    <a:pt x="3298" y="1125"/>
                  </a:lnTo>
                  <a:lnTo>
                    <a:pt x="2397" y="1285"/>
                  </a:lnTo>
                  <a:lnTo>
                    <a:pt x="2040" y="1572"/>
                  </a:lnTo>
                  <a:lnTo>
                    <a:pt x="72" y="1724"/>
                  </a:lnTo>
                  <a:lnTo>
                    <a:pt x="0" y="1285"/>
                  </a:lnTo>
                  <a:lnTo>
                    <a:pt x="215" y="942"/>
                  </a:lnTo>
                  <a:lnTo>
                    <a:pt x="25" y="32"/>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1" name="Freeform 13"/>
            <p:cNvSpPr>
              <a:spLocks/>
            </p:cNvSpPr>
            <p:nvPr/>
          </p:nvSpPr>
          <p:spPr bwMode="auto">
            <a:xfrm>
              <a:off x="432" y="3665"/>
              <a:ext cx="2811" cy="79"/>
            </a:xfrm>
            <a:custGeom>
              <a:avLst/>
              <a:gdLst>
                <a:gd name="T0" fmla="*/ 0 w 5623"/>
                <a:gd name="T1" fmla="*/ 0 h 158"/>
                <a:gd name="T2" fmla="*/ 87 w 5623"/>
                <a:gd name="T3" fmla="*/ 0 h 158"/>
                <a:gd name="T4" fmla="*/ 87 w 5623"/>
                <a:gd name="T5" fmla="*/ 3 h 158"/>
                <a:gd name="T6" fmla="*/ 0 w 5623"/>
                <a:gd name="T7" fmla="*/ 3 h 158"/>
                <a:gd name="T8" fmla="*/ 0 w 5623"/>
                <a:gd name="T9" fmla="*/ 0 h 158"/>
                <a:gd name="T10" fmla="*/ 0 w 5623"/>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23" h="158">
                  <a:moveTo>
                    <a:pt x="10" y="0"/>
                  </a:moveTo>
                  <a:lnTo>
                    <a:pt x="5602" y="0"/>
                  </a:lnTo>
                  <a:lnTo>
                    <a:pt x="5623" y="158"/>
                  </a:lnTo>
                  <a:lnTo>
                    <a:pt x="0" y="158"/>
                  </a:lnTo>
                  <a:lnTo>
                    <a:pt x="10"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2" name="Freeform 14"/>
            <p:cNvSpPr>
              <a:spLocks/>
            </p:cNvSpPr>
            <p:nvPr/>
          </p:nvSpPr>
          <p:spPr bwMode="auto">
            <a:xfrm>
              <a:off x="448" y="3433"/>
              <a:ext cx="691" cy="79"/>
            </a:xfrm>
            <a:custGeom>
              <a:avLst/>
              <a:gdLst>
                <a:gd name="T0" fmla="*/ 0 w 1382"/>
                <a:gd name="T1" fmla="*/ 0 h 158"/>
                <a:gd name="T2" fmla="*/ 0 w 1382"/>
                <a:gd name="T3" fmla="*/ 3 h 158"/>
                <a:gd name="T4" fmla="*/ 22 w 1382"/>
                <a:gd name="T5" fmla="*/ 3 h 158"/>
                <a:gd name="T6" fmla="*/ 22 w 1382"/>
                <a:gd name="T7" fmla="*/ 1 h 158"/>
                <a:gd name="T8" fmla="*/ 0 w 1382"/>
                <a:gd name="T9" fmla="*/ 0 h 158"/>
                <a:gd name="T10" fmla="*/ 0 w 1382"/>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2" h="158">
                  <a:moveTo>
                    <a:pt x="0" y="0"/>
                  </a:moveTo>
                  <a:lnTo>
                    <a:pt x="0" y="158"/>
                  </a:lnTo>
                  <a:lnTo>
                    <a:pt x="1382" y="158"/>
                  </a:lnTo>
                  <a:lnTo>
                    <a:pt x="1382" y="11"/>
                  </a:lnTo>
                  <a:lnTo>
                    <a:pt x="0"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3" name="Freeform 15"/>
            <p:cNvSpPr>
              <a:spLocks/>
            </p:cNvSpPr>
            <p:nvPr/>
          </p:nvSpPr>
          <p:spPr bwMode="auto">
            <a:xfrm>
              <a:off x="584" y="3365"/>
              <a:ext cx="136" cy="430"/>
            </a:xfrm>
            <a:custGeom>
              <a:avLst/>
              <a:gdLst>
                <a:gd name="T0" fmla="*/ 0 w 272"/>
                <a:gd name="T1" fmla="*/ 0 h 861"/>
                <a:gd name="T2" fmla="*/ 2 w 272"/>
                <a:gd name="T3" fmla="*/ 13 h 861"/>
                <a:gd name="T4" fmla="*/ 5 w 272"/>
                <a:gd name="T5" fmla="*/ 12 h 861"/>
                <a:gd name="T6" fmla="*/ 2 w 272"/>
                <a:gd name="T7" fmla="*/ 0 h 861"/>
                <a:gd name="T8" fmla="*/ 0 w 272"/>
                <a:gd name="T9" fmla="*/ 0 h 861"/>
                <a:gd name="T10" fmla="*/ 0 w 272"/>
                <a:gd name="T11" fmla="*/ 0 h 8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2" h="861">
                  <a:moveTo>
                    <a:pt x="0" y="57"/>
                  </a:moveTo>
                  <a:lnTo>
                    <a:pt x="126" y="861"/>
                  </a:lnTo>
                  <a:lnTo>
                    <a:pt x="272" y="827"/>
                  </a:lnTo>
                  <a:lnTo>
                    <a:pt x="126" y="0"/>
                  </a:lnTo>
                  <a:lnTo>
                    <a:pt x="0" y="57"/>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4" name="Freeform 16"/>
            <p:cNvSpPr>
              <a:spLocks/>
            </p:cNvSpPr>
            <p:nvPr/>
          </p:nvSpPr>
          <p:spPr bwMode="auto">
            <a:xfrm>
              <a:off x="827" y="3365"/>
              <a:ext cx="113" cy="432"/>
            </a:xfrm>
            <a:custGeom>
              <a:avLst/>
              <a:gdLst>
                <a:gd name="T0" fmla="*/ 0 w 226"/>
                <a:gd name="T1" fmla="*/ 0 h 865"/>
                <a:gd name="T2" fmla="*/ 2 w 226"/>
                <a:gd name="T3" fmla="*/ 13 h 865"/>
                <a:gd name="T4" fmla="*/ 4 w 226"/>
                <a:gd name="T5" fmla="*/ 13 h 865"/>
                <a:gd name="T6" fmla="*/ 2 w 226"/>
                <a:gd name="T7" fmla="*/ 0 h 865"/>
                <a:gd name="T8" fmla="*/ 0 w 226"/>
                <a:gd name="T9" fmla="*/ 0 h 865"/>
                <a:gd name="T10" fmla="*/ 0 w 226"/>
                <a:gd name="T11" fmla="*/ 0 h 8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865">
                  <a:moveTo>
                    <a:pt x="0" y="12"/>
                  </a:moveTo>
                  <a:lnTo>
                    <a:pt x="91" y="865"/>
                  </a:lnTo>
                  <a:lnTo>
                    <a:pt x="226" y="861"/>
                  </a:lnTo>
                  <a:lnTo>
                    <a:pt x="102" y="0"/>
                  </a:lnTo>
                  <a:lnTo>
                    <a:pt x="0" y="12"/>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5" name="Freeform 17"/>
            <p:cNvSpPr>
              <a:spLocks/>
            </p:cNvSpPr>
            <p:nvPr/>
          </p:nvSpPr>
          <p:spPr bwMode="auto">
            <a:xfrm>
              <a:off x="1150" y="2967"/>
              <a:ext cx="1188" cy="411"/>
            </a:xfrm>
            <a:custGeom>
              <a:avLst/>
              <a:gdLst>
                <a:gd name="T0" fmla="*/ 5 w 2376"/>
                <a:gd name="T1" fmla="*/ 0 h 821"/>
                <a:gd name="T2" fmla="*/ 4 w 2376"/>
                <a:gd name="T3" fmla="*/ 1 h 821"/>
                <a:gd name="T4" fmla="*/ 3 w 2376"/>
                <a:gd name="T5" fmla="*/ 2 h 821"/>
                <a:gd name="T6" fmla="*/ 3 w 2376"/>
                <a:gd name="T7" fmla="*/ 3 h 821"/>
                <a:gd name="T8" fmla="*/ 2 w 2376"/>
                <a:gd name="T9" fmla="*/ 3 h 821"/>
                <a:gd name="T10" fmla="*/ 2 w 2376"/>
                <a:gd name="T11" fmla="*/ 4 h 821"/>
                <a:gd name="T12" fmla="*/ 1 w 2376"/>
                <a:gd name="T13" fmla="*/ 5 h 821"/>
                <a:gd name="T14" fmla="*/ 1 w 2376"/>
                <a:gd name="T15" fmla="*/ 6 h 821"/>
                <a:gd name="T16" fmla="*/ 0 w 2376"/>
                <a:gd name="T17" fmla="*/ 8 h 821"/>
                <a:gd name="T18" fmla="*/ 1 w 2376"/>
                <a:gd name="T19" fmla="*/ 9 h 821"/>
                <a:gd name="T20" fmla="*/ 1 w 2376"/>
                <a:gd name="T21" fmla="*/ 9 h 821"/>
                <a:gd name="T22" fmla="*/ 1 w 2376"/>
                <a:gd name="T23" fmla="*/ 10 h 821"/>
                <a:gd name="T24" fmla="*/ 2 w 2376"/>
                <a:gd name="T25" fmla="*/ 10 h 821"/>
                <a:gd name="T26" fmla="*/ 2 w 2376"/>
                <a:gd name="T27" fmla="*/ 11 h 821"/>
                <a:gd name="T28" fmla="*/ 2 w 2376"/>
                <a:gd name="T29" fmla="*/ 11 h 821"/>
                <a:gd name="T30" fmla="*/ 3 w 2376"/>
                <a:gd name="T31" fmla="*/ 12 h 821"/>
                <a:gd name="T32" fmla="*/ 3 w 2376"/>
                <a:gd name="T33" fmla="*/ 12 h 821"/>
                <a:gd name="T34" fmla="*/ 4 w 2376"/>
                <a:gd name="T35" fmla="*/ 13 h 821"/>
                <a:gd name="T36" fmla="*/ 4 w 2376"/>
                <a:gd name="T37" fmla="*/ 13 h 821"/>
                <a:gd name="T38" fmla="*/ 30 w 2376"/>
                <a:gd name="T39" fmla="*/ 13 h 821"/>
                <a:gd name="T40" fmla="*/ 38 w 2376"/>
                <a:gd name="T41" fmla="*/ 7 h 821"/>
                <a:gd name="T42" fmla="*/ 30 w 2376"/>
                <a:gd name="T43" fmla="*/ 6 h 821"/>
                <a:gd name="T44" fmla="*/ 21 w 2376"/>
                <a:gd name="T45" fmla="*/ 6 h 821"/>
                <a:gd name="T46" fmla="*/ 16 w 2376"/>
                <a:gd name="T47" fmla="*/ 9 h 821"/>
                <a:gd name="T48" fmla="*/ 10 w 2376"/>
                <a:gd name="T49" fmla="*/ 5 h 821"/>
                <a:gd name="T50" fmla="*/ 5 w 2376"/>
                <a:gd name="T51" fmla="*/ 10 h 821"/>
                <a:gd name="T52" fmla="*/ 5 w 2376"/>
                <a:gd name="T53" fmla="*/ 0 h 821"/>
                <a:gd name="T54" fmla="*/ 5 w 2376"/>
                <a:gd name="T55" fmla="*/ 0 h 8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76" h="821">
                  <a:moveTo>
                    <a:pt x="281" y="0"/>
                  </a:moveTo>
                  <a:lnTo>
                    <a:pt x="234" y="43"/>
                  </a:lnTo>
                  <a:lnTo>
                    <a:pt x="186" y="87"/>
                  </a:lnTo>
                  <a:lnTo>
                    <a:pt x="145" y="131"/>
                  </a:lnTo>
                  <a:lnTo>
                    <a:pt x="105" y="176"/>
                  </a:lnTo>
                  <a:lnTo>
                    <a:pt x="70" y="222"/>
                  </a:lnTo>
                  <a:lnTo>
                    <a:pt x="42" y="268"/>
                  </a:lnTo>
                  <a:lnTo>
                    <a:pt x="6" y="365"/>
                  </a:lnTo>
                  <a:lnTo>
                    <a:pt x="0" y="465"/>
                  </a:lnTo>
                  <a:lnTo>
                    <a:pt x="12" y="520"/>
                  </a:lnTo>
                  <a:lnTo>
                    <a:pt x="34" y="576"/>
                  </a:lnTo>
                  <a:lnTo>
                    <a:pt x="50" y="604"/>
                  </a:lnTo>
                  <a:lnTo>
                    <a:pt x="67" y="633"/>
                  </a:lnTo>
                  <a:lnTo>
                    <a:pt x="88" y="663"/>
                  </a:lnTo>
                  <a:lnTo>
                    <a:pt x="112" y="693"/>
                  </a:lnTo>
                  <a:lnTo>
                    <a:pt x="139" y="724"/>
                  </a:lnTo>
                  <a:lnTo>
                    <a:pt x="171" y="756"/>
                  </a:lnTo>
                  <a:lnTo>
                    <a:pt x="205" y="788"/>
                  </a:lnTo>
                  <a:lnTo>
                    <a:pt x="243" y="821"/>
                  </a:lnTo>
                  <a:lnTo>
                    <a:pt x="1905" y="800"/>
                  </a:lnTo>
                  <a:lnTo>
                    <a:pt x="2376" y="406"/>
                  </a:lnTo>
                  <a:lnTo>
                    <a:pt x="1899" y="344"/>
                  </a:lnTo>
                  <a:lnTo>
                    <a:pt x="1310" y="344"/>
                  </a:lnTo>
                  <a:lnTo>
                    <a:pt x="966" y="551"/>
                  </a:lnTo>
                  <a:lnTo>
                    <a:pt x="591" y="313"/>
                  </a:lnTo>
                  <a:lnTo>
                    <a:pt x="281" y="593"/>
                  </a:lnTo>
                  <a:lnTo>
                    <a:pt x="28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6" name="Freeform 18"/>
            <p:cNvSpPr>
              <a:spLocks/>
            </p:cNvSpPr>
            <p:nvPr/>
          </p:nvSpPr>
          <p:spPr bwMode="auto">
            <a:xfrm>
              <a:off x="496" y="3610"/>
              <a:ext cx="2812" cy="80"/>
            </a:xfrm>
            <a:custGeom>
              <a:avLst/>
              <a:gdLst>
                <a:gd name="T0" fmla="*/ 0 w 5625"/>
                <a:gd name="T1" fmla="*/ 0 h 159"/>
                <a:gd name="T2" fmla="*/ 87 w 5625"/>
                <a:gd name="T3" fmla="*/ 0 h 159"/>
                <a:gd name="T4" fmla="*/ 87 w 5625"/>
                <a:gd name="T5" fmla="*/ 3 h 159"/>
                <a:gd name="T6" fmla="*/ 0 w 5625"/>
                <a:gd name="T7" fmla="*/ 3 h 159"/>
                <a:gd name="T8" fmla="*/ 0 w 5625"/>
                <a:gd name="T9" fmla="*/ 0 h 159"/>
                <a:gd name="T10" fmla="*/ 0 w 5625"/>
                <a:gd name="T11" fmla="*/ 0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25" h="159">
                  <a:moveTo>
                    <a:pt x="12" y="0"/>
                  </a:moveTo>
                  <a:lnTo>
                    <a:pt x="5602" y="0"/>
                  </a:lnTo>
                  <a:lnTo>
                    <a:pt x="5625" y="159"/>
                  </a:lnTo>
                  <a:lnTo>
                    <a:pt x="0" y="159"/>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7" name="Freeform 19"/>
            <p:cNvSpPr>
              <a:spLocks/>
            </p:cNvSpPr>
            <p:nvPr/>
          </p:nvSpPr>
          <p:spPr bwMode="auto">
            <a:xfrm>
              <a:off x="513" y="3378"/>
              <a:ext cx="741" cy="79"/>
            </a:xfrm>
            <a:custGeom>
              <a:avLst/>
              <a:gdLst>
                <a:gd name="T0" fmla="*/ 0 w 1482"/>
                <a:gd name="T1" fmla="*/ 0 h 158"/>
                <a:gd name="T2" fmla="*/ 0 w 1482"/>
                <a:gd name="T3" fmla="*/ 3 h 158"/>
                <a:gd name="T4" fmla="*/ 22 w 1482"/>
                <a:gd name="T5" fmla="*/ 3 h 158"/>
                <a:gd name="T6" fmla="*/ 24 w 1482"/>
                <a:gd name="T7" fmla="*/ 1 h 158"/>
                <a:gd name="T8" fmla="*/ 0 w 1482"/>
                <a:gd name="T9" fmla="*/ 0 h 158"/>
                <a:gd name="T10" fmla="*/ 0 w 1482"/>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2" h="158">
                  <a:moveTo>
                    <a:pt x="0" y="0"/>
                  </a:moveTo>
                  <a:lnTo>
                    <a:pt x="0" y="158"/>
                  </a:lnTo>
                  <a:lnTo>
                    <a:pt x="1380" y="158"/>
                  </a:lnTo>
                  <a:lnTo>
                    <a:pt x="1482"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8" name="Freeform 20"/>
            <p:cNvSpPr>
              <a:spLocks/>
            </p:cNvSpPr>
            <p:nvPr/>
          </p:nvSpPr>
          <p:spPr bwMode="auto">
            <a:xfrm>
              <a:off x="649" y="3309"/>
              <a:ext cx="135" cy="431"/>
            </a:xfrm>
            <a:custGeom>
              <a:avLst/>
              <a:gdLst>
                <a:gd name="T0" fmla="*/ 0 w 270"/>
                <a:gd name="T1" fmla="*/ 1 h 861"/>
                <a:gd name="T2" fmla="*/ 2 w 270"/>
                <a:gd name="T3" fmla="*/ 14 h 861"/>
                <a:gd name="T4" fmla="*/ 5 w 270"/>
                <a:gd name="T5" fmla="*/ 13 h 861"/>
                <a:gd name="T6" fmla="*/ 2 w 270"/>
                <a:gd name="T7" fmla="*/ 0 h 861"/>
                <a:gd name="T8" fmla="*/ 0 w 270"/>
                <a:gd name="T9" fmla="*/ 1 h 861"/>
                <a:gd name="T10" fmla="*/ 0 w 270"/>
                <a:gd name="T11" fmla="*/ 1 h 8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861">
                  <a:moveTo>
                    <a:pt x="0" y="57"/>
                  </a:moveTo>
                  <a:lnTo>
                    <a:pt x="124" y="861"/>
                  </a:lnTo>
                  <a:lnTo>
                    <a:pt x="270" y="829"/>
                  </a:lnTo>
                  <a:lnTo>
                    <a:pt x="124" y="0"/>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9" name="Freeform 21"/>
            <p:cNvSpPr>
              <a:spLocks/>
            </p:cNvSpPr>
            <p:nvPr/>
          </p:nvSpPr>
          <p:spPr bwMode="auto">
            <a:xfrm>
              <a:off x="892" y="3309"/>
              <a:ext cx="113" cy="437"/>
            </a:xfrm>
            <a:custGeom>
              <a:avLst/>
              <a:gdLst>
                <a:gd name="T0" fmla="*/ 0 w 226"/>
                <a:gd name="T1" fmla="*/ 1 h 872"/>
                <a:gd name="T2" fmla="*/ 2 w 226"/>
                <a:gd name="T3" fmla="*/ 14 h 872"/>
                <a:gd name="T4" fmla="*/ 4 w 226"/>
                <a:gd name="T5" fmla="*/ 14 h 872"/>
                <a:gd name="T6" fmla="*/ 2 w 226"/>
                <a:gd name="T7" fmla="*/ 0 h 872"/>
                <a:gd name="T8" fmla="*/ 0 w 226"/>
                <a:gd name="T9" fmla="*/ 1 h 872"/>
                <a:gd name="T10" fmla="*/ 0 w 226"/>
                <a:gd name="T11" fmla="*/ 1 h 8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872">
                  <a:moveTo>
                    <a:pt x="0" y="11"/>
                  </a:moveTo>
                  <a:lnTo>
                    <a:pt x="89" y="872"/>
                  </a:lnTo>
                  <a:lnTo>
                    <a:pt x="226" y="861"/>
                  </a:lnTo>
                  <a:lnTo>
                    <a:pt x="101" y="0"/>
                  </a:lnTo>
                  <a:lnTo>
                    <a:pt x="0"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0" name="Freeform 22"/>
            <p:cNvSpPr>
              <a:spLocks/>
            </p:cNvSpPr>
            <p:nvPr/>
          </p:nvSpPr>
          <p:spPr bwMode="auto">
            <a:xfrm>
              <a:off x="1207" y="2469"/>
              <a:ext cx="398" cy="520"/>
            </a:xfrm>
            <a:custGeom>
              <a:avLst/>
              <a:gdLst>
                <a:gd name="T0" fmla="*/ 2 w 797"/>
                <a:gd name="T1" fmla="*/ 17 h 1039"/>
                <a:gd name="T2" fmla="*/ 8 w 797"/>
                <a:gd name="T3" fmla="*/ 17 h 1039"/>
                <a:gd name="T4" fmla="*/ 12 w 797"/>
                <a:gd name="T5" fmla="*/ 1 h 1039"/>
                <a:gd name="T6" fmla="*/ 9 w 797"/>
                <a:gd name="T7" fmla="*/ 1 h 1039"/>
                <a:gd name="T8" fmla="*/ 7 w 797"/>
                <a:gd name="T9" fmla="*/ 15 h 1039"/>
                <a:gd name="T10" fmla="*/ 3 w 797"/>
                <a:gd name="T11" fmla="*/ 13 h 1039"/>
                <a:gd name="T12" fmla="*/ 6 w 797"/>
                <a:gd name="T13" fmla="*/ 11 h 1039"/>
                <a:gd name="T14" fmla="*/ 4 w 797"/>
                <a:gd name="T15" fmla="*/ 9 h 1039"/>
                <a:gd name="T16" fmla="*/ 6 w 797"/>
                <a:gd name="T17" fmla="*/ 8 h 1039"/>
                <a:gd name="T18" fmla="*/ 3 w 797"/>
                <a:gd name="T19" fmla="*/ 6 h 1039"/>
                <a:gd name="T20" fmla="*/ 9 w 797"/>
                <a:gd name="T21" fmla="*/ 0 h 1039"/>
                <a:gd name="T22" fmla="*/ 0 w 797"/>
                <a:gd name="T23" fmla="*/ 1 h 1039"/>
                <a:gd name="T24" fmla="*/ 2 w 797"/>
                <a:gd name="T25" fmla="*/ 17 h 1039"/>
                <a:gd name="T26" fmla="*/ 2 w 797"/>
                <a:gd name="T27" fmla="*/ 17 h 10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97" h="1039">
                  <a:moveTo>
                    <a:pt x="173" y="1036"/>
                  </a:moveTo>
                  <a:lnTo>
                    <a:pt x="544" y="1039"/>
                  </a:lnTo>
                  <a:lnTo>
                    <a:pt x="797" y="36"/>
                  </a:lnTo>
                  <a:lnTo>
                    <a:pt x="624" y="7"/>
                  </a:lnTo>
                  <a:lnTo>
                    <a:pt x="466" y="897"/>
                  </a:lnTo>
                  <a:lnTo>
                    <a:pt x="247" y="790"/>
                  </a:lnTo>
                  <a:lnTo>
                    <a:pt x="422" y="663"/>
                  </a:lnTo>
                  <a:lnTo>
                    <a:pt x="270" y="543"/>
                  </a:lnTo>
                  <a:lnTo>
                    <a:pt x="407" y="456"/>
                  </a:lnTo>
                  <a:lnTo>
                    <a:pt x="255" y="344"/>
                  </a:lnTo>
                  <a:lnTo>
                    <a:pt x="582" y="0"/>
                  </a:lnTo>
                  <a:lnTo>
                    <a:pt x="0" y="32"/>
                  </a:lnTo>
                  <a:lnTo>
                    <a:pt x="173" y="10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1" name="Freeform 23"/>
            <p:cNvSpPr>
              <a:spLocks/>
            </p:cNvSpPr>
            <p:nvPr/>
          </p:nvSpPr>
          <p:spPr bwMode="auto">
            <a:xfrm>
              <a:off x="1789" y="2705"/>
              <a:ext cx="239" cy="254"/>
            </a:xfrm>
            <a:custGeom>
              <a:avLst/>
              <a:gdLst>
                <a:gd name="T0" fmla="*/ 3 w 478"/>
                <a:gd name="T1" fmla="*/ 8 h 508"/>
                <a:gd name="T2" fmla="*/ 6 w 478"/>
                <a:gd name="T3" fmla="*/ 8 h 508"/>
                <a:gd name="T4" fmla="*/ 8 w 478"/>
                <a:gd name="T5" fmla="*/ 0 h 508"/>
                <a:gd name="T6" fmla="*/ 0 w 478"/>
                <a:gd name="T7" fmla="*/ 0 h 508"/>
                <a:gd name="T8" fmla="*/ 3 w 478"/>
                <a:gd name="T9" fmla="*/ 8 h 508"/>
                <a:gd name="T10" fmla="*/ 3 w 478"/>
                <a:gd name="T11" fmla="*/ 8 h 5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 h="508">
                  <a:moveTo>
                    <a:pt x="130" y="508"/>
                  </a:moveTo>
                  <a:lnTo>
                    <a:pt x="333" y="508"/>
                  </a:lnTo>
                  <a:lnTo>
                    <a:pt x="478" y="0"/>
                  </a:lnTo>
                  <a:lnTo>
                    <a:pt x="0" y="0"/>
                  </a:lnTo>
                  <a:lnTo>
                    <a:pt x="130" y="5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2" name="Freeform 24"/>
            <p:cNvSpPr>
              <a:spLocks/>
            </p:cNvSpPr>
            <p:nvPr/>
          </p:nvSpPr>
          <p:spPr bwMode="auto">
            <a:xfrm>
              <a:off x="1275" y="2923"/>
              <a:ext cx="1174" cy="73"/>
            </a:xfrm>
            <a:custGeom>
              <a:avLst/>
              <a:gdLst>
                <a:gd name="T0" fmla="*/ 0 w 2348"/>
                <a:gd name="T1" fmla="*/ 2 h 147"/>
                <a:gd name="T2" fmla="*/ 37 w 2348"/>
                <a:gd name="T3" fmla="*/ 2 h 147"/>
                <a:gd name="T4" fmla="*/ 36 w 2348"/>
                <a:gd name="T5" fmla="*/ 0 h 147"/>
                <a:gd name="T6" fmla="*/ 1 w 2348"/>
                <a:gd name="T7" fmla="*/ 0 h 147"/>
                <a:gd name="T8" fmla="*/ 0 w 2348"/>
                <a:gd name="T9" fmla="*/ 2 h 147"/>
                <a:gd name="T10" fmla="*/ 0 w 2348"/>
                <a:gd name="T11" fmla="*/ 2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48" h="147">
                  <a:moveTo>
                    <a:pt x="0" y="137"/>
                  </a:moveTo>
                  <a:lnTo>
                    <a:pt x="2348" y="147"/>
                  </a:lnTo>
                  <a:lnTo>
                    <a:pt x="2292" y="4"/>
                  </a:lnTo>
                  <a:lnTo>
                    <a:pt x="57" y="0"/>
                  </a:lnTo>
                  <a:lnTo>
                    <a:pt x="0" y="1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3" name="Freeform 25"/>
            <p:cNvSpPr>
              <a:spLocks/>
            </p:cNvSpPr>
            <p:nvPr/>
          </p:nvSpPr>
          <p:spPr bwMode="auto">
            <a:xfrm>
              <a:off x="1285" y="3386"/>
              <a:ext cx="209" cy="221"/>
            </a:xfrm>
            <a:custGeom>
              <a:avLst/>
              <a:gdLst>
                <a:gd name="T0" fmla="*/ 4 w 416"/>
                <a:gd name="T1" fmla="*/ 7 h 441"/>
                <a:gd name="T2" fmla="*/ 4 w 416"/>
                <a:gd name="T3" fmla="*/ 7 h 441"/>
                <a:gd name="T4" fmla="*/ 5 w 416"/>
                <a:gd name="T5" fmla="*/ 7 h 441"/>
                <a:gd name="T6" fmla="*/ 5 w 416"/>
                <a:gd name="T7" fmla="*/ 7 h 441"/>
                <a:gd name="T8" fmla="*/ 6 w 416"/>
                <a:gd name="T9" fmla="*/ 7 h 441"/>
                <a:gd name="T10" fmla="*/ 6 w 416"/>
                <a:gd name="T11" fmla="*/ 6 h 441"/>
                <a:gd name="T12" fmla="*/ 7 w 416"/>
                <a:gd name="T13" fmla="*/ 5 h 441"/>
                <a:gd name="T14" fmla="*/ 7 w 416"/>
                <a:gd name="T15" fmla="*/ 4 h 441"/>
                <a:gd name="T16" fmla="*/ 7 w 416"/>
                <a:gd name="T17" fmla="*/ 3 h 441"/>
                <a:gd name="T18" fmla="*/ 7 w 416"/>
                <a:gd name="T19" fmla="*/ 3 h 441"/>
                <a:gd name="T20" fmla="*/ 7 w 416"/>
                <a:gd name="T21" fmla="*/ 2 h 441"/>
                <a:gd name="T22" fmla="*/ 6 w 416"/>
                <a:gd name="T23" fmla="*/ 2 h 441"/>
                <a:gd name="T24" fmla="*/ 6 w 416"/>
                <a:gd name="T25" fmla="*/ 1 h 441"/>
                <a:gd name="T26" fmla="*/ 6 w 416"/>
                <a:gd name="T27" fmla="*/ 1 h 441"/>
                <a:gd name="T28" fmla="*/ 5 w 416"/>
                <a:gd name="T29" fmla="*/ 1 h 441"/>
                <a:gd name="T30" fmla="*/ 5 w 416"/>
                <a:gd name="T31" fmla="*/ 1 h 441"/>
                <a:gd name="T32" fmla="*/ 5 w 416"/>
                <a:gd name="T33" fmla="*/ 1 h 441"/>
                <a:gd name="T34" fmla="*/ 4 w 416"/>
                <a:gd name="T35" fmla="*/ 1 h 441"/>
                <a:gd name="T36" fmla="*/ 4 w 416"/>
                <a:gd name="T37" fmla="*/ 0 h 441"/>
                <a:gd name="T38" fmla="*/ 3 w 416"/>
                <a:gd name="T39" fmla="*/ 1 h 441"/>
                <a:gd name="T40" fmla="*/ 2 w 416"/>
                <a:gd name="T41" fmla="*/ 1 h 441"/>
                <a:gd name="T42" fmla="*/ 2 w 416"/>
                <a:gd name="T43" fmla="*/ 1 h 441"/>
                <a:gd name="T44" fmla="*/ 2 w 416"/>
                <a:gd name="T45" fmla="*/ 1 h 441"/>
                <a:gd name="T46" fmla="*/ 1 w 416"/>
                <a:gd name="T47" fmla="*/ 1 h 441"/>
                <a:gd name="T48" fmla="*/ 1 w 416"/>
                <a:gd name="T49" fmla="*/ 3 h 441"/>
                <a:gd name="T50" fmla="*/ 0 w 416"/>
                <a:gd name="T51" fmla="*/ 4 h 441"/>
                <a:gd name="T52" fmla="*/ 1 w 416"/>
                <a:gd name="T53" fmla="*/ 5 h 441"/>
                <a:gd name="T54" fmla="*/ 1 w 416"/>
                <a:gd name="T55" fmla="*/ 5 h 441"/>
                <a:gd name="T56" fmla="*/ 1 w 416"/>
                <a:gd name="T57" fmla="*/ 6 h 441"/>
                <a:gd name="T58" fmla="*/ 1 w 416"/>
                <a:gd name="T59" fmla="*/ 6 h 441"/>
                <a:gd name="T60" fmla="*/ 1 w 416"/>
                <a:gd name="T61" fmla="*/ 6 h 441"/>
                <a:gd name="T62" fmla="*/ 2 w 416"/>
                <a:gd name="T63" fmla="*/ 7 h 441"/>
                <a:gd name="T64" fmla="*/ 2 w 416"/>
                <a:gd name="T65" fmla="*/ 7 h 441"/>
                <a:gd name="T66" fmla="*/ 2 w 416"/>
                <a:gd name="T67" fmla="*/ 7 h 441"/>
                <a:gd name="T68" fmla="*/ 3 w 416"/>
                <a:gd name="T69" fmla="*/ 7 h 441"/>
                <a:gd name="T70" fmla="*/ 3 w 416"/>
                <a:gd name="T71" fmla="*/ 7 h 441"/>
                <a:gd name="T72" fmla="*/ 4 w 416"/>
                <a:gd name="T73" fmla="*/ 7 h 441"/>
                <a:gd name="T74" fmla="*/ 4 w 416"/>
                <a:gd name="T75" fmla="*/ 7 h 4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6" h="441">
                  <a:moveTo>
                    <a:pt x="207" y="441"/>
                  </a:moveTo>
                  <a:lnTo>
                    <a:pt x="249" y="437"/>
                  </a:lnTo>
                  <a:lnTo>
                    <a:pt x="289" y="424"/>
                  </a:lnTo>
                  <a:lnTo>
                    <a:pt x="308" y="414"/>
                  </a:lnTo>
                  <a:lnTo>
                    <a:pt x="325" y="403"/>
                  </a:lnTo>
                  <a:lnTo>
                    <a:pt x="355" y="376"/>
                  </a:lnTo>
                  <a:lnTo>
                    <a:pt x="399" y="306"/>
                  </a:lnTo>
                  <a:lnTo>
                    <a:pt x="416" y="220"/>
                  </a:lnTo>
                  <a:lnTo>
                    <a:pt x="412" y="177"/>
                  </a:lnTo>
                  <a:lnTo>
                    <a:pt x="399" y="135"/>
                  </a:lnTo>
                  <a:lnTo>
                    <a:pt x="392" y="116"/>
                  </a:lnTo>
                  <a:lnTo>
                    <a:pt x="380" y="97"/>
                  </a:lnTo>
                  <a:lnTo>
                    <a:pt x="355" y="64"/>
                  </a:lnTo>
                  <a:lnTo>
                    <a:pt x="325" y="38"/>
                  </a:lnTo>
                  <a:lnTo>
                    <a:pt x="308" y="26"/>
                  </a:lnTo>
                  <a:lnTo>
                    <a:pt x="289" y="17"/>
                  </a:lnTo>
                  <a:lnTo>
                    <a:pt x="270" y="9"/>
                  </a:lnTo>
                  <a:lnTo>
                    <a:pt x="249" y="4"/>
                  </a:lnTo>
                  <a:lnTo>
                    <a:pt x="207" y="0"/>
                  </a:lnTo>
                  <a:lnTo>
                    <a:pt x="165" y="4"/>
                  </a:lnTo>
                  <a:lnTo>
                    <a:pt x="127" y="17"/>
                  </a:lnTo>
                  <a:lnTo>
                    <a:pt x="108" y="26"/>
                  </a:lnTo>
                  <a:lnTo>
                    <a:pt x="91" y="38"/>
                  </a:lnTo>
                  <a:lnTo>
                    <a:pt x="61" y="64"/>
                  </a:lnTo>
                  <a:lnTo>
                    <a:pt x="17" y="135"/>
                  </a:lnTo>
                  <a:lnTo>
                    <a:pt x="0" y="220"/>
                  </a:lnTo>
                  <a:lnTo>
                    <a:pt x="4" y="266"/>
                  </a:lnTo>
                  <a:lnTo>
                    <a:pt x="17" y="306"/>
                  </a:lnTo>
                  <a:lnTo>
                    <a:pt x="25" y="325"/>
                  </a:lnTo>
                  <a:lnTo>
                    <a:pt x="36" y="344"/>
                  </a:lnTo>
                  <a:lnTo>
                    <a:pt x="61" y="376"/>
                  </a:lnTo>
                  <a:lnTo>
                    <a:pt x="91" y="403"/>
                  </a:lnTo>
                  <a:lnTo>
                    <a:pt x="108" y="414"/>
                  </a:lnTo>
                  <a:lnTo>
                    <a:pt x="127" y="424"/>
                  </a:lnTo>
                  <a:lnTo>
                    <a:pt x="146" y="431"/>
                  </a:lnTo>
                  <a:lnTo>
                    <a:pt x="165" y="437"/>
                  </a:lnTo>
                  <a:lnTo>
                    <a:pt x="207" y="4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4" name="Freeform 26"/>
            <p:cNvSpPr>
              <a:spLocks/>
            </p:cNvSpPr>
            <p:nvPr/>
          </p:nvSpPr>
          <p:spPr bwMode="auto">
            <a:xfrm>
              <a:off x="1578" y="3385"/>
              <a:ext cx="213" cy="219"/>
            </a:xfrm>
            <a:custGeom>
              <a:avLst/>
              <a:gdLst>
                <a:gd name="T0" fmla="*/ 4 w 426"/>
                <a:gd name="T1" fmla="*/ 7 h 437"/>
                <a:gd name="T2" fmla="*/ 5 w 426"/>
                <a:gd name="T3" fmla="*/ 7 h 437"/>
                <a:gd name="T4" fmla="*/ 5 w 426"/>
                <a:gd name="T5" fmla="*/ 7 h 437"/>
                <a:gd name="T6" fmla="*/ 5 w 426"/>
                <a:gd name="T7" fmla="*/ 7 h 437"/>
                <a:gd name="T8" fmla="*/ 6 w 426"/>
                <a:gd name="T9" fmla="*/ 7 h 437"/>
                <a:gd name="T10" fmla="*/ 6 w 426"/>
                <a:gd name="T11" fmla="*/ 6 h 437"/>
                <a:gd name="T12" fmla="*/ 7 w 426"/>
                <a:gd name="T13" fmla="*/ 5 h 437"/>
                <a:gd name="T14" fmla="*/ 7 w 426"/>
                <a:gd name="T15" fmla="*/ 4 h 437"/>
                <a:gd name="T16" fmla="*/ 7 w 426"/>
                <a:gd name="T17" fmla="*/ 3 h 437"/>
                <a:gd name="T18" fmla="*/ 7 w 426"/>
                <a:gd name="T19" fmla="*/ 3 h 437"/>
                <a:gd name="T20" fmla="*/ 7 w 426"/>
                <a:gd name="T21" fmla="*/ 2 h 437"/>
                <a:gd name="T22" fmla="*/ 7 w 426"/>
                <a:gd name="T23" fmla="*/ 2 h 437"/>
                <a:gd name="T24" fmla="*/ 6 w 426"/>
                <a:gd name="T25" fmla="*/ 1 h 437"/>
                <a:gd name="T26" fmla="*/ 6 w 426"/>
                <a:gd name="T27" fmla="*/ 1 h 437"/>
                <a:gd name="T28" fmla="*/ 5 w 426"/>
                <a:gd name="T29" fmla="*/ 1 h 437"/>
                <a:gd name="T30" fmla="*/ 5 w 426"/>
                <a:gd name="T31" fmla="*/ 1 h 437"/>
                <a:gd name="T32" fmla="*/ 5 w 426"/>
                <a:gd name="T33" fmla="*/ 1 h 437"/>
                <a:gd name="T34" fmla="*/ 5 w 426"/>
                <a:gd name="T35" fmla="*/ 1 h 437"/>
                <a:gd name="T36" fmla="*/ 4 w 426"/>
                <a:gd name="T37" fmla="*/ 0 h 437"/>
                <a:gd name="T38" fmla="*/ 3 w 426"/>
                <a:gd name="T39" fmla="*/ 1 h 437"/>
                <a:gd name="T40" fmla="*/ 3 w 426"/>
                <a:gd name="T41" fmla="*/ 1 h 437"/>
                <a:gd name="T42" fmla="*/ 2 w 426"/>
                <a:gd name="T43" fmla="*/ 1 h 437"/>
                <a:gd name="T44" fmla="*/ 2 w 426"/>
                <a:gd name="T45" fmla="*/ 1 h 437"/>
                <a:gd name="T46" fmla="*/ 1 w 426"/>
                <a:gd name="T47" fmla="*/ 1 h 437"/>
                <a:gd name="T48" fmla="*/ 1 w 426"/>
                <a:gd name="T49" fmla="*/ 3 h 437"/>
                <a:gd name="T50" fmla="*/ 0 w 426"/>
                <a:gd name="T51" fmla="*/ 4 h 437"/>
                <a:gd name="T52" fmla="*/ 1 w 426"/>
                <a:gd name="T53" fmla="*/ 5 h 437"/>
                <a:gd name="T54" fmla="*/ 1 w 426"/>
                <a:gd name="T55" fmla="*/ 5 h 437"/>
                <a:gd name="T56" fmla="*/ 1 w 426"/>
                <a:gd name="T57" fmla="*/ 6 h 437"/>
                <a:gd name="T58" fmla="*/ 1 w 426"/>
                <a:gd name="T59" fmla="*/ 6 h 437"/>
                <a:gd name="T60" fmla="*/ 1 w 426"/>
                <a:gd name="T61" fmla="*/ 6 h 437"/>
                <a:gd name="T62" fmla="*/ 2 w 426"/>
                <a:gd name="T63" fmla="*/ 7 h 437"/>
                <a:gd name="T64" fmla="*/ 2 w 426"/>
                <a:gd name="T65" fmla="*/ 7 h 437"/>
                <a:gd name="T66" fmla="*/ 3 w 426"/>
                <a:gd name="T67" fmla="*/ 7 h 437"/>
                <a:gd name="T68" fmla="*/ 3 w 426"/>
                <a:gd name="T69" fmla="*/ 7 h 437"/>
                <a:gd name="T70" fmla="*/ 3 w 426"/>
                <a:gd name="T71" fmla="*/ 7 h 437"/>
                <a:gd name="T72" fmla="*/ 4 w 426"/>
                <a:gd name="T73" fmla="*/ 7 h 437"/>
                <a:gd name="T74" fmla="*/ 4 w 426"/>
                <a:gd name="T75" fmla="*/ 7 h 4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437">
                  <a:moveTo>
                    <a:pt x="213" y="437"/>
                  </a:moveTo>
                  <a:lnTo>
                    <a:pt x="257" y="433"/>
                  </a:lnTo>
                  <a:lnTo>
                    <a:pt x="297" y="420"/>
                  </a:lnTo>
                  <a:lnTo>
                    <a:pt x="316" y="411"/>
                  </a:lnTo>
                  <a:lnTo>
                    <a:pt x="333" y="399"/>
                  </a:lnTo>
                  <a:lnTo>
                    <a:pt x="363" y="373"/>
                  </a:lnTo>
                  <a:lnTo>
                    <a:pt x="411" y="304"/>
                  </a:lnTo>
                  <a:lnTo>
                    <a:pt x="426" y="219"/>
                  </a:lnTo>
                  <a:lnTo>
                    <a:pt x="422" y="175"/>
                  </a:lnTo>
                  <a:lnTo>
                    <a:pt x="411" y="133"/>
                  </a:lnTo>
                  <a:lnTo>
                    <a:pt x="402" y="114"/>
                  </a:lnTo>
                  <a:lnTo>
                    <a:pt x="390" y="97"/>
                  </a:lnTo>
                  <a:lnTo>
                    <a:pt x="363" y="63"/>
                  </a:lnTo>
                  <a:lnTo>
                    <a:pt x="333" y="38"/>
                  </a:lnTo>
                  <a:lnTo>
                    <a:pt x="316" y="27"/>
                  </a:lnTo>
                  <a:lnTo>
                    <a:pt x="297" y="17"/>
                  </a:lnTo>
                  <a:lnTo>
                    <a:pt x="276" y="9"/>
                  </a:lnTo>
                  <a:lnTo>
                    <a:pt x="257" y="4"/>
                  </a:lnTo>
                  <a:lnTo>
                    <a:pt x="213" y="0"/>
                  </a:lnTo>
                  <a:lnTo>
                    <a:pt x="172" y="4"/>
                  </a:lnTo>
                  <a:lnTo>
                    <a:pt x="130" y="17"/>
                  </a:lnTo>
                  <a:lnTo>
                    <a:pt x="111" y="27"/>
                  </a:lnTo>
                  <a:lnTo>
                    <a:pt x="94" y="38"/>
                  </a:lnTo>
                  <a:lnTo>
                    <a:pt x="63" y="63"/>
                  </a:lnTo>
                  <a:lnTo>
                    <a:pt x="18" y="133"/>
                  </a:lnTo>
                  <a:lnTo>
                    <a:pt x="0" y="219"/>
                  </a:lnTo>
                  <a:lnTo>
                    <a:pt x="4" y="262"/>
                  </a:lnTo>
                  <a:lnTo>
                    <a:pt x="18" y="304"/>
                  </a:lnTo>
                  <a:lnTo>
                    <a:pt x="25" y="323"/>
                  </a:lnTo>
                  <a:lnTo>
                    <a:pt x="37" y="340"/>
                  </a:lnTo>
                  <a:lnTo>
                    <a:pt x="63" y="373"/>
                  </a:lnTo>
                  <a:lnTo>
                    <a:pt x="94" y="399"/>
                  </a:lnTo>
                  <a:lnTo>
                    <a:pt x="111" y="411"/>
                  </a:lnTo>
                  <a:lnTo>
                    <a:pt x="130" y="420"/>
                  </a:lnTo>
                  <a:lnTo>
                    <a:pt x="151" y="428"/>
                  </a:lnTo>
                  <a:lnTo>
                    <a:pt x="172" y="433"/>
                  </a:lnTo>
                  <a:lnTo>
                    <a:pt x="213" y="4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5" name="Freeform 27"/>
            <p:cNvSpPr>
              <a:spLocks/>
            </p:cNvSpPr>
            <p:nvPr/>
          </p:nvSpPr>
          <p:spPr bwMode="auto">
            <a:xfrm>
              <a:off x="2385" y="2578"/>
              <a:ext cx="798" cy="541"/>
            </a:xfrm>
            <a:custGeom>
              <a:avLst/>
              <a:gdLst>
                <a:gd name="T0" fmla="*/ 1 w 1595"/>
                <a:gd name="T1" fmla="*/ 16 h 1084"/>
                <a:gd name="T2" fmla="*/ 0 w 1595"/>
                <a:gd name="T3" fmla="*/ 0 h 1084"/>
                <a:gd name="T4" fmla="*/ 25 w 1595"/>
                <a:gd name="T5" fmla="*/ 0 h 1084"/>
                <a:gd name="T6" fmla="*/ 21 w 1595"/>
                <a:gd name="T7" fmla="*/ 3 h 1084"/>
                <a:gd name="T8" fmla="*/ 14 w 1595"/>
                <a:gd name="T9" fmla="*/ 4 h 1084"/>
                <a:gd name="T10" fmla="*/ 13 w 1595"/>
                <a:gd name="T11" fmla="*/ 3 h 1084"/>
                <a:gd name="T12" fmla="*/ 13 w 1595"/>
                <a:gd name="T13" fmla="*/ 3 h 1084"/>
                <a:gd name="T14" fmla="*/ 13 w 1595"/>
                <a:gd name="T15" fmla="*/ 3 h 1084"/>
                <a:gd name="T16" fmla="*/ 13 w 1595"/>
                <a:gd name="T17" fmla="*/ 3 h 1084"/>
                <a:gd name="T18" fmla="*/ 12 w 1595"/>
                <a:gd name="T19" fmla="*/ 3 h 1084"/>
                <a:gd name="T20" fmla="*/ 12 w 1595"/>
                <a:gd name="T21" fmla="*/ 3 h 1084"/>
                <a:gd name="T22" fmla="*/ 11 w 1595"/>
                <a:gd name="T23" fmla="*/ 3 h 1084"/>
                <a:gd name="T24" fmla="*/ 10 w 1595"/>
                <a:gd name="T25" fmla="*/ 4 h 1084"/>
                <a:gd name="T26" fmla="*/ 8 w 1595"/>
                <a:gd name="T27" fmla="*/ 4 h 1084"/>
                <a:gd name="T28" fmla="*/ 8 w 1595"/>
                <a:gd name="T29" fmla="*/ 3 h 1084"/>
                <a:gd name="T30" fmla="*/ 7 w 1595"/>
                <a:gd name="T31" fmla="*/ 3 h 1084"/>
                <a:gd name="T32" fmla="*/ 7 w 1595"/>
                <a:gd name="T33" fmla="*/ 3 h 1084"/>
                <a:gd name="T34" fmla="*/ 7 w 1595"/>
                <a:gd name="T35" fmla="*/ 3 h 1084"/>
                <a:gd name="T36" fmla="*/ 7 w 1595"/>
                <a:gd name="T37" fmla="*/ 3 h 1084"/>
                <a:gd name="T38" fmla="*/ 6 w 1595"/>
                <a:gd name="T39" fmla="*/ 3 h 1084"/>
                <a:gd name="T40" fmla="*/ 6 w 1595"/>
                <a:gd name="T41" fmla="*/ 3 h 1084"/>
                <a:gd name="T42" fmla="*/ 5 w 1595"/>
                <a:gd name="T43" fmla="*/ 3 h 1084"/>
                <a:gd name="T44" fmla="*/ 4 w 1595"/>
                <a:gd name="T45" fmla="*/ 4 h 1084"/>
                <a:gd name="T46" fmla="*/ 4 w 1595"/>
                <a:gd name="T47" fmla="*/ 11 h 1084"/>
                <a:gd name="T48" fmla="*/ 21 w 1595"/>
                <a:gd name="T49" fmla="*/ 11 h 1084"/>
                <a:gd name="T50" fmla="*/ 21 w 1595"/>
                <a:gd name="T51" fmla="*/ 16 h 1084"/>
                <a:gd name="T52" fmla="*/ 1 w 1595"/>
                <a:gd name="T53" fmla="*/ 16 h 1084"/>
                <a:gd name="T54" fmla="*/ 1 w 1595"/>
                <a:gd name="T55" fmla="*/ 16 h 10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595" h="1084">
                  <a:moveTo>
                    <a:pt x="2" y="1084"/>
                  </a:moveTo>
                  <a:lnTo>
                    <a:pt x="0" y="0"/>
                  </a:lnTo>
                  <a:lnTo>
                    <a:pt x="1595" y="8"/>
                  </a:lnTo>
                  <a:lnTo>
                    <a:pt x="1308" y="253"/>
                  </a:lnTo>
                  <a:lnTo>
                    <a:pt x="833" y="257"/>
                  </a:lnTo>
                  <a:lnTo>
                    <a:pt x="818" y="236"/>
                  </a:lnTo>
                  <a:lnTo>
                    <a:pt x="799" y="219"/>
                  </a:lnTo>
                  <a:lnTo>
                    <a:pt x="787" y="211"/>
                  </a:lnTo>
                  <a:lnTo>
                    <a:pt x="776" y="206"/>
                  </a:lnTo>
                  <a:lnTo>
                    <a:pt x="749" y="196"/>
                  </a:lnTo>
                  <a:lnTo>
                    <a:pt x="721" y="196"/>
                  </a:lnTo>
                  <a:lnTo>
                    <a:pt x="690" y="204"/>
                  </a:lnTo>
                  <a:lnTo>
                    <a:pt x="626" y="257"/>
                  </a:lnTo>
                  <a:lnTo>
                    <a:pt x="466" y="259"/>
                  </a:lnTo>
                  <a:lnTo>
                    <a:pt x="453" y="240"/>
                  </a:lnTo>
                  <a:lnTo>
                    <a:pt x="432" y="221"/>
                  </a:lnTo>
                  <a:lnTo>
                    <a:pt x="420" y="213"/>
                  </a:lnTo>
                  <a:lnTo>
                    <a:pt x="407" y="206"/>
                  </a:lnTo>
                  <a:lnTo>
                    <a:pt x="394" y="198"/>
                  </a:lnTo>
                  <a:lnTo>
                    <a:pt x="379" y="194"/>
                  </a:lnTo>
                  <a:lnTo>
                    <a:pt x="348" y="192"/>
                  </a:lnTo>
                  <a:lnTo>
                    <a:pt x="314" y="200"/>
                  </a:lnTo>
                  <a:lnTo>
                    <a:pt x="245" y="261"/>
                  </a:lnTo>
                  <a:lnTo>
                    <a:pt x="245" y="740"/>
                  </a:lnTo>
                  <a:lnTo>
                    <a:pt x="1295" y="751"/>
                  </a:lnTo>
                  <a:lnTo>
                    <a:pt x="1283" y="1084"/>
                  </a:lnTo>
                  <a:lnTo>
                    <a:pt x="2" y="108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6" name="Freeform 28"/>
            <p:cNvSpPr>
              <a:spLocks/>
            </p:cNvSpPr>
            <p:nvPr/>
          </p:nvSpPr>
          <p:spPr bwMode="auto">
            <a:xfrm>
              <a:off x="2621" y="2647"/>
              <a:ext cx="79" cy="356"/>
            </a:xfrm>
            <a:custGeom>
              <a:avLst/>
              <a:gdLst>
                <a:gd name="T0" fmla="*/ 0 w 157"/>
                <a:gd name="T1" fmla="*/ 0 h 713"/>
                <a:gd name="T2" fmla="*/ 0 w 157"/>
                <a:gd name="T3" fmla="*/ 11 h 713"/>
                <a:gd name="T4" fmla="*/ 3 w 157"/>
                <a:gd name="T5" fmla="*/ 11 h 713"/>
                <a:gd name="T6" fmla="*/ 3 w 157"/>
                <a:gd name="T7" fmla="*/ 0 h 713"/>
                <a:gd name="T8" fmla="*/ 0 w 157"/>
                <a:gd name="T9" fmla="*/ 0 h 713"/>
                <a:gd name="T10" fmla="*/ 0 w 157"/>
                <a:gd name="T11" fmla="*/ 0 h 7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 h="713">
                  <a:moveTo>
                    <a:pt x="0" y="0"/>
                  </a:moveTo>
                  <a:lnTo>
                    <a:pt x="0" y="713"/>
                  </a:lnTo>
                  <a:lnTo>
                    <a:pt x="157" y="713"/>
                  </a:lnTo>
                  <a:lnTo>
                    <a:pt x="157"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7" name="Freeform 29"/>
            <p:cNvSpPr>
              <a:spLocks/>
            </p:cNvSpPr>
            <p:nvPr/>
          </p:nvSpPr>
          <p:spPr bwMode="auto">
            <a:xfrm>
              <a:off x="2807" y="2636"/>
              <a:ext cx="73" cy="346"/>
            </a:xfrm>
            <a:custGeom>
              <a:avLst/>
              <a:gdLst>
                <a:gd name="T0" fmla="*/ 0 w 147"/>
                <a:gd name="T1" fmla="*/ 1 h 692"/>
                <a:gd name="T2" fmla="*/ 0 w 147"/>
                <a:gd name="T3" fmla="*/ 11 h 692"/>
                <a:gd name="T4" fmla="*/ 2 w 147"/>
                <a:gd name="T5" fmla="*/ 11 h 692"/>
                <a:gd name="T6" fmla="*/ 2 w 147"/>
                <a:gd name="T7" fmla="*/ 0 h 692"/>
                <a:gd name="T8" fmla="*/ 0 w 147"/>
                <a:gd name="T9" fmla="*/ 1 h 692"/>
                <a:gd name="T10" fmla="*/ 0 w 147"/>
                <a:gd name="T11" fmla="*/ 1 h 6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 h="692">
                  <a:moveTo>
                    <a:pt x="0" y="23"/>
                  </a:moveTo>
                  <a:lnTo>
                    <a:pt x="0" y="692"/>
                  </a:lnTo>
                  <a:lnTo>
                    <a:pt x="147" y="692"/>
                  </a:lnTo>
                  <a:lnTo>
                    <a:pt x="147" y="0"/>
                  </a:lnTo>
                  <a:lnTo>
                    <a:pt x="0"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8" name="Freeform 30"/>
            <p:cNvSpPr>
              <a:spLocks/>
            </p:cNvSpPr>
            <p:nvPr/>
          </p:nvSpPr>
          <p:spPr bwMode="auto">
            <a:xfrm>
              <a:off x="1332" y="1939"/>
              <a:ext cx="1604" cy="716"/>
            </a:xfrm>
            <a:custGeom>
              <a:avLst/>
              <a:gdLst>
                <a:gd name="T0" fmla="*/ 0 w 3209"/>
                <a:gd name="T1" fmla="*/ 13 h 1431"/>
                <a:gd name="T2" fmla="*/ 1 w 3209"/>
                <a:gd name="T3" fmla="*/ 9 h 1431"/>
                <a:gd name="T4" fmla="*/ 3 w 3209"/>
                <a:gd name="T5" fmla="*/ 6 h 1431"/>
                <a:gd name="T6" fmla="*/ 5 w 3209"/>
                <a:gd name="T7" fmla="*/ 6 h 1431"/>
                <a:gd name="T8" fmla="*/ 8 w 3209"/>
                <a:gd name="T9" fmla="*/ 8 h 1431"/>
                <a:gd name="T10" fmla="*/ 10 w 3209"/>
                <a:gd name="T11" fmla="*/ 9 h 1431"/>
                <a:gd name="T12" fmla="*/ 12 w 3209"/>
                <a:gd name="T13" fmla="*/ 10 h 1431"/>
                <a:gd name="T14" fmla="*/ 14 w 3209"/>
                <a:gd name="T15" fmla="*/ 7 h 1431"/>
                <a:gd name="T16" fmla="*/ 15 w 3209"/>
                <a:gd name="T17" fmla="*/ 5 h 1431"/>
                <a:gd name="T18" fmla="*/ 16 w 3209"/>
                <a:gd name="T19" fmla="*/ 3 h 1431"/>
                <a:gd name="T20" fmla="*/ 18 w 3209"/>
                <a:gd name="T21" fmla="*/ 1 h 1431"/>
                <a:gd name="T22" fmla="*/ 21 w 3209"/>
                <a:gd name="T23" fmla="*/ 1 h 1431"/>
                <a:gd name="T24" fmla="*/ 24 w 3209"/>
                <a:gd name="T25" fmla="*/ 3 h 1431"/>
                <a:gd name="T26" fmla="*/ 25 w 3209"/>
                <a:gd name="T27" fmla="*/ 5 h 1431"/>
                <a:gd name="T28" fmla="*/ 27 w 3209"/>
                <a:gd name="T29" fmla="*/ 7 h 1431"/>
                <a:gd name="T30" fmla="*/ 28 w 3209"/>
                <a:gd name="T31" fmla="*/ 9 h 1431"/>
                <a:gd name="T32" fmla="*/ 30 w 3209"/>
                <a:gd name="T33" fmla="*/ 9 h 1431"/>
                <a:gd name="T34" fmla="*/ 32 w 3209"/>
                <a:gd name="T35" fmla="*/ 7 h 1431"/>
                <a:gd name="T36" fmla="*/ 33 w 3209"/>
                <a:gd name="T37" fmla="*/ 3 h 1431"/>
                <a:gd name="T38" fmla="*/ 35 w 3209"/>
                <a:gd name="T39" fmla="*/ 1 h 1431"/>
                <a:gd name="T40" fmla="*/ 37 w 3209"/>
                <a:gd name="T41" fmla="*/ 0 h 1431"/>
                <a:gd name="T42" fmla="*/ 40 w 3209"/>
                <a:gd name="T43" fmla="*/ 2 h 1431"/>
                <a:gd name="T44" fmla="*/ 42 w 3209"/>
                <a:gd name="T45" fmla="*/ 2 h 1431"/>
                <a:gd name="T46" fmla="*/ 43 w 3209"/>
                <a:gd name="T47" fmla="*/ 3 h 1431"/>
                <a:gd name="T48" fmla="*/ 45 w 3209"/>
                <a:gd name="T49" fmla="*/ 5 h 1431"/>
                <a:gd name="T50" fmla="*/ 47 w 3209"/>
                <a:gd name="T51" fmla="*/ 7 h 1431"/>
                <a:gd name="T52" fmla="*/ 49 w 3209"/>
                <a:gd name="T53" fmla="*/ 9 h 1431"/>
                <a:gd name="T54" fmla="*/ 49 w 3209"/>
                <a:gd name="T55" fmla="*/ 11 h 1431"/>
                <a:gd name="T56" fmla="*/ 48 w 3209"/>
                <a:gd name="T57" fmla="*/ 10 h 1431"/>
                <a:gd name="T58" fmla="*/ 47 w 3209"/>
                <a:gd name="T59" fmla="*/ 9 h 1431"/>
                <a:gd name="T60" fmla="*/ 46 w 3209"/>
                <a:gd name="T61" fmla="*/ 8 h 1431"/>
                <a:gd name="T62" fmla="*/ 45 w 3209"/>
                <a:gd name="T63" fmla="*/ 8 h 1431"/>
                <a:gd name="T64" fmla="*/ 43 w 3209"/>
                <a:gd name="T65" fmla="*/ 7 h 1431"/>
                <a:gd name="T66" fmla="*/ 42 w 3209"/>
                <a:gd name="T67" fmla="*/ 6 h 1431"/>
                <a:gd name="T68" fmla="*/ 40 w 3209"/>
                <a:gd name="T69" fmla="*/ 5 h 1431"/>
                <a:gd name="T70" fmla="*/ 37 w 3209"/>
                <a:gd name="T71" fmla="*/ 6 h 1431"/>
                <a:gd name="T72" fmla="*/ 36 w 3209"/>
                <a:gd name="T73" fmla="*/ 10 h 1431"/>
                <a:gd name="T74" fmla="*/ 35 w 3209"/>
                <a:gd name="T75" fmla="*/ 12 h 1431"/>
                <a:gd name="T76" fmla="*/ 33 w 3209"/>
                <a:gd name="T77" fmla="*/ 14 h 1431"/>
                <a:gd name="T78" fmla="*/ 32 w 3209"/>
                <a:gd name="T79" fmla="*/ 15 h 1431"/>
                <a:gd name="T80" fmla="*/ 29 w 3209"/>
                <a:gd name="T81" fmla="*/ 15 h 1431"/>
                <a:gd name="T82" fmla="*/ 26 w 3209"/>
                <a:gd name="T83" fmla="*/ 14 h 1431"/>
                <a:gd name="T84" fmla="*/ 24 w 3209"/>
                <a:gd name="T85" fmla="*/ 14 h 1431"/>
                <a:gd name="T86" fmla="*/ 22 w 3209"/>
                <a:gd name="T87" fmla="*/ 12 h 1431"/>
                <a:gd name="T88" fmla="*/ 20 w 3209"/>
                <a:gd name="T89" fmla="*/ 9 h 1431"/>
                <a:gd name="T90" fmla="*/ 19 w 3209"/>
                <a:gd name="T91" fmla="*/ 10 h 1431"/>
                <a:gd name="T92" fmla="*/ 18 w 3209"/>
                <a:gd name="T93" fmla="*/ 13 h 1431"/>
                <a:gd name="T94" fmla="*/ 16 w 3209"/>
                <a:gd name="T95" fmla="*/ 15 h 1431"/>
                <a:gd name="T96" fmla="*/ 14 w 3209"/>
                <a:gd name="T97" fmla="*/ 16 h 1431"/>
                <a:gd name="T98" fmla="*/ 11 w 3209"/>
                <a:gd name="T99" fmla="*/ 15 h 1431"/>
                <a:gd name="T100" fmla="*/ 9 w 3209"/>
                <a:gd name="T101" fmla="*/ 15 h 1431"/>
                <a:gd name="T102" fmla="*/ 7 w 3209"/>
                <a:gd name="T103" fmla="*/ 14 h 1431"/>
                <a:gd name="T104" fmla="*/ 4 w 3209"/>
                <a:gd name="T105" fmla="*/ 13 h 1431"/>
                <a:gd name="T106" fmla="*/ 2 w 3209"/>
                <a:gd name="T107" fmla="*/ 15 h 1431"/>
                <a:gd name="T108" fmla="*/ 1 w 3209"/>
                <a:gd name="T109" fmla="*/ 18 h 1431"/>
                <a:gd name="T110" fmla="*/ 0 w 3209"/>
                <a:gd name="T111" fmla="*/ 23 h 143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209" h="1431">
                  <a:moveTo>
                    <a:pt x="2" y="1431"/>
                  </a:moveTo>
                  <a:lnTo>
                    <a:pt x="0" y="1266"/>
                  </a:lnTo>
                  <a:lnTo>
                    <a:pt x="4" y="1095"/>
                  </a:lnTo>
                  <a:lnTo>
                    <a:pt x="19" y="899"/>
                  </a:lnTo>
                  <a:lnTo>
                    <a:pt x="34" y="798"/>
                  </a:lnTo>
                  <a:lnTo>
                    <a:pt x="51" y="701"/>
                  </a:lnTo>
                  <a:lnTo>
                    <a:pt x="63" y="654"/>
                  </a:lnTo>
                  <a:lnTo>
                    <a:pt x="74" y="610"/>
                  </a:lnTo>
                  <a:lnTo>
                    <a:pt x="89" y="566"/>
                  </a:lnTo>
                  <a:lnTo>
                    <a:pt x="105" y="527"/>
                  </a:lnTo>
                  <a:lnTo>
                    <a:pt x="120" y="490"/>
                  </a:lnTo>
                  <a:lnTo>
                    <a:pt x="139" y="456"/>
                  </a:lnTo>
                  <a:lnTo>
                    <a:pt x="160" y="428"/>
                  </a:lnTo>
                  <a:lnTo>
                    <a:pt x="183" y="401"/>
                  </a:lnTo>
                  <a:lnTo>
                    <a:pt x="207" y="380"/>
                  </a:lnTo>
                  <a:lnTo>
                    <a:pt x="219" y="373"/>
                  </a:lnTo>
                  <a:lnTo>
                    <a:pt x="232" y="365"/>
                  </a:lnTo>
                  <a:lnTo>
                    <a:pt x="261" y="354"/>
                  </a:lnTo>
                  <a:lnTo>
                    <a:pt x="291" y="350"/>
                  </a:lnTo>
                  <a:lnTo>
                    <a:pt x="352" y="350"/>
                  </a:lnTo>
                  <a:lnTo>
                    <a:pt x="405" y="359"/>
                  </a:lnTo>
                  <a:lnTo>
                    <a:pt x="451" y="374"/>
                  </a:lnTo>
                  <a:lnTo>
                    <a:pt x="473" y="386"/>
                  </a:lnTo>
                  <a:lnTo>
                    <a:pt x="492" y="397"/>
                  </a:lnTo>
                  <a:lnTo>
                    <a:pt x="565" y="450"/>
                  </a:lnTo>
                  <a:lnTo>
                    <a:pt x="595" y="479"/>
                  </a:lnTo>
                  <a:lnTo>
                    <a:pt x="624" y="509"/>
                  </a:lnTo>
                  <a:lnTo>
                    <a:pt x="650" y="536"/>
                  </a:lnTo>
                  <a:lnTo>
                    <a:pt x="677" y="559"/>
                  </a:lnTo>
                  <a:lnTo>
                    <a:pt x="690" y="568"/>
                  </a:lnTo>
                  <a:lnTo>
                    <a:pt x="702" y="576"/>
                  </a:lnTo>
                  <a:lnTo>
                    <a:pt x="715" y="584"/>
                  </a:lnTo>
                  <a:lnTo>
                    <a:pt x="728" y="589"/>
                  </a:lnTo>
                  <a:lnTo>
                    <a:pt x="757" y="593"/>
                  </a:lnTo>
                  <a:lnTo>
                    <a:pt x="787" y="587"/>
                  </a:lnTo>
                  <a:lnTo>
                    <a:pt x="819" y="570"/>
                  </a:lnTo>
                  <a:lnTo>
                    <a:pt x="855" y="540"/>
                  </a:lnTo>
                  <a:lnTo>
                    <a:pt x="892" y="502"/>
                  </a:lnTo>
                  <a:lnTo>
                    <a:pt x="922" y="460"/>
                  </a:lnTo>
                  <a:lnTo>
                    <a:pt x="951" y="416"/>
                  </a:lnTo>
                  <a:lnTo>
                    <a:pt x="975" y="371"/>
                  </a:lnTo>
                  <a:lnTo>
                    <a:pt x="987" y="348"/>
                  </a:lnTo>
                  <a:lnTo>
                    <a:pt x="998" y="325"/>
                  </a:lnTo>
                  <a:lnTo>
                    <a:pt x="1008" y="300"/>
                  </a:lnTo>
                  <a:lnTo>
                    <a:pt x="1019" y="278"/>
                  </a:lnTo>
                  <a:lnTo>
                    <a:pt x="1028" y="255"/>
                  </a:lnTo>
                  <a:lnTo>
                    <a:pt x="1040" y="232"/>
                  </a:lnTo>
                  <a:lnTo>
                    <a:pt x="1051" y="209"/>
                  </a:lnTo>
                  <a:lnTo>
                    <a:pt x="1061" y="188"/>
                  </a:lnTo>
                  <a:lnTo>
                    <a:pt x="1072" y="167"/>
                  </a:lnTo>
                  <a:lnTo>
                    <a:pt x="1084" y="146"/>
                  </a:lnTo>
                  <a:lnTo>
                    <a:pt x="1108" y="108"/>
                  </a:lnTo>
                  <a:lnTo>
                    <a:pt x="1137" y="76"/>
                  </a:lnTo>
                  <a:lnTo>
                    <a:pt x="1169" y="48"/>
                  </a:lnTo>
                  <a:lnTo>
                    <a:pt x="1186" y="36"/>
                  </a:lnTo>
                  <a:lnTo>
                    <a:pt x="1205" y="25"/>
                  </a:lnTo>
                  <a:lnTo>
                    <a:pt x="1224" y="17"/>
                  </a:lnTo>
                  <a:lnTo>
                    <a:pt x="1247" y="10"/>
                  </a:lnTo>
                  <a:lnTo>
                    <a:pt x="1295" y="2"/>
                  </a:lnTo>
                  <a:lnTo>
                    <a:pt x="1350" y="4"/>
                  </a:lnTo>
                  <a:lnTo>
                    <a:pt x="1405" y="17"/>
                  </a:lnTo>
                  <a:lnTo>
                    <a:pt x="1433" y="30"/>
                  </a:lnTo>
                  <a:lnTo>
                    <a:pt x="1458" y="46"/>
                  </a:lnTo>
                  <a:lnTo>
                    <a:pt x="1506" y="87"/>
                  </a:lnTo>
                  <a:lnTo>
                    <a:pt x="1551" y="135"/>
                  </a:lnTo>
                  <a:lnTo>
                    <a:pt x="1572" y="163"/>
                  </a:lnTo>
                  <a:lnTo>
                    <a:pt x="1593" y="192"/>
                  </a:lnTo>
                  <a:lnTo>
                    <a:pt x="1612" y="222"/>
                  </a:lnTo>
                  <a:lnTo>
                    <a:pt x="1631" y="253"/>
                  </a:lnTo>
                  <a:lnTo>
                    <a:pt x="1650" y="285"/>
                  </a:lnTo>
                  <a:lnTo>
                    <a:pt x="1669" y="316"/>
                  </a:lnTo>
                  <a:lnTo>
                    <a:pt x="1686" y="348"/>
                  </a:lnTo>
                  <a:lnTo>
                    <a:pt x="1703" y="378"/>
                  </a:lnTo>
                  <a:lnTo>
                    <a:pt x="1720" y="409"/>
                  </a:lnTo>
                  <a:lnTo>
                    <a:pt x="1737" y="437"/>
                  </a:lnTo>
                  <a:lnTo>
                    <a:pt x="1755" y="466"/>
                  </a:lnTo>
                  <a:lnTo>
                    <a:pt x="1772" y="492"/>
                  </a:lnTo>
                  <a:lnTo>
                    <a:pt x="1787" y="515"/>
                  </a:lnTo>
                  <a:lnTo>
                    <a:pt x="1804" y="536"/>
                  </a:lnTo>
                  <a:lnTo>
                    <a:pt x="1836" y="570"/>
                  </a:lnTo>
                  <a:lnTo>
                    <a:pt x="1852" y="584"/>
                  </a:lnTo>
                  <a:lnTo>
                    <a:pt x="1869" y="593"/>
                  </a:lnTo>
                  <a:lnTo>
                    <a:pt x="1903" y="597"/>
                  </a:lnTo>
                  <a:lnTo>
                    <a:pt x="1939" y="585"/>
                  </a:lnTo>
                  <a:lnTo>
                    <a:pt x="1975" y="551"/>
                  </a:lnTo>
                  <a:lnTo>
                    <a:pt x="2011" y="504"/>
                  </a:lnTo>
                  <a:lnTo>
                    <a:pt x="2028" y="479"/>
                  </a:lnTo>
                  <a:lnTo>
                    <a:pt x="2042" y="452"/>
                  </a:lnTo>
                  <a:lnTo>
                    <a:pt x="2055" y="426"/>
                  </a:lnTo>
                  <a:lnTo>
                    <a:pt x="2068" y="397"/>
                  </a:lnTo>
                  <a:lnTo>
                    <a:pt x="2095" y="342"/>
                  </a:lnTo>
                  <a:lnTo>
                    <a:pt x="2118" y="285"/>
                  </a:lnTo>
                  <a:lnTo>
                    <a:pt x="2140" y="230"/>
                  </a:lnTo>
                  <a:lnTo>
                    <a:pt x="2150" y="203"/>
                  </a:lnTo>
                  <a:lnTo>
                    <a:pt x="2163" y="179"/>
                  </a:lnTo>
                  <a:lnTo>
                    <a:pt x="2175" y="152"/>
                  </a:lnTo>
                  <a:lnTo>
                    <a:pt x="2188" y="129"/>
                  </a:lnTo>
                  <a:lnTo>
                    <a:pt x="2201" y="106"/>
                  </a:lnTo>
                  <a:lnTo>
                    <a:pt x="2217" y="87"/>
                  </a:lnTo>
                  <a:lnTo>
                    <a:pt x="2249" y="51"/>
                  </a:lnTo>
                  <a:lnTo>
                    <a:pt x="2266" y="36"/>
                  </a:lnTo>
                  <a:lnTo>
                    <a:pt x="2285" y="25"/>
                  </a:lnTo>
                  <a:lnTo>
                    <a:pt x="2308" y="13"/>
                  </a:lnTo>
                  <a:lnTo>
                    <a:pt x="2329" y="8"/>
                  </a:lnTo>
                  <a:lnTo>
                    <a:pt x="2380" y="0"/>
                  </a:lnTo>
                  <a:lnTo>
                    <a:pt x="2439" y="8"/>
                  </a:lnTo>
                  <a:lnTo>
                    <a:pt x="2507" y="29"/>
                  </a:lnTo>
                  <a:lnTo>
                    <a:pt x="2545" y="44"/>
                  </a:lnTo>
                  <a:lnTo>
                    <a:pt x="2566" y="53"/>
                  </a:lnTo>
                  <a:lnTo>
                    <a:pt x="2587" y="65"/>
                  </a:lnTo>
                  <a:lnTo>
                    <a:pt x="2608" y="76"/>
                  </a:lnTo>
                  <a:lnTo>
                    <a:pt x="2629" y="87"/>
                  </a:lnTo>
                  <a:lnTo>
                    <a:pt x="2648" y="99"/>
                  </a:lnTo>
                  <a:lnTo>
                    <a:pt x="2669" y="110"/>
                  </a:lnTo>
                  <a:lnTo>
                    <a:pt x="2688" y="122"/>
                  </a:lnTo>
                  <a:lnTo>
                    <a:pt x="2707" y="135"/>
                  </a:lnTo>
                  <a:lnTo>
                    <a:pt x="2726" y="146"/>
                  </a:lnTo>
                  <a:lnTo>
                    <a:pt x="2743" y="158"/>
                  </a:lnTo>
                  <a:lnTo>
                    <a:pt x="2762" y="171"/>
                  </a:lnTo>
                  <a:lnTo>
                    <a:pt x="2779" y="182"/>
                  </a:lnTo>
                  <a:lnTo>
                    <a:pt x="2796" y="196"/>
                  </a:lnTo>
                  <a:lnTo>
                    <a:pt x="2813" y="209"/>
                  </a:lnTo>
                  <a:lnTo>
                    <a:pt x="2844" y="234"/>
                  </a:lnTo>
                  <a:lnTo>
                    <a:pt x="2876" y="259"/>
                  </a:lnTo>
                  <a:lnTo>
                    <a:pt x="2905" y="283"/>
                  </a:lnTo>
                  <a:lnTo>
                    <a:pt x="2931" y="310"/>
                  </a:lnTo>
                  <a:lnTo>
                    <a:pt x="2958" y="335"/>
                  </a:lnTo>
                  <a:lnTo>
                    <a:pt x="2983" y="359"/>
                  </a:lnTo>
                  <a:lnTo>
                    <a:pt x="3005" y="384"/>
                  </a:lnTo>
                  <a:lnTo>
                    <a:pt x="3028" y="407"/>
                  </a:lnTo>
                  <a:lnTo>
                    <a:pt x="3049" y="431"/>
                  </a:lnTo>
                  <a:lnTo>
                    <a:pt x="3068" y="454"/>
                  </a:lnTo>
                  <a:lnTo>
                    <a:pt x="3102" y="498"/>
                  </a:lnTo>
                  <a:lnTo>
                    <a:pt x="3133" y="538"/>
                  </a:lnTo>
                  <a:lnTo>
                    <a:pt x="3156" y="574"/>
                  </a:lnTo>
                  <a:lnTo>
                    <a:pt x="3176" y="604"/>
                  </a:lnTo>
                  <a:lnTo>
                    <a:pt x="3201" y="648"/>
                  </a:lnTo>
                  <a:lnTo>
                    <a:pt x="3209" y="665"/>
                  </a:lnTo>
                  <a:lnTo>
                    <a:pt x="3201" y="660"/>
                  </a:lnTo>
                  <a:lnTo>
                    <a:pt x="3192" y="652"/>
                  </a:lnTo>
                  <a:lnTo>
                    <a:pt x="3178" y="642"/>
                  </a:lnTo>
                  <a:lnTo>
                    <a:pt x="3163" y="631"/>
                  </a:lnTo>
                  <a:lnTo>
                    <a:pt x="3142" y="618"/>
                  </a:lnTo>
                  <a:lnTo>
                    <a:pt x="3133" y="610"/>
                  </a:lnTo>
                  <a:lnTo>
                    <a:pt x="3121" y="603"/>
                  </a:lnTo>
                  <a:lnTo>
                    <a:pt x="3110" y="595"/>
                  </a:lnTo>
                  <a:lnTo>
                    <a:pt x="3097" y="585"/>
                  </a:lnTo>
                  <a:lnTo>
                    <a:pt x="3083" y="576"/>
                  </a:lnTo>
                  <a:lnTo>
                    <a:pt x="3070" y="566"/>
                  </a:lnTo>
                  <a:lnTo>
                    <a:pt x="3057" y="559"/>
                  </a:lnTo>
                  <a:lnTo>
                    <a:pt x="3041" y="547"/>
                  </a:lnTo>
                  <a:lnTo>
                    <a:pt x="3026" y="538"/>
                  </a:lnTo>
                  <a:lnTo>
                    <a:pt x="3011" y="528"/>
                  </a:lnTo>
                  <a:lnTo>
                    <a:pt x="2996" y="519"/>
                  </a:lnTo>
                  <a:lnTo>
                    <a:pt x="2979" y="508"/>
                  </a:lnTo>
                  <a:lnTo>
                    <a:pt x="2964" y="498"/>
                  </a:lnTo>
                  <a:lnTo>
                    <a:pt x="2946" y="487"/>
                  </a:lnTo>
                  <a:lnTo>
                    <a:pt x="2929" y="477"/>
                  </a:lnTo>
                  <a:lnTo>
                    <a:pt x="2912" y="468"/>
                  </a:lnTo>
                  <a:lnTo>
                    <a:pt x="2895" y="456"/>
                  </a:lnTo>
                  <a:lnTo>
                    <a:pt x="2878" y="447"/>
                  </a:lnTo>
                  <a:lnTo>
                    <a:pt x="2861" y="435"/>
                  </a:lnTo>
                  <a:lnTo>
                    <a:pt x="2844" y="426"/>
                  </a:lnTo>
                  <a:lnTo>
                    <a:pt x="2825" y="416"/>
                  </a:lnTo>
                  <a:lnTo>
                    <a:pt x="2808" y="407"/>
                  </a:lnTo>
                  <a:lnTo>
                    <a:pt x="2791" y="397"/>
                  </a:lnTo>
                  <a:lnTo>
                    <a:pt x="2772" y="388"/>
                  </a:lnTo>
                  <a:lnTo>
                    <a:pt x="2754" y="378"/>
                  </a:lnTo>
                  <a:lnTo>
                    <a:pt x="2737" y="371"/>
                  </a:lnTo>
                  <a:lnTo>
                    <a:pt x="2720" y="361"/>
                  </a:lnTo>
                  <a:lnTo>
                    <a:pt x="2703" y="354"/>
                  </a:lnTo>
                  <a:lnTo>
                    <a:pt x="2686" y="346"/>
                  </a:lnTo>
                  <a:lnTo>
                    <a:pt x="2669" y="338"/>
                  </a:lnTo>
                  <a:lnTo>
                    <a:pt x="2637" y="327"/>
                  </a:lnTo>
                  <a:lnTo>
                    <a:pt x="2604" y="316"/>
                  </a:lnTo>
                  <a:lnTo>
                    <a:pt x="2574" y="306"/>
                  </a:lnTo>
                  <a:lnTo>
                    <a:pt x="2521" y="297"/>
                  </a:lnTo>
                  <a:lnTo>
                    <a:pt x="2475" y="300"/>
                  </a:lnTo>
                  <a:lnTo>
                    <a:pt x="2439" y="316"/>
                  </a:lnTo>
                  <a:lnTo>
                    <a:pt x="2418" y="348"/>
                  </a:lnTo>
                  <a:lnTo>
                    <a:pt x="2401" y="392"/>
                  </a:lnTo>
                  <a:lnTo>
                    <a:pt x="2386" y="439"/>
                  </a:lnTo>
                  <a:lnTo>
                    <a:pt x="2369" y="489"/>
                  </a:lnTo>
                  <a:lnTo>
                    <a:pt x="2348" y="542"/>
                  </a:lnTo>
                  <a:lnTo>
                    <a:pt x="2327" y="595"/>
                  </a:lnTo>
                  <a:lnTo>
                    <a:pt x="2313" y="622"/>
                  </a:lnTo>
                  <a:lnTo>
                    <a:pt x="2302" y="650"/>
                  </a:lnTo>
                  <a:lnTo>
                    <a:pt x="2289" y="677"/>
                  </a:lnTo>
                  <a:lnTo>
                    <a:pt x="2275" y="701"/>
                  </a:lnTo>
                  <a:lnTo>
                    <a:pt x="2260" y="728"/>
                  </a:lnTo>
                  <a:lnTo>
                    <a:pt x="2245" y="753"/>
                  </a:lnTo>
                  <a:lnTo>
                    <a:pt x="2228" y="777"/>
                  </a:lnTo>
                  <a:lnTo>
                    <a:pt x="2211" y="800"/>
                  </a:lnTo>
                  <a:lnTo>
                    <a:pt x="2192" y="821"/>
                  </a:lnTo>
                  <a:lnTo>
                    <a:pt x="2173" y="842"/>
                  </a:lnTo>
                  <a:lnTo>
                    <a:pt x="2131" y="880"/>
                  </a:lnTo>
                  <a:lnTo>
                    <a:pt x="2120" y="888"/>
                  </a:lnTo>
                  <a:lnTo>
                    <a:pt x="2108" y="897"/>
                  </a:lnTo>
                  <a:lnTo>
                    <a:pt x="2097" y="905"/>
                  </a:lnTo>
                  <a:lnTo>
                    <a:pt x="2083" y="910"/>
                  </a:lnTo>
                  <a:lnTo>
                    <a:pt x="2059" y="924"/>
                  </a:lnTo>
                  <a:lnTo>
                    <a:pt x="2032" y="933"/>
                  </a:lnTo>
                  <a:lnTo>
                    <a:pt x="2004" y="943"/>
                  </a:lnTo>
                  <a:lnTo>
                    <a:pt x="1975" y="948"/>
                  </a:lnTo>
                  <a:lnTo>
                    <a:pt x="1912" y="952"/>
                  </a:lnTo>
                  <a:lnTo>
                    <a:pt x="1842" y="945"/>
                  </a:lnTo>
                  <a:lnTo>
                    <a:pt x="1774" y="929"/>
                  </a:lnTo>
                  <a:lnTo>
                    <a:pt x="1741" y="918"/>
                  </a:lnTo>
                  <a:lnTo>
                    <a:pt x="1709" y="905"/>
                  </a:lnTo>
                  <a:lnTo>
                    <a:pt x="1679" y="891"/>
                  </a:lnTo>
                  <a:lnTo>
                    <a:pt x="1648" y="876"/>
                  </a:lnTo>
                  <a:lnTo>
                    <a:pt x="1635" y="869"/>
                  </a:lnTo>
                  <a:lnTo>
                    <a:pt x="1622" y="859"/>
                  </a:lnTo>
                  <a:lnTo>
                    <a:pt x="1606" y="852"/>
                  </a:lnTo>
                  <a:lnTo>
                    <a:pt x="1593" y="842"/>
                  </a:lnTo>
                  <a:lnTo>
                    <a:pt x="1580" y="834"/>
                  </a:lnTo>
                  <a:lnTo>
                    <a:pt x="1568" y="825"/>
                  </a:lnTo>
                  <a:lnTo>
                    <a:pt x="1544" y="806"/>
                  </a:lnTo>
                  <a:lnTo>
                    <a:pt x="1498" y="766"/>
                  </a:lnTo>
                  <a:lnTo>
                    <a:pt x="1456" y="726"/>
                  </a:lnTo>
                  <a:lnTo>
                    <a:pt x="1420" y="684"/>
                  </a:lnTo>
                  <a:lnTo>
                    <a:pt x="1388" y="644"/>
                  </a:lnTo>
                  <a:lnTo>
                    <a:pt x="1361" y="604"/>
                  </a:lnTo>
                  <a:lnTo>
                    <a:pt x="1338" y="570"/>
                  </a:lnTo>
                  <a:lnTo>
                    <a:pt x="1319" y="538"/>
                  </a:lnTo>
                  <a:lnTo>
                    <a:pt x="1295" y="492"/>
                  </a:lnTo>
                  <a:lnTo>
                    <a:pt x="1287" y="473"/>
                  </a:lnTo>
                  <a:lnTo>
                    <a:pt x="1281" y="500"/>
                  </a:lnTo>
                  <a:lnTo>
                    <a:pt x="1264" y="565"/>
                  </a:lnTo>
                  <a:lnTo>
                    <a:pt x="1251" y="608"/>
                  </a:lnTo>
                  <a:lnTo>
                    <a:pt x="1232" y="658"/>
                  </a:lnTo>
                  <a:lnTo>
                    <a:pt x="1211" y="707"/>
                  </a:lnTo>
                  <a:lnTo>
                    <a:pt x="1198" y="734"/>
                  </a:lnTo>
                  <a:lnTo>
                    <a:pt x="1184" y="758"/>
                  </a:lnTo>
                  <a:lnTo>
                    <a:pt x="1169" y="785"/>
                  </a:lnTo>
                  <a:lnTo>
                    <a:pt x="1154" y="810"/>
                  </a:lnTo>
                  <a:lnTo>
                    <a:pt x="1137" y="834"/>
                  </a:lnTo>
                  <a:lnTo>
                    <a:pt x="1118" y="857"/>
                  </a:lnTo>
                  <a:lnTo>
                    <a:pt x="1097" y="880"/>
                  </a:lnTo>
                  <a:lnTo>
                    <a:pt x="1076" y="901"/>
                  </a:lnTo>
                  <a:lnTo>
                    <a:pt x="1028" y="937"/>
                  </a:lnTo>
                  <a:lnTo>
                    <a:pt x="1015" y="945"/>
                  </a:lnTo>
                  <a:lnTo>
                    <a:pt x="1002" y="950"/>
                  </a:lnTo>
                  <a:lnTo>
                    <a:pt x="975" y="964"/>
                  </a:lnTo>
                  <a:lnTo>
                    <a:pt x="947" y="973"/>
                  </a:lnTo>
                  <a:lnTo>
                    <a:pt x="916" y="981"/>
                  </a:lnTo>
                  <a:lnTo>
                    <a:pt x="850" y="985"/>
                  </a:lnTo>
                  <a:lnTo>
                    <a:pt x="778" y="977"/>
                  </a:lnTo>
                  <a:lnTo>
                    <a:pt x="741" y="967"/>
                  </a:lnTo>
                  <a:lnTo>
                    <a:pt x="707" y="960"/>
                  </a:lnTo>
                  <a:lnTo>
                    <a:pt x="677" y="950"/>
                  </a:lnTo>
                  <a:lnTo>
                    <a:pt x="648" y="941"/>
                  </a:lnTo>
                  <a:lnTo>
                    <a:pt x="624" y="933"/>
                  </a:lnTo>
                  <a:lnTo>
                    <a:pt x="601" y="924"/>
                  </a:lnTo>
                  <a:lnTo>
                    <a:pt x="580" y="916"/>
                  </a:lnTo>
                  <a:lnTo>
                    <a:pt x="561" y="907"/>
                  </a:lnTo>
                  <a:lnTo>
                    <a:pt x="544" y="899"/>
                  </a:lnTo>
                  <a:lnTo>
                    <a:pt x="529" y="890"/>
                  </a:lnTo>
                  <a:lnTo>
                    <a:pt x="502" y="874"/>
                  </a:lnTo>
                  <a:lnTo>
                    <a:pt x="464" y="846"/>
                  </a:lnTo>
                  <a:lnTo>
                    <a:pt x="435" y="823"/>
                  </a:lnTo>
                  <a:lnTo>
                    <a:pt x="422" y="814"/>
                  </a:lnTo>
                  <a:lnTo>
                    <a:pt x="407" y="808"/>
                  </a:lnTo>
                  <a:lnTo>
                    <a:pt x="363" y="804"/>
                  </a:lnTo>
                  <a:lnTo>
                    <a:pt x="300" y="812"/>
                  </a:lnTo>
                  <a:lnTo>
                    <a:pt x="261" y="825"/>
                  </a:lnTo>
                  <a:lnTo>
                    <a:pt x="243" y="836"/>
                  </a:lnTo>
                  <a:lnTo>
                    <a:pt x="226" y="850"/>
                  </a:lnTo>
                  <a:lnTo>
                    <a:pt x="194" y="884"/>
                  </a:lnTo>
                  <a:lnTo>
                    <a:pt x="164" y="926"/>
                  </a:lnTo>
                  <a:lnTo>
                    <a:pt x="137" y="973"/>
                  </a:lnTo>
                  <a:lnTo>
                    <a:pt x="124" y="998"/>
                  </a:lnTo>
                  <a:lnTo>
                    <a:pt x="112" y="1025"/>
                  </a:lnTo>
                  <a:lnTo>
                    <a:pt x="89" y="1080"/>
                  </a:lnTo>
                  <a:lnTo>
                    <a:pt x="72" y="1137"/>
                  </a:lnTo>
                  <a:lnTo>
                    <a:pt x="53" y="1192"/>
                  </a:lnTo>
                  <a:lnTo>
                    <a:pt x="40" y="1245"/>
                  </a:lnTo>
                  <a:lnTo>
                    <a:pt x="19" y="1340"/>
                  </a:lnTo>
                  <a:lnTo>
                    <a:pt x="2" y="14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99" name="Freeform 31"/>
            <p:cNvSpPr>
              <a:spLocks/>
            </p:cNvSpPr>
            <p:nvPr/>
          </p:nvSpPr>
          <p:spPr bwMode="auto">
            <a:xfrm>
              <a:off x="1016" y="3338"/>
              <a:ext cx="244" cy="252"/>
            </a:xfrm>
            <a:custGeom>
              <a:avLst/>
              <a:gdLst>
                <a:gd name="T0" fmla="*/ 7 w 489"/>
                <a:gd name="T1" fmla="*/ 0 h 504"/>
                <a:gd name="T2" fmla="*/ 0 w 489"/>
                <a:gd name="T3" fmla="*/ 8 h 504"/>
                <a:gd name="T4" fmla="*/ 7 w 489"/>
                <a:gd name="T5" fmla="*/ 8 h 504"/>
                <a:gd name="T6" fmla="*/ 7 w 489"/>
                <a:gd name="T7" fmla="*/ 0 h 504"/>
                <a:gd name="T8" fmla="*/ 7 w 489"/>
                <a:gd name="T9" fmla="*/ 0 h 5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 h="504">
                  <a:moveTo>
                    <a:pt x="489" y="0"/>
                  </a:moveTo>
                  <a:lnTo>
                    <a:pt x="0" y="504"/>
                  </a:lnTo>
                  <a:lnTo>
                    <a:pt x="466" y="498"/>
                  </a:lnTo>
                  <a:lnTo>
                    <a:pt x="48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0" name="Freeform 32"/>
            <p:cNvSpPr>
              <a:spLocks/>
            </p:cNvSpPr>
            <p:nvPr/>
          </p:nvSpPr>
          <p:spPr bwMode="auto">
            <a:xfrm>
              <a:off x="2678" y="3193"/>
              <a:ext cx="401" cy="376"/>
            </a:xfrm>
            <a:custGeom>
              <a:avLst/>
              <a:gdLst>
                <a:gd name="T0" fmla="*/ 10 w 802"/>
                <a:gd name="T1" fmla="*/ 11 h 753"/>
                <a:gd name="T2" fmla="*/ 10 w 802"/>
                <a:gd name="T3" fmla="*/ 11 h 753"/>
                <a:gd name="T4" fmla="*/ 10 w 802"/>
                <a:gd name="T5" fmla="*/ 11 h 753"/>
                <a:gd name="T6" fmla="*/ 11 w 802"/>
                <a:gd name="T7" fmla="*/ 11 h 753"/>
                <a:gd name="T8" fmla="*/ 11 w 802"/>
                <a:gd name="T9" fmla="*/ 10 h 753"/>
                <a:gd name="T10" fmla="*/ 12 w 802"/>
                <a:gd name="T11" fmla="*/ 10 h 753"/>
                <a:gd name="T12" fmla="*/ 12 w 802"/>
                <a:gd name="T13" fmla="*/ 9 h 753"/>
                <a:gd name="T14" fmla="*/ 12 w 802"/>
                <a:gd name="T15" fmla="*/ 9 h 753"/>
                <a:gd name="T16" fmla="*/ 13 w 802"/>
                <a:gd name="T17" fmla="*/ 8 h 753"/>
                <a:gd name="T18" fmla="*/ 13 w 802"/>
                <a:gd name="T19" fmla="*/ 6 h 753"/>
                <a:gd name="T20" fmla="*/ 13 w 802"/>
                <a:gd name="T21" fmla="*/ 6 h 753"/>
                <a:gd name="T22" fmla="*/ 13 w 802"/>
                <a:gd name="T23" fmla="*/ 5 h 753"/>
                <a:gd name="T24" fmla="*/ 13 w 802"/>
                <a:gd name="T25" fmla="*/ 4 h 753"/>
                <a:gd name="T26" fmla="*/ 13 w 802"/>
                <a:gd name="T27" fmla="*/ 3 h 753"/>
                <a:gd name="T28" fmla="*/ 12 w 802"/>
                <a:gd name="T29" fmla="*/ 3 h 753"/>
                <a:gd name="T30" fmla="*/ 12 w 802"/>
                <a:gd name="T31" fmla="*/ 2 h 753"/>
                <a:gd name="T32" fmla="*/ 12 w 802"/>
                <a:gd name="T33" fmla="*/ 2 h 753"/>
                <a:gd name="T34" fmla="*/ 11 w 802"/>
                <a:gd name="T35" fmla="*/ 1 h 753"/>
                <a:gd name="T36" fmla="*/ 11 w 802"/>
                <a:gd name="T37" fmla="*/ 1 h 753"/>
                <a:gd name="T38" fmla="*/ 10 w 802"/>
                <a:gd name="T39" fmla="*/ 1 h 753"/>
                <a:gd name="T40" fmla="*/ 10 w 802"/>
                <a:gd name="T41" fmla="*/ 0 h 753"/>
                <a:gd name="T42" fmla="*/ 10 w 802"/>
                <a:gd name="T43" fmla="*/ 0 h 753"/>
                <a:gd name="T44" fmla="*/ 10 w 802"/>
                <a:gd name="T45" fmla="*/ 0 h 753"/>
                <a:gd name="T46" fmla="*/ 9 w 802"/>
                <a:gd name="T47" fmla="*/ 0 h 753"/>
                <a:gd name="T48" fmla="*/ 9 w 802"/>
                <a:gd name="T49" fmla="*/ 0 h 753"/>
                <a:gd name="T50" fmla="*/ 9 w 802"/>
                <a:gd name="T51" fmla="*/ 0 h 753"/>
                <a:gd name="T52" fmla="*/ 8 w 802"/>
                <a:gd name="T53" fmla="*/ 0 h 753"/>
                <a:gd name="T54" fmla="*/ 7 w 802"/>
                <a:gd name="T55" fmla="*/ 0 h 753"/>
                <a:gd name="T56" fmla="*/ 6 w 802"/>
                <a:gd name="T57" fmla="*/ 0 h 753"/>
                <a:gd name="T58" fmla="*/ 5 w 802"/>
                <a:gd name="T59" fmla="*/ 0 h 753"/>
                <a:gd name="T60" fmla="*/ 4 w 802"/>
                <a:gd name="T61" fmla="*/ 0 h 753"/>
                <a:gd name="T62" fmla="*/ 4 w 802"/>
                <a:gd name="T63" fmla="*/ 0 h 753"/>
                <a:gd name="T64" fmla="*/ 4 w 802"/>
                <a:gd name="T65" fmla="*/ 0 h 753"/>
                <a:gd name="T66" fmla="*/ 3 w 802"/>
                <a:gd name="T67" fmla="*/ 0 h 753"/>
                <a:gd name="T68" fmla="*/ 3 w 802"/>
                <a:gd name="T69" fmla="*/ 1 h 753"/>
                <a:gd name="T70" fmla="*/ 2 w 802"/>
                <a:gd name="T71" fmla="*/ 1 h 753"/>
                <a:gd name="T72" fmla="*/ 2 w 802"/>
                <a:gd name="T73" fmla="*/ 2 h 753"/>
                <a:gd name="T74" fmla="*/ 1 w 802"/>
                <a:gd name="T75" fmla="*/ 3 h 753"/>
                <a:gd name="T76" fmla="*/ 1 w 802"/>
                <a:gd name="T77" fmla="*/ 4 h 753"/>
                <a:gd name="T78" fmla="*/ 0 w 802"/>
                <a:gd name="T79" fmla="*/ 6 h 753"/>
                <a:gd name="T80" fmla="*/ 7 w 802"/>
                <a:gd name="T81" fmla="*/ 6 h 753"/>
                <a:gd name="T82" fmla="*/ 10 w 802"/>
                <a:gd name="T83" fmla="*/ 11 h 753"/>
                <a:gd name="T84" fmla="*/ 10 w 802"/>
                <a:gd name="T85" fmla="*/ 11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02" h="753">
                  <a:moveTo>
                    <a:pt x="591" y="753"/>
                  </a:moveTo>
                  <a:lnTo>
                    <a:pt x="610" y="741"/>
                  </a:lnTo>
                  <a:lnTo>
                    <a:pt x="627" y="732"/>
                  </a:lnTo>
                  <a:lnTo>
                    <a:pt x="659" y="707"/>
                  </a:lnTo>
                  <a:lnTo>
                    <a:pt x="688" y="679"/>
                  </a:lnTo>
                  <a:lnTo>
                    <a:pt x="713" y="650"/>
                  </a:lnTo>
                  <a:lnTo>
                    <a:pt x="737" y="618"/>
                  </a:lnTo>
                  <a:lnTo>
                    <a:pt x="756" y="586"/>
                  </a:lnTo>
                  <a:lnTo>
                    <a:pt x="785" y="513"/>
                  </a:lnTo>
                  <a:lnTo>
                    <a:pt x="800" y="437"/>
                  </a:lnTo>
                  <a:lnTo>
                    <a:pt x="802" y="399"/>
                  </a:lnTo>
                  <a:lnTo>
                    <a:pt x="800" y="361"/>
                  </a:lnTo>
                  <a:lnTo>
                    <a:pt x="785" y="283"/>
                  </a:lnTo>
                  <a:lnTo>
                    <a:pt x="771" y="245"/>
                  </a:lnTo>
                  <a:lnTo>
                    <a:pt x="752" y="209"/>
                  </a:lnTo>
                  <a:lnTo>
                    <a:pt x="732" y="173"/>
                  </a:lnTo>
                  <a:lnTo>
                    <a:pt x="707" y="141"/>
                  </a:lnTo>
                  <a:lnTo>
                    <a:pt x="680" y="112"/>
                  </a:lnTo>
                  <a:lnTo>
                    <a:pt x="652" y="86"/>
                  </a:lnTo>
                  <a:lnTo>
                    <a:pt x="637" y="74"/>
                  </a:lnTo>
                  <a:lnTo>
                    <a:pt x="619" y="63"/>
                  </a:lnTo>
                  <a:lnTo>
                    <a:pt x="602" y="53"/>
                  </a:lnTo>
                  <a:lnTo>
                    <a:pt x="585" y="44"/>
                  </a:lnTo>
                  <a:lnTo>
                    <a:pt x="568" y="36"/>
                  </a:lnTo>
                  <a:lnTo>
                    <a:pt x="551" y="27"/>
                  </a:lnTo>
                  <a:lnTo>
                    <a:pt x="515" y="15"/>
                  </a:lnTo>
                  <a:lnTo>
                    <a:pt x="477" y="6"/>
                  </a:lnTo>
                  <a:lnTo>
                    <a:pt x="439" y="0"/>
                  </a:lnTo>
                  <a:lnTo>
                    <a:pt x="361" y="0"/>
                  </a:lnTo>
                  <a:lnTo>
                    <a:pt x="285" y="15"/>
                  </a:lnTo>
                  <a:lnTo>
                    <a:pt x="247" y="29"/>
                  </a:lnTo>
                  <a:lnTo>
                    <a:pt x="228" y="36"/>
                  </a:lnTo>
                  <a:lnTo>
                    <a:pt x="209" y="48"/>
                  </a:lnTo>
                  <a:lnTo>
                    <a:pt x="186" y="61"/>
                  </a:lnTo>
                  <a:lnTo>
                    <a:pt x="165" y="76"/>
                  </a:lnTo>
                  <a:lnTo>
                    <a:pt x="123" y="114"/>
                  </a:lnTo>
                  <a:lnTo>
                    <a:pt x="87" y="158"/>
                  </a:lnTo>
                  <a:lnTo>
                    <a:pt x="57" y="205"/>
                  </a:lnTo>
                  <a:lnTo>
                    <a:pt x="13" y="312"/>
                  </a:lnTo>
                  <a:lnTo>
                    <a:pt x="0" y="420"/>
                  </a:lnTo>
                  <a:lnTo>
                    <a:pt x="401" y="399"/>
                  </a:lnTo>
                  <a:lnTo>
                    <a:pt x="591" y="7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1" name="Freeform 33"/>
            <p:cNvSpPr>
              <a:spLocks/>
            </p:cNvSpPr>
            <p:nvPr/>
          </p:nvSpPr>
          <p:spPr bwMode="auto">
            <a:xfrm>
              <a:off x="2087" y="3454"/>
              <a:ext cx="195" cy="78"/>
            </a:xfrm>
            <a:custGeom>
              <a:avLst/>
              <a:gdLst>
                <a:gd name="T0" fmla="*/ 1 w 390"/>
                <a:gd name="T1" fmla="*/ 0 h 156"/>
                <a:gd name="T2" fmla="*/ 0 w 390"/>
                <a:gd name="T3" fmla="*/ 2 h 156"/>
                <a:gd name="T4" fmla="*/ 5 w 390"/>
                <a:gd name="T5" fmla="*/ 3 h 156"/>
                <a:gd name="T6" fmla="*/ 7 w 390"/>
                <a:gd name="T7" fmla="*/ 3 h 156"/>
                <a:gd name="T8" fmla="*/ 6 w 390"/>
                <a:gd name="T9" fmla="*/ 1 h 156"/>
                <a:gd name="T10" fmla="*/ 4 w 390"/>
                <a:gd name="T11" fmla="*/ 1 h 156"/>
                <a:gd name="T12" fmla="*/ 1 w 390"/>
                <a:gd name="T13" fmla="*/ 0 h 156"/>
                <a:gd name="T14" fmla="*/ 1 w 390"/>
                <a:gd name="T15" fmla="*/ 0 h 1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0" h="156">
                  <a:moveTo>
                    <a:pt x="8" y="0"/>
                  </a:moveTo>
                  <a:lnTo>
                    <a:pt x="0" y="106"/>
                  </a:lnTo>
                  <a:lnTo>
                    <a:pt x="259" y="152"/>
                  </a:lnTo>
                  <a:lnTo>
                    <a:pt x="390" y="156"/>
                  </a:lnTo>
                  <a:lnTo>
                    <a:pt x="322" y="47"/>
                  </a:lnTo>
                  <a:lnTo>
                    <a:pt x="249" y="53"/>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2" name="Freeform 34"/>
            <p:cNvSpPr>
              <a:spLocks/>
            </p:cNvSpPr>
            <p:nvPr/>
          </p:nvSpPr>
          <p:spPr bwMode="auto">
            <a:xfrm>
              <a:off x="2581" y="3476"/>
              <a:ext cx="149" cy="60"/>
            </a:xfrm>
            <a:custGeom>
              <a:avLst/>
              <a:gdLst>
                <a:gd name="T0" fmla="*/ 2 w 298"/>
                <a:gd name="T1" fmla="*/ 1 h 119"/>
                <a:gd name="T2" fmla="*/ 0 w 298"/>
                <a:gd name="T3" fmla="*/ 2 h 119"/>
                <a:gd name="T4" fmla="*/ 5 w 298"/>
                <a:gd name="T5" fmla="*/ 2 h 119"/>
                <a:gd name="T6" fmla="*/ 4 w 298"/>
                <a:gd name="T7" fmla="*/ 0 h 119"/>
                <a:gd name="T8" fmla="*/ 2 w 298"/>
                <a:gd name="T9" fmla="*/ 1 h 119"/>
                <a:gd name="T10" fmla="*/ 2 w 298"/>
                <a:gd name="T11" fmla="*/ 1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8" h="119">
                  <a:moveTo>
                    <a:pt x="68" y="3"/>
                  </a:moveTo>
                  <a:lnTo>
                    <a:pt x="0" y="119"/>
                  </a:lnTo>
                  <a:lnTo>
                    <a:pt x="298" y="119"/>
                  </a:lnTo>
                  <a:lnTo>
                    <a:pt x="215" y="0"/>
                  </a:lnTo>
                  <a:lnTo>
                    <a:pt x="68"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3" name="Freeform 35"/>
            <p:cNvSpPr>
              <a:spLocks/>
            </p:cNvSpPr>
            <p:nvPr/>
          </p:nvSpPr>
          <p:spPr bwMode="auto">
            <a:xfrm>
              <a:off x="2227" y="3194"/>
              <a:ext cx="407" cy="287"/>
            </a:xfrm>
            <a:custGeom>
              <a:avLst/>
              <a:gdLst>
                <a:gd name="T0" fmla="*/ 1 w 813"/>
                <a:gd name="T1" fmla="*/ 9 h 574"/>
                <a:gd name="T2" fmla="*/ 13 w 813"/>
                <a:gd name="T3" fmla="*/ 9 h 574"/>
                <a:gd name="T4" fmla="*/ 13 w 813"/>
                <a:gd name="T5" fmla="*/ 7 h 574"/>
                <a:gd name="T6" fmla="*/ 13 w 813"/>
                <a:gd name="T7" fmla="*/ 5 h 574"/>
                <a:gd name="T8" fmla="*/ 12 w 813"/>
                <a:gd name="T9" fmla="*/ 3 h 574"/>
                <a:gd name="T10" fmla="*/ 11 w 813"/>
                <a:gd name="T11" fmla="*/ 2 h 574"/>
                <a:gd name="T12" fmla="*/ 9 w 813"/>
                <a:gd name="T13" fmla="*/ 1 h 574"/>
                <a:gd name="T14" fmla="*/ 6 w 813"/>
                <a:gd name="T15" fmla="*/ 0 h 574"/>
                <a:gd name="T16" fmla="*/ 4 w 813"/>
                <a:gd name="T17" fmla="*/ 1 h 574"/>
                <a:gd name="T18" fmla="*/ 3 w 813"/>
                <a:gd name="T19" fmla="*/ 2 h 574"/>
                <a:gd name="T20" fmla="*/ 2 w 813"/>
                <a:gd name="T21" fmla="*/ 3 h 574"/>
                <a:gd name="T22" fmla="*/ 1 w 813"/>
                <a:gd name="T23" fmla="*/ 4 h 574"/>
                <a:gd name="T24" fmla="*/ 0 w 813"/>
                <a:gd name="T25" fmla="*/ 6 h 574"/>
                <a:gd name="T26" fmla="*/ 0 w 813"/>
                <a:gd name="T27" fmla="*/ 8 h 574"/>
                <a:gd name="T28" fmla="*/ 1 w 813"/>
                <a:gd name="T29" fmla="*/ 9 h 574"/>
                <a:gd name="T30" fmla="*/ 1 w 813"/>
                <a:gd name="T31" fmla="*/ 9 h 5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13" h="574">
                  <a:moveTo>
                    <a:pt x="40" y="574"/>
                  </a:moveTo>
                  <a:lnTo>
                    <a:pt x="785" y="574"/>
                  </a:lnTo>
                  <a:lnTo>
                    <a:pt x="813" y="428"/>
                  </a:lnTo>
                  <a:lnTo>
                    <a:pt x="809" y="312"/>
                  </a:lnTo>
                  <a:lnTo>
                    <a:pt x="752" y="179"/>
                  </a:lnTo>
                  <a:lnTo>
                    <a:pt x="644" y="67"/>
                  </a:lnTo>
                  <a:lnTo>
                    <a:pt x="517" y="4"/>
                  </a:lnTo>
                  <a:lnTo>
                    <a:pt x="376" y="0"/>
                  </a:lnTo>
                  <a:lnTo>
                    <a:pt x="239" y="38"/>
                  </a:lnTo>
                  <a:lnTo>
                    <a:pt x="152" y="91"/>
                  </a:lnTo>
                  <a:lnTo>
                    <a:pt x="72" y="181"/>
                  </a:lnTo>
                  <a:lnTo>
                    <a:pt x="30" y="253"/>
                  </a:lnTo>
                  <a:lnTo>
                    <a:pt x="0" y="350"/>
                  </a:lnTo>
                  <a:lnTo>
                    <a:pt x="0" y="471"/>
                  </a:lnTo>
                  <a:lnTo>
                    <a:pt x="40" y="57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4" name="Freeform 36"/>
            <p:cNvSpPr>
              <a:spLocks/>
            </p:cNvSpPr>
            <p:nvPr/>
          </p:nvSpPr>
          <p:spPr bwMode="auto">
            <a:xfrm>
              <a:off x="2279" y="3536"/>
              <a:ext cx="305" cy="64"/>
            </a:xfrm>
            <a:custGeom>
              <a:avLst/>
              <a:gdLst>
                <a:gd name="T0" fmla="*/ 0 w 611"/>
                <a:gd name="T1" fmla="*/ 0 h 130"/>
                <a:gd name="T2" fmla="*/ 9 w 611"/>
                <a:gd name="T3" fmla="*/ 0 h 130"/>
                <a:gd name="T4" fmla="*/ 8 w 611"/>
                <a:gd name="T5" fmla="*/ 1 h 130"/>
                <a:gd name="T6" fmla="*/ 6 w 611"/>
                <a:gd name="T7" fmla="*/ 1 h 130"/>
                <a:gd name="T8" fmla="*/ 5 w 611"/>
                <a:gd name="T9" fmla="*/ 2 h 130"/>
                <a:gd name="T10" fmla="*/ 3 w 611"/>
                <a:gd name="T11" fmla="*/ 2 h 130"/>
                <a:gd name="T12" fmla="*/ 1 w 611"/>
                <a:gd name="T13" fmla="*/ 1 h 130"/>
                <a:gd name="T14" fmla="*/ 0 w 611"/>
                <a:gd name="T15" fmla="*/ 0 h 130"/>
                <a:gd name="T16" fmla="*/ 0 w 611"/>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1" h="130">
                  <a:moveTo>
                    <a:pt x="0" y="0"/>
                  </a:moveTo>
                  <a:lnTo>
                    <a:pt x="611" y="0"/>
                  </a:lnTo>
                  <a:lnTo>
                    <a:pt x="529" y="67"/>
                  </a:lnTo>
                  <a:lnTo>
                    <a:pt x="443" y="103"/>
                  </a:lnTo>
                  <a:lnTo>
                    <a:pt x="337" y="130"/>
                  </a:lnTo>
                  <a:lnTo>
                    <a:pt x="225" y="130"/>
                  </a:lnTo>
                  <a:lnTo>
                    <a:pt x="103" y="78"/>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5" name="Freeform 37"/>
            <p:cNvSpPr>
              <a:spLocks/>
            </p:cNvSpPr>
            <p:nvPr/>
          </p:nvSpPr>
          <p:spPr bwMode="auto">
            <a:xfrm>
              <a:off x="2673" y="3194"/>
              <a:ext cx="406" cy="408"/>
            </a:xfrm>
            <a:custGeom>
              <a:avLst/>
              <a:gdLst>
                <a:gd name="T0" fmla="*/ 1 w 812"/>
                <a:gd name="T1" fmla="*/ 8 h 817"/>
                <a:gd name="T2" fmla="*/ 0 w 812"/>
                <a:gd name="T3" fmla="*/ 6 h 817"/>
                <a:gd name="T4" fmla="*/ 1 w 812"/>
                <a:gd name="T5" fmla="*/ 4 h 817"/>
                <a:gd name="T6" fmla="*/ 2 w 812"/>
                <a:gd name="T7" fmla="*/ 2 h 817"/>
                <a:gd name="T8" fmla="*/ 4 w 812"/>
                <a:gd name="T9" fmla="*/ 0 h 817"/>
                <a:gd name="T10" fmla="*/ 6 w 812"/>
                <a:gd name="T11" fmla="*/ 0 h 817"/>
                <a:gd name="T12" fmla="*/ 8 w 812"/>
                <a:gd name="T13" fmla="*/ 0 h 817"/>
                <a:gd name="T14" fmla="*/ 10 w 812"/>
                <a:gd name="T15" fmla="*/ 1 h 817"/>
                <a:gd name="T16" fmla="*/ 12 w 812"/>
                <a:gd name="T17" fmla="*/ 2 h 817"/>
                <a:gd name="T18" fmla="*/ 13 w 812"/>
                <a:gd name="T19" fmla="*/ 4 h 817"/>
                <a:gd name="T20" fmla="*/ 13 w 812"/>
                <a:gd name="T21" fmla="*/ 6 h 817"/>
                <a:gd name="T22" fmla="*/ 13 w 812"/>
                <a:gd name="T23" fmla="*/ 8 h 817"/>
                <a:gd name="T24" fmla="*/ 12 w 812"/>
                <a:gd name="T25" fmla="*/ 10 h 817"/>
                <a:gd name="T26" fmla="*/ 10 w 812"/>
                <a:gd name="T27" fmla="*/ 11 h 817"/>
                <a:gd name="T28" fmla="*/ 9 w 812"/>
                <a:gd name="T29" fmla="*/ 12 h 817"/>
                <a:gd name="T30" fmla="*/ 7 w 812"/>
                <a:gd name="T31" fmla="*/ 12 h 817"/>
                <a:gd name="T32" fmla="*/ 6 w 812"/>
                <a:gd name="T33" fmla="*/ 12 h 817"/>
                <a:gd name="T34" fmla="*/ 4 w 812"/>
                <a:gd name="T35" fmla="*/ 12 h 817"/>
                <a:gd name="T36" fmla="*/ 3 w 812"/>
                <a:gd name="T37" fmla="*/ 11 h 817"/>
                <a:gd name="T38" fmla="*/ 2 w 812"/>
                <a:gd name="T39" fmla="*/ 10 h 817"/>
                <a:gd name="T40" fmla="*/ 7 w 812"/>
                <a:gd name="T41" fmla="*/ 10 h 817"/>
                <a:gd name="T42" fmla="*/ 7 w 812"/>
                <a:gd name="T43" fmla="*/ 8 h 817"/>
                <a:gd name="T44" fmla="*/ 1 w 812"/>
                <a:gd name="T45" fmla="*/ 8 h 817"/>
                <a:gd name="T46" fmla="*/ 1 w 812"/>
                <a:gd name="T47" fmla="*/ 8 h 8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12" h="817">
                  <a:moveTo>
                    <a:pt x="27" y="561"/>
                  </a:moveTo>
                  <a:lnTo>
                    <a:pt x="0" y="405"/>
                  </a:lnTo>
                  <a:lnTo>
                    <a:pt x="31" y="257"/>
                  </a:lnTo>
                  <a:lnTo>
                    <a:pt x="118" y="141"/>
                  </a:lnTo>
                  <a:lnTo>
                    <a:pt x="230" y="44"/>
                  </a:lnTo>
                  <a:lnTo>
                    <a:pt x="378" y="0"/>
                  </a:lnTo>
                  <a:lnTo>
                    <a:pt x="510" y="13"/>
                  </a:lnTo>
                  <a:lnTo>
                    <a:pt x="631" y="68"/>
                  </a:lnTo>
                  <a:lnTo>
                    <a:pt x="723" y="154"/>
                  </a:lnTo>
                  <a:lnTo>
                    <a:pt x="783" y="266"/>
                  </a:lnTo>
                  <a:lnTo>
                    <a:pt x="812" y="412"/>
                  </a:lnTo>
                  <a:lnTo>
                    <a:pt x="781" y="555"/>
                  </a:lnTo>
                  <a:lnTo>
                    <a:pt x="705" y="680"/>
                  </a:lnTo>
                  <a:lnTo>
                    <a:pt x="635" y="743"/>
                  </a:lnTo>
                  <a:lnTo>
                    <a:pt x="531" y="796"/>
                  </a:lnTo>
                  <a:lnTo>
                    <a:pt x="420" y="817"/>
                  </a:lnTo>
                  <a:lnTo>
                    <a:pt x="333" y="808"/>
                  </a:lnTo>
                  <a:lnTo>
                    <a:pt x="240" y="779"/>
                  </a:lnTo>
                  <a:lnTo>
                    <a:pt x="148" y="711"/>
                  </a:lnTo>
                  <a:lnTo>
                    <a:pt x="99" y="665"/>
                  </a:lnTo>
                  <a:lnTo>
                    <a:pt x="430" y="665"/>
                  </a:lnTo>
                  <a:lnTo>
                    <a:pt x="430" y="561"/>
                  </a:lnTo>
                  <a:lnTo>
                    <a:pt x="27" y="56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6" name="Freeform 38"/>
            <p:cNvSpPr>
              <a:spLocks/>
            </p:cNvSpPr>
            <p:nvPr/>
          </p:nvSpPr>
          <p:spPr bwMode="auto">
            <a:xfrm>
              <a:off x="1431" y="2964"/>
              <a:ext cx="45" cy="259"/>
            </a:xfrm>
            <a:custGeom>
              <a:avLst/>
              <a:gdLst>
                <a:gd name="T0" fmla="*/ 0 w 89"/>
                <a:gd name="T1" fmla="*/ 0 h 519"/>
                <a:gd name="T2" fmla="*/ 0 w 89"/>
                <a:gd name="T3" fmla="*/ 8 h 519"/>
                <a:gd name="T4" fmla="*/ 2 w 89"/>
                <a:gd name="T5" fmla="*/ 8 h 519"/>
                <a:gd name="T6" fmla="*/ 2 w 89"/>
                <a:gd name="T7" fmla="*/ 0 h 519"/>
                <a:gd name="T8" fmla="*/ 0 w 89"/>
                <a:gd name="T9" fmla="*/ 0 h 519"/>
                <a:gd name="T10" fmla="*/ 0 w 89"/>
                <a:gd name="T11" fmla="*/ 0 h 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 h="519">
                  <a:moveTo>
                    <a:pt x="0" y="15"/>
                  </a:moveTo>
                  <a:lnTo>
                    <a:pt x="0" y="519"/>
                  </a:lnTo>
                  <a:lnTo>
                    <a:pt x="89" y="519"/>
                  </a:lnTo>
                  <a:lnTo>
                    <a:pt x="89" y="0"/>
                  </a:lnTo>
                  <a:lnTo>
                    <a:pt x="0" y="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7" name="Freeform 39"/>
            <p:cNvSpPr>
              <a:spLocks/>
            </p:cNvSpPr>
            <p:nvPr/>
          </p:nvSpPr>
          <p:spPr bwMode="auto">
            <a:xfrm>
              <a:off x="1439" y="3039"/>
              <a:ext cx="966" cy="40"/>
            </a:xfrm>
            <a:custGeom>
              <a:avLst/>
              <a:gdLst>
                <a:gd name="T0" fmla="*/ 0 w 1933"/>
                <a:gd name="T1" fmla="*/ 0 h 82"/>
                <a:gd name="T2" fmla="*/ 30 w 1933"/>
                <a:gd name="T3" fmla="*/ 0 h 82"/>
                <a:gd name="T4" fmla="*/ 30 w 1933"/>
                <a:gd name="T5" fmla="*/ 1 h 82"/>
                <a:gd name="T6" fmla="*/ 0 w 1933"/>
                <a:gd name="T7" fmla="*/ 1 h 82"/>
                <a:gd name="T8" fmla="*/ 0 w 1933"/>
                <a:gd name="T9" fmla="*/ 0 h 82"/>
                <a:gd name="T10" fmla="*/ 0 w 1933"/>
                <a:gd name="T11" fmla="*/ 0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33" h="82">
                  <a:moveTo>
                    <a:pt x="8" y="0"/>
                  </a:moveTo>
                  <a:lnTo>
                    <a:pt x="1933" y="0"/>
                  </a:lnTo>
                  <a:lnTo>
                    <a:pt x="1933" y="82"/>
                  </a:lnTo>
                  <a:lnTo>
                    <a:pt x="0" y="82"/>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8" name="Freeform 40"/>
            <p:cNvSpPr>
              <a:spLocks/>
            </p:cNvSpPr>
            <p:nvPr/>
          </p:nvSpPr>
          <p:spPr bwMode="auto">
            <a:xfrm>
              <a:off x="1678" y="2948"/>
              <a:ext cx="38" cy="327"/>
            </a:xfrm>
            <a:custGeom>
              <a:avLst/>
              <a:gdLst>
                <a:gd name="T0" fmla="*/ 0 w 76"/>
                <a:gd name="T1" fmla="*/ 0 h 653"/>
                <a:gd name="T2" fmla="*/ 0 w 76"/>
                <a:gd name="T3" fmla="*/ 11 h 653"/>
                <a:gd name="T4" fmla="*/ 2 w 76"/>
                <a:gd name="T5" fmla="*/ 11 h 653"/>
                <a:gd name="T6" fmla="*/ 2 w 76"/>
                <a:gd name="T7" fmla="*/ 0 h 653"/>
                <a:gd name="T8" fmla="*/ 0 w 76"/>
                <a:gd name="T9" fmla="*/ 0 h 653"/>
                <a:gd name="T10" fmla="*/ 0 w 76"/>
                <a:gd name="T11" fmla="*/ 0 h 6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 h="653">
                  <a:moveTo>
                    <a:pt x="0" y="0"/>
                  </a:moveTo>
                  <a:lnTo>
                    <a:pt x="0" y="653"/>
                  </a:lnTo>
                  <a:lnTo>
                    <a:pt x="76" y="653"/>
                  </a:lnTo>
                  <a:lnTo>
                    <a:pt x="76"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09" name="Freeform 41"/>
            <p:cNvSpPr>
              <a:spLocks/>
            </p:cNvSpPr>
            <p:nvPr/>
          </p:nvSpPr>
          <p:spPr bwMode="auto">
            <a:xfrm>
              <a:off x="1915" y="2960"/>
              <a:ext cx="37" cy="233"/>
            </a:xfrm>
            <a:custGeom>
              <a:avLst/>
              <a:gdLst>
                <a:gd name="T0" fmla="*/ 0 w 74"/>
                <a:gd name="T1" fmla="*/ 0 h 466"/>
                <a:gd name="T2" fmla="*/ 0 w 74"/>
                <a:gd name="T3" fmla="*/ 8 h 466"/>
                <a:gd name="T4" fmla="*/ 2 w 74"/>
                <a:gd name="T5" fmla="*/ 8 h 466"/>
                <a:gd name="T6" fmla="*/ 2 w 74"/>
                <a:gd name="T7" fmla="*/ 0 h 466"/>
                <a:gd name="T8" fmla="*/ 0 w 74"/>
                <a:gd name="T9" fmla="*/ 0 h 466"/>
                <a:gd name="T10" fmla="*/ 0 w 74"/>
                <a:gd name="T11" fmla="*/ 0 h 4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 h="466">
                  <a:moveTo>
                    <a:pt x="0" y="0"/>
                  </a:moveTo>
                  <a:lnTo>
                    <a:pt x="0" y="466"/>
                  </a:lnTo>
                  <a:lnTo>
                    <a:pt x="74" y="466"/>
                  </a:lnTo>
                  <a:lnTo>
                    <a:pt x="7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810" name="Freeform 42"/>
            <p:cNvSpPr>
              <a:spLocks/>
            </p:cNvSpPr>
            <p:nvPr/>
          </p:nvSpPr>
          <p:spPr bwMode="auto">
            <a:xfrm>
              <a:off x="2125" y="2960"/>
              <a:ext cx="41" cy="244"/>
            </a:xfrm>
            <a:custGeom>
              <a:avLst/>
              <a:gdLst>
                <a:gd name="T0" fmla="*/ 0 w 82"/>
                <a:gd name="T1" fmla="*/ 0 h 489"/>
                <a:gd name="T2" fmla="*/ 0 w 82"/>
                <a:gd name="T3" fmla="*/ 7 h 489"/>
                <a:gd name="T4" fmla="*/ 2 w 82"/>
                <a:gd name="T5" fmla="*/ 7 h 489"/>
                <a:gd name="T6" fmla="*/ 2 w 82"/>
                <a:gd name="T7" fmla="*/ 0 h 489"/>
                <a:gd name="T8" fmla="*/ 0 w 82"/>
                <a:gd name="T9" fmla="*/ 0 h 489"/>
                <a:gd name="T10" fmla="*/ 0 w 82"/>
                <a:gd name="T11" fmla="*/ 0 h 4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489">
                  <a:moveTo>
                    <a:pt x="0" y="0"/>
                  </a:moveTo>
                  <a:lnTo>
                    <a:pt x="0" y="489"/>
                  </a:lnTo>
                  <a:lnTo>
                    <a:pt x="82" y="489"/>
                  </a:lnTo>
                  <a:lnTo>
                    <a:pt x="82"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1"/>
          <p:cNvPicPr>
            <a:picLocks noChangeAspect="1" noChangeArrowheads="1"/>
          </p:cNvPicPr>
          <p:nvPr/>
        </p:nvPicPr>
        <p:blipFill>
          <a:blip r:embed="rId2">
            <a:extLst>
              <a:ext uri="{28A0092B-C50C-407E-A947-70E740481C1C}">
                <a14:useLocalDpi xmlns:a14="http://schemas.microsoft.com/office/drawing/2010/main" val="0"/>
              </a:ext>
            </a:extLst>
          </a:blip>
          <a:srcRect l="4799" t="26578" r="2583" b="13289"/>
          <a:stretch>
            <a:fillRect/>
          </a:stretch>
        </p:blipFill>
        <p:spPr bwMode="auto">
          <a:xfrm>
            <a:off x="111125" y="1600200"/>
            <a:ext cx="9032875" cy="440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795" name="Rectangle 2"/>
          <p:cNvSpPr>
            <a:spLocks noGrp="1" noChangeArrowheads="1"/>
          </p:cNvSpPr>
          <p:nvPr>
            <p:ph type="title"/>
          </p:nvPr>
        </p:nvSpPr>
        <p:spPr>
          <a:xfrm>
            <a:off x="914400" y="-27482"/>
            <a:ext cx="7793037" cy="1462087"/>
          </a:xfrm>
        </p:spPr>
        <p:txBody>
          <a:bodyPr/>
          <a:lstStyle/>
          <a:p>
            <a:r>
              <a:rPr lang="en-US" altLang="zh-CN" dirty="0">
                <a:latin typeface="Times New Roman" pitchFamily="18" charset="0"/>
                <a:cs typeface="Times New Roman" pitchFamily="18" charset="0"/>
              </a:rPr>
              <a:t>Playing the “token game”</a:t>
            </a:r>
          </a:p>
        </p:txBody>
      </p:sp>
      <p:sp>
        <p:nvSpPr>
          <p:cNvPr id="33796" name="Oval 5"/>
          <p:cNvSpPr>
            <a:spLocks noChangeArrowheads="1"/>
          </p:cNvSpPr>
          <p:nvPr/>
        </p:nvSpPr>
        <p:spPr bwMode="auto">
          <a:xfrm>
            <a:off x="4267200" y="2590800"/>
            <a:ext cx="304800" cy="304800"/>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797" name="Oval 6"/>
          <p:cNvSpPr>
            <a:spLocks noChangeArrowheads="1"/>
          </p:cNvSpPr>
          <p:nvPr/>
        </p:nvSpPr>
        <p:spPr bwMode="auto">
          <a:xfrm>
            <a:off x="1331913" y="4652963"/>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798" name="Oval 7"/>
          <p:cNvSpPr>
            <a:spLocks noChangeArrowheads="1"/>
          </p:cNvSpPr>
          <p:nvPr/>
        </p:nvSpPr>
        <p:spPr bwMode="auto">
          <a:xfrm>
            <a:off x="4427538" y="36449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19"/>
          <p:cNvPicPr>
            <a:picLocks noChangeAspect="1" noChangeArrowheads="1"/>
          </p:cNvPicPr>
          <p:nvPr/>
        </p:nvPicPr>
        <p:blipFill>
          <a:blip r:embed="rId2">
            <a:extLst>
              <a:ext uri="{28A0092B-C50C-407E-A947-70E740481C1C}">
                <a14:useLocalDpi xmlns:a14="http://schemas.microsoft.com/office/drawing/2010/main" val="0"/>
              </a:ext>
            </a:extLst>
          </a:blip>
          <a:srcRect l="1477" t="22641" r="5537" b="16734"/>
          <a:stretch>
            <a:fillRect/>
          </a:stretch>
        </p:blipFill>
        <p:spPr bwMode="auto">
          <a:xfrm>
            <a:off x="914400" y="1676400"/>
            <a:ext cx="7932738" cy="387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819" name="Rectangle 2"/>
          <p:cNvSpPr>
            <a:spLocks noGrp="1" noChangeArrowheads="1"/>
          </p:cNvSpPr>
          <p:nvPr>
            <p:ph type="title"/>
          </p:nvPr>
        </p:nvSpPr>
        <p:spPr/>
        <p:txBody>
          <a:bodyPr/>
          <a:lstStyle/>
          <a:p>
            <a:r>
              <a:rPr lang="en-US" altLang="zh-CN" dirty="0">
                <a:latin typeface="Times New Roman" pitchFamily="18" charset="0"/>
                <a:cs typeface="Times New Roman" pitchFamily="18" charset="0"/>
              </a:rPr>
              <a:t>Conflict for resource track</a:t>
            </a:r>
          </a:p>
        </p:txBody>
      </p:sp>
      <p:grpSp>
        <p:nvGrpSpPr>
          <p:cNvPr id="34820" name="Group 5"/>
          <p:cNvGrpSpPr>
            <a:grpSpLocks/>
          </p:cNvGrpSpPr>
          <p:nvPr/>
        </p:nvGrpSpPr>
        <p:grpSpPr bwMode="auto">
          <a:xfrm flipH="1">
            <a:off x="0" y="1981200"/>
            <a:ext cx="1219200" cy="693738"/>
            <a:chOff x="432" y="1939"/>
            <a:chExt cx="2876" cy="1858"/>
          </a:xfrm>
        </p:grpSpPr>
        <p:sp>
          <p:nvSpPr>
            <p:cNvPr id="34998" name="Freeform 6"/>
            <p:cNvSpPr>
              <a:spLocks/>
            </p:cNvSpPr>
            <p:nvPr/>
          </p:nvSpPr>
          <p:spPr bwMode="auto">
            <a:xfrm>
              <a:off x="2667" y="3443"/>
              <a:ext cx="237" cy="110"/>
            </a:xfrm>
            <a:custGeom>
              <a:avLst/>
              <a:gdLst>
                <a:gd name="T0" fmla="*/ 0 w 473"/>
                <a:gd name="T1" fmla="*/ 2 h 218"/>
                <a:gd name="T2" fmla="*/ 2 w 473"/>
                <a:gd name="T3" fmla="*/ 0 h 218"/>
                <a:gd name="T4" fmla="*/ 8 w 473"/>
                <a:gd name="T5" fmla="*/ 1 h 218"/>
                <a:gd name="T6" fmla="*/ 8 w 473"/>
                <a:gd name="T7" fmla="*/ 4 h 218"/>
                <a:gd name="T8" fmla="*/ 4 w 473"/>
                <a:gd name="T9" fmla="*/ 4 h 218"/>
                <a:gd name="T10" fmla="*/ 0 w 473"/>
                <a:gd name="T11" fmla="*/ 2 h 218"/>
                <a:gd name="T12" fmla="*/ 0 w 473"/>
                <a:gd name="T13" fmla="*/ 2 h 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18">
                  <a:moveTo>
                    <a:pt x="0" y="99"/>
                  </a:moveTo>
                  <a:lnTo>
                    <a:pt x="114" y="0"/>
                  </a:lnTo>
                  <a:lnTo>
                    <a:pt x="473" y="23"/>
                  </a:lnTo>
                  <a:lnTo>
                    <a:pt x="473" y="218"/>
                  </a:lnTo>
                  <a:lnTo>
                    <a:pt x="196" y="211"/>
                  </a:lnTo>
                  <a:lnTo>
                    <a:pt x="0" y="99"/>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9" name="Freeform 7"/>
            <p:cNvSpPr>
              <a:spLocks/>
            </p:cNvSpPr>
            <p:nvPr/>
          </p:nvSpPr>
          <p:spPr bwMode="auto">
            <a:xfrm>
              <a:off x="2241" y="3429"/>
              <a:ext cx="393" cy="128"/>
            </a:xfrm>
            <a:custGeom>
              <a:avLst/>
              <a:gdLst>
                <a:gd name="T0" fmla="*/ 0 w 787"/>
                <a:gd name="T1" fmla="*/ 0 h 255"/>
                <a:gd name="T2" fmla="*/ 0 w 787"/>
                <a:gd name="T3" fmla="*/ 3 h 255"/>
                <a:gd name="T4" fmla="*/ 2 w 787"/>
                <a:gd name="T5" fmla="*/ 4 h 255"/>
                <a:gd name="T6" fmla="*/ 9 w 787"/>
                <a:gd name="T7" fmla="*/ 4 h 255"/>
                <a:gd name="T8" fmla="*/ 12 w 787"/>
                <a:gd name="T9" fmla="*/ 3 h 255"/>
                <a:gd name="T10" fmla="*/ 11 w 787"/>
                <a:gd name="T11" fmla="*/ 1 h 255"/>
                <a:gd name="T12" fmla="*/ 0 w 787"/>
                <a:gd name="T13" fmla="*/ 0 h 255"/>
                <a:gd name="T14" fmla="*/ 0 w 787"/>
                <a:gd name="T15" fmla="*/ 0 h 2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87" h="255">
                  <a:moveTo>
                    <a:pt x="16" y="0"/>
                  </a:moveTo>
                  <a:lnTo>
                    <a:pt x="0" y="143"/>
                  </a:lnTo>
                  <a:lnTo>
                    <a:pt x="158" y="255"/>
                  </a:lnTo>
                  <a:lnTo>
                    <a:pt x="591" y="240"/>
                  </a:lnTo>
                  <a:lnTo>
                    <a:pt x="787" y="151"/>
                  </a:lnTo>
                  <a:lnTo>
                    <a:pt x="713" y="14"/>
                  </a:lnTo>
                  <a:lnTo>
                    <a:pt x="16" y="0"/>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0" name="Freeform 8"/>
            <p:cNvSpPr>
              <a:spLocks/>
            </p:cNvSpPr>
            <p:nvPr/>
          </p:nvSpPr>
          <p:spPr bwMode="auto">
            <a:xfrm>
              <a:off x="1929" y="3429"/>
              <a:ext cx="161" cy="83"/>
            </a:xfrm>
            <a:custGeom>
              <a:avLst/>
              <a:gdLst>
                <a:gd name="T0" fmla="*/ 0 w 323"/>
                <a:gd name="T1" fmla="*/ 0 h 166"/>
                <a:gd name="T2" fmla="*/ 5 w 323"/>
                <a:gd name="T3" fmla="*/ 1 h 166"/>
                <a:gd name="T4" fmla="*/ 5 w 323"/>
                <a:gd name="T5" fmla="*/ 3 h 166"/>
                <a:gd name="T6" fmla="*/ 0 w 323"/>
                <a:gd name="T7" fmla="*/ 3 h 166"/>
                <a:gd name="T8" fmla="*/ 0 w 323"/>
                <a:gd name="T9" fmla="*/ 0 h 166"/>
                <a:gd name="T10" fmla="*/ 0 w 323"/>
                <a:gd name="T11" fmla="*/ 0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166">
                  <a:moveTo>
                    <a:pt x="38" y="0"/>
                  </a:moveTo>
                  <a:lnTo>
                    <a:pt x="323" y="44"/>
                  </a:lnTo>
                  <a:lnTo>
                    <a:pt x="323" y="166"/>
                  </a:lnTo>
                  <a:lnTo>
                    <a:pt x="0" y="151"/>
                  </a:lnTo>
                  <a:lnTo>
                    <a:pt x="38" y="0"/>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1" name="Freeform 9"/>
            <p:cNvSpPr>
              <a:spLocks/>
            </p:cNvSpPr>
            <p:nvPr/>
          </p:nvSpPr>
          <p:spPr bwMode="auto">
            <a:xfrm>
              <a:off x="1883" y="3381"/>
              <a:ext cx="207" cy="216"/>
            </a:xfrm>
            <a:custGeom>
              <a:avLst/>
              <a:gdLst>
                <a:gd name="T0" fmla="*/ 7 w 414"/>
                <a:gd name="T1" fmla="*/ 2 h 434"/>
                <a:gd name="T2" fmla="*/ 3 w 414"/>
                <a:gd name="T3" fmla="*/ 1 h 434"/>
                <a:gd name="T4" fmla="*/ 2 w 414"/>
                <a:gd name="T5" fmla="*/ 3 h 434"/>
                <a:gd name="T6" fmla="*/ 7 w 414"/>
                <a:gd name="T7" fmla="*/ 3 h 434"/>
                <a:gd name="T8" fmla="*/ 7 w 414"/>
                <a:gd name="T9" fmla="*/ 4 h 434"/>
                <a:gd name="T10" fmla="*/ 6 w 414"/>
                <a:gd name="T11" fmla="*/ 5 h 434"/>
                <a:gd name="T12" fmla="*/ 5 w 414"/>
                <a:gd name="T13" fmla="*/ 6 h 434"/>
                <a:gd name="T14" fmla="*/ 4 w 414"/>
                <a:gd name="T15" fmla="*/ 6 h 434"/>
                <a:gd name="T16" fmla="*/ 3 w 414"/>
                <a:gd name="T17" fmla="*/ 6 h 434"/>
                <a:gd name="T18" fmla="*/ 2 w 414"/>
                <a:gd name="T19" fmla="*/ 6 h 434"/>
                <a:gd name="T20" fmla="*/ 1 w 414"/>
                <a:gd name="T21" fmla="*/ 5 h 434"/>
                <a:gd name="T22" fmla="*/ 0 w 414"/>
                <a:gd name="T23" fmla="*/ 4 h 434"/>
                <a:gd name="T24" fmla="*/ 1 w 414"/>
                <a:gd name="T25" fmla="*/ 2 h 434"/>
                <a:gd name="T26" fmla="*/ 1 w 414"/>
                <a:gd name="T27" fmla="*/ 1 h 434"/>
                <a:gd name="T28" fmla="*/ 3 w 414"/>
                <a:gd name="T29" fmla="*/ 0 h 434"/>
                <a:gd name="T30" fmla="*/ 4 w 414"/>
                <a:gd name="T31" fmla="*/ 0 h 434"/>
                <a:gd name="T32" fmla="*/ 5 w 414"/>
                <a:gd name="T33" fmla="*/ 0 h 434"/>
                <a:gd name="T34" fmla="*/ 6 w 414"/>
                <a:gd name="T35" fmla="*/ 0 h 434"/>
                <a:gd name="T36" fmla="*/ 7 w 414"/>
                <a:gd name="T37" fmla="*/ 1 h 434"/>
                <a:gd name="T38" fmla="*/ 7 w 414"/>
                <a:gd name="T39" fmla="*/ 2 h 434"/>
                <a:gd name="T40" fmla="*/ 7 w 414"/>
                <a:gd name="T41" fmla="*/ 2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4" h="434">
                  <a:moveTo>
                    <a:pt x="414" y="147"/>
                  </a:moveTo>
                  <a:lnTo>
                    <a:pt x="133" y="103"/>
                  </a:lnTo>
                  <a:lnTo>
                    <a:pt x="127" y="204"/>
                  </a:lnTo>
                  <a:lnTo>
                    <a:pt x="414" y="246"/>
                  </a:lnTo>
                  <a:lnTo>
                    <a:pt x="395" y="316"/>
                  </a:lnTo>
                  <a:lnTo>
                    <a:pt x="361" y="369"/>
                  </a:lnTo>
                  <a:lnTo>
                    <a:pt x="313" y="419"/>
                  </a:lnTo>
                  <a:lnTo>
                    <a:pt x="252" y="434"/>
                  </a:lnTo>
                  <a:lnTo>
                    <a:pt x="155" y="430"/>
                  </a:lnTo>
                  <a:lnTo>
                    <a:pt x="78" y="400"/>
                  </a:lnTo>
                  <a:lnTo>
                    <a:pt x="28" y="335"/>
                  </a:lnTo>
                  <a:lnTo>
                    <a:pt x="0" y="257"/>
                  </a:lnTo>
                  <a:lnTo>
                    <a:pt x="5" y="162"/>
                  </a:lnTo>
                  <a:lnTo>
                    <a:pt x="55" y="69"/>
                  </a:lnTo>
                  <a:lnTo>
                    <a:pt x="133" y="21"/>
                  </a:lnTo>
                  <a:lnTo>
                    <a:pt x="211" y="0"/>
                  </a:lnTo>
                  <a:lnTo>
                    <a:pt x="285" y="10"/>
                  </a:lnTo>
                  <a:lnTo>
                    <a:pt x="357" y="59"/>
                  </a:lnTo>
                  <a:lnTo>
                    <a:pt x="401" y="109"/>
                  </a:lnTo>
                  <a:lnTo>
                    <a:pt x="414" y="14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2" name="Freeform 10"/>
            <p:cNvSpPr>
              <a:spLocks/>
            </p:cNvSpPr>
            <p:nvPr/>
          </p:nvSpPr>
          <p:spPr bwMode="auto">
            <a:xfrm>
              <a:off x="1207" y="2469"/>
              <a:ext cx="1649" cy="862"/>
            </a:xfrm>
            <a:custGeom>
              <a:avLst/>
              <a:gdLst>
                <a:gd name="T0" fmla="*/ 1 w 3298"/>
                <a:gd name="T1" fmla="*/ 1 h 1724"/>
                <a:gd name="T2" fmla="*/ 11 w 3298"/>
                <a:gd name="T3" fmla="*/ 0 h 1724"/>
                <a:gd name="T4" fmla="*/ 9 w 3298"/>
                <a:gd name="T5" fmla="*/ 16 h 1724"/>
                <a:gd name="T6" fmla="*/ 38 w 3298"/>
                <a:gd name="T7" fmla="*/ 15 h 1724"/>
                <a:gd name="T8" fmla="*/ 39 w 3298"/>
                <a:gd name="T9" fmla="*/ 5 h 1724"/>
                <a:gd name="T10" fmla="*/ 52 w 3298"/>
                <a:gd name="T11" fmla="*/ 5 h 1724"/>
                <a:gd name="T12" fmla="*/ 52 w 3298"/>
                <a:gd name="T13" fmla="*/ 18 h 1724"/>
                <a:gd name="T14" fmla="*/ 38 w 3298"/>
                <a:gd name="T15" fmla="*/ 21 h 1724"/>
                <a:gd name="T16" fmla="*/ 32 w 3298"/>
                <a:gd name="T17" fmla="*/ 25 h 1724"/>
                <a:gd name="T18" fmla="*/ 2 w 3298"/>
                <a:gd name="T19" fmla="*/ 27 h 1724"/>
                <a:gd name="T20" fmla="*/ 0 w 3298"/>
                <a:gd name="T21" fmla="*/ 21 h 1724"/>
                <a:gd name="T22" fmla="*/ 4 w 3298"/>
                <a:gd name="T23" fmla="*/ 15 h 1724"/>
                <a:gd name="T24" fmla="*/ 1 w 3298"/>
                <a:gd name="T25" fmla="*/ 1 h 1724"/>
                <a:gd name="T26" fmla="*/ 1 w 3298"/>
                <a:gd name="T27" fmla="*/ 1 h 17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98" h="1724">
                  <a:moveTo>
                    <a:pt x="25" y="32"/>
                  </a:moveTo>
                  <a:lnTo>
                    <a:pt x="645" y="0"/>
                  </a:lnTo>
                  <a:lnTo>
                    <a:pt x="550" y="998"/>
                  </a:lnTo>
                  <a:lnTo>
                    <a:pt x="2414" y="942"/>
                  </a:lnTo>
                  <a:lnTo>
                    <a:pt x="2469" y="304"/>
                  </a:lnTo>
                  <a:lnTo>
                    <a:pt x="3275" y="319"/>
                  </a:lnTo>
                  <a:lnTo>
                    <a:pt x="3298" y="1125"/>
                  </a:lnTo>
                  <a:lnTo>
                    <a:pt x="2397" y="1285"/>
                  </a:lnTo>
                  <a:lnTo>
                    <a:pt x="2040" y="1572"/>
                  </a:lnTo>
                  <a:lnTo>
                    <a:pt x="72" y="1724"/>
                  </a:lnTo>
                  <a:lnTo>
                    <a:pt x="0" y="1285"/>
                  </a:lnTo>
                  <a:lnTo>
                    <a:pt x="215" y="942"/>
                  </a:lnTo>
                  <a:lnTo>
                    <a:pt x="25" y="32"/>
                  </a:lnTo>
                  <a:close/>
                </a:path>
              </a:pathLst>
            </a:custGeom>
            <a:solidFill>
              <a:srgbClr val="FFCC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3" name="Freeform 11"/>
            <p:cNvSpPr>
              <a:spLocks/>
            </p:cNvSpPr>
            <p:nvPr/>
          </p:nvSpPr>
          <p:spPr bwMode="auto">
            <a:xfrm>
              <a:off x="432" y="3665"/>
              <a:ext cx="2811" cy="79"/>
            </a:xfrm>
            <a:custGeom>
              <a:avLst/>
              <a:gdLst>
                <a:gd name="T0" fmla="*/ 0 w 5623"/>
                <a:gd name="T1" fmla="*/ 0 h 158"/>
                <a:gd name="T2" fmla="*/ 87 w 5623"/>
                <a:gd name="T3" fmla="*/ 0 h 158"/>
                <a:gd name="T4" fmla="*/ 87 w 5623"/>
                <a:gd name="T5" fmla="*/ 3 h 158"/>
                <a:gd name="T6" fmla="*/ 0 w 5623"/>
                <a:gd name="T7" fmla="*/ 3 h 158"/>
                <a:gd name="T8" fmla="*/ 0 w 5623"/>
                <a:gd name="T9" fmla="*/ 0 h 158"/>
                <a:gd name="T10" fmla="*/ 0 w 5623"/>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23" h="158">
                  <a:moveTo>
                    <a:pt x="10" y="0"/>
                  </a:moveTo>
                  <a:lnTo>
                    <a:pt x="5602" y="0"/>
                  </a:lnTo>
                  <a:lnTo>
                    <a:pt x="5623" y="158"/>
                  </a:lnTo>
                  <a:lnTo>
                    <a:pt x="0" y="158"/>
                  </a:lnTo>
                  <a:lnTo>
                    <a:pt x="10"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4" name="Freeform 12"/>
            <p:cNvSpPr>
              <a:spLocks/>
            </p:cNvSpPr>
            <p:nvPr/>
          </p:nvSpPr>
          <p:spPr bwMode="auto">
            <a:xfrm>
              <a:off x="448" y="3433"/>
              <a:ext cx="691" cy="79"/>
            </a:xfrm>
            <a:custGeom>
              <a:avLst/>
              <a:gdLst>
                <a:gd name="T0" fmla="*/ 0 w 1382"/>
                <a:gd name="T1" fmla="*/ 0 h 158"/>
                <a:gd name="T2" fmla="*/ 0 w 1382"/>
                <a:gd name="T3" fmla="*/ 3 h 158"/>
                <a:gd name="T4" fmla="*/ 22 w 1382"/>
                <a:gd name="T5" fmla="*/ 3 h 158"/>
                <a:gd name="T6" fmla="*/ 22 w 1382"/>
                <a:gd name="T7" fmla="*/ 1 h 158"/>
                <a:gd name="T8" fmla="*/ 0 w 1382"/>
                <a:gd name="T9" fmla="*/ 0 h 158"/>
                <a:gd name="T10" fmla="*/ 0 w 1382"/>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2" h="158">
                  <a:moveTo>
                    <a:pt x="0" y="0"/>
                  </a:moveTo>
                  <a:lnTo>
                    <a:pt x="0" y="158"/>
                  </a:lnTo>
                  <a:lnTo>
                    <a:pt x="1382" y="158"/>
                  </a:lnTo>
                  <a:lnTo>
                    <a:pt x="1382" y="11"/>
                  </a:lnTo>
                  <a:lnTo>
                    <a:pt x="0"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5" name="Freeform 13"/>
            <p:cNvSpPr>
              <a:spLocks/>
            </p:cNvSpPr>
            <p:nvPr/>
          </p:nvSpPr>
          <p:spPr bwMode="auto">
            <a:xfrm>
              <a:off x="584" y="3365"/>
              <a:ext cx="136" cy="430"/>
            </a:xfrm>
            <a:custGeom>
              <a:avLst/>
              <a:gdLst>
                <a:gd name="T0" fmla="*/ 0 w 272"/>
                <a:gd name="T1" fmla="*/ 0 h 861"/>
                <a:gd name="T2" fmla="*/ 2 w 272"/>
                <a:gd name="T3" fmla="*/ 13 h 861"/>
                <a:gd name="T4" fmla="*/ 5 w 272"/>
                <a:gd name="T5" fmla="*/ 12 h 861"/>
                <a:gd name="T6" fmla="*/ 2 w 272"/>
                <a:gd name="T7" fmla="*/ 0 h 861"/>
                <a:gd name="T8" fmla="*/ 0 w 272"/>
                <a:gd name="T9" fmla="*/ 0 h 861"/>
                <a:gd name="T10" fmla="*/ 0 w 272"/>
                <a:gd name="T11" fmla="*/ 0 h 8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2" h="861">
                  <a:moveTo>
                    <a:pt x="0" y="57"/>
                  </a:moveTo>
                  <a:lnTo>
                    <a:pt x="126" y="861"/>
                  </a:lnTo>
                  <a:lnTo>
                    <a:pt x="272" y="827"/>
                  </a:lnTo>
                  <a:lnTo>
                    <a:pt x="126" y="0"/>
                  </a:lnTo>
                  <a:lnTo>
                    <a:pt x="0" y="57"/>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6" name="Freeform 14"/>
            <p:cNvSpPr>
              <a:spLocks/>
            </p:cNvSpPr>
            <p:nvPr/>
          </p:nvSpPr>
          <p:spPr bwMode="auto">
            <a:xfrm>
              <a:off x="827" y="3365"/>
              <a:ext cx="113" cy="432"/>
            </a:xfrm>
            <a:custGeom>
              <a:avLst/>
              <a:gdLst>
                <a:gd name="T0" fmla="*/ 0 w 226"/>
                <a:gd name="T1" fmla="*/ 0 h 865"/>
                <a:gd name="T2" fmla="*/ 2 w 226"/>
                <a:gd name="T3" fmla="*/ 13 h 865"/>
                <a:gd name="T4" fmla="*/ 4 w 226"/>
                <a:gd name="T5" fmla="*/ 13 h 865"/>
                <a:gd name="T6" fmla="*/ 2 w 226"/>
                <a:gd name="T7" fmla="*/ 0 h 865"/>
                <a:gd name="T8" fmla="*/ 0 w 226"/>
                <a:gd name="T9" fmla="*/ 0 h 865"/>
                <a:gd name="T10" fmla="*/ 0 w 226"/>
                <a:gd name="T11" fmla="*/ 0 h 8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865">
                  <a:moveTo>
                    <a:pt x="0" y="12"/>
                  </a:moveTo>
                  <a:lnTo>
                    <a:pt x="91" y="865"/>
                  </a:lnTo>
                  <a:lnTo>
                    <a:pt x="226" y="861"/>
                  </a:lnTo>
                  <a:lnTo>
                    <a:pt x="102" y="0"/>
                  </a:lnTo>
                  <a:lnTo>
                    <a:pt x="0" y="12"/>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7" name="Freeform 15"/>
            <p:cNvSpPr>
              <a:spLocks/>
            </p:cNvSpPr>
            <p:nvPr/>
          </p:nvSpPr>
          <p:spPr bwMode="auto">
            <a:xfrm>
              <a:off x="1150" y="2967"/>
              <a:ext cx="1188" cy="411"/>
            </a:xfrm>
            <a:custGeom>
              <a:avLst/>
              <a:gdLst>
                <a:gd name="T0" fmla="*/ 5 w 2376"/>
                <a:gd name="T1" fmla="*/ 0 h 821"/>
                <a:gd name="T2" fmla="*/ 4 w 2376"/>
                <a:gd name="T3" fmla="*/ 1 h 821"/>
                <a:gd name="T4" fmla="*/ 3 w 2376"/>
                <a:gd name="T5" fmla="*/ 2 h 821"/>
                <a:gd name="T6" fmla="*/ 3 w 2376"/>
                <a:gd name="T7" fmla="*/ 3 h 821"/>
                <a:gd name="T8" fmla="*/ 2 w 2376"/>
                <a:gd name="T9" fmla="*/ 3 h 821"/>
                <a:gd name="T10" fmla="*/ 2 w 2376"/>
                <a:gd name="T11" fmla="*/ 4 h 821"/>
                <a:gd name="T12" fmla="*/ 1 w 2376"/>
                <a:gd name="T13" fmla="*/ 5 h 821"/>
                <a:gd name="T14" fmla="*/ 1 w 2376"/>
                <a:gd name="T15" fmla="*/ 6 h 821"/>
                <a:gd name="T16" fmla="*/ 0 w 2376"/>
                <a:gd name="T17" fmla="*/ 8 h 821"/>
                <a:gd name="T18" fmla="*/ 1 w 2376"/>
                <a:gd name="T19" fmla="*/ 9 h 821"/>
                <a:gd name="T20" fmla="*/ 1 w 2376"/>
                <a:gd name="T21" fmla="*/ 9 h 821"/>
                <a:gd name="T22" fmla="*/ 1 w 2376"/>
                <a:gd name="T23" fmla="*/ 10 h 821"/>
                <a:gd name="T24" fmla="*/ 2 w 2376"/>
                <a:gd name="T25" fmla="*/ 10 h 821"/>
                <a:gd name="T26" fmla="*/ 2 w 2376"/>
                <a:gd name="T27" fmla="*/ 11 h 821"/>
                <a:gd name="T28" fmla="*/ 2 w 2376"/>
                <a:gd name="T29" fmla="*/ 11 h 821"/>
                <a:gd name="T30" fmla="*/ 3 w 2376"/>
                <a:gd name="T31" fmla="*/ 12 h 821"/>
                <a:gd name="T32" fmla="*/ 3 w 2376"/>
                <a:gd name="T33" fmla="*/ 12 h 821"/>
                <a:gd name="T34" fmla="*/ 4 w 2376"/>
                <a:gd name="T35" fmla="*/ 13 h 821"/>
                <a:gd name="T36" fmla="*/ 4 w 2376"/>
                <a:gd name="T37" fmla="*/ 13 h 821"/>
                <a:gd name="T38" fmla="*/ 30 w 2376"/>
                <a:gd name="T39" fmla="*/ 13 h 821"/>
                <a:gd name="T40" fmla="*/ 38 w 2376"/>
                <a:gd name="T41" fmla="*/ 7 h 821"/>
                <a:gd name="T42" fmla="*/ 30 w 2376"/>
                <a:gd name="T43" fmla="*/ 6 h 821"/>
                <a:gd name="T44" fmla="*/ 21 w 2376"/>
                <a:gd name="T45" fmla="*/ 6 h 821"/>
                <a:gd name="T46" fmla="*/ 16 w 2376"/>
                <a:gd name="T47" fmla="*/ 9 h 821"/>
                <a:gd name="T48" fmla="*/ 10 w 2376"/>
                <a:gd name="T49" fmla="*/ 5 h 821"/>
                <a:gd name="T50" fmla="*/ 5 w 2376"/>
                <a:gd name="T51" fmla="*/ 10 h 821"/>
                <a:gd name="T52" fmla="*/ 5 w 2376"/>
                <a:gd name="T53" fmla="*/ 0 h 821"/>
                <a:gd name="T54" fmla="*/ 5 w 2376"/>
                <a:gd name="T55" fmla="*/ 0 h 8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76" h="821">
                  <a:moveTo>
                    <a:pt x="281" y="0"/>
                  </a:moveTo>
                  <a:lnTo>
                    <a:pt x="234" y="43"/>
                  </a:lnTo>
                  <a:lnTo>
                    <a:pt x="186" y="87"/>
                  </a:lnTo>
                  <a:lnTo>
                    <a:pt x="145" y="131"/>
                  </a:lnTo>
                  <a:lnTo>
                    <a:pt x="105" y="176"/>
                  </a:lnTo>
                  <a:lnTo>
                    <a:pt x="70" y="222"/>
                  </a:lnTo>
                  <a:lnTo>
                    <a:pt x="42" y="268"/>
                  </a:lnTo>
                  <a:lnTo>
                    <a:pt x="6" y="365"/>
                  </a:lnTo>
                  <a:lnTo>
                    <a:pt x="0" y="465"/>
                  </a:lnTo>
                  <a:lnTo>
                    <a:pt x="12" y="520"/>
                  </a:lnTo>
                  <a:lnTo>
                    <a:pt x="34" y="576"/>
                  </a:lnTo>
                  <a:lnTo>
                    <a:pt x="50" y="604"/>
                  </a:lnTo>
                  <a:lnTo>
                    <a:pt x="67" y="633"/>
                  </a:lnTo>
                  <a:lnTo>
                    <a:pt x="88" y="663"/>
                  </a:lnTo>
                  <a:lnTo>
                    <a:pt x="112" y="693"/>
                  </a:lnTo>
                  <a:lnTo>
                    <a:pt x="139" y="724"/>
                  </a:lnTo>
                  <a:lnTo>
                    <a:pt x="171" y="756"/>
                  </a:lnTo>
                  <a:lnTo>
                    <a:pt x="205" y="788"/>
                  </a:lnTo>
                  <a:lnTo>
                    <a:pt x="243" y="821"/>
                  </a:lnTo>
                  <a:lnTo>
                    <a:pt x="1905" y="800"/>
                  </a:lnTo>
                  <a:lnTo>
                    <a:pt x="2376" y="406"/>
                  </a:lnTo>
                  <a:lnTo>
                    <a:pt x="1899" y="344"/>
                  </a:lnTo>
                  <a:lnTo>
                    <a:pt x="1310" y="344"/>
                  </a:lnTo>
                  <a:lnTo>
                    <a:pt x="966" y="551"/>
                  </a:lnTo>
                  <a:lnTo>
                    <a:pt x="591" y="313"/>
                  </a:lnTo>
                  <a:lnTo>
                    <a:pt x="281" y="593"/>
                  </a:lnTo>
                  <a:lnTo>
                    <a:pt x="28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8" name="Freeform 16"/>
            <p:cNvSpPr>
              <a:spLocks/>
            </p:cNvSpPr>
            <p:nvPr/>
          </p:nvSpPr>
          <p:spPr bwMode="auto">
            <a:xfrm>
              <a:off x="496" y="3610"/>
              <a:ext cx="2812" cy="80"/>
            </a:xfrm>
            <a:custGeom>
              <a:avLst/>
              <a:gdLst>
                <a:gd name="T0" fmla="*/ 0 w 5625"/>
                <a:gd name="T1" fmla="*/ 0 h 159"/>
                <a:gd name="T2" fmla="*/ 87 w 5625"/>
                <a:gd name="T3" fmla="*/ 0 h 159"/>
                <a:gd name="T4" fmla="*/ 87 w 5625"/>
                <a:gd name="T5" fmla="*/ 3 h 159"/>
                <a:gd name="T6" fmla="*/ 0 w 5625"/>
                <a:gd name="T7" fmla="*/ 3 h 159"/>
                <a:gd name="T8" fmla="*/ 0 w 5625"/>
                <a:gd name="T9" fmla="*/ 0 h 159"/>
                <a:gd name="T10" fmla="*/ 0 w 5625"/>
                <a:gd name="T11" fmla="*/ 0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25" h="159">
                  <a:moveTo>
                    <a:pt x="12" y="0"/>
                  </a:moveTo>
                  <a:lnTo>
                    <a:pt x="5602" y="0"/>
                  </a:lnTo>
                  <a:lnTo>
                    <a:pt x="5625" y="159"/>
                  </a:lnTo>
                  <a:lnTo>
                    <a:pt x="0" y="159"/>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09" name="Freeform 17"/>
            <p:cNvSpPr>
              <a:spLocks/>
            </p:cNvSpPr>
            <p:nvPr/>
          </p:nvSpPr>
          <p:spPr bwMode="auto">
            <a:xfrm>
              <a:off x="513" y="3378"/>
              <a:ext cx="741" cy="79"/>
            </a:xfrm>
            <a:custGeom>
              <a:avLst/>
              <a:gdLst>
                <a:gd name="T0" fmla="*/ 0 w 1482"/>
                <a:gd name="T1" fmla="*/ 0 h 158"/>
                <a:gd name="T2" fmla="*/ 0 w 1482"/>
                <a:gd name="T3" fmla="*/ 3 h 158"/>
                <a:gd name="T4" fmla="*/ 22 w 1482"/>
                <a:gd name="T5" fmla="*/ 3 h 158"/>
                <a:gd name="T6" fmla="*/ 24 w 1482"/>
                <a:gd name="T7" fmla="*/ 1 h 158"/>
                <a:gd name="T8" fmla="*/ 0 w 1482"/>
                <a:gd name="T9" fmla="*/ 0 h 158"/>
                <a:gd name="T10" fmla="*/ 0 w 1482"/>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2" h="158">
                  <a:moveTo>
                    <a:pt x="0" y="0"/>
                  </a:moveTo>
                  <a:lnTo>
                    <a:pt x="0" y="158"/>
                  </a:lnTo>
                  <a:lnTo>
                    <a:pt x="1380" y="158"/>
                  </a:lnTo>
                  <a:lnTo>
                    <a:pt x="1482"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0" name="Freeform 18"/>
            <p:cNvSpPr>
              <a:spLocks/>
            </p:cNvSpPr>
            <p:nvPr/>
          </p:nvSpPr>
          <p:spPr bwMode="auto">
            <a:xfrm>
              <a:off x="649" y="3309"/>
              <a:ext cx="135" cy="431"/>
            </a:xfrm>
            <a:custGeom>
              <a:avLst/>
              <a:gdLst>
                <a:gd name="T0" fmla="*/ 0 w 270"/>
                <a:gd name="T1" fmla="*/ 1 h 861"/>
                <a:gd name="T2" fmla="*/ 2 w 270"/>
                <a:gd name="T3" fmla="*/ 14 h 861"/>
                <a:gd name="T4" fmla="*/ 5 w 270"/>
                <a:gd name="T5" fmla="*/ 13 h 861"/>
                <a:gd name="T6" fmla="*/ 2 w 270"/>
                <a:gd name="T7" fmla="*/ 0 h 861"/>
                <a:gd name="T8" fmla="*/ 0 w 270"/>
                <a:gd name="T9" fmla="*/ 1 h 861"/>
                <a:gd name="T10" fmla="*/ 0 w 270"/>
                <a:gd name="T11" fmla="*/ 1 h 8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861">
                  <a:moveTo>
                    <a:pt x="0" y="57"/>
                  </a:moveTo>
                  <a:lnTo>
                    <a:pt x="124" y="861"/>
                  </a:lnTo>
                  <a:lnTo>
                    <a:pt x="270" y="829"/>
                  </a:lnTo>
                  <a:lnTo>
                    <a:pt x="124" y="0"/>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1" name="Freeform 19"/>
            <p:cNvSpPr>
              <a:spLocks/>
            </p:cNvSpPr>
            <p:nvPr/>
          </p:nvSpPr>
          <p:spPr bwMode="auto">
            <a:xfrm>
              <a:off x="892" y="3309"/>
              <a:ext cx="113" cy="437"/>
            </a:xfrm>
            <a:custGeom>
              <a:avLst/>
              <a:gdLst>
                <a:gd name="T0" fmla="*/ 0 w 226"/>
                <a:gd name="T1" fmla="*/ 1 h 872"/>
                <a:gd name="T2" fmla="*/ 2 w 226"/>
                <a:gd name="T3" fmla="*/ 14 h 872"/>
                <a:gd name="T4" fmla="*/ 4 w 226"/>
                <a:gd name="T5" fmla="*/ 14 h 872"/>
                <a:gd name="T6" fmla="*/ 2 w 226"/>
                <a:gd name="T7" fmla="*/ 0 h 872"/>
                <a:gd name="T8" fmla="*/ 0 w 226"/>
                <a:gd name="T9" fmla="*/ 1 h 872"/>
                <a:gd name="T10" fmla="*/ 0 w 226"/>
                <a:gd name="T11" fmla="*/ 1 h 8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872">
                  <a:moveTo>
                    <a:pt x="0" y="11"/>
                  </a:moveTo>
                  <a:lnTo>
                    <a:pt x="89" y="872"/>
                  </a:lnTo>
                  <a:lnTo>
                    <a:pt x="226" y="861"/>
                  </a:lnTo>
                  <a:lnTo>
                    <a:pt x="101" y="0"/>
                  </a:lnTo>
                  <a:lnTo>
                    <a:pt x="0"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2" name="Freeform 20"/>
            <p:cNvSpPr>
              <a:spLocks/>
            </p:cNvSpPr>
            <p:nvPr/>
          </p:nvSpPr>
          <p:spPr bwMode="auto">
            <a:xfrm>
              <a:off x="1207" y="2469"/>
              <a:ext cx="398" cy="520"/>
            </a:xfrm>
            <a:custGeom>
              <a:avLst/>
              <a:gdLst>
                <a:gd name="T0" fmla="*/ 2 w 797"/>
                <a:gd name="T1" fmla="*/ 17 h 1039"/>
                <a:gd name="T2" fmla="*/ 8 w 797"/>
                <a:gd name="T3" fmla="*/ 17 h 1039"/>
                <a:gd name="T4" fmla="*/ 12 w 797"/>
                <a:gd name="T5" fmla="*/ 1 h 1039"/>
                <a:gd name="T6" fmla="*/ 9 w 797"/>
                <a:gd name="T7" fmla="*/ 1 h 1039"/>
                <a:gd name="T8" fmla="*/ 7 w 797"/>
                <a:gd name="T9" fmla="*/ 15 h 1039"/>
                <a:gd name="T10" fmla="*/ 3 w 797"/>
                <a:gd name="T11" fmla="*/ 13 h 1039"/>
                <a:gd name="T12" fmla="*/ 6 w 797"/>
                <a:gd name="T13" fmla="*/ 11 h 1039"/>
                <a:gd name="T14" fmla="*/ 4 w 797"/>
                <a:gd name="T15" fmla="*/ 9 h 1039"/>
                <a:gd name="T16" fmla="*/ 6 w 797"/>
                <a:gd name="T17" fmla="*/ 8 h 1039"/>
                <a:gd name="T18" fmla="*/ 3 w 797"/>
                <a:gd name="T19" fmla="*/ 6 h 1039"/>
                <a:gd name="T20" fmla="*/ 9 w 797"/>
                <a:gd name="T21" fmla="*/ 0 h 1039"/>
                <a:gd name="T22" fmla="*/ 0 w 797"/>
                <a:gd name="T23" fmla="*/ 1 h 1039"/>
                <a:gd name="T24" fmla="*/ 2 w 797"/>
                <a:gd name="T25" fmla="*/ 17 h 1039"/>
                <a:gd name="T26" fmla="*/ 2 w 797"/>
                <a:gd name="T27" fmla="*/ 17 h 10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97" h="1039">
                  <a:moveTo>
                    <a:pt x="173" y="1036"/>
                  </a:moveTo>
                  <a:lnTo>
                    <a:pt x="544" y="1039"/>
                  </a:lnTo>
                  <a:lnTo>
                    <a:pt x="797" y="36"/>
                  </a:lnTo>
                  <a:lnTo>
                    <a:pt x="624" y="7"/>
                  </a:lnTo>
                  <a:lnTo>
                    <a:pt x="466" y="897"/>
                  </a:lnTo>
                  <a:lnTo>
                    <a:pt x="247" y="790"/>
                  </a:lnTo>
                  <a:lnTo>
                    <a:pt x="422" y="663"/>
                  </a:lnTo>
                  <a:lnTo>
                    <a:pt x="270" y="543"/>
                  </a:lnTo>
                  <a:lnTo>
                    <a:pt x="407" y="456"/>
                  </a:lnTo>
                  <a:lnTo>
                    <a:pt x="255" y="344"/>
                  </a:lnTo>
                  <a:lnTo>
                    <a:pt x="582" y="0"/>
                  </a:lnTo>
                  <a:lnTo>
                    <a:pt x="0" y="32"/>
                  </a:lnTo>
                  <a:lnTo>
                    <a:pt x="173" y="10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3" name="Freeform 21"/>
            <p:cNvSpPr>
              <a:spLocks/>
            </p:cNvSpPr>
            <p:nvPr/>
          </p:nvSpPr>
          <p:spPr bwMode="auto">
            <a:xfrm>
              <a:off x="1789" y="2705"/>
              <a:ext cx="239" cy="254"/>
            </a:xfrm>
            <a:custGeom>
              <a:avLst/>
              <a:gdLst>
                <a:gd name="T0" fmla="*/ 3 w 478"/>
                <a:gd name="T1" fmla="*/ 8 h 508"/>
                <a:gd name="T2" fmla="*/ 6 w 478"/>
                <a:gd name="T3" fmla="*/ 8 h 508"/>
                <a:gd name="T4" fmla="*/ 8 w 478"/>
                <a:gd name="T5" fmla="*/ 0 h 508"/>
                <a:gd name="T6" fmla="*/ 0 w 478"/>
                <a:gd name="T7" fmla="*/ 0 h 508"/>
                <a:gd name="T8" fmla="*/ 3 w 478"/>
                <a:gd name="T9" fmla="*/ 8 h 508"/>
                <a:gd name="T10" fmla="*/ 3 w 478"/>
                <a:gd name="T11" fmla="*/ 8 h 5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 h="508">
                  <a:moveTo>
                    <a:pt x="130" y="508"/>
                  </a:moveTo>
                  <a:lnTo>
                    <a:pt x="333" y="508"/>
                  </a:lnTo>
                  <a:lnTo>
                    <a:pt x="478" y="0"/>
                  </a:lnTo>
                  <a:lnTo>
                    <a:pt x="0" y="0"/>
                  </a:lnTo>
                  <a:lnTo>
                    <a:pt x="130" y="5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4" name="Freeform 22"/>
            <p:cNvSpPr>
              <a:spLocks/>
            </p:cNvSpPr>
            <p:nvPr/>
          </p:nvSpPr>
          <p:spPr bwMode="auto">
            <a:xfrm>
              <a:off x="1275" y="2923"/>
              <a:ext cx="1174" cy="73"/>
            </a:xfrm>
            <a:custGeom>
              <a:avLst/>
              <a:gdLst>
                <a:gd name="T0" fmla="*/ 0 w 2348"/>
                <a:gd name="T1" fmla="*/ 2 h 147"/>
                <a:gd name="T2" fmla="*/ 37 w 2348"/>
                <a:gd name="T3" fmla="*/ 2 h 147"/>
                <a:gd name="T4" fmla="*/ 36 w 2348"/>
                <a:gd name="T5" fmla="*/ 0 h 147"/>
                <a:gd name="T6" fmla="*/ 1 w 2348"/>
                <a:gd name="T7" fmla="*/ 0 h 147"/>
                <a:gd name="T8" fmla="*/ 0 w 2348"/>
                <a:gd name="T9" fmla="*/ 2 h 147"/>
                <a:gd name="T10" fmla="*/ 0 w 2348"/>
                <a:gd name="T11" fmla="*/ 2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48" h="147">
                  <a:moveTo>
                    <a:pt x="0" y="137"/>
                  </a:moveTo>
                  <a:lnTo>
                    <a:pt x="2348" y="147"/>
                  </a:lnTo>
                  <a:lnTo>
                    <a:pt x="2292" y="4"/>
                  </a:lnTo>
                  <a:lnTo>
                    <a:pt x="57" y="0"/>
                  </a:lnTo>
                  <a:lnTo>
                    <a:pt x="0" y="1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5" name="Freeform 23"/>
            <p:cNvSpPr>
              <a:spLocks/>
            </p:cNvSpPr>
            <p:nvPr/>
          </p:nvSpPr>
          <p:spPr bwMode="auto">
            <a:xfrm>
              <a:off x="1285" y="3386"/>
              <a:ext cx="209" cy="221"/>
            </a:xfrm>
            <a:custGeom>
              <a:avLst/>
              <a:gdLst>
                <a:gd name="T0" fmla="*/ 4 w 416"/>
                <a:gd name="T1" fmla="*/ 7 h 441"/>
                <a:gd name="T2" fmla="*/ 4 w 416"/>
                <a:gd name="T3" fmla="*/ 7 h 441"/>
                <a:gd name="T4" fmla="*/ 5 w 416"/>
                <a:gd name="T5" fmla="*/ 7 h 441"/>
                <a:gd name="T6" fmla="*/ 5 w 416"/>
                <a:gd name="T7" fmla="*/ 7 h 441"/>
                <a:gd name="T8" fmla="*/ 6 w 416"/>
                <a:gd name="T9" fmla="*/ 7 h 441"/>
                <a:gd name="T10" fmla="*/ 6 w 416"/>
                <a:gd name="T11" fmla="*/ 6 h 441"/>
                <a:gd name="T12" fmla="*/ 7 w 416"/>
                <a:gd name="T13" fmla="*/ 5 h 441"/>
                <a:gd name="T14" fmla="*/ 7 w 416"/>
                <a:gd name="T15" fmla="*/ 4 h 441"/>
                <a:gd name="T16" fmla="*/ 7 w 416"/>
                <a:gd name="T17" fmla="*/ 3 h 441"/>
                <a:gd name="T18" fmla="*/ 7 w 416"/>
                <a:gd name="T19" fmla="*/ 3 h 441"/>
                <a:gd name="T20" fmla="*/ 7 w 416"/>
                <a:gd name="T21" fmla="*/ 2 h 441"/>
                <a:gd name="T22" fmla="*/ 6 w 416"/>
                <a:gd name="T23" fmla="*/ 2 h 441"/>
                <a:gd name="T24" fmla="*/ 6 w 416"/>
                <a:gd name="T25" fmla="*/ 1 h 441"/>
                <a:gd name="T26" fmla="*/ 6 w 416"/>
                <a:gd name="T27" fmla="*/ 1 h 441"/>
                <a:gd name="T28" fmla="*/ 5 w 416"/>
                <a:gd name="T29" fmla="*/ 1 h 441"/>
                <a:gd name="T30" fmla="*/ 5 w 416"/>
                <a:gd name="T31" fmla="*/ 1 h 441"/>
                <a:gd name="T32" fmla="*/ 5 w 416"/>
                <a:gd name="T33" fmla="*/ 1 h 441"/>
                <a:gd name="T34" fmla="*/ 4 w 416"/>
                <a:gd name="T35" fmla="*/ 1 h 441"/>
                <a:gd name="T36" fmla="*/ 4 w 416"/>
                <a:gd name="T37" fmla="*/ 0 h 441"/>
                <a:gd name="T38" fmla="*/ 3 w 416"/>
                <a:gd name="T39" fmla="*/ 1 h 441"/>
                <a:gd name="T40" fmla="*/ 2 w 416"/>
                <a:gd name="T41" fmla="*/ 1 h 441"/>
                <a:gd name="T42" fmla="*/ 2 w 416"/>
                <a:gd name="T43" fmla="*/ 1 h 441"/>
                <a:gd name="T44" fmla="*/ 2 w 416"/>
                <a:gd name="T45" fmla="*/ 1 h 441"/>
                <a:gd name="T46" fmla="*/ 1 w 416"/>
                <a:gd name="T47" fmla="*/ 1 h 441"/>
                <a:gd name="T48" fmla="*/ 1 w 416"/>
                <a:gd name="T49" fmla="*/ 3 h 441"/>
                <a:gd name="T50" fmla="*/ 0 w 416"/>
                <a:gd name="T51" fmla="*/ 4 h 441"/>
                <a:gd name="T52" fmla="*/ 1 w 416"/>
                <a:gd name="T53" fmla="*/ 5 h 441"/>
                <a:gd name="T54" fmla="*/ 1 w 416"/>
                <a:gd name="T55" fmla="*/ 5 h 441"/>
                <a:gd name="T56" fmla="*/ 1 w 416"/>
                <a:gd name="T57" fmla="*/ 6 h 441"/>
                <a:gd name="T58" fmla="*/ 1 w 416"/>
                <a:gd name="T59" fmla="*/ 6 h 441"/>
                <a:gd name="T60" fmla="*/ 1 w 416"/>
                <a:gd name="T61" fmla="*/ 6 h 441"/>
                <a:gd name="T62" fmla="*/ 2 w 416"/>
                <a:gd name="T63" fmla="*/ 7 h 441"/>
                <a:gd name="T64" fmla="*/ 2 w 416"/>
                <a:gd name="T65" fmla="*/ 7 h 441"/>
                <a:gd name="T66" fmla="*/ 2 w 416"/>
                <a:gd name="T67" fmla="*/ 7 h 441"/>
                <a:gd name="T68" fmla="*/ 3 w 416"/>
                <a:gd name="T69" fmla="*/ 7 h 441"/>
                <a:gd name="T70" fmla="*/ 3 w 416"/>
                <a:gd name="T71" fmla="*/ 7 h 441"/>
                <a:gd name="T72" fmla="*/ 4 w 416"/>
                <a:gd name="T73" fmla="*/ 7 h 441"/>
                <a:gd name="T74" fmla="*/ 4 w 416"/>
                <a:gd name="T75" fmla="*/ 7 h 4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6" h="441">
                  <a:moveTo>
                    <a:pt x="207" y="441"/>
                  </a:moveTo>
                  <a:lnTo>
                    <a:pt x="249" y="437"/>
                  </a:lnTo>
                  <a:lnTo>
                    <a:pt x="289" y="424"/>
                  </a:lnTo>
                  <a:lnTo>
                    <a:pt x="308" y="414"/>
                  </a:lnTo>
                  <a:lnTo>
                    <a:pt x="325" y="403"/>
                  </a:lnTo>
                  <a:lnTo>
                    <a:pt x="355" y="376"/>
                  </a:lnTo>
                  <a:lnTo>
                    <a:pt x="399" y="306"/>
                  </a:lnTo>
                  <a:lnTo>
                    <a:pt x="416" y="220"/>
                  </a:lnTo>
                  <a:lnTo>
                    <a:pt x="412" y="177"/>
                  </a:lnTo>
                  <a:lnTo>
                    <a:pt x="399" y="135"/>
                  </a:lnTo>
                  <a:lnTo>
                    <a:pt x="392" y="116"/>
                  </a:lnTo>
                  <a:lnTo>
                    <a:pt x="380" y="97"/>
                  </a:lnTo>
                  <a:lnTo>
                    <a:pt x="355" y="64"/>
                  </a:lnTo>
                  <a:lnTo>
                    <a:pt x="325" y="38"/>
                  </a:lnTo>
                  <a:lnTo>
                    <a:pt x="308" y="26"/>
                  </a:lnTo>
                  <a:lnTo>
                    <a:pt x="289" y="17"/>
                  </a:lnTo>
                  <a:lnTo>
                    <a:pt x="270" y="9"/>
                  </a:lnTo>
                  <a:lnTo>
                    <a:pt x="249" y="4"/>
                  </a:lnTo>
                  <a:lnTo>
                    <a:pt x="207" y="0"/>
                  </a:lnTo>
                  <a:lnTo>
                    <a:pt x="165" y="4"/>
                  </a:lnTo>
                  <a:lnTo>
                    <a:pt x="127" y="17"/>
                  </a:lnTo>
                  <a:lnTo>
                    <a:pt x="108" y="26"/>
                  </a:lnTo>
                  <a:lnTo>
                    <a:pt x="91" y="38"/>
                  </a:lnTo>
                  <a:lnTo>
                    <a:pt x="61" y="64"/>
                  </a:lnTo>
                  <a:lnTo>
                    <a:pt x="17" y="135"/>
                  </a:lnTo>
                  <a:lnTo>
                    <a:pt x="0" y="220"/>
                  </a:lnTo>
                  <a:lnTo>
                    <a:pt x="4" y="266"/>
                  </a:lnTo>
                  <a:lnTo>
                    <a:pt x="17" y="306"/>
                  </a:lnTo>
                  <a:lnTo>
                    <a:pt x="25" y="325"/>
                  </a:lnTo>
                  <a:lnTo>
                    <a:pt x="36" y="344"/>
                  </a:lnTo>
                  <a:lnTo>
                    <a:pt x="61" y="376"/>
                  </a:lnTo>
                  <a:lnTo>
                    <a:pt x="91" y="403"/>
                  </a:lnTo>
                  <a:lnTo>
                    <a:pt x="108" y="414"/>
                  </a:lnTo>
                  <a:lnTo>
                    <a:pt x="127" y="424"/>
                  </a:lnTo>
                  <a:lnTo>
                    <a:pt x="146" y="431"/>
                  </a:lnTo>
                  <a:lnTo>
                    <a:pt x="165" y="437"/>
                  </a:lnTo>
                  <a:lnTo>
                    <a:pt x="207" y="4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6" name="Freeform 24"/>
            <p:cNvSpPr>
              <a:spLocks/>
            </p:cNvSpPr>
            <p:nvPr/>
          </p:nvSpPr>
          <p:spPr bwMode="auto">
            <a:xfrm>
              <a:off x="1578" y="3385"/>
              <a:ext cx="213" cy="219"/>
            </a:xfrm>
            <a:custGeom>
              <a:avLst/>
              <a:gdLst>
                <a:gd name="T0" fmla="*/ 4 w 426"/>
                <a:gd name="T1" fmla="*/ 7 h 437"/>
                <a:gd name="T2" fmla="*/ 5 w 426"/>
                <a:gd name="T3" fmla="*/ 7 h 437"/>
                <a:gd name="T4" fmla="*/ 5 w 426"/>
                <a:gd name="T5" fmla="*/ 7 h 437"/>
                <a:gd name="T6" fmla="*/ 5 w 426"/>
                <a:gd name="T7" fmla="*/ 7 h 437"/>
                <a:gd name="T8" fmla="*/ 6 w 426"/>
                <a:gd name="T9" fmla="*/ 7 h 437"/>
                <a:gd name="T10" fmla="*/ 6 w 426"/>
                <a:gd name="T11" fmla="*/ 6 h 437"/>
                <a:gd name="T12" fmla="*/ 7 w 426"/>
                <a:gd name="T13" fmla="*/ 5 h 437"/>
                <a:gd name="T14" fmla="*/ 7 w 426"/>
                <a:gd name="T15" fmla="*/ 4 h 437"/>
                <a:gd name="T16" fmla="*/ 7 w 426"/>
                <a:gd name="T17" fmla="*/ 3 h 437"/>
                <a:gd name="T18" fmla="*/ 7 w 426"/>
                <a:gd name="T19" fmla="*/ 3 h 437"/>
                <a:gd name="T20" fmla="*/ 7 w 426"/>
                <a:gd name="T21" fmla="*/ 2 h 437"/>
                <a:gd name="T22" fmla="*/ 7 w 426"/>
                <a:gd name="T23" fmla="*/ 2 h 437"/>
                <a:gd name="T24" fmla="*/ 6 w 426"/>
                <a:gd name="T25" fmla="*/ 1 h 437"/>
                <a:gd name="T26" fmla="*/ 6 w 426"/>
                <a:gd name="T27" fmla="*/ 1 h 437"/>
                <a:gd name="T28" fmla="*/ 5 w 426"/>
                <a:gd name="T29" fmla="*/ 1 h 437"/>
                <a:gd name="T30" fmla="*/ 5 w 426"/>
                <a:gd name="T31" fmla="*/ 1 h 437"/>
                <a:gd name="T32" fmla="*/ 5 w 426"/>
                <a:gd name="T33" fmla="*/ 1 h 437"/>
                <a:gd name="T34" fmla="*/ 5 w 426"/>
                <a:gd name="T35" fmla="*/ 1 h 437"/>
                <a:gd name="T36" fmla="*/ 4 w 426"/>
                <a:gd name="T37" fmla="*/ 0 h 437"/>
                <a:gd name="T38" fmla="*/ 3 w 426"/>
                <a:gd name="T39" fmla="*/ 1 h 437"/>
                <a:gd name="T40" fmla="*/ 3 w 426"/>
                <a:gd name="T41" fmla="*/ 1 h 437"/>
                <a:gd name="T42" fmla="*/ 2 w 426"/>
                <a:gd name="T43" fmla="*/ 1 h 437"/>
                <a:gd name="T44" fmla="*/ 2 w 426"/>
                <a:gd name="T45" fmla="*/ 1 h 437"/>
                <a:gd name="T46" fmla="*/ 1 w 426"/>
                <a:gd name="T47" fmla="*/ 1 h 437"/>
                <a:gd name="T48" fmla="*/ 1 w 426"/>
                <a:gd name="T49" fmla="*/ 3 h 437"/>
                <a:gd name="T50" fmla="*/ 0 w 426"/>
                <a:gd name="T51" fmla="*/ 4 h 437"/>
                <a:gd name="T52" fmla="*/ 1 w 426"/>
                <a:gd name="T53" fmla="*/ 5 h 437"/>
                <a:gd name="T54" fmla="*/ 1 w 426"/>
                <a:gd name="T55" fmla="*/ 5 h 437"/>
                <a:gd name="T56" fmla="*/ 1 w 426"/>
                <a:gd name="T57" fmla="*/ 6 h 437"/>
                <a:gd name="T58" fmla="*/ 1 w 426"/>
                <a:gd name="T59" fmla="*/ 6 h 437"/>
                <a:gd name="T60" fmla="*/ 1 w 426"/>
                <a:gd name="T61" fmla="*/ 6 h 437"/>
                <a:gd name="T62" fmla="*/ 2 w 426"/>
                <a:gd name="T63" fmla="*/ 7 h 437"/>
                <a:gd name="T64" fmla="*/ 2 w 426"/>
                <a:gd name="T65" fmla="*/ 7 h 437"/>
                <a:gd name="T66" fmla="*/ 3 w 426"/>
                <a:gd name="T67" fmla="*/ 7 h 437"/>
                <a:gd name="T68" fmla="*/ 3 w 426"/>
                <a:gd name="T69" fmla="*/ 7 h 437"/>
                <a:gd name="T70" fmla="*/ 3 w 426"/>
                <a:gd name="T71" fmla="*/ 7 h 437"/>
                <a:gd name="T72" fmla="*/ 4 w 426"/>
                <a:gd name="T73" fmla="*/ 7 h 437"/>
                <a:gd name="T74" fmla="*/ 4 w 426"/>
                <a:gd name="T75" fmla="*/ 7 h 4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437">
                  <a:moveTo>
                    <a:pt x="213" y="437"/>
                  </a:moveTo>
                  <a:lnTo>
                    <a:pt x="257" y="433"/>
                  </a:lnTo>
                  <a:lnTo>
                    <a:pt x="297" y="420"/>
                  </a:lnTo>
                  <a:lnTo>
                    <a:pt x="316" y="411"/>
                  </a:lnTo>
                  <a:lnTo>
                    <a:pt x="333" y="399"/>
                  </a:lnTo>
                  <a:lnTo>
                    <a:pt x="363" y="373"/>
                  </a:lnTo>
                  <a:lnTo>
                    <a:pt x="411" y="304"/>
                  </a:lnTo>
                  <a:lnTo>
                    <a:pt x="426" y="219"/>
                  </a:lnTo>
                  <a:lnTo>
                    <a:pt x="422" y="175"/>
                  </a:lnTo>
                  <a:lnTo>
                    <a:pt x="411" y="133"/>
                  </a:lnTo>
                  <a:lnTo>
                    <a:pt x="402" y="114"/>
                  </a:lnTo>
                  <a:lnTo>
                    <a:pt x="390" y="97"/>
                  </a:lnTo>
                  <a:lnTo>
                    <a:pt x="363" y="63"/>
                  </a:lnTo>
                  <a:lnTo>
                    <a:pt x="333" y="38"/>
                  </a:lnTo>
                  <a:lnTo>
                    <a:pt x="316" y="27"/>
                  </a:lnTo>
                  <a:lnTo>
                    <a:pt x="297" y="17"/>
                  </a:lnTo>
                  <a:lnTo>
                    <a:pt x="276" y="9"/>
                  </a:lnTo>
                  <a:lnTo>
                    <a:pt x="257" y="4"/>
                  </a:lnTo>
                  <a:lnTo>
                    <a:pt x="213" y="0"/>
                  </a:lnTo>
                  <a:lnTo>
                    <a:pt x="172" y="4"/>
                  </a:lnTo>
                  <a:lnTo>
                    <a:pt x="130" y="17"/>
                  </a:lnTo>
                  <a:lnTo>
                    <a:pt x="111" y="27"/>
                  </a:lnTo>
                  <a:lnTo>
                    <a:pt x="94" y="38"/>
                  </a:lnTo>
                  <a:lnTo>
                    <a:pt x="63" y="63"/>
                  </a:lnTo>
                  <a:lnTo>
                    <a:pt x="18" y="133"/>
                  </a:lnTo>
                  <a:lnTo>
                    <a:pt x="0" y="219"/>
                  </a:lnTo>
                  <a:lnTo>
                    <a:pt x="4" y="262"/>
                  </a:lnTo>
                  <a:lnTo>
                    <a:pt x="18" y="304"/>
                  </a:lnTo>
                  <a:lnTo>
                    <a:pt x="25" y="323"/>
                  </a:lnTo>
                  <a:lnTo>
                    <a:pt x="37" y="340"/>
                  </a:lnTo>
                  <a:lnTo>
                    <a:pt x="63" y="373"/>
                  </a:lnTo>
                  <a:lnTo>
                    <a:pt x="94" y="399"/>
                  </a:lnTo>
                  <a:lnTo>
                    <a:pt x="111" y="411"/>
                  </a:lnTo>
                  <a:lnTo>
                    <a:pt x="130" y="420"/>
                  </a:lnTo>
                  <a:lnTo>
                    <a:pt x="151" y="428"/>
                  </a:lnTo>
                  <a:lnTo>
                    <a:pt x="172" y="433"/>
                  </a:lnTo>
                  <a:lnTo>
                    <a:pt x="213" y="4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7" name="Freeform 25"/>
            <p:cNvSpPr>
              <a:spLocks/>
            </p:cNvSpPr>
            <p:nvPr/>
          </p:nvSpPr>
          <p:spPr bwMode="auto">
            <a:xfrm>
              <a:off x="2385" y="2578"/>
              <a:ext cx="798" cy="541"/>
            </a:xfrm>
            <a:custGeom>
              <a:avLst/>
              <a:gdLst>
                <a:gd name="T0" fmla="*/ 1 w 1595"/>
                <a:gd name="T1" fmla="*/ 16 h 1084"/>
                <a:gd name="T2" fmla="*/ 0 w 1595"/>
                <a:gd name="T3" fmla="*/ 0 h 1084"/>
                <a:gd name="T4" fmla="*/ 25 w 1595"/>
                <a:gd name="T5" fmla="*/ 0 h 1084"/>
                <a:gd name="T6" fmla="*/ 21 w 1595"/>
                <a:gd name="T7" fmla="*/ 3 h 1084"/>
                <a:gd name="T8" fmla="*/ 14 w 1595"/>
                <a:gd name="T9" fmla="*/ 4 h 1084"/>
                <a:gd name="T10" fmla="*/ 13 w 1595"/>
                <a:gd name="T11" fmla="*/ 3 h 1084"/>
                <a:gd name="T12" fmla="*/ 13 w 1595"/>
                <a:gd name="T13" fmla="*/ 3 h 1084"/>
                <a:gd name="T14" fmla="*/ 13 w 1595"/>
                <a:gd name="T15" fmla="*/ 3 h 1084"/>
                <a:gd name="T16" fmla="*/ 13 w 1595"/>
                <a:gd name="T17" fmla="*/ 3 h 1084"/>
                <a:gd name="T18" fmla="*/ 12 w 1595"/>
                <a:gd name="T19" fmla="*/ 3 h 1084"/>
                <a:gd name="T20" fmla="*/ 12 w 1595"/>
                <a:gd name="T21" fmla="*/ 3 h 1084"/>
                <a:gd name="T22" fmla="*/ 11 w 1595"/>
                <a:gd name="T23" fmla="*/ 3 h 1084"/>
                <a:gd name="T24" fmla="*/ 10 w 1595"/>
                <a:gd name="T25" fmla="*/ 4 h 1084"/>
                <a:gd name="T26" fmla="*/ 8 w 1595"/>
                <a:gd name="T27" fmla="*/ 4 h 1084"/>
                <a:gd name="T28" fmla="*/ 8 w 1595"/>
                <a:gd name="T29" fmla="*/ 3 h 1084"/>
                <a:gd name="T30" fmla="*/ 7 w 1595"/>
                <a:gd name="T31" fmla="*/ 3 h 1084"/>
                <a:gd name="T32" fmla="*/ 7 w 1595"/>
                <a:gd name="T33" fmla="*/ 3 h 1084"/>
                <a:gd name="T34" fmla="*/ 7 w 1595"/>
                <a:gd name="T35" fmla="*/ 3 h 1084"/>
                <a:gd name="T36" fmla="*/ 7 w 1595"/>
                <a:gd name="T37" fmla="*/ 3 h 1084"/>
                <a:gd name="T38" fmla="*/ 6 w 1595"/>
                <a:gd name="T39" fmla="*/ 3 h 1084"/>
                <a:gd name="T40" fmla="*/ 6 w 1595"/>
                <a:gd name="T41" fmla="*/ 3 h 1084"/>
                <a:gd name="T42" fmla="*/ 5 w 1595"/>
                <a:gd name="T43" fmla="*/ 3 h 1084"/>
                <a:gd name="T44" fmla="*/ 4 w 1595"/>
                <a:gd name="T45" fmla="*/ 4 h 1084"/>
                <a:gd name="T46" fmla="*/ 4 w 1595"/>
                <a:gd name="T47" fmla="*/ 11 h 1084"/>
                <a:gd name="T48" fmla="*/ 21 w 1595"/>
                <a:gd name="T49" fmla="*/ 11 h 1084"/>
                <a:gd name="T50" fmla="*/ 21 w 1595"/>
                <a:gd name="T51" fmla="*/ 16 h 1084"/>
                <a:gd name="T52" fmla="*/ 1 w 1595"/>
                <a:gd name="T53" fmla="*/ 16 h 1084"/>
                <a:gd name="T54" fmla="*/ 1 w 1595"/>
                <a:gd name="T55" fmla="*/ 16 h 10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595" h="1084">
                  <a:moveTo>
                    <a:pt x="2" y="1084"/>
                  </a:moveTo>
                  <a:lnTo>
                    <a:pt x="0" y="0"/>
                  </a:lnTo>
                  <a:lnTo>
                    <a:pt x="1595" y="8"/>
                  </a:lnTo>
                  <a:lnTo>
                    <a:pt x="1308" y="253"/>
                  </a:lnTo>
                  <a:lnTo>
                    <a:pt x="833" y="257"/>
                  </a:lnTo>
                  <a:lnTo>
                    <a:pt x="818" y="236"/>
                  </a:lnTo>
                  <a:lnTo>
                    <a:pt x="799" y="219"/>
                  </a:lnTo>
                  <a:lnTo>
                    <a:pt x="787" y="211"/>
                  </a:lnTo>
                  <a:lnTo>
                    <a:pt x="776" y="206"/>
                  </a:lnTo>
                  <a:lnTo>
                    <a:pt x="749" y="196"/>
                  </a:lnTo>
                  <a:lnTo>
                    <a:pt x="721" y="196"/>
                  </a:lnTo>
                  <a:lnTo>
                    <a:pt x="690" y="204"/>
                  </a:lnTo>
                  <a:lnTo>
                    <a:pt x="626" y="257"/>
                  </a:lnTo>
                  <a:lnTo>
                    <a:pt x="466" y="259"/>
                  </a:lnTo>
                  <a:lnTo>
                    <a:pt x="453" y="240"/>
                  </a:lnTo>
                  <a:lnTo>
                    <a:pt x="432" y="221"/>
                  </a:lnTo>
                  <a:lnTo>
                    <a:pt x="420" y="213"/>
                  </a:lnTo>
                  <a:lnTo>
                    <a:pt x="407" y="206"/>
                  </a:lnTo>
                  <a:lnTo>
                    <a:pt x="394" y="198"/>
                  </a:lnTo>
                  <a:lnTo>
                    <a:pt x="379" y="194"/>
                  </a:lnTo>
                  <a:lnTo>
                    <a:pt x="348" y="192"/>
                  </a:lnTo>
                  <a:lnTo>
                    <a:pt x="314" y="200"/>
                  </a:lnTo>
                  <a:lnTo>
                    <a:pt x="245" y="261"/>
                  </a:lnTo>
                  <a:lnTo>
                    <a:pt x="245" y="740"/>
                  </a:lnTo>
                  <a:lnTo>
                    <a:pt x="1295" y="751"/>
                  </a:lnTo>
                  <a:lnTo>
                    <a:pt x="1283" y="1084"/>
                  </a:lnTo>
                  <a:lnTo>
                    <a:pt x="2" y="108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8" name="Freeform 26"/>
            <p:cNvSpPr>
              <a:spLocks/>
            </p:cNvSpPr>
            <p:nvPr/>
          </p:nvSpPr>
          <p:spPr bwMode="auto">
            <a:xfrm>
              <a:off x="2621" y="2647"/>
              <a:ext cx="79" cy="356"/>
            </a:xfrm>
            <a:custGeom>
              <a:avLst/>
              <a:gdLst>
                <a:gd name="T0" fmla="*/ 0 w 157"/>
                <a:gd name="T1" fmla="*/ 0 h 713"/>
                <a:gd name="T2" fmla="*/ 0 w 157"/>
                <a:gd name="T3" fmla="*/ 11 h 713"/>
                <a:gd name="T4" fmla="*/ 3 w 157"/>
                <a:gd name="T5" fmla="*/ 11 h 713"/>
                <a:gd name="T6" fmla="*/ 3 w 157"/>
                <a:gd name="T7" fmla="*/ 0 h 713"/>
                <a:gd name="T8" fmla="*/ 0 w 157"/>
                <a:gd name="T9" fmla="*/ 0 h 713"/>
                <a:gd name="T10" fmla="*/ 0 w 157"/>
                <a:gd name="T11" fmla="*/ 0 h 7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 h="713">
                  <a:moveTo>
                    <a:pt x="0" y="0"/>
                  </a:moveTo>
                  <a:lnTo>
                    <a:pt x="0" y="713"/>
                  </a:lnTo>
                  <a:lnTo>
                    <a:pt x="157" y="713"/>
                  </a:lnTo>
                  <a:lnTo>
                    <a:pt x="157"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19" name="Freeform 27"/>
            <p:cNvSpPr>
              <a:spLocks/>
            </p:cNvSpPr>
            <p:nvPr/>
          </p:nvSpPr>
          <p:spPr bwMode="auto">
            <a:xfrm>
              <a:off x="2807" y="2636"/>
              <a:ext cx="73" cy="346"/>
            </a:xfrm>
            <a:custGeom>
              <a:avLst/>
              <a:gdLst>
                <a:gd name="T0" fmla="*/ 0 w 147"/>
                <a:gd name="T1" fmla="*/ 1 h 692"/>
                <a:gd name="T2" fmla="*/ 0 w 147"/>
                <a:gd name="T3" fmla="*/ 11 h 692"/>
                <a:gd name="T4" fmla="*/ 2 w 147"/>
                <a:gd name="T5" fmla="*/ 11 h 692"/>
                <a:gd name="T6" fmla="*/ 2 w 147"/>
                <a:gd name="T7" fmla="*/ 0 h 692"/>
                <a:gd name="T8" fmla="*/ 0 w 147"/>
                <a:gd name="T9" fmla="*/ 1 h 692"/>
                <a:gd name="T10" fmla="*/ 0 w 147"/>
                <a:gd name="T11" fmla="*/ 1 h 6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 h="692">
                  <a:moveTo>
                    <a:pt x="0" y="23"/>
                  </a:moveTo>
                  <a:lnTo>
                    <a:pt x="0" y="692"/>
                  </a:lnTo>
                  <a:lnTo>
                    <a:pt x="147" y="692"/>
                  </a:lnTo>
                  <a:lnTo>
                    <a:pt x="147" y="0"/>
                  </a:lnTo>
                  <a:lnTo>
                    <a:pt x="0"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0" name="Freeform 28"/>
            <p:cNvSpPr>
              <a:spLocks/>
            </p:cNvSpPr>
            <p:nvPr/>
          </p:nvSpPr>
          <p:spPr bwMode="auto">
            <a:xfrm>
              <a:off x="1332" y="1939"/>
              <a:ext cx="1604" cy="716"/>
            </a:xfrm>
            <a:custGeom>
              <a:avLst/>
              <a:gdLst>
                <a:gd name="T0" fmla="*/ 0 w 3209"/>
                <a:gd name="T1" fmla="*/ 13 h 1431"/>
                <a:gd name="T2" fmla="*/ 1 w 3209"/>
                <a:gd name="T3" fmla="*/ 9 h 1431"/>
                <a:gd name="T4" fmla="*/ 3 w 3209"/>
                <a:gd name="T5" fmla="*/ 6 h 1431"/>
                <a:gd name="T6" fmla="*/ 5 w 3209"/>
                <a:gd name="T7" fmla="*/ 6 h 1431"/>
                <a:gd name="T8" fmla="*/ 8 w 3209"/>
                <a:gd name="T9" fmla="*/ 8 h 1431"/>
                <a:gd name="T10" fmla="*/ 10 w 3209"/>
                <a:gd name="T11" fmla="*/ 9 h 1431"/>
                <a:gd name="T12" fmla="*/ 12 w 3209"/>
                <a:gd name="T13" fmla="*/ 10 h 1431"/>
                <a:gd name="T14" fmla="*/ 14 w 3209"/>
                <a:gd name="T15" fmla="*/ 7 h 1431"/>
                <a:gd name="T16" fmla="*/ 15 w 3209"/>
                <a:gd name="T17" fmla="*/ 5 h 1431"/>
                <a:gd name="T18" fmla="*/ 16 w 3209"/>
                <a:gd name="T19" fmla="*/ 3 h 1431"/>
                <a:gd name="T20" fmla="*/ 18 w 3209"/>
                <a:gd name="T21" fmla="*/ 1 h 1431"/>
                <a:gd name="T22" fmla="*/ 21 w 3209"/>
                <a:gd name="T23" fmla="*/ 1 h 1431"/>
                <a:gd name="T24" fmla="*/ 24 w 3209"/>
                <a:gd name="T25" fmla="*/ 3 h 1431"/>
                <a:gd name="T26" fmla="*/ 25 w 3209"/>
                <a:gd name="T27" fmla="*/ 5 h 1431"/>
                <a:gd name="T28" fmla="*/ 27 w 3209"/>
                <a:gd name="T29" fmla="*/ 7 h 1431"/>
                <a:gd name="T30" fmla="*/ 28 w 3209"/>
                <a:gd name="T31" fmla="*/ 9 h 1431"/>
                <a:gd name="T32" fmla="*/ 30 w 3209"/>
                <a:gd name="T33" fmla="*/ 9 h 1431"/>
                <a:gd name="T34" fmla="*/ 32 w 3209"/>
                <a:gd name="T35" fmla="*/ 7 h 1431"/>
                <a:gd name="T36" fmla="*/ 33 w 3209"/>
                <a:gd name="T37" fmla="*/ 3 h 1431"/>
                <a:gd name="T38" fmla="*/ 35 w 3209"/>
                <a:gd name="T39" fmla="*/ 1 h 1431"/>
                <a:gd name="T40" fmla="*/ 37 w 3209"/>
                <a:gd name="T41" fmla="*/ 0 h 1431"/>
                <a:gd name="T42" fmla="*/ 40 w 3209"/>
                <a:gd name="T43" fmla="*/ 2 h 1431"/>
                <a:gd name="T44" fmla="*/ 42 w 3209"/>
                <a:gd name="T45" fmla="*/ 2 h 1431"/>
                <a:gd name="T46" fmla="*/ 43 w 3209"/>
                <a:gd name="T47" fmla="*/ 3 h 1431"/>
                <a:gd name="T48" fmla="*/ 45 w 3209"/>
                <a:gd name="T49" fmla="*/ 5 h 1431"/>
                <a:gd name="T50" fmla="*/ 47 w 3209"/>
                <a:gd name="T51" fmla="*/ 7 h 1431"/>
                <a:gd name="T52" fmla="*/ 49 w 3209"/>
                <a:gd name="T53" fmla="*/ 9 h 1431"/>
                <a:gd name="T54" fmla="*/ 49 w 3209"/>
                <a:gd name="T55" fmla="*/ 11 h 1431"/>
                <a:gd name="T56" fmla="*/ 48 w 3209"/>
                <a:gd name="T57" fmla="*/ 10 h 1431"/>
                <a:gd name="T58" fmla="*/ 47 w 3209"/>
                <a:gd name="T59" fmla="*/ 9 h 1431"/>
                <a:gd name="T60" fmla="*/ 46 w 3209"/>
                <a:gd name="T61" fmla="*/ 8 h 1431"/>
                <a:gd name="T62" fmla="*/ 45 w 3209"/>
                <a:gd name="T63" fmla="*/ 8 h 1431"/>
                <a:gd name="T64" fmla="*/ 43 w 3209"/>
                <a:gd name="T65" fmla="*/ 7 h 1431"/>
                <a:gd name="T66" fmla="*/ 42 w 3209"/>
                <a:gd name="T67" fmla="*/ 6 h 1431"/>
                <a:gd name="T68" fmla="*/ 40 w 3209"/>
                <a:gd name="T69" fmla="*/ 5 h 1431"/>
                <a:gd name="T70" fmla="*/ 37 w 3209"/>
                <a:gd name="T71" fmla="*/ 6 h 1431"/>
                <a:gd name="T72" fmla="*/ 36 w 3209"/>
                <a:gd name="T73" fmla="*/ 10 h 1431"/>
                <a:gd name="T74" fmla="*/ 35 w 3209"/>
                <a:gd name="T75" fmla="*/ 12 h 1431"/>
                <a:gd name="T76" fmla="*/ 33 w 3209"/>
                <a:gd name="T77" fmla="*/ 14 h 1431"/>
                <a:gd name="T78" fmla="*/ 32 w 3209"/>
                <a:gd name="T79" fmla="*/ 15 h 1431"/>
                <a:gd name="T80" fmla="*/ 29 w 3209"/>
                <a:gd name="T81" fmla="*/ 15 h 1431"/>
                <a:gd name="T82" fmla="*/ 26 w 3209"/>
                <a:gd name="T83" fmla="*/ 14 h 1431"/>
                <a:gd name="T84" fmla="*/ 24 w 3209"/>
                <a:gd name="T85" fmla="*/ 14 h 1431"/>
                <a:gd name="T86" fmla="*/ 22 w 3209"/>
                <a:gd name="T87" fmla="*/ 12 h 1431"/>
                <a:gd name="T88" fmla="*/ 20 w 3209"/>
                <a:gd name="T89" fmla="*/ 9 h 1431"/>
                <a:gd name="T90" fmla="*/ 19 w 3209"/>
                <a:gd name="T91" fmla="*/ 10 h 1431"/>
                <a:gd name="T92" fmla="*/ 18 w 3209"/>
                <a:gd name="T93" fmla="*/ 13 h 1431"/>
                <a:gd name="T94" fmla="*/ 16 w 3209"/>
                <a:gd name="T95" fmla="*/ 15 h 1431"/>
                <a:gd name="T96" fmla="*/ 14 w 3209"/>
                <a:gd name="T97" fmla="*/ 16 h 1431"/>
                <a:gd name="T98" fmla="*/ 11 w 3209"/>
                <a:gd name="T99" fmla="*/ 15 h 1431"/>
                <a:gd name="T100" fmla="*/ 9 w 3209"/>
                <a:gd name="T101" fmla="*/ 15 h 1431"/>
                <a:gd name="T102" fmla="*/ 7 w 3209"/>
                <a:gd name="T103" fmla="*/ 14 h 1431"/>
                <a:gd name="T104" fmla="*/ 4 w 3209"/>
                <a:gd name="T105" fmla="*/ 13 h 1431"/>
                <a:gd name="T106" fmla="*/ 2 w 3209"/>
                <a:gd name="T107" fmla="*/ 15 h 1431"/>
                <a:gd name="T108" fmla="*/ 1 w 3209"/>
                <a:gd name="T109" fmla="*/ 18 h 1431"/>
                <a:gd name="T110" fmla="*/ 0 w 3209"/>
                <a:gd name="T111" fmla="*/ 23 h 143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209" h="1431">
                  <a:moveTo>
                    <a:pt x="2" y="1431"/>
                  </a:moveTo>
                  <a:lnTo>
                    <a:pt x="0" y="1266"/>
                  </a:lnTo>
                  <a:lnTo>
                    <a:pt x="4" y="1095"/>
                  </a:lnTo>
                  <a:lnTo>
                    <a:pt x="19" y="899"/>
                  </a:lnTo>
                  <a:lnTo>
                    <a:pt x="34" y="798"/>
                  </a:lnTo>
                  <a:lnTo>
                    <a:pt x="51" y="701"/>
                  </a:lnTo>
                  <a:lnTo>
                    <a:pt x="63" y="654"/>
                  </a:lnTo>
                  <a:lnTo>
                    <a:pt x="74" y="610"/>
                  </a:lnTo>
                  <a:lnTo>
                    <a:pt x="89" y="566"/>
                  </a:lnTo>
                  <a:lnTo>
                    <a:pt x="105" y="527"/>
                  </a:lnTo>
                  <a:lnTo>
                    <a:pt x="120" y="490"/>
                  </a:lnTo>
                  <a:lnTo>
                    <a:pt x="139" y="456"/>
                  </a:lnTo>
                  <a:lnTo>
                    <a:pt x="160" y="428"/>
                  </a:lnTo>
                  <a:lnTo>
                    <a:pt x="183" y="401"/>
                  </a:lnTo>
                  <a:lnTo>
                    <a:pt x="207" y="380"/>
                  </a:lnTo>
                  <a:lnTo>
                    <a:pt x="219" y="373"/>
                  </a:lnTo>
                  <a:lnTo>
                    <a:pt x="232" y="365"/>
                  </a:lnTo>
                  <a:lnTo>
                    <a:pt x="261" y="354"/>
                  </a:lnTo>
                  <a:lnTo>
                    <a:pt x="291" y="350"/>
                  </a:lnTo>
                  <a:lnTo>
                    <a:pt x="352" y="350"/>
                  </a:lnTo>
                  <a:lnTo>
                    <a:pt x="405" y="359"/>
                  </a:lnTo>
                  <a:lnTo>
                    <a:pt x="451" y="374"/>
                  </a:lnTo>
                  <a:lnTo>
                    <a:pt x="473" y="386"/>
                  </a:lnTo>
                  <a:lnTo>
                    <a:pt x="492" y="397"/>
                  </a:lnTo>
                  <a:lnTo>
                    <a:pt x="565" y="450"/>
                  </a:lnTo>
                  <a:lnTo>
                    <a:pt x="595" y="479"/>
                  </a:lnTo>
                  <a:lnTo>
                    <a:pt x="624" y="509"/>
                  </a:lnTo>
                  <a:lnTo>
                    <a:pt x="650" y="536"/>
                  </a:lnTo>
                  <a:lnTo>
                    <a:pt x="677" y="559"/>
                  </a:lnTo>
                  <a:lnTo>
                    <a:pt x="690" y="568"/>
                  </a:lnTo>
                  <a:lnTo>
                    <a:pt x="702" y="576"/>
                  </a:lnTo>
                  <a:lnTo>
                    <a:pt x="715" y="584"/>
                  </a:lnTo>
                  <a:lnTo>
                    <a:pt x="728" y="589"/>
                  </a:lnTo>
                  <a:lnTo>
                    <a:pt x="757" y="593"/>
                  </a:lnTo>
                  <a:lnTo>
                    <a:pt x="787" y="587"/>
                  </a:lnTo>
                  <a:lnTo>
                    <a:pt x="819" y="570"/>
                  </a:lnTo>
                  <a:lnTo>
                    <a:pt x="855" y="540"/>
                  </a:lnTo>
                  <a:lnTo>
                    <a:pt x="892" y="502"/>
                  </a:lnTo>
                  <a:lnTo>
                    <a:pt x="922" y="460"/>
                  </a:lnTo>
                  <a:lnTo>
                    <a:pt x="951" y="416"/>
                  </a:lnTo>
                  <a:lnTo>
                    <a:pt x="975" y="371"/>
                  </a:lnTo>
                  <a:lnTo>
                    <a:pt x="987" y="348"/>
                  </a:lnTo>
                  <a:lnTo>
                    <a:pt x="998" y="325"/>
                  </a:lnTo>
                  <a:lnTo>
                    <a:pt x="1008" y="300"/>
                  </a:lnTo>
                  <a:lnTo>
                    <a:pt x="1019" y="278"/>
                  </a:lnTo>
                  <a:lnTo>
                    <a:pt x="1028" y="255"/>
                  </a:lnTo>
                  <a:lnTo>
                    <a:pt x="1040" y="232"/>
                  </a:lnTo>
                  <a:lnTo>
                    <a:pt x="1051" y="209"/>
                  </a:lnTo>
                  <a:lnTo>
                    <a:pt x="1061" y="188"/>
                  </a:lnTo>
                  <a:lnTo>
                    <a:pt x="1072" y="167"/>
                  </a:lnTo>
                  <a:lnTo>
                    <a:pt x="1084" y="146"/>
                  </a:lnTo>
                  <a:lnTo>
                    <a:pt x="1108" y="108"/>
                  </a:lnTo>
                  <a:lnTo>
                    <a:pt x="1137" y="76"/>
                  </a:lnTo>
                  <a:lnTo>
                    <a:pt x="1169" y="48"/>
                  </a:lnTo>
                  <a:lnTo>
                    <a:pt x="1186" y="36"/>
                  </a:lnTo>
                  <a:lnTo>
                    <a:pt x="1205" y="25"/>
                  </a:lnTo>
                  <a:lnTo>
                    <a:pt x="1224" y="17"/>
                  </a:lnTo>
                  <a:lnTo>
                    <a:pt x="1247" y="10"/>
                  </a:lnTo>
                  <a:lnTo>
                    <a:pt x="1295" y="2"/>
                  </a:lnTo>
                  <a:lnTo>
                    <a:pt x="1350" y="4"/>
                  </a:lnTo>
                  <a:lnTo>
                    <a:pt x="1405" y="17"/>
                  </a:lnTo>
                  <a:lnTo>
                    <a:pt x="1433" y="30"/>
                  </a:lnTo>
                  <a:lnTo>
                    <a:pt x="1458" y="46"/>
                  </a:lnTo>
                  <a:lnTo>
                    <a:pt x="1506" y="87"/>
                  </a:lnTo>
                  <a:lnTo>
                    <a:pt x="1551" y="135"/>
                  </a:lnTo>
                  <a:lnTo>
                    <a:pt x="1572" y="163"/>
                  </a:lnTo>
                  <a:lnTo>
                    <a:pt x="1593" y="192"/>
                  </a:lnTo>
                  <a:lnTo>
                    <a:pt x="1612" y="222"/>
                  </a:lnTo>
                  <a:lnTo>
                    <a:pt x="1631" y="253"/>
                  </a:lnTo>
                  <a:lnTo>
                    <a:pt x="1650" y="285"/>
                  </a:lnTo>
                  <a:lnTo>
                    <a:pt x="1669" y="316"/>
                  </a:lnTo>
                  <a:lnTo>
                    <a:pt x="1686" y="348"/>
                  </a:lnTo>
                  <a:lnTo>
                    <a:pt x="1703" y="378"/>
                  </a:lnTo>
                  <a:lnTo>
                    <a:pt x="1720" y="409"/>
                  </a:lnTo>
                  <a:lnTo>
                    <a:pt x="1737" y="437"/>
                  </a:lnTo>
                  <a:lnTo>
                    <a:pt x="1755" y="466"/>
                  </a:lnTo>
                  <a:lnTo>
                    <a:pt x="1772" y="492"/>
                  </a:lnTo>
                  <a:lnTo>
                    <a:pt x="1787" y="515"/>
                  </a:lnTo>
                  <a:lnTo>
                    <a:pt x="1804" y="536"/>
                  </a:lnTo>
                  <a:lnTo>
                    <a:pt x="1836" y="570"/>
                  </a:lnTo>
                  <a:lnTo>
                    <a:pt x="1852" y="584"/>
                  </a:lnTo>
                  <a:lnTo>
                    <a:pt x="1869" y="593"/>
                  </a:lnTo>
                  <a:lnTo>
                    <a:pt x="1903" y="597"/>
                  </a:lnTo>
                  <a:lnTo>
                    <a:pt x="1939" y="585"/>
                  </a:lnTo>
                  <a:lnTo>
                    <a:pt x="1975" y="551"/>
                  </a:lnTo>
                  <a:lnTo>
                    <a:pt x="2011" y="504"/>
                  </a:lnTo>
                  <a:lnTo>
                    <a:pt x="2028" y="479"/>
                  </a:lnTo>
                  <a:lnTo>
                    <a:pt x="2042" y="452"/>
                  </a:lnTo>
                  <a:lnTo>
                    <a:pt x="2055" y="426"/>
                  </a:lnTo>
                  <a:lnTo>
                    <a:pt x="2068" y="397"/>
                  </a:lnTo>
                  <a:lnTo>
                    <a:pt x="2095" y="342"/>
                  </a:lnTo>
                  <a:lnTo>
                    <a:pt x="2118" y="285"/>
                  </a:lnTo>
                  <a:lnTo>
                    <a:pt x="2140" y="230"/>
                  </a:lnTo>
                  <a:lnTo>
                    <a:pt x="2150" y="203"/>
                  </a:lnTo>
                  <a:lnTo>
                    <a:pt x="2163" y="179"/>
                  </a:lnTo>
                  <a:lnTo>
                    <a:pt x="2175" y="152"/>
                  </a:lnTo>
                  <a:lnTo>
                    <a:pt x="2188" y="129"/>
                  </a:lnTo>
                  <a:lnTo>
                    <a:pt x="2201" y="106"/>
                  </a:lnTo>
                  <a:lnTo>
                    <a:pt x="2217" y="87"/>
                  </a:lnTo>
                  <a:lnTo>
                    <a:pt x="2249" y="51"/>
                  </a:lnTo>
                  <a:lnTo>
                    <a:pt x="2266" y="36"/>
                  </a:lnTo>
                  <a:lnTo>
                    <a:pt x="2285" y="25"/>
                  </a:lnTo>
                  <a:lnTo>
                    <a:pt x="2308" y="13"/>
                  </a:lnTo>
                  <a:lnTo>
                    <a:pt x="2329" y="8"/>
                  </a:lnTo>
                  <a:lnTo>
                    <a:pt x="2380" y="0"/>
                  </a:lnTo>
                  <a:lnTo>
                    <a:pt x="2439" y="8"/>
                  </a:lnTo>
                  <a:lnTo>
                    <a:pt x="2507" y="29"/>
                  </a:lnTo>
                  <a:lnTo>
                    <a:pt x="2545" y="44"/>
                  </a:lnTo>
                  <a:lnTo>
                    <a:pt x="2566" y="53"/>
                  </a:lnTo>
                  <a:lnTo>
                    <a:pt x="2587" y="65"/>
                  </a:lnTo>
                  <a:lnTo>
                    <a:pt x="2608" y="76"/>
                  </a:lnTo>
                  <a:lnTo>
                    <a:pt x="2629" y="87"/>
                  </a:lnTo>
                  <a:lnTo>
                    <a:pt x="2648" y="99"/>
                  </a:lnTo>
                  <a:lnTo>
                    <a:pt x="2669" y="110"/>
                  </a:lnTo>
                  <a:lnTo>
                    <a:pt x="2688" y="122"/>
                  </a:lnTo>
                  <a:lnTo>
                    <a:pt x="2707" y="135"/>
                  </a:lnTo>
                  <a:lnTo>
                    <a:pt x="2726" y="146"/>
                  </a:lnTo>
                  <a:lnTo>
                    <a:pt x="2743" y="158"/>
                  </a:lnTo>
                  <a:lnTo>
                    <a:pt x="2762" y="171"/>
                  </a:lnTo>
                  <a:lnTo>
                    <a:pt x="2779" y="182"/>
                  </a:lnTo>
                  <a:lnTo>
                    <a:pt x="2796" y="196"/>
                  </a:lnTo>
                  <a:lnTo>
                    <a:pt x="2813" y="209"/>
                  </a:lnTo>
                  <a:lnTo>
                    <a:pt x="2844" y="234"/>
                  </a:lnTo>
                  <a:lnTo>
                    <a:pt x="2876" y="259"/>
                  </a:lnTo>
                  <a:lnTo>
                    <a:pt x="2905" y="283"/>
                  </a:lnTo>
                  <a:lnTo>
                    <a:pt x="2931" y="310"/>
                  </a:lnTo>
                  <a:lnTo>
                    <a:pt x="2958" y="335"/>
                  </a:lnTo>
                  <a:lnTo>
                    <a:pt x="2983" y="359"/>
                  </a:lnTo>
                  <a:lnTo>
                    <a:pt x="3005" y="384"/>
                  </a:lnTo>
                  <a:lnTo>
                    <a:pt x="3028" y="407"/>
                  </a:lnTo>
                  <a:lnTo>
                    <a:pt x="3049" y="431"/>
                  </a:lnTo>
                  <a:lnTo>
                    <a:pt x="3068" y="454"/>
                  </a:lnTo>
                  <a:lnTo>
                    <a:pt x="3102" y="498"/>
                  </a:lnTo>
                  <a:lnTo>
                    <a:pt x="3133" y="538"/>
                  </a:lnTo>
                  <a:lnTo>
                    <a:pt x="3156" y="574"/>
                  </a:lnTo>
                  <a:lnTo>
                    <a:pt x="3176" y="604"/>
                  </a:lnTo>
                  <a:lnTo>
                    <a:pt x="3201" y="648"/>
                  </a:lnTo>
                  <a:lnTo>
                    <a:pt x="3209" y="665"/>
                  </a:lnTo>
                  <a:lnTo>
                    <a:pt x="3201" y="660"/>
                  </a:lnTo>
                  <a:lnTo>
                    <a:pt x="3192" y="652"/>
                  </a:lnTo>
                  <a:lnTo>
                    <a:pt x="3178" y="642"/>
                  </a:lnTo>
                  <a:lnTo>
                    <a:pt x="3163" y="631"/>
                  </a:lnTo>
                  <a:lnTo>
                    <a:pt x="3142" y="618"/>
                  </a:lnTo>
                  <a:lnTo>
                    <a:pt x="3133" y="610"/>
                  </a:lnTo>
                  <a:lnTo>
                    <a:pt x="3121" y="603"/>
                  </a:lnTo>
                  <a:lnTo>
                    <a:pt x="3110" y="595"/>
                  </a:lnTo>
                  <a:lnTo>
                    <a:pt x="3097" y="585"/>
                  </a:lnTo>
                  <a:lnTo>
                    <a:pt x="3083" y="576"/>
                  </a:lnTo>
                  <a:lnTo>
                    <a:pt x="3070" y="566"/>
                  </a:lnTo>
                  <a:lnTo>
                    <a:pt x="3057" y="559"/>
                  </a:lnTo>
                  <a:lnTo>
                    <a:pt x="3041" y="547"/>
                  </a:lnTo>
                  <a:lnTo>
                    <a:pt x="3026" y="538"/>
                  </a:lnTo>
                  <a:lnTo>
                    <a:pt x="3011" y="528"/>
                  </a:lnTo>
                  <a:lnTo>
                    <a:pt x="2996" y="519"/>
                  </a:lnTo>
                  <a:lnTo>
                    <a:pt x="2979" y="508"/>
                  </a:lnTo>
                  <a:lnTo>
                    <a:pt x="2964" y="498"/>
                  </a:lnTo>
                  <a:lnTo>
                    <a:pt x="2946" y="487"/>
                  </a:lnTo>
                  <a:lnTo>
                    <a:pt x="2929" y="477"/>
                  </a:lnTo>
                  <a:lnTo>
                    <a:pt x="2912" y="468"/>
                  </a:lnTo>
                  <a:lnTo>
                    <a:pt x="2895" y="456"/>
                  </a:lnTo>
                  <a:lnTo>
                    <a:pt x="2878" y="447"/>
                  </a:lnTo>
                  <a:lnTo>
                    <a:pt x="2861" y="435"/>
                  </a:lnTo>
                  <a:lnTo>
                    <a:pt x="2844" y="426"/>
                  </a:lnTo>
                  <a:lnTo>
                    <a:pt x="2825" y="416"/>
                  </a:lnTo>
                  <a:lnTo>
                    <a:pt x="2808" y="407"/>
                  </a:lnTo>
                  <a:lnTo>
                    <a:pt x="2791" y="397"/>
                  </a:lnTo>
                  <a:lnTo>
                    <a:pt x="2772" y="388"/>
                  </a:lnTo>
                  <a:lnTo>
                    <a:pt x="2754" y="378"/>
                  </a:lnTo>
                  <a:lnTo>
                    <a:pt x="2737" y="371"/>
                  </a:lnTo>
                  <a:lnTo>
                    <a:pt x="2720" y="361"/>
                  </a:lnTo>
                  <a:lnTo>
                    <a:pt x="2703" y="354"/>
                  </a:lnTo>
                  <a:lnTo>
                    <a:pt x="2686" y="346"/>
                  </a:lnTo>
                  <a:lnTo>
                    <a:pt x="2669" y="338"/>
                  </a:lnTo>
                  <a:lnTo>
                    <a:pt x="2637" y="327"/>
                  </a:lnTo>
                  <a:lnTo>
                    <a:pt x="2604" y="316"/>
                  </a:lnTo>
                  <a:lnTo>
                    <a:pt x="2574" y="306"/>
                  </a:lnTo>
                  <a:lnTo>
                    <a:pt x="2521" y="297"/>
                  </a:lnTo>
                  <a:lnTo>
                    <a:pt x="2475" y="300"/>
                  </a:lnTo>
                  <a:lnTo>
                    <a:pt x="2439" y="316"/>
                  </a:lnTo>
                  <a:lnTo>
                    <a:pt x="2418" y="348"/>
                  </a:lnTo>
                  <a:lnTo>
                    <a:pt x="2401" y="392"/>
                  </a:lnTo>
                  <a:lnTo>
                    <a:pt x="2386" y="439"/>
                  </a:lnTo>
                  <a:lnTo>
                    <a:pt x="2369" y="489"/>
                  </a:lnTo>
                  <a:lnTo>
                    <a:pt x="2348" y="542"/>
                  </a:lnTo>
                  <a:lnTo>
                    <a:pt x="2327" y="595"/>
                  </a:lnTo>
                  <a:lnTo>
                    <a:pt x="2313" y="622"/>
                  </a:lnTo>
                  <a:lnTo>
                    <a:pt x="2302" y="650"/>
                  </a:lnTo>
                  <a:lnTo>
                    <a:pt x="2289" y="677"/>
                  </a:lnTo>
                  <a:lnTo>
                    <a:pt x="2275" y="701"/>
                  </a:lnTo>
                  <a:lnTo>
                    <a:pt x="2260" y="728"/>
                  </a:lnTo>
                  <a:lnTo>
                    <a:pt x="2245" y="753"/>
                  </a:lnTo>
                  <a:lnTo>
                    <a:pt x="2228" y="777"/>
                  </a:lnTo>
                  <a:lnTo>
                    <a:pt x="2211" y="800"/>
                  </a:lnTo>
                  <a:lnTo>
                    <a:pt x="2192" y="821"/>
                  </a:lnTo>
                  <a:lnTo>
                    <a:pt x="2173" y="842"/>
                  </a:lnTo>
                  <a:lnTo>
                    <a:pt x="2131" y="880"/>
                  </a:lnTo>
                  <a:lnTo>
                    <a:pt x="2120" y="888"/>
                  </a:lnTo>
                  <a:lnTo>
                    <a:pt x="2108" y="897"/>
                  </a:lnTo>
                  <a:lnTo>
                    <a:pt x="2097" y="905"/>
                  </a:lnTo>
                  <a:lnTo>
                    <a:pt x="2083" y="910"/>
                  </a:lnTo>
                  <a:lnTo>
                    <a:pt x="2059" y="924"/>
                  </a:lnTo>
                  <a:lnTo>
                    <a:pt x="2032" y="933"/>
                  </a:lnTo>
                  <a:lnTo>
                    <a:pt x="2004" y="943"/>
                  </a:lnTo>
                  <a:lnTo>
                    <a:pt x="1975" y="948"/>
                  </a:lnTo>
                  <a:lnTo>
                    <a:pt x="1912" y="952"/>
                  </a:lnTo>
                  <a:lnTo>
                    <a:pt x="1842" y="945"/>
                  </a:lnTo>
                  <a:lnTo>
                    <a:pt x="1774" y="929"/>
                  </a:lnTo>
                  <a:lnTo>
                    <a:pt x="1741" y="918"/>
                  </a:lnTo>
                  <a:lnTo>
                    <a:pt x="1709" y="905"/>
                  </a:lnTo>
                  <a:lnTo>
                    <a:pt x="1679" y="891"/>
                  </a:lnTo>
                  <a:lnTo>
                    <a:pt x="1648" y="876"/>
                  </a:lnTo>
                  <a:lnTo>
                    <a:pt x="1635" y="869"/>
                  </a:lnTo>
                  <a:lnTo>
                    <a:pt x="1622" y="859"/>
                  </a:lnTo>
                  <a:lnTo>
                    <a:pt x="1606" y="852"/>
                  </a:lnTo>
                  <a:lnTo>
                    <a:pt x="1593" y="842"/>
                  </a:lnTo>
                  <a:lnTo>
                    <a:pt x="1580" y="834"/>
                  </a:lnTo>
                  <a:lnTo>
                    <a:pt x="1568" y="825"/>
                  </a:lnTo>
                  <a:lnTo>
                    <a:pt x="1544" y="806"/>
                  </a:lnTo>
                  <a:lnTo>
                    <a:pt x="1498" y="766"/>
                  </a:lnTo>
                  <a:lnTo>
                    <a:pt x="1456" y="726"/>
                  </a:lnTo>
                  <a:lnTo>
                    <a:pt x="1420" y="684"/>
                  </a:lnTo>
                  <a:lnTo>
                    <a:pt x="1388" y="644"/>
                  </a:lnTo>
                  <a:lnTo>
                    <a:pt x="1361" y="604"/>
                  </a:lnTo>
                  <a:lnTo>
                    <a:pt x="1338" y="570"/>
                  </a:lnTo>
                  <a:lnTo>
                    <a:pt x="1319" y="538"/>
                  </a:lnTo>
                  <a:lnTo>
                    <a:pt x="1295" y="492"/>
                  </a:lnTo>
                  <a:lnTo>
                    <a:pt x="1287" y="473"/>
                  </a:lnTo>
                  <a:lnTo>
                    <a:pt x="1281" y="500"/>
                  </a:lnTo>
                  <a:lnTo>
                    <a:pt x="1264" y="565"/>
                  </a:lnTo>
                  <a:lnTo>
                    <a:pt x="1251" y="608"/>
                  </a:lnTo>
                  <a:lnTo>
                    <a:pt x="1232" y="658"/>
                  </a:lnTo>
                  <a:lnTo>
                    <a:pt x="1211" y="707"/>
                  </a:lnTo>
                  <a:lnTo>
                    <a:pt x="1198" y="734"/>
                  </a:lnTo>
                  <a:lnTo>
                    <a:pt x="1184" y="758"/>
                  </a:lnTo>
                  <a:lnTo>
                    <a:pt x="1169" y="785"/>
                  </a:lnTo>
                  <a:lnTo>
                    <a:pt x="1154" y="810"/>
                  </a:lnTo>
                  <a:lnTo>
                    <a:pt x="1137" y="834"/>
                  </a:lnTo>
                  <a:lnTo>
                    <a:pt x="1118" y="857"/>
                  </a:lnTo>
                  <a:lnTo>
                    <a:pt x="1097" y="880"/>
                  </a:lnTo>
                  <a:lnTo>
                    <a:pt x="1076" y="901"/>
                  </a:lnTo>
                  <a:lnTo>
                    <a:pt x="1028" y="937"/>
                  </a:lnTo>
                  <a:lnTo>
                    <a:pt x="1015" y="945"/>
                  </a:lnTo>
                  <a:lnTo>
                    <a:pt x="1002" y="950"/>
                  </a:lnTo>
                  <a:lnTo>
                    <a:pt x="975" y="964"/>
                  </a:lnTo>
                  <a:lnTo>
                    <a:pt x="947" y="973"/>
                  </a:lnTo>
                  <a:lnTo>
                    <a:pt x="916" y="981"/>
                  </a:lnTo>
                  <a:lnTo>
                    <a:pt x="850" y="985"/>
                  </a:lnTo>
                  <a:lnTo>
                    <a:pt x="778" y="977"/>
                  </a:lnTo>
                  <a:lnTo>
                    <a:pt x="741" y="967"/>
                  </a:lnTo>
                  <a:lnTo>
                    <a:pt x="707" y="960"/>
                  </a:lnTo>
                  <a:lnTo>
                    <a:pt x="677" y="950"/>
                  </a:lnTo>
                  <a:lnTo>
                    <a:pt x="648" y="941"/>
                  </a:lnTo>
                  <a:lnTo>
                    <a:pt x="624" y="933"/>
                  </a:lnTo>
                  <a:lnTo>
                    <a:pt x="601" y="924"/>
                  </a:lnTo>
                  <a:lnTo>
                    <a:pt x="580" y="916"/>
                  </a:lnTo>
                  <a:lnTo>
                    <a:pt x="561" y="907"/>
                  </a:lnTo>
                  <a:lnTo>
                    <a:pt x="544" y="899"/>
                  </a:lnTo>
                  <a:lnTo>
                    <a:pt x="529" y="890"/>
                  </a:lnTo>
                  <a:lnTo>
                    <a:pt x="502" y="874"/>
                  </a:lnTo>
                  <a:lnTo>
                    <a:pt x="464" y="846"/>
                  </a:lnTo>
                  <a:lnTo>
                    <a:pt x="435" y="823"/>
                  </a:lnTo>
                  <a:lnTo>
                    <a:pt x="422" y="814"/>
                  </a:lnTo>
                  <a:lnTo>
                    <a:pt x="407" y="808"/>
                  </a:lnTo>
                  <a:lnTo>
                    <a:pt x="363" y="804"/>
                  </a:lnTo>
                  <a:lnTo>
                    <a:pt x="300" y="812"/>
                  </a:lnTo>
                  <a:lnTo>
                    <a:pt x="261" y="825"/>
                  </a:lnTo>
                  <a:lnTo>
                    <a:pt x="243" y="836"/>
                  </a:lnTo>
                  <a:lnTo>
                    <a:pt x="226" y="850"/>
                  </a:lnTo>
                  <a:lnTo>
                    <a:pt x="194" y="884"/>
                  </a:lnTo>
                  <a:lnTo>
                    <a:pt x="164" y="926"/>
                  </a:lnTo>
                  <a:lnTo>
                    <a:pt x="137" y="973"/>
                  </a:lnTo>
                  <a:lnTo>
                    <a:pt x="124" y="998"/>
                  </a:lnTo>
                  <a:lnTo>
                    <a:pt x="112" y="1025"/>
                  </a:lnTo>
                  <a:lnTo>
                    <a:pt x="89" y="1080"/>
                  </a:lnTo>
                  <a:lnTo>
                    <a:pt x="72" y="1137"/>
                  </a:lnTo>
                  <a:lnTo>
                    <a:pt x="53" y="1192"/>
                  </a:lnTo>
                  <a:lnTo>
                    <a:pt x="40" y="1245"/>
                  </a:lnTo>
                  <a:lnTo>
                    <a:pt x="19" y="1340"/>
                  </a:lnTo>
                  <a:lnTo>
                    <a:pt x="2" y="14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1" name="Freeform 29"/>
            <p:cNvSpPr>
              <a:spLocks/>
            </p:cNvSpPr>
            <p:nvPr/>
          </p:nvSpPr>
          <p:spPr bwMode="auto">
            <a:xfrm>
              <a:off x="1016" y="3338"/>
              <a:ext cx="244" cy="252"/>
            </a:xfrm>
            <a:custGeom>
              <a:avLst/>
              <a:gdLst>
                <a:gd name="T0" fmla="*/ 7 w 489"/>
                <a:gd name="T1" fmla="*/ 0 h 504"/>
                <a:gd name="T2" fmla="*/ 0 w 489"/>
                <a:gd name="T3" fmla="*/ 8 h 504"/>
                <a:gd name="T4" fmla="*/ 7 w 489"/>
                <a:gd name="T5" fmla="*/ 8 h 504"/>
                <a:gd name="T6" fmla="*/ 7 w 489"/>
                <a:gd name="T7" fmla="*/ 0 h 504"/>
                <a:gd name="T8" fmla="*/ 7 w 489"/>
                <a:gd name="T9" fmla="*/ 0 h 5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 h="504">
                  <a:moveTo>
                    <a:pt x="489" y="0"/>
                  </a:moveTo>
                  <a:lnTo>
                    <a:pt x="0" y="504"/>
                  </a:lnTo>
                  <a:lnTo>
                    <a:pt x="466" y="498"/>
                  </a:lnTo>
                  <a:lnTo>
                    <a:pt x="48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2" name="Freeform 30"/>
            <p:cNvSpPr>
              <a:spLocks/>
            </p:cNvSpPr>
            <p:nvPr/>
          </p:nvSpPr>
          <p:spPr bwMode="auto">
            <a:xfrm>
              <a:off x="2678" y="3193"/>
              <a:ext cx="401" cy="376"/>
            </a:xfrm>
            <a:custGeom>
              <a:avLst/>
              <a:gdLst>
                <a:gd name="T0" fmla="*/ 10 w 802"/>
                <a:gd name="T1" fmla="*/ 11 h 753"/>
                <a:gd name="T2" fmla="*/ 10 w 802"/>
                <a:gd name="T3" fmla="*/ 11 h 753"/>
                <a:gd name="T4" fmla="*/ 10 w 802"/>
                <a:gd name="T5" fmla="*/ 11 h 753"/>
                <a:gd name="T6" fmla="*/ 11 w 802"/>
                <a:gd name="T7" fmla="*/ 11 h 753"/>
                <a:gd name="T8" fmla="*/ 11 w 802"/>
                <a:gd name="T9" fmla="*/ 10 h 753"/>
                <a:gd name="T10" fmla="*/ 12 w 802"/>
                <a:gd name="T11" fmla="*/ 10 h 753"/>
                <a:gd name="T12" fmla="*/ 12 w 802"/>
                <a:gd name="T13" fmla="*/ 9 h 753"/>
                <a:gd name="T14" fmla="*/ 12 w 802"/>
                <a:gd name="T15" fmla="*/ 9 h 753"/>
                <a:gd name="T16" fmla="*/ 13 w 802"/>
                <a:gd name="T17" fmla="*/ 8 h 753"/>
                <a:gd name="T18" fmla="*/ 13 w 802"/>
                <a:gd name="T19" fmla="*/ 6 h 753"/>
                <a:gd name="T20" fmla="*/ 13 w 802"/>
                <a:gd name="T21" fmla="*/ 6 h 753"/>
                <a:gd name="T22" fmla="*/ 13 w 802"/>
                <a:gd name="T23" fmla="*/ 5 h 753"/>
                <a:gd name="T24" fmla="*/ 13 w 802"/>
                <a:gd name="T25" fmla="*/ 4 h 753"/>
                <a:gd name="T26" fmla="*/ 13 w 802"/>
                <a:gd name="T27" fmla="*/ 3 h 753"/>
                <a:gd name="T28" fmla="*/ 12 w 802"/>
                <a:gd name="T29" fmla="*/ 3 h 753"/>
                <a:gd name="T30" fmla="*/ 12 w 802"/>
                <a:gd name="T31" fmla="*/ 2 h 753"/>
                <a:gd name="T32" fmla="*/ 12 w 802"/>
                <a:gd name="T33" fmla="*/ 2 h 753"/>
                <a:gd name="T34" fmla="*/ 11 w 802"/>
                <a:gd name="T35" fmla="*/ 1 h 753"/>
                <a:gd name="T36" fmla="*/ 11 w 802"/>
                <a:gd name="T37" fmla="*/ 1 h 753"/>
                <a:gd name="T38" fmla="*/ 10 w 802"/>
                <a:gd name="T39" fmla="*/ 1 h 753"/>
                <a:gd name="T40" fmla="*/ 10 w 802"/>
                <a:gd name="T41" fmla="*/ 0 h 753"/>
                <a:gd name="T42" fmla="*/ 10 w 802"/>
                <a:gd name="T43" fmla="*/ 0 h 753"/>
                <a:gd name="T44" fmla="*/ 10 w 802"/>
                <a:gd name="T45" fmla="*/ 0 h 753"/>
                <a:gd name="T46" fmla="*/ 9 w 802"/>
                <a:gd name="T47" fmla="*/ 0 h 753"/>
                <a:gd name="T48" fmla="*/ 9 w 802"/>
                <a:gd name="T49" fmla="*/ 0 h 753"/>
                <a:gd name="T50" fmla="*/ 9 w 802"/>
                <a:gd name="T51" fmla="*/ 0 h 753"/>
                <a:gd name="T52" fmla="*/ 8 w 802"/>
                <a:gd name="T53" fmla="*/ 0 h 753"/>
                <a:gd name="T54" fmla="*/ 7 w 802"/>
                <a:gd name="T55" fmla="*/ 0 h 753"/>
                <a:gd name="T56" fmla="*/ 6 w 802"/>
                <a:gd name="T57" fmla="*/ 0 h 753"/>
                <a:gd name="T58" fmla="*/ 5 w 802"/>
                <a:gd name="T59" fmla="*/ 0 h 753"/>
                <a:gd name="T60" fmla="*/ 4 w 802"/>
                <a:gd name="T61" fmla="*/ 0 h 753"/>
                <a:gd name="T62" fmla="*/ 4 w 802"/>
                <a:gd name="T63" fmla="*/ 0 h 753"/>
                <a:gd name="T64" fmla="*/ 4 w 802"/>
                <a:gd name="T65" fmla="*/ 0 h 753"/>
                <a:gd name="T66" fmla="*/ 3 w 802"/>
                <a:gd name="T67" fmla="*/ 0 h 753"/>
                <a:gd name="T68" fmla="*/ 3 w 802"/>
                <a:gd name="T69" fmla="*/ 1 h 753"/>
                <a:gd name="T70" fmla="*/ 2 w 802"/>
                <a:gd name="T71" fmla="*/ 1 h 753"/>
                <a:gd name="T72" fmla="*/ 2 w 802"/>
                <a:gd name="T73" fmla="*/ 2 h 753"/>
                <a:gd name="T74" fmla="*/ 1 w 802"/>
                <a:gd name="T75" fmla="*/ 3 h 753"/>
                <a:gd name="T76" fmla="*/ 1 w 802"/>
                <a:gd name="T77" fmla="*/ 4 h 753"/>
                <a:gd name="T78" fmla="*/ 0 w 802"/>
                <a:gd name="T79" fmla="*/ 6 h 753"/>
                <a:gd name="T80" fmla="*/ 7 w 802"/>
                <a:gd name="T81" fmla="*/ 6 h 753"/>
                <a:gd name="T82" fmla="*/ 10 w 802"/>
                <a:gd name="T83" fmla="*/ 11 h 753"/>
                <a:gd name="T84" fmla="*/ 10 w 802"/>
                <a:gd name="T85" fmla="*/ 11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02" h="753">
                  <a:moveTo>
                    <a:pt x="591" y="753"/>
                  </a:moveTo>
                  <a:lnTo>
                    <a:pt x="610" y="741"/>
                  </a:lnTo>
                  <a:lnTo>
                    <a:pt x="627" y="732"/>
                  </a:lnTo>
                  <a:lnTo>
                    <a:pt x="659" y="707"/>
                  </a:lnTo>
                  <a:lnTo>
                    <a:pt x="688" y="679"/>
                  </a:lnTo>
                  <a:lnTo>
                    <a:pt x="713" y="650"/>
                  </a:lnTo>
                  <a:lnTo>
                    <a:pt x="737" y="618"/>
                  </a:lnTo>
                  <a:lnTo>
                    <a:pt x="756" y="586"/>
                  </a:lnTo>
                  <a:lnTo>
                    <a:pt x="785" y="513"/>
                  </a:lnTo>
                  <a:lnTo>
                    <a:pt x="800" y="437"/>
                  </a:lnTo>
                  <a:lnTo>
                    <a:pt x="802" y="399"/>
                  </a:lnTo>
                  <a:lnTo>
                    <a:pt x="800" y="361"/>
                  </a:lnTo>
                  <a:lnTo>
                    <a:pt x="785" y="283"/>
                  </a:lnTo>
                  <a:lnTo>
                    <a:pt x="771" y="245"/>
                  </a:lnTo>
                  <a:lnTo>
                    <a:pt x="752" y="209"/>
                  </a:lnTo>
                  <a:lnTo>
                    <a:pt x="732" y="173"/>
                  </a:lnTo>
                  <a:lnTo>
                    <a:pt x="707" y="141"/>
                  </a:lnTo>
                  <a:lnTo>
                    <a:pt x="680" y="112"/>
                  </a:lnTo>
                  <a:lnTo>
                    <a:pt x="652" y="86"/>
                  </a:lnTo>
                  <a:lnTo>
                    <a:pt x="637" y="74"/>
                  </a:lnTo>
                  <a:lnTo>
                    <a:pt x="619" y="63"/>
                  </a:lnTo>
                  <a:lnTo>
                    <a:pt x="602" y="53"/>
                  </a:lnTo>
                  <a:lnTo>
                    <a:pt x="585" y="44"/>
                  </a:lnTo>
                  <a:lnTo>
                    <a:pt x="568" y="36"/>
                  </a:lnTo>
                  <a:lnTo>
                    <a:pt x="551" y="27"/>
                  </a:lnTo>
                  <a:lnTo>
                    <a:pt x="515" y="15"/>
                  </a:lnTo>
                  <a:lnTo>
                    <a:pt x="477" y="6"/>
                  </a:lnTo>
                  <a:lnTo>
                    <a:pt x="439" y="0"/>
                  </a:lnTo>
                  <a:lnTo>
                    <a:pt x="361" y="0"/>
                  </a:lnTo>
                  <a:lnTo>
                    <a:pt x="285" y="15"/>
                  </a:lnTo>
                  <a:lnTo>
                    <a:pt x="247" y="29"/>
                  </a:lnTo>
                  <a:lnTo>
                    <a:pt x="228" y="36"/>
                  </a:lnTo>
                  <a:lnTo>
                    <a:pt x="209" y="48"/>
                  </a:lnTo>
                  <a:lnTo>
                    <a:pt x="186" y="61"/>
                  </a:lnTo>
                  <a:lnTo>
                    <a:pt x="165" y="76"/>
                  </a:lnTo>
                  <a:lnTo>
                    <a:pt x="123" y="114"/>
                  </a:lnTo>
                  <a:lnTo>
                    <a:pt x="87" y="158"/>
                  </a:lnTo>
                  <a:lnTo>
                    <a:pt x="57" y="205"/>
                  </a:lnTo>
                  <a:lnTo>
                    <a:pt x="13" y="312"/>
                  </a:lnTo>
                  <a:lnTo>
                    <a:pt x="0" y="420"/>
                  </a:lnTo>
                  <a:lnTo>
                    <a:pt x="401" y="399"/>
                  </a:lnTo>
                  <a:lnTo>
                    <a:pt x="591" y="7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3" name="Freeform 31"/>
            <p:cNvSpPr>
              <a:spLocks/>
            </p:cNvSpPr>
            <p:nvPr/>
          </p:nvSpPr>
          <p:spPr bwMode="auto">
            <a:xfrm>
              <a:off x="2087" y="3454"/>
              <a:ext cx="195" cy="78"/>
            </a:xfrm>
            <a:custGeom>
              <a:avLst/>
              <a:gdLst>
                <a:gd name="T0" fmla="*/ 1 w 390"/>
                <a:gd name="T1" fmla="*/ 0 h 156"/>
                <a:gd name="T2" fmla="*/ 0 w 390"/>
                <a:gd name="T3" fmla="*/ 2 h 156"/>
                <a:gd name="T4" fmla="*/ 5 w 390"/>
                <a:gd name="T5" fmla="*/ 3 h 156"/>
                <a:gd name="T6" fmla="*/ 7 w 390"/>
                <a:gd name="T7" fmla="*/ 3 h 156"/>
                <a:gd name="T8" fmla="*/ 6 w 390"/>
                <a:gd name="T9" fmla="*/ 1 h 156"/>
                <a:gd name="T10" fmla="*/ 4 w 390"/>
                <a:gd name="T11" fmla="*/ 1 h 156"/>
                <a:gd name="T12" fmla="*/ 1 w 390"/>
                <a:gd name="T13" fmla="*/ 0 h 156"/>
                <a:gd name="T14" fmla="*/ 1 w 390"/>
                <a:gd name="T15" fmla="*/ 0 h 1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0" h="156">
                  <a:moveTo>
                    <a:pt x="8" y="0"/>
                  </a:moveTo>
                  <a:lnTo>
                    <a:pt x="0" y="106"/>
                  </a:lnTo>
                  <a:lnTo>
                    <a:pt x="259" y="152"/>
                  </a:lnTo>
                  <a:lnTo>
                    <a:pt x="390" y="156"/>
                  </a:lnTo>
                  <a:lnTo>
                    <a:pt x="322" y="47"/>
                  </a:lnTo>
                  <a:lnTo>
                    <a:pt x="249" y="53"/>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4" name="Freeform 32"/>
            <p:cNvSpPr>
              <a:spLocks/>
            </p:cNvSpPr>
            <p:nvPr/>
          </p:nvSpPr>
          <p:spPr bwMode="auto">
            <a:xfrm>
              <a:off x="2581" y="3476"/>
              <a:ext cx="149" cy="60"/>
            </a:xfrm>
            <a:custGeom>
              <a:avLst/>
              <a:gdLst>
                <a:gd name="T0" fmla="*/ 2 w 298"/>
                <a:gd name="T1" fmla="*/ 1 h 119"/>
                <a:gd name="T2" fmla="*/ 0 w 298"/>
                <a:gd name="T3" fmla="*/ 2 h 119"/>
                <a:gd name="T4" fmla="*/ 5 w 298"/>
                <a:gd name="T5" fmla="*/ 2 h 119"/>
                <a:gd name="T6" fmla="*/ 4 w 298"/>
                <a:gd name="T7" fmla="*/ 0 h 119"/>
                <a:gd name="T8" fmla="*/ 2 w 298"/>
                <a:gd name="T9" fmla="*/ 1 h 119"/>
                <a:gd name="T10" fmla="*/ 2 w 298"/>
                <a:gd name="T11" fmla="*/ 1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8" h="119">
                  <a:moveTo>
                    <a:pt x="68" y="3"/>
                  </a:moveTo>
                  <a:lnTo>
                    <a:pt x="0" y="119"/>
                  </a:lnTo>
                  <a:lnTo>
                    <a:pt x="298" y="119"/>
                  </a:lnTo>
                  <a:lnTo>
                    <a:pt x="215" y="0"/>
                  </a:lnTo>
                  <a:lnTo>
                    <a:pt x="68"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5" name="Freeform 33"/>
            <p:cNvSpPr>
              <a:spLocks/>
            </p:cNvSpPr>
            <p:nvPr/>
          </p:nvSpPr>
          <p:spPr bwMode="auto">
            <a:xfrm>
              <a:off x="2227" y="3194"/>
              <a:ext cx="407" cy="287"/>
            </a:xfrm>
            <a:custGeom>
              <a:avLst/>
              <a:gdLst>
                <a:gd name="T0" fmla="*/ 1 w 813"/>
                <a:gd name="T1" fmla="*/ 9 h 574"/>
                <a:gd name="T2" fmla="*/ 13 w 813"/>
                <a:gd name="T3" fmla="*/ 9 h 574"/>
                <a:gd name="T4" fmla="*/ 13 w 813"/>
                <a:gd name="T5" fmla="*/ 7 h 574"/>
                <a:gd name="T6" fmla="*/ 13 w 813"/>
                <a:gd name="T7" fmla="*/ 5 h 574"/>
                <a:gd name="T8" fmla="*/ 12 w 813"/>
                <a:gd name="T9" fmla="*/ 3 h 574"/>
                <a:gd name="T10" fmla="*/ 11 w 813"/>
                <a:gd name="T11" fmla="*/ 2 h 574"/>
                <a:gd name="T12" fmla="*/ 9 w 813"/>
                <a:gd name="T13" fmla="*/ 1 h 574"/>
                <a:gd name="T14" fmla="*/ 6 w 813"/>
                <a:gd name="T15" fmla="*/ 0 h 574"/>
                <a:gd name="T16" fmla="*/ 4 w 813"/>
                <a:gd name="T17" fmla="*/ 1 h 574"/>
                <a:gd name="T18" fmla="*/ 3 w 813"/>
                <a:gd name="T19" fmla="*/ 2 h 574"/>
                <a:gd name="T20" fmla="*/ 2 w 813"/>
                <a:gd name="T21" fmla="*/ 3 h 574"/>
                <a:gd name="T22" fmla="*/ 1 w 813"/>
                <a:gd name="T23" fmla="*/ 4 h 574"/>
                <a:gd name="T24" fmla="*/ 0 w 813"/>
                <a:gd name="T25" fmla="*/ 6 h 574"/>
                <a:gd name="T26" fmla="*/ 0 w 813"/>
                <a:gd name="T27" fmla="*/ 8 h 574"/>
                <a:gd name="T28" fmla="*/ 1 w 813"/>
                <a:gd name="T29" fmla="*/ 9 h 574"/>
                <a:gd name="T30" fmla="*/ 1 w 813"/>
                <a:gd name="T31" fmla="*/ 9 h 5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13" h="574">
                  <a:moveTo>
                    <a:pt x="40" y="574"/>
                  </a:moveTo>
                  <a:lnTo>
                    <a:pt x="785" y="574"/>
                  </a:lnTo>
                  <a:lnTo>
                    <a:pt x="813" y="428"/>
                  </a:lnTo>
                  <a:lnTo>
                    <a:pt x="809" y="312"/>
                  </a:lnTo>
                  <a:lnTo>
                    <a:pt x="752" y="179"/>
                  </a:lnTo>
                  <a:lnTo>
                    <a:pt x="644" y="67"/>
                  </a:lnTo>
                  <a:lnTo>
                    <a:pt x="517" y="4"/>
                  </a:lnTo>
                  <a:lnTo>
                    <a:pt x="376" y="0"/>
                  </a:lnTo>
                  <a:lnTo>
                    <a:pt x="239" y="38"/>
                  </a:lnTo>
                  <a:lnTo>
                    <a:pt x="152" y="91"/>
                  </a:lnTo>
                  <a:lnTo>
                    <a:pt x="72" y="181"/>
                  </a:lnTo>
                  <a:lnTo>
                    <a:pt x="30" y="253"/>
                  </a:lnTo>
                  <a:lnTo>
                    <a:pt x="0" y="350"/>
                  </a:lnTo>
                  <a:lnTo>
                    <a:pt x="0" y="471"/>
                  </a:lnTo>
                  <a:lnTo>
                    <a:pt x="40" y="57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6" name="Freeform 34"/>
            <p:cNvSpPr>
              <a:spLocks/>
            </p:cNvSpPr>
            <p:nvPr/>
          </p:nvSpPr>
          <p:spPr bwMode="auto">
            <a:xfrm>
              <a:off x="2279" y="3536"/>
              <a:ext cx="305" cy="64"/>
            </a:xfrm>
            <a:custGeom>
              <a:avLst/>
              <a:gdLst>
                <a:gd name="T0" fmla="*/ 0 w 611"/>
                <a:gd name="T1" fmla="*/ 0 h 130"/>
                <a:gd name="T2" fmla="*/ 9 w 611"/>
                <a:gd name="T3" fmla="*/ 0 h 130"/>
                <a:gd name="T4" fmla="*/ 8 w 611"/>
                <a:gd name="T5" fmla="*/ 1 h 130"/>
                <a:gd name="T6" fmla="*/ 6 w 611"/>
                <a:gd name="T7" fmla="*/ 1 h 130"/>
                <a:gd name="T8" fmla="*/ 5 w 611"/>
                <a:gd name="T9" fmla="*/ 2 h 130"/>
                <a:gd name="T10" fmla="*/ 3 w 611"/>
                <a:gd name="T11" fmla="*/ 2 h 130"/>
                <a:gd name="T12" fmla="*/ 1 w 611"/>
                <a:gd name="T13" fmla="*/ 1 h 130"/>
                <a:gd name="T14" fmla="*/ 0 w 611"/>
                <a:gd name="T15" fmla="*/ 0 h 130"/>
                <a:gd name="T16" fmla="*/ 0 w 611"/>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1" h="130">
                  <a:moveTo>
                    <a:pt x="0" y="0"/>
                  </a:moveTo>
                  <a:lnTo>
                    <a:pt x="611" y="0"/>
                  </a:lnTo>
                  <a:lnTo>
                    <a:pt x="529" y="67"/>
                  </a:lnTo>
                  <a:lnTo>
                    <a:pt x="443" y="103"/>
                  </a:lnTo>
                  <a:lnTo>
                    <a:pt x="337" y="130"/>
                  </a:lnTo>
                  <a:lnTo>
                    <a:pt x="225" y="130"/>
                  </a:lnTo>
                  <a:lnTo>
                    <a:pt x="103" y="78"/>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7" name="Freeform 35"/>
            <p:cNvSpPr>
              <a:spLocks/>
            </p:cNvSpPr>
            <p:nvPr/>
          </p:nvSpPr>
          <p:spPr bwMode="auto">
            <a:xfrm>
              <a:off x="2673" y="3194"/>
              <a:ext cx="406" cy="408"/>
            </a:xfrm>
            <a:custGeom>
              <a:avLst/>
              <a:gdLst>
                <a:gd name="T0" fmla="*/ 1 w 812"/>
                <a:gd name="T1" fmla="*/ 8 h 817"/>
                <a:gd name="T2" fmla="*/ 0 w 812"/>
                <a:gd name="T3" fmla="*/ 6 h 817"/>
                <a:gd name="T4" fmla="*/ 1 w 812"/>
                <a:gd name="T5" fmla="*/ 4 h 817"/>
                <a:gd name="T6" fmla="*/ 2 w 812"/>
                <a:gd name="T7" fmla="*/ 2 h 817"/>
                <a:gd name="T8" fmla="*/ 4 w 812"/>
                <a:gd name="T9" fmla="*/ 0 h 817"/>
                <a:gd name="T10" fmla="*/ 6 w 812"/>
                <a:gd name="T11" fmla="*/ 0 h 817"/>
                <a:gd name="T12" fmla="*/ 8 w 812"/>
                <a:gd name="T13" fmla="*/ 0 h 817"/>
                <a:gd name="T14" fmla="*/ 10 w 812"/>
                <a:gd name="T15" fmla="*/ 1 h 817"/>
                <a:gd name="T16" fmla="*/ 12 w 812"/>
                <a:gd name="T17" fmla="*/ 2 h 817"/>
                <a:gd name="T18" fmla="*/ 13 w 812"/>
                <a:gd name="T19" fmla="*/ 4 h 817"/>
                <a:gd name="T20" fmla="*/ 13 w 812"/>
                <a:gd name="T21" fmla="*/ 6 h 817"/>
                <a:gd name="T22" fmla="*/ 13 w 812"/>
                <a:gd name="T23" fmla="*/ 8 h 817"/>
                <a:gd name="T24" fmla="*/ 12 w 812"/>
                <a:gd name="T25" fmla="*/ 10 h 817"/>
                <a:gd name="T26" fmla="*/ 10 w 812"/>
                <a:gd name="T27" fmla="*/ 11 h 817"/>
                <a:gd name="T28" fmla="*/ 9 w 812"/>
                <a:gd name="T29" fmla="*/ 12 h 817"/>
                <a:gd name="T30" fmla="*/ 7 w 812"/>
                <a:gd name="T31" fmla="*/ 12 h 817"/>
                <a:gd name="T32" fmla="*/ 6 w 812"/>
                <a:gd name="T33" fmla="*/ 12 h 817"/>
                <a:gd name="T34" fmla="*/ 4 w 812"/>
                <a:gd name="T35" fmla="*/ 12 h 817"/>
                <a:gd name="T36" fmla="*/ 3 w 812"/>
                <a:gd name="T37" fmla="*/ 11 h 817"/>
                <a:gd name="T38" fmla="*/ 2 w 812"/>
                <a:gd name="T39" fmla="*/ 10 h 817"/>
                <a:gd name="T40" fmla="*/ 7 w 812"/>
                <a:gd name="T41" fmla="*/ 10 h 817"/>
                <a:gd name="T42" fmla="*/ 7 w 812"/>
                <a:gd name="T43" fmla="*/ 8 h 817"/>
                <a:gd name="T44" fmla="*/ 1 w 812"/>
                <a:gd name="T45" fmla="*/ 8 h 817"/>
                <a:gd name="T46" fmla="*/ 1 w 812"/>
                <a:gd name="T47" fmla="*/ 8 h 8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12" h="817">
                  <a:moveTo>
                    <a:pt x="27" y="561"/>
                  </a:moveTo>
                  <a:lnTo>
                    <a:pt x="0" y="405"/>
                  </a:lnTo>
                  <a:lnTo>
                    <a:pt x="31" y="257"/>
                  </a:lnTo>
                  <a:lnTo>
                    <a:pt x="118" y="141"/>
                  </a:lnTo>
                  <a:lnTo>
                    <a:pt x="230" y="44"/>
                  </a:lnTo>
                  <a:lnTo>
                    <a:pt x="378" y="0"/>
                  </a:lnTo>
                  <a:lnTo>
                    <a:pt x="510" y="13"/>
                  </a:lnTo>
                  <a:lnTo>
                    <a:pt x="631" y="68"/>
                  </a:lnTo>
                  <a:lnTo>
                    <a:pt x="723" y="154"/>
                  </a:lnTo>
                  <a:lnTo>
                    <a:pt x="783" y="266"/>
                  </a:lnTo>
                  <a:lnTo>
                    <a:pt x="812" y="412"/>
                  </a:lnTo>
                  <a:lnTo>
                    <a:pt x="781" y="555"/>
                  </a:lnTo>
                  <a:lnTo>
                    <a:pt x="705" y="680"/>
                  </a:lnTo>
                  <a:lnTo>
                    <a:pt x="635" y="743"/>
                  </a:lnTo>
                  <a:lnTo>
                    <a:pt x="531" y="796"/>
                  </a:lnTo>
                  <a:lnTo>
                    <a:pt x="420" y="817"/>
                  </a:lnTo>
                  <a:lnTo>
                    <a:pt x="333" y="808"/>
                  </a:lnTo>
                  <a:lnTo>
                    <a:pt x="240" y="779"/>
                  </a:lnTo>
                  <a:lnTo>
                    <a:pt x="148" y="711"/>
                  </a:lnTo>
                  <a:lnTo>
                    <a:pt x="99" y="665"/>
                  </a:lnTo>
                  <a:lnTo>
                    <a:pt x="430" y="665"/>
                  </a:lnTo>
                  <a:lnTo>
                    <a:pt x="430" y="561"/>
                  </a:lnTo>
                  <a:lnTo>
                    <a:pt x="27" y="56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8" name="Freeform 36"/>
            <p:cNvSpPr>
              <a:spLocks/>
            </p:cNvSpPr>
            <p:nvPr/>
          </p:nvSpPr>
          <p:spPr bwMode="auto">
            <a:xfrm>
              <a:off x="1431" y="2964"/>
              <a:ext cx="45" cy="259"/>
            </a:xfrm>
            <a:custGeom>
              <a:avLst/>
              <a:gdLst>
                <a:gd name="T0" fmla="*/ 0 w 89"/>
                <a:gd name="T1" fmla="*/ 0 h 519"/>
                <a:gd name="T2" fmla="*/ 0 w 89"/>
                <a:gd name="T3" fmla="*/ 8 h 519"/>
                <a:gd name="T4" fmla="*/ 2 w 89"/>
                <a:gd name="T5" fmla="*/ 8 h 519"/>
                <a:gd name="T6" fmla="*/ 2 w 89"/>
                <a:gd name="T7" fmla="*/ 0 h 519"/>
                <a:gd name="T8" fmla="*/ 0 w 89"/>
                <a:gd name="T9" fmla="*/ 0 h 519"/>
                <a:gd name="T10" fmla="*/ 0 w 89"/>
                <a:gd name="T11" fmla="*/ 0 h 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 h="519">
                  <a:moveTo>
                    <a:pt x="0" y="15"/>
                  </a:moveTo>
                  <a:lnTo>
                    <a:pt x="0" y="519"/>
                  </a:lnTo>
                  <a:lnTo>
                    <a:pt x="89" y="519"/>
                  </a:lnTo>
                  <a:lnTo>
                    <a:pt x="89" y="0"/>
                  </a:lnTo>
                  <a:lnTo>
                    <a:pt x="0" y="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29" name="Freeform 37"/>
            <p:cNvSpPr>
              <a:spLocks/>
            </p:cNvSpPr>
            <p:nvPr/>
          </p:nvSpPr>
          <p:spPr bwMode="auto">
            <a:xfrm>
              <a:off x="1439" y="3039"/>
              <a:ext cx="966" cy="40"/>
            </a:xfrm>
            <a:custGeom>
              <a:avLst/>
              <a:gdLst>
                <a:gd name="T0" fmla="*/ 0 w 1933"/>
                <a:gd name="T1" fmla="*/ 0 h 82"/>
                <a:gd name="T2" fmla="*/ 30 w 1933"/>
                <a:gd name="T3" fmla="*/ 0 h 82"/>
                <a:gd name="T4" fmla="*/ 30 w 1933"/>
                <a:gd name="T5" fmla="*/ 1 h 82"/>
                <a:gd name="T6" fmla="*/ 0 w 1933"/>
                <a:gd name="T7" fmla="*/ 1 h 82"/>
                <a:gd name="T8" fmla="*/ 0 w 1933"/>
                <a:gd name="T9" fmla="*/ 0 h 82"/>
                <a:gd name="T10" fmla="*/ 0 w 1933"/>
                <a:gd name="T11" fmla="*/ 0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33" h="82">
                  <a:moveTo>
                    <a:pt x="8" y="0"/>
                  </a:moveTo>
                  <a:lnTo>
                    <a:pt x="1933" y="0"/>
                  </a:lnTo>
                  <a:lnTo>
                    <a:pt x="1933" y="82"/>
                  </a:lnTo>
                  <a:lnTo>
                    <a:pt x="0" y="82"/>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30" name="Freeform 38"/>
            <p:cNvSpPr>
              <a:spLocks/>
            </p:cNvSpPr>
            <p:nvPr/>
          </p:nvSpPr>
          <p:spPr bwMode="auto">
            <a:xfrm>
              <a:off x="1678" y="2948"/>
              <a:ext cx="38" cy="327"/>
            </a:xfrm>
            <a:custGeom>
              <a:avLst/>
              <a:gdLst>
                <a:gd name="T0" fmla="*/ 0 w 76"/>
                <a:gd name="T1" fmla="*/ 0 h 653"/>
                <a:gd name="T2" fmla="*/ 0 w 76"/>
                <a:gd name="T3" fmla="*/ 11 h 653"/>
                <a:gd name="T4" fmla="*/ 2 w 76"/>
                <a:gd name="T5" fmla="*/ 11 h 653"/>
                <a:gd name="T6" fmla="*/ 2 w 76"/>
                <a:gd name="T7" fmla="*/ 0 h 653"/>
                <a:gd name="T8" fmla="*/ 0 w 76"/>
                <a:gd name="T9" fmla="*/ 0 h 653"/>
                <a:gd name="T10" fmla="*/ 0 w 76"/>
                <a:gd name="T11" fmla="*/ 0 h 6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 h="653">
                  <a:moveTo>
                    <a:pt x="0" y="0"/>
                  </a:moveTo>
                  <a:lnTo>
                    <a:pt x="0" y="653"/>
                  </a:lnTo>
                  <a:lnTo>
                    <a:pt x="76" y="653"/>
                  </a:lnTo>
                  <a:lnTo>
                    <a:pt x="76"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31" name="Freeform 39"/>
            <p:cNvSpPr>
              <a:spLocks/>
            </p:cNvSpPr>
            <p:nvPr/>
          </p:nvSpPr>
          <p:spPr bwMode="auto">
            <a:xfrm>
              <a:off x="1915" y="2960"/>
              <a:ext cx="37" cy="233"/>
            </a:xfrm>
            <a:custGeom>
              <a:avLst/>
              <a:gdLst>
                <a:gd name="T0" fmla="*/ 0 w 74"/>
                <a:gd name="T1" fmla="*/ 0 h 466"/>
                <a:gd name="T2" fmla="*/ 0 w 74"/>
                <a:gd name="T3" fmla="*/ 8 h 466"/>
                <a:gd name="T4" fmla="*/ 2 w 74"/>
                <a:gd name="T5" fmla="*/ 8 h 466"/>
                <a:gd name="T6" fmla="*/ 2 w 74"/>
                <a:gd name="T7" fmla="*/ 0 h 466"/>
                <a:gd name="T8" fmla="*/ 0 w 74"/>
                <a:gd name="T9" fmla="*/ 0 h 466"/>
                <a:gd name="T10" fmla="*/ 0 w 74"/>
                <a:gd name="T11" fmla="*/ 0 h 4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 h="466">
                  <a:moveTo>
                    <a:pt x="0" y="0"/>
                  </a:moveTo>
                  <a:lnTo>
                    <a:pt x="0" y="466"/>
                  </a:lnTo>
                  <a:lnTo>
                    <a:pt x="74" y="466"/>
                  </a:lnTo>
                  <a:lnTo>
                    <a:pt x="7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032" name="Freeform 40"/>
            <p:cNvSpPr>
              <a:spLocks/>
            </p:cNvSpPr>
            <p:nvPr/>
          </p:nvSpPr>
          <p:spPr bwMode="auto">
            <a:xfrm>
              <a:off x="2125" y="2960"/>
              <a:ext cx="41" cy="244"/>
            </a:xfrm>
            <a:custGeom>
              <a:avLst/>
              <a:gdLst>
                <a:gd name="T0" fmla="*/ 0 w 82"/>
                <a:gd name="T1" fmla="*/ 0 h 489"/>
                <a:gd name="T2" fmla="*/ 0 w 82"/>
                <a:gd name="T3" fmla="*/ 7 h 489"/>
                <a:gd name="T4" fmla="*/ 2 w 82"/>
                <a:gd name="T5" fmla="*/ 7 h 489"/>
                <a:gd name="T6" fmla="*/ 2 w 82"/>
                <a:gd name="T7" fmla="*/ 0 h 489"/>
                <a:gd name="T8" fmla="*/ 0 w 82"/>
                <a:gd name="T9" fmla="*/ 0 h 489"/>
                <a:gd name="T10" fmla="*/ 0 w 82"/>
                <a:gd name="T11" fmla="*/ 0 h 4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489">
                  <a:moveTo>
                    <a:pt x="0" y="0"/>
                  </a:moveTo>
                  <a:lnTo>
                    <a:pt x="0" y="489"/>
                  </a:lnTo>
                  <a:lnTo>
                    <a:pt x="82" y="489"/>
                  </a:lnTo>
                  <a:lnTo>
                    <a:pt x="82"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4821" name="Group 218"/>
          <p:cNvGrpSpPr>
            <a:grpSpLocks/>
          </p:cNvGrpSpPr>
          <p:nvPr/>
        </p:nvGrpSpPr>
        <p:grpSpPr bwMode="auto">
          <a:xfrm flipH="1">
            <a:off x="6477000" y="5029200"/>
            <a:ext cx="1219200" cy="1139825"/>
            <a:chOff x="3888" y="2884"/>
            <a:chExt cx="1151" cy="1098"/>
          </a:xfrm>
        </p:grpSpPr>
        <p:sp>
          <p:nvSpPr>
            <p:cNvPr id="34822" name="Freeform 42"/>
            <p:cNvSpPr>
              <a:spLocks/>
            </p:cNvSpPr>
            <p:nvPr/>
          </p:nvSpPr>
          <p:spPr bwMode="auto">
            <a:xfrm>
              <a:off x="4176" y="2898"/>
              <a:ext cx="588" cy="109"/>
            </a:xfrm>
            <a:custGeom>
              <a:avLst/>
              <a:gdLst>
                <a:gd name="T0" fmla="*/ 19 w 1176"/>
                <a:gd name="T1" fmla="*/ 3 h 219"/>
                <a:gd name="T2" fmla="*/ 0 w 1176"/>
                <a:gd name="T3" fmla="*/ 3 h 219"/>
                <a:gd name="T4" fmla="*/ 1 w 1176"/>
                <a:gd name="T5" fmla="*/ 3 h 219"/>
                <a:gd name="T6" fmla="*/ 1 w 1176"/>
                <a:gd name="T7" fmla="*/ 3 h 219"/>
                <a:gd name="T8" fmla="*/ 1 w 1176"/>
                <a:gd name="T9" fmla="*/ 2 h 219"/>
                <a:gd name="T10" fmla="*/ 1 w 1176"/>
                <a:gd name="T11" fmla="*/ 2 h 219"/>
                <a:gd name="T12" fmla="*/ 1 w 1176"/>
                <a:gd name="T13" fmla="*/ 2 h 219"/>
                <a:gd name="T14" fmla="*/ 2 w 1176"/>
                <a:gd name="T15" fmla="*/ 2 h 219"/>
                <a:gd name="T16" fmla="*/ 2 w 1176"/>
                <a:gd name="T17" fmla="*/ 2 h 219"/>
                <a:gd name="T18" fmla="*/ 2 w 1176"/>
                <a:gd name="T19" fmla="*/ 2 h 219"/>
                <a:gd name="T20" fmla="*/ 2 w 1176"/>
                <a:gd name="T21" fmla="*/ 2 h 219"/>
                <a:gd name="T22" fmla="*/ 2 w 1176"/>
                <a:gd name="T23" fmla="*/ 1 h 219"/>
                <a:gd name="T24" fmla="*/ 3 w 1176"/>
                <a:gd name="T25" fmla="*/ 1 h 219"/>
                <a:gd name="T26" fmla="*/ 3 w 1176"/>
                <a:gd name="T27" fmla="*/ 1 h 219"/>
                <a:gd name="T28" fmla="*/ 3 w 1176"/>
                <a:gd name="T29" fmla="*/ 1 h 219"/>
                <a:gd name="T30" fmla="*/ 3 w 1176"/>
                <a:gd name="T31" fmla="*/ 1 h 219"/>
                <a:gd name="T32" fmla="*/ 4 w 1176"/>
                <a:gd name="T33" fmla="*/ 1 h 219"/>
                <a:gd name="T34" fmla="*/ 4 w 1176"/>
                <a:gd name="T35" fmla="*/ 1 h 219"/>
                <a:gd name="T36" fmla="*/ 4 w 1176"/>
                <a:gd name="T37" fmla="*/ 1 h 219"/>
                <a:gd name="T38" fmla="*/ 5 w 1176"/>
                <a:gd name="T39" fmla="*/ 0 h 219"/>
                <a:gd name="T40" fmla="*/ 6 w 1176"/>
                <a:gd name="T41" fmla="*/ 0 h 219"/>
                <a:gd name="T42" fmla="*/ 6 w 1176"/>
                <a:gd name="T43" fmla="*/ 0 h 219"/>
                <a:gd name="T44" fmla="*/ 6 w 1176"/>
                <a:gd name="T45" fmla="*/ 0 h 219"/>
                <a:gd name="T46" fmla="*/ 7 w 1176"/>
                <a:gd name="T47" fmla="*/ 0 h 219"/>
                <a:gd name="T48" fmla="*/ 7 w 1176"/>
                <a:gd name="T49" fmla="*/ 0 h 219"/>
                <a:gd name="T50" fmla="*/ 8 w 1176"/>
                <a:gd name="T51" fmla="*/ 0 h 219"/>
                <a:gd name="T52" fmla="*/ 8 w 1176"/>
                <a:gd name="T53" fmla="*/ 0 h 219"/>
                <a:gd name="T54" fmla="*/ 8 w 1176"/>
                <a:gd name="T55" fmla="*/ 0 h 219"/>
                <a:gd name="T56" fmla="*/ 9 w 1176"/>
                <a:gd name="T57" fmla="*/ 0 h 219"/>
                <a:gd name="T58" fmla="*/ 9 w 1176"/>
                <a:gd name="T59" fmla="*/ 0 h 219"/>
                <a:gd name="T60" fmla="*/ 9 w 1176"/>
                <a:gd name="T61" fmla="*/ 0 h 219"/>
                <a:gd name="T62" fmla="*/ 10 w 1176"/>
                <a:gd name="T63" fmla="*/ 0 h 219"/>
                <a:gd name="T64" fmla="*/ 10 w 1176"/>
                <a:gd name="T65" fmla="*/ 0 h 219"/>
                <a:gd name="T66" fmla="*/ 10 w 1176"/>
                <a:gd name="T67" fmla="*/ 0 h 219"/>
                <a:gd name="T68" fmla="*/ 10 w 1176"/>
                <a:gd name="T69" fmla="*/ 0 h 219"/>
                <a:gd name="T70" fmla="*/ 11 w 1176"/>
                <a:gd name="T71" fmla="*/ 0 h 219"/>
                <a:gd name="T72" fmla="*/ 11 w 1176"/>
                <a:gd name="T73" fmla="*/ 0 h 219"/>
                <a:gd name="T74" fmla="*/ 12 w 1176"/>
                <a:gd name="T75" fmla="*/ 0 h 219"/>
                <a:gd name="T76" fmla="*/ 12 w 1176"/>
                <a:gd name="T77" fmla="*/ 0 h 219"/>
                <a:gd name="T78" fmla="*/ 13 w 1176"/>
                <a:gd name="T79" fmla="*/ 0 h 219"/>
                <a:gd name="T80" fmla="*/ 13 w 1176"/>
                <a:gd name="T81" fmla="*/ 0 h 219"/>
                <a:gd name="T82" fmla="*/ 14 w 1176"/>
                <a:gd name="T83" fmla="*/ 0 h 219"/>
                <a:gd name="T84" fmla="*/ 14 w 1176"/>
                <a:gd name="T85" fmla="*/ 0 h 219"/>
                <a:gd name="T86" fmla="*/ 15 w 1176"/>
                <a:gd name="T87" fmla="*/ 1 h 219"/>
                <a:gd name="T88" fmla="*/ 15 w 1176"/>
                <a:gd name="T89" fmla="*/ 1 h 219"/>
                <a:gd name="T90" fmla="*/ 16 w 1176"/>
                <a:gd name="T91" fmla="*/ 1 h 219"/>
                <a:gd name="T92" fmla="*/ 17 w 1176"/>
                <a:gd name="T93" fmla="*/ 1 h 219"/>
                <a:gd name="T94" fmla="*/ 17 w 1176"/>
                <a:gd name="T95" fmla="*/ 2 h 219"/>
                <a:gd name="T96" fmla="*/ 17 w 1176"/>
                <a:gd name="T97" fmla="*/ 2 h 219"/>
                <a:gd name="T98" fmla="*/ 18 w 1176"/>
                <a:gd name="T99" fmla="*/ 2 h 219"/>
                <a:gd name="T100" fmla="*/ 18 w 1176"/>
                <a:gd name="T101" fmla="*/ 2 h 219"/>
                <a:gd name="T102" fmla="*/ 18 w 1176"/>
                <a:gd name="T103" fmla="*/ 2 h 219"/>
                <a:gd name="T104" fmla="*/ 18 w 1176"/>
                <a:gd name="T105" fmla="*/ 2 h 219"/>
                <a:gd name="T106" fmla="*/ 18 w 1176"/>
                <a:gd name="T107" fmla="*/ 2 h 219"/>
                <a:gd name="T108" fmla="*/ 18 w 1176"/>
                <a:gd name="T109" fmla="*/ 3 h 219"/>
                <a:gd name="T110" fmla="*/ 19 w 1176"/>
                <a:gd name="T111" fmla="*/ 3 h 219"/>
                <a:gd name="T112" fmla="*/ 19 w 1176"/>
                <a:gd name="T113" fmla="*/ 3 h 219"/>
                <a:gd name="T114" fmla="*/ 19 w 1176"/>
                <a:gd name="T115" fmla="*/ 3 h 2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6" h="219">
                  <a:moveTo>
                    <a:pt x="1176" y="219"/>
                  </a:moveTo>
                  <a:lnTo>
                    <a:pt x="0" y="214"/>
                  </a:lnTo>
                  <a:lnTo>
                    <a:pt x="11" y="205"/>
                  </a:lnTo>
                  <a:lnTo>
                    <a:pt x="24" y="196"/>
                  </a:lnTo>
                  <a:lnTo>
                    <a:pt x="37" y="186"/>
                  </a:lnTo>
                  <a:lnTo>
                    <a:pt x="49" y="177"/>
                  </a:lnTo>
                  <a:lnTo>
                    <a:pt x="62" y="168"/>
                  </a:lnTo>
                  <a:lnTo>
                    <a:pt x="75" y="159"/>
                  </a:lnTo>
                  <a:lnTo>
                    <a:pt x="87" y="151"/>
                  </a:lnTo>
                  <a:lnTo>
                    <a:pt x="101" y="141"/>
                  </a:lnTo>
                  <a:lnTo>
                    <a:pt x="114" y="133"/>
                  </a:lnTo>
                  <a:lnTo>
                    <a:pt x="128" y="125"/>
                  </a:lnTo>
                  <a:lnTo>
                    <a:pt x="141" y="117"/>
                  </a:lnTo>
                  <a:lnTo>
                    <a:pt x="155" y="110"/>
                  </a:lnTo>
                  <a:lnTo>
                    <a:pt x="169" y="103"/>
                  </a:lnTo>
                  <a:lnTo>
                    <a:pt x="184" y="95"/>
                  </a:lnTo>
                  <a:lnTo>
                    <a:pt x="198" y="90"/>
                  </a:lnTo>
                  <a:lnTo>
                    <a:pt x="213" y="83"/>
                  </a:lnTo>
                  <a:lnTo>
                    <a:pt x="251" y="67"/>
                  </a:lnTo>
                  <a:lnTo>
                    <a:pt x="288" y="55"/>
                  </a:lnTo>
                  <a:lnTo>
                    <a:pt x="321" y="45"/>
                  </a:lnTo>
                  <a:lnTo>
                    <a:pt x="353" y="38"/>
                  </a:lnTo>
                  <a:lnTo>
                    <a:pt x="384" y="33"/>
                  </a:lnTo>
                  <a:lnTo>
                    <a:pt x="412" y="30"/>
                  </a:lnTo>
                  <a:lnTo>
                    <a:pt x="440" y="29"/>
                  </a:lnTo>
                  <a:lnTo>
                    <a:pt x="465" y="27"/>
                  </a:lnTo>
                  <a:lnTo>
                    <a:pt x="488" y="27"/>
                  </a:lnTo>
                  <a:lnTo>
                    <a:pt x="510" y="27"/>
                  </a:lnTo>
                  <a:lnTo>
                    <a:pt x="531" y="26"/>
                  </a:lnTo>
                  <a:lnTo>
                    <a:pt x="550" y="26"/>
                  </a:lnTo>
                  <a:lnTo>
                    <a:pt x="567" y="24"/>
                  </a:lnTo>
                  <a:lnTo>
                    <a:pt x="584" y="20"/>
                  </a:lnTo>
                  <a:lnTo>
                    <a:pt x="600" y="16"/>
                  </a:lnTo>
                  <a:lnTo>
                    <a:pt x="614" y="9"/>
                  </a:lnTo>
                  <a:lnTo>
                    <a:pt x="630" y="2"/>
                  </a:lnTo>
                  <a:lnTo>
                    <a:pt x="652" y="0"/>
                  </a:lnTo>
                  <a:lnTo>
                    <a:pt x="677" y="1"/>
                  </a:lnTo>
                  <a:lnTo>
                    <a:pt x="707" y="5"/>
                  </a:lnTo>
                  <a:lnTo>
                    <a:pt x="739" y="12"/>
                  </a:lnTo>
                  <a:lnTo>
                    <a:pt x="774" y="22"/>
                  </a:lnTo>
                  <a:lnTo>
                    <a:pt x="810" y="33"/>
                  </a:lnTo>
                  <a:lnTo>
                    <a:pt x="848" y="47"/>
                  </a:lnTo>
                  <a:lnTo>
                    <a:pt x="886" y="61"/>
                  </a:lnTo>
                  <a:lnTo>
                    <a:pt x="923" y="77"/>
                  </a:lnTo>
                  <a:lnTo>
                    <a:pt x="960" y="93"/>
                  </a:lnTo>
                  <a:lnTo>
                    <a:pt x="996" y="108"/>
                  </a:lnTo>
                  <a:lnTo>
                    <a:pt x="1029" y="124"/>
                  </a:lnTo>
                  <a:lnTo>
                    <a:pt x="1059" y="139"/>
                  </a:lnTo>
                  <a:lnTo>
                    <a:pt x="1086" y="154"/>
                  </a:lnTo>
                  <a:lnTo>
                    <a:pt x="1108" y="167"/>
                  </a:lnTo>
                  <a:lnTo>
                    <a:pt x="1116" y="173"/>
                  </a:lnTo>
                  <a:lnTo>
                    <a:pt x="1125" y="178"/>
                  </a:lnTo>
                  <a:lnTo>
                    <a:pt x="1133" y="184"/>
                  </a:lnTo>
                  <a:lnTo>
                    <a:pt x="1142" y="191"/>
                  </a:lnTo>
                  <a:lnTo>
                    <a:pt x="1150" y="197"/>
                  </a:lnTo>
                  <a:lnTo>
                    <a:pt x="1159" y="204"/>
                  </a:lnTo>
                  <a:lnTo>
                    <a:pt x="1167" y="212"/>
                  </a:lnTo>
                  <a:lnTo>
                    <a:pt x="1176" y="219"/>
                  </a:lnTo>
                  <a:close/>
                </a:path>
              </a:pathLst>
            </a:custGeom>
            <a:solidFill>
              <a:srgbClr val="CE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3" name="Freeform 43"/>
            <p:cNvSpPr>
              <a:spLocks/>
            </p:cNvSpPr>
            <p:nvPr/>
          </p:nvSpPr>
          <p:spPr bwMode="auto">
            <a:xfrm>
              <a:off x="4117" y="3005"/>
              <a:ext cx="699" cy="57"/>
            </a:xfrm>
            <a:custGeom>
              <a:avLst/>
              <a:gdLst>
                <a:gd name="T0" fmla="*/ 2 w 1397"/>
                <a:gd name="T1" fmla="*/ 0 h 114"/>
                <a:gd name="T2" fmla="*/ 21 w 1397"/>
                <a:gd name="T3" fmla="*/ 1 h 114"/>
                <a:gd name="T4" fmla="*/ 21 w 1397"/>
                <a:gd name="T5" fmla="*/ 1 h 114"/>
                <a:gd name="T6" fmla="*/ 21 w 1397"/>
                <a:gd name="T7" fmla="*/ 1 h 114"/>
                <a:gd name="T8" fmla="*/ 21 w 1397"/>
                <a:gd name="T9" fmla="*/ 1 h 114"/>
                <a:gd name="T10" fmla="*/ 22 w 1397"/>
                <a:gd name="T11" fmla="*/ 1 h 114"/>
                <a:gd name="T12" fmla="*/ 22 w 1397"/>
                <a:gd name="T13" fmla="*/ 2 h 114"/>
                <a:gd name="T14" fmla="*/ 22 w 1397"/>
                <a:gd name="T15" fmla="*/ 2 h 114"/>
                <a:gd name="T16" fmla="*/ 22 w 1397"/>
                <a:gd name="T17" fmla="*/ 2 h 114"/>
                <a:gd name="T18" fmla="*/ 22 w 1397"/>
                <a:gd name="T19" fmla="*/ 2 h 114"/>
                <a:gd name="T20" fmla="*/ 0 w 1397"/>
                <a:gd name="T21" fmla="*/ 2 h 114"/>
                <a:gd name="T22" fmla="*/ 1 w 1397"/>
                <a:gd name="T23" fmla="*/ 2 h 114"/>
                <a:gd name="T24" fmla="*/ 1 w 1397"/>
                <a:gd name="T25" fmla="*/ 2 h 114"/>
                <a:gd name="T26" fmla="*/ 1 w 1397"/>
                <a:gd name="T27" fmla="*/ 2 h 114"/>
                <a:gd name="T28" fmla="*/ 1 w 1397"/>
                <a:gd name="T29" fmla="*/ 1 h 114"/>
                <a:gd name="T30" fmla="*/ 2 w 1397"/>
                <a:gd name="T31" fmla="*/ 1 h 114"/>
                <a:gd name="T32" fmla="*/ 2 w 1397"/>
                <a:gd name="T33" fmla="*/ 1 h 114"/>
                <a:gd name="T34" fmla="*/ 2 w 1397"/>
                <a:gd name="T35" fmla="*/ 1 h 114"/>
                <a:gd name="T36" fmla="*/ 2 w 1397"/>
                <a:gd name="T37" fmla="*/ 0 h 1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97" h="114">
                  <a:moveTo>
                    <a:pt x="118" y="0"/>
                  </a:moveTo>
                  <a:lnTo>
                    <a:pt x="1294" y="5"/>
                  </a:lnTo>
                  <a:lnTo>
                    <a:pt x="1307" y="16"/>
                  </a:lnTo>
                  <a:lnTo>
                    <a:pt x="1320" y="29"/>
                  </a:lnTo>
                  <a:lnTo>
                    <a:pt x="1334" y="43"/>
                  </a:lnTo>
                  <a:lnTo>
                    <a:pt x="1346" y="55"/>
                  </a:lnTo>
                  <a:lnTo>
                    <a:pt x="1359" y="70"/>
                  </a:lnTo>
                  <a:lnTo>
                    <a:pt x="1372" y="84"/>
                  </a:lnTo>
                  <a:lnTo>
                    <a:pt x="1384" y="99"/>
                  </a:lnTo>
                  <a:lnTo>
                    <a:pt x="1397" y="114"/>
                  </a:lnTo>
                  <a:lnTo>
                    <a:pt x="0" y="106"/>
                  </a:lnTo>
                  <a:lnTo>
                    <a:pt x="13" y="92"/>
                  </a:lnTo>
                  <a:lnTo>
                    <a:pt x="27" y="80"/>
                  </a:lnTo>
                  <a:lnTo>
                    <a:pt x="42" y="66"/>
                  </a:lnTo>
                  <a:lnTo>
                    <a:pt x="56" y="52"/>
                  </a:lnTo>
                  <a:lnTo>
                    <a:pt x="71" y="39"/>
                  </a:lnTo>
                  <a:lnTo>
                    <a:pt x="87" y="25"/>
                  </a:lnTo>
                  <a:lnTo>
                    <a:pt x="102" y="13"/>
                  </a:lnTo>
                  <a:lnTo>
                    <a:pt x="118" y="0"/>
                  </a:lnTo>
                  <a:close/>
                </a:path>
              </a:pathLst>
            </a:custGeom>
            <a:solidFill>
              <a:srgbClr val="CE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4" name="Freeform 44"/>
            <p:cNvSpPr>
              <a:spLocks/>
            </p:cNvSpPr>
            <p:nvPr/>
          </p:nvSpPr>
          <p:spPr bwMode="auto">
            <a:xfrm>
              <a:off x="4068" y="3058"/>
              <a:ext cx="791" cy="58"/>
            </a:xfrm>
            <a:custGeom>
              <a:avLst/>
              <a:gdLst>
                <a:gd name="T0" fmla="*/ 1 w 1583"/>
                <a:gd name="T1" fmla="*/ 0 h 116"/>
                <a:gd name="T2" fmla="*/ 23 w 1583"/>
                <a:gd name="T3" fmla="*/ 1 h 116"/>
                <a:gd name="T4" fmla="*/ 23 w 1583"/>
                <a:gd name="T5" fmla="*/ 1 h 116"/>
                <a:gd name="T6" fmla="*/ 23 w 1583"/>
                <a:gd name="T7" fmla="*/ 1 h 116"/>
                <a:gd name="T8" fmla="*/ 23 w 1583"/>
                <a:gd name="T9" fmla="*/ 1 h 116"/>
                <a:gd name="T10" fmla="*/ 24 w 1583"/>
                <a:gd name="T11" fmla="*/ 1 h 116"/>
                <a:gd name="T12" fmla="*/ 24 w 1583"/>
                <a:gd name="T13" fmla="*/ 2 h 116"/>
                <a:gd name="T14" fmla="*/ 24 w 1583"/>
                <a:gd name="T15" fmla="*/ 2 h 116"/>
                <a:gd name="T16" fmla="*/ 24 w 1583"/>
                <a:gd name="T17" fmla="*/ 2 h 116"/>
                <a:gd name="T18" fmla="*/ 24 w 1583"/>
                <a:gd name="T19" fmla="*/ 2 h 116"/>
                <a:gd name="T20" fmla="*/ 0 w 1583"/>
                <a:gd name="T21" fmla="*/ 2 h 116"/>
                <a:gd name="T22" fmla="*/ 0 w 1583"/>
                <a:gd name="T23" fmla="*/ 2 h 116"/>
                <a:gd name="T24" fmla="*/ 0 w 1583"/>
                <a:gd name="T25" fmla="*/ 2 h 116"/>
                <a:gd name="T26" fmla="*/ 0 w 1583"/>
                <a:gd name="T27" fmla="*/ 2 h 116"/>
                <a:gd name="T28" fmla="*/ 0 w 1583"/>
                <a:gd name="T29" fmla="*/ 1 h 116"/>
                <a:gd name="T30" fmla="*/ 0 w 1583"/>
                <a:gd name="T31" fmla="*/ 1 h 116"/>
                <a:gd name="T32" fmla="*/ 1 w 1583"/>
                <a:gd name="T33" fmla="*/ 1 h 116"/>
                <a:gd name="T34" fmla="*/ 1 w 1583"/>
                <a:gd name="T35" fmla="*/ 1 h 116"/>
                <a:gd name="T36" fmla="*/ 1 w 1583"/>
                <a:gd name="T37" fmla="*/ 0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3" h="116">
                  <a:moveTo>
                    <a:pt x="99" y="0"/>
                  </a:moveTo>
                  <a:lnTo>
                    <a:pt x="1496" y="8"/>
                  </a:lnTo>
                  <a:lnTo>
                    <a:pt x="1508" y="21"/>
                  </a:lnTo>
                  <a:lnTo>
                    <a:pt x="1519" y="35"/>
                  </a:lnTo>
                  <a:lnTo>
                    <a:pt x="1530" y="48"/>
                  </a:lnTo>
                  <a:lnTo>
                    <a:pt x="1541" y="62"/>
                  </a:lnTo>
                  <a:lnTo>
                    <a:pt x="1551" y="76"/>
                  </a:lnTo>
                  <a:lnTo>
                    <a:pt x="1562" y="89"/>
                  </a:lnTo>
                  <a:lnTo>
                    <a:pt x="1572" y="103"/>
                  </a:lnTo>
                  <a:lnTo>
                    <a:pt x="1583" y="116"/>
                  </a:lnTo>
                  <a:lnTo>
                    <a:pt x="0" y="108"/>
                  </a:lnTo>
                  <a:lnTo>
                    <a:pt x="12" y="96"/>
                  </a:lnTo>
                  <a:lnTo>
                    <a:pt x="23" y="82"/>
                  </a:lnTo>
                  <a:lnTo>
                    <a:pt x="35" y="69"/>
                  </a:lnTo>
                  <a:lnTo>
                    <a:pt x="46" y="55"/>
                  </a:lnTo>
                  <a:lnTo>
                    <a:pt x="59" y="41"/>
                  </a:lnTo>
                  <a:lnTo>
                    <a:pt x="72" y="28"/>
                  </a:lnTo>
                  <a:lnTo>
                    <a:pt x="85" y="14"/>
                  </a:lnTo>
                  <a:lnTo>
                    <a:pt x="99" y="0"/>
                  </a:lnTo>
                  <a:close/>
                </a:path>
              </a:pathLst>
            </a:custGeom>
            <a:solidFill>
              <a:srgbClr val="D1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5" name="Freeform 45"/>
            <p:cNvSpPr>
              <a:spLocks/>
            </p:cNvSpPr>
            <p:nvPr/>
          </p:nvSpPr>
          <p:spPr bwMode="auto">
            <a:xfrm>
              <a:off x="4027" y="3112"/>
              <a:ext cx="871" cy="58"/>
            </a:xfrm>
            <a:custGeom>
              <a:avLst/>
              <a:gdLst>
                <a:gd name="T0" fmla="*/ 2 w 1741"/>
                <a:gd name="T1" fmla="*/ 0 h 117"/>
                <a:gd name="T2" fmla="*/ 26 w 1741"/>
                <a:gd name="T3" fmla="*/ 0 h 117"/>
                <a:gd name="T4" fmla="*/ 27 w 1741"/>
                <a:gd name="T5" fmla="*/ 0 h 117"/>
                <a:gd name="T6" fmla="*/ 27 w 1741"/>
                <a:gd name="T7" fmla="*/ 0 h 117"/>
                <a:gd name="T8" fmla="*/ 27 w 1741"/>
                <a:gd name="T9" fmla="*/ 0 h 117"/>
                <a:gd name="T10" fmla="*/ 27 w 1741"/>
                <a:gd name="T11" fmla="*/ 0 h 117"/>
                <a:gd name="T12" fmla="*/ 27 w 1741"/>
                <a:gd name="T13" fmla="*/ 0 h 117"/>
                <a:gd name="T14" fmla="*/ 27 w 1741"/>
                <a:gd name="T15" fmla="*/ 0 h 117"/>
                <a:gd name="T16" fmla="*/ 27 w 1741"/>
                <a:gd name="T17" fmla="*/ 0 h 117"/>
                <a:gd name="T18" fmla="*/ 27 w 1741"/>
                <a:gd name="T19" fmla="*/ 1 h 117"/>
                <a:gd name="T20" fmla="*/ 27 w 1741"/>
                <a:gd name="T21" fmla="*/ 1 h 117"/>
                <a:gd name="T22" fmla="*/ 27 w 1741"/>
                <a:gd name="T23" fmla="*/ 1 h 117"/>
                <a:gd name="T24" fmla="*/ 28 w 1741"/>
                <a:gd name="T25" fmla="*/ 1 h 117"/>
                <a:gd name="T26" fmla="*/ 28 w 1741"/>
                <a:gd name="T27" fmla="*/ 1 h 117"/>
                <a:gd name="T28" fmla="*/ 0 w 1741"/>
                <a:gd name="T29" fmla="*/ 1 h 117"/>
                <a:gd name="T30" fmla="*/ 1 w 1741"/>
                <a:gd name="T31" fmla="*/ 1 h 117"/>
                <a:gd name="T32" fmla="*/ 1 w 1741"/>
                <a:gd name="T33" fmla="*/ 1 h 117"/>
                <a:gd name="T34" fmla="*/ 1 w 1741"/>
                <a:gd name="T35" fmla="*/ 1 h 117"/>
                <a:gd name="T36" fmla="*/ 1 w 1741"/>
                <a:gd name="T37" fmla="*/ 1 h 117"/>
                <a:gd name="T38" fmla="*/ 1 w 1741"/>
                <a:gd name="T39" fmla="*/ 1 h 117"/>
                <a:gd name="T40" fmla="*/ 1 w 1741"/>
                <a:gd name="T41" fmla="*/ 0 h 117"/>
                <a:gd name="T42" fmla="*/ 1 w 1741"/>
                <a:gd name="T43" fmla="*/ 0 h 117"/>
                <a:gd name="T44" fmla="*/ 1 w 1741"/>
                <a:gd name="T45" fmla="*/ 0 h 117"/>
                <a:gd name="T46" fmla="*/ 1 w 1741"/>
                <a:gd name="T47" fmla="*/ 0 h 117"/>
                <a:gd name="T48" fmla="*/ 1 w 1741"/>
                <a:gd name="T49" fmla="*/ 0 h 117"/>
                <a:gd name="T50" fmla="*/ 1 w 1741"/>
                <a:gd name="T51" fmla="*/ 0 h 117"/>
                <a:gd name="T52" fmla="*/ 1 w 1741"/>
                <a:gd name="T53" fmla="*/ 0 h 117"/>
                <a:gd name="T54" fmla="*/ 2 w 1741"/>
                <a:gd name="T55" fmla="*/ 0 h 117"/>
                <a:gd name="T56" fmla="*/ 2 w 1741"/>
                <a:gd name="T57" fmla="*/ 0 h 117"/>
                <a:gd name="T58" fmla="*/ 2 w 1741"/>
                <a:gd name="T59" fmla="*/ 0 h 117"/>
                <a:gd name="T60" fmla="*/ 2 w 1741"/>
                <a:gd name="T61" fmla="*/ 0 h 11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741" h="117">
                  <a:moveTo>
                    <a:pt x="80" y="0"/>
                  </a:moveTo>
                  <a:lnTo>
                    <a:pt x="1663" y="8"/>
                  </a:lnTo>
                  <a:lnTo>
                    <a:pt x="1666" y="13"/>
                  </a:lnTo>
                  <a:lnTo>
                    <a:pt x="1671" y="18"/>
                  </a:lnTo>
                  <a:lnTo>
                    <a:pt x="1674" y="23"/>
                  </a:lnTo>
                  <a:lnTo>
                    <a:pt x="1677" y="29"/>
                  </a:lnTo>
                  <a:lnTo>
                    <a:pt x="1686" y="39"/>
                  </a:lnTo>
                  <a:lnTo>
                    <a:pt x="1692" y="50"/>
                  </a:lnTo>
                  <a:lnTo>
                    <a:pt x="1701" y="61"/>
                  </a:lnTo>
                  <a:lnTo>
                    <a:pt x="1709" y="72"/>
                  </a:lnTo>
                  <a:lnTo>
                    <a:pt x="1717" y="83"/>
                  </a:lnTo>
                  <a:lnTo>
                    <a:pt x="1725" y="95"/>
                  </a:lnTo>
                  <a:lnTo>
                    <a:pt x="1733" y="105"/>
                  </a:lnTo>
                  <a:lnTo>
                    <a:pt x="1741" y="117"/>
                  </a:lnTo>
                  <a:lnTo>
                    <a:pt x="0" y="110"/>
                  </a:lnTo>
                  <a:lnTo>
                    <a:pt x="5" y="102"/>
                  </a:lnTo>
                  <a:lnTo>
                    <a:pt x="10" y="92"/>
                  </a:lnTo>
                  <a:lnTo>
                    <a:pt x="16" y="84"/>
                  </a:lnTo>
                  <a:lnTo>
                    <a:pt x="22" y="76"/>
                  </a:lnTo>
                  <a:lnTo>
                    <a:pt x="26" y="68"/>
                  </a:lnTo>
                  <a:lnTo>
                    <a:pt x="32" y="60"/>
                  </a:lnTo>
                  <a:lnTo>
                    <a:pt x="37" y="53"/>
                  </a:lnTo>
                  <a:lnTo>
                    <a:pt x="42" y="46"/>
                  </a:lnTo>
                  <a:lnTo>
                    <a:pt x="47" y="41"/>
                  </a:lnTo>
                  <a:lnTo>
                    <a:pt x="51" y="35"/>
                  </a:lnTo>
                  <a:lnTo>
                    <a:pt x="56" y="29"/>
                  </a:lnTo>
                  <a:lnTo>
                    <a:pt x="62" y="23"/>
                  </a:lnTo>
                  <a:lnTo>
                    <a:pt x="66" y="18"/>
                  </a:lnTo>
                  <a:lnTo>
                    <a:pt x="71" y="12"/>
                  </a:lnTo>
                  <a:lnTo>
                    <a:pt x="76" y="6"/>
                  </a:lnTo>
                  <a:lnTo>
                    <a:pt x="80" y="0"/>
                  </a:lnTo>
                  <a:close/>
                </a:path>
              </a:pathLst>
            </a:custGeom>
            <a:solidFill>
              <a:srgbClr val="D6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6" name="Freeform 46"/>
            <p:cNvSpPr>
              <a:spLocks/>
            </p:cNvSpPr>
            <p:nvPr/>
          </p:nvSpPr>
          <p:spPr bwMode="auto">
            <a:xfrm>
              <a:off x="4003" y="3167"/>
              <a:ext cx="928" cy="57"/>
            </a:xfrm>
            <a:custGeom>
              <a:avLst/>
              <a:gdLst>
                <a:gd name="T0" fmla="*/ 1 w 1855"/>
                <a:gd name="T1" fmla="*/ 0 h 115"/>
                <a:gd name="T2" fmla="*/ 28 w 1855"/>
                <a:gd name="T3" fmla="*/ 0 h 115"/>
                <a:gd name="T4" fmla="*/ 29 w 1855"/>
                <a:gd name="T5" fmla="*/ 0 h 115"/>
                <a:gd name="T6" fmla="*/ 29 w 1855"/>
                <a:gd name="T7" fmla="*/ 0 h 115"/>
                <a:gd name="T8" fmla="*/ 29 w 1855"/>
                <a:gd name="T9" fmla="*/ 0 h 115"/>
                <a:gd name="T10" fmla="*/ 29 w 1855"/>
                <a:gd name="T11" fmla="*/ 0 h 115"/>
                <a:gd name="T12" fmla="*/ 29 w 1855"/>
                <a:gd name="T13" fmla="*/ 1 h 115"/>
                <a:gd name="T14" fmla="*/ 29 w 1855"/>
                <a:gd name="T15" fmla="*/ 1 h 115"/>
                <a:gd name="T16" fmla="*/ 29 w 1855"/>
                <a:gd name="T17" fmla="*/ 1 h 115"/>
                <a:gd name="T18" fmla="*/ 29 w 1855"/>
                <a:gd name="T19" fmla="*/ 1 h 115"/>
                <a:gd name="T20" fmla="*/ 0 w 1855"/>
                <a:gd name="T21" fmla="*/ 1 h 115"/>
                <a:gd name="T22" fmla="*/ 1 w 1855"/>
                <a:gd name="T23" fmla="*/ 1 h 115"/>
                <a:gd name="T24" fmla="*/ 1 w 1855"/>
                <a:gd name="T25" fmla="*/ 1 h 115"/>
                <a:gd name="T26" fmla="*/ 1 w 1855"/>
                <a:gd name="T27" fmla="*/ 1 h 115"/>
                <a:gd name="T28" fmla="*/ 1 w 1855"/>
                <a:gd name="T29" fmla="*/ 0 h 115"/>
                <a:gd name="T30" fmla="*/ 1 w 1855"/>
                <a:gd name="T31" fmla="*/ 0 h 115"/>
                <a:gd name="T32" fmla="*/ 1 w 1855"/>
                <a:gd name="T33" fmla="*/ 0 h 115"/>
                <a:gd name="T34" fmla="*/ 1 w 1855"/>
                <a:gd name="T35" fmla="*/ 0 h 115"/>
                <a:gd name="T36" fmla="*/ 1 w 1855"/>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55" h="115">
                  <a:moveTo>
                    <a:pt x="49" y="0"/>
                  </a:moveTo>
                  <a:lnTo>
                    <a:pt x="1790" y="7"/>
                  </a:lnTo>
                  <a:lnTo>
                    <a:pt x="1798" y="19"/>
                  </a:lnTo>
                  <a:lnTo>
                    <a:pt x="1807" y="32"/>
                  </a:lnTo>
                  <a:lnTo>
                    <a:pt x="1815" y="46"/>
                  </a:lnTo>
                  <a:lnTo>
                    <a:pt x="1823" y="59"/>
                  </a:lnTo>
                  <a:lnTo>
                    <a:pt x="1831" y="72"/>
                  </a:lnTo>
                  <a:lnTo>
                    <a:pt x="1839" y="86"/>
                  </a:lnTo>
                  <a:lnTo>
                    <a:pt x="1847" y="100"/>
                  </a:lnTo>
                  <a:lnTo>
                    <a:pt x="1855" y="115"/>
                  </a:lnTo>
                  <a:lnTo>
                    <a:pt x="0" y="106"/>
                  </a:lnTo>
                  <a:lnTo>
                    <a:pt x="6" y="92"/>
                  </a:lnTo>
                  <a:lnTo>
                    <a:pt x="12" y="78"/>
                  </a:lnTo>
                  <a:lnTo>
                    <a:pt x="18" y="65"/>
                  </a:lnTo>
                  <a:lnTo>
                    <a:pt x="23" y="52"/>
                  </a:lnTo>
                  <a:lnTo>
                    <a:pt x="30" y="38"/>
                  </a:lnTo>
                  <a:lnTo>
                    <a:pt x="36" y="25"/>
                  </a:lnTo>
                  <a:lnTo>
                    <a:pt x="42" y="12"/>
                  </a:lnTo>
                  <a:lnTo>
                    <a:pt x="49" y="0"/>
                  </a:lnTo>
                  <a:close/>
                </a:path>
              </a:pathLst>
            </a:custGeom>
            <a:solidFill>
              <a:srgbClr val="D8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7" name="Freeform 47"/>
            <p:cNvSpPr>
              <a:spLocks/>
            </p:cNvSpPr>
            <p:nvPr/>
          </p:nvSpPr>
          <p:spPr bwMode="auto">
            <a:xfrm>
              <a:off x="3984" y="3220"/>
              <a:ext cx="967" cy="58"/>
            </a:xfrm>
            <a:custGeom>
              <a:avLst/>
              <a:gdLst>
                <a:gd name="T0" fmla="*/ 1 w 1934"/>
                <a:gd name="T1" fmla="*/ 0 h 116"/>
                <a:gd name="T2" fmla="*/ 30 w 1934"/>
                <a:gd name="T3" fmla="*/ 1 h 116"/>
                <a:gd name="T4" fmla="*/ 30 w 1934"/>
                <a:gd name="T5" fmla="*/ 1 h 116"/>
                <a:gd name="T6" fmla="*/ 30 w 1934"/>
                <a:gd name="T7" fmla="*/ 1 h 116"/>
                <a:gd name="T8" fmla="*/ 30 w 1934"/>
                <a:gd name="T9" fmla="*/ 1 h 116"/>
                <a:gd name="T10" fmla="*/ 30 w 1934"/>
                <a:gd name="T11" fmla="*/ 1 h 116"/>
                <a:gd name="T12" fmla="*/ 31 w 1934"/>
                <a:gd name="T13" fmla="*/ 2 h 116"/>
                <a:gd name="T14" fmla="*/ 31 w 1934"/>
                <a:gd name="T15" fmla="*/ 2 h 116"/>
                <a:gd name="T16" fmla="*/ 31 w 1934"/>
                <a:gd name="T17" fmla="*/ 2 h 116"/>
                <a:gd name="T18" fmla="*/ 31 w 1934"/>
                <a:gd name="T19" fmla="*/ 2 h 116"/>
                <a:gd name="T20" fmla="*/ 0 w 1934"/>
                <a:gd name="T21" fmla="*/ 2 h 116"/>
                <a:gd name="T22" fmla="*/ 1 w 1934"/>
                <a:gd name="T23" fmla="*/ 2 h 116"/>
                <a:gd name="T24" fmla="*/ 1 w 1934"/>
                <a:gd name="T25" fmla="*/ 2 h 116"/>
                <a:gd name="T26" fmla="*/ 1 w 1934"/>
                <a:gd name="T27" fmla="*/ 2 h 116"/>
                <a:gd name="T28" fmla="*/ 1 w 1934"/>
                <a:gd name="T29" fmla="*/ 1 h 116"/>
                <a:gd name="T30" fmla="*/ 1 w 1934"/>
                <a:gd name="T31" fmla="*/ 1 h 116"/>
                <a:gd name="T32" fmla="*/ 1 w 1934"/>
                <a:gd name="T33" fmla="*/ 1 h 116"/>
                <a:gd name="T34" fmla="*/ 1 w 1934"/>
                <a:gd name="T35" fmla="*/ 1 h 116"/>
                <a:gd name="T36" fmla="*/ 1 w 1934"/>
                <a:gd name="T37" fmla="*/ 0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34" h="116">
                  <a:moveTo>
                    <a:pt x="38" y="0"/>
                  </a:moveTo>
                  <a:lnTo>
                    <a:pt x="1893" y="9"/>
                  </a:lnTo>
                  <a:lnTo>
                    <a:pt x="1900" y="22"/>
                  </a:lnTo>
                  <a:lnTo>
                    <a:pt x="1906" y="34"/>
                  </a:lnTo>
                  <a:lnTo>
                    <a:pt x="1912" y="47"/>
                  </a:lnTo>
                  <a:lnTo>
                    <a:pt x="1918" y="61"/>
                  </a:lnTo>
                  <a:lnTo>
                    <a:pt x="1922" y="75"/>
                  </a:lnTo>
                  <a:lnTo>
                    <a:pt x="1927" y="88"/>
                  </a:lnTo>
                  <a:lnTo>
                    <a:pt x="1930" y="102"/>
                  </a:lnTo>
                  <a:lnTo>
                    <a:pt x="1934" y="116"/>
                  </a:lnTo>
                  <a:lnTo>
                    <a:pt x="0" y="108"/>
                  </a:lnTo>
                  <a:lnTo>
                    <a:pt x="4" y="95"/>
                  </a:lnTo>
                  <a:lnTo>
                    <a:pt x="8" y="82"/>
                  </a:lnTo>
                  <a:lnTo>
                    <a:pt x="13" y="69"/>
                  </a:lnTo>
                  <a:lnTo>
                    <a:pt x="18" y="55"/>
                  </a:lnTo>
                  <a:lnTo>
                    <a:pt x="22" y="41"/>
                  </a:lnTo>
                  <a:lnTo>
                    <a:pt x="28" y="27"/>
                  </a:lnTo>
                  <a:lnTo>
                    <a:pt x="33" y="14"/>
                  </a:lnTo>
                  <a:lnTo>
                    <a:pt x="38" y="0"/>
                  </a:lnTo>
                  <a:close/>
                </a:path>
              </a:pathLst>
            </a:custGeom>
            <a:solidFill>
              <a:srgbClr val="DB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8" name="Freeform 48"/>
            <p:cNvSpPr>
              <a:spLocks/>
            </p:cNvSpPr>
            <p:nvPr/>
          </p:nvSpPr>
          <p:spPr bwMode="auto">
            <a:xfrm>
              <a:off x="3967" y="3274"/>
              <a:ext cx="991" cy="58"/>
            </a:xfrm>
            <a:custGeom>
              <a:avLst/>
              <a:gdLst>
                <a:gd name="T0" fmla="*/ 0 w 1983"/>
                <a:gd name="T1" fmla="*/ 0 h 116"/>
                <a:gd name="T2" fmla="*/ 30 w 1983"/>
                <a:gd name="T3" fmla="*/ 1 h 116"/>
                <a:gd name="T4" fmla="*/ 30 w 1983"/>
                <a:gd name="T5" fmla="*/ 1 h 116"/>
                <a:gd name="T6" fmla="*/ 30 w 1983"/>
                <a:gd name="T7" fmla="*/ 1 h 116"/>
                <a:gd name="T8" fmla="*/ 30 w 1983"/>
                <a:gd name="T9" fmla="*/ 2 h 116"/>
                <a:gd name="T10" fmla="*/ 30 w 1983"/>
                <a:gd name="T11" fmla="*/ 2 h 116"/>
                <a:gd name="T12" fmla="*/ 30 w 1983"/>
                <a:gd name="T13" fmla="*/ 2 h 116"/>
                <a:gd name="T14" fmla="*/ 30 w 1983"/>
                <a:gd name="T15" fmla="*/ 2 h 116"/>
                <a:gd name="T16" fmla="*/ 30 w 1983"/>
                <a:gd name="T17" fmla="*/ 2 h 116"/>
                <a:gd name="T18" fmla="*/ 30 w 1983"/>
                <a:gd name="T19" fmla="*/ 2 h 116"/>
                <a:gd name="T20" fmla="*/ 0 w 1983"/>
                <a:gd name="T21" fmla="*/ 2 h 116"/>
                <a:gd name="T22" fmla="*/ 0 w 1983"/>
                <a:gd name="T23" fmla="*/ 2 h 116"/>
                <a:gd name="T24" fmla="*/ 0 w 1983"/>
                <a:gd name="T25" fmla="*/ 2 h 116"/>
                <a:gd name="T26" fmla="*/ 0 w 1983"/>
                <a:gd name="T27" fmla="*/ 2 h 116"/>
                <a:gd name="T28" fmla="*/ 0 w 1983"/>
                <a:gd name="T29" fmla="*/ 1 h 116"/>
                <a:gd name="T30" fmla="*/ 0 w 1983"/>
                <a:gd name="T31" fmla="*/ 1 h 116"/>
                <a:gd name="T32" fmla="*/ 0 w 1983"/>
                <a:gd name="T33" fmla="*/ 1 h 116"/>
                <a:gd name="T34" fmla="*/ 0 w 1983"/>
                <a:gd name="T35" fmla="*/ 1 h 116"/>
                <a:gd name="T36" fmla="*/ 0 w 1983"/>
                <a:gd name="T37" fmla="*/ 0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83" h="116">
                  <a:moveTo>
                    <a:pt x="34" y="0"/>
                  </a:moveTo>
                  <a:lnTo>
                    <a:pt x="1968" y="8"/>
                  </a:lnTo>
                  <a:lnTo>
                    <a:pt x="1974" y="32"/>
                  </a:lnTo>
                  <a:lnTo>
                    <a:pt x="1977" y="57"/>
                  </a:lnTo>
                  <a:lnTo>
                    <a:pt x="1980" y="81"/>
                  </a:lnTo>
                  <a:lnTo>
                    <a:pt x="1983" y="106"/>
                  </a:lnTo>
                  <a:lnTo>
                    <a:pt x="1983" y="108"/>
                  </a:lnTo>
                  <a:lnTo>
                    <a:pt x="1983" y="111"/>
                  </a:lnTo>
                  <a:lnTo>
                    <a:pt x="1983" y="114"/>
                  </a:lnTo>
                  <a:lnTo>
                    <a:pt x="1983" y="116"/>
                  </a:lnTo>
                  <a:lnTo>
                    <a:pt x="0" y="108"/>
                  </a:lnTo>
                  <a:lnTo>
                    <a:pt x="4" y="96"/>
                  </a:lnTo>
                  <a:lnTo>
                    <a:pt x="8" y="83"/>
                  </a:lnTo>
                  <a:lnTo>
                    <a:pt x="12" y="70"/>
                  </a:lnTo>
                  <a:lnTo>
                    <a:pt x="17" y="58"/>
                  </a:lnTo>
                  <a:lnTo>
                    <a:pt x="20" y="44"/>
                  </a:lnTo>
                  <a:lnTo>
                    <a:pt x="25" y="30"/>
                  </a:lnTo>
                  <a:lnTo>
                    <a:pt x="30" y="15"/>
                  </a:lnTo>
                  <a:lnTo>
                    <a:pt x="34" y="0"/>
                  </a:lnTo>
                  <a:close/>
                </a:path>
              </a:pathLst>
            </a:custGeom>
            <a:solidFill>
              <a:srgbClr val="E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9" name="Freeform 49"/>
            <p:cNvSpPr>
              <a:spLocks/>
            </p:cNvSpPr>
            <p:nvPr/>
          </p:nvSpPr>
          <p:spPr bwMode="auto">
            <a:xfrm>
              <a:off x="3949" y="3328"/>
              <a:ext cx="1015" cy="58"/>
            </a:xfrm>
            <a:custGeom>
              <a:avLst/>
              <a:gdLst>
                <a:gd name="T0" fmla="*/ 1 w 2029"/>
                <a:gd name="T1" fmla="*/ 0 h 117"/>
                <a:gd name="T2" fmla="*/ 32 w 2029"/>
                <a:gd name="T3" fmla="*/ 0 h 117"/>
                <a:gd name="T4" fmla="*/ 32 w 2029"/>
                <a:gd name="T5" fmla="*/ 0 h 117"/>
                <a:gd name="T6" fmla="*/ 32 w 2029"/>
                <a:gd name="T7" fmla="*/ 0 h 117"/>
                <a:gd name="T8" fmla="*/ 32 w 2029"/>
                <a:gd name="T9" fmla="*/ 1 h 117"/>
                <a:gd name="T10" fmla="*/ 32 w 2029"/>
                <a:gd name="T11" fmla="*/ 1 h 117"/>
                <a:gd name="T12" fmla="*/ 0 w 2029"/>
                <a:gd name="T13" fmla="*/ 1 h 117"/>
                <a:gd name="T14" fmla="*/ 0 w 2029"/>
                <a:gd name="T15" fmla="*/ 1 h 117"/>
                <a:gd name="T16" fmla="*/ 1 w 2029"/>
                <a:gd name="T17" fmla="*/ 1 h 117"/>
                <a:gd name="T18" fmla="*/ 1 w 2029"/>
                <a:gd name="T19" fmla="*/ 1 h 117"/>
                <a:gd name="T20" fmla="*/ 1 w 2029"/>
                <a:gd name="T21" fmla="*/ 1 h 117"/>
                <a:gd name="T22" fmla="*/ 1 w 2029"/>
                <a:gd name="T23" fmla="*/ 1 h 117"/>
                <a:gd name="T24" fmla="*/ 1 w 2029"/>
                <a:gd name="T25" fmla="*/ 0 h 117"/>
                <a:gd name="T26" fmla="*/ 1 w 2029"/>
                <a:gd name="T27" fmla="*/ 0 h 117"/>
                <a:gd name="T28" fmla="*/ 1 w 2029"/>
                <a:gd name="T29" fmla="*/ 0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29" h="117">
                  <a:moveTo>
                    <a:pt x="36" y="0"/>
                  </a:moveTo>
                  <a:lnTo>
                    <a:pt x="2019" y="8"/>
                  </a:lnTo>
                  <a:lnTo>
                    <a:pt x="2021" y="36"/>
                  </a:lnTo>
                  <a:lnTo>
                    <a:pt x="2023" y="63"/>
                  </a:lnTo>
                  <a:lnTo>
                    <a:pt x="2026" y="90"/>
                  </a:lnTo>
                  <a:lnTo>
                    <a:pt x="2029" y="117"/>
                  </a:lnTo>
                  <a:lnTo>
                    <a:pt x="0" y="110"/>
                  </a:lnTo>
                  <a:lnTo>
                    <a:pt x="0" y="105"/>
                  </a:lnTo>
                  <a:lnTo>
                    <a:pt x="2" y="101"/>
                  </a:lnTo>
                  <a:lnTo>
                    <a:pt x="4" y="96"/>
                  </a:lnTo>
                  <a:lnTo>
                    <a:pt x="7" y="93"/>
                  </a:lnTo>
                  <a:lnTo>
                    <a:pt x="13" y="75"/>
                  </a:lnTo>
                  <a:lnTo>
                    <a:pt x="20" y="53"/>
                  </a:lnTo>
                  <a:lnTo>
                    <a:pt x="28" y="28"/>
                  </a:lnTo>
                  <a:lnTo>
                    <a:pt x="36" y="0"/>
                  </a:lnTo>
                  <a:close/>
                </a:path>
              </a:pathLst>
            </a:custGeom>
            <a:solidFill>
              <a:srgbClr val="E2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0" name="Freeform 50"/>
            <p:cNvSpPr>
              <a:spLocks/>
            </p:cNvSpPr>
            <p:nvPr/>
          </p:nvSpPr>
          <p:spPr bwMode="auto">
            <a:xfrm>
              <a:off x="3946" y="3383"/>
              <a:ext cx="1024" cy="57"/>
            </a:xfrm>
            <a:custGeom>
              <a:avLst/>
              <a:gdLst>
                <a:gd name="T0" fmla="*/ 0 w 2049"/>
                <a:gd name="T1" fmla="*/ 0 h 114"/>
                <a:gd name="T2" fmla="*/ 31 w 2049"/>
                <a:gd name="T3" fmla="*/ 1 h 114"/>
                <a:gd name="T4" fmla="*/ 31 w 2049"/>
                <a:gd name="T5" fmla="*/ 1 h 114"/>
                <a:gd name="T6" fmla="*/ 31 w 2049"/>
                <a:gd name="T7" fmla="*/ 1 h 114"/>
                <a:gd name="T8" fmla="*/ 31 w 2049"/>
                <a:gd name="T9" fmla="*/ 2 h 114"/>
                <a:gd name="T10" fmla="*/ 32 w 2049"/>
                <a:gd name="T11" fmla="*/ 2 h 114"/>
                <a:gd name="T12" fmla="*/ 0 w 2049"/>
                <a:gd name="T13" fmla="*/ 2 h 114"/>
                <a:gd name="T14" fmla="*/ 0 w 2049"/>
                <a:gd name="T15" fmla="*/ 2 h 114"/>
                <a:gd name="T16" fmla="*/ 0 w 2049"/>
                <a:gd name="T17" fmla="*/ 1 h 114"/>
                <a:gd name="T18" fmla="*/ 0 w 2049"/>
                <a:gd name="T19" fmla="*/ 1 h 114"/>
                <a:gd name="T20" fmla="*/ 0 w 2049"/>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49" h="114">
                  <a:moveTo>
                    <a:pt x="7" y="0"/>
                  </a:moveTo>
                  <a:lnTo>
                    <a:pt x="2036" y="7"/>
                  </a:lnTo>
                  <a:lnTo>
                    <a:pt x="2040" y="34"/>
                  </a:lnTo>
                  <a:lnTo>
                    <a:pt x="2043" y="62"/>
                  </a:lnTo>
                  <a:lnTo>
                    <a:pt x="2045" y="89"/>
                  </a:lnTo>
                  <a:lnTo>
                    <a:pt x="2049" y="114"/>
                  </a:lnTo>
                  <a:lnTo>
                    <a:pt x="2" y="105"/>
                  </a:lnTo>
                  <a:lnTo>
                    <a:pt x="0" y="76"/>
                  </a:lnTo>
                  <a:lnTo>
                    <a:pt x="0" y="49"/>
                  </a:lnTo>
                  <a:lnTo>
                    <a:pt x="1" y="24"/>
                  </a:lnTo>
                  <a:lnTo>
                    <a:pt x="7" y="0"/>
                  </a:lnTo>
                  <a:close/>
                </a:path>
              </a:pathLst>
            </a:custGeom>
            <a:solidFill>
              <a:srgbClr val="E8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1" name="Freeform 51"/>
            <p:cNvSpPr>
              <a:spLocks/>
            </p:cNvSpPr>
            <p:nvPr/>
          </p:nvSpPr>
          <p:spPr bwMode="auto">
            <a:xfrm>
              <a:off x="3947" y="3435"/>
              <a:ext cx="1030" cy="59"/>
            </a:xfrm>
            <a:custGeom>
              <a:avLst/>
              <a:gdLst>
                <a:gd name="T0" fmla="*/ 0 w 2062"/>
                <a:gd name="T1" fmla="*/ 0 h 116"/>
                <a:gd name="T2" fmla="*/ 31 w 2062"/>
                <a:gd name="T3" fmla="*/ 1 h 116"/>
                <a:gd name="T4" fmla="*/ 32 w 2062"/>
                <a:gd name="T5" fmla="*/ 1 h 116"/>
                <a:gd name="T6" fmla="*/ 32 w 2062"/>
                <a:gd name="T7" fmla="*/ 2 h 116"/>
                <a:gd name="T8" fmla="*/ 32 w 2062"/>
                <a:gd name="T9" fmla="*/ 2 h 116"/>
                <a:gd name="T10" fmla="*/ 32 w 2062"/>
                <a:gd name="T11" fmla="*/ 2 h 116"/>
                <a:gd name="T12" fmla="*/ 0 w 2062"/>
                <a:gd name="T13" fmla="*/ 2 h 116"/>
                <a:gd name="T14" fmla="*/ 0 w 2062"/>
                <a:gd name="T15" fmla="*/ 2 h 116"/>
                <a:gd name="T16" fmla="*/ 0 w 2062"/>
                <a:gd name="T17" fmla="*/ 1 h 116"/>
                <a:gd name="T18" fmla="*/ 0 w 2062"/>
                <a:gd name="T19" fmla="*/ 1 h 116"/>
                <a:gd name="T20" fmla="*/ 0 w 2062"/>
                <a:gd name="T21" fmla="*/ 0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2" h="116">
                  <a:moveTo>
                    <a:pt x="0" y="0"/>
                  </a:moveTo>
                  <a:lnTo>
                    <a:pt x="2047" y="9"/>
                  </a:lnTo>
                  <a:lnTo>
                    <a:pt x="2051" y="37"/>
                  </a:lnTo>
                  <a:lnTo>
                    <a:pt x="2055" y="64"/>
                  </a:lnTo>
                  <a:lnTo>
                    <a:pt x="2058" y="91"/>
                  </a:lnTo>
                  <a:lnTo>
                    <a:pt x="2062" y="116"/>
                  </a:lnTo>
                  <a:lnTo>
                    <a:pt x="14" y="108"/>
                  </a:lnTo>
                  <a:lnTo>
                    <a:pt x="11" y="78"/>
                  </a:lnTo>
                  <a:lnTo>
                    <a:pt x="7" y="50"/>
                  </a:lnTo>
                  <a:lnTo>
                    <a:pt x="4" y="25"/>
                  </a:lnTo>
                  <a:lnTo>
                    <a:pt x="0" y="0"/>
                  </a:lnTo>
                  <a:close/>
                </a:path>
              </a:pathLst>
            </a:custGeom>
            <a:solidFill>
              <a:srgbClr val="EA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2" name="Freeform 52"/>
            <p:cNvSpPr>
              <a:spLocks/>
            </p:cNvSpPr>
            <p:nvPr/>
          </p:nvSpPr>
          <p:spPr bwMode="auto">
            <a:xfrm>
              <a:off x="3954" y="3489"/>
              <a:ext cx="1025" cy="59"/>
            </a:xfrm>
            <a:custGeom>
              <a:avLst/>
              <a:gdLst>
                <a:gd name="T0" fmla="*/ 0 w 2050"/>
                <a:gd name="T1" fmla="*/ 0 h 116"/>
                <a:gd name="T2" fmla="*/ 32 w 2050"/>
                <a:gd name="T3" fmla="*/ 1 h 116"/>
                <a:gd name="T4" fmla="*/ 33 w 2050"/>
                <a:gd name="T5" fmla="*/ 1 h 116"/>
                <a:gd name="T6" fmla="*/ 33 w 2050"/>
                <a:gd name="T7" fmla="*/ 2 h 116"/>
                <a:gd name="T8" fmla="*/ 33 w 2050"/>
                <a:gd name="T9" fmla="*/ 2 h 116"/>
                <a:gd name="T10" fmla="*/ 32 w 2050"/>
                <a:gd name="T11" fmla="*/ 2 h 116"/>
                <a:gd name="T12" fmla="*/ 1 w 2050"/>
                <a:gd name="T13" fmla="*/ 2 h 116"/>
                <a:gd name="T14" fmla="*/ 1 w 2050"/>
                <a:gd name="T15" fmla="*/ 2 h 116"/>
                <a:gd name="T16" fmla="*/ 1 w 2050"/>
                <a:gd name="T17" fmla="*/ 2 h 116"/>
                <a:gd name="T18" fmla="*/ 1 w 2050"/>
                <a:gd name="T19" fmla="*/ 2 h 116"/>
                <a:gd name="T20" fmla="*/ 1 w 2050"/>
                <a:gd name="T21" fmla="*/ 2 h 116"/>
                <a:gd name="T22" fmla="*/ 1 w 2050"/>
                <a:gd name="T23" fmla="*/ 2 h 116"/>
                <a:gd name="T24" fmla="*/ 1 w 2050"/>
                <a:gd name="T25" fmla="*/ 1 h 116"/>
                <a:gd name="T26" fmla="*/ 1 w 2050"/>
                <a:gd name="T27" fmla="*/ 1 h 116"/>
                <a:gd name="T28" fmla="*/ 0 w 2050"/>
                <a:gd name="T29" fmla="*/ 0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50" h="116">
                  <a:moveTo>
                    <a:pt x="0" y="0"/>
                  </a:moveTo>
                  <a:lnTo>
                    <a:pt x="2048" y="8"/>
                  </a:lnTo>
                  <a:lnTo>
                    <a:pt x="2049" y="39"/>
                  </a:lnTo>
                  <a:lnTo>
                    <a:pt x="2050" y="68"/>
                  </a:lnTo>
                  <a:lnTo>
                    <a:pt x="2050" y="93"/>
                  </a:lnTo>
                  <a:lnTo>
                    <a:pt x="2048" y="116"/>
                  </a:lnTo>
                  <a:lnTo>
                    <a:pt x="1" y="108"/>
                  </a:lnTo>
                  <a:lnTo>
                    <a:pt x="3" y="78"/>
                  </a:lnTo>
                  <a:lnTo>
                    <a:pt x="3" y="51"/>
                  </a:lnTo>
                  <a:lnTo>
                    <a:pt x="1" y="24"/>
                  </a:lnTo>
                  <a:lnTo>
                    <a:pt x="0" y="0"/>
                  </a:lnTo>
                  <a:close/>
                </a:path>
              </a:pathLst>
            </a:custGeom>
            <a:solidFill>
              <a:srgbClr val="ED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3" name="Freeform 53"/>
            <p:cNvSpPr>
              <a:spLocks/>
            </p:cNvSpPr>
            <p:nvPr/>
          </p:nvSpPr>
          <p:spPr bwMode="auto">
            <a:xfrm>
              <a:off x="3954" y="3544"/>
              <a:ext cx="1023" cy="58"/>
            </a:xfrm>
            <a:custGeom>
              <a:avLst/>
              <a:gdLst>
                <a:gd name="T0" fmla="*/ 0 w 2047"/>
                <a:gd name="T1" fmla="*/ 0 h 117"/>
                <a:gd name="T2" fmla="*/ 31 w 2047"/>
                <a:gd name="T3" fmla="*/ 0 h 117"/>
                <a:gd name="T4" fmla="*/ 31 w 2047"/>
                <a:gd name="T5" fmla="*/ 0 h 117"/>
                <a:gd name="T6" fmla="*/ 31 w 2047"/>
                <a:gd name="T7" fmla="*/ 0 h 117"/>
                <a:gd name="T8" fmla="*/ 31 w 2047"/>
                <a:gd name="T9" fmla="*/ 0 h 117"/>
                <a:gd name="T10" fmla="*/ 31 w 2047"/>
                <a:gd name="T11" fmla="*/ 0 h 117"/>
                <a:gd name="T12" fmla="*/ 31 w 2047"/>
                <a:gd name="T13" fmla="*/ 0 h 117"/>
                <a:gd name="T14" fmla="*/ 31 w 2047"/>
                <a:gd name="T15" fmla="*/ 1 h 117"/>
                <a:gd name="T16" fmla="*/ 31 w 2047"/>
                <a:gd name="T17" fmla="*/ 1 h 117"/>
                <a:gd name="T18" fmla="*/ 31 w 2047"/>
                <a:gd name="T19" fmla="*/ 1 h 117"/>
                <a:gd name="T20" fmla="*/ 0 w 2047"/>
                <a:gd name="T21" fmla="*/ 1 h 117"/>
                <a:gd name="T22" fmla="*/ 0 w 2047"/>
                <a:gd name="T23" fmla="*/ 1 h 117"/>
                <a:gd name="T24" fmla="*/ 0 w 2047"/>
                <a:gd name="T25" fmla="*/ 0 h 117"/>
                <a:gd name="T26" fmla="*/ 0 w 2047"/>
                <a:gd name="T27" fmla="*/ 0 h 117"/>
                <a:gd name="T28" fmla="*/ 0 w 2047"/>
                <a:gd name="T29" fmla="*/ 0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47" h="117">
                  <a:moveTo>
                    <a:pt x="0" y="0"/>
                  </a:moveTo>
                  <a:lnTo>
                    <a:pt x="2047" y="8"/>
                  </a:lnTo>
                  <a:lnTo>
                    <a:pt x="2047" y="13"/>
                  </a:lnTo>
                  <a:lnTo>
                    <a:pt x="2046" y="18"/>
                  </a:lnTo>
                  <a:lnTo>
                    <a:pt x="2044" y="22"/>
                  </a:lnTo>
                  <a:lnTo>
                    <a:pt x="2044" y="26"/>
                  </a:lnTo>
                  <a:lnTo>
                    <a:pt x="2041" y="43"/>
                  </a:lnTo>
                  <a:lnTo>
                    <a:pt x="2034" y="65"/>
                  </a:lnTo>
                  <a:lnTo>
                    <a:pt x="2025" y="89"/>
                  </a:lnTo>
                  <a:lnTo>
                    <a:pt x="2014" y="117"/>
                  </a:lnTo>
                  <a:lnTo>
                    <a:pt x="18" y="110"/>
                  </a:lnTo>
                  <a:lnTo>
                    <a:pt x="11" y="81"/>
                  </a:lnTo>
                  <a:lnTo>
                    <a:pt x="5" y="53"/>
                  </a:lnTo>
                  <a:lnTo>
                    <a:pt x="2" y="26"/>
                  </a:lnTo>
                  <a:lnTo>
                    <a:pt x="0" y="0"/>
                  </a:lnTo>
                  <a:close/>
                </a:path>
              </a:pathLst>
            </a:custGeom>
            <a:solidFill>
              <a:srgbClr val="F2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4" name="Freeform 54"/>
            <p:cNvSpPr>
              <a:spLocks/>
            </p:cNvSpPr>
            <p:nvPr/>
          </p:nvSpPr>
          <p:spPr bwMode="auto">
            <a:xfrm>
              <a:off x="3963" y="3598"/>
              <a:ext cx="998" cy="59"/>
            </a:xfrm>
            <a:custGeom>
              <a:avLst/>
              <a:gdLst>
                <a:gd name="T0" fmla="*/ 0 w 1996"/>
                <a:gd name="T1" fmla="*/ 0 h 116"/>
                <a:gd name="T2" fmla="*/ 32 w 1996"/>
                <a:gd name="T3" fmla="*/ 1 h 116"/>
                <a:gd name="T4" fmla="*/ 32 w 1996"/>
                <a:gd name="T5" fmla="*/ 1 h 116"/>
                <a:gd name="T6" fmla="*/ 32 w 1996"/>
                <a:gd name="T7" fmla="*/ 1 h 116"/>
                <a:gd name="T8" fmla="*/ 31 w 1996"/>
                <a:gd name="T9" fmla="*/ 1 h 116"/>
                <a:gd name="T10" fmla="*/ 31 w 1996"/>
                <a:gd name="T11" fmla="*/ 1 h 116"/>
                <a:gd name="T12" fmla="*/ 31 w 1996"/>
                <a:gd name="T13" fmla="*/ 2 h 116"/>
                <a:gd name="T14" fmla="*/ 31 w 1996"/>
                <a:gd name="T15" fmla="*/ 2 h 116"/>
                <a:gd name="T16" fmla="*/ 31 w 1996"/>
                <a:gd name="T17" fmla="*/ 2 h 116"/>
                <a:gd name="T18" fmla="*/ 31 w 1996"/>
                <a:gd name="T19" fmla="*/ 2 h 116"/>
                <a:gd name="T20" fmla="*/ 1 w 1996"/>
                <a:gd name="T21" fmla="*/ 2 h 116"/>
                <a:gd name="T22" fmla="*/ 1 w 1996"/>
                <a:gd name="T23" fmla="*/ 2 h 116"/>
                <a:gd name="T24" fmla="*/ 1 w 1996"/>
                <a:gd name="T25" fmla="*/ 2 h 116"/>
                <a:gd name="T26" fmla="*/ 1 w 1996"/>
                <a:gd name="T27" fmla="*/ 2 h 116"/>
                <a:gd name="T28" fmla="*/ 1 w 1996"/>
                <a:gd name="T29" fmla="*/ 1 h 116"/>
                <a:gd name="T30" fmla="*/ 1 w 1996"/>
                <a:gd name="T31" fmla="*/ 1 h 116"/>
                <a:gd name="T32" fmla="*/ 1 w 1996"/>
                <a:gd name="T33" fmla="*/ 1 h 116"/>
                <a:gd name="T34" fmla="*/ 1 w 1996"/>
                <a:gd name="T35" fmla="*/ 1 h 116"/>
                <a:gd name="T36" fmla="*/ 0 w 1996"/>
                <a:gd name="T37" fmla="*/ 0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96" h="116">
                  <a:moveTo>
                    <a:pt x="0" y="0"/>
                  </a:moveTo>
                  <a:lnTo>
                    <a:pt x="1996" y="7"/>
                  </a:lnTo>
                  <a:lnTo>
                    <a:pt x="1992" y="19"/>
                  </a:lnTo>
                  <a:lnTo>
                    <a:pt x="1986" y="32"/>
                  </a:lnTo>
                  <a:lnTo>
                    <a:pt x="1982" y="46"/>
                  </a:lnTo>
                  <a:lnTo>
                    <a:pt x="1976" y="60"/>
                  </a:lnTo>
                  <a:lnTo>
                    <a:pt x="1970" y="73"/>
                  </a:lnTo>
                  <a:lnTo>
                    <a:pt x="1964" y="87"/>
                  </a:lnTo>
                  <a:lnTo>
                    <a:pt x="1958" y="102"/>
                  </a:lnTo>
                  <a:lnTo>
                    <a:pt x="1953" y="116"/>
                  </a:lnTo>
                  <a:lnTo>
                    <a:pt x="42" y="108"/>
                  </a:lnTo>
                  <a:lnTo>
                    <a:pt x="35" y="94"/>
                  </a:lnTo>
                  <a:lnTo>
                    <a:pt x="30" y="80"/>
                  </a:lnTo>
                  <a:lnTo>
                    <a:pt x="24" y="68"/>
                  </a:lnTo>
                  <a:lnTo>
                    <a:pt x="18" y="54"/>
                  </a:lnTo>
                  <a:lnTo>
                    <a:pt x="14" y="40"/>
                  </a:lnTo>
                  <a:lnTo>
                    <a:pt x="8" y="26"/>
                  </a:lnTo>
                  <a:lnTo>
                    <a:pt x="4" y="12"/>
                  </a:lnTo>
                  <a:lnTo>
                    <a:pt x="0" y="0"/>
                  </a:lnTo>
                  <a:close/>
                </a:path>
              </a:pathLst>
            </a:custGeom>
            <a:solidFill>
              <a:srgbClr val="F4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5" name="Freeform 55"/>
            <p:cNvSpPr>
              <a:spLocks/>
            </p:cNvSpPr>
            <p:nvPr/>
          </p:nvSpPr>
          <p:spPr bwMode="auto">
            <a:xfrm>
              <a:off x="3984" y="3652"/>
              <a:ext cx="955" cy="59"/>
            </a:xfrm>
            <a:custGeom>
              <a:avLst/>
              <a:gdLst>
                <a:gd name="T0" fmla="*/ 0 w 1911"/>
                <a:gd name="T1" fmla="*/ 0 h 116"/>
                <a:gd name="T2" fmla="*/ 29 w 1911"/>
                <a:gd name="T3" fmla="*/ 1 h 116"/>
                <a:gd name="T4" fmla="*/ 29 w 1911"/>
                <a:gd name="T5" fmla="*/ 1 h 116"/>
                <a:gd name="T6" fmla="*/ 29 w 1911"/>
                <a:gd name="T7" fmla="*/ 1 h 116"/>
                <a:gd name="T8" fmla="*/ 29 w 1911"/>
                <a:gd name="T9" fmla="*/ 1 h 116"/>
                <a:gd name="T10" fmla="*/ 29 w 1911"/>
                <a:gd name="T11" fmla="*/ 1 h 116"/>
                <a:gd name="T12" fmla="*/ 29 w 1911"/>
                <a:gd name="T13" fmla="*/ 2 h 116"/>
                <a:gd name="T14" fmla="*/ 29 w 1911"/>
                <a:gd name="T15" fmla="*/ 2 h 116"/>
                <a:gd name="T16" fmla="*/ 29 w 1911"/>
                <a:gd name="T17" fmla="*/ 2 h 116"/>
                <a:gd name="T18" fmla="*/ 29 w 1911"/>
                <a:gd name="T19" fmla="*/ 2 h 116"/>
                <a:gd name="T20" fmla="*/ 0 w 1911"/>
                <a:gd name="T21" fmla="*/ 2 h 116"/>
                <a:gd name="T22" fmla="*/ 0 w 1911"/>
                <a:gd name="T23" fmla="*/ 2 h 116"/>
                <a:gd name="T24" fmla="*/ 0 w 1911"/>
                <a:gd name="T25" fmla="*/ 2 h 116"/>
                <a:gd name="T26" fmla="*/ 0 w 1911"/>
                <a:gd name="T27" fmla="*/ 2 h 116"/>
                <a:gd name="T28" fmla="*/ 0 w 1911"/>
                <a:gd name="T29" fmla="*/ 1 h 116"/>
                <a:gd name="T30" fmla="*/ 0 w 1911"/>
                <a:gd name="T31" fmla="*/ 1 h 116"/>
                <a:gd name="T32" fmla="*/ 0 w 1911"/>
                <a:gd name="T33" fmla="*/ 1 h 116"/>
                <a:gd name="T34" fmla="*/ 0 w 1911"/>
                <a:gd name="T35" fmla="*/ 1 h 116"/>
                <a:gd name="T36" fmla="*/ 0 w 1911"/>
                <a:gd name="T37" fmla="*/ 0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11" h="116">
                  <a:moveTo>
                    <a:pt x="0" y="0"/>
                  </a:moveTo>
                  <a:lnTo>
                    <a:pt x="1911" y="8"/>
                  </a:lnTo>
                  <a:lnTo>
                    <a:pt x="1905" y="22"/>
                  </a:lnTo>
                  <a:lnTo>
                    <a:pt x="1899" y="36"/>
                  </a:lnTo>
                  <a:lnTo>
                    <a:pt x="1893" y="50"/>
                  </a:lnTo>
                  <a:lnTo>
                    <a:pt x="1887" y="62"/>
                  </a:lnTo>
                  <a:lnTo>
                    <a:pt x="1881" y="76"/>
                  </a:lnTo>
                  <a:lnTo>
                    <a:pt x="1875" y="90"/>
                  </a:lnTo>
                  <a:lnTo>
                    <a:pt x="1868" y="103"/>
                  </a:lnTo>
                  <a:lnTo>
                    <a:pt x="1862" y="116"/>
                  </a:lnTo>
                  <a:lnTo>
                    <a:pt x="56" y="108"/>
                  </a:lnTo>
                  <a:lnTo>
                    <a:pt x="49" y="96"/>
                  </a:lnTo>
                  <a:lnTo>
                    <a:pt x="42" y="82"/>
                  </a:lnTo>
                  <a:lnTo>
                    <a:pt x="35" y="69"/>
                  </a:lnTo>
                  <a:lnTo>
                    <a:pt x="28" y="55"/>
                  </a:lnTo>
                  <a:lnTo>
                    <a:pt x="21" y="41"/>
                  </a:lnTo>
                  <a:lnTo>
                    <a:pt x="14" y="28"/>
                  </a:lnTo>
                  <a:lnTo>
                    <a:pt x="7" y="14"/>
                  </a:lnTo>
                  <a:lnTo>
                    <a:pt x="0" y="0"/>
                  </a:lnTo>
                  <a:close/>
                </a:path>
              </a:pathLst>
            </a:custGeom>
            <a:solidFill>
              <a:srgbClr val="F7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6" name="Freeform 56"/>
            <p:cNvSpPr>
              <a:spLocks/>
            </p:cNvSpPr>
            <p:nvPr/>
          </p:nvSpPr>
          <p:spPr bwMode="auto">
            <a:xfrm>
              <a:off x="4012" y="3707"/>
              <a:ext cx="903" cy="57"/>
            </a:xfrm>
            <a:custGeom>
              <a:avLst/>
              <a:gdLst>
                <a:gd name="T0" fmla="*/ 0 w 1806"/>
                <a:gd name="T1" fmla="*/ 0 h 114"/>
                <a:gd name="T2" fmla="*/ 29 w 1806"/>
                <a:gd name="T3" fmla="*/ 1 h 114"/>
                <a:gd name="T4" fmla="*/ 29 w 1806"/>
                <a:gd name="T5" fmla="*/ 1 h 114"/>
                <a:gd name="T6" fmla="*/ 29 w 1806"/>
                <a:gd name="T7" fmla="*/ 1 h 114"/>
                <a:gd name="T8" fmla="*/ 28 w 1806"/>
                <a:gd name="T9" fmla="*/ 1 h 114"/>
                <a:gd name="T10" fmla="*/ 28 w 1806"/>
                <a:gd name="T11" fmla="*/ 2 h 114"/>
                <a:gd name="T12" fmla="*/ 28 w 1806"/>
                <a:gd name="T13" fmla="*/ 2 h 114"/>
                <a:gd name="T14" fmla="*/ 28 w 1806"/>
                <a:gd name="T15" fmla="*/ 2 h 114"/>
                <a:gd name="T16" fmla="*/ 28 w 1806"/>
                <a:gd name="T17" fmla="*/ 2 h 114"/>
                <a:gd name="T18" fmla="*/ 28 w 1806"/>
                <a:gd name="T19" fmla="*/ 2 h 114"/>
                <a:gd name="T20" fmla="*/ 2 w 1806"/>
                <a:gd name="T21" fmla="*/ 2 h 114"/>
                <a:gd name="T22" fmla="*/ 1 w 1806"/>
                <a:gd name="T23" fmla="*/ 2 h 114"/>
                <a:gd name="T24" fmla="*/ 1 w 1806"/>
                <a:gd name="T25" fmla="*/ 2 h 114"/>
                <a:gd name="T26" fmla="*/ 1 w 1806"/>
                <a:gd name="T27" fmla="*/ 2 h 114"/>
                <a:gd name="T28" fmla="*/ 1 w 1806"/>
                <a:gd name="T29" fmla="*/ 1 h 114"/>
                <a:gd name="T30" fmla="*/ 1 w 1806"/>
                <a:gd name="T31" fmla="*/ 1 h 114"/>
                <a:gd name="T32" fmla="*/ 1 w 1806"/>
                <a:gd name="T33" fmla="*/ 1 h 114"/>
                <a:gd name="T34" fmla="*/ 1 w 1806"/>
                <a:gd name="T35" fmla="*/ 1 h 114"/>
                <a:gd name="T36" fmla="*/ 0 w 1806"/>
                <a:gd name="T37" fmla="*/ 0 h 1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6" h="114">
                  <a:moveTo>
                    <a:pt x="0" y="0"/>
                  </a:moveTo>
                  <a:lnTo>
                    <a:pt x="1806" y="8"/>
                  </a:lnTo>
                  <a:lnTo>
                    <a:pt x="1799" y="23"/>
                  </a:lnTo>
                  <a:lnTo>
                    <a:pt x="1793" y="38"/>
                  </a:lnTo>
                  <a:lnTo>
                    <a:pt x="1786" y="52"/>
                  </a:lnTo>
                  <a:lnTo>
                    <a:pt x="1779" y="66"/>
                  </a:lnTo>
                  <a:lnTo>
                    <a:pt x="1772" y="80"/>
                  </a:lnTo>
                  <a:lnTo>
                    <a:pt x="1766" y="91"/>
                  </a:lnTo>
                  <a:lnTo>
                    <a:pt x="1760" y="104"/>
                  </a:lnTo>
                  <a:lnTo>
                    <a:pt x="1755" y="114"/>
                  </a:lnTo>
                  <a:lnTo>
                    <a:pt x="68" y="107"/>
                  </a:lnTo>
                  <a:lnTo>
                    <a:pt x="62" y="98"/>
                  </a:lnTo>
                  <a:lnTo>
                    <a:pt x="55" y="88"/>
                  </a:lnTo>
                  <a:lnTo>
                    <a:pt x="47" y="75"/>
                  </a:lnTo>
                  <a:lnTo>
                    <a:pt x="39" y="63"/>
                  </a:lnTo>
                  <a:lnTo>
                    <a:pt x="30" y="49"/>
                  </a:lnTo>
                  <a:lnTo>
                    <a:pt x="20" y="34"/>
                  </a:lnTo>
                  <a:lnTo>
                    <a:pt x="10" y="18"/>
                  </a:lnTo>
                  <a:lnTo>
                    <a:pt x="0" y="0"/>
                  </a:lnTo>
                  <a:close/>
                </a:path>
              </a:pathLst>
            </a:custGeom>
            <a:solidFill>
              <a:srgbClr val="F9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7" name="Freeform 57"/>
            <p:cNvSpPr>
              <a:spLocks/>
            </p:cNvSpPr>
            <p:nvPr/>
          </p:nvSpPr>
          <p:spPr bwMode="auto">
            <a:xfrm>
              <a:off x="4046" y="3760"/>
              <a:ext cx="843" cy="58"/>
            </a:xfrm>
            <a:custGeom>
              <a:avLst/>
              <a:gdLst>
                <a:gd name="T0" fmla="*/ 0 w 1687"/>
                <a:gd name="T1" fmla="*/ 0 h 116"/>
                <a:gd name="T2" fmla="*/ 26 w 1687"/>
                <a:gd name="T3" fmla="*/ 1 h 116"/>
                <a:gd name="T4" fmla="*/ 26 w 1687"/>
                <a:gd name="T5" fmla="*/ 1 h 116"/>
                <a:gd name="T6" fmla="*/ 26 w 1687"/>
                <a:gd name="T7" fmla="*/ 1 h 116"/>
                <a:gd name="T8" fmla="*/ 26 w 1687"/>
                <a:gd name="T9" fmla="*/ 1 h 116"/>
                <a:gd name="T10" fmla="*/ 25 w 1687"/>
                <a:gd name="T11" fmla="*/ 1 h 116"/>
                <a:gd name="T12" fmla="*/ 25 w 1687"/>
                <a:gd name="T13" fmla="*/ 1 h 116"/>
                <a:gd name="T14" fmla="*/ 25 w 1687"/>
                <a:gd name="T15" fmla="*/ 1 h 116"/>
                <a:gd name="T16" fmla="*/ 25 w 1687"/>
                <a:gd name="T17" fmla="*/ 2 h 116"/>
                <a:gd name="T18" fmla="*/ 25 w 1687"/>
                <a:gd name="T19" fmla="*/ 2 h 116"/>
                <a:gd name="T20" fmla="*/ 25 w 1687"/>
                <a:gd name="T21" fmla="*/ 2 h 116"/>
                <a:gd name="T22" fmla="*/ 25 w 1687"/>
                <a:gd name="T23" fmla="*/ 2 h 116"/>
                <a:gd name="T24" fmla="*/ 24 w 1687"/>
                <a:gd name="T25" fmla="*/ 2 h 116"/>
                <a:gd name="T26" fmla="*/ 24 w 1687"/>
                <a:gd name="T27" fmla="*/ 2 h 116"/>
                <a:gd name="T28" fmla="*/ 24 w 1687"/>
                <a:gd name="T29" fmla="*/ 2 h 116"/>
                <a:gd name="T30" fmla="*/ 24 w 1687"/>
                <a:gd name="T31" fmla="*/ 2 h 116"/>
                <a:gd name="T32" fmla="*/ 23 w 1687"/>
                <a:gd name="T33" fmla="*/ 2 h 116"/>
                <a:gd name="T34" fmla="*/ 23 w 1687"/>
                <a:gd name="T35" fmla="*/ 2 h 116"/>
                <a:gd name="T36" fmla="*/ 23 w 1687"/>
                <a:gd name="T37" fmla="*/ 2 h 116"/>
                <a:gd name="T38" fmla="*/ 22 w 1687"/>
                <a:gd name="T39" fmla="*/ 2 h 116"/>
                <a:gd name="T40" fmla="*/ 22 w 1687"/>
                <a:gd name="T41" fmla="*/ 2 h 116"/>
                <a:gd name="T42" fmla="*/ 22 w 1687"/>
                <a:gd name="T43" fmla="*/ 2 h 116"/>
                <a:gd name="T44" fmla="*/ 9 w 1687"/>
                <a:gd name="T45" fmla="*/ 2 h 116"/>
                <a:gd name="T46" fmla="*/ 9 w 1687"/>
                <a:gd name="T47" fmla="*/ 2 h 116"/>
                <a:gd name="T48" fmla="*/ 8 w 1687"/>
                <a:gd name="T49" fmla="*/ 2 h 116"/>
                <a:gd name="T50" fmla="*/ 7 w 1687"/>
                <a:gd name="T51" fmla="*/ 2 h 116"/>
                <a:gd name="T52" fmla="*/ 6 w 1687"/>
                <a:gd name="T53" fmla="*/ 2 h 116"/>
                <a:gd name="T54" fmla="*/ 5 w 1687"/>
                <a:gd name="T55" fmla="*/ 2 h 116"/>
                <a:gd name="T56" fmla="*/ 5 w 1687"/>
                <a:gd name="T57" fmla="*/ 2 h 116"/>
                <a:gd name="T58" fmla="*/ 4 w 1687"/>
                <a:gd name="T59" fmla="*/ 2 h 116"/>
                <a:gd name="T60" fmla="*/ 3 w 1687"/>
                <a:gd name="T61" fmla="*/ 2 h 116"/>
                <a:gd name="T62" fmla="*/ 3 w 1687"/>
                <a:gd name="T63" fmla="*/ 1 h 116"/>
                <a:gd name="T64" fmla="*/ 2 w 1687"/>
                <a:gd name="T65" fmla="*/ 1 h 116"/>
                <a:gd name="T66" fmla="*/ 1 w 1687"/>
                <a:gd name="T67" fmla="*/ 1 h 116"/>
                <a:gd name="T68" fmla="*/ 1 w 1687"/>
                <a:gd name="T69" fmla="*/ 1 h 116"/>
                <a:gd name="T70" fmla="*/ 1 w 1687"/>
                <a:gd name="T71" fmla="*/ 1 h 116"/>
                <a:gd name="T72" fmla="*/ 0 w 1687"/>
                <a:gd name="T73" fmla="*/ 1 h 116"/>
                <a:gd name="T74" fmla="*/ 0 w 1687"/>
                <a:gd name="T75" fmla="*/ 1 h 116"/>
                <a:gd name="T76" fmla="*/ 0 w 1687"/>
                <a:gd name="T77" fmla="*/ 1 h 116"/>
                <a:gd name="T78" fmla="*/ 0 w 1687"/>
                <a:gd name="T79" fmla="*/ 1 h 116"/>
                <a:gd name="T80" fmla="*/ 0 w 1687"/>
                <a:gd name="T81" fmla="*/ 1 h 116"/>
                <a:gd name="T82" fmla="*/ 0 w 1687"/>
                <a:gd name="T83" fmla="*/ 1 h 116"/>
                <a:gd name="T84" fmla="*/ 0 w 1687"/>
                <a:gd name="T85" fmla="*/ 0 h 1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87" h="116">
                  <a:moveTo>
                    <a:pt x="0" y="0"/>
                  </a:moveTo>
                  <a:lnTo>
                    <a:pt x="1687" y="7"/>
                  </a:lnTo>
                  <a:lnTo>
                    <a:pt x="1680" y="20"/>
                  </a:lnTo>
                  <a:lnTo>
                    <a:pt x="1673" y="32"/>
                  </a:lnTo>
                  <a:lnTo>
                    <a:pt x="1667" y="42"/>
                  </a:lnTo>
                  <a:lnTo>
                    <a:pt x="1661" y="50"/>
                  </a:lnTo>
                  <a:lnTo>
                    <a:pt x="1657" y="55"/>
                  </a:lnTo>
                  <a:lnTo>
                    <a:pt x="1651" y="60"/>
                  </a:lnTo>
                  <a:lnTo>
                    <a:pt x="1643" y="65"/>
                  </a:lnTo>
                  <a:lnTo>
                    <a:pt x="1634" y="70"/>
                  </a:lnTo>
                  <a:lnTo>
                    <a:pt x="1622" y="74"/>
                  </a:lnTo>
                  <a:lnTo>
                    <a:pt x="1611" y="79"/>
                  </a:lnTo>
                  <a:lnTo>
                    <a:pt x="1597" y="83"/>
                  </a:lnTo>
                  <a:lnTo>
                    <a:pt x="1582" y="88"/>
                  </a:lnTo>
                  <a:lnTo>
                    <a:pt x="1566" y="91"/>
                  </a:lnTo>
                  <a:lnTo>
                    <a:pt x="1548" y="96"/>
                  </a:lnTo>
                  <a:lnTo>
                    <a:pt x="1530" y="100"/>
                  </a:lnTo>
                  <a:lnTo>
                    <a:pt x="1512" y="103"/>
                  </a:lnTo>
                  <a:lnTo>
                    <a:pt x="1492" y="106"/>
                  </a:lnTo>
                  <a:lnTo>
                    <a:pt x="1471" y="110"/>
                  </a:lnTo>
                  <a:lnTo>
                    <a:pt x="1450" y="112"/>
                  </a:lnTo>
                  <a:lnTo>
                    <a:pt x="1429" y="116"/>
                  </a:lnTo>
                  <a:lnTo>
                    <a:pt x="636" y="111"/>
                  </a:lnTo>
                  <a:lnTo>
                    <a:pt x="586" y="106"/>
                  </a:lnTo>
                  <a:lnTo>
                    <a:pt x="534" y="101"/>
                  </a:lnTo>
                  <a:lnTo>
                    <a:pt x="482" y="96"/>
                  </a:lnTo>
                  <a:lnTo>
                    <a:pt x="430" y="90"/>
                  </a:lnTo>
                  <a:lnTo>
                    <a:pt x="380" y="85"/>
                  </a:lnTo>
                  <a:lnTo>
                    <a:pt x="330" y="79"/>
                  </a:lnTo>
                  <a:lnTo>
                    <a:pt x="283" y="74"/>
                  </a:lnTo>
                  <a:lnTo>
                    <a:pt x="238" y="68"/>
                  </a:lnTo>
                  <a:lnTo>
                    <a:pt x="195" y="63"/>
                  </a:lnTo>
                  <a:lnTo>
                    <a:pt x="156" y="57"/>
                  </a:lnTo>
                  <a:lnTo>
                    <a:pt x="120" y="51"/>
                  </a:lnTo>
                  <a:lnTo>
                    <a:pt x="89" y="45"/>
                  </a:lnTo>
                  <a:lnTo>
                    <a:pt x="64" y="41"/>
                  </a:lnTo>
                  <a:lnTo>
                    <a:pt x="42" y="35"/>
                  </a:lnTo>
                  <a:lnTo>
                    <a:pt x="27" y="30"/>
                  </a:lnTo>
                  <a:lnTo>
                    <a:pt x="18" y="26"/>
                  </a:lnTo>
                  <a:lnTo>
                    <a:pt x="17" y="25"/>
                  </a:lnTo>
                  <a:lnTo>
                    <a:pt x="13" y="20"/>
                  </a:lnTo>
                  <a:lnTo>
                    <a:pt x="8" y="1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8" name="Freeform 58"/>
            <p:cNvSpPr>
              <a:spLocks/>
            </p:cNvSpPr>
            <p:nvPr/>
          </p:nvSpPr>
          <p:spPr bwMode="auto">
            <a:xfrm>
              <a:off x="4364" y="3816"/>
              <a:ext cx="396" cy="16"/>
            </a:xfrm>
            <a:custGeom>
              <a:avLst/>
              <a:gdLst>
                <a:gd name="T0" fmla="*/ 0 w 793"/>
                <a:gd name="T1" fmla="*/ 0 h 32"/>
                <a:gd name="T2" fmla="*/ 12 w 793"/>
                <a:gd name="T3" fmla="*/ 1 h 32"/>
                <a:gd name="T4" fmla="*/ 11 w 793"/>
                <a:gd name="T5" fmla="*/ 1 h 32"/>
                <a:gd name="T6" fmla="*/ 11 w 793"/>
                <a:gd name="T7" fmla="*/ 1 h 32"/>
                <a:gd name="T8" fmla="*/ 10 w 793"/>
                <a:gd name="T9" fmla="*/ 1 h 32"/>
                <a:gd name="T10" fmla="*/ 10 w 793"/>
                <a:gd name="T11" fmla="*/ 1 h 32"/>
                <a:gd name="T12" fmla="*/ 9 w 793"/>
                <a:gd name="T13" fmla="*/ 1 h 32"/>
                <a:gd name="T14" fmla="*/ 9 w 793"/>
                <a:gd name="T15" fmla="*/ 1 h 32"/>
                <a:gd name="T16" fmla="*/ 8 w 793"/>
                <a:gd name="T17" fmla="*/ 1 h 32"/>
                <a:gd name="T18" fmla="*/ 8 w 793"/>
                <a:gd name="T19" fmla="*/ 1 h 32"/>
                <a:gd name="T20" fmla="*/ 8 w 793"/>
                <a:gd name="T21" fmla="*/ 1 h 32"/>
                <a:gd name="T22" fmla="*/ 7 w 793"/>
                <a:gd name="T23" fmla="*/ 1 h 32"/>
                <a:gd name="T24" fmla="*/ 7 w 793"/>
                <a:gd name="T25" fmla="*/ 1 h 32"/>
                <a:gd name="T26" fmla="*/ 6 w 793"/>
                <a:gd name="T27" fmla="*/ 1 h 32"/>
                <a:gd name="T28" fmla="*/ 6 w 793"/>
                <a:gd name="T29" fmla="*/ 1 h 32"/>
                <a:gd name="T30" fmla="*/ 6 w 793"/>
                <a:gd name="T31" fmla="*/ 1 h 32"/>
                <a:gd name="T32" fmla="*/ 5 w 793"/>
                <a:gd name="T33" fmla="*/ 1 h 32"/>
                <a:gd name="T34" fmla="*/ 5 w 793"/>
                <a:gd name="T35" fmla="*/ 1 h 32"/>
                <a:gd name="T36" fmla="*/ 5 w 793"/>
                <a:gd name="T37" fmla="*/ 1 h 32"/>
                <a:gd name="T38" fmla="*/ 5 w 793"/>
                <a:gd name="T39" fmla="*/ 1 h 32"/>
                <a:gd name="T40" fmla="*/ 4 w 793"/>
                <a:gd name="T41" fmla="*/ 1 h 32"/>
                <a:gd name="T42" fmla="*/ 4 w 793"/>
                <a:gd name="T43" fmla="*/ 1 h 32"/>
                <a:gd name="T44" fmla="*/ 4 w 793"/>
                <a:gd name="T45" fmla="*/ 1 h 32"/>
                <a:gd name="T46" fmla="*/ 4 w 793"/>
                <a:gd name="T47" fmla="*/ 1 h 32"/>
                <a:gd name="T48" fmla="*/ 3 w 793"/>
                <a:gd name="T49" fmla="*/ 1 h 32"/>
                <a:gd name="T50" fmla="*/ 3 w 793"/>
                <a:gd name="T51" fmla="*/ 1 h 32"/>
                <a:gd name="T52" fmla="*/ 2 w 793"/>
                <a:gd name="T53" fmla="*/ 1 h 32"/>
                <a:gd name="T54" fmla="*/ 2 w 793"/>
                <a:gd name="T55" fmla="*/ 1 h 32"/>
                <a:gd name="T56" fmla="*/ 2 w 793"/>
                <a:gd name="T57" fmla="*/ 1 h 32"/>
                <a:gd name="T58" fmla="*/ 1 w 793"/>
                <a:gd name="T59" fmla="*/ 1 h 32"/>
                <a:gd name="T60" fmla="*/ 1 w 793"/>
                <a:gd name="T61" fmla="*/ 1 h 32"/>
                <a:gd name="T62" fmla="*/ 0 w 793"/>
                <a:gd name="T63" fmla="*/ 1 h 32"/>
                <a:gd name="T64" fmla="*/ 0 w 793"/>
                <a:gd name="T65" fmla="*/ 1 h 32"/>
                <a:gd name="T66" fmla="*/ 0 w 793"/>
                <a:gd name="T67" fmla="*/ 0 h 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3" h="32">
                  <a:moveTo>
                    <a:pt x="0" y="0"/>
                  </a:moveTo>
                  <a:lnTo>
                    <a:pt x="793" y="5"/>
                  </a:lnTo>
                  <a:lnTo>
                    <a:pt x="763" y="8"/>
                  </a:lnTo>
                  <a:lnTo>
                    <a:pt x="732" y="12"/>
                  </a:lnTo>
                  <a:lnTo>
                    <a:pt x="700" y="15"/>
                  </a:lnTo>
                  <a:lnTo>
                    <a:pt x="668" y="18"/>
                  </a:lnTo>
                  <a:lnTo>
                    <a:pt x="637" y="21"/>
                  </a:lnTo>
                  <a:lnTo>
                    <a:pt x="606" y="23"/>
                  </a:lnTo>
                  <a:lnTo>
                    <a:pt x="575" y="25"/>
                  </a:lnTo>
                  <a:lnTo>
                    <a:pt x="545" y="28"/>
                  </a:lnTo>
                  <a:lnTo>
                    <a:pt x="515" y="29"/>
                  </a:lnTo>
                  <a:lnTo>
                    <a:pt x="487" y="30"/>
                  </a:lnTo>
                  <a:lnTo>
                    <a:pt x="460" y="31"/>
                  </a:lnTo>
                  <a:lnTo>
                    <a:pt x="434" y="32"/>
                  </a:lnTo>
                  <a:lnTo>
                    <a:pt x="411" y="32"/>
                  </a:lnTo>
                  <a:lnTo>
                    <a:pt x="390" y="32"/>
                  </a:lnTo>
                  <a:lnTo>
                    <a:pt x="370" y="32"/>
                  </a:lnTo>
                  <a:lnTo>
                    <a:pt x="353" y="31"/>
                  </a:lnTo>
                  <a:lnTo>
                    <a:pt x="341" y="30"/>
                  </a:lnTo>
                  <a:lnTo>
                    <a:pt x="329" y="30"/>
                  </a:lnTo>
                  <a:lnTo>
                    <a:pt x="314" y="29"/>
                  </a:lnTo>
                  <a:lnTo>
                    <a:pt x="296" y="28"/>
                  </a:lnTo>
                  <a:lnTo>
                    <a:pt x="279" y="25"/>
                  </a:lnTo>
                  <a:lnTo>
                    <a:pt x="258" y="24"/>
                  </a:lnTo>
                  <a:lnTo>
                    <a:pt x="238" y="23"/>
                  </a:lnTo>
                  <a:lnTo>
                    <a:pt x="216" y="21"/>
                  </a:lnTo>
                  <a:lnTo>
                    <a:pt x="191" y="18"/>
                  </a:lnTo>
                  <a:lnTo>
                    <a:pt x="167" y="16"/>
                  </a:lnTo>
                  <a:lnTo>
                    <a:pt x="141" y="14"/>
                  </a:lnTo>
                  <a:lnTo>
                    <a:pt x="114" y="12"/>
                  </a:lnTo>
                  <a:lnTo>
                    <a:pt x="87" y="9"/>
                  </a:lnTo>
                  <a:lnTo>
                    <a:pt x="59" y="6"/>
                  </a:lnTo>
                  <a:lnTo>
                    <a:pt x="30" y="3"/>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9" name="Freeform 59"/>
            <p:cNvSpPr>
              <a:spLocks/>
            </p:cNvSpPr>
            <p:nvPr/>
          </p:nvSpPr>
          <p:spPr bwMode="auto">
            <a:xfrm>
              <a:off x="4076" y="3753"/>
              <a:ext cx="788" cy="22"/>
            </a:xfrm>
            <a:custGeom>
              <a:avLst/>
              <a:gdLst>
                <a:gd name="T0" fmla="*/ 25 w 1575"/>
                <a:gd name="T1" fmla="*/ 1 h 43"/>
                <a:gd name="T2" fmla="*/ 1 w 1575"/>
                <a:gd name="T3" fmla="*/ 1 h 43"/>
                <a:gd name="T4" fmla="*/ 1 w 1575"/>
                <a:gd name="T5" fmla="*/ 1 h 43"/>
                <a:gd name="T6" fmla="*/ 0 w 1575"/>
                <a:gd name="T7" fmla="*/ 1 h 43"/>
                <a:gd name="T8" fmla="*/ 0 w 1575"/>
                <a:gd name="T9" fmla="*/ 1 h 43"/>
                <a:gd name="T10" fmla="*/ 1 w 1575"/>
                <a:gd name="T11" fmla="*/ 0 h 43"/>
                <a:gd name="T12" fmla="*/ 1 w 1575"/>
                <a:gd name="T13" fmla="*/ 0 h 43"/>
                <a:gd name="T14" fmla="*/ 1 w 1575"/>
                <a:gd name="T15" fmla="*/ 1 h 43"/>
                <a:gd name="T16" fmla="*/ 2 w 1575"/>
                <a:gd name="T17" fmla="*/ 1 h 43"/>
                <a:gd name="T18" fmla="*/ 2 w 1575"/>
                <a:gd name="T19" fmla="*/ 1 h 43"/>
                <a:gd name="T20" fmla="*/ 3 w 1575"/>
                <a:gd name="T21" fmla="*/ 1 h 43"/>
                <a:gd name="T22" fmla="*/ 3 w 1575"/>
                <a:gd name="T23" fmla="*/ 1 h 43"/>
                <a:gd name="T24" fmla="*/ 4 w 1575"/>
                <a:gd name="T25" fmla="*/ 1 h 43"/>
                <a:gd name="T26" fmla="*/ 4 w 1575"/>
                <a:gd name="T27" fmla="*/ 1 h 43"/>
                <a:gd name="T28" fmla="*/ 4 w 1575"/>
                <a:gd name="T29" fmla="*/ 1 h 43"/>
                <a:gd name="T30" fmla="*/ 5 w 1575"/>
                <a:gd name="T31" fmla="*/ 1 h 43"/>
                <a:gd name="T32" fmla="*/ 5 w 1575"/>
                <a:gd name="T33" fmla="*/ 1 h 43"/>
                <a:gd name="T34" fmla="*/ 6 w 1575"/>
                <a:gd name="T35" fmla="*/ 1 h 43"/>
                <a:gd name="T36" fmla="*/ 6 w 1575"/>
                <a:gd name="T37" fmla="*/ 1 h 43"/>
                <a:gd name="T38" fmla="*/ 7 w 1575"/>
                <a:gd name="T39" fmla="*/ 1 h 43"/>
                <a:gd name="T40" fmla="*/ 7 w 1575"/>
                <a:gd name="T41" fmla="*/ 1 h 43"/>
                <a:gd name="T42" fmla="*/ 8 w 1575"/>
                <a:gd name="T43" fmla="*/ 1 h 43"/>
                <a:gd name="T44" fmla="*/ 8 w 1575"/>
                <a:gd name="T45" fmla="*/ 1 h 43"/>
                <a:gd name="T46" fmla="*/ 9 w 1575"/>
                <a:gd name="T47" fmla="*/ 1 h 43"/>
                <a:gd name="T48" fmla="*/ 10 w 1575"/>
                <a:gd name="T49" fmla="*/ 1 h 43"/>
                <a:gd name="T50" fmla="*/ 10 w 1575"/>
                <a:gd name="T51" fmla="*/ 1 h 43"/>
                <a:gd name="T52" fmla="*/ 11 w 1575"/>
                <a:gd name="T53" fmla="*/ 1 h 43"/>
                <a:gd name="T54" fmla="*/ 11 w 1575"/>
                <a:gd name="T55" fmla="*/ 1 h 43"/>
                <a:gd name="T56" fmla="*/ 12 w 1575"/>
                <a:gd name="T57" fmla="*/ 1 h 43"/>
                <a:gd name="T58" fmla="*/ 12 w 1575"/>
                <a:gd name="T59" fmla="*/ 1 h 43"/>
                <a:gd name="T60" fmla="*/ 13 w 1575"/>
                <a:gd name="T61" fmla="*/ 1 h 43"/>
                <a:gd name="T62" fmla="*/ 13 w 1575"/>
                <a:gd name="T63" fmla="*/ 1 h 43"/>
                <a:gd name="T64" fmla="*/ 14 w 1575"/>
                <a:gd name="T65" fmla="*/ 1 h 43"/>
                <a:gd name="T66" fmla="*/ 14 w 1575"/>
                <a:gd name="T67" fmla="*/ 1 h 43"/>
                <a:gd name="T68" fmla="*/ 15 w 1575"/>
                <a:gd name="T69" fmla="*/ 1 h 43"/>
                <a:gd name="T70" fmla="*/ 15 w 1575"/>
                <a:gd name="T71" fmla="*/ 1 h 43"/>
                <a:gd name="T72" fmla="*/ 16 w 1575"/>
                <a:gd name="T73" fmla="*/ 1 h 43"/>
                <a:gd name="T74" fmla="*/ 16 w 1575"/>
                <a:gd name="T75" fmla="*/ 1 h 43"/>
                <a:gd name="T76" fmla="*/ 17 w 1575"/>
                <a:gd name="T77" fmla="*/ 1 h 43"/>
                <a:gd name="T78" fmla="*/ 17 w 1575"/>
                <a:gd name="T79" fmla="*/ 1 h 43"/>
                <a:gd name="T80" fmla="*/ 18 w 1575"/>
                <a:gd name="T81" fmla="*/ 1 h 43"/>
                <a:gd name="T82" fmla="*/ 18 w 1575"/>
                <a:gd name="T83" fmla="*/ 1 h 43"/>
                <a:gd name="T84" fmla="*/ 19 w 1575"/>
                <a:gd name="T85" fmla="*/ 1 h 43"/>
                <a:gd name="T86" fmla="*/ 19 w 1575"/>
                <a:gd name="T87" fmla="*/ 1 h 43"/>
                <a:gd name="T88" fmla="*/ 19 w 1575"/>
                <a:gd name="T89" fmla="*/ 1 h 43"/>
                <a:gd name="T90" fmla="*/ 20 w 1575"/>
                <a:gd name="T91" fmla="*/ 1 h 43"/>
                <a:gd name="T92" fmla="*/ 20 w 1575"/>
                <a:gd name="T93" fmla="*/ 1 h 43"/>
                <a:gd name="T94" fmla="*/ 20 w 1575"/>
                <a:gd name="T95" fmla="*/ 1 h 43"/>
                <a:gd name="T96" fmla="*/ 21 w 1575"/>
                <a:gd name="T97" fmla="*/ 1 h 43"/>
                <a:gd name="T98" fmla="*/ 21 w 1575"/>
                <a:gd name="T99" fmla="*/ 1 h 43"/>
                <a:gd name="T100" fmla="*/ 21 w 1575"/>
                <a:gd name="T101" fmla="*/ 1 h 43"/>
                <a:gd name="T102" fmla="*/ 22 w 1575"/>
                <a:gd name="T103" fmla="*/ 1 h 43"/>
                <a:gd name="T104" fmla="*/ 22 w 1575"/>
                <a:gd name="T105" fmla="*/ 1 h 43"/>
                <a:gd name="T106" fmla="*/ 22 w 1575"/>
                <a:gd name="T107" fmla="*/ 1 h 43"/>
                <a:gd name="T108" fmla="*/ 23 w 1575"/>
                <a:gd name="T109" fmla="*/ 1 h 43"/>
                <a:gd name="T110" fmla="*/ 24 w 1575"/>
                <a:gd name="T111" fmla="*/ 1 h 43"/>
                <a:gd name="T112" fmla="*/ 24 w 1575"/>
                <a:gd name="T113" fmla="*/ 1 h 43"/>
                <a:gd name="T114" fmla="*/ 24 w 1575"/>
                <a:gd name="T115" fmla="*/ 1 h 43"/>
                <a:gd name="T116" fmla="*/ 25 w 1575"/>
                <a:gd name="T117" fmla="*/ 1 h 43"/>
                <a:gd name="T118" fmla="*/ 25 w 1575"/>
                <a:gd name="T119" fmla="*/ 1 h 43"/>
                <a:gd name="T120" fmla="*/ 25 w 1575"/>
                <a:gd name="T121" fmla="*/ 1 h 43"/>
                <a:gd name="T122" fmla="*/ 25 w 1575"/>
                <a:gd name="T123" fmla="*/ 1 h 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75" h="43">
                  <a:moveTo>
                    <a:pt x="1575" y="43"/>
                  </a:moveTo>
                  <a:lnTo>
                    <a:pt x="5" y="43"/>
                  </a:lnTo>
                  <a:lnTo>
                    <a:pt x="2" y="31"/>
                  </a:lnTo>
                  <a:lnTo>
                    <a:pt x="0" y="19"/>
                  </a:lnTo>
                  <a:lnTo>
                    <a:pt x="0" y="9"/>
                  </a:lnTo>
                  <a:lnTo>
                    <a:pt x="2" y="0"/>
                  </a:lnTo>
                  <a:lnTo>
                    <a:pt x="28" y="0"/>
                  </a:lnTo>
                  <a:lnTo>
                    <a:pt x="55" y="1"/>
                  </a:lnTo>
                  <a:lnTo>
                    <a:pt x="82" y="3"/>
                  </a:lnTo>
                  <a:lnTo>
                    <a:pt x="110" y="5"/>
                  </a:lnTo>
                  <a:lnTo>
                    <a:pt x="139" y="9"/>
                  </a:lnTo>
                  <a:lnTo>
                    <a:pt x="168" y="11"/>
                  </a:lnTo>
                  <a:lnTo>
                    <a:pt x="196" y="15"/>
                  </a:lnTo>
                  <a:lnTo>
                    <a:pt x="226" y="18"/>
                  </a:lnTo>
                  <a:lnTo>
                    <a:pt x="256" y="21"/>
                  </a:lnTo>
                  <a:lnTo>
                    <a:pt x="287" y="25"/>
                  </a:lnTo>
                  <a:lnTo>
                    <a:pt x="319" y="27"/>
                  </a:lnTo>
                  <a:lnTo>
                    <a:pt x="350" y="30"/>
                  </a:lnTo>
                  <a:lnTo>
                    <a:pt x="381" y="31"/>
                  </a:lnTo>
                  <a:lnTo>
                    <a:pt x="413" y="32"/>
                  </a:lnTo>
                  <a:lnTo>
                    <a:pt x="445" y="32"/>
                  </a:lnTo>
                  <a:lnTo>
                    <a:pt x="477" y="31"/>
                  </a:lnTo>
                  <a:lnTo>
                    <a:pt x="511" y="28"/>
                  </a:lnTo>
                  <a:lnTo>
                    <a:pt x="544" y="27"/>
                  </a:lnTo>
                  <a:lnTo>
                    <a:pt x="579" y="26"/>
                  </a:lnTo>
                  <a:lnTo>
                    <a:pt x="612" y="25"/>
                  </a:lnTo>
                  <a:lnTo>
                    <a:pt x="647" y="25"/>
                  </a:lnTo>
                  <a:lnTo>
                    <a:pt x="682" y="24"/>
                  </a:lnTo>
                  <a:lnTo>
                    <a:pt x="717" y="24"/>
                  </a:lnTo>
                  <a:lnTo>
                    <a:pt x="752" y="23"/>
                  </a:lnTo>
                  <a:lnTo>
                    <a:pt x="786" y="23"/>
                  </a:lnTo>
                  <a:lnTo>
                    <a:pt x="821" y="23"/>
                  </a:lnTo>
                  <a:lnTo>
                    <a:pt x="855" y="21"/>
                  </a:lnTo>
                  <a:lnTo>
                    <a:pt x="889" y="21"/>
                  </a:lnTo>
                  <a:lnTo>
                    <a:pt x="923" y="20"/>
                  </a:lnTo>
                  <a:lnTo>
                    <a:pt x="956" y="20"/>
                  </a:lnTo>
                  <a:lnTo>
                    <a:pt x="989" y="19"/>
                  </a:lnTo>
                  <a:lnTo>
                    <a:pt x="1021" y="18"/>
                  </a:lnTo>
                  <a:lnTo>
                    <a:pt x="1052" y="17"/>
                  </a:lnTo>
                  <a:lnTo>
                    <a:pt x="1081" y="17"/>
                  </a:lnTo>
                  <a:lnTo>
                    <a:pt x="1107" y="18"/>
                  </a:lnTo>
                  <a:lnTo>
                    <a:pt x="1133" y="19"/>
                  </a:lnTo>
                  <a:lnTo>
                    <a:pt x="1157" y="21"/>
                  </a:lnTo>
                  <a:lnTo>
                    <a:pt x="1180" y="24"/>
                  </a:lnTo>
                  <a:lnTo>
                    <a:pt x="1203" y="26"/>
                  </a:lnTo>
                  <a:lnTo>
                    <a:pt x="1224" y="30"/>
                  </a:lnTo>
                  <a:lnTo>
                    <a:pt x="1246" y="32"/>
                  </a:lnTo>
                  <a:lnTo>
                    <a:pt x="1266" y="34"/>
                  </a:lnTo>
                  <a:lnTo>
                    <a:pt x="1286" y="35"/>
                  </a:lnTo>
                  <a:lnTo>
                    <a:pt x="1307" y="36"/>
                  </a:lnTo>
                  <a:lnTo>
                    <a:pt x="1328" y="36"/>
                  </a:lnTo>
                  <a:lnTo>
                    <a:pt x="1349" y="35"/>
                  </a:lnTo>
                  <a:lnTo>
                    <a:pt x="1372" y="34"/>
                  </a:lnTo>
                  <a:lnTo>
                    <a:pt x="1395" y="31"/>
                  </a:lnTo>
                  <a:lnTo>
                    <a:pt x="1440" y="24"/>
                  </a:lnTo>
                  <a:lnTo>
                    <a:pt x="1478" y="19"/>
                  </a:lnTo>
                  <a:lnTo>
                    <a:pt x="1509" y="17"/>
                  </a:lnTo>
                  <a:lnTo>
                    <a:pt x="1533" y="18"/>
                  </a:lnTo>
                  <a:lnTo>
                    <a:pt x="1552" y="21"/>
                  </a:lnTo>
                  <a:lnTo>
                    <a:pt x="1565" y="26"/>
                  </a:lnTo>
                  <a:lnTo>
                    <a:pt x="1573" y="34"/>
                  </a:lnTo>
                  <a:lnTo>
                    <a:pt x="1575" y="43"/>
                  </a:lnTo>
                  <a:close/>
                </a:path>
              </a:pathLst>
            </a:custGeom>
            <a:solidFill>
              <a:srgbClr val="AFAFA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0" name="Freeform 60"/>
            <p:cNvSpPr>
              <a:spLocks/>
            </p:cNvSpPr>
            <p:nvPr/>
          </p:nvSpPr>
          <p:spPr bwMode="auto">
            <a:xfrm>
              <a:off x="4079" y="3775"/>
              <a:ext cx="785" cy="15"/>
            </a:xfrm>
            <a:custGeom>
              <a:avLst/>
              <a:gdLst>
                <a:gd name="T0" fmla="*/ 0 w 1570"/>
                <a:gd name="T1" fmla="*/ 0 h 30"/>
                <a:gd name="T2" fmla="*/ 25 w 1570"/>
                <a:gd name="T3" fmla="*/ 0 h 30"/>
                <a:gd name="T4" fmla="*/ 25 w 1570"/>
                <a:gd name="T5" fmla="*/ 1 h 30"/>
                <a:gd name="T6" fmla="*/ 25 w 1570"/>
                <a:gd name="T7" fmla="*/ 1 h 30"/>
                <a:gd name="T8" fmla="*/ 25 w 1570"/>
                <a:gd name="T9" fmla="*/ 1 h 30"/>
                <a:gd name="T10" fmla="*/ 25 w 1570"/>
                <a:gd name="T11" fmla="*/ 1 h 30"/>
                <a:gd name="T12" fmla="*/ 1 w 1570"/>
                <a:gd name="T13" fmla="*/ 1 h 30"/>
                <a:gd name="T14" fmla="*/ 1 w 1570"/>
                <a:gd name="T15" fmla="*/ 1 h 30"/>
                <a:gd name="T16" fmla="*/ 1 w 1570"/>
                <a:gd name="T17" fmla="*/ 1 h 30"/>
                <a:gd name="T18" fmla="*/ 1 w 1570"/>
                <a:gd name="T19" fmla="*/ 1 h 30"/>
                <a:gd name="T20" fmla="*/ 0 w 1570"/>
                <a:gd name="T21" fmla="*/ 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70" h="30">
                  <a:moveTo>
                    <a:pt x="0" y="0"/>
                  </a:moveTo>
                  <a:lnTo>
                    <a:pt x="1570" y="0"/>
                  </a:lnTo>
                  <a:lnTo>
                    <a:pt x="1569" y="7"/>
                  </a:lnTo>
                  <a:lnTo>
                    <a:pt x="1566" y="14"/>
                  </a:lnTo>
                  <a:lnTo>
                    <a:pt x="1563" y="22"/>
                  </a:lnTo>
                  <a:lnTo>
                    <a:pt x="1556" y="30"/>
                  </a:lnTo>
                  <a:lnTo>
                    <a:pt x="18" y="30"/>
                  </a:lnTo>
                  <a:lnTo>
                    <a:pt x="13" y="22"/>
                  </a:lnTo>
                  <a:lnTo>
                    <a:pt x="8" y="15"/>
                  </a:lnTo>
                  <a:lnTo>
                    <a:pt x="4" y="7"/>
                  </a:lnTo>
                  <a:lnTo>
                    <a:pt x="0" y="0"/>
                  </a:lnTo>
                  <a:close/>
                </a:path>
              </a:pathLst>
            </a:custGeom>
            <a:solidFill>
              <a:srgbClr val="AFAFA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1" name="Freeform 61"/>
            <p:cNvSpPr>
              <a:spLocks/>
            </p:cNvSpPr>
            <p:nvPr/>
          </p:nvSpPr>
          <p:spPr bwMode="auto">
            <a:xfrm>
              <a:off x="4088" y="3790"/>
              <a:ext cx="769" cy="16"/>
            </a:xfrm>
            <a:custGeom>
              <a:avLst/>
              <a:gdLst>
                <a:gd name="T0" fmla="*/ 0 w 1538"/>
                <a:gd name="T1" fmla="*/ 0 h 33"/>
                <a:gd name="T2" fmla="*/ 25 w 1538"/>
                <a:gd name="T3" fmla="*/ 0 h 33"/>
                <a:gd name="T4" fmla="*/ 25 w 1538"/>
                <a:gd name="T5" fmla="*/ 0 h 33"/>
                <a:gd name="T6" fmla="*/ 25 w 1538"/>
                <a:gd name="T7" fmla="*/ 0 h 33"/>
                <a:gd name="T8" fmla="*/ 25 w 1538"/>
                <a:gd name="T9" fmla="*/ 0 h 33"/>
                <a:gd name="T10" fmla="*/ 25 w 1538"/>
                <a:gd name="T11" fmla="*/ 0 h 33"/>
                <a:gd name="T12" fmla="*/ 24 w 1538"/>
                <a:gd name="T13" fmla="*/ 0 h 33"/>
                <a:gd name="T14" fmla="*/ 24 w 1538"/>
                <a:gd name="T15" fmla="*/ 0 h 33"/>
                <a:gd name="T16" fmla="*/ 24 w 1538"/>
                <a:gd name="T17" fmla="*/ 0 h 33"/>
                <a:gd name="T18" fmla="*/ 24 w 1538"/>
                <a:gd name="T19" fmla="*/ 0 h 33"/>
                <a:gd name="T20" fmla="*/ 1 w 1538"/>
                <a:gd name="T21" fmla="*/ 0 h 33"/>
                <a:gd name="T22" fmla="*/ 1 w 1538"/>
                <a:gd name="T23" fmla="*/ 0 h 33"/>
                <a:gd name="T24" fmla="*/ 1 w 1538"/>
                <a:gd name="T25" fmla="*/ 0 h 33"/>
                <a:gd name="T26" fmla="*/ 1 w 1538"/>
                <a:gd name="T27" fmla="*/ 0 h 33"/>
                <a:gd name="T28" fmla="*/ 0 w 1538"/>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8" h="33">
                  <a:moveTo>
                    <a:pt x="0" y="0"/>
                  </a:moveTo>
                  <a:lnTo>
                    <a:pt x="1538" y="0"/>
                  </a:lnTo>
                  <a:lnTo>
                    <a:pt x="1537" y="0"/>
                  </a:lnTo>
                  <a:lnTo>
                    <a:pt x="1537" y="1"/>
                  </a:lnTo>
                  <a:lnTo>
                    <a:pt x="1537" y="3"/>
                  </a:lnTo>
                  <a:lnTo>
                    <a:pt x="1530" y="10"/>
                  </a:lnTo>
                  <a:lnTo>
                    <a:pt x="1523" y="16"/>
                  </a:lnTo>
                  <a:lnTo>
                    <a:pt x="1515" y="25"/>
                  </a:lnTo>
                  <a:lnTo>
                    <a:pt x="1506" y="33"/>
                  </a:lnTo>
                  <a:lnTo>
                    <a:pt x="25" y="33"/>
                  </a:lnTo>
                  <a:lnTo>
                    <a:pt x="18" y="25"/>
                  </a:lnTo>
                  <a:lnTo>
                    <a:pt x="12" y="16"/>
                  </a:lnTo>
                  <a:lnTo>
                    <a:pt x="5" y="8"/>
                  </a:lnTo>
                  <a:lnTo>
                    <a:pt x="0" y="0"/>
                  </a:lnTo>
                  <a:close/>
                </a:path>
              </a:pathLst>
            </a:custGeom>
            <a:solidFill>
              <a:srgbClr val="A0A3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2" name="Freeform 62"/>
            <p:cNvSpPr>
              <a:spLocks/>
            </p:cNvSpPr>
            <p:nvPr/>
          </p:nvSpPr>
          <p:spPr bwMode="auto">
            <a:xfrm>
              <a:off x="4100" y="3806"/>
              <a:ext cx="741" cy="16"/>
            </a:xfrm>
            <a:custGeom>
              <a:avLst/>
              <a:gdLst>
                <a:gd name="T0" fmla="*/ 0 w 1481"/>
                <a:gd name="T1" fmla="*/ 0 h 31"/>
                <a:gd name="T2" fmla="*/ 24 w 1481"/>
                <a:gd name="T3" fmla="*/ 0 h 31"/>
                <a:gd name="T4" fmla="*/ 24 w 1481"/>
                <a:gd name="T5" fmla="*/ 1 h 31"/>
                <a:gd name="T6" fmla="*/ 24 w 1481"/>
                <a:gd name="T7" fmla="*/ 1 h 31"/>
                <a:gd name="T8" fmla="*/ 23 w 1481"/>
                <a:gd name="T9" fmla="*/ 1 h 31"/>
                <a:gd name="T10" fmla="*/ 23 w 1481"/>
                <a:gd name="T11" fmla="*/ 1 h 31"/>
                <a:gd name="T12" fmla="*/ 23 w 1481"/>
                <a:gd name="T13" fmla="*/ 1 h 31"/>
                <a:gd name="T14" fmla="*/ 23 w 1481"/>
                <a:gd name="T15" fmla="*/ 1 h 31"/>
                <a:gd name="T16" fmla="*/ 23 w 1481"/>
                <a:gd name="T17" fmla="*/ 1 h 31"/>
                <a:gd name="T18" fmla="*/ 23 w 1481"/>
                <a:gd name="T19" fmla="*/ 1 h 31"/>
                <a:gd name="T20" fmla="*/ 1 w 1481"/>
                <a:gd name="T21" fmla="*/ 1 h 31"/>
                <a:gd name="T22" fmla="*/ 1 w 1481"/>
                <a:gd name="T23" fmla="*/ 1 h 31"/>
                <a:gd name="T24" fmla="*/ 1 w 1481"/>
                <a:gd name="T25" fmla="*/ 1 h 31"/>
                <a:gd name="T26" fmla="*/ 1 w 1481"/>
                <a:gd name="T27" fmla="*/ 1 h 31"/>
                <a:gd name="T28" fmla="*/ 0 w 1481"/>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81" h="31">
                  <a:moveTo>
                    <a:pt x="0" y="0"/>
                  </a:moveTo>
                  <a:lnTo>
                    <a:pt x="1481" y="0"/>
                  </a:lnTo>
                  <a:lnTo>
                    <a:pt x="1476" y="3"/>
                  </a:lnTo>
                  <a:lnTo>
                    <a:pt x="1473" y="8"/>
                  </a:lnTo>
                  <a:lnTo>
                    <a:pt x="1467" y="11"/>
                  </a:lnTo>
                  <a:lnTo>
                    <a:pt x="1462" y="15"/>
                  </a:lnTo>
                  <a:lnTo>
                    <a:pt x="1457" y="19"/>
                  </a:lnTo>
                  <a:lnTo>
                    <a:pt x="1452" y="23"/>
                  </a:lnTo>
                  <a:lnTo>
                    <a:pt x="1446" y="27"/>
                  </a:lnTo>
                  <a:lnTo>
                    <a:pt x="1441" y="31"/>
                  </a:lnTo>
                  <a:lnTo>
                    <a:pt x="32" y="31"/>
                  </a:lnTo>
                  <a:lnTo>
                    <a:pt x="23" y="23"/>
                  </a:lnTo>
                  <a:lnTo>
                    <a:pt x="15" y="15"/>
                  </a:lnTo>
                  <a:lnTo>
                    <a:pt x="8" y="8"/>
                  </a:lnTo>
                  <a:lnTo>
                    <a:pt x="0" y="0"/>
                  </a:lnTo>
                  <a:close/>
                </a:path>
              </a:pathLst>
            </a:custGeom>
            <a:solidFill>
              <a:srgbClr val="9396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3" name="Freeform 63"/>
            <p:cNvSpPr>
              <a:spLocks/>
            </p:cNvSpPr>
            <p:nvPr/>
          </p:nvSpPr>
          <p:spPr bwMode="auto">
            <a:xfrm>
              <a:off x="4117" y="3822"/>
              <a:ext cx="704" cy="15"/>
            </a:xfrm>
            <a:custGeom>
              <a:avLst/>
              <a:gdLst>
                <a:gd name="T0" fmla="*/ 0 w 1409"/>
                <a:gd name="T1" fmla="*/ 0 h 30"/>
                <a:gd name="T2" fmla="*/ 22 w 1409"/>
                <a:gd name="T3" fmla="*/ 0 h 30"/>
                <a:gd name="T4" fmla="*/ 21 w 1409"/>
                <a:gd name="T5" fmla="*/ 1 h 30"/>
                <a:gd name="T6" fmla="*/ 21 w 1409"/>
                <a:gd name="T7" fmla="*/ 1 h 30"/>
                <a:gd name="T8" fmla="*/ 21 w 1409"/>
                <a:gd name="T9" fmla="*/ 1 h 30"/>
                <a:gd name="T10" fmla="*/ 21 w 1409"/>
                <a:gd name="T11" fmla="*/ 1 h 30"/>
                <a:gd name="T12" fmla="*/ 21 w 1409"/>
                <a:gd name="T13" fmla="*/ 1 h 30"/>
                <a:gd name="T14" fmla="*/ 21 w 1409"/>
                <a:gd name="T15" fmla="*/ 1 h 30"/>
                <a:gd name="T16" fmla="*/ 21 w 1409"/>
                <a:gd name="T17" fmla="*/ 1 h 30"/>
                <a:gd name="T18" fmla="*/ 21 w 1409"/>
                <a:gd name="T19" fmla="*/ 1 h 30"/>
                <a:gd name="T20" fmla="*/ 0 w 1409"/>
                <a:gd name="T21" fmla="*/ 1 h 30"/>
                <a:gd name="T22" fmla="*/ 0 w 1409"/>
                <a:gd name="T23" fmla="*/ 1 h 30"/>
                <a:gd name="T24" fmla="*/ 0 w 1409"/>
                <a:gd name="T25" fmla="*/ 1 h 30"/>
                <a:gd name="T26" fmla="*/ 0 w 1409"/>
                <a:gd name="T27" fmla="*/ 1 h 30"/>
                <a:gd name="T28" fmla="*/ 0 w 1409"/>
                <a:gd name="T29" fmla="*/ 1 h 30"/>
                <a:gd name="T30" fmla="*/ 0 w 1409"/>
                <a:gd name="T31" fmla="*/ 1 h 30"/>
                <a:gd name="T32" fmla="*/ 0 w 1409"/>
                <a:gd name="T33" fmla="*/ 1 h 30"/>
                <a:gd name="T34" fmla="*/ 0 w 1409"/>
                <a:gd name="T35" fmla="*/ 1 h 30"/>
                <a:gd name="T36" fmla="*/ 0 w 1409"/>
                <a:gd name="T37" fmla="*/ 0 h 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09" h="30">
                  <a:moveTo>
                    <a:pt x="0" y="0"/>
                  </a:moveTo>
                  <a:lnTo>
                    <a:pt x="1409" y="0"/>
                  </a:lnTo>
                  <a:lnTo>
                    <a:pt x="1403" y="3"/>
                  </a:lnTo>
                  <a:lnTo>
                    <a:pt x="1397" y="7"/>
                  </a:lnTo>
                  <a:lnTo>
                    <a:pt x="1391" y="10"/>
                  </a:lnTo>
                  <a:lnTo>
                    <a:pt x="1385" y="15"/>
                  </a:lnTo>
                  <a:lnTo>
                    <a:pt x="1380" y="18"/>
                  </a:lnTo>
                  <a:lnTo>
                    <a:pt x="1373" y="22"/>
                  </a:lnTo>
                  <a:lnTo>
                    <a:pt x="1367" y="26"/>
                  </a:lnTo>
                  <a:lnTo>
                    <a:pt x="1360" y="30"/>
                  </a:lnTo>
                  <a:lnTo>
                    <a:pt x="36" y="30"/>
                  </a:lnTo>
                  <a:lnTo>
                    <a:pt x="31" y="26"/>
                  </a:lnTo>
                  <a:lnTo>
                    <a:pt x="27" y="22"/>
                  </a:lnTo>
                  <a:lnTo>
                    <a:pt x="22" y="18"/>
                  </a:lnTo>
                  <a:lnTo>
                    <a:pt x="17" y="15"/>
                  </a:lnTo>
                  <a:lnTo>
                    <a:pt x="13" y="10"/>
                  </a:lnTo>
                  <a:lnTo>
                    <a:pt x="8" y="7"/>
                  </a:lnTo>
                  <a:lnTo>
                    <a:pt x="4" y="3"/>
                  </a:lnTo>
                  <a:lnTo>
                    <a:pt x="0" y="0"/>
                  </a:lnTo>
                  <a:close/>
                </a:path>
              </a:pathLst>
            </a:custGeom>
            <a:solidFill>
              <a:srgbClr val="82878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4" name="Freeform 64"/>
            <p:cNvSpPr>
              <a:spLocks/>
            </p:cNvSpPr>
            <p:nvPr/>
          </p:nvSpPr>
          <p:spPr bwMode="auto">
            <a:xfrm>
              <a:off x="4134" y="3837"/>
              <a:ext cx="663" cy="15"/>
            </a:xfrm>
            <a:custGeom>
              <a:avLst/>
              <a:gdLst>
                <a:gd name="T0" fmla="*/ 0 w 1324"/>
                <a:gd name="T1" fmla="*/ 0 h 31"/>
                <a:gd name="T2" fmla="*/ 21 w 1324"/>
                <a:gd name="T3" fmla="*/ 0 h 31"/>
                <a:gd name="T4" fmla="*/ 21 w 1324"/>
                <a:gd name="T5" fmla="*/ 0 h 31"/>
                <a:gd name="T6" fmla="*/ 21 w 1324"/>
                <a:gd name="T7" fmla="*/ 0 h 31"/>
                <a:gd name="T8" fmla="*/ 21 w 1324"/>
                <a:gd name="T9" fmla="*/ 0 h 31"/>
                <a:gd name="T10" fmla="*/ 21 w 1324"/>
                <a:gd name="T11" fmla="*/ 0 h 31"/>
                <a:gd name="T12" fmla="*/ 21 w 1324"/>
                <a:gd name="T13" fmla="*/ 0 h 31"/>
                <a:gd name="T14" fmla="*/ 21 w 1324"/>
                <a:gd name="T15" fmla="*/ 0 h 31"/>
                <a:gd name="T16" fmla="*/ 20 w 1324"/>
                <a:gd name="T17" fmla="*/ 0 h 31"/>
                <a:gd name="T18" fmla="*/ 20 w 1324"/>
                <a:gd name="T19" fmla="*/ 0 h 31"/>
                <a:gd name="T20" fmla="*/ 1 w 1324"/>
                <a:gd name="T21" fmla="*/ 0 h 31"/>
                <a:gd name="T22" fmla="*/ 1 w 1324"/>
                <a:gd name="T23" fmla="*/ 0 h 31"/>
                <a:gd name="T24" fmla="*/ 1 w 1324"/>
                <a:gd name="T25" fmla="*/ 0 h 31"/>
                <a:gd name="T26" fmla="*/ 1 w 1324"/>
                <a:gd name="T27" fmla="*/ 0 h 31"/>
                <a:gd name="T28" fmla="*/ 1 w 1324"/>
                <a:gd name="T29" fmla="*/ 0 h 31"/>
                <a:gd name="T30" fmla="*/ 1 w 1324"/>
                <a:gd name="T31" fmla="*/ 0 h 31"/>
                <a:gd name="T32" fmla="*/ 1 w 1324"/>
                <a:gd name="T33" fmla="*/ 0 h 31"/>
                <a:gd name="T34" fmla="*/ 1 w 1324"/>
                <a:gd name="T35" fmla="*/ 0 h 31"/>
                <a:gd name="T36" fmla="*/ 0 w 1324"/>
                <a:gd name="T37" fmla="*/ 0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24" h="31">
                  <a:moveTo>
                    <a:pt x="0" y="0"/>
                  </a:moveTo>
                  <a:lnTo>
                    <a:pt x="1324" y="0"/>
                  </a:lnTo>
                  <a:lnTo>
                    <a:pt x="1317" y="3"/>
                  </a:lnTo>
                  <a:lnTo>
                    <a:pt x="1311" y="8"/>
                  </a:lnTo>
                  <a:lnTo>
                    <a:pt x="1305" y="11"/>
                  </a:lnTo>
                  <a:lnTo>
                    <a:pt x="1298" y="15"/>
                  </a:lnTo>
                  <a:lnTo>
                    <a:pt x="1292" y="19"/>
                  </a:lnTo>
                  <a:lnTo>
                    <a:pt x="1285" y="23"/>
                  </a:lnTo>
                  <a:lnTo>
                    <a:pt x="1278" y="27"/>
                  </a:lnTo>
                  <a:lnTo>
                    <a:pt x="1271" y="31"/>
                  </a:lnTo>
                  <a:lnTo>
                    <a:pt x="40" y="31"/>
                  </a:lnTo>
                  <a:lnTo>
                    <a:pt x="34" y="27"/>
                  </a:lnTo>
                  <a:lnTo>
                    <a:pt x="30" y="24"/>
                  </a:lnTo>
                  <a:lnTo>
                    <a:pt x="24" y="20"/>
                  </a:lnTo>
                  <a:lnTo>
                    <a:pt x="19" y="17"/>
                  </a:lnTo>
                  <a:lnTo>
                    <a:pt x="14" y="13"/>
                  </a:lnTo>
                  <a:lnTo>
                    <a:pt x="9" y="9"/>
                  </a:lnTo>
                  <a:lnTo>
                    <a:pt x="4" y="4"/>
                  </a:lnTo>
                  <a:lnTo>
                    <a:pt x="0" y="0"/>
                  </a:lnTo>
                  <a:close/>
                </a:path>
              </a:pathLst>
            </a:custGeom>
            <a:solidFill>
              <a:srgbClr val="7277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5" name="Freeform 65"/>
            <p:cNvSpPr>
              <a:spLocks/>
            </p:cNvSpPr>
            <p:nvPr/>
          </p:nvSpPr>
          <p:spPr bwMode="auto">
            <a:xfrm>
              <a:off x="4155" y="3852"/>
              <a:ext cx="615" cy="17"/>
            </a:xfrm>
            <a:custGeom>
              <a:avLst/>
              <a:gdLst>
                <a:gd name="T0" fmla="*/ 0 w 1231"/>
                <a:gd name="T1" fmla="*/ 0 h 32"/>
                <a:gd name="T2" fmla="*/ 19 w 1231"/>
                <a:gd name="T3" fmla="*/ 0 h 32"/>
                <a:gd name="T4" fmla="*/ 19 w 1231"/>
                <a:gd name="T5" fmla="*/ 1 h 32"/>
                <a:gd name="T6" fmla="*/ 19 w 1231"/>
                <a:gd name="T7" fmla="*/ 1 h 32"/>
                <a:gd name="T8" fmla="*/ 18 w 1231"/>
                <a:gd name="T9" fmla="*/ 1 h 32"/>
                <a:gd name="T10" fmla="*/ 18 w 1231"/>
                <a:gd name="T11" fmla="*/ 1 h 32"/>
                <a:gd name="T12" fmla="*/ 18 w 1231"/>
                <a:gd name="T13" fmla="*/ 1 h 32"/>
                <a:gd name="T14" fmla="*/ 18 w 1231"/>
                <a:gd name="T15" fmla="*/ 1 h 32"/>
                <a:gd name="T16" fmla="*/ 18 w 1231"/>
                <a:gd name="T17" fmla="*/ 1 h 32"/>
                <a:gd name="T18" fmla="*/ 18 w 1231"/>
                <a:gd name="T19" fmla="*/ 1 h 32"/>
                <a:gd name="T20" fmla="*/ 0 w 1231"/>
                <a:gd name="T21" fmla="*/ 1 h 32"/>
                <a:gd name="T22" fmla="*/ 0 w 1231"/>
                <a:gd name="T23" fmla="*/ 1 h 32"/>
                <a:gd name="T24" fmla="*/ 0 w 1231"/>
                <a:gd name="T25" fmla="*/ 1 h 32"/>
                <a:gd name="T26" fmla="*/ 0 w 1231"/>
                <a:gd name="T27" fmla="*/ 1 h 32"/>
                <a:gd name="T28" fmla="*/ 0 w 1231"/>
                <a:gd name="T29" fmla="*/ 1 h 32"/>
                <a:gd name="T30" fmla="*/ 0 w 1231"/>
                <a:gd name="T31" fmla="*/ 1 h 32"/>
                <a:gd name="T32" fmla="*/ 0 w 1231"/>
                <a:gd name="T33" fmla="*/ 1 h 32"/>
                <a:gd name="T34" fmla="*/ 0 w 1231"/>
                <a:gd name="T35" fmla="*/ 1 h 32"/>
                <a:gd name="T36" fmla="*/ 0 w 1231"/>
                <a:gd name="T37" fmla="*/ 0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31" h="32">
                  <a:moveTo>
                    <a:pt x="0" y="0"/>
                  </a:moveTo>
                  <a:lnTo>
                    <a:pt x="1231" y="0"/>
                  </a:lnTo>
                  <a:lnTo>
                    <a:pt x="1224" y="4"/>
                  </a:lnTo>
                  <a:lnTo>
                    <a:pt x="1216" y="9"/>
                  </a:lnTo>
                  <a:lnTo>
                    <a:pt x="1208" y="12"/>
                  </a:lnTo>
                  <a:lnTo>
                    <a:pt x="1201" y="17"/>
                  </a:lnTo>
                  <a:lnTo>
                    <a:pt x="1193" y="21"/>
                  </a:lnTo>
                  <a:lnTo>
                    <a:pt x="1185" y="24"/>
                  </a:lnTo>
                  <a:lnTo>
                    <a:pt x="1177" y="29"/>
                  </a:lnTo>
                  <a:lnTo>
                    <a:pt x="1169" y="32"/>
                  </a:lnTo>
                  <a:lnTo>
                    <a:pt x="49" y="32"/>
                  </a:lnTo>
                  <a:lnTo>
                    <a:pt x="42" y="29"/>
                  </a:lnTo>
                  <a:lnTo>
                    <a:pt x="36" y="24"/>
                  </a:lnTo>
                  <a:lnTo>
                    <a:pt x="30" y="21"/>
                  </a:lnTo>
                  <a:lnTo>
                    <a:pt x="24" y="17"/>
                  </a:lnTo>
                  <a:lnTo>
                    <a:pt x="17" y="12"/>
                  </a:lnTo>
                  <a:lnTo>
                    <a:pt x="12" y="9"/>
                  </a:lnTo>
                  <a:lnTo>
                    <a:pt x="6" y="4"/>
                  </a:lnTo>
                  <a:lnTo>
                    <a:pt x="0" y="0"/>
                  </a:lnTo>
                  <a:close/>
                </a:path>
              </a:pathLst>
            </a:custGeom>
            <a:solidFill>
              <a:srgbClr val="636B7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6" name="Freeform 66"/>
            <p:cNvSpPr>
              <a:spLocks/>
            </p:cNvSpPr>
            <p:nvPr/>
          </p:nvSpPr>
          <p:spPr bwMode="auto">
            <a:xfrm>
              <a:off x="4179" y="3869"/>
              <a:ext cx="560" cy="15"/>
            </a:xfrm>
            <a:custGeom>
              <a:avLst/>
              <a:gdLst>
                <a:gd name="T0" fmla="*/ 0 w 1120"/>
                <a:gd name="T1" fmla="*/ 0 h 31"/>
                <a:gd name="T2" fmla="*/ 18 w 1120"/>
                <a:gd name="T3" fmla="*/ 0 h 31"/>
                <a:gd name="T4" fmla="*/ 18 w 1120"/>
                <a:gd name="T5" fmla="*/ 0 h 31"/>
                <a:gd name="T6" fmla="*/ 18 w 1120"/>
                <a:gd name="T7" fmla="*/ 0 h 31"/>
                <a:gd name="T8" fmla="*/ 18 w 1120"/>
                <a:gd name="T9" fmla="*/ 0 h 31"/>
                <a:gd name="T10" fmla="*/ 17 w 1120"/>
                <a:gd name="T11" fmla="*/ 0 h 31"/>
                <a:gd name="T12" fmla="*/ 17 w 1120"/>
                <a:gd name="T13" fmla="*/ 0 h 31"/>
                <a:gd name="T14" fmla="*/ 17 w 1120"/>
                <a:gd name="T15" fmla="*/ 0 h 31"/>
                <a:gd name="T16" fmla="*/ 17 w 1120"/>
                <a:gd name="T17" fmla="*/ 0 h 31"/>
                <a:gd name="T18" fmla="*/ 17 w 1120"/>
                <a:gd name="T19" fmla="*/ 0 h 31"/>
                <a:gd name="T20" fmla="*/ 1 w 1120"/>
                <a:gd name="T21" fmla="*/ 0 h 31"/>
                <a:gd name="T22" fmla="*/ 1 w 1120"/>
                <a:gd name="T23" fmla="*/ 0 h 31"/>
                <a:gd name="T24" fmla="*/ 1 w 1120"/>
                <a:gd name="T25" fmla="*/ 0 h 31"/>
                <a:gd name="T26" fmla="*/ 1 w 1120"/>
                <a:gd name="T27" fmla="*/ 0 h 31"/>
                <a:gd name="T28" fmla="*/ 1 w 1120"/>
                <a:gd name="T29" fmla="*/ 0 h 31"/>
                <a:gd name="T30" fmla="*/ 1 w 1120"/>
                <a:gd name="T31" fmla="*/ 0 h 31"/>
                <a:gd name="T32" fmla="*/ 1 w 1120"/>
                <a:gd name="T33" fmla="*/ 0 h 31"/>
                <a:gd name="T34" fmla="*/ 1 w 1120"/>
                <a:gd name="T35" fmla="*/ 0 h 31"/>
                <a:gd name="T36" fmla="*/ 0 w 1120"/>
                <a:gd name="T37" fmla="*/ 0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0" h="31">
                  <a:moveTo>
                    <a:pt x="0" y="0"/>
                  </a:moveTo>
                  <a:lnTo>
                    <a:pt x="1120" y="0"/>
                  </a:lnTo>
                  <a:lnTo>
                    <a:pt x="1112" y="3"/>
                  </a:lnTo>
                  <a:lnTo>
                    <a:pt x="1104" y="8"/>
                  </a:lnTo>
                  <a:lnTo>
                    <a:pt x="1096" y="12"/>
                  </a:lnTo>
                  <a:lnTo>
                    <a:pt x="1088" y="15"/>
                  </a:lnTo>
                  <a:lnTo>
                    <a:pt x="1079" y="20"/>
                  </a:lnTo>
                  <a:lnTo>
                    <a:pt x="1070" y="23"/>
                  </a:lnTo>
                  <a:lnTo>
                    <a:pt x="1061" y="28"/>
                  </a:lnTo>
                  <a:lnTo>
                    <a:pt x="1053" y="31"/>
                  </a:lnTo>
                  <a:lnTo>
                    <a:pt x="55" y="31"/>
                  </a:lnTo>
                  <a:lnTo>
                    <a:pt x="48" y="28"/>
                  </a:lnTo>
                  <a:lnTo>
                    <a:pt x="41" y="23"/>
                  </a:lnTo>
                  <a:lnTo>
                    <a:pt x="34" y="20"/>
                  </a:lnTo>
                  <a:lnTo>
                    <a:pt x="27" y="15"/>
                  </a:lnTo>
                  <a:lnTo>
                    <a:pt x="20" y="12"/>
                  </a:lnTo>
                  <a:lnTo>
                    <a:pt x="13" y="8"/>
                  </a:lnTo>
                  <a:lnTo>
                    <a:pt x="6" y="3"/>
                  </a:lnTo>
                  <a:lnTo>
                    <a:pt x="0" y="0"/>
                  </a:lnTo>
                  <a:close/>
                </a:path>
              </a:pathLst>
            </a:custGeom>
            <a:solidFill>
              <a:srgbClr val="565E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7" name="Freeform 67"/>
            <p:cNvSpPr>
              <a:spLocks/>
            </p:cNvSpPr>
            <p:nvPr/>
          </p:nvSpPr>
          <p:spPr bwMode="auto">
            <a:xfrm>
              <a:off x="4206" y="3884"/>
              <a:ext cx="500" cy="16"/>
            </a:xfrm>
            <a:custGeom>
              <a:avLst/>
              <a:gdLst>
                <a:gd name="T0" fmla="*/ 0 w 998"/>
                <a:gd name="T1" fmla="*/ 0 h 32"/>
                <a:gd name="T2" fmla="*/ 16 w 998"/>
                <a:gd name="T3" fmla="*/ 0 h 32"/>
                <a:gd name="T4" fmla="*/ 16 w 998"/>
                <a:gd name="T5" fmla="*/ 1 h 32"/>
                <a:gd name="T6" fmla="*/ 16 w 998"/>
                <a:gd name="T7" fmla="*/ 1 h 32"/>
                <a:gd name="T8" fmla="*/ 16 w 998"/>
                <a:gd name="T9" fmla="*/ 1 h 32"/>
                <a:gd name="T10" fmla="*/ 15 w 998"/>
                <a:gd name="T11" fmla="*/ 1 h 32"/>
                <a:gd name="T12" fmla="*/ 15 w 998"/>
                <a:gd name="T13" fmla="*/ 1 h 32"/>
                <a:gd name="T14" fmla="*/ 15 w 998"/>
                <a:gd name="T15" fmla="*/ 1 h 32"/>
                <a:gd name="T16" fmla="*/ 15 w 998"/>
                <a:gd name="T17" fmla="*/ 1 h 32"/>
                <a:gd name="T18" fmla="*/ 15 w 998"/>
                <a:gd name="T19" fmla="*/ 1 h 32"/>
                <a:gd name="T20" fmla="*/ 2 w 998"/>
                <a:gd name="T21" fmla="*/ 1 h 32"/>
                <a:gd name="T22" fmla="*/ 2 w 998"/>
                <a:gd name="T23" fmla="*/ 1 h 32"/>
                <a:gd name="T24" fmla="*/ 1 w 998"/>
                <a:gd name="T25" fmla="*/ 1 h 32"/>
                <a:gd name="T26" fmla="*/ 1 w 998"/>
                <a:gd name="T27" fmla="*/ 1 h 32"/>
                <a:gd name="T28" fmla="*/ 1 w 998"/>
                <a:gd name="T29" fmla="*/ 1 h 32"/>
                <a:gd name="T30" fmla="*/ 1 w 998"/>
                <a:gd name="T31" fmla="*/ 1 h 32"/>
                <a:gd name="T32" fmla="*/ 1 w 998"/>
                <a:gd name="T33" fmla="*/ 1 h 32"/>
                <a:gd name="T34" fmla="*/ 1 w 998"/>
                <a:gd name="T35" fmla="*/ 1 h 32"/>
                <a:gd name="T36" fmla="*/ 0 w 998"/>
                <a:gd name="T37" fmla="*/ 0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98" h="32">
                  <a:moveTo>
                    <a:pt x="0" y="0"/>
                  </a:moveTo>
                  <a:lnTo>
                    <a:pt x="998" y="0"/>
                  </a:lnTo>
                  <a:lnTo>
                    <a:pt x="987" y="5"/>
                  </a:lnTo>
                  <a:lnTo>
                    <a:pt x="976" y="8"/>
                  </a:lnTo>
                  <a:lnTo>
                    <a:pt x="966" y="13"/>
                  </a:lnTo>
                  <a:lnTo>
                    <a:pt x="956" y="16"/>
                  </a:lnTo>
                  <a:lnTo>
                    <a:pt x="945" y="21"/>
                  </a:lnTo>
                  <a:lnTo>
                    <a:pt x="935" y="24"/>
                  </a:lnTo>
                  <a:lnTo>
                    <a:pt x="924" y="29"/>
                  </a:lnTo>
                  <a:lnTo>
                    <a:pt x="915" y="32"/>
                  </a:lnTo>
                  <a:lnTo>
                    <a:pt x="76" y="32"/>
                  </a:lnTo>
                  <a:lnTo>
                    <a:pt x="67" y="29"/>
                  </a:lnTo>
                  <a:lnTo>
                    <a:pt x="57" y="25"/>
                  </a:lnTo>
                  <a:lnTo>
                    <a:pt x="47" y="22"/>
                  </a:lnTo>
                  <a:lnTo>
                    <a:pt x="38" y="19"/>
                  </a:lnTo>
                  <a:lnTo>
                    <a:pt x="29" y="14"/>
                  </a:lnTo>
                  <a:lnTo>
                    <a:pt x="19" y="9"/>
                  </a:lnTo>
                  <a:lnTo>
                    <a:pt x="9" y="5"/>
                  </a:lnTo>
                  <a:lnTo>
                    <a:pt x="0" y="0"/>
                  </a:lnTo>
                  <a:close/>
                </a:path>
              </a:pathLst>
            </a:custGeom>
            <a:solidFill>
              <a:srgbClr val="474F5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8" name="Freeform 68"/>
            <p:cNvSpPr>
              <a:spLocks/>
            </p:cNvSpPr>
            <p:nvPr/>
          </p:nvSpPr>
          <p:spPr bwMode="auto">
            <a:xfrm>
              <a:off x="4244" y="3900"/>
              <a:ext cx="420" cy="15"/>
            </a:xfrm>
            <a:custGeom>
              <a:avLst/>
              <a:gdLst>
                <a:gd name="T0" fmla="*/ 0 w 839"/>
                <a:gd name="T1" fmla="*/ 0 h 30"/>
                <a:gd name="T2" fmla="*/ 14 w 839"/>
                <a:gd name="T3" fmla="*/ 0 h 30"/>
                <a:gd name="T4" fmla="*/ 13 w 839"/>
                <a:gd name="T5" fmla="*/ 1 h 30"/>
                <a:gd name="T6" fmla="*/ 13 w 839"/>
                <a:gd name="T7" fmla="*/ 1 h 30"/>
                <a:gd name="T8" fmla="*/ 13 w 839"/>
                <a:gd name="T9" fmla="*/ 1 h 30"/>
                <a:gd name="T10" fmla="*/ 13 w 839"/>
                <a:gd name="T11" fmla="*/ 1 h 30"/>
                <a:gd name="T12" fmla="*/ 13 w 839"/>
                <a:gd name="T13" fmla="*/ 1 h 30"/>
                <a:gd name="T14" fmla="*/ 13 w 839"/>
                <a:gd name="T15" fmla="*/ 1 h 30"/>
                <a:gd name="T16" fmla="*/ 13 w 839"/>
                <a:gd name="T17" fmla="*/ 1 h 30"/>
                <a:gd name="T18" fmla="*/ 12 w 839"/>
                <a:gd name="T19" fmla="*/ 1 h 30"/>
                <a:gd name="T20" fmla="*/ 12 w 839"/>
                <a:gd name="T21" fmla="*/ 1 h 30"/>
                <a:gd name="T22" fmla="*/ 12 w 839"/>
                <a:gd name="T23" fmla="*/ 1 h 30"/>
                <a:gd name="T24" fmla="*/ 12 w 839"/>
                <a:gd name="T25" fmla="*/ 1 h 30"/>
                <a:gd name="T26" fmla="*/ 12 w 839"/>
                <a:gd name="T27" fmla="*/ 1 h 30"/>
                <a:gd name="T28" fmla="*/ 12 w 839"/>
                <a:gd name="T29" fmla="*/ 1 h 30"/>
                <a:gd name="T30" fmla="*/ 11 w 839"/>
                <a:gd name="T31" fmla="*/ 1 h 30"/>
                <a:gd name="T32" fmla="*/ 11 w 839"/>
                <a:gd name="T33" fmla="*/ 1 h 30"/>
                <a:gd name="T34" fmla="*/ 11 w 839"/>
                <a:gd name="T35" fmla="*/ 1 h 30"/>
                <a:gd name="T36" fmla="*/ 3 w 839"/>
                <a:gd name="T37" fmla="*/ 1 h 30"/>
                <a:gd name="T38" fmla="*/ 3 w 839"/>
                <a:gd name="T39" fmla="*/ 1 h 30"/>
                <a:gd name="T40" fmla="*/ 3 w 839"/>
                <a:gd name="T41" fmla="*/ 1 h 30"/>
                <a:gd name="T42" fmla="*/ 2 w 839"/>
                <a:gd name="T43" fmla="*/ 1 h 30"/>
                <a:gd name="T44" fmla="*/ 2 w 839"/>
                <a:gd name="T45" fmla="*/ 1 h 30"/>
                <a:gd name="T46" fmla="*/ 2 w 839"/>
                <a:gd name="T47" fmla="*/ 1 h 30"/>
                <a:gd name="T48" fmla="*/ 2 w 839"/>
                <a:gd name="T49" fmla="*/ 1 h 30"/>
                <a:gd name="T50" fmla="*/ 1 w 839"/>
                <a:gd name="T51" fmla="*/ 1 h 30"/>
                <a:gd name="T52" fmla="*/ 1 w 839"/>
                <a:gd name="T53" fmla="*/ 1 h 30"/>
                <a:gd name="T54" fmla="*/ 1 w 839"/>
                <a:gd name="T55" fmla="*/ 1 h 30"/>
                <a:gd name="T56" fmla="*/ 1 w 839"/>
                <a:gd name="T57" fmla="*/ 1 h 30"/>
                <a:gd name="T58" fmla="*/ 1 w 839"/>
                <a:gd name="T59" fmla="*/ 1 h 30"/>
                <a:gd name="T60" fmla="*/ 1 w 839"/>
                <a:gd name="T61" fmla="*/ 1 h 30"/>
                <a:gd name="T62" fmla="*/ 1 w 839"/>
                <a:gd name="T63" fmla="*/ 1 h 30"/>
                <a:gd name="T64" fmla="*/ 1 w 839"/>
                <a:gd name="T65" fmla="*/ 1 h 30"/>
                <a:gd name="T66" fmla="*/ 1 w 839"/>
                <a:gd name="T67" fmla="*/ 1 h 30"/>
                <a:gd name="T68" fmla="*/ 0 w 839"/>
                <a:gd name="T69" fmla="*/ 0 h 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 h="30">
                  <a:moveTo>
                    <a:pt x="0" y="0"/>
                  </a:moveTo>
                  <a:lnTo>
                    <a:pt x="839" y="0"/>
                  </a:lnTo>
                  <a:lnTo>
                    <a:pt x="829" y="4"/>
                  </a:lnTo>
                  <a:lnTo>
                    <a:pt x="819" y="6"/>
                  </a:lnTo>
                  <a:lnTo>
                    <a:pt x="808" y="8"/>
                  </a:lnTo>
                  <a:lnTo>
                    <a:pt x="799" y="11"/>
                  </a:lnTo>
                  <a:lnTo>
                    <a:pt x="789" y="13"/>
                  </a:lnTo>
                  <a:lnTo>
                    <a:pt x="781" y="15"/>
                  </a:lnTo>
                  <a:lnTo>
                    <a:pt x="771" y="17"/>
                  </a:lnTo>
                  <a:lnTo>
                    <a:pt x="763" y="18"/>
                  </a:lnTo>
                  <a:lnTo>
                    <a:pt x="752" y="20"/>
                  </a:lnTo>
                  <a:lnTo>
                    <a:pt x="741" y="22"/>
                  </a:lnTo>
                  <a:lnTo>
                    <a:pt x="731" y="23"/>
                  </a:lnTo>
                  <a:lnTo>
                    <a:pt x="722" y="26"/>
                  </a:lnTo>
                  <a:lnTo>
                    <a:pt x="713" y="27"/>
                  </a:lnTo>
                  <a:lnTo>
                    <a:pt x="703" y="28"/>
                  </a:lnTo>
                  <a:lnTo>
                    <a:pt x="695" y="29"/>
                  </a:lnTo>
                  <a:lnTo>
                    <a:pt x="687" y="30"/>
                  </a:lnTo>
                  <a:lnTo>
                    <a:pt x="167" y="30"/>
                  </a:lnTo>
                  <a:lnTo>
                    <a:pt x="151" y="28"/>
                  </a:lnTo>
                  <a:lnTo>
                    <a:pt x="136" y="25"/>
                  </a:lnTo>
                  <a:lnTo>
                    <a:pt x="120" y="22"/>
                  </a:lnTo>
                  <a:lnTo>
                    <a:pt x="105" y="20"/>
                  </a:lnTo>
                  <a:lnTo>
                    <a:pt x="90" y="18"/>
                  </a:lnTo>
                  <a:lnTo>
                    <a:pt x="75" y="14"/>
                  </a:lnTo>
                  <a:lnTo>
                    <a:pt x="60" y="13"/>
                  </a:lnTo>
                  <a:lnTo>
                    <a:pt x="45" y="11"/>
                  </a:lnTo>
                  <a:lnTo>
                    <a:pt x="39" y="10"/>
                  </a:lnTo>
                  <a:lnTo>
                    <a:pt x="33" y="8"/>
                  </a:lnTo>
                  <a:lnTo>
                    <a:pt x="27" y="7"/>
                  </a:lnTo>
                  <a:lnTo>
                    <a:pt x="23" y="6"/>
                  </a:lnTo>
                  <a:lnTo>
                    <a:pt x="17" y="5"/>
                  </a:lnTo>
                  <a:lnTo>
                    <a:pt x="11" y="4"/>
                  </a:lnTo>
                  <a:lnTo>
                    <a:pt x="6" y="2"/>
                  </a:lnTo>
                  <a:lnTo>
                    <a:pt x="0" y="0"/>
                  </a:lnTo>
                  <a:close/>
                </a:path>
              </a:pathLst>
            </a:custGeom>
            <a:solidFill>
              <a:srgbClr val="38424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9" name="Freeform 69"/>
            <p:cNvSpPr>
              <a:spLocks/>
            </p:cNvSpPr>
            <p:nvPr/>
          </p:nvSpPr>
          <p:spPr bwMode="auto">
            <a:xfrm>
              <a:off x="4328" y="3915"/>
              <a:ext cx="260" cy="15"/>
            </a:xfrm>
            <a:custGeom>
              <a:avLst/>
              <a:gdLst>
                <a:gd name="T0" fmla="*/ 0 w 520"/>
                <a:gd name="T1" fmla="*/ 0 h 29"/>
                <a:gd name="T2" fmla="*/ 9 w 520"/>
                <a:gd name="T3" fmla="*/ 0 h 29"/>
                <a:gd name="T4" fmla="*/ 8 w 520"/>
                <a:gd name="T5" fmla="*/ 1 h 29"/>
                <a:gd name="T6" fmla="*/ 8 w 520"/>
                <a:gd name="T7" fmla="*/ 1 h 29"/>
                <a:gd name="T8" fmla="*/ 8 w 520"/>
                <a:gd name="T9" fmla="*/ 1 h 29"/>
                <a:gd name="T10" fmla="*/ 8 w 520"/>
                <a:gd name="T11" fmla="*/ 1 h 29"/>
                <a:gd name="T12" fmla="*/ 7 w 520"/>
                <a:gd name="T13" fmla="*/ 1 h 29"/>
                <a:gd name="T14" fmla="*/ 7 w 520"/>
                <a:gd name="T15" fmla="*/ 1 h 29"/>
                <a:gd name="T16" fmla="*/ 7 w 520"/>
                <a:gd name="T17" fmla="*/ 1 h 29"/>
                <a:gd name="T18" fmla="*/ 7 w 520"/>
                <a:gd name="T19" fmla="*/ 1 h 29"/>
                <a:gd name="T20" fmla="*/ 7 w 520"/>
                <a:gd name="T21" fmla="*/ 1 h 29"/>
                <a:gd name="T22" fmla="*/ 6 w 520"/>
                <a:gd name="T23" fmla="*/ 1 h 29"/>
                <a:gd name="T24" fmla="*/ 6 w 520"/>
                <a:gd name="T25" fmla="*/ 1 h 29"/>
                <a:gd name="T26" fmla="*/ 6 w 520"/>
                <a:gd name="T27" fmla="*/ 1 h 29"/>
                <a:gd name="T28" fmla="*/ 6 w 520"/>
                <a:gd name="T29" fmla="*/ 1 h 29"/>
                <a:gd name="T30" fmla="*/ 6 w 520"/>
                <a:gd name="T31" fmla="*/ 1 h 29"/>
                <a:gd name="T32" fmla="*/ 5 w 520"/>
                <a:gd name="T33" fmla="*/ 1 h 29"/>
                <a:gd name="T34" fmla="*/ 5 w 520"/>
                <a:gd name="T35" fmla="*/ 1 h 29"/>
                <a:gd name="T36" fmla="*/ 5 w 520"/>
                <a:gd name="T37" fmla="*/ 1 h 29"/>
                <a:gd name="T38" fmla="*/ 5 w 520"/>
                <a:gd name="T39" fmla="*/ 1 h 29"/>
                <a:gd name="T40" fmla="*/ 4 w 520"/>
                <a:gd name="T41" fmla="*/ 1 h 29"/>
                <a:gd name="T42" fmla="*/ 4 w 520"/>
                <a:gd name="T43" fmla="*/ 1 h 29"/>
                <a:gd name="T44" fmla="*/ 4 w 520"/>
                <a:gd name="T45" fmla="*/ 1 h 29"/>
                <a:gd name="T46" fmla="*/ 4 w 520"/>
                <a:gd name="T47" fmla="*/ 1 h 29"/>
                <a:gd name="T48" fmla="*/ 3 w 520"/>
                <a:gd name="T49" fmla="*/ 1 h 29"/>
                <a:gd name="T50" fmla="*/ 3 w 520"/>
                <a:gd name="T51" fmla="*/ 1 h 29"/>
                <a:gd name="T52" fmla="*/ 3 w 520"/>
                <a:gd name="T53" fmla="*/ 1 h 29"/>
                <a:gd name="T54" fmla="*/ 2 w 520"/>
                <a:gd name="T55" fmla="*/ 1 h 29"/>
                <a:gd name="T56" fmla="*/ 2 w 520"/>
                <a:gd name="T57" fmla="*/ 1 h 29"/>
                <a:gd name="T58" fmla="*/ 2 w 520"/>
                <a:gd name="T59" fmla="*/ 1 h 29"/>
                <a:gd name="T60" fmla="*/ 1 w 520"/>
                <a:gd name="T61" fmla="*/ 1 h 29"/>
                <a:gd name="T62" fmla="*/ 1 w 520"/>
                <a:gd name="T63" fmla="*/ 1 h 29"/>
                <a:gd name="T64" fmla="*/ 1 w 520"/>
                <a:gd name="T65" fmla="*/ 1 h 29"/>
                <a:gd name="T66" fmla="*/ 0 w 520"/>
                <a:gd name="T67" fmla="*/ 0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20" h="29">
                  <a:moveTo>
                    <a:pt x="0" y="0"/>
                  </a:moveTo>
                  <a:lnTo>
                    <a:pt x="520" y="0"/>
                  </a:lnTo>
                  <a:lnTo>
                    <a:pt x="500" y="4"/>
                  </a:lnTo>
                  <a:lnTo>
                    <a:pt x="481" y="6"/>
                  </a:lnTo>
                  <a:lnTo>
                    <a:pt x="465" y="8"/>
                  </a:lnTo>
                  <a:lnTo>
                    <a:pt x="449" y="11"/>
                  </a:lnTo>
                  <a:lnTo>
                    <a:pt x="435" y="13"/>
                  </a:lnTo>
                  <a:lnTo>
                    <a:pt x="422" y="15"/>
                  </a:lnTo>
                  <a:lnTo>
                    <a:pt x="411" y="16"/>
                  </a:lnTo>
                  <a:lnTo>
                    <a:pt x="398" y="18"/>
                  </a:lnTo>
                  <a:lnTo>
                    <a:pt x="387" y="20"/>
                  </a:lnTo>
                  <a:lnTo>
                    <a:pt x="376" y="21"/>
                  </a:lnTo>
                  <a:lnTo>
                    <a:pt x="364" y="22"/>
                  </a:lnTo>
                  <a:lnTo>
                    <a:pt x="352" y="23"/>
                  </a:lnTo>
                  <a:lnTo>
                    <a:pt x="339" y="25"/>
                  </a:lnTo>
                  <a:lnTo>
                    <a:pt x="326" y="26"/>
                  </a:lnTo>
                  <a:lnTo>
                    <a:pt x="310" y="27"/>
                  </a:lnTo>
                  <a:lnTo>
                    <a:pt x="293" y="28"/>
                  </a:lnTo>
                  <a:lnTo>
                    <a:pt x="278" y="29"/>
                  </a:lnTo>
                  <a:lnTo>
                    <a:pt x="263" y="29"/>
                  </a:lnTo>
                  <a:lnTo>
                    <a:pt x="246" y="29"/>
                  </a:lnTo>
                  <a:lnTo>
                    <a:pt x="230" y="28"/>
                  </a:lnTo>
                  <a:lnTo>
                    <a:pt x="213" y="28"/>
                  </a:lnTo>
                  <a:lnTo>
                    <a:pt x="194" y="27"/>
                  </a:lnTo>
                  <a:lnTo>
                    <a:pt x="176" y="25"/>
                  </a:lnTo>
                  <a:lnTo>
                    <a:pt x="158" y="22"/>
                  </a:lnTo>
                  <a:lnTo>
                    <a:pt x="138" y="21"/>
                  </a:lnTo>
                  <a:lnTo>
                    <a:pt x="118" y="19"/>
                  </a:lnTo>
                  <a:lnTo>
                    <a:pt x="99" y="15"/>
                  </a:lnTo>
                  <a:lnTo>
                    <a:pt x="79" y="13"/>
                  </a:lnTo>
                  <a:lnTo>
                    <a:pt x="60" y="10"/>
                  </a:lnTo>
                  <a:lnTo>
                    <a:pt x="40" y="7"/>
                  </a:lnTo>
                  <a:lnTo>
                    <a:pt x="19" y="4"/>
                  </a:lnTo>
                  <a:lnTo>
                    <a:pt x="0" y="0"/>
                  </a:lnTo>
                  <a:close/>
                </a:path>
              </a:pathLst>
            </a:custGeom>
            <a:solidFill>
              <a:srgbClr val="38424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0" name="Freeform 70"/>
            <p:cNvSpPr>
              <a:spLocks noEditPoints="1"/>
            </p:cNvSpPr>
            <p:nvPr/>
          </p:nvSpPr>
          <p:spPr bwMode="auto">
            <a:xfrm>
              <a:off x="3938" y="2931"/>
              <a:ext cx="1052" cy="1004"/>
            </a:xfrm>
            <a:custGeom>
              <a:avLst/>
              <a:gdLst>
                <a:gd name="T0" fmla="*/ 19 w 2105"/>
                <a:gd name="T1" fmla="*/ 0 h 2010"/>
                <a:gd name="T2" fmla="*/ 23 w 2105"/>
                <a:gd name="T3" fmla="*/ 1 h 2010"/>
                <a:gd name="T4" fmla="*/ 26 w 2105"/>
                <a:gd name="T5" fmla="*/ 3 h 2010"/>
                <a:gd name="T6" fmla="*/ 29 w 2105"/>
                <a:gd name="T7" fmla="*/ 6 h 2010"/>
                <a:gd name="T8" fmla="*/ 31 w 2105"/>
                <a:gd name="T9" fmla="*/ 9 h 2010"/>
                <a:gd name="T10" fmla="*/ 32 w 2105"/>
                <a:gd name="T11" fmla="*/ 13 h 2010"/>
                <a:gd name="T12" fmla="*/ 32 w 2105"/>
                <a:gd name="T13" fmla="*/ 17 h 2010"/>
                <a:gd name="T14" fmla="*/ 31 w 2105"/>
                <a:gd name="T15" fmla="*/ 21 h 2010"/>
                <a:gd name="T16" fmla="*/ 30 w 2105"/>
                <a:gd name="T17" fmla="*/ 24 h 2010"/>
                <a:gd name="T18" fmla="*/ 27 w 2105"/>
                <a:gd name="T19" fmla="*/ 27 h 2010"/>
                <a:gd name="T20" fmla="*/ 24 w 2105"/>
                <a:gd name="T21" fmla="*/ 29 h 2010"/>
                <a:gd name="T22" fmla="*/ 20 w 2105"/>
                <a:gd name="T23" fmla="*/ 30 h 2010"/>
                <a:gd name="T24" fmla="*/ 16 w 2105"/>
                <a:gd name="T25" fmla="*/ 31 h 2010"/>
                <a:gd name="T26" fmla="*/ 12 w 2105"/>
                <a:gd name="T27" fmla="*/ 30 h 2010"/>
                <a:gd name="T28" fmla="*/ 8 w 2105"/>
                <a:gd name="T29" fmla="*/ 29 h 2010"/>
                <a:gd name="T30" fmla="*/ 5 w 2105"/>
                <a:gd name="T31" fmla="*/ 27 h 2010"/>
                <a:gd name="T32" fmla="*/ 2 w 2105"/>
                <a:gd name="T33" fmla="*/ 24 h 2010"/>
                <a:gd name="T34" fmla="*/ 1 w 2105"/>
                <a:gd name="T35" fmla="*/ 21 h 2010"/>
                <a:gd name="T36" fmla="*/ 0 w 2105"/>
                <a:gd name="T37" fmla="*/ 17 h 2010"/>
                <a:gd name="T38" fmla="*/ 0 w 2105"/>
                <a:gd name="T39" fmla="*/ 13 h 2010"/>
                <a:gd name="T40" fmla="*/ 1 w 2105"/>
                <a:gd name="T41" fmla="*/ 9 h 2010"/>
                <a:gd name="T42" fmla="*/ 3 w 2105"/>
                <a:gd name="T43" fmla="*/ 6 h 2010"/>
                <a:gd name="T44" fmla="*/ 5 w 2105"/>
                <a:gd name="T45" fmla="*/ 3 h 2010"/>
                <a:gd name="T46" fmla="*/ 9 w 2105"/>
                <a:gd name="T47" fmla="*/ 1 h 2010"/>
                <a:gd name="T48" fmla="*/ 13 w 2105"/>
                <a:gd name="T49" fmla="*/ 0 h 2010"/>
                <a:gd name="T50" fmla="*/ 16 w 2105"/>
                <a:gd name="T51" fmla="*/ 0 h 2010"/>
                <a:gd name="T52" fmla="*/ 13 w 2105"/>
                <a:gd name="T53" fmla="*/ 1 h 2010"/>
                <a:gd name="T54" fmla="*/ 9 w 2105"/>
                <a:gd name="T55" fmla="*/ 2 h 2010"/>
                <a:gd name="T56" fmla="*/ 6 w 2105"/>
                <a:gd name="T57" fmla="*/ 4 h 2010"/>
                <a:gd name="T58" fmla="*/ 3 w 2105"/>
                <a:gd name="T59" fmla="*/ 6 h 2010"/>
                <a:gd name="T60" fmla="*/ 2 w 2105"/>
                <a:gd name="T61" fmla="*/ 9 h 2010"/>
                <a:gd name="T62" fmla="*/ 1 w 2105"/>
                <a:gd name="T63" fmla="*/ 13 h 2010"/>
                <a:gd name="T64" fmla="*/ 0 w 2105"/>
                <a:gd name="T65" fmla="*/ 17 h 2010"/>
                <a:gd name="T66" fmla="*/ 1 w 2105"/>
                <a:gd name="T67" fmla="*/ 20 h 2010"/>
                <a:gd name="T68" fmla="*/ 3 w 2105"/>
                <a:gd name="T69" fmla="*/ 24 h 2010"/>
                <a:gd name="T70" fmla="*/ 5 w 2105"/>
                <a:gd name="T71" fmla="*/ 26 h 2010"/>
                <a:gd name="T72" fmla="*/ 9 w 2105"/>
                <a:gd name="T73" fmla="*/ 28 h 2010"/>
                <a:gd name="T74" fmla="*/ 12 w 2105"/>
                <a:gd name="T75" fmla="*/ 30 h 2010"/>
                <a:gd name="T76" fmla="*/ 16 w 2105"/>
                <a:gd name="T77" fmla="*/ 30 h 2010"/>
                <a:gd name="T78" fmla="*/ 20 w 2105"/>
                <a:gd name="T79" fmla="*/ 30 h 2010"/>
                <a:gd name="T80" fmla="*/ 23 w 2105"/>
                <a:gd name="T81" fmla="*/ 28 h 2010"/>
                <a:gd name="T82" fmla="*/ 26 w 2105"/>
                <a:gd name="T83" fmla="*/ 26 h 2010"/>
                <a:gd name="T84" fmla="*/ 29 w 2105"/>
                <a:gd name="T85" fmla="*/ 24 h 2010"/>
                <a:gd name="T86" fmla="*/ 31 w 2105"/>
                <a:gd name="T87" fmla="*/ 20 h 2010"/>
                <a:gd name="T88" fmla="*/ 31 w 2105"/>
                <a:gd name="T89" fmla="*/ 17 h 2010"/>
                <a:gd name="T90" fmla="*/ 31 w 2105"/>
                <a:gd name="T91" fmla="*/ 13 h 2010"/>
                <a:gd name="T92" fmla="*/ 30 w 2105"/>
                <a:gd name="T93" fmla="*/ 9 h 2010"/>
                <a:gd name="T94" fmla="*/ 28 w 2105"/>
                <a:gd name="T95" fmla="*/ 6 h 2010"/>
                <a:gd name="T96" fmla="*/ 26 w 2105"/>
                <a:gd name="T97" fmla="*/ 4 h 2010"/>
                <a:gd name="T98" fmla="*/ 23 w 2105"/>
                <a:gd name="T99" fmla="*/ 2 h 2010"/>
                <a:gd name="T100" fmla="*/ 19 w 2105"/>
                <a:gd name="T101" fmla="*/ 1 h 20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05" h="2010">
                  <a:moveTo>
                    <a:pt x="1053" y="0"/>
                  </a:moveTo>
                  <a:lnTo>
                    <a:pt x="1107" y="2"/>
                  </a:lnTo>
                  <a:lnTo>
                    <a:pt x="1160" y="6"/>
                  </a:lnTo>
                  <a:lnTo>
                    <a:pt x="1213" y="12"/>
                  </a:lnTo>
                  <a:lnTo>
                    <a:pt x="1264" y="21"/>
                  </a:lnTo>
                  <a:lnTo>
                    <a:pt x="1315" y="33"/>
                  </a:lnTo>
                  <a:lnTo>
                    <a:pt x="1366" y="45"/>
                  </a:lnTo>
                  <a:lnTo>
                    <a:pt x="1414" y="61"/>
                  </a:lnTo>
                  <a:lnTo>
                    <a:pt x="1461" y="80"/>
                  </a:lnTo>
                  <a:lnTo>
                    <a:pt x="1509" y="99"/>
                  </a:lnTo>
                  <a:lnTo>
                    <a:pt x="1553" y="123"/>
                  </a:lnTo>
                  <a:lnTo>
                    <a:pt x="1598" y="147"/>
                  </a:lnTo>
                  <a:lnTo>
                    <a:pt x="1641" y="172"/>
                  </a:lnTo>
                  <a:lnTo>
                    <a:pt x="1682" y="201"/>
                  </a:lnTo>
                  <a:lnTo>
                    <a:pt x="1722" y="231"/>
                  </a:lnTo>
                  <a:lnTo>
                    <a:pt x="1760" y="262"/>
                  </a:lnTo>
                  <a:lnTo>
                    <a:pt x="1796" y="295"/>
                  </a:lnTo>
                  <a:lnTo>
                    <a:pt x="1831" y="330"/>
                  </a:lnTo>
                  <a:lnTo>
                    <a:pt x="1864" y="367"/>
                  </a:lnTo>
                  <a:lnTo>
                    <a:pt x="1895" y="405"/>
                  </a:lnTo>
                  <a:lnTo>
                    <a:pt x="1925" y="444"/>
                  </a:lnTo>
                  <a:lnTo>
                    <a:pt x="1952" y="485"/>
                  </a:lnTo>
                  <a:lnTo>
                    <a:pt x="1978" y="527"/>
                  </a:lnTo>
                  <a:lnTo>
                    <a:pt x="2001" y="571"/>
                  </a:lnTo>
                  <a:lnTo>
                    <a:pt x="2022" y="614"/>
                  </a:lnTo>
                  <a:lnTo>
                    <a:pt x="2041" y="661"/>
                  </a:lnTo>
                  <a:lnTo>
                    <a:pt x="2058" y="707"/>
                  </a:lnTo>
                  <a:lnTo>
                    <a:pt x="2072" y="755"/>
                  </a:lnTo>
                  <a:lnTo>
                    <a:pt x="2083" y="803"/>
                  </a:lnTo>
                  <a:lnTo>
                    <a:pt x="2092" y="853"/>
                  </a:lnTo>
                  <a:lnTo>
                    <a:pt x="2099" y="902"/>
                  </a:lnTo>
                  <a:lnTo>
                    <a:pt x="2104" y="953"/>
                  </a:lnTo>
                  <a:lnTo>
                    <a:pt x="2105" y="1005"/>
                  </a:lnTo>
                  <a:lnTo>
                    <a:pt x="2104" y="1057"/>
                  </a:lnTo>
                  <a:lnTo>
                    <a:pt x="2099" y="1108"/>
                  </a:lnTo>
                  <a:lnTo>
                    <a:pt x="2092" y="1157"/>
                  </a:lnTo>
                  <a:lnTo>
                    <a:pt x="2083" y="1207"/>
                  </a:lnTo>
                  <a:lnTo>
                    <a:pt x="2072" y="1255"/>
                  </a:lnTo>
                  <a:lnTo>
                    <a:pt x="2058" y="1303"/>
                  </a:lnTo>
                  <a:lnTo>
                    <a:pt x="2041" y="1350"/>
                  </a:lnTo>
                  <a:lnTo>
                    <a:pt x="2022" y="1396"/>
                  </a:lnTo>
                  <a:lnTo>
                    <a:pt x="2001" y="1439"/>
                  </a:lnTo>
                  <a:lnTo>
                    <a:pt x="1978" y="1483"/>
                  </a:lnTo>
                  <a:lnTo>
                    <a:pt x="1952" y="1525"/>
                  </a:lnTo>
                  <a:lnTo>
                    <a:pt x="1925" y="1566"/>
                  </a:lnTo>
                  <a:lnTo>
                    <a:pt x="1895" y="1605"/>
                  </a:lnTo>
                  <a:lnTo>
                    <a:pt x="1864" y="1643"/>
                  </a:lnTo>
                  <a:lnTo>
                    <a:pt x="1831" y="1680"/>
                  </a:lnTo>
                  <a:lnTo>
                    <a:pt x="1796" y="1715"/>
                  </a:lnTo>
                  <a:lnTo>
                    <a:pt x="1760" y="1748"/>
                  </a:lnTo>
                  <a:lnTo>
                    <a:pt x="1722" y="1779"/>
                  </a:lnTo>
                  <a:lnTo>
                    <a:pt x="1682" y="1809"/>
                  </a:lnTo>
                  <a:lnTo>
                    <a:pt x="1641" y="1838"/>
                  </a:lnTo>
                  <a:lnTo>
                    <a:pt x="1598" y="1863"/>
                  </a:lnTo>
                  <a:lnTo>
                    <a:pt x="1553" y="1888"/>
                  </a:lnTo>
                  <a:lnTo>
                    <a:pt x="1509" y="1911"/>
                  </a:lnTo>
                  <a:lnTo>
                    <a:pt x="1461" y="1930"/>
                  </a:lnTo>
                  <a:lnTo>
                    <a:pt x="1414" y="1949"/>
                  </a:lnTo>
                  <a:lnTo>
                    <a:pt x="1366" y="1965"/>
                  </a:lnTo>
                  <a:lnTo>
                    <a:pt x="1315" y="1977"/>
                  </a:lnTo>
                  <a:lnTo>
                    <a:pt x="1264" y="1989"/>
                  </a:lnTo>
                  <a:lnTo>
                    <a:pt x="1213" y="1998"/>
                  </a:lnTo>
                  <a:lnTo>
                    <a:pt x="1160" y="2004"/>
                  </a:lnTo>
                  <a:lnTo>
                    <a:pt x="1107" y="2009"/>
                  </a:lnTo>
                  <a:lnTo>
                    <a:pt x="1053" y="2010"/>
                  </a:lnTo>
                  <a:lnTo>
                    <a:pt x="998" y="2009"/>
                  </a:lnTo>
                  <a:lnTo>
                    <a:pt x="945" y="2004"/>
                  </a:lnTo>
                  <a:lnTo>
                    <a:pt x="892" y="1998"/>
                  </a:lnTo>
                  <a:lnTo>
                    <a:pt x="841" y="1989"/>
                  </a:lnTo>
                  <a:lnTo>
                    <a:pt x="790" y="1977"/>
                  </a:lnTo>
                  <a:lnTo>
                    <a:pt x="739" y="1965"/>
                  </a:lnTo>
                  <a:lnTo>
                    <a:pt x="691" y="1949"/>
                  </a:lnTo>
                  <a:lnTo>
                    <a:pt x="644" y="1930"/>
                  </a:lnTo>
                  <a:lnTo>
                    <a:pt x="597" y="1911"/>
                  </a:lnTo>
                  <a:lnTo>
                    <a:pt x="552" y="1888"/>
                  </a:lnTo>
                  <a:lnTo>
                    <a:pt x="507" y="1863"/>
                  </a:lnTo>
                  <a:lnTo>
                    <a:pt x="464" y="1838"/>
                  </a:lnTo>
                  <a:lnTo>
                    <a:pt x="423" y="1809"/>
                  </a:lnTo>
                  <a:lnTo>
                    <a:pt x="383" y="1779"/>
                  </a:lnTo>
                  <a:lnTo>
                    <a:pt x="345" y="1748"/>
                  </a:lnTo>
                  <a:lnTo>
                    <a:pt x="309" y="1715"/>
                  </a:lnTo>
                  <a:lnTo>
                    <a:pt x="274" y="1680"/>
                  </a:lnTo>
                  <a:lnTo>
                    <a:pt x="241" y="1643"/>
                  </a:lnTo>
                  <a:lnTo>
                    <a:pt x="210" y="1605"/>
                  </a:lnTo>
                  <a:lnTo>
                    <a:pt x="180" y="1566"/>
                  </a:lnTo>
                  <a:lnTo>
                    <a:pt x="153" y="1525"/>
                  </a:lnTo>
                  <a:lnTo>
                    <a:pt x="127" y="1483"/>
                  </a:lnTo>
                  <a:lnTo>
                    <a:pt x="104" y="1439"/>
                  </a:lnTo>
                  <a:lnTo>
                    <a:pt x="83" y="1396"/>
                  </a:lnTo>
                  <a:lnTo>
                    <a:pt x="65" y="1350"/>
                  </a:lnTo>
                  <a:lnTo>
                    <a:pt x="47" y="1303"/>
                  </a:lnTo>
                  <a:lnTo>
                    <a:pt x="33" y="1255"/>
                  </a:lnTo>
                  <a:lnTo>
                    <a:pt x="22" y="1207"/>
                  </a:lnTo>
                  <a:lnTo>
                    <a:pt x="13" y="1157"/>
                  </a:lnTo>
                  <a:lnTo>
                    <a:pt x="6" y="1108"/>
                  </a:lnTo>
                  <a:lnTo>
                    <a:pt x="1" y="1057"/>
                  </a:lnTo>
                  <a:lnTo>
                    <a:pt x="0" y="1005"/>
                  </a:lnTo>
                  <a:lnTo>
                    <a:pt x="1" y="953"/>
                  </a:lnTo>
                  <a:lnTo>
                    <a:pt x="6" y="902"/>
                  </a:lnTo>
                  <a:lnTo>
                    <a:pt x="13" y="853"/>
                  </a:lnTo>
                  <a:lnTo>
                    <a:pt x="22" y="803"/>
                  </a:lnTo>
                  <a:lnTo>
                    <a:pt x="33" y="755"/>
                  </a:lnTo>
                  <a:lnTo>
                    <a:pt x="47" y="707"/>
                  </a:lnTo>
                  <a:lnTo>
                    <a:pt x="65" y="661"/>
                  </a:lnTo>
                  <a:lnTo>
                    <a:pt x="83" y="614"/>
                  </a:lnTo>
                  <a:lnTo>
                    <a:pt x="104" y="571"/>
                  </a:lnTo>
                  <a:lnTo>
                    <a:pt x="127" y="527"/>
                  </a:lnTo>
                  <a:lnTo>
                    <a:pt x="153" y="485"/>
                  </a:lnTo>
                  <a:lnTo>
                    <a:pt x="180" y="444"/>
                  </a:lnTo>
                  <a:lnTo>
                    <a:pt x="210" y="405"/>
                  </a:lnTo>
                  <a:lnTo>
                    <a:pt x="241" y="367"/>
                  </a:lnTo>
                  <a:lnTo>
                    <a:pt x="274" y="330"/>
                  </a:lnTo>
                  <a:lnTo>
                    <a:pt x="309" y="295"/>
                  </a:lnTo>
                  <a:lnTo>
                    <a:pt x="345" y="262"/>
                  </a:lnTo>
                  <a:lnTo>
                    <a:pt x="383" y="231"/>
                  </a:lnTo>
                  <a:lnTo>
                    <a:pt x="423" y="201"/>
                  </a:lnTo>
                  <a:lnTo>
                    <a:pt x="464" y="172"/>
                  </a:lnTo>
                  <a:lnTo>
                    <a:pt x="507" y="147"/>
                  </a:lnTo>
                  <a:lnTo>
                    <a:pt x="552" y="123"/>
                  </a:lnTo>
                  <a:lnTo>
                    <a:pt x="597" y="99"/>
                  </a:lnTo>
                  <a:lnTo>
                    <a:pt x="644" y="80"/>
                  </a:lnTo>
                  <a:lnTo>
                    <a:pt x="691" y="61"/>
                  </a:lnTo>
                  <a:lnTo>
                    <a:pt x="739" y="45"/>
                  </a:lnTo>
                  <a:lnTo>
                    <a:pt x="790" y="33"/>
                  </a:lnTo>
                  <a:lnTo>
                    <a:pt x="841" y="21"/>
                  </a:lnTo>
                  <a:lnTo>
                    <a:pt x="892" y="12"/>
                  </a:lnTo>
                  <a:lnTo>
                    <a:pt x="945" y="6"/>
                  </a:lnTo>
                  <a:lnTo>
                    <a:pt x="998" y="2"/>
                  </a:lnTo>
                  <a:lnTo>
                    <a:pt x="1053" y="0"/>
                  </a:lnTo>
                  <a:close/>
                  <a:moveTo>
                    <a:pt x="1053" y="51"/>
                  </a:moveTo>
                  <a:lnTo>
                    <a:pt x="1002" y="52"/>
                  </a:lnTo>
                  <a:lnTo>
                    <a:pt x="951" y="56"/>
                  </a:lnTo>
                  <a:lnTo>
                    <a:pt x="901" y="63"/>
                  </a:lnTo>
                  <a:lnTo>
                    <a:pt x="852" y="71"/>
                  </a:lnTo>
                  <a:lnTo>
                    <a:pt x="804" y="81"/>
                  </a:lnTo>
                  <a:lnTo>
                    <a:pt x="757" y="94"/>
                  </a:lnTo>
                  <a:lnTo>
                    <a:pt x="711" y="109"/>
                  </a:lnTo>
                  <a:lnTo>
                    <a:pt x="664" y="126"/>
                  </a:lnTo>
                  <a:lnTo>
                    <a:pt x="621" y="146"/>
                  </a:lnTo>
                  <a:lnTo>
                    <a:pt x="577" y="166"/>
                  </a:lnTo>
                  <a:lnTo>
                    <a:pt x="536" y="189"/>
                  </a:lnTo>
                  <a:lnTo>
                    <a:pt x="495" y="215"/>
                  </a:lnTo>
                  <a:lnTo>
                    <a:pt x="456" y="241"/>
                  </a:lnTo>
                  <a:lnTo>
                    <a:pt x="418" y="269"/>
                  </a:lnTo>
                  <a:lnTo>
                    <a:pt x="381" y="300"/>
                  </a:lnTo>
                  <a:lnTo>
                    <a:pt x="347" y="331"/>
                  </a:lnTo>
                  <a:lnTo>
                    <a:pt x="313" y="364"/>
                  </a:lnTo>
                  <a:lnTo>
                    <a:pt x="282" y="399"/>
                  </a:lnTo>
                  <a:lnTo>
                    <a:pt x="252" y="435"/>
                  </a:lnTo>
                  <a:lnTo>
                    <a:pt x="225" y="473"/>
                  </a:lnTo>
                  <a:lnTo>
                    <a:pt x="198" y="511"/>
                  </a:lnTo>
                  <a:lnTo>
                    <a:pt x="174" y="551"/>
                  </a:lnTo>
                  <a:lnTo>
                    <a:pt x="152" y="593"/>
                  </a:lnTo>
                  <a:lnTo>
                    <a:pt x="132" y="634"/>
                  </a:lnTo>
                  <a:lnTo>
                    <a:pt x="114" y="678"/>
                  </a:lnTo>
                  <a:lnTo>
                    <a:pt x="98" y="722"/>
                  </a:lnTo>
                  <a:lnTo>
                    <a:pt x="84" y="768"/>
                  </a:lnTo>
                  <a:lnTo>
                    <a:pt x="74" y="813"/>
                  </a:lnTo>
                  <a:lnTo>
                    <a:pt x="65" y="860"/>
                  </a:lnTo>
                  <a:lnTo>
                    <a:pt x="59" y="908"/>
                  </a:lnTo>
                  <a:lnTo>
                    <a:pt x="54" y="957"/>
                  </a:lnTo>
                  <a:lnTo>
                    <a:pt x="53" y="1005"/>
                  </a:lnTo>
                  <a:lnTo>
                    <a:pt x="54" y="1053"/>
                  </a:lnTo>
                  <a:lnTo>
                    <a:pt x="59" y="1102"/>
                  </a:lnTo>
                  <a:lnTo>
                    <a:pt x="65" y="1150"/>
                  </a:lnTo>
                  <a:lnTo>
                    <a:pt x="74" y="1196"/>
                  </a:lnTo>
                  <a:lnTo>
                    <a:pt x="84" y="1242"/>
                  </a:lnTo>
                  <a:lnTo>
                    <a:pt x="98" y="1288"/>
                  </a:lnTo>
                  <a:lnTo>
                    <a:pt x="114" y="1332"/>
                  </a:lnTo>
                  <a:lnTo>
                    <a:pt x="132" y="1376"/>
                  </a:lnTo>
                  <a:lnTo>
                    <a:pt x="152" y="1417"/>
                  </a:lnTo>
                  <a:lnTo>
                    <a:pt x="174" y="1459"/>
                  </a:lnTo>
                  <a:lnTo>
                    <a:pt x="198" y="1499"/>
                  </a:lnTo>
                  <a:lnTo>
                    <a:pt x="225" y="1537"/>
                  </a:lnTo>
                  <a:lnTo>
                    <a:pt x="252" y="1575"/>
                  </a:lnTo>
                  <a:lnTo>
                    <a:pt x="282" y="1611"/>
                  </a:lnTo>
                  <a:lnTo>
                    <a:pt x="313" y="1646"/>
                  </a:lnTo>
                  <a:lnTo>
                    <a:pt x="347" y="1679"/>
                  </a:lnTo>
                  <a:lnTo>
                    <a:pt x="381" y="1710"/>
                  </a:lnTo>
                  <a:lnTo>
                    <a:pt x="418" y="1741"/>
                  </a:lnTo>
                  <a:lnTo>
                    <a:pt x="456" y="1769"/>
                  </a:lnTo>
                  <a:lnTo>
                    <a:pt x="495" y="1795"/>
                  </a:lnTo>
                  <a:lnTo>
                    <a:pt x="536" y="1821"/>
                  </a:lnTo>
                  <a:lnTo>
                    <a:pt x="577" y="1844"/>
                  </a:lnTo>
                  <a:lnTo>
                    <a:pt x="621" y="1865"/>
                  </a:lnTo>
                  <a:lnTo>
                    <a:pt x="664" y="1884"/>
                  </a:lnTo>
                  <a:lnTo>
                    <a:pt x="711" y="1901"/>
                  </a:lnTo>
                  <a:lnTo>
                    <a:pt x="757" y="1916"/>
                  </a:lnTo>
                  <a:lnTo>
                    <a:pt x="804" y="1929"/>
                  </a:lnTo>
                  <a:lnTo>
                    <a:pt x="852" y="1939"/>
                  </a:lnTo>
                  <a:lnTo>
                    <a:pt x="901" y="1947"/>
                  </a:lnTo>
                  <a:lnTo>
                    <a:pt x="951" y="1954"/>
                  </a:lnTo>
                  <a:lnTo>
                    <a:pt x="1002" y="1958"/>
                  </a:lnTo>
                  <a:lnTo>
                    <a:pt x="1053" y="1959"/>
                  </a:lnTo>
                  <a:lnTo>
                    <a:pt x="1103" y="1958"/>
                  </a:lnTo>
                  <a:lnTo>
                    <a:pt x="1154" y="1954"/>
                  </a:lnTo>
                  <a:lnTo>
                    <a:pt x="1205" y="1947"/>
                  </a:lnTo>
                  <a:lnTo>
                    <a:pt x="1253" y="1939"/>
                  </a:lnTo>
                  <a:lnTo>
                    <a:pt x="1301" y="1929"/>
                  </a:lnTo>
                  <a:lnTo>
                    <a:pt x="1348" y="1916"/>
                  </a:lnTo>
                  <a:lnTo>
                    <a:pt x="1395" y="1901"/>
                  </a:lnTo>
                  <a:lnTo>
                    <a:pt x="1441" y="1884"/>
                  </a:lnTo>
                  <a:lnTo>
                    <a:pt x="1484" y="1865"/>
                  </a:lnTo>
                  <a:lnTo>
                    <a:pt x="1528" y="1844"/>
                  </a:lnTo>
                  <a:lnTo>
                    <a:pt x="1570" y="1821"/>
                  </a:lnTo>
                  <a:lnTo>
                    <a:pt x="1610" y="1795"/>
                  </a:lnTo>
                  <a:lnTo>
                    <a:pt x="1649" y="1769"/>
                  </a:lnTo>
                  <a:lnTo>
                    <a:pt x="1687" y="1741"/>
                  </a:lnTo>
                  <a:lnTo>
                    <a:pt x="1724" y="1710"/>
                  </a:lnTo>
                  <a:lnTo>
                    <a:pt x="1758" y="1679"/>
                  </a:lnTo>
                  <a:lnTo>
                    <a:pt x="1792" y="1646"/>
                  </a:lnTo>
                  <a:lnTo>
                    <a:pt x="1823" y="1611"/>
                  </a:lnTo>
                  <a:lnTo>
                    <a:pt x="1853" y="1575"/>
                  </a:lnTo>
                  <a:lnTo>
                    <a:pt x="1881" y="1537"/>
                  </a:lnTo>
                  <a:lnTo>
                    <a:pt x="1907" y="1499"/>
                  </a:lnTo>
                  <a:lnTo>
                    <a:pt x="1931" y="1459"/>
                  </a:lnTo>
                  <a:lnTo>
                    <a:pt x="1953" y="1417"/>
                  </a:lnTo>
                  <a:lnTo>
                    <a:pt x="1973" y="1376"/>
                  </a:lnTo>
                  <a:lnTo>
                    <a:pt x="1991" y="1332"/>
                  </a:lnTo>
                  <a:lnTo>
                    <a:pt x="2007" y="1288"/>
                  </a:lnTo>
                  <a:lnTo>
                    <a:pt x="2021" y="1242"/>
                  </a:lnTo>
                  <a:lnTo>
                    <a:pt x="2031" y="1196"/>
                  </a:lnTo>
                  <a:lnTo>
                    <a:pt x="2041" y="1150"/>
                  </a:lnTo>
                  <a:lnTo>
                    <a:pt x="2046" y="1102"/>
                  </a:lnTo>
                  <a:lnTo>
                    <a:pt x="2051" y="1053"/>
                  </a:lnTo>
                  <a:lnTo>
                    <a:pt x="2052" y="1005"/>
                  </a:lnTo>
                  <a:lnTo>
                    <a:pt x="2051" y="957"/>
                  </a:lnTo>
                  <a:lnTo>
                    <a:pt x="2046" y="908"/>
                  </a:lnTo>
                  <a:lnTo>
                    <a:pt x="2041" y="860"/>
                  </a:lnTo>
                  <a:lnTo>
                    <a:pt x="2031" y="813"/>
                  </a:lnTo>
                  <a:lnTo>
                    <a:pt x="2021" y="768"/>
                  </a:lnTo>
                  <a:lnTo>
                    <a:pt x="2007" y="722"/>
                  </a:lnTo>
                  <a:lnTo>
                    <a:pt x="1991" y="678"/>
                  </a:lnTo>
                  <a:lnTo>
                    <a:pt x="1973" y="634"/>
                  </a:lnTo>
                  <a:lnTo>
                    <a:pt x="1953" y="593"/>
                  </a:lnTo>
                  <a:lnTo>
                    <a:pt x="1931" y="551"/>
                  </a:lnTo>
                  <a:lnTo>
                    <a:pt x="1907" y="511"/>
                  </a:lnTo>
                  <a:lnTo>
                    <a:pt x="1881" y="473"/>
                  </a:lnTo>
                  <a:lnTo>
                    <a:pt x="1853" y="435"/>
                  </a:lnTo>
                  <a:lnTo>
                    <a:pt x="1823" y="399"/>
                  </a:lnTo>
                  <a:lnTo>
                    <a:pt x="1792" y="364"/>
                  </a:lnTo>
                  <a:lnTo>
                    <a:pt x="1758" y="331"/>
                  </a:lnTo>
                  <a:lnTo>
                    <a:pt x="1724" y="300"/>
                  </a:lnTo>
                  <a:lnTo>
                    <a:pt x="1687" y="269"/>
                  </a:lnTo>
                  <a:lnTo>
                    <a:pt x="1649" y="241"/>
                  </a:lnTo>
                  <a:lnTo>
                    <a:pt x="1610" y="215"/>
                  </a:lnTo>
                  <a:lnTo>
                    <a:pt x="1570" y="189"/>
                  </a:lnTo>
                  <a:lnTo>
                    <a:pt x="1528" y="166"/>
                  </a:lnTo>
                  <a:lnTo>
                    <a:pt x="1484" y="146"/>
                  </a:lnTo>
                  <a:lnTo>
                    <a:pt x="1441" y="126"/>
                  </a:lnTo>
                  <a:lnTo>
                    <a:pt x="1395" y="109"/>
                  </a:lnTo>
                  <a:lnTo>
                    <a:pt x="1348" y="94"/>
                  </a:lnTo>
                  <a:lnTo>
                    <a:pt x="1301" y="81"/>
                  </a:lnTo>
                  <a:lnTo>
                    <a:pt x="1253" y="71"/>
                  </a:lnTo>
                  <a:lnTo>
                    <a:pt x="1205" y="63"/>
                  </a:lnTo>
                  <a:lnTo>
                    <a:pt x="1154" y="56"/>
                  </a:lnTo>
                  <a:lnTo>
                    <a:pt x="1103" y="52"/>
                  </a:lnTo>
                  <a:lnTo>
                    <a:pt x="1053" y="51"/>
                  </a:lnTo>
                  <a:close/>
                </a:path>
              </a:pathLst>
            </a:custGeom>
            <a:solidFill>
              <a:srgbClr val="FFEF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1" name="Freeform 71"/>
            <p:cNvSpPr>
              <a:spLocks noEditPoints="1"/>
            </p:cNvSpPr>
            <p:nvPr/>
          </p:nvSpPr>
          <p:spPr bwMode="auto">
            <a:xfrm>
              <a:off x="3888" y="2884"/>
              <a:ext cx="1151" cy="1098"/>
            </a:xfrm>
            <a:custGeom>
              <a:avLst/>
              <a:gdLst>
                <a:gd name="T0" fmla="*/ 22 w 2302"/>
                <a:gd name="T1" fmla="*/ 1 h 2196"/>
                <a:gd name="T2" fmla="*/ 26 w 2302"/>
                <a:gd name="T3" fmla="*/ 2 h 2196"/>
                <a:gd name="T4" fmla="*/ 30 w 2302"/>
                <a:gd name="T5" fmla="*/ 4 h 2196"/>
                <a:gd name="T6" fmla="*/ 33 w 2302"/>
                <a:gd name="T7" fmla="*/ 7 h 2196"/>
                <a:gd name="T8" fmla="*/ 35 w 2302"/>
                <a:gd name="T9" fmla="*/ 11 h 2196"/>
                <a:gd name="T10" fmla="*/ 36 w 2302"/>
                <a:gd name="T11" fmla="*/ 15 h 2196"/>
                <a:gd name="T12" fmla="*/ 36 w 2302"/>
                <a:gd name="T13" fmla="*/ 19 h 2196"/>
                <a:gd name="T14" fmla="*/ 35 w 2302"/>
                <a:gd name="T15" fmla="*/ 24 h 2196"/>
                <a:gd name="T16" fmla="*/ 33 w 2302"/>
                <a:gd name="T17" fmla="*/ 27 h 2196"/>
                <a:gd name="T18" fmla="*/ 31 w 2302"/>
                <a:gd name="T19" fmla="*/ 30 h 2196"/>
                <a:gd name="T20" fmla="*/ 27 w 2302"/>
                <a:gd name="T21" fmla="*/ 33 h 2196"/>
                <a:gd name="T22" fmla="*/ 23 w 2302"/>
                <a:gd name="T23" fmla="*/ 34 h 2196"/>
                <a:gd name="T24" fmla="*/ 18 w 2302"/>
                <a:gd name="T25" fmla="*/ 35 h 2196"/>
                <a:gd name="T26" fmla="*/ 14 w 2302"/>
                <a:gd name="T27" fmla="*/ 34 h 2196"/>
                <a:gd name="T28" fmla="*/ 10 w 2302"/>
                <a:gd name="T29" fmla="*/ 33 h 2196"/>
                <a:gd name="T30" fmla="*/ 6 w 2302"/>
                <a:gd name="T31" fmla="*/ 30 h 2196"/>
                <a:gd name="T32" fmla="*/ 4 w 2302"/>
                <a:gd name="T33" fmla="*/ 27 h 2196"/>
                <a:gd name="T34" fmla="*/ 2 w 2302"/>
                <a:gd name="T35" fmla="*/ 24 h 2196"/>
                <a:gd name="T36" fmla="*/ 1 w 2302"/>
                <a:gd name="T37" fmla="*/ 19 h 2196"/>
                <a:gd name="T38" fmla="*/ 1 w 2302"/>
                <a:gd name="T39" fmla="*/ 15 h 2196"/>
                <a:gd name="T40" fmla="*/ 2 w 2302"/>
                <a:gd name="T41" fmla="*/ 11 h 2196"/>
                <a:gd name="T42" fmla="*/ 4 w 2302"/>
                <a:gd name="T43" fmla="*/ 7 h 2196"/>
                <a:gd name="T44" fmla="*/ 7 w 2302"/>
                <a:gd name="T45" fmla="*/ 4 h 2196"/>
                <a:gd name="T46" fmla="*/ 11 w 2302"/>
                <a:gd name="T47" fmla="*/ 2 h 2196"/>
                <a:gd name="T48" fmla="*/ 15 w 2302"/>
                <a:gd name="T49" fmla="*/ 1 h 2196"/>
                <a:gd name="T50" fmla="*/ 18 w 2302"/>
                <a:gd name="T51" fmla="*/ 0 h 2196"/>
                <a:gd name="T52" fmla="*/ 15 w 2302"/>
                <a:gd name="T53" fmla="*/ 2 h 2196"/>
                <a:gd name="T54" fmla="*/ 11 w 2302"/>
                <a:gd name="T55" fmla="*/ 3 h 2196"/>
                <a:gd name="T56" fmla="*/ 8 w 2302"/>
                <a:gd name="T57" fmla="*/ 5 h 2196"/>
                <a:gd name="T58" fmla="*/ 5 w 2302"/>
                <a:gd name="T59" fmla="*/ 8 h 2196"/>
                <a:gd name="T60" fmla="*/ 3 w 2302"/>
                <a:gd name="T61" fmla="*/ 11 h 2196"/>
                <a:gd name="T62" fmla="*/ 2 w 2302"/>
                <a:gd name="T63" fmla="*/ 15 h 2196"/>
                <a:gd name="T64" fmla="*/ 1 w 2302"/>
                <a:gd name="T65" fmla="*/ 19 h 2196"/>
                <a:gd name="T66" fmla="*/ 2 w 2302"/>
                <a:gd name="T67" fmla="*/ 23 h 2196"/>
                <a:gd name="T68" fmla="*/ 4 w 2302"/>
                <a:gd name="T69" fmla="*/ 27 h 2196"/>
                <a:gd name="T70" fmla="*/ 7 w 2302"/>
                <a:gd name="T71" fmla="*/ 30 h 2196"/>
                <a:gd name="T72" fmla="*/ 10 w 2302"/>
                <a:gd name="T73" fmla="*/ 32 h 2196"/>
                <a:gd name="T74" fmla="*/ 14 w 2302"/>
                <a:gd name="T75" fmla="*/ 33 h 2196"/>
                <a:gd name="T76" fmla="*/ 18 w 2302"/>
                <a:gd name="T77" fmla="*/ 34 h 2196"/>
                <a:gd name="T78" fmla="*/ 23 w 2302"/>
                <a:gd name="T79" fmla="*/ 33 h 2196"/>
                <a:gd name="T80" fmla="*/ 27 w 2302"/>
                <a:gd name="T81" fmla="*/ 32 h 2196"/>
                <a:gd name="T82" fmla="*/ 30 w 2302"/>
                <a:gd name="T83" fmla="*/ 30 h 2196"/>
                <a:gd name="T84" fmla="*/ 33 w 2302"/>
                <a:gd name="T85" fmla="*/ 27 h 2196"/>
                <a:gd name="T86" fmla="*/ 35 w 2302"/>
                <a:gd name="T87" fmla="*/ 23 h 2196"/>
                <a:gd name="T88" fmla="*/ 35 w 2302"/>
                <a:gd name="T89" fmla="*/ 19 h 2196"/>
                <a:gd name="T90" fmla="*/ 35 w 2302"/>
                <a:gd name="T91" fmla="*/ 15 h 2196"/>
                <a:gd name="T92" fmla="*/ 34 w 2302"/>
                <a:gd name="T93" fmla="*/ 11 h 2196"/>
                <a:gd name="T94" fmla="*/ 32 w 2302"/>
                <a:gd name="T95" fmla="*/ 8 h 2196"/>
                <a:gd name="T96" fmla="*/ 29 w 2302"/>
                <a:gd name="T97" fmla="*/ 5 h 2196"/>
                <a:gd name="T98" fmla="*/ 26 w 2302"/>
                <a:gd name="T99" fmla="*/ 3 h 2196"/>
                <a:gd name="T100" fmla="*/ 22 w 2302"/>
                <a:gd name="T101" fmla="*/ 2 h 21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02" h="2196">
                  <a:moveTo>
                    <a:pt x="1152" y="0"/>
                  </a:moveTo>
                  <a:lnTo>
                    <a:pt x="1210" y="1"/>
                  </a:lnTo>
                  <a:lnTo>
                    <a:pt x="1269" y="6"/>
                  </a:lnTo>
                  <a:lnTo>
                    <a:pt x="1327" y="13"/>
                  </a:lnTo>
                  <a:lnTo>
                    <a:pt x="1383" y="22"/>
                  </a:lnTo>
                  <a:lnTo>
                    <a:pt x="1438" y="35"/>
                  </a:lnTo>
                  <a:lnTo>
                    <a:pt x="1492" y="50"/>
                  </a:lnTo>
                  <a:lnTo>
                    <a:pt x="1547" y="67"/>
                  </a:lnTo>
                  <a:lnTo>
                    <a:pt x="1598" y="86"/>
                  </a:lnTo>
                  <a:lnTo>
                    <a:pt x="1649" y="108"/>
                  </a:lnTo>
                  <a:lnTo>
                    <a:pt x="1699" y="133"/>
                  </a:lnTo>
                  <a:lnTo>
                    <a:pt x="1747" y="160"/>
                  </a:lnTo>
                  <a:lnTo>
                    <a:pt x="1794" y="188"/>
                  </a:lnTo>
                  <a:lnTo>
                    <a:pt x="1839" y="219"/>
                  </a:lnTo>
                  <a:lnTo>
                    <a:pt x="1883" y="251"/>
                  </a:lnTo>
                  <a:lnTo>
                    <a:pt x="1924" y="286"/>
                  </a:lnTo>
                  <a:lnTo>
                    <a:pt x="1965" y="323"/>
                  </a:lnTo>
                  <a:lnTo>
                    <a:pt x="2003" y="361"/>
                  </a:lnTo>
                  <a:lnTo>
                    <a:pt x="2038" y="401"/>
                  </a:lnTo>
                  <a:lnTo>
                    <a:pt x="2073" y="442"/>
                  </a:lnTo>
                  <a:lnTo>
                    <a:pt x="2105" y="485"/>
                  </a:lnTo>
                  <a:lnTo>
                    <a:pt x="2135" y="530"/>
                  </a:lnTo>
                  <a:lnTo>
                    <a:pt x="2163" y="576"/>
                  </a:lnTo>
                  <a:lnTo>
                    <a:pt x="2188" y="623"/>
                  </a:lnTo>
                  <a:lnTo>
                    <a:pt x="2211" y="672"/>
                  </a:lnTo>
                  <a:lnTo>
                    <a:pt x="2232" y="721"/>
                  </a:lnTo>
                  <a:lnTo>
                    <a:pt x="2250" y="772"/>
                  </a:lnTo>
                  <a:lnTo>
                    <a:pt x="2265" y="825"/>
                  </a:lnTo>
                  <a:lnTo>
                    <a:pt x="2279" y="878"/>
                  </a:lnTo>
                  <a:lnTo>
                    <a:pt x="2288" y="931"/>
                  </a:lnTo>
                  <a:lnTo>
                    <a:pt x="2296" y="986"/>
                  </a:lnTo>
                  <a:lnTo>
                    <a:pt x="2301" y="1042"/>
                  </a:lnTo>
                  <a:lnTo>
                    <a:pt x="2302" y="1098"/>
                  </a:lnTo>
                  <a:lnTo>
                    <a:pt x="2301" y="1154"/>
                  </a:lnTo>
                  <a:lnTo>
                    <a:pt x="2296" y="1210"/>
                  </a:lnTo>
                  <a:lnTo>
                    <a:pt x="2288" y="1265"/>
                  </a:lnTo>
                  <a:lnTo>
                    <a:pt x="2279" y="1318"/>
                  </a:lnTo>
                  <a:lnTo>
                    <a:pt x="2265" y="1371"/>
                  </a:lnTo>
                  <a:lnTo>
                    <a:pt x="2250" y="1424"/>
                  </a:lnTo>
                  <a:lnTo>
                    <a:pt x="2232" y="1475"/>
                  </a:lnTo>
                  <a:lnTo>
                    <a:pt x="2211" y="1524"/>
                  </a:lnTo>
                  <a:lnTo>
                    <a:pt x="2188" y="1573"/>
                  </a:lnTo>
                  <a:lnTo>
                    <a:pt x="2163" y="1620"/>
                  </a:lnTo>
                  <a:lnTo>
                    <a:pt x="2135" y="1666"/>
                  </a:lnTo>
                  <a:lnTo>
                    <a:pt x="2105" y="1711"/>
                  </a:lnTo>
                  <a:lnTo>
                    <a:pt x="2073" y="1754"/>
                  </a:lnTo>
                  <a:lnTo>
                    <a:pt x="2038" y="1795"/>
                  </a:lnTo>
                  <a:lnTo>
                    <a:pt x="2003" y="1835"/>
                  </a:lnTo>
                  <a:lnTo>
                    <a:pt x="1965" y="1873"/>
                  </a:lnTo>
                  <a:lnTo>
                    <a:pt x="1924" y="1910"/>
                  </a:lnTo>
                  <a:lnTo>
                    <a:pt x="1883" y="1945"/>
                  </a:lnTo>
                  <a:lnTo>
                    <a:pt x="1839" y="1977"/>
                  </a:lnTo>
                  <a:lnTo>
                    <a:pt x="1794" y="2008"/>
                  </a:lnTo>
                  <a:lnTo>
                    <a:pt x="1747" y="2036"/>
                  </a:lnTo>
                  <a:lnTo>
                    <a:pt x="1699" y="2064"/>
                  </a:lnTo>
                  <a:lnTo>
                    <a:pt x="1649" y="2088"/>
                  </a:lnTo>
                  <a:lnTo>
                    <a:pt x="1598" y="2110"/>
                  </a:lnTo>
                  <a:lnTo>
                    <a:pt x="1547" y="2129"/>
                  </a:lnTo>
                  <a:lnTo>
                    <a:pt x="1492" y="2146"/>
                  </a:lnTo>
                  <a:lnTo>
                    <a:pt x="1438" y="2161"/>
                  </a:lnTo>
                  <a:lnTo>
                    <a:pt x="1383" y="2174"/>
                  </a:lnTo>
                  <a:lnTo>
                    <a:pt x="1327" y="2183"/>
                  </a:lnTo>
                  <a:lnTo>
                    <a:pt x="1269" y="2190"/>
                  </a:lnTo>
                  <a:lnTo>
                    <a:pt x="1210" y="2195"/>
                  </a:lnTo>
                  <a:lnTo>
                    <a:pt x="1152" y="2196"/>
                  </a:lnTo>
                  <a:lnTo>
                    <a:pt x="1093" y="2195"/>
                  </a:lnTo>
                  <a:lnTo>
                    <a:pt x="1034" y="2190"/>
                  </a:lnTo>
                  <a:lnTo>
                    <a:pt x="977" y="2183"/>
                  </a:lnTo>
                  <a:lnTo>
                    <a:pt x="920" y="2174"/>
                  </a:lnTo>
                  <a:lnTo>
                    <a:pt x="865" y="2161"/>
                  </a:lnTo>
                  <a:lnTo>
                    <a:pt x="810" y="2146"/>
                  </a:lnTo>
                  <a:lnTo>
                    <a:pt x="757" y="2129"/>
                  </a:lnTo>
                  <a:lnTo>
                    <a:pt x="705" y="2110"/>
                  </a:lnTo>
                  <a:lnTo>
                    <a:pt x="653" y="2088"/>
                  </a:lnTo>
                  <a:lnTo>
                    <a:pt x="603" y="2064"/>
                  </a:lnTo>
                  <a:lnTo>
                    <a:pt x="555" y="2036"/>
                  </a:lnTo>
                  <a:lnTo>
                    <a:pt x="509" y="2008"/>
                  </a:lnTo>
                  <a:lnTo>
                    <a:pt x="464" y="1977"/>
                  </a:lnTo>
                  <a:lnTo>
                    <a:pt x="420" y="1945"/>
                  </a:lnTo>
                  <a:lnTo>
                    <a:pt x="379" y="1910"/>
                  </a:lnTo>
                  <a:lnTo>
                    <a:pt x="339" y="1873"/>
                  </a:lnTo>
                  <a:lnTo>
                    <a:pt x="301" y="1835"/>
                  </a:lnTo>
                  <a:lnTo>
                    <a:pt x="264" y="1795"/>
                  </a:lnTo>
                  <a:lnTo>
                    <a:pt x="229" y="1754"/>
                  </a:lnTo>
                  <a:lnTo>
                    <a:pt x="197" y="1711"/>
                  </a:lnTo>
                  <a:lnTo>
                    <a:pt x="167" y="1666"/>
                  </a:lnTo>
                  <a:lnTo>
                    <a:pt x="139" y="1620"/>
                  </a:lnTo>
                  <a:lnTo>
                    <a:pt x="114" y="1573"/>
                  </a:lnTo>
                  <a:lnTo>
                    <a:pt x="91" y="1524"/>
                  </a:lnTo>
                  <a:lnTo>
                    <a:pt x="70" y="1475"/>
                  </a:lnTo>
                  <a:lnTo>
                    <a:pt x="52" y="1424"/>
                  </a:lnTo>
                  <a:lnTo>
                    <a:pt x="37" y="1371"/>
                  </a:lnTo>
                  <a:lnTo>
                    <a:pt x="23" y="1318"/>
                  </a:lnTo>
                  <a:lnTo>
                    <a:pt x="14" y="1265"/>
                  </a:lnTo>
                  <a:lnTo>
                    <a:pt x="6" y="1210"/>
                  </a:lnTo>
                  <a:lnTo>
                    <a:pt x="1" y="1154"/>
                  </a:lnTo>
                  <a:lnTo>
                    <a:pt x="0" y="1098"/>
                  </a:lnTo>
                  <a:lnTo>
                    <a:pt x="1" y="1042"/>
                  </a:lnTo>
                  <a:lnTo>
                    <a:pt x="6" y="986"/>
                  </a:lnTo>
                  <a:lnTo>
                    <a:pt x="14" y="931"/>
                  </a:lnTo>
                  <a:lnTo>
                    <a:pt x="23" y="878"/>
                  </a:lnTo>
                  <a:lnTo>
                    <a:pt x="37" y="825"/>
                  </a:lnTo>
                  <a:lnTo>
                    <a:pt x="52" y="772"/>
                  </a:lnTo>
                  <a:lnTo>
                    <a:pt x="70" y="721"/>
                  </a:lnTo>
                  <a:lnTo>
                    <a:pt x="91" y="672"/>
                  </a:lnTo>
                  <a:lnTo>
                    <a:pt x="114" y="623"/>
                  </a:lnTo>
                  <a:lnTo>
                    <a:pt x="139" y="576"/>
                  </a:lnTo>
                  <a:lnTo>
                    <a:pt x="167" y="530"/>
                  </a:lnTo>
                  <a:lnTo>
                    <a:pt x="197" y="485"/>
                  </a:lnTo>
                  <a:lnTo>
                    <a:pt x="229" y="442"/>
                  </a:lnTo>
                  <a:lnTo>
                    <a:pt x="264" y="401"/>
                  </a:lnTo>
                  <a:lnTo>
                    <a:pt x="301" y="361"/>
                  </a:lnTo>
                  <a:lnTo>
                    <a:pt x="339" y="323"/>
                  </a:lnTo>
                  <a:lnTo>
                    <a:pt x="379" y="286"/>
                  </a:lnTo>
                  <a:lnTo>
                    <a:pt x="420" y="251"/>
                  </a:lnTo>
                  <a:lnTo>
                    <a:pt x="464" y="219"/>
                  </a:lnTo>
                  <a:lnTo>
                    <a:pt x="509" y="188"/>
                  </a:lnTo>
                  <a:lnTo>
                    <a:pt x="555" y="160"/>
                  </a:lnTo>
                  <a:lnTo>
                    <a:pt x="603" y="133"/>
                  </a:lnTo>
                  <a:lnTo>
                    <a:pt x="653" y="108"/>
                  </a:lnTo>
                  <a:lnTo>
                    <a:pt x="705" y="86"/>
                  </a:lnTo>
                  <a:lnTo>
                    <a:pt x="757" y="67"/>
                  </a:lnTo>
                  <a:lnTo>
                    <a:pt x="810" y="50"/>
                  </a:lnTo>
                  <a:lnTo>
                    <a:pt x="865" y="35"/>
                  </a:lnTo>
                  <a:lnTo>
                    <a:pt x="920" y="22"/>
                  </a:lnTo>
                  <a:lnTo>
                    <a:pt x="977" y="13"/>
                  </a:lnTo>
                  <a:lnTo>
                    <a:pt x="1034" y="6"/>
                  </a:lnTo>
                  <a:lnTo>
                    <a:pt x="1093" y="1"/>
                  </a:lnTo>
                  <a:lnTo>
                    <a:pt x="1152" y="0"/>
                  </a:lnTo>
                  <a:close/>
                  <a:moveTo>
                    <a:pt x="1152" y="55"/>
                  </a:moveTo>
                  <a:lnTo>
                    <a:pt x="1095" y="57"/>
                  </a:lnTo>
                  <a:lnTo>
                    <a:pt x="1040" y="61"/>
                  </a:lnTo>
                  <a:lnTo>
                    <a:pt x="986" y="67"/>
                  </a:lnTo>
                  <a:lnTo>
                    <a:pt x="932" y="76"/>
                  </a:lnTo>
                  <a:lnTo>
                    <a:pt x="879" y="89"/>
                  </a:lnTo>
                  <a:lnTo>
                    <a:pt x="827" y="103"/>
                  </a:lnTo>
                  <a:lnTo>
                    <a:pt x="776" y="119"/>
                  </a:lnTo>
                  <a:lnTo>
                    <a:pt x="727" y="137"/>
                  </a:lnTo>
                  <a:lnTo>
                    <a:pt x="678" y="158"/>
                  </a:lnTo>
                  <a:lnTo>
                    <a:pt x="631" y="181"/>
                  </a:lnTo>
                  <a:lnTo>
                    <a:pt x="585" y="206"/>
                  </a:lnTo>
                  <a:lnTo>
                    <a:pt x="541" y="234"/>
                  </a:lnTo>
                  <a:lnTo>
                    <a:pt x="499" y="263"/>
                  </a:lnTo>
                  <a:lnTo>
                    <a:pt x="457" y="294"/>
                  </a:lnTo>
                  <a:lnTo>
                    <a:pt x="417" y="326"/>
                  </a:lnTo>
                  <a:lnTo>
                    <a:pt x="379" y="361"/>
                  </a:lnTo>
                  <a:lnTo>
                    <a:pt x="343" y="398"/>
                  </a:lnTo>
                  <a:lnTo>
                    <a:pt x="309" y="436"/>
                  </a:lnTo>
                  <a:lnTo>
                    <a:pt x="276" y="475"/>
                  </a:lnTo>
                  <a:lnTo>
                    <a:pt x="245" y="515"/>
                  </a:lnTo>
                  <a:lnTo>
                    <a:pt x="218" y="558"/>
                  </a:lnTo>
                  <a:lnTo>
                    <a:pt x="191" y="601"/>
                  </a:lnTo>
                  <a:lnTo>
                    <a:pt x="167" y="646"/>
                  </a:lnTo>
                  <a:lnTo>
                    <a:pt x="145" y="692"/>
                  </a:lnTo>
                  <a:lnTo>
                    <a:pt x="126" y="740"/>
                  </a:lnTo>
                  <a:lnTo>
                    <a:pt x="108" y="788"/>
                  </a:lnTo>
                  <a:lnTo>
                    <a:pt x="93" y="838"/>
                  </a:lnTo>
                  <a:lnTo>
                    <a:pt x="81" y="888"/>
                  </a:lnTo>
                  <a:lnTo>
                    <a:pt x="71" y="939"/>
                  </a:lnTo>
                  <a:lnTo>
                    <a:pt x="64" y="992"/>
                  </a:lnTo>
                  <a:lnTo>
                    <a:pt x="60" y="1045"/>
                  </a:lnTo>
                  <a:lnTo>
                    <a:pt x="59" y="1098"/>
                  </a:lnTo>
                  <a:lnTo>
                    <a:pt x="60" y="1151"/>
                  </a:lnTo>
                  <a:lnTo>
                    <a:pt x="64" y="1204"/>
                  </a:lnTo>
                  <a:lnTo>
                    <a:pt x="71" y="1257"/>
                  </a:lnTo>
                  <a:lnTo>
                    <a:pt x="81" y="1308"/>
                  </a:lnTo>
                  <a:lnTo>
                    <a:pt x="93" y="1358"/>
                  </a:lnTo>
                  <a:lnTo>
                    <a:pt x="108" y="1408"/>
                  </a:lnTo>
                  <a:lnTo>
                    <a:pt x="126" y="1456"/>
                  </a:lnTo>
                  <a:lnTo>
                    <a:pt x="145" y="1504"/>
                  </a:lnTo>
                  <a:lnTo>
                    <a:pt x="167" y="1550"/>
                  </a:lnTo>
                  <a:lnTo>
                    <a:pt x="191" y="1595"/>
                  </a:lnTo>
                  <a:lnTo>
                    <a:pt x="218" y="1638"/>
                  </a:lnTo>
                  <a:lnTo>
                    <a:pt x="245" y="1681"/>
                  </a:lnTo>
                  <a:lnTo>
                    <a:pt x="276" y="1721"/>
                  </a:lnTo>
                  <a:lnTo>
                    <a:pt x="309" y="1760"/>
                  </a:lnTo>
                  <a:lnTo>
                    <a:pt x="343" y="1799"/>
                  </a:lnTo>
                  <a:lnTo>
                    <a:pt x="379" y="1835"/>
                  </a:lnTo>
                  <a:lnTo>
                    <a:pt x="417" y="1870"/>
                  </a:lnTo>
                  <a:lnTo>
                    <a:pt x="457" y="1902"/>
                  </a:lnTo>
                  <a:lnTo>
                    <a:pt x="499" y="1933"/>
                  </a:lnTo>
                  <a:lnTo>
                    <a:pt x="541" y="1962"/>
                  </a:lnTo>
                  <a:lnTo>
                    <a:pt x="585" y="1990"/>
                  </a:lnTo>
                  <a:lnTo>
                    <a:pt x="631" y="2015"/>
                  </a:lnTo>
                  <a:lnTo>
                    <a:pt x="678" y="2038"/>
                  </a:lnTo>
                  <a:lnTo>
                    <a:pt x="727" y="2059"/>
                  </a:lnTo>
                  <a:lnTo>
                    <a:pt x="776" y="2077"/>
                  </a:lnTo>
                  <a:lnTo>
                    <a:pt x="827" y="2093"/>
                  </a:lnTo>
                  <a:lnTo>
                    <a:pt x="879" y="2107"/>
                  </a:lnTo>
                  <a:lnTo>
                    <a:pt x="932" y="2120"/>
                  </a:lnTo>
                  <a:lnTo>
                    <a:pt x="986" y="2129"/>
                  </a:lnTo>
                  <a:lnTo>
                    <a:pt x="1040" y="2135"/>
                  </a:lnTo>
                  <a:lnTo>
                    <a:pt x="1095" y="2140"/>
                  </a:lnTo>
                  <a:lnTo>
                    <a:pt x="1152" y="2141"/>
                  </a:lnTo>
                  <a:lnTo>
                    <a:pt x="1208" y="2140"/>
                  </a:lnTo>
                  <a:lnTo>
                    <a:pt x="1263" y="2135"/>
                  </a:lnTo>
                  <a:lnTo>
                    <a:pt x="1317" y="2129"/>
                  </a:lnTo>
                  <a:lnTo>
                    <a:pt x="1371" y="2120"/>
                  </a:lnTo>
                  <a:lnTo>
                    <a:pt x="1424" y="2107"/>
                  </a:lnTo>
                  <a:lnTo>
                    <a:pt x="1476" y="2093"/>
                  </a:lnTo>
                  <a:lnTo>
                    <a:pt x="1527" y="2077"/>
                  </a:lnTo>
                  <a:lnTo>
                    <a:pt x="1576" y="2059"/>
                  </a:lnTo>
                  <a:lnTo>
                    <a:pt x="1625" y="2038"/>
                  </a:lnTo>
                  <a:lnTo>
                    <a:pt x="1672" y="2015"/>
                  </a:lnTo>
                  <a:lnTo>
                    <a:pt x="1718" y="1990"/>
                  </a:lnTo>
                  <a:lnTo>
                    <a:pt x="1762" y="1962"/>
                  </a:lnTo>
                  <a:lnTo>
                    <a:pt x="1804" y="1933"/>
                  </a:lnTo>
                  <a:lnTo>
                    <a:pt x="1846" y="1902"/>
                  </a:lnTo>
                  <a:lnTo>
                    <a:pt x="1886" y="1870"/>
                  </a:lnTo>
                  <a:lnTo>
                    <a:pt x="1924" y="1835"/>
                  </a:lnTo>
                  <a:lnTo>
                    <a:pt x="1960" y="1799"/>
                  </a:lnTo>
                  <a:lnTo>
                    <a:pt x="1994" y="1760"/>
                  </a:lnTo>
                  <a:lnTo>
                    <a:pt x="2027" y="1721"/>
                  </a:lnTo>
                  <a:lnTo>
                    <a:pt x="2058" y="1681"/>
                  </a:lnTo>
                  <a:lnTo>
                    <a:pt x="2085" y="1638"/>
                  </a:lnTo>
                  <a:lnTo>
                    <a:pt x="2112" y="1595"/>
                  </a:lnTo>
                  <a:lnTo>
                    <a:pt x="2136" y="1550"/>
                  </a:lnTo>
                  <a:lnTo>
                    <a:pt x="2158" y="1504"/>
                  </a:lnTo>
                  <a:lnTo>
                    <a:pt x="2178" y="1456"/>
                  </a:lnTo>
                  <a:lnTo>
                    <a:pt x="2195" y="1408"/>
                  </a:lnTo>
                  <a:lnTo>
                    <a:pt x="2210" y="1358"/>
                  </a:lnTo>
                  <a:lnTo>
                    <a:pt x="2222" y="1308"/>
                  </a:lnTo>
                  <a:lnTo>
                    <a:pt x="2232" y="1257"/>
                  </a:lnTo>
                  <a:lnTo>
                    <a:pt x="2239" y="1204"/>
                  </a:lnTo>
                  <a:lnTo>
                    <a:pt x="2243" y="1151"/>
                  </a:lnTo>
                  <a:lnTo>
                    <a:pt x="2244" y="1098"/>
                  </a:lnTo>
                  <a:lnTo>
                    <a:pt x="2243" y="1045"/>
                  </a:lnTo>
                  <a:lnTo>
                    <a:pt x="2239" y="992"/>
                  </a:lnTo>
                  <a:lnTo>
                    <a:pt x="2232" y="939"/>
                  </a:lnTo>
                  <a:lnTo>
                    <a:pt x="2222" y="888"/>
                  </a:lnTo>
                  <a:lnTo>
                    <a:pt x="2210" y="838"/>
                  </a:lnTo>
                  <a:lnTo>
                    <a:pt x="2195" y="788"/>
                  </a:lnTo>
                  <a:lnTo>
                    <a:pt x="2178" y="740"/>
                  </a:lnTo>
                  <a:lnTo>
                    <a:pt x="2158" y="692"/>
                  </a:lnTo>
                  <a:lnTo>
                    <a:pt x="2136" y="646"/>
                  </a:lnTo>
                  <a:lnTo>
                    <a:pt x="2112" y="601"/>
                  </a:lnTo>
                  <a:lnTo>
                    <a:pt x="2085" y="558"/>
                  </a:lnTo>
                  <a:lnTo>
                    <a:pt x="2058" y="515"/>
                  </a:lnTo>
                  <a:lnTo>
                    <a:pt x="2027" y="475"/>
                  </a:lnTo>
                  <a:lnTo>
                    <a:pt x="1994" y="436"/>
                  </a:lnTo>
                  <a:lnTo>
                    <a:pt x="1960" y="398"/>
                  </a:lnTo>
                  <a:lnTo>
                    <a:pt x="1924" y="361"/>
                  </a:lnTo>
                  <a:lnTo>
                    <a:pt x="1886" y="326"/>
                  </a:lnTo>
                  <a:lnTo>
                    <a:pt x="1846" y="294"/>
                  </a:lnTo>
                  <a:lnTo>
                    <a:pt x="1804" y="263"/>
                  </a:lnTo>
                  <a:lnTo>
                    <a:pt x="1762" y="234"/>
                  </a:lnTo>
                  <a:lnTo>
                    <a:pt x="1718" y="206"/>
                  </a:lnTo>
                  <a:lnTo>
                    <a:pt x="1672" y="181"/>
                  </a:lnTo>
                  <a:lnTo>
                    <a:pt x="1625" y="158"/>
                  </a:lnTo>
                  <a:lnTo>
                    <a:pt x="1576" y="137"/>
                  </a:lnTo>
                  <a:lnTo>
                    <a:pt x="1527" y="119"/>
                  </a:lnTo>
                  <a:lnTo>
                    <a:pt x="1476" y="103"/>
                  </a:lnTo>
                  <a:lnTo>
                    <a:pt x="1424" y="89"/>
                  </a:lnTo>
                  <a:lnTo>
                    <a:pt x="1371" y="76"/>
                  </a:lnTo>
                  <a:lnTo>
                    <a:pt x="1317" y="67"/>
                  </a:lnTo>
                  <a:lnTo>
                    <a:pt x="1263" y="61"/>
                  </a:lnTo>
                  <a:lnTo>
                    <a:pt x="1208" y="57"/>
                  </a:lnTo>
                  <a:lnTo>
                    <a:pt x="1152" y="55"/>
                  </a:lnTo>
                  <a:close/>
                </a:path>
              </a:pathLst>
            </a:custGeom>
            <a:solidFill>
              <a:srgbClr val="FF9E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2" name="Freeform 72"/>
            <p:cNvSpPr>
              <a:spLocks noEditPoints="1"/>
            </p:cNvSpPr>
            <p:nvPr/>
          </p:nvSpPr>
          <p:spPr bwMode="auto">
            <a:xfrm>
              <a:off x="3911" y="2905"/>
              <a:ext cx="1106" cy="1056"/>
            </a:xfrm>
            <a:custGeom>
              <a:avLst/>
              <a:gdLst>
                <a:gd name="T0" fmla="*/ 21 w 2211"/>
                <a:gd name="T1" fmla="*/ 1 h 2110"/>
                <a:gd name="T2" fmla="*/ 25 w 2211"/>
                <a:gd name="T3" fmla="*/ 2 h 2110"/>
                <a:gd name="T4" fmla="*/ 29 w 2211"/>
                <a:gd name="T5" fmla="*/ 4 h 2110"/>
                <a:gd name="T6" fmla="*/ 32 w 2211"/>
                <a:gd name="T7" fmla="*/ 7 h 2110"/>
                <a:gd name="T8" fmla="*/ 34 w 2211"/>
                <a:gd name="T9" fmla="*/ 11 h 2110"/>
                <a:gd name="T10" fmla="*/ 35 w 2211"/>
                <a:gd name="T11" fmla="*/ 14 h 2110"/>
                <a:gd name="T12" fmla="*/ 35 w 2211"/>
                <a:gd name="T13" fmla="*/ 19 h 2110"/>
                <a:gd name="T14" fmla="*/ 34 w 2211"/>
                <a:gd name="T15" fmla="*/ 23 h 2110"/>
                <a:gd name="T16" fmla="*/ 32 w 2211"/>
                <a:gd name="T17" fmla="*/ 26 h 2110"/>
                <a:gd name="T18" fmla="*/ 29 w 2211"/>
                <a:gd name="T19" fmla="*/ 29 h 2110"/>
                <a:gd name="T20" fmla="*/ 26 w 2211"/>
                <a:gd name="T21" fmla="*/ 31 h 2110"/>
                <a:gd name="T22" fmla="*/ 22 w 2211"/>
                <a:gd name="T23" fmla="*/ 33 h 2110"/>
                <a:gd name="T24" fmla="*/ 18 w 2211"/>
                <a:gd name="T25" fmla="*/ 34 h 2110"/>
                <a:gd name="T26" fmla="*/ 13 w 2211"/>
                <a:gd name="T27" fmla="*/ 33 h 2110"/>
                <a:gd name="T28" fmla="*/ 10 w 2211"/>
                <a:gd name="T29" fmla="*/ 31 h 2110"/>
                <a:gd name="T30" fmla="*/ 6 w 2211"/>
                <a:gd name="T31" fmla="*/ 29 h 2110"/>
                <a:gd name="T32" fmla="*/ 3 w 2211"/>
                <a:gd name="T33" fmla="*/ 26 h 2110"/>
                <a:gd name="T34" fmla="*/ 2 w 2211"/>
                <a:gd name="T35" fmla="*/ 23 h 2110"/>
                <a:gd name="T36" fmla="*/ 1 w 2211"/>
                <a:gd name="T37" fmla="*/ 19 h 2110"/>
                <a:gd name="T38" fmla="*/ 1 w 2211"/>
                <a:gd name="T39" fmla="*/ 14 h 2110"/>
                <a:gd name="T40" fmla="*/ 2 w 2211"/>
                <a:gd name="T41" fmla="*/ 11 h 2110"/>
                <a:gd name="T42" fmla="*/ 4 w 2211"/>
                <a:gd name="T43" fmla="*/ 7 h 2110"/>
                <a:gd name="T44" fmla="*/ 7 w 2211"/>
                <a:gd name="T45" fmla="*/ 4 h 2110"/>
                <a:gd name="T46" fmla="*/ 10 w 2211"/>
                <a:gd name="T47" fmla="*/ 2 h 2110"/>
                <a:gd name="T48" fmla="*/ 14 w 2211"/>
                <a:gd name="T49" fmla="*/ 1 h 2110"/>
                <a:gd name="T50" fmla="*/ 18 w 2211"/>
                <a:gd name="T51" fmla="*/ 0 h 2110"/>
                <a:gd name="T52" fmla="*/ 14 w 2211"/>
                <a:gd name="T53" fmla="*/ 2 h 2110"/>
                <a:gd name="T54" fmla="*/ 11 w 2211"/>
                <a:gd name="T55" fmla="*/ 3 h 2110"/>
                <a:gd name="T56" fmla="*/ 7 w 2211"/>
                <a:gd name="T57" fmla="*/ 5 h 2110"/>
                <a:gd name="T58" fmla="*/ 5 w 2211"/>
                <a:gd name="T59" fmla="*/ 8 h 2110"/>
                <a:gd name="T60" fmla="*/ 3 w 2211"/>
                <a:gd name="T61" fmla="*/ 11 h 2110"/>
                <a:gd name="T62" fmla="*/ 2 w 2211"/>
                <a:gd name="T63" fmla="*/ 15 h 2110"/>
                <a:gd name="T64" fmla="*/ 1 w 2211"/>
                <a:gd name="T65" fmla="*/ 19 h 2110"/>
                <a:gd name="T66" fmla="*/ 2 w 2211"/>
                <a:gd name="T67" fmla="*/ 22 h 2110"/>
                <a:gd name="T68" fmla="*/ 4 w 2211"/>
                <a:gd name="T69" fmla="*/ 26 h 2110"/>
                <a:gd name="T70" fmla="*/ 7 w 2211"/>
                <a:gd name="T71" fmla="*/ 29 h 2110"/>
                <a:gd name="T72" fmla="*/ 10 w 2211"/>
                <a:gd name="T73" fmla="*/ 31 h 2110"/>
                <a:gd name="T74" fmla="*/ 14 w 2211"/>
                <a:gd name="T75" fmla="*/ 32 h 2110"/>
                <a:gd name="T76" fmla="*/ 18 w 2211"/>
                <a:gd name="T77" fmla="*/ 33 h 2110"/>
                <a:gd name="T78" fmla="*/ 22 w 2211"/>
                <a:gd name="T79" fmla="*/ 32 h 2110"/>
                <a:gd name="T80" fmla="*/ 26 w 2211"/>
                <a:gd name="T81" fmla="*/ 31 h 2110"/>
                <a:gd name="T82" fmla="*/ 29 w 2211"/>
                <a:gd name="T83" fmla="*/ 29 h 2110"/>
                <a:gd name="T84" fmla="*/ 31 w 2211"/>
                <a:gd name="T85" fmla="*/ 26 h 2110"/>
                <a:gd name="T86" fmla="*/ 33 w 2211"/>
                <a:gd name="T87" fmla="*/ 22 h 2110"/>
                <a:gd name="T88" fmla="*/ 34 w 2211"/>
                <a:gd name="T89" fmla="*/ 19 h 2110"/>
                <a:gd name="T90" fmla="*/ 34 w 2211"/>
                <a:gd name="T91" fmla="*/ 15 h 2110"/>
                <a:gd name="T92" fmla="*/ 33 w 2211"/>
                <a:gd name="T93" fmla="*/ 11 h 2110"/>
                <a:gd name="T94" fmla="*/ 31 w 2211"/>
                <a:gd name="T95" fmla="*/ 8 h 2110"/>
                <a:gd name="T96" fmla="*/ 28 w 2211"/>
                <a:gd name="T97" fmla="*/ 5 h 2110"/>
                <a:gd name="T98" fmla="*/ 25 w 2211"/>
                <a:gd name="T99" fmla="*/ 3 h 2110"/>
                <a:gd name="T100" fmla="*/ 21 w 2211"/>
                <a:gd name="T101" fmla="*/ 2 h 21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211" h="2110">
                  <a:moveTo>
                    <a:pt x="1106" y="0"/>
                  </a:moveTo>
                  <a:lnTo>
                    <a:pt x="1162" y="1"/>
                  </a:lnTo>
                  <a:lnTo>
                    <a:pt x="1218" y="5"/>
                  </a:lnTo>
                  <a:lnTo>
                    <a:pt x="1274" y="12"/>
                  </a:lnTo>
                  <a:lnTo>
                    <a:pt x="1328" y="22"/>
                  </a:lnTo>
                  <a:lnTo>
                    <a:pt x="1381" y="33"/>
                  </a:lnTo>
                  <a:lnTo>
                    <a:pt x="1434" y="47"/>
                  </a:lnTo>
                  <a:lnTo>
                    <a:pt x="1484" y="64"/>
                  </a:lnTo>
                  <a:lnTo>
                    <a:pt x="1535" y="83"/>
                  </a:lnTo>
                  <a:lnTo>
                    <a:pt x="1583" y="105"/>
                  </a:lnTo>
                  <a:lnTo>
                    <a:pt x="1632" y="128"/>
                  </a:lnTo>
                  <a:lnTo>
                    <a:pt x="1678" y="153"/>
                  </a:lnTo>
                  <a:lnTo>
                    <a:pt x="1723" y="181"/>
                  </a:lnTo>
                  <a:lnTo>
                    <a:pt x="1765" y="211"/>
                  </a:lnTo>
                  <a:lnTo>
                    <a:pt x="1808" y="242"/>
                  </a:lnTo>
                  <a:lnTo>
                    <a:pt x="1848" y="275"/>
                  </a:lnTo>
                  <a:lnTo>
                    <a:pt x="1886" y="310"/>
                  </a:lnTo>
                  <a:lnTo>
                    <a:pt x="1923" y="346"/>
                  </a:lnTo>
                  <a:lnTo>
                    <a:pt x="1958" y="385"/>
                  </a:lnTo>
                  <a:lnTo>
                    <a:pt x="1991" y="425"/>
                  </a:lnTo>
                  <a:lnTo>
                    <a:pt x="2021" y="466"/>
                  </a:lnTo>
                  <a:lnTo>
                    <a:pt x="2051" y="509"/>
                  </a:lnTo>
                  <a:lnTo>
                    <a:pt x="2077" y="553"/>
                  </a:lnTo>
                  <a:lnTo>
                    <a:pt x="2102" y="599"/>
                  </a:lnTo>
                  <a:lnTo>
                    <a:pt x="2124" y="645"/>
                  </a:lnTo>
                  <a:lnTo>
                    <a:pt x="2144" y="693"/>
                  </a:lnTo>
                  <a:lnTo>
                    <a:pt x="2162" y="742"/>
                  </a:lnTo>
                  <a:lnTo>
                    <a:pt x="2176" y="792"/>
                  </a:lnTo>
                  <a:lnTo>
                    <a:pt x="2188" y="843"/>
                  </a:lnTo>
                  <a:lnTo>
                    <a:pt x="2198" y="895"/>
                  </a:lnTo>
                  <a:lnTo>
                    <a:pt x="2205" y="948"/>
                  </a:lnTo>
                  <a:lnTo>
                    <a:pt x="2210" y="1001"/>
                  </a:lnTo>
                  <a:lnTo>
                    <a:pt x="2211" y="1055"/>
                  </a:lnTo>
                  <a:lnTo>
                    <a:pt x="2210" y="1109"/>
                  </a:lnTo>
                  <a:lnTo>
                    <a:pt x="2205" y="1162"/>
                  </a:lnTo>
                  <a:lnTo>
                    <a:pt x="2198" y="1215"/>
                  </a:lnTo>
                  <a:lnTo>
                    <a:pt x="2188" y="1267"/>
                  </a:lnTo>
                  <a:lnTo>
                    <a:pt x="2176" y="1318"/>
                  </a:lnTo>
                  <a:lnTo>
                    <a:pt x="2162" y="1368"/>
                  </a:lnTo>
                  <a:lnTo>
                    <a:pt x="2144" y="1417"/>
                  </a:lnTo>
                  <a:lnTo>
                    <a:pt x="2124" y="1465"/>
                  </a:lnTo>
                  <a:lnTo>
                    <a:pt x="2102" y="1511"/>
                  </a:lnTo>
                  <a:lnTo>
                    <a:pt x="2077" y="1557"/>
                  </a:lnTo>
                  <a:lnTo>
                    <a:pt x="2051" y="1601"/>
                  </a:lnTo>
                  <a:lnTo>
                    <a:pt x="2021" y="1644"/>
                  </a:lnTo>
                  <a:lnTo>
                    <a:pt x="1991" y="1685"/>
                  </a:lnTo>
                  <a:lnTo>
                    <a:pt x="1958" y="1726"/>
                  </a:lnTo>
                  <a:lnTo>
                    <a:pt x="1923" y="1764"/>
                  </a:lnTo>
                  <a:lnTo>
                    <a:pt x="1886" y="1800"/>
                  </a:lnTo>
                  <a:lnTo>
                    <a:pt x="1848" y="1835"/>
                  </a:lnTo>
                  <a:lnTo>
                    <a:pt x="1808" y="1868"/>
                  </a:lnTo>
                  <a:lnTo>
                    <a:pt x="1765" y="1900"/>
                  </a:lnTo>
                  <a:lnTo>
                    <a:pt x="1723" y="1929"/>
                  </a:lnTo>
                  <a:lnTo>
                    <a:pt x="1678" y="1957"/>
                  </a:lnTo>
                  <a:lnTo>
                    <a:pt x="1632" y="1982"/>
                  </a:lnTo>
                  <a:lnTo>
                    <a:pt x="1583" y="2006"/>
                  </a:lnTo>
                  <a:lnTo>
                    <a:pt x="1535" y="2027"/>
                  </a:lnTo>
                  <a:lnTo>
                    <a:pt x="1484" y="2046"/>
                  </a:lnTo>
                  <a:lnTo>
                    <a:pt x="1434" y="2063"/>
                  </a:lnTo>
                  <a:lnTo>
                    <a:pt x="1381" y="2077"/>
                  </a:lnTo>
                  <a:lnTo>
                    <a:pt x="1328" y="2088"/>
                  </a:lnTo>
                  <a:lnTo>
                    <a:pt x="1274" y="2098"/>
                  </a:lnTo>
                  <a:lnTo>
                    <a:pt x="1218" y="2105"/>
                  </a:lnTo>
                  <a:lnTo>
                    <a:pt x="1162" y="2109"/>
                  </a:lnTo>
                  <a:lnTo>
                    <a:pt x="1106" y="2110"/>
                  </a:lnTo>
                  <a:lnTo>
                    <a:pt x="1049" y="2109"/>
                  </a:lnTo>
                  <a:lnTo>
                    <a:pt x="993" y="2105"/>
                  </a:lnTo>
                  <a:lnTo>
                    <a:pt x="937" y="2098"/>
                  </a:lnTo>
                  <a:lnTo>
                    <a:pt x="883" y="2088"/>
                  </a:lnTo>
                  <a:lnTo>
                    <a:pt x="830" y="2077"/>
                  </a:lnTo>
                  <a:lnTo>
                    <a:pt x="777" y="2063"/>
                  </a:lnTo>
                  <a:lnTo>
                    <a:pt x="727" y="2046"/>
                  </a:lnTo>
                  <a:lnTo>
                    <a:pt x="676" y="2027"/>
                  </a:lnTo>
                  <a:lnTo>
                    <a:pt x="628" y="2006"/>
                  </a:lnTo>
                  <a:lnTo>
                    <a:pt x="579" y="1982"/>
                  </a:lnTo>
                  <a:lnTo>
                    <a:pt x="533" y="1957"/>
                  </a:lnTo>
                  <a:lnTo>
                    <a:pt x="488" y="1929"/>
                  </a:lnTo>
                  <a:lnTo>
                    <a:pt x="446" y="1900"/>
                  </a:lnTo>
                  <a:lnTo>
                    <a:pt x="403" y="1868"/>
                  </a:lnTo>
                  <a:lnTo>
                    <a:pt x="363" y="1835"/>
                  </a:lnTo>
                  <a:lnTo>
                    <a:pt x="325" y="1800"/>
                  </a:lnTo>
                  <a:lnTo>
                    <a:pt x="288" y="1764"/>
                  </a:lnTo>
                  <a:lnTo>
                    <a:pt x="253" y="1726"/>
                  </a:lnTo>
                  <a:lnTo>
                    <a:pt x="220" y="1685"/>
                  </a:lnTo>
                  <a:lnTo>
                    <a:pt x="190" y="1644"/>
                  </a:lnTo>
                  <a:lnTo>
                    <a:pt x="160" y="1601"/>
                  </a:lnTo>
                  <a:lnTo>
                    <a:pt x="134" y="1557"/>
                  </a:lnTo>
                  <a:lnTo>
                    <a:pt x="109" y="1511"/>
                  </a:lnTo>
                  <a:lnTo>
                    <a:pt x="88" y="1465"/>
                  </a:lnTo>
                  <a:lnTo>
                    <a:pt x="67" y="1417"/>
                  </a:lnTo>
                  <a:lnTo>
                    <a:pt x="50" y="1368"/>
                  </a:lnTo>
                  <a:lnTo>
                    <a:pt x="35" y="1318"/>
                  </a:lnTo>
                  <a:lnTo>
                    <a:pt x="23" y="1267"/>
                  </a:lnTo>
                  <a:lnTo>
                    <a:pt x="13" y="1215"/>
                  </a:lnTo>
                  <a:lnTo>
                    <a:pt x="6" y="1162"/>
                  </a:lnTo>
                  <a:lnTo>
                    <a:pt x="1" y="1109"/>
                  </a:lnTo>
                  <a:lnTo>
                    <a:pt x="0" y="1055"/>
                  </a:lnTo>
                  <a:lnTo>
                    <a:pt x="1" y="1001"/>
                  </a:lnTo>
                  <a:lnTo>
                    <a:pt x="6" y="948"/>
                  </a:lnTo>
                  <a:lnTo>
                    <a:pt x="13" y="895"/>
                  </a:lnTo>
                  <a:lnTo>
                    <a:pt x="23" y="843"/>
                  </a:lnTo>
                  <a:lnTo>
                    <a:pt x="35" y="792"/>
                  </a:lnTo>
                  <a:lnTo>
                    <a:pt x="50" y="742"/>
                  </a:lnTo>
                  <a:lnTo>
                    <a:pt x="67" y="693"/>
                  </a:lnTo>
                  <a:lnTo>
                    <a:pt x="88" y="645"/>
                  </a:lnTo>
                  <a:lnTo>
                    <a:pt x="109" y="599"/>
                  </a:lnTo>
                  <a:lnTo>
                    <a:pt x="134" y="553"/>
                  </a:lnTo>
                  <a:lnTo>
                    <a:pt x="160" y="509"/>
                  </a:lnTo>
                  <a:lnTo>
                    <a:pt x="190" y="466"/>
                  </a:lnTo>
                  <a:lnTo>
                    <a:pt x="220" y="425"/>
                  </a:lnTo>
                  <a:lnTo>
                    <a:pt x="253" y="385"/>
                  </a:lnTo>
                  <a:lnTo>
                    <a:pt x="288" y="346"/>
                  </a:lnTo>
                  <a:lnTo>
                    <a:pt x="325" y="310"/>
                  </a:lnTo>
                  <a:lnTo>
                    <a:pt x="363" y="275"/>
                  </a:lnTo>
                  <a:lnTo>
                    <a:pt x="403" y="242"/>
                  </a:lnTo>
                  <a:lnTo>
                    <a:pt x="446" y="211"/>
                  </a:lnTo>
                  <a:lnTo>
                    <a:pt x="488" y="181"/>
                  </a:lnTo>
                  <a:lnTo>
                    <a:pt x="533" y="153"/>
                  </a:lnTo>
                  <a:lnTo>
                    <a:pt x="579" y="128"/>
                  </a:lnTo>
                  <a:lnTo>
                    <a:pt x="628" y="105"/>
                  </a:lnTo>
                  <a:lnTo>
                    <a:pt x="676" y="83"/>
                  </a:lnTo>
                  <a:lnTo>
                    <a:pt x="727" y="64"/>
                  </a:lnTo>
                  <a:lnTo>
                    <a:pt x="777" y="47"/>
                  </a:lnTo>
                  <a:lnTo>
                    <a:pt x="830" y="33"/>
                  </a:lnTo>
                  <a:lnTo>
                    <a:pt x="883" y="22"/>
                  </a:lnTo>
                  <a:lnTo>
                    <a:pt x="937" y="12"/>
                  </a:lnTo>
                  <a:lnTo>
                    <a:pt x="993" y="5"/>
                  </a:lnTo>
                  <a:lnTo>
                    <a:pt x="1049" y="1"/>
                  </a:lnTo>
                  <a:lnTo>
                    <a:pt x="1106" y="0"/>
                  </a:lnTo>
                  <a:close/>
                  <a:moveTo>
                    <a:pt x="1106" y="53"/>
                  </a:moveTo>
                  <a:lnTo>
                    <a:pt x="1051" y="54"/>
                  </a:lnTo>
                  <a:lnTo>
                    <a:pt x="998" y="58"/>
                  </a:lnTo>
                  <a:lnTo>
                    <a:pt x="947" y="64"/>
                  </a:lnTo>
                  <a:lnTo>
                    <a:pt x="895" y="73"/>
                  </a:lnTo>
                  <a:lnTo>
                    <a:pt x="844" y="85"/>
                  </a:lnTo>
                  <a:lnTo>
                    <a:pt x="793" y="98"/>
                  </a:lnTo>
                  <a:lnTo>
                    <a:pt x="745" y="114"/>
                  </a:lnTo>
                  <a:lnTo>
                    <a:pt x="698" y="132"/>
                  </a:lnTo>
                  <a:lnTo>
                    <a:pt x="651" y="152"/>
                  </a:lnTo>
                  <a:lnTo>
                    <a:pt x="606" y="175"/>
                  </a:lnTo>
                  <a:lnTo>
                    <a:pt x="562" y="199"/>
                  </a:lnTo>
                  <a:lnTo>
                    <a:pt x="519" y="224"/>
                  </a:lnTo>
                  <a:lnTo>
                    <a:pt x="478" y="253"/>
                  </a:lnTo>
                  <a:lnTo>
                    <a:pt x="439" y="282"/>
                  </a:lnTo>
                  <a:lnTo>
                    <a:pt x="400" y="314"/>
                  </a:lnTo>
                  <a:lnTo>
                    <a:pt x="364" y="348"/>
                  </a:lnTo>
                  <a:lnTo>
                    <a:pt x="329" y="382"/>
                  </a:lnTo>
                  <a:lnTo>
                    <a:pt x="296" y="419"/>
                  </a:lnTo>
                  <a:lnTo>
                    <a:pt x="265" y="457"/>
                  </a:lnTo>
                  <a:lnTo>
                    <a:pt x="235" y="496"/>
                  </a:lnTo>
                  <a:lnTo>
                    <a:pt x="207" y="537"/>
                  </a:lnTo>
                  <a:lnTo>
                    <a:pt x="182" y="578"/>
                  </a:lnTo>
                  <a:lnTo>
                    <a:pt x="159" y="622"/>
                  </a:lnTo>
                  <a:lnTo>
                    <a:pt x="138" y="666"/>
                  </a:lnTo>
                  <a:lnTo>
                    <a:pt x="120" y="712"/>
                  </a:lnTo>
                  <a:lnTo>
                    <a:pt x="103" y="758"/>
                  </a:lnTo>
                  <a:lnTo>
                    <a:pt x="89" y="805"/>
                  </a:lnTo>
                  <a:lnTo>
                    <a:pt x="77" y="853"/>
                  </a:lnTo>
                  <a:lnTo>
                    <a:pt x="68" y="903"/>
                  </a:lnTo>
                  <a:lnTo>
                    <a:pt x="61" y="952"/>
                  </a:lnTo>
                  <a:lnTo>
                    <a:pt x="56" y="1003"/>
                  </a:lnTo>
                  <a:lnTo>
                    <a:pt x="55" y="1055"/>
                  </a:lnTo>
                  <a:lnTo>
                    <a:pt x="56" y="1107"/>
                  </a:lnTo>
                  <a:lnTo>
                    <a:pt x="61" y="1158"/>
                  </a:lnTo>
                  <a:lnTo>
                    <a:pt x="68" y="1207"/>
                  </a:lnTo>
                  <a:lnTo>
                    <a:pt x="77" y="1257"/>
                  </a:lnTo>
                  <a:lnTo>
                    <a:pt x="89" y="1305"/>
                  </a:lnTo>
                  <a:lnTo>
                    <a:pt x="103" y="1352"/>
                  </a:lnTo>
                  <a:lnTo>
                    <a:pt x="120" y="1398"/>
                  </a:lnTo>
                  <a:lnTo>
                    <a:pt x="138" y="1444"/>
                  </a:lnTo>
                  <a:lnTo>
                    <a:pt x="159" y="1488"/>
                  </a:lnTo>
                  <a:lnTo>
                    <a:pt x="182" y="1532"/>
                  </a:lnTo>
                  <a:lnTo>
                    <a:pt x="207" y="1573"/>
                  </a:lnTo>
                  <a:lnTo>
                    <a:pt x="235" y="1614"/>
                  </a:lnTo>
                  <a:lnTo>
                    <a:pt x="265" y="1653"/>
                  </a:lnTo>
                  <a:lnTo>
                    <a:pt x="296" y="1691"/>
                  </a:lnTo>
                  <a:lnTo>
                    <a:pt x="329" y="1728"/>
                  </a:lnTo>
                  <a:lnTo>
                    <a:pt x="364" y="1762"/>
                  </a:lnTo>
                  <a:lnTo>
                    <a:pt x="400" y="1796"/>
                  </a:lnTo>
                  <a:lnTo>
                    <a:pt x="439" y="1828"/>
                  </a:lnTo>
                  <a:lnTo>
                    <a:pt x="478" y="1857"/>
                  </a:lnTo>
                  <a:lnTo>
                    <a:pt x="519" y="1886"/>
                  </a:lnTo>
                  <a:lnTo>
                    <a:pt x="562" y="1911"/>
                  </a:lnTo>
                  <a:lnTo>
                    <a:pt x="606" y="1935"/>
                  </a:lnTo>
                  <a:lnTo>
                    <a:pt x="651" y="1958"/>
                  </a:lnTo>
                  <a:lnTo>
                    <a:pt x="698" y="1978"/>
                  </a:lnTo>
                  <a:lnTo>
                    <a:pt x="745" y="1996"/>
                  </a:lnTo>
                  <a:lnTo>
                    <a:pt x="793" y="2012"/>
                  </a:lnTo>
                  <a:lnTo>
                    <a:pt x="844" y="2025"/>
                  </a:lnTo>
                  <a:lnTo>
                    <a:pt x="895" y="2037"/>
                  </a:lnTo>
                  <a:lnTo>
                    <a:pt x="947" y="2046"/>
                  </a:lnTo>
                  <a:lnTo>
                    <a:pt x="998" y="2052"/>
                  </a:lnTo>
                  <a:lnTo>
                    <a:pt x="1051" y="2056"/>
                  </a:lnTo>
                  <a:lnTo>
                    <a:pt x="1106" y="2057"/>
                  </a:lnTo>
                  <a:lnTo>
                    <a:pt x="1160" y="2056"/>
                  </a:lnTo>
                  <a:lnTo>
                    <a:pt x="1213" y="2052"/>
                  </a:lnTo>
                  <a:lnTo>
                    <a:pt x="1264" y="2046"/>
                  </a:lnTo>
                  <a:lnTo>
                    <a:pt x="1316" y="2037"/>
                  </a:lnTo>
                  <a:lnTo>
                    <a:pt x="1367" y="2025"/>
                  </a:lnTo>
                  <a:lnTo>
                    <a:pt x="1418" y="2012"/>
                  </a:lnTo>
                  <a:lnTo>
                    <a:pt x="1466" y="1996"/>
                  </a:lnTo>
                  <a:lnTo>
                    <a:pt x="1513" y="1978"/>
                  </a:lnTo>
                  <a:lnTo>
                    <a:pt x="1560" y="1958"/>
                  </a:lnTo>
                  <a:lnTo>
                    <a:pt x="1605" y="1935"/>
                  </a:lnTo>
                  <a:lnTo>
                    <a:pt x="1649" y="1911"/>
                  </a:lnTo>
                  <a:lnTo>
                    <a:pt x="1692" y="1886"/>
                  </a:lnTo>
                  <a:lnTo>
                    <a:pt x="1733" y="1857"/>
                  </a:lnTo>
                  <a:lnTo>
                    <a:pt x="1772" y="1828"/>
                  </a:lnTo>
                  <a:lnTo>
                    <a:pt x="1811" y="1796"/>
                  </a:lnTo>
                  <a:lnTo>
                    <a:pt x="1847" y="1762"/>
                  </a:lnTo>
                  <a:lnTo>
                    <a:pt x="1882" y="1728"/>
                  </a:lnTo>
                  <a:lnTo>
                    <a:pt x="1915" y="1691"/>
                  </a:lnTo>
                  <a:lnTo>
                    <a:pt x="1946" y="1653"/>
                  </a:lnTo>
                  <a:lnTo>
                    <a:pt x="1976" y="1614"/>
                  </a:lnTo>
                  <a:lnTo>
                    <a:pt x="2004" y="1573"/>
                  </a:lnTo>
                  <a:lnTo>
                    <a:pt x="2029" y="1532"/>
                  </a:lnTo>
                  <a:lnTo>
                    <a:pt x="2052" y="1488"/>
                  </a:lnTo>
                  <a:lnTo>
                    <a:pt x="2073" y="1444"/>
                  </a:lnTo>
                  <a:lnTo>
                    <a:pt x="2091" y="1398"/>
                  </a:lnTo>
                  <a:lnTo>
                    <a:pt x="2109" y="1352"/>
                  </a:lnTo>
                  <a:lnTo>
                    <a:pt x="2122" y="1305"/>
                  </a:lnTo>
                  <a:lnTo>
                    <a:pt x="2134" y="1257"/>
                  </a:lnTo>
                  <a:lnTo>
                    <a:pt x="2143" y="1207"/>
                  </a:lnTo>
                  <a:lnTo>
                    <a:pt x="2150" y="1158"/>
                  </a:lnTo>
                  <a:lnTo>
                    <a:pt x="2155" y="1107"/>
                  </a:lnTo>
                  <a:lnTo>
                    <a:pt x="2156" y="1055"/>
                  </a:lnTo>
                  <a:lnTo>
                    <a:pt x="2155" y="1003"/>
                  </a:lnTo>
                  <a:lnTo>
                    <a:pt x="2150" y="952"/>
                  </a:lnTo>
                  <a:lnTo>
                    <a:pt x="2143" y="903"/>
                  </a:lnTo>
                  <a:lnTo>
                    <a:pt x="2134" y="853"/>
                  </a:lnTo>
                  <a:lnTo>
                    <a:pt x="2122" y="805"/>
                  </a:lnTo>
                  <a:lnTo>
                    <a:pt x="2109" y="758"/>
                  </a:lnTo>
                  <a:lnTo>
                    <a:pt x="2091" y="712"/>
                  </a:lnTo>
                  <a:lnTo>
                    <a:pt x="2073" y="666"/>
                  </a:lnTo>
                  <a:lnTo>
                    <a:pt x="2052" y="622"/>
                  </a:lnTo>
                  <a:lnTo>
                    <a:pt x="2029" y="578"/>
                  </a:lnTo>
                  <a:lnTo>
                    <a:pt x="2004" y="537"/>
                  </a:lnTo>
                  <a:lnTo>
                    <a:pt x="1976" y="496"/>
                  </a:lnTo>
                  <a:lnTo>
                    <a:pt x="1946" y="457"/>
                  </a:lnTo>
                  <a:lnTo>
                    <a:pt x="1915" y="419"/>
                  </a:lnTo>
                  <a:lnTo>
                    <a:pt x="1882" y="382"/>
                  </a:lnTo>
                  <a:lnTo>
                    <a:pt x="1847" y="348"/>
                  </a:lnTo>
                  <a:lnTo>
                    <a:pt x="1811" y="314"/>
                  </a:lnTo>
                  <a:lnTo>
                    <a:pt x="1772" y="282"/>
                  </a:lnTo>
                  <a:lnTo>
                    <a:pt x="1733" y="253"/>
                  </a:lnTo>
                  <a:lnTo>
                    <a:pt x="1692" y="224"/>
                  </a:lnTo>
                  <a:lnTo>
                    <a:pt x="1649" y="199"/>
                  </a:lnTo>
                  <a:lnTo>
                    <a:pt x="1605" y="175"/>
                  </a:lnTo>
                  <a:lnTo>
                    <a:pt x="1560" y="152"/>
                  </a:lnTo>
                  <a:lnTo>
                    <a:pt x="1513" y="132"/>
                  </a:lnTo>
                  <a:lnTo>
                    <a:pt x="1466" y="114"/>
                  </a:lnTo>
                  <a:lnTo>
                    <a:pt x="1418" y="98"/>
                  </a:lnTo>
                  <a:lnTo>
                    <a:pt x="1367" y="85"/>
                  </a:lnTo>
                  <a:lnTo>
                    <a:pt x="1316" y="73"/>
                  </a:lnTo>
                  <a:lnTo>
                    <a:pt x="1264" y="64"/>
                  </a:lnTo>
                  <a:lnTo>
                    <a:pt x="1213" y="58"/>
                  </a:lnTo>
                  <a:lnTo>
                    <a:pt x="1160" y="54"/>
                  </a:lnTo>
                  <a:lnTo>
                    <a:pt x="1106" y="53"/>
                  </a:lnTo>
                  <a:close/>
                </a:path>
              </a:pathLst>
            </a:custGeom>
            <a:solidFill>
              <a:srgbClr val="FFBF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3" name="Freeform 73"/>
            <p:cNvSpPr>
              <a:spLocks noEditPoints="1"/>
            </p:cNvSpPr>
            <p:nvPr/>
          </p:nvSpPr>
          <p:spPr bwMode="auto">
            <a:xfrm>
              <a:off x="3943" y="2950"/>
              <a:ext cx="893" cy="745"/>
            </a:xfrm>
            <a:custGeom>
              <a:avLst/>
              <a:gdLst>
                <a:gd name="T0" fmla="*/ 3 w 1788"/>
                <a:gd name="T1" fmla="*/ 3 h 1488"/>
                <a:gd name="T2" fmla="*/ 3 w 1788"/>
                <a:gd name="T3" fmla="*/ 13 h 1488"/>
                <a:gd name="T4" fmla="*/ 4 w 1788"/>
                <a:gd name="T5" fmla="*/ 15 h 1488"/>
                <a:gd name="T6" fmla="*/ 5 w 1788"/>
                <a:gd name="T7" fmla="*/ 16 h 1488"/>
                <a:gd name="T8" fmla="*/ 6 w 1788"/>
                <a:gd name="T9" fmla="*/ 16 h 1488"/>
                <a:gd name="T10" fmla="*/ 8 w 1788"/>
                <a:gd name="T11" fmla="*/ 14 h 1488"/>
                <a:gd name="T12" fmla="*/ 7 w 1788"/>
                <a:gd name="T13" fmla="*/ 9 h 1488"/>
                <a:gd name="T14" fmla="*/ 8 w 1788"/>
                <a:gd name="T15" fmla="*/ 5 h 1488"/>
                <a:gd name="T16" fmla="*/ 9 w 1788"/>
                <a:gd name="T17" fmla="*/ 4 h 1488"/>
                <a:gd name="T18" fmla="*/ 11 w 1788"/>
                <a:gd name="T19" fmla="*/ 4 h 1488"/>
                <a:gd name="T20" fmla="*/ 14 w 1788"/>
                <a:gd name="T21" fmla="*/ 4 h 1488"/>
                <a:gd name="T22" fmla="*/ 18 w 1788"/>
                <a:gd name="T23" fmla="*/ 4 h 1488"/>
                <a:gd name="T24" fmla="*/ 20 w 1788"/>
                <a:gd name="T25" fmla="*/ 4 h 1488"/>
                <a:gd name="T26" fmla="*/ 22 w 1788"/>
                <a:gd name="T27" fmla="*/ 5 h 1488"/>
                <a:gd name="T28" fmla="*/ 22 w 1788"/>
                <a:gd name="T29" fmla="*/ 11 h 1488"/>
                <a:gd name="T30" fmla="*/ 24 w 1788"/>
                <a:gd name="T31" fmla="*/ 12 h 1488"/>
                <a:gd name="T32" fmla="*/ 25 w 1788"/>
                <a:gd name="T33" fmla="*/ 14 h 1488"/>
                <a:gd name="T34" fmla="*/ 24 w 1788"/>
                <a:gd name="T35" fmla="*/ 16 h 1488"/>
                <a:gd name="T36" fmla="*/ 25 w 1788"/>
                <a:gd name="T37" fmla="*/ 16 h 1488"/>
                <a:gd name="T38" fmla="*/ 21 w 1788"/>
                <a:gd name="T39" fmla="*/ 19 h 1488"/>
                <a:gd name="T40" fmla="*/ 19 w 1788"/>
                <a:gd name="T41" fmla="*/ 21 h 1488"/>
                <a:gd name="T42" fmla="*/ 24 w 1788"/>
                <a:gd name="T43" fmla="*/ 20 h 1488"/>
                <a:gd name="T44" fmla="*/ 27 w 1788"/>
                <a:gd name="T45" fmla="*/ 23 h 1488"/>
                <a:gd name="T46" fmla="*/ 26 w 1788"/>
                <a:gd name="T47" fmla="*/ 12 h 1488"/>
                <a:gd name="T48" fmla="*/ 25 w 1788"/>
                <a:gd name="T49" fmla="*/ 10 h 1488"/>
                <a:gd name="T50" fmla="*/ 27 w 1788"/>
                <a:gd name="T51" fmla="*/ 11 h 1488"/>
                <a:gd name="T52" fmla="*/ 27 w 1788"/>
                <a:gd name="T53" fmla="*/ 23 h 1488"/>
                <a:gd name="T54" fmla="*/ 25 w 1788"/>
                <a:gd name="T55" fmla="*/ 23 h 1488"/>
                <a:gd name="T56" fmla="*/ 20 w 1788"/>
                <a:gd name="T57" fmla="*/ 21 h 1488"/>
                <a:gd name="T58" fmla="*/ 11 w 1788"/>
                <a:gd name="T59" fmla="*/ 21 h 1488"/>
                <a:gd name="T60" fmla="*/ 3 w 1788"/>
                <a:gd name="T61" fmla="*/ 21 h 1488"/>
                <a:gd name="T62" fmla="*/ 1 w 1788"/>
                <a:gd name="T63" fmla="*/ 21 h 1488"/>
                <a:gd name="T64" fmla="*/ 1 w 1788"/>
                <a:gd name="T65" fmla="*/ 16 h 1488"/>
                <a:gd name="T66" fmla="*/ 1 w 1788"/>
                <a:gd name="T67" fmla="*/ 7 h 1488"/>
                <a:gd name="T68" fmla="*/ 1 w 1788"/>
                <a:gd name="T69" fmla="*/ 2 h 1488"/>
                <a:gd name="T70" fmla="*/ 2 w 1788"/>
                <a:gd name="T71" fmla="*/ 0 h 1488"/>
                <a:gd name="T72" fmla="*/ 12 w 1788"/>
                <a:gd name="T73" fmla="*/ 5 h 1488"/>
                <a:gd name="T74" fmla="*/ 10 w 1788"/>
                <a:gd name="T75" fmla="*/ 5 h 1488"/>
                <a:gd name="T76" fmla="*/ 12 w 1788"/>
                <a:gd name="T77" fmla="*/ 5 h 1488"/>
                <a:gd name="T78" fmla="*/ 20 w 1788"/>
                <a:gd name="T79" fmla="*/ 4 h 1488"/>
                <a:gd name="T80" fmla="*/ 20 w 1788"/>
                <a:gd name="T81" fmla="*/ 5 h 1488"/>
                <a:gd name="T82" fmla="*/ 16 w 1788"/>
                <a:gd name="T83" fmla="*/ 4 h 1488"/>
                <a:gd name="T84" fmla="*/ 13 w 1788"/>
                <a:gd name="T85" fmla="*/ 4 h 1488"/>
                <a:gd name="T86" fmla="*/ 15 w 1788"/>
                <a:gd name="T87" fmla="*/ 5 h 1488"/>
                <a:gd name="T88" fmla="*/ 10 w 1788"/>
                <a:gd name="T89" fmla="*/ 20 h 1488"/>
                <a:gd name="T90" fmla="*/ 1 w 1788"/>
                <a:gd name="T91" fmla="*/ 17 h 1488"/>
                <a:gd name="T92" fmla="*/ 1 w 1788"/>
                <a:gd name="T93" fmla="*/ 19 h 1488"/>
                <a:gd name="T94" fmla="*/ 1 w 1788"/>
                <a:gd name="T95" fmla="*/ 22 h 1488"/>
                <a:gd name="T96" fmla="*/ 22 w 1788"/>
                <a:gd name="T97" fmla="*/ 14 h 1488"/>
                <a:gd name="T98" fmla="*/ 22 w 1788"/>
                <a:gd name="T99" fmla="*/ 14 h 1488"/>
                <a:gd name="T100" fmla="*/ 23 w 1788"/>
                <a:gd name="T101" fmla="*/ 14 h 1488"/>
                <a:gd name="T102" fmla="*/ 22 w 1788"/>
                <a:gd name="T103" fmla="*/ 15 h 1488"/>
                <a:gd name="T104" fmla="*/ 19 w 1788"/>
                <a:gd name="T105" fmla="*/ 17 h 1488"/>
                <a:gd name="T106" fmla="*/ 14 w 1788"/>
                <a:gd name="T107" fmla="*/ 19 h 1488"/>
                <a:gd name="T108" fmla="*/ 9 w 1788"/>
                <a:gd name="T109" fmla="*/ 16 h 1488"/>
                <a:gd name="T110" fmla="*/ 7 w 1788"/>
                <a:gd name="T111" fmla="*/ 17 h 1488"/>
                <a:gd name="T112" fmla="*/ 8 w 1788"/>
                <a:gd name="T113" fmla="*/ 18 h 1488"/>
                <a:gd name="T114" fmla="*/ 12 w 1788"/>
                <a:gd name="T115" fmla="*/ 20 h 1488"/>
                <a:gd name="T116" fmla="*/ 17 w 1788"/>
                <a:gd name="T117" fmla="*/ 20 h 1488"/>
                <a:gd name="T118" fmla="*/ 23 w 1788"/>
                <a:gd name="T119" fmla="*/ 17 h 14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8" h="1488">
                  <a:moveTo>
                    <a:pt x="276" y="10"/>
                  </a:moveTo>
                  <a:lnTo>
                    <a:pt x="279" y="20"/>
                  </a:lnTo>
                  <a:lnTo>
                    <a:pt x="278" y="30"/>
                  </a:lnTo>
                  <a:lnTo>
                    <a:pt x="274" y="38"/>
                  </a:lnTo>
                  <a:lnTo>
                    <a:pt x="269" y="46"/>
                  </a:lnTo>
                  <a:lnTo>
                    <a:pt x="261" y="54"/>
                  </a:lnTo>
                  <a:lnTo>
                    <a:pt x="251" y="63"/>
                  </a:lnTo>
                  <a:lnTo>
                    <a:pt x="243" y="72"/>
                  </a:lnTo>
                  <a:lnTo>
                    <a:pt x="235" y="84"/>
                  </a:lnTo>
                  <a:lnTo>
                    <a:pt x="236" y="96"/>
                  </a:lnTo>
                  <a:lnTo>
                    <a:pt x="240" y="108"/>
                  </a:lnTo>
                  <a:lnTo>
                    <a:pt x="239" y="118"/>
                  </a:lnTo>
                  <a:lnTo>
                    <a:pt x="230" y="129"/>
                  </a:lnTo>
                  <a:lnTo>
                    <a:pt x="235" y="417"/>
                  </a:lnTo>
                  <a:lnTo>
                    <a:pt x="241" y="422"/>
                  </a:lnTo>
                  <a:lnTo>
                    <a:pt x="246" y="428"/>
                  </a:lnTo>
                  <a:lnTo>
                    <a:pt x="249" y="435"/>
                  </a:lnTo>
                  <a:lnTo>
                    <a:pt x="248" y="443"/>
                  </a:lnTo>
                  <a:lnTo>
                    <a:pt x="235" y="452"/>
                  </a:lnTo>
                  <a:lnTo>
                    <a:pt x="232" y="527"/>
                  </a:lnTo>
                  <a:lnTo>
                    <a:pt x="228" y="596"/>
                  </a:lnTo>
                  <a:lnTo>
                    <a:pt x="228" y="667"/>
                  </a:lnTo>
                  <a:lnTo>
                    <a:pt x="235" y="740"/>
                  </a:lnTo>
                  <a:lnTo>
                    <a:pt x="245" y="744"/>
                  </a:lnTo>
                  <a:lnTo>
                    <a:pt x="248" y="755"/>
                  </a:lnTo>
                  <a:lnTo>
                    <a:pt x="242" y="769"/>
                  </a:lnTo>
                  <a:lnTo>
                    <a:pt x="230" y="776"/>
                  </a:lnTo>
                  <a:lnTo>
                    <a:pt x="230" y="839"/>
                  </a:lnTo>
                  <a:lnTo>
                    <a:pt x="233" y="901"/>
                  </a:lnTo>
                  <a:lnTo>
                    <a:pt x="236" y="959"/>
                  </a:lnTo>
                  <a:lnTo>
                    <a:pt x="240" y="1020"/>
                  </a:lnTo>
                  <a:lnTo>
                    <a:pt x="249" y="1010"/>
                  </a:lnTo>
                  <a:lnTo>
                    <a:pt x="259" y="1001"/>
                  </a:lnTo>
                  <a:lnTo>
                    <a:pt x="268" y="992"/>
                  </a:lnTo>
                  <a:lnTo>
                    <a:pt x="273" y="985"/>
                  </a:lnTo>
                  <a:lnTo>
                    <a:pt x="269" y="973"/>
                  </a:lnTo>
                  <a:lnTo>
                    <a:pt x="266" y="960"/>
                  </a:lnTo>
                  <a:lnTo>
                    <a:pt x="271" y="948"/>
                  </a:lnTo>
                  <a:lnTo>
                    <a:pt x="288" y="939"/>
                  </a:lnTo>
                  <a:lnTo>
                    <a:pt x="295" y="949"/>
                  </a:lnTo>
                  <a:lnTo>
                    <a:pt x="303" y="957"/>
                  </a:lnTo>
                  <a:lnTo>
                    <a:pt x="311" y="964"/>
                  </a:lnTo>
                  <a:lnTo>
                    <a:pt x="318" y="968"/>
                  </a:lnTo>
                  <a:lnTo>
                    <a:pt x="326" y="972"/>
                  </a:lnTo>
                  <a:lnTo>
                    <a:pt x="334" y="975"/>
                  </a:lnTo>
                  <a:lnTo>
                    <a:pt x="342" y="979"/>
                  </a:lnTo>
                  <a:lnTo>
                    <a:pt x="350" y="982"/>
                  </a:lnTo>
                  <a:lnTo>
                    <a:pt x="347" y="990"/>
                  </a:lnTo>
                  <a:lnTo>
                    <a:pt x="342" y="996"/>
                  </a:lnTo>
                  <a:lnTo>
                    <a:pt x="337" y="1001"/>
                  </a:lnTo>
                  <a:lnTo>
                    <a:pt x="331" y="1004"/>
                  </a:lnTo>
                  <a:lnTo>
                    <a:pt x="324" y="1007"/>
                  </a:lnTo>
                  <a:lnTo>
                    <a:pt x="317" y="1008"/>
                  </a:lnTo>
                  <a:lnTo>
                    <a:pt x="310" y="1008"/>
                  </a:lnTo>
                  <a:lnTo>
                    <a:pt x="303" y="1005"/>
                  </a:lnTo>
                  <a:lnTo>
                    <a:pt x="270" y="1048"/>
                  </a:lnTo>
                  <a:lnTo>
                    <a:pt x="288" y="1053"/>
                  </a:lnTo>
                  <a:lnTo>
                    <a:pt x="307" y="1055"/>
                  </a:lnTo>
                  <a:lnTo>
                    <a:pt x="326" y="1057"/>
                  </a:lnTo>
                  <a:lnTo>
                    <a:pt x="347" y="1057"/>
                  </a:lnTo>
                  <a:lnTo>
                    <a:pt x="367" y="1057"/>
                  </a:lnTo>
                  <a:lnTo>
                    <a:pt x="386" y="1055"/>
                  </a:lnTo>
                  <a:lnTo>
                    <a:pt x="406" y="1053"/>
                  </a:lnTo>
                  <a:lnTo>
                    <a:pt x="424" y="1048"/>
                  </a:lnTo>
                  <a:lnTo>
                    <a:pt x="408" y="1012"/>
                  </a:lnTo>
                  <a:lnTo>
                    <a:pt x="401" y="978"/>
                  </a:lnTo>
                  <a:lnTo>
                    <a:pt x="403" y="945"/>
                  </a:lnTo>
                  <a:lnTo>
                    <a:pt x="414" y="915"/>
                  </a:lnTo>
                  <a:lnTo>
                    <a:pt x="420" y="909"/>
                  </a:lnTo>
                  <a:lnTo>
                    <a:pt x="425" y="901"/>
                  </a:lnTo>
                  <a:lnTo>
                    <a:pt x="432" y="894"/>
                  </a:lnTo>
                  <a:lnTo>
                    <a:pt x="438" y="886"/>
                  </a:lnTo>
                  <a:lnTo>
                    <a:pt x="446" y="879"/>
                  </a:lnTo>
                  <a:lnTo>
                    <a:pt x="454" y="873"/>
                  </a:lnTo>
                  <a:lnTo>
                    <a:pt x="462" y="868"/>
                  </a:lnTo>
                  <a:lnTo>
                    <a:pt x="473" y="865"/>
                  </a:lnTo>
                  <a:lnTo>
                    <a:pt x="496" y="861"/>
                  </a:lnTo>
                  <a:lnTo>
                    <a:pt x="517" y="862"/>
                  </a:lnTo>
                  <a:lnTo>
                    <a:pt x="537" y="868"/>
                  </a:lnTo>
                  <a:lnTo>
                    <a:pt x="555" y="875"/>
                  </a:lnTo>
                  <a:lnTo>
                    <a:pt x="573" y="886"/>
                  </a:lnTo>
                  <a:lnTo>
                    <a:pt x="589" y="898"/>
                  </a:lnTo>
                  <a:lnTo>
                    <a:pt x="605" y="911"/>
                  </a:lnTo>
                  <a:lnTo>
                    <a:pt x="621" y="925"/>
                  </a:lnTo>
                  <a:lnTo>
                    <a:pt x="626" y="920"/>
                  </a:lnTo>
                  <a:lnTo>
                    <a:pt x="596" y="862"/>
                  </a:lnTo>
                  <a:lnTo>
                    <a:pt x="569" y="803"/>
                  </a:lnTo>
                  <a:lnTo>
                    <a:pt x="547" y="742"/>
                  </a:lnTo>
                  <a:lnTo>
                    <a:pt x="529" y="678"/>
                  </a:lnTo>
                  <a:lnTo>
                    <a:pt x="516" y="614"/>
                  </a:lnTo>
                  <a:lnTo>
                    <a:pt x="511" y="548"/>
                  </a:lnTo>
                  <a:lnTo>
                    <a:pt x="512" y="481"/>
                  </a:lnTo>
                  <a:lnTo>
                    <a:pt x="521" y="412"/>
                  </a:lnTo>
                  <a:lnTo>
                    <a:pt x="526" y="399"/>
                  </a:lnTo>
                  <a:lnTo>
                    <a:pt x="532" y="388"/>
                  </a:lnTo>
                  <a:lnTo>
                    <a:pt x="539" y="376"/>
                  </a:lnTo>
                  <a:lnTo>
                    <a:pt x="547" y="364"/>
                  </a:lnTo>
                  <a:lnTo>
                    <a:pt x="553" y="353"/>
                  </a:lnTo>
                  <a:lnTo>
                    <a:pt x="555" y="342"/>
                  </a:lnTo>
                  <a:lnTo>
                    <a:pt x="553" y="331"/>
                  </a:lnTo>
                  <a:lnTo>
                    <a:pt x="545" y="322"/>
                  </a:lnTo>
                  <a:lnTo>
                    <a:pt x="540" y="307"/>
                  </a:lnTo>
                  <a:lnTo>
                    <a:pt x="542" y="293"/>
                  </a:lnTo>
                  <a:lnTo>
                    <a:pt x="547" y="280"/>
                  </a:lnTo>
                  <a:lnTo>
                    <a:pt x="558" y="268"/>
                  </a:lnTo>
                  <a:lnTo>
                    <a:pt x="564" y="268"/>
                  </a:lnTo>
                  <a:lnTo>
                    <a:pt x="568" y="270"/>
                  </a:lnTo>
                  <a:lnTo>
                    <a:pt x="573" y="273"/>
                  </a:lnTo>
                  <a:lnTo>
                    <a:pt x="576" y="276"/>
                  </a:lnTo>
                  <a:lnTo>
                    <a:pt x="576" y="282"/>
                  </a:lnTo>
                  <a:lnTo>
                    <a:pt x="576" y="288"/>
                  </a:lnTo>
                  <a:lnTo>
                    <a:pt x="576" y="292"/>
                  </a:lnTo>
                  <a:lnTo>
                    <a:pt x="581" y="296"/>
                  </a:lnTo>
                  <a:lnTo>
                    <a:pt x="589" y="284"/>
                  </a:lnTo>
                  <a:lnTo>
                    <a:pt x="596" y="269"/>
                  </a:lnTo>
                  <a:lnTo>
                    <a:pt x="603" y="253"/>
                  </a:lnTo>
                  <a:lnTo>
                    <a:pt x="610" y="238"/>
                  </a:lnTo>
                  <a:lnTo>
                    <a:pt x="618" y="224"/>
                  </a:lnTo>
                  <a:lnTo>
                    <a:pt x="628" y="215"/>
                  </a:lnTo>
                  <a:lnTo>
                    <a:pt x="643" y="210"/>
                  </a:lnTo>
                  <a:lnTo>
                    <a:pt x="661" y="215"/>
                  </a:lnTo>
                  <a:lnTo>
                    <a:pt x="672" y="227"/>
                  </a:lnTo>
                  <a:lnTo>
                    <a:pt x="684" y="231"/>
                  </a:lnTo>
                  <a:lnTo>
                    <a:pt x="698" y="231"/>
                  </a:lnTo>
                  <a:lnTo>
                    <a:pt x="713" y="227"/>
                  </a:lnTo>
                  <a:lnTo>
                    <a:pt x="728" y="221"/>
                  </a:lnTo>
                  <a:lnTo>
                    <a:pt x="743" y="215"/>
                  </a:lnTo>
                  <a:lnTo>
                    <a:pt x="758" y="212"/>
                  </a:lnTo>
                  <a:lnTo>
                    <a:pt x="773" y="210"/>
                  </a:lnTo>
                  <a:lnTo>
                    <a:pt x="765" y="205"/>
                  </a:lnTo>
                  <a:lnTo>
                    <a:pt x="765" y="197"/>
                  </a:lnTo>
                  <a:lnTo>
                    <a:pt x="768" y="187"/>
                  </a:lnTo>
                  <a:lnTo>
                    <a:pt x="770" y="179"/>
                  </a:lnTo>
                  <a:lnTo>
                    <a:pt x="777" y="174"/>
                  </a:lnTo>
                  <a:lnTo>
                    <a:pt x="785" y="171"/>
                  </a:lnTo>
                  <a:lnTo>
                    <a:pt x="792" y="171"/>
                  </a:lnTo>
                  <a:lnTo>
                    <a:pt x="801" y="175"/>
                  </a:lnTo>
                  <a:lnTo>
                    <a:pt x="805" y="210"/>
                  </a:lnTo>
                  <a:lnTo>
                    <a:pt x="828" y="208"/>
                  </a:lnTo>
                  <a:lnTo>
                    <a:pt x="851" y="206"/>
                  </a:lnTo>
                  <a:lnTo>
                    <a:pt x="876" y="205"/>
                  </a:lnTo>
                  <a:lnTo>
                    <a:pt x="900" y="203"/>
                  </a:lnTo>
                  <a:lnTo>
                    <a:pt x="924" y="202"/>
                  </a:lnTo>
                  <a:lnTo>
                    <a:pt x="948" y="201"/>
                  </a:lnTo>
                  <a:lnTo>
                    <a:pt x="972" y="201"/>
                  </a:lnTo>
                  <a:lnTo>
                    <a:pt x="998" y="201"/>
                  </a:lnTo>
                  <a:lnTo>
                    <a:pt x="1022" y="201"/>
                  </a:lnTo>
                  <a:lnTo>
                    <a:pt x="1046" y="201"/>
                  </a:lnTo>
                  <a:lnTo>
                    <a:pt x="1070" y="202"/>
                  </a:lnTo>
                  <a:lnTo>
                    <a:pt x="1094" y="203"/>
                  </a:lnTo>
                  <a:lnTo>
                    <a:pt x="1117" y="205"/>
                  </a:lnTo>
                  <a:lnTo>
                    <a:pt x="1140" y="206"/>
                  </a:lnTo>
                  <a:lnTo>
                    <a:pt x="1163" y="208"/>
                  </a:lnTo>
                  <a:lnTo>
                    <a:pt x="1185" y="210"/>
                  </a:lnTo>
                  <a:lnTo>
                    <a:pt x="1189" y="203"/>
                  </a:lnTo>
                  <a:lnTo>
                    <a:pt x="1190" y="194"/>
                  </a:lnTo>
                  <a:lnTo>
                    <a:pt x="1193" y="187"/>
                  </a:lnTo>
                  <a:lnTo>
                    <a:pt x="1198" y="183"/>
                  </a:lnTo>
                  <a:lnTo>
                    <a:pt x="1212" y="183"/>
                  </a:lnTo>
                  <a:lnTo>
                    <a:pt x="1211" y="195"/>
                  </a:lnTo>
                  <a:lnTo>
                    <a:pt x="1214" y="205"/>
                  </a:lnTo>
                  <a:lnTo>
                    <a:pt x="1221" y="213"/>
                  </a:lnTo>
                  <a:lnTo>
                    <a:pt x="1231" y="218"/>
                  </a:lnTo>
                  <a:lnTo>
                    <a:pt x="1245" y="222"/>
                  </a:lnTo>
                  <a:lnTo>
                    <a:pt x="1260" y="224"/>
                  </a:lnTo>
                  <a:lnTo>
                    <a:pt x="1277" y="225"/>
                  </a:lnTo>
                  <a:lnTo>
                    <a:pt x="1296" y="227"/>
                  </a:lnTo>
                  <a:lnTo>
                    <a:pt x="1314" y="227"/>
                  </a:lnTo>
                  <a:lnTo>
                    <a:pt x="1333" y="228"/>
                  </a:lnTo>
                  <a:lnTo>
                    <a:pt x="1350" y="229"/>
                  </a:lnTo>
                  <a:lnTo>
                    <a:pt x="1366" y="231"/>
                  </a:lnTo>
                  <a:lnTo>
                    <a:pt x="1381" y="235"/>
                  </a:lnTo>
                  <a:lnTo>
                    <a:pt x="1394" y="239"/>
                  </a:lnTo>
                  <a:lnTo>
                    <a:pt x="1403" y="246"/>
                  </a:lnTo>
                  <a:lnTo>
                    <a:pt x="1409" y="255"/>
                  </a:lnTo>
                  <a:lnTo>
                    <a:pt x="1404" y="271"/>
                  </a:lnTo>
                  <a:lnTo>
                    <a:pt x="1409" y="282"/>
                  </a:lnTo>
                  <a:lnTo>
                    <a:pt x="1419" y="290"/>
                  </a:lnTo>
                  <a:lnTo>
                    <a:pt x="1431" y="296"/>
                  </a:lnTo>
                  <a:lnTo>
                    <a:pt x="1441" y="301"/>
                  </a:lnTo>
                  <a:lnTo>
                    <a:pt x="1447" y="308"/>
                  </a:lnTo>
                  <a:lnTo>
                    <a:pt x="1444" y="320"/>
                  </a:lnTo>
                  <a:lnTo>
                    <a:pt x="1431" y="336"/>
                  </a:lnTo>
                  <a:lnTo>
                    <a:pt x="1448" y="367"/>
                  </a:lnTo>
                  <a:lnTo>
                    <a:pt x="1458" y="399"/>
                  </a:lnTo>
                  <a:lnTo>
                    <a:pt x="1465" y="435"/>
                  </a:lnTo>
                  <a:lnTo>
                    <a:pt x="1469" y="471"/>
                  </a:lnTo>
                  <a:lnTo>
                    <a:pt x="1469" y="509"/>
                  </a:lnTo>
                  <a:lnTo>
                    <a:pt x="1467" y="546"/>
                  </a:lnTo>
                  <a:lnTo>
                    <a:pt x="1465" y="583"/>
                  </a:lnTo>
                  <a:lnTo>
                    <a:pt x="1464" y="619"/>
                  </a:lnTo>
                  <a:lnTo>
                    <a:pt x="1457" y="633"/>
                  </a:lnTo>
                  <a:lnTo>
                    <a:pt x="1455" y="641"/>
                  </a:lnTo>
                  <a:lnTo>
                    <a:pt x="1456" y="648"/>
                  </a:lnTo>
                  <a:lnTo>
                    <a:pt x="1459" y="652"/>
                  </a:lnTo>
                  <a:lnTo>
                    <a:pt x="1464" y="656"/>
                  </a:lnTo>
                  <a:lnTo>
                    <a:pt x="1471" y="661"/>
                  </a:lnTo>
                  <a:lnTo>
                    <a:pt x="1478" y="667"/>
                  </a:lnTo>
                  <a:lnTo>
                    <a:pt x="1486" y="677"/>
                  </a:lnTo>
                  <a:lnTo>
                    <a:pt x="1486" y="701"/>
                  </a:lnTo>
                  <a:lnTo>
                    <a:pt x="1487" y="725"/>
                  </a:lnTo>
                  <a:lnTo>
                    <a:pt x="1485" y="750"/>
                  </a:lnTo>
                  <a:lnTo>
                    <a:pt x="1477" y="771"/>
                  </a:lnTo>
                  <a:lnTo>
                    <a:pt x="1489" y="773"/>
                  </a:lnTo>
                  <a:lnTo>
                    <a:pt x="1502" y="769"/>
                  </a:lnTo>
                  <a:lnTo>
                    <a:pt x="1515" y="766"/>
                  </a:lnTo>
                  <a:lnTo>
                    <a:pt x="1527" y="760"/>
                  </a:lnTo>
                  <a:lnTo>
                    <a:pt x="1540" y="755"/>
                  </a:lnTo>
                  <a:lnTo>
                    <a:pt x="1554" y="752"/>
                  </a:lnTo>
                  <a:lnTo>
                    <a:pt x="1569" y="751"/>
                  </a:lnTo>
                  <a:lnTo>
                    <a:pt x="1585" y="754"/>
                  </a:lnTo>
                  <a:lnTo>
                    <a:pt x="1596" y="762"/>
                  </a:lnTo>
                  <a:lnTo>
                    <a:pt x="1606" y="769"/>
                  </a:lnTo>
                  <a:lnTo>
                    <a:pt x="1614" y="778"/>
                  </a:lnTo>
                  <a:lnTo>
                    <a:pt x="1619" y="788"/>
                  </a:lnTo>
                  <a:lnTo>
                    <a:pt x="1624" y="798"/>
                  </a:lnTo>
                  <a:lnTo>
                    <a:pt x="1628" y="808"/>
                  </a:lnTo>
                  <a:lnTo>
                    <a:pt x="1629" y="821"/>
                  </a:lnTo>
                  <a:lnTo>
                    <a:pt x="1630" y="834"/>
                  </a:lnTo>
                  <a:lnTo>
                    <a:pt x="1637" y="841"/>
                  </a:lnTo>
                  <a:lnTo>
                    <a:pt x="1641" y="848"/>
                  </a:lnTo>
                  <a:lnTo>
                    <a:pt x="1644" y="856"/>
                  </a:lnTo>
                  <a:lnTo>
                    <a:pt x="1644" y="865"/>
                  </a:lnTo>
                  <a:lnTo>
                    <a:pt x="1625" y="869"/>
                  </a:lnTo>
                  <a:lnTo>
                    <a:pt x="1609" y="873"/>
                  </a:lnTo>
                  <a:lnTo>
                    <a:pt x="1593" y="876"/>
                  </a:lnTo>
                  <a:lnTo>
                    <a:pt x="1579" y="877"/>
                  </a:lnTo>
                  <a:lnTo>
                    <a:pt x="1564" y="879"/>
                  </a:lnTo>
                  <a:lnTo>
                    <a:pt x="1549" y="881"/>
                  </a:lnTo>
                  <a:lnTo>
                    <a:pt x="1532" y="882"/>
                  </a:lnTo>
                  <a:lnTo>
                    <a:pt x="1512" y="884"/>
                  </a:lnTo>
                  <a:lnTo>
                    <a:pt x="1531" y="915"/>
                  </a:lnTo>
                  <a:lnTo>
                    <a:pt x="1539" y="951"/>
                  </a:lnTo>
                  <a:lnTo>
                    <a:pt x="1538" y="989"/>
                  </a:lnTo>
                  <a:lnTo>
                    <a:pt x="1530" y="1025"/>
                  </a:lnTo>
                  <a:lnTo>
                    <a:pt x="1549" y="1027"/>
                  </a:lnTo>
                  <a:lnTo>
                    <a:pt x="1566" y="1025"/>
                  </a:lnTo>
                  <a:lnTo>
                    <a:pt x="1584" y="1019"/>
                  </a:lnTo>
                  <a:lnTo>
                    <a:pt x="1601" y="1011"/>
                  </a:lnTo>
                  <a:lnTo>
                    <a:pt x="1618" y="1002"/>
                  </a:lnTo>
                  <a:lnTo>
                    <a:pt x="1634" y="993"/>
                  </a:lnTo>
                  <a:lnTo>
                    <a:pt x="1652" y="985"/>
                  </a:lnTo>
                  <a:lnTo>
                    <a:pt x="1670" y="980"/>
                  </a:lnTo>
                  <a:lnTo>
                    <a:pt x="1670" y="995"/>
                  </a:lnTo>
                  <a:lnTo>
                    <a:pt x="1664" y="1008"/>
                  </a:lnTo>
                  <a:lnTo>
                    <a:pt x="1655" y="1016"/>
                  </a:lnTo>
                  <a:lnTo>
                    <a:pt x="1644" y="1020"/>
                  </a:lnTo>
                  <a:lnTo>
                    <a:pt x="1619" y="1026"/>
                  </a:lnTo>
                  <a:lnTo>
                    <a:pt x="1596" y="1033"/>
                  </a:lnTo>
                  <a:lnTo>
                    <a:pt x="1575" y="1040"/>
                  </a:lnTo>
                  <a:lnTo>
                    <a:pt x="1554" y="1050"/>
                  </a:lnTo>
                  <a:lnTo>
                    <a:pt x="1533" y="1062"/>
                  </a:lnTo>
                  <a:lnTo>
                    <a:pt x="1515" y="1077"/>
                  </a:lnTo>
                  <a:lnTo>
                    <a:pt x="1497" y="1094"/>
                  </a:lnTo>
                  <a:lnTo>
                    <a:pt x="1481" y="1116"/>
                  </a:lnTo>
                  <a:lnTo>
                    <a:pt x="1466" y="1133"/>
                  </a:lnTo>
                  <a:lnTo>
                    <a:pt x="1451" y="1149"/>
                  </a:lnTo>
                  <a:lnTo>
                    <a:pt x="1435" y="1166"/>
                  </a:lnTo>
                  <a:lnTo>
                    <a:pt x="1419" y="1179"/>
                  </a:lnTo>
                  <a:lnTo>
                    <a:pt x="1403" y="1192"/>
                  </a:lnTo>
                  <a:lnTo>
                    <a:pt x="1387" y="1205"/>
                  </a:lnTo>
                  <a:lnTo>
                    <a:pt x="1370" y="1216"/>
                  </a:lnTo>
                  <a:lnTo>
                    <a:pt x="1353" y="1227"/>
                  </a:lnTo>
                  <a:lnTo>
                    <a:pt x="1335" y="1236"/>
                  </a:lnTo>
                  <a:lnTo>
                    <a:pt x="1317" y="1245"/>
                  </a:lnTo>
                  <a:lnTo>
                    <a:pt x="1298" y="1253"/>
                  </a:lnTo>
                  <a:lnTo>
                    <a:pt x="1279" y="1261"/>
                  </a:lnTo>
                  <a:lnTo>
                    <a:pt x="1258" y="1268"/>
                  </a:lnTo>
                  <a:lnTo>
                    <a:pt x="1237" y="1274"/>
                  </a:lnTo>
                  <a:lnTo>
                    <a:pt x="1216" y="1280"/>
                  </a:lnTo>
                  <a:lnTo>
                    <a:pt x="1193" y="1285"/>
                  </a:lnTo>
                  <a:lnTo>
                    <a:pt x="1222" y="1286"/>
                  </a:lnTo>
                  <a:lnTo>
                    <a:pt x="1250" y="1286"/>
                  </a:lnTo>
                  <a:lnTo>
                    <a:pt x="1277" y="1285"/>
                  </a:lnTo>
                  <a:lnTo>
                    <a:pt x="1305" y="1284"/>
                  </a:lnTo>
                  <a:lnTo>
                    <a:pt x="1333" y="1283"/>
                  </a:lnTo>
                  <a:lnTo>
                    <a:pt x="1358" y="1281"/>
                  </a:lnTo>
                  <a:lnTo>
                    <a:pt x="1385" y="1278"/>
                  </a:lnTo>
                  <a:lnTo>
                    <a:pt x="1409" y="1275"/>
                  </a:lnTo>
                  <a:lnTo>
                    <a:pt x="1433" y="1271"/>
                  </a:lnTo>
                  <a:lnTo>
                    <a:pt x="1455" y="1268"/>
                  </a:lnTo>
                  <a:lnTo>
                    <a:pt x="1477" y="1263"/>
                  </a:lnTo>
                  <a:lnTo>
                    <a:pt x="1497" y="1260"/>
                  </a:lnTo>
                  <a:lnTo>
                    <a:pt x="1517" y="1255"/>
                  </a:lnTo>
                  <a:lnTo>
                    <a:pt x="1534" y="1251"/>
                  </a:lnTo>
                  <a:lnTo>
                    <a:pt x="1550" y="1247"/>
                  </a:lnTo>
                  <a:lnTo>
                    <a:pt x="1565" y="1243"/>
                  </a:lnTo>
                  <a:lnTo>
                    <a:pt x="1572" y="1251"/>
                  </a:lnTo>
                  <a:lnTo>
                    <a:pt x="1578" y="1260"/>
                  </a:lnTo>
                  <a:lnTo>
                    <a:pt x="1584" y="1268"/>
                  </a:lnTo>
                  <a:lnTo>
                    <a:pt x="1593" y="1268"/>
                  </a:lnTo>
                  <a:lnTo>
                    <a:pt x="1613" y="1291"/>
                  </a:lnTo>
                  <a:lnTo>
                    <a:pt x="1629" y="1318"/>
                  </a:lnTo>
                  <a:lnTo>
                    <a:pt x="1643" y="1345"/>
                  </a:lnTo>
                  <a:lnTo>
                    <a:pt x="1655" y="1372"/>
                  </a:lnTo>
                  <a:lnTo>
                    <a:pt x="1670" y="1397"/>
                  </a:lnTo>
                  <a:lnTo>
                    <a:pt x="1690" y="1419"/>
                  </a:lnTo>
                  <a:lnTo>
                    <a:pt x="1714" y="1435"/>
                  </a:lnTo>
                  <a:lnTo>
                    <a:pt x="1746" y="1444"/>
                  </a:lnTo>
                  <a:lnTo>
                    <a:pt x="1739" y="1281"/>
                  </a:lnTo>
                  <a:lnTo>
                    <a:pt x="1731" y="1115"/>
                  </a:lnTo>
                  <a:lnTo>
                    <a:pt x="1725" y="949"/>
                  </a:lnTo>
                  <a:lnTo>
                    <a:pt x="1727" y="784"/>
                  </a:lnTo>
                  <a:lnTo>
                    <a:pt x="1725" y="767"/>
                  </a:lnTo>
                  <a:lnTo>
                    <a:pt x="1723" y="753"/>
                  </a:lnTo>
                  <a:lnTo>
                    <a:pt x="1721" y="742"/>
                  </a:lnTo>
                  <a:lnTo>
                    <a:pt x="1717" y="732"/>
                  </a:lnTo>
                  <a:lnTo>
                    <a:pt x="1712" y="724"/>
                  </a:lnTo>
                  <a:lnTo>
                    <a:pt x="1705" y="720"/>
                  </a:lnTo>
                  <a:lnTo>
                    <a:pt x="1695" y="716"/>
                  </a:lnTo>
                  <a:lnTo>
                    <a:pt x="1683" y="715"/>
                  </a:lnTo>
                  <a:lnTo>
                    <a:pt x="1671" y="714"/>
                  </a:lnTo>
                  <a:lnTo>
                    <a:pt x="1659" y="713"/>
                  </a:lnTo>
                  <a:lnTo>
                    <a:pt x="1647" y="712"/>
                  </a:lnTo>
                  <a:lnTo>
                    <a:pt x="1636" y="708"/>
                  </a:lnTo>
                  <a:lnTo>
                    <a:pt x="1625" y="704"/>
                  </a:lnTo>
                  <a:lnTo>
                    <a:pt x="1617" y="695"/>
                  </a:lnTo>
                  <a:lnTo>
                    <a:pt x="1611" y="686"/>
                  </a:lnTo>
                  <a:lnTo>
                    <a:pt x="1608" y="672"/>
                  </a:lnTo>
                  <a:lnTo>
                    <a:pt x="1604" y="660"/>
                  </a:lnTo>
                  <a:lnTo>
                    <a:pt x="1604" y="646"/>
                  </a:lnTo>
                  <a:lnTo>
                    <a:pt x="1608" y="634"/>
                  </a:lnTo>
                  <a:lnTo>
                    <a:pt x="1618" y="627"/>
                  </a:lnTo>
                  <a:lnTo>
                    <a:pt x="1629" y="629"/>
                  </a:lnTo>
                  <a:lnTo>
                    <a:pt x="1637" y="631"/>
                  </a:lnTo>
                  <a:lnTo>
                    <a:pt x="1643" y="637"/>
                  </a:lnTo>
                  <a:lnTo>
                    <a:pt x="1645" y="645"/>
                  </a:lnTo>
                  <a:lnTo>
                    <a:pt x="1645" y="660"/>
                  </a:lnTo>
                  <a:lnTo>
                    <a:pt x="1646" y="674"/>
                  </a:lnTo>
                  <a:lnTo>
                    <a:pt x="1651" y="684"/>
                  </a:lnTo>
                  <a:lnTo>
                    <a:pt x="1661" y="690"/>
                  </a:lnTo>
                  <a:lnTo>
                    <a:pt x="1674" y="691"/>
                  </a:lnTo>
                  <a:lnTo>
                    <a:pt x="1685" y="690"/>
                  </a:lnTo>
                  <a:lnTo>
                    <a:pt x="1695" y="690"/>
                  </a:lnTo>
                  <a:lnTo>
                    <a:pt x="1706" y="691"/>
                  </a:lnTo>
                  <a:lnTo>
                    <a:pt x="1714" y="692"/>
                  </a:lnTo>
                  <a:lnTo>
                    <a:pt x="1722" y="695"/>
                  </a:lnTo>
                  <a:lnTo>
                    <a:pt x="1730" y="702"/>
                  </a:lnTo>
                  <a:lnTo>
                    <a:pt x="1736" y="713"/>
                  </a:lnTo>
                  <a:lnTo>
                    <a:pt x="1744" y="804"/>
                  </a:lnTo>
                  <a:lnTo>
                    <a:pt x="1748" y="897"/>
                  </a:lnTo>
                  <a:lnTo>
                    <a:pt x="1751" y="992"/>
                  </a:lnTo>
                  <a:lnTo>
                    <a:pt x="1753" y="1086"/>
                  </a:lnTo>
                  <a:lnTo>
                    <a:pt x="1754" y="1179"/>
                  </a:lnTo>
                  <a:lnTo>
                    <a:pt x="1758" y="1271"/>
                  </a:lnTo>
                  <a:lnTo>
                    <a:pt x="1763" y="1360"/>
                  </a:lnTo>
                  <a:lnTo>
                    <a:pt x="1774" y="1447"/>
                  </a:lnTo>
                  <a:lnTo>
                    <a:pt x="1782" y="1448"/>
                  </a:lnTo>
                  <a:lnTo>
                    <a:pt x="1784" y="1455"/>
                  </a:lnTo>
                  <a:lnTo>
                    <a:pt x="1786" y="1463"/>
                  </a:lnTo>
                  <a:lnTo>
                    <a:pt x="1788" y="1470"/>
                  </a:lnTo>
                  <a:lnTo>
                    <a:pt x="1784" y="1477"/>
                  </a:lnTo>
                  <a:lnTo>
                    <a:pt x="1778" y="1481"/>
                  </a:lnTo>
                  <a:lnTo>
                    <a:pt x="1771" y="1485"/>
                  </a:lnTo>
                  <a:lnTo>
                    <a:pt x="1765" y="1488"/>
                  </a:lnTo>
                  <a:lnTo>
                    <a:pt x="1747" y="1487"/>
                  </a:lnTo>
                  <a:lnTo>
                    <a:pt x="1732" y="1483"/>
                  </a:lnTo>
                  <a:lnTo>
                    <a:pt x="1717" y="1479"/>
                  </a:lnTo>
                  <a:lnTo>
                    <a:pt x="1705" y="1472"/>
                  </a:lnTo>
                  <a:lnTo>
                    <a:pt x="1692" y="1464"/>
                  </a:lnTo>
                  <a:lnTo>
                    <a:pt x="1679" y="1455"/>
                  </a:lnTo>
                  <a:lnTo>
                    <a:pt x="1668" y="1444"/>
                  </a:lnTo>
                  <a:lnTo>
                    <a:pt x="1657" y="1433"/>
                  </a:lnTo>
                  <a:lnTo>
                    <a:pt x="1647" y="1421"/>
                  </a:lnTo>
                  <a:lnTo>
                    <a:pt x="1637" y="1409"/>
                  </a:lnTo>
                  <a:lnTo>
                    <a:pt x="1626" y="1396"/>
                  </a:lnTo>
                  <a:lnTo>
                    <a:pt x="1617" y="1383"/>
                  </a:lnTo>
                  <a:lnTo>
                    <a:pt x="1607" y="1371"/>
                  </a:lnTo>
                  <a:lnTo>
                    <a:pt x="1596" y="1358"/>
                  </a:lnTo>
                  <a:lnTo>
                    <a:pt x="1586" y="1346"/>
                  </a:lnTo>
                  <a:lnTo>
                    <a:pt x="1575" y="1336"/>
                  </a:lnTo>
                  <a:lnTo>
                    <a:pt x="1532" y="1336"/>
                  </a:lnTo>
                  <a:lnTo>
                    <a:pt x="1489" y="1336"/>
                  </a:lnTo>
                  <a:lnTo>
                    <a:pt x="1446" y="1335"/>
                  </a:lnTo>
                  <a:lnTo>
                    <a:pt x="1403" y="1335"/>
                  </a:lnTo>
                  <a:lnTo>
                    <a:pt x="1360" y="1335"/>
                  </a:lnTo>
                  <a:lnTo>
                    <a:pt x="1318" y="1335"/>
                  </a:lnTo>
                  <a:lnTo>
                    <a:pt x="1275" y="1335"/>
                  </a:lnTo>
                  <a:lnTo>
                    <a:pt x="1231" y="1335"/>
                  </a:lnTo>
                  <a:lnTo>
                    <a:pt x="1189" y="1335"/>
                  </a:lnTo>
                  <a:lnTo>
                    <a:pt x="1146" y="1335"/>
                  </a:lnTo>
                  <a:lnTo>
                    <a:pt x="1104" y="1335"/>
                  </a:lnTo>
                  <a:lnTo>
                    <a:pt x="1061" y="1334"/>
                  </a:lnTo>
                  <a:lnTo>
                    <a:pt x="1018" y="1334"/>
                  </a:lnTo>
                  <a:lnTo>
                    <a:pt x="975" y="1334"/>
                  </a:lnTo>
                  <a:lnTo>
                    <a:pt x="932" y="1334"/>
                  </a:lnTo>
                  <a:lnTo>
                    <a:pt x="889" y="1334"/>
                  </a:lnTo>
                  <a:lnTo>
                    <a:pt x="847" y="1334"/>
                  </a:lnTo>
                  <a:lnTo>
                    <a:pt x="804" y="1334"/>
                  </a:lnTo>
                  <a:lnTo>
                    <a:pt x="760" y="1334"/>
                  </a:lnTo>
                  <a:lnTo>
                    <a:pt x="718" y="1334"/>
                  </a:lnTo>
                  <a:lnTo>
                    <a:pt x="675" y="1334"/>
                  </a:lnTo>
                  <a:lnTo>
                    <a:pt x="633" y="1334"/>
                  </a:lnTo>
                  <a:lnTo>
                    <a:pt x="590" y="1334"/>
                  </a:lnTo>
                  <a:lnTo>
                    <a:pt x="547" y="1334"/>
                  </a:lnTo>
                  <a:lnTo>
                    <a:pt x="504" y="1334"/>
                  </a:lnTo>
                  <a:lnTo>
                    <a:pt x="461" y="1334"/>
                  </a:lnTo>
                  <a:lnTo>
                    <a:pt x="418" y="1334"/>
                  </a:lnTo>
                  <a:lnTo>
                    <a:pt x="376" y="1334"/>
                  </a:lnTo>
                  <a:lnTo>
                    <a:pt x="333" y="1334"/>
                  </a:lnTo>
                  <a:lnTo>
                    <a:pt x="289" y="1334"/>
                  </a:lnTo>
                  <a:lnTo>
                    <a:pt x="247" y="1334"/>
                  </a:lnTo>
                  <a:lnTo>
                    <a:pt x="204" y="1334"/>
                  </a:lnTo>
                  <a:lnTo>
                    <a:pt x="204" y="1402"/>
                  </a:lnTo>
                  <a:lnTo>
                    <a:pt x="189" y="1403"/>
                  </a:lnTo>
                  <a:lnTo>
                    <a:pt x="173" y="1404"/>
                  </a:lnTo>
                  <a:lnTo>
                    <a:pt x="157" y="1406"/>
                  </a:lnTo>
                  <a:lnTo>
                    <a:pt x="140" y="1407"/>
                  </a:lnTo>
                  <a:lnTo>
                    <a:pt x="124" y="1409"/>
                  </a:lnTo>
                  <a:lnTo>
                    <a:pt x="107" y="1407"/>
                  </a:lnTo>
                  <a:lnTo>
                    <a:pt x="93" y="1405"/>
                  </a:lnTo>
                  <a:lnTo>
                    <a:pt x="79" y="1399"/>
                  </a:lnTo>
                  <a:lnTo>
                    <a:pt x="74" y="1382"/>
                  </a:lnTo>
                  <a:lnTo>
                    <a:pt x="73" y="1367"/>
                  </a:lnTo>
                  <a:lnTo>
                    <a:pt x="72" y="1353"/>
                  </a:lnTo>
                  <a:lnTo>
                    <a:pt x="68" y="1336"/>
                  </a:lnTo>
                  <a:lnTo>
                    <a:pt x="59" y="1331"/>
                  </a:lnTo>
                  <a:lnTo>
                    <a:pt x="50" y="1330"/>
                  </a:lnTo>
                  <a:lnTo>
                    <a:pt x="41" y="1331"/>
                  </a:lnTo>
                  <a:lnTo>
                    <a:pt x="33" y="1334"/>
                  </a:lnTo>
                  <a:lnTo>
                    <a:pt x="23" y="1336"/>
                  </a:lnTo>
                  <a:lnTo>
                    <a:pt x="15" y="1335"/>
                  </a:lnTo>
                  <a:lnTo>
                    <a:pt x="7" y="1331"/>
                  </a:lnTo>
                  <a:lnTo>
                    <a:pt x="0" y="1323"/>
                  </a:lnTo>
                  <a:lnTo>
                    <a:pt x="0" y="1003"/>
                  </a:lnTo>
                  <a:lnTo>
                    <a:pt x="13" y="993"/>
                  </a:lnTo>
                  <a:lnTo>
                    <a:pt x="30" y="990"/>
                  </a:lnTo>
                  <a:lnTo>
                    <a:pt x="51" y="990"/>
                  </a:lnTo>
                  <a:lnTo>
                    <a:pt x="71" y="992"/>
                  </a:lnTo>
                  <a:lnTo>
                    <a:pt x="89" y="992"/>
                  </a:lnTo>
                  <a:lnTo>
                    <a:pt x="104" y="986"/>
                  </a:lnTo>
                  <a:lnTo>
                    <a:pt x="113" y="972"/>
                  </a:lnTo>
                  <a:lnTo>
                    <a:pt x="116" y="948"/>
                  </a:lnTo>
                  <a:lnTo>
                    <a:pt x="113" y="907"/>
                  </a:lnTo>
                  <a:lnTo>
                    <a:pt x="113" y="860"/>
                  </a:lnTo>
                  <a:lnTo>
                    <a:pt x="113" y="812"/>
                  </a:lnTo>
                  <a:lnTo>
                    <a:pt x="111" y="769"/>
                  </a:lnTo>
                  <a:lnTo>
                    <a:pt x="106" y="761"/>
                  </a:lnTo>
                  <a:lnTo>
                    <a:pt x="104" y="754"/>
                  </a:lnTo>
                  <a:lnTo>
                    <a:pt x="106" y="747"/>
                  </a:lnTo>
                  <a:lnTo>
                    <a:pt x="113" y="736"/>
                  </a:lnTo>
                  <a:lnTo>
                    <a:pt x="113" y="448"/>
                  </a:lnTo>
                  <a:lnTo>
                    <a:pt x="106" y="445"/>
                  </a:lnTo>
                  <a:lnTo>
                    <a:pt x="102" y="440"/>
                  </a:lnTo>
                  <a:lnTo>
                    <a:pt x="99" y="433"/>
                  </a:lnTo>
                  <a:lnTo>
                    <a:pt x="101" y="425"/>
                  </a:lnTo>
                  <a:lnTo>
                    <a:pt x="104" y="426"/>
                  </a:lnTo>
                  <a:lnTo>
                    <a:pt x="107" y="424"/>
                  </a:lnTo>
                  <a:lnTo>
                    <a:pt x="110" y="420"/>
                  </a:lnTo>
                  <a:lnTo>
                    <a:pt x="113" y="417"/>
                  </a:lnTo>
                  <a:lnTo>
                    <a:pt x="113" y="124"/>
                  </a:lnTo>
                  <a:lnTo>
                    <a:pt x="106" y="122"/>
                  </a:lnTo>
                  <a:lnTo>
                    <a:pt x="102" y="116"/>
                  </a:lnTo>
                  <a:lnTo>
                    <a:pt x="99" y="109"/>
                  </a:lnTo>
                  <a:lnTo>
                    <a:pt x="101" y="101"/>
                  </a:lnTo>
                  <a:lnTo>
                    <a:pt x="107" y="91"/>
                  </a:lnTo>
                  <a:lnTo>
                    <a:pt x="106" y="79"/>
                  </a:lnTo>
                  <a:lnTo>
                    <a:pt x="98" y="68"/>
                  </a:lnTo>
                  <a:lnTo>
                    <a:pt x="88" y="55"/>
                  </a:lnTo>
                  <a:lnTo>
                    <a:pt x="78" y="43"/>
                  </a:lnTo>
                  <a:lnTo>
                    <a:pt x="69" y="32"/>
                  </a:lnTo>
                  <a:lnTo>
                    <a:pt x="67" y="20"/>
                  </a:lnTo>
                  <a:lnTo>
                    <a:pt x="73" y="10"/>
                  </a:lnTo>
                  <a:lnTo>
                    <a:pt x="84" y="6"/>
                  </a:lnTo>
                  <a:lnTo>
                    <a:pt x="96" y="4"/>
                  </a:lnTo>
                  <a:lnTo>
                    <a:pt x="110" y="3"/>
                  </a:lnTo>
                  <a:lnTo>
                    <a:pt x="124" y="1"/>
                  </a:lnTo>
                  <a:lnTo>
                    <a:pt x="137" y="0"/>
                  </a:lnTo>
                  <a:lnTo>
                    <a:pt x="152" y="0"/>
                  </a:lnTo>
                  <a:lnTo>
                    <a:pt x="166" y="0"/>
                  </a:lnTo>
                  <a:lnTo>
                    <a:pt x="181" y="0"/>
                  </a:lnTo>
                  <a:lnTo>
                    <a:pt x="196" y="0"/>
                  </a:lnTo>
                  <a:lnTo>
                    <a:pt x="210" y="1"/>
                  </a:lnTo>
                  <a:lnTo>
                    <a:pt x="223" y="2"/>
                  </a:lnTo>
                  <a:lnTo>
                    <a:pt x="235" y="3"/>
                  </a:lnTo>
                  <a:lnTo>
                    <a:pt x="248" y="4"/>
                  </a:lnTo>
                  <a:lnTo>
                    <a:pt x="258" y="6"/>
                  </a:lnTo>
                  <a:lnTo>
                    <a:pt x="268" y="8"/>
                  </a:lnTo>
                  <a:lnTo>
                    <a:pt x="276" y="10"/>
                  </a:lnTo>
                  <a:close/>
                  <a:moveTo>
                    <a:pt x="773" y="285"/>
                  </a:moveTo>
                  <a:lnTo>
                    <a:pt x="765" y="245"/>
                  </a:lnTo>
                  <a:lnTo>
                    <a:pt x="754" y="248"/>
                  </a:lnTo>
                  <a:lnTo>
                    <a:pt x="740" y="250"/>
                  </a:lnTo>
                  <a:lnTo>
                    <a:pt x="726" y="251"/>
                  </a:lnTo>
                  <a:lnTo>
                    <a:pt x="713" y="252"/>
                  </a:lnTo>
                  <a:lnTo>
                    <a:pt x="701" y="253"/>
                  </a:lnTo>
                  <a:lnTo>
                    <a:pt x="689" y="258"/>
                  </a:lnTo>
                  <a:lnTo>
                    <a:pt x="680" y="263"/>
                  </a:lnTo>
                  <a:lnTo>
                    <a:pt x="674" y="273"/>
                  </a:lnTo>
                  <a:lnTo>
                    <a:pt x="669" y="282"/>
                  </a:lnTo>
                  <a:lnTo>
                    <a:pt x="664" y="289"/>
                  </a:lnTo>
                  <a:lnTo>
                    <a:pt x="656" y="295"/>
                  </a:lnTo>
                  <a:lnTo>
                    <a:pt x="646" y="298"/>
                  </a:lnTo>
                  <a:lnTo>
                    <a:pt x="637" y="299"/>
                  </a:lnTo>
                  <a:lnTo>
                    <a:pt x="628" y="300"/>
                  </a:lnTo>
                  <a:lnTo>
                    <a:pt x="619" y="300"/>
                  </a:lnTo>
                  <a:lnTo>
                    <a:pt x="611" y="299"/>
                  </a:lnTo>
                  <a:lnTo>
                    <a:pt x="611" y="313"/>
                  </a:lnTo>
                  <a:lnTo>
                    <a:pt x="631" y="308"/>
                  </a:lnTo>
                  <a:lnTo>
                    <a:pt x="651" y="304"/>
                  </a:lnTo>
                  <a:lnTo>
                    <a:pt x="672" y="299"/>
                  </a:lnTo>
                  <a:lnTo>
                    <a:pt x="691" y="296"/>
                  </a:lnTo>
                  <a:lnTo>
                    <a:pt x="712" y="293"/>
                  </a:lnTo>
                  <a:lnTo>
                    <a:pt x="732" y="290"/>
                  </a:lnTo>
                  <a:lnTo>
                    <a:pt x="752" y="288"/>
                  </a:lnTo>
                  <a:lnTo>
                    <a:pt x="773" y="285"/>
                  </a:lnTo>
                  <a:close/>
                  <a:moveTo>
                    <a:pt x="1378" y="299"/>
                  </a:moveTo>
                  <a:lnTo>
                    <a:pt x="1371" y="301"/>
                  </a:lnTo>
                  <a:lnTo>
                    <a:pt x="1364" y="304"/>
                  </a:lnTo>
                  <a:lnTo>
                    <a:pt x="1357" y="304"/>
                  </a:lnTo>
                  <a:lnTo>
                    <a:pt x="1351" y="303"/>
                  </a:lnTo>
                  <a:lnTo>
                    <a:pt x="1344" y="300"/>
                  </a:lnTo>
                  <a:lnTo>
                    <a:pt x="1338" y="297"/>
                  </a:lnTo>
                  <a:lnTo>
                    <a:pt x="1334" y="291"/>
                  </a:lnTo>
                  <a:lnTo>
                    <a:pt x="1329" y="285"/>
                  </a:lnTo>
                  <a:lnTo>
                    <a:pt x="1322" y="273"/>
                  </a:lnTo>
                  <a:lnTo>
                    <a:pt x="1311" y="263"/>
                  </a:lnTo>
                  <a:lnTo>
                    <a:pt x="1297" y="256"/>
                  </a:lnTo>
                  <a:lnTo>
                    <a:pt x="1282" y="253"/>
                  </a:lnTo>
                  <a:lnTo>
                    <a:pt x="1266" y="251"/>
                  </a:lnTo>
                  <a:lnTo>
                    <a:pt x="1250" y="248"/>
                  </a:lnTo>
                  <a:lnTo>
                    <a:pt x="1235" y="247"/>
                  </a:lnTo>
                  <a:lnTo>
                    <a:pt x="1221" y="245"/>
                  </a:lnTo>
                  <a:lnTo>
                    <a:pt x="1215" y="254"/>
                  </a:lnTo>
                  <a:lnTo>
                    <a:pt x="1212" y="263"/>
                  </a:lnTo>
                  <a:lnTo>
                    <a:pt x="1212" y="273"/>
                  </a:lnTo>
                  <a:lnTo>
                    <a:pt x="1216" y="281"/>
                  </a:lnTo>
                  <a:lnTo>
                    <a:pt x="1237" y="284"/>
                  </a:lnTo>
                  <a:lnTo>
                    <a:pt x="1258" y="288"/>
                  </a:lnTo>
                  <a:lnTo>
                    <a:pt x="1279" y="292"/>
                  </a:lnTo>
                  <a:lnTo>
                    <a:pt x="1299" y="297"/>
                  </a:lnTo>
                  <a:lnTo>
                    <a:pt x="1319" y="303"/>
                  </a:lnTo>
                  <a:lnTo>
                    <a:pt x="1338" y="308"/>
                  </a:lnTo>
                  <a:lnTo>
                    <a:pt x="1358" y="315"/>
                  </a:lnTo>
                  <a:lnTo>
                    <a:pt x="1378" y="322"/>
                  </a:lnTo>
                  <a:lnTo>
                    <a:pt x="1378" y="299"/>
                  </a:lnTo>
                  <a:close/>
                  <a:moveTo>
                    <a:pt x="1185" y="240"/>
                  </a:moveTo>
                  <a:lnTo>
                    <a:pt x="1168" y="238"/>
                  </a:lnTo>
                  <a:lnTo>
                    <a:pt x="1151" y="236"/>
                  </a:lnTo>
                  <a:lnTo>
                    <a:pt x="1134" y="235"/>
                  </a:lnTo>
                  <a:lnTo>
                    <a:pt x="1116" y="233"/>
                  </a:lnTo>
                  <a:lnTo>
                    <a:pt x="1099" y="232"/>
                  </a:lnTo>
                  <a:lnTo>
                    <a:pt x="1082" y="232"/>
                  </a:lnTo>
                  <a:lnTo>
                    <a:pt x="1064" y="232"/>
                  </a:lnTo>
                  <a:lnTo>
                    <a:pt x="1046" y="232"/>
                  </a:lnTo>
                  <a:lnTo>
                    <a:pt x="1029" y="232"/>
                  </a:lnTo>
                  <a:lnTo>
                    <a:pt x="1010" y="232"/>
                  </a:lnTo>
                  <a:lnTo>
                    <a:pt x="993" y="232"/>
                  </a:lnTo>
                  <a:lnTo>
                    <a:pt x="975" y="232"/>
                  </a:lnTo>
                  <a:lnTo>
                    <a:pt x="957" y="232"/>
                  </a:lnTo>
                  <a:lnTo>
                    <a:pt x="940" y="232"/>
                  </a:lnTo>
                  <a:lnTo>
                    <a:pt x="922" y="232"/>
                  </a:lnTo>
                  <a:lnTo>
                    <a:pt x="904" y="231"/>
                  </a:lnTo>
                  <a:lnTo>
                    <a:pt x="889" y="236"/>
                  </a:lnTo>
                  <a:lnTo>
                    <a:pt x="871" y="237"/>
                  </a:lnTo>
                  <a:lnTo>
                    <a:pt x="851" y="236"/>
                  </a:lnTo>
                  <a:lnTo>
                    <a:pt x="832" y="236"/>
                  </a:lnTo>
                  <a:lnTo>
                    <a:pt x="816" y="238"/>
                  </a:lnTo>
                  <a:lnTo>
                    <a:pt x="803" y="245"/>
                  </a:lnTo>
                  <a:lnTo>
                    <a:pt x="796" y="256"/>
                  </a:lnTo>
                  <a:lnTo>
                    <a:pt x="796" y="276"/>
                  </a:lnTo>
                  <a:lnTo>
                    <a:pt x="821" y="275"/>
                  </a:lnTo>
                  <a:lnTo>
                    <a:pt x="847" y="274"/>
                  </a:lnTo>
                  <a:lnTo>
                    <a:pt x="871" y="273"/>
                  </a:lnTo>
                  <a:lnTo>
                    <a:pt x="896" y="273"/>
                  </a:lnTo>
                  <a:lnTo>
                    <a:pt x="922" y="273"/>
                  </a:lnTo>
                  <a:lnTo>
                    <a:pt x="947" y="273"/>
                  </a:lnTo>
                  <a:lnTo>
                    <a:pt x="971" y="273"/>
                  </a:lnTo>
                  <a:lnTo>
                    <a:pt x="996" y="274"/>
                  </a:lnTo>
                  <a:lnTo>
                    <a:pt x="1022" y="275"/>
                  </a:lnTo>
                  <a:lnTo>
                    <a:pt x="1046" y="275"/>
                  </a:lnTo>
                  <a:lnTo>
                    <a:pt x="1071" y="276"/>
                  </a:lnTo>
                  <a:lnTo>
                    <a:pt x="1096" y="277"/>
                  </a:lnTo>
                  <a:lnTo>
                    <a:pt x="1121" y="278"/>
                  </a:lnTo>
                  <a:lnTo>
                    <a:pt x="1145" y="280"/>
                  </a:lnTo>
                  <a:lnTo>
                    <a:pt x="1169" y="281"/>
                  </a:lnTo>
                  <a:lnTo>
                    <a:pt x="1193" y="281"/>
                  </a:lnTo>
                  <a:lnTo>
                    <a:pt x="1185" y="240"/>
                  </a:lnTo>
                  <a:close/>
                  <a:moveTo>
                    <a:pt x="714" y="1283"/>
                  </a:moveTo>
                  <a:lnTo>
                    <a:pt x="696" y="1276"/>
                  </a:lnTo>
                  <a:lnTo>
                    <a:pt x="678" y="1269"/>
                  </a:lnTo>
                  <a:lnTo>
                    <a:pt x="658" y="1260"/>
                  </a:lnTo>
                  <a:lnTo>
                    <a:pt x="638" y="1251"/>
                  </a:lnTo>
                  <a:lnTo>
                    <a:pt x="619" y="1242"/>
                  </a:lnTo>
                  <a:lnTo>
                    <a:pt x="600" y="1231"/>
                  </a:lnTo>
                  <a:lnTo>
                    <a:pt x="582" y="1220"/>
                  </a:lnTo>
                  <a:lnTo>
                    <a:pt x="566" y="1209"/>
                  </a:lnTo>
                  <a:lnTo>
                    <a:pt x="566" y="1281"/>
                  </a:lnTo>
                  <a:lnTo>
                    <a:pt x="714" y="1283"/>
                  </a:lnTo>
                  <a:close/>
                  <a:moveTo>
                    <a:pt x="109" y="1159"/>
                  </a:moveTo>
                  <a:lnTo>
                    <a:pt x="109" y="1088"/>
                  </a:lnTo>
                  <a:lnTo>
                    <a:pt x="102" y="1084"/>
                  </a:lnTo>
                  <a:lnTo>
                    <a:pt x="101" y="1074"/>
                  </a:lnTo>
                  <a:lnTo>
                    <a:pt x="103" y="1065"/>
                  </a:lnTo>
                  <a:lnTo>
                    <a:pt x="109" y="1061"/>
                  </a:lnTo>
                  <a:lnTo>
                    <a:pt x="109" y="1031"/>
                  </a:lnTo>
                  <a:lnTo>
                    <a:pt x="45" y="1025"/>
                  </a:lnTo>
                  <a:lnTo>
                    <a:pt x="45" y="1281"/>
                  </a:lnTo>
                  <a:lnTo>
                    <a:pt x="79" y="1281"/>
                  </a:lnTo>
                  <a:lnTo>
                    <a:pt x="64" y="1267"/>
                  </a:lnTo>
                  <a:lnTo>
                    <a:pt x="59" y="1251"/>
                  </a:lnTo>
                  <a:lnTo>
                    <a:pt x="60" y="1233"/>
                  </a:lnTo>
                  <a:lnTo>
                    <a:pt x="67" y="1216"/>
                  </a:lnTo>
                  <a:lnTo>
                    <a:pt x="78" y="1200"/>
                  </a:lnTo>
                  <a:lnTo>
                    <a:pt x="89" y="1184"/>
                  </a:lnTo>
                  <a:lnTo>
                    <a:pt x="101" y="1170"/>
                  </a:lnTo>
                  <a:lnTo>
                    <a:pt x="109" y="1159"/>
                  </a:lnTo>
                  <a:close/>
                  <a:moveTo>
                    <a:pt x="185" y="1338"/>
                  </a:moveTo>
                  <a:lnTo>
                    <a:pt x="172" y="1338"/>
                  </a:lnTo>
                  <a:lnTo>
                    <a:pt x="160" y="1338"/>
                  </a:lnTo>
                  <a:lnTo>
                    <a:pt x="148" y="1338"/>
                  </a:lnTo>
                  <a:lnTo>
                    <a:pt x="136" y="1338"/>
                  </a:lnTo>
                  <a:lnTo>
                    <a:pt x="124" y="1338"/>
                  </a:lnTo>
                  <a:lnTo>
                    <a:pt x="112" y="1337"/>
                  </a:lnTo>
                  <a:lnTo>
                    <a:pt x="99" y="1337"/>
                  </a:lnTo>
                  <a:lnTo>
                    <a:pt x="88" y="1336"/>
                  </a:lnTo>
                  <a:lnTo>
                    <a:pt x="96" y="1376"/>
                  </a:lnTo>
                  <a:lnTo>
                    <a:pt x="104" y="1381"/>
                  </a:lnTo>
                  <a:lnTo>
                    <a:pt x="114" y="1384"/>
                  </a:lnTo>
                  <a:lnTo>
                    <a:pt x="125" y="1387"/>
                  </a:lnTo>
                  <a:lnTo>
                    <a:pt x="137" y="1388"/>
                  </a:lnTo>
                  <a:lnTo>
                    <a:pt x="149" y="1388"/>
                  </a:lnTo>
                  <a:lnTo>
                    <a:pt x="160" y="1386"/>
                  </a:lnTo>
                  <a:lnTo>
                    <a:pt x="171" y="1383"/>
                  </a:lnTo>
                  <a:lnTo>
                    <a:pt x="179" y="1379"/>
                  </a:lnTo>
                  <a:lnTo>
                    <a:pt x="182" y="1367"/>
                  </a:lnTo>
                  <a:lnTo>
                    <a:pt x="183" y="1354"/>
                  </a:lnTo>
                  <a:lnTo>
                    <a:pt x="183" y="1345"/>
                  </a:lnTo>
                  <a:lnTo>
                    <a:pt x="185" y="1338"/>
                  </a:lnTo>
                  <a:close/>
                  <a:moveTo>
                    <a:pt x="1458" y="844"/>
                  </a:moveTo>
                  <a:lnTo>
                    <a:pt x="1451" y="812"/>
                  </a:lnTo>
                  <a:lnTo>
                    <a:pt x="1449" y="778"/>
                  </a:lnTo>
                  <a:lnTo>
                    <a:pt x="1449" y="743"/>
                  </a:lnTo>
                  <a:lnTo>
                    <a:pt x="1449" y="708"/>
                  </a:lnTo>
                  <a:lnTo>
                    <a:pt x="1442" y="727"/>
                  </a:lnTo>
                  <a:lnTo>
                    <a:pt x="1435" y="746"/>
                  </a:lnTo>
                  <a:lnTo>
                    <a:pt x="1429" y="766"/>
                  </a:lnTo>
                  <a:lnTo>
                    <a:pt x="1423" y="784"/>
                  </a:lnTo>
                  <a:lnTo>
                    <a:pt x="1417" y="804"/>
                  </a:lnTo>
                  <a:lnTo>
                    <a:pt x="1411" y="822"/>
                  </a:lnTo>
                  <a:lnTo>
                    <a:pt x="1405" y="841"/>
                  </a:lnTo>
                  <a:lnTo>
                    <a:pt x="1401" y="857"/>
                  </a:lnTo>
                  <a:lnTo>
                    <a:pt x="1458" y="844"/>
                  </a:lnTo>
                  <a:close/>
                  <a:moveTo>
                    <a:pt x="1602" y="844"/>
                  </a:moveTo>
                  <a:lnTo>
                    <a:pt x="1602" y="829"/>
                  </a:lnTo>
                  <a:lnTo>
                    <a:pt x="1588" y="826"/>
                  </a:lnTo>
                  <a:lnTo>
                    <a:pt x="1573" y="824"/>
                  </a:lnTo>
                  <a:lnTo>
                    <a:pt x="1560" y="826"/>
                  </a:lnTo>
                  <a:lnTo>
                    <a:pt x="1546" y="828"/>
                  </a:lnTo>
                  <a:lnTo>
                    <a:pt x="1533" y="833"/>
                  </a:lnTo>
                  <a:lnTo>
                    <a:pt x="1520" y="838"/>
                  </a:lnTo>
                  <a:lnTo>
                    <a:pt x="1510" y="845"/>
                  </a:lnTo>
                  <a:lnTo>
                    <a:pt x="1500" y="852"/>
                  </a:lnTo>
                  <a:lnTo>
                    <a:pt x="1514" y="853"/>
                  </a:lnTo>
                  <a:lnTo>
                    <a:pt x="1526" y="853"/>
                  </a:lnTo>
                  <a:lnTo>
                    <a:pt x="1539" y="852"/>
                  </a:lnTo>
                  <a:lnTo>
                    <a:pt x="1552" y="851"/>
                  </a:lnTo>
                  <a:lnTo>
                    <a:pt x="1564" y="850"/>
                  </a:lnTo>
                  <a:lnTo>
                    <a:pt x="1577" y="848"/>
                  </a:lnTo>
                  <a:lnTo>
                    <a:pt x="1590" y="845"/>
                  </a:lnTo>
                  <a:lnTo>
                    <a:pt x="1602" y="844"/>
                  </a:lnTo>
                  <a:close/>
                  <a:moveTo>
                    <a:pt x="1500" y="933"/>
                  </a:moveTo>
                  <a:lnTo>
                    <a:pt x="1495" y="925"/>
                  </a:lnTo>
                  <a:lnTo>
                    <a:pt x="1489" y="919"/>
                  </a:lnTo>
                  <a:lnTo>
                    <a:pt x="1484" y="913"/>
                  </a:lnTo>
                  <a:lnTo>
                    <a:pt x="1477" y="910"/>
                  </a:lnTo>
                  <a:lnTo>
                    <a:pt x="1469" y="906"/>
                  </a:lnTo>
                  <a:lnTo>
                    <a:pt x="1462" y="903"/>
                  </a:lnTo>
                  <a:lnTo>
                    <a:pt x="1454" y="901"/>
                  </a:lnTo>
                  <a:lnTo>
                    <a:pt x="1446" y="898"/>
                  </a:lnTo>
                  <a:lnTo>
                    <a:pt x="1420" y="906"/>
                  </a:lnTo>
                  <a:lnTo>
                    <a:pt x="1397" y="919"/>
                  </a:lnTo>
                  <a:lnTo>
                    <a:pt x="1375" y="934"/>
                  </a:lnTo>
                  <a:lnTo>
                    <a:pt x="1355" y="952"/>
                  </a:lnTo>
                  <a:lnTo>
                    <a:pt x="1335" y="973"/>
                  </a:lnTo>
                  <a:lnTo>
                    <a:pt x="1318" y="994"/>
                  </a:lnTo>
                  <a:lnTo>
                    <a:pt x="1300" y="1015"/>
                  </a:lnTo>
                  <a:lnTo>
                    <a:pt x="1284" y="1035"/>
                  </a:lnTo>
                  <a:lnTo>
                    <a:pt x="1265" y="1057"/>
                  </a:lnTo>
                  <a:lnTo>
                    <a:pt x="1244" y="1077"/>
                  </a:lnTo>
                  <a:lnTo>
                    <a:pt x="1222" y="1096"/>
                  </a:lnTo>
                  <a:lnTo>
                    <a:pt x="1199" y="1113"/>
                  </a:lnTo>
                  <a:lnTo>
                    <a:pt x="1176" y="1127"/>
                  </a:lnTo>
                  <a:lnTo>
                    <a:pt x="1152" y="1141"/>
                  </a:lnTo>
                  <a:lnTo>
                    <a:pt x="1127" y="1152"/>
                  </a:lnTo>
                  <a:lnTo>
                    <a:pt x="1100" y="1162"/>
                  </a:lnTo>
                  <a:lnTo>
                    <a:pt x="1074" y="1169"/>
                  </a:lnTo>
                  <a:lnTo>
                    <a:pt x="1047" y="1175"/>
                  </a:lnTo>
                  <a:lnTo>
                    <a:pt x="1020" y="1179"/>
                  </a:lnTo>
                  <a:lnTo>
                    <a:pt x="991" y="1182"/>
                  </a:lnTo>
                  <a:lnTo>
                    <a:pt x="963" y="1182"/>
                  </a:lnTo>
                  <a:lnTo>
                    <a:pt x="934" y="1179"/>
                  </a:lnTo>
                  <a:lnTo>
                    <a:pt x="906" y="1175"/>
                  </a:lnTo>
                  <a:lnTo>
                    <a:pt x="877" y="1169"/>
                  </a:lnTo>
                  <a:lnTo>
                    <a:pt x="851" y="1161"/>
                  </a:lnTo>
                  <a:lnTo>
                    <a:pt x="828" y="1152"/>
                  </a:lnTo>
                  <a:lnTo>
                    <a:pt x="805" y="1139"/>
                  </a:lnTo>
                  <a:lnTo>
                    <a:pt x="783" y="1124"/>
                  </a:lnTo>
                  <a:lnTo>
                    <a:pt x="763" y="1109"/>
                  </a:lnTo>
                  <a:lnTo>
                    <a:pt x="743" y="1092"/>
                  </a:lnTo>
                  <a:lnTo>
                    <a:pt x="722" y="1073"/>
                  </a:lnTo>
                  <a:lnTo>
                    <a:pt x="704" y="1054"/>
                  </a:lnTo>
                  <a:lnTo>
                    <a:pt x="684" y="1034"/>
                  </a:lnTo>
                  <a:lnTo>
                    <a:pt x="665" y="1015"/>
                  </a:lnTo>
                  <a:lnTo>
                    <a:pt x="646" y="995"/>
                  </a:lnTo>
                  <a:lnTo>
                    <a:pt x="627" y="975"/>
                  </a:lnTo>
                  <a:lnTo>
                    <a:pt x="607" y="957"/>
                  </a:lnTo>
                  <a:lnTo>
                    <a:pt x="588" y="939"/>
                  </a:lnTo>
                  <a:lnTo>
                    <a:pt x="567" y="922"/>
                  </a:lnTo>
                  <a:lnTo>
                    <a:pt x="545" y="907"/>
                  </a:lnTo>
                  <a:lnTo>
                    <a:pt x="496" y="903"/>
                  </a:lnTo>
                  <a:lnTo>
                    <a:pt x="462" y="913"/>
                  </a:lnTo>
                  <a:lnTo>
                    <a:pt x="443" y="935"/>
                  </a:lnTo>
                  <a:lnTo>
                    <a:pt x="436" y="962"/>
                  </a:lnTo>
                  <a:lnTo>
                    <a:pt x="436" y="992"/>
                  </a:lnTo>
                  <a:lnTo>
                    <a:pt x="444" y="1018"/>
                  </a:lnTo>
                  <a:lnTo>
                    <a:pt x="456" y="1039"/>
                  </a:lnTo>
                  <a:lnTo>
                    <a:pt x="470" y="1048"/>
                  </a:lnTo>
                  <a:lnTo>
                    <a:pt x="479" y="1048"/>
                  </a:lnTo>
                  <a:lnTo>
                    <a:pt x="488" y="1047"/>
                  </a:lnTo>
                  <a:lnTo>
                    <a:pt x="496" y="1042"/>
                  </a:lnTo>
                  <a:lnTo>
                    <a:pt x="504" y="1038"/>
                  </a:lnTo>
                  <a:lnTo>
                    <a:pt x="511" y="1033"/>
                  </a:lnTo>
                  <a:lnTo>
                    <a:pt x="519" y="1028"/>
                  </a:lnTo>
                  <a:lnTo>
                    <a:pt x="526" y="1025"/>
                  </a:lnTo>
                  <a:lnTo>
                    <a:pt x="534" y="1023"/>
                  </a:lnTo>
                  <a:lnTo>
                    <a:pt x="547" y="1026"/>
                  </a:lnTo>
                  <a:lnTo>
                    <a:pt x="557" y="1038"/>
                  </a:lnTo>
                  <a:lnTo>
                    <a:pt x="562" y="1055"/>
                  </a:lnTo>
                  <a:lnTo>
                    <a:pt x="565" y="1076"/>
                  </a:lnTo>
                  <a:lnTo>
                    <a:pt x="566" y="1100"/>
                  </a:lnTo>
                  <a:lnTo>
                    <a:pt x="565" y="1124"/>
                  </a:lnTo>
                  <a:lnTo>
                    <a:pt x="565" y="1148"/>
                  </a:lnTo>
                  <a:lnTo>
                    <a:pt x="566" y="1169"/>
                  </a:lnTo>
                  <a:lnTo>
                    <a:pt x="589" y="1182"/>
                  </a:lnTo>
                  <a:lnTo>
                    <a:pt x="612" y="1194"/>
                  </a:lnTo>
                  <a:lnTo>
                    <a:pt x="636" y="1206"/>
                  </a:lnTo>
                  <a:lnTo>
                    <a:pt x="659" y="1217"/>
                  </a:lnTo>
                  <a:lnTo>
                    <a:pt x="683" y="1228"/>
                  </a:lnTo>
                  <a:lnTo>
                    <a:pt x="707" y="1237"/>
                  </a:lnTo>
                  <a:lnTo>
                    <a:pt x="732" y="1246"/>
                  </a:lnTo>
                  <a:lnTo>
                    <a:pt x="756" y="1254"/>
                  </a:lnTo>
                  <a:lnTo>
                    <a:pt x="780" y="1262"/>
                  </a:lnTo>
                  <a:lnTo>
                    <a:pt x="804" y="1269"/>
                  </a:lnTo>
                  <a:lnTo>
                    <a:pt x="830" y="1275"/>
                  </a:lnTo>
                  <a:lnTo>
                    <a:pt x="854" y="1280"/>
                  </a:lnTo>
                  <a:lnTo>
                    <a:pt x="879" y="1284"/>
                  </a:lnTo>
                  <a:lnTo>
                    <a:pt x="903" y="1288"/>
                  </a:lnTo>
                  <a:lnTo>
                    <a:pt x="929" y="1291"/>
                  </a:lnTo>
                  <a:lnTo>
                    <a:pt x="954" y="1292"/>
                  </a:lnTo>
                  <a:lnTo>
                    <a:pt x="978" y="1293"/>
                  </a:lnTo>
                  <a:lnTo>
                    <a:pt x="1003" y="1293"/>
                  </a:lnTo>
                  <a:lnTo>
                    <a:pt x="1029" y="1292"/>
                  </a:lnTo>
                  <a:lnTo>
                    <a:pt x="1053" y="1291"/>
                  </a:lnTo>
                  <a:lnTo>
                    <a:pt x="1078" y="1289"/>
                  </a:lnTo>
                  <a:lnTo>
                    <a:pt x="1102" y="1284"/>
                  </a:lnTo>
                  <a:lnTo>
                    <a:pt x="1128" y="1280"/>
                  </a:lnTo>
                  <a:lnTo>
                    <a:pt x="1152" y="1275"/>
                  </a:lnTo>
                  <a:lnTo>
                    <a:pt x="1177" y="1268"/>
                  </a:lnTo>
                  <a:lnTo>
                    <a:pt x="1201" y="1260"/>
                  </a:lnTo>
                  <a:lnTo>
                    <a:pt x="1226" y="1252"/>
                  </a:lnTo>
                  <a:lnTo>
                    <a:pt x="1250" y="1242"/>
                  </a:lnTo>
                  <a:lnTo>
                    <a:pt x="1274" y="1231"/>
                  </a:lnTo>
                  <a:lnTo>
                    <a:pt x="1298" y="1220"/>
                  </a:lnTo>
                  <a:lnTo>
                    <a:pt x="1321" y="1206"/>
                  </a:lnTo>
                  <a:lnTo>
                    <a:pt x="1345" y="1192"/>
                  </a:lnTo>
                  <a:lnTo>
                    <a:pt x="1379" y="1169"/>
                  </a:lnTo>
                  <a:lnTo>
                    <a:pt x="1411" y="1142"/>
                  </a:lnTo>
                  <a:lnTo>
                    <a:pt x="1439" y="1114"/>
                  </a:lnTo>
                  <a:lnTo>
                    <a:pt x="1463" y="1081"/>
                  </a:lnTo>
                  <a:lnTo>
                    <a:pt x="1481" y="1047"/>
                  </a:lnTo>
                  <a:lnTo>
                    <a:pt x="1494" y="1010"/>
                  </a:lnTo>
                  <a:lnTo>
                    <a:pt x="1501" y="972"/>
                  </a:lnTo>
                  <a:lnTo>
                    <a:pt x="1500" y="93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4" name="Freeform 74"/>
            <p:cNvSpPr>
              <a:spLocks/>
            </p:cNvSpPr>
            <p:nvPr/>
          </p:nvSpPr>
          <p:spPr bwMode="auto">
            <a:xfrm>
              <a:off x="3982" y="2955"/>
              <a:ext cx="92" cy="12"/>
            </a:xfrm>
            <a:custGeom>
              <a:avLst/>
              <a:gdLst>
                <a:gd name="T0" fmla="*/ 0 w 184"/>
                <a:gd name="T1" fmla="*/ 1 h 23"/>
                <a:gd name="T2" fmla="*/ 1 w 184"/>
                <a:gd name="T3" fmla="*/ 1 h 23"/>
                <a:gd name="T4" fmla="*/ 1 w 184"/>
                <a:gd name="T5" fmla="*/ 1 h 23"/>
                <a:gd name="T6" fmla="*/ 1 w 184"/>
                <a:gd name="T7" fmla="*/ 1 h 23"/>
                <a:gd name="T8" fmla="*/ 1 w 184"/>
                <a:gd name="T9" fmla="*/ 1 h 23"/>
                <a:gd name="T10" fmla="*/ 1 w 184"/>
                <a:gd name="T11" fmla="*/ 1 h 23"/>
                <a:gd name="T12" fmla="*/ 1 w 184"/>
                <a:gd name="T13" fmla="*/ 0 h 23"/>
                <a:gd name="T14" fmla="*/ 2 w 184"/>
                <a:gd name="T15" fmla="*/ 0 h 23"/>
                <a:gd name="T16" fmla="*/ 2 w 184"/>
                <a:gd name="T17" fmla="*/ 0 h 23"/>
                <a:gd name="T18" fmla="*/ 2 w 184"/>
                <a:gd name="T19" fmla="*/ 0 h 23"/>
                <a:gd name="T20" fmla="*/ 2 w 184"/>
                <a:gd name="T21" fmla="*/ 1 h 23"/>
                <a:gd name="T22" fmla="*/ 2 w 184"/>
                <a:gd name="T23" fmla="*/ 1 h 23"/>
                <a:gd name="T24" fmla="*/ 3 w 184"/>
                <a:gd name="T25" fmla="*/ 1 h 23"/>
                <a:gd name="T26" fmla="*/ 3 w 184"/>
                <a:gd name="T27" fmla="*/ 1 h 23"/>
                <a:gd name="T28" fmla="*/ 3 w 184"/>
                <a:gd name="T29" fmla="*/ 1 h 23"/>
                <a:gd name="T30" fmla="*/ 3 w 184"/>
                <a:gd name="T31" fmla="*/ 1 h 23"/>
                <a:gd name="T32" fmla="*/ 3 w 184"/>
                <a:gd name="T33" fmla="*/ 1 h 23"/>
                <a:gd name="T34" fmla="*/ 3 w 184"/>
                <a:gd name="T35" fmla="*/ 1 h 23"/>
                <a:gd name="T36" fmla="*/ 3 w 184"/>
                <a:gd name="T37" fmla="*/ 1 h 23"/>
                <a:gd name="T38" fmla="*/ 3 w 184"/>
                <a:gd name="T39" fmla="*/ 1 h 23"/>
                <a:gd name="T40" fmla="*/ 3 w 184"/>
                <a:gd name="T41" fmla="*/ 1 h 23"/>
                <a:gd name="T42" fmla="*/ 3 w 184"/>
                <a:gd name="T43" fmla="*/ 1 h 23"/>
                <a:gd name="T44" fmla="*/ 2 w 184"/>
                <a:gd name="T45" fmla="*/ 1 h 23"/>
                <a:gd name="T46" fmla="*/ 2 w 184"/>
                <a:gd name="T47" fmla="*/ 1 h 23"/>
                <a:gd name="T48" fmla="*/ 2 w 184"/>
                <a:gd name="T49" fmla="*/ 1 h 23"/>
                <a:gd name="T50" fmla="*/ 2 w 184"/>
                <a:gd name="T51" fmla="*/ 1 h 23"/>
                <a:gd name="T52" fmla="*/ 1 w 184"/>
                <a:gd name="T53" fmla="*/ 1 h 23"/>
                <a:gd name="T54" fmla="*/ 1 w 184"/>
                <a:gd name="T55" fmla="*/ 1 h 23"/>
                <a:gd name="T56" fmla="*/ 1 w 184"/>
                <a:gd name="T57" fmla="*/ 1 h 23"/>
                <a:gd name="T58" fmla="*/ 1 w 184"/>
                <a:gd name="T59" fmla="*/ 1 h 23"/>
                <a:gd name="T60" fmla="*/ 1 w 184"/>
                <a:gd name="T61" fmla="*/ 1 h 23"/>
                <a:gd name="T62" fmla="*/ 0 w 184"/>
                <a:gd name="T63" fmla="*/ 1 h 23"/>
                <a:gd name="T64" fmla="*/ 0 w 184"/>
                <a:gd name="T65" fmla="*/ 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4" h="23">
                  <a:moveTo>
                    <a:pt x="0" y="6"/>
                  </a:moveTo>
                  <a:lnTo>
                    <a:pt x="9" y="5"/>
                  </a:lnTo>
                  <a:lnTo>
                    <a:pt x="19" y="3"/>
                  </a:lnTo>
                  <a:lnTo>
                    <a:pt x="30" y="2"/>
                  </a:lnTo>
                  <a:lnTo>
                    <a:pt x="40" y="1"/>
                  </a:lnTo>
                  <a:lnTo>
                    <a:pt x="52" y="1"/>
                  </a:lnTo>
                  <a:lnTo>
                    <a:pt x="63" y="0"/>
                  </a:lnTo>
                  <a:lnTo>
                    <a:pt x="76" y="0"/>
                  </a:lnTo>
                  <a:lnTo>
                    <a:pt x="87" y="0"/>
                  </a:lnTo>
                  <a:lnTo>
                    <a:pt x="100" y="0"/>
                  </a:lnTo>
                  <a:lnTo>
                    <a:pt x="113" y="1"/>
                  </a:lnTo>
                  <a:lnTo>
                    <a:pt x="125" y="1"/>
                  </a:lnTo>
                  <a:lnTo>
                    <a:pt x="137" y="2"/>
                  </a:lnTo>
                  <a:lnTo>
                    <a:pt x="149" y="3"/>
                  </a:lnTo>
                  <a:lnTo>
                    <a:pt x="161" y="5"/>
                  </a:lnTo>
                  <a:lnTo>
                    <a:pt x="172" y="6"/>
                  </a:lnTo>
                  <a:lnTo>
                    <a:pt x="184" y="8"/>
                  </a:lnTo>
                  <a:lnTo>
                    <a:pt x="180" y="13"/>
                  </a:lnTo>
                  <a:lnTo>
                    <a:pt x="174" y="16"/>
                  </a:lnTo>
                  <a:lnTo>
                    <a:pt x="163" y="18"/>
                  </a:lnTo>
                  <a:lnTo>
                    <a:pt x="151" y="21"/>
                  </a:lnTo>
                  <a:lnTo>
                    <a:pt x="136" y="22"/>
                  </a:lnTo>
                  <a:lnTo>
                    <a:pt x="119" y="23"/>
                  </a:lnTo>
                  <a:lnTo>
                    <a:pt x="103" y="23"/>
                  </a:lnTo>
                  <a:lnTo>
                    <a:pt x="85" y="23"/>
                  </a:lnTo>
                  <a:lnTo>
                    <a:pt x="68" y="22"/>
                  </a:lnTo>
                  <a:lnTo>
                    <a:pt x="52" y="21"/>
                  </a:lnTo>
                  <a:lnTo>
                    <a:pt x="37" y="20"/>
                  </a:lnTo>
                  <a:lnTo>
                    <a:pt x="23" y="17"/>
                  </a:lnTo>
                  <a:lnTo>
                    <a:pt x="12" y="15"/>
                  </a:lnTo>
                  <a:lnTo>
                    <a:pt x="4" y="11"/>
                  </a:lnTo>
                  <a:lnTo>
                    <a:pt x="0" y="9"/>
                  </a:lnTo>
                  <a:lnTo>
                    <a:pt x="0" y="6"/>
                  </a:lnTo>
                  <a:close/>
                </a:path>
              </a:pathLst>
            </a:custGeom>
            <a:solidFill>
              <a:srgbClr val="B768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5" name="Freeform 75"/>
            <p:cNvSpPr>
              <a:spLocks/>
            </p:cNvSpPr>
            <p:nvPr/>
          </p:nvSpPr>
          <p:spPr bwMode="auto">
            <a:xfrm>
              <a:off x="3997" y="2999"/>
              <a:ext cx="60" cy="11"/>
            </a:xfrm>
            <a:custGeom>
              <a:avLst/>
              <a:gdLst>
                <a:gd name="T0" fmla="*/ 1 w 121"/>
                <a:gd name="T1" fmla="*/ 1 h 22"/>
                <a:gd name="T2" fmla="*/ 1 w 121"/>
                <a:gd name="T3" fmla="*/ 1 h 22"/>
                <a:gd name="T4" fmla="*/ 1 w 121"/>
                <a:gd name="T5" fmla="*/ 1 h 22"/>
                <a:gd name="T6" fmla="*/ 1 w 121"/>
                <a:gd name="T7" fmla="*/ 1 h 22"/>
                <a:gd name="T8" fmla="*/ 0 w 121"/>
                <a:gd name="T9" fmla="*/ 1 h 22"/>
                <a:gd name="T10" fmla="*/ 0 w 121"/>
                <a:gd name="T11" fmla="*/ 1 h 22"/>
                <a:gd name="T12" fmla="*/ 0 w 121"/>
                <a:gd name="T13" fmla="*/ 1 h 22"/>
                <a:gd name="T14" fmla="*/ 0 w 121"/>
                <a:gd name="T15" fmla="*/ 1 h 22"/>
                <a:gd name="T16" fmla="*/ 0 w 121"/>
                <a:gd name="T17" fmla="*/ 1 h 22"/>
                <a:gd name="T18" fmla="*/ 0 w 121"/>
                <a:gd name="T19" fmla="*/ 1 h 22"/>
                <a:gd name="T20" fmla="*/ 0 w 121"/>
                <a:gd name="T21" fmla="*/ 1 h 22"/>
                <a:gd name="T22" fmla="*/ 0 w 121"/>
                <a:gd name="T23" fmla="*/ 0 h 22"/>
                <a:gd name="T24" fmla="*/ 0 w 121"/>
                <a:gd name="T25" fmla="*/ 0 h 22"/>
                <a:gd name="T26" fmla="*/ 1 w 121"/>
                <a:gd name="T27" fmla="*/ 1 h 22"/>
                <a:gd name="T28" fmla="*/ 1 w 121"/>
                <a:gd name="T29" fmla="*/ 1 h 22"/>
                <a:gd name="T30" fmla="*/ 1 w 121"/>
                <a:gd name="T31" fmla="*/ 1 h 22"/>
                <a:gd name="T32" fmla="*/ 1 w 121"/>
                <a:gd name="T33" fmla="*/ 1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1" h="22">
                  <a:moveTo>
                    <a:pt x="121" y="10"/>
                  </a:moveTo>
                  <a:lnTo>
                    <a:pt x="115" y="15"/>
                  </a:lnTo>
                  <a:lnTo>
                    <a:pt x="102" y="19"/>
                  </a:lnTo>
                  <a:lnTo>
                    <a:pt x="83" y="21"/>
                  </a:lnTo>
                  <a:lnTo>
                    <a:pt x="61" y="22"/>
                  </a:lnTo>
                  <a:lnTo>
                    <a:pt x="38" y="21"/>
                  </a:lnTo>
                  <a:lnTo>
                    <a:pt x="18" y="19"/>
                  </a:lnTo>
                  <a:lnTo>
                    <a:pt x="5" y="17"/>
                  </a:lnTo>
                  <a:lnTo>
                    <a:pt x="0" y="12"/>
                  </a:lnTo>
                  <a:lnTo>
                    <a:pt x="5" y="6"/>
                  </a:lnTo>
                  <a:lnTo>
                    <a:pt x="18" y="3"/>
                  </a:lnTo>
                  <a:lnTo>
                    <a:pt x="38" y="0"/>
                  </a:lnTo>
                  <a:lnTo>
                    <a:pt x="61" y="0"/>
                  </a:lnTo>
                  <a:lnTo>
                    <a:pt x="83" y="2"/>
                  </a:lnTo>
                  <a:lnTo>
                    <a:pt x="102" y="3"/>
                  </a:lnTo>
                  <a:lnTo>
                    <a:pt x="115" y="6"/>
                  </a:lnTo>
                  <a:lnTo>
                    <a:pt x="121" y="10"/>
                  </a:lnTo>
                  <a:close/>
                </a:path>
              </a:pathLst>
            </a:custGeom>
            <a:solidFill>
              <a:srgbClr val="B768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6" name="Freeform 76"/>
            <p:cNvSpPr>
              <a:spLocks/>
            </p:cNvSpPr>
            <p:nvPr/>
          </p:nvSpPr>
          <p:spPr bwMode="auto">
            <a:xfrm>
              <a:off x="4219" y="3095"/>
              <a:ext cx="445" cy="60"/>
            </a:xfrm>
            <a:custGeom>
              <a:avLst/>
              <a:gdLst>
                <a:gd name="T0" fmla="*/ 10 w 889"/>
                <a:gd name="T1" fmla="*/ 0 h 121"/>
                <a:gd name="T2" fmla="*/ 10 w 889"/>
                <a:gd name="T3" fmla="*/ 0 h 121"/>
                <a:gd name="T4" fmla="*/ 11 w 889"/>
                <a:gd name="T5" fmla="*/ 0 h 121"/>
                <a:gd name="T6" fmla="*/ 11 w 889"/>
                <a:gd name="T7" fmla="*/ 0 h 121"/>
                <a:gd name="T8" fmla="*/ 11 w 889"/>
                <a:gd name="T9" fmla="*/ 0 h 121"/>
                <a:gd name="T10" fmla="*/ 12 w 889"/>
                <a:gd name="T11" fmla="*/ 0 h 121"/>
                <a:gd name="T12" fmla="*/ 12 w 889"/>
                <a:gd name="T13" fmla="*/ 0 h 121"/>
                <a:gd name="T14" fmla="*/ 12 w 889"/>
                <a:gd name="T15" fmla="*/ 0 h 121"/>
                <a:gd name="T16" fmla="*/ 13 w 889"/>
                <a:gd name="T17" fmla="*/ 0 h 121"/>
                <a:gd name="T18" fmla="*/ 13 w 889"/>
                <a:gd name="T19" fmla="*/ 0 h 121"/>
                <a:gd name="T20" fmla="*/ 13 w 889"/>
                <a:gd name="T21" fmla="*/ 0 h 121"/>
                <a:gd name="T22" fmla="*/ 14 w 889"/>
                <a:gd name="T23" fmla="*/ 0 h 121"/>
                <a:gd name="T24" fmla="*/ 14 w 889"/>
                <a:gd name="T25" fmla="*/ 1 h 121"/>
                <a:gd name="T26" fmla="*/ 14 w 889"/>
                <a:gd name="T27" fmla="*/ 1 h 121"/>
                <a:gd name="T28" fmla="*/ 14 w 889"/>
                <a:gd name="T29" fmla="*/ 1 h 121"/>
                <a:gd name="T30" fmla="*/ 13 w 889"/>
                <a:gd name="T31" fmla="*/ 1 h 121"/>
                <a:gd name="T32" fmla="*/ 12 w 889"/>
                <a:gd name="T33" fmla="*/ 1 h 121"/>
                <a:gd name="T34" fmla="*/ 11 w 889"/>
                <a:gd name="T35" fmla="*/ 0 h 121"/>
                <a:gd name="T36" fmla="*/ 10 w 889"/>
                <a:gd name="T37" fmla="*/ 0 h 121"/>
                <a:gd name="T38" fmla="*/ 10 w 889"/>
                <a:gd name="T39" fmla="*/ 0 h 121"/>
                <a:gd name="T40" fmla="*/ 9 w 889"/>
                <a:gd name="T41" fmla="*/ 0 h 121"/>
                <a:gd name="T42" fmla="*/ 8 w 889"/>
                <a:gd name="T43" fmla="*/ 0 h 121"/>
                <a:gd name="T44" fmla="*/ 7 w 889"/>
                <a:gd name="T45" fmla="*/ 0 h 121"/>
                <a:gd name="T46" fmla="*/ 6 w 889"/>
                <a:gd name="T47" fmla="*/ 0 h 121"/>
                <a:gd name="T48" fmla="*/ 5 w 889"/>
                <a:gd name="T49" fmla="*/ 0 h 121"/>
                <a:gd name="T50" fmla="*/ 4 w 889"/>
                <a:gd name="T51" fmla="*/ 0 h 121"/>
                <a:gd name="T52" fmla="*/ 3 w 889"/>
                <a:gd name="T53" fmla="*/ 0 h 121"/>
                <a:gd name="T54" fmla="*/ 2 w 889"/>
                <a:gd name="T55" fmla="*/ 1 h 121"/>
                <a:gd name="T56" fmla="*/ 2 w 889"/>
                <a:gd name="T57" fmla="*/ 1 h 121"/>
                <a:gd name="T58" fmla="*/ 1 w 889"/>
                <a:gd name="T59" fmla="*/ 1 h 121"/>
                <a:gd name="T60" fmla="*/ 1 w 889"/>
                <a:gd name="T61" fmla="*/ 1 h 121"/>
                <a:gd name="T62" fmla="*/ 1 w 889"/>
                <a:gd name="T63" fmla="*/ 1 h 121"/>
                <a:gd name="T64" fmla="*/ 1 w 889"/>
                <a:gd name="T65" fmla="*/ 0 h 121"/>
                <a:gd name="T66" fmla="*/ 2 w 889"/>
                <a:gd name="T67" fmla="*/ 0 h 121"/>
                <a:gd name="T68" fmla="*/ 2 w 889"/>
                <a:gd name="T69" fmla="*/ 0 h 121"/>
                <a:gd name="T70" fmla="*/ 3 w 889"/>
                <a:gd name="T71" fmla="*/ 0 h 121"/>
                <a:gd name="T72" fmla="*/ 3 w 889"/>
                <a:gd name="T73" fmla="*/ 0 h 121"/>
                <a:gd name="T74" fmla="*/ 4 w 889"/>
                <a:gd name="T75" fmla="*/ 0 h 121"/>
                <a:gd name="T76" fmla="*/ 4 w 889"/>
                <a:gd name="T77" fmla="*/ 0 h 121"/>
                <a:gd name="T78" fmla="*/ 4 w 889"/>
                <a:gd name="T79" fmla="*/ 0 h 121"/>
                <a:gd name="T80" fmla="*/ 4 w 889"/>
                <a:gd name="T81" fmla="*/ 0 h 121"/>
                <a:gd name="T82" fmla="*/ 4 w 889"/>
                <a:gd name="T83" fmla="*/ 0 h 121"/>
                <a:gd name="T84" fmla="*/ 5 w 889"/>
                <a:gd name="T85" fmla="*/ 0 h 121"/>
                <a:gd name="T86" fmla="*/ 5 w 889"/>
                <a:gd name="T87" fmla="*/ 0 h 121"/>
                <a:gd name="T88" fmla="*/ 5 w 889"/>
                <a:gd name="T89" fmla="*/ 0 h 121"/>
                <a:gd name="T90" fmla="*/ 6 w 889"/>
                <a:gd name="T91" fmla="*/ 0 h 121"/>
                <a:gd name="T92" fmla="*/ 6 w 889"/>
                <a:gd name="T93" fmla="*/ 0 h 121"/>
                <a:gd name="T94" fmla="*/ 7 w 889"/>
                <a:gd name="T95" fmla="*/ 0 h 121"/>
                <a:gd name="T96" fmla="*/ 8 w 889"/>
                <a:gd name="T97" fmla="*/ 0 h 121"/>
                <a:gd name="T98" fmla="*/ 9 w 889"/>
                <a:gd name="T99" fmla="*/ 0 h 121"/>
                <a:gd name="T100" fmla="*/ 9 w 889"/>
                <a:gd name="T101" fmla="*/ 0 h 121"/>
                <a:gd name="T102" fmla="*/ 10 w 889"/>
                <a:gd name="T103" fmla="*/ 0 h 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89" h="121">
                  <a:moveTo>
                    <a:pt x="632" y="10"/>
                  </a:moveTo>
                  <a:lnTo>
                    <a:pt x="633" y="17"/>
                  </a:lnTo>
                  <a:lnTo>
                    <a:pt x="632" y="26"/>
                  </a:lnTo>
                  <a:lnTo>
                    <a:pt x="635" y="35"/>
                  </a:lnTo>
                  <a:lnTo>
                    <a:pt x="645" y="42"/>
                  </a:lnTo>
                  <a:lnTo>
                    <a:pt x="659" y="40"/>
                  </a:lnTo>
                  <a:lnTo>
                    <a:pt x="667" y="33"/>
                  </a:lnTo>
                  <a:lnTo>
                    <a:pt x="670" y="24"/>
                  </a:lnTo>
                  <a:lnTo>
                    <a:pt x="668" y="10"/>
                  </a:lnTo>
                  <a:lnTo>
                    <a:pt x="681" y="11"/>
                  </a:lnTo>
                  <a:lnTo>
                    <a:pt x="695" y="12"/>
                  </a:lnTo>
                  <a:lnTo>
                    <a:pt x="707" y="14"/>
                  </a:lnTo>
                  <a:lnTo>
                    <a:pt x="719" y="16"/>
                  </a:lnTo>
                  <a:lnTo>
                    <a:pt x="731" y="18"/>
                  </a:lnTo>
                  <a:lnTo>
                    <a:pt x="744" y="22"/>
                  </a:lnTo>
                  <a:lnTo>
                    <a:pt x="756" y="24"/>
                  </a:lnTo>
                  <a:lnTo>
                    <a:pt x="768" y="27"/>
                  </a:lnTo>
                  <a:lnTo>
                    <a:pt x="780" y="31"/>
                  </a:lnTo>
                  <a:lnTo>
                    <a:pt x="792" y="34"/>
                  </a:lnTo>
                  <a:lnTo>
                    <a:pt x="804" y="39"/>
                  </a:lnTo>
                  <a:lnTo>
                    <a:pt x="817" y="42"/>
                  </a:lnTo>
                  <a:lnTo>
                    <a:pt x="828" y="46"/>
                  </a:lnTo>
                  <a:lnTo>
                    <a:pt x="841" y="49"/>
                  </a:lnTo>
                  <a:lnTo>
                    <a:pt x="852" y="52"/>
                  </a:lnTo>
                  <a:lnTo>
                    <a:pt x="865" y="55"/>
                  </a:lnTo>
                  <a:lnTo>
                    <a:pt x="871" y="71"/>
                  </a:lnTo>
                  <a:lnTo>
                    <a:pt x="881" y="86"/>
                  </a:lnTo>
                  <a:lnTo>
                    <a:pt x="889" y="102"/>
                  </a:lnTo>
                  <a:lnTo>
                    <a:pt x="888" y="121"/>
                  </a:lnTo>
                  <a:lnTo>
                    <a:pt x="861" y="110"/>
                  </a:lnTo>
                  <a:lnTo>
                    <a:pt x="835" y="101"/>
                  </a:lnTo>
                  <a:lnTo>
                    <a:pt x="809" y="92"/>
                  </a:lnTo>
                  <a:lnTo>
                    <a:pt x="781" y="84"/>
                  </a:lnTo>
                  <a:lnTo>
                    <a:pt x="752" y="76"/>
                  </a:lnTo>
                  <a:lnTo>
                    <a:pt x="724" y="69"/>
                  </a:lnTo>
                  <a:lnTo>
                    <a:pt x="696" y="63"/>
                  </a:lnTo>
                  <a:lnTo>
                    <a:pt x="667" y="57"/>
                  </a:lnTo>
                  <a:lnTo>
                    <a:pt x="637" y="53"/>
                  </a:lnTo>
                  <a:lnTo>
                    <a:pt x="607" y="49"/>
                  </a:lnTo>
                  <a:lnTo>
                    <a:pt x="577" y="46"/>
                  </a:lnTo>
                  <a:lnTo>
                    <a:pt x="547" y="42"/>
                  </a:lnTo>
                  <a:lnTo>
                    <a:pt x="517" y="40"/>
                  </a:lnTo>
                  <a:lnTo>
                    <a:pt x="487" y="39"/>
                  </a:lnTo>
                  <a:lnTo>
                    <a:pt x="457" y="38"/>
                  </a:lnTo>
                  <a:lnTo>
                    <a:pt x="427" y="38"/>
                  </a:lnTo>
                  <a:lnTo>
                    <a:pt x="399" y="38"/>
                  </a:lnTo>
                  <a:lnTo>
                    <a:pt x="371" y="39"/>
                  </a:lnTo>
                  <a:lnTo>
                    <a:pt x="342" y="40"/>
                  </a:lnTo>
                  <a:lnTo>
                    <a:pt x="315" y="42"/>
                  </a:lnTo>
                  <a:lnTo>
                    <a:pt x="286" y="45"/>
                  </a:lnTo>
                  <a:lnTo>
                    <a:pt x="258" y="47"/>
                  </a:lnTo>
                  <a:lnTo>
                    <a:pt x="230" y="50"/>
                  </a:lnTo>
                  <a:lnTo>
                    <a:pt x="204" y="55"/>
                  </a:lnTo>
                  <a:lnTo>
                    <a:pt x="177" y="60"/>
                  </a:lnTo>
                  <a:lnTo>
                    <a:pt x="150" y="64"/>
                  </a:lnTo>
                  <a:lnTo>
                    <a:pt x="125" y="70"/>
                  </a:lnTo>
                  <a:lnTo>
                    <a:pt x="98" y="76"/>
                  </a:lnTo>
                  <a:lnTo>
                    <a:pt x="73" y="83"/>
                  </a:lnTo>
                  <a:lnTo>
                    <a:pt x="49" y="90"/>
                  </a:lnTo>
                  <a:lnTo>
                    <a:pt x="24" y="98"/>
                  </a:lnTo>
                  <a:lnTo>
                    <a:pt x="0" y="106"/>
                  </a:lnTo>
                  <a:lnTo>
                    <a:pt x="4" y="93"/>
                  </a:lnTo>
                  <a:lnTo>
                    <a:pt x="9" y="82"/>
                  </a:lnTo>
                  <a:lnTo>
                    <a:pt x="17" y="71"/>
                  </a:lnTo>
                  <a:lnTo>
                    <a:pt x="27" y="62"/>
                  </a:lnTo>
                  <a:lnTo>
                    <a:pt x="38" y="54"/>
                  </a:lnTo>
                  <a:lnTo>
                    <a:pt x="51" y="47"/>
                  </a:lnTo>
                  <a:lnTo>
                    <a:pt x="65" y="40"/>
                  </a:lnTo>
                  <a:lnTo>
                    <a:pt x="80" y="34"/>
                  </a:lnTo>
                  <a:lnTo>
                    <a:pt x="96" y="30"/>
                  </a:lnTo>
                  <a:lnTo>
                    <a:pt x="112" y="26"/>
                  </a:lnTo>
                  <a:lnTo>
                    <a:pt x="129" y="23"/>
                  </a:lnTo>
                  <a:lnTo>
                    <a:pt x="145" y="19"/>
                  </a:lnTo>
                  <a:lnTo>
                    <a:pt x="163" y="17"/>
                  </a:lnTo>
                  <a:lnTo>
                    <a:pt x="180" y="16"/>
                  </a:lnTo>
                  <a:lnTo>
                    <a:pt x="196" y="14"/>
                  </a:lnTo>
                  <a:lnTo>
                    <a:pt x="212" y="12"/>
                  </a:lnTo>
                  <a:lnTo>
                    <a:pt x="209" y="19"/>
                  </a:lnTo>
                  <a:lnTo>
                    <a:pt x="211" y="30"/>
                  </a:lnTo>
                  <a:lnTo>
                    <a:pt x="218" y="39"/>
                  </a:lnTo>
                  <a:lnTo>
                    <a:pt x="229" y="45"/>
                  </a:lnTo>
                  <a:lnTo>
                    <a:pt x="237" y="45"/>
                  </a:lnTo>
                  <a:lnTo>
                    <a:pt x="244" y="42"/>
                  </a:lnTo>
                  <a:lnTo>
                    <a:pt x="251" y="39"/>
                  </a:lnTo>
                  <a:lnTo>
                    <a:pt x="257" y="34"/>
                  </a:lnTo>
                  <a:lnTo>
                    <a:pt x="260" y="27"/>
                  </a:lnTo>
                  <a:lnTo>
                    <a:pt x="262" y="20"/>
                  </a:lnTo>
                  <a:lnTo>
                    <a:pt x="259" y="12"/>
                  </a:lnTo>
                  <a:lnTo>
                    <a:pt x="255" y="4"/>
                  </a:lnTo>
                  <a:lnTo>
                    <a:pt x="279" y="3"/>
                  </a:lnTo>
                  <a:lnTo>
                    <a:pt x="302" y="2"/>
                  </a:lnTo>
                  <a:lnTo>
                    <a:pt x="326" y="1"/>
                  </a:lnTo>
                  <a:lnTo>
                    <a:pt x="349" y="0"/>
                  </a:lnTo>
                  <a:lnTo>
                    <a:pt x="373" y="0"/>
                  </a:lnTo>
                  <a:lnTo>
                    <a:pt x="396" y="0"/>
                  </a:lnTo>
                  <a:lnTo>
                    <a:pt x="420" y="0"/>
                  </a:lnTo>
                  <a:lnTo>
                    <a:pt x="443" y="1"/>
                  </a:lnTo>
                  <a:lnTo>
                    <a:pt x="468" y="1"/>
                  </a:lnTo>
                  <a:lnTo>
                    <a:pt x="491" y="2"/>
                  </a:lnTo>
                  <a:lnTo>
                    <a:pt x="515" y="3"/>
                  </a:lnTo>
                  <a:lnTo>
                    <a:pt x="538" y="4"/>
                  </a:lnTo>
                  <a:lnTo>
                    <a:pt x="562" y="6"/>
                  </a:lnTo>
                  <a:lnTo>
                    <a:pt x="585" y="7"/>
                  </a:lnTo>
                  <a:lnTo>
                    <a:pt x="609" y="9"/>
                  </a:lnTo>
                  <a:lnTo>
                    <a:pt x="632" y="10"/>
                  </a:lnTo>
                  <a:close/>
                </a:path>
              </a:pathLst>
            </a:custGeom>
            <a:solidFill>
              <a:srgbClr val="FFB7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7" name="Freeform 77"/>
            <p:cNvSpPr>
              <a:spLocks/>
            </p:cNvSpPr>
            <p:nvPr/>
          </p:nvSpPr>
          <p:spPr bwMode="auto">
            <a:xfrm>
              <a:off x="4551" y="3131"/>
              <a:ext cx="119" cy="122"/>
            </a:xfrm>
            <a:custGeom>
              <a:avLst/>
              <a:gdLst>
                <a:gd name="T0" fmla="*/ 3 w 239"/>
                <a:gd name="T1" fmla="*/ 4 h 243"/>
                <a:gd name="T2" fmla="*/ 0 w 239"/>
                <a:gd name="T3" fmla="*/ 0 h 243"/>
                <a:gd name="T4" fmla="*/ 0 w 239"/>
                <a:gd name="T5" fmla="*/ 1 h 243"/>
                <a:gd name="T6" fmla="*/ 0 w 239"/>
                <a:gd name="T7" fmla="*/ 1 h 243"/>
                <a:gd name="T8" fmla="*/ 0 w 239"/>
                <a:gd name="T9" fmla="*/ 1 h 243"/>
                <a:gd name="T10" fmla="*/ 0 w 239"/>
                <a:gd name="T11" fmla="*/ 1 h 243"/>
                <a:gd name="T12" fmla="*/ 1 w 239"/>
                <a:gd name="T13" fmla="*/ 1 h 243"/>
                <a:gd name="T14" fmla="*/ 1 w 239"/>
                <a:gd name="T15" fmla="*/ 1 h 243"/>
                <a:gd name="T16" fmla="*/ 1 w 239"/>
                <a:gd name="T17" fmla="*/ 1 h 243"/>
                <a:gd name="T18" fmla="*/ 1 w 239"/>
                <a:gd name="T19" fmla="*/ 1 h 243"/>
                <a:gd name="T20" fmla="*/ 2 w 239"/>
                <a:gd name="T21" fmla="*/ 1 h 243"/>
                <a:gd name="T22" fmla="*/ 2 w 239"/>
                <a:gd name="T23" fmla="*/ 1 h 243"/>
                <a:gd name="T24" fmla="*/ 2 w 239"/>
                <a:gd name="T25" fmla="*/ 1 h 243"/>
                <a:gd name="T26" fmla="*/ 2 w 239"/>
                <a:gd name="T27" fmla="*/ 1 h 243"/>
                <a:gd name="T28" fmla="*/ 2 w 239"/>
                <a:gd name="T29" fmla="*/ 1 h 243"/>
                <a:gd name="T30" fmla="*/ 3 w 239"/>
                <a:gd name="T31" fmla="*/ 1 h 243"/>
                <a:gd name="T32" fmla="*/ 3 w 239"/>
                <a:gd name="T33" fmla="*/ 1 h 243"/>
                <a:gd name="T34" fmla="*/ 3 w 239"/>
                <a:gd name="T35" fmla="*/ 1 h 243"/>
                <a:gd name="T36" fmla="*/ 3 w 239"/>
                <a:gd name="T37" fmla="*/ 2 h 243"/>
                <a:gd name="T38" fmla="*/ 3 w 239"/>
                <a:gd name="T39" fmla="*/ 3 h 243"/>
                <a:gd name="T40" fmla="*/ 3 w 239"/>
                <a:gd name="T41" fmla="*/ 4 h 243"/>
                <a:gd name="T42" fmla="*/ 3 w 239"/>
                <a:gd name="T43" fmla="*/ 4 h 2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43">
                  <a:moveTo>
                    <a:pt x="231" y="243"/>
                  </a:moveTo>
                  <a:lnTo>
                    <a:pt x="0" y="0"/>
                  </a:lnTo>
                  <a:lnTo>
                    <a:pt x="15" y="4"/>
                  </a:lnTo>
                  <a:lnTo>
                    <a:pt x="30" y="6"/>
                  </a:lnTo>
                  <a:lnTo>
                    <a:pt x="45" y="10"/>
                  </a:lnTo>
                  <a:lnTo>
                    <a:pt x="60" y="13"/>
                  </a:lnTo>
                  <a:lnTo>
                    <a:pt x="75" y="18"/>
                  </a:lnTo>
                  <a:lnTo>
                    <a:pt x="90" y="21"/>
                  </a:lnTo>
                  <a:lnTo>
                    <a:pt x="104" y="25"/>
                  </a:lnTo>
                  <a:lnTo>
                    <a:pt x="119" y="28"/>
                  </a:lnTo>
                  <a:lnTo>
                    <a:pt x="133" y="33"/>
                  </a:lnTo>
                  <a:lnTo>
                    <a:pt x="148" y="37"/>
                  </a:lnTo>
                  <a:lnTo>
                    <a:pt x="162" y="41"/>
                  </a:lnTo>
                  <a:lnTo>
                    <a:pt x="175" y="45"/>
                  </a:lnTo>
                  <a:lnTo>
                    <a:pt x="189" y="50"/>
                  </a:lnTo>
                  <a:lnTo>
                    <a:pt x="203" y="54"/>
                  </a:lnTo>
                  <a:lnTo>
                    <a:pt x="216" y="59"/>
                  </a:lnTo>
                  <a:lnTo>
                    <a:pt x="230" y="64"/>
                  </a:lnTo>
                  <a:lnTo>
                    <a:pt x="236" y="106"/>
                  </a:lnTo>
                  <a:lnTo>
                    <a:pt x="239" y="151"/>
                  </a:lnTo>
                  <a:lnTo>
                    <a:pt x="236" y="197"/>
                  </a:lnTo>
                  <a:lnTo>
                    <a:pt x="231" y="243"/>
                  </a:lnTo>
                  <a:close/>
                </a:path>
              </a:pathLst>
            </a:custGeom>
            <a:solidFill>
              <a:srgbClr val="FF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8" name="Freeform 78"/>
            <p:cNvSpPr>
              <a:spLocks/>
            </p:cNvSpPr>
            <p:nvPr/>
          </p:nvSpPr>
          <p:spPr bwMode="auto">
            <a:xfrm>
              <a:off x="4520" y="3126"/>
              <a:ext cx="146" cy="150"/>
            </a:xfrm>
            <a:custGeom>
              <a:avLst/>
              <a:gdLst>
                <a:gd name="T0" fmla="*/ 1 w 292"/>
                <a:gd name="T1" fmla="*/ 0 h 301"/>
                <a:gd name="T2" fmla="*/ 5 w 292"/>
                <a:gd name="T3" fmla="*/ 3 h 301"/>
                <a:gd name="T4" fmla="*/ 5 w 292"/>
                <a:gd name="T5" fmla="*/ 4 h 301"/>
                <a:gd name="T6" fmla="*/ 5 w 292"/>
                <a:gd name="T7" fmla="*/ 4 h 301"/>
                <a:gd name="T8" fmla="*/ 5 w 292"/>
                <a:gd name="T9" fmla="*/ 4 h 301"/>
                <a:gd name="T10" fmla="*/ 5 w 292"/>
                <a:gd name="T11" fmla="*/ 4 h 301"/>
                <a:gd name="T12" fmla="*/ 0 w 292"/>
                <a:gd name="T13" fmla="*/ 0 h 301"/>
                <a:gd name="T14" fmla="*/ 1 w 292"/>
                <a:gd name="T15" fmla="*/ 0 h 301"/>
                <a:gd name="T16" fmla="*/ 1 w 292"/>
                <a:gd name="T17" fmla="*/ 0 h 301"/>
                <a:gd name="T18" fmla="*/ 1 w 292"/>
                <a:gd name="T19" fmla="*/ 0 h 301"/>
                <a:gd name="T20" fmla="*/ 1 w 292"/>
                <a:gd name="T21" fmla="*/ 0 h 301"/>
                <a:gd name="T22" fmla="*/ 1 w 292"/>
                <a:gd name="T23" fmla="*/ 0 h 301"/>
                <a:gd name="T24" fmla="*/ 1 w 292"/>
                <a:gd name="T25" fmla="*/ 0 h 301"/>
                <a:gd name="T26" fmla="*/ 1 w 292"/>
                <a:gd name="T27" fmla="*/ 0 h 301"/>
                <a:gd name="T28" fmla="*/ 1 w 292"/>
                <a:gd name="T29" fmla="*/ 0 h 3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92" h="301">
                  <a:moveTo>
                    <a:pt x="61" y="10"/>
                  </a:moveTo>
                  <a:lnTo>
                    <a:pt x="292" y="253"/>
                  </a:lnTo>
                  <a:lnTo>
                    <a:pt x="289" y="266"/>
                  </a:lnTo>
                  <a:lnTo>
                    <a:pt x="287" y="278"/>
                  </a:lnTo>
                  <a:lnTo>
                    <a:pt x="286" y="289"/>
                  </a:lnTo>
                  <a:lnTo>
                    <a:pt x="284" y="301"/>
                  </a:lnTo>
                  <a:lnTo>
                    <a:pt x="0" y="0"/>
                  </a:lnTo>
                  <a:lnTo>
                    <a:pt x="8" y="1"/>
                  </a:lnTo>
                  <a:lnTo>
                    <a:pt x="17" y="2"/>
                  </a:lnTo>
                  <a:lnTo>
                    <a:pt x="23" y="3"/>
                  </a:lnTo>
                  <a:lnTo>
                    <a:pt x="31" y="5"/>
                  </a:lnTo>
                  <a:lnTo>
                    <a:pt x="40" y="6"/>
                  </a:lnTo>
                  <a:lnTo>
                    <a:pt x="48" y="7"/>
                  </a:lnTo>
                  <a:lnTo>
                    <a:pt x="55" y="9"/>
                  </a:lnTo>
                  <a:lnTo>
                    <a:pt x="61" y="10"/>
                  </a:lnTo>
                  <a:close/>
                </a:path>
              </a:pathLst>
            </a:custGeom>
            <a:solidFill>
              <a:srgbClr val="FF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59" name="Freeform 79"/>
            <p:cNvSpPr>
              <a:spLocks/>
            </p:cNvSpPr>
            <p:nvPr/>
          </p:nvSpPr>
          <p:spPr bwMode="auto">
            <a:xfrm>
              <a:off x="4490" y="3123"/>
              <a:ext cx="172" cy="175"/>
            </a:xfrm>
            <a:custGeom>
              <a:avLst/>
              <a:gdLst>
                <a:gd name="T0" fmla="*/ 1 w 343"/>
                <a:gd name="T1" fmla="*/ 0 h 351"/>
                <a:gd name="T2" fmla="*/ 6 w 343"/>
                <a:gd name="T3" fmla="*/ 4 h 351"/>
                <a:gd name="T4" fmla="*/ 6 w 343"/>
                <a:gd name="T5" fmla="*/ 4 h 351"/>
                <a:gd name="T6" fmla="*/ 6 w 343"/>
                <a:gd name="T7" fmla="*/ 5 h 351"/>
                <a:gd name="T8" fmla="*/ 6 w 343"/>
                <a:gd name="T9" fmla="*/ 5 h 351"/>
                <a:gd name="T10" fmla="*/ 6 w 343"/>
                <a:gd name="T11" fmla="*/ 5 h 351"/>
                <a:gd name="T12" fmla="*/ 0 w 343"/>
                <a:gd name="T13" fmla="*/ 0 h 351"/>
                <a:gd name="T14" fmla="*/ 1 w 343"/>
                <a:gd name="T15" fmla="*/ 0 h 351"/>
                <a:gd name="T16" fmla="*/ 1 w 343"/>
                <a:gd name="T17" fmla="*/ 0 h 351"/>
                <a:gd name="T18" fmla="*/ 1 w 343"/>
                <a:gd name="T19" fmla="*/ 0 h 351"/>
                <a:gd name="T20" fmla="*/ 1 w 343"/>
                <a:gd name="T21" fmla="*/ 0 h 351"/>
                <a:gd name="T22" fmla="*/ 1 w 343"/>
                <a:gd name="T23" fmla="*/ 0 h 351"/>
                <a:gd name="T24" fmla="*/ 1 w 343"/>
                <a:gd name="T25" fmla="*/ 0 h 351"/>
                <a:gd name="T26" fmla="*/ 1 w 343"/>
                <a:gd name="T27" fmla="*/ 0 h 351"/>
                <a:gd name="T28" fmla="*/ 1 w 343"/>
                <a:gd name="T29" fmla="*/ 0 h 3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3" h="351">
                  <a:moveTo>
                    <a:pt x="59" y="7"/>
                  </a:moveTo>
                  <a:lnTo>
                    <a:pt x="343" y="308"/>
                  </a:lnTo>
                  <a:lnTo>
                    <a:pt x="339" y="319"/>
                  </a:lnTo>
                  <a:lnTo>
                    <a:pt x="337" y="331"/>
                  </a:lnTo>
                  <a:lnTo>
                    <a:pt x="335" y="341"/>
                  </a:lnTo>
                  <a:lnTo>
                    <a:pt x="332" y="351"/>
                  </a:lnTo>
                  <a:lnTo>
                    <a:pt x="0" y="0"/>
                  </a:lnTo>
                  <a:lnTo>
                    <a:pt x="6" y="1"/>
                  </a:lnTo>
                  <a:lnTo>
                    <a:pt x="14" y="1"/>
                  </a:lnTo>
                  <a:lnTo>
                    <a:pt x="21" y="2"/>
                  </a:lnTo>
                  <a:lnTo>
                    <a:pt x="29" y="3"/>
                  </a:lnTo>
                  <a:lnTo>
                    <a:pt x="38" y="5"/>
                  </a:lnTo>
                  <a:lnTo>
                    <a:pt x="44" y="5"/>
                  </a:lnTo>
                  <a:lnTo>
                    <a:pt x="52" y="6"/>
                  </a:lnTo>
                  <a:lnTo>
                    <a:pt x="59" y="7"/>
                  </a:lnTo>
                  <a:close/>
                </a:path>
              </a:pathLst>
            </a:custGeom>
            <a:solidFill>
              <a:srgbClr val="F900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0" name="Freeform 80"/>
            <p:cNvSpPr>
              <a:spLocks/>
            </p:cNvSpPr>
            <p:nvPr/>
          </p:nvSpPr>
          <p:spPr bwMode="auto">
            <a:xfrm>
              <a:off x="4464" y="3120"/>
              <a:ext cx="193" cy="200"/>
            </a:xfrm>
            <a:custGeom>
              <a:avLst/>
              <a:gdLst>
                <a:gd name="T0" fmla="*/ 1 w 385"/>
                <a:gd name="T1" fmla="*/ 1 h 399"/>
                <a:gd name="T2" fmla="*/ 7 w 385"/>
                <a:gd name="T3" fmla="*/ 6 h 399"/>
                <a:gd name="T4" fmla="*/ 6 w 385"/>
                <a:gd name="T5" fmla="*/ 6 h 399"/>
                <a:gd name="T6" fmla="*/ 6 w 385"/>
                <a:gd name="T7" fmla="*/ 6 h 399"/>
                <a:gd name="T8" fmla="*/ 6 w 385"/>
                <a:gd name="T9" fmla="*/ 7 h 399"/>
                <a:gd name="T10" fmla="*/ 6 w 385"/>
                <a:gd name="T11" fmla="*/ 7 h 399"/>
                <a:gd name="T12" fmla="*/ 0 w 385"/>
                <a:gd name="T13" fmla="*/ 0 h 399"/>
                <a:gd name="T14" fmla="*/ 1 w 385"/>
                <a:gd name="T15" fmla="*/ 0 h 399"/>
                <a:gd name="T16" fmla="*/ 1 w 385"/>
                <a:gd name="T17" fmla="*/ 0 h 399"/>
                <a:gd name="T18" fmla="*/ 1 w 385"/>
                <a:gd name="T19" fmla="*/ 1 h 399"/>
                <a:gd name="T20" fmla="*/ 1 w 385"/>
                <a:gd name="T21" fmla="*/ 1 h 399"/>
                <a:gd name="T22" fmla="*/ 1 w 385"/>
                <a:gd name="T23" fmla="*/ 1 h 399"/>
                <a:gd name="T24" fmla="*/ 1 w 385"/>
                <a:gd name="T25" fmla="*/ 1 h 399"/>
                <a:gd name="T26" fmla="*/ 1 w 385"/>
                <a:gd name="T27" fmla="*/ 1 h 399"/>
                <a:gd name="T28" fmla="*/ 1 w 385"/>
                <a:gd name="T29" fmla="*/ 1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85" h="399">
                  <a:moveTo>
                    <a:pt x="53" y="5"/>
                  </a:moveTo>
                  <a:lnTo>
                    <a:pt x="385" y="356"/>
                  </a:lnTo>
                  <a:lnTo>
                    <a:pt x="382" y="368"/>
                  </a:lnTo>
                  <a:lnTo>
                    <a:pt x="380" y="378"/>
                  </a:lnTo>
                  <a:lnTo>
                    <a:pt x="376" y="389"/>
                  </a:lnTo>
                  <a:lnTo>
                    <a:pt x="373" y="399"/>
                  </a:lnTo>
                  <a:lnTo>
                    <a:pt x="0" y="0"/>
                  </a:lnTo>
                  <a:lnTo>
                    <a:pt x="5" y="0"/>
                  </a:lnTo>
                  <a:lnTo>
                    <a:pt x="11" y="0"/>
                  </a:lnTo>
                  <a:lnTo>
                    <a:pt x="18" y="2"/>
                  </a:lnTo>
                  <a:lnTo>
                    <a:pt x="25" y="2"/>
                  </a:lnTo>
                  <a:lnTo>
                    <a:pt x="32" y="3"/>
                  </a:lnTo>
                  <a:lnTo>
                    <a:pt x="39" y="4"/>
                  </a:lnTo>
                  <a:lnTo>
                    <a:pt x="46" y="4"/>
                  </a:lnTo>
                  <a:lnTo>
                    <a:pt x="53" y="5"/>
                  </a:lnTo>
                  <a:close/>
                </a:path>
              </a:pathLst>
            </a:custGeom>
            <a:solidFill>
              <a:srgbClr val="F400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1" name="Freeform 81"/>
            <p:cNvSpPr>
              <a:spLocks/>
            </p:cNvSpPr>
            <p:nvPr/>
          </p:nvSpPr>
          <p:spPr bwMode="auto">
            <a:xfrm>
              <a:off x="4436" y="3119"/>
              <a:ext cx="214" cy="209"/>
            </a:xfrm>
            <a:custGeom>
              <a:avLst/>
              <a:gdLst>
                <a:gd name="T0" fmla="*/ 0 w 429"/>
                <a:gd name="T1" fmla="*/ 1 h 417"/>
                <a:gd name="T2" fmla="*/ 6 w 429"/>
                <a:gd name="T3" fmla="*/ 7 h 417"/>
                <a:gd name="T4" fmla="*/ 6 w 429"/>
                <a:gd name="T5" fmla="*/ 7 h 417"/>
                <a:gd name="T6" fmla="*/ 6 w 429"/>
                <a:gd name="T7" fmla="*/ 7 h 417"/>
                <a:gd name="T8" fmla="*/ 6 w 429"/>
                <a:gd name="T9" fmla="*/ 7 h 417"/>
                <a:gd name="T10" fmla="*/ 6 w 429"/>
                <a:gd name="T11" fmla="*/ 7 h 417"/>
                <a:gd name="T12" fmla="*/ 6 w 429"/>
                <a:gd name="T13" fmla="*/ 7 h 417"/>
                <a:gd name="T14" fmla="*/ 6 w 429"/>
                <a:gd name="T15" fmla="*/ 7 h 417"/>
                <a:gd name="T16" fmla="*/ 6 w 429"/>
                <a:gd name="T17" fmla="*/ 7 h 417"/>
                <a:gd name="T18" fmla="*/ 6 w 429"/>
                <a:gd name="T19" fmla="*/ 7 h 417"/>
                <a:gd name="T20" fmla="*/ 6 w 429"/>
                <a:gd name="T21" fmla="*/ 7 h 417"/>
                <a:gd name="T22" fmla="*/ 6 w 429"/>
                <a:gd name="T23" fmla="*/ 7 h 417"/>
                <a:gd name="T24" fmla="*/ 6 w 429"/>
                <a:gd name="T25" fmla="*/ 7 h 417"/>
                <a:gd name="T26" fmla="*/ 6 w 429"/>
                <a:gd name="T27" fmla="*/ 7 h 417"/>
                <a:gd name="T28" fmla="*/ 6 w 429"/>
                <a:gd name="T29" fmla="*/ 7 h 417"/>
                <a:gd name="T30" fmla="*/ 0 w 429"/>
                <a:gd name="T31" fmla="*/ 0 h 417"/>
                <a:gd name="T32" fmla="*/ 0 w 429"/>
                <a:gd name="T33" fmla="*/ 0 h 417"/>
                <a:gd name="T34" fmla="*/ 0 w 429"/>
                <a:gd name="T35" fmla="*/ 0 h 417"/>
                <a:gd name="T36" fmla="*/ 0 w 429"/>
                <a:gd name="T37" fmla="*/ 0 h 417"/>
                <a:gd name="T38" fmla="*/ 0 w 429"/>
                <a:gd name="T39" fmla="*/ 0 h 417"/>
                <a:gd name="T40" fmla="*/ 0 w 429"/>
                <a:gd name="T41" fmla="*/ 0 h 417"/>
                <a:gd name="T42" fmla="*/ 0 w 429"/>
                <a:gd name="T43" fmla="*/ 1 h 417"/>
                <a:gd name="T44" fmla="*/ 0 w 429"/>
                <a:gd name="T45" fmla="*/ 1 h 417"/>
                <a:gd name="T46" fmla="*/ 0 w 429"/>
                <a:gd name="T47" fmla="*/ 1 h 4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9" h="417">
                  <a:moveTo>
                    <a:pt x="56" y="2"/>
                  </a:moveTo>
                  <a:lnTo>
                    <a:pt x="429" y="401"/>
                  </a:lnTo>
                  <a:lnTo>
                    <a:pt x="429" y="403"/>
                  </a:lnTo>
                  <a:lnTo>
                    <a:pt x="427" y="405"/>
                  </a:lnTo>
                  <a:lnTo>
                    <a:pt x="426" y="406"/>
                  </a:lnTo>
                  <a:lnTo>
                    <a:pt x="426" y="407"/>
                  </a:lnTo>
                  <a:lnTo>
                    <a:pt x="422" y="408"/>
                  </a:lnTo>
                  <a:lnTo>
                    <a:pt x="417" y="410"/>
                  </a:lnTo>
                  <a:lnTo>
                    <a:pt x="413" y="411"/>
                  </a:lnTo>
                  <a:lnTo>
                    <a:pt x="408" y="413"/>
                  </a:lnTo>
                  <a:lnTo>
                    <a:pt x="403" y="414"/>
                  </a:lnTo>
                  <a:lnTo>
                    <a:pt x="399" y="415"/>
                  </a:lnTo>
                  <a:lnTo>
                    <a:pt x="394" y="416"/>
                  </a:lnTo>
                  <a:lnTo>
                    <a:pt x="391" y="417"/>
                  </a:lnTo>
                  <a:lnTo>
                    <a:pt x="0" y="0"/>
                  </a:lnTo>
                  <a:lnTo>
                    <a:pt x="7" y="0"/>
                  </a:lnTo>
                  <a:lnTo>
                    <a:pt x="13" y="0"/>
                  </a:lnTo>
                  <a:lnTo>
                    <a:pt x="20" y="0"/>
                  </a:lnTo>
                  <a:lnTo>
                    <a:pt x="27" y="0"/>
                  </a:lnTo>
                  <a:lnTo>
                    <a:pt x="34" y="0"/>
                  </a:lnTo>
                  <a:lnTo>
                    <a:pt x="41" y="1"/>
                  </a:lnTo>
                  <a:lnTo>
                    <a:pt x="49" y="1"/>
                  </a:lnTo>
                  <a:lnTo>
                    <a:pt x="56" y="2"/>
                  </a:lnTo>
                  <a:close/>
                </a:path>
              </a:pathLst>
            </a:custGeom>
            <a:solidFill>
              <a:srgbClr val="F200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2" name="Freeform 82"/>
            <p:cNvSpPr>
              <a:spLocks/>
            </p:cNvSpPr>
            <p:nvPr/>
          </p:nvSpPr>
          <p:spPr bwMode="auto">
            <a:xfrm>
              <a:off x="4410" y="3118"/>
              <a:ext cx="221" cy="214"/>
            </a:xfrm>
            <a:custGeom>
              <a:avLst/>
              <a:gdLst>
                <a:gd name="T0" fmla="*/ 0 w 444"/>
                <a:gd name="T1" fmla="*/ 1 h 427"/>
                <a:gd name="T2" fmla="*/ 6 w 444"/>
                <a:gd name="T3" fmla="*/ 7 h 427"/>
                <a:gd name="T4" fmla="*/ 6 w 444"/>
                <a:gd name="T5" fmla="*/ 7 h 427"/>
                <a:gd name="T6" fmla="*/ 6 w 444"/>
                <a:gd name="T7" fmla="*/ 7 h 427"/>
                <a:gd name="T8" fmla="*/ 6 w 444"/>
                <a:gd name="T9" fmla="*/ 7 h 427"/>
                <a:gd name="T10" fmla="*/ 6 w 444"/>
                <a:gd name="T11" fmla="*/ 7 h 427"/>
                <a:gd name="T12" fmla="*/ 6 w 444"/>
                <a:gd name="T13" fmla="*/ 7 h 427"/>
                <a:gd name="T14" fmla="*/ 6 w 444"/>
                <a:gd name="T15" fmla="*/ 7 h 427"/>
                <a:gd name="T16" fmla="*/ 6 w 444"/>
                <a:gd name="T17" fmla="*/ 7 h 427"/>
                <a:gd name="T18" fmla="*/ 6 w 444"/>
                <a:gd name="T19" fmla="*/ 7 h 427"/>
                <a:gd name="T20" fmla="*/ 0 w 444"/>
                <a:gd name="T21" fmla="*/ 1 h 427"/>
                <a:gd name="T22" fmla="*/ 0 w 444"/>
                <a:gd name="T23" fmla="*/ 1 h 427"/>
                <a:gd name="T24" fmla="*/ 0 w 444"/>
                <a:gd name="T25" fmla="*/ 0 h 427"/>
                <a:gd name="T26" fmla="*/ 0 w 444"/>
                <a:gd name="T27" fmla="*/ 0 h 427"/>
                <a:gd name="T28" fmla="*/ 0 w 444"/>
                <a:gd name="T29" fmla="*/ 0 h 427"/>
                <a:gd name="T30" fmla="*/ 0 w 444"/>
                <a:gd name="T31" fmla="*/ 0 h 427"/>
                <a:gd name="T32" fmla="*/ 0 w 444"/>
                <a:gd name="T33" fmla="*/ 0 h 427"/>
                <a:gd name="T34" fmla="*/ 0 w 444"/>
                <a:gd name="T35" fmla="*/ 1 h 427"/>
                <a:gd name="T36" fmla="*/ 0 w 444"/>
                <a:gd name="T37" fmla="*/ 1 h 4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4" h="427">
                  <a:moveTo>
                    <a:pt x="53" y="1"/>
                  </a:moveTo>
                  <a:lnTo>
                    <a:pt x="444" y="418"/>
                  </a:lnTo>
                  <a:lnTo>
                    <a:pt x="438" y="419"/>
                  </a:lnTo>
                  <a:lnTo>
                    <a:pt x="432" y="420"/>
                  </a:lnTo>
                  <a:lnTo>
                    <a:pt x="426" y="422"/>
                  </a:lnTo>
                  <a:lnTo>
                    <a:pt x="422" y="423"/>
                  </a:lnTo>
                  <a:lnTo>
                    <a:pt x="416" y="424"/>
                  </a:lnTo>
                  <a:lnTo>
                    <a:pt x="410" y="425"/>
                  </a:lnTo>
                  <a:lnTo>
                    <a:pt x="404" y="426"/>
                  </a:lnTo>
                  <a:lnTo>
                    <a:pt x="399" y="427"/>
                  </a:lnTo>
                  <a:lnTo>
                    <a:pt x="0" y="1"/>
                  </a:lnTo>
                  <a:lnTo>
                    <a:pt x="7" y="1"/>
                  </a:lnTo>
                  <a:lnTo>
                    <a:pt x="14" y="0"/>
                  </a:lnTo>
                  <a:lnTo>
                    <a:pt x="21" y="0"/>
                  </a:lnTo>
                  <a:lnTo>
                    <a:pt x="27" y="0"/>
                  </a:lnTo>
                  <a:lnTo>
                    <a:pt x="34" y="0"/>
                  </a:lnTo>
                  <a:lnTo>
                    <a:pt x="41" y="0"/>
                  </a:lnTo>
                  <a:lnTo>
                    <a:pt x="46" y="1"/>
                  </a:lnTo>
                  <a:lnTo>
                    <a:pt x="53" y="1"/>
                  </a:lnTo>
                  <a:close/>
                </a:path>
              </a:pathLst>
            </a:custGeom>
            <a:solidFill>
              <a:srgbClr val="ED00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3" name="Freeform 83"/>
            <p:cNvSpPr>
              <a:spLocks/>
            </p:cNvSpPr>
            <p:nvPr/>
          </p:nvSpPr>
          <p:spPr bwMode="auto">
            <a:xfrm>
              <a:off x="4384" y="3119"/>
              <a:ext cx="225" cy="218"/>
            </a:xfrm>
            <a:custGeom>
              <a:avLst/>
              <a:gdLst>
                <a:gd name="T0" fmla="*/ 1 w 449"/>
                <a:gd name="T1" fmla="*/ 0 h 437"/>
                <a:gd name="T2" fmla="*/ 8 w 449"/>
                <a:gd name="T3" fmla="*/ 6 h 437"/>
                <a:gd name="T4" fmla="*/ 7 w 449"/>
                <a:gd name="T5" fmla="*/ 6 h 437"/>
                <a:gd name="T6" fmla="*/ 7 w 449"/>
                <a:gd name="T7" fmla="*/ 6 h 437"/>
                <a:gd name="T8" fmla="*/ 7 w 449"/>
                <a:gd name="T9" fmla="*/ 6 h 437"/>
                <a:gd name="T10" fmla="*/ 7 w 449"/>
                <a:gd name="T11" fmla="*/ 6 h 437"/>
                <a:gd name="T12" fmla="*/ 7 w 449"/>
                <a:gd name="T13" fmla="*/ 6 h 437"/>
                <a:gd name="T14" fmla="*/ 7 w 449"/>
                <a:gd name="T15" fmla="*/ 6 h 437"/>
                <a:gd name="T16" fmla="*/ 7 w 449"/>
                <a:gd name="T17" fmla="*/ 6 h 437"/>
                <a:gd name="T18" fmla="*/ 7 w 449"/>
                <a:gd name="T19" fmla="*/ 6 h 437"/>
                <a:gd name="T20" fmla="*/ 0 w 449"/>
                <a:gd name="T21" fmla="*/ 0 h 437"/>
                <a:gd name="T22" fmla="*/ 1 w 449"/>
                <a:gd name="T23" fmla="*/ 0 h 437"/>
                <a:gd name="T24" fmla="*/ 1 w 449"/>
                <a:gd name="T25" fmla="*/ 0 h 437"/>
                <a:gd name="T26" fmla="*/ 1 w 449"/>
                <a:gd name="T27" fmla="*/ 0 h 437"/>
                <a:gd name="T28" fmla="*/ 1 w 449"/>
                <a:gd name="T29" fmla="*/ 0 h 437"/>
                <a:gd name="T30" fmla="*/ 1 w 449"/>
                <a:gd name="T31" fmla="*/ 0 h 437"/>
                <a:gd name="T32" fmla="*/ 1 w 449"/>
                <a:gd name="T33" fmla="*/ 0 h 437"/>
                <a:gd name="T34" fmla="*/ 1 w 449"/>
                <a:gd name="T35" fmla="*/ 0 h 437"/>
                <a:gd name="T36" fmla="*/ 1 w 449"/>
                <a:gd name="T37" fmla="*/ 0 h 4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9" h="437">
                  <a:moveTo>
                    <a:pt x="50" y="0"/>
                  </a:moveTo>
                  <a:lnTo>
                    <a:pt x="449" y="426"/>
                  </a:lnTo>
                  <a:lnTo>
                    <a:pt x="443" y="428"/>
                  </a:lnTo>
                  <a:lnTo>
                    <a:pt x="437" y="430"/>
                  </a:lnTo>
                  <a:lnTo>
                    <a:pt x="431" y="431"/>
                  </a:lnTo>
                  <a:lnTo>
                    <a:pt x="427" y="431"/>
                  </a:lnTo>
                  <a:lnTo>
                    <a:pt x="421" y="432"/>
                  </a:lnTo>
                  <a:lnTo>
                    <a:pt x="416" y="433"/>
                  </a:lnTo>
                  <a:lnTo>
                    <a:pt x="411" y="436"/>
                  </a:lnTo>
                  <a:lnTo>
                    <a:pt x="406" y="437"/>
                  </a:lnTo>
                  <a:lnTo>
                    <a:pt x="0" y="2"/>
                  </a:lnTo>
                  <a:lnTo>
                    <a:pt x="5" y="2"/>
                  </a:lnTo>
                  <a:lnTo>
                    <a:pt x="12" y="2"/>
                  </a:lnTo>
                  <a:lnTo>
                    <a:pt x="18" y="1"/>
                  </a:lnTo>
                  <a:lnTo>
                    <a:pt x="25" y="1"/>
                  </a:lnTo>
                  <a:lnTo>
                    <a:pt x="31" y="1"/>
                  </a:lnTo>
                  <a:lnTo>
                    <a:pt x="38" y="0"/>
                  </a:lnTo>
                  <a:lnTo>
                    <a:pt x="43" y="0"/>
                  </a:lnTo>
                  <a:lnTo>
                    <a:pt x="50" y="0"/>
                  </a:lnTo>
                  <a:close/>
                </a:path>
              </a:pathLst>
            </a:custGeom>
            <a:solidFill>
              <a:srgbClr val="E800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4" name="Freeform 84"/>
            <p:cNvSpPr>
              <a:spLocks/>
            </p:cNvSpPr>
            <p:nvPr/>
          </p:nvSpPr>
          <p:spPr bwMode="auto">
            <a:xfrm>
              <a:off x="4360" y="3120"/>
              <a:ext cx="228" cy="221"/>
            </a:xfrm>
            <a:custGeom>
              <a:avLst/>
              <a:gdLst>
                <a:gd name="T0" fmla="*/ 1 w 456"/>
                <a:gd name="T1" fmla="*/ 0 h 442"/>
                <a:gd name="T2" fmla="*/ 8 w 456"/>
                <a:gd name="T3" fmla="*/ 7 h 442"/>
                <a:gd name="T4" fmla="*/ 8 w 456"/>
                <a:gd name="T5" fmla="*/ 7 h 442"/>
                <a:gd name="T6" fmla="*/ 7 w 456"/>
                <a:gd name="T7" fmla="*/ 7 h 442"/>
                <a:gd name="T8" fmla="*/ 7 w 456"/>
                <a:gd name="T9" fmla="*/ 7 h 442"/>
                <a:gd name="T10" fmla="*/ 7 w 456"/>
                <a:gd name="T11" fmla="*/ 7 h 442"/>
                <a:gd name="T12" fmla="*/ 7 w 456"/>
                <a:gd name="T13" fmla="*/ 7 h 442"/>
                <a:gd name="T14" fmla="*/ 7 w 456"/>
                <a:gd name="T15" fmla="*/ 7 h 442"/>
                <a:gd name="T16" fmla="*/ 7 w 456"/>
                <a:gd name="T17" fmla="*/ 7 h 442"/>
                <a:gd name="T18" fmla="*/ 7 w 456"/>
                <a:gd name="T19" fmla="*/ 7 h 442"/>
                <a:gd name="T20" fmla="*/ 0 w 456"/>
                <a:gd name="T21" fmla="*/ 1 h 442"/>
                <a:gd name="T22" fmla="*/ 1 w 456"/>
                <a:gd name="T23" fmla="*/ 1 h 442"/>
                <a:gd name="T24" fmla="*/ 1 w 456"/>
                <a:gd name="T25" fmla="*/ 1 h 442"/>
                <a:gd name="T26" fmla="*/ 1 w 456"/>
                <a:gd name="T27" fmla="*/ 1 h 442"/>
                <a:gd name="T28" fmla="*/ 1 w 456"/>
                <a:gd name="T29" fmla="*/ 1 h 442"/>
                <a:gd name="T30" fmla="*/ 1 w 456"/>
                <a:gd name="T31" fmla="*/ 1 h 442"/>
                <a:gd name="T32" fmla="*/ 1 w 456"/>
                <a:gd name="T33" fmla="*/ 0 h 442"/>
                <a:gd name="T34" fmla="*/ 1 w 456"/>
                <a:gd name="T35" fmla="*/ 0 h 442"/>
                <a:gd name="T36" fmla="*/ 1 w 456"/>
                <a:gd name="T37" fmla="*/ 0 h 4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6" h="442">
                  <a:moveTo>
                    <a:pt x="50" y="0"/>
                  </a:moveTo>
                  <a:lnTo>
                    <a:pt x="456" y="435"/>
                  </a:lnTo>
                  <a:lnTo>
                    <a:pt x="450" y="436"/>
                  </a:lnTo>
                  <a:lnTo>
                    <a:pt x="445" y="436"/>
                  </a:lnTo>
                  <a:lnTo>
                    <a:pt x="439" y="437"/>
                  </a:lnTo>
                  <a:lnTo>
                    <a:pt x="433" y="438"/>
                  </a:lnTo>
                  <a:lnTo>
                    <a:pt x="427" y="439"/>
                  </a:lnTo>
                  <a:lnTo>
                    <a:pt x="422" y="439"/>
                  </a:lnTo>
                  <a:lnTo>
                    <a:pt x="416" y="441"/>
                  </a:lnTo>
                  <a:lnTo>
                    <a:pt x="410" y="442"/>
                  </a:lnTo>
                  <a:lnTo>
                    <a:pt x="0" y="5"/>
                  </a:lnTo>
                  <a:lnTo>
                    <a:pt x="7" y="4"/>
                  </a:lnTo>
                  <a:lnTo>
                    <a:pt x="13" y="4"/>
                  </a:lnTo>
                  <a:lnTo>
                    <a:pt x="19" y="3"/>
                  </a:lnTo>
                  <a:lnTo>
                    <a:pt x="25" y="2"/>
                  </a:lnTo>
                  <a:lnTo>
                    <a:pt x="31" y="2"/>
                  </a:lnTo>
                  <a:lnTo>
                    <a:pt x="37" y="0"/>
                  </a:lnTo>
                  <a:lnTo>
                    <a:pt x="43" y="0"/>
                  </a:lnTo>
                  <a:lnTo>
                    <a:pt x="50" y="0"/>
                  </a:lnTo>
                  <a:close/>
                </a:path>
              </a:pathLst>
            </a:custGeom>
            <a:solidFill>
              <a:srgbClr val="E20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5" name="Freeform 85"/>
            <p:cNvSpPr>
              <a:spLocks/>
            </p:cNvSpPr>
            <p:nvPr/>
          </p:nvSpPr>
          <p:spPr bwMode="auto">
            <a:xfrm>
              <a:off x="4337" y="3123"/>
              <a:ext cx="228" cy="221"/>
            </a:xfrm>
            <a:custGeom>
              <a:avLst/>
              <a:gdLst>
                <a:gd name="T0" fmla="*/ 1 w 456"/>
                <a:gd name="T1" fmla="*/ 0 h 442"/>
                <a:gd name="T2" fmla="*/ 8 w 456"/>
                <a:gd name="T3" fmla="*/ 7 h 442"/>
                <a:gd name="T4" fmla="*/ 8 w 456"/>
                <a:gd name="T5" fmla="*/ 7 h 442"/>
                <a:gd name="T6" fmla="*/ 7 w 456"/>
                <a:gd name="T7" fmla="*/ 7 h 442"/>
                <a:gd name="T8" fmla="*/ 7 w 456"/>
                <a:gd name="T9" fmla="*/ 7 h 442"/>
                <a:gd name="T10" fmla="*/ 7 w 456"/>
                <a:gd name="T11" fmla="*/ 7 h 442"/>
                <a:gd name="T12" fmla="*/ 7 w 456"/>
                <a:gd name="T13" fmla="*/ 7 h 442"/>
                <a:gd name="T14" fmla="*/ 7 w 456"/>
                <a:gd name="T15" fmla="*/ 7 h 442"/>
                <a:gd name="T16" fmla="*/ 7 w 456"/>
                <a:gd name="T17" fmla="*/ 7 h 442"/>
                <a:gd name="T18" fmla="*/ 7 w 456"/>
                <a:gd name="T19" fmla="*/ 7 h 442"/>
                <a:gd name="T20" fmla="*/ 0 w 456"/>
                <a:gd name="T21" fmla="*/ 1 h 442"/>
                <a:gd name="T22" fmla="*/ 1 w 456"/>
                <a:gd name="T23" fmla="*/ 1 h 442"/>
                <a:gd name="T24" fmla="*/ 1 w 456"/>
                <a:gd name="T25" fmla="*/ 1 h 442"/>
                <a:gd name="T26" fmla="*/ 1 w 456"/>
                <a:gd name="T27" fmla="*/ 1 h 442"/>
                <a:gd name="T28" fmla="*/ 1 w 456"/>
                <a:gd name="T29" fmla="*/ 1 h 442"/>
                <a:gd name="T30" fmla="*/ 1 w 456"/>
                <a:gd name="T31" fmla="*/ 1 h 442"/>
                <a:gd name="T32" fmla="*/ 1 w 456"/>
                <a:gd name="T33" fmla="*/ 0 h 442"/>
                <a:gd name="T34" fmla="*/ 1 w 456"/>
                <a:gd name="T35" fmla="*/ 0 h 442"/>
                <a:gd name="T36" fmla="*/ 1 w 456"/>
                <a:gd name="T37" fmla="*/ 0 h 4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6" h="442">
                  <a:moveTo>
                    <a:pt x="46" y="0"/>
                  </a:moveTo>
                  <a:lnTo>
                    <a:pt x="456" y="437"/>
                  </a:lnTo>
                  <a:lnTo>
                    <a:pt x="450" y="437"/>
                  </a:lnTo>
                  <a:lnTo>
                    <a:pt x="445" y="438"/>
                  </a:lnTo>
                  <a:lnTo>
                    <a:pt x="439" y="438"/>
                  </a:lnTo>
                  <a:lnTo>
                    <a:pt x="433" y="439"/>
                  </a:lnTo>
                  <a:lnTo>
                    <a:pt x="427" y="440"/>
                  </a:lnTo>
                  <a:lnTo>
                    <a:pt x="422" y="441"/>
                  </a:lnTo>
                  <a:lnTo>
                    <a:pt x="416" y="441"/>
                  </a:lnTo>
                  <a:lnTo>
                    <a:pt x="410" y="442"/>
                  </a:lnTo>
                  <a:lnTo>
                    <a:pt x="0" y="6"/>
                  </a:lnTo>
                  <a:lnTo>
                    <a:pt x="6" y="5"/>
                  </a:lnTo>
                  <a:lnTo>
                    <a:pt x="12" y="3"/>
                  </a:lnTo>
                  <a:lnTo>
                    <a:pt x="17" y="2"/>
                  </a:lnTo>
                  <a:lnTo>
                    <a:pt x="23" y="1"/>
                  </a:lnTo>
                  <a:lnTo>
                    <a:pt x="29" y="1"/>
                  </a:lnTo>
                  <a:lnTo>
                    <a:pt x="36" y="0"/>
                  </a:lnTo>
                  <a:lnTo>
                    <a:pt x="40" y="0"/>
                  </a:lnTo>
                  <a:lnTo>
                    <a:pt x="46" y="0"/>
                  </a:lnTo>
                  <a:close/>
                </a:path>
              </a:pathLst>
            </a:custGeom>
            <a:solidFill>
              <a:srgbClr val="DD00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6" name="Freeform 86"/>
            <p:cNvSpPr>
              <a:spLocks/>
            </p:cNvSpPr>
            <p:nvPr/>
          </p:nvSpPr>
          <p:spPr bwMode="auto">
            <a:xfrm>
              <a:off x="4314" y="3125"/>
              <a:ext cx="228" cy="221"/>
            </a:xfrm>
            <a:custGeom>
              <a:avLst/>
              <a:gdLst>
                <a:gd name="T0" fmla="*/ 1 w 455"/>
                <a:gd name="T1" fmla="*/ 0 h 441"/>
                <a:gd name="T2" fmla="*/ 8 w 455"/>
                <a:gd name="T3" fmla="*/ 7 h 441"/>
                <a:gd name="T4" fmla="*/ 7 w 455"/>
                <a:gd name="T5" fmla="*/ 7 h 441"/>
                <a:gd name="T6" fmla="*/ 7 w 455"/>
                <a:gd name="T7" fmla="*/ 7 h 441"/>
                <a:gd name="T8" fmla="*/ 7 w 455"/>
                <a:gd name="T9" fmla="*/ 7 h 441"/>
                <a:gd name="T10" fmla="*/ 7 w 455"/>
                <a:gd name="T11" fmla="*/ 7 h 441"/>
                <a:gd name="T12" fmla="*/ 7 w 455"/>
                <a:gd name="T13" fmla="*/ 7 h 441"/>
                <a:gd name="T14" fmla="*/ 7 w 455"/>
                <a:gd name="T15" fmla="*/ 7 h 441"/>
                <a:gd name="T16" fmla="*/ 7 w 455"/>
                <a:gd name="T17" fmla="*/ 7 h 441"/>
                <a:gd name="T18" fmla="*/ 7 w 455"/>
                <a:gd name="T19" fmla="*/ 7 h 441"/>
                <a:gd name="T20" fmla="*/ 0 w 455"/>
                <a:gd name="T21" fmla="*/ 1 h 441"/>
                <a:gd name="T22" fmla="*/ 1 w 455"/>
                <a:gd name="T23" fmla="*/ 1 h 441"/>
                <a:gd name="T24" fmla="*/ 1 w 455"/>
                <a:gd name="T25" fmla="*/ 1 h 441"/>
                <a:gd name="T26" fmla="*/ 1 w 455"/>
                <a:gd name="T27" fmla="*/ 1 h 441"/>
                <a:gd name="T28" fmla="*/ 1 w 455"/>
                <a:gd name="T29" fmla="*/ 1 h 441"/>
                <a:gd name="T30" fmla="*/ 1 w 455"/>
                <a:gd name="T31" fmla="*/ 1 h 441"/>
                <a:gd name="T32" fmla="*/ 1 w 455"/>
                <a:gd name="T33" fmla="*/ 1 h 441"/>
                <a:gd name="T34" fmla="*/ 1 w 455"/>
                <a:gd name="T35" fmla="*/ 0 h 441"/>
                <a:gd name="T36" fmla="*/ 1 w 455"/>
                <a:gd name="T37" fmla="*/ 0 h 4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5" h="441">
                  <a:moveTo>
                    <a:pt x="45" y="0"/>
                  </a:moveTo>
                  <a:lnTo>
                    <a:pt x="455" y="436"/>
                  </a:lnTo>
                  <a:lnTo>
                    <a:pt x="448" y="438"/>
                  </a:lnTo>
                  <a:lnTo>
                    <a:pt x="442" y="438"/>
                  </a:lnTo>
                  <a:lnTo>
                    <a:pt x="437" y="439"/>
                  </a:lnTo>
                  <a:lnTo>
                    <a:pt x="431" y="440"/>
                  </a:lnTo>
                  <a:lnTo>
                    <a:pt x="425" y="440"/>
                  </a:lnTo>
                  <a:lnTo>
                    <a:pt x="419" y="441"/>
                  </a:lnTo>
                  <a:lnTo>
                    <a:pt x="414" y="441"/>
                  </a:lnTo>
                  <a:lnTo>
                    <a:pt x="408" y="441"/>
                  </a:lnTo>
                  <a:lnTo>
                    <a:pt x="0" y="7"/>
                  </a:lnTo>
                  <a:lnTo>
                    <a:pt x="6" y="6"/>
                  </a:lnTo>
                  <a:lnTo>
                    <a:pt x="12" y="4"/>
                  </a:lnTo>
                  <a:lnTo>
                    <a:pt x="17" y="3"/>
                  </a:lnTo>
                  <a:lnTo>
                    <a:pt x="23" y="3"/>
                  </a:lnTo>
                  <a:lnTo>
                    <a:pt x="28" y="2"/>
                  </a:lnTo>
                  <a:lnTo>
                    <a:pt x="34" y="1"/>
                  </a:lnTo>
                  <a:lnTo>
                    <a:pt x="39" y="0"/>
                  </a:lnTo>
                  <a:lnTo>
                    <a:pt x="45" y="0"/>
                  </a:lnTo>
                  <a:close/>
                </a:path>
              </a:pathLst>
            </a:custGeom>
            <a:solidFill>
              <a:srgbClr val="DB006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7" name="Freeform 87"/>
            <p:cNvSpPr>
              <a:spLocks/>
            </p:cNvSpPr>
            <p:nvPr/>
          </p:nvSpPr>
          <p:spPr bwMode="auto">
            <a:xfrm>
              <a:off x="4292" y="3129"/>
              <a:ext cx="226" cy="219"/>
            </a:xfrm>
            <a:custGeom>
              <a:avLst/>
              <a:gdLst>
                <a:gd name="T0" fmla="*/ 1 w 452"/>
                <a:gd name="T1" fmla="*/ 0 h 439"/>
                <a:gd name="T2" fmla="*/ 8 w 452"/>
                <a:gd name="T3" fmla="*/ 6 h 439"/>
                <a:gd name="T4" fmla="*/ 7 w 452"/>
                <a:gd name="T5" fmla="*/ 6 h 439"/>
                <a:gd name="T6" fmla="*/ 7 w 452"/>
                <a:gd name="T7" fmla="*/ 6 h 439"/>
                <a:gd name="T8" fmla="*/ 7 w 452"/>
                <a:gd name="T9" fmla="*/ 6 h 439"/>
                <a:gd name="T10" fmla="*/ 7 w 452"/>
                <a:gd name="T11" fmla="*/ 6 h 439"/>
                <a:gd name="T12" fmla="*/ 7 w 452"/>
                <a:gd name="T13" fmla="*/ 6 h 439"/>
                <a:gd name="T14" fmla="*/ 7 w 452"/>
                <a:gd name="T15" fmla="*/ 6 h 439"/>
                <a:gd name="T16" fmla="*/ 7 w 452"/>
                <a:gd name="T17" fmla="*/ 6 h 439"/>
                <a:gd name="T18" fmla="*/ 7 w 452"/>
                <a:gd name="T19" fmla="*/ 6 h 439"/>
                <a:gd name="T20" fmla="*/ 0 w 452"/>
                <a:gd name="T21" fmla="*/ 0 h 439"/>
                <a:gd name="T22" fmla="*/ 1 w 452"/>
                <a:gd name="T23" fmla="*/ 0 h 439"/>
                <a:gd name="T24" fmla="*/ 1 w 452"/>
                <a:gd name="T25" fmla="*/ 0 h 439"/>
                <a:gd name="T26" fmla="*/ 1 w 452"/>
                <a:gd name="T27" fmla="*/ 0 h 439"/>
                <a:gd name="T28" fmla="*/ 1 w 452"/>
                <a:gd name="T29" fmla="*/ 0 h 439"/>
                <a:gd name="T30" fmla="*/ 1 w 452"/>
                <a:gd name="T31" fmla="*/ 0 h 439"/>
                <a:gd name="T32" fmla="*/ 1 w 452"/>
                <a:gd name="T33" fmla="*/ 0 h 439"/>
                <a:gd name="T34" fmla="*/ 1 w 452"/>
                <a:gd name="T35" fmla="*/ 0 h 439"/>
                <a:gd name="T36" fmla="*/ 1 w 452"/>
                <a:gd name="T37" fmla="*/ 0 h 4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39">
                  <a:moveTo>
                    <a:pt x="44" y="0"/>
                  </a:moveTo>
                  <a:lnTo>
                    <a:pt x="452" y="434"/>
                  </a:lnTo>
                  <a:lnTo>
                    <a:pt x="445" y="435"/>
                  </a:lnTo>
                  <a:lnTo>
                    <a:pt x="438" y="436"/>
                  </a:lnTo>
                  <a:lnTo>
                    <a:pt x="432" y="436"/>
                  </a:lnTo>
                  <a:lnTo>
                    <a:pt x="426" y="438"/>
                  </a:lnTo>
                  <a:lnTo>
                    <a:pt x="420" y="438"/>
                  </a:lnTo>
                  <a:lnTo>
                    <a:pt x="414" y="438"/>
                  </a:lnTo>
                  <a:lnTo>
                    <a:pt x="408" y="439"/>
                  </a:lnTo>
                  <a:lnTo>
                    <a:pt x="401" y="439"/>
                  </a:lnTo>
                  <a:lnTo>
                    <a:pt x="0" y="10"/>
                  </a:lnTo>
                  <a:lnTo>
                    <a:pt x="5" y="9"/>
                  </a:lnTo>
                  <a:lnTo>
                    <a:pt x="11" y="7"/>
                  </a:lnTo>
                  <a:lnTo>
                    <a:pt x="15" y="5"/>
                  </a:lnTo>
                  <a:lnTo>
                    <a:pt x="21" y="4"/>
                  </a:lnTo>
                  <a:lnTo>
                    <a:pt x="27" y="3"/>
                  </a:lnTo>
                  <a:lnTo>
                    <a:pt x="33" y="2"/>
                  </a:lnTo>
                  <a:lnTo>
                    <a:pt x="38" y="1"/>
                  </a:lnTo>
                  <a:lnTo>
                    <a:pt x="44" y="0"/>
                  </a:lnTo>
                  <a:close/>
                </a:path>
              </a:pathLst>
            </a:custGeom>
            <a:solidFill>
              <a:srgbClr val="D6005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8" name="Freeform 88"/>
            <p:cNvSpPr>
              <a:spLocks/>
            </p:cNvSpPr>
            <p:nvPr/>
          </p:nvSpPr>
          <p:spPr bwMode="auto">
            <a:xfrm>
              <a:off x="4271" y="3134"/>
              <a:ext cx="222" cy="216"/>
            </a:xfrm>
            <a:custGeom>
              <a:avLst/>
              <a:gdLst>
                <a:gd name="T0" fmla="*/ 1 w 443"/>
                <a:gd name="T1" fmla="*/ 0 h 432"/>
                <a:gd name="T2" fmla="*/ 7 w 443"/>
                <a:gd name="T3" fmla="*/ 7 h 432"/>
                <a:gd name="T4" fmla="*/ 7 w 443"/>
                <a:gd name="T5" fmla="*/ 7 h 432"/>
                <a:gd name="T6" fmla="*/ 7 w 443"/>
                <a:gd name="T7" fmla="*/ 7 h 432"/>
                <a:gd name="T8" fmla="*/ 7 w 443"/>
                <a:gd name="T9" fmla="*/ 7 h 432"/>
                <a:gd name="T10" fmla="*/ 7 w 443"/>
                <a:gd name="T11" fmla="*/ 7 h 432"/>
                <a:gd name="T12" fmla="*/ 7 w 443"/>
                <a:gd name="T13" fmla="*/ 7 h 432"/>
                <a:gd name="T14" fmla="*/ 7 w 443"/>
                <a:gd name="T15" fmla="*/ 7 h 432"/>
                <a:gd name="T16" fmla="*/ 7 w 443"/>
                <a:gd name="T17" fmla="*/ 7 h 432"/>
                <a:gd name="T18" fmla="*/ 7 w 443"/>
                <a:gd name="T19" fmla="*/ 7 h 432"/>
                <a:gd name="T20" fmla="*/ 0 w 443"/>
                <a:gd name="T21" fmla="*/ 1 h 432"/>
                <a:gd name="T22" fmla="*/ 1 w 443"/>
                <a:gd name="T23" fmla="*/ 1 h 432"/>
                <a:gd name="T24" fmla="*/ 1 w 443"/>
                <a:gd name="T25" fmla="*/ 1 h 432"/>
                <a:gd name="T26" fmla="*/ 1 w 443"/>
                <a:gd name="T27" fmla="*/ 1 h 432"/>
                <a:gd name="T28" fmla="*/ 1 w 443"/>
                <a:gd name="T29" fmla="*/ 1 h 432"/>
                <a:gd name="T30" fmla="*/ 1 w 443"/>
                <a:gd name="T31" fmla="*/ 1 h 432"/>
                <a:gd name="T32" fmla="*/ 1 w 443"/>
                <a:gd name="T33" fmla="*/ 1 h 432"/>
                <a:gd name="T34" fmla="*/ 1 w 443"/>
                <a:gd name="T35" fmla="*/ 1 h 432"/>
                <a:gd name="T36" fmla="*/ 1 w 443"/>
                <a:gd name="T37" fmla="*/ 1 h 432"/>
                <a:gd name="T38" fmla="*/ 1 w 443"/>
                <a:gd name="T39" fmla="*/ 1 h 432"/>
                <a:gd name="T40" fmla="*/ 1 w 443"/>
                <a:gd name="T41" fmla="*/ 1 h 432"/>
                <a:gd name="T42" fmla="*/ 1 w 443"/>
                <a:gd name="T43" fmla="*/ 1 h 432"/>
                <a:gd name="T44" fmla="*/ 1 w 443"/>
                <a:gd name="T45" fmla="*/ 0 h 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3" h="432">
                  <a:moveTo>
                    <a:pt x="42" y="0"/>
                  </a:moveTo>
                  <a:lnTo>
                    <a:pt x="443" y="429"/>
                  </a:lnTo>
                  <a:lnTo>
                    <a:pt x="437" y="429"/>
                  </a:lnTo>
                  <a:lnTo>
                    <a:pt x="432" y="430"/>
                  </a:lnTo>
                  <a:lnTo>
                    <a:pt x="426" y="430"/>
                  </a:lnTo>
                  <a:lnTo>
                    <a:pt x="419" y="431"/>
                  </a:lnTo>
                  <a:lnTo>
                    <a:pt x="413" y="431"/>
                  </a:lnTo>
                  <a:lnTo>
                    <a:pt x="407" y="432"/>
                  </a:lnTo>
                  <a:lnTo>
                    <a:pt x="401" y="432"/>
                  </a:lnTo>
                  <a:lnTo>
                    <a:pt x="395" y="432"/>
                  </a:lnTo>
                  <a:lnTo>
                    <a:pt x="0" y="10"/>
                  </a:lnTo>
                  <a:lnTo>
                    <a:pt x="1" y="10"/>
                  </a:lnTo>
                  <a:lnTo>
                    <a:pt x="2" y="10"/>
                  </a:lnTo>
                  <a:lnTo>
                    <a:pt x="3" y="9"/>
                  </a:lnTo>
                  <a:lnTo>
                    <a:pt x="4" y="8"/>
                  </a:lnTo>
                  <a:lnTo>
                    <a:pt x="9" y="7"/>
                  </a:lnTo>
                  <a:lnTo>
                    <a:pt x="14" y="6"/>
                  </a:lnTo>
                  <a:lnTo>
                    <a:pt x="18" y="5"/>
                  </a:lnTo>
                  <a:lnTo>
                    <a:pt x="24" y="4"/>
                  </a:lnTo>
                  <a:lnTo>
                    <a:pt x="29" y="2"/>
                  </a:lnTo>
                  <a:lnTo>
                    <a:pt x="33" y="2"/>
                  </a:lnTo>
                  <a:lnTo>
                    <a:pt x="38" y="1"/>
                  </a:lnTo>
                  <a:lnTo>
                    <a:pt x="42" y="0"/>
                  </a:lnTo>
                  <a:close/>
                </a:path>
              </a:pathLst>
            </a:custGeom>
            <a:solidFill>
              <a:srgbClr val="D1004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69" name="Freeform 89"/>
            <p:cNvSpPr>
              <a:spLocks/>
            </p:cNvSpPr>
            <p:nvPr/>
          </p:nvSpPr>
          <p:spPr bwMode="auto">
            <a:xfrm>
              <a:off x="4250" y="3139"/>
              <a:ext cx="218" cy="211"/>
            </a:xfrm>
            <a:custGeom>
              <a:avLst/>
              <a:gdLst>
                <a:gd name="T0" fmla="*/ 0 w 438"/>
                <a:gd name="T1" fmla="*/ 0 h 422"/>
                <a:gd name="T2" fmla="*/ 6 w 438"/>
                <a:gd name="T3" fmla="*/ 7 h 422"/>
                <a:gd name="T4" fmla="*/ 6 w 438"/>
                <a:gd name="T5" fmla="*/ 7 h 422"/>
                <a:gd name="T6" fmla="*/ 6 w 438"/>
                <a:gd name="T7" fmla="*/ 7 h 422"/>
                <a:gd name="T8" fmla="*/ 6 w 438"/>
                <a:gd name="T9" fmla="*/ 7 h 422"/>
                <a:gd name="T10" fmla="*/ 6 w 438"/>
                <a:gd name="T11" fmla="*/ 7 h 422"/>
                <a:gd name="T12" fmla="*/ 6 w 438"/>
                <a:gd name="T13" fmla="*/ 7 h 422"/>
                <a:gd name="T14" fmla="*/ 6 w 438"/>
                <a:gd name="T15" fmla="*/ 7 h 422"/>
                <a:gd name="T16" fmla="*/ 6 w 438"/>
                <a:gd name="T17" fmla="*/ 7 h 422"/>
                <a:gd name="T18" fmla="*/ 6 w 438"/>
                <a:gd name="T19" fmla="*/ 7 h 422"/>
                <a:gd name="T20" fmla="*/ 0 w 438"/>
                <a:gd name="T21" fmla="*/ 1 h 422"/>
                <a:gd name="T22" fmla="*/ 0 w 438"/>
                <a:gd name="T23" fmla="*/ 1 h 422"/>
                <a:gd name="T24" fmla="*/ 0 w 438"/>
                <a:gd name="T25" fmla="*/ 1 h 422"/>
                <a:gd name="T26" fmla="*/ 0 w 438"/>
                <a:gd name="T27" fmla="*/ 1 h 422"/>
                <a:gd name="T28" fmla="*/ 0 w 438"/>
                <a:gd name="T29" fmla="*/ 1 h 422"/>
                <a:gd name="T30" fmla="*/ 0 w 438"/>
                <a:gd name="T31" fmla="*/ 1 h 422"/>
                <a:gd name="T32" fmla="*/ 0 w 438"/>
                <a:gd name="T33" fmla="*/ 1 h 422"/>
                <a:gd name="T34" fmla="*/ 0 w 438"/>
                <a:gd name="T35" fmla="*/ 1 h 422"/>
                <a:gd name="T36" fmla="*/ 0 w 438"/>
                <a:gd name="T37" fmla="*/ 0 h 4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8" h="422">
                  <a:moveTo>
                    <a:pt x="43" y="0"/>
                  </a:moveTo>
                  <a:lnTo>
                    <a:pt x="438" y="422"/>
                  </a:lnTo>
                  <a:lnTo>
                    <a:pt x="432" y="422"/>
                  </a:lnTo>
                  <a:lnTo>
                    <a:pt x="425" y="422"/>
                  </a:lnTo>
                  <a:lnTo>
                    <a:pt x="419" y="422"/>
                  </a:lnTo>
                  <a:lnTo>
                    <a:pt x="414" y="422"/>
                  </a:lnTo>
                  <a:lnTo>
                    <a:pt x="407" y="422"/>
                  </a:lnTo>
                  <a:lnTo>
                    <a:pt x="401" y="422"/>
                  </a:lnTo>
                  <a:lnTo>
                    <a:pt x="394" y="422"/>
                  </a:lnTo>
                  <a:lnTo>
                    <a:pt x="388" y="422"/>
                  </a:lnTo>
                  <a:lnTo>
                    <a:pt x="0" y="10"/>
                  </a:lnTo>
                  <a:lnTo>
                    <a:pt x="5" y="9"/>
                  </a:lnTo>
                  <a:lnTo>
                    <a:pt x="11" y="7"/>
                  </a:lnTo>
                  <a:lnTo>
                    <a:pt x="15" y="7"/>
                  </a:lnTo>
                  <a:lnTo>
                    <a:pt x="21" y="6"/>
                  </a:lnTo>
                  <a:lnTo>
                    <a:pt x="26" y="5"/>
                  </a:lnTo>
                  <a:lnTo>
                    <a:pt x="31" y="4"/>
                  </a:lnTo>
                  <a:lnTo>
                    <a:pt x="37" y="2"/>
                  </a:lnTo>
                  <a:lnTo>
                    <a:pt x="43" y="0"/>
                  </a:lnTo>
                  <a:close/>
                </a:path>
              </a:pathLst>
            </a:custGeom>
            <a:solidFill>
              <a:srgbClr val="CC00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0" name="Freeform 90"/>
            <p:cNvSpPr>
              <a:spLocks/>
            </p:cNvSpPr>
            <p:nvPr/>
          </p:nvSpPr>
          <p:spPr bwMode="auto">
            <a:xfrm>
              <a:off x="4229" y="3144"/>
              <a:ext cx="215" cy="206"/>
            </a:xfrm>
            <a:custGeom>
              <a:avLst/>
              <a:gdLst>
                <a:gd name="T0" fmla="*/ 1 w 429"/>
                <a:gd name="T1" fmla="*/ 0 h 412"/>
                <a:gd name="T2" fmla="*/ 7 w 429"/>
                <a:gd name="T3" fmla="*/ 7 h 412"/>
                <a:gd name="T4" fmla="*/ 7 w 429"/>
                <a:gd name="T5" fmla="*/ 7 h 412"/>
                <a:gd name="T6" fmla="*/ 7 w 429"/>
                <a:gd name="T7" fmla="*/ 7 h 412"/>
                <a:gd name="T8" fmla="*/ 7 w 429"/>
                <a:gd name="T9" fmla="*/ 7 h 412"/>
                <a:gd name="T10" fmla="*/ 7 w 429"/>
                <a:gd name="T11" fmla="*/ 7 h 412"/>
                <a:gd name="T12" fmla="*/ 7 w 429"/>
                <a:gd name="T13" fmla="*/ 7 h 412"/>
                <a:gd name="T14" fmla="*/ 7 w 429"/>
                <a:gd name="T15" fmla="*/ 7 h 412"/>
                <a:gd name="T16" fmla="*/ 6 w 429"/>
                <a:gd name="T17" fmla="*/ 7 h 412"/>
                <a:gd name="T18" fmla="*/ 6 w 429"/>
                <a:gd name="T19" fmla="*/ 7 h 412"/>
                <a:gd name="T20" fmla="*/ 0 w 429"/>
                <a:gd name="T21" fmla="*/ 1 h 412"/>
                <a:gd name="T22" fmla="*/ 1 w 429"/>
                <a:gd name="T23" fmla="*/ 1 h 412"/>
                <a:gd name="T24" fmla="*/ 1 w 429"/>
                <a:gd name="T25" fmla="*/ 1 h 412"/>
                <a:gd name="T26" fmla="*/ 1 w 429"/>
                <a:gd name="T27" fmla="*/ 1 h 412"/>
                <a:gd name="T28" fmla="*/ 1 w 429"/>
                <a:gd name="T29" fmla="*/ 1 h 412"/>
                <a:gd name="T30" fmla="*/ 1 w 429"/>
                <a:gd name="T31" fmla="*/ 1 h 412"/>
                <a:gd name="T32" fmla="*/ 1 w 429"/>
                <a:gd name="T33" fmla="*/ 1 h 412"/>
                <a:gd name="T34" fmla="*/ 1 w 429"/>
                <a:gd name="T35" fmla="*/ 1 h 412"/>
                <a:gd name="T36" fmla="*/ 1 w 429"/>
                <a:gd name="T37" fmla="*/ 0 h 4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9" h="412">
                  <a:moveTo>
                    <a:pt x="41" y="0"/>
                  </a:moveTo>
                  <a:lnTo>
                    <a:pt x="429" y="412"/>
                  </a:lnTo>
                  <a:lnTo>
                    <a:pt x="422" y="412"/>
                  </a:lnTo>
                  <a:lnTo>
                    <a:pt x="415" y="412"/>
                  </a:lnTo>
                  <a:lnTo>
                    <a:pt x="409" y="412"/>
                  </a:lnTo>
                  <a:lnTo>
                    <a:pt x="402" y="412"/>
                  </a:lnTo>
                  <a:lnTo>
                    <a:pt x="395" y="412"/>
                  </a:lnTo>
                  <a:lnTo>
                    <a:pt x="388" y="412"/>
                  </a:lnTo>
                  <a:lnTo>
                    <a:pt x="381" y="412"/>
                  </a:lnTo>
                  <a:lnTo>
                    <a:pt x="374" y="412"/>
                  </a:lnTo>
                  <a:lnTo>
                    <a:pt x="0" y="15"/>
                  </a:lnTo>
                  <a:lnTo>
                    <a:pt x="4" y="12"/>
                  </a:lnTo>
                  <a:lnTo>
                    <a:pt x="9" y="10"/>
                  </a:lnTo>
                  <a:lnTo>
                    <a:pt x="15" y="8"/>
                  </a:lnTo>
                  <a:lnTo>
                    <a:pt x="19" y="5"/>
                  </a:lnTo>
                  <a:lnTo>
                    <a:pt x="25" y="4"/>
                  </a:lnTo>
                  <a:lnTo>
                    <a:pt x="30" y="2"/>
                  </a:lnTo>
                  <a:lnTo>
                    <a:pt x="35" y="1"/>
                  </a:lnTo>
                  <a:lnTo>
                    <a:pt x="41" y="0"/>
                  </a:lnTo>
                  <a:close/>
                </a:path>
              </a:pathLst>
            </a:custGeom>
            <a:solidFill>
              <a:srgbClr val="C9002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1" name="Freeform 91"/>
            <p:cNvSpPr>
              <a:spLocks/>
            </p:cNvSpPr>
            <p:nvPr/>
          </p:nvSpPr>
          <p:spPr bwMode="auto">
            <a:xfrm>
              <a:off x="4214" y="3151"/>
              <a:ext cx="202" cy="199"/>
            </a:xfrm>
            <a:custGeom>
              <a:avLst/>
              <a:gdLst>
                <a:gd name="T0" fmla="*/ 1 w 404"/>
                <a:gd name="T1" fmla="*/ 0 h 397"/>
                <a:gd name="T2" fmla="*/ 7 w 404"/>
                <a:gd name="T3" fmla="*/ 7 h 397"/>
                <a:gd name="T4" fmla="*/ 7 w 404"/>
                <a:gd name="T5" fmla="*/ 7 h 397"/>
                <a:gd name="T6" fmla="*/ 7 w 404"/>
                <a:gd name="T7" fmla="*/ 7 h 397"/>
                <a:gd name="T8" fmla="*/ 6 w 404"/>
                <a:gd name="T9" fmla="*/ 7 h 397"/>
                <a:gd name="T10" fmla="*/ 6 w 404"/>
                <a:gd name="T11" fmla="*/ 7 h 397"/>
                <a:gd name="T12" fmla="*/ 6 w 404"/>
                <a:gd name="T13" fmla="*/ 7 h 397"/>
                <a:gd name="T14" fmla="*/ 6 w 404"/>
                <a:gd name="T15" fmla="*/ 7 h 397"/>
                <a:gd name="T16" fmla="*/ 6 w 404"/>
                <a:gd name="T17" fmla="*/ 7 h 397"/>
                <a:gd name="T18" fmla="*/ 6 w 404"/>
                <a:gd name="T19" fmla="*/ 7 h 397"/>
                <a:gd name="T20" fmla="*/ 0 w 404"/>
                <a:gd name="T21" fmla="*/ 1 h 397"/>
                <a:gd name="T22" fmla="*/ 1 w 404"/>
                <a:gd name="T23" fmla="*/ 1 h 397"/>
                <a:gd name="T24" fmla="*/ 1 w 404"/>
                <a:gd name="T25" fmla="*/ 1 h 397"/>
                <a:gd name="T26" fmla="*/ 1 w 404"/>
                <a:gd name="T27" fmla="*/ 1 h 397"/>
                <a:gd name="T28" fmla="*/ 1 w 404"/>
                <a:gd name="T29" fmla="*/ 0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4" h="397">
                  <a:moveTo>
                    <a:pt x="30" y="0"/>
                  </a:moveTo>
                  <a:lnTo>
                    <a:pt x="404" y="397"/>
                  </a:lnTo>
                  <a:lnTo>
                    <a:pt x="397" y="397"/>
                  </a:lnTo>
                  <a:lnTo>
                    <a:pt x="391" y="397"/>
                  </a:lnTo>
                  <a:lnTo>
                    <a:pt x="384" y="396"/>
                  </a:lnTo>
                  <a:lnTo>
                    <a:pt x="377" y="396"/>
                  </a:lnTo>
                  <a:lnTo>
                    <a:pt x="371" y="395"/>
                  </a:lnTo>
                  <a:lnTo>
                    <a:pt x="364" y="395"/>
                  </a:lnTo>
                  <a:lnTo>
                    <a:pt x="356" y="394"/>
                  </a:lnTo>
                  <a:lnTo>
                    <a:pt x="349" y="394"/>
                  </a:lnTo>
                  <a:lnTo>
                    <a:pt x="0" y="20"/>
                  </a:lnTo>
                  <a:lnTo>
                    <a:pt x="7" y="15"/>
                  </a:lnTo>
                  <a:lnTo>
                    <a:pt x="14" y="9"/>
                  </a:lnTo>
                  <a:lnTo>
                    <a:pt x="22" y="4"/>
                  </a:lnTo>
                  <a:lnTo>
                    <a:pt x="30" y="0"/>
                  </a:lnTo>
                  <a:close/>
                </a:path>
              </a:pathLst>
            </a:custGeom>
            <a:solidFill>
              <a:srgbClr val="C400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2" name="Freeform 92"/>
            <p:cNvSpPr>
              <a:spLocks/>
            </p:cNvSpPr>
            <p:nvPr/>
          </p:nvSpPr>
          <p:spPr bwMode="auto">
            <a:xfrm>
              <a:off x="4209" y="3162"/>
              <a:ext cx="179" cy="186"/>
            </a:xfrm>
            <a:custGeom>
              <a:avLst/>
              <a:gdLst>
                <a:gd name="T0" fmla="*/ 1 w 358"/>
                <a:gd name="T1" fmla="*/ 0 h 374"/>
                <a:gd name="T2" fmla="*/ 6 w 358"/>
                <a:gd name="T3" fmla="*/ 5 h 374"/>
                <a:gd name="T4" fmla="*/ 6 w 358"/>
                <a:gd name="T5" fmla="*/ 5 h 374"/>
                <a:gd name="T6" fmla="*/ 6 w 358"/>
                <a:gd name="T7" fmla="*/ 5 h 374"/>
                <a:gd name="T8" fmla="*/ 6 w 358"/>
                <a:gd name="T9" fmla="*/ 5 h 374"/>
                <a:gd name="T10" fmla="*/ 6 w 358"/>
                <a:gd name="T11" fmla="*/ 5 h 374"/>
                <a:gd name="T12" fmla="*/ 6 w 358"/>
                <a:gd name="T13" fmla="*/ 5 h 374"/>
                <a:gd name="T14" fmla="*/ 5 w 358"/>
                <a:gd name="T15" fmla="*/ 5 h 374"/>
                <a:gd name="T16" fmla="*/ 5 w 358"/>
                <a:gd name="T17" fmla="*/ 5 h 374"/>
                <a:gd name="T18" fmla="*/ 5 w 358"/>
                <a:gd name="T19" fmla="*/ 5 h 374"/>
                <a:gd name="T20" fmla="*/ 0 w 358"/>
                <a:gd name="T21" fmla="*/ 0 h 374"/>
                <a:gd name="T22" fmla="*/ 0 w 358"/>
                <a:gd name="T23" fmla="*/ 0 h 374"/>
                <a:gd name="T24" fmla="*/ 0 w 358"/>
                <a:gd name="T25" fmla="*/ 0 h 374"/>
                <a:gd name="T26" fmla="*/ 0 w 358"/>
                <a:gd name="T27" fmla="*/ 0 h 374"/>
                <a:gd name="T28" fmla="*/ 1 w 358"/>
                <a:gd name="T29" fmla="*/ 0 h 374"/>
                <a:gd name="T30" fmla="*/ 1 w 358"/>
                <a:gd name="T31" fmla="*/ 0 h 374"/>
                <a:gd name="T32" fmla="*/ 1 w 358"/>
                <a:gd name="T33" fmla="*/ 0 h 374"/>
                <a:gd name="T34" fmla="*/ 1 w 358"/>
                <a:gd name="T35" fmla="*/ 0 h 374"/>
                <a:gd name="T36" fmla="*/ 1 w 358"/>
                <a:gd name="T37" fmla="*/ 0 h 3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8" h="374">
                  <a:moveTo>
                    <a:pt x="9" y="0"/>
                  </a:moveTo>
                  <a:lnTo>
                    <a:pt x="358" y="374"/>
                  </a:lnTo>
                  <a:lnTo>
                    <a:pt x="351" y="374"/>
                  </a:lnTo>
                  <a:lnTo>
                    <a:pt x="344" y="373"/>
                  </a:lnTo>
                  <a:lnTo>
                    <a:pt x="337" y="373"/>
                  </a:lnTo>
                  <a:lnTo>
                    <a:pt x="330" y="371"/>
                  </a:lnTo>
                  <a:lnTo>
                    <a:pt x="323" y="371"/>
                  </a:lnTo>
                  <a:lnTo>
                    <a:pt x="316" y="370"/>
                  </a:lnTo>
                  <a:lnTo>
                    <a:pt x="309" y="370"/>
                  </a:lnTo>
                  <a:lnTo>
                    <a:pt x="302" y="369"/>
                  </a:lnTo>
                  <a:lnTo>
                    <a:pt x="0" y="46"/>
                  </a:lnTo>
                  <a:lnTo>
                    <a:pt x="0" y="37"/>
                  </a:lnTo>
                  <a:lnTo>
                    <a:pt x="0" y="27"/>
                  </a:lnTo>
                  <a:lnTo>
                    <a:pt x="0" y="18"/>
                  </a:lnTo>
                  <a:lnTo>
                    <a:pt x="1" y="7"/>
                  </a:lnTo>
                  <a:lnTo>
                    <a:pt x="3" y="6"/>
                  </a:lnTo>
                  <a:lnTo>
                    <a:pt x="5" y="4"/>
                  </a:lnTo>
                  <a:lnTo>
                    <a:pt x="6" y="3"/>
                  </a:lnTo>
                  <a:lnTo>
                    <a:pt x="9" y="0"/>
                  </a:lnTo>
                  <a:close/>
                </a:path>
              </a:pathLst>
            </a:custGeom>
            <a:solidFill>
              <a:srgbClr val="B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3" name="Freeform 93"/>
            <p:cNvSpPr>
              <a:spLocks/>
            </p:cNvSpPr>
            <p:nvPr/>
          </p:nvSpPr>
          <p:spPr bwMode="auto">
            <a:xfrm>
              <a:off x="4208" y="3185"/>
              <a:ext cx="153" cy="161"/>
            </a:xfrm>
            <a:custGeom>
              <a:avLst/>
              <a:gdLst>
                <a:gd name="T0" fmla="*/ 1 w 305"/>
                <a:gd name="T1" fmla="*/ 0 h 323"/>
                <a:gd name="T2" fmla="*/ 5 w 305"/>
                <a:gd name="T3" fmla="*/ 5 h 323"/>
                <a:gd name="T4" fmla="*/ 5 w 305"/>
                <a:gd name="T5" fmla="*/ 5 h 323"/>
                <a:gd name="T6" fmla="*/ 5 w 305"/>
                <a:gd name="T7" fmla="*/ 5 h 323"/>
                <a:gd name="T8" fmla="*/ 4 w 305"/>
                <a:gd name="T9" fmla="*/ 4 h 323"/>
                <a:gd name="T10" fmla="*/ 4 w 305"/>
                <a:gd name="T11" fmla="*/ 4 h 323"/>
                <a:gd name="T12" fmla="*/ 4 w 305"/>
                <a:gd name="T13" fmla="*/ 4 h 323"/>
                <a:gd name="T14" fmla="*/ 4 w 305"/>
                <a:gd name="T15" fmla="*/ 4 h 323"/>
                <a:gd name="T16" fmla="*/ 3 w 305"/>
                <a:gd name="T17" fmla="*/ 4 h 323"/>
                <a:gd name="T18" fmla="*/ 3 w 305"/>
                <a:gd name="T19" fmla="*/ 4 h 323"/>
                <a:gd name="T20" fmla="*/ 3 w 305"/>
                <a:gd name="T21" fmla="*/ 4 h 323"/>
                <a:gd name="T22" fmla="*/ 3 w 305"/>
                <a:gd name="T23" fmla="*/ 4 h 323"/>
                <a:gd name="T24" fmla="*/ 2 w 305"/>
                <a:gd name="T25" fmla="*/ 4 h 323"/>
                <a:gd name="T26" fmla="*/ 2 w 305"/>
                <a:gd name="T27" fmla="*/ 4 h 323"/>
                <a:gd name="T28" fmla="*/ 2 w 305"/>
                <a:gd name="T29" fmla="*/ 4 h 323"/>
                <a:gd name="T30" fmla="*/ 2 w 305"/>
                <a:gd name="T31" fmla="*/ 4 h 323"/>
                <a:gd name="T32" fmla="*/ 1 w 305"/>
                <a:gd name="T33" fmla="*/ 4 h 323"/>
                <a:gd name="T34" fmla="*/ 1 w 305"/>
                <a:gd name="T35" fmla="*/ 4 h 323"/>
                <a:gd name="T36" fmla="*/ 1 w 305"/>
                <a:gd name="T37" fmla="*/ 3 h 323"/>
                <a:gd name="T38" fmla="*/ 1 w 305"/>
                <a:gd name="T39" fmla="*/ 3 h 323"/>
                <a:gd name="T40" fmla="*/ 1 w 305"/>
                <a:gd name="T41" fmla="*/ 2 h 323"/>
                <a:gd name="T42" fmla="*/ 1 w 305"/>
                <a:gd name="T43" fmla="*/ 2 h 323"/>
                <a:gd name="T44" fmla="*/ 1 w 305"/>
                <a:gd name="T45" fmla="*/ 1 h 323"/>
                <a:gd name="T46" fmla="*/ 0 w 305"/>
                <a:gd name="T47" fmla="*/ 1 h 323"/>
                <a:gd name="T48" fmla="*/ 1 w 305"/>
                <a:gd name="T49" fmla="*/ 0 h 323"/>
                <a:gd name="T50" fmla="*/ 1 w 305"/>
                <a:gd name="T51" fmla="*/ 0 h 3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5" h="323">
                  <a:moveTo>
                    <a:pt x="3" y="0"/>
                  </a:moveTo>
                  <a:lnTo>
                    <a:pt x="305" y="323"/>
                  </a:lnTo>
                  <a:lnTo>
                    <a:pt x="288" y="321"/>
                  </a:lnTo>
                  <a:lnTo>
                    <a:pt x="271" y="320"/>
                  </a:lnTo>
                  <a:lnTo>
                    <a:pt x="255" y="317"/>
                  </a:lnTo>
                  <a:lnTo>
                    <a:pt x="237" y="315"/>
                  </a:lnTo>
                  <a:lnTo>
                    <a:pt x="220" y="313"/>
                  </a:lnTo>
                  <a:lnTo>
                    <a:pt x="204" y="309"/>
                  </a:lnTo>
                  <a:lnTo>
                    <a:pt x="187" y="307"/>
                  </a:lnTo>
                  <a:lnTo>
                    <a:pt x="171" y="303"/>
                  </a:lnTo>
                  <a:lnTo>
                    <a:pt x="153" y="300"/>
                  </a:lnTo>
                  <a:lnTo>
                    <a:pt x="136" y="297"/>
                  </a:lnTo>
                  <a:lnTo>
                    <a:pt x="120" y="293"/>
                  </a:lnTo>
                  <a:lnTo>
                    <a:pt x="103" y="290"/>
                  </a:lnTo>
                  <a:lnTo>
                    <a:pt x="85" y="286"/>
                  </a:lnTo>
                  <a:lnTo>
                    <a:pt x="69" y="282"/>
                  </a:lnTo>
                  <a:lnTo>
                    <a:pt x="52" y="277"/>
                  </a:lnTo>
                  <a:lnTo>
                    <a:pt x="35" y="272"/>
                  </a:lnTo>
                  <a:lnTo>
                    <a:pt x="24" y="241"/>
                  </a:lnTo>
                  <a:lnTo>
                    <a:pt x="15" y="209"/>
                  </a:lnTo>
                  <a:lnTo>
                    <a:pt x="9" y="176"/>
                  </a:lnTo>
                  <a:lnTo>
                    <a:pt x="5" y="141"/>
                  </a:lnTo>
                  <a:lnTo>
                    <a:pt x="1" y="105"/>
                  </a:lnTo>
                  <a:lnTo>
                    <a:pt x="0" y="71"/>
                  </a:lnTo>
                  <a:lnTo>
                    <a:pt x="1" y="35"/>
                  </a:lnTo>
                  <a:lnTo>
                    <a:pt x="3" y="0"/>
                  </a:lnTo>
                  <a:close/>
                </a:path>
              </a:pathLst>
            </a:custGeom>
            <a:solidFill>
              <a:srgbClr val="B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4" name="Freeform 94"/>
            <p:cNvSpPr>
              <a:spLocks/>
            </p:cNvSpPr>
            <p:nvPr/>
          </p:nvSpPr>
          <p:spPr bwMode="auto">
            <a:xfrm>
              <a:off x="4379" y="3150"/>
              <a:ext cx="131" cy="162"/>
            </a:xfrm>
            <a:custGeom>
              <a:avLst/>
              <a:gdLst>
                <a:gd name="T0" fmla="*/ 4 w 264"/>
                <a:gd name="T1" fmla="*/ 1 h 324"/>
                <a:gd name="T2" fmla="*/ 4 w 264"/>
                <a:gd name="T3" fmla="*/ 2 h 324"/>
                <a:gd name="T4" fmla="*/ 4 w 264"/>
                <a:gd name="T5" fmla="*/ 3 h 324"/>
                <a:gd name="T6" fmla="*/ 4 w 264"/>
                <a:gd name="T7" fmla="*/ 4 h 324"/>
                <a:gd name="T8" fmla="*/ 4 w 264"/>
                <a:gd name="T9" fmla="*/ 5 h 324"/>
                <a:gd name="T10" fmla="*/ 3 w 264"/>
                <a:gd name="T11" fmla="*/ 5 h 324"/>
                <a:gd name="T12" fmla="*/ 3 w 264"/>
                <a:gd name="T13" fmla="*/ 5 h 324"/>
                <a:gd name="T14" fmla="*/ 3 w 264"/>
                <a:gd name="T15" fmla="*/ 6 h 324"/>
                <a:gd name="T16" fmla="*/ 3 w 264"/>
                <a:gd name="T17" fmla="*/ 6 h 324"/>
                <a:gd name="T18" fmla="*/ 2 w 264"/>
                <a:gd name="T19" fmla="*/ 6 h 324"/>
                <a:gd name="T20" fmla="*/ 2 w 264"/>
                <a:gd name="T21" fmla="*/ 6 h 324"/>
                <a:gd name="T22" fmla="*/ 2 w 264"/>
                <a:gd name="T23" fmla="*/ 6 h 324"/>
                <a:gd name="T24" fmla="*/ 2 w 264"/>
                <a:gd name="T25" fmla="*/ 6 h 324"/>
                <a:gd name="T26" fmla="*/ 1 w 264"/>
                <a:gd name="T27" fmla="*/ 6 h 324"/>
                <a:gd name="T28" fmla="*/ 1 w 264"/>
                <a:gd name="T29" fmla="*/ 6 h 324"/>
                <a:gd name="T30" fmla="*/ 1 w 264"/>
                <a:gd name="T31" fmla="*/ 6 h 324"/>
                <a:gd name="T32" fmla="*/ 1 w 264"/>
                <a:gd name="T33" fmla="*/ 6 h 324"/>
                <a:gd name="T34" fmla="*/ 1 w 264"/>
                <a:gd name="T35" fmla="*/ 6 h 324"/>
                <a:gd name="T36" fmla="*/ 0 w 264"/>
                <a:gd name="T37" fmla="*/ 6 h 324"/>
                <a:gd name="T38" fmla="*/ 0 w 264"/>
                <a:gd name="T39" fmla="*/ 5 h 324"/>
                <a:gd name="T40" fmla="*/ 0 w 264"/>
                <a:gd name="T41" fmla="*/ 5 h 324"/>
                <a:gd name="T42" fmla="*/ 0 w 264"/>
                <a:gd name="T43" fmla="*/ 5 h 324"/>
                <a:gd name="T44" fmla="*/ 0 w 264"/>
                <a:gd name="T45" fmla="*/ 4 h 324"/>
                <a:gd name="T46" fmla="*/ 0 w 264"/>
                <a:gd name="T47" fmla="*/ 3 h 324"/>
                <a:gd name="T48" fmla="*/ 0 w 264"/>
                <a:gd name="T49" fmla="*/ 2 h 324"/>
                <a:gd name="T50" fmla="*/ 0 w 264"/>
                <a:gd name="T51" fmla="*/ 1 h 324"/>
                <a:gd name="T52" fmla="*/ 0 w 264"/>
                <a:gd name="T53" fmla="*/ 1 h 324"/>
                <a:gd name="T54" fmla="*/ 0 w 264"/>
                <a:gd name="T55" fmla="*/ 1 h 324"/>
                <a:gd name="T56" fmla="*/ 0 w 264"/>
                <a:gd name="T57" fmla="*/ 1 h 324"/>
                <a:gd name="T58" fmla="*/ 0 w 264"/>
                <a:gd name="T59" fmla="*/ 1 h 324"/>
                <a:gd name="T60" fmla="*/ 1 w 264"/>
                <a:gd name="T61" fmla="*/ 1 h 324"/>
                <a:gd name="T62" fmla="*/ 1 w 264"/>
                <a:gd name="T63" fmla="*/ 1 h 324"/>
                <a:gd name="T64" fmla="*/ 1 w 264"/>
                <a:gd name="T65" fmla="*/ 1 h 324"/>
                <a:gd name="T66" fmla="*/ 2 w 264"/>
                <a:gd name="T67" fmla="*/ 1 h 324"/>
                <a:gd name="T68" fmla="*/ 2 w 264"/>
                <a:gd name="T69" fmla="*/ 1 h 324"/>
                <a:gd name="T70" fmla="*/ 2 w 264"/>
                <a:gd name="T71" fmla="*/ 0 h 324"/>
                <a:gd name="T72" fmla="*/ 2 w 264"/>
                <a:gd name="T73" fmla="*/ 0 h 324"/>
                <a:gd name="T74" fmla="*/ 3 w 264"/>
                <a:gd name="T75" fmla="*/ 0 h 324"/>
                <a:gd name="T76" fmla="*/ 3 w 264"/>
                <a:gd name="T77" fmla="*/ 1 h 324"/>
                <a:gd name="T78" fmla="*/ 3 w 264"/>
                <a:gd name="T79" fmla="*/ 1 h 324"/>
                <a:gd name="T80" fmla="*/ 3 w 264"/>
                <a:gd name="T81" fmla="*/ 1 h 324"/>
                <a:gd name="T82" fmla="*/ 4 w 264"/>
                <a:gd name="T83" fmla="*/ 1 h 3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4" h="324">
                  <a:moveTo>
                    <a:pt x="258" y="6"/>
                  </a:moveTo>
                  <a:lnTo>
                    <a:pt x="262" y="83"/>
                  </a:lnTo>
                  <a:lnTo>
                    <a:pt x="264" y="160"/>
                  </a:lnTo>
                  <a:lnTo>
                    <a:pt x="263" y="235"/>
                  </a:lnTo>
                  <a:lnTo>
                    <a:pt x="258" y="309"/>
                  </a:lnTo>
                  <a:lnTo>
                    <a:pt x="245" y="318"/>
                  </a:lnTo>
                  <a:lnTo>
                    <a:pt x="232" y="319"/>
                  </a:lnTo>
                  <a:lnTo>
                    <a:pt x="217" y="321"/>
                  </a:lnTo>
                  <a:lnTo>
                    <a:pt x="202" y="322"/>
                  </a:lnTo>
                  <a:lnTo>
                    <a:pt x="187" y="322"/>
                  </a:lnTo>
                  <a:lnTo>
                    <a:pt x="172" y="323"/>
                  </a:lnTo>
                  <a:lnTo>
                    <a:pt x="156" y="323"/>
                  </a:lnTo>
                  <a:lnTo>
                    <a:pt x="141" y="324"/>
                  </a:lnTo>
                  <a:lnTo>
                    <a:pt x="124" y="324"/>
                  </a:lnTo>
                  <a:lnTo>
                    <a:pt x="110" y="324"/>
                  </a:lnTo>
                  <a:lnTo>
                    <a:pt x="95" y="323"/>
                  </a:lnTo>
                  <a:lnTo>
                    <a:pt x="80" y="323"/>
                  </a:lnTo>
                  <a:lnTo>
                    <a:pt x="65" y="322"/>
                  </a:lnTo>
                  <a:lnTo>
                    <a:pt x="50" y="321"/>
                  </a:lnTo>
                  <a:lnTo>
                    <a:pt x="36" y="318"/>
                  </a:lnTo>
                  <a:lnTo>
                    <a:pt x="22" y="316"/>
                  </a:lnTo>
                  <a:lnTo>
                    <a:pt x="9" y="314"/>
                  </a:lnTo>
                  <a:lnTo>
                    <a:pt x="4" y="239"/>
                  </a:lnTo>
                  <a:lnTo>
                    <a:pt x="1" y="164"/>
                  </a:lnTo>
                  <a:lnTo>
                    <a:pt x="0" y="89"/>
                  </a:lnTo>
                  <a:lnTo>
                    <a:pt x="0" y="18"/>
                  </a:lnTo>
                  <a:lnTo>
                    <a:pt x="10" y="15"/>
                  </a:lnTo>
                  <a:lnTo>
                    <a:pt x="23" y="13"/>
                  </a:lnTo>
                  <a:lnTo>
                    <a:pt x="38" y="11"/>
                  </a:lnTo>
                  <a:lnTo>
                    <a:pt x="54" y="8"/>
                  </a:lnTo>
                  <a:lnTo>
                    <a:pt x="72" y="7"/>
                  </a:lnTo>
                  <a:lnTo>
                    <a:pt x="91" y="5"/>
                  </a:lnTo>
                  <a:lnTo>
                    <a:pt x="111" y="4"/>
                  </a:lnTo>
                  <a:lnTo>
                    <a:pt x="130" y="3"/>
                  </a:lnTo>
                  <a:lnTo>
                    <a:pt x="150" y="1"/>
                  </a:lnTo>
                  <a:lnTo>
                    <a:pt x="169" y="0"/>
                  </a:lnTo>
                  <a:lnTo>
                    <a:pt x="188" y="0"/>
                  </a:lnTo>
                  <a:lnTo>
                    <a:pt x="205" y="0"/>
                  </a:lnTo>
                  <a:lnTo>
                    <a:pt x="221" y="1"/>
                  </a:lnTo>
                  <a:lnTo>
                    <a:pt x="236" y="3"/>
                  </a:lnTo>
                  <a:lnTo>
                    <a:pt x="249" y="4"/>
                  </a:lnTo>
                  <a:lnTo>
                    <a:pt x="258"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5" name="Freeform 95"/>
            <p:cNvSpPr>
              <a:spLocks/>
            </p:cNvSpPr>
            <p:nvPr/>
          </p:nvSpPr>
          <p:spPr bwMode="auto">
            <a:xfrm>
              <a:off x="4382" y="3155"/>
              <a:ext cx="124" cy="152"/>
            </a:xfrm>
            <a:custGeom>
              <a:avLst/>
              <a:gdLst>
                <a:gd name="T0" fmla="*/ 3 w 249"/>
                <a:gd name="T1" fmla="*/ 0 h 305"/>
                <a:gd name="T2" fmla="*/ 3 w 249"/>
                <a:gd name="T3" fmla="*/ 2 h 305"/>
                <a:gd name="T4" fmla="*/ 3 w 249"/>
                <a:gd name="T5" fmla="*/ 0 h 305"/>
                <a:gd name="T6" fmla="*/ 3 w 249"/>
                <a:gd name="T7" fmla="*/ 0 h 305"/>
                <a:gd name="T8" fmla="*/ 2 w 249"/>
                <a:gd name="T9" fmla="*/ 0 h 305"/>
                <a:gd name="T10" fmla="*/ 2 w 249"/>
                <a:gd name="T11" fmla="*/ 0 h 305"/>
                <a:gd name="T12" fmla="*/ 1 w 249"/>
                <a:gd name="T13" fmla="*/ 0 h 305"/>
                <a:gd name="T14" fmla="*/ 1 w 249"/>
                <a:gd name="T15" fmla="*/ 0 h 305"/>
                <a:gd name="T16" fmla="*/ 0 w 249"/>
                <a:gd name="T17" fmla="*/ 0 h 305"/>
                <a:gd name="T18" fmla="*/ 0 w 249"/>
                <a:gd name="T19" fmla="*/ 0 h 305"/>
                <a:gd name="T20" fmla="*/ 0 w 249"/>
                <a:gd name="T21" fmla="*/ 0 h 305"/>
                <a:gd name="T22" fmla="*/ 0 w 249"/>
                <a:gd name="T23" fmla="*/ 2 h 305"/>
                <a:gd name="T24" fmla="*/ 0 w 249"/>
                <a:gd name="T25" fmla="*/ 4 h 305"/>
                <a:gd name="T26" fmla="*/ 0 w 249"/>
                <a:gd name="T27" fmla="*/ 4 h 305"/>
                <a:gd name="T28" fmla="*/ 1 w 249"/>
                <a:gd name="T29" fmla="*/ 4 h 305"/>
                <a:gd name="T30" fmla="*/ 1 w 249"/>
                <a:gd name="T31" fmla="*/ 4 h 305"/>
                <a:gd name="T32" fmla="*/ 2 w 249"/>
                <a:gd name="T33" fmla="*/ 4 h 305"/>
                <a:gd name="T34" fmla="*/ 2 w 249"/>
                <a:gd name="T35" fmla="*/ 4 h 305"/>
                <a:gd name="T36" fmla="*/ 2 w 249"/>
                <a:gd name="T37" fmla="*/ 4 h 305"/>
                <a:gd name="T38" fmla="*/ 3 w 249"/>
                <a:gd name="T39" fmla="*/ 4 h 305"/>
                <a:gd name="T40" fmla="*/ 3 w 249"/>
                <a:gd name="T41" fmla="*/ 4 h 305"/>
                <a:gd name="T42" fmla="*/ 3 w 249"/>
                <a:gd name="T43" fmla="*/ 4 h 305"/>
                <a:gd name="T44" fmla="*/ 3 w 249"/>
                <a:gd name="T45" fmla="*/ 4 h 305"/>
                <a:gd name="T46" fmla="*/ 2 w 249"/>
                <a:gd name="T47" fmla="*/ 4 h 305"/>
                <a:gd name="T48" fmla="*/ 2 w 249"/>
                <a:gd name="T49" fmla="*/ 4 h 305"/>
                <a:gd name="T50" fmla="*/ 1 w 249"/>
                <a:gd name="T51" fmla="*/ 4 h 305"/>
                <a:gd name="T52" fmla="*/ 1 w 249"/>
                <a:gd name="T53" fmla="*/ 4 h 305"/>
                <a:gd name="T54" fmla="*/ 0 w 249"/>
                <a:gd name="T55" fmla="*/ 4 h 305"/>
                <a:gd name="T56" fmla="*/ 0 w 249"/>
                <a:gd name="T57" fmla="*/ 4 h 305"/>
                <a:gd name="T58" fmla="*/ 0 w 249"/>
                <a:gd name="T59" fmla="*/ 2 h 305"/>
                <a:gd name="T60" fmla="*/ 0 w 249"/>
                <a:gd name="T61" fmla="*/ 0 h 305"/>
                <a:gd name="T62" fmla="*/ 0 w 249"/>
                <a:gd name="T63" fmla="*/ 0 h 305"/>
                <a:gd name="T64" fmla="*/ 1 w 249"/>
                <a:gd name="T65" fmla="*/ 0 h 305"/>
                <a:gd name="T66" fmla="*/ 1 w 249"/>
                <a:gd name="T67" fmla="*/ 0 h 305"/>
                <a:gd name="T68" fmla="*/ 2 w 249"/>
                <a:gd name="T69" fmla="*/ 0 h 305"/>
                <a:gd name="T70" fmla="*/ 2 w 249"/>
                <a:gd name="T71" fmla="*/ 0 h 305"/>
                <a:gd name="T72" fmla="*/ 3 w 249"/>
                <a:gd name="T73" fmla="*/ 0 h 305"/>
                <a:gd name="T74" fmla="*/ 3 w 249"/>
                <a:gd name="T75" fmla="*/ 0 h 305"/>
                <a:gd name="T76" fmla="*/ 3 w 249"/>
                <a:gd name="T77" fmla="*/ 0 h 3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9" h="305">
                  <a:moveTo>
                    <a:pt x="244" y="5"/>
                  </a:moveTo>
                  <a:lnTo>
                    <a:pt x="246" y="46"/>
                  </a:lnTo>
                  <a:lnTo>
                    <a:pt x="249" y="97"/>
                  </a:lnTo>
                  <a:lnTo>
                    <a:pt x="248" y="144"/>
                  </a:lnTo>
                  <a:lnTo>
                    <a:pt x="242" y="162"/>
                  </a:lnTo>
                  <a:lnTo>
                    <a:pt x="234" y="16"/>
                  </a:lnTo>
                  <a:lnTo>
                    <a:pt x="225" y="13"/>
                  </a:lnTo>
                  <a:lnTo>
                    <a:pt x="214" y="12"/>
                  </a:lnTo>
                  <a:lnTo>
                    <a:pt x="202" y="11"/>
                  </a:lnTo>
                  <a:lnTo>
                    <a:pt x="187" y="10"/>
                  </a:lnTo>
                  <a:lnTo>
                    <a:pt x="172" y="10"/>
                  </a:lnTo>
                  <a:lnTo>
                    <a:pt x="155" y="10"/>
                  </a:lnTo>
                  <a:lnTo>
                    <a:pt x="138" y="11"/>
                  </a:lnTo>
                  <a:lnTo>
                    <a:pt x="121" y="11"/>
                  </a:lnTo>
                  <a:lnTo>
                    <a:pt x="104" y="13"/>
                  </a:lnTo>
                  <a:lnTo>
                    <a:pt x="86" y="15"/>
                  </a:lnTo>
                  <a:lnTo>
                    <a:pt x="70" y="16"/>
                  </a:lnTo>
                  <a:lnTo>
                    <a:pt x="55" y="18"/>
                  </a:lnTo>
                  <a:lnTo>
                    <a:pt x="41" y="20"/>
                  </a:lnTo>
                  <a:lnTo>
                    <a:pt x="30" y="23"/>
                  </a:lnTo>
                  <a:lnTo>
                    <a:pt x="21" y="26"/>
                  </a:lnTo>
                  <a:lnTo>
                    <a:pt x="13" y="28"/>
                  </a:lnTo>
                  <a:lnTo>
                    <a:pt x="13" y="92"/>
                  </a:lnTo>
                  <a:lnTo>
                    <a:pt x="14" y="155"/>
                  </a:lnTo>
                  <a:lnTo>
                    <a:pt x="17" y="220"/>
                  </a:lnTo>
                  <a:lnTo>
                    <a:pt x="23" y="284"/>
                  </a:lnTo>
                  <a:lnTo>
                    <a:pt x="36" y="286"/>
                  </a:lnTo>
                  <a:lnTo>
                    <a:pt x="50" y="288"/>
                  </a:lnTo>
                  <a:lnTo>
                    <a:pt x="62" y="289"/>
                  </a:lnTo>
                  <a:lnTo>
                    <a:pt x="76" y="290"/>
                  </a:lnTo>
                  <a:lnTo>
                    <a:pt x="90" y="291"/>
                  </a:lnTo>
                  <a:lnTo>
                    <a:pt x="104" y="292"/>
                  </a:lnTo>
                  <a:lnTo>
                    <a:pt x="119" y="292"/>
                  </a:lnTo>
                  <a:lnTo>
                    <a:pt x="132" y="292"/>
                  </a:lnTo>
                  <a:lnTo>
                    <a:pt x="147" y="291"/>
                  </a:lnTo>
                  <a:lnTo>
                    <a:pt x="161" y="291"/>
                  </a:lnTo>
                  <a:lnTo>
                    <a:pt x="176" y="290"/>
                  </a:lnTo>
                  <a:lnTo>
                    <a:pt x="190" y="289"/>
                  </a:lnTo>
                  <a:lnTo>
                    <a:pt x="204" y="288"/>
                  </a:lnTo>
                  <a:lnTo>
                    <a:pt x="219" y="285"/>
                  </a:lnTo>
                  <a:lnTo>
                    <a:pt x="233" y="283"/>
                  </a:lnTo>
                  <a:lnTo>
                    <a:pt x="246" y="281"/>
                  </a:lnTo>
                  <a:lnTo>
                    <a:pt x="244" y="286"/>
                  </a:lnTo>
                  <a:lnTo>
                    <a:pt x="238" y="291"/>
                  </a:lnTo>
                  <a:lnTo>
                    <a:pt x="229" y="295"/>
                  </a:lnTo>
                  <a:lnTo>
                    <a:pt x="219" y="298"/>
                  </a:lnTo>
                  <a:lnTo>
                    <a:pt x="205" y="300"/>
                  </a:lnTo>
                  <a:lnTo>
                    <a:pt x="190" y="303"/>
                  </a:lnTo>
                  <a:lnTo>
                    <a:pt x="174" y="304"/>
                  </a:lnTo>
                  <a:lnTo>
                    <a:pt x="157" y="305"/>
                  </a:lnTo>
                  <a:lnTo>
                    <a:pt x="137" y="305"/>
                  </a:lnTo>
                  <a:lnTo>
                    <a:pt x="119" y="305"/>
                  </a:lnTo>
                  <a:lnTo>
                    <a:pt x="99" y="305"/>
                  </a:lnTo>
                  <a:lnTo>
                    <a:pt x="79" y="304"/>
                  </a:lnTo>
                  <a:lnTo>
                    <a:pt x="60" y="303"/>
                  </a:lnTo>
                  <a:lnTo>
                    <a:pt x="41" y="300"/>
                  </a:lnTo>
                  <a:lnTo>
                    <a:pt x="24" y="299"/>
                  </a:lnTo>
                  <a:lnTo>
                    <a:pt x="8" y="297"/>
                  </a:lnTo>
                  <a:lnTo>
                    <a:pt x="5" y="227"/>
                  </a:lnTo>
                  <a:lnTo>
                    <a:pt x="1" y="156"/>
                  </a:lnTo>
                  <a:lnTo>
                    <a:pt x="0" y="86"/>
                  </a:lnTo>
                  <a:lnTo>
                    <a:pt x="2" y="16"/>
                  </a:lnTo>
                  <a:lnTo>
                    <a:pt x="18" y="12"/>
                  </a:lnTo>
                  <a:lnTo>
                    <a:pt x="35" y="9"/>
                  </a:lnTo>
                  <a:lnTo>
                    <a:pt x="52" y="6"/>
                  </a:lnTo>
                  <a:lnTo>
                    <a:pt x="68" y="4"/>
                  </a:lnTo>
                  <a:lnTo>
                    <a:pt x="84" y="3"/>
                  </a:lnTo>
                  <a:lnTo>
                    <a:pt x="100" y="2"/>
                  </a:lnTo>
                  <a:lnTo>
                    <a:pt x="116" y="1"/>
                  </a:lnTo>
                  <a:lnTo>
                    <a:pt x="132" y="0"/>
                  </a:lnTo>
                  <a:lnTo>
                    <a:pt x="149" y="0"/>
                  </a:lnTo>
                  <a:lnTo>
                    <a:pt x="164" y="0"/>
                  </a:lnTo>
                  <a:lnTo>
                    <a:pt x="179" y="0"/>
                  </a:lnTo>
                  <a:lnTo>
                    <a:pt x="192" y="1"/>
                  </a:lnTo>
                  <a:lnTo>
                    <a:pt x="206" y="1"/>
                  </a:lnTo>
                  <a:lnTo>
                    <a:pt x="220" y="2"/>
                  </a:lnTo>
                  <a:lnTo>
                    <a:pt x="233" y="4"/>
                  </a:lnTo>
                  <a:lnTo>
                    <a:pt x="244" y="5"/>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6" name="Freeform 96"/>
            <p:cNvSpPr>
              <a:spLocks/>
            </p:cNvSpPr>
            <p:nvPr/>
          </p:nvSpPr>
          <p:spPr bwMode="auto">
            <a:xfrm>
              <a:off x="4239" y="3162"/>
              <a:ext cx="102" cy="147"/>
            </a:xfrm>
            <a:custGeom>
              <a:avLst/>
              <a:gdLst>
                <a:gd name="T0" fmla="*/ 4 w 203"/>
                <a:gd name="T1" fmla="*/ 1 h 294"/>
                <a:gd name="T2" fmla="*/ 4 w 203"/>
                <a:gd name="T3" fmla="*/ 2 h 294"/>
                <a:gd name="T4" fmla="*/ 3 w 203"/>
                <a:gd name="T5" fmla="*/ 3 h 294"/>
                <a:gd name="T6" fmla="*/ 4 w 203"/>
                <a:gd name="T7" fmla="*/ 4 h 294"/>
                <a:gd name="T8" fmla="*/ 4 w 203"/>
                <a:gd name="T9" fmla="*/ 5 h 294"/>
                <a:gd name="T10" fmla="*/ 3 w 203"/>
                <a:gd name="T11" fmla="*/ 5 h 294"/>
                <a:gd name="T12" fmla="*/ 3 w 203"/>
                <a:gd name="T13" fmla="*/ 5 h 294"/>
                <a:gd name="T14" fmla="*/ 3 w 203"/>
                <a:gd name="T15" fmla="*/ 5 h 294"/>
                <a:gd name="T16" fmla="*/ 3 w 203"/>
                <a:gd name="T17" fmla="*/ 5 h 294"/>
                <a:gd name="T18" fmla="*/ 3 w 203"/>
                <a:gd name="T19" fmla="*/ 5 h 294"/>
                <a:gd name="T20" fmla="*/ 3 w 203"/>
                <a:gd name="T21" fmla="*/ 5 h 294"/>
                <a:gd name="T22" fmla="*/ 2 w 203"/>
                <a:gd name="T23" fmla="*/ 5 h 294"/>
                <a:gd name="T24" fmla="*/ 2 w 203"/>
                <a:gd name="T25" fmla="*/ 5 h 294"/>
                <a:gd name="T26" fmla="*/ 2 w 203"/>
                <a:gd name="T27" fmla="*/ 5 h 294"/>
                <a:gd name="T28" fmla="*/ 2 w 203"/>
                <a:gd name="T29" fmla="*/ 5 h 294"/>
                <a:gd name="T30" fmla="*/ 2 w 203"/>
                <a:gd name="T31" fmla="*/ 5 h 294"/>
                <a:gd name="T32" fmla="*/ 1 w 203"/>
                <a:gd name="T33" fmla="*/ 5 h 294"/>
                <a:gd name="T34" fmla="*/ 1 w 203"/>
                <a:gd name="T35" fmla="*/ 5 h 294"/>
                <a:gd name="T36" fmla="*/ 1 w 203"/>
                <a:gd name="T37" fmla="*/ 5 h 294"/>
                <a:gd name="T38" fmla="*/ 1 w 203"/>
                <a:gd name="T39" fmla="*/ 5 h 294"/>
                <a:gd name="T40" fmla="*/ 1 w 203"/>
                <a:gd name="T41" fmla="*/ 5 h 294"/>
                <a:gd name="T42" fmla="*/ 1 w 203"/>
                <a:gd name="T43" fmla="*/ 4 h 294"/>
                <a:gd name="T44" fmla="*/ 1 w 203"/>
                <a:gd name="T45" fmla="*/ 3 h 294"/>
                <a:gd name="T46" fmla="*/ 0 w 203"/>
                <a:gd name="T47" fmla="*/ 2 h 294"/>
                <a:gd name="T48" fmla="*/ 0 w 203"/>
                <a:gd name="T49" fmla="*/ 1 h 294"/>
                <a:gd name="T50" fmla="*/ 1 w 203"/>
                <a:gd name="T51" fmla="*/ 1 h 294"/>
                <a:gd name="T52" fmla="*/ 1 w 203"/>
                <a:gd name="T53" fmla="*/ 1 h 294"/>
                <a:gd name="T54" fmla="*/ 1 w 203"/>
                <a:gd name="T55" fmla="*/ 1 h 294"/>
                <a:gd name="T56" fmla="*/ 1 w 203"/>
                <a:gd name="T57" fmla="*/ 1 h 294"/>
                <a:gd name="T58" fmla="*/ 1 w 203"/>
                <a:gd name="T59" fmla="*/ 1 h 294"/>
                <a:gd name="T60" fmla="*/ 2 w 203"/>
                <a:gd name="T61" fmla="*/ 1 h 294"/>
                <a:gd name="T62" fmla="*/ 2 w 203"/>
                <a:gd name="T63" fmla="*/ 1 h 294"/>
                <a:gd name="T64" fmla="*/ 2 w 203"/>
                <a:gd name="T65" fmla="*/ 1 h 294"/>
                <a:gd name="T66" fmla="*/ 2 w 203"/>
                <a:gd name="T67" fmla="*/ 1 h 294"/>
                <a:gd name="T68" fmla="*/ 2 w 203"/>
                <a:gd name="T69" fmla="*/ 1 h 294"/>
                <a:gd name="T70" fmla="*/ 3 w 203"/>
                <a:gd name="T71" fmla="*/ 1 h 294"/>
                <a:gd name="T72" fmla="*/ 3 w 203"/>
                <a:gd name="T73" fmla="*/ 1 h 294"/>
                <a:gd name="T74" fmla="*/ 3 w 203"/>
                <a:gd name="T75" fmla="*/ 1 h 294"/>
                <a:gd name="T76" fmla="*/ 3 w 203"/>
                <a:gd name="T77" fmla="*/ 0 h 294"/>
                <a:gd name="T78" fmla="*/ 3 w 203"/>
                <a:gd name="T79" fmla="*/ 1 h 294"/>
                <a:gd name="T80" fmla="*/ 4 w 203"/>
                <a:gd name="T81" fmla="*/ 1 h 29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3" h="294">
                  <a:moveTo>
                    <a:pt x="195" y="3"/>
                  </a:moveTo>
                  <a:lnTo>
                    <a:pt x="193" y="74"/>
                  </a:lnTo>
                  <a:lnTo>
                    <a:pt x="190" y="149"/>
                  </a:lnTo>
                  <a:lnTo>
                    <a:pt x="193" y="223"/>
                  </a:lnTo>
                  <a:lnTo>
                    <a:pt x="203" y="291"/>
                  </a:lnTo>
                  <a:lnTo>
                    <a:pt x="192" y="292"/>
                  </a:lnTo>
                  <a:lnTo>
                    <a:pt x="180" y="293"/>
                  </a:lnTo>
                  <a:lnTo>
                    <a:pt x="169" y="294"/>
                  </a:lnTo>
                  <a:lnTo>
                    <a:pt x="157" y="293"/>
                  </a:lnTo>
                  <a:lnTo>
                    <a:pt x="146" y="293"/>
                  </a:lnTo>
                  <a:lnTo>
                    <a:pt x="133" y="292"/>
                  </a:lnTo>
                  <a:lnTo>
                    <a:pt x="121" y="290"/>
                  </a:lnTo>
                  <a:lnTo>
                    <a:pt x="109" y="288"/>
                  </a:lnTo>
                  <a:lnTo>
                    <a:pt x="97" y="286"/>
                  </a:lnTo>
                  <a:lnTo>
                    <a:pt x="85" y="284"/>
                  </a:lnTo>
                  <a:lnTo>
                    <a:pt x="73" y="282"/>
                  </a:lnTo>
                  <a:lnTo>
                    <a:pt x="61" y="278"/>
                  </a:lnTo>
                  <a:lnTo>
                    <a:pt x="50" y="276"/>
                  </a:lnTo>
                  <a:lnTo>
                    <a:pt x="38" y="273"/>
                  </a:lnTo>
                  <a:lnTo>
                    <a:pt x="28" y="270"/>
                  </a:lnTo>
                  <a:lnTo>
                    <a:pt x="18" y="268"/>
                  </a:lnTo>
                  <a:lnTo>
                    <a:pt x="7" y="209"/>
                  </a:lnTo>
                  <a:lnTo>
                    <a:pt x="3" y="150"/>
                  </a:lnTo>
                  <a:lnTo>
                    <a:pt x="0" y="91"/>
                  </a:lnTo>
                  <a:lnTo>
                    <a:pt x="0" y="30"/>
                  </a:lnTo>
                  <a:lnTo>
                    <a:pt x="13" y="28"/>
                  </a:lnTo>
                  <a:lnTo>
                    <a:pt x="25" y="26"/>
                  </a:lnTo>
                  <a:lnTo>
                    <a:pt x="37" y="23"/>
                  </a:lnTo>
                  <a:lnTo>
                    <a:pt x="49" y="21"/>
                  </a:lnTo>
                  <a:lnTo>
                    <a:pt x="61" y="18"/>
                  </a:lnTo>
                  <a:lnTo>
                    <a:pt x="73" y="15"/>
                  </a:lnTo>
                  <a:lnTo>
                    <a:pt x="85" y="12"/>
                  </a:lnTo>
                  <a:lnTo>
                    <a:pt x="97" y="10"/>
                  </a:lnTo>
                  <a:lnTo>
                    <a:pt x="109" y="7"/>
                  </a:lnTo>
                  <a:lnTo>
                    <a:pt x="121" y="5"/>
                  </a:lnTo>
                  <a:lnTo>
                    <a:pt x="133" y="3"/>
                  </a:lnTo>
                  <a:lnTo>
                    <a:pt x="146" y="2"/>
                  </a:lnTo>
                  <a:lnTo>
                    <a:pt x="157" y="2"/>
                  </a:lnTo>
                  <a:lnTo>
                    <a:pt x="170" y="0"/>
                  </a:lnTo>
                  <a:lnTo>
                    <a:pt x="182" y="2"/>
                  </a:lnTo>
                  <a:lnTo>
                    <a:pt x="195"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7" name="Freeform 97"/>
            <p:cNvSpPr>
              <a:spLocks/>
            </p:cNvSpPr>
            <p:nvPr/>
          </p:nvSpPr>
          <p:spPr bwMode="auto">
            <a:xfrm>
              <a:off x="4542" y="3161"/>
              <a:ext cx="87" cy="144"/>
            </a:xfrm>
            <a:custGeom>
              <a:avLst/>
              <a:gdLst>
                <a:gd name="T0" fmla="*/ 2 w 175"/>
                <a:gd name="T1" fmla="*/ 1 h 288"/>
                <a:gd name="T2" fmla="*/ 2 w 175"/>
                <a:gd name="T3" fmla="*/ 5 h 288"/>
                <a:gd name="T4" fmla="*/ 0 w 175"/>
                <a:gd name="T5" fmla="*/ 5 h 288"/>
                <a:gd name="T6" fmla="*/ 0 w 175"/>
                <a:gd name="T7" fmla="*/ 4 h 288"/>
                <a:gd name="T8" fmla="*/ 0 w 175"/>
                <a:gd name="T9" fmla="*/ 3 h 288"/>
                <a:gd name="T10" fmla="*/ 0 w 175"/>
                <a:gd name="T11" fmla="*/ 2 h 288"/>
                <a:gd name="T12" fmla="*/ 0 w 175"/>
                <a:gd name="T13" fmla="*/ 0 h 288"/>
                <a:gd name="T14" fmla="*/ 0 w 175"/>
                <a:gd name="T15" fmla="*/ 1 h 288"/>
                <a:gd name="T16" fmla="*/ 0 w 175"/>
                <a:gd name="T17" fmla="*/ 1 h 288"/>
                <a:gd name="T18" fmla="*/ 1 w 175"/>
                <a:gd name="T19" fmla="*/ 1 h 288"/>
                <a:gd name="T20" fmla="*/ 1 w 175"/>
                <a:gd name="T21" fmla="*/ 1 h 288"/>
                <a:gd name="T22" fmla="*/ 1 w 175"/>
                <a:gd name="T23" fmla="*/ 1 h 288"/>
                <a:gd name="T24" fmla="*/ 2 w 175"/>
                <a:gd name="T25" fmla="*/ 1 h 288"/>
                <a:gd name="T26" fmla="*/ 2 w 175"/>
                <a:gd name="T27" fmla="*/ 1 h 288"/>
                <a:gd name="T28" fmla="*/ 2 w 175"/>
                <a:gd name="T29" fmla="*/ 1 h 2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5" h="288">
                  <a:moveTo>
                    <a:pt x="172" y="46"/>
                  </a:moveTo>
                  <a:lnTo>
                    <a:pt x="175" y="263"/>
                  </a:lnTo>
                  <a:lnTo>
                    <a:pt x="0" y="288"/>
                  </a:lnTo>
                  <a:lnTo>
                    <a:pt x="0" y="213"/>
                  </a:lnTo>
                  <a:lnTo>
                    <a:pt x="0" y="144"/>
                  </a:lnTo>
                  <a:lnTo>
                    <a:pt x="0" y="76"/>
                  </a:lnTo>
                  <a:lnTo>
                    <a:pt x="0" y="0"/>
                  </a:lnTo>
                  <a:lnTo>
                    <a:pt x="22" y="4"/>
                  </a:lnTo>
                  <a:lnTo>
                    <a:pt x="44" y="7"/>
                  </a:lnTo>
                  <a:lnTo>
                    <a:pt x="67" y="12"/>
                  </a:lnTo>
                  <a:lnTo>
                    <a:pt x="89" y="16"/>
                  </a:lnTo>
                  <a:lnTo>
                    <a:pt x="111" y="21"/>
                  </a:lnTo>
                  <a:lnTo>
                    <a:pt x="131" y="28"/>
                  </a:lnTo>
                  <a:lnTo>
                    <a:pt x="152" y="36"/>
                  </a:lnTo>
                  <a:lnTo>
                    <a:pt x="172" y="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8" name="Freeform 98"/>
            <p:cNvSpPr>
              <a:spLocks/>
            </p:cNvSpPr>
            <p:nvPr/>
          </p:nvSpPr>
          <p:spPr bwMode="auto">
            <a:xfrm>
              <a:off x="3999" y="3162"/>
              <a:ext cx="62" cy="12"/>
            </a:xfrm>
            <a:custGeom>
              <a:avLst/>
              <a:gdLst>
                <a:gd name="T0" fmla="*/ 0 w 125"/>
                <a:gd name="T1" fmla="*/ 1 h 24"/>
                <a:gd name="T2" fmla="*/ 0 w 125"/>
                <a:gd name="T3" fmla="*/ 1 h 24"/>
                <a:gd name="T4" fmla="*/ 0 w 125"/>
                <a:gd name="T5" fmla="*/ 1 h 24"/>
                <a:gd name="T6" fmla="*/ 0 w 125"/>
                <a:gd name="T7" fmla="*/ 0 h 24"/>
                <a:gd name="T8" fmla="*/ 1 w 125"/>
                <a:gd name="T9" fmla="*/ 0 h 24"/>
                <a:gd name="T10" fmla="*/ 1 w 125"/>
                <a:gd name="T11" fmla="*/ 1 h 24"/>
                <a:gd name="T12" fmla="*/ 1 w 125"/>
                <a:gd name="T13" fmla="*/ 1 h 24"/>
                <a:gd name="T14" fmla="*/ 1 w 125"/>
                <a:gd name="T15" fmla="*/ 1 h 24"/>
                <a:gd name="T16" fmla="*/ 1 w 125"/>
                <a:gd name="T17" fmla="*/ 1 h 24"/>
                <a:gd name="T18" fmla="*/ 1 w 125"/>
                <a:gd name="T19" fmla="*/ 1 h 24"/>
                <a:gd name="T20" fmla="*/ 1 w 125"/>
                <a:gd name="T21" fmla="*/ 1 h 24"/>
                <a:gd name="T22" fmla="*/ 1 w 125"/>
                <a:gd name="T23" fmla="*/ 1 h 24"/>
                <a:gd name="T24" fmla="*/ 0 w 125"/>
                <a:gd name="T25" fmla="*/ 1 h 24"/>
                <a:gd name="T26" fmla="*/ 0 w 125"/>
                <a:gd name="T27" fmla="*/ 1 h 24"/>
                <a:gd name="T28" fmla="*/ 0 w 125"/>
                <a:gd name="T29" fmla="*/ 1 h 24"/>
                <a:gd name="T30" fmla="*/ 0 w 125"/>
                <a:gd name="T31" fmla="*/ 1 h 24"/>
                <a:gd name="T32" fmla="*/ 0 w 1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5" h="24">
                  <a:moveTo>
                    <a:pt x="0" y="11"/>
                  </a:moveTo>
                  <a:lnTo>
                    <a:pt x="16" y="4"/>
                  </a:lnTo>
                  <a:lnTo>
                    <a:pt x="34" y="1"/>
                  </a:lnTo>
                  <a:lnTo>
                    <a:pt x="51" y="0"/>
                  </a:lnTo>
                  <a:lnTo>
                    <a:pt x="69" y="0"/>
                  </a:lnTo>
                  <a:lnTo>
                    <a:pt x="87" y="2"/>
                  </a:lnTo>
                  <a:lnTo>
                    <a:pt x="102" y="5"/>
                  </a:lnTo>
                  <a:lnTo>
                    <a:pt x="115" y="8"/>
                  </a:lnTo>
                  <a:lnTo>
                    <a:pt x="125" y="11"/>
                  </a:lnTo>
                  <a:lnTo>
                    <a:pt x="112" y="17"/>
                  </a:lnTo>
                  <a:lnTo>
                    <a:pt x="95" y="21"/>
                  </a:lnTo>
                  <a:lnTo>
                    <a:pt x="74" y="24"/>
                  </a:lnTo>
                  <a:lnTo>
                    <a:pt x="53" y="24"/>
                  </a:lnTo>
                  <a:lnTo>
                    <a:pt x="32" y="23"/>
                  </a:lnTo>
                  <a:lnTo>
                    <a:pt x="16" y="20"/>
                  </a:lnTo>
                  <a:lnTo>
                    <a:pt x="5" y="16"/>
                  </a:lnTo>
                  <a:lnTo>
                    <a:pt x="0" y="11"/>
                  </a:lnTo>
                  <a:close/>
                </a:path>
              </a:pathLst>
            </a:custGeom>
            <a:solidFill>
              <a:srgbClr val="B768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79" name="Freeform 99"/>
            <p:cNvSpPr>
              <a:spLocks/>
            </p:cNvSpPr>
            <p:nvPr/>
          </p:nvSpPr>
          <p:spPr bwMode="auto">
            <a:xfrm>
              <a:off x="4392" y="3163"/>
              <a:ext cx="107" cy="133"/>
            </a:xfrm>
            <a:custGeom>
              <a:avLst/>
              <a:gdLst>
                <a:gd name="T0" fmla="*/ 4 w 213"/>
                <a:gd name="T1" fmla="*/ 1 h 266"/>
                <a:gd name="T2" fmla="*/ 4 w 213"/>
                <a:gd name="T3" fmla="*/ 2 h 266"/>
                <a:gd name="T4" fmla="*/ 4 w 213"/>
                <a:gd name="T5" fmla="*/ 3 h 266"/>
                <a:gd name="T6" fmla="*/ 4 w 213"/>
                <a:gd name="T7" fmla="*/ 4 h 266"/>
                <a:gd name="T8" fmla="*/ 4 w 213"/>
                <a:gd name="T9" fmla="*/ 5 h 266"/>
                <a:gd name="T10" fmla="*/ 4 w 213"/>
                <a:gd name="T11" fmla="*/ 5 h 266"/>
                <a:gd name="T12" fmla="*/ 3 w 213"/>
                <a:gd name="T13" fmla="*/ 5 h 266"/>
                <a:gd name="T14" fmla="*/ 3 w 213"/>
                <a:gd name="T15" fmla="*/ 5 h 266"/>
                <a:gd name="T16" fmla="*/ 3 w 213"/>
                <a:gd name="T17" fmla="*/ 5 h 266"/>
                <a:gd name="T18" fmla="*/ 3 w 213"/>
                <a:gd name="T19" fmla="*/ 5 h 266"/>
                <a:gd name="T20" fmla="*/ 3 w 213"/>
                <a:gd name="T21" fmla="*/ 5 h 266"/>
                <a:gd name="T22" fmla="*/ 2 w 213"/>
                <a:gd name="T23" fmla="*/ 5 h 266"/>
                <a:gd name="T24" fmla="*/ 2 w 213"/>
                <a:gd name="T25" fmla="*/ 5 h 266"/>
                <a:gd name="T26" fmla="*/ 2 w 213"/>
                <a:gd name="T27" fmla="*/ 5 h 266"/>
                <a:gd name="T28" fmla="*/ 2 w 213"/>
                <a:gd name="T29" fmla="*/ 5 h 266"/>
                <a:gd name="T30" fmla="*/ 2 w 213"/>
                <a:gd name="T31" fmla="*/ 5 h 266"/>
                <a:gd name="T32" fmla="*/ 1 w 213"/>
                <a:gd name="T33" fmla="*/ 5 h 266"/>
                <a:gd name="T34" fmla="*/ 1 w 213"/>
                <a:gd name="T35" fmla="*/ 5 h 266"/>
                <a:gd name="T36" fmla="*/ 1 w 213"/>
                <a:gd name="T37" fmla="*/ 5 h 266"/>
                <a:gd name="T38" fmla="*/ 1 w 213"/>
                <a:gd name="T39" fmla="*/ 5 h 266"/>
                <a:gd name="T40" fmla="*/ 1 w 213"/>
                <a:gd name="T41" fmla="*/ 5 h 266"/>
                <a:gd name="T42" fmla="*/ 1 w 213"/>
                <a:gd name="T43" fmla="*/ 4 h 266"/>
                <a:gd name="T44" fmla="*/ 1 w 213"/>
                <a:gd name="T45" fmla="*/ 3 h 266"/>
                <a:gd name="T46" fmla="*/ 0 w 213"/>
                <a:gd name="T47" fmla="*/ 2 h 266"/>
                <a:gd name="T48" fmla="*/ 0 w 213"/>
                <a:gd name="T49" fmla="*/ 1 h 266"/>
                <a:gd name="T50" fmla="*/ 1 w 213"/>
                <a:gd name="T51" fmla="*/ 1 h 266"/>
                <a:gd name="T52" fmla="*/ 1 w 213"/>
                <a:gd name="T53" fmla="*/ 1 h 266"/>
                <a:gd name="T54" fmla="*/ 1 w 213"/>
                <a:gd name="T55" fmla="*/ 1 h 266"/>
                <a:gd name="T56" fmla="*/ 1 w 213"/>
                <a:gd name="T57" fmla="*/ 1 h 266"/>
                <a:gd name="T58" fmla="*/ 2 w 213"/>
                <a:gd name="T59" fmla="*/ 1 h 266"/>
                <a:gd name="T60" fmla="*/ 2 w 213"/>
                <a:gd name="T61" fmla="*/ 1 h 266"/>
                <a:gd name="T62" fmla="*/ 2 w 213"/>
                <a:gd name="T63" fmla="*/ 1 h 266"/>
                <a:gd name="T64" fmla="*/ 2 w 213"/>
                <a:gd name="T65" fmla="*/ 1 h 266"/>
                <a:gd name="T66" fmla="*/ 2 w 213"/>
                <a:gd name="T67" fmla="*/ 1 h 266"/>
                <a:gd name="T68" fmla="*/ 2 w 213"/>
                <a:gd name="T69" fmla="*/ 0 h 266"/>
                <a:gd name="T70" fmla="*/ 3 w 213"/>
                <a:gd name="T71" fmla="*/ 0 h 266"/>
                <a:gd name="T72" fmla="*/ 3 w 213"/>
                <a:gd name="T73" fmla="*/ 0 h 266"/>
                <a:gd name="T74" fmla="*/ 3 w 213"/>
                <a:gd name="T75" fmla="*/ 0 h 266"/>
                <a:gd name="T76" fmla="*/ 3 w 213"/>
                <a:gd name="T77" fmla="*/ 1 h 266"/>
                <a:gd name="T78" fmla="*/ 3 w 213"/>
                <a:gd name="T79" fmla="*/ 1 h 266"/>
                <a:gd name="T80" fmla="*/ 4 w 213"/>
                <a:gd name="T81" fmla="*/ 1 h 2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3" h="266">
                  <a:moveTo>
                    <a:pt x="205" y="3"/>
                  </a:moveTo>
                  <a:lnTo>
                    <a:pt x="207" y="69"/>
                  </a:lnTo>
                  <a:lnTo>
                    <a:pt x="210" y="132"/>
                  </a:lnTo>
                  <a:lnTo>
                    <a:pt x="213" y="195"/>
                  </a:lnTo>
                  <a:lnTo>
                    <a:pt x="208" y="257"/>
                  </a:lnTo>
                  <a:lnTo>
                    <a:pt x="197" y="259"/>
                  </a:lnTo>
                  <a:lnTo>
                    <a:pt x="185" y="261"/>
                  </a:lnTo>
                  <a:lnTo>
                    <a:pt x="172" y="264"/>
                  </a:lnTo>
                  <a:lnTo>
                    <a:pt x="161" y="265"/>
                  </a:lnTo>
                  <a:lnTo>
                    <a:pt x="148" y="265"/>
                  </a:lnTo>
                  <a:lnTo>
                    <a:pt x="137" y="266"/>
                  </a:lnTo>
                  <a:lnTo>
                    <a:pt x="124" y="266"/>
                  </a:lnTo>
                  <a:lnTo>
                    <a:pt x="111" y="266"/>
                  </a:lnTo>
                  <a:lnTo>
                    <a:pt x="99" y="266"/>
                  </a:lnTo>
                  <a:lnTo>
                    <a:pt x="87" y="265"/>
                  </a:lnTo>
                  <a:lnTo>
                    <a:pt x="75" y="265"/>
                  </a:lnTo>
                  <a:lnTo>
                    <a:pt x="62" y="264"/>
                  </a:lnTo>
                  <a:lnTo>
                    <a:pt x="49" y="263"/>
                  </a:lnTo>
                  <a:lnTo>
                    <a:pt x="38" y="261"/>
                  </a:lnTo>
                  <a:lnTo>
                    <a:pt x="25" y="260"/>
                  </a:lnTo>
                  <a:lnTo>
                    <a:pt x="14" y="259"/>
                  </a:lnTo>
                  <a:lnTo>
                    <a:pt x="7" y="201"/>
                  </a:lnTo>
                  <a:lnTo>
                    <a:pt x="2" y="142"/>
                  </a:lnTo>
                  <a:lnTo>
                    <a:pt x="0" y="79"/>
                  </a:lnTo>
                  <a:lnTo>
                    <a:pt x="0" y="16"/>
                  </a:lnTo>
                  <a:lnTo>
                    <a:pt x="14" y="14"/>
                  </a:lnTo>
                  <a:lnTo>
                    <a:pt x="27" y="11"/>
                  </a:lnTo>
                  <a:lnTo>
                    <a:pt x="40" y="10"/>
                  </a:lnTo>
                  <a:lnTo>
                    <a:pt x="53" y="8"/>
                  </a:lnTo>
                  <a:lnTo>
                    <a:pt x="65" y="6"/>
                  </a:lnTo>
                  <a:lnTo>
                    <a:pt x="78" y="4"/>
                  </a:lnTo>
                  <a:lnTo>
                    <a:pt x="90" y="3"/>
                  </a:lnTo>
                  <a:lnTo>
                    <a:pt x="101" y="2"/>
                  </a:lnTo>
                  <a:lnTo>
                    <a:pt x="114" y="1"/>
                  </a:lnTo>
                  <a:lnTo>
                    <a:pt x="125" y="0"/>
                  </a:lnTo>
                  <a:lnTo>
                    <a:pt x="138" y="0"/>
                  </a:lnTo>
                  <a:lnTo>
                    <a:pt x="151" y="0"/>
                  </a:lnTo>
                  <a:lnTo>
                    <a:pt x="163" y="0"/>
                  </a:lnTo>
                  <a:lnTo>
                    <a:pt x="176" y="1"/>
                  </a:lnTo>
                  <a:lnTo>
                    <a:pt x="190" y="2"/>
                  </a:lnTo>
                  <a:lnTo>
                    <a:pt x="205" y="3"/>
                  </a:lnTo>
                  <a:close/>
                </a:path>
              </a:pathLst>
            </a:custGeom>
            <a:solidFill>
              <a:srgbClr val="007F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0" name="Freeform 100"/>
            <p:cNvSpPr>
              <a:spLocks/>
            </p:cNvSpPr>
            <p:nvPr/>
          </p:nvSpPr>
          <p:spPr bwMode="auto">
            <a:xfrm>
              <a:off x="4243" y="3169"/>
              <a:ext cx="89" cy="134"/>
            </a:xfrm>
            <a:custGeom>
              <a:avLst/>
              <a:gdLst>
                <a:gd name="T0" fmla="*/ 0 w 180"/>
                <a:gd name="T1" fmla="*/ 0 h 269"/>
                <a:gd name="T2" fmla="*/ 0 w 180"/>
                <a:gd name="T3" fmla="*/ 1 h 269"/>
                <a:gd name="T4" fmla="*/ 0 w 180"/>
                <a:gd name="T5" fmla="*/ 2 h 269"/>
                <a:gd name="T6" fmla="*/ 0 w 180"/>
                <a:gd name="T7" fmla="*/ 2 h 269"/>
                <a:gd name="T8" fmla="*/ 0 w 180"/>
                <a:gd name="T9" fmla="*/ 3 h 269"/>
                <a:gd name="T10" fmla="*/ 0 w 180"/>
                <a:gd name="T11" fmla="*/ 3 h 269"/>
                <a:gd name="T12" fmla="*/ 1 w 180"/>
                <a:gd name="T13" fmla="*/ 3 h 269"/>
                <a:gd name="T14" fmla="*/ 1 w 180"/>
                <a:gd name="T15" fmla="*/ 3 h 269"/>
                <a:gd name="T16" fmla="*/ 1 w 180"/>
                <a:gd name="T17" fmla="*/ 3 h 269"/>
                <a:gd name="T18" fmla="*/ 1 w 180"/>
                <a:gd name="T19" fmla="*/ 3 h 269"/>
                <a:gd name="T20" fmla="*/ 2 w 180"/>
                <a:gd name="T21" fmla="*/ 4 h 269"/>
                <a:gd name="T22" fmla="*/ 2 w 180"/>
                <a:gd name="T23" fmla="*/ 4 h 269"/>
                <a:gd name="T24" fmla="*/ 2 w 180"/>
                <a:gd name="T25" fmla="*/ 4 h 269"/>
                <a:gd name="T26" fmla="*/ 2 w 180"/>
                <a:gd name="T27" fmla="*/ 4 h 269"/>
                <a:gd name="T28" fmla="*/ 2 w 180"/>
                <a:gd name="T29" fmla="*/ 4 h 269"/>
                <a:gd name="T30" fmla="*/ 1 w 180"/>
                <a:gd name="T31" fmla="*/ 4 h 269"/>
                <a:gd name="T32" fmla="*/ 1 w 180"/>
                <a:gd name="T33" fmla="*/ 4 h 269"/>
                <a:gd name="T34" fmla="*/ 1 w 180"/>
                <a:gd name="T35" fmla="*/ 4 h 269"/>
                <a:gd name="T36" fmla="*/ 0 w 180"/>
                <a:gd name="T37" fmla="*/ 3 h 269"/>
                <a:gd name="T38" fmla="*/ 0 w 180"/>
                <a:gd name="T39" fmla="*/ 3 h 269"/>
                <a:gd name="T40" fmla="*/ 0 w 180"/>
                <a:gd name="T41" fmla="*/ 3 h 269"/>
                <a:gd name="T42" fmla="*/ 0 w 180"/>
                <a:gd name="T43" fmla="*/ 2 h 269"/>
                <a:gd name="T44" fmla="*/ 0 w 180"/>
                <a:gd name="T45" fmla="*/ 2 h 269"/>
                <a:gd name="T46" fmla="*/ 0 w 180"/>
                <a:gd name="T47" fmla="*/ 1 h 269"/>
                <a:gd name="T48" fmla="*/ 0 w 180"/>
                <a:gd name="T49" fmla="*/ 0 h 269"/>
                <a:gd name="T50" fmla="*/ 0 w 180"/>
                <a:gd name="T51" fmla="*/ 0 h 269"/>
                <a:gd name="T52" fmla="*/ 0 w 180"/>
                <a:gd name="T53" fmla="*/ 0 h 269"/>
                <a:gd name="T54" fmla="*/ 0 w 180"/>
                <a:gd name="T55" fmla="*/ 0 h 269"/>
                <a:gd name="T56" fmla="*/ 1 w 180"/>
                <a:gd name="T57" fmla="*/ 0 h 269"/>
                <a:gd name="T58" fmla="*/ 1 w 180"/>
                <a:gd name="T59" fmla="*/ 0 h 269"/>
                <a:gd name="T60" fmla="*/ 1 w 180"/>
                <a:gd name="T61" fmla="*/ 0 h 269"/>
                <a:gd name="T62" fmla="*/ 2 w 180"/>
                <a:gd name="T63" fmla="*/ 0 h 269"/>
                <a:gd name="T64" fmla="*/ 2 w 180"/>
                <a:gd name="T65" fmla="*/ 0 h 269"/>
                <a:gd name="T66" fmla="*/ 2 w 180"/>
                <a:gd name="T67" fmla="*/ 0 h 269"/>
                <a:gd name="T68" fmla="*/ 1 w 180"/>
                <a:gd name="T69" fmla="*/ 0 h 269"/>
                <a:gd name="T70" fmla="*/ 1 w 180"/>
                <a:gd name="T71" fmla="*/ 0 h 269"/>
                <a:gd name="T72" fmla="*/ 1 w 180"/>
                <a:gd name="T73" fmla="*/ 0 h 269"/>
                <a:gd name="T74" fmla="*/ 0 w 180"/>
                <a:gd name="T75" fmla="*/ 0 h 269"/>
                <a:gd name="T76" fmla="*/ 0 w 180"/>
                <a:gd name="T77" fmla="*/ 0 h 269"/>
                <a:gd name="T78" fmla="*/ 0 w 180"/>
                <a:gd name="T79" fmla="*/ 0 h 269"/>
                <a:gd name="T80" fmla="*/ 0 w 180"/>
                <a:gd name="T81" fmla="*/ 0 h 2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0" h="269">
                  <a:moveTo>
                    <a:pt x="11" y="35"/>
                  </a:moveTo>
                  <a:lnTo>
                    <a:pt x="10" y="81"/>
                  </a:lnTo>
                  <a:lnTo>
                    <a:pt x="11" y="134"/>
                  </a:lnTo>
                  <a:lnTo>
                    <a:pt x="18" y="189"/>
                  </a:lnTo>
                  <a:lnTo>
                    <a:pt x="31" y="241"/>
                  </a:lnTo>
                  <a:lnTo>
                    <a:pt x="51" y="244"/>
                  </a:lnTo>
                  <a:lnTo>
                    <a:pt x="71" y="247"/>
                  </a:lnTo>
                  <a:lnTo>
                    <a:pt x="89" y="249"/>
                  </a:lnTo>
                  <a:lnTo>
                    <a:pt x="107" y="253"/>
                  </a:lnTo>
                  <a:lnTo>
                    <a:pt x="125" y="255"/>
                  </a:lnTo>
                  <a:lnTo>
                    <a:pt x="143" y="258"/>
                  </a:lnTo>
                  <a:lnTo>
                    <a:pt x="162" y="263"/>
                  </a:lnTo>
                  <a:lnTo>
                    <a:pt x="180" y="268"/>
                  </a:lnTo>
                  <a:lnTo>
                    <a:pt x="162" y="269"/>
                  </a:lnTo>
                  <a:lnTo>
                    <a:pt x="142" y="266"/>
                  </a:lnTo>
                  <a:lnTo>
                    <a:pt x="122" y="264"/>
                  </a:lnTo>
                  <a:lnTo>
                    <a:pt x="102" y="261"/>
                  </a:lnTo>
                  <a:lnTo>
                    <a:pt x="81" y="256"/>
                  </a:lnTo>
                  <a:lnTo>
                    <a:pt x="60" y="251"/>
                  </a:lnTo>
                  <a:lnTo>
                    <a:pt x="40" y="248"/>
                  </a:lnTo>
                  <a:lnTo>
                    <a:pt x="19" y="244"/>
                  </a:lnTo>
                  <a:lnTo>
                    <a:pt x="7" y="191"/>
                  </a:lnTo>
                  <a:lnTo>
                    <a:pt x="2" y="137"/>
                  </a:lnTo>
                  <a:lnTo>
                    <a:pt x="0" y="81"/>
                  </a:lnTo>
                  <a:lnTo>
                    <a:pt x="2" y="24"/>
                  </a:lnTo>
                  <a:lnTo>
                    <a:pt x="21" y="19"/>
                  </a:lnTo>
                  <a:lnTo>
                    <a:pt x="41" y="14"/>
                  </a:lnTo>
                  <a:lnTo>
                    <a:pt x="61" y="9"/>
                  </a:lnTo>
                  <a:lnTo>
                    <a:pt x="82" y="6"/>
                  </a:lnTo>
                  <a:lnTo>
                    <a:pt x="103" y="3"/>
                  </a:lnTo>
                  <a:lnTo>
                    <a:pt x="124" y="1"/>
                  </a:lnTo>
                  <a:lnTo>
                    <a:pt x="144" y="0"/>
                  </a:lnTo>
                  <a:lnTo>
                    <a:pt x="165" y="1"/>
                  </a:lnTo>
                  <a:lnTo>
                    <a:pt x="142" y="5"/>
                  </a:lnTo>
                  <a:lnTo>
                    <a:pt x="119" y="8"/>
                  </a:lnTo>
                  <a:lnTo>
                    <a:pt x="97" y="12"/>
                  </a:lnTo>
                  <a:lnTo>
                    <a:pt x="76" y="15"/>
                  </a:lnTo>
                  <a:lnTo>
                    <a:pt x="58" y="20"/>
                  </a:lnTo>
                  <a:lnTo>
                    <a:pt x="40" y="24"/>
                  </a:lnTo>
                  <a:lnTo>
                    <a:pt x="25" y="29"/>
                  </a:lnTo>
                  <a:lnTo>
                    <a:pt x="11" y="35"/>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1" name="Freeform 101"/>
            <p:cNvSpPr>
              <a:spLocks/>
            </p:cNvSpPr>
            <p:nvPr/>
          </p:nvSpPr>
          <p:spPr bwMode="auto">
            <a:xfrm>
              <a:off x="4546" y="3168"/>
              <a:ext cx="80" cy="133"/>
            </a:xfrm>
            <a:custGeom>
              <a:avLst/>
              <a:gdLst>
                <a:gd name="T0" fmla="*/ 0 w 161"/>
                <a:gd name="T1" fmla="*/ 4 h 265"/>
                <a:gd name="T2" fmla="*/ 0 w 161"/>
                <a:gd name="T3" fmla="*/ 4 h 265"/>
                <a:gd name="T4" fmla="*/ 0 w 161"/>
                <a:gd name="T5" fmla="*/ 4 h 265"/>
                <a:gd name="T6" fmla="*/ 0 w 161"/>
                <a:gd name="T7" fmla="*/ 4 h 265"/>
                <a:gd name="T8" fmla="*/ 1 w 161"/>
                <a:gd name="T9" fmla="*/ 4 h 265"/>
                <a:gd name="T10" fmla="*/ 1 w 161"/>
                <a:gd name="T11" fmla="*/ 4 h 265"/>
                <a:gd name="T12" fmla="*/ 1 w 161"/>
                <a:gd name="T13" fmla="*/ 4 h 265"/>
                <a:gd name="T14" fmla="*/ 1 w 161"/>
                <a:gd name="T15" fmla="*/ 4 h 265"/>
                <a:gd name="T16" fmla="*/ 2 w 161"/>
                <a:gd name="T17" fmla="*/ 4 h 265"/>
                <a:gd name="T18" fmla="*/ 2 w 161"/>
                <a:gd name="T19" fmla="*/ 4 h 265"/>
                <a:gd name="T20" fmla="*/ 2 w 161"/>
                <a:gd name="T21" fmla="*/ 3 h 265"/>
                <a:gd name="T22" fmla="*/ 2 w 161"/>
                <a:gd name="T23" fmla="*/ 2 h 265"/>
                <a:gd name="T24" fmla="*/ 2 w 161"/>
                <a:gd name="T25" fmla="*/ 1 h 265"/>
                <a:gd name="T26" fmla="*/ 2 w 161"/>
                <a:gd name="T27" fmla="*/ 1 h 265"/>
                <a:gd name="T28" fmla="*/ 2 w 161"/>
                <a:gd name="T29" fmla="*/ 2 h 265"/>
                <a:gd name="T30" fmla="*/ 2 w 161"/>
                <a:gd name="T31" fmla="*/ 3 h 265"/>
                <a:gd name="T32" fmla="*/ 2 w 161"/>
                <a:gd name="T33" fmla="*/ 3 h 265"/>
                <a:gd name="T34" fmla="*/ 2 w 161"/>
                <a:gd name="T35" fmla="*/ 4 h 265"/>
                <a:gd name="T36" fmla="*/ 2 w 161"/>
                <a:gd name="T37" fmla="*/ 4 h 265"/>
                <a:gd name="T38" fmla="*/ 1 w 161"/>
                <a:gd name="T39" fmla="*/ 4 h 265"/>
                <a:gd name="T40" fmla="*/ 1 w 161"/>
                <a:gd name="T41" fmla="*/ 4 h 265"/>
                <a:gd name="T42" fmla="*/ 1 w 161"/>
                <a:gd name="T43" fmla="*/ 4 h 265"/>
                <a:gd name="T44" fmla="*/ 1 w 161"/>
                <a:gd name="T45" fmla="*/ 4 h 265"/>
                <a:gd name="T46" fmla="*/ 0 w 161"/>
                <a:gd name="T47" fmla="*/ 5 h 265"/>
                <a:gd name="T48" fmla="*/ 0 w 161"/>
                <a:gd name="T49" fmla="*/ 5 h 265"/>
                <a:gd name="T50" fmla="*/ 0 w 161"/>
                <a:gd name="T51" fmla="*/ 5 h 265"/>
                <a:gd name="T52" fmla="*/ 0 w 161"/>
                <a:gd name="T53" fmla="*/ 0 h 265"/>
                <a:gd name="T54" fmla="*/ 0 w 161"/>
                <a:gd name="T55" fmla="*/ 1 h 265"/>
                <a:gd name="T56" fmla="*/ 0 w 161"/>
                <a:gd name="T57" fmla="*/ 2 h 265"/>
                <a:gd name="T58" fmla="*/ 0 w 161"/>
                <a:gd name="T59" fmla="*/ 3 h 265"/>
                <a:gd name="T60" fmla="*/ 0 w 161"/>
                <a:gd name="T61" fmla="*/ 4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61" h="265">
                  <a:moveTo>
                    <a:pt x="15" y="250"/>
                  </a:moveTo>
                  <a:lnTo>
                    <a:pt x="31" y="249"/>
                  </a:lnTo>
                  <a:lnTo>
                    <a:pt x="47" y="248"/>
                  </a:lnTo>
                  <a:lnTo>
                    <a:pt x="62" y="245"/>
                  </a:lnTo>
                  <a:lnTo>
                    <a:pt x="77" y="243"/>
                  </a:lnTo>
                  <a:lnTo>
                    <a:pt x="92" y="241"/>
                  </a:lnTo>
                  <a:lnTo>
                    <a:pt x="108" y="237"/>
                  </a:lnTo>
                  <a:lnTo>
                    <a:pt x="126" y="233"/>
                  </a:lnTo>
                  <a:lnTo>
                    <a:pt x="144" y="228"/>
                  </a:lnTo>
                  <a:lnTo>
                    <a:pt x="147" y="195"/>
                  </a:lnTo>
                  <a:lnTo>
                    <a:pt x="150" y="139"/>
                  </a:lnTo>
                  <a:lnTo>
                    <a:pt x="147" y="81"/>
                  </a:lnTo>
                  <a:lnTo>
                    <a:pt x="142" y="38"/>
                  </a:lnTo>
                  <a:lnTo>
                    <a:pt x="152" y="36"/>
                  </a:lnTo>
                  <a:lnTo>
                    <a:pt x="157" y="85"/>
                  </a:lnTo>
                  <a:lnTo>
                    <a:pt x="159" y="136"/>
                  </a:lnTo>
                  <a:lnTo>
                    <a:pt x="161" y="188"/>
                  </a:lnTo>
                  <a:lnTo>
                    <a:pt x="161" y="237"/>
                  </a:lnTo>
                  <a:lnTo>
                    <a:pt x="143" y="241"/>
                  </a:lnTo>
                  <a:lnTo>
                    <a:pt x="124" y="245"/>
                  </a:lnTo>
                  <a:lnTo>
                    <a:pt x="105" y="249"/>
                  </a:lnTo>
                  <a:lnTo>
                    <a:pt x="85" y="252"/>
                  </a:lnTo>
                  <a:lnTo>
                    <a:pt x="65" y="256"/>
                  </a:lnTo>
                  <a:lnTo>
                    <a:pt x="45" y="259"/>
                  </a:lnTo>
                  <a:lnTo>
                    <a:pt x="25" y="262"/>
                  </a:lnTo>
                  <a:lnTo>
                    <a:pt x="6" y="265"/>
                  </a:lnTo>
                  <a:lnTo>
                    <a:pt x="0" y="0"/>
                  </a:lnTo>
                  <a:lnTo>
                    <a:pt x="8" y="29"/>
                  </a:lnTo>
                  <a:lnTo>
                    <a:pt x="12" y="97"/>
                  </a:lnTo>
                  <a:lnTo>
                    <a:pt x="12" y="180"/>
                  </a:lnTo>
                  <a:lnTo>
                    <a:pt x="15" y="25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2" name="Freeform 102"/>
            <p:cNvSpPr>
              <a:spLocks/>
            </p:cNvSpPr>
            <p:nvPr/>
          </p:nvSpPr>
          <p:spPr bwMode="auto">
            <a:xfrm>
              <a:off x="4549" y="3166"/>
              <a:ext cx="70" cy="18"/>
            </a:xfrm>
            <a:custGeom>
              <a:avLst/>
              <a:gdLst>
                <a:gd name="T0" fmla="*/ 0 w 139"/>
                <a:gd name="T1" fmla="*/ 0 h 36"/>
                <a:gd name="T2" fmla="*/ 1 w 139"/>
                <a:gd name="T3" fmla="*/ 1 h 36"/>
                <a:gd name="T4" fmla="*/ 1 w 139"/>
                <a:gd name="T5" fmla="*/ 1 h 36"/>
                <a:gd name="T6" fmla="*/ 1 w 139"/>
                <a:gd name="T7" fmla="*/ 1 h 36"/>
                <a:gd name="T8" fmla="*/ 2 w 139"/>
                <a:gd name="T9" fmla="*/ 1 h 36"/>
                <a:gd name="T10" fmla="*/ 2 w 139"/>
                <a:gd name="T11" fmla="*/ 1 h 36"/>
                <a:gd name="T12" fmla="*/ 2 w 139"/>
                <a:gd name="T13" fmla="*/ 1 h 36"/>
                <a:gd name="T14" fmla="*/ 3 w 139"/>
                <a:gd name="T15" fmla="*/ 1 h 36"/>
                <a:gd name="T16" fmla="*/ 3 w 139"/>
                <a:gd name="T17" fmla="*/ 1 h 36"/>
                <a:gd name="T18" fmla="*/ 2 w 139"/>
                <a:gd name="T19" fmla="*/ 1 h 36"/>
                <a:gd name="T20" fmla="*/ 2 w 139"/>
                <a:gd name="T21" fmla="*/ 1 h 36"/>
                <a:gd name="T22" fmla="*/ 2 w 139"/>
                <a:gd name="T23" fmla="*/ 1 h 36"/>
                <a:gd name="T24" fmla="*/ 2 w 139"/>
                <a:gd name="T25" fmla="*/ 1 h 36"/>
                <a:gd name="T26" fmla="*/ 1 w 139"/>
                <a:gd name="T27" fmla="*/ 1 h 36"/>
                <a:gd name="T28" fmla="*/ 1 w 139"/>
                <a:gd name="T29" fmla="*/ 1 h 36"/>
                <a:gd name="T30" fmla="*/ 1 w 139"/>
                <a:gd name="T31" fmla="*/ 1 h 36"/>
                <a:gd name="T32" fmla="*/ 0 w 139"/>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 h="36">
                  <a:moveTo>
                    <a:pt x="0" y="0"/>
                  </a:moveTo>
                  <a:lnTo>
                    <a:pt x="3" y="5"/>
                  </a:lnTo>
                  <a:lnTo>
                    <a:pt x="18" y="11"/>
                  </a:lnTo>
                  <a:lnTo>
                    <a:pt x="40" y="18"/>
                  </a:lnTo>
                  <a:lnTo>
                    <a:pt x="67" y="25"/>
                  </a:lnTo>
                  <a:lnTo>
                    <a:pt x="93" y="30"/>
                  </a:lnTo>
                  <a:lnTo>
                    <a:pt x="116" y="34"/>
                  </a:lnTo>
                  <a:lnTo>
                    <a:pt x="132" y="36"/>
                  </a:lnTo>
                  <a:lnTo>
                    <a:pt x="139" y="35"/>
                  </a:lnTo>
                  <a:lnTo>
                    <a:pt x="122" y="29"/>
                  </a:lnTo>
                  <a:lnTo>
                    <a:pt x="104" y="23"/>
                  </a:lnTo>
                  <a:lnTo>
                    <a:pt x="87" y="18"/>
                  </a:lnTo>
                  <a:lnTo>
                    <a:pt x="70" y="13"/>
                  </a:lnTo>
                  <a:lnTo>
                    <a:pt x="53" y="9"/>
                  </a:lnTo>
                  <a:lnTo>
                    <a:pt x="36" y="5"/>
                  </a:lnTo>
                  <a:lnTo>
                    <a:pt x="18" y="3"/>
                  </a:lnTo>
                  <a:lnTo>
                    <a:pt x="0" y="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3" name="Freeform 103"/>
            <p:cNvSpPr>
              <a:spLocks/>
            </p:cNvSpPr>
            <p:nvPr/>
          </p:nvSpPr>
          <p:spPr bwMode="auto">
            <a:xfrm>
              <a:off x="4251" y="3177"/>
              <a:ext cx="73" cy="116"/>
            </a:xfrm>
            <a:custGeom>
              <a:avLst/>
              <a:gdLst>
                <a:gd name="T0" fmla="*/ 2 w 147"/>
                <a:gd name="T1" fmla="*/ 3 h 233"/>
                <a:gd name="T2" fmla="*/ 2 w 147"/>
                <a:gd name="T3" fmla="*/ 3 h 233"/>
                <a:gd name="T4" fmla="*/ 1 w 147"/>
                <a:gd name="T5" fmla="*/ 3 h 233"/>
                <a:gd name="T6" fmla="*/ 1 w 147"/>
                <a:gd name="T7" fmla="*/ 3 h 233"/>
                <a:gd name="T8" fmla="*/ 1 w 147"/>
                <a:gd name="T9" fmla="*/ 3 h 233"/>
                <a:gd name="T10" fmla="*/ 1 w 147"/>
                <a:gd name="T11" fmla="*/ 3 h 233"/>
                <a:gd name="T12" fmla="*/ 0 w 147"/>
                <a:gd name="T13" fmla="*/ 3 h 233"/>
                <a:gd name="T14" fmla="*/ 0 w 147"/>
                <a:gd name="T15" fmla="*/ 3 h 233"/>
                <a:gd name="T16" fmla="*/ 0 w 147"/>
                <a:gd name="T17" fmla="*/ 3 h 233"/>
                <a:gd name="T18" fmla="*/ 0 w 147"/>
                <a:gd name="T19" fmla="*/ 2 h 233"/>
                <a:gd name="T20" fmla="*/ 0 w 147"/>
                <a:gd name="T21" fmla="*/ 2 h 233"/>
                <a:gd name="T22" fmla="*/ 0 w 147"/>
                <a:gd name="T23" fmla="*/ 1 h 233"/>
                <a:gd name="T24" fmla="*/ 0 w 147"/>
                <a:gd name="T25" fmla="*/ 0 h 233"/>
                <a:gd name="T26" fmla="*/ 0 w 147"/>
                <a:gd name="T27" fmla="*/ 0 h 233"/>
                <a:gd name="T28" fmla="*/ 0 w 147"/>
                <a:gd name="T29" fmla="*/ 0 h 233"/>
                <a:gd name="T30" fmla="*/ 0 w 147"/>
                <a:gd name="T31" fmla="*/ 0 h 233"/>
                <a:gd name="T32" fmla="*/ 1 w 147"/>
                <a:gd name="T33" fmla="*/ 0 h 233"/>
                <a:gd name="T34" fmla="*/ 1 w 147"/>
                <a:gd name="T35" fmla="*/ 0 h 233"/>
                <a:gd name="T36" fmla="*/ 1 w 147"/>
                <a:gd name="T37" fmla="*/ 0 h 233"/>
                <a:gd name="T38" fmla="*/ 1 w 147"/>
                <a:gd name="T39" fmla="*/ 0 h 233"/>
                <a:gd name="T40" fmla="*/ 2 w 147"/>
                <a:gd name="T41" fmla="*/ 0 h 233"/>
                <a:gd name="T42" fmla="*/ 2 w 147"/>
                <a:gd name="T43" fmla="*/ 0 h 233"/>
                <a:gd name="T44" fmla="*/ 2 w 147"/>
                <a:gd name="T45" fmla="*/ 1 h 233"/>
                <a:gd name="T46" fmla="*/ 2 w 147"/>
                <a:gd name="T47" fmla="*/ 2 h 233"/>
                <a:gd name="T48" fmla="*/ 2 w 147"/>
                <a:gd name="T49" fmla="*/ 3 h 2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7" h="233">
                  <a:moveTo>
                    <a:pt x="147" y="233"/>
                  </a:moveTo>
                  <a:lnTo>
                    <a:pt x="129" y="232"/>
                  </a:lnTo>
                  <a:lnTo>
                    <a:pt x="113" y="231"/>
                  </a:lnTo>
                  <a:lnTo>
                    <a:pt x="97" y="228"/>
                  </a:lnTo>
                  <a:lnTo>
                    <a:pt x="81" y="225"/>
                  </a:lnTo>
                  <a:lnTo>
                    <a:pt x="65" y="222"/>
                  </a:lnTo>
                  <a:lnTo>
                    <a:pt x="49" y="217"/>
                  </a:lnTo>
                  <a:lnTo>
                    <a:pt x="34" y="215"/>
                  </a:lnTo>
                  <a:lnTo>
                    <a:pt x="18" y="211"/>
                  </a:lnTo>
                  <a:lnTo>
                    <a:pt x="11" y="175"/>
                  </a:lnTo>
                  <a:lnTo>
                    <a:pt x="4" y="129"/>
                  </a:lnTo>
                  <a:lnTo>
                    <a:pt x="0" y="79"/>
                  </a:lnTo>
                  <a:lnTo>
                    <a:pt x="0" y="28"/>
                  </a:lnTo>
                  <a:lnTo>
                    <a:pt x="14" y="22"/>
                  </a:lnTo>
                  <a:lnTo>
                    <a:pt x="30" y="16"/>
                  </a:lnTo>
                  <a:lnTo>
                    <a:pt x="49" y="12"/>
                  </a:lnTo>
                  <a:lnTo>
                    <a:pt x="67" y="7"/>
                  </a:lnTo>
                  <a:lnTo>
                    <a:pt x="87" y="5"/>
                  </a:lnTo>
                  <a:lnTo>
                    <a:pt x="106" y="3"/>
                  </a:lnTo>
                  <a:lnTo>
                    <a:pt x="124" y="0"/>
                  </a:lnTo>
                  <a:lnTo>
                    <a:pt x="140" y="0"/>
                  </a:lnTo>
                  <a:lnTo>
                    <a:pt x="138" y="58"/>
                  </a:lnTo>
                  <a:lnTo>
                    <a:pt x="138" y="116"/>
                  </a:lnTo>
                  <a:lnTo>
                    <a:pt x="141" y="174"/>
                  </a:lnTo>
                  <a:lnTo>
                    <a:pt x="147" y="233"/>
                  </a:lnTo>
                  <a:close/>
                </a:path>
              </a:pathLst>
            </a:custGeom>
            <a:solidFill>
              <a:srgbClr val="007F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4" name="Freeform 104"/>
            <p:cNvSpPr>
              <a:spLocks/>
            </p:cNvSpPr>
            <p:nvPr/>
          </p:nvSpPr>
          <p:spPr bwMode="auto">
            <a:xfrm>
              <a:off x="4553" y="3177"/>
              <a:ext cx="63" cy="112"/>
            </a:xfrm>
            <a:custGeom>
              <a:avLst/>
              <a:gdLst>
                <a:gd name="T0" fmla="*/ 1 w 127"/>
                <a:gd name="T1" fmla="*/ 3 h 225"/>
                <a:gd name="T2" fmla="*/ 1 w 127"/>
                <a:gd name="T3" fmla="*/ 3 h 225"/>
                <a:gd name="T4" fmla="*/ 1 w 127"/>
                <a:gd name="T5" fmla="*/ 3 h 225"/>
                <a:gd name="T6" fmla="*/ 1 w 127"/>
                <a:gd name="T7" fmla="*/ 3 h 225"/>
                <a:gd name="T8" fmla="*/ 1 w 127"/>
                <a:gd name="T9" fmla="*/ 3 h 225"/>
                <a:gd name="T10" fmla="*/ 0 w 127"/>
                <a:gd name="T11" fmla="*/ 3 h 225"/>
                <a:gd name="T12" fmla="*/ 0 w 127"/>
                <a:gd name="T13" fmla="*/ 3 h 225"/>
                <a:gd name="T14" fmla="*/ 0 w 127"/>
                <a:gd name="T15" fmla="*/ 3 h 225"/>
                <a:gd name="T16" fmla="*/ 0 w 127"/>
                <a:gd name="T17" fmla="*/ 3 h 225"/>
                <a:gd name="T18" fmla="*/ 0 w 127"/>
                <a:gd name="T19" fmla="*/ 2 h 225"/>
                <a:gd name="T20" fmla="*/ 0 w 127"/>
                <a:gd name="T21" fmla="*/ 1 h 225"/>
                <a:gd name="T22" fmla="*/ 0 w 127"/>
                <a:gd name="T23" fmla="*/ 0 h 225"/>
                <a:gd name="T24" fmla="*/ 0 w 127"/>
                <a:gd name="T25" fmla="*/ 0 h 225"/>
                <a:gd name="T26" fmla="*/ 0 w 127"/>
                <a:gd name="T27" fmla="*/ 0 h 225"/>
                <a:gd name="T28" fmla="*/ 0 w 127"/>
                <a:gd name="T29" fmla="*/ 0 h 225"/>
                <a:gd name="T30" fmla="*/ 0 w 127"/>
                <a:gd name="T31" fmla="*/ 0 h 225"/>
                <a:gd name="T32" fmla="*/ 0 w 127"/>
                <a:gd name="T33" fmla="*/ 0 h 225"/>
                <a:gd name="T34" fmla="*/ 1 w 127"/>
                <a:gd name="T35" fmla="*/ 0 h 225"/>
                <a:gd name="T36" fmla="*/ 1 w 127"/>
                <a:gd name="T37" fmla="*/ 0 h 225"/>
                <a:gd name="T38" fmla="*/ 1 w 127"/>
                <a:gd name="T39" fmla="*/ 0 h 225"/>
                <a:gd name="T40" fmla="*/ 1 w 127"/>
                <a:gd name="T41" fmla="*/ 0 h 225"/>
                <a:gd name="T42" fmla="*/ 1 w 127"/>
                <a:gd name="T43" fmla="*/ 1 h 225"/>
                <a:gd name="T44" fmla="*/ 1 w 127"/>
                <a:gd name="T45" fmla="*/ 1 h 225"/>
                <a:gd name="T46" fmla="*/ 1 w 127"/>
                <a:gd name="T47" fmla="*/ 2 h 225"/>
                <a:gd name="T48" fmla="*/ 1 w 127"/>
                <a:gd name="T49" fmla="*/ 3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7" h="225">
                  <a:moveTo>
                    <a:pt x="121" y="205"/>
                  </a:moveTo>
                  <a:lnTo>
                    <a:pt x="107" y="209"/>
                  </a:lnTo>
                  <a:lnTo>
                    <a:pt x="93" y="211"/>
                  </a:lnTo>
                  <a:lnTo>
                    <a:pt x="79" y="215"/>
                  </a:lnTo>
                  <a:lnTo>
                    <a:pt x="66" y="217"/>
                  </a:lnTo>
                  <a:lnTo>
                    <a:pt x="52" y="220"/>
                  </a:lnTo>
                  <a:lnTo>
                    <a:pt x="38" y="222"/>
                  </a:lnTo>
                  <a:lnTo>
                    <a:pt x="23" y="224"/>
                  </a:lnTo>
                  <a:lnTo>
                    <a:pt x="8" y="225"/>
                  </a:lnTo>
                  <a:lnTo>
                    <a:pt x="3" y="174"/>
                  </a:lnTo>
                  <a:lnTo>
                    <a:pt x="5" y="116"/>
                  </a:lnTo>
                  <a:lnTo>
                    <a:pt x="5" y="56"/>
                  </a:lnTo>
                  <a:lnTo>
                    <a:pt x="0" y="0"/>
                  </a:lnTo>
                  <a:lnTo>
                    <a:pt x="16" y="1"/>
                  </a:lnTo>
                  <a:lnTo>
                    <a:pt x="32" y="4"/>
                  </a:lnTo>
                  <a:lnTo>
                    <a:pt x="47" y="6"/>
                  </a:lnTo>
                  <a:lnTo>
                    <a:pt x="62" y="10"/>
                  </a:lnTo>
                  <a:lnTo>
                    <a:pt x="77" y="13"/>
                  </a:lnTo>
                  <a:lnTo>
                    <a:pt x="92" y="16"/>
                  </a:lnTo>
                  <a:lnTo>
                    <a:pt x="107" y="21"/>
                  </a:lnTo>
                  <a:lnTo>
                    <a:pt x="121" y="26"/>
                  </a:lnTo>
                  <a:lnTo>
                    <a:pt x="124" y="68"/>
                  </a:lnTo>
                  <a:lnTo>
                    <a:pt x="127" y="117"/>
                  </a:lnTo>
                  <a:lnTo>
                    <a:pt x="126" y="165"/>
                  </a:lnTo>
                  <a:lnTo>
                    <a:pt x="121" y="205"/>
                  </a:lnTo>
                  <a:close/>
                </a:path>
              </a:pathLst>
            </a:custGeom>
            <a:solidFill>
              <a:srgbClr val="007F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5" name="Freeform 105"/>
            <p:cNvSpPr>
              <a:spLocks/>
            </p:cNvSpPr>
            <p:nvPr/>
          </p:nvSpPr>
          <p:spPr bwMode="auto">
            <a:xfrm>
              <a:off x="4674" y="3289"/>
              <a:ext cx="7" cy="29"/>
            </a:xfrm>
            <a:custGeom>
              <a:avLst/>
              <a:gdLst>
                <a:gd name="T0" fmla="*/ 1 w 14"/>
                <a:gd name="T1" fmla="*/ 0 h 59"/>
                <a:gd name="T2" fmla="*/ 1 w 14"/>
                <a:gd name="T3" fmla="*/ 0 h 59"/>
                <a:gd name="T4" fmla="*/ 0 w 14"/>
                <a:gd name="T5" fmla="*/ 0 h 59"/>
                <a:gd name="T6" fmla="*/ 0 w 14"/>
                <a:gd name="T7" fmla="*/ 0 h 59"/>
                <a:gd name="T8" fmla="*/ 1 w 14"/>
                <a:gd name="T9" fmla="*/ 0 h 59"/>
                <a:gd name="T10" fmla="*/ 1 w 14"/>
                <a:gd name="T11" fmla="*/ 0 h 59"/>
                <a:gd name="T12" fmla="*/ 1 w 14"/>
                <a:gd name="T13" fmla="*/ 0 h 59"/>
                <a:gd name="T14" fmla="*/ 1 w 14"/>
                <a:gd name="T15" fmla="*/ 0 h 59"/>
                <a:gd name="T16" fmla="*/ 1 w 14"/>
                <a:gd name="T17" fmla="*/ 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59">
                  <a:moveTo>
                    <a:pt x="8" y="59"/>
                  </a:moveTo>
                  <a:lnTo>
                    <a:pt x="2" y="44"/>
                  </a:lnTo>
                  <a:lnTo>
                    <a:pt x="0" y="28"/>
                  </a:lnTo>
                  <a:lnTo>
                    <a:pt x="0" y="12"/>
                  </a:lnTo>
                  <a:lnTo>
                    <a:pt x="1" y="0"/>
                  </a:lnTo>
                  <a:lnTo>
                    <a:pt x="8" y="8"/>
                  </a:lnTo>
                  <a:lnTo>
                    <a:pt x="14" y="28"/>
                  </a:lnTo>
                  <a:lnTo>
                    <a:pt x="14" y="47"/>
                  </a:lnTo>
                  <a:lnTo>
                    <a:pt x="8" y="59"/>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6" name="Freeform 106"/>
            <p:cNvSpPr>
              <a:spLocks/>
            </p:cNvSpPr>
            <p:nvPr/>
          </p:nvSpPr>
          <p:spPr bwMode="auto">
            <a:xfrm>
              <a:off x="4004" y="3321"/>
              <a:ext cx="56" cy="11"/>
            </a:xfrm>
            <a:custGeom>
              <a:avLst/>
              <a:gdLst>
                <a:gd name="T0" fmla="*/ 2 w 111"/>
                <a:gd name="T1" fmla="*/ 0 h 23"/>
                <a:gd name="T2" fmla="*/ 2 w 111"/>
                <a:gd name="T3" fmla="*/ 0 h 23"/>
                <a:gd name="T4" fmla="*/ 2 w 111"/>
                <a:gd name="T5" fmla="*/ 0 h 23"/>
                <a:gd name="T6" fmla="*/ 2 w 111"/>
                <a:gd name="T7" fmla="*/ 0 h 23"/>
                <a:gd name="T8" fmla="*/ 1 w 111"/>
                <a:gd name="T9" fmla="*/ 0 h 23"/>
                <a:gd name="T10" fmla="*/ 1 w 111"/>
                <a:gd name="T11" fmla="*/ 0 h 23"/>
                <a:gd name="T12" fmla="*/ 1 w 111"/>
                <a:gd name="T13" fmla="*/ 0 h 23"/>
                <a:gd name="T14" fmla="*/ 1 w 111"/>
                <a:gd name="T15" fmla="*/ 0 h 23"/>
                <a:gd name="T16" fmla="*/ 0 w 111"/>
                <a:gd name="T17" fmla="*/ 0 h 23"/>
                <a:gd name="T18" fmla="*/ 1 w 111"/>
                <a:gd name="T19" fmla="*/ 0 h 23"/>
                <a:gd name="T20" fmla="*/ 1 w 111"/>
                <a:gd name="T21" fmla="*/ 0 h 23"/>
                <a:gd name="T22" fmla="*/ 1 w 111"/>
                <a:gd name="T23" fmla="*/ 0 h 23"/>
                <a:gd name="T24" fmla="*/ 1 w 111"/>
                <a:gd name="T25" fmla="*/ 0 h 23"/>
                <a:gd name="T26" fmla="*/ 2 w 111"/>
                <a:gd name="T27" fmla="*/ 0 h 23"/>
                <a:gd name="T28" fmla="*/ 2 w 111"/>
                <a:gd name="T29" fmla="*/ 0 h 23"/>
                <a:gd name="T30" fmla="*/ 2 w 111"/>
                <a:gd name="T31" fmla="*/ 0 h 23"/>
                <a:gd name="T32" fmla="*/ 2 w 111"/>
                <a:gd name="T33" fmla="*/ 0 h 23"/>
                <a:gd name="T34" fmla="*/ 2 w 111"/>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23">
                  <a:moveTo>
                    <a:pt x="106" y="23"/>
                  </a:moveTo>
                  <a:lnTo>
                    <a:pt x="93" y="20"/>
                  </a:lnTo>
                  <a:lnTo>
                    <a:pt x="79" y="19"/>
                  </a:lnTo>
                  <a:lnTo>
                    <a:pt x="65" y="19"/>
                  </a:lnTo>
                  <a:lnTo>
                    <a:pt x="51" y="19"/>
                  </a:lnTo>
                  <a:lnTo>
                    <a:pt x="38" y="19"/>
                  </a:lnTo>
                  <a:lnTo>
                    <a:pt x="24" y="18"/>
                  </a:lnTo>
                  <a:lnTo>
                    <a:pt x="11" y="14"/>
                  </a:lnTo>
                  <a:lnTo>
                    <a:pt x="0" y="8"/>
                  </a:lnTo>
                  <a:lnTo>
                    <a:pt x="11" y="3"/>
                  </a:lnTo>
                  <a:lnTo>
                    <a:pt x="24" y="0"/>
                  </a:lnTo>
                  <a:lnTo>
                    <a:pt x="38" y="0"/>
                  </a:lnTo>
                  <a:lnTo>
                    <a:pt x="53" y="2"/>
                  </a:lnTo>
                  <a:lnTo>
                    <a:pt x="66" y="4"/>
                  </a:lnTo>
                  <a:lnTo>
                    <a:pt x="81" y="6"/>
                  </a:lnTo>
                  <a:lnTo>
                    <a:pt x="96" y="7"/>
                  </a:lnTo>
                  <a:lnTo>
                    <a:pt x="111" y="8"/>
                  </a:lnTo>
                  <a:lnTo>
                    <a:pt x="106" y="23"/>
                  </a:lnTo>
                  <a:close/>
                </a:path>
              </a:pathLst>
            </a:custGeom>
            <a:solidFill>
              <a:srgbClr val="B768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7" name="Freeform 107"/>
            <p:cNvSpPr>
              <a:spLocks/>
            </p:cNvSpPr>
            <p:nvPr/>
          </p:nvSpPr>
          <p:spPr bwMode="auto">
            <a:xfrm>
              <a:off x="4231" y="3330"/>
              <a:ext cx="414" cy="184"/>
            </a:xfrm>
            <a:custGeom>
              <a:avLst/>
              <a:gdLst>
                <a:gd name="T0" fmla="*/ 5 w 829"/>
                <a:gd name="T1" fmla="*/ 1 h 368"/>
                <a:gd name="T2" fmla="*/ 6 w 829"/>
                <a:gd name="T3" fmla="*/ 1 h 368"/>
                <a:gd name="T4" fmla="*/ 7 w 829"/>
                <a:gd name="T5" fmla="*/ 1 h 368"/>
                <a:gd name="T6" fmla="*/ 8 w 829"/>
                <a:gd name="T7" fmla="*/ 1 h 368"/>
                <a:gd name="T8" fmla="*/ 9 w 829"/>
                <a:gd name="T9" fmla="*/ 1 h 368"/>
                <a:gd name="T10" fmla="*/ 10 w 829"/>
                <a:gd name="T11" fmla="*/ 1 h 368"/>
                <a:gd name="T12" fmla="*/ 11 w 829"/>
                <a:gd name="T13" fmla="*/ 1 h 368"/>
                <a:gd name="T14" fmla="*/ 12 w 829"/>
                <a:gd name="T15" fmla="*/ 1 h 368"/>
                <a:gd name="T16" fmla="*/ 12 w 829"/>
                <a:gd name="T17" fmla="*/ 1 h 368"/>
                <a:gd name="T18" fmla="*/ 12 w 829"/>
                <a:gd name="T19" fmla="*/ 2 h 368"/>
                <a:gd name="T20" fmla="*/ 12 w 829"/>
                <a:gd name="T21" fmla="*/ 2 h 368"/>
                <a:gd name="T22" fmla="*/ 11 w 829"/>
                <a:gd name="T23" fmla="*/ 3 h 368"/>
                <a:gd name="T24" fmla="*/ 11 w 829"/>
                <a:gd name="T25" fmla="*/ 4 h 368"/>
                <a:gd name="T26" fmla="*/ 10 w 829"/>
                <a:gd name="T27" fmla="*/ 4 h 368"/>
                <a:gd name="T28" fmla="*/ 10 w 829"/>
                <a:gd name="T29" fmla="*/ 5 h 368"/>
                <a:gd name="T30" fmla="*/ 9 w 829"/>
                <a:gd name="T31" fmla="*/ 5 h 368"/>
                <a:gd name="T32" fmla="*/ 8 w 829"/>
                <a:gd name="T33" fmla="*/ 6 h 368"/>
                <a:gd name="T34" fmla="*/ 6 w 829"/>
                <a:gd name="T35" fmla="*/ 6 h 368"/>
                <a:gd name="T36" fmla="*/ 5 w 829"/>
                <a:gd name="T37" fmla="*/ 6 h 368"/>
                <a:gd name="T38" fmla="*/ 4 w 829"/>
                <a:gd name="T39" fmla="*/ 6 h 368"/>
                <a:gd name="T40" fmla="*/ 2 w 829"/>
                <a:gd name="T41" fmla="*/ 5 h 368"/>
                <a:gd name="T42" fmla="*/ 1 w 829"/>
                <a:gd name="T43" fmla="*/ 4 h 368"/>
                <a:gd name="T44" fmla="*/ 0 w 829"/>
                <a:gd name="T45" fmla="*/ 3 h 368"/>
                <a:gd name="T46" fmla="*/ 0 w 829"/>
                <a:gd name="T47" fmla="*/ 1 h 368"/>
                <a:gd name="T48" fmla="*/ 0 w 829"/>
                <a:gd name="T49" fmla="*/ 1 h 368"/>
                <a:gd name="T50" fmla="*/ 0 w 829"/>
                <a:gd name="T51" fmla="*/ 1 h 368"/>
                <a:gd name="T52" fmla="*/ 1 w 829"/>
                <a:gd name="T53" fmla="*/ 1 h 368"/>
                <a:gd name="T54" fmla="*/ 2 w 829"/>
                <a:gd name="T55" fmla="*/ 1 h 368"/>
                <a:gd name="T56" fmla="*/ 2 w 829"/>
                <a:gd name="T57" fmla="*/ 1 h 368"/>
                <a:gd name="T58" fmla="*/ 3 w 829"/>
                <a:gd name="T59" fmla="*/ 1 h 368"/>
                <a:gd name="T60" fmla="*/ 3 w 829"/>
                <a:gd name="T61" fmla="*/ 1 h 368"/>
                <a:gd name="T62" fmla="*/ 4 w 829"/>
                <a:gd name="T63" fmla="*/ 1 h 3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29" h="368">
                  <a:moveTo>
                    <a:pt x="301" y="48"/>
                  </a:moveTo>
                  <a:lnTo>
                    <a:pt x="334" y="52"/>
                  </a:lnTo>
                  <a:lnTo>
                    <a:pt x="368" y="54"/>
                  </a:lnTo>
                  <a:lnTo>
                    <a:pt x="401" y="55"/>
                  </a:lnTo>
                  <a:lnTo>
                    <a:pt x="434" y="56"/>
                  </a:lnTo>
                  <a:lnTo>
                    <a:pt x="468" y="55"/>
                  </a:lnTo>
                  <a:lnTo>
                    <a:pt x="502" y="54"/>
                  </a:lnTo>
                  <a:lnTo>
                    <a:pt x="536" y="52"/>
                  </a:lnTo>
                  <a:lnTo>
                    <a:pt x="569" y="48"/>
                  </a:lnTo>
                  <a:lnTo>
                    <a:pt x="602" y="45"/>
                  </a:lnTo>
                  <a:lnTo>
                    <a:pt x="636" y="41"/>
                  </a:lnTo>
                  <a:lnTo>
                    <a:pt x="668" y="36"/>
                  </a:lnTo>
                  <a:lnTo>
                    <a:pt x="701" y="31"/>
                  </a:lnTo>
                  <a:lnTo>
                    <a:pt x="734" y="24"/>
                  </a:lnTo>
                  <a:lnTo>
                    <a:pt x="766" y="18"/>
                  </a:lnTo>
                  <a:lnTo>
                    <a:pt x="798" y="11"/>
                  </a:lnTo>
                  <a:lnTo>
                    <a:pt x="829" y="4"/>
                  </a:lnTo>
                  <a:lnTo>
                    <a:pt x="821" y="29"/>
                  </a:lnTo>
                  <a:lnTo>
                    <a:pt x="812" y="52"/>
                  </a:lnTo>
                  <a:lnTo>
                    <a:pt x="802" y="74"/>
                  </a:lnTo>
                  <a:lnTo>
                    <a:pt x="791" y="95"/>
                  </a:lnTo>
                  <a:lnTo>
                    <a:pt x="779" y="116"/>
                  </a:lnTo>
                  <a:lnTo>
                    <a:pt x="766" y="137"/>
                  </a:lnTo>
                  <a:lnTo>
                    <a:pt x="752" y="156"/>
                  </a:lnTo>
                  <a:lnTo>
                    <a:pt x="738" y="176"/>
                  </a:lnTo>
                  <a:lnTo>
                    <a:pt x="722" y="196"/>
                  </a:lnTo>
                  <a:lnTo>
                    <a:pt x="706" y="214"/>
                  </a:lnTo>
                  <a:lnTo>
                    <a:pt x="689" y="233"/>
                  </a:lnTo>
                  <a:lnTo>
                    <a:pt x="672" y="251"/>
                  </a:lnTo>
                  <a:lnTo>
                    <a:pt x="653" y="268"/>
                  </a:lnTo>
                  <a:lnTo>
                    <a:pt x="635" y="287"/>
                  </a:lnTo>
                  <a:lnTo>
                    <a:pt x="615" y="304"/>
                  </a:lnTo>
                  <a:lnTo>
                    <a:pt x="594" y="321"/>
                  </a:lnTo>
                  <a:lnTo>
                    <a:pt x="543" y="344"/>
                  </a:lnTo>
                  <a:lnTo>
                    <a:pt x="492" y="359"/>
                  </a:lnTo>
                  <a:lnTo>
                    <a:pt x="442" y="367"/>
                  </a:lnTo>
                  <a:lnTo>
                    <a:pt x="395" y="368"/>
                  </a:lnTo>
                  <a:lnTo>
                    <a:pt x="348" y="364"/>
                  </a:lnTo>
                  <a:lnTo>
                    <a:pt x="303" y="354"/>
                  </a:lnTo>
                  <a:lnTo>
                    <a:pt x="260" y="337"/>
                  </a:lnTo>
                  <a:lnTo>
                    <a:pt x="220" y="315"/>
                  </a:lnTo>
                  <a:lnTo>
                    <a:pt x="182" y="289"/>
                  </a:lnTo>
                  <a:lnTo>
                    <a:pt x="146" y="258"/>
                  </a:lnTo>
                  <a:lnTo>
                    <a:pt x="113" y="223"/>
                  </a:lnTo>
                  <a:lnTo>
                    <a:pt x="84" y="184"/>
                  </a:lnTo>
                  <a:lnTo>
                    <a:pt x="58" y="143"/>
                  </a:lnTo>
                  <a:lnTo>
                    <a:pt x="35" y="98"/>
                  </a:lnTo>
                  <a:lnTo>
                    <a:pt x="15" y="49"/>
                  </a:lnTo>
                  <a:lnTo>
                    <a:pt x="0" y="0"/>
                  </a:lnTo>
                  <a:lnTo>
                    <a:pt x="19" y="6"/>
                  </a:lnTo>
                  <a:lnTo>
                    <a:pt x="36" y="10"/>
                  </a:lnTo>
                  <a:lnTo>
                    <a:pt x="54" y="15"/>
                  </a:lnTo>
                  <a:lnTo>
                    <a:pt x="73" y="18"/>
                  </a:lnTo>
                  <a:lnTo>
                    <a:pt x="92" y="22"/>
                  </a:lnTo>
                  <a:lnTo>
                    <a:pt x="111" y="25"/>
                  </a:lnTo>
                  <a:lnTo>
                    <a:pt x="129" y="27"/>
                  </a:lnTo>
                  <a:lnTo>
                    <a:pt x="149" y="31"/>
                  </a:lnTo>
                  <a:lnTo>
                    <a:pt x="167" y="33"/>
                  </a:lnTo>
                  <a:lnTo>
                    <a:pt x="187" y="36"/>
                  </a:lnTo>
                  <a:lnTo>
                    <a:pt x="205" y="38"/>
                  </a:lnTo>
                  <a:lnTo>
                    <a:pt x="225" y="39"/>
                  </a:lnTo>
                  <a:lnTo>
                    <a:pt x="243" y="41"/>
                  </a:lnTo>
                  <a:lnTo>
                    <a:pt x="263" y="44"/>
                  </a:lnTo>
                  <a:lnTo>
                    <a:pt x="281" y="46"/>
                  </a:lnTo>
                  <a:lnTo>
                    <a:pt x="301" y="48"/>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8" name="Freeform 108"/>
            <p:cNvSpPr>
              <a:spLocks/>
            </p:cNvSpPr>
            <p:nvPr/>
          </p:nvSpPr>
          <p:spPr bwMode="auto">
            <a:xfrm>
              <a:off x="4681" y="3333"/>
              <a:ext cx="67" cy="32"/>
            </a:xfrm>
            <a:custGeom>
              <a:avLst/>
              <a:gdLst>
                <a:gd name="T0" fmla="*/ 3 w 133"/>
                <a:gd name="T1" fmla="*/ 1 h 64"/>
                <a:gd name="T2" fmla="*/ 3 w 133"/>
                <a:gd name="T3" fmla="*/ 1 h 64"/>
                <a:gd name="T4" fmla="*/ 2 w 133"/>
                <a:gd name="T5" fmla="*/ 1 h 64"/>
                <a:gd name="T6" fmla="*/ 2 w 133"/>
                <a:gd name="T7" fmla="*/ 1 h 64"/>
                <a:gd name="T8" fmla="*/ 2 w 133"/>
                <a:gd name="T9" fmla="*/ 1 h 64"/>
                <a:gd name="T10" fmla="*/ 2 w 133"/>
                <a:gd name="T11" fmla="*/ 1 h 64"/>
                <a:gd name="T12" fmla="*/ 1 w 133"/>
                <a:gd name="T13" fmla="*/ 1 h 64"/>
                <a:gd name="T14" fmla="*/ 1 w 133"/>
                <a:gd name="T15" fmla="*/ 1 h 64"/>
                <a:gd name="T16" fmla="*/ 1 w 133"/>
                <a:gd name="T17" fmla="*/ 1 h 64"/>
                <a:gd name="T18" fmla="*/ 1 w 133"/>
                <a:gd name="T19" fmla="*/ 1 h 64"/>
                <a:gd name="T20" fmla="*/ 0 w 133"/>
                <a:gd name="T21" fmla="*/ 1 h 64"/>
                <a:gd name="T22" fmla="*/ 0 w 133"/>
                <a:gd name="T23" fmla="*/ 1 h 64"/>
                <a:gd name="T24" fmla="*/ 1 w 133"/>
                <a:gd name="T25" fmla="*/ 1 h 64"/>
                <a:gd name="T26" fmla="*/ 1 w 133"/>
                <a:gd name="T27" fmla="*/ 1 h 64"/>
                <a:gd name="T28" fmla="*/ 1 w 133"/>
                <a:gd name="T29" fmla="*/ 1 h 64"/>
                <a:gd name="T30" fmla="*/ 1 w 133"/>
                <a:gd name="T31" fmla="*/ 1 h 64"/>
                <a:gd name="T32" fmla="*/ 2 w 133"/>
                <a:gd name="T33" fmla="*/ 1 h 64"/>
                <a:gd name="T34" fmla="*/ 2 w 133"/>
                <a:gd name="T35" fmla="*/ 0 h 64"/>
                <a:gd name="T36" fmla="*/ 2 w 133"/>
                <a:gd name="T37" fmla="*/ 1 h 64"/>
                <a:gd name="T38" fmla="*/ 2 w 133"/>
                <a:gd name="T39" fmla="*/ 1 h 64"/>
                <a:gd name="T40" fmla="*/ 2 w 133"/>
                <a:gd name="T41" fmla="*/ 1 h 64"/>
                <a:gd name="T42" fmla="*/ 3 w 133"/>
                <a:gd name="T43" fmla="*/ 1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3" h="64">
                  <a:moveTo>
                    <a:pt x="133" y="30"/>
                  </a:moveTo>
                  <a:lnTo>
                    <a:pt x="133" y="42"/>
                  </a:lnTo>
                  <a:lnTo>
                    <a:pt x="117" y="40"/>
                  </a:lnTo>
                  <a:lnTo>
                    <a:pt x="101" y="40"/>
                  </a:lnTo>
                  <a:lnTo>
                    <a:pt x="85" y="42"/>
                  </a:lnTo>
                  <a:lnTo>
                    <a:pt x="68" y="46"/>
                  </a:lnTo>
                  <a:lnTo>
                    <a:pt x="51" y="49"/>
                  </a:lnTo>
                  <a:lnTo>
                    <a:pt x="35" y="54"/>
                  </a:lnTo>
                  <a:lnTo>
                    <a:pt x="19" y="59"/>
                  </a:lnTo>
                  <a:lnTo>
                    <a:pt x="4" y="64"/>
                  </a:lnTo>
                  <a:lnTo>
                    <a:pt x="0" y="53"/>
                  </a:lnTo>
                  <a:lnTo>
                    <a:pt x="0" y="36"/>
                  </a:lnTo>
                  <a:lnTo>
                    <a:pt x="7" y="21"/>
                  </a:lnTo>
                  <a:lnTo>
                    <a:pt x="23" y="16"/>
                  </a:lnTo>
                  <a:lnTo>
                    <a:pt x="37" y="10"/>
                  </a:lnTo>
                  <a:lnTo>
                    <a:pt x="51" y="5"/>
                  </a:lnTo>
                  <a:lnTo>
                    <a:pt x="68" y="2"/>
                  </a:lnTo>
                  <a:lnTo>
                    <a:pt x="84" y="0"/>
                  </a:lnTo>
                  <a:lnTo>
                    <a:pt x="99" y="1"/>
                  </a:lnTo>
                  <a:lnTo>
                    <a:pt x="113" y="5"/>
                  </a:lnTo>
                  <a:lnTo>
                    <a:pt x="124" y="15"/>
                  </a:lnTo>
                  <a:lnTo>
                    <a:pt x="133" y="30"/>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89" name="Freeform 109"/>
            <p:cNvSpPr>
              <a:spLocks/>
            </p:cNvSpPr>
            <p:nvPr/>
          </p:nvSpPr>
          <p:spPr bwMode="auto">
            <a:xfrm>
              <a:off x="4020" y="3427"/>
              <a:ext cx="89" cy="108"/>
            </a:xfrm>
            <a:custGeom>
              <a:avLst/>
              <a:gdLst>
                <a:gd name="T0" fmla="*/ 3 w 178"/>
                <a:gd name="T1" fmla="*/ 1 h 215"/>
                <a:gd name="T2" fmla="*/ 3 w 178"/>
                <a:gd name="T3" fmla="*/ 1 h 215"/>
                <a:gd name="T4" fmla="*/ 3 w 178"/>
                <a:gd name="T5" fmla="*/ 1 h 215"/>
                <a:gd name="T6" fmla="*/ 3 w 178"/>
                <a:gd name="T7" fmla="*/ 1 h 215"/>
                <a:gd name="T8" fmla="*/ 3 w 178"/>
                <a:gd name="T9" fmla="*/ 1 h 215"/>
                <a:gd name="T10" fmla="*/ 3 w 178"/>
                <a:gd name="T11" fmla="*/ 1 h 215"/>
                <a:gd name="T12" fmla="*/ 3 w 178"/>
                <a:gd name="T13" fmla="*/ 1 h 215"/>
                <a:gd name="T14" fmla="*/ 3 w 178"/>
                <a:gd name="T15" fmla="*/ 1 h 215"/>
                <a:gd name="T16" fmla="*/ 3 w 178"/>
                <a:gd name="T17" fmla="*/ 1 h 215"/>
                <a:gd name="T18" fmla="*/ 2 w 178"/>
                <a:gd name="T19" fmla="*/ 1 h 215"/>
                <a:gd name="T20" fmla="*/ 2 w 178"/>
                <a:gd name="T21" fmla="*/ 2 h 215"/>
                <a:gd name="T22" fmla="*/ 2 w 178"/>
                <a:gd name="T23" fmla="*/ 2 h 215"/>
                <a:gd name="T24" fmla="*/ 2 w 178"/>
                <a:gd name="T25" fmla="*/ 3 h 215"/>
                <a:gd name="T26" fmla="*/ 1 w 178"/>
                <a:gd name="T27" fmla="*/ 3 h 215"/>
                <a:gd name="T28" fmla="*/ 1 w 178"/>
                <a:gd name="T29" fmla="*/ 3 h 215"/>
                <a:gd name="T30" fmla="*/ 1 w 178"/>
                <a:gd name="T31" fmla="*/ 4 h 215"/>
                <a:gd name="T32" fmla="*/ 0 w 178"/>
                <a:gd name="T33" fmla="*/ 4 h 215"/>
                <a:gd name="T34" fmla="*/ 1 w 178"/>
                <a:gd name="T35" fmla="*/ 3 h 215"/>
                <a:gd name="T36" fmla="*/ 1 w 178"/>
                <a:gd name="T37" fmla="*/ 3 h 215"/>
                <a:gd name="T38" fmla="*/ 1 w 178"/>
                <a:gd name="T39" fmla="*/ 3 h 215"/>
                <a:gd name="T40" fmla="*/ 1 w 178"/>
                <a:gd name="T41" fmla="*/ 2 h 215"/>
                <a:gd name="T42" fmla="*/ 2 w 178"/>
                <a:gd name="T43" fmla="*/ 2 h 215"/>
                <a:gd name="T44" fmla="*/ 2 w 178"/>
                <a:gd name="T45" fmla="*/ 2 h 215"/>
                <a:gd name="T46" fmla="*/ 2 w 178"/>
                <a:gd name="T47" fmla="*/ 1 h 215"/>
                <a:gd name="T48" fmla="*/ 3 w 178"/>
                <a:gd name="T49" fmla="*/ 1 h 215"/>
                <a:gd name="T50" fmla="*/ 2 w 178"/>
                <a:gd name="T51" fmla="*/ 1 h 215"/>
                <a:gd name="T52" fmla="*/ 2 w 178"/>
                <a:gd name="T53" fmla="*/ 1 h 215"/>
                <a:gd name="T54" fmla="*/ 2 w 178"/>
                <a:gd name="T55" fmla="*/ 1 h 215"/>
                <a:gd name="T56" fmla="*/ 2 w 178"/>
                <a:gd name="T57" fmla="*/ 0 h 215"/>
                <a:gd name="T58" fmla="*/ 3 w 178"/>
                <a:gd name="T59" fmla="*/ 1 h 215"/>
                <a:gd name="T60" fmla="*/ 3 w 178"/>
                <a:gd name="T61" fmla="*/ 1 h 215"/>
                <a:gd name="T62" fmla="*/ 3 w 178"/>
                <a:gd name="T63" fmla="*/ 1 h 215"/>
                <a:gd name="T64" fmla="*/ 3 w 178"/>
                <a:gd name="T65" fmla="*/ 1 h 215"/>
                <a:gd name="T66" fmla="*/ 3 w 178"/>
                <a:gd name="T67" fmla="*/ 1 h 215"/>
                <a:gd name="T68" fmla="*/ 3 w 178"/>
                <a:gd name="T69" fmla="*/ 1 h 215"/>
                <a:gd name="T70" fmla="*/ 3 w 178"/>
                <a:gd name="T71" fmla="*/ 1 h 215"/>
                <a:gd name="T72" fmla="*/ 3 w 178"/>
                <a:gd name="T73" fmla="*/ 1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8" h="215">
                  <a:moveTo>
                    <a:pt x="178" y="35"/>
                  </a:moveTo>
                  <a:lnTo>
                    <a:pt x="175" y="40"/>
                  </a:lnTo>
                  <a:lnTo>
                    <a:pt x="171" y="43"/>
                  </a:lnTo>
                  <a:lnTo>
                    <a:pt x="167" y="44"/>
                  </a:lnTo>
                  <a:lnTo>
                    <a:pt x="162" y="46"/>
                  </a:lnTo>
                  <a:lnTo>
                    <a:pt x="156" y="44"/>
                  </a:lnTo>
                  <a:lnTo>
                    <a:pt x="152" y="43"/>
                  </a:lnTo>
                  <a:lnTo>
                    <a:pt x="147" y="41"/>
                  </a:lnTo>
                  <a:lnTo>
                    <a:pt x="142" y="39"/>
                  </a:lnTo>
                  <a:lnTo>
                    <a:pt x="126" y="56"/>
                  </a:lnTo>
                  <a:lnTo>
                    <a:pt x="107" y="79"/>
                  </a:lnTo>
                  <a:lnTo>
                    <a:pt x="87" y="107"/>
                  </a:lnTo>
                  <a:lnTo>
                    <a:pt x="66" y="134"/>
                  </a:lnTo>
                  <a:lnTo>
                    <a:pt x="47" y="161"/>
                  </a:lnTo>
                  <a:lnTo>
                    <a:pt x="28" y="185"/>
                  </a:lnTo>
                  <a:lnTo>
                    <a:pt x="12" y="203"/>
                  </a:lnTo>
                  <a:lnTo>
                    <a:pt x="0" y="215"/>
                  </a:lnTo>
                  <a:lnTo>
                    <a:pt x="12" y="191"/>
                  </a:lnTo>
                  <a:lnTo>
                    <a:pt x="26" y="168"/>
                  </a:lnTo>
                  <a:lnTo>
                    <a:pt x="42" y="144"/>
                  </a:lnTo>
                  <a:lnTo>
                    <a:pt x="58" y="119"/>
                  </a:lnTo>
                  <a:lnTo>
                    <a:pt x="77" y="96"/>
                  </a:lnTo>
                  <a:lnTo>
                    <a:pt x="95" y="74"/>
                  </a:lnTo>
                  <a:lnTo>
                    <a:pt x="114" y="51"/>
                  </a:lnTo>
                  <a:lnTo>
                    <a:pt x="133" y="31"/>
                  </a:lnTo>
                  <a:lnTo>
                    <a:pt x="128" y="24"/>
                  </a:lnTo>
                  <a:lnTo>
                    <a:pt x="123" y="17"/>
                  </a:lnTo>
                  <a:lnTo>
                    <a:pt x="123" y="8"/>
                  </a:lnTo>
                  <a:lnTo>
                    <a:pt x="128" y="0"/>
                  </a:lnTo>
                  <a:lnTo>
                    <a:pt x="132" y="6"/>
                  </a:lnTo>
                  <a:lnTo>
                    <a:pt x="138" y="13"/>
                  </a:lnTo>
                  <a:lnTo>
                    <a:pt x="145" y="19"/>
                  </a:lnTo>
                  <a:lnTo>
                    <a:pt x="152" y="24"/>
                  </a:lnTo>
                  <a:lnTo>
                    <a:pt x="160" y="27"/>
                  </a:lnTo>
                  <a:lnTo>
                    <a:pt x="167" y="31"/>
                  </a:lnTo>
                  <a:lnTo>
                    <a:pt x="172" y="33"/>
                  </a:lnTo>
                  <a:lnTo>
                    <a:pt x="178" y="35"/>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0" name="Freeform 110"/>
            <p:cNvSpPr>
              <a:spLocks/>
            </p:cNvSpPr>
            <p:nvPr/>
          </p:nvSpPr>
          <p:spPr bwMode="auto">
            <a:xfrm>
              <a:off x="4076" y="3485"/>
              <a:ext cx="125" cy="106"/>
            </a:xfrm>
            <a:custGeom>
              <a:avLst/>
              <a:gdLst>
                <a:gd name="T0" fmla="*/ 4 w 249"/>
                <a:gd name="T1" fmla="*/ 2 h 211"/>
                <a:gd name="T2" fmla="*/ 4 w 249"/>
                <a:gd name="T3" fmla="*/ 4 h 211"/>
                <a:gd name="T4" fmla="*/ 1 w 249"/>
                <a:gd name="T5" fmla="*/ 4 h 211"/>
                <a:gd name="T6" fmla="*/ 1 w 249"/>
                <a:gd name="T7" fmla="*/ 4 h 211"/>
                <a:gd name="T8" fmla="*/ 1 w 249"/>
                <a:gd name="T9" fmla="*/ 3 h 211"/>
                <a:gd name="T10" fmla="*/ 0 w 249"/>
                <a:gd name="T11" fmla="*/ 3 h 211"/>
                <a:gd name="T12" fmla="*/ 0 w 249"/>
                <a:gd name="T13" fmla="*/ 2 h 211"/>
                <a:gd name="T14" fmla="*/ 1 w 249"/>
                <a:gd name="T15" fmla="*/ 2 h 211"/>
                <a:gd name="T16" fmla="*/ 1 w 249"/>
                <a:gd name="T17" fmla="*/ 1 h 211"/>
                <a:gd name="T18" fmla="*/ 1 w 249"/>
                <a:gd name="T19" fmla="*/ 1 h 211"/>
                <a:gd name="T20" fmla="*/ 1 w 249"/>
                <a:gd name="T21" fmla="*/ 0 h 211"/>
                <a:gd name="T22" fmla="*/ 1 w 249"/>
                <a:gd name="T23" fmla="*/ 1 h 211"/>
                <a:gd name="T24" fmla="*/ 1 w 249"/>
                <a:gd name="T25" fmla="*/ 1 h 211"/>
                <a:gd name="T26" fmla="*/ 1 w 249"/>
                <a:gd name="T27" fmla="*/ 1 h 211"/>
                <a:gd name="T28" fmla="*/ 1 w 249"/>
                <a:gd name="T29" fmla="*/ 1 h 211"/>
                <a:gd name="T30" fmla="*/ 1 w 249"/>
                <a:gd name="T31" fmla="*/ 1 h 211"/>
                <a:gd name="T32" fmla="*/ 2 w 249"/>
                <a:gd name="T33" fmla="*/ 1 h 211"/>
                <a:gd name="T34" fmla="*/ 2 w 249"/>
                <a:gd name="T35" fmla="*/ 1 h 211"/>
                <a:gd name="T36" fmla="*/ 2 w 249"/>
                <a:gd name="T37" fmla="*/ 1 h 211"/>
                <a:gd name="T38" fmla="*/ 2 w 249"/>
                <a:gd name="T39" fmla="*/ 1 h 211"/>
                <a:gd name="T40" fmla="*/ 2 w 249"/>
                <a:gd name="T41" fmla="*/ 1 h 211"/>
                <a:gd name="T42" fmla="*/ 2 w 249"/>
                <a:gd name="T43" fmla="*/ 1 h 211"/>
                <a:gd name="T44" fmla="*/ 3 w 249"/>
                <a:gd name="T45" fmla="*/ 1 h 211"/>
                <a:gd name="T46" fmla="*/ 3 w 249"/>
                <a:gd name="T47" fmla="*/ 1 h 211"/>
                <a:gd name="T48" fmla="*/ 3 w 249"/>
                <a:gd name="T49" fmla="*/ 1 h 211"/>
                <a:gd name="T50" fmla="*/ 3 w 249"/>
                <a:gd name="T51" fmla="*/ 1 h 211"/>
                <a:gd name="T52" fmla="*/ 3 w 249"/>
                <a:gd name="T53" fmla="*/ 1 h 211"/>
                <a:gd name="T54" fmla="*/ 3 w 249"/>
                <a:gd name="T55" fmla="*/ 1 h 211"/>
                <a:gd name="T56" fmla="*/ 3 w 249"/>
                <a:gd name="T57" fmla="*/ 1 h 211"/>
                <a:gd name="T58" fmla="*/ 4 w 249"/>
                <a:gd name="T59" fmla="*/ 1 h 211"/>
                <a:gd name="T60" fmla="*/ 4 w 249"/>
                <a:gd name="T61" fmla="*/ 1 h 211"/>
                <a:gd name="T62" fmla="*/ 4 w 249"/>
                <a:gd name="T63" fmla="*/ 2 h 211"/>
                <a:gd name="T64" fmla="*/ 4 w 249"/>
                <a:gd name="T65" fmla="*/ 2 h 211"/>
                <a:gd name="T66" fmla="*/ 4 w 249"/>
                <a:gd name="T67" fmla="*/ 2 h 211"/>
                <a:gd name="T68" fmla="*/ 4 w 249"/>
                <a:gd name="T69" fmla="*/ 2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49" h="211">
                  <a:moveTo>
                    <a:pt x="249" y="105"/>
                  </a:moveTo>
                  <a:lnTo>
                    <a:pt x="249" y="211"/>
                  </a:lnTo>
                  <a:lnTo>
                    <a:pt x="20" y="211"/>
                  </a:lnTo>
                  <a:lnTo>
                    <a:pt x="10" y="199"/>
                  </a:lnTo>
                  <a:lnTo>
                    <a:pt x="3" y="178"/>
                  </a:lnTo>
                  <a:lnTo>
                    <a:pt x="0" y="150"/>
                  </a:lnTo>
                  <a:lnTo>
                    <a:pt x="0" y="116"/>
                  </a:lnTo>
                  <a:lnTo>
                    <a:pt x="1" y="82"/>
                  </a:lnTo>
                  <a:lnTo>
                    <a:pt x="4" y="48"/>
                  </a:lnTo>
                  <a:lnTo>
                    <a:pt x="6" y="21"/>
                  </a:lnTo>
                  <a:lnTo>
                    <a:pt x="8" y="0"/>
                  </a:lnTo>
                  <a:lnTo>
                    <a:pt x="17" y="3"/>
                  </a:lnTo>
                  <a:lnTo>
                    <a:pt x="26" y="6"/>
                  </a:lnTo>
                  <a:lnTo>
                    <a:pt x="36" y="7"/>
                  </a:lnTo>
                  <a:lnTo>
                    <a:pt x="48" y="8"/>
                  </a:lnTo>
                  <a:lnTo>
                    <a:pt x="58" y="8"/>
                  </a:lnTo>
                  <a:lnTo>
                    <a:pt x="70" y="8"/>
                  </a:lnTo>
                  <a:lnTo>
                    <a:pt x="81" y="8"/>
                  </a:lnTo>
                  <a:lnTo>
                    <a:pt x="93" y="8"/>
                  </a:lnTo>
                  <a:lnTo>
                    <a:pt x="103" y="7"/>
                  </a:lnTo>
                  <a:lnTo>
                    <a:pt x="115" y="7"/>
                  </a:lnTo>
                  <a:lnTo>
                    <a:pt x="124" y="7"/>
                  </a:lnTo>
                  <a:lnTo>
                    <a:pt x="134" y="7"/>
                  </a:lnTo>
                  <a:lnTo>
                    <a:pt x="145" y="8"/>
                  </a:lnTo>
                  <a:lnTo>
                    <a:pt x="154" y="9"/>
                  </a:lnTo>
                  <a:lnTo>
                    <a:pt x="163" y="10"/>
                  </a:lnTo>
                  <a:lnTo>
                    <a:pt x="171" y="13"/>
                  </a:lnTo>
                  <a:lnTo>
                    <a:pt x="177" y="23"/>
                  </a:lnTo>
                  <a:lnTo>
                    <a:pt x="184" y="34"/>
                  </a:lnTo>
                  <a:lnTo>
                    <a:pt x="193" y="47"/>
                  </a:lnTo>
                  <a:lnTo>
                    <a:pt x="203" y="60"/>
                  </a:lnTo>
                  <a:lnTo>
                    <a:pt x="214" y="72"/>
                  </a:lnTo>
                  <a:lnTo>
                    <a:pt x="225" y="84"/>
                  </a:lnTo>
                  <a:lnTo>
                    <a:pt x="237" y="96"/>
                  </a:lnTo>
                  <a:lnTo>
                    <a:pt x="249" y="105"/>
                  </a:lnTo>
                  <a:close/>
                </a:path>
              </a:pathLst>
            </a:custGeom>
            <a:solidFill>
              <a:srgbClr val="BFB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1" name="Freeform 111"/>
            <p:cNvSpPr>
              <a:spLocks/>
            </p:cNvSpPr>
            <p:nvPr/>
          </p:nvSpPr>
          <p:spPr bwMode="auto">
            <a:xfrm>
              <a:off x="4179" y="3485"/>
              <a:ext cx="22" cy="30"/>
            </a:xfrm>
            <a:custGeom>
              <a:avLst/>
              <a:gdLst>
                <a:gd name="T0" fmla="*/ 1 w 44"/>
                <a:gd name="T1" fmla="*/ 1 h 59"/>
                <a:gd name="T2" fmla="*/ 0 w 44"/>
                <a:gd name="T3" fmla="*/ 0 h 59"/>
                <a:gd name="T4" fmla="*/ 1 w 44"/>
                <a:gd name="T5" fmla="*/ 1 h 59"/>
                <a:gd name="T6" fmla="*/ 1 w 44"/>
                <a:gd name="T7" fmla="*/ 1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59">
                  <a:moveTo>
                    <a:pt x="44" y="59"/>
                  </a:moveTo>
                  <a:lnTo>
                    <a:pt x="0" y="0"/>
                  </a:lnTo>
                  <a:lnTo>
                    <a:pt x="44" y="6"/>
                  </a:lnTo>
                  <a:lnTo>
                    <a:pt x="44" y="59"/>
                  </a:lnTo>
                  <a:close/>
                </a:path>
              </a:pathLst>
            </a:custGeom>
            <a:solidFill>
              <a:srgbClr val="BFB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2" name="Freeform 112"/>
            <p:cNvSpPr>
              <a:spLocks/>
            </p:cNvSpPr>
            <p:nvPr/>
          </p:nvSpPr>
          <p:spPr bwMode="auto">
            <a:xfrm>
              <a:off x="4011" y="3496"/>
              <a:ext cx="15" cy="26"/>
            </a:xfrm>
            <a:custGeom>
              <a:avLst/>
              <a:gdLst>
                <a:gd name="T0" fmla="*/ 0 w 31"/>
                <a:gd name="T1" fmla="*/ 0 h 53"/>
                <a:gd name="T2" fmla="*/ 0 w 31"/>
                <a:gd name="T3" fmla="*/ 0 h 53"/>
                <a:gd name="T4" fmla="*/ 0 w 31"/>
                <a:gd name="T5" fmla="*/ 0 h 53"/>
                <a:gd name="T6" fmla="*/ 0 w 31"/>
                <a:gd name="T7" fmla="*/ 0 h 53"/>
                <a:gd name="T8" fmla="*/ 0 w 31"/>
                <a:gd name="T9" fmla="*/ 0 h 53"/>
                <a:gd name="T10" fmla="*/ 0 w 31"/>
                <a:gd name="T11" fmla="*/ 0 h 53"/>
                <a:gd name="T12" fmla="*/ 0 w 31"/>
                <a:gd name="T13" fmla="*/ 0 h 53"/>
                <a:gd name="T14" fmla="*/ 0 w 31"/>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53">
                  <a:moveTo>
                    <a:pt x="16" y="0"/>
                  </a:moveTo>
                  <a:lnTo>
                    <a:pt x="19" y="8"/>
                  </a:lnTo>
                  <a:lnTo>
                    <a:pt x="22" y="12"/>
                  </a:lnTo>
                  <a:lnTo>
                    <a:pt x="27" y="15"/>
                  </a:lnTo>
                  <a:lnTo>
                    <a:pt x="31" y="15"/>
                  </a:lnTo>
                  <a:lnTo>
                    <a:pt x="0" y="53"/>
                  </a:lnTo>
                  <a:lnTo>
                    <a:pt x="0" y="0"/>
                  </a:lnTo>
                  <a:lnTo>
                    <a:pt x="16" y="0"/>
                  </a:lnTo>
                  <a:close/>
                </a:path>
              </a:pathLst>
            </a:custGeom>
            <a:solidFill>
              <a:srgbClr val="BFB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3" name="Freeform 113"/>
            <p:cNvSpPr>
              <a:spLocks/>
            </p:cNvSpPr>
            <p:nvPr/>
          </p:nvSpPr>
          <p:spPr bwMode="auto">
            <a:xfrm>
              <a:off x="4031" y="3497"/>
              <a:ext cx="33" cy="76"/>
            </a:xfrm>
            <a:custGeom>
              <a:avLst/>
              <a:gdLst>
                <a:gd name="T0" fmla="*/ 1 w 66"/>
                <a:gd name="T1" fmla="*/ 3 h 152"/>
                <a:gd name="T2" fmla="*/ 1 w 66"/>
                <a:gd name="T3" fmla="*/ 3 h 152"/>
                <a:gd name="T4" fmla="*/ 1 w 66"/>
                <a:gd name="T5" fmla="*/ 3 h 152"/>
                <a:gd name="T6" fmla="*/ 1 w 66"/>
                <a:gd name="T7" fmla="*/ 3 h 152"/>
                <a:gd name="T8" fmla="*/ 1 w 66"/>
                <a:gd name="T9" fmla="*/ 2 h 152"/>
                <a:gd name="T10" fmla="*/ 1 w 66"/>
                <a:gd name="T11" fmla="*/ 2 h 152"/>
                <a:gd name="T12" fmla="*/ 1 w 66"/>
                <a:gd name="T13" fmla="*/ 2 h 152"/>
                <a:gd name="T14" fmla="*/ 1 w 66"/>
                <a:gd name="T15" fmla="*/ 2 h 152"/>
                <a:gd name="T16" fmla="*/ 0 w 66"/>
                <a:gd name="T17" fmla="*/ 2 h 152"/>
                <a:gd name="T18" fmla="*/ 1 w 66"/>
                <a:gd name="T19" fmla="*/ 0 h 152"/>
                <a:gd name="T20" fmla="*/ 2 w 66"/>
                <a:gd name="T21" fmla="*/ 1 h 152"/>
                <a:gd name="T22" fmla="*/ 1 w 66"/>
                <a:gd name="T23" fmla="*/ 2 h 152"/>
                <a:gd name="T24" fmla="*/ 1 w 66"/>
                <a:gd name="T25" fmla="*/ 2 h 152"/>
                <a:gd name="T26" fmla="*/ 1 w 66"/>
                <a:gd name="T27" fmla="*/ 3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6" h="152">
                  <a:moveTo>
                    <a:pt x="58" y="152"/>
                  </a:moveTo>
                  <a:lnTo>
                    <a:pt x="53" y="149"/>
                  </a:lnTo>
                  <a:lnTo>
                    <a:pt x="44" y="144"/>
                  </a:lnTo>
                  <a:lnTo>
                    <a:pt x="36" y="137"/>
                  </a:lnTo>
                  <a:lnTo>
                    <a:pt x="28" y="128"/>
                  </a:lnTo>
                  <a:lnTo>
                    <a:pt x="20" y="119"/>
                  </a:lnTo>
                  <a:lnTo>
                    <a:pt x="12" y="108"/>
                  </a:lnTo>
                  <a:lnTo>
                    <a:pt x="5" y="99"/>
                  </a:lnTo>
                  <a:lnTo>
                    <a:pt x="0" y="89"/>
                  </a:lnTo>
                  <a:lnTo>
                    <a:pt x="63" y="0"/>
                  </a:lnTo>
                  <a:lnTo>
                    <a:pt x="66" y="36"/>
                  </a:lnTo>
                  <a:lnTo>
                    <a:pt x="64" y="74"/>
                  </a:lnTo>
                  <a:lnTo>
                    <a:pt x="61" y="113"/>
                  </a:lnTo>
                  <a:lnTo>
                    <a:pt x="58" y="152"/>
                  </a:lnTo>
                  <a:close/>
                </a:path>
              </a:pathLst>
            </a:custGeom>
            <a:solidFill>
              <a:srgbClr val="BFB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4" name="Freeform 114"/>
            <p:cNvSpPr>
              <a:spLocks/>
            </p:cNvSpPr>
            <p:nvPr/>
          </p:nvSpPr>
          <p:spPr bwMode="auto">
            <a:xfrm>
              <a:off x="4012" y="3539"/>
              <a:ext cx="9" cy="10"/>
            </a:xfrm>
            <a:custGeom>
              <a:avLst/>
              <a:gdLst>
                <a:gd name="T0" fmla="*/ 1 w 17"/>
                <a:gd name="T1" fmla="*/ 1 h 20"/>
                <a:gd name="T2" fmla="*/ 1 w 17"/>
                <a:gd name="T3" fmla="*/ 1 h 20"/>
                <a:gd name="T4" fmla="*/ 1 w 17"/>
                <a:gd name="T5" fmla="*/ 1 h 20"/>
                <a:gd name="T6" fmla="*/ 1 w 17"/>
                <a:gd name="T7" fmla="*/ 1 h 20"/>
                <a:gd name="T8" fmla="*/ 0 w 17"/>
                <a:gd name="T9" fmla="*/ 1 h 20"/>
                <a:gd name="T10" fmla="*/ 1 w 17"/>
                <a:gd name="T11" fmla="*/ 0 h 20"/>
                <a:gd name="T12" fmla="*/ 1 w 17"/>
                <a:gd name="T13" fmla="*/ 1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0">
                  <a:moveTo>
                    <a:pt x="17" y="17"/>
                  </a:moveTo>
                  <a:lnTo>
                    <a:pt x="11" y="20"/>
                  </a:lnTo>
                  <a:lnTo>
                    <a:pt x="7" y="18"/>
                  </a:lnTo>
                  <a:lnTo>
                    <a:pt x="2" y="15"/>
                  </a:lnTo>
                  <a:lnTo>
                    <a:pt x="0" y="10"/>
                  </a:lnTo>
                  <a:lnTo>
                    <a:pt x="9" y="0"/>
                  </a:lnTo>
                  <a:lnTo>
                    <a:pt x="17" y="17"/>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5" name="Freeform 115"/>
            <p:cNvSpPr>
              <a:spLocks/>
            </p:cNvSpPr>
            <p:nvPr/>
          </p:nvSpPr>
          <p:spPr bwMode="auto">
            <a:xfrm>
              <a:off x="3981" y="3541"/>
              <a:ext cx="16" cy="49"/>
            </a:xfrm>
            <a:custGeom>
              <a:avLst/>
              <a:gdLst>
                <a:gd name="T0" fmla="*/ 0 w 33"/>
                <a:gd name="T1" fmla="*/ 2 h 98"/>
                <a:gd name="T2" fmla="*/ 0 w 33"/>
                <a:gd name="T3" fmla="*/ 2 h 98"/>
                <a:gd name="T4" fmla="*/ 0 w 33"/>
                <a:gd name="T5" fmla="*/ 2 h 98"/>
                <a:gd name="T6" fmla="*/ 0 w 33"/>
                <a:gd name="T7" fmla="*/ 2 h 98"/>
                <a:gd name="T8" fmla="*/ 0 w 33"/>
                <a:gd name="T9" fmla="*/ 1 h 98"/>
                <a:gd name="T10" fmla="*/ 0 w 33"/>
                <a:gd name="T11" fmla="*/ 1 h 98"/>
                <a:gd name="T12" fmla="*/ 0 w 33"/>
                <a:gd name="T13" fmla="*/ 1 h 98"/>
                <a:gd name="T14" fmla="*/ 0 w 33"/>
                <a:gd name="T15" fmla="*/ 1 h 98"/>
                <a:gd name="T16" fmla="*/ 0 w 33"/>
                <a:gd name="T17" fmla="*/ 0 h 98"/>
                <a:gd name="T18" fmla="*/ 0 w 33"/>
                <a:gd name="T19" fmla="*/ 2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98">
                  <a:moveTo>
                    <a:pt x="33" y="98"/>
                  </a:moveTo>
                  <a:lnTo>
                    <a:pt x="15" y="88"/>
                  </a:lnTo>
                  <a:lnTo>
                    <a:pt x="5" y="78"/>
                  </a:lnTo>
                  <a:lnTo>
                    <a:pt x="0" y="65"/>
                  </a:lnTo>
                  <a:lnTo>
                    <a:pt x="2" y="51"/>
                  </a:lnTo>
                  <a:lnTo>
                    <a:pt x="6" y="38"/>
                  </a:lnTo>
                  <a:lnTo>
                    <a:pt x="14" y="24"/>
                  </a:lnTo>
                  <a:lnTo>
                    <a:pt x="23" y="11"/>
                  </a:lnTo>
                  <a:lnTo>
                    <a:pt x="33" y="0"/>
                  </a:lnTo>
                  <a:lnTo>
                    <a:pt x="33" y="98"/>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6" name="Freeform 116"/>
            <p:cNvSpPr>
              <a:spLocks/>
            </p:cNvSpPr>
            <p:nvPr/>
          </p:nvSpPr>
          <p:spPr bwMode="auto">
            <a:xfrm>
              <a:off x="4011" y="3555"/>
              <a:ext cx="17" cy="31"/>
            </a:xfrm>
            <a:custGeom>
              <a:avLst/>
              <a:gdLst>
                <a:gd name="T0" fmla="*/ 0 w 36"/>
                <a:gd name="T1" fmla="*/ 1 h 61"/>
                <a:gd name="T2" fmla="*/ 0 w 36"/>
                <a:gd name="T3" fmla="*/ 1 h 61"/>
                <a:gd name="T4" fmla="*/ 0 w 36"/>
                <a:gd name="T5" fmla="*/ 0 h 61"/>
                <a:gd name="T6" fmla="*/ 0 w 36"/>
                <a:gd name="T7" fmla="*/ 1 h 61"/>
                <a:gd name="T8" fmla="*/ 0 w 36"/>
                <a:gd name="T9" fmla="*/ 1 h 61"/>
                <a:gd name="T10" fmla="*/ 0 w 36"/>
                <a:gd name="T11" fmla="*/ 1 h 61"/>
                <a:gd name="T12" fmla="*/ 0 w 36"/>
                <a:gd name="T13" fmla="*/ 1 h 61"/>
                <a:gd name="T14" fmla="*/ 0 w 36"/>
                <a:gd name="T15" fmla="*/ 1 h 61"/>
                <a:gd name="T16" fmla="*/ 0 w 36"/>
                <a:gd name="T17" fmla="*/ 1 h 61"/>
                <a:gd name="T18" fmla="*/ 0 w 36"/>
                <a:gd name="T19" fmla="*/ 1 h 61"/>
                <a:gd name="T20" fmla="*/ 0 w 36"/>
                <a:gd name="T21" fmla="*/ 1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61">
                  <a:moveTo>
                    <a:pt x="36" y="15"/>
                  </a:moveTo>
                  <a:lnTo>
                    <a:pt x="0" y="61"/>
                  </a:lnTo>
                  <a:lnTo>
                    <a:pt x="0" y="0"/>
                  </a:lnTo>
                  <a:lnTo>
                    <a:pt x="8" y="6"/>
                  </a:lnTo>
                  <a:lnTo>
                    <a:pt x="15" y="7"/>
                  </a:lnTo>
                  <a:lnTo>
                    <a:pt x="21" y="6"/>
                  </a:lnTo>
                  <a:lnTo>
                    <a:pt x="26" y="4"/>
                  </a:lnTo>
                  <a:lnTo>
                    <a:pt x="30" y="1"/>
                  </a:lnTo>
                  <a:lnTo>
                    <a:pt x="33" y="1"/>
                  </a:lnTo>
                  <a:lnTo>
                    <a:pt x="35" y="6"/>
                  </a:lnTo>
                  <a:lnTo>
                    <a:pt x="36" y="15"/>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7" name="Freeform 117"/>
            <p:cNvSpPr>
              <a:spLocks/>
            </p:cNvSpPr>
            <p:nvPr/>
          </p:nvSpPr>
          <p:spPr bwMode="auto">
            <a:xfrm>
              <a:off x="4016" y="3569"/>
              <a:ext cx="48" cy="22"/>
            </a:xfrm>
            <a:custGeom>
              <a:avLst/>
              <a:gdLst>
                <a:gd name="T0" fmla="*/ 2 w 96"/>
                <a:gd name="T1" fmla="*/ 1 h 44"/>
                <a:gd name="T2" fmla="*/ 0 w 96"/>
                <a:gd name="T3" fmla="*/ 1 h 44"/>
                <a:gd name="T4" fmla="*/ 1 w 96"/>
                <a:gd name="T5" fmla="*/ 0 h 44"/>
                <a:gd name="T6" fmla="*/ 1 w 96"/>
                <a:gd name="T7" fmla="*/ 1 h 44"/>
                <a:gd name="T8" fmla="*/ 1 w 96"/>
                <a:gd name="T9" fmla="*/ 1 h 44"/>
                <a:gd name="T10" fmla="*/ 1 w 96"/>
                <a:gd name="T11" fmla="*/ 1 h 44"/>
                <a:gd name="T12" fmla="*/ 2 w 96"/>
                <a:gd name="T13" fmla="*/ 1 h 44"/>
                <a:gd name="T14" fmla="*/ 2 w 96"/>
                <a:gd name="T15" fmla="*/ 1 h 44"/>
                <a:gd name="T16" fmla="*/ 2 w 96"/>
                <a:gd name="T17" fmla="*/ 1 h 44"/>
                <a:gd name="T18" fmla="*/ 2 w 96"/>
                <a:gd name="T19" fmla="*/ 1 h 44"/>
                <a:gd name="T20" fmla="*/ 2 w 96"/>
                <a:gd name="T21" fmla="*/ 1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6" h="44">
                  <a:moveTo>
                    <a:pt x="96" y="44"/>
                  </a:moveTo>
                  <a:lnTo>
                    <a:pt x="0" y="43"/>
                  </a:lnTo>
                  <a:lnTo>
                    <a:pt x="40" y="0"/>
                  </a:lnTo>
                  <a:lnTo>
                    <a:pt x="47" y="3"/>
                  </a:lnTo>
                  <a:lnTo>
                    <a:pt x="53" y="9"/>
                  </a:lnTo>
                  <a:lnTo>
                    <a:pt x="60" y="15"/>
                  </a:lnTo>
                  <a:lnTo>
                    <a:pt x="66" y="22"/>
                  </a:lnTo>
                  <a:lnTo>
                    <a:pt x="74" y="29"/>
                  </a:lnTo>
                  <a:lnTo>
                    <a:pt x="81" y="34"/>
                  </a:lnTo>
                  <a:lnTo>
                    <a:pt x="88" y="40"/>
                  </a:lnTo>
                  <a:lnTo>
                    <a:pt x="96" y="44"/>
                  </a:lnTo>
                  <a:close/>
                </a:path>
              </a:pathLst>
            </a:custGeom>
            <a:solidFill>
              <a:srgbClr val="BFB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8" name="Freeform 118"/>
            <p:cNvSpPr>
              <a:spLocks/>
            </p:cNvSpPr>
            <p:nvPr/>
          </p:nvSpPr>
          <p:spPr bwMode="auto">
            <a:xfrm>
              <a:off x="4744" y="3605"/>
              <a:ext cx="24" cy="41"/>
            </a:xfrm>
            <a:custGeom>
              <a:avLst/>
              <a:gdLst>
                <a:gd name="T0" fmla="*/ 0 w 49"/>
                <a:gd name="T1" fmla="*/ 1 h 83"/>
                <a:gd name="T2" fmla="*/ 0 w 49"/>
                <a:gd name="T3" fmla="*/ 1 h 83"/>
                <a:gd name="T4" fmla="*/ 0 w 49"/>
                <a:gd name="T5" fmla="*/ 1 h 83"/>
                <a:gd name="T6" fmla="*/ 0 w 49"/>
                <a:gd name="T7" fmla="*/ 0 h 83"/>
                <a:gd name="T8" fmla="*/ 0 w 49"/>
                <a:gd name="T9" fmla="*/ 0 h 83"/>
                <a:gd name="T10" fmla="*/ 0 w 49"/>
                <a:gd name="T11" fmla="*/ 0 h 83"/>
                <a:gd name="T12" fmla="*/ 0 w 49"/>
                <a:gd name="T13" fmla="*/ 0 h 83"/>
                <a:gd name="T14" fmla="*/ 0 w 49"/>
                <a:gd name="T15" fmla="*/ 0 h 83"/>
                <a:gd name="T16" fmla="*/ 0 w 49"/>
                <a:gd name="T17" fmla="*/ 0 h 83"/>
                <a:gd name="T18" fmla="*/ 0 w 49"/>
                <a:gd name="T19" fmla="*/ 0 h 83"/>
                <a:gd name="T20" fmla="*/ 0 w 49"/>
                <a:gd name="T21" fmla="*/ 0 h 83"/>
                <a:gd name="T22" fmla="*/ 0 w 49"/>
                <a:gd name="T23" fmla="*/ 0 h 83"/>
                <a:gd name="T24" fmla="*/ 0 w 49"/>
                <a:gd name="T25" fmla="*/ 0 h 83"/>
                <a:gd name="T26" fmla="*/ 0 w 49"/>
                <a:gd name="T27" fmla="*/ 0 h 83"/>
                <a:gd name="T28" fmla="*/ 0 w 49"/>
                <a:gd name="T29" fmla="*/ 0 h 83"/>
                <a:gd name="T30" fmla="*/ 0 w 49"/>
                <a:gd name="T31" fmla="*/ 1 h 83"/>
                <a:gd name="T32" fmla="*/ 0 w 49"/>
                <a:gd name="T33" fmla="*/ 1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 h="83">
                  <a:moveTo>
                    <a:pt x="49" y="83"/>
                  </a:moveTo>
                  <a:lnTo>
                    <a:pt x="39" y="75"/>
                  </a:lnTo>
                  <a:lnTo>
                    <a:pt x="30" y="66"/>
                  </a:lnTo>
                  <a:lnTo>
                    <a:pt x="21" y="56"/>
                  </a:lnTo>
                  <a:lnTo>
                    <a:pt x="13" y="44"/>
                  </a:lnTo>
                  <a:lnTo>
                    <a:pt x="7" y="34"/>
                  </a:lnTo>
                  <a:lnTo>
                    <a:pt x="2" y="22"/>
                  </a:lnTo>
                  <a:lnTo>
                    <a:pt x="0" y="11"/>
                  </a:lnTo>
                  <a:lnTo>
                    <a:pt x="0" y="0"/>
                  </a:lnTo>
                  <a:lnTo>
                    <a:pt x="7" y="10"/>
                  </a:lnTo>
                  <a:lnTo>
                    <a:pt x="14" y="20"/>
                  </a:lnTo>
                  <a:lnTo>
                    <a:pt x="21" y="30"/>
                  </a:lnTo>
                  <a:lnTo>
                    <a:pt x="28" y="41"/>
                  </a:lnTo>
                  <a:lnTo>
                    <a:pt x="34" y="52"/>
                  </a:lnTo>
                  <a:lnTo>
                    <a:pt x="39" y="63"/>
                  </a:lnTo>
                  <a:lnTo>
                    <a:pt x="44" y="73"/>
                  </a:lnTo>
                  <a:lnTo>
                    <a:pt x="49" y="83"/>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99" name="Freeform 119"/>
            <p:cNvSpPr>
              <a:spLocks/>
            </p:cNvSpPr>
            <p:nvPr/>
          </p:nvSpPr>
          <p:spPr bwMode="auto">
            <a:xfrm>
              <a:off x="4784" y="3669"/>
              <a:ext cx="43" cy="17"/>
            </a:xfrm>
            <a:custGeom>
              <a:avLst/>
              <a:gdLst>
                <a:gd name="T0" fmla="*/ 2 w 85"/>
                <a:gd name="T1" fmla="*/ 0 h 36"/>
                <a:gd name="T2" fmla="*/ 2 w 85"/>
                <a:gd name="T3" fmla="*/ 0 h 36"/>
                <a:gd name="T4" fmla="*/ 1 w 85"/>
                <a:gd name="T5" fmla="*/ 0 h 36"/>
                <a:gd name="T6" fmla="*/ 1 w 85"/>
                <a:gd name="T7" fmla="*/ 0 h 36"/>
                <a:gd name="T8" fmla="*/ 1 w 85"/>
                <a:gd name="T9" fmla="*/ 0 h 36"/>
                <a:gd name="T10" fmla="*/ 1 w 85"/>
                <a:gd name="T11" fmla="*/ 0 h 36"/>
                <a:gd name="T12" fmla="*/ 1 w 85"/>
                <a:gd name="T13" fmla="*/ 0 h 36"/>
                <a:gd name="T14" fmla="*/ 1 w 85"/>
                <a:gd name="T15" fmla="*/ 0 h 36"/>
                <a:gd name="T16" fmla="*/ 0 w 85"/>
                <a:gd name="T17" fmla="*/ 0 h 36"/>
                <a:gd name="T18" fmla="*/ 1 w 85"/>
                <a:gd name="T19" fmla="*/ 0 h 36"/>
                <a:gd name="T20" fmla="*/ 1 w 85"/>
                <a:gd name="T21" fmla="*/ 0 h 36"/>
                <a:gd name="T22" fmla="*/ 1 w 85"/>
                <a:gd name="T23" fmla="*/ 0 h 36"/>
                <a:gd name="T24" fmla="*/ 1 w 85"/>
                <a:gd name="T25" fmla="*/ 0 h 36"/>
                <a:gd name="T26" fmla="*/ 1 w 85"/>
                <a:gd name="T27" fmla="*/ 0 h 36"/>
                <a:gd name="T28" fmla="*/ 2 w 85"/>
                <a:gd name="T29" fmla="*/ 0 h 36"/>
                <a:gd name="T30" fmla="*/ 2 w 85"/>
                <a:gd name="T31" fmla="*/ 0 h 36"/>
                <a:gd name="T32" fmla="*/ 2 w 85"/>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5" h="36">
                  <a:moveTo>
                    <a:pt x="85" y="29"/>
                  </a:moveTo>
                  <a:lnTo>
                    <a:pt x="74" y="34"/>
                  </a:lnTo>
                  <a:lnTo>
                    <a:pt x="62" y="36"/>
                  </a:lnTo>
                  <a:lnTo>
                    <a:pt x="49" y="35"/>
                  </a:lnTo>
                  <a:lnTo>
                    <a:pt x="37" y="31"/>
                  </a:lnTo>
                  <a:lnTo>
                    <a:pt x="24" y="26"/>
                  </a:lnTo>
                  <a:lnTo>
                    <a:pt x="14" y="19"/>
                  </a:lnTo>
                  <a:lnTo>
                    <a:pt x="6" y="11"/>
                  </a:lnTo>
                  <a:lnTo>
                    <a:pt x="0" y="0"/>
                  </a:lnTo>
                  <a:lnTo>
                    <a:pt x="14" y="8"/>
                  </a:lnTo>
                  <a:lnTo>
                    <a:pt x="28" y="14"/>
                  </a:lnTo>
                  <a:lnTo>
                    <a:pt x="41" y="19"/>
                  </a:lnTo>
                  <a:lnTo>
                    <a:pt x="53" y="22"/>
                  </a:lnTo>
                  <a:lnTo>
                    <a:pt x="63" y="24"/>
                  </a:lnTo>
                  <a:lnTo>
                    <a:pt x="73" y="27"/>
                  </a:lnTo>
                  <a:lnTo>
                    <a:pt x="81" y="28"/>
                  </a:lnTo>
                  <a:lnTo>
                    <a:pt x="85" y="29"/>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0" name="Freeform 120"/>
            <p:cNvSpPr>
              <a:spLocks/>
            </p:cNvSpPr>
            <p:nvPr/>
          </p:nvSpPr>
          <p:spPr bwMode="auto">
            <a:xfrm>
              <a:off x="4323" y="3169"/>
              <a:ext cx="9" cy="126"/>
            </a:xfrm>
            <a:custGeom>
              <a:avLst/>
              <a:gdLst>
                <a:gd name="T0" fmla="*/ 0 w 20"/>
                <a:gd name="T1" fmla="*/ 0 h 253"/>
                <a:gd name="T2" fmla="*/ 0 w 20"/>
                <a:gd name="T3" fmla="*/ 0 h 253"/>
                <a:gd name="T4" fmla="*/ 0 w 20"/>
                <a:gd name="T5" fmla="*/ 0 h 253"/>
                <a:gd name="T6" fmla="*/ 0 w 20"/>
                <a:gd name="T7" fmla="*/ 1 h 253"/>
                <a:gd name="T8" fmla="*/ 0 w 20"/>
                <a:gd name="T9" fmla="*/ 2 h 253"/>
                <a:gd name="T10" fmla="*/ 0 w 20"/>
                <a:gd name="T11" fmla="*/ 2 h 253"/>
                <a:gd name="T12" fmla="*/ 0 w 20"/>
                <a:gd name="T13" fmla="*/ 3 h 253"/>
                <a:gd name="T14" fmla="*/ 0 w 20"/>
                <a:gd name="T15" fmla="*/ 3 h 253"/>
                <a:gd name="T16" fmla="*/ 0 w 20"/>
                <a:gd name="T17" fmla="*/ 3 h 253"/>
                <a:gd name="T18" fmla="*/ 0 w 20"/>
                <a:gd name="T19" fmla="*/ 3 h 253"/>
                <a:gd name="T20" fmla="*/ 0 w 20"/>
                <a:gd name="T21" fmla="*/ 3 h 253"/>
                <a:gd name="T22" fmla="*/ 0 w 20"/>
                <a:gd name="T23" fmla="*/ 2 h 253"/>
                <a:gd name="T24" fmla="*/ 0 w 20"/>
                <a:gd name="T25" fmla="*/ 2 h 253"/>
                <a:gd name="T26" fmla="*/ 0 w 20"/>
                <a:gd name="T27" fmla="*/ 1 h 253"/>
                <a:gd name="T28" fmla="*/ 0 w 20"/>
                <a:gd name="T29" fmla="*/ 0 h 253"/>
                <a:gd name="T30" fmla="*/ 0 w 20"/>
                <a:gd name="T31" fmla="*/ 0 h 253"/>
                <a:gd name="T32" fmla="*/ 0 w 20"/>
                <a:gd name="T33" fmla="*/ 0 h 2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253">
                  <a:moveTo>
                    <a:pt x="13" y="0"/>
                  </a:moveTo>
                  <a:lnTo>
                    <a:pt x="18" y="15"/>
                  </a:lnTo>
                  <a:lnTo>
                    <a:pt x="18" y="46"/>
                  </a:lnTo>
                  <a:lnTo>
                    <a:pt x="17" y="88"/>
                  </a:lnTo>
                  <a:lnTo>
                    <a:pt x="15" y="132"/>
                  </a:lnTo>
                  <a:lnTo>
                    <a:pt x="17" y="174"/>
                  </a:lnTo>
                  <a:lnTo>
                    <a:pt x="19" y="212"/>
                  </a:lnTo>
                  <a:lnTo>
                    <a:pt x="20" y="241"/>
                  </a:lnTo>
                  <a:lnTo>
                    <a:pt x="15" y="253"/>
                  </a:lnTo>
                  <a:lnTo>
                    <a:pt x="8" y="241"/>
                  </a:lnTo>
                  <a:lnTo>
                    <a:pt x="4" y="212"/>
                  </a:lnTo>
                  <a:lnTo>
                    <a:pt x="2" y="173"/>
                  </a:lnTo>
                  <a:lnTo>
                    <a:pt x="0" y="132"/>
                  </a:lnTo>
                  <a:lnTo>
                    <a:pt x="0" y="88"/>
                  </a:lnTo>
                  <a:lnTo>
                    <a:pt x="3" y="45"/>
                  </a:lnTo>
                  <a:lnTo>
                    <a:pt x="6" y="12"/>
                  </a:lnTo>
                  <a:lnTo>
                    <a:pt x="13" y="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1" name="Freeform 121"/>
            <p:cNvSpPr>
              <a:spLocks/>
            </p:cNvSpPr>
            <p:nvPr/>
          </p:nvSpPr>
          <p:spPr bwMode="auto">
            <a:xfrm>
              <a:off x="4751" y="3270"/>
              <a:ext cx="9" cy="24"/>
            </a:xfrm>
            <a:custGeom>
              <a:avLst/>
              <a:gdLst>
                <a:gd name="T0" fmla="*/ 0 w 20"/>
                <a:gd name="T1" fmla="*/ 1 h 47"/>
                <a:gd name="T2" fmla="*/ 0 w 20"/>
                <a:gd name="T3" fmla="*/ 1 h 47"/>
                <a:gd name="T4" fmla="*/ 0 w 20"/>
                <a:gd name="T5" fmla="*/ 1 h 47"/>
                <a:gd name="T6" fmla="*/ 0 w 20"/>
                <a:gd name="T7" fmla="*/ 1 h 47"/>
                <a:gd name="T8" fmla="*/ 0 w 20"/>
                <a:gd name="T9" fmla="*/ 1 h 47"/>
                <a:gd name="T10" fmla="*/ 0 w 20"/>
                <a:gd name="T11" fmla="*/ 1 h 47"/>
                <a:gd name="T12" fmla="*/ 0 w 20"/>
                <a:gd name="T13" fmla="*/ 0 h 47"/>
                <a:gd name="T14" fmla="*/ 0 w 20"/>
                <a:gd name="T15" fmla="*/ 0 h 47"/>
                <a:gd name="T16" fmla="*/ 0 w 20"/>
                <a:gd name="T17" fmla="*/ 1 h 47"/>
                <a:gd name="T18" fmla="*/ 0 w 20"/>
                <a:gd name="T19" fmla="*/ 1 h 47"/>
                <a:gd name="T20" fmla="*/ 0 w 20"/>
                <a:gd name="T21" fmla="*/ 1 h 47"/>
                <a:gd name="T22" fmla="*/ 0 w 20"/>
                <a:gd name="T23" fmla="*/ 1 h 47"/>
                <a:gd name="T24" fmla="*/ 0 w 20"/>
                <a:gd name="T25" fmla="*/ 1 h 47"/>
                <a:gd name="T26" fmla="*/ 0 w 20"/>
                <a:gd name="T27" fmla="*/ 1 h 47"/>
                <a:gd name="T28" fmla="*/ 0 w 20"/>
                <a:gd name="T29" fmla="*/ 1 h 47"/>
                <a:gd name="T30" fmla="*/ 0 w 20"/>
                <a:gd name="T31" fmla="*/ 1 h 47"/>
                <a:gd name="T32" fmla="*/ 0 w 20"/>
                <a:gd name="T33" fmla="*/ 1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47">
                  <a:moveTo>
                    <a:pt x="20" y="44"/>
                  </a:moveTo>
                  <a:lnTo>
                    <a:pt x="18" y="39"/>
                  </a:lnTo>
                  <a:lnTo>
                    <a:pt x="17" y="30"/>
                  </a:lnTo>
                  <a:lnTo>
                    <a:pt x="17" y="20"/>
                  </a:lnTo>
                  <a:lnTo>
                    <a:pt x="17" y="10"/>
                  </a:lnTo>
                  <a:lnTo>
                    <a:pt x="15" y="3"/>
                  </a:lnTo>
                  <a:lnTo>
                    <a:pt x="10" y="0"/>
                  </a:lnTo>
                  <a:lnTo>
                    <a:pt x="5" y="0"/>
                  </a:lnTo>
                  <a:lnTo>
                    <a:pt x="2" y="6"/>
                  </a:lnTo>
                  <a:lnTo>
                    <a:pt x="0" y="14"/>
                  </a:lnTo>
                  <a:lnTo>
                    <a:pt x="0" y="23"/>
                  </a:lnTo>
                  <a:lnTo>
                    <a:pt x="1" y="33"/>
                  </a:lnTo>
                  <a:lnTo>
                    <a:pt x="5" y="41"/>
                  </a:lnTo>
                  <a:lnTo>
                    <a:pt x="9" y="46"/>
                  </a:lnTo>
                  <a:lnTo>
                    <a:pt x="14" y="47"/>
                  </a:lnTo>
                  <a:lnTo>
                    <a:pt x="18" y="46"/>
                  </a:lnTo>
                  <a:lnTo>
                    <a:pt x="20" y="44"/>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2" name="Freeform 122"/>
            <p:cNvSpPr>
              <a:spLocks/>
            </p:cNvSpPr>
            <p:nvPr/>
          </p:nvSpPr>
          <p:spPr bwMode="auto">
            <a:xfrm>
              <a:off x="4809" y="3354"/>
              <a:ext cx="5" cy="164"/>
            </a:xfrm>
            <a:custGeom>
              <a:avLst/>
              <a:gdLst>
                <a:gd name="T0" fmla="*/ 0 w 11"/>
                <a:gd name="T1" fmla="*/ 0 h 328"/>
                <a:gd name="T2" fmla="*/ 0 w 11"/>
                <a:gd name="T3" fmla="*/ 1 h 328"/>
                <a:gd name="T4" fmla="*/ 0 w 11"/>
                <a:gd name="T5" fmla="*/ 3 h 328"/>
                <a:gd name="T6" fmla="*/ 0 w 11"/>
                <a:gd name="T7" fmla="*/ 5 h 328"/>
                <a:gd name="T8" fmla="*/ 0 w 11"/>
                <a:gd name="T9" fmla="*/ 6 h 328"/>
                <a:gd name="T10" fmla="*/ 0 w 11"/>
                <a:gd name="T11" fmla="*/ 6 h 328"/>
                <a:gd name="T12" fmla="*/ 0 w 11"/>
                <a:gd name="T13" fmla="*/ 5 h 328"/>
                <a:gd name="T14" fmla="*/ 0 w 11"/>
                <a:gd name="T15" fmla="*/ 4 h 328"/>
                <a:gd name="T16" fmla="*/ 0 w 11"/>
                <a:gd name="T17" fmla="*/ 3 h 328"/>
                <a:gd name="T18" fmla="*/ 0 w 11"/>
                <a:gd name="T19" fmla="*/ 3 h 328"/>
                <a:gd name="T20" fmla="*/ 0 w 11"/>
                <a:gd name="T21" fmla="*/ 2 h 328"/>
                <a:gd name="T22" fmla="*/ 0 w 11"/>
                <a:gd name="T23" fmla="*/ 1 h 328"/>
                <a:gd name="T24" fmla="*/ 0 w 11"/>
                <a:gd name="T25" fmla="*/ 0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328">
                  <a:moveTo>
                    <a:pt x="3" y="0"/>
                  </a:moveTo>
                  <a:lnTo>
                    <a:pt x="6" y="48"/>
                  </a:lnTo>
                  <a:lnTo>
                    <a:pt x="9" y="157"/>
                  </a:lnTo>
                  <a:lnTo>
                    <a:pt x="11" y="268"/>
                  </a:lnTo>
                  <a:lnTo>
                    <a:pt x="11" y="328"/>
                  </a:lnTo>
                  <a:lnTo>
                    <a:pt x="7" y="321"/>
                  </a:lnTo>
                  <a:lnTo>
                    <a:pt x="3" y="283"/>
                  </a:lnTo>
                  <a:lnTo>
                    <a:pt x="0" y="233"/>
                  </a:lnTo>
                  <a:lnTo>
                    <a:pt x="2" y="186"/>
                  </a:lnTo>
                  <a:lnTo>
                    <a:pt x="2" y="136"/>
                  </a:lnTo>
                  <a:lnTo>
                    <a:pt x="2" y="75"/>
                  </a:lnTo>
                  <a:lnTo>
                    <a:pt x="2" y="22"/>
                  </a:lnTo>
                  <a:lnTo>
                    <a:pt x="3" y="0"/>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3" name="Freeform 123"/>
            <p:cNvSpPr>
              <a:spLocks/>
            </p:cNvSpPr>
            <p:nvPr/>
          </p:nvSpPr>
          <p:spPr bwMode="auto">
            <a:xfrm>
              <a:off x="4816" y="3574"/>
              <a:ext cx="8" cy="100"/>
            </a:xfrm>
            <a:custGeom>
              <a:avLst/>
              <a:gdLst>
                <a:gd name="T0" fmla="*/ 1 w 16"/>
                <a:gd name="T1" fmla="*/ 4 h 200"/>
                <a:gd name="T2" fmla="*/ 0 w 16"/>
                <a:gd name="T3" fmla="*/ 0 h 200"/>
                <a:gd name="T4" fmla="*/ 1 w 16"/>
                <a:gd name="T5" fmla="*/ 4 h 200"/>
                <a:gd name="T6" fmla="*/ 1 w 16"/>
                <a:gd name="T7" fmla="*/ 4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200">
                  <a:moveTo>
                    <a:pt x="8" y="195"/>
                  </a:moveTo>
                  <a:lnTo>
                    <a:pt x="0" y="0"/>
                  </a:lnTo>
                  <a:lnTo>
                    <a:pt x="16" y="200"/>
                  </a:lnTo>
                  <a:lnTo>
                    <a:pt x="8" y="195"/>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4" name="Freeform 124"/>
            <p:cNvSpPr>
              <a:spLocks/>
            </p:cNvSpPr>
            <p:nvPr/>
          </p:nvSpPr>
          <p:spPr bwMode="auto">
            <a:xfrm>
              <a:off x="4578" y="3587"/>
              <a:ext cx="154" cy="23"/>
            </a:xfrm>
            <a:custGeom>
              <a:avLst/>
              <a:gdLst>
                <a:gd name="T0" fmla="*/ 0 w 307"/>
                <a:gd name="T1" fmla="*/ 0 h 47"/>
                <a:gd name="T2" fmla="*/ 1 w 307"/>
                <a:gd name="T3" fmla="*/ 0 h 47"/>
                <a:gd name="T4" fmla="*/ 1 w 307"/>
                <a:gd name="T5" fmla="*/ 0 h 47"/>
                <a:gd name="T6" fmla="*/ 1 w 307"/>
                <a:gd name="T7" fmla="*/ 0 h 47"/>
                <a:gd name="T8" fmla="*/ 2 w 307"/>
                <a:gd name="T9" fmla="*/ 0 h 47"/>
                <a:gd name="T10" fmla="*/ 2 w 307"/>
                <a:gd name="T11" fmla="*/ 0 h 47"/>
                <a:gd name="T12" fmla="*/ 2 w 307"/>
                <a:gd name="T13" fmla="*/ 0 h 47"/>
                <a:gd name="T14" fmla="*/ 3 w 307"/>
                <a:gd name="T15" fmla="*/ 0 h 47"/>
                <a:gd name="T16" fmla="*/ 3 w 307"/>
                <a:gd name="T17" fmla="*/ 0 h 47"/>
                <a:gd name="T18" fmla="*/ 3 w 307"/>
                <a:gd name="T19" fmla="*/ 0 h 47"/>
                <a:gd name="T20" fmla="*/ 3 w 307"/>
                <a:gd name="T21" fmla="*/ 0 h 47"/>
                <a:gd name="T22" fmla="*/ 4 w 307"/>
                <a:gd name="T23" fmla="*/ 0 h 47"/>
                <a:gd name="T24" fmla="*/ 4 w 307"/>
                <a:gd name="T25" fmla="*/ 0 h 47"/>
                <a:gd name="T26" fmla="*/ 4 w 307"/>
                <a:gd name="T27" fmla="*/ 0 h 47"/>
                <a:gd name="T28" fmla="*/ 4 w 307"/>
                <a:gd name="T29" fmla="*/ 0 h 47"/>
                <a:gd name="T30" fmla="*/ 4 w 307"/>
                <a:gd name="T31" fmla="*/ 0 h 47"/>
                <a:gd name="T32" fmla="*/ 5 w 307"/>
                <a:gd name="T33" fmla="*/ 0 h 47"/>
                <a:gd name="T34" fmla="*/ 5 w 307"/>
                <a:gd name="T35" fmla="*/ 0 h 47"/>
                <a:gd name="T36" fmla="*/ 5 w 307"/>
                <a:gd name="T37" fmla="*/ 0 h 47"/>
                <a:gd name="T38" fmla="*/ 5 w 307"/>
                <a:gd name="T39" fmla="*/ 0 h 47"/>
                <a:gd name="T40" fmla="*/ 0 w 307"/>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7" h="47">
                  <a:moveTo>
                    <a:pt x="0" y="47"/>
                  </a:moveTo>
                  <a:lnTo>
                    <a:pt x="4" y="33"/>
                  </a:lnTo>
                  <a:lnTo>
                    <a:pt x="30" y="32"/>
                  </a:lnTo>
                  <a:lnTo>
                    <a:pt x="54" y="32"/>
                  </a:lnTo>
                  <a:lnTo>
                    <a:pt x="76" y="31"/>
                  </a:lnTo>
                  <a:lnTo>
                    <a:pt x="96" y="30"/>
                  </a:lnTo>
                  <a:lnTo>
                    <a:pt x="116" y="28"/>
                  </a:lnTo>
                  <a:lnTo>
                    <a:pt x="134" y="27"/>
                  </a:lnTo>
                  <a:lnTo>
                    <a:pt x="152" y="26"/>
                  </a:lnTo>
                  <a:lnTo>
                    <a:pt x="169" y="25"/>
                  </a:lnTo>
                  <a:lnTo>
                    <a:pt x="184" y="23"/>
                  </a:lnTo>
                  <a:lnTo>
                    <a:pt x="199" y="20"/>
                  </a:lnTo>
                  <a:lnTo>
                    <a:pt x="213" y="18"/>
                  </a:lnTo>
                  <a:lnTo>
                    <a:pt x="227" y="15"/>
                  </a:lnTo>
                  <a:lnTo>
                    <a:pt x="240" y="12"/>
                  </a:lnTo>
                  <a:lnTo>
                    <a:pt x="253" y="8"/>
                  </a:lnTo>
                  <a:lnTo>
                    <a:pt x="266" y="4"/>
                  </a:lnTo>
                  <a:lnTo>
                    <a:pt x="278" y="0"/>
                  </a:lnTo>
                  <a:lnTo>
                    <a:pt x="307" y="27"/>
                  </a:lnTo>
                  <a:lnTo>
                    <a:pt x="293" y="47"/>
                  </a:lnTo>
                  <a:lnTo>
                    <a:pt x="0" y="47"/>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5" name="Freeform 125"/>
            <p:cNvSpPr>
              <a:spLocks/>
            </p:cNvSpPr>
            <p:nvPr/>
          </p:nvSpPr>
          <p:spPr bwMode="auto">
            <a:xfrm>
              <a:off x="4510" y="3604"/>
              <a:ext cx="71" cy="6"/>
            </a:xfrm>
            <a:custGeom>
              <a:avLst/>
              <a:gdLst>
                <a:gd name="T0" fmla="*/ 3 w 140"/>
                <a:gd name="T1" fmla="*/ 0 h 14"/>
                <a:gd name="T2" fmla="*/ 3 w 140"/>
                <a:gd name="T3" fmla="*/ 0 h 14"/>
                <a:gd name="T4" fmla="*/ 0 w 140"/>
                <a:gd name="T5" fmla="*/ 0 h 14"/>
                <a:gd name="T6" fmla="*/ 1 w 140"/>
                <a:gd name="T7" fmla="*/ 0 h 14"/>
                <a:gd name="T8" fmla="*/ 3 w 140"/>
                <a:gd name="T9" fmla="*/ 0 h 14"/>
                <a:gd name="T10" fmla="*/ 3 w 140"/>
                <a:gd name="T11" fmla="*/ 0 h 14"/>
                <a:gd name="T12" fmla="*/ 3 w 140"/>
                <a:gd name="T13" fmla="*/ 0 h 14"/>
                <a:gd name="T14" fmla="*/ 3 w 140"/>
                <a:gd name="T15" fmla="*/ 0 h 14"/>
                <a:gd name="T16" fmla="*/ 3 w 140"/>
                <a:gd name="T17" fmla="*/ 0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
                  <a:moveTo>
                    <a:pt x="140" y="0"/>
                  </a:moveTo>
                  <a:lnTo>
                    <a:pt x="136" y="14"/>
                  </a:lnTo>
                  <a:lnTo>
                    <a:pt x="0" y="13"/>
                  </a:lnTo>
                  <a:lnTo>
                    <a:pt x="4" y="0"/>
                  </a:lnTo>
                  <a:lnTo>
                    <a:pt x="128" y="0"/>
                  </a:lnTo>
                  <a:lnTo>
                    <a:pt x="130" y="0"/>
                  </a:lnTo>
                  <a:lnTo>
                    <a:pt x="133" y="0"/>
                  </a:lnTo>
                  <a:lnTo>
                    <a:pt x="137" y="0"/>
                  </a:lnTo>
                  <a:lnTo>
                    <a:pt x="140" y="0"/>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6" name="Freeform 126"/>
            <p:cNvSpPr>
              <a:spLocks/>
            </p:cNvSpPr>
            <p:nvPr/>
          </p:nvSpPr>
          <p:spPr bwMode="auto">
            <a:xfrm>
              <a:off x="4444" y="3604"/>
              <a:ext cx="69" cy="6"/>
            </a:xfrm>
            <a:custGeom>
              <a:avLst/>
              <a:gdLst>
                <a:gd name="T0" fmla="*/ 3 w 137"/>
                <a:gd name="T1" fmla="*/ 0 h 13"/>
                <a:gd name="T2" fmla="*/ 3 w 137"/>
                <a:gd name="T3" fmla="*/ 0 h 13"/>
                <a:gd name="T4" fmla="*/ 0 w 137"/>
                <a:gd name="T5" fmla="*/ 0 h 13"/>
                <a:gd name="T6" fmla="*/ 1 w 137"/>
                <a:gd name="T7" fmla="*/ 0 h 13"/>
                <a:gd name="T8" fmla="*/ 3 w 137"/>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3">
                  <a:moveTo>
                    <a:pt x="137" y="0"/>
                  </a:moveTo>
                  <a:lnTo>
                    <a:pt x="133" y="13"/>
                  </a:lnTo>
                  <a:lnTo>
                    <a:pt x="0" y="13"/>
                  </a:lnTo>
                  <a:lnTo>
                    <a:pt x="5" y="0"/>
                  </a:lnTo>
                  <a:lnTo>
                    <a:pt x="137" y="0"/>
                  </a:lnTo>
                  <a:close/>
                </a:path>
              </a:pathLst>
            </a:custGeom>
            <a:solidFill>
              <a:srgbClr val="FF8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7" name="Freeform 127"/>
            <p:cNvSpPr>
              <a:spLocks/>
            </p:cNvSpPr>
            <p:nvPr/>
          </p:nvSpPr>
          <p:spPr bwMode="auto">
            <a:xfrm>
              <a:off x="4377" y="3604"/>
              <a:ext cx="69" cy="6"/>
            </a:xfrm>
            <a:custGeom>
              <a:avLst/>
              <a:gdLst>
                <a:gd name="T0" fmla="*/ 2 w 139"/>
                <a:gd name="T1" fmla="*/ 0 h 13"/>
                <a:gd name="T2" fmla="*/ 2 w 139"/>
                <a:gd name="T3" fmla="*/ 0 h 13"/>
                <a:gd name="T4" fmla="*/ 0 w 139"/>
                <a:gd name="T5" fmla="*/ 0 h 13"/>
                <a:gd name="T6" fmla="*/ 0 w 139"/>
                <a:gd name="T7" fmla="*/ 0 h 13"/>
                <a:gd name="T8" fmla="*/ 2 w 139"/>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3">
                  <a:moveTo>
                    <a:pt x="139" y="0"/>
                  </a:moveTo>
                  <a:lnTo>
                    <a:pt x="134" y="13"/>
                  </a:lnTo>
                  <a:lnTo>
                    <a:pt x="0" y="13"/>
                  </a:lnTo>
                  <a:lnTo>
                    <a:pt x="3" y="0"/>
                  </a:lnTo>
                  <a:lnTo>
                    <a:pt x="139"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8" name="Freeform 128"/>
            <p:cNvSpPr>
              <a:spLocks/>
            </p:cNvSpPr>
            <p:nvPr/>
          </p:nvSpPr>
          <p:spPr bwMode="auto">
            <a:xfrm>
              <a:off x="4309" y="3604"/>
              <a:ext cx="70" cy="6"/>
            </a:xfrm>
            <a:custGeom>
              <a:avLst/>
              <a:gdLst>
                <a:gd name="T0" fmla="*/ 3 w 139"/>
                <a:gd name="T1" fmla="*/ 0 h 13"/>
                <a:gd name="T2" fmla="*/ 3 w 139"/>
                <a:gd name="T3" fmla="*/ 0 h 13"/>
                <a:gd name="T4" fmla="*/ 0 w 139"/>
                <a:gd name="T5" fmla="*/ 0 h 13"/>
                <a:gd name="T6" fmla="*/ 1 w 139"/>
                <a:gd name="T7" fmla="*/ 0 h 13"/>
                <a:gd name="T8" fmla="*/ 3 w 139"/>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3">
                  <a:moveTo>
                    <a:pt x="139" y="0"/>
                  </a:moveTo>
                  <a:lnTo>
                    <a:pt x="136" y="13"/>
                  </a:lnTo>
                  <a:lnTo>
                    <a:pt x="0" y="13"/>
                  </a:lnTo>
                  <a:lnTo>
                    <a:pt x="4" y="0"/>
                  </a:lnTo>
                  <a:lnTo>
                    <a:pt x="139" y="0"/>
                  </a:lnTo>
                  <a:close/>
                </a:path>
              </a:pathLst>
            </a:custGeom>
            <a:solidFill>
              <a:srgbClr val="FFA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09" name="Freeform 129"/>
            <p:cNvSpPr>
              <a:spLocks/>
            </p:cNvSpPr>
            <p:nvPr/>
          </p:nvSpPr>
          <p:spPr bwMode="auto">
            <a:xfrm>
              <a:off x="4242" y="3603"/>
              <a:ext cx="69" cy="7"/>
            </a:xfrm>
            <a:custGeom>
              <a:avLst/>
              <a:gdLst>
                <a:gd name="T0" fmla="*/ 3 w 138"/>
                <a:gd name="T1" fmla="*/ 1 h 14"/>
                <a:gd name="T2" fmla="*/ 3 w 138"/>
                <a:gd name="T3" fmla="*/ 1 h 14"/>
                <a:gd name="T4" fmla="*/ 0 w 138"/>
                <a:gd name="T5" fmla="*/ 1 h 14"/>
                <a:gd name="T6" fmla="*/ 1 w 138"/>
                <a:gd name="T7" fmla="*/ 0 h 14"/>
                <a:gd name="T8" fmla="*/ 3 w 138"/>
                <a:gd name="T9" fmla="*/ 1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
                  <a:moveTo>
                    <a:pt x="138" y="1"/>
                  </a:moveTo>
                  <a:lnTo>
                    <a:pt x="134" y="14"/>
                  </a:lnTo>
                  <a:lnTo>
                    <a:pt x="0" y="14"/>
                  </a:lnTo>
                  <a:lnTo>
                    <a:pt x="3" y="0"/>
                  </a:lnTo>
                  <a:lnTo>
                    <a:pt x="138" y="1"/>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0" name="Freeform 130"/>
            <p:cNvSpPr>
              <a:spLocks/>
            </p:cNvSpPr>
            <p:nvPr/>
          </p:nvSpPr>
          <p:spPr bwMode="auto">
            <a:xfrm>
              <a:off x="4174" y="3603"/>
              <a:ext cx="69" cy="7"/>
            </a:xfrm>
            <a:custGeom>
              <a:avLst/>
              <a:gdLst>
                <a:gd name="T0" fmla="*/ 2 w 140"/>
                <a:gd name="T1" fmla="*/ 0 h 14"/>
                <a:gd name="T2" fmla="*/ 2 w 140"/>
                <a:gd name="T3" fmla="*/ 1 h 14"/>
                <a:gd name="T4" fmla="*/ 0 w 140"/>
                <a:gd name="T5" fmla="*/ 1 h 14"/>
                <a:gd name="T6" fmla="*/ 0 w 140"/>
                <a:gd name="T7" fmla="*/ 0 h 14"/>
                <a:gd name="T8" fmla="*/ 2 w 140"/>
                <a:gd name="T9" fmla="*/ 0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4">
                  <a:moveTo>
                    <a:pt x="140" y="0"/>
                  </a:moveTo>
                  <a:lnTo>
                    <a:pt x="137" y="14"/>
                  </a:lnTo>
                  <a:lnTo>
                    <a:pt x="0" y="14"/>
                  </a:lnTo>
                  <a:lnTo>
                    <a:pt x="5" y="0"/>
                  </a:lnTo>
                  <a:lnTo>
                    <a:pt x="140" y="0"/>
                  </a:lnTo>
                  <a:close/>
                </a:path>
              </a:pathLst>
            </a:custGeom>
            <a:solidFill>
              <a:srgbClr val="FFC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1" name="Freeform 131"/>
            <p:cNvSpPr>
              <a:spLocks/>
            </p:cNvSpPr>
            <p:nvPr/>
          </p:nvSpPr>
          <p:spPr bwMode="auto">
            <a:xfrm>
              <a:off x="4107" y="3602"/>
              <a:ext cx="69" cy="8"/>
            </a:xfrm>
            <a:custGeom>
              <a:avLst/>
              <a:gdLst>
                <a:gd name="T0" fmla="*/ 3 w 138"/>
                <a:gd name="T1" fmla="*/ 1 h 16"/>
                <a:gd name="T2" fmla="*/ 3 w 138"/>
                <a:gd name="T3" fmla="*/ 1 h 16"/>
                <a:gd name="T4" fmla="*/ 0 w 138"/>
                <a:gd name="T5" fmla="*/ 1 h 16"/>
                <a:gd name="T6" fmla="*/ 1 w 138"/>
                <a:gd name="T7" fmla="*/ 0 h 16"/>
                <a:gd name="T8" fmla="*/ 3 w 138"/>
                <a:gd name="T9" fmla="*/ 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6">
                  <a:moveTo>
                    <a:pt x="138" y="2"/>
                  </a:moveTo>
                  <a:lnTo>
                    <a:pt x="133" y="16"/>
                  </a:lnTo>
                  <a:lnTo>
                    <a:pt x="0" y="16"/>
                  </a:lnTo>
                  <a:lnTo>
                    <a:pt x="4" y="0"/>
                  </a:lnTo>
                  <a:lnTo>
                    <a:pt x="138" y="2"/>
                  </a:lnTo>
                  <a:close/>
                </a:path>
              </a:pathLst>
            </a:custGeom>
            <a:solidFill>
              <a:srgbClr val="FFDD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2" name="Freeform 132"/>
            <p:cNvSpPr>
              <a:spLocks/>
            </p:cNvSpPr>
            <p:nvPr/>
          </p:nvSpPr>
          <p:spPr bwMode="auto">
            <a:xfrm>
              <a:off x="4039" y="3602"/>
              <a:ext cx="70" cy="8"/>
            </a:xfrm>
            <a:custGeom>
              <a:avLst/>
              <a:gdLst>
                <a:gd name="T0" fmla="*/ 3 w 140"/>
                <a:gd name="T1" fmla="*/ 0 h 16"/>
                <a:gd name="T2" fmla="*/ 3 w 140"/>
                <a:gd name="T3" fmla="*/ 1 h 16"/>
                <a:gd name="T4" fmla="*/ 0 w 140"/>
                <a:gd name="T5" fmla="*/ 1 h 16"/>
                <a:gd name="T6" fmla="*/ 1 w 140"/>
                <a:gd name="T7" fmla="*/ 0 h 16"/>
                <a:gd name="T8" fmla="*/ 3 w 14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6">
                  <a:moveTo>
                    <a:pt x="140" y="0"/>
                  </a:moveTo>
                  <a:lnTo>
                    <a:pt x="136" y="16"/>
                  </a:lnTo>
                  <a:lnTo>
                    <a:pt x="0" y="16"/>
                  </a:lnTo>
                  <a:lnTo>
                    <a:pt x="4" y="0"/>
                  </a:lnTo>
                  <a:lnTo>
                    <a:pt x="140" y="0"/>
                  </a:lnTo>
                  <a:close/>
                </a:path>
              </a:pathLst>
            </a:custGeom>
            <a:solidFill>
              <a:srgbClr val="FFE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3" name="Freeform 133"/>
            <p:cNvSpPr>
              <a:spLocks noEditPoints="1"/>
            </p:cNvSpPr>
            <p:nvPr/>
          </p:nvSpPr>
          <p:spPr bwMode="auto">
            <a:xfrm>
              <a:off x="3971" y="3466"/>
              <a:ext cx="70" cy="144"/>
            </a:xfrm>
            <a:custGeom>
              <a:avLst/>
              <a:gdLst>
                <a:gd name="T0" fmla="*/ 3 w 139"/>
                <a:gd name="T1" fmla="*/ 5 h 287"/>
                <a:gd name="T2" fmla="*/ 3 w 139"/>
                <a:gd name="T3" fmla="*/ 5 h 287"/>
                <a:gd name="T4" fmla="*/ 0 w 139"/>
                <a:gd name="T5" fmla="*/ 5 h 287"/>
                <a:gd name="T6" fmla="*/ 1 w 139"/>
                <a:gd name="T7" fmla="*/ 5 h 287"/>
                <a:gd name="T8" fmla="*/ 3 w 139"/>
                <a:gd name="T9" fmla="*/ 5 h 287"/>
                <a:gd name="T10" fmla="*/ 3 w 139"/>
                <a:gd name="T11" fmla="*/ 5 h 287"/>
                <a:gd name="T12" fmla="*/ 2 w 139"/>
                <a:gd name="T13" fmla="*/ 1 h 287"/>
                <a:gd name="T14" fmla="*/ 2 w 139"/>
                <a:gd name="T15" fmla="*/ 0 h 287"/>
                <a:gd name="T16" fmla="*/ 2 w 139"/>
                <a:gd name="T17" fmla="*/ 1 h 287"/>
                <a:gd name="T18" fmla="*/ 2 w 139"/>
                <a:gd name="T19" fmla="*/ 1 h 287"/>
                <a:gd name="T20" fmla="*/ 2 w 139"/>
                <a:gd name="T21" fmla="*/ 1 h 287"/>
                <a:gd name="T22" fmla="*/ 2 w 139"/>
                <a:gd name="T23" fmla="*/ 1 h 287"/>
                <a:gd name="T24" fmla="*/ 2 w 139"/>
                <a:gd name="T25" fmla="*/ 1 h 287"/>
                <a:gd name="T26" fmla="*/ 2 w 139"/>
                <a:gd name="T27" fmla="*/ 1 h 287"/>
                <a:gd name="T28" fmla="*/ 2 w 139"/>
                <a:gd name="T29" fmla="*/ 1 h 287"/>
                <a:gd name="T30" fmla="*/ 2 w 139"/>
                <a:gd name="T31" fmla="*/ 1 h 287"/>
                <a:gd name="T32" fmla="*/ 2 w 139"/>
                <a:gd name="T33" fmla="*/ 1 h 287"/>
                <a:gd name="T34" fmla="*/ 2 w 139"/>
                <a:gd name="T35" fmla="*/ 1 h 287"/>
                <a:gd name="T36" fmla="*/ 2 w 139"/>
                <a:gd name="T37" fmla="*/ 1 h 287"/>
                <a:gd name="T38" fmla="*/ 2 w 139"/>
                <a:gd name="T39" fmla="*/ 1 h 2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9" h="287">
                  <a:moveTo>
                    <a:pt x="139" y="271"/>
                  </a:moveTo>
                  <a:lnTo>
                    <a:pt x="135" y="287"/>
                  </a:lnTo>
                  <a:lnTo>
                    <a:pt x="0" y="287"/>
                  </a:lnTo>
                  <a:lnTo>
                    <a:pt x="5" y="271"/>
                  </a:lnTo>
                  <a:lnTo>
                    <a:pt x="139" y="271"/>
                  </a:lnTo>
                  <a:close/>
                  <a:moveTo>
                    <a:pt x="83" y="14"/>
                  </a:moveTo>
                  <a:lnTo>
                    <a:pt x="89" y="0"/>
                  </a:lnTo>
                  <a:lnTo>
                    <a:pt x="100" y="13"/>
                  </a:lnTo>
                  <a:lnTo>
                    <a:pt x="111" y="28"/>
                  </a:lnTo>
                  <a:lnTo>
                    <a:pt x="117" y="44"/>
                  </a:lnTo>
                  <a:lnTo>
                    <a:pt x="121" y="56"/>
                  </a:lnTo>
                  <a:lnTo>
                    <a:pt x="115" y="53"/>
                  </a:lnTo>
                  <a:lnTo>
                    <a:pt x="109" y="49"/>
                  </a:lnTo>
                  <a:lnTo>
                    <a:pt x="105" y="45"/>
                  </a:lnTo>
                  <a:lnTo>
                    <a:pt x="99" y="39"/>
                  </a:lnTo>
                  <a:lnTo>
                    <a:pt x="94" y="33"/>
                  </a:lnTo>
                  <a:lnTo>
                    <a:pt x="90" y="26"/>
                  </a:lnTo>
                  <a:lnTo>
                    <a:pt x="86" y="21"/>
                  </a:lnTo>
                  <a:lnTo>
                    <a:pt x="83" y="14"/>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4" name="Freeform 134"/>
            <p:cNvSpPr>
              <a:spLocks noEditPoints="1"/>
            </p:cNvSpPr>
            <p:nvPr/>
          </p:nvSpPr>
          <p:spPr bwMode="auto">
            <a:xfrm>
              <a:off x="3952" y="3450"/>
              <a:ext cx="64" cy="160"/>
            </a:xfrm>
            <a:custGeom>
              <a:avLst/>
              <a:gdLst>
                <a:gd name="T0" fmla="*/ 2 w 127"/>
                <a:gd name="T1" fmla="*/ 1 h 319"/>
                <a:gd name="T2" fmla="*/ 2 w 127"/>
                <a:gd name="T3" fmla="*/ 1 h 319"/>
                <a:gd name="T4" fmla="*/ 2 w 127"/>
                <a:gd name="T5" fmla="*/ 1 h 319"/>
                <a:gd name="T6" fmla="*/ 2 w 127"/>
                <a:gd name="T7" fmla="*/ 1 h 319"/>
                <a:gd name="T8" fmla="*/ 2 w 127"/>
                <a:gd name="T9" fmla="*/ 1 h 319"/>
                <a:gd name="T10" fmla="*/ 2 w 127"/>
                <a:gd name="T11" fmla="*/ 1 h 319"/>
                <a:gd name="T12" fmla="*/ 2 w 127"/>
                <a:gd name="T13" fmla="*/ 1 h 319"/>
                <a:gd name="T14" fmla="*/ 2 w 127"/>
                <a:gd name="T15" fmla="*/ 1 h 319"/>
                <a:gd name="T16" fmla="*/ 2 w 127"/>
                <a:gd name="T17" fmla="*/ 1 h 319"/>
                <a:gd name="T18" fmla="*/ 2 w 127"/>
                <a:gd name="T19" fmla="*/ 1 h 319"/>
                <a:gd name="T20" fmla="*/ 2 w 127"/>
                <a:gd name="T21" fmla="*/ 1 h 319"/>
                <a:gd name="T22" fmla="*/ 1 w 127"/>
                <a:gd name="T23" fmla="*/ 5 h 319"/>
                <a:gd name="T24" fmla="*/ 1 w 127"/>
                <a:gd name="T25" fmla="*/ 5 h 319"/>
                <a:gd name="T26" fmla="*/ 0 w 127"/>
                <a:gd name="T27" fmla="*/ 5 h 319"/>
                <a:gd name="T28" fmla="*/ 0 w 127"/>
                <a:gd name="T29" fmla="*/ 5 h 319"/>
                <a:gd name="T30" fmla="*/ 0 w 127"/>
                <a:gd name="T31" fmla="*/ 1 h 319"/>
                <a:gd name="T32" fmla="*/ 1 w 127"/>
                <a:gd name="T33" fmla="*/ 1 h 319"/>
                <a:gd name="T34" fmla="*/ 1 w 127"/>
                <a:gd name="T35" fmla="*/ 1 h 319"/>
                <a:gd name="T36" fmla="*/ 1 w 127"/>
                <a:gd name="T37" fmla="*/ 1 h 319"/>
                <a:gd name="T38" fmla="*/ 1 w 127"/>
                <a:gd name="T39" fmla="*/ 1 h 319"/>
                <a:gd name="T40" fmla="*/ 1 w 127"/>
                <a:gd name="T41" fmla="*/ 5 h 319"/>
                <a:gd name="T42" fmla="*/ 1 w 127"/>
                <a:gd name="T43" fmla="*/ 5 h 319"/>
                <a:gd name="T44" fmla="*/ 1 w 127"/>
                <a:gd name="T45" fmla="*/ 5 h 319"/>
                <a:gd name="T46" fmla="*/ 2 w 127"/>
                <a:gd name="T47" fmla="*/ 1 h 319"/>
                <a:gd name="T48" fmla="*/ 2 w 127"/>
                <a:gd name="T49" fmla="*/ 1 h 319"/>
                <a:gd name="T50" fmla="*/ 2 w 127"/>
                <a:gd name="T51" fmla="*/ 1 h 319"/>
                <a:gd name="T52" fmla="*/ 2 w 127"/>
                <a:gd name="T53" fmla="*/ 1 h 319"/>
                <a:gd name="T54" fmla="*/ 1 w 127"/>
                <a:gd name="T55" fmla="*/ 1 h 319"/>
                <a:gd name="T56" fmla="*/ 1 w 127"/>
                <a:gd name="T57" fmla="*/ 1 h 319"/>
                <a:gd name="T58" fmla="*/ 1 w 127"/>
                <a:gd name="T59" fmla="*/ 1 h 319"/>
                <a:gd name="T60" fmla="*/ 1 w 127"/>
                <a:gd name="T61" fmla="*/ 1 h 319"/>
                <a:gd name="T62" fmla="*/ 1 w 127"/>
                <a:gd name="T63" fmla="*/ 0 h 319"/>
                <a:gd name="T64" fmla="*/ 1 w 127"/>
                <a:gd name="T65" fmla="*/ 1 h 319"/>
                <a:gd name="T66" fmla="*/ 1 w 127"/>
                <a:gd name="T67" fmla="*/ 1 h 319"/>
                <a:gd name="T68" fmla="*/ 1 w 127"/>
                <a:gd name="T69" fmla="*/ 1 h 319"/>
                <a:gd name="T70" fmla="*/ 2 w 127"/>
                <a:gd name="T71" fmla="*/ 1 h 319"/>
                <a:gd name="T72" fmla="*/ 2 w 127"/>
                <a:gd name="T73" fmla="*/ 1 h 319"/>
                <a:gd name="T74" fmla="*/ 2 w 127"/>
                <a:gd name="T75" fmla="*/ 1 h 319"/>
                <a:gd name="T76" fmla="*/ 2 w 127"/>
                <a:gd name="T77" fmla="*/ 1 h 319"/>
                <a:gd name="T78" fmla="*/ 2 w 127"/>
                <a:gd name="T79" fmla="*/ 0 h 319"/>
                <a:gd name="T80" fmla="*/ 2 w 127"/>
                <a:gd name="T81" fmla="*/ 1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7" h="319">
                  <a:moveTo>
                    <a:pt x="127" y="32"/>
                  </a:moveTo>
                  <a:lnTo>
                    <a:pt x="121" y="46"/>
                  </a:lnTo>
                  <a:lnTo>
                    <a:pt x="120" y="41"/>
                  </a:lnTo>
                  <a:lnTo>
                    <a:pt x="119" y="36"/>
                  </a:lnTo>
                  <a:lnTo>
                    <a:pt x="119" y="31"/>
                  </a:lnTo>
                  <a:lnTo>
                    <a:pt x="119" y="27"/>
                  </a:lnTo>
                  <a:lnTo>
                    <a:pt x="120" y="28"/>
                  </a:lnTo>
                  <a:lnTo>
                    <a:pt x="122" y="30"/>
                  </a:lnTo>
                  <a:lnTo>
                    <a:pt x="124" y="31"/>
                  </a:lnTo>
                  <a:lnTo>
                    <a:pt x="127" y="32"/>
                  </a:lnTo>
                  <a:close/>
                  <a:moveTo>
                    <a:pt x="43" y="303"/>
                  </a:moveTo>
                  <a:lnTo>
                    <a:pt x="38" y="319"/>
                  </a:lnTo>
                  <a:lnTo>
                    <a:pt x="0" y="319"/>
                  </a:lnTo>
                  <a:lnTo>
                    <a:pt x="0" y="8"/>
                  </a:lnTo>
                  <a:lnTo>
                    <a:pt x="7" y="9"/>
                  </a:lnTo>
                  <a:lnTo>
                    <a:pt x="10" y="12"/>
                  </a:lnTo>
                  <a:lnTo>
                    <a:pt x="13" y="18"/>
                  </a:lnTo>
                  <a:lnTo>
                    <a:pt x="14" y="27"/>
                  </a:lnTo>
                  <a:lnTo>
                    <a:pt x="14" y="303"/>
                  </a:lnTo>
                  <a:lnTo>
                    <a:pt x="43" y="303"/>
                  </a:lnTo>
                  <a:close/>
                  <a:moveTo>
                    <a:pt x="112" y="17"/>
                  </a:moveTo>
                  <a:lnTo>
                    <a:pt x="100" y="18"/>
                  </a:lnTo>
                  <a:lnTo>
                    <a:pt x="86" y="18"/>
                  </a:lnTo>
                  <a:lnTo>
                    <a:pt x="73" y="18"/>
                  </a:lnTo>
                  <a:lnTo>
                    <a:pt x="59" y="16"/>
                  </a:lnTo>
                  <a:lnTo>
                    <a:pt x="45" y="13"/>
                  </a:lnTo>
                  <a:lnTo>
                    <a:pt x="33" y="10"/>
                  </a:lnTo>
                  <a:lnTo>
                    <a:pt x="23" y="5"/>
                  </a:lnTo>
                  <a:lnTo>
                    <a:pt x="17" y="0"/>
                  </a:lnTo>
                  <a:lnTo>
                    <a:pt x="31" y="2"/>
                  </a:lnTo>
                  <a:lnTo>
                    <a:pt x="45" y="3"/>
                  </a:lnTo>
                  <a:lnTo>
                    <a:pt x="58" y="4"/>
                  </a:lnTo>
                  <a:lnTo>
                    <a:pt x="68" y="4"/>
                  </a:lnTo>
                  <a:lnTo>
                    <a:pt x="78" y="4"/>
                  </a:lnTo>
                  <a:lnTo>
                    <a:pt x="86" y="4"/>
                  </a:lnTo>
                  <a:lnTo>
                    <a:pt x="93" y="2"/>
                  </a:lnTo>
                  <a:lnTo>
                    <a:pt x="99" y="0"/>
                  </a:lnTo>
                  <a:lnTo>
                    <a:pt x="112" y="17"/>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5" name="Freeform 135"/>
            <p:cNvSpPr>
              <a:spLocks/>
            </p:cNvSpPr>
            <p:nvPr/>
          </p:nvSpPr>
          <p:spPr bwMode="auto">
            <a:xfrm>
              <a:off x="4216" y="3091"/>
              <a:ext cx="27" cy="21"/>
            </a:xfrm>
            <a:custGeom>
              <a:avLst/>
              <a:gdLst>
                <a:gd name="T0" fmla="*/ 0 w 55"/>
                <a:gd name="T1" fmla="*/ 1 h 41"/>
                <a:gd name="T2" fmla="*/ 0 w 55"/>
                <a:gd name="T3" fmla="*/ 1 h 41"/>
                <a:gd name="T4" fmla="*/ 0 w 55"/>
                <a:gd name="T5" fmla="*/ 1 h 41"/>
                <a:gd name="T6" fmla="*/ 0 w 55"/>
                <a:gd name="T7" fmla="*/ 1 h 41"/>
                <a:gd name="T8" fmla="*/ 0 w 55"/>
                <a:gd name="T9" fmla="*/ 1 h 41"/>
                <a:gd name="T10" fmla="*/ 0 w 55"/>
                <a:gd name="T11" fmla="*/ 1 h 41"/>
                <a:gd name="T12" fmla="*/ 0 w 55"/>
                <a:gd name="T13" fmla="*/ 1 h 41"/>
                <a:gd name="T14" fmla="*/ 0 w 55"/>
                <a:gd name="T15" fmla="*/ 1 h 41"/>
                <a:gd name="T16" fmla="*/ 0 w 55"/>
                <a:gd name="T17" fmla="*/ 1 h 41"/>
                <a:gd name="T18" fmla="*/ 0 w 55"/>
                <a:gd name="T19" fmla="*/ 1 h 41"/>
                <a:gd name="T20" fmla="*/ 0 w 55"/>
                <a:gd name="T21" fmla="*/ 1 h 41"/>
                <a:gd name="T22" fmla="*/ 0 w 55"/>
                <a:gd name="T23" fmla="*/ 1 h 41"/>
                <a:gd name="T24" fmla="*/ 0 w 55"/>
                <a:gd name="T25" fmla="*/ 1 h 41"/>
                <a:gd name="T26" fmla="*/ 0 w 55"/>
                <a:gd name="T27" fmla="*/ 0 h 41"/>
                <a:gd name="T28" fmla="*/ 0 w 55"/>
                <a:gd name="T29" fmla="*/ 1 h 41"/>
                <a:gd name="T30" fmla="*/ 0 w 55"/>
                <a:gd name="T31" fmla="*/ 1 h 41"/>
                <a:gd name="T32" fmla="*/ 0 w 55"/>
                <a:gd name="T33" fmla="*/ 1 h 41"/>
                <a:gd name="T34" fmla="*/ 0 w 55"/>
                <a:gd name="T35" fmla="*/ 1 h 41"/>
                <a:gd name="T36" fmla="*/ 0 w 55"/>
                <a:gd name="T37" fmla="*/ 1 h 41"/>
                <a:gd name="T38" fmla="*/ 0 w 55"/>
                <a:gd name="T39" fmla="*/ 1 h 41"/>
                <a:gd name="T40" fmla="*/ 0 w 55"/>
                <a:gd name="T41" fmla="*/ 1 h 41"/>
                <a:gd name="T42" fmla="*/ 0 w 55"/>
                <a:gd name="T43" fmla="*/ 1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41">
                  <a:moveTo>
                    <a:pt x="52" y="4"/>
                  </a:moveTo>
                  <a:lnTo>
                    <a:pt x="55" y="25"/>
                  </a:lnTo>
                  <a:lnTo>
                    <a:pt x="49" y="32"/>
                  </a:lnTo>
                  <a:lnTo>
                    <a:pt x="42" y="35"/>
                  </a:lnTo>
                  <a:lnTo>
                    <a:pt x="34" y="39"/>
                  </a:lnTo>
                  <a:lnTo>
                    <a:pt x="25" y="41"/>
                  </a:lnTo>
                  <a:lnTo>
                    <a:pt x="18" y="41"/>
                  </a:lnTo>
                  <a:lnTo>
                    <a:pt x="12" y="41"/>
                  </a:lnTo>
                  <a:lnTo>
                    <a:pt x="6" y="38"/>
                  </a:lnTo>
                  <a:lnTo>
                    <a:pt x="2" y="32"/>
                  </a:lnTo>
                  <a:lnTo>
                    <a:pt x="0" y="20"/>
                  </a:lnTo>
                  <a:lnTo>
                    <a:pt x="2" y="10"/>
                  </a:lnTo>
                  <a:lnTo>
                    <a:pt x="7" y="2"/>
                  </a:lnTo>
                  <a:lnTo>
                    <a:pt x="19" y="0"/>
                  </a:lnTo>
                  <a:lnTo>
                    <a:pt x="14" y="16"/>
                  </a:lnTo>
                  <a:lnTo>
                    <a:pt x="18" y="25"/>
                  </a:lnTo>
                  <a:lnTo>
                    <a:pt x="26" y="27"/>
                  </a:lnTo>
                  <a:lnTo>
                    <a:pt x="38" y="23"/>
                  </a:lnTo>
                  <a:lnTo>
                    <a:pt x="43" y="19"/>
                  </a:lnTo>
                  <a:lnTo>
                    <a:pt x="46" y="15"/>
                  </a:lnTo>
                  <a:lnTo>
                    <a:pt x="50" y="10"/>
                  </a:lnTo>
                  <a:lnTo>
                    <a:pt x="52" y="4"/>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6" name="Freeform 136"/>
            <p:cNvSpPr>
              <a:spLocks noEditPoints="1"/>
            </p:cNvSpPr>
            <p:nvPr/>
          </p:nvSpPr>
          <p:spPr bwMode="auto">
            <a:xfrm>
              <a:off x="4242" y="3061"/>
              <a:ext cx="42" cy="43"/>
            </a:xfrm>
            <a:custGeom>
              <a:avLst/>
              <a:gdLst>
                <a:gd name="T0" fmla="*/ 1 w 83"/>
                <a:gd name="T1" fmla="*/ 2 h 84"/>
                <a:gd name="T2" fmla="*/ 0 w 83"/>
                <a:gd name="T3" fmla="*/ 1 h 84"/>
                <a:gd name="T4" fmla="*/ 1 w 83"/>
                <a:gd name="T5" fmla="*/ 1 h 84"/>
                <a:gd name="T6" fmla="*/ 1 w 83"/>
                <a:gd name="T7" fmla="*/ 1 h 84"/>
                <a:gd name="T8" fmla="*/ 1 w 83"/>
                <a:gd name="T9" fmla="*/ 1 h 84"/>
                <a:gd name="T10" fmla="*/ 1 w 83"/>
                <a:gd name="T11" fmla="*/ 1 h 84"/>
                <a:gd name="T12" fmla="*/ 1 w 83"/>
                <a:gd name="T13" fmla="*/ 1 h 84"/>
                <a:gd name="T14" fmla="*/ 1 w 83"/>
                <a:gd name="T15" fmla="*/ 0 h 84"/>
                <a:gd name="T16" fmla="*/ 1 w 83"/>
                <a:gd name="T17" fmla="*/ 1 h 84"/>
                <a:gd name="T18" fmla="*/ 1 w 83"/>
                <a:gd name="T19" fmla="*/ 1 h 84"/>
                <a:gd name="T20" fmla="*/ 1 w 83"/>
                <a:gd name="T21" fmla="*/ 1 h 84"/>
                <a:gd name="T22" fmla="*/ 1 w 83"/>
                <a:gd name="T23" fmla="*/ 1 h 84"/>
                <a:gd name="T24" fmla="*/ 1 w 83"/>
                <a:gd name="T25" fmla="*/ 1 h 84"/>
                <a:gd name="T26" fmla="*/ 1 w 83"/>
                <a:gd name="T27" fmla="*/ 1 h 84"/>
                <a:gd name="T28" fmla="*/ 1 w 83"/>
                <a:gd name="T29" fmla="*/ 1 h 84"/>
                <a:gd name="T30" fmla="*/ 1 w 83"/>
                <a:gd name="T31" fmla="*/ 1 h 84"/>
                <a:gd name="T32" fmla="*/ 1 w 83"/>
                <a:gd name="T33" fmla="*/ 1 h 84"/>
                <a:gd name="T34" fmla="*/ 1 w 83"/>
                <a:gd name="T35" fmla="*/ 1 h 84"/>
                <a:gd name="T36" fmla="*/ 1 w 83"/>
                <a:gd name="T37" fmla="*/ 2 h 84"/>
                <a:gd name="T38" fmla="*/ 1 w 83"/>
                <a:gd name="T39" fmla="*/ 2 h 84"/>
                <a:gd name="T40" fmla="*/ 1 w 83"/>
                <a:gd name="T41" fmla="*/ 2 h 84"/>
                <a:gd name="T42" fmla="*/ 1 w 83"/>
                <a:gd name="T43" fmla="*/ 2 h 84"/>
                <a:gd name="T44" fmla="*/ 1 w 83"/>
                <a:gd name="T45" fmla="*/ 2 h 84"/>
                <a:gd name="T46" fmla="*/ 2 w 83"/>
                <a:gd name="T47" fmla="*/ 1 h 84"/>
                <a:gd name="T48" fmla="*/ 2 w 83"/>
                <a:gd name="T49" fmla="*/ 1 h 84"/>
                <a:gd name="T50" fmla="*/ 2 w 83"/>
                <a:gd name="T51" fmla="*/ 1 h 84"/>
                <a:gd name="T52" fmla="*/ 2 w 83"/>
                <a:gd name="T53" fmla="*/ 1 h 84"/>
                <a:gd name="T54" fmla="*/ 2 w 83"/>
                <a:gd name="T55" fmla="*/ 1 h 84"/>
                <a:gd name="T56" fmla="*/ 2 w 83"/>
                <a:gd name="T57" fmla="*/ 1 h 84"/>
                <a:gd name="T58" fmla="*/ 2 w 83"/>
                <a:gd name="T59" fmla="*/ 1 h 84"/>
                <a:gd name="T60" fmla="*/ 2 w 83"/>
                <a:gd name="T61" fmla="*/ 1 h 84"/>
                <a:gd name="T62" fmla="*/ 2 w 83"/>
                <a:gd name="T63" fmla="*/ 1 h 84"/>
                <a:gd name="T64" fmla="*/ 2 w 83"/>
                <a:gd name="T65" fmla="*/ 1 h 84"/>
                <a:gd name="T66" fmla="*/ 2 w 83"/>
                <a:gd name="T67" fmla="*/ 1 h 84"/>
                <a:gd name="T68" fmla="*/ 1 w 83"/>
                <a:gd name="T69" fmla="*/ 1 h 84"/>
                <a:gd name="T70" fmla="*/ 1 w 83"/>
                <a:gd name="T71" fmla="*/ 1 h 84"/>
                <a:gd name="T72" fmla="*/ 1 w 83"/>
                <a:gd name="T73" fmla="*/ 1 h 84"/>
                <a:gd name="T74" fmla="*/ 1 w 83"/>
                <a:gd name="T75" fmla="*/ 1 h 84"/>
                <a:gd name="T76" fmla="*/ 1 w 83"/>
                <a:gd name="T77" fmla="*/ 1 h 84"/>
                <a:gd name="T78" fmla="*/ 1 w 83"/>
                <a:gd name="T79" fmla="*/ 1 h 84"/>
                <a:gd name="T80" fmla="*/ 1 w 83"/>
                <a:gd name="T81" fmla="*/ 1 h 84"/>
                <a:gd name="T82" fmla="*/ 1 w 83"/>
                <a:gd name="T83" fmla="*/ 1 h 84"/>
                <a:gd name="T84" fmla="*/ 1 w 83"/>
                <a:gd name="T85" fmla="*/ 1 h 84"/>
                <a:gd name="T86" fmla="*/ 1 w 83"/>
                <a:gd name="T87" fmla="*/ 1 h 84"/>
                <a:gd name="T88" fmla="*/ 1 w 83"/>
                <a:gd name="T89" fmla="*/ 1 h 84"/>
                <a:gd name="T90" fmla="*/ 1 w 83"/>
                <a:gd name="T91" fmla="*/ 1 h 84"/>
                <a:gd name="T92" fmla="*/ 1 w 83"/>
                <a:gd name="T93" fmla="*/ 1 h 84"/>
                <a:gd name="T94" fmla="*/ 1 w 83"/>
                <a:gd name="T95" fmla="*/ 1 h 84"/>
                <a:gd name="T96" fmla="*/ 1 w 83"/>
                <a:gd name="T97" fmla="*/ 1 h 84"/>
                <a:gd name="T98" fmla="*/ 1 w 83"/>
                <a:gd name="T99" fmla="*/ 1 h 84"/>
                <a:gd name="T100" fmla="*/ 1 w 83"/>
                <a:gd name="T101" fmla="*/ 1 h 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3" h="84">
                  <a:moveTo>
                    <a:pt x="3" y="84"/>
                  </a:moveTo>
                  <a:lnTo>
                    <a:pt x="0" y="63"/>
                  </a:lnTo>
                  <a:lnTo>
                    <a:pt x="6" y="49"/>
                  </a:lnTo>
                  <a:lnTo>
                    <a:pt x="11" y="36"/>
                  </a:lnTo>
                  <a:lnTo>
                    <a:pt x="15" y="23"/>
                  </a:lnTo>
                  <a:lnTo>
                    <a:pt x="21" y="11"/>
                  </a:lnTo>
                  <a:lnTo>
                    <a:pt x="28" y="3"/>
                  </a:lnTo>
                  <a:lnTo>
                    <a:pt x="37" y="0"/>
                  </a:lnTo>
                  <a:lnTo>
                    <a:pt x="49" y="1"/>
                  </a:lnTo>
                  <a:lnTo>
                    <a:pt x="62" y="9"/>
                  </a:lnTo>
                  <a:lnTo>
                    <a:pt x="52" y="10"/>
                  </a:lnTo>
                  <a:lnTo>
                    <a:pt x="43" y="11"/>
                  </a:lnTo>
                  <a:lnTo>
                    <a:pt x="35" y="15"/>
                  </a:lnTo>
                  <a:lnTo>
                    <a:pt x="28" y="18"/>
                  </a:lnTo>
                  <a:lnTo>
                    <a:pt x="22" y="25"/>
                  </a:lnTo>
                  <a:lnTo>
                    <a:pt x="17" y="33"/>
                  </a:lnTo>
                  <a:lnTo>
                    <a:pt x="14" y="45"/>
                  </a:lnTo>
                  <a:lnTo>
                    <a:pt x="12" y="59"/>
                  </a:lnTo>
                  <a:lnTo>
                    <a:pt x="9" y="68"/>
                  </a:lnTo>
                  <a:lnTo>
                    <a:pt x="8" y="75"/>
                  </a:lnTo>
                  <a:lnTo>
                    <a:pt x="6" y="79"/>
                  </a:lnTo>
                  <a:lnTo>
                    <a:pt x="3" y="84"/>
                  </a:lnTo>
                  <a:close/>
                  <a:moveTo>
                    <a:pt x="83" y="23"/>
                  </a:moveTo>
                  <a:lnTo>
                    <a:pt x="83" y="26"/>
                  </a:lnTo>
                  <a:lnTo>
                    <a:pt x="82" y="26"/>
                  </a:lnTo>
                  <a:lnTo>
                    <a:pt x="81" y="25"/>
                  </a:lnTo>
                  <a:lnTo>
                    <a:pt x="80" y="24"/>
                  </a:lnTo>
                  <a:lnTo>
                    <a:pt x="80" y="23"/>
                  </a:lnTo>
                  <a:lnTo>
                    <a:pt x="81" y="23"/>
                  </a:lnTo>
                  <a:lnTo>
                    <a:pt x="82" y="23"/>
                  </a:lnTo>
                  <a:lnTo>
                    <a:pt x="83" y="23"/>
                  </a:lnTo>
                  <a:close/>
                  <a:moveTo>
                    <a:pt x="62" y="29"/>
                  </a:moveTo>
                  <a:lnTo>
                    <a:pt x="57" y="37"/>
                  </a:lnTo>
                  <a:lnTo>
                    <a:pt x="55" y="48"/>
                  </a:lnTo>
                  <a:lnTo>
                    <a:pt x="52" y="59"/>
                  </a:lnTo>
                  <a:lnTo>
                    <a:pt x="39" y="63"/>
                  </a:lnTo>
                  <a:lnTo>
                    <a:pt x="34" y="61"/>
                  </a:lnTo>
                  <a:lnTo>
                    <a:pt x="29" y="59"/>
                  </a:lnTo>
                  <a:lnTo>
                    <a:pt x="26" y="54"/>
                  </a:lnTo>
                  <a:lnTo>
                    <a:pt x="27" y="46"/>
                  </a:lnTo>
                  <a:lnTo>
                    <a:pt x="30" y="43"/>
                  </a:lnTo>
                  <a:lnTo>
                    <a:pt x="35" y="39"/>
                  </a:lnTo>
                  <a:lnTo>
                    <a:pt x="39" y="37"/>
                  </a:lnTo>
                  <a:lnTo>
                    <a:pt x="44" y="34"/>
                  </a:lnTo>
                  <a:lnTo>
                    <a:pt x="49" y="32"/>
                  </a:lnTo>
                  <a:lnTo>
                    <a:pt x="53" y="31"/>
                  </a:lnTo>
                  <a:lnTo>
                    <a:pt x="58" y="30"/>
                  </a:lnTo>
                  <a:lnTo>
                    <a:pt x="62" y="29"/>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7" name="Freeform 137"/>
            <p:cNvSpPr>
              <a:spLocks noEditPoints="1"/>
            </p:cNvSpPr>
            <p:nvPr/>
          </p:nvSpPr>
          <p:spPr bwMode="auto">
            <a:xfrm>
              <a:off x="4284" y="3061"/>
              <a:ext cx="50" cy="49"/>
            </a:xfrm>
            <a:custGeom>
              <a:avLst/>
              <a:gdLst>
                <a:gd name="T0" fmla="*/ 0 w 100"/>
                <a:gd name="T1" fmla="*/ 1 h 98"/>
                <a:gd name="T2" fmla="*/ 0 w 100"/>
                <a:gd name="T3" fmla="*/ 1 h 98"/>
                <a:gd name="T4" fmla="*/ 1 w 100"/>
                <a:gd name="T5" fmla="*/ 1 h 98"/>
                <a:gd name="T6" fmla="*/ 1 w 100"/>
                <a:gd name="T7" fmla="*/ 1 h 98"/>
                <a:gd name="T8" fmla="*/ 1 w 100"/>
                <a:gd name="T9" fmla="*/ 1 h 98"/>
                <a:gd name="T10" fmla="*/ 1 w 100"/>
                <a:gd name="T11" fmla="*/ 1 h 98"/>
                <a:gd name="T12" fmla="*/ 1 w 100"/>
                <a:gd name="T13" fmla="*/ 1 h 98"/>
                <a:gd name="T14" fmla="*/ 2 w 100"/>
                <a:gd name="T15" fmla="*/ 1 h 98"/>
                <a:gd name="T16" fmla="*/ 2 w 100"/>
                <a:gd name="T17" fmla="*/ 0 h 98"/>
                <a:gd name="T18" fmla="*/ 2 w 100"/>
                <a:gd name="T19" fmla="*/ 0 h 98"/>
                <a:gd name="T20" fmla="*/ 2 w 100"/>
                <a:gd name="T21" fmla="*/ 1 h 98"/>
                <a:gd name="T22" fmla="*/ 2 w 100"/>
                <a:gd name="T23" fmla="*/ 1 h 98"/>
                <a:gd name="T24" fmla="*/ 2 w 100"/>
                <a:gd name="T25" fmla="*/ 1 h 98"/>
                <a:gd name="T26" fmla="*/ 1 w 100"/>
                <a:gd name="T27" fmla="*/ 1 h 98"/>
                <a:gd name="T28" fmla="*/ 1 w 100"/>
                <a:gd name="T29" fmla="*/ 1 h 98"/>
                <a:gd name="T30" fmla="*/ 1 w 100"/>
                <a:gd name="T31" fmla="*/ 1 h 98"/>
                <a:gd name="T32" fmla="*/ 1 w 100"/>
                <a:gd name="T33" fmla="*/ 1 h 98"/>
                <a:gd name="T34" fmla="*/ 1 w 100"/>
                <a:gd name="T35" fmla="*/ 1 h 98"/>
                <a:gd name="T36" fmla="*/ 0 w 100"/>
                <a:gd name="T37" fmla="*/ 1 h 98"/>
                <a:gd name="T38" fmla="*/ 0 w 100"/>
                <a:gd name="T39" fmla="*/ 1 h 98"/>
                <a:gd name="T40" fmla="*/ 2 w 100"/>
                <a:gd name="T41" fmla="*/ 2 h 98"/>
                <a:gd name="T42" fmla="*/ 2 w 100"/>
                <a:gd name="T43" fmla="*/ 2 h 98"/>
                <a:gd name="T44" fmla="*/ 2 w 100"/>
                <a:gd name="T45" fmla="*/ 2 h 98"/>
                <a:gd name="T46" fmla="*/ 2 w 100"/>
                <a:gd name="T47" fmla="*/ 2 h 98"/>
                <a:gd name="T48" fmla="*/ 2 w 100"/>
                <a:gd name="T49" fmla="*/ 2 h 98"/>
                <a:gd name="T50" fmla="*/ 2 w 100"/>
                <a:gd name="T51" fmla="*/ 2 h 98"/>
                <a:gd name="T52" fmla="*/ 2 w 100"/>
                <a:gd name="T53" fmla="*/ 2 h 98"/>
                <a:gd name="T54" fmla="*/ 2 w 100"/>
                <a:gd name="T55" fmla="*/ 2 h 98"/>
                <a:gd name="T56" fmla="*/ 2 w 100"/>
                <a:gd name="T57" fmla="*/ 2 h 98"/>
                <a:gd name="T58" fmla="*/ 2 w 100"/>
                <a:gd name="T59" fmla="*/ 2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0" h="98">
                  <a:moveTo>
                    <a:pt x="0" y="27"/>
                  </a:moveTo>
                  <a:lnTo>
                    <a:pt x="0" y="24"/>
                  </a:lnTo>
                  <a:lnTo>
                    <a:pt x="7" y="21"/>
                  </a:lnTo>
                  <a:lnTo>
                    <a:pt x="17" y="16"/>
                  </a:lnTo>
                  <a:lnTo>
                    <a:pt x="30" y="12"/>
                  </a:lnTo>
                  <a:lnTo>
                    <a:pt x="43" y="8"/>
                  </a:lnTo>
                  <a:lnTo>
                    <a:pt x="57" y="4"/>
                  </a:lnTo>
                  <a:lnTo>
                    <a:pt x="69" y="2"/>
                  </a:lnTo>
                  <a:lnTo>
                    <a:pt x="80" y="0"/>
                  </a:lnTo>
                  <a:lnTo>
                    <a:pt x="88" y="0"/>
                  </a:lnTo>
                  <a:lnTo>
                    <a:pt x="89" y="9"/>
                  </a:lnTo>
                  <a:lnTo>
                    <a:pt x="81" y="12"/>
                  </a:lnTo>
                  <a:lnTo>
                    <a:pt x="70" y="17"/>
                  </a:lnTo>
                  <a:lnTo>
                    <a:pt x="58" y="21"/>
                  </a:lnTo>
                  <a:lnTo>
                    <a:pt x="44" y="23"/>
                  </a:lnTo>
                  <a:lnTo>
                    <a:pt x="30" y="25"/>
                  </a:lnTo>
                  <a:lnTo>
                    <a:pt x="19" y="27"/>
                  </a:lnTo>
                  <a:lnTo>
                    <a:pt x="7" y="27"/>
                  </a:lnTo>
                  <a:lnTo>
                    <a:pt x="0" y="27"/>
                  </a:lnTo>
                  <a:close/>
                  <a:moveTo>
                    <a:pt x="98" y="77"/>
                  </a:moveTo>
                  <a:lnTo>
                    <a:pt x="100" y="98"/>
                  </a:lnTo>
                  <a:lnTo>
                    <a:pt x="99" y="97"/>
                  </a:lnTo>
                  <a:lnTo>
                    <a:pt x="98" y="95"/>
                  </a:lnTo>
                  <a:lnTo>
                    <a:pt x="97" y="94"/>
                  </a:lnTo>
                  <a:lnTo>
                    <a:pt x="96" y="93"/>
                  </a:lnTo>
                  <a:lnTo>
                    <a:pt x="95" y="88"/>
                  </a:lnTo>
                  <a:lnTo>
                    <a:pt x="93" y="84"/>
                  </a:lnTo>
                  <a:lnTo>
                    <a:pt x="95" y="80"/>
                  </a:lnTo>
                  <a:lnTo>
                    <a:pt x="98" y="77"/>
                  </a:lnTo>
                  <a:close/>
                </a:path>
              </a:pathLst>
            </a:custGeom>
            <a:solidFill>
              <a:srgbClr val="FF8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8" name="Freeform 138"/>
            <p:cNvSpPr>
              <a:spLocks noEditPoints="1"/>
            </p:cNvSpPr>
            <p:nvPr/>
          </p:nvSpPr>
          <p:spPr bwMode="auto">
            <a:xfrm>
              <a:off x="4327" y="3058"/>
              <a:ext cx="45" cy="53"/>
            </a:xfrm>
            <a:custGeom>
              <a:avLst/>
              <a:gdLst>
                <a:gd name="T0" fmla="*/ 1 w 89"/>
                <a:gd name="T1" fmla="*/ 2 h 106"/>
                <a:gd name="T2" fmla="*/ 1 w 89"/>
                <a:gd name="T3" fmla="*/ 2 h 106"/>
                <a:gd name="T4" fmla="*/ 1 w 89"/>
                <a:gd name="T5" fmla="*/ 2 h 106"/>
                <a:gd name="T6" fmla="*/ 1 w 89"/>
                <a:gd name="T7" fmla="*/ 2 h 106"/>
                <a:gd name="T8" fmla="*/ 1 w 89"/>
                <a:gd name="T9" fmla="*/ 2 h 106"/>
                <a:gd name="T10" fmla="*/ 1 w 89"/>
                <a:gd name="T11" fmla="*/ 2 h 106"/>
                <a:gd name="T12" fmla="*/ 1 w 89"/>
                <a:gd name="T13" fmla="*/ 2 h 106"/>
                <a:gd name="T14" fmla="*/ 1 w 89"/>
                <a:gd name="T15" fmla="*/ 2 h 106"/>
                <a:gd name="T16" fmla="*/ 1 w 89"/>
                <a:gd name="T17" fmla="*/ 2 h 106"/>
                <a:gd name="T18" fmla="*/ 1 w 89"/>
                <a:gd name="T19" fmla="*/ 2 h 106"/>
                <a:gd name="T20" fmla="*/ 1 w 89"/>
                <a:gd name="T21" fmla="*/ 2 h 106"/>
                <a:gd name="T22" fmla="*/ 1 w 89"/>
                <a:gd name="T23" fmla="*/ 2 h 106"/>
                <a:gd name="T24" fmla="*/ 1 w 89"/>
                <a:gd name="T25" fmla="*/ 2 h 106"/>
                <a:gd name="T26" fmla="*/ 1 w 89"/>
                <a:gd name="T27" fmla="*/ 2 h 106"/>
                <a:gd name="T28" fmla="*/ 1 w 89"/>
                <a:gd name="T29" fmla="*/ 2 h 106"/>
                <a:gd name="T30" fmla="*/ 1 w 89"/>
                <a:gd name="T31" fmla="*/ 1 h 106"/>
                <a:gd name="T32" fmla="*/ 0 w 89"/>
                <a:gd name="T33" fmla="*/ 1 h 106"/>
                <a:gd name="T34" fmla="*/ 1 w 89"/>
                <a:gd name="T35" fmla="*/ 1 h 106"/>
                <a:gd name="T36" fmla="*/ 1 w 89"/>
                <a:gd name="T37" fmla="*/ 1 h 106"/>
                <a:gd name="T38" fmla="*/ 1 w 89"/>
                <a:gd name="T39" fmla="*/ 1 h 106"/>
                <a:gd name="T40" fmla="*/ 1 w 89"/>
                <a:gd name="T41" fmla="*/ 1 h 106"/>
                <a:gd name="T42" fmla="*/ 1 w 89"/>
                <a:gd name="T43" fmla="*/ 1 h 106"/>
                <a:gd name="T44" fmla="*/ 1 w 89"/>
                <a:gd name="T45" fmla="*/ 1 h 106"/>
                <a:gd name="T46" fmla="*/ 1 w 89"/>
                <a:gd name="T47" fmla="*/ 1 h 106"/>
                <a:gd name="T48" fmla="*/ 1 w 89"/>
                <a:gd name="T49" fmla="*/ 1 h 106"/>
                <a:gd name="T50" fmla="*/ 1 w 89"/>
                <a:gd name="T51" fmla="*/ 1 h 106"/>
                <a:gd name="T52" fmla="*/ 2 w 89"/>
                <a:gd name="T53" fmla="*/ 0 h 106"/>
                <a:gd name="T54" fmla="*/ 2 w 89"/>
                <a:gd name="T55" fmla="*/ 1 h 106"/>
                <a:gd name="T56" fmla="*/ 2 w 89"/>
                <a:gd name="T57" fmla="*/ 1 h 106"/>
                <a:gd name="T58" fmla="*/ 2 w 89"/>
                <a:gd name="T59" fmla="*/ 1 h 106"/>
                <a:gd name="T60" fmla="*/ 1 w 89"/>
                <a:gd name="T61" fmla="*/ 1 h 106"/>
                <a:gd name="T62" fmla="*/ 1 w 89"/>
                <a:gd name="T63" fmla="*/ 1 h 106"/>
                <a:gd name="T64" fmla="*/ 1 w 89"/>
                <a:gd name="T65" fmla="*/ 1 h 106"/>
                <a:gd name="T66" fmla="*/ 1 w 89"/>
                <a:gd name="T67" fmla="*/ 1 h 106"/>
                <a:gd name="T68" fmla="*/ 1 w 89"/>
                <a:gd name="T69" fmla="*/ 1 h 106"/>
                <a:gd name="T70" fmla="*/ 1 w 89"/>
                <a:gd name="T71" fmla="*/ 1 h 106"/>
                <a:gd name="T72" fmla="*/ 1 w 89"/>
                <a:gd name="T73" fmla="*/ 1 h 106"/>
                <a:gd name="T74" fmla="*/ 1 w 89"/>
                <a:gd name="T75" fmla="*/ 1 h 106"/>
                <a:gd name="T76" fmla="*/ 1 w 89"/>
                <a:gd name="T77" fmla="*/ 1 h 106"/>
                <a:gd name="T78" fmla="*/ 1 w 89"/>
                <a:gd name="T79" fmla="*/ 1 h 106"/>
                <a:gd name="T80" fmla="*/ 1 w 89"/>
                <a:gd name="T81" fmla="*/ 1 h 106"/>
                <a:gd name="T82" fmla="*/ 1 w 89"/>
                <a:gd name="T83" fmla="*/ 1 h 106"/>
                <a:gd name="T84" fmla="*/ 2 w 89"/>
                <a:gd name="T85" fmla="*/ 1 h 106"/>
                <a:gd name="T86" fmla="*/ 2 w 89"/>
                <a:gd name="T87" fmla="*/ 0 h 1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 h="106">
                  <a:moveTo>
                    <a:pt x="12" y="104"/>
                  </a:moveTo>
                  <a:lnTo>
                    <a:pt x="10" y="83"/>
                  </a:lnTo>
                  <a:lnTo>
                    <a:pt x="12" y="82"/>
                  </a:lnTo>
                  <a:lnTo>
                    <a:pt x="15" y="80"/>
                  </a:lnTo>
                  <a:lnTo>
                    <a:pt x="18" y="80"/>
                  </a:lnTo>
                  <a:lnTo>
                    <a:pt x="23" y="81"/>
                  </a:lnTo>
                  <a:lnTo>
                    <a:pt x="26" y="83"/>
                  </a:lnTo>
                  <a:lnTo>
                    <a:pt x="30" y="88"/>
                  </a:lnTo>
                  <a:lnTo>
                    <a:pt x="31" y="94"/>
                  </a:lnTo>
                  <a:lnTo>
                    <a:pt x="28" y="101"/>
                  </a:lnTo>
                  <a:lnTo>
                    <a:pt x="25" y="104"/>
                  </a:lnTo>
                  <a:lnTo>
                    <a:pt x="22" y="106"/>
                  </a:lnTo>
                  <a:lnTo>
                    <a:pt x="17" y="106"/>
                  </a:lnTo>
                  <a:lnTo>
                    <a:pt x="12" y="104"/>
                  </a:lnTo>
                  <a:close/>
                  <a:moveTo>
                    <a:pt x="1" y="15"/>
                  </a:moveTo>
                  <a:lnTo>
                    <a:pt x="0" y="6"/>
                  </a:lnTo>
                  <a:lnTo>
                    <a:pt x="2" y="6"/>
                  </a:lnTo>
                  <a:lnTo>
                    <a:pt x="3" y="7"/>
                  </a:lnTo>
                  <a:lnTo>
                    <a:pt x="3" y="8"/>
                  </a:lnTo>
                  <a:lnTo>
                    <a:pt x="4" y="9"/>
                  </a:lnTo>
                  <a:lnTo>
                    <a:pt x="4" y="12"/>
                  </a:lnTo>
                  <a:lnTo>
                    <a:pt x="2" y="13"/>
                  </a:lnTo>
                  <a:lnTo>
                    <a:pt x="1" y="15"/>
                  </a:lnTo>
                  <a:close/>
                  <a:moveTo>
                    <a:pt x="88" y="0"/>
                  </a:moveTo>
                  <a:lnTo>
                    <a:pt x="89" y="10"/>
                  </a:lnTo>
                  <a:lnTo>
                    <a:pt x="79" y="10"/>
                  </a:lnTo>
                  <a:lnTo>
                    <a:pt x="70" y="10"/>
                  </a:lnTo>
                  <a:lnTo>
                    <a:pt x="62" y="10"/>
                  </a:lnTo>
                  <a:lnTo>
                    <a:pt x="54" y="10"/>
                  </a:lnTo>
                  <a:lnTo>
                    <a:pt x="48" y="10"/>
                  </a:lnTo>
                  <a:lnTo>
                    <a:pt x="42" y="9"/>
                  </a:lnTo>
                  <a:lnTo>
                    <a:pt x="38" y="9"/>
                  </a:lnTo>
                  <a:lnTo>
                    <a:pt x="35" y="8"/>
                  </a:lnTo>
                  <a:lnTo>
                    <a:pt x="35" y="7"/>
                  </a:lnTo>
                  <a:lnTo>
                    <a:pt x="38" y="6"/>
                  </a:lnTo>
                  <a:lnTo>
                    <a:pt x="42" y="5"/>
                  </a:lnTo>
                  <a:lnTo>
                    <a:pt x="48" y="3"/>
                  </a:lnTo>
                  <a:lnTo>
                    <a:pt x="55" y="3"/>
                  </a:lnTo>
                  <a:lnTo>
                    <a:pt x="64" y="2"/>
                  </a:lnTo>
                  <a:lnTo>
                    <a:pt x="76" y="1"/>
                  </a:lnTo>
                  <a:lnTo>
                    <a:pt x="88"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19" name="Freeform 139"/>
            <p:cNvSpPr>
              <a:spLocks/>
            </p:cNvSpPr>
            <p:nvPr/>
          </p:nvSpPr>
          <p:spPr bwMode="auto">
            <a:xfrm>
              <a:off x="4372" y="3056"/>
              <a:ext cx="45" cy="7"/>
            </a:xfrm>
            <a:custGeom>
              <a:avLst/>
              <a:gdLst>
                <a:gd name="T0" fmla="*/ 0 w 91"/>
                <a:gd name="T1" fmla="*/ 0 h 15"/>
                <a:gd name="T2" fmla="*/ 0 w 91"/>
                <a:gd name="T3" fmla="*/ 0 h 15"/>
                <a:gd name="T4" fmla="*/ 0 w 91"/>
                <a:gd name="T5" fmla="*/ 0 h 15"/>
                <a:gd name="T6" fmla="*/ 0 w 91"/>
                <a:gd name="T7" fmla="*/ 0 h 15"/>
                <a:gd name="T8" fmla="*/ 0 w 91"/>
                <a:gd name="T9" fmla="*/ 0 h 15"/>
                <a:gd name="T10" fmla="*/ 0 w 91"/>
                <a:gd name="T11" fmla="*/ 0 h 15"/>
                <a:gd name="T12" fmla="*/ 0 w 91"/>
                <a:gd name="T13" fmla="*/ 0 h 15"/>
                <a:gd name="T14" fmla="*/ 1 w 91"/>
                <a:gd name="T15" fmla="*/ 0 h 15"/>
                <a:gd name="T16" fmla="*/ 1 w 91"/>
                <a:gd name="T17" fmla="*/ 0 h 15"/>
                <a:gd name="T18" fmla="*/ 1 w 91"/>
                <a:gd name="T19" fmla="*/ 0 h 15"/>
                <a:gd name="T20" fmla="*/ 1 w 91"/>
                <a:gd name="T21" fmla="*/ 0 h 15"/>
                <a:gd name="T22" fmla="*/ 1 w 91"/>
                <a:gd name="T23" fmla="*/ 0 h 15"/>
                <a:gd name="T24" fmla="*/ 1 w 91"/>
                <a:gd name="T25" fmla="*/ 0 h 15"/>
                <a:gd name="T26" fmla="*/ 0 w 91"/>
                <a:gd name="T27" fmla="*/ 0 h 15"/>
                <a:gd name="T28" fmla="*/ 0 w 91"/>
                <a:gd name="T29" fmla="*/ 0 h 15"/>
                <a:gd name="T30" fmla="*/ 0 w 91"/>
                <a:gd name="T31" fmla="*/ 0 h 15"/>
                <a:gd name="T32" fmla="*/ 0 w 91"/>
                <a:gd name="T33" fmla="*/ 0 h 15"/>
                <a:gd name="T34" fmla="*/ 0 w 91"/>
                <a:gd name="T35" fmla="*/ 0 h 15"/>
                <a:gd name="T36" fmla="*/ 0 w 91"/>
                <a:gd name="T37" fmla="*/ 0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1" h="15">
                  <a:moveTo>
                    <a:pt x="1" y="15"/>
                  </a:moveTo>
                  <a:lnTo>
                    <a:pt x="0" y="5"/>
                  </a:lnTo>
                  <a:lnTo>
                    <a:pt x="10" y="4"/>
                  </a:lnTo>
                  <a:lnTo>
                    <a:pt x="19" y="4"/>
                  </a:lnTo>
                  <a:lnTo>
                    <a:pt x="29" y="3"/>
                  </a:lnTo>
                  <a:lnTo>
                    <a:pt x="39" y="3"/>
                  </a:lnTo>
                  <a:lnTo>
                    <a:pt x="51" y="3"/>
                  </a:lnTo>
                  <a:lnTo>
                    <a:pt x="64" y="2"/>
                  </a:lnTo>
                  <a:lnTo>
                    <a:pt x="76" y="2"/>
                  </a:lnTo>
                  <a:lnTo>
                    <a:pt x="89" y="0"/>
                  </a:lnTo>
                  <a:lnTo>
                    <a:pt x="91" y="13"/>
                  </a:lnTo>
                  <a:lnTo>
                    <a:pt x="79" y="14"/>
                  </a:lnTo>
                  <a:lnTo>
                    <a:pt x="66" y="14"/>
                  </a:lnTo>
                  <a:lnTo>
                    <a:pt x="54" y="15"/>
                  </a:lnTo>
                  <a:lnTo>
                    <a:pt x="43" y="15"/>
                  </a:lnTo>
                  <a:lnTo>
                    <a:pt x="31" y="15"/>
                  </a:lnTo>
                  <a:lnTo>
                    <a:pt x="21" y="15"/>
                  </a:lnTo>
                  <a:lnTo>
                    <a:pt x="11" y="15"/>
                  </a:lnTo>
                  <a:lnTo>
                    <a:pt x="1" y="15"/>
                  </a:lnTo>
                  <a:close/>
                </a:path>
              </a:pathLst>
            </a:custGeom>
            <a:solidFill>
              <a:srgbClr val="FFA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0" name="Freeform 140"/>
            <p:cNvSpPr>
              <a:spLocks/>
            </p:cNvSpPr>
            <p:nvPr/>
          </p:nvSpPr>
          <p:spPr bwMode="auto">
            <a:xfrm>
              <a:off x="4416" y="3056"/>
              <a:ext cx="45" cy="6"/>
            </a:xfrm>
            <a:custGeom>
              <a:avLst/>
              <a:gdLst>
                <a:gd name="T0" fmla="*/ 0 w 91"/>
                <a:gd name="T1" fmla="*/ 0 h 13"/>
                <a:gd name="T2" fmla="*/ 0 w 91"/>
                <a:gd name="T3" fmla="*/ 0 h 13"/>
                <a:gd name="T4" fmla="*/ 0 w 91"/>
                <a:gd name="T5" fmla="*/ 0 h 13"/>
                <a:gd name="T6" fmla="*/ 0 w 91"/>
                <a:gd name="T7" fmla="*/ 0 h 13"/>
                <a:gd name="T8" fmla="*/ 0 w 91"/>
                <a:gd name="T9" fmla="*/ 0 h 13"/>
                <a:gd name="T10" fmla="*/ 0 w 91"/>
                <a:gd name="T11" fmla="*/ 0 h 13"/>
                <a:gd name="T12" fmla="*/ 0 w 91"/>
                <a:gd name="T13" fmla="*/ 0 h 13"/>
                <a:gd name="T14" fmla="*/ 1 w 91"/>
                <a:gd name="T15" fmla="*/ 0 h 13"/>
                <a:gd name="T16" fmla="*/ 1 w 91"/>
                <a:gd name="T17" fmla="*/ 0 h 13"/>
                <a:gd name="T18" fmla="*/ 1 w 91"/>
                <a:gd name="T19" fmla="*/ 0 h 13"/>
                <a:gd name="T20" fmla="*/ 1 w 91"/>
                <a:gd name="T21" fmla="*/ 0 h 13"/>
                <a:gd name="T22" fmla="*/ 1 w 91"/>
                <a:gd name="T23" fmla="*/ 0 h 13"/>
                <a:gd name="T24" fmla="*/ 1 w 91"/>
                <a:gd name="T25" fmla="*/ 0 h 13"/>
                <a:gd name="T26" fmla="*/ 0 w 91"/>
                <a:gd name="T27" fmla="*/ 0 h 13"/>
                <a:gd name="T28" fmla="*/ 0 w 91"/>
                <a:gd name="T29" fmla="*/ 0 h 13"/>
                <a:gd name="T30" fmla="*/ 0 w 91"/>
                <a:gd name="T31" fmla="*/ 0 h 13"/>
                <a:gd name="T32" fmla="*/ 0 w 91"/>
                <a:gd name="T33" fmla="*/ 0 h 13"/>
                <a:gd name="T34" fmla="*/ 0 w 91"/>
                <a:gd name="T35" fmla="*/ 0 h 13"/>
                <a:gd name="T36" fmla="*/ 0 w 91"/>
                <a:gd name="T37" fmla="*/ 0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1" h="13">
                  <a:moveTo>
                    <a:pt x="2" y="13"/>
                  </a:moveTo>
                  <a:lnTo>
                    <a:pt x="0" y="0"/>
                  </a:lnTo>
                  <a:lnTo>
                    <a:pt x="10" y="0"/>
                  </a:lnTo>
                  <a:lnTo>
                    <a:pt x="22" y="0"/>
                  </a:lnTo>
                  <a:lnTo>
                    <a:pt x="32" y="0"/>
                  </a:lnTo>
                  <a:lnTo>
                    <a:pt x="44" y="0"/>
                  </a:lnTo>
                  <a:lnTo>
                    <a:pt x="54" y="0"/>
                  </a:lnTo>
                  <a:lnTo>
                    <a:pt x="66" y="0"/>
                  </a:lnTo>
                  <a:lnTo>
                    <a:pt x="77" y="0"/>
                  </a:lnTo>
                  <a:lnTo>
                    <a:pt x="89" y="0"/>
                  </a:lnTo>
                  <a:lnTo>
                    <a:pt x="91" y="13"/>
                  </a:lnTo>
                  <a:lnTo>
                    <a:pt x="79" y="13"/>
                  </a:lnTo>
                  <a:lnTo>
                    <a:pt x="68" y="13"/>
                  </a:lnTo>
                  <a:lnTo>
                    <a:pt x="56" y="13"/>
                  </a:lnTo>
                  <a:lnTo>
                    <a:pt x="45" y="13"/>
                  </a:lnTo>
                  <a:lnTo>
                    <a:pt x="35" y="13"/>
                  </a:lnTo>
                  <a:lnTo>
                    <a:pt x="23" y="13"/>
                  </a:lnTo>
                  <a:lnTo>
                    <a:pt x="13" y="13"/>
                  </a:lnTo>
                  <a:lnTo>
                    <a:pt x="2" y="13"/>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1" name="Freeform 141"/>
            <p:cNvSpPr>
              <a:spLocks/>
            </p:cNvSpPr>
            <p:nvPr/>
          </p:nvSpPr>
          <p:spPr bwMode="auto">
            <a:xfrm>
              <a:off x="4460" y="3056"/>
              <a:ext cx="45" cy="7"/>
            </a:xfrm>
            <a:custGeom>
              <a:avLst/>
              <a:gdLst>
                <a:gd name="T0" fmla="*/ 1 w 89"/>
                <a:gd name="T1" fmla="*/ 0 h 15"/>
                <a:gd name="T2" fmla="*/ 0 w 89"/>
                <a:gd name="T3" fmla="*/ 0 h 15"/>
                <a:gd name="T4" fmla="*/ 1 w 89"/>
                <a:gd name="T5" fmla="*/ 0 h 15"/>
                <a:gd name="T6" fmla="*/ 1 w 89"/>
                <a:gd name="T7" fmla="*/ 0 h 15"/>
                <a:gd name="T8" fmla="*/ 1 w 89"/>
                <a:gd name="T9" fmla="*/ 0 h 15"/>
                <a:gd name="T10" fmla="*/ 1 w 89"/>
                <a:gd name="T11" fmla="*/ 0 h 15"/>
                <a:gd name="T12" fmla="*/ 1 w 89"/>
                <a:gd name="T13" fmla="*/ 0 h 15"/>
                <a:gd name="T14" fmla="*/ 2 w 89"/>
                <a:gd name="T15" fmla="*/ 0 h 15"/>
                <a:gd name="T16" fmla="*/ 2 w 89"/>
                <a:gd name="T17" fmla="*/ 0 h 15"/>
                <a:gd name="T18" fmla="*/ 2 w 89"/>
                <a:gd name="T19" fmla="*/ 0 h 15"/>
                <a:gd name="T20" fmla="*/ 2 w 89"/>
                <a:gd name="T21" fmla="*/ 0 h 15"/>
                <a:gd name="T22" fmla="*/ 2 w 89"/>
                <a:gd name="T23" fmla="*/ 0 h 15"/>
                <a:gd name="T24" fmla="*/ 2 w 89"/>
                <a:gd name="T25" fmla="*/ 0 h 15"/>
                <a:gd name="T26" fmla="*/ 2 w 89"/>
                <a:gd name="T27" fmla="*/ 0 h 15"/>
                <a:gd name="T28" fmla="*/ 2 w 89"/>
                <a:gd name="T29" fmla="*/ 0 h 15"/>
                <a:gd name="T30" fmla="*/ 2 w 89"/>
                <a:gd name="T31" fmla="*/ 0 h 15"/>
                <a:gd name="T32" fmla="*/ 1 w 89"/>
                <a:gd name="T33" fmla="*/ 0 h 15"/>
                <a:gd name="T34" fmla="*/ 1 w 89"/>
                <a:gd name="T35" fmla="*/ 0 h 15"/>
                <a:gd name="T36" fmla="*/ 1 w 89"/>
                <a:gd name="T37" fmla="*/ 0 h 15"/>
                <a:gd name="T38" fmla="*/ 1 w 89"/>
                <a:gd name="T39" fmla="*/ 0 h 15"/>
                <a:gd name="T40" fmla="*/ 1 w 89"/>
                <a:gd name="T41" fmla="*/ 0 h 15"/>
                <a:gd name="T42" fmla="*/ 1 w 89"/>
                <a:gd name="T43" fmla="*/ 0 h 15"/>
                <a:gd name="T44" fmla="*/ 1 w 89"/>
                <a:gd name="T45" fmla="*/ 0 h 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9" h="15">
                  <a:moveTo>
                    <a:pt x="2" y="13"/>
                  </a:moveTo>
                  <a:lnTo>
                    <a:pt x="0" y="0"/>
                  </a:lnTo>
                  <a:lnTo>
                    <a:pt x="10" y="0"/>
                  </a:lnTo>
                  <a:lnTo>
                    <a:pt x="22" y="0"/>
                  </a:lnTo>
                  <a:lnTo>
                    <a:pt x="32" y="2"/>
                  </a:lnTo>
                  <a:lnTo>
                    <a:pt x="43" y="2"/>
                  </a:lnTo>
                  <a:lnTo>
                    <a:pt x="55" y="3"/>
                  </a:lnTo>
                  <a:lnTo>
                    <a:pt x="65" y="4"/>
                  </a:lnTo>
                  <a:lnTo>
                    <a:pt x="77" y="4"/>
                  </a:lnTo>
                  <a:lnTo>
                    <a:pt x="87" y="5"/>
                  </a:lnTo>
                  <a:lnTo>
                    <a:pt x="89" y="15"/>
                  </a:lnTo>
                  <a:lnTo>
                    <a:pt x="88" y="15"/>
                  </a:lnTo>
                  <a:lnTo>
                    <a:pt x="87" y="15"/>
                  </a:lnTo>
                  <a:lnTo>
                    <a:pt x="86" y="15"/>
                  </a:lnTo>
                  <a:lnTo>
                    <a:pt x="85" y="15"/>
                  </a:lnTo>
                  <a:lnTo>
                    <a:pt x="74" y="14"/>
                  </a:lnTo>
                  <a:lnTo>
                    <a:pt x="63" y="14"/>
                  </a:lnTo>
                  <a:lnTo>
                    <a:pt x="53" y="13"/>
                  </a:lnTo>
                  <a:lnTo>
                    <a:pt x="42" y="13"/>
                  </a:lnTo>
                  <a:lnTo>
                    <a:pt x="32" y="13"/>
                  </a:lnTo>
                  <a:lnTo>
                    <a:pt x="22" y="13"/>
                  </a:lnTo>
                  <a:lnTo>
                    <a:pt x="12" y="13"/>
                  </a:lnTo>
                  <a:lnTo>
                    <a:pt x="2" y="13"/>
                  </a:lnTo>
                  <a:close/>
                </a:path>
              </a:pathLst>
            </a:custGeom>
            <a:solidFill>
              <a:srgbClr val="FFC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2" name="Freeform 142"/>
            <p:cNvSpPr>
              <a:spLocks noEditPoints="1"/>
            </p:cNvSpPr>
            <p:nvPr/>
          </p:nvSpPr>
          <p:spPr bwMode="auto">
            <a:xfrm>
              <a:off x="4504" y="3058"/>
              <a:ext cx="47" cy="52"/>
            </a:xfrm>
            <a:custGeom>
              <a:avLst/>
              <a:gdLst>
                <a:gd name="T0" fmla="*/ 1 w 93"/>
                <a:gd name="T1" fmla="*/ 0 h 105"/>
                <a:gd name="T2" fmla="*/ 0 w 93"/>
                <a:gd name="T3" fmla="*/ 0 h 105"/>
                <a:gd name="T4" fmla="*/ 1 w 93"/>
                <a:gd name="T5" fmla="*/ 0 h 105"/>
                <a:gd name="T6" fmla="*/ 1 w 93"/>
                <a:gd name="T7" fmla="*/ 0 h 105"/>
                <a:gd name="T8" fmla="*/ 1 w 93"/>
                <a:gd name="T9" fmla="*/ 0 h 105"/>
                <a:gd name="T10" fmla="*/ 1 w 93"/>
                <a:gd name="T11" fmla="*/ 0 h 105"/>
                <a:gd name="T12" fmla="*/ 1 w 93"/>
                <a:gd name="T13" fmla="*/ 0 h 105"/>
                <a:gd name="T14" fmla="*/ 1 w 93"/>
                <a:gd name="T15" fmla="*/ 0 h 105"/>
                <a:gd name="T16" fmla="*/ 1 w 93"/>
                <a:gd name="T17" fmla="*/ 0 h 105"/>
                <a:gd name="T18" fmla="*/ 2 w 93"/>
                <a:gd name="T19" fmla="*/ 0 h 105"/>
                <a:gd name="T20" fmla="*/ 2 w 93"/>
                <a:gd name="T21" fmla="*/ 0 h 105"/>
                <a:gd name="T22" fmla="*/ 2 w 93"/>
                <a:gd name="T23" fmla="*/ 0 h 105"/>
                <a:gd name="T24" fmla="*/ 2 w 93"/>
                <a:gd name="T25" fmla="*/ 0 h 105"/>
                <a:gd name="T26" fmla="*/ 2 w 93"/>
                <a:gd name="T27" fmla="*/ 0 h 105"/>
                <a:gd name="T28" fmla="*/ 2 w 93"/>
                <a:gd name="T29" fmla="*/ 0 h 105"/>
                <a:gd name="T30" fmla="*/ 2 w 93"/>
                <a:gd name="T31" fmla="*/ 0 h 105"/>
                <a:gd name="T32" fmla="*/ 2 w 93"/>
                <a:gd name="T33" fmla="*/ 0 h 105"/>
                <a:gd name="T34" fmla="*/ 1 w 93"/>
                <a:gd name="T35" fmla="*/ 0 h 105"/>
                <a:gd name="T36" fmla="*/ 1 w 93"/>
                <a:gd name="T37" fmla="*/ 0 h 105"/>
                <a:gd name="T38" fmla="*/ 1 w 93"/>
                <a:gd name="T39" fmla="*/ 0 h 105"/>
                <a:gd name="T40" fmla="*/ 1 w 93"/>
                <a:gd name="T41" fmla="*/ 0 h 105"/>
                <a:gd name="T42" fmla="*/ 1 w 93"/>
                <a:gd name="T43" fmla="*/ 0 h 105"/>
                <a:gd name="T44" fmla="*/ 1 w 93"/>
                <a:gd name="T45" fmla="*/ 0 h 105"/>
                <a:gd name="T46" fmla="*/ 1 w 93"/>
                <a:gd name="T47" fmla="*/ 0 h 105"/>
                <a:gd name="T48" fmla="*/ 2 w 93"/>
                <a:gd name="T49" fmla="*/ 1 h 105"/>
                <a:gd name="T50" fmla="*/ 2 w 93"/>
                <a:gd name="T51" fmla="*/ 1 h 105"/>
                <a:gd name="T52" fmla="*/ 2 w 93"/>
                <a:gd name="T53" fmla="*/ 1 h 105"/>
                <a:gd name="T54" fmla="*/ 2 w 93"/>
                <a:gd name="T55" fmla="*/ 1 h 105"/>
                <a:gd name="T56" fmla="*/ 2 w 93"/>
                <a:gd name="T57" fmla="*/ 1 h 105"/>
                <a:gd name="T58" fmla="*/ 2 w 93"/>
                <a:gd name="T59" fmla="*/ 1 h 105"/>
                <a:gd name="T60" fmla="*/ 2 w 93"/>
                <a:gd name="T61" fmla="*/ 1 h 105"/>
                <a:gd name="T62" fmla="*/ 2 w 93"/>
                <a:gd name="T63" fmla="*/ 1 h 105"/>
                <a:gd name="T64" fmla="*/ 2 w 93"/>
                <a:gd name="T65" fmla="*/ 1 h 105"/>
                <a:gd name="T66" fmla="*/ 2 w 93"/>
                <a:gd name="T67" fmla="*/ 1 h 105"/>
                <a:gd name="T68" fmla="*/ 2 w 93"/>
                <a:gd name="T69" fmla="*/ 1 h 105"/>
                <a:gd name="T70" fmla="*/ 2 w 93"/>
                <a:gd name="T71" fmla="*/ 1 h 105"/>
                <a:gd name="T72" fmla="*/ 2 w 93"/>
                <a:gd name="T73" fmla="*/ 1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 h="105">
                  <a:moveTo>
                    <a:pt x="2" y="10"/>
                  </a:moveTo>
                  <a:lnTo>
                    <a:pt x="0" y="0"/>
                  </a:lnTo>
                  <a:lnTo>
                    <a:pt x="9" y="0"/>
                  </a:lnTo>
                  <a:lnTo>
                    <a:pt x="17" y="0"/>
                  </a:lnTo>
                  <a:lnTo>
                    <a:pt x="27" y="1"/>
                  </a:lnTo>
                  <a:lnTo>
                    <a:pt x="35" y="2"/>
                  </a:lnTo>
                  <a:lnTo>
                    <a:pt x="44" y="2"/>
                  </a:lnTo>
                  <a:lnTo>
                    <a:pt x="52" y="3"/>
                  </a:lnTo>
                  <a:lnTo>
                    <a:pt x="60" y="5"/>
                  </a:lnTo>
                  <a:lnTo>
                    <a:pt x="68" y="5"/>
                  </a:lnTo>
                  <a:lnTo>
                    <a:pt x="74" y="6"/>
                  </a:lnTo>
                  <a:lnTo>
                    <a:pt x="80" y="7"/>
                  </a:lnTo>
                  <a:lnTo>
                    <a:pt x="85" y="8"/>
                  </a:lnTo>
                  <a:lnTo>
                    <a:pt x="91" y="8"/>
                  </a:lnTo>
                  <a:lnTo>
                    <a:pt x="93" y="21"/>
                  </a:lnTo>
                  <a:lnTo>
                    <a:pt x="82" y="18"/>
                  </a:lnTo>
                  <a:lnTo>
                    <a:pt x="70" y="17"/>
                  </a:lnTo>
                  <a:lnTo>
                    <a:pt x="58" y="15"/>
                  </a:lnTo>
                  <a:lnTo>
                    <a:pt x="46" y="14"/>
                  </a:lnTo>
                  <a:lnTo>
                    <a:pt x="35" y="13"/>
                  </a:lnTo>
                  <a:lnTo>
                    <a:pt x="24" y="13"/>
                  </a:lnTo>
                  <a:lnTo>
                    <a:pt x="13" y="12"/>
                  </a:lnTo>
                  <a:lnTo>
                    <a:pt x="2" y="10"/>
                  </a:lnTo>
                  <a:close/>
                  <a:moveTo>
                    <a:pt x="88" y="101"/>
                  </a:moveTo>
                  <a:lnTo>
                    <a:pt x="84" y="105"/>
                  </a:lnTo>
                  <a:lnTo>
                    <a:pt x="80" y="105"/>
                  </a:lnTo>
                  <a:lnTo>
                    <a:pt x="75" y="103"/>
                  </a:lnTo>
                  <a:lnTo>
                    <a:pt x="73" y="98"/>
                  </a:lnTo>
                  <a:lnTo>
                    <a:pt x="74" y="92"/>
                  </a:lnTo>
                  <a:lnTo>
                    <a:pt x="75" y="88"/>
                  </a:lnTo>
                  <a:lnTo>
                    <a:pt x="78" y="84"/>
                  </a:lnTo>
                  <a:lnTo>
                    <a:pt x="81" y="83"/>
                  </a:lnTo>
                  <a:lnTo>
                    <a:pt x="85" y="86"/>
                  </a:lnTo>
                  <a:lnTo>
                    <a:pt x="89" y="90"/>
                  </a:lnTo>
                  <a:lnTo>
                    <a:pt x="89" y="96"/>
                  </a:lnTo>
                  <a:lnTo>
                    <a:pt x="88" y="101"/>
                  </a:lnTo>
                  <a:close/>
                </a:path>
              </a:pathLst>
            </a:custGeom>
            <a:solidFill>
              <a:srgbClr val="FFDD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3" name="Freeform 143"/>
            <p:cNvSpPr>
              <a:spLocks/>
            </p:cNvSpPr>
            <p:nvPr/>
          </p:nvSpPr>
          <p:spPr bwMode="auto">
            <a:xfrm>
              <a:off x="4550" y="3062"/>
              <a:ext cx="46" cy="15"/>
            </a:xfrm>
            <a:custGeom>
              <a:avLst/>
              <a:gdLst>
                <a:gd name="T0" fmla="*/ 0 w 93"/>
                <a:gd name="T1" fmla="*/ 1 h 30"/>
                <a:gd name="T2" fmla="*/ 0 w 93"/>
                <a:gd name="T3" fmla="*/ 0 h 30"/>
                <a:gd name="T4" fmla="*/ 0 w 93"/>
                <a:gd name="T5" fmla="*/ 1 h 30"/>
                <a:gd name="T6" fmla="*/ 0 w 93"/>
                <a:gd name="T7" fmla="*/ 1 h 30"/>
                <a:gd name="T8" fmla="*/ 0 w 93"/>
                <a:gd name="T9" fmla="*/ 1 h 30"/>
                <a:gd name="T10" fmla="*/ 0 w 93"/>
                <a:gd name="T11" fmla="*/ 1 h 30"/>
                <a:gd name="T12" fmla="*/ 0 w 93"/>
                <a:gd name="T13" fmla="*/ 1 h 30"/>
                <a:gd name="T14" fmla="*/ 1 w 93"/>
                <a:gd name="T15" fmla="*/ 1 h 30"/>
                <a:gd name="T16" fmla="*/ 1 w 93"/>
                <a:gd name="T17" fmla="*/ 1 h 30"/>
                <a:gd name="T18" fmla="*/ 1 w 93"/>
                <a:gd name="T19" fmla="*/ 1 h 30"/>
                <a:gd name="T20" fmla="*/ 1 w 93"/>
                <a:gd name="T21" fmla="*/ 1 h 30"/>
                <a:gd name="T22" fmla="*/ 1 w 93"/>
                <a:gd name="T23" fmla="*/ 1 h 30"/>
                <a:gd name="T24" fmla="*/ 1 w 93"/>
                <a:gd name="T25" fmla="*/ 1 h 30"/>
                <a:gd name="T26" fmla="*/ 0 w 93"/>
                <a:gd name="T27" fmla="*/ 1 h 30"/>
                <a:gd name="T28" fmla="*/ 0 w 93"/>
                <a:gd name="T29" fmla="*/ 1 h 30"/>
                <a:gd name="T30" fmla="*/ 0 w 93"/>
                <a:gd name="T31" fmla="*/ 1 h 30"/>
                <a:gd name="T32" fmla="*/ 0 w 93"/>
                <a:gd name="T33" fmla="*/ 1 h 30"/>
                <a:gd name="T34" fmla="*/ 0 w 93"/>
                <a:gd name="T35" fmla="*/ 1 h 30"/>
                <a:gd name="T36" fmla="*/ 0 w 93"/>
                <a:gd name="T37" fmla="*/ 1 h 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3" h="30">
                  <a:moveTo>
                    <a:pt x="2" y="13"/>
                  </a:moveTo>
                  <a:lnTo>
                    <a:pt x="0" y="0"/>
                  </a:lnTo>
                  <a:lnTo>
                    <a:pt x="13" y="2"/>
                  </a:lnTo>
                  <a:lnTo>
                    <a:pt x="25" y="4"/>
                  </a:lnTo>
                  <a:lnTo>
                    <a:pt x="38" y="7"/>
                  </a:lnTo>
                  <a:lnTo>
                    <a:pt x="51" y="9"/>
                  </a:lnTo>
                  <a:lnTo>
                    <a:pt x="62" y="12"/>
                  </a:lnTo>
                  <a:lnTo>
                    <a:pt x="73" y="14"/>
                  </a:lnTo>
                  <a:lnTo>
                    <a:pt x="83" y="17"/>
                  </a:lnTo>
                  <a:lnTo>
                    <a:pt x="93" y="20"/>
                  </a:lnTo>
                  <a:lnTo>
                    <a:pt x="93" y="30"/>
                  </a:lnTo>
                  <a:lnTo>
                    <a:pt x="84" y="28"/>
                  </a:lnTo>
                  <a:lnTo>
                    <a:pt x="74" y="25"/>
                  </a:lnTo>
                  <a:lnTo>
                    <a:pt x="63" y="23"/>
                  </a:lnTo>
                  <a:lnTo>
                    <a:pt x="52" y="21"/>
                  </a:lnTo>
                  <a:lnTo>
                    <a:pt x="40" y="19"/>
                  </a:lnTo>
                  <a:lnTo>
                    <a:pt x="28" y="16"/>
                  </a:lnTo>
                  <a:lnTo>
                    <a:pt x="15" y="15"/>
                  </a:lnTo>
                  <a:lnTo>
                    <a:pt x="2" y="13"/>
                  </a:lnTo>
                  <a:close/>
                </a:path>
              </a:pathLst>
            </a:custGeom>
            <a:solidFill>
              <a:srgbClr val="FFE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4" name="Freeform 144"/>
            <p:cNvSpPr>
              <a:spLocks noEditPoints="1"/>
            </p:cNvSpPr>
            <p:nvPr/>
          </p:nvSpPr>
          <p:spPr bwMode="auto">
            <a:xfrm>
              <a:off x="4596" y="3068"/>
              <a:ext cx="50" cy="48"/>
            </a:xfrm>
            <a:custGeom>
              <a:avLst/>
              <a:gdLst>
                <a:gd name="T0" fmla="*/ 0 w 101"/>
                <a:gd name="T1" fmla="*/ 1 h 95"/>
                <a:gd name="T2" fmla="*/ 0 w 101"/>
                <a:gd name="T3" fmla="*/ 1 h 95"/>
                <a:gd name="T4" fmla="*/ 0 w 101"/>
                <a:gd name="T5" fmla="*/ 1 h 95"/>
                <a:gd name="T6" fmla="*/ 0 w 101"/>
                <a:gd name="T7" fmla="*/ 1 h 95"/>
                <a:gd name="T8" fmla="*/ 0 w 101"/>
                <a:gd name="T9" fmla="*/ 1 h 95"/>
                <a:gd name="T10" fmla="*/ 0 w 101"/>
                <a:gd name="T11" fmla="*/ 1 h 95"/>
                <a:gd name="T12" fmla="*/ 0 w 101"/>
                <a:gd name="T13" fmla="*/ 1 h 95"/>
                <a:gd name="T14" fmla="*/ 1 w 101"/>
                <a:gd name="T15" fmla="*/ 1 h 95"/>
                <a:gd name="T16" fmla="*/ 1 w 101"/>
                <a:gd name="T17" fmla="*/ 1 h 95"/>
                <a:gd name="T18" fmla="*/ 1 w 101"/>
                <a:gd name="T19" fmla="*/ 1 h 95"/>
                <a:gd name="T20" fmla="*/ 1 w 101"/>
                <a:gd name="T21" fmla="*/ 1 h 95"/>
                <a:gd name="T22" fmla="*/ 0 w 101"/>
                <a:gd name="T23" fmla="*/ 1 h 95"/>
                <a:gd name="T24" fmla="*/ 0 w 101"/>
                <a:gd name="T25" fmla="*/ 1 h 95"/>
                <a:gd name="T26" fmla="*/ 0 w 101"/>
                <a:gd name="T27" fmla="*/ 1 h 95"/>
                <a:gd name="T28" fmla="*/ 0 w 101"/>
                <a:gd name="T29" fmla="*/ 1 h 95"/>
                <a:gd name="T30" fmla="*/ 0 w 101"/>
                <a:gd name="T31" fmla="*/ 1 h 95"/>
                <a:gd name="T32" fmla="*/ 0 w 101"/>
                <a:gd name="T33" fmla="*/ 1 h 95"/>
                <a:gd name="T34" fmla="*/ 0 w 101"/>
                <a:gd name="T35" fmla="*/ 1 h 95"/>
                <a:gd name="T36" fmla="*/ 0 w 101"/>
                <a:gd name="T37" fmla="*/ 1 h 95"/>
                <a:gd name="T38" fmla="*/ 0 w 101"/>
                <a:gd name="T39" fmla="*/ 1 h 95"/>
                <a:gd name="T40" fmla="*/ 0 w 101"/>
                <a:gd name="T41" fmla="*/ 1 h 95"/>
                <a:gd name="T42" fmla="*/ 0 w 101"/>
                <a:gd name="T43" fmla="*/ 1 h 95"/>
                <a:gd name="T44" fmla="*/ 0 w 101"/>
                <a:gd name="T45" fmla="*/ 1 h 95"/>
                <a:gd name="T46" fmla="*/ 0 w 101"/>
                <a:gd name="T47" fmla="*/ 1 h 95"/>
                <a:gd name="T48" fmla="*/ 0 w 101"/>
                <a:gd name="T49" fmla="*/ 1 h 95"/>
                <a:gd name="T50" fmla="*/ 0 w 101"/>
                <a:gd name="T51" fmla="*/ 1 h 95"/>
                <a:gd name="T52" fmla="*/ 0 w 101"/>
                <a:gd name="T53" fmla="*/ 1 h 95"/>
                <a:gd name="T54" fmla="*/ 0 w 101"/>
                <a:gd name="T55" fmla="*/ 1 h 95"/>
                <a:gd name="T56" fmla="*/ 0 w 101"/>
                <a:gd name="T57" fmla="*/ 1 h 95"/>
                <a:gd name="T58" fmla="*/ 0 w 101"/>
                <a:gd name="T59" fmla="*/ 1 h 95"/>
                <a:gd name="T60" fmla="*/ 0 w 101"/>
                <a:gd name="T61" fmla="*/ 1 h 95"/>
                <a:gd name="T62" fmla="*/ 1 w 101"/>
                <a:gd name="T63" fmla="*/ 1 h 95"/>
                <a:gd name="T64" fmla="*/ 1 w 101"/>
                <a:gd name="T65" fmla="*/ 1 h 95"/>
                <a:gd name="T66" fmla="*/ 1 w 101"/>
                <a:gd name="T67" fmla="*/ 1 h 95"/>
                <a:gd name="T68" fmla="*/ 1 w 101"/>
                <a:gd name="T69" fmla="*/ 1 h 95"/>
                <a:gd name="T70" fmla="*/ 1 w 101"/>
                <a:gd name="T71" fmla="*/ 2 h 95"/>
                <a:gd name="T72" fmla="*/ 1 w 101"/>
                <a:gd name="T73" fmla="*/ 2 h 95"/>
                <a:gd name="T74" fmla="*/ 1 w 101"/>
                <a:gd name="T75" fmla="*/ 2 h 95"/>
                <a:gd name="T76" fmla="*/ 1 w 101"/>
                <a:gd name="T77" fmla="*/ 2 h 95"/>
                <a:gd name="T78" fmla="*/ 1 w 101"/>
                <a:gd name="T79" fmla="*/ 2 h 95"/>
                <a:gd name="T80" fmla="*/ 1 w 101"/>
                <a:gd name="T81" fmla="*/ 2 h 95"/>
                <a:gd name="T82" fmla="*/ 1 w 101"/>
                <a:gd name="T83" fmla="*/ 2 h 95"/>
                <a:gd name="T84" fmla="*/ 1 w 101"/>
                <a:gd name="T85" fmla="*/ 2 h 95"/>
                <a:gd name="T86" fmla="*/ 1 w 101"/>
                <a:gd name="T87" fmla="*/ 2 h 95"/>
                <a:gd name="T88" fmla="*/ 1 w 101"/>
                <a:gd name="T89" fmla="*/ 1 h 95"/>
                <a:gd name="T90" fmla="*/ 1 w 101"/>
                <a:gd name="T91" fmla="*/ 1 h 95"/>
                <a:gd name="T92" fmla="*/ 1 w 101"/>
                <a:gd name="T93" fmla="*/ 1 h 95"/>
                <a:gd name="T94" fmla="*/ 1 w 101"/>
                <a:gd name="T95" fmla="*/ 1 h 95"/>
                <a:gd name="T96" fmla="*/ 1 w 101"/>
                <a:gd name="T97" fmla="*/ 1 h 95"/>
                <a:gd name="T98" fmla="*/ 0 w 101"/>
                <a:gd name="T99" fmla="*/ 1 h 95"/>
                <a:gd name="T100" fmla="*/ 0 w 101"/>
                <a:gd name="T101" fmla="*/ 1 h 95"/>
                <a:gd name="T102" fmla="*/ 0 w 101"/>
                <a:gd name="T103" fmla="*/ 1 h 95"/>
                <a:gd name="T104" fmla="*/ 0 w 101"/>
                <a:gd name="T105" fmla="*/ 0 h 95"/>
                <a:gd name="T106" fmla="*/ 1 w 101"/>
                <a:gd name="T107" fmla="*/ 1 h 95"/>
                <a:gd name="T108" fmla="*/ 1 w 101"/>
                <a:gd name="T109" fmla="*/ 1 h 95"/>
                <a:gd name="T110" fmla="*/ 1 w 101"/>
                <a:gd name="T111" fmla="*/ 1 h 95"/>
                <a:gd name="T112" fmla="*/ 1 w 101"/>
                <a:gd name="T113" fmla="*/ 1 h 95"/>
                <a:gd name="T114" fmla="*/ 1 w 101"/>
                <a:gd name="T115" fmla="*/ 1 h 95"/>
                <a:gd name="T116" fmla="*/ 1 w 101"/>
                <a:gd name="T117" fmla="*/ 1 h 9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95">
                  <a:moveTo>
                    <a:pt x="0" y="17"/>
                  </a:moveTo>
                  <a:lnTo>
                    <a:pt x="0" y="7"/>
                  </a:lnTo>
                  <a:lnTo>
                    <a:pt x="15" y="11"/>
                  </a:lnTo>
                  <a:lnTo>
                    <a:pt x="29" y="15"/>
                  </a:lnTo>
                  <a:lnTo>
                    <a:pt x="42" y="20"/>
                  </a:lnTo>
                  <a:lnTo>
                    <a:pt x="51" y="25"/>
                  </a:lnTo>
                  <a:lnTo>
                    <a:pt x="59" y="31"/>
                  </a:lnTo>
                  <a:lnTo>
                    <a:pt x="66" y="35"/>
                  </a:lnTo>
                  <a:lnTo>
                    <a:pt x="69" y="41"/>
                  </a:lnTo>
                  <a:lnTo>
                    <a:pt x="71" y="47"/>
                  </a:lnTo>
                  <a:lnTo>
                    <a:pt x="68" y="55"/>
                  </a:lnTo>
                  <a:lnTo>
                    <a:pt x="63" y="59"/>
                  </a:lnTo>
                  <a:lnTo>
                    <a:pt x="56" y="61"/>
                  </a:lnTo>
                  <a:lnTo>
                    <a:pt x="48" y="60"/>
                  </a:lnTo>
                  <a:lnTo>
                    <a:pt x="40" y="57"/>
                  </a:lnTo>
                  <a:lnTo>
                    <a:pt x="34" y="53"/>
                  </a:lnTo>
                  <a:lnTo>
                    <a:pt x="29" y="48"/>
                  </a:lnTo>
                  <a:lnTo>
                    <a:pt x="28" y="42"/>
                  </a:lnTo>
                  <a:lnTo>
                    <a:pt x="31" y="40"/>
                  </a:lnTo>
                  <a:lnTo>
                    <a:pt x="38" y="41"/>
                  </a:lnTo>
                  <a:lnTo>
                    <a:pt x="44" y="41"/>
                  </a:lnTo>
                  <a:lnTo>
                    <a:pt x="45" y="35"/>
                  </a:lnTo>
                  <a:lnTo>
                    <a:pt x="44" y="33"/>
                  </a:lnTo>
                  <a:lnTo>
                    <a:pt x="42" y="31"/>
                  </a:lnTo>
                  <a:lnTo>
                    <a:pt x="38" y="29"/>
                  </a:lnTo>
                  <a:lnTo>
                    <a:pt x="34" y="26"/>
                  </a:lnTo>
                  <a:lnTo>
                    <a:pt x="27" y="24"/>
                  </a:lnTo>
                  <a:lnTo>
                    <a:pt x="19" y="22"/>
                  </a:lnTo>
                  <a:lnTo>
                    <a:pt x="11" y="19"/>
                  </a:lnTo>
                  <a:lnTo>
                    <a:pt x="0" y="17"/>
                  </a:lnTo>
                  <a:close/>
                  <a:moveTo>
                    <a:pt x="91" y="22"/>
                  </a:moveTo>
                  <a:lnTo>
                    <a:pt x="94" y="32"/>
                  </a:lnTo>
                  <a:lnTo>
                    <a:pt x="94" y="46"/>
                  </a:lnTo>
                  <a:lnTo>
                    <a:pt x="94" y="60"/>
                  </a:lnTo>
                  <a:lnTo>
                    <a:pt x="96" y="72"/>
                  </a:lnTo>
                  <a:lnTo>
                    <a:pt x="101" y="83"/>
                  </a:lnTo>
                  <a:lnTo>
                    <a:pt x="101" y="95"/>
                  </a:lnTo>
                  <a:lnTo>
                    <a:pt x="97" y="95"/>
                  </a:lnTo>
                  <a:lnTo>
                    <a:pt x="94" y="94"/>
                  </a:lnTo>
                  <a:lnTo>
                    <a:pt x="91" y="92"/>
                  </a:lnTo>
                  <a:lnTo>
                    <a:pt x="89" y="91"/>
                  </a:lnTo>
                  <a:lnTo>
                    <a:pt x="82" y="80"/>
                  </a:lnTo>
                  <a:lnTo>
                    <a:pt x="80" y="70"/>
                  </a:lnTo>
                  <a:lnTo>
                    <a:pt x="80" y="59"/>
                  </a:lnTo>
                  <a:lnTo>
                    <a:pt x="82" y="47"/>
                  </a:lnTo>
                  <a:lnTo>
                    <a:pt x="83" y="37"/>
                  </a:lnTo>
                  <a:lnTo>
                    <a:pt x="81" y="26"/>
                  </a:lnTo>
                  <a:lnTo>
                    <a:pt x="75" y="17"/>
                  </a:lnTo>
                  <a:lnTo>
                    <a:pt x="63" y="9"/>
                  </a:lnTo>
                  <a:lnTo>
                    <a:pt x="49" y="4"/>
                  </a:lnTo>
                  <a:lnTo>
                    <a:pt x="56" y="1"/>
                  </a:lnTo>
                  <a:lnTo>
                    <a:pt x="61" y="0"/>
                  </a:lnTo>
                  <a:lnTo>
                    <a:pt x="67" y="1"/>
                  </a:lnTo>
                  <a:lnTo>
                    <a:pt x="74" y="3"/>
                  </a:lnTo>
                  <a:lnTo>
                    <a:pt x="79" y="8"/>
                  </a:lnTo>
                  <a:lnTo>
                    <a:pt x="83" y="11"/>
                  </a:lnTo>
                  <a:lnTo>
                    <a:pt x="88" y="17"/>
                  </a:lnTo>
                  <a:lnTo>
                    <a:pt x="91" y="22"/>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5" name="Freeform 145"/>
            <p:cNvSpPr>
              <a:spLocks noEditPoints="1"/>
            </p:cNvSpPr>
            <p:nvPr/>
          </p:nvSpPr>
          <p:spPr bwMode="auto">
            <a:xfrm>
              <a:off x="4642" y="3079"/>
              <a:ext cx="16" cy="37"/>
            </a:xfrm>
            <a:custGeom>
              <a:avLst/>
              <a:gdLst>
                <a:gd name="T0" fmla="*/ 0 w 33"/>
                <a:gd name="T1" fmla="*/ 2 h 73"/>
                <a:gd name="T2" fmla="*/ 0 w 33"/>
                <a:gd name="T3" fmla="*/ 1 h 73"/>
                <a:gd name="T4" fmla="*/ 0 w 33"/>
                <a:gd name="T5" fmla="*/ 2 h 73"/>
                <a:gd name="T6" fmla="*/ 0 w 33"/>
                <a:gd name="T7" fmla="*/ 2 h 73"/>
                <a:gd name="T8" fmla="*/ 0 w 33"/>
                <a:gd name="T9" fmla="*/ 2 h 73"/>
                <a:gd name="T10" fmla="*/ 0 w 33"/>
                <a:gd name="T11" fmla="*/ 1 h 73"/>
                <a:gd name="T12" fmla="*/ 0 w 33"/>
                <a:gd name="T13" fmla="*/ 2 h 73"/>
                <a:gd name="T14" fmla="*/ 0 w 33"/>
                <a:gd name="T15" fmla="*/ 2 h 73"/>
                <a:gd name="T16" fmla="*/ 0 w 33"/>
                <a:gd name="T17" fmla="*/ 2 h 73"/>
                <a:gd name="T18" fmla="*/ 0 w 33"/>
                <a:gd name="T19" fmla="*/ 2 h 73"/>
                <a:gd name="T20" fmla="*/ 0 w 33"/>
                <a:gd name="T21" fmla="*/ 2 h 73"/>
                <a:gd name="T22" fmla="*/ 0 w 33"/>
                <a:gd name="T23" fmla="*/ 1 h 73"/>
                <a:gd name="T24" fmla="*/ 0 w 33"/>
                <a:gd name="T25" fmla="*/ 0 h 73"/>
                <a:gd name="T26" fmla="*/ 0 w 33"/>
                <a:gd name="T27" fmla="*/ 0 h 73"/>
                <a:gd name="T28" fmla="*/ 0 w 33"/>
                <a:gd name="T29" fmla="*/ 0 h 73"/>
                <a:gd name="T30" fmla="*/ 0 w 33"/>
                <a:gd name="T31" fmla="*/ 1 h 73"/>
                <a:gd name="T32" fmla="*/ 0 w 33"/>
                <a:gd name="T33" fmla="*/ 1 h 73"/>
                <a:gd name="T34" fmla="*/ 0 w 33"/>
                <a:gd name="T35" fmla="*/ 1 h 73"/>
                <a:gd name="T36" fmla="*/ 0 w 33"/>
                <a:gd name="T37" fmla="*/ 1 h 73"/>
                <a:gd name="T38" fmla="*/ 0 w 33"/>
                <a:gd name="T39" fmla="*/ 1 h 73"/>
                <a:gd name="T40" fmla="*/ 0 w 33"/>
                <a:gd name="T41" fmla="*/ 1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 h="73">
                  <a:moveTo>
                    <a:pt x="10" y="73"/>
                  </a:moveTo>
                  <a:lnTo>
                    <a:pt x="10" y="61"/>
                  </a:lnTo>
                  <a:lnTo>
                    <a:pt x="13" y="65"/>
                  </a:lnTo>
                  <a:lnTo>
                    <a:pt x="18" y="68"/>
                  </a:lnTo>
                  <a:lnTo>
                    <a:pt x="25" y="68"/>
                  </a:lnTo>
                  <a:lnTo>
                    <a:pt x="33" y="64"/>
                  </a:lnTo>
                  <a:lnTo>
                    <a:pt x="28" y="68"/>
                  </a:lnTo>
                  <a:lnTo>
                    <a:pt x="22" y="70"/>
                  </a:lnTo>
                  <a:lnTo>
                    <a:pt x="16" y="72"/>
                  </a:lnTo>
                  <a:lnTo>
                    <a:pt x="10" y="73"/>
                  </a:lnTo>
                  <a:close/>
                  <a:moveTo>
                    <a:pt x="3" y="10"/>
                  </a:moveTo>
                  <a:lnTo>
                    <a:pt x="0" y="0"/>
                  </a:lnTo>
                  <a:lnTo>
                    <a:pt x="2" y="1"/>
                  </a:lnTo>
                  <a:lnTo>
                    <a:pt x="3" y="2"/>
                  </a:lnTo>
                  <a:lnTo>
                    <a:pt x="3" y="3"/>
                  </a:lnTo>
                  <a:lnTo>
                    <a:pt x="3" y="5"/>
                  </a:lnTo>
                  <a:lnTo>
                    <a:pt x="3" y="8"/>
                  </a:lnTo>
                  <a:lnTo>
                    <a:pt x="3" y="1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6" name="Freeform 146"/>
            <p:cNvSpPr>
              <a:spLocks noEditPoints="1"/>
            </p:cNvSpPr>
            <p:nvPr/>
          </p:nvSpPr>
          <p:spPr bwMode="auto">
            <a:xfrm>
              <a:off x="3988" y="2970"/>
              <a:ext cx="81" cy="59"/>
            </a:xfrm>
            <a:custGeom>
              <a:avLst/>
              <a:gdLst>
                <a:gd name="T0" fmla="*/ 3 w 162"/>
                <a:gd name="T1" fmla="*/ 2 h 118"/>
                <a:gd name="T2" fmla="*/ 1 w 162"/>
                <a:gd name="T3" fmla="*/ 2 h 118"/>
                <a:gd name="T4" fmla="*/ 1 w 162"/>
                <a:gd name="T5" fmla="*/ 2 h 118"/>
                <a:gd name="T6" fmla="*/ 3 w 162"/>
                <a:gd name="T7" fmla="*/ 2 h 118"/>
                <a:gd name="T8" fmla="*/ 3 w 162"/>
                <a:gd name="T9" fmla="*/ 2 h 118"/>
                <a:gd name="T10" fmla="*/ 3 w 162"/>
                <a:gd name="T11" fmla="*/ 2 h 118"/>
                <a:gd name="T12" fmla="*/ 3 w 162"/>
                <a:gd name="T13" fmla="*/ 1 h 118"/>
                <a:gd name="T14" fmla="*/ 3 w 162"/>
                <a:gd name="T15" fmla="*/ 1 h 118"/>
                <a:gd name="T16" fmla="*/ 3 w 162"/>
                <a:gd name="T17" fmla="*/ 1 h 118"/>
                <a:gd name="T18" fmla="*/ 3 w 162"/>
                <a:gd name="T19" fmla="*/ 1 h 118"/>
                <a:gd name="T20" fmla="*/ 3 w 162"/>
                <a:gd name="T21" fmla="*/ 1 h 118"/>
                <a:gd name="T22" fmla="*/ 2 w 162"/>
                <a:gd name="T23" fmla="*/ 1 h 118"/>
                <a:gd name="T24" fmla="*/ 2 w 162"/>
                <a:gd name="T25" fmla="*/ 1 h 118"/>
                <a:gd name="T26" fmla="*/ 2 w 162"/>
                <a:gd name="T27" fmla="*/ 1 h 118"/>
                <a:gd name="T28" fmla="*/ 2 w 162"/>
                <a:gd name="T29" fmla="*/ 1 h 118"/>
                <a:gd name="T30" fmla="*/ 2 w 162"/>
                <a:gd name="T31" fmla="*/ 1 h 118"/>
                <a:gd name="T32" fmla="*/ 1 w 162"/>
                <a:gd name="T33" fmla="*/ 1 h 118"/>
                <a:gd name="T34" fmla="*/ 1 w 162"/>
                <a:gd name="T35" fmla="*/ 1 h 118"/>
                <a:gd name="T36" fmla="*/ 1 w 162"/>
                <a:gd name="T37" fmla="*/ 1 h 118"/>
                <a:gd name="T38" fmla="*/ 0 w 162"/>
                <a:gd name="T39" fmla="*/ 0 h 118"/>
                <a:gd name="T40" fmla="*/ 1 w 162"/>
                <a:gd name="T41" fmla="*/ 1 h 118"/>
                <a:gd name="T42" fmla="*/ 1 w 162"/>
                <a:gd name="T43" fmla="*/ 1 h 118"/>
                <a:gd name="T44" fmla="*/ 2 w 162"/>
                <a:gd name="T45" fmla="*/ 1 h 118"/>
                <a:gd name="T46" fmla="*/ 2 w 162"/>
                <a:gd name="T47" fmla="*/ 1 h 118"/>
                <a:gd name="T48" fmla="*/ 2 w 162"/>
                <a:gd name="T49" fmla="*/ 1 h 118"/>
                <a:gd name="T50" fmla="*/ 2 w 162"/>
                <a:gd name="T51" fmla="*/ 1 h 118"/>
                <a:gd name="T52" fmla="*/ 3 w 162"/>
                <a:gd name="T53" fmla="*/ 1 h 118"/>
                <a:gd name="T54" fmla="*/ 3 w 162"/>
                <a:gd name="T55" fmla="*/ 1 h 1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2" h="118">
                  <a:moveTo>
                    <a:pt x="129" y="116"/>
                  </a:moveTo>
                  <a:lnTo>
                    <a:pt x="33" y="118"/>
                  </a:lnTo>
                  <a:lnTo>
                    <a:pt x="33" y="90"/>
                  </a:lnTo>
                  <a:lnTo>
                    <a:pt x="129" y="90"/>
                  </a:lnTo>
                  <a:lnTo>
                    <a:pt x="129" y="116"/>
                  </a:lnTo>
                  <a:close/>
                  <a:moveTo>
                    <a:pt x="162" y="2"/>
                  </a:moveTo>
                  <a:lnTo>
                    <a:pt x="150" y="16"/>
                  </a:lnTo>
                  <a:lnTo>
                    <a:pt x="142" y="29"/>
                  </a:lnTo>
                  <a:lnTo>
                    <a:pt x="136" y="39"/>
                  </a:lnTo>
                  <a:lnTo>
                    <a:pt x="129" y="50"/>
                  </a:lnTo>
                  <a:lnTo>
                    <a:pt x="118" y="48"/>
                  </a:lnTo>
                  <a:lnTo>
                    <a:pt x="105" y="46"/>
                  </a:lnTo>
                  <a:lnTo>
                    <a:pt x="92" y="45"/>
                  </a:lnTo>
                  <a:lnTo>
                    <a:pt x="80" y="45"/>
                  </a:lnTo>
                  <a:lnTo>
                    <a:pt x="67" y="45"/>
                  </a:lnTo>
                  <a:lnTo>
                    <a:pt x="54" y="46"/>
                  </a:lnTo>
                  <a:lnTo>
                    <a:pt x="43" y="48"/>
                  </a:lnTo>
                  <a:lnTo>
                    <a:pt x="33" y="50"/>
                  </a:lnTo>
                  <a:lnTo>
                    <a:pt x="0" y="0"/>
                  </a:lnTo>
                  <a:lnTo>
                    <a:pt x="22" y="3"/>
                  </a:lnTo>
                  <a:lnTo>
                    <a:pt x="44" y="5"/>
                  </a:lnTo>
                  <a:lnTo>
                    <a:pt x="65" y="7"/>
                  </a:lnTo>
                  <a:lnTo>
                    <a:pt x="84" y="8"/>
                  </a:lnTo>
                  <a:lnTo>
                    <a:pt x="104" y="8"/>
                  </a:lnTo>
                  <a:lnTo>
                    <a:pt x="124" y="7"/>
                  </a:lnTo>
                  <a:lnTo>
                    <a:pt x="143" y="4"/>
                  </a:lnTo>
                  <a:lnTo>
                    <a:pt x="162" y="2"/>
                  </a:lnTo>
                  <a:close/>
                </a:path>
              </a:pathLst>
            </a:custGeom>
            <a:solidFill>
              <a:srgbClr val="87605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7" name="Freeform 147"/>
            <p:cNvSpPr>
              <a:spLocks/>
            </p:cNvSpPr>
            <p:nvPr/>
          </p:nvSpPr>
          <p:spPr bwMode="auto">
            <a:xfrm>
              <a:off x="4004" y="3028"/>
              <a:ext cx="49" cy="30"/>
            </a:xfrm>
            <a:custGeom>
              <a:avLst/>
              <a:gdLst>
                <a:gd name="T0" fmla="*/ 0 w 96"/>
                <a:gd name="T1" fmla="*/ 1 h 60"/>
                <a:gd name="T2" fmla="*/ 2 w 96"/>
                <a:gd name="T3" fmla="*/ 0 h 60"/>
                <a:gd name="T4" fmla="*/ 2 w 96"/>
                <a:gd name="T5" fmla="*/ 1 h 60"/>
                <a:gd name="T6" fmla="*/ 0 w 96"/>
                <a:gd name="T7" fmla="*/ 1 h 60"/>
                <a:gd name="T8" fmla="*/ 0 w 96"/>
                <a:gd name="T9" fmla="*/ 1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60">
                  <a:moveTo>
                    <a:pt x="0" y="2"/>
                  </a:moveTo>
                  <a:lnTo>
                    <a:pt x="96" y="0"/>
                  </a:lnTo>
                  <a:lnTo>
                    <a:pt x="96" y="55"/>
                  </a:lnTo>
                  <a:lnTo>
                    <a:pt x="0" y="60"/>
                  </a:lnTo>
                  <a:lnTo>
                    <a:pt x="0" y="2"/>
                  </a:lnTo>
                  <a:close/>
                </a:path>
              </a:pathLst>
            </a:custGeom>
            <a:solidFill>
              <a:srgbClr val="87605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8" name="Freeform 148"/>
            <p:cNvSpPr>
              <a:spLocks/>
            </p:cNvSpPr>
            <p:nvPr/>
          </p:nvSpPr>
          <p:spPr bwMode="auto">
            <a:xfrm>
              <a:off x="4004" y="3056"/>
              <a:ext cx="49" cy="31"/>
            </a:xfrm>
            <a:custGeom>
              <a:avLst/>
              <a:gdLst>
                <a:gd name="T0" fmla="*/ 0 w 96"/>
                <a:gd name="T1" fmla="*/ 0 h 63"/>
                <a:gd name="T2" fmla="*/ 2 w 96"/>
                <a:gd name="T3" fmla="*/ 0 h 63"/>
                <a:gd name="T4" fmla="*/ 2 w 96"/>
                <a:gd name="T5" fmla="*/ 0 h 63"/>
                <a:gd name="T6" fmla="*/ 1 w 96"/>
                <a:gd name="T7" fmla="*/ 0 h 63"/>
                <a:gd name="T8" fmla="*/ 0 w 96"/>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63">
                  <a:moveTo>
                    <a:pt x="0" y="5"/>
                  </a:moveTo>
                  <a:lnTo>
                    <a:pt x="96" y="0"/>
                  </a:lnTo>
                  <a:lnTo>
                    <a:pt x="96" y="58"/>
                  </a:lnTo>
                  <a:lnTo>
                    <a:pt x="2" y="63"/>
                  </a:lnTo>
                  <a:lnTo>
                    <a:pt x="0" y="5"/>
                  </a:lnTo>
                  <a:close/>
                </a:path>
              </a:pathLst>
            </a:custGeom>
            <a:solidFill>
              <a:srgbClr val="875B5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29" name="Freeform 149"/>
            <p:cNvSpPr>
              <a:spLocks/>
            </p:cNvSpPr>
            <p:nvPr/>
          </p:nvSpPr>
          <p:spPr bwMode="auto">
            <a:xfrm>
              <a:off x="4005" y="3085"/>
              <a:ext cx="48" cy="31"/>
            </a:xfrm>
            <a:custGeom>
              <a:avLst/>
              <a:gdLst>
                <a:gd name="T0" fmla="*/ 0 w 94"/>
                <a:gd name="T1" fmla="*/ 0 h 63"/>
                <a:gd name="T2" fmla="*/ 2 w 94"/>
                <a:gd name="T3" fmla="*/ 0 h 63"/>
                <a:gd name="T4" fmla="*/ 2 w 94"/>
                <a:gd name="T5" fmla="*/ 0 h 63"/>
                <a:gd name="T6" fmla="*/ 0 w 94"/>
                <a:gd name="T7" fmla="*/ 0 h 63"/>
                <a:gd name="T8" fmla="*/ 0 w 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63">
                  <a:moveTo>
                    <a:pt x="0" y="5"/>
                  </a:moveTo>
                  <a:lnTo>
                    <a:pt x="94" y="0"/>
                  </a:lnTo>
                  <a:lnTo>
                    <a:pt x="94" y="59"/>
                  </a:lnTo>
                  <a:lnTo>
                    <a:pt x="0" y="63"/>
                  </a:lnTo>
                  <a:lnTo>
                    <a:pt x="0" y="5"/>
                  </a:lnTo>
                  <a:close/>
                </a:path>
              </a:pathLst>
            </a:custGeom>
            <a:solidFill>
              <a:srgbClr val="8754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0" name="Freeform 150"/>
            <p:cNvSpPr>
              <a:spLocks/>
            </p:cNvSpPr>
            <p:nvPr/>
          </p:nvSpPr>
          <p:spPr bwMode="auto">
            <a:xfrm>
              <a:off x="4005" y="3114"/>
              <a:ext cx="48" cy="31"/>
            </a:xfrm>
            <a:custGeom>
              <a:avLst/>
              <a:gdLst>
                <a:gd name="T0" fmla="*/ 0 w 94"/>
                <a:gd name="T1" fmla="*/ 1 h 62"/>
                <a:gd name="T2" fmla="*/ 2 w 94"/>
                <a:gd name="T3" fmla="*/ 0 h 62"/>
                <a:gd name="T4" fmla="*/ 2 w 94"/>
                <a:gd name="T5" fmla="*/ 1 h 62"/>
                <a:gd name="T6" fmla="*/ 1 w 94"/>
                <a:gd name="T7" fmla="*/ 1 h 62"/>
                <a:gd name="T8" fmla="*/ 0 w 94"/>
                <a:gd name="T9" fmla="*/ 1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62">
                  <a:moveTo>
                    <a:pt x="0" y="4"/>
                  </a:moveTo>
                  <a:lnTo>
                    <a:pt x="94" y="0"/>
                  </a:lnTo>
                  <a:lnTo>
                    <a:pt x="94" y="57"/>
                  </a:lnTo>
                  <a:lnTo>
                    <a:pt x="1" y="62"/>
                  </a:lnTo>
                  <a:lnTo>
                    <a:pt x="0" y="4"/>
                  </a:lnTo>
                  <a:close/>
                </a:path>
              </a:pathLst>
            </a:custGeom>
            <a:solidFill>
              <a:srgbClr val="844C4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1" name="Freeform 151"/>
            <p:cNvSpPr>
              <a:spLocks/>
            </p:cNvSpPr>
            <p:nvPr/>
          </p:nvSpPr>
          <p:spPr bwMode="auto">
            <a:xfrm>
              <a:off x="4006" y="3143"/>
              <a:ext cx="47" cy="16"/>
            </a:xfrm>
            <a:custGeom>
              <a:avLst/>
              <a:gdLst>
                <a:gd name="T0" fmla="*/ 0 w 93"/>
                <a:gd name="T1" fmla="*/ 0 h 34"/>
                <a:gd name="T2" fmla="*/ 2 w 93"/>
                <a:gd name="T3" fmla="*/ 0 h 34"/>
                <a:gd name="T4" fmla="*/ 2 w 93"/>
                <a:gd name="T5" fmla="*/ 0 h 34"/>
                <a:gd name="T6" fmla="*/ 2 w 93"/>
                <a:gd name="T7" fmla="*/ 0 h 34"/>
                <a:gd name="T8" fmla="*/ 2 w 93"/>
                <a:gd name="T9" fmla="*/ 0 h 34"/>
                <a:gd name="T10" fmla="*/ 1 w 93"/>
                <a:gd name="T11" fmla="*/ 0 h 34"/>
                <a:gd name="T12" fmla="*/ 1 w 93"/>
                <a:gd name="T13" fmla="*/ 0 h 34"/>
                <a:gd name="T14" fmla="*/ 1 w 93"/>
                <a:gd name="T15" fmla="*/ 0 h 34"/>
                <a:gd name="T16" fmla="*/ 1 w 93"/>
                <a:gd name="T17" fmla="*/ 0 h 34"/>
                <a:gd name="T18" fmla="*/ 1 w 93"/>
                <a:gd name="T19" fmla="*/ 0 h 34"/>
                <a:gd name="T20" fmla="*/ 0 w 93"/>
                <a:gd name="T21" fmla="*/ 0 h 34"/>
                <a:gd name="T22" fmla="*/ 0 w 93"/>
                <a:gd name="T23" fmla="*/ 0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 h="34">
                  <a:moveTo>
                    <a:pt x="0" y="5"/>
                  </a:moveTo>
                  <a:lnTo>
                    <a:pt x="93" y="0"/>
                  </a:lnTo>
                  <a:lnTo>
                    <a:pt x="93" y="33"/>
                  </a:lnTo>
                  <a:lnTo>
                    <a:pt x="81" y="34"/>
                  </a:lnTo>
                  <a:lnTo>
                    <a:pt x="69" y="34"/>
                  </a:lnTo>
                  <a:lnTo>
                    <a:pt x="58" y="31"/>
                  </a:lnTo>
                  <a:lnTo>
                    <a:pt x="46" y="30"/>
                  </a:lnTo>
                  <a:lnTo>
                    <a:pt x="35" y="28"/>
                  </a:lnTo>
                  <a:lnTo>
                    <a:pt x="23" y="28"/>
                  </a:lnTo>
                  <a:lnTo>
                    <a:pt x="12" y="29"/>
                  </a:lnTo>
                  <a:lnTo>
                    <a:pt x="0" y="33"/>
                  </a:lnTo>
                  <a:lnTo>
                    <a:pt x="0" y="5"/>
                  </a:lnTo>
                  <a:close/>
                </a:path>
              </a:pathLst>
            </a:custGeom>
            <a:solidFill>
              <a:srgbClr val="844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2" name="Freeform 152"/>
            <p:cNvSpPr>
              <a:spLocks/>
            </p:cNvSpPr>
            <p:nvPr/>
          </p:nvSpPr>
          <p:spPr bwMode="auto">
            <a:xfrm>
              <a:off x="4004" y="3179"/>
              <a:ext cx="49" cy="23"/>
            </a:xfrm>
            <a:custGeom>
              <a:avLst/>
              <a:gdLst>
                <a:gd name="T0" fmla="*/ 2 w 96"/>
                <a:gd name="T1" fmla="*/ 1 h 46"/>
                <a:gd name="T2" fmla="*/ 0 w 96"/>
                <a:gd name="T3" fmla="*/ 1 h 46"/>
                <a:gd name="T4" fmla="*/ 1 w 96"/>
                <a:gd name="T5" fmla="*/ 1 h 46"/>
                <a:gd name="T6" fmla="*/ 1 w 96"/>
                <a:gd name="T7" fmla="*/ 1 h 46"/>
                <a:gd name="T8" fmla="*/ 1 w 96"/>
                <a:gd name="T9" fmla="*/ 1 h 46"/>
                <a:gd name="T10" fmla="*/ 1 w 96"/>
                <a:gd name="T11" fmla="*/ 0 h 46"/>
                <a:gd name="T12" fmla="*/ 2 w 96"/>
                <a:gd name="T13" fmla="*/ 1 h 46"/>
                <a:gd name="T14" fmla="*/ 2 w 96"/>
                <a:gd name="T15" fmla="*/ 1 h 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46">
                  <a:moveTo>
                    <a:pt x="96" y="41"/>
                  </a:moveTo>
                  <a:lnTo>
                    <a:pt x="0" y="46"/>
                  </a:lnTo>
                  <a:lnTo>
                    <a:pt x="1" y="35"/>
                  </a:lnTo>
                  <a:lnTo>
                    <a:pt x="2" y="23"/>
                  </a:lnTo>
                  <a:lnTo>
                    <a:pt x="2" y="11"/>
                  </a:lnTo>
                  <a:lnTo>
                    <a:pt x="3" y="0"/>
                  </a:lnTo>
                  <a:lnTo>
                    <a:pt x="96" y="3"/>
                  </a:lnTo>
                  <a:lnTo>
                    <a:pt x="96" y="41"/>
                  </a:lnTo>
                  <a:close/>
                </a:path>
              </a:pathLst>
            </a:custGeom>
            <a:solidFill>
              <a:srgbClr val="823D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3" name="Freeform 153"/>
            <p:cNvSpPr>
              <a:spLocks/>
            </p:cNvSpPr>
            <p:nvPr/>
          </p:nvSpPr>
          <p:spPr bwMode="auto">
            <a:xfrm>
              <a:off x="4004" y="3200"/>
              <a:ext cx="49" cy="31"/>
            </a:xfrm>
            <a:custGeom>
              <a:avLst/>
              <a:gdLst>
                <a:gd name="T0" fmla="*/ 0 w 96"/>
                <a:gd name="T1" fmla="*/ 0 h 63"/>
                <a:gd name="T2" fmla="*/ 2 w 96"/>
                <a:gd name="T3" fmla="*/ 0 h 63"/>
                <a:gd name="T4" fmla="*/ 2 w 96"/>
                <a:gd name="T5" fmla="*/ 0 h 63"/>
                <a:gd name="T6" fmla="*/ 0 w 96"/>
                <a:gd name="T7" fmla="*/ 0 h 63"/>
                <a:gd name="T8" fmla="*/ 0 w 96"/>
                <a:gd name="T9" fmla="*/ 0 h 63"/>
                <a:gd name="T10" fmla="*/ 0 w 96"/>
                <a:gd name="T11" fmla="*/ 0 h 63"/>
                <a:gd name="T12" fmla="*/ 0 w 96"/>
                <a:gd name="T13" fmla="*/ 0 h 63"/>
                <a:gd name="T14" fmla="*/ 0 w 96"/>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63">
                  <a:moveTo>
                    <a:pt x="0" y="5"/>
                  </a:moveTo>
                  <a:lnTo>
                    <a:pt x="96" y="0"/>
                  </a:lnTo>
                  <a:lnTo>
                    <a:pt x="96" y="58"/>
                  </a:lnTo>
                  <a:lnTo>
                    <a:pt x="0" y="63"/>
                  </a:lnTo>
                  <a:lnTo>
                    <a:pt x="0" y="49"/>
                  </a:lnTo>
                  <a:lnTo>
                    <a:pt x="0" y="35"/>
                  </a:lnTo>
                  <a:lnTo>
                    <a:pt x="0" y="20"/>
                  </a:lnTo>
                  <a:lnTo>
                    <a:pt x="0" y="5"/>
                  </a:lnTo>
                  <a:close/>
                </a:path>
              </a:pathLst>
            </a:custGeom>
            <a:solidFill>
              <a:srgbClr val="8238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4" name="Freeform 154"/>
            <p:cNvSpPr>
              <a:spLocks/>
            </p:cNvSpPr>
            <p:nvPr/>
          </p:nvSpPr>
          <p:spPr bwMode="auto">
            <a:xfrm>
              <a:off x="4004" y="3229"/>
              <a:ext cx="49" cy="31"/>
            </a:xfrm>
            <a:custGeom>
              <a:avLst/>
              <a:gdLst>
                <a:gd name="T0" fmla="*/ 1 w 98"/>
                <a:gd name="T1" fmla="*/ 0 h 63"/>
                <a:gd name="T2" fmla="*/ 2 w 98"/>
                <a:gd name="T3" fmla="*/ 0 h 63"/>
                <a:gd name="T4" fmla="*/ 2 w 98"/>
                <a:gd name="T5" fmla="*/ 0 h 63"/>
                <a:gd name="T6" fmla="*/ 1 w 98"/>
                <a:gd name="T7" fmla="*/ 0 h 63"/>
                <a:gd name="T8" fmla="*/ 0 w 98"/>
                <a:gd name="T9" fmla="*/ 0 h 63"/>
                <a:gd name="T10" fmla="*/ 0 w 98"/>
                <a:gd name="T11" fmla="*/ 0 h 63"/>
                <a:gd name="T12" fmla="*/ 0 w 98"/>
                <a:gd name="T13" fmla="*/ 0 h 63"/>
                <a:gd name="T14" fmla="*/ 1 w 98"/>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63">
                  <a:moveTo>
                    <a:pt x="2" y="5"/>
                  </a:moveTo>
                  <a:lnTo>
                    <a:pt x="98" y="0"/>
                  </a:lnTo>
                  <a:lnTo>
                    <a:pt x="97" y="59"/>
                  </a:lnTo>
                  <a:lnTo>
                    <a:pt x="2" y="63"/>
                  </a:lnTo>
                  <a:lnTo>
                    <a:pt x="0" y="48"/>
                  </a:lnTo>
                  <a:lnTo>
                    <a:pt x="0" y="35"/>
                  </a:lnTo>
                  <a:lnTo>
                    <a:pt x="0" y="20"/>
                  </a:lnTo>
                  <a:lnTo>
                    <a:pt x="2" y="5"/>
                  </a:lnTo>
                  <a:close/>
                </a:path>
              </a:pathLst>
            </a:custGeom>
            <a:solidFill>
              <a:srgbClr val="8233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5" name="Freeform 155"/>
            <p:cNvSpPr>
              <a:spLocks/>
            </p:cNvSpPr>
            <p:nvPr/>
          </p:nvSpPr>
          <p:spPr bwMode="auto">
            <a:xfrm>
              <a:off x="4004" y="3258"/>
              <a:ext cx="48" cy="31"/>
            </a:xfrm>
            <a:custGeom>
              <a:avLst/>
              <a:gdLst>
                <a:gd name="T0" fmla="*/ 0 w 95"/>
                <a:gd name="T1" fmla="*/ 1 h 62"/>
                <a:gd name="T2" fmla="*/ 2 w 95"/>
                <a:gd name="T3" fmla="*/ 0 h 62"/>
                <a:gd name="T4" fmla="*/ 2 w 95"/>
                <a:gd name="T5" fmla="*/ 1 h 62"/>
                <a:gd name="T6" fmla="*/ 0 w 95"/>
                <a:gd name="T7" fmla="*/ 1 h 62"/>
                <a:gd name="T8" fmla="*/ 0 w 95"/>
                <a:gd name="T9" fmla="*/ 1 h 62"/>
                <a:gd name="T10" fmla="*/ 0 w 95"/>
                <a:gd name="T11" fmla="*/ 1 h 62"/>
                <a:gd name="T12" fmla="*/ 0 w 95"/>
                <a:gd name="T13" fmla="*/ 1 h 62"/>
                <a:gd name="T14" fmla="*/ 0 w 95"/>
                <a:gd name="T15" fmla="*/ 1 h 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2">
                  <a:moveTo>
                    <a:pt x="0" y="4"/>
                  </a:moveTo>
                  <a:lnTo>
                    <a:pt x="95" y="0"/>
                  </a:lnTo>
                  <a:lnTo>
                    <a:pt x="94" y="57"/>
                  </a:lnTo>
                  <a:lnTo>
                    <a:pt x="0" y="62"/>
                  </a:lnTo>
                  <a:lnTo>
                    <a:pt x="0" y="46"/>
                  </a:lnTo>
                  <a:lnTo>
                    <a:pt x="0" y="32"/>
                  </a:lnTo>
                  <a:lnTo>
                    <a:pt x="0" y="18"/>
                  </a:lnTo>
                  <a:lnTo>
                    <a:pt x="0" y="4"/>
                  </a:lnTo>
                  <a:close/>
                </a:path>
              </a:pathLst>
            </a:custGeom>
            <a:solidFill>
              <a:srgbClr val="7F282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6" name="Freeform 156"/>
            <p:cNvSpPr>
              <a:spLocks/>
            </p:cNvSpPr>
            <p:nvPr/>
          </p:nvSpPr>
          <p:spPr bwMode="auto">
            <a:xfrm>
              <a:off x="4004" y="3287"/>
              <a:ext cx="48" cy="29"/>
            </a:xfrm>
            <a:custGeom>
              <a:avLst/>
              <a:gdLst>
                <a:gd name="T0" fmla="*/ 0 w 94"/>
                <a:gd name="T1" fmla="*/ 0 h 59"/>
                <a:gd name="T2" fmla="*/ 2 w 94"/>
                <a:gd name="T3" fmla="*/ 0 h 59"/>
                <a:gd name="T4" fmla="*/ 2 w 94"/>
                <a:gd name="T5" fmla="*/ 0 h 59"/>
                <a:gd name="T6" fmla="*/ 1 w 94"/>
                <a:gd name="T7" fmla="*/ 0 h 59"/>
                <a:gd name="T8" fmla="*/ 1 w 94"/>
                <a:gd name="T9" fmla="*/ 0 h 59"/>
                <a:gd name="T10" fmla="*/ 1 w 94"/>
                <a:gd name="T11" fmla="*/ 0 h 59"/>
                <a:gd name="T12" fmla="*/ 1 w 94"/>
                <a:gd name="T13" fmla="*/ 0 h 59"/>
                <a:gd name="T14" fmla="*/ 1 w 94"/>
                <a:gd name="T15" fmla="*/ 0 h 59"/>
                <a:gd name="T16" fmla="*/ 1 w 94"/>
                <a:gd name="T17" fmla="*/ 0 h 59"/>
                <a:gd name="T18" fmla="*/ 1 w 94"/>
                <a:gd name="T19" fmla="*/ 0 h 59"/>
                <a:gd name="T20" fmla="*/ 1 w 94"/>
                <a:gd name="T21" fmla="*/ 0 h 59"/>
                <a:gd name="T22" fmla="*/ 0 w 94"/>
                <a:gd name="T23" fmla="*/ 0 h 59"/>
                <a:gd name="T24" fmla="*/ 0 w 94"/>
                <a:gd name="T25" fmla="*/ 0 h 59"/>
                <a:gd name="T26" fmla="*/ 0 w 94"/>
                <a:gd name="T27" fmla="*/ 0 h 59"/>
                <a:gd name="T28" fmla="*/ 0 w 94"/>
                <a:gd name="T29" fmla="*/ 0 h 59"/>
                <a:gd name="T30" fmla="*/ 0 w 94"/>
                <a:gd name="T31" fmla="*/ 0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4" h="59">
                  <a:moveTo>
                    <a:pt x="0" y="5"/>
                  </a:moveTo>
                  <a:lnTo>
                    <a:pt x="94" y="0"/>
                  </a:lnTo>
                  <a:lnTo>
                    <a:pt x="94" y="58"/>
                  </a:lnTo>
                  <a:lnTo>
                    <a:pt x="58" y="59"/>
                  </a:lnTo>
                  <a:lnTo>
                    <a:pt x="50" y="58"/>
                  </a:lnTo>
                  <a:lnTo>
                    <a:pt x="43" y="57"/>
                  </a:lnTo>
                  <a:lnTo>
                    <a:pt x="35" y="56"/>
                  </a:lnTo>
                  <a:lnTo>
                    <a:pt x="28" y="55"/>
                  </a:lnTo>
                  <a:lnTo>
                    <a:pt x="20" y="55"/>
                  </a:lnTo>
                  <a:lnTo>
                    <a:pt x="13" y="56"/>
                  </a:lnTo>
                  <a:lnTo>
                    <a:pt x="7" y="57"/>
                  </a:lnTo>
                  <a:lnTo>
                    <a:pt x="0" y="59"/>
                  </a:lnTo>
                  <a:lnTo>
                    <a:pt x="0" y="45"/>
                  </a:lnTo>
                  <a:lnTo>
                    <a:pt x="0" y="32"/>
                  </a:lnTo>
                  <a:lnTo>
                    <a:pt x="0" y="18"/>
                  </a:lnTo>
                  <a:lnTo>
                    <a:pt x="0" y="5"/>
                  </a:lnTo>
                  <a:close/>
                </a:path>
              </a:pathLst>
            </a:custGeom>
            <a:solidFill>
              <a:srgbClr val="7F232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7" name="Freeform 157"/>
            <p:cNvSpPr>
              <a:spLocks noEditPoints="1"/>
            </p:cNvSpPr>
            <p:nvPr/>
          </p:nvSpPr>
          <p:spPr bwMode="auto">
            <a:xfrm>
              <a:off x="4004" y="3316"/>
              <a:ext cx="48" cy="30"/>
            </a:xfrm>
            <a:custGeom>
              <a:avLst/>
              <a:gdLst>
                <a:gd name="T0" fmla="*/ 1 w 94"/>
                <a:gd name="T1" fmla="*/ 0 h 61"/>
                <a:gd name="T2" fmla="*/ 2 w 94"/>
                <a:gd name="T3" fmla="*/ 0 h 61"/>
                <a:gd name="T4" fmla="*/ 2 w 94"/>
                <a:gd name="T5" fmla="*/ 0 h 61"/>
                <a:gd name="T6" fmla="*/ 2 w 94"/>
                <a:gd name="T7" fmla="*/ 0 h 61"/>
                <a:gd name="T8" fmla="*/ 2 w 94"/>
                <a:gd name="T9" fmla="*/ 0 h 61"/>
                <a:gd name="T10" fmla="*/ 2 w 94"/>
                <a:gd name="T11" fmla="*/ 0 h 61"/>
                <a:gd name="T12" fmla="*/ 2 w 94"/>
                <a:gd name="T13" fmla="*/ 0 h 61"/>
                <a:gd name="T14" fmla="*/ 2 w 94"/>
                <a:gd name="T15" fmla="*/ 0 h 61"/>
                <a:gd name="T16" fmla="*/ 2 w 94"/>
                <a:gd name="T17" fmla="*/ 0 h 61"/>
                <a:gd name="T18" fmla="*/ 1 w 94"/>
                <a:gd name="T19" fmla="*/ 0 h 61"/>
                <a:gd name="T20" fmla="*/ 1 w 94"/>
                <a:gd name="T21" fmla="*/ 0 h 61"/>
                <a:gd name="T22" fmla="*/ 1 w 94"/>
                <a:gd name="T23" fmla="*/ 0 h 61"/>
                <a:gd name="T24" fmla="*/ 2 w 94"/>
                <a:gd name="T25" fmla="*/ 0 h 61"/>
                <a:gd name="T26" fmla="*/ 0 w 94"/>
                <a:gd name="T27" fmla="*/ 0 h 61"/>
                <a:gd name="T28" fmla="*/ 0 w 94"/>
                <a:gd name="T29" fmla="*/ 0 h 61"/>
                <a:gd name="T30" fmla="*/ 2 w 94"/>
                <a:gd name="T31" fmla="*/ 0 h 61"/>
                <a:gd name="T32" fmla="*/ 2 w 94"/>
                <a:gd name="T33" fmla="*/ 0 h 61"/>
                <a:gd name="T34" fmla="*/ 2 w 94"/>
                <a:gd name="T35" fmla="*/ 0 h 61"/>
                <a:gd name="T36" fmla="*/ 2 w 94"/>
                <a:gd name="T37" fmla="*/ 0 h 61"/>
                <a:gd name="T38" fmla="*/ 2 w 94"/>
                <a:gd name="T39" fmla="*/ 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4" h="61">
                  <a:moveTo>
                    <a:pt x="58" y="1"/>
                  </a:moveTo>
                  <a:lnTo>
                    <a:pt x="94" y="0"/>
                  </a:lnTo>
                  <a:lnTo>
                    <a:pt x="94" y="1"/>
                  </a:lnTo>
                  <a:lnTo>
                    <a:pt x="89" y="2"/>
                  </a:lnTo>
                  <a:lnTo>
                    <a:pt x="84" y="2"/>
                  </a:lnTo>
                  <a:lnTo>
                    <a:pt x="79" y="2"/>
                  </a:lnTo>
                  <a:lnTo>
                    <a:pt x="74" y="2"/>
                  </a:lnTo>
                  <a:lnTo>
                    <a:pt x="71" y="2"/>
                  </a:lnTo>
                  <a:lnTo>
                    <a:pt x="66" y="2"/>
                  </a:lnTo>
                  <a:lnTo>
                    <a:pt x="62" y="2"/>
                  </a:lnTo>
                  <a:lnTo>
                    <a:pt x="58" y="1"/>
                  </a:lnTo>
                  <a:close/>
                  <a:moveTo>
                    <a:pt x="94" y="56"/>
                  </a:moveTo>
                  <a:lnTo>
                    <a:pt x="0" y="61"/>
                  </a:lnTo>
                  <a:lnTo>
                    <a:pt x="0" y="38"/>
                  </a:lnTo>
                  <a:lnTo>
                    <a:pt x="94" y="46"/>
                  </a:lnTo>
                  <a:lnTo>
                    <a:pt x="94" y="48"/>
                  </a:lnTo>
                  <a:lnTo>
                    <a:pt x="94" y="51"/>
                  </a:lnTo>
                  <a:lnTo>
                    <a:pt x="94" y="54"/>
                  </a:lnTo>
                  <a:lnTo>
                    <a:pt x="94" y="56"/>
                  </a:lnTo>
                  <a:close/>
                </a:path>
              </a:pathLst>
            </a:custGeom>
            <a:solidFill>
              <a:srgbClr val="7C1C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8" name="Freeform 158"/>
            <p:cNvSpPr>
              <a:spLocks/>
            </p:cNvSpPr>
            <p:nvPr/>
          </p:nvSpPr>
          <p:spPr bwMode="auto">
            <a:xfrm>
              <a:off x="4004" y="3344"/>
              <a:ext cx="49" cy="31"/>
            </a:xfrm>
            <a:custGeom>
              <a:avLst/>
              <a:gdLst>
                <a:gd name="T0" fmla="*/ 0 w 96"/>
                <a:gd name="T1" fmla="*/ 0 h 63"/>
                <a:gd name="T2" fmla="*/ 2 w 96"/>
                <a:gd name="T3" fmla="*/ 0 h 63"/>
                <a:gd name="T4" fmla="*/ 2 w 96"/>
                <a:gd name="T5" fmla="*/ 0 h 63"/>
                <a:gd name="T6" fmla="*/ 2 w 96"/>
                <a:gd name="T7" fmla="*/ 0 h 63"/>
                <a:gd name="T8" fmla="*/ 2 w 96"/>
                <a:gd name="T9" fmla="*/ 0 h 63"/>
                <a:gd name="T10" fmla="*/ 2 w 96"/>
                <a:gd name="T11" fmla="*/ 0 h 63"/>
                <a:gd name="T12" fmla="*/ 1 w 96"/>
                <a:gd name="T13" fmla="*/ 0 h 63"/>
                <a:gd name="T14" fmla="*/ 0 w 96"/>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63">
                  <a:moveTo>
                    <a:pt x="0" y="5"/>
                  </a:moveTo>
                  <a:lnTo>
                    <a:pt x="94" y="0"/>
                  </a:lnTo>
                  <a:lnTo>
                    <a:pt x="94" y="15"/>
                  </a:lnTo>
                  <a:lnTo>
                    <a:pt x="95" y="29"/>
                  </a:lnTo>
                  <a:lnTo>
                    <a:pt x="95" y="43"/>
                  </a:lnTo>
                  <a:lnTo>
                    <a:pt x="96" y="58"/>
                  </a:lnTo>
                  <a:lnTo>
                    <a:pt x="2" y="63"/>
                  </a:lnTo>
                  <a:lnTo>
                    <a:pt x="0" y="5"/>
                  </a:lnTo>
                  <a:close/>
                </a:path>
              </a:pathLst>
            </a:custGeom>
            <a:solidFill>
              <a:srgbClr val="7C141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39" name="Freeform 159"/>
            <p:cNvSpPr>
              <a:spLocks/>
            </p:cNvSpPr>
            <p:nvPr/>
          </p:nvSpPr>
          <p:spPr bwMode="auto">
            <a:xfrm>
              <a:off x="4005" y="3373"/>
              <a:ext cx="49" cy="30"/>
            </a:xfrm>
            <a:custGeom>
              <a:avLst/>
              <a:gdLst>
                <a:gd name="T0" fmla="*/ 0 w 97"/>
                <a:gd name="T1" fmla="*/ 0 h 61"/>
                <a:gd name="T2" fmla="*/ 2 w 97"/>
                <a:gd name="T3" fmla="*/ 0 h 61"/>
                <a:gd name="T4" fmla="*/ 2 w 97"/>
                <a:gd name="T5" fmla="*/ 0 h 61"/>
                <a:gd name="T6" fmla="*/ 2 w 97"/>
                <a:gd name="T7" fmla="*/ 0 h 61"/>
                <a:gd name="T8" fmla="*/ 2 w 97"/>
                <a:gd name="T9" fmla="*/ 0 h 61"/>
                <a:gd name="T10" fmla="*/ 2 w 97"/>
                <a:gd name="T11" fmla="*/ 0 h 61"/>
                <a:gd name="T12" fmla="*/ 1 w 97"/>
                <a:gd name="T13" fmla="*/ 0 h 61"/>
                <a:gd name="T14" fmla="*/ 0 w 9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 h="61">
                  <a:moveTo>
                    <a:pt x="0" y="5"/>
                  </a:moveTo>
                  <a:lnTo>
                    <a:pt x="94" y="0"/>
                  </a:lnTo>
                  <a:lnTo>
                    <a:pt x="94" y="14"/>
                  </a:lnTo>
                  <a:lnTo>
                    <a:pt x="95" y="28"/>
                  </a:lnTo>
                  <a:lnTo>
                    <a:pt x="97" y="43"/>
                  </a:lnTo>
                  <a:lnTo>
                    <a:pt x="97" y="57"/>
                  </a:lnTo>
                  <a:lnTo>
                    <a:pt x="1" y="61"/>
                  </a:lnTo>
                  <a:lnTo>
                    <a:pt x="0" y="5"/>
                  </a:lnTo>
                  <a:close/>
                </a:path>
              </a:pathLst>
            </a:custGeom>
            <a:solidFill>
              <a:srgbClr val="7C0F0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0" name="Freeform 160"/>
            <p:cNvSpPr>
              <a:spLocks/>
            </p:cNvSpPr>
            <p:nvPr/>
          </p:nvSpPr>
          <p:spPr bwMode="auto">
            <a:xfrm>
              <a:off x="4006" y="3401"/>
              <a:ext cx="49" cy="31"/>
            </a:xfrm>
            <a:custGeom>
              <a:avLst/>
              <a:gdLst>
                <a:gd name="T0" fmla="*/ 0 w 98"/>
                <a:gd name="T1" fmla="*/ 1 h 62"/>
                <a:gd name="T2" fmla="*/ 2 w 98"/>
                <a:gd name="T3" fmla="*/ 0 h 62"/>
                <a:gd name="T4" fmla="*/ 2 w 98"/>
                <a:gd name="T5" fmla="*/ 1 h 62"/>
                <a:gd name="T6" fmla="*/ 2 w 98"/>
                <a:gd name="T7" fmla="*/ 1 h 62"/>
                <a:gd name="T8" fmla="*/ 2 w 98"/>
                <a:gd name="T9" fmla="*/ 1 h 62"/>
                <a:gd name="T10" fmla="*/ 2 w 98"/>
                <a:gd name="T11" fmla="*/ 1 h 62"/>
                <a:gd name="T12" fmla="*/ 1 w 98"/>
                <a:gd name="T13" fmla="*/ 1 h 62"/>
                <a:gd name="T14" fmla="*/ 0 w 98"/>
                <a:gd name="T15" fmla="*/ 1 h 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62">
                  <a:moveTo>
                    <a:pt x="0" y="4"/>
                  </a:moveTo>
                  <a:lnTo>
                    <a:pt x="96" y="0"/>
                  </a:lnTo>
                  <a:lnTo>
                    <a:pt x="97" y="14"/>
                  </a:lnTo>
                  <a:lnTo>
                    <a:pt x="98" y="28"/>
                  </a:lnTo>
                  <a:lnTo>
                    <a:pt x="98" y="43"/>
                  </a:lnTo>
                  <a:lnTo>
                    <a:pt x="98" y="57"/>
                  </a:lnTo>
                  <a:lnTo>
                    <a:pt x="2" y="62"/>
                  </a:lnTo>
                  <a:lnTo>
                    <a:pt x="0" y="4"/>
                  </a:lnTo>
                  <a:close/>
                </a:path>
              </a:pathLst>
            </a:custGeom>
            <a:solidFill>
              <a:srgbClr val="7A070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1" name="Freeform 161"/>
            <p:cNvSpPr>
              <a:spLocks/>
            </p:cNvSpPr>
            <p:nvPr/>
          </p:nvSpPr>
          <p:spPr bwMode="auto">
            <a:xfrm>
              <a:off x="4007" y="3430"/>
              <a:ext cx="48" cy="30"/>
            </a:xfrm>
            <a:custGeom>
              <a:avLst/>
              <a:gdLst>
                <a:gd name="T0" fmla="*/ 0 w 96"/>
                <a:gd name="T1" fmla="*/ 1 h 60"/>
                <a:gd name="T2" fmla="*/ 2 w 96"/>
                <a:gd name="T3" fmla="*/ 0 h 60"/>
                <a:gd name="T4" fmla="*/ 2 w 96"/>
                <a:gd name="T5" fmla="*/ 1 h 60"/>
                <a:gd name="T6" fmla="*/ 2 w 96"/>
                <a:gd name="T7" fmla="*/ 1 h 60"/>
                <a:gd name="T8" fmla="*/ 2 w 96"/>
                <a:gd name="T9" fmla="*/ 1 h 60"/>
                <a:gd name="T10" fmla="*/ 2 w 96"/>
                <a:gd name="T11" fmla="*/ 1 h 60"/>
                <a:gd name="T12" fmla="*/ 1 w 96"/>
                <a:gd name="T13" fmla="*/ 1 h 60"/>
                <a:gd name="T14" fmla="*/ 1 w 96"/>
                <a:gd name="T15" fmla="*/ 1 h 60"/>
                <a:gd name="T16" fmla="*/ 1 w 96"/>
                <a:gd name="T17" fmla="*/ 1 h 60"/>
                <a:gd name="T18" fmla="*/ 1 w 96"/>
                <a:gd name="T19" fmla="*/ 1 h 60"/>
                <a:gd name="T20" fmla="*/ 0 w 96"/>
                <a:gd name="T21" fmla="*/ 1 h 60"/>
                <a:gd name="T22" fmla="*/ 0 w 96"/>
                <a:gd name="T23" fmla="*/ 1 h 60"/>
                <a:gd name="T24" fmla="*/ 0 w 96"/>
                <a:gd name="T25" fmla="*/ 1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6" h="60">
                  <a:moveTo>
                    <a:pt x="0" y="5"/>
                  </a:moveTo>
                  <a:lnTo>
                    <a:pt x="96" y="0"/>
                  </a:lnTo>
                  <a:lnTo>
                    <a:pt x="96" y="14"/>
                  </a:lnTo>
                  <a:lnTo>
                    <a:pt x="96" y="28"/>
                  </a:lnTo>
                  <a:lnTo>
                    <a:pt x="96" y="42"/>
                  </a:lnTo>
                  <a:lnTo>
                    <a:pt x="96" y="57"/>
                  </a:lnTo>
                  <a:lnTo>
                    <a:pt x="28" y="60"/>
                  </a:lnTo>
                  <a:lnTo>
                    <a:pt x="20" y="49"/>
                  </a:lnTo>
                  <a:lnTo>
                    <a:pt x="13" y="37"/>
                  </a:lnTo>
                  <a:lnTo>
                    <a:pt x="6" y="27"/>
                  </a:lnTo>
                  <a:lnTo>
                    <a:pt x="0" y="16"/>
                  </a:lnTo>
                  <a:lnTo>
                    <a:pt x="0" y="5"/>
                  </a:lnTo>
                  <a:close/>
                </a:path>
              </a:pathLst>
            </a:custGeom>
            <a:solidFill>
              <a:srgbClr val="7A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2" name="Freeform 162"/>
            <p:cNvSpPr>
              <a:spLocks/>
            </p:cNvSpPr>
            <p:nvPr/>
          </p:nvSpPr>
          <p:spPr bwMode="auto">
            <a:xfrm>
              <a:off x="4021" y="3458"/>
              <a:ext cx="34" cy="17"/>
            </a:xfrm>
            <a:custGeom>
              <a:avLst/>
              <a:gdLst>
                <a:gd name="T0" fmla="*/ 0 w 68"/>
                <a:gd name="T1" fmla="*/ 1 h 34"/>
                <a:gd name="T2" fmla="*/ 2 w 68"/>
                <a:gd name="T3" fmla="*/ 0 h 34"/>
                <a:gd name="T4" fmla="*/ 2 w 68"/>
                <a:gd name="T5" fmla="*/ 1 h 34"/>
                <a:gd name="T6" fmla="*/ 2 w 68"/>
                <a:gd name="T7" fmla="*/ 1 h 34"/>
                <a:gd name="T8" fmla="*/ 1 w 68"/>
                <a:gd name="T9" fmla="*/ 1 h 34"/>
                <a:gd name="T10" fmla="*/ 1 w 68"/>
                <a:gd name="T11" fmla="*/ 1 h 34"/>
                <a:gd name="T12" fmla="*/ 1 w 68"/>
                <a:gd name="T13" fmla="*/ 1 h 34"/>
                <a:gd name="T14" fmla="*/ 1 w 68"/>
                <a:gd name="T15" fmla="*/ 1 h 34"/>
                <a:gd name="T16" fmla="*/ 1 w 68"/>
                <a:gd name="T17" fmla="*/ 1 h 34"/>
                <a:gd name="T18" fmla="*/ 1 w 68"/>
                <a:gd name="T19" fmla="*/ 1 h 34"/>
                <a:gd name="T20" fmla="*/ 1 w 68"/>
                <a:gd name="T21" fmla="*/ 1 h 34"/>
                <a:gd name="T22" fmla="*/ 1 w 68"/>
                <a:gd name="T23" fmla="*/ 1 h 34"/>
                <a:gd name="T24" fmla="*/ 1 w 68"/>
                <a:gd name="T25" fmla="*/ 1 h 34"/>
                <a:gd name="T26" fmla="*/ 1 w 68"/>
                <a:gd name="T27" fmla="*/ 1 h 34"/>
                <a:gd name="T28" fmla="*/ 1 w 68"/>
                <a:gd name="T29" fmla="*/ 1 h 34"/>
                <a:gd name="T30" fmla="*/ 1 w 68"/>
                <a:gd name="T31" fmla="*/ 1 h 34"/>
                <a:gd name="T32" fmla="*/ 1 w 68"/>
                <a:gd name="T33" fmla="*/ 1 h 34"/>
                <a:gd name="T34" fmla="*/ 0 w 68"/>
                <a:gd name="T35" fmla="*/ 1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8" h="34">
                  <a:moveTo>
                    <a:pt x="0" y="3"/>
                  </a:moveTo>
                  <a:lnTo>
                    <a:pt x="68" y="0"/>
                  </a:lnTo>
                  <a:lnTo>
                    <a:pt x="67" y="5"/>
                  </a:lnTo>
                  <a:lnTo>
                    <a:pt x="66" y="12"/>
                  </a:lnTo>
                  <a:lnTo>
                    <a:pt x="64" y="18"/>
                  </a:lnTo>
                  <a:lnTo>
                    <a:pt x="63" y="25"/>
                  </a:lnTo>
                  <a:lnTo>
                    <a:pt x="60" y="30"/>
                  </a:lnTo>
                  <a:lnTo>
                    <a:pt x="55" y="33"/>
                  </a:lnTo>
                  <a:lnTo>
                    <a:pt x="50" y="34"/>
                  </a:lnTo>
                  <a:lnTo>
                    <a:pt x="44" y="34"/>
                  </a:lnTo>
                  <a:lnTo>
                    <a:pt x="38" y="34"/>
                  </a:lnTo>
                  <a:lnTo>
                    <a:pt x="32" y="34"/>
                  </a:lnTo>
                  <a:lnTo>
                    <a:pt x="28" y="33"/>
                  </a:lnTo>
                  <a:lnTo>
                    <a:pt x="23" y="33"/>
                  </a:lnTo>
                  <a:lnTo>
                    <a:pt x="18" y="26"/>
                  </a:lnTo>
                  <a:lnTo>
                    <a:pt x="13" y="19"/>
                  </a:lnTo>
                  <a:lnTo>
                    <a:pt x="7" y="11"/>
                  </a:lnTo>
                  <a:lnTo>
                    <a:pt x="0" y="3"/>
                  </a:lnTo>
                  <a:close/>
                </a:path>
              </a:pathLst>
            </a:custGeom>
            <a:solidFill>
              <a:srgbClr val="7A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3" name="Freeform 163"/>
            <p:cNvSpPr>
              <a:spLocks/>
            </p:cNvSpPr>
            <p:nvPr/>
          </p:nvSpPr>
          <p:spPr bwMode="auto">
            <a:xfrm>
              <a:off x="4032" y="3020"/>
              <a:ext cx="10" cy="132"/>
            </a:xfrm>
            <a:custGeom>
              <a:avLst/>
              <a:gdLst>
                <a:gd name="T0" fmla="*/ 0 w 21"/>
                <a:gd name="T1" fmla="*/ 4 h 264"/>
                <a:gd name="T2" fmla="*/ 0 w 21"/>
                <a:gd name="T3" fmla="*/ 4 h 264"/>
                <a:gd name="T4" fmla="*/ 0 w 21"/>
                <a:gd name="T5" fmla="*/ 3 h 264"/>
                <a:gd name="T6" fmla="*/ 0 w 21"/>
                <a:gd name="T7" fmla="*/ 2 h 264"/>
                <a:gd name="T8" fmla="*/ 0 w 21"/>
                <a:gd name="T9" fmla="*/ 1 h 264"/>
                <a:gd name="T10" fmla="*/ 0 w 21"/>
                <a:gd name="T11" fmla="*/ 1 h 264"/>
                <a:gd name="T12" fmla="*/ 0 w 21"/>
                <a:gd name="T13" fmla="*/ 0 h 264"/>
                <a:gd name="T14" fmla="*/ 0 w 21"/>
                <a:gd name="T15" fmla="*/ 0 h 264"/>
                <a:gd name="T16" fmla="*/ 0 w 21"/>
                <a:gd name="T17" fmla="*/ 1 h 264"/>
                <a:gd name="T18" fmla="*/ 0 w 21"/>
                <a:gd name="T19" fmla="*/ 2 h 264"/>
                <a:gd name="T20" fmla="*/ 0 w 21"/>
                <a:gd name="T21" fmla="*/ 3 h 264"/>
                <a:gd name="T22" fmla="*/ 0 w 21"/>
                <a:gd name="T23" fmla="*/ 4 h 264"/>
                <a:gd name="T24" fmla="*/ 0 w 21"/>
                <a:gd name="T25" fmla="*/ 4 h 264"/>
                <a:gd name="T26" fmla="*/ 0 w 21"/>
                <a:gd name="T27" fmla="*/ 5 h 264"/>
                <a:gd name="T28" fmla="*/ 0 w 21"/>
                <a:gd name="T29" fmla="*/ 5 h 264"/>
                <a:gd name="T30" fmla="*/ 0 w 21"/>
                <a:gd name="T31" fmla="*/ 5 h 264"/>
                <a:gd name="T32" fmla="*/ 0 w 21"/>
                <a:gd name="T33" fmla="*/ 4 h 2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64">
                  <a:moveTo>
                    <a:pt x="16" y="250"/>
                  </a:moveTo>
                  <a:lnTo>
                    <a:pt x="17" y="210"/>
                  </a:lnTo>
                  <a:lnTo>
                    <a:pt x="18" y="144"/>
                  </a:lnTo>
                  <a:lnTo>
                    <a:pt x="19" y="77"/>
                  </a:lnTo>
                  <a:lnTo>
                    <a:pt x="21" y="33"/>
                  </a:lnTo>
                  <a:lnTo>
                    <a:pt x="18" y="13"/>
                  </a:lnTo>
                  <a:lnTo>
                    <a:pt x="10" y="0"/>
                  </a:lnTo>
                  <a:lnTo>
                    <a:pt x="2" y="0"/>
                  </a:lnTo>
                  <a:lnTo>
                    <a:pt x="0" y="13"/>
                  </a:lnTo>
                  <a:lnTo>
                    <a:pt x="3" y="68"/>
                  </a:lnTo>
                  <a:lnTo>
                    <a:pt x="4" y="131"/>
                  </a:lnTo>
                  <a:lnTo>
                    <a:pt x="3" y="194"/>
                  </a:lnTo>
                  <a:lnTo>
                    <a:pt x="1" y="248"/>
                  </a:lnTo>
                  <a:lnTo>
                    <a:pt x="3" y="258"/>
                  </a:lnTo>
                  <a:lnTo>
                    <a:pt x="8" y="264"/>
                  </a:lnTo>
                  <a:lnTo>
                    <a:pt x="14" y="261"/>
                  </a:lnTo>
                  <a:lnTo>
                    <a:pt x="16" y="250"/>
                  </a:lnTo>
                  <a:close/>
                </a:path>
              </a:pathLst>
            </a:custGeom>
            <a:solidFill>
              <a:srgbClr val="E2A5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4" name="Freeform 164"/>
            <p:cNvSpPr>
              <a:spLocks/>
            </p:cNvSpPr>
            <p:nvPr/>
          </p:nvSpPr>
          <p:spPr bwMode="auto">
            <a:xfrm>
              <a:off x="4012" y="3019"/>
              <a:ext cx="10" cy="132"/>
            </a:xfrm>
            <a:custGeom>
              <a:avLst/>
              <a:gdLst>
                <a:gd name="T0" fmla="*/ 1 w 20"/>
                <a:gd name="T1" fmla="*/ 1 h 264"/>
                <a:gd name="T2" fmla="*/ 1 w 20"/>
                <a:gd name="T3" fmla="*/ 1 h 264"/>
                <a:gd name="T4" fmla="*/ 1 w 20"/>
                <a:gd name="T5" fmla="*/ 2 h 264"/>
                <a:gd name="T6" fmla="*/ 1 w 20"/>
                <a:gd name="T7" fmla="*/ 3 h 264"/>
                <a:gd name="T8" fmla="*/ 1 w 20"/>
                <a:gd name="T9" fmla="*/ 4 h 264"/>
                <a:gd name="T10" fmla="*/ 1 w 20"/>
                <a:gd name="T11" fmla="*/ 4 h 264"/>
                <a:gd name="T12" fmla="*/ 1 w 20"/>
                <a:gd name="T13" fmla="*/ 5 h 264"/>
                <a:gd name="T14" fmla="*/ 1 w 20"/>
                <a:gd name="T15" fmla="*/ 5 h 264"/>
                <a:gd name="T16" fmla="*/ 0 w 20"/>
                <a:gd name="T17" fmla="*/ 4 h 264"/>
                <a:gd name="T18" fmla="*/ 1 w 20"/>
                <a:gd name="T19" fmla="*/ 4 h 264"/>
                <a:gd name="T20" fmla="*/ 1 w 20"/>
                <a:gd name="T21" fmla="*/ 3 h 264"/>
                <a:gd name="T22" fmla="*/ 1 w 20"/>
                <a:gd name="T23" fmla="*/ 2 h 264"/>
                <a:gd name="T24" fmla="*/ 1 w 20"/>
                <a:gd name="T25" fmla="*/ 1 h 264"/>
                <a:gd name="T26" fmla="*/ 1 w 20"/>
                <a:gd name="T27" fmla="*/ 1 h 264"/>
                <a:gd name="T28" fmla="*/ 1 w 20"/>
                <a:gd name="T29" fmla="*/ 0 h 264"/>
                <a:gd name="T30" fmla="*/ 1 w 20"/>
                <a:gd name="T31" fmla="*/ 1 h 264"/>
                <a:gd name="T32" fmla="*/ 1 w 20"/>
                <a:gd name="T33" fmla="*/ 1 h 2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264">
                  <a:moveTo>
                    <a:pt x="16" y="14"/>
                  </a:moveTo>
                  <a:lnTo>
                    <a:pt x="17" y="54"/>
                  </a:lnTo>
                  <a:lnTo>
                    <a:pt x="18" y="120"/>
                  </a:lnTo>
                  <a:lnTo>
                    <a:pt x="19" y="186"/>
                  </a:lnTo>
                  <a:lnTo>
                    <a:pt x="20" y="231"/>
                  </a:lnTo>
                  <a:lnTo>
                    <a:pt x="18" y="252"/>
                  </a:lnTo>
                  <a:lnTo>
                    <a:pt x="10" y="264"/>
                  </a:lnTo>
                  <a:lnTo>
                    <a:pt x="2" y="264"/>
                  </a:lnTo>
                  <a:lnTo>
                    <a:pt x="0" y="249"/>
                  </a:lnTo>
                  <a:lnTo>
                    <a:pt x="3" y="195"/>
                  </a:lnTo>
                  <a:lnTo>
                    <a:pt x="4" y="132"/>
                  </a:lnTo>
                  <a:lnTo>
                    <a:pt x="3" y="70"/>
                  </a:lnTo>
                  <a:lnTo>
                    <a:pt x="1" y="16"/>
                  </a:lnTo>
                  <a:lnTo>
                    <a:pt x="3" y="6"/>
                  </a:lnTo>
                  <a:lnTo>
                    <a:pt x="8" y="0"/>
                  </a:lnTo>
                  <a:lnTo>
                    <a:pt x="13" y="2"/>
                  </a:lnTo>
                  <a:lnTo>
                    <a:pt x="16"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5" name="Freeform 165"/>
            <p:cNvSpPr>
              <a:spLocks/>
            </p:cNvSpPr>
            <p:nvPr/>
          </p:nvSpPr>
          <p:spPr bwMode="auto">
            <a:xfrm>
              <a:off x="4032" y="3184"/>
              <a:ext cx="10" cy="118"/>
            </a:xfrm>
            <a:custGeom>
              <a:avLst/>
              <a:gdLst>
                <a:gd name="T0" fmla="*/ 0 w 21"/>
                <a:gd name="T1" fmla="*/ 3 h 238"/>
                <a:gd name="T2" fmla="*/ 0 w 21"/>
                <a:gd name="T3" fmla="*/ 2 h 238"/>
                <a:gd name="T4" fmla="*/ 0 w 21"/>
                <a:gd name="T5" fmla="*/ 2 h 238"/>
                <a:gd name="T6" fmla="*/ 0 w 21"/>
                <a:gd name="T7" fmla="*/ 1 h 238"/>
                <a:gd name="T8" fmla="*/ 0 w 21"/>
                <a:gd name="T9" fmla="*/ 0 h 238"/>
                <a:gd name="T10" fmla="*/ 0 w 21"/>
                <a:gd name="T11" fmla="*/ 0 h 238"/>
                <a:gd name="T12" fmla="*/ 0 w 21"/>
                <a:gd name="T13" fmla="*/ 0 h 238"/>
                <a:gd name="T14" fmla="*/ 0 w 21"/>
                <a:gd name="T15" fmla="*/ 0 h 238"/>
                <a:gd name="T16" fmla="*/ 0 w 21"/>
                <a:gd name="T17" fmla="*/ 0 h 238"/>
                <a:gd name="T18" fmla="*/ 0 w 21"/>
                <a:gd name="T19" fmla="*/ 0 h 238"/>
                <a:gd name="T20" fmla="*/ 0 w 21"/>
                <a:gd name="T21" fmla="*/ 1 h 238"/>
                <a:gd name="T22" fmla="*/ 0 w 21"/>
                <a:gd name="T23" fmla="*/ 2 h 238"/>
                <a:gd name="T24" fmla="*/ 0 w 21"/>
                <a:gd name="T25" fmla="*/ 3 h 238"/>
                <a:gd name="T26" fmla="*/ 0 w 21"/>
                <a:gd name="T27" fmla="*/ 3 h 238"/>
                <a:gd name="T28" fmla="*/ 0 w 21"/>
                <a:gd name="T29" fmla="*/ 3 h 238"/>
                <a:gd name="T30" fmla="*/ 0 w 21"/>
                <a:gd name="T31" fmla="*/ 3 h 238"/>
                <a:gd name="T32" fmla="*/ 0 w 21"/>
                <a:gd name="T33" fmla="*/ 3 h 2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8">
                  <a:moveTo>
                    <a:pt x="16" y="224"/>
                  </a:moveTo>
                  <a:lnTo>
                    <a:pt x="17" y="188"/>
                  </a:lnTo>
                  <a:lnTo>
                    <a:pt x="18" y="129"/>
                  </a:lnTo>
                  <a:lnTo>
                    <a:pt x="19" y="69"/>
                  </a:lnTo>
                  <a:lnTo>
                    <a:pt x="21" y="29"/>
                  </a:lnTo>
                  <a:lnTo>
                    <a:pt x="18" y="11"/>
                  </a:lnTo>
                  <a:lnTo>
                    <a:pt x="10" y="0"/>
                  </a:lnTo>
                  <a:lnTo>
                    <a:pt x="2" y="0"/>
                  </a:lnTo>
                  <a:lnTo>
                    <a:pt x="0" y="14"/>
                  </a:lnTo>
                  <a:lnTo>
                    <a:pt x="3" y="62"/>
                  </a:lnTo>
                  <a:lnTo>
                    <a:pt x="4" y="119"/>
                  </a:lnTo>
                  <a:lnTo>
                    <a:pt x="3" y="174"/>
                  </a:lnTo>
                  <a:lnTo>
                    <a:pt x="1" y="224"/>
                  </a:lnTo>
                  <a:lnTo>
                    <a:pt x="3" y="233"/>
                  </a:lnTo>
                  <a:lnTo>
                    <a:pt x="8" y="238"/>
                  </a:lnTo>
                  <a:lnTo>
                    <a:pt x="14" y="235"/>
                  </a:lnTo>
                  <a:lnTo>
                    <a:pt x="16" y="224"/>
                  </a:lnTo>
                  <a:close/>
                </a:path>
              </a:pathLst>
            </a:custGeom>
            <a:solidFill>
              <a:srgbClr val="E2A5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6" name="Freeform 166"/>
            <p:cNvSpPr>
              <a:spLocks/>
            </p:cNvSpPr>
            <p:nvPr/>
          </p:nvSpPr>
          <p:spPr bwMode="auto">
            <a:xfrm>
              <a:off x="4008" y="3185"/>
              <a:ext cx="11" cy="120"/>
            </a:xfrm>
            <a:custGeom>
              <a:avLst/>
              <a:gdLst>
                <a:gd name="T0" fmla="*/ 1 w 20"/>
                <a:gd name="T1" fmla="*/ 4 h 240"/>
                <a:gd name="T2" fmla="*/ 1 w 20"/>
                <a:gd name="T3" fmla="*/ 3 h 240"/>
                <a:gd name="T4" fmla="*/ 1 w 20"/>
                <a:gd name="T5" fmla="*/ 3 h 240"/>
                <a:gd name="T6" fmla="*/ 1 w 20"/>
                <a:gd name="T7" fmla="*/ 2 h 240"/>
                <a:gd name="T8" fmla="*/ 1 w 20"/>
                <a:gd name="T9" fmla="*/ 1 h 240"/>
                <a:gd name="T10" fmla="*/ 1 w 20"/>
                <a:gd name="T11" fmla="*/ 1 h 240"/>
                <a:gd name="T12" fmla="*/ 1 w 20"/>
                <a:gd name="T13" fmla="*/ 0 h 240"/>
                <a:gd name="T14" fmla="*/ 1 w 20"/>
                <a:gd name="T15" fmla="*/ 0 h 240"/>
                <a:gd name="T16" fmla="*/ 0 w 20"/>
                <a:gd name="T17" fmla="*/ 1 h 240"/>
                <a:gd name="T18" fmla="*/ 1 w 20"/>
                <a:gd name="T19" fmla="*/ 1 h 240"/>
                <a:gd name="T20" fmla="*/ 1 w 20"/>
                <a:gd name="T21" fmla="*/ 2 h 240"/>
                <a:gd name="T22" fmla="*/ 1 w 20"/>
                <a:gd name="T23" fmla="*/ 3 h 240"/>
                <a:gd name="T24" fmla="*/ 1 w 20"/>
                <a:gd name="T25" fmla="*/ 4 h 240"/>
                <a:gd name="T26" fmla="*/ 1 w 20"/>
                <a:gd name="T27" fmla="*/ 4 h 240"/>
                <a:gd name="T28" fmla="*/ 1 w 20"/>
                <a:gd name="T29" fmla="*/ 4 h 240"/>
                <a:gd name="T30" fmla="*/ 1 w 20"/>
                <a:gd name="T31" fmla="*/ 4 h 240"/>
                <a:gd name="T32" fmla="*/ 1 w 20"/>
                <a:gd name="T33" fmla="*/ 4 h 2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240">
                  <a:moveTo>
                    <a:pt x="17" y="225"/>
                  </a:moveTo>
                  <a:lnTo>
                    <a:pt x="17" y="191"/>
                  </a:lnTo>
                  <a:lnTo>
                    <a:pt x="18" y="131"/>
                  </a:lnTo>
                  <a:lnTo>
                    <a:pt x="19" y="71"/>
                  </a:lnTo>
                  <a:lnTo>
                    <a:pt x="20" y="30"/>
                  </a:lnTo>
                  <a:lnTo>
                    <a:pt x="18" y="12"/>
                  </a:lnTo>
                  <a:lnTo>
                    <a:pt x="10" y="0"/>
                  </a:lnTo>
                  <a:lnTo>
                    <a:pt x="2" y="0"/>
                  </a:lnTo>
                  <a:lnTo>
                    <a:pt x="0" y="13"/>
                  </a:lnTo>
                  <a:lnTo>
                    <a:pt x="3" y="63"/>
                  </a:lnTo>
                  <a:lnTo>
                    <a:pt x="4" y="119"/>
                  </a:lnTo>
                  <a:lnTo>
                    <a:pt x="3" y="177"/>
                  </a:lnTo>
                  <a:lnTo>
                    <a:pt x="2" y="225"/>
                  </a:lnTo>
                  <a:lnTo>
                    <a:pt x="3" y="234"/>
                  </a:lnTo>
                  <a:lnTo>
                    <a:pt x="8" y="240"/>
                  </a:lnTo>
                  <a:lnTo>
                    <a:pt x="13" y="238"/>
                  </a:lnTo>
                  <a:lnTo>
                    <a:pt x="17" y="2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7" name="Freeform 167"/>
            <p:cNvSpPr>
              <a:spLocks/>
            </p:cNvSpPr>
            <p:nvPr/>
          </p:nvSpPr>
          <p:spPr bwMode="auto">
            <a:xfrm>
              <a:off x="4032" y="3344"/>
              <a:ext cx="11" cy="122"/>
            </a:xfrm>
            <a:custGeom>
              <a:avLst/>
              <a:gdLst>
                <a:gd name="T0" fmla="*/ 0 w 23"/>
                <a:gd name="T1" fmla="*/ 4 h 243"/>
                <a:gd name="T2" fmla="*/ 0 w 23"/>
                <a:gd name="T3" fmla="*/ 3 h 243"/>
                <a:gd name="T4" fmla="*/ 0 w 23"/>
                <a:gd name="T5" fmla="*/ 3 h 243"/>
                <a:gd name="T6" fmla="*/ 0 w 23"/>
                <a:gd name="T7" fmla="*/ 2 h 243"/>
                <a:gd name="T8" fmla="*/ 0 w 23"/>
                <a:gd name="T9" fmla="*/ 1 h 243"/>
                <a:gd name="T10" fmla="*/ 0 w 23"/>
                <a:gd name="T11" fmla="*/ 1 h 243"/>
                <a:gd name="T12" fmla="*/ 0 w 23"/>
                <a:gd name="T13" fmla="*/ 0 h 243"/>
                <a:gd name="T14" fmla="*/ 0 w 23"/>
                <a:gd name="T15" fmla="*/ 0 h 243"/>
                <a:gd name="T16" fmla="*/ 0 w 23"/>
                <a:gd name="T17" fmla="*/ 1 h 243"/>
                <a:gd name="T18" fmla="*/ 0 w 23"/>
                <a:gd name="T19" fmla="*/ 1 h 243"/>
                <a:gd name="T20" fmla="*/ 0 w 23"/>
                <a:gd name="T21" fmla="*/ 2 h 243"/>
                <a:gd name="T22" fmla="*/ 0 w 23"/>
                <a:gd name="T23" fmla="*/ 3 h 243"/>
                <a:gd name="T24" fmla="*/ 0 w 23"/>
                <a:gd name="T25" fmla="*/ 4 h 243"/>
                <a:gd name="T26" fmla="*/ 0 w 23"/>
                <a:gd name="T27" fmla="*/ 4 h 243"/>
                <a:gd name="T28" fmla="*/ 0 w 23"/>
                <a:gd name="T29" fmla="*/ 4 h 243"/>
                <a:gd name="T30" fmla="*/ 0 w 23"/>
                <a:gd name="T31" fmla="*/ 4 h 243"/>
                <a:gd name="T32" fmla="*/ 0 w 23"/>
                <a:gd name="T33" fmla="*/ 4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43">
                  <a:moveTo>
                    <a:pt x="23" y="229"/>
                  </a:moveTo>
                  <a:lnTo>
                    <a:pt x="23" y="192"/>
                  </a:lnTo>
                  <a:lnTo>
                    <a:pt x="22" y="132"/>
                  </a:lnTo>
                  <a:lnTo>
                    <a:pt x="22" y="71"/>
                  </a:lnTo>
                  <a:lnTo>
                    <a:pt x="23" y="31"/>
                  </a:lnTo>
                  <a:lnTo>
                    <a:pt x="19" y="10"/>
                  </a:lnTo>
                  <a:lnTo>
                    <a:pt x="10" y="0"/>
                  </a:lnTo>
                  <a:lnTo>
                    <a:pt x="2" y="0"/>
                  </a:lnTo>
                  <a:lnTo>
                    <a:pt x="0" y="13"/>
                  </a:lnTo>
                  <a:lnTo>
                    <a:pt x="4" y="64"/>
                  </a:lnTo>
                  <a:lnTo>
                    <a:pt x="8" y="121"/>
                  </a:lnTo>
                  <a:lnTo>
                    <a:pt x="9" y="178"/>
                  </a:lnTo>
                  <a:lnTo>
                    <a:pt x="8" y="227"/>
                  </a:lnTo>
                  <a:lnTo>
                    <a:pt x="10" y="237"/>
                  </a:lnTo>
                  <a:lnTo>
                    <a:pt x="16" y="243"/>
                  </a:lnTo>
                  <a:lnTo>
                    <a:pt x="21" y="240"/>
                  </a:lnTo>
                  <a:lnTo>
                    <a:pt x="23" y="229"/>
                  </a:lnTo>
                  <a:close/>
                </a:path>
              </a:pathLst>
            </a:custGeom>
            <a:solidFill>
              <a:srgbClr val="E2A5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8" name="Freeform 168"/>
            <p:cNvSpPr>
              <a:spLocks/>
            </p:cNvSpPr>
            <p:nvPr/>
          </p:nvSpPr>
          <p:spPr bwMode="auto">
            <a:xfrm>
              <a:off x="4009" y="3344"/>
              <a:ext cx="13" cy="105"/>
            </a:xfrm>
            <a:custGeom>
              <a:avLst/>
              <a:gdLst>
                <a:gd name="T0" fmla="*/ 0 w 25"/>
                <a:gd name="T1" fmla="*/ 1 h 210"/>
                <a:gd name="T2" fmla="*/ 0 w 25"/>
                <a:gd name="T3" fmla="*/ 1 h 210"/>
                <a:gd name="T4" fmla="*/ 1 w 25"/>
                <a:gd name="T5" fmla="*/ 2 h 210"/>
                <a:gd name="T6" fmla="*/ 1 w 25"/>
                <a:gd name="T7" fmla="*/ 3 h 210"/>
                <a:gd name="T8" fmla="*/ 1 w 25"/>
                <a:gd name="T9" fmla="*/ 3 h 210"/>
                <a:gd name="T10" fmla="*/ 1 w 25"/>
                <a:gd name="T11" fmla="*/ 4 h 210"/>
                <a:gd name="T12" fmla="*/ 1 w 25"/>
                <a:gd name="T13" fmla="*/ 4 h 210"/>
                <a:gd name="T14" fmla="*/ 1 w 25"/>
                <a:gd name="T15" fmla="*/ 4 h 210"/>
                <a:gd name="T16" fmla="*/ 1 w 25"/>
                <a:gd name="T17" fmla="*/ 4 h 210"/>
                <a:gd name="T18" fmla="*/ 1 w 25"/>
                <a:gd name="T19" fmla="*/ 3 h 210"/>
                <a:gd name="T20" fmla="*/ 1 w 25"/>
                <a:gd name="T21" fmla="*/ 2 h 210"/>
                <a:gd name="T22" fmla="*/ 1 w 25"/>
                <a:gd name="T23" fmla="*/ 1 h 210"/>
                <a:gd name="T24" fmla="*/ 1 w 25"/>
                <a:gd name="T25" fmla="*/ 1 h 210"/>
                <a:gd name="T26" fmla="*/ 1 w 25"/>
                <a:gd name="T27" fmla="*/ 1 h 210"/>
                <a:gd name="T28" fmla="*/ 1 w 25"/>
                <a:gd name="T29" fmla="*/ 0 h 210"/>
                <a:gd name="T30" fmla="*/ 1 w 25"/>
                <a:gd name="T31" fmla="*/ 1 h 210"/>
                <a:gd name="T32" fmla="*/ 0 w 25"/>
                <a:gd name="T33" fmla="*/ 1 h 2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 h="210">
                  <a:moveTo>
                    <a:pt x="0" y="13"/>
                  </a:moveTo>
                  <a:lnTo>
                    <a:pt x="0" y="44"/>
                  </a:lnTo>
                  <a:lnTo>
                    <a:pt x="1" y="96"/>
                  </a:lnTo>
                  <a:lnTo>
                    <a:pt x="2" y="149"/>
                  </a:lnTo>
                  <a:lnTo>
                    <a:pt x="2" y="184"/>
                  </a:lnTo>
                  <a:lnTo>
                    <a:pt x="6" y="201"/>
                  </a:lnTo>
                  <a:lnTo>
                    <a:pt x="14" y="210"/>
                  </a:lnTo>
                  <a:lnTo>
                    <a:pt x="22" y="210"/>
                  </a:lnTo>
                  <a:lnTo>
                    <a:pt x="25" y="199"/>
                  </a:lnTo>
                  <a:lnTo>
                    <a:pt x="20" y="156"/>
                  </a:lnTo>
                  <a:lnTo>
                    <a:pt x="16" y="106"/>
                  </a:lnTo>
                  <a:lnTo>
                    <a:pt x="16" y="57"/>
                  </a:lnTo>
                  <a:lnTo>
                    <a:pt x="17" y="13"/>
                  </a:lnTo>
                  <a:lnTo>
                    <a:pt x="15" y="5"/>
                  </a:lnTo>
                  <a:lnTo>
                    <a:pt x="9" y="0"/>
                  </a:lnTo>
                  <a:lnTo>
                    <a:pt x="3" y="3"/>
                  </a:lnTo>
                  <a:lnTo>
                    <a:pt x="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49" name="Freeform 169"/>
            <p:cNvSpPr>
              <a:spLocks/>
            </p:cNvSpPr>
            <p:nvPr/>
          </p:nvSpPr>
          <p:spPr bwMode="auto">
            <a:xfrm>
              <a:off x="4041" y="2974"/>
              <a:ext cx="11" cy="16"/>
            </a:xfrm>
            <a:custGeom>
              <a:avLst/>
              <a:gdLst>
                <a:gd name="T0" fmla="*/ 1 w 21"/>
                <a:gd name="T1" fmla="*/ 1 h 31"/>
                <a:gd name="T2" fmla="*/ 1 w 21"/>
                <a:gd name="T3" fmla="*/ 1 h 31"/>
                <a:gd name="T4" fmla="*/ 1 w 21"/>
                <a:gd name="T5" fmla="*/ 1 h 31"/>
                <a:gd name="T6" fmla="*/ 1 w 21"/>
                <a:gd name="T7" fmla="*/ 1 h 31"/>
                <a:gd name="T8" fmla="*/ 1 w 21"/>
                <a:gd name="T9" fmla="*/ 0 h 31"/>
                <a:gd name="T10" fmla="*/ 1 w 21"/>
                <a:gd name="T11" fmla="*/ 1 h 31"/>
                <a:gd name="T12" fmla="*/ 0 w 21"/>
                <a:gd name="T13" fmla="*/ 1 h 31"/>
                <a:gd name="T14" fmla="*/ 1 w 21"/>
                <a:gd name="T15" fmla="*/ 1 h 31"/>
                <a:gd name="T16" fmla="*/ 1 w 21"/>
                <a:gd name="T17" fmla="*/ 1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31">
                  <a:moveTo>
                    <a:pt x="7" y="31"/>
                  </a:moveTo>
                  <a:lnTo>
                    <a:pt x="14" y="26"/>
                  </a:lnTo>
                  <a:lnTo>
                    <a:pt x="21" y="15"/>
                  </a:lnTo>
                  <a:lnTo>
                    <a:pt x="21" y="5"/>
                  </a:lnTo>
                  <a:lnTo>
                    <a:pt x="13" y="0"/>
                  </a:lnTo>
                  <a:lnTo>
                    <a:pt x="4" y="5"/>
                  </a:lnTo>
                  <a:lnTo>
                    <a:pt x="0" y="15"/>
                  </a:lnTo>
                  <a:lnTo>
                    <a:pt x="1" y="26"/>
                  </a:lnTo>
                  <a:lnTo>
                    <a:pt x="7" y="31"/>
                  </a:lnTo>
                  <a:close/>
                </a:path>
              </a:pathLst>
            </a:custGeom>
            <a:solidFill>
              <a:srgbClr val="E2A5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0" name="Freeform 170"/>
            <p:cNvSpPr>
              <a:spLocks/>
            </p:cNvSpPr>
            <p:nvPr/>
          </p:nvSpPr>
          <p:spPr bwMode="auto">
            <a:xfrm>
              <a:off x="4004" y="2975"/>
              <a:ext cx="11" cy="15"/>
            </a:xfrm>
            <a:custGeom>
              <a:avLst/>
              <a:gdLst>
                <a:gd name="T0" fmla="*/ 1 w 22"/>
                <a:gd name="T1" fmla="*/ 1 h 30"/>
                <a:gd name="T2" fmla="*/ 1 w 22"/>
                <a:gd name="T3" fmla="*/ 1 h 30"/>
                <a:gd name="T4" fmla="*/ 1 w 22"/>
                <a:gd name="T5" fmla="*/ 1 h 30"/>
                <a:gd name="T6" fmla="*/ 0 w 22"/>
                <a:gd name="T7" fmla="*/ 1 h 30"/>
                <a:gd name="T8" fmla="*/ 1 w 22"/>
                <a:gd name="T9" fmla="*/ 0 h 30"/>
                <a:gd name="T10" fmla="*/ 1 w 22"/>
                <a:gd name="T11" fmla="*/ 1 h 30"/>
                <a:gd name="T12" fmla="*/ 1 w 22"/>
                <a:gd name="T13" fmla="*/ 1 h 30"/>
                <a:gd name="T14" fmla="*/ 1 w 22"/>
                <a:gd name="T15" fmla="*/ 1 h 30"/>
                <a:gd name="T16" fmla="*/ 1 w 22"/>
                <a:gd name="T17" fmla="*/ 1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30">
                  <a:moveTo>
                    <a:pt x="17" y="30"/>
                  </a:moveTo>
                  <a:lnTo>
                    <a:pt x="9" y="25"/>
                  </a:lnTo>
                  <a:lnTo>
                    <a:pt x="3" y="15"/>
                  </a:lnTo>
                  <a:lnTo>
                    <a:pt x="0" y="5"/>
                  </a:lnTo>
                  <a:lnTo>
                    <a:pt x="7" y="0"/>
                  </a:lnTo>
                  <a:lnTo>
                    <a:pt x="18" y="5"/>
                  </a:lnTo>
                  <a:lnTo>
                    <a:pt x="22" y="15"/>
                  </a:lnTo>
                  <a:lnTo>
                    <a:pt x="21" y="25"/>
                  </a:lnTo>
                  <a:lnTo>
                    <a:pt x="17"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1" name="Freeform 171"/>
            <p:cNvSpPr>
              <a:spLocks/>
            </p:cNvSpPr>
            <p:nvPr/>
          </p:nvSpPr>
          <p:spPr bwMode="auto">
            <a:xfrm>
              <a:off x="4288" y="3354"/>
              <a:ext cx="321" cy="72"/>
            </a:xfrm>
            <a:custGeom>
              <a:avLst/>
              <a:gdLst>
                <a:gd name="T0" fmla="*/ 9 w 644"/>
                <a:gd name="T1" fmla="*/ 1 h 143"/>
                <a:gd name="T2" fmla="*/ 9 w 644"/>
                <a:gd name="T3" fmla="*/ 1 h 143"/>
                <a:gd name="T4" fmla="*/ 8 w 644"/>
                <a:gd name="T5" fmla="*/ 1 h 143"/>
                <a:gd name="T6" fmla="*/ 8 w 644"/>
                <a:gd name="T7" fmla="*/ 1 h 143"/>
                <a:gd name="T8" fmla="*/ 7 w 644"/>
                <a:gd name="T9" fmla="*/ 1 h 143"/>
                <a:gd name="T10" fmla="*/ 6 w 644"/>
                <a:gd name="T11" fmla="*/ 1 h 143"/>
                <a:gd name="T12" fmla="*/ 5 w 644"/>
                <a:gd name="T13" fmla="*/ 1 h 143"/>
                <a:gd name="T14" fmla="*/ 5 w 644"/>
                <a:gd name="T15" fmla="*/ 1 h 143"/>
                <a:gd name="T16" fmla="*/ 4 w 644"/>
                <a:gd name="T17" fmla="*/ 1 h 143"/>
                <a:gd name="T18" fmla="*/ 4 w 644"/>
                <a:gd name="T19" fmla="*/ 1 h 143"/>
                <a:gd name="T20" fmla="*/ 3 w 644"/>
                <a:gd name="T21" fmla="*/ 1 h 143"/>
                <a:gd name="T22" fmla="*/ 2 w 644"/>
                <a:gd name="T23" fmla="*/ 1 h 143"/>
                <a:gd name="T24" fmla="*/ 2 w 644"/>
                <a:gd name="T25" fmla="*/ 1 h 143"/>
                <a:gd name="T26" fmla="*/ 1 w 644"/>
                <a:gd name="T27" fmla="*/ 1 h 143"/>
                <a:gd name="T28" fmla="*/ 1 w 644"/>
                <a:gd name="T29" fmla="*/ 1 h 143"/>
                <a:gd name="T30" fmla="*/ 0 w 644"/>
                <a:gd name="T31" fmla="*/ 1 h 143"/>
                <a:gd name="T32" fmla="*/ 0 w 644"/>
                <a:gd name="T33" fmla="*/ 1 h 143"/>
                <a:gd name="T34" fmla="*/ 0 w 644"/>
                <a:gd name="T35" fmla="*/ 1 h 143"/>
                <a:gd name="T36" fmla="*/ 0 w 644"/>
                <a:gd name="T37" fmla="*/ 1 h 143"/>
                <a:gd name="T38" fmla="*/ 0 w 644"/>
                <a:gd name="T39" fmla="*/ 1 h 143"/>
                <a:gd name="T40" fmla="*/ 1 w 644"/>
                <a:gd name="T41" fmla="*/ 1 h 143"/>
                <a:gd name="T42" fmla="*/ 2 w 644"/>
                <a:gd name="T43" fmla="*/ 1 h 143"/>
                <a:gd name="T44" fmla="*/ 2 w 644"/>
                <a:gd name="T45" fmla="*/ 1 h 143"/>
                <a:gd name="T46" fmla="*/ 3 w 644"/>
                <a:gd name="T47" fmla="*/ 1 h 143"/>
                <a:gd name="T48" fmla="*/ 3 w 644"/>
                <a:gd name="T49" fmla="*/ 1 h 143"/>
                <a:gd name="T50" fmla="*/ 4 w 644"/>
                <a:gd name="T51" fmla="*/ 1 h 143"/>
                <a:gd name="T52" fmla="*/ 5 w 644"/>
                <a:gd name="T53" fmla="*/ 1 h 143"/>
                <a:gd name="T54" fmla="*/ 5 w 644"/>
                <a:gd name="T55" fmla="*/ 1 h 143"/>
                <a:gd name="T56" fmla="*/ 6 w 644"/>
                <a:gd name="T57" fmla="*/ 1 h 143"/>
                <a:gd name="T58" fmla="*/ 7 w 644"/>
                <a:gd name="T59" fmla="*/ 1 h 143"/>
                <a:gd name="T60" fmla="*/ 7 w 644"/>
                <a:gd name="T61" fmla="*/ 1 h 143"/>
                <a:gd name="T62" fmla="*/ 7 w 644"/>
                <a:gd name="T63" fmla="*/ 1 h 143"/>
                <a:gd name="T64" fmla="*/ 7 w 644"/>
                <a:gd name="T65" fmla="*/ 2 h 143"/>
                <a:gd name="T66" fmla="*/ 7 w 644"/>
                <a:gd name="T67" fmla="*/ 2 h 143"/>
                <a:gd name="T68" fmla="*/ 6 w 644"/>
                <a:gd name="T69" fmla="*/ 2 h 143"/>
                <a:gd name="T70" fmla="*/ 6 w 644"/>
                <a:gd name="T71" fmla="*/ 2 h 143"/>
                <a:gd name="T72" fmla="*/ 5 w 644"/>
                <a:gd name="T73" fmla="*/ 2 h 143"/>
                <a:gd name="T74" fmla="*/ 5 w 644"/>
                <a:gd name="T75" fmla="*/ 2 h 143"/>
                <a:gd name="T76" fmla="*/ 5 w 644"/>
                <a:gd name="T77" fmla="*/ 3 h 143"/>
                <a:gd name="T78" fmla="*/ 6 w 644"/>
                <a:gd name="T79" fmla="*/ 3 h 143"/>
                <a:gd name="T80" fmla="*/ 6 w 644"/>
                <a:gd name="T81" fmla="*/ 3 h 143"/>
                <a:gd name="T82" fmla="*/ 7 w 644"/>
                <a:gd name="T83" fmla="*/ 3 h 143"/>
                <a:gd name="T84" fmla="*/ 7 w 644"/>
                <a:gd name="T85" fmla="*/ 3 h 143"/>
                <a:gd name="T86" fmla="*/ 8 w 644"/>
                <a:gd name="T87" fmla="*/ 2 h 143"/>
                <a:gd name="T88" fmla="*/ 8 w 644"/>
                <a:gd name="T89" fmla="*/ 2 h 143"/>
                <a:gd name="T90" fmla="*/ 9 w 644"/>
                <a:gd name="T91" fmla="*/ 2 h 143"/>
                <a:gd name="T92" fmla="*/ 9 w 644"/>
                <a:gd name="T93" fmla="*/ 2 h 143"/>
                <a:gd name="T94" fmla="*/ 9 w 644"/>
                <a:gd name="T95" fmla="*/ 2 h 143"/>
                <a:gd name="T96" fmla="*/ 9 w 644"/>
                <a:gd name="T97" fmla="*/ 1 h 143"/>
                <a:gd name="T98" fmla="*/ 9 w 644"/>
                <a:gd name="T99" fmla="*/ 1 h 14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4" h="143">
                  <a:moveTo>
                    <a:pt x="628" y="0"/>
                  </a:moveTo>
                  <a:lnTo>
                    <a:pt x="621" y="1"/>
                  </a:lnTo>
                  <a:lnTo>
                    <a:pt x="610" y="4"/>
                  </a:lnTo>
                  <a:lnTo>
                    <a:pt x="597" y="6"/>
                  </a:lnTo>
                  <a:lnTo>
                    <a:pt x="579" y="8"/>
                  </a:lnTo>
                  <a:lnTo>
                    <a:pt x="560" y="11"/>
                  </a:lnTo>
                  <a:lnTo>
                    <a:pt x="539" y="13"/>
                  </a:lnTo>
                  <a:lnTo>
                    <a:pt x="515" y="15"/>
                  </a:lnTo>
                  <a:lnTo>
                    <a:pt x="491" y="17"/>
                  </a:lnTo>
                  <a:lnTo>
                    <a:pt x="465" y="20"/>
                  </a:lnTo>
                  <a:lnTo>
                    <a:pt x="440" y="22"/>
                  </a:lnTo>
                  <a:lnTo>
                    <a:pt x="415" y="24"/>
                  </a:lnTo>
                  <a:lnTo>
                    <a:pt x="391" y="27"/>
                  </a:lnTo>
                  <a:lnTo>
                    <a:pt x="368" y="28"/>
                  </a:lnTo>
                  <a:lnTo>
                    <a:pt x="346" y="29"/>
                  </a:lnTo>
                  <a:lnTo>
                    <a:pt x="327" y="30"/>
                  </a:lnTo>
                  <a:lnTo>
                    <a:pt x="310" y="30"/>
                  </a:lnTo>
                  <a:lnTo>
                    <a:pt x="294" y="30"/>
                  </a:lnTo>
                  <a:lnTo>
                    <a:pt x="277" y="30"/>
                  </a:lnTo>
                  <a:lnTo>
                    <a:pt x="258" y="29"/>
                  </a:lnTo>
                  <a:lnTo>
                    <a:pt x="240" y="28"/>
                  </a:lnTo>
                  <a:lnTo>
                    <a:pt x="220" y="27"/>
                  </a:lnTo>
                  <a:lnTo>
                    <a:pt x="201" y="26"/>
                  </a:lnTo>
                  <a:lnTo>
                    <a:pt x="180" y="24"/>
                  </a:lnTo>
                  <a:lnTo>
                    <a:pt x="160" y="22"/>
                  </a:lnTo>
                  <a:lnTo>
                    <a:pt x="141" y="21"/>
                  </a:lnTo>
                  <a:lnTo>
                    <a:pt x="122" y="19"/>
                  </a:lnTo>
                  <a:lnTo>
                    <a:pt x="104" y="17"/>
                  </a:lnTo>
                  <a:lnTo>
                    <a:pt x="87" y="15"/>
                  </a:lnTo>
                  <a:lnTo>
                    <a:pt x="70" y="13"/>
                  </a:lnTo>
                  <a:lnTo>
                    <a:pt x="55" y="11"/>
                  </a:lnTo>
                  <a:lnTo>
                    <a:pt x="42" y="9"/>
                  </a:lnTo>
                  <a:lnTo>
                    <a:pt x="30" y="7"/>
                  </a:lnTo>
                  <a:lnTo>
                    <a:pt x="12" y="5"/>
                  </a:lnTo>
                  <a:lnTo>
                    <a:pt x="2" y="5"/>
                  </a:lnTo>
                  <a:lnTo>
                    <a:pt x="0" y="7"/>
                  </a:lnTo>
                  <a:lnTo>
                    <a:pt x="5" y="12"/>
                  </a:lnTo>
                  <a:lnTo>
                    <a:pt x="16" y="16"/>
                  </a:lnTo>
                  <a:lnTo>
                    <a:pt x="35" y="22"/>
                  </a:lnTo>
                  <a:lnTo>
                    <a:pt x="60" y="29"/>
                  </a:lnTo>
                  <a:lnTo>
                    <a:pt x="91" y="35"/>
                  </a:lnTo>
                  <a:lnTo>
                    <a:pt x="107" y="38"/>
                  </a:lnTo>
                  <a:lnTo>
                    <a:pt x="125" y="42"/>
                  </a:lnTo>
                  <a:lnTo>
                    <a:pt x="143" y="44"/>
                  </a:lnTo>
                  <a:lnTo>
                    <a:pt x="160" y="47"/>
                  </a:lnTo>
                  <a:lnTo>
                    <a:pt x="179" y="50"/>
                  </a:lnTo>
                  <a:lnTo>
                    <a:pt x="198" y="52"/>
                  </a:lnTo>
                  <a:lnTo>
                    <a:pt x="217" y="54"/>
                  </a:lnTo>
                  <a:lnTo>
                    <a:pt x="236" y="57"/>
                  </a:lnTo>
                  <a:lnTo>
                    <a:pt x="255" y="58"/>
                  </a:lnTo>
                  <a:lnTo>
                    <a:pt x="274" y="60"/>
                  </a:lnTo>
                  <a:lnTo>
                    <a:pt x="293" y="60"/>
                  </a:lnTo>
                  <a:lnTo>
                    <a:pt x="312" y="61"/>
                  </a:lnTo>
                  <a:lnTo>
                    <a:pt x="332" y="61"/>
                  </a:lnTo>
                  <a:lnTo>
                    <a:pt x="350" y="60"/>
                  </a:lnTo>
                  <a:lnTo>
                    <a:pt x="369" y="59"/>
                  </a:lnTo>
                  <a:lnTo>
                    <a:pt x="387" y="58"/>
                  </a:lnTo>
                  <a:lnTo>
                    <a:pt x="420" y="54"/>
                  </a:lnTo>
                  <a:lnTo>
                    <a:pt x="446" y="52"/>
                  </a:lnTo>
                  <a:lnTo>
                    <a:pt x="464" y="51"/>
                  </a:lnTo>
                  <a:lnTo>
                    <a:pt x="477" y="52"/>
                  </a:lnTo>
                  <a:lnTo>
                    <a:pt x="485" y="53"/>
                  </a:lnTo>
                  <a:lnTo>
                    <a:pt x="488" y="58"/>
                  </a:lnTo>
                  <a:lnTo>
                    <a:pt x="487" y="62"/>
                  </a:lnTo>
                  <a:lnTo>
                    <a:pt x="484" y="70"/>
                  </a:lnTo>
                  <a:lnTo>
                    <a:pt x="477" y="79"/>
                  </a:lnTo>
                  <a:lnTo>
                    <a:pt x="469" y="85"/>
                  </a:lnTo>
                  <a:lnTo>
                    <a:pt x="457" y="92"/>
                  </a:lnTo>
                  <a:lnTo>
                    <a:pt x="445" y="98"/>
                  </a:lnTo>
                  <a:lnTo>
                    <a:pt x="430" y="103"/>
                  </a:lnTo>
                  <a:lnTo>
                    <a:pt x="412" y="106"/>
                  </a:lnTo>
                  <a:lnTo>
                    <a:pt x="393" y="107"/>
                  </a:lnTo>
                  <a:lnTo>
                    <a:pt x="372" y="108"/>
                  </a:lnTo>
                  <a:lnTo>
                    <a:pt x="355" y="110"/>
                  </a:lnTo>
                  <a:lnTo>
                    <a:pt x="344" y="114"/>
                  </a:lnTo>
                  <a:lnTo>
                    <a:pt x="341" y="119"/>
                  </a:lnTo>
                  <a:lnTo>
                    <a:pt x="344" y="126"/>
                  </a:lnTo>
                  <a:lnTo>
                    <a:pt x="354" y="133"/>
                  </a:lnTo>
                  <a:lnTo>
                    <a:pt x="370" y="137"/>
                  </a:lnTo>
                  <a:lnTo>
                    <a:pt x="392" y="142"/>
                  </a:lnTo>
                  <a:lnTo>
                    <a:pt x="419" y="143"/>
                  </a:lnTo>
                  <a:lnTo>
                    <a:pt x="435" y="143"/>
                  </a:lnTo>
                  <a:lnTo>
                    <a:pt x="450" y="141"/>
                  </a:lnTo>
                  <a:lnTo>
                    <a:pt x="467" y="138"/>
                  </a:lnTo>
                  <a:lnTo>
                    <a:pt x="482" y="136"/>
                  </a:lnTo>
                  <a:lnTo>
                    <a:pt x="496" y="132"/>
                  </a:lnTo>
                  <a:lnTo>
                    <a:pt x="511" y="127"/>
                  </a:lnTo>
                  <a:lnTo>
                    <a:pt x="526" y="122"/>
                  </a:lnTo>
                  <a:lnTo>
                    <a:pt x="540" y="117"/>
                  </a:lnTo>
                  <a:lnTo>
                    <a:pt x="553" y="110"/>
                  </a:lnTo>
                  <a:lnTo>
                    <a:pt x="566" y="104"/>
                  </a:lnTo>
                  <a:lnTo>
                    <a:pt x="577" y="97"/>
                  </a:lnTo>
                  <a:lnTo>
                    <a:pt x="587" y="89"/>
                  </a:lnTo>
                  <a:lnTo>
                    <a:pt x="598" y="82"/>
                  </a:lnTo>
                  <a:lnTo>
                    <a:pt x="606" y="74"/>
                  </a:lnTo>
                  <a:lnTo>
                    <a:pt x="614" y="66"/>
                  </a:lnTo>
                  <a:lnTo>
                    <a:pt x="620" y="58"/>
                  </a:lnTo>
                  <a:lnTo>
                    <a:pt x="638" y="31"/>
                  </a:lnTo>
                  <a:lnTo>
                    <a:pt x="644" y="12"/>
                  </a:lnTo>
                  <a:lnTo>
                    <a:pt x="640" y="1"/>
                  </a:lnTo>
                  <a:lnTo>
                    <a:pt x="628" y="0"/>
                  </a:lnTo>
                  <a:close/>
                </a:path>
              </a:pathLst>
            </a:custGeom>
            <a:solidFill>
              <a:srgbClr val="FFB7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2" name="Freeform 172"/>
            <p:cNvSpPr>
              <a:spLocks/>
            </p:cNvSpPr>
            <p:nvPr/>
          </p:nvSpPr>
          <p:spPr bwMode="auto">
            <a:xfrm>
              <a:off x="4265" y="3366"/>
              <a:ext cx="243" cy="134"/>
            </a:xfrm>
            <a:custGeom>
              <a:avLst/>
              <a:gdLst>
                <a:gd name="T0" fmla="*/ 0 w 487"/>
                <a:gd name="T1" fmla="*/ 1 h 270"/>
                <a:gd name="T2" fmla="*/ 0 w 487"/>
                <a:gd name="T3" fmla="*/ 1 h 270"/>
                <a:gd name="T4" fmla="*/ 1 w 487"/>
                <a:gd name="T5" fmla="*/ 2 h 270"/>
                <a:gd name="T6" fmla="*/ 2 w 487"/>
                <a:gd name="T7" fmla="*/ 3 h 270"/>
                <a:gd name="T8" fmla="*/ 2 w 487"/>
                <a:gd name="T9" fmla="*/ 3 h 270"/>
                <a:gd name="T10" fmla="*/ 3 w 487"/>
                <a:gd name="T11" fmla="*/ 3 h 270"/>
                <a:gd name="T12" fmla="*/ 3 w 487"/>
                <a:gd name="T13" fmla="*/ 3 h 270"/>
                <a:gd name="T14" fmla="*/ 4 w 487"/>
                <a:gd name="T15" fmla="*/ 3 h 270"/>
                <a:gd name="T16" fmla="*/ 4 w 487"/>
                <a:gd name="T17" fmla="*/ 4 h 270"/>
                <a:gd name="T18" fmla="*/ 5 w 487"/>
                <a:gd name="T19" fmla="*/ 4 h 270"/>
                <a:gd name="T20" fmla="*/ 5 w 487"/>
                <a:gd name="T21" fmla="*/ 4 h 270"/>
                <a:gd name="T22" fmla="*/ 6 w 487"/>
                <a:gd name="T23" fmla="*/ 4 h 270"/>
                <a:gd name="T24" fmla="*/ 7 w 487"/>
                <a:gd name="T25" fmla="*/ 3 h 270"/>
                <a:gd name="T26" fmla="*/ 7 w 487"/>
                <a:gd name="T27" fmla="*/ 3 h 270"/>
                <a:gd name="T28" fmla="*/ 7 w 487"/>
                <a:gd name="T29" fmla="*/ 3 h 270"/>
                <a:gd name="T30" fmla="*/ 7 w 487"/>
                <a:gd name="T31" fmla="*/ 3 h 270"/>
                <a:gd name="T32" fmla="*/ 7 w 487"/>
                <a:gd name="T33" fmla="*/ 3 h 270"/>
                <a:gd name="T34" fmla="*/ 6 w 487"/>
                <a:gd name="T35" fmla="*/ 3 h 270"/>
                <a:gd name="T36" fmla="*/ 6 w 487"/>
                <a:gd name="T37" fmla="*/ 3 h 270"/>
                <a:gd name="T38" fmla="*/ 5 w 487"/>
                <a:gd name="T39" fmla="*/ 3 h 270"/>
                <a:gd name="T40" fmla="*/ 5 w 487"/>
                <a:gd name="T41" fmla="*/ 3 h 270"/>
                <a:gd name="T42" fmla="*/ 4 w 487"/>
                <a:gd name="T43" fmla="*/ 3 h 270"/>
                <a:gd name="T44" fmla="*/ 4 w 487"/>
                <a:gd name="T45" fmla="*/ 3 h 270"/>
                <a:gd name="T46" fmla="*/ 3 w 487"/>
                <a:gd name="T47" fmla="*/ 3 h 270"/>
                <a:gd name="T48" fmla="*/ 3 w 487"/>
                <a:gd name="T49" fmla="*/ 2 h 270"/>
                <a:gd name="T50" fmla="*/ 3 w 487"/>
                <a:gd name="T51" fmla="*/ 2 h 270"/>
                <a:gd name="T52" fmla="*/ 3 w 487"/>
                <a:gd name="T53" fmla="*/ 2 h 270"/>
                <a:gd name="T54" fmla="*/ 3 w 487"/>
                <a:gd name="T55" fmla="*/ 2 h 270"/>
                <a:gd name="T56" fmla="*/ 2 w 487"/>
                <a:gd name="T57" fmla="*/ 2 h 270"/>
                <a:gd name="T58" fmla="*/ 2 w 487"/>
                <a:gd name="T59" fmla="*/ 1 h 270"/>
                <a:gd name="T60" fmla="*/ 1 w 487"/>
                <a:gd name="T61" fmla="*/ 1 h 270"/>
                <a:gd name="T62" fmla="*/ 1 w 487"/>
                <a:gd name="T63" fmla="*/ 1 h 270"/>
                <a:gd name="T64" fmla="*/ 1 w 487"/>
                <a:gd name="T65" fmla="*/ 1 h 270"/>
                <a:gd name="T66" fmla="*/ 1 w 487"/>
                <a:gd name="T67" fmla="*/ 1 h 270"/>
                <a:gd name="T68" fmla="*/ 1 w 487"/>
                <a:gd name="T69" fmla="*/ 1 h 270"/>
                <a:gd name="T70" fmla="*/ 2 w 487"/>
                <a:gd name="T71" fmla="*/ 1 h 270"/>
                <a:gd name="T72" fmla="*/ 3 w 487"/>
                <a:gd name="T73" fmla="*/ 1 h 270"/>
                <a:gd name="T74" fmla="*/ 3 w 487"/>
                <a:gd name="T75" fmla="*/ 1 h 270"/>
                <a:gd name="T76" fmla="*/ 3 w 487"/>
                <a:gd name="T77" fmla="*/ 1 h 270"/>
                <a:gd name="T78" fmla="*/ 3 w 487"/>
                <a:gd name="T79" fmla="*/ 0 h 270"/>
                <a:gd name="T80" fmla="*/ 2 w 487"/>
                <a:gd name="T81" fmla="*/ 0 h 270"/>
                <a:gd name="T82" fmla="*/ 2 w 487"/>
                <a:gd name="T83" fmla="*/ 0 h 270"/>
                <a:gd name="T84" fmla="*/ 1 w 487"/>
                <a:gd name="T85" fmla="*/ 0 h 270"/>
                <a:gd name="T86" fmla="*/ 0 w 487"/>
                <a:gd name="T87" fmla="*/ 0 h 270"/>
                <a:gd name="T88" fmla="*/ 0 w 487"/>
                <a:gd name="T89" fmla="*/ 0 h 270"/>
                <a:gd name="T90" fmla="*/ 0 w 487"/>
                <a:gd name="T91" fmla="*/ 0 h 270"/>
                <a:gd name="T92" fmla="*/ 0 w 487"/>
                <a:gd name="T93" fmla="*/ 0 h 270"/>
                <a:gd name="T94" fmla="*/ 0 w 487"/>
                <a:gd name="T95" fmla="*/ 0 h 2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7" h="270">
                  <a:moveTo>
                    <a:pt x="13" y="50"/>
                  </a:moveTo>
                  <a:lnTo>
                    <a:pt x="22" y="65"/>
                  </a:lnTo>
                  <a:lnTo>
                    <a:pt x="35" y="84"/>
                  </a:lnTo>
                  <a:lnTo>
                    <a:pt x="52" y="107"/>
                  </a:lnTo>
                  <a:lnTo>
                    <a:pt x="72" y="133"/>
                  </a:lnTo>
                  <a:lnTo>
                    <a:pt x="93" y="157"/>
                  </a:lnTo>
                  <a:lnTo>
                    <a:pt x="116" y="180"/>
                  </a:lnTo>
                  <a:lnTo>
                    <a:pt x="141" y="201"/>
                  </a:lnTo>
                  <a:lnTo>
                    <a:pt x="165" y="216"/>
                  </a:lnTo>
                  <a:lnTo>
                    <a:pt x="177" y="221"/>
                  </a:lnTo>
                  <a:lnTo>
                    <a:pt x="191" y="227"/>
                  </a:lnTo>
                  <a:lnTo>
                    <a:pt x="206" y="233"/>
                  </a:lnTo>
                  <a:lnTo>
                    <a:pt x="221" y="240"/>
                  </a:lnTo>
                  <a:lnTo>
                    <a:pt x="238" y="246"/>
                  </a:lnTo>
                  <a:lnTo>
                    <a:pt x="255" y="251"/>
                  </a:lnTo>
                  <a:lnTo>
                    <a:pt x="273" y="256"/>
                  </a:lnTo>
                  <a:lnTo>
                    <a:pt x="290" y="261"/>
                  </a:lnTo>
                  <a:lnTo>
                    <a:pt x="309" y="264"/>
                  </a:lnTo>
                  <a:lnTo>
                    <a:pt x="326" y="266"/>
                  </a:lnTo>
                  <a:lnTo>
                    <a:pt x="344" y="269"/>
                  </a:lnTo>
                  <a:lnTo>
                    <a:pt x="362" y="270"/>
                  </a:lnTo>
                  <a:lnTo>
                    <a:pt x="379" y="269"/>
                  </a:lnTo>
                  <a:lnTo>
                    <a:pt x="395" y="268"/>
                  </a:lnTo>
                  <a:lnTo>
                    <a:pt x="411" y="263"/>
                  </a:lnTo>
                  <a:lnTo>
                    <a:pt x="426" y="258"/>
                  </a:lnTo>
                  <a:lnTo>
                    <a:pt x="453" y="247"/>
                  </a:lnTo>
                  <a:lnTo>
                    <a:pt x="471" y="236"/>
                  </a:lnTo>
                  <a:lnTo>
                    <a:pt x="483" y="227"/>
                  </a:lnTo>
                  <a:lnTo>
                    <a:pt x="487" y="219"/>
                  </a:lnTo>
                  <a:lnTo>
                    <a:pt x="487" y="212"/>
                  </a:lnTo>
                  <a:lnTo>
                    <a:pt x="483" y="209"/>
                  </a:lnTo>
                  <a:lnTo>
                    <a:pt x="475" y="206"/>
                  </a:lnTo>
                  <a:lnTo>
                    <a:pt x="463" y="208"/>
                  </a:lnTo>
                  <a:lnTo>
                    <a:pt x="455" y="209"/>
                  </a:lnTo>
                  <a:lnTo>
                    <a:pt x="446" y="211"/>
                  </a:lnTo>
                  <a:lnTo>
                    <a:pt x="434" y="212"/>
                  </a:lnTo>
                  <a:lnTo>
                    <a:pt x="422" y="215"/>
                  </a:lnTo>
                  <a:lnTo>
                    <a:pt x="408" y="216"/>
                  </a:lnTo>
                  <a:lnTo>
                    <a:pt x="393" y="218"/>
                  </a:lnTo>
                  <a:lnTo>
                    <a:pt x="378" y="219"/>
                  </a:lnTo>
                  <a:lnTo>
                    <a:pt x="362" y="219"/>
                  </a:lnTo>
                  <a:lnTo>
                    <a:pt x="346" y="219"/>
                  </a:lnTo>
                  <a:lnTo>
                    <a:pt x="328" y="219"/>
                  </a:lnTo>
                  <a:lnTo>
                    <a:pt x="312" y="218"/>
                  </a:lnTo>
                  <a:lnTo>
                    <a:pt x="296" y="217"/>
                  </a:lnTo>
                  <a:lnTo>
                    <a:pt x="281" y="215"/>
                  </a:lnTo>
                  <a:lnTo>
                    <a:pt x="266" y="211"/>
                  </a:lnTo>
                  <a:lnTo>
                    <a:pt x="253" y="206"/>
                  </a:lnTo>
                  <a:lnTo>
                    <a:pt x="241" y="201"/>
                  </a:lnTo>
                  <a:lnTo>
                    <a:pt x="224" y="189"/>
                  </a:lnTo>
                  <a:lnTo>
                    <a:pt x="215" y="180"/>
                  </a:lnTo>
                  <a:lnTo>
                    <a:pt x="213" y="171"/>
                  </a:lnTo>
                  <a:lnTo>
                    <a:pt x="214" y="162"/>
                  </a:lnTo>
                  <a:lnTo>
                    <a:pt x="217" y="155"/>
                  </a:lnTo>
                  <a:lnTo>
                    <a:pt x="215" y="148"/>
                  </a:lnTo>
                  <a:lnTo>
                    <a:pt x="211" y="141"/>
                  </a:lnTo>
                  <a:lnTo>
                    <a:pt x="197" y="135"/>
                  </a:lnTo>
                  <a:lnTo>
                    <a:pt x="180" y="129"/>
                  </a:lnTo>
                  <a:lnTo>
                    <a:pt x="162" y="125"/>
                  </a:lnTo>
                  <a:lnTo>
                    <a:pt x="146" y="119"/>
                  </a:lnTo>
                  <a:lnTo>
                    <a:pt x="131" y="114"/>
                  </a:lnTo>
                  <a:lnTo>
                    <a:pt x="118" y="109"/>
                  </a:lnTo>
                  <a:lnTo>
                    <a:pt x="106" y="102"/>
                  </a:lnTo>
                  <a:lnTo>
                    <a:pt x="97" y="95"/>
                  </a:lnTo>
                  <a:lnTo>
                    <a:pt x="91" y="85"/>
                  </a:lnTo>
                  <a:lnTo>
                    <a:pt x="88" y="77"/>
                  </a:lnTo>
                  <a:lnTo>
                    <a:pt x="89" y="73"/>
                  </a:lnTo>
                  <a:lnTo>
                    <a:pt x="93" y="69"/>
                  </a:lnTo>
                  <a:lnTo>
                    <a:pt x="101" y="69"/>
                  </a:lnTo>
                  <a:lnTo>
                    <a:pt x="114" y="71"/>
                  </a:lnTo>
                  <a:lnTo>
                    <a:pt x="131" y="74"/>
                  </a:lnTo>
                  <a:lnTo>
                    <a:pt x="153" y="77"/>
                  </a:lnTo>
                  <a:lnTo>
                    <a:pt x="180" y="82"/>
                  </a:lnTo>
                  <a:lnTo>
                    <a:pt x="206" y="85"/>
                  </a:lnTo>
                  <a:lnTo>
                    <a:pt x="224" y="85"/>
                  </a:lnTo>
                  <a:lnTo>
                    <a:pt x="235" y="83"/>
                  </a:lnTo>
                  <a:lnTo>
                    <a:pt x="238" y="79"/>
                  </a:lnTo>
                  <a:lnTo>
                    <a:pt x="236" y="73"/>
                  </a:lnTo>
                  <a:lnTo>
                    <a:pt x="229" y="66"/>
                  </a:lnTo>
                  <a:lnTo>
                    <a:pt x="217" y="60"/>
                  </a:lnTo>
                  <a:lnTo>
                    <a:pt x="199" y="54"/>
                  </a:lnTo>
                  <a:lnTo>
                    <a:pt x="179" y="50"/>
                  </a:lnTo>
                  <a:lnTo>
                    <a:pt x="156" y="46"/>
                  </a:lnTo>
                  <a:lnTo>
                    <a:pt x="131" y="42"/>
                  </a:lnTo>
                  <a:lnTo>
                    <a:pt x="107" y="37"/>
                  </a:lnTo>
                  <a:lnTo>
                    <a:pt x="83" y="32"/>
                  </a:lnTo>
                  <a:lnTo>
                    <a:pt x="61" y="27"/>
                  </a:lnTo>
                  <a:lnTo>
                    <a:pt x="42" y="19"/>
                  </a:lnTo>
                  <a:lnTo>
                    <a:pt x="28" y="9"/>
                  </a:lnTo>
                  <a:lnTo>
                    <a:pt x="17" y="3"/>
                  </a:lnTo>
                  <a:lnTo>
                    <a:pt x="9" y="0"/>
                  </a:lnTo>
                  <a:lnTo>
                    <a:pt x="4" y="1"/>
                  </a:lnTo>
                  <a:lnTo>
                    <a:pt x="1" y="7"/>
                  </a:lnTo>
                  <a:lnTo>
                    <a:pt x="0" y="16"/>
                  </a:lnTo>
                  <a:lnTo>
                    <a:pt x="2" y="27"/>
                  </a:lnTo>
                  <a:lnTo>
                    <a:pt x="7" y="38"/>
                  </a:lnTo>
                  <a:lnTo>
                    <a:pt x="13" y="50"/>
                  </a:lnTo>
                  <a:close/>
                </a:path>
              </a:pathLst>
            </a:custGeom>
            <a:solidFill>
              <a:srgbClr val="FF3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3" name="Freeform 173"/>
            <p:cNvSpPr>
              <a:spLocks/>
            </p:cNvSpPr>
            <p:nvPr/>
          </p:nvSpPr>
          <p:spPr bwMode="auto">
            <a:xfrm>
              <a:off x="4468" y="3428"/>
              <a:ext cx="97" cy="32"/>
            </a:xfrm>
            <a:custGeom>
              <a:avLst/>
              <a:gdLst>
                <a:gd name="T0" fmla="*/ 0 w 193"/>
                <a:gd name="T1" fmla="*/ 1 h 64"/>
                <a:gd name="T2" fmla="*/ 1 w 193"/>
                <a:gd name="T3" fmla="*/ 1 h 64"/>
                <a:gd name="T4" fmla="*/ 1 w 193"/>
                <a:gd name="T5" fmla="*/ 1 h 64"/>
                <a:gd name="T6" fmla="*/ 1 w 193"/>
                <a:gd name="T7" fmla="*/ 1 h 64"/>
                <a:gd name="T8" fmla="*/ 2 w 193"/>
                <a:gd name="T9" fmla="*/ 1 h 64"/>
                <a:gd name="T10" fmla="*/ 2 w 193"/>
                <a:gd name="T11" fmla="*/ 1 h 64"/>
                <a:gd name="T12" fmla="*/ 3 w 193"/>
                <a:gd name="T13" fmla="*/ 1 h 64"/>
                <a:gd name="T14" fmla="*/ 3 w 193"/>
                <a:gd name="T15" fmla="*/ 1 h 64"/>
                <a:gd name="T16" fmla="*/ 3 w 193"/>
                <a:gd name="T17" fmla="*/ 1 h 64"/>
                <a:gd name="T18" fmla="*/ 3 w 193"/>
                <a:gd name="T19" fmla="*/ 1 h 64"/>
                <a:gd name="T20" fmla="*/ 3 w 193"/>
                <a:gd name="T21" fmla="*/ 1 h 64"/>
                <a:gd name="T22" fmla="*/ 3 w 193"/>
                <a:gd name="T23" fmla="*/ 1 h 64"/>
                <a:gd name="T24" fmla="*/ 3 w 193"/>
                <a:gd name="T25" fmla="*/ 1 h 64"/>
                <a:gd name="T26" fmla="*/ 4 w 193"/>
                <a:gd name="T27" fmla="*/ 1 h 64"/>
                <a:gd name="T28" fmla="*/ 3 w 193"/>
                <a:gd name="T29" fmla="*/ 0 h 64"/>
                <a:gd name="T30" fmla="*/ 3 w 193"/>
                <a:gd name="T31" fmla="*/ 1 h 64"/>
                <a:gd name="T32" fmla="*/ 3 w 193"/>
                <a:gd name="T33" fmla="*/ 1 h 64"/>
                <a:gd name="T34" fmla="*/ 3 w 193"/>
                <a:gd name="T35" fmla="*/ 1 h 64"/>
                <a:gd name="T36" fmla="*/ 2 w 193"/>
                <a:gd name="T37" fmla="*/ 1 h 64"/>
                <a:gd name="T38" fmla="*/ 2 w 193"/>
                <a:gd name="T39" fmla="*/ 1 h 64"/>
                <a:gd name="T40" fmla="*/ 1 w 193"/>
                <a:gd name="T41" fmla="*/ 1 h 64"/>
                <a:gd name="T42" fmla="*/ 1 w 193"/>
                <a:gd name="T43" fmla="*/ 1 h 64"/>
                <a:gd name="T44" fmla="*/ 1 w 193"/>
                <a:gd name="T45" fmla="*/ 1 h 64"/>
                <a:gd name="T46" fmla="*/ 1 w 193"/>
                <a:gd name="T47" fmla="*/ 1 h 64"/>
                <a:gd name="T48" fmla="*/ 0 w 193"/>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3" h="64">
                  <a:moveTo>
                    <a:pt x="0" y="50"/>
                  </a:moveTo>
                  <a:lnTo>
                    <a:pt x="9" y="60"/>
                  </a:lnTo>
                  <a:lnTo>
                    <a:pt x="29" y="63"/>
                  </a:lnTo>
                  <a:lnTo>
                    <a:pt x="54" y="64"/>
                  </a:lnTo>
                  <a:lnTo>
                    <a:pt x="83" y="62"/>
                  </a:lnTo>
                  <a:lnTo>
                    <a:pt x="111" y="58"/>
                  </a:lnTo>
                  <a:lnTo>
                    <a:pt x="138" y="53"/>
                  </a:lnTo>
                  <a:lnTo>
                    <a:pt x="158" y="48"/>
                  </a:lnTo>
                  <a:lnTo>
                    <a:pt x="169" y="42"/>
                  </a:lnTo>
                  <a:lnTo>
                    <a:pt x="176" y="37"/>
                  </a:lnTo>
                  <a:lnTo>
                    <a:pt x="183" y="27"/>
                  </a:lnTo>
                  <a:lnTo>
                    <a:pt x="189" y="18"/>
                  </a:lnTo>
                  <a:lnTo>
                    <a:pt x="192" y="10"/>
                  </a:lnTo>
                  <a:lnTo>
                    <a:pt x="193" y="3"/>
                  </a:lnTo>
                  <a:lnTo>
                    <a:pt x="191" y="0"/>
                  </a:lnTo>
                  <a:lnTo>
                    <a:pt x="184" y="1"/>
                  </a:lnTo>
                  <a:lnTo>
                    <a:pt x="172" y="8"/>
                  </a:lnTo>
                  <a:lnTo>
                    <a:pt x="149" y="15"/>
                  </a:lnTo>
                  <a:lnTo>
                    <a:pt x="122" y="19"/>
                  </a:lnTo>
                  <a:lnTo>
                    <a:pt x="92" y="23"/>
                  </a:lnTo>
                  <a:lnTo>
                    <a:pt x="62" y="26"/>
                  </a:lnTo>
                  <a:lnTo>
                    <a:pt x="37" y="30"/>
                  </a:lnTo>
                  <a:lnTo>
                    <a:pt x="15" y="34"/>
                  </a:lnTo>
                  <a:lnTo>
                    <a:pt x="2" y="41"/>
                  </a:lnTo>
                  <a:lnTo>
                    <a:pt x="0" y="50"/>
                  </a:lnTo>
                  <a:close/>
                </a:path>
              </a:pathLst>
            </a:custGeom>
            <a:solidFill>
              <a:srgbClr val="FFDD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4" name="Freeform 174"/>
            <p:cNvSpPr>
              <a:spLocks/>
            </p:cNvSpPr>
            <p:nvPr/>
          </p:nvSpPr>
          <p:spPr bwMode="auto">
            <a:xfrm>
              <a:off x="4565" y="3109"/>
              <a:ext cx="81" cy="29"/>
            </a:xfrm>
            <a:custGeom>
              <a:avLst/>
              <a:gdLst>
                <a:gd name="T0" fmla="*/ 0 w 163"/>
                <a:gd name="T1" fmla="*/ 0 h 59"/>
                <a:gd name="T2" fmla="*/ 0 w 163"/>
                <a:gd name="T3" fmla="*/ 0 h 59"/>
                <a:gd name="T4" fmla="*/ 0 w 163"/>
                <a:gd name="T5" fmla="*/ 0 h 59"/>
                <a:gd name="T6" fmla="*/ 0 w 163"/>
                <a:gd name="T7" fmla="*/ 0 h 59"/>
                <a:gd name="T8" fmla="*/ 1 w 163"/>
                <a:gd name="T9" fmla="*/ 0 h 59"/>
                <a:gd name="T10" fmla="*/ 1 w 163"/>
                <a:gd name="T11" fmla="*/ 0 h 59"/>
                <a:gd name="T12" fmla="*/ 2 w 163"/>
                <a:gd name="T13" fmla="*/ 0 h 59"/>
                <a:gd name="T14" fmla="*/ 2 w 163"/>
                <a:gd name="T15" fmla="*/ 0 h 59"/>
                <a:gd name="T16" fmla="*/ 2 w 163"/>
                <a:gd name="T17" fmla="*/ 0 h 59"/>
                <a:gd name="T18" fmla="*/ 2 w 163"/>
                <a:gd name="T19" fmla="*/ 0 h 59"/>
                <a:gd name="T20" fmla="*/ 2 w 163"/>
                <a:gd name="T21" fmla="*/ 0 h 59"/>
                <a:gd name="T22" fmla="*/ 2 w 163"/>
                <a:gd name="T23" fmla="*/ 0 h 59"/>
                <a:gd name="T24" fmla="*/ 2 w 163"/>
                <a:gd name="T25" fmla="*/ 0 h 59"/>
                <a:gd name="T26" fmla="*/ 2 w 163"/>
                <a:gd name="T27" fmla="*/ 0 h 59"/>
                <a:gd name="T28" fmla="*/ 2 w 163"/>
                <a:gd name="T29" fmla="*/ 0 h 59"/>
                <a:gd name="T30" fmla="*/ 1 w 163"/>
                <a:gd name="T31" fmla="*/ 0 h 59"/>
                <a:gd name="T32" fmla="*/ 1 w 163"/>
                <a:gd name="T33" fmla="*/ 0 h 59"/>
                <a:gd name="T34" fmla="*/ 1 w 163"/>
                <a:gd name="T35" fmla="*/ 0 h 59"/>
                <a:gd name="T36" fmla="*/ 1 w 163"/>
                <a:gd name="T37" fmla="*/ 0 h 59"/>
                <a:gd name="T38" fmla="*/ 0 w 163"/>
                <a:gd name="T39" fmla="*/ 0 h 59"/>
                <a:gd name="T40" fmla="*/ 0 w 163"/>
                <a:gd name="T41" fmla="*/ 0 h 59"/>
                <a:gd name="T42" fmla="*/ 0 w 163"/>
                <a:gd name="T43" fmla="*/ 0 h 59"/>
                <a:gd name="T44" fmla="*/ 0 w 163"/>
                <a:gd name="T45" fmla="*/ 0 h 59"/>
                <a:gd name="T46" fmla="*/ 0 w 163"/>
                <a:gd name="T47" fmla="*/ 0 h 59"/>
                <a:gd name="T48" fmla="*/ 0 w 163"/>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3" h="59">
                  <a:moveTo>
                    <a:pt x="1" y="0"/>
                  </a:moveTo>
                  <a:lnTo>
                    <a:pt x="12" y="0"/>
                  </a:lnTo>
                  <a:lnTo>
                    <a:pt x="30" y="2"/>
                  </a:lnTo>
                  <a:lnTo>
                    <a:pt x="53" y="5"/>
                  </a:lnTo>
                  <a:lnTo>
                    <a:pt x="80" y="11"/>
                  </a:lnTo>
                  <a:lnTo>
                    <a:pt x="105" y="18"/>
                  </a:lnTo>
                  <a:lnTo>
                    <a:pt x="128" y="26"/>
                  </a:lnTo>
                  <a:lnTo>
                    <a:pt x="146" y="35"/>
                  </a:lnTo>
                  <a:lnTo>
                    <a:pt x="158" y="45"/>
                  </a:lnTo>
                  <a:lnTo>
                    <a:pt x="163" y="53"/>
                  </a:lnTo>
                  <a:lnTo>
                    <a:pt x="161" y="58"/>
                  </a:lnTo>
                  <a:lnTo>
                    <a:pt x="158" y="59"/>
                  </a:lnTo>
                  <a:lnTo>
                    <a:pt x="151" y="59"/>
                  </a:lnTo>
                  <a:lnTo>
                    <a:pt x="141" y="56"/>
                  </a:lnTo>
                  <a:lnTo>
                    <a:pt x="130" y="52"/>
                  </a:lnTo>
                  <a:lnTo>
                    <a:pt x="118" y="49"/>
                  </a:lnTo>
                  <a:lnTo>
                    <a:pt x="105" y="45"/>
                  </a:lnTo>
                  <a:lnTo>
                    <a:pt x="90" y="41"/>
                  </a:lnTo>
                  <a:lnTo>
                    <a:pt x="72" y="35"/>
                  </a:lnTo>
                  <a:lnTo>
                    <a:pt x="53" y="28"/>
                  </a:lnTo>
                  <a:lnTo>
                    <a:pt x="35" y="20"/>
                  </a:lnTo>
                  <a:lnTo>
                    <a:pt x="19" y="13"/>
                  </a:lnTo>
                  <a:lnTo>
                    <a:pt x="7" y="7"/>
                  </a:lnTo>
                  <a:lnTo>
                    <a:pt x="0" y="3"/>
                  </a:lnTo>
                  <a:lnTo>
                    <a:pt x="1" y="0"/>
                  </a:lnTo>
                  <a:close/>
                </a:path>
              </a:pathLst>
            </a:custGeom>
            <a:solidFill>
              <a:srgbClr val="FFDD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5" name="Freeform 175"/>
            <p:cNvSpPr>
              <a:spLocks/>
            </p:cNvSpPr>
            <p:nvPr/>
          </p:nvSpPr>
          <p:spPr bwMode="auto">
            <a:xfrm>
              <a:off x="4378" y="3099"/>
              <a:ext cx="124" cy="13"/>
            </a:xfrm>
            <a:custGeom>
              <a:avLst/>
              <a:gdLst>
                <a:gd name="T0" fmla="*/ 0 w 248"/>
                <a:gd name="T1" fmla="*/ 1 h 24"/>
                <a:gd name="T2" fmla="*/ 1 w 248"/>
                <a:gd name="T3" fmla="*/ 1 h 24"/>
                <a:gd name="T4" fmla="*/ 1 w 248"/>
                <a:gd name="T5" fmla="*/ 1 h 24"/>
                <a:gd name="T6" fmla="*/ 1 w 248"/>
                <a:gd name="T7" fmla="*/ 1 h 24"/>
                <a:gd name="T8" fmla="*/ 1 w 248"/>
                <a:gd name="T9" fmla="*/ 1 h 24"/>
                <a:gd name="T10" fmla="*/ 1 w 248"/>
                <a:gd name="T11" fmla="*/ 1 h 24"/>
                <a:gd name="T12" fmla="*/ 1 w 248"/>
                <a:gd name="T13" fmla="*/ 1 h 24"/>
                <a:gd name="T14" fmla="*/ 2 w 248"/>
                <a:gd name="T15" fmla="*/ 1 h 24"/>
                <a:gd name="T16" fmla="*/ 2 w 248"/>
                <a:gd name="T17" fmla="*/ 0 h 24"/>
                <a:gd name="T18" fmla="*/ 2 w 248"/>
                <a:gd name="T19" fmla="*/ 0 h 24"/>
                <a:gd name="T20" fmla="*/ 3 w 248"/>
                <a:gd name="T21" fmla="*/ 0 h 24"/>
                <a:gd name="T22" fmla="*/ 3 w 248"/>
                <a:gd name="T23" fmla="*/ 0 h 24"/>
                <a:gd name="T24" fmla="*/ 3 w 248"/>
                <a:gd name="T25" fmla="*/ 0 h 24"/>
                <a:gd name="T26" fmla="*/ 3 w 248"/>
                <a:gd name="T27" fmla="*/ 0 h 24"/>
                <a:gd name="T28" fmla="*/ 4 w 248"/>
                <a:gd name="T29" fmla="*/ 1 h 24"/>
                <a:gd name="T30" fmla="*/ 4 w 248"/>
                <a:gd name="T31" fmla="*/ 1 h 24"/>
                <a:gd name="T32" fmla="*/ 4 w 248"/>
                <a:gd name="T33" fmla="*/ 1 h 24"/>
                <a:gd name="T34" fmla="*/ 4 w 248"/>
                <a:gd name="T35" fmla="*/ 1 h 24"/>
                <a:gd name="T36" fmla="*/ 4 w 248"/>
                <a:gd name="T37" fmla="*/ 1 h 24"/>
                <a:gd name="T38" fmla="*/ 4 w 248"/>
                <a:gd name="T39" fmla="*/ 1 h 24"/>
                <a:gd name="T40" fmla="*/ 4 w 248"/>
                <a:gd name="T41" fmla="*/ 1 h 24"/>
                <a:gd name="T42" fmla="*/ 4 w 248"/>
                <a:gd name="T43" fmla="*/ 1 h 24"/>
                <a:gd name="T44" fmla="*/ 4 w 248"/>
                <a:gd name="T45" fmla="*/ 1 h 24"/>
                <a:gd name="T46" fmla="*/ 4 w 248"/>
                <a:gd name="T47" fmla="*/ 1 h 24"/>
                <a:gd name="T48" fmla="*/ 3 w 248"/>
                <a:gd name="T49" fmla="*/ 1 h 24"/>
                <a:gd name="T50" fmla="*/ 3 w 248"/>
                <a:gd name="T51" fmla="*/ 1 h 24"/>
                <a:gd name="T52" fmla="*/ 3 w 248"/>
                <a:gd name="T53" fmla="*/ 1 h 24"/>
                <a:gd name="T54" fmla="*/ 2 w 248"/>
                <a:gd name="T55" fmla="*/ 1 h 24"/>
                <a:gd name="T56" fmla="*/ 2 w 248"/>
                <a:gd name="T57" fmla="*/ 1 h 24"/>
                <a:gd name="T58" fmla="*/ 2 w 248"/>
                <a:gd name="T59" fmla="*/ 1 h 24"/>
                <a:gd name="T60" fmla="*/ 1 w 248"/>
                <a:gd name="T61" fmla="*/ 1 h 24"/>
                <a:gd name="T62" fmla="*/ 1 w 248"/>
                <a:gd name="T63" fmla="*/ 1 h 24"/>
                <a:gd name="T64" fmla="*/ 1 w 248"/>
                <a:gd name="T65" fmla="*/ 1 h 24"/>
                <a:gd name="T66" fmla="*/ 1 w 248"/>
                <a:gd name="T67" fmla="*/ 1 h 24"/>
                <a:gd name="T68" fmla="*/ 1 w 248"/>
                <a:gd name="T69" fmla="*/ 1 h 24"/>
                <a:gd name="T70" fmla="*/ 1 w 248"/>
                <a:gd name="T71" fmla="*/ 1 h 24"/>
                <a:gd name="T72" fmla="*/ 0 w 248"/>
                <a:gd name="T73" fmla="*/ 1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8" h="24">
                  <a:moveTo>
                    <a:pt x="0" y="3"/>
                  </a:moveTo>
                  <a:lnTo>
                    <a:pt x="2" y="3"/>
                  </a:lnTo>
                  <a:lnTo>
                    <a:pt x="8" y="3"/>
                  </a:lnTo>
                  <a:lnTo>
                    <a:pt x="17" y="2"/>
                  </a:lnTo>
                  <a:lnTo>
                    <a:pt x="29" y="2"/>
                  </a:lnTo>
                  <a:lnTo>
                    <a:pt x="44" y="2"/>
                  </a:lnTo>
                  <a:lnTo>
                    <a:pt x="60" y="1"/>
                  </a:lnTo>
                  <a:lnTo>
                    <a:pt x="78" y="1"/>
                  </a:lnTo>
                  <a:lnTo>
                    <a:pt x="98" y="0"/>
                  </a:lnTo>
                  <a:lnTo>
                    <a:pt x="116" y="0"/>
                  </a:lnTo>
                  <a:lnTo>
                    <a:pt x="136" y="0"/>
                  </a:lnTo>
                  <a:lnTo>
                    <a:pt x="155" y="0"/>
                  </a:lnTo>
                  <a:lnTo>
                    <a:pt x="174" y="0"/>
                  </a:lnTo>
                  <a:lnTo>
                    <a:pt x="191" y="0"/>
                  </a:lnTo>
                  <a:lnTo>
                    <a:pt x="206" y="1"/>
                  </a:lnTo>
                  <a:lnTo>
                    <a:pt x="219" y="2"/>
                  </a:lnTo>
                  <a:lnTo>
                    <a:pt x="229" y="3"/>
                  </a:lnTo>
                  <a:lnTo>
                    <a:pt x="242" y="7"/>
                  </a:lnTo>
                  <a:lnTo>
                    <a:pt x="248" y="10"/>
                  </a:lnTo>
                  <a:lnTo>
                    <a:pt x="248" y="13"/>
                  </a:lnTo>
                  <a:lnTo>
                    <a:pt x="241" y="16"/>
                  </a:lnTo>
                  <a:lnTo>
                    <a:pt x="229" y="18"/>
                  </a:lnTo>
                  <a:lnTo>
                    <a:pt x="213" y="21"/>
                  </a:lnTo>
                  <a:lnTo>
                    <a:pt x="195" y="23"/>
                  </a:lnTo>
                  <a:lnTo>
                    <a:pt x="174" y="24"/>
                  </a:lnTo>
                  <a:lnTo>
                    <a:pt x="152" y="24"/>
                  </a:lnTo>
                  <a:lnTo>
                    <a:pt x="130" y="24"/>
                  </a:lnTo>
                  <a:lnTo>
                    <a:pt x="107" y="24"/>
                  </a:lnTo>
                  <a:lnTo>
                    <a:pt x="86" y="23"/>
                  </a:lnTo>
                  <a:lnTo>
                    <a:pt x="67" y="23"/>
                  </a:lnTo>
                  <a:lnTo>
                    <a:pt x="51" y="23"/>
                  </a:lnTo>
                  <a:lnTo>
                    <a:pt x="36" y="23"/>
                  </a:lnTo>
                  <a:lnTo>
                    <a:pt x="25" y="24"/>
                  </a:lnTo>
                  <a:lnTo>
                    <a:pt x="11" y="22"/>
                  </a:lnTo>
                  <a:lnTo>
                    <a:pt x="5" y="14"/>
                  </a:lnTo>
                  <a:lnTo>
                    <a:pt x="1" y="7"/>
                  </a:lnTo>
                  <a:lnTo>
                    <a:pt x="0" y="3"/>
                  </a:lnTo>
                  <a:close/>
                </a:path>
              </a:pathLst>
            </a:custGeom>
            <a:solidFill>
              <a:srgbClr val="FFDD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6" name="Freeform 176"/>
            <p:cNvSpPr>
              <a:spLocks/>
            </p:cNvSpPr>
            <p:nvPr/>
          </p:nvSpPr>
          <p:spPr bwMode="auto">
            <a:xfrm>
              <a:off x="4240" y="3106"/>
              <a:ext cx="68" cy="30"/>
            </a:xfrm>
            <a:custGeom>
              <a:avLst/>
              <a:gdLst>
                <a:gd name="T0" fmla="*/ 3 w 136"/>
                <a:gd name="T1" fmla="*/ 0 h 60"/>
                <a:gd name="T2" fmla="*/ 2 w 136"/>
                <a:gd name="T3" fmla="*/ 1 h 60"/>
                <a:gd name="T4" fmla="*/ 2 w 136"/>
                <a:gd name="T5" fmla="*/ 1 h 60"/>
                <a:gd name="T6" fmla="*/ 2 w 136"/>
                <a:gd name="T7" fmla="*/ 1 h 60"/>
                <a:gd name="T8" fmla="*/ 2 w 136"/>
                <a:gd name="T9" fmla="*/ 1 h 60"/>
                <a:gd name="T10" fmla="*/ 1 w 136"/>
                <a:gd name="T11" fmla="*/ 1 h 60"/>
                <a:gd name="T12" fmla="*/ 1 w 136"/>
                <a:gd name="T13" fmla="*/ 1 h 60"/>
                <a:gd name="T14" fmla="*/ 1 w 136"/>
                <a:gd name="T15" fmla="*/ 1 h 60"/>
                <a:gd name="T16" fmla="*/ 0 w 136"/>
                <a:gd name="T17" fmla="*/ 1 h 60"/>
                <a:gd name="T18" fmla="*/ 1 w 136"/>
                <a:gd name="T19" fmla="*/ 1 h 60"/>
                <a:gd name="T20" fmla="*/ 1 w 136"/>
                <a:gd name="T21" fmla="*/ 1 h 60"/>
                <a:gd name="T22" fmla="*/ 1 w 136"/>
                <a:gd name="T23" fmla="*/ 1 h 60"/>
                <a:gd name="T24" fmla="*/ 1 w 136"/>
                <a:gd name="T25" fmla="*/ 1 h 60"/>
                <a:gd name="T26" fmla="*/ 1 w 136"/>
                <a:gd name="T27" fmla="*/ 1 h 60"/>
                <a:gd name="T28" fmla="*/ 2 w 136"/>
                <a:gd name="T29" fmla="*/ 1 h 60"/>
                <a:gd name="T30" fmla="*/ 2 w 136"/>
                <a:gd name="T31" fmla="*/ 1 h 60"/>
                <a:gd name="T32" fmla="*/ 2 w 136"/>
                <a:gd name="T33" fmla="*/ 1 h 60"/>
                <a:gd name="T34" fmla="*/ 3 w 136"/>
                <a:gd name="T35" fmla="*/ 1 h 60"/>
                <a:gd name="T36" fmla="*/ 3 w 136"/>
                <a:gd name="T37" fmla="*/ 1 h 60"/>
                <a:gd name="T38" fmla="*/ 3 w 136"/>
                <a:gd name="T39" fmla="*/ 1 h 60"/>
                <a:gd name="T40" fmla="*/ 3 w 136"/>
                <a:gd name="T41" fmla="*/ 0 h 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6" h="60">
                  <a:moveTo>
                    <a:pt x="133" y="0"/>
                  </a:moveTo>
                  <a:lnTo>
                    <a:pt x="128" y="1"/>
                  </a:lnTo>
                  <a:lnTo>
                    <a:pt x="114" y="3"/>
                  </a:lnTo>
                  <a:lnTo>
                    <a:pt x="94" y="9"/>
                  </a:lnTo>
                  <a:lnTo>
                    <a:pt x="70" y="15"/>
                  </a:lnTo>
                  <a:lnTo>
                    <a:pt x="47" y="23"/>
                  </a:lnTo>
                  <a:lnTo>
                    <a:pt x="25" y="31"/>
                  </a:lnTo>
                  <a:lnTo>
                    <a:pt x="9" y="40"/>
                  </a:lnTo>
                  <a:lnTo>
                    <a:pt x="0" y="50"/>
                  </a:lnTo>
                  <a:lnTo>
                    <a:pt x="1" y="57"/>
                  </a:lnTo>
                  <a:lnTo>
                    <a:pt x="10" y="60"/>
                  </a:lnTo>
                  <a:lnTo>
                    <a:pt x="24" y="57"/>
                  </a:lnTo>
                  <a:lnTo>
                    <a:pt x="41" y="51"/>
                  </a:lnTo>
                  <a:lnTo>
                    <a:pt x="61" y="45"/>
                  </a:lnTo>
                  <a:lnTo>
                    <a:pt x="80" y="38"/>
                  </a:lnTo>
                  <a:lnTo>
                    <a:pt x="99" y="31"/>
                  </a:lnTo>
                  <a:lnTo>
                    <a:pt x="114" y="25"/>
                  </a:lnTo>
                  <a:lnTo>
                    <a:pt x="131" y="16"/>
                  </a:lnTo>
                  <a:lnTo>
                    <a:pt x="136" y="8"/>
                  </a:lnTo>
                  <a:lnTo>
                    <a:pt x="134" y="2"/>
                  </a:lnTo>
                  <a:lnTo>
                    <a:pt x="133" y="0"/>
                  </a:lnTo>
                  <a:close/>
                </a:path>
              </a:pathLst>
            </a:custGeom>
            <a:solidFill>
              <a:srgbClr val="FFDD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7" name="Freeform 177"/>
            <p:cNvSpPr>
              <a:spLocks/>
            </p:cNvSpPr>
            <p:nvPr/>
          </p:nvSpPr>
          <p:spPr bwMode="auto">
            <a:xfrm>
              <a:off x="4407" y="3127"/>
              <a:ext cx="253" cy="112"/>
            </a:xfrm>
            <a:custGeom>
              <a:avLst/>
              <a:gdLst>
                <a:gd name="T0" fmla="*/ 4 w 505"/>
                <a:gd name="T1" fmla="*/ 0 h 225"/>
                <a:gd name="T2" fmla="*/ 4 w 505"/>
                <a:gd name="T3" fmla="*/ 0 h 225"/>
                <a:gd name="T4" fmla="*/ 5 w 505"/>
                <a:gd name="T5" fmla="*/ 0 h 225"/>
                <a:gd name="T6" fmla="*/ 5 w 505"/>
                <a:gd name="T7" fmla="*/ 0 h 225"/>
                <a:gd name="T8" fmla="*/ 6 w 505"/>
                <a:gd name="T9" fmla="*/ 0 h 225"/>
                <a:gd name="T10" fmla="*/ 7 w 505"/>
                <a:gd name="T11" fmla="*/ 0 h 225"/>
                <a:gd name="T12" fmla="*/ 7 w 505"/>
                <a:gd name="T13" fmla="*/ 0 h 225"/>
                <a:gd name="T14" fmla="*/ 8 w 505"/>
                <a:gd name="T15" fmla="*/ 1 h 225"/>
                <a:gd name="T16" fmla="*/ 8 w 505"/>
                <a:gd name="T17" fmla="*/ 1 h 225"/>
                <a:gd name="T18" fmla="*/ 8 w 505"/>
                <a:gd name="T19" fmla="*/ 1 h 225"/>
                <a:gd name="T20" fmla="*/ 8 w 505"/>
                <a:gd name="T21" fmla="*/ 2 h 225"/>
                <a:gd name="T22" fmla="*/ 8 w 505"/>
                <a:gd name="T23" fmla="*/ 2 h 225"/>
                <a:gd name="T24" fmla="*/ 8 w 505"/>
                <a:gd name="T25" fmla="*/ 3 h 225"/>
                <a:gd name="T26" fmla="*/ 8 w 505"/>
                <a:gd name="T27" fmla="*/ 3 h 225"/>
                <a:gd name="T28" fmla="*/ 8 w 505"/>
                <a:gd name="T29" fmla="*/ 2 h 225"/>
                <a:gd name="T30" fmla="*/ 8 w 505"/>
                <a:gd name="T31" fmla="*/ 1 h 225"/>
                <a:gd name="T32" fmla="*/ 7 w 505"/>
                <a:gd name="T33" fmla="*/ 1 h 225"/>
                <a:gd name="T34" fmla="*/ 7 w 505"/>
                <a:gd name="T35" fmla="*/ 1 h 225"/>
                <a:gd name="T36" fmla="*/ 7 w 505"/>
                <a:gd name="T37" fmla="*/ 1 h 225"/>
                <a:gd name="T38" fmla="*/ 6 w 505"/>
                <a:gd name="T39" fmla="*/ 0 h 225"/>
                <a:gd name="T40" fmla="*/ 6 w 505"/>
                <a:gd name="T41" fmla="*/ 0 h 225"/>
                <a:gd name="T42" fmla="*/ 5 w 505"/>
                <a:gd name="T43" fmla="*/ 0 h 225"/>
                <a:gd name="T44" fmla="*/ 5 w 505"/>
                <a:gd name="T45" fmla="*/ 0 h 225"/>
                <a:gd name="T46" fmla="*/ 5 w 505"/>
                <a:gd name="T47" fmla="*/ 0 h 225"/>
                <a:gd name="T48" fmla="*/ 4 w 505"/>
                <a:gd name="T49" fmla="*/ 1 h 225"/>
                <a:gd name="T50" fmla="*/ 4 w 505"/>
                <a:gd name="T51" fmla="*/ 0 h 225"/>
                <a:gd name="T52" fmla="*/ 4 w 505"/>
                <a:gd name="T53" fmla="*/ 0 h 225"/>
                <a:gd name="T54" fmla="*/ 4 w 505"/>
                <a:gd name="T55" fmla="*/ 0 h 225"/>
                <a:gd name="T56" fmla="*/ 4 w 505"/>
                <a:gd name="T57" fmla="*/ 0 h 225"/>
                <a:gd name="T58" fmla="*/ 3 w 505"/>
                <a:gd name="T59" fmla="*/ 0 h 225"/>
                <a:gd name="T60" fmla="*/ 3 w 505"/>
                <a:gd name="T61" fmla="*/ 0 h 225"/>
                <a:gd name="T62" fmla="*/ 3 w 505"/>
                <a:gd name="T63" fmla="*/ 0 h 225"/>
                <a:gd name="T64" fmla="*/ 2 w 505"/>
                <a:gd name="T65" fmla="*/ 0 h 225"/>
                <a:gd name="T66" fmla="*/ 1 w 505"/>
                <a:gd name="T67" fmla="*/ 0 h 225"/>
                <a:gd name="T68" fmla="*/ 1 w 505"/>
                <a:gd name="T69" fmla="*/ 0 h 225"/>
                <a:gd name="T70" fmla="*/ 0 w 505"/>
                <a:gd name="T71" fmla="*/ 0 h 225"/>
                <a:gd name="T72" fmla="*/ 1 w 505"/>
                <a:gd name="T73" fmla="*/ 0 h 225"/>
                <a:gd name="T74" fmla="*/ 1 w 505"/>
                <a:gd name="T75" fmla="*/ 0 h 225"/>
                <a:gd name="T76" fmla="*/ 1 w 505"/>
                <a:gd name="T77" fmla="*/ 0 h 225"/>
                <a:gd name="T78" fmla="*/ 2 w 505"/>
                <a:gd name="T79" fmla="*/ 0 h 225"/>
                <a:gd name="T80" fmla="*/ 2 w 505"/>
                <a:gd name="T81" fmla="*/ 0 h 225"/>
                <a:gd name="T82" fmla="*/ 3 w 505"/>
                <a:gd name="T83" fmla="*/ 0 h 225"/>
                <a:gd name="T84" fmla="*/ 3 w 505"/>
                <a:gd name="T85" fmla="*/ 0 h 225"/>
                <a:gd name="T86" fmla="*/ 3 w 505"/>
                <a:gd name="T87" fmla="*/ 0 h 2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5" h="225">
                  <a:moveTo>
                    <a:pt x="199" y="8"/>
                  </a:moveTo>
                  <a:lnTo>
                    <a:pt x="211" y="11"/>
                  </a:lnTo>
                  <a:lnTo>
                    <a:pt x="226" y="13"/>
                  </a:lnTo>
                  <a:lnTo>
                    <a:pt x="243" y="15"/>
                  </a:lnTo>
                  <a:lnTo>
                    <a:pt x="260" y="18"/>
                  </a:lnTo>
                  <a:lnTo>
                    <a:pt x="279" y="20"/>
                  </a:lnTo>
                  <a:lnTo>
                    <a:pt x="299" y="23"/>
                  </a:lnTo>
                  <a:lnTo>
                    <a:pt x="320" y="27"/>
                  </a:lnTo>
                  <a:lnTo>
                    <a:pt x="339" y="30"/>
                  </a:lnTo>
                  <a:lnTo>
                    <a:pt x="360" y="35"/>
                  </a:lnTo>
                  <a:lnTo>
                    <a:pt x="380" y="38"/>
                  </a:lnTo>
                  <a:lnTo>
                    <a:pt x="398" y="44"/>
                  </a:lnTo>
                  <a:lnTo>
                    <a:pt x="415" y="49"/>
                  </a:lnTo>
                  <a:lnTo>
                    <a:pt x="431" y="56"/>
                  </a:lnTo>
                  <a:lnTo>
                    <a:pt x="445" y="61"/>
                  </a:lnTo>
                  <a:lnTo>
                    <a:pt x="458" y="68"/>
                  </a:lnTo>
                  <a:lnTo>
                    <a:pt x="467" y="76"/>
                  </a:lnTo>
                  <a:lnTo>
                    <a:pt x="482" y="91"/>
                  </a:lnTo>
                  <a:lnTo>
                    <a:pt x="492" y="105"/>
                  </a:lnTo>
                  <a:lnTo>
                    <a:pt x="499" y="118"/>
                  </a:lnTo>
                  <a:lnTo>
                    <a:pt x="504" y="129"/>
                  </a:lnTo>
                  <a:lnTo>
                    <a:pt x="505" y="142"/>
                  </a:lnTo>
                  <a:lnTo>
                    <a:pt x="504" y="156"/>
                  </a:lnTo>
                  <a:lnTo>
                    <a:pt x="503" y="170"/>
                  </a:lnTo>
                  <a:lnTo>
                    <a:pt x="502" y="186"/>
                  </a:lnTo>
                  <a:lnTo>
                    <a:pt x="497" y="213"/>
                  </a:lnTo>
                  <a:lnTo>
                    <a:pt x="489" y="225"/>
                  </a:lnTo>
                  <a:lnTo>
                    <a:pt x="481" y="220"/>
                  </a:lnTo>
                  <a:lnTo>
                    <a:pt x="477" y="195"/>
                  </a:lnTo>
                  <a:lnTo>
                    <a:pt x="475" y="160"/>
                  </a:lnTo>
                  <a:lnTo>
                    <a:pt x="473" y="133"/>
                  </a:lnTo>
                  <a:lnTo>
                    <a:pt x="466" y="112"/>
                  </a:lnTo>
                  <a:lnTo>
                    <a:pt x="451" y="99"/>
                  </a:lnTo>
                  <a:lnTo>
                    <a:pt x="442" y="94"/>
                  </a:lnTo>
                  <a:lnTo>
                    <a:pt x="433" y="88"/>
                  </a:lnTo>
                  <a:lnTo>
                    <a:pt x="422" y="80"/>
                  </a:lnTo>
                  <a:lnTo>
                    <a:pt x="412" y="73"/>
                  </a:lnTo>
                  <a:lnTo>
                    <a:pt x="400" y="67"/>
                  </a:lnTo>
                  <a:lnTo>
                    <a:pt x="388" y="61"/>
                  </a:lnTo>
                  <a:lnTo>
                    <a:pt x="374" y="58"/>
                  </a:lnTo>
                  <a:lnTo>
                    <a:pt x="358" y="57"/>
                  </a:lnTo>
                  <a:lnTo>
                    <a:pt x="342" y="57"/>
                  </a:lnTo>
                  <a:lnTo>
                    <a:pt x="325" y="57"/>
                  </a:lnTo>
                  <a:lnTo>
                    <a:pt x="310" y="57"/>
                  </a:lnTo>
                  <a:lnTo>
                    <a:pt x="295" y="58"/>
                  </a:lnTo>
                  <a:lnTo>
                    <a:pt x="282" y="58"/>
                  </a:lnTo>
                  <a:lnTo>
                    <a:pt x="269" y="60"/>
                  </a:lnTo>
                  <a:lnTo>
                    <a:pt x="257" y="61"/>
                  </a:lnTo>
                  <a:lnTo>
                    <a:pt x="247" y="64"/>
                  </a:lnTo>
                  <a:lnTo>
                    <a:pt x="240" y="66"/>
                  </a:lnTo>
                  <a:lnTo>
                    <a:pt x="236" y="66"/>
                  </a:lnTo>
                  <a:lnTo>
                    <a:pt x="233" y="62"/>
                  </a:lnTo>
                  <a:lnTo>
                    <a:pt x="231" y="59"/>
                  </a:lnTo>
                  <a:lnTo>
                    <a:pt x="229" y="54"/>
                  </a:lnTo>
                  <a:lnTo>
                    <a:pt x="224" y="49"/>
                  </a:lnTo>
                  <a:lnTo>
                    <a:pt x="218" y="44"/>
                  </a:lnTo>
                  <a:lnTo>
                    <a:pt x="209" y="39"/>
                  </a:lnTo>
                  <a:lnTo>
                    <a:pt x="199" y="36"/>
                  </a:lnTo>
                  <a:lnTo>
                    <a:pt x="192" y="31"/>
                  </a:lnTo>
                  <a:lnTo>
                    <a:pt x="185" y="27"/>
                  </a:lnTo>
                  <a:lnTo>
                    <a:pt x="177" y="22"/>
                  </a:lnTo>
                  <a:lnTo>
                    <a:pt x="168" y="18"/>
                  </a:lnTo>
                  <a:lnTo>
                    <a:pt x="156" y="15"/>
                  </a:lnTo>
                  <a:lnTo>
                    <a:pt x="139" y="15"/>
                  </a:lnTo>
                  <a:lnTo>
                    <a:pt x="116" y="16"/>
                  </a:lnTo>
                  <a:lnTo>
                    <a:pt x="89" y="19"/>
                  </a:lnTo>
                  <a:lnTo>
                    <a:pt x="64" y="19"/>
                  </a:lnTo>
                  <a:lnTo>
                    <a:pt x="41" y="18"/>
                  </a:lnTo>
                  <a:lnTo>
                    <a:pt x="21" y="16"/>
                  </a:lnTo>
                  <a:lnTo>
                    <a:pt x="8" y="13"/>
                  </a:lnTo>
                  <a:lnTo>
                    <a:pt x="0" y="11"/>
                  </a:lnTo>
                  <a:lnTo>
                    <a:pt x="0" y="8"/>
                  </a:lnTo>
                  <a:lnTo>
                    <a:pt x="10" y="6"/>
                  </a:lnTo>
                  <a:lnTo>
                    <a:pt x="18" y="5"/>
                  </a:lnTo>
                  <a:lnTo>
                    <a:pt x="27" y="4"/>
                  </a:lnTo>
                  <a:lnTo>
                    <a:pt x="36" y="3"/>
                  </a:lnTo>
                  <a:lnTo>
                    <a:pt x="48" y="1"/>
                  </a:lnTo>
                  <a:lnTo>
                    <a:pt x="59" y="1"/>
                  </a:lnTo>
                  <a:lnTo>
                    <a:pt x="71" y="0"/>
                  </a:lnTo>
                  <a:lnTo>
                    <a:pt x="84" y="0"/>
                  </a:lnTo>
                  <a:lnTo>
                    <a:pt x="97" y="0"/>
                  </a:lnTo>
                  <a:lnTo>
                    <a:pt x="110" y="0"/>
                  </a:lnTo>
                  <a:lnTo>
                    <a:pt x="124" y="0"/>
                  </a:lnTo>
                  <a:lnTo>
                    <a:pt x="137" y="1"/>
                  </a:lnTo>
                  <a:lnTo>
                    <a:pt x="150" y="3"/>
                  </a:lnTo>
                  <a:lnTo>
                    <a:pt x="163" y="4"/>
                  </a:lnTo>
                  <a:lnTo>
                    <a:pt x="176" y="5"/>
                  </a:lnTo>
                  <a:lnTo>
                    <a:pt x="187" y="6"/>
                  </a:lnTo>
                  <a:lnTo>
                    <a:pt x="199" y="8"/>
                  </a:lnTo>
                  <a:close/>
                </a:path>
              </a:pathLst>
            </a:custGeom>
            <a:solidFill>
              <a:srgbClr val="9E00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8" name="Freeform 178"/>
            <p:cNvSpPr>
              <a:spLocks/>
            </p:cNvSpPr>
            <p:nvPr/>
          </p:nvSpPr>
          <p:spPr bwMode="auto">
            <a:xfrm>
              <a:off x="4217" y="3199"/>
              <a:ext cx="395" cy="137"/>
            </a:xfrm>
            <a:custGeom>
              <a:avLst/>
              <a:gdLst>
                <a:gd name="T0" fmla="*/ 1 w 788"/>
                <a:gd name="T1" fmla="*/ 3 h 274"/>
                <a:gd name="T2" fmla="*/ 1 w 788"/>
                <a:gd name="T3" fmla="*/ 3 h 274"/>
                <a:gd name="T4" fmla="*/ 1 w 788"/>
                <a:gd name="T5" fmla="*/ 3 h 274"/>
                <a:gd name="T6" fmla="*/ 1 w 788"/>
                <a:gd name="T7" fmla="*/ 4 h 274"/>
                <a:gd name="T8" fmla="*/ 2 w 788"/>
                <a:gd name="T9" fmla="*/ 4 h 274"/>
                <a:gd name="T10" fmla="*/ 3 w 788"/>
                <a:gd name="T11" fmla="*/ 4 h 274"/>
                <a:gd name="T12" fmla="*/ 3 w 788"/>
                <a:gd name="T13" fmla="*/ 4 h 274"/>
                <a:gd name="T14" fmla="*/ 4 w 788"/>
                <a:gd name="T15" fmla="*/ 5 h 274"/>
                <a:gd name="T16" fmla="*/ 5 w 788"/>
                <a:gd name="T17" fmla="*/ 5 h 274"/>
                <a:gd name="T18" fmla="*/ 5 w 788"/>
                <a:gd name="T19" fmla="*/ 5 h 274"/>
                <a:gd name="T20" fmla="*/ 6 w 788"/>
                <a:gd name="T21" fmla="*/ 5 h 274"/>
                <a:gd name="T22" fmla="*/ 7 w 788"/>
                <a:gd name="T23" fmla="*/ 5 h 274"/>
                <a:gd name="T24" fmla="*/ 8 w 788"/>
                <a:gd name="T25" fmla="*/ 5 h 274"/>
                <a:gd name="T26" fmla="*/ 9 w 788"/>
                <a:gd name="T27" fmla="*/ 5 h 274"/>
                <a:gd name="T28" fmla="*/ 9 w 788"/>
                <a:gd name="T29" fmla="*/ 5 h 274"/>
                <a:gd name="T30" fmla="*/ 10 w 788"/>
                <a:gd name="T31" fmla="*/ 5 h 274"/>
                <a:gd name="T32" fmla="*/ 10 w 788"/>
                <a:gd name="T33" fmla="*/ 5 h 274"/>
                <a:gd name="T34" fmla="*/ 10 w 788"/>
                <a:gd name="T35" fmla="*/ 5 h 274"/>
                <a:gd name="T36" fmla="*/ 11 w 788"/>
                <a:gd name="T37" fmla="*/ 5 h 274"/>
                <a:gd name="T38" fmla="*/ 11 w 788"/>
                <a:gd name="T39" fmla="*/ 5 h 274"/>
                <a:gd name="T40" fmla="*/ 12 w 788"/>
                <a:gd name="T41" fmla="*/ 5 h 274"/>
                <a:gd name="T42" fmla="*/ 12 w 788"/>
                <a:gd name="T43" fmla="*/ 5 h 274"/>
                <a:gd name="T44" fmla="*/ 12 w 788"/>
                <a:gd name="T45" fmla="*/ 4 h 274"/>
                <a:gd name="T46" fmla="*/ 13 w 788"/>
                <a:gd name="T47" fmla="*/ 4 h 274"/>
                <a:gd name="T48" fmla="*/ 13 w 788"/>
                <a:gd name="T49" fmla="*/ 4 h 274"/>
                <a:gd name="T50" fmla="*/ 13 w 788"/>
                <a:gd name="T51" fmla="*/ 4 h 274"/>
                <a:gd name="T52" fmla="*/ 12 w 788"/>
                <a:gd name="T53" fmla="*/ 4 h 274"/>
                <a:gd name="T54" fmla="*/ 12 w 788"/>
                <a:gd name="T55" fmla="*/ 4 h 274"/>
                <a:gd name="T56" fmla="*/ 11 w 788"/>
                <a:gd name="T57" fmla="*/ 4 h 274"/>
                <a:gd name="T58" fmla="*/ 11 w 788"/>
                <a:gd name="T59" fmla="*/ 4 h 274"/>
                <a:gd name="T60" fmla="*/ 11 w 788"/>
                <a:gd name="T61" fmla="*/ 4 h 274"/>
                <a:gd name="T62" fmla="*/ 10 w 788"/>
                <a:gd name="T63" fmla="*/ 4 h 274"/>
                <a:gd name="T64" fmla="*/ 10 w 788"/>
                <a:gd name="T65" fmla="*/ 4 h 274"/>
                <a:gd name="T66" fmla="*/ 10 w 788"/>
                <a:gd name="T67" fmla="*/ 4 h 274"/>
                <a:gd name="T68" fmla="*/ 10 w 788"/>
                <a:gd name="T69" fmla="*/ 4 h 274"/>
                <a:gd name="T70" fmla="*/ 10 w 788"/>
                <a:gd name="T71" fmla="*/ 4 h 274"/>
                <a:gd name="T72" fmla="*/ 9 w 788"/>
                <a:gd name="T73" fmla="*/ 4 h 274"/>
                <a:gd name="T74" fmla="*/ 9 w 788"/>
                <a:gd name="T75" fmla="*/ 4 h 274"/>
                <a:gd name="T76" fmla="*/ 8 w 788"/>
                <a:gd name="T77" fmla="*/ 4 h 274"/>
                <a:gd name="T78" fmla="*/ 8 w 788"/>
                <a:gd name="T79" fmla="*/ 4 h 274"/>
                <a:gd name="T80" fmla="*/ 7 w 788"/>
                <a:gd name="T81" fmla="*/ 4 h 274"/>
                <a:gd name="T82" fmla="*/ 7 w 788"/>
                <a:gd name="T83" fmla="*/ 4 h 274"/>
                <a:gd name="T84" fmla="*/ 6 w 788"/>
                <a:gd name="T85" fmla="*/ 4 h 274"/>
                <a:gd name="T86" fmla="*/ 6 w 788"/>
                <a:gd name="T87" fmla="*/ 4 h 274"/>
                <a:gd name="T88" fmla="*/ 6 w 788"/>
                <a:gd name="T89" fmla="*/ 4 h 274"/>
                <a:gd name="T90" fmla="*/ 5 w 788"/>
                <a:gd name="T91" fmla="*/ 4 h 274"/>
                <a:gd name="T92" fmla="*/ 5 w 788"/>
                <a:gd name="T93" fmla="*/ 4 h 274"/>
                <a:gd name="T94" fmla="*/ 5 w 788"/>
                <a:gd name="T95" fmla="*/ 4 h 274"/>
                <a:gd name="T96" fmla="*/ 4 w 788"/>
                <a:gd name="T97" fmla="*/ 4 h 274"/>
                <a:gd name="T98" fmla="*/ 3 w 788"/>
                <a:gd name="T99" fmla="*/ 4 h 274"/>
                <a:gd name="T100" fmla="*/ 3 w 788"/>
                <a:gd name="T101" fmla="*/ 4 h 274"/>
                <a:gd name="T102" fmla="*/ 2 w 788"/>
                <a:gd name="T103" fmla="*/ 4 h 274"/>
                <a:gd name="T104" fmla="*/ 1 w 788"/>
                <a:gd name="T105" fmla="*/ 4 h 274"/>
                <a:gd name="T106" fmla="*/ 1 w 788"/>
                <a:gd name="T107" fmla="*/ 3 h 274"/>
                <a:gd name="T108" fmla="*/ 1 w 788"/>
                <a:gd name="T109" fmla="*/ 3 h 274"/>
                <a:gd name="T110" fmla="*/ 1 w 788"/>
                <a:gd name="T111" fmla="*/ 3 h 274"/>
                <a:gd name="T112" fmla="*/ 1 w 788"/>
                <a:gd name="T113" fmla="*/ 2 h 274"/>
                <a:gd name="T114" fmla="*/ 1 w 788"/>
                <a:gd name="T115" fmla="*/ 0 h 274"/>
                <a:gd name="T116" fmla="*/ 0 w 788"/>
                <a:gd name="T117" fmla="*/ 1 h 274"/>
                <a:gd name="T118" fmla="*/ 1 w 788"/>
                <a:gd name="T119" fmla="*/ 2 h 27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88" h="274">
                  <a:moveTo>
                    <a:pt x="8" y="130"/>
                  </a:moveTo>
                  <a:lnTo>
                    <a:pt x="5" y="135"/>
                  </a:lnTo>
                  <a:lnTo>
                    <a:pt x="5" y="144"/>
                  </a:lnTo>
                  <a:lnTo>
                    <a:pt x="7" y="158"/>
                  </a:lnTo>
                  <a:lnTo>
                    <a:pt x="10" y="174"/>
                  </a:lnTo>
                  <a:lnTo>
                    <a:pt x="19" y="192"/>
                  </a:lnTo>
                  <a:lnTo>
                    <a:pt x="34" y="209"/>
                  </a:lnTo>
                  <a:lnTo>
                    <a:pt x="57" y="223"/>
                  </a:lnTo>
                  <a:lnTo>
                    <a:pt x="88" y="234"/>
                  </a:lnTo>
                  <a:lnTo>
                    <a:pt x="107" y="239"/>
                  </a:lnTo>
                  <a:lnTo>
                    <a:pt x="125" y="243"/>
                  </a:lnTo>
                  <a:lnTo>
                    <a:pt x="144" y="247"/>
                  </a:lnTo>
                  <a:lnTo>
                    <a:pt x="163" y="251"/>
                  </a:lnTo>
                  <a:lnTo>
                    <a:pt x="183" y="255"/>
                  </a:lnTo>
                  <a:lnTo>
                    <a:pt x="202" y="259"/>
                  </a:lnTo>
                  <a:lnTo>
                    <a:pt x="223" y="263"/>
                  </a:lnTo>
                  <a:lnTo>
                    <a:pt x="245" y="265"/>
                  </a:lnTo>
                  <a:lnTo>
                    <a:pt x="267" y="269"/>
                  </a:lnTo>
                  <a:lnTo>
                    <a:pt x="289" y="270"/>
                  </a:lnTo>
                  <a:lnTo>
                    <a:pt x="313" y="272"/>
                  </a:lnTo>
                  <a:lnTo>
                    <a:pt x="337" y="273"/>
                  </a:lnTo>
                  <a:lnTo>
                    <a:pt x="362" y="273"/>
                  </a:lnTo>
                  <a:lnTo>
                    <a:pt x="389" y="272"/>
                  </a:lnTo>
                  <a:lnTo>
                    <a:pt x="417" y="271"/>
                  </a:lnTo>
                  <a:lnTo>
                    <a:pt x="445" y="269"/>
                  </a:lnTo>
                  <a:lnTo>
                    <a:pt x="494" y="264"/>
                  </a:lnTo>
                  <a:lnTo>
                    <a:pt x="527" y="263"/>
                  </a:lnTo>
                  <a:lnTo>
                    <a:pt x="550" y="264"/>
                  </a:lnTo>
                  <a:lnTo>
                    <a:pt x="563" y="266"/>
                  </a:lnTo>
                  <a:lnTo>
                    <a:pt x="572" y="269"/>
                  </a:lnTo>
                  <a:lnTo>
                    <a:pt x="578" y="271"/>
                  </a:lnTo>
                  <a:lnTo>
                    <a:pt x="586" y="273"/>
                  </a:lnTo>
                  <a:lnTo>
                    <a:pt x="597" y="274"/>
                  </a:lnTo>
                  <a:lnTo>
                    <a:pt x="607" y="274"/>
                  </a:lnTo>
                  <a:lnTo>
                    <a:pt x="617" y="273"/>
                  </a:lnTo>
                  <a:lnTo>
                    <a:pt x="628" y="273"/>
                  </a:lnTo>
                  <a:lnTo>
                    <a:pt x="641" y="272"/>
                  </a:lnTo>
                  <a:lnTo>
                    <a:pt x="655" y="271"/>
                  </a:lnTo>
                  <a:lnTo>
                    <a:pt x="669" y="270"/>
                  </a:lnTo>
                  <a:lnTo>
                    <a:pt x="684" y="268"/>
                  </a:lnTo>
                  <a:lnTo>
                    <a:pt x="698" y="265"/>
                  </a:lnTo>
                  <a:lnTo>
                    <a:pt x="711" y="264"/>
                  </a:lnTo>
                  <a:lnTo>
                    <a:pt x="725" y="262"/>
                  </a:lnTo>
                  <a:lnTo>
                    <a:pt x="738" y="258"/>
                  </a:lnTo>
                  <a:lnTo>
                    <a:pt x="750" y="256"/>
                  </a:lnTo>
                  <a:lnTo>
                    <a:pt x="761" y="253"/>
                  </a:lnTo>
                  <a:lnTo>
                    <a:pt x="770" y="250"/>
                  </a:lnTo>
                  <a:lnTo>
                    <a:pt x="777" y="247"/>
                  </a:lnTo>
                  <a:lnTo>
                    <a:pt x="783" y="243"/>
                  </a:lnTo>
                  <a:lnTo>
                    <a:pt x="788" y="238"/>
                  </a:lnTo>
                  <a:lnTo>
                    <a:pt x="787" y="233"/>
                  </a:lnTo>
                  <a:lnTo>
                    <a:pt x="780" y="231"/>
                  </a:lnTo>
                  <a:lnTo>
                    <a:pt x="771" y="230"/>
                  </a:lnTo>
                  <a:lnTo>
                    <a:pt x="757" y="230"/>
                  </a:lnTo>
                  <a:lnTo>
                    <a:pt x="741" y="231"/>
                  </a:lnTo>
                  <a:lnTo>
                    <a:pt x="724" y="232"/>
                  </a:lnTo>
                  <a:lnTo>
                    <a:pt x="707" y="234"/>
                  </a:lnTo>
                  <a:lnTo>
                    <a:pt x="689" y="236"/>
                  </a:lnTo>
                  <a:lnTo>
                    <a:pt x="676" y="238"/>
                  </a:lnTo>
                  <a:lnTo>
                    <a:pt x="664" y="238"/>
                  </a:lnTo>
                  <a:lnTo>
                    <a:pt x="654" y="238"/>
                  </a:lnTo>
                  <a:lnTo>
                    <a:pt x="646" y="235"/>
                  </a:lnTo>
                  <a:lnTo>
                    <a:pt x="639" y="231"/>
                  </a:lnTo>
                  <a:lnTo>
                    <a:pt x="632" y="226"/>
                  </a:lnTo>
                  <a:lnTo>
                    <a:pt x="626" y="218"/>
                  </a:lnTo>
                  <a:lnTo>
                    <a:pt x="622" y="212"/>
                  </a:lnTo>
                  <a:lnTo>
                    <a:pt x="619" y="210"/>
                  </a:lnTo>
                  <a:lnTo>
                    <a:pt x="616" y="211"/>
                  </a:lnTo>
                  <a:lnTo>
                    <a:pt x="612" y="216"/>
                  </a:lnTo>
                  <a:lnTo>
                    <a:pt x="607" y="220"/>
                  </a:lnTo>
                  <a:lnTo>
                    <a:pt x="598" y="226"/>
                  </a:lnTo>
                  <a:lnTo>
                    <a:pt x="588" y="231"/>
                  </a:lnTo>
                  <a:lnTo>
                    <a:pt x="573" y="234"/>
                  </a:lnTo>
                  <a:lnTo>
                    <a:pt x="564" y="235"/>
                  </a:lnTo>
                  <a:lnTo>
                    <a:pt x="551" y="238"/>
                  </a:lnTo>
                  <a:lnTo>
                    <a:pt x="539" y="239"/>
                  </a:lnTo>
                  <a:lnTo>
                    <a:pt x="524" y="241"/>
                  </a:lnTo>
                  <a:lnTo>
                    <a:pt x="508" y="243"/>
                  </a:lnTo>
                  <a:lnTo>
                    <a:pt x="490" y="246"/>
                  </a:lnTo>
                  <a:lnTo>
                    <a:pt x="473" y="247"/>
                  </a:lnTo>
                  <a:lnTo>
                    <a:pt x="455" y="249"/>
                  </a:lnTo>
                  <a:lnTo>
                    <a:pt x="437" y="250"/>
                  </a:lnTo>
                  <a:lnTo>
                    <a:pt x="419" y="251"/>
                  </a:lnTo>
                  <a:lnTo>
                    <a:pt x="403" y="253"/>
                  </a:lnTo>
                  <a:lnTo>
                    <a:pt x="387" y="253"/>
                  </a:lnTo>
                  <a:lnTo>
                    <a:pt x="372" y="253"/>
                  </a:lnTo>
                  <a:lnTo>
                    <a:pt x="358" y="251"/>
                  </a:lnTo>
                  <a:lnTo>
                    <a:pt x="346" y="250"/>
                  </a:lnTo>
                  <a:lnTo>
                    <a:pt x="337" y="248"/>
                  </a:lnTo>
                  <a:lnTo>
                    <a:pt x="322" y="242"/>
                  </a:lnTo>
                  <a:lnTo>
                    <a:pt x="311" y="238"/>
                  </a:lnTo>
                  <a:lnTo>
                    <a:pt x="300" y="233"/>
                  </a:lnTo>
                  <a:lnTo>
                    <a:pt x="291" y="230"/>
                  </a:lnTo>
                  <a:lnTo>
                    <a:pt x="282" y="227"/>
                  </a:lnTo>
                  <a:lnTo>
                    <a:pt x="273" y="226"/>
                  </a:lnTo>
                  <a:lnTo>
                    <a:pt x="263" y="227"/>
                  </a:lnTo>
                  <a:lnTo>
                    <a:pt x="251" y="231"/>
                  </a:lnTo>
                  <a:lnTo>
                    <a:pt x="233" y="235"/>
                  </a:lnTo>
                  <a:lnTo>
                    <a:pt x="212" y="238"/>
                  </a:lnTo>
                  <a:lnTo>
                    <a:pt x="187" y="236"/>
                  </a:lnTo>
                  <a:lnTo>
                    <a:pt x="161" y="234"/>
                  </a:lnTo>
                  <a:lnTo>
                    <a:pt x="134" y="230"/>
                  </a:lnTo>
                  <a:lnTo>
                    <a:pt x="110" y="223"/>
                  </a:lnTo>
                  <a:lnTo>
                    <a:pt x="88" y="216"/>
                  </a:lnTo>
                  <a:lnTo>
                    <a:pt x="71" y="207"/>
                  </a:lnTo>
                  <a:lnTo>
                    <a:pt x="58" y="197"/>
                  </a:lnTo>
                  <a:lnTo>
                    <a:pt x="48" y="188"/>
                  </a:lnTo>
                  <a:lnTo>
                    <a:pt x="39" y="179"/>
                  </a:lnTo>
                  <a:lnTo>
                    <a:pt x="33" y="168"/>
                  </a:lnTo>
                  <a:lnTo>
                    <a:pt x="28" y="158"/>
                  </a:lnTo>
                  <a:lnTo>
                    <a:pt x="25" y="145"/>
                  </a:lnTo>
                  <a:lnTo>
                    <a:pt x="24" y="132"/>
                  </a:lnTo>
                  <a:lnTo>
                    <a:pt x="24" y="115"/>
                  </a:lnTo>
                  <a:lnTo>
                    <a:pt x="27" y="73"/>
                  </a:lnTo>
                  <a:lnTo>
                    <a:pt x="30" y="30"/>
                  </a:lnTo>
                  <a:lnTo>
                    <a:pt x="27" y="0"/>
                  </a:lnTo>
                  <a:lnTo>
                    <a:pt x="14" y="1"/>
                  </a:lnTo>
                  <a:lnTo>
                    <a:pt x="0" y="34"/>
                  </a:lnTo>
                  <a:lnTo>
                    <a:pt x="0" y="76"/>
                  </a:lnTo>
                  <a:lnTo>
                    <a:pt x="5" y="113"/>
                  </a:lnTo>
                  <a:lnTo>
                    <a:pt x="8" y="130"/>
                  </a:lnTo>
                  <a:close/>
                </a:path>
              </a:pathLst>
            </a:custGeom>
            <a:solidFill>
              <a:srgbClr val="5E00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59" name="Freeform 179"/>
            <p:cNvSpPr>
              <a:spLocks/>
            </p:cNvSpPr>
            <p:nvPr/>
          </p:nvSpPr>
          <p:spPr bwMode="auto">
            <a:xfrm>
              <a:off x="4415" y="3181"/>
              <a:ext cx="70" cy="103"/>
            </a:xfrm>
            <a:custGeom>
              <a:avLst/>
              <a:gdLst>
                <a:gd name="T0" fmla="*/ 2 w 140"/>
                <a:gd name="T1" fmla="*/ 1 h 205"/>
                <a:gd name="T2" fmla="*/ 2 w 140"/>
                <a:gd name="T3" fmla="*/ 1 h 205"/>
                <a:gd name="T4" fmla="*/ 2 w 140"/>
                <a:gd name="T5" fmla="*/ 1 h 205"/>
                <a:gd name="T6" fmla="*/ 2 w 140"/>
                <a:gd name="T7" fmla="*/ 1 h 205"/>
                <a:gd name="T8" fmla="*/ 2 w 140"/>
                <a:gd name="T9" fmla="*/ 1 h 205"/>
                <a:gd name="T10" fmla="*/ 1 w 140"/>
                <a:gd name="T11" fmla="*/ 1 h 205"/>
                <a:gd name="T12" fmla="*/ 1 w 140"/>
                <a:gd name="T13" fmla="*/ 1 h 205"/>
                <a:gd name="T14" fmla="*/ 1 w 140"/>
                <a:gd name="T15" fmla="*/ 1 h 205"/>
                <a:gd name="T16" fmla="*/ 1 w 140"/>
                <a:gd name="T17" fmla="*/ 2 h 205"/>
                <a:gd name="T18" fmla="*/ 1 w 140"/>
                <a:gd name="T19" fmla="*/ 2 h 205"/>
                <a:gd name="T20" fmla="*/ 0 w 140"/>
                <a:gd name="T21" fmla="*/ 2 h 205"/>
                <a:gd name="T22" fmla="*/ 1 w 140"/>
                <a:gd name="T23" fmla="*/ 2 h 205"/>
                <a:gd name="T24" fmla="*/ 1 w 140"/>
                <a:gd name="T25" fmla="*/ 2 h 205"/>
                <a:gd name="T26" fmla="*/ 1 w 140"/>
                <a:gd name="T27" fmla="*/ 2 h 205"/>
                <a:gd name="T28" fmla="*/ 1 w 140"/>
                <a:gd name="T29" fmla="*/ 2 h 205"/>
                <a:gd name="T30" fmla="*/ 1 w 140"/>
                <a:gd name="T31" fmla="*/ 2 h 205"/>
                <a:gd name="T32" fmla="*/ 1 w 140"/>
                <a:gd name="T33" fmla="*/ 2 h 205"/>
                <a:gd name="T34" fmla="*/ 1 w 140"/>
                <a:gd name="T35" fmla="*/ 2 h 205"/>
                <a:gd name="T36" fmla="*/ 2 w 140"/>
                <a:gd name="T37" fmla="*/ 1 h 205"/>
                <a:gd name="T38" fmla="*/ 2 w 140"/>
                <a:gd name="T39" fmla="*/ 1 h 205"/>
                <a:gd name="T40" fmla="*/ 2 w 140"/>
                <a:gd name="T41" fmla="*/ 1 h 205"/>
                <a:gd name="T42" fmla="*/ 2 w 140"/>
                <a:gd name="T43" fmla="*/ 1 h 205"/>
                <a:gd name="T44" fmla="*/ 2 w 140"/>
                <a:gd name="T45" fmla="*/ 2 h 205"/>
                <a:gd name="T46" fmla="*/ 2 w 140"/>
                <a:gd name="T47" fmla="*/ 2 h 205"/>
                <a:gd name="T48" fmla="*/ 2 w 140"/>
                <a:gd name="T49" fmla="*/ 2 h 205"/>
                <a:gd name="T50" fmla="*/ 2 w 140"/>
                <a:gd name="T51" fmla="*/ 2 h 205"/>
                <a:gd name="T52" fmla="*/ 2 w 140"/>
                <a:gd name="T53" fmla="*/ 2 h 205"/>
                <a:gd name="T54" fmla="*/ 2 w 140"/>
                <a:gd name="T55" fmla="*/ 3 h 205"/>
                <a:gd name="T56" fmla="*/ 1 w 140"/>
                <a:gd name="T57" fmla="*/ 3 h 205"/>
                <a:gd name="T58" fmla="*/ 1 w 140"/>
                <a:gd name="T59" fmla="*/ 3 h 205"/>
                <a:gd name="T60" fmla="*/ 1 w 140"/>
                <a:gd name="T61" fmla="*/ 3 h 205"/>
                <a:gd name="T62" fmla="*/ 1 w 140"/>
                <a:gd name="T63" fmla="*/ 3 h 205"/>
                <a:gd name="T64" fmla="*/ 1 w 140"/>
                <a:gd name="T65" fmla="*/ 4 h 205"/>
                <a:gd name="T66" fmla="*/ 1 w 140"/>
                <a:gd name="T67" fmla="*/ 4 h 205"/>
                <a:gd name="T68" fmla="*/ 1 w 140"/>
                <a:gd name="T69" fmla="*/ 4 h 205"/>
                <a:gd name="T70" fmla="*/ 1 w 140"/>
                <a:gd name="T71" fmla="*/ 4 h 205"/>
                <a:gd name="T72" fmla="*/ 1 w 140"/>
                <a:gd name="T73" fmla="*/ 4 h 205"/>
                <a:gd name="T74" fmla="*/ 1 w 140"/>
                <a:gd name="T75" fmla="*/ 4 h 205"/>
                <a:gd name="T76" fmla="*/ 1 w 140"/>
                <a:gd name="T77" fmla="*/ 4 h 205"/>
                <a:gd name="T78" fmla="*/ 1 w 140"/>
                <a:gd name="T79" fmla="*/ 3 h 205"/>
                <a:gd name="T80" fmla="*/ 2 w 140"/>
                <a:gd name="T81" fmla="*/ 3 h 205"/>
                <a:gd name="T82" fmla="*/ 2 w 140"/>
                <a:gd name="T83" fmla="*/ 3 h 205"/>
                <a:gd name="T84" fmla="*/ 2 w 140"/>
                <a:gd name="T85" fmla="*/ 3 h 205"/>
                <a:gd name="T86" fmla="*/ 2 w 140"/>
                <a:gd name="T87" fmla="*/ 3 h 205"/>
                <a:gd name="T88" fmla="*/ 2 w 140"/>
                <a:gd name="T89" fmla="*/ 2 h 205"/>
                <a:gd name="T90" fmla="*/ 3 w 140"/>
                <a:gd name="T91" fmla="*/ 2 h 205"/>
                <a:gd name="T92" fmla="*/ 3 w 140"/>
                <a:gd name="T93" fmla="*/ 2 h 205"/>
                <a:gd name="T94" fmla="*/ 3 w 140"/>
                <a:gd name="T95" fmla="*/ 2 h 205"/>
                <a:gd name="T96" fmla="*/ 3 w 140"/>
                <a:gd name="T97" fmla="*/ 1 h 205"/>
                <a:gd name="T98" fmla="*/ 2 w 140"/>
                <a:gd name="T99" fmla="*/ 1 h 205"/>
                <a:gd name="T100" fmla="*/ 2 w 140"/>
                <a:gd name="T101" fmla="*/ 1 h 205"/>
                <a:gd name="T102" fmla="*/ 2 w 140"/>
                <a:gd name="T103" fmla="*/ 1 h 205"/>
                <a:gd name="T104" fmla="*/ 3 w 140"/>
                <a:gd name="T105" fmla="*/ 1 h 205"/>
                <a:gd name="T106" fmla="*/ 3 w 140"/>
                <a:gd name="T107" fmla="*/ 1 h 205"/>
                <a:gd name="T108" fmla="*/ 3 w 140"/>
                <a:gd name="T109" fmla="*/ 1 h 205"/>
                <a:gd name="T110" fmla="*/ 3 w 140"/>
                <a:gd name="T111" fmla="*/ 1 h 205"/>
                <a:gd name="T112" fmla="*/ 3 w 140"/>
                <a:gd name="T113" fmla="*/ 0 h 205"/>
                <a:gd name="T114" fmla="*/ 2 w 140"/>
                <a:gd name="T115" fmla="*/ 0 h 205"/>
                <a:gd name="T116" fmla="*/ 2 w 140"/>
                <a:gd name="T117" fmla="*/ 0 h 205"/>
                <a:gd name="T118" fmla="*/ 2 w 140"/>
                <a:gd name="T119" fmla="*/ 1 h 205"/>
                <a:gd name="T120" fmla="*/ 2 w 140"/>
                <a:gd name="T121" fmla="*/ 1 h 2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0" h="205">
                  <a:moveTo>
                    <a:pt x="115" y="1"/>
                  </a:moveTo>
                  <a:lnTo>
                    <a:pt x="111" y="2"/>
                  </a:lnTo>
                  <a:lnTo>
                    <a:pt x="102" y="5"/>
                  </a:lnTo>
                  <a:lnTo>
                    <a:pt x="89" y="11"/>
                  </a:lnTo>
                  <a:lnTo>
                    <a:pt x="73" y="19"/>
                  </a:lnTo>
                  <a:lnTo>
                    <a:pt x="56" y="30"/>
                  </a:lnTo>
                  <a:lnTo>
                    <a:pt x="39" y="42"/>
                  </a:lnTo>
                  <a:lnTo>
                    <a:pt x="23" y="57"/>
                  </a:lnTo>
                  <a:lnTo>
                    <a:pt x="10" y="74"/>
                  </a:lnTo>
                  <a:lnTo>
                    <a:pt x="2" y="88"/>
                  </a:lnTo>
                  <a:lnTo>
                    <a:pt x="0" y="96"/>
                  </a:lnTo>
                  <a:lnTo>
                    <a:pt x="2" y="99"/>
                  </a:lnTo>
                  <a:lnTo>
                    <a:pt x="8" y="97"/>
                  </a:lnTo>
                  <a:lnTo>
                    <a:pt x="16" y="94"/>
                  </a:lnTo>
                  <a:lnTo>
                    <a:pt x="26" y="87"/>
                  </a:lnTo>
                  <a:lnTo>
                    <a:pt x="37" y="80"/>
                  </a:lnTo>
                  <a:lnTo>
                    <a:pt x="48" y="74"/>
                  </a:lnTo>
                  <a:lnTo>
                    <a:pt x="60" y="69"/>
                  </a:lnTo>
                  <a:lnTo>
                    <a:pt x="72" y="64"/>
                  </a:lnTo>
                  <a:lnTo>
                    <a:pt x="85" y="61"/>
                  </a:lnTo>
                  <a:lnTo>
                    <a:pt x="96" y="59"/>
                  </a:lnTo>
                  <a:lnTo>
                    <a:pt x="104" y="61"/>
                  </a:lnTo>
                  <a:lnTo>
                    <a:pt x="110" y="65"/>
                  </a:lnTo>
                  <a:lnTo>
                    <a:pt x="110" y="74"/>
                  </a:lnTo>
                  <a:lnTo>
                    <a:pt x="104" y="89"/>
                  </a:lnTo>
                  <a:lnTo>
                    <a:pt x="94" y="106"/>
                  </a:lnTo>
                  <a:lnTo>
                    <a:pt x="83" y="122"/>
                  </a:lnTo>
                  <a:lnTo>
                    <a:pt x="71" y="138"/>
                  </a:lnTo>
                  <a:lnTo>
                    <a:pt x="57" y="152"/>
                  </a:lnTo>
                  <a:lnTo>
                    <a:pt x="45" y="164"/>
                  </a:lnTo>
                  <a:lnTo>
                    <a:pt x="32" y="176"/>
                  </a:lnTo>
                  <a:lnTo>
                    <a:pt x="20" y="185"/>
                  </a:lnTo>
                  <a:lnTo>
                    <a:pt x="10" y="193"/>
                  </a:lnTo>
                  <a:lnTo>
                    <a:pt x="4" y="199"/>
                  </a:lnTo>
                  <a:lnTo>
                    <a:pt x="5" y="202"/>
                  </a:lnTo>
                  <a:lnTo>
                    <a:pt x="12" y="205"/>
                  </a:lnTo>
                  <a:lnTo>
                    <a:pt x="23" y="203"/>
                  </a:lnTo>
                  <a:lnTo>
                    <a:pt x="37" y="201"/>
                  </a:lnTo>
                  <a:lnTo>
                    <a:pt x="50" y="195"/>
                  </a:lnTo>
                  <a:lnTo>
                    <a:pt x="64" y="187"/>
                  </a:lnTo>
                  <a:lnTo>
                    <a:pt x="76" y="176"/>
                  </a:lnTo>
                  <a:lnTo>
                    <a:pt x="87" y="162"/>
                  </a:lnTo>
                  <a:lnTo>
                    <a:pt x="99" y="148"/>
                  </a:lnTo>
                  <a:lnTo>
                    <a:pt x="111" y="132"/>
                  </a:lnTo>
                  <a:lnTo>
                    <a:pt x="123" y="116"/>
                  </a:lnTo>
                  <a:lnTo>
                    <a:pt x="132" y="101"/>
                  </a:lnTo>
                  <a:lnTo>
                    <a:pt x="138" y="86"/>
                  </a:lnTo>
                  <a:lnTo>
                    <a:pt x="140" y="72"/>
                  </a:lnTo>
                  <a:lnTo>
                    <a:pt x="136" y="59"/>
                  </a:lnTo>
                  <a:lnTo>
                    <a:pt x="124" y="42"/>
                  </a:lnTo>
                  <a:lnTo>
                    <a:pt x="118" y="30"/>
                  </a:lnTo>
                  <a:lnTo>
                    <a:pt x="122" y="19"/>
                  </a:lnTo>
                  <a:lnTo>
                    <a:pt x="132" y="9"/>
                  </a:lnTo>
                  <a:lnTo>
                    <a:pt x="138" y="4"/>
                  </a:lnTo>
                  <a:lnTo>
                    <a:pt x="138" y="2"/>
                  </a:lnTo>
                  <a:lnTo>
                    <a:pt x="136" y="1"/>
                  </a:lnTo>
                  <a:lnTo>
                    <a:pt x="131" y="0"/>
                  </a:lnTo>
                  <a:lnTo>
                    <a:pt x="125" y="0"/>
                  </a:lnTo>
                  <a:lnTo>
                    <a:pt x="121" y="0"/>
                  </a:lnTo>
                  <a:lnTo>
                    <a:pt x="116" y="1"/>
                  </a:lnTo>
                  <a:lnTo>
                    <a:pt x="115" y="1"/>
                  </a:lnTo>
                  <a:close/>
                </a:path>
              </a:pathLst>
            </a:custGeom>
            <a:solidFill>
              <a:srgbClr val="1EFF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60" name="Freeform 180"/>
            <p:cNvSpPr>
              <a:spLocks/>
            </p:cNvSpPr>
            <p:nvPr/>
          </p:nvSpPr>
          <p:spPr bwMode="auto">
            <a:xfrm>
              <a:off x="4561" y="3192"/>
              <a:ext cx="47" cy="76"/>
            </a:xfrm>
            <a:custGeom>
              <a:avLst/>
              <a:gdLst>
                <a:gd name="T0" fmla="*/ 1 w 96"/>
                <a:gd name="T1" fmla="*/ 0 h 151"/>
                <a:gd name="T2" fmla="*/ 0 w 96"/>
                <a:gd name="T3" fmla="*/ 1 h 151"/>
                <a:gd name="T4" fmla="*/ 0 w 96"/>
                <a:gd name="T5" fmla="*/ 1 h 151"/>
                <a:gd name="T6" fmla="*/ 0 w 96"/>
                <a:gd name="T7" fmla="*/ 1 h 151"/>
                <a:gd name="T8" fmla="*/ 0 w 96"/>
                <a:gd name="T9" fmla="*/ 1 h 151"/>
                <a:gd name="T10" fmla="*/ 0 w 96"/>
                <a:gd name="T11" fmla="*/ 1 h 151"/>
                <a:gd name="T12" fmla="*/ 0 w 96"/>
                <a:gd name="T13" fmla="*/ 1 h 151"/>
                <a:gd name="T14" fmla="*/ 0 w 96"/>
                <a:gd name="T15" fmla="*/ 1 h 151"/>
                <a:gd name="T16" fmla="*/ 0 w 96"/>
                <a:gd name="T17" fmla="*/ 2 h 151"/>
                <a:gd name="T18" fmla="*/ 0 w 96"/>
                <a:gd name="T19" fmla="*/ 2 h 151"/>
                <a:gd name="T20" fmla="*/ 0 w 96"/>
                <a:gd name="T21" fmla="*/ 2 h 151"/>
                <a:gd name="T22" fmla="*/ 0 w 96"/>
                <a:gd name="T23" fmla="*/ 2 h 151"/>
                <a:gd name="T24" fmla="*/ 0 w 96"/>
                <a:gd name="T25" fmla="*/ 2 h 151"/>
                <a:gd name="T26" fmla="*/ 0 w 96"/>
                <a:gd name="T27" fmla="*/ 2 h 151"/>
                <a:gd name="T28" fmla="*/ 0 w 96"/>
                <a:gd name="T29" fmla="*/ 1 h 151"/>
                <a:gd name="T30" fmla="*/ 0 w 96"/>
                <a:gd name="T31" fmla="*/ 1 h 151"/>
                <a:gd name="T32" fmla="*/ 0 w 96"/>
                <a:gd name="T33" fmla="*/ 1 h 151"/>
                <a:gd name="T34" fmla="*/ 0 w 96"/>
                <a:gd name="T35" fmla="*/ 1 h 151"/>
                <a:gd name="T36" fmla="*/ 0 w 96"/>
                <a:gd name="T37" fmla="*/ 2 h 151"/>
                <a:gd name="T38" fmla="*/ 0 w 96"/>
                <a:gd name="T39" fmla="*/ 2 h 151"/>
                <a:gd name="T40" fmla="*/ 0 w 96"/>
                <a:gd name="T41" fmla="*/ 3 h 151"/>
                <a:gd name="T42" fmla="*/ 0 w 96"/>
                <a:gd name="T43" fmla="*/ 3 h 151"/>
                <a:gd name="T44" fmla="*/ 0 w 96"/>
                <a:gd name="T45" fmla="*/ 3 h 151"/>
                <a:gd name="T46" fmla="*/ 0 w 96"/>
                <a:gd name="T47" fmla="*/ 3 h 151"/>
                <a:gd name="T48" fmla="*/ 0 w 96"/>
                <a:gd name="T49" fmla="*/ 3 h 151"/>
                <a:gd name="T50" fmla="*/ 0 w 96"/>
                <a:gd name="T51" fmla="*/ 3 h 151"/>
                <a:gd name="T52" fmla="*/ 0 w 96"/>
                <a:gd name="T53" fmla="*/ 3 h 151"/>
                <a:gd name="T54" fmla="*/ 1 w 96"/>
                <a:gd name="T55" fmla="*/ 3 h 151"/>
                <a:gd name="T56" fmla="*/ 1 w 96"/>
                <a:gd name="T57" fmla="*/ 2 h 151"/>
                <a:gd name="T58" fmla="*/ 1 w 96"/>
                <a:gd name="T59" fmla="*/ 2 h 151"/>
                <a:gd name="T60" fmla="*/ 1 w 96"/>
                <a:gd name="T61" fmla="*/ 2 h 151"/>
                <a:gd name="T62" fmla="*/ 1 w 96"/>
                <a:gd name="T63" fmla="*/ 2 h 151"/>
                <a:gd name="T64" fmla="*/ 1 w 96"/>
                <a:gd name="T65" fmla="*/ 2 h 151"/>
                <a:gd name="T66" fmla="*/ 1 w 96"/>
                <a:gd name="T67" fmla="*/ 2 h 151"/>
                <a:gd name="T68" fmla="*/ 1 w 96"/>
                <a:gd name="T69" fmla="*/ 1 h 151"/>
                <a:gd name="T70" fmla="*/ 1 w 96"/>
                <a:gd name="T71" fmla="*/ 1 h 151"/>
                <a:gd name="T72" fmla="*/ 1 w 96"/>
                <a:gd name="T73" fmla="*/ 1 h 151"/>
                <a:gd name="T74" fmla="*/ 1 w 96"/>
                <a:gd name="T75" fmla="*/ 1 h 151"/>
                <a:gd name="T76" fmla="*/ 1 w 96"/>
                <a:gd name="T77" fmla="*/ 1 h 151"/>
                <a:gd name="T78" fmla="*/ 1 w 96"/>
                <a:gd name="T79" fmla="*/ 1 h 151"/>
                <a:gd name="T80" fmla="*/ 1 w 96"/>
                <a:gd name="T81" fmla="*/ 1 h 151"/>
                <a:gd name="T82" fmla="*/ 1 w 96"/>
                <a:gd name="T83" fmla="*/ 1 h 151"/>
                <a:gd name="T84" fmla="*/ 1 w 96"/>
                <a:gd name="T85" fmla="*/ 1 h 151"/>
                <a:gd name="T86" fmla="*/ 1 w 96"/>
                <a:gd name="T87" fmla="*/ 1 h 151"/>
                <a:gd name="T88" fmla="*/ 1 w 96"/>
                <a:gd name="T89" fmla="*/ 1 h 151"/>
                <a:gd name="T90" fmla="*/ 0 w 96"/>
                <a:gd name="T91" fmla="*/ 1 h 151"/>
                <a:gd name="T92" fmla="*/ 0 w 96"/>
                <a:gd name="T93" fmla="*/ 1 h 151"/>
                <a:gd name="T94" fmla="*/ 0 w 96"/>
                <a:gd name="T95" fmla="*/ 1 h 151"/>
                <a:gd name="T96" fmla="*/ 0 w 96"/>
                <a:gd name="T97" fmla="*/ 1 h 151"/>
                <a:gd name="T98" fmla="*/ 1 w 96"/>
                <a:gd name="T99" fmla="*/ 0 h 1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6" h="151">
                  <a:moveTo>
                    <a:pt x="67" y="0"/>
                  </a:moveTo>
                  <a:lnTo>
                    <a:pt x="64" y="3"/>
                  </a:lnTo>
                  <a:lnTo>
                    <a:pt x="56" y="7"/>
                  </a:lnTo>
                  <a:lnTo>
                    <a:pt x="46" y="15"/>
                  </a:lnTo>
                  <a:lnTo>
                    <a:pt x="33" y="25"/>
                  </a:lnTo>
                  <a:lnTo>
                    <a:pt x="21" y="36"/>
                  </a:lnTo>
                  <a:lnTo>
                    <a:pt x="10" y="48"/>
                  </a:lnTo>
                  <a:lnTo>
                    <a:pt x="2" y="59"/>
                  </a:lnTo>
                  <a:lnTo>
                    <a:pt x="0" y="71"/>
                  </a:lnTo>
                  <a:lnTo>
                    <a:pt x="2" y="78"/>
                  </a:lnTo>
                  <a:lnTo>
                    <a:pt x="8" y="80"/>
                  </a:lnTo>
                  <a:lnTo>
                    <a:pt x="15" y="78"/>
                  </a:lnTo>
                  <a:lnTo>
                    <a:pt x="24" y="72"/>
                  </a:lnTo>
                  <a:lnTo>
                    <a:pt x="33" y="66"/>
                  </a:lnTo>
                  <a:lnTo>
                    <a:pt x="40" y="60"/>
                  </a:lnTo>
                  <a:lnTo>
                    <a:pt x="46" y="56"/>
                  </a:lnTo>
                  <a:lnTo>
                    <a:pt x="48" y="53"/>
                  </a:lnTo>
                  <a:lnTo>
                    <a:pt x="48" y="63"/>
                  </a:lnTo>
                  <a:lnTo>
                    <a:pt x="46" y="83"/>
                  </a:lnTo>
                  <a:lnTo>
                    <a:pt x="40" y="111"/>
                  </a:lnTo>
                  <a:lnTo>
                    <a:pt x="26" y="136"/>
                  </a:lnTo>
                  <a:lnTo>
                    <a:pt x="21" y="144"/>
                  </a:lnTo>
                  <a:lnTo>
                    <a:pt x="21" y="149"/>
                  </a:lnTo>
                  <a:lnTo>
                    <a:pt x="25" y="151"/>
                  </a:lnTo>
                  <a:lnTo>
                    <a:pt x="35" y="150"/>
                  </a:lnTo>
                  <a:lnTo>
                    <a:pt x="45" y="146"/>
                  </a:lnTo>
                  <a:lnTo>
                    <a:pt x="56" y="140"/>
                  </a:lnTo>
                  <a:lnTo>
                    <a:pt x="67" y="133"/>
                  </a:lnTo>
                  <a:lnTo>
                    <a:pt x="76" y="124"/>
                  </a:lnTo>
                  <a:lnTo>
                    <a:pt x="84" y="105"/>
                  </a:lnTo>
                  <a:lnTo>
                    <a:pt x="82" y="88"/>
                  </a:lnTo>
                  <a:lnTo>
                    <a:pt x="75" y="75"/>
                  </a:lnTo>
                  <a:lnTo>
                    <a:pt x="71" y="71"/>
                  </a:lnTo>
                  <a:lnTo>
                    <a:pt x="73" y="68"/>
                  </a:lnTo>
                  <a:lnTo>
                    <a:pt x="77" y="64"/>
                  </a:lnTo>
                  <a:lnTo>
                    <a:pt x="83" y="56"/>
                  </a:lnTo>
                  <a:lnTo>
                    <a:pt x="89" y="48"/>
                  </a:lnTo>
                  <a:lnTo>
                    <a:pt x="93" y="40"/>
                  </a:lnTo>
                  <a:lnTo>
                    <a:pt x="96" y="32"/>
                  </a:lnTo>
                  <a:lnTo>
                    <a:pt x="96" y="27"/>
                  </a:lnTo>
                  <a:lnTo>
                    <a:pt x="91" y="25"/>
                  </a:lnTo>
                  <a:lnTo>
                    <a:pt x="84" y="25"/>
                  </a:lnTo>
                  <a:lnTo>
                    <a:pt x="77" y="26"/>
                  </a:lnTo>
                  <a:lnTo>
                    <a:pt x="70" y="27"/>
                  </a:lnTo>
                  <a:lnTo>
                    <a:pt x="66" y="28"/>
                  </a:lnTo>
                  <a:lnTo>
                    <a:pt x="61" y="30"/>
                  </a:lnTo>
                  <a:lnTo>
                    <a:pt x="58" y="32"/>
                  </a:lnTo>
                  <a:lnTo>
                    <a:pt x="55" y="33"/>
                  </a:lnTo>
                  <a:lnTo>
                    <a:pt x="54" y="33"/>
                  </a:lnTo>
                  <a:lnTo>
                    <a:pt x="67" y="0"/>
                  </a:lnTo>
                  <a:close/>
                </a:path>
              </a:pathLst>
            </a:custGeom>
            <a:solidFill>
              <a:srgbClr val="1EFF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61" name="Freeform 181"/>
            <p:cNvSpPr>
              <a:spLocks/>
            </p:cNvSpPr>
            <p:nvPr/>
          </p:nvSpPr>
          <p:spPr bwMode="auto">
            <a:xfrm>
              <a:off x="4258" y="3183"/>
              <a:ext cx="57" cy="84"/>
            </a:xfrm>
            <a:custGeom>
              <a:avLst/>
              <a:gdLst>
                <a:gd name="T0" fmla="*/ 0 w 115"/>
                <a:gd name="T1" fmla="*/ 2 h 167"/>
                <a:gd name="T2" fmla="*/ 0 w 115"/>
                <a:gd name="T3" fmla="*/ 2 h 167"/>
                <a:gd name="T4" fmla="*/ 0 w 115"/>
                <a:gd name="T5" fmla="*/ 2 h 167"/>
                <a:gd name="T6" fmla="*/ 0 w 115"/>
                <a:gd name="T7" fmla="*/ 2 h 167"/>
                <a:gd name="T8" fmla="*/ 0 w 115"/>
                <a:gd name="T9" fmla="*/ 2 h 167"/>
                <a:gd name="T10" fmla="*/ 0 w 115"/>
                <a:gd name="T11" fmla="*/ 2 h 167"/>
                <a:gd name="T12" fmla="*/ 0 w 115"/>
                <a:gd name="T13" fmla="*/ 2 h 167"/>
                <a:gd name="T14" fmla="*/ 0 w 115"/>
                <a:gd name="T15" fmla="*/ 2 h 167"/>
                <a:gd name="T16" fmla="*/ 1 w 115"/>
                <a:gd name="T17" fmla="*/ 2 h 167"/>
                <a:gd name="T18" fmla="*/ 1 w 115"/>
                <a:gd name="T19" fmla="*/ 2 h 167"/>
                <a:gd name="T20" fmla="*/ 1 w 115"/>
                <a:gd name="T21" fmla="*/ 2 h 167"/>
                <a:gd name="T22" fmla="*/ 1 w 115"/>
                <a:gd name="T23" fmla="*/ 2 h 167"/>
                <a:gd name="T24" fmla="*/ 1 w 115"/>
                <a:gd name="T25" fmla="*/ 2 h 167"/>
                <a:gd name="T26" fmla="*/ 1 w 115"/>
                <a:gd name="T27" fmla="*/ 2 h 167"/>
                <a:gd name="T28" fmla="*/ 1 w 115"/>
                <a:gd name="T29" fmla="*/ 2 h 167"/>
                <a:gd name="T30" fmla="*/ 1 w 115"/>
                <a:gd name="T31" fmla="*/ 2 h 167"/>
                <a:gd name="T32" fmla="*/ 1 w 115"/>
                <a:gd name="T33" fmla="*/ 2 h 167"/>
                <a:gd name="T34" fmla="*/ 1 w 115"/>
                <a:gd name="T35" fmla="*/ 2 h 167"/>
                <a:gd name="T36" fmla="*/ 0 w 115"/>
                <a:gd name="T37" fmla="*/ 2 h 167"/>
                <a:gd name="T38" fmla="*/ 0 w 115"/>
                <a:gd name="T39" fmla="*/ 3 h 167"/>
                <a:gd name="T40" fmla="*/ 0 w 115"/>
                <a:gd name="T41" fmla="*/ 3 h 167"/>
                <a:gd name="T42" fmla="*/ 0 w 115"/>
                <a:gd name="T43" fmla="*/ 3 h 167"/>
                <a:gd name="T44" fmla="*/ 0 w 115"/>
                <a:gd name="T45" fmla="*/ 3 h 167"/>
                <a:gd name="T46" fmla="*/ 0 w 115"/>
                <a:gd name="T47" fmla="*/ 3 h 167"/>
                <a:gd name="T48" fmla="*/ 0 w 115"/>
                <a:gd name="T49" fmla="*/ 3 h 167"/>
                <a:gd name="T50" fmla="*/ 0 w 115"/>
                <a:gd name="T51" fmla="*/ 3 h 167"/>
                <a:gd name="T52" fmla="*/ 0 w 115"/>
                <a:gd name="T53" fmla="*/ 3 h 167"/>
                <a:gd name="T54" fmla="*/ 1 w 115"/>
                <a:gd name="T55" fmla="*/ 3 h 167"/>
                <a:gd name="T56" fmla="*/ 1 w 115"/>
                <a:gd name="T57" fmla="*/ 3 h 167"/>
                <a:gd name="T58" fmla="*/ 1 w 115"/>
                <a:gd name="T59" fmla="*/ 2 h 167"/>
                <a:gd name="T60" fmla="*/ 1 w 115"/>
                <a:gd name="T61" fmla="*/ 2 h 167"/>
                <a:gd name="T62" fmla="*/ 1 w 115"/>
                <a:gd name="T63" fmla="*/ 2 h 167"/>
                <a:gd name="T64" fmla="*/ 1 w 115"/>
                <a:gd name="T65" fmla="*/ 2 h 167"/>
                <a:gd name="T66" fmla="*/ 1 w 115"/>
                <a:gd name="T67" fmla="*/ 0 h 167"/>
                <a:gd name="T68" fmla="*/ 1 w 115"/>
                <a:gd name="T69" fmla="*/ 1 h 167"/>
                <a:gd name="T70" fmla="*/ 1 w 115"/>
                <a:gd name="T71" fmla="*/ 1 h 167"/>
                <a:gd name="T72" fmla="*/ 1 w 115"/>
                <a:gd name="T73" fmla="*/ 1 h 167"/>
                <a:gd name="T74" fmla="*/ 0 w 115"/>
                <a:gd name="T75" fmla="*/ 1 h 167"/>
                <a:gd name="T76" fmla="*/ 0 w 115"/>
                <a:gd name="T77" fmla="*/ 2 h 167"/>
                <a:gd name="T78" fmla="*/ 0 w 115"/>
                <a:gd name="T79" fmla="*/ 2 h 167"/>
                <a:gd name="T80" fmla="*/ 0 w 115"/>
                <a:gd name="T81" fmla="*/ 2 h 167"/>
                <a:gd name="T82" fmla="*/ 0 w 115"/>
                <a:gd name="T83" fmla="*/ 2 h 16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5" h="167">
                  <a:moveTo>
                    <a:pt x="1" y="96"/>
                  </a:moveTo>
                  <a:lnTo>
                    <a:pt x="0" y="100"/>
                  </a:lnTo>
                  <a:lnTo>
                    <a:pt x="5" y="100"/>
                  </a:lnTo>
                  <a:lnTo>
                    <a:pt x="15" y="96"/>
                  </a:lnTo>
                  <a:lnTo>
                    <a:pt x="28" y="90"/>
                  </a:lnTo>
                  <a:lnTo>
                    <a:pt x="41" y="82"/>
                  </a:lnTo>
                  <a:lnTo>
                    <a:pt x="53" y="75"/>
                  </a:lnTo>
                  <a:lnTo>
                    <a:pt x="61" y="70"/>
                  </a:lnTo>
                  <a:lnTo>
                    <a:pt x="65" y="68"/>
                  </a:lnTo>
                  <a:lnTo>
                    <a:pt x="66" y="68"/>
                  </a:lnTo>
                  <a:lnTo>
                    <a:pt x="71" y="67"/>
                  </a:lnTo>
                  <a:lnTo>
                    <a:pt x="75" y="66"/>
                  </a:lnTo>
                  <a:lnTo>
                    <a:pt x="80" y="67"/>
                  </a:lnTo>
                  <a:lnTo>
                    <a:pt x="83" y="68"/>
                  </a:lnTo>
                  <a:lnTo>
                    <a:pt x="86" y="73"/>
                  </a:lnTo>
                  <a:lnTo>
                    <a:pt x="83" y="81"/>
                  </a:lnTo>
                  <a:lnTo>
                    <a:pt x="77" y="91"/>
                  </a:lnTo>
                  <a:lnTo>
                    <a:pt x="66" y="104"/>
                  </a:lnTo>
                  <a:lnTo>
                    <a:pt x="53" y="116"/>
                  </a:lnTo>
                  <a:lnTo>
                    <a:pt x="39" y="129"/>
                  </a:lnTo>
                  <a:lnTo>
                    <a:pt x="28" y="141"/>
                  </a:lnTo>
                  <a:lnTo>
                    <a:pt x="19" y="151"/>
                  </a:lnTo>
                  <a:lnTo>
                    <a:pt x="13" y="159"/>
                  </a:lnTo>
                  <a:lnTo>
                    <a:pt x="14" y="165"/>
                  </a:lnTo>
                  <a:lnTo>
                    <a:pt x="22" y="167"/>
                  </a:lnTo>
                  <a:lnTo>
                    <a:pt x="36" y="165"/>
                  </a:lnTo>
                  <a:lnTo>
                    <a:pt x="51" y="156"/>
                  </a:lnTo>
                  <a:lnTo>
                    <a:pt x="66" y="143"/>
                  </a:lnTo>
                  <a:lnTo>
                    <a:pt x="80" y="129"/>
                  </a:lnTo>
                  <a:lnTo>
                    <a:pt x="92" y="114"/>
                  </a:lnTo>
                  <a:lnTo>
                    <a:pt x="102" y="101"/>
                  </a:lnTo>
                  <a:lnTo>
                    <a:pt x="109" y="92"/>
                  </a:lnTo>
                  <a:lnTo>
                    <a:pt x="111" y="89"/>
                  </a:lnTo>
                  <a:lnTo>
                    <a:pt x="115" y="0"/>
                  </a:lnTo>
                  <a:lnTo>
                    <a:pt x="109" y="10"/>
                  </a:lnTo>
                  <a:lnTo>
                    <a:pt x="96" y="23"/>
                  </a:lnTo>
                  <a:lnTo>
                    <a:pt x="79" y="38"/>
                  </a:lnTo>
                  <a:lnTo>
                    <a:pt x="59" y="52"/>
                  </a:lnTo>
                  <a:lnTo>
                    <a:pt x="39" y="66"/>
                  </a:lnTo>
                  <a:lnTo>
                    <a:pt x="22" y="78"/>
                  </a:lnTo>
                  <a:lnTo>
                    <a:pt x="10" y="89"/>
                  </a:lnTo>
                  <a:lnTo>
                    <a:pt x="1" y="96"/>
                  </a:lnTo>
                  <a:close/>
                </a:path>
              </a:pathLst>
            </a:custGeom>
            <a:solidFill>
              <a:srgbClr val="1EFF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62" name="Freeform 182"/>
            <p:cNvSpPr>
              <a:spLocks/>
            </p:cNvSpPr>
            <p:nvPr/>
          </p:nvSpPr>
          <p:spPr bwMode="auto">
            <a:xfrm>
              <a:off x="4695" y="3336"/>
              <a:ext cx="39" cy="15"/>
            </a:xfrm>
            <a:custGeom>
              <a:avLst/>
              <a:gdLst>
                <a:gd name="T0" fmla="*/ 0 w 80"/>
                <a:gd name="T1" fmla="*/ 1 h 30"/>
                <a:gd name="T2" fmla="*/ 0 w 80"/>
                <a:gd name="T3" fmla="*/ 1 h 30"/>
                <a:gd name="T4" fmla="*/ 0 w 80"/>
                <a:gd name="T5" fmla="*/ 1 h 30"/>
                <a:gd name="T6" fmla="*/ 0 w 80"/>
                <a:gd name="T7" fmla="*/ 1 h 30"/>
                <a:gd name="T8" fmla="*/ 0 w 80"/>
                <a:gd name="T9" fmla="*/ 1 h 30"/>
                <a:gd name="T10" fmla="*/ 0 w 80"/>
                <a:gd name="T11" fmla="*/ 0 h 30"/>
                <a:gd name="T12" fmla="*/ 1 w 80"/>
                <a:gd name="T13" fmla="*/ 0 h 30"/>
                <a:gd name="T14" fmla="*/ 1 w 80"/>
                <a:gd name="T15" fmla="*/ 1 h 30"/>
                <a:gd name="T16" fmla="*/ 1 w 80"/>
                <a:gd name="T17" fmla="*/ 1 h 30"/>
                <a:gd name="T18" fmla="*/ 1 w 80"/>
                <a:gd name="T19" fmla="*/ 1 h 30"/>
                <a:gd name="T20" fmla="*/ 1 w 80"/>
                <a:gd name="T21" fmla="*/ 1 h 30"/>
                <a:gd name="T22" fmla="*/ 0 w 80"/>
                <a:gd name="T23" fmla="*/ 1 h 30"/>
                <a:gd name="T24" fmla="*/ 0 w 80"/>
                <a:gd name="T25" fmla="*/ 1 h 30"/>
                <a:gd name="T26" fmla="*/ 0 w 80"/>
                <a:gd name="T27" fmla="*/ 1 h 30"/>
                <a:gd name="T28" fmla="*/ 0 w 80"/>
                <a:gd name="T29" fmla="*/ 1 h 30"/>
                <a:gd name="T30" fmla="*/ 0 w 80"/>
                <a:gd name="T31" fmla="*/ 1 h 30"/>
                <a:gd name="T32" fmla="*/ 0 w 80"/>
                <a:gd name="T33" fmla="*/ 1 h 30"/>
                <a:gd name="T34" fmla="*/ 0 w 80"/>
                <a:gd name="T35" fmla="*/ 1 h 30"/>
                <a:gd name="T36" fmla="*/ 0 w 80"/>
                <a:gd name="T37" fmla="*/ 1 h 30"/>
                <a:gd name="T38" fmla="*/ 0 w 80"/>
                <a:gd name="T39" fmla="*/ 1 h 30"/>
                <a:gd name="T40" fmla="*/ 0 w 80"/>
                <a:gd name="T41" fmla="*/ 1 h 30"/>
                <a:gd name="T42" fmla="*/ 0 w 80"/>
                <a:gd name="T43" fmla="*/ 1 h 30"/>
                <a:gd name="T44" fmla="*/ 0 w 80"/>
                <a:gd name="T45" fmla="*/ 1 h 30"/>
                <a:gd name="T46" fmla="*/ 0 w 80"/>
                <a:gd name="T47" fmla="*/ 1 h 30"/>
                <a:gd name="T48" fmla="*/ 0 w 80"/>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30">
                  <a:moveTo>
                    <a:pt x="20" y="7"/>
                  </a:moveTo>
                  <a:lnTo>
                    <a:pt x="23" y="7"/>
                  </a:lnTo>
                  <a:lnTo>
                    <a:pt x="29" y="6"/>
                  </a:lnTo>
                  <a:lnTo>
                    <a:pt x="38" y="4"/>
                  </a:lnTo>
                  <a:lnTo>
                    <a:pt x="48" y="2"/>
                  </a:lnTo>
                  <a:lnTo>
                    <a:pt x="58" y="0"/>
                  </a:lnTo>
                  <a:lnTo>
                    <a:pt x="67" y="0"/>
                  </a:lnTo>
                  <a:lnTo>
                    <a:pt x="74" y="3"/>
                  </a:lnTo>
                  <a:lnTo>
                    <a:pt x="79" y="7"/>
                  </a:lnTo>
                  <a:lnTo>
                    <a:pt x="80" y="15"/>
                  </a:lnTo>
                  <a:lnTo>
                    <a:pt x="74" y="17"/>
                  </a:lnTo>
                  <a:lnTo>
                    <a:pt x="64" y="15"/>
                  </a:lnTo>
                  <a:lnTo>
                    <a:pt x="53" y="15"/>
                  </a:lnTo>
                  <a:lnTo>
                    <a:pt x="48" y="17"/>
                  </a:lnTo>
                  <a:lnTo>
                    <a:pt x="41" y="20"/>
                  </a:lnTo>
                  <a:lnTo>
                    <a:pt x="31" y="24"/>
                  </a:lnTo>
                  <a:lnTo>
                    <a:pt x="22" y="27"/>
                  </a:lnTo>
                  <a:lnTo>
                    <a:pt x="13" y="29"/>
                  </a:lnTo>
                  <a:lnTo>
                    <a:pt x="6" y="30"/>
                  </a:lnTo>
                  <a:lnTo>
                    <a:pt x="1" y="30"/>
                  </a:lnTo>
                  <a:lnTo>
                    <a:pt x="0" y="28"/>
                  </a:lnTo>
                  <a:lnTo>
                    <a:pt x="5" y="21"/>
                  </a:lnTo>
                  <a:lnTo>
                    <a:pt x="11" y="14"/>
                  </a:lnTo>
                  <a:lnTo>
                    <a:pt x="16" y="10"/>
                  </a:lnTo>
                  <a:lnTo>
                    <a:pt x="20" y="7"/>
                  </a:lnTo>
                  <a:close/>
                </a:path>
              </a:pathLst>
            </a:custGeom>
            <a:solidFill>
              <a:srgbClr val="93FC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63" name="Rectangle 183"/>
            <p:cNvSpPr>
              <a:spLocks noChangeArrowheads="1"/>
            </p:cNvSpPr>
            <p:nvPr/>
          </p:nvSpPr>
          <p:spPr bwMode="auto">
            <a:xfrm>
              <a:off x="4817" y="3633"/>
              <a:ext cx="12" cy="12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64" name="Rectangle 184"/>
            <p:cNvSpPr>
              <a:spLocks noChangeArrowheads="1"/>
            </p:cNvSpPr>
            <p:nvPr/>
          </p:nvSpPr>
          <p:spPr bwMode="auto">
            <a:xfrm>
              <a:off x="4821" y="3633"/>
              <a:ext cx="5" cy="123"/>
            </a:xfrm>
            <a:prstGeom prst="rect">
              <a:avLst/>
            </a:prstGeom>
            <a:solidFill>
              <a:srgbClr val="FF7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65" name="Rectangle 185"/>
            <p:cNvSpPr>
              <a:spLocks noChangeArrowheads="1"/>
            </p:cNvSpPr>
            <p:nvPr/>
          </p:nvSpPr>
          <p:spPr bwMode="auto">
            <a:xfrm>
              <a:off x="4761" y="3688"/>
              <a:ext cx="123" cy="1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66" name="Rectangle 186"/>
            <p:cNvSpPr>
              <a:spLocks noChangeArrowheads="1"/>
            </p:cNvSpPr>
            <p:nvPr/>
          </p:nvSpPr>
          <p:spPr bwMode="auto">
            <a:xfrm>
              <a:off x="4761" y="3692"/>
              <a:ext cx="123" cy="6"/>
            </a:xfrm>
            <a:prstGeom prst="rect">
              <a:avLst/>
            </a:prstGeom>
            <a:solidFill>
              <a:srgbClr val="FF7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67" name="Freeform 187"/>
            <p:cNvSpPr>
              <a:spLocks/>
            </p:cNvSpPr>
            <p:nvPr/>
          </p:nvSpPr>
          <p:spPr bwMode="auto">
            <a:xfrm>
              <a:off x="4788" y="3639"/>
              <a:ext cx="71" cy="112"/>
            </a:xfrm>
            <a:custGeom>
              <a:avLst/>
              <a:gdLst>
                <a:gd name="T0" fmla="*/ 0 w 142"/>
                <a:gd name="T1" fmla="*/ 0 h 225"/>
                <a:gd name="T2" fmla="*/ 1 w 142"/>
                <a:gd name="T3" fmla="*/ 0 h 225"/>
                <a:gd name="T4" fmla="*/ 3 w 142"/>
                <a:gd name="T5" fmla="*/ 3 h 225"/>
                <a:gd name="T6" fmla="*/ 2 w 142"/>
                <a:gd name="T7" fmla="*/ 3 h 225"/>
                <a:gd name="T8" fmla="*/ 0 w 142"/>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225">
                  <a:moveTo>
                    <a:pt x="0" y="13"/>
                  </a:moveTo>
                  <a:lnTo>
                    <a:pt x="21" y="0"/>
                  </a:lnTo>
                  <a:lnTo>
                    <a:pt x="142" y="212"/>
                  </a:lnTo>
                  <a:lnTo>
                    <a:pt x="121" y="225"/>
                  </a:lnTo>
                  <a:lnTo>
                    <a:pt x="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68" name="Freeform 188"/>
            <p:cNvSpPr>
              <a:spLocks/>
            </p:cNvSpPr>
            <p:nvPr/>
          </p:nvSpPr>
          <p:spPr bwMode="auto">
            <a:xfrm>
              <a:off x="4790" y="3640"/>
              <a:ext cx="66" cy="110"/>
            </a:xfrm>
            <a:custGeom>
              <a:avLst/>
              <a:gdLst>
                <a:gd name="T0" fmla="*/ 0 w 132"/>
                <a:gd name="T1" fmla="*/ 1 h 220"/>
                <a:gd name="T2" fmla="*/ 1 w 132"/>
                <a:gd name="T3" fmla="*/ 0 h 220"/>
                <a:gd name="T4" fmla="*/ 3 w 132"/>
                <a:gd name="T5" fmla="*/ 4 h 220"/>
                <a:gd name="T6" fmla="*/ 2 w 132"/>
                <a:gd name="T7" fmla="*/ 4 h 220"/>
                <a:gd name="T8" fmla="*/ 0 w 132"/>
                <a:gd name="T9" fmla="*/ 1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220">
                  <a:moveTo>
                    <a:pt x="0" y="5"/>
                  </a:moveTo>
                  <a:lnTo>
                    <a:pt x="11" y="0"/>
                  </a:lnTo>
                  <a:lnTo>
                    <a:pt x="132" y="214"/>
                  </a:lnTo>
                  <a:lnTo>
                    <a:pt x="123" y="220"/>
                  </a:lnTo>
                  <a:lnTo>
                    <a:pt x="0" y="5"/>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69" name="Freeform 189"/>
            <p:cNvSpPr>
              <a:spLocks/>
            </p:cNvSpPr>
            <p:nvPr/>
          </p:nvSpPr>
          <p:spPr bwMode="auto">
            <a:xfrm>
              <a:off x="4787" y="3640"/>
              <a:ext cx="70" cy="112"/>
            </a:xfrm>
            <a:custGeom>
              <a:avLst/>
              <a:gdLst>
                <a:gd name="T0" fmla="*/ 3 w 140"/>
                <a:gd name="T1" fmla="*/ 1 h 224"/>
                <a:gd name="T2" fmla="*/ 2 w 140"/>
                <a:gd name="T3" fmla="*/ 0 h 224"/>
                <a:gd name="T4" fmla="*/ 0 w 140"/>
                <a:gd name="T5" fmla="*/ 4 h 224"/>
                <a:gd name="T6" fmla="*/ 1 w 140"/>
                <a:gd name="T7" fmla="*/ 4 h 224"/>
                <a:gd name="T8" fmla="*/ 3 w 140"/>
                <a:gd name="T9" fmla="*/ 1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224">
                  <a:moveTo>
                    <a:pt x="140" y="10"/>
                  </a:moveTo>
                  <a:lnTo>
                    <a:pt x="120" y="0"/>
                  </a:lnTo>
                  <a:lnTo>
                    <a:pt x="0" y="212"/>
                  </a:lnTo>
                  <a:lnTo>
                    <a:pt x="19" y="224"/>
                  </a:lnTo>
                  <a:lnTo>
                    <a:pt x="140"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0" name="Freeform 190"/>
            <p:cNvSpPr>
              <a:spLocks/>
            </p:cNvSpPr>
            <p:nvPr/>
          </p:nvSpPr>
          <p:spPr bwMode="auto">
            <a:xfrm>
              <a:off x="4790" y="3641"/>
              <a:ext cx="65" cy="110"/>
            </a:xfrm>
            <a:custGeom>
              <a:avLst/>
              <a:gdLst>
                <a:gd name="T0" fmla="*/ 3 w 130"/>
                <a:gd name="T1" fmla="*/ 1 h 220"/>
                <a:gd name="T2" fmla="*/ 2 w 130"/>
                <a:gd name="T3" fmla="*/ 0 h 220"/>
                <a:gd name="T4" fmla="*/ 0 w 130"/>
                <a:gd name="T5" fmla="*/ 4 h 220"/>
                <a:gd name="T6" fmla="*/ 1 w 130"/>
                <a:gd name="T7" fmla="*/ 4 h 220"/>
                <a:gd name="T8" fmla="*/ 3 w 130"/>
                <a:gd name="T9" fmla="*/ 1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220">
                  <a:moveTo>
                    <a:pt x="130" y="6"/>
                  </a:moveTo>
                  <a:lnTo>
                    <a:pt x="121" y="0"/>
                  </a:lnTo>
                  <a:lnTo>
                    <a:pt x="0" y="213"/>
                  </a:lnTo>
                  <a:lnTo>
                    <a:pt x="10" y="220"/>
                  </a:lnTo>
                  <a:lnTo>
                    <a:pt x="130" y="6"/>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1" name="Freeform 191"/>
            <p:cNvSpPr>
              <a:spLocks/>
            </p:cNvSpPr>
            <p:nvPr/>
          </p:nvSpPr>
          <p:spPr bwMode="auto">
            <a:xfrm>
              <a:off x="4767" y="3659"/>
              <a:ext cx="112" cy="72"/>
            </a:xfrm>
            <a:custGeom>
              <a:avLst/>
              <a:gdLst>
                <a:gd name="T0" fmla="*/ 0 w 225"/>
                <a:gd name="T1" fmla="*/ 1 h 144"/>
                <a:gd name="T2" fmla="*/ 0 w 225"/>
                <a:gd name="T3" fmla="*/ 0 h 144"/>
                <a:gd name="T4" fmla="*/ 3 w 225"/>
                <a:gd name="T5" fmla="*/ 2 h 144"/>
                <a:gd name="T6" fmla="*/ 3 w 225"/>
                <a:gd name="T7" fmla="*/ 3 h 144"/>
                <a:gd name="T8" fmla="*/ 0 w 225"/>
                <a:gd name="T9" fmla="*/ 1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 h="144">
                  <a:moveTo>
                    <a:pt x="0" y="20"/>
                  </a:moveTo>
                  <a:lnTo>
                    <a:pt x="13" y="0"/>
                  </a:lnTo>
                  <a:lnTo>
                    <a:pt x="225" y="121"/>
                  </a:lnTo>
                  <a:lnTo>
                    <a:pt x="212" y="144"/>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2" name="Freeform 192"/>
            <p:cNvSpPr>
              <a:spLocks/>
            </p:cNvSpPr>
            <p:nvPr/>
          </p:nvSpPr>
          <p:spPr bwMode="auto">
            <a:xfrm>
              <a:off x="4769" y="3662"/>
              <a:ext cx="109" cy="66"/>
            </a:xfrm>
            <a:custGeom>
              <a:avLst/>
              <a:gdLst>
                <a:gd name="T0" fmla="*/ 0 w 218"/>
                <a:gd name="T1" fmla="*/ 1 h 131"/>
                <a:gd name="T2" fmla="*/ 1 w 218"/>
                <a:gd name="T3" fmla="*/ 0 h 131"/>
                <a:gd name="T4" fmla="*/ 4 w 218"/>
                <a:gd name="T5" fmla="*/ 2 h 131"/>
                <a:gd name="T6" fmla="*/ 4 w 218"/>
                <a:gd name="T7" fmla="*/ 3 h 131"/>
                <a:gd name="T8" fmla="*/ 0 w 218"/>
                <a:gd name="T9" fmla="*/ 1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31">
                  <a:moveTo>
                    <a:pt x="0" y="8"/>
                  </a:moveTo>
                  <a:lnTo>
                    <a:pt x="4" y="0"/>
                  </a:lnTo>
                  <a:lnTo>
                    <a:pt x="218" y="119"/>
                  </a:lnTo>
                  <a:lnTo>
                    <a:pt x="212" y="131"/>
                  </a:lnTo>
                  <a:lnTo>
                    <a:pt x="0" y="8"/>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3" name="Freeform 193"/>
            <p:cNvSpPr>
              <a:spLocks/>
            </p:cNvSpPr>
            <p:nvPr/>
          </p:nvSpPr>
          <p:spPr bwMode="auto">
            <a:xfrm>
              <a:off x="4765" y="3660"/>
              <a:ext cx="113" cy="72"/>
            </a:xfrm>
            <a:custGeom>
              <a:avLst/>
              <a:gdLst>
                <a:gd name="T0" fmla="*/ 4 w 225"/>
                <a:gd name="T1" fmla="*/ 1 h 144"/>
                <a:gd name="T2" fmla="*/ 4 w 225"/>
                <a:gd name="T3" fmla="*/ 0 h 144"/>
                <a:gd name="T4" fmla="*/ 0 w 225"/>
                <a:gd name="T5" fmla="*/ 2 h 144"/>
                <a:gd name="T6" fmla="*/ 1 w 225"/>
                <a:gd name="T7" fmla="*/ 3 h 144"/>
                <a:gd name="T8" fmla="*/ 4 w 225"/>
                <a:gd name="T9" fmla="*/ 1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 h="144">
                  <a:moveTo>
                    <a:pt x="225" y="21"/>
                  </a:moveTo>
                  <a:lnTo>
                    <a:pt x="212" y="0"/>
                  </a:lnTo>
                  <a:lnTo>
                    <a:pt x="0" y="122"/>
                  </a:lnTo>
                  <a:lnTo>
                    <a:pt x="11" y="144"/>
                  </a:lnTo>
                  <a:lnTo>
                    <a:pt x="225"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4" name="Freeform 194"/>
            <p:cNvSpPr>
              <a:spLocks/>
            </p:cNvSpPr>
            <p:nvPr/>
          </p:nvSpPr>
          <p:spPr bwMode="auto">
            <a:xfrm>
              <a:off x="4768" y="3663"/>
              <a:ext cx="108" cy="66"/>
            </a:xfrm>
            <a:custGeom>
              <a:avLst/>
              <a:gdLst>
                <a:gd name="T0" fmla="*/ 4 w 216"/>
                <a:gd name="T1" fmla="*/ 1 h 131"/>
                <a:gd name="T2" fmla="*/ 4 w 216"/>
                <a:gd name="T3" fmla="*/ 0 h 131"/>
                <a:gd name="T4" fmla="*/ 0 w 216"/>
                <a:gd name="T5" fmla="*/ 2 h 131"/>
                <a:gd name="T6" fmla="*/ 1 w 216"/>
                <a:gd name="T7" fmla="*/ 3 h 131"/>
                <a:gd name="T8" fmla="*/ 4 w 216"/>
                <a:gd name="T9" fmla="*/ 1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31">
                  <a:moveTo>
                    <a:pt x="216" y="10"/>
                  </a:moveTo>
                  <a:lnTo>
                    <a:pt x="211" y="0"/>
                  </a:lnTo>
                  <a:lnTo>
                    <a:pt x="0" y="121"/>
                  </a:lnTo>
                  <a:lnTo>
                    <a:pt x="5" y="131"/>
                  </a:lnTo>
                  <a:lnTo>
                    <a:pt x="216" y="10"/>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5" name="Freeform 195"/>
            <p:cNvSpPr>
              <a:spLocks noEditPoints="1"/>
            </p:cNvSpPr>
            <p:nvPr/>
          </p:nvSpPr>
          <p:spPr bwMode="auto">
            <a:xfrm>
              <a:off x="4742" y="3616"/>
              <a:ext cx="159" cy="158"/>
            </a:xfrm>
            <a:custGeom>
              <a:avLst/>
              <a:gdLst>
                <a:gd name="T0" fmla="*/ 3 w 318"/>
                <a:gd name="T1" fmla="*/ 0 h 317"/>
                <a:gd name="T2" fmla="*/ 4 w 318"/>
                <a:gd name="T3" fmla="*/ 0 h 317"/>
                <a:gd name="T4" fmla="*/ 5 w 318"/>
                <a:gd name="T5" fmla="*/ 1 h 317"/>
                <a:gd name="T6" fmla="*/ 5 w 318"/>
                <a:gd name="T7" fmla="*/ 2 h 317"/>
                <a:gd name="T8" fmla="*/ 5 w 318"/>
                <a:gd name="T9" fmla="*/ 2 h 317"/>
                <a:gd name="T10" fmla="*/ 5 w 318"/>
                <a:gd name="T11" fmla="*/ 3 h 317"/>
                <a:gd name="T12" fmla="*/ 4 w 318"/>
                <a:gd name="T13" fmla="*/ 4 h 317"/>
                <a:gd name="T14" fmla="*/ 3 w 318"/>
                <a:gd name="T15" fmla="*/ 4 h 317"/>
                <a:gd name="T16" fmla="*/ 3 w 318"/>
                <a:gd name="T17" fmla="*/ 4 h 317"/>
                <a:gd name="T18" fmla="*/ 2 w 318"/>
                <a:gd name="T19" fmla="*/ 4 h 317"/>
                <a:gd name="T20" fmla="*/ 1 w 318"/>
                <a:gd name="T21" fmla="*/ 3 h 317"/>
                <a:gd name="T22" fmla="*/ 1 w 318"/>
                <a:gd name="T23" fmla="*/ 2 h 317"/>
                <a:gd name="T24" fmla="*/ 1 w 318"/>
                <a:gd name="T25" fmla="*/ 2 h 317"/>
                <a:gd name="T26" fmla="*/ 1 w 318"/>
                <a:gd name="T27" fmla="*/ 1 h 317"/>
                <a:gd name="T28" fmla="*/ 2 w 318"/>
                <a:gd name="T29" fmla="*/ 0 h 317"/>
                <a:gd name="T30" fmla="*/ 3 w 318"/>
                <a:gd name="T31" fmla="*/ 0 h 317"/>
                <a:gd name="T32" fmla="*/ 3 w 318"/>
                <a:gd name="T33" fmla="*/ 0 h 317"/>
                <a:gd name="T34" fmla="*/ 2 w 318"/>
                <a:gd name="T35" fmla="*/ 0 h 317"/>
                <a:gd name="T36" fmla="*/ 2 w 318"/>
                <a:gd name="T37" fmla="*/ 0 h 317"/>
                <a:gd name="T38" fmla="*/ 1 w 318"/>
                <a:gd name="T39" fmla="*/ 1 h 317"/>
                <a:gd name="T40" fmla="*/ 1 w 318"/>
                <a:gd name="T41" fmla="*/ 1 h 317"/>
                <a:gd name="T42" fmla="*/ 1 w 318"/>
                <a:gd name="T43" fmla="*/ 2 h 317"/>
                <a:gd name="T44" fmla="*/ 1 w 318"/>
                <a:gd name="T45" fmla="*/ 3 h 317"/>
                <a:gd name="T46" fmla="*/ 2 w 318"/>
                <a:gd name="T47" fmla="*/ 4 h 317"/>
                <a:gd name="T48" fmla="*/ 2 w 318"/>
                <a:gd name="T49" fmla="*/ 4 h 317"/>
                <a:gd name="T50" fmla="*/ 3 w 318"/>
                <a:gd name="T51" fmla="*/ 4 h 317"/>
                <a:gd name="T52" fmla="*/ 4 w 318"/>
                <a:gd name="T53" fmla="*/ 4 h 317"/>
                <a:gd name="T54" fmla="*/ 5 w 318"/>
                <a:gd name="T55" fmla="*/ 3 h 317"/>
                <a:gd name="T56" fmla="*/ 5 w 318"/>
                <a:gd name="T57" fmla="*/ 2 h 317"/>
                <a:gd name="T58" fmla="*/ 5 w 318"/>
                <a:gd name="T59" fmla="*/ 1 h 317"/>
                <a:gd name="T60" fmla="*/ 5 w 318"/>
                <a:gd name="T61" fmla="*/ 1 h 317"/>
                <a:gd name="T62" fmla="*/ 4 w 318"/>
                <a:gd name="T63" fmla="*/ 0 h 317"/>
                <a:gd name="T64" fmla="*/ 3 w 318"/>
                <a:gd name="T65" fmla="*/ 0 h 3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8" h="317">
                  <a:moveTo>
                    <a:pt x="159" y="39"/>
                  </a:moveTo>
                  <a:lnTo>
                    <a:pt x="183" y="42"/>
                  </a:lnTo>
                  <a:lnTo>
                    <a:pt x="205" y="49"/>
                  </a:lnTo>
                  <a:lnTo>
                    <a:pt x="226" y="60"/>
                  </a:lnTo>
                  <a:lnTo>
                    <a:pt x="243" y="74"/>
                  </a:lnTo>
                  <a:lnTo>
                    <a:pt x="258" y="92"/>
                  </a:lnTo>
                  <a:lnTo>
                    <a:pt x="269" y="112"/>
                  </a:lnTo>
                  <a:lnTo>
                    <a:pt x="276" y="134"/>
                  </a:lnTo>
                  <a:lnTo>
                    <a:pt x="279" y="158"/>
                  </a:lnTo>
                  <a:lnTo>
                    <a:pt x="276" y="182"/>
                  </a:lnTo>
                  <a:lnTo>
                    <a:pt x="269" y="205"/>
                  </a:lnTo>
                  <a:lnTo>
                    <a:pt x="258" y="225"/>
                  </a:lnTo>
                  <a:lnTo>
                    <a:pt x="243" y="243"/>
                  </a:lnTo>
                  <a:lnTo>
                    <a:pt x="226" y="257"/>
                  </a:lnTo>
                  <a:lnTo>
                    <a:pt x="205" y="269"/>
                  </a:lnTo>
                  <a:lnTo>
                    <a:pt x="183" y="276"/>
                  </a:lnTo>
                  <a:lnTo>
                    <a:pt x="159" y="278"/>
                  </a:lnTo>
                  <a:lnTo>
                    <a:pt x="135" y="276"/>
                  </a:lnTo>
                  <a:lnTo>
                    <a:pt x="113" y="269"/>
                  </a:lnTo>
                  <a:lnTo>
                    <a:pt x="93" y="257"/>
                  </a:lnTo>
                  <a:lnTo>
                    <a:pt x="76" y="243"/>
                  </a:lnTo>
                  <a:lnTo>
                    <a:pt x="61" y="225"/>
                  </a:lnTo>
                  <a:lnTo>
                    <a:pt x="49" y="205"/>
                  </a:lnTo>
                  <a:lnTo>
                    <a:pt x="43" y="182"/>
                  </a:lnTo>
                  <a:lnTo>
                    <a:pt x="40" y="158"/>
                  </a:lnTo>
                  <a:lnTo>
                    <a:pt x="43" y="134"/>
                  </a:lnTo>
                  <a:lnTo>
                    <a:pt x="49" y="112"/>
                  </a:lnTo>
                  <a:lnTo>
                    <a:pt x="61" y="92"/>
                  </a:lnTo>
                  <a:lnTo>
                    <a:pt x="76" y="74"/>
                  </a:lnTo>
                  <a:lnTo>
                    <a:pt x="93" y="60"/>
                  </a:lnTo>
                  <a:lnTo>
                    <a:pt x="113" y="49"/>
                  </a:lnTo>
                  <a:lnTo>
                    <a:pt x="135" y="42"/>
                  </a:lnTo>
                  <a:lnTo>
                    <a:pt x="159" y="39"/>
                  </a:lnTo>
                  <a:close/>
                  <a:moveTo>
                    <a:pt x="159" y="0"/>
                  </a:moveTo>
                  <a:lnTo>
                    <a:pt x="127" y="4"/>
                  </a:lnTo>
                  <a:lnTo>
                    <a:pt x="97" y="13"/>
                  </a:lnTo>
                  <a:lnTo>
                    <a:pt x="70" y="28"/>
                  </a:lnTo>
                  <a:lnTo>
                    <a:pt x="47" y="46"/>
                  </a:lnTo>
                  <a:lnTo>
                    <a:pt x="28" y="71"/>
                  </a:lnTo>
                  <a:lnTo>
                    <a:pt x="13" y="97"/>
                  </a:lnTo>
                  <a:lnTo>
                    <a:pt x="3" y="127"/>
                  </a:lnTo>
                  <a:lnTo>
                    <a:pt x="0" y="158"/>
                  </a:lnTo>
                  <a:lnTo>
                    <a:pt x="3" y="190"/>
                  </a:lnTo>
                  <a:lnTo>
                    <a:pt x="13" y="220"/>
                  </a:lnTo>
                  <a:lnTo>
                    <a:pt x="28" y="247"/>
                  </a:lnTo>
                  <a:lnTo>
                    <a:pt x="47" y="270"/>
                  </a:lnTo>
                  <a:lnTo>
                    <a:pt x="70" y="289"/>
                  </a:lnTo>
                  <a:lnTo>
                    <a:pt x="97" y="304"/>
                  </a:lnTo>
                  <a:lnTo>
                    <a:pt x="127" y="314"/>
                  </a:lnTo>
                  <a:lnTo>
                    <a:pt x="159" y="317"/>
                  </a:lnTo>
                  <a:lnTo>
                    <a:pt x="191" y="314"/>
                  </a:lnTo>
                  <a:lnTo>
                    <a:pt x="221" y="304"/>
                  </a:lnTo>
                  <a:lnTo>
                    <a:pt x="249" y="289"/>
                  </a:lnTo>
                  <a:lnTo>
                    <a:pt x="272" y="270"/>
                  </a:lnTo>
                  <a:lnTo>
                    <a:pt x="291" y="247"/>
                  </a:lnTo>
                  <a:lnTo>
                    <a:pt x="305" y="220"/>
                  </a:lnTo>
                  <a:lnTo>
                    <a:pt x="314" y="190"/>
                  </a:lnTo>
                  <a:lnTo>
                    <a:pt x="318" y="158"/>
                  </a:lnTo>
                  <a:lnTo>
                    <a:pt x="314" y="127"/>
                  </a:lnTo>
                  <a:lnTo>
                    <a:pt x="305" y="97"/>
                  </a:lnTo>
                  <a:lnTo>
                    <a:pt x="291" y="71"/>
                  </a:lnTo>
                  <a:lnTo>
                    <a:pt x="272" y="46"/>
                  </a:lnTo>
                  <a:lnTo>
                    <a:pt x="249" y="28"/>
                  </a:lnTo>
                  <a:lnTo>
                    <a:pt x="221" y="13"/>
                  </a:lnTo>
                  <a:lnTo>
                    <a:pt x="191" y="4"/>
                  </a:lnTo>
                  <a:lnTo>
                    <a:pt x="15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6" name="Freeform 196"/>
            <p:cNvSpPr>
              <a:spLocks/>
            </p:cNvSpPr>
            <p:nvPr/>
          </p:nvSpPr>
          <p:spPr bwMode="auto">
            <a:xfrm>
              <a:off x="4797" y="3669"/>
              <a:ext cx="51" cy="52"/>
            </a:xfrm>
            <a:custGeom>
              <a:avLst/>
              <a:gdLst>
                <a:gd name="T0" fmla="*/ 0 w 104"/>
                <a:gd name="T1" fmla="*/ 0 h 105"/>
                <a:gd name="T2" fmla="*/ 0 w 104"/>
                <a:gd name="T3" fmla="*/ 0 h 105"/>
                <a:gd name="T4" fmla="*/ 1 w 104"/>
                <a:gd name="T5" fmla="*/ 0 h 105"/>
                <a:gd name="T6" fmla="*/ 1 w 104"/>
                <a:gd name="T7" fmla="*/ 0 h 105"/>
                <a:gd name="T8" fmla="*/ 1 w 104"/>
                <a:gd name="T9" fmla="*/ 0 h 105"/>
                <a:gd name="T10" fmla="*/ 1 w 104"/>
                <a:gd name="T11" fmla="*/ 0 h 105"/>
                <a:gd name="T12" fmla="*/ 1 w 104"/>
                <a:gd name="T13" fmla="*/ 0 h 105"/>
                <a:gd name="T14" fmla="*/ 1 w 104"/>
                <a:gd name="T15" fmla="*/ 0 h 105"/>
                <a:gd name="T16" fmla="*/ 1 w 104"/>
                <a:gd name="T17" fmla="*/ 0 h 105"/>
                <a:gd name="T18" fmla="*/ 1 w 104"/>
                <a:gd name="T19" fmla="*/ 0 h 105"/>
                <a:gd name="T20" fmla="*/ 1 w 104"/>
                <a:gd name="T21" fmla="*/ 1 h 105"/>
                <a:gd name="T22" fmla="*/ 1 w 104"/>
                <a:gd name="T23" fmla="*/ 1 h 105"/>
                <a:gd name="T24" fmla="*/ 1 w 104"/>
                <a:gd name="T25" fmla="*/ 1 h 105"/>
                <a:gd name="T26" fmla="*/ 1 w 104"/>
                <a:gd name="T27" fmla="*/ 1 h 105"/>
                <a:gd name="T28" fmla="*/ 1 w 104"/>
                <a:gd name="T29" fmla="*/ 1 h 105"/>
                <a:gd name="T30" fmla="*/ 0 w 104"/>
                <a:gd name="T31" fmla="*/ 1 h 105"/>
                <a:gd name="T32" fmla="*/ 0 w 104"/>
                <a:gd name="T33" fmla="*/ 1 h 105"/>
                <a:gd name="T34" fmla="*/ 0 w 104"/>
                <a:gd name="T35" fmla="*/ 1 h 105"/>
                <a:gd name="T36" fmla="*/ 0 w 104"/>
                <a:gd name="T37" fmla="*/ 1 h 105"/>
                <a:gd name="T38" fmla="*/ 0 w 104"/>
                <a:gd name="T39" fmla="*/ 1 h 105"/>
                <a:gd name="T40" fmla="*/ 0 w 104"/>
                <a:gd name="T41" fmla="*/ 1 h 105"/>
                <a:gd name="T42" fmla="*/ 0 w 104"/>
                <a:gd name="T43" fmla="*/ 1 h 105"/>
                <a:gd name="T44" fmla="*/ 0 w 104"/>
                <a:gd name="T45" fmla="*/ 1 h 105"/>
                <a:gd name="T46" fmla="*/ 0 w 104"/>
                <a:gd name="T47" fmla="*/ 0 h 105"/>
                <a:gd name="T48" fmla="*/ 0 w 104"/>
                <a:gd name="T49" fmla="*/ 0 h 105"/>
                <a:gd name="T50" fmla="*/ 0 w 104"/>
                <a:gd name="T51" fmla="*/ 0 h 105"/>
                <a:gd name="T52" fmla="*/ 0 w 104"/>
                <a:gd name="T53" fmla="*/ 0 h 105"/>
                <a:gd name="T54" fmla="*/ 0 w 104"/>
                <a:gd name="T55" fmla="*/ 0 h 105"/>
                <a:gd name="T56" fmla="*/ 0 w 104"/>
                <a:gd name="T57" fmla="*/ 0 h 105"/>
                <a:gd name="T58" fmla="*/ 0 w 104"/>
                <a:gd name="T59" fmla="*/ 0 h 105"/>
                <a:gd name="T60" fmla="*/ 0 w 104"/>
                <a:gd name="T61" fmla="*/ 0 h 105"/>
                <a:gd name="T62" fmla="*/ 0 w 104"/>
                <a:gd name="T63" fmla="*/ 0 h 105"/>
                <a:gd name="T64" fmla="*/ 0 w 104"/>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4" h="105">
                  <a:moveTo>
                    <a:pt x="51" y="0"/>
                  </a:moveTo>
                  <a:lnTo>
                    <a:pt x="61" y="1"/>
                  </a:lnTo>
                  <a:lnTo>
                    <a:pt x="72" y="5"/>
                  </a:lnTo>
                  <a:lnTo>
                    <a:pt x="81" y="9"/>
                  </a:lnTo>
                  <a:lnTo>
                    <a:pt x="89" y="15"/>
                  </a:lnTo>
                  <a:lnTo>
                    <a:pt x="95" y="23"/>
                  </a:lnTo>
                  <a:lnTo>
                    <a:pt x="99" y="31"/>
                  </a:lnTo>
                  <a:lnTo>
                    <a:pt x="103" y="42"/>
                  </a:lnTo>
                  <a:lnTo>
                    <a:pt x="104" y="52"/>
                  </a:lnTo>
                  <a:lnTo>
                    <a:pt x="103" y="62"/>
                  </a:lnTo>
                  <a:lnTo>
                    <a:pt x="99" y="73"/>
                  </a:lnTo>
                  <a:lnTo>
                    <a:pt x="95" y="82"/>
                  </a:lnTo>
                  <a:lnTo>
                    <a:pt x="89" y="90"/>
                  </a:lnTo>
                  <a:lnTo>
                    <a:pt x="81" y="96"/>
                  </a:lnTo>
                  <a:lnTo>
                    <a:pt x="72" y="100"/>
                  </a:lnTo>
                  <a:lnTo>
                    <a:pt x="61" y="104"/>
                  </a:lnTo>
                  <a:lnTo>
                    <a:pt x="51" y="105"/>
                  </a:lnTo>
                  <a:lnTo>
                    <a:pt x="40" y="104"/>
                  </a:lnTo>
                  <a:lnTo>
                    <a:pt x="31" y="100"/>
                  </a:lnTo>
                  <a:lnTo>
                    <a:pt x="23" y="96"/>
                  </a:lnTo>
                  <a:lnTo>
                    <a:pt x="15" y="90"/>
                  </a:lnTo>
                  <a:lnTo>
                    <a:pt x="9" y="82"/>
                  </a:lnTo>
                  <a:lnTo>
                    <a:pt x="5" y="73"/>
                  </a:lnTo>
                  <a:lnTo>
                    <a:pt x="1" y="62"/>
                  </a:lnTo>
                  <a:lnTo>
                    <a:pt x="0" y="52"/>
                  </a:lnTo>
                  <a:lnTo>
                    <a:pt x="1" y="42"/>
                  </a:lnTo>
                  <a:lnTo>
                    <a:pt x="5" y="31"/>
                  </a:lnTo>
                  <a:lnTo>
                    <a:pt x="9" y="23"/>
                  </a:lnTo>
                  <a:lnTo>
                    <a:pt x="15" y="15"/>
                  </a:lnTo>
                  <a:lnTo>
                    <a:pt x="23" y="9"/>
                  </a:lnTo>
                  <a:lnTo>
                    <a:pt x="31" y="5"/>
                  </a:lnTo>
                  <a:lnTo>
                    <a:pt x="40" y="1"/>
                  </a:lnTo>
                  <a:lnTo>
                    <a:pt x="5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7" name="Freeform 197"/>
            <p:cNvSpPr>
              <a:spLocks/>
            </p:cNvSpPr>
            <p:nvPr/>
          </p:nvSpPr>
          <p:spPr bwMode="auto">
            <a:xfrm>
              <a:off x="4801" y="3673"/>
              <a:ext cx="43" cy="44"/>
            </a:xfrm>
            <a:custGeom>
              <a:avLst/>
              <a:gdLst>
                <a:gd name="T0" fmla="*/ 0 w 87"/>
                <a:gd name="T1" fmla="*/ 0 h 89"/>
                <a:gd name="T2" fmla="*/ 0 w 87"/>
                <a:gd name="T3" fmla="*/ 0 h 89"/>
                <a:gd name="T4" fmla="*/ 0 w 87"/>
                <a:gd name="T5" fmla="*/ 0 h 89"/>
                <a:gd name="T6" fmla="*/ 1 w 87"/>
                <a:gd name="T7" fmla="*/ 0 h 89"/>
                <a:gd name="T8" fmla="*/ 1 w 87"/>
                <a:gd name="T9" fmla="*/ 0 h 89"/>
                <a:gd name="T10" fmla="*/ 1 w 87"/>
                <a:gd name="T11" fmla="*/ 0 h 89"/>
                <a:gd name="T12" fmla="*/ 1 w 87"/>
                <a:gd name="T13" fmla="*/ 0 h 89"/>
                <a:gd name="T14" fmla="*/ 1 w 87"/>
                <a:gd name="T15" fmla="*/ 0 h 89"/>
                <a:gd name="T16" fmla="*/ 1 w 87"/>
                <a:gd name="T17" fmla="*/ 0 h 89"/>
                <a:gd name="T18" fmla="*/ 1 w 87"/>
                <a:gd name="T19" fmla="*/ 0 h 89"/>
                <a:gd name="T20" fmla="*/ 1 w 87"/>
                <a:gd name="T21" fmla="*/ 0 h 89"/>
                <a:gd name="T22" fmla="*/ 1 w 87"/>
                <a:gd name="T23" fmla="*/ 1 h 89"/>
                <a:gd name="T24" fmla="*/ 1 w 87"/>
                <a:gd name="T25" fmla="*/ 1 h 89"/>
                <a:gd name="T26" fmla="*/ 1 w 87"/>
                <a:gd name="T27" fmla="*/ 1 h 89"/>
                <a:gd name="T28" fmla="*/ 0 w 87"/>
                <a:gd name="T29" fmla="*/ 1 h 89"/>
                <a:gd name="T30" fmla="*/ 0 w 87"/>
                <a:gd name="T31" fmla="*/ 1 h 89"/>
                <a:gd name="T32" fmla="*/ 0 w 87"/>
                <a:gd name="T33" fmla="*/ 1 h 89"/>
                <a:gd name="T34" fmla="*/ 0 w 87"/>
                <a:gd name="T35" fmla="*/ 1 h 89"/>
                <a:gd name="T36" fmla="*/ 0 w 87"/>
                <a:gd name="T37" fmla="*/ 1 h 89"/>
                <a:gd name="T38" fmla="*/ 0 w 87"/>
                <a:gd name="T39" fmla="*/ 1 h 89"/>
                <a:gd name="T40" fmla="*/ 0 w 87"/>
                <a:gd name="T41" fmla="*/ 1 h 89"/>
                <a:gd name="T42" fmla="*/ 0 w 87"/>
                <a:gd name="T43" fmla="*/ 1 h 89"/>
                <a:gd name="T44" fmla="*/ 0 w 87"/>
                <a:gd name="T45" fmla="*/ 0 h 89"/>
                <a:gd name="T46" fmla="*/ 0 w 87"/>
                <a:gd name="T47" fmla="*/ 0 h 89"/>
                <a:gd name="T48" fmla="*/ 0 w 87"/>
                <a:gd name="T49" fmla="*/ 0 h 89"/>
                <a:gd name="T50" fmla="*/ 0 w 87"/>
                <a:gd name="T51" fmla="*/ 0 h 89"/>
                <a:gd name="T52" fmla="*/ 0 w 87"/>
                <a:gd name="T53" fmla="*/ 0 h 89"/>
                <a:gd name="T54" fmla="*/ 0 w 87"/>
                <a:gd name="T55" fmla="*/ 0 h 89"/>
                <a:gd name="T56" fmla="*/ 0 w 87"/>
                <a:gd name="T57" fmla="*/ 0 h 89"/>
                <a:gd name="T58" fmla="*/ 0 w 87"/>
                <a:gd name="T59" fmla="*/ 0 h 89"/>
                <a:gd name="T60" fmla="*/ 0 w 87"/>
                <a:gd name="T61" fmla="*/ 0 h 89"/>
                <a:gd name="T62" fmla="*/ 0 w 87"/>
                <a:gd name="T63" fmla="*/ 0 h 89"/>
                <a:gd name="T64" fmla="*/ 0 w 87"/>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 h="89">
                  <a:moveTo>
                    <a:pt x="43" y="0"/>
                  </a:moveTo>
                  <a:lnTo>
                    <a:pt x="52" y="1"/>
                  </a:lnTo>
                  <a:lnTo>
                    <a:pt x="60" y="4"/>
                  </a:lnTo>
                  <a:lnTo>
                    <a:pt x="68" y="7"/>
                  </a:lnTo>
                  <a:lnTo>
                    <a:pt x="74" y="13"/>
                  </a:lnTo>
                  <a:lnTo>
                    <a:pt x="80" y="20"/>
                  </a:lnTo>
                  <a:lnTo>
                    <a:pt x="83" y="27"/>
                  </a:lnTo>
                  <a:lnTo>
                    <a:pt x="85" y="35"/>
                  </a:lnTo>
                  <a:lnTo>
                    <a:pt x="87" y="44"/>
                  </a:lnTo>
                  <a:lnTo>
                    <a:pt x="85" y="53"/>
                  </a:lnTo>
                  <a:lnTo>
                    <a:pt x="83" y="61"/>
                  </a:lnTo>
                  <a:lnTo>
                    <a:pt x="80" y="69"/>
                  </a:lnTo>
                  <a:lnTo>
                    <a:pt x="74" y="76"/>
                  </a:lnTo>
                  <a:lnTo>
                    <a:pt x="68" y="81"/>
                  </a:lnTo>
                  <a:lnTo>
                    <a:pt x="60" y="86"/>
                  </a:lnTo>
                  <a:lnTo>
                    <a:pt x="52" y="88"/>
                  </a:lnTo>
                  <a:lnTo>
                    <a:pt x="43" y="89"/>
                  </a:lnTo>
                  <a:lnTo>
                    <a:pt x="34" y="88"/>
                  </a:lnTo>
                  <a:lnTo>
                    <a:pt x="26" y="86"/>
                  </a:lnTo>
                  <a:lnTo>
                    <a:pt x="19" y="81"/>
                  </a:lnTo>
                  <a:lnTo>
                    <a:pt x="13" y="76"/>
                  </a:lnTo>
                  <a:lnTo>
                    <a:pt x="7" y="69"/>
                  </a:lnTo>
                  <a:lnTo>
                    <a:pt x="4" y="61"/>
                  </a:lnTo>
                  <a:lnTo>
                    <a:pt x="1" y="53"/>
                  </a:lnTo>
                  <a:lnTo>
                    <a:pt x="0" y="44"/>
                  </a:lnTo>
                  <a:lnTo>
                    <a:pt x="1" y="35"/>
                  </a:lnTo>
                  <a:lnTo>
                    <a:pt x="4" y="27"/>
                  </a:lnTo>
                  <a:lnTo>
                    <a:pt x="7" y="20"/>
                  </a:lnTo>
                  <a:lnTo>
                    <a:pt x="13" y="13"/>
                  </a:lnTo>
                  <a:lnTo>
                    <a:pt x="19" y="7"/>
                  </a:lnTo>
                  <a:lnTo>
                    <a:pt x="26" y="4"/>
                  </a:lnTo>
                  <a:lnTo>
                    <a:pt x="34" y="1"/>
                  </a:lnTo>
                  <a:lnTo>
                    <a:pt x="43" y="0"/>
                  </a:lnTo>
                  <a:close/>
                </a:path>
              </a:pathLst>
            </a:custGeom>
            <a:solidFill>
              <a:srgbClr val="DD1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8" name="Freeform 198"/>
            <p:cNvSpPr>
              <a:spLocks/>
            </p:cNvSpPr>
            <p:nvPr/>
          </p:nvSpPr>
          <p:spPr bwMode="auto">
            <a:xfrm>
              <a:off x="4810" y="3683"/>
              <a:ext cx="23" cy="24"/>
            </a:xfrm>
            <a:custGeom>
              <a:avLst/>
              <a:gdLst>
                <a:gd name="T0" fmla="*/ 1 w 46"/>
                <a:gd name="T1" fmla="*/ 0 h 47"/>
                <a:gd name="T2" fmla="*/ 1 w 46"/>
                <a:gd name="T3" fmla="*/ 1 h 47"/>
                <a:gd name="T4" fmla="*/ 1 w 46"/>
                <a:gd name="T5" fmla="*/ 1 h 47"/>
                <a:gd name="T6" fmla="*/ 1 w 46"/>
                <a:gd name="T7" fmla="*/ 1 h 47"/>
                <a:gd name="T8" fmla="*/ 1 w 46"/>
                <a:gd name="T9" fmla="*/ 1 h 47"/>
                <a:gd name="T10" fmla="*/ 1 w 46"/>
                <a:gd name="T11" fmla="*/ 1 h 47"/>
                <a:gd name="T12" fmla="*/ 1 w 46"/>
                <a:gd name="T13" fmla="*/ 1 h 47"/>
                <a:gd name="T14" fmla="*/ 1 w 46"/>
                <a:gd name="T15" fmla="*/ 1 h 47"/>
                <a:gd name="T16" fmla="*/ 1 w 46"/>
                <a:gd name="T17" fmla="*/ 1 h 47"/>
                <a:gd name="T18" fmla="*/ 1 w 46"/>
                <a:gd name="T19" fmla="*/ 1 h 47"/>
                <a:gd name="T20" fmla="*/ 1 w 46"/>
                <a:gd name="T21" fmla="*/ 1 h 47"/>
                <a:gd name="T22" fmla="*/ 1 w 46"/>
                <a:gd name="T23" fmla="*/ 1 h 47"/>
                <a:gd name="T24" fmla="*/ 0 w 46"/>
                <a:gd name="T25" fmla="*/ 1 h 47"/>
                <a:gd name="T26" fmla="*/ 1 w 46"/>
                <a:gd name="T27" fmla="*/ 1 h 47"/>
                <a:gd name="T28" fmla="*/ 1 w 46"/>
                <a:gd name="T29" fmla="*/ 1 h 47"/>
                <a:gd name="T30" fmla="*/ 1 w 46"/>
                <a:gd name="T31" fmla="*/ 1 h 47"/>
                <a:gd name="T32" fmla="*/ 1 w 46"/>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6" h="47">
                  <a:moveTo>
                    <a:pt x="23" y="0"/>
                  </a:moveTo>
                  <a:lnTo>
                    <a:pt x="32" y="2"/>
                  </a:lnTo>
                  <a:lnTo>
                    <a:pt x="39" y="7"/>
                  </a:lnTo>
                  <a:lnTo>
                    <a:pt x="44" y="14"/>
                  </a:lnTo>
                  <a:lnTo>
                    <a:pt x="46" y="23"/>
                  </a:lnTo>
                  <a:lnTo>
                    <a:pt x="44" y="32"/>
                  </a:lnTo>
                  <a:lnTo>
                    <a:pt x="39" y="40"/>
                  </a:lnTo>
                  <a:lnTo>
                    <a:pt x="32" y="45"/>
                  </a:lnTo>
                  <a:lnTo>
                    <a:pt x="23" y="47"/>
                  </a:lnTo>
                  <a:lnTo>
                    <a:pt x="14" y="45"/>
                  </a:lnTo>
                  <a:lnTo>
                    <a:pt x="7" y="40"/>
                  </a:lnTo>
                  <a:lnTo>
                    <a:pt x="2" y="32"/>
                  </a:lnTo>
                  <a:lnTo>
                    <a:pt x="0" y="23"/>
                  </a:lnTo>
                  <a:lnTo>
                    <a:pt x="2" y="14"/>
                  </a:lnTo>
                  <a:lnTo>
                    <a:pt x="7" y="7"/>
                  </a:lnTo>
                  <a:lnTo>
                    <a:pt x="14" y="2"/>
                  </a:lnTo>
                  <a:lnTo>
                    <a:pt x="2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79" name="Freeform 199"/>
            <p:cNvSpPr>
              <a:spLocks/>
            </p:cNvSpPr>
            <p:nvPr/>
          </p:nvSpPr>
          <p:spPr bwMode="auto">
            <a:xfrm>
              <a:off x="4814" y="3687"/>
              <a:ext cx="17" cy="16"/>
            </a:xfrm>
            <a:custGeom>
              <a:avLst/>
              <a:gdLst>
                <a:gd name="T0" fmla="*/ 1 w 32"/>
                <a:gd name="T1" fmla="*/ 0 h 32"/>
                <a:gd name="T2" fmla="*/ 1 w 32"/>
                <a:gd name="T3" fmla="*/ 1 h 32"/>
                <a:gd name="T4" fmla="*/ 1 w 32"/>
                <a:gd name="T5" fmla="*/ 1 h 32"/>
                <a:gd name="T6" fmla="*/ 1 w 32"/>
                <a:gd name="T7" fmla="*/ 1 h 32"/>
                <a:gd name="T8" fmla="*/ 1 w 32"/>
                <a:gd name="T9" fmla="*/ 1 h 32"/>
                <a:gd name="T10" fmla="*/ 1 w 32"/>
                <a:gd name="T11" fmla="*/ 1 h 32"/>
                <a:gd name="T12" fmla="*/ 1 w 32"/>
                <a:gd name="T13" fmla="*/ 1 h 32"/>
                <a:gd name="T14" fmla="*/ 1 w 32"/>
                <a:gd name="T15" fmla="*/ 1 h 32"/>
                <a:gd name="T16" fmla="*/ 1 w 32"/>
                <a:gd name="T17" fmla="*/ 1 h 32"/>
                <a:gd name="T18" fmla="*/ 1 w 32"/>
                <a:gd name="T19" fmla="*/ 1 h 32"/>
                <a:gd name="T20" fmla="*/ 1 w 32"/>
                <a:gd name="T21" fmla="*/ 1 h 32"/>
                <a:gd name="T22" fmla="*/ 1 w 32"/>
                <a:gd name="T23" fmla="*/ 1 h 32"/>
                <a:gd name="T24" fmla="*/ 0 w 32"/>
                <a:gd name="T25" fmla="*/ 1 h 32"/>
                <a:gd name="T26" fmla="*/ 1 w 32"/>
                <a:gd name="T27" fmla="*/ 1 h 32"/>
                <a:gd name="T28" fmla="*/ 1 w 32"/>
                <a:gd name="T29" fmla="*/ 1 h 32"/>
                <a:gd name="T30" fmla="*/ 1 w 32"/>
                <a:gd name="T31" fmla="*/ 1 h 32"/>
                <a:gd name="T32" fmla="*/ 1 w 32"/>
                <a:gd name="T33" fmla="*/ 0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32">
                  <a:moveTo>
                    <a:pt x="15" y="0"/>
                  </a:moveTo>
                  <a:lnTo>
                    <a:pt x="22" y="1"/>
                  </a:lnTo>
                  <a:lnTo>
                    <a:pt x="27" y="5"/>
                  </a:lnTo>
                  <a:lnTo>
                    <a:pt x="31" y="9"/>
                  </a:lnTo>
                  <a:lnTo>
                    <a:pt x="32" y="15"/>
                  </a:lnTo>
                  <a:lnTo>
                    <a:pt x="31" y="22"/>
                  </a:lnTo>
                  <a:lnTo>
                    <a:pt x="27" y="27"/>
                  </a:lnTo>
                  <a:lnTo>
                    <a:pt x="22" y="31"/>
                  </a:lnTo>
                  <a:lnTo>
                    <a:pt x="15" y="32"/>
                  </a:lnTo>
                  <a:lnTo>
                    <a:pt x="9" y="31"/>
                  </a:lnTo>
                  <a:lnTo>
                    <a:pt x="4" y="27"/>
                  </a:lnTo>
                  <a:lnTo>
                    <a:pt x="1" y="22"/>
                  </a:lnTo>
                  <a:lnTo>
                    <a:pt x="0" y="15"/>
                  </a:lnTo>
                  <a:lnTo>
                    <a:pt x="1" y="9"/>
                  </a:lnTo>
                  <a:lnTo>
                    <a:pt x="4" y="5"/>
                  </a:lnTo>
                  <a:lnTo>
                    <a:pt x="9" y="1"/>
                  </a:lnTo>
                  <a:lnTo>
                    <a:pt x="15" y="0"/>
                  </a:lnTo>
                  <a:close/>
                </a:path>
              </a:pathLst>
            </a:custGeom>
            <a:solidFill>
              <a:srgbClr val="FFD8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80" name="Rectangle 200"/>
            <p:cNvSpPr>
              <a:spLocks noChangeArrowheads="1"/>
            </p:cNvSpPr>
            <p:nvPr/>
          </p:nvSpPr>
          <p:spPr bwMode="auto">
            <a:xfrm>
              <a:off x="4236" y="3468"/>
              <a:ext cx="29" cy="286"/>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81" name="Rectangle 201"/>
            <p:cNvSpPr>
              <a:spLocks noChangeArrowheads="1"/>
            </p:cNvSpPr>
            <p:nvPr/>
          </p:nvSpPr>
          <p:spPr bwMode="auto">
            <a:xfrm>
              <a:off x="4243" y="3468"/>
              <a:ext cx="13" cy="286"/>
            </a:xfrm>
            <a:prstGeom prst="rect">
              <a:avLst/>
            </a:prstGeom>
            <a:solidFill>
              <a:srgbClr val="FF7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82" name="Rectangle 202"/>
            <p:cNvSpPr>
              <a:spLocks noChangeArrowheads="1"/>
            </p:cNvSpPr>
            <p:nvPr/>
          </p:nvSpPr>
          <p:spPr bwMode="auto">
            <a:xfrm>
              <a:off x="4108" y="3597"/>
              <a:ext cx="284" cy="2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83" name="Rectangle 203"/>
            <p:cNvSpPr>
              <a:spLocks noChangeArrowheads="1"/>
            </p:cNvSpPr>
            <p:nvPr/>
          </p:nvSpPr>
          <p:spPr bwMode="auto">
            <a:xfrm>
              <a:off x="4108" y="3605"/>
              <a:ext cx="284" cy="12"/>
            </a:xfrm>
            <a:prstGeom prst="rect">
              <a:avLst/>
            </a:prstGeom>
            <a:solidFill>
              <a:srgbClr val="FF7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984" name="Freeform 204"/>
            <p:cNvSpPr>
              <a:spLocks/>
            </p:cNvSpPr>
            <p:nvPr/>
          </p:nvSpPr>
          <p:spPr bwMode="auto">
            <a:xfrm>
              <a:off x="4167" y="3480"/>
              <a:ext cx="166" cy="262"/>
            </a:xfrm>
            <a:custGeom>
              <a:avLst/>
              <a:gdLst>
                <a:gd name="T0" fmla="*/ 0 w 332"/>
                <a:gd name="T1" fmla="*/ 0 h 526"/>
                <a:gd name="T2" fmla="*/ 1 w 332"/>
                <a:gd name="T3" fmla="*/ 0 h 526"/>
                <a:gd name="T4" fmla="*/ 6 w 332"/>
                <a:gd name="T5" fmla="*/ 7 h 526"/>
                <a:gd name="T6" fmla="*/ 5 w 332"/>
                <a:gd name="T7" fmla="*/ 8 h 526"/>
                <a:gd name="T8" fmla="*/ 0 w 332"/>
                <a:gd name="T9" fmla="*/ 0 h 5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526">
                  <a:moveTo>
                    <a:pt x="0" y="30"/>
                  </a:moveTo>
                  <a:lnTo>
                    <a:pt x="49" y="0"/>
                  </a:lnTo>
                  <a:lnTo>
                    <a:pt x="332" y="497"/>
                  </a:lnTo>
                  <a:lnTo>
                    <a:pt x="281" y="526"/>
                  </a:lnTo>
                  <a:lnTo>
                    <a:pt x="0"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85" name="Freeform 205"/>
            <p:cNvSpPr>
              <a:spLocks/>
            </p:cNvSpPr>
            <p:nvPr/>
          </p:nvSpPr>
          <p:spPr bwMode="auto">
            <a:xfrm>
              <a:off x="4174" y="3484"/>
              <a:ext cx="152" cy="254"/>
            </a:xfrm>
            <a:custGeom>
              <a:avLst/>
              <a:gdLst>
                <a:gd name="T0" fmla="*/ 0 w 305"/>
                <a:gd name="T1" fmla="*/ 1 h 508"/>
                <a:gd name="T2" fmla="*/ 0 w 305"/>
                <a:gd name="T3" fmla="*/ 0 h 508"/>
                <a:gd name="T4" fmla="*/ 4 w 305"/>
                <a:gd name="T5" fmla="*/ 8 h 508"/>
                <a:gd name="T6" fmla="*/ 4 w 305"/>
                <a:gd name="T7" fmla="*/ 8 h 508"/>
                <a:gd name="T8" fmla="*/ 0 w 305"/>
                <a:gd name="T9" fmla="*/ 1 h 5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 h="508">
                  <a:moveTo>
                    <a:pt x="0" y="12"/>
                  </a:moveTo>
                  <a:lnTo>
                    <a:pt x="23" y="0"/>
                  </a:lnTo>
                  <a:lnTo>
                    <a:pt x="305" y="495"/>
                  </a:lnTo>
                  <a:lnTo>
                    <a:pt x="283" y="508"/>
                  </a:lnTo>
                  <a:lnTo>
                    <a:pt x="0" y="12"/>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86" name="Freeform 206"/>
            <p:cNvSpPr>
              <a:spLocks/>
            </p:cNvSpPr>
            <p:nvPr/>
          </p:nvSpPr>
          <p:spPr bwMode="auto">
            <a:xfrm>
              <a:off x="4165" y="3483"/>
              <a:ext cx="165" cy="262"/>
            </a:xfrm>
            <a:custGeom>
              <a:avLst/>
              <a:gdLst>
                <a:gd name="T0" fmla="*/ 6 w 330"/>
                <a:gd name="T1" fmla="*/ 1 h 523"/>
                <a:gd name="T2" fmla="*/ 5 w 330"/>
                <a:gd name="T3" fmla="*/ 0 h 523"/>
                <a:gd name="T4" fmla="*/ 0 w 330"/>
                <a:gd name="T5" fmla="*/ 8 h 523"/>
                <a:gd name="T6" fmla="*/ 1 w 330"/>
                <a:gd name="T7" fmla="*/ 9 h 523"/>
                <a:gd name="T8" fmla="*/ 6 w 330"/>
                <a:gd name="T9" fmla="*/ 1 h 5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0" h="523">
                  <a:moveTo>
                    <a:pt x="330" y="28"/>
                  </a:moveTo>
                  <a:lnTo>
                    <a:pt x="282" y="0"/>
                  </a:lnTo>
                  <a:lnTo>
                    <a:pt x="0" y="496"/>
                  </a:lnTo>
                  <a:lnTo>
                    <a:pt x="49" y="523"/>
                  </a:lnTo>
                  <a:lnTo>
                    <a:pt x="33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87" name="Freeform 207"/>
            <p:cNvSpPr>
              <a:spLocks/>
            </p:cNvSpPr>
            <p:nvPr/>
          </p:nvSpPr>
          <p:spPr bwMode="auto">
            <a:xfrm>
              <a:off x="4171" y="3486"/>
              <a:ext cx="153" cy="255"/>
            </a:xfrm>
            <a:custGeom>
              <a:avLst/>
              <a:gdLst>
                <a:gd name="T0" fmla="*/ 5 w 305"/>
                <a:gd name="T1" fmla="*/ 1 h 509"/>
                <a:gd name="T2" fmla="*/ 5 w 305"/>
                <a:gd name="T3" fmla="*/ 0 h 509"/>
                <a:gd name="T4" fmla="*/ 0 w 305"/>
                <a:gd name="T5" fmla="*/ 8 h 509"/>
                <a:gd name="T6" fmla="*/ 1 w 305"/>
                <a:gd name="T7" fmla="*/ 8 h 509"/>
                <a:gd name="T8" fmla="*/ 5 w 305"/>
                <a:gd name="T9" fmla="*/ 1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 h="509">
                  <a:moveTo>
                    <a:pt x="305" y="15"/>
                  </a:moveTo>
                  <a:lnTo>
                    <a:pt x="282" y="0"/>
                  </a:lnTo>
                  <a:lnTo>
                    <a:pt x="0" y="497"/>
                  </a:lnTo>
                  <a:lnTo>
                    <a:pt x="21" y="509"/>
                  </a:lnTo>
                  <a:lnTo>
                    <a:pt x="305" y="15"/>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88" name="Freeform 208"/>
            <p:cNvSpPr>
              <a:spLocks/>
            </p:cNvSpPr>
            <p:nvPr/>
          </p:nvSpPr>
          <p:spPr bwMode="auto">
            <a:xfrm>
              <a:off x="4119" y="3529"/>
              <a:ext cx="262" cy="165"/>
            </a:xfrm>
            <a:custGeom>
              <a:avLst/>
              <a:gdLst>
                <a:gd name="T0" fmla="*/ 0 w 523"/>
                <a:gd name="T1" fmla="*/ 0 h 331"/>
                <a:gd name="T2" fmla="*/ 1 w 523"/>
                <a:gd name="T3" fmla="*/ 0 h 331"/>
                <a:gd name="T4" fmla="*/ 9 w 523"/>
                <a:gd name="T5" fmla="*/ 4 h 331"/>
                <a:gd name="T6" fmla="*/ 8 w 523"/>
                <a:gd name="T7" fmla="*/ 5 h 331"/>
                <a:gd name="T8" fmla="*/ 0 w 523"/>
                <a:gd name="T9" fmla="*/ 0 h 3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3" h="331">
                  <a:moveTo>
                    <a:pt x="0" y="49"/>
                  </a:moveTo>
                  <a:lnTo>
                    <a:pt x="28" y="0"/>
                  </a:lnTo>
                  <a:lnTo>
                    <a:pt x="523" y="280"/>
                  </a:lnTo>
                  <a:lnTo>
                    <a:pt x="493" y="331"/>
                  </a:lnTo>
                  <a:lnTo>
                    <a:pt x="0"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89" name="Freeform 209"/>
            <p:cNvSpPr>
              <a:spLocks/>
            </p:cNvSpPr>
            <p:nvPr/>
          </p:nvSpPr>
          <p:spPr bwMode="auto">
            <a:xfrm>
              <a:off x="4123" y="3535"/>
              <a:ext cx="254" cy="152"/>
            </a:xfrm>
            <a:custGeom>
              <a:avLst/>
              <a:gdLst>
                <a:gd name="T0" fmla="*/ 0 w 507"/>
                <a:gd name="T1" fmla="*/ 1 h 304"/>
                <a:gd name="T2" fmla="*/ 1 w 507"/>
                <a:gd name="T3" fmla="*/ 0 h 304"/>
                <a:gd name="T4" fmla="*/ 8 w 507"/>
                <a:gd name="T5" fmla="*/ 5 h 304"/>
                <a:gd name="T6" fmla="*/ 8 w 507"/>
                <a:gd name="T7" fmla="*/ 5 h 304"/>
                <a:gd name="T8" fmla="*/ 0 w 507"/>
                <a:gd name="T9" fmla="*/ 1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7" h="304">
                  <a:moveTo>
                    <a:pt x="0" y="23"/>
                  </a:moveTo>
                  <a:lnTo>
                    <a:pt x="11" y="0"/>
                  </a:lnTo>
                  <a:lnTo>
                    <a:pt x="507" y="281"/>
                  </a:lnTo>
                  <a:lnTo>
                    <a:pt x="494" y="304"/>
                  </a:lnTo>
                  <a:lnTo>
                    <a:pt x="0" y="23"/>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0" name="Freeform 210"/>
            <p:cNvSpPr>
              <a:spLocks/>
            </p:cNvSpPr>
            <p:nvPr/>
          </p:nvSpPr>
          <p:spPr bwMode="auto">
            <a:xfrm>
              <a:off x="4117" y="3531"/>
              <a:ext cx="261" cy="166"/>
            </a:xfrm>
            <a:custGeom>
              <a:avLst/>
              <a:gdLst>
                <a:gd name="T0" fmla="*/ 9 w 522"/>
                <a:gd name="T1" fmla="*/ 1 h 332"/>
                <a:gd name="T2" fmla="*/ 8 w 522"/>
                <a:gd name="T3" fmla="*/ 0 h 332"/>
                <a:gd name="T4" fmla="*/ 0 w 522"/>
                <a:gd name="T5" fmla="*/ 5 h 332"/>
                <a:gd name="T6" fmla="*/ 1 w 522"/>
                <a:gd name="T7" fmla="*/ 6 h 332"/>
                <a:gd name="T8" fmla="*/ 9 w 522"/>
                <a:gd name="T9" fmla="*/ 1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332">
                  <a:moveTo>
                    <a:pt x="522" y="48"/>
                  </a:moveTo>
                  <a:lnTo>
                    <a:pt x="494" y="0"/>
                  </a:lnTo>
                  <a:lnTo>
                    <a:pt x="0" y="281"/>
                  </a:lnTo>
                  <a:lnTo>
                    <a:pt x="28" y="332"/>
                  </a:lnTo>
                  <a:lnTo>
                    <a:pt x="522"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1" name="Freeform 211"/>
            <p:cNvSpPr>
              <a:spLocks/>
            </p:cNvSpPr>
            <p:nvPr/>
          </p:nvSpPr>
          <p:spPr bwMode="auto">
            <a:xfrm>
              <a:off x="4121" y="3538"/>
              <a:ext cx="254" cy="151"/>
            </a:xfrm>
            <a:custGeom>
              <a:avLst/>
              <a:gdLst>
                <a:gd name="T0" fmla="*/ 8 w 508"/>
                <a:gd name="T1" fmla="*/ 0 h 303"/>
                <a:gd name="T2" fmla="*/ 8 w 508"/>
                <a:gd name="T3" fmla="*/ 0 h 303"/>
                <a:gd name="T4" fmla="*/ 0 w 508"/>
                <a:gd name="T5" fmla="*/ 4 h 303"/>
                <a:gd name="T6" fmla="*/ 1 w 508"/>
                <a:gd name="T7" fmla="*/ 4 h 303"/>
                <a:gd name="T8" fmla="*/ 8 w 508"/>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8" h="303">
                  <a:moveTo>
                    <a:pt x="508" y="22"/>
                  </a:moveTo>
                  <a:lnTo>
                    <a:pt x="495" y="0"/>
                  </a:lnTo>
                  <a:lnTo>
                    <a:pt x="0" y="280"/>
                  </a:lnTo>
                  <a:lnTo>
                    <a:pt x="13" y="303"/>
                  </a:lnTo>
                  <a:lnTo>
                    <a:pt x="508" y="22"/>
                  </a:lnTo>
                  <a:close/>
                </a:path>
              </a:pathLst>
            </a:custGeom>
            <a:solidFill>
              <a:srgbClr val="FF7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2" name="Freeform 212"/>
            <p:cNvSpPr>
              <a:spLocks noEditPoints="1"/>
            </p:cNvSpPr>
            <p:nvPr/>
          </p:nvSpPr>
          <p:spPr bwMode="auto">
            <a:xfrm>
              <a:off x="4087" y="3449"/>
              <a:ext cx="323" cy="324"/>
            </a:xfrm>
            <a:custGeom>
              <a:avLst/>
              <a:gdLst>
                <a:gd name="T0" fmla="*/ 6 w 646"/>
                <a:gd name="T1" fmla="*/ 0 h 649"/>
                <a:gd name="T2" fmla="*/ 8 w 646"/>
                <a:gd name="T3" fmla="*/ 1 h 649"/>
                <a:gd name="T4" fmla="*/ 9 w 646"/>
                <a:gd name="T5" fmla="*/ 1 h 649"/>
                <a:gd name="T6" fmla="*/ 9 w 646"/>
                <a:gd name="T7" fmla="*/ 3 h 649"/>
                <a:gd name="T8" fmla="*/ 10 w 646"/>
                <a:gd name="T9" fmla="*/ 4 h 649"/>
                <a:gd name="T10" fmla="*/ 10 w 646"/>
                <a:gd name="T11" fmla="*/ 5 h 649"/>
                <a:gd name="T12" fmla="*/ 10 w 646"/>
                <a:gd name="T13" fmla="*/ 6 h 649"/>
                <a:gd name="T14" fmla="*/ 9 w 646"/>
                <a:gd name="T15" fmla="*/ 7 h 649"/>
                <a:gd name="T16" fmla="*/ 8 w 646"/>
                <a:gd name="T17" fmla="*/ 8 h 649"/>
                <a:gd name="T18" fmla="*/ 7 w 646"/>
                <a:gd name="T19" fmla="*/ 9 h 649"/>
                <a:gd name="T20" fmla="*/ 6 w 646"/>
                <a:gd name="T21" fmla="*/ 9 h 649"/>
                <a:gd name="T22" fmla="*/ 4 w 646"/>
                <a:gd name="T23" fmla="*/ 9 h 649"/>
                <a:gd name="T24" fmla="*/ 3 w 646"/>
                <a:gd name="T25" fmla="*/ 8 h 649"/>
                <a:gd name="T26" fmla="*/ 2 w 646"/>
                <a:gd name="T27" fmla="*/ 7 h 649"/>
                <a:gd name="T28" fmla="*/ 2 w 646"/>
                <a:gd name="T29" fmla="*/ 6 h 649"/>
                <a:gd name="T30" fmla="*/ 1 w 646"/>
                <a:gd name="T31" fmla="*/ 5 h 649"/>
                <a:gd name="T32" fmla="*/ 1 w 646"/>
                <a:gd name="T33" fmla="*/ 4 h 649"/>
                <a:gd name="T34" fmla="*/ 2 w 646"/>
                <a:gd name="T35" fmla="*/ 3 h 649"/>
                <a:gd name="T36" fmla="*/ 2 w 646"/>
                <a:gd name="T37" fmla="*/ 1 h 649"/>
                <a:gd name="T38" fmla="*/ 3 w 646"/>
                <a:gd name="T39" fmla="*/ 1 h 649"/>
                <a:gd name="T40" fmla="*/ 5 w 646"/>
                <a:gd name="T41" fmla="*/ 0 h 649"/>
                <a:gd name="T42" fmla="*/ 6 w 646"/>
                <a:gd name="T43" fmla="*/ 0 h 649"/>
                <a:gd name="T44" fmla="*/ 5 w 646"/>
                <a:gd name="T45" fmla="*/ 0 h 649"/>
                <a:gd name="T46" fmla="*/ 3 w 646"/>
                <a:gd name="T47" fmla="*/ 0 h 649"/>
                <a:gd name="T48" fmla="*/ 2 w 646"/>
                <a:gd name="T49" fmla="*/ 1 h 649"/>
                <a:gd name="T50" fmla="*/ 1 w 646"/>
                <a:gd name="T51" fmla="*/ 2 h 649"/>
                <a:gd name="T52" fmla="*/ 1 w 646"/>
                <a:gd name="T53" fmla="*/ 4 h 649"/>
                <a:gd name="T54" fmla="*/ 1 w 646"/>
                <a:gd name="T55" fmla="*/ 5 h 649"/>
                <a:gd name="T56" fmla="*/ 1 w 646"/>
                <a:gd name="T57" fmla="*/ 7 h 649"/>
                <a:gd name="T58" fmla="*/ 2 w 646"/>
                <a:gd name="T59" fmla="*/ 8 h 649"/>
                <a:gd name="T60" fmla="*/ 3 w 646"/>
                <a:gd name="T61" fmla="*/ 9 h 649"/>
                <a:gd name="T62" fmla="*/ 4 w 646"/>
                <a:gd name="T63" fmla="*/ 9 h 649"/>
                <a:gd name="T64" fmla="*/ 6 w 646"/>
                <a:gd name="T65" fmla="*/ 10 h 649"/>
                <a:gd name="T66" fmla="*/ 7 w 646"/>
                <a:gd name="T67" fmla="*/ 9 h 649"/>
                <a:gd name="T68" fmla="*/ 8 w 646"/>
                <a:gd name="T69" fmla="*/ 9 h 649"/>
                <a:gd name="T70" fmla="*/ 9 w 646"/>
                <a:gd name="T71" fmla="*/ 8 h 649"/>
                <a:gd name="T72" fmla="*/ 10 w 646"/>
                <a:gd name="T73" fmla="*/ 7 h 649"/>
                <a:gd name="T74" fmla="*/ 11 w 646"/>
                <a:gd name="T75" fmla="*/ 5 h 649"/>
                <a:gd name="T76" fmla="*/ 10 w 646"/>
                <a:gd name="T77" fmla="*/ 4 h 649"/>
                <a:gd name="T78" fmla="*/ 10 w 646"/>
                <a:gd name="T79" fmla="*/ 2 h 649"/>
                <a:gd name="T80" fmla="*/ 9 w 646"/>
                <a:gd name="T81" fmla="*/ 1 h 649"/>
                <a:gd name="T82" fmla="*/ 8 w 646"/>
                <a:gd name="T83" fmla="*/ 0 h 649"/>
                <a:gd name="T84" fmla="*/ 7 w 646"/>
                <a:gd name="T85" fmla="*/ 0 h 6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46" h="649">
                  <a:moveTo>
                    <a:pt x="323" y="45"/>
                  </a:moveTo>
                  <a:lnTo>
                    <a:pt x="352" y="46"/>
                  </a:lnTo>
                  <a:lnTo>
                    <a:pt x="379" y="51"/>
                  </a:lnTo>
                  <a:lnTo>
                    <a:pt x="406" y="58"/>
                  </a:lnTo>
                  <a:lnTo>
                    <a:pt x="431" y="67"/>
                  </a:lnTo>
                  <a:lnTo>
                    <a:pt x="456" y="80"/>
                  </a:lnTo>
                  <a:lnTo>
                    <a:pt x="478" y="94"/>
                  </a:lnTo>
                  <a:lnTo>
                    <a:pt x="500" y="110"/>
                  </a:lnTo>
                  <a:lnTo>
                    <a:pt x="520" y="127"/>
                  </a:lnTo>
                  <a:lnTo>
                    <a:pt x="538" y="148"/>
                  </a:lnTo>
                  <a:lnTo>
                    <a:pt x="554" y="169"/>
                  </a:lnTo>
                  <a:lnTo>
                    <a:pt x="568" y="192"/>
                  </a:lnTo>
                  <a:lnTo>
                    <a:pt x="580" y="216"/>
                  </a:lnTo>
                  <a:lnTo>
                    <a:pt x="589" y="242"/>
                  </a:lnTo>
                  <a:lnTo>
                    <a:pt x="596" y="269"/>
                  </a:lnTo>
                  <a:lnTo>
                    <a:pt x="600" y="296"/>
                  </a:lnTo>
                  <a:lnTo>
                    <a:pt x="601" y="324"/>
                  </a:lnTo>
                  <a:lnTo>
                    <a:pt x="600" y="353"/>
                  </a:lnTo>
                  <a:lnTo>
                    <a:pt x="596" y="380"/>
                  </a:lnTo>
                  <a:lnTo>
                    <a:pt x="589" y="407"/>
                  </a:lnTo>
                  <a:lnTo>
                    <a:pt x="580" y="432"/>
                  </a:lnTo>
                  <a:lnTo>
                    <a:pt x="568" y="457"/>
                  </a:lnTo>
                  <a:lnTo>
                    <a:pt x="554" y="480"/>
                  </a:lnTo>
                  <a:lnTo>
                    <a:pt x="538" y="501"/>
                  </a:lnTo>
                  <a:lnTo>
                    <a:pt x="520" y="521"/>
                  </a:lnTo>
                  <a:lnTo>
                    <a:pt x="500" y="539"/>
                  </a:lnTo>
                  <a:lnTo>
                    <a:pt x="478" y="556"/>
                  </a:lnTo>
                  <a:lnTo>
                    <a:pt x="456" y="569"/>
                  </a:lnTo>
                  <a:lnTo>
                    <a:pt x="431" y="582"/>
                  </a:lnTo>
                  <a:lnTo>
                    <a:pt x="406" y="591"/>
                  </a:lnTo>
                  <a:lnTo>
                    <a:pt x="379" y="598"/>
                  </a:lnTo>
                  <a:lnTo>
                    <a:pt x="352" y="603"/>
                  </a:lnTo>
                  <a:lnTo>
                    <a:pt x="323" y="604"/>
                  </a:lnTo>
                  <a:lnTo>
                    <a:pt x="294" y="603"/>
                  </a:lnTo>
                  <a:lnTo>
                    <a:pt x="266" y="598"/>
                  </a:lnTo>
                  <a:lnTo>
                    <a:pt x="240" y="591"/>
                  </a:lnTo>
                  <a:lnTo>
                    <a:pt x="214" y="582"/>
                  </a:lnTo>
                  <a:lnTo>
                    <a:pt x="190" y="569"/>
                  </a:lnTo>
                  <a:lnTo>
                    <a:pt x="167" y="556"/>
                  </a:lnTo>
                  <a:lnTo>
                    <a:pt x="147" y="539"/>
                  </a:lnTo>
                  <a:lnTo>
                    <a:pt x="127" y="521"/>
                  </a:lnTo>
                  <a:lnTo>
                    <a:pt x="109" y="501"/>
                  </a:lnTo>
                  <a:lnTo>
                    <a:pt x="92" y="480"/>
                  </a:lnTo>
                  <a:lnTo>
                    <a:pt x="79" y="457"/>
                  </a:lnTo>
                  <a:lnTo>
                    <a:pt x="67" y="432"/>
                  </a:lnTo>
                  <a:lnTo>
                    <a:pt x="58" y="407"/>
                  </a:lnTo>
                  <a:lnTo>
                    <a:pt x="51" y="380"/>
                  </a:lnTo>
                  <a:lnTo>
                    <a:pt x="46" y="353"/>
                  </a:lnTo>
                  <a:lnTo>
                    <a:pt x="45" y="324"/>
                  </a:lnTo>
                  <a:lnTo>
                    <a:pt x="46" y="296"/>
                  </a:lnTo>
                  <a:lnTo>
                    <a:pt x="51" y="269"/>
                  </a:lnTo>
                  <a:lnTo>
                    <a:pt x="58" y="242"/>
                  </a:lnTo>
                  <a:lnTo>
                    <a:pt x="67" y="216"/>
                  </a:lnTo>
                  <a:lnTo>
                    <a:pt x="79" y="192"/>
                  </a:lnTo>
                  <a:lnTo>
                    <a:pt x="92" y="169"/>
                  </a:lnTo>
                  <a:lnTo>
                    <a:pt x="109" y="148"/>
                  </a:lnTo>
                  <a:lnTo>
                    <a:pt x="127" y="127"/>
                  </a:lnTo>
                  <a:lnTo>
                    <a:pt x="147" y="110"/>
                  </a:lnTo>
                  <a:lnTo>
                    <a:pt x="167" y="94"/>
                  </a:lnTo>
                  <a:lnTo>
                    <a:pt x="190" y="80"/>
                  </a:lnTo>
                  <a:lnTo>
                    <a:pt x="214" y="67"/>
                  </a:lnTo>
                  <a:lnTo>
                    <a:pt x="240" y="58"/>
                  </a:lnTo>
                  <a:lnTo>
                    <a:pt x="266" y="51"/>
                  </a:lnTo>
                  <a:lnTo>
                    <a:pt x="294" y="46"/>
                  </a:lnTo>
                  <a:lnTo>
                    <a:pt x="323" y="45"/>
                  </a:lnTo>
                  <a:close/>
                  <a:moveTo>
                    <a:pt x="323" y="0"/>
                  </a:moveTo>
                  <a:lnTo>
                    <a:pt x="289" y="1"/>
                  </a:lnTo>
                  <a:lnTo>
                    <a:pt x="257" y="7"/>
                  </a:lnTo>
                  <a:lnTo>
                    <a:pt x="227" y="15"/>
                  </a:lnTo>
                  <a:lnTo>
                    <a:pt x="197" y="26"/>
                  </a:lnTo>
                  <a:lnTo>
                    <a:pt x="168" y="39"/>
                  </a:lnTo>
                  <a:lnTo>
                    <a:pt x="142" y="56"/>
                  </a:lnTo>
                  <a:lnTo>
                    <a:pt x="118" y="75"/>
                  </a:lnTo>
                  <a:lnTo>
                    <a:pt x="95" y="96"/>
                  </a:lnTo>
                  <a:lnTo>
                    <a:pt x="74" y="119"/>
                  </a:lnTo>
                  <a:lnTo>
                    <a:pt x="56" y="143"/>
                  </a:lnTo>
                  <a:lnTo>
                    <a:pt x="39" y="171"/>
                  </a:lnTo>
                  <a:lnTo>
                    <a:pt x="26" y="198"/>
                  </a:lnTo>
                  <a:lnTo>
                    <a:pt x="15" y="228"/>
                  </a:lnTo>
                  <a:lnTo>
                    <a:pt x="7" y="260"/>
                  </a:lnTo>
                  <a:lnTo>
                    <a:pt x="1" y="291"/>
                  </a:lnTo>
                  <a:lnTo>
                    <a:pt x="0" y="324"/>
                  </a:lnTo>
                  <a:lnTo>
                    <a:pt x="1" y="357"/>
                  </a:lnTo>
                  <a:lnTo>
                    <a:pt x="7" y="390"/>
                  </a:lnTo>
                  <a:lnTo>
                    <a:pt x="15" y="421"/>
                  </a:lnTo>
                  <a:lnTo>
                    <a:pt x="26" y="451"/>
                  </a:lnTo>
                  <a:lnTo>
                    <a:pt x="39" y="480"/>
                  </a:lnTo>
                  <a:lnTo>
                    <a:pt x="56" y="506"/>
                  </a:lnTo>
                  <a:lnTo>
                    <a:pt x="74" y="530"/>
                  </a:lnTo>
                  <a:lnTo>
                    <a:pt x="95" y="553"/>
                  </a:lnTo>
                  <a:lnTo>
                    <a:pt x="118" y="575"/>
                  </a:lnTo>
                  <a:lnTo>
                    <a:pt x="142" y="594"/>
                  </a:lnTo>
                  <a:lnTo>
                    <a:pt x="168" y="610"/>
                  </a:lnTo>
                  <a:lnTo>
                    <a:pt x="197" y="624"/>
                  </a:lnTo>
                  <a:lnTo>
                    <a:pt x="227" y="634"/>
                  </a:lnTo>
                  <a:lnTo>
                    <a:pt x="257" y="642"/>
                  </a:lnTo>
                  <a:lnTo>
                    <a:pt x="289" y="648"/>
                  </a:lnTo>
                  <a:lnTo>
                    <a:pt x="323" y="649"/>
                  </a:lnTo>
                  <a:lnTo>
                    <a:pt x="356" y="648"/>
                  </a:lnTo>
                  <a:lnTo>
                    <a:pt x="388" y="642"/>
                  </a:lnTo>
                  <a:lnTo>
                    <a:pt x="419" y="634"/>
                  </a:lnTo>
                  <a:lnTo>
                    <a:pt x="449" y="624"/>
                  </a:lnTo>
                  <a:lnTo>
                    <a:pt x="477" y="610"/>
                  </a:lnTo>
                  <a:lnTo>
                    <a:pt x="504" y="594"/>
                  </a:lnTo>
                  <a:lnTo>
                    <a:pt x="529" y="575"/>
                  </a:lnTo>
                  <a:lnTo>
                    <a:pt x="552" y="553"/>
                  </a:lnTo>
                  <a:lnTo>
                    <a:pt x="573" y="530"/>
                  </a:lnTo>
                  <a:lnTo>
                    <a:pt x="591" y="506"/>
                  </a:lnTo>
                  <a:lnTo>
                    <a:pt x="607" y="480"/>
                  </a:lnTo>
                  <a:lnTo>
                    <a:pt x="621" y="451"/>
                  </a:lnTo>
                  <a:lnTo>
                    <a:pt x="631" y="421"/>
                  </a:lnTo>
                  <a:lnTo>
                    <a:pt x="639" y="390"/>
                  </a:lnTo>
                  <a:lnTo>
                    <a:pt x="645" y="357"/>
                  </a:lnTo>
                  <a:lnTo>
                    <a:pt x="646" y="324"/>
                  </a:lnTo>
                  <a:lnTo>
                    <a:pt x="645" y="291"/>
                  </a:lnTo>
                  <a:lnTo>
                    <a:pt x="639" y="260"/>
                  </a:lnTo>
                  <a:lnTo>
                    <a:pt x="631" y="228"/>
                  </a:lnTo>
                  <a:lnTo>
                    <a:pt x="621" y="198"/>
                  </a:lnTo>
                  <a:lnTo>
                    <a:pt x="607" y="171"/>
                  </a:lnTo>
                  <a:lnTo>
                    <a:pt x="591" y="143"/>
                  </a:lnTo>
                  <a:lnTo>
                    <a:pt x="573" y="119"/>
                  </a:lnTo>
                  <a:lnTo>
                    <a:pt x="552" y="96"/>
                  </a:lnTo>
                  <a:lnTo>
                    <a:pt x="529" y="75"/>
                  </a:lnTo>
                  <a:lnTo>
                    <a:pt x="504" y="56"/>
                  </a:lnTo>
                  <a:lnTo>
                    <a:pt x="477" y="39"/>
                  </a:lnTo>
                  <a:lnTo>
                    <a:pt x="449" y="26"/>
                  </a:lnTo>
                  <a:lnTo>
                    <a:pt x="419" y="15"/>
                  </a:lnTo>
                  <a:lnTo>
                    <a:pt x="388" y="7"/>
                  </a:lnTo>
                  <a:lnTo>
                    <a:pt x="356" y="1"/>
                  </a:lnTo>
                  <a:lnTo>
                    <a:pt x="32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3" name="Freeform 213"/>
            <p:cNvSpPr>
              <a:spLocks/>
            </p:cNvSpPr>
            <p:nvPr/>
          </p:nvSpPr>
          <p:spPr bwMode="auto">
            <a:xfrm>
              <a:off x="4187" y="3550"/>
              <a:ext cx="122" cy="123"/>
            </a:xfrm>
            <a:custGeom>
              <a:avLst/>
              <a:gdLst>
                <a:gd name="T0" fmla="*/ 2 w 243"/>
                <a:gd name="T1" fmla="*/ 0 h 245"/>
                <a:gd name="T2" fmla="*/ 3 w 243"/>
                <a:gd name="T3" fmla="*/ 1 h 245"/>
                <a:gd name="T4" fmla="*/ 3 w 243"/>
                <a:gd name="T5" fmla="*/ 1 h 245"/>
                <a:gd name="T6" fmla="*/ 3 w 243"/>
                <a:gd name="T7" fmla="*/ 1 h 245"/>
                <a:gd name="T8" fmla="*/ 4 w 243"/>
                <a:gd name="T9" fmla="*/ 1 h 245"/>
                <a:gd name="T10" fmla="*/ 4 w 243"/>
                <a:gd name="T11" fmla="*/ 1 h 245"/>
                <a:gd name="T12" fmla="*/ 4 w 243"/>
                <a:gd name="T13" fmla="*/ 2 h 245"/>
                <a:gd name="T14" fmla="*/ 4 w 243"/>
                <a:gd name="T15" fmla="*/ 2 h 245"/>
                <a:gd name="T16" fmla="*/ 4 w 243"/>
                <a:gd name="T17" fmla="*/ 2 h 245"/>
                <a:gd name="T18" fmla="*/ 4 w 243"/>
                <a:gd name="T19" fmla="*/ 3 h 245"/>
                <a:gd name="T20" fmla="*/ 4 w 243"/>
                <a:gd name="T21" fmla="*/ 3 h 245"/>
                <a:gd name="T22" fmla="*/ 4 w 243"/>
                <a:gd name="T23" fmla="*/ 3 h 245"/>
                <a:gd name="T24" fmla="*/ 4 w 243"/>
                <a:gd name="T25" fmla="*/ 4 h 245"/>
                <a:gd name="T26" fmla="*/ 3 w 243"/>
                <a:gd name="T27" fmla="*/ 4 h 245"/>
                <a:gd name="T28" fmla="*/ 3 w 243"/>
                <a:gd name="T29" fmla="*/ 4 h 245"/>
                <a:gd name="T30" fmla="*/ 3 w 243"/>
                <a:gd name="T31" fmla="*/ 4 h 245"/>
                <a:gd name="T32" fmla="*/ 2 w 243"/>
                <a:gd name="T33" fmla="*/ 4 h 245"/>
                <a:gd name="T34" fmla="*/ 2 w 243"/>
                <a:gd name="T35" fmla="*/ 4 h 245"/>
                <a:gd name="T36" fmla="*/ 2 w 243"/>
                <a:gd name="T37" fmla="*/ 4 h 245"/>
                <a:gd name="T38" fmla="*/ 1 w 243"/>
                <a:gd name="T39" fmla="*/ 4 h 245"/>
                <a:gd name="T40" fmla="*/ 1 w 243"/>
                <a:gd name="T41" fmla="*/ 4 h 245"/>
                <a:gd name="T42" fmla="*/ 1 w 243"/>
                <a:gd name="T43" fmla="*/ 3 h 245"/>
                <a:gd name="T44" fmla="*/ 1 w 243"/>
                <a:gd name="T45" fmla="*/ 3 h 245"/>
                <a:gd name="T46" fmla="*/ 1 w 243"/>
                <a:gd name="T47" fmla="*/ 3 h 245"/>
                <a:gd name="T48" fmla="*/ 0 w 243"/>
                <a:gd name="T49" fmla="*/ 2 h 245"/>
                <a:gd name="T50" fmla="*/ 1 w 243"/>
                <a:gd name="T51" fmla="*/ 2 h 245"/>
                <a:gd name="T52" fmla="*/ 1 w 243"/>
                <a:gd name="T53" fmla="*/ 2 h 245"/>
                <a:gd name="T54" fmla="*/ 1 w 243"/>
                <a:gd name="T55" fmla="*/ 1 h 245"/>
                <a:gd name="T56" fmla="*/ 1 w 243"/>
                <a:gd name="T57" fmla="*/ 1 h 245"/>
                <a:gd name="T58" fmla="*/ 1 w 243"/>
                <a:gd name="T59" fmla="*/ 1 h 245"/>
                <a:gd name="T60" fmla="*/ 2 w 243"/>
                <a:gd name="T61" fmla="*/ 1 h 245"/>
                <a:gd name="T62" fmla="*/ 2 w 243"/>
                <a:gd name="T63" fmla="*/ 1 h 245"/>
                <a:gd name="T64" fmla="*/ 2 w 243"/>
                <a:gd name="T65" fmla="*/ 0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3" h="245">
                  <a:moveTo>
                    <a:pt x="121" y="0"/>
                  </a:moveTo>
                  <a:lnTo>
                    <a:pt x="145" y="2"/>
                  </a:lnTo>
                  <a:lnTo>
                    <a:pt x="168" y="10"/>
                  </a:lnTo>
                  <a:lnTo>
                    <a:pt x="189" y="22"/>
                  </a:lnTo>
                  <a:lnTo>
                    <a:pt x="207" y="37"/>
                  </a:lnTo>
                  <a:lnTo>
                    <a:pt x="222" y="54"/>
                  </a:lnTo>
                  <a:lnTo>
                    <a:pt x="234" y="75"/>
                  </a:lnTo>
                  <a:lnTo>
                    <a:pt x="240" y="98"/>
                  </a:lnTo>
                  <a:lnTo>
                    <a:pt x="243" y="122"/>
                  </a:lnTo>
                  <a:lnTo>
                    <a:pt x="240" y="147"/>
                  </a:lnTo>
                  <a:lnTo>
                    <a:pt x="234" y="170"/>
                  </a:lnTo>
                  <a:lnTo>
                    <a:pt x="222" y="191"/>
                  </a:lnTo>
                  <a:lnTo>
                    <a:pt x="207" y="210"/>
                  </a:lnTo>
                  <a:lnTo>
                    <a:pt x="189" y="225"/>
                  </a:lnTo>
                  <a:lnTo>
                    <a:pt x="168" y="236"/>
                  </a:lnTo>
                  <a:lnTo>
                    <a:pt x="145" y="243"/>
                  </a:lnTo>
                  <a:lnTo>
                    <a:pt x="121" y="245"/>
                  </a:lnTo>
                  <a:lnTo>
                    <a:pt x="97" y="243"/>
                  </a:lnTo>
                  <a:lnTo>
                    <a:pt x="75" y="236"/>
                  </a:lnTo>
                  <a:lnTo>
                    <a:pt x="54" y="225"/>
                  </a:lnTo>
                  <a:lnTo>
                    <a:pt x="36" y="210"/>
                  </a:lnTo>
                  <a:lnTo>
                    <a:pt x="21" y="191"/>
                  </a:lnTo>
                  <a:lnTo>
                    <a:pt x="9" y="170"/>
                  </a:lnTo>
                  <a:lnTo>
                    <a:pt x="2" y="147"/>
                  </a:lnTo>
                  <a:lnTo>
                    <a:pt x="0" y="122"/>
                  </a:lnTo>
                  <a:lnTo>
                    <a:pt x="2" y="98"/>
                  </a:lnTo>
                  <a:lnTo>
                    <a:pt x="9" y="75"/>
                  </a:lnTo>
                  <a:lnTo>
                    <a:pt x="21" y="54"/>
                  </a:lnTo>
                  <a:lnTo>
                    <a:pt x="36" y="37"/>
                  </a:lnTo>
                  <a:lnTo>
                    <a:pt x="54" y="22"/>
                  </a:lnTo>
                  <a:lnTo>
                    <a:pt x="75" y="10"/>
                  </a:lnTo>
                  <a:lnTo>
                    <a:pt x="97" y="2"/>
                  </a:lnTo>
                  <a:lnTo>
                    <a:pt x="1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4" name="Freeform 214"/>
            <p:cNvSpPr>
              <a:spLocks/>
            </p:cNvSpPr>
            <p:nvPr/>
          </p:nvSpPr>
          <p:spPr bwMode="auto">
            <a:xfrm>
              <a:off x="4198" y="3560"/>
              <a:ext cx="101" cy="102"/>
            </a:xfrm>
            <a:custGeom>
              <a:avLst/>
              <a:gdLst>
                <a:gd name="T0" fmla="*/ 2 w 201"/>
                <a:gd name="T1" fmla="*/ 0 h 204"/>
                <a:gd name="T2" fmla="*/ 2 w 201"/>
                <a:gd name="T3" fmla="*/ 1 h 204"/>
                <a:gd name="T4" fmla="*/ 3 w 201"/>
                <a:gd name="T5" fmla="*/ 1 h 204"/>
                <a:gd name="T6" fmla="*/ 3 w 201"/>
                <a:gd name="T7" fmla="*/ 1 h 204"/>
                <a:gd name="T8" fmla="*/ 3 w 201"/>
                <a:gd name="T9" fmla="*/ 1 h 204"/>
                <a:gd name="T10" fmla="*/ 3 w 201"/>
                <a:gd name="T11" fmla="*/ 1 h 204"/>
                <a:gd name="T12" fmla="*/ 4 w 201"/>
                <a:gd name="T13" fmla="*/ 1 h 204"/>
                <a:gd name="T14" fmla="*/ 4 w 201"/>
                <a:gd name="T15" fmla="*/ 2 h 204"/>
                <a:gd name="T16" fmla="*/ 4 w 201"/>
                <a:gd name="T17" fmla="*/ 2 h 204"/>
                <a:gd name="T18" fmla="*/ 4 w 201"/>
                <a:gd name="T19" fmla="*/ 2 h 204"/>
                <a:gd name="T20" fmla="*/ 4 w 201"/>
                <a:gd name="T21" fmla="*/ 3 h 204"/>
                <a:gd name="T22" fmla="*/ 3 w 201"/>
                <a:gd name="T23" fmla="*/ 3 h 204"/>
                <a:gd name="T24" fmla="*/ 3 w 201"/>
                <a:gd name="T25" fmla="*/ 3 h 204"/>
                <a:gd name="T26" fmla="*/ 3 w 201"/>
                <a:gd name="T27" fmla="*/ 3 h 204"/>
                <a:gd name="T28" fmla="*/ 3 w 201"/>
                <a:gd name="T29" fmla="*/ 4 h 204"/>
                <a:gd name="T30" fmla="*/ 2 w 201"/>
                <a:gd name="T31" fmla="*/ 4 h 204"/>
                <a:gd name="T32" fmla="*/ 2 w 201"/>
                <a:gd name="T33" fmla="*/ 4 h 204"/>
                <a:gd name="T34" fmla="*/ 2 w 201"/>
                <a:gd name="T35" fmla="*/ 4 h 204"/>
                <a:gd name="T36" fmla="*/ 1 w 201"/>
                <a:gd name="T37" fmla="*/ 4 h 204"/>
                <a:gd name="T38" fmla="*/ 1 w 201"/>
                <a:gd name="T39" fmla="*/ 3 h 204"/>
                <a:gd name="T40" fmla="*/ 1 w 201"/>
                <a:gd name="T41" fmla="*/ 3 h 204"/>
                <a:gd name="T42" fmla="*/ 1 w 201"/>
                <a:gd name="T43" fmla="*/ 3 h 204"/>
                <a:gd name="T44" fmla="*/ 1 w 201"/>
                <a:gd name="T45" fmla="*/ 3 h 204"/>
                <a:gd name="T46" fmla="*/ 1 w 201"/>
                <a:gd name="T47" fmla="*/ 2 h 204"/>
                <a:gd name="T48" fmla="*/ 0 w 201"/>
                <a:gd name="T49" fmla="*/ 2 h 204"/>
                <a:gd name="T50" fmla="*/ 1 w 201"/>
                <a:gd name="T51" fmla="*/ 2 h 204"/>
                <a:gd name="T52" fmla="*/ 1 w 201"/>
                <a:gd name="T53" fmla="*/ 1 h 204"/>
                <a:gd name="T54" fmla="*/ 1 w 201"/>
                <a:gd name="T55" fmla="*/ 1 h 204"/>
                <a:gd name="T56" fmla="*/ 1 w 201"/>
                <a:gd name="T57" fmla="*/ 1 h 204"/>
                <a:gd name="T58" fmla="*/ 1 w 201"/>
                <a:gd name="T59" fmla="*/ 1 h 204"/>
                <a:gd name="T60" fmla="*/ 1 w 201"/>
                <a:gd name="T61" fmla="*/ 1 h 204"/>
                <a:gd name="T62" fmla="*/ 2 w 201"/>
                <a:gd name="T63" fmla="*/ 1 h 204"/>
                <a:gd name="T64" fmla="*/ 2 w 201"/>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1" h="204">
                  <a:moveTo>
                    <a:pt x="100" y="0"/>
                  </a:moveTo>
                  <a:lnTo>
                    <a:pt x="120" y="2"/>
                  </a:lnTo>
                  <a:lnTo>
                    <a:pt x="139" y="8"/>
                  </a:lnTo>
                  <a:lnTo>
                    <a:pt x="156" y="17"/>
                  </a:lnTo>
                  <a:lnTo>
                    <a:pt x="171" y="30"/>
                  </a:lnTo>
                  <a:lnTo>
                    <a:pt x="184" y="45"/>
                  </a:lnTo>
                  <a:lnTo>
                    <a:pt x="193" y="62"/>
                  </a:lnTo>
                  <a:lnTo>
                    <a:pt x="199" y="80"/>
                  </a:lnTo>
                  <a:lnTo>
                    <a:pt x="201" y="101"/>
                  </a:lnTo>
                  <a:lnTo>
                    <a:pt x="199" y="122"/>
                  </a:lnTo>
                  <a:lnTo>
                    <a:pt x="193" y="140"/>
                  </a:lnTo>
                  <a:lnTo>
                    <a:pt x="184" y="157"/>
                  </a:lnTo>
                  <a:lnTo>
                    <a:pt x="171" y="172"/>
                  </a:lnTo>
                  <a:lnTo>
                    <a:pt x="156" y="185"/>
                  </a:lnTo>
                  <a:lnTo>
                    <a:pt x="139" y="196"/>
                  </a:lnTo>
                  <a:lnTo>
                    <a:pt x="120" y="201"/>
                  </a:lnTo>
                  <a:lnTo>
                    <a:pt x="100" y="204"/>
                  </a:lnTo>
                  <a:lnTo>
                    <a:pt x="79" y="201"/>
                  </a:lnTo>
                  <a:lnTo>
                    <a:pt x="61" y="196"/>
                  </a:lnTo>
                  <a:lnTo>
                    <a:pt x="43" y="185"/>
                  </a:lnTo>
                  <a:lnTo>
                    <a:pt x="29" y="172"/>
                  </a:lnTo>
                  <a:lnTo>
                    <a:pt x="17" y="157"/>
                  </a:lnTo>
                  <a:lnTo>
                    <a:pt x="8" y="140"/>
                  </a:lnTo>
                  <a:lnTo>
                    <a:pt x="2" y="122"/>
                  </a:lnTo>
                  <a:lnTo>
                    <a:pt x="0" y="101"/>
                  </a:lnTo>
                  <a:lnTo>
                    <a:pt x="2" y="80"/>
                  </a:lnTo>
                  <a:lnTo>
                    <a:pt x="8" y="62"/>
                  </a:lnTo>
                  <a:lnTo>
                    <a:pt x="17" y="45"/>
                  </a:lnTo>
                  <a:lnTo>
                    <a:pt x="29" y="30"/>
                  </a:lnTo>
                  <a:lnTo>
                    <a:pt x="43" y="17"/>
                  </a:lnTo>
                  <a:lnTo>
                    <a:pt x="61" y="8"/>
                  </a:lnTo>
                  <a:lnTo>
                    <a:pt x="79" y="2"/>
                  </a:lnTo>
                  <a:lnTo>
                    <a:pt x="100" y="0"/>
                  </a:lnTo>
                  <a:close/>
                </a:path>
              </a:pathLst>
            </a:custGeom>
            <a:solidFill>
              <a:srgbClr val="DD1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5" name="Freeform 215"/>
            <p:cNvSpPr>
              <a:spLocks/>
            </p:cNvSpPr>
            <p:nvPr/>
          </p:nvSpPr>
          <p:spPr bwMode="auto">
            <a:xfrm>
              <a:off x="4221" y="3585"/>
              <a:ext cx="53" cy="53"/>
            </a:xfrm>
            <a:custGeom>
              <a:avLst/>
              <a:gdLst>
                <a:gd name="T0" fmla="*/ 1 w 106"/>
                <a:gd name="T1" fmla="*/ 0 h 106"/>
                <a:gd name="T2" fmla="*/ 1 w 106"/>
                <a:gd name="T3" fmla="*/ 1 h 106"/>
                <a:gd name="T4" fmla="*/ 2 w 106"/>
                <a:gd name="T5" fmla="*/ 1 h 106"/>
                <a:gd name="T6" fmla="*/ 2 w 106"/>
                <a:gd name="T7" fmla="*/ 1 h 106"/>
                <a:gd name="T8" fmla="*/ 2 w 106"/>
                <a:gd name="T9" fmla="*/ 1 h 106"/>
                <a:gd name="T10" fmla="*/ 2 w 106"/>
                <a:gd name="T11" fmla="*/ 1 h 106"/>
                <a:gd name="T12" fmla="*/ 2 w 106"/>
                <a:gd name="T13" fmla="*/ 1 h 106"/>
                <a:gd name="T14" fmla="*/ 2 w 106"/>
                <a:gd name="T15" fmla="*/ 1 h 106"/>
                <a:gd name="T16" fmla="*/ 2 w 106"/>
                <a:gd name="T17" fmla="*/ 1 h 106"/>
                <a:gd name="T18" fmla="*/ 2 w 106"/>
                <a:gd name="T19" fmla="*/ 1 h 106"/>
                <a:gd name="T20" fmla="*/ 2 w 106"/>
                <a:gd name="T21" fmla="*/ 2 h 106"/>
                <a:gd name="T22" fmla="*/ 2 w 106"/>
                <a:gd name="T23" fmla="*/ 2 h 106"/>
                <a:gd name="T24" fmla="*/ 2 w 106"/>
                <a:gd name="T25" fmla="*/ 2 h 106"/>
                <a:gd name="T26" fmla="*/ 2 w 106"/>
                <a:gd name="T27" fmla="*/ 2 h 106"/>
                <a:gd name="T28" fmla="*/ 2 w 106"/>
                <a:gd name="T29" fmla="*/ 2 h 106"/>
                <a:gd name="T30" fmla="*/ 1 w 106"/>
                <a:gd name="T31" fmla="*/ 2 h 106"/>
                <a:gd name="T32" fmla="*/ 1 w 106"/>
                <a:gd name="T33" fmla="*/ 2 h 106"/>
                <a:gd name="T34" fmla="*/ 1 w 106"/>
                <a:gd name="T35" fmla="*/ 2 h 106"/>
                <a:gd name="T36" fmla="*/ 1 w 106"/>
                <a:gd name="T37" fmla="*/ 2 h 106"/>
                <a:gd name="T38" fmla="*/ 1 w 106"/>
                <a:gd name="T39" fmla="*/ 2 h 106"/>
                <a:gd name="T40" fmla="*/ 1 w 106"/>
                <a:gd name="T41" fmla="*/ 2 h 106"/>
                <a:gd name="T42" fmla="*/ 1 w 106"/>
                <a:gd name="T43" fmla="*/ 2 h 106"/>
                <a:gd name="T44" fmla="*/ 1 w 106"/>
                <a:gd name="T45" fmla="*/ 2 h 106"/>
                <a:gd name="T46" fmla="*/ 1 w 106"/>
                <a:gd name="T47" fmla="*/ 1 h 106"/>
                <a:gd name="T48" fmla="*/ 0 w 106"/>
                <a:gd name="T49" fmla="*/ 1 h 106"/>
                <a:gd name="T50" fmla="*/ 1 w 106"/>
                <a:gd name="T51" fmla="*/ 1 h 106"/>
                <a:gd name="T52" fmla="*/ 1 w 106"/>
                <a:gd name="T53" fmla="*/ 1 h 106"/>
                <a:gd name="T54" fmla="*/ 1 w 106"/>
                <a:gd name="T55" fmla="*/ 1 h 106"/>
                <a:gd name="T56" fmla="*/ 1 w 106"/>
                <a:gd name="T57" fmla="*/ 1 h 106"/>
                <a:gd name="T58" fmla="*/ 1 w 106"/>
                <a:gd name="T59" fmla="*/ 1 h 106"/>
                <a:gd name="T60" fmla="*/ 1 w 106"/>
                <a:gd name="T61" fmla="*/ 1 h 106"/>
                <a:gd name="T62" fmla="*/ 1 w 106"/>
                <a:gd name="T63" fmla="*/ 1 h 106"/>
                <a:gd name="T64" fmla="*/ 1 w 106"/>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6" h="106">
                  <a:moveTo>
                    <a:pt x="53" y="0"/>
                  </a:moveTo>
                  <a:lnTo>
                    <a:pt x="63" y="1"/>
                  </a:lnTo>
                  <a:lnTo>
                    <a:pt x="73" y="5"/>
                  </a:lnTo>
                  <a:lnTo>
                    <a:pt x="83" y="9"/>
                  </a:lnTo>
                  <a:lnTo>
                    <a:pt x="90" y="16"/>
                  </a:lnTo>
                  <a:lnTo>
                    <a:pt x="96" y="23"/>
                  </a:lnTo>
                  <a:lnTo>
                    <a:pt x="101" y="32"/>
                  </a:lnTo>
                  <a:lnTo>
                    <a:pt x="105" y="43"/>
                  </a:lnTo>
                  <a:lnTo>
                    <a:pt x="106" y="53"/>
                  </a:lnTo>
                  <a:lnTo>
                    <a:pt x="105" y="63"/>
                  </a:lnTo>
                  <a:lnTo>
                    <a:pt x="101" y="74"/>
                  </a:lnTo>
                  <a:lnTo>
                    <a:pt x="96" y="83"/>
                  </a:lnTo>
                  <a:lnTo>
                    <a:pt x="90" y="91"/>
                  </a:lnTo>
                  <a:lnTo>
                    <a:pt x="83" y="97"/>
                  </a:lnTo>
                  <a:lnTo>
                    <a:pt x="73" y="101"/>
                  </a:lnTo>
                  <a:lnTo>
                    <a:pt x="63" y="105"/>
                  </a:lnTo>
                  <a:lnTo>
                    <a:pt x="53" y="106"/>
                  </a:lnTo>
                  <a:lnTo>
                    <a:pt x="42" y="105"/>
                  </a:lnTo>
                  <a:lnTo>
                    <a:pt x="33" y="101"/>
                  </a:lnTo>
                  <a:lnTo>
                    <a:pt x="24" y="97"/>
                  </a:lnTo>
                  <a:lnTo>
                    <a:pt x="16" y="91"/>
                  </a:lnTo>
                  <a:lnTo>
                    <a:pt x="9" y="83"/>
                  </a:lnTo>
                  <a:lnTo>
                    <a:pt x="4" y="74"/>
                  </a:lnTo>
                  <a:lnTo>
                    <a:pt x="1" y="63"/>
                  </a:lnTo>
                  <a:lnTo>
                    <a:pt x="0" y="53"/>
                  </a:lnTo>
                  <a:lnTo>
                    <a:pt x="1" y="43"/>
                  </a:lnTo>
                  <a:lnTo>
                    <a:pt x="4" y="32"/>
                  </a:lnTo>
                  <a:lnTo>
                    <a:pt x="9" y="23"/>
                  </a:lnTo>
                  <a:lnTo>
                    <a:pt x="16" y="16"/>
                  </a:lnTo>
                  <a:lnTo>
                    <a:pt x="24" y="9"/>
                  </a:lnTo>
                  <a:lnTo>
                    <a:pt x="33" y="5"/>
                  </a:lnTo>
                  <a:lnTo>
                    <a:pt x="42" y="1"/>
                  </a:lnTo>
                  <a:lnTo>
                    <a:pt x="5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6" name="Freeform 216"/>
            <p:cNvSpPr>
              <a:spLocks/>
            </p:cNvSpPr>
            <p:nvPr/>
          </p:nvSpPr>
          <p:spPr bwMode="auto">
            <a:xfrm>
              <a:off x="4229" y="3593"/>
              <a:ext cx="38" cy="36"/>
            </a:xfrm>
            <a:custGeom>
              <a:avLst/>
              <a:gdLst>
                <a:gd name="T0" fmla="*/ 1 w 75"/>
                <a:gd name="T1" fmla="*/ 0 h 73"/>
                <a:gd name="T2" fmla="*/ 1 w 75"/>
                <a:gd name="T3" fmla="*/ 0 h 73"/>
                <a:gd name="T4" fmla="*/ 1 w 75"/>
                <a:gd name="T5" fmla="*/ 0 h 73"/>
                <a:gd name="T6" fmla="*/ 1 w 75"/>
                <a:gd name="T7" fmla="*/ 0 h 73"/>
                <a:gd name="T8" fmla="*/ 1 w 75"/>
                <a:gd name="T9" fmla="*/ 0 h 73"/>
                <a:gd name="T10" fmla="*/ 2 w 75"/>
                <a:gd name="T11" fmla="*/ 0 h 73"/>
                <a:gd name="T12" fmla="*/ 2 w 75"/>
                <a:gd name="T13" fmla="*/ 0 h 73"/>
                <a:gd name="T14" fmla="*/ 2 w 75"/>
                <a:gd name="T15" fmla="*/ 0 h 73"/>
                <a:gd name="T16" fmla="*/ 2 w 75"/>
                <a:gd name="T17" fmla="*/ 0 h 73"/>
                <a:gd name="T18" fmla="*/ 2 w 75"/>
                <a:gd name="T19" fmla="*/ 0 h 73"/>
                <a:gd name="T20" fmla="*/ 2 w 75"/>
                <a:gd name="T21" fmla="*/ 0 h 73"/>
                <a:gd name="T22" fmla="*/ 2 w 75"/>
                <a:gd name="T23" fmla="*/ 0 h 73"/>
                <a:gd name="T24" fmla="*/ 1 w 75"/>
                <a:gd name="T25" fmla="*/ 0 h 73"/>
                <a:gd name="T26" fmla="*/ 1 w 75"/>
                <a:gd name="T27" fmla="*/ 1 h 73"/>
                <a:gd name="T28" fmla="*/ 1 w 75"/>
                <a:gd name="T29" fmla="*/ 1 h 73"/>
                <a:gd name="T30" fmla="*/ 1 w 75"/>
                <a:gd name="T31" fmla="*/ 1 h 73"/>
                <a:gd name="T32" fmla="*/ 1 w 75"/>
                <a:gd name="T33" fmla="*/ 1 h 73"/>
                <a:gd name="T34" fmla="*/ 1 w 75"/>
                <a:gd name="T35" fmla="*/ 1 h 73"/>
                <a:gd name="T36" fmla="*/ 1 w 75"/>
                <a:gd name="T37" fmla="*/ 1 h 73"/>
                <a:gd name="T38" fmla="*/ 1 w 75"/>
                <a:gd name="T39" fmla="*/ 1 h 73"/>
                <a:gd name="T40" fmla="*/ 1 w 75"/>
                <a:gd name="T41" fmla="*/ 0 h 73"/>
                <a:gd name="T42" fmla="*/ 1 w 75"/>
                <a:gd name="T43" fmla="*/ 0 h 73"/>
                <a:gd name="T44" fmla="*/ 1 w 75"/>
                <a:gd name="T45" fmla="*/ 0 h 73"/>
                <a:gd name="T46" fmla="*/ 1 w 75"/>
                <a:gd name="T47" fmla="*/ 0 h 73"/>
                <a:gd name="T48" fmla="*/ 0 w 75"/>
                <a:gd name="T49" fmla="*/ 0 h 73"/>
                <a:gd name="T50" fmla="*/ 1 w 75"/>
                <a:gd name="T51" fmla="*/ 0 h 73"/>
                <a:gd name="T52" fmla="*/ 1 w 75"/>
                <a:gd name="T53" fmla="*/ 0 h 73"/>
                <a:gd name="T54" fmla="*/ 1 w 75"/>
                <a:gd name="T55" fmla="*/ 0 h 73"/>
                <a:gd name="T56" fmla="*/ 1 w 75"/>
                <a:gd name="T57" fmla="*/ 0 h 73"/>
                <a:gd name="T58" fmla="*/ 1 w 75"/>
                <a:gd name="T59" fmla="*/ 0 h 73"/>
                <a:gd name="T60" fmla="*/ 1 w 75"/>
                <a:gd name="T61" fmla="*/ 0 h 73"/>
                <a:gd name="T62" fmla="*/ 1 w 75"/>
                <a:gd name="T63" fmla="*/ 0 h 73"/>
                <a:gd name="T64" fmla="*/ 1 w 75"/>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5" h="73">
                  <a:moveTo>
                    <a:pt x="37" y="0"/>
                  </a:moveTo>
                  <a:lnTo>
                    <a:pt x="45" y="1"/>
                  </a:lnTo>
                  <a:lnTo>
                    <a:pt x="52" y="3"/>
                  </a:lnTo>
                  <a:lnTo>
                    <a:pt x="57" y="6"/>
                  </a:lnTo>
                  <a:lnTo>
                    <a:pt x="63" y="11"/>
                  </a:lnTo>
                  <a:lnTo>
                    <a:pt x="68" y="15"/>
                  </a:lnTo>
                  <a:lnTo>
                    <a:pt x="71" y="22"/>
                  </a:lnTo>
                  <a:lnTo>
                    <a:pt x="74" y="28"/>
                  </a:lnTo>
                  <a:lnTo>
                    <a:pt x="75" y="36"/>
                  </a:lnTo>
                  <a:lnTo>
                    <a:pt x="74" y="44"/>
                  </a:lnTo>
                  <a:lnTo>
                    <a:pt x="71" y="51"/>
                  </a:lnTo>
                  <a:lnTo>
                    <a:pt x="68" y="57"/>
                  </a:lnTo>
                  <a:lnTo>
                    <a:pt x="63" y="63"/>
                  </a:lnTo>
                  <a:lnTo>
                    <a:pt x="57" y="67"/>
                  </a:lnTo>
                  <a:lnTo>
                    <a:pt x="52" y="71"/>
                  </a:lnTo>
                  <a:lnTo>
                    <a:pt x="45" y="72"/>
                  </a:lnTo>
                  <a:lnTo>
                    <a:pt x="37" y="73"/>
                  </a:lnTo>
                  <a:lnTo>
                    <a:pt x="30" y="72"/>
                  </a:lnTo>
                  <a:lnTo>
                    <a:pt x="23" y="71"/>
                  </a:lnTo>
                  <a:lnTo>
                    <a:pt x="16" y="67"/>
                  </a:lnTo>
                  <a:lnTo>
                    <a:pt x="11" y="63"/>
                  </a:lnTo>
                  <a:lnTo>
                    <a:pt x="7" y="57"/>
                  </a:lnTo>
                  <a:lnTo>
                    <a:pt x="3" y="51"/>
                  </a:lnTo>
                  <a:lnTo>
                    <a:pt x="1" y="44"/>
                  </a:lnTo>
                  <a:lnTo>
                    <a:pt x="0" y="36"/>
                  </a:lnTo>
                  <a:lnTo>
                    <a:pt x="1" y="28"/>
                  </a:lnTo>
                  <a:lnTo>
                    <a:pt x="3" y="22"/>
                  </a:lnTo>
                  <a:lnTo>
                    <a:pt x="7" y="15"/>
                  </a:lnTo>
                  <a:lnTo>
                    <a:pt x="11" y="11"/>
                  </a:lnTo>
                  <a:lnTo>
                    <a:pt x="16" y="6"/>
                  </a:lnTo>
                  <a:lnTo>
                    <a:pt x="23" y="3"/>
                  </a:lnTo>
                  <a:lnTo>
                    <a:pt x="30" y="1"/>
                  </a:lnTo>
                  <a:lnTo>
                    <a:pt x="37" y="0"/>
                  </a:lnTo>
                  <a:close/>
                </a:path>
              </a:pathLst>
            </a:custGeom>
            <a:solidFill>
              <a:srgbClr val="FFD8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997" name="Freeform 217"/>
            <p:cNvSpPr>
              <a:spLocks/>
            </p:cNvSpPr>
            <p:nvPr/>
          </p:nvSpPr>
          <p:spPr bwMode="auto">
            <a:xfrm>
              <a:off x="3919" y="3745"/>
              <a:ext cx="1117" cy="36"/>
            </a:xfrm>
            <a:custGeom>
              <a:avLst/>
              <a:gdLst>
                <a:gd name="T0" fmla="*/ 0 w 2235"/>
                <a:gd name="T1" fmla="*/ 0 h 73"/>
                <a:gd name="T2" fmla="*/ 1 w 2235"/>
                <a:gd name="T3" fmla="*/ 0 h 73"/>
                <a:gd name="T4" fmla="*/ 3 w 2235"/>
                <a:gd name="T5" fmla="*/ 0 h 73"/>
                <a:gd name="T6" fmla="*/ 4 w 2235"/>
                <a:gd name="T7" fmla="*/ 0 h 73"/>
                <a:gd name="T8" fmla="*/ 6 w 2235"/>
                <a:gd name="T9" fmla="*/ 0 h 73"/>
                <a:gd name="T10" fmla="*/ 7 w 2235"/>
                <a:gd name="T11" fmla="*/ 0 h 73"/>
                <a:gd name="T12" fmla="*/ 9 w 2235"/>
                <a:gd name="T13" fmla="*/ 0 h 73"/>
                <a:gd name="T14" fmla="*/ 10 w 2235"/>
                <a:gd name="T15" fmla="*/ 0 h 73"/>
                <a:gd name="T16" fmla="*/ 12 w 2235"/>
                <a:gd name="T17" fmla="*/ 0 h 73"/>
                <a:gd name="T18" fmla="*/ 14 w 2235"/>
                <a:gd name="T19" fmla="*/ 0 h 73"/>
                <a:gd name="T20" fmla="*/ 16 w 2235"/>
                <a:gd name="T21" fmla="*/ 0 h 73"/>
                <a:gd name="T22" fmla="*/ 18 w 2235"/>
                <a:gd name="T23" fmla="*/ 0 h 73"/>
                <a:gd name="T24" fmla="*/ 20 w 2235"/>
                <a:gd name="T25" fmla="*/ 0 h 73"/>
                <a:gd name="T26" fmla="*/ 21 w 2235"/>
                <a:gd name="T27" fmla="*/ 0 h 73"/>
                <a:gd name="T28" fmla="*/ 22 w 2235"/>
                <a:gd name="T29" fmla="*/ 0 h 73"/>
                <a:gd name="T30" fmla="*/ 23 w 2235"/>
                <a:gd name="T31" fmla="*/ 0 h 73"/>
                <a:gd name="T32" fmla="*/ 24 w 2235"/>
                <a:gd name="T33" fmla="*/ 0 h 73"/>
                <a:gd name="T34" fmla="*/ 25 w 2235"/>
                <a:gd name="T35" fmla="*/ 0 h 73"/>
                <a:gd name="T36" fmla="*/ 26 w 2235"/>
                <a:gd name="T37" fmla="*/ 0 h 73"/>
                <a:gd name="T38" fmla="*/ 27 w 2235"/>
                <a:gd name="T39" fmla="*/ 0 h 73"/>
                <a:gd name="T40" fmla="*/ 29 w 2235"/>
                <a:gd name="T41" fmla="*/ 0 h 73"/>
                <a:gd name="T42" fmla="*/ 30 w 2235"/>
                <a:gd name="T43" fmla="*/ 0 h 73"/>
                <a:gd name="T44" fmla="*/ 30 w 2235"/>
                <a:gd name="T45" fmla="*/ 0 h 73"/>
                <a:gd name="T46" fmla="*/ 32 w 2235"/>
                <a:gd name="T47" fmla="*/ 0 h 73"/>
                <a:gd name="T48" fmla="*/ 34 w 2235"/>
                <a:gd name="T49" fmla="*/ 0 h 73"/>
                <a:gd name="T50" fmla="*/ 34 w 2235"/>
                <a:gd name="T51" fmla="*/ 0 h 73"/>
                <a:gd name="T52" fmla="*/ 34 w 2235"/>
                <a:gd name="T53" fmla="*/ 0 h 73"/>
                <a:gd name="T54" fmla="*/ 33 w 2235"/>
                <a:gd name="T55" fmla="*/ 0 h 73"/>
                <a:gd name="T56" fmla="*/ 33 w 2235"/>
                <a:gd name="T57" fmla="*/ 0 h 73"/>
                <a:gd name="T58" fmla="*/ 32 w 2235"/>
                <a:gd name="T59" fmla="*/ 0 h 73"/>
                <a:gd name="T60" fmla="*/ 30 w 2235"/>
                <a:gd name="T61" fmla="*/ 0 h 73"/>
                <a:gd name="T62" fmla="*/ 29 w 2235"/>
                <a:gd name="T63" fmla="*/ 0 h 73"/>
                <a:gd name="T64" fmla="*/ 28 w 2235"/>
                <a:gd name="T65" fmla="*/ 0 h 73"/>
                <a:gd name="T66" fmla="*/ 27 w 2235"/>
                <a:gd name="T67" fmla="*/ 0 h 73"/>
                <a:gd name="T68" fmla="*/ 26 w 2235"/>
                <a:gd name="T69" fmla="*/ 1 h 73"/>
                <a:gd name="T70" fmla="*/ 24 w 2235"/>
                <a:gd name="T71" fmla="*/ 1 h 73"/>
                <a:gd name="T72" fmla="*/ 24 w 2235"/>
                <a:gd name="T73" fmla="*/ 0 h 73"/>
                <a:gd name="T74" fmla="*/ 23 w 2235"/>
                <a:gd name="T75" fmla="*/ 0 h 73"/>
                <a:gd name="T76" fmla="*/ 22 w 2235"/>
                <a:gd name="T77" fmla="*/ 0 h 73"/>
                <a:gd name="T78" fmla="*/ 21 w 2235"/>
                <a:gd name="T79" fmla="*/ 0 h 73"/>
                <a:gd name="T80" fmla="*/ 20 w 2235"/>
                <a:gd name="T81" fmla="*/ 0 h 73"/>
                <a:gd name="T82" fmla="*/ 18 w 2235"/>
                <a:gd name="T83" fmla="*/ 0 h 73"/>
                <a:gd name="T84" fmla="*/ 16 w 2235"/>
                <a:gd name="T85" fmla="*/ 0 h 73"/>
                <a:gd name="T86" fmla="*/ 14 w 2235"/>
                <a:gd name="T87" fmla="*/ 0 h 73"/>
                <a:gd name="T88" fmla="*/ 13 w 2235"/>
                <a:gd name="T89" fmla="*/ 0 h 73"/>
                <a:gd name="T90" fmla="*/ 12 w 2235"/>
                <a:gd name="T91" fmla="*/ 0 h 73"/>
                <a:gd name="T92" fmla="*/ 10 w 2235"/>
                <a:gd name="T93" fmla="*/ 1 h 73"/>
                <a:gd name="T94" fmla="*/ 9 w 2235"/>
                <a:gd name="T95" fmla="*/ 1 h 73"/>
                <a:gd name="T96" fmla="*/ 8 w 2235"/>
                <a:gd name="T97" fmla="*/ 0 h 73"/>
                <a:gd name="T98" fmla="*/ 7 w 2235"/>
                <a:gd name="T99" fmla="*/ 0 h 73"/>
                <a:gd name="T100" fmla="*/ 6 w 2235"/>
                <a:gd name="T101" fmla="*/ 0 h 73"/>
                <a:gd name="T102" fmla="*/ 5 w 2235"/>
                <a:gd name="T103" fmla="*/ 0 h 73"/>
                <a:gd name="T104" fmla="*/ 4 w 2235"/>
                <a:gd name="T105" fmla="*/ 0 h 73"/>
                <a:gd name="T106" fmla="*/ 3 w 2235"/>
                <a:gd name="T107" fmla="*/ 0 h 73"/>
                <a:gd name="T108" fmla="*/ 1 w 2235"/>
                <a:gd name="T109" fmla="*/ 0 h 73"/>
                <a:gd name="T110" fmla="*/ 0 w 2235"/>
                <a:gd name="T111" fmla="*/ 0 h 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235" h="73">
                  <a:moveTo>
                    <a:pt x="3" y="26"/>
                  </a:moveTo>
                  <a:lnTo>
                    <a:pt x="0" y="23"/>
                  </a:lnTo>
                  <a:lnTo>
                    <a:pt x="3" y="21"/>
                  </a:lnTo>
                  <a:lnTo>
                    <a:pt x="12" y="18"/>
                  </a:lnTo>
                  <a:lnTo>
                    <a:pt x="25" y="15"/>
                  </a:lnTo>
                  <a:lnTo>
                    <a:pt x="44" y="13"/>
                  </a:lnTo>
                  <a:lnTo>
                    <a:pt x="66" y="11"/>
                  </a:lnTo>
                  <a:lnTo>
                    <a:pt x="91" y="8"/>
                  </a:lnTo>
                  <a:lnTo>
                    <a:pt x="117" y="6"/>
                  </a:lnTo>
                  <a:lnTo>
                    <a:pt x="146" y="4"/>
                  </a:lnTo>
                  <a:lnTo>
                    <a:pt x="177" y="3"/>
                  </a:lnTo>
                  <a:lnTo>
                    <a:pt x="207" y="1"/>
                  </a:lnTo>
                  <a:lnTo>
                    <a:pt x="237" y="0"/>
                  </a:lnTo>
                  <a:lnTo>
                    <a:pt x="266" y="0"/>
                  </a:lnTo>
                  <a:lnTo>
                    <a:pt x="294" y="0"/>
                  </a:lnTo>
                  <a:lnTo>
                    <a:pt x="319" y="1"/>
                  </a:lnTo>
                  <a:lnTo>
                    <a:pt x="341" y="3"/>
                  </a:lnTo>
                  <a:lnTo>
                    <a:pt x="362" y="5"/>
                  </a:lnTo>
                  <a:lnTo>
                    <a:pt x="382" y="7"/>
                  </a:lnTo>
                  <a:lnTo>
                    <a:pt x="404" y="10"/>
                  </a:lnTo>
                  <a:lnTo>
                    <a:pt x="425" y="13"/>
                  </a:lnTo>
                  <a:lnTo>
                    <a:pt x="447" y="15"/>
                  </a:lnTo>
                  <a:lnTo>
                    <a:pt x="469" y="19"/>
                  </a:lnTo>
                  <a:lnTo>
                    <a:pt x="491" y="21"/>
                  </a:lnTo>
                  <a:lnTo>
                    <a:pt x="512" y="25"/>
                  </a:lnTo>
                  <a:lnTo>
                    <a:pt x="534" y="27"/>
                  </a:lnTo>
                  <a:lnTo>
                    <a:pt x="557" y="30"/>
                  </a:lnTo>
                  <a:lnTo>
                    <a:pt x="579" y="33"/>
                  </a:lnTo>
                  <a:lnTo>
                    <a:pt x="601" y="34"/>
                  </a:lnTo>
                  <a:lnTo>
                    <a:pt x="624" y="36"/>
                  </a:lnTo>
                  <a:lnTo>
                    <a:pt x="646" y="37"/>
                  </a:lnTo>
                  <a:lnTo>
                    <a:pt x="668" y="38"/>
                  </a:lnTo>
                  <a:lnTo>
                    <a:pt x="690" y="38"/>
                  </a:lnTo>
                  <a:lnTo>
                    <a:pt x="713" y="38"/>
                  </a:lnTo>
                  <a:lnTo>
                    <a:pt x="740" y="38"/>
                  </a:lnTo>
                  <a:lnTo>
                    <a:pt x="770" y="38"/>
                  </a:lnTo>
                  <a:lnTo>
                    <a:pt x="804" y="38"/>
                  </a:lnTo>
                  <a:lnTo>
                    <a:pt x="840" y="38"/>
                  </a:lnTo>
                  <a:lnTo>
                    <a:pt x="876" y="38"/>
                  </a:lnTo>
                  <a:lnTo>
                    <a:pt x="914" y="37"/>
                  </a:lnTo>
                  <a:lnTo>
                    <a:pt x="954" y="37"/>
                  </a:lnTo>
                  <a:lnTo>
                    <a:pt x="993" y="37"/>
                  </a:lnTo>
                  <a:lnTo>
                    <a:pt x="1032" y="36"/>
                  </a:lnTo>
                  <a:lnTo>
                    <a:pt x="1070" y="36"/>
                  </a:lnTo>
                  <a:lnTo>
                    <a:pt x="1106" y="35"/>
                  </a:lnTo>
                  <a:lnTo>
                    <a:pt x="1140" y="34"/>
                  </a:lnTo>
                  <a:lnTo>
                    <a:pt x="1172" y="33"/>
                  </a:lnTo>
                  <a:lnTo>
                    <a:pt x="1201" y="31"/>
                  </a:lnTo>
                  <a:lnTo>
                    <a:pt x="1226" y="30"/>
                  </a:lnTo>
                  <a:lnTo>
                    <a:pt x="1249" y="29"/>
                  </a:lnTo>
                  <a:lnTo>
                    <a:pt x="1271" y="27"/>
                  </a:lnTo>
                  <a:lnTo>
                    <a:pt x="1292" y="27"/>
                  </a:lnTo>
                  <a:lnTo>
                    <a:pt x="1313" y="26"/>
                  </a:lnTo>
                  <a:lnTo>
                    <a:pt x="1332" y="26"/>
                  </a:lnTo>
                  <a:lnTo>
                    <a:pt x="1352" y="26"/>
                  </a:lnTo>
                  <a:lnTo>
                    <a:pt x="1372" y="27"/>
                  </a:lnTo>
                  <a:lnTo>
                    <a:pt x="1391" y="27"/>
                  </a:lnTo>
                  <a:lnTo>
                    <a:pt x="1410" y="28"/>
                  </a:lnTo>
                  <a:lnTo>
                    <a:pt x="1428" y="28"/>
                  </a:lnTo>
                  <a:lnTo>
                    <a:pt x="1446" y="29"/>
                  </a:lnTo>
                  <a:lnTo>
                    <a:pt x="1465" y="30"/>
                  </a:lnTo>
                  <a:lnTo>
                    <a:pt x="1484" y="31"/>
                  </a:lnTo>
                  <a:lnTo>
                    <a:pt x="1503" y="33"/>
                  </a:lnTo>
                  <a:lnTo>
                    <a:pt x="1522" y="33"/>
                  </a:lnTo>
                  <a:lnTo>
                    <a:pt x="1542" y="34"/>
                  </a:lnTo>
                  <a:lnTo>
                    <a:pt x="1560" y="35"/>
                  </a:lnTo>
                  <a:lnTo>
                    <a:pt x="1579" y="35"/>
                  </a:lnTo>
                  <a:lnTo>
                    <a:pt x="1596" y="36"/>
                  </a:lnTo>
                  <a:lnTo>
                    <a:pt x="1612" y="36"/>
                  </a:lnTo>
                  <a:lnTo>
                    <a:pt x="1628" y="37"/>
                  </a:lnTo>
                  <a:lnTo>
                    <a:pt x="1643" y="37"/>
                  </a:lnTo>
                  <a:lnTo>
                    <a:pt x="1658" y="37"/>
                  </a:lnTo>
                  <a:lnTo>
                    <a:pt x="1674" y="37"/>
                  </a:lnTo>
                  <a:lnTo>
                    <a:pt x="1689" y="38"/>
                  </a:lnTo>
                  <a:lnTo>
                    <a:pt x="1704" y="38"/>
                  </a:lnTo>
                  <a:lnTo>
                    <a:pt x="1720" y="38"/>
                  </a:lnTo>
                  <a:lnTo>
                    <a:pt x="1737" y="38"/>
                  </a:lnTo>
                  <a:lnTo>
                    <a:pt x="1754" y="38"/>
                  </a:lnTo>
                  <a:lnTo>
                    <a:pt x="1771" y="38"/>
                  </a:lnTo>
                  <a:lnTo>
                    <a:pt x="1791" y="38"/>
                  </a:lnTo>
                  <a:lnTo>
                    <a:pt x="1810" y="38"/>
                  </a:lnTo>
                  <a:lnTo>
                    <a:pt x="1830" y="38"/>
                  </a:lnTo>
                  <a:lnTo>
                    <a:pt x="1848" y="38"/>
                  </a:lnTo>
                  <a:lnTo>
                    <a:pt x="1864" y="38"/>
                  </a:lnTo>
                  <a:lnTo>
                    <a:pt x="1879" y="38"/>
                  </a:lnTo>
                  <a:lnTo>
                    <a:pt x="1894" y="38"/>
                  </a:lnTo>
                  <a:lnTo>
                    <a:pt x="1908" y="38"/>
                  </a:lnTo>
                  <a:lnTo>
                    <a:pt x="1922" y="37"/>
                  </a:lnTo>
                  <a:lnTo>
                    <a:pt x="1936" y="37"/>
                  </a:lnTo>
                  <a:lnTo>
                    <a:pt x="1948" y="37"/>
                  </a:lnTo>
                  <a:lnTo>
                    <a:pt x="1963" y="36"/>
                  </a:lnTo>
                  <a:lnTo>
                    <a:pt x="1978" y="36"/>
                  </a:lnTo>
                  <a:lnTo>
                    <a:pt x="1995" y="35"/>
                  </a:lnTo>
                  <a:lnTo>
                    <a:pt x="2013" y="34"/>
                  </a:lnTo>
                  <a:lnTo>
                    <a:pt x="2033" y="33"/>
                  </a:lnTo>
                  <a:lnTo>
                    <a:pt x="2053" y="31"/>
                  </a:lnTo>
                  <a:lnTo>
                    <a:pt x="2077" y="30"/>
                  </a:lnTo>
                  <a:lnTo>
                    <a:pt x="2122" y="27"/>
                  </a:lnTo>
                  <a:lnTo>
                    <a:pt x="2159" y="23"/>
                  </a:lnTo>
                  <a:lnTo>
                    <a:pt x="2188" y="21"/>
                  </a:lnTo>
                  <a:lnTo>
                    <a:pt x="2210" y="21"/>
                  </a:lnTo>
                  <a:lnTo>
                    <a:pt x="2225" y="22"/>
                  </a:lnTo>
                  <a:lnTo>
                    <a:pt x="2233" y="25"/>
                  </a:lnTo>
                  <a:lnTo>
                    <a:pt x="2235" y="30"/>
                  </a:lnTo>
                  <a:lnTo>
                    <a:pt x="2232" y="38"/>
                  </a:lnTo>
                  <a:lnTo>
                    <a:pt x="2227" y="43"/>
                  </a:lnTo>
                  <a:lnTo>
                    <a:pt x="2221" y="46"/>
                  </a:lnTo>
                  <a:lnTo>
                    <a:pt x="2214" y="49"/>
                  </a:lnTo>
                  <a:lnTo>
                    <a:pt x="2206" y="50"/>
                  </a:lnTo>
                  <a:lnTo>
                    <a:pt x="2196" y="51"/>
                  </a:lnTo>
                  <a:lnTo>
                    <a:pt x="2185" y="51"/>
                  </a:lnTo>
                  <a:lnTo>
                    <a:pt x="2173" y="51"/>
                  </a:lnTo>
                  <a:lnTo>
                    <a:pt x="2159" y="51"/>
                  </a:lnTo>
                  <a:lnTo>
                    <a:pt x="2145" y="50"/>
                  </a:lnTo>
                  <a:lnTo>
                    <a:pt x="2130" y="50"/>
                  </a:lnTo>
                  <a:lnTo>
                    <a:pt x="2114" y="49"/>
                  </a:lnTo>
                  <a:lnTo>
                    <a:pt x="2098" y="49"/>
                  </a:lnTo>
                  <a:lnTo>
                    <a:pt x="2082" y="49"/>
                  </a:lnTo>
                  <a:lnTo>
                    <a:pt x="2066" y="50"/>
                  </a:lnTo>
                  <a:lnTo>
                    <a:pt x="2049" y="51"/>
                  </a:lnTo>
                  <a:lnTo>
                    <a:pt x="2031" y="53"/>
                  </a:lnTo>
                  <a:lnTo>
                    <a:pt x="2013" y="56"/>
                  </a:lnTo>
                  <a:lnTo>
                    <a:pt x="1995" y="57"/>
                  </a:lnTo>
                  <a:lnTo>
                    <a:pt x="1974" y="57"/>
                  </a:lnTo>
                  <a:lnTo>
                    <a:pt x="1954" y="57"/>
                  </a:lnTo>
                  <a:lnTo>
                    <a:pt x="1933" y="57"/>
                  </a:lnTo>
                  <a:lnTo>
                    <a:pt x="1912" y="57"/>
                  </a:lnTo>
                  <a:lnTo>
                    <a:pt x="1891" y="56"/>
                  </a:lnTo>
                  <a:lnTo>
                    <a:pt x="1870" y="54"/>
                  </a:lnTo>
                  <a:lnTo>
                    <a:pt x="1851" y="53"/>
                  </a:lnTo>
                  <a:lnTo>
                    <a:pt x="1831" y="53"/>
                  </a:lnTo>
                  <a:lnTo>
                    <a:pt x="1813" y="52"/>
                  </a:lnTo>
                  <a:lnTo>
                    <a:pt x="1795" y="52"/>
                  </a:lnTo>
                  <a:lnTo>
                    <a:pt x="1780" y="52"/>
                  </a:lnTo>
                  <a:lnTo>
                    <a:pt x="1765" y="53"/>
                  </a:lnTo>
                  <a:lnTo>
                    <a:pt x="1754" y="54"/>
                  </a:lnTo>
                  <a:lnTo>
                    <a:pt x="1743" y="57"/>
                  </a:lnTo>
                  <a:lnTo>
                    <a:pt x="1724" y="61"/>
                  </a:lnTo>
                  <a:lnTo>
                    <a:pt x="1704" y="66"/>
                  </a:lnTo>
                  <a:lnTo>
                    <a:pt x="1685" y="69"/>
                  </a:lnTo>
                  <a:lnTo>
                    <a:pt x="1664" y="72"/>
                  </a:lnTo>
                  <a:lnTo>
                    <a:pt x="1642" y="73"/>
                  </a:lnTo>
                  <a:lnTo>
                    <a:pt x="1620" y="73"/>
                  </a:lnTo>
                  <a:lnTo>
                    <a:pt x="1597" y="71"/>
                  </a:lnTo>
                  <a:lnTo>
                    <a:pt x="1574" y="66"/>
                  </a:lnTo>
                  <a:lnTo>
                    <a:pt x="1562" y="64"/>
                  </a:lnTo>
                  <a:lnTo>
                    <a:pt x="1550" y="61"/>
                  </a:lnTo>
                  <a:lnTo>
                    <a:pt x="1537" y="59"/>
                  </a:lnTo>
                  <a:lnTo>
                    <a:pt x="1525" y="57"/>
                  </a:lnTo>
                  <a:lnTo>
                    <a:pt x="1513" y="54"/>
                  </a:lnTo>
                  <a:lnTo>
                    <a:pt x="1500" y="52"/>
                  </a:lnTo>
                  <a:lnTo>
                    <a:pt x="1488" y="50"/>
                  </a:lnTo>
                  <a:lnTo>
                    <a:pt x="1476" y="49"/>
                  </a:lnTo>
                  <a:lnTo>
                    <a:pt x="1464" y="48"/>
                  </a:lnTo>
                  <a:lnTo>
                    <a:pt x="1451" y="46"/>
                  </a:lnTo>
                  <a:lnTo>
                    <a:pt x="1439" y="45"/>
                  </a:lnTo>
                  <a:lnTo>
                    <a:pt x="1427" y="45"/>
                  </a:lnTo>
                  <a:lnTo>
                    <a:pt x="1415" y="45"/>
                  </a:lnTo>
                  <a:lnTo>
                    <a:pt x="1404" y="46"/>
                  </a:lnTo>
                  <a:lnTo>
                    <a:pt x="1392" y="48"/>
                  </a:lnTo>
                  <a:lnTo>
                    <a:pt x="1381" y="49"/>
                  </a:lnTo>
                  <a:lnTo>
                    <a:pt x="1367" y="50"/>
                  </a:lnTo>
                  <a:lnTo>
                    <a:pt x="1347" y="51"/>
                  </a:lnTo>
                  <a:lnTo>
                    <a:pt x="1323" y="52"/>
                  </a:lnTo>
                  <a:lnTo>
                    <a:pt x="1294" y="52"/>
                  </a:lnTo>
                  <a:lnTo>
                    <a:pt x="1263" y="52"/>
                  </a:lnTo>
                  <a:lnTo>
                    <a:pt x="1230" y="52"/>
                  </a:lnTo>
                  <a:lnTo>
                    <a:pt x="1194" y="52"/>
                  </a:lnTo>
                  <a:lnTo>
                    <a:pt x="1158" y="52"/>
                  </a:lnTo>
                  <a:lnTo>
                    <a:pt x="1123" y="52"/>
                  </a:lnTo>
                  <a:lnTo>
                    <a:pt x="1087" y="52"/>
                  </a:lnTo>
                  <a:lnTo>
                    <a:pt x="1054" y="52"/>
                  </a:lnTo>
                  <a:lnTo>
                    <a:pt x="1021" y="52"/>
                  </a:lnTo>
                  <a:lnTo>
                    <a:pt x="994" y="52"/>
                  </a:lnTo>
                  <a:lnTo>
                    <a:pt x="968" y="52"/>
                  </a:lnTo>
                  <a:lnTo>
                    <a:pt x="949" y="52"/>
                  </a:lnTo>
                  <a:lnTo>
                    <a:pt x="935" y="53"/>
                  </a:lnTo>
                  <a:lnTo>
                    <a:pt x="922" y="54"/>
                  </a:lnTo>
                  <a:lnTo>
                    <a:pt x="906" y="54"/>
                  </a:lnTo>
                  <a:lnTo>
                    <a:pt x="888" y="56"/>
                  </a:lnTo>
                  <a:lnTo>
                    <a:pt x="867" y="57"/>
                  </a:lnTo>
                  <a:lnTo>
                    <a:pt x="845" y="58"/>
                  </a:lnTo>
                  <a:lnTo>
                    <a:pt x="821" y="59"/>
                  </a:lnTo>
                  <a:lnTo>
                    <a:pt x="797" y="60"/>
                  </a:lnTo>
                  <a:lnTo>
                    <a:pt x="772" y="61"/>
                  </a:lnTo>
                  <a:lnTo>
                    <a:pt x="746" y="61"/>
                  </a:lnTo>
                  <a:lnTo>
                    <a:pt x="721" y="63"/>
                  </a:lnTo>
                  <a:lnTo>
                    <a:pt x="698" y="64"/>
                  </a:lnTo>
                  <a:lnTo>
                    <a:pt x="675" y="65"/>
                  </a:lnTo>
                  <a:lnTo>
                    <a:pt x="654" y="65"/>
                  </a:lnTo>
                  <a:lnTo>
                    <a:pt x="635" y="66"/>
                  </a:lnTo>
                  <a:lnTo>
                    <a:pt x="618" y="66"/>
                  </a:lnTo>
                  <a:lnTo>
                    <a:pt x="606" y="66"/>
                  </a:lnTo>
                  <a:lnTo>
                    <a:pt x="594" y="66"/>
                  </a:lnTo>
                  <a:lnTo>
                    <a:pt x="582" y="65"/>
                  </a:lnTo>
                  <a:lnTo>
                    <a:pt x="569" y="63"/>
                  </a:lnTo>
                  <a:lnTo>
                    <a:pt x="555" y="60"/>
                  </a:lnTo>
                  <a:lnTo>
                    <a:pt x="540" y="58"/>
                  </a:lnTo>
                  <a:lnTo>
                    <a:pt x="525" y="54"/>
                  </a:lnTo>
                  <a:lnTo>
                    <a:pt x="509" y="51"/>
                  </a:lnTo>
                  <a:lnTo>
                    <a:pt x="493" y="48"/>
                  </a:lnTo>
                  <a:lnTo>
                    <a:pt x="477" y="44"/>
                  </a:lnTo>
                  <a:lnTo>
                    <a:pt x="461" y="41"/>
                  </a:lnTo>
                  <a:lnTo>
                    <a:pt x="445" y="37"/>
                  </a:lnTo>
                  <a:lnTo>
                    <a:pt x="428" y="34"/>
                  </a:lnTo>
                  <a:lnTo>
                    <a:pt x="412" y="31"/>
                  </a:lnTo>
                  <a:lnTo>
                    <a:pt x="397" y="29"/>
                  </a:lnTo>
                  <a:lnTo>
                    <a:pt x="382" y="27"/>
                  </a:lnTo>
                  <a:lnTo>
                    <a:pt x="369" y="26"/>
                  </a:lnTo>
                  <a:lnTo>
                    <a:pt x="352" y="25"/>
                  </a:lnTo>
                  <a:lnTo>
                    <a:pt x="333" y="25"/>
                  </a:lnTo>
                  <a:lnTo>
                    <a:pt x="311" y="25"/>
                  </a:lnTo>
                  <a:lnTo>
                    <a:pt x="286" y="25"/>
                  </a:lnTo>
                  <a:lnTo>
                    <a:pt x="259" y="26"/>
                  </a:lnTo>
                  <a:lnTo>
                    <a:pt x="230" y="27"/>
                  </a:lnTo>
                  <a:lnTo>
                    <a:pt x="202" y="27"/>
                  </a:lnTo>
                  <a:lnTo>
                    <a:pt x="173" y="28"/>
                  </a:lnTo>
                  <a:lnTo>
                    <a:pt x="144" y="29"/>
                  </a:lnTo>
                  <a:lnTo>
                    <a:pt x="115" y="30"/>
                  </a:lnTo>
                  <a:lnTo>
                    <a:pt x="90" y="30"/>
                  </a:lnTo>
                  <a:lnTo>
                    <a:pt x="66" y="30"/>
                  </a:lnTo>
                  <a:lnTo>
                    <a:pt x="45" y="30"/>
                  </a:lnTo>
                  <a:lnTo>
                    <a:pt x="27" y="29"/>
                  </a:lnTo>
                  <a:lnTo>
                    <a:pt x="13" y="28"/>
                  </a:lnTo>
                  <a:lnTo>
                    <a:pt x="3" y="2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55662" y="990600"/>
            <a:ext cx="6670675" cy="576262"/>
          </a:xfrm>
        </p:spPr>
        <p:txBody>
          <a:bodyPr/>
          <a:lstStyle/>
          <a:p>
            <a:r>
              <a:rPr lang="en-US" altLang="zh-CN" dirty="0">
                <a:latin typeface="Times New Roman" pitchFamily="18" charset="0"/>
                <a:cs typeface="Times New Roman" pitchFamily="18" charset="0"/>
              </a:rPr>
              <a:t>Modeling communication protocols</a:t>
            </a:r>
          </a:p>
        </p:txBody>
      </p:sp>
      <p:sp>
        <p:nvSpPr>
          <p:cNvPr id="35843" name="Oval 4"/>
          <p:cNvSpPr>
            <a:spLocks noChangeArrowheads="1"/>
          </p:cNvSpPr>
          <p:nvPr/>
        </p:nvSpPr>
        <p:spPr bwMode="auto">
          <a:xfrm>
            <a:off x="2133600" y="2286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44" name="Text Box 5"/>
          <p:cNvSpPr txBox="1">
            <a:spLocks noChangeArrowheads="1"/>
          </p:cNvSpPr>
          <p:nvPr/>
        </p:nvSpPr>
        <p:spPr bwMode="auto">
          <a:xfrm>
            <a:off x="2590800" y="1981200"/>
            <a:ext cx="10366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ready</a:t>
            </a:r>
          </a:p>
          <a:p>
            <a:pPr eaLnBrk="1" hangingPunct="1"/>
            <a:r>
              <a:rPr lang="en-US" altLang="zh-CN">
                <a:ea typeface="宋体" charset="-122"/>
              </a:rPr>
              <a:t>to send</a:t>
            </a:r>
          </a:p>
        </p:txBody>
      </p:sp>
      <p:sp>
        <p:nvSpPr>
          <p:cNvPr id="35845" name="Oval 6"/>
          <p:cNvSpPr>
            <a:spLocks noChangeArrowheads="1"/>
          </p:cNvSpPr>
          <p:nvPr/>
        </p:nvSpPr>
        <p:spPr bwMode="auto">
          <a:xfrm>
            <a:off x="2286000" y="2438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46" name="Oval 7"/>
          <p:cNvSpPr>
            <a:spLocks noChangeArrowheads="1"/>
          </p:cNvSpPr>
          <p:nvPr/>
        </p:nvSpPr>
        <p:spPr bwMode="auto">
          <a:xfrm>
            <a:off x="21336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47" name="Oval 8"/>
          <p:cNvSpPr>
            <a:spLocks noChangeArrowheads="1"/>
          </p:cNvSpPr>
          <p:nvPr/>
        </p:nvSpPr>
        <p:spPr bwMode="auto">
          <a:xfrm>
            <a:off x="2133600" y="5334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48" name="Rectangle 9"/>
          <p:cNvSpPr>
            <a:spLocks noChangeArrowheads="1"/>
          </p:cNvSpPr>
          <p:nvPr/>
        </p:nvSpPr>
        <p:spPr bwMode="auto">
          <a:xfrm rot="-5400000">
            <a:off x="2324100" y="2933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49" name="Rectangle 10"/>
          <p:cNvSpPr>
            <a:spLocks noChangeArrowheads="1"/>
          </p:cNvSpPr>
          <p:nvPr/>
        </p:nvSpPr>
        <p:spPr bwMode="auto">
          <a:xfrm rot="-5400000">
            <a:off x="23241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50" name="Text Box 11"/>
          <p:cNvSpPr txBox="1">
            <a:spLocks noChangeArrowheads="1"/>
          </p:cNvSpPr>
          <p:nvPr/>
        </p:nvSpPr>
        <p:spPr bwMode="auto">
          <a:xfrm>
            <a:off x="2590800" y="3505200"/>
            <a:ext cx="10541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wait</a:t>
            </a:r>
          </a:p>
          <a:p>
            <a:pPr eaLnBrk="1" hangingPunct="1"/>
            <a:r>
              <a:rPr lang="en-US" altLang="zh-CN">
                <a:ea typeface="宋体" charset="-122"/>
              </a:rPr>
              <a:t>for ack.</a:t>
            </a:r>
          </a:p>
        </p:txBody>
      </p:sp>
      <p:sp>
        <p:nvSpPr>
          <p:cNvPr id="35851" name="Text Box 12"/>
          <p:cNvSpPr txBox="1">
            <a:spLocks noChangeArrowheads="1"/>
          </p:cNvSpPr>
          <p:nvPr/>
        </p:nvSpPr>
        <p:spPr bwMode="auto">
          <a:xfrm>
            <a:off x="2514600" y="5562600"/>
            <a:ext cx="11509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ack.</a:t>
            </a:r>
          </a:p>
          <a:p>
            <a:pPr eaLnBrk="1" hangingPunct="1"/>
            <a:r>
              <a:rPr lang="en-US" altLang="zh-CN">
                <a:ea typeface="宋体" charset="-122"/>
              </a:rPr>
              <a:t>received</a:t>
            </a:r>
          </a:p>
        </p:txBody>
      </p:sp>
      <p:sp>
        <p:nvSpPr>
          <p:cNvPr id="35852" name="Oval 13"/>
          <p:cNvSpPr>
            <a:spLocks noChangeArrowheads="1"/>
          </p:cNvSpPr>
          <p:nvPr/>
        </p:nvSpPr>
        <p:spPr bwMode="auto">
          <a:xfrm>
            <a:off x="6172200" y="2286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53" name="Oval 14"/>
          <p:cNvSpPr>
            <a:spLocks noChangeArrowheads="1"/>
          </p:cNvSpPr>
          <p:nvPr/>
        </p:nvSpPr>
        <p:spPr bwMode="auto">
          <a:xfrm>
            <a:off x="6324600" y="2438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54" name="Oval 15"/>
          <p:cNvSpPr>
            <a:spLocks noChangeArrowheads="1"/>
          </p:cNvSpPr>
          <p:nvPr/>
        </p:nvSpPr>
        <p:spPr bwMode="auto">
          <a:xfrm>
            <a:off x="61722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55" name="Oval 16"/>
          <p:cNvSpPr>
            <a:spLocks noChangeArrowheads="1"/>
          </p:cNvSpPr>
          <p:nvPr/>
        </p:nvSpPr>
        <p:spPr bwMode="auto">
          <a:xfrm>
            <a:off x="6172200" y="5334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56" name="Rectangle 17"/>
          <p:cNvSpPr>
            <a:spLocks noChangeArrowheads="1"/>
          </p:cNvSpPr>
          <p:nvPr/>
        </p:nvSpPr>
        <p:spPr bwMode="auto">
          <a:xfrm rot="-5400000">
            <a:off x="6362700" y="2933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57" name="Rectangle 18"/>
          <p:cNvSpPr>
            <a:spLocks noChangeArrowheads="1"/>
          </p:cNvSpPr>
          <p:nvPr/>
        </p:nvSpPr>
        <p:spPr bwMode="auto">
          <a:xfrm rot="-5400000">
            <a:off x="63627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58" name="Text Box 19"/>
          <p:cNvSpPr txBox="1">
            <a:spLocks noChangeArrowheads="1"/>
          </p:cNvSpPr>
          <p:nvPr/>
        </p:nvSpPr>
        <p:spPr bwMode="auto">
          <a:xfrm>
            <a:off x="5029200" y="3657600"/>
            <a:ext cx="11509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msg.</a:t>
            </a:r>
          </a:p>
          <a:p>
            <a:pPr eaLnBrk="1" hangingPunct="1"/>
            <a:r>
              <a:rPr lang="en-US" altLang="zh-CN">
                <a:ea typeface="宋体" charset="-122"/>
              </a:rPr>
              <a:t>received</a:t>
            </a:r>
          </a:p>
        </p:txBody>
      </p:sp>
      <p:sp>
        <p:nvSpPr>
          <p:cNvPr id="35859" name="Text Box 20"/>
          <p:cNvSpPr txBox="1">
            <a:spLocks noChangeArrowheads="1"/>
          </p:cNvSpPr>
          <p:nvPr/>
        </p:nvSpPr>
        <p:spPr bwMode="auto">
          <a:xfrm>
            <a:off x="5562600" y="5562600"/>
            <a:ext cx="67468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ack.</a:t>
            </a:r>
          </a:p>
          <a:p>
            <a:pPr eaLnBrk="1" hangingPunct="1"/>
            <a:r>
              <a:rPr lang="en-US" altLang="zh-CN">
                <a:ea typeface="宋体" charset="-122"/>
              </a:rPr>
              <a:t>sent</a:t>
            </a:r>
          </a:p>
        </p:txBody>
      </p:sp>
      <p:sp>
        <p:nvSpPr>
          <p:cNvPr id="35860" name="Text Box 21"/>
          <p:cNvSpPr txBox="1">
            <a:spLocks noChangeArrowheads="1"/>
          </p:cNvSpPr>
          <p:nvPr/>
        </p:nvSpPr>
        <p:spPr bwMode="auto">
          <a:xfrm>
            <a:off x="4876800" y="1981200"/>
            <a:ext cx="13176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ready</a:t>
            </a:r>
          </a:p>
          <a:p>
            <a:pPr eaLnBrk="1" hangingPunct="1"/>
            <a:r>
              <a:rPr lang="en-US" altLang="zh-CN">
                <a:ea typeface="宋体" charset="-122"/>
              </a:rPr>
              <a:t>to receive</a:t>
            </a:r>
          </a:p>
        </p:txBody>
      </p:sp>
      <p:sp>
        <p:nvSpPr>
          <p:cNvPr id="35861" name="Oval 22"/>
          <p:cNvSpPr>
            <a:spLocks noChangeArrowheads="1"/>
          </p:cNvSpPr>
          <p:nvPr/>
        </p:nvSpPr>
        <p:spPr bwMode="auto">
          <a:xfrm>
            <a:off x="4114800" y="31242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62" name="Oval 23"/>
          <p:cNvSpPr>
            <a:spLocks noChangeArrowheads="1"/>
          </p:cNvSpPr>
          <p:nvPr/>
        </p:nvSpPr>
        <p:spPr bwMode="auto">
          <a:xfrm>
            <a:off x="41148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35863" name="Text Box 24"/>
          <p:cNvSpPr txBox="1">
            <a:spLocks noChangeArrowheads="1"/>
          </p:cNvSpPr>
          <p:nvPr/>
        </p:nvSpPr>
        <p:spPr bwMode="auto">
          <a:xfrm>
            <a:off x="3810000" y="4953000"/>
            <a:ext cx="8667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buffer</a:t>
            </a:r>
          </a:p>
          <a:p>
            <a:pPr eaLnBrk="1" hangingPunct="1"/>
            <a:r>
              <a:rPr lang="en-US" altLang="zh-CN">
                <a:ea typeface="宋体" charset="-122"/>
              </a:rPr>
              <a:t>full</a:t>
            </a:r>
          </a:p>
        </p:txBody>
      </p:sp>
      <p:sp>
        <p:nvSpPr>
          <p:cNvPr id="35864" name="Text Box 25"/>
          <p:cNvSpPr txBox="1">
            <a:spLocks noChangeArrowheads="1"/>
          </p:cNvSpPr>
          <p:nvPr/>
        </p:nvSpPr>
        <p:spPr bwMode="auto">
          <a:xfrm>
            <a:off x="3810000" y="2590800"/>
            <a:ext cx="8667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buffer</a:t>
            </a:r>
          </a:p>
          <a:p>
            <a:pPr eaLnBrk="1" hangingPunct="1"/>
            <a:r>
              <a:rPr lang="en-US" altLang="zh-CN">
                <a:ea typeface="宋体" charset="-122"/>
              </a:rPr>
              <a:t>full</a:t>
            </a:r>
          </a:p>
        </p:txBody>
      </p:sp>
      <p:sp>
        <p:nvSpPr>
          <p:cNvPr id="35865" name="Text Box 26"/>
          <p:cNvSpPr txBox="1">
            <a:spLocks noChangeArrowheads="1"/>
          </p:cNvSpPr>
          <p:nvPr/>
        </p:nvSpPr>
        <p:spPr bwMode="auto">
          <a:xfrm>
            <a:off x="1295400" y="2895600"/>
            <a:ext cx="75088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send</a:t>
            </a:r>
          </a:p>
          <a:p>
            <a:pPr eaLnBrk="1" hangingPunct="1"/>
            <a:r>
              <a:rPr lang="en-US" altLang="zh-CN">
                <a:ea typeface="宋体" charset="-122"/>
              </a:rPr>
              <a:t>msg.</a:t>
            </a:r>
          </a:p>
        </p:txBody>
      </p:sp>
      <p:sp>
        <p:nvSpPr>
          <p:cNvPr id="35866" name="Text Box 27"/>
          <p:cNvSpPr txBox="1">
            <a:spLocks noChangeArrowheads="1"/>
          </p:cNvSpPr>
          <p:nvPr/>
        </p:nvSpPr>
        <p:spPr bwMode="auto">
          <a:xfrm>
            <a:off x="1219200" y="4419600"/>
            <a:ext cx="100806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receive</a:t>
            </a:r>
          </a:p>
          <a:p>
            <a:pPr eaLnBrk="1" hangingPunct="1"/>
            <a:r>
              <a:rPr lang="en-US" altLang="zh-CN">
                <a:ea typeface="宋体" charset="-122"/>
              </a:rPr>
              <a:t>ack.</a:t>
            </a:r>
          </a:p>
        </p:txBody>
      </p:sp>
      <p:sp>
        <p:nvSpPr>
          <p:cNvPr id="35867" name="Text Box 28"/>
          <p:cNvSpPr txBox="1">
            <a:spLocks noChangeArrowheads="1"/>
          </p:cNvSpPr>
          <p:nvPr/>
        </p:nvSpPr>
        <p:spPr bwMode="auto">
          <a:xfrm>
            <a:off x="6705600" y="2895600"/>
            <a:ext cx="100806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receive</a:t>
            </a:r>
          </a:p>
          <a:p>
            <a:pPr eaLnBrk="1" hangingPunct="1"/>
            <a:r>
              <a:rPr lang="en-US" altLang="zh-CN">
                <a:ea typeface="宋体" charset="-122"/>
              </a:rPr>
              <a:t>msg.</a:t>
            </a:r>
          </a:p>
        </p:txBody>
      </p:sp>
      <p:sp>
        <p:nvSpPr>
          <p:cNvPr id="35868" name="Text Box 29"/>
          <p:cNvSpPr txBox="1">
            <a:spLocks noChangeArrowheads="1"/>
          </p:cNvSpPr>
          <p:nvPr/>
        </p:nvSpPr>
        <p:spPr bwMode="auto">
          <a:xfrm>
            <a:off x="6705600" y="4419600"/>
            <a:ext cx="727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send</a:t>
            </a:r>
          </a:p>
          <a:p>
            <a:pPr eaLnBrk="1" hangingPunct="1"/>
            <a:r>
              <a:rPr lang="en-US" altLang="zh-CN">
                <a:ea typeface="宋体" charset="-122"/>
              </a:rPr>
              <a:t>ack.</a:t>
            </a:r>
          </a:p>
        </p:txBody>
      </p:sp>
      <p:sp>
        <p:nvSpPr>
          <p:cNvPr id="35869" name="Line 30"/>
          <p:cNvSpPr>
            <a:spLocks noChangeShapeType="1"/>
          </p:cNvSpPr>
          <p:nvPr/>
        </p:nvSpPr>
        <p:spPr bwMode="auto">
          <a:xfrm>
            <a:off x="2362200" y="2743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0" name="Line 31"/>
          <p:cNvSpPr>
            <a:spLocks noChangeShapeType="1"/>
          </p:cNvSpPr>
          <p:nvPr/>
        </p:nvSpPr>
        <p:spPr bwMode="auto">
          <a:xfrm>
            <a:off x="6400800" y="2743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1" name="Line 32"/>
          <p:cNvSpPr>
            <a:spLocks noChangeShapeType="1"/>
          </p:cNvSpPr>
          <p:nvPr/>
        </p:nvSpPr>
        <p:spPr bwMode="auto">
          <a:xfrm>
            <a:off x="23622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2" name="Line 33"/>
          <p:cNvSpPr>
            <a:spLocks noChangeShapeType="1"/>
          </p:cNvSpPr>
          <p:nvPr/>
        </p:nvSpPr>
        <p:spPr bwMode="auto">
          <a:xfrm>
            <a:off x="23622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3" name="Line 34"/>
          <p:cNvSpPr>
            <a:spLocks noChangeShapeType="1"/>
          </p:cNvSpPr>
          <p:nvPr/>
        </p:nvSpPr>
        <p:spPr bwMode="auto">
          <a:xfrm>
            <a:off x="2362200" y="4800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4" name="Line 35"/>
          <p:cNvSpPr>
            <a:spLocks noChangeShapeType="1"/>
          </p:cNvSpPr>
          <p:nvPr/>
        </p:nvSpPr>
        <p:spPr bwMode="auto">
          <a:xfrm>
            <a:off x="64008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5" name="Line 36"/>
          <p:cNvSpPr>
            <a:spLocks noChangeShapeType="1"/>
          </p:cNvSpPr>
          <p:nvPr/>
        </p:nvSpPr>
        <p:spPr bwMode="auto">
          <a:xfrm>
            <a:off x="64008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6" name="Line 37"/>
          <p:cNvSpPr>
            <a:spLocks noChangeShapeType="1"/>
          </p:cNvSpPr>
          <p:nvPr/>
        </p:nvSpPr>
        <p:spPr bwMode="auto">
          <a:xfrm>
            <a:off x="6400800" y="4800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7" name="Freeform 38"/>
          <p:cNvSpPr>
            <a:spLocks/>
          </p:cNvSpPr>
          <p:nvPr/>
        </p:nvSpPr>
        <p:spPr bwMode="auto">
          <a:xfrm>
            <a:off x="2438400" y="3276600"/>
            <a:ext cx="1676400" cy="304800"/>
          </a:xfrm>
          <a:custGeom>
            <a:avLst/>
            <a:gdLst>
              <a:gd name="T0" fmla="*/ 0 w 1056"/>
              <a:gd name="T1" fmla="*/ 0 h 192"/>
              <a:gd name="T2" fmla="*/ 2147483647 w 1056"/>
              <a:gd name="T3" fmla="*/ 2147483647 h 192"/>
              <a:gd name="T4" fmla="*/ 2147483647 w 1056"/>
              <a:gd name="T5" fmla="*/ 2147483647 h 192"/>
              <a:gd name="T6" fmla="*/ 2147483647 w 1056"/>
              <a:gd name="T7" fmla="*/ 2147483647 h 192"/>
              <a:gd name="T8" fmla="*/ 2147483647 w 1056"/>
              <a:gd name="T9" fmla="*/ 2147483647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6" h="192">
                <a:moveTo>
                  <a:pt x="0" y="0"/>
                </a:moveTo>
                <a:cubicBezTo>
                  <a:pt x="0" y="12"/>
                  <a:pt x="0" y="24"/>
                  <a:pt x="48" y="48"/>
                </a:cubicBezTo>
                <a:cubicBezTo>
                  <a:pt x="96" y="72"/>
                  <a:pt x="176" y="120"/>
                  <a:pt x="288" y="144"/>
                </a:cubicBezTo>
                <a:cubicBezTo>
                  <a:pt x="400" y="168"/>
                  <a:pt x="592" y="192"/>
                  <a:pt x="720" y="192"/>
                </a:cubicBezTo>
                <a:cubicBezTo>
                  <a:pt x="848" y="192"/>
                  <a:pt x="952" y="168"/>
                  <a:pt x="1056" y="14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8" name="Freeform 39"/>
          <p:cNvSpPr>
            <a:spLocks/>
          </p:cNvSpPr>
          <p:nvPr/>
        </p:nvSpPr>
        <p:spPr bwMode="auto">
          <a:xfrm>
            <a:off x="4572000" y="2959100"/>
            <a:ext cx="1714500" cy="317500"/>
          </a:xfrm>
          <a:custGeom>
            <a:avLst/>
            <a:gdLst>
              <a:gd name="T0" fmla="*/ 0 w 1080"/>
              <a:gd name="T1" fmla="*/ 2147483647 h 200"/>
              <a:gd name="T2" fmla="*/ 2147483647 w 1080"/>
              <a:gd name="T3" fmla="*/ 2147483647 h 200"/>
              <a:gd name="T4" fmla="*/ 2147483647 w 1080"/>
              <a:gd name="T5" fmla="*/ 2147483647 h 200"/>
              <a:gd name="T6" fmla="*/ 2147483647 w 1080"/>
              <a:gd name="T7" fmla="*/ 2147483647 h 200"/>
              <a:gd name="T8" fmla="*/ 2147483647 w 1080"/>
              <a:gd name="T9" fmla="*/ 2147483647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0" h="200">
                <a:moveTo>
                  <a:pt x="0" y="200"/>
                </a:moveTo>
                <a:cubicBezTo>
                  <a:pt x="44" y="168"/>
                  <a:pt x="88" y="136"/>
                  <a:pt x="192" y="104"/>
                </a:cubicBezTo>
                <a:cubicBezTo>
                  <a:pt x="296" y="72"/>
                  <a:pt x="488" y="16"/>
                  <a:pt x="624" y="8"/>
                </a:cubicBezTo>
                <a:cubicBezTo>
                  <a:pt x="760" y="0"/>
                  <a:pt x="936" y="32"/>
                  <a:pt x="1008" y="56"/>
                </a:cubicBezTo>
                <a:cubicBezTo>
                  <a:pt x="1080" y="80"/>
                  <a:pt x="1048" y="136"/>
                  <a:pt x="1056" y="152"/>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79" name="Freeform 40"/>
          <p:cNvSpPr>
            <a:spLocks/>
          </p:cNvSpPr>
          <p:nvPr/>
        </p:nvSpPr>
        <p:spPr bwMode="auto">
          <a:xfrm>
            <a:off x="2514600" y="4419600"/>
            <a:ext cx="1676400" cy="304800"/>
          </a:xfrm>
          <a:custGeom>
            <a:avLst/>
            <a:gdLst>
              <a:gd name="T0" fmla="*/ 2147483647 w 1056"/>
              <a:gd name="T1" fmla="*/ 2147483647 h 192"/>
              <a:gd name="T2" fmla="*/ 2147483647 w 1056"/>
              <a:gd name="T3" fmla="*/ 2147483647 h 192"/>
              <a:gd name="T4" fmla="*/ 2147483647 w 1056"/>
              <a:gd name="T5" fmla="*/ 0 h 192"/>
              <a:gd name="T6" fmla="*/ 2147483647 w 1056"/>
              <a:gd name="T7" fmla="*/ 2147483647 h 192"/>
              <a:gd name="T8" fmla="*/ 0 w 1056"/>
              <a:gd name="T9" fmla="*/ 2147483647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6" h="192">
                <a:moveTo>
                  <a:pt x="1056" y="96"/>
                </a:moveTo>
                <a:cubicBezTo>
                  <a:pt x="1052" y="80"/>
                  <a:pt x="1048" y="64"/>
                  <a:pt x="960" y="48"/>
                </a:cubicBezTo>
                <a:cubicBezTo>
                  <a:pt x="872" y="32"/>
                  <a:pt x="672" y="0"/>
                  <a:pt x="528" y="0"/>
                </a:cubicBezTo>
                <a:cubicBezTo>
                  <a:pt x="384" y="0"/>
                  <a:pt x="184" y="16"/>
                  <a:pt x="96" y="48"/>
                </a:cubicBezTo>
                <a:cubicBezTo>
                  <a:pt x="8" y="80"/>
                  <a:pt x="4" y="136"/>
                  <a:pt x="0" y="192"/>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80" name="Freeform 41"/>
          <p:cNvSpPr>
            <a:spLocks/>
          </p:cNvSpPr>
          <p:nvPr/>
        </p:nvSpPr>
        <p:spPr bwMode="auto">
          <a:xfrm>
            <a:off x="4495800" y="4800600"/>
            <a:ext cx="1828800" cy="254000"/>
          </a:xfrm>
          <a:custGeom>
            <a:avLst/>
            <a:gdLst>
              <a:gd name="T0" fmla="*/ 2147483647 w 1152"/>
              <a:gd name="T1" fmla="*/ 0 h 160"/>
              <a:gd name="T2" fmla="*/ 2147483647 w 1152"/>
              <a:gd name="T3" fmla="*/ 2147483647 h 160"/>
              <a:gd name="T4" fmla="*/ 2147483647 w 1152"/>
              <a:gd name="T5" fmla="*/ 2147483647 h 160"/>
              <a:gd name="T6" fmla="*/ 2147483647 w 1152"/>
              <a:gd name="T7" fmla="*/ 2147483647 h 160"/>
              <a:gd name="T8" fmla="*/ 0 w 1152"/>
              <a:gd name="T9" fmla="*/ 2147483647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2" h="160">
                <a:moveTo>
                  <a:pt x="1152" y="0"/>
                </a:moveTo>
                <a:cubicBezTo>
                  <a:pt x="1152" y="12"/>
                  <a:pt x="1152" y="24"/>
                  <a:pt x="1104" y="48"/>
                </a:cubicBezTo>
                <a:cubicBezTo>
                  <a:pt x="1056" y="72"/>
                  <a:pt x="1008" y="128"/>
                  <a:pt x="864" y="144"/>
                </a:cubicBezTo>
                <a:cubicBezTo>
                  <a:pt x="720" y="160"/>
                  <a:pt x="384" y="160"/>
                  <a:pt x="240" y="144"/>
                </a:cubicBezTo>
                <a:cubicBezTo>
                  <a:pt x="96" y="128"/>
                  <a:pt x="48" y="88"/>
                  <a:pt x="0"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81" name="Rectangle 42"/>
          <p:cNvSpPr>
            <a:spLocks noChangeArrowheads="1"/>
          </p:cNvSpPr>
          <p:nvPr/>
        </p:nvSpPr>
        <p:spPr bwMode="auto">
          <a:xfrm rot="-5400000">
            <a:off x="1028700" y="3695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82" name="Rectangle 43"/>
          <p:cNvSpPr>
            <a:spLocks noChangeArrowheads="1"/>
          </p:cNvSpPr>
          <p:nvPr/>
        </p:nvSpPr>
        <p:spPr bwMode="auto">
          <a:xfrm rot="-5400000">
            <a:off x="7962900" y="36195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83" name="Freeform 44"/>
          <p:cNvSpPr>
            <a:spLocks/>
          </p:cNvSpPr>
          <p:nvPr/>
        </p:nvSpPr>
        <p:spPr bwMode="auto">
          <a:xfrm>
            <a:off x="1054100" y="4038600"/>
            <a:ext cx="1358900" cy="2209800"/>
          </a:xfrm>
          <a:custGeom>
            <a:avLst/>
            <a:gdLst>
              <a:gd name="T0" fmla="*/ 2147483647 w 856"/>
              <a:gd name="T1" fmla="*/ 2147483647 h 1392"/>
              <a:gd name="T2" fmla="*/ 2147483647 w 856"/>
              <a:gd name="T3" fmla="*/ 2147483647 h 1392"/>
              <a:gd name="T4" fmla="*/ 2147483647 w 856"/>
              <a:gd name="T5" fmla="*/ 2147483647 h 1392"/>
              <a:gd name="T6" fmla="*/ 2147483647 w 856"/>
              <a:gd name="T7" fmla="*/ 2147483647 h 1392"/>
              <a:gd name="T8" fmla="*/ 2147483647 w 856"/>
              <a:gd name="T9" fmla="*/ 2147483647 h 1392"/>
              <a:gd name="T10" fmla="*/ 2147483647 w 856"/>
              <a:gd name="T11" fmla="*/ 2147483647 h 1392"/>
              <a:gd name="T12" fmla="*/ 2147483647 w 856"/>
              <a:gd name="T13" fmla="*/ 0 h 13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56" h="1392">
                <a:moveTo>
                  <a:pt x="824" y="1104"/>
                </a:moveTo>
                <a:cubicBezTo>
                  <a:pt x="828" y="1132"/>
                  <a:pt x="832" y="1160"/>
                  <a:pt x="824" y="1200"/>
                </a:cubicBezTo>
                <a:cubicBezTo>
                  <a:pt x="816" y="1240"/>
                  <a:pt x="856" y="1312"/>
                  <a:pt x="776" y="1344"/>
                </a:cubicBezTo>
                <a:cubicBezTo>
                  <a:pt x="696" y="1376"/>
                  <a:pt x="464" y="1392"/>
                  <a:pt x="344" y="1392"/>
                </a:cubicBezTo>
                <a:cubicBezTo>
                  <a:pt x="224" y="1392"/>
                  <a:pt x="112" y="1384"/>
                  <a:pt x="56" y="1344"/>
                </a:cubicBezTo>
                <a:cubicBezTo>
                  <a:pt x="0" y="1304"/>
                  <a:pt x="16" y="1376"/>
                  <a:pt x="8" y="1152"/>
                </a:cubicBezTo>
                <a:cubicBezTo>
                  <a:pt x="0" y="928"/>
                  <a:pt x="4" y="464"/>
                  <a:pt x="8"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84" name="Freeform 45"/>
          <p:cNvSpPr>
            <a:spLocks/>
          </p:cNvSpPr>
          <p:nvPr/>
        </p:nvSpPr>
        <p:spPr bwMode="auto">
          <a:xfrm>
            <a:off x="1016000" y="1968500"/>
            <a:ext cx="1346200" cy="1993900"/>
          </a:xfrm>
          <a:custGeom>
            <a:avLst/>
            <a:gdLst>
              <a:gd name="T0" fmla="*/ 2147483647 w 848"/>
              <a:gd name="T1" fmla="*/ 2147483647 h 1256"/>
              <a:gd name="T2" fmla="*/ 2147483647 w 848"/>
              <a:gd name="T3" fmla="*/ 2147483647 h 1256"/>
              <a:gd name="T4" fmla="*/ 2147483647 w 848"/>
              <a:gd name="T5" fmla="*/ 2147483647 h 1256"/>
              <a:gd name="T6" fmla="*/ 2147483647 w 848"/>
              <a:gd name="T7" fmla="*/ 2147483647 h 1256"/>
              <a:gd name="T8" fmla="*/ 2147483647 w 848"/>
              <a:gd name="T9" fmla="*/ 2147483647 h 1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1256">
                <a:moveTo>
                  <a:pt x="32" y="1256"/>
                </a:moveTo>
                <a:cubicBezTo>
                  <a:pt x="16" y="828"/>
                  <a:pt x="0" y="400"/>
                  <a:pt x="32" y="200"/>
                </a:cubicBezTo>
                <a:cubicBezTo>
                  <a:pt x="64" y="0"/>
                  <a:pt x="107" y="81"/>
                  <a:pt x="224" y="56"/>
                </a:cubicBezTo>
                <a:cubicBezTo>
                  <a:pt x="341" y="31"/>
                  <a:pt x="629" y="23"/>
                  <a:pt x="733" y="47"/>
                </a:cubicBezTo>
                <a:cubicBezTo>
                  <a:pt x="837" y="71"/>
                  <a:pt x="824" y="168"/>
                  <a:pt x="848" y="20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85" name="Freeform 46"/>
          <p:cNvSpPr>
            <a:spLocks/>
          </p:cNvSpPr>
          <p:nvPr/>
        </p:nvSpPr>
        <p:spPr bwMode="auto">
          <a:xfrm>
            <a:off x="6362700" y="3962400"/>
            <a:ext cx="1714500" cy="2349500"/>
          </a:xfrm>
          <a:custGeom>
            <a:avLst/>
            <a:gdLst>
              <a:gd name="T0" fmla="*/ 2147483647 w 1128"/>
              <a:gd name="T1" fmla="*/ 2147483647 h 1480"/>
              <a:gd name="T2" fmla="*/ 2147483647 w 1128"/>
              <a:gd name="T3" fmla="*/ 2147483647 h 1480"/>
              <a:gd name="T4" fmla="*/ 2147483647 w 1128"/>
              <a:gd name="T5" fmla="*/ 2147483647 h 1480"/>
              <a:gd name="T6" fmla="*/ 2147483647 w 1128"/>
              <a:gd name="T7" fmla="*/ 2147483647 h 1480"/>
              <a:gd name="T8" fmla="*/ 2147483647 w 1128"/>
              <a:gd name="T9" fmla="*/ 2147483647 h 1480"/>
              <a:gd name="T10" fmla="*/ 2147483647 w 1128"/>
              <a:gd name="T11" fmla="*/ 0 h 14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8" h="1480">
                <a:moveTo>
                  <a:pt x="24" y="1152"/>
                </a:moveTo>
                <a:cubicBezTo>
                  <a:pt x="12" y="1228"/>
                  <a:pt x="0" y="1304"/>
                  <a:pt x="24" y="1344"/>
                </a:cubicBezTo>
                <a:cubicBezTo>
                  <a:pt x="48" y="1384"/>
                  <a:pt x="24" y="1384"/>
                  <a:pt x="168" y="1392"/>
                </a:cubicBezTo>
                <a:cubicBezTo>
                  <a:pt x="312" y="1400"/>
                  <a:pt x="736" y="1416"/>
                  <a:pt x="888" y="1392"/>
                </a:cubicBezTo>
                <a:cubicBezTo>
                  <a:pt x="1040" y="1368"/>
                  <a:pt x="1040" y="1480"/>
                  <a:pt x="1080" y="1248"/>
                </a:cubicBezTo>
                <a:cubicBezTo>
                  <a:pt x="1120" y="1016"/>
                  <a:pt x="1124" y="508"/>
                  <a:pt x="1128"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86" name="Freeform 47"/>
          <p:cNvSpPr>
            <a:spLocks/>
          </p:cNvSpPr>
          <p:nvPr/>
        </p:nvSpPr>
        <p:spPr bwMode="auto">
          <a:xfrm>
            <a:off x="6388100" y="2070100"/>
            <a:ext cx="1803400" cy="1816100"/>
          </a:xfrm>
          <a:custGeom>
            <a:avLst/>
            <a:gdLst>
              <a:gd name="T0" fmla="*/ 2147483647 w 1136"/>
              <a:gd name="T1" fmla="*/ 2147483647 h 1144"/>
              <a:gd name="T2" fmla="*/ 2147483647 w 1136"/>
              <a:gd name="T3" fmla="*/ 2147483647 h 1144"/>
              <a:gd name="T4" fmla="*/ 2147483647 w 1136"/>
              <a:gd name="T5" fmla="*/ 2147483647 h 1144"/>
              <a:gd name="T6" fmla="*/ 2147483647 w 1136"/>
              <a:gd name="T7" fmla="*/ 2147483647 h 1144"/>
              <a:gd name="T8" fmla="*/ 2147483647 w 1136"/>
              <a:gd name="T9" fmla="*/ 2147483647 h 1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6" h="1144">
                <a:moveTo>
                  <a:pt x="1064" y="1144"/>
                </a:moveTo>
                <a:cubicBezTo>
                  <a:pt x="1100" y="756"/>
                  <a:pt x="1136" y="368"/>
                  <a:pt x="1064" y="184"/>
                </a:cubicBezTo>
                <a:cubicBezTo>
                  <a:pt x="992" y="0"/>
                  <a:pt x="792" y="64"/>
                  <a:pt x="632" y="40"/>
                </a:cubicBezTo>
                <a:cubicBezTo>
                  <a:pt x="472" y="16"/>
                  <a:pt x="208" y="24"/>
                  <a:pt x="104" y="40"/>
                </a:cubicBezTo>
                <a:cubicBezTo>
                  <a:pt x="0" y="56"/>
                  <a:pt x="4" y="96"/>
                  <a:pt x="8" y="13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87" name="Text Box 48"/>
          <p:cNvSpPr txBox="1">
            <a:spLocks noChangeArrowheads="1"/>
          </p:cNvSpPr>
          <p:nvPr/>
        </p:nvSpPr>
        <p:spPr bwMode="auto">
          <a:xfrm>
            <a:off x="76200" y="3581400"/>
            <a:ext cx="9096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proc.1</a:t>
            </a:r>
          </a:p>
        </p:txBody>
      </p:sp>
      <p:sp>
        <p:nvSpPr>
          <p:cNvPr id="35888" name="Text Box 49"/>
          <p:cNvSpPr txBox="1">
            <a:spLocks noChangeArrowheads="1"/>
          </p:cNvSpPr>
          <p:nvPr/>
        </p:nvSpPr>
        <p:spPr bwMode="auto">
          <a:xfrm>
            <a:off x="8077200" y="3505200"/>
            <a:ext cx="9096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proc.2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dirty="0">
                <a:latin typeface="Times New Roman" pitchFamily="18" charset="0"/>
                <a:cs typeface="Times New Roman" pitchFamily="18" charset="0"/>
              </a:rPr>
              <a:t>Example: In a Restaurant</a:t>
            </a:r>
          </a:p>
        </p:txBody>
      </p:sp>
      <p:sp>
        <p:nvSpPr>
          <p:cNvPr id="54" name="灯片编号占位符 3"/>
          <p:cNvSpPr>
            <a:spLocks noGrp="1"/>
          </p:cNvSpPr>
          <p:nvPr>
            <p:ph type="sldNum" sz="quarter" idx="12"/>
          </p:nvPr>
        </p:nvSpPr>
        <p:spPr/>
        <p:txBody>
          <a:bodyPr/>
          <a:lstStyle/>
          <a:p>
            <a:pPr>
              <a:defRPr/>
            </a:pPr>
            <a:fld id="{2F6884A8-7704-4A5D-A69E-374D8CA309EF}" type="slidenum">
              <a:rPr lang="ko-KR" altLang="en-US"/>
              <a:pPr>
                <a:defRPr/>
              </a:pPr>
              <a:t>37</a:t>
            </a:fld>
            <a:endParaRPr lang="en-US" altLang="ko-KR"/>
          </a:p>
        </p:txBody>
      </p:sp>
      <p:sp>
        <p:nvSpPr>
          <p:cNvPr id="36868" name="Oval 3"/>
          <p:cNvSpPr>
            <a:spLocks noChangeArrowheads="1"/>
          </p:cNvSpPr>
          <p:nvPr/>
        </p:nvSpPr>
        <p:spPr bwMode="auto">
          <a:xfrm>
            <a:off x="2514600" y="20716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69" name="Rectangle 4"/>
          <p:cNvSpPr>
            <a:spLocks noChangeArrowheads="1"/>
          </p:cNvSpPr>
          <p:nvPr/>
        </p:nvSpPr>
        <p:spPr bwMode="auto">
          <a:xfrm>
            <a:off x="3352800" y="3290887"/>
            <a:ext cx="457200" cy="30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70" name="Oval 5"/>
          <p:cNvSpPr>
            <a:spLocks noChangeArrowheads="1"/>
          </p:cNvSpPr>
          <p:nvPr/>
        </p:nvSpPr>
        <p:spPr bwMode="auto">
          <a:xfrm>
            <a:off x="4419600" y="20716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71" name="Oval 6"/>
          <p:cNvSpPr>
            <a:spLocks noChangeArrowheads="1"/>
          </p:cNvSpPr>
          <p:nvPr/>
        </p:nvSpPr>
        <p:spPr bwMode="auto">
          <a:xfrm>
            <a:off x="6172200" y="20716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72" name="Rectangle 7"/>
          <p:cNvSpPr>
            <a:spLocks noChangeArrowheads="1"/>
          </p:cNvSpPr>
          <p:nvPr/>
        </p:nvSpPr>
        <p:spPr bwMode="auto">
          <a:xfrm>
            <a:off x="5334000" y="3290887"/>
            <a:ext cx="457200" cy="30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73" name="Line 8"/>
          <p:cNvSpPr>
            <a:spLocks noChangeShapeType="1"/>
          </p:cNvSpPr>
          <p:nvPr/>
        </p:nvSpPr>
        <p:spPr bwMode="auto">
          <a:xfrm>
            <a:off x="2819400" y="2452687"/>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74" name="Line 9"/>
          <p:cNvSpPr>
            <a:spLocks noChangeShapeType="1"/>
          </p:cNvSpPr>
          <p:nvPr/>
        </p:nvSpPr>
        <p:spPr bwMode="auto">
          <a:xfrm flipH="1">
            <a:off x="3733800" y="2376487"/>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75" name="Line 10"/>
          <p:cNvSpPr>
            <a:spLocks noChangeShapeType="1"/>
          </p:cNvSpPr>
          <p:nvPr/>
        </p:nvSpPr>
        <p:spPr bwMode="auto">
          <a:xfrm>
            <a:off x="4724400" y="2376487"/>
            <a:ext cx="762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76" name="Line 11"/>
          <p:cNvSpPr>
            <a:spLocks noChangeShapeType="1"/>
          </p:cNvSpPr>
          <p:nvPr/>
        </p:nvSpPr>
        <p:spPr bwMode="auto">
          <a:xfrm flipH="1">
            <a:off x="5715000" y="2376487"/>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77" name="Line 12"/>
          <p:cNvSpPr>
            <a:spLocks noChangeShapeType="1"/>
          </p:cNvSpPr>
          <p:nvPr/>
        </p:nvSpPr>
        <p:spPr bwMode="auto">
          <a:xfrm flipH="1">
            <a:off x="2819400" y="3595687"/>
            <a:ext cx="685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78" name="Oval 13"/>
          <p:cNvSpPr>
            <a:spLocks noChangeArrowheads="1"/>
          </p:cNvSpPr>
          <p:nvPr/>
        </p:nvSpPr>
        <p:spPr bwMode="auto">
          <a:xfrm>
            <a:off x="2514600" y="42814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79" name="Oval 14"/>
          <p:cNvSpPr>
            <a:spLocks noChangeArrowheads="1"/>
          </p:cNvSpPr>
          <p:nvPr/>
        </p:nvSpPr>
        <p:spPr bwMode="auto">
          <a:xfrm>
            <a:off x="4495800" y="43576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80" name="Oval 15"/>
          <p:cNvSpPr>
            <a:spLocks noChangeArrowheads="1"/>
          </p:cNvSpPr>
          <p:nvPr/>
        </p:nvSpPr>
        <p:spPr bwMode="auto">
          <a:xfrm>
            <a:off x="6400800" y="43576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81" name="Line 16"/>
          <p:cNvSpPr>
            <a:spLocks noChangeShapeType="1"/>
          </p:cNvSpPr>
          <p:nvPr/>
        </p:nvSpPr>
        <p:spPr bwMode="auto">
          <a:xfrm>
            <a:off x="3733800" y="3595687"/>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82" name="Line 17"/>
          <p:cNvSpPr>
            <a:spLocks noChangeShapeType="1"/>
          </p:cNvSpPr>
          <p:nvPr/>
        </p:nvSpPr>
        <p:spPr bwMode="auto">
          <a:xfrm flipH="1">
            <a:off x="4800600" y="3595687"/>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83" name="Line 18"/>
          <p:cNvSpPr>
            <a:spLocks noChangeShapeType="1"/>
          </p:cNvSpPr>
          <p:nvPr/>
        </p:nvSpPr>
        <p:spPr bwMode="auto">
          <a:xfrm>
            <a:off x="5638800" y="3595687"/>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84" name="Rectangle 19"/>
          <p:cNvSpPr>
            <a:spLocks noChangeArrowheads="1"/>
          </p:cNvSpPr>
          <p:nvPr/>
        </p:nvSpPr>
        <p:spPr bwMode="auto">
          <a:xfrm>
            <a:off x="6400800" y="5653087"/>
            <a:ext cx="457200" cy="30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85" name="Oval 20"/>
          <p:cNvSpPr>
            <a:spLocks noChangeArrowheads="1"/>
          </p:cNvSpPr>
          <p:nvPr/>
        </p:nvSpPr>
        <p:spPr bwMode="auto">
          <a:xfrm>
            <a:off x="7924800" y="56530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86" name="Rectangle 21"/>
          <p:cNvSpPr>
            <a:spLocks noChangeArrowheads="1"/>
          </p:cNvSpPr>
          <p:nvPr/>
        </p:nvSpPr>
        <p:spPr bwMode="auto">
          <a:xfrm>
            <a:off x="4495800" y="5653087"/>
            <a:ext cx="457200" cy="30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87" name="Line 22"/>
          <p:cNvSpPr>
            <a:spLocks noChangeShapeType="1"/>
          </p:cNvSpPr>
          <p:nvPr/>
        </p:nvSpPr>
        <p:spPr bwMode="auto">
          <a:xfrm>
            <a:off x="6629400" y="4738687"/>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88" name="Line 23"/>
          <p:cNvSpPr>
            <a:spLocks noChangeShapeType="1"/>
          </p:cNvSpPr>
          <p:nvPr/>
        </p:nvSpPr>
        <p:spPr bwMode="auto">
          <a:xfrm>
            <a:off x="6858000" y="5805487"/>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89" name="Line 24"/>
          <p:cNvSpPr>
            <a:spLocks noChangeShapeType="1"/>
          </p:cNvSpPr>
          <p:nvPr/>
        </p:nvSpPr>
        <p:spPr bwMode="auto">
          <a:xfrm>
            <a:off x="4724400" y="4738687"/>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0" name="Line 25"/>
          <p:cNvSpPr>
            <a:spLocks noChangeShapeType="1"/>
          </p:cNvSpPr>
          <p:nvPr/>
        </p:nvSpPr>
        <p:spPr bwMode="auto">
          <a:xfrm flipH="1" flipV="1">
            <a:off x="3962400" y="5043487"/>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1" name="Line 26"/>
          <p:cNvSpPr>
            <a:spLocks noChangeShapeType="1"/>
          </p:cNvSpPr>
          <p:nvPr/>
        </p:nvSpPr>
        <p:spPr bwMode="auto">
          <a:xfrm flipV="1">
            <a:off x="3962400" y="2452687"/>
            <a:ext cx="60960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2" name="Rectangle 27"/>
          <p:cNvSpPr>
            <a:spLocks noChangeArrowheads="1"/>
          </p:cNvSpPr>
          <p:nvPr/>
        </p:nvSpPr>
        <p:spPr bwMode="auto">
          <a:xfrm>
            <a:off x="2514600" y="5653087"/>
            <a:ext cx="457200" cy="30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93" name="Line 28"/>
          <p:cNvSpPr>
            <a:spLocks noChangeShapeType="1"/>
          </p:cNvSpPr>
          <p:nvPr/>
        </p:nvSpPr>
        <p:spPr bwMode="auto">
          <a:xfrm>
            <a:off x="2743200" y="4662487"/>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4" name="Oval 29"/>
          <p:cNvSpPr>
            <a:spLocks noChangeArrowheads="1"/>
          </p:cNvSpPr>
          <p:nvPr/>
        </p:nvSpPr>
        <p:spPr bwMode="auto">
          <a:xfrm>
            <a:off x="1371600" y="5653087"/>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95" name="Line 30"/>
          <p:cNvSpPr>
            <a:spLocks noChangeShapeType="1"/>
          </p:cNvSpPr>
          <p:nvPr/>
        </p:nvSpPr>
        <p:spPr bwMode="auto">
          <a:xfrm flipH="1">
            <a:off x="1752600" y="5805487"/>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6" name="Line 31"/>
          <p:cNvSpPr>
            <a:spLocks noChangeShapeType="1"/>
          </p:cNvSpPr>
          <p:nvPr/>
        </p:nvSpPr>
        <p:spPr bwMode="auto">
          <a:xfrm flipV="1">
            <a:off x="2971800" y="2376487"/>
            <a:ext cx="1524000" cy="3429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7" name="Line 32"/>
          <p:cNvSpPr>
            <a:spLocks noChangeShapeType="1"/>
          </p:cNvSpPr>
          <p:nvPr/>
        </p:nvSpPr>
        <p:spPr bwMode="auto">
          <a:xfrm flipH="1" flipV="1">
            <a:off x="4648200" y="2452687"/>
            <a:ext cx="1752600" cy="3352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898" name="Text Box 33"/>
          <p:cNvSpPr txBox="1">
            <a:spLocks noChangeArrowheads="1"/>
          </p:cNvSpPr>
          <p:nvPr/>
        </p:nvSpPr>
        <p:spPr bwMode="auto">
          <a:xfrm>
            <a:off x="3430978" y="1876190"/>
            <a:ext cx="8699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dirty="0">
                <a:latin typeface="Times New Roman" charset="0"/>
              </a:rPr>
              <a:t>Waiter</a:t>
            </a:r>
          </a:p>
          <a:p>
            <a:pPr latinLnBrk="0"/>
            <a:r>
              <a:rPr kumimoji="0" lang="en-US" altLang="ko-KR" b="1" dirty="0">
                <a:latin typeface="Times New Roman" charset="0"/>
              </a:rPr>
              <a:t>free</a:t>
            </a:r>
          </a:p>
        </p:txBody>
      </p:sp>
      <p:sp>
        <p:nvSpPr>
          <p:cNvPr id="36899" name="Text Box 34"/>
          <p:cNvSpPr txBox="1">
            <a:spLocks noChangeArrowheads="1"/>
          </p:cNvSpPr>
          <p:nvPr/>
        </p:nvSpPr>
        <p:spPr bwMode="auto">
          <a:xfrm>
            <a:off x="1219200" y="1995487"/>
            <a:ext cx="1320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Customer 1</a:t>
            </a:r>
          </a:p>
        </p:txBody>
      </p:sp>
      <p:sp>
        <p:nvSpPr>
          <p:cNvPr id="36900" name="Text Box 35"/>
          <p:cNvSpPr txBox="1">
            <a:spLocks noChangeArrowheads="1"/>
          </p:cNvSpPr>
          <p:nvPr/>
        </p:nvSpPr>
        <p:spPr bwMode="auto">
          <a:xfrm>
            <a:off x="6629400" y="2071687"/>
            <a:ext cx="1320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Customer 2</a:t>
            </a:r>
          </a:p>
        </p:txBody>
      </p:sp>
      <p:sp>
        <p:nvSpPr>
          <p:cNvPr id="36901" name="Text Box 36"/>
          <p:cNvSpPr txBox="1">
            <a:spLocks noChangeArrowheads="1"/>
          </p:cNvSpPr>
          <p:nvPr/>
        </p:nvSpPr>
        <p:spPr bwMode="auto">
          <a:xfrm>
            <a:off x="2651125" y="3024187"/>
            <a:ext cx="730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Take</a:t>
            </a:r>
          </a:p>
          <a:p>
            <a:pPr latinLnBrk="0"/>
            <a:r>
              <a:rPr kumimoji="0" lang="en-US" altLang="ko-KR" b="1">
                <a:latin typeface="Times New Roman" charset="0"/>
              </a:rPr>
              <a:t>order</a:t>
            </a:r>
          </a:p>
        </p:txBody>
      </p:sp>
      <p:sp>
        <p:nvSpPr>
          <p:cNvPr id="36902" name="Text Box 37"/>
          <p:cNvSpPr txBox="1">
            <a:spLocks noChangeArrowheads="1"/>
          </p:cNvSpPr>
          <p:nvPr/>
        </p:nvSpPr>
        <p:spPr bwMode="auto">
          <a:xfrm>
            <a:off x="5927725" y="2947987"/>
            <a:ext cx="730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Take</a:t>
            </a:r>
          </a:p>
          <a:p>
            <a:pPr latinLnBrk="0"/>
            <a:r>
              <a:rPr kumimoji="0" lang="en-US" altLang="ko-KR" b="1">
                <a:latin typeface="Times New Roman" charset="0"/>
              </a:rPr>
              <a:t>order</a:t>
            </a:r>
          </a:p>
        </p:txBody>
      </p:sp>
      <p:sp>
        <p:nvSpPr>
          <p:cNvPr id="36903" name="Text Box 38"/>
          <p:cNvSpPr txBox="1">
            <a:spLocks noChangeArrowheads="1"/>
          </p:cNvSpPr>
          <p:nvPr/>
        </p:nvSpPr>
        <p:spPr bwMode="auto">
          <a:xfrm>
            <a:off x="4860925" y="4319587"/>
            <a:ext cx="793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Order</a:t>
            </a:r>
          </a:p>
          <a:p>
            <a:pPr latinLnBrk="0"/>
            <a:r>
              <a:rPr kumimoji="0" lang="en-US" altLang="ko-KR" b="1">
                <a:latin typeface="Times New Roman" charset="0"/>
              </a:rPr>
              <a:t>taken</a:t>
            </a:r>
          </a:p>
        </p:txBody>
      </p:sp>
      <p:sp>
        <p:nvSpPr>
          <p:cNvPr id="36904" name="Text Box 39"/>
          <p:cNvSpPr txBox="1">
            <a:spLocks noChangeArrowheads="1"/>
          </p:cNvSpPr>
          <p:nvPr/>
        </p:nvSpPr>
        <p:spPr bwMode="auto">
          <a:xfrm>
            <a:off x="4937125" y="5538787"/>
            <a:ext cx="9080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Tell</a:t>
            </a:r>
          </a:p>
          <a:p>
            <a:pPr latinLnBrk="0"/>
            <a:r>
              <a:rPr kumimoji="0" lang="en-US" altLang="ko-KR" b="1">
                <a:latin typeface="Times New Roman" charset="0"/>
              </a:rPr>
              <a:t>kitchen</a:t>
            </a:r>
          </a:p>
        </p:txBody>
      </p:sp>
      <p:sp>
        <p:nvSpPr>
          <p:cNvPr id="36905" name="Text Box 40"/>
          <p:cNvSpPr txBox="1">
            <a:spLocks noChangeArrowheads="1"/>
          </p:cNvSpPr>
          <p:nvPr/>
        </p:nvSpPr>
        <p:spPr bwMode="auto">
          <a:xfrm>
            <a:off x="1965325" y="4243387"/>
            <a:ext cx="603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a:t>
            </a:r>
          </a:p>
        </p:txBody>
      </p:sp>
      <p:sp>
        <p:nvSpPr>
          <p:cNvPr id="36906" name="Text Box 41"/>
          <p:cNvSpPr txBox="1">
            <a:spLocks noChangeArrowheads="1"/>
          </p:cNvSpPr>
          <p:nvPr/>
        </p:nvSpPr>
        <p:spPr bwMode="auto">
          <a:xfrm>
            <a:off x="6842125" y="4319587"/>
            <a:ext cx="603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a:t>
            </a:r>
          </a:p>
        </p:txBody>
      </p:sp>
      <p:sp>
        <p:nvSpPr>
          <p:cNvPr id="36907" name="Line 42"/>
          <p:cNvSpPr>
            <a:spLocks noChangeShapeType="1"/>
          </p:cNvSpPr>
          <p:nvPr/>
        </p:nvSpPr>
        <p:spPr bwMode="auto">
          <a:xfrm>
            <a:off x="4800600" y="2300287"/>
            <a:ext cx="3276600" cy="1219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908" name="Line 43"/>
          <p:cNvSpPr>
            <a:spLocks noChangeShapeType="1"/>
          </p:cNvSpPr>
          <p:nvPr/>
        </p:nvSpPr>
        <p:spPr bwMode="auto">
          <a:xfrm flipH="1">
            <a:off x="1295400" y="2224087"/>
            <a:ext cx="3124200" cy="1447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909" name="Line 44"/>
          <p:cNvSpPr>
            <a:spLocks noChangeShapeType="1"/>
          </p:cNvSpPr>
          <p:nvPr/>
        </p:nvSpPr>
        <p:spPr bwMode="auto">
          <a:xfrm>
            <a:off x="1295400" y="3671887"/>
            <a:ext cx="12954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910" name="Line 45"/>
          <p:cNvSpPr>
            <a:spLocks noChangeShapeType="1"/>
          </p:cNvSpPr>
          <p:nvPr/>
        </p:nvSpPr>
        <p:spPr bwMode="auto">
          <a:xfrm flipH="1">
            <a:off x="6781800" y="3519487"/>
            <a:ext cx="12954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911" name="Text Box 46"/>
          <p:cNvSpPr txBox="1">
            <a:spLocks noChangeArrowheads="1"/>
          </p:cNvSpPr>
          <p:nvPr/>
        </p:nvSpPr>
        <p:spPr bwMode="auto">
          <a:xfrm>
            <a:off x="2209800" y="5957887"/>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Serve food</a:t>
            </a:r>
          </a:p>
        </p:txBody>
      </p:sp>
      <p:sp>
        <p:nvSpPr>
          <p:cNvPr id="36912" name="Text Box 47"/>
          <p:cNvSpPr txBox="1">
            <a:spLocks noChangeArrowheads="1"/>
          </p:cNvSpPr>
          <p:nvPr/>
        </p:nvSpPr>
        <p:spPr bwMode="auto">
          <a:xfrm>
            <a:off x="6096000" y="5881687"/>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Serve food</a:t>
            </a:r>
          </a:p>
        </p:txBody>
      </p:sp>
      <p:sp>
        <p:nvSpPr>
          <p:cNvPr id="36913" name="Text Box 48"/>
          <p:cNvSpPr txBox="1">
            <a:spLocks noChangeArrowheads="1"/>
          </p:cNvSpPr>
          <p:nvPr/>
        </p:nvSpPr>
        <p:spPr bwMode="auto">
          <a:xfrm>
            <a:off x="1279525" y="5310187"/>
            <a:ext cx="781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eating</a:t>
            </a:r>
          </a:p>
        </p:txBody>
      </p:sp>
      <p:sp>
        <p:nvSpPr>
          <p:cNvPr id="36914" name="Text Box 49"/>
          <p:cNvSpPr txBox="1">
            <a:spLocks noChangeArrowheads="1"/>
          </p:cNvSpPr>
          <p:nvPr/>
        </p:nvSpPr>
        <p:spPr bwMode="auto">
          <a:xfrm>
            <a:off x="7908925" y="5310187"/>
            <a:ext cx="781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eating</a:t>
            </a:r>
          </a:p>
        </p:txBody>
      </p:sp>
      <p:sp>
        <p:nvSpPr>
          <p:cNvPr id="36915" name="Oval 50"/>
          <p:cNvSpPr>
            <a:spLocks noChangeArrowheads="1"/>
          </p:cNvSpPr>
          <p:nvPr/>
        </p:nvSpPr>
        <p:spPr bwMode="auto">
          <a:xfrm>
            <a:off x="2667000" y="2224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916" name="Oval 51"/>
          <p:cNvSpPr>
            <a:spLocks noChangeArrowheads="1"/>
          </p:cNvSpPr>
          <p:nvPr/>
        </p:nvSpPr>
        <p:spPr bwMode="auto">
          <a:xfrm>
            <a:off x="4572000" y="2224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917" name="Oval 52"/>
          <p:cNvSpPr>
            <a:spLocks noChangeArrowheads="1"/>
          </p:cNvSpPr>
          <p:nvPr/>
        </p:nvSpPr>
        <p:spPr bwMode="auto">
          <a:xfrm>
            <a:off x="6324600" y="2224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70601" y="1097758"/>
            <a:ext cx="8253412" cy="576262"/>
          </a:xfrm>
        </p:spPr>
        <p:txBody>
          <a:bodyPr/>
          <a:lstStyle/>
          <a:p>
            <a:r>
              <a:rPr lang="en-US" altLang="ko-KR" dirty="0">
                <a:latin typeface="Times New Roman" pitchFamily="18" charset="0"/>
                <a:cs typeface="Times New Roman" pitchFamily="18" charset="0"/>
              </a:rPr>
              <a:t>Example: In a Restaurant (Two Scenarios)</a:t>
            </a:r>
          </a:p>
        </p:txBody>
      </p:sp>
      <p:sp>
        <p:nvSpPr>
          <p:cNvPr id="37891" name="Rectangle 3"/>
          <p:cNvSpPr>
            <a:spLocks noGrp="1" noChangeArrowheads="1"/>
          </p:cNvSpPr>
          <p:nvPr>
            <p:ph idx="1"/>
          </p:nvPr>
        </p:nvSpPr>
        <p:spPr>
          <a:xfrm>
            <a:off x="893086" y="1901429"/>
            <a:ext cx="7772400" cy="4114800"/>
          </a:xfrm>
        </p:spPr>
        <p:txBody>
          <a:bodyPr/>
          <a:lstStyle/>
          <a:p>
            <a:r>
              <a:rPr lang="en-US" altLang="ko-KR" dirty="0"/>
              <a:t>Scenario 1:</a:t>
            </a:r>
          </a:p>
          <a:p>
            <a:pPr lvl="1"/>
            <a:r>
              <a:rPr lang="en-US" altLang="ko-KR" dirty="0"/>
              <a:t>Waiter takes order from customer 1; serves customer 1; takes order from customer 2; serves customer 2.</a:t>
            </a:r>
          </a:p>
          <a:p>
            <a:pPr lvl="1"/>
            <a:endParaRPr lang="en-US" altLang="ko-KR" dirty="0"/>
          </a:p>
          <a:p>
            <a:r>
              <a:rPr lang="en-US" altLang="ko-KR" dirty="0"/>
              <a:t>Scenario 2:</a:t>
            </a:r>
          </a:p>
          <a:p>
            <a:pPr lvl="1"/>
            <a:r>
              <a:rPr lang="en-US" altLang="ko-KR" dirty="0"/>
              <a:t>Waiter takes order from customer 1; takes order from customer 2; serves customer 2; serves customer 1.</a:t>
            </a:r>
          </a:p>
        </p:txBody>
      </p:sp>
      <p:sp>
        <p:nvSpPr>
          <p:cNvPr id="5" name="灯片编号占位符 4"/>
          <p:cNvSpPr>
            <a:spLocks noGrp="1"/>
          </p:cNvSpPr>
          <p:nvPr>
            <p:ph type="sldNum" sz="quarter" idx="12"/>
          </p:nvPr>
        </p:nvSpPr>
        <p:spPr/>
        <p:txBody>
          <a:bodyPr/>
          <a:lstStyle/>
          <a:p>
            <a:pPr>
              <a:defRPr/>
            </a:pPr>
            <a:fld id="{CB6136B0-0F85-4B4C-8167-A760DFF59EF6}" type="slidenum">
              <a:rPr lang="ko-KR" altLang="en-US"/>
              <a:pPr>
                <a:defRPr/>
              </a:pPr>
              <a:t>38</a:t>
            </a:fld>
            <a:endParaRPr lang="en-US" altLang="ko-K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08896" y="899319"/>
            <a:ext cx="6865937" cy="576262"/>
          </a:xfrm>
        </p:spPr>
        <p:txBody>
          <a:bodyPr/>
          <a:lstStyle/>
          <a:p>
            <a:r>
              <a:rPr lang="en-US" altLang="ko-KR" dirty="0">
                <a:latin typeface="Times New Roman" pitchFamily="18" charset="0"/>
                <a:cs typeface="Times New Roman" pitchFamily="18" charset="0"/>
              </a:rPr>
              <a:t>Example: In a Restaurant (Scenario 1)</a:t>
            </a:r>
          </a:p>
        </p:txBody>
      </p:sp>
      <p:sp>
        <p:nvSpPr>
          <p:cNvPr id="85" name="灯片编号占位符 3"/>
          <p:cNvSpPr>
            <a:spLocks noGrp="1"/>
          </p:cNvSpPr>
          <p:nvPr>
            <p:ph type="sldNum" sz="quarter" idx="12"/>
          </p:nvPr>
        </p:nvSpPr>
        <p:spPr/>
        <p:txBody>
          <a:bodyPr/>
          <a:lstStyle/>
          <a:p>
            <a:pPr>
              <a:defRPr/>
            </a:pPr>
            <a:fld id="{7C215738-A615-4D88-A928-081E145B8BEC}" type="slidenum">
              <a:rPr lang="ko-KR" altLang="en-US"/>
              <a:pPr>
                <a:defRPr/>
              </a:pPr>
              <a:t>39</a:t>
            </a:fld>
            <a:endParaRPr lang="en-US" altLang="ko-KR"/>
          </a:p>
        </p:txBody>
      </p:sp>
      <p:grpSp>
        <p:nvGrpSpPr>
          <p:cNvPr id="69635" name="Group 3"/>
          <p:cNvGrpSpPr>
            <a:grpSpLocks/>
          </p:cNvGrpSpPr>
          <p:nvPr/>
        </p:nvGrpSpPr>
        <p:grpSpPr bwMode="auto">
          <a:xfrm>
            <a:off x="1219200" y="1804987"/>
            <a:ext cx="7470775" cy="4519613"/>
            <a:chOff x="768" y="984"/>
            <a:chExt cx="4706" cy="2847"/>
          </a:xfrm>
        </p:grpSpPr>
        <p:sp>
          <p:nvSpPr>
            <p:cNvPr id="38950" name="Oval 4"/>
            <p:cNvSpPr>
              <a:spLocks noChangeArrowheads="1"/>
            </p:cNvSpPr>
            <p:nvPr/>
          </p:nvSpPr>
          <p:spPr bwMode="auto">
            <a:xfrm>
              <a:off x="1584" y="115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51" name="Rectangle 5"/>
            <p:cNvSpPr>
              <a:spLocks noChangeArrowheads="1"/>
            </p:cNvSpPr>
            <p:nvPr/>
          </p:nvSpPr>
          <p:spPr bwMode="auto">
            <a:xfrm>
              <a:off x="2112" y="1920"/>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52" name="Oval 6"/>
            <p:cNvSpPr>
              <a:spLocks noChangeArrowheads="1"/>
            </p:cNvSpPr>
            <p:nvPr/>
          </p:nvSpPr>
          <p:spPr bwMode="auto">
            <a:xfrm>
              <a:off x="2784" y="115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53" name="Oval 7"/>
            <p:cNvSpPr>
              <a:spLocks noChangeArrowheads="1"/>
            </p:cNvSpPr>
            <p:nvPr/>
          </p:nvSpPr>
          <p:spPr bwMode="auto">
            <a:xfrm>
              <a:off x="3888" y="115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54" name="Rectangle 8"/>
            <p:cNvSpPr>
              <a:spLocks noChangeArrowheads="1"/>
            </p:cNvSpPr>
            <p:nvPr/>
          </p:nvSpPr>
          <p:spPr bwMode="auto">
            <a:xfrm>
              <a:off x="3360" y="1920"/>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55" name="Line 9"/>
            <p:cNvSpPr>
              <a:spLocks noChangeShapeType="1"/>
            </p:cNvSpPr>
            <p:nvPr/>
          </p:nvSpPr>
          <p:spPr bwMode="auto">
            <a:xfrm>
              <a:off x="1776" y="1392"/>
              <a:ext cx="43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56" name="Line 10"/>
            <p:cNvSpPr>
              <a:spLocks noChangeShapeType="1"/>
            </p:cNvSpPr>
            <p:nvPr/>
          </p:nvSpPr>
          <p:spPr bwMode="auto">
            <a:xfrm flipH="1">
              <a:off x="2352" y="1344"/>
              <a:ext cx="43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57" name="Line 11"/>
            <p:cNvSpPr>
              <a:spLocks noChangeShapeType="1"/>
            </p:cNvSpPr>
            <p:nvPr/>
          </p:nvSpPr>
          <p:spPr bwMode="auto">
            <a:xfrm>
              <a:off x="2976" y="1344"/>
              <a:ext cx="48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58" name="Line 12"/>
            <p:cNvSpPr>
              <a:spLocks noChangeShapeType="1"/>
            </p:cNvSpPr>
            <p:nvPr/>
          </p:nvSpPr>
          <p:spPr bwMode="auto">
            <a:xfrm flipH="1">
              <a:off x="3600" y="1344"/>
              <a:ext cx="33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59" name="Line 13"/>
            <p:cNvSpPr>
              <a:spLocks noChangeShapeType="1"/>
            </p:cNvSpPr>
            <p:nvPr/>
          </p:nvSpPr>
          <p:spPr bwMode="auto">
            <a:xfrm flipH="1">
              <a:off x="1776" y="21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60" name="Oval 14"/>
            <p:cNvSpPr>
              <a:spLocks noChangeArrowheads="1"/>
            </p:cNvSpPr>
            <p:nvPr/>
          </p:nvSpPr>
          <p:spPr bwMode="auto">
            <a:xfrm>
              <a:off x="1584" y="254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61" name="Oval 15"/>
            <p:cNvSpPr>
              <a:spLocks noChangeArrowheads="1"/>
            </p:cNvSpPr>
            <p:nvPr/>
          </p:nvSpPr>
          <p:spPr bwMode="auto">
            <a:xfrm>
              <a:off x="2832" y="259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62" name="Oval 16"/>
            <p:cNvSpPr>
              <a:spLocks noChangeArrowheads="1"/>
            </p:cNvSpPr>
            <p:nvPr/>
          </p:nvSpPr>
          <p:spPr bwMode="auto">
            <a:xfrm>
              <a:off x="4032" y="259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63" name="Line 17"/>
            <p:cNvSpPr>
              <a:spLocks noChangeShapeType="1"/>
            </p:cNvSpPr>
            <p:nvPr/>
          </p:nvSpPr>
          <p:spPr bwMode="auto">
            <a:xfrm>
              <a:off x="2352" y="2112"/>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64" name="Line 18"/>
            <p:cNvSpPr>
              <a:spLocks noChangeShapeType="1"/>
            </p:cNvSpPr>
            <p:nvPr/>
          </p:nvSpPr>
          <p:spPr bwMode="auto">
            <a:xfrm flipH="1">
              <a:off x="3024" y="2112"/>
              <a:ext cx="43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65" name="Line 19"/>
            <p:cNvSpPr>
              <a:spLocks noChangeShapeType="1"/>
            </p:cNvSpPr>
            <p:nvPr/>
          </p:nvSpPr>
          <p:spPr bwMode="auto">
            <a:xfrm>
              <a:off x="3552" y="2112"/>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66" name="Rectangle 20"/>
            <p:cNvSpPr>
              <a:spLocks noChangeArrowheads="1"/>
            </p:cNvSpPr>
            <p:nvPr/>
          </p:nvSpPr>
          <p:spPr bwMode="auto">
            <a:xfrm>
              <a:off x="4032" y="34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67" name="Oval 21"/>
            <p:cNvSpPr>
              <a:spLocks noChangeArrowheads="1"/>
            </p:cNvSpPr>
            <p:nvPr/>
          </p:nvSpPr>
          <p:spPr bwMode="auto">
            <a:xfrm>
              <a:off x="4992" y="340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68" name="Rectangle 22"/>
            <p:cNvSpPr>
              <a:spLocks noChangeArrowheads="1"/>
            </p:cNvSpPr>
            <p:nvPr/>
          </p:nvSpPr>
          <p:spPr bwMode="auto">
            <a:xfrm>
              <a:off x="2832" y="34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69" name="Line 23"/>
            <p:cNvSpPr>
              <a:spLocks noChangeShapeType="1"/>
            </p:cNvSpPr>
            <p:nvPr/>
          </p:nvSpPr>
          <p:spPr bwMode="auto">
            <a:xfrm>
              <a:off x="4176" y="2832"/>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0" name="Line 24"/>
            <p:cNvSpPr>
              <a:spLocks noChangeShapeType="1"/>
            </p:cNvSpPr>
            <p:nvPr/>
          </p:nvSpPr>
          <p:spPr bwMode="auto">
            <a:xfrm>
              <a:off x="4320" y="3504"/>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1" name="Line 25"/>
            <p:cNvSpPr>
              <a:spLocks noChangeShapeType="1"/>
            </p:cNvSpPr>
            <p:nvPr/>
          </p:nvSpPr>
          <p:spPr bwMode="auto">
            <a:xfrm>
              <a:off x="2976" y="2832"/>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2" name="Line 26"/>
            <p:cNvSpPr>
              <a:spLocks noChangeShapeType="1"/>
            </p:cNvSpPr>
            <p:nvPr/>
          </p:nvSpPr>
          <p:spPr bwMode="auto">
            <a:xfrm flipH="1" flipV="1">
              <a:off x="2496" y="3024"/>
              <a:ext cx="336"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3" name="Line 27"/>
            <p:cNvSpPr>
              <a:spLocks noChangeShapeType="1"/>
            </p:cNvSpPr>
            <p:nvPr/>
          </p:nvSpPr>
          <p:spPr bwMode="auto">
            <a:xfrm flipV="1">
              <a:off x="2496" y="1392"/>
              <a:ext cx="384" cy="16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4" name="Rectangle 28"/>
            <p:cNvSpPr>
              <a:spLocks noChangeArrowheads="1"/>
            </p:cNvSpPr>
            <p:nvPr/>
          </p:nvSpPr>
          <p:spPr bwMode="auto">
            <a:xfrm>
              <a:off x="1584" y="34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75" name="Line 29"/>
            <p:cNvSpPr>
              <a:spLocks noChangeShapeType="1"/>
            </p:cNvSpPr>
            <p:nvPr/>
          </p:nvSpPr>
          <p:spPr bwMode="auto">
            <a:xfrm>
              <a:off x="1728" y="278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6" name="Oval 30"/>
            <p:cNvSpPr>
              <a:spLocks noChangeArrowheads="1"/>
            </p:cNvSpPr>
            <p:nvPr/>
          </p:nvSpPr>
          <p:spPr bwMode="auto">
            <a:xfrm>
              <a:off x="864" y="340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77" name="Line 31"/>
            <p:cNvSpPr>
              <a:spLocks noChangeShapeType="1"/>
            </p:cNvSpPr>
            <p:nvPr/>
          </p:nvSpPr>
          <p:spPr bwMode="auto">
            <a:xfrm flipH="1">
              <a:off x="1104" y="3504"/>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8" name="Line 32"/>
            <p:cNvSpPr>
              <a:spLocks noChangeShapeType="1"/>
            </p:cNvSpPr>
            <p:nvPr/>
          </p:nvSpPr>
          <p:spPr bwMode="auto">
            <a:xfrm flipV="1">
              <a:off x="1872" y="1344"/>
              <a:ext cx="960" cy="21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79" name="Line 33"/>
            <p:cNvSpPr>
              <a:spLocks noChangeShapeType="1"/>
            </p:cNvSpPr>
            <p:nvPr/>
          </p:nvSpPr>
          <p:spPr bwMode="auto">
            <a:xfrm flipH="1" flipV="1">
              <a:off x="2928" y="1392"/>
              <a:ext cx="1104" cy="2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80" name="Text Box 34"/>
            <p:cNvSpPr txBox="1">
              <a:spLocks noChangeArrowheads="1"/>
            </p:cNvSpPr>
            <p:nvPr/>
          </p:nvSpPr>
          <p:spPr bwMode="auto">
            <a:xfrm>
              <a:off x="2294" y="984"/>
              <a:ext cx="548"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Waiter</a:t>
              </a:r>
            </a:p>
            <a:p>
              <a:pPr latinLnBrk="0"/>
              <a:r>
                <a:rPr kumimoji="0" lang="en-US" altLang="ko-KR" b="1">
                  <a:latin typeface="Times New Roman" charset="0"/>
                </a:rPr>
                <a:t>free</a:t>
              </a:r>
            </a:p>
          </p:txBody>
        </p:sp>
        <p:sp>
          <p:nvSpPr>
            <p:cNvPr id="38981" name="Text Box 35"/>
            <p:cNvSpPr txBox="1">
              <a:spLocks noChangeArrowheads="1"/>
            </p:cNvSpPr>
            <p:nvPr/>
          </p:nvSpPr>
          <p:spPr bwMode="auto">
            <a:xfrm>
              <a:off x="768" y="1104"/>
              <a:ext cx="8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Customer 1</a:t>
              </a:r>
            </a:p>
          </p:txBody>
        </p:sp>
        <p:sp>
          <p:nvSpPr>
            <p:cNvPr id="38982" name="Text Box 36"/>
            <p:cNvSpPr txBox="1">
              <a:spLocks noChangeArrowheads="1"/>
            </p:cNvSpPr>
            <p:nvPr/>
          </p:nvSpPr>
          <p:spPr bwMode="auto">
            <a:xfrm>
              <a:off x="4176" y="1152"/>
              <a:ext cx="8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Customer 2</a:t>
              </a:r>
            </a:p>
          </p:txBody>
        </p:sp>
        <p:sp>
          <p:nvSpPr>
            <p:cNvPr id="38983" name="Text Box 37"/>
            <p:cNvSpPr txBox="1">
              <a:spLocks noChangeArrowheads="1"/>
            </p:cNvSpPr>
            <p:nvPr/>
          </p:nvSpPr>
          <p:spPr bwMode="auto">
            <a:xfrm>
              <a:off x="1670" y="1752"/>
              <a:ext cx="46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Take</a:t>
              </a:r>
            </a:p>
            <a:p>
              <a:pPr latinLnBrk="0"/>
              <a:r>
                <a:rPr kumimoji="0" lang="en-US" altLang="ko-KR" b="1">
                  <a:latin typeface="Times New Roman" charset="0"/>
                </a:rPr>
                <a:t>order</a:t>
              </a:r>
            </a:p>
          </p:txBody>
        </p:sp>
        <p:sp>
          <p:nvSpPr>
            <p:cNvPr id="38984" name="Text Box 38"/>
            <p:cNvSpPr txBox="1">
              <a:spLocks noChangeArrowheads="1"/>
            </p:cNvSpPr>
            <p:nvPr/>
          </p:nvSpPr>
          <p:spPr bwMode="auto">
            <a:xfrm>
              <a:off x="3734" y="1704"/>
              <a:ext cx="46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Take</a:t>
              </a:r>
            </a:p>
            <a:p>
              <a:pPr latinLnBrk="0"/>
              <a:r>
                <a:rPr kumimoji="0" lang="en-US" altLang="ko-KR" b="1">
                  <a:latin typeface="Times New Roman" charset="0"/>
                </a:rPr>
                <a:t>order</a:t>
              </a:r>
            </a:p>
          </p:txBody>
        </p:sp>
        <p:sp>
          <p:nvSpPr>
            <p:cNvPr id="38985" name="Text Box 39"/>
            <p:cNvSpPr txBox="1">
              <a:spLocks noChangeArrowheads="1"/>
            </p:cNvSpPr>
            <p:nvPr/>
          </p:nvSpPr>
          <p:spPr bwMode="auto">
            <a:xfrm>
              <a:off x="3062" y="2568"/>
              <a:ext cx="50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Order</a:t>
              </a:r>
            </a:p>
            <a:p>
              <a:pPr latinLnBrk="0"/>
              <a:r>
                <a:rPr kumimoji="0" lang="en-US" altLang="ko-KR" b="1">
                  <a:latin typeface="Times New Roman" charset="0"/>
                </a:rPr>
                <a:t>taken</a:t>
              </a:r>
            </a:p>
          </p:txBody>
        </p:sp>
        <p:sp>
          <p:nvSpPr>
            <p:cNvPr id="38986" name="Text Box 40"/>
            <p:cNvSpPr txBox="1">
              <a:spLocks noChangeArrowheads="1"/>
            </p:cNvSpPr>
            <p:nvPr/>
          </p:nvSpPr>
          <p:spPr bwMode="auto">
            <a:xfrm>
              <a:off x="3110" y="3336"/>
              <a:ext cx="572"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Tell</a:t>
              </a:r>
            </a:p>
            <a:p>
              <a:pPr latinLnBrk="0"/>
              <a:r>
                <a:rPr kumimoji="0" lang="en-US" altLang="ko-KR" b="1">
                  <a:latin typeface="Times New Roman" charset="0"/>
                </a:rPr>
                <a:t>kitchen</a:t>
              </a:r>
            </a:p>
          </p:txBody>
        </p:sp>
        <p:sp>
          <p:nvSpPr>
            <p:cNvPr id="38987" name="Text Box 41"/>
            <p:cNvSpPr txBox="1">
              <a:spLocks noChangeArrowheads="1"/>
            </p:cNvSpPr>
            <p:nvPr/>
          </p:nvSpPr>
          <p:spPr bwMode="auto">
            <a:xfrm>
              <a:off x="1238" y="2520"/>
              <a:ext cx="3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a:t>
              </a:r>
            </a:p>
          </p:txBody>
        </p:sp>
        <p:sp>
          <p:nvSpPr>
            <p:cNvPr id="38988" name="Text Box 42"/>
            <p:cNvSpPr txBox="1">
              <a:spLocks noChangeArrowheads="1"/>
            </p:cNvSpPr>
            <p:nvPr/>
          </p:nvSpPr>
          <p:spPr bwMode="auto">
            <a:xfrm>
              <a:off x="4310" y="2568"/>
              <a:ext cx="3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a:t>
              </a:r>
            </a:p>
          </p:txBody>
        </p:sp>
        <p:sp>
          <p:nvSpPr>
            <p:cNvPr id="38989" name="Line 43"/>
            <p:cNvSpPr>
              <a:spLocks noChangeShapeType="1"/>
            </p:cNvSpPr>
            <p:nvPr/>
          </p:nvSpPr>
          <p:spPr bwMode="auto">
            <a:xfrm>
              <a:off x="3024" y="1296"/>
              <a:ext cx="2064" cy="7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90" name="Line 44"/>
            <p:cNvSpPr>
              <a:spLocks noChangeShapeType="1"/>
            </p:cNvSpPr>
            <p:nvPr/>
          </p:nvSpPr>
          <p:spPr bwMode="auto">
            <a:xfrm flipH="1">
              <a:off x="816" y="1248"/>
              <a:ext cx="1968" cy="9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91" name="Line 45"/>
            <p:cNvSpPr>
              <a:spLocks noChangeShapeType="1"/>
            </p:cNvSpPr>
            <p:nvPr/>
          </p:nvSpPr>
          <p:spPr bwMode="auto">
            <a:xfrm>
              <a:off x="816" y="2160"/>
              <a:ext cx="816"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92" name="Line 46"/>
            <p:cNvSpPr>
              <a:spLocks noChangeShapeType="1"/>
            </p:cNvSpPr>
            <p:nvPr/>
          </p:nvSpPr>
          <p:spPr bwMode="auto">
            <a:xfrm flipH="1">
              <a:off x="4272" y="2064"/>
              <a:ext cx="81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93" name="Text Box 47"/>
            <p:cNvSpPr txBox="1">
              <a:spLocks noChangeArrowheads="1"/>
            </p:cNvSpPr>
            <p:nvPr/>
          </p:nvSpPr>
          <p:spPr bwMode="auto">
            <a:xfrm>
              <a:off x="1392" y="3600"/>
              <a:ext cx="7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Serve food</a:t>
              </a:r>
            </a:p>
          </p:txBody>
        </p:sp>
        <p:sp>
          <p:nvSpPr>
            <p:cNvPr id="38994" name="Text Box 48"/>
            <p:cNvSpPr txBox="1">
              <a:spLocks noChangeArrowheads="1"/>
            </p:cNvSpPr>
            <p:nvPr/>
          </p:nvSpPr>
          <p:spPr bwMode="auto">
            <a:xfrm>
              <a:off x="3840" y="3552"/>
              <a:ext cx="7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Serve food</a:t>
              </a:r>
            </a:p>
          </p:txBody>
        </p:sp>
        <p:sp>
          <p:nvSpPr>
            <p:cNvPr id="38995" name="Text Box 49"/>
            <p:cNvSpPr txBox="1">
              <a:spLocks noChangeArrowheads="1"/>
            </p:cNvSpPr>
            <p:nvPr/>
          </p:nvSpPr>
          <p:spPr bwMode="auto">
            <a:xfrm>
              <a:off x="806" y="3192"/>
              <a:ext cx="4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eating</a:t>
              </a:r>
            </a:p>
          </p:txBody>
        </p:sp>
        <p:sp>
          <p:nvSpPr>
            <p:cNvPr id="38996" name="Text Box 50"/>
            <p:cNvSpPr txBox="1">
              <a:spLocks noChangeArrowheads="1"/>
            </p:cNvSpPr>
            <p:nvPr/>
          </p:nvSpPr>
          <p:spPr bwMode="auto">
            <a:xfrm>
              <a:off x="4982" y="3192"/>
              <a:ext cx="4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eating</a:t>
              </a:r>
            </a:p>
          </p:txBody>
        </p:sp>
      </p:grpSp>
      <p:sp>
        <p:nvSpPr>
          <p:cNvPr id="69683" name="Oval 51"/>
          <p:cNvSpPr>
            <a:spLocks noChangeArrowheads="1"/>
          </p:cNvSpPr>
          <p:nvPr/>
        </p:nvSpPr>
        <p:spPr bwMode="auto">
          <a:xfrm>
            <a:off x="2667000" y="2224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84" name="Oval 52"/>
          <p:cNvSpPr>
            <a:spLocks noChangeArrowheads="1"/>
          </p:cNvSpPr>
          <p:nvPr/>
        </p:nvSpPr>
        <p:spPr bwMode="auto">
          <a:xfrm>
            <a:off x="4572000" y="2147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85" name="Oval 53"/>
          <p:cNvSpPr>
            <a:spLocks noChangeArrowheads="1"/>
          </p:cNvSpPr>
          <p:nvPr/>
        </p:nvSpPr>
        <p:spPr bwMode="auto">
          <a:xfrm>
            <a:off x="6324600" y="2147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69686" name="Group 54"/>
          <p:cNvGrpSpPr>
            <a:grpSpLocks/>
          </p:cNvGrpSpPr>
          <p:nvPr/>
        </p:nvGrpSpPr>
        <p:grpSpPr bwMode="auto">
          <a:xfrm>
            <a:off x="2667000" y="2147887"/>
            <a:ext cx="2057400" cy="228600"/>
            <a:chOff x="1680" y="1200"/>
            <a:chExt cx="1296" cy="144"/>
          </a:xfrm>
        </p:grpSpPr>
        <p:sp>
          <p:nvSpPr>
            <p:cNvPr id="38948" name="Oval 55"/>
            <p:cNvSpPr>
              <a:spLocks noChangeArrowheads="1"/>
            </p:cNvSpPr>
            <p:nvPr/>
          </p:nvSpPr>
          <p:spPr bwMode="auto">
            <a:xfrm>
              <a:off x="1680" y="1248"/>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49" name="Oval 56"/>
            <p:cNvSpPr>
              <a:spLocks noChangeArrowheads="1"/>
            </p:cNvSpPr>
            <p:nvPr/>
          </p:nvSpPr>
          <p:spPr bwMode="auto">
            <a:xfrm>
              <a:off x="2880"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69689" name="Rectangle 57"/>
          <p:cNvSpPr>
            <a:spLocks noChangeArrowheads="1"/>
          </p:cNvSpPr>
          <p:nvPr/>
        </p:nvSpPr>
        <p:spPr bwMode="auto">
          <a:xfrm>
            <a:off x="3352800" y="32908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90" name="Oval 58"/>
          <p:cNvSpPr>
            <a:spLocks noChangeArrowheads="1"/>
          </p:cNvSpPr>
          <p:nvPr/>
        </p:nvSpPr>
        <p:spPr bwMode="auto">
          <a:xfrm>
            <a:off x="2667000" y="4433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91" name="Oval 59"/>
          <p:cNvSpPr>
            <a:spLocks noChangeArrowheads="1"/>
          </p:cNvSpPr>
          <p:nvPr/>
        </p:nvSpPr>
        <p:spPr bwMode="auto">
          <a:xfrm>
            <a:off x="4648200" y="4433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92" name="Oval 60"/>
          <p:cNvSpPr>
            <a:spLocks noChangeArrowheads="1"/>
          </p:cNvSpPr>
          <p:nvPr/>
        </p:nvSpPr>
        <p:spPr bwMode="auto">
          <a:xfrm>
            <a:off x="4648200" y="4433887"/>
            <a:ext cx="152400" cy="15240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93" name="Rectangle 61"/>
          <p:cNvSpPr>
            <a:spLocks noChangeArrowheads="1"/>
          </p:cNvSpPr>
          <p:nvPr/>
        </p:nvSpPr>
        <p:spPr bwMode="auto">
          <a:xfrm>
            <a:off x="4495800" y="56530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94" name="Oval 62"/>
          <p:cNvSpPr>
            <a:spLocks noChangeArrowheads="1"/>
          </p:cNvSpPr>
          <p:nvPr/>
        </p:nvSpPr>
        <p:spPr bwMode="auto">
          <a:xfrm>
            <a:off x="4572000" y="2224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69695" name="Group 63"/>
          <p:cNvGrpSpPr>
            <a:grpSpLocks/>
          </p:cNvGrpSpPr>
          <p:nvPr/>
        </p:nvGrpSpPr>
        <p:grpSpPr bwMode="auto">
          <a:xfrm>
            <a:off x="2667000" y="2224087"/>
            <a:ext cx="2057400" cy="2362200"/>
            <a:chOff x="1680" y="1248"/>
            <a:chExt cx="1296" cy="1488"/>
          </a:xfrm>
        </p:grpSpPr>
        <p:sp>
          <p:nvSpPr>
            <p:cNvPr id="38946" name="Oval 64"/>
            <p:cNvSpPr>
              <a:spLocks noChangeArrowheads="1"/>
            </p:cNvSpPr>
            <p:nvPr/>
          </p:nvSpPr>
          <p:spPr bwMode="auto">
            <a:xfrm>
              <a:off x="2880" y="1248"/>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47" name="Oval 65"/>
            <p:cNvSpPr>
              <a:spLocks noChangeArrowheads="1"/>
            </p:cNvSpPr>
            <p:nvPr/>
          </p:nvSpPr>
          <p:spPr bwMode="auto">
            <a:xfrm>
              <a:off x="1680" y="264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69698" name="Rectangle 66"/>
          <p:cNvSpPr>
            <a:spLocks noChangeArrowheads="1"/>
          </p:cNvSpPr>
          <p:nvPr/>
        </p:nvSpPr>
        <p:spPr bwMode="auto">
          <a:xfrm>
            <a:off x="2514600" y="56530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99" name="Oval 67"/>
          <p:cNvSpPr>
            <a:spLocks noChangeArrowheads="1"/>
          </p:cNvSpPr>
          <p:nvPr/>
        </p:nvSpPr>
        <p:spPr bwMode="auto">
          <a:xfrm>
            <a:off x="1524000" y="58054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00" name="Oval 68"/>
          <p:cNvSpPr>
            <a:spLocks noChangeArrowheads="1"/>
          </p:cNvSpPr>
          <p:nvPr/>
        </p:nvSpPr>
        <p:spPr bwMode="auto">
          <a:xfrm>
            <a:off x="4495800" y="2147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69701" name="Group 69"/>
          <p:cNvGrpSpPr>
            <a:grpSpLocks/>
          </p:cNvGrpSpPr>
          <p:nvPr/>
        </p:nvGrpSpPr>
        <p:grpSpPr bwMode="auto">
          <a:xfrm>
            <a:off x="4495800" y="2147887"/>
            <a:ext cx="1981200" cy="152400"/>
            <a:chOff x="2832" y="1200"/>
            <a:chExt cx="1248" cy="96"/>
          </a:xfrm>
        </p:grpSpPr>
        <p:sp>
          <p:nvSpPr>
            <p:cNvPr id="38944" name="Oval 70"/>
            <p:cNvSpPr>
              <a:spLocks noChangeArrowheads="1"/>
            </p:cNvSpPr>
            <p:nvPr/>
          </p:nvSpPr>
          <p:spPr bwMode="auto">
            <a:xfrm>
              <a:off x="2832"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45" name="Oval 71"/>
            <p:cNvSpPr>
              <a:spLocks noChangeArrowheads="1"/>
            </p:cNvSpPr>
            <p:nvPr/>
          </p:nvSpPr>
          <p:spPr bwMode="auto">
            <a:xfrm>
              <a:off x="3984"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69704" name="Rectangle 72"/>
          <p:cNvSpPr>
            <a:spLocks noChangeArrowheads="1"/>
          </p:cNvSpPr>
          <p:nvPr/>
        </p:nvSpPr>
        <p:spPr bwMode="auto">
          <a:xfrm>
            <a:off x="5334000" y="32908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05" name="Oval 73"/>
          <p:cNvSpPr>
            <a:spLocks noChangeArrowheads="1"/>
          </p:cNvSpPr>
          <p:nvPr/>
        </p:nvSpPr>
        <p:spPr bwMode="auto">
          <a:xfrm>
            <a:off x="4648200" y="4433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06" name="Oval 74"/>
          <p:cNvSpPr>
            <a:spLocks noChangeArrowheads="1"/>
          </p:cNvSpPr>
          <p:nvPr/>
        </p:nvSpPr>
        <p:spPr bwMode="auto">
          <a:xfrm>
            <a:off x="6553200" y="4433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07" name="Rectangle 75"/>
          <p:cNvSpPr>
            <a:spLocks noChangeArrowheads="1"/>
          </p:cNvSpPr>
          <p:nvPr/>
        </p:nvSpPr>
        <p:spPr bwMode="auto">
          <a:xfrm>
            <a:off x="4495800" y="56530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08" name="Oval 76"/>
          <p:cNvSpPr>
            <a:spLocks noChangeArrowheads="1"/>
          </p:cNvSpPr>
          <p:nvPr/>
        </p:nvSpPr>
        <p:spPr bwMode="auto">
          <a:xfrm>
            <a:off x="4572000" y="2147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69709" name="Group 77"/>
          <p:cNvGrpSpPr>
            <a:grpSpLocks/>
          </p:cNvGrpSpPr>
          <p:nvPr/>
        </p:nvGrpSpPr>
        <p:grpSpPr bwMode="auto">
          <a:xfrm>
            <a:off x="4572000" y="2147887"/>
            <a:ext cx="2133600" cy="2438400"/>
            <a:chOff x="2880" y="1200"/>
            <a:chExt cx="1344" cy="1536"/>
          </a:xfrm>
        </p:grpSpPr>
        <p:sp>
          <p:nvSpPr>
            <p:cNvPr id="38942" name="Oval 78"/>
            <p:cNvSpPr>
              <a:spLocks noChangeArrowheads="1"/>
            </p:cNvSpPr>
            <p:nvPr/>
          </p:nvSpPr>
          <p:spPr bwMode="auto">
            <a:xfrm>
              <a:off x="2880"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43" name="Oval 79"/>
            <p:cNvSpPr>
              <a:spLocks noChangeArrowheads="1"/>
            </p:cNvSpPr>
            <p:nvPr/>
          </p:nvSpPr>
          <p:spPr bwMode="auto">
            <a:xfrm>
              <a:off x="4128" y="264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69712" name="Rectangle 80"/>
          <p:cNvSpPr>
            <a:spLocks noChangeArrowheads="1"/>
          </p:cNvSpPr>
          <p:nvPr/>
        </p:nvSpPr>
        <p:spPr bwMode="auto">
          <a:xfrm>
            <a:off x="6400800" y="56530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13" name="Oval 81"/>
          <p:cNvSpPr>
            <a:spLocks noChangeArrowheads="1"/>
          </p:cNvSpPr>
          <p:nvPr/>
        </p:nvSpPr>
        <p:spPr bwMode="auto">
          <a:xfrm>
            <a:off x="8077200" y="5729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14" name="Oval 82"/>
          <p:cNvSpPr>
            <a:spLocks noChangeArrowheads="1"/>
          </p:cNvSpPr>
          <p:nvPr/>
        </p:nvSpPr>
        <p:spPr bwMode="auto">
          <a:xfrm>
            <a:off x="4648200" y="4433887"/>
            <a:ext cx="152400" cy="15240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715" name="Oval 83"/>
          <p:cNvSpPr>
            <a:spLocks noChangeArrowheads="1"/>
          </p:cNvSpPr>
          <p:nvPr/>
        </p:nvSpPr>
        <p:spPr bwMode="auto">
          <a:xfrm>
            <a:off x="4572000" y="2224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box(in)">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linds(horizontal)">
                                      <p:cBhvr>
                                        <p:cTn id="12" dur="500"/>
                                        <p:tgtEl>
                                          <p:spTgt spid="696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9684"/>
                                        </p:tgtEl>
                                        <p:attrNameLst>
                                          <p:attrName>style.visibility</p:attrName>
                                        </p:attrNameLst>
                                      </p:cBhvr>
                                      <p:to>
                                        <p:strVal val="visible"/>
                                      </p:to>
                                    </p:set>
                                    <p:animEffect transition="in" filter="blinds(horizontal)">
                                      <p:cBhvr>
                                        <p:cTn id="15" dur="500"/>
                                        <p:tgtEl>
                                          <p:spTgt spid="6968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9685"/>
                                        </p:tgtEl>
                                        <p:attrNameLst>
                                          <p:attrName>style.visibility</p:attrName>
                                        </p:attrNameLst>
                                      </p:cBhvr>
                                      <p:to>
                                        <p:strVal val="visible"/>
                                      </p:to>
                                    </p:set>
                                    <p:animEffect transition="in" filter="blinds(horizontal)">
                                      <p:cBhvr>
                                        <p:cTn id="18" dur="500"/>
                                        <p:tgtEl>
                                          <p:spTgt spid="696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96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1" presetClass="entr" presetSubtype="0" fill="hold" grpId="0" nodeType="clickEffect">
                                  <p:stCondLst>
                                    <p:cond delay="0"/>
                                  </p:stCondLst>
                                  <p:childTnLst>
                                    <p:set>
                                      <p:cBhvr>
                                        <p:cTn id="26" dur="1000">
                                          <p:stCondLst>
                                            <p:cond delay="0"/>
                                          </p:stCondLst>
                                        </p:cTn>
                                        <p:tgtEl>
                                          <p:spTgt spid="69689"/>
                                        </p:tgtEl>
                                        <p:attrNameLst>
                                          <p:attrName>style.visibility</p:attrName>
                                        </p:attrNameLst>
                                      </p:cBhvr>
                                      <p:to>
                                        <p:strVal val="visible"/>
                                      </p:to>
                                    </p:set>
                                  </p:childTnLst>
                                  <p:subTnLst>
                                    <p:set>
                                      <p:cBhvr override="childStyle">
                                        <p:cTn dur="1" fill="hold" display="0" masterRel="nextClick" afterEffect="1"/>
                                        <p:tgtEl>
                                          <p:spTgt spid="6968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9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969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96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1" presetClass="entr" presetSubtype="0" fill="hold" grpId="0" nodeType="clickEffect">
                                  <p:stCondLst>
                                    <p:cond delay="0"/>
                                  </p:stCondLst>
                                  <p:childTnLst>
                                    <p:set>
                                      <p:cBhvr>
                                        <p:cTn id="42" dur="1000">
                                          <p:stCondLst>
                                            <p:cond delay="0"/>
                                          </p:stCondLst>
                                        </p:cTn>
                                        <p:tgtEl>
                                          <p:spTgt spid="69693"/>
                                        </p:tgtEl>
                                        <p:attrNameLst>
                                          <p:attrName>style.visibility</p:attrName>
                                        </p:attrNameLst>
                                      </p:cBhvr>
                                      <p:to>
                                        <p:strVal val="visible"/>
                                      </p:to>
                                    </p:set>
                                  </p:childTnLst>
                                  <p:subTnLst>
                                    <p:set>
                                      <p:cBhvr override="childStyle">
                                        <p:cTn dur="1" fill="hold" display="0" masterRel="nextClick" afterEffect="1"/>
                                        <p:tgtEl>
                                          <p:spTgt spid="69693"/>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969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969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1" presetClass="entr" presetSubtype="0" fill="hold" grpId="0" nodeType="clickEffect">
                                  <p:stCondLst>
                                    <p:cond delay="0"/>
                                  </p:stCondLst>
                                  <p:childTnLst>
                                    <p:set>
                                      <p:cBhvr>
                                        <p:cTn id="54" dur="1000">
                                          <p:stCondLst>
                                            <p:cond delay="0"/>
                                          </p:stCondLst>
                                        </p:cTn>
                                        <p:tgtEl>
                                          <p:spTgt spid="69698"/>
                                        </p:tgtEl>
                                        <p:attrNameLst>
                                          <p:attrName>style.visibility</p:attrName>
                                        </p:attrNameLst>
                                      </p:cBhvr>
                                      <p:to>
                                        <p:strVal val="visible"/>
                                      </p:to>
                                    </p:set>
                                  </p:childTnLst>
                                  <p:subTnLst>
                                    <p:set>
                                      <p:cBhvr override="childStyle">
                                        <p:cTn dur="1" fill="hold" display="0" masterRel="nextClick" afterEffect="1"/>
                                        <p:tgtEl>
                                          <p:spTgt spid="69698"/>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2"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969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970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6970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1" presetClass="entr" presetSubtype="0" fill="hold" grpId="0" nodeType="clickEffect">
                                  <p:stCondLst>
                                    <p:cond delay="0"/>
                                  </p:stCondLst>
                                  <p:childTnLst>
                                    <p:set>
                                      <p:cBhvr>
                                        <p:cTn id="70" dur="1000">
                                          <p:stCondLst>
                                            <p:cond delay="0"/>
                                          </p:stCondLst>
                                        </p:cTn>
                                        <p:tgtEl>
                                          <p:spTgt spid="69704"/>
                                        </p:tgtEl>
                                        <p:attrNameLst>
                                          <p:attrName>style.visibility</p:attrName>
                                        </p:attrNameLst>
                                      </p:cBhvr>
                                      <p:to>
                                        <p:strVal val="visible"/>
                                      </p:to>
                                    </p:set>
                                  </p:childTnLst>
                                  <p:subTnLst>
                                    <p:set>
                                      <p:cBhvr override="childStyle">
                                        <p:cTn dur="1" fill="hold" display="0" masterRel="nextClick" afterEffect="1"/>
                                        <p:tgtEl>
                                          <p:spTgt spid="69704"/>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2" name="chimes.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970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970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697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1" presetClass="entr" presetSubtype="0" fill="hold" grpId="0" nodeType="clickEffect">
                                  <p:stCondLst>
                                    <p:cond delay="0"/>
                                  </p:stCondLst>
                                  <p:childTnLst>
                                    <p:set>
                                      <p:cBhvr>
                                        <p:cTn id="86" dur="1000">
                                          <p:stCondLst>
                                            <p:cond delay="0"/>
                                          </p:stCondLst>
                                        </p:cTn>
                                        <p:tgtEl>
                                          <p:spTgt spid="69707"/>
                                        </p:tgtEl>
                                        <p:attrNameLst>
                                          <p:attrName>style.visibility</p:attrName>
                                        </p:attrNameLst>
                                      </p:cBhvr>
                                      <p:to>
                                        <p:strVal val="visible"/>
                                      </p:to>
                                    </p:set>
                                  </p:childTnLst>
                                  <p:subTnLst>
                                    <p:set>
                                      <p:cBhvr override="childStyle">
                                        <p:cTn dur="1" fill="hold" display="0" masterRel="nextClick" afterEffect="1"/>
                                        <p:tgtEl>
                                          <p:spTgt spid="69707"/>
                                        </p:tgtEl>
                                        <p:attrNameLst>
                                          <p:attrName>style.visibility</p:attrName>
                                        </p:attrNameLst>
                                      </p:cBhvr>
                                      <p:to>
                                        <p:strVal val="hidden"/>
                                      </p:to>
                                    </p:set>
                                    <p:audio>
                                      <p:cMediaNode>
                                        <p:cTn display="0" masterRel="sameClick">
                                          <p:stCondLst>
                                            <p:cond evt="begin" delay="0">
                                              <p:tn val="85"/>
                                            </p:cond>
                                          </p:stCondLst>
                                          <p:endCondLst>
                                            <p:cond evt="onStopAudio" delay="0">
                                              <p:tgtEl>
                                                <p:sldTgt/>
                                              </p:tgtEl>
                                            </p:cond>
                                          </p:endCondLst>
                                        </p:cTn>
                                        <p:tgtEl>
                                          <p:sndTgt r:embed="rId2" name="chimes.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970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6970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1" presetClass="entr" presetSubtype="0" fill="hold" grpId="0" nodeType="clickEffect">
                                  <p:stCondLst>
                                    <p:cond delay="0"/>
                                  </p:stCondLst>
                                  <p:childTnLst>
                                    <p:set>
                                      <p:cBhvr>
                                        <p:cTn id="98" dur="1000">
                                          <p:stCondLst>
                                            <p:cond delay="0"/>
                                          </p:stCondLst>
                                        </p:cTn>
                                        <p:tgtEl>
                                          <p:spTgt spid="69712"/>
                                        </p:tgtEl>
                                        <p:attrNameLst>
                                          <p:attrName>style.visibility</p:attrName>
                                        </p:attrNameLst>
                                      </p:cBhvr>
                                      <p:to>
                                        <p:strVal val="visible"/>
                                      </p:to>
                                    </p:set>
                                  </p:childTnLst>
                                  <p:subTnLst>
                                    <p:set>
                                      <p:cBhvr override="childStyle">
                                        <p:cTn dur="1" fill="hold" display="0" masterRel="nextClick" afterEffect="1"/>
                                        <p:tgtEl>
                                          <p:spTgt spid="69712"/>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2" name="chimes.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9713"/>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9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3" grpId="0" animBg="1"/>
      <p:bldP spid="69684" grpId="0" animBg="1"/>
      <p:bldP spid="69685" grpId="0" animBg="1"/>
      <p:bldP spid="69689" grpId="0" animBg="1"/>
      <p:bldP spid="69690" grpId="0" animBg="1"/>
      <p:bldP spid="69691" grpId="0" animBg="1"/>
      <p:bldP spid="69692" grpId="0" animBg="1"/>
      <p:bldP spid="69693" grpId="0" animBg="1"/>
      <p:bldP spid="69694" grpId="0" animBg="1"/>
      <p:bldP spid="69698" grpId="0" animBg="1"/>
      <p:bldP spid="69699" grpId="0" animBg="1"/>
      <p:bldP spid="69700" grpId="0" animBg="1"/>
      <p:bldP spid="69704" grpId="0" animBg="1"/>
      <p:bldP spid="69705" grpId="0" animBg="1"/>
      <p:bldP spid="69706" grpId="0" animBg="1"/>
      <p:bldP spid="69707" grpId="0" animBg="1"/>
      <p:bldP spid="69708" grpId="0" animBg="1"/>
      <p:bldP spid="69712" grpId="0" animBg="1"/>
      <p:bldP spid="69713" grpId="0" animBg="1"/>
      <p:bldP spid="69714" grpId="0" animBg="1"/>
      <p:bldP spid="697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66800" y="1981200"/>
            <a:ext cx="7772400" cy="4114800"/>
          </a:xfrm>
        </p:spPr>
        <p:txBody>
          <a:bodyPr/>
          <a:lstStyle/>
          <a:p>
            <a:r>
              <a:rPr lang="en-US" altLang="zh-CN" dirty="0"/>
              <a:t>27 States</a:t>
            </a:r>
            <a:r>
              <a:rPr lang="zh-CN" altLang="en-US" dirty="0"/>
              <a:t>， </a:t>
            </a:r>
            <a:r>
              <a:rPr lang="en-US" altLang="zh-CN" dirty="0"/>
              <a:t>56 Transitions</a:t>
            </a:r>
          </a:p>
        </p:txBody>
      </p:sp>
      <p:pic>
        <p:nvPicPr>
          <p:cNvPr id="3074" name="Picture 2" descr="C:\Users\Ray\Deskto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30487"/>
            <a:ext cx="8469685" cy="36577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4975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800100"/>
            <a:ext cx="7646987" cy="576262"/>
          </a:xfrm>
        </p:spPr>
        <p:txBody>
          <a:bodyPr/>
          <a:lstStyle/>
          <a:p>
            <a:r>
              <a:rPr lang="en-US" altLang="ko-KR" dirty="0">
                <a:latin typeface="Times New Roman" pitchFamily="18" charset="0"/>
                <a:cs typeface="Times New Roman" pitchFamily="18" charset="0"/>
              </a:rPr>
              <a:t>Example: In a Restaurant (Scenario 2)</a:t>
            </a:r>
          </a:p>
        </p:txBody>
      </p:sp>
      <p:sp>
        <p:nvSpPr>
          <p:cNvPr id="85" name="灯片编号占位符 3"/>
          <p:cNvSpPr>
            <a:spLocks noGrp="1"/>
          </p:cNvSpPr>
          <p:nvPr>
            <p:ph type="sldNum" sz="quarter" idx="12"/>
          </p:nvPr>
        </p:nvSpPr>
        <p:spPr/>
        <p:txBody>
          <a:bodyPr/>
          <a:lstStyle/>
          <a:p>
            <a:pPr>
              <a:defRPr/>
            </a:pPr>
            <a:fld id="{E1779B17-4111-4695-860A-E38CC335ACD2}" type="slidenum">
              <a:rPr lang="ko-KR" altLang="en-US"/>
              <a:pPr>
                <a:defRPr/>
              </a:pPr>
              <a:t>40</a:t>
            </a:fld>
            <a:endParaRPr lang="en-US" altLang="ko-KR"/>
          </a:p>
        </p:txBody>
      </p:sp>
      <p:grpSp>
        <p:nvGrpSpPr>
          <p:cNvPr id="70659" name="Group 3"/>
          <p:cNvGrpSpPr>
            <a:grpSpLocks/>
          </p:cNvGrpSpPr>
          <p:nvPr/>
        </p:nvGrpSpPr>
        <p:grpSpPr bwMode="auto">
          <a:xfrm>
            <a:off x="1219200" y="1957387"/>
            <a:ext cx="7470775" cy="4519613"/>
            <a:chOff x="768" y="984"/>
            <a:chExt cx="4706" cy="2847"/>
          </a:xfrm>
        </p:grpSpPr>
        <p:sp>
          <p:nvSpPr>
            <p:cNvPr id="39974" name="Oval 4"/>
            <p:cNvSpPr>
              <a:spLocks noChangeArrowheads="1"/>
            </p:cNvSpPr>
            <p:nvPr/>
          </p:nvSpPr>
          <p:spPr bwMode="auto">
            <a:xfrm>
              <a:off x="1584" y="115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5" name="Rectangle 5"/>
            <p:cNvSpPr>
              <a:spLocks noChangeArrowheads="1"/>
            </p:cNvSpPr>
            <p:nvPr/>
          </p:nvSpPr>
          <p:spPr bwMode="auto">
            <a:xfrm>
              <a:off x="2112" y="1920"/>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6" name="Oval 6"/>
            <p:cNvSpPr>
              <a:spLocks noChangeArrowheads="1"/>
            </p:cNvSpPr>
            <p:nvPr/>
          </p:nvSpPr>
          <p:spPr bwMode="auto">
            <a:xfrm>
              <a:off x="2784" y="115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7" name="Oval 7"/>
            <p:cNvSpPr>
              <a:spLocks noChangeArrowheads="1"/>
            </p:cNvSpPr>
            <p:nvPr/>
          </p:nvSpPr>
          <p:spPr bwMode="auto">
            <a:xfrm>
              <a:off x="3888" y="115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8" name="Rectangle 8"/>
            <p:cNvSpPr>
              <a:spLocks noChangeArrowheads="1"/>
            </p:cNvSpPr>
            <p:nvPr/>
          </p:nvSpPr>
          <p:spPr bwMode="auto">
            <a:xfrm>
              <a:off x="3360" y="1920"/>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9" name="Line 9"/>
            <p:cNvSpPr>
              <a:spLocks noChangeShapeType="1"/>
            </p:cNvSpPr>
            <p:nvPr/>
          </p:nvSpPr>
          <p:spPr bwMode="auto">
            <a:xfrm>
              <a:off x="1776" y="1392"/>
              <a:ext cx="43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0" name="Line 10"/>
            <p:cNvSpPr>
              <a:spLocks noChangeShapeType="1"/>
            </p:cNvSpPr>
            <p:nvPr/>
          </p:nvSpPr>
          <p:spPr bwMode="auto">
            <a:xfrm flipH="1">
              <a:off x="2352" y="1344"/>
              <a:ext cx="43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1" name="Line 11"/>
            <p:cNvSpPr>
              <a:spLocks noChangeShapeType="1"/>
            </p:cNvSpPr>
            <p:nvPr/>
          </p:nvSpPr>
          <p:spPr bwMode="auto">
            <a:xfrm>
              <a:off x="2976" y="1344"/>
              <a:ext cx="48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2" name="Line 12"/>
            <p:cNvSpPr>
              <a:spLocks noChangeShapeType="1"/>
            </p:cNvSpPr>
            <p:nvPr/>
          </p:nvSpPr>
          <p:spPr bwMode="auto">
            <a:xfrm flipH="1">
              <a:off x="3600" y="1344"/>
              <a:ext cx="33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3" name="Line 13"/>
            <p:cNvSpPr>
              <a:spLocks noChangeShapeType="1"/>
            </p:cNvSpPr>
            <p:nvPr/>
          </p:nvSpPr>
          <p:spPr bwMode="auto">
            <a:xfrm flipH="1">
              <a:off x="1776" y="21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4" name="Oval 14"/>
            <p:cNvSpPr>
              <a:spLocks noChangeArrowheads="1"/>
            </p:cNvSpPr>
            <p:nvPr/>
          </p:nvSpPr>
          <p:spPr bwMode="auto">
            <a:xfrm>
              <a:off x="1584" y="254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85" name="Oval 15"/>
            <p:cNvSpPr>
              <a:spLocks noChangeArrowheads="1"/>
            </p:cNvSpPr>
            <p:nvPr/>
          </p:nvSpPr>
          <p:spPr bwMode="auto">
            <a:xfrm>
              <a:off x="2832" y="259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86" name="Oval 16"/>
            <p:cNvSpPr>
              <a:spLocks noChangeArrowheads="1"/>
            </p:cNvSpPr>
            <p:nvPr/>
          </p:nvSpPr>
          <p:spPr bwMode="auto">
            <a:xfrm>
              <a:off x="4032" y="2592"/>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87" name="Line 17"/>
            <p:cNvSpPr>
              <a:spLocks noChangeShapeType="1"/>
            </p:cNvSpPr>
            <p:nvPr/>
          </p:nvSpPr>
          <p:spPr bwMode="auto">
            <a:xfrm>
              <a:off x="2352" y="2112"/>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8" name="Line 18"/>
            <p:cNvSpPr>
              <a:spLocks noChangeShapeType="1"/>
            </p:cNvSpPr>
            <p:nvPr/>
          </p:nvSpPr>
          <p:spPr bwMode="auto">
            <a:xfrm flipH="1">
              <a:off x="3024" y="2112"/>
              <a:ext cx="43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89" name="Line 19"/>
            <p:cNvSpPr>
              <a:spLocks noChangeShapeType="1"/>
            </p:cNvSpPr>
            <p:nvPr/>
          </p:nvSpPr>
          <p:spPr bwMode="auto">
            <a:xfrm>
              <a:off x="3552" y="2112"/>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90" name="Rectangle 20"/>
            <p:cNvSpPr>
              <a:spLocks noChangeArrowheads="1"/>
            </p:cNvSpPr>
            <p:nvPr/>
          </p:nvSpPr>
          <p:spPr bwMode="auto">
            <a:xfrm>
              <a:off x="4032" y="34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91" name="Oval 21"/>
            <p:cNvSpPr>
              <a:spLocks noChangeArrowheads="1"/>
            </p:cNvSpPr>
            <p:nvPr/>
          </p:nvSpPr>
          <p:spPr bwMode="auto">
            <a:xfrm>
              <a:off x="4992" y="340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92" name="Rectangle 22"/>
            <p:cNvSpPr>
              <a:spLocks noChangeArrowheads="1"/>
            </p:cNvSpPr>
            <p:nvPr/>
          </p:nvSpPr>
          <p:spPr bwMode="auto">
            <a:xfrm>
              <a:off x="2832" y="34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93" name="Line 23"/>
            <p:cNvSpPr>
              <a:spLocks noChangeShapeType="1"/>
            </p:cNvSpPr>
            <p:nvPr/>
          </p:nvSpPr>
          <p:spPr bwMode="auto">
            <a:xfrm>
              <a:off x="4176" y="2832"/>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94" name="Line 24"/>
            <p:cNvSpPr>
              <a:spLocks noChangeShapeType="1"/>
            </p:cNvSpPr>
            <p:nvPr/>
          </p:nvSpPr>
          <p:spPr bwMode="auto">
            <a:xfrm>
              <a:off x="4320" y="3504"/>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95" name="Line 25"/>
            <p:cNvSpPr>
              <a:spLocks noChangeShapeType="1"/>
            </p:cNvSpPr>
            <p:nvPr/>
          </p:nvSpPr>
          <p:spPr bwMode="auto">
            <a:xfrm>
              <a:off x="2976" y="2832"/>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96" name="Line 26"/>
            <p:cNvSpPr>
              <a:spLocks noChangeShapeType="1"/>
            </p:cNvSpPr>
            <p:nvPr/>
          </p:nvSpPr>
          <p:spPr bwMode="auto">
            <a:xfrm flipH="1" flipV="1">
              <a:off x="2496" y="3024"/>
              <a:ext cx="336"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97" name="Line 27"/>
            <p:cNvSpPr>
              <a:spLocks noChangeShapeType="1"/>
            </p:cNvSpPr>
            <p:nvPr/>
          </p:nvSpPr>
          <p:spPr bwMode="auto">
            <a:xfrm flipV="1">
              <a:off x="2496" y="1392"/>
              <a:ext cx="384" cy="16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98" name="Rectangle 28"/>
            <p:cNvSpPr>
              <a:spLocks noChangeArrowheads="1"/>
            </p:cNvSpPr>
            <p:nvPr/>
          </p:nvSpPr>
          <p:spPr bwMode="auto">
            <a:xfrm>
              <a:off x="1584" y="34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99" name="Line 29"/>
            <p:cNvSpPr>
              <a:spLocks noChangeShapeType="1"/>
            </p:cNvSpPr>
            <p:nvPr/>
          </p:nvSpPr>
          <p:spPr bwMode="auto">
            <a:xfrm>
              <a:off x="1728" y="278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00" name="Oval 30"/>
            <p:cNvSpPr>
              <a:spLocks noChangeArrowheads="1"/>
            </p:cNvSpPr>
            <p:nvPr/>
          </p:nvSpPr>
          <p:spPr bwMode="auto">
            <a:xfrm>
              <a:off x="864" y="340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001" name="Line 31"/>
            <p:cNvSpPr>
              <a:spLocks noChangeShapeType="1"/>
            </p:cNvSpPr>
            <p:nvPr/>
          </p:nvSpPr>
          <p:spPr bwMode="auto">
            <a:xfrm flipH="1">
              <a:off x="1104" y="3504"/>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02" name="Line 32"/>
            <p:cNvSpPr>
              <a:spLocks noChangeShapeType="1"/>
            </p:cNvSpPr>
            <p:nvPr/>
          </p:nvSpPr>
          <p:spPr bwMode="auto">
            <a:xfrm flipV="1">
              <a:off x="1872" y="1344"/>
              <a:ext cx="960" cy="21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03" name="Line 33"/>
            <p:cNvSpPr>
              <a:spLocks noChangeShapeType="1"/>
            </p:cNvSpPr>
            <p:nvPr/>
          </p:nvSpPr>
          <p:spPr bwMode="auto">
            <a:xfrm flipH="1" flipV="1">
              <a:off x="2928" y="1392"/>
              <a:ext cx="1104" cy="2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04" name="Text Box 34"/>
            <p:cNvSpPr txBox="1">
              <a:spLocks noChangeArrowheads="1"/>
            </p:cNvSpPr>
            <p:nvPr/>
          </p:nvSpPr>
          <p:spPr bwMode="auto">
            <a:xfrm>
              <a:off x="2294" y="984"/>
              <a:ext cx="548"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Waiter</a:t>
              </a:r>
            </a:p>
            <a:p>
              <a:pPr latinLnBrk="0"/>
              <a:r>
                <a:rPr kumimoji="0" lang="en-US" altLang="ko-KR" b="1">
                  <a:latin typeface="Times New Roman" charset="0"/>
                </a:rPr>
                <a:t>free</a:t>
              </a:r>
            </a:p>
          </p:txBody>
        </p:sp>
        <p:sp>
          <p:nvSpPr>
            <p:cNvPr id="40005" name="Text Box 35"/>
            <p:cNvSpPr txBox="1">
              <a:spLocks noChangeArrowheads="1"/>
            </p:cNvSpPr>
            <p:nvPr/>
          </p:nvSpPr>
          <p:spPr bwMode="auto">
            <a:xfrm>
              <a:off x="768" y="1104"/>
              <a:ext cx="8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Customer 1</a:t>
              </a:r>
            </a:p>
          </p:txBody>
        </p:sp>
        <p:sp>
          <p:nvSpPr>
            <p:cNvPr id="40006" name="Text Box 36"/>
            <p:cNvSpPr txBox="1">
              <a:spLocks noChangeArrowheads="1"/>
            </p:cNvSpPr>
            <p:nvPr/>
          </p:nvSpPr>
          <p:spPr bwMode="auto">
            <a:xfrm>
              <a:off x="4176" y="1152"/>
              <a:ext cx="8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Customer 2</a:t>
              </a:r>
            </a:p>
          </p:txBody>
        </p:sp>
        <p:sp>
          <p:nvSpPr>
            <p:cNvPr id="40007" name="Text Box 37"/>
            <p:cNvSpPr txBox="1">
              <a:spLocks noChangeArrowheads="1"/>
            </p:cNvSpPr>
            <p:nvPr/>
          </p:nvSpPr>
          <p:spPr bwMode="auto">
            <a:xfrm>
              <a:off x="1670" y="1752"/>
              <a:ext cx="46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Take</a:t>
              </a:r>
            </a:p>
            <a:p>
              <a:pPr latinLnBrk="0"/>
              <a:r>
                <a:rPr kumimoji="0" lang="en-US" altLang="ko-KR" b="1">
                  <a:latin typeface="Times New Roman" charset="0"/>
                </a:rPr>
                <a:t>order</a:t>
              </a:r>
            </a:p>
          </p:txBody>
        </p:sp>
        <p:sp>
          <p:nvSpPr>
            <p:cNvPr id="40008" name="Text Box 38"/>
            <p:cNvSpPr txBox="1">
              <a:spLocks noChangeArrowheads="1"/>
            </p:cNvSpPr>
            <p:nvPr/>
          </p:nvSpPr>
          <p:spPr bwMode="auto">
            <a:xfrm>
              <a:off x="3734" y="1704"/>
              <a:ext cx="46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Take</a:t>
              </a:r>
            </a:p>
            <a:p>
              <a:pPr latinLnBrk="0"/>
              <a:r>
                <a:rPr kumimoji="0" lang="en-US" altLang="ko-KR" b="1">
                  <a:latin typeface="Times New Roman" charset="0"/>
                </a:rPr>
                <a:t>order</a:t>
              </a:r>
            </a:p>
          </p:txBody>
        </p:sp>
        <p:sp>
          <p:nvSpPr>
            <p:cNvPr id="40009" name="Text Box 39"/>
            <p:cNvSpPr txBox="1">
              <a:spLocks noChangeArrowheads="1"/>
            </p:cNvSpPr>
            <p:nvPr/>
          </p:nvSpPr>
          <p:spPr bwMode="auto">
            <a:xfrm>
              <a:off x="3062" y="2568"/>
              <a:ext cx="50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Order</a:t>
              </a:r>
            </a:p>
            <a:p>
              <a:pPr latinLnBrk="0"/>
              <a:r>
                <a:rPr kumimoji="0" lang="en-US" altLang="ko-KR" b="1">
                  <a:latin typeface="Times New Roman" charset="0"/>
                </a:rPr>
                <a:t>taken</a:t>
              </a:r>
            </a:p>
          </p:txBody>
        </p:sp>
        <p:sp>
          <p:nvSpPr>
            <p:cNvPr id="40010" name="Text Box 40"/>
            <p:cNvSpPr txBox="1">
              <a:spLocks noChangeArrowheads="1"/>
            </p:cNvSpPr>
            <p:nvPr/>
          </p:nvSpPr>
          <p:spPr bwMode="auto">
            <a:xfrm>
              <a:off x="3110" y="3336"/>
              <a:ext cx="572"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Tell</a:t>
              </a:r>
            </a:p>
            <a:p>
              <a:pPr latinLnBrk="0"/>
              <a:r>
                <a:rPr kumimoji="0" lang="en-US" altLang="ko-KR" b="1">
                  <a:latin typeface="Times New Roman" charset="0"/>
                </a:rPr>
                <a:t>kitchen</a:t>
              </a:r>
            </a:p>
          </p:txBody>
        </p:sp>
        <p:sp>
          <p:nvSpPr>
            <p:cNvPr id="40011" name="Text Box 41"/>
            <p:cNvSpPr txBox="1">
              <a:spLocks noChangeArrowheads="1"/>
            </p:cNvSpPr>
            <p:nvPr/>
          </p:nvSpPr>
          <p:spPr bwMode="auto">
            <a:xfrm>
              <a:off x="1238" y="2520"/>
              <a:ext cx="3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a:t>
              </a:r>
            </a:p>
          </p:txBody>
        </p:sp>
        <p:sp>
          <p:nvSpPr>
            <p:cNvPr id="40012" name="Text Box 42"/>
            <p:cNvSpPr txBox="1">
              <a:spLocks noChangeArrowheads="1"/>
            </p:cNvSpPr>
            <p:nvPr/>
          </p:nvSpPr>
          <p:spPr bwMode="auto">
            <a:xfrm>
              <a:off x="4310" y="2568"/>
              <a:ext cx="3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wait</a:t>
              </a:r>
            </a:p>
          </p:txBody>
        </p:sp>
        <p:sp>
          <p:nvSpPr>
            <p:cNvPr id="40013" name="Line 43"/>
            <p:cNvSpPr>
              <a:spLocks noChangeShapeType="1"/>
            </p:cNvSpPr>
            <p:nvPr/>
          </p:nvSpPr>
          <p:spPr bwMode="auto">
            <a:xfrm>
              <a:off x="3024" y="1296"/>
              <a:ext cx="2064" cy="7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14" name="Line 44"/>
            <p:cNvSpPr>
              <a:spLocks noChangeShapeType="1"/>
            </p:cNvSpPr>
            <p:nvPr/>
          </p:nvSpPr>
          <p:spPr bwMode="auto">
            <a:xfrm flipH="1">
              <a:off x="816" y="1248"/>
              <a:ext cx="1968" cy="9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15" name="Line 45"/>
            <p:cNvSpPr>
              <a:spLocks noChangeShapeType="1"/>
            </p:cNvSpPr>
            <p:nvPr/>
          </p:nvSpPr>
          <p:spPr bwMode="auto">
            <a:xfrm>
              <a:off x="816" y="2160"/>
              <a:ext cx="816"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16" name="Line 46"/>
            <p:cNvSpPr>
              <a:spLocks noChangeShapeType="1"/>
            </p:cNvSpPr>
            <p:nvPr/>
          </p:nvSpPr>
          <p:spPr bwMode="auto">
            <a:xfrm flipH="1">
              <a:off x="4272" y="2064"/>
              <a:ext cx="81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017" name="Text Box 47"/>
            <p:cNvSpPr txBox="1">
              <a:spLocks noChangeArrowheads="1"/>
            </p:cNvSpPr>
            <p:nvPr/>
          </p:nvSpPr>
          <p:spPr bwMode="auto">
            <a:xfrm>
              <a:off x="1392" y="3600"/>
              <a:ext cx="7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Serve food</a:t>
              </a:r>
            </a:p>
          </p:txBody>
        </p:sp>
        <p:sp>
          <p:nvSpPr>
            <p:cNvPr id="40018" name="Text Box 48"/>
            <p:cNvSpPr txBox="1">
              <a:spLocks noChangeArrowheads="1"/>
            </p:cNvSpPr>
            <p:nvPr/>
          </p:nvSpPr>
          <p:spPr bwMode="auto">
            <a:xfrm>
              <a:off x="3840" y="3552"/>
              <a:ext cx="7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Serve food</a:t>
              </a:r>
            </a:p>
          </p:txBody>
        </p:sp>
        <p:sp>
          <p:nvSpPr>
            <p:cNvPr id="40019" name="Text Box 49"/>
            <p:cNvSpPr txBox="1">
              <a:spLocks noChangeArrowheads="1"/>
            </p:cNvSpPr>
            <p:nvPr/>
          </p:nvSpPr>
          <p:spPr bwMode="auto">
            <a:xfrm>
              <a:off x="806" y="3192"/>
              <a:ext cx="4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eating</a:t>
              </a:r>
            </a:p>
          </p:txBody>
        </p:sp>
        <p:sp>
          <p:nvSpPr>
            <p:cNvPr id="40020" name="Text Box 50"/>
            <p:cNvSpPr txBox="1">
              <a:spLocks noChangeArrowheads="1"/>
            </p:cNvSpPr>
            <p:nvPr/>
          </p:nvSpPr>
          <p:spPr bwMode="auto">
            <a:xfrm>
              <a:off x="4982" y="3192"/>
              <a:ext cx="4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b="1">
                  <a:latin typeface="Times New Roman" charset="0"/>
                </a:rPr>
                <a:t>eating</a:t>
              </a:r>
            </a:p>
          </p:txBody>
        </p:sp>
      </p:grpSp>
      <p:sp>
        <p:nvSpPr>
          <p:cNvPr id="70707" name="Oval 51"/>
          <p:cNvSpPr>
            <a:spLocks noChangeArrowheads="1"/>
          </p:cNvSpPr>
          <p:nvPr/>
        </p:nvSpPr>
        <p:spPr bwMode="auto">
          <a:xfrm>
            <a:off x="2667000" y="2300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08" name="Oval 52"/>
          <p:cNvSpPr>
            <a:spLocks noChangeArrowheads="1"/>
          </p:cNvSpPr>
          <p:nvPr/>
        </p:nvSpPr>
        <p:spPr bwMode="auto">
          <a:xfrm>
            <a:off x="4495800" y="23764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09" name="Oval 53"/>
          <p:cNvSpPr>
            <a:spLocks noChangeArrowheads="1"/>
          </p:cNvSpPr>
          <p:nvPr/>
        </p:nvSpPr>
        <p:spPr bwMode="auto">
          <a:xfrm>
            <a:off x="6324600" y="2300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70710" name="Group 54"/>
          <p:cNvGrpSpPr>
            <a:grpSpLocks/>
          </p:cNvGrpSpPr>
          <p:nvPr/>
        </p:nvGrpSpPr>
        <p:grpSpPr bwMode="auto">
          <a:xfrm>
            <a:off x="2667000" y="2300287"/>
            <a:ext cx="1981200" cy="228600"/>
            <a:chOff x="1680" y="1200"/>
            <a:chExt cx="1248" cy="144"/>
          </a:xfrm>
        </p:grpSpPr>
        <p:sp>
          <p:nvSpPr>
            <p:cNvPr id="39972" name="Oval 55"/>
            <p:cNvSpPr>
              <a:spLocks noChangeArrowheads="1"/>
            </p:cNvSpPr>
            <p:nvPr/>
          </p:nvSpPr>
          <p:spPr bwMode="auto">
            <a:xfrm>
              <a:off x="1680"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3" name="Oval 56"/>
            <p:cNvSpPr>
              <a:spLocks noChangeArrowheads="1"/>
            </p:cNvSpPr>
            <p:nvPr/>
          </p:nvSpPr>
          <p:spPr bwMode="auto">
            <a:xfrm>
              <a:off x="2832" y="1248"/>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0713" name="Rectangle 57"/>
          <p:cNvSpPr>
            <a:spLocks noChangeArrowheads="1"/>
          </p:cNvSpPr>
          <p:nvPr/>
        </p:nvSpPr>
        <p:spPr bwMode="auto">
          <a:xfrm>
            <a:off x="3352800" y="34432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14" name="Oval 58"/>
          <p:cNvSpPr>
            <a:spLocks noChangeArrowheads="1"/>
          </p:cNvSpPr>
          <p:nvPr/>
        </p:nvSpPr>
        <p:spPr bwMode="auto">
          <a:xfrm>
            <a:off x="2667000" y="45100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15" name="Oval 59"/>
          <p:cNvSpPr>
            <a:spLocks noChangeArrowheads="1"/>
          </p:cNvSpPr>
          <p:nvPr/>
        </p:nvSpPr>
        <p:spPr bwMode="auto">
          <a:xfrm>
            <a:off x="4648200" y="4586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16" name="Oval 60"/>
          <p:cNvSpPr>
            <a:spLocks noChangeArrowheads="1"/>
          </p:cNvSpPr>
          <p:nvPr/>
        </p:nvSpPr>
        <p:spPr bwMode="auto">
          <a:xfrm>
            <a:off x="4648200" y="4586287"/>
            <a:ext cx="152400" cy="15240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17" name="Rectangle 61"/>
          <p:cNvSpPr>
            <a:spLocks noChangeArrowheads="1"/>
          </p:cNvSpPr>
          <p:nvPr/>
        </p:nvSpPr>
        <p:spPr bwMode="auto">
          <a:xfrm>
            <a:off x="4495800" y="58054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18" name="Oval 62"/>
          <p:cNvSpPr>
            <a:spLocks noChangeArrowheads="1"/>
          </p:cNvSpPr>
          <p:nvPr/>
        </p:nvSpPr>
        <p:spPr bwMode="auto">
          <a:xfrm>
            <a:off x="4495800" y="23764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70719" name="Group 63"/>
          <p:cNvGrpSpPr>
            <a:grpSpLocks/>
          </p:cNvGrpSpPr>
          <p:nvPr/>
        </p:nvGrpSpPr>
        <p:grpSpPr bwMode="auto">
          <a:xfrm>
            <a:off x="4495800" y="2300287"/>
            <a:ext cx="1981200" cy="228600"/>
            <a:chOff x="2832" y="1200"/>
            <a:chExt cx="1248" cy="144"/>
          </a:xfrm>
        </p:grpSpPr>
        <p:sp>
          <p:nvSpPr>
            <p:cNvPr id="39970" name="Oval 64"/>
            <p:cNvSpPr>
              <a:spLocks noChangeArrowheads="1"/>
            </p:cNvSpPr>
            <p:nvPr/>
          </p:nvSpPr>
          <p:spPr bwMode="auto">
            <a:xfrm>
              <a:off x="2832" y="1248"/>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71" name="Oval 65"/>
            <p:cNvSpPr>
              <a:spLocks noChangeArrowheads="1"/>
            </p:cNvSpPr>
            <p:nvPr/>
          </p:nvSpPr>
          <p:spPr bwMode="auto">
            <a:xfrm>
              <a:off x="3984"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0722" name="Rectangle 66"/>
          <p:cNvSpPr>
            <a:spLocks noChangeArrowheads="1"/>
          </p:cNvSpPr>
          <p:nvPr/>
        </p:nvSpPr>
        <p:spPr bwMode="auto">
          <a:xfrm>
            <a:off x="5334000" y="34432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23" name="Oval 67"/>
          <p:cNvSpPr>
            <a:spLocks noChangeArrowheads="1"/>
          </p:cNvSpPr>
          <p:nvPr/>
        </p:nvSpPr>
        <p:spPr bwMode="auto">
          <a:xfrm>
            <a:off x="4572000" y="4586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24" name="Oval 68"/>
          <p:cNvSpPr>
            <a:spLocks noChangeArrowheads="1"/>
          </p:cNvSpPr>
          <p:nvPr/>
        </p:nvSpPr>
        <p:spPr bwMode="auto">
          <a:xfrm>
            <a:off x="6553200" y="46624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25" name="Oval 69"/>
          <p:cNvSpPr>
            <a:spLocks noChangeArrowheads="1"/>
          </p:cNvSpPr>
          <p:nvPr/>
        </p:nvSpPr>
        <p:spPr bwMode="auto">
          <a:xfrm>
            <a:off x="4572000" y="4586287"/>
            <a:ext cx="152400" cy="15240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26" name="Rectangle 70"/>
          <p:cNvSpPr>
            <a:spLocks noChangeArrowheads="1"/>
          </p:cNvSpPr>
          <p:nvPr/>
        </p:nvSpPr>
        <p:spPr bwMode="auto">
          <a:xfrm>
            <a:off x="4495800" y="58054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27" name="Oval 71"/>
          <p:cNvSpPr>
            <a:spLocks noChangeArrowheads="1"/>
          </p:cNvSpPr>
          <p:nvPr/>
        </p:nvSpPr>
        <p:spPr bwMode="auto">
          <a:xfrm>
            <a:off x="4495800" y="23764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70728" name="Group 72"/>
          <p:cNvGrpSpPr>
            <a:grpSpLocks/>
          </p:cNvGrpSpPr>
          <p:nvPr/>
        </p:nvGrpSpPr>
        <p:grpSpPr bwMode="auto">
          <a:xfrm>
            <a:off x="4495800" y="2376487"/>
            <a:ext cx="2209800" cy="2438400"/>
            <a:chOff x="2832" y="1248"/>
            <a:chExt cx="1392" cy="1536"/>
          </a:xfrm>
        </p:grpSpPr>
        <p:sp>
          <p:nvSpPr>
            <p:cNvPr id="39968" name="Oval 73"/>
            <p:cNvSpPr>
              <a:spLocks noChangeArrowheads="1"/>
            </p:cNvSpPr>
            <p:nvPr/>
          </p:nvSpPr>
          <p:spPr bwMode="auto">
            <a:xfrm>
              <a:off x="2832" y="1248"/>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69" name="Oval 74"/>
            <p:cNvSpPr>
              <a:spLocks noChangeArrowheads="1"/>
            </p:cNvSpPr>
            <p:nvPr/>
          </p:nvSpPr>
          <p:spPr bwMode="auto">
            <a:xfrm>
              <a:off x="4128" y="2688"/>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0731" name="Rectangle 75"/>
          <p:cNvSpPr>
            <a:spLocks noChangeArrowheads="1"/>
          </p:cNvSpPr>
          <p:nvPr/>
        </p:nvSpPr>
        <p:spPr bwMode="auto">
          <a:xfrm>
            <a:off x="6400800" y="58054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32" name="Oval 76"/>
          <p:cNvSpPr>
            <a:spLocks noChangeArrowheads="1"/>
          </p:cNvSpPr>
          <p:nvPr/>
        </p:nvSpPr>
        <p:spPr bwMode="auto">
          <a:xfrm>
            <a:off x="8001000" y="59578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33" name="Oval 77"/>
          <p:cNvSpPr>
            <a:spLocks noChangeArrowheads="1"/>
          </p:cNvSpPr>
          <p:nvPr/>
        </p:nvSpPr>
        <p:spPr bwMode="auto">
          <a:xfrm>
            <a:off x="4495800" y="2300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70734" name="Group 78"/>
          <p:cNvGrpSpPr>
            <a:grpSpLocks/>
          </p:cNvGrpSpPr>
          <p:nvPr/>
        </p:nvGrpSpPr>
        <p:grpSpPr bwMode="auto">
          <a:xfrm>
            <a:off x="2667000" y="2300287"/>
            <a:ext cx="1981200" cy="2362200"/>
            <a:chOff x="1680" y="1200"/>
            <a:chExt cx="1248" cy="1488"/>
          </a:xfrm>
        </p:grpSpPr>
        <p:sp>
          <p:nvSpPr>
            <p:cNvPr id="39966" name="Oval 79"/>
            <p:cNvSpPr>
              <a:spLocks noChangeArrowheads="1"/>
            </p:cNvSpPr>
            <p:nvPr/>
          </p:nvSpPr>
          <p:spPr bwMode="auto">
            <a:xfrm>
              <a:off x="1680" y="2592"/>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67" name="Oval 80"/>
            <p:cNvSpPr>
              <a:spLocks noChangeArrowheads="1"/>
            </p:cNvSpPr>
            <p:nvPr/>
          </p:nvSpPr>
          <p:spPr bwMode="auto">
            <a:xfrm>
              <a:off x="2832" y="1200"/>
              <a:ext cx="96" cy="9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0737" name="Rectangle 81"/>
          <p:cNvSpPr>
            <a:spLocks noChangeArrowheads="1"/>
          </p:cNvSpPr>
          <p:nvPr/>
        </p:nvSpPr>
        <p:spPr bwMode="auto">
          <a:xfrm>
            <a:off x="2514600" y="580548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38" name="Oval 82"/>
          <p:cNvSpPr>
            <a:spLocks noChangeArrowheads="1"/>
          </p:cNvSpPr>
          <p:nvPr/>
        </p:nvSpPr>
        <p:spPr bwMode="auto">
          <a:xfrm>
            <a:off x="1524000" y="58816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739" name="Oval 83"/>
          <p:cNvSpPr>
            <a:spLocks noChangeArrowheads="1"/>
          </p:cNvSpPr>
          <p:nvPr/>
        </p:nvSpPr>
        <p:spPr bwMode="auto">
          <a:xfrm>
            <a:off x="4572000" y="2300287"/>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0659"/>
                                        </p:tgtEl>
                                        <p:attrNameLst>
                                          <p:attrName>style.visibility</p:attrName>
                                        </p:attrNameLst>
                                      </p:cBhvr>
                                      <p:to>
                                        <p:strVal val="visible"/>
                                      </p:to>
                                    </p:set>
                                    <p:animEffect transition="in" filter="box(in)">
                                      <p:cBhvr>
                                        <p:cTn id="13" dur="500"/>
                                        <p:tgtEl>
                                          <p:spTgt spid="7065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070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070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070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7071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1" presetClass="entr" presetSubtype="0" fill="hold" grpId="0" nodeType="clickEffect">
                                  <p:stCondLst>
                                    <p:cond delay="0"/>
                                  </p:stCondLst>
                                  <p:childTnLst>
                                    <p:set>
                                      <p:cBhvr>
                                        <p:cTn id="33" dur="1000">
                                          <p:stCondLst>
                                            <p:cond delay="0"/>
                                          </p:stCondLst>
                                        </p:cTn>
                                        <p:tgtEl>
                                          <p:spTgt spid="70713"/>
                                        </p:tgtEl>
                                        <p:attrNameLst>
                                          <p:attrName>style.visibility</p:attrName>
                                        </p:attrNameLst>
                                      </p:cBhvr>
                                      <p:to>
                                        <p:strVal val="visible"/>
                                      </p:to>
                                    </p:set>
                                  </p:childTnLst>
                                  <p:subTnLst>
                                    <p:set>
                                      <p:cBhvr override="childStyle">
                                        <p:cTn dur="1" fill="hold" display="0" masterRel="nextClick" afterEffect="1"/>
                                        <p:tgtEl>
                                          <p:spTgt spid="70713"/>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071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07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0716"/>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1" presetClass="entr" presetSubtype="0" fill="hold" grpId="0" nodeType="clickEffect">
                                  <p:stCondLst>
                                    <p:cond delay="0"/>
                                  </p:stCondLst>
                                  <p:childTnLst>
                                    <p:set>
                                      <p:cBhvr>
                                        <p:cTn id="49" dur="1000">
                                          <p:stCondLst>
                                            <p:cond delay="0"/>
                                          </p:stCondLst>
                                        </p:cTn>
                                        <p:tgtEl>
                                          <p:spTgt spid="70717"/>
                                        </p:tgtEl>
                                        <p:attrNameLst>
                                          <p:attrName>style.visibility</p:attrName>
                                        </p:attrNameLst>
                                      </p:cBhvr>
                                      <p:to>
                                        <p:strVal val="visible"/>
                                      </p:to>
                                    </p:set>
                                  </p:childTnLst>
                                  <p:subTnLst>
                                    <p:set>
                                      <p:cBhvr override="childStyle">
                                        <p:cTn dur="1" fill="hold" display="0" masterRel="nextClick" afterEffect="1"/>
                                        <p:tgtEl>
                                          <p:spTgt spid="70717"/>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2" name="chimes.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0718"/>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7071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1" presetClass="entr" presetSubtype="0" fill="hold" grpId="0" nodeType="clickEffect">
                                  <p:stCondLst>
                                    <p:cond delay="0"/>
                                  </p:stCondLst>
                                  <p:childTnLst>
                                    <p:set>
                                      <p:cBhvr>
                                        <p:cTn id="61" dur="1000">
                                          <p:stCondLst>
                                            <p:cond delay="0"/>
                                          </p:stCondLst>
                                        </p:cTn>
                                        <p:tgtEl>
                                          <p:spTgt spid="70722"/>
                                        </p:tgtEl>
                                        <p:attrNameLst>
                                          <p:attrName>style.visibility</p:attrName>
                                        </p:attrNameLst>
                                      </p:cBhvr>
                                      <p:to>
                                        <p:strVal val="visible"/>
                                      </p:to>
                                    </p:set>
                                  </p:childTnLst>
                                  <p:subTnLst>
                                    <p:set>
                                      <p:cBhvr override="childStyle">
                                        <p:cTn dur="1" fill="hold" display="0" masterRel="nextClick" afterEffect="1"/>
                                        <p:tgtEl>
                                          <p:spTgt spid="70722"/>
                                        </p:tgtEl>
                                        <p:attrNameLst>
                                          <p:attrName>style.visibility</p:attrName>
                                        </p:attrNameLst>
                                      </p:cBhvr>
                                      <p:to>
                                        <p:strVal val="hidden"/>
                                      </p:to>
                                    </p:set>
                                    <p:audio>
                                      <p:cMediaNode>
                                        <p:cTn display="0" masterRel="sameClick">
                                          <p:stCondLst>
                                            <p:cond evt="begin" delay="0">
                                              <p:tn val="60"/>
                                            </p:cond>
                                          </p:stCondLst>
                                          <p:endCondLst>
                                            <p:cond evt="onStopAudio" delay="0">
                                              <p:tgtEl>
                                                <p:sldTgt/>
                                              </p:tgtEl>
                                            </p:cond>
                                          </p:endCondLst>
                                        </p:cTn>
                                        <p:tgtEl>
                                          <p:sndTgt r:embed="rId2" name="chimes.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072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0724"/>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70725"/>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1" presetClass="entr" presetSubtype="0" fill="hold" grpId="0" nodeType="clickEffect">
                                  <p:stCondLst>
                                    <p:cond delay="0"/>
                                  </p:stCondLst>
                                  <p:childTnLst>
                                    <p:set>
                                      <p:cBhvr>
                                        <p:cTn id="77" dur="1000">
                                          <p:stCondLst>
                                            <p:cond delay="0"/>
                                          </p:stCondLst>
                                        </p:cTn>
                                        <p:tgtEl>
                                          <p:spTgt spid="70726"/>
                                        </p:tgtEl>
                                        <p:attrNameLst>
                                          <p:attrName>style.visibility</p:attrName>
                                        </p:attrNameLst>
                                      </p:cBhvr>
                                      <p:to>
                                        <p:strVal val="visible"/>
                                      </p:to>
                                    </p:set>
                                  </p:childTnLst>
                                  <p:subTnLst>
                                    <p:set>
                                      <p:cBhvr override="childStyle">
                                        <p:cTn dur="1" fill="hold" display="0" masterRel="nextClick" afterEffect="1"/>
                                        <p:tgtEl>
                                          <p:spTgt spid="70726"/>
                                        </p:tgtEl>
                                        <p:attrNameLst>
                                          <p:attrName>style.visibility</p:attrName>
                                        </p:attrNameLst>
                                      </p:cBhvr>
                                      <p:to>
                                        <p:strVal val="hidden"/>
                                      </p:to>
                                    </p:set>
                                    <p:audio>
                                      <p:cMediaNode>
                                        <p:cTn display="0" masterRel="sameClick">
                                          <p:stCondLst>
                                            <p:cond evt="begin" delay="0">
                                              <p:tn val="76"/>
                                            </p:cond>
                                          </p:stCondLst>
                                          <p:endCondLst>
                                            <p:cond evt="onStopAudio" delay="0">
                                              <p:tgtEl>
                                                <p:sldTgt/>
                                              </p:tgtEl>
                                            </p:cond>
                                          </p:endCondLst>
                                        </p:cTn>
                                        <p:tgtEl>
                                          <p:sndTgt r:embed="rId2" name="chimes.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7072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7072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1" presetClass="entr" presetSubtype="0" fill="hold" grpId="0" nodeType="clickEffect">
                                  <p:stCondLst>
                                    <p:cond delay="0"/>
                                  </p:stCondLst>
                                  <p:childTnLst>
                                    <p:set>
                                      <p:cBhvr>
                                        <p:cTn id="89" dur="1000">
                                          <p:stCondLst>
                                            <p:cond delay="0"/>
                                          </p:stCondLst>
                                        </p:cTn>
                                        <p:tgtEl>
                                          <p:spTgt spid="70731"/>
                                        </p:tgtEl>
                                        <p:attrNameLst>
                                          <p:attrName>style.visibility</p:attrName>
                                        </p:attrNameLst>
                                      </p:cBhvr>
                                      <p:to>
                                        <p:strVal val="visible"/>
                                      </p:to>
                                    </p:set>
                                  </p:childTnLst>
                                  <p:subTnLst>
                                    <p:set>
                                      <p:cBhvr override="childStyle">
                                        <p:cTn dur="1" fill="hold" display="0" masterRel="nextClick" afterEffect="1"/>
                                        <p:tgtEl>
                                          <p:spTgt spid="70731"/>
                                        </p:tgtEl>
                                        <p:attrNameLst>
                                          <p:attrName>style.visibility</p:attrName>
                                        </p:attrNameLst>
                                      </p:cBhvr>
                                      <p:to>
                                        <p:strVal val="hidden"/>
                                      </p:to>
                                    </p:se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70732"/>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70733"/>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7073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1" presetClass="entr" presetSubtype="0" fill="hold" grpId="0" nodeType="clickEffect">
                                  <p:stCondLst>
                                    <p:cond delay="0"/>
                                  </p:stCondLst>
                                  <p:childTnLst>
                                    <p:set>
                                      <p:cBhvr>
                                        <p:cTn id="105" dur="1000">
                                          <p:stCondLst>
                                            <p:cond delay="0"/>
                                          </p:stCondLst>
                                        </p:cTn>
                                        <p:tgtEl>
                                          <p:spTgt spid="70737"/>
                                        </p:tgtEl>
                                        <p:attrNameLst>
                                          <p:attrName>style.visibility</p:attrName>
                                        </p:attrNameLst>
                                      </p:cBhvr>
                                      <p:to>
                                        <p:strVal val="visible"/>
                                      </p:to>
                                    </p:set>
                                  </p:childTnLst>
                                  <p:subTnLst>
                                    <p:set>
                                      <p:cBhvr override="childStyle">
                                        <p:cTn dur="1" fill="hold" display="0" masterRel="nextClick" afterEffect="1"/>
                                        <p:tgtEl>
                                          <p:spTgt spid="70737"/>
                                        </p:tgtEl>
                                        <p:attrNameLst>
                                          <p:attrName>style.visibility</p:attrName>
                                        </p:attrNameLst>
                                      </p:cBhvr>
                                      <p:to>
                                        <p:strVal val="hidden"/>
                                      </p:to>
                                    </p:set>
                                    <p:audio>
                                      <p:cMediaNode>
                                        <p:cTn display="0" masterRel="sameClick">
                                          <p:stCondLst>
                                            <p:cond evt="begin" delay="0">
                                              <p:tn val="104"/>
                                            </p:cond>
                                          </p:stCondLst>
                                          <p:endCondLst>
                                            <p:cond evt="onStopAudio" delay="0">
                                              <p:tgtEl>
                                                <p:sldTgt/>
                                              </p:tgtEl>
                                            </p:cond>
                                          </p:endCondLst>
                                        </p:cTn>
                                        <p:tgtEl>
                                          <p:sndTgt r:embed="rId2" name="chimes.wav"/>
                                        </p:tgtEl>
                                      </p:cMediaNode>
                                    </p:audio>
                                  </p:sub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0738"/>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70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707" grpId="0" animBg="1"/>
      <p:bldP spid="70708" grpId="0" animBg="1"/>
      <p:bldP spid="70709" grpId="0" animBg="1"/>
      <p:bldP spid="70713" grpId="0" animBg="1"/>
      <p:bldP spid="70714" grpId="0" animBg="1"/>
      <p:bldP spid="70715" grpId="0" animBg="1"/>
      <p:bldP spid="70716" grpId="0" animBg="1"/>
      <p:bldP spid="70717" grpId="0" animBg="1"/>
      <p:bldP spid="70718" grpId="0" animBg="1"/>
      <p:bldP spid="70722" grpId="0" animBg="1"/>
      <p:bldP spid="70723" grpId="0" animBg="1"/>
      <p:bldP spid="70724" grpId="0" animBg="1"/>
      <p:bldP spid="70725" grpId="0" animBg="1"/>
      <p:bldP spid="70726" grpId="0" animBg="1"/>
      <p:bldP spid="70727" grpId="0" animBg="1"/>
      <p:bldP spid="70731" grpId="0" animBg="1"/>
      <p:bldP spid="70732" grpId="0" animBg="1"/>
      <p:bldP spid="70733" grpId="0" animBg="1"/>
      <p:bldP spid="70737" grpId="0" animBg="1"/>
      <p:bldP spid="70738" grpId="0" animBg="1"/>
      <p:bldP spid="707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6550" y="381000"/>
            <a:ext cx="8229600" cy="685800"/>
          </a:xfrm>
        </p:spPr>
        <p:txBody>
          <a:bodyPr/>
          <a:lstStyle/>
          <a:p>
            <a:r>
              <a:rPr lang="en-US" altLang="ko-KR" sz="2800" dirty="0">
                <a:latin typeface="Times New Roman" pitchFamily="18" charset="0"/>
                <a:cs typeface="Times New Roman" pitchFamily="18" charset="0"/>
              </a:rPr>
              <a:t>Example: Vending Machine</a:t>
            </a:r>
          </a:p>
        </p:txBody>
      </p:sp>
      <p:sp>
        <p:nvSpPr>
          <p:cNvPr id="58" name="灯片编号占位符 3"/>
          <p:cNvSpPr>
            <a:spLocks noGrp="1"/>
          </p:cNvSpPr>
          <p:nvPr>
            <p:ph type="sldNum" sz="quarter" idx="12"/>
          </p:nvPr>
        </p:nvSpPr>
        <p:spPr/>
        <p:txBody>
          <a:bodyPr/>
          <a:lstStyle/>
          <a:p>
            <a:pPr>
              <a:defRPr/>
            </a:pPr>
            <a:fld id="{13B6A8E7-EE6B-4854-9899-03E7DD7860A1}" type="slidenum">
              <a:rPr lang="ko-KR" altLang="en-US"/>
              <a:pPr>
                <a:defRPr/>
              </a:pPr>
              <a:t>41</a:t>
            </a:fld>
            <a:endParaRPr lang="en-US" altLang="ko-KR"/>
          </a:p>
        </p:txBody>
      </p:sp>
      <p:grpSp>
        <p:nvGrpSpPr>
          <p:cNvPr id="40964" name="Group 3"/>
          <p:cNvGrpSpPr>
            <a:grpSpLocks/>
          </p:cNvGrpSpPr>
          <p:nvPr/>
        </p:nvGrpSpPr>
        <p:grpSpPr bwMode="auto">
          <a:xfrm>
            <a:off x="1066800" y="1752600"/>
            <a:ext cx="7083425" cy="4419600"/>
            <a:chOff x="672" y="1104"/>
            <a:chExt cx="4462" cy="2784"/>
          </a:xfrm>
        </p:grpSpPr>
        <p:grpSp>
          <p:nvGrpSpPr>
            <p:cNvPr id="40965" name="Group 4"/>
            <p:cNvGrpSpPr>
              <a:grpSpLocks/>
            </p:cNvGrpSpPr>
            <p:nvPr/>
          </p:nvGrpSpPr>
          <p:grpSpPr bwMode="auto">
            <a:xfrm>
              <a:off x="672" y="1104"/>
              <a:ext cx="4462" cy="2784"/>
              <a:chOff x="662" y="1104"/>
              <a:chExt cx="4462" cy="2784"/>
            </a:xfrm>
          </p:grpSpPr>
          <p:sp>
            <p:nvSpPr>
              <p:cNvPr id="40967" name="Line 5"/>
              <p:cNvSpPr>
                <a:spLocks noChangeShapeType="1"/>
              </p:cNvSpPr>
              <p:nvPr/>
            </p:nvSpPr>
            <p:spPr bwMode="auto">
              <a:xfrm flipH="1">
                <a:off x="1056" y="1200"/>
                <a:ext cx="110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68" name="Text Box 6"/>
              <p:cNvSpPr txBox="1">
                <a:spLocks noChangeArrowheads="1"/>
              </p:cNvSpPr>
              <p:nvPr/>
            </p:nvSpPr>
            <p:spPr bwMode="auto">
              <a:xfrm>
                <a:off x="2064" y="1584"/>
                <a:ext cx="2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5c</a:t>
                </a:r>
                <a:endParaRPr kumimoji="0" lang="en-US" altLang="ko-KR" sz="2400">
                  <a:latin typeface="Times New Roman" charset="0"/>
                </a:endParaRPr>
              </a:p>
            </p:txBody>
          </p:sp>
          <p:grpSp>
            <p:nvGrpSpPr>
              <p:cNvPr id="40969" name="Group 7"/>
              <p:cNvGrpSpPr>
                <a:grpSpLocks/>
              </p:cNvGrpSpPr>
              <p:nvPr/>
            </p:nvGrpSpPr>
            <p:grpSpPr bwMode="auto">
              <a:xfrm>
                <a:off x="662" y="1104"/>
                <a:ext cx="4462" cy="2784"/>
                <a:chOff x="662" y="1104"/>
                <a:chExt cx="4462" cy="2784"/>
              </a:xfrm>
            </p:grpSpPr>
            <p:sp>
              <p:nvSpPr>
                <p:cNvPr id="40970" name="Oval 8"/>
                <p:cNvSpPr>
                  <a:spLocks noChangeArrowheads="1"/>
                </p:cNvSpPr>
                <p:nvPr/>
              </p:nvSpPr>
              <p:spPr bwMode="auto">
                <a:xfrm>
                  <a:off x="912" y="244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1" name="Rectangle 9"/>
                <p:cNvSpPr>
                  <a:spLocks noChangeArrowheads="1"/>
                </p:cNvSpPr>
                <p:nvPr/>
              </p:nvSpPr>
              <p:spPr bwMode="auto">
                <a:xfrm>
                  <a:off x="1536" y="283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2" name="Line 10"/>
                <p:cNvSpPr>
                  <a:spLocks noChangeShapeType="1"/>
                </p:cNvSpPr>
                <p:nvPr/>
              </p:nvSpPr>
              <p:spPr bwMode="auto">
                <a:xfrm flipV="1">
                  <a:off x="1152" y="2112"/>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3" name="Line 11"/>
                <p:cNvSpPr>
                  <a:spLocks noChangeShapeType="1"/>
                </p:cNvSpPr>
                <p:nvPr/>
              </p:nvSpPr>
              <p:spPr bwMode="auto">
                <a:xfrm>
                  <a:off x="1152" y="264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4" name="Oval 12"/>
                <p:cNvSpPr>
                  <a:spLocks noChangeArrowheads="1"/>
                </p:cNvSpPr>
                <p:nvPr/>
              </p:nvSpPr>
              <p:spPr bwMode="auto">
                <a:xfrm>
                  <a:off x="2256" y="172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5" name="Oval 13"/>
                <p:cNvSpPr>
                  <a:spLocks noChangeArrowheads="1"/>
                </p:cNvSpPr>
                <p:nvPr/>
              </p:nvSpPr>
              <p:spPr bwMode="auto">
                <a:xfrm>
                  <a:off x="2256" y="302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6" name="Rectangle 14"/>
                <p:cNvSpPr>
                  <a:spLocks noChangeArrowheads="1"/>
                </p:cNvSpPr>
                <p:nvPr/>
              </p:nvSpPr>
              <p:spPr bwMode="auto">
                <a:xfrm>
                  <a:off x="1536" y="201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7" name="Rectangle 15"/>
                <p:cNvSpPr>
                  <a:spLocks noChangeArrowheads="1"/>
                </p:cNvSpPr>
                <p:nvPr/>
              </p:nvSpPr>
              <p:spPr bwMode="auto">
                <a:xfrm>
                  <a:off x="3264" y="153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8" name="Rectangle 16"/>
                <p:cNvSpPr>
                  <a:spLocks noChangeArrowheads="1"/>
                </p:cNvSpPr>
                <p:nvPr/>
              </p:nvSpPr>
              <p:spPr bwMode="auto">
                <a:xfrm>
                  <a:off x="3264" y="3168"/>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79" name="Rectangle 17"/>
                <p:cNvSpPr>
                  <a:spLocks noChangeArrowheads="1"/>
                </p:cNvSpPr>
                <p:nvPr/>
              </p:nvSpPr>
              <p:spPr bwMode="auto">
                <a:xfrm>
                  <a:off x="3264" y="235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0" name="Oval 18"/>
                <p:cNvSpPr>
                  <a:spLocks noChangeArrowheads="1"/>
                </p:cNvSpPr>
                <p:nvPr/>
              </p:nvSpPr>
              <p:spPr bwMode="auto">
                <a:xfrm>
                  <a:off x="4320" y="316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1" name="Oval 19"/>
                <p:cNvSpPr>
                  <a:spLocks noChangeArrowheads="1"/>
                </p:cNvSpPr>
                <p:nvPr/>
              </p:nvSpPr>
              <p:spPr bwMode="auto">
                <a:xfrm>
                  <a:off x="4272" y="148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2" name="Line 20"/>
                <p:cNvSpPr>
                  <a:spLocks noChangeShapeType="1"/>
                </p:cNvSpPr>
                <p:nvPr/>
              </p:nvSpPr>
              <p:spPr bwMode="auto">
                <a:xfrm flipV="1">
                  <a:off x="1680" y="1872"/>
                  <a:ext cx="57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3" name="Line 21"/>
                <p:cNvSpPr>
                  <a:spLocks noChangeShapeType="1"/>
                </p:cNvSpPr>
                <p:nvPr/>
              </p:nvSpPr>
              <p:spPr bwMode="auto">
                <a:xfrm>
                  <a:off x="1680" y="2928"/>
                  <a:ext cx="57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4" name="Line 22"/>
                <p:cNvSpPr>
                  <a:spLocks noChangeShapeType="1"/>
                </p:cNvSpPr>
                <p:nvPr/>
              </p:nvSpPr>
              <p:spPr bwMode="auto">
                <a:xfrm flipV="1">
                  <a:off x="2496" y="1632"/>
                  <a:ext cx="76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5" name="Line 23"/>
                <p:cNvSpPr>
                  <a:spLocks noChangeShapeType="1"/>
                </p:cNvSpPr>
                <p:nvPr/>
              </p:nvSpPr>
              <p:spPr bwMode="auto">
                <a:xfrm flipV="1">
                  <a:off x="3408" y="1584"/>
                  <a:ext cx="86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6" name="Rectangle 24"/>
                <p:cNvSpPr>
                  <a:spLocks noChangeArrowheads="1"/>
                </p:cNvSpPr>
                <p:nvPr/>
              </p:nvSpPr>
              <p:spPr bwMode="auto">
                <a:xfrm>
                  <a:off x="2352" y="235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7" name="Line 25"/>
                <p:cNvSpPr>
                  <a:spLocks noChangeShapeType="1"/>
                </p:cNvSpPr>
                <p:nvPr/>
              </p:nvSpPr>
              <p:spPr bwMode="auto">
                <a:xfrm>
                  <a:off x="2400"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8" name="Line 26"/>
                <p:cNvSpPr>
                  <a:spLocks noChangeShapeType="1"/>
                </p:cNvSpPr>
                <p:nvPr/>
              </p:nvSpPr>
              <p:spPr bwMode="auto">
                <a:xfrm>
                  <a:off x="2400"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89" name="Line 27"/>
                <p:cNvSpPr>
                  <a:spLocks noChangeShapeType="1"/>
                </p:cNvSpPr>
                <p:nvPr/>
              </p:nvSpPr>
              <p:spPr bwMode="auto">
                <a:xfrm flipV="1">
                  <a:off x="2496" y="2448"/>
                  <a:ext cx="76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0" name="Line 28"/>
                <p:cNvSpPr>
                  <a:spLocks noChangeShapeType="1"/>
                </p:cNvSpPr>
                <p:nvPr/>
              </p:nvSpPr>
              <p:spPr bwMode="auto">
                <a:xfrm flipV="1">
                  <a:off x="3408" y="1728"/>
                  <a:ext cx="91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1" name="Line 29"/>
                <p:cNvSpPr>
                  <a:spLocks noChangeShapeType="1"/>
                </p:cNvSpPr>
                <p:nvPr/>
              </p:nvSpPr>
              <p:spPr bwMode="auto">
                <a:xfrm>
                  <a:off x="2496" y="3168"/>
                  <a:ext cx="76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2" name="Line 30"/>
                <p:cNvSpPr>
                  <a:spLocks noChangeShapeType="1"/>
                </p:cNvSpPr>
                <p:nvPr/>
              </p:nvSpPr>
              <p:spPr bwMode="auto">
                <a:xfrm>
                  <a:off x="3408" y="3264"/>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3" name="Rectangle 31"/>
                <p:cNvSpPr>
                  <a:spLocks noChangeArrowheads="1"/>
                </p:cNvSpPr>
                <p:nvPr/>
              </p:nvSpPr>
              <p:spPr bwMode="auto">
                <a:xfrm>
                  <a:off x="4416" y="235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4" name="Line 32"/>
                <p:cNvSpPr>
                  <a:spLocks noChangeShapeType="1"/>
                </p:cNvSpPr>
                <p:nvPr/>
              </p:nvSpPr>
              <p:spPr bwMode="auto">
                <a:xfrm>
                  <a:off x="4416" y="1728"/>
                  <a:ext cx="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5" name="Line 33"/>
                <p:cNvSpPr>
                  <a:spLocks noChangeShapeType="1"/>
                </p:cNvSpPr>
                <p:nvPr/>
              </p:nvSpPr>
              <p:spPr bwMode="auto">
                <a:xfrm flipH="1">
                  <a:off x="4464" y="2544"/>
                  <a:ext cx="4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6" name="Rectangle 34"/>
                <p:cNvSpPr>
                  <a:spLocks noChangeArrowheads="1"/>
                </p:cNvSpPr>
                <p:nvPr/>
              </p:nvSpPr>
              <p:spPr bwMode="auto">
                <a:xfrm>
                  <a:off x="2208" y="369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7" name="Rectangle 35"/>
                <p:cNvSpPr>
                  <a:spLocks noChangeArrowheads="1"/>
                </p:cNvSpPr>
                <p:nvPr/>
              </p:nvSpPr>
              <p:spPr bwMode="auto">
                <a:xfrm>
                  <a:off x="2160" y="1104"/>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8" name="Line 36"/>
                <p:cNvSpPr>
                  <a:spLocks noChangeShapeType="1"/>
                </p:cNvSpPr>
                <p:nvPr/>
              </p:nvSpPr>
              <p:spPr bwMode="auto">
                <a:xfrm>
                  <a:off x="4464" y="3408"/>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99" name="Line 37"/>
                <p:cNvSpPr>
                  <a:spLocks noChangeShapeType="1"/>
                </p:cNvSpPr>
                <p:nvPr/>
              </p:nvSpPr>
              <p:spPr bwMode="auto">
                <a:xfrm flipH="1">
                  <a:off x="2352" y="3792"/>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00" name="Line 38"/>
                <p:cNvSpPr>
                  <a:spLocks noChangeShapeType="1"/>
                </p:cNvSpPr>
                <p:nvPr/>
              </p:nvSpPr>
              <p:spPr bwMode="auto">
                <a:xfrm flipH="1">
                  <a:off x="1056" y="3792"/>
                  <a:ext cx="1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01" name="Line 39"/>
                <p:cNvSpPr>
                  <a:spLocks noChangeShapeType="1"/>
                </p:cNvSpPr>
                <p:nvPr/>
              </p:nvSpPr>
              <p:spPr bwMode="auto">
                <a:xfrm flipV="1">
                  <a:off x="1056" y="2688"/>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02" name="Line 40"/>
                <p:cNvSpPr>
                  <a:spLocks noChangeShapeType="1"/>
                </p:cNvSpPr>
                <p:nvPr/>
              </p:nvSpPr>
              <p:spPr bwMode="auto">
                <a:xfrm flipV="1">
                  <a:off x="4416" y="1200"/>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03" name="Line 41"/>
                <p:cNvSpPr>
                  <a:spLocks noChangeShapeType="1"/>
                </p:cNvSpPr>
                <p:nvPr/>
              </p:nvSpPr>
              <p:spPr bwMode="auto">
                <a:xfrm flipH="1">
                  <a:off x="2304" y="1200"/>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04" name="Line 42"/>
                <p:cNvSpPr>
                  <a:spLocks noChangeShapeType="1"/>
                </p:cNvSpPr>
                <p:nvPr/>
              </p:nvSpPr>
              <p:spPr bwMode="auto">
                <a:xfrm>
                  <a:off x="1056" y="1200"/>
                  <a:ext cx="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05" name="Text Box 43"/>
                <p:cNvSpPr txBox="1">
                  <a:spLocks noChangeArrowheads="1"/>
                </p:cNvSpPr>
                <p:nvPr/>
              </p:nvSpPr>
              <p:spPr bwMode="auto">
                <a:xfrm>
                  <a:off x="1680" y="1248"/>
                  <a:ext cx="111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Take 15c bar</a:t>
                  </a:r>
                </a:p>
              </p:txBody>
            </p:sp>
            <p:sp>
              <p:nvSpPr>
                <p:cNvPr id="41006" name="Text Box 44"/>
                <p:cNvSpPr txBox="1">
                  <a:spLocks noChangeArrowheads="1"/>
                </p:cNvSpPr>
                <p:nvPr/>
              </p:nvSpPr>
              <p:spPr bwMode="auto">
                <a:xfrm>
                  <a:off x="1200" y="1776"/>
                  <a:ext cx="7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5c</a:t>
                  </a:r>
                  <a:endParaRPr kumimoji="0" lang="en-US" altLang="ko-KR" sz="2400">
                    <a:latin typeface="Times New Roman" charset="0"/>
                  </a:endParaRPr>
                </a:p>
              </p:txBody>
            </p:sp>
            <p:sp>
              <p:nvSpPr>
                <p:cNvPr id="41007" name="Text Box 45"/>
                <p:cNvSpPr txBox="1">
                  <a:spLocks noChangeArrowheads="1"/>
                </p:cNvSpPr>
                <p:nvPr/>
              </p:nvSpPr>
              <p:spPr bwMode="auto">
                <a:xfrm>
                  <a:off x="662" y="2409"/>
                  <a:ext cx="2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0c</a:t>
                  </a:r>
                  <a:endParaRPr kumimoji="0" lang="en-US" altLang="ko-KR" sz="2400">
                    <a:latin typeface="Times New Roman" charset="0"/>
                  </a:endParaRPr>
                </a:p>
              </p:txBody>
            </p:sp>
            <p:sp>
              <p:nvSpPr>
                <p:cNvPr id="41008" name="Text Box 46"/>
                <p:cNvSpPr txBox="1">
                  <a:spLocks noChangeArrowheads="1"/>
                </p:cNvSpPr>
                <p:nvPr/>
              </p:nvSpPr>
              <p:spPr bwMode="auto">
                <a:xfrm>
                  <a:off x="1152" y="3024"/>
                  <a:ext cx="8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10c</a:t>
                  </a:r>
                  <a:endParaRPr kumimoji="0" lang="en-US" altLang="ko-KR" sz="2400">
                    <a:latin typeface="Times New Roman" charset="0"/>
                  </a:endParaRPr>
                </a:p>
              </p:txBody>
            </p:sp>
            <p:sp>
              <p:nvSpPr>
                <p:cNvPr id="41009" name="Text Box 47"/>
                <p:cNvSpPr txBox="1">
                  <a:spLocks noChangeArrowheads="1"/>
                </p:cNvSpPr>
                <p:nvPr/>
              </p:nvSpPr>
              <p:spPr bwMode="auto">
                <a:xfrm>
                  <a:off x="1824" y="2256"/>
                  <a:ext cx="62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a:t>
                  </a:r>
                  <a:br>
                    <a:rPr kumimoji="0" lang="en-US" altLang="ko-KR">
                      <a:latin typeface="Times New Roman" charset="0"/>
                    </a:rPr>
                  </a:br>
                  <a:r>
                    <a:rPr kumimoji="0" lang="en-US" altLang="ko-KR">
                      <a:latin typeface="Times New Roman" charset="0"/>
                    </a:rPr>
                    <a:t>        5c</a:t>
                  </a:r>
                  <a:endParaRPr kumimoji="0" lang="en-US" altLang="ko-KR" sz="2400">
                    <a:latin typeface="Times New Roman" charset="0"/>
                  </a:endParaRPr>
                </a:p>
              </p:txBody>
            </p:sp>
            <p:sp>
              <p:nvSpPr>
                <p:cNvPr id="41010" name="Text Box 48"/>
                <p:cNvSpPr txBox="1">
                  <a:spLocks noChangeArrowheads="1"/>
                </p:cNvSpPr>
                <p:nvPr/>
              </p:nvSpPr>
              <p:spPr bwMode="auto">
                <a:xfrm>
                  <a:off x="2102" y="3177"/>
                  <a:ext cx="34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10c</a:t>
                  </a:r>
                </a:p>
              </p:txBody>
            </p:sp>
            <p:sp>
              <p:nvSpPr>
                <p:cNvPr id="41011" name="Text Box 49"/>
                <p:cNvSpPr txBox="1">
                  <a:spLocks noChangeArrowheads="1"/>
                </p:cNvSpPr>
                <p:nvPr/>
              </p:nvSpPr>
              <p:spPr bwMode="auto">
                <a:xfrm>
                  <a:off x="2928" y="1344"/>
                  <a:ext cx="8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10c</a:t>
                  </a:r>
                  <a:endParaRPr kumimoji="0" lang="en-US" altLang="ko-KR" sz="2400">
                    <a:latin typeface="Times New Roman" charset="0"/>
                  </a:endParaRPr>
                </a:p>
              </p:txBody>
            </p:sp>
            <p:sp>
              <p:nvSpPr>
                <p:cNvPr id="41012" name="Text Box 50"/>
                <p:cNvSpPr txBox="1">
                  <a:spLocks noChangeArrowheads="1"/>
                </p:cNvSpPr>
                <p:nvPr/>
              </p:nvSpPr>
              <p:spPr bwMode="auto">
                <a:xfrm>
                  <a:off x="3398" y="2376"/>
                  <a:ext cx="56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a:t>
                  </a:r>
                </a:p>
                <a:p>
                  <a:pPr latinLnBrk="0"/>
                  <a:r>
                    <a:rPr kumimoji="0" lang="en-US" altLang="ko-KR">
                      <a:latin typeface="Times New Roman" charset="0"/>
                    </a:rPr>
                    <a:t>5c</a:t>
                  </a:r>
                  <a:endParaRPr kumimoji="0" lang="en-US" altLang="ko-KR" sz="2400">
                    <a:latin typeface="Times New Roman" charset="0"/>
                  </a:endParaRPr>
                </a:p>
              </p:txBody>
            </p:sp>
            <p:sp>
              <p:nvSpPr>
                <p:cNvPr id="41013" name="Text Box 51"/>
                <p:cNvSpPr txBox="1">
                  <a:spLocks noChangeArrowheads="1"/>
                </p:cNvSpPr>
                <p:nvPr/>
              </p:nvSpPr>
              <p:spPr bwMode="auto">
                <a:xfrm>
                  <a:off x="3024" y="3312"/>
                  <a:ext cx="8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10c</a:t>
                  </a:r>
                  <a:endParaRPr kumimoji="0" lang="en-US" altLang="ko-KR" sz="2400">
                    <a:latin typeface="Times New Roman" charset="0"/>
                  </a:endParaRPr>
                </a:p>
              </p:txBody>
            </p:sp>
            <p:sp>
              <p:nvSpPr>
                <p:cNvPr id="41014" name="Text Box 52"/>
                <p:cNvSpPr txBox="1">
                  <a:spLocks noChangeArrowheads="1"/>
                </p:cNvSpPr>
                <p:nvPr/>
              </p:nvSpPr>
              <p:spPr bwMode="auto">
                <a:xfrm>
                  <a:off x="4550" y="3129"/>
                  <a:ext cx="34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20c</a:t>
                  </a:r>
                </a:p>
              </p:txBody>
            </p:sp>
            <p:sp>
              <p:nvSpPr>
                <p:cNvPr id="41015" name="Text Box 53"/>
                <p:cNvSpPr txBox="1">
                  <a:spLocks noChangeArrowheads="1"/>
                </p:cNvSpPr>
                <p:nvPr/>
              </p:nvSpPr>
              <p:spPr bwMode="auto">
                <a:xfrm>
                  <a:off x="4560" y="2256"/>
                  <a:ext cx="56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a:t>
                  </a:r>
                </a:p>
                <a:p>
                  <a:pPr latinLnBrk="0"/>
                  <a:r>
                    <a:rPr kumimoji="0" lang="en-US" altLang="ko-KR">
                      <a:latin typeface="Times New Roman" charset="0"/>
                    </a:rPr>
                    <a:t>5c</a:t>
                  </a:r>
                </a:p>
              </p:txBody>
            </p:sp>
            <p:sp>
              <p:nvSpPr>
                <p:cNvPr id="41016" name="Text Box 54"/>
                <p:cNvSpPr txBox="1">
                  <a:spLocks noChangeArrowheads="1"/>
                </p:cNvSpPr>
                <p:nvPr/>
              </p:nvSpPr>
              <p:spPr bwMode="auto">
                <a:xfrm>
                  <a:off x="4502" y="1449"/>
                  <a:ext cx="34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15c</a:t>
                  </a:r>
                </a:p>
              </p:txBody>
            </p:sp>
            <p:sp>
              <p:nvSpPr>
                <p:cNvPr id="41017" name="Text Box 55"/>
                <p:cNvSpPr txBox="1">
                  <a:spLocks noChangeArrowheads="1"/>
                </p:cNvSpPr>
                <p:nvPr/>
              </p:nvSpPr>
              <p:spPr bwMode="auto">
                <a:xfrm>
                  <a:off x="1584" y="3504"/>
                  <a:ext cx="8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Take 20c bar</a:t>
                  </a:r>
                  <a:endParaRPr kumimoji="0" lang="en-US" altLang="ko-KR" sz="2400">
                    <a:latin typeface="Times New Roman" charset="0"/>
                  </a:endParaRPr>
                </a:p>
              </p:txBody>
            </p:sp>
          </p:grpSp>
        </p:grpSp>
        <p:sp>
          <p:nvSpPr>
            <p:cNvPr id="40966" name="Oval 56"/>
            <p:cNvSpPr>
              <a:spLocks noChangeArrowheads="1"/>
            </p:cNvSpPr>
            <p:nvPr/>
          </p:nvSpPr>
          <p:spPr bwMode="auto">
            <a:xfrm>
              <a:off x="960" y="24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04813"/>
            <a:ext cx="7415212" cy="576262"/>
          </a:xfrm>
        </p:spPr>
        <p:txBody>
          <a:bodyPr/>
          <a:lstStyle/>
          <a:p>
            <a:r>
              <a:rPr lang="en-US" altLang="ko-KR" sz="2800" dirty="0"/>
              <a:t>Example: Vending Machine (3 Scenarios)</a:t>
            </a:r>
          </a:p>
        </p:txBody>
      </p:sp>
      <p:sp>
        <p:nvSpPr>
          <p:cNvPr id="41987" name="Rectangle 3"/>
          <p:cNvSpPr>
            <a:spLocks noGrp="1" noChangeArrowheads="1"/>
          </p:cNvSpPr>
          <p:nvPr>
            <p:ph idx="1"/>
          </p:nvPr>
        </p:nvSpPr>
        <p:spPr/>
        <p:txBody>
          <a:bodyPr/>
          <a:lstStyle/>
          <a:p>
            <a:pPr>
              <a:lnSpc>
                <a:spcPct val="90000"/>
              </a:lnSpc>
            </a:pPr>
            <a:r>
              <a:rPr lang="en-US" altLang="ko-KR" dirty="0"/>
              <a:t>Scenario 1: </a:t>
            </a:r>
          </a:p>
          <a:p>
            <a:pPr lvl="1">
              <a:lnSpc>
                <a:spcPct val="90000"/>
              </a:lnSpc>
            </a:pPr>
            <a:r>
              <a:rPr lang="en-US" altLang="ko-KR" dirty="0"/>
              <a:t>Deposit 5c, deposit 5c, deposit 5c, deposit 5c, take 20c snack bar.</a:t>
            </a:r>
          </a:p>
          <a:p>
            <a:pPr>
              <a:lnSpc>
                <a:spcPct val="90000"/>
              </a:lnSpc>
            </a:pPr>
            <a:r>
              <a:rPr lang="en-US" altLang="ko-KR" dirty="0"/>
              <a:t>Scenario 2:</a:t>
            </a:r>
          </a:p>
          <a:p>
            <a:pPr lvl="1">
              <a:lnSpc>
                <a:spcPct val="90000"/>
              </a:lnSpc>
            </a:pPr>
            <a:r>
              <a:rPr lang="en-US" altLang="ko-KR" dirty="0"/>
              <a:t>Deposit 10c, deposit 5c, take 15c snack bar.</a:t>
            </a:r>
          </a:p>
          <a:p>
            <a:pPr>
              <a:lnSpc>
                <a:spcPct val="90000"/>
              </a:lnSpc>
            </a:pPr>
            <a:r>
              <a:rPr lang="en-US" altLang="ko-KR" dirty="0"/>
              <a:t>Scenario 3:</a:t>
            </a:r>
          </a:p>
          <a:p>
            <a:pPr lvl="1">
              <a:lnSpc>
                <a:spcPct val="90000"/>
              </a:lnSpc>
            </a:pPr>
            <a:r>
              <a:rPr lang="en-US" altLang="ko-KR" dirty="0"/>
              <a:t>Deposit 5c, deposit 10c, deposit 5c, take 20c snack bar.</a:t>
            </a:r>
          </a:p>
        </p:txBody>
      </p:sp>
      <p:sp>
        <p:nvSpPr>
          <p:cNvPr id="5" name="灯片编号占位符 4"/>
          <p:cNvSpPr>
            <a:spLocks noGrp="1"/>
          </p:cNvSpPr>
          <p:nvPr>
            <p:ph type="sldNum" sz="quarter" idx="12"/>
          </p:nvPr>
        </p:nvSpPr>
        <p:spPr/>
        <p:txBody>
          <a:bodyPr/>
          <a:lstStyle/>
          <a:p>
            <a:pPr>
              <a:defRPr/>
            </a:pPr>
            <a:fld id="{280DA3CB-0876-4FA4-ACBA-67E9D3664492}" type="slidenum">
              <a:rPr lang="ko-KR" altLang="en-US"/>
              <a:pPr>
                <a:defRPr/>
              </a:pPr>
              <a:t>42</a:t>
            </a:fld>
            <a:endParaRPr lang="en-US" altLang="ko-K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304800"/>
            <a:ext cx="8229600" cy="762000"/>
          </a:xfrm>
        </p:spPr>
        <p:txBody>
          <a:bodyPr/>
          <a:lstStyle/>
          <a:p>
            <a:r>
              <a:rPr lang="en-US" altLang="ko-KR" sz="2800" dirty="0">
                <a:latin typeface="Times New Roman" pitchFamily="18" charset="0"/>
                <a:cs typeface="Times New Roman" pitchFamily="18" charset="0"/>
              </a:rPr>
              <a:t>Example: Vending Machine</a:t>
            </a:r>
          </a:p>
        </p:txBody>
      </p:sp>
      <p:sp>
        <p:nvSpPr>
          <p:cNvPr id="81" name="灯片编号占位符 3"/>
          <p:cNvSpPr>
            <a:spLocks noGrp="1"/>
          </p:cNvSpPr>
          <p:nvPr>
            <p:ph type="sldNum" sz="quarter" idx="12"/>
          </p:nvPr>
        </p:nvSpPr>
        <p:spPr/>
        <p:txBody>
          <a:bodyPr/>
          <a:lstStyle/>
          <a:p>
            <a:pPr>
              <a:defRPr/>
            </a:pPr>
            <a:fld id="{C4C007A9-CD0D-4B75-B472-F332DC6D70D7}" type="slidenum">
              <a:rPr lang="ko-KR" altLang="en-US"/>
              <a:pPr>
                <a:defRPr/>
              </a:pPr>
              <a:t>43</a:t>
            </a:fld>
            <a:endParaRPr lang="en-US" altLang="ko-KR"/>
          </a:p>
        </p:txBody>
      </p:sp>
      <p:grpSp>
        <p:nvGrpSpPr>
          <p:cNvPr id="79875" name="Group 3"/>
          <p:cNvGrpSpPr>
            <a:grpSpLocks/>
          </p:cNvGrpSpPr>
          <p:nvPr/>
        </p:nvGrpSpPr>
        <p:grpSpPr bwMode="auto">
          <a:xfrm>
            <a:off x="1066800" y="1752600"/>
            <a:ext cx="7083425" cy="4419600"/>
            <a:chOff x="662" y="1104"/>
            <a:chExt cx="4462" cy="2784"/>
          </a:xfrm>
        </p:grpSpPr>
        <p:sp>
          <p:nvSpPr>
            <p:cNvPr id="43038" name="Line 4"/>
            <p:cNvSpPr>
              <a:spLocks noChangeShapeType="1"/>
            </p:cNvSpPr>
            <p:nvPr/>
          </p:nvSpPr>
          <p:spPr bwMode="auto">
            <a:xfrm flipH="1">
              <a:off x="1056" y="1200"/>
              <a:ext cx="110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39" name="Text Box 5"/>
            <p:cNvSpPr txBox="1">
              <a:spLocks noChangeArrowheads="1"/>
            </p:cNvSpPr>
            <p:nvPr/>
          </p:nvSpPr>
          <p:spPr bwMode="auto">
            <a:xfrm>
              <a:off x="2064" y="1584"/>
              <a:ext cx="2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5c</a:t>
              </a:r>
              <a:endParaRPr kumimoji="0" lang="en-US" altLang="ko-KR" sz="2400">
                <a:latin typeface="Times New Roman" charset="0"/>
              </a:endParaRPr>
            </a:p>
          </p:txBody>
        </p:sp>
        <p:grpSp>
          <p:nvGrpSpPr>
            <p:cNvPr id="43040" name="Group 6"/>
            <p:cNvGrpSpPr>
              <a:grpSpLocks/>
            </p:cNvGrpSpPr>
            <p:nvPr/>
          </p:nvGrpSpPr>
          <p:grpSpPr bwMode="auto">
            <a:xfrm>
              <a:off x="662" y="1104"/>
              <a:ext cx="4462" cy="2784"/>
              <a:chOff x="662" y="1104"/>
              <a:chExt cx="4462" cy="2784"/>
            </a:xfrm>
          </p:grpSpPr>
          <p:sp>
            <p:nvSpPr>
              <p:cNvPr id="43041" name="Oval 7"/>
              <p:cNvSpPr>
                <a:spLocks noChangeArrowheads="1"/>
              </p:cNvSpPr>
              <p:nvPr/>
            </p:nvSpPr>
            <p:spPr bwMode="auto">
              <a:xfrm>
                <a:off x="912" y="244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2" name="Rectangle 8"/>
              <p:cNvSpPr>
                <a:spLocks noChangeArrowheads="1"/>
              </p:cNvSpPr>
              <p:nvPr/>
            </p:nvSpPr>
            <p:spPr bwMode="auto">
              <a:xfrm>
                <a:off x="1536" y="283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3" name="Line 9"/>
              <p:cNvSpPr>
                <a:spLocks noChangeShapeType="1"/>
              </p:cNvSpPr>
              <p:nvPr/>
            </p:nvSpPr>
            <p:spPr bwMode="auto">
              <a:xfrm flipV="1">
                <a:off x="1152" y="2112"/>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4" name="Line 10"/>
              <p:cNvSpPr>
                <a:spLocks noChangeShapeType="1"/>
              </p:cNvSpPr>
              <p:nvPr/>
            </p:nvSpPr>
            <p:spPr bwMode="auto">
              <a:xfrm>
                <a:off x="1152" y="264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5" name="Oval 11"/>
              <p:cNvSpPr>
                <a:spLocks noChangeArrowheads="1"/>
              </p:cNvSpPr>
              <p:nvPr/>
            </p:nvSpPr>
            <p:spPr bwMode="auto">
              <a:xfrm>
                <a:off x="2256" y="172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6" name="Oval 12"/>
              <p:cNvSpPr>
                <a:spLocks noChangeArrowheads="1"/>
              </p:cNvSpPr>
              <p:nvPr/>
            </p:nvSpPr>
            <p:spPr bwMode="auto">
              <a:xfrm>
                <a:off x="2256" y="302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7" name="Rectangle 13"/>
              <p:cNvSpPr>
                <a:spLocks noChangeArrowheads="1"/>
              </p:cNvSpPr>
              <p:nvPr/>
            </p:nvSpPr>
            <p:spPr bwMode="auto">
              <a:xfrm>
                <a:off x="1536" y="201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8" name="Rectangle 14"/>
              <p:cNvSpPr>
                <a:spLocks noChangeArrowheads="1"/>
              </p:cNvSpPr>
              <p:nvPr/>
            </p:nvSpPr>
            <p:spPr bwMode="auto">
              <a:xfrm>
                <a:off x="3264" y="153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49" name="Rectangle 15"/>
              <p:cNvSpPr>
                <a:spLocks noChangeArrowheads="1"/>
              </p:cNvSpPr>
              <p:nvPr/>
            </p:nvSpPr>
            <p:spPr bwMode="auto">
              <a:xfrm>
                <a:off x="3264" y="3168"/>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0" name="Rectangle 16"/>
              <p:cNvSpPr>
                <a:spLocks noChangeArrowheads="1"/>
              </p:cNvSpPr>
              <p:nvPr/>
            </p:nvSpPr>
            <p:spPr bwMode="auto">
              <a:xfrm>
                <a:off x="3264" y="235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1" name="Oval 17"/>
              <p:cNvSpPr>
                <a:spLocks noChangeArrowheads="1"/>
              </p:cNvSpPr>
              <p:nvPr/>
            </p:nvSpPr>
            <p:spPr bwMode="auto">
              <a:xfrm>
                <a:off x="4320" y="316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2" name="Oval 18"/>
              <p:cNvSpPr>
                <a:spLocks noChangeArrowheads="1"/>
              </p:cNvSpPr>
              <p:nvPr/>
            </p:nvSpPr>
            <p:spPr bwMode="auto">
              <a:xfrm>
                <a:off x="4272" y="1488"/>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3" name="Line 19"/>
              <p:cNvSpPr>
                <a:spLocks noChangeShapeType="1"/>
              </p:cNvSpPr>
              <p:nvPr/>
            </p:nvSpPr>
            <p:spPr bwMode="auto">
              <a:xfrm flipV="1">
                <a:off x="1680" y="1872"/>
                <a:ext cx="57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4" name="Line 20"/>
              <p:cNvSpPr>
                <a:spLocks noChangeShapeType="1"/>
              </p:cNvSpPr>
              <p:nvPr/>
            </p:nvSpPr>
            <p:spPr bwMode="auto">
              <a:xfrm>
                <a:off x="1680" y="2928"/>
                <a:ext cx="57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5" name="Line 21"/>
              <p:cNvSpPr>
                <a:spLocks noChangeShapeType="1"/>
              </p:cNvSpPr>
              <p:nvPr/>
            </p:nvSpPr>
            <p:spPr bwMode="auto">
              <a:xfrm flipV="1">
                <a:off x="2496" y="1632"/>
                <a:ext cx="76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6" name="Line 22"/>
              <p:cNvSpPr>
                <a:spLocks noChangeShapeType="1"/>
              </p:cNvSpPr>
              <p:nvPr/>
            </p:nvSpPr>
            <p:spPr bwMode="auto">
              <a:xfrm flipV="1">
                <a:off x="3408" y="1584"/>
                <a:ext cx="86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7" name="Rectangle 23"/>
              <p:cNvSpPr>
                <a:spLocks noChangeArrowheads="1"/>
              </p:cNvSpPr>
              <p:nvPr/>
            </p:nvSpPr>
            <p:spPr bwMode="auto">
              <a:xfrm>
                <a:off x="2352" y="235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8" name="Line 24"/>
              <p:cNvSpPr>
                <a:spLocks noChangeShapeType="1"/>
              </p:cNvSpPr>
              <p:nvPr/>
            </p:nvSpPr>
            <p:spPr bwMode="auto">
              <a:xfrm>
                <a:off x="2400"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59" name="Line 25"/>
              <p:cNvSpPr>
                <a:spLocks noChangeShapeType="1"/>
              </p:cNvSpPr>
              <p:nvPr/>
            </p:nvSpPr>
            <p:spPr bwMode="auto">
              <a:xfrm>
                <a:off x="2400"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0" name="Line 26"/>
              <p:cNvSpPr>
                <a:spLocks noChangeShapeType="1"/>
              </p:cNvSpPr>
              <p:nvPr/>
            </p:nvSpPr>
            <p:spPr bwMode="auto">
              <a:xfrm flipV="1">
                <a:off x="2496" y="2448"/>
                <a:ext cx="76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1" name="Line 27"/>
              <p:cNvSpPr>
                <a:spLocks noChangeShapeType="1"/>
              </p:cNvSpPr>
              <p:nvPr/>
            </p:nvSpPr>
            <p:spPr bwMode="auto">
              <a:xfrm flipV="1">
                <a:off x="3408" y="1728"/>
                <a:ext cx="91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2" name="Line 28"/>
              <p:cNvSpPr>
                <a:spLocks noChangeShapeType="1"/>
              </p:cNvSpPr>
              <p:nvPr/>
            </p:nvSpPr>
            <p:spPr bwMode="auto">
              <a:xfrm>
                <a:off x="2496" y="3168"/>
                <a:ext cx="76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3" name="Line 29"/>
              <p:cNvSpPr>
                <a:spLocks noChangeShapeType="1"/>
              </p:cNvSpPr>
              <p:nvPr/>
            </p:nvSpPr>
            <p:spPr bwMode="auto">
              <a:xfrm>
                <a:off x="3408" y="3264"/>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4" name="Rectangle 30"/>
              <p:cNvSpPr>
                <a:spLocks noChangeArrowheads="1"/>
              </p:cNvSpPr>
              <p:nvPr/>
            </p:nvSpPr>
            <p:spPr bwMode="auto">
              <a:xfrm>
                <a:off x="4416" y="2352"/>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5" name="Line 31"/>
              <p:cNvSpPr>
                <a:spLocks noChangeShapeType="1"/>
              </p:cNvSpPr>
              <p:nvPr/>
            </p:nvSpPr>
            <p:spPr bwMode="auto">
              <a:xfrm>
                <a:off x="4416" y="1728"/>
                <a:ext cx="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6" name="Line 32"/>
              <p:cNvSpPr>
                <a:spLocks noChangeShapeType="1"/>
              </p:cNvSpPr>
              <p:nvPr/>
            </p:nvSpPr>
            <p:spPr bwMode="auto">
              <a:xfrm flipH="1">
                <a:off x="4464" y="2544"/>
                <a:ext cx="4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7" name="Rectangle 33"/>
              <p:cNvSpPr>
                <a:spLocks noChangeArrowheads="1"/>
              </p:cNvSpPr>
              <p:nvPr/>
            </p:nvSpPr>
            <p:spPr bwMode="auto">
              <a:xfrm>
                <a:off x="2208" y="3696"/>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8" name="Rectangle 34"/>
              <p:cNvSpPr>
                <a:spLocks noChangeArrowheads="1"/>
              </p:cNvSpPr>
              <p:nvPr/>
            </p:nvSpPr>
            <p:spPr bwMode="auto">
              <a:xfrm>
                <a:off x="2160" y="1104"/>
                <a:ext cx="144" cy="1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69" name="Line 35"/>
              <p:cNvSpPr>
                <a:spLocks noChangeShapeType="1"/>
              </p:cNvSpPr>
              <p:nvPr/>
            </p:nvSpPr>
            <p:spPr bwMode="auto">
              <a:xfrm>
                <a:off x="4464" y="3408"/>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0" name="Line 36"/>
              <p:cNvSpPr>
                <a:spLocks noChangeShapeType="1"/>
              </p:cNvSpPr>
              <p:nvPr/>
            </p:nvSpPr>
            <p:spPr bwMode="auto">
              <a:xfrm flipH="1">
                <a:off x="2352" y="3792"/>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1" name="Line 37"/>
              <p:cNvSpPr>
                <a:spLocks noChangeShapeType="1"/>
              </p:cNvSpPr>
              <p:nvPr/>
            </p:nvSpPr>
            <p:spPr bwMode="auto">
              <a:xfrm flipH="1">
                <a:off x="1056" y="3792"/>
                <a:ext cx="1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2" name="Line 38"/>
              <p:cNvSpPr>
                <a:spLocks noChangeShapeType="1"/>
              </p:cNvSpPr>
              <p:nvPr/>
            </p:nvSpPr>
            <p:spPr bwMode="auto">
              <a:xfrm flipV="1">
                <a:off x="1056" y="2688"/>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3" name="Line 39"/>
              <p:cNvSpPr>
                <a:spLocks noChangeShapeType="1"/>
              </p:cNvSpPr>
              <p:nvPr/>
            </p:nvSpPr>
            <p:spPr bwMode="auto">
              <a:xfrm flipV="1">
                <a:off x="4416" y="1200"/>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4" name="Line 40"/>
              <p:cNvSpPr>
                <a:spLocks noChangeShapeType="1"/>
              </p:cNvSpPr>
              <p:nvPr/>
            </p:nvSpPr>
            <p:spPr bwMode="auto">
              <a:xfrm flipH="1">
                <a:off x="2304" y="1200"/>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5" name="Line 41"/>
              <p:cNvSpPr>
                <a:spLocks noChangeShapeType="1"/>
              </p:cNvSpPr>
              <p:nvPr/>
            </p:nvSpPr>
            <p:spPr bwMode="auto">
              <a:xfrm>
                <a:off x="1056" y="1200"/>
                <a:ext cx="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76" name="Text Box 42"/>
              <p:cNvSpPr txBox="1">
                <a:spLocks noChangeArrowheads="1"/>
              </p:cNvSpPr>
              <p:nvPr/>
            </p:nvSpPr>
            <p:spPr bwMode="auto">
              <a:xfrm>
                <a:off x="1680" y="1248"/>
                <a:ext cx="111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Take 15c bar</a:t>
                </a:r>
              </a:p>
            </p:txBody>
          </p:sp>
          <p:sp>
            <p:nvSpPr>
              <p:cNvPr id="43077" name="Text Box 43"/>
              <p:cNvSpPr txBox="1">
                <a:spLocks noChangeArrowheads="1"/>
              </p:cNvSpPr>
              <p:nvPr/>
            </p:nvSpPr>
            <p:spPr bwMode="auto">
              <a:xfrm>
                <a:off x="1200" y="1776"/>
                <a:ext cx="7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5c</a:t>
                </a:r>
                <a:endParaRPr kumimoji="0" lang="en-US" altLang="ko-KR" sz="2400">
                  <a:latin typeface="Times New Roman" charset="0"/>
                </a:endParaRPr>
              </a:p>
            </p:txBody>
          </p:sp>
          <p:sp>
            <p:nvSpPr>
              <p:cNvPr id="43078" name="Text Box 44"/>
              <p:cNvSpPr txBox="1">
                <a:spLocks noChangeArrowheads="1"/>
              </p:cNvSpPr>
              <p:nvPr/>
            </p:nvSpPr>
            <p:spPr bwMode="auto">
              <a:xfrm>
                <a:off x="662" y="2409"/>
                <a:ext cx="2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0c</a:t>
                </a:r>
                <a:endParaRPr kumimoji="0" lang="en-US" altLang="ko-KR" sz="2400">
                  <a:latin typeface="Times New Roman" charset="0"/>
                </a:endParaRPr>
              </a:p>
            </p:txBody>
          </p:sp>
          <p:sp>
            <p:nvSpPr>
              <p:cNvPr id="43079" name="Text Box 45"/>
              <p:cNvSpPr txBox="1">
                <a:spLocks noChangeArrowheads="1"/>
              </p:cNvSpPr>
              <p:nvPr/>
            </p:nvSpPr>
            <p:spPr bwMode="auto">
              <a:xfrm>
                <a:off x="1152" y="3024"/>
                <a:ext cx="8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10c</a:t>
                </a:r>
                <a:endParaRPr kumimoji="0" lang="en-US" altLang="ko-KR" sz="2400">
                  <a:latin typeface="Times New Roman" charset="0"/>
                </a:endParaRPr>
              </a:p>
            </p:txBody>
          </p:sp>
          <p:sp>
            <p:nvSpPr>
              <p:cNvPr id="43080" name="Text Box 46"/>
              <p:cNvSpPr txBox="1">
                <a:spLocks noChangeArrowheads="1"/>
              </p:cNvSpPr>
              <p:nvPr/>
            </p:nvSpPr>
            <p:spPr bwMode="auto">
              <a:xfrm>
                <a:off x="1824" y="2256"/>
                <a:ext cx="62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a:t>
                </a:r>
                <a:br>
                  <a:rPr kumimoji="0" lang="en-US" altLang="ko-KR">
                    <a:latin typeface="Times New Roman" charset="0"/>
                  </a:rPr>
                </a:br>
                <a:r>
                  <a:rPr kumimoji="0" lang="en-US" altLang="ko-KR">
                    <a:latin typeface="Times New Roman" charset="0"/>
                  </a:rPr>
                  <a:t>        5c</a:t>
                </a:r>
                <a:endParaRPr kumimoji="0" lang="en-US" altLang="ko-KR" sz="2400">
                  <a:latin typeface="Times New Roman" charset="0"/>
                </a:endParaRPr>
              </a:p>
            </p:txBody>
          </p:sp>
          <p:sp>
            <p:nvSpPr>
              <p:cNvPr id="43081" name="Text Box 47"/>
              <p:cNvSpPr txBox="1">
                <a:spLocks noChangeArrowheads="1"/>
              </p:cNvSpPr>
              <p:nvPr/>
            </p:nvSpPr>
            <p:spPr bwMode="auto">
              <a:xfrm>
                <a:off x="2102" y="3177"/>
                <a:ext cx="34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10c</a:t>
                </a:r>
              </a:p>
            </p:txBody>
          </p:sp>
          <p:sp>
            <p:nvSpPr>
              <p:cNvPr id="43082" name="Text Box 48"/>
              <p:cNvSpPr txBox="1">
                <a:spLocks noChangeArrowheads="1"/>
              </p:cNvSpPr>
              <p:nvPr/>
            </p:nvSpPr>
            <p:spPr bwMode="auto">
              <a:xfrm>
                <a:off x="2928" y="1344"/>
                <a:ext cx="8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10c</a:t>
                </a:r>
                <a:endParaRPr kumimoji="0" lang="en-US" altLang="ko-KR" sz="2400">
                  <a:latin typeface="Times New Roman" charset="0"/>
                </a:endParaRPr>
              </a:p>
            </p:txBody>
          </p:sp>
          <p:sp>
            <p:nvSpPr>
              <p:cNvPr id="43083" name="Text Box 49"/>
              <p:cNvSpPr txBox="1">
                <a:spLocks noChangeArrowheads="1"/>
              </p:cNvSpPr>
              <p:nvPr/>
            </p:nvSpPr>
            <p:spPr bwMode="auto">
              <a:xfrm>
                <a:off x="3398" y="2376"/>
                <a:ext cx="56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a:t>
                </a:r>
              </a:p>
              <a:p>
                <a:pPr latinLnBrk="0"/>
                <a:r>
                  <a:rPr kumimoji="0" lang="en-US" altLang="ko-KR">
                    <a:latin typeface="Times New Roman" charset="0"/>
                  </a:rPr>
                  <a:t>5c</a:t>
                </a:r>
                <a:endParaRPr kumimoji="0" lang="en-US" altLang="ko-KR" sz="2400">
                  <a:latin typeface="Times New Roman" charset="0"/>
                </a:endParaRPr>
              </a:p>
            </p:txBody>
          </p:sp>
          <p:sp>
            <p:nvSpPr>
              <p:cNvPr id="43084" name="Text Box 50"/>
              <p:cNvSpPr txBox="1">
                <a:spLocks noChangeArrowheads="1"/>
              </p:cNvSpPr>
              <p:nvPr/>
            </p:nvSpPr>
            <p:spPr bwMode="auto">
              <a:xfrm>
                <a:off x="3024" y="3312"/>
                <a:ext cx="8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 10c</a:t>
                </a:r>
                <a:endParaRPr kumimoji="0" lang="en-US" altLang="ko-KR" sz="2400">
                  <a:latin typeface="Times New Roman" charset="0"/>
                </a:endParaRPr>
              </a:p>
            </p:txBody>
          </p:sp>
          <p:sp>
            <p:nvSpPr>
              <p:cNvPr id="43085" name="Text Box 51"/>
              <p:cNvSpPr txBox="1">
                <a:spLocks noChangeArrowheads="1"/>
              </p:cNvSpPr>
              <p:nvPr/>
            </p:nvSpPr>
            <p:spPr bwMode="auto">
              <a:xfrm>
                <a:off x="4550" y="3129"/>
                <a:ext cx="34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20c</a:t>
                </a:r>
              </a:p>
            </p:txBody>
          </p:sp>
          <p:sp>
            <p:nvSpPr>
              <p:cNvPr id="43086" name="Text Box 52"/>
              <p:cNvSpPr txBox="1">
                <a:spLocks noChangeArrowheads="1"/>
              </p:cNvSpPr>
              <p:nvPr/>
            </p:nvSpPr>
            <p:spPr bwMode="auto">
              <a:xfrm>
                <a:off x="4560" y="2256"/>
                <a:ext cx="56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Deposit</a:t>
                </a:r>
              </a:p>
              <a:p>
                <a:pPr latinLnBrk="0"/>
                <a:r>
                  <a:rPr kumimoji="0" lang="en-US" altLang="ko-KR">
                    <a:latin typeface="Times New Roman" charset="0"/>
                  </a:rPr>
                  <a:t>5c</a:t>
                </a:r>
              </a:p>
            </p:txBody>
          </p:sp>
          <p:sp>
            <p:nvSpPr>
              <p:cNvPr id="43087" name="Text Box 53"/>
              <p:cNvSpPr txBox="1">
                <a:spLocks noChangeArrowheads="1"/>
              </p:cNvSpPr>
              <p:nvPr/>
            </p:nvSpPr>
            <p:spPr bwMode="auto">
              <a:xfrm>
                <a:off x="4502" y="1449"/>
                <a:ext cx="34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sz="2000">
                    <a:latin typeface="Times New Roman" charset="0"/>
                  </a:rPr>
                  <a:t>15c</a:t>
                </a:r>
              </a:p>
            </p:txBody>
          </p:sp>
          <p:sp>
            <p:nvSpPr>
              <p:cNvPr id="43088" name="Text Box 54"/>
              <p:cNvSpPr txBox="1">
                <a:spLocks noChangeArrowheads="1"/>
              </p:cNvSpPr>
              <p:nvPr/>
            </p:nvSpPr>
            <p:spPr bwMode="auto">
              <a:xfrm>
                <a:off x="1584" y="3504"/>
                <a:ext cx="8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latinLnBrk="0"/>
                <a:r>
                  <a:rPr kumimoji="0" lang="en-US" altLang="ko-KR">
                    <a:latin typeface="Times New Roman" charset="0"/>
                  </a:rPr>
                  <a:t>Take 20c bar</a:t>
                </a:r>
                <a:endParaRPr kumimoji="0" lang="en-US" altLang="ko-KR" sz="2400">
                  <a:latin typeface="Times New Roman" charset="0"/>
                </a:endParaRPr>
              </a:p>
            </p:txBody>
          </p:sp>
        </p:grpSp>
      </p:grpSp>
      <p:sp>
        <p:nvSpPr>
          <p:cNvPr id="79927" name="Oval 55"/>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28" name="Oval 56"/>
          <p:cNvSpPr>
            <a:spLocks noChangeArrowheads="1"/>
          </p:cNvSpPr>
          <p:nvPr/>
        </p:nvSpPr>
        <p:spPr bwMode="auto">
          <a:xfrm>
            <a:off x="3733800" y="2819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29" name="Oval 57"/>
          <p:cNvSpPr>
            <a:spLocks noChangeArrowheads="1"/>
          </p:cNvSpPr>
          <p:nvPr/>
        </p:nvSpPr>
        <p:spPr bwMode="auto">
          <a:xfrm>
            <a:off x="3733800" y="4876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0" name="Oval 58"/>
          <p:cNvSpPr>
            <a:spLocks noChangeArrowheads="1"/>
          </p:cNvSpPr>
          <p:nvPr/>
        </p:nvSpPr>
        <p:spPr bwMode="auto">
          <a:xfrm>
            <a:off x="6934200" y="2514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1" name="Oval 59"/>
          <p:cNvSpPr>
            <a:spLocks noChangeArrowheads="1"/>
          </p:cNvSpPr>
          <p:nvPr/>
        </p:nvSpPr>
        <p:spPr bwMode="auto">
          <a:xfrm>
            <a:off x="7010400" y="5105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2" name="Oval 60"/>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3" name="Oval 61"/>
          <p:cNvSpPr>
            <a:spLocks noChangeArrowheads="1"/>
          </p:cNvSpPr>
          <p:nvPr/>
        </p:nvSpPr>
        <p:spPr bwMode="auto">
          <a:xfrm>
            <a:off x="3733800" y="4876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4" name="Oval 62"/>
          <p:cNvSpPr>
            <a:spLocks noChangeArrowheads="1"/>
          </p:cNvSpPr>
          <p:nvPr/>
        </p:nvSpPr>
        <p:spPr bwMode="auto">
          <a:xfrm>
            <a:off x="6934200" y="2514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5" name="Oval 63"/>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6" name="Rectangle 64"/>
          <p:cNvSpPr>
            <a:spLocks noChangeArrowheads="1"/>
          </p:cNvSpPr>
          <p:nvPr/>
        </p:nvSpPr>
        <p:spPr bwMode="auto">
          <a:xfrm>
            <a:off x="2438400" y="32004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7" name="Rectangle 65"/>
          <p:cNvSpPr>
            <a:spLocks noChangeArrowheads="1"/>
          </p:cNvSpPr>
          <p:nvPr/>
        </p:nvSpPr>
        <p:spPr bwMode="auto">
          <a:xfrm>
            <a:off x="3733800" y="37338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8" name="Rectangle 66"/>
          <p:cNvSpPr>
            <a:spLocks noChangeArrowheads="1"/>
          </p:cNvSpPr>
          <p:nvPr/>
        </p:nvSpPr>
        <p:spPr bwMode="auto">
          <a:xfrm>
            <a:off x="5181600" y="37338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39" name="Rectangle 67"/>
          <p:cNvSpPr>
            <a:spLocks noChangeArrowheads="1"/>
          </p:cNvSpPr>
          <p:nvPr/>
        </p:nvSpPr>
        <p:spPr bwMode="auto">
          <a:xfrm>
            <a:off x="7010400" y="37338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0" name="Rectangle 68"/>
          <p:cNvSpPr>
            <a:spLocks noChangeArrowheads="1"/>
          </p:cNvSpPr>
          <p:nvPr/>
        </p:nvSpPr>
        <p:spPr bwMode="auto">
          <a:xfrm>
            <a:off x="3505200" y="58674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1" name="Rectangle 69"/>
          <p:cNvSpPr>
            <a:spLocks noChangeArrowheads="1"/>
          </p:cNvSpPr>
          <p:nvPr/>
        </p:nvSpPr>
        <p:spPr bwMode="auto">
          <a:xfrm>
            <a:off x="2438400" y="44958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2" name="Rectangle 70"/>
          <p:cNvSpPr>
            <a:spLocks noChangeArrowheads="1"/>
          </p:cNvSpPr>
          <p:nvPr/>
        </p:nvSpPr>
        <p:spPr bwMode="auto">
          <a:xfrm>
            <a:off x="5181600" y="37338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3" name="Rectangle 71"/>
          <p:cNvSpPr>
            <a:spLocks noChangeArrowheads="1"/>
          </p:cNvSpPr>
          <p:nvPr/>
        </p:nvSpPr>
        <p:spPr bwMode="auto">
          <a:xfrm>
            <a:off x="3429000" y="17526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4" name="Rectangle 72"/>
          <p:cNvSpPr>
            <a:spLocks noChangeArrowheads="1"/>
          </p:cNvSpPr>
          <p:nvPr/>
        </p:nvSpPr>
        <p:spPr bwMode="auto">
          <a:xfrm>
            <a:off x="2438400" y="32004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5" name="Rectangle 73"/>
          <p:cNvSpPr>
            <a:spLocks noChangeArrowheads="1"/>
          </p:cNvSpPr>
          <p:nvPr/>
        </p:nvSpPr>
        <p:spPr bwMode="auto">
          <a:xfrm>
            <a:off x="5181600" y="24384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6" name="Rectangle 74"/>
          <p:cNvSpPr>
            <a:spLocks noChangeArrowheads="1"/>
          </p:cNvSpPr>
          <p:nvPr/>
        </p:nvSpPr>
        <p:spPr bwMode="auto">
          <a:xfrm>
            <a:off x="7010400" y="37338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7" name="Rectangle 75"/>
          <p:cNvSpPr>
            <a:spLocks noChangeArrowheads="1"/>
          </p:cNvSpPr>
          <p:nvPr/>
        </p:nvSpPr>
        <p:spPr bwMode="auto">
          <a:xfrm>
            <a:off x="3505200" y="5867400"/>
            <a:ext cx="228600" cy="3048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8" name="Oval 76"/>
          <p:cNvSpPr>
            <a:spLocks noChangeArrowheads="1"/>
          </p:cNvSpPr>
          <p:nvPr/>
        </p:nvSpPr>
        <p:spPr bwMode="auto">
          <a:xfrm>
            <a:off x="3733800" y="2819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49" name="Oval 77"/>
          <p:cNvSpPr>
            <a:spLocks noChangeArrowheads="1"/>
          </p:cNvSpPr>
          <p:nvPr/>
        </p:nvSpPr>
        <p:spPr bwMode="auto">
          <a:xfrm>
            <a:off x="6934200" y="2514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50" name="Oval 78"/>
          <p:cNvSpPr>
            <a:spLocks noChangeArrowheads="1"/>
          </p:cNvSpPr>
          <p:nvPr/>
        </p:nvSpPr>
        <p:spPr bwMode="auto">
          <a:xfrm>
            <a:off x="7010400" y="5105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951" name="Oval 79"/>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927"/>
                                        </p:tgtEl>
                                        <p:attrNameLst>
                                          <p:attrName>style.visibility</p:attrName>
                                        </p:attrNameLst>
                                      </p:cBhvr>
                                      <p:to>
                                        <p:strVal val="visible"/>
                                      </p:to>
                                    </p:set>
                                    <p:anim calcmode="lin" valueType="num">
                                      <p:cBhvr additive="base">
                                        <p:cTn id="13" dur="500" fill="hold"/>
                                        <p:tgtEl>
                                          <p:spTgt spid="79927"/>
                                        </p:tgtEl>
                                        <p:attrNameLst>
                                          <p:attrName>ppt_x</p:attrName>
                                        </p:attrNameLst>
                                      </p:cBhvr>
                                      <p:tavLst>
                                        <p:tav tm="0">
                                          <p:val>
                                            <p:strVal val="0-#ppt_w/2"/>
                                          </p:val>
                                        </p:tav>
                                        <p:tav tm="100000">
                                          <p:val>
                                            <p:strVal val="#ppt_x"/>
                                          </p:val>
                                        </p:tav>
                                      </p:tavLst>
                                    </p:anim>
                                    <p:anim calcmode="lin" valueType="num">
                                      <p:cBhvr additive="base">
                                        <p:cTn id="14" dur="500" fill="hold"/>
                                        <p:tgtEl>
                                          <p:spTgt spid="799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92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1" presetClass="entr" presetSubtype="0" fill="hold" grpId="0" nodeType="clickEffect">
                                  <p:stCondLst>
                                    <p:cond delay="0"/>
                                  </p:stCondLst>
                                  <p:childTnLst>
                                    <p:set>
                                      <p:cBhvr>
                                        <p:cTn id="18" dur="1000">
                                          <p:stCondLst>
                                            <p:cond delay="0"/>
                                          </p:stCondLst>
                                        </p:cTn>
                                        <p:tgtEl>
                                          <p:spTgt spid="79936"/>
                                        </p:tgtEl>
                                        <p:attrNameLst>
                                          <p:attrName>style.visibility</p:attrName>
                                        </p:attrNameLst>
                                      </p:cBhvr>
                                      <p:to>
                                        <p:strVal val="visible"/>
                                      </p:to>
                                    </p:set>
                                  </p:childTnLst>
                                  <p:subTnLst>
                                    <p:set>
                                      <p:cBhvr override="childStyle">
                                        <p:cTn dur="1" fill="hold" display="0" masterRel="nextClick" afterEffect="1"/>
                                        <p:tgtEl>
                                          <p:spTgt spid="7993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3"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9928"/>
                                        </p:tgtEl>
                                        <p:attrNameLst>
                                          <p:attrName>style.visibility</p:attrName>
                                        </p:attrNameLst>
                                      </p:cBhvr>
                                      <p:to>
                                        <p:strVal val="visible"/>
                                      </p:to>
                                    </p:set>
                                    <p:animEffect transition="in" filter="box(in)">
                                      <p:cBhvr>
                                        <p:cTn id="23" dur="500"/>
                                        <p:tgtEl>
                                          <p:spTgt spid="79928"/>
                                        </p:tgtEl>
                                      </p:cBhvr>
                                    </p:animEffect>
                                  </p:childTnLst>
                                  <p:subTnLst>
                                    <p:set>
                                      <p:cBhvr override="childStyle">
                                        <p:cTn dur="1" fill="hold" display="0" masterRel="nextClick" afterEffect="1"/>
                                        <p:tgtEl>
                                          <p:spTgt spid="7992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1" presetClass="entr" presetSubtype="0" fill="hold" grpId="0" nodeType="clickEffect">
                                  <p:stCondLst>
                                    <p:cond delay="0"/>
                                  </p:stCondLst>
                                  <p:childTnLst>
                                    <p:set>
                                      <p:cBhvr>
                                        <p:cTn id="27" dur="1000">
                                          <p:stCondLst>
                                            <p:cond delay="0"/>
                                          </p:stCondLst>
                                        </p:cTn>
                                        <p:tgtEl>
                                          <p:spTgt spid="79937"/>
                                        </p:tgtEl>
                                        <p:attrNameLst>
                                          <p:attrName>style.visibility</p:attrName>
                                        </p:attrNameLst>
                                      </p:cBhvr>
                                      <p:to>
                                        <p:strVal val="visible"/>
                                      </p:to>
                                    </p:set>
                                  </p:childTnLst>
                                  <p:subTnLst>
                                    <p:set>
                                      <p:cBhvr override="childStyle">
                                        <p:cTn dur="1" fill="hold" display="0" masterRel="nextClick" afterEffect="1"/>
                                        <p:tgtEl>
                                          <p:spTgt spid="79937"/>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9929"/>
                                        </p:tgtEl>
                                        <p:attrNameLst>
                                          <p:attrName>style.visibility</p:attrName>
                                        </p:attrNameLst>
                                      </p:cBhvr>
                                      <p:to>
                                        <p:strVal val="visible"/>
                                      </p:to>
                                    </p:set>
                                    <p:animEffect transition="in" filter="box(in)">
                                      <p:cBhvr>
                                        <p:cTn id="32" dur="500"/>
                                        <p:tgtEl>
                                          <p:spTgt spid="79929"/>
                                        </p:tgtEl>
                                      </p:cBhvr>
                                    </p:animEffect>
                                  </p:childTnLst>
                                  <p:subTnLst>
                                    <p:set>
                                      <p:cBhvr override="childStyle">
                                        <p:cTn dur="1" fill="hold" display="0" masterRel="nextClick" afterEffect="1"/>
                                        <p:tgtEl>
                                          <p:spTgt spid="79929"/>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1" presetClass="entr" presetSubtype="0" fill="hold" grpId="0" nodeType="clickEffect">
                                  <p:stCondLst>
                                    <p:cond delay="0"/>
                                  </p:stCondLst>
                                  <p:childTnLst>
                                    <p:set>
                                      <p:cBhvr>
                                        <p:cTn id="36" dur="1000">
                                          <p:stCondLst>
                                            <p:cond delay="0"/>
                                          </p:stCondLst>
                                        </p:cTn>
                                        <p:tgtEl>
                                          <p:spTgt spid="79938"/>
                                        </p:tgtEl>
                                        <p:attrNameLst>
                                          <p:attrName>style.visibility</p:attrName>
                                        </p:attrNameLst>
                                      </p:cBhvr>
                                      <p:to>
                                        <p:strVal val="visible"/>
                                      </p:to>
                                    </p:set>
                                  </p:childTnLst>
                                  <p:subTnLst>
                                    <p:set>
                                      <p:cBhvr override="childStyle">
                                        <p:cTn dur="1" fill="hold" display="0" masterRel="nextClick" afterEffect="1"/>
                                        <p:tgtEl>
                                          <p:spTgt spid="79938"/>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9930"/>
                                        </p:tgtEl>
                                        <p:attrNameLst>
                                          <p:attrName>style.visibility</p:attrName>
                                        </p:attrNameLst>
                                      </p:cBhvr>
                                      <p:to>
                                        <p:strVal val="visible"/>
                                      </p:to>
                                    </p:set>
                                    <p:animEffect transition="in" filter="box(in)">
                                      <p:cBhvr>
                                        <p:cTn id="41" dur="500"/>
                                        <p:tgtEl>
                                          <p:spTgt spid="79930"/>
                                        </p:tgtEl>
                                      </p:cBhvr>
                                    </p:animEffect>
                                  </p:childTnLst>
                                  <p:subTnLst>
                                    <p:set>
                                      <p:cBhvr override="childStyle">
                                        <p:cTn dur="1" fill="hold" display="0" masterRel="nextClick" afterEffect="1"/>
                                        <p:tgtEl>
                                          <p:spTgt spid="7993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1" presetClass="entr" presetSubtype="0" fill="hold" grpId="0" nodeType="clickEffect">
                                  <p:stCondLst>
                                    <p:cond delay="0"/>
                                  </p:stCondLst>
                                  <p:childTnLst>
                                    <p:set>
                                      <p:cBhvr>
                                        <p:cTn id="45" dur="1000">
                                          <p:stCondLst>
                                            <p:cond delay="0"/>
                                          </p:stCondLst>
                                        </p:cTn>
                                        <p:tgtEl>
                                          <p:spTgt spid="79939"/>
                                        </p:tgtEl>
                                        <p:attrNameLst>
                                          <p:attrName>style.visibility</p:attrName>
                                        </p:attrNameLst>
                                      </p:cBhvr>
                                      <p:to>
                                        <p:strVal val="visible"/>
                                      </p:to>
                                    </p:set>
                                  </p:childTnLst>
                                  <p:subTnLst>
                                    <p:set>
                                      <p:cBhvr override="childStyle">
                                        <p:cTn dur="1" fill="hold" display="0" masterRel="nextClick" afterEffect="1"/>
                                        <p:tgtEl>
                                          <p:spTgt spid="79939"/>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cashreg.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79931"/>
                                        </p:tgtEl>
                                        <p:attrNameLst>
                                          <p:attrName>style.visibility</p:attrName>
                                        </p:attrNameLst>
                                      </p:cBhvr>
                                      <p:to>
                                        <p:strVal val="visible"/>
                                      </p:to>
                                    </p:set>
                                    <p:animEffect transition="in" filter="box(in)">
                                      <p:cBhvr>
                                        <p:cTn id="50" dur="500"/>
                                        <p:tgtEl>
                                          <p:spTgt spid="79931"/>
                                        </p:tgtEl>
                                      </p:cBhvr>
                                    </p:animEffect>
                                  </p:childTnLst>
                                  <p:subTnLst>
                                    <p:set>
                                      <p:cBhvr override="childStyle">
                                        <p:cTn dur="1" fill="hold" display="0" masterRel="nextClick" afterEffect="1"/>
                                        <p:tgtEl>
                                          <p:spTgt spid="79931"/>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1" presetClass="entr" presetSubtype="0" fill="hold" grpId="0" nodeType="clickEffect">
                                  <p:stCondLst>
                                    <p:cond delay="0"/>
                                  </p:stCondLst>
                                  <p:childTnLst>
                                    <p:set>
                                      <p:cBhvr>
                                        <p:cTn id="54" dur="1000">
                                          <p:stCondLst>
                                            <p:cond delay="0"/>
                                          </p:stCondLst>
                                        </p:cTn>
                                        <p:tgtEl>
                                          <p:spTgt spid="79940"/>
                                        </p:tgtEl>
                                        <p:attrNameLst>
                                          <p:attrName>style.visibility</p:attrName>
                                        </p:attrNameLst>
                                      </p:cBhvr>
                                      <p:to>
                                        <p:strVal val="visible"/>
                                      </p:to>
                                    </p:set>
                                  </p:childTnLst>
                                  <p:subTnLst>
                                    <p:set>
                                      <p:cBhvr override="childStyle">
                                        <p:cTn dur="1" fill="hold" display="0" masterRel="nextClick" afterEffect="1"/>
                                        <p:tgtEl>
                                          <p:spTgt spid="79940"/>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4"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79932"/>
                                        </p:tgtEl>
                                        <p:attrNameLst>
                                          <p:attrName>style.visibility</p:attrName>
                                        </p:attrNameLst>
                                      </p:cBhvr>
                                      <p:to>
                                        <p:strVal val="visible"/>
                                      </p:to>
                                    </p:set>
                                    <p:animEffect transition="in" filter="box(in)">
                                      <p:cBhvr>
                                        <p:cTn id="59" dur="500"/>
                                        <p:tgtEl>
                                          <p:spTgt spid="79932"/>
                                        </p:tgtEl>
                                      </p:cBhvr>
                                    </p:animEffect>
                                  </p:childTnLst>
                                  <p:subTnLst>
                                    <p:set>
                                      <p:cBhvr override="childStyle">
                                        <p:cTn dur="1" fill="hold" display="0" masterRel="nextClick" afterEffect="1"/>
                                        <p:tgtEl>
                                          <p:spTgt spid="79932"/>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1" presetClass="entr" presetSubtype="0" fill="hold" grpId="0" nodeType="clickEffect">
                                  <p:stCondLst>
                                    <p:cond delay="0"/>
                                  </p:stCondLst>
                                  <p:childTnLst>
                                    <p:set>
                                      <p:cBhvr>
                                        <p:cTn id="63" dur="1000">
                                          <p:stCondLst>
                                            <p:cond delay="0"/>
                                          </p:stCondLst>
                                        </p:cTn>
                                        <p:tgtEl>
                                          <p:spTgt spid="79941"/>
                                        </p:tgtEl>
                                        <p:attrNameLst>
                                          <p:attrName>style.visibility</p:attrName>
                                        </p:attrNameLst>
                                      </p:cBhvr>
                                      <p:to>
                                        <p:strVal val="visible"/>
                                      </p:to>
                                    </p:set>
                                  </p:childTnLst>
                                  <p:subTnLst>
                                    <p:set>
                                      <p:cBhvr override="childStyle">
                                        <p:cTn dur="1" fill="hold" display="0" masterRel="nextClick" afterEffect="1"/>
                                        <p:tgtEl>
                                          <p:spTgt spid="79941"/>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3" name="cashreg.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9933"/>
                                        </p:tgtEl>
                                        <p:attrNameLst>
                                          <p:attrName>style.visibility</p:attrName>
                                        </p:attrNameLst>
                                      </p:cBhvr>
                                      <p:to>
                                        <p:strVal val="visible"/>
                                      </p:to>
                                    </p:set>
                                    <p:animEffect transition="in" filter="box(in)">
                                      <p:cBhvr>
                                        <p:cTn id="68" dur="500"/>
                                        <p:tgtEl>
                                          <p:spTgt spid="79933"/>
                                        </p:tgtEl>
                                      </p:cBhvr>
                                    </p:animEffect>
                                  </p:childTnLst>
                                  <p:subTnLst>
                                    <p:set>
                                      <p:cBhvr override="childStyle">
                                        <p:cTn dur="1" fill="hold" display="0" masterRel="nextClick" afterEffect="1"/>
                                        <p:tgtEl>
                                          <p:spTgt spid="79933"/>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11" presetClass="entr" presetSubtype="0" fill="hold" grpId="0" nodeType="clickEffect">
                                  <p:stCondLst>
                                    <p:cond delay="0"/>
                                  </p:stCondLst>
                                  <p:childTnLst>
                                    <p:set>
                                      <p:cBhvr>
                                        <p:cTn id="72" dur="1000">
                                          <p:stCondLst>
                                            <p:cond delay="0"/>
                                          </p:stCondLst>
                                        </p:cTn>
                                        <p:tgtEl>
                                          <p:spTgt spid="79942"/>
                                        </p:tgtEl>
                                        <p:attrNameLst>
                                          <p:attrName>style.visibility</p:attrName>
                                        </p:attrNameLst>
                                      </p:cBhvr>
                                      <p:to>
                                        <p:strVal val="visible"/>
                                      </p:to>
                                    </p:set>
                                  </p:childTnLst>
                                  <p:subTnLst>
                                    <p:set>
                                      <p:cBhvr override="childStyle">
                                        <p:cTn dur="1" fill="hold" display="0" masterRel="nextClick" afterEffect="1"/>
                                        <p:tgtEl>
                                          <p:spTgt spid="79942"/>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3" name="cashreg.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9934"/>
                                        </p:tgtEl>
                                        <p:attrNameLst>
                                          <p:attrName>style.visibility</p:attrName>
                                        </p:attrNameLst>
                                      </p:cBhvr>
                                      <p:to>
                                        <p:strVal val="visible"/>
                                      </p:to>
                                    </p:set>
                                    <p:animEffect transition="in" filter="box(in)">
                                      <p:cBhvr>
                                        <p:cTn id="77" dur="500"/>
                                        <p:tgtEl>
                                          <p:spTgt spid="79934"/>
                                        </p:tgtEl>
                                      </p:cBhvr>
                                    </p:animEffect>
                                  </p:childTnLst>
                                  <p:subTnLst>
                                    <p:set>
                                      <p:cBhvr override="childStyle">
                                        <p:cTn dur="1" fill="hold" display="0" masterRel="nextClick" afterEffect="1"/>
                                        <p:tgtEl>
                                          <p:spTgt spid="79934"/>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11" presetClass="entr" presetSubtype="0" fill="hold" grpId="0" nodeType="clickEffect">
                                  <p:stCondLst>
                                    <p:cond delay="0"/>
                                  </p:stCondLst>
                                  <p:childTnLst>
                                    <p:set>
                                      <p:cBhvr>
                                        <p:cTn id="81" dur="1000">
                                          <p:stCondLst>
                                            <p:cond delay="0"/>
                                          </p:stCondLst>
                                        </p:cTn>
                                        <p:tgtEl>
                                          <p:spTgt spid="79943"/>
                                        </p:tgtEl>
                                        <p:attrNameLst>
                                          <p:attrName>style.visibility</p:attrName>
                                        </p:attrNameLst>
                                      </p:cBhvr>
                                      <p:to>
                                        <p:strVal val="visible"/>
                                      </p:to>
                                    </p:set>
                                  </p:childTnLst>
                                  <p:subTnLst>
                                    <p:set>
                                      <p:cBhvr override="childStyle">
                                        <p:cTn dur="1" fill="hold" display="0" masterRel="nextClick" afterEffect="1"/>
                                        <p:tgtEl>
                                          <p:spTgt spid="79943"/>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4" name="chimes.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79935"/>
                                        </p:tgtEl>
                                        <p:attrNameLst>
                                          <p:attrName>style.visibility</p:attrName>
                                        </p:attrNameLst>
                                      </p:cBhvr>
                                      <p:to>
                                        <p:strVal val="visible"/>
                                      </p:to>
                                    </p:set>
                                    <p:animEffect transition="in" filter="box(in)">
                                      <p:cBhvr>
                                        <p:cTn id="86" dur="500"/>
                                        <p:tgtEl>
                                          <p:spTgt spid="79935"/>
                                        </p:tgtEl>
                                      </p:cBhvr>
                                    </p:animEffect>
                                  </p:childTnLst>
                                  <p:subTnLst>
                                    <p:set>
                                      <p:cBhvr override="childStyle">
                                        <p:cTn dur="1" fill="hold" display="0" masterRel="nextClick" afterEffect="1"/>
                                        <p:tgtEl>
                                          <p:spTgt spid="79935"/>
                                        </p:tgtEl>
                                        <p:attrNameLst>
                                          <p:attrName>style.visibility</p:attrName>
                                        </p:attrNameLst>
                                      </p:cBhvr>
                                      <p:to>
                                        <p:strVal val="hidden"/>
                                      </p:to>
                                    </p:set>
                                  </p:subTnLst>
                                </p:cTn>
                              </p:par>
                            </p:childTnLst>
                          </p:cTn>
                        </p:par>
                      </p:childTnLst>
                    </p:cTn>
                  </p:par>
                  <p:par>
                    <p:cTn id="87" fill="hold" nodeType="clickPar">
                      <p:stCondLst>
                        <p:cond delay="indefinite"/>
                      </p:stCondLst>
                      <p:childTnLst>
                        <p:par>
                          <p:cTn id="88" fill="hold" nodeType="withGroup">
                            <p:stCondLst>
                              <p:cond delay="0"/>
                            </p:stCondLst>
                            <p:childTnLst>
                              <p:par>
                                <p:cTn id="89" presetID="11" presetClass="entr" presetSubtype="0" fill="hold" grpId="0" nodeType="clickEffect">
                                  <p:stCondLst>
                                    <p:cond delay="0"/>
                                  </p:stCondLst>
                                  <p:childTnLst>
                                    <p:set>
                                      <p:cBhvr>
                                        <p:cTn id="90" dur="1000">
                                          <p:stCondLst>
                                            <p:cond delay="0"/>
                                          </p:stCondLst>
                                        </p:cTn>
                                        <p:tgtEl>
                                          <p:spTgt spid="79944"/>
                                        </p:tgtEl>
                                        <p:attrNameLst>
                                          <p:attrName>style.visibility</p:attrName>
                                        </p:attrNameLst>
                                      </p:cBhvr>
                                      <p:to>
                                        <p:strVal val="visible"/>
                                      </p:to>
                                    </p:set>
                                  </p:childTnLst>
                                  <p:subTnLst>
                                    <p:set>
                                      <p:cBhvr override="childStyle">
                                        <p:cTn dur="1" fill="hold" display="0" masterRel="nextClick" afterEffect="1"/>
                                        <p:tgtEl>
                                          <p:spTgt spid="79944"/>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3" name="cashreg.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79948"/>
                                        </p:tgtEl>
                                        <p:attrNameLst>
                                          <p:attrName>style.visibility</p:attrName>
                                        </p:attrNameLst>
                                      </p:cBhvr>
                                      <p:to>
                                        <p:strVal val="visible"/>
                                      </p:to>
                                    </p:set>
                                    <p:animEffect transition="in" filter="box(in)">
                                      <p:cBhvr>
                                        <p:cTn id="95" dur="500"/>
                                        <p:tgtEl>
                                          <p:spTgt spid="79948"/>
                                        </p:tgtEl>
                                      </p:cBhvr>
                                    </p:animEffect>
                                  </p:childTnLst>
                                  <p:subTnLst>
                                    <p:set>
                                      <p:cBhvr override="childStyle">
                                        <p:cTn dur="1" fill="hold" display="0" masterRel="nextClick" afterEffect="1"/>
                                        <p:tgtEl>
                                          <p:spTgt spid="79948"/>
                                        </p:tgtEl>
                                        <p:attrNameLst>
                                          <p:attrName>style.visibility</p:attrName>
                                        </p:attrNameLst>
                                      </p:cBhvr>
                                      <p:to>
                                        <p:strVal val="hidden"/>
                                      </p:to>
                                    </p:set>
                                  </p:subTnLst>
                                </p:cTn>
                              </p:par>
                            </p:childTnLst>
                          </p:cTn>
                        </p:par>
                      </p:childTnLst>
                    </p:cTn>
                  </p:par>
                  <p:par>
                    <p:cTn id="96" fill="hold" nodeType="clickPar">
                      <p:stCondLst>
                        <p:cond delay="indefinite"/>
                      </p:stCondLst>
                      <p:childTnLst>
                        <p:par>
                          <p:cTn id="97" fill="hold" nodeType="withGroup">
                            <p:stCondLst>
                              <p:cond delay="0"/>
                            </p:stCondLst>
                            <p:childTnLst>
                              <p:par>
                                <p:cTn id="98" presetID="11" presetClass="entr" presetSubtype="0" fill="hold" grpId="0" nodeType="clickEffect">
                                  <p:stCondLst>
                                    <p:cond delay="0"/>
                                  </p:stCondLst>
                                  <p:childTnLst>
                                    <p:set>
                                      <p:cBhvr>
                                        <p:cTn id="99" dur="1000">
                                          <p:stCondLst>
                                            <p:cond delay="0"/>
                                          </p:stCondLst>
                                        </p:cTn>
                                        <p:tgtEl>
                                          <p:spTgt spid="79945"/>
                                        </p:tgtEl>
                                        <p:attrNameLst>
                                          <p:attrName>style.visibility</p:attrName>
                                        </p:attrNameLst>
                                      </p:cBhvr>
                                      <p:to>
                                        <p:strVal val="visible"/>
                                      </p:to>
                                    </p:set>
                                  </p:childTnLst>
                                  <p:subTnLst>
                                    <p:set>
                                      <p:cBhvr override="childStyle">
                                        <p:cTn dur="1" fill="hold" display="0" masterRel="nextClick" afterEffect="1"/>
                                        <p:tgtEl>
                                          <p:spTgt spid="79945"/>
                                        </p:tgtEl>
                                        <p:attrNameLst>
                                          <p:attrName>style.visibility</p:attrName>
                                        </p:attrNameLst>
                                      </p:cBhvr>
                                      <p:to>
                                        <p:strVal val="hidden"/>
                                      </p:to>
                                    </p:set>
                                    <p:audio>
                                      <p:cMediaNode>
                                        <p:cTn display="0" masterRel="sameClick">
                                          <p:stCondLst>
                                            <p:cond evt="begin" delay="0">
                                              <p:tn val="98"/>
                                            </p:cond>
                                          </p:stCondLst>
                                          <p:endCondLst>
                                            <p:cond evt="onStopAudio" delay="0">
                                              <p:tgtEl>
                                                <p:sldTgt/>
                                              </p:tgtEl>
                                            </p:cond>
                                          </p:endCondLst>
                                        </p:cTn>
                                        <p:tgtEl>
                                          <p:sndTgt r:embed="rId3" name="cashreg.wav"/>
                                        </p:tgtEl>
                                      </p:cMediaNode>
                                    </p:audio>
                                  </p:sub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16" fill="hold" grpId="0" nodeType="clickEffect">
                                  <p:stCondLst>
                                    <p:cond delay="0"/>
                                  </p:stCondLst>
                                  <p:childTnLst>
                                    <p:set>
                                      <p:cBhvr>
                                        <p:cTn id="103" dur="1" fill="hold">
                                          <p:stCondLst>
                                            <p:cond delay="0"/>
                                          </p:stCondLst>
                                        </p:cTn>
                                        <p:tgtEl>
                                          <p:spTgt spid="79949"/>
                                        </p:tgtEl>
                                        <p:attrNameLst>
                                          <p:attrName>style.visibility</p:attrName>
                                        </p:attrNameLst>
                                      </p:cBhvr>
                                      <p:to>
                                        <p:strVal val="visible"/>
                                      </p:to>
                                    </p:set>
                                    <p:animEffect transition="in" filter="box(in)">
                                      <p:cBhvr>
                                        <p:cTn id="104" dur="500"/>
                                        <p:tgtEl>
                                          <p:spTgt spid="79949"/>
                                        </p:tgtEl>
                                      </p:cBhvr>
                                    </p:animEffect>
                                  </p:childTnLst>
                                  <p:subTnLst>
                                    <p:set>
                                      <p:cBhvr override="childStyle">
                                        <p:cTn dur="1" fill="hold" display="0" masterRel="nextClick" afterEffect="1"/>
                                        <p:tgtEl>
                                          <p:spTgt spid="79949"/>
                                        </p:tgtEl>
                                        <p:attrNameLst>
                                          <p:attrName>style.visibility</p:attrName>
                                        </p:attrNameLst>
                                      </p:cBhvr>
                                      <p:to>
                                        <p:strVal val="hidden"/>
                                      </p:to>
                                    </p:set>
                                  </p:subTnLst>
                                </p:cTn>
                              </p:par>
                            </p:childTnLst>
                          </p:cTn>
                        </p:par>
                      </p:childTnLst>
                    </p:cTn>
                  </p:par>
                  <p:par>
                    <p:cTn id="105" fill="hold" nodeType="clickPar">
                      <p:stCondLst>
                        <p:cond delay="indefinite"/>
                      </p:stCondLst>
                      <p:childTnLst>
                        <p:par>
                          <p:cTn id="106" fill="hold" nodeType="withGroup">
                            <p:stCondLst>
                              <p:cond delay="0"/>
                            </p:stCondLst>
                            <p:childTnLst>
                              <p:par>
                                <p:cTn id="107" presetID="11" presetClass="entr" presetSubtype="0" fill="hold" grpId="0" nodeType="clickEffect">
                                  <p:stCondLst>
                                    <p:cond delay="0"/>
                                  </p:stCondLst>
                                  <p:childTnLst>
                                    <p:set>
                                      <p:cBhvr>
                                        <p:cTn id="108" dur="1000">
                                          <p:stCondLst>
                                            <p:cond delay="0"/>
                                          </p:stCondLst>
                                        </p:cTn>
                                        <p:tgtEl>
                                          <p:spTgt spid="79946"/>
                                        </p:tgtEl>
                                        <p:attrNameLst>
                                          <p:attrName>style.visibility</p:attrName>
                                        </p:attrNameLst>
                                      </p:cBhvr>
                                      <p:to>
                                        <p:strVal val="visible"/>
                                      </p:to>
                                    </p:set>
                                  </p:childTnLst>
                                  <p:subTnLst>
                                    <p:set>
                                      <p:cBhvr override="childStyle">
                                        <p:cTn dur="1" fill="hold" display="0" masterRel="nextClick" afterEffect="1"/>
                                        <p:tgtEl>
                                          <p:spTgt spid="79946"/>
                                        </p:tgtEl>
                                        <p:attrNameLst>
                                          <p:attrName>style.visibility</p:attrName>
                                        </p:attrNameLst>
                                      </p:cBhvr>
                                      <p:to>
                                        <p:strVal val="hidden"/>
                                      </p:to>
                                    </p:set>
                                    <p:audio>
                                      <p:cMediaNode>
                                        <p:cTn display="0" masterRel="sameClick">
                                          <p:stCondLst>
                                            <p:cond evt="begin" delay="0">
                                              <p:tn val="107"/>
                                            </p:cond>
                                          </p:stCondLst>
                                          <p:endCondLst>
                                            <p:cond evt="onStopAudio" delay="0">
                                              <p:tgtEl>
                                                <p:sldTgt/>
                                              </p:tgtEl>
                                            </p:cond>
                                          </p:endCondLst>
                                        </p:cTn>
                                        <p:tgtEl>
                                          <p:sndTgt r:embed="rId3" name="cashreg.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79950"/>
                                        </p:tgtEl>
                                        <p:attrNameLst>
                                          <p:attrName>style.visibility</p:attrName>
                                        </p:attrNameLst>
                                      </p:cBhvr>
                                      <p:to>
                                        <p:strVal val="visible"/>
                                      </p:to>
                                    </p:set>
                                    <p:animEffect transition="in" filter="box(in)">
                                      <p:cBhvr>
                                        <p:cTn id="113" dur="500"/>
                                        <p:tgtEl>
                                          <p:spTgt spid="79950"/>
                                        </p:tgtEl>
                                      </p:cBhvr>
                                    </p:animEffect>
                                  </p:childTnLst>
                                  <p:subTnLst>
                                    <p:set>
                                      <p:cBhvr override="childStyle">
                                        <p:cTn dur="1" fill="hold" display="0" masterRel="nextClick" afterEffect="1"/>
                                        <p:tgtEl>
                                          <p:spTgt spid="79950"/>
                                        </p:tgtEl>
                                        <p:attrNameLst>
                                          <p:attrName>style.visibility</p:attrName>
                                        </p:attrNameLst>
                                      </p:cBhvr>
                                      <p:to>
                                        <p:strVal val="hidden"/>
                                      </p:to>
                                    </p:set>
                                  </p:subTnLst>
                                </p:cTn>
                              </p:par>
                            </p:childTnLst>
                          </p:cTn>
                        </p:par>
                      </p:childTnLst>
                    </p:cTn>
                  </p:par>
                  <p:par>
                    <p:cTn id="114" fill="hold" nodeType="clickPar">
                      <p:stCondLst>
                        <p:cond delay="indefinite"/>
                      </p:stCondLst>
                      <p:childTnLst>
                        <p:par>
                          <p:cTn id="115" fill="hold" nodeType="withGroup">
                            <p:stCondLst>
                              <p:cond delay="0"/>
                            </p:stCondLst>
                            <p:childTnLst>
                              <p:par>
                                <p:cTn id="116" presetID="11" presetClass="entr" presetSubtype="0" fill="hold" grpId="0" nodeType="clickEffect">
                                  <p:stCondLst>
                                    <p:cond delay="0"/>
                                  </p:stCondLst>
                                  <p:childTnLst>
                                    <p:set>
                                      <p:cBhvr>
                                        <p:cTn id="117" dur="1000">
                                          <p:stCondLst>
                                            <p:cond delay="0"/>
                                          </p:stCondLst>
                                        </p:cTn>
                                        <p:tgtEl>
                                          <p:spTgt spid="79947"/>
                                        </p:tgtEl>
                                        <p:attrNameLst>
                                          <p:attrName>style.visibility</p:attrName>
                                        </p:attrNameLst>
                                      </p:cBhvr>
                                      <p:to>
                                        <p:strVal val="visible"/>
                                      </p:to>
                                    </p:set>
                                  </p:childTnLst>
                                  <p:subTnLst>
                                    <p:set>
                                      <p:cBhvr override="childStyle">
                                        <p:cTn dur="1" fill="hold" display="0" masterRel="nextClick" afterEffect="1"/>
                                        <p:tgtEl>
                                          <p:spTgt spid="79947"/>
                                        </p:tgtEl>
                                        <p:attrNameLst>
                                          <p:attrName>style.visibility</p:attrName>
                                        </p:attrNameLst>
                                      </p:cBhvr>
                                      <p:to>
                                        <p:strVal val="hidden"/>
                                      </p:to>
                                    </p:set>
                                    <p:audio>
                                      <p:cMediaNode>
                                        <p:cTn display="0" masterRel="sameClick">
                                          <p:stCondLst>
                                            <p:cond evt="begin" delay="0">
                                              <p:tn val="116"/>
                                            </p:cond>
                                          </p:stCondLst>
                                          <p:endCondLst>
                                            <p:cond evt="onStopAudio" delay="0">
                                              <p:tgtEl>
                                                <p:sldTgt/>
                                              </p:tgtEl>
                                            </p:cond>
                                          </p:endCondLst>
                                        </p:cTn>
                                        <p:tgtEl>
                                          <p:sndTgt r:embed="rId4" name="chimes.wav"/>
                                        </p:tgtEl>
                                      </p:cMediaNode>
                                    </p:audio>
                                  </p:sub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79951"/>
                                        </p:tgtEl>
                                        <p:attrNameLst>
                                          <p:attrName>style.visibility</p:attrName>
                                        </p:attrNameLst>
                                      </p:cBhvr>
                                      <p:to>
                                        <p:strVal val="visible"/>
                                      </p:to>
                                    </p:set>
                                    <p:animEffect transition="in" filter="box(in)">
                                      <p:cBhvr>
                                        <p:cTn id="122" dur="500"/>
                                        <p:tgtEl>
                                          <p:spTgt spid="79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27" grpId="0" animBg="1"/>
      <p:bldP spid="79928" grpId="0" animBg="1"/>
      <p:bldP spid="79929" grpId="0" animBg="1"/>
      <p:bldP spid="79930" grpId="0" animBg="1"/>
      <p:bldP spid="79931" grpId="0" animBg="1"/>
      <p:bldP spid="79932" grpId="0" animBg="1"/>
      <p:bldP spid="79933" grpId="0" animBg="1"/>
      <p:bldP spid="79934" grpId="0" animBg="1"/>
      <p:bldP spid="79935" grpId="0" animBg="1"/>
      <p:bldP spid="79936" grpId="0" animBg="1"/>
      <p:bldP spid="79937" grpId="0" animBg="1"/>
      <p:bldP spid="79938" grpId="0" animBg="1"/>
      <p:bldP spid="79939" grpId="0" animBg="1"/>
      <p:bldP spid="79940" grpId="0" animBg="1"/>
      <p:bldP spid="79941" grpId="0" animBg="1"/>
      <p:bldP spid="79942" grpId="0" animBg="1"/>
      <p:bldP spid="79943" grpId="0" animBg="1"/>
      <p:bldP spid="79944" grpId="0" animBg="1"/>
      <p:bldP spid="79945" grpId="0" animBg="1"/>
      <p:bldP spid="79946" grpId="0" animBg="1"/>
      <p:bldP spid="79947" grpId="0" animBg="1"/>
      <p:bldP spid="79948" grpId="0" animBg="1"/>
      <p:bldP spid="79949" grpId="0" animBg="1"/>
      <p:bldP spid="79950" grpId="0" animBg="1"/>
      <p:bldP spid="7995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39737" y="608012"/>
            <a:ext cx="7180263" cy="458788"/>
          </a:xfrm>
        </p:spPr>
        <p:txBody>
          <a:bodyPr/>
          <a:lstStyle/>
          <a:p>
            <a:r>
              <a:rPr lang="en-US" altLang="ko-KR" sz="4000" dirty="0"/>
              <a:t>Example: manufacturing line</a:t>
            </a:r>
          </a:p>
        </p:txBody>
      </p:sp>
      <p:sp>
        <p:nvSpPr>
          <p:cNvPr id="5" name="灯片编号占位符 4"/>
          <p:cNvSpPr>
            <a:spLocks noGrp="1"/>
          </p:cNvSpPr>
          <p:nvPr>
            <p:ph type="sldNum" sz="quarter" idx="12"/>
          </p:nvPr>
        </p:nvSpPr>
        <p:spPr/>
        <p:txBody>
          <a:bodyPr/>
          <a:lstStyle/>
          <a:p>
            <a:pPr>
              <a:defRPr/>
            </a:pPr>
            <a:fld id="{0E7F9D6E-A67A-4A19-BFB9-D87F7AAD2B9C}" type="slidenum">
              <a:rPr lang="ko-KR" altLang="en-US"/>
              <a:pPr>
                <a:defRPr/>
              </a:pPr>
              <a:t>44</a:t>
            </a:fld>
            <a:endParaRPr lang="en-US" altLang="ko-KR"/>
          </a:p>
        </p:txBody>
      </p:sp>
      <p:pic>
        <p:nvPicPr>
          <p:cNvPr id="44036" name="Picture 11" descr="fig4-40-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5920"/>
            <a:ext cx="6477000" cy="5792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Four Philosophers</a:t>
            </a:r>
            <a:endParaRPr lang="zh-CN" altLang="en-US" dirty="0"/>
          </a:p>
        </p:txBody>
      </p:sp>
      <p:sp>
        <p:nvSpPr>
          <p:cNvPr id="3" name="内容占位符 2"/>
          <p:cNvSpPr>
            <a:spLocks noGrp="1"/>
          </p:cNvSpPr>
          <p:nvPr>
            <p:ph idx="1"/>
          </p:nvPr>
        </p:nvSpPr>
        <p:spPr/>
        <p:txBody>
          <a:bodyPr/>
          <a:lstStyle/>
          <a:p>
            <a:r>
              <a:rPr lang="en-US" altLang="zh-CN" dirty="0"/>
              <a:t>First: Building a model for one philosopher</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45</a:t>
            </a:fld>
            <a:endParaRPr lang="en-US" altLang="ko-KR"/>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381" y="2057400"/>
            <a:ext cx="5947019"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943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856" y="1232694"/>
            <a:ext cx="8142287" cy="4392612"/>
          </a:xfrm>
        </p:spPr>
        <p:txBody>
          <a:bodyPr/>
          <a:lstStyle/>
          <a:p>
            <a:r>
              <a:rPr lang="en-US" altLang="zh-CN" sz="2800" dirty="0"/>
              <a:t>Building complete model for Four philosophers</a:t>
            </a:r>
            <a:endParaRPr lang="zh-CN" altLang="en-US" sz="2800"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46</a:t>
            </a:fld>
            <a:endParaRPr lang="en-US" altLang="ko-KR"/>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320" y="2438400"/>
            <a:ext cx="5544680" cy="42027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273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02937" y="793985"/>
            <a:ext cx="8142287" cy="4392612"/>
          </a:xfrm>
        </p:spPr>
        <p:txBody>
          <a:bodyPr/>
          <a:lstStyle/>
          <a:p>
            <a:r>
              <a:rPr lang="en-US" altLang="zh-CN" dirty="0"/>
              <a:t>Make it work!</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47</a:t>
            </a:fld>
            <a:endParaRPr lang="en-US" altLang="ko-KR"/>
          </a:p>
        </p:txBody>
      </p:sp>
      <p:pic>
        <p:nvPicPr>
          <p:cNvPr id="1126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62865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044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81 States</a:t>
            </a:r>
            <a:r>
              <a:rPr lang="zh-CN" altLang="en-US" dirty="0"/>
              <a:t>， </a:t>
            </a:r>
            <a:r>
              <a:rPr lang="en-US" altLang="zh-CN" dirty="0"/>
              <a:t>252 Transitions</a:t>
            </a:r>
            <a:endParaRPr lang="zh-CN" altLang="en-US" dirty="0"/>
          </a:p>
        </p:txBody>
      </p:sp>
      <p:pic>
        <p:nvPicPr>
          <p:cNvPr id="4099" name="Picture 3" descr="C:\Users\Ray\Desktop\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76" y="3124200"/>
            <a:ext cx="8874124" cy="26235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13608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228600"/>
            <a:ext cx="8162925" cy="762000"/>
          </a:xfrm>
        </p:spPr>
        <p:txBody>
          <a:bodyPr/>
          <a:lstStyle/>
          <a:p>
            <a:r>
              <a:rPr lang="en-US" altLang="zh-CN"/>
              <a:t>Behavioral properties (1)</a:t>
            </a:r>
          </a:p>
        </p:txBody>
      </p:sp>
      <p:sp>
        <p:nvSpPr>
          <p:cNvPr id="48131" name="Rectangle 3"/>
          <p:cNvSpPr>
            <a:spLocks noGrp="1" noChangeArrowheads="1"/>
          </p:cNvSpPr>
          <p:nvPr>
            <p:ph idx="1"/>
          </p:nvPr>
        </p:nvSpPr>
        <p:spPr/>
        <p:txBody>
          <a:bodyPr>
            <a:normAutofit fontScale="92500" lnSpcReduction="10000"/>
          </a:bodyPr>
          <a:lstStyle/>
          <a:p>
            <a:pPr>
              <a:lnSpc>
                <a:spcPct val="90000"/>
              </a:lnSpc>
            </a:pPr>
            <a:r>
              <a:rPr lang="en-US" altLang="zh-CN" dirty="0">
                <a:latin typeface="Times New Roman" charset="0"/>
                <a:cs typeface="Times New Roman" charset="0"/>
              </a:rPr>
              <a:t>Properties that depend on the initial marking</a:t>
            </a:r>
          </a:p>
          <a:p>
            <a:pPr>
              <a:lnSpc>
                <a:spcPct val="90000"/>
              </a:lnSpc>
            </a:pPr>
            <a:r>
              <a:rPr lang="en-US" altLang="zh-CN" dirty="0">
                <a:latin typeface="Times New Roman" charset="0"/>
                <a:cs typeface="Times New Roman" charset="0"/>
              </a:rPr>
              <a:t>Reachability</a:t>
            </a:r>
          </a:p>
          <a:p>
            <a:pPr lvl="1">
              <a:lnSpc>
                <a:spcPct val="90000"/>
              </a:lnSpc>
            </a:pPr>
            <a:r>
              <a:rPr lang="en-US" altLang="zh-CN" dirty="0" err="1">
                <a:latin typeface="Times New Roman" charset="0"/>
                <a:cs typeface="Times New Roman" charset="0"/>
              </a:rPr>
              <a:t>Mn</a:t>
            </a:r>
            <a:r>
              <a:rPr lang="en-US" altLang="zh-CN" dirty="0">
                <a:latin typeface="Times New Roman" charset="0"/>
                <a:cs typeface="Times New Roman" charset="0"/>
              </a:rPr>
              <a:t> is reachable from M</a:t>
            </a:r>
            <a:r>
              <a:rPr lang="en-US" altLang="zh-CN" sz="1600" dirty="0">
                <a:latin typeface="Times New Roman" charset="0"/>
                <a:cs typeface="Times New Roman" charset="0"/>
              </a:rPr>
              <a:t>0</a:t>
            </a:r>
            <a:r>
              <a:rPr lang="en-US" altLang="zh-CN" dirty="0">
                <a:latin typeface="Times New Roman" charset="0"/>
                <a:cs typeface="Times New Roman" charset="0"/>
              </a:rPr>
              <a:t> if exists a sequence of firings that transform M</a:t>
            </a:r>
            <a:r>
              <a:rPr lang="en-US" altLang="zh-CN" sz="1600" dirty="0">
                <a:latin typeface="Times New Roman" charset="0"/>
                <a:cs typeface="Times New Roman" charset="0"/>
              </a:rPr>
              <a:t>0</a:t>
            </a:r>
            <a:r>
              <a:rPr lang="en-US" altLang="zh-CN" dirty="0">
                <a:latin typeface="Times New Roman" charset="0"/>
                <a:cs typeface="Times New Roman" charset="0"/>
              </a:rPr>
              <a:t> into </a:t>
            </a:r>
            <a:r>
              <a:rPr lang="en-US" altLang="zh-CN" dirty="0" err="1">
                <a:latin typeface="Times New Roman" charset="0"/>
                <a:cs typeface="Times New Roman" charset="0"/>
              </a:rPr>
              <a:t>Mn</a:t>
            </a:r>
            <a:endParaRPr lang="en-US" altLang="zh-CN" dirty="0">
              <a:latin typeface="Times New Roman" charset="0"/>
              <a:cs typeface="Times New Roman" charset="0"/>
            </a:endParaRPr>
          </a:p>
          <a:p>
            <a:pPr lvl="1">
              <a:lnSpc>
                <a:spcPct val="90000"/>
              </a:lnSpc>
            </a:pPr>
            <a:r>
              <a:rPr lang="en-US" altLang="zh-CN" dirty="0">
                <a:latin typeface="Times New Roman" charset="0"/>
                <a:cs typeface="Times New Roman" charset="0"/>
              </a:rPr>
              <a:t>reachability is decidable, but exponential</a:t>
            </a:r>
          </a:p>
          <a:p>
            <a:pPr>
              <a:lnSpc>
                <a:spcPct val="90000"/>
              </a:lnSpc>
            </a:pPr>
            <a:r>
              <a:rPr lang="en-US" altLang="zh-CN" dirty="0" err="1">
                <a:latin typeface="Times New Roman" charset="0"/>
                <a:cs typeface="Times New Roman" charset="0"/>
              </a:rPr>
              <a:t>Boundedness</a:t>
            </a:r>
            <a:endParaRPr lang="en-US" altLang="zh-CN" dirty="0">
              <a:latin typeface="Times New Roman" charset="0"/>
              <a:cs typeface="Times New Roman" charset="0"/>
            </a:endParaRPr>
          </a:p>
          <a:p>
            <a:pPr lvl="1">
              <a:lnSpc>
                <a:spcPct val="90000"/>
              </a:lnSpc>
            </a:pPr>
            <a:r>
              <a:rPr lang="en-US" altLang="zh-CN" dirty="0">
                <a:latin typeface="Times New Roman" charset="0"/>
                <a:cs typeface="Times New Roman" charset="0"/>
              </a:rPr>
              <a:t>a PN is bounded if the number of tokens in each place doesn’t exceed a finite number k for any marking reachable from M</a:t>
            </a:r>
            <a:r>
              <a:rPr lang="en-US" altLang="zh-CN" sz="1600" dirty="0">
                <a:latin typeface="Times New Roman" charset="0"/>
                <a:cs typeface="Times New Roman" charset="0"/>
              </a:rPr>
              <a:t>0</a:t>
            </a:r>
          </a:p>
          <a:p>
            <a:pPr lvl="1">
              <a:lnSpc>
                <a:spcPct val="90000"/>
              </a:lnSpc>
            </a:pPr>
            <a:r>
              <a:rPr lang="en-US" altLang="zh-CN" dirty="0">
                <a:latin typeface="Times New Roman" charset="0"/>
                <a:cs typeface="Times New Roman" charset="0"/>
              </a:rPr>
              <a:t>a PN is safe if it is 1-bounded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81 States</a:t>
            </a:r>
            <a:r>
              <a:rPr lang="zh-CN" altLang="en-US" dirty="0"/>
              <a:t>， </a:t>
            </a:r>
            <a:r>
              <a:rPr lang="en-US" altLang="zh-CN" dirty="0"/>
              <a:t>252 Transitions</a:t>
            </a:r>
            <a:endParaRPr lang="zh-CN" altLang="en-US" dirty="0"/>
          </a:p>
        </p:txBody>
      </p:sp>
      <p:pic>
        <p:nvPicPr>
          <p:cNvPr id="4099" name="Picture 3" descr="C:\Users\Ray\Desktop\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76" y="3124200"/>
            <a:ext cx="8874124" cy="26235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11265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228600"/>
            <a:ext cx="8162925" cy="762000"/>
          </a:xfrm>
        </p:spPr>
        <p:txBody>
          <a:bodyPr/>
          <a:lstStyle/>
          <a:p>
            <a:r>
              <a:rPr lang="en-US" altLang="zh-CN"/>
              <a:t>Behavioral properties (2)</a:t>
            </a:r>
          </a:p>
        </p:txBody>
      </p:sp>
      <p:sp>
        <p:nvSpPr>
          <p:cNvPr id="49155" name="Rectangle 3"/>
          <p:cNvSpPr>
            <a:spLocks noGrp="1" noChangeArrowheads="1"/>
          </p:cNvSpPr>
          <p:nvPr>
            <p:ph idx="1"/>
          </p:nvPr>
        </p:nvSpPr>
        <p:spPr/>
        <p:txBody>
          <a:bodyPr/>
          <a:lstStyle/>
          <a:p>
            <a:pPr>
              <a:lnSpc>
                <a:spcPct val="90000"/>
              </a:lnSpc>
            </a:pPr>
            <a:r>
              <a:rPr lang="en-US" altLang="zh-CN" dirty="0" err="1">
                <a:latin typeface="Times New Roman" charset="0"/>
                <a:cs typeface="Times New Roman" charset="0"/>
              </a:rPr>
              <a:t>Liveness</a:t>
            </a:r>
            <a:endParaRPr lang="en-US" altLang="zh-CN" dirty="0">
              <a:latin typeface="Times New Roman" charset="0"/>
              <a:cs typeface="Times New Roman" charset="0"/>
            </a:endParaRPr>
          </a:p>
          <a:p>
            <a:pPr lvl="1">
              <a:lnSpc>
                <a:spcPct val="90000"/>
              </a:lnSpc>
            </a:pPr>
            <a:r>
              <a:rPr lang="en-US" altLang="zh-CN" dirty="0">
                <a:latin typeface="Times New Roman" charset="0"/>
                <a:cs typeface="Times New Roman" charset="0"/>
              </a:rPr>
              <a:t>a PN is live if, no matter what marking has been reached, it is possible to fire any transition with an appropriate firing sequence</a:t>
            </a:r>
          </a:p>
          <a:p>
            <a:pPr lvl="1">
              <a:lnSpc>
                <a:spcPct val="90000"/>
              </a:lnSpc>
            </a:pPr>
            <a:r>
              <a:rPr lang="en-US" altLang="zh-CN" dirty="0">
                <a:latin typeface="Times New Roman" charset="0"/>
                <a:cs typeface="Times New Roman" charset="0"/>
              </a:rPr>
              <a:t>equivalent to deadlock-free</a:t>
            </a:r>
          </a:p>
          <a:p>
            <a:pPr>
              <a:lnSpc>
                <a:spcPct val="90000"/>
              </a:lnSpc>
            </a:pPr>
            <a:r>
              <a:rPr lang="en-US" altLang="zh-CN" dirty="0">
                <a:latin typeface="Times New Roman" charset="0"/>
                <a:cs typeface="Times New Roman" charset="0"/>
              </a:rPr>
              <a:t>Reversibility</a:t>
            </a:r>
          </a:p>
          <a:p>
            <a:pPr lvl="1">
              <a:lnSpc>
                <a:spcPct val="90000"/>
              </a:lnSpc>
            </a:pPr>
            <a:r>
              <a:rPr lang="en-US" altLang="zh-CN" dirty="0">
                <a:latin typeface="Times New Roman" charset="0"/>
                <a:cs typeface="Times New Roman" charset="0"/>
              </a:rPr>
              <a:t>a PN is reversible if, for each marking M reachable from M</a:t>
            </a:r>
            <a:r>
              <a:rPr lang="en-US" altLang="zh-CN" sz="1600" dirty="0">
                <a:latin typeface="Times New Roman" charset="0"/>
                <a:cs typeface="Times New Roman" charset="0"/>
              </a:rPr>
              <a:t>0</a:t>
            </a:r>
            <a:r>
              <a:rPr lang="en-US" altLang="zh-CN" dirty="0">
                <a:latin typeface="Times New Roman" charset="0"/>
                <a:cs typeface="Times New Roman" charset="0"/>
              </a:rPr>
              <a:t>, M</a:t>
            </a:r>
            <a:r>
              <a:rPr lang="en-US" altLang="zh-CN" sz="1600" dirty="0">
                <a:latin typeface="Times New Roman" charset="0"/>
                <a:cs typeface="Times New Roman" charset="0"/>
              </a:rPr>
              <a:t>0</a:t>
            </a:r>
            <a:r>
              <a:rPr lang="en-US" altLang="zh-CN" dirty="0">
                <a:latin typeface="Times New Roman" charset="0"/>
                <a:cs typeface="Times New Roman" charset="0"/>
              </a:rPr>
              <a:t> is reachable from M</a:t>
            </a:r>
          </a:p>
          <a:p>
            <a:pPr lvl="1">
              <a:lnSpc>
                <a:spcPct val="90000"/>
              </a:lnSpc>
            </a:pPr>
            <a:r>
              <a:rPr lang="en-US" altLang="zh-CN" dirty="0">
                <a:latin typeface="Times New Roman" charset="0"/>
                <a:cs typeface="Times New Roman" charset="0"/>
              </a:rPr>
              <a:t>relaxed condition: a marking M’ is a home state if, for each marking M reachable from M</a:t>
            </a:r>
            <a:r>
              <a:rPr lang="en-US" altLang="zh-CN" sz="1600" dirty="0">
                <a:latin typeface="Times New Roman" charset="0"/>
                <a:cs typeface="Times New Roman" charset="0"/>
              </a:rPr>
              <a:t>0</a:t>
            </a:r>
            <a:r>
              <a:rPr lang="en-US" altLang="zh-CN" dirty="0">
                <a:latin typeface="Times New Roman" charset="0"/>
                <a:cs typeface="Times New Roman" charset="0"/>
              </a:rPr>
              <a:t>, M’ is reachable from 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04800"/>
            <a:ext cx="8162925" cy="762000"/>
          </a:xfrm>
        </p:spPr>
        <p:txBody>
          <a:bodyPr/>
          <a:lstStyle/>
          <a:p>
            <a:r>
              <a:rPr lang="en-US" altLang="zh-CN"/>
              <a:t>Behavioral properties (3)</a:t>
            </a:r>
          </a:p>
        </p:txBody>
      </p:sp>
      <p:sp>
        <p:nvSpPr>
          <p:cNvPr id="50179" name="Rectangle 3"/>
          <p:cNvSpPr>
            <a:spLocks noGrp="1" noChangeArrowheads="1"/>
          </p:cNvSpPr>
          <p:nvPr>
            <p:ph idx="1"/>
          </p:nvPr>
        </p:nvSpPr>
        <p:spPr/>
        <p:txBody>
          <a:bodyPr/>
          <a:lstStyle/>
          <a:p>
            <a:pPr>
              <a:lnSpc>
                <a:spcPct val="90000"/>
              </a:lnSpc>
            </a:pPr>
            <a:r>
              <a:rPr lang="en-US" altLang="zh-CN" dirty="0">
                <a:latin typeface="Times New Roman" charset="0"/>
                <a:cs typeface="Times New Roman" charset="0"/>
              </a:rPr>
              <a:t>Persistence</a:t>
            </a:r>
          </a:p>
          <a:p>
            <a:pPr lvl="1">
              <a:lnSpc>
                <a:spcPct val="90000"/>
              </a:lnSpc>
            </a:pPr>
            <a:r>
              <a:rPr lang="en-US" altLang="zh-CN" dirty="0">
                <a:latin typeface="Times New Roman" charset="0"/>
                <a:cs typeface="Times New Roman" charset="0"/>
              </a:rPr>
              <a:t>a PN is persistent if, for any two enabled transitions, the firing of one of them will not disable the other</a:t>
            </a:r>
          </a:p>
          <a:p>
            <a:pPr lvl="1">
              <a:lnSpc>
                <a:spcPct val="90000"/>
              </a:lnSpc>
            </a:pPr>
            <a:r>
              <a:rPr lang="en-US" altLang="zh-CN" dirty="0">
                <a:latin typeface="Times New Roman" charset="0"/>
                <a:cs typeface="Times New Roman" charset="0"/>
              </a:rPr>
              <a:t>then, once a transition is enabled, it remains enabled until it’s fired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381000"/>
            <a:ext cx="8162925" cy="762000"/>
          </a:xfrm>
        </p:spPr>
        <p:txBody>
          <a:bodyPr/>
          <a:lstStyle/>
          <a:p>
            <a:r>
              <a:rPr lang="en-US" altLang="zh-CN" dirty="0"/>
              <a:t>Behavioral properties (4)</a:t>
            </a:r>
          </a:p>
        </p:txBody>
      </p:sp>
      <p:sp>
        <p:nvSpPr>
          <p:cNvPr id="51203" name="Rectangle 3"/>
          <p:cNvSpPr>
            <a:spLocks noGrp="1" noChangeArrowheads="1"/>
          </p:cNvSpPr>
          <p:nvPr>
            <p:ph idx="1"/>
          </p:nvPr>
        </p:nvSpPr>
        <p:spPr/>
        <p:txBody>
          <a:bodyPr/>
          <a:lstStyle/>
          <a:p>
            <a:pPr>
              <a:lnSpc>
                <a:spcPct val="90000"/>
              </a:lnSpc>
            </a:pPr>
            <a:r>
              <a:rPr lang="en-US" altLang="zh-CN">
                <a:latin typeface="Times New Roman" charset="0"/>
                <a:cs typeface="Times New Roman" charset="0"/>
              </a:rPr>
              <a:t>Fairness</a:t>
            </a:r>
          </a:p>
          <a:p>
            <a:pPr lvl="1">
              <a:lnSpc>
                <a:spcPct val="90000"/>
              </a:lnSpc>
            </a:pPr>
            <a:r>
              <a:rPr lang="en-US" altLang="zh-CN">
                <a:latin typeface="Times New Roman" charset="0"/>
                <a:cs typeface="Times New Roman" charset="0"/>
              </a:rPr>
              <a:t>bounded-fairness: the number of times one transition can fire while the other is not firing is bounded</a:t>
            </a:r>
          </a:p>
          <a:p>
            <a:pPr lvl="1">
              <a:lnSpc>
                <a:spcPct val="90000"/>
              </a:lnSpc>
            </a:pPr>
            <a:r>
              <a:rPr lang="en-US" altLang="zh-CN">
                <a:latin typeface="Times New Roman" charset="0"/>
                <a:cs typeface="Times New Roman" charset="0"/>
              </a:rPr>
              <a:t>unconditional(global)-fairness: every transition appears infinitely often in a firing sequence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81000"/>
            <a:ext cx="8162925" cy="762000"/>
          </a:xfrm>
        </p:spPr>
        <p:txBody>
          <a:bodyPr/>
          <a:lstStyle/>
          <a:p>
            <a:r>
              <a:rPr lang="en-US" altLang="zh-CN" dirty="0"/>
              <a:t>Analysis methods (1)</a:t>
            </a:r>
          </a:p>
        </p:txBody>
      </p:sp>
      <p:sp>
        <p:nvSpPr>
          <p:cNvPr id="52227" name="Rectangle 3"/>
          <p:cNvSpPr>
            <a:spLocks noGrp="1" noChangeArrowheads="1"/>
          </p:cNvSpPr>
          <p:nvPr>
            <p:ph idx="1"/>
          </p:nvPr>
        </p:nvSpPr>
        <p:spPr>
          <a:xfrm>
            <a:off x="1219200" y="1828800"/>
            <a:ext cx="7772400" cy="4114800"/>
          </a:xfrm>
        </p:spPr>
        <p:txBody>
          <a:bodyPr>
            <a:normAutofit fontScale="92500" lnSpcReduction="20000"/>
          </a:bodyPr>
          <a:lstStyle/>
          <a:p>
            <a:pPr>
              <a:lnSpc>
                <a:spcPct val="90000"/>
              </a:lnSpc>
            </a:pPr>
            <a:r>
              <a:rPr lang="en-US" altLang="zh-CN" dirty="0" err="1">
                <a:latin typeface="Times New Roman" charset="0"/>
                <a:cs typeface="Times New Roman" charset="0"/>
              </a:rPr>
              <a:t>Coverability</a:t>
            </a:r>
            <a:r>
              <a:rPr lang="en-US" altLang="zh-CN" dirty="0">
                <a:latin typeface="Times New Roman" charset="0"/>
                <a:cs typeface="Times New Roman" charset="0"/>
              </a:rPr>
              <a:t> tree</a:t>
            </a:r>
          </a:p>
          <a:p>
            <a:pPr lvl="1">
              <a:lnSpc>
                <a:spcPct val="90000"/>
              </a:lnSpc>
            </a:pPr>
            <a:r>
              <a:rPr lang="en-US" altLang="zh-CN" dirty="0">
                <a:latin typeface="Times New Roman" charset="0"/>
                <a:cs typeface="Times New Roman" charset="0"/>
              </a:rPr>
              <a:t>tree representation of all possible markings</a:t>
            </a:r>
          </a:p>
          <a:p>
            <a:pPr lvl="2">
              <a:lnSpc>
                <a:spcPct val="90000"/>
              </a:lnSpc>
            </a:pPr>
            <a:r>
              <a:rPr lang="en-US" altLang="zh-CN" dirty="0">
                <a:latin typeface="Times New Roman" charset="0"/>
                <a:cs typeface="Times New Roman" charset="0"/>
              </a:rPr>
              <a:t>root = M</a:t>
            </a:r>
            <a:r>
              <a:rPr lang="en-US" altLang="zh-CN" sz="1400" dirty="0">
                <a:latin typeface="Times New Roman" charset="0"/>
                <a:cs typeface="Times New Roman" charset="0"/>
              </a:rPr>
              <a:t>0</a:t>
            </a:r>
          </a:p>
          <a:p>
            <a:pPr lvl="2">
              <a:lnSpc>
                <a:spcPct val="90000"/>
              </a:lnSpc>
            </a:pPr>
            <a:r>
              <a:rPr lang="en-US" altLang="zh-CN" dirty="0">
                <a:latin typeface="Times New Roman" charset="0"/>
                <a:cs typeface="Times New Roman" charset="0"/>
              </a:rPr>
              <a:t>nodes = markings reachable from M</a:t>
            </a:r>
            <a:r>
              <a:rPr lang="en-US" altLang="zh-CN" sz="1400" dirty="0">
                <a:latin typeface="Times New Roman" charset="0"/>
                <a:cs typeface="Times New Roman" charset="0"/>
              </a:rPr>
              <a:t>0</a:t>
            </a:r>
          </a:p>
          <a:p>
            <a:pPr lvl="2">
              <a:lnSpc>
                <a:spcPct val="90000"/>
              </a:lnSpc>
            </a:pPr>
            <a:r>
              <a:rPr lang="en-US" altLang="zh-CN" dirty="0">
                <a:latin typeface="Times New Roman" charset="0"/>
                <a:cs typeface="Times New Roman" charset="0"/>
              </a:rPr>
              <a:t>arcs = transition firings</a:t>
            </a:r>
          </a:p>
          <a:p>
            <a:pPr lvl="1">
              <a:lnSpc>
                <a:spcPct val="90000"/>
              </a:lnSpc>
            </a:pPr>
            <a:r>
              <a:rPr lang="en-US" altLang="zh-CN" dirty="0">
                <a:latin typeface="Times New Roman" charset="0"/>
                <a:cs typeface="Times New Roman" charset="0"/>
              </a:rPr>
              <a:t>if net is unbounded, then tree is kept finite by introducing the symbol </a:t>
            </a:r>
            <a:r>
              <a:rPr lang="en-US" altLang="zh-CN" dirty="0">
                <a:latin typeface="Times New Roman" charset="0"/>
                <a:cs typeface="Times New Roman" charset="0"/>
                <a:sym typeface="Symbol" pitchFamily="18" charset="2"/>
              </a:rPr>
              <a:t></a:t>
            </a:r>
          </a:p>
          <a:p>
            <a:pPr lvl="1">
              <a:lnSpc>
                <a:spcPct val="90000"/>
              </a:lnSpc>
            </a:pPr>
            <a:r>
              <a:rPr lang="en-US" altLang="zh-CN" dirty="0">
                <a:latin typeface="Times New Roman" charset="0"/>
                <a:cs typeface="Times New Roman" charset="0"/>
                <a:sym typeface="Symbol" pitchFamily="18" charset="2"/>
              </a:rPr>
              <a:t>Properties</a:t>
            </a:r>
          </a:p>
          <a:p>
            <a:pPr lvl="2">
              <a:lnSpc>
                <a:spcPct val="90000"/>
              </a:lnSpc>
            </a:pPr>
            <a:r>
              <a:rPr lang="en-US" altLang="zh-CN" dirty="0">
                <a:latin typeface="Times New Roman" charset="0"/>
                <a:cs typeface="Times New Roman" charset="0"/>
                <a:sym typeface="Symbol" pitchFamily="18" charset="2"/>
              </a:rPr>
              <a:t>a PN is bounded </a:t>
            </a:r>
            <a:r>
              <a:rPr lang="en-US" altLang="zh-CN" dirty="0" err="1">
                <a:latin typeface="Times New Roman" charset="0"/>
                <a:cs typeface="Times New Roman" charset="0"/>
                <a:sym typeface="Symbol" pitchFamily="18" charset="2"/>
              </a:rPr>
              <a:t>iff</a:t>
            </a:r>
            <a:r>
              <a:rPr lang="en-US" altLang="zh-CN" dirty="0">
                <a:latin typeface="Times New Roman" charset="0"/>
                <a:cs typeface="Times New Roman" charset="0"/>
                <a:sym typeface="Symbol" pitchFamily="18" charset="2"/>
              </a:rPr>
              <a:t>  doesn’t appear in any node</a:t>
            </a:r>
          </a:p>
          <a:p>
            <a:pPr lvl="2">
              <a:lnSpc>
                <a:spcPct val="90000"/>
              </a:lnSpc>
            </a:pPr>
            <a:r>
              <a:rPr lang="en-US" altLang="zh-CN" dirty="0">
                <a:latin typeface="Times New Roman" charset="0"/>
                <a:cs typeface="Times New Roman" charset="0"/>
                <a:sym typeface="Symbol" pitchFamily="18" charset="2"/>
              </a:rPr>
              <a:t>a PN is safe </a:t>
            </a:r>
            <a:r>
              <a:rPr lang="en-US" altLang="zh-CN" dirty="0" err="1">
                <a:latin typeface="Times New Roman" charset="0"/>
                <a:cs typeface="Times New Roman" charset="0"/>
                <a:sym typeface="Symbol" pitchFamily="18" charset="2"/>
              </a:rPr>
              <a:t>iff</a:t>
            </a:r>
            <a:r>
              <a:rPr lang="en-US" altLang="zh-CN" dirty="0">
                <a:latin typeface="Times New Roman" charset="0"/>
                <a:cs typeface="Times New Roman" charset="0"/>
                <a:sym typeface="Symbol" pitchFamily="18" charset="2"/>
              </a:rPr>
              <a:t> only 0’s and 1’s appear in nodes</a:t>
            </a:r>
          </a:p>
          <a:p>
            <a:pPr lvl="2">
              <a:lnSpc>
                <a:spcPct val="90000"/>
              </a:lnSpc>
            </a:pPr>
            <a:r>
              <a:rPr lang="en-US" altLang="zh-CN" dirty="0">
                <a:latin typeface="Times New Roman" charset="0"/>
                <a:cs typeface="Times New Roman" charset="0"/>
                <a:sym typeface="Symbol" pitchFamily="18" charset="2"/>
              </a:rPr>
              <a:t>a transition is dead </a:t>
            </a:r>
            <a:r>
              <a:rPr lang="en-US" altLang="zh-CN" dirty="0" err="1">
                <a:latin typeface="Times New Roman" charset="0"/>
                <a:cs typeface="Times New Roman" charset="0"/>
                <a:sym typeface="Symbol" pitchFamily="18" charset="2"/>
              </a:rPr>
              <a:t>iff</a:t>
            </a:r>
            <a:r>
              <a:rPr lang="en-US" altLang="zh-CN" dirty="0">
                <a:latin typeface="Times New Roman" charset="0"/>
                <a:cs typeface="Times New Roman" charset="0"/>
                <a:sym typeface="Symbol" pitchFamily="18" charset="2"/>
              </a:rPr>
              <a:t> it doesn’t appear in any arc</a:t>
            </a:r>
          </a:p>
          <a:p>
            <a:pPr lvl="2">
              <a:lnSpc>
                <a:spcPct val="90000"/>
              </a:lnSpc>
            </a:pPr>
            <a:r>
              <a:rPr lang="en-US" altLang="zh-CN" dirty="0">
                <a:latin typeface="Times New Roman" charset="0"/>
                <a:cs typeface="Times New Roman" charset="0"/>
                <a:sym typeface="Symbol" pitchFamily="18" charset="2"/>
              </a:rPr>
              <a:t>if M is reachable form M</a:t>
            </a:r>
            <a:r>
              <a:rPr lang="en-US" altLang="zh-CN" sz="1400" dirty="0">
                <a:latin typeface="Times New Roman" charset="0"/>
                <a:cs typeface="Times New Roman" charset="0"/>
                <a:sym typeface="Symbol" pitchFamily="18" charset="2"/>
              </a:rPr>
              <a:t>0</a:t>
            </a:r>
            <a:r>
              <a:rPr lang="en-US" altLang="zh-CN" dirty="0">
                <a:latin typeface="Times New Roman" charset="0"/>
                <a:cs typeface="Times New Roman" charset="0"/>
                <a:sym typeface="Symbol" pitchFamily="18" charset="2"/>
              </a:rPr>
              <a:t>, then exists a node M’ that covers M</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04800"/>
            <a:ext cx="8162925" cy="762000"/>
          </a:xfrm>
        </p:spPr>
        <p:txBody>
          <a:bodyPr/>
          <a:lstStyle/>
          <a:p>
            <a:r>
              <a:rPr lang="en-US" altLang="zh-CN"/>
              <a:t>Coverability tree example</a:t>
            </a:r>
          </a:p>
        </p:txBody>
      </p:sp>
      <p:sp>
        <p:nvSpPr>
          <p:cNvPr id="53251" name="Oval 4"/>
          <p:cNvSpPr>
            <a:spLocks noChangeArrowheads="1"/>
          </p:cNvSpPr>
          <p:nvPr/>
        </p:nvSpPr>
        <p:spPr bwMode="auto">
          <a:xfrm>
            <a:off x="11430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3252" name="Rectangle 5"/>
          <p:cNvSpPr>
            <a:spLocks noChangeArrowheads="1"/>
          </p:cNvSpPr>
          <p:nvPr/>
        </p:nvSpPr>
        <p:spPr bwMode="auto">
          <a:xfrm rot="-5400000">
            <a:off x="1333500" y="2933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53" name="Rectangle 6"/>
          <p:cNvSpPr>
            <a:spLocks noChangeArrowheads="1"/>
          </p:cNvSpPr>
          <p:nvPr/>
        </p:nvSpPr>
        <p:spPr bwMode="auto">
          <a:xfrm rot="-5400000">
            <a:off x="13335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54" name="Oval 7"/>
          <p:cNvSpPr>
            <a:spLocks noChangeArrowheads="1"/>
          </p:cNvSpPr>
          <p:nvPr/>
        </p:nvSpPr>
        <p:spPr bwMode="auto">
          <a:xfrm>
            <a:off x="2057400" y="3048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3255" name="Oval 8"/>
          <p:cNvSpPr>
            <a:spLocks noChangeArrowheads="1"/>
          </p:cNvSpPr>
          <p:nvPr/>
        </p:nvSpPr>
        <p:spPr bwMode="auto">
          <a:xfrm>
            <a:off x="2209800" y="3200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56" name="Oval 9"/>
          <p:cNvSpPr>
            <a:spLocks noChangeArrowheads="1"/>
          </p:cNvSpPr>
          <p:nvPr/>
        </p:nvSpPr>
        <p:spPr bwMode="auto">
          <a:xfrm>
            <a:off x="20574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3257" name="Rectangle 10"/>
          <p:cNvSpPr>
            <a:spLocks noChangeArrowheads="1"/>
          </p:cNvSpPr>
          <p:nvPr/>
        </p:nvSpPr>
        <p:spPr bwMode="auto">
          <a:xfrm rot="-5400000">
            <a:off x="2247900" y="3695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58" name="Text Box 11"/>
          <p:cNvSpPr txBox="1">
            <a:spLocks noChangeArrowheads="1"/>
          </p:cNvSpPr>
          <p:nvPr/>
        </p:nvSpPr>
        <p:spPr bwMode="auto">
          <a:xfrm>
            <a:off x="609600" y="3048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3259" name="Line 12"/>
          <p:cNvSpPr>
            <a:spLocks noChangeShapeType="1"/>
          </p:cNvSpPr>
          <p:nvPr/>
        </p:nvSpPr>
        <p:spPr bwMode="auto">
          <a:xfrm>
            <a:off x="2286000" y="3505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60" name="Line 13"/>
          <p:cNvSpPr>
            <a:spLocks noChangeShapeType="1"/>
          </p:cNvSpPr>
          <p:nvPr/>
        </p:nvSpPr>
        <p:spPr bwMode="auto">
          <a:xfrm>
            <a:off x="13716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61" name="Line 14"/>
          <p:cNvSpPr>
            <a:spLocks noChangeShapeType="1"/>
          </p:cNvSpPr>
          <p:nvPr/>
        </p:nvSpPr>
        <p:spPr bwMode="auto">
          <a:xfrm>
            <a:off x="13716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62" name="Line 15"/>
          <p:cNvSpPr>
            <a:spLocks noChangeShapeType="1"/>
          </p:cNvSpPr>
          <p:nvPr/>
        </p:nvSpPr>
        <p:spPr bwMode="auto">
          <a:xfrm>
            <a:off x="2286000" y="4038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63" name="Text Box 16"/>
          <p:cNvSpPr txBox="1">
            <a:spLocks noChangeArrowheads="1"/>
          </p:cNvSpPr>
          <p:nvPr/>
        </p:nvSpPr>
        <p:spPr bwMode="auto">
          <a:xfrm>
            <a:off x="609600" y="37338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p2</a:t>
            </a:r>
          </a:p>
        </p:txBody>
      </p:sp>
      <p:sp>
        <p:nvSpPr>
          <p:cNvPr id="53264" name="Text Box 17"/>
          <p:cNvSpPr txBox="1">
            <a:spLocks noChangeArrowheads="1"/>
          </p:cNvSpPr>
          <p:nvPr/>
        </p:nvSpPr>
        <p:spPr bwMode="auto">
          <a:xfrm>
            <a:off x="609600" y="4572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3265" name="Text Box 18"/>
          <p:cNvSpPr txBox="1">
            <a:spLocks noChangeArrowheads="1"/>
          </p:cNvSpPr>
          <p:nvPr/>
        </p:nvSpPr>
        <p:spPr bwMode="auto">
          <a:xfrm>
            <a:off x="2438400" y="28956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p1</a:t>
            </a:r>
          </a:p>
        </p:txBody>
      </p:sp>
      <p:sp>
        <p:nvSpPr>
          <p:cNvPr id="53266" name="Text Box 19"/>
          <p:cNvSpPr txBox="1">
            <a:spLocks noChangeArrowheads="1"/>
          </p:cNvSpPr>
          <p:nvPr/>
        </p:nvSpPr>
        <p:spPr bwMode="auto">
          <a:xfrm>
            <a:off x="25908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3267" name="Text Box 20"/>
          <p:cNvSpPr txBox="1">
            <a:spLocks noChangeArrowheads="1"/>
          </p:cNvSpPr>
          <p:nvPr/>
        </p:nvSpPr>
        <p:spPr bwMode="auto">
          <a:xfrm>
            <a:off x="2438400" y="47244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p3</a:t>
            </a:r>
          </a:p>
        </p:txBody>
      </p:sp>
      <p:sp>
        <p:nvSpPr>
          <p:cNvPr id="53268" name="Rectangle 21"/>
          <p:cNvSpPr>
            <a:spLocks noChangeArrowheads="1"/>
          </p:cNvSpPr>
          <p:nvPr/>
        </p:nvSpPr>
        <p:spPr bwMode="auto">
          <a:xfrm rot="10800000">
            <a:off x="3276600" y="37338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69" name="Text Box 22"/>
          <p:cNvSpPr txBox="1">
            <a:spLocks noChangeArrowheads="1"/>
          </p:cNvSpPr>
          <p:nvPr/>
        </p:nvSpPr>
        <p:spPr bwMode="auto">
          <a:xfrm>
            <a:off x="34290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t0</a:t>
            </a:r>
          </a:p>
        </p:txBody>
      </p:sp>
      <p:sp>
        <p:nvSpPr>
          <p:cNvPr id="53270" name="Freeform 23"/>
          <p:cNvSpPr>
            <a:spLocks/>
          </p:cNvSpPr>
          <p:nvPr/>
        </p:nvSpPr>
        <p:spPr bwMode="auto">
          <a:xfrm>
            <a:off x="1295400" y="2806700"/>
            <a:ext cx="914400" cy="393700"/>
          </a:xfrm>
          <a:custGeom>
            <a:avLst/>
            <a:gdLst>
              <a:gd name="T0" fmla="*/ 2147483647 w 576"/>
              <a:gd name="T1" fmla="*/ 2147483647 h 248"/>
              <a:gd name="T2" fmla="*/ 2147483647 w 576"/>
              <a:gd name="T3" fmla="*/ 2147483647 h 248"/>
              <a:gd name="T4" fmla="*/ 2147483647 w 576"/>
              <a:gd name="T5" fmla="*/ 2147483647 h 248"/>
              <a:gd name="T6" fmla="*/ 2147483647 w 576"/>
              <a:gd name="T7" fmla="*/ 2147483647 h 248"/>
              <a:gd name="T8" fmla="*/ 0 w 576"/>
              <a:gd name="T9" fmla="*/ 2147483647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48">
                <a:moveTo>
                  <a:pt x="576" y="152"/>
                </a:moveTo>
                <a:cubicBezTo>
                  <a:pt x="576" y="116"/>
                  <a:pt x="576" y="80"/>
                  <a:pt x="528" y="56"/>
                </a:cubicBezTo>
                <a:cubicBezTo>
                  <a:pt x="480" y="32"/>
                  <a:pt x="368" y="0"/>
                  <a:pt x="288" y="8"/>
                </a:cubicBezTo>
                <a:cubicBezTo>
                  <a:pt x="208" y="16"/>
                  <a:pt x="96" y="64"/>
                  <a:pt x="48" y="104"/>
                </a:cubicBezTo>
                <a:cubicBezTo>
                  <a:pt x="0" y="144"/>
                  <a:pt x="0" y="196"/>
                  <a:pt x="0" y="2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71" name="Freeform 24"/>
          <p:cNvSpPr>
            <a:spLocks/>
          </p:cNvSpPr>
          <p:nvPr/>
        </p:nvSpPr>
        <p:spPr bwMode="auto">
          <a:xfrm>
            <a:off x="1447800" y="3276600"/>
            <a:ext cx="609600" cy="177800"/>
          </a:xfrm>
          <a:custGeom>
            <a:avLst/>
            <a:gdLst>
              <a:gd name="T0" fmla="*/ 0 w 384"/>
              <a:gd name="T1" fmla="*/ 0 h 112"/>
              <a:gd name="T2" fmla="*/ 2147483647 w 384"/>
              <a:gd name="T3" fmla="*/ 2147483647 h 112"/>
              <a:gd name="T4" fmla="*/ 2147483647 w 384"/>
              <a:gd name="T5" fmla="*/ 2147483647 h 112"/>
              <a:gd name="T6" fmla="*/ 2147483647 w 384"/>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2">
                <a:moveTo>
                  <a:pt x="0" y="0"/>
                </a:moveTo>
                <a:cubicBezTo>
                  <a:pt x="20" y="40"/>
                  <a:pt x="40" y="80"/>
                  <a:pt x="96" y="96"/>
                </a:cubicBezTo>
                <a:cubicBezTo>
                  <a:pt x="152" y="112"/>
                  <a:pt x="288" y="104"/>
                  <a:pt x="336" y="96"/>
                </a:cubicBezTo>
                <a:cubicBezTo>
                  <a:pt x="384" y="88"/>
                  <a:pt x="384" y="68"/>
                  <a:pt x="384"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72" name="Freeform 25"/>
          <p:cNvSpPr>
            <a:spLocks/>
          </p:cNvSpPr>
          <p:nvPr/>
        </p:nvSpPr>
        <p:spPr bwMode="auto">
          <a:xfrm>
            <a:off x="1524000" y="4368800"/>
            <a:ext cx="609600" cy="355600"/>
          </a:xfrm>
          <a:custGeom>
            <a:avLst/>
            <a:gdLst>
              <a:gd name="T0" fmla="*/ 2147483647 w 384"/>
              <a:gd name="T1" fmla="*/ 2147483647 h 224"/>
              <a:gd name="T2" fmla="*/ 2147483647 w 384"/>
              <a:gd name="T3" fmla="*/ 2147483647 h 224"/>
              <a:gd name="T4" fmla="*/ 2147483647 w 384"/>
              <a:gd name="T5" fmla="*/ 2147483647 h 224"/>
              <a:gd name="T6" fmla="*/ 0 w 384"/>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24">
                <a:moveTo>
                  <a:pt x="384" y="128"/>
                </a:moveTo>
                <a:cubicBezTo>
                  <a:pt x="380" y="88"/>
                  <a:pt x="376" y="48"/>
                  <a:pt x="336" y="32"/>
                </a:cubicBezTo>
                <a:cubicBezTo>
                  <a:pt x="296" y="16"/>
                  <a:pt x="200" y="0"/>
                  <a:pt x="144" y="32"/>
                </a:cubicBezTo>
                <a:cubicBezTo>
                  <a:pt x="88" y="64"/>
                  <a:pt x="44" y="144"/>
                  <a:pt x="0" y="2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73" name="Freeform 26"/>
          <p:cNvSpPr>
            <a:spLocks/>
          </p:cNvSpPr>
          <p:nvPr/>
        </p:nvSpPr>
        <p:spPr bwMode="auto">
          <a:xfrm>
            <a:off x="1371600" y="4800600"/>
            <a:ext cx="762000" cy="228600"/>
          </a:xfrm>
          <a:custGeom>
            <a:avLst/>
            <a:gdLst>
              <a:gd name="T0" fmla="*/ 0 w 480"/>
              <a:gd name="T1" fmla="*/ 0 h 144"/>
              <a:gd name="T2" fmla="*/ 2147483647 w 480"/>
              <a:gd name="T3" fmla="*/ 2147483647 h 144"/>
              <a:gd name="T4" fmla="*/ 2147483647 w 480"/>
              <a:gd name="T5" fmla="*/ 2147483647 h 144"/>
              <a:gd name="T6" fmla="*/ 2147483647 w 480"/>
              <a:gd name="T7" fmla="*/ 2147483647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44">
                <a:moveTo>
                  <a:pt x="0" y="0"/>
                </a:moveTo>
                <a:cubicBezTo>
                  <a:pt x="0" y="36"/>
                  <a:pt x="0" y="72"/>
                  <a:pt x="48" y="96"/>
                </a:cubicBezTo>
                <a:cubicBezTo>
                  <a:pt x="96" y="120"/>
                  <a:pt x="216" y="144"/>
                  <a:pt x="288" y="144"/>
                </a:cubicBezTo>
                <a:cubicBezTo>
                  <a:pt x="360" y="144"/>
                  <a:pt x="420" y="120"/>
                  <a:pt x="480" y="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74" name="Line 27"/>
          <p:cNvSpPr>
            <a:spLocks noChangeShapeType="1"/>
          </p:cNvSpPr>
          <p:nvPr/>
        </p:nvSpPr>
        <p:spPr bwMode="auto">
          <a:xfrm>
            <a:off x="2514600" y="3352800"/>
            <a:ext cx="762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75" name="Line 28"/>
          <p:cNvSpPr>
            <a:spLocks noChangeShapeType="1"/>
          </p:cNvSpPr>
          <p:nvPr/>
        </p:nvSpPr>
        <p:spPr bwMode="auto">
          <a:xfrm flipV="1">
            <a:off x="2514600" y="4191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276" name="Text Box 29"/>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8"/>
          <p:cNvSpPr>
            <a:spLocks noChangeArrowheads="1"/>
          </p:cNvSpPr>
          <p:nvPr/>
        </p:nvSpPr>
        <p:spPr bwMode="auto">
          <a:xfrm>
            <a:off x="20574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4275" name="Rectangle 2"/>
          <p:cNvSpPr>
            <a:spLocks noGrp="1" noChangeArrowheads="1"/>
          </p:cNvSpPr>
          <p:nvPr>
            <p:ph type="title"/>
          </p:nvPr>
        </p:nvSpPr>
        <p:spPr>
          <a:xfrm>
            <a:off x="414338" y="381000"/>
            <a:ext cx="8162925" cy="762000"/>
          </a:xfrm>
        </p:spPr>
        <p:txBody>
          <a:bodyPr/>
          <a:lstStyle/>
          <a:p>
            <a:r>
              <a:rPr lang="en-US" altLang="zh-CN"/>
              <a:t>Coverability tree example</a:t>
            </a:r>
          </a:p>
        </p:txBody>
      </p:sp>
      <p:sp>
        <p:nvSpPr>
          <p:cNvPr id="54276" name="Oval 3"/>
          <p:cNvSpPr>
            <a:spLocks noChangeArrowheads="1"/>
          </p:cNvSpPr>
          <p:nvPr/>
        </p:nvSpPr>
        <p:spPr bwMode="auto">
          <a:xfrm>
            <a:off x="11430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4277" name="Rectangle 4"/>
          <p:cNvSpPr>
            <a:spLocks noChangeArrowheads="1"/>
          </p:cNvSpPr>
          <p:nvPr/>
        </p:nvSpPr>
        <p:spPr bwMode="auto">
          <a:xfrm rot="-5400000">
            <a:off x="1333500" y="2933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278" name="Rectangle 5"/>
          <p:cNvSpPr>
            <a:spLocks noChangeArrowheads="1"/>
          </p:cNvSpPr>
          <p:nvPr/>
        </p:nvSpPr>
        <p:spPr bwMode="auto">
          <a:xfrm rot="-5400000">
            <a:off x="13335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279" name="Oval 6"/>
          <p:cNvSpPr>
            <a:spLocks noChangeArrowheads="1"/>
          </p:cNvSpPr>
          <p:nvPr/>
        </p:nvSpPr>
        <p:spPr bwMode="auto">
          <a:xfrm>
            <a:off x="2057400" y="3048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4280" name="Oval 7"/>
          <p:cNvSpPr>
            <a:spLocks noChangeArrowheads="1"/>
          </p:cNvSpPr>
          <p:nvPr/>
        </p:nvSpPr>
        <p:spPr bwMode="auto">
          <a:xfrm>
            <a:off x="2209800" y="46482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281" name="Rectangle 9"/>
          <p:cNvSpPr>
            <a:spLocks noChangeArrowheads="1"/>
          </p:cNvSpPr>
          <p:nvPr/>
        </p:nvSpPr>
        <p:spPr bwMode="auto">
          <a:xfrm rot="-5400000">
            <a:off x="2247900" y="3695700"/>
            <a:ext cx="76200" cy="609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282" name="Text Box 10"/>
          <p:cNvSpPr txBox="1">
            <a:spLocks noChangeArrowheads="1"/>
          </p:cNvSpPr>
          <p:nvPr/>
        </p:nvSpPr>
        <p:spPr bwMode="auto">
          <a:xfrm>
            <a:off x="609600" y="3048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4283" name="Line 11"/>
          <p:cNvSpPr>
            <a:spLocks noChangeShapeType="1"/>
          </p:cNvSpPr>
          <p:nvPr/>
        </p:nvSpPr>
        <p:spPr bwMode="auto">
          <a:xfrm>
            <a:off x="2286000" y="3505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84" name="Line 12"/>
          <p:cNvSpPr>
            <a:spLocks noChangeShapeType="1"/>
          </p:cNvSpPr>
          <p:nvPr/>
        </p:nvSpPr>
        <p:spPr bwMode="auto">
          <a:xfrm>
            <a:off x="13716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85" name="Line 13"/>
          <p:cNvSpPr>
            <a:spLocks noChangeShapeType="1"/>
          </p:cNvSpPr>
          <p:nvPr/>
        </p:nvSpPr>
        <p:spPr bwMode="auto">
          <a:xfrm>
            <a:off x="13716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86" name="Line 14"/>
          <p:cNvSpPr>
            <a:spLocks noChangeShapeType="1"/>
          </p:cNvSpPr>
          <p:nvPr/>
        </p:nvSpPr>
        <p:spPr bwMode="auto">
          <a:xfrm>
            <a:off x="2286000" y="4038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87" name="Text Box 15"/>
          <p:cNvSpPr txBox="1">
            <a:spLocks noChangeArrowheads="1"/>
          </p:cNvSpPr>
          <p:nvPr/>
        </p:nvSpPr>
        <p:spPr bwMode="auto">
          <a:xfrm>
            <a:off x="609600" y="37338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p2</a:t>
            </a:r>
          </a:p>
        </p:txBody>
      </p:sp>
      <p:sp>
        <p:nvSpPr>
          <p:cNvPr id="54288" name="Text Box 16"/>
          <p:cNvSpPr txBox="1">
            <a:spLocks noChangeArrowheads="1"/>
          </p:cNvSpPr>
          <p:nvPr/>
        </p:nvSpPr>
        <p:spPr bwMode="auto">
          <a:xfrm>
            <a:off x="609600" y="4572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4289" name="Text Box 17"/>
          <p:cNvSpPr txBox="1">
            <a:spLocks noChangeArrowheads="1"/>
          </p:cNvSpPr>
          <p:nvPr/>
        </p:nvSpPr>
        <p:spPr bwMode="auto">
          <a:xfrm>
            <a:off x="2438400" y="28956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p1</a:t>
            </a:r>
          </a:p>
        </p:txBody>
      </p:sp>
      <p:sp>
        <p:nvSpPr>
          <p:cNvPr id="54290" name="Text Box 18"/>
          <p:cNvSpPr txBox="1">
            <a:spLocks noChangeArrowheads="1"/>
          </p:cNvSpPr>
          <p:nvPr/>
        </p:nvSpPr>
        <p:spPr bwMode="auto">
          <a:xfrm>
            <a:off x="25908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4291" name="Text Box 19"/>
          <p:cNvSpPr txBox="1">
            <a:spLocks noChangeArrowheads="1"/>
          </p:cNvSpPr>
          <p:nvPr/>
        </p:nvSpPr>
        <p:spPr bwMode="auto">
          <a:xfrm>
            <a:off x="2438400" y="47244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p3</a:t>
            </a:r>
          </a:p>
        </p:txBody>
      </p:sp>
      <p:sp>
        <p:nvSpPr>
          <p:cNvPr id="54292" name="Rectangle 20"/>
          <p:cNvSpPr>
            <a:spLocks noChangeArrowheads="1"/>
          </p:cNvSpPr>
          <p:nvPr/>
        </p:nvSpPr>
        <p:spPr bwMode="auto">
          <a:xfrm rot="10800000">
            <a:off x="3276600" y="37338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293" name="Text Box 21"/>
          <p:cNvSpPr txBox="1">
            <a:spLocks noChangeArrowheads="1"/>
          </p:cNvSpPr>
          <p:nvPr/>
        </p:nvSpPr>
        <p:spPr bwMode="auto">
          <a:xfrm>
            <a:off x="34290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t0</a:t>
            </a:r>
          </a:p>
        </p:txBody>
      </p:sp>
      <p:sp>
        <p:nvSpPr>
          <p:cNvPr id="54294" name="Freeform 22"/>
          <p:cNvSpPr>
            <a:spLocks/>
          </p:cNvSpPr>
          <p:nvPr/>
        </p:nvSpPr>
        <p:spPr bwMode="auto">
          <a:xfrm>
            <a:off x="1295400" y="2806700"/>
            <a:ext cx="914400" cy="393700"/>
          </a:xfrm>
          <a:custGeom>
            <a:avLst/>
            <a:gdLst>
              <a:gd name="T0" fmla="*/ 2147483647 w 576"/>
              <a:gd name="T1" fmla="*/ 2147483647 h 248"/>
              <a:gd name="T2" fmla="*/ 2147483647 w 576"/>
              <a:gd name="T3" fmla="*/ 2147483647 h 248"/>
              <a:gd name="T4" fmla="*/ 2147483647 w 576"/>
              <a:gd name="T5" fmla="*/ 2147483647 h 248"/>
              <a:gd name="T6" fmla="*/ 2147483647 w 576"/>
              <a:gd name="T7" fmla="*/ 2147483647 h 248"/>
              <a:gd name="T8" fmla="*/ 0 w 576"/>
              <a:gd name="T9" fmla="*/ 2147483647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48">
                <a:moveTo>
                  <a:pt x="576" y="152"/>
                </a:moveTo>
                <a:cubicBezTo>
                  <a:pt x="576" y="116"/>
                  <a:pt x="576" y="80"/>
                  <a:pt x="528" y="56"/>
                </a:cubicBezTo>
                <a:cubicBezTo>
                  <a:pt x="480" y="32"/>
                  <a:pt x="368" y="0"/>
                  <a:pt x="288" y="8"/>
                </a:cubicBezTo>
                <a:cubicBezTo>
                  <a:pt x="208" y="16"/>
                  <a:pt x="96" y="64"/>
                  <a:pt x="48" y="104"/>
                </a:cubicBezTo>
                <a:cubicBezTo>
                  <a:pt x="0" y="144"/>
                  <a:pt x="0" y="196"/>
                  <a:pt x="0" y="2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95" name="Freeform 23"/>
          <p:cNvSpPr>
            <a:spLocks/>
          </p:cNvSpPr>
          <p:nvPr/>
        </p:nvSpPr>
        <p:spPr bwMode="auto">
          <a:xfrm>
            <a:off x="1447800" y="3276600"/>
            <a:ext cx="609600" cy="177800"/>
          </a:xfrm>
          <a:custGeom>
            <a:avLst/>
            <a:gdLst>
              <a:gd name="T0" fmla="*/ 0 w 384"/>
              <a:gd name="T1" fmla="*/ 0 h 112"/>
              <a:gd name="T2" fmla="*/ 2147483647 w 384"/>
              <a:gd name="T3" fmla="*/ 2147483647 h 112"/>
              <a:gd name="T4" fmla="*/ 2147483647 w 384"/>
              <a:gd name="T5" fmla="*/ 2147483647 h 112"/>
              <a:gd name="T6" fmla="*/ 2147483647 w 384"/>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2">
                <a:moveTo>
                  <a:pt x="0" y="0"/>
                </a:moveTo>
                <a:cubicBezTo>
                  <a:pt x="20" y="40"/>
                  <a:pt x="40" y="80"/>
                  <a:pt x="96" y="96"/>
                </a:cubicBezTo>
                <a:cubicBezTo>
                  <a:pt x="152" y="112"/>
                  <a:pt x="288" y="104"/>
                  <a:pt x="336" y="96"/>
                </a:cubicBezTo>
                <a:cubicBezTo>
                  <a:pt x="384" y="88"/>
                  <a:pt x="384" y="68"/>
                  <a:pt x="384"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96" name="Freeform 24"/>
          <p:cNvSpPr>
            <a:spLocks/>
          </p:cNvSpPr>
          <p:nvPr/>
        </p:nvSpPr>
        <p:spPr bwMode="auto">
          <a:xfrm>
            <a:off x="1524000" y="4368800"/>
            <a:ext cx="609600" cy="355600"/>
          </a:xfrm>
          <a:custGeom>
            <a:avLst/>
            <a:gdLst>
              <a:gd name="T0" fmla="*/ 2147483647 w 384"/>
              <a:gd name="T1" fmla="*/ 2147483647 h 224"/>
              <a:gd name="T2" fmla="*/ 2147483647 w 384"/>
              <a:gd name="T3" fmla="*/ 2147483647 h 224"/>
              <a:gd name="T4" fmla="*/ 2147483647 w 384"/>
              <a:gd name="T5" fmla="*/ 2147483647 h 224"/>
              <a:gd name="T6" fmla="*/ 0 w 384"/>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24">
                <a:moveTo>
                  <a:pt x="384" y="128"/>
                </a:moveTo>
                <a:cubicBezTo>
                  <a:pt x="380" y="88"/>
                  <a:pt x="376" y="48"/>
                  <a:pt x="336" y="32"/>
                </a:cubicBezTo>
                <a:cubicBezTo>
                  <a:pt x="296" y="16"/>
                  <a:pt x="200" y="0"/>
                  <a:pt x="144" y="32"/>
                </a:cubicBezTo>
                <a:cubicBezTo>
                  <a:pt x="88" y="64"/>
                  <a:pt x="44" y="144"/>
                  <a:pt x="0" y="2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97" name="Freeform 25"/>
          <p:cNvSpPr>
            <a:spLocks/>
          </p:cNvSpPr>
          <p:nvPr/>
        </p:nvSpPr>
        <p:spPr bwMode="auto">
          <a:xfrm>
            <a:off x="1371600" y="4800600"/>
            <a:ext cx="762000" cy="228600"/>
          </a:xfrm>
          <a:custGeom>
            <a:avLst/>
            <a:gdLst>
              <a:gd name="T0" fmla="*/ 0 w 480"/>
              <a:gd name="T1" fmla="*/ 0 h 144"/>
              <a:gd name="T2" fmla="*/ 2147483647 w 480"/>
              <a:gd name="T3" fmla="*/ 2147483647 h 144"/>
              <a:gd name="T4" fmla="*/ 2147483647 w 480"/>
              <a:gd name="T5" fmla="*/ 2147483647 h 144"/>
              <a:gd name="T6" fmla="*/ 2147483647 w 480"/>
              <a:gd name="T7" fmla="*/ 2147483647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44">
                <a:moveTo>
                  <a:pt x="0" y="0"/>
                </a:moveTo>
                <a:cubicBezTo>
                  <a:pt x="0" y="36"/>
                  <a:pt x="0" y="72"/>
                  <a:pt x="48" y="96"/>
                </a:cubicBezTo>
                <a:cubicBezTo>
                  <a:pt x="96" y="120"/>
                  <a:pt x="216" y="144"/>
                  <a:pt x="288" y="144"/>
                </a:cubicBezTo>
                <a:cubicBezTo>
                  <a:pt x="360" y="144"/>
                  <a:pt x="420" y="120"/>
                  <a:pt x="480" y="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98" name="Line 26"/>
          <p:cNvSpPr>
            <a:spLocks noChangeShapeType="1"/>
          </p:cNvSpPr>
          <p:nvPr/>
        </p:nvSpPr>
        <p:spPr bwMode="auto">
          <a:xfrm>
            <a:off x="2514600" y="3352800"/>
            <a:ext cx="762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99" name="Line 27"/>
          <p:cNvSpPr>
            <a:spLocks noChangeShapeType="1"/>
          </p:cNvSpPr>
          <p:nvPr/>
        </p:nvSpPr>
        <p:spPr bwMode="auto">
          <a:xfrm flipV="1">
            <a:off x="2514600" y="4191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00" name="Text Box 28"/>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
        <p:nvSpPr>
          <p:cNvPr id="54301" name="Line 29"/>
          <p:cNvSpPr>
            <a:spLocks noChangeShapeType="1"/>
          </p:cNvSpPr>
          <p:nvPr/>
        </p:nvSpPr>
        <p:spPr bwMode="auto">
          <a:xfrm flipH="1">
            <a:off x="52578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02" name="Text Box 30"/>
          <p:cNvSpPr txBox="1">
            <a:spLocks noChangeArrowheads="1"/>
          </p:cNvSpPr>
          <p:nvPr/>
        </p:nvSpPr>
        <p:spPr bwMode="auto">
          <a:xfrm>
            <a:off x="4495800" y="3124200"/>
            <a:ext cx="14573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M1=(001)</a:t>
            </a:r>
          </a:p>
          <a:p>
            <a:pPr eaLnBrk="1" hangingPunct="1"/>
            <a:r>
              <a:rPr lang="en-US" altLang="zh-CN">
                <a:ea typeface="宋体" charset="-122"/>
              </a:rPr>
              <a:t>“dead end”</a:t>
            </a:r>
          </a:p>
        </p:txBody>
      </p:sp>
      <p:sp>
        <p:nvSpPr>
          <p:cNvPr id="54303" name="Text Box 31"/>
          <p:cNvSpPr txBox="1">
            <a:spLocks noChangeArrowheads="1"/>
          </p:cNvSpPr>
          <p:nvPr/>
        </p:nvSpPr>
        <p:spPr bwMode="auto">
          <a:xfrm>
            <a:off x="52578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rrowheads="1"/>
          </p:cNvSpPr>
          <p:nvPr/>
        </p:nvSpPr>
        <p:spPr bwMode="auto">
          <a:xfrm>
            <a:off x="20574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5299" name="Rectangle 3"/>
          <p:cNvSpPr>
            <a:spLocks noGrp="1" noChangeArrowheads="1"/>
          </p:cNvSpPr>
          <p:nvPr>
            <p:ph type="title"/>
          </p:nvPr>
        </p:nvSpPr>
        <p:spPr>
          <a:xfrm>
            <a:off x="414338" y="228600"/>
            <a:ext cx="8162925" cy="762000"/>
          </a:xfrm>
        </p:spPr>
        <p:txBody>
          <a:bodyPr/>
          <a:lstStyle/>
          <a:p>
            <a:r>
              <a:rPr lang="en-US" altLang="zh-CN"/>
              <a:t>Coverability tree example</a:t>
            </a:r>
          </a:p>
        </p:txBody>
      </p:sp>
      <p:sp>
        <p:nvSpPr>
          <p:cNvPr id="55300" name="Oval 4"/>
          <p:cNvSpPr>
            <a:spLocks noChangeArrowheads="1"/>
          </p:cNvSpPr>
          <p:nvPr/>
        </p:nvSpPr>
        <p:spPr bwMode="auto">
          <a:xfrm>
            <a:off x="11430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5301" name="Rectangle 5"/>
          <p:cNvSpPr>
            <a:spLocks noChangeArrowheads="1"/>
          </p:cNvSpPr>
          <p:nvPr/>
        </p:nvSpPr>
        <p:spPr bwMode="auto">
          <a:xfrm rot="-5400000">
            <a:off x="1333500" y="2933700"/>
            <a:ext cx="76200" cy="609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02" name="Rectangle 6"/>
          <p:cNvSpPr>
            <a:spLocks noChangeArrowheads="1"/>
          </p:cNvSpPr>
          <p:nvPr/>
        </p:nvSpPr>
        <p:spPr bwMode="auto">
          <a:xfrm rot="-5400000">
            <a:off x="13335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03" name="Oval 7"/>
          <p:cNvSpPr>
            <a:spLocks noChangeArrowheads="1"/>
          </p:cNvSpPr>
          <p:nvPr/>
        </p:nvSpPr>
        <p:spPr bwMode="auto">
          <a:xfrm>
            <a:off x="2057400" y="3048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5304" name="Oval 8"/>
          <p:cNvSpPr>
            <a:spLocks noChangeArrowheads="1"/>
          </p:cNvSpPr>
          <p:nvPr/>
        </p:nvSpPr>
        <p:spPr bwMode="auto">
          <a:xfrm>
            <a:off x="1295400" y="3886200"/>
            <a:ext cx="152400" cy="1524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05" name="Rectangle 9"/>
          <p:cNvSpPr>
            <a:spLocks noChangeArrowheads="1"/>
          </p:cNvSpPr>
          <p:nvPr/>
        </p:nvSpPr>
        <p:spPr bwMode="auto">
          <a:xfrm rot="-5400000">
            <a:off x="2247900" y="3695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06" name="Text Box 10"/>
          <p:cNvSpPr txBox="1">
            <a:spLocks noChangeArrowheads="1"/>
          </p:cNvSpPr>
          <p:nvPr/>
        </p:nvSpPr>
        <p:spPr bwMode="auto">
          <a:xfrm>
            <a:off x="609600" y="3048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5307" name="Line 11"/>
          <p:cNvSpPr>
            <a:spLocks noChangeShapeType="1"/>
          </p:cNvSpPr>
          <p:nvPr/>
        </p:nvSpPr>
        <p:spPr bwMode="auto">
          <a:xfrm>
            <a:off x="2286000" y="3505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08" name="Line 12"/>
          <p:cNvSpPr>
            <a:spLocks noChangeShapeType="1"/>
          </p:cNvSpPr>
          <p:nvPr/>
        </p:nvSpPr>
        <p:spPr bwMode="auto">
          <a:xfrm>
            <a:off x="13716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09" name="Line 13"/>
          <p:cNvSpPr>
            <a:spLocks noChangeShapeType="1"/>
          </p:cNvSpPr>
          <p:nvPr/>
        </p:nvSpPr>
        <p:spPr bwMode="auto">
          <a:xfrm>
            <a:off x="13716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10" name="Line 14"/>
          <p:cNvSpPr>
            <a:spLocks noChangeShapeType="1"/>
          </p:cNvSpPr>
          <p:nvPr/>
        </p:nvSpPr>
        <p:spPr bwMode="auto">
          <a:xfrm>
            <a:off x="2286000" y="4038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11" name="Text Box 15"/>
          <p:cNvSpPr txBox="1">
            <a:spLocks noChangeArrowheads="1"/>
          </p:cNvSpPr>
          <p:nvPr/>
        </p:nvSpPr>
        <p:spPr bwMode="auto">
          <a:xfrm>
            <a:off x="609600" y="37338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p2</a:t>
            </a:r>
          </a:p>
        </p:txBody>
      </p:sp>
      <p:sp>
        <p:nvSpPr>
          <p:cNvPr id="55312" name="Text Box 16"/>
          <p:cNvSpPr txBox="1">
            <a:spLocks noChangeArrowheads="1"/>
          </p:cNvSpPr>
          <p:nvPr/>
        </p:nvSpPr>
        <p:spPr bwMode="auto">
          <a:xfrm>
            <a:off x="609600" y="4572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5313" name="Text Box 17"/>
          <p:cNvSpPr txBox="1">
            <a:spLocks noChangeArrowheads="1"/>
          </p:cNvSpPr>
          <p:nvPr/>
        </p:nvSpPr>
        <p:spPr bwMode="auto">
          <a:xfrm>
            <a:off x="2438400" y="28956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p1</a:t>
            </a:r>
          </a:p>
        </p:txBody>
      </p:sp>
      <p:sp>
        <p:nvSpPr>
          <p:cNvPr id="55314" name="Text Box 18"/>
          <p:cNvSpPr txBox="1">
            <a:spLocks noChangeArrowheads="1"/>
          </p:cNvSpPr>
          <p:nvPr/>
        </p:nvSpPr>
        <p:spPr bwMode="auto">
          <a:xfrm>
            <a:off x="25908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5315" name="Text Box 19"/>
          <p:cNvSpPr txBox="1">
            <a:spLocks noChangeArrowheads="1"/>
          </p:cNvSpPr>
          <p:nvPr/>
        </p:nvSpPr>
        <p:spPr bwMode="auto">
          <a:xfrm>
            <a:off x="2438400" y="47244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p3</a:t>
            </a:r>
          </a:p>
        </p:txBody>
      </p:sp>
      <p:sp>
        <p:nvSpPr>
          <p:cNvPr id="55316" name="Rectangle 20"/>
          <p:cNvSpPr>
            <a:spLocks noChangeArrowheads="1"/>
          </p:cNvSpPr>
          <p:nvPr/>
        </p:nvSpPr>
        <p:spPr bwMode="auto">
          <a:xfrm rot="10800000">
            <a:off x="3276600" y="37338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17" name="Text Box 21"/>
          <p:cNvSpPr txBox="1">
            <a:spLocks noChangeArrowheads="1"/>
          </p:cNvSpPr>
          <p:nvPr/>
        </p:nvSpPr>
        <p:spPr bwMode="auto">
          <a:xfrm>
            <a:off x="34290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t0</a:t>
            </a:r>
          </a:p>
        </p:txBody>
      </p:sp>
      <p:sp>
        <p:nvSpPr>
          <p:cNvPr id="55318" name="Freeform 22"/>
          <p:cNvSpPr>
            <a:spLocks/>
          </p:cNvSpPr>
          <p:nvPr/>
        </p:nvSpPr>
        <p:spPr bwMode="auto">
          <a:xfrm>
            <a:off x="1295400" y="2806700"/>
            <a:ext cx="914400" cy="393700"/>
          </a:xfrm>
          <a:custGeom>
            <a:avLst/>
            <a:gdLst>
              <a:gd name="T0" fmla="*/ 2147483647 w 576"/>
              <a:gd name="T1" fmla="*/ 2147483647 h 248"/>
              <a:gd name="T2" fmla="*/ 2147483647 w 576"/>
              <a:gd name="T3" fmla="*/ 2147483647 h 248"/>
              <a:gd name="T4" fmla="*/ 2147483647 w 576"/>
              <a:gd name="T5" fmla="*/ 2147483647 h 248"/>
              <a:gd name="T6" fmla="*/ 2147483647 w 576"/>
              <a:gd name="T7" fmla="*/ 2147483647 h 248"/>
              <a:gd name="T8" fmla="*/ 0 w 576"/>
              <a:gd name="T9" fmla="*/ 2147483647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48">
                <a:moveTo>
                  <a:pt x="576" y="152"/>
                </a:moveTo>
                <a:cubicBezTo>
                  <a:pt x="576" y="116"/>
                  <a:pt x="576" y="80"/>
                  <a:pt x="528" y="56"/>
                </a:cubicBezTo>
                <a:cubicBezTo>
                  <a:pt x="480" y="32"/>
                  <a:pt x="368" y="0"/>
                  <a:pt x="288" y="8"/>
                </a:cubicBezTo>
                <a:cubicBezTo>
                  <a:pt x="208" y="16"/>
                  <a:pt x="96" y="64"/>
                  <a:pt x="48" y="104"/>
                </a:cubicBezTo>
                <a:cubicBezTo>
                  <a:pt x="0" y="144"/>
                  <a:pt x="0" y="196"/>
                  <a:pt x="0" y="2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19" name="Freeform 23"/>
          <p:cNvSpPr>
            <a:spLocks/>
          </p:cNvSpPr>
          <p:nvPr/>
        </p:nvSpPr>
        <p:spPr bwMode="auto">
          <a:xfrm>
            <a:off x="1447800" y="3276600"/>
            <a:ext cx="609600" cy="177800"/>
          </a:xfrm>
          <a:custGeom>
            <a:avLst/>
            <a:gdLst>
              <a:gd name="T0" fmla="*/ 0 w 384"/>
              <a:gd name="T1" fmla="*/ 0 h 112"/>
              <a:gd name="T2" fmla="*/ 2147483647 w 384"/>
              <a:gd name="T3" fmla="*/ 2147483647 h 112"/>
              <a:gd name="T4" fmla="*/ 2147483647 w 384"/>
              <a:gd name="T5" fmla="*/ 2147483647 h 112"/>
              <a:gd name="T6" fmla="*/ 2147483647 w 384"/>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2">
                <a:moveTo>
                  <a:pt x="0" y="0"/>
                </a:moveTo>
                <a:cubicBezTo>
                  <a:pt x="20" y="40"/>
                  <a:pt x="40" y="80"/>
                  <a:pt x="96" y="96"/>
                </a:cubicBezTo>
                <a:cubicBezTo>
                  <a:pt x="152" y="112"/>
                  <a:pt x="288" y="104"/>
                  <a:pt x="336" y="96"/>
                </a:cubicBezTo>
                <a:cubicBezTo>
                  <a:pt x="384" y="88"/>
                  <a:pt x="384" y="68"/>
                  <a:pt x="384"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20" name="Freeform 24"/>
          <p:cNvSpPr>
            <a:spLocks/>
          </p:cNvSpPr>
          <p:nvPr/>
        </p:nvSpPr>
        <p:spPr bwMode="auto">
          <a:xfrm>
            <a:off x="1524000" y="4368800"/>
            <a:ext cx="609600" cy="355600"/>
          </a:xfrm>
          <a:custGeom>
            <a:avLst/>
            <a:gdLst>
              <a:gd name="T0" fmla="*/ 2147483647 w 384"/>
              <a:gd name="T1" fmla="*/ 2147483647 h 224"/>
              <a:gd name="T2" fmla="*/ 2147483647 w 384"/>
              <a:gd name="T3" fmla="*/ 2147483647 h 224"/>
              <a:gd name="T4" fmla="*/ 2147483647 w 384"/>
              <a:gd name="T5" fmla="*/ 2147483647 h 224"/>
              <a:gd name="T6" fmla="*/ 0 w 384"/>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24">
                <a:moveTo>
                  <a:pt x="384" y="128"/>
                </a:moveTo>
                <a:cubicBezTo>
                  <a:pt x="380" y="88"/>
                  <a:pt x="376" y="48"/>
                  <a:pt x="336" y="32"/>
                </a:cubicBezTo>
                <a:cubicBezTo>
                  <a:pt x="296" y="16"/>
                  <a:pt x="200" y="0"/>
                  <a:pt x="144" y="32"/>
                </a:cubicBezTo>
                <a:cubicBezTo>
                  <a:pt x="88" y="64"/>
                  <a:pt x="44" y="144"/>
                  <a:pt x="0" y="2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21" name="Freeform 25"/>
          <p:cNvSpPr>
            <a:spLocks/>
          </p:cNvSpPr>
          <p:nvPr/>
        </p:nvSpPr>
        <p:spPr bwMode="auto">
          <a:xfrm>
            <a:off x="1371600" y="4800600"/>
            <a:ext cx="762000" cy="228600"/>
          </a:xfrm>
          <a:custGeom>
            <a:avLst/>
            <a:gdLst>
              <a:gd name="T0" fmla="*/ 0 w 480"/>
              <a:gd name="T1" fmla="*/ 0 h 144"/>
              <a:gd name="T2" fmla="*/ 2147483647 w 480"/>
              <a:gd name="T3" fmla="*/ 2147483647 h 144"/>
              <a:gd name="T4" fmla="*/ 2147483647 w 480"/>
              <a:gd name="T5" fmla="*/ 2147483647 h 144"/>
              <a:gd name="T6" fmla="*/ 2147483647 w 480"/>
              <a:gd name="T7" fmla="*/ 2147483647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44">
                <a:moveTo>
                  <a:pt x="0" y="0"/>
                </a:moveTo>
                <a:cubicBezTo>
                  <a:pt x="0" y="36"/>
                  <a:pt x="0" y="72"/>
                  <a:pt x="48" y="96"/>
                </a:cubicBezTo>
                <a:cubicBezTo>
                  <a:pt x="96" y="120"/>
                  <a:pt x="216" y="144"/>
                  <a:pt x="288" y="144"/>
                </a:cubicBezTo>
                <a:cubicBezTo>
                  <a:pt x="360" y="144"/>
                  <a:pt x="420" y="120"/>
                  <a:pt x="480" y="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22" name="Line 26"/>
          <p:cNvSpPr>
            <a:spLocks noChangeShapeType="1"/>
          </p:cNvSpPr>
          <p:nvPr/>
        </p:nvSpPr>
        <p:spPr bwMode="auto">
          <a:xfrm>
            <a:off x="2514600" y="3352800"/>
            <a:ext cx="762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23" name="Line 27"/>
          <p:cNvSpPr>
            <a:spLocks noChangeShapeType="1"/>
          </p:cNvSpPr>
          <p:nvPr/>
        </p:nvSpPr>
        <p:spPr bwMode="auto">
          <a:xfrm flipV="1">
            <a:off x="2514600" y="4191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24" name="Text Box 28"/>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
        <p:nvSpPr>
          <p:cNvPr id="55325" name="Line 29"/>
          <p:cNvSpPr>
            <a:spLocks noChangeShapeType="1"/>
          </p:cNvSpPr>
          <p:nvPr/>
        </p:nvSpPr>
        <p:spPr bwMode="auto">
          <a:xfrm flipH="1">
            <a:off x="52578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26" name="Text Box 30"/>
          <p:cNvSpPr txBox="1">
            <a:spLocks noChangeArrowheads="1"/>
          </p:cNvSpPr>
          <p:nvPr/>
        </p:nvSpPr>
        <p:spPr bwMode="auto">
          <a:xfrm>
            <a:off x="4495800" y="3124200"/>
            <a:ext cx="14573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M1=(001)</a:t>
            </a:r>
          </a:p>
          <a:p>
            <a:pPr eaLnBrk="1" hangingPunct="1"/>
            <a:r>
              <a:rPr lang="en-US" altLang="zh-CN">
                <a:ea typeface="宋体" charset="-122"/>
              </a:rPr>
              <a:t>“dead end”</a:t>
            </a:r>
          </a:p>
        </p:txBody>
      </p:sp>
      <p:sp>
        <p:nvSpPr>
          <p:cNvPr id="55327" name="Text Box 31"/>
          <p:cNvSpPr txBox="1">
            <a:spLocks noChangeArrowheads="1"/>
          </p:cNvSpPr>
          <p:nvPr/>
        </p:nvSpPr>
        <p:spPr bwMode="auto">
          <a:xfrm>
            <a:off x="52578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5328" name="Oval 32"/>
          <p:cNvSpPr>
            <a:spLocks noChangeArrowheads="1"/>
          </p:cNvSpPr>
          <p:nvPr/>
        </p:nvSpPr>
        <p:spPr bwMode="auto">
          <a:xfrm>
            <a:off x="2209800" y="3200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29" name="Line 33"/>
          <p:cNvSpPr>
            <a:spLocks noChangeShapeType="1"/>
          </p:cNvSpPr>
          <p:nvPr/>
        </p:nvSpPr>
        <p:spPr bwMode="auto">
          <a:xfrm>
            <a:off x="63246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5330" name="Text Box 34"/>
          <p:cNvSpPr txBox="1">
            <a:spLocks noChangeArrowheads="1"/>
          </p:cNvSpPr>
          <p:nvPr/>
        </p:nvSpPr>
        <p:spPr bwMode="auto">
          <a:xfrm>
            <a:off x="68580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5331" name="Text Box 35"/>
          <p:cNvSpPr txBox="1">
            <a:spLocks noChangeArrowheads="1"/>
          </p:cNvSpPr>
          <p:nvPr/>
        </p:nvSpPr>
        <p:spPr bwMode="auto">
          <a:xfrm>
            <a:off x="6629400" y="3125788"/>
            <a:ext cx="1365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M3=(1</a:t>
            </a:r>
            <a:r>
              <a:rPr lang="en-US" altLang="zh-CN" b="1">
                <a:solidFill>
                  <a:schemeClr val="folHlink"/>
                </a:solidFill>
                <a:ea typeface="宋体" charset="-122"/>
                <a:sym typeface="Symbol" pitchFamily="18" charset="2"/>
              </a:rPr>
              <a:t></a:t>
            </a:r>
            <a:r>
              <a:rPr lang="en-US" altLang="zh-CN">
                <a:ea typeface="宋体" charset="-122"/>
              </a:rPr>
              <a:t>0)</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2"/>
          <p:cNvSpPr>
            <a:spLocks noChangeArrowheads="1"/>
          </p:cNvSpPr>
          <p:nvPr/>
        </p:nvSpPr>
        <p:spPr bwMode="auto">
          <a:xfrm>
            <a:off x="20574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6323" name="Rectangle 3"/>
          <p:cNvSpPr>
            <a:spLocks noGrp="1" noChangeArrowheads="1"/>
          </p:cNvSpPr>
          <p:nvPr>
            <p:ph type="title"/>
          </p:nvPr>
        </p:nvSpPr>
        <p:spPr>
          <a:xfrm>
            <a:off x="414338" y="304800"/>
            <a:ext cx="8162925" cy="762000"/>
          </a:xfrm>
        </p:spPr>
        <p:txBody>
          <a:bodyPr/>
          <a:lstStyle/>
          <a:p>
            <a:r>
              <a:rPr lang="en-US" altLang="zh-CN"/>
              <a:t>Coverability tree example</a:t>
            </a:r>
          </a:p>
        </p:txBody>
      </p:sp>
      <p:sp>
        <p:nvSpPr>
          <p:cNvPr id="56324" name="Oval 4"/>
          <p:cNvSpPr>
            <a:spLocks noChangeArrowheads="1"/>
          </p:cNvSpPr>
          <p:nvPr/>
        </p:nvSpPr>
        <p:spPr bwMode="auto">
          <a:xfrm>
            <a:off x="11430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6325" name="Rectangle 5"/>
          <p:cNvSpPr>
            <a:spLocks noChangeArrowheads="1"/>
          </p:cNvSpPr>
          <p:nvPr/>
        </p:nvSpPr>
        <p:spPr bwMode="auto">
          <a:xfrm rot="-5400000">
            <a:off x="1333500" y="2933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26" name="Rectangle 6"/>
          <p:cNvSpPr>
            <a:spLocks noChangeArrowheads="1"/>
          </p:cNvSpPr>
          <p:nvPr/>
        </p:nvSpPr>
        <p:spPr bwMode="auto">
          <a:xfrm rot="-5400000">
            <a:off x="13335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27" name="Oval 7"/>
          <p:cNvSpPr>
            <a:spLocks noChangeArrowheads="1"/>
          </p:cNvSpPr>
          <p:nvPr/>
        </p:nvSpPr>
        <p:spPr bwMode="auto">
          <a:xfrm>
            <a:off x="2057400" y="3048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6328" name="Oval 8"/>
          <p:cNvSpPr>
            <a:spLocks noChangeArrowheads="1"/>
          </p:cNvSpPr>
          <p:nvPr/>
        </p:nvSpPr>
        <p:spPr bwMode="auto">
          <a:xfrm>
            <a:off x="1295400" y="3886200"/>
            <a:ext cx="152400" cy="1524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29" name="Rectangle 9"/>
          <p:cNvSpPr>
            <a:spLocks noChangeArrowheads="1"/>
          </p:cNvSpPr>
          <p:nvPr/>
        </p:nvSpPr>
        <p:spPr bwMode="auto">
          <a:xfrm rot="-5400000">
            <a:off x="2247900" y="3695700"/>
            <a:ext cx="76200" cy="609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30" name="Text Box 10"/>
          <p:cNvSpPr txBox="1">
            <a:spLocks noChangeArrowheads="1"/>
          </p:cNvSpPr>
          <p:nvPr/>
        </p:nvSpPr>
        <p:spPr bwMode="auto">
          <a:xfrm>
            <a:off x="609600" y="3048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6331" name="Line 11"/>
          <p:cNvSpPr>
            <a:spLocks noChangeShapeType="1"/>
          </p:cNvSpPr>
          <p:nvPr/>
        </p:nvSpPr>
        <p:spPr bwMode="auto">
          <a:xfrm>
            <a:off x="2286000" y="3505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32" name="Line 12"/>
          <p:cNvSpPr>
            <a:spLocks noChangeShapeType="1"/>
          </p:cNvSpPr>
          <p:nvPr/>
        </p:nvSpPr>
        <p:spPr bwMode="auto">
          <a:xfrm>
            <a:off x="13716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33" name="Line 13"/>
          <p:cNvSpPr>
            <a:spLocks noChangeShapeType="1"/>
          </p:cNvSpPr>
          <p:nvPr/>
        </p:nvSpPr>
        <p:spPr bwMode="auto">
          <a:xfrm>
            <a:off x="13716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34" name="Line 14"/>
          <p:cNvSpPr>
            <a:spLocks noChangeShapeType="1"/>
          </p:cNvSpPr>
          <p:nvPr/>
        </p:nvSpPr>
        <p:spPr bwMode="auto">
          <a:xfrm>
            <a:off x="2286000" y="4038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35" name="Text Box 15"/>
          <p:cNvSpPr txBox="1">
            <a:spLocks noChangeArrowheads="1"/>
          </p:cNvSpPr>
          <p:nvPr/>
        </p:nvSpPr>
        <p:spPr bwMode="auto">
          <a:xfrm>
            <a:off x="609600" y="37338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p2</a:t>
            </a:r>
          </a:p>
        </p:txBody>
      </p:sp>
      <p:sp>
        <p:nvSpPr>
          <p:cNvPr id="56336" name="Text Box 16"/>
          <p:cNvSpPr txBox="1">
            <a:spLocks noChangeArrowheads="1"/>
          </p:cNvSpPr>
          <p:nvPr/>
        </p:nvSpPr>
        <p:spPr bwMode="auto">
          <a:xfrm>
            <a:off x="609600" y="4572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6337" name="Text Box 17"/>
          <p:cNvSpPr txBox="1">
            <a:spLocks noChangeArrowheads="1"/>
          </p:cNvSpPr>
          <p:nvPr/>
        </p:nvSpPr>
        <p:spPr bwMode="auto">
          <a:xfrm>
            <a:off x="2438400" y="28956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p1</a:t>
            </a:r>
          </a:p>
        </p:txBody>
      </p:sp>
      <p:sp>
        <p:nvSpPr>
          <p:cNvPr id="56338" name="Text Box 18"/>
          <p:cNvSpPr txBox="1">
            <a:spLocks noChangeArrowheads="1"/>
          </p:cNvSpPr>
          <p:nvPr/>
        </p:nvSpPr>
        <p:spPr bwMode="auto">
          <a:xfrm>
            <a:off x="25908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6339" name="Text Box 19"/>
          <p:cNvSpPr txBox="1">
            <a:spLocks noChangeArrowheads="1"/>
          </p:cNvSpPr>
          <p:nvPr/>
        </p:nvSpPr>
        <p:spPr bwMode="auto">
          <a:xfrm>
            <a:off x="2438400" y="47244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p3</a:t>
            </a:r>
          </a:p>
        </p:txBody>
      </p:sp>
      <p:sp>
        <p:nvSpPr>
          <p:cNvPr id="56340" name="Rectangle 20"/>
          <p:cNvSpPr>
            <a:spLocks noChangeArrowheads="1"/>
          </p:cNvSpPr>
          <p:nvPr/>
        </p:nvSpPr>
        <p:spPr bwMode="auto">
          <a:xfrm rot="10800000">
            <a:off x="3276600" y="37338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41" name="Text Box 21"/>
          <p:cNvSpPr txBox="1">
            <a:spLocks noChangeArrowheads="1"/>
          </p:cNvSpPr>
          <p:nvPr/>
        </p:nvSpPr>
        <p:spPr bwMode="auto">
          <a:xfrm>
            <a:off x="34290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t0</a:t>
            </a:r>
          </a:p>
        </p:txBody>
      </p:sp>
      <p:sp>
        <p:nvSpPr>
          <p:cNvPr id="56342" name="Freeform 22"/>
          <p:cNvSpPr>
            <a:spLocks/>
          </p:cNvSpPr>
          <p:nvPr/>
        </p:nvSpPr>
        <p:spPr bwMode="auto">
          <a:xfrm>
            <a:off x="1295400" y="2806700"/>
            <a:ext cx="914400" cy="393700"/>
          </a:xfrm>
          <a:custGeom>
            <a:avLst/>
            <a:gdLst>
              <a:gd name="T0" fmla="*/ 2147483647 w 576"/>
              <a:gd name="T1" fmla="*/ 2147483647 h 248"/>
              <a:gd name="T2" fmla="*/ 2147483647 w 576"/>
              <a:gd name="T3" fmla="*/ 2147483647 h 248"/>
              <a:gd name="T4" fmla="*/ 2147483647 w 576"/>
              <a:gd name="T5" fmla="*/ 2147483647 h 248"/>
              <a:gd name="T6" fmla="*/ 2147483647 w 576"/>
              <a:gd name="T7" fmla="*/ 2147483647 h 248"/>
              <a:gd name="T8" fmla="*/ 0 w 576"/>
              <a:gd name="T9" fmla="*/ 2147483647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48">
                <a:moveTo>
                  <a:pt x="576" y="152"/>
                </a:moveTo>
                <a:cubicBezTo>
                  <a:pt x="576" y="116"/>
                  <a:pt x="576" y="80"/>
                  <a:pt x="528" y="56"/>
                </a:cubicBezTo>
                <a:cubicBezTo>
                  <a:pt x="480" y="32"/>
                  <a:pt x="368" y="0"/>
                  <a:pt x="288" y="8"/>
                </a:cubicBezTo>
                <a:cubicBezTo>
                  <a:pt x="208" y="16"/>
                  <a:pt x="96" y="64"/>
                  <a:pt x="48" y="104"/>
                </a:cubicBezTo>
                <a:cubicBezTo>
                  <a:pt x="0" y="144"/>
                  <a:pt x="0" y="196"/>
                  <a:pt x="0" y="2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43" name="Freeform 23"/>
          <p:cNvSpPr>
            <a:spLocks/>
          </p:cNvSpPr>
          <p:nvPr/>
        </p:nvSpPr>
        <p:spPr bwMode="auto">
          <a:xfrm>
            <a:off x="1447800" y="3276600"/>
            <a:ext cx="609600" cy="177800"/>
          </a:xfrm>
          <a:custGeom>
            <a:avLst/>
            <a:gdLst>
              <a:gd name="T0" fmla="*/ 0 w 384"/>
              <a:gd name="T1" fmla="*/ 0 h 112"/>
              <a:gd name="T2" fmla="*/ 2147483647 w 384"/>
              <a:gd name="T3" fmla="*/ 2147483647 h 112"/>
              <a:gd name="T4" fmla="*/ 2147483647 w 384"/>
              <a:gd name="T5" fmla="*/ 2147483647 h 112"/>
              <a:gd name="T6" fmla="*/ 2147483647 w 384"/>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2">
                <a:moveTo>
                  <a:pt x="0" y="0"/>
                </a:moveTo>
                <a:cubicBezTo>
                  <a:pt x="20" y="40"/>
                  <a:pt x="40" y="80"/>
                  <a:pt x="96" y="96"/>
                </a:cubicBezTo>
                <a:cubicBezTo>
                  <a:pt x="152" y="112"/>
                  <a:pt x="288" y="104"/>
                  <a:pt x="336" y="96"/>
                </a:cubicBezTo>
                <a:cubicBezTo>
                  <a:pt x="384" y="88"/>
                  <a:pt x="384" y="68"/>
                  <a:pt x="384"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44" name="Freeform 24"/>
          <p:cNvSpPr>
            <a:spLocks/>
          </p:cNvSpPr>
          <p:nvPr/>
        </p:nvSpPr>
        <p:spPr bwMode="auto">
          <a:xfrm>
            <a:off x="1524000" y="4368800"/>
            <a:ext cx="609600" cy="355600"/>
          </a:xfrm>
          <a:custGeom>
            <a:avLst/>
            <a:gdLst>
              <a:gd name="T0" fmla="*/ 2147483647 w 384"/>
              <a:gd name="T1" fmla="*/ 2147483647 h 224"/>
              <a:gd name="T2" fmla="*/ 2147483647 w 384"/>
              <a:gd name="T3" fmla="*/ 2147483647 h 224"/>
              <a:gd name="T4" fmla="*/ 2147483647 w 384"/>
              <a:gd name="T5" fmla="*/ 2147483647 h 224"/>
              <a:gd name="T6" fmla="*/ 0 w 384"/>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24">
                <a:moveTo>
                  <a:pt x="384" y="128"/>
                </a:moveTo>
                <a:cubicBezTo>
                  <a:pt x="380" y="88"/>
                  <a:pt x="376" y="48"/>
                  <a:pt x="336" y="32"/>
                </a:cubicBezTo>
                <a:cubicBezTo>
                  <a:pt x="296" y="16"/>
                  <a:pt x="200" y="0"/>
                  <a:pt x="144" y="32"/>
                </a:cubicBezTo>
                <a:cubicBezTo>
                  <a:pt x="88" y="64"/>
                  <a:pt x="44" y="144"/>
                  <a:pt x="0" y="2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45" name="Freeform 25"/>
          <p:cNvSpPr>
            <a:spLocks/>
          </p:cNvSpPr>
          <p:nvPr/>
        </p:nvSpPr>
        <p:spPr bwMode="auto">
          <a:xfrm>
            <a:off x="1371600" y="4800600"/>
            <a:ext cx="762000" cy="228600"/>
          </a:xfrm>
          <a:custGeom>
            <a:avLst/>
            <a:gdLst>
              <a:gd name="T0" fmla="*/ 0 w 480"/>
              <a:gd name="T1" fmla="*/ 0 h 144"/>
              <a:gd name="T2" fmla="*/ 2147483647 w 480"/>
              <a:gd name="T3" fmla="*/ 2147483647 h 144"/>
              <a:gd name="T4" fmla="*/ 2147483647 w 480"/>
              <a:gd name="T5" fmla="*/ 2147483647 h 144"/>
              <a:gd name="T6" fmla="*/ 2147483647 w 480"/>
              <a:gd name="T7" fmla="*/ 2147483647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44">
                <a:moveTo>
                  <a:pt x="0" y="0"/>
                </a:moveTo>
                <a:cubicBezTo>
                  <a:pt x="0" y="36"/>
                  <a:pt x="0" y="72"/>
                  <a:pt x="48" y="96"/>
                </a:cubicBezTo>
                <a:cubicBezTo>
                  <a:pt x="96" y="120"/>
                  <a:pt x="216" y="144"/>
                  <a:pt x="288" y="144"/>
                </a:cubicBezTo>
                <a:cubicBezTo>
                  <a:pt x="360" y="144"/>
                  <a:pt x="420" y="120"/>
                  <a:pt x="480" y="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46" name="Line 26"/>
          <p:cNvSpPr>
            <a:spLocks noChangeShapeType="1"/>
          </p:cNvSpPr>
          <p:nvPr/>
        </p:nvSpPr>
        <p:spPr bwMode="auto">
          <a:xfrm>
            <a:off x="2514600" y="3352800"/>
            <a:ext cx="762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47" name="Line 27"/>
          <p:cNvSpPr>
            <a:spLocks noChangeShapeType="1"/>
          </p:cNvSpPr>
          <p:nvPr/>
        </p:nvSpPr>
        <p:spPr bwMode="auto">
          <a:xfrm flipV="1">
            <a:off x="2514600" y="4191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48" name="Text Box 28"/>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
        <p:nvSpPr>
          <p:cNvPr id="56349" name="Line 29"/>
          <p:cNvSpPr>
            <a:spLocks noChangeShapeType="1"/>
          </p:cNvSpPr>
          <p:nvPr/>
        </p:nvSpPr>
        <p:spPr bwMode="auto">
          <a:xfrm flipH="1">
            <a:off x="52578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50" name="Text Box 30"/>
          <p:cNvSpPr txBox="1">
            <a:spLocks noChangeArrowheads="1"/>
          </p:cNvSpPr>
          <p:nvPr/>
        </p:nvSpPr>
        <p:spPr bwMode="auto">
          <a:xfrm>
            <a:off x="4495800" y="3124200"/>
            <a:ext cx="14573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M1=(001)</a:t>
            </a:r>
          </a:p>
          <a:p>
            <a:pPr eaLnBrk="1" hangingPunct="1"/>
            <a:r>
              <a:rPr lang="en-US" altLang="zh-CN">
                <a:ea typeface="宋体" charset="-122"/>
              </a:rPr>
              <a:t>“dead end”</a:t>
            </a:r>
          </a:p>
        </p:txBody>
      </p:sp>
      <p:sp>
        <p:nvSpPr>
          <p:cNvPr id="56351" name="Text Box 31"/>
          <p:cNvSpPr txBox="1">
            <a:spLocks noChangeArrowheads="1"/>
          </p:cNvSpPr>
          <p:nvPr/>
        </p:nvSpPr>
        <p:spPr bwMode="auto">
          <a:xfrm>
            <a:off x="52578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6352" name="Oval 32"/>
          <p:cNvSpPr>
            <a:spLocks noChangeArrowheads="1"/>
          </p:cNvSpPr>
          <p:nvPr/>
        </p:nvSpPr>
        <p:spPr bwMode="auto">
          <a:xfrm>
            <a:off x="2209800" y="46482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53" name="Line 33"/>
          <p:cNvSpPr>
            <a:spLocks noChangeShapeType="1"/>
          </p:cNvSpPr>
          <p:nvPr/>
        </p:nvSpPr>
        <p:spPr bwMode="auto">
          <a:xfrm>
            <a:off x="63246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54" name="Text Box 34"/>
          <p:cNvSpPr txBox="1">
            <a:spLocks noChangeArrowheads="1"/>
          </p:cNvSpPr>
          <p:nvPr/>
        </p:nvSpPr>
        <p:spPr bwMode="auto">
          <a:xfrm>
            <a:off x="68580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6355" name="Text Box 35"/>
          <p:cNvSpPr txBox="1">
            <a:spLocks noChangeArrowheads="1"/>
          </p:cNvSpPr>
          <p:nvPr/>
        </p:nvSpPr>
        <p:spPr bwMode="auto">
          <a:xfrm>
            <a:off x="6629400" y="3125788"/>
            <a:ext cx="1365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M3=(1</a:t>
            </a:r>
            <a:r>
              <a:rPr lang="en-US" altLang="zh-CN" b="1">
                <a:solidFill>
                  <a:schemeClr val="folHlink"/>
                </a:solidFill>
                <a:ea typeface="宋体" charset="-122"/>
                <a:sym typeface="Symbol" pitchFamily="18" charset="2"/>
              </a:rPr>
              <a:t></a:t>
            </a:r>
            <a:r>
              <a:rPr lang="en-US" altLang="zh-CN">
                <a:ea typeface="宋体" charset="-122"/>
              </a:rPr>
              <a:t>0)</a:t>
            </a:r>
          </a:p>
        </p:txBody>
      </p:sp>
      <p:sp>
        <p:nvSpPr>
          <p:cNvPr id="56356" name="Line 36"/>
          <p:cNvSpPr>
            <a:spLocks noChangeShapeType="1"/>
          </p:cNvSpPr>
          <p:nvPr/>
        </p:nvSpPr>
        <p:spPr bwMode="auto">
          <a:xfrm flipH="1">
            <a:off x="6248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6357" name="Text Box 37"/>
          <p:cNvSpPr txBox="1">
            <a:spLocks noChangeArrowheads="1"/>
          </p:cNvSpPr>
          <p:nvPr/>
        </p:nvSpPr>
        <p:spPr bwMode="auto">
          <a:xfrm>
            <a:off x="62484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6358" name="Text Box 38"/>
          <p:cNvSpPr txBox="1">
            <a:spLocks noChangeArrowheads="1"/>
          </p:cNvSpPr>
          <p:nvPr/>
        </p:nvSpPr>
        <p:spPr bwMode="auto">
          <a:xfrm>
            <a:off x="5410200" y="419100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M4=(0</a:t>
            </a:r>
            <a:r>
              <a:rPr lang="en-US" altLang="zh-CN" b="1">
                <a:solidFill>
                  <a:schemeClr val="folHlink"/>
                </a:solidFill>
                <a:ea typeface="宋体" charset="-122"/>
                <a:sym typeface="Symbol" pitchFamily="18" charset="2"/>
              </a:rPr>
              <a:t></a:t>
            </a:r>
            <a:r>
              <a:rPr lang="en-US" altLang="zh-CN">
                <a:ea typeface="宋体" charset="-122"/>
              </a:rPr>
              <a:t>1)</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20574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7347" name="Rectangle 3"/>
          <p:cNvSpPr>
            <a:spLocks noGrp="1" noChangeArrowheads="1"/>
          </p:cNvSpPr>
          <p:nvPr>
            <p:ph type="title"/>
          </p:nvPr>
        </p:nvSpPr>
        <p:spPr>
          <a:xfrm>
            <a:off x="414338" y="381000"/>
            <a:ext cx="8162925" cy="762000"/>
          </a:xfrm>
        </p:spPr>
        <p:txBody>
          <a:bodyPr/>
          <a:lstStyle/>
          <a:p>
            <a:r>
              <a:rPr lang="en-US" altLang="zh-CN"/>
              <a:t>Coverability tree example</a:t>
            </a:r>
          </a:p>
        </p:txBody>
      </p:sp>
      <p:sp>
        <p:nvSpPr>
          <p:cNvPr id="57348" name="Oval 4"/>
          <p:cNvSpPr>
            <a:spLocks noChangeArrowheads="1"/>
          </p:cNvSpPr>
          <p:nvPr/>
        </p:nvSpPr>
        <p:spPr bwMode="auto">
          <a:xfrm>
            <a:off x="11430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7349" name="Rectangle 5"/>
          <p:cNvSpPr>
            <a:spLocks noChangeArrowheads="1"/>
          </p:cNvSpPr>
          <p:nvPr/>
        </p:nvSpPr>
        <p:spPr bwMode="auto">
          <a:xfrm rot="-5400000">
            <a:off x="1333500" y="2933700"/>
            <a:ext cx="76200" cy="609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350" name="Rectangle 6"/>
          <p:cNvSpPr>
            <a:spLocks noChangeArrowheads="1"/>
          </p:cNvSpPr>
          <p:nvPr/>
        </p:nvSpPr>
        <p:spPr bwMode="auto">
          <a:xfrm rot="-5400000">
            <a:off x="1333500" y="4457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351" name="Oval 7"/>
          <p:cNvSpPr>
            <a:spLocks noChangeArrowheads="1"/>
          </p:cNvSpPr>
          <p:nvPr/>
        </p:nvSpPr>
        <p:spPr bwMode="auto">
          <a:xfrm>
            <a:off x="2057400" y="3048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7352" name="Oval 8"/>
          <p:cNvSpPr>
            <a:spLocks noChangeArrowheads="1"/>
          </p:cNvSpPr>
          <p:nvPr/>
        </p:nvSpPr>
        <p:spPr bwMode="auto">
          <a:xfrm>
            <a:off x="1295400" y="3886200"/>
            <a:ext cx="152400" cy="1524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353" name="Rectangle 9"/>
          <p:cNvSpPr>
            <a:spLocks noChangeArrowheads="1"/>
          </p:cNvSpPr>
          <p:nvPr/>
        </p:nvSpPr>
        <p:spPr bwMode="auto">
          <a:xfrm rot="-5400000">
            <a:off x="2247900" y="3695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354" name="Text Box 10"/>
          <p:cNvSpPr txBox="1">
            <a:spLocks noChangeArrowheads="1"/>
          </p:cNvSpPr>
          <p:nvPr/>
        </p:nvSpPr>
        <p:spPr bwMode="auto">
          <a:xfrm>
            <a:off x="609600" y="3048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7355" name="Line 11"/>
          <p:cNvSpPr>
            <a:spLocks noChangeShapeType="1"/>
          </p:cNvSpPr>
          <p:nvPr/>
        </p:nvSpPr>
        <p:spPr bwMode="auto">
          <a:xfrm>
            <a:off x="2286000" y="3505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56" name="Line 12"/>
          <p:cNvSpPr>
            <a:spLocks noChangeShapeType="1"/>
          </p:cNvSpPr>
          <p:nvPr/>
        </p:nvSpPr>
        <p:spPr bwMode="auto">
          <a:xfrm>
            <a:off x="13716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57" name="Line 13"/>
          <p:cNvSpPr>
            <a:spLocks noChangeShapeType="1"/>
          </p:cNvSpPr>
          <p:nvPr/>
        </p:nvSpPr>
        <p:spPr bwMode="auto">
          <a:xfrm>
            <a:off x="13716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58" name="Line 14"/>
          <p:cNvSpPr>
            <a:spLocks noChangeShapeType="1"/>
          </p:cNvSpPr>
          <p:nvPr/>
        </p:nvSpPr>
        <p:spPr bwMode="auto">
          <a:xfrm>
            <a:off x="2286000" y="4038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59" name="Text Box 15"/>
          <p:cNvSpPr txBox="1">
            <a:spLocks noChangeArrowheads="1"/>
          </p:cNvSpPr>
          <p:nvPr/>
        </p:nvSpPr>
        <p:spPr bwMode="auto">
          <a:xfrm>
            <a:off x="609600" y="37338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p2</a:t>
            </a:r>
          </a:p>
        </p:txBody>
      </p:sp>
      <p:sp>
        <p:nvSpPr>
          <p:cNvPr id="57360" name="Text Box 16"/>
          <p:cNvSpPr txBox="1">
            <a:spLocks noChangeArrowheads="1"/>
          </p:cNvSpPr>
          <p:nvPr/>
        </p:nvSpPr>
        <p:spPr bwMode="auto">
          <a:xfrm>
            <a:off x="609600" y="4572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7361" name="Text Box 17"/>
          <p:cNvSpPr txBox="1">
            <a:spLocks noChangeArrowheads="1"/>
          </p:cNvSpPr>
          <p:nvPr/>
        </p:nvSpPr>
        <p:spPr bwMode="auto">
          <a:xfrm>
            <a:off x="2438400" y="28956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p1</a:t>
            </a:r>
          </a:p>
        </p:txBody>
      </p:sp>
      <p:sp>
        <p:nvSpPr>
          <p:cNvPr id="57362" name="Text Box 18"/>
          <p:cNvSpPr txBox="1">
            <a:spLocks noChangeArrowheads="1"/>
          </p:cNvSpPr>
          <p:nvPr/>
        </p:nvSpPr>
        <p:spPr bwMode="auto">
          <a:xfrm>
            <a:off x="25908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7363" name="Text Box 19"/>
          <p:cNvSpPr txBox="1">
            <a:spLocks noChangeArrowheads="1"/>
          </p:cNvSpPr>
          <p:nvPr/>
        </p:nvSpPr>
        <p:spPr bwMode="auto">
          <a:xfrm>
            <a:off x="2438400" y="47244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p3</a:t>
            </a:r>
          </a:p>
        </p:txBody>
      </p:sp>
      <p:sp>
        <p:nvSpPr>
          <p:cNvPr id="57364" name="Rectangle 20"/>
          <p:cNvSpPr>
            <a:spLocks noChangeArrowheads="1"/>
          </p:cNvSpPr>
          <p:nvPr/>
        </p:nvSpPr>
        <p:spPr bwMode="auto">
          <a:xfrm rot="10800000">
            <a:off x="3276600" y="37338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365" name="Text Box 21"/>
          <p:cNvSpPr txBox="1">
            <a:spLocks noChangeArrowheads="1"/>
          </p:cNvSpPr>
          <p:nvPr/>
        </p:nvSpPr>
        <p:spPr bwMode="auto">
          <a:xfrm>
            <a:off x="34290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t0</a:t>
            </a:r>
          </a:p>
        </p:txBody>
      </p:sp>
      <p:sp>
        <p:nvSpPr>
          <p:cNvPr id="57366" name="Freeform 22"/>
          <p:cNvSpPr>
            <a:spLocks/>
          </p:cNvSpPr>
          <p:nvPr/>
        </p:nvSpPr>
        <p:spPr bwMode="auto">
          <a:xfrm>
            <a:off x="1295400" y="2806700"/>
            <a:ext cx="914400" cy="393700"/>
          </a:xfrm>
          <a:custGeom>
            <a:avLst/>
            <a:gdLst>
              <a:gd name="T0" fmla="*/ 2147483647 w 576"/>
              <a:gd name="T1" fmla="*/ 2147483647 h 248"/>
              <a:gd name="T2" fmla="*/ 2147483647 w 576"/>
              <a:gd name="T3" fmla="*/ 2147483647 h 248"/>
              <a:gd name="T4" fmla="*/ 2147483647 w 576"/>
              <a:gd name="T5" fmla="*/ 2147483647 h 248"/>
              <a:gd name="T6" fmla="*/ 2147483647 w 576"/>
              <a:gd name="T7" fmla="*/ 2147483647 h 248"/>
              <a:gd name="T8" fmla="*/ 0 w 576"/>
              <a:gd name="T9" fmla="*/ 2147483647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48">
                <a:moveTo>
                  <a:pt x="576" y="152"/>
                </a:moveTo>
                <a:cubicBezTo>
                  <a:pt x="576" y="116"/>
                  <a:pt x="576" y="80"/>
                  <a:pt x="528" y="56"/>
                </a:cubicBezTo>
                <a:cubicBezTo>
                  <a:pt x="480" y="32"/>
                  <a:pt x="368" y="0"/>
                  <a:pt x="288" y="8"/>
                </a:cubicBezTo>
                <a:cubicBezTo>
                  <a:pt x="208" y="16"/>
                  <a:pt x="96" y="64"/>
                  <a:pt x="48" y="104"/>
                </a:cubicBezTo>
                <a:cubicBezTo>
                  <a:pt x="0" y="144"/>
                  <a:pt x="0" y="196"/>
                  <a:pt x="0" y="2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67" name="Freeform 23"/>
          <p:cNvSpPr>
            <a:spLocks/>
          </p:cNvSpPr>
          <p:nvPr/>
        </p:nvSpPr>
        <p:spPr bwMode="auto">
          <a:xfrm>
            <a:off x="1447800" y="3276600"/>
            <a:ext cx="609600" cy="177800"/>
          </a:xfrm>
          <a:custGeom>
            <a:avLst/>
            <a:gdLst>
              <a:gd name="T0" fmla="*/ 0 w 384"/>
              <a:gd name="T1" fmla="*/ 0 h 112"/>
              <a:gd name="T2" fmla="*/ 2147483647 w 384"/>
              <a:gd name="T3" fmla="*/ 2147483647 h 112"/>
              <a:gd name="T4" fmla="*/ 2147483647 w 384"/>
              <a:gd name="T5" fmla="*/ 2147483647 h 112"/>
              <a:gd name="T6" fmla="*/ 2147483647 w 384"/>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2">
                <a:moveTo>
                  <a:pt x="0" y="0"/>
                </a:moveTo>
                <a:cubicBezTo>
                  <a:pt x="20" y="40"/>
                  <a:pt x="40" y="80"/>
                  <a:pt x="96" y="96"/>
                </a:cubicBezTo>
                <a:cubicBezTo>
                  <a:pt x="152" y="112"/>
                  <a:pt x="288" y="104"/>
                  <a:pt x="336" y="96"/>
                </a:cubicBezTo>
                <a:cubicBezTo>
                  <a:pt x="384" y="88"/>
                  <a:pt x="384" y="68"/>
                  <a:pt x="384"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68" name="Freeform 24"/>
          <p:cNvSpPr>
            <a:spLocks/>
          </p:cNvSpPr>
          <p:nvPr/>
        </p:nvSpPr>
        <p:spPr bwMode="auto">
          <a:xfrm>
            <a:off x="1524000" y="4368800"/>
            <a:ext cx="609600" cy="355600"/>
          </a:xfrm>
          <a:custGeom>
            <a:avLst/>
            <a:gdLst>
              <a:gd name="T0" fmla="*/ 2147483647 w 384"/>
              <a:gd name="T1" fmla="*/ 2147483647 h 224"/>
              <a:gd name="T2" fmla="*/ 2147483647 w 384"/>
              <a:gd name="T3" fmla="*/ 2147483647 h 224"/>
              <a:gd name="T4" fmla="*/ 2147483647 w 384"/>
              <a:gd name="T5" fmla="*/ 2147483647 h 224"/>
              <a:gd name="T6" fmla="*/ 0 w 384"/>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24">
                <a:moveTo>
                  <a:pt x="384" y="128"/>
                </a:moveTo>
                <a:cubicBezTo>
                  <a:pt x="380" y="88"/>
                  <a:pt x="376" y="48"/>
                  <a:pt x="336" y="32"/>
                </a:cubicBezTo>
                <a:cubicBezTo>
                  <a:pt x="296" y="16"/>
                  <a:pt x="200" y="0"/>
                  <a:pt x="144" y="32"/>
                </a:cubicBezTo>
                <a:cubicBezTo>
                  <a:pt x="88" y="64"/>
                  <a:pt x="44" y="144"/>
                  <a:pt x="0" y="2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69" name="Freeform 25"/>
          <p:cNvSpPr>
            <a:spLocks/>
          </p:cNvSpPr>
          <p:nvPr/>
        </p:nvSpPr>
        <p:spPr bwMode="auto">
          <a:xfrm>
            <a:off x="1371600" y="4800600"/>
            <a:ext cx="762000" cy="228600"/>
          </a:xfrm>
          <a:custGeom>
            <a:avLst/>
            <a:gdLst>
              <a:gd name="T0" fmla="*/ 0 w 480"/>
              <a:gd name="T1" fmla="*/ 0 h 144"/>
              <a:gd name="T2" fmla="*/ 2147483647 w 480"/>
              <a:gd name="T3" fmla="*/ 2147483647 h 144"/>
              <a:gd name="T4" fmla="*/ 2147483647 w 480"/>
              <a:gd name="T5" fmla="*/ 2147483647 h 144"/>
              <a:gd name="T6" fmla="*/ 2147483647 w 480"/>
              <a:gd name="T7" fmla="*/ 2147483647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44">
                <a:moveTo>
                  <a:pt x="0" y="0"/>
                </a:moveTo>
                <a:cubicBezTo>
                  <a:pt x="0" y="36"/>
                  <a:pt x="0" y="72"/>
                  <a:pt x="48" y="96"/>
                </a:cubicBezTo>
                <a:cubicBezTo>
                  <a:pt x="96" y="120"/>
                  <a:pt x="216" y="144"/>
                  <a:pt x="288" y="144"/>
                </a:cubicBezTo>
                <a:cubicBezTo>
                  <a:pt x="360" y="144"/>
                  <a:pt x="420" y="120"/>
                  <a:pt x="480" y="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70" name="Line 26"/>
          <p:cNvSpPr>
            <a:spLocks noChangeShapeType="1"/>
          </p:cNvSpPr>
          <p:nvPr/>
        </p:nvSpPr>
        <p:spPr bwMode="auto">
          <a:xfrm>
            <a:off x="2514600" y="3352800"/>
            <a:ext cx="762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71" name="Line 27"/>
          <p:cNvSpPr>
            <a:spLocks noChangeShapeType="1"/>
          </p:cNvSpPr>
          <p:nvPr/>
        </p:nvSpPr>
        <p:spPr bwMode="auto">
          <a:xfrm flipV="1">
            <a:off x="2514600" y="4191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72" name="Text Box 28"/>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
        <p:nvSpPr>
          <p:cNvPr id="57373" name="Line 29"/>
          <p:cNvSpPr>
            <a:spLocks noChangeShapeType="1"/>
          </p:cNvSpPr>
          <p:nvPr/>
        </p:nvSpPr>
        <p:spPr bwMode="auto">
          <a:xfrm flipH="1">
            <a:off x="52578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74" name="Text Box 30"/>
          <p:cNvSpPr txBox="1">
            <a:spLocks noChangeArrowheads="1"/>
          </p:cNvSpPr>
          <p:nvPr/>
        </p:nvSpPr>
        <p:spPr bwMode="auto">
          <a:xfrm>
            <a:off x="4495800" y="3124200"/>
            <a:ext cx="14573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M1=(001)</a:t>
            </a:r>
          </a:p>
          <a:p>
            <a:pPr eaLnBrk="1" hangingPunct="1"/>
            <a:r>
              <a:rPr lang="en-US" altLang="zh-CN">
                <a:ea typeface="宋体" charset="-122"/>
              </a:rPr>
              <a:t>“dead end”</a:t>
            </a:r>
          </a:p>
        </p:txBody>
      </p:sp>
      <p:sp>
        <p:nvSpPr>
          <p:cNvPr id="57375" name="Text Box 31"/>
          <p:cNvSpPr txBox="1">
            <a:spLocks noChangeArrowheads="1"/>
          </p:cNvSpPr>
          <p:nvPr/>
        </p:nvSpPr>
        <p:spPr bwMode="auto">
          <a:xfrm>
            <a:off x="52578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7376" name="Oval 32"/>
          <p:cNvSpPr>
            <a:spLocks noChangeArrowheads="1"/>
          </p:cNvSpPr>
          <p:nvPr/>
        </p:nvSpPr>
        <p:spPr bwMode="auto">
          <a:xfrm>
            <a:off x="2209800" y="32004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377" name="Line 33"/>
          <p:cNvSpPr>
            <a:spLocks noChangeShapeType="1"/>
          </p:cNvSpPr>
          <p:nvPr/>
        </p:nvSpPr>
        <p:spPr bwMode="auto">
          <a:xfrm>
            <a:off x="63246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78" name="Text Box 34"/>
          <p:cNvSpPr txBox="1">
            <a:spLocks noChangeArrowheads="1"/>
          </p:cNvSpPr>
          <p:nvPr/>
        </p:nvSpPr>
        <p:spPr bwMode="auto">
          <a:xfrm>
            <a:off x="68580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7379" name="Text Box 35"/>
          <p:cNvSpPr txBox="1">
            <a:spLocks noChangeArrowheads="1"/>
          </p:cNvSpPr>
          <p:nvPr/>
        </p:nvSpPr>
        <p:spPr bwMode="auto">
          <a:xfrm>
            <a:off x="6629400" y="3125788"/>
            <a:ext cx="1365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M3=(1</a:t>
            </a:r>
            <a:r>
              <a:rPr lang="en-US" altLang="zh-CN" b="1">
                <a:solidFill>
                  <a:schemeClr val="folHlink"/>
                </a:solidFill>
                <a:ea typeface="宋体" charset="-122"/>
                <a:sym typeface="Symbol" pitchFamily="18" charset="2"/>
              </a:rPr>
              <a:t></a:t>
            </a:r>
            <a:r>
              <a:rPr lang="en-US" altLang="zh-CN">
                <a:ea typeface="宋体" charset="-122"/>
              </a:rPr>
              <a:t>0)</a:t>
            </a:r>
          </a:p>
        </p:txBody>
      </p:sp>
      <p:sp>
        <p:nvSpPr>
          <p:cNvPr id="57380" name="Line 36"/>
          <p:cNvSpPr>
            <a:spLocks noChangeShapeType="1"/>
          </p:cNvSpPr>
          <p:nvPr/>
        </p:nvSpPr>
        <p:spPr bwMode="auto">
          <a:xfrm flipH="1">
            <a:off x="6248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81" name="Text Box 37"/>
          <p:cNvSpPr txBox="1">
            <a:spLocks noChangeArrowheads="1"/>
          </p:cNvSpPr>
          <p:nvPr/>
        </p:nvSpPr>
        <p:spPr bwMode="auto">
          <a:xfrm>
            <a:off x="62484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7382" name="Text Box 38"/>
          <p:cNvSpPr txBox="1">
            <a:spLocks noChangeArrowheads="1"/>
          </p:cNvSpPr>
          <p:nvPr/>
        </p:nvSpPr>
        <p:spPr bwMode="auto">
          <a:xfrm>
            <a:off x="5410200" y="419100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M4=(0</a:t>
            </a:r>
            <a:r>
              <a:rPr lang="en-US" altLang="zh-CN" b="1">
                <a:solidFill>
                  <a:schemeClr val="folHlink"/>
                </a:solidFill>
                <a:ea typeface="宋体" charset="-122"/>
                <a:sym typeface="Symbol" pitchFamily="18" charset="2"/>
              </a:rPr>
              <a:t></a:t>
            </a:r>
            <a:r>
              <a:rPr lang="en-US" altLang="zh-CN">
                <a:ea typeface="宋体" charset="-122"/>
              </a:rPr>
              <a:t>1)</a:t>
            </a:r>
          </a:p>
        </p:txBody>
      </p:sp>
      <p:sp>
        <p:nvSpPr>
          <p:cNvPr id="57383" name="Line 39"/>
          <p:cNvSpPr>
            <a:spLocks noChangeShapeType="1"/>
          </p:cNvSpPr>
          <p:nvPr/>
        </p:nvSpPr>
        <p:spPr bwMode="auto">
          <a:xfrm>
            <a:off x="7391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7384" name="Text Box 40"/>
          <p:cNvSpPr txBox="1">
            <a:spLocks noChangeArrowheads="1"/>
          </p:cNvSpPr>
          <p:nvPr/>
        </p:nvSpPr>
        <p:spPr bwMode="auto">
          <a:xfrm>
            <a:off x="79248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7385" name="Text Box 41"/>
          <p:cNvSpPr txBox="1">
            <a:spLocks noChangeArrowheads="1"/>
          </p:cNvSpPr>
          <p:nvPr/>
        </p:nvSpPr>
        <p:spPr bwMode="auto">
          <a:xfrm>
            <a:off x="7543800" y="4191000"/>
            <a:ext cx="1365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M3=(1</a:t>
            </a:r>
            <a:r>
              <a:rPr lang="en-US" altLang="zh-CN" b="1">
                <a:solidFill>
                  <a:schemeClr val="folHlink"/>
                </a:solidFill>
                <a:ea typeface="宋体" charset="-122"/>
                <a:sym typeface="Symbol" pitchFamily="18" charset="2"/>
              </a:rPr>
              <a:t></a:t>
            </a:r>
            <a:r>
              <a:rPr lang="en-US" altLang="zh-CN">
                <a:ea typeface="宋体" charset="-122"/>
              </a:rPr>
              <a:t>0)</a:t>
            </a:r>
          </a:p>
          <a:p>
            <a:pPr eaLnBrk="1" hangingPunct="1"/>
            <a:r>
              <a:rPr lang="en-US" altLang="zh-CN">
                <a:ea typeface="宋体" charset="-122"/>
              </a:rPr>
              <a:t>    “old”</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val 2"/>
          <p:cNvSpPr>
            <a:spLocks noChangeArrowheads="1"/>
          </p:cNvSpPr>
          <p:nvPr/>
        </p:nvSpPr>
        <p:spPr bwMode="auto">
          <a:xfrm>
            <a:off x="2057400" y="4495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8371" name="Rectangle 3"/>
          <p:cNvSpPr>
            <a:spLocks noGrp="1" noChangeArrowheads="1"/>
          </p:cNvSpPr>
          <p:nvPr>
            <p:ph type="title"/>
          </p:nvPr>
        </p:nvSpPr>
        <p:spPr>
          <a:xfrm>
            <a:off x="587375" y="457200"/>
            <a:ext cx="8162925" cy="762000"/>
          </a:xfrm>
        </p:spPr>
        <p:txBody>
          <a:bodyPr/>
          <a:lstStyle/>
          <a:p>
            <a:r>
              <a:rPr lang="en-US" altLang="zh-CN"/>
              <a:t>Coverability tree example</a:t>
            </a:r>
          </a:p>
        </p:txBody>
      </p:sp>
      <p:sp>
        <p:nvSpPr>
          <p:cNvPr id="58372" name="Oval 4"/>
          <p:cNvSpPr>
            <a:spLocks noChangeArrowheads="1"/>
          </p:cNvSpPr>
          <p:nvPr/>
        </p:nvSpPr>
        <p:spPr bwMode="auto">
          <a:xfrm>
            <a:off x="1143000" y="37338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8373" name="Rectangle 5"/>
          <p:cNvSpPr>
            <a:spLocks noChangeArrowheads="1"/>
          </p:cNvSpPr>
          <p:nvPr/>
        </p:nvSpPr>
        <p:spPr bwMode="auto">
          <a:xfrm rot="-5400000">
            <a:off x="1333500" y="2933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4" name="Rectangle 6"/>
          <p:cNvSpPr>
            <a:spLocks noChangeArrowheads="1"/>
          </p:cNvSpPr>
          <p:nvPr/>
        </p:nvSpPr>
        <p:spPr bwMode="auto">
          <a:xfrm rot="-5400000">
            <a:off x="1333500" y="4457700"/>
            <a:ext cx="76200" cy="609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5" name="Oval 7"/>
          <p:cNvSpPr>
            <a:spLocks noChangeArrowheads="1"/>
          </p:cNvSpPr>
          <p:nvPr/>
        </p:nvSpPr>
        <p:spPr bwMode="auto">
          <a:xfrm>
            <a:off x="2057400" y="3048000"/>
            <a:ext cx="457200" cy="4572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400"/>
          </a:p>
        </p:txBody>
      </p:sp>
      <p:sp>
        <p:nvSpPr>
          <p:cNvPr id="58376" name="Oval 8"/>
          <p:cNvSpPr>
            <a:spLocks noChangeArrowheads="1"/>
          </p:cNvSpPr>
          <p:nvPr/>
        </p:nvSpPr>
        <p:spPr bwMode="auto">
          <a:xfrm>
            <a:off x="1295400" y="3886200"/>
            <a:ext cx="152400" cy="1524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7" name="Rectangle 9"/>
          <p:cNvSpPr>
            <a:spLocks noChangeArrowheads="1"/>
          </p:cNvSpPr>
          <p:nvPr/>
        </p:nvSpPr>
        <p:spPr bwMode="auto">
          <a:xfrm rot="-5400000">
            <a:off x="2247900" y="36957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8" name="Text Box 10"/>
          <p:cNvSpPr txBox="1">
            <a:spLocks noChangeArrowheads="1"/>
          </p:cNvSpPr>
          <p:nvPr/>
        </p:nvSpPr>
        <p:spPr bwMode="auto">
          <a:xfrm>
            <a:off x="609600" y="3048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8379" name="Line 11"/>
          <p:cNvSpPr>
            <a:spLocks noChangeShapeType="1"/>
          </p:cNvSpPr>
          <p:nvPr/>
        </p:nvSpPr>
        <p:spPr bwMode="auto">
          <a:xfrm>
            <a:off x="2286000" y="3505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80" name="Line 12"/>
          <p:cNvSpPr>
            <a:spLocks noChangeShapeType="1"/>
          </p:cNvSpPr>
          <p:nvPr/>
        </p:nvSpPr>
        <p:spPr bwMode="auto">
          <a:xfrm>
            <a:off x="1371600" y="3276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81" name="Line 13"/>
          <p:cNvSpPr>
            <a:spLocks noChangeShapeType="1"/>
          </p:cNvSpPr>
          <p:nvPr/>
        </p:nvSpPr>
        <p:spPr bwMode="auto">
          <a:xfrm>
            <a:off x="1371600" y="41910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82" name="Line 14"/>
          <p:cNvSpPr>
            <a:spLocks noChangeShapeType="1"/>
          </p:cNvSpPr>
          <p:nvPr/>
        </p:nvSpPr>
        <p:spPr bwMode="auto">
          <a:xfrm>
            <a:off x="2286000" y="4038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83" name="Text Box 15"/>
          <p:cNvSpPr txBox="1">
            <a:spLocks noChangeArrowheads="1"/>
          </p:cNvSpPr>
          <p:nvPr/>
        </p:nvSpPr>
        <p:spPr bwMode="auto">
          <a:xfrm>
            <a:off x="609600" y="37338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p2</a:t>
            </a:r>
          </a:p>
        </p:txBody>
      </p:sp>
      <p:sp>
        <p:nvSpPr>
          <p:cNvPr id="58384" name="Text Box 16"/>
          <p:cNvSpPr txBox="1">
            <a:spLocks noChangeArrowheads="1"/>
          </p:cNvSpPr>
          <p:nvPr/>
        </p:nvSpPr>
        <p:spPr bwMode="auto">
          <a:xfrm>
            <a:off x="609600" y="4572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8385" name="Text Box 17"/>
          <p:cNvSpPr txBox="1">
            <a:spLocks noChangeArrowheads="1"/>
          </p:cNvSpPr>
          <p:nvPr/>
        </p:nvSpPr>
        <p:spPr bwMode="auto">
          <a:xfrm>
            <a:off x="2438400" y="28956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p1</a:t>
            </a:r>
          </a:p>
        </p:txBody>
      </p:sp>
      <p:sp>
        <p:nvSpPr>
          <p:cNvPr id="58386" name="Text Box 18"/>
          <p:cNvSpPr txBox="1">
            <a:spLocks noChangeArrowheads="1"/>
          </p:cNvSpPr>
          <p:nvPr/>
        </p:nvSpPr>
        <p:spPr bwMode="auto">
          <a:xfrm>
            <a:off x="25908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8387" name="Text Box 19"/>
          <p:cNvSpPr txBox="1">
            <a:spLocks noChangeArrowheads="1"/>
          </p:cNvSpPr>
          <p:nvPr/>
        </p:nvSpPr>
        <p:spPr bwMode="auto">
          <a:xfrm>
            <a:off x="2438400" y="4724400"/>
            <a:ext cx="473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p3</a:t>
            </a:r>
          </a:p>
        </p:txBody>
      </p:sp>
      <p:sp>
        <p:nvSpPr>
          <p:cNvPr id="58388" name="Rectangle 20"/>
          <p:cNvSpPr>
            <a:spLocks noChangeArrowheads="1"/>
          </p:cNvSpPr>
          <p:nvPr/>
        </p:nvSpPr>
        <p:spPr bwMode="auto">
          <a:xfrm rot="10800000">
            <a:off x="3276600" y="3733800"/>
            <a:ext cx="762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89" name="Text Box 21"/>
          <p:cNvSpPr txBox="1">
            <a:spLocks noChangeArrowheads="1"/>
          </p:cNvSpPr>
          <p:nvPr/>
        </p:nvSpPr>
        <p:spPr bwMode="auto">
          <a:xfrm>
            <a:off x="3429000" y="38100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t0</a:t>
            </a:r>
          </a:p>
        </p:txBody>
      </p:sp>
      <p:sp>
        <p:nvSpPr>
          <p:cNvPr id="58390" name="Freeform 22"/>
          <p:cNvSpPr>
            <a:spLocks/>
          </p:cNvSpPr>
          <p:nvPr/>
        </p:nvSpPr>
        <p:spPr bwMode="auto">
          <a:xfrm>
            <a:off x="1295400" y="2806700"/>
            <a:ext cx="914400" cy="393700"/>
          </a:xfrm>
          <a:custGeom>
            <a:avLst/>
            <a:gdLst>
              <a:gd name="T0" fmla="*/ 2147483647 w 576"/>
              <a:gd name="T1" fmla="*/ 2147483647 h 248"/>
              <a:gd name="T2" fmla="*/ 2147483647 w 576"/>
              <a:gd name="T3" fmla="*/ 2147483647 h 248"/>
              <a:gd name="T4" fmla="*/ 2147483647 w 576"/>
              <a:gd name="T5" fmla="*/ 2147483647 h 248"/>
              <a:gd name="T6" fmla="*/ 2147483647 w 576"/>
              <a:gd name="T7" fmla="*/ 2147483647 h 248"/>
              <a:gd name="T8" fmla="*/ 0 w 576"/>
              <a:gd name="T9" fmla="*/ 2147483647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48">
                <a:moveTo>
                  <a:pt x="576" y="152"/>
                </a:moveTo>
                <a:cubicBezTo>
                  <a:pt x="576" y="116"/>
                  <a:pt x="576" y="80"/>
                  <a:pt x="528" y="56"/>
                </a:cubicBezTo>
                <a:cubicBezTo>
                  <a:pt x="480" y="32"/>
                  <a:pt x="368" y="0"/>
                  <a:pt x="288" y="8"/>
                </a:cubicBezTo>
                <a:cubicBezTo>
                  <a:pt x="208" y="16"/>
                  <a:pt x="96" y="64"/>
                  <a:pt x="48" y="104"/>
                </a:cubicBezTo>
                <a:cubicBezTo>
                  <a:pt x="0" y="144"/>
                  <a:pt x="0" y="196"/>
                  <a:pt x="0" y="2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1" name="Freeform 23"/>
          <p:cNvSpPr>
            <a:spLocks/>
          </p:cNvSpPr>
          <p:nvPr/>
        </p:nvSpPr>
        <p:spPr bwMode="auto">
          <a:xfrm>
            <a:off x="1447800" y="3276600"/>
            <a:ext cx="609600" cy="177800"/>
          </a:xfrm>
          <a:custGeom>
            <a:avLst/>
            <a:gdLst>
              <a:gd name="T0" fmla="*/ 0 w 384"/>
              <a:gd name="T1" fmla="*/ 0 h 112"/>
              <a:gd name="T2" fmla="*/ 2147483647 w 384"/>
              <a:gd name="T3" fmla="*/ 2147483647 h 112"/>
              <a:gd name="T4" fmla="*/ 2147483647 w 384"/>
              <a:gd name="T5" fmla="*/ 2147483647 h 112"/>
              <a:gd name="T6" fmla="*/ 2147483647 w 384"/>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2">
                <a:moveTo>
                  <a:pt x="0" y="0"/>
                </a:moveTo>
                <a:cubicBezTo>
                  <a:pt x="20" y="40"/>
                  <a:pt x="40" y="80"/>
                  <a:pt x="96" y="96"/>
                </a:cubicBezTo>
                <a:cubicBezTo>
                  <a:pt x="152" y="112"/>
                  <a:pt x="288" y="104"/>
                  <a:pt x="336" y="96"/>
                </a:cubicBezTo>
                <a:cubicBezTo>
                  <a:pt x="384" y="88"/>
                  <a:pt x="384" y="68"/>
                  <a:pt x="384"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2" name="Freeform 24"/>
          <p:cNvSpPr>
            <a:spLocks/>
          </p:cNvSpPr>
          <p:nvPr/>
        </p:nvSpPr>
        <p:spPr bwMode="auto">
          <a:xfrm>
            <a:off x="1524000" y="4368800"/>
            <a:ext cx="609600" cy="355600"/>
          </a:xfrm>
          <a:custGeom>
            <a:avLst/>
            <a:gdLst>
              <a:gd name="T0" fmla="*/ 2147483647 w 384"/>
              <a:gd name="T1" fmla="*/ 2147483647 h 224"/>
              <a:gd name="T2" fmla="*/ 2147483647 w 384"/>
              <a:gd name="T3" fmla="*/ 2147483647 h 224"/>
              <a:gd name="T4" fmla="*/ 2147483647 w 384"/>
              <a:gd name="T5" fmla="*/ 2147483647 h 224"/>
              <a:gd name="T6" fmla="*/ 0 w 384"/>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24">
                <a:moveTo>
                  <a:pt x="384" y="128"/>
                </a:moveTo>
                <a:cubicBezTo>
                  <a:pt x="380" y="88"/>
                  <a:pt x="376" y="48"/>
                  <a:pt x="336" y="32"/>
                </a:cubicBezTo>
                <a:cubicBezTo>
                  <a:pt x="296" y="16"/>
                  <a:pt x="200" y="0"/>
                  <a:pt x="144" y="32"/>
                </a:cubicBezTo>
                <a:cubicBezTo>
                  <a:pt x="88" y="64"/>
                  <a:pt x="44" y="144"/>
                  <a:pt x="0" y="2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3" name="Freeform 25"/>
          <p:cNvSpPr>
            <a:spLocks/>
          </p:cNvSpPr>
          <p:nvPr/>
        </p:nvSpPr>
        <p:spPr bwMode="auto">
          <a:xfrm>
            <a:off x="1371600" y="4800600"/>
            <a:ext cx="762000" cy="228600"/>
          </a:xfrm>
          <a:custGeom>
            <a:avLst/>
            <a:gdLst>
              <a:gd name="T0" fmla="*/ 0 w 480"/>
              <a:gd name="T1" fmla="*/ 0 h 144"/>
              <a:gd name="T2" fmla="*/ 2147483647 w 480"/>
              <a:gd name="T3" fmla="*/ 2147483647 h 144"/>
              <a:gd name="T4" fmla="*/ 2147483647 w 480"/>
              <a:gd name="T5" fmla="*/ 2147483647 h 144"/>
              <a:gd name="T6" fmla="*/ 2147483647 w 480"/>
              <a:gd name="T7" fmla="*/ 2147483647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44">
                <a:moveTo>
                  <a:pt x="0" y="0"/>
                </a:moveTo>
                <a:cubicBezTo>
                  <a:pt x="0" y="36"/>
                  <a:pt x="0" y="72"/>
                  <a:pt x="48" y="96"/>
                </a:cubicBezTo>
                <a:cubicBezTo>
                  <a:pt x="96" y="120"/>
                  <a:pt x="216" y="144"/>
                  <a:pt x="288" y="144"/>
                </a:cubicBezTo>
                <a:cubicBezTo>
                  <a:pt x="360" y="144"/>
                  <a:pt x="420" y="120"/>
                  <a:pt x="480" y="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4" name="Line 26"/>
          <p:cNvSpPr>
            <a:spLocks noChangeShapeType="1"/>
          </p:cNvSpPr>
          <p:nvPr/>
        </p:nvSpPr>
        <p:spPr bwMode="auto">
          <a:xfrm>
            <a:off x="2514600" y="3352800"/>
            <a:ext cx="762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5" name="Line 27"/>
          <p:cNvSpPr>
            <a:spLocks noChangeShapeType="1"/>
          </p:cNvSpPr>
          <p:nvPr/>
        </p:nvSpPr>
        <p:spPr bwMode="auto">
          <a:xfrm flipV="1">
            <a:off x="2514600" y="4191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6" name="Text Box 28"/>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
        <p:nvSpPr>
          <p:cNvPr id="58397" name="Line 29"/>
          <p:cNvSpPr>
            <a:spLocks noChangeShapeType="1"/>
          </p:cNvSpPr>
          <p:nvPr/>
        </p:nvSpPr>
        <p:spPr bwMode="auto">
          <a:xfrm flipH="1">
            <a:off x="52578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398" name="Text Box 30"/>
          <p:cNvSpPr txBox="1">
            <a:spLocks noChangeArrowheads="1"/>
          </p:cNvSpPr>
          <p:nvPr/>
        </p:nvSpPr>
        <p:spPr bwMode="auto">
          <a:xfrm>
            <a:off x="4495800" y="3124200"/>
            <a:ext cx="14573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M1=(001)</a:t>
            </a:r>
          </a:p>
          <a:p>
            <a:pPr eaLnBrk="1" hangingPunct="1"/>
            <a:r>
              <a:rPr lang="en-US" altLang="zh-CN">
                <a:ea typeface="宋体" charset="-122"/>
              </a:rPr>
              <a:t>“dead end”</a:t>
            </a:r>
          </a:p>
        </p:txBody>
      </p:sp>
      <p:sp>
        <p:nvSpPr>
          <p:cNvPr id="58399" name="Text Box 31"/>
          <p:cNvSpPr txBox="1">
            <a:spLocks noChangeArrowheads="1"/>
          </p:cNvSpPr>
          <p:nvPr/>
        </p:nvSpPr>
        <p:spPr bwMode="auto">
          <a:xfrm>
            <a:off x="52578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8400" name="Oval 32"/>
          <p:cNvSpPr>
            <a:spLocks noChangeArrowheads="1"/>
          </p:cNvSpPr>
          <p:nvPr/>
        </p:nvSpPr>
        <p:spPr bwMode="auto">
          <a:xfrm>
            <a:off x="2209800" y="4648200"/>
            <a:ext cx="1524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1" name="Line 33"/>
          <p:cNvSpPr>
            <a:spLocks noChangeShapeType="1"/>
          </p:cNvSpPr>
          <p:nvPr/>
        </p:nvSpPr>
        <p:spPr bwMode="auto">
          <a:xfrm>
            <a:off x="63246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402" name="Text Box 34"/>
          <p:cNvSpPr txBox="1">
            <a:spLocks noChangeArrowheads="1"/>
          </p:cNvSpPr>
          <p:nvPr/>
        </p:nvSpPr>
        <p:spPr bwMode="auto">
          <a:xfrm>
            <a:off x="68580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8403" name="Text Box 35"/>
          <p:cNvSpPr txBox="1">
            <a:spLocks noChangeArrowheads="1"/>
          </p:cNvSpPr>
          <p:nvPr/>
        </p:nvSpPr>
        <p:spPr bwMode="auto">
          <a:xfrm>
            <a:off x="6629400" y="3125788"/>
            <a:ext cx="1365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M3=(1</a:t>
            </a:r>
            <a:r>
              <a:rPr lang="en-US" altLang="zh-CN" b="1">
                <a:solidFill>
                  <a:schemeClr val="folHlink"/>
                </a:solidFill>
                <a:ea typeface="宋体" charset="-122"/>
                <a:sym typeface="Symbol" pitchFamily="18" charset="2"/>
              </a:rPr>
              <a:t></a:t>
            </a:r>
            <a:r>
              <a:rPr lang="en-US" altLang="zh-CN">
                <a:ea typeface="宋体" charset="-122"/>
              </a:rPr>
              <a:t>0)</a:t>
            </a:r>
          </a:p>
        </p:txBody>
      </p:sp>
      <p:sp>
        <p:nvSpPr>
          <p:cNvPr id="58404" name="Line 36"/>
          <p:cNvSpPr>
            <a:spLocks noChangeShapeType="1"/>
          </p:cNvSpPr>
          <p:nvPr/>
        </p:nvSpPr>
        <p:spPr bwMode="auto">
          <a:xfrm flipH="1">
            <a:off x="6248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405" name="Text Box 37"/>
          <p:cNvSpPr txBox="1">
            <a:spLocks noChangeArrowheads="1"/>
          </p:cNvSpPr>
          <p:nvPr/>
        </p:nvSpPr>
        <p:spPr bwMode="auto">
          <a:xfrm>
            <a:off x="62484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8406" name="Text Box 38"/>
          <p:cNvSpPr txBox="1">
            <a:spLocks noChangeArrowheads="1"/>
          </p:cNvSpPr>
          <p:nvPr/>
        </p:nvSpPr>
        <p:spPr bwMode="auto">
          <a:xfrm>
            <a:off x="5410200" y="419100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M4=(0</a:t>
            </a:r>
            <a:r>
              <a:rPr lang="en-US" altLang="zh-CN" b="1">
                <a:solidFill>
                  <a:schemeClr val="folHlink"/>
                </a:solidFill>
                <a:ea typeface="宋体" charset="-122"/>
                <a:sym typeface="Symbol" pitchFamily="18" charset="2"/>
              </a:rPr>
              <a:t></a:t>
            </a:r>
            <a:r>
              <a:rPr lang="en-US" altLang="zh-CN">
                <a:ea typeface="宋体" charset="-122"/>
              </a:rPr>
              <a:t>1)</a:t>
            </a:r>
          </a:p>
        </p:txBody>
      </p:sp>
      <p:sp>
        <p:nvSpPr>
          <p:cNvPr id="58407" name="Line 39"/>
          <p:cNvSpPr>
            <a:spLocks noChangeShapeType="1"/>
          </p:cNvSpPr>
          <p:nvPr/>
        </p:nvSpPr>
        <p:spPr bwMode="auto">
          <a:xfrm>
            <a:off x="7391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408" name="Text Box 40"/>
          <p:cNvSpPr txBox="1">
            <a:spLocks noChangeArrowheads="1"/>
          </p:cNvSpPr>
          <p:nvPr/>
        </p:nvSpPr>
        <p:spPr bwMode="auto">
          <a:xfrm>
            <a:off x="79248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8409" name="Text Box 41"/>
          <p:cNvSpPr txBox="1">
            <a:spLocks noChangeArrowheads="1"/>
          </p:cNvSpPr>
          <p:nvPr/>
        </p:nvSpPr>
        <p:spPr bwMode="auto">
          <a:xfrm>
            <a:off x="7543800" y="4191000"/>
            <a:ext cx="1365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M6=(1</a:t>
            </a:r>
            <a:r>
              <a:rPr lang="en-US" altLang="zh-CN" b="1">
                <a:solidFill>
                  <a:schemeClr val="folHlink"/>
                </a:solidFill>
                <a:ea typeface="宋体" charset="-122"/>
                <a:sym typeface="Symbol" pitchFamily="18" charset="2"/>
              </a:rPr>
              <a:t></a:t>
            </a:r>
            <a:r>
              <a:rPr lang="en-US" altLang="zh-CN">
                <a:ea typeface="宋体" charset="-122"/>
              </a:rPr>
              <a:t>0)</a:t>
            </a:r>
          </a:p>
          <a:p>
            <a:pPr eaLnBrk="1" hangingPunct="1"/>
            <a:r>
              <a:rPr lang="en-US" altLang="zh-CN">
                <a:ea typeface="宋体" charset="-122"/>
              </a:rPr>
              <a:t>    “old”</a:t>
            </a:r>
          </a:p>
        </p:txBody>
      </p:sp>
      <p:sp>
        <p:nvSpPr>
          <p:cNvPr id="58410" name="Line 42"/>
          <p:cNvSpPr>
            <a:spLocks noChangeShapeType="1"/>
          </p:cNvSpPr>
          <p:nvPr/>
        </p:nvSpPr>
        <p:spPr bwMode="auto">
          <a:xfrm>
            <a:off x="6096000" y="4572000"/>
            <a:ext cx="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8411" name="Text Box 43"/>
          <p:cNvSpPr txBox="1">
            <a:spLocks noChangeArrowheads="1"/>
          </p:cNvSpPr>
          <p:nvPr/>
        </p:nvSpPr>
        <p:spPr bwMode="auto">
          <a:xfrm>
            <a:off x="5562600" y="46482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8412" name="Text Box 44"/>
          <p:cNvSpPr txBox="1">
            <a:spLocks noChangeArrowheads="1"/>
          </p:cNvSpPr>
          <p:nvPr/>
        </p:nvSpPr>
        <p:spPr bwMode="auto">
          <a:xfrm>
            <a:off x="5410200" y="5334000"/>
            <a:ext cx="1365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M5=(0</a:t>
            </a:r>
            <a:r>
              <a:rPr lang="en-US" altLang="zh-CN" b="1">
                <a:solidFill>
                  <a:schemeClr val="folHlink"/>
                </a:solidFill>
                <a:ea typeface="宋体" charset="-122"/>
                <a:sym typeface="Symbol" pitchFamily="18" charset="2"/>
              </a:rPr>
              <a:t></a:t>
            </a:r>
            <a:r>
              <a:rPr lang="en-US" altLang="zh-CN">
                <a:ea typeface="宋体" charset="-122"/>
              </a:rPr>
              <a:t>1)</a:t>
            </a:r>
          </a:p>
          <a:p>
            <a:pPr eaLnBrk="1" hangingPunct="1"/>
            <a:r>
              <a:rPr lang="en-US" altLang="zh-CN">
                <a:ea typeface="宋体" charset="-122"/>
              </a:rPr>
              <a:t>    “old”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838200" y="1854460"/>
            <a:ext cx="8686800" cy="319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charset="0"/>
              </a:defRPr>
            </a:lvl1pPr>
            <a:lvl2pPr marL="190500" algn="l">
              <a:defRPr sz="2400">
                <a:solidFill>
                  <a:schemeClr val="tx1"/>
                </a:solidFill>
                <a:latin typeface="Times New Roman" charset="0"/>
              </a:defRPr>
            </a:lvl2pPr>
            <a:lvl3pPr algn="l">
              <a:defRPr sz="2400">
                <a:solidFill>
                  <a:schemeClr val="tx1"/>
                </a:solidFill>
                <a:latin typeface="Times New Roman" charset="0"/>
              </a:defRPr>
            </a:lvl3pPr>
            <a:lvl4pPr algn="l">
              <a:defRPr sz="2400">
                <a:solidFill>
                  <a:schemeClr val="tx1"/>
                </a:solidFill>
                <a:latin typeface="Times New Roman" charset="0"/>
              </a:defRPr>
            </a:lvl4pPr>
            <a:lvl5pPr algn="l">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buFontTx/>
              <a:buChar char="•"/>
              <a:defRPr/>
            </a:pPr>
            <a:r>
              <a:rPr lang="en-GB" dirty="0">
                <a:latin typeface="Times New Roman" pitchFamily="18" charset="0"/>
                <a:cs typeface="Times New Roman" pitchFamily="18" charset="0"/>
              </a:rPr>
              <a:t> automata are a </a:t>
            </a:r>
            <a:r>
              <a:rPr lang="en-GB" dirty="0">
                <a:solidFill>
                  <a:schemeClr val="accent1"/>
                </a:solidFill>
                <a:latin typeface="Times New Roman" pitchFamily="18" charset="0"/>
                <a:cs typeface="Times New Roman" pitchFamily="18" charset="0"/>
              </a:rPr>
              <a:t>theoretical and idealised</a:t>
            </a:r>
            <a:r>
              <a:rPr lang="en-GB" dirty="0">
                <a:latin typeface="Times New Roman" pitchFamily="18" charset="0"/>
                <a:cs typeface="Times New Roman" pitchFamily="18" charset="0"/>
              </a:rPr>
              <a:t> model</a:t>
            </a:r>
          </a:p>
          <a:p>
            <a:pPr>
              <a:lnSpc>
                <a:spcPct val="200000"/>
              </a:lnSpc>
              <a:buFontTx/>
              <a:buChar char="•"/>
              <a:defRPr/>
            </a:pPr>
            <a:r>
              <a:rPr lang="en-GB" dirty="0">
                <a:latin typeface="Times New Roman" pitchFamily="18" charset="0"/>
                <a:cs typeface="Times New Roman" pitchFamily="18" charset="0"/>
              </a:rPr>
              <a:t> they reflect a Newtonian world-view:</a:t>
            </a:r>
          </a:p>
          <a:p>
            <a:pPr lvl="1">
              <a:lnSpc>
                <a:spcPct val="90000"/>
              </a:lnSpc>
              <a:buFontTx/>
              <a:buChar char="•"/>
              <a:defRPr/>
            </a:pPr>
            <a:r>
              <a:rPr lang="en-GB" i="1" dirty="0">
                <a:latin typeface="Times New Roman" pitchFamily="18" charset="0"/>
                <a:cs typeface="Times New Roman" pitchFamily="18" charset="0"/>
              </a:rPr>
              <a:t> space &amp; time as an </a:t>
            </a:r>
            <a:r>
              <a:rPr lang="en-GB" i="1" dirty="0">
                <a:solidFill>
                  <a:schemeClr val="accent1"/>
                </a:solidFill>
                <a:latin typeface="Times New Roman" pitchFamily="18" charset="0"/>
                <a:cs typeface="Times New Roman" pitchFamily="18" charset="0"/>
              </a:rPr>
              <a:t>absolute frame of reference </a:t>
            </a:r>
            <a:endParaRPr lang="en-GB" i="1" dirty="0">
              <a:latin typeface="Times New Roman" pitchFamily="18" charset="0"/>
              <a:cs typeface="Times New Roman" pitchFamily="18" charset="0"/>
            </a:endParaRPr>
          </a:p>
          <a:p>
            <a:pPr lvl="1">
              <a:lnSpc>
                <a:spcPct val="90000"/>
              </a:lnSpc>
              <a:buFontTx/>
              <a:buChar char="•"/>
              <a:defRPr/>
            </a:pPr>
            <a:r>
              <a:rPr lang="en-GB" i="1" dirty="0">
                <a:latin typeface="Times New Roman" pitchFamily="18" charset="0"/>
                <a:cs typeface="Times New Roman" pitchFamily="18" charset="0"/>
              </a:rPr>
              <a:t> </a:t>
            </a:r>
            <a:r>
              <a:rPr lang="en-GB" i="1" dirty="0">
                <a:solidFill>
                  <a:schemeClr val="accent1"/>
                </a:solidFill>
                <a:latin typeface="Times New Roman" pitchFamily="18" charset="0"/>
                <a:cs typeface="Times New Roman" pitchFamily="18" charset="0"/>
              </a:rPr>
              <a:t>clockwork view of processes</a:t>
            </a:r>
            <a:r>
              <a:rPr lang="en-GB" i="1" dirty="0">
                <a:latin typeface="Times New Roman" pitchFamily="18" charset="0"/>
                <a:cs typeface="Times New Roman" pitchFamily="18" charset="0"/>
              </a:rPr>
              <a:t> within this frame</a:t>
            </a:r>
          </a:p>
          <a:p>
            <a:pPr lvl="1">
              <a:lnSpc>
                <a:spcPct val="90000"/>
              </a:lnSpc>
              <a:buFontTx/>
              <a:buChar char="•"/>
              <a:defRPr/>
            </a:pPr>
            <a:endParaRPr lang="en-GB" i="1" dirty="0">
              <a:latin typeface="Times New Roman" pitchFamily="18" charset="0"/>
              <a:cs typeface="Times New Roman" pitchFamily="18" charset="0"/>
            </a:endParaRPr>
          </a:p>
          <a:p>
            <a:pPr lvl="1" indent="-342900">
              <a:lnSpc>
                <a:spcPct val="90000"/>
              </a:lnSpc>
              <a:buFontTx/>
              <a:buChar char="•"/>
              <a:defRPr/>
            </a:pPr>
            <a:r>
              <a:rPr lang="en-GB" altLang="zh-CN" dirty="0">
                <a:latin typeface="Times New Roman" pitchFamily="18" charset="0"/>
                <a:cs typeface="Times New Roman" pitchFamily="18" charset="0"/>
              </a:rPr>
              <a:t>Carl Adam Petri has made an attempt to combine automata from     </a:t>
            </a:r>
          </a:p>
          <a:p>
            <a:pPr marL="0" lvl="1">
              <a:lnSpc>
                <a:spcPct val="90000"/>
              </a:lnSpc>
              <a:defRPr/>
            </a:pPr>
            <a:r>
              <a:rPr lang="en-GB" altLang="zh-CN" dirty="0">
                <a:latin typeface="Times New Roman" pitchFamily="18" charset="0"/>
                <a:cs typeface="Times New Roman" pitchFamily="18" charset="0"/>
              </a:rPr>
              <a:t>     theoretical CS, and  pragmatic expertise from engineers:</a:t>
            </a:r>
            <a:r>
              <a:rPr lang="en-GB" altLang="zh-CN" i="1" dirty="0">
                <a:latin typeface="Times New Roman" pitchFamily="18" charset="0"/>
                <a:cs typeface="Times New Roman" pitchFamily="18" charset="0"/>
              </a:rPr>
              <a:t> Petri Net</a:t>
            </a:r>
          </a:p>
          <a:p>
            <a:pPr lvl="1">
              <a:lnSpc>
                <a:spcPct val="90000"/>
              </a:lnSpc>
              <a:buFontTx/>
              <a:buChar char="•"/>
              <a:defRPr/>
            </a:pPr>
            <a:endParaRPr lang="en-GB" i="1" dirty="0">
              <a:latin typeface="Times New Roman" pitchFamily="18" charset="0"/>
              <a:cs typeface="Times New Roman" pitchFamily="18" charset="0"/>
            </a:endParaRPr>
          </a:p>
        </p:txBody>
      </p:sp>
      <p:sp>
        <p:nvSpPr>
          <p:cNvPr id="4099" name="Rectangle 8"/>
          <p:cNvSpPr>
            <a:spLocks noGrp="1" noChangeArrowheads="1"/>
          </p:cNvSpPr>
          <p:nvPr>
            <p:ph type="title"/>
          </p:nvPr>
        </p:nvSpPr>
        <p:spPr>
          <a:xfrm>
            <a:off x="1066800" y="815766"/>
            <a:ext cx="7772400" cy="715963"/>
          </a:xfrm>
        </p:spPr>
        <p:txBody>
          <a:bodyPr/>
          <a:lstStyle/>
          <a:p>
            <a:r>
              <a:rPr lang="en-GB" altLang="zh-CN" sz="2800" dirty="0">
                <a:latin typeface="Times New Roman" charset="0"/>
                <a:cs typeface="Times New Roman" charset="0"/>
              </a:rPr>
              <a:t>From automata to Petri Net</a:t>
            </a:r>
            <a:endParaRPr lang="en-GB" altLang="zh-CN" dirty="0">
              <a:latin typeface="Times New Roman" charset="0"/>
              <a:cs typeface="Times New Roman" charset="0"/>
            </a:endParaRPr>
          </a:p>
        </p:txBody>
      </p:sp>
      <p:sp>
        <p:nvSpPr>
          <p:cNvPr id="7" name="Rectangle 6"/>
          <p:cNvSpPr>
            <a:spLocks noChangeArrowheads="1"/>
          </p:cNvSpPr>
          <p:nvPr/>
        </p:nvSpPr>
        <p:spPr bwMode="auto">
          <a:xfrm>
            <a:off x="838200" y="4724400"/>
            <a:ext cx="6072188"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buFontTx/>
              <a:buChar char="•"/>
            </a:pPr>
            <a:r>
              <a:rPr lang="en-GB" altLang="zh-CN" sz="2400" i="1">
                <a:latin typeface="Times New Roman" charset="0"/>
                <a:cs typeface="Times New Roman" charset="0"/>
              </a:rPr>
              <a:t> </a:t>
            </a:r>
            <a:r>
              <a:rPr lang="en-GB" altLang="zh-CN" sz="2400" i="1">
                <a:solidFill>
                  <a:schemeClr val="accent1"/>
                </a:solidFill>
                <a:latin typeface="Times New Roman" charset="0"/>
                <a:cs typeface="Times New Roman" charset="0"/>
              </a:rPr>
              <a:t>state is distributed, transitions are localised</a:t>
            </a:r>
            <a:r>
              <a:rPr lang="en-GB" altLang="zh-CN" sz="2400" i="1">
                <a:latin typeface="Times New Roman" charset="0"/>
                <a:cs typeface="Times New Roman" charset="0"/>
              </a:rPr>
              <a:t> </a:t>
            </a:r>
          </a:p>
        </p:txBody>
      </p:sp>
      <p:sp>
        <p:nvSpPr>
          <p:cNvPr id="8" name="Rectangle 7"/>
          <p:cNvSpPr>
            <a:spLocks noChangeArrowheads="1"/>
          </p:cNvSpPr>
          <p:nvPr/>
        </p:nvSpPr>
        <p:spPr bwMode="auto">
          <a:xfrm>
            <a:off x="838200" y="5105400"/>
            <a:ext cx="4745038"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buFontTx/>
              <a:buChar char="•"/>
            </a:pPr>
            <a:r>
              <a:rPr lang="en-GB" altLang="zh-CN" sz="2400" i="1" dirty="0">
                <a:latin typeface="Times New Roman" charset="0"/>
                <a:cs typeface="Times New Roman" charset="0"/>
              </a:rPr>
              <a:t> </a:t>
            </a:r>
            <a:r>
              <a:rPr lang="en-GB" altLang="zh-CN" sz="2400" i="1" dirty="0">
                <a:solidFill>
                  <a:schemeClr val="accent1"/>
                </a:solidFill>
                <a:latin typeface="Times New Roman" charset="0"/>
                <a:cs typeface="Times New Roman" charset="0"/>
              </a:rPr>
              <a:t>local causality replaces global time</a:t>
            </a:r>
            <a:endParaRPr lang="en-GB" altLang="zh-CN" sz="2400" i="1" dirty="0">
              <a:latin typeface="Times New Roman" charset="0"/>
              <a:cs typeface="Times New Roman" charset="0"/>
            </a:endParaRPr>
          </a:p>
        </p:txBody>
      </p:sp>
      <p:sp>
        <p:nvSpPr>
          <p:cNvPr id="9" name="Rectangle 8"/>
          <p:cNvSpPr>
            <a:spLocks noChangeArrowheads="1"/>
          </p:cNvSpPr>
          <p:nvPr/>
        </p:nvSpPr>
        <p:spPr bwMode="auto">
          <a:xfrm>
            <a:off x="838200" y="5497513"/>
            <a:ext cx="6167438" cy="876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nSpc>
                <a:spcPct val="110000"/>
              </a:lnSpc>
              <a:buFontTx/>
              <a:buChar char="•"/>
            </a:pPr>
            <a:r>
              <a:rPr lang="en-GB" altLang="zh-CN" sz="2400" i="1">
                <a:latin typeface="Times New Roman" charset="0"/>
                <a:cs typeface="Times New Roman" charset="0"/>
              </a:rPr>
              <a:t> </a:t>
            </a:r>
            <a:r>
              <a:rPr lang="en-GB" altLang="zh-CN" sz="2400" i="1">
                <a:solidFill>
                  <a:schemeClr val="accent1"/>
                </a:solidFill>
                <a:latin typeface="Times New Roman" charset="0"/>
                <a:cs typeface="Times New Roman" charset="0"/>
              </a:rPr>
              <a:t>subsystems interact by explicit communication</a:t>
            </a:r>
            <a:r>
              <a:rPr lang="en-GB" altLang="zh-CN" sz="2400" i="1">
                <a:latin typeface="Times New Roman" charset="0"/>
                <a:cs typeface="Times New Roman" charset="0"/>
              </a:rPr>
              <a:t> </a:t>
            </a:r>
          </a:p>
          <a:p>
            <a:pPr lvl="1">
              <a:lnSpc>
                <a:spcPct val="110000"/>
              </a:lnSpc>
            </a:pPr>
            <a:r>
              <a:rPr lang="en-GB" altLang="zh-CN" sz="2400" i="1">
                <a:latin typeface="Times New Roman" charset="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8"/>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1000"/>
                                  </p:stCondLst>
                                  <p:childTnLst>
                                    <p:set>
                                      <p:cBhvr>
                                        <p:cTn id="1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677863" y="304800"/>
            <a:ext cx="8162925" cy="762000"/>
          </a:xfrm>
        </p:spPr>
        <p:txBody>
          <a:bodyPr/>
          <a:lstStyle/>
          <a:p>
            <a:r>
              <a:rPr lang="en-US" altLang="zh-CN"/>
              <a:t>Coverability tree example</a:t>
            </a:r>
          </a:p>
        </p:txBody>
      </p:sp>
      <p:sp>
        <p:nvSpPr>
          <p:cNvPr id="59395" name="Oval 7"/>
          <p:cNvSpPr>
            <a:spLocks noChangeArrowheads="1"/>
          </p:cNvSpPr>
          <p:nvPr/>
        </p:nvSpPr>
        <p:spPr bwMode="auto">
          <a:xfrm>
            <a:off x="1905000" y="2286000"/>
            <a:ext cx="533400" cy="5334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100</a:t>
            </a:r>
          </a:p>
        </p:txBody>
      </p:sp>
      <p:sp>
        <p:nvSpPr>
          <p:cNvPr id="59396" name="Text Box 28"/>
          <p:cNvSpPr txBox="1">
            <a:spLocks noChangeArrowheads="1"/>
          </p:cNvSpPr>
          <p:nvPr/>
        </p:nvSpPr>
        <p:spPr bwMode="auto">
          <a:xfrm>
            <a:off x="5562600" y="22098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M0=(100)</a:t>
            </a:r>
          </a:p>
        </p:txBody>
      </p:sp>
      <p:sp>
        <p:nvSpPr>
          <p:cNvPr id="59397" name="Line 29"/>
          <p:cNvSpPr>
            <a:spLocks noChangeShapeType="1"/>
          </p:cNvSpPr>
          <p:nvPr/>
        </p:nvSpPr>
        <p:spPr bwMode="auto">
          <a:xfrm flipH="1">
            <a:off x="52578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398" name="Text Box 30"/>
          <p:cNvSpPr txBox="1">
            <a:spLocks noChangeArrowheads="1"/>
          </p:cNvSpPr>
          <p:nvPr/>
        </p:nvSpPr>
        <p:spPr bwMode="auto">
          <a:xfrm>
            <a:off x="4495800" y="3124200"/>
            <a:ext cx="14573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M1=(001)</a:t>
            </a:r>
          </a:p>
          <a:p>
            <a:pPr eaLnBrk="1" hangingPunct="1"/>
            <a:r>
              <a:rPr lang="en-US" altLang="zh-CN">
                <a:ea typeface="宋体" charset="-122"/>
              </a:rPr>
              <a:t>“dead end”</a:t>
            </a:r>
          </a:p>
        </p:txBody>
      </p:sp>
      <p:sp>
        <p:nvSpPr>
          <p:cNvPr id="59399" name="Text Box 31"/>
          <p:cNvSpPr txBox="1">
            <a:spLocks noChangeArrowheads="1"/>
          </p:cNvSpPr>
          <p:nvPr/>
        </p:nvSpPr>
        <p:spPr bwMode="auto">
          <a:xfrm>
            <a:off x="52578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9400" name="Line 33"/>
          <p:cNvSpPr>
            <a:spLocks noChangeShapeType="1"/>
          </p:cNvSpPr>
          <p:nvPr/>
        </p:nvSpPr>
        <p:spPr bwMode="auto">
          <a:xfrm>
            <a:off x="6324600" y="25146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01" name="Text Box 34"/>
          <p:cNvSpPr txBox="1">
            <a:spLocks noChangeArrowheads="1"/>
          </p:cNvSpPr>
          <p:nvPr/>
        </p:nvSpPr>
        <p:spPr bwMode="auto">
          <a:xfrm>
            <a:off x="6858000" y="25146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9402" name="Text Box 35"/>
          <p:cNvSpPr txBox="1">
            <a:spLocks noChangeArrowheads="1"/>
          </p:cNvSpPr>
          <p:nvPr/>
        </p:nvSpPr>
        <p:spPr bwMode="auto">
          <a:xfrm>
            <a:off x="6629400" y="3125788"/>
            <a:ext cx="1365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M3=(1</a:t>
            </a:r>
            <a:r>
              <a:rPr lang="en-US" altLang="zh-CN" b="1">
                <a:solidFill>
                  <a:schemeClr val="folHlink"/>
                </a:solidFill>
                <a:ea typeface="宋体" charset="-122"/>
                <a:sym typeface="Symbol" pitchFamily="18" charset="2"/>
              </a:rPr>
              <a:t></a:t>
            </a:r>
            <a:r>
              <a:rPr lang="en-US" altLang="zh-CN">
                <a:ea typeface="宋体" charset="-122"/>
              </a:rPr>
              <a:t>0)</a:t>
            </a:r>
          </a:p>
        </p:txBody>
      </p:sp>
      <p:sp>
        <p:nvSpPr>
          <p:cNvPr id="59403" name="Line 36"/>
          <p:cNvSpPr>
            <a:spLocks noChangeShapeType="1"/>
          </p:cNvSpPr>
          <p:nvPr/>
        </p:nvSpPr>
        <p:spPr bwMode="auto">
          <a:xfrm flipH="1">
            <a:off x="6248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04" name="Text Box 37"/>
          <p:cNvSpPr txBox="1">
            <a:spLocks noChangeArrowheads="1"/>
          </p:cNvSpPr>
          <p:nvPr/>
        </p:nvSpPr>
        <p:spPr bwMode="auto">
          <a:xfrm>
            <a:off x="62484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9405" name="Text Box 38"/>
          <p:cNvSpPr txBox="1">
            <a:spLocks noChangeArrowheads="1"/>
          </p:cNvSpPr>
          <p:nvPr/>
        </p:nvSpPr>
        <p:spPr bwMode="auto">
          <a:xfrm>
            <a:off x="5410200" y="419100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M4=(0</a:t>
            </a:r>
            <a:r>
              <a:rPr lang="en-US" altLang="zh-CN" b="1">
                <a:solidFill>
                  <a:schemeClr val="folHlink"/>
                </a:solidFill>
                <a:ea typeface="宋体" charset="-122"/>
                <a:sym typeface="Symbol" pitchFamily="18" charset="2"/>
              </a:rPr>
              <a:t></a:t>
            </a:r>
            <a:r>
              <a:rPr lang="en-US" altLang="zh-CN">
                <a:ea typeface="宋体" charset="-122"/>
              </a:rPr>
              <a:t>1)</a:t>
            </a:r>
          </a:p>
        </p:txBody>
      </p:sp>
      <p:sp>
        <p:nvSpPr>
          <p:cNvPr id="59406" name="Line 39"/>
          <p:cNvSpPr>
            <a:spLocks noChangeShapeType="1"/>
          </p:cNvSpPr>
          <p:nvPr/>
        </p:nvSpPr>
        <p:spPr bwMode="auto">
          <a:xfrm>
            <a:off x="7391400" y="3581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07" name="Text Box 40"/>
          <p:cNvSpPr txBox="1">
            <a:spLocks noChangeArrowheads="1"/>
          </p:cNvSpPr>
          <p:nvPr/>
        </p:nvSpPr>
        <p:spPr bwMode="auto">
          <a:xfrm>
            <a:off x="7924800" y="3581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9408" name="Text Box 41"/>
          <p:cNvSpPr txBox="1">
            <a:spLocks noChangeArrowheads="1"/>
          </p:cNvSpPr>
          <p:nvPr/>
        </p:nvSpPr>
        <p:spPr bwMode="auto">
          <a:xfrm>
            <a:off x="7543800" y="4191000"/>
            <a:ext cx="1365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M6=(1</a:t>
            </a:r>
            <a:r>
              <a:rPr lang="en-US" altLang="zh-CN" b="1">
                <a:solidFill>
                  <a:schemeClr val="folHlink"/>
                </a:solidFill>
                <a:ea typeface="宋体" charset="-122"/>
                <a:sym typeface="Symbol" pitchFamily="18" charset="2"/>
              </a:rPr>
              <a:t></a:t>
            </a:r>
            <a:r>
              <a:rPr lang="en-US" altLang="zh-CN">
                <a:ea typeface="宋体" charset="-122"/>
              </a:rPr>
              <a:t>0)</a:t>
            </a:r>
          </a:p>
          <a:p>
            <a:pPr eaLnBrk="1" hangingPunct="1"/>
            <a:r>
              <a:rPr lang="en-US" altLang="zh-CN">
                <a:ea typeface="宋体" charset="-122"/>
              </a:rPr>
              <a:t>    “old”</a:t>
            </a:r>
          </a:p>
        </p:txBody>
      </p:sp>
      <p:sp>
        <p:nvSpPr>
          <p:cNvPr id="59409" name="Line 42"/>
          <p:cNvSpPr>
            <a:spLocks noChangeShapeType="1"/>
          </p:cNvSpPr>
          <p:nvPr/>
        </p:nvSpPr>
        <p:spPr bwMode="auto">
          <a:xfrm>
            <a:off x="6096000" y="4572000"/>
            <a:ext cx="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10" name="Text Box 43"/>
          <p:cNvSpPr txBox="1">
            <a:spLocks noChangeArrowheads="1"/>
          </p:cNvSpPr>
          <p:nvPr/>
        </p:nvSpPr>
        <p:spPr bwMode="auto">
          <a:xfrm>
            <a:off x="5562600" y="46482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9411" name="Text Box 44"/>
          <p:cNvSpPr txBox="1">
            <a:spLocks noChangeArrowheads="1"/>
          </p:cNvSpPr>
          <p:nvPr/>
        </p:nvSpPr>
        <p:spPr bwMode="auto">
          <a:xfrm>
            <a:off x="5410200" y="5334000"/>
            <a:ext cx="1365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M5=(0</a:t>
            </a:r>
            <a:r>
              <a:rPr lang="en-US" altLang="zh-CN" b="1">
                <a:solidFill>
                  <a:schemeClr val="folHlink"/>
                </a:solidFill>
                <a:ea typeface="宋体" charset="-122"/>
                <a:sym typeface="Symbol" pitchFamily="18" charset="2"/>
              </a:rPr>
              <a:t></a:t>
            </a:r>
            <a:r>
              <a:rPr lang="en-US" altLang="zh-CN">
                <a:ea typeface="宋体" charset="-122"/>
              </a:rPr>
              <a:t>1)</a:t>
            </a:r>
          </a:p>
          <a:p>
            <a:pPr eaLnBrk="1" hangingPunct="1"/>
            <a:r>
              <a:rPr lang="en-US" altLang="zh-CN">
                <a:ea typeface="宋体" charset="-122"/>
              </a:rPr>
              <a:t>    “old”</a:t>
            </a:r>
          </a:p>
        </p:txBody>
      </p:sp>
      <p:sp>
        <p:nvSpPr>
          <p:cNvPr id="59412" name="Line 45"/>
          <p:cNvSpPr>
            <a:spLocks noChangeShapeType="1"/>
          </p:cNvSpPr>
          <p:nvPr/>
        </p:nvSpPr>
        <p:spPr bwMode="auto">
          <a:xfrm flipH="1">
            <a:off x="1143000" y="2819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13" name="Text Box 46"/>
          <p:cNvSpPr txBox="1">
            <a:spLocks noChangeArrowheads="1"/>
          </p:cNvSpPr>
          <p:nvPr/>
        </p:nvSpPr>
        <p:spPr bwMode="auto">
          <a:xfrm>
            <a:off x="1143000" y="2819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9414" name="Line 47"/>
          <p:cNvSpPr>
            <a:spLocks noChangeShapeType="1"/>
          </p:cNvSpPr>
          <p:nvPr/>
        </p:nvSpPr>
        <p:spPr bwMode="auto">
          <a:xfrm>
            <a:off x="2362200" y="28194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15" name="Text Box 48"/>
          <p:cNvSpPr txBox="1">
            <a:spLocks noChangeArrowheads="1"/>
          </p:cNvSpPr>
          <p:nvPr/>
        </p:nvSpPr>
        <p:spPr bwMode="auto">
          <a:xfrm>
            <a:off x="2895600" y="28194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9416" name="Line 49"/>
          <p:cNvSpPr>
            <a:spLocks noChangeShapeType="1"/>
          </p:cNvSpPr>
          <p:nvPr/>
        </p:nvSpPr>
        <p:spPr bwMode="auto">
          <a:xfrm flipH="1">
            <a:off x="2362200" y="3810000"/>
            <a:ext cx="838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17" name="Text Box 50"/>
          <p:cNvSpPr txBox="1">
            <a:spLocks noChangeArrowheads="1"/>
          </p:cNvSpPr>
          <p:nvPr/>
        </p:nvSpPr>
        <p:spPr bwMode="auto">
          <a:xfrm>
            <a:off x="2362200" y="37338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t1</a:t>
            </a:r>
          </a:p>
        </p:txBody>
      </p:sp>
      <p:sp>
        <p:nvSpPr>
          <p:cNvPr id="59418" name="Oval 51"/>
          <p:cNvSpPr>
            <a:spLocks noChangeArrowheads="1"/>
          </p:cNvSpPr>
          <p:nvPr/>
        </p:nvSpPr>
        <p:spPr bwMode="auto">
          <a:xfrm>
            <a:off x="3124200" y="3276600"/>
            <a:ext cx="533400" cy="5334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r>
              <a:rPr lang="en-US" altLang="zh-CN" b="1">
                <a:solidFill>
                  <a:schemeClr val="folHlink"/>
                </a:solidFill>
                <a:ea typeface="宋体" charset="-122"/>
                <a:sym typeface="Symbol" pitchFamily="18" charset="2"/>
              </a:rPr>
              <a:t></a:t>
            </a:r>
            <a:r>
              <a:rPr lang="en-US" altLang="zh-CN">
                <a:ea typeface="宋体" charset="-122"/>
              </a:rPr>
              <a:t>0</a:t>
            </a:r>
          </a:p>
        </p:txBody>
      </p:sp>
      <p:sp>
        <p:nvSpPr>
          <p:cNvPr id="59419" name="Oval 52"/>
          <p:cNvSpPr>
            <a:spLocks noChangeArrowheads="1"/>
          </p:cNvSpPr>
          <p:nvPr/>
        </p:nvSpPr>
        <p:spPr bwMode="auto">
          <a:xfrm>
            <a:off x="685800" y="3276600"/>
            <a:ext cx="533400" cy="5334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001</a:t>
            </a:r>
          </a:p>
        </p:txBody>
      </p:sp>
      <p:sp>
        <p:nvSpPr>
          <p:cNvPr id="59420" name="Oval 53"/>
          <p:cNvSpPr>
            <a:spLocks noChangeArrowheads="1"/>
          </p:cNvSpPr>
          <p:nvPr/>
        </p:nvSpPr>
        <p:spPr bwMode="auto">
          <a:xfrm>
            <a:off x="1905000" y="4267200"/>
            <a:ext cx="533400" cy="533400"/>
          </a:xfrm>
          <a:prstGeom prst="ellipse">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r>
              <a:rPr lang="en-US" altLang="zh-CN" b="1">
                <a:solidFill>
                  <a:schemeClr val="folHlink"/>
                </a:solidFill>
                <a:ea typeface="宋体" charset="-122"/>
                <a:sym typeface="Symbol" pitchFamily="18" charset="2"/>
              </a:rPr>
              <a:t></a:t>
            </a:r>
            <a:r>
              <a:rPr lang="en-US" altLang="zh-CN">
                <a:ea typeface="宋体" charset="-122"/>
              </a:rPr>
              <a:t>1</a:t>
            </a:r>
          </a:p>
        </p:txBody>
      </p:sp>
      <p:sp>
        <p:nvSpPr>
          <p:cNvPr id="59421" name="Freeform 54"/>
          <p:cNvSpPr>
            <a:spLocks/>
          </p:cNvSpPr>
          <p:nvPr/>
        </p:nvSpPr>
        <p:spPr bwMode="auto">
          <a:xfrm>
            <a:off x="3581400" y="3276600"/>
            <a:ext cx="457200" cy="533400"/>
          </a:xfrm>
          <a:custGeom>
            <a:avLst/>
            <a:gdLst>
              <a:gd name="T0" fmla="*/ 0 w 288"/>
              <a:gd name="T1" fmla="*/ 2147483647 h 336"/>
              <a:gd name="T2" fmla="*/ 2147483647 w 288"/>
              <a:gd name="T3" fmla="*/ 2147483647 h 336"/>
              <a:gd name="T4" fmla="*/ 2147483647 w 288"/>
              <a:gd name="T5" fmla="*/ 2147483647 h 336"/>
              <a:gd name="T6" fmla="*/ 2147483647 w 288"/>
              <a:gd name="T7" fmla="*/ 2147483647 h 336"/>
              <a:gd name="T8" fmla="*/ 2147483647 w 288"/>
              <a:gd name="T9" fmla="*/ 2147483647 h 336"/>
              <a:gd name="T10" fmla="*/ 2147483647 w 288"/>
              <a:gd name="T11" fmla="*/ 0 h 336"/>
              <a:gd name="T12" fmla="*/ 0 w 288"/>
              <a:gd name="T13" fmla="*/ 2147483647 h 3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 h="336">
                <a:moveTo>
                  <a:pt x="0" y="288"/>
                </a:moveTo>
                <a:cubicBezTo>
                  <a:pt x="28" y="312"/>
                  <a:pt x="56" y="336"/>
                  <a:pt x="96" y="336"/>
                </a:cubicBezTo>
                <a:cubicBezTo>
                  <a:pt x="136" y="336"/>
                  <a:pt x="208" y="312"/>
                  <a:pt x="240" y="288"/>
                </a:cubicBezTo>
                <a:cubicBezTo>
                  <a:pt x="272" y="264"/>
                  <a:pt x="288" y="232"/>
                  <a:pt x="288" y="192"/>
                </a:cubicBezTo>
                <a:cubicBezTo>
                  <a:pt x="288" y="152"/>
                  <a:pt x="272" y="80"/>
                  <a:pt x="240" y="48"/>
                </a:cubicBezTo>
                <a:cubicBezTo>
                  <a:pt x="208" y="16"/>
                  <a:pt x="136" y="0"/>
                  <a:pt x="96" y="0"/>
                </a:cubicBezTo>
                <a:cubicBezTo>
                  <a:pt x="56" y="0"/>
                  <a:pt x="28" y="24"/>
                  <a:pt x="0"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22" name="Freeform 55"/>
          <p:cNvSpPr>
            <a:spLocks/>
          </p:cNvSpPr>
          <p:nvPr/>
        </p:nvSpPr>
        <p:spPr bwMode="auto">
          <a:xfrm flipH="1">
            <a:off x="1524000" y="4267200"/>
            <a:ext cx="457200" cy="533400"/>
          </a:xfrm>
          <a:custGeom>
            <a:avLst/>
            <a:gdLst>
              <a:gd name="T0" fmla="*/ 0 w 288"/>
              <a:gd name="T1" fmla="*/ 2147483647 h 336"/>
              <a:gd name="T2" fmla="*/ 2147483647 w 288"/>
              <a:gd name="T3" fmla="*/ 2147483647 h 336"/>
              <a:gd name="T4" fmla="*/ 2147483647 w 288"/>
              <a:gd name="T5" fmla="*/ 2147483647 h 336"/>
              <a:gd name="T6" fmla="*/ 2147483647 w 288"/>
              <a:gd name="T7" fmla="*/ 2147483647 h 336"/>
              <a:gd name="T8" fmla="*/ 2147483647 w 288"/>
              <a:gd name="T9" fmla="*/ 2147483647 h 336"/>
              <a:gd name="T10" fmla="*/ 2147483647 w 288"/>
              <a:gd name="T11" fmla="*/ 0 h 336"/>
              <a:gd name="T12" fmla="*/ 0 w 288"/>
              <a:gd name="T13" fmla="*/ 2147483647 h 3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 h="336">
                <a:moveTo>
                  <a:pt x="0" y="288"/>
                </a:moveTo>
                <a:cubicBezTo>
                  <a:pt x="28" y="312"/>
                  <a:pt x="56" y="336"/>
                  <a:pt x="96" y="336"/>
                </a:cubicBezTo>
                <a:cubicBezTo>
                  <a:pt x="136" y="336"/>
                  <a:pt x="208" y="312"/>
                  <a:pt x="240" y="288"/>
                </a:cubicBezTo>
                <a:cubicBezTo>
                  <a:pt x="272" y="264"/>
                  <a:pt x="288" y="232"/>
                  <a:pt x="288" y="192"/>
                </a:cubicBezTo>
                <a:cubicBezTo>
                  <a:pt x="288" y="152"/>
                  <a:pt x="272" y="80"/>
                  <a:pt x="240" y="48"/>
                </a:cubicBezTo>
                <a:cubicBezTo>
                  <a:pt x="208" y="16"/>
                  <a:pt x="136" y="0"/>
                  <a:pt x="96" y="0"/>
                </a:cubicBezTo>
                <a:cubicBezTo>
                  <a:pt x="56" y="0"/>
                  <a:pt x="28" y="24"/>
                  <a:pt x="0" y="4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9423" name="Text Box 56"/>
          <p:cNvSpPr txBox="1">
            <a:spLocks noChangeArrowheads="1"/>
          </p:cNvSpPr>
          <p:nvPr/>
        </p:nvSpPr>
        <p:spPr bwMode="auto">
          <a:xfrm>
            <a:off x="3810000" y="37338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t3</a:t>
            </a:r>
          </a:p>
        </p:txBody>
      </p:sp>
      <p:sp>
        <p:nvSpPr>
          <p:cNvPr id="59424" name="Text Box 57"/>
          <p:cNvSpPr txBox="1">
            <a:spLocks noChangeArrowheads="1"/>
          </p:cNvSpPr>
          <p:nvPr/>
        </p:nvSpPr>
        <p:spPr bwMode="auto">
          <a:xfrm>
            <a:off x="1143000" y="4495800"/>
            <a:ext cx="420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a:ea typeface="宋体" charset="-122"/>
              </a:rPr>
              <a:t>t2</a:t>
            </a:r>
          </a:p>
        </p:txBody>
      </p:sp>
      <p:sp>
        <p:nvSpPr>
          <p:cNvPr id="59425" name="Text Box 58"/>
          <p:cNvSpPr txBox="1">
            <a:spLocks noChangeArrowheads="1"/>
          </p:cNvSpPr>
          <p:nvPr/>
        </p:nvSpPr>
        <p:spPr bwMode="auto">
          <a:xfrm>
            <a:off x="1066800" y="6172200"/>
            <a:ext cx="27797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b="1">
                <a:ea typeface="宋体" charset="-122"/>
              </a:rPr>
              <a:t>coverability graph</a:t>
            </a:r>
          </a:p>
        </p:txBody>
      </p:sp>
      <p:sp>
        <p:nvSpPr>
          <p:cNvPr id="59426" name="Text Box 59"/>
          <p:cNvSpPr txBox="1">
            <a:spLocks noChangeArrowheads="1"/>
          </p:cNvSpPr>
          <p:nvPr/>
        </p:nvSpPr>
        <p:spPr bwMode="auto">
          <a:xfrm>
            <a:off x="5105400" y="6172200"/>
            <a:ext cx="25257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r>
              <a:rPr lang="en-US" altLang="zh-CN" b="1">
                <a:ea typeface="宋体" charset="-122"/>
              </a:rPr>
              <a:t>coverability tree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Reduction Rules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Analysis of Petri nets tedious, especially for large, complex nets</a:t>
            </a:r>
          </a:p>
          <a:p>
            <a:r>
              <a:rPr lang="en-US" altLang="zh-CN" dirty="0"/>
              <a:t>Often, the complexity for analysis increases exponentially with the size of the Petri net</a:t>
            </a:r>
          </a:p>
          <a:p>
            <a:r>
              <a:rPr lang="en-US" altLang="zh-CN" dirty="0"/>
              <a:t>Solution: Simplify the net while retaining the properties to analyze.</a:t>
            </a:r>
          </a:p>
          <a:p>
            <a:r>
              <a:rPr lang="en-US" altLang="zh-CN" dirty="0"/>
              <a:t>In our case, the properties in question are</a:t>
            </a:r>
          </a:p>
          <a:p>
            <a:pPr lvl="1"/>
            <a:r>
              <a:rPr lang="en-US" altLang="zh-CN" dirty="0" err="1"/>
              <a:t>Liveness</a:t>
            </a:r>
            <a:endParaRPr lang="en-US" altLang="zh-CN" dirty="0"/>
          </a:p>
          <a:p>
            <a:pPr lvl="1"/>
            <a:r>
              <a:rPr lang="en-US" altLang="zh-CN" dirty="0"/>
              <a:t>Safeness</a:t>
            </a:r>
          </a:p>
          <a:p>
            <a:pPr lvl="1"/>
            <a:r>
              <a:rPr lang="en-US" altLang="zh-CN" dirty="0" err="1"/>
              <a:t>Boundedness</a:t>
            </a:r>
            <a:endParaRPr lang="en-US" altLang="zh-CN" dirty="0"/>
          </a:p>
          <a:p>
            <a:r>
              <a:rPr lang="en-US" altLang="zh-CN" dirty="0"/>
              <a:t>6 of the simplest reduction rules are shown in the sequel</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61</a:t>
            </a:fld>
            <a:endParaRPr lang="en-US" altLang="ko-KR"/>
          </a:p>
        </p:txBody>
      </p:sp>
    </p:spTree>
    <p:extLst>
      <p:ext uri="{BB962C8B-B14F-4D97-AF65-F5344CB8AC3E}">
        <p14:creationId xmlns:p14="http://schemas.microsoft.com/office/powerpoint/2010/main" val="3275395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Reduction Rules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62</a:t>
            </a:fld>
            <a:endParaRPr lang="en-US" altLang="ko-KR"/>
          </a:p>
        </p:txBody>
      </p:sp>
      <p:pic>
        <p:nvPicPr>
          <p:cNvPr id="1136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8" y="1862027"/>
            <a:ext cx="7469187" cy="4820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3836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Reduction Rules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63</a:t>
            </a:fld>
            <a:endParaRPr lang="en-US" altLang="ko-K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70" y="2090738"/>
            <a:ext cx="8239630" cy="2786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709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 Extensions</a:t>
            </a:r>
            <a:endParaRPr lang="zh-CN" altLang="en-US" dirty="0"/>
          </a:p>
        </p:txBody>
      </p:sp>
      <p:sp>
        <p:nvSpPr>
          <p:cNvPr id="3" name="内容占位符 2"/>
          <p:cNvSpPr>
            <a:spLocks noGrp="1"/>
          </p:cNvSpPr>
          <p:nvPr>
            <p:ph idx="1"/>
          </p:nvPr>
        </p:nvSpPr>
        <p:spPr>
          <a:xfrm>
            <a:off x="554540" y="1999456"/>
            <a:ext cx="8142287" cy="2859087"/>
          </a:xfrm>
        </p:spPr>
        <p:txBody>
          <a:bodyPr>
            <a:normAutofit fontScale="77500" lnSpcReduction="20000"/>
          </a:bodyPr>
          <a:lstStyle/>
          <a:p>
            <a:r>
              <a:rPr lang="en-US" altLang="zh-CN" dirty="0">
                <a:solidFill>
                  <a:srgbClr val="FF0000"/>
                </a:solidFill>
              </a:rPr>
              <a:t>Colored Petri nets</a:t>
            </a:r>
            <a:r>
              <a:rPr lang="en-US" altLang="zh-CN" dirty="0"/>
              <a:t>: Tokens carry values (colors)</a:t>
            </a:r>
          </a:p>
          <a:p>
            <a:pPr marL="0" indent="0">
              <a:buNone/>
            </a:pPr>
            <a:r>
              <a:rPr lang="en-US" altLang="zh-CN" dirty="0"/>
              <a:t>     Any Petri net with finite number of colors can be      </a:t>
            </a:r>
          </a:p>
          <a:p>
            <a:pPr marL="0" indent="0">
              <a:buNone/>
            </a:pPr>
            <a:r>
              <a:rPr lang="en-US" altLang="zh-CN" dirty="0"/>
              <a:t>     transformed into a regular Petri net.</a:t>
            </a:r>
          </a:p>
          <a:p>
            <a:r>
              <a:rPr lang="en-US" altLang="zh-CN" dirty="0">
                <a:solidFill>
                  <a:srgbClr val="FF0000"/>
                </a:solidFill>
              </a:rPr>
              <a:t>Continuous Petri nets</a:t>
            </a:r>
            <a:r>
              <a:rPr lang="en-US" altLang="zh-CN" dirty="0"/>
              <a:t>: The number of tokens can be </a:t>
            </a:r>
            <a:r>
              <a:rPr lang="en-US" altLang="zh-CN" dirty="0" err="1"/>
              <a:t>real.Cannot</a:t>
            </a:r>
            <a:r>
              <a:rPr lang="en-US" altLang="zh-CN" dirty="0"/>
              <a:t> be transformed to a regular Petri net</a:t>
            </a:r>
          </a:p>
          <a:p>
            <a:r>
              <a:rPr lang="en-US" altLang="zh-CN" dirty="0">
                <a:solidFill>
                  <a:srgbClr val="FF0000"/>
                </a:solidFill>
              </a:rPr>
              <a:t>Inhibitor Arcs</a:t>
            </a:r>
            <a:r>
              <a:rPr lang="en-US" altLang="zh-CN" dirty="0"/>
              <a:t>: Enable a transition if a place contains </a:t>
            </a:r>
            <a:r>
              <a:rPr lang="en-US" altLang="zh-CN" b="1" dirty="0"/>
              <a:t>no </a:t>
            </a:r>
            <a:r>
              <a:rPr lang="en-US" altLang="zh-CN" dirty="0"/>
              <a:t>tokens. Cannot be transformed to a regular Petri net</a:t>
            </a:r>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64</a:t>
            </a:fld>
            <a:endParaRPr lang="en-US" altLang="ko-KR"/>
          </a:p>
        </p:txBody>
      </p:sp>
      <p:pic>
        <p:nvPicPr>
          <p:cNvPr id="115713" name="Picture 1" descr="C:\Users\Ray\AppData\Roaming\Tencent\Users\8810444\QQ\WinTemp\RichOle\_7HC7(@K[S]~ME}34DXV(M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897983"/>
            <a:ext cx="5550904" cy="1930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53048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a:latin typeface="Times New Roman" charset="0"/>
                <a:cs typeface="Times New Roman" charset="0"/>
              </a:rPr>
              <a:t>Time Extension</a:t>
            </a:r>
            <a:endParaRPr lang="zh-CN" altLang="en-US">
              <a:latin typeface="Times New Roman" charset="0"/>
              <a:cs typeface="Times New Roman" charset="0"/>
            </a:endParaRPr>
          </a:p>
        </p:txBody>
      </p:sp>
      <p:sp>
        <p:nvSpPr>
          <p:cNvPr id="3" name="内容占位符 2"/>
          <p:cNvSpPr>
            <a:spLocks noGrp="1"/>
          </p:cNvSpPr>
          <p:nvPr>
            <p:ph idx="1"/>
          </p:nvPr>
        </p:nvSpPr>
        <p:spPr>
          <a:xfrm>
            <a:off x="685800" y="2128838"/>
            <a:ext cx="7772400" cy="4114800"/>
          </a:xfrm>
        </p:spPr>
        <p:txBody>
          <a:bodyPr>
            <a:normAutofit fontScale="70000" lnSpcReduction="20000"/>
          </a:bodyPr>
          <a:lstStyle/>
          <a:p>
            <a:pPr>
              <a:defRPr/>
            </a:pPr>
            <a:r>
              <a:rPr lang="en-US" altLang="zh-CN" dirty="0"/>
              <a:t>The previous examples model the sequences of events that can take place in the system; </a:t>
            </a:r>
          </a:p>
          <a:p>
            <a:pPr>
              <a:defRPr/>
            </a:pPr>
            <a:r>
              <a:rPr lang="en-US" altLang="zh-CN" dirty="0"/>
              <a:t>For example, they tell us that "the resource must be occupied before being released", or that "a new low-priority request can be issued only after the resource is released", </a:t>
            </a:r>
          </a:p>
          <a:p>
            <a:pPr>
              <a:defRPr/>
            </a:pPr>
            <a:r>
              <a:rPr lang="en-US" altLang="zh-CN" dirty="0"/>
              <a:t>But, it does not say anything about time distances</a:t>
            </a:r>
          </a:p>
          <a:p>
            <a:pPr lvl="1">
              <a:defRPr/>
            </a:pPr>
            <a:r>
              <a:rPr lang="en-US" altLang="zh-CN" dirty="0"/>
              <a:t>e.g. how soon is the resource granted after a low-priority request? how long can a process keep the resource occupied? how often is a new request issued?</a:t>
            </a:r>
          </a:p>
          <a:p>
            <a:pPr lvl="1">
              <a:defRPr/>
            </a:pPr>
            <a:r>
              <a:rPr lang="en-US" altLang="zh-CN" dirty="0"/>
              <a:t>to be able to model these properties, we need to introduce a quantitative notion of time into the formalism</a:t>
            </a:r>
            <a:endParaRPr lang="zh-CN" altLang="en-US" dirty="0"/>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64558207-61E7-42AC-A737-B409F8225F9B}" type="slidenum">
              <a:rPr kumimoji="0" lang="ko-KR" altLang="en-US">
                <a:latin typeface="Times New Roman" charset="0"/>
                <a:cs typeface="Times New Roman" charset="0"/>
              </a:rPr>
              <a:pPr eaLnBrk="1" hangingPunct="1"/>
              <a:t>65</a:t>
            </a:fld>
            <a:endParaRPr kumimoji="0" lang="en-US" altLang="ko-KR">
              <a:latin typeface="Times New Roman" charset="0"/>
              <a:cs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ko-KR" sz="4000">
                <a:latin typeface="Times New Roman" charset="0"/>
                <a:cs typeface="Times New Roman" charset="0"/>
              </a:rPr>
              <a:t>Petri Net with Time</a:t>
            </a:r>
          </a:p>
        </p:txBody>
      </p:sp>
      <p:sp>
        <p:nvSpPr>
          <p:cNvPr id="65539" name="Rectangle 3"/>
          <p:cNvSpPr>
            <a:spLocks noGrp="1" noChangeArrowheads="1"/>
          </p:cNvSpPr>
          <p:nvPr>
            <p:ph idx="1"/>
          </p:nvPr>
        </p:nvSpPr>
        <p:spPr/>
        <p:txBody>
          <a:bodyPr>
            <a:normAutofit fontScale="85000" lnSpcReduction="10000"/>
          </a:bodyPr>
          <a:lstStyle/>
          <a:p>
            <a:r>
              <a:rPr lang="en-US" altLang="zh-CN" dirty="0">
                <a:latin typeface="Times New Roman" charset="0"/>
                <a:cs typeface="Times New Roman" charset="0"/>
              </a:rPr>
              <a:t>Time Petri nets are classical Petri Nets where to each transition </a:t>
            </a:r>
            <a:r>
              <a:rPr lang="en-US" altLang="zh-CN" i="1" dirty="0">
                <a:latin typeface="Times New Roman" charset="0"/>
                <a:cs typeface="Times New Roman" charset="0"/>
              </a:rPr>
              <a:t>t </a:t>
            </a:r>
            <a:r>
              <a:rPr lang="en-US" altLang="zh-CN" dirty="0">
                <a:latin typeface="Times New Roman" charset="0"/>
                <a:cs typeface="Times New Roman" charset="0"/>
              </a:rPr>
              <a:t>a time interval [</a:t>
            </a:r>
            <a:r>
              <a:rPr lang="en-US" altLang="zh-CN" i="1" dirty="0">
                <a:latin typeface="Times New Roman" charset="0"/>
                <a:cs typeface="Times New Roman" charset="0"/>
              </a:rPr>
              <a:t>a; b</a:t>
            </a:r>
            <a:r>
              <a:rPr lang="en-US" altLang="zh-CN" dirty="0">
                <a:latin typeface="Times New Roman" charset="0"/>
                <a:cs typeface="Times New Roman" charset="0"/>
              </a:rPr>
              <a:t>] is associated. </a:t>
            </a:r>
          </a:p>
          <a:p>
            <a:r>
              <a:rPr lang="en-US" altLang="zh-CN" dirty="0">
                <a:latin typeface="Times New Roman" charset="0"/>
                <a:cs typeface="Times New Roman" charset="0"/>
              </a:rPr>
              <a:t>The times </a:t>
            </a:r>
            <a:r>
              <a:rPr lang="en-US" altLang="zh-CN" i="1" dirty="0">
                <a:latin typeface="Times New Roman" charset="0"/>
                <a:cs typeface="Times New Roman" charset="0"/>
              </a:rPr>
              <a:t>a </a:t>
            </a:r>
            <a:r>
              <a:rPr lang="en-US" altLang="zh-CN" dirty="0">
                <a:latin typeface="Times New Roman" charset="0"/>
                <a:cs typeface="Times New Roman" charset="0"/>
              </a:rPr>
              <a:t>and </a:t>
            </a:r>
            <a:r>
              <a:rPr lang="en-US" altLang="zh-CN" i="1" dirty="0">
                <a:latin typeface="Times New Roman" charset="0"/>
                <a:cs typeface="Times New Roman" charset="0"/>
              </a:rPr>
              <a:t>b </a:t>
            </a:r>
            <a:r>
              <a:rPr lang="en-US" altLang="zh-CN" dirty="0">
                <a:latin typeface="Times New Roman" charset="0"/>
                <a:cs typeface="Times New Roman" charset="0"/>
              </a:rPr>
              <a:t>are relative to the moment at which </a:t>
            </a:r>
            <a:r>
              <a:rPr lang="en-US" altLang="zh-CN" i="1" dirty="0">
                <a:latin typeface="Times New Roman" charset="0"/>
                <a:cs typeface="Times New Roman" charset="0"/>
              </a:rPr>
              <a:t>t </a:t>
            </a:r>
            <a:r>
              <a:rPr lang="en-US" altLang="zh-CN" dirty="0">
                <a:latin typeface="Times New Roman" charset="0"/>
                <a:cs typeface="Times New Roman" charset="0"/>
              </a:rPr>
              <a:t>was last enabled. </a:t>
            </a:r>
          </a:p>
          <a:p>
            <a:r>
              <a:rPr lang="en-US" altLang="zh-CN" dirty="0">
                <a:latin typeface="Times New Roman" charset="0"/>
                <a:cs typeface="Times New Roman" charset="0"/>
              </a:rPr>
              <a:t>Assuming that </a:t>
            </a:r>
            <a:r>
              <a:rPr lang="en-US" altLang="zh-CN" i="1" dirty="0">
                <a:latin typeface="Times New Roman" charset="0"/>
                <a:cs typeface="Times New Roman" charset="0"/>
              </a:rPr>
              <a:t>t </a:t>
            </a:r>
            <a:r>
              <a:rPr lang="en-US" altLang="zh-CN" dirty="0">
                <a:latin typeface="Times New Roman" charset="0"/>
                <a:cs typeface="Times New Roman" charset="0"/>
              </a:rPr>
              <a:t>was enabled at time </a:t>
            </a:r>
            <a:r>
              <a:rPr lang="en-US" altLang="zh-CN" i="1" dirty="0">
                <a:latin typeface="Times New Roman" charset="0"/>
                <a:cs typeface="Times New Roman" charset="0"/>
              </a:rPr>
              <a:t>c</a:t>
            </a:r>
            <a:r>
              <a:rPr lang="en-US" altLang="zh-CN" dirty="0">
                <a:latin typeface="Times New Roman" charset="0"/>
                <a:cs typeface="Times New Roman" charset="0"/>
              </a:rPr>
              <a:t>, then </a:t>
            </a:r>
            <a:r>
              <a:rPr lang="en-US" altLang="zh-CN" i="1" dirty="0">
                <a:latin typeface="Times New Roman" charset="0"/>
                <a:cs typeface="Times New Roman" charset="0"/>
              </a:rPr>
              <a:t>t </a:t>
            </a:r>
            <a:r>
              <a:rPr lang="en-US" altLang="zh-CN" dirty="0">
                <a:latin typeface="Times New Roman" charset="0"/>
                <a:cs typeface="Times New Roman" charset="0"/>
              </a:rPr>
              <a:t>may fire only during the interval [</a:t>
            </a:r>
            <a:r>
              <a:rPr lang="en-US" altLang="zh-CN" i="1" dirty="0">
                <a:latin typeface="Times New Roman" charset="0"/>
                <a:cs typeface="Times New Roman" charset="0"/>
              </a:rPr>
              <a:t>c </a:t>
            </a:r>
            <a:r>
              <a:rPr lang="en-US" altLang="zh-CN" dirty="0">
                <a:latin typeface="Times New Roman" charset="0"/>
                <a:cs typeface="Times New Roman" charset="0"/>
              </a:rPr>
              <a:t>+ </a:t>
            </a:r>
            <a:r>
              <a:rPr lang="en-US" altLang="zh-CN" i="1" dirty="0">
                <a:latin typeface="Times New Roman" charset="0"/>
                <a:cs typeface="Times New Roman" charset="0"/>
              </a:rPr>
              <a:t>a; c </a:t>
            </a:r>
            <a:r>
              <a:rPr lang="en-US" altLang="zh-CN" dirty="0">
                <a:latin typeface="Times New Roman" charset="0"/>
                <a:cs typeface="Times New Roman" charset="0"/>
              </a:rPr>
              <a:t>+ </a:t>
            </a:r>
            <a:r>
              <a:rPr lang="en-US" altLang="zh-CN" i="1" dirty="0">
                <a:latin typeface="Times New Roman" charset="0"/>
                <a:cs typeface="Times New Roman" charset="0"/>
              </a:rPr>
              <a:t>b</a:t>
            </a:r>
            <a:r>
              <a:rPr lang="en-US" altLang="zh-CN" dirty="0">
                <a:latin typeface="Times New Roman" charset="0"/>
                <a:cs typeface="Times New Roman" charset="0"/>
              </a:rPr>
              <a:t>] and must fire at the time </a:t>
            </a:r>
            <a:r>
              <a:rPr lang="en-US" altLang="zh-CN" i="1" dirty="0">
                <a:latin typeface="Times New Roman" charset="0"/>
                <a:cs typeface="Times New Roman" charset="0"/>
              </a:rPr>
              <a:t>c </a:t>
            </a:r>
            <a:r>
              <a:rPr lang="en-US" altLang="zh-CN" dirty="0">
                <a:latin typeface="Times New Roman" charset="0"/>
                <a:cs typeface="Times New Roman" charset="0"/>
              </a:rPr>
              <a:t>+ </a:t>
            </a:r>
            <a:r>
              <a:rPr lang="en-US" altLang="zh-CN" i="1" dirty="0">
                <a:latin typeface="Times New Roman" charset="0"/>
                <a:cs typeface="Times New Roman" charset="0"/>
              </a:rPr>
              <a:t>b </a:t>
            </a:r>
            <a:r>
              <a:rPr lang="en-US" altLang="zh-CN" dirty="0">
                <a:latin typeface="Times New Roman" charset="0"/>
                <a:cs typeface="Times New Roman" charset="0"/>
              </a:rPr>
              <a:t>at the latest, unless it is disabled before by the firing of another transition. </a:t>
            </a:r>
          </a:p>
          <a:p>
            <a:r>
              <a:rPr lang="en-US" altLang="zh-CN" dirty="0">
                <a:latin typeface="Times New Roman" charset="0"/>
                <a:cs typeface="Times New Roman" charset="0"/>
              </a:rPr>
              <a:t>Firing a transition takes no time.</a:t>
            </a:r>
            <a:endParaRPr lang="en-US" altLang="ko-KR" dirty="0">
              <a:latin typeface="Times New Roman" charset="0"/>
              <a:cs typeface="Times New Roman" charset="0"/>
            </a:endParaRPr>
          </a:p>
        </p:txBody>
      </p:sp>
      <p:sp>
        <p:nvSpPr>
          <p:cNvPr id="6554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97C61B95-C3F1-4276-AE38-3563C778A3F5}" type="slidenum">
              <a:rPr kumimoji="0" lang="ko-KR" altLang="en-US">
                <a:latin typeface="Times New Roman" charset="0"/>
                <a:cs typeface="Times New Roman" charset="0"/>
              </a:rPr>
              <a:pPr eaLnBrk="1" hangingPunct="1"/>
              <a:t>66</a:t>
            </a:fld>
            <a:endParaRPr kumimoji="0" lang="en-US" altLang="ko-KR">
              <a:latin typeface="Times New Roman" charset="0"/>
              <a:cs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endParaRPr lang="zh-CN" altLang="en-US"/>
          </a:p>
        </p:txBody>
      </p:sp>
      <p:sp>
        <p:nvSpPr>
          <p:cNvPr id="66563" name="内容占位符 2"/>
          <p:cNvSpPr>
            <a:spLocks noGrp="1"/>
          </p:cNvSpPr>
          <p:nvPr>
            <p:ph idx="1"/>
          </p:nvPr>
        </p:nvSpPr>
        <p:spPr/>
        <p:txBody>
          <a:bodyPr/>
          <a:lstStyle/>
          <a:p>
            <a:endParaRPr lang="zh-CN" altLang="en-US">
              <a:latin typeface="Times New Roman" charset="0"/>
              <a:cs typeface="Times New Roman" charset="0"/>
            </a:endParaRPr>
          </a:p>
        </p:txBody>
      </p:sp>
      <p:sp>
        <p:nvSpPr>
          <p:cNvPr id="4" name="灯片编号占位符 3"/>
          <p:cNvSpPr>
            <a:spLocks noGrp="1"/>
          </p:cNvSpPr>
          <p:nvPr>
            <p:ph type="sldNum" sz="quarter" idx="12"/>
          </p:nvPr>
        </p:nvSpPr>
        <p:spPr/>
        <p:txBody>
          <a:bodyPr/>
          <a:lstStyle/>
          <a:p>
            <a:pPr>
              <a:defRPr/>
            </a:pPr>
            <a:fld id="{074CC07E-0CBA-4BC1-83EC-3FDB79420C27}" type="slidenum">
              <a:rPr lang="ko-KR" altLang="en-US"/>
              <a:pPr>
                <a:defRPr/>
              </a:pPr>
              <a:t>67</a:t>
            </a:fld>
            <a:endParaRPr lang="en-US" altLang="ko-KR"/>
          </a:p>
        </p:txBody>
      </p:sp>
      <p:pic>
        <p:nvPicPr>
          <p:cNvPr id="665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2" y="1995488"/>
            <a:ext cx="7038975" cy="4705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endParaRPr lang="zh-CN" altLang="en-US">
              <a:latin typeface="Times New Roman" charset="0"/>
              <a:cs typeface="Times New Roman" charset="0"/>
            </a:endParaRPr>
          </a:p>
        </p:txBody>
      </p:sp>
      <p:sp>
        <p:nvSpPr>
          <p:cNvPr id="3" name="内容占位符 2"/>
          <p:cNvSpPr>
            <a:spLocks noGrp="1"/>
          </p:cNvSpPr>
          <p:nvPr>
            <p:ph idx="1"/>
          </p:nvPr>
        </p:nvSpPr>
        <p:spPr>
          <a:xfrm>
            <a:off x="304800" y="1981200"/>
            <a:ext cx="8382000" cy="3886200"/>
          </a:xfrm>
        </p:spPr>
        <p:txBody>
          <a:bodyPr>
            <a:normAutofit fontScale="85000" lnSpcReduction="20000"/>
          </a:bodyPr>
          <a:lstStyle/>
          <a:p>
            <a:pPr>
              <a:defRPr/>
            </a:pPr>
            <a:r>
              <a:rPr lang="en-US" altLang="zh-CN" dirty="0"/>
              <a:t>The philosophy of this kind of time dependent Petri net is: when a transition becomes enabled it may not fire at once (in general) but during a certain time interval and at the end of the interval there is a force to fire. </a:t>
            </a:r>
            <a:endParaRPr lang="zh-CN" altLang="en-US" dirty="0"/>
          </a:p>
          <a:p>
            <a:pPr>
              <a:defRPr/>
            </a:pPr>
            <a:endParaRPr lang="zh-CN" altLang="en-US" dirty="0"/>
          </a:p>
          <a:p>
            <a:pPr>
              <a:defRPr/>
            </a:pPr>
            <a:r>
              <a:rPr lang="en-US" altLang="zh-CN" dirty="0"/>
              <a:t>If the upper bound of the interval is at infinity, then the second characteristic, the obligation to fire, is lost. That is why we consider only time intervals whose upper bounds are finite numbers.</a:t>
            </a:r>
            <a:endParaRPr lang="zh-CN" altLang="en-US" dirty="0"/>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84F3B283-2D34-4EB7-A1AA-11762F1E26FB}" type="slidenum">
              <a:rPr kumimoji="0" lang="ko-KR" altLang="en-US">
                <a:latin typeface="Times New Roman" charset="0"/>
                <a:cs typeface="Times New Roman" charset="0"/>
              </a:rPr>
              <a:pPr eaLnBrk="1" hangingPunct="1"/>
              <a:t>68</a:t>
            </a:fld>
            <a:endParaRPr kumimoji="0" lang="en-US" altLang="ko-KR">
              <a:latin typeface="Times New Roman" charset="0"/>
              <a:cs typeface="Times New Roman"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00856" y="2251075"/>
                <a:ext cx="8142287" cy="4392612"/>
              </a:xfrm>
            </p:spPr>
            <p:txBody>
              <a:bodyPr>
                <a:normAutofit fontScale="85000" lnSpcReduction="10000"/>
              </a:bodyPr>
              <a:lstStyle/>
              <a:p>
                <a:pPr marL="0" indent="0">
                  <a:buNone/>
                </a:pPr>
                <a:r>
                  <a:rPr lang="en-US" altLang="zh-CN" dirty="0"/>
                  <a:t>Let N be the set of natural numbers. A time Petri net is a six-tuple, </a:t>
                </a:r>
                <a:r>
                  <a:rPr lang="en-US" altLang="zh-CN" i="1" dirty="0"/>
                  <a:t>N </a:t>
                </a:r>
                <a:r>
                  <a:rPr lang="en-US" altLang="zh-CN" dirty="0"/>
                  <a:t>=</a:t>
                </a:r>
                <a14:m>
                  <m:oMath xmlns:m="http://schemas.openxmlformats.org/officeDocument/2006/math">
                    <m:r>
                      <a:rPr lang="en-US" altLang="zh-CN" b="0" i="1" smtClean="0">
                        <a:latin typeface="Cambria Math"/>
                      </a:rPr>
                      <m:t>(</m:t>
                    </m:r>
                    <m:r>
                      <a:rPr lang="en-US" altLang="zh-CN" b="0" i="1" smtClean="0">
                        <a:latin typeface="Cambria Math"/>
                      </a:rPr>
                      <m:t>𝑃</m:t>
                    </m:r>
                    <m:r>
                      <a:rPr lang="en-US" altLang="zh-CN" b="0" i="1" smtClean="0">
                        <a:latin typeface="Cambria Math"/>
                      </a:rPr>
                      <m:t>,</m:t>
                    </m:r>
                    <m:r>
                      <a:rPr lang="en-US" altLang="zh-CN" b="0" i="1" smtClean="0">
                        <a:latin typeface="Cambria Math"/>
                      </a:rPr>
                      <m:t>𝑇</m:t>
                    </m:r>
                    <m:r>
                      <a:rPr lang="en-US" altLang="zh-CN" b="0" i="1" smtClean="0">
                        <a:latin typeface="Cambria Math"/>
                      </a:rPr>
                      <m:t>,</m:t>
                    </m:r>
                    <m:r>
                      <a:rPr lang="en-US" altLang="zh-CN" b="0" i="1" smtClean="0">
                        <a:latin typeface="Cambria Math"/>
                      </a:rPr>
                      <m:t>𝐹</m:t>
                    </m:r>
                    <m:r>
                      <a:rPr lang="en-US" altLang="zh-CN" b="0" i="1" smtClean="0">
                        <a:latin typeface="Cambria Math"/>
                      </a:rPr>
                      <m:t>,</m:t>
                    </m:r>
                    <m:r>
                      <a:rPr lang="en-US" altLang="zh-CN" b="0" i="1" smtClean="0">
                        <a:latin typeface="Cambria Math"/>
                      </a:rPr>
                      <m:t>𝐸𝑓𝑡</m:t>
                    </m:r>
                    <m:r>
                      <a:rPr lang="en-US" altLang="zh-CN" b="0" i="1" smtClean="0">
                        <a:latin typeface="Cambria Math"/>
                      </a:rPr>
                      <m:t>,</m:t>
                    </m:r>
                    <m:r>
                      <a:rPr lang="en-US" altLang="zh-CN" b="0" i="1" smtClean="0">
                        <a:latin typeface="Cambria Math"/>
                      </a:rPr>
                      <m:t>𝐿𝑓𝑡</m:t>
                    </m:r>
                    <m:r>
                      <a:rPr lang="en-US" altLang="zh-CN" b="0" i="1" smtClean="0">
                        <a:latin typeface="Cambria Math"/>
                      </a:rPr>
                      <m:t>,</m:t>
                    </m:r>
                    <m:sSub>
                      <m:sSubPr>
                        <m:ctrlPr>
                          <a:rPr lang="en-US" altLang="zh-CN" b="0" i="1" smtClean="0">
                            <a:latin typeface="Cambria Math" panose="02040503050406030204" pitchFamily="18" charset="0"/>
                          </a:rPr>
                        </m:ctrlPr>
                      </m:sSubPr>
                      <m:e>
                        <m:r>
                          <a:rPr lang="zh-CN" altLang="en-US" b="0" i="1" smtClean="0">
                            <a:latin typeface="Cambria Math"/>
                          </a:rPr>
                          <m:t>𝜇</m:t>
                        </m:r>
                      </m:e>
                      <m:sub>
                        <m:r>
                          <a:rPr lang="en-US" altLang="zh-CN" b="0" i="1" smtClean="0">
                            <a:latin typeface="Cambria Math"/>
                          </a:rPr>
                          <m:t>0</m:t>
                        </m:r>
                      </m:sub>
                    </m:sSub>
                    <m:r>
                      <a:rPr lang="en-US" altLang="zh-CN" b="0" i="1" smtClean="0">
                        <a:latin typeface="Cambria Math"/>
                      </a:rPr>
                      <m:t>)</m:t>
                    </m:r>
                  </m:oMath>
                </a14:m>
                <a:r>
                  <a:rPr lang="en-US" altLang="zh-CN" dirty="0"/>
                  <a:t>, where</a:t>
                </a:r>
              </a:p>
              <a:p>
                <a:r>
                  <a:rPr lang="en-US" altLang="zh-CN" i="1" dirty="0"/>
                  <a:t>P </a:t>
                </a:r>
                <a:r>
                  <a:rPr lang="en-US" altLang="zh-CN" dirty="0"/>
                  <a:t>= {</a:t>
                </a:r>
                <a:r>
                  <a:rPr lang="en-US" altLang="zh-CN" i="1" dirty="0"/>
                  <a:t>p</a:t>
                </a:r>
                <a:r>
                  <a:rPr lang="en-US" altLang="zh-CN" sz="1400" dirty="0"/>
                  <a:t>1</a:t>
                </a:r>
                <a:r>
                  <a:rPr lang="en-US" altLang="zh-CN" i="1" dirty="0"/>
                  <a:t>, p</a:t>
                </a:r>
                <a:r>
                  <a:rPr lang="en-US" altLang="zh-CN" sz="1400" dirty="0"/>
                  <a:t>2</a:t>
                </a:r>
                <a:r>
                  <a:rPr lang="en-US" altLang="zh-CN" i="1" dirty="0"/>
                  <a:t>,…,p</a:t>
                </a:r>
                <a:r>
                  <a:rPr lang="en-US" altLang="zh-CN" sz="1400" dirty="0"/>
                  <a:t>m</a:t>
                </a:r>
                <a:r>
                  <a:rPr lang="en-US" altLang="zh-CN" dirty="0"/>
                  <a:t>}</a:t>
                </a:r>
                <a:r>
                  <a:rPr lang="en-US" altLang="zh-CN" i="1" dirty="0"/>
                  <a:t> </a:t>
                </a:r>
                <a:r>
                  <a:rPr lang="en-US" altLang="zh-CN" dirty="0"/>
                  <a:t>is a finite set of </a:t>
                </a:r>
                <a:r>
                  <a:rPr lang="en-US" altLang="zh-CN" i="1" dirty="0"/>
                  <a:t>places</a:t>
                </a:r>
                <a:r>
                  <a:rPr lang="en-US" altLang="zh-CN" dirty="0"/>
                  <a:t>;</a:t>
                </a:r>
              </a:p>
              <a:p>
                <a:r>
                  <a:rPr lang="en-US" altLang="zh-CN" i="1" dirty="0"/>
                  <a:t>T </a:t>
                </a:r>
                <a:r>
                  <a:rPr lang="en-US" altLang="zh-CN" dirty="0"/>
                  <a:t>= { </a:t>
                </a:r>
                <a:r>
                  <a:rPr lang="en-US" altLang="zh-CN" i="1" dirty="0"/>
                  <a:t>t</a:t>
                </a:r>
                <a:r>
                  <a:rPr lang="en-US" altLang="zh-CN" sz="1400" dirty="0"/>
                  <a:t>1</a:t>
                </a:r>
                <a:r>
                  <a:rPr lang="en-US" altLang="zh-CN" i="1" dirty="0"/>
                  <a:t>, t</a:t>
                </a:r>
                <a:r>
                  <a:rPr lang="en-US" altLang="zh-CN" sz="1400" dirty="0"/>
                  <a:t>2</a:t>
                </a:r>
                <a:r>
                  <a:rPr lang="en-US" altLang="zh-CN" i="1" dirty="0"/>
                  <a:t>,…,</a:t>
                </a:r>
                <a:r>
                  <a:rPr lang="en-US" altLang="zh-CN" i="1" dirty="0" err="1"/>
                  <a:t>t</a:t>
                </a:r>
                <a:r>
                  <a:rPr lang="en-US" altLang="zh-CN" sz="1400" dirty="0" err="1"/>
                  <a:t>n</a:t>
                </a:r>
                <a:r>
                  <a:rPr lang="en-US" altLang="zh-CN" sz="1400" dirty="0"/>
                  <a:t> </a:t>
                </a:r>
                <a:r>
                  <a:rPr lang="en-US" altLang="zh-CN" dirty="0"/>
                  <a:t>} is a finite set of </a:t>
                </a:r>
                <a:r>
                  <a:rPr lang="en-US" altLang="zh-CN" i="1" dirty="0"/>
                  <a:t>transitions </a:t>
                </a:r>
                <a14:m>
                  <m:oMath xmlns:m="http://schemas.openxmlformats.org/officeDocument/2006/math">
                    <m:r>
                      <a:rPr lang="en-US" altLang="zh-CN" b="0" i="1" smtClean="0">
                        <a:latin typeface="Cambria Math"/>
                      </a:rPr>
                      <m:t>(</m:t>
                    </m:r>
                    <m:r>
                      <a:rPr lang="en-US" altLang="zh-CN" b="0" i="1" smtClean="0">
                        <a:latin typeface="Cambria Math"/>
                      </a:rPr>
                      <m:t>𝑃</m:t>
                    </m:r>
                    <m:r>
                      <a:rPr lang="en-US" altLang="zh-CN" b="0" i="1" smtClean="0">
                        <a:latin typeface="Cambria Math"/>
                        <a:ea typeface="Cambria Math"/>
                      </a:rPr>
                      <m:t>∩</m:t>
                    </m:r>
                    <m:r>
                      <a:rPr lang="en-US" altLang="zh-CN" b="0" i="1" smtClean="0">
                        <a:latin typeface="Cambria Math"/>
                        <a:ea typeface="Cambria Math"/>
                      </a:rPr>
                      <m:t>𝑇</m:t>
                    </m:r>
                    <m:r>
                      <a:rPr lang="en-US" altLang="zh-CN" b="0" i="1" smtClean="0">
                        <a:latin typeface="Cambria Math"/>
                        <a:ea typeface="Cambria Math"/>
                      </a:rPr>
                      <m:t>=∅)</m:t>
                    </m:r>
                  </m:oMath>
                </a14:m>
                <a:endParaRPr lang="en-US" altLang="zh-CN" i="1" dirty="0"/>
              </a:p>
              <a:p>
                <a14:m>
                  <m:oMath xmlns:m="http://schemas.openxmlformats.org/officeDocument/2006/math">
                    <m:r>
                      <a:rPr lang="en-US" altLang="zh-CN" b="0" i="1" smtClean="0">
                        <a:latin typeface="Cambria Math"/>
                      </a:rPr>
                      <m:t>𝐹</m:t>
                    </m:r>
                    <m:r>
                      <a:rPr lang="en-US" altLang="zh-CN" b="0" i="1" smtClean="0">
                        <a:latin typeface="Cambria Math"/>
                        <a:ea typeface="Cambria Math"/>
                      </a:rPr>
                      <m:t>⊂</m:t>
                    </m:r>
                    <m:r>
                      <a:rPr lang="en-US" altLang="zh-CN" i="1">
                        <a:latin typeface="Cambria Math"/>
                      </a:rPr>
                      <m:t>(</m:t>
                    </m:r>
                    <m:r>
                      <a:rPr lang="en-US" altLang="zh-CN" i="1">
                        <a:latin typeface="Cambria Math"/>
                      </a:rPr>
                      <m:t>𝑃</m:t>
                    </m:r>
                    <m:r>
                      <a:rPr lang="en-US" altLang="zh-CN" i="1" smtClean="0">
                        <a:latin typeface="Cambria Math"/>
                        <a:ea typeface="Cambria Math"/>
                      </a:rPr>
                      <m:t>×</m:t>
                    </m:r>
                    <m:r>
                      <a:rPr lang="en-US" altLang="zh-CN" i="1">
                        <a:latin typeface="Cambria Math"/>
                        <a:ea typeface="Cambria Math"/>
                      </a:rPr>
                      <m:t>𝑇</m:t>
                    </m:r>
                    <m:r>
                      <a:rPr lang="en-US" altLang="zh-CN" i="1">
                        <a:latin typeface="Cambria Math"/>
                        <a:ea typeface="Cambria Math"/>
                      </a:rPr>
                      <m:t>)∪</m:t>
                    </m:r>
                  </m:oMath>
                </a14:m>
                <a:r>
                  <a:rPr lang="en-US" altLang="zh-CN" dirty="0"/>
                  <a:t> </a:t>
                </a:r>
                <a14:m>
                  <m:oMath xmlns:m="http://schemas.openxmlformats.org/officeDocument/2006/math">
                    <m:r>
                      <a:rPr lang="en-US" altLang="zh-CN" i="1">
                        <a:latin typeface="Cambria Math"/>
                      </a:rPr>
                      <m:t>(</m:t>
                    </m:r>
                    <m:r>
                      <a:rPr lang="en-US" altLang="zh-CN" b="0" i="1" smtClean="0">
                        <a:latin typeface="Cambria Math"/>
                      </a:rPr>
                      <m:t>𝑇</m:t>
                    </m:r>
                    <m:r>
                      <a:rPr lang="en-US" altLang="zh-CN" i="1">
                        <a:latin typeface="Cambria Math"/>
                        <a:ea typeface="Cambria Math"/>
                      </a:rPr>
                      <m:t>×</m:t>
                    </m:r>
                    <m:r>
                      <a:rPr lang="en-US" altLang="zh-CN" b="0" i="1" smtClean="0">
                        <a:latin typeface="Cambria Math"/>
                        <a:ea typeface="Cambria Math"/>
                      </a:rPr>
                      <m:t>𝑃</m:t>
                    </m:r>
                    <m:r>
                      <a:rPr lang="en-US" altLang="zh-CN" i="1">
                        <a:latin typeface="Cambria Math"/>
                        <a:ea typeface="Cambria Math"/>
                      </a:rPr>
                      <m:t>) </m:t>
                    </m:r>
                  </m:oMath>
                </a14:m>
                <a:r>
                  <a:rPr lang="en-US" altLang="zh-CN" dirty="0"/>
                  <a:t>is the </a:t>
                </a:r>
                <a:r>
                  <a:rPr lang="en-US" altLang="zh-CN" i="1" dirty="0"/>
                  <a:t>flow relation</a:t>
                </a:r>
                <a:r>
                  <a:rPr lang="en-US" altLang="zh-CN" dirty="0"/>
                  <a:t>;</a:t>
                </a:r>
              </a:p>
              <a:p>
                <a14:m>
                  <m:oMath xmlns:m="http://schemas.openxmlformats.org/officeDocument/2006/math">
                    <m:r>
                      <a:rPr lang="en-US" altLang="zh-CN" i="1">
                        <a:latin typeface="Cambria Math"/>
                      </a:rPr>
                      <m:t>𝐸𝑓𝑡</m:t>
                    </m:r>
                    <m:r>
                      <a:rPr lang="en-US" altLang="zh-CN" i="1">
                        <a:latin typeface="Cambria Math"/>
                      </a:rPr>
                      <m:t>,</m:t>
                    </m:r>
                    <m:r>
                      <a:rPr lang="en-US" altLang="zh-CN" i="1">
                        <a:latin typeface="Cambria Math"/>
                      </a:rPr>
                      <m:t>𝐿𝑓𝑡</m:t>
                    </m:r>
                    <m:r>
                      <a:rPr lang="en-US" altLang="zh-CN" b="0" i="1" smtClean="0">
                        <a:latin typeface="Cambria Math"/>
                      </a:rPr>
                      <m:t>:</m:t>
                    </m:r>
                    <m:r>
                      <a:rPr lang="en-US" altLang="zh-CN" b="0" i="1" smtClean="0">
                        <a:latin typeface="Cambria Math"/>
                      </a:rPr>
                      <m:t>𝑇</m:t>
                    </m:r>
                    <m:r>
                      <a:rPr lang="en-US" altLang="zh-CN" b="0" i="1" smtClean="0">
                        <a:latin typeface="Cambria Math"/>
                        <a:ea typeface="Cambria Math"/>
                      </a:rPr>
                      <m:t>→</m:t>
                    </m:r>
                    <m:r>
                      <a:rPr lang="en-US" altLang="zh-CN" b="0" i="1" smtClean="0">
                        <a:latin typeface="Cambria Math"/>
                        <a:ea typeface="Cambria Math"/>
                      </a:rPr>
                      <m:t>𝑁</m:t>
                    </m:r>
                    <m:r>
                      <a:rPr lang="en-US" altLang="zh-CN" i="1">
                        <a:latin typeface="Cambria Math"/>
                      </a:rPr>
                      <m:t> </m:t>
                    </m:r>
                  </m:oMath>
                </a14:m>
                <a:r>
                  <a:rPr lang="en-US" altLang="zh-CN" dirty="0"/>
                  <a:t>are functions for the </a:t>
                </a:r>
                <a:r>
                  <a:rPr lang="en-US" altLang="zh-CN" i="1" dirty="0"/>
                  <a:t>earliest </a:t>
                </a:r>
                <a:r>
                  <a:rPr lang="en-US" altLang="zh-CN" dirty="0"/>
                  <a:t>and </a:t>
                </a:r>
                <a:r>
                  <a:rPr lang="en-US" altLang="zh-CN" i="1" dirty="0"/>
                  <a:t>latest firing </a:t>
                </a:r>
                <a:r>
                  <a:rPr lang="en-US" altLang="zh-CN" dirty="0"/>
                  <a:t>times of transitions, satisfying that for any </a:t>
                </a:r>
                <a14:m>
                  <m:oMath xmlns:m="http://schemas.openxmlformats.org/officeDocument/2006/math">
                    <m:r>
                      <a:rPr lang="en-US" altLang="zh-CN" b="0" i="1" smtClean="0">
                        <a:latin typeface="Cambria Math"/>
                      </a:rPr>
                      <m:t>𝑡</m:t>
                    </m:r>
                    <m:r>
                      <a:rPr lang="en-US" altLang="zh-CN" b="0" i="1" smtClean="0">
                        <a:latin typeface="Cambria Math"/>
                        <a:ea typeface="Cambria Math"/>
                      </a:rPr>
                      <m:t>∈</m:t>
                    </m:r>
                    <m:r>
                      <a:rPr lang="en-US" altLang="zh-CN" b="0" i="1" smtClean="0">
                        <a:latin typeface="Cambria Math"/>
                        <a:ea typeface="Cambria Math"/>
                      </a:rPr>
                      <m:t>𝑇</m:t>
                    </m:r>
                  </m:oMath>
                </a14:m>
                <a:r>
                  <a:rPr lang="en-US" altLang="zh-CN" dirty="0"/>
                  <a:t>, </a:t>
                </a:r>
                <a:r>
                  <a:rPr lang="en-US" altLang="zh-CN" i="1" dirty="0" err="1"/>
                  <a:t>Eft</a:t>
                </a:r>
                <a:r>
                  <a:rPr lang="en-US" altLang="zh-CN" dirty="0"/>
                  <a:t>(</a:t>
                </a:r>
                <a:r>
                  <a:rPr lang="en-US" altLang="zh-CN" i="1" dirty="0"/>
                  <a:t>t</a:t>
                </a:r>
                <a:r>
                  <a:rPr lang="en-US" altLang="zh-CN" dirty="0"/>
                  <a:t>) </a:t>
                </a:r>
                <a14:m>
                  <m:oMath xmlns:m="http://schemas.openxmlformats.org/officeDocument/2006/math">
                    <m:r>
                      <a:rPr lang="en-US" altLang="zh-CN" i="1" smtClean="0">
                        <a:latin typeface="Cambria Math"/>
                        <a:ea typeface="Cambria Math"/>
                      </a:rPr>
                      <m:t>≤</m:t>
                    </m:r>
                  </m:oMath>
                </a14:m>
                <a:r>
                  <a:rPr lang="en-US" altLang="zh-CN" i="1" dirty="0" err="1"/>
                  <a:t>Lft</a:t>
                </a:r>
                <a:r>
                  <a:rPr lang="en-US" altLang="zh-CN" dirty="0"/>
                  <a:t>(</a:t>
                </a:r>
                <a:r>
                  <a:rPr lang="en-US" altLang="zh-CN" i="1" dirty="0"/>
                  <a:t>t</a:t>
                </a:r>
                <a:r>
                  <a:rPr lang="en-US" altLang="zh-CN" dirty="0"/>
                  <a:t>) </a:t>
                </a:r>
                <a14:m>
                  <m:oMath xmlns:m="http://schemas.openxmlformats.org/officeDocument/2006/math">
                    <m:r>
                      <a:rPr lang="en-US" altLang="zh-CN" i="1">
                        <a:latin typeface="Cambria Math"/>
                        <a:ea typeface="Cambria Math"/>
                      </a:rPr>
                      <m:t>≤</m:t>
                    </m:r>
                    <m:r>
                      <a:rPr lang="en-US" altLang="zh-CN" i="1" smtClean="0">
                        <a:latin typeface="Cambria Math"/>
                        <a:ea typeface="Cambria Math"/>
                      </a:rPr>
                      <m:t>∞</m:t>
                    </m:r>
                  </m:oMath>
                </a14:m>
                <a:r>
                  <a:rPr lang="en-US" altLang="zh-CN" dirty="0"/>
                  <a:t>;</a:t>
                </a:r>
              </a:p>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0</m:t>
                        </m:r>
                      </m:sub>
                    </m:sSub>
                  </m:oMath>
                </a14:m>
                <a:r>
                  <a:rPr lang="en-US" altLang="zh-CN" dirty="0">
                    <a:ea typeface="Cambria Math"/>
                  </a:rPr>
                  <a:t> </a:t>
                </a:r>
                <a14:m>
                  <m:oMath xmlns:m="http://schemas.openxmlformats.org/officeDocument/2006/math">
                    <m:r>
                      <a:rPr lang="en-US" altLang="zh-CN" i="1">
                        <a:latin typeface="Cambria Math"/>
                        <a:ea typeface="Cambria Math"/>
                      </a:rPr>
                      <m:t>∈ </m:t>
                    </m:r>
                  </m:oMath>
                </a14:m>
                <a:r>
                  <a:rPr lang="en-US" altLang="zh-CN" i="1" dirty="0"/>
                  <a:t>P </a:t>
                </a:r>
                <a:r>
                  <a:rPr lang="en-US" altLang="zh-CN" dirty="0"/>
                  <a:t>is the </a:t>
                </a:r>
                <a:r>
                  <a:rPr lang="en-US" altLang="zh-CN" i="1" dirty="0"/>
                  <a:t>initial marking </a:t>
                </a:r>
                <a:r>
                  <a:rPr lang="en-US" altLang="zh-CN" dirty="0"/>
                  <a:t>of the net.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00856" y="2251075"/>
                <a:ext cx="8142287" cy="4392612"/>
              </a:xfrm>
              <a:blipFill>
                <a:blip r:embed="rId2"/>
                <a:stretch>
                  <a:fillRect l="-1402" t="-2305" r="-186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69</a:t>
            </a:fld>
            <a:endParaRPr lang="en-US" altLang="ko-KR"/>
          </a:p>
        </p:txBody>
      </p:sp>
    </p:spTree>
    <p:extLst>
      <p:ext uri="{BB962C8B-B14F-4D97-AF65-F5344CB8AC3E}">
        <p14:creationId xmlns:p14="http://schemas.microsoft.com/office/powerpoint/2010/main" val="356458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a:t>Petri nets-Motivation</a:t>
            </a:r>
            <a:endParaRPr lang="zh-CN" altLang="en-US"/>
          </a:p>
        </p:txBody>
      </p:sp>
      <p:sp>
        <p:nvSpPr>
          <p:cNvPr id="3" name="内容占位符 2"/>
          <p:cNvSpPr>
            <a:spLocks noGrp="1"/>
          </p:cNvSpPr>
          <p:nvPr>
            <p:ph idx="1"/>
          </p:nvPr>
        </p:nvSpPr>
        <p:spPr/>
        <p:txBody>
          <a:bodyPr>
            <a:normAutofit fontScale="85000" lnSpcReduction="20000"/>
          </a:bodyPr>
          <a:lstStyle/>
          <a:p>
            <a:pPr>
              <a:defRPr/>
            </a:pPr>
            <a:r>
              <a:rPr lang="en-US" altLang="zh-CN" dirty="0"/>
              <a:t>In contrast to state machines, state transitions in Petri nets are </a:t>
            </a:r>
            <a:r>
              <a:rPr lang="en-US" altLang="zh-CN" dirty="0">
                <a:solidFill>
                  <a:srgbClr val="FF0000"/>
                </a:solidFill>
              </a:rPr>
              <a:t>asynchronous</a:t>
            </a:r>
            <a:r>
              <a:rPr lang="en-US" altLang="zh-CN" dirty="0"/>
              <a:t>. The ordering of transitions is partly uncoordinated; it is specified by a partial order.</a:t>
            </a:r>
          </a:p>
          <a:p>
            <a:pPr>
              <a:defRPr/>
            </a:pPr>
            <a:endParaRPr lang="en-US" altLang="zh-CN" dirty="0"/>
          </a:p>
          <a:p>
            <a:pPr>
              <a:defRPr/>
            </a:pPr>
            <a:r>
              <a:rPr lang="en-US" altLang="zh-CN" dirty="0"/>
              <a:t>Therefore, Petri nets can be used to model </a:t>
            </a:r>
            <a:r>
              <a:rPr lang="en-US" altLang="zh-CN" dirty="0">
                <a:solidFill>
                  <a:srgbClr val="FF0000"/>
                </a:solidFill>
              </a:rPr>
              <a:t>concurrent distributed systems</a:t>
            </a:r>
            <a:r>
              <a:rPr lang="en-US" altLang="zh-CN" dirty="0"/>
              <a:t>.</a:t>
            </a:r>
          </a:p>
          <a:p>
            <a:pPr>
              <a:defRPr/>
            </a:pPr>
            <a:endParaRPr lang="en-US" altLang="zh-CN" dirty="0"/>
          </a:p>
          <a:p>
            <a:pPr>
              <a:defRPr/>
            </a:pPr>
            <a:r>
              <a:rPr lang="en-US" altLang="zh-CN" dirty="0"/>
              <a:t>Many flavors of Petri nets are in use, e.g.</a:t>
            </a:r>
          </a:p>
          <a:p>
            <a:pPr lvl="1">
              <a:defRPr/>
            </a:pPr>
            <a:r>
              <a:rPr lang="en-US" altLang="zh-CN" dirty="0"/>
              <a:t>Activity charts(UML)</a:t>
            </a:r>
          </a:p>
          <a:p>
            <a:pPr lvl="1">
              <a:defRPr/>
            </a:pPr>
            <a:r>
              <a:rPr lang="en-US" altLang="zh-CN" dirty="0"/>
              <a:t>Data flow graphs and marked graphs</a:t>
            </a:r>
            <a:endParaRPr lang="zh-CN" altLang="en-US" dirty="0"/>
          </a:p>
        </p:txBody>
      </p:sp>
      <p:sp>
        <p:nvSpPr>
          <p:cNvPr id="4" name="灯片编号占位符 3"/>
          <p:cNvSpPr>
            <a:spLocks noGrp="1"/>
          </p:cNvSpPr>
          <p:nvPr>
            <p:ph type="sldNum" sz="quarter" idx="12"/>
          </p:nvPr>
        </p:nvSpPr>
        <p:spPr/>
        <p:txBody>
          <a:bodyPr/>
          <a:lstStyle/>
          <a:p>
            <a:pPr>
              <a:defRPr/>
            </a:pPr>
            <a:fld id="{9ED0BE1F-7FB2-49A5-91FB-3967CECCEF78}" type="slidenum">
              <a:rPr lang="ko-KR" altLang="en-US"/>
              <a:pPr>
                <a:defRPr/>
              </a:pPr>
              <a:t>7</a:t>
            </a:fld>
            <a:endParaRPr lang="en-US" altLang="ko-K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a:t>Let the domain of time values </a:t>
                </a:r>
                <a:r>
                  <a:rPr lang="en-US" altLang="zh-CN" b="1" dirty="0"/>
                  <a:t>T</a:t>
                </a:r>
                <a:r>
                  <a:rPr lang="en-US" altLang="zh-CN" dirty="0"/>
                  <a:t> be the set of nonnegative real numbers. </a:t>
                </a:r>
              </a:p>
              <a:p>
                <a:pPr marL="0" indent="0">
                  <a:buNone/>
                </a:pPr>
                <a:endParaRPr lang="en-US" altLang="zh-CN" dirty="0"/>
              </a:p>
              <a:p>
                <a:pPr marL="0" indent="0">
                  <a:buNone/>
                </a:pPr>
                <a:r>
                  <a:rPr lang="en-US" altLang="zh-CN" dirty="0"/>
                  <a:t>A </a:t>
                </a:r>
                <a:r>
                  <a:rPr lang="en-US" altLang="zh-CN" i="1" dirty="0"/>
                  <a:t>state </a:t>
                </a:r>
                <a:r>
                  <a:rPr lang="en-US" altLang="zh-CN" dirty="0"/>
                  <a:t>of a time Petri net </a:t>
                </a:r>
                <a:r>
                  <a:rPr lang="en-US" altLang="zh-CN" i="1" dirty="0"/>
                  <a:t>N </a:t>
                </a:r>
                <a:r>
                  <a:rPr lang="en-US" altLang="zh-CN" dirty="0"/>
                  <a:t>=</a:t>
                </a:r>
                <a14:m>
                  <m:oMath xmlns:m="http://schemas.openxmlformats.org/officeDocument/2006/math">
                    <m:r>
                      <a:rPr lang="en-US" altLang="zh-CN" i="1">
                        <a:latin typeface="Cambria Math"/>
                      </a:rPr>
                      <m:t>(</m:t>
                    </m:r>
                    <m:r>
                      <a:rPr lang="en-US" altLang="zh-CN" i="1">
                        <a:latin typeface="Cambria Math"/>
                      </a:rPr>
                      <m:t>𝑃</m:t>
                    </m:r>
                    <m:r>
                      <a:rPr lang="en-US" altLang="zh-CN" i="1">
                        <a:latin typeface="Cambria Math"/>
                      </a:rPr>
                      <m:t>,</m:t>
                    </m:r>
                    <m:r>
                      <a:rPr lang="en-US" altLang="zh-CN" i="1">
                        <a:latin typeface="Cambria Math"/>
                      </a:rPr>
                      <m:t>𝑇</m:t>
                    </m:r>
                    <m:r>
                      <a:rPr lang="en-US" altLang="zh-CN" i="1">
                        <a:latin typeface="Cambria Math"/>
                      </a:rPr>
                      <m:t>,</m:t>
                    </m:r>
                    <m:r>
                      <a:rPr lang="en-US" altLang="zh-CN" i="1">
                        <a:latin typeface="Cambria Math"/>
                      </a:rPr>
                      <m:t>𝐹</m:t>
                    </m:r>
                    <m:r>
                      <a:rPr lang="en-US" altLang="zh-CN" i="1">
                        <a:latin typeface="Cambria Math"/>
                      </a:rPr>
                      <m:t>,</m:t>
                    </m:r>
                    <m:r>
                      <a:rPr lang="en-US" altLang="zh-CN" i="1">
                        <a:latin typeface="Cambria Math"/>
                      </a:rPr>
                      <m:t>𝐸𝑓𝑡</m:t>
                    </m:r>
                    <m:r>
                      <a:rPr lang="en-US" altLang="zh-CN" i="1">
                        <a:latin typeface="Cambria Math"/>
                      </a:rPr>
                      <m:t>,</m:t>
                    </m:r>
                    <m:r>
                      <a:rPr lang="en-US" altLang="zh-CN" i="1">
                        <a:latin typeface="Cambria Math"/>
                      </a:rPr>
                      <m:t>𝐿𝑓𝑡</m:t>
                    </m:r>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0</m:t>
                        </m:r>
                      </m:sub>
                    </m:sSub>
                    <m:r>
                      <a:rPr lang="en-US" altLang="zh-CN" i="1">
                        <a:latin typeface="Cambria Math"/>
                      </a:rPr>
                      <m:t>)</m:t>
                    </m:r>
                  </m:oMath>
                </a14:m>
                <a:r>
                  <a:rPr lang="en-US" altLang="zh-CN" dirty="0"/>
                  <a:t>, is a pair </a:t>
                </a:r>
                <a14:m>
                  <m:oMath xmlns:m="http://schemas.openxmlformats.org/officeDocument/2006/math">
                    <m:r>
                      <a:rPr lang="en-US" altLang="zh-CN" b="0" i="1" smtClean="0">
                        <a:latin typeface="Cambria Math"/>
                      </a:rPr>
                      <m:t>𝑠</m:t>
                    </m:r>
                    <m:r>
                      <a:rPr lang="en-US" altLang="zh-CN" b="0" i="1" smtClean="0">
                        <a:latin typeface="Cambria Math"/>
                      </a:rPr>
                      <m:t>=</m:t>
                    </m:r>
                    <m:d>
                      <m:dPr>
                        <m:ctrlPr>
                          <a:rPr lang="en-US" altLang="zh-CN" b="0" i="1" smtClean="0">
                            <a:latin typeface="Cambria Math" panose="02040503050406030204" pitchFamily="18" charset="0"/>
                          </a:rPr>
                        </m:ctrlPr>
                      </m:dPr>
                      <m:e>
                        <m:r>
                          <a:rPr lang="zh-CN" altLang="en-US" b="0" i="1" smtClean="0">
                            <a:latin typeface="Cambria Math"/>
                          </a:rPr>
                          <m:t>𝜇</m:t>
                        </m:r>
                        <m:r>
                          <a:rPr lang="en-US" altLang="zh-CN" b="0" i="1" smtClean="0">
                            <a:latin typeface="Cambria Math"/>
                          </a:rPr>
                          <m:t>,</m:t>
                        </m:r>
                        <m:r>
                          <a:rPr lang="en-US" altLang="zh-CN" b="0" i="1" smtClean="0">
                            <a:latin typeface="Cambria Math"/>
                          </a:rPr>
                          <m:t>𝑐</m:t>
                        </m:r>
                      </m:e>
                    </m:d>
                    <m:r>
                      <a:rPr lang="en-US" altLang="zh-CN" b="0" i="1" smtClean="0">
                        <a:latin typeface="Cambria Math"/>
                      </a:rPr>
                      <m:t>,  </m:t>
                    </m:r>
                  </m:oMath>
                </a14:m>
                <a:r>
                  <a:rPr lang="en-US" altLang="zh-CN" dirty="0"/>
                  <a:t>where</a:t>
                </a:r>
                <a14:m>
                  <m:oMath xmlns:m="http://schemas.openxmlformats.org/officeDocument/2006/math">
                    <m:r>
                      <a:rPr lang="en-US" altLang="zh-CN" b="0" i="0" smtClean="0">
                        <a:latin typeface="Cambria Math"/>
                      </a:rPr>
                      <m:t> </m:t>
                    </m:r>
                    <m:r>
                      <a:rPr lang="zh-CN" altLang="en-US" i="1">
                        <a:latin typeface="Cambria Math"/>
                      </a:rPr>
                      <m:t>𝜇</m:t>
                    </m:r>
                  </m:oMath>
                </a14:m>
                <a:r>
                  <a:rPr lang="en-US" altLang="zh-CN" dirty="0"/>
                  <a:t> is a marking of </a:t>
                </a:r>
                <a:r>
                  <a:rPr lang="en-US" altLang="zh-CN" i="1" dirty="0"/>
                  <a:t>N</a:t>
                </a:r>
                <a:r>
                  <a:rPr lang="en-US" altLang="zh-CN" dirty="0"/>
                  <a:t>, and </a:t>
                </a:r>
                <a:r>
                  <a:rPr lang="en-US" altLang="zh-CN" i="1" dirty="0"/>
                  <a:t>c </a:t>
                </a:r>
                <a:r>
                  <a:rPr lang="en-US" altLang="zh-CN" dirty="0"/>
                  <a:t>: </a:t>
                </a:r>
                <a:r>
                  <a:rPr lang="en-US" altLang="zh-CN" i="1" dirty="0"/>
                  <a:t>enabled</a:t>
                </a:r>
                <a:r>
                  <a:rPr lang="en-US" altLang="zh-CN" dirty="0"/>
                  <a:t>(</a:t>
                </a:r>
                <a14:m>
                  <m:oMath xmlns:m="http://schemas.openxmlformats.org/officeDocument/2006/math">
                    <m:r>
                      <a:rPr lang="zh-CN" altLang="en-US" i="1">
                        <a:latin typeface="Cambria Math"/>
                      </a:rPr>
                      <m:t>𝜇</m:t>
                    </m:r>
                  </m:oMath>
                </a14:m>
                <a:r>
                  <a:rPr lang="en-US" altLang="zh-CN" dirty="0"/>
                  <a:t>) </a:t>
                </a:r>
                <a14:m>
                  <m:oMath xmlns:m="http://schemas.openxmlformats.org/officeDocument/2006/math">
                    <m:r>
                      <a:rPr lang="en-US" altLang="zh-CN" i="1">
                        <a:latin typeface="Cambria Math"/>
                        <a:ea typeface="Cambria Math"/>
                      </a:rPr>
                      <m:t>→ </m:t>
                    </m:r>
                  </m:oMath>
                </a14:m>
                <a:r>
                  <a:rPr lang="en-US" altLang="zh-CN" b="1" dirty="0"/>
                  <a:t>T</a:t>
                </a:r>
                <a:r>
                  <a:rPr lang="en-US" altLang="zh-CN" dirty="0"/>
                  <a:t> is called the </a:t>
                </a:r>
                <a:r>
                  <a:rPr lang="en-US" altLang="zh-CN" i="1" dirty="0"/>
                  <a:t>clock function</a:t>
                </a:r>
                <a:r>
                  <a:rPr lang="en-US" altLang="zh-CN" dirty="0"/>
                  <a:t>. </a:t>
                </a:r>
              </a:p>
              <a:p>
                <a:pPr marL="0" indent="0">
                  <a:buNone/>
                </a:pPr>
                <a:endParaRPr lang="en-US" altLang="zh-CN" dirty="0"/>
              </a:p>
              <a:p>
                <a:pPr marL="0" indent="0">
                  <a:buNone/>
                </a:pPr>
                <a:r>
                  <a:rPr lang="en-US" altLang="zh-CN" dirty="0"/>
                  <a:t>The </a:t>
                </a:r>
                <a:r>
                  <a:rPr lang="en-US" altLang="zh-CN" i="1" dirty="0"/>
                  <a:t>initial state </a:t>
                </a:r>
                <a:r>
                  <a:rPr lang="en-US" altLang="zh-CN" dirty="0"/>
                  <a:t>of </a:t>
                </a:r>
                <a:r>
                  <a:rPr lang="en-US" altLang="zh-CN" i="1" dirty="0"/>
                  <a:t>N </a:t>
                </a:r>
                <a:r>
                  <a:rPr lang="en-US" altLang="zh-CN" dirty="0"/>
                  <a:t>is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0</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zh-CN" altLang="en-US" b="0" i="1" smtClean="0">
                            <a:latin typeface="Cambria Math"/>
                          </a:rPr>
                          <m:t>𝜇</m:t>
                        </m:r>
                      </m:e>
                      <m:sub>
                        <m:r>
                          <a:rPr lang="en-US" altLang="zh-CN" b="0" i="1" smtClean="0">
                            <a:latin typeface="Cambria Math"/>
                          </a:rPr>
                          <m:t>0</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0</m:t>
                        </m:r>
                      </m:sub>
                    </m:sSub>
                    <m:r>
                      <a:rPr lang="en-US" altLang="zh-CN" b="0" i="1" smtClean="0">
                        <a:latin typeface="Cambria Math"/>
                      </a:rPr>
                      <m:t>)</m:t>
                    </m:r>
                  </m:oMath>
                </a14:m>
                <a:r>
                  <a:rPr lang="en-US" altLang="zh-CN" dirty="0"/>
                  <a:t> 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0</m:t>
                        </m:r>
                      </m:sub>
                    </m:sSub>
                    <m:r>
                      <a:rPr lang="en-US" altLang="zh-CN" i="1">
                        <a:latin typeface="Cambria Math"/>
                      </a:rPr>
                      <m:t> </m:t>
                    </m:r>
                  </m:oMath>
                </a14:m>
                <a:r>
                  <a:rPr lang="en-US" altLang="zh-CN" dirty="0"/>
                  <a:t>(</a:t>
                </a:r>
                <a:r>
                  <a:rPr lang="en-US" altLang="zh-CN" i="1" dirty="0"/>
                  <a:t>t</a:t>
                </a:r>
                <a:r>
                  <a:rPr lang="en-US" altLang="zh-CN" dirty="0"/>
                  <a:t>) = 0 for any </a:t>
                </a:r>
                <a:r>
                  <a:rPr lang="en-US" altLang="zh-CN" i="1" dirty="0"/>
                  <a:t>t </a:t>
                </a:r>
                <a14:m>
                  <m:oMath xmlns:m="http://schemas.openxmlformats.org/officeDocument/2006/math">
                    <m:r>
                      <a:rPr lang="en-US" altLang="zh-CN" i="1">
                        <a:latin typeface="Cambria Math"/>
                        <a:ea typeface="Cambria Math"/>
                      </a:rPr>
                      <m:t>∈ </m:t>
                    </m:r>
                  </m:oMath>
                </a14:m>
                <a:r>
                  <a:rPr lang="en-US" altLang="zh-CN" i="1" dirty="0"/>
                  <a:t>enabled</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0</m:t>
                        </m:r>
                      </m:sub>
                    </m:sSub>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72" t="-1387" r="-299" b="-11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70</a:t>
            </a:fld>
            <a:endParaRPr lang="en-US" altLang="ko-KR"/>
          </a:p>
        </p:txBody>
      </p:sp>
    </p:spTree>
    <p:extLst>
      <p:ext uri="{BB962C8B-B14F-4D97-AF65-F5344CB8AC3E}">
        <p14:creationId xmlns:p14="http://schemas.microsoft.com/office/powerpoint/2010/main" val="1121836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a:t>A transition </a:t>
                </a:r>
                <a:r>
                  <a:rPr lang="en-US" altLang="zh-CN" i="1" dirty="0"/>
                  <a:t>t </a:t>
                </a:r>
                <a:r>
                  <a:rPr lang="en-US" altLang="zh-CN" dirty="0"/>
                  <a:t>may fire from state </a:t>
                </a:r>
                <a14:m>
                  <m:oMath xmlns:m="http://schemas.openxmlformats.org/officeDocument/2006/math">
                    <m:r>
                      <a:rPr lang="en-US" altLang="zh-CN" i="1">
                        <a:latin typeface="Cambria Math"/>
                      </a:rPr>
                      <m:t>𝑠</m:t>
                    </m:r>
                    <m:r>
                      <a:rPr lang="en-US" altLang="zh-CN" i="1">
                        <a:latin typeface="Cambria Math"/>
                      </a:rPr>
                      <m:t>=</m:t>
                    </m:r>
                    <m:d>
                      <m:dPr>
                        <m:ctrlPr>
                          <a:rPr lang="en-US" altLang="zh-CN" i="1">
                            <a:latin typeface="Cambria Math" panose="02040503050406030204" pitchFamily="18" charset="0"/>
                          </a:rPr>
                        </m:ctrlPr>
                      </m:dPr>
                      <m:e>
                        <m:r>
                          <a:rPr lang="zh-CN" altLang="en-US" i="1">
                            <a:latin typeface="Cambria Math"/>
                          </a:rPr>
                          <m:t>𝜇</m:t>
                        </m:r>
                        <m:r>
                          <a:rPr lang="en-US" altLang="zh-CN" i="1">
                            <a:latin typeface="Cambria Math"/>
                          </a:rPr>
                          <m:t>,</m:t>
                        </m:r>
                        <m:r>
                          <a:rPr lang="en-US" altLang="zh-CN" i="1">
                            <a:latin typeface="Cambria Math"/>
                          </a:rPr>
                          <m:t>𝑐</m:t>
                        </m:r>
                      </m:e>
                    </m:d>
                  </m:oMath>
                </a14:m>
                <a:r>
                  <a:rPr lang="en-US" altLang="zh-CN" dirty="0"/>
                  <a:t> after delay </a:t>
                </a:r>
                <a14:m>
                  <m:oMath xmlns:m="http://schemas.openxmlformats.org/officeDocument/2006/math">
                    <m:r>
                      <a:rPr lang="zh-CN" altLang="en-US" i="1" smtClean="0">
                        <a:latin typeface="Cambria Math"/>
                      </a:rPr>
                      <m:t>𝛿</m:t>
                    </m:r>
                    <m:r>
                      <a:rPr lang="zh-CN" altLang="en-US" i="1" smtClean="0">
                        <a:latin typeface="Cambria Math"/>
                      </a:rPr>
                      <m:t>∈</m:t>
                    </m:r>
                  </m:oMath>
                </a14:m>
                <a:r>
                  <a:rPr lang="en-US" altLang="zh-CN" b="1" dirty="0"/>
                  <a:t>T</a:t>
                </a:r>
                <a:r>
                  <a:rPr lang="en-US" altLang="zh-CN" dirty="0"/>
                  <a:t> if and only if the following conditions hold:</a:t>
                </a:r>
              </a:p>
              <a:p>
                <a:r>
                  <a:rPr lang="en-US" altLang="zh-CN" i="1" dirty="0"/>
                  <a:t> t </a:t>
                </a:r>
                <a14:m>
                  <m:oMath xmlns:m="http://schemas.openxmlformats.org/officeDocument/2006/math">
                    <m:r>
                      <a:rPr lang="zh-CN" altLang="en-US" i="1">
                        <a:latin typeface="Cambria Math"/>
                      </a:rPr>
                      <m:t>∈ </m:t>
                    </m:r>
                  </m:oMath>
                </a14:m>
                <a:r>
                  <a:rPr lang="en-US" altLang="zh-CN" i="1" dirty="0"/>
                  <a:t>enabled</a:t>
                </a:r>
                <a:r>
                  <a:rPr lang="en-US" altLang="zh-CN" dirty="0"/>
                  <a:t>(</a:t>
                </a:r>
                <a14:m>
                  <m:oMath xmlns:m="http://schemas.openxmlformats.org/officeDocument/2006/math">
                    <m:r>
                      <a:rPr lang="zh-CN" altLang="en-US" i="1">
                        <a:latin typeface="Cambria Math"/>
                      </a:rPr>
                      <m:t>𝜇</m:t>
                    </m:r>
                  </m:oMath>
                </a14:m>
                <a:r>
                  <a:rPr lang="en-US" altLang="zh-CN" dirty="0"/>
                  <a:t>),</a:t>
                </a:r>
              </a:p>
              <a:p>
                <a:r>
                  <a:rPr lang="en-US" altLang="zh-CN" i="1" dirty="0"/>
                  <a:t> </a:t>
                </a:r>
                <a:r>
                  <a:rPr lang="en-US" altLang="zh-CN" dirty="0"/>
                  <a:t>(</a:t>
                </a:r>
                <a14:m>
                  <m:oMath xmlns:m="http://schemas.openxmlformats.org/officeDocument/2006/math">
                    <m:r>
                      <a:rPr lang="zh-CN" altLang="en-US" i="1">
                        <a:latin typeface="Cambria Math"/>
                      </a:rPr>
                      <m:t>𝜇</m:t>
                    </m:r>
                  </m:oMath>
                </a14:m>
                <a:r>
                  <a:rPr lang="en-US" altLang="zh-CN" i="1" dirty="0"/>
                  <a:t>-</a:t>
                </a:r>
                <a14:m>
                  <m:oMath xmlns:m="http://schemas.openxmlformats.org/officeDocument/2006/math">
                    <m:r>
                      <m:rPr>
                        <m:nor/>
                      </m:rPr>
                      <a:rPr lang="en-US" altLang="ko-KR" dirty="0">
                        <a:latin typeface="Times New Roman" charset="0"/>
                        <a:cs typeface="Times New Roman" charset="0"/>
                        <a:sym typeface="Wingdings" pitchFamily="2" charset="2"/>
                      </a:rPr>
                      <m:t>•</m:t>
                    </m:r>
                  </m:oMath>
                </a14:m>
                <a:r>
                  <a:rPr lang="en-US" altLang="zh-CN" i="1" dirty="0"/>
                  <a:t>t</a:t>
                </a:r>
                <a:r>
                  <a:rPr lang="en-US" altLang="zh-CN" dirty="0"/>
                  <a:t>) </a:t>
                </a:r>
                <a14:m>
                  <m:oMath xmlns:m="http://schemas.openxmlformats.org/officeDocument/2006/math">
                    <m:r>
                      <a:rPr lang="en-US" altLang="zh-CN" i="1" smtClean="0">
                        <a:latin typeface="Cambria Math"/>
                        <a:ea typeface="Cambria Math"/>
                      </a:rPr>
                      <m:t>∩</m:t>
                    </m:r>
                  </m:oMath>
                </a14:m>
                <a:r>
                  <a:rPr lang="en-US" altLang="zh-CN" i="1" dirty="0"/>
                  <a:t> t</a:t>
                </a:r>
                <a14:m>
                  <m:oMath xmlns:m="http://schemas.openxmlformats.org/officeDocument/2006/math">
                    <m:r>
                      <m:rPr>
                        <m:nor/>
                      </m:rPr>
                      <a:rPr lang="en-US" altLang="ko-KR" dirty="0">
                        <a:latin typeface="Times New Roman" charset="0"/>
                        <a:cs typeface="Times New Roman" charset="0"/>
                        <a:sym typeface="Wingdings" pitchFamily="2" charset="2"/>
                      </a:rPr>
                      <m:t>•</m:t>
                    </m:r>
                  </m:oMath>
                </a14:m>
                <a:r>
                  <a:rPr lang="en-US" altLang="zh-CN" i="1" dirty="0"/>
                  <a:t> </a:t>
                </a:r>
                <a:r>
                  <a:rPr lang="en-US" altLang="zh-CN" dirty="0"/>
                  <a:t>= </a:t>
                </a:r>
                <a14:m>
                  <m:oMath xmlns:m="http://schemas.openxmlformats.org/officeDocument/2006/math">
                    <m:r>
                      <a:rPr lang="en-US" altLang="zh-CN" i="1" smtClean="0">
                        <a:latin typeface="Cambria Math"/>
                        <a:ea typeface="Cambria Math"/>
                      </a:rPr>
                      <m:t>∅</m:t>
                    </m:r>
                  </m:oMath>
                </a14:m>
                <a:r>
                  <a:rPr lang="en-US" altLang="zh-CN" dirty="0"/>
                  <a:t>,</a:t>
                </a:r>
              </a:p>
              <a:p>
                <a:r>
                  <a:rPr lang="en-US" altLang="zh-CN" i="1" dirty="0" err="1"/>
                  <a:t>Eft</a:t>
                </a:r>
                <a:r>
                  <a:rPr lang="en-US" altLang="zh-CN" dirty="0"/>
                  <a:t>(</a:t>
                </a:r>
                <a:r>
                  <a:rPr lang="en-US" altLang="zh-CN" i="1" dirty="0"/>
                  <a:t>t</a:t>
                </a:r>
                <a:r>
                  <a:rPr lang="en-US" altLang="zh-CN" dirty="0"/>
                  <a:t>) </a:t>
                </a:r>
                <a14:m>
                  <m:oMath xmlns:m="http://schemas.openxmlformats.org/officeDocument/2006/math">
                    <m:r>
                      <a:rPr lang="en-US" altLang="zh-CN" i="1" smtClean="0">
                        <a:latin typeface="Cambria Math"/>
                        <a:ea typeface="Cambria Math"/>
                      </a:rPr>
                      <m:t>≤</m:t>
                    </m:r>
                  </m:oMath>
                </a14:m>
                <a:r>
                  <a:rPr lang="en-US" altLang="zh-CN" i="1" dirty="0"/>
                  <a:t>c</a:t>
                </a:r>
                <a:r>
                  <a:rPr lang="en-US" altLang="zh-CN" dirty="0"/>
                  <a:t>(</a:t>
                </a:r>
                <a:r>
                  <a:rPr lang="en-US" altLang="zh-CN" i="1" dirty="0"/>
                  <a:t>t</a:t>
                </a:r>
                <a:r>
                  <a:rPr lang="en-US" altLang="zh-CN" dirty="0"/>
                  <a:t>) +</a:t>
                </a:r>
                <a14:m>
                  <m:oMath xmlns:m="http://schemas.openxmlformats.org/officeDocument/2006/math">
                    <m:r>
                      <a:rPr lang="zh-CN" altLang="en-US" i="1">
                        <a:latin typeface="Cambria Math"/>
                      </a:rPr>
                      <m:t>𝛿</m:t>
                    </m:r>
                  </m:oMath>
                </a14:m>
                <a:r>
                  <a:rPr lang="en-US" altLang="zh-CN" dirty="0"/>
                  <a:t>, and</a:t>
                </a:r>
              </a:p>
              <a:p>
                <a14:m>
                  <m:oMath xmlns:m="http://schemas.openxmlformats.org/officeDocument/2006/math">
                    <m:r>
                      <a:rPr lang="fr-FR" altLang="zh-CN" i="1" smtClean="0">
                        <a:latin typeface="Cambria Math"/>
                        <a:ea typeface="Cambria Math"/>
                      </a:rPr>
                      <m:t>∀</m:t>
                    </m:r>
                  </m:oMath>
                </a14:m>
                <a:r>
                  <a:rPr lang="fr-FR" altLang="zh-CN" i="1" dirty="0"/>
                  <a:t>t’</a:t>
                </a:r>
                <a:r>
                  <a:rPr lang="zh-CN" altLang="en-US" dirty="0"/>
                  <a:t> </a:t>
                </a:r>
                <a14:m>
                  <m:oMath xmlns:m="http://schemas.openxmlformats.org/officeDocument/2006/math">
                    <m:r>
                      <a:rPr lang="zh-CN" altLang="en-US" i="1">
                        <a:latin typeface="Cambria Math"/>
                      </a:rPr>
                      <m:t>∈ </m:t>
                    </m:r>
                  </m:oMath>
                </a14:m>
                <a:r>
                  <a:rPr lang="en-US" altLang="zh-CN" i="1" dirty="0"/>
                  <a:t>enabled</a:t>
                </a:r>
                <a:r>
                  <a:rPr lang="en-US" altLang="zh-CN" dirty="0"/>
                  <a:t>(</a:t>
                </a:r>
                <a14:m>
                  <m:oMath xmlns:m="http://schemas.openxmlformats.org/officeDocument/2006/math">
                    <m:r>
                      <a:rPr lang="zh-CN" altLang="en-US" i="1">
                        <a:latin typeface="Cambria Math"/>
                      </a:rPr>
                      <m:t>𝜇</m:t>
                    </m:r>
                  </m:oMath>
                </a14:m>
                <a:r>
                  <a:rPr lang="en-US" altLang="zh-CN" dirty="0"/>
                  <a:t>)</a:t>
                </a:r>
                <a:r>
                  <a:rPr lang="fr-FR" altLang="zh-CN" dirty="0"/>
                  <a:t>: </a:t>
                </a:r>
                <a:r>
                  <a:rPr lang="fr-FR" altLang="zh-CN" i="1" dirty="0"/>
                  <a:t>c</a:t>
                </a:r>
                <a:r>
                  <a:rPr lang="fr-FR" altLang="zh-CN" dirty="0"/>
                  <a:t>(</a:t>
                </a:r>
                <a:r>
                  <a:rPr lang="fr-FR" altLang="zh-CN" i="1" dirty="0"/>
                  <a:t>t’</a:t>
                </a:r>
                <a:r>
                  <a:rPr lang="fr-FR" altLang="zh-CN" dirty="0"/>
                  <a:t>) +</a:t>
                </a:r>
                <a14:m>
                  <m:oMath xmlns:m="http://schemas.openxmlformats.org/officeDocument/2006/math">
                    <m:r>
                      <a:rPr lang="zh-CN" altLang="en-US" i="1">
                        <a:latin typeface="Cambria Math"/>
                      </a:rPr>
                      <m:t>𝛿</m:t>
                    </m:r>
                    <m:r>
                      <a:rPr lang="en-US" altLang="zh-CN" i="1">
                        <a:latin typeface="Cambria Math"/>
                        <a:ea typeface="Cambria Math"/>
                      </a:rPr>
                      <m:t>≤</m:t>
                    </m:r>
                  </m:oMath>
                </a14:m>
                <a:r>
                  <a:rPr lang="fr-FR" altLang="zh-CN" i="1" dirty="0"/>
                  <a:t>Lft</a:t>
                </a:r>
                <a:r>
                  <a:rPr lang="fr-FR" altLang="zh-CN" dirty="0"/>
                  <a:t>(</a:t>
                </a:r>
                <a:r>
                  <a:rPr lang="fr-FR" altLang="zh-CN" i="1" dirty="0"/>
                  <a:t>t’</a:t>
                </a:r>
                <a:r>
                  <a:rPr lang="fr-FR"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72" t="-1387" r="-5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71</a:t>
            </a:fld>
            <a:endParaRPr lang="en-US" altLang="ko-KR"/>
          </a:p>
        </p:txBody>
      </p:sp>
    </p:spTree>
    <p:extLst>
      <p:ext uri="{BB962C8B-B14F-4D97-AF65-F5344CB8AC3E}">
        <p14:creationId xmlns:p14="http://schemas.microsoft.com/office/powerpoint/2010/main" val="1358512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a:t>When transition </a:t>
                </a:r>
                <a:r>
                  <a:rPr lang="en-US" altLang="zh-CN" i="1" dirty="0"/>
                  <a:t>t </a:t>
                </a:r>
                <a:r>
                  <a:rPr lang="en-US" altLang="zh-CN" dirty="0"/>
                  <a:t>fires after delay </a:t>
                </a:r>
                <a14:m>
                  <m:oMath xmlns:m="http://schemas.openxmlformats.org/officeDocument/2006/math">
                    <m:r>
                      <a:rPr lang="zh-CN" altLang="en-US" i="1">
                        <a:latin typeface="Cambria Math"/>
                      </a:rPr>
                      <m:t>𝛿</m:t>
                    </m:r>
                    <m:r>
                      <a:rPr lang="en-US" altLang="zh-CN" b="0" i="1" smtClean="0">
                        <a:latin typeface="Cambria Math"/>
                      </a:rPr>
                      <m:t> </m:t>
                    </m:r>
                  </m:oMath>
                </a14:m>
                <a:r>
                  <a:rPr lang="en-US" altLang="zh-CN" dirty="0"/>
                  <a:t>from state </a:t>
                </a:r>
                <a14:m>
                  <m:oMath xmlns:m="http://schemas.openxmlformats.org/officeDocument/2006/math">
                    <m:r>
                      <a:rPr lang="en-US" altLang="zh-CN" i="1">
                        <a:latin typeface="Cambria Math"/>
                      </a:rPr>
                      <m:t>𝑠</m:t>
                    </m:r>
                    <m:r>
                      <a:rPr lang="en-US" altLang="zh-CN" i="1">
                        <a:latin typeface="Cambria Math"/>
                      </a:rPr>
                      <m:t>=</m:t>
                    </m:r>
                    <m:d>
                      <m:dPr>
                        <m:ctrlPr>
                          <a:rPr lang="en-US" altLang="zh-CN" i="1">
                            <a:latin typeface="Cambria Math" panose="02040503050406030204" pitchFamily="18" charset="0"/>
                          </a:rPr>
                        </m:ctrlPr>
                      </m:dPr>
                      <m:e>
                        <m:r>
                          <a:rPr lang="zh-CN" altLang="en-US" i="1">
                            <a:latin typeface="Cambria Math"/>
                          </a:rPr>
                          <m:t>𝜇</m:t>
                        </m:r>
                        <m:r>
                          <a:rPr lang="en-US" altLang="zh-CN" i="1">
                            <a:latin typeface="Cambria Math"/>
                          </a:rPr>
                          <m:t>,</m:t>
                        </m:r>
                        <m:r>
                          <a:rPr lang="en-US" altLang="zh-CN" i="1">
                            <a:latin typeface="Cambria Math"/>
                          </a:rPr>
                          <m:t>𝑐</m:t>
                        </m:r>
                      </m:e>
                    </m:d>
                  </m:oMath>
                </a14:m>
                <a:r>
                  <a:rPr lang="en-US" altLang="zh-CN" dirty="0"/>
                  <a:t>, the new state </a:t>
                </a:r>
                <a14:m>
                  <m:oMath xmlns:m="http://schemas.openxmlformats.org/officeDocument/2006/math">
                    <m:r>
                      <a:rPr lang="en-US" altLang="zh-CN" i="1">
                        <a:latin typeface="Cambria Math"/>
                      </a:rPr>
                      <m:t>𝑠</m:t>
                    </m:r>
                    <m:r>
                      <a:rPr lang="en-US" altLang="zh-CN" b="0" i="1" smtClean="0">
                        <a:latin typeface="Cambria Math"/>
                      </a:rPr>
                      <m:t>′</m:t>
                    </m:r>
                    <m:r>
                      <a:rPr lang="en-US" altLang="zh-CN" i="1">
                        <a:latin typeface="Cambria Math"/>
                      </a:rPr>
                      <m:t>=</m:t>
                    </m:r>
                    <m:d>
                      <m:dPr>
                        <m:ctrlPr>
                          <a:rPr lang="en-US" altLang="zh-CN" i="1">
                            <a:latin typeface="Cambria Math" panose="02040503050406030204" pitchFamily="18" charset="0"/>
                          </a:rPr>
                        </m:ctrlPr>
                      </m:dPr>
                      <m:e>
                        <m:r>
                          <a:rPr lang="zh-CN" altLang="en-US" i="1">
                            <a:latin typeface="Cambria Math"/>
                          </a:rPr>
                          <m:t>𝜇</m:t>
                        </m:r>
                        <m:r>
                          <a:rPr lang="en-US" altLang="zh-CN" b="0" i="1" smtClean="0">
                            <a:latin typeface="Cambria Math"/>
                          </a:rPr>
                          <m:t>′</m:t>
                        </m:r>
                        <m:r>
                          <a:rPr lang="en-US" altLang="zh-CN" i="1">
                            <a:latin typeface="Cambria Math"/>
                          </a:rPr>
                          <m:t>,</m:t>
                        </m:r>
                        <m:r>
                          <a:rPr lang="en-US" altLang="zh-CN" i="1">
                            <a:latin typeface="Cambria Math"/>
                          </a:rPr>
                          <m:t>𝑐</m:t>
                        </m:r>
                        <m:r>
                          <a:rPr lang="en-US" altLang="zh-CN" b="0" i="1" smtClean="0">
                            <a:latin typeface="Cambria Math"/>
                          </a:rPr>
                          <m:t>′</m:t>
                        </m:r>
                      </m:e>
                    </m:d>
                    <m:r>
                      <a:rPr lang="en-US" altLang="zh-CN" i="1">
                        <a:latin typeface="Cambria Math"/>
                      </a:rPr>
                      <m:t> </m:t>
                    </m:r>
                  </m:oMath>
                </a14:m>
                <a:r>
                  <a:rPr lang="en-US" altLang="zh-CN" dirty="0"/>
                  <a:t>is given as follows:</a:t>
                </a:r>
              </a:p>
              <a:p>
                <a14:m>
                  <m:oMath xmlns:m="http://schemas.openxmlformats.org/officeDocument/2006/math">
                    <m:r>
                      <a:rPr lang="zh-CN" altLang="en-US" i="1">
                        <a:latin typeface="Cambria Math"/>
                      </a:rPr>
                      <m:t>𝜇</m:t>
                    </m:r>
                  </m:oMath>
                </a14:m>
                <a:r>
                  <a:rPr lang="en-US" altLang="zh-CN" dirty="0"/>
                  <a:t>’=(</a:t>
                </a:r>
                <a14:m>
                  <m:oMath xmlns:m="http://schemas.openxmlformats.org/officeDocument/2006/math">
                    <m:r>
                      <a:rPr lang="zh-CN" altLang="en-US" i="1">
                        <a:latin typeface="Cambria Math"/>
                      </a:rPr>
                      <m:t>𝜇</m:t>
                    </m:r>
                  </m:oMath>
                </a14:m>
                <a:r>
                  <a:rPr lang="en-US" altLang="zh-CN" i="1" dirty="0"/>
                  <a:t>-</a:t>
                </a:r>
                <a14:m>
                  <m:oMath xmlns:m="http://schemas.openxmlformats.org/officeDocument/2006/math">
                    <m:r>
                      <m:rPr>
                        <m:nor/>
                      </m:rPr>
                      <a:rPr lang="en-US" altLang="ko-KR" dirty="0">
                        <a:latin typeface="Times New Roman" charset="0"/>
                        <a:cs typeface="Times New Roman" charset="0"/>
                        <a:sym typeface="Wingdings" pitchFamily="2" charset="2"/>
                      </a:rPr>
                      <m:t>•</m:t>
                    </m:r>
                  </m:oMath>
                </a14:m>
                <a:r>
                  <a:rPr lang="en-US" altLang="zh-CN" i="1" dirty="0"/>
                  <a:t>t</a:t>
                </a:r>
                <a:r>
                  <a:rPr lang="en-US" altLang="zh-CN" dirty="0"/>
                  <a:t>) </a:t>
                </a:r>
                <a14:m>
                  <m:oMath xmlns:m="http://schemas.openxmlformats.org/officeDocument/2006/math">
                    <m:r>
                      <a:rPr lang="en-US" altLang="zh-CN" i="1" smtClean="0">
                        <a:latin typeface="Cambria Math" charset="0"/>
                        <a:ea typeface="Cambria Math" charset="0"/>
                        <a:cs typeface="Cambria Math" charset="0"/>
                      </a:rPr>
                      <m:t>∪</m:t>
                    </m:r>
                  </m:oMath>
                </a14:m>
                <a:r>
                  <a:rPr lang="en-US" altLang="zh-CN" i="1" dirty="0"/>
                  <a:t> t</a:t>
                </a:r>
                <a14:m>
                  <m:oMath xmlns:m="http://schemas.openxmlformats.org/officeDocument/2006/math">
                    <m:r>
                      <m:rPr>
                        <m:nor/>
                      </m:rPr>
                      <a:rPr lang="en-US" altLang="ko-KR" dirty="0">
                        <a:latin typeface="Times New Roman" charset="0"/>
                        <a:cs typeface="Times New Roman" charset="0"/>
                        <a:sym typeface="Wingdings" pitchFamily="2" charset="2"/>
                      </a:rPr>
                      <m:t>•</m:t>
                    </m:r>
                  </m:oMath>
                </a14:m>
                <a:r>
                  <a:rPr lang="en-US" altLang="zh-CN" i="1" dirty="0"/>
                  <a:t> </a:t>
                </a:r>
                <a:r>
                  <a:rPr lang="en-US" altLang="zh-CN" dirty="0"/>
                  <a:t>, and</a:t>
                </a:r>
              </a:p>
              <a:p>
                <a:r>
                  <a:rPr lang="en-US" altLang="zh-CN" dirty="0"/>
                  <a:t>for any</a:t>
                </a:r>
                <a:r>
                  <a:rPr lang="fr-FR" altLang="zh-CN" i="1" dirty="0"/>
                  <a:t> t’</a:t>
                </a:r>
                <a:r>
                  <a:rPr lang="zh-CN" altLang="en-US" dirty="0"/>
                  <a:t> </a:t>
                </a:r>
                <a14:m>
                  <m:oMath xmlns:m="http://schemas.openxmlformats.org/officeDocument/2006/math">
                    <m:r>
                      <a:rPr lang="zh-CN" altLang="en-US" i="1">
                        <a:latin typeface="Cambria Math"/>
                      </a:rPr>
                      <m:t>∈ </m:t>
                    </m:r>
                  </m:oMath>
                </a14:m>
                <a:r>
                  <a:rPr lang="en-US" altLang="zh-CN" i="1" dirty="0"/>
                  <a:t>enabled</a:t>
                </a:r>
                <a:r>
                  <a:rPr lang="en-US" altLang="zh-CN" dirty="0"/>
                  <a:t>(</a:t>
                </a:r>
                <a14:m>
                  <m:oMath xmlns:m="http://schemas.openxmlformats.org/officeDocument/2006/math">
                    <m:r>
                      <a:rPr lang="zh-CN" altLang="en-US" i="1">
                        <a:latin typeface="Cambria Math"/>
                      </a:rPr>
                      <m:t>𝜇</m:t>
                    </m:r>
                  </m:oMath>
                </a14:m>
                <a:r>
                  <a:rPr lang="en-US" altLang="zh-CN" dirty="0"/>
                  <a:t>’), if </a:t>
                </a:r>
                <a:r>
                  <a:rPr lang="en-US" altLang="zh-CN" i="1" dirty="0"/>
                  <a:t>t’</a:t>
                </a:r>
                <a14:m>
                  <m:oMath xmlns:m="http://schemas.openxmlformats.org/officeDocument/2006/math">
                    <m:r>
                      <a:rPr lang="en-US" altLang="zh-CN" i="1" smtClean="0">
                        <a:latin typeface="Cambria Math"/>
                        <a:ea typeface="Cambria Math"/>
                      </a:rPr>
                      <m:t>≠</m:t>
                    </m:r>
                  </m:oMath>
                </a14:m>
                <a:r>
                  <a:rPr lang="en-US" altLang="zh-CN" i="1" dirty="0"/>
                  <a:t> t </a:t>
                </a:r>
                <a:r>
                  <a:rPr lang="en-US" altLang="zh-CN" dirty="0"/>
                  <a:t>and </a:t>
                </a:r>
                <a:r>
                  <a:rPr lang="fr-FR" altLang="zh-CN" i="1" dirty="0"/>
                  <a:t>t’</a:t>
                </a:r>
                <a:r>
                  <a:rPr lang="zh-CN" altLang="en-US" dirty="0"/>
                  <a:t> </a:t>
                </a:r>
                <a14:m>
                  <m:oMath xmlns:m="http://schemas.openxmlformats.org/officeDocument/2006/math">
                    <m:r>
                      <a:rPr lang="zh-CN" altLang="en-US" i="1">
                        <a:latin typeface="Cambria Math"/>
                      </a:rPr>
                      <m:t>∈ </m:t>
                    </m:r>
                  </m:oMath>
                </a14:m>
                <a:r>
                  <a:rPr lang="en-US" altLang="zh-CN" i="1" dirty="0"/>
                  <a:t>enabled</a:t>
                </a:r>
                <a:r>
                  <a:rPr lang="en-US" altLang="zh-CN" dirty="0"/>
                  <a:t>(</a:t>
                </a:r>
                <a14:m>
                  <m:oMath xmlns:m="http://schemas.openxmlformats.org/officeDocument/2006/math">
                    <m:r>
                      <a:rPr lang="zh-CN" altLang="en-US" i="1">
                        <a:latin typeface="Cambria Math"/>
                      </a:rPr>
                      <m:t>𝜇</m:t>
                    </m:r>
                  </m:oMath>
                </a14:m>
                <a:r>
                  <a:rPr lang="en-US" altLang="zh-CN" dirty="0"/>
                  <a:t>), then </a:t>
                </a:r>
                <a:r>
                  <a:rPr lang="fr-FR" altLang="zh-CN" i="1" dirty="0"/>
                  <a:t>c’</a:t>
                </a:r>
                <a:r>
                  <a:rPr lang="fr-FR" altLang="zh-CN" dirty="0"/>
                  <a:t>(</a:t>
                </a:r>
                <a:r>
                  <a:rPr lang="fr-FR" altLang="zh-CN" i="1" dirty="0"/>
                  <a:t>t’</a:t>
                </a:r>
                <a:r>
                  <a:rPr lang="fr-FR" altLang="zh-CN" dirty="0"/>
                  <a:t>) = </a:t>
                </a:r>
                <a:r>
                  <a:rPr lang="fr-FR" altLang="zh-CN" i="1" dirty="0"/>
                  <a:t>c</a:t>
                </a:r>
                <a:r>
                  <a:rPr lang="fr-FR" altLang="zh-CN" dirty="0"/>
                  <a:t>(</a:t>
                </a:r>
                <a:r>
                  <a:rPr lang="fr-FR" altLang="zh-CN" i="1" dirty="0"/>
                  <a:t>t’</a:t>
                </a:r>
                <a:r>
                  <a:rPr lang="fr-FR" altLang="zh-CN" dirty="0"/>
                  <a:t>) +</a:t>
                </a:r>
                <a14:m>
                  <m:oMath xmlns:m="http://schemas.openxmlformats.org/officeDocument/2006/math">
                    <m:r>
                      <a:rPr lang="zh-CN" altLang="en-US" i="1">
                        <a:latin typeface="Cambria Math"/>
                      </a:rPr>
                      <m:t>𝛿</m:t>
                    </m:r>
                  </m:oMath>
                </a14:m>
                <a:r>
                  <a:rPr lang="fr-FR" altLang="zh-CN" dirty="0"/>
                  <a:t> else </a:t>
                </a:r>
                <a:r>
                  <a:rPr lang="fr-FR" altLang="zh-CN" i="1" dirty="0"/>
                  <a:t>c’</a:t>
                </a:r>
                <a:r>
                  <a:rPr lang="fr-FR" altLang="zh-CN" dirty="0"/>
                  <a:t>(</a:t>
                </a:r>
                <a:r>
                  <a:rPr lang="fr-FR" altLang="zh-CN" i="1" dirty="0"/>
                  <a:t>t’</a:t>
                </a:r>
                <a:r>
                  <a:rPr lang="fr-FR" altLang="zh-CN" dirty="0"/>
                  <a:t>) = 0.</a:t>
                </a:r>
              </a:p>
              <a:p>
                <a:pPr marL="0" indent="0">
                  <a:buNone/>
                </a:pPr>
                <a:r>
                  <a:rPr lang="en-US" altLang="zh-CN" dirty="0"/>
                  <a:t>This is denoted by </a:t>
                </a:r>
                <a:r>
                  <a:rPr lang="en-US" altLang="zh-CN" i="1" dirty="0"/>
                  <a:t>s’</a:t>
                </a:r>
                <a:r>
                  <a:rPr lang="en-US" altLang="zh-CN" dirty="0"/>
                  <a:t>= </a:t>
                </a:r>
                <a:r>
                  <a:rPr lang="en-US" altLang="zh-CN" i="1" dirty="0"/>
                  <a:t>fire</a:t>
                </a:r>
                <a:r>
                  <a:rPr lang="en-US" altLang="zh-CN" dirty="0"/>
                  <a:t>(</a:t>
                </a:r>
                <a:r>
                  <a:rPr lang="en-US" altLang="zh-CN" i="1" dirty="0"/>
                  <a:t>s, </a:t>
                </a:r>
                <a:r>
                  <a:rPr lang="en-US" altLang="zh-CN" dirty="0"/>
                  <a:t>(</a:t>
                </a:r>
                <a:r>
                  <a:rPr lang="en-US" altLang="zh-CN" i="1" dirty="0"/>
                  <a:t>t,</a:t>
                </a:r>
                <a14:m>
                  <m:oMath xmlns:m="http://schemas.openxmlformats.org/officeDocument/2006/math">
                    <m:r>
                      <a:rPr lang="zh-CN" altLang="en-US" i="1">
                        <a:latin typeface="Cambria Math"/>
                      </a:rPr>
                      <m:t>𝛿</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72" r="-24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72</a:t>
            </a:fld>
            <a:endParaRPr lang="en-US" altLang="ko-KR"/>
          </a:p>
        </p:txBody>
      </p:sp>
    </p:spTree>
    <p:extLst>
      <p:ext uri="{BB962C8B-B14F-4D97-AF65-F5344CB8AC3E}">
        <p14:creationId xmlns:p14="http://schemas.microsoft.com/office/powerpoint/2010/main" val="41205831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pPr marL="0" indent="0">
                  <a:buNone/>
                </a:pPr>
                <a:r>
                  <a:rPr lang="en-US" altLang="zh-CN" dirty="0"/>
                  <a:t>A </a:t>
                </a:r>
                <a:r>
                  <a:rPr lang="en-US" altLang="zh-CN" i="1" dirty="0"/>
                  <a:t>run </a:t>
                </a:r>
                <a14:m>
                  <m:oMath xmlns:m="http://schemas.openxmlformats.org/officeDocument/2006/math">
                    <m:r>
                      <a:rPr lang="zh-CN" altLang="en-US" i="1" smtClean="0">
                        <a:latin typeface="Cambria Math"/>
                      </a:rPr>
                      <m:t>𝜌</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0</m:t>
                        </m:r>
                      </m:sub>
                    </m:sSub>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0</m:t>
                            </m:r>
                          </m:sub>
                        </m:sSub>
                        <m:r>
                          <m:rPr>
                            <m:brk m:alnAt="2"/>
                          </m:rPr>
                          <a:rPr lang="en-US" altLang="zh-CN" b="0" i="1" smtClean="0">
                            <a:latin typeface="Cambria Math"/>
                          </a:rPr>
                          <m:t>,</m:t>
                        </m:r>
                        <m:sSub>
                          <m:sSubPr>
                            <m:ctrlPr>
                              <a:rPr lang="en-US" altLang="zh-CN" b="0" i="1" smtClean="0">
                                <a:latin typeface="Cambria Math" panose="02040503050406030204" pitchFamily="18" charset="0"/>
                              </a:rPr>
                            </m:ctrlPr>
                          </m:sSubPr>
                          <m:e>
                            <m:r>
                              <a:rPr lang="zh-CN" altLang="en-US" b="0" i="1" smtClean="0">
                                <a:latin typeface="Cambria Math"/>
                              </a:rPr>
                              <m:t>𝛿</m:t>
                            </m:r>
                          </m:e>
                          <m:sub>
                            <m:r>
                              <a:rPr lang="en-US" altLang="zh-CN" b="0" i="1" smtClean="0">
                                <a:latin typeface="Cambria Math"/>
                              </a:rPr>
                              <m:t>0</m:t>
                            </m:r>
                          </m:sub>
                        </m:sSub>
                        <m:r>
                          <m:rPr>
                            <m:brk m:alnAt="2"/>
                          </m:rPr>
                          <a:rPr lang="en-US" altLang="zh-CN" b="0" i="1" smtClean="0">
                            <a:latin typeface="Cambria Math"/>
                          </a:rPr>
                          <m:t>)</m:t>
                        </m:r>
                      </m:e>
                    </m:groupChr>
                    <m:sSub>
                      <m:sSubPr>
                        <m:ctrlPr>
                          <a:rPr lang="en-US" altLang="zh-CN" i="1">
                            <a:latin typeface="Cambria Math" panose="02040503050406030204" pitchFamily="18" charset="0"/>
                          </a:rPr>
                        </m:ctrlPr>
                      </m:sSubPr>
                      <m:e>
                        <m:r>
                          <a:rPr lang="en-US" altLang="zh-CN" i="1">
                            <a:latin typeface="Cambria Math"/>
                          </a:rPr>
                          <m:t>𝑠</m:t>
                        </m:r>
                      </m:e>
                      <m:sub>
                        <m:r>
                          <a:rPr lang="en-US" altLang="zh-CN" b="0" i="1" smtClean="0">
                            <a:latin typeface="Cambria Math"/>
                          </a:rPr>
                          <m:t>1</m:t>
                        </m:r>
                      </m:sub>
                    </m:sSub>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1</m:t>
                            </m:r>
                          </m:sub>
                        </m:sSub>
                        <m:r>
                          <m:rPr>
                            <m:brk m:alnAt="2"/>
                          </m:rP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𝛿</m:t>
                            </m:r>
                          </m:e>
                          <m:sub>
                            <m:r>
                              <a:rPr lang="en-US" altLang="zh-CN" b="0" i="1" smtClean="0">
                                <a:latin typeface="Cambria Math"/>
                              </a:rPr>
                              <m:t>1</m:t>
                            </m:r>
                          </m:sub>
                        </m:sSub>
                        <m:r>
                          <m:rPr>
                            <m:brk m:alnAt="2"/>
                          </m:rPr>
                          <a:rPr lang="en-US" altLang="zh-CN" i="1">
                            <a:latin typeface="Cambria Math"/>
                          </a:rPr>
                          <m:t>)</m:t>
                        </m:r>
                      </m:e>
                    </m:groupChr>
                  </m:oMath>
                </a14:m>
                <a:r>
                  <a:rPr lang="en-US" altLang="zh-CN" i="1" dirty="0"/>
                  <a:t>…</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𝑛</m:t>
                            </m:r>
                            <m:r>
                              <a:rPr lang="en-US" altLang="zh-CN" b="0" i="1" smtClean="0">
                                <a:latin typeface="Cambria Math"/>
                              </a:rPr>
                              <m:t>−1</m:t>
                            </m:r>
                          </m:sub>
                        </m:sSub>
                        <m:r>
                          <m:rPr>
                            <m:brk m:alnAt="2"/>
                          </m:rP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𝛿</m:t>
                            </m:r>
                          </m:e>
                          <m:sub>
                            <m:r>
                              <a:rPr lang="en-US" altLang="zh-CN" b="0" i="1" smtClean="0">
                                <a:latin typeface="Cambria Math"/>
                              </a:rPr>
                              <m:t>𝑛</m:t>
                            </m:r>
                            <m:r>
                              <a:rPr lang="en-US" altLang="zh-CN" b="0" i="1" smtClean="0">
                                <a:latin typeface="Cambria Math"/>
                              </a:rPr>
                              <m:t>−1</m:t>
                            </m:r>
                          </m:sub>
                        </m:sSub>
                        <m:r>
                          <m:rPr>
                            <m:brk m:alnAt="2"/>
                          </m:rPr>
                          <a:rPr lang="en-US" altLang="zh-CN" i="1">
                            <a:latin typeface="Cambria Math"/>
                          </a:rPr>
                          <m:t>)</m:t>
                        </m:r>
                      </m:e>
                    </m:groupChr>
                    <m:sSub>
                      <m:sSubPr>
                        <m:ctrlPr>
                          <a:rPr lang="en-US" altLang="zh-CN" i="1">
                            <a:latin typeface="Cambria Math" panose="02040503050406030204" pitchFamily="18" charset="0"/>
                          </a:rPr>
                        </m:ctrlPr>
                      </m:sSubPr>
                      <m:e>
                        <m:r>
                          <a:rPr lang="en-US" altLang="zh-CN" i="1">
                            <a:latin typeface="Cambria Math"/>
                          </a:rPr>
                          <m:t>𝑠</m:t>
                        </m:r>
                      </m:e>
                      <m:sub>
                        <m:r>
                          <a:rPr lang="en-US" altLang="zh-CN" b="0" i="1" smtClean="0">
                            <a:latin typeface="Cambria Math"/>
                          </a:rPr>
                          <m:t>𝑛</m:t>
                        </m:r>
                      </m:sub>
                    </m:sSub>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𝑛</m:t>
                            </m:r>
                          </m:sub>
                        </m:sSub>
                        <m:r>
                          <m:rPr>
                            <m:brk m:alnAt="2"/>
                          </m:rP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𝛿</m:t>
                            </m:r>
                          </m:e>
                          <m:sub>
                            <m:r>
                              <a:rPr lang="en-US" altLang="zh-CN" b="0" i="1" smtClean="0">
                                <a:latin typeface="Cambria Math"/>
                              </a:rPr>
                              <m:t>𝑛</m:t>
                            </m:r>
                          </m:sub>
                        </m:sSub>
                        <m:r>
                          <m:rPr>
                            <m:brk m:alnAt="2"/>
                          </m:rPr>
                          <a:rPr lang="en-US" altLang="zh-CN" i="1">
                            <a:latin typeface="Cambria Math"/>
                          </a:rPr>
                          <m:t>)</m:t>
                        </m:r>
                      </m:e>
                    </m:groupChr>
                  </m:oMath>
                </a14:m>
                <a:endParaRPr lang="en-US" altLang="zh-CN" i="1" dirty="0"/>
              </a:p>
              <a:p>
                <a:pPr marL="0" indent="0">
                  <a:buNone/>
                </a:pPr>
                <a:r>
                  <a:rPr lang="en-US" altLang="zh-CN" dirty="0"/>
                  <a:t>of a time Petri net is a finite or infinite sequence of states, transitions, and delays </a:t>
                </a:r>
              </a:p>
              <a:p>
                <a:pPr marL="0" indent="0">
                  <a:buNone/>
                </a:pPr>
                <a:r>
                  <a:rPr lang="en-US" altLang="zh-CN" dirty="0"/>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𝑠</m:t>
                        </m:r>
                      </m:e>
                      <m:sub>
                        <m:r>
                          <a:rPr lang="en-US" altLang="zh-CN" b="0" i="1" smtClean="0">
                            <a:latin typeface="Cambria Math"/>
                          </a:rPr>
                          <m:t>0</m:t>
                        </m:r>
                      </m:sub>
                    </m:sSub>
                  </m:oMath>
                </a14:m>
                <a:r>
                  <a:rPr lang="en-US" altLang="zh-CN" dirty="0"/>
                  <a:t> is the initial state, and for every </a:t>
                </a:r>
                <a:r>
                  <a:rPr lang="en-US" altLang="zh-CN" i="1" dirty="0" err="1"/>
                  <a:t>i</a:t>
                </a:r>
                <a:r>
                  <a:rPr lang="en-US" altLang="zh-CN" i="1" dirty="0"/>
                  <a:t> </a:t>
                </a:r>
                <a14:m>
                  <m:oMath xmlns:m="http://schemas.openxmlformats.org/officeDocument/2006/math">
                    <m:r>
                      <a:rPr lang="en-US" altLang="zh-CN" i="1" smtClean="0">
                        <a:latin typeface="Cambria Math"/>
                        <a:ea typeface="Cambria Math"/>
                      </a:rPr>
                      <m:t>≥</m:t>
                    </m:r>
                  </m:oMath>
                </a14:m>
                <a:r>
                  <a:rPr lang="en-US" altLang="zh-CN" dirty="0"/>
                  <a:t>1,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𝑖</m:t>
                        </m:r>
                      </m:sub>
                    </m:sSub>
                  </m:oMath>
                </a14:m>
                <a:r>
                  <a:rPr lang="en-US" altLang="zh-CN" dirty="0"/>
                  <a:t> is obtained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𝑠</m:t>
                        </m:r>
                      </m:e>
                      <m:sub>
                        <m:r>
                          <a:rPr lang="en-US" altLang="zh-CN" i="1">
                            <a:latin typeface="Cambria Math"/>
                          </a:rPr>
                          <m:t>𝑖</m:t>
                        </m:r>
                        <m:r>
                          <a:rPr lang="en-US" altLang="zh-CN" b="0" i="1" smtClean="0">
                            <a:latin typeface="Cambria Math"/>
                          </a:rPr>
                          <m:t>−1</m:t>
                        </m:r>
                      </m:sub>
                    </m:sSub>
                    <m:r>
                      <a:rPr lang="en-US" altLang="zh-CN" i="1">
                        <a:latin typeface="Cambria Math"/>
                      </a:rPr>
                      <m:t> </m:t>
                    </m:r>
                  </m:oMath>
                </a14:m>
                <a:r>
                  <a:rPr lang="en-US" altLang="zh-CN" dirty="0"/>
                  <a:t>by firing a transition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𝑡</m:t>
                        </m:r>
                      </m:e>
                      <m:sub>
                        <m:r>
                          <a:rPr lang="en-US" altLang="zh-CN" i="1">
                            <a:latin typeface="Cambria Math"/>
                          </a:rPr>
                          <m:t>𝑖</m:t>
                        </m:r>
                        <m:r>
                          <a:rPr lang="en-US" altLang="zh-CN" i="1">
                            <a:latin typeface="Cambria Math"/>
                          </a:rPr>
                          <m:t>−1</m:t>
                        </m:r>
                      </m:sub>
                    </m:sSub>
                    <m:r>
                      <a:rPr lang="en-US" altLang="zh-CN" i="1">
                        <a:latin typeface="Cambria Math"/>
                      </a:rPr>
                      <m:t> </m:t>
                    </m:r>
                  </m:oMath>
                </a14:m>
                <a:r>
                  <a:rPr lang="en-US" altLang="zh-CN" dirty="0"/>
                  <a:t>after delay </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a:rPr>
                          <m:t>𝛿</m:t>
                        </m:r>
                      </m:e>
                      <m:sub>
                        <m:r>
                          <a:rPr lang="en-US" altLang="zh-CN" i="1">
                            <a:latin typeface="Cambria Math"/>
                          </a:rPr>
                          <m:t>𝑖</m:t>
                        </m:r>
                        <m:r>
                          <a:rPr lang="en-US" altLang="zh-CN" i="1">
                            <a:latin typeface="Cambria Math"/>
                          </a:rPr>
                          <m:t>−1</m:t>
                        </m:r>
                      </m:sub>
                    </m:sSub>
                    <m:r>
                      <a:rPr lang="en-US" altLang="zh-CN" i="1">
                        <a:latin typeface="Cambria Math"/>
                      </a:rPr>
                      <m:t> </m:t>
                    </m:r>
                  </m:oMath>
                </a14:m>
                <a:r>
                  <a:rPr lang="en-US" altLang="zh-CN" dirty="0"/>
                  <a:t>which satisfies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𝑠</m:t>
                        </m:r>
                      </m:e>
                      <m:sub>
                        <m:r>
                          <a:rPr lang="en-US" altLang="zh-CN" i="1">
                            <a:latin typeface="Cambria Math"/>
                          </a:rPr>
                          <m:t>𝑖</m:t>
                        </m:r>
                      </m:sub>
                    </m:sSub>
                  </m:oMath>
                </a14:m>
                <a:r>
                  <a:rPr lang="en-US" altLang="zh-CN" dirty="0"/>
                  <a:t>=</a:t>
                </a:r>
                <a:r>
                  <a:rPr lang="en-US" altLang="zh-CN" i="1" dirty="0"/>
                  <a:t>fire</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𝑠</m:t>
                        </m:r>
                      </m:e>
                      <m:sub>
                        <m:r>
                          <a:rPr lang="en-US" altLang="zh-CN" i="1">
                            <a:latin typeface="Cambria Math"/>
                          </a:rPr>
                          <m:t>𝑖</m:t>
                        </m:r>
                        <m:r>
                          <a:rPr lang="en-US" altLang="zh-CN" i="1">
                            <a:latin typeface="Cambria Math"/>
                          </a:rPr>
                          <m:t>−1</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𝑖</m:t>
                        </m:r>
                        <m:r>
                          <a:rPr lang="en-US" altLang="zh-CN" i="1">
                            <a:latin typeface="Cambria Math"/>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𝛿</m:t>
                        </m:r>
                      </m:e>
                      <m:sub>
                        <m:r>
                          <a:rPr lang="en-US" altLang="zh-CN" i="1">
                            <a:latin typeface="Cambria Math"/>
                          </a:rPr>
                          <m:t>𝑖</m:t>
                        </m:r>
                        <m:r>
                          <a:rPr lang="en-US" altLang="zh-CN" i="1">
                            <a:latin typeface="Cambria Math"/>
                          </a:rPr>
                          <m:t>−1</m:t>
                        </m:r>
                      </m:sub>
                    </m:sSub>
                  </m:oMath>
                </a14:m>
                <a:r>
                  <a:rPr lang="en-US" altLang="zh-CN" dirty="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94" r="-21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73</a:t>
            </a:fld>
            <a:endParaRPr lang="en-US" altLang="ko-KR"/>
          </a:p>
        </p:txBody>
      </p:sp>
    </p:spTree>
    <p:extLst>
      <p:ext uri="{BB962C8B-B14F-4D97-AF65-F5344CB8AC3E}">
        <p14:creationId xmlns:p14="http://schemas.microsoft.com/office/powerpoint/2010/main" val="2445116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5800" y="2162566"/>
                <a:ext cx="7772400" cy="4114800"/>
              </a:xfrm>
            </p:spPr>
            <p:txBody>
              <a:bodyPr>
                <a:normAutofit fontScale="62500" lnSpcReduction="20000"/>
              </a:bodyPr>
              <a:lstStyle/>
              <a:p>
                <a:r>
                  <a:rPr lang="en-US" altLang="zh-CN" dirty="0"/>
                  <a:t>Graphically</a:t>
                </a:r>
              </a:p>
              <a:p>
                <a:endParaRPr lang="en-US" altLang="zh-CN" dirty="0"/>
              </a:p>
              <a:p>
                <a:endParaRPr lang="en-US" altLang="zh-CN" dirty="0"/>
              </a:p>
              <a:p>
                <a:endParaRPr lang="en-US" altLang="zh-CN" dirty="0"/>
              </a:p>
              <a:p>
                <a:endParaRPr lang="zh-CN" altLang="en-US" dirty="0"/>
              </a:p>
              <a:p>
                <a:r>
                  <a:rPr lang="en-US" altLang="zh-CN" dirty="0"/>
                  <a:t>Now, if a token arrives in place P</a:t>
                </a:r>
                <a:r>
                  <a:rPr lang="en-US" altLang="zh-CN" sz="1900" dirty="0"/>
                  <a:t>1</a:t>
                </a:r>
                <a:r>
                  <a:rPr lang="en-US" altLang="zh-CN" dirty="0"/>
                  <a:t> at time 3, one in P</a:t>
                </a:r>
                <a:r>
                  <a:rPr lang="en-US" altLang="zh-CN" sz="1900" dirty="0"/>
                  <a:t>2</a:t>
                </a:r>
                <a:r>
                  <a:rPr lang="en-US" altLang="zh-CN" dirty="0"/>
                  <a:t> at time 5, and one in P</a:t>
                </a:r>
                <a:r>
                  <a:rPr lang="en-US" altLang="zh-CN" sz="1900" dirty="0"/>
                  <a:t>3</a:t>
                </a:r>
                <a:r>
                  <a:rPr lang="en-US" altLang="zh-CN" dirty="0"/>
                  <a:t> at time 1, transition t fires </a:t>
                </a:r>
                <a:r>
                  <a:rPr lang="en-US" altLang="zh-CN" dirty="0" err="1"/>
                  <a:t>nondeterministically</a:t>
                </a:r>
                <a:r>
                  <a:rPr lang="en-US" altLang="zh-CN" dirty="0"/>
                  <a:t> between times 9 and 12</a:t>
                </a:r>
              </a:p>
              <a:p>
                <a:pPr lvl="1"/>
                <a:r>
                  <a:rPr lang="en-US" altLang="zh-CN" dirty="0"/>
                  <a:t>notice that in this example we have used integers (in fact, </a:t>
                </a:r>
                <a:r>
                  <a:rPr lang="en-US" altLang="zh-CN" b="1" dirty="0"/>
                  <a:t>N</a:t>
                </a:r>
                <a:r>
                  <a:rPr lang="en-US" altLang="zh-CN" dirty="0"/>
                  <a:t>), but using real numbers would not have changed anything</a:t>
                </a:r>
              </a:p>
              <a:p>
                <a:pPr lvl="2"/>
                <a:r>
                  <a:rPr lang="en-US" altLang="zh-CN" dirty="0"/>
                  <a:t>if a token arrives in P</a:t>
                </a:r>
                <a:r>
                  <a:rPr lang="en-US" altLang="zh-CN" sz="1400" dirty="0"/>
                  <a:t>1</a:t>
                </a:r>
                <a:r>
                  <a:rPr lang="en-US" altLang="zh-CN" dirty="0"/>
                  <a:t> at time 1/7, one in P</a:t>
                </a:r>
                <a:r>
                  <a:rPr lang="en-US" altLang="zh-CN" sz="1600" dirty="0"/>
                  <a:t>2</a:t>
                </a:r>
                <a:r>
                  <a:rPr lang="en-US" altLang="zh-CN" dirty="0"/>
                  <a:t> at time</a:t>
                </a:r>
                <a14:m>
                  <m:oMath xmlns:m="http://schemas.openxmlformats.org/officeDocument/2006/math">
                    <m:r>
                      <a:rPr lang="zh-CN" altLang="en-US" b="0" i="0" smtClean="0">
                        <a:latin typeface="Cambria Math" charset="0"/>
                      </a:rPr>
                      <m:t> </m:t>
                    </m:r>
                    <m:r>
                      <a:rPr lang="zh-CN" altLang="en-US" i="1">
                        <a:latin typeface="Cambria Math"/>
                      </a:rPr>
                      <m:t>𝜋</m:t>
                    </m:r>
                  </m:oMath>
                </a14:m>
                <a:r>
                  <a:rPr lang="en-US" altLang="zh-CN" dirty="0"/>
                  <a:t>, and one in P</a:t>
                </a:r>
                <a:r>
                  <a:rPr lang="en-US" altLang="zh-CN" sz="1600" dirty="0"/>
                  <a:t>3</a:t>
                </a:r>
                <a:r>
                  <a:rPr lang="en-US" altLang="zh-CN" dirty="0"/>
                  <a:t> at time e, transition t fires </a:t>
                </a:r>
                <a:r>
                  <a:rPr lang="en-US" altLang="zh-CN" dirty="0" err="1"/>
                  <a:t>nondeterministically</a:t>
                </a:r>
                <a:r>
                  <a:rPr lang="en-US" altLang="zh-CN" dirty="0"/>
                  <a:t> between times</a:t>
                </a:r>
                <a14:m>
                  <m:oMath xmlns:m="http://schemas.openxmlformats.org/officeDocument/2006/math">
                    <m:r>
                      <a:rPr lang="en-US" altLang="zh-CN" b="0" i="0" smtClean="0">
                        <a:latin typeface="Cambria Math"/>
                      </a:rPr>
                      <m:t> </m:t>
                    </m:r>
                    <m:r>
                      <a:rPr lang="zh-CN" altLang="en-US" i="1">
                        <a:latin typeface="Cambria Math"/>
                      </a:rPr>
                      <m:t>𝜋</m:t>
                    </m:r>
                  </m:oMath>
                </a14:m>
                <a:r>
                  <a:rPr lang="en-US" altLang="zh-CN" dirty="0"/>
                  <a:t>+4 and</a:t>
                </a:r>
                <a14:m>
                  <m:oMath xmlns:m="http://schemas.openxmlformats.org/officeDocument/2006/math">
                    <m:r>
                      <a:rPr lang="en-US" altLang="zh-CN" b="0" i="0" smtClean="0">
                        <a:latin typeface="Cambria Math"/>
                      </a:rPr>
                      <m:t> </m:t>
                    </m:r>
                    <m:r>
                      <a:rPr lang="zh-CN" altLang="en-US" i="1">
                        <a:latin typeface="Cambria Math"/>
                      </a:rPr>
                      <m:t>𝜋</m:t>
                    </m:r>
                  </m:oMath>
                </a14:m>
                <a:r>
                  <a:rPr lang="en-US" altLang="zh-CN" dirty="0"/>
                  <a:t>+9</a:t>
                </a:r>
              </a:p>
              <a:p>
                <a:pPr lvl="2"/>
                <a:r>
                  <a:rPr lang="en-US" altLang="zh-CN" dirty="0"/>
                  <a:t>in fact, we could have used [</a:t>
                </a:r>
                <a14:m>
                  <m:oMath xmlns:m="http://schemas.openxmlformats.org/officeDocument/2006/math">
                    <m:r>
                      <a:rPr lang="zh-CN" altLang="en-US" i="1" smtClean="0">
                        <a:latin typeface="Cambria Math"/>
                      </a:rPr>
                      <m:t>𝜋</m:t>
                    </m:r>
                  </m:oMath>
                </a14:m>
                <a:r>
                  <a:rPr lang="en-US" altLang="zh-CN" dirty="0"/>
                  <a:t>, 6e] as a constraint...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5800" y="2162566"/>
                <a:ext cx="7772400" cy="4114800"/>
              </a:xfrm>
              <a:blipFill>
                <a:blip r:embed="rId3"/>
                <a:stretch>
                  <a:fillRect t="-2462" r="-81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74</a:t>
            </a:fld>
            <a:endParaRPr lang="en-US" altLang="ko-KR"/>
          </a:p>
        </p:txBody>
      </p:sp>
      <p:pic>
        <p:nvPicPr>
          <p:cNvPr id="117761" name="Picture 1" descr="C:\Users\Ray\AppData\Roaming\Tencent\Users\8810444\QQ\WinTemp\RichOle\6SU(2Y%GJG4D~7OMV0ZI){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141330"/>
            <a:ext cx="3457575" cy="1590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32163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Simultaneous Firing</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With untimed PNs, the notion of simultaneous firing (for non-conflicting transitions) was irrelevant</a:t>
            </a:r>
          </a:p>
          <a:p>
            <a:pPr lvl="1"/>
            <a:r>
              <a:rPr lang="en-US" altLang="zh-CN" dirty="0"/>
              <a:t>–for example, consider the following fragment of PN:</a:t>
            </a:r>
          </a:p>
          <a:p>
            <a:pPr lvl="1"/>
            <a:endParaRPr lang="en-US" altLang="zh-CN" dirty="0"/>
          </a:p>
          <a:p>
            <a:pPr lvl="1"/>
            <a:endParaRPr lang="en-US" altLang="zh-CN" dirty="0"/>
          </a:p>
          <a:p>
            <a:pPr lvl="1"/>
            <a:endParaRPr lang="en-US" altLang="zh-CN" dirty="0"/>
          </a:p>
          <a:p>
            <a:endParaRPr lang="zh-CN" altLang="en-US" dirty="0"/>
          </a:p>
          <a:p>
            <a:pPr lvl="1"/>
            <a:endParaRPr lang="en-US" altLang="zh-CN" dirty="0"/>
          </a:p>
          <a:p>
            <a:pPr lvl="1"/>
            <a:r>
              <a:rPr lang="en-US" altLang="zh-CN" dirty="0"/>
              <a:t>after r fires, producing a marking that we call M, it does not matter whether it is u or v that fires first from M: from the point of view of the untimed model, the firing sequence u, v does not mean that u fires at time t, and v first at a later time t' &gt; t, since there is no notion of time!</a:t>
            </a:r>
          </a:p>
          <a:p>
            <a:pPr lvl="2"/>
            <a:r>
              <a:rPr lang="en-US" altLang="zh-CN" dirty="0"/>
              <a:t>•untimed PNs represent sequences of firings, but these are </a:t>
            </a:r>
            <a:r>
              <a:rPr lang="en-US" altLang="zh-CN" i="1" dirty="0"/>
              <a:t>logical </a:t>
            </a:r>
            <a:r>
              <a:rPr lang="en-US" altLang="zh-CN" dirty="0"/>
              <a:t>sequences, </a:t>
            </a:r>
            <a:r>
              <a:rPr lang="en-US" altLang="zh-CN" i="1" dirty="0"/>
              <a:t>not temporal </a:t>
            </a:r>
            <a:r>
              <a:rPr lang="en-US" altLang="zh-CN" dirty="0"/>
              <a:t>ones</a:t>
            </a:r>
          </a:p>
          <a:p>
            <a:pPr lvl="1"/>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75</a:t>
            </a:fld>
            <a:endParaRPr lang="en-US" altLang="ko-KR"/>
          </a:p>
        </p:txBody>
      </p:sp>
      <p:pic>
        <p:nvPicPr>
          <p:cNvPr id="118785" name="Picture 1" descr="C:\Users\Ray\AppData\Roaming\Tencent\Users\8810444\QQ\WinTemp\RichOle\4)$$9SG7~ZI9LA852{G)3_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838" y="2819400"/>
            <a:ext cx="1924050" cy="1485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42942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However, in the timed model simultaneity can occur, in the sense that two firings are associated with the same instant</a:t>
            </a:r>
          </a:p>
          <a:p>
            <a:pPr lvl="1"/>
            <a:r>
              <a:rPr lang="en-US" altLang="zh-CN" dirty="0"/>
              <a:t>–let us now consider the previous fragment of PN, and add time:</a:t>
            </a:r>
          </a:p>
          <a:p>
            <a:pPr lvl="1"/>
            <a:endParaRPr lang="en-US" altLang="zh-CN" dirty="0"/>
          </a:p>
          <a:p>
            <a:pPr lvl="1"/>
            <a:endParaRPr lang="en-US" altLang="zh-CN" dirty="0"/>
          </a:p>
          <a:p>
            <a:endParaRPr lang="zh-CN" altLang="en-US" dirty="0"/>
          </a:p>
          <a:p>
            <a:pPr lvl="1"/>
            <a:endParaRPr lang="en-US" altLang="zh-CN" dirty="0"/>
          </a:p>
          <a:p>
            <a:pPr lvl="1"/>
            <a:endParaRPr lang="en-US" altLang="zh-CN" dirty="0"/>
          </a:p>
          <a:p>
            <a:pPr lvl="1"/>
            <a:r>
              <a:rPr lang="en-US" altLang="zh-CN" dirty="0"/>
              <a:t>now, if r fires at time 10, both u and v can fire at time 14, so both firing sequences &lt;r, 10&gt;, &lt;u, 14&gt;, &lt;v, 14&gt; and&lt;r, 10&gt;, &lt;v, 14&gt;, &lt;u, 14&gt; are admissible</a:t>
            </a:r>
          </a:p>
          <a:p>
            <a:pPr lvl="2"/>
            <a:r>
              <a:rPr lang="en-US" altLang="zh-CN" dirty="0"/>
              <a:t>notice that the firings of u and v are associated with the same time instant, so they are in effect simultaneous</a:t>
            </a:r>
          </a:p>
          <a:p>
            <a:pPr lvl="1"/>
            <a:endParaRPr lang="zh-CN" altLang="en-US" dirty="0"/>
          </a:p>
        </p:txBody>
      </p:sp>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76</a:t>
            </a:fld>
            <a:endParaRPr lang="en-US" altLang="ko-KR"/>
          </a:p>
        </p:txBody>
      </p:sp>
      <p:pic>
        <p:nvPicPr>
          <p:cNvPr id="119809" name="Picture 1" descr="C:\Users\Ray\AppData\Roaming\Tencent\Users\8810444\QQ\WinTemp\RichOle\R3`D@_8DY5RWHEJV3[G~9Z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2362200" cy="1485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441687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981200"/>
            <a:ext cx="8382000" cy="3962400"/>
          </a:xfrm>
        </p:spPr>
        <p:txBody>
          <a:bodyPr>
            <a:normAutofit fontScale="92500" lnSpcReduction="20000"/>
          </a:bodyPr>
          <a:lstStyle/>
          <a:p>
            <a:pPr>
              <a:defRPr/>
            </a:pPr>
            <a:r>
              <a:rPr lang="en-US" altLang="zh-CN" dirty="0"/>
              <a:t>In the previous example, there was no logical ordering between u and v: they could occur at the same time, but neither had to fire before the other</a:t>
            </a:r>
          </a:p>
          <a:p>
            <a:pPr lvl="1">
              <a:defRPr/>
            </a:pPr>
            <a:r>
              <a:rPr lang="en-US" altLang="zh-CN" dirty="0"/>
              <a:t>this was represented by the fact that both the &lt;r, 10&gt;, &lt;u, 14&gt;, &lt;v,14&gt; and the &lt;r, 10&gt;, &lt;v, 14&gt;, &lt;u, 14&gt;  sequences are admissible</a:t>
            </a:r>
          </a:p>
          <a:p>
            <a:pPr>
              <a:defRPr/>
            </a:pPr>
            <a:r>
              <a:rPr lang="en-US" altLang="zh-CN" dirty="0"/>
              <a:t>However, there could be a different form of simultaneity, one which however entails logical ordering</a:t>
            </a:r>
          </a:p>
        </p:txBody>
      </p:sp>
      <p:sp>
        <p:nvSpPr>
          <p:cNvPr id="4" name="灯片编号占位符 3"/>
          <p:cNvSpPr>
            <a:spLocks noGrp="1"/>
          </p:cNvSpPr>
          <p:nvPr>
            <p:ph type="sldNum" sz="quarter" idx="12"/>
          </p:nvPr>
        </p:nvSpPr>
        <p:spPr/>
        <p:txBody>
          <a:bodyPr/>
          <a:lstStyle/>
          <a:p>
            <a:pPr>
              <a:defRPr/>
            </a:pPr>
            <a:fld id="{BA1E8503-9A75-468B-92FD-7908A90060A5}" type="slidenum">
              <a:rPr lang="ko-KR" altLang="en-US"/>
              <a:pPr>
                <a:defRPr/>
              </a:pPr>
              <a:t>77</a:t>
            </a:fld>
            <a:endParaRPr lang="en-US" altLang="ko-K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endParaRPr lang="zh-CN" altLang="en-US">
              <a:latin typeface="Times New Roman" charset="0"/>
              <a:cs typeface="Times New Roman" charset="0"/>
            </a:endParaRPr>
          </a:p>
        </p:txBody>
      </p:sp>
      <p:sp>
        <p:nvSpPr>
          <p:cNvPr id="3" name="内容占位符 2"/>
          <p:cNvSpPr>
            <a:spLocks noGrp="1"/>
          </p:cNvSpPr>
          <p:nvPr>
            <p:ph idx="1"/>
          </p:nvPr>
        </p:nvSpPr>
        <p:spPr>
          <a:xfrm>
            <a:off x="457200" y="2057400"/>
            <a:ext cx="8229600" cy="3886200"/>
          </a:xfrm>
        </p:spPr>
        <p:txBody>
          <a:bodyPr>
            <a:normAutofit fontScale="70000" lnSpcReduction="20000"/>
          </a:bodyPr>
          <a:lstStyle/>
          <a:p>
            <a:pPr>
              <a:defRPr/>
            </a:pPr>
            <a:r>
              <a:rPr lang="en-US" altLang="zh-CN" dirty="0"/>
              <a:t>Let us consider the following fragment of TPN:</a:t>
            </a:r>
          </a:p>
          <a:p>
            <a:pPr>
              <a:defRPr/>
            </a:pPr>
            <a:endParaRPr lang="en-US" altLang="zh-CN" dirty="0"/>
          </a:p>
          <a:p>
            <a:pPr>
              <a:defRPr/>
            </a:pPr>
            <a:endParaRPr lang="en-US" altLang="zh-CN" dirty="0"/>
          </a:p>
          <a:p>
            <a:pPr>
              <a:defRPr/>
            </a:pPr>
            <a:endParaRPr lang="en-US" altLang="zh-CN" dirty="0"/>
          </a:p>
          <a:p>
            <a:pPr>
              <a:defRPr/>
            </a:pPr>
            <a:endParaRPr lang="en-US" altLang="zh-CN" dirty="0"/>
          </a:p>
          <a:p>
            <a:pPr lvl="1">
              <a:defRPr/>
            </a:pPr>
            <a:r>
              <a:rPr lang="en-US" altLang="zh-CN" dirty="0"/>
              <a:t>in this case, when r fires, s must fire at the same time (that is, the firing of r and the one of s must be associated with the same temporal instant)</a:t>
            </a:r>
          </a:p>
          <a:p>
            <a:pPr lvl="2">
              <a:defRPr/>
            </a:pPr>
            <a:r>
              <a:rPr lang="en-US" altLang="zh-CN" dirty="0"/>
              <a:t>that is, sequences are of the form &lt;r, T&gt;, &lt;s, T&gt;</a:t>
            </a:r>
          </a:p>
          <a:p>
            <a:pPr lvl="1">
              <a:defRPr/>
            </a:pPr>
            <a:r>
              <a:rPr lang="en-US" altLang="zh-CN" dirty="0"/>
              <a:t>however, there is a logical precedence between r and s, in the sense that, in all firing sequences, the firing of r must precede the one of s</a:t>
            </a:r>
          </a:p>
          <a:p>
            <a:pPr lvl="2">
              <a:defRPr/>
            </a:pPr>
            <a:r>
              <a:rPr lang="en-US" altLang="zh-CN" dirty="0"/>
              <a:t>i.e. sequence &lt;s, T&gt; &lt;r, T&gt; is not admissible</a:t>
            </a:r>
            <a:endParaRPr lang="zh-CN" altLang="en-US" dirty="0"/>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F3559416-1732-48A7-8AFA-AA99AFFD9EFF}" type="slidenum">
              <a:rPr kumimoji="0" lang="ko-KR" altLang="en-US">
                <a:latin typeface="Times New Roman" charset="0"/>
                <a:cs typeface="Times New Roman" charset="0"/>
              </a:rPr>
              <a:pPr eaLnBrk="1" hangingPunct="1"/>
              <a:t>78</a:t>
            </a:fld>
            <a:endParaRPr kumimoji="0" lang="en-US" altLang="ko-KR">
              <a:latin typeface="Times New Roman" charset="0"/>
              <a:cs typeface="Times New Roman" charset="0"/>
            </a:endParaRPr>
          </a:p>
        </p:txBody>
      </p:sp>
      <p:pic>
        <p:nvPicPr>
          <p:cNvPr id="778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28875"/>
            <a:ext cx="3409950" cy="1228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a:latin typeface="Times New Roman" charset="0"/>
              <a:cs typeface="Times New Roman" charset="0"/>
            </a:endParaRPr>
          </a:p>
        </p:txBody>
      </p:sp>
      <p:sp>
        <p:nvSpPr>
          <p:cNvPr id="78851" name="内容占位符 2"/>
          <p:cNvSpPr>
            <a:spLocks noGrp="1"/>
          </p:cNvSpPr>
          <p:nvPr>
            <p:ph idx="1"/>
          </p:nvPr>
        </p:nvSpPr>
        <p:spPr/>
        <p:txBody>
          <a:bodyPr/>
          <a:lstStyle/>
          <a:p>
            <a:r>
              <a:rPr lang="en-US" altLang="zh-CN" dirty="0">
                <a:latin typeface="Times New Roman" charset="0"/>
                <a:cs typeface="Times New Roman" charset="0"/>
              </a:rPr>
              <a:t>Transitions in which the lower bound is 0 (such as transitions above) are called zero-time transitions, since they can occur at the same time in which they are enabled, without delay</a:t>
            </a:r>
          </a:p>
          <a:p>
            <a:pPr lvl="1"/>
            <a:r>
              <a:rPr lang="en-US" altLang="zh-CN" dirty="0">
                <a:latin typeface="Times New Roman" charset="0"/>
                <a:cs typeface="Times New Roman" charset="0"/>
              </a:rPr>
              <a:t>zero-time transitions, if not treated carefully, can give rise to the so-called Zeno-behavior</a:t>
            </a:r>
            <a:endParaRPr lang="zh-CN" altLang="en-US" dirty="0">
              <a:latin typeface="Times New Roman" charset="0"/>
              <a:cs typeface="Times New Roman" charset="0"/>
            </a:endParaRP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5B3B27EA-3723-451C-BB59-FD2E8EF647ED}" type="slidenum">
              <a:rPr kumimoji="0" lang="ko-KR" altLang="en-US">
                <a:latin typeface="Times New Roman" charset="0"/>
                <a:cs typeface="Times New Roman" charset="0"/>
              </a:rPr>
              <a:pPr eaLnBrk="1" hangingPunct="1"/>
              <a:t>79</a:t>
            </a:fld>
            <a:endParaRPr kumimoji="0" lang="en-US" altLang="ko-KR">
              <a:latin typeface="Times New Roman" charset="0"/>
              <a:cs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81000"/>
            <a:ext cx="8162925" cy="762000"/>
          </a:xfrm>
        </p:spPr>
        <p:txBody>
          <a:bodyPr/>
          <a:lstStyle/>
          <a:p>
            <a:r>
              <a:rPr lang="en-US" altLang="zh-CN">
                <a:latin typeface="Times New Roman" charset="0"/>
                <a:cs typeface="Times New Roman" charset="0"/>
              </a:rPr>
              <a:t>History</a:t>
            </a:r>
          </a:p>
        </p:txBody>
      </p:sp>
      <p:sp>
        <p:nvSpPr>
          <p:cNvPr id="7171" name="Rectangle 3"/>
          <p:cNvSpPr>
            <a:spLocks noGrp="1" noChangeArrowheads="1"/>
          </p:cNvSpPr>
          <p:nvPr>
            <p:ph idx="1"/>
          </p:nvPr>
        </p:nvSpPr>
        <p:spPr/>
        <p:txBody>
          <a:bodyPr/>
          <a:lstStyle/>
          <a:p>
            <a:r>
              <a:rPr lang="en-US" altLang="zh-CN" sz="2000" b="1">
                <a:latin typeface="Times New Roman" charset="0"/>
                <a:cs typeface="Times New Roman" charset="0"/>
              </a:rPr>
              <a:t>1962</a:t>
            </a:r>
            <a:r>
              <a:rPr lang="en-US" altLang="zh-CN" sz="2000">
                <a:latin typeface="Times New Roman" charset="0"/>
                <a:cs typeface="Times New Roman" charset="0"/>
              </a:rPr>
              <a:t>: C.A. Petri’s dissertation (U. Darmstadt, W. Germany)</a:t>
            </a:r>
          </a:p>
          <a:p>
            <a:r>
              <a:rPr lang="en-US" altLang="zh-CN" sz="2000" b="1">
                <a:latin typeface="Times New Roman" charset="0"/>
                <a:cs typeface="Times New Roman" charset="0"/>
              </a:rPr>
              <a:t>1970</a:t>
            </a:r>
            <a:r>
              <a:rPr lang="en-US" altLang="zh-CN" sz="2000">
                <a:latin typeface="Times New Roman" charset="0"/>
                <a:cs typeface="Times New Roman" charset="0"/>
              </a:rPr>
              <a:t>: Project MAC Conf. on Concurrent Systems and Parallel Computation (MIT, USA)</a:t>
            </a:r>
          </a:p>
          <a:p>
            <a:r>
              <a:rPr lang="en-US" altLang="zh-CN" sz="2000" b="1">
                <a:latin typeface="Times New Roman" charset="0"/>
                <a:cs typeface="Times New Roman" charset="0"/>
              </a:rPr>
              <a:t>1975</a:t>
            </a:r>
            <a:r>
              <a:rPr lang="en-US" altLang="zh-CN" sz="2000">
                <a:latin typeface="Times New Roman" charset="0"/>
                <a:cs typeface="Times New Roman" charset="0"/>
              </a:rPr>
              <a:t>: Conf. on Petri Nets and related Methods (MIT, USA)</a:t>
            </a:r>
          </a:p>
          <a:p>
            <a:r>
              <a:rPr lang="en-US" altLang="zh-CN" sz="2000" b="1">
                <a:latin typeface="Times New Roman" charset="0"/>
                <a:cs typeface="Times New Roman" charset="0"/>
              </a:rPr>
              <a:t>1979</a:t>
            </a:r>
            <a:r>
              <a:rPr lang="en-US" altLang="zh-CN" sz="2000">
                <a:latin typeface="Times New Roman" charset="0"/>
                <a:cs typeface="Times New Roman" charset="0"/>
              </a:rPr>
              <a:t>: Course on General Net Theory of Processes and Systems (Hamburg, W. Germany)</a:t>
            </a:r>
          </a:p>
          <a:p>
            <a:r>
              <a:rPr lang="en-US" altLang="zh-CN" sz="2000" b="1">
                <a:latin typeface="Times New Roman" charset="0"/>
                <a:cs typeface="Times New Roman" charset="0"/>
              </a:rPr>
              <a:t>1980</a:t>
            </a:r>
            <a:r>
              <a:rPr lang="en-US" altLang="zh-CN" sz="2000">
                <a:latin typeface="Times New Roman" charset="0"/>
                <a:cs typeface="Times New Roman" charset="0"/>
              </a:rPr>
              <a:t>: First European Workshop on Applications and Theory of Petri Nets (Strasbourg, France)</a:t>
            </a:r>
          </a:p>
          <a:p>
            <a:r>
              <a:rPr lang="en-US" altLang="zh-CN" sz="2000" b="1">
                <a:latin typeface="Times New Roman" charset="0"/>
                <a:cs typeface="Times New Roman" charset="0"/>
              </a:rPr>
              <a:t>1985</a:t>
            </a:r>
            <a:r>
              <a:rPr lang="en-US" altLang="zh-CN" sz="2000">
                <a:latin typeface="Times New Roman" charset="0"/>
                <a:cs typeface="Times New Roman" charset="0"/>
              </a:rPr>
              <a:t>: First International Workshop on Timed Petri Nets (Torino, Italy)</a:t>
            </a:r>
          </a:p>
          <a:p>
            <a:endParaRPr lang="en-US" altLang="zh-CN" sz="2000">
              <a:latin typeface="Times New Roman" charset="0"/>
              <a:cs typeface="Times New Roman"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endParaRPr lang="zh-CN" altLang="en-US">
              <a:latin typeface="Times New Roman" charset="0"/>
              <a:cs typeface="Times New Roman" charset="0"/>
            </a:endParaRPr>
          </a:p>
        </p:txBody>
      </p:sp>
      <p:sp>
        <p:nvSpPr>
          <p:cNvPr id="3" name="内容占位符 2"/>
          <p:cNvSpPr>
            <a:spLocks noGrp="1"/>
          </p:cNvSpPr>
          <p:nvPr>
            <p:ph idx="1"/>
          </p:nvPr>
        </p:nvSpPr>
        <p:spPr/>
        <p:txBody>
          <a:bodyPr>
            <a:normAutofit fontScale="77500" lnSpcReduction="20000"/>
          </a:bodyPr>
          <a:lstStyle/>
          <a:p>
            <a:pPr>
              <a:defRPr/>
            </a:pPr>
            <a:r>
              <a:rPr lang="en-US" altLang="zh-CN" dirty="0"/>
              <a:t>a Zeno behavior is one in which time does not advance</a:t>
            </a:r>
          </a:p>
          <a:p>
            <a:pPr>
              <a:defRPr/>
            </a:pPr>
            <a:r>
              <a:rPr lang="en-US" altLang="zh-CN" dirty="0"/>
              <a:t>Let us consider the following fragment of TPN:</a:t>
            </a:r>
          </a:p>
          <a:p>
            <a:pPr>
              <a:defRPr/>
            </a:pPr>
            <a:endParaRPr lang="en-US" altLang="zh-CN" dirty="0"/>
          </a:p>
          <a:p>
            <a:pPr>
              <a:defRPr/>
            </a:pPr>
            <a:endParaRPr lang="en-US" altLang="zh-CN" dirty="0"/>
          </a:p>
          <a:p>
            <a:pPr lvl="1">
              <a:defRPr/>
            </a:pPr>
            <a:endParaRPr lang="en-US" altLang="zh-CN" dirty="0"/>
          </a:p>
          <a:p>
            <a:pPr lvl="1">
              <a:defRPr/>
            </a:pPr>
            <a:endParaRPr lang="en-US" altLang="zh-CN" dirty="0"/>
          </a:p>
          <a:p>
            <a:pPr lvl="1">
              <a:defRPr/>
            </a:pPr>
            <a:r>
              <a:rPr lang="en-US" altLang="zh-CN" dirty="0"/>
              <a:t>the following sequence of firings is admissible (for any T in which place p contains a token): &lt;s, T&gt;, &lt;v, T&gt;, &lt;r, T&gt;, &lt;s, T&gt;, &lt;v, T&gt;, &lt;r, T&gt;, &lt;s, T&gt;, ...</a:t>
            </a:r>
          </a:p>
          <a:p>
            <a:pPr lvl="2">
              <a:defRPr/>
            </a:pPr>
            <a:r>
              <a:rPr lang="en-US" altLang="zh-CN" dirty="0"/>
              <a:t>in such a sequence time is not advancing (even if the sequence grows!), which is physically impossible</a:t>
            </a:r>
            <a:endParaRPr lang="zh-CN" altLang="en-US" dirty="0"/>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1B883638-99AB-4837-B312-F6EC17B2F1E7}" type="slidenum">
              <a:rPr kumimoji="0" lang="ko-KR" altLang="en-US">
                <a:latin typeface="Times New Roman" charset="0"/>
                <a:cs typeface="Times New Roman" charset="0"/>
              </a:rPr>
              <a:pPr eaLnBrk="1" hangingPunct="1"/>
              <a:t>80</a:t>
            </a:fld>
            <a:endParaRPr kumimoji="0" lang="en-US" altLang="ko-KR">
              <a:latin typeface="Times New Roman" charset="0"/>
              <a:cs typeface="Times New Roman" charset="0"/>
            </a:endParaRPr>
          </a:p>
        </p:txBody>
      </p:sp>
      <p:pic>
        <p:nvPicPr>
          <p:cNvPr id="798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124200"/>
            <a:ext cx="3895725" cy="1162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endParaRPr lang="zh-CN" altLang="en-US">
              <a:latin typeface="Times New Roman" charset="0"/>
              <a:cs typeface="Times New Roman" charset="0"/>
            </a:endParaRPr>
          </a:p>
        </p:txBody>
      </p:sp>
      <p:sp>
        <p:nvSpPr>
          <p:cNvPr id="80899" name="内容占位符 2"/>
          <p:cNvSpPr>
            <a:spLocks noGrp="1"/>
          </p:cNvSpPr>
          <p:nvPr>
            <p:ph idx="1"/>
          </p:nvPr>
        </p:nvSpPr>
        <p:spPr/>
        <p:txBody>
          <a:bodyPr/>
          <a:lstStyle/>
          <a:p>
            <a:r>
              <a:rPr lang="en-US" altLang="zh-CN" dirty="0">
                <a:latin typeface="Times New Roman" charset="0"/>
                <a:cs typeface="Times New Roman" charset="0"/>
              </a:rPr>
              <a:t>One might argue that zero-time transitions in the real world cannot occur, so we should avoid them entirely</a:t>
            </a:r>
          </a:p>
          <a:p>
            <a:pPr lvl="1"/>
            <a:r>
              <a:rPr lang="en-US" altLang="zh-CN" dirty="0">
                <a:latin typeface="Times New Roman" charset="0"/>
                <a:cs typeface="Times New Roman" charset="0"/>
              </a:rPr>
              <a:t>however, even if they are not physically feasible, from the point of view of modeling they are often useful, </a:t>
            </a:r>
          </a:p>
          <a:p>
            <a:pPr lvl="1"/>
            <a:r>
              <a:rPr lang="en-US" altLang="zh-CN" dirty="0">
                <a:latin typeface="Times New Roman" charset="0"/>
                <a:cs typeface="Times New Roman" charset="0"/>
              </a:rPr>
              <a:t>for example to model cases in which the difference in time between two transitions is negligible with respect to the main dynamics of the system</a:t>
            </a:r>
            <a:endParaRPr lang="zh-CN" altLang="en-US" dirty="0">
              <a:latin typeface="Times New Roman" charset="0"/>
              <a:cs typeface="Times New Roman" charset="0"/>
            </a:endParaRPr>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Century Gothic" pitchFamily="34" charset="0"/>
                <a:ea typeface="굴림" pitchFamily="34" charset="-127"/>
              </a:defRPr>
            </a:lvl1pPr>
            <a:lvl2pPr marL="742950" indent="-285750" eaLnBrk="0" hangingPunct="0">
              <a:defRPr kumimoji="1">
                <a:solidFill>
                  <a:schemeClr val="tx1"/>
                </a:solidFill>
                <a:latin typeface="Century Gothic" pitchFamily="34" charset="0"/>
                <a:ea typeface="굴림" pitchFamily="34" charset="-127"/>
              </a:defRPr>
            </a:lvl2pPr>
            <a:lvl3pPr marL="1143000" indent="-228600" eaLnBrk="0" hangingPunct="0">
              <a:defRPr kumimoji="1">
                <a:solidFill>
                  <a:schemeClr val="tx1"/>
                </a:solidFill>
                <a:latin typeface="Century Gothic" pitchFamily="34" charset="0"/>
                <a:ea typeface="굴림" pitchFamily="34" charset="-127"/>
              </a:defRPr>
            </a:lvl3pPr>
            <a:lvl4pPr marL="1600200" indent="-228600" eaLnBrk="0" hangingPunct="0">
              <a:defRPr kumimoji="1">
                <a:solidFill>
                  <a:schemeClr val="tx1"/>
                </a:solidFill>
                <a:latin typeface="Century Gothic" pitchFamily="34" charset="0"/>
                <a:ea typeface="굴림" pitchFamily="34" charset="-127"/>
              </a:defRPr>
            </a:lvl4pPr>
            <a:lvl5pPr marL="2057400" indent="-228600" eaLnBrk="0" hangingPunct="0">
              <a:defRPr kumimoji="1">
                <a:solidFill>
                  <a:schemeClr val="tx1"/>
                </a:solidFill>
                <a:latin typeface="Century Gothic" pitchFamily="34"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Century Gothic" pitchFamily="34" charset="0"/>
                <a:ea typeface="굴림" pitchFamily="34" charset="-127"/>
              </a:defRPr>
            </a:lvl9pPr>
          </a:lstStyle>
          <a:p>
            <a:pPr eaLnBrk="1" hangingPunct="1"/>
            <a:fld id="{6318005B-967C-46AC-B3D0-AB318BF2EB72}" type="slidenum">
              <a:rPr kumimoji="0" lang="ko-KR" altLang="en-US">
                <a:latin typeface="Times New Roman" charset="0"/>
                <a:cs typeface="Times New Roman" charset="0"/>
              </a:rPr>
              <a:pPr eaLnBrk="1" hangingPunct="1"/>
              <a:t>81</a:t>
            </a:fld>
            <a:endParaRPr kumimoji="0" lang="en-US" altLang="ko-KR">
              <a:latin typeface="Times New Roman" charset="0"/>
              <a:cs typeface="Times New Roman"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873" y="872500"/>
            <a:ext cx="8077200" cy="576262"/>
          </a:xfrm>
        </p:spPr>
        <p:txBody>
          <a:bodyPr/>
          <a:lstStyle/>
          <a:p>
            <a:r>
              <a:rPr lang="en-US" altLang="zh-CN" dirty="0"/>
              <a:t>Example: Kernel </a:t>
            </a:r>
            <a:r>
              <a:rPr lang="en-US" altLang="zh-CN" dirty="0" err="1"/>
              <a:t>Railorad</a:t>
            </a:r>
            <a:r>
              <a:rPr lang="en-US" altLang="zh-CN" dirty="0"/>
              <a:t> Crossing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00856" y="3998913"/>
                <a:ext cx="8142287" cy="2859087"/>
              </a:xfrm>
            </p:spPr>
            <p:txBody>
              <a:bodyPr>
                <a:normAutofit fontScale="47500" lnSpcReduction="20000"/>
              </a:bodyPr>
              <a:lstStyle/>
              <a:p>
                <a:endParaRPr lang="zh-CN" altLang="en-US" dirty="0"/>
              </a:p>
              <a:p>
                <a:pPr marL="0" indent="0">
                  <a:buNone/>
                </a:pPr>
                <a:r>
                  <a:rPr lang="en-US" altLang="zh-CN" dirty="0"/>
                  <a:t>Kernel = simplified:</a:t>
                </a:r>
              </a:p>
              <a:p>
                <a:r>
                  <a:rPr lang="en-US" altLang="zh-CN" dirty="0"/>
                  <a:t>there is only one train</a:t>
                </a:r>
              </a:p>
              <a:p>
                <a:r>
                  <a:rPr lang="en-US" altLang="zh-CN" dirty="0" err="1"/>
                  <a:t>d</a:t>
                </a:r>
                <a:r>
                  <a:rPr lang="en-US" altLang="zh-CN" sz="2000" dirty="0" err="1"/>
                  <a:t>m</a:t>
                </a:r>
                <a:r>
                  <a:rPr lang="en-US" altLang="zh-CN" dirty="0"/>
                  <a:t> and </a:t>
                </a:r>
                <a:r>
                  <a:rPr lang="en-US" altLang="zh-CN" dirty="0" err="1"/>
                  <a:t>d</a:t>
                </a:r>
                <a:r>
                  <a:rPr lang="en-US" altLang="zh-CN" sz="2000" dirty="0" err="1"/>
                  <a:t>M</a:t>
                </a:r>
                <a:r>
                  <a:rPr lang="en-US" altLang="zh-CN" dirty="0"/>
                  <a:t> are, respectively, the minimum and maximum time to go from the beginning of section R to the beginning of section I</a:t>
                </a:r>
              </a:p>
              <a:p>
                <a:r>
                  <a:rPr lang="en-US" altLang="zh-CN" dirty="0" err="1"/>
                  <a:t>h</a:t>
                </a:r>
                <a:r>
                  <a:rPr lang="en-US" altLang="zh-CN" sz="2000" dirty="0" err="1"/>
                  <a:t>m</a:t>
                </a:r>
                <a:r>
                  <a:rPr lang="en-US" altLang="zh-CN" dirty="0"/>
                  <a:t> and </a:t>
                </a:r>
                <a:r>
                  <a:rPr lang="en-US" altLang="zh-CN" dirty="0" err="1"/>
                  <a:t>h</a:t>
                </a:r>
                <a:r>
                  <a:rPr lang="en-US" altLang="zh-CN" sz="2000" dirty="0" err="1"/>
                  <a:t>M</a:t>
                </a:r>
                <a:r>
                  <a:rPr lang="en-US" altLang="zh-CN" dirty="0"/>
                  <a:t> are, respectively, the minimum and maximum time to go through I</a:t>
                </a:r>
              </a:p>
              <a:p>
                <a:r>
                  <a:rPr lang="en-US" altLang="zh-CN" dirty="0"/>
                  <a:t>the gate can be open or closed but also moving up and down</a:t>
                </a:r>
              </a:p>
              <a:p>
                <a:r>
                  <a:rPr lang="en-US" altLang="zh-CN" dirty="0"/>
                  <a:t>the moving of the gate takes </a:t>
                </a:r>
                <a14:m>
                  <m:oMath xmlns:m="http://schemas.openxmlformats.org/officeDocument/2006/math">
                    <m:r>
                      <a:rPr lang="zh-CN" altLang="en-US" i="1" smtClean="0">
                        <a:latin typeface="Cambria Math"/>
                      </a:rPr>
                      <m:t>𝛾</m:t>
                    </m:r>
                    <m:r>
                      <a:rPr lang="en-US" altLang="zh-CN" b="0" i="1" smtClean="0">
                        <a:latin typeface="Cambria Math"/>
                      </a:rPr>
                      <m:t> </m:t>
                    </m:r>
                  </m:oMath>
                </a14:m>
                <a:r>
                  <a:rPr lang="en-US" altLang="zh-CN" dirty="0"/>
                  <a:t>time units and cannot be interrupted</a:t>
                </a:r>
              </a:p>
              <a:p>
                <a:pPr lvl="1"/>
                <a:r>
                  <a:rPr lang="en-US" altLang="zh-CN" dirty="0"/>
                  <a:t>as mentioned, this is the simplified version of the problem; the Generalized Railroad Crossing (GRC) has many trains and tracks, the movement of the gate can be interrupted, etc.</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00856" y="3998913"/>
                <a:ext cx="8142287" cy="2859087"/>
              </a:xfrm>
              <a:blipFill>
                <a:blip r:embed="rId2"/>
                <a:stretch>
                  <a:fillRect l="-312" r="-15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8460E91-0A60-4FBB-AD37-20EE6D7AE0F7}" type="slidenum">
              <a:rPr lang="ko-KR" altLang="en-US" smtClean="0"/>
              <a:pPr>
                <a:defRPr/>
              </a:pPr>
              <a:t>82</a:t>
            </a:fld>
            <a:endParaRPr lang="en-US" altLang="ko-KR"/>
          </a:p>
        </p:txBody>
      </p:sp>
      <p:pic>
        <p:nvPicPr>
          <p:cNvPr id="116737" name="Picture 1" descr="C:\Users\Ray\AppData\Roaming\Tencent\Users\8810444\QQ\WinTemp\RichOle\FM~`S59W4[DI7T{M9_2{9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73" y="1568449"/>
            <a:ext cx="7734300" cy="2581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998443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2400" y="1981200"/>
            <a:ext cx="8839200" cy="4724400"/>
          </a:xfrm>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 typeface="Wingdings" pitchFamily="2" charset="2"/>
              <a:buNone/>
              <a:defRPr/>
            </a:pPr>
            <a:endParaRPr lang="en-US" altLang="zh-CN" dirty="0"/>
          </a:p>
          <a:p>
            <a:pPr marL="0" indent="0">
              <a:buFont typeface="Wingdings" pitchFamily="2" charset="2"/>
              <a:buNone/>
              <a:defRPr/>
            </a:pPr>
            <a:endParaRPr lang="en-US" altLang="zh-CN" dirty="0"/>
          </a:p>
          <a:p>
            <a:pPr>
              <a:defRPr/>
            </a:pPr>
            <a:r>
              <a:rPr lang="en-US" altLang="zh-CN" dirty="0"/>
              <a:t>Does this model guarantee that the gate will always be closed if a train is in section I?</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9928477B-A405-4F1D-BB18-4EA6360FDEA6}" type="slidenum">
              <a:rPr lang="ko-KR" altLang="en-US"/>
              <a:pPr>
                <a:defRPr/>
              </a:pPr>
              <a:t>83</a:t>
            </a:fld>
            <a:endParaRPr lang="en-US" altLang="ko-KR"/>
          </a:p>
        </p:txBody>
      </p:sp>
      <p:pic>
        <p:nvPicPr>
          <p:cNvPr id="829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000"/>
            <a:ext cx="6172200" cy="4749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a:p>
        </p:txBody>
      </p:sp>
      <p:sp>
        <p:nvSpPr>
          <p:cNvPr id="83971" name="内容占位符 2"/>
          <p:cNvSpPr>
            <a:spLocks noGrp="1"/>
          </p:cNvSpPr>
          <p:nvPr>
            <p:ph idx="1"/>
          </p:nvPr>
        </p:nvSpPr>
        <p:spPr>
          <a:xfrm>
            <a:off x="457200" y="1900237"/>
            <a:ext cx="8229600" cy="3886200"/>
          </a:xfrm>
        </p:spPr>
        <p:txBody>
          <a:bodyPr/>
          <a:lstStyle/>
          <a:p>
            <a:r>
              <a:rPr lang="en-US" altLang="zh-CN">
                <a:latin typeface="Times New Roman" charset="0"/>
                <a:cs typeface="Times New Roman" charset="0"/>
              </a:rPr>
              <a:t>Petri Net World</a:t>
            </a:r>
          </a:p>
          <a:p>
            <a:r>
              <a:rPr lang="en-US" altLang="zh-CN" sz="1600">
                <a:latin typeface="Times New Roman" charset="0"/>
                <a:cs typeface="Times New Roman" charset="0"/>
                <a:hlinkClick r:id="rId2"/>
              </a:rPr>
              <a:t>http://www.informatik.uni-hamburg.de/TGI/PetriNets/</a:t>
            </a:r>
            <a:endParaRPr lang="zh-CN" altLang="en-US" sz="1600">
              <a:latin typeface="Times New Roman" charset="0"/>
              <a:cs typeface="Times New Roman" charset="0"/>
            </a:endParaRPr>
          </a:p>
        </p:txBody>
      </p:sp>
      <p:sp>
        <p:nvSpPr>
          <p:cNvPr id="4" name="灯片编号占位符 3"/>
          <p:cNvSpPr>
            <a:spLocks noGrp="1"/>
          </p:cNvSpPr>
          <p:nvPr>
            <p:ph type="sldNum" sz="quarter" idx="12"/>
          </p:nvPr>
        </p:nvSpPr>
        <p:spPr/>
        <p:txBody>
          <a:bodyPr/>
          <a:lstStyle/>
          <a:p>
            <a:pPr>
              <a:defRPr/>
            </a:pPr>
            <a:fld id="{D64A0B9A-80DD-4E8A-92DC-45913E5C38D6}" type="slidenum">
              <a:rPr lang="ko-KR" altLang="en-US"/>
              <a:pPr>
                <a:defRPr/>
              </a:pPr>
              <a:t>84</a:t>
            </a:fld>
            <a:endParaRPr lang="en-US" altLang="ko-KR"/>
          </a:p>
        </p:txBody>
      </p:sp>
      <p:pic>
        <p:nvPicPr>
          <p:cNvPr id="839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967037"/>
            <a:ext cx="8223250" cy="3738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685800"/>
            <a:ext cx="8229600" cy="762000"/>
          </a:xfrm>
        </p:spPr>
        <p:txBody>
          <a:bodyPr/>
          <a:lstStyle/>
          <a:p>
            <a:r>
              <a:rPr lang="en-US" altLang="zh-CN" dirty="0">
                <a:latin typeface="Times New Roman" charset="0"/>
                <a:cs typeface="Times New Roman" charset="0"/>
              </a:rPr>
              <a:t>Introduction</a:t>
            </a:r>
          </a:p>
        </p:txBody>
      </p:sp>
      <p:sp>
        <p:nvSpPr>
          <p:cNvPr id="8195" name="Rectangle 3"/>
          <p:cNvSpPr>
            <a:spLocks noGrp="1" noChangeArrowheads="1"/>
          </p:cNvSpPr>
          <p:nvPr>
            <p:ph idx="1"/>
          </p:nvPr>
        </p:nvSpPr>
        <p:spPr>
          <a:xfrm>
            <a:off x="609600" y="1943100"/>
            <a:ext cx="8380412" cy="4914900"/>
          </a:xfrm>
        </p:spPr>
        <p:txBody>
          <a:bodyPr/>
          <a:lstStyle/>
          <a:p>
            <a:r>
              <a:rPr lang="en-US" altLang="zh-CN" dirty="0">
                <a:latin typeface="Times New Roman" charset="0"/>
                <a:cs typeface="Times New Roman" charset="0"/>
              </a:rPr>
              <a:t>Petri Nets: Graphical </a:t>
            </a:r>
            <a:r>
              <a:rPr lang="en-US" altLang="zh-CN" i="1" dirty="0">
                <a:latin typeface="Times New Roman" charset="0"/>
                <a:cs typeface="Times New Roman" charset="0"/>
              </a:rPr>
              <a:t>and</a:t>
            </a:r>
            <a:r>
              <a:rPr lang="en-US" altLang="zh-CN" dirty="0">
                <a:latin typeface="Times New Roman" charset="0"/>
                <a:cs typeface="Times New Roman" charset="0"/>
              </a:rPr>
              <a:t> Mathematical modeling tools</a:t>
            </a:r>
          </a:p>
          <a:p>
            <a:pPr lvl="1"/>
            <a:r>
              <a:rPr lang="en-US" altLang="zh-CN" dirty="0">
                <a:latin typeface="Times New Roman" charset="0"/>
                <a:cs typeface="Times New Roman" charset="0"/>
              </a:rPr>
              <a:t>graphical tool</a:t>
            </a:r>
          </a:p>
          <a:p>
            <a:pPr lvl="2"/>
            <a:r>
              <a:rPr lang="en-US" altLang="zh-CN" dirty="0">
                <a:latin typeface="Times New Roman" charset="0"/>
                <a:cs typeface="Times New Roman" charset="0"/>
              </a:rPr>
              <a:t>visual communication aid</a:t>
            </a:r>
          </a:p>
          <a:p>
            <a:pPr lvl="1"/>
            <a:r>
              <a:rPr lang="en-US" altLang="zh-CN" dirty="0">
                <a:latin typeface="Times New Roman" charset="0"/>
                <a:cs typeface="Times New Roman" charset="0"/>
              </a:rPr>
              <a:t>mathematical tool</a:t>
            </a:r>
          </a:p>
          <a:p>
            <a:pPr lvl="2"/>
            <a:r>
              <a:rPr lang="en-US" altLang="zh-CN" dirty="0">
                <a:latin typeface="Times New Roman" charset="0"/>
                <a:cs typeface="Times New Roman" charset="0"/>
              </a:rPr>
              <a:t>state equations, algebraic equations, </a:t>
            </a:r>
            <a:r>
              <a:rPr lang="en-US" altLang="zh-CN" dirty="0" err="1">
                <a:latin typeface="Times New Roman" charset="0"/>
                <a:cs typeface="Times New Roman" charset="0"/>
              </a:rPr>
              <a:t>etc</a:t>
            </a:r>
            <a:endParaRPr lang="en-US" altLang="zh-CN" dirty="0">
              <a:latin typeface="Times New Roman" charset="0"/>
              <a:cs typeface="Times New Roman" charset="0"/>
            </a:endParaRPr>
          </a:p>
          <a:p>
            <a:r>
              <a:rPr lang="en-US" altLang="zh-CN" dirty="0">
                <a:latin typeface="Times New Roman" charset="0"/>
                <a:cs typeface="Times New Roman" charset="0"/>
              </a:rPr>
              <a:t>concurrent, asynchronous, distributed, parallel, nondeterministic and/or stochastic systems</a:t>
            </a:r>
          </a:p>
          <a:p>
            <a:endParaRPr lang="en-US" altLang="zh-CN" dirty="0">
              <a:latin typeface="Times New Roman" charset="0"/>
              <a:cs typeface="Times New Roman" charset="0"/>
            </a:endParaRPr>
          </a:p>
        </p:txBody>
      </p:sp>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Process-Algebra</Template>
  <TotalTime>1903</TotalTime>
  <Words>4507</Words>
  <Application>Microsoft Macintosh PowerPoint</Application>
  <PresentationFormat>全屏显示(4:3)</PresentationFormat>
  <Paragraphs>762</Paragraphs>
  <Slides>84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84</vt:i4>
      </vt:variant>
    </vt:vector>
  </HeadingPairs>
  <TitlesOfParts>
    <vt:vector size="92" baseType="lpstr">
      <vt:lpstr>굴림</vt:lpstr>
      <vt:lpstr>Arial</vt:lpstr>
      <vt:lpstr>Cambria Math</vt:lpstr>
      <vt:lpstr>Century Gothic</vt:lpstr>
      <vt:lpstr>Tahoma</vt:lpstr>
      <vt:lpstr>Times New Roman</vt:lpstr>
      <vt:lpstr>Wingdings</vt:lpstr>
      <vt:lpstr>Blends</vt:lpstr>
      <vt:lpstr>Petri Nets</vt:lpstr>
      <vt:lpstr>Dining Philosphier</vt:lpstr>
      <vt:lpstr>PowerPoint 演示文稿</vt:lpstr>
      <vt:lpstr>PowerPoint 演示文稿</vt:lpstr>
      <vt:lpstr>PowerPoint 演示文稿</vt:lpstr>
      <vt:lpstr>From automata to Petri Net</vt:lpstr>
      <vt:lpstr>Petri nets-Motivation</vt:lpstr>
      <vt:lpstr>History</vt:lpstr>
      <vt:lpstr>Introduction</vt:lpstr>
      <vt:lpstr>Informal Definition</vt:lpstr>
      <vt:lpstr>Example</vt:lpstr>
      <vt:lpstr>Definition of Petri Net</vt:lpstr>
      <vt:lpstr>PowerPoint 演示文稿</vt:lpstr>
      <vt:lpstr>Applications</vt:lpstr>
      <vt:lpstr>Basics of Petri Nets</vt:lpstr>
      <vt:lpstr>State</vt:lpstr>
      <vt:lpstr>Fire</vt:lpstr>
      <vt:lpstr>Fire (cont.)</vt:lpstr>
      <vt:lpstr>Firing example</vt:lpstr>
      <vt:lpstr>Firing example</vt:lpstr>
      <vt:lpstr>Run-1 Safe PN</vt:lpstr>
      <vt:lpstr>Properties of Petri Nets</vt:lpstr>
      <vt:lpstr>PowerPoint 演示文稿</vt:lpstr>
      <vt:lpstr>Properties of Petri Nets -continued</vt:lpstr>
      <vt:lpstr>Non-Deterministic Evolution</vt:lpstr>
      <vt:lpstr>PowerPoint 演示文稿</vt:lpstr>
      <vt:lpstr>PowerPoint 演示文稿</vt:lpstr>
      <vt:lpstr>Some definitions</vt:lpstr>
      <vt:lpstr>Weighted Edges</vt:lpstr>
      <vt:lpstr>Finite Capacity Petri Net</vt:lpstr>
      <vt:lpstr>Removing Capacity Constraints</vt:lpstr>
      <vt:lpstr>Resolving Self-Loops</vt:lpstr>
      <vt:lpstr>Example:  Synchronization at single track rail segment</vt:lpstr>
      <vt:lpstr>Playing the “token game”</vt:lpstr>
      <vt:lpstr>Conflict for resource track</vt:lpstr>
      <vt:lpstr>Modeling communication protocols</vt:lpstr>
      <vt:lpstr>Example: In a Restaurant</vt:lpstr>
      <vt:lpstr>Example: In a Restaurant (Two Scenarios)</vt:lpstr>
      <vt:lpstr>Example: In a Restaurant (Scenario 1)</vt:lpstr>
      <vt:lpstr>Example: In a Restaurant (Scenario 2)</vt:lpstr>
      <vt:lpstr>Example: Vending Machine</vt:lpstr>
      <vt:lpstr>Example: Vending Machine (3 Scenarios)</vt:lpstr>
      <vt:lpstr>Example: Vending Machine</vt:lpstr>
      <vt:lpstr>Example: manufacturing line</vt:lpstr>
      <vt:lpstr>Example: Four Philosophers</vt:lpstr>
      <vt:lpstr>PowerPoint 演示文稿</vt:lpstr>
      <vt:lpstr>PowerPoint 演示文稿</vt:lpstr>
      <vt:lpstr>PowerPoint 演示文稿</vt:lpstr>
      <vt:lpstr>Behavioral properties (1)</vt:lpstr>
      <vt:lpstr>Behavioral properties (2)</vt:lpstr>
      <vt:lpstr>Behavioral properties (3)</vt:lpstr>
      <vt:lpstr>Behavioral properties (4)</vt:lpstr>
      <vt:lpstr>Analysis methods (1)</vt:lpstr>
      <vt:lpstr>Coverability tree example</vt:lpstr>
      <vt:lpstr>Coverability tree example</vt:lpstr>
      <vt:lpstr>Coverability tree example</vt:lpstr>
      <vt:lpstr>Coverability tree example</vt:lpstr>
      <vt:lpstr>Coverability tree example</vt:lpstr>
      <vt:lpstr>Coverability tree example</vt:lpstr>
      <vt:lpstr>Coverability tree example</vt:lpstr>
      <vt:lpstr>Reduction Rules</vt:lpstr>
      <vt:lpstr>Reduction Rules</vt:lpstr>
      <vt:lpstr>Reduction Rules</vt:lpstr>
      <vt:lpstr>Common Extensions</vt:lpstr>
      <vt:lpstr>Time Extension</vt:lpstr>
      <vt:lpstr>Petri Net with Time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Simultaneous Firing</vt:lpstr>
      <vt:lpstr>PowerPoint 演示文稿</vt:lpstr>
      <vt:lpstr>PowerPoint 演示文稿</vt:lpstr>
      <vt:lpstr>PowerPoint 演示文稿</vt:lpstr>
      <vt:lpstr>PowerPoint 演示文稿</vt:lpstr>
      <vt:lpstr>PowerPoint 演示文稿</vt:lpstr>
      <vt:lpstr>PowerPoint 演示文稿</vt:lpstr>
      <vt:lpstr>Example: Kernel Railorad Crossing</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Petri Nets</dc:title>
  <dc:creator>Yuna Park</dc:creator>
  <cp:lastModifiedBy>Lei Bu</cp:lastModifiedBy>
  <cp:revision>105</cp:revision>
  <dcterms:created xsi:type="dcterms:W3CDTF">2005-10-17T11:39:44Z</dcterms:created>
  <dcterms:modified xsi:type="dcterms:W3CDTF">2023-05-30T16:06:59Z</dcterms:modified>
</cp:coreProperties>
</file>