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8" r:id="rId3"/>
    <p:sldId id="346" r:id="rId4"/>
    <p:sldId id="366" r:id="rId5"/>
    <p:sldId id="367" r:id="rId6"/>
    <p:sldId id="355" r:id="rId7"/>
    <p:sldId id="351" r:id="rId8"/>
    <p:sldId id="352" r:id="rId9"/>
    <p:sldId id="353" r:id="rId10"/>
    <p:sldId id="368" r:id="rId11"/>
    <p:sldId id="356" r:id="rId12"/>
    <p:sldId id="350" r:id="rId13"/>
    <p:sldId id="333" r:id="rId14"/>
    <p:sldId id="336" r:id="rId15"/>
    <p:sldId id="341" r:id="rId16"/>
    <p:sldId id="337" r:id="rId17"/>
    <p:sldId id="340" r:id="rId18"/>
    <p:sldId id="357" r:id="rId19"/>
    <p:sldId id="358" r:id="rId20"/>
    <p:sldId id="359" r:id="rId21"/>
    <p:sldId id="360" r:id="rId22"/>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3"/>
    <p:restoredTop sz="93469"/>
  </p:normalViewPr>
  <p:slideViewPr>
    <p:cSldViewPr>
      <p:cViewPr varScale="1">
        <p:scale>
          <a:sx n="119" d="100"/>
          <a:sy n="119" d="100"/>
        </p:scale>
        <p:origin x="2232"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D28A-C168-41D2-BC97-437B344994D7}" type="datetimeFigureOut">
              <a:rPr lang="zh-CN" altLang="en-US" smtClean="0"/>
              <a:t>2024/6/12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6C51DA-CD67-4BE4-BCAF-DAFCF5DBA592}" type="slidenum">
              <a:rPr lang="zh-CN" altLang="en-US" smtClean="0"/>
              <a:t>‹#›</a:t>
            </a:fld>
            <a:endParaRPr lang="zh-CN" altLang="en-US"/>
          </a:p>
        </p:txBody>
      </p:sp>
    </p:spTree>
    <p:extLst>
      <p:ext uri="{BB962C8B-B14F-4D97-AF65-F5344CB8AC3E}">
        <p14:creationId xmlns:p14="http://schemas.microsoft.com/office/powerpoint/2010/main" val="120529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9DCBA4A6-2D65-5513-63C7-78301D503E0F}"/>
              </a:ext>
            </a:extLst>
          </p:cNvPr>
          <p:cNvGrpSpPr>
            <a:grpSpLocks/>
          </p:cNvGrpSpPr>
          <p:nvPr/>
        </p:nvGrpSpPr>
        <p:grpSpPr bwMode="auto">
          <a:xfrm>
            <a:off x="0" y="2438400"/>
            <a:ext cx="9009063" cy="1052513"/>
            <a:chOff x="0" y="1536"/>
            <a:chExt cx="5675" cy="663"/>
          </a:xfrm>
        </p:grpSpPr>
        <p:grpSp>
          <p:nvGrpSpPr>
            <p:cNvPr id="3" name="Group 3">
              <a:extLst>
                <a:ext uri="{FF2B5EF4-FFF2-40B4-BE49-F238E27FC236}">
                  <a16:creationId xmlns:a16="http://schemas.microsoft.com/office/drawing/2014/main" id="{068C0F5D-236B-E1BF-8CB1-9376BDE118CB}"/>
                </a:ext>
              </a:extLst>
            </p:cNvPr>
            <p:cNvGrpSpPr>
              <a:grpSpLocks/>
            </p:cNvGrpSpPr>
            <p:nvPr/>
          </p:nvGrpSpPr>
          <p:grpSpPr bwMode="auto">
            <a:xfrm>
              <a:off x="183" y="1604"/>
              <a:ext cx="448" cy="299"/>
              <a:chOff x="720" y="336"/>
              <a:chExt cx="624" cy="432"/>
            </a:xfrm>
          </p:grpSpPr>
          <p:sp>
            <p:nvSpPr>
              <p:cNvPr id="10" name="Rectangle 4">
                <a:extLst>
                  <a:ext uri="{FF2B5EF4-FFF2-40B4-BE49-F238E27FC236}">
                    <a16:creationId xmlns:a16="http://schemas.microsoft.com/office/drawing/2014/main" id="{32AEC381-B8D0-C3E9-4B82-913CE5251C0E}"/>
                  </a:ext>
                </a:extLst>
              </p:cNvPr>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en-US" altLang="he-IL"/>
              </a:p>
            </p:txBody>
          </p:sp>
          <p:sp>
            <p:nvSpPr>
              <p:cNvPr id="11" name="Rectangle 5">
                <a:extLst>
                  <a:ext uri="{FF2B5EF4-FFF2-40B4-BE49-F238E27FC236}">
                    <a16:creationId xmlns:a16="http://schemas.microsoft.com/office/drawing/2014/main" id="{B58A639A-7165-902B-CA74-98C82B7F4FF4}"/>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en-US" altLang="he-IL"/>
              </a:p>
            </p:txBody>
          </p:sp>
        </p:grpSp>
        <p:grpSp>
          <p:nvGrpSpPr>
            <p:cNvPr id="4" name="Group 6">
              <a:extLst>
                <a:ext uri="{FF2B5EF4-FFF2-40B4-BE49-F238E27FC236}">
                  <a16:creationId xmlns:a16="http://schemas.microsoft.com/office/drawing/2014/main" id="{D54B9342-9189-C355-73F2-C64A39D6CC65}"/>
                </a:ext>
              </a:extLst>
            </p:cNvPr>
            <p:cNvGrpSpPr>
              <a:grpSpLocks/>
            </p:cNvGrpSpPr>
            <p:nvPr/>
          </p:nvGrpSpPr>
          <p:grpSpPr bwMode="auto">
            <a:xfrm>
              <a:off x="261" y="1870"/>
              <a:ext cx="465" cy="299"/>
              <a:chOff x="912" y="2640"/>
              <a:chExt cx="672" cy="432"/>
            </a:xfrm>
          </p:grpSpPr>
          <p:sp>
            <p:nvSpPr>
              <p:cNvPr id="8" name="Rectangle 7">
                <a:extLst>
                  <a:ext uri="{FF2B5EF4-FFF2-40B4-BE49-F238E27FC236}">
                    <a16:creationId xmlns:a16="http://schemas.microsoft.com/office/drawing/2014/main" id="{D0211F45-D068-E45A-8C5E-F5403935378E}"/>
                  </a:ext>
                </a:extLst>
              </p:cNvPr>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en-US" altLang="he-IL"/>
              </a:p>
            </p:txBody>
          </p:sp>
          <p:sp>
            <p:nvSpPr>
              <p:cNvPr id="9" name="Rectangle 8">
                <a:extLst>
                  <a:ext uri="{FF2B5EF4-FFF2-40B4-BE49-F238E27FC236}">
                    <a16:creationId xmlns:a16="http://schemas.microsoft.com/office/drawing/2014/main" id="{FF2C48B1-9E08-9273-DF80-677234ADE27C}"/>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en-US" altLang="he-IL"/>
              </a:p>
            </p:txBody>
          </p:sp>
        </p:grpSp>
        <p:sp>
          <p:nvSpPr>
            <p:cNvPr id="5" name="Rectangle 9">
              <a:extLst>
                <a:ext uri="{FF2B5EF4-FFF2-40B4-BE49-F238E27FC236}">
                  <a16:creationId xmlns:a16="http://schemas.microsoft.com/office/drawing/2014/main" id="{500A8C6B-CB44-EF36-E4C9-26AA9D8B638E}"/>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en-US" altLang="he-IL"/>
            </a:p>
          </p:txBody>
        </p:sp>
        <p:sp>
          <p:nvSpPr>
            <p:cNvPr id="6" name="Rectangle 10">
              <a:extLst>
                <a:ext uri="{FF2B5EF4-FFF2-40B4-BE49-F238E27FC236}">
                  <a16:creationId xmlns:a16="http://schemas.microsoft.com/office/drawing/2014/main" id="{5AE21DD1-CB0A-9328-7B32-5B5C94FCB16B}"/>
                </a:ext>
              </a:extLst>
            </p:cNvPr>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en-US" altLang="he-IL"/>
            </a:p>
          </p:txBody>
        </p:sp>
        <p:sp>
          <p:nvSpPr>
            <p:cNvPr id="7" name="Rectangle 11">
              <a:extLst>
                <a:ext uri="{FF2B5EF4-FFF2-40B4-BE49-F238E27FC236}">
                  <a16:creationId xmlns:a16="http://schemas.microsoft.com/office/drawing/2014/main" id="{83DAC757-6B26-EABD-07FE-30156B6120B4}"/>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en-US" altLang="he-IL"/>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endParaRPr lang="en-GB" noProof="0"/>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endParaRPr lang="en-GB" noProof="0"/>
          </a:p>
        </p:txBody>
      </p:sp>
      <p:sp>
        <p:nvSpPr>
          <p:cNvPr id="12" name="Rectangle 14">
            <a:extLst>
              <a:ext uri="{FF2B5EF4-FFF2-40B4-BE49-F238E27FC236}">
                <a16:creationId xmlns:a16="http://schemas.microsoft.com/office/drawing/2014/main" id="{C36F31B6-A1F8-B0BD-2C64-D0743D67F29D}"/>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fld id="{530820CF-B880-4189-942D-D702A7CBA730}" type="datetimeFigureOut">
              <a:rPr lang="zh-CN" altLang="en-US" smtClean="0"/>
              <a:t>2024/6/12</a:t>
            </a:fld>
            <a:endParaRPr lang="zh-CN" altLang="en-US"/>
          </a:p>
        </p:txBody>
      </p:sp>
      <p:sp>
        <p:nvSpPr>
          <p:cNvPr id="13" name="Rectangle 15">
            <a:extLst>
              <a:ext uri="{FF2B5EF4-FFF2-40B4-BE49-F238E27FC236}">
                <a16:creationId xmlns:a16="http://schemas.microsoft.com/office/drawing/2014/main" id="{0FBE013C-F372-1D73-9832-77EBE34E5B24}"/>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endParaRPr lang="zh-CN" altLang="en-US"/>
          </a:p>
        </p:txBody>
      </p:sp>
      <p:sp>
        <p:nvSpPr>
          <p:cNvPr id="14" name="Rectangle 16">
            <a:extLst>
              <a:ext uri="{FF2B5EF4-FFF2-40B4-BE49-F238E27FC236}">
                <a16:creationId xmlns:a16="http://schemas.microsoft.com/office/drawing/2014/main" id="{CA0A8D59-0232-06DF-ABB0-8A796FBCEEDD}"/>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3826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zh-CN" altLang="en-US"/>
              <a:t>单击此处编辑母版标题样式</a:t>
            </a:r>
            <a:endParaRPr lang="en-US"/>
          </a:p>
        </p:txBody>
      </p:sp>
      <p:sp>
        <p:nvSpPr>
          <p:cNvPr id="3" name="מציין מיקום של טקסט אנכי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Rectangle 11">
            <a:extLst>
              <a:ext uri="{FF2B5EF4-FFF2-40B4-BE49-F238E27FC236}">
                <a16:creationId xmlns:a16="http://schemas.microsoft.com/office/drawing/2014/main" id="{144CD46B-56BF-152F-5EDA-51DB66CF43BE}"/>
              </a:ext>
            </a:extLst>
          </p:cNvPr>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2024/6/12</a:t>
            </a:fld>
            <a:endParaRPr lang="zh-CN" altLang="en-US"/>
          </a:p>
        </p:txBody>
      </p:sp>
      <p:sp>
        <p:nvSpPr>
          <p:cNvPr id="5" name="Rectangle 12">
            <a:extLst>
              <a:ext uri="{FF2B5EF4-FFF2-40B4-BE49-F238E27FC236}">
                <a16:creationId xmlns:a16="http://schemas.microsoft.com/office/drawing/2014/main" id="{6F08F8F2-980B-6870-9DCE-EED5F2AC865E}"/>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13">
            <a:extLst>
              <a:ext uri="{FF2B5EF4-FFF2-40B4-BE49-F238E27FC236}">
                <a16:creationId xmlns:a16="http://schemas.microsoft.com/office/drawing/2014/main" id="{D01B104F-C7F6-915D-DF32-F7D48FE54773}"/>
              </a:ext>
            </a:extLst>
          </p:cNvPr>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4378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7004050" y="214313"/>
            <a:ext cx="1951038" cy="5918200"/>
          </a:xfrm>
        </p:spPr>
        <p:txBody>
          <a:bodyPr vert="eaVert"/>
          <a:lstStyle/>
          <a:p>
            <a:r>
              <a:rPr lang="zh-CN" altLang="en-US"/>
              <a:t>单击此处编辑母版标题样式</a:t>
            </a:r>
            <a:endParaRPr lang="en-US"/>
          </a:p>
        </p:txBody>
      </p:sp>
      <p:sp>
        <p:nvSpPr>
          <p:cNvPr id="3" name="מציין מיקום של טקסט אנכי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Rectangle 11">
            <a:extLst>
              <a:ext uri="{FF2B5EF4-FFF2-40B4-BE49-F238E27FC236}">
                <a16:creationId xmlns:a16="http://schemas.microsoft.com/office/drawing/2014/main" id="{2F44BA6E-BD09-BF51-92D4-5F72BC0D1BEE}"/>
              </a:ext>
            </a:extLst>
          </p:cNvPr>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2024/6/12</a:t>
            </a:fld>
            <a:endParaRPr lang="zh-CN" altLang="en-US"/>
          </a:p>
        </p:txBody>
      </p:sp>
      <p:sp>
        <p:nvSpPr>
          <p:cNvPr id="5" name="Rectangle 12">
            <a:extLst>
              <a:ext uri="{FF2B5EF4-FFF2-40B4-BE49-F238E27FC236}">
                <a16:creationId xmlns:a16="http://schemas.microsoft.com/office/drawing/2014/main" id="{7B04F79D-4D3F-CB22-223B-C3A9990F289C}"/>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13">
            <a:extLst>
              <a:ext uri="{FF2B5EF4-FFF2-40B4-BE49-F238E27FC236}">
                <a16:creationId xmlns:a16="http://schemas.microsoft.com/office/drawing/2014/main" id="{E9BDA8CB-65AD-E18C-8DEE-F297BE42A39F}"/>
              </a:ext>
            </a:extLst>
          </p:cNvPr>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78261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כותרת, פריט אוסף תמונות וטקסט">
    <p:spTree>
      <p:nvGrpSpPr>
        <p:cNvPr id="1" name=""/>
        <p:cNvGrpSpPr/>
        <p:nvPr/>
      </p:nvGrpSpPr>
      <p:grpSpPr>
        <a:xfrm>
          <a:off x="0" y="0"/>
          <a:ext cx="0" cy="0"/>
          <a:chOff x="0" y="0"/>
          <a:chExt cx="0" cy="0"/>
        </a:xfrm>
      </p:grpSpPr>
      <p:sp>
        <p:nvSpPr>
          <p:cNvPr id="2" name="כותרת 1"/>
          <p:cNvSpPr>
            <a:spLocks noGrp="1"/>
          </p:cNvSpPr>
          <p:nvPr>
            <p:ph type="title"/>
          </p:nvPr>
        </p:nvSpPr>
        <p:spPr>
          <a:xfrm>
            <a:off x="1150938" y="214313"/>
            <a:ext cx="7793037" cy="1462087"/>
          </a:xfrm>
        </p:spPr>
        <p:txBody>
          <a:bodyPr/>
          <a:lstStyle/>
          <a:p>
            <a:r>
              <a:rPr lang="zh-CN" altLang="en-US"/>
              <a:t>单击此处编辑母版标题样式</a:t>
            </a:r>
            <a:endParaRPr lang="en-US"/>
          </a:p>
        </p:txBody>
      </p:sp>
      <p:sp>
        <p:nvSpPr>
          <p:cNvPr id="3" name="מציין מיקום טקסט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מציין מיקום של אוסף תמונות 3"/>
          <p:cNvSpPr>
            <a:spLocks noGrp="1"/>
          </p:cNvSpPr>
          <p:nvPr>
            <p:ph type="clipArt" sz="half" idx="2"/>
          </p:nvPr>
        </p:nvSpPr>
        <p:spPr>
          <a:xfrm>
            <a:off x="5145088" y="2017713"/>
            <a:ext cx="3810000" cy="4114800"/>
          </a:xfrm>
        </p:spPr>
        <p:txBody>
          <a:bodyPr/>
          <a:lstStyle/>
          <a:p>
            <a:pPr lvl="0"/>
            <a:r>
              <a:rPr lang="zh-CN" altLang="en-US" noProof="0"/>
              <a:t>单击图标添加联机映像</a:t>
            </a:r>
            <a:endParaRPr lang="en-US" noProof="0"/>
          </a:p>
        </p:txBody>
      </p:sp>
      <p:sp>
        <p:nvSpPr>
          <p:cNvPr id="5" name="Rectangle 11">
            <a:extLst>
              <a:ext uri="{FF2B5EF4-FFF2-40B4-BE49-F238E27FC236}">
                <a16:creationId xmlns:a16="http://schemas.microsoft.com/office/drawing/2014/main" id="{0329673D-0B2B-8762-2394-673F14CB4E9C}"/>
              </a:ext>
            </a:extLst>
          </p:cNvPr>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2024/6/12</a:t>
            </a:fld>
            <a:endParaRPr lang="zh-CN" altLang="en-US"/>
          </a:p>
        </p:txBody>
      </p:sp>
      <p:sp>
        <p:nvSpPr>
          <p:cNvPr id="6" name="Rectangle 12">
            <a:extLst>
              <a:ext uri="{FF2B5EF4-FFF2-40B4-BE49-F238E27FC236}">
                <a16:creationId xmlns:a16="http://schemas.microsoft.com/office/drawing/2014/main" id="{9EBBA6C7-841C-C216-340F-07D0DB81B00A}"/>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13">
            <a:extLst>
              <a:ext uri="{FF2B5EF4-FFF2-40B4-BE49-F238E27FC236}">
                <a16:creationId xmlns:a16="http://schemas.microsoft.com/office/drawing/2014/main" id="{C5D86D90-A25B-2985-8FCB-D223EDDF03EE}"/>
              </a:ext>
            </a:extLst>
          </p:cNvPr>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27541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zh-CN" altLang="en-US"/>
              <a:t>单击此处编辑母版标题样式</a:t>
            </a:r>
            <a:endParaRPr lang="en-US"/>
          </a:p>
        </p:txBody>
      </p:sp>
      <p:sp>
        <p:nvSpPr>
          <p:cNvPr id="3" name="מציין מיקום תוכן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Rectangle 11">
            <a:extLst>
              <a:ext uri="{FF2B5EF4-FFF2-40B4-BE49-F238E27FC236}">
                <a16:creationId xmlns:a16="http://schemas.microsoft.com/office/drawing/2014/main" id="{CE50AAAC-D5D5-A2A6-9EDA-9FBF021FAF74}"/>
              </a:ext>
            </a:extLst>
          </p:cNvPr>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2024/6/12</a:t>
            </a:fld>
            <a:endParaRPr lang="zh-CN" altLang="en-US"/>
          </a:p>
        </p:txBody>
      </p:sp>
      <p:sp>
        <p:nvSpPr>
          <p:cNvPr id="5" name="Rectangle 12">
            <a:extLst>
              <a:ext uri="{FF2B5EF4-FFF2-40B4-BE49-F238E27FC236}">
                <a16:creationId xmlns:a16="http://schemas.microsoft.com/office/drawing/2014/main" id="{4985DD68-0B02-5742-FBC5-F2043ECD4380}"/>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13">
            <a:extLst>
              <a:ext uri="{FF2B5EF4-FFF2-40B4-BE49-F238E27FC236}">
                <a16:creationId xmlns:a16="http://schemas.microsoft.com/office/drawing/2014/main" id="{BD8C2677-C0D8-4628-D0DF-6614D1024F04}"/>
              </a:ext>
            </a:extLst>
          </p:cNvPr>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1131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A55A60CF-9362-76CE-298D-B842FFC34828}"/>
              </a:ext>
            </a:extLst>
          </p:cNvPr>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2024/6/12</a:t>
            </a:fld>
            <a:endParaRPr lang="zh-CN" altLang="en-US"/>
          </a:p>
        </p:txBody>
      </p:sp>
      <p:sp>
        <p:nvSpPr>
          <p:cNvPr id="5" name="Rectangle 12">
            <a:extLst>
              <a:ext uri="{FF2B5EF4-FFF2-40B4-BE49-F238E27FC236}">
                <a16:creationId xmlns:a16="http://schemas.microsoft.com/office/drawing/2014/main" id="{E4E331AD-96D1-35E3-0C4C-2650F5116B5B}"/>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13">
            <a:extLst>
              <a:ext uri="{FF2B5EF4-FFF2-40B4-BE49-F238E27FC236}">
                <a16:creationId xmlns:a16="http://schemas.microsoft.com/office/drawing/2014/main" id="{0BC3A576-6EE8-7C8C-CD00-9DF2AD4A8F36}"/>
              </a:ext>
            </a:extLst>
          </p:cNvPr>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2325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zh-CN" altLang="en-US"/>
              <a:t>单击此处编辑母版标题样式</a:t>
            </a:r>
            <a:endParaRPr lang="en-US"/>
          </a:p>
        </p:txBody>
      </p:sp>
      <p:sp>
        <p:nvSpPr>
          <p:cNvPr id="3" name="מציין מיקום תוכן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מציין מיקום תוכן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Rectangle 11">
            <a:extLst>
              <a:ext uri="{FF2B5EF4-FFF2-40B4-BE49-F238E27FC236}">
                <a16:creationId xmlns:a16="http://schemas.microsoft.com/office/drawing/2014/main" id="{22E4AF31-ACEF-91D7-CC28-A63DFC76CC30}"/>
              </a:ext>
            </a:extLst>
          </p:cNvPr>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2024/6/12</a:t>
            </a:fld>
            <a:endParaRPr lang="zh-CN" altLang="en-US"/>
          </a:p>
        </p:txBody>
      </p:sp>
      <p:sp>
        <p:nvSpPr>
          <p:cNvPr id="6" name="Rectangle 12">
            <a:extLst>
              <a:ext uri="{FF2B5EF4-FFF2-40B4-BE49-F238E27FC236}">
                <a16:creationId xmlns:a16="http://schemas.microsoft.com/office/drawing/2014/main" id="{5B14C2A2-D539-B790-1469-9E3696CA9ACF}"/>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13">
            <a:extLst>
              <a:ext uri="{FF2B5EF4-FFF2-40B4-BE49-F238E27FC236}">
                <a16:creationId xmlns:a16="http://schemas.microsoft.com/office/drawing/2014/main" id="{17FCCEC1-194D-9C68-475E-D19ABAAC6F0C}"/>
              </a:ext>
            </a:extLst>
          </p:cNvPr>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38353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Rectangle 11">
            <a:extLst>
              <a:ext uri="{FF2B5EF4-FFF2-40B4-BE49-F238E27FC236}">
                <a16:creationId xmlns:a16="http://schemas.microsoft.com/office/drawing/2014/main" id="{BE18569B-55D4-3B55-AFAC-E94B83A51112}"/>
              </a:ext>
            </a:extLst>
          </p:cNvPr>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2024/6/12</a:t>
            </a:fld>
            <a:endParaRPr lang="zh-CN" altLang="en-US"/>
          </a:p>
        </p:txBody>
      </p:sp>
      <p:sp>
        <p:nvSpPr>
          <p:cNvPr id="8" name="Rectangle 12">
            <a:extLst>
              <a:ext uri="{FF2B5EF4-FFF2-40B4-BE49-F238E27FC236}">
                <a16:creationId xmlns:a16="http://schemas.microsoft.com/office/drawing/2014/main" id="{52C40D32-8CC8-966C-7ED5-0CCD4076D21B}"/>
              </a:ext>
            </a:extLst>
          </p:cNvPr>
          <p:cNvSpPr>
            <a:spLocks noGrp="1" noChangeArrowheads="1"/>
          </p:cNvSpPr>
          <p:nvPr>
            <p:ph type="ftr" sz="quarter" idx="11"/>
          </p:nvPr>
        </p:nvSpPr>
        <p:spPr>
          <a:ln/>
        </p:spPr>
        <p:txBody>
          <a:bodyPr/>
          <a:lstStyle>
            <a:lvl1pPr>
              <a:defRPr/>
            </a:lvl1pPr>
          </a:lstStyle>
          <a:p>
            <a:endParaRPr lang="zh-CN" altLang="en-US"/>
          </a:p>
        </p:txBody>
      </p:sp>
      <p:sp>
        <p:nvSpPr>
          <p:cNvPr id="9" name="Rectangle 13">
            <a:extLst>
              <a:ext uri="{FF2B5EF4-FFF2-40B4-BE49-F238E27FC236}">
                <a16:creationId xmlns:a16="http://schemas.microsoft.com/office/drawing/2014/main" id="{444F7077-C10A-C80A-CA95-AF4B66AB0518}"/>
              </a:ext>
            </a:extLst>
          </p:cNvPr>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1370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zh-CN" altLang="en-US"/>
              <a:t>单击此处编辑母版标题样式</a:t>
            </a:r>
            <a:endParaRPr lang="en-US"/>
          </a:p>
        </p:txBody>
      </p:sp>
      <p:sp>
        <p:nvSpPr>
          <p:cNvPr id="3" name="Rectangle 11">
            <a:extLst>
              <a:ext uri="{FF2B5EF4-FFF2-40B4-BE49-F238E27FC236}">
                <a16:creationId xmlns:a16="http://schemas.microsoft.com/office/drawing/2014/main" id="{3E35540C-7810-F7D1-94CA-08FD0D2BCAC5}"/>
              </a:ext>
            </a:extLst>
          </p:cNvPr>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2024/6/12</a:t>
            </a:fld>
            <a:endParaRPr lang="zh-CN" altLang="en-US"/>
          </a:p>
        </p:txBody>
      </p:sp>
      <p:sp>
        <p:nvSpPr>
          <p:cNvPr id="4" name="Rectangle 12">
            <a:extLst>
              <a:ext uri="{FF2B5EF4-FFF2-40B4-BE49-F238E27FC236}">
                <a16:creationId xmlns:a16="http://schemas.microsoft.com/office/drawing/2014/main" id="{1B47F926-3BE0-4DAE-BACD-774946508319}"/>
              </a:ext>
            </a:extLst>
          </p:cNvPr>
          <p:cNvSpPr>
            <a:spLocks noGrp="1" noChangeArrowheads="1"/>
          </p:cNvSpPr>
          <p:nvPr>
            <p:ph type="ftr" sz="quarter" idx="11"/>
          </p:nvPr>
        </p:nvSpPr>
        <p:spPr>
          <a:ln/>
        </p:spPr>
        <p:txBody>
          <a:bodyPr/>
          <a:lstStyle>
            <a:lvl1pPr>
              <a:defRPr/>
            </a:lvl1pPr>
          </a:lstStyle>
          <a:p>
            <a:endParaRPr lang="zh-CN" altLang="en-US"/>
          </a:p>
        </p:txBody>
      </p:sp>
      <p:sp>
        <p:nvSpPr>
          <p:cNvPr id="5" name="Rectangle 13">
            <a:extLst>
              <a:ext uri="{FF2B5EF4-FFF2-40B4-BE49-F238E27FC236}">
                <a16:creationId xmlns:a16="http://schemas.microsoft.com/office/drawing/2014/main" id="{A9E61E92-1D69-9845-78DF-C26BE041FC25}"/>
              </a:ext>
            </a:extLst>
          </p:cNvPr>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95265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1656204A-1F0C-CC9D-0AC5-AAA6B6E93B9D}"/>
              </a:ext>
            </a:extLst>
          </p:cNvPr>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2024/6/12</a:t>
            </a:fld>
            <a:endParaRPr lang="zh-CN" altLang="en-US"/>
          </a:p>
        </p:txBody>
      </p:sp>
      <p:sp>
        <p:nvSpPr>
          <p:cNvPr id="3" name="Rectangle 12">
            <a:extLst>
              <a:ext uri="{FF2B5EF4-FFF2-40B4-BE49-F238E27FC236}">
                <a16:creationId xmlns:a16="http://schemas.microsoft.com/office/drawing/2014/main" id="{5F0A2EDC-CCD3-DCEE-A78E-62A3B418D5FE}"/>
              </a:ext>
            </a:extLst>
          </p:cNvPr>
          <p:cNvSpPr>
            <a:spLocks noGrp="1" noChangeArrowheads="1"/>
          </p:cNvSpPr>
          <p:nvPr>
            <p:ph type="ftr" sz="quarter" idx="11"/>
          </p:nvPr>
        </p:nvSpPr>
        <p:spPr>
          <a:ln/>
        </p:spPr>
        <p:txBody>
          <a:bodyPr/>
          <a:lstStyle>
            <a:lvl1pPr>
              <a:defRPr/>
            </a:lvl1pPr>
          </a:lstStyle>
          <a:p>
            <a:endParaRPr lang="zh-CN" altLang="en-US"/>
          </a:p>
        </p:txBody>
      </p:sp>
      <p:sp>
        <p:nvSpPr>
          <p:cNvPr id="4" name="Rectangle 13">
            <a:extLst>
              <a:ext uri="{FF2B5EF4-FFF2-40B4-BE49-F238E27FC236}">
                <a16:creationId xmlns:a16="http://schemas.microsoft.com/office/drawing/2014/main" id="{4AD0AFA4-D89D-CBA4-5DB0-002F85D25701}"/>
              </a:ext>
            </a:extLst>
          </p:cNvPr>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3430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en-US"/>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26D82A52-4559-607C-023E-F6BD0C84444D}"/>
              </a:ext>
            </a:extLst>
          </p:cNvPr>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2024/6/12</a:t>
            </a:fld>
            <a:endParaRPr lang="zh-CN" altLang="en-US"/>
          </a:p>
        </p:txBody>
      </p:sp>
      <p:sp>
        <p:nvSpPr>
          <p:cNvPr id="6" name="Rectangle 12">
            <a:extLst>
              <a:ext uri="{FF2B5EF4-FFF2-40B4-BE49-F238E27FC236}">
                <a16:creationId xmlns:a16="http://schemas.microsoft.com/office/drawing/2014/main" id="{3B4E8820-FF91-70D1-3E6C-E06837320FFC}"/>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13">
            <a:extLst>
              <a:ext uri="{FF2B5EF4-FFF2-40B4-BE49-F238E27FC236}">
                <a16:creationId xmlns:a16="http://schemas.microsoft.com/office/drawing/2014/main" id="{7EA8879E-BA05-A443-60AC-E89B3758546A}"/>
              </a:ext>
            </a:extLst>
          </p:cNvPr>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2768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en-US"/>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4DD0BFCF-E1D1-2139-BA34-12B172103AAA}"/>
              </a:ext>
            </a:extLst>
          </p:cNvPr>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2024/6/12</a:t>
            </a:fld>
            <a:endParaRPr lang="zh-CN" altLang="en-US"/>
          </a:p>
        </p:txBody>
      </p:sp>
      <p:sp>
        <p:nvSpPr>
          <p:cNvPr id="6" name="Rectangle 12">
            <a:extLst>
              <a:ext uri="{FF2B5EF4-FFF2-40B4-BE49-F238E27FC236}">
                <a16:creationId xmlns:a16="http://schemas.microsoft.com/office/drawing/2014/main" id="{33386D90-8652-E41F-A41A-A2C9FA1C0966}"/>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13">
            <a:extLst>
              <a:ext uri="{FF2B5EF4-FFF2-40B4-BE49-F238E27FC236}">
                <a16:creationId xmlns:a16="http://schemas.microsoft.com/office/drawing/2014/main" id="{3991293C-2B3D-4EE6-83F7-F320B20DDB2B}"/>
              </a:ext>
            </a:extLst>
          </p:cNvPr>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1707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B6F9404-3950-2B6C-AA9A-792FBD374B94}"/>
              </a:ext>
            </a:extLst>
          </p:cNvPr>
          <p:cNvSpPr>
            <a:spLocks noChangeArrowheads="1"/>
          </p:cNvSpPr>
          <p:nvPr/>
        </p:nvSpPr>
        <p:spPr bwMode="ltGray">
          <a:xfrm>
            <a:off x="417513" y="1098550"/>
            <a:ext cx="438150" cy="474663"/>
          </a:xfrm>
          <a:prstGeom prst="rect">
            <a:avLst/>
          </a:prstGeom>
          <a:solidFill>
            <a:schemeClr val="accent2"/>
          </a:soli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he-IL" sz="2400"/>
          </a:p>
        </p:txBody>
      </p:sp>
      <p:sp>
        <p:nvSpPr>
          <p:cNvPr id="1027" name="Rectangle 3">
            <a:extLst>
              <a:ext uri="{FF2B5EF4-FFF2-40B4-BE49-F238E27FC236}">
                <a16:creationId xmlns:a16="http://schemas.microsoft.com/office/drawing/2014/main" id="{C32A7EA1-AFCA-05A8-ABEB-86D8C20426C3}"/>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he-IL" sz="2400"/>
          </a:p>
        </p:txBody>
      </p:sp>
      <p:sp>
        <p:nvSpPr>
          <p:cNvPr id="1028" name="Rectangle 4">
            <a:extLst>
              <a:ext uri="{FF2B5EF4-FFF2-40B4-BE49-F238E27FC236}">
                <a16:creationId xmlns:a16="http://schemas.microsoft.com/office/drawing/2014/main" id="{A0364A62-C203-E04D-384F-BBE31A881D1A}"/>
              </a:ext>
            </a:extLst>
          </p:cNvPr>
          <p:cNvSpPr>
            <a:spLocks noChangeArrowheads="1"/>
          </p:cNvSpPr>
          <p:nvPr/>
        </p:nvSpPr>
        <p:spPr bwMode="ltGray">
          <a:xfrm>
            <a:off x="541338" y="1520825"/>
            <a:ext cx="422275" cy="474663"/>
          </a:xfrm>
          <a:prstGeom prst="rect">
            <a:avLst/>
          </a:prstGeom>
          <a:solidFill>
            <a:schemeClr val="folHlink"/>
          </a:soli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he-IL" sz="2400"/>
          </a:p>
        </p:txBody>
      </p:sp>
      <p:sp>
        <p:nvSpPr>
          <p:cNvPr id="1029" name="Rectangle 5">
            <a:extLst>
              <a:ext uri="{FF2B5EF4-FFF2-40B4-BE49-F238E27FC236}">
                <a16:creationId xmlns:a16="http://schemas.microsoft.com/office/drawing/2014/main" id="{63655C20-E33D-492C-BD03-BA7CAF822000}"/>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he-IL" sz="2400"/>
          </a:p>
        </p:txBody>
      </p:sp>
      <p:sp>
        <p:nvSpPr>
          <p:cNvPr id="1030" name="Rectangle 6">
            <a:extLst>
              <a:ext uri="{FF2B5EF4-FFF2-40B4-BE49-F238E27FC236}">
                <a16:creationId xmlns:a16="http://schemas.microsoft.com/office/drawing/2014/main" id="{98795C74-4A96-13CE-3144-D3A7A50C37CC}"/>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he-IL" sz="2400"/>
          </a:p>
        </p:txBody>
      </p:sp>
      <p:sp>
        <p:nvSpPr>
          <p:cNvPr id="1031" name="Rectangle 7">
            <a:extLst>
              <a:ext uri="{FF2B5EF4-FFF2-40B4-BE49-F238E27FC236}">
                <a16:creationId xmlns:a16="http://schemas.microsoft.com/office/drawing/2014/main" id="{09F39C3A-AF8D-D5C1-80A1-6818D778A1B8}"/>
              </a:ext>
            </a:extLst>
          </p:cNvPr>
          <p:cNvSpPr>
            <a:spLocks noChangeArrowheads="1"/>
          </p:cNvSpPr>
          <p:nvPr/>
        </p:nvSpPr>
        <p:spPr bwMode="gray">
          <a:xfrm>
            <a:off x="762000" y="990600"/>
            <a:ext cx="31750" cy="1052513"/>
          </a:xfrm>
          <a:prstGeom prst="rect">
            <a:avLst/>
          </a:prstGeom>
          <a:solidFill>
            <a:schemeClr val="bg2"/>
          </a:soli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he-IL" sz="2400"/>
          </a:p>
        </p:txBody>
      </p:sp>
      <p:sp>
        <p:nvSpPr>
          <p:cNvPr id="1032" name="Rectangle 8">
            <a:extLst>
              <a:ext uri="{FF2B5EF4-FFF2-40B4-BE49-F238E27FC236}">
                <a16:creationId xmlns:a16="http://schemas.microsoft.com/office/drawing/2014/main" id="{0C735B10-7430-F715-00BE-09AAD7AF9F8C}"/>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he-IL" sz="2400"/>
          </a:p>
        </p:txBody>
      </p:sp>
      <p:sp>
        <p:nvSpPr>
          <p:cNvPr id="1033" name="Rectangle 9">
            <a:extLst>
              <a:ext uri="{FF2B5EF4-FFF2-40B4-BE49-F238E27FC236}">
                <a16:creationId xmlns:a16="http://schemas.microsoft.com/office/drawing/2014/main" id="{3C7006EF-43F7-3E2B-E6A9-2CFFEF764537}"/>
              </a:ext>
            </a:extLst>
          </p:cNvPr>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GB" altLang="he-IL"/>
          </a:p>
        </p:txBody>
      </p:sp>
      <p:sp>
        <p:nvSpPr>
          <p:cNvPr id="1034" name="Rectangle 10">
            <a:extLst>
              <a:ext uri="{FF2B5EF4-FFF2-40B4-BE49-F238E27FC236}">
                <a16:creationId xmlns:a16="http://schemas.microsoft.com/office/drawing/2014/main" id="{F155993C-8120-8A78-504B-2CBD05213355}"/>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ltLang="he-IL"/>
          </a:p>
        </p:txBody>
      </p:sp>
      <p:sp>
        <p:nvSpPr>
          <p:cNvPr id="4107" name="Rectangle 11">
            <a:extLst>
              <a:ext uri="{FF2B5EF4-FFF2-40B4-BE49-F238E27FC236}">
                <a16:creationId xmlns:a16="http://schemas.microsoft.com/office/drawing/2014/main" id="{F7D6A531-B164-8859-21A8-35E32959FEEF}"/>
              </a:ext>
            </a:extLst>
          </p:cNvPr>
          <p:cNvSpPr>
            <a:spLocks noGrp="1" noChangeArrowheads="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a:ea typeface="宋体" panose="02010600030101010101" pitchFamily="2" charset="-122"/>
              </a:defRPr>
            </a:lvl1pPr>
          </a:lstStyle>
          <a:p>
            <a:fld id="{530820CF-B880-4189-942D-D702A7CBA730}" type="datetimeFigureOut">
              <a:rPr lang="zh-CN" altLang="en-US" smtClean="0"/>
              <a:t>2024/6/12</a:t>
            </a:fld>
            <a:endParaRPr lang="zh-CN" altLang="en-US"/>
          </a:p>
        </p:txBody>
      </p:sp>
      <p:sp>
        <p:nvSpPr>
          <p:cNvPr id="4108" name="Rectangle 12">
            <a:extLst>
              <a:ext uri="{FF2B5EF4-FFF2-40B4-BE49-F238E27FC236}">
                <a16:creationId xmlns:a16="http://schemas.microsoft.com/office/drawing/2014/main" id="{5B1C424F-BD9A-6343-ABE2-9FD34B6A8F65}"/>
              </a:ext>
            </a:extLst>
          </p:cNvPr>
          <p:cNvSpPr>
            <a:spLocks noGrp="1" noChangeArrowheads="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ea typeface="宋体" panose="02010600030101010101" pitchFamily="2" charset="-122"/>
              </a:defRPr>
            </a:lvl1pPr>
          </a:lstStyle>
          <a:p>
            <a:endParaRPr lang="zh-CN" altLang="en-US"/>
          </a:p>
        </p:txBody>
      </p:sp>
      <p:sp>
        <p:nvSpPr>
          <p:cNvPr id="4109" name="Rectangle 13">
            <a:extLst>
              <a:ext uri="{FF2B5EF4-FFF2-40B4-BE49-F238E27FC236}">
                <a16:creationId xmlns:a16="http://schemas.microsoft.com/office/drawing/2014/main" id="{F2ECA16B-EF31-0927-3E72-B6F0A6A46DBE}"/>
              </a:ext>
            </a:extLst>
          </p:cNvPr>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598655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cs typeface="Arial" charset="0"/>
        </a:defRPr>
      </a:lvl2pPr>
      <a:lvl3pPr algn="l" rtl="0" eaLnBrk="1" fontAlgn="base" hangingPunct="1">
        <a:spcBef>
          <a:spcPct val="0"/>
        </a:spcBef>
        <a:spcAft>
          <a:spcPct val="0"/>
        </a:spcAft>
        <a:defRPr sz="4400">
          <a:solidFill>
            <a:schemeClr val="tx2"/>
          </a:solidFill>
          <a:latin typeface="Tahoma" pitchFamily="34" charset="0"/>
          <a:cs typeface="Arial" charset="0"/>
        </a:defRPr>
      </a:lvl3pPr>
      <a:lvl4pPr algn="l" rtl="0" eaLnBrk="1" fontAlgn="base" hangingPunct="1">
        <a:spcBef>
          <a:spcPct val="0"/>
        </a:spcBef>
        <a:spcAft>
          <a:spcPct val="0"/>
        </a:spcAft>
        <a:defRPr sz="4400">
          <a:solidFill>
            <a:schemeClr val="tx2"/>
          </a:solidFill>
          <a:latin typeface="Tahoma" pitchFamily="34" charset="0"/>
          <a:cs typeface="Arial" charset="0"/>
        </a:defRPr>
      </a:lvl4pPr>
      <a:lvl5pPr algn="l" rtl="0" eaLnBrk="1" fontAlgn="base" hangingPunct="1">
        <a:spcBef>
          <a:spcPct val="0"/>
        </a:spcBef>
        <a:spcAft>
          <a:spcPct val="0"/>
        </a:spcAft>
        <a:defRPr sz="4400">
          <a:solidFill>
            <a:schemeClr val="tx2"/>
          </a:solidFill>
          <a:latin typeface="Tahoma" pitchFamily="34" charset="0"/>
          <a:cs typeface="Arial" charset="0"/>
        </a:defRPr>
      </a:lvl5pPr>
      <a:lvl6pPr marL="457200" algn="l" rtl="0" eaLnBrk="1" fontAlgn="base" hangingPunct="1">
        <a:spcBef>
          <a:spcPct val="0"/>
        </a:spcBef>
        <a:spcAft>
          <a:spcPct val="0"/>
        </a:spcAft>
        <a:defRPr sz="4400">
          <a:solidFill>
            <a:schemeClr val="tx2"/>
          </a:solidFill>
          <a:latin typeface="Tahoma" pitchFamily="34" charset="0"/>
          <a:cs typeface="Arial" charset="0"/>
        </a:defRPr>
      </a:lvl6pPr>
      <a:lvl7pPr marL="914400" algn="l" rtl="0" eaLnBrk="1" fontAlgn="base" hangingPunct="1">
        <a:spcBef>
          <a:spcPct val="0"/>
        </a:spcBef>
        <a:spcAft>
          <a:spcPct val="0"/>
        </a:spcAft>
        <a:defRPr sz="4400">
          <a:solidFill>
            <a:schemeClr val="tx2"/>
          </a:solidFill>
          <a:latin typeface="Tahoma" pitchFamily="34" charset="0"/>
          <a:cs typeface="Arial" charset="0"/>
        </a:defRPr>
      </a:lvl7pPr>
      <a:lvl8pPr marL="1371600" algn="l" rtl="0" eaLnBrk="1" fontAlgn="base" hangingPunct="1">
        <a:spcBef>
          <a:spcPct val="0"/>
        </a:spcBef>
        <a:spcAft>
          <a:spcPct val="0"/>
        </a:spcAft>
        <a:defRPr sz="4400">
          <a:solidFill>
            <a:schemeClr val="tx2"/>
          </a:solidFill>
          <a:latin typeface="Tahoma" pitchFamily="34" charset="0"/>
          <a:cs typeface="Arial" charset="0"/>
        </a:defRPr>
      </a:lvl8pPr>
      <a:lvl9pPr marL="1828800" algn="l" rtl="0" eaLnBrk="1" fontAlgn="base" hangingPunct="1">
        <a:spcBef>
          <a:spcPct val="0"/>
        </a:spcBef>
        <a:spcAft>
          <a:spcPct val="0"/>
        </a:spcAft>
        <a:defRPr sz="4400">
          <a:solidFill>
            <a:schemeClr val="tx2"/>
          </a:solidFill>
          <a:latin typeface="Tahoma" pitchFamily="34" charset="0"/>
          <a:cs typeface="Arial"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ppaal.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oftwarefoundations.cis.upenn.edu/lf-current/toc.html" TargetMode="External"/><Relationship Id="rId2" Type="http://schemas.openxmlformats.org/officeDocument/2006/relationships/hyperlink" Target="https://coq.inria.fr/"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softwarefoundations.cis.upenn.edu/lf-current/Imp.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box.nju.edu.cn/u/d/fefb3a97c1a14ed893b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nuxmv.fbk.eu/"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《TFSE》</a:t>
            </a:r>
            <a:r>
              <a:rPr lang="zh-CN" altLang="en-US" dirty="0"/>
              <a:t>课程实验</a:t>
            </a:r>
          </a:p>
        </p:txBody>
      </p:sp>
      <p:sp>
        <p:nvSpPr>
          <p:cNvPr id="3" name="副标题 2"/>
          <p:cNvSpPr>
            <a:spLocks noGrp="1"/>
          </p:cNvSpPr>
          <p:nvPr>
            <p:ph type="subTitle" idx="1"/>
          </p:nvPr>
        </p:nvSpPr>
        <p:spPr/>
        <p:txBody>
          <a:bodyPr/>
          <a:lstStyle/>
          <a:p>
            <a:r>
              <a:rPr lang="en-US" altLang="zh-CN" dirty="0"/>
              <a:t>                                     </a:t>
            </a:r>
          </a:p>
          <a:p>
            <a:r>
              <a:rPr lang="en-US" altLang="zh-CN" dirty="0"/>
              <a:t>                   </a:t>
            </a:r>
            <a:endParaRPr lang="zh-CN" altLang="en-US" dirty="0"/>
          </a:p>
        </p:txBody>
      </p:sp>
    </p:spTree>
    <p:extLst>
      <p:ext uri="{BB962C8B-B14F-4D97-AF65-F5344CB8AC3E}">
        <p14:creationId xmlns:p14="http://schemas.microsoft.com/office/powerpoint/2010/main" val="838858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cs typeface="Times New Roman" pitchFamily="18" charset="0"/>
              </a:rPr>
              <a:t>任务二 </a:t>
            </a:r>
            <a:r>
              <a:rPr lang="en-US" altLang="zh-CN" dirty="0" err="1">
                <a:latin typeface="Times New Roman" pitchFamily="18" charset="0"/>
                <a:cs typeface="Times New Roman" pitchFamily="18" charset="0"/>
              </a:rPr>
              <a:t>Lamport</a:t>
            </a:r>
            <a:endParaRPr lang="zh-CN" altLang="en-US" dirty="0">
              <a:latin typeface="Times New Roman" pitchFamily="18" charset="0"/>
              <a:cs typeface="Times New Roman" pitchFamily="18" charset="0"/>
            </a:endParaRPr>
          </a:p>
        </p:txBody>
      </p:sp>
      <p:sp>
        <p:nvSpPr>
          <p:cNvPr id="3" name="内容占位符 2"/>
          <p:cNvSpPr>
            <a:spLocks noGrp="1"/>
          </p:cNvSpPr>
          <p:nvPr>
            <p:ph idx="1"/>
          </p:nvPr>
        </p:nvSpPr>
        <p:spPr>
          <a:xfrm>
            <a:off x="1182688" y="2017713"/>
            <a:ext cx="6845696" cy="4114800"/>
          </a:xfrm>
        </p:spPr>
        <p:txBody>
          <a:bodyPr>
            <a:normAutofit fontScale="92500" lnSpcReduction="10000"/>
          </a:bodyPr>
          <a:lstStyle/>
          <a:p>
            <a:r>
              <a:rPr lang="zh-CN" altLang="en-US" dirty="0">
                <a:latin typeface="Times New Roman" pitchFamily="18" charset="0"/>
                <a:cs typeface="Times New Roman" pitchFamily="18" charset="0"/>
              </a:rPr>
              <a:t>约定：</a:t>
            </a:r>
            <a:endParaRPr lang="en-US" altLang="zh-CN" sz="2400" dirty="0">
              <a:latin typeface="Times New Roman" pitchFamily="18" charset="0"/>
              <a:cs typeface="Times New Roman" pitchFamily="18" charset="0"/>
            </a:endParaRPr>
          </a:p>
          <a:p>
            <a:pPr lvl="1"/>
            <a:endParaRPr lang="en-US" altLang="zh-CN" sz="2400" dirty="0">
              <a:latin typeface="Times New Roman" pitchFamily="18" charset="0"/>
              <a:cs typeface="Times New Roman" pitchFamily="18" charset="0"/>
            </a:endParaRPr>
          </a:p>
          <a:p>
            <a:pPr lvl="1"/>
            <a:r>
              <a:rPr lang="zh-CN" altLang="en-US" sz="2400" dirty="0">
                <a:latin typeface="Times New Roman" pitchFamily="18" charset="0"/>
                <a:cs typeface="Times New Roman" pitchFamily="18" charset="0"/>
              </a:rPr>
              <a:t>不用考虑消息丢失和节点下线等情况。</a:t>
            </a:r>
            <a:endParaRPr lang="en-US" altLang="zh-CN" sz="2400" dirty="0">
              <a:latin typeface="Times New Roman" pitchFamily="18" charset="0"/>
              <a:cs typeface="Times New Roman" pitchFamily="18" charset="0"/>
            </a:endParaRPr>
          </a:p>
          <a:p>
            <a:pPr lvl="1"/>
            <a:endParaRPr lang="en-US" altLang="zh-CN" sz="2400" dirty="0">
              <a:latin typeface="Times New Roman" pitchFamily="18" charset="0"/>
              <a:cs typeface="Times New Roman" pitchFamily="18" charset="0"/>
            </a:endParaRPr>
          </a:p>
          <a:p>
            <a:pPr lvl="1"/>
            <a:r>
              <a:rPr lang="zh-CN" altLang="en-US" sz="2400" dirty="0">
                <a:latin typeface="Times New Roman" pitchFamily="18" charset="0"/>
                <a:cs typeface="Times New Roman" pitchFamily="18" charset="0"/>
              </a:rPr>
              <a:t>有两个共享资源。</a:t>
            </a:r>
            <a:endParaRPr lang="en-US" altLang="zh-CN" sz="2400" dirty="0">
              <a:latin typeface="Times New Roman" pitchFamily="18" charset="0"/>
              <a:cs typeface="Times New Roman" pitchFamily="18" charset="0"/>
            </a:endParaRPr>
          </a:p>
          <a:p>
            <a:pPr lvl="1"/>
            <a:endParaRPr lang="en-US" altLang="zh-CN" sz="2400" dirty="0">
              <a:latin typeface="Times New Roman" pitchFamily="18" charset="0"/>
              <a:cs typeface="Times New Roman" pitchFamily="18" charset="0"/>
            </a:endParaRPr>
          </a:p>
          <a:p>
            <a:pPr lvl="1"/>
            <a:r>
              <a:rPr lang="zh-CN" altLang="en-US" sz="2400" dirty="0">
                <a:latin typeface="Times New Roman" pitchFamily="18" charset="0"/>
                <a:cs typeface="Times New Roman" pitchFamily="18" charset="0"/>
              </a:rPr>
              <a:t>每个节点经过一个随机时间后都会试图访问共享资源。</a:t>
            </a:r>
            <a:endParaRPr lang="en-US" altLang="zh-CN" sz="2400" dirty="0">
              <a:latin typeface="Times New Roman" pitchFamily="18" charset="0"/>
              <a:cs typeface="Times New Roman" pitchFamily="18" charset="0"/>
            </a:endParaRPr>
          </a:p>
          <a:p>
            <a:pPr lvl="1"/>
            <a:endParaRPr lang="en-US" altLang="zh-CN" sz="2400" dirty="0">
              <a:latin typeface="Times New Roman" pitchFamily="18" charset="0"/>
              <a:cs typeface="Times New Roman" pitchFamily="18" charset="0"/>
            </a:endParaRPr>
          </a:p>
          <a:p>
            <a:pPr lvl="1"/>
            <a:r>
              <a:rPr lang="zh-CN" altLang="en" sz="2400" dirty="0">
                <a:latin typeface="Times New Roman" pitchFamily="18" charset="0"/>
                <a:cs typeface="Times New Roman" pitchFamily="18" charset="0"/>
              </a:rPr>
              <a:t>若</a:t>
            </a:r>
            <a:r>
              <a:rPr lang="zh-CN" altLang="en-US" sz="2400" dirty="0">
                <a:latin typeface="Times New Roman" pitchFamily="18" charset="0"/>
                <a:cs typeface="Times New Roman" pitchFamily="18" charset="0"/>
              </a:rPr>
              <a:t>当前访问需求未被满足，则隔一定时间后重新发送请求。</a:t>
            </a:r>
            <a:endParaRPr lang="en" altLang="zh-CN" sz="2400" dirty="0">
              <a:latin typeface="Times New Roman" pitchFamily="18" charset="0"/>
              <a:cs typeface="Times New Roman" pitchFamily="18" charset="0"/>
            </a:endParaRPr>
          </a:p>
        </p:txBody>
      </p:sp>
    </p:spTree>
    <p:extLst>
      <p:ext uri="{BB962C8B-B14F-4D97-AF65-F5344CB8AC3E}">
        <p14:creationId xmlns:p14="http://schemas.microsoft.com/office/powerpoint/2010/main" val="3521121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cs typeface="Times New Roman" pitchFamily="18" charset="0"/>
              </a:rPr>
              <a:t>任务二 </a:t>
            </a:r>
            <a:r>
              <a:rPr lang="en-US" altLang="zh-CN" dirty="0" err="1">
                <a:latin typeface="Times New Roman" pitchFamily="18" charset="0"/>
                <a:cs typeface="Times New Roman" pitchFamily="18" charset="0"/>
              </a:rPr>
              <a:t>Lamport</a:t>
            </a:r>
            <a:endParaRPr lang="zh-CN" altLang="en-US"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a:bodyPr>
          <a:lstStyle/>
          <a:p>
            <a:r>
              <a:rPr lang="zh-CN" altLang="en-US" sz="2200" dirty="0">
                <a:latin typeface="Times New Roman" pitchFamily="18" charset="0"/>
                <a:cs typeface="Times New Roman" pitchFamily="18" charset="0"/>
              </a:rPr>
              <a:t>编写并检查以下规约：</a:t>
            </a:r>
            <a:endParaRPr lang="en-US" altLang="zh-CN" sz="2200" dirty="0">
              <a:latin typeface="Times New Roman" pitchFamily="18" charset="0"/>
              <a:cs typeface="Times New Roman" pitchFamily="18" charset="0"/>
            </a:endParaRPr>
          </a:p>
          <a:p>
            <a:pPr lvl="1"/>
            <a:endParaRPr lang="en-US" altLang="zh-CN" sz="1800" dirty="0">
              <a:latin typeface="Times New Roman" pitchFamily="18" charset="0"/>
              <a:cs typeface="Times New Roman" pitchFamily="18" charset="0"/>
            </a:endParaRPr>
          </a:p>
          <a:p>
            <a:pPr lvl="1"/>
            <a:r>
              <a:rPr lang="zh-CN" altLang="en-US" sz="1800" dirty="0">
                <a:latin typeface="Times New Roman" pitchFamily="18" charset="0"/>
                <a:cs typeface="Times New Roman" pitchFamily="18" charset="0"/>
              </a:rPr>
              <a:t>若一个节点试图访问共享资源，它总能达成目标。</a:t>
            </a:r>
            <a:endParaRPr lang="en-US" altLang="zh-CN" sz="1800" dirty="0">
              <a:latin typeface="Times New Roman" pitchFamily="18" charset="0"/>
              <a:cs typeface="Times New Roman" pitchFamily="18" charset="0"/>
            </a:endParaRPr>
          </a:p>
          <a:p>
            <a:pPr lvl="1"/>
            <a:endParaRPr lang="en-US" altLang="zh-CN" sz="1800" dirty="0">
              <a:latin typeface="Times New Roman" pitchFamily="18" charset="0"/>
              <a:cs typeface="Times New Roman" pitchFamily="18" charset="0"/>
            </a:endParaRPr>
          </a:p>
          <a:p>
            <a:pPr lvl="1"/>
            <a:r>
              <a:rPr lang="zh-CN" altLang="en-US" sz="1800" dirty="0">
                <a:latin typeface="Times New Roman" pitchFamily="18" charset="0"/>
                <a:cs typeface="Times New Roman" pitchFamily="18" charset="0"/>
              </a:rPr>
              <a:t>一个共享资源不会同时被多个节点访问。</a:t>
            </a:r>
            <a:endParaRPr lang="en-US" altLang="zh-CN" sz="1800" dirty="0">
              <a:latin typeface="Times New Roman" pitchFamily="18" charset="0"/>
              <a:cs typeface="Times New Roman" pitchFamily="18" charset="0"/>
            </a:endParaRPr>
          </a:p>
        </p:txBody>
      </p:sp>
    </p:spTree>
    <p:extLst>
      <p:ext uri="{BB962C8B-B14F-4D97-AF65-F5344CB8AC3E}">
        <p14:creationId xmlns:p14="http://schemas.microsoft.com/office/powerpoint/2010/main" val="1541585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cs typeface="Times New Roman" pitchFamily="18" charset="0"/>
              </a:rPr>
              <a:t>任务二 </a:t>
            </a:r>
            <a:r>
              <a:rPr lang="en" altLang="zh-CN" dirty="0" err="1">
                <a:latin typeface="Times New Roman" pitchFamily="18" charset="0"/>
                <a:cs typeface="Times New Roman" pitchFamily="18" charset="0"/>
              </a:rPr>
              <a:t>Lamport</a:t>
            </a:r>
            <a:endParaRPr lang="zh-CN" altLang="en-US"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a:bodyPr>
          <a:lstStyle/>
          <a:p>
            <a:r>
              <a:rPr lang="zh-CN" altLang="en-US" sz="2200" dirty="0">
                <a:latin typeface="Times New Roman" pitchFamily="18" charset="0"/>
                <a:cs typeface="Times New Roman" pitchFamily="18" charset="0"/>
              </a:rPr>
              <a:t>建模工具：</a:t>
            </a:r>
            <a:r>
              <a:rPr lang="en-US" altLang="zh-CN" sz="2200" dirty="0">
                <a:latin typeface="Times New Roman" pitchFamily="18" charset="0"/>
                <a:cs typeface="Times New Roman" pitchFamily="18" charset="0"/>
              </a:rPr>
              <a:t>UPPAAL4.1</a:t>
            </a:r>
          </a:p>
          <a:p>
            <a:pPr lvl="1"/>
            <a:r>
              <a:rPr lang="en-US" altLang="zh-CN" sz="1800" dirty="0">
                <a:latin typeface="Times New Roman" pitchFamily="18" charset="0"/>
                <a:cs typeface="Times New Roman" pitchFamily="18" charset="0"/>
              </a:rPr>
              <a:t>Web</a:t>
            </a:r>
            <a:r>
              <a:rPr lang="zh-CN" altLang="en-US" sz="1800" dirty="0">
                <a:latin typeface="Times New Roman" pitchFamily="18" charset="0"/>
                <a:cs typeface="Times New Roman" pitchFamily="18" charset="0"/>
              </a:rPr>
              <a:t>：</a:t>
            </a:r>
            <a:r>
              <a:rPr lang="en" altLang="zh-CN" sz="1800" dirty="0">
                <a:latin typeface="Times New Roman" pitchFamily="18" charset="0"/>
                <a:cs typeface="Times New Roman" pitchFamily="18" charset="0"/>
                <a:hlinkClick r:id="rId2"/>
              </a:rPr>
              <a:t>https://uppaal.org</a:t>
            </a:r>
            <a:endParaRPr lang="en" altLang="zh-CN" sz="1800" dirty="0">
              <a:latin typeface="Times New Roman" pitchFamily="18" charset="0"/>
              <a:cs typeface="Times New Roman" pitchFamily="18" charset="0"/>
            </a:endParaRPr>
          </a:p>
          <a:p>
            <a:pPr lvl="1"/>
            <a:endParaRPr lang="en" altLang="zh-CN" sz="1800" dirty="0">
              <a:latin typeface="Times New Roman" pitchFamily="18" charset="0"/>
              <a:cs typeface="Times New Roman" pitchFamily="18" charset="0"/>
            </a:endParaRPr>
          </a:p>
          <a:p>
            <a:pPr lvl="1"/>
            <a:endParaRPr lang="en" altLang="zh-CN" sz="1800" dirty="0">
              <a:latin typeface="Times New Roman" pitchFamily="18" charset="0"/>
              <a:cs typeface="Times New Roman" pitchFamily="18" charset="0"/>
            </a:endParaRPr>
          </a:p>
          <a:p>
            <a:pPr lvl="1"/>
            <a:endParaRPr lang="en" altLang="zh-CN" sz="1800" dirty="0">
              <a:latin typeface="Times New Roman" pitchFamily="18" charset="0"/>
              <a:cs typeface="Times New Roman" pitchFamily="18" charset="0"/>
            </a:endParaRPr>
          </a:p>
          <a:p>
            <a:pPr marL="457200" lvl="1" indent="0">
              <a:buNone/>
            </a:pPr>
            <a:endParaRPr lang="en" altLang="zh-CN" sz="1800" dirty="0">
              <a:latin typeface="Times New Roman" pitchFamily="18" charset="0"/>
              <a:cs typeface="Times New Roman" pitchFamily="18" charset="0"/>
            </a:endParaRPr>
          </a:p>
          <a:p>
            <a:pPr marL="457200" lvl="1" indent="0">
              <a:buNone/>
            </a:pPr>
            <a:endParaRPr lang="en" altLang="zh-CN" sz="1800" dirty="0">
              <a:latin typeface="Times New Roman" pitchFamily="18" charset="0"/>
              <a:cs typeface="Times New Roman" pitchFamily="18" charset="0"/>
            </a:endParaRPr>
          </a:p>
          <a:p>
            <a:pPr marL="457200" lvl="1" indent="0">
              <a:buNone/>
            </a:pPr>
            <a:endParaRPr lang="en" altLang="zh-CN" sz="1800" dirty="0">
              <a:latin typeface="Times New Roman" pitchFamily="18" charset="0"/>
              <a:cs typeface="Times New Roman" pitchFamily="18" charset="0"/>
            </a:endParaRPr>
          </a:p>
          <a:p>
            <a:pPr marL="457200" lvl="1" indent="0">
              <a:buNone/>
            </a:pPr>
            <a:endParaRPr lang="en" altLang="zh-CN" sz="1800" dirty="0">
              <a:latin typeface="Times New Roman" pitchFamily="18" charset="0"/>
              <a:cs typeface="Times New Roman" pitchFamily="18" charset="0"/>
            </a:endParaRPr>
          </a:p>
        </p:txBody>
      </p:sp>
      <p:pic>
        <p:nvPicPr>
          <p:cNvPr id="7" name="图片 6">
            <a:extLst>
              <a:ext uri="{FF2B5EF4-FFF2-40B4-BE49-F238E27FC236}">
                <a16:creationId xmlns:a16="http://schemas.microsoft.com/office/drawing/2014/main" id="{55CEAC22-3550-274F-B42B-EBE43FF3DD5E}"/>
              </a:ext>
            </a:extLst>
          </p:cNvPr>
          <p:cNvPicPr>
            <a:picLocks noChangeAspect="1"/>
          </p:cNvPicPr>
          <p:nvPr/>
        </p:nvPicPr>
        <p:blipFill>
          <a:blip r:embed="rId3"/>
          <a:stretch>
            <a:fillRect/>
          </a:stretch>
        </p:blipFill>
        <p:spPr>
          <a:xfrm>
            <a:off x="2361975" y="2852936"/>
            <a:ext cx="4420049" cy="2191363"/>
          </a:xfrm>
          <a:prstGeom prst="rect">
            <a:avLst/>
          </a:prstGeom>
        </p:spPr>
      </p:pic>
    </p:spTree>
    <p:extLst>
      <p:ext uri="{BB962C8B-B14F-4D97-AF65-F5344CB8AC3E}">
        <p14:creationId xmlns:p14="http://schemas.microsoft.com/office/powerpoint/2010/main" val="480912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cs typeface="Times New Roman" pitchFamily="18" charset="0"/>
              </a:rPr>
              <a:t>任务二 </a:t>
            </a:r>
            <a:r>
              <a:rPr lang="en-US" altLang="zh-CN" dirty="0" err="1">
                <a:latin typeface="Times New Roman" pitchFamily="18" charset="0"/>
                <a:cs typeface="Times New Roman" pitchFamily="18" charset="0"/>
              </a:rPr>
              <a:t>Lamport</a:t>
            </a:r>
            <a:endParaRPr lang="zh-CN" altLang="en-US"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a:bodyPr>
          <a:lstStyle/>
          <a:p>
            <a:r>
              <a:rPr lang="zh-CN" altLang="en-US" sz="3600" dirty="0">
                <a:latin typeface="Times New Roman" pitchFamily="18" charset="0"/>
                <a:cs typeface="Times New Roman" pitchFamily="18" charset="0"/>
              </a:rPr>
              <a:t>提交：</a:t>
            </a:r>
            <a:endParaRPr lang="en-US" altLang="zh-CN" sz="3600" dirty="0">
              <a:latin typeface="Times New Roman" pitchFamily="18" charset="0"/>
              <a:cs typeface="Times New Roman" pitchFamily="18" charset="0"/>
            </a:endParaRPr>
          </a:p>
          <a:p>
            <a:pPr lvl="1"/>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 报告（推荐</a:t>
            </a:r>
            <a:r>
              <a:rPr lang="en-US" altLang="zh-CN" sz="2400" dirty="0">
                <a:latin typeface="Times New Roman" pitchFamily="18" charset="0"/>
                <a:cs typeface="Times New Roman" pitchFamily="18" charset="0"/>
              </a:rPr>
              <a:t>PDF</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pPr lvl="1"/>
            <a:r>
              <a:rPr lang="en-US" altLang="zh-CN" sz="24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 模型文件</a:t>
            </a:r>
            <a:endParaRPr lang="en-US" altLang="zh-CN" sz="2400" dirty="0">
              <a:latin typeface="Times New Roman" pitchFamily="18" charset="0"/>
              <a:cs typeface="Times New Roman" pitchFamily="18" charset="0"/>
            </a:endParaRPr>
          </a:p>
        </p:txBody>
      </p:sp>
    </p:spTree>
    <p:extLst>
      <p:ext uri="{BB962C8B-B14F-4D97-AF65-F5344CB8AC3E}">
        <p14:creationId xmlns:p14="http://schemas.microsoft.com/office/powerpoint/2010/main" val="2943099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cs typeface="Times New Roman" pitchFamily="18" charset="0"/>
              </a:rPr>
              <a:t>任务三 程序验证</a:t>
            </a:r>
          </a:p>
        </p:txBody>
      </p:sp>
      <p:sp>
        <p:nvSpPr>
          <p:cNvPr id="3" name="内容占位符 2"/>
          <p:cNvSpPr>
            <a:spLocks noGrp="1"/>
          </p:cNvSpPr>
          <p:nvPr>
            <p:ph idx="1"/>
          </p:nvPr>
        </p:nvSpPr>
        <p:spPr/>
        <p:txBody>
          <a:bodyPr>
            <a:normAutofit/>
          </a:bodyPr>
          <a:lstStyle/>
          <a:p>
            <a:r>
              <a:rPr lang="zh-CN" altLang="en-US" sz="2400" dirty="0">
                <a:latin typeface="Times New Roman" pitchFamily="18" charset="0"/>
                <a:cs typeface="Times New Roman" pitchFamily="18" charset="0"/>
              </a:rPr>
              <a:t>完成以下问题：</a:t>
            </a:r>
            <a:endParaRPr lang="en-US" altLang="zh-CN" sz="2400" dirty="0">
              <a:latin typeface="Times New Roman" pitchFamily="18" charset="0"/>
              <a:cs typeface="Times New Roman" pitchFamily="18" charset="0"/>
            </a:endParaRPr>
          </a:p>
          <a:p>
            <a:pPr lvl="1"/>
            <a:r>
              <a:rPr lang="en-US" altLang="zh-CN" sz="2000" dirty="0">
                <a:latin typeface="Times New Roman" pitchFamily="18" charset="0"/>
                <a:cs typeface="Times New Roman" pitchFamily="18" charset="0"/>
              </a:rPr>
              <a:t>1.</a:t>
            </a:r>
            <a:r>
              <a:rPr lang="zh-CN" altLang="en-US" sz="2000" dirty="0">
                <a:latin typeface="Times New Roman" pitchFamily="18" charset="0"/>
                <a:cs typeface="Times New Roman" pitchFamily="18" charset="0"/>
              </a:rPr>
              <a:t> </a:t>
            </a:r>
            <a:endParaRPr lang="en-US" altLang="zh-CN" sz="2000"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marL="457200" lvl="1" indent="0">
              <a:buNone/>
            </a:pPr>
            <a:endParaRPr lang="en-US" altLang="zh-CN" dirty="0">
              <a:latin typeface="Times New Roman" pitchFamily="18" charset="0"/>
              <a:cs typeface="Times New Roman" pitchFamily="18" charset="0"/>
            </a:endParaRPr>
          </a:p>
          <a:p>
            <a:pPr marL="457200" lvl="1" indent="0">
              <a:buNone/>
            </a:pPr>
            <a:endParaRPr lang="en-US" altLang="zh-CN" dirty="0">
              <a:latin typeface="Times New Roman" pitchFamily="18" charset="0"/>
              <a:cs typeface="Times New Roman" pitchFamily="18" charset="0"/>
            </a:endParaRPr>
          </a:p>
          <a:p>
            <a:pPr lvl="1"/>
            <a:r>
              <a:rPr lang="en-US" altLang="zh-CN" sz="2000" dirty="0">
                <a:latin typeface="Times New Roman" pitchFamily="18" charset="0"/>
                <a:cs typeface="Times New Roman" pitchFamily="18" charset="0"/>
              </a:rPr>
              <a:t>2.</a:t>
            </a:r>
          </a:p>
          <a:p>
            <a:pPr lvl="1"/>
            <a:endParaRPr lang="en-US" altLang="zh-CN" sz="2000"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p:txBody>
      </p:sp>
      <p:pic>
        <p:nvPicPr>
          <p:cNvPr id="4" name="图片 3">
            <a:extLst>
              <a:ext uri="{FF2B5EF4-FFF2-40B4-BE49-F238E27FC236}">
                <a16:creationId xmlns:a16="http://schemas.microsoft.com/office/drawing/2014/main" id="{D1792F36-E151-BF43-B617-EA81646DECF3}"/>
              </a:ext>
            </a:extLst>
          </p:cNvPr>
          <p:cNvPicPr>
            <a:picLocks noChangeAspect="1"/>
          </p:cNvPicPr>
          <p:nvPr/>
        </p:nvPicPr>
        <p:blipFill>
          <a:blip r:embed="rId2"/>
          <a:stretch>
            <a:fillRect/>
          </a:stretch>
        </p:blipFill>
        <p:spPr>
          <a:xfrm>
            <a:off x="1214570" y="2852936"/>
            <a:ext cx="6714859" cy="1368152"/>
          </a:xfrm>
          <a:prstGeom prst="rect">
            <a:avLst/>
          </a:prstGeom>
        </p:spPr>
      </p:pic>
      <p:pic>
        <p:nvPicPr>
          <p:cNvPr id="5" name="图片 4">
            <a:extLst>
              <a:ext uri="{FF2B5EF4-FFF2-40B4-BE49-F238E27FC236}">
                <a16:creationId xmlns:a16="http://schemas.microsoft.com/office/drawing/2014/main" id="{46D030A8-EEF0-D74C-90BE-8FA16AAE4C3D}"/>
              </a:ext>
            </a:extLst>
          </p:cNvPr>
          <p:cNvPicPr>
            <a:picLocks noChangeAspect="1"/>
          </p:cNvPicPr>
          <p:nvPr/>
        </p:nvPicPr>
        <p:blipFill>
          <a:blip r:embed="rId3"/>
          <a:stretch>
            <a:fillRect/>
          </a:stretch>
        </p:blipFill>
        <p:spPr>
          <a:xfrm>
            <a:off x="2545432" y="4374315"/>
            <a:ext cx="5004048" cy="2099511"/>
          </a:xfrm>
          <a:prstGeom prst="rect">
            <a:avLst/>
          </a:prstGeom>
        </p:spPr>
      </p:pic>
    </p:spTree>
    <p:extLst>
      <p:ext uri="{BB962C8B-B14F-4D97-AF65-F5344CB8AC3E}">
        <p14:creationId xmlns:p14="http://schemas.microsoft.com/office/powerpoint/2010/main" val="3145493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cs typeface="Times New Roman" pitchFamily="18" charset="0"/>
              </a:rPr>
              <a:t>任务三 程序验证</a:t>
            </a:r>
          </a:p>
        </p:txBody>
      </p:sp>
      <p:sp>
        <p:nvSpPr>
          <p:cNvPr id="3" name="内容占位符 2"/>
          <p:cNvSpPr>
            <a:spLocks noGrp="1"/>
          </p:cNvSpPr>
          <p:nvPr>
            <p:ph idx="1"/>
          </p:nvPr>
        </p:nvSpPr>
        <p:spPr/>
        <p:txBody>
          <a:bodyPr>
            <a:normAutofit fontScale="92500" lnSpcReduction="10000"/>
          </a:bodyPr>
          <a:lstStyle/>
          <a:p>
            <a:r>
              <a:rPr lang="zh-CN" altLang="en-US" sz="2400" dirty="0">
                <a:latin typeface="Times New Roman" pitchFamily="18" charset="0"/>
                <a:cs typeface="Times New Roman" pitchFamily="18" charset="0"/>
              </a:rPr>
              <a:t>完成以下问题：</a:t>
            </a:r>
            <a:endParaRPr lang="en-US" altLang="zh-CN" sz="2400" dirty="0">
              <a:latin typeface="Times New Roman" pitchFamily="18" charset="0"/>
              <a:cs typeface="Times New Roman" pitchFamily="18" charset="0"/>
            </a:endParaRPr>
          </a:p>
          <a:p>
            <a:pPr lvl="1"/>
            <a:r>
              <a:rPr lang="en-US" altLang="zh-CN" sz="2000" dirty="0">
                <a:latin typeface="Times New Roman" pitchFamily="18" charset="0"/>
                <a:cs typeface="Times New Roman" pitchFamily="18" charset="0"/>
              </a:rPr>
              <a:t>3.</a:t>
            </a:r>
            <a:r>
              <a:rPr lang="zh-CN" altLang="en-US" sz="2000" dirty="0">
                <a:latin typeface="Times New Roman" pitchFamily="18" charset="0"/>
                <a:cs typeface="Times New Roman" pitchFamily="18" charset="0"/>
              </a:rPr>
              <a:t> 使用</a:t>
            </a:r>
            <a:r>
              <a:rPr lang="en-US" altLang="zh-CN" sz="2000" dirty="0">
                <a:latin typeface="Times New Roman" pitchFamily="18" charset="0"/>
                <a:cs typeface="Times New Roman" pitchFamily="18" charset="0"/>
              </a:rPr>
              <a:t>Coq</a:t>
            </a:r>
            <a:r>
              <a:rPr lang="zh-CN" altLang="en-US" sz="2000" dirty="0">
                <a:latin typeface="Times New Roman" pitchFamily="18" charset="0"/>
                <a:cs typeface="Times New Roman" pitchFamily="18" charset="0"/>
              </a:rPr>
              <a:t>证明</a:t>
            </a:r>
            <a:r>
              <a:rPr lang="en-US" altLang="zh-CN" sz="2000" dirty="0">
                <a:latin typeface="Times New Roman" pitchFamily="18" charset="0"/>
                <a:cs typeface="Times New Roman" pitchFamily="18" charset="0"/>
              </a:rPr>
              <a:t>2.(1)</a:t>
            </a:r>
            <a:r>
              <a:rPr lang="zh-CN" altLang="en-US" sz="2000" dirty="0">
                <a:latin typeface="Times New Roman" pitchFamily="18" charset="0"/>
                <a:cs typeface="Times New Roman" pitchFamily="18" charset="0"/>
              </a:rPr>
              <a:t>里你结论的正确性</a:t>
            </a:r>
            <a:endParaRPr lang="en-US" altLang="zh-CN" sz="2000" dirty="0">
              <a:latin typeface="Times New Roman" pitchFamily="18" charset="0"/>
              <a:cs typeface="Times New Roman" pitchFamily="18" charset="0"/>
            </a:endParaRPr>
          </a:p>
          <a:p>
            <a:pPr lvl="1"/>
            <a:r>
              <a:rPr lang="en-US" altLang="zh-CN" sz="2000" dirty="0">
                <a:latin typeface="Times New Roman" pitchFamily="18" charset="0"/>
                <a:cs typeface="Times New Roman" pitchFamily="18" charset="0"/>
              </a:rPr>
              <a:t>4.</a:t>
            </a:r>
            <a:r>
              <a:rPr lang="zh-CN" altLang="en-US" sz="2000" dirty="0">
                <a:latin typeface="Times New Roman" pitchFamily="18" charset="0"/>
                <a:cs typeface="Times New Roman" pitchFamily="18" charset="0"/>
              </a:rPr>
              <a:t> 附录给出了堆排序的一个</a:t>
            </a:r>
            <a:r>
              <a:rPr lang="en-US" altLang="zh-CN" sz="2000" dirty="0">
                <a:latin typeface="Times New Roman" pitchFamily="18" charset="0"/>
                <a:cs typeface="Times New Roman" pitchFamily="18" charset="0"/>
              </a:rPr>
              <a:t>Python</a:t>
            </a:r>
            <a:r>
              <a:rPr lang="zh-CN" altLang="en-US" sz="2000" dirty="0">
                <a:latin typeface="Times New Roman" pitchFamily="18" charset="0"/>
                <a:cs typeface="Times New Roman" pitchFamily="18" charset="0"/>
              </a:rPr>
              <a:t>实现，请用</a:t>
            </a:r>
            <a:r>
              <a:rPr lang="en-US" altLang="zh-CN" sz="2000" dirty="0">
                <a:latin typeface="Times New Roman" pitchFamily="18" charset="0"/>
                <a:cs typeface="Times New Roman" pitchFamily="18" charset="0"/>
              </a:rPr>
              <a:t>Coq</a:t>
            </a:r>
            <a:r>
              <a:rPr lang="zh-CN" altLang="en-US" sz="2000" dirty="0">
                <a:latin typeface="Times New Roman" pitchFamily="18" charset="0"/>
                <a:cs typeface="Times New Roman" pitchFamily="18" charset="0"/>
              </a:rPr>
              <a:t>证明这四个函数的正确性，即：</a:t>
            </a:r>
            <a:endParaRPr lang="en-US" altLang="zh-CN" sz="2000" dirty="0">
              <a:latin typeface="Times New Roman" pitchFamily="18" charset="0"/>
              <a:cs typeface="Times New Roman" pitchFamily="18" charset="0"/>
            </a:endParaRPr>
          </a:p>
          <a:p>
            <a:pPr lvl="2"/>
            <a:r>
              <a:rPr lang="en-US" altLang="zh-CN" sz="1600" dirty="0" err="1">
                <a:latin typeface="Times New Roman" pitchFamily="18" charset="0"/>
                <a:cs typeface="Times New Roman" pitchFamily="18" charset="0"/>
              </a:rPr>
              <a:t>heapify</a:t>
            </a:r>
            <a:r>
              <a:rPr lang="zh-CN" altLang="en-US" sz="1600" dirty="0">
                <a:latin typeface="Times New Roman" pitchFamily="18" charset="0"/>
                <a:cs typeface="Times New Roman" pitchFamily="18" charset="0"/>
              </a:rPr>
              <a:t>函数能构建一个堆</a:t>
            </a:r>
            <a:endParaRPr lang="en-US" altLang="zh-CN" sz="1600" dirty="0">
              <a:latin typeface="Times New Roman" pitchFamily="18" charset="0"/>
              <a:cs typeface="Times New Roman" pitchFamily="18" charset="0"/>
            </a:endParaRPr>
          </a:p>
          <a:p>
            <a:pPr lvl="2"/>
            <a:r>
              <a:rPr lang="en-US" altLang="zh-CN" sz="1600" dirty="0">
                <a:latin typeface="Times New Roman" pitchFamily="18" charset="0"/>
                <a:cs typeface="Times New Roman" pitchFamily="18" charset="0"/>
              </a:rPr>
              <a:t>insert</a:t>
            </a:r>
            <a:r>
              <a:rPr lang="zh-CN" altLang="en-US" sz="1600" dirty="0">
                <a:latin typeface="Times New Roman" pitchFamily="18" charset="0"/>
                <a:cs typeface="Times New Roman" pitchFamily="18" charset="0"/>
              </a:rPr>
              <a:t>函数往堆里增加一个元素</a:t>
            </a:r>
            <a:endParaRPr lang="en-US" altLang="zh-CN" sz="1600" dirty="0">
              <a:latin typeface="Times New Roman" pitchFamily="18" charset="0"/>
              <a:cs typeface="Times New Roman" pitchFamily="18" charset="0"/>
            </a:endParaRPr>
          </a:p>
          <a:p>
            <a:pPr lvl="2"/>
            <a:r>
              <a:rPr lang="en-US" altLang="zh-CN" sz="1600" dirty="0" err="1">
                <a:latin typeface="Times New Roman" pitchFamily="18" charset="0"/>
                <a:cs typeface="Times New Roman" pitchFamily="18" charset="0"/>
              </a:rPr>
              <a:t>delete_root</a:t>
            </a:r>
            <a:r>
              <a:rPr lang="zh-CN" altLang="en-US" sz="1600" dirty="0">
                <a:latin typeface="Times New Roman" pitchFamily="18" charset="0"/>
                <a:cs typeface="Times New Roman" pitchFamily="18" charset="0"/>
              </a:rPr>
              <a:t>函数删除堆的根</a:t>
            </a:r>
            <a:endParaRPr lang="en-US" altLang="zh-CN" sz="1600" dirty="0">
              <a:latin typeface="Times New Roman" pitchFamily="18" charset="0"/>
              <a:cs typeface="Times New Roman" pitchFamily="18" charset="0"/>
            </a:endParaRPr>
          </a:p>
          <a:p>
            <a:pPr lvl="2"/>
            <a:r>
              <a:rPr lang="en-US" altLang="zh-CN" sz="1600" dirty="0" err="1">
                <a:latin typeface="Times New Roman" pitchFamily="18" charset="0"/>
                <a:cs typeface="Times New Roman" pitchFamily="18" charset="0"/>
              </a:rPr>
              <a:t>heap_sort</a:t>
            </a:r>
            <a:r>
              <a:rPr lang="zh-CN" altLang="en-US" sz="1600" dirty="0">
                <a:latin typeface="Times New Roman" pitchFamily="18" charset="0"/>
                <a:cs typeface="Times New Roman" pitchFamily="18" charset="0"/>
              </a:rPr>
              <a:t>能完成排序</a:t>
            </a:r>
            <a:endParaRPr lang="en-US" altLang="zh-CN" sz="1600" dirty="0">
              <a:latin typeface="Times New Roman" pitchFamily="18" charset="0"/>
              <a:cs typeface="Times New Roman" pitchFamily="18" charset="0"/>
            </a:endParaRPr>
          </a:p>
          <a:p>
            <a:pPr lvl="1"/>
            <a:endParaRPr lang="en-US" altLang="zh-CN" sz="2000" dirty="0">
              <a:latin typeface="Times New Roman" pitchFamily="18" charset="0"/>
              <a:cs typeface="Times New Roman" pitchFamily="18" charset="0"/>
            </a:endParaRPr>
          </a:p>
          <a:p>
            <a:pPr lvl="1"/>
            <a:r>
              <a:rPr lang="zh-CN" altLang="en-US" sz="2000" dirty="0">
                <a:latin typeface="Times New Roman" pitchFamily="18" charset="0"/>
                <a:cs typeface="Times New Roman" pitchFamily="18" charset="0"/>
              </a:rPr>
              <a:t>提示：</a:t>
            </a:r>
            <a:endParaRPr lang="en-US" altLang="zh-CN" sz="2000" dirty="0">
              <a:latin typeface="Times New Roman" pitchFamily="18" charset="0"/>
              <a:cs typeface="Times New Roman" pitchFamily="18" charset="0"/>
            </a:endParaRPr>
          </a:p>
          <a:p>
            <a:pPr lvl="2"/>
            <a:r>
              <a:rPr lang="en-US" altLang="zh-CN" sz="1600" dirty="0">
                <a:latin typeface="Times New Roman" pitchFamily="18" charset="0"/>
                <a:cs typeface="Times New Roman" pitchFamily="18" charset="0"/>
              </a:rPr>
              <a:t>Coq</a:t>
            </a:r>
            <a:r>
              <a:rPr lang="zh-CN" altLang="en-US" sz="1600" dirty="0">
                <a:latin typeface="Times New Roman" pitchFamily="18" charset="0"/>
                <a:cs typeface="Times New Roman" pitchFamily="18" charset="0"/>
              </a:rPr>
              <a:t>：</a:t>
            </a:r>
            <a:r>
              <a:rPr lang="en" altLang="zh-CN" sz="1600" dirty="0">
                <a:latin typeface="Times New Roman" pitchFamily="18" charset="0"/>
                <a:cs typeface="Times New Roman" pitchFamily="18" charset="0"/>
              </a:rPr>
              <a:t> </a:t>
            </a:r>
            <a:r>
              <a:rPr lang="en" altLang="zh-CN" sz="1600" dirty="0">
                <a:latin typeface="Times New Roman" pitchFamily="18" charset="0"/>
                <a:cs typeface="Times New Roman" pitchFamily="18" charset="0"/>
                <a:hlinkClick r:id="rId2"/>
              </a:rPr>
              <a:t>https://coq.inria.fr/</a:t>
            </a:r>
            <a:endParaRPr lang="en" altLang="zh-CN" sz="1600" dirty="0">
              <a:latin typeface="Times New Roman" pitchFamily="18" charset="0"/>
              <a:cs typeface="Times New Roman" pitchFamily="18" charset="0"/>
            </a:endParaRPr>
          </a:p>
          <a:p>
            <a:pPr lvl="2"/>
            <a:r>
              <a:rPr lang="zh-CN" altLang="en-US" sz="1600" dirty="0">
                <a:latin typeface="Times New Roman" pitchFamily="18" charset="0"/>
                <a:cs typeface="Times New Roman" pitchFamily="18" charset="0"/>
              </a:rPr>
              <a:t>参考材料：</a:t>
            </a:r>
            <a:r>
              <a:rPr lang="en" altLang="zh-CN" sz="1600" dirty="0">
                <a:latin typeface="Times New Roman" pitchFamily="18" charset="0"/>
                <a:cs typeface="Times New Roman" pitchFamily="18" charset="0"/>
              </a:rPr>
              <a:t> </a:t>
            </a:r>
            <a:r>
              <a:rPr lang="en" altLang="zh-CN" sz="1600" dirty="0">
                <a:latin typeface="Times New Roman" pitchFamily="18" charset="0"/>
                <a:cs typeface="Times New Roman" pitchFamily="18" charset="0"/>
                <a:hlinkClick r:id="rId3"/>
              </a:rPr>
              <a:t>https://softwarefoundations.cis.upenn.edu/lf-current/toc.html</a:t>
            </a:r>
            <a:r>
              <a:rPr lang="zh-CN" altLang="en-US" sz="1600" dirty="0">
                <a:latin typeface="Times New Roman" pitchFamily="18" charset="0"/>
                <a:cs typeface="Times New Roman" pitchFamily="18" charset="0"/>
              </a:rPr>
              <a:t>，特别是</a:t>
            </a:r>
            <a:r>
              <a:rPr lang="en" altLang="zh-CN" sz="1600" dirty="0">
                <a:latin typeface="Times New Roman" pitchFamily="18" charset="0"/>
                <a:cs typeface="Times New Roman" pitchFamily="18" charset="0"/>
                <a:hlinkClick r:id="rId4"/>
              </a:rPr>
              <a:t>https://softwarefoundations.cis.upenn.edu/lf-current/</a:t>
            </a:r>
            <a:r>
              <a:rPr lang="en" altLang="zh-CN" sz="1600" dirty="0" err="1">
                <a:latin typeface="Times New Roman" pitchFamily="18" charset="0"/>
                <a:cs typeface="Times New Roman" pitchFamily="18" charset="0"/>
                <a:hlinkClick r:id="rId4"/>
              </a:rPr>
              <a:t>Imp.html</a:t>
            </a:r>
            <a:endParaRPr lang="en-US" altLang="zh-CN" sz="1600" dirty="0">
              <a:latin typeface="Times New Roman" pitchFamily="18" charset="0"/>
              <a:cs typeface="Times New Roman" pitchFamily="18" charset="0"/>
            </a:endParaRPr>
          </a:p>
          <a:p>
            <a:pPr lvl="2"/>
            <a:r>
              <a:rPr lang="zh-CN" altLang="en-US" sz="1600" dirty="0">
                <a:latin typeface="Times New Roman" pitchFamily="18" charset="0"/>
                <a:cs typeface="Times New Roman" pitchFamily="18" charset="0"/>
              </a:rPr>
              <a:t>可以直接使用现有的库，例如，对算术运算的定义</a:t>
            </a:r>
            <a:endParaRPr lang="en-US" altLang="zh-CN" sz="1600" dirty="0">
              <a:latin typeface="Times New Roman" pitchFamily="18" charset="0"/>
              <a:cs typeface="Times New Roman" pitchFamily="18" charset="0"/>
            </a:endParaRPr>
          </a:p>
        </p:txBody>
      </p:sp>
      <p:pic>
        <p:nvPicPr>
          <p:cNvPr id="6" name="图片 5">
            <a:extLst>
              <a:ext uri="{FF2B5EF4-FFF2-40B4-BE49-F238E27FC236}">
                <a16:creationId xmlns:a16="http://schemas.microsoft.com/office/drawing/2014/main" id="{813A065A-F5C9-C845-9619-65E08A51748D}"/>
              </a:ext>
            </a:extLst>
          </p:cNvPr>
          <p:cNvPicPr>
            <a:picLocks noChangeAspect="1"/>
          </p:cNvPicPr>
          <p:nvPr/>
        </p:nvPicPr>
        <p:blipFill>
          <a:blip r:embed="rId5"/>
          <a:stretch>
            <a:fillRect/>
          </a:stretch>
        </p:blipFill>
        <p:spPr>
          <a:xfrm>
            <a:off x="4716016" y="4365104"/>
            <a:ext cx="3805056" cy="646611"/>
          </a:xfrm>
          <a:prstGeom prst="rect">
            <a:avLst/>
          </a:prstGeom>
        </p:spPr>
      </p:pic>
    </p:spTree>
    <p:extLst>
      <p:ext uri="{BB962C8B-B14F-4D97-AF65-F5344CB8AC3E}">
        <p14:creationId xmlns:p14="http://schemas.microsoft.com/office/powerpoint/2010/main" val="1532764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cs typeface="Times New Roman" pitchFamily="18" charset="0"/>
              </a:rPr>
              <a:t>任务三 程序验证</a:t>
            </a:r>
          </a:p>
        </p:txBody>
      </p:sp>
      <p:sp>
        <p:nvSpPr>
          <p:cNvPr id="3" name="内容占位符 2"/>
          <p:cNvSpPr>
            <a:spLocks noGrp="1"/>
          </p:cNvSpPr>
          <p:nvPr>
            <p:ph idx="1"/>
          </p:nvPr>
        </p:nvSpPr>
        <p:spPr/>
        <p:txBody>
          <a:bodyPr>
            <a:normAutofit/>
          </a:bodyPr>
          <a:lstStyle/>
          <a:p>
            <a:r>
              <a:rPr lang="zh-CN" altLang="en-US" sz="3600" dirty="0">
                <a:latin typeface="Times New Roman" pitchFamily="18" charset="0"/>
                <a:cs typeface="Times New Roman" pitchFamily="18" charset="0"/>
              </a:rPr>
              <a:t>提交：</a:t>
            </a:r>
            <a:endParaRPr lang="en-US" altLang="zh-CN" sz="3600" dirty="0">
              <a:latin typeface="Times New Roman" pitchFamily="18" charset="0"/>
              <a:cs typeface="Times New Roman" pitchFamily="18" charset="0"/>
            </a:endParaRPr>
          </a:p>
          <a:p>
            <a:pPr lvl="1"/>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 报告（推荐</a:t>
            </a:r>
            <a:r>
              <a:rPr lang="en-US" altLang="zh-CN" sz="2400" dirty="0">
                <a:latin typeface="Times New Roman" pitchFamily="18" charset="0"/>
                <a:cs typeface="Times New Roman" pitchFamily="18" charset="0"/>
              </a:rPr>
              <a:t>PDF</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pPr lvl="1"/>
            <a:r>
              <a:rPr lang="en-US" altLang="zh-CN" sz="24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Coq</a:t>
            </a:r>
            <a:r>
              <a:rPr lang="zh-CN" altLang="en-US" sz="2400" dirty="0">
                <a:latin typeface="Times New Roman" pitchFamily="18" charset="0"/>
                <a:cs typeface="Times New Roman" pitchFamily="18" charset="0"/>
              </a:rPr>
              <a:t>的“</a:t>
            </a:r>
            <a:r>
              <a:rPr lang="en-US" altLang="zh-CN" sz="2400" dirty="0">
                <a:latin typeface="Times New Roman" pitchFamily="18" charset="0"/>
                <a:cs typeface="Times New Roman" pitchFamily="18" charset="0"/>
              </a:rPr>
              <a:t>.v</a:t>
            </a:r>
            <a:r>
              <a:rPr lang="zh-CN" altLang="en-US" sz="2400" dirty="0">
                <a:latin typeface="Times New Roman" pitchFamily="18" charset="0"/>
                <a:cs typeface="Times New Roman" pitchFamily="18" charset="0"/>
              </a:rPr>
              <a:t>”文件</a:t>
            </a:r>
            <a:endParaRPr lang="en-US" altLang="zh-CN" sz="2400" dirty="0">
              <a:latin typeface="Times New Roman" pitchFamily="18" charset="0"/>
              <a:cs typeface="Times New Roman" pitchFamily="18" charset="0"/>
            </a:endParaRPr>
          </a:p>
        </p:txBody>
      </p:sp>
    </p:spTree>
    <p:extLst>
      <p:ext uri="{BB962C8B-B14F-4D97-AF65-F5344CB8AC3E}">
        <p14:creationId xmlns:p14="http://schemas.microsoft.com/office/powerpoint/2010/main" val="1497218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cs typeface="Times New Roman" pitchFamily="18" charset="0"/>
              </a:rPr>
              <a:t>写在最后</a:t>
            </a:r>
          </a:p>
        </p:txBody>
      </p:sp>
      <p:sp>
        <p:nvSpPr>
          <p:cNvPr id="3" name="内容占位符 2"/>
          <p:cNvSpPr>
            <a:spLocks noGrp="1"/>
          </p:cNvSpPr>
          <p:nvPr>
            <p:ph idx="1"/>
          </p:nvPr>
        </p:nvSpPr>
        <p:spPr/>
        <p:txBody>
          <a:bodyPr>
            <a:normAutofit fontScale="92500" lnSpcReduction="10000"/>
          </a:bodyPr>
          <a:lstStyle/>
          <a:p>
            <a:pPr marL="0" indent="0">
              <a:buNone/>
            </a:pPr>
            <a:endParaRPr lang="en-US" altLang="zh-CN" sz="2400" dirty="0">
              <a:latin typeface="Times New Roman" pitchFamily="18" charset="0"/>
              <a:cs typeface="Times New Roman" pitchFamily="18" charset="0"/>
            </a:endParaRPr>
          </a:p>
          <a:p>
            <a:pPr lvl="1"/>
            <a:r>
              <a:rPr lang="zh-CN" altLang="en-US" sz="2000" dirty="0">
                <a:latin typeface="Times New Roman" pitchFamily="18" charset="0"/>
                <a:cs typeface="Times New Roman" pitchFamily="18" charset="0"/>
              </a:rPr>
              <a:t>报告应简洁清晰，主要叙述系统的设计思路。</a:t>
            </a:r>
            <a:endParaRPr lang="en-US" altLang="zh-CN" sz="2000" dirty="0">
              <a:latin typeface="Times New Roman" pitchFamily="18" charset="0"/>
              <a:cs typeface="Times New Roman" pitchFamily="18" charset="0"/>
            </a:endParaRPr>
          </a:p>
          <a:p>
            <a:pPr lvl="1"/>
            <a:r>
              <a:rPr lang="zh-CN" altLang="en-US" sz="2000" dirty="0">
                <a:latin typeface="Times New Roman" pitchFamily="18" charset="0"/>
                <a:cs typeface="Times New Roman" pitchFamily="18" charset="0"/>
              </a:rPr>
              <a:t>请保留所设计系统的源文件。（评分时出现问题会单独联系）</a:t>
            </a:r>
            <a:endParaRPr lang="en-US" altLang="zh-CN" sz="2000" dirty="0">
              <a:latin typeface="Times New Roman" pitchFamily="18" charset="0"/>
              <a:cs typeface="Times New Roman" pitchFamily="18" charset="0"/>
            </a:endParaRPr>
          </a:p>
          <a:p>
            <a:pPr lvl="1"/>
            <a:r>
              <a:rPr lang="zh-CN" altLang="en-US" sz="2000" dirty="0">
                <a:latin typeface="Times New Roman" pitchFamily="18" charset="0"/>
                <a:cs typeface="Times New Roman" pitchFamily="18" charset="0"/>
              </a:rPr>
              <a:t>系统的设计不唯一，对于某些未定义之处，言之有理即可（这里的“理”指尽量靠近真实情况）。</a:t>
            </a:r>
            <a:endParaRPr lang="en-US" altLang="zh-CN" sz="2000" dirty="0">
              <a:latin typeface="Times New Roman" pitchFamily="18" charset="0"/>
              <a:cs typeface="Times New Roman" pitchFamily="18" charset="0"/>
            </a:endParaRPr>
          </a:p>
          <a:p>
            <a:pPr lvl="1"/>
            <a:endParaRPr lang="en-US" altLang="zh-CN" sz="2000" dirty="0">
              <a:solidFill>
                <a:srgbClr val="FF0000"/>
              </a:solidFill>
              <a:latin typeface="Times New Roman" pitchFamily="18" charset="0"/>
              <a:cs typeface="Times New Roman" pitchFamily="18" charset="0"/>
            </a:endParaRPr>
          </a:p>
          <a:p>
            <a:pPr lvl="1"/>
            <a:r>
              <a:rPr lang="zh-CN" altLang="en-US" sz="2000" dirty="0">
                <a:solidFill>
                  <a:srgbClr val="FF0000"/>
                </a:solidFill>
                <a:latin typeface="Times New Roman" pitchFamily="18" charset="0"/>
                <a:cs typeface="Times New Roman" pitchFamily="18" charset="0"/>
              </a:rPr>
              <a:t>截止时间：</a:t>
            </a:r>
            <a:r>
              <a:rPr lang="en-US" altLang="zh-CN" sz="2000" dirty="0">
                <a:solidFill>
                  <a:srgbClr val="FF0000"/>
                </a:solidFill>
                <a:latin typeface="Times New Roman" pitchFamily="18" charset="0"/>
                <a:cs typeface="Times New Roman" pitchFamily="18" charset="0"/>
              </a:rPr>
              <a:t>2024</a:t>
            </a:r>
            <a:r>
              <a:rPr lang="zh-CN" altLang="en-US" sz="2000" dirty="0">
                <a:solidFill>
                  <a:srgbClr val="FF0000"/>
                </a:solidFill>
                <a:latin typeface="Times New Roman" pitchFamily="18" charset="0"/>
                <a:cs typeface="Times New Roman" pitchFamily="18" charset="0"/>
              </a:rPr>
              <a:t>年</a:t>
            </a:r>
            <a:r>
              <a:rPr lang="en-US" altLang="zh-CN" sz="2000" dirty="0">
                <a:solidFill>
                  <a:srgbClr val="FF0000"/>
                </a:solidFill>
                <a:latin typeface="Times New Roman" pitchFamily="18" charset="0"/>
                <a:cs typeface="Times New Roman" pitchFamily="18" charset="0"/>
              </a:rPr>
              <a:t>7</a:t>
            </a:r>
            <a:r>
              <a:rPr lang="zh-CN" altLang="en-US" sz="2000" dirty="0">
                <a:solidFill>
                  <a:srgbClr val="FF0000"/>
                </a:solidFill>
                <a:latin typeface="Times New Roman" pitchFamily="18" charset="0"/>
                <a:cs typeface="Times New Roman" pitchFamily="18" charset="0"/>
              </a:rPr>
              <a:t>月</a:t>
            </a:r>
            <a:r>
              <a:rPr lang="en-US" altLang="zh-CN" sz="2000" dirty="0">
                <a:solidFill>
                  <a:srgbClr val="FF0000"/>
                </a:solidFill>
                <a:latin typeface="Times New Roman" pitchFamily="18" charset="0"/>
                <a:cs typeface="Times New Roman" pitchFamily="18" charset="0"/>
              </a:rPr>
              <a:t>15</a:t>
            </a:r>
            <a:r>
              <a:rPr lang="zh-CN" altLang="en-US" sz="2000" dirty="0">
                <a:solidFill>
                  <a:srgbClr val="FF0000"/>
                </a:solidFill>
                <a:latin typeface="Times New Roman" pitchFamily="18" charset="0"/>
                <a:cs typeface="Times New Roman" pitchFamily="18" charset="0"/>
              </a:rPr>
              <a:t>日</a:t>
            </a:r>
            <a:r>
              <a:rPr lang="en-US" altLang="zh-CN" sz="2000" dirty="0">
                <a:solidFill>
                  <a:srgbClr val="FF0000"/>
                </a:solidFill>
                <a:latin typeface="Times New Roman" pitchFamily="18" charset="0"/>
                <a:cs typeface="Times New Roman" pitchFamily="18" charset="0"/>
              </a:rPr>
              <a:t>23:59:59</a:t>
            </a:r>
          </a:p>
          <a:p>
            <a:pPr lvl="1"/>
            <a:r>
              <a:rPr lang="zh-CN" altLang="en-US" sz="2000" dirty="0">
                <a:solidFill>
                  <a:srgbClr val="FF0000"/>
                </a:solidFill>
                <a:latin typeface="Times New Roman" pitchFamily="18" charset="0"/>
                <a:cs typeface="Times New Roman" pitchFamily="18" charset="0"/>
              </a:rPr>
              <a:t>提交方式：所有文件打包（</a:t>
            </a:r>
            <a:r>
              <a:rPr lang="en-US" altLang="zh-CN" sz="2000" dirty="0">
                <a:solidFill>
                  <a:srgbClr val="FF0000"/>
                </a:solidFill>
                <a:latin typeface="Times New Roman" pitchFamily="18" charset="0"/>
                <a:cs typeface="Times New Roman" pitchFamily="18" charset="0"/>
              </a:rPr>
              <a:t>.zip</a:t>
            </a:r>
            <a:r>
              <a:rPr lang="zh-CN" altLang="en-US" sz="2000" dirty="0">
                <a:solidFill>
                  <a:srgbClr val="FF0000"/>
                </a:solidFill>
                <a:latin typeface="Times New Roman" pitchFamily="18" charset="0"/>
                <a:cs typeface="Times New Roman" pitchFamily="18" charset="0"/>
              </a:rPr>
              <a:t>）上传至</a:t>
            </a:r>
            <a:r>
              <a:rPr lang="en-US" altLang="zh-CN" sz="2000" dirty="0">
                <a:solidFill>
                  <a:srgbClr val="FF0000"/>
                </a:solidFill>
                <a:latin typeface="Times New Roman" pitchFamily="18" charset="0"/>
                <a:cs typeface="Times New Roman" pitchFamily="18" charset="0"/>
              </a:rPr>
              <a:t>: </a:t>
            </a:r>
            <a:r>
              <a:rPr lang="en" altLang="zh-CN" sz="2000" dirty="0">
                <a:solidFill>
                  <a:srgbClr val="FF0000"/>
                </a:solidFill>
                <a:latin typeface="Times New Roman" pitchFamily="18" charset="0"/>
                <a:cs typeface="Times New Roman" pitchFamily="18" charset="0"/>
                <a:hlinkClick r:id="rId2"/>
              </a:rPr>
              <a:t>https://</a:t>
            </a:r>
            <a:r>
              <a:rPr lang="en" altLang="zh-CN" sz="2000" dirty="0" err="1">
                <a:solidFill>
                  <a:srgbClr val="FF0000"/>
                </a:solidFill>
                <a:latin typeface="Times New Roman" pitchFamily="18" charset="0"/>
                <a:cs typeface="Times New Roman" pitchFamily="18" charset="0"/>
                <a:hlinkClick r:id="rId2"/>
              </a:rPr>
              <a:t>box.nju.edu.cn</a:t>
            </a:r>
            <a:r>
              <a:rPr lang="en" altLang="zh-CN" sz="2000" dirty="0">
                <a:solidFill>
                  <a:srgbClr val="FF0000"/>
                </a:solidFill>
                <a:latin typeface="Times New Roman" pitchFamily="18" charset="0"/>
                <a:cs typeface="Times New Roman" pitchFamily="18" charset="0"/>
                <a:hlinkClick r:id="rId2"/>
              </a:rPr>
              <a:t>/u/d/fefb3a97c1a14ed893b1/</a:t>
            </a:r>
            <a:endParaRPr lang="en-US" altLang="zh-CN" sz="2000" dirty="0">
              <a:solidFill>
                <a:srgbClr val="FF0000"/>
              </a:solidFill>
              <a:latin typeface="Times New Roman" pitchFamily="18" charset="0"/>
              <a:cs typeface="Times New Roman" pitchFamily="18" charset="0"/>
            </a:endParaRPr>
          </a:p>
          <a:p>
            <a:pPr lvl="1"/>
            <a:r>
              <a:rPr lang="zh-CN" altLang="en-US" sz="2000" dirty="0">
                <a:solidFill>
                  <a:srgbClr val="FF0000"/>
                </a:solidFill>
                <a:latin typeface="Times New Roman" pitchFamily="18" charset="0"/>
                <a:cs typeface="Times New Roman" pitchFamily="18" charset="0"/>
              </a:rPr>
              <a:t>压缩包命名为：学号</a:t>
            </a:r>
            <a:r>
              <a:rPr lang="en-US" altLang="zh-CN" sz="2000" dirty="0">
                <a:solidFill>
                  <a:srgbClr val="FF0000"/>
                </a:solidFill>
                <a:latin typeface="Times New Roman" pitchFamily="18" charset="0"/>
                <a:cs typeface="Times New Roman" pitchFamily="18" charset="0"/>
              </a:rPr>
              <a:t>_</a:t>
            </a:r>
            <a:r>
              <a:rPr lang="zh-CN" altLang="en-US" sz="2000" dirty="0">
                <a:solidFill>
                  <a:srgbClr val="FF0000"/>
                </a:solidFill>
                <a:latin typeface="Times New Roman" pitchFamily="18" charset="0"/>
                <a:cs typeface="Times New Roman" pitchFamily="18" charset="0"/>
              </a:rPr>
              <a:t>姓名，例如</a:t>
            </a:r>
            <a:r>
              <a:rPr lang="en-US" altLang="zh-CN" sz="2000" dirty="0">
                <a:solidFill>
                  <a:srgbClr val="FF0000"/>
                </a:solidFill>
                <a:latin typeface="Times New Roman" pitchFamily="18" charset="0"/>
                <a:cs typeface="Times New Roman" pitchFamily="18" charset="0"/>
              </a:rPr>
              <a:t>123456_</a:t>
            </a:r>
            <a:r>
              <a:rPr lang="zh-CN" altLang="en-US" sz="2000" dirty="0">
                <a:solidFill>
                  <a:srgbClr val="FF0000"/>
                </a:solidFill>
                <a:latin typeface="Times New Roman" pitchFamily="18" charset="0"/>
                <a:cs typeface="Times New Roman" pitchFamily="18" charset="0"/>
              </a:rPr>
              <a:t>张三。如果有多次提交，请添加版本号，例如</a:t>
            </a:r>
            <a:r>
              <a:rPr lang="en-US" altLang="zh-CN" sz="2000" dirty="0">
                <a:solidFill>
                  <a:srgbClr val="FF0000"/>
                </a:solidFill>
                <a:latin typeface="Times New Roman" pitchFamily="18" charset="0"/>
                <a:cs typeface="Times New Roman" pitchFamily="18" charset="0"/>
              </a:rPr>
              <a:t>123456_</a:t>
            </a:r>
            <a:r>
              <a:rPr lang="zh-CN" altLang="en-US" sz="2000" dirty="0">
                <a:solidFill>
                  <a:srgbClr val="FF0000"/>
                </a:solidFill>
                <a:latin typeface="Times New Roman" pitchFamily="18" charset="0"/>
                <a:cs typeface="Times New Roman" pitchFamily="18" charset="0"/>
              </a:rPr>
              <a:t>张三</a:t>
            </a:r>
            <a:r>
              <a:rPr lang="en-US" altLang="zh-CN" sz="2000" dirty="0">
                <a:solidFill>
                  <a:srgbClr val="FF0000"/>
                </a:solidFill>
                <a:latin typeface="Times New Roman" pitchFamily="18" charset="0"/>
                <a:cs typeface="Times New Roman" pitchFamily="18" charset="0"/>
              </a:rPr>
              <a:t>_v2</a:t>
            </a:r>
            <a:r>
              <a:rPr lang="zh-CN" altLang="en-US" sz="2000" dirty="0">
                <a:solidFill>
                  <a:srgbClr val="FF0000"/>
                </a:solidFill>
                <a:latin typeface="Times New Roman" pitchFamily="18" charset="0"/>
                <a:cs typeface="Times New Roman" pitchFamily="18" charset="0"/>
              </a:rPr>
              <a:t>。</a:t>
            </a:r>
            <a:endParaRPr lang="en-US" altLang="zh-CN" sz="2000" dirty="0">
              <a:solidFill>
                <a:srgbClr val="FF0000"/>
              </a:solidFill>
              <a:latin typeface="Times New Roman" pitchFamily="18" charset="0"/>
              <a:cs typeface="Times New Roman" pitchFamily="18" charset="0"/>
            </a:endParaRPr>
          </a:p>
          <a:p>
            <a:pPr lvl="1"/>
            <a:endParaRPr lang="en-US" altLang="zh-CN" sz="2000" dirty="0">
              <a:latin typeface="Times New Roman" pitchFamily="18" charset="0"/>
              <a:cs typeface="Times New Roman" pitchFamily="18" charset="0"/>
            </a:endParaRPr>
          </a:p>
          <a:p>
            <a:pPr lvl="1"/>
            <a:r>
              <a:rPr lang="zh-CN" altLang="en-US" sz="2000" dirty="0">
                <a:latin typeface="Times New Roman" pitchFamily="18" charset="0"/>
                <a:cs typeface="Times New Roman" pitchFamily="18" charset="0"/>
              </a:rPr>
              <a:t>有任何问题可以联系助教。</a:t>
            </a:r>
            <a:endParaRPr lang="en-US" altLang="zh-CN" sz="2000" dirty="0">
              <a:latin typeface="Times New Roman" pitchFamily="18" charset="0"/>
              <a:cs typeface="Times New Roman" pitchFamily="18" charset="0"/>
            </a:endParaRPr>
          </a:p>
        </p:txBody>
      </p:sp>
    </p:spTree>
    <p:extLst>
      <p:ext uri="{BB962C8B-B14F-4D97-AF65-F5344CB8AC3E}">
        <p14:creationId xmlns:p14="http://schemas.microsoft.com/office/powerpoint/2010/main" val="1760059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5659D-9D52-0D44-8C11-BE5F8424C803}"/>
              </a:ext>
            </a:extLst>
          </p:cNvPr>
          <p:cNvSpPr>
            <a:spLocks noGrp="1"/>
          </p:cNvSpPr>
          <p:nvPr>
            <p:ph type="title"/>
          </p:nvPr>
        </p:nvSpPr>
        <p:spPr/>
        <p:txBody>
          <a:bodyPr/>
          <a:lstStyle/>
          <a:p>
            <a:r>
              <a:rPr kumimoji="1" lang="zh-CN" altLang="en-US" dirty="0"/>
              <a:t>附录 堆的构建</a:t>
            </a:r>
          </a:p>
        </p:txBody>
      </p:sp>
      <p:sp>
        <p:nvSpPr>
          <p:cNvPr id="3" name="内容占位符 2">
            <a:extLst>
              <a:ext uri="{FF2B5EF4-FFF2-40B4-BE49-F238E27FC236}">
                <a16:creationId xmlns:a16="http://schemas.microsoft.com/office/drawing/2014/main" id="{933870EB-8A9A-8544-B206-83D998528805}"/>
              </a:ext>
            </a:extLst>
          </p:cNvPr>
          <p:cNvSpPr>
            <a:spLocks noGrp="1"/>
          </p:cNvSpPr>
          <p:nvPr>
            <p:ph idx="1"/>
          </p:nvPr>
        </p:nvSpPr>
        <p:spPr>
          <a:xfrm>
            <a:off x="1182688" y="2017712"/>
            <a:ext cx="7772400" cy="4435623"/>
          </a:xfrm>
        </p:spPr>
        <p:txBody>
          <a:bodyPr/>
          <a:lstStyle/>
          <a:p>
            <a:pPr marL="0" indent="0">
              <a:buNone/>
            </a:pPr>
            <a:r>
              <a:rPr lang="en" altLang="zh-CN" sz="1400" b="0" dirty="0">
                <a:solidFill>
                  <a:srgbClr val="0000FF"/>
                </a:solidFill>
                <a:effectLst/>
                <a:latin typeface="FiraCode Nerd Font Mono" panose="02000009000000000000" pitchFamily="49" charset="0"/>
              </a:rPr>
              <a:t>def</a:t>
            </a:r>
            <a:r>
              <a:rPr lang="en" altLang="zh-CN" sz="1400" b="0" dirty="0">
                <a:solidFill>
                  <a:srgbClr val="000000"/>
                </a:solidFill>
                <a:effectLst/>
                <a:latin typeface="FiraCode Nerd Font Mono" panose="02000009000000000000" pitchFamily="49" charset="0"/>
              </a:rPr>
              <a:t> </a:t>
            </a:r>
            <a:r>
              <a:rPr lang="en" altLang="zh-CN" sz="1400" b="0" dirty="0" err="1">
                <a:solidFill>
                  <a:srgbClr val="000000"/>
                </a:solidFill>
                <a:effectLst/>
                <a:latin typeface="FiraCode Nerd Font Mono" panose="02000009000000000000" pitchFamily="49" charset="0"/>
              </a:rPr>
              <a:t>heapify</a:t>
            </a:r>
            <a:r>
              <a:rPr lang="en" altLang="zh-CN" sz="1400" b="0" dirty="0">
                <a:solidFill>
                  <a:srgbClr val="000000"/>
                </a:solidFill>
                <a:effectLst/>
                <a:latin typeface="FiraCode Nerd Font Mono" panose="02000009000000000000" pitchFamily="49" charset="0"/>
              </a:rPr>
              <a:t>(</a:t>
            </a:r>
            <a:r>
              <a:rPr lang="en" altLang="zh-CN" sz="1400" b="0" dirty="0" err="1">
                <a:solidFill>
                  <a:srgbClr val="808080"/>
                </a:solidFill>
                <a:effectLst/>
                <a:latin typeface="FiraCode Nerd Font Mono" panose="02000009000000000000" pitchFamily="49" charset="0"/>
              </a:rPr>
              <a:t>arr</a:t>
            </a:r>
            <a:r>
              <a:rPr lang="en" altLang="zh-CN" sz="1400" b="0" dirty="0">
                <a:solidFill>
                  <a:srgbClr val="000000"/>
                </a:solidFill>
                <a:effectLst/>
                <a:latin typeface="FiraCode Nerd Font Mono" panose="02000009000000000000" pitchFamily="49" charset="0"/>
              </a:rPr>
              <a:t>, </a:t>
            </a:r>
            <a:r>
              <a:rPr lang="en" altLang="zh-CN" sz="1400" b="0" dirty="0">
                <a:solidFill>
                  <a:srgbClr val="808080"/>
                </a:solidFill>
                <a:effectLst/>
                <a:latin typeface="FiraCode Nerd Font Mono" panose="02000009000000000000" pitchFamily="49" charset="0"/>
              </a:rPr>
              <a:t>n</a:t>
            </a:r>
            <a:r>
              <a:rPr lang="en" altLang="zh-CN" sz="1400" b="0" dirty="0">
                <a:solidFill>
                  <a:srgbClr val="000000"/>
                </a:solidFill>
                <a:effectLst/>
                <a:latin typeface="FiraCode Nerd Font Mono" panose="02000009000000000000" pitchFamily="49" charset="0"/>
              </a:rPr>
              <a:t>, </a:t>
            </a:r>
            <a:r>
              <a:rPr lang="en" altLang="zh-CN" sz="1400" b="0" dirty="0" err="1">
                <a:solidFill>
                  <a:srgbClr val="808080"/>
                </a:solidFill>
                <a:effectLst/>
                <a:latin typeface="FiraCode Nerd Font Mono" panose="02000009000000000000" pitchFamily="49" charset="0"/>
              </a:rPr>
              <a:t>i</a:t>
            </a:r>
            <a:r>
              <a:rPr lang="en" altLang="zh-CN" sz="1400" b="0" dirty="0">
                <a:solidFill>
                  <a:srgbClr val="000000"/>
                </a:solidFill>
                <a:effectLst/>
                <a:latin typeface="FiraCode Nerd Font Mono" panose="02000009000000000000" pitchFamily="49" charset="0"/>
              </a:rPr>
              <a:t>):</a:t>
            </a:r>
          </a:p>
          <a:p>
            <a:pPr marL="0" indent="0">
              <a:buNone/>
            </a:pPr>
            <a:r>
              <a:rPr lang="zh-CN" altLang="en-US" sz="1400" dirty="0">
                <a:solidFill>
                  <a:srgbClr val="000000"/>
                </a:solidFill>
                <a:latin typeface="FiraCode Nerd Font Mono" panose="02000009000000000000" pitchFamily="49" charset="0"/>
              </a:rPr>
              <a:t>    </a:t>
            </a:r>
            <a:r>
              <a:rPr lang="en" altLang="zh-CN" sz="1400" b="0" dirty="0">
                <a:solidFill>
                  <a:srgbClr val="000000"/>
                </a:solidFill>
                <a:effectLst/>
                <a:latin typeface="FiraCode Nerd Font Mono" panose="02000009000000000000" pitchFamily="49" charset="0"/>
              </a:rPr>
              <a:t>largest = </a:t>
            </a:r>
            <a:r>
              <a:rPr lang="en" altLang="zh-CN" sz="1400" b="0" dirty="0" err="1">
                <a:solidFill>
                  <a:srgbClr val="808080"/>
                </a:solidFill>
                <a:effectLst/>
                <a:latin typeface="FiraCode Nerd Font Mono" panose="02000009000000000000" pitchFamily="49" charset="0"/>
              </a:rPr>
              <a:t>i</a:t>
            </a:r>
            <a:r>
              <a:rPr lang="en" altLang="zh-CN" sz="1400" b="0" dirty="0">
                <a:solidFill>
                  <a:srgbClr val="000000"/>
                </a:solidFill>
                <a:effectLst/>
                <a:latin typeface="FiraCode Nerd Font Mono" panose="02000009000000000000" pitchFamily="49" charset="0"/>
              </a:rPr>
              <a:t> </a:t>
            </a:r>
            <a:r>
              <a:rPr lang="en" altLang="zh-CN" sz="1400" b="0" dirty="0">
                <a:solidFill>
                  <a:srgbClr val="008000"/>
                </a:solidFill>
                <a:effectLst/>
                <a:latin typeface="FiraCode Nerd Font Mono" panose="02000009000000000000" pitchFamily="49" charset="0"/>
              </a:rPr>
              <a:t># </a:t>
            </a:r>
            <a:r>
              <a:rPr lang="zh-CN" altLang="en-US" sz="1400" b="0" dirty="0">
                <a:solidFill>
                  <a:srgbClr val="008000"/>
                </a:solidFill>
                <a:effectLst/>
                <a:latin typeface="FiraCode Nerd Font Mono" panose="02000009000000000000" pitchFamily="49" charset="0"/>
              </a:rPr>
              <a:t>初始化根节点索引为最大值索引</a:t>
            </a:r>
            <a:endParaRPr lang="zh-CN" altLang="en-US" sz="1400" b="0" dirty="0">
              <a:solidFill>
                <a:srgbClr val="000000"/>
              </a:solidFill>
              <a:effectLst/>
              <a:latin typeface="FiraCode Nerd Font Mono" panose="02000009000000000000" pitchFamily="49" charset="0"/>
            </a:endParaRPr>
          </a:p>
          <a:p>
            <a:pPr marL="0" indent="0">
              <a:buNone/>
            </a:pPr>
            <a:r>
              <a:rPr lang="zh-CN" altLang="en-US" sz="1400" b="0" dirty="0">
                <a:solidFill>
                  <a:srgbClr val="000000"/>
                </a:solidFill>
                <a:effectLst/>
                <a:latin typeface="FiraCode Nerd Font Mono" panose="02000009000000000000" pitchFamily="49" charset="0"/>
              </a:rPr>
              <a:t>    </a:t>
            </a:r>
            <a:r>
              <a:rPr lang="en" altLang="zh-CN" sz="1400" b="0" dirty="0">
                <a:solidFill>
                  <a:srgbClr val="000000"/>
                </a:solidFill>
                <a:effectLst/>
                <a:latin typeface="FiraCode Nerd Font Mono" panose="02000009000000000000" pitchFamily="49" charset="0"/>
              </a:rPr>
              <a:t>left = </a:t>
            </a:r>
            <a:r>
              <a:rPr lang="en" altLang="zh-CN" sz="1400" b="0" dirty="0">
                <a:solidFill>
                  <a:srgbClr val="098658"/>
                </a:solidFill>
                <a:effectLst/>
                <a:latin typeface="FiraCode Nerd Font Mono" panose="02000009000000000000" pitchFamily="49" charset="0"/>
              </a:rPr>
              <a:t>2</a:t>
            </a:r>
            <a:r>
              <a:rPr lang="en" altLang="zh-CN" sz="1400" b="0" dirty="0">
                <a:solidFill>
                  <a:srgbClr val="000000"/>
                </a:solidFill>
                <a:effectLst/>
                <a:latin typeface="FiraCode Nerd Font Mono" panose="02000009000000000000" pitchFamily="49" charset="0"/>
              </a:rPr>
              <a:t> * </a:t>
            </a:r>
            <a:r>
              <a:rPr lang="en" altLang="zh-CN" sz="1400" b="0" dirty="0" err="1">
                <a:solidFill>
                  <a:srgbClr val="808080"/>
                </a:solidFill>
                <a:effectLst/>
                <a:latin typeface="FiraCode Nerd Font Mono" panose="02000009000000000000" pitchFamily="49" charset="0"/>
              </a:rPr>
              <a:t>i</a:t>
            </a:r>
            <a:r>
              <a:rPr lang="en" altLang="zh-CN" sz="1400" b="0" dirty="0">
                <a:solidFill>
                  <a:srgbClr val="000000"/>
                </a:solidFill>
                <a:effectLst/>
                <a:latin typeface="FiraCode Nerd Font Mono" panose="02000009000000000000" pitchFamily="49" charset="0"/>
              </a:rPr>
              <a:t> + </a:t>
            </a:r>
            <a:r>
              <a:rPr lang="en" altLang="zh-CN" sz="1400" b="0" dirty="0">
                <a:solidFill>
                  <a:srgbClr val="098658"/>
                </a:solidFill>
                <a:effectLst/>
                <a:latin typeface="FiraCode Nerd Font Mono" panose="02000009000000000000" pitchFamily="49" charset="0"/>
              </a:rPr>
              <a:t>1</a:t>
            </a:r>
            <a:r>
              <a:rPr lang="en" altLang="zh-CN" sz="1400" b="0" dirty="0">
                <a:solidFill>
                  <a:srgbClr val="000000"/>
                </a:solidFill>
                <a:effectLst/>
                <a:latin typeface="FiraCode Nerd Font Mono" panose="02000009000000000000" pitchFamily="49" charset="0"/>
              </a:rPr>
              <a:t> </a:t>
            </a:r>
            <a:r>
              <a:rPr lang="en" altLang="zh-CN" sz="1400" b="0" dirty="0">
                <a:solidFill>
                  <a:srgbClr val="008000"/>
                </a:solidFill>
                <a:effectLst/>
                <a:latin typeface="FiraCode Nerd Font Mono" panose="02000009000000000000" pitchFamily="49" charset="0"/>
              </a:rPr>
              <a:t># </a:t>
            </a:r>
            <a:r>
              <a:rPr lang="zh-CN" altLang="en-US" sz="1400" b="0" dirty="0">
                <a:solidFill>
                  <a:srgbClr val="008000"/>
                </a:solidFill>
                <a:effectLst/>
                <a:latin typeface="FiraCode Nerd Font Mono" panose="02000009000000000000" pitchFamily="49" charset="0"/>
              </a:rPr>
              <a:t>左子节点索引</a:t>
            </a:r>
            <a:endParaRPr lang="zh-CN" altLang="en-US" sz="1400" b="0" dirty="0">
              <a:solidFill>
                <a:srgbClr val="000000"/>
              </a:solidFill>
              <a:effectLst/>
              <a:latin typeface="FiraCode Nerd Font Mono" panose="02000009000000000000" pitchFamily="49" charset="0"/>
            </a:endParaRPr>
          </a:p>
          <a:p>
            <a:pPr marL="0" indent="0">
              <a:buNone/>
            </a:pPr>
            <a:r>
              <a:rPr lang="zh-CN" altLang="en-US" sz="1400" b="0" dirty="0">
                <a:solidFill>
                  <a:srgbClr val="000000"/>
                </a:solidFill>
                <a:effectLst/>
                <a:latin typeface="FiraCode Nerd Font Mono" panose="02000009000000000000" pitchFamily="49" charset="0"/>
              </a:rPr>
              <a:t>    </a:t>
            </a:r>
            <a:r>
              <a:rPr lang="en" altLang="zh-CN" sz="1400" b="0" dirty="0">
                <a:solidFill>
                  <a:srgbClr val="000000"/>
                </a:solidFill>
                <a:effectLst/>
                <a:latin typeface="FiraCode Nerd Font Mono" panose="02000009000000000000" pitchFamily="49" charset="0"/>
              </a:rPr>
              <a:t>right = </a:t>
            </a:r>
            <a:r>
              <a:rPr lang="en" altLang="zh-CN" sz="1400" b="0" dirty="0">
                <a:solidFill>
                  <a:srgbClr val="098658"/>
                </a:solidFill>
                <a:effectLst/>
                <a:latin typeface="FiraCode Nerd Font Mono" panose="02000009000000000000" pitchFamily="49" charset="0"/>
              </a:rPr>
              <a:t>2</a:t>
            </a:r>
            <a:r>
              <a:rPr lang="en" altLang="zh-CN" sz="1400" b="0" dirty="0">
                <a:solidFill>
                  <a:srgbClr val="000000"/>
                </a:solidFill>
                <a:effectLst/>
                <a:latin typeface="FiraCode Nerd Font Mono" panose="02000009000000000000" pitchFamily="49" charset="0"/>
              </a:rPr>
              <a:t> * </a:t>
            </a:r>
            <a:r>
              <a:rPr lang="en" altLang="zh-CN" sz="1400" b="0" dirty="0" err="1">
                <a:solidFill>
                  <a:srgbClr val="808080"/>
                </a:solidFill>
                <a:effectLst/>
                <a:latin typeface="FiraCode Nerd Font Mono" panose="02000009000000000000" pitchFamily="49" charset="0"/>
              </a:rPr>
              <a:t>i</a:t>
            </a:r>
            <a:r>
              <a:rPr lang="en" altLang="zh-CN" sz="1400" b="0" dirty="0">
                <a:solidFill>
                  <a:srgbClr val="000000"/>
                </a:solidFill>
                <a:effectLst/>
                <a:latin typeface="FiraCode Nerd Font Mono" panose="02000009000000000000" pitchFamily="49" charset="0"/>
              </a:rPr>
              <a:t> + </a:t>
            </a:r>
            <a:r>
              <a:rPr lang="en" altLang="zh-CN" sz="1400" b="0" dirty="0">
                <a:solidFill>
                  <a:srgbClr val="098658"/>
                </a:solidFill>
                <a:effectLst/>
                <a:latin typeface="FiraCode Nerd Font Mono" panose="02000009000000000000" pitchFamily="49" charset="0"/>
              </a:rPr>
              <a:t>2</a:t>
            </a:r>
            <a:r>
              <a:rPr lang="en" altLang="zh-CN" sz="1400" b="0" dirty="0">
                <a:solidFill>
                  <a:srgbClr val="000000"/>
                </a:solidFill>
                <a:effectLst/>
                <a:latin typeface="FiraCode Nerd Font Mono" panose="02000009000000000000" pitchFamily="49" charset="0"/>
              </a:rPr>
              <a:t> </a:t>
            </a:r>
            <a:r>
              <a:rPr lang="en" altLang="zh-CN" sz="1400" b="0" dirty="0">
                <a:solidFill>
                  <a:srgbClr val="008000"/>
                </a:solidFill>
                <a:effectLst/>
                <a:latin typeface="FiraCode Nerd Font Mono" panose="02000009000000000000" pitchFamily="49" charset="0"/>
              </a:rPr>
              <a:t># </a:t>
            </a:r>
            <a:r>
              <a:rPr lang="zh-CN" altLang="en-US" sz="1400" b="0" dirty="0">
                <a:solidFill>
                  <a:srgbClr val="008000"/>
                </a:solidFill>
                <a:effectLst/>
                <a:latin typeface="FiraCode Nerd Font Mono" panose="02000009000000000000" pitchFamily="49" charset="0"/>
              </a:rPr>
              <a:t>右子节点索引</a:t>
            </a:r>
            <a:endParaRPr lang="zh-CN" altLang="en-US" sz="1400" b="0" dirty="0">
              <a:solidFill>
                <a:srgbClr val="000000"/>
              </a:solidFill>
              <a:effectLst/>
              <a:latin typeface="FiraCode Nerd Font Mono" panose="02000009000000000000" pitchFamily="49" charset="0"/>
            </a:endParaRPr>
          </a:p>
          <a:p>
            <a:pPr marL="0" indent="0">
              <a:buNone/>
            </a:pPr>
            <a:br>
              <a:rPr lang="zh-CN" altLang="en-US" sz="1400" b="0" dirty="0">
                <a:solidFill>
                  <a:srgbClr val="000000"/>
                </a:solidFill>
                <a:effectLst/>
                <a:latin typeface="FiraCode Nerd Font Mono" panose="02000009000000000000" pitchFamily="49" charset="0"/>
              </a:rPr>
            </a:br>
            <a:r>
              <a:rPr lang="zh-CN" altLang="en-US" sz="1400" b="0" dirty="0">
                <a:solidFill>
                  <a:srgbClr val="000000"/>
                </a:solidFill>
                <a:effectLst/>
                <a:latin typeface="FiraCode Nerd Font Mono" panose="02000009000000000000" pitchFamily="49" charset="0"/>
              </a:rPr>
              <a:t>    </a:t>
            </a:r>
            <a:r>
              <a:rPr lang="en-US" altLang="zh-CN" sz="1400" b="0" dirty="0">
                <a:solidFill>
                  <a:srgbClr val="008000"/>
                </a:solidFill>
                <a:effectLst/>
                <a:latin typeface="FiraCode Nerd Font Mono" panose="02000009000000000000" pitchFamily="49" charset="0"/>
              </a:rPr>
              <a:t># </a:t>
            </a:r>
            <a:r>
              <a:rPr lang="zh-CN" altLang="en-US" sz="1400" b="0" dirty="0">
                <a:solidFill>
                  <a:srgbClr val="008000"/>
                </a:solidFill>
                <a:effectLst/>
                <a:latin typeface="FiraCode Nerd Font Mono" panose="02000009000000000000" pitchFamily="49" charset="0"/>
              </a:rPr>
              <a:t>如果左子节点存在且大于根节点，则更新最大值索引</a:t>
            </a:r>
            <a:endParaRPr lang="zh-CN" altLang="en-US" sz="1400" b="0" dirty="0">
              <a:solidFill>
                <a:srgbClr val="000000"/>
              </a:solidFill>
              <a:effectLst/>
              <a:latin typeface="FiraCode Nerd Font Mono" panose="02000009000000000000" pitchFamily="49" charset="0"/>
            </a:endParaRPr>
          </a:p>
          <a:p>
            <a:pPr marL="0" indent="0">
              <a:buNone/>
            </a:pPr>
            <a:r>
              <a:rPr lang="zh-CN" altLang="en-US" sz="1400" b="0" dirty="0">
                <a:solidFill>
                  <a:srgbClr val="0000FF"/>
                </a:solidFill>
                <a:effectLst/>
                <a:latin typeface="FiraCode Nerd Font Mono" panose="02000009000000000000" pitchFamily="49" charset="0"/>
              </a:rPr>
              <a:t>    </a:t>
            </a:r>
            <a:r>
              <a:rPr lang="en" altLang="zh-CN" sz="1400" b="0" dirty="0">
                <a:solidFill>
                  <a:srgbClr val="0000FF"/>
                </a:solidFill>
                <a:effectLst/>
                <a:latin typeface="FiraCode Nerd Font Mono" panose="02000009000000000000" pitchFamily="49" charset="0"/>
              </a:rPr>
              <a:t>if</a:t>
            </a:r>
            <a:r>
              <a:rPr lang="en" altLang="zh-CN" sz="1400" b="0" dirty="0">
                <a:solidFill>
                  <a:srgbClr val="000000"/>
                </a:solidFill>
                <a:effectLst/>
                <a:latin typeface="FiraCode Nerd Font Mono" panose="02000009000000000000" pitchFamily="49" charset="0"/>
              </a:rPr>
              <a:t> left &lt; </a:t>
            </a:r>
            <a:r>
              <a:rPr lang="en" altLang="zh-CN" sz="1400" b="0" dirty="0">
                <a:solidFill>
                  <a:srgbClr val="808080"/>
                </a:solidFill>
                <a:effectLst/>
                <a:latin typeface="FiraCode Nerd Font Mono" panose="02000009000000000000" pitchFamily="49" charset="0"/>
              </a:rPr>
              <a:t>n</a:t>
            </a:r>
            <a:r>
              <a:rPr lang="en" altLang="zh-CN" sz="1400" b="0" dirty="0">
                <a:solidFill>
                  <a:srgbClr val="000000"/>
                </a:solidFill>
                <a:effectLst/>
                <a:latin typeface="FiraCode Nerd Font Mono" panose="02000009000000000000" pitchFamily="49" charset="0"/>
              </a:rPr>
              <a:t> </a:t>
            </a:r>
            <a:r>
              <a:rPr lang="en" altLang="zh-CN" sz="1400" b="0" dirty="0">
                <a:solidFill>
                  <a:srgbClr val="0000FF"/>
                </a:solidFill>
                <a:effectLst/>
                <a:latin typeface="FiraCode Nerd Font Mono" panose="02000009000000000000" pitchFamily="49" charset="0"/>
              </a:rPr>
              <a:t>and</a:t>
            </a:r>
            <a:r>
              <a:rPr lang="en" altLang="zh-CN" sz="1400" b="0" dirty="0">
                <a:solidFill>
                  <a:srgbClr val="000000"/>
                </a:solidFill>
                <a:effectLst/>
                <a:latin typeface="FiraCode Nerd Font Mono" panose="02000009000000000000" pitchFamily="49" charset="0"/>
              </a:rPr>
              <a:t> </a:t>
            </a:r>
            <a:r>
              <a:rPr lang="en" altLang="zh-CN" sz="1400" b="0" dirty="0" err="1">
                <a:solidFill>
                  <a:srgbClr val="808080"/>
                </a:solidFill>
                <a:effectLst/>
                <a:latin typeface="FiraCode Nerd Font Mono" panose="02000009000000000000" pitchFamily="49" charset="0"/>
              </a:rPr>
              <a:t>arr</a:t>
            </a:r>
            <a:r>
              <a:rPr lang="en" altLang="zh-CN" sz="1400" b="0" dirty="0">
                <a:solidFill>
                  <a:srgbClr val="000000"/>
                </a:solidFill>
                <a:effectLst/>
                <a:latin typeface="FiraCode Nerd Font Mono" panose="02000009000000000000" pitchFamily="49" charset="0"/>
              </a:rPr>
              <a:t>[left] &gt; </a:t>
            </a:r>
            <a:r>
              <a:rPr lang="en" altLang="zh-CN" sz="1400" b="0" dirty="0" err="1">
                <a:solidFill>
                  <a:srgbClr val="808080"/>
                </a:solidFill>
                <a:effectLst/>
                <a:latin typeface="FiraCode Nerd Font Mono" panose="02000009000000000000" pitchFamily="49" charset="0"/>
              </a:rPr>
              <a:t>arr</a:t>
            </a:r>
            <a:r>
              <a:rPr lang="en" altLang="zh-CN" sz="1400" b="0" dirty="0">
                <a:solidFill>
                  <a:srgbClr val="000000"/>
                </a:solidFill>
                <a:effectLst/>
                <a:latin typeface="FiraCode Nerd Font Mono" panose="02000009000000000000" pitchFamily="49" charset="0"/>
              </a:rPr>
              <a:t>[largest]:</a:t>
            </a:r>
          </a:p>
          <a:p>
            <a:pPr marL="0" indent="0">
              <a:buNone/>
            </a:pPr>
            <a:r>
              <a:rPr lang="zh-CN" altLang="en-US" sz="1400" b="0" dirty="0">
                <a:solidFill>
                  <a:srgbClr val="000000"/>
                </a:solidFill>
                <a:effectLst/>
                <a:latin typeface="FiraCode Nerd Font Mono" panose="02000009000000000000" pitchFamily="49" charset="0"/>
              </a:rPr>
              <a:t>        </a:t>
            </a:r>
            <a:r>
              <a:rPr lang="en" altLang="zh-CN" sz="1400" b="0" dirty="0">
                <a:solidFill>
                  <a:srgbClr val="000000"/>
                </a:solidFill>
                <a:effectLst/>
                <a:latin typeface="FiraCode Nerd Font Mono" panose="02000009000000000000" pitchFamily="49" charset="0"/>
              </a:rPr>
              <a:t>largest = left</a:t>
            </a:r>
          </a:p>
          <a:p>
            <a:pPr marL="0" indent="0">
              <a:buNone/>
            </a:pPr>
            <a:br>
              <a:rPr lang="en" altLang="zh-CN" sz="1400" b="0" dirty="0">
                <a:solidFill>
                  <a:srgbClr val="000000"/>
                </a:solidFill>
                <a:effectLst/>
                <a:latin typeface="FiraCode Nerd Font Mono" panose="02000009000000000000" pitchFamily="49" charset="0"/>
              </a:rPr>
            </a:br>
            <a:r>
              <a:rPr lang="zh-CN" altLang="en-US" sz="1400" b="0" dirty="0">
                <a:solidFill>
                  <a:srgbClr val="000000"/>
                </a:solidFill>
                <a:effectLst/>
                <a:latin typeface="FiraCode Nerd Font Mono" panose="02000009000000000000" pitchFamily="49" charset="0"/>
              </a:rPr>
              <a:t>    </a:t>
            </a:r>
            <a:r>
              <a:rPr lang="en" altLang="zh-CN" sz="1400" b="0" dirty="0">
                <a:solidFill>
                  <a:srgbClr val="008000"/>
                </a:solidFill>
                <a:effectLst/>
                <a:latin typeface="FiraCode Nerd Font Mono" panose="02000009000000000000" pitchFamily="49" charset="0"/>
              </a:rPr>
              <a:t># </a:t>
            </a:r>
            <a:r>
              <a:rPr lang="zh-CN" altLang="en-US" sz="1400" b="0" dirty="0">
                <a:solidFill>
                  <a:srgbClr val="008000"/>
                </a:solidFill>
                <a:effectLst/>
                <a:latin typeface="FiraCode Nerd Font Mono" panose="02000009000000000000" pitchFamily="49" charset="0"/>
              </a:rPr>
              <a:t>如果右子节点存在且大于根节点，则更新最大值索引</a:t>
            </a:r>
            <a:endParaRPr lang="zh-CN" altLang="en-US" sz="1400" b="0" dirty="0">
              <a:solidFill>
                <a:srgbClr val="000000"/>
              </a:solidFill>
              <a:effectLst/>
              <a:latin typeface="FiraCode Nerd Font Mono" panose="02000009000000000000" pitchFamily="49" charset="0"/>
            </a:endParaRPr>
          </a:p>
          <a:p>
            <a:pPr marL="0" indent="0">
              <a:buNone/>
            </a:pPr>
            <a:r>
              <a:rPr lang="zh-CN" altLang="en-US" sz="1400" b="0" dirty="0">
                <a:solidFill>
                  <a:srgbClr val="0000FF"/>
                </a:solidFill>
                <a:effectLst/>
                <a:latin typeface="FiraCode Nerd Font Mono" panose="02000009000000000000" pitchFamily="49" charset="0"/>
              </a:rPr>
              <a:t>    </a:t>
            </a:r>
            <a:r>
              <a:rPr lang="en" altLang="zh-CN" sz="1400" b="0" dirty="0">
                <a:solidFill>
                  <a:srgbClr val="0000FF"/>
                </a:solidFill>
                <a:effectLst/>
                <a:latin typeface="FiraCode Nerd Font Mono" panose="02000009000000000000" pitchFamily="49" charset="0"/>
              </a:rPr>
              <a:t>if</a:t>
            </a:r>
            <a:r>
              <a:rPr lang="en" altLang="zh-CN" sz="1400" b="0" dirty="0">
                <a:solidFill>
                  <a:srgbClr val="000000"/>
                </a:solidFill>
                <a:effectLst/>
                <a:latin typeface="FiraCode Nerd Font Mono" panose="02000009000000000000" pitchFamily="49" charset="0"/>
              </a:rPr>
              <a:t> right &lt; </a:t>
            </a:r>
            <a:r>
              <a:rPr lang="en" altLang="zh-CN" sz="1400" b="0" dirty="0">
                <a:solidFill>
                  <a:srgbClr val="808080"/>
                </a:solidFill>
                <a:effectLst/>
                <a:latin typeface="FiraCode Nerd Font Mono" panose="02000009000000000000" pitchFamily="49" charset="0"/>
              </a:rPr>
              <a:t>n</a:t>
            </a:r>
            <a:r>
              <a:rPr lang="en" altLang="zh-CN" sz="1400" b="0" dirty="0">
                <a:solidFill>
                  <a:srgbClr val="000000"/>
                </a:solidFill>
                <a:effectLst/>
                <a:latin typeface="FiraCode Nerd Font Mono" panose="02000009000000000000" pitchFamily="49" charset="0"/>
              </a:rPr>
              <a:t> </a:t>
            </a:r>
            <a:r>
              <a:rPr lang="en" altLang="zh-CN" sz="1400" b="0" dirty="0">
                <a:solidFill>
                  <a:srgbClr val="0000FF"/>
                </a:solidFill>
                <a:effectLst/>
                <a:latin typeface="FiraCode Nerd Font Mono" panose="02000009000000000000" pitchFamily="49" charset="0"/>
              </a:rPr>
              <a:t>and</a:t>
            </a:r>
            <a:r>
              <a:rPr lang="en" altLang="zh-CN" sz="1400" b="0" dirty="0">
                <a:solidFill>
                  <a:srgbClr val="000000"/>
                </a:solidFill>
                <a:effectLst/>
                <a:latin typeface="FiraCode Nerd Font Mono" panose="02000009000000000000" pitchFamily="49" charset="0"/>
              </a:rPr>
              <a:t> </a:t>
            </a:r>
            <a:r>
              <a:rPr lang="en" altLang="zh-CN" sz="1400" b="0" dirty="0" err="1">
                <a:solidFill>
                  <a:srgbClr val="808080"/>
                </a:solidFill>
                <a:effectLst/>
                <a:latin typeface="FiraCode Nerd Font Mono" panose="02000009000000000000" pitchFamily="49" charset="0"/>
              </a:rPr>
              <a:t>arr</a:t>
            </a:r>
            <a:r>
              <a:rPr lang="en" altLang="zh-CN" sz="1400" b="0" dirty="0">
                <a:solidFill>
                  <a:srgbClr val="000000"/>
                </a:solidFill>
                <a:effectLst/>
                <a:latin typeface="FiraCode Nerd Font Mono" panose="02000009000000000000" pitchFamily="49" charset="0"/>
              </a:rPr>
              <a:t>[right] &gt; </a:t>
            </a:r>
            <a:r>
              <a:rPr lang="en" altLang="zh-CN" sz="1400" b="0" dirty="0" err="1">
                <a:solidFill>
                  <a:srgbClr val="808080"/>
                </a:solidFill>
                <a:effectLst/>
                <a:latin typeface="FiraCode Nerd Font Mono" panose="02000009000000000000" pitchFamily="49" charset="0"/>
              </a:rPr>
              <a:t>arr</a:t>
            </a:r>
            <a:r>
              <a:rPr lang="en" altLang="zh-CN" sz="1400" b="0" dirty="0">
                <a:solidFill>
                  <a:srgbClr val="000000"/>
                </a:solidFill>
                <a:effectLst/>
                <a:latin typeface="FiraCode Nerd Font Mono" panose="02000009000000000000" pitchFamily="49" charset="0"/>
              </a:rPr>
              <a:t>[largest]:</a:t>
            </a:r>
          </a:p>
          <a:p>
            <a:pPr marL="0" indent="0">
              <a:buNone/>
            </a:pPr>
            <a:r>
              <a:rPr lang="zh-CN" altLang="en-US" sz="1400" b="0" dirty="0">
                <a:solidFill>
                  <a:srgbClr val="000000"/>
                </a:solidFill>
                <a:effectLst/>
                <a:latin typeface="FiraCode Nerd Font Mono" panose="02000009000000000000" pitchFamily="49" charset="0"/>
              </a:rPr>
              <a:t>        </a:t>
            </a:r>
            <a:r>
              <a:rPr lang="en" altLang="zh-CN" sz="1400" b="0" dirty="0">
                <a:solidFill>
                  <a:srgbClr val="000000"/>
                </a:solidFill>
                <a:effectLst/>
                <a:latin typeface="FiraCode Nerd Font Mono" panose="02000009000000000000" pitchFamily="49" charset="0"/>
              </a:rPr>
              <a:t>largest = right</a:t>
            </a:r>
          </a:p>
          <a:p>
            <a:pPr marL="0" indent="0">
              <a:buNone/>
            </a:pPr>
            <a:br>
              <a:rPr lang="en" altLang="zh-CN" sz="1400" b="0" dirty="0">
                <a:solidFill>
                  <a:srgbClr val="000000"/>
                </a:solidFill>
                <a:effectLst/>
                <a:latin typeface="FiraCode Nerd Font Mono" panose="02000009000000000000" pitchFamily="49" charset="0"/>
              </a:rPr>
            </a:br>
            <a:r>
              <a:rPr lang="zh-CN" altLang="en-US" sz="1400" b="0" dirty="0">
                <a:solidFill>
                  <a:srgbClr val="000000"/>
                </a:solidFill>
                <a:effectLst/>
                <a:latin typeface="FiraCode Nerd Font Mono" panose="02000009000000000000" pitchFamily="49" charset="0"/>
              </a:rPr>
              <a:t>    </a:t>
            </a:r>
            <a:r>
              <a:rPr lang="en" altLang="zh-CN" sz="1400" b="0" dirty="0">
                <a:solidFill>
                  <a:srgbClr val="008000"/>
                </a:solidFill>
                <a:effectLst/>
                <a:latin typeface="FiraCode Nerd Font Mono" panose="02000009000000000000" pitchFamily="49" charset="0"/>
              </a:rPr>
              <a:t># </a:t>
            </a:r>
            <a:r>
              <a:rPr lang="zh-CN" altLang="en-US" sz="1400" b="0" dirty="0">
                <a:solidFill>
                  <a:srgbClr val="008000"/>
                </a:solidFill>
                <a:effectLst/>
                <a:latin typeface="FiraCode Nerd Font Mono" panose="02000009000000000000" pitchFamily="49" charset="0"/>
              </a:rPr>
              <a:t>如果最大值索引不是根节点索引，则交换根节点和最大值节点，并递归调整</a:t>
            </a:r>
            <a:endParaRPr lang="zh-CN" altLang="en-US" sz="1400" b="0" dirty="0">
              <a:solidFill>
                <a:srgbClr val="000000"/>
              </a:solidFill>
              <a:effectLst/>
              <a:latin typeface="FiraCode Nerd Font Mono" panose="02000009000000000000" pitchFamily="49" charset="0"/>
            </a:endParaRPr>
          </a:p>
          <a:p>
            <a:pPr marL="0" indent="0">
              <a:buNone/>
            </a:pPr>
            <a:r>
              <a:rPr lang="zh-CN" altLang="en-US" sz="1400" b="0" dirty="0">
                <a:solidFill>
                  <a:srgbClr val="0000FF"/>
                </a:solidFill>
                <a:effectLst/>
                <a:latin typeface="FiraCode Nerd Font Mono" panose="02000009000000000000" pitchFamily="49" charset="0"/>
              </a:rPr>
              <a:t>    </a:t>
            </a:r>
            <a:r>
              <a:rPr lang="en" altLang="zh-CN" sz="1400" b="0" dirty="0">
                <a:solidFill>
                  <a:srgbClr val="0000FF"/>
                </a:solidFill>
                <a:effectLst/>
                <a:latin typeface="FiraCode Nerd Font Mono" panose="02000009000000000000" pitchFamily="49" charset="0"/>
              </a:rPr>
              <a:t>if</a:t>
            </a:r>
            <a:r>
              <a:rPr lang="en" altLang="zh-CN" sz="1400" b="0" dirty="0">
                <a:solidFill>
                  <a:srgbClr val="000000"/>
                </a:solidFill>
                <a:effectLst/>
                <a:latin typeface="FiraCode Nerd Font Mono" panose="02000009000000000000" pitchFamily="49" charset="0"/>
              </a:rPr>
              <a:t> largest != </a:t>
            </a:r>
            <a:r>
              <a:rPr lang="en" altLang="zh-CN" sz="1400" b="0" dirty="0" err="1">
                <a:solidFill>
                  <a:srgbClr val="808080"/>
                </a:solidFill>
                <a:effectLst/>
                <a:latin typeface="FiraCode Nerd Font Mono" panose="02000009000000000000" pitchFamily="49" charset="0"/>
              </a:rPr>
              <a:t>i</a:t>
            </a:r>
            <a:r>
              <a:rPr lang="en" altLang="zh-CN" sz="1400" b="0" dirty="0">
                <a:solidFill>
                  <a:srgbClr val="000000"/>
                </a:solidFill>
                <a:effectLst/>
                <a:latin typeface="FiraCode Nerd Font Mono" panose="02000009000000000000" pitchFamily="49" charset="0"/>
              </a:rPr>
              <a:t>:</a:t>
            </a:r>
          </a:p>
          <a:p>
            <a:pPr marL="0" indent="0">
              <a:buNone/>
            </a:pPr>
            <a:r>
              <a:rPr lang="zh-CN" altLang="en-US" sz="1400" b="0" dirty="0">
                <a:solidFill>
                  <a:srgbClr val="808080"/>
                </a:solidFill>
                <a:effectLst/>
                <a:latin typeface="FiraCode Nerd Font Mono" panose="02000009000000000000" pitchFamily="49" charset="0"/>
              </a:rPr>
              <a:t>        </a:t>
            </a:r>
            <a:r>
              <a:rPr lang="en" altLang="zh-CN" sz="1400" b="0" dirty="0" err="1">
                <a:solidFill>
                  <a:srgbClr val="808080"/>
                </a:solidFill>
                <a:effectLst/>
                <a:latin typeface="FiraCode Nerd Font Mono" panose="02000009000000000000" pitchFamily="49" charset="0"/>
              </a:rPr>
              <a:t>arr</a:t>
            </a:r>
            <a:r>
              <a:rPr lang="en" altLang="zh-CN" sz="1400" b="0" dirty="0">
                <a:solidFill>
                  <a:srgbClr val="000000"/>
                </a:solidFill>
                <a:effectLst/>
                <a:latin typeface="FiraCode Nerd Font Mono" panose="02000009000000000000" pitchFamily="49" charset="0"/>
              </a:rPr>
              <a:t>[</a:t>
            </a:r>
            <a:r>
              <a:rPr lang="en" altLang="zh-CN" sz="1400" b="0" dirty="0" err="1">
                <a:solidFill>
                  <a:srgbClr val="808080"/>
                </a:solidFill>
                <a:effectLst/>
                <a:latin typeface="FiraCode Nerd Font Mono" panose="02000009000000000000" pitchFamily="49" charset="0"/>
              </a:rPr>
              <a:t>i</a:t>
            </a:r>
            <a:r>
              <a:rPr lang="en" altLang="zh-CN" sz="1400" b="0" dirty="0">
                <a:solidFill>
                  <a:srgbClr val="000000"/>
                </a:solidFill>
                <a:effectLst/>
                <a:latin typeface="FiraCode Nerd Font Mono" panose="02000009000000000000" pitchFamily="49" charset="0"/>
              </a:rPr>
              <a:t>], </a:t>
            </a:r>
            <a:r>
              <a:rPr lang="en" altLang="zh-CN" sz="1400" b="0" dirty="0" err="1">
                <a:solidFill>
                  <a:srgbClr val="808080"/>
                </a:solidFill>
                <a:effectLst/>
                <a:latin typeface="FiraCode Nerd Font Mono" panose="02000009000000000000" pitchFamily="49" charset="0"/>
              </a:rPr>
              <a:t>arr</a:t>
            </a:r>
            <a:r>
              <a:rPr lang="en" altLang="zh-CN" sz="1400" b="0" dirty="0">
                <a:solidFill>
                  <a:srgbClr val="000000"/>
                </a:solidFill>
                <a:effectLst/>
                <a:latin typeface="FiraCode Nerd Font Mono" panose="02000009000000000000" pitchFamily="49" charset="0"/>
              </a:rPr>
              <a:t>[largest] = </a:t>
            </a:r>
            <a:r>
              <a:rPr lang="en" altLang="zh-CN" sz="1400" b="0" dirty="0" err="1">
                <a:solidFill>
                  <a:srgbClr val="808080"/>
                </a:solidFill>
                <a:effectLst/>
                <a:latin typeface="FiraCode Nerd Font Mono" panose="02000009000000000000" pitchFamily="49" charset="0"/>
              </a:rPr>
              <a:t>arr</a:t>
            </a:r>
            <a:r>
              <a:rPr lang="en" altLang="zh-CN" sz="1400" b="0" dirty="0">
                <a:solidFill>
                  <a:srgbClr val="000000"/>
                </a:solidFill>
                <a:effectLst/>
                <a:latin typeface="FiraCode Nerd Font Mono" panose="02000009000000000000" pitchFamily="49" charset="0"/>
              </a:rPr>
              <a:t>[largest], </a:t>
            </a:r>
            <a:r>
              <a:rPr lang="en" altLang="zh-CN" sz="1400" b="0" dirty="0" err="1">
                <a:solidFill>
                  <a:srgbClr val="808080"/>
                </a:solidFill>
                <a:effectLst/>
                <a:latin typeface="FiraCode Nerd Font Mono" panose="02000009000000000000" pitchFamily="49" charset="0"/>
              </a:rPr>
              <a:t>arr</a:t>
            </a:r>
            <a:r>
              <a:rPr lang="en" altLang="zh-CN" sz="1400" b="0" dirty="0">
                <a:solidFill>
                  <a:srgbClr val="000000"/>
                </a:solidFill>
                <a:effectLst/>
                <a:latin typeface="FiraCode Nerd Font Mono" panose="02000009000000000000" pitchFamily="49" charset="0"/>
              </a:rPr>
              <a:t>[</a:t>
            </a:r>
            <a:r>
              <a:rPr lang="en" altLang="zh-CN" sz="1400" b="0" dirty="0" err="1">
                <a:solidFill>
                  <a:srgbClr val="808080"/>
                </a:solidFill>
                <a:effectLst/>
                <a:latin typeface="FiraCode Nerd Font Mono" panose="02000009000000000000" pitchFamily="49" charset="0"/>
              </a:rPr>
              <a:t>i</a:t>
            </a:r>
            <a:r>
              <a:rPr lang="en" altLang="zh-CN" sz="1400" b="0" dirty="0">
                <a:solidFill>
                  <a:srgbClr val="000000"/>
                </a:solidFill>
                <a:effectLst/>
                <a:latin typeface="FiraCode Nerd Font Mono" panose="02000009000000000000" pitchFamily="49" charset="0"/>
              </a:rPr>
              <a:t>]</a:t>
            </a:r>
          </a:p>
          <a:p>
            <a:pPr marL="0" indent="0">
              <a:buNone/>
            </a:pPr>
            <a:r>
              <a:rPr lang="zh-CN" altLang="en-US" sz="1400" b="0" dirty="0">
                <a:solidFill>
                  <a:srgbClr val="000000"/>
                </a:solidFill>
                <a:effectLst/>
                <a:latin typeface="FiraCode Nerd Font Mono" panose="02000009000000000000" pitchFamily="49" charset="0"/>
              </a:rPr>
              <a:t>        </a:t>
            </a:r>
            <a:r>
              <a:rPr lang="en" altLang="zh-CN" sz="1400" b="0" dirty="0" err="1">
                <a:solidFill>
                  <a:srgbClr val="000000"/>
                </a:solidFill>
                <a:effectLst/>
                <a:latin typeface="FiraCode Nerd Font Mono" panose="02000009000000000000" pitchFamily="49" charset="0"/>
              </a:rPr>
              <a:t>heapify</a:t>
            </a:r>
            <a:r>
              <a:rPr lang="en" altLang="zh-CN" sz="1400" b="0" dirty="0">
                <a:solidFill>
                  <a:srgbClr val="000000"/>
                </a:solidFill>
                <a:effectLst/>
                <a:latin typeface="FiraCode Nerd Font Mono" panose="02000009000000000000" pitchFamily="49" charset="0"/>
              </a:rPr>
              <a:t>(</a:t>
            </a:r>
            <a:r>
              <a:rPr lang="en" altLang="zh-CN" sz="1400" b="0" dirty="0" err="1">
                <a:solidFill>
                  <a:srgbClr val="808080"/>
                </a:solidFill>
                <a:effectLst/>
                <a:latin typeface="FiraCode Nerd Font Mono" panose="02000009000000000000" pitchFamily="49" charset="0"/>
              </a:rPr>
              <a:t>arr</a:t>
            </a:r>
            <a:r>
              <a:rPr lang="en" altLang="zh-CN" sz="1400" b="0" dirty="0">
                <a:solidFill>
                  <a:srgbClr val="000000"/>
                </a:solidFill>
                <a:effectLst/>
                <a:latin typeface="FiraCode Nerd Font Mono" panose="02000009000000000000" pitchFamily="49" charset="0"/>
              </a:rPr>
              <a:t>, </a:t>
            </a:r>
            <a:r>
              <a:rPr lang="en" altLang="zh-CN" sz="1400" b="0" dirty="0">
                <a:solidFill>
                  <a:srgbClr val="808080"/>
                </a:solidFill>
                <a:effectLst/>
                <a:latin typeface="FiraCode Nerd Font Mono" panose="02000009000000000000" pitchFamily="49" charset="0"/>
              </a:rPr>
              <a:t>n</a:t>
            </a:r>
            <a:r>
              <a:rPr lang="en" altLang="zh-CN" sz="1400" b="0" dirty="0">
                <a:solidFill>
                  <a:srgbClr val="000000"/>
                </a:solidFill>
                <a:effectLst/>
                <a:latin typeface="FiraCode Nerd Font Mono" panose="02000009000000000000" pitchFamily="49" charset="0"/>
              </a:rPr>
              <a:t>, largest)</a:t>
            </a:r>
          </a:p>
          <a:p>
            <a:pPr marL="0" indent="0">
              <a:buNone/>
            </a:pPr>
            <a:endParaRPr kumimoji="1" lang="zh-CN" altLang="en-US" sz="1400" dirty="0"/>
          </a:p>
        </p:txBody>
      </p:sp>
    </p:spTree>
    <p:extLst>
      <p:ext uri="{BB962C8B-B14F-4D97-AF65-F5344CB8AC3E}">
        <p14:creationId xmlns:p14="http://schemas.microsoft.com/office/powerpoint/2010/main" val="3006757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5659D-9D52-0D44-8C11-BE5F8424C803}"/>
              </a:ext>
            </a:extLst>
          </p:cNvPr>
          <p:cNvSpPr>
            <a:spLocks noGrp="1"/>
          </p:cNvSpPr>
          <p:nvPr>
            <p:ph type="title"/>
          </p:nvPr>
        </p:nvSpPr>
        <p:spPr/>
        <p:txBody>
          <a:bodyPr/>
          <a:lstStyle/>
          <a:p>
            <a:r>
              <a:rPr kumimoji="1" lang="zh-CN" altLang="en-US" dirty="0"/>
              <a:t>附录 堆的元素增加</a:t>
            </a:r>
          </a:p>
        </p:txBody>
      </p:sp>
      <p:sp>
        <p:nvSpPr>
          <p:cNvPr id="3" name="内容占位符 2">
            <a:extLst>
              <a:ext uri="{FF2B5EF4-FFF2-40B4-BE49-F238E27FC236}">
                <a16:creationId xmlns:a16="http://schemas.microsoft.com/office/drawing/2014/main" id="{933870EB-8A9A-8544-B206-83D998528805}"/>
              </a:ext>
            </a:extLst>
          </p:cNvPr>
          <p:cNvSpPr>
            <a:spLocks noGrp="1"/>
          </p:cNvSpPr>
          <p:nvPr>
            <p:ph idx="1"/>
          </p:nvPr>
        </p:nvSpPr>
        <p:spPr/>
        <p:txBody>
          <a:bodyPr/>
          <a:lstStyle/>
          <a:p>
            <a:pPr marL="0" indent="0">
              <a:buNone/>
            </a:pPr>
            <a:r>
              <a:rPr lang="en" altLang="zh-CN" sz="1400" b="0" dirty="0">
                <a:solidFill>
                  <a:srgbClr val="0000FF"/>
                </a:solidFill>
                <a:effectLst/>
                <a:latin typeface="FiraCode Nerd Font Mono" panose="02000009000000000000" pitchFamily="49" charset="0"/>
              </a:rPr>
              <a:t>def</a:t>
            </a:r>
            <a:r>
              <a:rPr lang="en" altLang="zh-CN" sz="1400" b="0" dirty="0">
                <a:solidFill>
                  <a:srgbClr val="000000"/>
                </a:solidFill>
                <a:effectLst/>
                <a:latin typeface="FiraCode Nerd Font Mono" panose="02000009000000000000" pitchFamily="49" charset="0"/>
              </a:rPr>
              <a:t> insert(</a:t>
            </a:r>
            <a:r>
              <a:rPr lang="en" altLang="zh-CN" sz="1400" b="0" dirty="0">
                <a:solidFill>
                  <a:srgbClr val="808080"/>
                </a:solidFill>
                <a:effectLst/>
                <a:latin typeface="FiraCode Nerd Font Mono" panose="02000009000000000000" pitchFamily="49" charset="0"/>
              </a:rPr>
              <a:t>heap</a:t>
            </a:r>
            <a:r>
              <a:rPr lang="en" altLang="zh-CN" sz="1400" b="0" dirty="0">
                <a:solidFill>
                  <a:srgbClr val="000000"/>
                </a:solidFill>
                <a:effectLst/>
                <a:latin typeface="FiraCode Nerd Font Mono" panose="02000009000000000000" pitchFamily="49" charset="0"/>
              </a:rPr>
              <a:t>, </a:t>
            </a:r>
            <a:r>
              <a:rPr lang="en" altLang="zh-CN" sz="1400" b="0" dirty="0" err="1">
                <a:solidFill>
                  <a:srgbClr val="808080"/>
                </a:solidFill>
                <a:effectLst/>
                <a:latin typeface="FiraCode Nerd Font Mono" panose="02000009000000000000" pitchFamily="49" charset="0"/>
              </a:rPr>
              <a:t>val</a:t>
            </a:r>
            <a:r>
              <a:rPr lang="en" altLang="zh-CN" sz="1400" b="0" dirty="0">
                <a:solidFill>
                  <a:srgbClr val="000000"/>
                </a:solidFill>
                <a:effectLst/>
                <a:latin typeface="FiraCode Nerd Font Mono" panose="02000009000000000000" pitchFamily="49" charset="0"/>
              </a:rPr>
              <a:t>):</a:t>
            </a:r>
          </a:p>
          <a:p>
            <a:pPr marL="0" indent="0">
              <a:buNone/>
            </a:pPr>
            <a:r>
              <a:rPr lang="zh-CN" altLang="en-US" sz="1400" b="0" dirty="0">
                <a:solidFill>
                  <a:srgbClr val="808080"/>
                </a:solidFill>
                <a:effectLst/>
                <a:latin typeface="FiraCode Nerd Font Mono" panose="02000009000000000000" pitchFamily="49" charset="0"/>
              </a:rPr>
              <a:t>    </a:t>
            </a:r>
            <a:r>
              <a:rPr lang="en" altLang="zh-CN" sz="1400" b="0" dirty="0" err="1">
                <a:solidFill>
                  <a:srgbClr val="808080"/>
                </a:solidFill>
                <a:effectLst/>
                <a:latin typeface="FiraCode Nerd Font Mono" panose="02000009000000000000" pitchFamily="49" charset="0"/>
              </a:rPr>
              <a:t>heap</a:t>
            </a:r>
            <a:r>
              <a:rPr lang="en" altLang="zh-CN" sz="1400" b="0" dirty="0" err="1">
                <a:solidFill>
                  <a:srgbClr val="000000"/>
                </a:solidFill>
                <a:effectLst/>
                <a:latin typeface="FiraCode Nerd Font Mono" panose="02000009000000000000" pitchFamily="49" charset="0"/>
              </a:rPr>
              <a:t>.append</a:t>
            </a:r>
            <a:r>
              <a:rPr lang="en" altLang="zh-CN" sz="1400" b="0" dirty="0">
                <a:solidFill>
                  <a:srgbClr val="000000"/>
                </a:solidFill>
                <a:effectLst/>
                <a:latin typeface="FiraCode Nerd Font Mono" panose="02000009000000000000" pitchFamily="49" charset="0"/>
              </a:rPr>
              <a:t>(</a:t>
            </a:r>
            <a:r>
              <a:rPr lang="en" altLang="zh-CN" sz="1400" b="0" dirty="0" err="1">
                <a:solidFill>
                  <a:srgbClr val="808080"/>
                </a:solidFill>
                <a:effectLst/>
                <a:latin typeface="FiraCode Nerd Font Mono" panose="02000009000000000000" pitchFamily="49" charset="0"/>
              </a:rPr>
              <a:t>val</a:t>
            </a:r>
            <a:r>
              <a:rPr lang="en" altLang="zh-CN" sz="1400" b="0" dirty="0">
                <a:solidFill>
                  <a:srgbClr val="000000"/>
                </a:solidFill>
                <a:effectLst/>
                <a:latin typeface="FiraCode Nerd Font Mono" panose="02000009000000000000" pitchFamily="49" charset="0"/>
              </a:rPr>
              <a:t>) </a:t>
            </a:r>
            <a:r>
              <a:rPr lang="en" altLang="zh-CN" sz="1400" b="0" dirty="0">
                <a:solidFill>
                  <a:srgbClr val="008000"/>
                </a:solidFill>
                <a:effectLst/>
                <a:latin typeface="FiraCode Nerd Font Mono" panose="02000009000000000000" pitchFamily="49" charset="0"/>
              </a:rPr>
              <a:t># </a:t>
            </a:r>
            <a:r>
              <a:rPr lang="zh-CN" altLang="en-US" sz="1400" b="0" dirty="0">
                <a:solidFill>
                  <a:srgbClr val="008000"/>
                </a:solidFill>
                <a:effectLst/>
                <a:latin typeface="FiraCode Nerd Font Mono" panose="02000009000000000000" pitchFamily="49" charset="0"/>
              </a:rPr>
              <a:t>将新值添加到堆的末尾</a:t>
            </a:r>
            <a:endParaRPr lang="zh-CN" altLang="en-US" sz="1400" b="0" dirty="0">
              <a:solidFill>
                <a:srgbClr val="000000"/>
              </a:solidFill>
              <a:effectLst/>
              <a:latin typeface="FiraCode Nerd Font Mono" panose="02000009000000000000" pitchFamily="49" charset="0"/>
            </a:endParaRPr>
          </a:p>
          <a:p>
            <a:pPr marL="0" indent="0">
              <a:buNone/>
            </a:pPr>
            <a:r>
              <a:rPr lang="zh-CN" altLang="en-US" sz="1400" b="0" dirty="0">
                <a:solidFill>
                  <a:srgbClr val="000000"/>
                </a:solidFill>
                <a:effectLst/>
                <a:latin typeface="FiraCode Nerd Font Mono" panose="02000009000000000000" pitchFamily="49" charset="0"/>
              </a:rPr>
              <a:t>    </a:t>
            </a:r>
            <a:r>
              <a:rPr lang="en" altLang="zh-CN" sz="1400" b="0" dirty="0" err="1">
                <a:solidFill>
                  <a:srgbClr val="000000"/>
                </a:solidFill>
                <a:effectLst/>
                <a:latin typeface="FiraCode Nerd Font Mono" panose="02000009000000000000" pitchFamily="49" charset="0"/>
              </a:rPr>
              <a:t>i</a:t>
            </a:r>
            <a:r>
              <a:rPr lang="en" altLang="zh-CN" sz="1400" b="0" dirty="0">
                <a:solidFill>
                  <a:srgbClr val="000000"/>
                </a:solidFill>
                <a:effectLst/>
                <a:latin typeface="FiraCode Nerd Font Mono" panose="02000009000000000000" pitchFamily="49" charset="0"/>
              </a:rPr>
              <a:t> = </a:t>
            </a:r>
            <a:r>
              <a:rPr lang="en" altLang="zh-CN" sz="1400" b="0" dirty="0" err="1">
                <a:solidFill>
                  <a:srgbClr val="000000"/>
                </a:solidFill>
                <a:effectLst/>
                <a:latin typeface="FiraCode Nerd Font Mono" panose="02000009000000000000" pitchFamily="49" charset="0"/>
              </a:rPr>
              <a:t>len</a:t>
            </a:r>
            <a:r>
              <a:rPr lang="en" altLang="zh-CN" sz="1400" b="0" dirty="0">
                <a:solidFill>
                  <a:srgbClr val="000000"/>
                </a:solidFill>
                <a:effectLst/>
                <a:latin typeface="FiraCode Nerd Font Mono" panose="02000009000000000000" pitchFamily="49" charset="0"/>
              </a:rPr>
              <a:t>(</a:t>
            </a:r>
            <a:r>
              <a:rPr lang="en" altLang="zh-CN" sz="1400" b="0" dirty="0">
                <a:solidFill>
                  <a:srgbClr val="808080"/>
                </a:solidFill>
                <a:effectLst/>
                <a:latin typeface="FiraCode Nerd Font Mono" panose="02000009000000000000" pitchFamily="49" charset="0"/>
              </a:rPr>
              <a:t>heap</a:t>
            </a:r>
            <a:r>
              <a:rPr lang="en" altLang="zh-CN" sz="1400" b="0" dirty="0">
                <a:solidFill>
                  <a:srgbClr val="000000"/>
                </a:solidFill>
                <a:effectLst/>
                <a:latin typeface="FiraCode Nerd Font Mono" panose="02000009000000000000" pitchFamily="49" charset="0"/>
              </a:rPr>
              <a:t>) - </a:t>
            </a:r>
            <a:r>
              <a:rPr lang="en" altLang="zh-CN" sz="1400" b="0" dirty="0">
                <a:solidFill>
                  <a:srgbClr val="098658"/>
                </a:solidFill>
                <a:effectLst/>
                <a:latin typeface="FiraCode Nerd Font Mono" panose="02000009000000000000" pitchFamily="49" charset="0"/>
              </a:rPr>
              <a:t>1</a:t>
            </a:r>
            <a:r>
              <a:rPr lang="en" altLang="zh-CN" sz="1400" b="0" dirty="0">
                <a:solidFill>
                  <a:srgbClr val="000000"/>
                </a:solidFill>
                <a:effectLst/>
                <a:latin typeface="FiraCode Nerd Font Mono" panose="02000009000000000000" pitchFamily="49" charset="0"/>
              </a:rPr>
              <a:t> </a:t>
            </a:r>
            <a:r>
              <a:rPr lang="en" altLang="zh-CN" sz="1400" b="0" dirty="0">
                <a:solidFill>
                  <a:srgbClr val="008000"/>
                </a:solidFill>
                <a:effectLst/>
                <a:latin typeface="FiraCode Nerd Font Mono" panose="02000009000000000000" pitchFamily="49" charset="0"/>
              </a:rPr>
              <a:t># </a:t>
            </a:r>
            <a:r>
              <a:rPr lang="zh-CN" altLang="en-US" sz="1400" b="0" dirty="0">
                <a:solidFill>
                  <a:srgbClr val="008000"/>
                </a:solidFill>
                <a:effectLst/>
                <a:latin typeface="FiraCode Nerd Font Mono" panose="02000009000000000000" pitchFamily="49" charset="0"/>
              </a:rPr>
              <a:t>新值的索引</a:t>
            </a:r>
            <a:endParaRPr lang="zh-CN" altLang="en-US" sz="1400" b="0" dirty="0">
              <a:solidFill>
                <a:srgbClr val="000000"/>
              </a:solidFill>
              <a:effectLst/>
              <a:latin typeface="FiraCode Nerd Font Mono" panose="02000009000000000000" pitchFamily="49" charset="0"/>
            </a:endParaRPr>
          </a:p>
          <a:p>
            <a:pPr marL="0" indent="0">
              <a:buNone/>
            </a:pPr>
            <a:r>
              <a:rPr lang="zh-CN" altLang="en-US" sz="1400" b="0" dirty="0">
                <a:solidFill>
                  <a:srgbClr val="000000"/>
                </a:solidFill>
                <a:effectLst/>
                <a:latin typeface="FiraCode Nerd Font Mono" panose="02000009000000000000" pitchFamily="49" charset="0"/>
              </a:rPr>
              <a:t>    </a:t>
            </a:r>
            <a:r>
              <a:rPr lang="en" altLang="zh-CN" sz="1400" b="0" dirty="0">
                <a:solidFill>
                  <a:srgbClr val="000000"/>
                </a:solidFill>
                <a:effectLst/>
                <a:latin typeface="FiraCode Nerd Font Mono" panose="02000009000000000000" pitchFamily="49" charset="0"/>
              </a:rPr>
              <a:t>parent = (</a:t>
            </a:r>
            <a:r>
              <a:rPr lang="en" altLang="zh-CN" sz="1400" b="0" dirty="0" err="1">
                <a:solidFill>
                  <a:srgbClr val="000000"/>
                </a:solidFill>
                <a:effectLst/>
                <a:latin typeface="FiraCode Nerd Font Mono" panose="02000009000000000000" pitchFamily="49" charset="0"/>
              </a:rPr>
              <a:t>i</a:t>
            </a:r>
            <a:r>
              <a:rPr lang="en" altLang="zh-CN" sz="1400" b="0" dirty="0">
                <a:solidFill>
                  <a:srgbClr val="000000"/>
                </a:solidFill>
                <a:effectLst/>
                <a:latin typeface="FiraCode Nerd Font Mono" panose="02000009000000000000" pitchFamily="49" charset="0"/>
              </a:rPr>
              <a:t> - </a:t>
            </a:r>
            <a:r>
              <a:rPr lang="en" altLang="zh-CN" sz="1400" b="0" dirty="0">
                <a:solidFill>
                  <a:srgbClr val="098658"/>
                </a:solidFill>
                <a:effectLst/>
                <a:latin typeface="FiraCode Nerd Font Mono" panose="02000009000000000000" pitchFamily="49" charset="0"/>
              </a:rPr>
              <a:t>1</a:t>
            </a:r>
            <a:r>
              <a:rPr lang="en" altLang="zh-CN" sz="1400" b="0" dirty="0">
                <a:solidFill>
                  <a:srgbClr val="000000"/>
                </a:solidFill>
                <a:effectLst/>
                <a:latin typeface="FiraCode Nerd Font Mono" panose="02000009000000000000" pitchFamily="49" charset="0"/>
              </a:rPr>
              <a:t>) // </a:t>
            </a:r>
            <a:r>
              <a:rPr lang="en" altLang="zh-CN" sz="1400" b="0" dirty="0">
                <a:solidFill>
                  <a:srgbClr val="098658"/>
                </a:solidFill>
                <a:effectLst/>
                <a:latin typeface="FiraCode Nerd Font Mono" panose="02000009000000000000" pitchFamily="49" charset="0"/>
              </a:rPr>
              <a:t>2</a:t>
            </a:r>
            <a:r>
              <a:rPr lang="en" altLang="zh-CN" sz="1400" b="0" dirty="0">
                <a:solidFill>
                  <a:srgbClr val="000000"/>
                </a:solidFill>
                <a:effectLst/>
                <a:latin typeface="FiraCode Nerd Font Mono" panose="02000009000000000000" pitchFamily="49" charset="0"/>
              </a:rPr>
              <a:t> </a:t>
            </a:r>
            <a:r>
              <a:rPr lang="en" altLang="zh-CN" sz="1400" b="0" dirty="0">
                <a:solidFill>
                  <a:srgbClr val="008000"/>
                </a:solidFill>
                <a:effectLst/>
                <a:latin typeface="FiraCode Nerd Font Mono" panose="02000009000000000000" pitchFamily="49" charset="0"/>
              </a:rPr>
              <a:t># </a:t>
            </a:r>
            <a:r>
              <a:rPr lang="zh-CN" altLang="en-US" sz="1400" b="0" dirty="0">
                <a:solidFill>
                  <a:srgbClr val="008000"/>
                </a:solidFill>
                <a:effectLst/>
                <a:latin typeface="FiraCode Nerd Font Mono" panose="02000009000000000000" pitchFamily="49" charset="0"/>
              </a:rPr>
              <a:t>父节点索引</a:t>
            </a:r>
            <a:endParaRPr lang="zh-CN" altLang="en-US" sz="1400" b="0" dirty="0">
              <a:solidFill>
                <a:srgbClr val="000000"/>
              </a:solidFill>
              <a:effectLst/>
              <a:latin typeface="FiraCode Nerd Font Mono" panose="02000009000000000000" pitchFamily="49" charset="0"/>
            </a:endParaRPr>
          </a:p>
          <a:p>
            <a:pPr marL="0" indent="0">
              <a:buNone/>
            </a:pPr>
            <a:br>
              <a:rPr lang="zh-CN" altLang="en-US" sz="1400" b="0" dirty="0">
                <a:solidFill>
                  <a:srgbClr val="000000"/>
                </a:solidFill>
                <a:effectLst/>
                <a:latin typeface="FiraCode Nerd Font Mono" panose="02000009000000000000" pitchFamily="49" charset="0"/>
              </a:rPr>
            </a:br>
            <a:r>
              <a:rPr lang="zh-CN" altLang="en-US" sz="1400" b="0" dirty="0">
                <a:solidFill>
                  <a:srgbClr val="000000"/>
                </a:solidFill>
                <a:effectLst/>
                <a:latin typeface="FiraCode Nerd Font Mono" panose="02000009000000000000" pitchFamily="49" charset="0"/>
              </a:rPr>
              <a:t>    </a:t>
            </a:r>
            <a:r>
              <a:rPr lang="en-US" altLang="zh-CN" sz="1400" b="0" dirty="0">
                <a:solidFill>
                  <a:srgbClr val="008000"/>
                </a:solidFill>
                <a:effectLst/>
                <a:latin typeface="FiraCode Nerd Font Mono" panose="02000009000000000000" pitchFamily="49" charset="0"/>
              </a:rPr>
              <a:t># </a:t>
            </a:r>
            <a:r>
              <a:rPr lang="zh-CN" altLang="en-US" sz="1400" b="0" dirty="0">
                <a:solidFill>
                  <a:srgbClr val="008000"/>
                </a:solidFill>
                <a:effectLst/>
                <a:latin typeface="FiraCode Nerd Font Mono" panose="02000009000000000000" pitchFamily="49" charset="0"/>
              </a:rPr>
              <a:t>如果新值大于其父节点，则将其与父节点交换，直到满足堆的性质</a:t>
            </a:r>
            <a:endParaRPr lang="zh-CN" altLang="en-US" sz="1400" b="0" dirty="0">
              <a:solidFill>
                <a:srgbClr val="000000"/>
              </a:solidFill>
              <a:effectLst/>
              <a:latin typeface="FiraCode Nerd Font Mono" panose="02000009000000000000" pitchFamily="49" charset="0"/>
            </a:endParaRPr>
          </a:p>
          <a:p>
            <a:pPr marL="0" indent="0">
              <a:buNone/>
            </a:pPr>
            <a:r>
              <a:rPr lang="zh-CN" altLang="en-US" sz="1400" b="0" dirty="0">
                <a:solidFill>
                  <a:srgbClr val="0000FF"/>
                </a:solidFill>
                <a:effectLst/>
                <a:latin typeface="FiraCode Nerd Font Mono" panose="02000009000000000000" pitchFamily="49" charset="0"/>
              </a:rPr>
              <a:t>    </a:t>
            </a:r>
            <a:r>
              <a:rPr lang="en" altLang="zh-CN" sz="1400" b="0" dirty="0">
                <a:solidFill>
                  <a:srgbClr val="0000FF"/>
                </a:solidFill>
                <a:effectLst/>
                <a:latin typeface="FiraCode Nerd Font Mono" panose="02000009000000000000" pitchFamily="49" charset="0"/>
              </a:rPr>
              <a:t>while</a:t>
            </a:r>
            <a:r>
              <a:rPr lang="en" altLang="zh-CN" sz="1400" b="0" dirty="0">
                <a:solidFill>
                  <a:srgbClr val="000000"/>
                </a:solidFill>
                <a:effectLst/>
                <a:latin typeface="FiraCode Nerd Font Mono" panose="02000009000000000000" pitchFamily="49" charset="0"/>
              </a:rPr>
              <a:t> </a:t>
            </a:r>
            <a:r>
              <a:rPr lang="en" altLang="zh-CN" sz="1400" b="0" dirty="0" err="1">
                <a:solidFill>
                  <a:srgbClr val="000000"/>
                </a:solidFill>
                <a:effectLst/>
                <a:latin typeface="FiraCode Nerd Font Mono" panose="02000009000000000000" pitchFamily="49" charset="0"/>
              </a:rPr>
              <a:t>i</a:t>
            </a:r>
            <a:r>
              <a:rPr lang="en" altLang="zh-CN" sz="1400" b="0" dirty="0">
                <a:solidFill>
                  <a:srgbClr val="000000"/>
                </a:solidFill>
                <a:effectLst/>
                <a:latin typeface="FiraCode Nerd Font Mono" panose="02000009000000000000" pitchFamily="49" charset="0"/>
              </a:rPr>
              <a:t> &gt; </a:t>
            </a:r>
            <a:r>
              <a:rPr lang="en" altLang="zh-CN" sz="1400" b="0" dirty="0">
                <a:solidFill>
                  <a:srgbClr val="098658"/>
                </a:solidFill>
                <a:effectLst/>
                <a:latin typeface="FiraCode Nerd Font Mono" panose="02000009000000000000" pitchFamily="49" charset="0"/>
              </a:rPr>
              <a:t>0</a:t>
            </a:r>
            <a:r>
              <a:rPr lang="en" altLang="zh-CN" sz="1400" b="0" dirty="0">
                <a:solidFill>
                  <a:srgbClr val="000000"/>
                </a:solidFill>
                <a:effectLst/>
                <a:latin typeface="FiraCode Nerd Font Mono" panose="02000009000000000000" pitchFamily="49" charset="0"/>
              </a:rPr>
              <a:t> </a:t>
            </a:r>
            <a:r>
              <a:rPr lang="en" altLang="zh-CN" sz="1400" b="0" dirty="0">
                <a:solidFill>
                  <a:srgbClr val="0000FF"/>
                </a:solidFill>
                <a:effectLst/>
                <a:latin typeface="FiraCode Nerd Font Mono" panose="02000009000000000000" pitchFamily="49" charset="0"/>
              </a:rPr>
              <a:t>and</a:t>
            </a:r>
            <a:r>
              <a:rPr lang="en" altLang="zh-CN" sz="1400" b="0" dirty="0">
                <a:solidFill>
                  <a:srgbClr val="000000"/>
                </a:solidFill>
                <a:effectLst/>
                <a:latin typeface="FiraCode Nerd Font Mono" panose="02000009000000000000" pitchFamily="49" charset="0"/>
              </a:rPr>
              <a:t> </a:t>
            </a:r>
            <a:r>
              <a:rPr lang="en" altLang="zh-CN" sz="1400" b="0" dirty="0">
                <a:solidFill>
                  <a:srgbClr val="808080"/>
                </a:solidFill>
                <a:effectLst/>
                <a:latin typeface="FiraCode Nerd Font Mono" panose="02000009000000000000" pitchFamily="49" charset="0"/>
              </a:rPr>
              <a:t>heap</a:t>
            </a:r>
            <a:r>
              <a:rPr lang="en" altLang="zh-CN" sz="1400" b="0" dirty="0">
                <a:solidFill>
                  <a:srgbClr val="000000"/>
                </a:solidFill>
                <a:effectLst/>
                <a:latin typeface="FiraCode Nerd Font Mono" panose="02000009000000000000" pitchFamily="49" charset="0"/>
              </a:rPr>
              <a:t>[parent] &lt; </a:t>
            </a:r>
            <a:r>
              <a:rPr lang="en" altLang="zh-CN" sz="1400" b="0" dirty="0">
                <a:solidFill>
                  <a:srgbClr val="808080"/>
                </a:solidFill>
                <a:effectLst/>
                <a:latin typeface="FiraCode Nerd Font Mono" panose="02000009000000000000" pitchFamily="49" charset="0"/>
              </a:rPr>
              <a:t>heap</a:t>
            </a:r>
            <a:r>
              <a:rPr lang="en" altLang="zh-CN" sz="1400" b="0" dirty="0">
                <a:solidFill>
                  <a:srgbClr val="000000"/>
                </a:solidFill>
                <a:effectLst/>
                <a:latin typeface="FiraCode Nerd Font Mono" panose="02000009000000000000" pitchFamily="49" charset="0"/>
              </a:rPr>
              <a:t>[</a:t>
            </a:r>
            <a:r>
              <a:rPr lang="en" altLang="zh-CN" sz="1400" b="0" dirty="0" err="1">
                <a:solidFill>
                  <a:srgbClr val="000000"/>
                </a:solidFill>
                <a:effectLst/>
                <a:latin typeface="FiraCode Nerd Font Mono" panose="02000009000000000000" pitchFamily="49" charset="0"/>
              </a:rPr>
              <a:t>i</a:t>
            </a:r>
            <a:r>
              <a:rPr lang="en" altLang="zh-CN" sz="1400" b="0" dirty="0">
                <a:solidFill>
                  <a:srgbClr val="000000"/>
                </a:solidFill>
                <a:effectLst/>
                <a:latin typeface="FiraCode Nerd Font Mono" panose="02000009000000000000" pitchFamily="49" charset="0"/>
              </a:rPr>
              <a:t>]:</a:t>
            </a:r>
          </a:p>
          <a:p>
            <a:pPr marL="0" indent="0">
              <a:buNone/>
            </a:pPr>
            <a:r>
              <a:rPr lang="zh-CN" altLang="en-US" sz="1400" b="0" dirty="0">
                <a:solidFill>
                  <a:srgbClr val="808080"/>
                </a:solidFill>
                <a:effectLst/>
                <a:latin typeface="FiraCode Nerd Font Mono" panose="02000009000000000000" pitchFamily="49" charset="0"/>
              </a:rPr>
              <a:t>        </a:t>
            </a:r>
            <a:r>
              <a:rPr lang="en" altLang="zh-CN" sz="1400" b="0" dirty="0">
                <a:solidFill>
                  <a:srgbClr val="808080"/>
                </a:solidFill>
                <a:effectLst/>
                <a:latin typeface="FiraCode Nerd Font Mono" panose="02000009000000000000" pitchFamily="49" charset="0"/>
              </a:rPr>
              <a:t>heap</a:t>
            </a:r>
            <a:r>
              <a:rPr lang="en" altLang="zh-CN" sz="1400" b="0" dirty="0">
                <a:solidFill>
                  <a:srgbClr val="000000"/>
                </a:solidFill>
                <a:effectLst/>
                <a:latin typeface="FiraCode Nerd Font Mono" panose="02000009000000000000" pitchFamily="49" charset="0"/>
              </a:rPr>
              <a:t>[parent], </a:t>
            </a:r>
            <a:r>
              <a:rPr lang="en" altLang="zh-CN" sz="1400" b="0" dirty="0">
                <a:solidFill>
                  <a:srgbClr val="808080"/>
                </a:solidFill>
                <a:effectLst/>
                <a:latin typeface="FiraCode Nerd Font Mono" panose="02000009000000000000" pitchFamily="49" charset="0"/>
              </a:rPr>
              <a:t>heap</a:t>
            </a:r>
            <a:r>
              <a:rPr lang="en" altLang="zh-CN" sz="1400" b="0" dirty="0">
                <a:solidFill>
                  <a:srgbClr val="000000"/>
                </a:solidFill>
                <a:effectLst/>
                <a:latin typeface="FiraCode Nerd Font Mono" panose="02000009000000000000" pitchFamily="49" charset="0"/>
              </a:rPr>
              <a:t>[</a:t>
            </a:r>
            <a:r>
              <a:rPr lang="en" altLang="zh-CN" sz="1400" b="0" dirty="0" err="1">
                <a:solidFill>
                  <a:srgbClr val="000000"/>
                </a:solidFill>
                <a:effectLst/>
                <a:latin typeface="FiraCode Nerd Font Mono" panose="02000009000000000000" pitchFamily="49" charset="0"/>
              </a:rPr>
              <a:t>i</a:t>
            </a:r>
            <a:r>
              <a:rPr lang="en" altLang="zh-CN" sz="1400" b="0" dirty="0">
                <a:solidFill>
                  <a:srgbClr val="000000"/>
                </a:solidFill>
                <a:effectLst/>
                <a:latin typeface="FiraCode Nerd Font Mono" panose="02000009000000000000" pitchFamily="49" charset="0"/>
              </a:rPr>
              <a:t>] = </a:t>
            </a:r>
            <a:r>
              <a:rPr lang="en" altLang="zh-CN" sz="1400" b="0" dirty="0">
                <a:solidFill>
                  <a:srgbClr val="808080"/>
                </a:solidFill>
                <a:effectLst/>
                <a:latin typeface="FiraCode Nerd Font Mono" panose="02000009000000000000" pitchFamily="49" charset="0"/>
              </a:rPr>
              <a:t>heap</a:t>
            </a:r>
            <a:r>
              <a:rPr lang="en" altLang="zh-CN" sz="1400" b="0" dirty="0">
                <a:solidFill>
                  <a:srgbClr val="000000"/>
                </a:solidFill>
                <a:effectLst/>
                <a:latin typeface="FiraCode Nerd Font Mono" panose="02000009000000000000" pitchFamily="49" charset="0"/>
              </a:rPr>
              <a:t>[</a:t>
            </a:r>
            <a:r>
              <a:rPr lang="en" altLang="zh-CN" sz="1400" b="0" dirty="0" err="1">
                <a:solidFill>
                  <a:srgbClr val="000000"/>
                </a:solidFill>
                <a:effectLst/>
                <a:latin typeface="FiraCode Nerd Font Mono" panose="02000009000000000000" pitchFamily="49" charset="0"/>
              </a:rPr>
              <a:t>i</a:t>
            </a:r>
            <a:r>
              <a:rPr lang="en" altLang="zh-CN" sz="1400" b="0" dirty="0">
                <a:solidFill>
                  <a:srgbClr val="000000"/>
                </a:solidFill>
                <a:effectLst/>
                <a:latin typeface="FiraCode Nerd Font Mono" panose="02000009000000000000" pitchFamily="49" charset="0"/>
              </a:rPr>
              <a:t>], </a:t>
            </a:r>
            <a:r>
              <a:rPr lang="en" altLang="zh-CN" sz="1400" b="0" dirty="0">
                <a:solidFill>
                  <a:srgbClr val="808080"/>
                </a:solidFill>
                <a:effectLst/>
                <a:latin typeface="FiraCode Nerd Font Mono" panose="02000009000000000000" pitchFamily="49" charset="0"/>
              </a:rPr>
              <a:t>heap</a:t>
            </a:r>
            <a:r>
              <a:rPr lang="en" altLang="zh-CN" sz="1400" b="0" dirty="0">
                <a:solidFill>
                  <a:srgbClr val="000000"/>
                </a:solidFill>
                <a:effectLst/>
                <a:latin typeface="FiraCode Nerd Font Mono" panose="02000009000000000000" pitchFamily="49" charset="0"/>
              </a:rPr>
              <a:t>[parent]</a:t>
            </a:r>
          </a:p>
          <a:p>
            <a:pPr marL="0" indent="0">
              <a:buNone/>
            </a:pPr>
            <a:r>
              <a:rPr lang="zh-CN" altLang="en-US" sz="1400" b="0" dirty="0">
                <a:solidFill>
                  <a:srgbClr val="000000"/>
                </a:solidFill>
                <a:effectLst/>
                <a:latin typeface="FiraCode Nerd Font Mono" panose="02000009000000000000" pitchFamily="49" charset="0"/>
              </a:rPr>
              <a:t>        </a:t>
            </a:r>
            <a:r>
              <a:rPr lang="en" altLang="zh-CN" sz="1400" b="0" dirty="0" err="1">
                <a:solidFill>
                  <a:srgbClr val="000000"/>
                </a:solidFill>
                <a:effectLst/>
                <a:latin typeface="FiraCode Nerd Font Mono" panose="02000009000000000000" pitchFamily="49" charset="0"/>
              </a:rPr>
              <a:t>i</a:t>
            </a:r>
            <a:r>
              <a:rPr lang="en" altLang="zh-CN" sz="1400" b="0" dirty="0">
                <a:solidFill>
                  <a:srgbClr val="000000"/>
                </a:solidFill>
                <a:effectLst/>
                <a:latin typeface="FiraCode Nerd Font Mono" panose="02000009000000000000" pitchFamily="49" charset="0"/>
              </a:rPr>
              <a:t> = parent</a:t>
            </a:r>
          </a:p>
          <a:p>
            <a:pPr marL="0" indent="0">
              <a:buNone/>
            </a:pPr>
            <a:r>
              <a:rPr lang="zh-CN" altLang="en-US" sz="1400" b="0" dirty="0">
                <a:solidFill>
                  <a:srgbClr val="000000"/>
                </a:solidFill>
                <a:effectLst/>
                <a:latin typeface="FiraCode Nerd Font Mono" panose="02000009000000000000" pitchFamily="49" charset="0"/>
              </a:rPr>
              <a:t>        </a:t>
            </a:r>
            <a:r>
              <a:rPr lang="en" altLang="zh-CN" sz="1400" b="0" dirty="0">
                <a:solidFill>
                  <a:srgbClr val="000000"/>
                </a:solidFill>
                <a:effectLst/>
                <a:latin typeface="FiraCode Nerd Font Mono" panose="02000009000000000000" pitchFamily="49" charset="0"/>
              </a:rPr>
              <a:t>parent = (</a:t>
            </a:r>
            <a:r>
              <a:rPr lang="en" altLang="zh-CN" sz="1400" b="0" dirty="0" err="1">
                <a:solidFill>
                  <a:srgbClr val="000000"/>
                </a:solidFill>
                <a:effectLst/>
                <a:latin typeface="FiraCode Nerd Font Mono" panose="02000009000000000000" pitchFamily="49" charset="0"/>
              </a:rPr>
              <a:t>i</a:t>
            </a:r>
            <a:r>
              <a:rPr lang="en" altLang="zh-CN" sz="1400" b="0" dirty="0">
                <a:solidFill>
                  <a:srgbClr val="000000"/>
                </a:solidFill>
                <a:effectLst/>
                <a:latin typeface="FiraCode Nerd Font Mono" panose="02000009000000000000" pitchFamily="49" charset="0"/>
              </a:rPr>
              <a:t> - </a:t>
            </a:r>
            <a:r>
              <a:rPr lang="en" altLang="zh-CN" sz="1400" b="0" dirty="0">
                <a:solidFill>
                  <a:srgbClr val="098658"/>
                </a:solidFill>
                <a:effectLst/>
                <a:latin typeface="FiraCode Nerd Font Mono" panose="02000009000000000000" pitchFamily="49" charset="0"/>
              </a:rPr>
              <a:t>1</a:t>
            </a:r>
            <a:r>
              <a:rPr lang="en" altLang="zh-CN" sz="1400" b="0" dirty="0">
                <a:solidFill>
                  <a:srgbClr val="000000"/>
                </a:solidFill>
                <a:effectLst/>
                <a:latin typeface="FiraCode Nerd Font Mono" panose="02000009000000000000" pitchFamily="49" charset="0"/>
              </a:rPr>
              <a:t>) // </a:t>
            </a:r>
            <a:r>
              <a:rPr lang="en" altLang="zh-CN" sz="1400" b="0" dirty="0">
                <a:solidFill>
                  <a:srgbClr val="098658"/>
                </a:solidFill>
                <a:effectLst/>
                <a:latin typeface="FiraCode Nerd Font Mono" panose="02000009000000000000" pitchFamily="49" charset="0"/>
              </a:rPr>
              <a:t>2</a:t>
            </a:r>
            <a:endParaRPr lang="en" altLang="zh-CN" sz="1400" b="0" dirty="0">
              <a:solidFill>
                <a:srgbClr val="000000"/>
              </a:solidFill>
              <a:effectLst/>
              <a:latin typeface="FiraCode Nerd Font Mono" panose="02000009000000000000" pitchFamily="49" charset="0"/>
            </a:endParaRPr>
          </a:p>
          <a:p>
            <a:pPr marL="0" indent="0">
              <a:buNone/>
            </a:pPr>
            <a:endParaRPr kumimoji="1" lang="zh-CN" altLang="en-US" sz="1400" dirty="0"/>
          </a:p>
        </p:txBody>
      </p:sp>
    </p:spTree>
    <p:extLst>
      <p:ext uri="{BB962C8B-B14F-4D97-AF65-F5344CB8AC3E}">
        <p14:creationId xmlns:p14="http://schemas.microsoft.com/office/powerpoint/2010/main" val="2014534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cs typeface="Times New Roman" pitchFamily="18" charset="0"/>
              </a:rPr>
              <a:t>任务一 自动化生产线</a:t>
            </a:r>
          </a:p>
        </p:txBody>
      </p:sp>
      <p:sp>
        <p:nvSpPr>
          <p:cNvPr id="3" name="内容占位符 2"/>
          <p:cNvSpPr>
            <a:spLocks noGrp="1"/>
          </p:cNvSpPr>
          <p:nvPr>
            <p:ph idx="1"/>
          </p:nvPr>
        </p:nvSpPr>
        <p:spPr>
          <a:xfrm>
            <a:off x="1182688" y="2017713"/>
            <a:ext cx="6845696" cy="4114800"/>
          </a:xfrm>
        </p:spPr>
        <p:txBody>
          <a:bodyPr>
            <a:normAutofit/>
          </a:bodyPr>
          <a:lstStyle/>
          <a:p>
            <a:r>
              <a:rPr lang="zh-CN" altLang="en-US" dirty="0">
                <a:latin typeface="Times New Roman" pitchFamily="18" charset="0"/>
                <a:cs typeface="Times New Roman" pitchFamily="18" charset="0"/>
              </a:rPr>
              <a:t>背景介绍：</a:t>
            </a:r>
            <a:endParaRPr lang="en-US" altLang="zh-CN" dirty="0">
              <a:latin typeface="Times New Roman" pitchFamily="18" charset="0"/>
              <a:cs typeface="Times New Roman" pitchFamily="18" charset="0"/>
            </a:endParaRPr>
          </a:p>
          <a:p>
            <a:pPr lvl="1"/>
            <a:endParaRPr lang="en-US" altLang="zh-CN" sz="2200" dirty="0">
              <a:latin typeface="Times New Roman" pitchFamily="18" charset="0"/>
              <a:cs typeface="Times New Roman" pitchFamily="18" charset="0"/>
            </a:endParaRPr>
          </a:p>
          <a:p>
            <a:pPr lvl="1"/>
            <a:r>
              <a:rPr lang="zh-CN" altLang="en-US" sz="2200" dirty="0">
                <a:latin typeface="Times New Roman" pitchFamily="18" charset="0"/>
                <a:cs typeface="Times New Roman" pitchFamily="18" charset="0"/>
              </a:rPr>
              <a:t>我们将模拟一个智能工厂的自动化生产线，其中包括多个工作站（</a:t>
            </a:r>
            <a:r>
              <a:rPr lang="en" altLang="zh-CN" sz="2200" dirty="0">
                <a:latin typeface="Times New Roman" pitchFamily="18" charset="0"/>
                <a:cs typeface="Times New Roman" pitchFamily="18" charset="0"/>
              </a:rPr>
              <a:t>Workstation</a:t>
            </a:r>
            <a:r>
              <a:rPr lang="zh-CN" altLang="en" sz="2200" dirty="0">
                <a:latin typeface="Times New Roman" pitchFamily="18" charset="0"/>
                <a:cs typeface="Times New Roman" pitchFamily="18" charset="0"/>
              </a:rPr>
              <a:t>），</a:t>
            </a:r>
            <a:r>
              <a:rPr lang="zh-CN" altLang="en-US" sz="2200" dirty="0">
                <a:latin typeface="Times New Roman" pitchFamily="18" charset="0"/>
                <a:cs typeface="Times New Roman" pitchFamily="18" charset="0"/>
              </a:rPr>
              <a:t>它们需要协同工作以完成产品的组装。每个工作站都有自己的传感器、处理器和通信模块。工作站之间需要进行同步，以确保产品在各个工作站之间的传递和处理是正确和高效的。</a:t>
            </a:r>
            <a:endParaRPr lang="en-US" altLang="zh-CN" sz="2200" dirty="0">
              <a:latin typeface="Times New Roman" pitchFamily="18" charset="0"/>
              <a:cs typeface="Times New Roman" pitchFamily="18" charset="0"/>
            </a:endParaRPr>
          </a:p>
        </p:txBody>
      </p:sp>
    </p:spTree>
    <p:extLst>
      <p:ext uri="{BB962C8B-B14F-4D97-AF65-F5344CB8AC3E}">
        <p14:creationId xmlns:p14="http://schemas.microsoft.com/office/powerpoint/2010/main" val="25308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5659D-9D52-0D44-8C11-BE5F8424C803}"/>
              </a:ext>
            </a:extLst>
          </p:cNvPr>
          <p:cNvSpPr>
            <a:spLocks noGrp="1"/>
          </p:cNvSpPr>
          <p:nvPr>
            <p:ph type="title"/>
          </p:nvPr>
        </p:nvSpPr>
        <p:spPr/>
        <p:txBody>
          <a:bodyPr/>
          <a:lstStyle/>
          <a:p>
            <a:r>
              <a:rPr kumimoji="1" lang="zh-CN" altLang="en-US" dirty="0"/>
              <a:t>附录 堆的根删除</a:t>
            </a:r>
          </a:p>
        </p:txBody>
      </p:sp>
      <p:sp>
        <p:nvSpPr>
          <p:cNvPr id="3" name="内容占位符 2">
            <a:extLst>
              <a:ext uri="{FF2B5EF4-FFF2-40B4-BE49-F238E27FC236}">
                <a16:creationId xmlns:a16="http://schemas.microsoft.com/office/drawing/2014/main" id="{933870EB-8A9A-8544-B206-83D998528805}"/>
              </a:ext>
            </a:extLst>
          </p:cNvPr>
          <p:cNvSpPr>
            <a:spLocks noGrp="1"/>
          </p:cNvSpPr>
          <p:nvPr>
            <p:ph idx="1"/>
          </p:nvPr>
        </p:nvSpPr>
        <p:spPr/>
        <p:txBody>
          <a:bodyPr/>
          <a:lstStyle/>
          <a:p>
            <a:pPr marL="0" indent="0">
              <a:buNone/>
            </a:pPr>
            <a:r>
              <a:rPr lang="en" altLang="zh-CN" sz="1400" b="0" dirty="0">
                <a:solidFill>
                  <a:srgbClr val="0000FF"/>
                </a:solidFill>
                <a:effectLst/>
                <a:latin typeface="FiraCode Nerd Font Mono" panose="02000009000000000000" pitchFamily="49" charset="0"/>
              </a:rPr>
              <a:t>def</a:t>
            </a:r>
            <a:r>
              <a:rPr lang="en" altLang="zh-CN" sz="1400" b="0" dirty="0">
                <a:solidFill>
                  <a:srgbClr val="000000"/>
                </a:solidFill>
                <a:effectLst/>
                <a:latin typeface="FiraCode Nerd Font Mono" panose="02000009000000000000" pitchFamily="49" charset="0"/>
              </a:rPr>
              <a:t> </a:t>
            </a:r>
            <a:r>
              <a:rPr lang="en" altLang="zh-CN" sz="1400" b="0" dirty="0" err="1">
                <a:solidFill>
                  <a:srgbClr val="000000"/>
                </a:solidFill>
                <a:effectLst/>
                <a:latin typeface="FiraCode Nerd Font Mono" panose="02000009000000000000" pitchFamily="49" charset="0"/>
              </a:rPr>
              <a:t>delete_root</a:t>
            </a:r>
            <a:r>
              <a:rPr lang="en" altLang="zh-CN" sz="1400" b="0" dirty="0">
                <a:solidFill>
                  <a:srgbClr val="000000"/>
                </a:solidFill>
                <a:effectLst/>
                <a:latin typeface="FiraCode Nerd Font Mono" panose="02000009000000000000" pitchFamily="49" charset="0"/>
              </a:rPr>
              <a:t>(</a:t>
            </a:r>
            <a:r>
              <a:rPr lang="en" altLang="zh-CN" sz="1400" dirty="0">
                <a:solidFill>
                  <a:srgbClr val="808080"/>
                </a:solidFill>
                <a:latin typeface="FiraCode Nerd Font Mono" panose="02000009000000000000" pitchFamily="49" charset="0"/>
              </a:rPr>
              <a:t>heap</a:t>
            </a:r>
            <a:r>
              <a:rPr lang="en" altLang="zh-CN" sz="1400" b="0" dirty="0">
                <a:solidFill>
                  <a:srgbClr val="000000"/>
                </a:solidFill>
                <a:effectLst/>
                <a:latin typeface="FiraCode Nerd Font Mono" panose="02000009000000000000" pitchFamily="49" charset="0"/>
              </a:rPr>
              <a:t>):</a:t>
            </a:r>
          </a:p>
          <a:p>
            <a:pPr marL="0" indent="0">
              <a:buNone/>
            </a:pPr>
            <a:r>
              <a:rPr lang="zh-CN" altLang="en-US" sz="1400" b="0" dirty="0">
                <a:solidFill>
                  <a:srgbClr val="0000FF"/>
                </a:solidFill>
                <a:effectLst/>
                <a:latin typeface="FiraCode Nerd Font Mono" panose="02000009000000000000" pitchFamily="49" charset="0"/>
              </a:rPr>
              <a:t>    </a:t>
            </a:r>
            <a:r>
              <a:rPr lang="en" altLang="zh-CN" sz="1400" b="0" dirty="0">
                <a:solidFill>
                  <a:srgbClr val="0000FF"/>
                </a:solidFill>
                <a:effectLst/>
                <a:latin typeface="FiraCode Nerd Font Mono" panose="02000009000000000000" pitchFamily="49" charset="0"/>
              </a:rPr>
              <a:t>if</a:t>
            </a:r>
            <a:r>
              <a:rPr lang="en" altLang="zh-CN" sz="1400" b="0" dirty="0">
                <a:solidFill>
                  <a:srgbClr val="000000"/>
                </a:solidFill>
                <a:effectLst/>
                <a:latin typeface="FiraCode Nerd Font Mono" panose="02000009000000000000" pitchFamily="49" charset="0"/>
              </a:rPr>
              <a:t> </a:t>
            </a:r>
            <a:r>
              <a:rPr lang="en" altLang="zh-CN" sz="1400" b="0" dirty="0">
                <a:solidFill>
                  <a:srgbClr val="0000FF"/>
                </a:solidFill>
                <a:effectLst/>
                <a:latin typeface="FiraCode Nerd Font Mono" panose="02000009000000000000" pitchFamily="49" charset="0"/>
              </a:rPr>
              <a:t>not</a:t>
            </a:r>
            <a:r>
              <a:rPr lang="en" altLang="zh-CN" sz="1400" b="0" dirty="0">
                <a:solidFill>
                  <a:srgbClr val="000000"/>
                </a:solidFill>
                <a:effectLst/>
                <a:latin typeface="FiraCode Nerd Font Mono" panose="02000009000000000000" pitchFamily="49" charset="0"/>
              </a:rPr>
              <a:t> heap:</a:t>
            </a:r>
          </a:p>
          <a:p>
            <a:pPr marL="0" indent="0">
              <a:buNone/>
            </a:pPr>
            <a:r>
              <a:rPr lang="zh-CN" altLang="en-US" sz="1400" b="0" dirty="0">
                <a:solidFill>
                  <a:srgbClr val="0000FF"/>
                </a:solidFill>
                <a:effectLst/>
                <a:latin typeface="FiraCode Nerd Font Mono" panose="02000009000000000000" pitchFamily="49" charset="0"/>
              </a:rPr>
              <a:t>        </a:t>
            </a:r>
            <a:r>
              <a:rPr lang="en" altLang="zh-CN" sz="1400" b="0" dirty="0">
                <a:solidFill>
                  <a:srgbClr val="0000FF"/>
                </a:solidFill>
                <a:effectLst/>
                <a:latin typeface="FiraCode Nerd Font Mono" panose="02000009000000000000" pitchFamily="49" charset="0"/>
              </a:rPr>
              <a:t>return</a:t>
            </a:r>
            <a:r>
              <a:rPr lang="en" altLang="zh-CN" sz="1400" b="0" dirty="0">
                <a:solidFill>
                  <a:srgbClr val="000000"/>
                </a:solidFill>
                <a:effectLst/>
                <a:latin typeface="FiraCode Nerd Font Mono" panose="02000009000000000000" pitchFamily="49" charset="0"/>
              </a:rPr>
              <a:t> </a:t>
            </a:r>
            <a:r>
              <a:rPr lang="en" altLang="zh-CN" sz="1400" b="0" dirty="0">
                <a:solidFill>
                  <a:srgbClr val="0000FF"/>
                </a:solidFill>
                <a:effectLst/>
                <a:latin typeface="FiraCode Nerd Font Mono" panose="02000009000000000000" pitchFamily="49" charset="0"/>
              </a:rPr>
              <a:t>None</a:t>
            </a:r>
            <a:endParaRPr lang="en" altLang="zh-CN" sz="1400" b="0" dirty="0">
              <a:solidFill>
                <a:srgbClr val="000000"/>
              </a:solidFill>
              <a:effectLst/>
              <a:latin typeface="FiraCode Nerd Font Mono" panose="02000009000000000000" pitchFamily="49" charset="0"/>
            </a:endParaRPr>
          </a:p>
          <a:p>
            <a:pPr marL="0" indent="0">
              <a:buNone/>
            </a:pPr>
            <a:br>
              <a:rPr lang="en" altLang="zh-CN" sz="1400" b="0" dirty="0">
                <a:solidFill>
                  <a:srgbClr val="000000"/>
                </a:solidFill>
                <a:effectLst/>
                <a:latin typeface="FiraCode Nerd Font Mono" panose="02000009000000000000" pitchFamily="49" charset="0"/>
              </a:rPr>
            </a:br>
            <a:r>
              <a:rPr lang="zh-CN" altLang="en-US" sz="1400" b="0" dirty="0">
                <a:solidFill>
                  <a:srgbClr val="000000"/>
                </a:solidFill>
                <a:effectLst/>
                <a:latin typeface="FiraCode Nerd Font Mono" panose="02000009000000000000" pitchFamily="49" charset="0"/>
              </a:rPr>
              <a:t>    </a:t>
            </a:r>
            <a:r>
              <a:rPr lang="en" altLang="zh-CN" sz="1400" b="0" dirty="0">
                <a:solidFill>
                  <a:srgbClr val="000000"/>
                </a:solidFill>
                <a:effectLst/>
                <a:latin typeface="FiraCode Nerd Font Mono" panose="02000009000000000000" pitchFamily="49" charset="0"/>
              </a:rPr>
              <a:t>root = heap[</a:t>
            </a:r>
            <a:r>
              <a:rPr lang="en" altLang="zh-CN" sz="1400" b="0" dirty="0">
                <a:solidFill>
                  <a:srgbClr val="098658"/>
                </a:solidFill>
                <a:effectLst/>
                <a:latin typeface="FiraCode Nerd Font Mono" panose="02000009000000000000" pitchFamily="49" charset="0"/>
              </a:rPr>
              <a:t>0</a:t>
            </a:r>
            <a:r>
              <a:rPr lang="en" altLang="zh-CN" sz="1400" b="0" dirty="0">
                <a:solidFill>
                  <a:srgbClr val="000000"/>
                </a:solidFill>
                <a:effectLst/>
                <a:latin typeface="FiraCode Nerd Font Mono" panose="02000009000000000000" pitchFamily="49" charset="0"/>
              </a:rPr>
              <a:t>]</a:t>
            </a:r>
          </a:p>
          <a:p>
            <a:pPr marL="0" indent="0">
              <a:buNone/>
            </a:pPr>
            <a:r>
              <a:rPr lang="zh-CN" altLang="en-US" sz="1400" b="0" dirty="0">
                <a:solidFill>
                  <a:srgbClr val="808080"/>
                </a:solidFill>
                <a:effectLst/>
                <a:latin typeface="FiraCode Nerd Font Mono" panose="02000009000000000000" pitchFamily="49" charset="0"/>
              </a:rPr>
              <a:t>    </a:t>
            </a:r>
            <a:r>
              <a:rPr lang="en" altLang="zh-CN" sz="1400" b="0" dirty="0">
                <a:solidFill>
                  <a:srgbClr val="000000"/>
                </a:solidFill>
                <a:effectLst/>
                <a:latin typeface="FiraCode Nerd Font Mono" panose="02000009000000000000" pitchFamily="49" charset="0"/>
              </a:rPr>
              <a:t>heap[</a:t>
            </a:r>
            <a:r>
              <a:rPr lang="en" altLang="zh-CN" sz="1400" b="0" dirty="0">
                <a:solidFill>
                  <a:srgbClr val="098658"/>
                </a:solidFill>
                <a:effectLst/>
                <a:latin typeface="FiraCode Nerd Font Mono" panose="02000009000000000000" pitchFamily="49" charset="0"/>
              </a:rPr>
              <a:t>0</a:t>
            </a:r>
            <a:r>
              <a:rPr lang="en" altLang="zh-CN" sz="1400" b="0" dirty="0">
                <a:solidFill>
                  <a:srgbClr val="000000"/>
                </a:solidFill>
                <a:effectLst/>
                <a:latin typeface="FiraCode Nerd Font Mono" panose="02000009000000000000" pitchFamily="49" charset="0"/>
              </a:rPr>
              <a:t>] = heap[-</a:t>
            </a:r>
            <a:r>
              <a:rPr lang="en" altLang="zh-CN" sz="1400" b="0" dirty="0">
                <a:solidFill>
                  <a:srgbClr val="098658"/>
                </a:solidFill>
                <a:effectLst/>
                <a:latin typeface="FiraCode Nerd Font Mono" panose="02000009000000000000" pitchFamily="49" charset="0"/>
              </a:rPr>
              <a:t>1</a:t>
            </a:r>
            <a:r>
              <a:rPr lang="en" altLang="zh-CN" sz="1400" b="0" dirty="0">
                <a:solidFill>
                  <a:srgbClr val="000000"/>
                </a:solidFill>
                <a:effectLst/>
                <a:latin typeface="FiraCode Nerd Font Mono" panose="02000009000000000000" pitchFamily="49" charset="0"/>
              </a:rPr>
              <a:t>] </a:t>
            </a:r>
            <a:r>
              <a:rPr lang="en" altLang="zh-CN" sz="1400" b="0" dirty="0">
                <a:solidFill>
                  <a:srgbClr val="008000"/>
                </a:solidFill>
                <a:effectLst/>
                <a:latin typeface="FiraCode Nerd Font Mono" panose="02000009000000000000" pitchFamily="49" charset="0"/>
              </a:rPr>
              <a:t># </a:t>
            </a:r>
            <a:r>
              <a:rPr lang="zh-CN" altLang="en-US" sz="1400" b="0" dirty="0">
                <a:solidFill>
                  <a:srgbClr val="008000"/>
                </a:solidFill>
                <a:effectLst/>
                <a:latin typeface="FiraCode Nerd Font Mono" panose="02000009000000000000" pitchFamily="49" charset="0"/>
              </a:rPr>
              <a:t>将根节点与最后一个节点交换</a:t>
            </a:r>
            <a:endParaRPr lang="zh-CN" altLang="en-US" sz="1400" b="0" dirty="0">
              <a:solidFill>
                <a:srgbClr val="000000"/>
              </a:solidFill>
              <a:effectLst/>
              <a:latin typeface="FiraCode Nerd Font Mono" panose="02000009000000000000" pitchFamily="49" charset="0"/>
            </a:endParaRPr>
          </a:p>
          <a:p>
            <a:pPr marL="0" indent="0">
              <a:buNone/>
            </a:pPr>
            <a:r>
              <a:rPr lang="zh-CN" altLang="en-US" sz="1400" dirty="0">
                <a:solidFill>
                  <a:srgbClr val="808080"/>
                </a:solidFill>
                <a:latin typeface="FiraCode Nerd Font Mono" panose="02000009000000000000" pitchFamily="49" charset="0"/>
              </a:rPr>
              <a:t>    </a:t>
            </a:r>
            <a:r>
              <a:rPr lang="en" altLang="zh-CN" sz="1400" b="0" dirty="0" err="1">
                <a:solidFill>
                  <a:srgbClr val="000000"/>
                </a:solidFill>
                <a:effectLst/>
                <a:latin typeface="FiraCode Nerd Font Mono" panose="02000009000000000000" pitchFamily="49" charset="0"/>
              </a:rPr>
              <a:t>heap.pop</a:t>
            </a:r>
            <a:r>
              <a:rPr lang="en" altLang="zh-CN" sz="1400" b="0" dirty="0">
                <a:solidFill>
                  <a:srgbClr val="000000"/>
                </a:solidFill>
                <a:effectLst/>
                <a:latin typeface="FiraCode Nerd Font Mono" panose="02000009000000000000" pitchFamily="49" charset="0"/>
              </a:rPr>
              <a:t>() </a:t>
            </a:r>
            <a:r>
              <a:rPr lang="en" altLang="zh-CN" sz="1400" b="0" dirty="0">
                <a:solidFill>
                  <a:srgbClr val="008000"/>
                </a:solidFill>
                <a:effectLst/>
                <a:latin typeface="FiraCode Nerd Font Mono" panose="02000009000000000000" pitchFamily="49" charset="0"/>
              </a:rPr>
              <a:t># </a:t>
            </a:r>
            <a:r>
              <a:rPr lang="zh-CN" altLang="en-US" sz="1400" b="0" dirty="0">
                <a:solidFill>
                  <a:srgbClr val="008000"/>
                </a:solidFill>
                <a:effectLst/>
                <a:latin typeface="FiraCode Nerd Font Mono" panose="02000009000000000000" pitchFamily="49" charset="0"/>
              </a:rPr>
              <a:t>删除最后一个节点</a:t>
            </a:r>
            <a:endParaRPr lang="zh-CN" altLang="en-US" sz="1400" b="0" dirty="0">
              <a:solidFill>
                <a:srgbClr val="000000"/>
              </a:solidFill>
              <a:effectLst/>
              <a:latin typeface="FiraCode Nerd Font Mono" panose="02000009000000000000" pitchFamily="49" charset="0"/>
            </a:endParaRPr>
          </a:p>
          <a:p>
            <a:pPr marL="0" indent="0">
              <a:buNone/>
            </a:pPr>
            <a:r>
              <a:rPr lang="zh-CN" altLang="en-US" sz="1400" b="0" dirty="0">
                <a:solidFill>
                  <a:srgbClr val="000000"/>
                </a:solidFill>
                <a:effectLst/>
                <a:latin typeface="FiraCode Nerd Font Mono" panose="02000009000000000000" pitchFamily="49" charset="0"/>
              </a:rPr>
              <a:t>    </a:t>
            </a:r>
            <a:r>
              <a:rPr lang="en" altLang="zh-CN" sz="1400" b="0" dirty="0" err="1">
                <a:solidFill>
                  <a:srgbClr val="000000"/>
                </a:solidFill>
                <a:effectLst/>
                <a:latin typeface="FiraCode Nerd Font Mono" panose="02000009000000000000" pitchFamily="49" charset="0"/>
              </a:rPr>
              <a:t>heapify</a:t>
            </a:r>
            <a:r>
              <a:rPr lang="en" altLang="zh-CN" sz="1400" b="0" dirty="0">
                <a:solidFill>
                  <a:srgbClr val="000000"/>
                </a:solidFill>
                <a:effectLst/>
                <a:latin typeface="FiraCode Nerd Font Mono" panose="02000009000000000000" pitchFamily="49" charset="0"/>
              </a:rPr>
              <a:t>(heap, </a:t>
            </a:r>
            <a:r>
              <a:rPr lang="en" altLang="zh-CN" sz="1400" b="0" dirty="0" err="1">
                <a:solidFill>
                  <a:srgbClr val="000000"/>
                </a:solidFill>
                <a:effectLst/>
                <a:latin typeface="FiraCode Nerd Font Mono" panose="02000009000000000000" pitchFamily="49" charset="0"/>
              </a:rPr>
              <a:t>len</a:t>
            </a:r>
            <a:r>
              <a:rPr lang="en" altLang="zh-CN" sz="1400" b="0" dirty="0">
                <a:solidFill>
                  <a:srgbClr val="000000"/>
                </a:solidFill>
                <a:effectLst/>
                <a:latin typeface="FiraCode Nerd Font Mono" panose="02000009000000000000" pitchFamily="49" charset="0"/>
              </a:rPr>
              <a:t>(heap), </a:t>
            </a:r>
            <a:r>
              <a:rPr lang="en" altLang="zh-CN" sz="1400" b="0" dirty="0">
                <a:solidFill>
                  <a:srgbClr val="098658"/>
                </a:solidFill>
                <a:effectLst/>
                <a:latin typeface="FiraCode Nerd Font Mono" panose="02000009000000000000" pitchFamily="49" charset="0"/>
              </a:rPr>
              <a:t>0</a:t>
            </a:r>
            <a:r>
              <a:rPr lang="en" altLang="zh-CN" sz="1400" b="0" dirty="0">
                <a:solidFill>
                  <a:srgbClr val="000000"/>
                </a:solidFill>
                <a:effectLst/>
                <a:latin typeface="FiraCode Nerd Font Mono" panose="02000009000000000000" pitchFamily="49" charset="0"/>
              </a:rPr>
              <a:t>) </a:t>
            </a:r>
            <a:r>
              <a:rPr lang="en" altLang="zh-CN" sz="1400" b="0" dirty="0">
                <a:solidFill>
                  <a:srgbClr val="008000"/>
                </a:solidFill>
                <a:effectLst/>
                <a:latin typeface="FiraCode Nerd Font Mono" panose="02000009000000000000" pitchFamily="49" charset="0"/>
              </a:rPr>
              <a:t># </a:t>
            </a:r>
            <a:r>
              <a:rPr lang="zh-CN" altLang="en-US" sz="1400" b="0" dirty="0">
                <a:solidFill>
                  <a:srgbClr val="008000"/>
                </a:solidFill>
                <a:effectLst/>
                <a:latin typeface="FiraCode Nerd Font Mono" panose="02000009000000000000" pitchFamily="49" charset="0"/>
              </a:rPr>
              <a:t>对交换后的根节点进行下沉操作</a:t>
            </a:r>
            <a:endParaRPr lang="zh-CN" altLang="en-US" sz="1400" b="0" dirty="0">
              <a:solidFill>
                <a:srgbClr val="000000"/>
              </a:solidFill>
              <a:effectLst/>
              <a:latin typeface="FiraCode Nerd Font Mono" panose="02000009000000000000" pitchFamily="49" charset="0"/>
            </a:endParaRPr>
          </a:p>
          <a:p>
            <a:pPr marL="0" indent="0">
              <a:buNone/>
            </a:pPr>
            <a:r>
              <a:rPr lang="zh-CN" altLang="en-US" sz="1400" b="0" dirty="0">
                <a:solidFill>
                  <a:srgbClr val="0000FF"/>
                </a:solidFill>
                <a:effectLst/>
                <a:latin typeface="FiraCode Nerd Font Mono" panose="02000009000000000000" pitchFamily="49" charset="0"/>
              </a:rPr>
              <a:t>    </a:t>
            </a:r>
            <a:r>
              <a:rPr lang="en" altLang="zh-CN" sz="1400" b="0" dirty="0">
                <a:solidFill>
                  <a:srgbClr val="0000FF"/>
                </a:solidFill>
                <a:effectLst/>
                <a:latin typeface="FiraCode Nerd Font Mono" panose="02000009000000000000" pitchFamily="49" charset="0"/>
              </a:rPr>
              <a:t>return</a:t>
            </a:r>
            <a:r>
              <a:rPr lang="en" altLang="zh-CN" sz="1400" b="0" dirty="0">
                <a:solidFill>
                  <a:srgbClr val="000000"/>
                </a:solidFill>
                <a:effectLst/>
                <a:latin typeface="FiraCode Nerd Font Mono" panose="02000009000000000000" pitchFamily="49" charset="0"/>
              </a:rPr>
              <a:t> root</a:t>
            </a:r>
          </a:p>
          <a:p>
            <a:pPr marL="0" indent="0">
              <a:buNone/>
            </a:pPr>
            <a:endParaRPr kumimoji="1" lang="zh-CN" altLang="en-US" sz="1400" dirty="0"/>
          </a:p>
        </p:txBody>
      </p:sp>
    </p:spTree>
    <p:extLst>
      <p:ext uri="{BB962C8B-B14F-4D97-AF65-F5344CB8AC3E}">
        <p14:creationId xmlns:p14="http://schemas.microsoft.com/office/powerpoint/2010/main" val="2346276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5659D-9D52-0D44-8C11-BE5F8424C803}"/>
              </a:ext>
            </a:extLst>
          </p:cNvPr>
          <p:cNvSpPr>
            <a:spLocks noGrp="1"/>
          </p:cNvSpPr>
          <p:nvPr>
            <p:ph type="title"/>
          </p:nvPr>
        </p:nvSpPr>
        <p:spPr/>
        <p:txBody>
          <a:bodyPr/>
          <a:lstStyle/>
          <a:p>
            <a:r>
              <a:rPr kumimoji="1" lang="zh-CN" altLang="en-US" dirty="0"/>
              <a:t>附录 堆排序</a:t>
            </a:r>
          </a:p>
        </p:txBody>
      </p:sp>
      <p:sp>
        <p:nvSpPr>
          <p:cNvPr id="3" name="内容占位符 2">
            <a:extLst>
              <a:ext uri="{FF2B5EF4-FFF2-40B4-BE49-F238E27FC236}">
                <a16:creationId xmlns:a16="http://schemas.microsoft.com/office/drawing/2014/main" id="{933870EB-8A9A-8544-B206-83D998528805}"/>
              </a:ext>
            </a:extLst>
          </p:cNvPr>
          <p:cNvSpPr>
            <a:spLocks noGrp="1"/>
          </p:cNvSpPr>
          <p:nvPr>
            <p:ph idx="1"/>
          </p:nvPr>
        </p:nvSpPr>
        <p:spPr>
          <a:xfrm>
            <a:off x="1182688" y="2017713"/>
            <a:ext cx="7061720" cy="4114800"/>
          </a:xfrm>
        </p:spPr>
        <p:txBody>
          <a:bodyPr/>
          <a:lstStyle/>
          <a:p>
            <a:pPr marL="0" indent="0">
              <a:buNone/>
            </a:pPr>
            <a:r>
              <a:rPr lang="en" altLang="zh-CN" sz="1400" b="0" dirty="0">
                <a:solidFill>
                  <a:srgbClr val="0000FF"/>
                </a:solidFill>
                <a:effectLst/>
                <a:latin typeface="FiraCode Nerd Font Mono" panose="02000009000000000000" pitchFamily="49" charset="0"/>
              </a:rPr>
              <a:t>def</a:t>
            </a:r>
            <a:r>
              <a:rPr lang="en" altLang="zh-CN" sz="1400" b="0" dirty="0">
                <a:solidFill>
                  <a:srgbClr val="000000"/>
                </a:solidFill>
                <a:effectLst/>
                <a:latin typeface="FiraCode Nerd Font Mono" panose="02000009000000000000" pitchFamily="49" charset="0"/>
              </a:rPr>
              <a:t> </a:t>
            </a:r>
            <a:r>
              <a:rPr lang="en" altLang="zh-CN" sz="1400" b="0" dirty="0" err="1">
                <a:solidFill>
                  <a:srgbClr val="000000"/>
                </a:solidFill>
                <a:effectLst/>
                <a:latin typeface="FiraCode Nerd Font Mono" panose="02000009000000000000" pitchFamily="49" charset="0"/>
              </a:rPr>
              <a:t>heap_sort</a:t>
            </a:r>
            <a:r>
              <a:rPr lang="en" altLang="zh-CN" sz="1400" b="0" dirty="0">
                <a:solidFill>
                  <a:srgbClr val="000000"/>
                </a:solidFill>
                <a:effectLst/>
                <a:latin typeface="FiraCode Nerd Font Mono" panose="02000009000000000000" pitchFamily="49" charset="0"/>
              </a:rPr>
              <a:t>(</a:t>
            </a:r>
            <a:r>
              <a:rPr lang="en" altLang="zh-CN" sz="1400" b="0" dirty="0" err="1">
                <a:solidFill>
                  <a:srgbClr val="808080"/>
                </a:solidFill>
                <a:effectLst/>
                <a:latin typeface="FiraCode Nerd Font Mono" panose="02000009000000000000" pitchFamily="49" charset="0"/>
              </a:rPr>
              <a:t>arr</a:t>
            </a:r>
            <a:r>
              <a:rPr lang="en" altLang="zh-CN" sz="1400" b="0" dirty="0">
                <a:solidFill>
                  <a:srgbClr val="000000"/>
                </a:solidFill>
                <a:effectLst/>
                <a:latin typeface="FiraCode Nerd Font Mono" panose="02000009000000000000" pitchFamily="49" charset="0"/>
              </a:rPr>
              <a:t>):</a:t>
            </a:r>
          </a:p>
          <a:p>
            <a:pPr marL="0" indent="0">
              <a:buNone/>
            </a:pPr>
            <a:r>
              <a:rPr lang="zh-CN" altLang="en-US" sz="1400" b="0" dirty="0">
                <a:solidFill>
                  <a:srgbClr val="000000"/>
                </a:solidFill>
                <a:effectLst/>
                <a:latin typeface="FiraCode Nerd Font Mono" panose="02000009000000000000" pitchFamily="49" charset="0"/>
              </a:rPr>
              <a:t>    </a:t>
            </a:r>
            <a:r>
              <a:rPr lang="en" altLang="zh-CN" sz="1400" b="0" dirty="0">
                <a:solidFill>
                  <a:srgbClr val="000000"/>
                </a:solidFill>
                <a:effectLst/>
                <a:latin typeface="FiraCode Nerd Font Mono" panose="02000009000000000000" pitchFamily="49" charset="0"/>
              </a:rPr>
              <a:t>n = </a:t>
            </a:r>
            <a:r>
              <a:rPr lang="en" altLang="zh-CN" sz="1400" b="0" dirty="0" err="1">
                <a:solidFill>
                  <a:srgbClr val="000000"/>
                </a:solidFill>
                <a:effectLst/>
                <a:latin typeface="FiraCode Nerd Font Mono" panose="02000009000000000000" pitchFamily="49" charset="0"/>
              </a:rPr>
              <a:t>len</a:t>
            </a:r>
            <a:r>
              <a:rPr lang="en" altLang="zh-CN" sz="1400" b="0" dirty="0">
                <a:solidFill>
                  <a:srgbClr val="000000"/>
                </a:solidFill>
                <a:effectLst/>
                <a:latin typeface="FiraCode Nerd Font Mono" panose="02000009000000000000" pitchFamily="49" charset="0"/>
              </a:rPr>
              <a:t>(</a:t>
            </a:r>
            <a:r>
              <a:rPr lang="en" altLang="zh-CN" sz="1400" b="0" dirty="0" err="1">
                <a:solidFill>
                  <a:srgbClr val="808080"/>
                </a:solidFill>
                <a:effectLst/>
                <a:latin typeface="FiraCode Nerd Font Mono" panose="02000009000000000000" pitchFamily="49" charset="0"/>
              </a:rPr>
              <a:t>arr</a:t>
            </a:r>
            <a:r>
              <a:rPr lang="en" altLang="zh-CN" sz="1400" b="0" dirty="0">
                <a:solidFill>
                  <a:srgbClr val="000000"/>
                </a:solidFill>
                <a:effectLst/>
                <a:latin typeface="FiraCode Nerd Font Mono" panose="02000009000000000000" pitchFamily="49" charset="0"/>
              </a:rPr>
              <a:t>)</a:t>
            </a:r>
          </a:p>
          <a:p>
            <a:pPr marL="0" indent="0">
              <a:buNone/>
            </a:pPr>
            <a:br>
              <a:rPr lang="en" altLang="zh-CN" sz="1400" b="0" dirty="0">
                <a:solidFill>
                  <a:srgbClr val="000000"/>
                </a:solidFill>
                <a:effectLst/>
                <a:latin typeface="FiraCode Nerd Font Mono" panose="02000009000000000000" pitchFamily="49" charset="0"/>
              </a:rPr>
            </a:br>
            <a:r>
              <a:rPr lang="zh-CN" altLang="en-US" sz="1400" b="0" dirty="0">
                <a:solidFill>
                  <a:srgbClr val="000000"/>
                </a:solidFill>
                <a:effectLst/>
                <a:latin typeface="FiraCode Nerd Font Mono" panose="02000009000000000000" pitchFamily="49" charset="0"/>
              </a:rPr>
              <a:t>    </a:t>
            </a:r>
            <a:r>
              <a:rPr lang="en" altLang="zh-CN" sz="1400" b="0" dirty="0">
                <a:solidFill>
                  <a:srgbClr val="008000"/>
                </a:solidFill>
                <a:effectLst/>
                <a:latin typeface="FiraCode Nerd Font Mono" panose="02000009000000000000" pitchFamily="49" charset="0"/>
              </a:rPr>
              <a:t># </a:t>
            </a:r>
            <a:r>
              <a:rPr lang="zh-CN" altLang="en-US" sz="1400" b="0" dirty="0">
                <a:solidFill>
                  <a:srgbClr val="008000"/>
                </a:solidFill>
                <a:effectLst/>
                <a:latin typeface="FiraCode Nerd Font Mono" panose="02000009000000000000" pitchFamily="49" charset="0"/>
              </a:rPr>
              <a:t>构建最大堆</a:t>
            </a:r>
            <a:endParaRPr lang="zh-CN" altLang="en-US" sz="1400" b="0" dirty="0">
              <a:solidFill>
                <a:srgbClr val="000000"/>
              </a:solidFill>
              <a:effectLst/>
              <a:latin typeface="FiraCode Nerd Font Mono" panose="02000009000000000000" pitchFamily="49" charset="0"/>
            </a:endParaRPr>
          </a:p>
          <a:p>
            <a:pPr marL="0" indent="0">
              <a:buNone/>
            </a:pPr>
            <a:r>
              <a:rPr lang="zh-CN" altLang="en-US" sz="1400" b="0" dirty="0">
                <a:solidFill>
                  <a:srgbClr val="0000FF"/>
                </a:solidFill>
                <a:effectLst/>
                <a:latin typeface="FiraCode Nerd Font Mono" panose="02000009000000000000" pitchFamily="49" charset="0"/>
              </a:rPr>
              <a:t>    </a:t>
            </a:r>
            <a:r>
              <a:rPr lang="en" altLang="zh-CN" sz="1400" b="0" dirty="0">
                <a:solidFill>
                  <a:srgbClr val="0000FF"/>
                </a:solidFill>
                <a:effectLst/>
                <a:latin typeface="FiraCode Nerd Font Mono" panose="02000009000000000000" pitchFamily="49" charset="0"/>
              </a:rPr>
              <a:t>for</a:t>
            </a:r>
            <a:r>
              <a:rPr lang="en" altLang="zh-CN" sz="1400" b="0" dirty="0">
                <a:solidFill>
                  <a:srgbClr val="000000"/>
                </a:solidFill>
                <a:effectLst/>
                <a:latin typeface="FiraCode Nerd Font Mono" panose="02000009000000000000" pitchFamily="49" charset="0"/>
              </a:rPr>
              <a:t> </a:t>
            </a:r>
            <a:r>
              <a:rPr lang="en" altLang="zh-CN" sz="1400" b="0" dirty="0" err="1">
                <a:solidFill>
                  <a:srgbClr val="000000"/>
                </a:solidFill>
                <a:effectLst/>
                <a:latin typeface="FiraCode Nerd Font Mono" panose="02000009000000000000" pitchFamily="49" charset="0"/>
              </a:rPr>
              <a:t>i</a:t>
            </a:r>
            <a:r>
              <a:rPr lang="en" altLang="zh-CN" sz="1400" b="0" dirty="0">
                <a:solidFill>
                  <a:srgbClr val="000000"/>
                </a:solidFill>
                <a:effectLst/>
                <a:latin typeface="FiraCode Nerd Font Mono" panose="02000009000000000000" pitchFamily="49" charset="0"/>
              </a:rPr>
              <a:t> </a:t>
            </a:r>
            <a:r>
              <a:rPr lang="en" altLang="zh-CN" sz="1400" b="0" dirty="0">
                <a:solidFill>
                  <a:srgbClr val="0000FF"/>
                </a:solidFill>
                <a:effectLst/>
                <a:latin typeface="FiraCode Nerd Font Mono" panose="02000009000000000000" pitchFamily="49" charset="0"/>
              </a:rPr>
              <a:t>in</a:t>
            </a:r>
            <a:r>
              <a:rPr lang="en" altLang="zh-CN" sz="1400" b="0" dirty="0">
                <a:solidFill>
                  <a:srgbClr val="000000"/>
                </a:solidFill>
                <a:effectLst/>
                <a:latin typeface="FiraCode Nerd Font Mono" panose="02000009000000000000" pitchFamily="49" charset="0"/>
              </a:rPr>
              <a:t> </a:t>
            </a:r>
            <a:r>
              <a:rPr lang="en" altLang="zh-CN" sz="1400" b="0" dirty="0">
                <a:solidFill>
                  <a:srgbClr val="2B91AF"/>
                </a:solidFill>
                <a:effectLst/>
                <a:latin typeface="FiraCode Nerd Font Mono" panose="02000009000000000000" pitchFamily="49" charset="0"/>
              </a:rPr>
              <a:t>range</a:t>
            </a:r>
            <a:r>
              <a:rPr lang="en" altLang="zh-CN" sz="1400" b="0" dirty="0">
                <a:solidFill>
                  <a:srgbClr val="000000"/>
                </a:solidFill>
                <a:effectLst/>
                <a:latin typeface="FiraCode Nerd Font Mono" panose="02000009000000000000" pitchFamily="49" charset="0"/>
              </a:rPr>
              <a:t>(n // </a:t>
            </a:r>
            <a:r>
              <a:rPr lang="en" altLang="zh-CN" sz="1400" b="0" dirty="0">
                <a:solidFill>
                  <a:srgbClr val="098658"/>
                </a:solidFill>
                <a:effectLst/>
                <a:latin typeface="FiraCode Nerd Font Mono" panose="02000009000000000000" pitchFamily="49" charset="0"/>
              </a:rPr>
              <a:t>2</a:t>
            </a:r>
            <a:r>
              <a:rPr lang="en" altLang="zh-CN" sz="1400" b="0" dirty="0">
                <a:solidFill>
                  <a:srgbClr val="000000"/>
                </a:solidFill>
                <a:effectLst/>
                <a:latin typeface="FiraCode Nerd Font Mono" panose="02000009000000000000" pitchFamily="49" charset="0"/>
              </a:rPr>
              <a:t> - </a:t>
            </a:r>
            <a:r>
              <a:rPr lang="en" altLang="zh-CN" sz="1400" b="0" dirty="0">
                <a:solidFill>
                  <a:srgbClr val="098658"/>
                </a:solidFill>
                <a:effectLst/>
                <a:latin typeface="FiraCode Nerd Font Mono" panose="02000009000000000000" pitchFamily="49" charset="0"/>
              </a:rPr>
              <a:t>1</a:t>
            </a:r>
            <a:r>
              <a:rPr lang="en" altLang="zh-CN" sz="1400" b="0" dirty="0">
                <a:solidFill>
                  <a:srgbClr val="000000"/>
                </a:solidFill>
                <a:effectLst/>
                <a:latin typeface="FiraCode Nerd Font Mono" panose="02000009000000000000" pitchFamily="49" charset="0"/>
              </a:rPr>
              <a:t>, -</a:t>
            </a:r>
            <a:r>
              <a:rPr lang="en" altLang="zh-CN" sz="1400" b="0" dirty="0">
                <a:solidFill>
                  <a:srgbClr val="098658"/>
                </a:solidFill>
                <a:effectLst/>
                <a:latin typeface="FiraCode Nerd Font Mono" panose="02000009000000000000" pitchFamily="49" charset="0"/>
              </a:rPr>
              <a:t>1</a:t>
            </a:r>
            <a:r>
              <a:rPr lang="en" altLang="zh-CN" sz="1400" b="0" dirty="0">
                <a:solidFill>
                  <a:srgbClr val="000000"/>
                </a:solidFill>
                <a:effectLst/>
                <a:latin typeface="FiraCode Nerd Font Mono" panose="02000009000000000000" pitchFamily="49" charset="0"/>
              </a:rPr>
              <a:t>, -</a:t>
            </a:r>
            <a:r>
              <a:rPr lang="en" altLang="zh-CN" sz="1400" b="0" dirty="0">
                <a:solidFill>
                  <a:srgbClr val="098658"/>
                </a:solidFill>
                <a:effectLst/>
                <a:latin typeface="FiraCode Nerd Font Mono" panose="02000009000000000000" pitchFamily="49" charset="0"/>
              </a:rPr>
              <a:t>1</a:t>
            </a:r>
            <a:r>
              <a:rPr lang="en" altLang="zh-CN" sz="1400" b="0" dirty="0">
                <a:solidFill>
                  <a:srgbClr val="000000"/>
                </a:solidFill>
                <a:effectLst/>
                <a:latin typeface="FiraCode Nerd Font Mono" panose="02000009000000000000" pitchFamily="49" charset="0"/>
              </a:rPr>
              <a:t>):</a:t>
            </a:r>
          </a:p>
          <a:p>
            <a:pPr marL="0" indent="0">
              <a:buNone/>
            </a:pPr>
            <a:r>
              <a:rPr lang="zh-CN" altLang="en-US" sz="1400" b="0" dirty="0">
                <a:solidFill>
                  <a:srgbClr val="000000"/>
                </a:solidFill>
                <a:effectLst/>
                <a:latin typeface="FiraCode Nerd Font Mono" panose="02000009000000000000" pitchFamily="49" charset="0"/>
              </a:rPr>
              <a:t>        </a:t>
            </a:r>
            <a:r>
              <a:rPr lang="en" altLang="zh-CN" sz="1400" b="0" dirty="0" err="1">
                <a:solidFill>
                  <a:srgbClr val="000000"/>
                </a:solidFill>
                <a:effectLst/>
                <a:latin typeface="FiraCode Nerd Font Mono" panose="02000009000000000000" pitchFamily="49" charset="0"/>
              </a:rPr>
              <a:t>heapify</a:t>
            </a:r>
            <a:r>
              <a:rPr lang="en" altLang="zh-CN" sz="1400" b="0" dirty="0">
                <a:solidFill>
                  <a:srgbClr val="000000"/>
                </a:solidFill>
                <a:effectLst/>
                <a:latin typeface="FiraCode Nerd Font Mono" panose="02000009000000000000" pitchFamily="49" charset="0"/>
              </a:rPr>
              <a:t>(</a:t>
            </a:r>
            <a:r>
              <a:rPr lang="en" altLang="zh-CN" sz="1400" b="0" dirty="0" err="1">
                <a:solidFill>
                  <a:srgbClr val="808080"/>
                </a:solidFill>
                <a:effectLst/>
                <a:latin typeface="FiraCode Nerd Font Mono" panose="02000009000000000000" pitchFamily="49" charset="0"/>
              </a:rPr>
              <a:t>arr</a:t>
            </a:r>
            <a:r>
              <a:rPr lang="en" altLang="zh-CN" sz="1400" b="0" dirty="0">
                <a:solidFill>
                  <a:srgbClr val="000000"/>
                </a:solidFill>
                <a:effectLst/>
                <a:latin typeface="FiraCode Nerd Font Mono" panose="02000009000000000000" pitchFamily="49" charset="0"/>
              </a:rPr>
              <a:t>, n, </a:t>
            </a:r>
            <a:r>
              <a:rPr lang="en" altLang="zh-CN" sz="1400" b="0" dirty="0" err="1">
                <a:solidFill>
                  <a:srgbClr val="000000"/>
                </a:solidFill>
                <a:effectLst/>
                <a:latin typeface="FiraCode Nerd Font Mono" panose="02000009000000000000" pitchFamily="49" charset="0"/>
              </a:rPr>
              <a:t>i</a:t>
            </a:r>
            <a:r>
              <a:rPr lang="en" altLang="zh-CN" sz="1400" b="0" dirty="0">
                <a:solidFill>
                  <a:srgbClr val="000000"/>
                </a:solidFill>
                <a:effectLst/>
                <a:latin typeface="FiraCode Nerd Font Mono" panose="02000009000000000000" pitchFamily="49" charset="0"/>
              </a:rPr>
              <a:t>)</a:t>
            </a:r>
          </a:p>
          <a:p>
            <a:pPr marL="0" indent="0">
              <a:buNone/>
            </a:pPr>
            <a:br>
              <a:rPr lang="en" altLang="zh-CN" sz="1400" b="0" dirty="0">
                <a:solidFill>
                  <a:srgbClr val="000000"/>
                </a:solidFill>
                <a:effectLst/>
                <a:latin typeface="FiraCode Nerd Font Mono" panose="02000009000000000000" pitchFamily="49" charset="0"/>
              </a:rPr>
            </a:br>
            <a:r>
              <a:rPr lang="zh-CN" altLang="en-US" sz="1400" b="0" dirty="0">
                <a:solidFill>
                  <a:srgbClr val="000000"/>
                </a:solidFill>
                <a:effectLst/>
                <a:latin typeface="FiraCode Nerd Font Mono" panose="02000009000000000000" pitchFamily="49" charset="0"/>
              </a:rPr>
              <a:t>    </a:t>
            </a:r>
            <a:r>
              <a:rPr lang="en" altLang="zh-CN" sz="1400" b="0" dirty="0">
                <a:solidFill>
                  <a:srgbClr val="008000"/>
                </a:solidFill>
                <a:effectLst/>
                <a:latin typeface="FiraCode Nerd Font Mono" panose="02000009000000000000" pitchFamily="49" charset="0"/>
              </a:rPr>
              <a:t># </a:t>
            </a:r>
            <a:r>
              <a:rPr lang="zh-CN" altLang="en-US" sz="1400" b="0" dirty="0">
                <a:solidFill>
                  <a:srgbClr val="008000"/>
                </a:solidFill>
                <a:effectLst/>
                <a:latin typeface="FiraCode Nerd Font Mono" panose="02000009000000000000" pitchFamily="49" charset="0"/>
              </a:rPr>
              <a:t>依次取出堆顶元素，并调整堆</a:t>
            </a:r>
            <a:endParaRPr lang="zh-CN" altLang="en-US" sz="1400" b="0" dirty="0">
              <a:solidFill>
                <a:srgbClr val="000000"/>
              </a:solidFill>
              <a:effectLst/>
              <a:latin typeface="FiraCode Nerd Font Mono" panose="02000009000000000000" pitchFamily="49" charset="0"/>
            </a:endParaRPr>
          </a:p>
          <a:p>
            <a:pPr marL="0" indent="0">
              <a:buNone/>
            </a:pPr>
            <a:r>
              <a:rPr lang="zh-CN" altLang="en-US" sz="1400" b="0" dirty="0">
                <a:solidFill>
                  <a:srgbClr val="0000FF"/>
                </a:solidFill>
                <a:effectLst/>
                <a:latin typeface="FiraCode Nerd Font Mono" panose="02000009000000000000" pitchFamily="49" charset="0"/>
              </a:rPr>
              <a:t>    </a:t>
            </a:r>
            <a:r>
              <a:rPr lang="en" altLang="zh-CN" sz="1400" b="0" dirty="0">
                <a:solidFill>
                  <a:srgbClr val="0000FF"/>
                </a:solidFill>
                <a:effectLst/>
                <a:latin typeface="FiraCode Nerd Font Mono" panose="02000009000000000000" pitchFamily="49" charset="0"/>
              </a:rPr>
              <a:t>for</a:t>
            </a:r>
            <a:r>
              <a:rPr lang="en" altLang="zh-CN" sz="1400" b="0" dirty="0">
                <a:solidFill>
                  <a:srgbClr val="000000"/>
                </a:solidFill>
                <a:effectLst/>
                <a:latin typeface="FiraCode Nerd Font Mono" panose="02000009000000000000" pitchFamily="49" charset="0"/>
              </a:rPr>
              <a:t> </a:t>
            </a:r>
            <a:r>
              <a:rPr lang="en" altLang="zh-CN" sz="1400" b="0" dirty="0" err="1">
                <a:solidFill>
                  <a:srgbClr val="000000"/>
                </a:solidFill>
                <a:effectLst/>
                <a:latin typeface="FiraCode Nerd Font Mono" panose="02000009000000000000" pitchFamily="49" charset="0"/>
              </a:rPr>
              <a:t>i</a:t>
            </a:r>
            <a:r>
              <a:rPr lang="en" altLang="zh-CN" sz="1400" b="0" dirty="0">
                <a:solidFill>
                  <a:srgbClr val="000000"/>
                </a:solidFill>
                <a:effectLst/>
                <a:latin typeface="FiraCode Nerd Font Mono" panose="02000009000000000000" pitchFamily="49" charset="0"/>
              </a:rPr>
              <a:t> </a:t>
            </a:r>
            <a:r>
              <a:rPr lang="en" altLang="zh-CN" sz="1400" b="0" dirty="0">
                <a:solidFill>
                  <a:srgbClr val="0000FF"/>
                </a:solidFill>
                <a:effectLst/>
                <a:latin typeface="FiraCode Nerd Font Mono" panose="02000009000000000000" pitchFamily="49" charset="0"/>
              </a:rPr>
              <a:t>in</a:t>
            </a:r>
            <a:r>
              <a:rPr lang="en" altLang="zh-CN" sz="1400" b="0" dirty="0">
                <a:solidFill>
                  <a:srgbClr val="000000"/>
                </a:solidFill>
                <a:effectLst/>
                <a:latin typeface="FiraCode Nerd Font Mono" panose="02000009000000000000" pitchFamily="49" charset="0"/>
              </a:rPr>
              <a:t> </a:t>
            </a:r>
            <a:r>
              <a:rPr lang="en" altLang="zh-CN" sz="1400" b="0" dirty="0">
                <a:solidFill>
                  <a:srgbClr val="2B91AF"/>
                </a:solidFill>
                <a:effectLst/>
                <a:latin typeface="FiraCode Nerd Font Mono" panose="02000009000000000000" pitchFamily="49" charset="0"/>
              </a:rPr>
              <a:t>range</a:t>
            </a:r>
            <a:r>
              <a:rPr lang="en" altLang="zh-CN" sz="1400" b="0" dirty="0">
                <a:solidFill>
                  <a:srgbClr val="000000"/>
                </a:solidFill>
                <a:effectLst/>
                <a:latin typeface="FiraCode Nerd Font Mono" panose="02000009000000000000" pitchFamily="49" charset="0"/>
              </a:rPr>
              <a:t>(n - </a:t>
            </a:r>
            <a:r>
              <a:rPr lang="en" altLang="zh-CN" sz="1400" b="0" dirty="0">
                <a:solidFill>
                  <a:srgbClr val="098658"/>
                </a:solidFill>
                <a:effectLst/>
                <a:latin typeface="FiraCode Nerd Font Mono" panose="02000009000000000000" pitchFamily="49" charset="0"/>
              </a:rPr>
              <a:t>1</a:t>
            </a:r>
            <a:r>
              <a:rPr lang="en" altLang="zh-CN" sz="1400" b="0" dirty="0">
                <a:solidFill>
                  <a:srgbClr val="000000"/>
                </a:solidFill>
                <a:effectLst/>
                <a:latin typeface="FiraCode Nerd Font Mono" panose="02000009000000000000" pitchFamily="49" charset="0"/>
              </a:rPr>
              <a:t>, </a:t>
            </a:r>
            <a:r>
              <a:rPr lang="en" altLang="zh-CN" sz="1400" b="0" dirty="0">
                <a:solidFill>
                  <a:srgbClr val="098658"/>
                </a:solidFill>
                <a:effectLst/>
                <a:latin typeface="FiraCode Nerd Font Mono" panose="02000009000000000000" pitchFamily="49" charset="0"/>
              </a:rPr>
              <a:t>0</a:t>
            </a:r>
            <a:r>
              <a:rPr lang="en" altLang="zh-CN" sz="1400" b="0" dirty="0">
                <a:solidFill>
                  <a:srgbClr val="000000"/>
                </a:solidFill>
                <a:effectLst/>
                <a:latin typeface="FiraCode Nerd Font Mono" panose="02000009000000000000" pitchFamily="49" charset="0"/>
              </a:rPr>
              <a:t>, -</a:t>
            </a:r>
            <a:r>
              <a:rPr lang="en" altLang="zh-CN" sz="1400" b="0" dirty="0">
                <a:solidFill>
                  <a:srgbClr val="098658"/>
                </a:solidFill>
                <a:effectLst/>
                <a:latin typeface="FiraCode Nerd Font Mono" panose="02000009000000000000" pitchFamily="49" charset="0"/>
              </a:rPr>
              <a:t>1</a:t>
            </a:r>
            <a:r>
              <a:rPr lang="en" altLang="zh-CN" sz="1400" b="0" dirty="0">
                <a:solidFill>
                  <a:srgbClr val="000000"/>
                </a:solidFill>
                <a:effectLst/>
                <a:latin typeface="FiraCode Nerd Font Mono" panose="02000009000000000000" pitchFamily="49" charset="0"/>
              </a:rPr>
              <a:t>):</a:t>
            </a:r>
          </a:p>
          <a:p>
            <a:pPr marL="0" indent="0">
              <a:buNone/>
            </a:pPr>
            <a:r>
              <a:rPr lang="zh-CN" altLang="en-US" sz="1400" b="0" dirty="0">
                <a:solidFill>
                  <a:srgbClr val="808080"/>
                </a:solidFill>
                <a:effectLst/>
                <a:latin typeface="FiraCode Nerd Font Mono" panose="02000009000000000000" pitchFamily="49" charset="0"/>
              </a:rPr>
              <a:t>        </a:t>
            </a:r>
            <a:r>
              <a:rPr lang="en" altLang="zh-CN" sz="1400" b="0" dirty="0" err="1">
                <a:solidFill>
                  <a:srgbClr val="808080"/>
                </a:solidFill>
                <a:effectLst/>
                <a:latin typeface="FiraCode Nerd Font Mono" panose="02000009000000000000" pitchFamily="49" charset="0"/>
              </a:rPr>
              <a:t>arr</a:t>
            </a:r>
            <a:r>
              <a:rPr lang="en" altLang="zh-CN" sz="1400" b="0" dirty="0">
                <a:solidFill>
                  <a:srgbClr val="000000"/>
                </a:solidFill>
                <a:effectLst/>
                <a:latin typeface="FiraCode Nerd Font Mono" panose="02000009000000000000" pitchFamily="49" charset="0"/>
              </a:rPr>
              <a:t>[</a:t>
            </a:r>
            <a:r>
              <a:rPr lang="en" altLang="zh-CN" sz="1400" b="0" dirty="0" err="1">
                <a:solidFill>
                  <a:srgbClr val="000000"/>
                </a:solidFill>
                <a:effectLst/>
                <a:latin typeface="FiraCode Nerd Font Mono" panose="02000009000000000000" pitchFamily="49" charset="0"/>
              </a:rPr>
              <a:t>i</a:t>
            </a:r>
            <a:r>
              <a:rPr lang="en" altLang="zh-CN" sz="1400" b="0" dirty="0">
                <a:solidFill>
                  <a:srgbClr val="000000"/>
                </a:solidFill>
                <a:effectLst/>
                <a:latin typeface="FiraCode Nerd Font Mono" panose="02000009000000000000" pitchFamily="49" charset="0"/>
              </a:rPr>
              <a:t>], </a:t>
            </a:r>
            <a:r>
              <a:rPr lang="en" altLang="zh-CN" sz="1400" b="0" dirty="0" err="1">
                <a:solidFill>
                  <a:srgbClr val="808080"/>
                </a:solidFill>
                <a:effectLst/>
                <a:latin typeface="FiraCode Nerd Font Mono" panose="02000009000000000000" pitchFamily="49" charset="0"/>
              </a:rPr>
              <a:t>arr</a:t>
            </a:r>
            <a:r>
              <a:rPr lang="en" altLang="zh-CN" sz="1400" b="0" dirty="0">
                <a:solidFill>
                  <a:srgbClr val="000000"/>
                </a:solidFill>
                <a:effectLst/>
                <a:latin typeface="FiraCode Nerd Font Mono" panose="02000009000000000000" pitchFamily="49" charset="0"/>
              </a:rPr>
              <a:t>[</a:t>
            </a:r>
            <a:r>
              <a:rPr lang="en" altLang="zh-CN" sz="1400" b="0" dirty="0">
                <a:solidFill>
                  <a:srgbClr val="098658"/>
                </a:solidFill>
                <a:effectLst/>
                <a:latin typeface="FiraCode Nerd Font Mono" panose="02000009000000000000" pitchFamily="49" charset="0"/>
              </a:rPr>
              <a:t>0</a:t>
            </a:r>
            <a:r>
              <a:rPr lang="en" altLang="zh-CN" sz="1400" b="0" dirty="0">
                <a:solidFill>
                  <a:srgbClr val="000000"/>
                </a:solidFill>
                <a:effectLst/>
                <a:latin typeface="FiraCode Nerd Font Mono" panose="02000009000000000000" pitchFamily="49" charset="0"/>
              </a:rPr>
              <a:t>] = </a:t>
            </a:r>
            <a:r>
              <a:rPr lang="en" altLang="zh-CN" sz="1400" b="0" dirty="0" err="1">
                <a:solidFill>
                  <a:srgbClr val="808080"/>
                </a:solidFill>
                <a:effectLst/>
                <a:latin typeface="FiraCode Nerd Font Mono" panose="02000009000000000000" pitchFamily="49" charset="0"/>
              </a:rPr>
              <a:t>arr</a:t>
            </a:r>
            <a:r>
              <a:rPr lang="en" altLang="zh-CN" sz="1400" b="0" dirty="0">
                <a:solidFill>
                  <a:srgbClr val="000000"/>
                </a:solidFill>
                <a:effectLst/>
                <a:latin typeface="FiraCode Nerd Font Mono" panose="02000009000000000000" pitchFamily="49" charset="0"/>
              </a:rPr>
              <a:t>[</a:t>
            </a:r>
            <a:r>
              <a:rPr lang="en" altLang="zh-CN" sz="1400" b="0" dirty="0">
                <a:solidFill>
                  <a:srgbClr val="098658"/>
                </a:solidFill>
                <a:effectLst/>
                <a:latin typeface="FiraCode Nerd Font Mono" panose="02000009000000000000" pitchFamily="49" charset="0"/>
              </a:rPr>
              <a:t>0</a:t>
            </a:r>
            <a:r>
              <a:rPr lang="en" altLang="zh-CN" sz="1400" b="0" dirty="0">
                <a:solidFill>
                  <a:srgbClr val="000000"/>
                </a:solidFill>
                <a:effectLst/>
                <a:latin typeface="FiraCode Nerd Font Mono" panose="02000009000000000000" pitchFamily="49" charset="0"/>
              </a:rPr>
              <a:t>], </a:t>
            </a:r>
            <a:r>
              <a:rPr lang="en" altLang="zh-CN" sz="1400" b="0" dirty="0" err="1">
                <a:solidFill>
                  <a:srgbClr val="808080"/>
                </a:solidFill>
                <a:effectLst/>
                <a:latin typeface="FiraCode Nerd Font Mono" panose="02000009000000000000" pitchFamily="49" charset="0"/>
              </a:rPr>
              <a:t>arr</a:t>
            </a:r>
            <a:r>
              <a:rPr lang="en" altLang="zh-CN" sz="1400" b="0" dirty="0">
                <a:solidFill>
                  <a:srgbClr val="000000"/>
                </a:solidFill>
                <a:effectLst/>
                <a:latin typeface="FiraCode Nerd Font Mono" panose="02000009000000000000" pitchFamily="49" charset="0"/>
              </a:rPr>
              <a:t>[</a:t>
            </a:r>
            <a:r>
              <a:rPr lang="en" altLang="zh-CN" sz="1400" b="0" dirty="0" err="1">
                <a:solidFill>
                  <a:srgbClr val="000000"/>
                </a:solidFill>
                <a:effectLst/>
                <a:latin typeface="FiraCode Nerd Font Mono" panose="02000009000000000000" pitchFamily="49" charset="0"/>
              </a:rPr>
              <a:t>i</a:t>
            </a:r>
            <a:r>
              <a:rPr lang="en" altLang="zh-CN" sz="1400" b="0" dirty="0">
                <a:solidFill>
                  <a:srgbClr val="000000"/>
                </a:solidFill>
                <a:effectLst/>
                <a:latin typeface="FiraCode Nerd Font Mono" panose="02000009000000000000" pitchFamily="49" charset="0"/>
              </a:rPr>
              <a:t>] </a:t>
            </a:r>
            <a:r>
              <a:rPr lang="en" altLang="zh-CN" sz="1400" b="0" dirty="0">
                <a:solidFill>
                  <a:srgbClr val="008000"/>
                </a:solidFill>
                <a:effectLst/>
                <a:latin typeface="FiraCode Nerd Font Mono" panose="02000009000000000000" pitchFamily="49" charset="0"/>
              </a:rPr>
              <a:t># </a:t>
            </a:r>
            <a:r>
              <a:rPr lang="zh-CN" altLang="en-US" sz="1400" b="0" dirty="0">
                <a:solidFill>
                  <a:srgbClr val="008000"/>
                </a:solidFill>
                <a:effectLst/>
                <a:latin typeface="FiraCode Nerd Font Mono" panose="02000009000000000000" pitchFamily="49" charset="0"/>
              </a:rPr>
              <a:t>将堆顶元素（最大值）与当前最后一个元素交换</a:t>
            </a:r>
            <a:endParaRPr lang="zh-CN" altLang="en-US" sz="1400" b="0" dirty="0">
              <a:solidFill>
                <a:srgbClr val="000000"/>
              </a:solidFill>
              <a:effectLst/>
              <a:latin typeface="FiraCode Nerd Font Mono" panose="02000009000000000000" pitchFamily="49" charset="0"/>
            </a:endParaRPr>
          </a:p>
          <a:p>
            <a:pPr marL="0" indent="0">
              <a:buNone/>
            </a:pPr>
            <a:r>
              <a:rPr lang="zh-CN" altLang="en-US" sz="1400" b="0" dirty="0">
                <a:solidFill>
                  <a:srgbClr val="000000"/>
                </a:solidFill>
                <a:effectLst/>
                <a:latin typeface="FiraCode Nerd Font Mono" panose="02000009000000000000" pitchFamily="49" charset="0"/>
              </a:rPr>
              <a:t>        </a:t>
            </a:r>
            <a:r>
              <a:rPr lang="en" altLang="zh-CN" sz="1400" b="0" dirty="0" err="1">
                <a:solidFill>
                  <a:srgbClr val="000000"/>
                </a:solidFill>
                <a:effectLst/>
                <a:latin typeface="FiraCode Nerd Font Mono" panose="02000009000000000000" pitchFamily="49" charset="0"/>
              </a:rPr>
              <a:t>heapify</a:t>
            </a:r>
            <a:r>
              <a:rPr lang="en" altLang="zh-CN" sz="1400" b="0" dirty="0">
                <a:solidFill>
                  <a:srgbClr val="000000"/>
                </a:solidFill>
                <a:effectLst/>
                <a:latin typeface="FiraCode Nerd Font Mono" panose="02000009000000000000" pitchFamily="49" charset="0"/>
              </a:rPr>
              <a:t>(</a:t>
            </a:r>
            <a:r>
              <a:rPr lang="en" altLang="zh-CN" sz="1400" b="0" dirty="0" err="1">
                <a:solidFill>
                  <a:srgbClr val="808080"/>
                </a:solidFill>
                <a:effectLst/>
                <a:latin typeface="FiraCode Nerd Font Mono" panose="02000009000000000000" pitchFamily="49" charset="0"/>
              </a:rPr>
              <a:t>arr</a:t>
            </a:r>
            <a:r>
              <a:rPr lang="en" altLang="zh-CN" sz="1400" b="0" dirty="0">
                <a:solidFill>
                  <a:srgbClr val="000000"/>
                </a:solidFill>
                <a:effectLst/>
                <a:latin typeface="FiraCode Nerd Font Mono" panose="02000009000000000000" pitchFamily="49" charset="0"/>
              </a:rPr>
              <a:t>, </a:t>
            </a:r>
            <a:r>
              <a:rPr lang="en" altLang="zh-CN" sz="1400" b="0" dirty="0" err="1">
                <a:solidFill>
                  <a:srgbClr val="000000"/>
                </a:solidFill>
                <a:effectLst/>
                <a:latin typeface="FiraCode Nerd Font Mono" panose="02000009000000000000" pitchFamily="49" charset="0"/>
              </a:rPr>
              <a:t>i</a:t>
            </a:r>
            <a:r>
              <a:rPr lang="en" altLang="zh-CN" sz="1400" b="0" dirty="0">
                <a:solidFill>
                  <a:srgbClr val="000000"/>
                </a:solidFill>
                <a:effectLst/>
                <a:latin typeface="FiraCode Nerd Font Mono" panose="02000009000000000000" pitchFamily="49" charset="0"/>
              </a:rPr>
              <a:t>, </a:t>
            </a:r>
            <a:r>
              <a:rPr lang="en" altLang="zh-CN" sz="1400" b="0" dirty="0">
                <a:solidFill>
                  <a:srgbClr val="098658"/>
                </a:solidFill>
                <a:effectLst/>
                <a:latin typeface="FiraCode Nerd Font Mono" panose="02000009000000000000" pitchFamily="49" charset="0"/>
              </a:rPr>
              <a:t>0</a:t>
            </a:r>
            <a:r>
              <a:rPr lang="en" altLang="zh-CN" sz="1400" b="0" dirty="0">
                <a:solidFill>
                  <a:srgbClr val="000000"/>
                </a:solidFill>
                <a:effectLst/>
                <a:latin typeface="FiraCode Nerd Font Mono" panose="02000009000000000000" pitchFamily="49" charset="0"/>
              </a:rPr>
              <a:t>) </a:t>
            </a:r>
            <a:r>
              <a:rPr lang="en" altLang="zh-CN" sz="1400" b="0" dirty="0">
                <a:solidFill>
                  <a:srgbClr val="008000"/>
                </a:solidFill>
                <a:effectLst/>
                <a:latin typeface="FiraCode Nerd Font Mono" panose="02000009000000000000" pitchFamily="49" charset="0"/>
              </a:rPr>
              <a:t># </a:t>
            </a:r>
            <a:r>
              <a:rPr lang="zh-CN" altLang="en-US" sz="1400" b="0" dirty="0">
                <a:solidFill>
                  <a:srgbClr val="008000"/>
                </a:solidFill>
                <a:effectLst/>
                <a:latin typeface="FiraCode Nerd Font Mono" panose="02000009000000000000" pitchFamily="49" charset="0"/>
              </a:rPr>
              <a:t>调整堆，使剩余元素重新构成一个堆</a:t>
            </a:r>
            <a:endParaRPr lang="zh-CN" altLang="en-US" sz="1400" b="0" dirty="0">
              <a:solidFill>
                <a:srgbClr val="000000"/>
              </a:solidFill>
              <a:effectLst/>
              <a:latin typeface="FiraCode Nerd Font Mono" panose="02000009000000000000" pitchFamily="49" charset="0"/>
            </a:endParaRPr>
          </a:p>
          <a:p>
            <a:pPr marL="0" indent="0">
              <a:buNone/>
            </a:pPr>
            <a:endParaRPr kumimoji="1" lang="zh-CN" altLang="en-US" sz="1400" dirty="0"/>
          </a:p>
        </p:txBody>
      </p:sp>
    </p:spTree>
    <p:extLst>
      <p:ext uri="{BB962C8B-B14F-4D97-AF65-F5344CB8AC3E}">
        <p14:creationId xmlns:p14="http://schemas.microsoft.com/office/powerpoint/2010/main" val="215994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cs typeface="Times New Roman" pitchFamily="18" charset="0"/>
              </a:rPr>
              <a:t>任务一 自动化生产线</a:t>
            </a:r>
          </a:p>
        </p:txBody>
      </p:sp>
      <p:sp>
        <p:nvSpPr>
          <p:cNvPr id="3" name="内容占位符 2"/>
          <p:cNvSpPr>
            <a:spLocks noGrp="1"/>
          </p:cNvSpPr>
          <p:nvPr>
            <p:ph idx="1"/>
          </p:nvPr>
        </p:nvSpPr>
        <p:spPr>
          <a:xfrm>
            <a:off x="1182688" y="2017713"/>
            <a:ext cx="6845696" cy="4114800"/>
          </a:xfrm>
        </p:spPr>
        <p:txBody>
          <a:bodyPr>
            <a:normAutofit fontScale="70000" lnSpcReduction="20000"/>
          </a:bodyPr>
          <a:lstStyle/>
          <a:p>
            <a:r>
              <a:rPr lang="zh-CN" altLang="en-US" dirty="0">
                <a:latin typeface="Times New Roman" pitchFamily="18" charset="0"/>
                <a:cs typeface="Times New Roman" pitchFamily="18" charset="0"/>
              </a:rPr>
              <a:t>模块介绍：</a:t>
            </a:r>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传感器模块</a:t>
            </a:r>
            <a:endParaRPr lang="en-US" altLang="zh-CN" dirty="0">
              <a:latin typeface="Times New Roman" pitchFamily="18" charset="0"/>
              <a:cs typeface="Times New Roman" pitchFamily="18" charset="0"/>
            </a:endParaRPr>
          </a:p>
          <a:p>
            <a:pPr lvl="2"/>
            <a:r>
              <a:rPr lang="zh-CN" altLang="en-US" dirty="0">
                <a:latin typeface="Times New Roman" pitchFamily="18" charset="0"/>
                <a:cs typeface="Times New Roman" pitchFamily="18" charset="0"/>
              </a:rPr>
              <a:t>每个工作站的传感器模块有 </a:t>
            </a:r>
            <a:r>
              <a:rPr lang="en-US" altLang="zh-CN" dirty="0">
                <a:latin typeface="Times New Roman" pitchFamily="18" charset="0"/>
                <a:cs typeface="Times New Roman" pitchFamily="18" charset="0"/>
              </a:rPr>
              <a:t>Wait </a:t>
            </a:r>
            <a:r>
              <a:rPr lang="zh-CN" altLang="en-US" dirty="0">
                <a:latin typeface="Times New Roman" pitchFamily="18" charset="0"/>
                <a:cs typeface="Times New Roman" pitchFamily="18" charset="0"/>
              </a:rPr>
              <a:t>和 </a:t>
            </a:r>
            <a:r>
              <a:rPr lang="en-US" altLang="zh-CN" dirty="0">
                <a:latin typeface="Times New Roman" pitchFamily="18" charset="0"/>
                <a:cs typeface="Times New Roman" pitchFamily="18" charset="0"/>
              </a:rPr>
              <a:t>Send </a:t>
            </a:r>
            <a:r>
              <a:rPr lang="zh-CN" altLang="en-US" dirty="0">
                <a:latin typeface="Times New Roman" pitchFamily="18" charset="0"/>
                <a:cs typeface="Times New Roman" pitchFamily="18" charset="0"/>
              </a:rPr>
              <a:t>状态。当时钟达到一定时间后，从 </a:t>
            </a:r>
            <a:r>
              <a:rPr lang="en-US" altLang="zh-CN" dirty="0">
                <a:latin typeface="Times New Roman" pitchFamily="18" charset="0"/>
                <a:cs typeface="Times New Roman" pitchFamily="18" charset="0"/>
              </a:rPr>
              <a:t>Wait </a:t>
            </a:r>
            <a:r>
              <a:rPr lang="zh-CN" altLang="en-US" dirty="0">
                <a:latin typeface="Times New Roman" pitchFamily="18" charset="0"/>
                <a:cs typeface="Times New Roman" pitchFamily="18" charset="0"/>
              </a:rPr>
              <a:t>状态转换到 </a:t>
            </a:r>
            <a:r>
              <a:rPr lang="en-US" altLang="zh-CN" dirty="0">
                <a:latin typeface="Times New Roman" pitchFamily="18" charset="0"/>
                <a:cs typeface="Times New Roman" pitchFamily="18" charset="0"/>
              </a:rPr>
              <a:t>Send </a:t>
            </a:r>
            <a:r>
              <a:rPr lang="zh-CN" altLang="en-US" dirty="0">
                <a:latin typeface="Times New Roman" pitchFamily="18" charset="0"/>
                <a:cs typeface="Times New Roman" pitchFamily="18" charset="0"/>
              </a:rPr>
              <a:t>状态。</a:t>
            </a:r>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处理模块</a:t>
            </a:r>
            <a:endParaRPr lang="en-US" altLang="zh-CN" dirty="0">
              <a:latin typeface="Times New Roman" pitchFamily="18" charset="0"/>
              <a:cs typeface="Times New Roman" pitchFamily="18" charset="0"/>
            </a:endParaRPr>
          </a:p>
          <a:p>
            <a:pPr lvl="2"/>
            <a:r>
              <a:rPr lang="zh-CN" altLang="en-US" dirty="0">
                <a:latin typeface="Times New Roman" pitchFamily="18" charset="0"/>
                <a:cs typeface="Times New Roman" pitchFamily="18" charset="0"/>
              </a:rPr>
              <a:t>每个工作站的处理模块有 </a:t>
            </a:r>
            <a:r>
              <a:rPr lang="en-US" altLang="zh-CN" dirty="0">
                <a:latin typeface="Times New Roman" pitchFamily="18" charset="0"/>
                <a:cs typeface="Times New Roman" pitchFamily="18" charset="0"/>
              </a:rPr>
              <a:t>Idle </a:t>
            </a:r>
            <a:r>
              <a:rPr lang="zh-CN" altLang="en-US" dirty="0">
                <a:latin typeface="Times New Roman" pitchFamily="18" charset="0"/>
                <a:cs typeface="Times New Roman" pitchFamily="18" charset="0"/>
              </a:rPr>
              <a:t>和 </a:t>
            </a:r>
            <a:r>
              <a:rPr lang="en-US" altLang="zh-CN" dirty="0">
                <a:latin typeface="Times New Roman" pitchFamily="18" charset="0"/>
                <a:cs typeface="Times New Roman" pitchFamily="18" charset="0"/>
              </a:rPr>
              <a:t>Process </a:t>
            </a:r>
            <a:r>
              <a:rPr lang="zh-CN" altLang="en-US" dirty="0">
                <a:latin typeface="Times New Roman" pitchFamily="18" charset="0"/>
                <a:cs typeface="Times New Roman" pitchFamily="18" charset="0"/>
              </a:rPr>
              <a:t>状态。当接收到传感器或通信模块数据时，从 </a:t>
            </a:r>
            <a:r>
              <a:rPr lang="en-US" altLang="zh-CN" dirty="0">
                <a:latin typeface="Times New Roman" pitchFamily="18" charset="0"/>
                <a:cs typeface="Times New Roman" pitchFamily="18" charset="0"/>
              </a:rPr>
              <a:t>Idle </a:t>
            </a:r>
            <a:r>
              <a:rPr lang="zh-CN" altLang="en-US" dirty="0">
                <a:latin typeface="Times New Roman" pitchFamily="18" charset="0"/>
                <a:cs typeface="Times New Roman" pitchFamily="18" charset="0"/>
              </a:rPr>
              <a:t>状态转换到 </a:t>
            </a:r>
            <a:r>
              <a:rPr lang="en-US" altLang="zh-CN" dirty="0">
                <a:latin typeface="Times New Roman" pitchFamily="18" charset="0"/>
                <a:cs typeface="Times New Roman" pitchFamily="18" charset="0"/>
              </a:rPr>
              <a:t>Process </a:t>
            </a:r>
            <a:r>
              <a:rPr lang="zh-CN" altLang="en-US" dirty="0">
                <a:latin typeface="Times New Roman" pitchFamily="18" charset="0"/>
                <a:cs typeface="Times New Roman" pitchFamily="18" charset="0"/>
              </a:rPr>
              <a:t>状态，并在处理完成后通过通信模块发送数据。</a:t>
            </a:r>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通信模块</a:t>
            </a:r>
            <a:endParaRPr lang="en-US" altLang="zh-CN" dirty="0">
              <a:latin typeface="Times New Roman" pitchFamily="18" charset="0"/>
              <a:cs typeface="Times New Roman" pitchFamily="18" charset="0"/>
            </a:endParaRPr>
          </a:p>
          <a:p>
            <a:pPr lvl="2"/>
            <a:r>
              <a:rPr lang="zh-CN" altLang="en-US" dirty="0">
                <a:latin typeface="Times New Roman" pitchFamily="18" charset="0"/>
                <a:cs typeface="Times New Roman" pitchFamily="18" charset="0"/>
              </a:rPr>
              <a:t>每个工作站的通信模块有 </a:t>
            </a:r>
            <a:r>
              <a:rPr lang="en-US" altLang="zh-CN" dirty="0">
                <a:latin typeface="Times New Roman" pitchFamily="18" charset="0"/>
                <a:cs typeface="Times New Roman" pitchFamily="18" charset="0"/>
              </a:rPr>
              <a:t>Idle </a:t>
            </a:r>
            <a:r>
              <a:rPr lang="zh-CN" altLang="en-US" dirty="0">
                <a:latin typeface="Times New Roman" pitchFamily="18" charset="0"/>
                <a:cs typeface="Times New Roman" pitchFamily="18" charset="0"/>
              </a:rPr>
              <a:t>和 </a:t>
            </a:r>
            <a:r>
              <a:rPr lang="en-US" altLang="zh-CN" dirty="0">
                <a:latin typeface="Times New Roman" pitchFamily="18" charset="0"/>
                <a:cs typeface="Times New Roman" pitchFamily="18" charset="0"/>
              </a:rPr>
              <a:t>Comm </a:t>
            </a:r>
            <a:r>
              <a:rPr lang="zh-CN" altLang="en-US" dirty="0">
                <a:latin typeface="Times New Roman" pitchFamily="18" charset="0"/>
                <a:cs typeface="Times New Roman" pitchFamily="18" charset="0"/>
              </a:rPr>
              <a:t>状态。当接收到处理数据时，从 </a:t>
            </a:r>
            <a:r>
              <a:rPr lang="en-US" altLang="zh-CN" dirty="0">
                <a:latin typeface="Times New Roman" pitchFamily="18" charset="0"/>
                <a:cs typeface="Times New Roman" pitchFamily="18" charset="0"/>
              </a:rPr>
              <a:t>Idle </a:t>
            </a:r>
            <a:r>
              <a:rPr lang="zh-CN" altLang="en-US" dirty="0">
                <a:latin typeface="Times New Roman" pitchFamily="18" charset="0"/>
                <a:cs typeface="Times New Roman" pitchFamily="18" charset="0"/>
              </a:rPr>
              <a:t>状态转换到 </a:t>
            </a:r>
            <a:r>
              <a:rPr lang="en-US" altLang="zh-CN" dirty="0">
                <a:latin typeface="Times New Roman" pitchFamily="18" charset="0"/>
                <a:cs typeface="Times New Roman" pitchFamily="18" charset="0"/>
              </a:rPr>
              <a:t>Comm </a:t>
            </a:r>
            <a:r>
              <a:rPr lang="zh-CN" altLang="en-US" dirty="0">
                <a:latin typeface="Times New Roman" pitchFamily="18" charset="0"/>
                <a:cs typeface="Times New Roman" pitchFamily="18" charset="0"/>
              </a:rPr>
              <a:t>状态，并通过全局通信通道进行通信。</a:t>
            </a:r>
            <a:endParaRPr lang="en-US" altLang="zh-CN" dirty="0">
              <a:latin typeface="Times New Roman" pitchFamily="18" charset="0"/>
              <a:cs typeface="Times New Roman" pitchFamily="18" charset="0"/>
            </a:endParaRPr>
          </a:p>
        </p:txBody>
      </p:sp>
    </p:spTree>
    <p:extLst>
      <p:ext uri="{BB962C8B-B14F-4D97-AF65-F5344CB8AC3E}">
        <p14:creationId xmlns:p14="http://schemas.microsoft.com/office/powerpoint/2010/main" val="229436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cs typeface="Times New Roman" pitchFamily="18" charset="0"/>
              </a:rPr>
              <a:t>任务一 自动化生产线</a:t>
            </a:r>
          </a:p>
        </p:txBody>
      </p:sp>
      <p:sp>
        <p:nvSpPr>
          <p:cNvPr id="3" name="内容占位符 2"/>
          <p:cNvSpPr>
            <a:spLocks noGrp="1"/>
          </p:cNvSpPr>
          <p:nvPr>
            <p:ph idx="1"/>
          </p:nvPr>
        </p:nvSpPr>
        <p:spPr>
          <a:xfrm>
            <a:off x="1182688" y="2017713"/>
            <a:ext cx="6845696" cy="4114800"/>
          </a:xfrm>
        </p:spPr>
        <p:txBody>
          <a:bodyPr>
            <a:normAutofit fontScale="70000" lnSpcReduction="20000"/>
          </a:bodyPr>
          <a:lstStyle/>
          <a:p>
            <a:r>
              <a:rPr lang="zh-CN" altLang="en-US" dirty="0">
                <a:latin typeface="Times New Roman" pitchFamily="18" charset="0"/>
                <a:cs typeface="Times New Roman" pitchFamily="18" charset="0"/>
              </a:rPr>
              <a:t>具体任务：</a:t>
            </a:r>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约定每个模块的处理时间都是某一范围内的随机值。</a:t>
            </a:r>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考虑信息通道中的消息以一定的概率丢失的情况。（是否需要设置</a:t>
            </a:r>
            <a:r>
              <a:rPr lang="en-US" altLang="zh-CN" dirty="0">
                <a:latin typeface="Times New Roman" pitchFamily="18" charset="0"/>
                <a:cs typeface="Times New Roman" pitchFamily="18" charset="0"/>
              </a:rPr>
              <a:t>ACK</a:t>
            </a:r>
            <a:r>
              <a:rPr lang="zh-CN" altLang="en-US" dirty="0">
                <a:latin typeface="Times New Roman" pitchFamily="18" charset="0"/>
                <a:cs typeface="Times New Roman" pitchFamily="18" charset="0"/>
              </a:rPr>
              <a:t>？如何确定通讯双方达成一致？）</a:t>
            </a:r>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一个工作站完成其任务后再交与下一个工作站。</a:t>
            </a:r>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每个工作站都可能通过传感器接收到任务。</a:t>
            </a:r>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Bonus</a:t>
            </a:r>
            <a:r>
              <a:rPr lang="zh-CN" altLang="en-US" dirty="0">
                <a:latin typeface="Times New Roman" pitchFamily="18" charset="0"/>
                <a:cs typeface="Times New Roman" pitchFamily="18" charset="0"/>
              </a:rPr>
              <a:t>）考虑出现多个任务的情况。</a:t>
            </a:r>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marL="914400" lvl="2" indent="0">
              <a:buNone/>
            </a:pPr>
            <a:endParaRPr lang="en-US" altLang="zh-CN" dirty="0">
              <a:latin typeface="Times New Roman" pitchFamily="18" charset="0"/>
              <a:cs typeface="Times New Roman" pitchFamily="18" charset="0"/>
            </a:endParaRPr>
          </a:p>
        </p:txBody>
      </p:sp>
    </p:spTree>
    <p:extLst>
      <p:ext uri="{BB962C8B-B14F-4D97-AF65-F5344CB8AC3E}">
        <p14:creationId xmlns:p14="http://schemas.microsoft.com/office/powerpoint/2010/main" val="186089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cs typeface="Times New Roman" pitchFamily="18" charset="0"/>
              </a:rPr>
              <a:t>任务一 自动化生产线</a:t>
            </a:r>
          </a:p>
        </p:txBody>
      </p:sp>
      <p:sp>
        <p:nvSpPr>
          <p:cNvPr id="3" name="内容占位符 2"/>
          <p:cNvSpPr>
            <a:spLocks noGrp="1"/>
          </p:cNvSpPr>
          <p:nvPr>
            <p:ph idx="1"/>
          </p:nvPr>
        </p:nvSpPr>
        <p:spPr>
          <a:xfrm>
            <a:off x="1182688" y="2017713"/>
            <a:ext cx="6845696" cy="4114800"/>
          </a:xfrm>
        </p:spPr>
        <p:txBody>
          <a:bodyPr>
            <a:normAutofit/>
          </a:bodyPr>
          <a:lstStyle/>
          <a:p>
            <a:r>
              <a:rPr lang="zh-CN" altLang="en-US" dirty="0">
                <a:latin typeface="Times New Roman" pitchFamily="18" charset="0"/>
                <a:cs typeface="Times New Roman" pitchFamily="18" charset="0"/>
              </a:rPr>
              <a:t>编写并检验以下规约：</a:t>
            </a:r>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r>
              <a:rPr lang="zh-CN" altLang="en-US">
                <a:latin typeface="Times New Roman" pitchFamily="18" charset="0"/>
                <a:cs typeface="Times New Roman" pitchFamily="18" charset="0"/>
              </a:rPr>
              <a:t>工作站可能进入</a:t>
            </a:r>
            <a:r>
              <a:rPr lang="en-US" altLang="zh-CN" dirty="0">
                <a:latin typeface="Times New Roman" pitchFamily="18" charset="0"/>
                <a:cs typeface="Times New Roman" pitchFamily="18" charset="0"/>
              </a:rPr>
              <a:t>Process</a:t>
            </a:r>
            <a:r>
              <a:rPr lang="zh-CN" altLang="en-US" dirty="0">
                <a:latin typeface="Times New Roman" pitchFamily="18" charset="0"/>
                <a:cs typeface="Times New Roman" pitchFamily="18" charset="0"/>
              </a:rPr>
              <a:t>状态</a:t>
            </a:r>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任务总能被完成</a:t>
            </a:r>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pPr marL="914400" lvl="2" indent="0">
              <a:buNone/>
            </a:pPr>
            <a:endParaRPr lang="en-US" altLang="zh-CN" dirty="0">
              <a:latin typeface="Times New Roman" pitchFamily="18" charset="0"/>
              <a:cs typeface="Times New Roman" pitchFamily="18" charset="0"/>
            </a:endParaRPr>
          </a:p>
        </p:txBody>
      </p:sp>
    </p:spTree>
    <p:extLst>
      <p:ext uri="{BB962C8B-B14F-4D97-AF65-F5344CB8AC3E}">
        <p14:creationId xmlns:p14="http://schemas.microsoft.com/office/powerpoint/2010/main" val="77752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cs typeface="Times New Roman" pitchFamily="18" charset="0"/>
              </a:rPr>
              <a:t>任务一 自动化生产线</a:t>
            </a:r>
          </a:p>
        </p:txBody>
      </p:sp>
      <p:sp>
        <p:nvSpPr>
          <p:cNvPr id="3" name="内容占位符 2"/>
          <p:cNvSpPr>
            <a:spLocks noGrp="1"/>
          </p:cNvSpPr>
          <p:nvPr>
            <p:ph idx="1"/>
          </p:nvPr>
        </p:nvSpPr>
        <p:spPr/>
        <p:txBody>
          <a:bodyPr>
            <a:normAutofit/>
          </a:bodyPr>
          <a:lstStyle/>
          <a:p>
            <a:endParaRPr lang="en-US" altLang="zh-CN" sz="2200" dirty="0">
              <a:latin typeface="Times New Roman" pitchFamily="18" charset="0"/>
              <a:cs typeface="Times New Roman" pitchFamily="18" charset="0"/>
            </a:endParaRPr>
          </a:p>
          <a:p>
            <a:r>
              <a:rPr lang="zh-CN" altLang="en-US" sz="2200" dirty="0">
                <a:latin typeface="Times New Roman" pitchFamily="18" charset="0"/>
                <a:cs typeface="Times New Roman" pitchFamily="18" charset="0"/>
              </a:rPr>
              <a:t>建模工具：</a:t>
            </a:r>
            <a:r>
              <a:rPr lang="en-US" altLang="zh-CN" sz="2200" dirty="0" err="1">
                <a:latin typeface="Times New Roman" pitchFamily="18" charset="0"/>
                <a:cs typeface="Times New Roman" pitchFamily="18" charset="0"/>
              </a:rPr>
              <a:t>nuXmv</a:t>
            </a:r>
            <a:endParaRPr lang="en-US" altLang="zh-CN" sz="2200" dirty="0">
              <a:latin typeface="Times New Roman" pitchFamily="18" charset="0"/>
              <a:cs typeface="Times New Roman" pitchFamily="18" charset="0"/>
            </a:endParaRPr>
          </a:p>
          <a:p>
            <a:pPr lvl="1"/>
            <a:r>
              <a:rPr lang="en-US" altLang="zh-CN" sz="1800" dirty="0">
                <a:latin typeface="Times New Roman" pitchFamily="18" charset="0"/>
                <a:cs typeface="Times New Roman" pitchFamily="18" charset="0"/>
              </a:rPr>
              <a:t>Web</a:t>
            </a:r>
            <a:r>
              <a:rPr lang="zh-CN" altLang="en-US" sz="1800" dirty="0">
                <a:latin typeface="Times New Roman" pitchFamily="18" charset="0"/>
                <a:cs typeface="Times New Roman" pitchFamily="18" charset="0"/>
              </a:rPr>
              <a:t>：</a:t>
            </a:r>
            <a:r>
              <a:rPr lang="en" altLang="zh-CN" sz="1800" dirty="0">
                <a:latin typeface="Times New Roman" pitchFamily="18" charset="0"/>
                <a:cs typeface="Times New Roman" pitchFamily="18" charset="0"/>
                <a:hlinkClick r:id="rId2"/>
              </a:rPr>
              <a:t>https://</a:t>
            </a:r>
            <a:r>
              <a:rPr lang="en" altLang="zh-CN" sz="1800" dirty="0" err="1">
                <a:latin typeface="Times New Roman" pitchFamily="18" charset="0"/>
                <a:cs typeface="Times New Roman" pitchFamily="18" charset="0"/>
                <a:hlinkClick r:id="rId2"/>
              </a:rPr>
              <a:t>nuxmv.fbk.eu</a:t>
            </a:r>
            <a:r>
              <a:rPr lang="en" altLang="zh-CN" sz="1800" dirty="0">
                <a:latin typeface="Times New Roman" pitchFamily="18" charset="0"/>
                <a:cs typeface="Times New Roman" pitchFamily="18" charset="0"/>
                <a:hlinkClick r:id="rId2"/>
              </a:rPr>
              <a:t>/</a:t>
            </a:r>
            <a:endParaRPr lang="en" altLang="zh-CN" sz="1800" dirty="0">
              <a:latin typeface="Times New Roman" pitchFamily="18" charset="0"/>
              <a:cs typeface="Times New Roman" pitchFamily="18" charset="0"/>
            </a:endParaRPr>
          </a:p>
          <a:p>
            <a:pPr lvl="1"/>
            <a:endParaRPr lang="en" altLang="zh-CN" sz="1800" dirty="0">
              <a:latin typeface="Times New Roman" pitchFamily="18" charset="0"/>
              <a:cs typeface="Times New Roman" pitchFamily="18" charset="0"/>
            </a:endParaRPr>
          </a:p>
          <a:p>
            <a:pPr lvl="1"/>
            <a:endParaRPr lang="en" altLang="zh-CN" sz="1800" dirty="0">
              <a:latin typeface="Times New Roman" pitchFamily="18" charset="0"/>
              <a:cs typeface="Times New Roman" pitchFamily="18" charset="0"/>
            </a:endParaRPr>
          </a:p>
          <a:p>
            <a:pPr lvl="1"/>
            <a:endParaRPr lang="en" altLang="zh-CN" sz="1800" dirty="0">
              <a:latin typeface="Times New Roman" pitchFamily="18" charset="0"/>
              <a:cs typeface="Times New Roman" pitchFamily="18" charset="0"/>
            </a:endParaRPr>
          </a:p>
          <a:p>
            <a:pPr marL="457200" lvl="1" indent="0">
              <a:buNone/>
            </a:pPr>
            <a:endParaRPr lang="en" altLang="zh-CN" sz="1800" dirty="0">
              <a:latin typeface="Times New Roman" pitchFamily="18" charset="0"/>
              <a:cs typeface="Times New Roman" pitchFamily="18" charset="0"/>
            </a:endParaRPr>
          </a:p>
        </p:txBody>
      </p:sp>
      <p:pic>
        <p:nvPicPr>
          <p:cNvPr id="6" name="图片 5">
            <a:extLst>
              <a:ext uri="{FF2B5EF4-FFF2-40B4-BE49-F238E27FC236}">
                <a16:creationId xmlns:a16="http://schemas.microsoft.com/office/drawing/2014/main" id="{0319E2D1-6826-1D4C-968B-BE8754F016F1}"/>
              </a:ext>
            </a:extLst>
          </p:cNvPr>
          <p:cNvPicPr>
            <a:picLocks noChangeAspect="1"/>
          </p:cNvPicPr>
          <p:nvPr/>
        </p:nvPicPr>
        <p:blipFill>
          <a:blip r:embed="rId3"/>
          <a:stretch>
            <a:fillRect/>
          </a:stretch>
        </p:blipFill>
        <p:spPr>
          <a:xfrm>
            <a:off x="5940152" y="2374266"/>
            <a:ext cx="2273300" cy="1397000"/>
          </a:xfrm>
          <a:prstGeom prst="rect">
            <a:avLst/>
          </a:prstGeom>
        </p:spPr>
      </p:pic>
      <p:pic>
        <p:nvPicPr>
          <p:cNvPr id="7" name="图片 6">
            <a:extLst>
              <a:ext uri="{FF2B5EF4-FFF2-40B4-BE49-F238E27FC236}">
                <a16:creationId xmlns:a16="http://schemas.microsoft.com/office/drawing/2014/main" id="{A5A4E842-4127-7E43-B12E-D2ACAF45ABF8}"/>
              </a:ext>
            </a:extLst>
          </p:cNvPr>
          <p:cNvPicPr>
            <a:picLocks noChangeAspect="1"/>
          </p:cNvPicPr>
          <p:nvPr/>
        </p:nvPicPr>
        <p:blipFill>
          <a:blip r:embed="rId4"/>
          <a:stretch>
            <a:fillRect/>
          </a:stretch>
        </p:blipFill>
        <p:spPr>
          <a:xfrm>
            <a:off x="917849" y="3429000"/>
            <a:ext cx="4572000" cy="1498600"/>
          </a:xfrm>
          <a:prstGeom prst="rect">
            <a:avLst/>
          </a:prstGeom>
        </p:spPr>
      </p:pic>
      <p:pic>
        <p:nvPicPr>
          <p:cNvPr id="8" name="图片 7">
            <a:extLst>
              <a:ext uri="{FF2B5EF4-FFF2-40B4-BE49-F238E27FC236}">
                <a16:creationId xmlns:a16="http://schemas.microsoft.com/office/drawing/2014/main" id="{C2BFBFE4-ECDD-7F46-A613-F60015D518A7}"/>
              </a:ext>
            </a:extLst>
          </p:cNvPr>
          <p:cNvPicPr>
            <a:picLocks noChangeAspect="1"/>
          </p:cNvPicPr>
          <p:nvPr/>
        </p:nvPicPr>
        <p:blipFill>
          <a:blip r:embed="rId5"/>
          <a:stretch>
            <a:fillRect/>
          </a:stretch>
        </p:blipFill>
        <p:spPr>
          <a:xfrm>
            <a:off x="5473937" y="4178300"/>
            <a:ext cx="2952328" cy="1849036"/>
          </a:xfrm>
          <a:prstGeom prst="rect">
            <a:avLst/>
          </a:prstGeom>
        </p:spPr>
      </p:pic>
    </p:spTree>
    <p:extLst>
      <p:ext uri="{BB962C8B-B14F-4D97-AF65-F5344CB8AC3E}">
        <p14:creationId xmlns:p14="http://schemas.microsoft.com/office/powerpoint/2010/main" val="1562279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cs typeface="Times New Roman" pitchFamily="18" charset="0"/>
              </a:rPr>
              <a:t>任务一 自动化生产线</a:t>
            </a:r>
          </a:p>
        </p:txBody>
      </p:sp>
      <p:sp>
        <p:nvSpPr>
          <p:cNvPr id="3" name="内容占位符 2"/>
          <p:cNvSpPr>
            <a:spLocks noGrp="1"/>
          </p:cNvSpPr>
          <p:nvPr>
            <p:ph idx="1"/>
          </p:nvPr>
        </p:nvSpPr>
        <p:spPr/>
        <p:txBody>
          <a:bodyPr>
            <a:normAutofit/>
          </a:bodyPr>
          <a:lstStyle/>
          <a:p>
            <a:r>
              <a:rPr lang="zh-CN" altLang="en-US" sz="3600" dirty="0">
                <a:latin typeface="Times New Roman" pitchFamily="18" charset="0"/>
                <a:cs typeface="Times New Roman" pitchFamily="18" charset="0"/>
              </a:rPr>
              <a:t>提交：</a:t>
            </a:r>
            <a:endParaRPr lang="en-US" altLang="zh-CN" sz="3600" dirty="0">
              <a:latin typeface="Times New Roman" pitchFamily="18" charset="0"/>
              <a:cs typeface="Times New Roman" pitchFamily="18" charset="0"/>
            </a:endParaRPr>
          </a:p>
          <a:p>
            <a:pPr lvl="1"/>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 报告（推荐</a:t>
            </a:r>
            <a:r>
              <a:rPr lang="en-US" altLang="zh-CN" sz="2400" dirty="0">
                <a:latin typeface="Times New Roman" pitchFamily="18" charset="0"/>
                <a:cs typeface="Times New Roman" pitchFamily="18" charset="0"/>
              </a:rPr>
              <a:t>PDF</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pPr lvl="1"/>
            <a:r>
              <a:rPr lang="en-US" altLang="zh-CN" sz="24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 模型文件</a:t>
            </a:r>
            <a:endParaRPr lang="en-US" altLang="zh-CN" sz="2400" dirty="0">
              <a:latin typeface="Times New Roman" pitchFamily="18" charset="0"/>
              <a:cs typeface="Times New Roman" pitchFamily="18" charset="0"/>
            </a:endParaRPr>
          </a:p>
        </p:txBody>
      </p:sp>
    </p:spTree>
    <p:extLst>
      <p:ext uri="{BB962C8B-B14F-4D97-AF65-F5344CB8AC3E}">
        <p14:creationId xmlns:p14="http://schemas.microsoft.com/office/powerpoint/2010/main" val="713531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cs typeface="Times New Roman" pitchFamily="18" charset="0"/>
              </a:rPr>
              <a:t>任务二 </a:t>
            </a:r>
            <a:r>
              <a:rPr lang="en" altLang="zh-CN" dirty="0" err="1">
                <a:latin typeface="Times New Roman" pitchFamily="18" charset="0"/>
                <a:cs typeface="Times New Roman" pitchFamily="18" charset="0"/>
              </a:rPr>
              <a:t>Lamport</a:t>
            </a:r>
            <a:endParaRPr lang="zh-CN" altLang="en-US" dirty="0">
              <a:latin typeface="Times New Roman" pitchFamily="18" charset="0"/>
              <a:cs typeface="Times New Roman" pitchFamily="18" charset="0"/>
            </a:endParaRPr>
          </a:p>
        </p:txBody>
      </p:sp>
      <p:sp>
        <p:nvSpPr>
          <p:cNvPr id="3" name="内容占位符 2"/>
          <p:cNvSpPr>
            <a:spLocks noGrp="1"/>
          </p:cNvSpPr>
          <p:nvPr>
            <p:ph idx="1"/>
          </p:nvPr>
        </p:nvSpPr>
        <p:spPr>
          <a:xfrm>
            <a:off x="1182688" y="2017713"/>
            <a:ext cx="6845696" cy="4114800"/>
          </a:xfrm>
        </p:spPr>
        <p:txBody>
          <a:bodyPr>
            <a:normAutofit/>
          </a:bodyPr>
          <a:lstStyle/>
          <a:p>
            <a:r>
              <a:rPr lang="zh-CN" altLang="en-US" dirty="0">
                <a:latin typeface="Times New Roman" pitchFamily="18" charset="0"/>
                <a:cs typeface="Times New Roman" pitchFamily="18" charset="0"/>
              </a:rPr>
              <a:t>背景介绍：</a:t>
            </a:r>
            <a:endParaRPr lang="en-US" altLang="zh-CN" dirty="0">
              <a:latin typeface="Times New Roman" pitchFamily="18" charset="0"/>
              <a:cs typeface="Times New Roman" pitchFamily="18" charset="0"/>
            </a:endParaRPr>
          </a:p>
          <a:p>
            <a:pPr lvl="1"/>
            <a:endParaRPr lang="en-US" altLang="zh-CN" sz="2200" dirty="0">
              <a:latin typeface="Times New Roman" pitchFamily="18" charset="0"/>
              <a:cs typeface="Times New Roman" pitchFamily="18" charset="0"/>
            </a:endParaRPr>
          </a:p>
          <a:p>
            <a:pPr lvl="1"/>
            <a:r>
              <a:rPr lang="zh-CN" altLang="en-US" sz="2200" dirty="0">
                <a:latin typeface="Times New Roman" pitchFamily="18" charset="0"/>
                <a:cs typeface="Times New Roman" pitchFamily="18" charset="0"/>
              </a:rPr>
              <a:t>分布式系统中的互斥算法旨在确保分布式系统中的不同节点在访问共享资源时能够互斥地访问，即同一时间只有一个节点能够访问该资源，以防止数据的冲突和不一致。</a:t>
            </a:r>
            <a:endParaRPr lang="en-US" altLang="zh-CN" sz="2200" dirty="0">
              <a:latin typeface="Times New Roman" pitchFamily="18" charset="0"/>
              <a:cs typeface="Times New Roman" pitchFamily="18" charset="0"/>
            </a:endParaRPr>
          </a:p>
          <a:p>
            <a:pPr lvl="1"/>
            <a:endParaRPr lang="en-US" altLang="zh-CN" sz="2200" dirty="0">
              <a:latin typeface="Times New Roman" pitchFamily="18" charset="0"/>
              <a:cs typeface="Times New Roman" pitchFamily="18" charset="0"/>
            </a:endParaRPr>
          </a:p>
          <a:p>
            <a:pPr lvl="1"/>
            <a:r>
              <a:rPr lang="en" altLang="zh-CN" sz="2200" dirty="0" err="1">
                <a:latin typeface="Times New Roman" pitchFamily="18" charset="0"/>
                <a:cs typeface="Times New Roman" pitchFamily="18" charset="0"/>
              </a:rPr>
              <a:t>Lamport</a:t>
            </a:r>
            <a:r>
              <a:rPr lang="en" altLang="zh-CN" sz="2200" dirty="0">
                <a:latin typeface="Times New Roman" pitchFamily="18" charset="0"/>
                <a:cs typeface="Times New Roman" pitchFamily="18" charset="0"/>
              </a:rPr>
              <a:t> </a:t>
            </a:r>
            <a:r>
              <a:rPr lang="zh-CN" altLang="en-US" sz="2200" dirty="0">
                <a:latin typeface="Times New Roman" pitchFamily="18" charset="0"/>
                <a:cs typeface="Times New Roman" pitchFamily="18" charset="0"/>
              </a:rPr>
              <a:t>的分布式互斥算法是著名的分布式互斥算法。</a:t>
            </a:r>
          </a:p>
        </p:txBody>
      </p:sp>
    </p:spTree>
    <p:extLst>
      <p:ext uri="{BB962C8B-B14F-4D97-AF65-F5344CB8AC3E}">
        <p14:creationId xmlns:p14="http://schemas.microsoft.com/office/powerpoint/2010/main" val="662597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cs typeface="Times New Roman" pitchFamily="18" charset="0"/>
              </a:rPr>
              <a:t>任务二 </a:t>
            </a:r>
            <a:r>
              <a:rPr lang="en-US" altLang="zh-CN" dirty="0" err="1">
                <a:latin typeface="Times New Roman" pitchFamily="18" charset="0"/>
                <a:cs typeface="Times New Roman" pitchFamily="18" charset="0"/>
              </a:rPr>
              <a:t>Lamport</a:t>
            </a:r>
            <a:endParaRPr lang="zh-CN" altLang="en-US" dirty="0">
              <a:latin typeface="Times New Roman" pitchFamily="18" charset="0"/>
              <a:cs typeface="Times New Roman" pitchFamily="18" charset="0"/>
            </a:endParaRPr>
          </a:p>
        </p:txBody>
      </p:sp>
      <p:sp>
        <p:nvSpPr>
          <p:cNvPr id="3" name="内容占位符 2"/>
          <p:cNvSpPr>
            <a:spLocks noGrp="1"/>
          </p:cNvSpPr>
          <p:nvPr>
            <p:ph idx="1"/>
          </p:nvPr>
        </p:nvSpPr>
        <p:spPr>
          <a:xfrm>
            <a:off x="1182688" y="2017713"/>
            <a:ext cx="6845696" cy="4114800"/>
          </a:xfrm>
        </p:spPr>
        <p:txBody>
          <a:bodyPr>
            <a:normAutofit fontScale="85000" lnSpcReduction="20000"/>
          </a:bodyPr>
          <a:lstStyle/>
          <a:p>
            <a:r>
              <a:rPr lang="en-US" altLang="zh-CN" dirty="0" err="1">
                <a:latin typeface="Times New Roman" pitchFamily="18" charset="0"/>
                <a:cs typeface="Times New Roman" pitchFamily="18" charset="0"/>
              </a:rPr>
              <a:t>Lamport</a:t>
            </a:r>
            <a:r>
              <a:rPr lang="zh-CN" altLang="en-US"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pPr lvl="1"/>
            <a:endParaRPr lang="en-US" altLang="zh-CN" sz="2400" dirty="0">
              <a:latin typeface="Times New Roman" pitchFamily="18" charset="0"/>
              <a:cs typeface="Times New Roman" pitchFamily="18" charset="0"/>
            </a:endParaRPr>
          </a:p>
          <a:p>
            <a:pPr lvl="1"/>
            <a:r>
              <a:rPr lang="zh-CN" altLang="en-US" sz="2400" dirty="0">
                <a:latin typeface="Times New Roman" pitchFamily="18" charset="0"/>
                <a:cs typeface="Times New Roman" pitchFamily="18" charset="0"/>
              </a:rPr>
              <a:t>每个节点都有一个逻辑时钟，用于对事件进行排序。</a:t>
            </a:r>
            <a:endParaRPr lang="en-US" altLang="zh-CN" sz="2400" dirty="0">
              <a:latin typeface="Times New Roman" pitchFamily="18" charset="0"/>
              <a:cs typeface="Times New Roman" pitchFamily="18" charset="0"/>
            </a:endParaRPr>
          </a:p>
          <a:p>
            <a:pPr lvl="1"/>
            <a:endParaRPr lang="en-US" altLang="zh-CN" sz="2400" dirty="0">
              <a:latin typeface="Times New Roman" pitchFamily="18" charset="0"/>
              <a:cs typeface="Times New Roman" pitchFamily="18" charset="0"/>
            </a:endParaRPr>
          </a:p>
          <a:p>
            <a:pPr lvl="1"/>
            <a:r>
              <a:rPr lang="zh-CN" altLang="en-US" sz="2400" dirty="0">
                <a:latin typeface="Times New Roman" pitchFamily="18" charset="0"/>
                <a:cs typeface="Times New Roman" pitchFamily="18" charset="0"/>
              </a:rPr>
              <a:t>当节点需要访问共享资源时，首先向其他节点发送请求消息，并将自己的请求时间戳记录下来。</a:t>
            </a:r>
            <a:endParaRPr lang="en-US" altLang="zh-CN" sz="2400" dirty="0">
              <a:latin typeface="Times New Roman" pitchFamily="18" charset="0"/>
              <a:cs typeface="Times New Roman" pitchFamily="18" charset="0"/>
            </a:endParaRPr>
          </a:p>
          <a:p>
            <a:pPr lvl="1"/>
            <a:endParaRPr lang="en-US" altLang="zh-CN" sz="2400" dirty="0">
              <a:latin typeface="Times New Roman" pitchFamily="18" charset="0"/>
              <a:cs typeface="Times New Roman" pitchFamily="18" charset="0"/>
            </a:endParaRPr>
          </a:p>
          <a:p>
            <a:pPr lvl="1"/>
            <a:r>
              <a:rPr lang="zh-CN" altLang="en-US" sz="2400" dirty="0">
                <a:latin typeface="Times New Roman" pitchFamily="18" charset="0"/>
                <a:cs typeface="Times New Roman" pitchFamily="18" charset="0"/>
              </a:rPr>
              <a:t>当一个节点收到其他节点的请求消息时，如果自己没有争用资源，则立即回复确认消息；如果自己也需要资源，则比较请求时间戳，时间戳较小的节点优先获得资源。</a:t>
            </a:r>
            <a:endParaRPr lang="en-US" altLang="zh-CN" sz="2400" dirty="0">
              <a:latin typeface="Times New Roman" pitchFamily="18" charset="0"/>
              <a:cs typeface="Times New Roman" pitchFamily="18" charset="0"/>
            </a:endParaRPr>
          </a:p>
          <a:p>
            <a:pPr lvl="1"/>
            <a:endParaRPr lang="en-US" altLang="zh-CN" sz="2400" dirty="0">
              <a:latin typeface="Times New Roman" pitchFamily="18" charset="0"/>
              <a:cs typeface="Times New Roman" pitchFamily="18" charset="0"/>
            </a:endParaRPr>
          </a:p>
          <a:p>
            <a:pPr lvl="1"/>
            <a:r>
              <a:rPr lang="zh-CN" altLang="en-US" sz="2400" dirty="0">
                <a:latin typeface="Times New Roman" pitchFamily="18" charset="0"/>
                <a:cs typeface="Times New Roman" pitchFamily="18" charset="0"/>
              </a:rPr>
              <a:t>当节点完成对资源的访问后，向其他节点发送释放消息。</a:t>
            </a:r>
            <a:endParaRPr lang="en" altLang="zh-CN" sz="2400" dirty="0">
              <a:latin typeface="Times New Roman" pitchFamily="18" charset="0"/>
              <a:cs typeface="Times New Roman" pitchFamily="18" charset="0"/>
            </a:endParaRPr>
          </a:p>
        </p:txBody>
      </p:sp>
    </p:spTree>
    <p:extLst>
      <p:ext uri="{BB962C8B-B14F-4D97-AF65-F5344CB8AC3E}">
        <p14:creationId xmlns:p14="http://schemas.microsoft.com/office/powerpoint/2010/main" val="1624334170"/>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Template>
  <TotalTime>4085</TotalTime>
  <Words>1468</Words>
  <Application>Microsoft Macintosh PowerPoint</Application>
  <PresentationFormat>全屏显示(4:3)</PresentationFormat>
  <Paragraphs>176</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Calibri</vt:lpstr>
      <vt:lpstr>FiraCode Nerd Font Mono</vt:lpstr>
      <vt:lpstr>Tahoma</vt:lpstr>
      <vt:lpstr>Times New Roman</vt:lpstr>
      <vt:lpstr>Wingdings</vt:lpstr>
      <vt:lpstr>Blends</vt:lpstr>
      <vt:lpstr>《TFSE》课程实验</vt:lpstr>
      <vt:lpstr>任务一 自动化生产线</vt:lpstr>
      <vt:lpstr>任务一 自动化生产线</vt:lpstr>
      <vt:lpstr>任务一 自动化生产线</vt:lpstr>
      <vt:lpstr>任务一 自动化生产线</vt:lpstr>
      <vt:lpstr>任务一 自动化生产线</vt:lpstr>
      <vt:lpstr>任务一 自动化生产线</vt:lpstr>
      <vt:lpstr>任务二 Lamport</vt:lpstr>
      <vt:lpstr>任务二 Lamport</vt:lpstr>
      <vt:lpstr>任务二 Lamport</vt:lpstr>
      <vt:lpstr>任务二 Lamport</vt:lpstr>
      <vt:lpstr>任务二 Lamport</vt:lpstr>
      <vt:lpstr>任务二 Lamport</vt:lpstr>
      <vt:lpstr>任务三 程序验证</vt:lpstr>
      <vt:lpstr>任务三 程序验证</vt:lpstr>
      <vt:lpstr>任务三 程序验证</vt:lpstr>
      <vt:lpstr>写在最后</vt:lpstr>
      <vt:lpstr>附录 堆的构建</vt:lpstr>
      <vt:lpstr>附录 堆的元素增加</vt:lpstr>
      <vt:lpstr>附录 堆的根删除</vt:lpstr>
      <vt:lpstr>附录 堆排序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Ray</dc:creator>
  <cp:lastModifiedBy>Microsoft Office User</cp:lastModifiedBy>
  <cp:revision>394</cp:revision>
  <dcterms:created xsi:type="dcterms:W3CDTF">2011-03-21T14:43:58Z</dcterms:created>
  <dcterms:modified xsi:type="dcterms:W3CDTF">2024-06-12T04:57:39Z</dcterms:modified>
</cp:coreProperties>
</file>