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0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75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76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73395" autoAdjust="0"/>
  </p:normalViewPr>
  <p:slideViewPr>
    <p:cSldViewPr snapToGrid="0" snapToObjects="1">
      <p:cViewPr varScale="1">
        <p:scale>
          <a:sx n="83" d="100"/>
          <a:sy n="83" d="100"/>
        </p:scale>
        <p:origin x="23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1C57A-CE54-774F-A9DB-060E9A7FC8D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EE4DD-3DD8-CB4A-BE87-487A987C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CEAE0-D79F-D843-AE30-2A33C1F811D9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CC098-7AD4-9442-BBD3-096651A76A3F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84688-8D3A-0C44-B278-C14E3041E7B2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A4CD-C4A5-DB4C-8F24-C716241ECA71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D5B8F-7E34-7A4F-A6FC-92254CB1DF31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276C8-92C3-8440-A38C-A18211D87223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27302-5A97-8345-BF83-A4726A1E68C3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C1E9F-7FE5-F24C-A519-4AE11604EF47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8DB3B-2E16-174E-8096-3CE31D5282C7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66256-16F0-2C46-9F80-80C31E8F4043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047AE-0466-AB4F-AACF-97910BCEC941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2436F-7F1F-C446-8BAC-BC1A7EB96286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going server.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81E52-9D62-924C-AD4B-AF293949F9E5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7160-47E2-0841-9680-28B6058D9282}" type="slidenum">
              <a:rPr lang="en-US"/>
              <a:pPr/>
              <a:t>22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90FF-2ABB-A24B-88ED-EC11A8024738}" type="slidenum">
              <a:rPr lang="en-US"/>
              <a:pPr/>
              <a:t>23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CBB23-1CBF-B941-93A6-3C2BE2663A60}" type="slidenum">
              <a:rPr lang="en-US"/>
              <a:pPr/>
              <a:t>24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E9A71-0898-F147-8C97-BA6177617517}" type="slidenum">
              <a:rPr lang="en-US"/>
              <a:pPr/>
              <a:t>25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589F5-9185-4E42-A572-C3B6CE5DA6FC}" type="slidenum">
              <a:rPr lang="en-US"/>
              <a:pPr/>
              <a:t>26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EFAAC-01F4-4541-91B6-6EC538D0B8AE}" type="slidenum">
              <a:rPr lang="en-US"/>
              <a:pPr/>
              <a:t>27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12348-C95A-6B46-80DB-D1EB3C58F220}" type="slidenum">
              <a:rPr lang="en-US"/>
              <a:pPr/>
              <a:t>28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1F3A2-977B-5D42-907D-6CD023C18952}" type="slidenum">
              <a:rPr lang="en-US"/>
              <a:pPr/>
              <a:t>29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A3687-B045-8C4F-A52F-00C86141F2EA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873BA-425A-A44C-BFBB-6D9088D8FEA0}" type="slidenum">
              <a:rPr lang="en-US"/>
              <a:pPr/>
              <a:t>30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F55CD-D71B-3841-9E9C-976EFBF86B9A}" type="slidenum">
              <a:rPr lang="en-US"/>
              <a:pPr/>
              <a:t>31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C4F94-BF38-0343-93D8-FD2189733FFE}" type="slidenum">
              <a:rPr lang="en-US"/>
              <a:pPr/>
              <a:t>32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4ECED-4AE4-6240-87D7-A6471887BADD}" type="slidenum">
              <a:rPr lang="en-US"/>
              <a:pPr/>
              <a:t>33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ED75-19F2-0F49-98CF-49A3C88948F0}" type="slidenum">
              <a:rPr lang="en-US"/>
              <a:pPr/>
              <a:t>34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AAED6-E76E-7248-B924-436B29972890}" type="slidenum">
              <a:rPr lang="en-US"/>
              <a:pPr/>
              <a:t>35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E0D37-B9DC-1348-8047-8721D36BC011}" type="slidenum">
              <a:rPr lang="en-US"/>
              <a:pPr/>
              <a:t>36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F0F22-DC7C-7345-B7A5-5E766C903818}" type="slidenum">
              <a:rPr lang="en-US"/>
              <a:pPr/>
              <a:t>37</a:t>
            </a:fld>
            <a:endParaRPr lang="en-US"/>
          </a:p>
        </p:txBody>
      </p:sp>
      <p:sp>
        <p:nvSpPr>
          <p:cNvPr id="99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0FE88-A7BF-1D4B-8298-46E1F079985A}" type="slidenum">
              <a:rPr lang="en-US"/>
              <a:pPr/>
              <a:t>38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4C9E-A787-3A4D-ACC4-4FE7B350A76E}" type="slidenum">
              <a:rPr lang="en-US"/>
              <a:pPr/>
              <a:t>39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</a:t>
            </a:r>
            <a:r>
              <a:rPr lang="zh-CN" altLang="en-US" dirty="0"/>
              <a:t> 比赛     </a:t>
            </a:r>
            <a:r>
              <a:rPr lang="en-US" dirty="0"/>
              <a:t>Set</a:t>
            </a:r>
            <a:r>
              <a:rPr lang="zh-CN" altLang="en-US" dirty="0"/>
              <a:t> 盘   </a:t>
            </a:r>
            <a:r>
              <a:rPr lang="en-US" altLang="zh-CN" dirty="0"/>
              <a:t>game</a:t>
            </a:r>
            <a:r>
              <a:rPr lang="zh-CN" altLang="en-US" dirty="0"/>
              <a:t>  局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7D64D-EACC-F548-9875-D866E7B7F83E}" type="slidenum">
              <a:rPr lang="en-US"/>
              <a:pPr/>
              <a:t>40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41E2E-E29C-144D-B93E-6E6599C377E7}" type="slidenum">
              <a:rPr lang="en-US"/>
              <a:pPr/>
              <a:t>41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CFF92-E384-3548-AE18-25C8B50D6404}" type="slidenum">
              <a:rPr lang="en-US"/>
              <a:pPr/>
              <a:t>42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01F47-3553-3C45-9231-B4835FFD42CC}" type="slidenum">
              <a:rPr lang="en-US"/>
              <a:pPr/>
              <a:t>43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3796F-BECC-B04E-AD29-A217170A047A}" type="slidenum">
              <a:rPr lang="en-US"/>
              <a:pPr/>
              <a:t>44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3286B-837C-4749-917B-597039C7C4FB}" type="slidenum">
              <a:rPr lang="en-US"/>
              <a:pPr/>
              <a:t>45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DB39F-0AA4-D340-B343-617C079ED89F}" type="slidenum">
              <a:rPr lang="en-US"/>
              <a:pPr/>
              <a:t>46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174A4-684A-004C-B756-313AEFE8595E}" type="slidenum">
              <a:rPr lang="en-US"/>
              <a:pPr/>
              <a:t>47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E7E48-BA49-354F-A7C6-4A0CC5EC1471}" type="slidenum">
              <a:rPr lang="en-US"/>
              <a:pPr/>
              <a:t>48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ahoma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3A72F-A393-9C49-BC61-EC1DDF0A8755}" type="slidenum">
              <a:rPr lang="en-US"/>
              <a:pPr/>
              <a:t>49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B0E11-1A0C-7A4E-A0C0-943C687AC47E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F814E-0B01-4F43-904B-7E9318885E2A}" type="slidenum">
              <a:rPr lang="en-US"/>
              <a:pPr/>
              <a:t>50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68CE2-7F32-2849-A26E-D61B9AF329D3}" type="slidenum">
              <a:rPr lang="en-US"/>
              <a:pPr/>
              <a:t>51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52EA6-45C4-8F42-8B5C-DE46F83D886E}" type="slidenum">
              <a:rPr lang="en-US"/>
              <a:pPr/>
              <a:t>52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709E2-7E0F-AE47-B654-971638A4BBBA}" type="slidenum">
              <a:rPr lang="en-US"/>
              <a:pPr/>
              <a:t>53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6F510-24FB-314B-8BE8-BADD9F9F8636}" type="slidenum">
              <a:rPr lang="en-US"/>
              <a:pPr/>
              <a:t>54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0C17A-587B-C14F-BE2B-F3DD8AF1D8B2}" type="slidenum">
              <a:rPr lang="en-US"/>
              <a:pPr/>
              <a:t>55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9028F-B761-E94A-BA8F-88DB51A24A3B}" type="slidenum">
              <a:rPr lang="en-US"/>
              <a:pPr/>
              <a:t>56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004D6-81E9-1B4B-84DC-ED64D97EF2AA}" type="slidenum">
              <a:rPr lang="en-US"/>
              <a:pPr/>
              <a:t>57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8B6F5-C27B-AC43-ADFC-93BFC7D55293}" type="slidenum">
              <a:rPr lang="en-US"/>
              <a:pPr/>
              <a:t>59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DD0A8-3607-3D47-9666-9EB6EE362BB4}" type="slidenum">
              <a:rPr lang="en-US"/>
              <a:pPr/>
              <a:t>60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2D3A3-66C9-5C41-A2CB-2B956FF4DECA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5D967-E67D-544F-BB4A-5A6AD1EDFBD6}" type="slidenum">
              <a:rPr lang="en-US"/>
              <a:pPr/>
              <a:t>61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7F491-0AF5-2546-9DD3-62FD86DCFC10}" type="slidenum">
              <a:rPr lang="en-US"/>
              <a:pPr/>
              <a:t>62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CF341-3C40-434E-9516-29580AFF17EB}" type="slidenum">
              <a:rPr lang="en-US"/>
              <a:pPr/>
              <a:t>63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B904B-16A3-E741-BA5A-E726B8F9B821}" type="slidenum">
              <a:rPr lang="en-US"/>
              <a:pPr/>
              <a:t>64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E08F8-075B-974E-B97F-5CC975F4A6DF}" type="slidenum">
              <a:rPr lang="en-US"/>
              <a:pPr/>
              <a:t>65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0BF8E-3751-464A-9505-92DCA0FE574C}" type="slidenum">
              <a:rPr lang="en-US"/>
              <a:pPr/>
              <a:t>66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111E5-1E19-F044-9697-9C9064F82665}" type="slidenum">
              <a:rPr lang="en-US"/>
              <a:pPr/>
              <a:t>67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1238B-ADB8-8C4C-8A91-8D867AB0782E}" type="slidenum">
              <a:rPr lang="en-US"/>
              <a:pPr/>
              <a:t>68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D1A96-34A9-5B42-9023-838E794CFAEF}" type="slidenum">
              <a:rPr lang="en-US"/>
              <a:pPr/>
              <a:t>69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923FF-A35C-394F-8114-C72DFD1DE5E7}" type="slidenum">
              <a:rPr lang="en-US"/>
              <a:pPr/>
              <a:t>70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65C37-3005-9041-AE70-3DF22B8C37BC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4436F-932B-DB4C-A7A8-0623F1370682}" type="slidenum">
              <a:rPr lang="en-US"/>
              <a:pPr/>
              <a:t>71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0A23A-D9A7-4F41-A712-24DC1D0792C2}" type="slidenum">
              <a:rPr lang="en-US"/>
              <a:pPr/>
              <a:t>72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05556-3E47-3C40-B052-A56D11AFAA7D}" type="slidenum">
              <a:rPr lang="en-US"/>
              <a:pPr/>
              <a:t>73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678E5-FF7D-E941-ABF6-BACED4CFA834}" type="slidenum">
              <a:rPr lang="en-US"/>
              <a:pPr/>
              <a:t>74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59C45-81EE-8346-AA80-0E89A670C0FB}" type="slidenum">
              <a:rPr lang="en-US"/>
              <a:pPr/>
              <a:t>75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526A7-417B-0C4C-8E90-EDB09959BB83}" type="slidenum">
              <a:rPr lang="en-US"/>
              <a:pPr/>
              <a:t>76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0A35D-41F8-2041-91CD-6C3687B42A9B}" type="slidenum">
              <a:rPr lang="en-US"/>
              <a:pPr/>
              <a:t>77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cs typeface="Times New Roman" charset="0"/>
              </a:rPr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35BB9-703D-A14C-B250-C5BB2B93087C}" type="slidenum">
              <a:rPr lang="en-US"/>
              <a:pPr/>
              <a:t>78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E0F34-B2AA-0445-87D1-54DB30FA3850}" type="slidenum">
              <a:rPr lang="en-US"/>
              <a:pPr/>
              <a:t>79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9988E-FE31-1A49-ADAE-780C8EBB7478}" type="slidenum">
              <a:rPr lang="en-US"/>
              <a:pPr/>
              <a:t>80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71602-A82C-9E4C-BC90-54A4F0F1A9E2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CB639-EC8E-9D45-9D0C-50D3D1985CF2}" type="slidenum">
              <a:rPr lang="en-US"/>
              <a:pPr/>
              <a:t>81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E68C6-20EB-F448-886D-45B44FFD6324}" type="slidenum">
              <a:rPr lang="en-US"/>
              <a:pPr/>
              <a:t>82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E53E9-4EE7-2341-8DE7-ECFC40ACB5F7}" type="slidenum">
              <a:rPr lang="en-US"/>
              <a:pPr/>
              <a:t>83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E1034-78EE-C445-954E-783B144D7909}" type="slidenum">
              <a:rPr lang="en-US"/>
              <a:pPr/>
              <a:t>84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8BFF7-ED8F-4A48-8861-E1A3D28CE24D}" type="slidenum">
              <a:rPr lang="en-US"/>
              <a:pPr/>
              <a:t>85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F8C15-C434-B241-9DFD-F4E309767FC9}" type="slidenum">
              <a:rPr lang="en-US"/>
              <a:pPr/>
              <a:t>86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AB20A-CBDE-5547-BAB5-FB49201F50DF}" type="slidenum">
              <a:rPr lang="en-US"/>
              <a:pPr/>
              <a:t>87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259-AD16-994F-A407-8CCE9176A5D2}" type="slidenum">
              <a:rPr lang="en-US"/>
              <a:pPr/>
              <a:t>88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041D6-EE5E-0A40-8EDD-3DFB612FF615}" type="slidenum">
              <a:rPr lang="en-US"/>
              <a:pPr/>
              <a:t>89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BA9CD-DC32-F64D-AD18-95C21A2879BF}" type="slidenum">
              <a:rPr lang="en-US"/>
              <a:pPr/>
              <a:t>90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E3009-7004-594E-9A6D-6B0EA1F2F4F0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CE03A-72E6-D648-BB4E-49636E4FB1C8}" type="slidenum">
              <a:rPr lang="en-US"/>
              <a:pPr/>
              <a:t>91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F0C2D-9299-884B-ABD5-F4653FDFD4FA}" type="slidenum">
              <a:rPr lang="en-US"/>
              <a:pPr/>
              <a:t>92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6CBE-F731-BA42-A0AC-6A5EE7CE92BF}" type="slidenum">
              <a:rPr lang="en-US"/>
              <a:pPr/>
              <a:t>93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0FB2C-93D0-9F43-AB49-D97B19FE1785}" type="slidenum">
              <a:rPr lang="en-US"/>
              <a:pPr/>
              <a:t>94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581A4-EA06-874E-A892-6A7DAA380DDD}" type="slidenum">
              <a:rPr lang="en-US"/>
              <a:pPr/>
              <a:t>95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1E743-1DF4-084C-87A7-5AC4ECFD0360}" type="slidenum">
              <a:rPr lang="en-US"/>
              <a:pPr/>
              <a:t>96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D0366-D06D-714F-993F-7B33BCD34120}" type="slidenum">
              <a:rPr lang="en-US"/>
              <a:pPr/>
              <a:t>97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9D892-9217-CD4D-9C71-E3EDEDEE016D}" type="slidenum">
              <a:rPr lang="en-US"/>
              <a:pPr/>
              <a:t>98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16E6BAD-DF98-A8D0-76CE-837A0552EC1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3EFEE61-20CA-6F98-375D-380CDABE1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A69C8202-2B8E-BB2F-35F0-64A011A6E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67A200F-CBB7-F259-56F5-A610AB3E7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5F18E6C8-BF5C-8327-F9E2-5C7B069AA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250A1A-65E3-FC09-DB32-072113489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6D7012-625B-381F-BCFF-E58424A4B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58878825-4C84-4AA5-B6B1-0DFB35A7F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he-IL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BA0671B-4BD2-361F-8600-BAB70DF0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he-IL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7CFD304-A3F6-BEA6-E8DE-84C75B697B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he-IL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31D7D24-3E6F-804D-96E9-FEB7BDA3D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5ED8E35-DFD5-D1ED-5A26-B7CA2E4807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5930C5A-18ED-E753-8F70-7C0E5BEFB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878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9D3346-9EFD-E319-5F1A-6F56E481D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B290CCA-0963-5CBC-C255-0CCBF19ED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02F7914-E3E6-3573-108A-9B7279764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508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39F8CA-1B2B-0949-1D99-81D13ABD7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F1A9DF7-6F5B-D3C7-457B-6CD734A1F4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3BAF41E-A77F-E349-BAD2-5C4725141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358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כותרת, פריט אוסף תמונו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מציין מיקום של אוסף תמונות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  <a:endParaRPr 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13AAFE4-69DF-2675-201F-FB87D73DF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A5BB56F-44BF-F654-DDA7-3BCB5DE34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CC9100-81E3-7206-01C9-DD2D9B17D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494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C91D196-1DFA-5226-C98B-D432F10B22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AE88B7-74F1-264B-D8D8-A32D9242A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B71BF80-3446-9049-D27A-D77D87542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547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5669BA4-DA2A-71F2-4780-9CA106EC7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1DC7F0C-FC10-9C1F-6159-7F9C7D9E60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F2AF9A-C900-1FD3-AC0B-04460CD24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848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2A2B47E-4FAE-1038-5B36-BB83B490B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3D62E54-F967-8D49-8D96-5A3907C19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DE8134-BF0C-D5E4-5463-6B836C9FE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86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58A187-C3C7-8344-DB1B-23B909041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4E6897B-1801-CD9C-9959-2C4FD0DB2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291AA26-3B57-9D76-32DF-7302675EA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2282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73C9222-B34D-9C50-871B-EAD6B5151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51AE302-BE84-88D1-56A2-3BE127637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512ACB6-9DA3-1B96-1986-26C35C20D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718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63C37E7-F22F-7701-D023-2298C24779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3F3E95D-D632-AB14-6FF8-F84E2F1248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2EFF529-4D8E-6025-AF08-D8AC19FEA5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535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F7C8429-C727-D033-69B4-264A03FAF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8F1DEEB-3A85-14A5-0E5A-03532B057C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501356C-9F67-2290-C29E-AB34BFC50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446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C160F53-B301-368D-7F56-3F87D9B91A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4A080D2-7A3B-F0BE-8AF9-DEEE1BE3C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AE0E4B8-0DE9-F8ED-BA3B-B9E460A183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526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6A3210-90AB-AF0F-F8E7-53C122E20F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E1116E-2BFC-EE10-EDB3-2B114CBA53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992AB6-769F-274F-597E-95028311FA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3A35BD-546F-6255-EDD6-5B14AA04E6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B5BC10A-BAC0-81AA-A3F5-DFE2D32463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D72BF96-20FE-E9F7-BF94-7E302B0E95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09052C7-CBFC-6AF9-4E96-C0C534C554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AA27032-2773-4CCB-FA0B-293530122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he-IL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9A7F4C9-5A81-033D-55CD-79D3D3760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altLang="he-IL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2F1649D6-6AB9-29BA-FF1C-B3037EC029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4913AEE1-CB47-A7C6-FD70-350CBEDFCF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64C85BC1-892D-1C0C-D4E9-D678E0E39F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9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</a:rPr>
              <a:t>Finite 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What Are They?</a:t>
            </a:r>
          </a:p>
          <a:p>
            <a:r>
              <a:rPr lang="en-US" dirty="0">
                <a:solidFill>
                  <a:srgbClr val="003366"/>
                </a:solidFill>
              </a:rPr>
              <a:t>Who Needs </a:t>
            </a:r>
            <a:r>
              <a:rPr lang="ja-JP" altLang="en-US">
                <a:solidFill>
                  <a:srgbClr val="003366"/>
                </a:solidFill>
                <a:latin typeface="Arial"/>
              </a:rPr>
              <a:t>‘</a:t>
            </a:r>
            <a:r>
              <a:rPr lang="en-US" dirty="0" err="1">
                <a:solidFill>
                  <a:srgbClr val="003366"/>
                </a:solidFill>
              </a:rPr>
              <a:t>em</a:t>
            </a:r>
            <a:r>
              <a:rPr lang="en-US" dirty="0">
                <a:solidFill>
                  <a:srgbClr val="003366"/>
                </a:solidFill>
              </a:rPr>
              <a:t>?</a:t>
            </a:r>
          </a:p>
          <a:p>
            <a:r>
              <a:rPr lang="en-US" dirty="0">
                <a:solidFill>
                  <a:srgbClr val="003366"/>
                </a:solidFill>
              </a:rPr>
              <a:t>An Example: Scoring in Tennis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C1B1-BBC0-4C4A-A672-8E3A21E80222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C13B-E02E-334B-8E74-0F78E99DE346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19462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19463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9464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19465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19466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68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70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471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19472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19473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19474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8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81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482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483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19484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19485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19486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19487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89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0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1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2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3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4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9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96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9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49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499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00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19501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19502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9503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504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19505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9506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507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08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0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10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11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19512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19513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19514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19515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6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7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8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9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20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21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2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23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24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25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26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27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19528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19529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19530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1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2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3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4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5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6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37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38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39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40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41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42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19543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19544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5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6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7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49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5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51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52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19553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19554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19555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56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57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58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59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19560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61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62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63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19564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65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9566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67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19568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19569" name="Line 113"/>
          <p:cNvSpPr>
            <a:spLocks noChangeShapeType="1"/>
          </p:cNvSpPr>
          <p:nvPr/>
        </p:nvSpPr>
        <p:spPr bwMode="auto">
          <a:xfrm flipV="1">
            <a:off x="990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3276600" y="3810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E833-7B36-FD40-80A3-16E68AE68444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0486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0489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0490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493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494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0496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0497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0498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3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04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05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06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07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0508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0509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0510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0511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0512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6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8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19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20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21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22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23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24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0525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0526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0527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528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0529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0530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531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32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33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34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35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0536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0537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0538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0539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0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1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2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3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4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5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46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47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48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49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50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51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0552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0553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0554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5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6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7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8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9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60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61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62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63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64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65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66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0567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0568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69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70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71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72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73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74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75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76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0577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0578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0579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80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81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82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83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0584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85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86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87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0588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89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0590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91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0593" name="Line 113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4648200" y="3352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91B5-52ED-8446-95F9-99B3AD5D9127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1510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1513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1514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17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19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1520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1521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1522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7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28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29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30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1532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1533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1534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1535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1536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37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38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42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43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44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45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46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47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48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1549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1550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1551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552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1553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1554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555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56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57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58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59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1560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1561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1562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1563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4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5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6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7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8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9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70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71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72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73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74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75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1576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1577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1578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79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0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1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2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3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4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85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86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87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88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89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90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1591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1592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3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4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5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6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97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98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99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600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1601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1602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1603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604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605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606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607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1608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609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610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611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1612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13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1614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615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1616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1617" name="Line 113"/>
          <p:cNvSpPr>
            <a:spLocks noChangeShapeType="1"/>
          </p:cNvSpPr>
          <p:nvPr/>
        </p:nvSpPr>
        <p:spPr bwMode="auto">
          <a:xfrm flipV="1">
            <a:off x="1447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1618" name="Text Box 114"/>
          <p:cNvSpPr txBox="1">
            <a:spLocks noChangeArrowheads="1"/>
          </p:cNvSpPr>
          <p:nvPr/>
        </p:nvSpPr>
        <p:spPr bwMode="auto">
          <a:xfrm>
            <a:off x="6019800" y="38862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D7A1-5269-BD4E-9DA2-8020413D9A89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2536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2537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0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42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43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2544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2545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2546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8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9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50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51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52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5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54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55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2556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2557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2558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2559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2560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1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2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3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4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5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67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6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6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7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7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72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2573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2574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2575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2576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2577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2578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579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0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1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8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83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2584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2585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2586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2587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8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9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0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1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2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3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94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9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96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97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98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99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2600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2601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2602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3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4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5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6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7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8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09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10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11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12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13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614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2615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2616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17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18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19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2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21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22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23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624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2625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2626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2627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28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29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30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631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2632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33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34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35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2636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37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638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39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2640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2641" name="Line 113"/>
          <p:cNvSpPr>
            <a:spLocks noChangeShapeType="1"/>
          </p:cNvSpPr>
          <p:nvPr/>
        </p:nvSpPr>
        <p:spPr bwMode="auto">
          <a:xfrm flipV="1">
            <a:off x="1676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2642" name="Text Box 114"/>
          <p:cNvSpPr txBox="1">
            <a:spLocks noChangeArrowheads="1"/>
          </p:cNvSpPr>
          <p:nvPr/>
        </p:nvSpPr>
        <p:spPr bwMode="auto">
          <a:xfrm>
            <a:off x="7467600" y="3352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223-825D-2946-9B4C-99C66A85FC7E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3559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3563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66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567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3569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3570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7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578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3581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3582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5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6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7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8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9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90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9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9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93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594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595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596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3597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3598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3599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600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3601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3602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03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04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0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06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07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3608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3609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3610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3611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2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3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4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5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6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7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18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1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20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2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22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23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3624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3625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3626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27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28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29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30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31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32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3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34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35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3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3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38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3639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3640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1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2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3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4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45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46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47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48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3649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3650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3651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52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53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54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55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3656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57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58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59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3660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61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3662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63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3664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3665" name="Line 113"/>
          <p:cNvSpPr>
            <a:spLocks noChangeShapeType="1"/>
          </p:cNvSpPr>
          <p:nvPr/>
        </p:nvSpPr>
        <p:spPr bwMode="auto">
          <a:xfrm flipV="1">
            <a:off x="1905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3666" name="Text Box 114"/>
          <p:cNvSpPr txBox="1">
            <a:spLocks noChangeArrowheads="1"/>
          </p:cNvSpPr>
          <p:nvPr/>
        </p:nvSpPr>
        <p:spPr bwMode="auto">
          <a:xfrm>
            <a:off x="8458200" y="3810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EBC7-4B88-1E4C-883B-09B91D0126B5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4582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4583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4584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4585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4586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88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590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591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4592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4593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4594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0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01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02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03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4604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4605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4606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4607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4608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9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0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1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3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4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1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16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1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1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19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20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4621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4622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4623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4624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4625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4626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4627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28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30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31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4632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4633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4634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6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41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4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43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44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45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46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47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4648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4649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4650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1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2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3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4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5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6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57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58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59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60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61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62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4663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4664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5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6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7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69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7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71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72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4673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4674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4675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76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77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78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79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4680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81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82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83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4684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85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4686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87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4688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4689" name="Line 113"/>
          <p:cNvSpPr>
            <a:spLocks noChangeShapeType="1"/>
          </p:cNvSpPr>
          <p:nvPr/>
        </p:nvSpPr>
        <p:spPr bwMode="auto">
          <a:xfrm flipV="1">
            <a:off x="2209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690" name="Text Box 114"/>
          <p:cNvSpPr txBox="1">
            <a:spLocks noChangeArrowheads="1"/>
          </p:cNvSpPr>
          <p:nvPr/>
        </p:nvSpPr>
        <p:spPr bwMode="auto">
          <a:xfrm>
            <a:off x="8077200" y="2438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080E-35FB-BC4A-8F65-4E945453ABF1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5606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5608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5610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5611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14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5619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0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1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3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26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27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5628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5629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5630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5631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5632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4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5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6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39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41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42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44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5645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5646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5647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48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5649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5650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52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53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54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55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5656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5657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5658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5659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0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1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2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3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4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5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66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67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68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69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70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71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5672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5673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5674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5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6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7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8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9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80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81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82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83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84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85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86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5687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5688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89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90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91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92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93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94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95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96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5697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5698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5699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700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701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702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703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5704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705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706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707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5708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09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5710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711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5712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5713" name="Line 113"/>
          <p:cNvSpPr>
            <a:spLocks noChangeShapeType="1"/>
          </p:cNvSpPr>
          <p:nvPr/>
        </p:nvSpPr>
        <p:spPr bwMode="auto">
          <a:xfrm flipV="1">
            <a:off x="2438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714" name="Text Box 114"/>
          <p:cNvSpPr txBox="1">
            <a:spLocks noChangeArrowheads="1"/>
          </p:cNvSpPr>
          <p:nvPr/>
        </p:nvSpPr>
        <p:spPr bwMode="auto">
          <a:xfrm>
            <a:off x="8458200" y="38862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09A-89FB-0E44-80F6-5FE2DF6669CB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6632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6633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6634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36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37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38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39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6640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6641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6642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4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5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6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7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48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49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50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51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6652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6653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6654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6655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6656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57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60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61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62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63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64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65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66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67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68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6669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6670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6671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72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6673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6674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6675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76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77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78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79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6680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6681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6682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6683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4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5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6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7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8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9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90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91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92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93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94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95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6696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6697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6698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99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0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1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2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3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4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05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06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07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08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09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710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6711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6712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3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4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5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6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17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18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19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720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6721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6722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6723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24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25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26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727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6728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29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30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31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6732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733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734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35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6736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6737" name="Line 113"/>
          <p:cNvSpPr>
            <a:spLocks noChangeShapeType="1"/>
          </p:cNvSpPr>
          <p:nvPr/>
        </p:nvSpPr>
        <p:spPr bwMode="auto">
          <a:xfrm flipV="1">
            <a:off x="2667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6738" name="Text Box 114"/>
          <p:cNvSpPr txBox="1">
            <a:spLocks noChangeArrowheads="1"/>
          </p:cNvSpPr>
          <p:nvPr/>
        </p:nvSpPr>
        <p:spPr bwMode="auto">
          <a:xfrm>
            <a:off x="8077200" y="2438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1BA-54DB-A144-9C72-26B09AADEFC0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7655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7657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7658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0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62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7664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7665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7666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7667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8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71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72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7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674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675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7676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7677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7678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7679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7680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1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2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3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4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5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6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87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8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8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69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69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692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7693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7694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7695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7696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7697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7698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7699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0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1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0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03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7704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7705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7706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7707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8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9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0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1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2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3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14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1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16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17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18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19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7720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7721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7722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3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4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5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6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7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8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29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30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31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32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33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34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7735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7736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37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38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39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4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41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42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43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44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7745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7746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7747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48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49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50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51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7752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53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54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55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7756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757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758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59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7760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7761" name="Line 113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762" name="Text Box 114"/>
          <p:cNvSpPr txBox="1">
            <a:spLocks noChangeArrowheads="1"/>
          </p:cNvSpPr>
          <p:nvPr/>
        </p:nvSpPr>
        <p:spPr bwMode="auto">
          <a:xfrm>
            <a:off x="8458200" y="38862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80F2-FF77-9142-894C-3D1BDDEB4817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8676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8678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8679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8680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8681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8682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8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686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8688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8689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8690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8691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2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3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4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696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69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698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699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8701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8702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8703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8704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5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6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7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8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9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10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1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1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13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14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15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16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8717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8718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8719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720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8721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8722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8723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24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2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26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27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8728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8729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8730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8731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2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3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4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5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6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7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38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3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40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4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42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43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8744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8745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8746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47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48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49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50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51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52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5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54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55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5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5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58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8759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8760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1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2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3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4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65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66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67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68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8769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8770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8771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72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73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74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75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8776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77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78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79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8780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81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8782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83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8784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8785" name="Line 113"/>
          <p:cNvSpPr>
            <a:spLocks noChangeShapeType="1"/>
          </p:cNvSpPr>
          <p:nvPr/>
        </p:nvSpPr>
        <p:spPr bwMode="auto">
          <a:xfrm flipV="1">
            <a:off x="31242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86" name="Text Box 114"/>
          <p:cNvSpPr txBox="1">
            <a:spLocks noChangeArrowheads="1"/>
          </p:cNvSpPr>
          <p:nvPr/>
        </p:nvSpPr>
        <p:spPr bwMode="auto">
          <a:xfrm>
            <a:off x="8077200" y="2438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Finite Automaton?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/>
              <a:t>A formal system.</a:t>
            </a:r>
          </a:p>
          <a:p>
            <a:r>
              <a:rPr lang="en-US"/>
              <a:t>Remembers only a finite amount of information.</a:t>
            </a:r>
          </a:p>
          <a:p>
            <a:r>
              <a:rPr lang="en-US"/>
              <a:t>Information represented by its </a:t>
            </a:r>
            <a:r>
              <a:rPr lang="en-US" i="1">
                <a:solidFill>
                  <a:srgbClr val="FF0066"/>
                </a:solidFill>
              </a:rPr>
              <a:t>state</a:t>
            </a:r>
            <a:r>
              <a:rPr lang="en-US"/>
              <a:t>.</a:t>
            </a:r>
          </a:p>
          <a:p>
            <a:r>
              <a:rPr lang="en-US"/>
              <a:t>State changes in response to </a:t>
            </a:r>
            <a:r>
              <a:rPr lang="en-US" i="1">
                <a:solidFill>
                  <a:srgbClr val="FF0066"/>
                </a:solidFill>
              </a:rPr>
              <a:t>inputs</a:t>
            </a:r>
            <a:r>
              <a:rPr lang="en-US"/>
              <a:t>.</a:t>
            </a:r>
          </a:p>
          <a:p>
            <a:r>
              <a:rPr lang="en-US"/>
              <a:t>Rules that tell how the state changes in response to inputs are called </a:t>
            </a:r>
            <a:r>
              <a:rPr lang="en-US" i="1">
                <a:solidFill>
                  <a:srgbClr val="FF0066"/>
                </a:solidFill>
              </a:rPr>
              <a:t>transitions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7E87-E5AF-6F42-A1F4-9038886CB379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9702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9704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9705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9706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09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10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11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9712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9713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9714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9715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6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8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2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21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22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23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9724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9725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9726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9727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9728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29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0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4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3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36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3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3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39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40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9741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9742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9743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44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9745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9746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48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4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50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51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9752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9753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9754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9755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6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7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8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9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60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61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6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63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64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65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66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67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9768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9769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9770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1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2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3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4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5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6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77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78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79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80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81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82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9783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9784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5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6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7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89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9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91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92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9793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9794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9795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96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97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98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99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9800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801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802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803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9804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5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9806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807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9808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9809" name="Line 113"/>
          <p:cNvSpPr>
            <a:spLocks noChangeShapeType="1"/>
          </p:cNvSpPr>
          <p:nvPr/>
        </p:nvSpPr>
        <p:spPr bwMode="auto">
          <a:xfrm flipV="1">
            <a:off x="3352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9810" name="Text Box 114"/>
          <p:cNvSpPr txBox="1">
            <a:spLocks noChangeArrowheads="1"/>
          </p:cNvSpPr>
          <p:nvPr/>
        </p:nvSpPr>
        <p:spPr bwMode="auto">
          <a:xfrm>
            <a:off x="6553200" y="1676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281" y="5249456"/>
            <a:ext cx="2192538" cy="16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an Automaton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set of strings accepted by an automaton A is the </a:t>
            </a:r>
            <a:r>
              <a:rPr lang="en-US" i="1">
                <a:solidFill>
                  <a:srgbClr val="FF0066"/>
                </a:solidFill>
              </a:rPr>
              <a:t>language</a:t>
            </a:r>
            <a:r>
              <a:rPr lang="en-US"/>
              <a:t>  of A.</a:t>
            </a:r>
          </a:p>
          <a:p>
            <a:r>
              <a:rPr lang="en-US"/>
              <a:t>Denoted L(A).</a:t>
            </a:r>
          </a:p>
          <a:p>
            <a:r>
              <a:rPr lang="en-US"/>
              <a:t>Different sets of final states -&gt; different languages.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 designed, L(Tennis) = strings that determine the winner.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F35-11B7-4E49-8036-91E717CFD248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Deterministic Finite 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1688" y="3886200"/>
            <a:ext cx="6689349" cy="1752600"/>
          </a:xfrm>
        </p:spPr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Alphabets, Strings, and Languages</a:t>
            </a:r>
          </a:p>
          <a:p>
            <a:r>
              <a:rPr lang="en-US" dirty="0">
                <a:solidFill>
                  <a:srgbClr val="003366"/>
                </a:solidFill>
              </a:rPr>
              <a:t>Transition Graphs and Tables</a:t>
            </a:r>
          </a:p>
          <a:p>
            <a:r>
              <a:rPr lang="en-US" dirty="0">
                <a:solidFill>
                  <a:srgbClr val="003366"/>
                </a:solidFill>
              </a:rPr>
              <a:t>Some Proof Techniques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34CB-8E85-BD4D-A1BE-3E7CEDEBD7C6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Alphabets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alphabet </a:t>
            </a:r>
            <a:r>
              <a:rPr lang="en-US"/>
              <a:t> is any finite set of symbols.</a:t>
            </a:r>
          </a:p>
          <a:p>
            <a:r>
              <a:rPr lang="en-US">
                <a:solidFill>
                  <a:srgbClr val="33CC33"/>
                </a:solidFill>
              </a:rPr>
              <a:t>Examples</a:t>
            </a:r>
            <a:r>
              <a:rPr lang="en-US"/>
              <a:t>:</a:t>
            </a:r>
          </a:p>
          <a:p>
            <a:pPr lvl="1">
              <a:buFont typeface="Monotype Sorts" charset="0"/>
              <a:buNone/>
            </a:pPr>
            <a:r>
              <a:rPr lang="en-US"/>
              <a:t>ASCII, Unicode,</a:t>
            </a:r>
          </a:p>
          <a:p>
            <a:pPr lvl="1">
              <a:buFont typeface="Monotype Sorts" charset="0"/>
              <a:buNone/>
            </a:pPr>
            <a:r>
              <a:rPr lang="en-US"/>
              <a:t>{0,1} (</a:t>
            </a:r>
            <a:r>
              <a:rPr lang="en-US" i="1">
                <a:solidFill>
                  <a:srgbClr val="FF0066"/>
                </a:solidFill>
              </a:rPr>
              <a:t>binary alphabet</a:t>
            </a:r>
            <a:r>
              <a:rPr lang="en-US"/>
              <a:t> ),</a:t>
            </a:r>
          </a:p>
          <a:p>
            <a:pPr lvl="1">
              <a:buFont typeface="Monotype Sorts" charset="0"/>
              <a:buNone/>
            </a:pPr>
            <a:r>
              <a:rPr lang="en-US"/>
              <a:t>{a,b,c}, {s,o},</a:t>
            </a:r>
          </a:p>
          <a:p>
            <a:pPr lvl="1">
              <a:buFont typeface="Monotype Sorts" charset="0"/>
              <a:buNone/>
            </a:pPr>
            <a:r>
              <a:rPr lang="en-US"/>
              <a:t>set of signals used by a protocol.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7994-277C-1345-81B4-152569B26986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1925"/>
            <a:ext cx="8077200" cy="4876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string</a:t>
            </a:r>
            <a:r>
              <a:rPr lang="en-US" dirty="0"/>
              <a:t>  over an alphabet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>
                <a:latin typeface="MS Shell Dlg 2" charset="0"/>
              </a:rPr>
              <a:t> </a:t>
            </a:r>
            <a:r>
              <a:rPr lang="en-US" dirty="0"/>
              <a:t>is a list, each element of which is a member of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Strings shown with no commas or quotes, e.g., </a:t>
            </a:r>
            <a:r>
              <a:rPr lang="en-US" dirty="0" err="1"/>
              <a:t>abc</a:t>
            </a:r>
            <a:r>
              <a:rPr lang="en-US" dirty="0"/>
              <a:t> or 01101.</a:t>
            </a:r>
          </a:p>
          <a:p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* = set of all strings over alphabet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FF0066"/>
                </a:solidFill>
              </a:rPr>
              <a:t>length </a:t>
            </a:r>
            <a:r>
              <a:rPr lang="en-US" dirty="0"/>
              <a:t> of a string is its number of positions.</a:t>
            </a:r>
          </a:p>
          <a:p>
            <a:r>
              <a:rPr lang="en-US" dirty="0" err="1">
                <a:latin typeface="Lucida Sans Unicode" charset="0"/>
              </a:rPr>
              <a:t>ε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/>
              <a:t>stands for the </a:t>
            </a:r>
            <a:r>
              <a:rPr lang="en-US" i="1" dirty="0">
                <a:solidFill>
                  <a:srgbClr val="FF0066"/>
                </a:solidFill>
              </a:rPr>
              <a:t>empty string</a:t>
            </a:r>
            <a:r>
              <a:rPr lang="en-US" dirty="0"/>
              <a:t>  (string of length 0).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92717-0BDC-8046-A635-C3A6BDE7A10C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{0,1}*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0, 1, 00, 01, 10, 11, 000, 001, . . . }</a:t>
            </a:r>
          </a:p>
          <a:p>
            <a:r>
              <a:rPr lang="en-US">
                <a:solidFill>
                  <a:srgbClr val="CC3300"/>
                </a:solidFill>
              </a:rPr>
              <a:t>Subtlety</a:t>
            </a:r>
            <a:r>
              <a:rPr lang="en-US"/>
              <a:t>: 0 as a string, 0 as a symbol look the same.</a:t>
            </a:r>
          </a:p>
          <a:p>
            <a:pPr lvl="1"/>
            <a:r>
              <a:rPr lang="en-US"/>
              <a:t>Context determines the type.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ED7B-7F3D-0D4A-8AAD-19361280FEB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3333"/>
            <a:ext cx="7772400" cy="733778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6644" cy="4114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language</a:t>
            </a:r>
            <a:r>
              <a:rPr lang="en-US" dirty="0"/>
              <a:t>  is a subset of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* for some alphabet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The set of strings of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with no two consecutive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r>
              <a:rPr lang="en-US" dirty="0"/>
              <a:t>L = {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0, 1, 00, 01, 10, 000, 001, 010, 100, 101, 0000, 0001, 0010, 0100, 0101, 1000, 1001, 1010, . . . }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D1D2-C8CA-1844-90E8-CEAD9B8A0B87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Finite Automata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A formalism for defining languages, consisting of: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finite set of </a:t>
            </a:r>
            <a:r>
              <a:rPr lang="en-US" i="1">
                <a:solidFill>
                  <a:srgbClr val="FF0066"/>
                </a:solidFill>
              </a:rPr>
              <a:t>states </a:t>
            </a:r>
            <a:r>
              <a:rPr lang="en-US"/>
              <a:t> (Q,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input alphabet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transition function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start state</a:t>
            </a:r>
            <a:r>
              <a:rPr lang="en-US"/>
              <a:t>  (q</a:t>
            </a:r>
            <a:r>
              <a:rPr lang="en-US" baseline="-25000"/>
              <a:t>0</a:t>
            </a:r>
            <a:r>
              <a:rPr lang="en-US"/>
              <a:t>, in 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set of </a:t>
            </a:r>
            <a:r>
              <a:rPr lang="en-US" i="1">
                <a:solidFill>
                  <a:srgbClr val="FF0066"/>
                </a:solidFill>
              </a:rPr>
              <a:t>final states</a:t>
            </a:r>
            <a:r>
              <a:rPr lang="en-US"/>
              <a:t>  (F </a:t>
            </a:r>
            <a:r>
              <a:rPr lang="en-US">
                <a:latin typeface="Lucida Sans Unicode" charset="0"/>
              </a:rPr>
              <a:t>⊆ </a:t>
            </a:r>
            <a:r>
              <a:rPr lang="en-US"/>
              <a:t>Q, typically).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Final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accepting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are synonyms.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D892-9C8C-0143-AC19-228CFF6A4A8A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Transition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/>
              <a:t>Takes two arguments: a state and an input symbol.</a:t>
            </a:r>
          </a:p>
          <a:p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 = the state that the DFA goes to when it is in state </a:t>
            </a:r>
            <a:r>
              <a:rPr lang="en-US" i="1" dirty="0"/>
              <a:t>q</a:t>
            </a:r>
            <a:r>
              <a:rPr lang="en-US" dirty="0"/>
              <a:t>  and input </a:t>
            </a:r>
            <a:r>
              <a:rPr lang="en-US" i="1" dirty="0"/>
              <a:t>a</a:t>
            </a:r>
            <a:r>
              <a:rPr lang="en-US" dirty="0"/>
              <a:t>  is received.</a:t>
            </a:r>
          </a:p>
          <a:p>
            <a:r>
              <a:rPr lang="en-US" dirty="0">
                <a:solidFill>
                  <a:srgbClr val="FF9900"/>
                </a:solidFill>
              </a:rPr>
              <a:t>Note</a:t>
            </a:r>
            <a:r>
              <a:rPr lang="en-US" dirty="0"/>
              <a:t>: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/>
              <a:t>is a total function: always a next state – add a </a:t>
            </a:r>
            <a:r>
              <a:rPr lang="en-US" i="1" dirty="0">
                <a:solidFill>
                  <a:srgbClr val="FF0066"/>
                </a:solidFill>
              </a:rPr>
              <a:t>dead state</a:t>
            </a:r>
            <a:r>
              <a:rPr lang="en-US" dirty="0"/>
              <a:t>  if no transition (Example on next slide).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41A-A5CF-7B4F-B66A-F9084F784335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6713-F918-CC4D-A65A-94709C437F65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381000" y="2971800"/>
            <a:ext cx="609600" cy="36195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Love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0" y="2336800"/>
            <a:ext cx="666750" cy="666750"/>
            <a:chOff x="0" y="1392"/>
            <a:chExt cx="420" cy="528"/>
          </a:xfrm>
        </p:grpSpPr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0" y="1392"/>
              <a:ext cx="4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  <p:sp>
          <p:nvSpPr>
            <p:cNvPr id="84998" name="Line 6"/>
            <p:cNvSpPr>
              <a:spLocks noChangeShapeType="1"/>
            </p:cNvSpPr>
            <p:nvPr/>
          </p:nvSpPr>
          <p:spPr bwMode="auto">
            <a:xfrm>
              <a:off x="202" y="168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1143000" y="3573463"/>
            <a:ext cx="1066800" cy="363537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Love-15</a:t>
            </a: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1219200" y="2362200"/>
            <a:ext cx="990600" cy="363538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15-Love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V="1">
            <a:off x="914400" y="2665413"/>
            <a:ext cx="45720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914400" y="3330575"/>
            <a:ext cx="45720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838200" y="2605088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838200" y="3392488"/>
            <a:ext cx="30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</a:t>
            </a:r>
          </a:p>
        </p:txBody>
      </p:sp>
      <p:grpSp>
        <p:nvGrpSpPr>
          <p:cNvPr id="85006" name="Group 14"/>
          <p:cNvGrpSpPr>
            <a:grpSpLocks/>
          </p:cNvGrpSpPr>
          <p:nvPr/>
        </p:nvGrpSpPr>
        <p:grpSpPr bwMode="auto">
          <a:xfrm>
            <a:off x="2133600" y="1792288"/>
            <a:ext cx="1600200" cy="2543175"/>
            <a:chOff x="1344" y="960"/>
            <a:chExt cx="1008" cy="2016"/>
          </a:xfrm>
        </p:grpSpPr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1728" y="2688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Love-30</a:t>
              </a: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1776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15-all</a:t>
              </a: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1680" y="960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30-Love</a:t>
              </a:r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 flipV="1">
              <a:off x="1344" y="12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>
              <a:off x="1344" y="16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20"/>
            <p:cNvSpPr>
              <a:spLocks noChangeShapeType="1"/>
            </p:cNvSpPr>
            <p:nvPr/>
          </p:nvSpPr>
          <p:spPr bwMode="auto">
            <a:xfrm flipV="1">
              <a:off x="1344" y="211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>
              <a:off x="1344" y="259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1488" y="2064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15" name="Text Box 23"/>
            <p:cNvSpPr txBox="1">
              <a:spLocks noChangeArrowheads="1"/>
            </p:cNvSpPr>
            <p:nvPr/>
          </p:nvSpPr>
          <p:spPr bwMode="auto">
            <a:xfrm>
              <a:off x="1392" y="1153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16" name="Text Box 24"/>
            <p:cNvSpPr txBox="1">
              <a:spLocks noChangeArrowheads="1"/>
            </p:cNvSpPr>
            <p:nvPr/>
          </p:nvSpPr>
          <p:spPr bwMode="auto">
            <a:xfrm>
              <a:off x="1488" y="17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17" name="Text Box 25"/>
            <p:cNvSpPr txBox="1">
              <a:spLocks noChangeArrowheads="1"/>
            </p:cNvSpPr>
            <p:nvPr/>
          </p:nvSpPr>
          <p:spPr bwMode="auto">
            <a:xfrm>
              <a:off x="1392" y="2592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3505200" y="1306513"/>
            <a:ext cx="1600200" cy="3513137"/>
            <a:chOff x="2208" y="576"/>
            <a:chExt cx="1008" cy="2784"/>
          </a:xfrm>
        </p:grpSpPr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2592" y="307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Love-40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2640" y="23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15-30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30-15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2592" y="576"/>
              <a:ext cx="576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40-Love</a:t>
              </a:r>
            </a:p>
          </p:txBody>
        </p:sp>
        <p:sp>
          <p:nvSpPr>
            <p:cNvPr id="85023" name="Line 31"/>
            <p:cNvSpPr>
              <a:spLocks noChangeShapeType="1"/>
            </p:cNvSpPr>
            <p:nvPr/>
          </p:nvSpPr>
          <p:spPr bwMode="auto">
            <a:xfrm flipV="1">
              <a:off x="2256" y="8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4" name="Line 32"/>
            <p:cNvSpPr>
              <a:spLocks noChangeShapeType="1"/>
            </p:cNvSpPr>
            <p:nvPr/>
          </p:nvSpPr>
          <p:spPr bwMode="auto">
            <a:xfrm>
              <a:off x="2256" y="120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 flipV="1">
              <a:off x="2208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6" name="Line 34"/>
            <p:cNvSpPr>
              <a:spLocks noChangeShapeType="1"/>
            </p:cNvSpPr>
            <p:nvPr/>
          </p:nvSpPr>
          <p:spPr bwMode="auto">
            <a:xfrm>
              <a:off x="2208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 flipV="1">
              <a:off x="2304" y="25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>
              <a:off x="2304" y="292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9" name="Text Box 37"/>
            <p:cNvSpPr txBox="1">
              <a:spLocks noChangeArrowheads="1"/>
            </p:cNvSpPr>
            <p:nvPr/>
          </p:nvSpPr>
          <p:spPr bwMode="auto">
            <a:xfrm>
              <a:off x="2304" y="2495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30" name="Text Box 38"/>
            <p:cNvSpPr txBox="1">
              <a:spLocks noChangeArrowheads="1"/>
            </p:cNvSpPr>
            <p:nvPr/>
          </p:nvSpPr>
          <p:spPr bwMode="auto">
            <a:xfrm>
              <a:off x="2304" y="1631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31" name="Text Box 39"/>
            <p:cNvSpPr txBox="1">
              <a:spLocks noChangeArrowheads="1"/>
            </p:cNvSpPr>
            <p:nvPr/>
          </p:nvSpPr>
          <p:spPr bwMode="auto">
            <a:xfrm>
              <a:off x="2304" y="719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32" name="Text Box 40"/>
            <p:cNvSpPr txBox="1">
              <a:spLocks noChangeArrowheads="1"/>
            </p:cNvSpPr>
            <p:nvPr/>
          </p:nvSpPr>
          <p:spPr bwMode="auto">
            <a:xfrm>
              <a:off x="2304" y="29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33" name="Text Box 41"/>
            <p:cNvSpPr txBox="1">
              <a:spLocks noChangeArrowheads="1"/>
            </p:cNvSpPr>
            <p:nvPr/>
          </p:nvSpPr>
          <p:spPr bwMode="auto">
            <a:xfrm>
              <a:off x="2304" y="2159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34" name="Text Box 42"/>
            <p:cNvSpPr txBox="1">
              <a:spLocks noChangeArrowheads="1"/>
            </p:cNvSpPr>
            <p:nvPr/>
          </p:nvSpPr>
          <p:spPr bwMode="auto">
            <a:xfrm>
              <a:off x="2304" y="1295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35" name="Group 43"/>
          <p:cNvGrpSpPr>
            <a:grpSpLocks/>
          </p:cNvGrpSpPr>
          <p:nvPr/>
        </p:nvGrpSpPr>
        <p:grpSpPr bwMode="auto">
          <a:xfrm>
            <a:off x="4953000" y="762000"/>
            <a:ext cx="1676400" cy="4724400"/>
            <a:chOff x="3120" y="144"/>
            <a:chExt cx="1056" cy="3744"/>
          </a:xfrm>
        </p:grpSpPr>
        <p:grpSp>
          <p:nvGrpSpPr>
            <p:cNvPr id="85036" name="Group 44"/>
            <p:cNvGrpSpPr>
              <a:grpSpLocks/>
            </p:cNvGrpSpPr>
            <p:nvPr/>
          </p:nvGrpSpPr>
          <p:grpSpPr bwMode="auto">
            <a:xfrm>
              <a:off x="3504" y="144"/>
              <a:ext cx="672" cy="480"/>
              <a:chOff x="4128" y="864"/>
              <a:chExt cx="672" cy="480"/>
            </a:xfrm>
          </p:grpSpPr>
          <p:sp>
            <p:nvSpPr>
              <p:cNvPr id="85037" name="Oval 45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Server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85038" name="Oval 46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39" name="Group 47"/>
            <p:cNvGrpSpPr>
              <a:grpSpLocks/>
            </p:cNvGrpSpPr>
            <p:nvPr/>
          </p:nvGrpSpPr>
          <p:grpSpPr bwMode="auto">
            <a:xfrm>
              <a:off x="3504" y="3408"/>
              <a:ext cx="672" cy="480"/>
              <a:chOff x="4032" y="2400"/>
              <a:chExt cx="672" cy="480"/>
            </a:xfrm>
          </p:grpSpPr>
          <p:sp>
            <p:nvSpPr>
              <p:cNvPr id="85040" name="Oval 48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Opp</a:t>
                </a:r>
                <a:r>
                  <a:rPr lang="ja-JP" altLang="en-US" sz="1800">
                    <a:latin typeface="Arial"/>
                  </a:rPr>
                  <a:t>’</a:t>
                </a:r>
                <a:r>
                  <a:rPr lang="en-US" sz="1800"/>
                  <a:t>nt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85041" name="Oval 49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42" name="Line 50"/>
            <p:cNvSpPr>
              <a:spLocks noChangeShapeType="1"/>
            </p:cNvSpPr>
            <p:nvPr/>
          </p:nvSpPr>
          <p:spPr bwMode="auto">
            <a:xfrm>
              <a:off x="3168" y="33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3" name="Line 51"/>
            <p:cNvSpPr>
              <a:spLocks noChangeShapeType="1"/>
            </p:cNvSpPr>
            <p:nvPr/>
          </p:nvSpPr>
          <p:spPr bwMode="auto">
            <a:xfrm flipV="1">
              <a:off x="3120" y="48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4" name="Text Box 52"/>
            <p:cNvSpPr txBox="1">
              <a:spLocks noChangeArrowheads="1"/>
            </p:cNvSpPr>
            <p:nvPr/>
          </p:nvSpPr>
          <p:spPr bwMode="auto">
            <a:xfrm>
              <a:off x="3168" y="384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45" name="Text Box 53"/>
            <p:cNvSpPr txBox="1">
              <a:spLocks noChangeArrowheads="1"/>
            </p:cNvSpPr>
            <p:nvPr/>
          </p:nvSpPr>
          <p:spPr bwMode="auto">
            <a:xfrm>
              <a:off x="3216" y="3360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46" name="Group 54"/>
          <p:cNvGrpSpPr>
            <a:grpSpLocks/>
          </p:cNvGrpSpPr>
          <p:nvPr/>
        </p:nvGrpSpPr>
        <p:grpSpPr bwMode="auto">
          <a:xfrm>
            <a:off x="4876800" y="1609725"/>
            <a:ext cx="1447800" cy="2971800"/>
            <a:chOff x="3072" y="816"/>
            <a:chExt cx="912" cy="2355"/>
          </a:xfrm>
        </p:grpSpPr>
        <p:sp>
          <p:nvSpPr>
            <p:cNvPr id="85047" name="Oval 55"/>
            <p:cNvSpPr>
              <a:spLocks noChangeArrowheads="1"/>
            </p:cNvSpPr>
            <p:nvPr/>
          </p:nvSpPr>
          <p:spPr bwMode="auto">
            <a:xfrm>
              <a:off x="3504" y="11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40-15</a:t>
              </a:r>
            </a:p>
          </p:txBody>
        </p:sp>
        <p:sp>
          <p:nvSpPr>
            <p:cNvPr id="85048" name="Oval 56"/>
            <p:cNvSpPr>
              <a:spLocks noChangeArrowheads="1"/>
            </p:cNvSpPr>
            <p:nvPr/>
          </p:nvSpPr>
          <p:spPr bwMode="auto">
            <a:xfrm>
              <a:off x="3504" y="268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15-40</a:t>
              </a:r>
            </a:p>
          </p:txBody>
        </p:sp>
        <p:sp>
          <p:nvSpPr>
            <p:cNvPr id="85049" name="Oval 57"/>
            <p:cNvSpPr>
              <a:spLocks noChangeArrowheads="1"/>
            </p:cNvSpPr>
            <p:nvPr/>
          </p:nvSpPr>
          <p:spPr bwMode="auto">
            <a:xfrm>
              <a:off x="3504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30-all</a:t>
              </a: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3120" y="81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1" name="Line 59"/>
            <p:cNvSpPr>
              <a:spLocks noChangeShapeType="1"/>
            </p:cNvSpPr>
            <p:nvPr/>
          </p:nvSpPr>
          <p:spPr bwMode="auto">
            <a:xfrm flipV="1">
              <a:off x="3072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>
              <a:off x="3072" y="168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 flipV="1">
              <a:off x="3072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>
              <a:off x="3072" y="254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5" name="Line 63"/>
            <p:cNvSpPr>
              <a:spLocks noChangeShapeType="1"/>
            </p:cNvSpPr>
            <p:nvPr/>
          </p:nvSpPr>
          <p:spPr bwMode="auto">
            <a:xfrm flipV="1">
              <a:off x="3168" y="29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6" name="Text Box 64"/>
            <p:cNvSpPr txBox="1">
              <a:spLocks noChangeArrowheads="1"/>
            </p:cNvSpPr>
            <p:nvPr/>
          </p:nvSpPr>
          <p:spPr bwMode="auto">
            <a:xfrm>
              <a:off x="3216" y="2880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57" name="Text Box 65"/>
            <p:cNvSpPr txBox="1">
              <a:spLocks noChangeArrowheads="1"/>
            </p:cNvSpPr>
            <p:nvPr/>
          </p:nvSpPr>
          <p:spPr bwMode="auto">
            <a:xfrm>
              <a:off x="3168" y="2064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58" name="Text Box 66"/>
            <p:cNvSpPr txBox="1">
              <a:spLocks noChangeArrowheads="1"/>
            </p:cNvSpPr>
            <p:nvPr/>
          </p:nvSpPr>
          <p:spPr bwMode="auto">
            <a:xfrm>
              <a:off x="3168" y="1247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59" name="Text Box 67"/>
            <p:cNvSpPr txBox="1">
              <a:spLocks noChangeArrowheads="1"/>
            </p:cNvSpPr>
            <p:nvPr/>
          </p:nvSpPr>
          <p:spPr bwMode="auto">
            <a:xfrm>
              <a:off x="3216" y="2592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60" name="Text Box 68"/>
            <p:cNvSpPr txBox="1">
              <a:spLocks noChangeArrowheads="1"/>
            </p:cNvSpPr>
            <p:nvPr/>
          </p:nvSpPr>
          <p:spPr bwMode="auto">
            <a:xfrm>
              <a:off x="3168" y="17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61" name="Text Box 69"/>
            <p:cNvSpPr txBox="1">
              <a:spLocks noChangeArrowheads="1"/>
            </p:cNvSpPr>
            <p:nvPr/>
          </p:nvSpPr>
          <p:spPr bwMode="auto">
            <a:xfrm>
              <a:off x="3168" y="911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62" name="Group 70"/>
          <p:cNvGrpSpPr>
            <a:grpSpLocks/>
          </p:cNvGrpSpPr>
          <p:nvPr/>
        </p:nvGrpSpPr>
        <p:grpSpPr bwMode="auto">
          <a:xfrm>
            <a:off x="5715000" y="1368425"/>
            <a:ext cx="1828800" cy="3511550"/>
            <a:chOff x="3600" y="624"/>
            <a:chExt cx="1152" cy="2784"/>
          </a:xfrm>
        </p:grpSpPr>
        <p:sp>
          <p:nvSpPr>
            <p:cNvPr id="85063" name="Oval 71"/>
            <p:cNvSpPr>
              <a:spLocks noChangeArrowheads="1"/>
            </p:cNvSpPr>
            <p:nvPr/>
          </p:nvSpPr>
          <p:spPr bwMode="auto">
            <a:xfrm>
              <a:off x="4272" y="225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30-40</a:t>
              </a:r>
            </a:p>
          </p:txBody>
        </p:sp>
        <p:sp>
          <p:nvSpPr>
            <p:cNvPr id="85064" name="Oval 72"/>
            <p:cNvSpPr>
              <a:spLocks noChangeArrowheads="1"/>
            </p:cNvSpPr>
            <p:nvPr/>
          </p:nvSpPr>
          <p:spPr bwMode="auto">
            <a:xfrm>
              <a:off x="4272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40-30</a:t>
              </a:r>
            </a:p>
          </p:txBody>
        </p:sp>
        <p:sp>
          <p:nvSpPr>
            <p:cNvPr id="85065" name="Line 73"/>
            <p:cNvSpPr>
              <a:spLocks noChangeShapeType="1"/>
            </p:cNvSpPr>
            <p:nvPr/>
          </p:nvSpPr>
          <p:spPr bwMode="auto">
            <a:xfrm flipV="1">
              <a:off x="3744" y="6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6" name="Line 74"/>
            <p:cNvSpPr>
              <a:spLocks noChangeShapeType="1"/>
            </p:cNvSpPr>
            <p:nvPr/>
          </p:nvSpPr>
          <p:spPr bwMode="auto">
            <a:xfrm>
              <a:off x="3744" y="297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7" name="Line 75"/>
            <p:cNvSpPr>
              <a:spLocks noChangeShapeType="1"/>
            </p:cNvSpPr>
            <p:nvPr/>
          </p:nvSpPr>
          <p:spPr bwMode="auto">
            <a:xfrm>
              <a:off x="3936" y="13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8" name="Line 76"/>
            <p:cNvSpPr>
              <a:spLocks noChangeShapeType="1"/>
            </p:cNvSpPr>
            <p:nvPr/>
          </p:nvSpPr>
          <p:spPr bwMode="auto">
            <a:xfrm flipV="1">
              <a:off x="3936" y="168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9" name="Line 77"/>
            <p:cNvSpPr>
              <a:spLocks noChangeShapeType="1"/>
            </p:cNvSpPr>
            <p:nvPr/>
          </p:nvSpPr>
          <p:spPr bwMode="auto">
            <a:xfrm>
              <a:off x="3936" y="211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0" name="Line 78"/>
            <p:cNvSpPr>
              <a:spLocks noChangeShapeType="1"/>
            </p:cNvSpPr>
            <p:nvPr/>
          </p:nvSpPr>
          <p:spPr bwMode="auto">
            <a:xfrm flipV="1">
              <a:off x="3936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1" name="Text Box 79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72" name="Text Box 80"/>
            <p:cNvSpPr txBox="1">
              <a:spLocks noChangeArrowheads="1"/>
            </p:cNvSpPr>
            <p:nvPr/>
          </p:nvSpPr>
          <p:spPr bwMode="auto">
            <a:xfrm>
              <a:off x="4032" y="1584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73" name="Text Box 81"/>
            <p:cNvSpPr txBox="1">
              <a:spLocks noChangeArrowheads="1"/>
            </p:cNvSpPr>
            <p:nvPr/>
          </p:nvSpPr>
          <p:spPr bwMode="auto">
            <a:xfrm>
              <a:off x="3600" y="768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74" name="Text Box 82"/>
            <p:cNvSpPr txBox="1">
              <a:spLocks noChangeArrowheads="1"/>
            </p:cNvSpPr>
            <p:nvPr/>
          </p:nvSpPr>
          <p:spPr bwMode="auto">
            <a:xfrm>
              <a:off x="3600" y="3072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75" name="Text Box 83"/>
            <p:cNvSpPr txBox="1">
              <a:spLocks noChangeArrowheads="1"/>
            </p:cNvSpPr>
            <p:nvPr/>
          </p:nvSpPr>
          <p:spPr bwMode="auto">
            <a:xfrm>
              <a:off x="4032" y="196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76" name="Text Box 84"/>
            <p:cNvSpPr txBox="1">
              <a:spLocks noChangeArrowheads="1"/>
            </p:cNvSpPr>
            <p:nvPr/>
          </p:nvSpPr>
          <p:spPr bwMode="auto">
            <a:xfrm>
              <a:off x="4032" y="1153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77" name="Group 85"/>
          <p:cNvGrpSpPr>
            <a:grpSpLocks/>
          </p:cNvGrpSpPr>
          <p:nvPr/>
        </p:nvGrpSpPr>
        <p:grpSpPr bwMode="auto">
          <a:xfrm>
            <a:off x="6400800" y="1306513"/>
            <a:ext cx="2286000" cy="3635375"/>
            <a:chOff x="4032" y="576"/>
            <a:chExt cx="1440" cy="2880"/>
          </a:xfrm>
        </p:grpSpPr>
        <p:sp>
          <p:nvSpPr>
            <p:cNvPr id="85078" name="Oval 86"/>
            <p:cNvSpPr>
              <a:spLocks noChangeArrowheads="1"/>
            </p:cNvSpPr>
            <p:nvPr/>
          </p:nvSpPr>
          <p:spPr bwMode="auto">
            <a:xfrm>
              <a:off x="4992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deuce</a:t>
              </a:r>
            </a:p>
          </p:txBody>
        </p:sp>
        <p:sp>
          <p:nvSpPr>
            <p:cNvPr id="85079" name="Line 87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0" name="Line 88"/>
            <p:cNvSpPr>
              <a:spLocks noChangeShapeType="1"/>
            </p:cNvSpPr>
            <p:nvPr/>
          </p:nvSpPr>
          <p:spPr bwMode="auto">
            <a:xfrm>
              <a:off x="4704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1" name="Line 89"/>
            <p:cNvSpPr>
              <a:spLocks noChangeShapeType="1"/>
            </p:cNvSpPr>
            <p:nvPr/>
          </p:nvSpPr>
          <p:spPr bwMode="auto">
            <a:xfrm flipV="1">
              <a:off x="4704" y="21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2" name="Line 90"/>
            <p:cNvSpPr>
              <a:spLocks noChangeShapeType="1"/>
            </p:cNvSpPr>
            <p:nvPr/>
          </p:nvSpPr>
          <p:spPr bwMode="auto">
            <a:xfrm flipH="1">
              <a:off x="4032" y="2544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3" name="Text Box 91"/>
            <p:cNvSpPr txBox="1">
              <a:spLocks noChangeArrowheads="1"/>
            </p:cNvSpPr>
            <p:nvPr/>
          </p:nvSpPr>
          <p:spPr bwMode="auto">
            <a:xfrm>
              <a:off x="4752" y="2016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84" name="Text Box 92"/>
            <p:cNvSpPr txBox="1">
              <a:spLocks noChangeArrowheads="1"/>
            </p:cNvSpPr>
            <p:nvPr/>
          </p:nvSpPr>
          <p:spPr bwMode="auto">
            <a:xfrm>
              <a:off x="4128" y="911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85" name="Text Box 93"/>
            <p:cNvSpPr txBox="1">
              <a:spLocks noChangeArrowheads="1"/>
            </p:cNvSpPr>
            <p:nvPr/>
          </p:nvSpPr>
          <p:spPr bwMode="auto">
            <a:xfrm>
              <a:off x="4752" y="17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86" name="Text Box 94"/>
            <p:cNvSpPr txBox="1">
              <a:spLocks noChangeArrowheads="1"/>
            </p:cNvSpPr>
            <p:nvPr/>
          </p:nvSpPr>
          <p:spPr bwMode="auto">
            <a:xfrm>
              <a:off x="4128" y="2832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87" name="Group 95"/>
          <p:cNvGrpSpPr>
            <a:grpSpLocks/>
          </p:cNvGrpSpPr>
          <p:nvPr/>
        </p:nvGrpSpPr>
        <p:grpSpPr bwMode="auto">
          <a:xfrm>
            <a:off x="7543800" y="1549400"/>
            <a:ext cx="762000" cy="3149600"/>
            <a:chOff x="4752" y="768"/>
            <a:chExt cx="480" cy="2496"/>
          </a:xfrm>
        </p:grpSpPr>
        <p:sp>
          <p:nvSpPr>
            <p:cNvPr id="85088" name="Oval 96"/>
            <p:cNvSpPr>
              <a:spLocks noChangeArrowheads="1"/>
            </p:cNvSpPr>
            <p:nvPr/>
          </p:nvSpPr>
          <p:spPr bwMode="auto">
            <a:xfrm>
              <a:off x="4752" y="297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Ad-out</a:t>
              </a:r>
            </a:p>
          </p:txBody>
        </p:sp>
        <p:sp>
          <p:nvSpPr>
            <p:cNvPr id="85089" name="Oval 97"/>
            <p:cNvSpPr>
              <a:spLocks noChangeArrowheads="1"/>
            </p:cNvSpPr>
            <p:nvPr/>
          </p:nvSpPr>
          <p:spPr bwMode="auto">
            <a:xfrm>
              <a:off x="4752" y="76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Ad-in</a:t>
              </a:r>
            </a:p>
          </p:txBody>
        </p:sp>
        <p:sp>
          <p:nvSpPr>
            <p:cNvPr id="85090" name="Line 98"/>
            <p:cNvSpPr>
              <a:spLocks noChangeShapeType="1"/>
            </p:cNvSpPr>
            <p:nvPr/>
          </p:nvSpPr>
          <p:spPr bwMode="auto">
            <a:xfrm flipH="1" flipV="1">
              <a:off x="4992" y="105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1" name="Line 99"/>
            <p:cNvSpPr>
              <a:spLocks noChangeShapeType="1"/>
            </p:cNvSpPr>
            <p:nvPr/>
          </p:nvSpPr>
          <p:spPr bwMode="auto">
            <a:xfrm flipH="1">
              <a:off x="4992" y="2160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2" name="Text Box 100"/>
            <p:cNvSpPr txBox="1">
              <a:spLocks noChangeArrowheads="1"/>
            </p:cNvSpPr>
            <p:nvPr/>
          </p:nvSpPr>
          <p:spPr bwMode="auto">
            <a:xfrm>
              <a:off x="4992" y="1392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93" name="Text Box 101"/>
            <p:cNvSpPr txBox="1">
              <a:spLocks noChangeArrowheads="1"/>
            </p:cNvSpPr>
            <p:nvPr/>
          </p:nvSpPr>
          <p:spPr bwMode="auto">
            <a:xfrm>
              <a:off x="4944" y="2448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94" name="Group 102"/>
          <p:cNvGrpSpPr>
            <a:grpSpLocks/>
          </p:cNvGrpSpPr>
          <p:nvPr/>
        </p:nvGrpSpPr>
        <p:grpSpPr bwMode="auto">
          <a:xfrm>
            <a:off x="6629400" y="1057275"/>
            <a:ext cx="2212975" cy="4125913"/>
            <a:chOff x="4176" y="378"/>
            <a:chExt cx="1394" cy="3270"/>
          </a:xfrm>
        </p:grpSpPr>
        <p:sp>
          <p:nvSpPr>
            <p:cNvPr id="85095" name="Text Box 103"/>
            <p:cNvSpPr txBox="1">
              <a:spLocks noChangeArrowheads="1"/>
            </p:cNvSpPr>
            <p:nvPr/>
          </p:nvSpPr>
          <p:spPr bwMode="auto">
            <a:xfrm>
              <a:off x="5328" y="2592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96" name="Text Box 104"/>
            <p:cNvSpPr txBox="1">
              <a:spLocks noChangeArrowheads="1"/>
            </p:cNvSpPr>
            <p:nvPr/>
          </p:nvSpPr>
          <p:spPr bwMode="auto">
            <a:xfrm>
              <a:off x="5376" y="1296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97" name="Line 105"/>
            <p:cNvSpPr>
              <a:spLocks noChangeShapeType="1"/>
            </p:cNvSpPr>
            <p:nvPr/>
          </p:nvSpPr>
          <p:spPr bwMode="auto">
            <a:xfrm flipH="1" flipV="1">
              <a:off x="4176" y="37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8" name="Line 106"/>
            <p:cNvSpPr>
              <a:spLocks noChangeShapeType="1"/>
            </p:cNvSpPr>
            <p:nvPr/>
          </p:nvSpPr>
          <p:spPr bwMode="auto">
            <a:xfrm flipH="1">
              <a:off x="4176" y="321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5099" name="AutoShape 107"/>
            <p:cNvCxnSpPr>
              <a:cxnSpLocks noChangeShapeType="1"/>
            </p:cNvCxnSpPr>
            <p:nvPr/>
          </p:nvCxnSpPr>
          <p:spPr bwMode="auto">
            <a:xfrm flipV="1">
              <a:off x="5232" y="2112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100" name="AutoShape 108"/>
            <p:cNvCxnSpPr>
              <a:cxnSpLocks noChangeShapeType="1"/>
            </p:cNvCxnSpPr>
            <p:nvPr/>
          </p:nvCxnSpPr>
          <p:spPr bwMode="auto">
            <a:xfrm>
              <a:off x="5232" y="906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101" name="Text Box 109"/>
            <p:cNvSpPr txBox="1">
              <a:spLocks noChangeArrowheads="1"/>
            </p:cNvSpPr>
            <p:nvPr/>
          </p:nvSpPr>
          <p:spPr bwMode="auto">
            <a:xfrm>
              <a:off x="4416" y="576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102" name="Text Box 110"/>
            <p:cNvSpPr txBox="1">
              <a:spLocks noChangeArrowheads="1"/>
            </p:cNvSpPr>
            <p:nvPr/>
          </p:nvSpPr>
          <p:spPr bwMode="auto">
            <a:xfrm>
              <a:off x="4368" y="3264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111" name="Group 119"/>
          <p:cNvGrpSpPr>
            <a:grpSpLocks/>
          </p:cNvGrpSpPr>
          <p:nvPr/>
        </p:nvGrpSpPr>
        <p:grpSpPr bwMode="auto">
          <a:xfrm>
            <a:off x="2438400" y="1371600"/>
            <a:ext cx="3429000" cy="4729163"/>
            <a:chOff x="1536" y="864"/>
            <a:chExt cx="2160" cy="2979"/>
          </a:xfrm>
        </p:grpSpPr>
        <p:sp>
          <p:nvSpPr>
            <p:cNvPr id="85103" name="Oval 111"/>
            <p:cNvSpPr>
              <a:spLocks noChangeArrowheads="1"/>
            </p:cNvSpPr>
            <p:nvPr/>
          </p:nvSpPr>
          <p:spPr bwMode="auto">
            <a:xfrm>
              <a:off x="2256" y="3600"/>
              <a:ext cx="384" cy="22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Dead</a:t>
              </a:r>
            </a:p>
          </p:txBody>
        </p:sp>
        <p:sp>
          <p:nvSpPr>
            <p:cNvPr id="85104" name="Line 112"/>
            <p:cNvSpPr>
              <a:spLocks noChangeShapeType="1"/>
            </p:cNvSpPr>
            <p:nvPr/>
          </p:nvSpPr>
          <p:spPr bwMode="auto">
            <a:xfrm flipH="1">
              <a:off x="2448" y="864"/>
              <a:ext cx="1248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05" name="Line 113"/>
            <p:cNvSpPr>
              <a:spLocks noChangeShapeType="1"/>
            </p:cNvSpPr>
            <p:nvPr/>
          </p:nvSpPr>
          <p:spPr bwMode="auto">
            <a:xfrm flipH="1">
              <a:off x="2640" y="3360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07" name="Text Box 115"/>
            <p:cNvSpPr txBox="1">
              <a:spLocks noChangeArrowheads="1"/>
            </p:cNvSpPr>
            <p:nvPr/>
          </p:nvSpPr>
          <p:spPr bwMode="auto">
            <a:xfrm>
              <a:off x="2208" y="3168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s, o</a:t>
              </a:r>
            </a:p>
          </p:txBody>
        </p:sp>
        <p:sp>
          <p:nvSpPr>
            <p:cNvPr id="85108" name="Text Box 116"/>
            <p:cNvSpPr txBox="1">
              <a:spLocks noChangeArrowheads="1"/>
            </p:cNvSpPr>
            <p:nvPr/>
          </p:nvSpPr>
          <p:spPr bwMode="auto">
            <a:xfrm>
              <a:off x="3024" y="3552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s, o</a:t>
              </a:r>
            </a:p>
          </p:txBody>
        </p:sp>
        <p:cxnSp>
          <p:nvCxnSpPr>
            <p:cNvPr id="85109" name="AutoShape 117"/>
            <p:cNvCxnSpPr>
              <a:cxnSpLocks noChangeShapeType="1"/>
            </p:cNvCxnSpPr>
            <p:nvPr/>
          </p:nvCxnSpPr>
          <p:spPr bwMode="auto">
            <a:xfrm rot="16200000" flipV="1">
              <a:off x="2274" y="3678"/>
              <a:ext cx="195" cy="136"/>
            </a:xfrm>
            <a:prstGeom prst="curvedConnector5">
              <a:avLst>
                <a:gd name="adj1" fmla="val -73847"/>
                <a:gd name="adj2" fmla="val 378676"/>
                <a:gd name="adj3" fmla="val 1907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110" name="Text Box 118"/>
            <p:cNvSpPr txBox="1">
              <a:spLocks noChangeArrowheads="1"/>
            </p:cNvSpPr>
            <p:nvPr/>
          </p:nvSpPr>
          <p:spPr bwMode="auto">
            <a:xfrm>
              <a:off x="1536" y="3600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s, 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Finite Automata?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r>
              <a:rPr lang="en-US"/>
              <a:t>Used for both design and verification of circuits and communication protocols.</a:t>
            </a:r>
          </a:p>
          <a:p>
            <a:r>
              <a:rPr lang="en-US"/>
              <a:t>Used for many text-processing applications.</a:t>
            </a:r>
          </a:p>
          <a:p>
            <a:r>
              <a:rPr lang="en-US"/>
              <a:t>An important component of compilers.</a:t>
            </a:r>
          </a:p>
          <a:p>
            <a:r>
              <a:rPr lang="en-US"/>
              <a:t>Describes simple patterns of events,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9D09-B24E-1548-9814-6CC1D673AD42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1097758"/>
            <a:ext cx="6481762" cy="576262"/>
          </a:xfrm>
        </p:spPr>
        <p:txBody>
          <a:bodyPr/>
          <a:lstStyle/>
          <a:p>
            <a:r>
              <a:rPr lang="en-US" dirty="0"/>
              <a:t>Graph Representation of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Nodes = states.</a:t>
            </a:r>
          </a:p>
          <a:p>
            <a:r>
              <a:rPr lang="en-US"/>
              <a:t>Arcs represent transition function.</a:t>
            </a:r>
          </a:p>
          <a:p>
            <a:pPr lvl="1"/>
            <a:r>
              <a:rPr lang="en-US"/>
              <a:t>Arc from state p to state q labeled by all those input symbols that have transitions from p to q.</a:t>
            </a:r>
          </a:p>
          <a:p>
            <a:r>
              <a:rPr lang="en-US"/>
              <a:t>Arrow labeled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the start state.</a:t>
            </a:r>
          </a:p>
          <a:p>
            <a:r>
              <a:rPr lang="en-US"/>
              <a:t>Final states indicated by double circles.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4EE-31D3-A94A-8425-28DD8F4FDBA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Recognizing Strings Ending in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ing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907-A5A0-544D-BC86-5261A58366EA}" type="slidenum">
              <a:rPr lang="en-US"/>
              <a:pPr/>
              <a:t>31</a:t>
            </a:fld>
            <a:endParaRPr lang="en-US"/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8382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nothing</a:t>
            </a: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25146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Saw </a:t>
            </a:r>
            <a:r>
              <a:rPr lang="en-US" i="1"/>
              <a:t>i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1905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6023" name="AutoShape 7"/>
          <p:cNvCxnSpPr>
            <a:cxnSpLocks noChangeShapeType="1"/>
          </p:cNvCxnSpPr>
          <p:nvPr/>
        </p:nvCxnSpPr>
        <p:spPr bwMode="auto">
          <a:xfrm rot="16200000" flipH="1" flipV="1">
            <a:off x="914400" y="3352800"/>
            <a:ext cx="381000" cy="533400"/>
          </a:xfrm>
          <a:prstGeom prst="curvedConnector4">
            <a:avLst>
              <a:gd name="adj1" fmla="val -60000"/>
              <a:gd name="adj2" fmla="val 142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057400" y="38100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59436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Saw </a:t>
            </a:r>
            <a:r>
              <a:rPr lang="en-US" i="1"/>
              <a:t>ing</a:t>
            </a:r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5867400" y="3352800"/>
            <a:ext cx="1219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52578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5410200" y="38100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g</a:t>
            </a:r>
          </a:p>
        </p:txBody>
      </p:sp>
      <p:cxnSp>
        <p:nvCxnSpPr>
          <p:cNvPr id="86031" name="AutoShape 15"/>
          <p:cNvCxnSpPr>
            <a:cxnSpLocks noChangeShapeType="1"/>
          </p:cNvCxnSpPr>
          <p:nvPr/>
        </p:nvCxnSpPr>
        <p:spPr bwMode="auto">
          <a:xfrm rot="16200000" flipH="1" flipV="1">
            <a:off x="3047206" y="1753394"/>
            <a:ext cx="1588" cy="3352800"/>
          </a:xfrm>
          <a:prstGeom prst="curvedConnector3">
            <a:avLst>
              <a:gd name="adj1" fmla="val -606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032" name="AutoShape 16"/>
          <p:cNvCxnSpPr>
            <a:cxnSpLocks noChangeShapeType="1"/>
          </p:cNvCxnSpPr>
          <p:nvPr/>
        </p:nvCxnSpPr>
        <p:spPr bwMode="auto">
          <a:xfrm rot="5400000" flipH="1">
            <a:off x="3641725" y="2835275"/>
            <a:ext cx="111125" cy="1298575"/>
          </a:xfrm>
          <a:prstGeom prst="curvedConnector3">
            <a:avLst>
              <a:gd name="adj1" fmla="val 30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429000" y="28194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438400" y="2057400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 </a:t>
            </a:r>
            <a:r>
              <a:rPr lang="en-US"/>
              <a:t>or</a:t>
            </a:r>
            <a:r>
              <a:rPr lang="en-US" i="1"/>
              <a:t> g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41910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Saw </a:t>
            </a:r>
            <a:r>
              <a:rPr lang="en-US" i="1"/>
              <a:t>in</a:t>
            </a:r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>
            <a:off x="3581400" y="384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3733800" y="38449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cxnSp>
        <p:nvCxnSpPr>
          <p:cNvPr id="86039" name="AutoShape 23"/>
          <p:cNvCxnSpPr>
            <a:cxnSpLocks noChangeShapeType="1"/>
          </p:cNvCxnSpPr>
          <p:nvPr/>
        </p:nvCxnSpPr>
        <p:spPr bwMode="auto">
          <a:xfrm rot="16200000" flipH="1" flipV="1">
            <a:off x="2212181" y="3045619"/>
            <a:ext cx="1588" cy="920750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2743200" y="44958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1676400" y="2819400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 </a:t>
            </a:r>
            <a:r>
              <a:rPr lang="en-US"/>
              <a:t>or</a:t>
            </a:r>
            <a:r>
              <a:rPr lang="en-US" i="1"/>
              <a:t> n</a:t>
            </a:r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V="1">
            <a:off x="6096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441325" y="46053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4495800" y="45720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cxnSp>
        <p:nvCxnSpPr>
          <p:cNvPr id="86047" name="AutoShape 31"/>
          <p:cNvCxnSpPr>
            <a:cxnSpLocks noChangeShapeType="1"/>
            <a:stCxn id="86021" idx="4"/>
            <a:endCxn id="86021" idx="3"/>
          </p:cNvCxnSpPr>
          <p:nvPr/>
        </p:nvCxnSpPr>
        <p:spPr bwMode="auto">
          <a:xfrm rot="16200000" flipV="1">
            <a:off x="2803525" y="3946525"/>
            <a:ext cx="111125" cy="377825"/>
          </a:xfrm>
          <a:prstGeom prst="curvedConnector3">
            <a:avLst>
              <a:gd name="adj1" fmla="val -20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049" name="AutoShape 33"/>
          <p:cNvCxnSpPr>
            <a:cxnSpLocks noChangeShapeType="1"/>
            <a:stCxn id="86028" idx="3"/>
            <a:endCxn id="86021" idx="5"/>
          </p:cNvCxnSpPr>
          <p:nvPr/>
        </p:nvCxnSpPr>
        <p:spPr bwMode="auto">
          <a:xfrm rot="16200000" flipV="1">
            <a:off x="4708525" y="2797175"/>
            <a:ext cx="53975" cy="2619375"/>
          </a:xfrm>
          <a:prstGeom prst="curvedConnector3">
            <a:avLst>
              <a:gd name="adj1" fmla="val -6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050" name="AutoShape 34"/>
          <p:cNvCxnSpPr>
            <a:cxnSpLocks noChangeShapeType="1"/>
            <a:stCxn id="86028" idx="4"/>
            <a:endCxn id="86019" idx="4"/>
          </p:cNvCxnSpPr>
          <p:nvPr/>
        </p:nvCxnSpPr>
        <p:spPr bwMode="auto">
          <a:xfrm rot="16200000" flipV="1">
            <a:off x="3886200" y="1676400"/>
            <a:ext cx="76200" cy="5105400"/>
          </a:xfrm>
          <a:prstGeom prst="curvedConnector3">
            <a:avLst>
              <a:gd name="adj1" fmla="val -1883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3505200" y="579120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Protocol for Sending Data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C668-BE69-EC4B-80FD-0978B2F7D6F2}" type="slidenum">
              <a:rPr lang="en-US"/>
              <a:pPr/>
              <a:t>32</a:t>
            </a:fld>
            <a:endParaRPr lang="en-US"/>
          </a:p>
        </p:txBody>
      </p:sp>
      <p:sp>
        <p:nvSpPr>
          <p:cNvPr id="94211" name="Oval 1027"/>
          <p:cNvSpPr>
            <a:spLocks noChangeArrowheads="1"/>
          </p:cNvSpPr>
          <p:nvPr/>
        </p:nvSpPr>
        <p:spPr bwMode="auto">
          <a:xfrm>
            <a:off x="1676400" y="3581400"/>
            <a:ext cx="10668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Ready</a:t>
            </a:r>
          </a:p>
        </p:txBody>
      </p:sp>
      <p:sp>
        <p:nvSpPr>
          <p:cNvPr id="94212" name="Oval 1028"/>
          <p:cNvSpPr>
            <a:spLocks noChangeArrowheads="1"/>
          </p:cNvSpPr>
          <p:nvPr/>
        </p:nvSpPr>
        <p:spPr bwMode="auto">
          <a:xfrm>
            <a:off x="3505200" y="3581400"/>
            <a:ext cx="12192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Sending</a:t>
            </a:r>
          </a:p>
        </p:txBody>
      </p:sp>
      <p:sp>
        <p:nvSpPr>
          <p:cNvPr id="94213" name="Line 1029"/>
          <p:cNvSpPr>
            <a:spLocks noChangeShapeType="1"/>
          </p:cNvSpPr>
          <p:nvPr/>
        </p:nvSpPr>
        <p:spPr bwMode="auto">
          <a:xfrm>
            <a:off x="27432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Text Box 1030"/>
          <p:cNvSpPr txBox="1">
            <a:spLocks noChangeArrowheads="1"/>
          </p:cNvSpPr>
          <p:nvPr/>
        </p:nvSpPr>
        <p:spPr bwMode="auto">
          <a:xfrm>
            <a:off x="2514600" y="3200400"/>
            <a:ext cx="110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 in</a:t>
            </a:r>
          </a:p>
        </p:txBody>
      </p:sp>
      <p:cxnSp>
        <p:nvCxnSpPr>
          <p:cNvPr id="94215" name="AutoShape 1031"/>
          <p:cNvCxnSpPr>
            <a:cxnSpLocks noChangeShapeType="1"/>
            <a:stCxn id="94212" idx="4"/>
            <a:endCxn id="94211" idx="4"/>
          </p:cNvCxnSpPr>
          <p:nvPr/>
        </p:nvCxnSpPr>
        <p:spPr bwMode="auto">
          <a:xfrm rot="5400000">
            <a:off x="3161506" y="3239294"/>
            <a:ext cx="1588" cy="1905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216" name="Text Box 1032"/>
          <p:cNvSpPr txBox="1">
            <a:spLocks noChangeArrowheads="1"/>
          </p:cNvSpPr>
          <p:nvPr/>
        </p:nvSpPr>
        <p:spPr bwMode="auto">
          <a:xfrm>
            <a:off x="2803525" y="4452938"/>
            <a:ext cx="63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ack</a:t>
            </a:r>
          </a:p>
        </p:txBody>
      </p:sp>
      <p:cxnSp>
        <p:nvCxnSpPr>
          <p:cNvPr id="94217" name="AutoShape 1033"/>
          <p:cNvCxnSpPr>
            <a:cxnSpLocks noChangeShapeType="1"/>
            <a:stCxn id="94212" idx="6"/>
            <a:endCxn id="94212" idx="0"/>
          </p:cNvCxnSpPr>
          <p:nvPr/>
        </p:nvCxnSpPr>
        <p:spPr bwMode="auto">
          <a:xfrm flipH="1" flipV="1">
            <a:off x="4114800" y="3581400"/>
            <a:ext cx="609600" cy="304800"/>
          </a:xfrm>
          <a:prstGeom prst="curvedConnector4">
            <a:avLst>
              <a:gd name="adj1" fmla="val -37500"/>
              <a:gd name="adj2" fmla="val 2932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218" name="Text Box 1034"/>
          <p:cNvSpPr txBox="1">
            <a:spLocks noChangeArrowheads="1"/>
          </p:cNvSpPr>
          <p:nvPr/>
        </p:nvSpPr>
        <p:spPr bwMode="auto">
          <a:xfrm>
            <a:off x="5089525" y="3005138"/>
            <a:ext cx="120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timeout</a:t>
            </a:r>
          </a:p>
        </p:txBody>
      </p:sp>
      <p:sp>
        <p:nvSpPr>
          <p:cNvPr id="94219" name="Line 1035"/>
          <p:cNvSpPr>
            <a:spLocks noChangeShapeType="1"/>
          </p:cNvSpPr>
          <p:nvPr/>
        </p:nvSpPr>
        <p:spPr bwMode="auto">
          <a:xfrm flipV="1">
            <a:off x="12954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Text Box 1036"/>
          <p:cNvSpPr txBox="1">
            <a:spLocks noChangeArrowheads="1"/>
          </p:cNvSpPr>
          <p:nvPr/>
        </p:nvSpPr>
        <p:spPr bwMode="auto">
          <a:xfrm>
            <a:off x="669925" y="4452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Strings With No 11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AD6C-3470-8A47-AC41-A543928E4DE1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990600" y="2514600"/>
            <a:ext cx="5387975" cy="2090738"/>
            <a:chOff x="624" y="1563"/>
            <a:chExt cx="3394" cy="1317"/>
          </a:xfrm>
        </p:grpSpPr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4608" name="Group 32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4607" name="Group 31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4591" name="AutoShape 15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4579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4580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458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458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583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584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8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8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9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459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4593" name="AutoShape 17"/>
                  <p:cNvCxnSpPr>
                    <a:cxnSpLocks noChangeShapeType="1"/>
                    <a:stCxn id="24583" idx="3"/>
                    <a:endCxn id="2458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459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4596" name="AutoShape 20"/>
                  <p:cNvCxnSpPr>
                    <a:cxnSpLocks noChangeShapeType="1"/>
                    <a:stCxn id="24580" idx="7"/>
                    <a:endCxn id="24580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1600200" y="3886200"/>
            <a:ext cx="1831975" cy="2347913"/>
            <a:chOff x="1008" y="2427"/>
            <a:chExt cx="1154" cy="1479"/>
          </a:xfrm>
        </p:grpSpPr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008" y="2928"/>
              <a:ext cx="115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 so far</a:t>
              </a:r>
            </a:p>
            <a:p>
              <a:r>
                <a:rPr lang="en-US"/>
                <a:t>has no 11,</a:t>
              </a:r>
            </a:p>
            <a:p>
              <a:r>
                <a:rPr lang="en-US"/>
                <a:t>does not</a:t>
              </a:r>
            </a:p>
            <a:p>
              <a:r>
                <a:rPr lang="en-US"/>
                <a:t>end in 1.</a:t>
              </a:r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3352800" y="3886200"/>
            <a:ext cx="1831975" cy="2347913"/>
            <a:chOff x="1008" y="2427"/>
            <a:chExt cx="1154" cy="1479"/>
          </a:xfrm>
        </p:grpSpPr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008" y="2928"/>
              <a:ext cx="115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 so far</a:t>
              </a:r>
            </a:p>
            <a:p>
              <a:r>
                <a:rPr lang="en-US"/>
                <a:t>has no 11,</a:t>
              </a:r>
            </a:p>
            <a:p>
              <a:r>
                <a:rPr lang="en-US"/>
                <a:t>but ends in</a:t>
              </a:r>
            </a:p>
            <a:p>
              <a:r>
                <a:rPr lang="en-US"/>
                <a:t>a  single 1.</a:t>
              </a:r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5029200" y="3810000"/>
            <a:ext cx="1984375" cy="1982788"/>
            <a:chOff x="1008" y="2427"/>
            <a:chExt cx="1250" cy="1249"/>
          </a:xfrm>
        </p:grpSpPr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1008" y="2928"/>
              <a:ext cx="125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Consecutive</a:t>
              </a:r>
            </a:p>
            <a:p>
              <a:r>
                <a:rPr lang="en-US"/>
                <a:t>  1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s have</a:t>
              </a:r>
            </a:p>
            <a:p>
              <a:r>
                <a:rPr lang="en-US"/>
                <a:t>  been seen.</a:t>
              </a: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Representation: Transition Table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B688-2EAA-7C4D-9269-56050EC4AB3C}" type="slidenum">
              <a:rPr lang="en-US"/>
              <a:pPr/>
              <a:t>34</a:t>
            </a:fld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352800" y="2590800"/>
            <a:ext cx="1676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3528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191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594688" y="2605206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495800" y="2590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674669" y="3081933"/>
            <a:ext cx="36514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A	A	B</a:t>
            </a:r>
          </a:p>
          <a:p>
            <a:r>
              <a:rPr lang="en-US" dirty="0"/>
              <a:t>B	A	C</a:t>
            </a:r>
          </a:p>
          <a:p>
            <a:r>
              <a:rPr lang="en-US" dirty="0"/>
              <a:t>C	C           C</a:t>
            </a:r>
          </a:p>
        </p:txBody>
      </p: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1842086" y="4087181"/>
            <a:ext cx="2111375" cy="871537"/>
            <a:chOff x="1152" y="2667"/>
            <a:chExt cx="1330" cy="549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152" y="2928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Rows = states</a:t>
              </a: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1776" y="26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5105400" y="2362200"/>
            <a:ext cx="3143991" cy="822325"/>
            <a:chOff x="3216" y="1488"/>
            <a:chExt cx="1671" cy="518"/>
          </a:xfrm>
        </p:grpSpPr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3600" y="1488"/>
              <a:ext cx="128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Columns =</a:t>
              </a:r>
            </a:p>
            <a:p>
              <a:r>
                <a:rPr lang="en-US" dirty="0"/>
                <a:t>input symbols</a:t>
              </a: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H="1">
              <a:off x="3216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952589" y="2171700"/>
            <a:ext cx="1865313" cy="1752600"/>
            <a:chOff x="768" y="1344"/>
            <a:chExt cx="1175" cy="1104"/>
          </a:xfrm>
        </p:grpSpPr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768" y="1344"/>
              <a:ext cx="10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Final states</a:t>
              </a:r>
            </a:p>
            <a:p>
              <a:r>
                <a:rPr lang="en-US" dirty="0"/>
                <a:t>starred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1722" y="19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172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451734" y="2995615"/>
            <a:ext cx="1712913" cy="822325"/>
            <a:chOff x="409" y="1887"/>
            <a:chExt cx="1079" cy="518"/>
          </a:xfrm>
        </p:grpSpPr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1344" y="204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409" y="1887"/>
              <a:ext cx="9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Arrow for</a:t>
              </a:r>
            </a:p>
            <a:p>
              <a:r>
                <a:rPr lang="en-US" dirty="0"/>
                <a:t>start state</a:t>
              </a:r>
            </a:p>
          </p:txBody>
        </p:sp>
      </p:grpSp>
      <p:grpSp>
        <p:nvGrpSpPr>
          <p:cNvPr id="27670" name="Group 22"/>
          <p:cNvGrpSpPr>
            <a:grpSpLocks/>
          </p:cNvGrpSpPr>
          <p:nvPr/>
        </p:nvGrpSpPr>
        <p:grpSpPr bwMode="auto">
          <a:xfrm>
            <a:off x="4648200" y="4419600"/>
            <a:ext cx="4094163" cy="1692275"/>
            <a:chOff x="624" y="1563"/>
            <a:chExt cx="3538" cy="1415"/>
          </a:xfrm>
        </p:grpSpPr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624" y="2592"/>
              <a:ext cx="71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7672" name="Group 24"/>
            <p:cNvGrpSpPr>
              <a:grpSpLocks/>
            </p:cNvGrpSpPr>
            <p:nvPr/>
          </p:nvGrpSpPr>
          <p:grpSpPr bwMode="auto">
            <a:xfrm>
              <a:off x="960" y="1563"/>
              <a:ext cx="3202" cy="1415"/>
              <a:chOff x="960" y="1563"/>
              <a:chExt cx="3202" cy="1415"/>
            </a:xfrm>
          </p:grpSpPr>
          <p:sp>
            <p:nvSpPr>
              <p:cNvPr id="27673" name="Text Box 25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303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7674" name="Text Box 26"/>
              <p:cNvSpPr txBox="1">
                <a:spLocks noChangeArrowheads="1"/>
              </p:cNvSpPr>
              <p:nvPr/>
            </p:nvSpPr>
            <p:spPr bwMode="auto">
              <a:xfrm>
                <a:off x="1856" y="2596"/>
                <a:ext cx="303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7675" name="Group 27"/>
              <p:cNvGrpSpPr>
                <a:grpSpLocks/>
              </p:cNvGrpSpPr>
              <p:nvPr/>
            </p:nvGrpSpPr>
            <p:grpSpPr bwMode="auto">
              <a:xfrm>
                <a:off x="960" y="1563"/>
                <a:ext cx="3202" cy="1056"/>
                <a:chOff x="960" y="1584"/>
                <a:chExt cx="3202" cy="1056"/>
              </a:xfrm>
            </p:grpSpPr>
            <p:cxnSp>
              <p:nvCxnSpPr>
                <p:cNvPr id="27676" name="AutoShape 28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7677" name="Group 29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202" cy="1056"/>
                  <a:chOff x="974" y="1584"/>
                  <a:chExt cx="3202" cy="1056"/>
                </a:xfrm>
              </p:grpSpPr>
              <p:sp>
                <p:nvSpPr>
                  <p:cNvPr id="2767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767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768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768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3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8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8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8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1969"/>
                    <a:ext cx="303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768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303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7688" name="AutoShape 40"/>
                  <p:cNvCxnSpPr>
                    <a:cxnSpLocks noChangeShapeType="1"/>
                    <a:stCxn id="27682" idx="3"/>
                    <a:endCxn id="2768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68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0" y="1632"/>
                    <a:ext cx="526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7690" name="AutoShape 42"/>
                  <p:cNvCxnSpPr>
                    <a:cxnSpLocks noChangeShapeType="1"/>
                    <a:stCxn id="27679" idx="7"/>
                    <a:endCxn id="2767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27693" name="Group 45"/>
          <p:cNvGrpSpPr>
            <a:grpSpLocks/>
          </p:cNvGrpSpPr>
          <p:nvPr/>
        </p:nvGrpSpPr>
        <p:grpSpPr bwMode="auto">
          <a:xfrm>
            <a:off x="2505076" y="3657600"/>
            <a:ext cx="2192338" cy="2940050"/>
            <a:chOff x="1578" y="2304"/>
            <a:chExt cx="1381" cy="1852"/>
          </a:xfrm>
        </p:grpSpPr>
        <p:sp>
          <p:nvSpPr>
            <p:cNvPr id="27691" name="Text Box 43"/>
            <p:cNvSpPr txBox="1">
              <a:spLocks noChangeArrowheads="1"/>
            </p:cNvSpPr>
            <p:nvPr/>
          </p:nvSpPr>
          <p:spPr bwMode="auto">
            <a:xfrm>
              <a:off x="1578" y="3408"/>
              <a:ext cx="1381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Each entry is </a:t>
              </a:r>
              <a:r>
                <a:rPr lang="en-US" dirty="0" err="1">
                  <a:latin typeface="Lucida Sans Unicode" charset="0"/>
                </a:rPr>
                <a:t>δ</a:t>
              </a:r>
              <a:endParaRPr lang="en-US" dirty="0">
                <a:latin typeface="Lucida Sans Unicode" charset="0"/>
              </a:endParaRPr>
            </a:p>
            <a:p>
              <a:r>
                <a:rPr lang="en-US" dirty="0"/>
                <a:t>of the row and</a:t>
              </a:r>
            </a:p>
            <a:p>
              <a:r>
                <a:rPr lang="en-US" dirty="0"/>
                <a:t>column.</a:t>
              </a:r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 flipV="1">
              <a:off x="2496" y="2304"/>
              <a:ext cx="28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33702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Convention</a:t>
            </a:r>
            <a:r>
              <a:rPr lang="en-US" dirty="0"/>
              <a:t>: Strings and Symbols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r>
              <a:rPr lang="en-US"/>
              <a:t> … w, x, y, z are strings.</a:t>
            </a:r>
          </a:p>
          <a:p>
            <a:r>
              <a:rPr lang="en-US"/>
              <a:t> a, b, c,… are single input symbols.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093-BE6F-4A44-BD4B-A877C54E5380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Transition Function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We describe the effect of a string of inputs on a DFA by extending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 to a state and a string.</a:t>
            </a:r>
          </a:p>
          <a:p>
            <a:r>
              <a:rPr lang="en-US">
                <a:solidFill>
                  <a:srgbClr val="FF9900"/>
                </a:solidFill>
              </a:rPr>
              <a:t>Intuition</a:t>
            </a:r>
            <a:r>
              <a:rPr lang="en-US"/>
              <a:t>: Extended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 is computed for state q and inputs 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…a</a:t>
            </a:r>
            <a:r>
              <a:rPr lang="en-US" i="1" baseline="-25000"/>
              <a:t>n</a:t>
            </a:r>
            <a:r>
              <a:rPr lang="en-US"/>
              <a:t> by following a path in the transition graph, starting at q and selecting the arcs with labels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 a</a:t>
            </a:r>
            <a:r>
              <a:rPr lang="en-US" i="1" baseline="-25000"/>
              <a:t>n</a:t>
            </a:r>
            <a:r>
              <a:rPr lang="en-US"/>
              <a:t> in turn.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5C70-801C-9144-893C-52D39CA72B6A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2484" y="1097988"/>
            <a:ext cx="6481762" cy="576262"/>
          </a:xfrm>
        </p:spPr>
        <p:txBody>
          <a:bodyPr/>
          <a:lstStyle/>
          <a:p>
            <a:r>
              <a:rPr lang="en-US" dirty="0"/>
              <a:t>Inductive Definition of Extended </a:t>
            </a:r>
            <a:r>
              <a:rPr lang="en-US" dirty="0" err="1">
                <a:latin typeface="Lucida Sans Unicode" charset="0"/>
              </a:rPr>
              <a:t>δ</a:t>
            </a:r>
            <a:endParaRPr lang="en-US" dirty="0">
              <a:latin typeface="Lucida Sans Unicode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3581400"/>
          </a:xfrm>
        </p:spPr>
        <p:txBody>
          <a:bodyPr/>
          <a:lstStyle/>
          <a:p>
            <a:r>
              <a:rPr lang="en-US"/>
              <a:t>Induction on length of string.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q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(q,wa)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(q,w),a)</a:t>
            </a:r>
          </a:p>
          <a:p>
            <a:pPr lvl="1"/>
            <a:r>
              <a:rPr lang="en-US">
                <a:solidFill>
                  <a:srgbClr val="FF9900"/>
                </a:solidFill>
              </a:rPr>
              <a:t>Remember</a:t>
            </a:r>
            <a:r>
              <a:rPr lang="en-US"/>
              <a:t>: w is a string; a is an input symbol, by convention.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0E36-B370-424D-B48D-A04D180501F2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Delta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D58-35E5-EB46-B2C7-3B774CC86225}" type="slidenum">
              <a:rPr lang="en-US"/>
              <a:pPr/>
              <a:t>38</a:t>
            </a:fld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447800" y="4495800"/>
            <a:ext cx="6403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(B,011)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(B,01),1)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(B,0),1),1) =</a:t>
            </a:r>
          </a:p>
          <a:p>
            <a:endParaRPr lang="en-US"/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(A,1),1)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(B,1) = C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57AC0F2-5D5E-6AAA-72B3-4D399054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1676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">
            <a:extLst>
              <a:ext uri="{FF2B5EF4-FFF2-40B4-BE49-F238E27FC236}">
                <a16:creationId xmlns:a16="http://schemas.microsoft.com/office/drawing/2014/main" id="{38CC7B94-27D7-FBE4-26B8-49D742B01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B7C95781-FF12-9CAA-50FC-1F5692D6A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D00F8945-01C7-AB37-AA0A-55E74ECC5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688" y="2605206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1F62A63C-7D42-B050-1CDB-F913399AF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590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E4C478F2-37E3-3CFF-75B5-248A04E6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669" y="3081933"/>
            <a:ext cx="36514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A	A	B</a:t>
            </a:r>
          </a:p>
          <a:p>
            <a:r>
              <a:rPr lang="en-US" dirty="0"/>
              <a:t>B	A	C</a:t>
            </a:r>
          </a:p>
          <a:p>
            <a:r>
              <a:rPr lang="en-US" dirty="0"/>
              <a:t>C	C           C</a:t>
            </a:r>
          </a:p>
        </p:txBody>
      </p:sp>
      <p:grpSp>
        <p:nvGrpSpPr>
          <p:cNvPr id="30" name="Group 18">
            <a:extLst>
              <a:ext uri="{FF2B5EF4-FFF2-40B4-BE49-F238E27FC236}">
                <a16:creationId xmlns:a16="http://schemas.microsoft.com/office/drawing/2014/main" id="{3A498129-0145-1258-0E0E-F93658D04B26}"/>
              </a:ext>
            </a:extLst>
          </p:cNvPr>
          <p:cNvGrpSpPr>
            <a:grpSpLocks/>
          </p:cNvGrpSpPr>
          <p:nvPr/>
        </p:nvGrpSpPr>
        <p:grpSpPr bwMode="auto">
          <a:xfrm>
            <a:off x="2467068" y="3162300"/>
            <a:ext cx="350838" cy="762000"/>
            <a:chOff x="1722" y="1968"/>
            <a:chExt cx="221" cy="480"/>
          </a:xfrm>
        </p:grpSpPr>
        <p:sp>
          <p:nvSpPr>
            <p:cNvPr id="32" name="Text Box 16">
              <a:extLst>
                <a:ext uri="{FF2B5EF4-FFF2-40B4-BE49-F238E27FC236}">
                  <a16:creationId xmlns:a16="http://schemas.microsoft.com/office/drawing/2014/main" id="{C04B8651-6974-BA87-B449-A13544B77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19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F1AE36A7-5DD4-D599-1021-BAAE6234E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35" name="Line 19">
            <a:extLst>
              <a:ext uri="{FF2B5EF4-FFF2-40B4-BE49-F238E27FC236}">
                <a16:creationId xmlns:a16="http://schemas.microsoft.com/office/drawing/2014/main" id="{16B7F1D7-1FB6-4BD1-8846-17DA0A818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047" y="324326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Delta-hat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distinguish between the given delta and the extended delta or delta-hat.</a:t>
            </a:r>
          </a:p>
          <a:p>
            <a:r>
              <a:rPr lang="en-US" dirty="0"/>
              <a:t>The reason:</a:t>
            </a:r>
          </a:p>
          <a:p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 =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), a) =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0640-2CCF-6B41-A5C5-13C5258DCF2E}" type="slidenum">
              <a:rPr lang="en-US"/>
              <a:pPr/>
              <a:t>39</a:t>
            </a:fld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 flipH="1">
            <a:off x="3836711" y="4023231"/>
            <a:ext cx="45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ucida Sans Unicode" charset="0"/>
              </a:rPr>
              <a:t>˄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573304" y="4092957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ucida Sans Unicode" charset="0"/>
              </a:rPr>
              <a:t>˄</a:t>
            </a:r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1459798" y="4666732"/>
            <a:ext cx="2327275" cy="1096963"/>
            <a:chOff x="1214" y="3681"/>
            <a:chExt cx="1466" cy="691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214" y="4084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Extended deltas</a:t>
              </a: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H="1" flipV="1">
              <a:off x="1382" y="3681"/>
              <a:ext cx="281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V="1">
              <a:off x="1888" y="3681"/>
              <a:ext cx="792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Tennis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609600" indent="-609600"/>
            <a:r>
              <a:rPr lang="en-US" dirty="0"/>
              <a:t>Like </a:t>
            </a:r>
            <a:r>
              <a:rPr lang="en-US" dirty="0" err="1"/>
              <a:t>ping-pong</a:t>
            </a:r>
            <a:r>
              <a:rPr lang="en-US" dirty="0"/>
              <a:t>, except you are very tiny and stand on the table.</a:t>
            </a:r>
          </a:p>
          <a:p>
            <a:pPr marL="609600" indent="-609600"/>
            <a:r>
              <a:rPr lang="en-US" i="1" dirty="0">
                <a:solidFill>
                  <a:srgbClr val="FF0066"/>
                </a:solidFill>
              </a:rPr>
              <a:t>Match</a:t>
            </a:r>
            <a:r>
              <a:rPr lang="en-US" dirty="0"/>
              <a:t> = 3-5 sets.</a:t>
            </a:r>
          </a:p>
          <a:p>
            <a:pPr marL="609600" indent="-609600"/>
            <a:r>
              <a:rPr lang="en-US" i="1" dirty="0">
                <a:solidFill>
                  <a:srgbClr val="FF0066"/>
                </a:solidFill>
              </a:rPr>
              <a:t>Set</a:t>
            </a:r>
            <a:r>
              <a:rPr lang="en-US" dirty="0"/>
              <a:t> = 6 or more games.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 DFA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Automata of all kinds define languages.</a:t>
            </a:r>
          </a:p>
          <a:p>
            <a:r>
              <a:rPr lang="en-US"/>
              <a:t>If A is an automaton, L(A) is its language.</a:t>
            </a:r>
          </a:p>
          <a:p>
            <a:r>
              <a:rPr lang="en-US"/>
              <a:t>For a DFA A, L(A) is the set of strings labeling paths from the start state to a final state.</a:t>
            </a:r>
          </a:p>
          <a:p>
            <a:r>
              <a:rPr lang="en-US">
                <a:solidFill>
                  <a:srgbClr val="FF9900"/>
                </a:solidFill>
              </a:rPr>
              <a:t>Formally</a:t>
            </a:r>
            <a:r>
              <a:rPr lang="en-US"/>
              <a:t>: L(A) = the set of strings w such that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is in F.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A47-6548-424D-8FE1-745204A296BD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E54A-2F59-2846-8D41-ABBA7F4B2D5A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838200" y="3200400"/>
            <a:ext cx="5387975" cy="2090738"/>
            <a:chOff x="624" y="1563"/>
            <a:chExt cx="3394" cy="1317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3994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9945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9946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994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994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994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99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5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5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995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9957" name="AutoShape 21"/>
                  <p:cNvCxnSpPr>
                    <a:cxnSpLocks noChangeShapeType="1"/>
                    <a:stCxn id="39951" idx="3"/>
                    <a:endCxn id="39950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995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9959" name="AutoShape 23"/>
                  <p:cNvCxnSpPr>
                    <a:cxnSpLocks noChangeShapeType="1"/>
                    <a:stCxn id="39948" idx="7"/>
                    <a:endCxn id="39948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1736725" y="2090738"/>
            <a:ext cx="6559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  <a:p>
            <a:r>
              <a:rPr lang="en-US"/>
              <a:t>Start at 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D43D-6313-9C43-93D5-68F84F5BF22B}" type="slidenum">
              <a:rPr lang="en-US"/>
              <a:pPr/>
              <a:t>42</a:t>
            </a:fld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743200" y="3843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0969" name="AutoShape 9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0981" name="AutoShape 21"/>
          <p:cNvCxnSpPr>
            <a:cxnSpLocks noChangeShapeType="1"/>
            <a:stCxn id="40975" idx="3"/>
            <a:endCxn id="40974" idx="5"/>
          </p:cNvCxnSpPr>
          <p:nvPr/>
        </p:nvCxnSpPr>
        <p:spPr bwMode="auto">
          <a:xfrm rot="5400000">
            <a:off x="3002756" y="38298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cxnSp>
        <p:nvCxnSpPr>
          <p:cNvPr id="40983" name="AutoShape 23"/>
          <p:cNvCxnSpPr>
            <a:cxnSpLocks noChangeShapeType="1"/>
            <a:stCxn id="40972" idx="7"/>
            <a:endCxn id="40972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676400" y="26670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Follow arc labeled 1.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676400" y="20574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A5AE-6417-6B4F-A87A-E13D6502EE1A}" type="slidenum">
              <a:rPr lang="en-US"/>
              <a:pPr/>
              <a:t>43</a:t>
            </a:fld>
            <a:endParaRPr lang="en-US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743200" y="3843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4038" name="AutoShape 6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4049" name="AutoShape 17"/>
          <p:cNvCxnSpPr>
            <a:cxnSpLocks noChangeShapeType="1"/>
          </p:cNvCxnSpPr>
          <p:nvPr/>
        </p:nvCxnSpPr>
        <p:spPr bwMode="auto">
          <a:xfrm rot="5400000">
            <a:off x="3015456" y="38425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cxnSp>
        <p:nvCxnSpPr>
          <p:cNvPr id="44051" name="AutoShape 19"/>
          <p:cNvCxnSpPr>
            <a:cxnSpLocks noChangeShapeType="1"/>
            <a:stCxn id="44040" idx="7"/>
            <a:endCxn id="44040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676400" y="2743200"/>
            <a:ext cx="558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Then arc labeled 0 from current state B.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1600200" y="20574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95FA-BA4D-2348-BF17-3A999A56A2F1}" type="slidenum">
              <a:rPr lang="en-US"/>
              <a:pPr/>
              <a:t>44</a:t>
            </a:fld>
            <a:endParaRPr 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7432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6086" name="AutoShape 6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438400" y="41910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6097" name="AutoShape 17"/>
          <p:cNvCxnSpPr>
            <a:cxnSpLocks noChangeShapeType="1"/>
          </p:cNvCxnSpPr>
          <p:nvPr/>
        </p:nvCxnSpPr>
        <p:spPr bwMode="auto">
          <a:xfrm rot="5400000">
            <a:off x="3015456" y="38425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cxnSp>
        <p:nvCxnSpPr>
          <p:cNvPr id="46099" name="AutoShape 19"/>
          <p:cNvCxnSpPr>
            <a:cxnSpLocks noChangeShapeType="1"/>
            <a:stCxn id="46088" idx="7"/>
            <a:endCxn id="46088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447800" y="2438400"/>
            <a:ext cx="677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Finally arc labeled 1 from current state A.  Result</a:t>
            </a:r>
          </a:p>
          <a:p>
            <a:r>
              <a:rPr lang="en-US"/>
              <a:t>is an accepting state, so 101 is in the language.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2438400" y="43434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447800" y="18288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Concluded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language of our example DFA is:</a:t>
            </a:r>
          </a:p>
          <a:p>
            <a:pPr>
              <a:buFont typeface="Monotype Sorts" charset="0"/>
              <a:buNone/>
            </a:pPr>
            <a:r>
              <a:rPr lang="en-US"/>
              <a:t>{w | w is in {0,1}* and w does not have</a:t>
            </a:r>
          </a:p>
          <a:p>
            <a:pPr>
              <a:buFont typeface="Monotype Sorts" charset="0"/>
              <a:buNone/>
            </a:pPr>
            <a:r>
              <a:rPr lang="en-US"/>
              <a:t>			two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s}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B98-20D5-B24F-9F1C-B54CE743BD5D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998298" y="3226277"/>
            <a:ext cx="3224213" cy="3032125"/>
            <a:chOff x="240" y="1968"/>
            <a:chExt cx="2031" cy="1910"/>
          </a:xfrm>
        </p:grpSpPr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240" y="3360"/>
              <a:ext cx="203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Read a </a:t>
              </a:r>
              <a:r>
                <a:rPr lang="en-US" i="1">
                  <a:solidFill>
                    <a:srgbClr val="FF0066"/>
                  </a:solidFill>
                </a:rPr>
                <a:t>set former</a:t>
              </a:r>
              <a:r>
                <a:rPr lang="en-US"/>
                <a:t>  as</a:t>
              </a:r>
            </a:p>
            <a:p>
              <a:r>
                <a:rPr lang="ja-JP" altLang="en-US">
                  <a:latin typeface="Arial"/>
                </a:rPr>
                <a:t>“</a:t>
              </a:r>
              <a:r>
                <a:rPr lang="en-US"/>
                <a:t>The set of strings w…</a:t>
              </a:r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V="1">
              <a:off x="720" y="196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2141298" y="3269140"/>
            <a:ext cx="2246313" cy="1633537"/>
            <a:chOff x="960" y="1995"/>
            <a:chExt cx="1415" cy="1029"/>
          </a:xfrm>
        </p:grpSpPr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296" y="2736"/>
              <a:ext cx="10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Such that…</a:t>
              </a: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 flipH="1" flipV="1">
              <a:off x="960" y="1995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6275489" y="3875883"/>
            <a:ext cx="2601913" cy="1541462"/>
            <a:chOff x="3264" y="2379"/>
            <a:chExt cx="1639" cy="971"/>
          </a:xfrm>
        </p:grpSpPr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3312" y="2832"/>
              <a:ext cx="159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These conditions</a:t>
              </a:r>
            </a:p>
            <a:p>
              <a:r>
                <a:rPr lang="en-US"/>
                <a:t>about w are true.</a:t>
              </a:r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H="1" flipV="1">
              <a:off x="3264" y="2379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Proofs of Set Equivalence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Often, we need to prove that two descriptions of sets are in fact the same set.</a:t>
            </a:r>
          </a:p>
          <a:p>
            <a:r>
              <a:rPr lang="en-US"/>
              <a:t>Here, one set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language of this DFA,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the other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set of strings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with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FEC-57AB-9147-99EB-E24C2F637F12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Proofs –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marL="609600" indent="-609600"/>
            <a:r>
              <a:rPr lang="en-US"/>
              <a:t>In general, to prove S = T, we need to prove two parts: S </a:t>
            </a:r>
            <a:r>
              <a:rPr lang="en-US">
                <a:latin typeface="Lucida Sans Unicode" charset="0"/>
              </a:rPr>
              <a:t>⊆</a:t>
            </a:r>
            <a:r>
              <a:rPr lang="en-US">
                <a:latin typeface="MS Shell Dlg 2" charset="0"/>
              </a:rPr>
              <a:t> </a:t>
            </a:r>
            <a:r>
              <a:rPr lang="en-US"/>
              <a:t>T and T </a:t>
            </a:r>
            <a:r>
              <a:rPr lang="en-US">
                <a:latin typeface="Lucida Sans Unicode" charset="0"/>
              </a:rPr>
              <a:t>⊆</a:t>
            </a:r>
            <a:r>
              <a:rPr lang="en-US"/>
              <a:t> S.  That is: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w is in S, then w is in T.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w is in T, then w is in S.</a:t>
            </a:r>
          </a:p>
          <a:p>
            <a:pPr marL="609600" indent="-609600"/>
            <a:r>
              <a:rPr lang="en-US"/>
              <a:t>Here, S = the language of our running DFA, and T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4029-5FE6-BF4E-A675-3FC55B9ACB1D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Part 1</a:t>
            </a:r>
            <a:r>
              <a:rPr lang="en-US"/>
              <a:t>: S </a:t>
            </a:r>
            <a:r>
              <a:rPr lang="en-US">
                <a:latin typeface="Lucida Sans Unicode" charset="0"/>
              </a:rPr>
              <a:t>⊆</a:t>
            </a:r>
            <a:r>
              <a:rPr lang="en-US">
                <a:latin typeface="MS Shell Dlg 2" charset="0"/>
              </a:rPr>
              <a:t> </a:t>
            </a:r>
            <a:r>
              <a:rPr lang="en-US"/>
              <a:t>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47249" y="214987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CC3300"/>
                </a:solidFill>
              </a:rPr>
              <a:t>To prove</a:t>
            </a:r>
            <a:r>
              <a:rPr lang="en-US" dirty="0"/>
              <a:t>: if w is accepted by</a:t>
            </a:r>
          </a:p>
          <a:p>
            <a:pPr>
              <a:buFont typeface="Monotype Sorts" charset="0"/>
              <a:buNone/>
            </a:pPr>
            <a:r>
              <a:rPr lang="en-US" dirty="0"/>
              <a:t>	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s.</a:t>
            </a:r>
          </a:p>
          <a:p>
            <a:r>
              <a:rPr lang="en-US" dirty="0"/>
              <a:t>Proof is an induction on length of w.</a:t>
            </a:r>
          </a:p>
          <a:p>
            <a:r>
              <a:rPr lang="en-US" dirty="0">
                <a:solidFill>
                  <a:srgbClr val="FF9900"/>
                </a:solidFill>
              </a:rPr>
              <a:t>Important trick</a:t>
            </a:r>
            <a:r>
              <a:rPr lang="en-US" dirty="0"/>
              <a:t>: Expand the inductive hypothesis to be more detailed than the statement you are trying to prove.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9FD-2AC0-BE48-85C8-EECE59CE9368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6342063" y="1676400"/>
            <a:ext cx="2601912" cy="1320800"/>
            <a:chOff x="624" y="1563"/>
            <a:chExt cx="3933" cy="1580"/>
          </a:xfrm>
        </p:grpSpPr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4279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54280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54281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4282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283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42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5428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542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5428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28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28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9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5429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54294" name="AutoShape 22"/>
                  <p:cNvCxnSpPr>
                    <a:cxnSpLocks noChangeShapeType="1"/>
                    <a:stCxn id="54288" idx="3"/>
                    <a:endCxn id="5428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429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54296" name="AutoShape 24"/>
                  <p:cNvCxnSpPr>
                    <a:cxnSpLocks noChangeShapeType="1"/>
                    <a:stCxn id="54285" idx="7"/>
                    <a:endCxn id="5428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Inductive Hypothesis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A, 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B, 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ends in a single 1.</a:t>
            </a:r>
          </a:p>
          <a:p>
            <a:pPr marL="609600" indent="-609600"/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|w| = 0; i.e., w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pPr marL="990600" lvl="1" indent="-533400"/>
            <a:r>
              <a:rPr lang="en-US"/>
              <a:t>(1) holds since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has no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at all.</a:t>
            </a:r>
          </a:p>
          <a:p>
            <a:pPr marL="990600" lvl="1" indent="-533400"/>
            <a:r>
              <a:rPr lang="en-US"/>
              <a:t>(2) holds </a:t>
            </a:r>
            <a:r>
              <a:rPr lang="en-US" i="1">
                <a:solidFill>
                  <a:srgbClr val="FF0066"/>
                </a:solidFill>
              </a:rPr>
              <a:t>vacuously</a:t>
            </a:r>
            <a:r>
              <a:rPr lang="en-US"/>
              <a:t>, since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is not B.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A0A5-E9CB-F642-8F62-88755D903A52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304800" y="4538663"/>
            <a:ext cx="2133600" cy="1785937"/>
            <a:chOff x="192" y="2859"/>
            <a:chExt cx="1344" cy="1125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192" y="3696"/>
              <a:ext cx="1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>
                  <a:latin typeface="Arial"/>
                </a:rPr>
                <a:t>“</a:t>
              </a:r>
              <a:r>
                <a:rPr lang="en-US"/>
                <a:t>length of</a:t>
              </a:r>
              <a:r>
                <a:rPr lang="ja-JP" altLang="en-US">
                  <a:latin typeface="Arial"/>
                </a:rPr>
                <a:t>”</a:t>
              </a:r>
              <a:endParaRPr lang="en-US"/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 flipV="1">
              <a:off x="672" y="2859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971800" y="5638800"/>
            <a:ext cx="5283200" cy="1219200"/>
            <a:chOff x="1872" y="3552"/>
            <a:chExt cx="3328" cy="768"/>
          </a:xfrm>
        </p:grpSpPr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160" y="3572"/>
              <a:ext cx="304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</a:rPr>
                <a:t>Important concept</a:t>
              </a:r>
              <a:r>
                <a:rPr lang="en-US"/>
                <a:t>:</a:t>
              </a:r>
            </a:p>
            <a:p>
              <a:r>
                <a:rPr lang="en-US"/>
                <a:t>If the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if</a:t>
              </a:r>
              <a:r>
                <a:rPr lang="ja-JP" altLang="en-US">
                  <a:latin typeface="Arial"/>
                </a:rPr>
                <a:t>”</a:t>
              </a:r>
              <a:r>
                <a:rPr lang="en-US"/>
                <a:t> part of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if..then</a:t>
              </a:r>
              <a:r>
                <a:rPr lang="ja-JP" altLang="en-US">
                  <a:latin typeface="Arial"/>
                </a:rPr>
                <a:t>”</a:t>
              </a:r>
              <a:r>
                <a:rPr lang="en-US"/>
                <a:t> is false,</a:t>
              </a:r>
            </a:p>
            <a:p>
              <a:r>
                <a:rPr lang="en-US"/>
                <a:t>the statement is true.</a:t>
              </a:r>
            </a:p>
          </p:txBody>
        </p:sp>
        <p:sp>
          <p:nvSpPr>
            <p:cNvPr id="55304" name="Freeform 8"/>
            <p:cNvSpPr>
              <a:spLocks/>
            </p:cNvSpPr>
            <p:nvPr/>
          </p:nvSpPr>
          <p:spPr bwMode="auto">
            <a:xfrm>
              <a:off x="1872" y="3600"/>
              <a:ext cx="248" cy="384"/>
            </a:xfrm>
            <a:custGeom>
              <a:avLst/>
              <a:gdLst>
                <a:gd name="T0" fmla="*/ 248 w 248"/>
                <a:gd name="T1" fmla="*/ 384 h 384"/>
                <a:gd name="T2" fmla="*/ 8 w 248"/>
                <a:gd name="T3" fmla="*/ 240 h 384"/>
                <a:gd name="T4" fmla="*/ 200 w 248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" h="384">
                  <a:moveTo>
                    <a:pt x="248" y="384"/>
                  </a:moveTo>
                  <a:cubicBezTo>
                    <a:pt x="132" y="344"/>
                    <a:pt x="16" y="304"/>
                    <a:pt x="8" y="240"/>
                  </a:cubicBezTo>
                  <a:cubicBezTo>
                    <a:pt x="0" y="176"/>
                    <a:pt x="168" y="40"/>
                    <a:pt x="2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 flipV="1">
              <a:off x="2064" y="35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a Game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person serves throughout.</a:t>
            </a:r>
          </a:p>
          <a:p>
            <a:r>
              <a:rPr lang="en-US"/>
              <a:t>To win, you must score at least 4 points.</a:t>
            </a:r>
          </a:p>
          <a:p>
            <a:r>
              <a:rPr lang="en-US"/>
              <a:t>You also must win by at least 2 points.</a:t>
            </a:r>
          </a:p>
          <a:p>
            <a:r>
              <a:rPr lang="en-US"/>
              <a:t>Inputs are s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server wins point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o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opponent wins point.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BA6-2619-9C4D-86AD-35E959C7512A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871"/>
            <a:ext cx="5562600" cy="1143000"/>
          </a:xfrm>
        </p:spPr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(1) and (2) are true for strings shorter than w, where |w| is at least 1.</a:t>
            </a:r>
          </a:p>
          <a:p>
            <a:r>
              <a:rPr lang="en-US"/>
              <a:t>Because w is not empty, we can write w = xa, where </a:t>
            </a:r>
            <a:r>
              <a:rPr lang="en-US" i="1"/>
              <a:t>a</a:t>
            </a:r>
            <a:r>
              <a:rPr lang="en-US"/>
              <a:t>  is the last symbol of w, and x is the string that precedes.</a:t>
            </a:r>
          </a:p>
          <a:p>
            <a:r>
              <a:rPr lang="en-US"/>
              <a:t>IH is true for x.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C6F9-CF98-104F-9409-92DC443BC77A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5392737" y="4811713"/>
            <a:ext cx="2601913" cy="1320800"/>
            <a:chOff x="624" y="1563"/>
            <a:chExt cx="3933" cy="1580"/>
          </a:xfrm>
        </p:grpSpPr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6327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56328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56329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6330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6331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63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563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563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563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3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37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3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4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5634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56342" name="AutoShape 22"/>
                  <p:cNvCxnSpPr>
                    <a:cxnSpLocks noChangeShapeType="1"/>
                    <a:stCxn id="56336" idx="3"/>
                    <a:endCxn id="56335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634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56344" name="AutoShape 24"/>
                  <p:cNvCxnSpPr>
                    <a:cxnSpLocks noChangeShapeType="1"/>
                    <a:stCxn id="56333" idx="7"/>
                    <a:endCxn id="56333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265"/>
            <a:ext cx="5562600" cy="1143000"/>
          </a:xfrm>
        </p:spPr>
        <p:txBody>
          <a:bodyPr/>
          <a:lstStyle/>
          <a:p>
            <a:r>
              <a:rPr lang="en-US" dirty="0"/>
              <a:t>Inductive Step – (2)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4343400"/>
          </a:xfrm>
        </p:spPr>
        <p:txBody>
          <a:bodyPr/>
          <a:lstStyle/>
          <a:p>
            <a:r>
              <a:rPr lang="en-US"/>
              <a:t>Need to prove (1) and (2) for w = xa.</a:t>
            </a:r>
          </a:p>
          <a:p>
            <a:r>
              <a:rPr lang="en-US"/>
              <a:t>(1) for w is: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A, 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  <a:p>
            <a:r>
              <a:rPr lang="en-US"/>
              <a:t>Since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A,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x) must be A or B, and </a:t>
            </a:r>
            <a:r>
              <a:rPr lang="en-US" i="1"/>
              <a:t>a</a:t>
            </a:r>
            <a:r>
              <a:rPr lang="en-US"/>
              <a:t>  must be 0 (look at the DFA).</a:t>
            </a:r>
          </a:p>
          <a:p>
            <a:r>
              <a:rPr lang="en-US"/>
              <a:t>By the IH, x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/>
              <a:t>Thus, w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754-733F-C346-9C1D-B0150991B8EE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6223793" y="974782"/>
            <a:ext cx="2601913" cy="1320800"/>
            <a:chOff x="624" y="1563"/>
            <a:chExt cx="3933" cy="1580"/>
          </a:xfrm>
        </p:grpSpPr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0424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0425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0426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0427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04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042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043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043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3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3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3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04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0438" name="AutoShape 22"/>
                  <p:cNvCxnSpPr>
                    <a:cxnSpLocks noChangeShapeType="1"/>
                    <a:stCxn id="60432" idx="3"/>
                    <a:endCxn id="6043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043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0440" name="AutoShape 24"/>
                  <p:cNvCxnSpPr>
                    <a:cxnSpLocks noChangeShapeType="1"/>
                    <a:stCxn id="60429" idx="7"/>
                    <a:endCxn id="6042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0670" y="311320"/>
            <a:ext cx="5562600" cy="731980"/>
          </a:xfrm>
        </p:spPr>
        <p:txBody>
          <a:bodyPr/>
          <a:lstStyle/>
          <a:p>
            <a:r>
              <a:rPr lang="en-US"/>
              <a:t>Inductive Step – (3)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153400" cy="4267200"/>
          </a:xfrm>
        </p:spPr>
        <p:txBody>
          <a:bodyPr/>
          <a:lstStyle/>
          <a:p>
            <a:r>
              <a:rPr lang="en-US"/>
              <a:t>Now, prove (2) for w = xa: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B, then w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ends in 1.</a:t>
            </a:r>
          </a:p>
          <a:p>
            <a:r>
              <a:rPr lang="en-US"/>
              <a:t>Since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B,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x) must be A, and </a:t>
            </a:r>
            <a:r>
              <a:rPr lang="en-US" i="1"/>
              <a:t>a</a:t>
            </a:r>
            <a:r>
              <a:rPr lang="en-US"/>
              <a:t>  must be 1 (look at the DFA).</a:t>
            </a:r>
          </a:p>
          <a:p>
            <a:r>
              <a:rPr lang="en-US"/>
              <a:t>By the IH, x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  <a:p>
            <a:r>
              <a:rPr lang="en-US"/>
              <a:t>Thus, w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ends in 1.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E09F-8A19-4942-A95D-640E5B9BCB55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6345237" y="5583238"/>
            <a:ext cx="2601913" cy="1320800"/>
            <a:chOff x="624" y="1563"/>
            <a:chExt cx="3933" cy="1580"/>
          </a:xfrm>
        </p:grpSpPr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2470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2471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2472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2473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2474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2475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24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247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247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247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8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8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8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24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2486" name="AutoShape 22"/>
                  <p:cNvCxnSpPr>
                    <a:cxnSpLocks noChangeShapeType="1"/>
                    <a:stCxn id="62480" idx="3"/>
                    <a:endCxn id="62479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248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2488" name="AutoShape 24"/>
                  <p:cNvCxnSpPr>
                    <a:cxnSpLocks noChangeShapeType="1"/>
                    <a:stCxn id="62477" idx="7"/>
                    <a:endCxn id="62477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Part 2</a:t>
            </a:r>
            <a:r>
              <a:rPr lang="en-US"/>
              <a:t>: T </a:t>
            </a:r>
            <a:r>
              <a:rPr lang="en-US">
                <a:latin typeface="Lucida Sans Unicode" charset="0"/>
              </a:rPr>
              <a:t>⊆</a:t>
            </a:r>
            <a:r>
              <a:rPr lang="en-US">
                <a:latin typeface="MS Shell Dlg 2" charset="0"/>
              </a:rPr>
              <a:t> </a:t>
            </a:r>
            <a:r>
              <a:rPr lang="en-US"/>
              <a:t>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-81174" y="2177954"/>
            <a:ext cx="7772400" cy="4114800"/>
          </a:xfrm>
        </p:spPr>
        <p:txBody>
          <a:bodyPr/>
          <a:lstStyle/>
          <a:p>
            <a:r>
              <a:rPr lang="en-US" sz="2800" dirty="0"/>
              <a:t>Now, we must prove: if w has no 11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s, then </a:t>
            </a:r>
          </a:p>
          <a:p>
            <a:pPr marL="0" indent="0">
              <a:buNone/>
            </a:pPr>
            <a:r>
              <a:rPr lang="en-US" sz="2800" dirty="0"/>
              <a:t>              w is accepted by</a:t>
            </a:r>
          </a:p>
          <a:p>
            <a:endParaRPr lang="en-US" sz="2800" dirty="0"/>
          </a:p>
          <a:p>
            <a:endParaRPr lang="en-US" sz="2800" i="1" dirty="0">
              <a:solidFill>
                <a:srgbClr val="FF0066"/>
              </a:solidFill>
            </a:endParaRPr>
          </a:p>
          <a:p>
            <a:endParaRPr lang="en-US" sz="2800" i="1" dirty="0">
              <a:solidFill>
                <a:srgbClr val="FF0066"/>
              </a:solidFill>
            </a:endParaRPr>
          </a:p>
          <a:p>
            <a:r>
              <a:rPr lang="en-US" sz="2800" i="1" dirty="0">
                <a:solidFill>
                  <a:srgbClr val="FF0066"/>
                </a:solidFill>
              </a:rPr>
              <a:t>Contrapositive </a:t>
            </a:r>
            <a:r>
              <a:rPr lang="en-US" sz="2800" dirty="0"/>
              <a:t>: If w is </a:t>
            </a:r>
            <a:r>
              <a:rPr lang="en-US" sz="2800" dirty="0">
                <a:solidFill>
                  <a:srgbClr val="33CC33"/>
                </a:solidFill>
              </a:rPr>
              <a:t>not</a:t>
            </a:r>
            <a:r>
              <a:rPr lang="en-US" sz="2800" dirty="0"/>
              <a:t> accepted by</a:t>
            </a:r>
          </a:p>
          <a:p>
            <a:pPr>
              <a:buFont typeface="Monotype Sorts" charset="0"/>
              <a:buNone/>
            </a:pPr>
            <a:r>
              <a:rPr lang="en-US" sz="2800" dirty="0"/>
              <a:t>	then w has 11.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8622" y="6243638"/>
            <a:ext cx="1905000" cy="457200"/>
          </a:xfrm>
        </p:spPr>
        <p:txBody>
          <a:bodyPr/>
          <a:lstStyle/>
          <a:p>
            <a:fld id="{E1FAA963-4991-B94B-8955-44615C347CA9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4286424" y="2631307"/>
            <a:ext cx="2601913" cy="1320800"/>
            <a:chOff x="624" y="1563"/>
            <a:chExt cx="3933" cy="158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4518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4519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4520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grpSp>
            <p:nvGrpSpPr>
              <p:cNvPr id="64521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4522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4523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452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452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45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45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2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3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453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4534" name="AutoShape 22"/>
                  <p:cNvCxnSpPr>
                    <a:cxnSpLocks noChangeShapeType="1"/>
                    <a:stCxn id="64528" idx="3"/>
                    <a:endCxn id="6452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453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4536" name="AutoShape 24"/>
                  <p:cNvCxnSpPr>
                    <a:cxnSpLocks noChangeShapeType="1"/>
                    <a:stCxn id="64525" idx="7"/>
                    <a:endCxn id="6452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6530242" y="4397539"/>
            <a:ext cx="2601913" cy="1320800"/>
            <a:chOff x="624" y="1563"/>
            <a:chExt cx="3933" cy="1580"/>
          </a:xfrm>
        </p:grpSpPr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4539" name="Group 27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4540" name="Text Box 28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4541" name="Text Box 29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4542" name="Group 30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4543" name="AutoShape 31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4544" name="Group 32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454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454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454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454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5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5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5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5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455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4555" name="AutoShape 43"/>
                  <p:cNvCxnSpPr>
                    <a:cxnSpLocks noChangeShapeType="1"/>
                    <a:stCxn id="64549" idx="3"/>
                    <a:endCxn id="6454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455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4557" name="AutoShape 45"/>
                  <p:cNvCxnSpPr>
                    <a:cxnSpLocks noChangeShapeType="1"/>
                    <a:stCxn id="64546" idx="7"/>
                    <a:endCxn id="6454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64560" name="Group 48"/>
          <p:cNvGrpSpPr>
            <a:grpSpLocks/>
          </p:cNvGrpSpPr>
          <p:nvPr/>
        </p:nvGrpSpPr>
        <p:grpSpPr bwMode="auto">
          <a:xfrm>
            <a:off x="4619850" y="5260182"/>
            <a:ext cx="4624388" cy="1966912"/>
            <a:chOff x="2256" y="2619"/>
            <a:chExt cx="2913" cy="1239"/>
          </a:xfrm>
        </p:grpSpPr>
        <p:sp>
          <p:nvSpPr>
            <p:cNvPr id="64558" name="Text Box 46"/>
            <p:cNvSpPr txBox="1">
              <a:spLocks noChangeArrowheads="1"/>
            </p:cNvSpPr>
            <p:nvPr/>
          </p:nvSpPr>
          <p:spPr bwMode="auto">
            <a:xfrm>
              <a:off x="3024" y="2880"/>
              <a:ext cx="2145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</a:rPr>
                <a:t>Key idea</a:t>
              </a:r>
              <a:r>
                <a:rPr lang="en-US"/>
                <a:t>: contrapositive</a:t>
              </a:r>
            </a:p>
            <a:p>
              <a:r>
                <a:rPr lang="en-US"/>
                <a:t>of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if X then Y</a:t>
              </a:r>
              <a:r>
                <a:rPr lang="ja-JP" altLang="en-US">
                  <a:latin typeface="Arial"/>
                </a:rPr>
                <a:t>”</a:t>
              </a:r>
              <a:r>
                <a:rPr lang="en-US"/>
                <a:t> is the</a:t>
              </a:r>
            </a:p>
            <a:p>
              <a:r>
                <a:rPr lang="en-US"/>
                <a:t>equivalent statement</a:t>
              </a:r>
            </a:p>
            <a:p>
              <a:r>
                <a:rPr lang="ja-JP" altLang="en-US">
                  <a:latin typeface="Arial"/>
                </a:rPr>
                <a:t>“</a:t>
              </a:r>
              <a:r>
                <a:rPr lang="en-US"/>
                <a:t>if not Y then not X.</a:t>
              </a:r>
              <a:r>
                <a:rPr lang="ja-JP" altLang="en-US">
                  <a:latin typeface="Arial"/>
                </a:rPr>
                <a:t>”</a:t>
              </a:r>
              <a:endParaRPr lang="en-US"/>
            </a:p>
          </p:txBody>
        </p:sp>
        <p:sp>
          <p:nvSpPr>
            <p:cNvPr id="64559" name="Line 47"/>
            <p:cNvSpPr>
              <a:spLocks noChangeShapeType="1"/>
            </p:cNvSpPr>
            <p:nvPr/>
          </p:nvSpPr>
          <p:spPr bwMode="auto">
            <a:xfrm flipH="1" flipV="1">
              <a:off x="2256" y="2619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64" name="Group 52"/>
          <p:cNvGrpSpPr>
            <a:grpSpLocks/>
          </p:cNvGrpSpPr>
          <p:nvPr/>
        </p:nvGrpSpPr>
        <p:grpSpPr bwMode="auto">
          <a:xfrm>
            <a:off x="4248134" y="1184678"/>
            <a:ext cx="2514600" cy="1625600"/>
            <a:chOff x="3456" y="656"/>
            <a:chExt cx="1584" cy="1024"/>
          </a:xfrm>
        </p:grpSpPr>
        <p:sp>
          <p:nvSpPr>
            <p:cNvPr id="64561" name="Oval 49"/>
            <p:cNvSpPr>
              <a:spLocks noChangeArrowheads="1"/>
            </p:cNvSpPr>
            <p:nvPr/>
          </p:nvSpPr>
          <p:spPr bwMode="auto">
            <a:xfrm>
              <a:off x="3456" y="1152"/>
              <a:ext cx="158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Text Box 50"/>
            <p:cNvSpPr txBox="1">
              <a:spLocks noChangeArrowheads="1"/>
            </p:cNvSpPr>
            <p:nvPr/>
          </p:nvSpPr>
          <p:spPr bwMode="auto">
            <a:xfrm>
              <a:off x="4464" y="6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X</a:t>
              </a:r>
            </a:p>
          </p:txBody>
        </p:sp>
        <p:sp>
          <p:nvSpPr>
            <p:cNvPr id="64563" name="Line 51"/>
            <p:cNvSpPr>
              <a:spLocks noChangeShapeType="1"/>
            </p:cNvSpPr>
            <p:nvPr/>
          </p:nvSpPr>
          <p:spPr bwMode="auto">
            <a:xfrm flipH="1">
              <a:off x="4272" y="9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68" name="Group 56"/>
          <p:cNvGrpSpPr>
            <a:grpSpLocks/>
          </p:cNvGrpSpPr>
          <p:nvPr/>
        </p:nvGrpSpPr>
        <p:grpSpPr bwMode="auto">
          <a:xfrm>
            <a:off x="1441512" y="2698868"/>
            <a:ext cx="7162800" cy="1219200"/>
            <a:chOff x="528" y="1515"/>
            <a:chExt cx="4512" cy="768"/>
          </a:xfrm>
        </p:grpSpPr>
        <p:sp>
          <p:nvSpPr>
            <p:cNvPr id="64565" name="Oval 53"/>
            <p:cNvSpPr>
              <a:spLocks noChangeArrowheads="1"/>
            </p:cNvSpPr>
            <p:nvPr/>
          </p:nvSpPr>
          <p:spPr bwMode="auto">
            <a:xfrm>
              <a:off x="1104" y="1515"/>
              <a:ext cx="3936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Text Box 54"/>
            <p:cNvSpPr txBox="1">
              <a:spLocks noChangeArrowheads="1"/>
            </p:cNvSpPr>
            <p:nvPr/>
          </p:nvSpPr>
          <p:spPr bwMode="auto">
            <a:xfrm>
              <a:off x="528" y="1856"/>
              <a:ext cx="2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Y</a:t>
              </a:r>
            </a:p>
          </p:txBody>
        </p:sp>
        <p:sp>
          <p:nvSpPr>
            <p:cNvPr id="64567" name="Line 55"/>
            <p:cNvSpPr>
              <a:spLocks noChangeShapeType="1"/>
            </p:cNvSpPr>
            <p:nvPr/>
          </p:nvSpPr>
          <p:spPr bwMode="auto">
            <a:xfrm flipV="1">
              <a:off x="768" y="1947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861"/>
            <a:ext cx="6553200" cy="1143000"/>
          </a:xfrm>
        </p:spPr>
        <p:txBody>
          <a:bodyPr/>
          <a:lstStyle/>
          <a:p>
            <a:r>
              <a:rPr lang="en-US" dirty="0"/>
              <a:t>Using the Contrapositive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22760"/>
            <a:ext cx="8142287" cy="4392612"/>
          </a:xfrm>
        </p:spPr>
        <p:txBody>
          <a:bodyPr/>
          <a:lstStyle/>
          <a:p>
            <a:r>
              <a:rPr lang="en-US" dirty="0"/>
              <a:t>Because there is a unique transition from every state on every input symbol, each w gets the DFA to exactly one state.</a:t>
            </a:r>
          </a:p>
          <a:p>
            <a:r>
              <a:rPr lang="en-US" dirty="0"/>
              <a:t>The only way w is not accepted is if it gets to C. 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34D7-3713-A941-A5CE-21864FB6154C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6096000" y="609600"/>
            <a:ext cx="2601913" cy="1320800"/>
            <a:chOff x="624" y="1563"/>
            <a:chExt cx="3933" cy="1580"/>
          </a:xfrm>
        </p:grpSpPr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5543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5544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5545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5546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5547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554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554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55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555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555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5558" name="AutoShape 22"/>
                  <p:cNvCxnSpPr>
                    <a:cxnSpLocks noChangeShapeType="1"/>
                    <a:stCxn id="65552" idx="3"/>
                    <a:endCxn id="6555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555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5560" name="AutoShape 24"/>
                  <p:cNvCxnSpPr>
                    <a:cxnSpLocks noChangeShapeType="1"/>
                    <a:stCxn id="65549" idx="7"/>
                    <a:endCxn id="6554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438" y="231994"/>
            <a:ext cx="7882176" cy="1143000"/>
          </a:xfrm>
        </p:spPr>
        <p:txBody>
          <a:bodyPr/>
          <a:lstStyle/>
          <a:p>
            <a:r>
              <a:rPr lang="en-US" dirty="0"/>
              <a:t>Using the Contrapositive – (2)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55626" y="1930400"/>
            <a:ext cx="8142287" cy="4392612"/>
          </a:xfrm>
        </p:spPr>
        <p:txBody>
          <a:bodyPr/>
          <a:lstStyle/>
          <a:p>
            <a:r>
              <a:rPr lang="en-US" dirty="0"/>
              <a:t>The only way to get to C [formally: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</a:t>
            </a:r>
            <a:r>
              <a:rPr lang="en-US" dirty="0" err="1"/>
              <a:t>A,w</a:t>
            </a:r>
            <a:r>
              <a:rPr lang="en-US" dirty="0"/>
              <a:t>) = C] is if w = x1y, x gets to B, and y is the tail of w that follows what gets to C for the first time.</a:t>
            </a:r>
          </a:p>
          <a:p>
            <a:r>
              <a:rPr lang="en-US" dirty="0"/>
              <a:t>If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</a:t>
            </a:r>
            <a:r>
              <a:rPr lang="en-US" dirty="0" err="1"/>
              <a:t>A,x</a:t>
            </a:r>
            <a:r>
              <a:rPr lang="en-US" dirty="0"/>
              <a:t>) = B then surely x = z1 for some z.</a:t>
            </a:r>
          </a:p>
          <a:p>
            <a:r>
              <a:rPr lang="en-US" dirty="0"/>
              <a:t>Thus, w = z11y and has 11.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AC92-9FAB-B547-AB85-C5544129CA37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6096000" y="4908551"/>
            <a:ext cx="2601913" cy="1320800"/>
            <a:chOff x="624" y="1563"/>
            <a:chExt cx="3933" cy="1580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6566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6567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6568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6569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6570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6571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657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6657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6657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657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57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577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7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8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658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6582" name="AutoShape 22"/>
                  <p:cNvCxnSpPr>
                    <a:cxnSpLocks noChangeShapeType="1"/>
                    <a:stCxn id="66576" idx="3"/>
                    <a:endCxn id="66575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658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6584" name="AutoShape 24"/>
                  <p:cNvCxnSpPr>
                    <a:cxnSpLocks noChangeShapeType="1"/>
                    <a:stCxn id="66573" idx="7"/>
                    <a:endCxn id="66573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Languages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language L is </a:t>
            </a:r>
            <a:r>
              <a:rPr lang="en-US" i="1">
                <a:solidFill>
                  <a:srgbClr val="FF0066"/>
                </a:solidFill>
              </a:rPr>
              <a:t>regular</a:t>
            </a:r>
            <a:r>
              <a:rPr lang="en-US"/>
              <a:t>  if it is the language accepted by some DFA.</a:t>
            </a:r>
          </a:p>
          <a:p>
            <a:pPr lvl="1"/>
            <a:r>
              <a:rPr lang="en-US">
                <a:solidFill>
                  <a:srgbClr val="3366FF"/>
                </a:solidFill>
              </a:rPr>
              <a:t>Note</a:t>
            </a:r>
            <a:r>
              <a:rPr lang="en-US"/>
              <a:t>: the DFA must accept </a:t>
            </a:r>
            <a:r>
              <a:rPr lang="en-US">
                <a:solidFill>
                  <a:srgbClr val="33CC33"/>
                </a:solidFill>
              </a:rPr>
              <a:t>only</a:t>
            </a:r>
            <a:r>
              <a:rPr lang="en-US"/>
              <a:t> the strings in L, no others.</a:t>
            </a:r>
          </a:p>
          <a:p>
            <a:r>
              <a:rPr lang="en-US"/>
              <a:t>Some languages are not regular.</a:t>
            </a:r>
          </a:p>
          <a:p>
            <a:pPr lvl="1"/>
            <a:r>
              <a:rPr lang="en-US"/>
              <a:t>Intuitively, regular languages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cannot count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arbitrarily high integers.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B8A-6A35-B041-A57A-A135201D2795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781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A </a:t>
            </a:r>
            <a:r>
              <a:rPr lang="en-US" dirty="0" err="1"/>
              <a:t>Nonregular</a:t>
            </a:r>
            <a:r>
              <a:rPr lang="en-US" dirty="0"/>
              <a:t> Language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 </a:t>
            </a:r>
            <a:r>
              <a:rPr lang="en-US" dirty="0">
                <a:latin typeface="Lucida Sans Unicode" charset="0"/>
              </a:rPr>
              <a:t>≥</a:t>
            </a:r>
            <a:r>
              <a:rPr lang="en-US" dirty="0">
                <a:latin typeface="MS Shell Dlg 2" charset="0"/>
              </a:rPr>
              <a:t> </a:t>
            </a:r>
            <a:r>
              <a:rPr lang="en-US" dirty="0"/>
              <a:t>1}</a:t>
            </a:r>
          </a:p>
          <a:p>
            <a:r>
              <a:rPr lang="en-US" dirty="0">
                <a:solidFill>
                  <a:srgbClr val="3366FF"/>
                </a:solidFill>
              </a:rPr>
              <a:t>Note</a:t>
            </a:r>
            <a:r>
              <a:rPr lang="en-US" dirty="0"/>
              <a:t>: 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/>
              <a:t> is conventional for </a:t>
            </a:r>
            <a:r>
              <a:rPr lang="en-US" dirty="0" err="1"/>
              <a:t>i</a:t>
            </a:r>
            <a:r>
              <a:rPr lang="en-US" dirty="0"/>
              <a:t> 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pPr lvl="1"/>
            <a:r>
              <a:rPr lang="en-US" dirty="0"/>
              <a:t>Thus, 0</a:t>
            </a:r>
            <a:r>
              <a:rPr lang="en-US" baseline="30000" dirty="0"/>
              <a:t>4</a:t>
            </a:r>
            <a:r>
              <a:rPr lang="en-US" dirty="0"/>
              <a:t> = 0000, e.g.</a:t>
            </a:r>
          </a:p>
          <a:p>
            <a:r>
              <a:rPr lang="en-US" dirty="0">
                <a:solidFill>
                  <a:srgbClr val="3366FF"/>
                </a:solidFill>
              </a:rPr>
              <a:t>Read</a:t>
            </a:r>
            <a:r>
              <a:rPr lang="en-US" dirty="0"/>
              <a:t>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The set of strings consisting of n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followed by n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such that n is at least 1.</a:t>
            </a:r>
          </a:p>
          <a:p>
            <a:r>
              <a:rPr lang="en-US" dirty="0"/>
              <a:t>Thus, L</a:t>
            </a:r>
            <a:r>
              <a:rPr lang="en-US" baseline="-25000" dirty="0"/>
              <a:t>1</a:t>
            </a:r>
            <a:r>
              <a:rPr lang="en-US" dirty="0"/>
              <a:t> = {01, 0011, 000111,…}</a:t>
            </a:r>
          </a:p>
          <a:p>
            <a:r>
              <a:rPr lang="en-US" altLang="zh-CN" dirty="0"/>
              <a:t>Proof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71E5-1F81-8A4F-A24D-8623F80D5AB9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" y="2128838"/>
            <a:ext cx="9099755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there is a DFA with m states</a:t>
            </a:r>
          </a:p>
          <a:p>
            <a:r>
              <a:rPr lang="en-US" dirty="0"/>
              <a:t>S</a:t>
            </a:r>
            <a:r>
              <a:rPr lang="en-US" sz="1600" dirty="0"/>
              <a:t>0</a:t>
            </a:r>
            <a:r>
              <a:rPr lang="en-US" dirty="0"/>
              <a:t>0</a:t>
            </a:r>
            <a:r>
              <a:rPr lang="en-US" baseline="30000" dirty="0"/>
              <a:t>m</a:t>
            </a:r>
            <a:r>
              <a:rPr lang="en-US" dirty="0"/>
              <a:t>1</a:t>
            </a:r>
            <a:r>
              <a:rPr lang="en-US" baseline="30000" dirty="0"/>
              <a:t>m </a:t>
            </a:r>
            <a:r>
              <a:rPr lang="en-US" dirty="0">
                <a:sym typeface="Wingdings"/>
              </a:rPr>
              <a:t>…</a:t>
            </a:r>
            <a:r>
              <a:rPr lang="en-US" dirty="0"/>
              <a:t>S</a:t>
            </a:r>
            <a:r>
              <a:rPr lang="en-US" sz="1600" dirty="0"/>
              <a:t>1</a:t>
            </a:r>
            <a:r>
              <a:rPr lang="en-US" dirty="0"/>
              <a:t>0</a:t>
            </a:r>
            <a:r>
              <a:rPr lang="en-US" baseline="30000" dirty="0"/>
              <a:t>m-1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>
                <a:sym typeface="Wingdings"/>
              </a:rPr>
              <a:t>…</a:t>
            </a:r>
            <a:r>
              <a:rPr lang="en-US" baseline="30000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2m-1</a:t>
            </a:r>
            <a:r>
              <a:rPr lang="en-US" dirty="0"/>
              <a:t>1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</a:t>
            </a:r>
          </a:p>
          <a:p>
            <a:r>
              <a:rPr lang="en-US" dirty="0"/>
              <a:t>For the first m moves, there are m+1 states</a:t>
            </a:r>
          </a:p>
          <a:p>
            <a:r>
              <a:rPr lang="en-US" dirty="0"/>
              <a:t>PHP!  At least one state happened more than once</a:t>
            </a:r>
          </a:p>
          <a:p>
            <a:r>
              <a:rPr lang="en-US" dirty="0"/>
              <a:t>Suppose the state is q</a:t>
            </a:r>
          </a:p>
          <a:p>
            <a:r>
              <a:rPr lang="en-US" dirty="0"/>
              <a:t>S</a:t>
            </a:r>
            <a:r>
              <a:rPr lang="en-US" sz="1600" dirty="0"/>
              <a:t>i </a:t>
            </a:r>
            <a:r>
              <a:rPr lang="en-US" dirty="0"/>
              <a:t>= </a:t>
            </a:r>
            <a:r>
              <a:rPr lang="en-US" dirty="0" err="1"/>
              <a:t>S</a:t>
            </a:r>
            <a:r>
              <a:rPr lang="en-US" sz="1600" dirty="0" err="1"/>
              <a:t>j</a:t>
            </a:r>
            <a:r>
              <a:rPr lang="en-US" sz="1600" dirty="0"/>
              <a:t> </a:t>
            </a:r>
            <a:r>
              <a:rPr lang="en-US" dirty="0"/>
              <a:t>= q</a:t>
            </a:r>
          </a:p>
          <a:p>
            <a:r>
              <a:rPr lang="en-US" dirty="0"/>
              <a:t>S</a:t>
            </a:r>
            <a:r>
              <a:rPr lang="en-US" sz="1600" dirty="0"/>
              <a:t>0</a:t>
            </a:r>
            <a:r>
              <a:rPr lang="en-US" dirty="0"/>
              <a:t>0</a:t>
            </a:r>
            <a:r>
              <a:rPr lang="en-US" baseline="30000" dirty="0"/>
              <a:t>m</a:t>
            </a:r>
            <a:r>
              <a:rPr lang="en-US" dirty="0"/>
              <a:t>1</a:t>
            </a:r>
            <a:r>
              <a:rPr lang="en-US" baseline="30000" dirty="0"/>
              <a:t>m </a:t>
            </a:r>
            <a:r>
              <a:rPr lang="en-US" dirty="0">
                <a:sym typeface="Wingdings"/>
              </a:rPr>
              <a:t>…q</a:t>
            </a:r>
            <a:r>
              <a:rPr lang="en-US" dirty="0"/>
              <a:t>0</a:t>
            </a:r>
            <a:r>
              <a:rPr lang="en-US" baseline="30000" dirty="0"/>
              <a:t>m-i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>
                <a:sym typeface="Wingdings"/>
              </a:rPr>
              <a:t>…</a:t>
            </a:r>
            <a:r>
              <a:rPr lang="en-US" baseline="30000" dirty="0"/>
              <a:t> </a:t>
            </a:r>
            <a:r>
              <a:rPr lang="en-US" dirty="0">
                <a:sym typeface="Wingdings"/>
              </a:rPr>
              <a:t>q</a:t>
            </a:r>
            <a:r>
              <a:rPr lang="en-US" dirty="0"/>
              <a:t>0</a:t>
            </a:r>
            <a:r>
              <a:rPr lang="en-US" baseline="30000" dirty="0"/>
              <a:t>m-j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>
                <a:sym typeface="Wingdings"/>
              </a:rPr>
              <a:t>…</a:t>
            </a:r>
            <a:r>
              <a:rPr lang="en-US" baseline="30000" dirty="0"/>
              <a:t>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2m-1</a:t>
            </a:r>
            <a:r>
              <a:rPr lang="en-US" dirty="0"/>
              <a:t>1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</a:t>
            </a:r>
          </a:p>
          <a:p>
            <a:r>
              <a:rPr lang="en-US" dirty="0"/>
              <a:t>How about S</a:t>
            </a:r>
            <a:r>
              <a:rPr lang="en-US" sz="1600" dirty="0"/>
              <a:t>0</a:t>
            </a:r>
            <a:r>
              <a:rPr lang="en-US" dirty="0"/>
              <a:t>0</a:t>
            </a:r>
            <a:r>
              <a:rPr lang="en-US" baseline="30000" dirty="0"/>
              <a:t>m-j+i</a:t>
            </a:r>
            <a:r>
              <a:rPr lang="en-US" dirty="0"/>
              <a:t>1</a:t>
            </a:r>
            <a:r>
              <a:rPr lang="en-US" baseline="30000" dirty="0"/>
              <a:t>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L</a:t>
            </a:r>
            <a:r>
              <a:rPr lang="en-US" baseline="-25000"/>
              <a:t>2</a:t>
            </a:r>
            <a:r>
              <a:rPr lang="en-US"/>
              <a:t> = {w | w in {(, )}* and w is </a:t>
            </a:r>
            <a:r>
              <a:rPr lang="en-US" i="1">
                <a:solidFill>
                  <a:srgbClr val="FF0066"/>
                </a:solidFill>
              </a:rPr>
              <a:t>balanced</a:t>
            </a:r>
            <a:r>
              <a:rPr lang="en-US"/>
              <a:t> }</a:t>
            </a:r>
          </a:p>
          <a:p>
            <a:r>
              <a:rPr lang="en-US"/>
              <a:t>Balanced parentheses are those sequences of parentheses that can appear in an arithmetic expression.</a:t>
            </a:r>
          </a:p>
          <a:p>
            <a:r>
              <a:rPr lang="en-US"/>
              <a:t>E.g.: (), ()(), (()), (()()),…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173F-FE10-4A47-804B-69484D260951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55CE-81B8-4146-BE5B-A6AB56F87BE7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457200" y="2971800"/>
            <a:ext cx="6096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</a:rPr>
              <a:t>Love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0" y="2209800"/>
            <a:ext cx="666750" cy="838200"/>
            <a:chOff x="0" y="1392"/>
            <a:chExt cx="420" cy="528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0" y="1392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Start</a:t>
              </a:r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202" y="168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838200" y="2209800"/>
            <a:ext cx="1371600" cy="1981200"/>
            <a:chOff x="528" y="1392"/>
            <a:chExt cx="864" cy="1248"/>
          </a:xfrm>
        </p:grpSpPr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720" y="2352"/>
              <a:ext cx="672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Love-15</a:t>
              </a: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768" y="139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15-Love</a:t>
              </a:r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flipV="1">
              <a:off x="576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576" y="216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528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528" y="220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2133600" y="1524000"/>
            <a:ext cx="1600200" cy="3200400"/>
            <a:chOff x="1344" y="960"/>
            <a:chExt cx="1008" cy="2016"/>
          </a:xfrm>
        </p:grpSpPr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728" y="2688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Love-30</a:t>
              </a:r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1776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15-all</a:t>
              </a:r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1680" y="960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30-Love</a:t>
              </a:r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V="1">
              <a:off x="1344" y="12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1344" y="16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1344" y="211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1344" y="259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148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1392" y="115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48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1392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32" name="Group 44"/>
          <p:cNvGrpSpPr>
            <a:grpSpLocks/>
          </p:cNvGrpSpPr>
          <p:nvPr/>
        </p:nvGrpSpPr>
        <p:grpSpPr bwMode="auto">
          <a:xfrm>
            <a:off x="3505200" y="914400"/>
            <a:ext cx="1600200" cy="4419600"/>
            <a:chOff x="2208" y="576"/>
            <a:chExt cx="1008" cy="2784"/>
          </a:xfrm>
        </p:grpSpPr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2592" y="307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Love-40</a:t>
              </a:r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2640" y="23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15-30</a:t>
              </a:r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30-15</a:t>
              </a:r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2592" y="576"/>
              <a:ext cx="576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40-Love</a:t>
              </a:r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 flipV="1">
              <a:off x="2256" y="8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>
              <a:off x="2256" y="120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 flipV="1">
              <a:off x="2208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2208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V="1">
              <a:off x="2304" y="25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2304" y="292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2304" y="249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27" name="Text Box 39"/>
            <p:cNvSpPr txBox="1">
              <a:spLocks noChangeArrowheads="1"/>
            </p:cNvSpPr>
            <p:nvPr/>
          </p:nvSpPr>
          <p:spPr bwMode="auto">
            <a:xfrm>
              <a:off x="2304" y="163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28" name="Text Box 40"/>
            <p:cNvSpPr txBox="1">
              <a:spLocks noChangeArrowheads="1"/>
            </p:cNvSpPr>
            <p:nvPr/>
          </p:nvSpPr>
          <p:spPr bwMode="auto">
            <a:xfrm>
              <a:off x="2304" y="72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29" name="Text Box 41"/>
            <p:cNvSpPr txBox="1">
              <a:spLocks noChangeArrowheads="1"/>
            </p:cNvSpPr>
            <p:nvPr/>
          </p:nvSpPr>
          <p:spPr bwMode="auto">
            <a:xfrm>
              <a:off x="2304" y="29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30" name="Text Box 42"/>
            <p:cNvSpPr txBox="1">
              <a:spLocks noChangeArrowheads="1"/>
            </p:cNvSpPr>
            <p:nvPr/>
          </p:nvSpPr>
          <p:spPr bwMode="auto">
            <a:xfrm>
              <a:off x="2304" y="21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2304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44" name="Group 56"/>
          <p:cNvGrpSpPr>
            <a:grpSpLocks/>
          </p:cNvGrpSpPr>
          <p:nvPr/>
        </p:nvGrpSpPr>
        <p:grpSpPr bwMode="auto">
          <a:xfrm>
            <a:off x="4953000" y="228600"/>
            <a:ext cx="1676400" cy="5943600"/>
            <a:chOff x="3120" y="144"/>
            <a:chExt cx="1056" cy="3744"/>
          </a:xfrm>
        </p:grpSpPr>
        <p:grpSp>
          <p:nvGrpSpPr>
            <p:cNvPr id="12342" name="Group 54"/>
            <p:cNvGrpSpPr>
              <a:grpSpLocks/>
            </p:cNvGrpSpPr>
            <p:nvPr/>
          </p:nvGrpSpPr>
          <p:grpSpPr bwMode="auto">
            <a:xfrm>
              <a:off x="3504" y="144"/>
              <a:ext cx="672" cy="480"/>
              <a:chOff x="4128" y="864"/>
              <a:chExt cx="672" cy="480"/>
            </a:xfrm>
          </p:grpSpPr>
          <p:sp>
            <p:nvSpPr>
              <p:cNvPr id="12334" name="Oval 46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Server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Wins</a:t>
                </a:r>
              </a:p>
            </p:txBody>
          </p:sp>
          <p:sp>
            <p:nvSpPr>
              <p:cNvPr id="12336" name="Oval 48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2343" name="Group 55"/>
            <p:cNvGrpSpPr>
              <a:grpSpLocks/>
            </p:cNvGrpSpPr>
            <p:nvPr/>
          </p:nvGrpSpPr>
          <p:grpSpPr bwMode="auto">
            <a:xfrm>
              <a:off x="3504" y="3408"/>
              <a:ext cx="672" cy="480"/>
              <a:chOff x="4032" y="2400"/>
              <a:chExt cx="672" cy="480"/>
            </a:xfrm>
          </p:grpSpPr>
          <p:sp>
            <p:nvSpPr>
              <p:cNvPr id="12335" name="Oval 47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Opp</a:t>
                </a:r>
                <a:r>
                  <a:rPr lang="ja-JP" altLang="en-US">
                    <a:solidFill>
                      <a:srgbClr val="000000"/>
                    </a:solidFill>
                    <a:latin typeface="Arial"/>
                    <a:ea typeface="ＭＳ Ｐゴシック" charset="0"/>
                  </a:rPr>
                  <a:t>’</a:t>
                </a: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nt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Wins</a:t>
                </a:r>
              </a:p>
            </p:txBody>
          </p:sp>
          <p:sp>
            <p:nvSpPr>
              <p:cNvPr id="12337" name="Oval 49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3168" y="33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 flipV="1">
              <a:off x="3120" y="48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40" name="Text Box 52"/>
            <p:cNvSpPr txBox="1">
              <a:spLocks noChangeArrowheads="1"/>
            </p:cNvSpPr>
            <p:nvPr/>
          </p:nvSpPr>
          <p:spPr bwMode="auto">
            <a:xfrm>
              <a:off x="3168" y="3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3216" y="33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61" name="Group 73"/>
          <p:cNvGrpSpPr>
            <a:grpSpLocks/>
          </p:cNvGrpSpPr>
          <p:nvPr/>
        </p:nvGrpSpPr>
        <p:grpSpPr bwMode="auto">
          <a:xfrm>
            <a:off x="4876800" y="1295400"/>
            <a:ext cx="1447800" cy="3733800"/>
            <a:chOff x="3072" y="816"/>
            <a:chExt cx="912" cy="2352"/>
          </a:xfrm>
        </p:grpSpPr>
        <p:sp>
          <p:nvSpPr>
            <p:cNvPr id="12333" name="Oval 45"/>
            <p:cNvSpPr>
              <a:spLocks noChangeArrowheads="1"/>
            </p:cNvSpPr>
            <p:nvPr/>
          </p:nvSpPr>
          <p:spPr bwMode="auto">
            <a:xfrm>
              <a:off x="3504" y="11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40-15</a:t>
              </a:r>
            </a:p>
          </p:txBody>
        </p:sp>
        <p:sp>
          <p:nvSpPr>
            <p:cNvPr id="12345" name="Oval 57"/>
            <p:cNvSpPr>
              <a:spLocks noChangeArrowheads="1"/>
            </p:cNvSpPr>
            <p:nvPr/>
          </p:nvSpPr>
          <p:spPr bwMode="auto">
            <a:xfrm>
              <a:off x="3504" y="268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15-40</a:t>
              </a:r>
            </a:p>
          </p:txBody>
        </p:sp>
        <p:sp>
          <p:nvSpPr>
            <p:cNvPr id="12346" name="Oval 58"/>
            <p:cNvSpPr>
              <a:spLocks noChangeArrowheads="1"/>
            </p:cNvSpPr>
            <p:nvPr/>
          </p:nvSpPr>
          <p:spPr bwMode="auto">
            <a:xfrm>
              <a:off x="3504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30-all</a:t>
              </a:r>
            </a:p>
          </p:txBody>
        </p:sp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3120" y="81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 flipV="1">
              <a:off x="3072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3072" y="168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 flipV="1">
              <a:off x="3072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auto">
            <a:xfrm>
              <a:off x="3072" y="254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 flipV="1">
              <a:off x="3168" y="29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5" name="Text Box 67"/>
            <p:cNvSpPr txBox="1">
              <a:spLocks noChangeArrowheads="1"/>
            </p:cNvSpPr>
            <p:nvPr/>
          </p:nvSpPr>
          <p:spPr bwMode="auto">
            <a:xfrm>
              <a:off x="3216" y="288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56" name="Text Box 68"/>
            <p:cNvSpPr txBox="1">
              <a:spLocks noChangeArrowheads="1"/>
            </p:cNvSpPr>
            <p:nvPr/>
          </p:nvSpPr>
          <p:spPr bwMode="auto">
            <a:xfrm>
              <a:off x="316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57" name="Text Box 69"/>
            <p:cNvSpPr txBox="1">
              <a:spLocks noChangeArrowheads="1"/>
            </p:cNvSpPr>
            <p:nvPr/>
          </p:nvSpPr>
          <p:spPr bwMode="auto">
            <a:xfrm>
              <a:off x="3168" y="124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58" name="Text Box 70"/>
            <p:cNvSpPr txBox="1">
              <a:spLocks noChangeArrowheads="1"/>
            </p:cNvSpPr>
            <p:nvPr/>
          </p:nvSpPr>
          <p:spPr bwMode="auto">
            <a:xfrm>
              <a:off x="3216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59" name="Text Box 71"/>
            <p:cNvSpPr txBox="1">
              <a:spLocks noChangeArrowheads="1"/>
            </p:cNvSpPr>
            <p:nvPr/>
          </p:nvSpPr>
          <p:spPr bwMode="auto">
            <a:xfrm>
              <a:off x="316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60" name="Text Box 72"/>
            <p:cNvSpPr txBox="1">
              <a:spLocks noChangeArrowheads="1"/>
            </p:cNvSpPr>
            <p:nvPr/>
          </p:nvSpPr>
          <p:spPr bwMode="auto">
            <a:xfrm>
              <a:off x="3168" y="91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74" name="Group 86"/>
          <p:cNvGrpSpPr>
            <a:grpSpLocks/>
          </p:cNvGrpSpPr>
          <p:nvPr/>
        </p:nvGrpSpPr>
        <p:grpSpPr bwMode="auto">
          <a:xfrm>
            <a:off x="5715000" y="990600"/>
            <a:ext cx="1828800" cy="4419600"/>
            <a:chOff x="3600" y="624"/>
            <a:chExt cx="1152" cy="2784"/>
          </a:xfrm>
        </p:grpSpPr>
        <p:sp>
          <p:nvSpPr>
            <p:cNvPr id="12353" name="Oval 65"/>
            <p:cNvSpPr>
              <a:spLocks noChangeArrowheads="1"/>
            </p:cNvSpPr>
            <p:nvPr/>
          </p:nvSpPr>
          <p:spPr bwMode="auto">
            <a:xfrm>
              <a:off x="4272" y="225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30-40</a:t>
              </a:r>
            </a:p>
          </p:txBody>
        </p:sp>
        <p:sp>
          <p:nvSpPr>
            <p:cNvPr id="12354" name="Oval 66"/>
            <p:cNvSpPr>
              <a:spLocks noChangeArrowheads="1"/>
            </p:cNvSpPr>
            <p:nvPr/>
          </p:nvSpPr>
          <p:spPr bwMode="auto">
            <a:xfrm>
              <a:off x="4272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40-30</a:t>
              </a:r>
            </a:p>
          </p:txBody>
        </p:sp>
        <p:sp>
          <p:nvSpPr>
            <p:cNvPr id="12362" name="Line 74"/>
            <p:cNvSpPr>
              <a:spLocks noChangeShapeType="1"/>
            </p:cNvSpPr>
            <p:nvPr/>
          </p:nvSpPr>
          <p:spPr bwMode="auto">
            <a:xfrm flipV="1">
              <a:off x="3744" y="6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3" name="Line 75"/>
            <p:cNvSpPr>
              <a:spLocks noChangeShapeType="1"/>
            </p:cNvSpPr>
            <p:nvPr/>
          </p:nvSpPr>
          <p:spPr bwMode="auto">
            <a:xfrm>
              <a:off x="3744" y="297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4" name="Line 76"/>
            <p:cNvSpPr>
              <a:spLocks noChangeShapeType="1"/>
            </p:cNvSpPr>
            <p:nvPr/>
          </p:nvSpPr>
          <p:spPr bwMode="auto">
            <a:xfrm>
              <a:off x="3936" y="13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5" name="Line 77"/>
            <p:cNvSpPr>
              <a:spLocks noChangeShapeType="1"/>
            </p:cNvSpPr>
            <p:nvPr/>
          </p:nvSpPr>
          <p:spPr bwMode="auto">
            <a:xfrm flipV="1">
              <a:off x="3936" y="168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6" name="Line 78"/>
            <p:cNvSpPr>
              <a:spLocks noChangeShapeType="1"/>
            </p:cNvSpPr>
            <p:nvPr/>
          </p:nvSpPr>
          <p:spPr bwMode="auto">
            <a:xfrm>
              <a:off x="3936" y="211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7" name="Line 79"/>
            <p:cNvSpPr>
              <a:spLocks noChangeShapeType="1"/>
            </p:cNvSpPr>
            <p:nvPr/>
          </p:nvSpPr>
          <p:spPr bwMode="auto">
            <a:xfrm flipV="1">
              <a:off x="3936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8" name="Text Box 80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69" name="Text Box 81"/>
            <p:cNvSpPr txBox="1">
              <a:spLocks noChangeArrowheads="1"/>
            </p:cNvSpPr>
            <p:nvPr/>
          </p:nvSpPr>
          <p:spPr bwMode="auto">
            <a:xfrm>
              <a:off x="4032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70" name="Text Box 82"/>
            <p:cNvSpPr txBox="1">
              <a:spLocks noChangeArrowheads="1"/>
            </p:cNvSpPr>
            <p:nvPr/>
          </p:nvSpPr>
          <p:spPr bwMode="auto">
            <a:xfrm>
              <a:off x="3600" y="76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71" name="Text Box 83"/>
            <p:cNvSpPr txBox="1">
              <a:spLocks noChangeArrowheads="1"/>
            </p:cNvSpPr>
            <p:nvPr/>
          </p:nvSpPr>
          <p:spPr bwMode="auto">
            <a:xfrm>
              <a:off x="3600" y="307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72" name="Text Box 84"/>
            <p:cNvSpPr txBox="1">
              <a:spLocks noChangeArrowheads="1"/>
            </p:cNvSpPr>
            <p:nvPr/>
          </p:nvSpPr>
          <p:spPr bwMode="auto">
            <a:xfrm>
              <a:off x="4032" y="196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73" name="Text Box 85"/>
            <p:cNvSpPr txBox="1">
              <a:spLocks noChangeArrowheads="1"/>
            </p:cNvSpPr>
            <p:nvPr/>
          </p:nvSpPr>
          <p:spPr bwMode="auto">
            <a:xfrm>
              <a:off x="4032" y="115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85" name="Group 97"/>
          <p:cNvGrpSpPr>
            <a:grpSpLocks/>
          </p:cNvGrpSpPr>
          <p:nvPr/>
        </p:nvGrpSpPr>
        <p:grpSpPr bwMode="auto">
          <a:xfrm>
            <a:off x="6400800" y="914400"/>
            <a:ext cx="2286000" cy="4572000"/>
            <a:chOff x="4032" y="576"/>
            <a:chExt cx="1440" cy="2880"/>
          </a:xfrm>
        </p:grpSpPr>
        <p:sp>
          <p:nvSpPr>
            <p:cNvPr id="12376" name="Oval 88"/>
            <p:cNvSpPr>
              <a:spLocks noChangeArrowheads="1"/>
            </p:cNvSpPr>
            <p:nvPr/>
          </p:nvSpPr>
          <p:spPr bwMode="auto">
            <a:xfrm>
              <a:off x="4992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deuce</a:t>
              </a:r>
            </a:p>
          </p:txBody>
        </p:sp>
        <p:sp>
          <p:nvSpPr>
            <p:cNvPr id="12377" name="Line 89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78" name="Line 90"/>
            <p:cNvSpPr>
              <a:spLocks noChangeShapeType="1"/>
            </p:cNvSpPr>
            <p:nvPr/>
          </p:nvSpPr>
          <p:spPr bwMode="auto">
            <a:xfrm>
              <a:off x="4704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79" name="Line 91"/>
            <p:cNvSpPr>
              <a:spLocks noChangeShapeType="1"/>
            </p:cNvSpPr>
            <p:nvPr/>
          </p:nvSpPr>
          <p:spPr bwMode="auto">
            <a:xfrm flipV="1">
              <a:off x="4704" y="21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0" name="Line 92"/>
            <p:cNvSpPr>
              <a:spLocks noChangeShapeType="1"/>
            </p:cNvSpPr>
            <p:nvPr/>
          </p:nvSpPr>
          <p:spPr bwMode="auto">
            <a:xfrm flipH="1">
              <a:off x="4032" y="2544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1" name="Text Box 93"/>
            <p:cNvSpPr txBox="1">
              <a:spLocks noChangeArrowheads="1"/>
            </p:cNvSpPr>
            <p:nvPr/>
          </p:nvSpPr>
          <p:spPr bwMode="auto">
            <a:xfrm>
              <a:off x="4752" y="201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82" name="Text Box 94"/>
            <p:cNvSpPr txBox="1">
              <a:spLocks noChangeArrowheads="1"/>
            </p:cNvSpPr>
            <p:nvPr/>
          </p:nvSpPr>
          <p:spPr bwMode="auto">
            <a:xfrm>
              <a:off x="4128" y="91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83" name="Text Box 95"/>
            <p:cNvSpPr txBox="1">
              <a:spLocks noChangeArrowheads="1"/>
            </p:cNvSpPr>
            <p:nvPr/>
          </p:nvSpPr>
          <p:spPr bwMode="auto">
            <a:xfrm>
              <a:off x="4752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84" name="Text Box 96"/>
            <p:cNvSpPr txBox="1">
              <a:spLocks noChangeArrowheads="1"/>
            </p:cNvSpPr>
            <p:nvPr/>
          </p:nvSpPr>
          <p:spPr bwMode="auto">
            <a:xfrm>
              <a:off x="4128" y="283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98" name="Group 110"/>
          <p:cNvGrpSpPr>
            <a:grpSpLocks/>
          </p:cNvGrpSpPr>
          <p:nvPr/>
        </p:nvGrpSpPr>
        <p:grpSpPr bwMode="auto">
          <a:xfrm>
            <a:off x="7543800" y="1219200"/>
            <a:ext cx="762000" cy="3962400"/>
            <a:chOff x="4752" y="768"/>
            <a:chExt cx="480" cy="2496"/>
          </a:xfrm>
        </p:grpSpPr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4752" y="297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Ad-out</a:t>
              </a:r>
            </a:p>
          </p:txBody>
        </p:sp>
        <p:sp>
          <p:nvSpPr>
            <p:cNvPr id="12375" name="Oval 87"/>
            <p:cNvSpPr>
              <a:spLocks noChangeArrowheads="1"/>
            </p:cNvSpPr>
            <p:nvPr/>
          </p:nvSpPr>
          <p:spPr bwMode="auto">
            <a:xfrm>
              <a:off x="4752" y="76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Ad-in</a:t>
              </a:r>
            </a:p>
          </p:txBody>
        </p:sp>
        <p:sp>
          <p:nvSpPr>
            <p:cNvPr id="12386" name="Line 98"/>
            <p:cNvSpPr>
              <a:spLocks noChangeShapeType="1"/>
            </p:cNvSpPr>
            <p:nvPr/>
          </p:nvSpPr>
          <p:spPr bwMode="auto">
            <a:xfrm flipH="1" flipV="1">
              <a:off x="4992" y="105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7" name="Line 99"/>
            <p:cNvSpPr>
              <a:spLocks noChangeShapeType="1"/>
            </p:cNvSpPr>
            <p:nvPr/>
          </p:nvSpPr>
          <p:spPr bwMode="auto">
            <a:xfrm flipH="1">
              <a:off x="4992" y="2160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94" name="Text Box 106"/>
            <p:cNvSpPr txBox="1">
              <a:spLocks noChangeArrowheads="1"/>
            </p:cNvSpPr>
            <p:nvPr/>
          </p:nvSpPr>
          <p:spPr bwMode="auto">
            <a:xfrm>
              <a:off x="4992" y="13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96" name="Text Box 108"/>
            <p:cNvSpPr txBox="1">
              <a:spLocks noChangeArrowheads="1"/>
            </p:cNvSpPr>
            <p:nvPr/>
          </p:nvSpPr>
          <p:spPr bwMode="auto">
            <a:xfrm>
              <a:off x="4944" y="244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99" name="Group 111"/>
          <p:cNvGrpSpPr>
            <a:grpSpLocks/>
          </p:cNvGrpSpPr>
          <p:nvPr/>
        </p:nvGrpSpPr>
        <p:grpSpPr bwMode="auto">
          <a:xfrm>
            <a:off x="6629400" y="600075"/>
            <a:ext cx="2212975" cy="5191125"/>
            <a:chOff x="4176" y="378"/>
            <a:chExt cx="1394" cy="3270"/>
          </a:xfrm>
        </p:grpSpPr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5328" y="25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5376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88" name="Line 100"/>
            <p:cNvSpPr>
              <a:spLocks noChangeShapeType="1"/>
            </p:cNvSpPr>
            <p:nvPr/>
          </p:nvSpPr>
          <p:spPr bwMode="auto">
            <a:xfrm flipH="1" flipV="1">
              <a:off x="4176" y="37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9" name="Line 101"/>
            <p:cNvSpPr>
              <a:spLocks noChangeShapeType="1"/>
            </p:cNvSpPr>
            <p:nvPr/>
          </p:nvSpPr>
          <p:spPr bwMode="auto">
            <a:xfrm flipH="1">
              <a:off x="4176" y="321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12392" name="AutoShape 104"/>
            <p:cNvCxnSpPr>
              <a:cxnSpLocks noChangeShapeType="1"/>
            </p:cNvCxnSpPr>
            <p:nvPr/>
          </p:nvCxnSpPr>
          <p:spPr bwMode="auto">
            <a:xfrm flipV="1">
              <a:off x="5232" y="2112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93" name="AutoShape 105"/>
            <p:cNvCxnSpPr>
              <a:cxnSpLocks noChangeShapeType="1"/>
            </p:cNvCxnSpPr>
            <p:nvPr/>
          </p:nvCxnSpPr>
          <p:spPr bwMode="auto">
            <a:xfrm>
              <a:off x="5232" y="906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95" name="Text Box 107"/>
            <p:cNvSpPr txBox="1">
              <a:spLocks noChangeArrowheads="1"/>
            </p:cNvSpPr>
            <p:nvPr/>
          </p:nvSpPr>
          <p:spPr bwMode="auto">
            <a:xfrm>
              <a:off x="4416" y="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97" name="Text Box 109"/>
            <p:cNvSpPr txBox="1">
              <a:spLocks noChangeArrowheads="1"/>
            </p:cNvSpPr>
            <p:nvPr/>
          </p:nvSpPr>
          <p:spPr bwMode="auto">
            <a:xfrm>
              <a:off x="4368" y="3264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Many Languages are Regular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They appear in many contexts and have many useful properties.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strings that represent floating point numbers in your favorite language is a regular language.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DA7-4DBE-F54E-B05E-738E12A6B9A6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Regular Language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L</a:t>
            </a:r>
            <a:r>
              <a:rPr lang="en-US" baseline="-25000"/>
              <a:t>3</a:t>
            </a:r>
            <a:r>
              <a:rPr lang="en-US"/>
              <a:t> = { w | w in {0,1}* and w, viewed as a binary integer is divisible by 23}</a:t>
            </a:r>
          </a:p>
          <a:p>
            <a:r>
              <a:rPr lang="en-US"/>
              <a:t>The DFA:</a:t>
            </a:r>
          </a:p>
          <a:p>
            <a:pPr lvl="1"/>
            <a:r>
              <a:rPr lang="en-US"/>
              <a:t>23 states, named 0, 1,…,22.</a:t>
            </a:r>
          </a:p>
          <a:p>
            <a:pPr lvl="1"/>
            <a:r>
              <a:rPr lang="en-US"/>
              <a:t>Correspond to the 23 remainders of an integer divided by 23.</a:t>
            </a:r>
          </a:p>
          <a:p>
            <a:pPr lvl="1"/>
            <a:r>
              <a:rPr lang="en-US"/>
              <a:t>Start and only final state is 0.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CAB-F2FD-C34D-BF3E-9700BCC405A7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Transitions of the DFA for L</a:t>
            </a:r>
            <a:r>
              <a:rPr lang="en-US" baseline="-25000"/>
              <a:t>3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92278" y="1900238"/>
            <a:ext cx="7772400" cy="4343400"/>
          </a:xfrm>
        </p:spPr>
        <p:txBody>
          <a:bodyPr/>
          <a:lstStyle/>
          <a:p>
            <a:r>
              <a:rPr lang="en-US" dirty="0"/>
              <a:t>If string w represents integer </a:t>
            </a:r>
            <a:r>
              <a:rPr lang="en-US" dirty="0" err="1"/>
              <a:t>i</a:t>
            </a:r>
            <a:r>
              <a:rPr lang="en-US" dirty="0"/>
              <a:t>, then assume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(0, w) = i%23.</a:t>
            </a:r>
          </a:p>
          <a:p>
            <a:r>
              <a:rPr lang="en-US" dirty="0"/>
              <a:t>Then w0 represents integer 2i, so we want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(i%23, 0) = (2i)%23.</a:t>
            </a:r>
          </a:p>
          <a:p>
            <a:r>
              <a:rPr lang="en-US" dirty="0"/>
              <a:t>Similarly: w1 represents 2i+1, so we want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(i%23, 1) = (2i+1)%23.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(15,0) = 30%23 = 7;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(11,1) = 23%23 = 0.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6D03-6DFD-EE43-99DB-CFD7530BF2F9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839200" cy="4495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L</a:t>
            </a:r>
            <a:r>
              <a:rPr lang="en-US" baseline="-25000"/>
              <a:t>4</a:t>
            </a:r>
            <a:r>
              <a:rPr lang="en-US"/>
              <a:t> = { w | w in {0,1}* and w, viewed as the </a:t>
            </a:r>
            <a:r>
              <a:rPr lang="en-US">
                <a:solidFill>
                  <a:srgbClr val="CC3300"/>
                </a:solidFill>
              </a:rPr>
              <a:t>reverse</a:t>
            </a:r>
            <a:r>
              <a:rPr lang="en-US"/>
              <a:t> of a binary integer is divisible by 23}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01110100 is in L</a:t>
            </a:r>
            <a:r>
              <a:rPr lang="en-US" baseline="-25000"/>
              <a:t>4</a:t>
            </a:r>
            <a:r>
              <a:rPr lang="en-US"/>
              <a:t>, because its reverse, 00101110 is 46 in binary.</a:t>
            </a:r>
          </a:p>
          <a:p>
            <a:r>
              <a:rPr lang="en-US"/>
              <a:t>Hard to construct the DFA.</a:t>
            </a:r>
          </a:p>
          <a:p>
            <a:r>
              <a:rPr lang="en-US"/>
              <a:t>But there is a theorem that says the reverse of a regular language is also regular.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86CA-635F-E447-A2CB-4087D6EEFA7C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Nondeterministic Finite 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3366"/>
                </a:solidFill>
              </a:rPr>
              <a:t>Nondeterminism</a:t>
            </a:r>
          </a:p>
          <a:p>
            <a:r>
              <a:rPr lang="en-US">
                <a:solidFill>
                  <a:srgbClr val="003366"/>
                </a:solidFill>
              </a:rPr>
              <a:t>Subset Construction</a:t>
            </a:r>
          </a:p>
          <a:p>
            <a:r>
              <a:rPr lang="en-US">
                <a:solidFill>
                  <a:srgbClr val="003366"/>
                </a:solidFill>
                <a:latin typeface="Lucida Sans Unicode" charset="0"/>
              </a:rPr>
              <a:t>ε</a:t>
            </a:r>
            <a:r>
              <a:rPr lang="en-US">
                <a:solidFill>
                  <a:srgbClr val="003366"/>
                </a:solidFill>
              </a:rPr>
              <a:t>-Transitions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BC7D-8A0C-2D4E-8D37-50C04FFE5E8B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nondeterministic finite automaton</a:t>
            </a:r>
            <a:r>
              <a:rPr lang="en-US"/>
              <a:t>  has the ability to be in several states at once.</a:t>
            </a:r>
          </a:p>
          <a:p>
            <a:r>
              <a:rPr lang="en-US"/>
              <a:t>Transitions from a state on an input symbol can be to any set of states.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68B-D7C4-774E-8955-B2BB2D85A866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Nondeterminism –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in one start state.</a:t>
            </a:r>
          </a:p>
          <a:p>
            <a:r>
              <a:rPr lang="en-US"/>
              <a:t>Accept if any sequence of choices leads to a final state.</a:t>
            </a:r>
          </a:p>
          <a:p>
            <a:r>
              <a:rPr lang="en-US">
                <a:solidFill>
                  <a:srgbClr val="3366FF"/>
                </a:solidFill>
              </a:rPr>
              <a:t>Intuitively</a:t>
            </a:r>
            <a:r>
              <a:rPr lang="en-US"/>
              <a:t>: the NFA always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guesses right.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152-2132-154B-B866-07CAC6BD41B3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Moves on a Chessboard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States = squares.</a:t>
            </a:r>
          </a:p>
          <a:p>
            <a:r>
              <a:rPr lang="en-US"/>
              <a:t>Inputs = r (move to an adjacent red square) and b (move to an adjacent black square).</a:t>
            </a:r>
          </a:p>
          <a:p>
            <a:r>
              <a:rPr lang="en-US"/>
              <a:t>Start state, final state are in opposite corners.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8A9E-5741-004A-89B1-FE973BCCB502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Chessboard – (2)</a:t>
            </a: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AC1-429A-B74B-8770-5F995EDFD04C}" type="slidenum">
              <a:rPr lang="en-US"/>
              <a:pPr/>
              <a:t>68</a:t>
            </a:fld>
            <a:endParaRPr lang="en-US"/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914400" y="1752600"/>
            <a:ext cx="2286000" cy="2286000"/>
            <a:chOff x="912" y="1344"/>
            <a:chExt cx="1440" cy="1440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457200" y="4343400"/>
            <a:ext cx="2789238" cy="838200"/>
            <a:chOff x="288" y="2736"/>
            <a:chExt cx="1757" cy="528"/>
          </a:xfrm>
        </p:grpSpPr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288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576" y="2736"/>
              <a:ext cx="1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200" y="273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1824" y="273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838200" y="4724400"/>
            <a:ext cx="884238" cy="838200"/>
            <a:chOff x="528" y="2976"/>
            <a:chExt cx="557" cy="528"/>
          </a:xfrm>
        </p:grpSpPr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864" y="321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864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528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528" y="31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1752600" y="4724400"/>
            <a:ext cx="960438" cy="1219200"/>
            <a:chOff x="1104" y="2976"/>
            <a:chExt cx="605" cy="768"/>
          </a:xfrm>
        </p:grpSpPr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1488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488" y="345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1488" y="321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1104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1104" y="316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1752600" y="4953000"/>
            <a:ext cx="960438" cy="1371600"/>
            <a:chOff x="1104" y="3120"/>
            <a:chExt cx="605" cy="864"/>
          </a:xfrm>
        </p:grpSpPr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1488" y="369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 flipV="1"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1104" y="336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1104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743200" y="4724400"/>
            <a:ext cx="1036638" cy="457200"/>
            <a:chOff x="1728" y="2976"/>
            <a:chExt cx="653" cy="288"/>
          </a:xfrm>
        </p:grpSpPr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2160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2743200" y="4953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66" name="Group 54"/>
          <p:cNvGrpSpPr>
            <a:grpSpLocks/>
          </p:cNvGrpSpPr>
          <p:nvPr/>
        </p:nvGrpSpPr>
        <p:grpSpPr bwMode="auto">
          <a:xfrm>
            <a:off x="2743200" y="5105400"/>
            <a:ext cx="1036638" cy="1600200"/>
            <a:chOff x="1728" y="3312"/>
            <a:chExt cx="653" cy="1008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216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2160" y="355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2160" y="40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2160" y="379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V="1">
              <a:off x="1728" y="345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 flipV="1">
              <a:off x="1728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1728" y="37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1728" y="379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67" name="Line 55"/>
          <p:cNvSpPr>
            <a:spLocks noChangeShapeType="1"/>
          </p:cNvSpPr>
          <p:nvPr/>
        </p:nvSpPr>
        <p:spPr bwMode="auto">
          <a:xfrm flipV="1">
            <a:off x="2743200" y="5029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74" name="Group 62"/>
          <p:cNvGrpSpPr>
            <a:grpSpLocks/>
          </p:cNvGrpSpPr>
          <p:nvPr/>
        </p:nvGrpSpPr>
        <p:grpSpPr bwMode="auto">
          <a:xfrm>
            <a:off x="4572000" y="1676400"/>
            <a:ext cx="3200400" cy="3843338"/>
            <a:chOff x="2880" y="1035"/>
            <a:chExt cx="2016" cy="2421"/>
          </a:xfrm>
        </p:grpSpPr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57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Text Box 58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3886200" y="6172200"/>
            <a:ext cx="4756150" cy="457200"/>
            <a:chOff x="2448" y="3888"/>
            <a:chExt cx="2996" cy="288"/>
          </a:xfrm>
        </p:grpSpPr>
        <p:sp>
          <p:nvSpPr>
            <p:cNvPr id="13371" name="Text Box 59"/>
            <p:cNvSpPr txBox="1">
              <a:spLocks noChangeArrowheads="1"/>
            </p:cNvSpPr>
            <p:nvPr/>
          </p:nvSpPr>
          <p:spPr bwMode="auto">
            <a:xfrm>
              <a:off x="2592" y="3888"/>
              <a:ext cx="2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Accept, since final state reached</a:t>
              </a:r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 flipH="1">
              <a:off x="2448" y="40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0" grpId="0" animBg="1"/>
      <p:bldP spid="1336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NFA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finite set of states, typically Q.</a:t>
            </a:r>
          </a:p>
          <a:p>
            <a:r>
              <a:rPr lang="en-US"/>
              <a:t>An input alphabet, typically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.</a:t>
            </a:r>
          </a:p>
          <a:p>
            <a:r>
              <a:rPr lang="en-US"/>
              <a:t>A transition function, typically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.</a:t>
            </a:r>
          </a:p>
          <a:p>
            <a:r>
              <a:rPr lang="en-US"/>
              <a:t>A start state in Q, typically q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r>
              <a:rPr lang="en-US"/>
              <a:t>A set of final states F </a:t>
            </a:r>
            <a:r>
              <a:rPr lang="en-US">
                <a:latin typeface="Lucida Sans Unicode" charset="0"/>
              </a:rPr>
              <a:t>⊆</a:t>
            </a:r>
            <a:r>
              <a:rPr lang="en-US"/>
              <a:t> Q.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9090-6BDE-BA47-A477-F2BD1D9F01AA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of Inputs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sequence of inputs (</a:t>
            </a:r>
            <a:r>
              <a:rPr lang="en-US" i="1">
                <a:solidFill>
                  <a:srgbClr val="FF0066"/>
                </a:solidFill>
              </a:rPr>
              <a:t>input string</a:t>
            </a:r>
            <a:r>
              <a:rPr lang="en-US"/>
              <a:t> ), start in the start state and follow the transition from each symbol in turn.</a:t>
            </a:r>
          </a:p>
          <a:p>
            <a:r>
              <a:rPr lang="en-US"/>
              <a:t>Input is </a:t>
            </a:r>
            <a:r>
              <a:rPr lang="en-US" i="1">
                <a:solidFill>
                  <a:srgbClr val="FF0066"/>
                </a:solidFill>
              </a:rPr>
              <a:t>accepted </a:t>
            </a:r>
            <a:r>
              <a:rPr lang="en-US"/>
              <a:t> if you wind up in a final (accepting) state after all inputs have been read.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CC6C-0D09-724D-A0C8-0A9AA160A56A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Function of an NFA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(q, a) is a set of states.</a:t>
            </a:r>
          </a:p>
          <a:p>
            <a:r>
              <a:rPr lang="en-US"/>
              <a:t>Extend to strings as follows: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{q}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wa) = the union over all states p in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w) of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(p, a)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8CD1-2333-E544-8D8D-BF8A06FC6825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an NFA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string w is accepted by an NFA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contains at least one final state.</a:t>
            </a:r>
          </a:p>
          <a:p>
            <a:r>
              <a:rPr lang="en-US"/>
              <a:t>The language of the NFA is the set of strings it accepts.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C0AF-3944-1446-9C0E-4BACD9A5D8AB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857251"/>
            <a:ext cx="6248400" cy="7366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Language of an NFA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2025644"/>
            <a:ext cx="7772400" cy="4114800"/>
          </a:xfrm>
        </p:spPr>
        <p:txBody>
          <a:bodyPr/>
          <a:lstStyle/>
          <a:p>
            <a:r>
              <a:rPr lang="en-US" dirty="0"/>
              <a:t>For our chessboard NFA we saw that </a:t>
            </a:r>
            <a:r>
              <a:rPr lang="en-US" dirty="0" err="1"/>
              <a:t>rbb</a:t>
            </a:r>
            <a:r>
              <a:rPr lang="en-US" dirty="0"/>
              <a:t> is accepted.</a:t>
            </a:r>
          </a:p>
          <a:p>
            <a:r>
              <a:rPr lang="en-US" dirty="0"/>
              <a:t>If the input consists of only b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s, the set of accessible states alternates between {5} and {1,3,7,9}, so only even-length, nonempty strings of b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s are accepted.</a:t>
            </a:r>
          </a:p>
          <a:p>
            <a:r>
              <a:rPr lang="en-US" dirty="0"/>
              <a:t>What about strings with at least one r?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C567-6113-A64E-8871-F8514B635D30}" type="slidenum">
              <a:rPr lang="en-US"/>
              <a:pPr/>
              <a:t>72</a:t>
            </a:fld>
            <a:endParaRPr lang="en-US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7423150" y="577844"/>
            <a:ext cx="1524000" cy="1447800"/>
            <a:chOff x="912" y="1344"/>
            <a:chExt cx="1440" cy="144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299" y="1112735"/>
            <a:ext cx="6481762" cy="576262"/>
          </a:xfrm>
        </p:spPr>
        <p:txBody>
          <a:bodyPr/>
          <a:lstStyle/>
          <a:p>
            <a:r>
              <a:rPr lang="en-US" dirty="0"/>
              <a:t>Equivalence of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NFA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/>
              <a:t>A DFA can be turned into an NFA that accepts the same language.</a:t>
            </a:r>
          </a:p>
          <a:p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(q, a) = p, let the NFA have   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= {p}.</a:t>
            </a:r>
          </a:p>
          <a:p>
            <a:r>
              <a:rPr lang="en-US"/>
              <a:t>Then the NFA is always in a set containing exactly one state – the state the DFA is in after reading the same input.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93F3-6C40-254A-9F3E-0073ACAF24F6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Surprisingly, for any NFA there is a DFA that accepts the same language.</a:t>
            </a:r>
          </a:p>
          <a:p>
            <a:r>
              <a:rPr lang="en-US"/>
              <a:t>Proof is the </a:t>
            </a:r>
            <a:r>
              <a:rPr lang="en-US" i="1">
                <a:solidFill>
                  <a:srgbClr val="FF0066"/>
                </a:solidFill>
              </a:rPr>
              <a:t>subset construction</a:t>
            </a:r>
            <a:r>
              <a:rPr lang="en-US"/>
              <a:t>.</a:t>
            </a:r>
          </a:p>
          <a:p>
            <a:r>
              <a:rPr lang="en-US"/>
              <a:t>The number of states of the DFA can be exponential in the number of states of the NFA.</a:t>
            </a:r>
          </a:p>
          <a:p>
            <a:r>
              <a:rPr lang="en-US"/>
              <a:t>Thus, 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accept exactly the regular languages.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F7EA-129C-4C4E-8356-D4CB0BECE8A0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Construction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Given an NFA with states Q, inputs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, transition function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, state state q</a:t>
            </a:r>
            <a:r>
              <a:rPr lang="en-US" baseline="-25000" dirty="0"/>
              <a:t>0</a:t>
            </a:r>
            <a:r>
              <a:rPr lang="en-US" dirty="0"/>
              <a:t>, and final states F, construct equivalent DFA with:</a:t>
            </a:r>
          </a:p>
          <a:p>
            <a:pPr lvl="1"/>
            <a:r>
              <a:rPr lang="en-US" dirty="0"/>
              <a:t>States 2</a:t>
            </a:r>
            <a:r>
              <a:rPr lang="en-US" baseline="30000" dirty="0"/>
              <a:t>Q</a:t>
            </a:r>
            <a:r>
              <a:rPr lang="en-US" dirty="0"/>
              <a:t> (Set of subsets of Q).</a:t>
            </a:r>
          </a:p>
          <a:p>
            <a:pPr lvl="1"/>
            <a:r>
              <a:rPr lang="en-US" dirty="0"/>
              <a:t>Inputs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Start state {q</a:t>
            </a:r>
            <a:r>
              <a:rPr lang="en-US" baseline="-25000" dirty="0"/>
              <a:t>0</a:t>
            </a:r>
            <a:r>
              <a:rPr lang="en-US" dirty="0"/>
              <a:t>}.</a:t>
            </a:r>
          </a:p>
          <a:p>
            <a:pPr lvl="1"/>
            <a:r>
              <a:rPr lang="en-US" dirty="0"/>
              <a:t>Final states = all those with a member of F.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3988-3E10-ED48-948E-4510778718FA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Critical Point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The DFA states have </a:t>
            </a:r>
            <a:r>
              <a:rPr lang="en-US" i="1">
                <a:solidFill>
                  <a:srgbClr val="33CC33"/>
                </a:solidFill>
              </a:rPr>
              <a:t>names</a:t>
            </a:r>
            <a:r>
              <a:rPr lang="en-US"/>
              <a:t>  that are sets of NFA states.</a:t>
            </a:r>
          </a:p>
          <a:p>
            <a:r>
              <a:rPr lang="en-US"/>
              <a:t>But as a DFA state, an expression like {p,q} must be understood to be a single symbol, not as a set.</a:t>
            </a:r>
          </a:p>
          <a:p>
            <a:r>
              <a:rPr lang="en-US">
                <a:solidFill>
                  <a:srgbClr val="993300"/>
                </a:solidFill>
              </a:rPr>
              <a:t>Analogy</a:t>
            </a:r>
            <a:r>
              <a:rPr lang="en-US"/>
              <a:t>: a class of objects whose values are sets of objects of another class.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8045-F46E-0B46-9D8A-325DA6304C90}" type="slidenum">
              <a:rPr lang="en-US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Construction –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transition function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 is defined by:</a:t>
            </a:r>
          </a:p>
          <a:p>
            <a:pP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1</a:t>
            </a:r>
            <a:r>
              <a:rPr lang="en-US"/>
              <a:t>,…,q</a:t>
            </a:r>
            <a:r>
              <a:rPr lang="en-US" baseline="-25000"/>
              <a:t>k</a:t>
            </a:r>
            <a:r>
              <a:rPr lang="en-US"/>
              <a:t>}, a) is the union over all i = 1,…,k  of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i</a:t>
            </a:r>
            <a:r>
              <a:rPr lang="en-US"/>
              <a:t>, a).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ll construct the DFA equivalent of our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chessboard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NFA.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1991-2AB8-144C-8BF8-BFE43B04EFFE}" type="slidenum">
              <a:rPr lang="en-US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E8-6FE2-464B-A723-D7A4FBF0F2E9}" type="slidenum">
              <a:rPr lang="en-US"/>
              <a:pPr/>
              <a:t>78</a:t>
            </a:fld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" y="1785938"/>
            <a:ext cx="2717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</a:rPr>
              <a:t>       r         b</a:t>
            </a:r>
          </a:p>
          <a:p>
            <a:pPr>
              <a:buFontTx/>
              <a:buAutoNum type="arabicPlain"/>
            </a:pPr>
            <a:r>
              <a:rPr lang="en-US">
                <a:solidFill>
                  <a:srgbClr val="FF0066"/>
                </a:solidFill>
                <a:latin typeface="Tahoma" charset="0"/>
              </a:rPr>
              <a:t>2,4       5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4,6       1,3,5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2,6       5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2,8       1,5,7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2,4,6,8  1,3,7,9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2,8        3,5,9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4,8        5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4,6        5,7,9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6,8        5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85800" y="1752600"/>
            <a:ext cx="2819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143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286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85800" y="2209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04800" y="2395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4800" y="51387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208160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	   b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897024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{2,4}       {5}</a:t>
            </a:r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4022725" y="5062538"/>
            <a:ext cx="48752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</a:rPr>
              <a:t>Alert</a:t>
            </a:r>
            <a:r>
              <a:rPr lang="en-US"/>
              <a:t>: What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doing here is</a:t>
            </a:r>
          </a:p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lazy</a:t>
            </a:r>
            <a:r>
              <a:rPr lang="en-US"/>
              <a:t>  form of DFA construction,</a:t>
            </a:r>
          </a:p>
          <a:p>
            <a:r>
              <a:rPr lang="en-US"/>
              <a:t>where we only construct a state</a:t>
            </a:r>
          </a:p>
          <a:p>
            <a:r>
              <a:rPr lang="en-US"/>
              <a:t>if we are forced to.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EAEA1-B1E7-554C-8B8F-08BF4649AFAA}" type="slidenum">
              <a:rPr lang="en-US"/>
              <a:pPr/>
              <a:t>79</a:t>
            </a:fld>
            <a:endParaRPr lang="en-US"/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254042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5796842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101642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F35-585D-2B47-9CFA-5BE47A3F7D32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17414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17417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17418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22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23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17424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17425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17426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17427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8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9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30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31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32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3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34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35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17436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17437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17438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17439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17440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1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2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6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47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4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4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5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5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52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17453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17454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7455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456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17457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7458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459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0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1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6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63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17464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17465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17466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17467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8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9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0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2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3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74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7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76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77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78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79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17480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17481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17482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3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4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5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6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7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8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89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90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91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92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93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94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17495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17496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97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98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99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0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01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02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503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504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17505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17506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17507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08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09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10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511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17512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13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514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15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17516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17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7518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19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17520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17521" name="Line 113"/>
          <p:cNvSpPr>
            <a:spLocks noChangeShapeType="1"/>
          </p:cNvSpPr>
          <p:nvPr/>
        </p:nvSpPr>
        <p:spPr bwMode="auto">
          <a:xfrm flipV="1">
            <a:off x="533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522" name="Text Box 114"/>
          <p:cNvSpPr txBox="1">
            <a:spLocks noChangeArrowheads="1"/>
          </p:cNvSpPr>
          <p:nvPr/>
        </p:nvSpPr>
        <p:spPr bwMode="auto">
          <a:xfrm>
            <a:off x="441325" y="452755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2AE3-4A7D-5A47-82B3-C3FF7E0675FF}" type="slidenum">
              <a:rPr lang="en-US"/>
              <a:pPr/>
              <a:t>80</a:t>
            </a:fld>
            <a:endParaRPr 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313984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5856784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856784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6161584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C87-74A8-574F-B024-D4BE7A26619B}" type="slidenum">
              <a:rPr lang="en-US"/>
              <a:pPr/>
              <a:t>81</a:t>
            </a:fld>
            <a:endParaRPr lang="en-US"/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261072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803872" y="3352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5803872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5803872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108672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819-4902-7B42-9CD5-AF3DFF0BF56B}" type="slidenum">
              <a:rPr lang="en-US"/>
              <a:pPr/>
              <a:t>82</a:t>
            </a:fld>
            <a:endParaRPr lang="en-US"/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155248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5698048" y="3352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698048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5698048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002848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698048" y="3733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8DA-AB61-D346-A8C4-77423FA49E7F}" type="slidenum">
              <a:rPr lang="en-US"/>
              <a:pPr/>
              <a:t>83</a:t>
            </a:fld>
            <a:endParaRPr lang="en-US"/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6,8        5</a:t>
              </a:r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970056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301208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540528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5512856" y="4114800"/>
            <a:ext cx="235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   {5}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5512856" y="3352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512856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512856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817656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5512856" y="3733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B6-3520-A84D-B12A-9C653B7ED823}" type="slidenum">
              <a:rPr lang="en-US"/>
              <a:pPr/>
              <a:t>84</a:t>
            </a:fld>
            <a:endParaRPr lang="en-US"/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6,8        5</a:t>
              </a: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3581400" y="1752600"/>
            <a:ext cx="4913313" cy="3200400"/>
            <a:chOff x="2256" y="1104"/>
            <a:chExt cx="3095" cy="2016"/>
          </a:xfrm>
        </p:grpSpPr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408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3456" y="283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{2,4,6,8} {1,3,5,7,9}</a:t>
              </a: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3456" y="2592"/>
              <a:ext cx="1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   {5}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456" y="211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3456" y="187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{1,3,7,9}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3456" y="163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{1,3,5,7}</a:t>
              </a:r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3648" y="1392"/>
              <a:ext cx="1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       {5}</a:t>
              </a:r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3456" y="235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{2,4,6,8} {1,3,5,7,9}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3300"/>
                </a:solidFill>
              </a:rPr>
              <a:t>Proof of Equivalence</a:t>
            </a:r>
            <a:r>
              <a:rPr lang="en-US"/>
              <a:t>: Subset Construction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proof is almost a pun.</a:t>
            </a:r>
          </a:p>
          <a:p>
            <a:r>
              <a:rPr lang="en-US"/>
              <a:t>Show by induction on |w| that</a:t>
            </a:r>
          </a:p>
          <a:p>
            <a:pPr>
              <a:buFont typeface="Monotype Sorts" charset="0"/>
              <a:buNone/>
            </a:pPr>
            <a:r>
              <a:rPr lang="en-US">
                <a:latin typeface="Lucida Sans Unicode" charset="0"/>
              </a:rPr>
              <a:t>		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w)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w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{q</a:t>
            </a:r>
            <a:r>
              <a:rPr lang="en-US" baseline="-25000"/>
              <a:t>0</a:t>
            </a:r>
            <a:r>
              <a:rPr lang="en-US"/>
              <a:t>}.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4758-DD60-C743-81DF-D4FBFC6B8D05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736"/>
            <a:ext cx="7772400" cy="839376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93750" y="2027904"/>
            <a:ext cx="8153400" cy="5257800"/>
          </a:xfrm>
        </p:spPr>
        <p:txBody>
          <a:bodyPr/>
          <a:lstStyle/>
          <a:p>
            <a:r>
              <a:rPr lang="en-US" dirty="0"/>
              <a:t>Assume IH for strings shorter than w.</a:t>
            </a:r>
          </a:p>
          <a:p>
            <a:r>
              <a:rPr lang="en-US" dirty="0"/>
              <a:t>Let w = </a:t>
            </a:r>
            <a:r>
              <a:rPr lang="en-US" dirty="0" err="1"/>
              <a:t>xa</a:t>
            </a:r>
            <a:r>
              <a:rPr lang="en-US" dirty="0"/>
              <a:t>; IH holds for x.</a:t>
            </a:r>
          </a:p>
          <a:p>
            <a:r>
              <a:rPr lang="en-US" dirty="0"/>
              <a:t>Let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x) =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D</a:t>
            </a:r>
            <a:r>
              <a:rPr lang="en-US" dirty="0"/>
              <a:t>({q</a:t>
            </a:r>
            <a:r>
              <a:rPr lang="en-US" baseline="-25000" dirty="0"/>
              <a:t>0</a:t>
            </a:r>
            <a:r>
              <a:rPr lang="en-US" dirty="0"/>
              <a:t>}, x) = S.</a:t>
            </a:r>
          </a:p>
          <a:p>
            <a:r>
              <a:rPr lang="en-US" dirty="0"/>
              <a:t>Let T = the union over all states p in S of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(p, a).</a:t>
            </a:r>
          </a:p>
          <a:p>
            <a:r>
              <a:rPr lang="en-US" dirty="0"/>
              <a:t>Then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w) =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D</a:t>
            </a:r>
            <a:r>
              <a:rPr lang="en-US" dirty="0"/>
              <a:t>({q</a:t>
            </a:r>
            <a:r>
              <a:rPr lang="en-US" baseline="-25000" dirty="0"/>
              <a:t>0</a:t>
            </a:r>
            <a:r>
              <a:rPr lang="en-US" dirty="0"/>
              <a:t>}, w) = 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346-C769-E446-92E4-26EF448A9584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With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-Transitions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allow state-to-state transitions on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input.</a:t>
            </a:r>
          </a:p>
          <a:p>
            <a:r>
              <a:rPr lang="en-US"/>
              <a:t>These transitions are done spontaneously, without looking at the input string.</a:t>
            </a:r>
          </a:p>
          <a:p>
            <a:r>
              <a:rPr lang="en-US"/>
              <a:t>A convenience at times, but still only regular languages are accepted.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D07D-7165-3041-8598-37D495BB3385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B14-A25A-4B48-A278-455F008BA5D8}" type="slidenum">
              <a:rPr lang="en-US"/>
              <a:pPr/>
              <a:t>88</a:t>
            </a:fld>
            <a:endParaRPr lang="en-US"/>
          </a:p>
        </p:txBody>
      </p:sp>
      <p:grpSp>
        <p:nvGrpSpPr>
          <p:cNvPr id="59422" name="Group 30"/>
          <p:cNvGrpSpPr>
            <a:grpSpLocks/>
          </p:cNvGrpSpPr>
          <p:nvPr/>
        </p:nvGrpSpPr>
        <p:grpSpPr bwMode="auto">
          <a:xfrm>
            <a:off x="381000" y="1905000"/>
            <a:ext cx="4114800" cy="2743200"/>
            <a:chOff x="240" y="1296"/>
            <a:chExt cx="2592" cy="1728"/>
          </a:xfrm>
        </p:grpSpPr>
        <p:sp>
          <p:nvSpPr>
            <p:cNvPr id="59395" name="Oval 3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9396" name="Oval 4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59397" name="Oval 5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672" y="182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1440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211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59415" name="AutoShape 23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672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208" y="23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8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9" name="Text Box 27"/>
            <p:cNvSpPr txBox="1">
              <a:spLocks noChangeArrowheads="1"/>
            </p:cNvSpPr>
            <p:nvPr/>
          </p:nvSpPr>
          <p:spPr bwMode="auto">
            <a:xfrm>
              <a:off x="1728" y="1296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1008" y="2160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1536" y="2256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5638800" y="1752600"/>
            <a:ext cx="3148013" cy="2770188"/>
            <a:chOff x="3658" y="1104"/>
            <a:chExt cx="1983" cy="1745"/>
          </a:xfrm>
        </p:grpSpPr>
        <p:sp>
          <p:nvSpPr>
            <p:cNvPr id="59424" name="Text Box 32"/>
            <p:cNvSpPr txBox="1">
              <a:spLocks noChangeArrowheads="1"/>
            </p:cNvSpPr>
            <p:nvPr/>
          </p:nvSpPr>
          <p:spPr bwMode="auto">
            <a:xfrm>
              <a:off x="3936" y="1104"/>
              <a:ext cx="1705" cy="1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0     1     </a:t>
              </a:r>
              <a:r>
                <a:rPr lang="en-US" sz="3200">
                  <a:latin typeface="Lucida Sans Unicode" charset="0"/>
                </a:rPr>
                <a:t>ε</a:t>
              </a:r>
              <a:endParaRPr lang="en-US"/>
            </a:p>
            <a:p>
              <a:r>
                <a:rPr lang="en-US"/>
                <a:t>A  {E}  {B}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B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 {C} {D}</a:t>
              </a:r>
            </a:p>
            <a:p>
              <a:r>
                <a:rPr lang="en-US"/>
                <a:t>C   </a:t>
              </a:r>
              <a:r>
                <a:rPr lang="en-US">
                  <a:latin typeface="Lucida Sans Unicode" charset="0"/>
                </a:rPr>
                <a:t>∅   </a:t>
              </a:r>
              <a:r>
                <a:rPr lang="en-US"/>
                <a:t>{D}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D   </a:t>
              </a:r>
              <a:r>
                <a:rPr lang="en-US">
                  <a:latin typeface="Lucida Sans Unicode" charset="0"/>
                </a:rPr>
                <a:t>∅    ∅   ∅</a:t>
              </a:r>
            </a:p>
            <a:p>
              <a:r>
                <a:rPr lang="en-US"/>
                <a:t>E   {F}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{B, C}</a:t>
              </a:r>
            </a:p>
            <a:p>
              <a:r>
                <a:rPr lang="en-US"/>
                <a:t>F   {D}   </a:t>
              </a:r>
              <a:r>
                <a:rPr lang="en-US">
                  <a:latin typeface="Lucida Sans Unicode" charset="0"/>
                </a:rPr>
                <a:t>∅  ∅</a:t>
              </a:r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365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370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59427" name="Line 35"/>
            <p:cNvSpPr>
              <a:spLocks noChangeShapeType="1"/>
            </p:cNvSpPr>
            <p:nvPr/>
          </p:nvSpPr>
          <p:spPr bwMode="auto">
            <a:xfrm>
              <a:off x="3802" y="13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Line 36"/>
            <p:cNvSpPr>
              <a:spLocks noChangeShapeType="1"/>
            </p:cNvSpPr>
            <p:nvPr/>
          </p:nvSpPr>
          <p:spPr bwMode="auto">
            <a:xfrm>
              <a:off x="418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>
              <a:off x="4414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Line 38"/>
            <p:cNvSpPr>
              <a:spLocks noChangeShapeType="1"/>
            </p:cNvSpPr>
            <p:nvPr/>
          </p:nvSpPr>
          <p:spPr bwMode="auto">
            <a:xfrm>
              <a:off x="4713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States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dirty="0"/>
              <a:t>CL(q) = set of states you can reach from state q following only arcs labeled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CL(A) = {A};</a:t>
            </a:r>
          </a:p>
          <a:p>
            <a:pPr>
              <a:buFont typeface="Monotype Sorts" charset="0"/>
              <a:buNone/>
            </a:pPr>
            <a:r>
              <a:rPr lang="en-US" dirty="0"/>
              <a:t>	CL(E) = {B, C, D, E}.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r>
              <a:rPr lang="en-US" dirty="0"/>
              <a:t>Closure of a set of states = union of the closure of each state.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143C-E976-3547-B341-BD23902A31C3}" type="slidenum">
              <a:rPr lang="en-US"/>
              <a:pPr/>
              <a:t>89</a:t>
            </a:fld>
            <a:endParaRPr 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2981325"/>
            <a:ext cx="3352800" cy="2262188"/>
            <a:chOff x="240" y="1296"/>
            <a:chExt cx="2592" cy="1805"/>
          </a:xfrm>
        </p:grpSpPr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2473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62474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62475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62488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2494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AAF2-880E-854E-9DAF-D1D3E6727143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18438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18439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18441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18442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18443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4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46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47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18448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18449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18450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18451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2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3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4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56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5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59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18460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18461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18462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18463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18464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5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6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7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8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70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7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7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73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474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475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76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18477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18478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8479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480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18481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8482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483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84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8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86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87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18488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18489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18490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18491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3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4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5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6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7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98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9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00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0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02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03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18504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18505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18506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07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08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09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10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11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12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1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14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15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1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1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18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18519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18520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1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2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3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4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25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26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27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28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18529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18530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18531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32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33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34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35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18536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37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38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39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18540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41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8542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43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18544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 flipV="1">
            <a:off x="682632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8546" name="Text Box 114"/>
          <p:cNvSpPr txBox="1">
            <a:spLocks noChangeArrowheads="1"/>
          </p:cNvSpPr>
          <p:nvPr/>
        </p:nvSpPr>
        <p:spPr bwMode="auto">
          <a:xfrm>
            <a:off x="1600200" y="32766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Delta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marL="609600" indent="-609600"/>
            <a:r>
              <a:rPr lang="en-US" dirty="0">
                <a:solidFill>
                  <a:srgbClr val="993300"/>
                </a:solidFill>
              </a:rPr>
              <a:t>Intuition</a:t>
            </a:r>
            <a:r>
              <a:rPr lang="en-US" dirty="0"/>
              <a:t>:   (q, w) is the set of states you can reach from q following a path labeled w.</a:t>
            </a:r>
            <a:endParaRPr lang="en-US" dirty="0">
              <a:latin typeface="Lucida Sans Unicode" charset="0"/>
            </a:endParaRP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  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 = CL(q).</a:t>
            </a: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  (q, </a:t>
            </a:r>
            <a:r>
              <a:rPr lang="en-US" dirty="0" err="1"/>
              <a:t>xa</a:t>
            </a:r>
            <a:r>
              <a:rPr lang="en-US" dirty="0"/>
              <a:t>) is computed by: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Start with   (q, x) = 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Take the union of CL(</a:t>
            </a:r>
            <a:r>
              <a:rPr lang="en-US" sz="3200" dirty="0" err="1">
                <a:latin typeface="Lucida Sans Unicode" charset="0"/>
              </a:rPr>
              <a:t>δ</a:t>
            </a:r>
            <a:r>
              <a:rPr lang="en-US" dirty="0"/>
              <a:t>(p, a)) for all p in S.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C1FD-5FBD-B147-9B1E-7E59CBCEF7F5}" type="slidenum">
              <a:rPr lang="en-US"/>
              <a:pPr/>
              <a:t>90</a:t>
            </a:fld>
            <a:endParaRPr lang="en-US"/>
          </a:p>
        </p:txBody>
      </p: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2975553" y="1802347"/>
            <a:ext cx="423863" cy="808038"/>
            <a:chOff x="847" y="432"/>
            <a:chExt cx="267" cy="509"/>
          </a:xfrm>
        </p:grpSpPr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876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847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447849" y="3353466"/>
            <a:ext cx="423863" cy="808038"/>
            <a:chOff x="624" y="432"/>
            <a:chExt cx="267" cy="509"/>
          </a:xfrm>
        </p:grpSpPr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3316000" y="4689759"/>
            <a:ext cx="363538" cy="695325"/>
            <a:chOff x="624" y="432"/>
            <a:chExt cx="315" cy="658"/>
          </a:xfrm>
        </p:grpSpPr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672" y="432"/>
              <a:ext cx="265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624" y="657"/>
              <a:ext cx="315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Lucida Sans Unicode" charset="0"/>
                </a:rPr>
                <a:t>δ</a:t>
              </a:r>
              <a:endParaRPr lang="en-US" dirty="0">
                <a:latin typeface="Lucida Sans Unicode" charset="0"/>
              </a:endParaRPr>
            </a:p>
          </p:txBody>
        </p:sp>
      </p:grp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3186888" y="4106612"/>
            <a:ext cx="423863" cy="808038"/>
            <a:chOff x="624" y="432"/>
            <a:chExt cx="267" cy="509"/>
          </a:xfrm>
        </p:grpSpPr>
        <p:sp>
          <p:nvSpPr>
            <p:cNvPr id="64533" name="Text Box 21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6482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Delta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r>
              <a:rPr lang="en-US" dirty="0"/>
              <a:t>   (A,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 = CL(A) = {A}.</a:t>
            </a:r>
          </a:p>
          <a:p>
            <a:r>
              <a:rPr lang="en-US" dirty="0"/>
              <a:t>   (A, 0) = CL({E}) = {B, C, D, E}.</a:t>
            </a:r>
          </a:p>
          <a:p>
            <a:r>
              <a:rPr lang="en-US" dirty="0"/>
              <a:t>   (A, 01) = CL({C, D}) = {C, D}.</a:t>
            </a:r>
          </a:p>
          <a:p>
            <a:r>
              <a:rPr lang="en-US" i="1" dirty="0">
                <a:solidFill>
                  <a:srgbClr val="FF0066"/>
                </a:solidFill>
              </a:rPr>
              <a:t>Language</a:t>
            </a:r>
            <a:r>
              <a:rPr lang="en-US" dirty="0"/>
              <a:t>  of an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-NFA is the set of strings w such that   (q</a:t>
            </a:r>
            <a:r>
              <a:rPr lang="en-US" baseline="-25000" dirty="0"/>
              <a:t>0</a:t>
            </a:r>
            <a:r>
              <a:rPr lang="en-US" dirty="0"/>
              <a:t>, w) contains a final state.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00A-69FF-A447-813F-2C9A1D449557}" type="slidenum">
              <a:rPr lang="en-US"/>
              <a:pPr/>
              <a:t>91</a:t>
            </a:fld>
            <a:endParaRPr lang="en-US"/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334000" y="152400"/>
            <a:ext cx="3352800" cy="2262188"/>
            <a:chOff x="240" y="1296"/>
            <a:chExt cx="2592" cy="1805"/>
          </a:xfrm>
        </p:grpSpPr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66568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66584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  <p:grpSp>
        <p:nvGrpSpPr>
          <p:cNvPr id="66591" name="Group 31"/>
          <p:cNvGrpSpPr>
            <a:grpSpLocks/>
          </p:cNvGrpSpPr>
          <p:nvPr/>
        </p:nvGrpSpPr>
        <p:grpSpPr bwMode="auto">
          <a:xfrm>
            <a:off x="1219200" y="1905000"/>
            <a:ext cx="423863" cy="808038"/>
            <a:chOff x="624" y="432"/>
            <a:chExt cx="267" cy="509"/>
          </a:xfrm>
        </p:grpSpPr>
        <p:sp>
          <p:nvSpPr>
            <p:cNvPr id="66592" name="Text Box 32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  <p:grpSp>
        <p:nvGrpSpPr>
          <p:cNvPr id="66594" name="Group 34"/>
          <p:cNvGrpSpPr>
            <a:grpSpLocks/>
          </p:cNvGrpSpPr>
          <p:nvPr/>
        </p:nvGrpSpPr>
        <p:grpSpPr bwMode="auto">
          <a:xfrm>
            <a:off x="1219200" y="2514600"/>
            <a:ext cx="423863" cy="808038"/>
            <a:chOff x="624" y="432"/>
            <a:chExt cx="267" cy="509"/>
          </a:xfrm>
        </p:grpSpPr>
        <p:sp>
          <p:nvSpPr>
            <p:cNvPr id="66595" name="Text Box 35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596" name="Text Box 36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  <p:grpSp>
        <p:nvGrpSpPr>
          <p:cNvPr id="66597" name="Group 37"/>
          <p:cNvGrpSpPr>
            <a:grpSpLocks/>
          </p:cNvGrpSpPr>
          <p:nvPr/>
        </p:nvGrpSpPr>
        <p:grpSpPr bwMode="auto">
          <a:xfrm>
            <a:off x="1219200" y="3124200"/>
            <a:ext cx="423863" cy="808038"/>
            <a:chOff x="624" y="432"/>
            <a:chExt cx="267" cy="509"/>
          </a:xfrm>
        </p:grpSpPr>
        <p:sp>
          <p:nvSpPr>
            <p:cNvPr id="66598" name="Text Box 38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599" name="Text Box 39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  <p:grpSp>
        <p:nvGrpSpPr>
          <p:cNvPr id="66601" name="Group 41"/>
          <p:cNvGrpSpPr>
            <a:grpSpLocks/>
          </p:cNvGrpSpPr>
          <p:nvPr/>
        </p:nvGrpSpPr>
        <p:grpSpPr bwMode="auto">
          <a:xfrm>
            <a:off x="4572000" y="4348572"/>
            <a:ext cx="423863" cy="728663"/>
            <a:chOff x="-726" y="299"/>
            <a:chExt cx="267" cy="459"/>
          </a:xfrm>
        </p:grpSpPr>
        <p:sp>
          <p:nvSpPr>
            <p:cNvPr id="66602" name="Text Box 42"/>
            <p:cNvSpPr txBox="1">
              <a:spLocks noChangeArrowheads="1"/>
            </p:cNvSpPr>
            <p:nvPr/>
          </p:nvSpPr>
          <p:spPr bwMode="auto">
            <a:xfrm>
              <a:off x="-672" y="299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603" name="Text Box 43"/>
            <p:cNvSpPr txBox="1">
              <a:spLocks noChangeArrowheads="1"/>
            </p:cNvSpPr>
            <p:nvPr/>
          </p:nvSpPr>
          <p:spPr bwMode="auto">
            <a:xfrm>
              <a:off x="-726" y="393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NFA,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NFA </a:t>
            </a:r>
            <a:r>
              <a:rPr lang="en-US">
                <a:solidFill>
                  <a:srgbClr val="33CC33"/>
                </a:solidFill>
              </a:rPr>
              <a:t>is</a:t>
            </a:r>
            <a:r>
              <a:rPr lang="en-US"/>
              <a:t>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-NFA.</a:t>
            </a:r>
          </a:p>
          <a:p>
            <a:pPr lvl="1"/>
            <a:r>
              <a:rPr lang="en-US"/>
              <a:t>It just has no transitions on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Converse requires us to take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and construct an NFA that accepts the same language.</a:t>
            </a:r>
          </a:p>
          <a:p>
            <a:r>
              <a:rPr lang="en-US"/>
              <a:t>We do so by combining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–transitions with the next transition on a real input.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C291-2715-1B4A-A6BA-B6E6902C98F4}" type="slidenum">
              <a:rPr lang="en-US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7634"/>
            <a:ext cx="9144000" cy="820011"/>
          </a:xfrm>
        </p:spPr>
        <p:txBody>
          <a:bodyPr/>
          <a:lstStyle/>
          <a:p>
            <a:r>
              <a:rPr lang="en-US" dirty="0"/>
              <a:t>Picture of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-Transition Removal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672F-61AC-E945-A710-5E5051EA5C0E}" type="slidenum">
              <a:rPr lang="en-US"/>
              <a:pPr/>
              <a:t>93</a:t>
            </a:fld>
            <a:endParaRPr lang="en-US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2209800" y="2895600"/>
            <a:ext cx="1143000" cy="2133600"/>
          </a:xfrm>
          <a:custGeom>
            <a:avLst/>
            <a:gdLst>
              <a:gd name="T0" fmla="*/ 0 w 720"/>
              <a:gd name="T1" fmla="*/ 672 h 1152"/>
              <a:gd name="T2" fmla="*/ 720 w 720"/>
              <a:gd name="T3" fmla="*/ 0 h 1152"/>
              <a:gd name="T4" fmla="*/ 720 w 720"/>
              <a:gd name="T5" fmla="*/ 1152 h 1152"/>
              <a:gd name="T6" fmla="*/ 0 w 720"/>
              <a:gd name="T7" fmla="*/ 67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152">
                <a:moveTo>
                  <a:pt x="0" y="672"/>
                </a:moveTo>
                <a:lnTo>
                  <a:pt x="720" y="0"/>
                </a:lnTo>
                <a:lnTo>
                  <a:pt x="720" y="1152"/>
                </a:lnTo>
                <a:lnTo>
                  <a:pt x="0" y="672"/>
                </a:ln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066800" y="4800600"/>
            <a:ext cx="165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33528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33528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657600" y="2438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6576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657600" y="4495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4343400" y="2438400"/>
            <a:ext cx="990600" cy="762000"/>
          </a:xfrm>
          <a:custGeom>
            <a:avLst/>
            <a:gdLst>
              <a:gd name="T0" fmla="*/ 0 w 624"/>
              <a:gd name="T1" fmla="*/ 288 h 480"/>
              <a:gd name="T2" fmla="*/ 624 w 624"/>
              <a:gd name="T3" fmla="*/ 0 h 480"/>
              <a:gd name="T4" fmla="*/ 624 w 624"/>
              <a:gd name="T5" fmla="*/ 480 h 480"/>
              <a:gd name="T6" fmla="*/ 0 w 624"/>
              <a:gd name="T7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Freeform 12"/>
          <p:cNvSpPr>
            <a:spLocks/>
          </p:cNvSpPr>
          <p:nvPr/>
        </p:nvSpPr>
        <p:spPr bwMode="auto">
          <a:xfrm>
            <a:off x="4343400" y="3276600"/>
            <a:ext cx="990600" cy="762000"/>
          </a:xfrm>
          <a:custGeom>
            <a:avLst/>
            <a:gdLst>
              <a:gd name="T0" fmla="*/ 0 w 624"/>
              <a:gd name="T1" fmla="*/ 288 h 480"/>
              <a:gd name="T2" fmla="*/ 624 w 624"/>
              <a:gd name="T3" fmla="*/ 0 h 480"/>
              <a:gd name="T4" fmla="*/ 624 w 624"/>
              <a:gd name="T5" fmla="*/ 480 h 480"/>
              <a:gd name="T6" fmla="*/ 0 w 624"/>
              <a:gd name="T7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4343400" y="4495800"/>
            <a:ext cx="990600" cy="762000"/>
          </a:xfrm>
          <a:custGeom>
            <a:avLst/>
            <a:gdLst>
              <a:gd name="T0" fmla="*/ 0 w 624"/>
              <a:gd name="T1" fmla="*/ 288 h 480"/>
              <a:gd name="T2" fmla="*/ 624 w 624"/>
              <a:gd name="T3" fmla="*/ 0 h 480"/>
              <a:gd name="T4" fmla="*/ 624 w 624"/>
              <a:gd name="T5" fmla="*/ 480 h 480"/>
              <a:gd name="T6" fmla="*/ 0 w 624"/>
              <a:gd name="T7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495800" y="5410200"/>
            <a:ext cx="165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1066800" y="2819400"/>
            <a:ext cx="1506538" cy="1295400"/>
            <a:chOff x="1392" y="1008"/>
            <a:chExt cx="949" cy="816"/>
          </a:xfrm>
        </p:grpSpPr>
        <p:sp>
          <p:nvSpPr>
            <p:cNvPr id="85008" name="Text Box 16"/>
            <p:cNvSpPr txBox="1">
              <a:spLocks noChangeArrowheads="1"/>
            </p:cNvSpPr>
            <p:nvPr/>
          </p:nvSpPr>
          <p:spPr bwMode="auto">
            <a:xfrm>
              <a:off x="1392" y="1008"/>
              <a:ext cx="94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We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ll go</a:t>
              </a:r>
            </a:p>
            <a:p>
              <a:r>
                <a:rPr lang="en-US"/>
                <a:t>from here</a:t>
              </a:r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>
              <a:off x="1824" y="1584"/>
              <a:ext cx="288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11" name="Line 19"/>
          <p:cNvSpPr>
            <a:spLocks noChangeShapeType="1"/>
          </p:cNvSpPr>
          <p:nvPr/>
        </p:nvSpPr>
        <p:spPr bwMode="auto">
          <a:xfrm flipH="1">
            <a:off x="4343400" y="1905000"/>
            <a:ext cx="457200" cy="990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5029200" y="1600200"/>
            <a:ext cx="122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 here</a:t>
            </a: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H="1">
            <a:off x="4267200" y="1981200"/>
            <a:ext cx="762000" cy="1828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H="1">
            <a:off x="4267200" y="2209800"/>
            <a:ext cx="838200" cy="2743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with states Q, inputs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start state q</a:t>
            </a:r>
            <a:r>
              <a:rPr lang="en-US" baseline="-25000"/>
              <a:t>0</a:t>
            </a:r>
            <a:r>
              <a:rPr lang="en-US"/>
              <a:t>, final states F, and transition function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E</a:t>
            </a:r>
            <a:r>
              <a:rPr lang="en-US"/>
              <a:t>.</a:t>
            </a:r>
          </a:p>
          <a:p>
            <a:r>
              <a:rPr lang="en-US"/>
              <a:t>Construct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ordinary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NFA with states Q, inputs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start state q</a:t>
            </a:r>
            <a:r>
              <a:rPr lang="en-US" baseline="-25000"/>
              <a:t>0</a:t>
            </a:r>
            <a:r>
              <a:rPr lang="en-US"/>
              <a:t>, final states F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, and transition function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05C-71FE-8147-AE90-D7F475D29BC3}" type="slidenum">
              <a:rPr lang="en-US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(3)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/>
              <a:t>Compute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as follows: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Let S = CL(q).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is the union over all p in S of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E</a:t>
            </a:r>
            <a:r>
              <a:rPr lang="en-US"/>
              <a:t>(p, a).</a:t>
            </a:r>
          </a:p>
          <a:p>
            <a:pPr marL="609600" indent="-609600"/>
            <a:r>
              <a:rPr lang="en-US"/>
              <a:t>F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= the set of states q such that CL(q) contains a state of F.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2E0-B2F1-9940-8B2B-B1B8775CE803}" type="slidenum">
              <a:rPr lang="en-US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(4)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Prove by induction on |w| that</a:t>
            </a:r>
          </a:p>
          <a:p>
            <a:pPr>
              <a:buFont typeface="Monotype Sorts" charset="0"/>
              <a:buNone/>
            </a:pPr>
            <a:endParaRPr lang="en-US"/>
          </a:p>
          <a:p>
            <a:pPr>
              <a:buFont typeface="Monotype Sorts" charset="0"/>
              <a:buNone/>
            </a:pPr>
            <a:r>
              <a:rPr lang="en-US"/>
              <a:t>     CL(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w)) =   </a:t>
            </a:r>
            <a:r>
              <a:rPr lang="en-US" baseline="-25000"/>
              <a:t>E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w).</a:t>
            </a:r>
          </a:p>
          <a:p>
            <a:r>
              <a:rPr lang="en-US"/>
              <a:t>Thus, the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accepts w if and only if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ordinary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NFA does.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0CC-7DAA-D04E-A82E-B0D162ED9BD2}" type="slidenum">
              <a:rPr lang="en-US"/>
              <a:pPr/>
              <a:t>96</a:t>
            </a:fld>
            <a:endParaRPr lang="en-US"/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4797442" y="2918203"/>
            <a:ext cx="423863" cy="808038"/>
            <a:chOff x="624" y="432"/>
            <a:chExt cx="267" cy="509"/>
          </a:xfrm>
        </p:grpSpPr>
        <p:sp>
          <p:nvSpPr>
            <p:cNvPr id="73733" name="Text Box 5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836035"/>
            <a:ext cx="4724400" cy="789834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-NFA-to-NFA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5D13-9589-A54A-9EA7-F366A8310EF1}" type="slidenum">
              <a:rPr lang="en-US"/>
              <a:pPr/>
              <a:t>97</a:t>
            </a:fld>
            <a:endParaRPr lang="en-US"/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457200" y="1905000"/>
            <a:ext cx="3148013" cy="2770188"/>
            <a:chOff x="3658" y="1104"/>
            <a:chExt cx="1983" cy="1745"/>
          </a:xfrm>
        </p:grpSpPr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3936" y="1104"/>
              <a:ext cx="1705" cy="1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0     1     </a:t>
              </a:r>
              <a:r>
                <a:rPr lang="en-US" sz="3200">
                  <a:latin typeface="Lucida Sans Unicode" charset="0"/>
                </a:rPr>
                <a:t>ε</a:t>
              </a:r>
              <a:endParaRPr lang="en-US"/>
            </a:p>
            <a:p>
              <a:r>
                <a:rPr lang="en-US"/>
                <a:t>A  {E}  {B}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B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 {C} {D}</a:t>
              </a:r>
            </a:p>
            <a:p>
              <a:r>
                <a:rPr lang="en-US"/>
                <a:t>C   </a:t>
              </a:r>
              <a:r>
                <a:rPr lang="en-US">
                  <a:latin typeface="Lucida Sans Unicode" charset="0"/>
                </a:rPr>
                <a:t>∅   </a:t>
              </a:r>
              <a:r>
                <a:rPr lang="en-US"/>
                <a:t>{D}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D   </a:t>
              </a:r>
              <a:r>
                <a:rPr lang="en-US">
                  <a:latin typeface="Lucida Sans Unicode" charset="0"/>
                </a:rPr>
                <a:t>∅    ∅   ∅</a:t>
              </a:r>
            </a:p>
            <a:p>
              <a:r>
                <a:rPr lang="en-US"/>
                <a:t>E   {F}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{B, C}</a:t>
              </a:r>
            </a:p>
            <a:p>
              <a:r>
                <a:rPr lang="en-US"/>
                <a:t>F   {D}   </a:t>
              </a:r>
              <a:r>
                <a:rPr lang="en-US">
                  <a:latin typeface="Lucida Sans Unicode" charset="0"/>
                </a:rPr>
                <a:t>∅  ∅</a:t>
              </a: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365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3691" y="1985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3802" y="13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418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4414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469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1447800" y="4876800"/>
            <a:ext cx="105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44958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648200" y="30751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4724400" y="2362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5334000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5781696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4646612" y="3369714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*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648200" y="2590800"/>
            <a:ext cx="274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*</a:t>
            </a:r>
          </a:p>
        </p:txBody>
      </p:sp>
      <p:grpSp>
        <p:nvGrpSpPr>
          <p:cNvPr id="76825" name="Group 25"/>
          <p:cNvGrpSpPr>
            <a:grpSpLocks/>
          </p:cNvGrpSpPr>
          <p:nvPr/>
        </p:nvGrpSpPr>
        <p:grpSpPr bwMode="auto">
          <a:xfrm>
            <a:off x="5943600" y="4267200"/>
            <a:ext cx="2405063" cy="2374900"/>
            <a:chOff x="3744" y="2688"/>
            <a:chExt cx="1515" cy="1496"/>
          </a:xfrm>
        </p:grpSpPr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3744" y="2976"/>
              <a:ext cx="1515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Since closure of</a:t>
              </a:r>
            </a:p>
            <a:p>
              <a:r>
                <a:rPr lang="en-US" dirty="0"/>
                <a:t>E includes B and</a:t>
              </a:r>
            </a:p>
            <a:p>
              <a:r>
                <a:rPr lang="en-US" dirty="0"/>
                <a:t>C; which have</a:t>
              </a:r>
            </a:p>
            <a:p>
              <a:r>
                <a:rPr lang="en-US" dirty="0"/>
                <a:t>transitions on 1</a:t>
              </a:r>
            </a:p>
            <a:p>
              <a:r>
                <a:rPr lang="en-US" dirty="0"/>
                <a:t>to C and D.</a:t>
              </a:r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 flipH="1" flipV="1">
              <a:off x="4263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9" name="Group 29"/>
          <p:cNvGrpSpPr>
            <a:grpSpLocks/>
          </p:cNvGrpSpPr>
          <p:nvPr/>
        </p:nvGrpSpPr>
        <p:grpSpPr bwMode="auto">
          <a:xfrm>
            <a:off x="2514600" y="2971800"/>
            <a:ext cx="2436813" cy="3549650"/>
            <a:chOff x="1584" y="1872"/>
            <a:chExt cx="1535" cy="2236"/>
          </a:xfrm>
        </p:grpSpPr>
        <p:sp>
          <p:nvSpPr>
            <p:cNvPr id="76826" name="Text Box 26"/>
            <p:cNvSpPr txBox="1">
              <a:spLocks noChangeArrowheads="1"/>
            </p:cNvSpPr>
            <p:nvPr/>
          </p:nvSpPr>
          <p:spPr bwMode="auto">
            <a:xfrm>
              <a:off x="1584" y="3360"/>
              <a:ext cx="153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Since closures of</a:t>
              </a:r>
            </a:p>
            <a:p>
              <a:r>
                <a:rPr lang="en-US"/>
                <a:t>B and E include</a:t>
              </a:r>
            </a:p>
            <a:p>
              <a:r>
                <a:rPr lang="en-US"/>
                <a:t>final state D.</a:t>
              </a:r>
            </a:p>
          </p:txBody>
        </p:sp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 flipV="1">
              <a:off x="2016" y="1872"/>
              <a:ext cx="86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 flipV="1">
              <a:off x="2256" y="2592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914400" y="304800"/>
            <a:ext cx="2225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Interesting</a:t>
            </a:r>
          </a:p>
          <a:p>
            <a:r>
              <a:rPr lang="en-US">
                <a:solidFill>
                  <a:srgbClr val="FF9900"/>
                </a:solidFill>
              </a:rPr>
              <a:t>closures</a:t>
            </a:r>
            <a:r>
              <a:rPr lang="en-US"/>
              <a:t>: CL(B)</a:t>
            </a:r>
          </a:p>
          <a:p>
            <a:r>
              <a:rPr lang="en-US"/>
              <a:t>= {B,D}; CL(E)</a:t>
            </a:r>
          </a:p>
          <a:p>
            <a:r>
              <a:rPr lang="en-US"/>
              <a:t>= {B,C,D,E}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4997450" y="1986895"/>
            <a:ext cx="21510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    0     1</a:t>
            </a:r>
          </a:p>
          <a:p>
            <a:r>
              <a:rPr lang="en-US" dirty="0"/>
              <a:t>A  {E}  {B}</a:t>
            </a:r>
          </a:p>
          <a:p>
            <a:r>
              <a:rPr lang="en-US" dirty="0"/>
              <a:t>B   </a:t>
            </a:r>
            <a:r>
              <a:rPr lang="en-US" dirty="0">
                <a:latin typeface="Lucida Sans Unicode" charset="0"/>
              </a:rPr>
              <a:t>∅</a:t>
            </a:r>
            <a:r>
              <a:rPr lang="en-US" dirty="0"/>
              <a:t>   {C}</a:t>
            </a:r>
          </a:p>
          <a:p>
            <a:r>
              <a:rPr lang="en-US" dirty="0"/>
              <a:t>C   </a:t>
            </a:r>
            <a:r>
              <a:rPr lang="en-US" dirty="0">
                <a:latin typeface="Lucida Sans Unicode" charset="0"/>
              </a:rPr>
              <a:t>∅   </a:t>
            </a:r>
            <a:r>
              <a:rPr lang="en-US" dirty="0"/>
              <a:t>{D}</a:t>
            </a:r>
          </a:p>
          <a:p>
            <a:r>
              <a:rPr lang="en-US" dirty="0"/>
              <a:t>D   </a:t>
            </a:r>
            <a:r>
              <a:rPr lang="en-US" dirty="0">
                <a:latin typeface="Lucida Sans Unicode" charset="0"/>
              </a:rPr>
              <a:t>∅    ∅</a:t>
            </a:r>
          </a:p>
          <a:p>
            <a:r>
              <a:rPr lang="en-US" dirty="0"/>
              <a:t>E   {F}  </a:t>
            </a:r>
            <a:r>
              <a:rPr lang="en-US" dirty="0">
                <a:solidFill>
                  <a:srgbClr val="FF0066"/>
                </a:solidFill>
              </a:rPr>
              <a:t>{C, D}</a:t>
            </a:r>
          </a:p>
          <a:p>
            <a:r>
              <a:rPr lang="en-US" dirty="0"/>
              <a:t>F   {D}   </a:t>
            </a:r>
            <a:r>
              <a:rPr lang="en-US" dirty="0">
                <a:latin typeface="Lucida Sans Unicode" charset="0"/>
              </a:rPr>
              <a:t>∅</a:t>
            </a:r>
          </a:p>
        </p:txBody>
      </p:sp>
      <p:grpSp>
        <p:nvGrpSpPr>
          <p:cNvPr id="76834" name="Group 34"/>
          <p:cNvGrpSpPr>
            <a:grpSpLocks/>
          </p:cNvGrpSpPr>
          <p:nvPr/>
        </p:nvGrpSpPr>
        <p:grpSpPr bwMode="auto">
          <a:xfrm>
            <a:off x="5867400" y="1828800"/>
            <a:ext cx="3276600" cy="1981200"/>
            <a:chOff x="3696" y="1152"/>
            <a:chExt cx="2064" cy="1248"/>
          </a:xfrm>
        </p:grpSpPr>
        <p:sp>
          <p:nvSpPr>
            <p:cNvPr id="76831" name="Text Box 31"/>
            <p:cNvSpPr txBox="1">
              <a:spLocks noChangeArrowheads="1"/>
            </p:cNvSpPr>
            <p:nvPr/>
          </p:nvSpPr>
          <p:spPr bwMode="auto">
            <a:xfrm>
              <a:off x="4282" y="1152"/>
              <a:ext cx="147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Doesn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t change,</a:t>
              </a:r>
            </a:p>
            <a:p>
              <a:r>
                <a:rPr lang="en-US"/>
                <a:t>since B, C, D</a:t>
              </a:r>
            </a:p>
            <a:p>
              <a:r>
                <a:rPr lang="en-US"/>
                <a:t>have no trans-</a:t>
              </a:r>
            </a:p>
            <a:p>
              <a:r>
                <a:rPr lang="en-US"/>
                <a:t>itions on 0.</a:t>
              </a:r>
            </a:p>
          </p:txBody>
        </p:sp>
        <p:sp>
          <p:nvSpPr>
            <p:cNvPr id="76832" name="Line 32"/>
            <p:cNvSpPr>
              <a:spLocks noChangeShapeType="1"/>
            </p:cNvSpPr>
            <p:nvPr/>
          </p:nvSpPr>
          <p:spPr bwMode="auto">
            <a:xfrm flipH="1">
              <a:off x="3696" y="216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and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–NFA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all accept exactly the same set of languages: the regular languages.</a:t>
            </a:r>
          </a:p>
          <a:p>
            <a:r>
              <a:rPr lang="en-US"/>
              <a:t>The NFA types are easier to design and may have exponentially fewer states than a DFA.</a:t>
            </a:r>
          </a:p>
          <a:p>
            <a:r>
              <a:rPr lang="en-US"/>
              <a:t>But only a DFA can be implemented!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82A-FF06-B548-90D8-38A683DE212A}" type="slidenum">
              <a:rPr lang="en-US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specification</Template>
  <TotalTime>770</TotalTime>
  <Words>6279</Words>
  <Application>Microsoft Macintosh PowerPoint</Application>
  <PresentationFormat>全屏显示(4:3)</PresentationFormat>
  <Paragraphs>1979</Paragraphs>
  <Slides>98</Slides>
  <Notes>97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6" baseType="lpstr">
      <vt:lpstr>MS Shell Dlg 2</vt:lpstr>
      <vt:lpstr>Arial</vt:lpstr>
      <vt:lpstr>Calibri</vt:lpstr>
      <vt:lpstr>Lucida Sans Unicode</vt:lpstr>
      <vt:lpstr>Monotype Sorts</vt:lpstr>
      <vt:lpstr>Tahoma</vt:lpstr>
      <vt:lpstr>Wingdings</vt:lpstr>
      <vt:lpstr>Blends</vt:lpstr>
      <vt:lpstr>Finite Automata</vt:lpstr>
      <vt:lpstr>What is a Finite Automaton?</vt:lpstr>
      <vt:lpstr>Why Study Finite Automata?</vt:lpstr>
      <vt:lpstr>Tennis</vt:lpstr>
      <vt:lpstr>Scoring a Game</vt:lpstr>
      <vt:lpstr>PowerPoint 演示文稿</vt:lpstr>
      <vt:lpstr>Acceptance of Inputs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Language of an Automaton</vt:lpstr>
      <vt:lpstr>Deterministic Finite Automata</vt:lpstr>
      <vt:lpstr>Alphabets</vt:lpstr>
      <vt:lpstr>Strings</vt:lpstr>
      <vt:lpstr>Example: Strings</vt:lpstr>
      <vt:lpstr>Languages</vt:lpstr>
      <vt:lpstr>Deterministic Finite Automata</vt:lpstr>
      <vt:lpstr>The Transition Function</vt:lpstr>
      <vt:lpstr>PowerPoint 演示文稿</vt:lpstr>
      <vt:lpstr>Graph Representation of DFA’s </vt:lpstr>
      <vt:lpstr>Example: Recognizing Strings Ending in “ing”</vt:lpstr>
      <vt:lpstr>Example: Protocol for Sending Data</vt:lpstr>
      <vt:lpstr>Example: Strings With No 11</vt:lpstr>
      <vt:lpstr>Alternative Representation: Transition Table</vt:lpstr>
      <vt:lpstr>Convention: Strings and Symbols</vt:lpstr>
      <vt:lpstr>Extended Transition Function</vt:lpstr>
      <vt:lpstr>Inductive Definition of Extended δ</vt:lpstr>
      <vt:lpstr>Example: Extended Delta</vt:lpstr>
      <vt:lpstr>Delta-hat</vt:lpstr>
      <vt:lpstr>Language of a DFA</vt:lpstr>
      <vt:lpstr>Example: String in a Language</vt:lpstr>
      <vt:lpstr>Example: String in a Language</vt:lpstr>
      <vt:lpstr>Example: String in a Language</vt:lpstr>
      <vt:lpstr>Example: String in a Language</vt:lpstr>
      <vt:lpstr>Example – Concluded</vt:lpstr>
      <vt:lpstr>Proofs of Set Equivalence</vt:lpstr>
      <vt:lpstr>Proofs – (2)</vt:lpstr>
      <vt:lpstr>Part 1: S ⊆ T</vt:lpstr>
      <vt:lpstr>The Inductive Hypothesis</vt:lpstr>
      <vt:lpstr>Inductive Step</vt:lpstr>
      <vt:lpstr>Inductive Step – (2)</vt:lpstr>
      <vt:lpstr>Inductive Step – (3)</vt:lpstr>
      <vt:lpstr>Part 2: T ⊆ S</vt:lpstr>
      <vt:lpstr>Using the Contrapositive</vt:lpstr>
      <vt:lpstr>Using the Contrapositive – (2)</vt:lpstr>
      <vt:lpstr>Regular Languages</vt:lpstr>
      <vt:lpstr>Example: A Nonregular Language</vt:lpstr>
      <vt:lpstr>PowerPoint 演示文稿</vt:lpstr>
      <vt:lpstr>Another Example</vt:lpstr>
      <vt:lpstr>But Many Languages are Regular</vt:lpstr>
      <vt:lpstr>Example: A Regular Language</vt:lpstr>
      <vt:lpstr>Transitions of the DFA for L3</vt:lpstr>
      <vt:lpstr>Another Example</vt:lpstr>
      <vt:lpstr>Nondeterministic Finite Automata</vt:lpstr>
      <vt:lpstr>Nondeterminism</vt:lpstr>
      <vt:lpstr>Nondeterminism – (2)</vt:lpstr>
      <vt:lpstr>Example: Moves on a Chessboard</vt:lpstr>
      <vt:lpstr>Example: Chessboard – (2)</vt:lpstr>
      <vt:lpstr>Formal NFA</vt:lpstr>
      <vt:lpstr>Transition Function of an NFA</vt:lpstr>
      <vt:lpstr>Language of an NFA</vt:lpstr>
      <vt:lpstr>Example: Language of an NFA</vt:lpstr>
      <vt:lpstr>Equivalence of DFA’s, NFA’s</vt:lpstr>
      <vt:lpstr>Equivalence – (2)</vt:lpstr>
      <vt:lpstr>Subset Construction</vt:lpstr>
      <vt:lpstr>Critical Point</vt:lpstr>
      <vt:lpstr>Subset Construction – (2)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Proof of Equivalence: Subset Construction</vt:lpstr>
      <vt:lpstr>Induction</vt:lpstr>
      <vt:lpstr>NFA’s With ε-Transitions</vt:lpstr>
      <vt:lpstr>Example: ε-NFA</vt:lpstr>
      <vt:lpstr>Closure of States</vt:lpstr>
      <vt:lpstr>Extended Delta</vt:lpstr>
      <vt:lpstr>Example: Extended Delta</vt:lpstr>
      <vt:lpstr>Equivalence of NFA, ε-NFA</vt:lpstr>
      <vt:lpstr>Picture of ε-Transition Removal</vt:lpstr>
      <vt:lpstr>Equivalence – (2)</vt:lpstr>
      <vt:lpstr>Equivalence – (3)</vt:lpstr>
      <vt:lpstr>Equivalence – (4)</vt:lpstr>
      <vt:lpstr>Example: ε-NFA-to-NFA</vt:lpstr>
      <vt:lpstr>Summary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Bu Lei</dc:creator>
  <cp:lastModifiedBy>Lei Bu</cp:lastModifiedBy>
  <cp:revision>27</cp:revision>
  <dcterms:created xsi:type="dcterms:W3CDTF">2013-03-08T14:42:20Z</dcterms:created>
  <dcterms:modified xsi:type="dcterms:W3CDTF">2023-03-28T16:04:31Z</dcterms:modified>
</cp:coreProperties>
</file>