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8" r:id="rId3"/>
    <p:sldId id="272" r:id="rId4"/>
    <p:sldId id="274" r:id="rId5"/>
    <p:sldId id="259" r:id="rId6"/>
    <p:sldId id="260" r:id="rId7"/>
    <p:sldId id="316" r:id="rId8"/>
    <p:sldId id="317" r:id="rId9"/>
    <p:sldId id="312" r:id="rId10"/>
    <p:sldId id="313" r:id="rId11"/>
    <p:sldId id="261" r:id="rId12"/>
    <p:sldId id="314" r:id="rId13"/>
    <p:sldId id="273" r:id="rId14"/>
    <p:sldId id="262" r:id="rId15"/>
    <p:sldId id="323" r:id="rId16"/>
    <p:sldId id="324" r:id="rId17"/>
    <p:sldId id="263" r:id="rId18"/>
    <p:sldId id="264" r:id="rId19"/>
    <p:sldId id="315" r:id="rId20"/>
    <p:sldId id="318" r:id="rId21"/>
    <p:sldId id="319" r:id="rId22"/>
    <p:sldId id="320" r:id="rId23"/>
    <p:sldId id="321" r:id="rId24"/>
    <p:sldId id="322" r:id="rId25"/>
    <p:sldId id="325" r:id="rId26"/>
    <p:sldId id="327" r:id="rId27"/>
    <p:sldId id="326" r:id="rId28"/>
    <p:sldId id="328" r:id="rId29"/>
    <p:sldId id="265" r:id="rId30"/>
    <p:sldId id="275" r:id="rId31"/>
    <p:sldId id="266" r:id="rId32"/>
    <p:sldId id="267" r:id="rId33"/>
    <p:sldId id="269" r:id="rId34"/>
    <p:sldId id="270" r:id="rId35"/>
    <p:sldId id="285" r:id="rId36"/>
    <p:sldId id="287" r:id="rId37"/>
    <p:sldId id="289" r:id="rId38"/>
    <p:sldId id="329" r:id="rId39"/>
    <p:sldId id="286" r:id="rId40"/>
    <p:sldId id="276" r:id="rId41"/>
    <p:sldId id="282" r:id="rId42"/>
    <p:sldId id="283" r:id="rId43"/>
    <p:sldId id="277" r:id="rId44"/>
    <p:sldId id="278" r:id="rId45"/>
    <p:sldId id="279" r:id="rId46"/>
    <p:sldId id="280" r:id="rId47"/>
    <p:sldId id="281" r:id="rId48"/>
    <p:sldId id="284" r:id="rId49"/>
    <p:sldId id="310" r:id="rId50"/>
    <p:sldId id="305" r:id="rId51"/>
    <p:sldId id="291" r:id="rId52"/>
    <p:sldId id="309" r:id="rId53"/>
    <p:sldId id="292" r:id="rId54"/>
    <p:sldId id="293" r:id="rId55"/>
    <p:sldId id="306" r:id="rId56"/>
    <p:sldId id="294" r:id="rId57"/>
    <p:sldId id="295" r:id="rId58"/>
    <p:sldId id="307" r:id="rId59"/>
    <p:sldId id="308" r:id="rId60"/>
    <p:sldId id="296" r:id="rId61"/>
    <p:sldId id="297" r:id="rId62"/>
    <p:sldId id="298" r:id="rId63"/>
    <p:sldId id="311" r:id="rId64"/>
    <p:sldId id="299" r:id="rId65"/>
    <p:sldId id="300" r:id="rId66"/>
    <p:sldId id="301" r:id="rId67"/>
    <p:sldId id="302" r:id="rId68"/>
    <p:sldId id="303" r:id="rId69"/>
    <p:sldId id="304"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79"/>
    <p:restoredTop sz="93443"/>
  </p:normalViewPr>
  <p:slideViewPr>
    <p:cSldViewPr>
      <p:cViewPr varScale="1">
        <p:scale>
          <a:sx n="114" d="100"/>
          <a:sy n="114" d="100"/>
        </p:scale>
        <p:origin x="194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D28A-C168-41D2-BC97-437B344994D7}" type="datetimeFigureOut">
              <a:rPr lang="zh-CN" altLang="en-US" smtClean="0"/>
              <a:t>2023/12/5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6C51DA-CD67-4BE4-BCAF-DAFCF5DBA592}" type="slidenum">
              <a:rPr lang="zh-CN" altLang="en-US" smtClean="0"/>
              <a:t>‹#›</a:t>
            </a:fld>
            <a:endParaRPr lang="zh-CN" altLang="en-US"/>
          </a:p>
        </p:txBody>
      </p:sp>
    </p:spTree>
    <p:extLst>
      <p:ext uri="{BB962C8B-B14F-4D97-AF65-F5344CB8AC3E}">
        <p14:creationId xmlns:p14="http://schemas.microsoft.com/office/powerpoint/2010/main" val="120529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单射</a:t>
            </a:r>
            <a:endParaRPr kumimoji="1" lang="zh-CN" altLang="en-US" dirty="0"/>
          </a:p>
        </p:txBody>
      </p:sp>
      <p:sp>
        <p:nvSpPr>
          <p:cNvPr id="4" name="幻灯片编号占位符 3"/>
          <p:cNvSpPr>
            <a:spLocks noGrp="1"/>
          </p:cNvSpPr>
          <p:nvPr>
            <p:ph type="sldNum" sz="quarter" idx="10"/>
          </p:nvPr>
        </p:nvSpPr>
        <p:spPr/>
        <p:txBody>
          <a:bodyPr/>
          <a:lstStyle/>
          <a:p>
            <a:fld id="{246C51DA-CD67-4BE4-BCAF-DAFCF5DBA592}" type="slidenum">
              <a:rPr lang="zh-CN" altLang="en-US" smtClean="0"/>
              <a:t>12</a:t>
            </a:fld>
            <a:endParaRPr lang="zh-CN" altLang="en-US"/>
          </a:p>
        </p:txBody>
      </p:sp>
    </p:spTree>
    <p:extLst>
      <p:ext uri="{BB962C8B-B14F-4D97-AF65-F5344CB8AC3E}">
        <p14:creationId xmlns:p14="http://schemas.microsoft.com/office/powerpoint/2010/main" val="84141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满射</a:t>
            </a:r>
          </a:p>
        </p:txBody>
      </p:sp>
      <p:sp>
        <p:nvSpPr>
          <p:cNvPr id="4" name="幻灯片编号占位符 3"/>
          <p:cNvSpPr>
            <a:spLocks noGrp="1"/>
          </p:cNvSpPr>
          <p:nvPr>
            <p:ph type="sldNum" sz="quarter" idx="10"/>
          </p:nvPr>
        </p:nvSpPr>
        <p:spPr/>
        <p:txBody>
          <a:bodyPr/>
          <a:lstStyle/>
          <a:p>
            <a:fld id="{246C51DA-CD67-4BE4-BCAF-DAFCF5DBA592}" type="slidenum">
              <a:rPr lang="zh-CN" altLang="en-US" smtClean="0"/>
              <a:t>19</a:t>
            </a:fld>
            <a:endParaRPr lang="zh-CN" altLang="en-US"/>
          </a:p>
        </p:txBody>
      </p:sp>
    </p:spTree>
    <p:extLst>
      <p:ext uri="{BB962C8B-B14F-4D97-AF65-F5344CB8AC3E}">
        <p14:creationId xmlns:p14="http://schemas.microsoft.com/office/powerpoint/2010/main" val="1897919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路径量词</a:t>
            </a:r>
            <a:r>
              <a:rPr lang="zh-CN" altLang="en-US" baseline="0" dirty="0"/>
              <a:t>  时序操作符</a:t>
            </a:r>
            <a:endParaRPr lang="zh-CN" altLang="en-US" dirty="0"/>
          </a:p>
        </p:txBody>
      </p:sp>
      <p:sp>
        <p:nvSpPr>
          <p:cNvPr id="4" name="灯片编号占位符 3"/>
          <p:cNvSpPr>
            <a:spLocks noGrp="1"/>
          </p:cNvSpPr>
          <p:nvPr>
            <p:ph type="sldNum" sz="quarter" idx="10"/>
          </p:nvPr>
        </p:nvSpPr>
        <p:spPr/>
        <p:txBody>
          <a:bodyPr/>
          <a:lstStyle/>
          <a:p>
            <a:fld id="{246C51DA-CD67-4BE4-BCAF-DAFCF5DBA592}" type="slidenum">
              <a:rPr lang="zh-CN" altLang="en-US" smtClean="0"/>
              <a:t>51</a:t>
            </a:fld>
            <a:endParaRPr lang="zh-CN" altLang="en-US"/>
          </a:p>
        </p:txBody>
      </p:sp>
    </p:spTree>
    <p:extLst>
      <p:ext uri="{BB962C8B-B14F-4D97-AF65-F5344CB8AC3E}">
        <p14:creationId xmlns:p14="http://schemas.microsoft.com/office/powerpoint/2010/main" val="370997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a:latin typeface="Arial" charset="0"/>
              <a:ea typeface="宋体" pitchFamily="2" charset="-122"/>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sz="2400">
              <a:ea typeface="宋体" pitchFamily="2" charset="-122"/>
            </a:endParaRPr>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sz="2400">
              <a:ea typeface="宋体" pitchFamily="2" charset="-122"/>
            </a:endParaRPr>
          </a:p>
        </p:txBody>
      </p:sp>
      <p:pic>
        <p:nvPicPr>
          <p:cNvPr id="7" name="Picture 10" descr="tower"/>
          <p:cNvPicPr>
            <a:picLocks noChangeAspect="1" noChangeArrowheads="1"/>
          </p:cNvPicPr>
          <p:nvPr/>
        </p:nvPicPr>
        <p:blipFill>
          <a:blip r:embed="rId2"/>
          <a:srcRect/>
          <a:stretch>
            <a:fillRect/>
          </a:stretch>
        </p:blipFill>
        <p:spPr bwMode="auto">
          <a:xfrm>
            <a:off x="6542088" y="188913"/>
            <a:ext cx="1990725"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a:srcRect/>
          <a:stretch>
            <a:fillRect/>
          </a:stretch>
        </p:blipFill>
        <p:spPr bwMode="auto">
          <a:xfrm>
            <a:off x="252413" y="260350"/>
            <a:ext cx="2303462" cy="904875"/>
          </a:xfrm>
          <a:prstGeom prst="rect">
            <a:avLst/>
          </a:prstGeom>
          <a:noFill/>
          <a:ln w="9525">
            <a:noFill/>
            <a:miter lim="800000"/>
            <a:headEnd/>
            <a:tailEnd/>
          </a:ln>
        </p:spPr>
      </p:pic>
      <p:pic>
        <p:nvPicPr>
          <p:cNvPr id="9" name="Picture 12"/>
          <p:cNvPicPr>
            <a:picLocks noChangeAspect="1" noChangeArrowheads="1"/>
          </p:cNvPicPr>
          <p:nvPr/>
        </p:nvPicPr>
        <p:blipFill>
          <a:blip r:embed="rId4"/>
          <a:srcRect/>
          <a:stretch>
            <a:fillRect/>
          </a:stretch>
        </p:blipFill>
        <p:spPr bwMode="auto">
          <a:xfrm>
            <a:off x="14288" y="6092825"/>
            <a:ext cx="9117012" cy="28575"/>
          </a:xfrm>
          <a:prstGeom prst="rect">
            <a:avLst/>
          </a:prstGeom>
          <a:noFill/>
          <a:ln w="9525">
            <a:noFill/>
            <a:miter lim="800000"/>
            <a:headEnd/>
            <a:tailEnd/>
          </a:ln>
        </p:spPr>
      </p:pic>
      <p:pic>
        <p:nvPicPr>
          <p:cNvPr id="10" name="Picture 13"/>
          <p:cNvPicPr>
            <a:picLocks noChangeAspect="1" noChangeArrowheads="1"/>
          </p:cNvPicPr>
          <p:nvPr/>
        </p:nvPicPr>
        <p:blipFill>
          <a:blip r:embed="rId4"/>
          <a:srcRect/>
          <a:stretch>
            <a:fillRect/>
          </a:stretch>
        </p:blipFill>
        <p:spPr bwMode="auto">
          <a:xfrm>
            <a:off x="0" y="1268413"/>
            <a:ext cx="9117013"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fld id="{530820CF-B880-4189-942D-D702A7CBA730}" type="datetimeFigureOut">
              <a:rPr lang="zh-CN" altLang="en-US" smtClean="0"/>
              <a:t>2023/12/5</a:t>
            </a:fld>
            <a:endParaRPr lang="zh-CN" altLang="en-US"/>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endParaRPr lang="zh-CN" altLang="en-US"/>
          </a:p>
        </p:txBody>
      </p:sp>
      <p:sp>
        <p:nvSpPr>
          <p:cNvPr id="13" name="Rectangle 5"/>
          <p:cNvSpPr>
            <a:spLocks noGrp="1" noChangeArrowheads="1"/>
          </p:cNvSpPr>
          <p:nvPr>
            <p:ph type="sldNum" sz="quarter" idx="12"/>
          </p:nvPr>
        </p:nvSpPr>
        <p:spPr/>
        <p:txBody>
          <a:bodyPr/>
          <a:lstStyle>
            <a:lvl1pPr>
              <a:defRPr smtClean="0"/>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6" name="Rectangle 8"/>
          <p:cNvSpPr>
            <a:spLocks noGrp="1" noChangeArrowheads="1"/>
          </p:cNvSpPr>
          <p:nvPr>
            <p:ph type="ftr" sz="quarter" idx="11"/>
          </p:nvPr>
        </p:nvSpPr>
        <p:spPr>
          <a:ln/>
        </p:spPr>
        <p:txBody>
          <a:bodyPr/>
          <a:lstStyle>
            <a:lvl1pPr>
              <a:defRPr/>
            </a:lvl1pPr>
          </a:lstStyle>
          <a:p>
            <a:endParaRPr lang="zh-CN" altLang="en-US"/>
          </a:p>
        </p:txBody>
      </p:sp>
      <p:sp>
        <p:nvSpPr>
          <p:cNvPr id="7"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8" name="Rectangle 8"/>
          <p:cNvSpPr>
            <a:spLocks noGrp="1" noChangeArrowheads="1"/>
          </p:cNvSpPr>
          <p:nvPr>
            <p:ph type="ftr" sz="quarter" idx="11"/>
          </p:nvPr>
        </p:nvSpPr>
        <p:spPr>
          <a:ln/>
        </p:spPr>
        <p:txBody>
          <a:bodyPr/>
          <a:lstStyle>
            <a:lvl1pPr>
              <a:defRPr/>
            </a:lvl1pPr>
          </a:lstStyle>
          <a:p>
            <a:endParaRPr lang="zh-CN" altLang="en-US"/>
          </a:p>
        </p:txBody>
      </p:sp>
      <p:sp>
        <p:nvSpPr>
          <p:cNvPr id="9"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4" name="Rectangle 8"/>
          <p:cNvSpPr>
            <a:spLocks noGrp="1" noChangeArrowheads="1"/>
          </p:cNvSpPr>
          <p:nvPr>
            <p:ph type="ftr" sz="quarter" idx="11"/>
          </p:nvPr>
        </p:nvSpPr>
        <p:spPr>
          <a:ln/>
        </p:spPr>
        <p:txBody>
          <a:bodyPr/>
          <a:lstStyle>
            <a:lvl1pPr>
              <a:defRPr/>
            </a:lvl1pPr>
          </a:lstStyle>
          <a:p>
            <a:endParaRPr lang="zh-CN" altLang="en-US"/>
          </a:p>
        </p:txBody>
      </p:sp>
      <p:sp>
        <p:nvSpPr>
          <p:cNvPr id="5"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3" name="Rectangle 8"/>
          <p:cNvSpPr>
            <a:spLocks noGrp="1" noChangeArrowheads="1"/>
          </p:cNvSpPr>
          <p:nvPr>
            <p:ph type="ftr" sz="quarter" idx="11"/>
          </p:nvPr>
        </p:nvSpPr>
        <p:spPr>
          <a:ln/>
        </p:spPr>
        <p:txBody>
          <a:bodyPr/>
          <a:lstStyle>
            <a:lvl1pPr>
              <a:defRPr/>
            </a:lvl1pPr>
          </a:lstStyle>
          <a:p>
            <a:endParaRPr lang="zh-CN" altLang="en-US"/>
          </a:p>
        </p:txBody>
      </p:sp>
      <p:sp>
        <p:nvSpPr>
          <p:cNvPr id="4"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6" name="Rectangle 8"/>
          <p:cNvSpPr>
            <a:spLocks noGrp="1" noChangeArrowheads="1"/>
          </p:cNvSpPr>
          <p:nvPr>
            <p:ph type="ftr" sz="quarter" idx="11"/>
          </p:nvPr>
        </p:nvSpPr>
        <p:spPr>
          <a:ln/>
        </p:spPr>
        <p:txBody>
          <a:bodyPr/>
          <a:lstStyle>
            <a:lvl1pPr>
              <a:defRPr/>
            </a:lvl1pPr>
          </a:lstStyle>
          <a:p>
            <a:endParaRPr lang="zh-CN" altLang="en-US"/>
          </a:p>
        </p:txBody>
      </p:sp>
      <p:sp>
        <p:nvSpPr>
          <p:cNvPr id="7"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2023/12/5</a:t>
            </a:fld>
            <a:endParaRPr lang="zh-CN" altLang="en-US"/>
          </a:p>
        </p:txBody>
      </p:sp>
      <p:sp>
        <p:nvSpPr>
          <p:cNvPr id="6" name="Rectangle 8"/>
          <p:cNvSpPr>
            <a:spLocks noGrp="1" noChangeArrowheads="1"/>
          </p:cNvSpPr>
          <p:nvPr>
            <p:ph type="ftr" sz="quarter" idx="11"/>
          </p:nvPr>
        </p:nvSpPr>
        <p:spPr>
          <a:ln/>
        </p:spPr>
        <p:txBody>
          <a:bodyPr/>
          <a:lstStyle>
            <a:lvl1pPr>
              <a:defRPr/>
            </a:lvl1pPr>
          </a:lstStyle>
          <a:p>
            <a:endParaRPr lang="zh-CN" altLang="en-US"/>
          </a:p>
        </p:txBody>
      </p:sp>
      <p:sp>
        <p:nvSpPr>
          <p:cNvPr id="7" name="Rectangle 9"/>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sz="2400">
              <a:ea typeface="宋体" pitchFamily="2" charset="-122"/>
            </a:endParaRPr>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90000"/>
              </a:lnSpc>
              <a:spcBef>
                <a:spcPct val="20000"/>
              </a:spcBef>
              <a:buClr>
                <a:schemeClr val="tx1"/>
              </a:buClr>
              <a:buSzPct val="60000"/>
              <a:buFont typeface="Wingdings" pitchFamily="2" charset="2"/>
              <a:buChar char="w"/>
              <a:defRPr/>
            </a:pPr>
            <a:endParaRPr lang="zh-CN" altLang="zh-CN" sz="2400">
              <a:ea typeface="宋体" pitchFamily="2" charset="-122"/>
            </a:endParaRPr>
          </a:p>
        </p:txBody>
      </p:sp>
      <p:sp>
        <p:nvSpPr>
          <p:cNvPr id="1028" name="Rectangle 4"/>
          <p:cNvSpPr>
            <a:spLocks noGrp="1" noChangeArrowheads="1"/>
          </p:cNvSpPr>
          <p:nvPr>
            <p:ph type="title"/>
          </p:nvPr>
        </p:nvSpPr>
        <p:spPr bwMode="auto">
          <a:xfrm>
            <a:off x="1042988" y="404813"/>
            <a:ext cx="5616575"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6" descr="tower"/>
          <p:cNvPicPr>
            <a:picLocks noChangeAspect="1" noChangeArrowheads="1"/>
          </p:cNvPicPr>
          <p:nvPr/>
        </p:nvPicPr>
        <p:blipFill>
          <a:blip r:embed="rId13"/>
          <a:srcRect/>
          <a:stretch>
            <a:fillRect/>
          </a:stretch>
        </p:blipFill>
        <p:spPr bwMode="auto">
          <a:xfrm>
            <a:off x="6542088" y="188913"/>
            <a:ext cx="1990725" cy="1095375"/>
          </a:xfrm>
          <a:prstGeom prst="rect">
            <a:avLst/>
          </a:prstGeom>
          <a:noFill/>
          <a:ln w="9525">
            <a:noFill/>
            <a:miter lim="800000"/>
            <a:headEnd/>
            <a:tailEnd/>
          </a:ln>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90000"/>
              </a:lnSpc>
              <a:spcBef>
                <a:spcPct val="20000"/>
              </a:spcBef>
              <a:buClr>
                <a:schemeClr val="tx1"/>
              </a:buClr>
              <a:buSzPct val="60000"/>
              <a:buFont typeface="Wingdings" pitchFamily="2" charset="2"/>
              <a:buChar char="w"/>
              <a:defRPr sz="1600">
                <a:latin typeface="+mn-lt"/>
                <a:ea typeface="宋体" pitchFamily="2" charset="-122"/>
              </a:defRPr>
            </a:lvl1pPr>
          </a:lstStyle>
          <a:p>
            <a:fld id="{530820CF-B880-4189-942D-D702A7CBA730}" type="datetimeFigureOut">
              <a:rPr lang="zh-CN" altLang="en-US" smtClean="0"/>
              <a:t>2023/12/5</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0000"/>
              </a:lnSpc>
              <a:spcBef>
                <a:spcPct val="20000"/>
              </a:spcBef>
              <a:buClr>
                <a:schemeClr val="tx1"/>
              </a:buClr>
              <a:buSzPct val="60000"/>
              <a:buFont typeface="Wingdings" pitchFamily="2" charset="2"/>
              <a:buChar char="w"/>
              <a:defRPr sz="1600">
                <a:latin typeface="+mn-lt"/>
                <a:ea typeface="宋体" pitchFamily="2" charset="-122"/>
              </a:defRPr>
            </a:lvl1pPr>
          </a:lstStyle>
          <a:p>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spcBef>
                <a:spcPct val="20000"/>
              </a:spcBef>
              <a:buClr>
                <a:schemeClr val="tx1"/>
              </a:buClr>
              <a:buSzPct val="60000"/>
              <a:buFont typeface="Wingdings" pitchFamily="2" charset="2"/>
              <a:buChar char="w"/>
              <a:defRPr sz="1600" smtClean="0">
                <a:latin typeface="+mn-lt"/>
                <a:ea typeface="宋体" pitchFamily="2" charset="-122"/>
              </a:defRPr>
            </a:lvl1pPr>
          </a:lstStyle>
          <a:p>
            <a:fld id="{0C913308-F349-4B6D-A68A-DD1791B4A57B}" type="slidenum">
              <a:rPr lang="zh-CN" altLang="en-US" smtClean="0"/>
              <a:t>‹#›</a:t>
            </a:fld>
            <a:endParaRPr lang="zh-CN" altLang="en-US"/>
          </a:p>
        </p:txBody>
      </p:sp>
      <p:pic>
        <p:nvPicPr>
          <p:cNvPr id="1034" name="Picture 10"/>
          <p:cNvPicPr>
            <a:picLocks noChangeAspect="1" noChangeArrowheads="1"/>
          </p:cNvPicPr>
          <p:nvPr/>
        </p:nvPicPr>
        <p:blipFill>
          <a:blip r:embed="rId14"/>
          <a:srcRect/>
          <a:stretch>
            <a:fillRect/>
          </a:stretch>
        </p:blipFill>
        <p:spPr bwMode="auto">
          <a:xfrm>
            <a:off x="14288" y="6092825"/>
            <a:ext cx="9117012" cy="28575"/>
          </a:xfrm>
          <a:prstGeom prst="rect">
            <a:avLst/>
          </a:prstGeom>
          <a:noFill/>
          <a:ln w="9525">
            <a:noFill/>
            <a:miter lim="800000"/>
            <a:headEnd/>
            <a:tailEnd/>
          </a:ln>
        </p:spPr>
      </p:pic>
      <p:pic>
        <p:nvPicPr>
          <p:cNvPr id="1035" name="Picture 11" descr="校徽"/>
          <p:cNvPicPr>
            <a:picLocks noChangeAspect="1" noChangeArrowheads="1"/>
          </p:cNvPicPr>
          <p:nvPr/>
        </p:nvPicPr>
        <p:blipFill>
          <a:blip r:embed="rId15"/>
          <a:srcRect/>
          <a:stretch>
            <a:fillRect/>
          </a:stretch>
        </p:blipFill>
        <p:spPr bwMode="auto">
          <a:xfrm>
            <a:off x="306388" y="261938"/>
            <a:ext cx="665162"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charset="0"/>
          <a:ea typeface="宋体" pitchFamily="2" charset="-122"/>
        </a:defRPr>
      </a:lvl2pPr>
      <a:lvl3pPr algn="ctr" rtl="0" eaLnBrk="1" fontAlgn="base" hangingPunct="1">
        <a:spcBef>
          <a:spcPct val="0"/>
        </a:spcBef>
        <a:spcAft>
          <a:spcPct val="0"/>
        </a:spcAft>
        <a:defRPr sz="3200">
          <a:solidFill>
            <a:schemeClr val="tx1"/>
          </a:solidFill>
          <a:latin typeface="Arial" charset="0"/>
          <a:ea typeface="宋体" pitchFamily="2" charset="-122"/>
        </a:defRPr>
      </a:lvl3pPr>
      <a:lvl4pPr algn="ctr" rtl="0" eaLnBrk="1" fontAlgn="base" hangingPunct="1">
        <a:spcBef>
          <a:spcPct val="0"/>
        </a:spcBef>
        <a:spcAft>
          <a:spcPct val="0"/>
        </a:spcAft>
        <a:defRPr sz="3200">
          <a:solidFill>
            <a:schemeClr val="tx1"/>
          </a:solidFill>
          <a:latin typeface="Arial" charset="0"/>
          <a:ea typeface="宋体" pitchFamily="2" charset="-122"/>
        </a:defRPr>
      </a:lvl4pPr>
      <a:lvl5pPr algn="ctr" rtl="0" eaLnBrk="1" fontAlgn="base" hangingPunct="1">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tif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a:t>                                     Lei</a:t>
            </a:r>
            <a:r>
              <a:rPr lang="zh-CN" altLang="en-US" dirty="0"/>
              <a:t> </a:t>
            </a:r>
            <a:r>
              <a:rPr lang="en-US" altLang="zh-CN"/>
              <a:t>Bu</a:t>
            </a:r>
            <a:endParaRPr lang="en-US" altLang="zh-CN" dirty="0"/>
          </a:p>
          <a:p>
            <a:r>
              <a:rPr lang="en-US" altLang="zh-CN" dirty="0"/>
              <a:t>                   bulei@nju.edu.cn</a:t>
            </a:r>
            <a:endParaRPr lang="zh-CN" altLang="en-US" dirty="0"/>
          </a:p>
        </p:txBody>
      </p:sp>
      <p:sp>
        <p:nvSpPr>
          <p:cNvPr id="2" name="标题 1"/>
          <p:cNvSpPr>
            <a:spLocks noGrp="1"/>
          </p:cNvSpPr>
          <p:nvPr>
            <p:ph type="ctrTitle"/>
          </p:nvPr>
        </p:nvSpPr>
        <p:spPr/>
        <p:txBody>
          <a:bodyPr/>
          <a:lstStyle/>
          <a:p>
            <a:r>
              <a:rPr lang="en-US" altLang="zh-CN" dirty="0"/>
              <a:t>Transition System</a:t>
            </a:r>
            <a:endParaRPr lang="zh-CN" altLang="en-US" dirty="0"/>
          </a:p>
        </p:txBody>
      </p:sp>
    </p:spTree>
    <p:extLst>
      <p:ext uri="{BB962C8B-B14F-4D97-AF65-F5344CB8AC3E}">
        <p14:creationId xmlns:p14="http://schemas.microsoft.com/office/powerpoint/2010/main" val="83885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484313"/>
                <a:ext cx="8142287" cy="4392612"/>
              </a:xfrm>
            </p:spPr>
            <p:txBody>
              <a:bodyPr>
                <a:normAutofit fontScale="85000" lnSpcReduction="20000"/>
              </a:bodyPr>
              <a:lstStyle/>
              <a:p>
                <a:r>
                  <a:rPr lang="en-US" altLang="zh-CN" dirty="0">
                    <a:latin typeface="Cambria Math"/>
                    <a:ea typeface="Cambria Math"/>
                    <a:cs typeface="Times New Roman" pitchFamily="18" charset="0"/>
                  </a:rPr>
                  <a:t>A partial product over </a:t>
                </a:r>
                <a14:m>
                  <m:oMath xmlns:m="http://schemas.openxmlformats.org/officeDocument/2006/math">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𝑇</m:t>
                        </m:r>
                      </m:e>
                      <m:sup>
                        <m:r>
                          <a:rPr lang="en-US" altLang="zh-CN">
                            <a:latin typeface="Cambria Math"/>
                            <a:ea typeface="Cambria Math"/>
                            <a:cs typeface="Times New Roman" pitchFamily="18" charset="0"/>
                          </a:rPr>
                          <m:t>+</m:t>
                        </m:r>
                      </m:sup>
                    </m:sSup>
                  </m:oMath>
                </a14:m>
                <a:r>
                  <a:rPr lang="en-US" altLang="zh-CN" dirty="0">
                    <a:latin typeface="Cambria Math"/>
                    <a:ea typeface="Cambria Math"/>
                    <a:cs typeface="Times New Roman" pitchFamily="18" charset="0"/>
                  </a:rPr>
                  <a:t> is defined as</a:t>
                </a:r>
              </a:p>
              <a:p>
                <a:pPr lvl="1"/>
                <a:r>
                  <a:rPr lang="en-US" altLang="zh-CN" dirty="0">
                    <a:latin typeface="Cambria Math"/>
                    <a:ea typeface="Cambria Math"/>
                    <a:cs typeface="Times New Roman" pitchFamily="18" charset="0"/>
                  </a:rPr>
                  <a:t>if </a:t>
                </a:r>
                <a14:m>
                  <m:oMath xmlns:m="http://schemas.openxmlformats.org/officeDocument/2006/math">
                    <m:sSub>
                      <m:sSubPr>
                        <m:ctrlPr>
                          <a:rPr lang="en-US" altLang="zh-CN" i="1">
                            <a:latin typeface="Cambria Math" panose="02040503050406030204" pitchFamily="18" charset="0"/>
                            <a:ea typeface="Cambria Math"/>
                            <a:cs typeface="Times New Roman" pitchFamily="18" charset="0"/>
                          </a:rPr>
                        </m:ctrlPr>
                      </m:sSubPr>
                      <m:e>
                        <m:r>
                          <a:rPr lang="en-US" altLang="zh-CN">
                            <a:latin typeface="Cambria Math"/>
                            <a:ea typeface="Cambria Math"/>
                            <a:cs typeface="Times New Roman" pitchFamily="18" charset="0"/>
                          </a:rPr>
                          <m:t>𝑐</m:t>
                        </m:r>
                        <m:r>
                          <a:rPr lang="en-US" altLang="zh-CN">
                            <a:latin typeface="Cambria Math"/>
                            <a:ea typeface="Cambria Math"/>
                            <a:cs typeface="Times New Roman" pitchFamily="18" charset="0"/>
                          </a:rPr>
                          <m:t>=</m:t>
                        </m:r>
                        <m:r>
                          <a:rPr lang="en-US" altLang="zh-CN">
                            <a:latin typeface="Cambria Math"/>
                            <a:ea typeface="Cambria Math"/>
                            <a:cs typeface="Times New Roman" pitchFamily="18" charset="0"/>
                          </a:rPr>
                          <m:t>𝑡</m:t>
                        </m:r>
                      </m:e>
                      <m:sub>
                        <m:r>
                          <a:rPr lang="en-US" altLang="zh-CN">
                            <a:latin typeface="Cambria Math"/>
                            <a:ea typeface="Cambria Math"/>
                            <a:cs typeface="Times New Roman" pitchFamily="18" charset="0"/>
                          </a:rPr>
                          <m:t>1</m:t>
                        </m:r>
                      </m:sub>
                    </m:sSub>
                    <m:r>
                      <a:rPr lang="en-US" altLang="zh-CN">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a:latin typeface="Cambria Math"/>
                            <a:ea typeface="Cambria Math"/>
                            <a:cs typeface="Times New Roman" pitchFamily="18" charset="0"/>
                          </a:rPr>
                          <m:t>𝑡</m:t>
                        </m:r>
                      </m:e>
                      <m:sub>
                        <m:r>
                          <a:rPr lang="en-US" altLang="zh-CN">
                            <a:latin typeface="Cambria Math"/>
                            <a:ea typeface="Cambria Math"/>
                            <a:cs typeface="Times New Roman" pitchFamily="18" charset="0"/>
                          </a:rPr>
                          <m:t>𝑛</m:t>
                        </m:r>
                      </m:sub>
                    </m:sSub>
                    <m:r>
                      <a:rPr lang="en-US" altLang="zh-CN">
                        <a:latin typeface="Cambria Math"/>
                        <a:ea typeface="Cambria Math"/>
                        <a:cs typeface="Times New Roman" pitchFamily="18" charset="0"/>
                      </a:rPr>
                      <m:t> </m:t>
                    </m:r>
                  </m:oMath>
                </a14:m>
                <a:r>
                  <a:rPr lang="en-US" altLang="zh-CN" dirty="0">
                    <a:latin typeface="Cambria Math"/>
                    <a:ea typeface="Cambria Math"/>
                    <a:cs typeface="Times New Roman" pitchFamily="18" charset="0"/>
                  </a:rPr>
                  <a:t> is a path of length n, if  </a:t>
                </a:r>
                <a14:m>
                  <m:oMath xmlns:m="http://schemas.openxmlformats.org/officeDocument/2006/math">
                    <m:sSub>
                      <m:sSubPr>
                        <m:ctrlPr>
                          <a:rPr lang="en-US" altLang="zh-CN" i="1">
                            <a:latin typeface="Cambria Math" panose="02040503050406030204" pitchFamily="18" charset="0"/>
                            <a:ea typeface="Cambria Math"/>
                            <a:cs typeface="Times New Roman" pitchFamily="18" charset="0"/>
                          </a:rPr>
                        </m:ctrlPr>
                      </m:sSubPr>
                      <m:e>
                        <m:r>
                          <a:rPr lang="en-US" altLang="zh-CN">
                            <a:latin typeface="Cambria Math"/>
                            <a:ea typeface="Cambria Math"/>
                            <a:cs typeface="Times New Roman" pitchFamily="18" charset="0"/>
                          </a:rPr>
                          <m:t>𝑐</m:t>
                        </m:r>
                        <m:r>
                          <a:rPr lang="en-US" altLang="zh-CN">
                            <a:latin typeface="Cambria Math"/>
                            <a:ea typeface="Cambria Math"/>
                            <a:cs typeface="Times New Roman" pitchFamily="18" charset="0"/>
                          </a:rPr>
                          <m:t>′=</m:t>
                        </m:r>
                        <m:r>
                          <a:rPr lang="en-US" altLang="zh-CN">
                            <a:latin typeface="Cambria Math"/>
                            <a:ea typeface="Cambria Math"/>
                            <a:cs typeface="Times New Roman" pitchFamily="18" charset="0"/>
                          </a:rPr>
                          <m:t>𝑡</m:t>
                        </m:r>
                        <m:r>
                          <a:rPr lang="en-US" altLang="zh-CN">
                            <a:latin typeface="Cambria Math"/>
                            <a:ea typeface="Cambria Math"/>
                            <a:cs typeface="Times New Roman" pitchFamily="18" charset="0"/>
                          </a:rPr>
                          <m:t>′</m:t>
                        </m:r>
                      </m:e>
                      <m:sub>
                        <m:r>
                          <a:rPr lang="en-US" altLang="zh-CN">
                            <a:latin typeface="Cambria Math"/>
                            <a:ea typeface="Cambria Math"/>
                            <a:cs typeface="Times New Roman" pitchFamily="18" charset="0"/>
                          </a:rPr>
                          <m:t>1</m:t>
                        </m:r>
                      </m:sub>
                    </m:sSub>
                    <m:r>
                      <a:rPr lang="en-US" altLang="zh-CN">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a:latin typeface="Cambria Math"/>
                            <a:ea typeface="Cambria Math"/>
                            <a:cs typeface="Times New Roman" pitchFamily="18" charset="0"/>
                          </a:rPr>
                          <m:t>𝑡</m:t>
                        </m:r>
                        <m:r>
                          <a:rPr lang="en-US" altLang="zh-CN">
                            <a:latin typeface="Cambria Math"/>
                            <a:ea typeface="Cambria Math"/>
                            <a:cs typeface="Times New Roman" pitchFamily="18" charset="0"/>
                          </a:rPr>
                          <m:t>′</m:t>
                        </m:r>
                      </m:e>
                      <m:sub>
                        <m:r>
                          <a:rPr lang="en-US" altLang="zh-CN">
                            <a:latin typeface="Cambria Math"/>
                            <a:ea typeface="Cambria Math"/>
                            <a:cs typeface="Times New Roman" pitchFamily="18" charset="0"/>
                          </a:rPr>
                          <m:t>𝑚</m:t>
                        </m:r>
                      </m:sub>
                    </m:sSub>
                    <m:r>
                      <a:rPr lang="en-US" altLang="zh-CN">
                        <a:latin typeface="Cambria Math"/>
                        <a:ea typeface="Cambria Math"/>
                        <a:cs typeface="Times New Roman" pitchFamily="18" charset="0"/>
                      </a:rPr>
                      <m:t> </m:t>
                    </m:r>
                  </m:oMath>
                </a14:m>
                <a:r>
                  <a:rPr lang="en-US" altLang="zh-CN" dirty="0">
                    <a:latin typeface="Cambria Math"/>
                    <a:ea typeface="Cambria Math"/>
                    <a:cs typeface="Times New Roman" pitchFamily="18" charset="0"/>
                  </a:rPr>
                  <a:t>is a path of length m, and if </a:t>
                </a:r>
                <a14:m>
                  <m:oMath xmlns:m="http://schemas.openxmlformats.org/officeDocument/2006/math">
                    <m:r>
                      <a:rPr lang="zh-CN" altLang="en-US">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e>
                    </m:d>
                    <m:r>
                      <a:rPr lang="en-US" altLang="zh-CN">
                        <a:latin typeface="Cambria Math"/>
                        <a:ea typeface="Cambria Math"/>
                        <a:cs typeface="Times New Roman" pitchFamily="18" charset="0"/>
                      </a:rPr>
                      <m:t>=</m:t>
                    </m:r>
                    <m:r>
                      <a:rPr lang="zh-CN" altLang="en-US">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r>
                          <a:rPr lang="en-US" altLang="zh-CN">
                            <a:latin typeface="Cambria Math"/>
                            <a:ea typeface="Cambria Math"/>
                            <a:cs typeface="Times New Roman" pitchFamily="18" charset="0"/>
                          </a:rPr>
                          <m:t>′</m:t>
                        </m:r>
                      </m:e>
                    </m:d>
                    <m:r>
                      <a:rPr lang="en-US" altLang="zh-CN">
                        <a:latin typeface="Cambria Math"/>
                        <a:ea typeface="Cambria Math"/>
                        <a:cs typeface="Times New Roman" pitchFamily="18" charset="0"/>
                      </a:rPr>
                      <m:t> </m:t>
                    </m:r>
                  </m:oMath>
                </a14:m>
                <a:endParaRPr lang="en-US" altLang="zh-CN" dirty="0">
                  <a:latin typeface="Cambria Math"/>
                  <a:ea typeface="Cambria Math"/>
                  <a:cs typeface="Times New Roman" pitchFamily="18" charset="0"/>
                </a:endParaRPr>
              </a:p>
              <a:p>
                <a:pPr lvl="1"/>
                <a14:m>
                  <m:oMath xmlns:m="http://schemas.openxmlformats.org/officeDocument/2006/math">
                    <m:r>
                      <a:rPr lang="en-US" altLang="zh-CN">
                        <a:latin typeface="Cambria Math"/>
                        <a:ea typeface="Cambria Math"/>
                        <a:cs typeface="Times New Roman" pitchFamily="18" charset="0"/>
                      </a:rPr>
                      <m:t>𝑐</m:t>
                    </m:r>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r>
                      <a:rPr lang="en-US" altLang="zh-CN">
                        <a:latin typeface="Cambria Math"/>
                        <a:ea typeface="Cambria Math"/>
                        <a:cs typeface="Times New Roman" pitchFamily="18" charset="0"/>
                      </a:rPr>
                      <m:t>=</m:t>
                    </m:r>
                  </m:oMath>
                </a14:m>
                <a:r>
                  <a:rPr lang="en-US" altLang="zh-CN" dirty="0">
                    <a:latin typeface="Cambria Math"/>
                    <a:ea typeface="Cambria Math"/>
                    <a:cs typeface="Times New Roman" pitchFamily="18" charset="0"/>
                  </a:rPr>
                  <a:t> </a:t>
                </a:r>
                <a14:m>
                  <m:oMath xmlns:m="http://schemas.openxmlformats.org/officeDocument/2006/math">
                    <m:sSub>
                      <m:sSubPr>
                        <m:ctrlPr>
                          <a:rPr lang="en-US" altLang="zh-CN" i="1">
                            <a:latin typeface="Cambria Math" panose="02040503050406030204" pitchFamily="18" charset="0"/>
                            <a:ea typeface="Cambria Math"/>
                            <a:cs typeface="Times New Roman" pitchFamily="18" charset="0"/>
                          </a:rPr>
                        </m:ctrlPr>
                      </m:sSubPr>
                      <m:e>
                        <m:r>
                          <a:rPr lang="en-US" altLang="zh-CN">
                            <a:latin typeface="Cambria Math"/>
                            <a:ea typeface="Cambria Math"/>
                            <a:cs typeface="Times New Roman" pitchFamily="18" charset="0"/>
                          </a:rPr>
                          <m:t>𝑡</m:t>
                        </m:r>
                      </m:e>
                      <m:sub>
                        <m:r>
                          <a:rPr lang="en-US" altLang="zh-CN">
                            <a:latin typeface="Cambria Math"/>
                            <a:ea typeface="Cambria Math"/>
                            <a:cs typeface="Times New Roman" pitchFamily="18" charset="0"/>
                          </a:rPr>
                          <m:t>1</m:t>
                        </m:r>
                      </m:sub>
                    </m:sSub>
                    <m:r>
                      <a:rPr lang="en-US" altLang="zh-CN">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a:latin typeface="Cambria Math"/>
                            <a:ea typeface="Cambria Math"/>
                            <a:cs typeface="Times New Roman" pitchFamily="18" charset="0"/>
                          </a:rPr>
                          <m:t>𝑡</m:t>
                        </m:r>
                      </m:e>
                      <m:sub>
                        <m:r>
                          <a:rPr lang="en-US" altLang="zh-CN">
                            <a:latin typeface="Cambria Math"/>
                            <a:ea typeface="Cambria Math"/>
                            <a:cs typeface="Times New Roman" pitchFamily="18" charset="0"/>
                          </a:rPr>
                          <m:t>𝑛</m:t>
                        </m:r>
                      </m:sub>
                    </m:sSub>
                  </m:oMath>
                </a14:m>
                <a:r>
                  <a:rPr lang="en-US" altLang="zh-CN" dirty="0">
                    <a:latin typeface="Cambria Math"/>
                    <a:ea typeface="Cambria Math"/>
                    <a:cs typeface="Times New Roman" pitchFamily="18" charset="0"/>
                  </a:rPr>
                  <a:t> </a:t>
                </a:r>
                <a14:m>
                  <m:oMath xmlns:m="http://schemas.openxmlformats.org/officeDocument/2006/math">
                    <m:sSub>
                      <m:sSubPr>
                        <m:ctrlPr>
                          <a:rPr lang="en-US" altLang="zh-CN" i="1">
                            <a:latin typeface="Cambria Math" panose="02040503050406030204" pitchFamily="18" charset="0"/>
                            <a:ea typeface="Cambria Math"/>
                            <a:cs typeface="Times New Roman" pitchFamily="18" charset="0"/>
                          </a:rPr>
                        </m:ctrlPr>
                      </m:sSubPr>
                      <m:e>
                        <m:r>
                          <a:rPr lang="en-US" altLang="zh-CN">
                            <a:latin typeface="Cambria Math"/>
                            <a:ea typeface="Cambria Math"/>
                            <a:cs typeface="Times New Roman" pitchFamily="18" charset="0"/>
                          </a:rPr>
                          <m:t>𝑡</m:t>
                        </m:r>
                        <m:r>
                          <a:rPr lang="en-US" altLang="zh-CN">
                            <a:latin typeface="Cambria Math"/>
                            <a:ea typeface="Cambria Math"/>
                            <a:cs typeface="Times New Roman" pitchFamily="18" charset="0"/>
                          </a:rPr>
                          <m:t>′</m:t>
                        </m:r>
                      </m:e>
                      <m:sub>
                        <m:r>
                          <a:rPr lang="en-US" altLang="zh-CN">
                            <a:latin typeface="Cambria Math"/>
                            <a:ea typeface="Cambria Math"/>
                            <a:cs typeface="Times New Roman" pitchFamily="18" charset="0"/>
                          </a:rPr>
                          <m:t>1</m:t>
                        </m:r>
                      </m:sub>
                    </m:sSub>
                    <m:r>
                      <a:rPr lang="en-US" altLang="zh-CN">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a:latin typeface="Cambria Math"/>
                            <a:ea typeface="Cambria Math"/>
                            <a:cs typeface="Times New Roman" pitchFamily="18" charset="0"/>
                          </a:rPr>
                          <m:t>𝑡</m:t>
                        </m:r>
                        <m:r>
                          <a:rPr lang="en-US" altLang="zh-CN">
                            <a:latin typeface="Cambria Math"/>
                            <a:ea typeface="Cambria Math"/>
                            <a:cs typeface="Times New Roman" pitchFamily="18" charset="0"/>
                          </a:rPr>
                          <m:t>′</m:t>
                        </m:r>
                      </m:e>
                      <m:sub>
                        <m:r>
                          <a:rPr lang="en-US" altLang="zh-CN">
                            <a:latin typeface="Cambria Math"/>
                            <a:ea typeface="Cambria Math"/>
                            <a:cs typeface="Times New Roman" pitchFamily="18" charset="0"/>
                          </a:rPr>
                          <m:t>𝑚</m:t>
                        </m:r>
                      </m:sub>
                    </m:sSub>
                  </m:oMath>
                </a14:m>
                <a:r>
                  <a:rPr lang="en-US" altLang="zh-CN" dirty="0">
                    <a:latin typeface="Cambria Math"/>
                    <a:ea typeface="Cambria Math"/>
                    <a:cs typeface="Times New Roman" pitchFamily="18" charset="0"/>
                  </a:rPr>
                  <a:t> is a finite path of length </a:t>
                </a:r>
                <a:r>
                  <a:rPr lang="en-US" altLang="zh-CN" dirty="0" err="1">
                    <a:latin typeface="Cambria Math"/>
                    <a:ea typeface="Cambria Math"/>
                    <a:cs typeface="Times New Roman" pitchFamily="18" charset="0"/>
                  </a:rPr>
                  <a:t>n+m</a:t>
                </a:r>
                <a:r>
                  <a:rPr lang="en-US" altLang="zh-CN" dirty="0">
                    <a:latin typeface="Cambria Math"/>
                    <a:ea typeface="Cambria Math"/>
                    <a:cs typeface="Times New Roman" pitchFamily="18" charset="0"/>
                  </a:rPr>
                  <a:t> and </a:t>
                </a:r>
                <a14:m>
                  <m:oMath xmlns:m="http://schemas.openxmlformats.org/officeDocument/2006/math">
                    <m:r>
                      <a:rPr lang="zh-CN" altLang="en-US">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e>
                    </m:d>
                    <m:r>
                      <a:rPr lang="en-US" altLang="zh-CN">
                        <a:latin typeface="Cambria Math"/>
                        <a:ea typeface="Cambria Math"/>
                        <a:cs typeface="Times New Roman" pitchFamily="18" charset="0"/>
                      </a:rPr>
                      <m:t> </m:t>
                    </m:r>
                  </m:oMath>
                </a14:m>
                <a:r>
                  <a:rPr lang="en-US" altLang="zh-CN" dirty="0">
                    <a:latin typeface="Cambria Math"/>
                    <a:ea typeface="Cambria Math"/>
                    <a:cs typeface="Times New Roman" pitchFamily="18" charset="0"/>
                  </a:rPr>
                  <a:t>=</a:t>
                </a:r>
                <a14:m>
                  <m:oMath xmlns:m="http://schemas.openxmlformats.org/officeDocument/2006/math">
                    <m:r>
                      <a:rPr lang="zh-CN" altLang="en-US">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e>
                    </m:d>
                    <m:r>
                      <a:rPr lang="en-US" altLang="zh-CN" b="0" i="0" smtClean="0">
                        <a:latin typeface="Cambria Math"/>
                        <a:ea typeface="Cambria Math"/>
                        <a:cs typeface="Times New Roman" pitchFamily="18" charset="0"/>
                      </a:rPr>
                      <m:t>, </m:t>
                    </m:r>
                    <m:r>
                      <a:rPr lang="zh-CN" altLang="en-US">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e>
                    </m:d>
                    <m:r>
                      <a:rPr lang="en-US" altLang="zh-CN">
                        <a:latin typeface="Cambria Math"/>
                        <a:ea typeface="Cambria Math"/>
                        <a:cs typeface="Times New Roman" pitchFamily="18" charset="0"/>
                      </a:rPr>
                      <m:t> </m:t>
                    </m:r>
                  </m:oMath>
                </a14:m>
                <a:r>
                  <a:rPr lang="en-US" altLang="zh-CN" dirty="0">
                    <a:latin typeface="Cambria Math"/>
                    <a:ea typeface="Cambria Math"/>
                    <a:cs typeface="Times New Roman" pitchFamily="18" charset="0"/>
                  </a:rPr>
                  <a:t>=</a:t>
                </a:r>
                <a14:m>
                  <m:oMath xmlns:m="http://schemas.openxmlformats.org/officeDocument/2006/math">
                    <m:r>
                      <a:rPr lang="zh-CN" altLang="en-US">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r>
                          <a:rPr lang="en-US" altLang="zh-CN" b="0" i="1" smtClean="0">
                            <a:latin typeface="Cambria Math"/>
                            <a:ea typeface="Cambria Math"/>
                            <a:cs typeface="Times New Roman" pitchFamily="18" charset="0"/>
                          </a:rPr>
                          <m:t>′</m:t>
                        </m:r>
                      </m:e>
                    </m:d>
                  </m:oMath>
                </a14:m>
                <a:endParaRPr lang="en-US" altLang="zh-CN" dirty="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endParaRPr lang="en-US" altLang="zh-CN" i="1" dirty="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14:m>
                  <m:oMath xmlns:m="http://schemas.openxmlformats.org/officeDocument/2006/math">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𝑇</m:t>
                        </m:r>
                      </m:e>
                      <m:sup>
                        <m:r>
                          <a:rPr lang="en-US" altLang="zh-CN">
                            <a:latin typeface="Cambria Math"/>
                            <a:ea typeface="Cambria Math"/>
                            <a:cs typeface="Times New Roman" pitchFamily="18" charset="0"/>
                          </a:rPr>
                          <m:t>+</m:t>
                        </m:r>
                      </m:sup>
                    </m:sSup>
                    <m:r>
                      <a:rPr lang="en-US" altLang="zh-CN" i="1" smtClean="0">
                        <a:latin typeface="Cambria Math"/>
                        <a:ea typeface="Cambria Math"/>
                        <a:cs typeface="Times New Roman" pitchFamily="18" charset="0"/>
                      </a:rPr>
                      <m:t>×</m:t>
                    </m:r>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𝑇</m:t>
                        </m:r>
                      </m:e>
                      <m:sup>
                        <m:r>
                          <m:rPr>
                            <m:sty m:val="p"/>
                          </m:rPr>
                          <a:rPr lang="el-GR" altLang="zh-CN" i="1" smtClean="0">
                            <a:latin typeface="Cambria Math"/>
                            <a:ea typeface="Cambria Math"/>
                            <a:cs typeface="Times New Roman" pitchFamily="18" charset="0"/>
                          </a:rPr>
                          <m:t>ω</m:t>
                        </m:r>
                      </m:sup>
                    </m:sSup>
                  </m:oMath>
                </a14:m>
                <a:r>
                  <a:rPr lang="en-US" altLang="zh-CN" dirty="0">
                    <a:latin typeface="Times New Roman" pitchFamily="18" charset="0"/>
                    <a:cs typeface="Times New Roman" pitchFamily="18" charset="0"/>
                  </a:rPr>
                  <a:t>: if c is a finite path, and </a:t>
                </a:r>
                <a14:m>
                  <m:oMath xmlns:m="http://schemas.openxmlformats.org/officeDocument/2006/math">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𝑐</m:t>
                        </m:r>
                      </m:e>
                      <m:sup>
                        <m:r>
                          <a:rPr lang="en-US" altLang="zh-CN" i="1">
                            <a:latin typeface="Cambria Math"/>
                            <a:ea typeface="Cambria Math"/>
                            <a:cs typeface="Times New Roman" pitchFamily="18" charset="0"/>
                          </a:rPr>
                          <m:t>′</m:t>
                        </m:r>
                      </m:sup>
                    </m:sSup>
                    <m:r>
                      <a:rPr lang="en-US" altLang="zh-CN" b="0" i="1" smtClean="0">
                        <a:latin typeface="Cambria Math"/>
                        <a:ea typeface="Cambria Math"/>
                        <a:cs typeface="Times New Roman" pitchFamily="18" charset="0"/>
                      </a:rPr>
                      <m:t> </m:t>
                    </m:r>
                  </m:oMath>
                </a14:m>
                <a:r>
                  <a:rPr lang="en-US" altLang="zh-CN" dirty="0">
                    <a:latin typeface="Cambria Math"/>
                    <a:ea typeface="Cambria Math"/>
                    <a:cs typeface="Times New Roman" pitchFamily="18" charset="0"/>
                  </a:rPr>
                  <a:t>an infinite path, such that </a:t>
                </a:r>
                <a14:m>
                  <m:oMath xmlns:m="http://schemas.openxmlformats.org/officeDocument/2006/math">
                    <m:r>
                      <a:rPr lang="zh-CN" altLang="en-US">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e>
                    </m:d>
                    <m:r>
                      <a:rPr lang="en-US" altLang="zh-CN">
                        <a:latin typeface="Cambria Math"/>
                        <a:ea typeface="Cambria Math"/>
                        <a:cs typeface="Times New Roman" pitchFamily="18" charset="0"/>
                      </a:rPr>
                      <m:t>=</m:t>
                    </m:r>
                    <m:r>
                      <a:rPr lang="zh-CN" altLang="en-US">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r>
                          <a:rPr lang="en-US" altLang="zh-CN">
                            <a:latin typeface="Cambria Math"/>
                            <a:ea typeface="Cambria Math"/>
                            <a:cs typeface="Times New Roman" pitchFamily="18" charset="0"/>
                          </a:rPr>
                          <m:t>′</m:t>
                        </m:r>
                      </m:e>
                    </m:d>
                    <m:r>
                      <a:rPr lang="en-US" altLang="zh-CN">
                        <a:latin typeface="Cambria Math"/>
                        <a:ea typeface="Cambria Math"/>
                        <a:cs typeface="Times New Roman" pitchFamily="18" charset="0"/>
                      </a:rPr>
                      <m:t> </m:t>
                    </m:r>
                    <m:r>
                      <a:rPr lang="en-US" altLang="zh-CN" b="0" i="0" smtClean="0">
                        <a:latin typeface="Cambria Math"/>
                        <a:ea typeface="Cambria Math"/>
                        <a:cs typeface="Times New Roman" pitchFamily="18" charset="0"/>
                      </a:rPr>
                      <m:t>, </m:t>
                    </m:r>
                    <m:r>
                      <m:rPr>
                        <m:sty m:val="p"/>
                      </m:rPr>
                      <a:rPr lang="en-US" altLang="zh-CN" b="0" i="0" smtClean="0">
                        <a:latin typeface="Cambria Math"/>
                        <a:ea typeface="Cambria Math"/>
                        <a:cs typeface="Times New Roman" pitchFamily="18" charset="0"/>
                      </a:rPr>
                      <m:t>then</m:t>
                    </m:r>
                    <m:r>
                      <a:rPr lang="en-US" altLang="zh-CN" b="0" i="0" smtClean="0">
                        <a:latin typeface="Cambria Math"/>
                        <a:ea typeface="Cambria Math"/>
                        <a:cs typeface="Times New Roman" pitchFamily="18" charset="0"/>
                      </a:rPr>
                      <m:t> </m:t>
                    </m:r>
                    <m:r>
                      <a:rPr lang="en-US" altLang="zh-CN">
                        <a:latin typeface="Cambria Math"/>
                        <a:ea typeface="Cambria Math"/>
                        <a:cs typeface="Times New Roman" pitchFamily="18" charset="0"/>
                      </a:rPr>
                      <m:t>𝑐</m:t>
                    </m:r>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oMath>
                </a14:m>
                <a:r>
                  <a:rPr lang="en-US" altLang="zh-CN" dirty="0">
                    <a:latin typeface="Cambria Math"/>
                    <a:ea typeface="Cambria Math"/>
                    <a:cs typeface="Times New Roman" pitchFamily="18" charset="0"/>
                  </a:rPr>
                  <a:t> is an infinite path and</a:t>
                </a:r>
                <a14:m>
                  <m:oMath xmlns:m="http://schemas.openxmlformats.org/officeDocument/2006/math">
                    <m:r>
                      <a:rPr lang="en-US" altLang="zh-CN" b="0" i="0" smtClean="0">
                        <a:latin typeface="Cambria Math"/>
                        <a:ea typeface="Cambria Math"/>
                        <a:cs typeface="Times New Roman" pitchFamily="18" charset="0"/>
                      </a:rPr>
                      <m:t> </m:t>
                    </m:r>
                    <m:r>
                      <a:rPr lang="zh-CN" altLang="en-US">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m:t>
                            </m:r>
                            <m:r>
                              <m:rPr>
                                <m:sty m:val="p"/>
                              </m:rPr>
                              <a:rPr lang="en-US" altLang="zh-CN">
                                <a:latin typeface="Cambria Math"/>
                                <a:ea typeface="Cambria Math"/>
                                <a:cs typeface="Times New Roman" pitchFamily="18" charset="0"/>
                              </a:rPr>
                              <m:t>c</m:t>
                            </m:r>
                          </m:e>
                          <m:sup>
                            <m:r>
                              <a:rPr lang="en-US" altLang="zh-CN">
                                <a:latin typeface="Cambria Math"/>
                                <a:ea typeface="Cambria Math"/>
                                <a:cs typeface="Times New Roman" pitchFamily="18" charset="0"/>
                              </a:rPr>
                              <m:t>′</m:t>
                            </m:r>
                          </m:sup>
                        </m:sSup>
                      </m:e>
                    </m:d>
                    <m:r>
                      <a:rPr lang="en-US" altLang="zh-CN">
                        <a:latin typeface="Cambria Math"/>
                        <a:ea typeface="Cambria Math"/>
                        <a:cs typeface="Times New Roman" pitchFamily="18" charset="0"/>
                      </a:rPr>
                      <m:t> </m:t>
                    </m:r>
                  </m:oMath>
                </a14:m>
                <a:r>
                  <a:rPr lang="en-US" altLang="zh-CN" dirty="0">
                    <a:latin typeface="Cambria Math"/>
                    <a:ea typeface="Cambria Math"/>
                    <a:cs typeface="Times New Roman" pitchFamily="18" charset="0"/>
                  </a:rPr>
                  <a:t>=</a:t>
                </a:r>
                <a14:m>
                  <m:oMath xmlns:m="http://schemas.openxmlformats.org/officeDocument/2006/math">
                    <m:r>
                      <a:rPr lang="zh-CN" altLang="en-US">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e>
                    </m:d>
                  </m:oMath>
                </a14:m>
                <a:endParaRPr lang="en-US" altLang="zh-CN" dirty="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endParaRPr lang="en-US" altLang="zh-CN" dirty="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r>
                  <a:rPr lang="en-US" altLang="zh-CN" dirty="0">
                    <a:latin typeface="Cambria Math"/>
                    <a:ea typeface="Cambria Math"/>
                    <a:cs typeface="Times New Roman" pitchFamily="18" charset="0"/>
                  </a:rPr>
                  <a:t>Empty path: for each state s of S, define the empty path </a:t>
                </a:r>
                <a14:m>
                  <m:oMath xmlns:m="http://schemas.openxmlformats.org/officeDocument/2006/math">
                    <m:sSub>
                      <m:sSubPr>
                        <m:ctrlPr>
                          <a:rPr lang="el-GR" altLang="zh-CN" i="1" smtClean="0">
                            <a:latin typeface="Cambria Math" panose="02040503050406030204" pitchFamily="18"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b="0" i="1" smtClean="0">
                            <a:latin typeface="Cambria Math"/>
                            <a:ea typeface="Cambria Math"/>
                            <a:cs typeface="Times New Roman" pitchFamily="18" charset="0"/>
                          </a:rPr>
                          <m:t>𝑠</m:t>
                        </m:r>
                      </m:sub>
                    </m:sSub>
                    <m:r>
                      <a:rPr lang="en-US" altLang="zh-CN" b="0" i="0" smtClean="0">
                        <a:latin typeface="Cambria Math"/>
                        <a:ea typeface="Cambria Math"/>
                        <a:cs typeface="Times New Roman" pitchFamily="18" charset="0"/>
                      </a:rPr>
                      <m:t> </m:t>
                    </m:r>
                  </m:oMath>
                </a14:m>
                <a:r>
                  <a:rPr lang="en-US" altLang="zh-CN" dirty="0">
                    <a:latin typeface="Cambria Math"/>
                    <a:ea typeface="Cambria Math"/>
                    <a:cs typeface="Times New Roman" pitchFamily="18" charset="0"/>
                  </a:rPr>
                  <a:t>of length zero, and</a:t>
                </a:r>
                <a14:m>
                  <m:oMath xmlns:m="http://schemas.openxmlformats.org/officeDocument/2006/math">
                    <m:r>
                      <a:rPr lang="en-US" altLang="zh-CN" b="0" i="0" smtClean="0">
                        <a:latin typeface="Cambria Math"/>
                        <a:ea typeface="Cambria Math"/>
                        <a:cs typeface="Times New Roman" pitchFamily="18" charset="0"/>
                      </a:rPr>
                      <m:t> </m:t>
                    </m:r>
                    <m:r>
                      <a:rPr lang="zh-CN" altLang="en-US">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sSub>
                          <m:sSubPr>
                            <m:ctrlPr>
                              <a:rPr lang="el-GR" altLang="zh-CN" i="1">
                                <a:latin typeface="Cambria Math" panose="02040503050406030204" pitchFamily="18"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i="1">
                                <a:latin typeface="Cambria Math"/>
                                <a:ea typeface="Cambria Math"/>
                                <a:cs typeface="Times New Roman" pitchFamily="18" charset="0"/>
                              </a:rPr>
                              <m:t>𝑠</m:t>
                            </m:r>
                          </m:sub>
                        </m:sSub>
                      </m:e>
                    </m:d>
                  </m:oMath>
                </a14:m>
                <a:r>
                  <a:rPr lang="en-US" altLang="zh-CN" dirty="0">
                    <a:latin typeface="Cambria Math"/>
                    <a:ea typeface="Cambria Math"/>
                    <a:cs typeface="Times New Roman" pitchFamily="18" charset="0"/>
                  </a:rPr>
                  <a:t>=</a:t>
                </a:r>
                <a14:m>
                  <m:oMath xmlns:m="http://schemas.openxmlformats.org/officeDocument/2006/math">
                    <m:r>
                      <a:rPr lang="zh-CN" altLang="en-US">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sSub>
                          <m:sSubPr>
                            <m:ctrlPr>
                              <a:rPr lang="el-GR" altLang="zh-CN" i="1">
                                <a:latin typeface="Cambria Math" panose="02040503050406030204" pitchFamily="18"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i="1">
                                <a:latin typeface="Cambria Math"/>
                                <a:ea typeface="Cambria Math"/>
                                <a:cs typeface="Times New Roman" pitchFamily="18" charset="0"/>
                              </a:rPr>
                              <m:t>𝑠</m:t>
                            </m:r>
                          </m:sub>
                        </m:sSub>
                      </m:e>
                    </m:d>
                  </m:oMath>
                </a14:m>
                <a:r>
                  <a:rPr lang="en-US" altLang="zh-CN" dirty="0">
                    <a:latin typeface="Cambria Math"/>
                    <a:ea typeface="Cambria Math"/>
                    <a:cs typeface="Times New Roman" pitchFamily="18" charset="0"/>
                  </a:rPr>
                  <a:t>=s.</a:t>
                </a:r>
              </a:p>
              <a:p>
                <a:pPr marL="447675" lvl="1" indent="-447675">
                  <a:buClr>
                    <a:schemeClr val="accent1"/>
                  </a:buClr>
                  <a:buSzPct val="70000"/>
                  <a:buFont typeface="Wingdings" pitchFamily="2" charset="2"/>
                  <a:buChar char="n"/>
                </a:pPr>
                <a:endParaRPr lang="en-US" altLang="zh-CN" dirty="0">
                  <a:latin typeface="Cambria Math"/>
                  <a:ea typeface="Cambria Math"/>
                  <a:cs typeface="Times New Roman" pitchFamily="18" charset="0"/>
                </a:endParaRPr>
              </a:p>
              <a:p>
                <a:pPr marL="447675" lvl="1" indent="-447675">
                  <a:buClr>
                    <a:schemeClr val="accent1"/>
                  </a:buClr>
                  <a:buSzPct val="70000"/>
                  <a:buFont typeface="Wingdings" pitchFamily="2" charset="2"/>
                  <a:buChar char="n"/>
                </a:pPr>
                <a:r>
                  <a:rPr lang="en-US" altLang="zh-CN" dirty="0">
                    <a:latin typeface="Cambria Math"/>
                    <a:ea typeface="Cambria Math"/>
                    <a:cs typeface="Times New Roman" pitchFamily="18" charset="0"/>
                  </a:rPr>
                  <a:t>If c is a finite path and if </a:t>
                </a:r>
                <a14:m>
                  <m:oMath xmlns:m="http://schemas.openxmlformats.org/officeDocument/2006/math">
                    <m:r>
                      <m:rPr>
                        <m:sty m:val="p"/>
                      </m:rPr>
                      <a:rPr lang="en-US" altLang="zh-CN" b="0" i="0" smtClean="0">
                        <a:latin typeface="Cambria Math"/>
                        <a:ea typeface="Cambria Math"/>
                        <a:cs typeface="Times New Roman" pitchFamily="18" charset="0"/>
                      </a:rPr>
                      <m:t>s</m:t>
                    </m:r>
                    <m:r>
                      <a:rPr lang="en-US" altLang="zh-CN" b="0" i="0" smtClean="0">
                        <a:latin typeface="Cambria Math"/>
                        <a:ea typeface="Cambria Math"/>
                        <a:cs typeface="Times New Roman" pitchFamily="18" charset="0"/>
                      </a:rPr>
                      <m:t>=</m:t>
                    </m:r>
                    <m:r>
                      <a:rPr lang="zh-CN" altLang="en-US">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e>
                    </m:d>
                  </m:oMath>
                </a14:m>
                <a:r>
                  <a:rPr lang="en-US" altLang="zh-CN" dirty="0">
                    <a:latin typeface="Cambria Math"/>
                    <a:ea typeface="Cambria Math"/>
                    <a:cs typeface="Times New Roman" pitchFamily="18" charset="0"/>
                  </a:rPr>
                  <a:t> and </a:t>
                </a:r>
                <a14:m>
                  <m:oMath xmlns:m="http://schemas.openxmlformats.org/officeDocument/2006/math">
                    <m:r>
                      <m:rPr>
                        <m:sty m:val="p"/>
                      </m:rPr>
                      <a:rPr lang="en-US" altLang="zh-CN">
                        <a:latin typeface="Cambria Math"/>
                        <a:ea typeface="Cambria Math"/>
                        <a:cs typeface="Times New Roman" pitchFamily="18" charset="0"/>
                      </a:rPr>
                      <m:t>s</m:t>
                    </m:r>
                    <m:r>
                      <a:rPr lang="en-US" altLang="zh-CN" b="0" i="0" smtClean="0">
                        <a:latin typeface="Cambria Math"/>
                        <a:ea typeface="Cambria Math"/>
                        <a:cs typeface="Times New Roman" pitchFamily="18" charset="0"/>
                      </a:rPr>
                      <m:t>′</m:t>
                    </m:r>
                    <m:r>
                      <a:rPr lang="en-US" altLang="zh-CN">
                        <a:latin typeface="Cambria Math"/>
                        <a:ea typeface="Cambria Math"/>
                        <a:cs typeface="Times New Roman" pitchFamily="18" charset="0"/>
                      </a:rPr>
                      <m:t>=</m:t>
                    </m:r>
                    <m:r>
                      <a:rPr lang="zh-CN" altLang="en-US">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e>
                    </m:d>
                  </m:oMath>
                </a14:m>
                <a:r>
                  <a:rPr lang="en-US" altLang="zh-CN" dirty="0">
                    <a:latin typeface="Cambria Math"/>
                    <a:ea typeface="Cambria Math"/>
                    <a:cs typeface="Times New Roman" pitchFamily="18" charset="0"/>
                  </a:rPr>
                  <a:t>, then </a:t>
                </a:r>
                <a14:m>
                  <m:oMath xmlns:m="http://schemas.openxmlformats.org/officeDocument/2006/math">
                    <m:sSub>
                      <m:sSubPr>
                        <m:ctrlPr>
                          <a:rPr lang="el-GR" altLang="zh-CN" i="1">
                            <a:latin typeface="Cambria Math" panose="02040503050406030204" pitchFamily="18"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i="1">
                            <a:latin typeface="Cambria Math"/>
                            <a:ea typeface="Cambria Math"/>
                            <a:cs typeface="Times New Roman" pitchFamily="18" charset="0"/>
                          </a:rPr>
                          <m:t>𝑠</m:t>
                        </m:r>
                      </m:sub>
                    </m:sSub>
                  </m:oMath>
                </a14:m>
                <a:r>
                  <a:rPr lang="en-US" altLang="zh-CN" dirty="0">
                    <a:ea typeface="Cambria Math"/>
                    <a:cs typeface="Times New Roman" pitchFamily="18" charset="0"/>
                  </a:rPr>
                  <a:t> </a:t>
                </a:r>
                <a14:m>
                  <m:oMath xmlns:m="http://schemas.openxmlformats.org/officeDocument/2006/math">
                    <m:r>
                      <a:rPr lang="en-US" altLang="zh-CN">
                        <a:latin typeface="Cambria Math"/>
                        <a:ea typeface="Cambria Math"/>
                        <a:cs typeface="Times New Roman" pitchFamily="18" charset="0"/>
                      </a:rPr>
                      <m:t>∙</m:t>
                    </m:r>
                  </m:oMath>
                </a14:m>
                <a:r>
                  <a:rPr lang="en-US" altLang="zh-CN" dirty="0">
                    <a:latin typeface="Cambria Math"/>
                    <a:ea typeface="Cambria Math"/>
                    <a:cs typeface="Times New Roman" pitchFamily="18" charset="0"/>
                  </a:rPr>
                  <a:t>c =c=</a:t>
                </a:r>
                <a14:m>
                  <m:oMath xmlns:m="http://schemas.openxmlformats.org/officeDocument/2006/math">
                    <m:r>
                      <m:rPr>
                        <m:sty m:val="p"/>
                      </m:rPr>
                      <a:rPr lang="en-US" altLang="zh-CN" b="0" i="0" smtClean="0">
                        <a:latin typeface="Cambria Math"/>
                        <a:ea typeface="Cambria Math"/>
                        <a:cs typeface="Times New Roman" pitchFamily="18" charset="0"/>
                      </a:rPr>
                      <m:t>c</m:t>
                    </m:r>
                    <m:r>
                      <a:rPr lang="en-US" altLang="zh-CN">
                        <a:latin typeface="Cambria Math"/>
                        <a:ea typeface="Cambria Math"/>
                        <a:cs typeface="Times New Roman" pitchFamily="18" charset="0"/>
                      </a:rPr>
                      <m:t>∙</m:t>
                    </m:r>
                    <m:sSub>
                      <m:sSubPr>
                        <m:ctrlPr>
                          <a:rPr lang="el-GR" altLang="zh-CN" i="1">
                            <a:latin typeface="Cambria Math" panose="02040503050406030204" pitchFamily="18"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sSup>
                          <m:sSupPr>
                            <m:ctrlPr>
                              <a:rPr lang="en-US" altLang="zh-CN" b="0" i="1" smtClean="0">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b="0" i="1" smtClean="0">
                                <a:latin typeface="Cambria Math"/>
                                <a:ea typeface="Cambria Math"/>
                                <a:cs typeface="Times New Roman" pitchFamily="18" charset="0"/>
                              </a:rPr>
                              <m:t>′</m:t>
                            </m:r>
                          </m:sup>
                        </m:sSup>
                      </m:sub>
                    </m:sSub>
                    <m:r>
                      <a:rPr lang="en-US" altLang="zh-CN" b="0" i="1" smtClean="0">
                        <a:latin typeface="Cambria Math"/>
                        <a:ea typeface="Cambria Math"/>
                        <a:cs typeface="Times New Roman" pitchFamily="18" charset="0"/>
                      </a:rPr>
                      <m:t>; </m:t>
                    </m:r>
                  </m:oMath>
                </a14:m>
                <a:r>
                  <a:rPr lang="en-US" altLang="zh-CN" dirty="0">
                    <a:latin typeface="Cambria Math"/>
                    <a:ea typeface="Cambria Math"/>
                    <a:cs typeface="Times New Roman" pitchFamily="18" charset="0"/>
                  </a:rPr>
                  <a:t>If c is an infinite path and if </a:t>
                </a:r>
                <a14:m>
                  <m:oMath xmlns:m="http://schemas.openxmlformats.org/officeDocument/2006/math">
                    <m:r>
                      <m:rPr>
                        <m:sty m:val="p"/>
                      </m:rPr>
                      <a:rPr lang="en-US" altLang="zh-CN">
                        <a:latin typeface="Cambria Math"/>
                        <a:ea typeface="Cambria Math"/>
                        <a:cs typeface="Times New Roman" pitchFamily="18" charset="0"/>
                      </a:rPr>
                      <m:t>s</m:t>
                    </m:r>
                    <m:r>
                      <a:rPr lang="en-US" altLang="zh-CN">
                        <a:latin typeface="Cambria Math"/>
                        <a:ea typeface="Cambria Math"/>
                        <a:cs typeface="Times New Roman" pitchFamily="18" charset="0"/>
                      </a:rPr>
                      <m:t>=</m:t>
                    </m:r>
                    <m:r>
                      <a:rPr lang="zh-CN" altLang="en-US">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a:latin typeface="Cambria Math"/>
                            <a:ea typeface="Cambria Math"/>
                            <a:cs typeface="Times New Roman" pitchFamily="18" charset="0"/>
                          </a:rPr>
                          <m:t>𝑐</m:t>
                        </m:r>
                      </m:e>
                    </m:d>
                  </m:oMath>
                </a14:m>
                <a:r>
                  <a:rPr lang="en-US" altLang="zh-CN" dirty="0">
                    <a:latin typeface="Cambria Math"/>
                    <a:ea typeface="Cambria Math"/>
                    <a:cs typeface="Times New Roman" pitchFamily="18" charset="0"/>
                  </a:rPr>
                  <a:t>, then </a:t>
                </a:r>
                <a14:m>
                  <m:oMath xmlns:m="http://schemas.openxmlformats.org/officeDocument/2006/math">
                    <m:sSub>
                      <m:sSubPr>
                        <m:ctrlPr>
                          <a:rPr lang="el-GR" altLang="zh-CN" i="1">
                            <a:latin typeface="Cambria Math" panose="02040503050406030204" pitchFamily="18" charset="0"/>
                            <a:ea typeface="Cambria Math"/>
                            <a:cs typeface="Times New Roman" pitchFamily="18" charset="0"/>
                          </a:rPr>
                        </m:ctrlPr>
                      </m:sSubPr>
                      <m:e>
                        <m:r>
                          <m:rPr>
                            <m:sty m:val="p"/>
                          </m:rPr>
                          <a:rPr lang="el-GR" altLang="zh-CN" i="1">
                            <a:latin typeface="Cambria Math"/>
                            <a:ea typeface="Cambria Math"/>
                            <a:cs typeface="Times New Roman" pitchFamily="18" charset="0"/>
                          </a:rPr>
                          <m:t>ε</m:t>
                        </m:r>
                      </m:e>
                      <m:sub>
                        <m:r>
                          <a:rPr lang="en-US" altLang="zh-CN" i="1">
                            <a:latin typeface="Cambria Math"/>
                            <a:ea typeface="Cambria Math"/>
                            <a:cs typeface="Times New Roman" pitchFamily="18" charset="0"/>
                          </a:rPr>
                          <m:t>𝑠</m:t>
                        </m:r>
                      </m:sub>
                    </m:sSub>
                  </m:oMath>
                </a14:m>
                <a:r>
                  <a:rPr lang="en-US" altLang="zh-CN" dirty="0">
                    <a:ea typeface="Cambria Math"/>
                    <a:cs typeface="Times New Roman" pitchFamily="18" charset="0"/>
                  </a:rPr>
                  <a:t> </a:t>
                </a:r>
                <a14:m>
                  <m:oMath xmlns:m="http://schemas.openxmlformats.org/officeDocument/2006/math">
                    <m:r>
                      <a:rPr lang="en-US" altLang="zh-CN">
                        <a:latin typeface="Cambria Math"/>
                        <a:ea typeface="Cambria Math"/>
                        <a:cs typeface="Times New Roman" pitchFamily="18" charset="0"/>
                      </a:rPr>
                      <m:t>∙</m:t>
                    </m:r>
                  </m:oMath>
                </a14:m>
                <a:r>
                  <a:rPr lang="en-US" altLang="zh-CN" dirty="0">
                    <a:latin typeface="Cambria Math"/>
                    <a:ea typeface="Cambria Math"/>
                    <a:cs typeface="Times New Roman" pitchFamily="18" charset="0"/>
                  </a:rPr>
                  <a:t>c=c</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484313"/>
                <a:ext cx="8142287" cy="4392612"/>
              </a:xfrm>
              <a:blipFill rotWithShape="1">
                <a:blip r:embed="rId2"/>
                <a:stretch>
                  <a:fillRect l="-374" t="-2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985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itchFamily="18" charset="0"/>
                <a:cs typeface="Times New Roman" pitchFamily="18" charset="0"/>
              </a:rPr>
              <a:t>Labeled transition systems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latin typeface="Times New Roman" pitchFamily="18" charset="0"/>
                    <a:cs typeface="Times New Roman" pitchFamily="18" charset="0"/>
                  </a:rPr>
                  <a:t>A transition system </a:t>
                </a:r>
                <a:r>
                  <a:rPr lang="en-US" altLang="zh-CN" i="1" dirty="0">
                    <a:latin typeface="Times New Roman" pitchFamily="18" charset="0"/>
                    <a:cs typeface="Times New Roman" pitchFamily="18" charset="0"/>
                  </a:rPr>
                  <a:t>labeled </a:t>
                </a:r>
                <a:r>
                  <a:rPr lang="en-US" altLang="zh-CN" dirty="0">
                    <a:latin typeface="Times New Roman" pitchFamily="18" charset="0"/>
                    <a:cs typeface="Times New Roman" pitchFamily="18" charset="0"/>
                  </a:rPr>
                  <a:t>by an alphabet </a:t>
                </a:r>
                <a:r>
                  <a:rPr lang="en-US" altLang="zh-CN" i="1" dirty="0">
                    <a:latin typeface="Times New Roman" pitchFamily="18" charset="0"/>
                    <a:cs typeface="Times New Roman" pitchFamily="18" charset="0"/>
                  </a:rPr>
                  <a:t>A </a:t>
                </a:r>
                <a:r>
                  <a:rPr lang="en-US" altLang="zh-CN" dirty="0">
                    <a:latin typeface="Times New Roman" pitchFamily="18" charset="0"/>
                    <a:cs typeface="Times New Roman" pitchFamily="18" charset="0"/>
                  </a:rPr>
                  <a:t>is a 6-tuple </a:t>
                </a:r>
                <a14:m>
                  <m:oMath xmlns:m="http://schemas.openxmlformats.org/officeDocument/2006/math">
                    <m:r>
                      <a:rPr lang="zh-CN" altLang="en-US" i="1">
                        <a:latin typeface="Cambria Math"/>
                      </a:rPr>
                      <m:t>𝒜</m:t>
                    </m:r>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b="0" i="1" smtClean="0">
                        <a:latin typeface="Cambria Math"/>
                      </a:rPr>
                      <m:t>,</m:t>
                    </m:r>
                    <m:r>
                      <a:rPr lang="zh-CN" altLang="en-US" i="1" dirty="0">
                        <a:latin typeface="Cambria Math"/>
                        <a:cs typeface="Times New Roman" pitchFamily="18" charset="0"/>
                      </a:rPr>
                      <m:t>𝜆</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where</a:t>
                </a:r>
              </a:p>
              <a:p>
                <a:pPr lvl="1"/>
                <a14:m>
                  <m:oMath xmlns:m="http://schemas.openxmlformats.org/officeDocument/2006/math">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is a transition system,</a:t>
                </a:r>
              </a:p>
              <a:p>
                <a:pPr lvl="1"/>
                <a14:m>
                  <m:oMath xmlns:m="http://schemas.openxmlformats.org/officeDocument/2006/math">
                    <m:r>
                      <a:rPr lang="zh-CN" altLang="en-US" i="1" dirty="0">
                        <a:latin typeface="Cambria Math"/>
                        <a:cs typeface="Times New Roman" pitchFamily="18" charset="0"/>
                      </a:rPr>
                      <m:t>𝜆</m:t>
                    </m:r>
                  </m:oMath>
                </a14:m>
                <a:r>
                  <a:rPr lang="en-US" altLang="zh-CN" dirty="0">
                    <a:latin typeface="Times New Roman" pitchFamily="18" charset="0"/>
                    <a:cs typeface="Times New Roman" pitchFamily="18" charset="0"/>
                  </a:rPr>
                  <a:t> is a mapping from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to </a:t>
                </a:r>
                <a:r>
                  <a:rPr lang="en-US" altLang="zh-CN" i="1" dirty="0">
                    <a:latin typeface="Times New Roman" pitchFamily="18" charset="0"/>
                    <a:cs typeface="Times New Roman" pitchFamily="18" charset="0"/>
                  </a:rPr>
                  <a:t>A </a:t>
                </a:r>
                <a:r>
                  <a:rPr lang="en-US" altLang="zh-CN" dirty="0">
                    <a:latin typeface="Times New Roman" pitchFamily="18" charset="0"/>
                    <a:cs typeface="Times New Roman" pitchFamily="18" charset="0"/>
                  </a:rPr>
                  <a:t>taking each transition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to its label</a:t>
                </a:r>
                <a14:m>
                  <m:oMath xmlns:m="http://schemas.openxmlformats.org/officeDocument/2006/math">
                    <m:r>
                      <a:rPr lang="en-US" altLang="zh-CN" b="0" i="0" dirty="0" smtClean="0">
                        <a:latin typeface="Cambria Math"/>
                        <a:cs typeface="Times New Roman" pitchFamily="18" charset="0"/>
                      </a:rPr>
                      <m:t> </m:t>
                    </m:r>
                    <m:r>
                      <a:rPr lang="zh-CN" altLang="en-US" i="1" dirty="0">
                        <a:latin typeface="Cambria Math"/>
                        <a:cs typeface="Times New Roman" pitchFamily="18" charset="0"/>
                      </a:rPr>
                      <m:t>𝜆</m:t>
                    </m:r>
                    <m:r>
                      <a:rPr lang="en-US" altLang="zh-CN" b="0" i="1" dirty="0" smtClean="0">
                        <a:latin typeface="Cambria Math"/>
                        <a:cs typeface="Times New Roman" pitchFamily="18" charset="0"/>
                      </a:rPr>
                      <m:t>(</m:t>
                    </m:r>
                    <m:r>
                      <a:rPr lang="en-US" altLang="zh-CN" b="0" i="1" dirty="0" smtClean="0">
                        <a:latin typeface="Cambria Math"/>
                        <a:cs typeface="Times New Roman" pitchFamily="18" charset="0"/>
                      </a:rPr>
                      <m:t>𝑡</m:t>
                    </m:r>
                    <m:r>
                      <a:rPr lang="en-US" altLang="zh-CN" b="0" i="1" dirty="0" smtClean="0">
                        <a:latin typeface="Cambria Math"/>
                        <a:cs typeface="Times New Roman" pitchFamily="18" charset="0"/>
                      </a:rPr>
                      <m:t>)</m:t>
                    </m:r>
                  </m:oMath>
                </a14:m>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Intuitively, the label of a transition indicates the action or event which triggers the transition. </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842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340644"/>
                <a:ext cx="8142287" cy="5112692"/>
              </a:xfrm>
            </p:spPr>
            <p:txBody>
              <a:bodyPr>
                <a:normAutofit fontScale="70000" lnSpcReduction="20000"/>
              </a:bodyPr>
              <a:lstStyle/>
              <a:p>
                <a:r>
                  <a:rPr lang="en-US" altLang="zh-CN" dirty="0">
                    <a:latin typeface="Times New Roman" pitchFamily="18" charset="0"/>
                    <a:cs typeface="Times New Roman" pitchFamily="18" charset="0"/>
                  </a:rPr>
                  <a:t>It is logical to assume that two different transitions cannot have the same source, target and label.</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It is not necessary to distinguish two transitions that are triggered by the same action and that make the transition system pass from the same state s to the same state s’</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This implies </a:t>
                </a:r>
                <a14:m>
                  <m:oMath xmlns:m="http://schemas.openxmlformats.org/officeDocument/2006/math">
                    <m:r>
                      <a:rPr lang="en-US" altLang="zh-CN" i="1">
                        <a:latin typeface="Cambria Math"/>
                      </a:rPr>
                      <m:t>&lt;</m:t>
                    </m:r>
                    <m:r>
                      <a:rPr lang="zh-CN" altLang="en-US" i="1">
                        <a:latin typeface="Cambria Math"/>
                      </a:rPr>
                      <m:t>𝛼</m:t>
                    </m:r>
                    <m:r>
                      <a:rPr lang="en-US" altLang="zh-CN" i="1">
                        <a:latin typeface="Cambria Math"/>
                      </a:rPr>
                      <m:t>,</m:t>
                    </m:r>
                    <m:r>
                      <a:rPr lang="zh-CN" altLang="en-US" i="1" dirty="0">
                        <a:latin typeface="Cambria Math"/>
                        <a:cs typeface="Times New Roman" pitchFamily="18" charset="0"/>
                      </a:rPr>
                      <m:t>𝜆</m:t>
                    </m:r>
                    <m:r>
                      <a:rPr lang="en-US" altLang="zh-CN" i="1">
                        <a:latin typeface="Cambria Math"/>
                      </a:rPr>
                      <m:t>,</m:t>
                    </m:r>
                    <m:r>
                      <a:rPr lang="zh-CN" altLang="en-US" i="1">
                        <a:latin typeface="Cambria Math"/>
                      </a:rPr>
                      <m:t>𝛽</m:t>
                    </m:r>
                    <m:r>
                      <a:rPr lang="en-US" altLang="zh-CN" i="1">
                        <a:latin typeface="Cambria Math"/>
                      </a:rPr>
                      <m:t>&gt;</m:t>
                    </m:r>
                    <m:r>
                      <a:rPr lang="en-US" altLang="zh-CN" b="0" i="1" smtClean="0">
                        <a:latin typeface="Cambria Math"/>
                      </a:rPr>
                      <m:t>:</m:t>
                    </m:r>
                    <m:r>
                      <a:rPr lang="en-US" altLang="zh-CN" b="0" i="1" smtClean="0">
                        <a:latin typeface="Cambria Math"/>
                      </a:rPr>
                      <m:t>𝑇</m:t>
                    </m:r>
                    <m:r>
                      <a:rPr lang="en-US" altLang="zh-CN" b="0" i="1" smtClean="0">
                        <a:latin typeface="Cambria Math"/>
                        <a:ea typeface="Cambria Math"/>
                      </a:rPr>
                      <m:t>→</m:t>
                    </m:r>
                    <m:r>
                      <a:rPr lang="en-US" altLang="zh-CN" b="0" i="1" smtClean="0">
                        <a:latin typeface="Cambria Math"/>
                        <a:ea typeface="Cambria Math"/>
                      </a:rPr>
                      <m:t>𝑆</m:t>
                    </m:r>
                    <m:r>
                      <a:rPr lang="en-US" altLang="zh-CN" b="0" i="1" smtClean="0">
                        <a:latin typeface="Cambria Math"/>
                        <a:ea typeface="Cambria Math"/>
                      </a:rPr>
                      <m:t>×</m:t>
                    </m:r>
                    <m:r>
                      <a:rPr lang="en-US" altLang="zh-CN" b="0" i="1" smtClean="0">
                        <a:latin typeface="Cambria Math"/>
                        <a:ea typeface="Cambria Math"/>
                      </a:rPr>
                      <m:t>𝐴</m:t>
                    </m:r>
                    <m:r>
                      <a:rPr lang="en-US" altLang="zh-CN" b="0" i="1" smtClean="0">
                        <a:latin typeface="Cambria Math"/>
                        <a:ea typeface="Cambria Math"/>
                      </a:rPr>
                      <m:t>×</m:t>
                    </m:r>
                    <m:r>
                      <a:rPr lang="en-US" altLang="zh-CN" b="0" i="1" smtClean="0">
                        <a:latin typeface="Cambria Math"/>
                        <a:ea typeface="Cambria Math"/>
                      </a:rPr>
                      <m:t>𝑆</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is injective</a:t>
                </a:r>
              </a:p>
              <a:p>
                <a:pPr lvl="1"/>
                <a:r>
                  <a:rPr lang="en-US" altLang="zh-CN" dirty="0"/>
                  <a:t>An injective function is a function which associates distinct arguments to distinct values</a:t>
                </a:r>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In a given state, the same action can provoke two different transitions leading to different states: </a:t>
                </a:r>
                <a14:m>
                  <m:oMath xmlns:m="http://schemas.openxmlformats.org/officeDocument/2006/math">
                    <m:r>
                      <a:rPr lang="zh-CN" altLang="en-US" i="1">
                        <a:latin typeface="Cambria Math"/>
                      </a:rPr>
                      <m:t>𝛼</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zh-CN" altLang="en-US" i="1">
                        <a:latin typeface="Cambria Math"/>
                      </a:rPr>
                      <m:t>𝛼</m:t>
                    </m:r>
                    <m:d>
                      <m:dPr>
                        <m:ctrlPr>
                          <a:rPr lang="en-US" altLang="zh-CN" i="1">
                            <a:latin typeface="Cambria Math" panose="02040503050406030204" pitchFamily="18" charset="0"/>
                          </a:rPr>
                        </m:ctrlPr>
                      </m:dPr>
                      <m:e>
                        <m:r>
                          <a:rPr lang="en-US" altLang="zh-CN" i="1">
                            <a:latin typeface="Cambria Math"/>
                          </a:rPr>
                          <m:t>𝑡</m:t>
                        </m:r>
                        <m:r>
                          <a:rPr lang="en-US" altLang="zh-CN" b="0" i="1" smtClean="0">
                            <a:latin typeface="Cambria Math"/>
                          </a:rPr>
                          <m:t>′</m:t>
                        </m:r>
                      </m:e>
                    </m:d>
                  </m:oMath>
                </a14:m>
                <a:r>
                  <a:rPr lang="en-US" altLang="zh-CN" dirty="0">
                    <a:latin typeface="Times New Roman" pitchFamily="18" charset="0"/>
                    <a:cs typeface="Times New Roman" pitchFamily="18" charset="0"/>
                  </a:rPr>
                  <a:t> and </a:t>
                </a:r>
                <a14:m>
                  <m:oMath xmlns:m="http://schemas.openxmlformats.org/officeDocument/2006/math">
                    <m:r>
                      <a:rPr lang="zh-CN" altLang="en-US" i="1" dirty="0">
                        <a:latin typeface="Cambria Math"/>
                        <a:cs typeface="Times New Roman" pitchFamily="18" charset="0"/>
                      </a:rPr>
                      <m:t>𝜆</m:t>
                    </m:r>
                    <m:d>
                      <m:dPr>
                        <m:ctrlPr>
                          <a:rPr lang="en-US" altLang="zh-CN" i="1">
                            <a:latin typeface="Cambria Math" panose="02040503050406030204" pitchFamily="18" charset="0"/>
                          </a:rPr>
                        </m:ctrlPr>
                      </m:dPr>
                      <m:e>
                        <m:r>
                          <a:rPr lang="en-US" altLang="zh-CN" i="1">
                            <a:latin typeface="Cambria Math"/>
                          </a:rPr>
                          <m:t>𝑡</m:t>
                        </m:r>
                      </m:e>
                    </m:d>
                    <m:r>
                      <a:rPr lang="en-US" altLang="zh-CN" i="1">
                        <a:latin typeface="Cambria Math"/>
                      </a:rPr>
                      <m:t>=</m:t>
                    </m:r>
                    <m:r>
                      <a:rPr lang="zh-CN" altLang="en-US" i="1" dirty="0">
                        <a:latin typeface="Cambria Math"/>
                        <a:cs typeface="Times New Roman" pitchFamily="18" charset="0"/>
                      </a:rPr>
                      <m:t>𝜆</m:t>
                    </m:r>
                    <m:d>
                      <m:dPr>
                        <m:ctrlPr>
                          <a:rPr lang="en-US" altLang="zh-CN" i="1">
                            <a:latin typeface="Cambria Math" panose="02040503050406030204" pitchFamily="18" charset="0"/>
                          </a:rPr>
                        </m:ctrlPr>
                      </m:dPr>
                      <m:e>
                        <m:r>
                          <a:rPr lang="en-US" altLang="zh-CN" i="1">
                            <a:latin typeface="Cambria Math"/>
                          </a:rPr>
                          <m:t>𝑡</m:t>
                        </m:r>
                        <m:r>
                          <a:rPr lang="en-US" altLang="zh-CN" i="1">
                            <a:latin typeface="Cambria Math"/>
                          </a:rPr>
                          <m:t>′</m:t>
                        </m:r>
                      </m:e>
                    </m:d>
                  </m:oMath>
                </a14:m>
                <a:r>
                  <a:rPr lang="en-US" altLang="zh-CN" dirty="0">
                    <a:latin typeface="Times New Roman" pitchFamily="18" charset="0"/>
                    <a:cs typeface="Times New Roman" pitchFamily="18" charset="0"/>
                  </a:rPr>
                  <a:t> do not necessarily imply </a:t>
                </a:r>
                <a14:m>
                  <m:oMath xmlns:m="http://schemas.openxmlformats.org/officeDocument/2006/math">
                    <m:r>
                      <a:rPr lang="en-US" altLang="zh-CN" b="0" i="1" smtClean="0">
                        <a:latin typeface="Cambria Math"/>
                      </a:rPr>
                      <m:t>𝑡</m:t>
                    </m:r>
                    <m:r>
                      <a:rPr lang="en-US" altLang="zh-CN" i="1">
                        <a:latin typeface="Cambria Math"/>
                      </a:rPr>
                      <m:t>=</m:t>
                    </m:r>
                    <m:r>
                      <a:rPr lang="en-US" altLang="zh-CN" b="0" i="1" smtClean="0">
                        <a:latin typeface="Cambria Math"/>
                      </a:rPr>
                      <m:t>𝑡</m:t>
                    </m:r>
                    <m:r>
                      <a:rPr lang="en-US" altLang="zh-CN" b="0" i="1" smtClean="0">
                        <a:latin typeface="Cambria Math"/>
                      </a:rPr>
                      <m:t>′</m:t>
                    </m:r>
                  </m:oMath>
                </a14:m>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340644"/>
                <a:ext cx="8142287" cy="5112692"/>
              </a:xfrm>
              <a:blipFill rotWithShape="1">
                <a:blip r:embed="rId3"/>
                <a:stretch>
                  <a:fillRect l="-150" t="-1788"/>
                </a:stretch>
              </a:blipFill>
            </p:spPr>
            <p:txBody>
              <a:bodyPr/>
              <a:lstStyle/>
              <a:p>
                <a:r>
                  <a:rPr lang="zh-CN" altLang="en-US">
                    <a:noFill/>
                  </a:rPr>
                  <a:t> </a:t>
                </a:r>
              </a:p>
            </p:txBody>
          </p:sp>
        </mc:Fallback>
      </mc:AlternateContent>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005064"/>
            <a:ext cx="3367708" cy="1139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39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548" y="1700808"/>
            <a:ext cx="5800725"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22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itchFamily="18" charset="0"/>
                <a:cs typeface="Times New Roman" pitchFamily="18" charset="0"/>
              </a:rPr>
              <a:t>Traces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If </a:t>
                </a:r>
                <a:r>
                  <a:rPr lang="en-US" altLang="zh-CN" i="1" dirty="0">
                    <a:latin typeface="Times New Roman" pitchFamily="18" charset="0"/>
                    <a:cs typeface="Times New Roman" pitchFamily="18" charset="0"/>
                  </a:rPr>
                  <a:t>c </a:t>
                </a:r>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2</m:t>
                        </m:r>
                      </m:sub>
                    </m:sSub>
                    <m:r>
                      <a:rPr lang="en-US" altLang="zh-CN" i="1">
                        <a:latin typeface="Cambria Math"/>
                        <a:ea typeface="Cambria Math"/>
                      </a:rPr>
                      <m:t>⋯</m:t>
                    </m:r>
                    <m:r>
                      <a:rPr lang="en-US" altLang="zh-CN" i="1">
                        <a:latin typeface="Cambria Math"/>
                      </a:rPr>
                      <m:t>, </m:t>
                    </m:r>
                  </m:oMath>
                </a14:m>
                <a:r>
                  <a:rPr lang="en-US" altLang="zh-CN" dirty="0">
                    <a:latin typeface="Times New Roman" pitchFamily="18" charset="0"/>
                    <a:cs typeface="Times New Roman" pitchFamily="18" charset="0"/>
                  </a:rPr>
                  <a:t>is a path in a labeled transition system, the sequence of actions </a:t>
                </a:r>
                <a:r>
                  <a:rPr lang="en-US" altLang="zh-CN" i="1" dirty="0">
                    <a:latin typeface="Times New Roman" pitchFamily="18" charset="0"/>
                    <a:cs typeface="Times New Roman" pitchFamily="18" charset="0"/>
                  </a:rPr>
                  <a:t>trace</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 = </a:t>
                </a:r>
                <a14:m>
                  <m:oMath xmlns:m="http://schemas.openxmlformats.org/officeDocument/2006/math">
                    <m:sSub>
                      <m:sSubPr>
                        <m:ctrlPr>
                          <a:rPr lang="en-US" altLang="zh-CN" i="1">
                            <a:latin typeface="Cambria Math" panose="02040503050406030204" pitchFamily="18" charset="0"/>
                          </a:rPr>
                        </m:ctrlPr>
                      </m:sSubPr>
                      <m:e>
                        <m:r>
                          <a:rPr lang="zh-CN" altLang="en-US" i="1" dirty="0">
                            <a:latin typeface="Cambria Math"/>
                            <a:cs typeface="Times New Roman" pitchFamily="18" charset="0"/>
                          </a:rPr>
                          <m:t>𝜆</m:t>
                        </m:r>
                        <m:r>
                          <a:rPr lang="en-US" altLang="zh-CN" b="0" i="1" dirty="0" smtClean="0">
                            <a:latin typeface="Cambria Math"/>
                            <a:cs typeface="Times New Roman" pitchFamily="18" charset="0"/>
                          </a:rPr>
                          <m:t>(</m:t>
                        </m:r>
                        <m:r>
                          <a:rPr lang="en-US" altLang="zh-CN" i="1">
                            <a:latin typeface="Cambria Math"/>
                          </a:rPr>
                          <m:t>𝑡</m:t>
                        </m:r>
                      </m:e>
                      <m:sub>
                        <m:r>
                          <a:rPr lang="en-US" altLang="zh-CN" i="1">
                            <a:latin typeface="Cambria Math"/>
                          </a:rPr>
                          <m:t>1</m:t>
                        </m:r>
                      </m:sub>
                    </m:sSub>
                    <m:r>
                      <a:rPr lang="en-US" altLang="zh-CN" b="0" i="1" smtClean="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r>
                      <a:rPr lang="zh-CN" altLang="en-US" i="1" dirty="0">
                        <a:latin typeface="Cambria Math"/>
                        <a:cs typeface="Times New Roman" pitchFamily="18" charset="0"/>
                      </a:rPr>
                      <m:t>𝜆</m:t>
                    </m:r>
                    <m:r>
                      <a:rPr lang="en-US" altLang="zh-CN" b="0" i="1" dirty="0" smtClean="0">
                        <a:latin typeface="Cambria Math"/>
                        <a:cs typeface="Times New Roman" pitchFamily="18" charset="0"/>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2</m:t>
                        </m:r>
                      </m:sub>
                    </m:sSub>
                    <m:r>
                      <a:rPr lang="en-US" altLang="zh-CN" b="0" i="1" smtClean="0">
                        <a:latin typeface="Cambria Math"/>
                      </a:rPr>
                      <m:t>)</m:t>
                    </m:r>
                    <m:r>
                      <a:rPr lang="en-US" altLang="zh-CN" i="1">
                        <a:latin typeface="Cambria Math"/>
                        <a:ea typeface="Cambria Math"/>
                      </a:rPr>
                      <m:t>⋯ </m:t>
                    </m:r>
                  </m:oMath>
                </a14:m>
                <a:r>
                  <a:rPr lang="en-US" altLang="zh-CN" dirty="0">
                    <a:latin typeface="Times New Roman" pitchFamily="18" charset="0"/>
                    <a:cs typeface="Times New Roman" pitchFamily="18" charset="0"/>
                  </a:rPr>
                  <a:t>is called the </a:t>
                </a:r>
                <a:r>
                  <a:rPr lang="en-US" altLang="zh-CN" i="1" dirty="0">
                    <a:latin typeface="Times New Roman" pitchFamily="18" charset="0"/>
                    <a:cs typeface="Times New Roman" pitchFamily="18" charset="0"/>
                  </a:rPr>
                  <a:t>trace </a:t>
                </a:r>
                <a:r>
                  <a:rPr lang="en-US" altLang="zh-CN" dirty="0">
                    <a:latin typeface="Times New Roman" pitchFamily="18" charset="0"/>
                    <a:cs typeface="Times New Roman" pitchFamily="18" charset="0"/>
                  </a:rPr>
                  <a:t>of the path.</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193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Equivalence</a:t>
            </a:r>
            <a:r>
              <a:rPr lang="zh-CN" altLang="en-US" dirty="0">
                <a:latin typeface="Times New Roman" pitchFamily="18" charset="0"/>
                <a:cs typeface="Times New Roman" pitchFamily="18" charset="0"/>
              </a:rPr>
              <a:t> </a:t>
            </a:r>
            <a:r>
              <a:rPr lang="en-US" altLang="zh-CN" dirty="0"/>
              <a:t>Relation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A relation R </a:t>
                </a:r>
                <a14:m>
                  <m:oMath xmlns:m="http://schemas.openxmlformats.org/officeDocument/2006/math">
                    <m:r>
                      <a:rPr lang="en-US" altLang="zh-CN" i="1" smtClean="0">
                        <a:latin typeface="Cambria Math"/>
                        <a:ea typeface="Cambria Math"/>
                      </a:rPr>
                      <m:t>⊆</m:t>
                    </m:r>
                  </m:oMath>
                </a14:m>
                <a:r>
                  <a:rPr lang="en-US" altLang="zh-CN" dirty="0">
                    <a:latin typeface="Times New Roman" pitchFamily="18" charset="0"/>
                    <a:cs typeface="Times New Roman" pitchFamily="18" charset="0"/>
                  </a:rPr>
                  <a:t> X × X is an equivalence (relation) if and only if</a:t>
                </a:r>
              </a:p>
              <a:p>
                <a:r>
                  <a:rPr lang="en-US" altLang="zh-CN" dirty="0">
                    <a:latin typeface="Times New Roman" pitchFamily="18" charset="0"/>
                    <a:cs typeface="Times New Roman" pitchFamily="18" charset="0"/>
                  </a:rPr>
                  <a:t>Reflexive: for all x </a:t>
                </a:r>
                <a14:m>
                  <m:oMath xmlns:m="http://schemas.openxmlformats.org/officeDocument/2006/math">
                    <m:r>
                      <a:rPr lang="en-US" altLang="zh-CN" b="0" i="1" smtClean="0">
                        <a:latin typeface="Cambria Math"/>
                        <a:ea typeface="Cambria Math"/>
                      </a:rPr>
                      <m:t>∈</m:t>
                    </m:r>
                    <m:r>
                      <a:rPr lang="en-US" altLang="zh-CN" i="1">
                        <a:latin typeface="Cambria Math"/>
                        <a:ea typeface="Cambria Math"/>
                      </a:rPr>
                      <m:t> </m:t>
                    </m:r>
                  </m:oMath>
                </a14:m>
                <a:r>
                  <a:rPr lang="en-US" altLang="zh-CN" dirty="0" err="1">
                    <a:latin typeface="Times New Roman" pitchFamily="18" charset="0"/>
                    <a:cs typeface="Times New Roman" pitchFamily="18" charset="0"/>
                  </a:rPr>
                  <a:t>X</a:t>
                </a:r>
                <a:r>
                  <a:rPr lang="en-US" altLang="zh-CN" dirty="0">
                    <a:latin typeface="Times New Roman" pitchFamily="18" charset="0"/>
                    <a:cs typeface="Times New Roman" pitchFamily="18" charset="0"/>
                  </a:rPr>
                  <a:t> : (x, x)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a:t>
                </a:r>
              </a:p>
              <a:p>
                <a:r>
                  <a:rPr lang="en-US" altLang="zh-CN" dirty="0">
                    <a:latin typeface="Times New Roman" pitchFamily="18" charset="0"/>
                    <a:cs typeface="Times New Roman" pitchFamily="18" charset="0"/>
                  </a:rPr>
                  <a:t>Symmetric: for all x, y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X : if (x, y)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 then (y, x)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a:t>
                </a:r>
              </a:p>
              <a:p>
                <a:r>
                  <a:rPr lang="en-US" altLang="zh-CN" dirty="0">
                    <a:latin typeface="Times New Roman" pitchFamily="18" charset="0"/>
                    <a:cs typeface="Times New Roman" pitchFamily="18" charset="0"/>
                  </a:rPr>
                  <a:t>Transitive: for all x, y, z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X : if (x, y)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 and (y, z)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 then (x, z) </a:t>
                </a:r>
                <a14:m>
                  <m:oMath xmlns:m="http://schemas.openxmlformats.org/officeDocument/2006/math">
                    <m:r>
                      <a:rPr lang="en-US" altLang="zh-CN" i="1">
                        <a:latin typeface="Cambria Math"/>
                        <a:ea typeface="Cambria Math"/>
                      </a:rPr>
                      <m:t>∈</m:t>
                    </m:r>
                  </m:oMath>
                </a14:m>
                <a:r>
                  <a:rPr lang="en-US" altLang="zh-CN" dirty="0">
                    <a:latin typeface="Times New Roman" pitchFamily="18" charset="0"/>
                    <a:cs typeface="Times New Roman" pitchFamily="18" charset="0"/>
                  </a:rPr>
                  <a:t> R</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803" r="-41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345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There are numerous notions of equivalency for transition systems</a:t>
            </a:r>
          </a:p>
          <a:p>
            <a:r>
              <a:rPr lang="en-US" altLang="zh-CN" dirty="0">
                <a:latin typeface="Times New Roman" pitchFamily="18" charset="0"/>
                <a:cs typeface="Times New Roman" pitchFamily="18" charset="0"/>
              </a:rPr>
              <a:t>We consider the following:</a:t>
            </a:r>
          </a:p>
          <a:p>
            <a:pPr lvl="1"/>
            <a:r>
              <a:rPr lang="en-US" altLang="zh-CN" dirty="0">
                <a:latin typeface="Times New Roman" pitchFamily="18" charset="0"/>
                <a:cs typeface="Times New Roman" pitchFamily="18" charset="0"/>
              </a:rPr>
              <a:t>Strong isomorphism</a:t>
            </a:r>
          </a:p>
          <a:p>
            <a:pPr lvl="1"/>
            <a:r>
              <a:rPr lang="en-US" altLang="zh-CN" dirty="0">
                <a:latin typeface="Times New Roman" pitchFamily="18" charset="0"/>
                <a:cs typeface="Times New Roman" pitchFamily="18" charset="0"/>
              </a:rPr>
              <a:t>Weak isomorphism</a:t>
            </a:r>
          </a:p>
          <a:p>
            <a:pPr lvl="1"/>
            <a:r>
              <a:rPr lang="en-US" altLang="zh-CN" dirty="0" err="1">
                <a:latin typeface="Times New Roman" pitchFamily="18" charset="0"/>
                <a:cs typeface="Times New Roman" pitchFamily="18" charset="0"/>
              </a:rPr>
              <a:t>Bisimulation</a:t>
            </a:r>
            <a:r>
              <a:rPr lang="en-US" altLang="zh-CN" dirty="0">
                <a:latin typeface="Times New Roman" pitchFamily="18" charset="0"/>
                <a:cs typeface="Times New Roman" pitchFamily="18" charset="0"/>
              </a:rPr>
              <a:t> equivalence</a:t>
            </a:r>
            <a:endParaRPr lang="zh-CN" altLang="en-US"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365104"/>
            <a:ext cx="4371975" cy="2200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35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977284" cy="576262"/>
          </a:xfrm>
        </p:spPr>
        <p:txBody>
          <a:bodyPr/>
          <a:lstStyle/>
          <a:p>
            <a:r>
              <a:rPr lang="en-US" altLang="zh-CN" dirty="0">
                <a:latin typeface="Times New Roman" pitchFamily="18" charset="0"/>
                <a:cs typeface="Times New Roman" pitchFamily="18" charset="0"/>
              </a:rPr>
              <a:t>Transition system homomorphism</a:t>
            </a:r>
            <a:endParaRPr lang="zh-CN"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i="1" dirty="0">
                    <a:latin typeface="Times New Roman" pitchFamily="18" charset="0"/>
                    <a:cs typeface="Times New Roman" pitchFamily="18" charset="0"/>
                  </a:rPr>
                  <a:t>Definition:</a:t>
                </a:r>
                <a:r>
                  <a:rPr lang="en-US" altLang="zh-CN" dirty="0">
                    <a:latin typeface="Times New Roman" pitchFamily="18" charset="0"/>
                    <a:cs typeface="Times New Roman" pitchFamily="18" charset="0"/>
                  </a:rPr>
                  <a:t>Let</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and</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&lt;</m:t>
                    </m:r>
                    <m:r>
                      <a:rPr lang="en-US" altLang="zh-CN" i="1">
                        <a:latin typeface="Cambria Math"/>
                      </a:rPr>
                      <m:t>𝑆</m:t>
                    </m:r>
                    <m:r>
                      <a:rPr lang="en-US" altLang="zh-CN" b="0" i="1" smtClean="0">
                        <a:latin typeface="Cambria Math"/>
                      </a:rPr>
                      <m:t>′</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𝑆</m:t>
                        </m:r>
                        <m:r>
                          <a:rPr lang="en-US" altLang="zh-CN" b="0" i="1" smtClean="0">
                            <a:latin typeface="Cambria Math"/>
                          </a:rPr>
                          <m:t>′</m:t>
                        </m:r>
                      </m:e>
                      <m:sub>
                        <m:r>
                          <a:rPr lang="en-US" altLang="zh-CN" i="1">
                            <a:latin typeface="Cambria Math"/>
                          </a:rPr>
                          <m:t>0</m:t>
                        </m:r>
                      </m:sub>
                    </m:sSub>
                    <m:r>
                      <a:rPr lang="en-US" altLang="zh-CN" i="1">
                        <a:latin typeface="Cambria Math"/>
                      </a:rPr>
                      <m:t>,</m:t>
                    </m:r>
                    <m:r>
                      <a:rPr lang="en-US" altLang="zh-CN" i="1">
                        <a:latin typeface="Cambria Math"/>
                      </a:rPr>
                      <m:t>𝑇</m:t>
                    </m:r>
                    <m:r>
                      <a:rPr lang="en-US" altLang="zh-CN" b="0" i="1" smtClean="0">
                        <a:latin typeface="Cambria Math"/>
                      </a:rPr>
                      <m:t>′</m:t>
                    </m:r>
                    <m:r>
                      <a:rPr lang="en-US" altLang="zh-CN" i="1">
                        <a:latin typeface="Cambria Math"/>
                      </a:rPr>
                      <m:t>,</m:t>
                    </m:r>
                    <m:r>
                      <a:rPr lang="zh-CN" altLang="en-US" i="1">
                        <a:latin typeface="Cambria Math"/>
                      </a:rPr>
                      <m:t>𝛼</m:t>
                    </m:r>
                    <m:r>
                      <a:rPr lang="en-US" altLang="zh-CN" b="0" i="1" smtClean="0">
                        <a:latin typeface="Cambria Math"/>
                      </a:rPr>
                      <m:t>′</m:t>
                    </m:r>
                    <m:r>
                      <a:rPr lang="en-US" altLang="zh-CN" i="1">
                        <a:latin typeface="Cambria Math"/>
                      </a:rPr>
                      <m:t>,</m:t>
                    </m:r>
                    <m:r>
                      <a:rPr lang="zh-CN" altLang="en-US" i="1">
                        <a:latin typeface="Cambria Math"/>
                      </a:rPr>
                      <m:t>𝛽</m:t>
                    </m:r>
                    <m:r>
                      <a:rPr lang="en-US" altLang="zh-CN" b="0" i="1" smtClean="0">
                        <a:latin typeface="Cambria Math"/>
                      </a:rPr>
                      <m:t>′</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be two transition systems. A </a:t>
                </a:r>
                <a:r>
                  <a:rPr lang="en-US" altLang="zh-CN" i="1" dirty="0">
                    <a:latin typeface="Times New Roman" pitchFamily="18" charset="0"/>
                    <a:cs typeface="Times New Roman" pitchFamily="18" charset="0"/>
                  </a:rPr>
                  <a:t>homomorphism h </a:t>
                </a:r>
                <a:r>
                  <a:rPr lang="en-US" altLang="zh-CN" dirty="0">
                    <a:latin typeface="Times New Roman" pitchFamily="18" charset="0"/>
                    <a:cs typeface="Times New Roman" pitchFamily="18" charset="0"/>
                  </a:rPr>
                  <a:t>from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a:latin typeface="Times New Roman" pitchFamily="18" charset="0"/>
                    <a:cs typeface="Times New Roman" pitchFamily="18" charset="0"/>
                  </a:rPr>
                  <a:t> to</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is a pair </a:t>
                </a:r>
                <a14:m>
                  <m:oMath xmlns:m="http://schemas.openxmlformats.org/officeDocument/2006/math">
                    <m:r>
                      <a:rPr lang="en-US" altLang="zh-CN" i="1">
                        <a:latin typeface="Cambria Math"/>
                        <a:cs typeface="Times New Roman" pitchFamily="18" charset="0"/>
                      </a:rPr>
                      <m:t>(</m:t>
                    </m:r>
                    <m:sSub>
                      <m:sSubPr>
                        <m:ctrlPr>
                          <a:rPr lang="en-US" altLang="zh-CN" b="0" i="1" smtClean="0">
                            <a:latin typeface="Cambria Math" panose="02040503050406030204" pitchFamily="18" charset="0"/>
                            <a:cs typeface="Times New Roman" pitchFamily="18" charset="0"/>
                          </a:rPr>
                        </m:ctrlPr>
                      </m:sSubPr>
                      <m:e>
                        <m:r>
                          <a:rPr lang="en-US" altLang="zh-CN" b="0" i="1" smtClean="0">
                            <a:latin typeface="Cambria Math"/>
                            <a:cs typeface="Times New Roman" pitchFamily="18" charset="0"/>
                          </a:rPr>
                          <m:t>h</m:t>
                        </m:r>
                      </m:e>
                      <m:sub>
                        <m:r>
                          <a:rPr lang="zh-CN" altLang="en-US" b="0" i="1" smtClean="0">
                            <a:latin typeface="Cambria Math"/>
                            <a:cs typeface="Times New Roman" pitchFamily="18" charset="0"/>
                          </a:rPr>
                          <m:t>𝜎</m:t>
                        </m:r>
                      </m:sub>
                    </m:sSub>
                    <m:sSub>
                      <m:sSubPr>
                        <m:ctrlPr>
                          <a:rPr lang="en-US" altLang="zh-CN" b="0" i="1" smtClean="0">
                            <a:latin typeface="Cambria Math" panose="02040503050406030204" pitchFamily="18" charset="0"/>
                            <a:cs typeface="Times New Roman" pitchFamily="18" charset="0"/>
                          </a:rPr>
                        </m:ctrlPr>
                      </m:sSubPr>
                      <m:e>
                        <m:r>
                          <a:rPr lang="en-US" altLang="zh-CN" b="0" i="1" smtClean="0">
                            <a:latin typeface="Cambria Math"/>
                            <a:cs typeface="Times New Roman" pitchFamily="18" charset="0"/>
                          </a:rPr>
                          <m:t>,</m:t>
                        </m:r>
                        <m:r>
                          <a:rPr lang="en-US" altLang="zh-CN" b="0" i="1" smtClean="0">
                            <a:latin typeface="Cambria Math"/>
                            <a:cs typeface="Times New Roman" pitchFamily="18" charset="0"/>
                          </a:rPr>
                          <m:t>h</m:t>
                        </m:r>
                      </m:e>
                      <m:sub>
                        <m:r>
                          <a:rPr lang="zh-CN" altLang="en-US" b="0" i="1" smtClean="0">
                            <a:latin typeface="Cambria Math"/>
                            <a:cs typeface="Times New Roman" pitchFamily="18" charset="0"/>
                          </a:rPr>
                          <m:t>𝜏</m:t>
                        </m:r>
                      </m:sub>
                    </m:sSub>
                    <m:r>
                      <a:rPr lang="en-US" altLang="zh-CN" b="0" i="1" smtClean="0">
                        <a:latin typeface="Cambria Math"/>
                        <a:cs typeface="Times New Roman" pitchFamily="18" charset="0"/>
                      </a:rPr>
                      <m:t>)</m:t>
                    </m:r>
                  </m:oMath>
                </a14:m>
                <a:r>
                  <a:rPr lang="en-US" altLang="zh-CN" dirty="0">
                    <a:latin typeface="Times New Roman" pitchFamily="18" charset="0"/>
                    <a:cs typeface="Times New Roman" pitchFamily="18" charset="0"/>
                  </a:rPr>
                  <a:t>of mappings</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h</m:t>
                          </m:r>
                        </m:e>
                        <m:sub>
                          <m:r>
                            <a:rPr lang="zh-CN" altLang="en-US" i="1">
                              <a:latin typeface="Cambria Math"/>
                              <a:cs typeface="Times New Roman" pitchFamily="18" charset="0"/>
                            </a:rPr>
                            <m:t>𝜎</m:t>
                          </m:r>
                        </m:sub>
                      </m:sSub>
                      <m:r>
                        <a:rPr lang="en-US" altLang="zh-CN" b="0" i="1" smtClean="0">
                          <a:latin typeface="Cambria Math"/>
                          <a:cs typeface="Times New Roman" pitchFamily="18" charset="0"/>
                        </a:rPr>
                        <m:t>:</m:t>
                      </m:r>
                      <m:r>
                        <a:rPr lang="en-US" altLang="zh-CN" b="0" i="1" smtClean="0">
                          <a:latin typeface="Cambria Math"/>
                          <a:cs typeface="Times New Roman" pitchFamily="18" charset="0"/>
                        </a:rPr>
                        <m:t>𝑆</m:t>
                      </m:r>
                      <m:r>
                        <a:rPr lang="en-US" altLang="zh-CN" b="0"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𝑆</m:t>
                      </m:r>
                      <m:r>
                        <a:rPr lang="en-US" altLang="zh-CN" b="0" i="1" smtClean="0">
                          <a:latin typeface="Cambria Math"/>
                          <a:ea typeface="Cambria Math"/>
                          <a:cs typeface="Times New Roman" pitchFamily="18" charset="0"/>
                        </a:rPr>
                        <m:t>′</m:t>
                      </m:r>
                    </m:oMath>
                  </m:oMathPara>
                </a14:m>
                <a:endParaRPr lang="en-US" altLang="zh-CN"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itchFamily="18" charset="0"/>
                            </a:rPr>
                          </m:ctrlPr>
                        </m:sSubPr>
                        <m:e>
                          <m:r>
                            <a:rPr lang="en-US" altLang="zh-CN" b="0" i="1" smtClean="0">
                              <a:latin typeface="Cambria Math"/>
                              <a:cs typeface="Times New Roman" pitchFamily="18" charset="0"/>
                            </a:rPr>
                            <m:t>h</m:t>
                          </m:r>
                        </m:e>
                        <m:sub>
                          <m:r>
                            <a:rPr lang="zh-CN" altLang="en-US" i="1" smtClean="0">
                              <a:latin typeface="Cambria Math"/>
                              <a:cs typeface="Times New Roman" pitchFamily="18" charset="0"/>
                            </a:rPr>
                            <m:t>𝜏</m:t>
                          </m:r>
                        </m:sub>
                      </m:sSub>
                      <m:r>
                        <a:rPr lang="en-US" altLang="zh-CN" b="0" i="1" smtClean="0">
                          <a:latin typeface="Cambria Math"/>
                          <a:cs typeface="Times New Roman" pitchFamily="18" charset="0"/>
                        </a:rPr>
                        <m:t>:</m:t>
                      </m:r>
                      <m:r>
                        <a:rPr lang="en-US" altLang="zh-CN" b="0" i="1" smtClean="0">
                          <a:latin typeface="Cambria Math"/>
                          <a:cs typeface="Times New Roman" pitchFamily="18" charset="0"/>
                        </a:rPr>
                        <m:t>𝑇</m:t>
                      </m:r>
                      <m:r>
                        <a:rPr lang="en-US" altLang="zh-CN" b="0"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𝑇</m:t>
                      </m:r>
                      <m:r>
                        <a:rPr lang="en-US" altLang="zh-CN" b="0" i="1" smtClean="0">
                          <a:latin typeface="Cambria Math"/>
                          <a:ea typeface="Cambria Math"/>
                          <a:cs typeface="Times New Roman" pitchFamily="18" charset="0"/>
                        </a:rPr>
                        <m:t>′</m:t>
                      </m:r>
                    </m:oMath>
                  </m:oMathPara>
                </a14:m>
                <a:endParaRPr lang="en-US" altLang="zh-CN" dirty="0">
                  <a:latin typeface="Times New Roman" pitchFamily="18" charset="0"/>
                  <a:cs typeface="Times New Roman" pitchFamily="18" charset="0"/>
                </a:endParaRPr>
              </a:p>
              <a:p>
                <a:pPr marL="0" indent="0">
                  <a:buNone/>
                </a:pPr>
                <a:r>
                  <a:rPr lang="en-US" altLang="zh-CN" dirty="0">
                    <a:latin typeface="Times New Roman" pitchFamily="18" charset="0"/>
                    <a:cs typeface="Times New Roman" pitchFamily="18" charset="0"/>
                  </a:rPr>
                  <a:t>    which satisfies, for every transition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of </a:t>
                </a:r>
                <a:r>
                  <a:rPr lang="en-US" altLang="zh-CN" i="1" dirty="0">
                    <a:latin typeface="Times New Roman" pitchFamily="18" charset="0"/>
                    <a:cs typeface="Times New Roman" pitchFamily="18" charset="0"/>
                  </a:rPr>
                  <a:t>T</a:t>
                </a:r>
                <a:r>
                  <a:rPr lang="en-US" altLang="zh-CN" dirty="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en-US" altLang="zh-CN" i="1">
                              <a:latin typeface="Cambria Math"/>
                              <a:ea typeface="Cambria Math"/>
                              <a:cs typeface="Times New Roman" pitchFamily="18" charset="0"/>
                            </a:rPr>
                            <m:t>𝛼</m:t>
                          </m:r>
                          <m:r>
                            <a:rPr lang="en-US" altLang="zh-CN" b="0" i="1" smtClean="0">
                              <a:latin typeface="Cambria Math"/>
                              <a:ea typeface="Cambria Math"/>
                              <a:cs typeface="Times New Roman" pitchFamily="18" charset="0"/>
                            </a:rPr>
                            <m:t>′(</m:t>
                          </m:r>
                          <m:r>
                            <a:rPr lang="en-US" altLang="zh-CN" i="1">
                              <a:latin typeface="Cambria Math"/>
                              <a:cs typeface="Times New Roman" pitchFamily="18" charset="0"/>
                            </a:rPr>
                            <m:t>h</m:t>
                          </m:r>
                        </m:e>
                        <m:sub>
                          <m:r>
                            <a:rPr lang="zh-CN" altLang="en-US" i="1" smtClean="0">
                              <a:latin typeface="Cambria Math"/>
                              <a:cs typeface="Times New Roman" pitchFamily="18" charset="0"/>
                            </a:rPr>
                            <m:t>𝜏</m:t>
                          </m:r>
                        </m:sub>
                      </m:sSub>
                      <m:sSub>
                        <m:sSubPr>
                          <m:ctrlPr>
                            <a:rPr lang="en-US" altLang="zh-CN" i="1">
                              <a:latin typeface="Cambria Math" panose="02040503050406030204" pitchFamily="18" charset="0"/>
                              <a:cs typeface="Times New Roman" pitchFamily="18" charset="0"/>
                            </a:rPr>
                          </m:ctrlPr>
                        </m:sSubPr>
                        <m:e>
                          <m:r>
                            <a:rPr lang="en-US" altLang="zh-CN" b="0" i="1" smtClean="0">
                              <a:latin typeface="Cambria Math"/>
                              <a:cs typeface="Times New Roman" pitchFamily="18" charset="0"/>
                            </a:rPr>
                            <m:t>(</m:t>
                          </m:r>
                          <m:r>
                            <a:rPr lang="en-US" altLang="zh-CN" b="0" i="1" smtClean="0">
                              <a:latin typeface="Cambria Math"/>
                              <a:cs typeface="Times New Roman" pitchFamily="18" charset="0"/>
                            </a:rPr>
                            <m:t>𝑡</m:t>
                          </m:r>
                          <m:r>
                            <a:rPr lang="en-US" altLang="zh-CN" b="0" i="1" smtClean="0">
                              <a:latin typeface="Cambria Math"/>
                              <a:cs typeface="Times New Roman" pitchFamily="18" charset="0"/>
                            </a:rPr>
                            <m:t>))=</m:t>
                          </m:r>
                          <m:r>
                            <a:rPr lang="en-US" altLang="zh-CN" i="1">
                              <a:latin typeface="Cambria Math"/>
                              <a:cs typeface="Times New Roman" pitchFamily="18" charset="0"/>
                            </a:rPr>
                            <m:t>h</m:t>
                          </m:r>
                        </m:e>
                        <m:sub>
                          <m:r>
                            <a:rPr lang="zh-CN" altLang="en-US" i="1" smtClean="0">
                              <a:latin typeface="Cambria Math"/>
                              <a:cs typeface="Times New Roman" pitchFamily="18" charset="0"/>
                            </a:rPr>
                            <m:t>𝜎</m:t>
                          </m:r>
                        </m:sub>
                      </m:sSub>
                      <m:d>
                        <m:dPr>
                          <m:ctrlPr>
                            <a:rPr lang="en-US" altLang="zh-CN" b="0" i="1" smtClean="0">
                              <a:latin typeface="Cambria Math" panose="02040503050406030204" pitchFamily="18" charset="0"/>
                              <a:cs typeface="Times New Roman" pitchFamily="18" charset="0"/>
                            </a:rPr>
                          </m:ctrlPr>
                        </m:dPr>
                        <m:e>
                          <m:r>
                            <a:rPr lang="zh-CN" altLang="en-US" b="0" i="1" smtClean="0">
                              <a:latin typeface="Cambria Math"/>
                              <a:cs typeface="Times New Roman" pitchFamily="18" charset="0"/>
                            </a:rPr>
                            <m:t>𝛼</m:t>
                          </m:r>
                          <m:d>
                            <m:dPr>
                              <m:ctrlPr>
                                <a:rPr lang="en-US" altLang="zh-CN" b="0" i="1" smtClean="0">
                                  <a:latin typeface="Cambria Math" panose="02040503050406030204" pitchFamily="18" charset="0"/>
                                  <a:cs typeface="Times New Roman" pitchFamily="18" charset="0"/>
                                </a:rPr>
                              </m:ctrlPr>
                            </m:dPr>
                            <m:e>
                              <m:r>
                                <a:rPr lang="en-US" altLang="zh-CN" b="0" i="1" smtClean="0">
                                  <a:latin typeface="Cambria Math"/>
                                  <a:cs typeface="Times New Roman" pitchFamily="18" charset="0"/>
                                </a:rPr>
                                <m:t>𝑡</m:t>
                              </m:r>
                            </m:e>
                          </m:d>
                        </m:e>
                      </m:d>
                      <m:r>
                        <a:rPr lang="en-US" altLang="zh-CN" b="0" i="1" smtClean="0">
                          <a:latin typeface="Cambria Math"/>
                          <a:cs typeface="Times New Roman" pitchFamily="18" charset="0"/>
                        </a:rPr>
                        <m:t>,</m:t>
                      </m:r>
                    </m:oMath>
                  </m:oMathPara>
                </a14:m>
                <a:endParaRPr lang="en-US" altLang="zh-CN"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zh-CN" altLang="en-US" i="1" smtClean="0">
                              <a:latin typeface="Cambria Math"/>
                              <a:cs typeface="Times New Roman" pitchFamily="18" charset="0"/>
                            </a:rPr>
                            <m:t>𝛽</m:t>
                          </m:r>
                          <m:r>
                            <a:rPr lang="en-US" altLang="zh-CN" i="1">
                              <a:latin typeface="Cambria Math"/>
                              <a:ea typeface="Cambria Math"/>
                              <a:cs typeface="Times New Roman" pitchFamily="18" charset="0"/>
                            </a:rPr>
                            <m:t>′(</m:t>
                          </m:r>
                          <m:r>
                            <a:rPr lang="en-US" altLang="zh-CN" i="1">
                              <a:latin typeface="Cambria Math"/>
                              <a:cs typeface="Times New Roman" pitchFamily="18" charset="0"/>
                            </a:rPr>
                            <m:t>h</m:t>
                          </m:r>
                        </m:e>
                        <m:sub>
                          <m:r>
                            <a:rPr lang="zh-CN" altLang="en-US" i="1">
                              <a:latin typeface="Cambria Math"/>
                              <a:cs typeface="Times New Roman" pitchFamily="18" charset="0"/>
                            </a:rPr>
                            <m:t>𝜏</m:t>
                          </m:r>
                        </m:sub>
                      </m:sSub>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m:t>
                          </m:r>
                          <m:r>
                            <a:rPr lang="en-US" altLang="zh-CN" i="1">
                              <a:latin typeface="Cambria Math"/>
                              <a:cs typeface="Times New Roman" pitchFamily="18" charset="0"/>
                            </a:rPr>
                            <m:t>𝑡</m:t>
                          </m:r>
                          <m:r>
                            <a:rPr lang="en-US" altLang="zh-CN" i="1">
                              <a:latin typeface="Cambria Math"/>
                              <a:cs typeface="Times New Roman" pitchFamily="18" charset="0"/>
                            </a:rPr>
                            <m:t>))=</m:t>
                          </m:r>
                          <m:r>
                            <a:rPr lang="en-US" altLang="zh-CN" i="1">
                              <a:latin typeface="Cambria Math"/>
                              <a:cs typeface="Times New Roman" pitchFamily="18" charset="0"/>
                            </a:rPr>
                            <m:t>h</m:t>
                          </m:r>
                        </m:e>
                        <m:sub>
                          <m:r>
                            <a:rPr lang="zh-CN" altLang="en-US" i="1">
                              <a:latin typeface="Cambria Math"/>
                              <a:cs typeface="Times New Roman" pitchFamily="18" charset="0"/>
                            </a:rPr>
                            <m:t>𝜎</m:t>
                          </m:r>
                        </m:sub>
                      </m:sSub>
                      <m:d>
                        <m:dPr>
                          <m:ctrlPr>
                            <a:rPr lang="en-US" altLang="zh-CN" i="1">
                              <a:latin typeface="Cambria Math" panose="02040503050406030204" pitchFamily="18" charset="0"/>
                              <a:cs typeface="Times New Roman" pitchFamily="18" charset="0"/>
                            </a:rPr>
                          </m:ctrlPr>
                        </m:dPr>
                        <m:e>
                          <m:r>
                            <a:rPr lang="zh-CN" altLang="en-US" i="1" smtClean="0">
                              <a:latin typeface="Cambria Math"/>
                              <a:cs typeface="Times New Roman" pitchFamily="18" charset="0"/>
                            </a:rPr>
                            <m:t>𝛽</m:t>
                          </m:r>
                          <m:d>
                            <m:dPr>
                              <m:ctrlPr>
                                <a:rPr lang="en-US" altLang="zh-CN" i="1">
                                  <a:latin typeface="Cambria Math" panose="02040503050406030204" pitchFamily="18" charset="0"/>
                                  <a:cs typeface="Times New Roman" pitchFamily="18" charset="0"/>
                                </a:rPr>
                              </m:ctrlPr>
                            </m:dPr>
                            <m:e>
                              <m:r>
                                <a:rPr lang="en-US" altLang="zh-CN" i="1">
                                  <a:latin typeface="Cambria Math"/>
                                  <a:cs typeface="Times New Roman" pitchFamily="18" charset="0"/>
                                </a:rPr>
                                <m:t>𝑡</m:t>
                              </m:r>
                            </m:e>
                          </m:d>
                        </m:e>
                      </m:d>
                      <m:r>
                        <a:rPr lang="en-US" altLang="zh-CN" i="1">
                          <a:latin typeface="Cambria Math"/>
                          <a:cs typeface="Times New Roman" pitchFamily="18" charset="0"/>
                        </a:rPr>
                        <m:t>,</m:t>
                      </m:r>
                    </m:oMath>
                  </m:oMathPara>
                </a14:m>
                <a:endParaRPr lang="en-US" altLang="zh-CN" dirty="0">
                  <a:latin typeface="Times New Roman" pitchFamily="18" charset="0"/>
                  <a:cs typeface="Times New Roman" pitchFamily="18" charset="0"/>
                </a:endParaRPr>
              </a:p>
              <a:p>
                <a:pPr marL="0" indent="0">
                  <a:buNone/>
                </a:pPr>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128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i="1" dirty="0">
                    <a:latin typeface="Times New Roman" pitchFamily="18" charset="0"/>
                    <a:cs typeface="Times New Roman" pitchFamily="18" charset="0"/>
                  </a:rPr>
                  <a:t>Labeled transition system homomorphism</a:t>
                </a:r>
              </a:p>
              <a:p>
                <a:r>
                  <a:rPr lang="en-US" altLang="zh-CN" dirty="0">
                    <a:latin typeface="Times New Roman" pitchFamily="18" charset="0"/>
                    <a:cs typeface="Times New Roman" pitchFamily="18" charset="0"/>
                  </a:rPr>
                  <a:t>Let</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m:t>
                    </m:r>
                    <m:r>
                      <a:rPr lang="en-US" altLang="zh-CN" i="1" dirty="0" smtClean="0">
                        <a:latin typeface="Cambria Math"/>
                      </a:rPr>
                      <m:t> </m:t>
                    </m:r>
                    <m:r>
                      <a:rPr lang="zh-CN" altLang="en-US" i="1" dirty="0" smtClean="0">
                        <a:latin typeface="Cambria Math"/>
                      </a:rPr>
                      <m:t>𝜆</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and</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 </a:t>
                </a:r>
                <a14:m>
                  <m:oMath xmlns:m="http://schemas.openxmlformats.org/officeDocument/2006/math">
                    <m:r>
                      <a:rPr lang="en-US" altLang="zh-CN" i="1" smtClean="0">
                        <a:latin typeface="Cambria Math"/>
                      </a:rPr>
                      <m:t>&lt;</m:t>
                    </m:r>
                    <m:r>
                      <a:rPr lang="en-US" altLang="zh-CN" i="1">
                        <a:latin typeface="Cambria Math"/>
                      </a:rPr>
                      <m:t>𝑆</m:t>
                    </m:r>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a:rPr>
                          <m:t>𝑆</m:t>
                        </m:r>
                        <m:r>
                          <a:rPr lang="en-US" altLang="zh-CN" b="0" i="1" smtClean="0">
                            <a:latin typeface="Cambria Math"/>
                          </a:rPr>
                          <m:t>′</m:t>
                        </m:r>
                      </m:e>
                      <m:sub>
                        <m:r>
                          <a:rPr lang="en-US" altLang="zh-CN" b="0" i="1" smtClean="0">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b="0" i="1" smtClean="0">
                        <a:latin typeface="Cambria Math"/>
                      </a:rPr>
                      <m:t>′,</m:t>
                    </m:r>
                    <m:sSup>
                      <m:sSupPr>
                        <m:ctrlPr>
                          <a:rPr lang="en-US" altLang="zh-CN" b="0" i="1" dirty="0" smtClean="0">
                            <a:latin typeface="Cambria Math" panose="02040503050406030204" pitchFamily="18" charset="0"/>
                          </a:rPr>
                        </m:ctrlPr>
                      </m:sSupPr>
                      <m:e>
                        <m:r>
                          <a:rPr lang="zh-CN" altLang="en-US" i="1" dirty="0">
                            <a:latin typeface="Cambria Math"/>
                            <a:cs typeface="Times New Roman" pitchFamily="18" charset="0"/>
                          </a:rPr>
                          <m:t>𝜆</m:t>
                        </m:r>
                      </m:e>
                      <m:sup>
                        <m:r>
                          <a:rPr lang="en-US" altLang="zh-CN" b="0" i="1" dirty="0" smtClean="0">
                            <a:latin typeface="Cambria Math"/>
                            <a:cs typeface="Times New Roman" pitchFamily="18" charset="0"/>
                          </a:rPr>
                          <m:t>′</m:t>
                        </m:r>
                      </m:sup>
                    </m:sSup>
                    <m:r>
                      <a:rPr lang="en-US" altLang="zh-CN" i="1">
                        <a:latin typeface="Cambria Math"/>
                      </a:rPr>
                      <m:t>&gt;</m:t>
                    </m:r>
                  </m:oMath>
                </a14:m>
                <a:r>
                  <a:rPr lang="en-US" altLang="zh-CN" dirty="0">
                    <a:latin typeface="Times New Roman" pitchFamily="18" charset="0"/>
                    <a:cs typeface="Times New Roman" pitchFamily="18" charset="0"/>
                  </a:rPr>
                  <a:t>be two transition systems labeled by the same alphabet. A </a:t>
                </a:r>
                <a:r>
                  <a:rPr lang="en-US" altLang="zh-CN" i="1" dirty="0">
                    <a:latin typeface="Times New Roman" pitchFamily="18" charset="0"/>
                    <a:cs typeface="Times New Roman" pitchFamily="18" charset="0"/>
                  </a:rPr>
                  <a:t>labeled transition system homomorphism </a:t>
                </a:r>
                <a:r>
                  <a:rPr lang="en-US" altLang="zh-CN" dirty="0">
                    <a:latin typeface="Times New Roman" pitchFamily="18" charset="0"/>
                    <a:cs typeface="Times New Roman" pitchFamily="18" charset="0"/>
                  </a:rPr>
                  <a:t>from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a:latin typeface="Times New Roman" pitchFamily="18" charset="0"/>
                    <a:cs typeface="Times New Roman" pitchFamily="18" charset="0"/>
                  </a:rPr>
                  <a:t> to</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is a homomorphism </a:t>
                </a:r>
                <a:r>
                  <a:rPr lang="en-US" altLang="zh-CN" i="1" dirty="0">
                    <a:latin typeface="Times New Roman" pitchFamily="18" charset="0"/>
                    <a:cs typeface="Times New Roman" pitchFamily="18" charset="0"/>
                  </a:rPr>
                  <a:t>h </a:t>
                </a:r>
                <a:r>
                  <a:rPr lang="en-US" altLang="zh-CN" dirty="0">
                    <a:latin typeface="Times New Roman" pitchFamily="18" charset="0"/>
                    <a:cs typeface="Times New Roman" pitchFamily="18" charset="0"/>
                  </a:rPr>
                  <a:t>which also satisfies the condition </a:t>
                </a:r>
                <a14:m>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zh-CN" altLang="en-US" i="1" smtClean="0">
                            <a:latin typeface="Cambria Math"/>
                            <a:cs typeface="Times New Roman" pitchFamily="18" charset="0"/>
                          </a:rPr>
                          <m:t>𝜆</m:t>
                        </m:r>
                        <m:r>
                          <a:rPr lang="en-US" altLang="zh-CN" i="1">
                            <a:latin typeface="Cambria Math"/>
                            <a:ea typeface="Cambria Math"/>
                            <a:cs typeface="Times New Roman" pitchFamily="18" charset="0"/>
                          </a:rPr>
                          <m:t>′(</m:t>
                        </m:r>
                        <m:r>
                          <a:rPr lang="en-US" altLang="zh-CN" i="1">
                            <a:latin typeface="Cambria Math"/>
                            <a:cs typeface="Times New Roman" pitchFamily="18" charset="0"/>
                          </a:rPr>
                          <m:t>h</m:t>
                        </m:r>
                      </m:e>
                      <m:sub>
                        <m:r>
                          <a:rPr lang="zh-CN" altLang="en-US" i="1">
                            <a:latin typeface="Cambria Math"/>
                            <a:cs typeface="Times New Roman" pitchFamily="18" charset="0"/>
                          </a:rPr>
                          <m:t>𝜏</m:t>
                        </m:r>
                      </m:sub>
                    </m:sSub>
                    <m:r>
                      <a:rPr lang="en-US" altLang="zh-CN" b="0" i="1" smtClean="0">
                        <a:latin typeface="Cambria Math"/>
                        <a:cs typeface="Times New Roman" pitchFamily="18" charset="0"/>
                      </a:rPr>
                      <m:t>(</m:t>
                    </m:r>
                    <m:r>
                      <a:rPr lang="en-US" altLang="zh-CN" b="0" i="1" smtClean="0">
                        <a:latin typeface="Cambria Math"/>
                        <a:cs typeface="Times New Roman" pitchFamily="18" charset="0"/>
                      </a:rPr>
                      <m:t>𝑡</m:t>
                    </m:r>
                    <m:r>
                      <a:rPr lang="en-US" altLang="zh-CN" b="0" i="1" smtClean="0">
                        <a:latin typeface="Cambria Math"/>
                        <a:cs typeface="Times New Roman" pitchFamily="18" charset="0"/>
                      </a:rPr>
                      <m:t>))=</m:t>
                    </m:r>
                    <m:r>
                      <a:rPr lang="zh-CN" altLang="en-US" i="1">
                        <a:latin typeface="Cambria Math"/>
                        <a:cs typeface="Times New Roman" pitchFamily="18" charset="0"/>
                      </a:rPr>
                      <m:t>𝜆</m:t>
                    </m:r>
                    <m:r>
                      <a:rPr lang="en-US" altLang="zh-CN" i="1">
                        <a:latin typeface="Cambria Math"/>
                        <a:cs typeface="Times New Roman" pitchFamily="18" charset="0"/>
                      </a:rPr>
                      <m:t>(</m:t>
                    </m:r>
                    <m:r>
                      <a:rPr lang="en-US" altLang="zh-CN" i="1">
                        <a:latin typeface="Cambria Math"/>
                        <a:cs typeface="Times New Roman" pitchFamily="18" charset="0"/>
                      </a:rPr>
                      <m:t>𝑡</m:t>
                    </m:r>
                    <m:r>
                      <a:rPr lang="en-US" altLang="zh-CN" b="0" i="1" smtClean="0">
                        <a:latin typeface="Cambria Math"/>
                        <a:cs typeface="Times New Roman" pitchFamily="18" charset="0"/>
                      </a:rPr>
                      <m:t>)</m:t>
                    </m:r>
                  </m:oMath>
                </a14:m>
                <a:r>
                  <a:rPr lang="en-US" altLang="zh-CN" dirty="0">
                    <a:latin typeface="Times New Roman" pitchFamily="18" charset="0"/>
                    <a:cs typeface="Times New Roman" pitchFamily="18" charset="0"/>
                  </a:rPr>
                  <a:t>.</a:t>
                </a:r>
              </a:p>
              <a:p>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001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3" y="1196752"/>
                <a:ext cx="8142287" cy="4392612"/>
              </a:xfrm>
            </p:spPr>
            <p:txBody>
              <a:bodyPr/>
              <a:lstStyle/>
              <a:p>
                <a:r>
                  <a:rPr lang="en-US" altLang="zh-CN" dirty="0">
                    <a:latin typeface="Times New Roman" pitchFamily="18" charset="0"/>
                    <a:cs typeface="Times New Roman" pitchFamily="18" charset="0"/>
                  </a:rPr>
                  <a:t>A homomorphism h is </a:t>
                </a:r>
                <a:r>
                  <a:rPr lang="en-US" altLang="zh-CN" dirty="0" err="1">
                    <a:latin typeface="Times New Roman" pitchFamily="18" charset="0"/>
                    <a:cs typeface="Times New Roman" pitchFamily="18" charset="0"/>
                  </a:rPr>
                  <a:t>surjective</a:t>
                </a:r>
                <a:r>
                  <a:rPr lang="en-US" altLang="zh-CN" dirty="0">
                    <a:latin typeface="Times New Roman" pitchFamily="18" charset="0"/>
                    <a:cs typeface="Times New Roman" pitchFamily="18" charset="0"/>
                  </a:rPr>
                  <a:t> if the two mappings </a:t>
                </a:r>
                <a14:m>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h</m:t>
                        </m:r>
                      </m:e>
                      <m:sub>
                        <m:r>
                          <a:rPr lang="zh-CN" altLang="en-US" i="1">
                            <a:latin typeface="Cambria Math"/>
                            <a:cs typeface="Times New Roman" pitchFamily="18" charset="0"/>
                          </a:rPr>
                          <m:t>𝜎</m:t>
                        </m:r>
                      </m:sub>
                    </m:sSub>
                    <m:sSub>
                      <m:sSubPr>
                        <m:ctrlPr>
                          <a:rPr lang="en-US" altLang="zh-CN" i="1">
                            <a:latin typeface="Cambria Math" panose="02040503050406030204" pitchFamily="18" charset="0"/>
                            <a:cs typeface="Times New Roman" pitchFamily="18" charset="0"/>
                          </a:rPr>
                        </m:ctrlPr>
                      </m:sSubPr>
                      <m:e>
                        <m:r>
                          <m:rPr>
                            <m:nor/>
                          </m:rPr>
                          <a:rPr lang="en-US" altLang="zh-CN" dirty="0">
                            <a:latin typeface="Times New Roman" pitchFamily="18" charset="0"/>
                            <a:cs typeface="Times New Roman" pitchFamily="18" charset="0"/>
                          </a:rPr>
                          <m:t>and</m:t>
                        </m:r>
                        <m:r>
                          <m:rPr>
                            <m:nor/>
                          </m:rPr>
                          <a:rPr lang="zh-CN" altLang="en-US" dirty="0">
                            <a:latin typeface="Times New Roman" pitchFamily="18" charset="0"/>
                            <a:cs typeface="Times New Roman" pitchFamily="18" charset="0"/>
                          </a:rPr>
                          <m:t> </m:t>
                        </m:r>
                        <m:r>
                          <a:rPr lang="en-US" altLang="zh-CN" i="1">
                            <a:latin typeface="Cambria Math"/>
                            <a:cs typeface="Times New Roman" pitchFamily="18" charset="0"/>
                          </a:rPr>
                          <m:t>h</m:t>
                        </m:r>
                      </m:e>
                      <m:sub>
                        <m:r>
                          <a:rPr lang="zh-CN" altLang="en-US" i="1">
                            <a:latin typeface="Cambria Math"/>
                            <a:cs typeface="Times New Roman" pitchFamily="18" charset="0"/>
                          </a:rPr>
                          <m:t>𝜏</m:t>
                        </m:r>
                      </m:sub>
                    </m:sSub>
                  </m:oMath>
                </a14:m>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are </a:t>
                </a:r>
                <a:r>
                  <a:rPr lang="en-US" altLang="zh-CN" dirty="0" err="1">
                    <a:latin typeface="Times New Roman" pitchFamily="18" charset="0"/>
                    <a:cs typeface="Times New Roman" pitchFamily="18" charset="0"/>
                  </a:rPr>
                  <a:t>surjective</a:t>
                </a:r>
                <a:r>
                  <a:rPr lang="en-US" altLang="zh-CN" dirty="0">
                    <a:latin typeface="Times New Roman" pitchFamily="18" charset="0"/>
                    <a:cs typeface="Times New Roman" pitchFamily="18" charset="0"/>
                  </a:rPr>
                  <a:t>. If h is a </a:t>
                </a:r>
                <a:r>
                  <a:rPr lang="en-US" altLang="zh-CN" dirty="0" err="1">
                    <a:latin typeface="Times New Roman" pitchFamily="18" charset="0"/>
                    <a:cs typeface="Times New Roman" pitchFamily="18" charset="0"/>
                  </a:rPr>
                  <a:t>surjective</a:t>
                </a:r>
                <a:r>
                  <a:rPr lang="en-US" altLang="zh-CN" dirty="0">
                    <a:latin typeface="Times New Roman" pitchFamily="18" charset="0"/>
                    <a:cs typeface="Times New Roman" pitchFamily="18" charset="0"/>
                  </a:rPr>
                  <a:t> homomorphism from</a:t>
                </a:r>
                <a:r>
                  <a:rPr lang="zh-CN" altLang="en-US" dirty="0">
                    <a:latin typeface="Times New Roman" pitchFamily="18" charset="0"/>
                    <a:cs typeface="Times New Roman" pitchFamily="18" charset="0"/>
                  </a:rPr>
                  <a:t> </a:t>
                </a:r>
                <a14:m>
                  <m:oMath xmlns:m="http://schemas.openxmlformats.org/officeDocument/2006/math">
                    <m:r>
                      <a:rPr lang="zh-CN" altLang="en-US" i="1">
                        <a:latin typeface="Cambria Math"/>
                      </a:rPr>
                      <m:t>𝒜</m:t>
                    </m:r>
                  </m:oMath>
                </a14:m>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to</a:t>
                </a:r>
                <a14:m>
                  <m:oMath xmlns:m="http://schemas.openxmlformats.org/officeDocument/2006/math">
                    <m:r>
                      <a:rPr lang="zh-CN" altLang="en-US" b="0" i="0" smtClean="0">
                        <a:latin typeface="Cambria Math" charset="0"/>
                      </a:rPr>
                      <m:t> </m:t>
                    </m:r>
                    <m:r>
                      <a:rPr lang="zh-CN" altLang="en-US" i="1">
                        <a:latin typeface="Cambria Math"/>
                      </a:rPr>
                      <m:t>𝒜</m:t>
                    </m:r>
                    <m:r>
                      <a:rPr lang="zh-CN" altLang="en-US" b="0" i="1" smtClean="0">
                        <a:latin typeface="Cambria Math"/>
                      </a:rPr>
                      <m:t>‘</m:t>
                    </m:r>
                  </m:oMath>
                </a14:m>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the transition system</a:t>
                </a:r>
                <a:r>
                  <a:rPr lang="zh-CN" altLang="en-US" dirty="0">
                    <a:latin typeface="Times New Roman" pitchFamily="18" charset="0"/>
                    <a:cs typeface="Times New Roman" pitchFamily="18" charset="0"/>
                  </a:rPr>
                  <a:t> </a:t>
                </a:r>
                <a14:m>
                  <m:oMath xmlns:m="http://schemas.openxmlformats.org/officeDocument/2006/math">
                    <m:r>
                      <a:rPr lang="zh-CN" altLang="en-US" i="1">
                        <a:latin typeface="Cambria Math"/>
                      </a:rPr>
                      <m:t>𝒜</m:t>
                    </m:r>
                    <m:r>
                      <a:rPr lang="zh-CN" altLang="en-US" i="1">
                        <a:latin typeface="Cambria Math"/>
                      </a:rPr>
                      <m:t>‘</m:t>
                    </m:r>
                  </m:oMath>
                </a14:m>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is the quotient of</a:t>
                </a:r>
                <a14:m>
                  <m:oMath xmlns:m="http://schemas.openxmlformats.org/officeDocument/2006/math">
                    <m:r>
                      <a:rPr lang="zh-CN" altLang="en-US" b="0" i="0" smtClean="0">
                        <a:latin typeface="Cambria Math" charset="0"/>
                      </a:rPr>
                      <m:t> </m:t>
                    </m:r>
                    <m:r>
                      <a:rPr lang="zh-CN" altLang="en-US" i="1">
                        <a:latin typeface="Cambria Math"/>
                      </a:rPr>
                      <m:t>𝒜</m:t>
                    </m:r>
                  </m:oMath>
                </a14:m>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under h</a:t>
                </a:r>
              </a:p>
              <a:p>
                <a:pPr lvl="1"/>
                <a:r>
                  <a:rPr lang="en-US" altLang="zh-CN" dirty="0"/>
                  <a:t>A function f is said to be </a:t>
                </a:r>
                <a:r>
                  <a:rPr lang="en-US" altLang="zh-CN" dirty="0" err="1"/>
                  <a:t>surjective</a:t>
                </a:r>
                <a:r>
                  <a:rPr lang="en-US" altLang="zh-CN" dirty="0"/>
                  <a:t> if its values span its whole codomain</a:t>
                </a:r>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3" y="1196752"/>
                <a:ext cx="8142287" cy="4392612"/>
              </a:xfrm>
              <a:blipFill rotWithShape="0">
                <a:blip r:embed="rId3"/>
                <a:stretch>
                  <a:fillRect l="-674" t="-1387" r="-599"/>
                </a:stretch>
              </a:blipFill>
            </p:spPr>
            <p:txBody>
              <a:bodyPr/>
              <a:lstStyle/>
              <a:p>
                <a:r>
                  <a:rPr lang="zh-CN" altLang="en-US">
                    <a:noFill/>
                  </a:rPr>
                  <a:t> </a:t>
                </a:r>
              </a:p>
            </p:txBody>
          </p:sp>
        </mc:Fallback>
      </mc:AlternateContent>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933056"/>
            <a:ext cx="6055246" cy="19551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9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itchFamily="18" charset="0"/>
                <a:cs typeface="Times New Roman" pitchFamily="18" charset="0"/>
              </a:rPr>
              <a:t>Definitions and notations</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lnSpcReduction="10000"/>
          </a:bodyPr>
          <a:lstStyle/>
          <a:p>
            <a:r>
              <a:rPr lang="en-US" altLang="zh-CN" dirty="0">
                <a:latin typeface="Times New Roman" pitchFamily="18" charset="0"/>
                <a:cs typeface="Times New Roman" pitchFamily="18" charset="0"/>
              </a:rPr>
              <a:t>Reactive System</a:t>
            </a:r>
          </a:p>
          <a:p>
            <a:r>
              <a:rPr lang="en-US" altLang="zh-CN" dirty="0">
                <a:latin typeface="Times New Roman" pitchFamily="18" charset="0"/>
                <a:cs typeface="Times New Roman" pitchFamily="18" charset="0"/>
              </a:rPr>
              <a:t>The intuition is that a transition system consists of a set of possible states for the system and a set of transitions - or state changes - which the system can effect.</a:t>
            </a:r>
          </a:p>
          <a:p>
            <a:r>
              <a:rPr lang="en-US" altLang="zh-CN" dirty="0">
                <a:latin typeface="Times New Roman" pitchFamily="18" charset="0"/>
                <a:cs typeface="Times New Roman" pitchFamily="18" charset="0"/>
              </a:rPr>
              <a:t>When a state change is the result of an external event or of an action made by the system, then that transition is labeled with that event or action.</a:t>
            </a:r>
          </a:p>
          <a:p>
            <a:r>
              <a:rPr lang="en-US" altLang="zh-CN" dirty="0">
                <a:latin typeface="Times New Roman" pitchFamily="18" charset="0"/>
                <a:cs typeface="Times New Roman" pitchFamily="18" charset="0"/>
              </a:rPr>
              <a:t>Particular states or transitions in a transition system can be distinguished</a:t>
            </a:r>
            <a:r>
              <a:rPr lang="en-US" altLang="zh-CN" dirty="0"/>
              <a:t>.</a:t>
            </a:r>
            <a:endParaRPr lang="zh-CN" altLang="en-US" dirty="0"/>
          </a:p>
        </p:txBody>
      </p:sp>
    </p:spTree>
    <p:extLst>
      <p:ext uri="{BB962C8B-B14F-4D97-AF65-F5344CB8AC3E}">
        <p14:creationId xmlns:p14="http://schemas.microsoft.com/office/powerpoint/2010/main" val="2417017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A TS strong isomorphism is a TS homomorphism where </a:t>
                </a:r>
                <a14:m>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h</m:t>
                        </m:r>
                      </m:e>
                      <m:sub>
                        <m:r>
                          <a:rPr lang="zh-CN" altLang="en-US" i="1">
                            <a:latin typeface="Cambria Math"/>
                            <a:cs typeface="Times New Roman" pitchFamily="18" charset="0"/>
                          </a:rPr>
                          <m:t>𝜎</m:t>
                        </m:r>
                      </m:sub>
                    </m:sSub>
                    <m:sSub>
                      <m:sSubPr>
                        <m:ctrlPr>
                          <a:rPr lang="en-US" altLang="zh-CN" i="1">
                            <a:latin typeface="Cambria Math" panose="02040503050406030204" pitchFamily="18" charset="0"/>
                            <a:cs typeface="Times New Roman" pitchFamily="18" charset="0"/>
                          </a:rPr>
                        </m:ctrlPr>
                      </m:sSubPr>
                      <m:e>
                        <m:r>
                          <m:rPr>
                            <m:nor/>
                          </m:rPr>
                          <a:rPr lang="en-US" altLang="zh-CN" dirty="0">
                            <a:latin typeface="Times New Roman" pitchFamily="18" charset="0"/>
                            <a:cs typeface="Times New Roman" pitchFamily="18" charset="0"/>
                          </a:rPr>
                          <m:t>and</m:t>
                        </m:r>
                        <m:r>
                          <m:rPr>
                            <m:nor/>
                          </m:rPr>
                          <a:rPr lang="zh-CN" altLang="en-US" dirty="0">
                            <a:latin typeface="Times New Roman" pitchFamily="18" charset="0"/>
                            <a:cs typeface="Times New Roman" pitchFamily="18" charset="0"/>
                          </a:rPr>
                          <m:t> </m:t>
                        </m:r>
                        <m:r>
                          <a:rPr lang="en-US" altLang="zh-CN" i="1">
                            <a:latin typeface="Cambria Math"/>
                            <a:cs typeface="Times New Roman" pitchFamily="18" charset="0"/>
                          </a:rPr>
                          <m:t>h</m:t>
                        </m:r>
                      </m:e>
                      <m:sub>
                        <m:r>
                          <a:rPr lang="zh-CN" altLang="en-US" i="1">
                            <a:latin typeface="Cambria Math"/>
                            <a:cs typeface="Times New Roman" pitchFamily="18" charset="0"/>
                          </a:rPr>
                          <m:t>𝜏</m:t>
                        </m:r>
                      </m:sub>
                    </m:sSub>
                  </m:oMath>
                </a14:m>
                <a:r>
                  <a:rPr lang="en-US" altLang="zh-CN" dirty="0">
                    <a:latin typeface="Times New Roman" pitchFamily="18" charset="0"/>
                    <a:cs typeface="Times New Roman" pitchFamily="18" charset="0"/>
                  </a:rPr>
                  <a:t>are </a:t>
                </a:r>
                <a:r>
                  <a:rPr lang="en-US" altLang="zh-CN" dirty="0" err="1">
                    <a:latin typeface="Times New Roman" pitchFamily="18" charset="0"/>
                    <a:cs typeface="Times New Roman" pitchFamily="18" charset="0"/>
                  </a:rPr>
                  <a:t>bijiective</a:t>
                </a:r>
                <a:r>
                  <a:rPr lang="en-US" altLang="zh-CN" dirty="0">
                    <a:latin typeface="Times New Roman" pitchFamily="18" charset="0"/>
                    <a:cs typeface="Times New Roman" pitchFamily="18" charset="0"/>
                  </a:rPr>
                  <a:t>. </a:t>
                </a:r>
              </a:p>
              <a:p>
                <a:r>
                  <a:rPr lang="en-US" altLang="zh-CN" dirty="0">
                    <a:latin typeface="Times New Roman" pitchFamily="18" charset="0"/>
                    <a:cs typeface="Times New Roman" pitchFamily="18" charset="0"/>
                  </a:rPr>
                  <a:t>In this case, the inverse mappings </a:t>
                </a:r>
                <a14:m>
                  <m:oMath xmlns:m="http://schemas.openxmlformats.org/officeDocument/2006/math">
                    <m:r>
                      <a:rPr lang="en-US" altLang="zh-CN" i="1">
                        <a:latin typeface="Cambria Math"/>
                        <a:cs typeface="Times New Roman" pitchFamily="18" charset="0"/>
                      </a:rPr>
                      <m:t>𝑔</m:t>
                    </m:r>
                    <m:r>
                      <a:rPr lang="en-US" altLang="zh-CN" i="1">
                        <a:latin typeface="Cambria Math"/>
                        <a:cs typeface="Times New Roman" pitchFamily="18" charset="0"/>
                      </a:rPr>
                      <m:t> </m:t>
                    </m:r>
                  </m:oMath>
                </a14:m>
                <a:r>
                  <a:rPr lang="en-US" altLang="zh-CN" dirty="0">
                    <a:latin typeface="Times New Roman" pitchFamily="18" charset="0"/>
                    <a:cs typeface="Times New Roman" pitchFamily="18" charset="0"/>
                  </a:rPr>
                  <a:t>=&lt; </a:t>
                </a:r>
                <a14:m>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𝑔</m:t>
                        </m:r>
                      </m:e>
                      <m:sub>
                        <m:r>
                          <a:rPr lang="zh-CN" altLang="en-US" i="1">
                            <a:latin typeface="Cambria Math"/>
                            <a:cs typeface="Times New Roman" pitchFamily="18" charset="0"/>
                          </a:rPr>
                          <m:t>𝜎</m:t>
                        </m:r>
                      </m:sub>
                    </m:sSub>
                    <m:sSub>
                      <m:sSubPr>
                        <m:ctrlPr>
                          <a:rPr lang="en-US" altLang="zh-CN" i="1">
                            <a:latin typeface="Cambria Math" panose="02040503050406030204" pitchFamily="18" charset="0"/>
                            <a:cs typeface="Times New Roman" pitchFamily="18" charset="0"/>
                          </a:rPr>
                        </m:ctrlPr>
                      </m:sSubPr>
                      <m:e>
                        <m:r>
                          <m:rPr>
                            <m:nor/>
                          </m:rPr>
                          <a:rPr lang="en-US" altLang="zh-CN">
                            <a:latin typeface="Times New Roman" pitchFamily="18" charset="0"/>
                            <a:cs typeface="Times New Roman" pitchFamily="18" charset="0"/>
                          </a:rPr>
                          <m:t>,</m:t>
                        </m:r>
                        <m:r>
                          <m:rPr>
                            <m:nor/>
                          </m:rPr>
                          <a:rPr lang="zh-CN" altLang="en-US" dirty="0">
                            <a:latin typeface="Times New Roman" pitchFamily="18" charset="0"/>
                            <a:cs typeface="Times New Roman" pitchFamily="18" charset="0"/>
                          </a:rPr>
                          <m:t> </m:t>
                        </m:r>
                        <m:r>
                          <a:rPr lang="en-US" altLang="zh-CN" i="1" dirty="0">
                            <a:latin typeface="Cambria Math"/>
                          </a:rPr>
                          <m:t>𝑔</m:t>
                        </m:r>
                      </m:e>
                      <m:sub>
                        <m:r>
                          <a:rPr lang="zh-CN" altLang="en-US" i="1">
                            <a:latin typeface="Cambria Math"/>
                            <a:cs typeface="Times New Roman" pitchFamily="18" charset="0"/>
                          </a:rPr>
                          <m:t>𝜏</m:t>
                        </m:r>
                      </m:sub>
                    </m:sSub>
                    <m:r>
                      <a:rPr lang="zh-CN" altLang="en-US" i="1">
                        <a:latin typeface="Cambria Math"/>
                        <a:cs typeface="Times New Roman" pitchFamily="18" charset="0"/>
                      </a:rPr>
                      <m:t> </m:t>
                    </m:r>
                  </m:oMath>
                </a14:m>
                <a:r>
                  <a:rPr lang="en-US" altLang="zh-CN" dirty="0">
                    <a:latin typeface="Times New Roman" pitchFamily="18" charset="0"/>
                    <a:cs typeface="Times New Roman" pitchFamily="18" charset="0"/>
                  </a:rPr>
                  <a:t>&gt; is itself a isomorphism. </a:t>
                </a:r>
              </a:p>
              <a:p>
                <a:r>
                  <a:rPr lang="en-US" altLang="zh-CN" dirty="0">
                    <a:latin typeface="Times New Roman" pitchFamily="18" charset="0"/>
                    <a:cs typeface="Times New Roman" pitchFamily="18" charset="0"/>
                  </a:rPr>
                  <a:t>If two TS are strong isomorphic, the only difference can be how they are named.</a:t>
                </a:r>
                <a:endParaRPr lang="zh-CN" altLang="en-US" dirty="0">
                  <a:latin typeface="Times New Roman" pitchFamily="18" charset="0"/>
                  <a:cs typeface="Times New Roman" pitchFamily="18" charset="0"/>
                </a:endParaRPr>
              </a:p>
              <a:p>
                <a:pPr lvl="1"/>
                <a:r>
                  <a:rPr lang="en-US" altLang="zh-CN" dirty="0"/>
                  <a:t>A function f is a bijective function if it is both injective and surjective.(This is often called a “one-to-one correspondence”.)</a:t>
                </a:r>
              </a:p>
              <a:p>
                <a:r>
                  <a:rPr lang="en-US" altLang="zh-CN" dirty="0">
                    <a:latin typeface="Times New Roman" pitchFamily="18" charset="0"/>
                    <a:cs typeface="Times New Roman" pitchFamily="18" charset="0"/>
                  </a:rPr>
                  <a:t>Isomorphic is a kind of equivalence.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74" t="-1387" r="-2096" b="-6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266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Are these two systems isomorphic?</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523728"/>
            <a:ext cx="6896100"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820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Weak Isomorphism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The set of reachable states of T, reach(T) is defined as: reach(T) = {</a:t>
                </a:r>
                <a14:m>
                  <m:oMath xmlns:m="http://schemas.openxmlformats.org/officeDocument/2006/math">
                    <m:r>
                      <a:rPr lang="en-US" altLang="zh-CN" i="1">
                        <a:latin typeface="Cambria Math"/>
                        <a:ea typeface="Cambria Math"/>
                      </a:rPr>
                      <m:t>𝑠</m:t>
                    </m:r>
                  </m:oMath>
                </a14:m>
                <a:r>
                  <a:rPr lang="en-US" altLang="zh-CN" dirty="0">
                    <a:latin typeface="Times New Roman" pitchFamily="18" charset="0"/>
                    <a:cs typeface="Times New Roman" pitchFamily="18" charset="0"/>
                  </a:rPr>
                  <a:t> </a:t>
                </a:r>
                <a14:m>
                  <m:oMath xmlns:m="http://schemas.openxmlformats.org/officeDocument/2006/math">
                    <m:r>
                      <a:rPr lang="en-US" altLang="zh-CN" b="0" i="1" smtClean="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r>
                      <a:rPr lang="en-US" altLang="zh-CN" b="0" i="1" dirty="0" smtClean="0">
                        <a:latin typeface="Cambria Math"/>
                      </a:rPr>
                      <m:t>𝑆</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0</m:t>
                        </m:r>
                      </m:sub>
                    </m:sSub>
                    <m:r>
                      <a:rPr lang="en-US" altLang="zh-CN" i="1" smtClean="0">
                        <a:latin typeface="Cambria Math"/>
                        <a:ea typeface="Cambria Math"/>
                      </a:rPr>
                      <m:t>↠</m:t>
                    </m:r>
                    <m:r>
                      <a:rPr lang="en-US" altLang="zh-CN" b="0" i="1" smtClean="0">
                        <a:latin typeface="Cambria Math"/>
                        <a:ea typeface="Cambria Math"/>
                      </a:rPr>
                      <m:t>𝑠</m:t>
                    </m:r>
                  </m:oMath>
                </a14:m>
                <a:r>
                  <a:rPr lang="en-US" altLang="zh-CN" dirty="0">
                    <a:latin typeface="Times New Roman" pitchFamily="18" charset="0"/>
                    <a:cs typeface="Times New Roman" pitchFamily="18" charset="0"/>
                  </a:rPr>
                  <a:t>}</a:t>
                </a:r>
              </a:p>
              <a:p>
                <a:endParaRPr lang="en-US" altLang="zh-CN" dirty="0"/>
              </a:p>
              <a:p>
                <a:r>
                  <a:rPr lang="en-US" altLang="zh-CN" dirty="0">
                    <a:latin typeface="Times New Roman" pitchFamily="18" charset="0"/>
                    <a:cs typeface="Times New Roman" pitchFamily="18" charset="0"/>
                  </a:rPr>
                  <a:t>If the isomorphism function is defined on reach(T) , then we call these two systems weak isomorphic with each other.</a:t>
                </a:r>
              </a:p>
              <a:p>
                <a:endParaRPr lang="en-US" altLang="zh-CN" dirty="0">
                  <a:latin typeface="Times New Roman" pitchFamily="18" charset="0"/>
                  <a:cs typeface="Times New Roman" pitchFamily="18" charset="0"/>
                </a:endParaRP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422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These two systems are weak isomorphic</a:t>
            </a: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Theorem:</a:t>
            </a:r>
          </a:p>
          <a:p>
            <a:pPr lvl="1"/>
            <a:r>
              <a:rPr lang="en-US" altLang="zh-CN" dirty="0">
                <a:latin typeface="Times New Roman" pitchFamily="18" charset="0"/>
                <a:cs typeface="Times New Roman" pitchFamily="18" charset="0"/>
              </a:rPr>
              <a:t>If two transition systems are isomorphic, then they are weakly isomorphic.</a:t>
            </a:r>
            <a:endParaRPr lang="zh-CN" altLang="en-US" dirty="0">
              <a:latin typeface="Times New Roman" pitchFamily="18" charset="0"/>
              <a:cs typeface="Times New Roman" pitchFamily="18" charset="0"/>
            </a:endParaRPr>
          </a:p>
          <a:p>
            <a:pPr lvl="1"/>
            <a:r>
              <a:rPr lang="en-US" altLang="zh-CN" dirty="0">
                <a:latin typeface="Times New Roman" pitchFamily="18" charset="0"/>
                <a:cs typeface="Times New Roman" pitchFamily="18" charset="0"/>
              </a:rPr>
              <a:t>Weak isomorphism is an equivalence relation</a:t>
            </a:r>
            <a:endParaRPr lang="zh-CN" alt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870" y="1988840"/>
            <a:ext cx="6896100"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156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Let T and T’ be two TS, A </a:t>
                </a:r>
                <a:r>
                  <a:rPr lang="en-US" altLang="zh-CN" dirty="0" err="1">
                    <a:latin typeface="Times New Roman" pitchFamily="18" charset="0"/>
                    <a:cs typeface="Times New Roman" pitchFamily="18" charset="0"/>
                  </a:rPr>
                  <a:t>bisimulation</a:t>
                </a:r>
                <a:r>
                  <a:rPr lang="en-US" altLang="zh-CN" dirty="0">
                    <a:latin typeface="Times New Roman" pitchFamily="18" charset="0"/>
                    <a:cs typeface="Times New Roman" pitchFamily="18" charset="0"/>
                  </a:rPr>
                  <a:t> between T and T’ is a binary relation </a:t>
                </a:r>
                <a14:m>
                  <m:oMath xmlns:m="http://schemas.openxmlformats.org/officeDocument/2006/math">
                    <m:r>
                      <a:rPr lang="en-US" altLang="zh-CN" b="0" i="1" smtClean="0">
                        <a:latin typeface="Cambria Math"/>
                      </a:rPr>
                      <m:t>𝐵</m:t>
                    </m:r>
                    <m:r>
                      <a:rPr lang="en-US" altLang="zh-CN" b="0" i="1" smtClean="0">
                        <a:latin typeface="Cambria Math"/>
                        <a:ea typeface="Cambria Math"/>
                      </a:rPr>
                      <m:t>⊆</m:t>
                    </m:r>
                    <m:r>
                      <a:rPr lang="en-US" altLang="zh-CN" b="0" i="1" smtClean="0">
                        <a:latin typeface="Cambria Math"/>
                        <a:ea typeface="Cambria Math"/>
                      </a:rPr>
                      <m:t>𝑆</m:t>
                    </m:r>
                    <m:r>
                      <a:rPr lang="en-US" altLang="zh-CN" b="0" i="1" smtClean="0">
                        <a:latin typeface="Cambria Math"/>
                        <a:ea typeface="Cambria Math"/>
                      </a:rPr>
                      <m:t>×</m:t>
                    </m:r>
                    <m:sSup>
                      <m:sSupPr>
                        <m:ctrlPr>
                          <a:rPr lang="en-US" altLang="zh-CN" b="0" i="1" smtClean="0">
                            <a:latin typeface="Cambria Math" panose="02040503050406030204" pitchFamily="18" charset="0"/>
                            <a:ea typeface="Cambria Math"/>
                          </a:rPr>
                        </m:ctrlPr>
                      </m:sSupPr>
                      <m:e>
                        <m:r>
                          <a:rPr lang="en-US" altLang="zh-CN" b="0" i="1" smtClean="0">
                            <a:latin typeface="Cambria Math"/>
                            <a:ea typeface="Cambria Math"/>
                          </a:rPr>
                          <m:t>𝑆</m:t>
                        </m:r>
                      </m:e>
                      <m:sup>
                        <m:r>
                          <a:rPr lang="en-US" altLang="zh-CN" b="0" i="1" smtClean="0">
                            <a:latin typeface="Cambria Math"/>
                            <a:ea typeface="Cambria Math"/>
                          </a:rPr>
                          <m:t>′</m:t>
                        </m:r>
                      </m:sup>
                    </m:sSup>
                  </m:oMath>
                </a14:m>
                <a:r>
                  <a:rPr lang="en-US" altLang="zh-CN" dirty="0">
                    <a:latin typeface="Times New Roman" pitchFamily="18" charset="0"/>
                    <a:cs typeface="Times New Roman" pitchFamily="18" charset="0"/>
                  </a:rPr>
                  <a:t> such that</a:t>
                </a:r>
              </a:p>
              <a:p>
                <a:pPr lvl="1"/>
                <a14:m>
                  <m:oMath xmlns:m="http://schemas.openxmlformats.org/officeDocument/2006/math">
                    <m:r>
                      <a:rPr lang="en-US" altLang="zh-CN" i="1">
                        <a:latin typeface="Cambria Math"/>
                      </a:rPr>
                      <m:t>𝐵</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a:rPr>
                          <m:t>𝑠</m:t>
                        </m:r>
                      </m:e>
                      <m:sub>
                        <m:r>
                          <a:rPr lang="en-US" altLang="zh-CN" b="0" i="1" dirty="0" smtClean="0">
                            <a:latin typeface="Cambria Math"/>
                          </a:rPr>
                          <m:t>0</m:t>
                        </m:r>
                      </m:sub>
                    </m:sSub>
                    <m:r>
                      <a:rPr lang="en-US" altLang="zh-CN" b="0" i="1" dirty="0" smtClean="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0</m:t>
                        </m:r>
                      </m:sub>
                    </m:sSub>
                  </m:oMath>
                </a14:m>
                <a:r>
                  <a:rPr lang="en-US" altLang="zh-CN" dirty="0">
                    <a:latin typeface="Times New Roman" pitchFamily="18" charset="0"/>
                    <a:cs typeface="Times New Roman" pitchFamily="18" charset="0"/>
                  </a:rPr>
                  <a:t>)</a:t>
                </a:r>
              </a:p>
              <a:p>
                <a:pPr lvl="1"/>
                <a:r>
                  <a:rPr lang="en-US" altLang="zh-CN" dirty="0">
                    <a:latin typeface="Times New Roman" pitchFamily="18" charset="0"/>
                    <a:cs typeface="Times New Roman" pitchFamily="18" charset="0"/>
                  </a:rPr>
                  <a:t>If </a:t>
                </a:r>
                <a14:m>
                  <m:oMath xmlns:m="http://schemas.openxmlformats.org/officeDocument/2006/math">
                    <m:r>
                      <a:rPr lang="en-US" altLang="zh-CN" i="1">
                        <a:latin typeface="Cambria Math"/>
                      </a:rPr>
                      <m:t>𝐵</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e>
                      <m:sub>
                        <m:r>
                          <a:rPr lang="en-US" altLang="zh-CN" b="0" i="1" dirty="0" smtClean="0">
                            <a:latin typeface="Cambria Math"/>
                          </a:rPr>
                          <m:t>1</m:t>
                        </m:r>
                      </m:sub>
                    </m:sSub>
                    <m:r>
                      <a:rPr lang="en-US" altLang="zh-CN" i="1" dirty="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i="1" dirty="0">
                            <a:latin typeface="Cambria Math"/>
                          </a:rPr>
                          <m:t>′</m:t>
                        </m:r>
                      </m:e>
                      <m:sub>
                        <m:r>
                          <a:rPr lang="en-US" altLang="zh-CN" b="0" i="1" dirty="0" smtClean="0">
                            <a:latin typeface="Cambria Math"/>
                          </a:rPr>
                          <m:t>1</m:t>
                        </m:r>
                      </m:sub>
                    </m:sSub>
                  </m:oMath>
                </a14:m>
                <a:r>
                  <a:rPr lang="en-US" altLang="zh-CN" dirty="0">
                    <a:latin typeface="Times New Roman" pitchFamily="18" charset="0"/>
                    <a:cs typeface="Times New Roman" pitchFamily="18" charset="0"/>
                  </a:rPr>
                  <a:t>) and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e>
                      <m:sub>
                        <m:r>
                          <a:rPr lang="en-US" altLang="zh-CN" i="1" dirty="0">
                            <a:latin typeface="Cambria Math"/>
                          </a:rPr>
                          <m:t>1</m:t>
                        </m:r>
                      </m:sub>
                    </m:sSub>
                    <m:r>
                      <a:rPr lang="en-US" altLang="zh-CN" i="1" dirty="0" smtClean="0">
                        <a:latin typeface="Cambria Math"/>
                        <a:ea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e>
                      <m:sub>
                        <m:r>
                          <a:rPr lang="en-US" altLang="zh-CN" b="0" i="1" dirty="0" smtClean="0">
                            <a:latin typeface="Cambria Math"/>
                          </a:rPr>
                          <m:t>2</m:t>
                        </m:r>
                      </m:sub>
                    </m:sSub>
                    <m:r>
                      <a:rPr lang="en-US" altLang="zh-CN" b="0" i="1" dirty="0" smtClean="0">
                        <a:latin typeface="Cambria Math"/>
                      </a:rPr>
                      <m:t>, </m:t>
                    </m:r>
                  </m:oMath>
                </a14:m>
                <a:r>
                  <a:rPr lang="en-US" altLang="zh-CN" dirty="0">
                    <a:latin typeface="Times New Roman" pitchFamily="18" charset="0"/>
                    <a:cs typeface="Times New Roman" pitchFamily="18" charset="0"/>
                  </a:rPr>
                  <a:t> then there is a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i="1" dirty="0">
                            <a:latin typeface="Cambria Math"/>
                          </a:rPr>
                          <m:t>′</m:t>
                        </m:r>
                      </m:e>
                      <m:sub>
                        <m:r>
                          <a:rPr lang="en-US" altLang="zh-CN" b="0" i="1" dirty="0" smtClean="0">
                            <a:latin typeface="Cambria Math" charset="0"/>
                          </a:rPr>
                          <m:t>2</m:t>
                        </m:r>
                      </m:sub>
                    </m:sSub>
                    <m:r>
                      <a:rPr lang="en-US" altLang="zh-CN" b="0" i="1" dirty="0" smtClean="0">
                        <a:latin typeface="Cambria Math"/>
                      </a:rPr>
                      <m:t>∈</m:t>
                    </m:r>
                    <m:r>
                      <a:rPr lang="en-US" altLang="zh-CN" b="0" i="1" dirty="0" smtClean="0">
                        <a:latin typeface="Cambria Math"/>
                      </a:rPr>
                      <m:t>𝑆</m:t>
                    </m:r>
                    <m:r>
                      <a:rPr lang="en-US" altLang="zh-CN" b="0" i="1" dirty="0" smtClean="0">
                        <a:latin typeface="Cambria Math"/>
                      </a:rPr>
                      <m:t>′</m:t>
                    </m:r>
                  </m:oMath>
                </a14:m>
                <a:r>
                  <a:rPr lang="en-US" altLang="zh-CN" dirty="0">
                    <a:latin typeface="Times New Roman" pitchFamily="18" charset="0"/>
                    <a:cs typeface="Times New Roman" pitchFamily="18" charset="0"/>
                  </a:rPr>
                  <a:t> such that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1</m:t>
                        </m:r>
                      </m:sub>
                    </m:sSub>
                    <m:r>
                      <a:rPr lang="en-US" altLang="zh-CN" i="1" dirty="0">
                        <a:latin typeface="Cambria Math"/>
                        <a:ea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2</m:t>
                        </m:r>
                      </m:sub>
                    </m:sSub>
                  </m:oMath>
                </a14:m>
                <a:r>
                  <a:rPr lang="en-US" altLang="zh-CN" dirty="0">
                    <a:latin typeface="Times New Roman" pitchFamily="18" charset="0"/>
                    <a:cs typeface="Times New Roman" pitchFamily="18" charset="0"/>
                  </a:rPr>
                  <a:t> and </a:t>
                </a:r>
                <a14:m>
                  <m:oMath xmlns:m="http://schemas.openxmlformats.org/officeDocument/2006/math">
                    <m:r>
                      <a:rPr lang="en-US" altLang="zh-CN" i="1">
                        <a:latin typeface="Cambria Math"/>
                      </a:rPr>
                      <m:t>𝐵</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e>
                      <m:sub>
                        <m:r>
                          <a:rPr lang="en-US" altLang="zh-CN" b="0" i="1" dirty="0" smtClean="0">
                            <a:latin typeface="Cambria Math"/>
                          </a:rPr>
                          <m:t>2</m:t>
                        </m:r>
                      </m:sub>
                    </m:sSub>
                    <m:r>
                      <a:rPr lang="en-US" altLang="zh-CN" i="1" dirty="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i="1" dirty="0">
                            <a:latin typeface="Cambria Math"/>
                          </a:rPr>
                          <m:t>′</m:t>
                        </m:r>
                      </m:e>
                      <m:sub>
                        <m:r>
                          <a:rPr lang="en-US" altLang="zh-CN" b="0" i="1" dirty="0" smtClean="0">
                            <a:latin typeface="Cambria Math"/>
                          </a:rPr>
                          <m:t>2</m:t>
                        </m:r>
                      </m:sub>
                    </m:sSub>
                  </m:oMath>
                </a14:m>
                <a:r>
                  <a:rPr lang="en-US" altLang="zh-CN" dirty="0">
                    <a:latin typeface="Times New Roman" pitchFamily="18" charset="0"/>
                    <a:cs typeface="Times New Roman" pitchFamily="18" charset="0"/>
                  </a:rPr>
                  <a:t>) </a:t>
                </a:r>
              </a:p>
              <a:p>
                <a:pPr lvl="1"/>
                <a:r>
                  <a:rPr lang="en-US" altLang="zh-CN" dirty="0">
                    <a:latin typeface="Times New Roman" pitchFamily="18" charset="0"/>
                    <a:cs typeface="Times New Roman" pitchFamily="18" charset="0"/>
                  </a:rPr>
                  <a:t>If </a:t>
                </a:r>
                <a14:m>
                  <m:oMath xmlns:m="http://schemas.openxmlformats.org/officeDocument/2006/math">
                    <m:r>
                      <a:rPr lang="en-US" altLang="zh-CN" i="1">
                        <a:latin typeface="Cambria Math"/>
                      </a:rPr>
                      <m:t>𝐵</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e>
                      <m:sub>
                        <m:r>
                          <a:rPr lang="en-US" altLang="zh-CN" i="1" dirty="0">
                            <a:latin typeface="Cambria Math"/>
                          </a:rPr>
                          <m:t>1</m:t>
                        </m:r>
                      </m:sub>
                    </m:sSub>
                    <m:r>
                      <a:rPr lang="en-US" altLang="zh-CN" i="1" dirty="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i="1" dirty="0">
                            <a:latin typeface="Cambria Math"/>
                          </a:rPr>
                          <m:t>′</m:t>
                        </m:r>
                      </m:e>
                      <m:sub>
                        <m:r>
                          <a:rPr lang="en-US" altLang="zh-CN" i="1" dirty="0">
                            <a:latin typeface="Cambria Math"/>
                          </a:rPr>
                          <m:t>1</m:t>
                        </m:r>
                      </m:sub>
                    </m:sSub>
                  </m:oMath>
                </a14:m>
                <a:r>
                  <a:rPr lang="en-US" altLang="zh-CN" dirty="0">
                    <a:latin typeface="Times New Roman" pitchFamily="18" charset="0"/>
                    <a:cs typeface="Times New Roman" pitchFamily="18" charset="0"/>
                  </a:rPr>
                  <a:t>) and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1</m:t>
                        </m:r>
                      </m:sub>
                    </m:sSub>
                    <m:r>
                      <a:rPr lang="en-US" altLang="zh-CN" i="1" dirty="0">
                        <a:latin typeface="Cambria Math"/>
                        <a:ea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b="0" i="1" dirty="0" smtClean="0">
                            <a:latin typeface="Cambria Math"/>
                          </a:rPr>
                          <m:t>′</m:t>
                        </m:r>
                      </m:e>
                      <m:sub>
                        <m:r>
                          <a:rPr lang="en-US" altLang="zh-CN" i="1" dirty="0">
                            <a:latin typeface="Cambria Math"/>
                          </a:rPr>
                          <m:t>2</m:t>
                        </m:r>
                      </m:sub>
                    </m:sSub>
                    <m:r>
                      <a:rPr lang="en-US" altLang="zh-CN" i="1" dirty="0">
                        <a:latin typeface="Cambria Math"/>
                      </a:rPr>
                      <m:t>, </m:t>
                    </m:r>
                  </m:oMath>
                </a14:m>
                <a:r>
                  <a:rPr lang="en-US" altLang="zh-CN" dirty="0">
                    <a:latin typeface="Times New Roman" pitchFamily="18" charset="0"/>
                    <a:cs typeface="Times New Roman" pitchFamily="18" charset="0"/>
                  </a:rPr>
                  <a:t> then there is a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e>
                      <m:sub>
                        <m:r>
                          <a:rPr lang="en-US" altLang="zh-CN" b="0" i="1" dirty="0" smtClean="0">
                            <a:latin typeface="Cambria Math"/>
                          </a:rPr>
                          <m:t>2</m:t>
                        </m:r>
                      </m:sub>
                    </m:sSub>
                    <m:r>
                      <a:rPr lang="en-US" altLang="zh-CN" i="1" dirty="0">
                        <a:latin typeface="Cambria Math"/>
                      </a:rPr>
                      <m:t>∈</m:t>
                    </m:r>
                    <m:r>
                      <a:rPr lang="en-US" altLang="zh-CN" i="1" dirty="0">
                        <a:latin typeface="Cambria Math"/>
                      </a:rPr>
                      <m:t>𝑆</m:t>
                    </m:r>
                  </m:oMath>
                </a14:m>
                <a:r>
                  <a:rPr lang="en-US" altLang="zh-CN" dirty="0">
                    <a:latin typeface="Times New Roman" pitchFamily="18" charset="0"/>
                    <a:cs typeface="Times New Roman" pitchFamily="18" charset="0"/>
                  </a:rPr>
                  <a:t> such that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e>
                      <m:sub>
                        <m:r>
                          <a:rPr lang="en-US" altLang="zh-CN" i="1" dirty="0">
                            <a:latin typeface="Cambria Math"/>
                          </a:rPr>
                          <m:t>1</m:t>
                        </m:r>
                      </m:sub>
                    </m:sSub>
                    <m:r>
                      <a:rPr lang="en-US" altLang="zh-CN" i="1" dirty="0">
                        <a:latin typeface="Cambria Math"/>
                        <a:ea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e>
                      <m:sub>
                        <m:r>
                          <a:rPr lang="en-US" altLang="zh-CN" i="1" dirty="0">
                            <a:latin typeface="Cambria Math"/>
                          </a:rPr>
                          <m:t>2</m:t>
                        </m:r>
                      </m:sub>
                    </m:sSub>
                  </m:oMath>
                </a14:m>
                <a:r>
                  <a:rPr lang="en-US" altLang="zh-CN" dirty="0">
                    <a:latin typeface="Times New Roman" pitchFamily="18" charset="0"/>
                    <a:cs typeface="Times New Roman" pitchFamily="18" charset="0"/>
                  </a:rPr>
                  <a:t> and </a:t>
                </a:r>
                <a14:m>
                  <m:oMath xmlns:m="http://schemas.openxmlformats.org/officeDocument/2006/math">
                    <m:r>
                      <a:rPr lang="en-US" altLang="zh-CN" i="1">
                        <a:latin typeface="Cambria Math"/>
                      </a:rPr>
                      <m:t>𝐵</m:t>
                    </m:r>
                  </m:oMath>
                </a14:m>
                <a:r>
                  <a:rPr lang="en-US" altLang="zh-CN" dirty="0">
                    <a:latin typeface="Times New Roman" pitchFamily="18" charset="0"/>
                    <a:cs typeface="Times New Roman" pitchFamily="18" charset="0"/>
                  </a:rPr>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e>
                      <m:sub>
                        <m:r>
                          <a:rPr lang="en-US" altLang="zh-CN" i="1" dirty="0">
                            <a:latin typeface="Cambria Math"/>
                          </a:rPr>
                          <m:t>2</m:t>
                        </m:r>
                      </m:sub>
                    </m:sSub>
                    <m:r>
                      <a:rPr lang="en-US" altLang="zh-CN" i="1" dirty="0">
                        <a:latin typeface="Cambria Math"/>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𝑠</m:t>
                        </m:r>
                        <m:r>
                          <a:rPr lang="en-US" altLang="zh-CN" i="1" dirty="0">
                            <a:latin typeface="Cambria Math"/>
                          </a:rPr>
                          <m:t>′</m:t>
                        </m:r>
                      </m:e>
                      <m:sub>
                        <m:r>
                          <a:rPr lang="en-US" altLang="zh-CN" i="1" dirty="0">
                            <a:latin typeface="Cambria Math"/>
                          </a:rPr>
                          <m:t>2</m:t>
                        </m:r>
                      </m:sub>
                    </m:sSub>
                  </m:oMath>
                </a14:m>
                <a:r>
                  <a:rPr lang="en-US" altLang="zh-CN" dirty="0">
                    <a:latin typeface="Times New Roman" pitchFamily="18" charset="0"/>
                    <a:cs typeface="Times New Roman" pitchFamily="18" charset="0"/>
                  </a:rPr>
                  <a:t>) </a:t>
                </a:r>
              </a:p>
              <a:p>
                <a:r>
                  <a:rPr lang="en-US" altLang="zh-CN" dirty="0">
                    <a:latin typeface="Times New Roman" pitchFamily="18" charset="0"/>
                    <a:cs typeface="Times New Roman" pitchFamily="18" charset="0"/>
                  </a:rPr>
                  <a:t>T and T’ are </a:t>
                </a:r>
                <a:r>
                  <a:rPr lang="en-US" altLang="zh-CN" dirty="0" err="1">
                    <a:latin typeface="Times New Roman" pitchFamily="18" charset="0"/>
                    <a:cs typeface="Times New Roman" pitchFamily="18" charset="0"/>
                  </a:rPr>
                  <a:t>bisimulation</a:t>
                </a:r>
                <a:r>
                  <a:rPr lang="en-US" altLang="zh-CN" dirty="0">
                    <a:latin typeface="Times New Roman" pitchFamily="18" charset="0"/>
                    <a:cs typeface="Times New Roman" pitchFamily="18" charset="0"/>
                  </a:rPr>
                  <a:t> equivalent </a:t>
                </a:r>
                <a:r>
                  <a:rPr lang="en-US" altLang="zh-CN" dirty="0" err="1">
                    <a:latin typeface="Times New Roman" pitchFamily="18" charset="0"/>
                    <a:cs typeface="Times New Roman" pitchFamily="18" charset="0"/>
                  </a:rPr>
                  <a:t>iff</a:t>
                </a:r>
                <a:r>
                  <a:rPr lang="en-US" altLang="zh-CN" dirty="0">
                    <a:latin typeface="Times New Roman" pitchFamily="18" charset="0"/>
                    <a:cs typeface="Times New Roman" pitchFamily="18" charset="0"/>
                  </a:rPr>
                  <a:t> there exists a </a:t>
                </a:r>
                <a:r>
                  <a:rPr lang="en-US" altLang="zh-CN" dirty="0" err="1">
                    <a:latin typeface="Times New Roman" pitchFamily="18" charset="0"/>
                    <a:cs typeface="Times New Roman" pitchFamily="18" charset="0"/>
                  </a:rPr>
                  <a:t>bisimulation</a:t>
                </a:r>
                <a:r>
                  <a:rPr lang="en-US" altLang="zh-CN" dirty="0">
                    <a:latin typeface="Times New Roman" pitchFamily="18" charset="0"/>
                    <a:cs typeface="Times New Roman" pitchFamily="18" charset="0"/>
                  </a:rPr>
                  <a:t> between T and T’.</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74" t="-1387" r="-1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9795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412776"/>
            <a:ext cx="8142287" cy="4752999"/>
          </a:xfrm>
        </p:spPr>
        <p:txBody>
          <a:bodyPr/>
          <a:lstStyle/>
          <a:p>
            <a:r>
              <a:rPr lang="en-US" altLang="zh-CN" dirty="0"/>
              <a:t>Example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two isomorphic TS are </a:t>
            </a:r>
            <a:r>
              <a:rPr lang="en-US" altLang="zh-CN" dirty="0" err="1"/>
              <a:t>bisimilar</a:t>
            </a:r>
            <a:r>
              <a:rPr lang="en-US" altLang="zh-CN" dirty="0"/>
              <a:t>, but </a:t>
            </a:r>
            <a:r>
              <a:rPr lang="en-US" altLang="zh-CN" dirty="0" err="1"/>
              <a:t>bisimilar</a:t>
            </a:r>
            <a:r>
              <a:rPr lang="en-US" altLang="zh-CN" dirty="0"/>
              <a:t> TS are not necessarily isomorphic</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88840"/>
            <a:ext cx="5526400" cy="30997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2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lady or the tiger</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2" y="2204864"/>
            <a:ext cx="6924675" cy="3381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833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Strong Isomorphism: the transition systems are identical except for the names of the states.</a:t>
            </a:r>
          </a:p>
          <a:p>
            <a:r>
              <a:rPr lang="en-US" altLang="zh-CN" dirty="0"/>
              <a:t>Weak Isomorphism: the transition systems are strongly isomorphic provided that the transition systems are restricted to the reachable states.</a:t>
            </a:r>
          </a:p>
          <a:p>
            <a:r>
              <a:rPr lang="en-US" altLang="zh-CN" dirty="0" err="1"/>
              <a:t>Bisimulation</a:t>
            </a:r>
            <a:r>
              <a:rPr lang="en-US" altLang="zh-CN" dirty="0"/>
              <a:t> Equivalence: the transition systems have the same behavior, and make choice at same time.</a:t>
            </a:r>
            <a:endParaRPr lang="zh-CN" altLang="en-US" dirty="0"/>
          </a:p>
        </p:txBody>
      </p:sp>
    </p:spTree>
    <p:extLst>
      <p:ext uri="{BB962C8B-B14F-4D97-AF65-F5344CB8AC3E}">
        <p14:creationId xmlns:p14="http://schemas.microsoft.com/office/powerpoint/2010/main" val="665596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Use TS to present the behavior of all the modeling language</a:t>
            </a:r>
          </a:p>
          <a:p>
            <a:endParaRPr lang="en-US" altLang="zh-CN" dirty="0"/>
          </a:p>
          <a:p>
            <a:r>
              <a:rPr lang="en-US" altLang="zh-CN" dirty="0"/>
              <a:t>Then Use TS to prove the equivalence respectively</a:t>
            </a:r>
            <a:endParaRPr lang="zh-CN" altLang="en-US" dirty="0"/>
          </a:p>
        </p:txBody>
      </p:sp>
    </p:spTree>
    <p:extLst>
      <p:ext uri="{BB962C8B-B14F-4D97-AF65-F5344CB8AC3E}">
        <p14:creationId xmlns:p14="http://schemas.microsoft.com/office/powerpoint/2010/main" val="11664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332656"/>
            <a:ext cx="6409332" cy="576262"/>
          </a:xfrm>
        </p:spPr>
        <p:txBody>
          <a:bodyPr/>
          <a:lstStyle/>
          <a:p>
            <a:r>
              <a:rPr lang="en-US" altLang="zh-CN" i="1" dirty="0">
                <a:latin typeface="Times New Roman" pitchFamily="18" charset="0"/>
                <a:cs typeface="Times New Roman" pitchFamily="18" charset="0"/>
              </a:rPr>
              <a:t>The free product of transition systems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Consider </a:t>
                </a:r>
                <a:r>
                  <a:rPr lang="en-US" altLang="zh-CN" i="1" dirty="0">
                    <a:latin typeface="Times New Roman" pitchFamily="18" charset="0"/>
                    <a:cs typeface="Times New Roman" pitchFamily="18" charset="0"/>
                  </a:rPr>
                  <a:t>n </a:t>
                </a:r>
                <a:r>
                  <a:rPr lang="en-US" altLang="zh-CN" dirty="0">
                    <a:latin typeface="Times New Roman" pitchFamily="18" charset="0"/>
                    <a:cs typeface="Times New Roman" pitchFamily="18" charset="0"/>
                  </a:rPr>
                  <a:t>transition systems </a:t>
                </a:r>
                <a14:m>
                  <m:oMath xmlns:m="http://schemas.openxmlformats.org/officeDocument/2006/math">
                    <m:sSub>
                      <m:sSubPr>
                        <m:ctrlPr>
                          <a:rPr lang="en-US" altLang="zh-CN" b="0" i="1" smtClean="0">
                            <a:latin typeface="Cambria Math" panose="02040503050406030204" pitchFamily="18" charset="0"/>
                          </a:rPr>
                        </m:ctrlPr>
                      </m:sSubPr>
                      <m:e>
                        <m:r>
                          <a:rPr lang="zh-CN" altLang="en-US" i="1">
                            <a:latin typeface="Cambria Math"/>
                          </a:rPr>
                          <m:t>𝒜</m:t>
                        </m:r>
                      </m:e>
                      <m:sub>
                        <m:r>
                          <a:rPr lang="en-US" altLang="zh-CN" b="0" i="1" smtClean="0">
                            <a:latin typeface="Cambria Math"/>
                          </a:rPr>
                          <m:t>𝑖</m:t>
                        </m:r>
                      </m:sub>
                    </m:sSub>
                    <m:r>
                      <a:rPr lang="en-US" altLang="zh-CN" b="0" i="1" smtClean="0">
                        <a:latin typeface="Cambria Math"/>
                      </a:rPr>
                      <m:t>=</m:t>
                    </m:r>
                    <m:r>
                      <a:rPr lang="en-US" altLang="zh-CN" i="1">
                        <a:latin typeface="Cambria Math"/>
                      </a:rPr>
                      <m:t>&lt;</m:t>
                    </m:r>
                    <m:sSub>
                      <m:sSubPr>
                        <m:ctrlPr>
                          <a:rPr lang="en-US" altLang="zh-CN" i="1" smtClean="0">
                            <a:latin typeface="Cambria Math" panose="02040503050406030204" pitchFamily="18" charset="0"/>
                          </a:rPr>
                        </m:ctrlPr>
                      </m:sSubPr>
                      <m:e>
                        <m:r>
                          <a:rPr lang="en-US" altLang="zh-CN" b="0" i="1" smtClean="0">
                            <a:latin typeface="Cambria Math"/>
                          </a:rPr>
                          <m:t>𝑆</m:t>
                        </m:r>
                      </m:e>
                      <m:sub>
                        <m:r>
                          <a:rPr lang="en-US" altLang="zh-CN" b="0" i="1" smtClean="0">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𝑆</m:t>
                        </m:r>
                      </m:e>
                      <m:sub>
                        <m:sSub>
                          <m:sSubPr>
                            <m:ctrlPr>
                              <a:rPr lang="en-US" altLang="zh-CN" i="1" smtClean="0">
                                <a:latin typeface="Cambria Math" panose="02040503050406030204" pitchFamily="18" charset="0"/>
                              </a:rPr>
                            </m:ctrlPr>
                          </m:sSubPr>
                          <m:e>
                            <m:r>
                              <a:rPr lang="en-US" altLang="zh-CN" b="0" i="1" smtClean="0">
                                <a:latin typeface="Cambria Math"/>
                              </a:rPr>
                              <m:t>0</m:t>
                            </m:r>
                          </m:e>
                          <m:sub>
                            <m:r>
                              <a:rPr lang="en-US" altLang="zh-CN" b="0" i="1" smtClean="0">
                                <a:latin typeface="Cambria Math"/>
                              </a:rPr>
                              <m:t>𝑖</m:t>
                            </m:r>
                          </m:sub>
                        </m:sSub>
                      </m:sub>
                    </m:sSub>
                    <m:r>
                      <a:rPr lang="en-US" altLang="zh-CN" b="0" i="1" smtClean="0">
                        <a:latin typeface="Cambria Math"/>
                      </a:rPr>
                      <m:t>,</m:t>
                    </m:r>
                    <m:sSub>
                      <m:sSubPr>
                        <m:ctrlPr>
                          <a:rPr lang="en-US" altLang="zh-CN" i="1" smtClean="0">
                            <a:latin typeface="Cambria Math" panose="02040503050406030204" pitchFamily="18" charset="0"/>
                          </a:rPr>
                        </m:ctrlPr>
                      </m:sSubPr>
                      <m:e>
                        <m:r>
                          <a:rPr lang="en-US" altLang="zh-CN" b="0" i="1" smtClean="0">
                            <a:latin typeface="Cambria Math"/>
                          </a:rPr>
                          <m:t>𝑇</m:t>
                        </m:r>
                      </m:e>
                      <m:sub>
                        <m:r>
                          <a:rPr lang="en-US" altLang="zh-CN" b="0" i="1" smtClean="0">
                            <a:latin typeface="Cambria Math"/>
                          </a:rPr>
                          <m:t>𝑖</m:t>
                        </m:r>
                      </m:sub>
                    </m:sSub>
                    <m:r>
                      <a:rPr lang="en-US" altLang="zh-CN" i="1">
                        <a:latin typeface="Cambria Math"/>
                      </a:rPr>
                      <m:t>,</m:t>
                    </m:r>
                    <m:sSub>
                      <m:sSubPr>
                        <m:ctrlPr>
                          <a:rPr lang="en-US" altLang="zh-CN" i="1" smtClean="0">
                            <a:latin typeface="Cambria Math" panose="02040503050406030204" pitchFamily="18" charset="0"/>
                          </a:rPr>
                        </m:ctrlPr>
                      </m:sSubPr>
                      <m:e>
                        <m:r>
                          <a:rPr lang="zh-CN" altLang="en-US" i="1" smtClean="0">
                            <a:latin typeface="Cambria Math"/>
                          </a:rPr>
                          <m:t>𝛼</m:t>
                        </m:r>
                      </m:e>
                      <m:sub>
                        <m:r>
                          <a:rPr lang="en-US" altLang="zh-CN" b="0" i="1" smtClean="0">
                            <a:latin typeface="Cambria Math"/>
                          </a:rPr>
                          <m:t>𝑖</m:t>
                        </m:r>
                      </m:sub>
                    </m:sSub>
                    <m:r>
                      <a:rPr lang="en-US" altLang="zh-CN" i="1">
                        <a:latin typeface="Cambria Math"/>
                      </a:rPr>
                      <m:t>,</m:t>
                    </m:r>
                    <m:sSub>
                      <m:sSubPr>
                        <m:ctrlPr>
                          <a:rPr lang="en-US" altLang="zh-CN" i="1" smtClean="0">
                            <a:latin typeface="Cambria Math" panose="02040503050406030204" pitchFamily="18" charset="0"/>
                          </a:rPr>
                        </m:ctrlPr>
                      </m:sSubPr>
                      <m:e>
                        <m:r>
                          <a:rPr lang="zh-CN" altLang="en-US" i="1" smtClean="0">
                            <a:latin typeface="Cambria Math"/>
                          </a:rPr>
                          <m:t>𝛽</m:t>
                        </m:r>
                      </m:e>
                      <m:sub>
                        <m:r>
                          <a:rPr lang="en-US" altLang="zh-CN" b="0" i="1" smtClean="0">
                            <a:latin typeface="Cambria Math"/>
                          </a:rPr>
                          <m:t>𝑖</m:t>
                        </m:r>
                      </m:sub>
                    </m:sSub>
                    <m:r>
                      <a:rPr lang="en-US" altLang="zh-CN" i="1">
                        <a:latin typeface="Cambria Math"/>
                      </a:rPr>
                      <m:t>&gt;</m:t>
                    </m:r>
                  </m:oMath>
                </a14:m>
                <a:r>
                  <a:rPr lang="en-US" altLang="zh-CN" i="1" dirty="0">
                    <a:latin typeface="Times New Roman" pitchFamily="18" charset="0"/>
                    <a:cs typeface="Times New Roman" pitchFamily="18" charset="0"/>
                  </a:rPr>
                  <a:t> </a:t>
                </a:r>
              </a:p>
              <a:p>
                <a:r>
                  <a:rPr lang="en-US" altLang="zh-CN" dirty="0">
                    <a:latin typeface="Times New Roman" pitchFamily="18" charset="0"/>
                    <a:cs typeface="Times New Roman" pitchFamily="18" charset="0"/>
                  </a:rPr>
                  <a:t>The </a:t>
                </a:r>
                <a:r>
                  <a:rPr lang="en-US" altLang="zh-CN" i="1" dirty="0">
                    <a:latin typeface="Times New Roman" pitchFamily="18" charset="0"/>
                    <a:cs typeface="Times New Roman" pitchFamily="18" charset="0"/>
                  </a:rPr>
                  <a:t>free product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b="0" i="1" smtClean="0">
                            <a:latin typeface="Cambria Math"/>
                          </a:rPr>
                          <m:t>1</m:t>
                        </m:r>
                      </m:sub>
                    </m:sSub>
                    <m:r>
                      <a:rPr lang="en-US" altLang="zh-CN" i="1" smtClean="0">
                        <a:latin typeface="Cambria Math"/>
                        <a:ea typeface="Cambria Math"/>
                        <a:cs typeface="Times New Roman" pitchFamily="18"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b="0" i="1" smtClean="0">
                            <a:latin typeface="Cambria Math"/>
                          </a:rPr>
                          <m:t>2</m:t>
                        </m:r>
                      </m:sub>
                    </m:sSub>
                  </m:oMath>
                </a14:m>
                <a:r>
                  <a:rPr lang="en-US" altLang="zh-CN" dirty="0">
                    <a:latin typeface="Times New Roman" pitchFamily="18" charset="0"/>
                    <a:cs typeface="Times New Roman" pitchFamily="18" charset="0"/>
                  </a:rPr>
                  <a:t> … </a:t>
                </a:r>
                <a14:m>
                  <m:oMath xmlns:m="http://schemas.openxmlformats.org/officeDocument/2006/math">
                    <m:r>
                      <a:rPr lang="en-US" altLang="zh-CN" i="1">
                        <a:latin typeface="Cambria Math"/>
                        <a:ea typeface="Cambria Math"/>
                        <a:cs typeface="Times New Roman" pitchFamily="18" charset="0"/>
                      </a:rPr>
                      <m:t>×</m:t>
                    </m:r>
                    <m:sSub>
                      <m:sSubPr>
                        <m:ctrlPr>
                          <a:rPr lang="en-US" altLang="zh-CN" i="1">
                            <a:latin typeface="Cambria Math" panose="02040503050406030204" pitchFamily="18" charset="0"/>
                          </a:rPr>
                        </m:ctrlPr>
                      </m:sSubPr>
                      <m:e>
                        <m:r>
                          <a:rPr lang="zh-CN" altLang="en-US" i="1">
                            <a:latin typeface="Cambria Math"/>
                          </a:rPr>
                          <m:t>𝒜</m:t>
                        </m:r>
                      </m:e>
                      <m:sub>
                        <m:r>
                          <a:rPr lang="en-US" altLang="zh-CN" b="0" i="1" smtClean="0">
                            <a:latin typeface="Cambria Math"/>
                          </a:rPr>
                          <m:t>𝑛</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of those </a:t>
                </a:r>
                <a:r>
                  <a:rPr lang="en-US" altLang="zh-CN" i="1" dirty="0">
                    <a:latin typeface="Times New Roman" pitchFamily="18" charset="0"/>
                    <a:cs typeface="Times New Roman" pitchFamily="18" charset="0"/>
                  </a:rPr>
                  <a:t>n </a:t>
                </a:r>
                <a:r>
                  <a:rPr lang="en-US" altLang="zh-CN" dirty="0">
                    <a:latin typeface="Times New Roman" pitchFamily="18" charset="0"/>
                    <a:cs typeface="Times New Roman" pitchFamily="18" charset="0"/>
                  </a:rPr>
                  <a:t>transition systems is the transition system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𝑆</m:t>
                        </m:r>
                      </m:e>
                      <m:sub>
                        <m:r>
                          <a:rPr lang="en-US" altLang="zh-CN" b="0" i="1" smtClean="0">
                            <a:latin typeface="Cambria Math"/>
                          </a:rPr>
                          <m:t>0</m:t>
                        </m:r>
                      </m:sub>
                    </m:sSub>
                    <m:r>
                      <a:rPr lang="en-US" altLang="zh-CN" b="0" i="1" smtClean="0">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defined by</a:t>
                </a:r>
              </a:p>
              <a:p>
                <a:pPr marL="0" indent="0">
                  <a:buNone/>
                </a:pPr>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𝑆</m:t>
                        </m:r>
                        <m:r>
                          <a:rPr lang="en-US" altLang="zh-CN" b="0" i="1" smtClean="0">
                            <a:latin typeface="Cambria Math"/>
                          </a:rPr>
                          <m:t>=</m:t>
                        </m:r>
                        <m:r>
                          <a:rPr lang="en-US" altLang="zh-CN" b="0" i="1" smtClean="0">
                            <a:latin typeface="Cambria Math"/>
                          </a:rPr>
                          <m:t>𝑆</m:t>
                        </m:r>
                      </m:e>
                      <m:sub>
                        <m:r>
                          <a:rPr lang="en-US" altLang="zh-CN" i="1">
                            <a:latin typeface="Cambria Math"/>
                          </a:rPr>
                          <m:t>1</m:t>
                        </m:r>
                      </m:sub>
                    </m:sSub>
                    <m:r>
                      <a:rPr lang="en-US" altLang="zh-CN" i="1">
                        <a:latin typeface="Cambria Math"/>
                        <a:ea typeface="Cambria Math"/>
                        <a:cs typeface="Times New Roman" pitchFamily="18"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𝑆</m:t>
                        </m:r>
                      </m:e>
                      <m:sub>
                        <m:r>
                          <a:rPr lang="en-US" altLang="zh-CN" i="1">
                            <a:latin typeface="Cambria Math"/>
                          </a:rPr>
                          <m:t>2</m:t>
                        </m:r>
                      </m:sub>
                    </m:sSub>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ea typeface="Cambria Math"/>
                        <a:cs typeface="Times New Roman" pitchFamily="18" charset="0"/>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𝑆</m:t>
                        </m:r>
                      </m:e>
                      <m:sub>
                        <m:r>
                          <a:rPr lang="en-US" altLang="zh-CN" i="1">
                            <a:latin typeface="Cambria Math"/>
                          </a:rPr>
                          <m:t>𝑛</m:t>
                        </m:r>
                      </m:sub>
                    </m:sSub>
                  </m:oMath>
                </a14:m>
                <a:endParaRPr lang="en-US" altLang="zh-CN" i="1" dirty="0">
                  <a:latin typeface="Cambria Math"/>
                </a:endParaRPr>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𝑇</m:t>
                        </m:r>
                        <m:r>
                          <a:rPr lang="en-US" altLang="zh-CN" i="1">
                            <a:latin typeface="Cambria Math"/>
                          </a:rPr>
                          <m:t>=</m:t>
                        </m:r>
                        <m:r>
                          <a:rPr lang="en-US" altLang="zh-CN" b="0" i="1" smtClean="0">
                            <a:latin typeface="Cambria Math"/>
                          </a:rPr>
                          <m:t>𝑇</m:t>
                        </m:r>
                      </m:e>
                      <m:sub>
                        <m:r>
                          <a:rPr lang="en-US" altLang="zh-CN" i="1">
                            <a:latin typeface="Cambria Math"/>
                          </a:rPr>
                          <m:t>1</m:t>
                        </m:r>
                      </m:sub>
                    </m:sSub>
                    <m:r>
                      <a:rPr lang="en-US" altLang="zh-CN" i="1">
                        <a:latin typeface="Cambria Math"/>
                        <a:ea typeface="Cambria Math"/>
                        <a:cs typeface="Times New Roman" pitchFamily="18"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𝑇</m:t>
                        </m:r>
                      </m:e>
                      <m:sub>
                        <m:r>
                          <a:rPr lang="en-US" altLang="zh-CN" i="1">
                            <a:latin typeface="Cambria Math"/>
                          </a:rPr>
                          <m:t>2</m:t>
                        </m:r>
                      </m:sub>
                    </m:sSub>
                  </m:oMath>
                </a14:m>
                <a:r>
                  <a:rPr lang="en-US" altLang="zh-CN" dirty="0">
                    <a:latin typeface="Times New Roman" pitchFamily="18" charset="0"/>
                    <a:cs typeface="Times New Roman" pitchFamily="18" charset="0"/>
                  </a:rPr>
                  <a:t> …</a:t>
                </a:r>
                <a14:m>
                  <m:oMath xmlns:m="http://schemas.openxmlformats.org/officeDocument/2006/math">
                    <m:r>
                      <a:rPr lang="en-US" altLang="zh-CN" i="1">
                        <a:latin typeface="Cambria Math"/>
                        <a:ea typeface="Cambria Math"/>
                        <a:cs typeface="Times New Roman" pitchFamily="18" charset="0"/>
                      </a:rPr>
                      <m:t>×</m:t>
                    </m:r>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𝑇</m:t>
                        </m:r>
                      </m:e>
                      <m:sub>
                        <m:r>
                          <a:rPr lang="en-US" altLang="zh-CN" i="1">
                            <a:latin typeface="Cambria Math"/>
                          </a:rPr>
                          <m:t>𝑛</m:t>
                        </m:r>
                      </m:sub>
                    </m:sSub>
                  </m:oMath>
                </a14:m>
                <a:endParaRPr lang="en-US" altLang="zh-CN" dirty="0">
                  <a:latin typeface="Times New Roman" pitchFamily="18" charset="0"/>
                  <a:cs typeface="Times New Roman" pitchFamily="18" charset="0"/>
                </a:endParaRPr>
              </a:p>
              <a:p>
                <a:pPr marL="0" indent="0">
                  <a:buNone/>
                </a:pPr>
                <a:r>
                  <a:rPr lang="en-US" altLang="zh-CN" dirty="0">
                    <a:latin typeface="Times New Roman" pitchFamily="18" charset="0"/>
                    <a:cs typeface="Times New Roman" pitchFamily="18" charset="0"/>
                  </a:rPr>
                  <a:t>               </a:t>
                </a:r>
                <a14:m>
                  <m:oMath xmlns:m="http://schemas.openxmlformats.org/officeDocument/2006/math">
                    <m:r>
                      <a:rPr lang="zh-CN" altLang="en-US" i="1" smtClean="0">
                        <a:latin typeface="Cambria Math"/>
                        <a:cs typeface="Times New Roman" pitchFamily="18" charset="0"/>
                      </a:rPr>
                      <m:t>𝛼</m:t>
                    </m:r>
                    <m:d>
                      <m:dPr>
                        <m:ctrlPr>
                          <a:rPr lang="en-US" altLang="zh-CN" b="0" i="1" smtClean="0">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r>
                          <a:rPr lang="en-US" altLang="zh-CN" b="0" i="1" smtClean="0">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𝑛</m:t>
                            </m:r>
                          </m:sub>
                        </m:sSub>
                      </m:e>
                    </m:d>
                    <m:r>
                      <a:rPr lang="en-US" altLang="zh-CN" b="0" i="1" smtClean="0">
                        <a:latin typeface="Cambria Math"/>
                        <a:cs typeface="Times New Roman" pitchFamily="18" charset="0"/>
                      </a:rPr>
                      <m:t>=</m:t>
                    </m:r>
                    <m:d>
                      <m:dPr>
                        <m:begChr m:val="⟨"/>
                        <m:endChr m:val="⟩"/>
                        <m:ctrlPr>
                          <a:rPr lang="en-US" altLang="zh-CN" b="0" i="1" smtClean="0">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zh-CN" altLang="en-US" i="1" smtClean="0">
                                <a:latin typeface="Cambria Math"/>
                              </a:rPr>
                              <m:t>𝛼</m:t>
                            </m:r>
                          </m:e>
                          <m:sub>
                            <m:r>
                              <a:rPr lang="en-US" altLang="zh-CN" i="1">
                                <a:latin typeface="Cambria Math"/>
                              </a:rPr>
                              <m:t>1</m:t>
                            </m:r>
                          </m:sub>
                        </m:sSub>
                        <m:d>
                          <m:dPr>
                            <m:ctrlPr>
                              <a:rPr lang="en-US" altLang="zh-CN" i="1">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r>
                              <a:rPr lang="en-US" altLang="zh-CN" b="0" i="1" smtClean="0">
                                <a:latin typeface="Cambria Math"/>
                              </a:rPr>
                              <m:t>)</m:t>
                            </m:r>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a:rPr>
                                      <m:t>𝛼</m:t>
                                    </m:r>
                                  </m:e>
                                  <m:sub>
                                    <m:r>
                                      <a:rPr lang="en-US" altLang="zh-CN" b="0" i="1" smtClean="0">
                                        <a:latin typeface="Cambria Math"/>
                                      </a:rPr>
                                      <m:t>𝑛</m:t>
                                    </m:r>
                                  </m:sub>
                                </m:sSub>
                                <m:r>
                                  <a:rPr lang="en-US" altLang="zh-CN" b="0" i="1" smtClean="0">
                                    <a:latin typeface="Cambria Math"/>
                                  </a:rPr>
                                  <m:t>(</m:t>
                                </m:r>
                                <m:r>
                                  <a:rPr lang="en-US" altLang="zh-CN" i="1">
                                    <a:latin typeface="Cambria Math"/>
                                  </a:rPr>
                                  <m:t>𝑡</m:t>
                                </m:r>
                              </m:e>
                              <m:sub>
                                <m:r>
                                  <a:rPr lang="en-US" altLang="zh-CN" i="1">
                                    <a:latin typeface="Cambria Math"/>
                                  </a:rPr>
                                  <m:t>𝑛</m:t>
                                </m:r>
                              </m:sub>
                            </m:sSub>
                          </m:e>
                        </m:d>
                      </m:e>
                    </m:d>
                  </m:oMath>
                </a14:m>
                <a:endParaRPr lang="en-US" altLang="zh-CN"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a:cs typeface="Times New Roman" pitchFamily="18" charset="0"/>
                        </a:rPr>
                        <m:t>𝛽</m:t>
                      </m:r>
                      <m:d>
                        <m:dPr>
                          <m:ctrlPr>
                            <a:rPr lang="en-US" altLang="zh-CN" i="1">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𝑛</m:t>
                              </m:r>
                            </m:sub>
                          </m:sSub>
                        </m:e>
                      </m:d>
                      <m:r>
                        <a:rPr lang="en-US" altLang="zh-CN" i="1">
                          <a:latin typeface="Cambria Math"/>
                          <a:cs typeface="Times New Roman" pitchFamily="18" charset="0"/>
                        </a:rPr>
                        <m:t>=</m:t>
                      </m:r>
                      <m:d>
                        <m:dPr>
                          <m:begChr m:val="⟨"/>
                          <m:endChr m:val="⟩"/>
                          <m:ctrlPr>
                            <a:rPr lang="en-US" altLang="zh-CN" i="1">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zh-CN" altLang="en-US" i="1" smtClean="0">
                                  <a:latin typeface="Cambria Math"/>
                                </a:rPr>
                                <m:t>𝛽</m:t>
                              </m:r>
                            </m:e>
                            <m:sub>
                              <m:r>
                                <a:rPr lang="en-US" altLang="zh-CN" i="1">
                                  <a:latin typeface="Cambria Math"/>
                                </a:rPr>
                                <m:t>1</m:t>
                              </m:r>
                            </m:sub>
                          </m:sSub>
                          <m:d>
                            <m:dPr>
                              <m:ctrlPr>
                                <a:rPr lang="en-US" altLang="zh-CN" i="1">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r>
                                <a:rPr lang="en-US" altLang="zh-CN" i="1">
                                  <a:latin typeface="Cambria Math"/>
                                </a:rPr>
                                <m:t>)</m:t>
                              </m:r>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smtClean="0">
                                          <a:latin typeface="Cambria Math"/>
                                        </a:rPr>
                                        <m:t>𝛽</m:t>
                                      </m:r>
                                    </m:e>
                                    <m:sub>
                                      <m:r>
                                        <a:rPr lang="en-US" altLang="zh-CN" i="1">
                                          <a:latin typeface="Cambria Math"/>
                                        </a:rPr>
                                        <m:t>𝑛</m:t>
                                      </m:r>
                                    </m:sub>
                                  </m:sSub>
                                  <m:r>
                                    <a:rPr lang="en-US" altLang="zh-CN" i="1">
                                      <a:latin typeface="Cambria Math"/>
                                    </a:rPr>
                                    <m:t>(</m:t>
                                  </m:r>
                                  <m:r>
                                    <a:rPr lang="en-US" altLang="zh-CN" i="1">
                                      <a:latin typeface="Cambria Math"/>
                                    </a:rPr>
                                    <m:t>𝑡</m:t>
                                  </m:r>
                                </m:e>
                                <m:sub>
                                  <m:r>
                                    <a:rPr lang="en-US" altLang="zh-CN" i="1">
                                      <a:latin typeface="Cambria Math"/>
                                    </a:rPr>
                                    <m:t>𝑛</m:t>
                                  </m:r>
                                </m:sub>
                              </m:sSub>
                            </m:e>
                          </m:d>
                        </m:e>
                      </m:d>
                    </m:oMath>
                  </m:oMathPara>
                </a14:m>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738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latin typeface="Times New Roman" pitchFamily="18" charset="0"/>
                <a:cs typeface="Times New Roman" pitchFamily="18" charset="0"/>
              </a:rPr>
              <a:t>model to describe the behavior of systems</a:t>
            </a:r>
          </a:p>
          <a:p>
            <a:r>
              <a:rPr lang="en-US" altLang="zh-CN" dirty="0">
                <a:latin typeface="Times New Roman" pitchFamily="18" charset="0"/>
                <a:cs typeface="Times New Roman" pitchFamily="18" charset="0"/>
              </a:rPr>
              <a:t>digraphs where nodes represent </a:t>
            </a:r>
            <a:r>
              <a:rPr lang="en-US" altLang="zh-CN" i="1" dirty="0">
                <a:latin typeface="Times New Roman" pitchFamily="18" charset="0"/>
                <a:cs typeface="Times New Roman" pitchFamily="18" charset="0"/>
              </a:rPr>
              <a:t>states</a:t>
            </a:r>
            <a:r>
              <a:rPr lang="en-US" altLang="zh-CN" dirty="0">
                <a:latin typeface="Times New Roman" pitchFamily="18" charset="0"/>
                <a:cs typeface="Times New Roman" pitchFamily="18" charset="0"/>
              </a:rPr>
              <a:t>, and edges model </a:t>
            </a:r>
            <a:r>
              <a:rPr lang="en-US" altLang="zh-CN" i="1" dirty="0">
                <a:latin typeface="Times New Roman" pitchFamily="18" charset="0"/>
                <a:cs typeface="Times New Roman" pitchFamily="18" charset="0"/>
              </a:rPr>
              <a:t>transitions</a:t>
            </a:r>
          </a:p>
          <a:p>
            <a:r>
              <a:rPr lang="en-US" altLang="zh-CN" dirty="0">
                <a:latin typeface="Times New Roman" pitchFamily="18" charset="0"/>
                <a:cs typeface="Times New Roman" pitchFamily="18" charset="0"/>
              </a:rPr>
              <a:t>state:</a:t>
            </a:r>
          </a:p>
          <a:p>
            <a:pPr lvl="1"/>
            <a:r>
              <a:rPr lang="en-US" altLang="zh-CN" dirty="0">
                <a:latin typeface="Times New Roman" pitchFamily="18" charset="0"/>
                <a:cs typeface="Times New Roman" pitchFamily="18" charset="0"/>
              </a:rPr>
              <a:t>the current color of a traffic light</a:t>
            </a:r>
          </a:p>
          <a:p>
            <a:pPr lvl="1"/>
            <a:r>
              <a:rPr lang="en-US" altLang="zh-CN" dirty="0">
                <a:latin typeface="Times New Roman" pitchFamily="18" charset="0"/>
                <a:cs typeface="Times New Roman" pitchFamily="18" charset="0"/>
              </a:rPr>
              <a:t>the current values of all program variables + the program counter</a:t>
            </a:r>
            <a:r>
              <a:rPr lang="en-US" altLang="zh-CN" b="1" dirty="0">
                <a:latin typeface="Times New Roman" pitchFamily="18" charset="0"/>
                <a:cs typeface="Times New Roman" pitchFamily="18" charset="0"/>
              </a:rPr>
              <a:t> </a:t>
            </a:r>
          </a:p>
          <a:p>
            <a:pPr lvl="1"/>
            <a:r>
              <a:rPr lang="en-US" altLang="zh-CN" dirty="0">
                <a:latin typeface="Times New Roman" pitchFamily="18" charset="0"/>
                <a:cs typeface="Times New Roman" pitchFamily="18" charset="0"/>
              </a:rPr>
              <a:t>the value of register and output</a:t>
            </a:r>
          </a:p>
          <a:p>
            <a:r>
              <a:rPr lang="en-US" altLang="zh-CN" dirty="0">
                <a:latin typeface="Times New Roman" pitchFamily="18" charset="0"/>
                <a:cs typeface="Times New Roman" pitchFamily="18" charset="0"/>
              </a:rPr>
              <a:t>transition: (“state change”)</a:t>
            </a:r>
          </a:p>
          <a:p>
            <a:pPr lvl="1"/>
            <a:r>
              <a:rPr lang="en-US" altLang="zh-CN" dirty="0">
                <a:latin typeface="Times New Roman" pitchFamily="18" charset="0"/>
                <a:cs typeface="Times New Roman" pitchFamily="18" charset="0"/>
              </a:rPr>
              <a:t>a switch from one color to another</a:t>
            </a:r>
          </a:p>
          <a:p>
            <a:pPr lvl="1"/>
            <a:r>
              <a:rPr lang="en-US" altLang="zh-CN" dirty="0">
                <a:latin typeface="Times New Roman" pitchFamily="18" charset="0"/>
                <a:cs typeface="Times New Roman" pitchFamily="18" charset="0"/>
              </a:rPr>
              <a:t>the execution of a program statement</a:t>
            </a:r>
          </a:p>
          <a:p>
            <a:pPr lvl="1"/>
            <a:r>
              <a:rPr lang="en-US" altLang="zh-CN" dirty="0">
                <a:latin typeface="Times New Roman" pitchFamily="18" charset="0"/>
                <a:cs typeface="Times New Roman" pitchFamily="18" charset="0"/>
              </a:rPr>
              <a:t>the change of the registers and output bits for a new input</a:t>
            </a:r>
          </a:p>
        </p:txBody>
      </p:sp>
    </p:spTree>
    <p:extLst>
      <p:ext uri="{BB962C8B-B14F-4D97-AF65-F5344CB8AC3E}">
        <p14:creationId xmlns:p14="http://schemas.microsoft.com/office/powerpoint/2010/main" val="3068631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7" name="直接箭头连接符 6"/>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9" name="椭圆 8"/>
          <p:cNvSpPr/>
          <p:nvPr/>
        </p:nvSpPr>
        <p:spPr bwMode="auto">
          <a:xfrm>
            <a:off x="2699792"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0" name="椭圆 9"/>
          <p:cNvSpPr/>
          <p:nvPr/>
        </p:nvSpPr>
        <p:spPr bwMode="auto">
          <a:xfrm>
            <a:off x="2699792"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11" name="直接箭头连接符 10"/>
          <p:cNvCxnSpPr>
            <a:stCxn id="9" idx="4"/>
            <a:endCxn id="10" idx="0"/>
          </p:cNvCxnSpPr>
          <p:nvPr/>
        </p:nvCxnSpPr>
        <p:spPr bwMode="auto">
          <a:xfrm>
            <a:off x="3095836"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3" name="椭圆 12"/>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4" name="椭圆 13"/>
          <p:cNvSpPr/>
          <p:nvPr/>
        </p:nvSpPr>
        <p:spPr bwMode="auto">
          <a:xfrm>
            <a:off x="4487269" y="3708349"/>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5" name="椭圆 14"/>
          <p:cNvSpPr/>
          <p:nvPr/>
        </p:nvSpPr>
        <p:spPr bwMode="auto">
          <a:xfrm>
            <a:off x="7604782" y="3609020"/>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6" name="椭圆 15"/>
          <p:cNvSpPr/>
          <p:nvPr/>
        </p:nvSpPr>
        <p:spPr bwMode="auto">
          <a:xfrm>
            <a:off x="603915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26" name="直接箭头连接符 25"/>
          <p:cNvCxnSpPr>
            <a:stCxn id="13" idx="4"/>
            <a:endCxn id="16" idx="0"/>
          </p:cNvCxnSpPr>
          <p:nvPr/>
        </p:nvCxnSpPr>
        <p:spPr bwMode="auto">
          <a:xfrm>
            <a:off x="6831244" y="2946260"/>
            <a:ext cx="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0209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If, in addition, each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i="1">
                            <a:latin typeface="Cambria Math"/>
                          </a:rPr>
                          <m:t>𝑖</m:t>
                        </m:r>
                        <m:r>
                          <a:rPr lang="en-US" altLang="zh-CN" b="0" i="1" smtClean="0">
                            <a:latin typeface="Cambria Math"/>
                          </a:rPr>
                          <m:t> </m:t>
                        </m:r>
                      </m:sub>
                    </m:sSub>
                  </m:oMath>
                </a14:m>
                <a:r>
                  <a:rPr lang="en-US" altLang="zh-CN" dirty="0">
                    <a:latin typeface="Times New Roman" pitchFamily="18" charset="0"/>
                    <a:cs typeface="Times New Roman" pitchFamily="18" charset="0"/>
                  </a:rPr>
                  <a:t>is labeled by an alphabet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𝐴</m:t>
                        </m:r>
                      </m:e>
                      <m:sub>
                        <m:r>
                          <a:rPr lang="en-US" altLang="zh-CN" i="1">
                            <a:latin typeface="Cambria Math"/>
                          </a:rPr>
                          <m:t>𝑖</m:t>
                        </m:r>
                        <m:r>
                          <a:rPr lang="en-US" altLang="zh-CN" i="1">
                            <a:latin typeface="Cambria Math"/>
                          </a:rPr>
                          <m:t> </m:t>
                        </m:r>
                      </m:sub>
                    </m:sSub>
                  </m:oMath>
                </a14:m>
                <a:r>
                  <a:rPr lang="en-US" altLang="zh-CN" dirty="0">
                    <a:latin typeface="Times New Roman" pitchFamily="18" charset="0"/>
                    <a:cs typeface="Times New Roman" pitchFamily="18" charset="0"/>
                  </a:rPr>
                  <a:t>, the free product is a transition system labeled by the alphabet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𝐴</m:t>
                        </m:r>
                      </m:e>
                      <m:sub>
                        <m:r>
                          <a:rPr lang="en-US" altLang="zh-CN" i="1">
                            <a:latin typeface="Cambria Math"/>
                          </a:rPr>
                          <m:t>1</m:t>
                        </m:r>
                      </m:sub>
                    </m:sSub>
                    <m:r>
                      <a:rPr lang="en-US" altLang="zh-CN" i="1">
                        <a:latin typeface="Cambria Math"/>
                        <a:ea typeface="Cambria Math"/>
                        <a:cs typeface="Times New Roman" pitchFamily="18"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𝐴</m:t>
                        </m:r>
                      </m:e>
                      <m:sub>
                        <m:r>
                          <a:rPr lang="en-US" altLang="zh-CN" i="1">
                            <a:latin typeface="Cambria Math"/>
                          </a:rPr>
                          <m:t>2</m:t>
                        </m:r>
                      </m:sub>
                    </m:sSub>
                  </m:oMath>
                </a14:m>
                <a:r>
                  <a:rPr lang="en-US" altLang="zh-CN" dirty="0">
                    <a:latin typeface="Times New Roman" pitchFamily="18" charset="0"/>
                    <a:cs typeface="Times New Roman" pitchFamily="18" charset="0"/>
                  </a:rPr>
                  <a:t> … </a:t>
                </a:r>
                <a14:m>
                  <m:oMath xmlns:m="http://schemas.openxmlformats.org/officeDocument/2006/math">
                    <m:r>
                      <a:rPr lang="en-US" altLang="zh-CN" i="1">
                        <a:latin typeface="Cambria Math"/>
                        <a:ea typeface="Cambria Math"/>
                        <a:cs typeface="Times New Roman" pitchFamily="18" charset="0"/>
                      </a:rPr>
                      <m:t>×</m:t>
                    </m:r>
                    <m:sSub>
                      <m:sSubPr>
                        <m:ctrlPr>
                          <a:rPr lang="en-US" altLang="zh-CN" i="1">
                            <a:latin typeface="Cambria Math" panose="02040503050406030204" pitchFamily="18" charset="0"/>
                          </a:rPr>
                        </m:ctrlPr>
                      </m:sSubPr>
                      <m:e>
                        <m:r>
                          <a:rPr lang="en-US" altLang="zh-CN" b="0" i="1" smtClean="0">
                            <a:latin typeface="Cambria Math"/>
                          </a:rPr>
                          <m:t>𝐴</m:t>
                        </m:r>
                      </m:e>
                      <m:sub>
                        <m:r>
                          <a:rPr lang="en-US" altLang="zh-CN" i="1">
                            <a:latin typeface="Cambria Math"/>
                          </a:rPr>
                          <m:t>𝑛</m:t>
                        </m:r>
                      </m:sub>
                    </m:sSub>
                  </m:oMath>
                </a14:m>
                <a:r>
                  <a:rPr lang="en-US" altLang="zh-CN" dirty="0">
                    <a:latin typeface="Times New Roman" pitchFamily="18" charset="0"/>
                    <a:cs typeface="Times New Roman" pitchFamily="18" charset="0"/>
                  </a:rPr>
                  <a:t>; transitions are labeled as follows:</a:t>
                </a:r>
                <a14:m>
                  <m:oMath xmlns:m="http://schemas.openxmlformats.org/officeDocument/2006/math">
                    <m:r>
                      <a:rPr lang="zh-CN" altLang="en-US" i="1">
                        <a:latin typeface="Cambria Math"/>
                        <a:cs typeface="Times New Roman" pitchFamily="18" charset="0"/>
                      </a:rPr>
                      <m:t>𝜆</m:t>
                    </m:r>
                    <m:d>
                      <m:dPr>
                        <m:ctrlPr>
                          <a:rPr lang="en-US" altLang="zh-CN" i="1">
                            <a:latin typeface="Cambria Math" panose="02040503050406030204" pitchFamily="18" charset="0"/>
                            <a:cs typeface="Times New Roman" pitchFamily="18" charset="0"/>
                          </a:rPr>
                        </m:ctrlPr>
                      </m:dPr>
                      <m:e>
                        <m:r>
                          <a:rPr lang="zh-CN" altLang="en-US" i="1" smtClean="0">
                            <a:latin typeface="Cambria Math"/>
                            <a:cs typeface="Times New Roman" pitchFamily="18" charset="0"/>
                          </a:rPr>
                          <m:t> </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𝑛</m:t>
                            </m:r>
                          </m:sub>
                        </m:sSub>
                      </m:e>
                    </m:d>
                    <m:r>
                      <a:rPr lang="en-US" altLang="zh-CN" i="1">
                        <a:latin typeface="Cambria Math"/>
                        <a:cs typeface="Times New Roman" pitchFamily="18" charset="0"/>
                      </a:rPr>
                      <m:t>=</m:t>
                    </m:r>
                    <m:d>
                      <m:dPr>
                        <m:begChr m:val="⟨"/>
                        <m:endChr m:val="⟩"/>
                        <m:ctrlPr>
                          <a:rPr lang="en-US" altLang="zh-CN" i="1">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zh-CN" altLang="en-US" i="1" smtClean="0">
                                <a:latin typeface="Cambria Math"/>
                              </a:rPr>
                              <m:t>𝜆</m:t>
                            </m:r>
                          </m:e>
                          <m:sub>
                            <m:r>
                              <a:rPr lang="en-US" altLang="zh-CN" i="1">
                                <a:latin typeface="Cambria Math"/>
                              </a:rPr>
                              <m:t>1</m:t>
                            </m:r>
                          </m:sub>
                        </m:sSub>
                        <m:d>
                          <m:dPr>
                            <m:ctrlPr>
                              <a:rPr lang="en-US" altLang="zh-CN" i="1">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r>
                              <a:rPr lang="en-US" altLang="zh-CN" i="1">
                                <a:latin typeface="Cambria Math"/>
                              </a:rPr>
                              <m:t>)</m:t>
                            </m:r>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smtClean="0">
                                        <a:latin typeface="Cambria Math"/>
                                      </a:rPr>
                                      <m:t>𝜆</m:t>
                                    </m:r>
                                  </m:e>
                                  <m:sub>
                                    <m:r>
                                      <a:rPr lang="en-US" altLang="zh-CN" i="1">
                                        <a:latin typeface="Cambria Math"/>
                                      </a:rPr>
                                      <m:t>𝑛</m:t>
                                    </m:r>
                                  </m:sub>
                                </m:sSub>
                                <m:r>
                                  <a:rPr lang="en-US" altLang="zh-CN" i="1">
                                    <a:latin typeface="Cambria Math"/>
                                  </a:rPr>
                                  <m:t>(</m:t>
                                </m:r>
                                <m:r>
                                  <a:rPr lang="en-US" altLang="zh-CN" i="1">
                                    <a:latin typeface="Cambria Math"/>
                                  </a:rPr>
                                  <m:t>𝑡</m:t>
                                </m:r>
                              </m:e>
                              <m:sub>
                                <m:r>
                                  <a:rPr lang="en-US" altLang="zh-CN" i="1">
                                    <a:latin typeface="Cambria Math"/>
                                  </a:rPr>
                                  <m:t>𝑛</m:t>
                                </m:r>
                              </m:sub>
                            </m:sSub>
                          </m:e>
                        </m:d>
                      </m:e>
                    </m:d>
                  </m:oMath>
                </a14:m>
                <a:endParaRPr lang="en-US" altLang="zh-CN"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0760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If the transition system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dirty="0">
                    <a:latin typeface="Times New Roman" pitchFamily="18" charset="0"/>
                    <a:cs typeface="Times New Roman" pitchFamily="18" charset="0"/>
                  </a:rPr>
                  <a:t> is in </a:t>
                </a:r>
                <a:r>
                  <a:rPr lang="en-US" altLang="zh-CN" i="1" dirty="0">
                    <a:latin typeface="Times New Roman" pitchFamily="18" charset="0"/>
                    <a:cs typeface="Times New Roman" pitchFamily="18" charset="0"/>
                  </a:rPr>
                  <a:t>global state s </a:t>
                </a:r>
                <a:r>
                  <a:rPr lang="en-US" altLang="zh-CN" dirty="0">
                    <a:latin typeface="Times New Roman" pitchFamily="18" charset="0"/>
                    <a:cs typeface="Times New Roman" pitchFamily="18" charset="0"/>
                  </a:rPr>
                  <a:t>= </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a:rPr>
                              <m:t>𝑠</m:t>
                            </m:r>
                          </m:e>
                          <m:sub>
                            <m:r>
                              <a:rPr lang="en-US" altLang="zh-CN" i="1">
                                <a:latin typeface="Cambria Math"/>
                              </a:rPr>
                              <m:t>1</m:t>
                            </m:r>
                          </m:sub>
                        </m:sSub>
                        <m:r>
                          <m:rPr>
                            <m:nor/>
                          </m:rPr>
                          <a:rPr lang="en-US" altLang="zh-CN" b="0" i="0" smtClean="0">
                            <a:latin typeface="Cambria Math"/>
                          </a:rPr>
                          <m:t>,</m:t>
                        </m:r>
                        <m:r>
                          <a:rPr lang="en-US" altLang="zh-CN" i="1">
                            <a:latin typeface="Cambria Math"/>
                            <a:ea typeface="Cambria Math"/>
                          </a:rPr>
                          <m:t>⋯</m:t>
                        </m:r>
                        <m:r>
                          <a:rPr lang="en-US" altLang="zh-CN" b="0" i="1" smtClean="0">
                            <a:latin typeface="Cambria Math"/>
                            <a:ea typeface="Cambria Math"/>
                          </a:rPr>
                          <m:t>,</m:t>
                        </m:r>
                        <m:sSub>
                          <m:sSubPr>
                            <m:ctrlPr>
                              <a:rPr lang="en-US" altLang="zh-CN" i="1">
                                <a:latin typeface="Cambria Math" panose="02040503050406030204" pitchFamily="18" charset="0"/>
                              </a:rPr>
                            </m:ctrlPr>
                          </m:sSubPr>
                          <m:e>
                            <m:r>
                              <a:rPr lang="en-US" altLang="zh-CN" b="0" i="1" smtClean="0">
                                <a:latin typeface="Cambria Math"/>
                              </a:rPr>
                              <m:t>𝑠</m:t>
                            </m:r>
                          </m:e>
                          <m:sub>
                            <m:r>
                              <a:rPr lang="en-US" altLang="zh-CN" i="1">
                                <a:latin typeface="Cambria Math"/>
                              </a:rPr>
                              <m:t>𝑛</m:t>
                            </m:r>
                          </m:sub>
                        </m:sSub>
                      </m:e>
                    </m:d>
                  </m:oMath>
                </a14:m>
                <a:r>
                  <a:rPr lang="en-US" altLang="zh-CN" dirty="0">
                    <a:latin typeface="Times New Roman" pitchFamily="18" charset="0"/>
                    <a:cs typeface="Times New Roman" pitchFamily="18" charset="0"/>
                  </a:rPr>
                  <a:t>, each component transition system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b="0" i="1" smtClean="0">
                            <a:latin typeface="Cambria Math"/>
                          </a:rPr>
                          <m:t>𝑖</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is in state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𝑖</m:t>
                        </m:r>
                      </m:sub>
                    </m:sSub>
                  </m:oMath>
                </a14:m>
                <a:r>
                  <a:rPr lang="en-US" altLang="zh-CN" dirty="0">
                    <a:latin typeface="Times New Roman" pitchFamily="18" charset="0"/>
                    <a:cs typeface="Times New Roman" pitchFamily="18" charset="0"/>
                  </a:rPr>
                  <a:t>. Each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b="0" i="1" smtClean="0">
                            <a:latin typeface="Cambria Math"/>
                          </a:rPr>
                          <m:t>𝑖</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can independently effect transition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𝑡</m:t>
                        </m:r>
                      </m:e>
                      <m:sub>
                        <m:r>
                          <a:rPr lang="en-US" altLang="zh-CN" i="1">
                            <a:latin typeface="Cambria Math"/>
                          </a:rPr>
                          <m:t>𝑖</m:t>
                        </m:r>
                      </m:sub>
                    </m:sSub>
                  </m:oMath>
                </a14:m>
                <a:r>
                  <a:rPr lang="en-US" altLang="zh-CN" dirty="0">
                    <a:latin typeface="Times New Roman" pitchFamily="18" charset="0"/>
                    <a:cs typeface="Times New Roman" pitchFamily="18" charset="0"/>
                  </a:rPr>
                  <a:t>, changing to state </a:t>
                </a:r>
                <a14:m>
                  <m:oMath xmlns:m="http://schemas.openxmlformats.org/officeDocument/2006/math">
                    <m:sSubSup>
                      <m:sSubSupPr>
                        <m:ctrlPr>
                          <a:rPr lang="en-US" altLang="zh-CN" i="1" smtClean="0">
                            <a:latin typeface="Cambria Math" panose="02040503050406030204" pitchFamily="18" charset="0"/>
                            <a:cs typeface="Times New Roman" pitchFamily="18" charset="0"/>
                          </a:rPr>
                        </m:ctrlPr>
                      </m:sSubSupPr>
                      <m:e>
                        <m:r>
                          <a:rPr lang="en-US" altLang="zh-CN" b="0" i="1" smtClean="0">
                            <a:latin typeface="Cambria Math"/>
                            <a:cs typeface="Times New Roman" pitchFamily="18" charset="0"/>
                          </a:rPr>
                          <m:t>𝑠</m:t>
                        </m:r>
                        <m:r>
                          <a:rPr lang="en-US" altLang="zh-CN" b="0" i="1" smtClean="0">
                            <a:latin typeface="Cambria Math"/>
                            <a:cs typeface="Times New Roman" pitchFamily="18" charset="0"/>
                          </a:rPr>
                          <m:t>′</m:t>
                        </m:r>
                      </m:e>
                      <m:sub>
                        <m:r>
                          <a:rPr lang="en-US" altLang="zh-CN" b="0" i="1" smtClean="0">
                            <a:latin typeface="Cambria Math"/>
                            <a:cs typeface="Times New Roman" pitchFamily="18" charset="0"/>
                          </a:rPr>
                          <m:t>𝑖</m:t>
                        </m:r>
                      </m:sub>
                      <m:sup/>
                    </m:sSubSup>
                  </m:oMath>
                </a14:m>
                <a:r>
                  <a:rPr lang="en-US" altLang="zh-CN" dirty="0">
                    <a:latin typeface="Times New Roman" pitchFamily="18" charset="0"/>
                    <a:cs typeface="Times New Roman" pitchFamily="18" charset="0"/>
                  </a:rPr>
                  <a:t>. </a:t>
                </a:r>
              </a:p>
              <a:p>
                <a:r>
                  <a:rPr lang="en-US" altLang="zh-CN" dirty="0">
                    <a:latin typeface="Times New Roman" pitchFamily="18" charset="0"/>
                    <a:cs typeface="Times New Roman" pitchFamily="18" charset="0"/>
                  </a:rPr>
                  <a:t>After having effected the </a:t>
                </a:r>
                <a:r>
                  <a:rPr lang="en-US" altLang="zh-CN" i="1" dirty="0">
                    <a:latin typeface="Times New Roman" pitchFamily="18" charset="0"/>
                    <a:cs typeface="Times New Roman" pitchFamily="18" charset="0"/>
                  </a:rPr>
                  <a:t>global transition t </a:t>
                </a:r>
                <a:r>
                  <a:rPr lang="en-US" altLang="zh-CN" dirty="0">
                    <a:latin typeface="Times New Roman" pitchFamily="18" charset="0"/>
                    <a:cs typeface="Times New Roman" pitchFamily="18" charset="0"/>
                  </a:rPr>
                  <a:t>=</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𝑛</m:t>
                            </m:r>
                          </m:sub>
                        </m:sSub>
                      </m:e>
                    </m:d>
                  </m:oMath>
                </a14:m>
                <a:r>
                  <a:rPr lang="en-US" altLang="zh-CN" dirty="0">
                    <a:latin typeface="Times New Roman" pitchFamily="18" charset="0"/>
                    <a:cs typeface="Times New Roman" pitchFamily="18" charset="0"/>
                  </a:rPr>
                  <a:t>, the transition system</a:t>
                </a:r>
                <a14:m>
                  <m:oMath xmlns:m="http://schemas.openxmlformats.org/officeDocument/2006/math">
                    <m:r>
                      <a:rPr lang="en-US" altLang="zh-CN" b="0" i="0" smtClean="0">
                        <a:latin typeface="Cambria Math"/>
                      </a:rPr>
                      <m:t> </m:t>
                    </m:r>
                    <m:r>
                      <a:rPr lang="zh-CN" altLang="en-US" i="1">
                        <a:latin typeface="Cambria Math"/>
                      </a:rPr>
                      <m:t>𝒜</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changes to global state </a:t>
                </a:r>
                <a:r>
                  <a:rPr lang="en-US" altLang="zh-CN" i="1" dirty="0">
                    <a:latin typeface="Times New Roman" pitchFamily="18" charset="0"/>
                    <a:cs typeface="Times New Roman" pitchFamily="18" charset="0"/>
                  </a:rPr>
                  <a:t>s’</a:t>
                </a:r>
                <a:r>
                  <a:rPr lang="en-US" altLang="zh-CN" dirty="0">
                    <a:latin typeface="Times New Roman" pitchFamily="18" charset="0"/>
                    <a:cs typeface="Times New Roman" pitchFamily="18" charset="0"/>
                  </a:rPr>
                  <a:t>=</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a:rPr>
                              <m:t>𝑠</m:t>
                            </m:r>
                            <m:r>
                              <a:rPr lang="en-US" altLang="zh-CN" b="0" i="1" smtClean="0">
                                <a:latin typeface="Cambria Math"/>
                              </a:rPr>
                              <m:t>′</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panose="02040503050406030204" pitchFamily="18" charset="0"/>
                              </a:rPr>
                            </m:ctrlPr>
                          </m:sSubPr>
                          <m:e>
                            <m:r>
                              <a:rPr lang="en-US" altLang="zh-CN" b="0" i="1" smtClean="0">
                                <a:latin typeface="Cambria Math"/>
                              </a:rPr>
                              <m:t>𝑠</m:t>
                            </m:r>
                            <m:r>
                              <a:rPr lang="en-US" altLang="zh-CN" b="0" i="1" smtClean="0">
                                <a:latin typeface="Cambria Math"/>
                              </a:rPr>
                              <m:t>′</m:t>
                            </m:r>
                          </m:e>
                          <m:sub>
                            <m:r>
                              <a:rPr lang="en-US" altLang="zh-CN" i="1">
                                <a:latin typeface="Cambria Math"/>
                              </a:rPr>
                              <m:t>𝑛</m:t>
                            </m:r>
                          </m:sub>
                        </m:sSub>
                      </m:e>
                    </m:d>
                  </m:oMath>
                </a14:m>
                <a:r>
                  <a:rPr lang="en-US" altLang="zh-CN" dirty="0">
                    <a:latin typeface="Times New Roman" pitchFamily="18" charset="0"/>
                    <a:cs typeface="Times New Roman" pitchFamily="18" charset="0"/>
                  </a:rPr>
                  <a:t>. </a:t>
                </a:r>
              </a:p>
              <a:p>
                <a:r>
                  <a:rPr lang="en-US" altLang="zh-CN" dirty="0">
                    <a:latin typeface="Times New Roman" pitchFamily="18" charset="0"/>
                    <a:cs typeface="Times New Roman" pitchFamily="18" charset="0"/>
                  </a:rPr>
                  <a:t>In the case of labeled transition systems, the vector </a:t>
                </a:r>
                <a14:m>
                  <m:oMath xmlns:m="http://schemas.openxmlformats.org/officeDocument/2006/math">
                    <m:r>
                      <a:rPr lang="zh-CN" altLang="en-US" i="1" smtClean="0">
                        <a:latin typeface="Cambria Math"/>
                        <a:cs typeface="Times New Roman" pitchFamily="18" charset="0"/>
                      </a:rPr>
                      <m:t>𝜆</m:t>
                    </m:r>
                    <m:r>
                      <a:rPr lang="en-US" altLang="zh-CN" b="0" i="1" smtClean="0">
                        <a:latin typeface="Cambria Math"/>
                        <a:cs typeface="Times New Roman" pitchFamily="18" charset="0"/>
                      </a:rPr>
                      <m:t>(</m:t>
                    </m:r>
                    <m:r>
                      <a:rPr lang="en-US" altLang="zh-CN" b="0" i="1" smtClean="0">
                        <a:latin typeface="Cambria Math"/>
                        <a:cs typeface="Times New Roman" pitchFamily="18" charset="0"/>
                      </a:rPr>
                      <m:t>𝑡</m:t>
                    </m:r>
                    <m:r>
                      <a:rPr lang="en-US" altLang="zh-CN" b="0" i="1" smtClean="0">
                        <a:latin typeface="Cambria Math"/>
                        <a:cs typeface="Times New Roman" pitchFamily="18" charset="0"/>
                      </a:rPr>
                      <m:t>)</m:t>
                    </m:r>
                  </m:oMath>
                </a14:m>
                <a:r>
                  <a:rPr lang="en-US" altLang="zh-CN" dirty="0">
                    <a:latin typeface="Times New Roman" pitchFamily="18" charset="0"/>
                    <a:cs typeface="Times New Roman" pitchFamily="18" charset="0"/>
                  </a:rPr>
                  <a:t> is the </a:t>
                </a:r>
                <a:r>
                  <a:rPr lang="en-US" altLang="zh-CN" i="1" dirty="0">
                    <a:latin typeface="Times New Roman" pitchFamily="18" charset="0"/>
                    <a:cs typeface="Times New Roman" pitchFamily="18" charset="0"/>
                  </a:rPr>
                  <a:t>global action </a:t>
                </a:r>
                <a:r>
                  <a:rPr lang="en-US" altLang="zh-CN" dirty="0">
                    <a:latin typeface="Times New Roman" pitchFamily="18" charset="0"/>
                    <a:cs typeface="Times New Roman" pitchFamily="18" charset="0"/>
                  </a:rPr>
                  <a:t>that triggered the </a:t>
                </a:r>
                <a:r>
                  <a:rPr lang="en-US" altLang="zh-CN" i="1" dirty="0">
                    <a:latin typeface="Times New Roman" pitchFamily="18" charset="0"/>
                    <a:cs typeface="Times New Roman" pitchFamily="18" charset="0"/>
                  </a:rPr>
                  <a:t>global transition t</a:t>
                </a: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74" t="-1387" r="-973" b="-83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013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itchFamily="18" charset="0"/>
                <a:cs typeface="Times New Roman" pitchFamily="18" charset="0"/>
              </a:rPr>
              <a:t>The synchronous product of transition systems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latin typeface="Times New Roman" pitchFamily="18" charset="0"/>
                <a:cs typeface="Times New Roman" pitchFamily="18" charset="0"/>
              </a:rPr>
              <a:t>When processes interact, not all possible global actions are useful, since the interaction is subject to communication and synchronization constraints. </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The transition system associated with the system of processes must therefore be a </a:t>
            </a:r>
            <a:r>
              <a:rPr lang="en-US" altLang="zh-CN" i="1" dirty="0">
                <a:latin typeface="Times New Roman" pitchFamily="18" charset="0"/>
                <a:cs typeface="Times New Roman" pitchFamily="18" charset="0"/>
              </a:rPr>
              <a:t>subsystem </a:t>
            </a:r>
            <a:r>
              <a:rPr lang="en-US" altLang="zh-CN" dirty="0">
                <a:latin typeface="Times New Roman" pitchFamily="18" charset="0"/>
                <a:cs typeface="Times New Roman" pitchFamily="18" charset="0"/>
              </a:rPr>
              <a:t>of the free product of the component transition systems. </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The communication and synchronization constraints that define the subsystem can always be simply expressed by the </a:t>
            </a:r>
            <a:r>
              <a:rPr lang="en-US" altLang="zh-CN" i="1" dirty="0">
                <a:latin typeface="Times New Roman" pitchFamily="18" charset="0"/>
                <a:cs typeface="Times New Roman" pitchFamily="18" charset="0"/>
              </a:rPr>
              <a:t>synchronous product</a:t>
            </a:r>
            <a:r>
              <a:rPr lang="en-US" altLang="zh-CN" dirty="0">
                <a:latin typeface="Times New Roman" pitchFamily="18" charset="0"/>
                <a:cs typeface="Times New Roman" pitchFamily="18" charset="0"/>
              </a:rPr>
              <a:t>, formally defined below.</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81244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latin typeface="Times New Roman" pitchFamily="18" charset="0"/>
                    <a:cs typeface="Times New Roman" pitchFamily="18" charset="0"/>
                  </a:rPr>
                  <a:t>If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i="1">
                            <a:latin typeface="Cambria Math"/>
                          </a:rPr>
                          <m:t>𝑖</m:t>
                        </m:r>
                      </m:sub>
                    </m:sSub>
                  </m:oMath>
                </a14:m>
                <a:r>
                  <a:rPr lang="en-US" altLang="zh-CN" i="1" dirty="0">
                    <a:latin typeface="Times New Roman" pitchFamily="18" charset="0"/>
                    <a:cs typeface="Times New Roman" pitchFamily="18" charset="0"/>
                  </a:rPr>
                  <a:t>, i </a:t>
                </a:r>
                <a:r>
                  <a:rPr lang="en-US" altLang="zh-CN" dirty="0">
                    <a:latin typeface="Times New Roman" pitchFamily="18" charset="0"/>
                    <a:cs typeface="Times New Roman" pitchFamily="18" charset="0"/>
                  </a:rPr>
                  <a:t>= 1</a:t>
                </a:r>
                <a:r>
                  <a:rPr lang="en-US" altLang="zh-CN" i="1" dirty="0">
                    <a:latin typeface="Times New Roman" pitchFamily="18" charset="0"/>
                    <a:cs typeface="Times New Roman" pitchFamily="18" charset="0"/>
                  </a:rPr>
                  <a:t>, … ,n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 </a:t>
                </a:r>
                <a:r>
                  <a:rPr lang="en-US" altLang="zh-CN" dirty="0">
                    <a:latin typeface="Times New Roman" pitchFamily="18" charset="0"/>
                    <a:cs typeface="Times New Roman" pitchFamily="18" charset="0"/>
                  </a:rPr>
                  <a:t>transition systems labeled by alphabets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𝐴</m:t>
                        </m:r>
                      </m:e>
                      <m:sub>
                        <m:r>
                          <a:rPr lang="en-US" altLang="zh-CN" b="0" i="1" smtClean="0">
                            <a:latin typeface="Cambria Math" charset="0"/>
                          </a:rPr>
                          <m:t>𝑖</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 and if </a:t>
                </a:r>
                <a:r>
                  <a:rPr lang="en-US" altLang="zh-CN" i="1" dirty="0">
                    <a:latin typeface="Times New Roman" pitchFamily="18" charset="0"/>
                    <a:cs typeface="Times New Roman" pitchFamily="18" charset="0"/>
                  </a:rPr>
                  <a:t>I</a:t>
                </a:r>
                <a14:m>
                  <m:oMath xmlns:m="http://schemas.openxmlformats.org/officeDocument/2006/math">
                    <m:r>
                      <a:rPr lang="en-US" altLang="zh-CN" i="1" smtClean="0">
                        <a:latin typeface="Cambria Math" charset="0"/>
                        <a:ea typeface="Cambria Math" charset="0"/>
                        <a:cs typeface="Cambria Math"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1</m:t>
                        </m:r>
                      </m:sub>
                    </m:sSub>
                    <m:r>
                      <a:rPr lang="en-US" altLang="zh-CN" i="1">
                        <a:latin typeface="Cambria Math"/>
                        <a:ea typeface="Cambria Math"/>
                        <a:cs typeface="Times New Roman" pitchFamily="18" charset="0"/>
                      </a:rPr>
                      <m:t>×</m:t>
                    </m:r>
                  </m:oMath>
                </a14:m>
                <a:r>
                  <a:rPr lang="en-US" altLang="zh-CN" i="1"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2</m:t>
                        </m:r>
                      </m:sub>
                    </m:sSub>
                  </m:oMath>
                </a14:m>
                <a:r>
                  <a:rPr lang="en-US" altLang="zh-CN" dirty="0">
                    <a:latin typeface="Times New Roman" pitchFamily="18" charset="0"/>
                    <a:cs typeface="Times New Roman" pitchFamily="18" charset="0"/>
                  </a:rPr>
                  <a:t> … </a:t>
                </a:r>
                <a14:m>
                  <m:oMath xmlns:m="http://schemas.openxmlformats.org/officeDocument/2006/math">
                    <m:r>
                      <a:rPr lang="en-US" altLang="zh-CN" i="1">
                        <a:latin typeface="Cambria Math"/>
                        <a:ea typeface="Cambria Math"/>
                        <a:cs typeface="Times New Roman" pitchFamily="18" charset="0"/>
                      </a:rPr>
                      <m:t>×</m:t>
                    </m:r>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𝑛</m:t>
                        </m:r>
                      </m:sub>
                    </m:sSub>
                  </m:oMath>
                </a14:m>
                <a:r>
                  <a:rPr lang="en-US" altLang="zh-CN" dirty="0">
                    <a:latin typeface="Times New Roman" pitchFamily="18" charset="0"/>
                    <a:cs typeface="Times New Roman" pitchFamily="18" charset="0"/>
                  </a:rPr>
                  <a:t>is a synchronization constraint, the </a:t>
                </a:r>
                <a:r>
                  <a:rPr lang="en-US" altLang="zh-CN" i="1" dirty="0">
                    <a:latin typeface="Times New Roman" pitchFamily="18" charset="0"/>
                    <a:cs typeface="Times New Roman" pitchFamily="18" charset="0"/>
                  </a:rPr>
                  <a:t>synchronous product </a:t>
                </a:r>
                <a:r>
                  <a:rPr lang="en-US" altLang="zh-CN" dirty="0">
                    <a:latin typeface="Times New Roman" pitchFamily="18" charset="0"/>
                    <a:cs typeface="Times New Roman" pitchFamily="18" charset="0"/>
                  </a:rPr>
                  <a:t>of the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i="1">
                            <a:latin typeface="Cambria Math"/>
                          </a:rPr>
                          <m:t>𝑖</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under </a:t>
                </a:r>
                <a:r>
                  <a:rPr lang="en-US" altLang="zh-CN" i="1" dirty="0">
                    <a:latin typeface="Times New Roman" pitchFamily="18" charset="0"/>
                    <a:cs typeface="Times New Roman" pitchFamily="18" charset="0"/>
                  </a:rPr>
                  <a:t>I</a:t>
                </a:r>
                <a:r>
                  <a:rPr lang="en-US" altLang="zh-CN" dirty="0">
                    <a:latin typeface="Times New Roman" pitchFamily="18" charset="0"/>
                    <a:cs typeface="Times New Roman" pitchFamily="18" charset="0"/>
                  </a:rPr>
                  <a:t>, written &lt;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b="0" i="1" smtClean="0">
                            <a:latin typeface="Cambria Math" charset="0"/>
                          </a:rPr>
                          <m:t>1</m:t>
                        </m:r>
                      </m:sub>
                    </m:sSub>
                  </m:oMath>
                </a14:m>
                <a:r>
                  <a:rPr lang="en-US" altLang="zh-CN" dirty="0">
                    <a:latin typeface="Times New Roman" pitchFamily="18" charset="0"/>
                    <a:cs typeface="Times New Roman" pitchFamily="18" charset="0"/>
                  </a:rPr>
                  <a:t>,</a:t>
                </a:r>
                <a:r>
                  <a:rPr lang="mr-IN" altLang="zh-CN" dirty="0">
                    <a:latin typeface="Times New Roman" pitchFamily="18" charset="0"/>
                    <a:cs typeface="Times New Roman" pitchFamily="18" charset="0"/>
                  </a:rPr>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b="0" i="1" smtClean="0">
                            <a:latin typeface="Cambria Math" charset="0"/>
                          </a:rPr>
                          <m:t>𝑛</m:t>
                        </m:r>
                      </m:sub>
                    </m:sSub>
                  </m:oMath>
                </a14:m>
                <a:r>
                  <a:rPr lang="en-US" altLang="zh-CN" dirty="0">
                    <a:latin typeface="Times New Roman" pitchFamily="18" charset="0"/>
                    <a:cs typeface="Times New Roman" pitchFamily="18" charset="0"/>
                  </a:rPr>
                  <a:t>,I&gt;, is the transition system of the free product of the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𝒜</m:t>
                        </m:r>
                      </m:e>
                      <m:sub>
                        <m:r>
                          <a:rPr lang="en-US" altLang="zh-CN" i="1">
                            <a:latin typeface="Cambria Math"/>
                          </a:rPr>
                          <m:t>𝑖</m:t>
                        </m:r>
                      </m:sub>
                    </m:sSub>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containing only the global transitions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𝑛</m:t>
                            </m:r>
                          </m:sub>
                        </m:sSub>
                      </m:e>
                    </m:d>
                  </m:oMath>
                </a14:m>
                <a:r>
                  <a:rPr lang="en-US" altLang="zh-CN" dirty="0">
                    <a:latin typeface="Times New Roman" pitchFamily="18" charset="0"/>
                    <a:cs typeface="Times New Roman" pitchFamily="18" charset="0"/>
                  </a:rPr>
                  <a:t> whose vectors of labels </a:t>
                </a:r>
                <a14:m>
                  <m:oMath xmlns:m="http://schemas.openxmlformats.org/officeDocument/2006/math">
                    <m:d>
                      <m:dPr>
                        <m:begChr m:val="⟨"/>
                        <m:endChr m:val="⟩"/>
                        <m:ctrlPr>
                          <a:rPr lang="en-US" altLang="zh-CN" i="1">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1</m:t>
                            </m:r>
                          </m:sub>
                        </m:sSub>
                        <m:d>
                          <m:dPr>
                            <m:ctrlPr>
                              <a:rPr lang="en-US" altLang="zh-CN" i="1">
                                <a:latin typeface="Cambria Math" panose="02040503050406030204" pitchFamily="18" charset="0"/>
                                <a:cs typeface="Times New Roman" pitchFamily="18" charset="0"/>
                              </a:rPr>
                            </m:ctrlPr>
                          </m:d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r>
                              <a:rPr lang="en-US" altLang="zh-CN" i="1">
                                <a:latin typeface="Cambria Math"/>
                              </a:rPr>
                              <m:t>)</m:t>
                            </m:r>
                            <m:r>
                              <m:rPr>
                                <m:nor/>
                              </m:rPr>
                              <a:rPr lang="en-US" altLang="zh-CN" dirty="0">
                                <a:latin typeface="Times New Roman" pitchFamily="18" charset="0"/>
                                <a:cs typeface="Times New Roman" pitchFamily="18" charset="0"/>
                              </a:rPr>
                              <m:t>, </m:t>
                            </m:r>
                            <m:r>
                              <a:rPr lang="en-US" altLang="zh-CN" i="1">
                                <a:latin typeface="Cambria Math"/>
                                <a:ea typeface="Cambria Math"/>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a:rPr>
                                      <m:t>𝜆</m:t>
                                    </m:r>
                                  </m:e>
                                  <m:sub>
                                    <m:r>
                                      <a:rPr lang="en-US" altLang="zh-CN" i="1">
                                        <a:latin typeface="Cambria Math"/>
                                      </a:rPr>
                                      <m:t>𝑛</m:t>
                                    </m:r>
                                  </m:sub>
                                </m:sSub>
                                <m:r>
                                  <a:rPr lang="en-US" altLang="zh-CN" i="1">
                                    <a:latin typeface="Cambria Math"/>
                                  </a:rPr>
                                  <m:t>(</m:t>
                                </m:r>
                                <m:r>
                                  <a:rPr lang="en-US" altLang="zh-CN" i="1">
                                    <a:latin typeface="Cambria Math"/>
                                  </a:rPr>
                                  <m:t>𝑡</m:t>
                                </m:r>
                              </m:e>
                              <m:sub>
                                <m:r>
                                  <a:rPr lang="en-US" altLang="zh-CN" i="1">
                                    <a:latin typeface="Cambria Math"/>
                                  </a:rPr>
                                  <m:t>𝑛</m:t>
                                </m:r>
                              </m:sub>
                            </m:sSub>
                          </m:e>
                        </m:d>
                      </m:e>
                    </m:d>
                  </m:oMath>
                </a14:m>
                <a:r>
                  <a:rPr lang="en-US" altLang="zh-CN" dirty="0">
                    <a:latin typeface="Times New Roman" pitchFamily="18" charset="0"/>
                    <a:cs typeface="Times New Roman" pitchFamily="18" charset="0"/>
                  </a:rPr>
                  <a:t> are elements of </a:t>
                </a:r>
                <a:r>
                  <a:rPr lang="en-US" altLang="zh-CN" i="1" dirty="0">
                    <a:latin typeface="Times New Roman" pitchFamily="18" charset="0"/>
                    <a:cs typeface="Times New Roman" pitchFamily="18" charset="0"/>
                  </a:rPr>
                  <a:t>I</a:t>
                </a:r>
                <a:r>
                  <a:rPr lang="en-US" altLang="zh-CN" dirty="0">
                    <a:latin typeface="Times New Roman" pitchFamily="18" charset="0"/>
                    <a:cs typeface="Times New Roman" pitchFamily="18" charset="0"/>
                  </a:rPr>
                  <a:t>.</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In other words, the synchronous product allows only those global transitions corresponding to action vectors included in the synchronization constraint.</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24" t="-2080" r="-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232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6" name="直接箭头连接符 5"/>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7" name="椭圆 6"/>
          <p:cNvSpPr/>
          <p:nvPr/>
        </p:nvSpPr>
        <p:spPr bwMode="auto">
          <a:xfrm>
            <a:off x="226774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8" name="椭圆 7"/>
          <p:cNvSpPr/>
          <p:nvPr/>
        </p:nvSpPr>
        <p:spPr bwMode="auto">
          <a:xfrm>
            <a:off x="176368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9" name="直接箭头连接符 8"/>
          <p:cNvCxnSpPr>
            <a:stCxn id="7" idx="4"/>
            <a:endCxn id="8" idx="0"/>
          </p:cNvCxnSpPr>
          <p:nvPr/>
        </p:nvCxnSpPr>
        <p:spPr bwMode="auto">
          <a:xfrm flipH="1">
            <a:off x="2159732" y="3068960"/>
            <a:ext cx="504056"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0" name="椭圆 9"/>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1" name="椭圆 10"/>
          <p:cNvSpPr/>
          <p:nvPr/>
        </p:nvSpPr>
        <p:spPr bwMode="auto">
          <a:xfrm>
            <a:off x="3995936" y="3835085"/>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2" name="椭圆 11"/>
          <p:cNvSpPr/>
          <p:nvPr/>
        </p:nvSpPr>
        <p:spPr bwMode="auto">
          <a:xfrm>
            <a:off x="6724253" y="4545124"/>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q,k</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3" name="椭圆 12"/>
          <p:cNvSpPr/>
          <p:nvPr/>
        </p:nvSpPr>
        <p:spPr bwMode="auto">
          <a:xfrm>
            <a:off x="471601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15" name="直接箭头连接符 14"/>
          <p:cNvCxnSpPr>
            <a:stCxn id="10" idx="5"/>
            <a:endCxn id="12" idx="0"/>
          </p:cNvCxnSpPr>
          <p:nvPr/>
        </p:nvCxnSpPr>
        <p:spPr bwMode="auto">
          <a:xfrm>
            <a:off x="7391335" y="2809171"/>
            <a:ext cx="125006" cy="1735953"/>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18" name="直接箭头连接符 17"/>
          <p:cNvCxnSpPr>
            <a:stCxn id="10" idx="4"/>
            <a:endCxn id="13" idx="0"/>
          </p:cNvCxnSpPr>
          <p:nvPr/>
        </p:nvCxnSpPr>
        <p:spPr bwMode="auto">
          <a:xfrm flipH="1">
            <a:off x="5508104" y="2946260"/>
            <a:ext cx="132314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0" name="椭圆 19"/>
          <p:cNvSpPr/>
          <p:nvPr/>
        </p:nvSpPr>
        <p:spPr bwMode="auto">
          <a:xfrm>
            <a:off x="284380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Times New Roman" charset="0"/>
                <a:ea typeface="宋体" pitchFamily="2" charset="-122"/>
              </a:rPr>
              <a:t>k</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21" name="直接箭头连接符 20"/>
          <p:cNvCxnSpPr>
            <a:stCxn id="7" idx="4"/>
            <a:endCxn id="20" idx="0"/>
          </p:cNvCxnSpPr>
          <p:nvPr/>
        </p:nvCxnSpPr>
        <p:spPr bwMode="auto">
          <a:xfrm>
            <a:off x="2663788" y="3068960"/>
            <a:ext cx="576064"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4" name="椭圆 23"/>
          <p:cNvSpPr/>
          <p:nvPr/>
        </p:nvSpPr>
        <p:spPr bwMode="auto">
          <a:xfrm>
            <a:off x="4139952" y="2240868"/>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p,k</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25" name="椭圆 24"/>
          <p:cNvSpPr/>
          <p:nvPr/>
        </p:nvSpPr>
        <p:spPr bwMode="auto">
          <a:xfrm>
            <a:off x="7532712" y="2689061"/>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11542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24"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marL="0" indent="0">
              <a:buNone/>
            </a:pPr>
            <a:r>
              <a:rPr lang="en-US" altLang="zh-CN" dirty="0"/>
              <a:t>    a           b      c                        &lt;</a:t>
            </a:r>
            <a:r>
              <a:rPr lang="en-US" altLang="zh-CN" dirty="0" err="1"/>
              <a:t>a,b</a:t>
            </a:r>
            <a:r>
              <a:rPr lang="en-US" altLang="zh-CN" dirty="0"/>
              <a:t>&gt;           &lt;</a:t>
            </a:r>
            <a:r>
              <a:rPr lang="en-US" altLang="zh-CN" dirty="0" err="1"/>
              <a:t>a,c</a:t>
            </a:r>
            <a:r>
              <a:rPr lang="en-US" altLang="zh-CN" dirty="0"/>
              <a:t>&gt;</a:t>
            </a:r>
            <a:endParaRPr lang="zh-CN" altLang="en-US" dirty="0"/>
          </a:p>
        </p:txBody>
      </p:sp>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6" name="直接箭头连接符 5"/>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7" name="椭圆 6"/>
          <p:cNvSpPr/>
          <p:nvPr/>
        </p:nvSpPr>
        <p:spPr bwMode="auto">
          <a:xfrm>
            <a:off x="226774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8" name="椭圆 7"/>
          <p:cNvSpPr/>
          <p:nvPr/>
        </p:nvSpPr>
        <p:spPr bwMode="auto">
          <a:xfrm>
            <a:off x="176368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9" name="直接箭头连接符 8"/>
          <p:cNvCxnSpPr>
            <a:stCxn id="7" idx="4"/>
            <a:endCxn id="8" idx="0"/>
          </p:cNvCxnSpPr>
          <p:nvPr/>
        </p:nvCxnSpPr>
        <p:spPr bwMode="auto">
          <a:xfrm flipH="1">
            <a:off x="2159732" y="3068960"/>
            <a:ext cx="504056"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0" name="椭圆 9"/>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1" name="椭圆 10"/>
          <p:cNvSpPr/>
          <p:nvPr/>
        </p:nvSpPr>
        <p:spPr bwMode="auto">
          <a:xfrm>
            <a:off x="3995936" y="3835085"/>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2" name="椭圆 11"/>
          <p:cNvSpPr/>
          <p:nvPr/>
        </p:nvSpPr>
        <p:spPr bwMode="auto">
          <a:xfrm>
            <a:off x="6724253" y="4545124"/>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q,k</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3" name="椭圆 12"/>
          <p:cNvSpPr/>
          <p:nvPr/>
        </p:nvSpPr>
        <p:spPr bwMode="auto">
          <a:xfrm>
            <a:off x="471601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15" name="直接箭头连接符 14"/>
          <p:cNvCxnSpPr>
            <a:stCxn id="10" idx="5"/>
            <a:endCxn id="12" idx="0"/>
          </p:cNvCxnSpPr>
          <p:nvPr/>
        </p:nvCxnSpPr>
        <p:spPr bwMode="auto">
          <a:xfrm>
            <a:off x="7391335" y="2809171"/>
            <a:ext cx="125006" cy="1735953"/>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18" name="直接箭头连接符 17"/>
          <p:cNvCxnSpPr>
            <a:stCxn id="10" idx="4"/>
            <a:endCxn id="13" idx="0"/>
          </p:cNvCxnSpPr>
          <p:nvPr/>
        </p:nvCxnSpPr>
        <p:spPr bwMode="auto">
          <a:xfrm flipH="1">
            <a:off x="5508104" y="2946260"/>
            <a:ext cx="132314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0" name="椭圆 19"/>
          <p:cNvSpPr/>
          <p:nvPr/>
        </p:nvSpPr>
        <p:spPr bwMode="auto">
          <a:xfrm>
            <a:off x="284380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Times New Roman" charset="0"/>
                <a:ea typeface="宋体" pitchFamily="2" charset="-122"/>
              </a:rPr>
              <a:t>k</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21" name="直接箭头连接符 20"/>
          <p:cNvCxnSpPr>
            <a:stCxn id="7" idx="4"/>
            <a:endCxn id="20" idx="0"/>
          </p:cNvCxnSpPr>
          <p:nvPr/>
        </p:nvCxnSpPr>
        <p:spPr bwMode="auto">
          <a:xfrm>
            <a:off x="2663788" y="3068960"/>
            <a:ext cx="576064"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4" name="椭圆 23"/>
          <p:cNvSpPr/>
          <p:nvPr/>
        </p:nvSpPr>
        <p:spPr bwMode="auto">
          <a:xfrm>
            <a:off x="4139952" y="2240868"/>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p,k</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25" name="椭圆 24"/>
          <p:cNvSpPr/>
          <p:nvPr/>
        </p:nvSpPr>
        <p:spPr bwMode="auto">
          <a:xfrm>
            <a:off x="7623332" y="3626511"/>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1631484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marL="0" indent="0">
              <a:buNone/>
            </a:pPr>
            <a:r>
              <a:rPr lang="en-US" altLang="zh-CN" dirty="0"/>
              <a:t>    a           b      c                        &lt;</a:t>
            </a:r>
            <a:r>
              <a:rPr lang="en-US" altLang="zh-CN" dirty="0" err="1"/>
              <a:t>a,b</a:t>
            </a:r>
            <a:r>
              <a:rPr lang="en-US" altLang="zh-CN" dirty="0"/>
              <a:t>&gt;</a:t>
            </a:r>
            <a:endParaRPr lang="zh-CN" altLang="en-US" dirty="0"/>
          </a:p>
        </p:txBody>
      </p:sp>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6" name="直接箭头连接符 5"/>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7" name="椭圆 6"/>
          <p:cNvSpPr/>
          <p:nvPr/>
        </p:nvSpPr>
        <p:spPr bwMode="auto">
          <a:xfrm>
            <a:off x="226774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8" name="椭圆 7"/>
          <p:cNvSpPr/>
          <p:nvPr/>
        </p:nvSpPr>
        <p:spPr bwMode="auto">
          <a:xfrm>
            <a:off x="176368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9" name="直接箭头连接符 8"/>
          <p:cNvCxnSpPr>
            <a:stCxn id="7" idx="4"/>
            <a:endCxn id="8" idx="0"/>
          </p:cNvCxnSpPr>
          <p:nvPr/>
        </p:nvCxnSpPr>
        <p:spPr bwMode="auto">
          <a:xfrm flipH="1">
            <a:off x="2159732" y="3068960"/>
            <a:ext cx="504056"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0" name="椭圆 9"/>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1" name="椭圆 10"/>
          <p:cNvSpPr/>
          <p:nvPr/>
        </p:nvSpPr>
        <p:spPr bwMode="auto">
          <a:xfrm>
            <a:off x="3995936" y="3835085"/>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2" name="椭圆 11"/>
          <p:cNvSpPr/>
          <p:nvPr/>
        </p:nvSpPr>
        <p:spPr bwMode="auto">
          <a:xfrm>
            <a:off x="6724253" y="4545124"/>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q,k</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3" name="椭圆 12"/>
          <p:cNvSpPr/>
          <p:nvPr/>
        </p:nvSpPr>
        <p:spPr bwMode="auto">
          <a:xfrm>
            <a:off x="471601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18" name="直接箭头连接符 17"/>
          <p:cNvCxnSpPr>
            <a:stCxn id="10" idx="4"/>
            <a:endCxn id="13" idx="0"/>
          </p:cNvCxnSpPr>
          <p:nvPr/>
        </p:nvCxnSpPr>
        <p:spPr bwMode="auto">
          <a:xfrm flipH="1">
            <a:off x="5508104" y="2946260"/>
            <a:ext cx="132314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0" name="椭圆 19"/>
          <p:cNvSpPr/>
          <p:nvPr/>
        </p:nvSpPr>
        <p:spPr bwMode="auto">
          <a:xfrm>
            <a:off x="2843808" y="3790229"/>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Times New Roman" charset="0"/>
                <a:ea typeface="宋体" pitchFamily="2" charset="-122"/>
              </a:rPr>
              <a:t>k</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21" name="直接箭头连接符 20"/>
          <p:cNvCxnSpPr>
            <a:stCxn id="7" idx="4"/>
            <a:endCxn id="20" idx="0"/>
          </p:cNvCxnSpPr>
          <p:nvPr/>
        </p:nvCxnSpPr>
        <p:spPr bwMode="auto">
          <a:xfrm>
            <a:off x="2663788" y="3068960"/>
            <a:ext cx="576064" cy="721269"/>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24" name="椭圆 23"/>
          <p:cNvSpPr/>
          <p:nvPr/>
        </p:nvSpPr>
        <p:spPr bwMode="auto">
          <a:xfrm>
            <a:off x="4139952" y="2240868"/>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p,k</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25" name="椭圆 24"/>
          <p:cNvSpPr/>
          <p:nvPr/>
        </p:nvSpPr>
        <p:spPr bwMode="auto">
          <a:xfrm>
            <a:off x="7608211" y="3633149"/>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Tree>
    <p:extLst>
      <p:ext uri="{BB962C8B-B14F-4D97-AF65-F5344CB8AC3E}">
        <p14:creationId xmlns:p14="http://schemas.microsoft.com/office/powerpoint/2010/main" val="434911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The free product assumes that in a global system, all component systems execute their transitions simultaneously, </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it is possible to divide time into intervals in such a way that during each of those intervals each component executes exactly one transition. In other words, the same ‘clock’ drives the different transition systems forming the product.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7378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𝜏</m:t>
                      </m:r>
                      <m:r>
                        <a:rPr lang="en-US" altLang="zh-CN" b="0" i="1" smtClean="0">
                          <a:latin typeface="Cambria Math"/>
                        </a:rPr>
                        <m:t> </m:t>
                      </m:r>
                      <m:r>
                        <a:rPr lang="en-US" altLang="zh-CN" b="0" i="1" smtClean="0">
                          <a:latin typeface="Cambria Math"/>
                        </a:rPr>
                        <m:t>𝑇𝑟𝑎𝑛𝑠𝑖𝑡𝑖𝑜𝑛</m:t>
                      </m:r>
                    </m:oMath>
                  </m:oMathPara>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a:rPr>
                      <m:t>𝜏</m:t>
                    </m:r>
                    <m:r>
                      <a:rPr lang="en-US" altLang="zh-CN" i="1">
                        <a:latin typeface="Cambria Math"/>
                      </a:rPr>
                      <m:t> </m:t>
                    </m:r>
                    <m:r>
                      <a:rPr lang="en-US" altLang="zh-CN" i="1">
                        <a:latin typeface="Cambria Math"/>
                      </a:rPr>
                      <m:t>𝑇𝑟𝑎𝑛𝑠𝑖𝑡𝑖𝑜𝑛</m:t>
                    </m:r>
                    <m:r>
                      <a:rPr lang="en-US" altLang="zh-CN" b="0" i="0" smtClean="0">
                        <a:latin typeface="Cambria Math"/>
                      </a:rPr>
                      <m:t>,  </m:t>
                    </m:r>
                    <m:r>
                      <m:rPr>
                        <m:sty m:val="p"/>
                      </m:rPr>
                      <a:rPr lang="en-US" altLang="zh-CN" b="0" i="0" smtClean="0">
                        <a:latin typeface="Cambria Math"/>
                      </a:rPr>
                      <m:t>stuttering</m:t>
                    </m:r>
                    <m:r>
                      <a:rPr lang="en-US" altLang="zh-CN" b="0" i="0" smtClean="0">
                        <a:latin typeface="Cambria Math"/>
                      </a:rPr>
                      <m:t> </m:t>
                    </m:r>
                    <m:r>
                      <m:rPr>
                        <m:sty m:val="p"/>
                      </m:rPr>
                      <a:rPr lang="en-US" altLang="zh-CN" b="0" i="0" smtClean="0">
                        <a:latin typeface="Cambria Math"/>
                      </a:rPr>
                      <m:t>loop</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zh-CN" altLang="en-US">
                    <a:noFill/>
                  </a:rPr>
                  <a:t> </a:t>
                </a:r>
              </a:p>
            </p:txBody>
          </p:sp>
        </mc:Fallback>
      </mc:AlternateContent>
      <p:sp>
        <p:nvSpPr>
          <p:cNvPr id="4" name="椭圆 3"/>
          <p:cNvSpPr/>
          <p:nvPr/>
        </p:nvSpPr>
        <p:spPr bwMode="auto">
          <a:xfrm>
            <a:off x="827584"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p</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5" name="椭圆 4"/>
          <p:cNvSpPr/>
          <p:nvPr/>
        </p:nvSpPr>
        <p:spPr bwMode="auto">
          <a:xfrm>
            <a:off x="827584"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q</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7" name="直接箭头连接符 6"/>
          <p:cNvCxnSpPr>
            <a:stCxn id="4" idx="4"/>
            <a:endCxn id="5" idx="0"/>
          </p:cNvCxnSpPr>
          <p:nvPr/>
        </p:nvCxnSpPr>
        <p:spPr bwMode="auto">
          <a:xfrm>
            <a:off x="1223628"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9" name="椭圆 8"/>
          <p:cNvSpPr/>
          <p:nvPr/>
        </p:nvSpPr>
        <p:spPr bwMode="auto">
          <a:xfrm>
            <a:off x="2699792" y="2348880"/>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0" name="椭圆 9"/>
          <p:cNvSpPr/>
          <p:nvPr/>
        </p:nvSpPr>
        <p:spPr bwMode="auto">
          <a:xfrm>
            <a:off x="2699792" y="3717032"/>
            <a:ext cx="792088" cy="720080"/>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11" name="直接箭头连接符 10"/>
          <p:cNvCxnSpPr>
            <a:stCxn id="9" idx="4"/>
            <a:endCxn id="10" idx="0"/>
          </p:cNvCxnSpPr>
          <p:nvPr/>
        </p:nvCxnSpPr>
        <p:spPr bwMode="auto">
          <a:xfrm>
            <a:off x="3095836" y="3068960"/>
            <a:ext cx="0" cy="648072"/>
          </a:xfrm>
          <a:prstGeom prst="straightConnector1">
            <a:avLst/>
          </a:prstGeom>
          <a:solidFill>
            <a:schemeClr val="bg1"/>
          </a:solidFill>
          <a:ln w="9525" cap="flat" cmpd="sng" algn="ctr">
            <a:solidFill>
              <a:srgbClr val="FF0000"/>
            </a:solidFill>
            <a:prstDash val="solid"/>
            <a:round/>
            <a:headEnd type="none" w="med" len="med"/>
            <a:tailEnd type="arrow"/>
          </a:ln>
          <a:effectLst/>
        </p:spPr>
      </p:cxnSp>
      <p:sp>
        <p:nvSpPr>
          <p:cNvPr id="13" name="椭圆 12"/>
          <p:cNvSpPr/>
          <p:nvPr/>
        </p:nvSpPr>
        <p:spPr bwMode="auto">
          <a:xfrm>
            <a:off x="6039156" y="201015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4" name="椭圆 13"/>
          <p:cNvSpPr/>
          <p:nvPr/>
        </p:nvSpPr>
        <p:spPr bwMode="auto">
          <a:xfrm>
            <a:off x="4487269" y="3708349"/>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p</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5" name="椭圆 14"/>
          <p:cNvSpPr/>
          <p:nvPr/>
        </p:nvSpPr>
        <p:spPr bwMode="auto">
          <a:xfrm>
            <a:off x="7604782" y="3609020"/>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q,s</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sp>
        <p:nvSpPr>
          <p:cNvPr id="16" name="椭圆 15"/>
          <p:cNvSpPr/>
          <p:nvPr/>
        </p:nvSpPr>
        <p:spPr bwMode="auto">
          <a:xfrm>
            <a:off x="6039156" y="5013176"/>
            <a:ext cx="1584176" cy="936104"/>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err="1">
                <a:latin typeface="Times New Roman" charset="0"/>
                <a:ea typeface="宋体" pitchFamily="2" charset="-122"/>
              </a:rPr>
              <a:t>q</a:t>
            </a:r>
            <a:r>
              <a:rPr kumimoji="0" lang="en-US" altLang="zh-CN" sz="2800" b="0" i="0" u="none" strike="noStrike" cap="none" normalizeH="0" baseline="0" dirty="0" err="1">
                <a:ln>
                  <a:noFill/>
                </a:ln>
                <a:solidFill>
                  <a:schemeClr val="tx1"/>
                </a:solidFill>
                <a:effectLst/>
                <a:latin typeface="Times New Roman" charset="0"/>
                <a:ea typeface="宋体" pitchFamily="2" charset="-122"/>
              </a:rPr>
              <a:t>,t</a:t>
            </a:r>
            <a:endParaRPr kumimoji="0" lang="zh-CN" altLang="en-US" sz="2800" b="0" i="0" u="none" strike="noStrike" cap="none" normalizeH="0" baseline="0" dirty="0">
              <a:ln>
                <a:noFill/>
              </a:ln>
              <a:solidFill>
                <a:schemeClr val="tx1"/>
              </a:solidFill>
              <a:effectLst/>
              <a:latin typeface="Times New Roman" charset="0"/>
              <a:ea typeface="宋体" pitchFamily="2" charset="-122"/>
            </a:endParaRPr>
          </a:p>
        </p:txBody>
      </p:sp>
      <p:cxnSp>
        <p:nvCxnSpPr>
          <p:cNvPr id="18" name="直接箭头连接符 17"/>
          <p:cNvCxnSpPr>
            <a:stCxn id="13" idx="3"/>
            <a:endCxn id="14" idx="0"/>
          </p:cNvCxnSpPr>
          <p:nvPr/>
        </p:nvCxnSpPr>
        <p:spPr bwMode="auto">
          <a:xfrm flipH="1">
            <a:off x="5279357" y="2809171"/>
            <a:ext cx="991796" cy="899178"/>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20" name="直接箭头连接符 19"/>
          <p:cNvCxnSpPr>
            <a:stCxn id="13" idx="5"/>
            <a:endCxn id="15" idx="0"/>
          </p:cNvCxnSpPr>
          <p:nvPr/>
        </p:nvCxnSpPr>
        <p:spPr bwMode="auto">
          <a:xfrm>
            <a:off x="7391335" y="2809171"/>
            <a:ext cx="1005535" cy="799849"/>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22" name="直接箭头连接符 21"/>
          <p:cNvCxnSpPr>
            <a:stCxn id="14" idx="4"/>
            <a:endCxn id="16" idx="1"/>
          </p:cNvCxnSpPr>
          <p:nvPr/>
        </p:nvCxnSpPr>
        <p:spPr bwMode="auto">
          <a:xfrm>
            <a:off x="5279357" y="4644453"/>
            <a:ext cx="991796" cy="505812"/>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24" name="直接箭头连接符 23"/>
          <p:cNvCxnSpPr>
            <a:stCxn id="15" idx="4"/>
            <a:endCxn id="16" idx="7"/>
          </p:cNvCxnSpPr>
          <p:nvPr/>
        </p:nvCxnSpPr>
        <p:spPr bwMode="auto">
          <a:xfrm flipH="1">
            <a:off x="7391335" y="4545124"/>
            <a:ext cx="1005535" cy="605141"/>
          </a:xfrm>
          <a:prstGeom prst="straightConnector1">
            <a:avLst/>
          </a:prstGeom>
          <a:solidFill>
            <a:schemeClr val="bg1"/>
          </a:solidFill>
          <a:ln w="9525" cap="flat" cmpd="sng" algn="ctr">
            <a:solidFill>
              <a:srgbClr val="FF0000"/>
            </a:solidFill>
            <a:prstDash val="solid"/>
            <a:round/>
            <a:headEnd type="none" w="med" len="med"/>
            <a:tailEnd type="arrow"/>
          </a:ln>
          <a:effectLst/>
        </p:spPr>
      </p:cxnSp>
      <p:cxnSp>
        <p:nvCxnSpPr>
          <p:cNvPr id="26" name="直接箭头连接符 25"/>
          <p:cNvCxnSpPr>
            <a:stCxn id="13" idx="4"/>
            <a:endCxn id="16" idx="0"/>
          </p:cNvCxnSpPr>
          <p:nvPr/>
        </p:nvCxnSpPr>
        <p:spPr bwMode="auto">
          <a:xfrm>
            <a:off x="6831244" y="2946260"/>
            <a:ext cx="0" cy="2066916"/>
          </a:xfrm>
          <a:prstGeom prst="straightConnector1">
            <a:avLst/>
          </a:prstGeom>
          <a:solidFill>
            <a:schemeClr val="bg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0316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868" y="1628800"/>
            <a:ext cx="5429250" cy="409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045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Shared label</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descr="C:\Users\Ray\Desktop\Transition System\demo.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0117" y="1556792"/>
            <a:ext cx="5434013" cy="4194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2806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940" y="404813"/>
            <a:ext cx="6553348" cy="576262"/>
          </a:xfrm>
        </p:spPr>
        <p:txBody>
          <a:bodyPr/>
          <a:lstStyle/>
          <a:p>
            <a:r>
              <a:rPr lang="en-US" altLang="zh-CN" dirty="0"/>
              <a:t>Modeling sequential circuits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Input variable x, output variable y, and register r</a:t>
                </a:r>
              </a:p>
              <a:p>
                <a:r>
                  <a:rPr lang="en-US" altLang="zh-CN" dirty="0">
                    <a:latin typeface="Times New Roman" pitchFamily="18" charset="0"/>
                    <a:cs typeface="Times New Roman" pitchFamily="18" charset="0"/>
                  </a:rPr>
                  <a:t>Output function </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m:t>
                    </m:r>
                    <m:r>
                      <a:rPr lang="en-US" altLang="zh-CN" b="0" i="1" smtClean="0">
                        <a:latin typeface="Cambria Math"/>
                        <a:ea typeface="Cambria Math"/>
                      </a:rPr>
                      <m:t>𝑥</m:t>
                    </m:r>
                    <m:r>
                      <a:rPr lang="en-US" altLang="zh-CN" b="0" i="1" smtClean="0">
                        <a:latin typeface="Cambria Math"/>
                        <a:ea typeface="Cambria Math"/>
                      </a:rPr>
                      <m:t>⊕</m:t>
                    </m:r>
                    <m:r>
                      <a:rPr lang="en-US" altLang="zh-CN" b="0" i="1" smtClean="0">
                        <a:latin typeface="Cambria Math"/>
                        <a:ea typeface="Cambria Math"/>
                      </a:rPr>
                      <m:t>𝑟</m:t>
                    </m:r>
                    <m:r>
                      <a:rPr lang="en-US" altLang="zh-CN" b="0" i="1" smtClean="0">
                        <a:latin typeface="Cambria Math"/>
                        <a:ea typeface="Cambria Math"/>
                      </a:rPr>
                      <m:t>)</m:t>
                    </m:r>
                  </m:oMath>
                </a14:m>
                <a:r>
                  <a:rPr lang="en-US" altLang="zh-CN" dirty="0">
                    <a:latin typeface="Times New Roman" pitchFamily="18" charset="0"/>
                    <a:cs typeface="Times New Roman" pitchFamily="18" charset="0"/>
                  </a:rPr>
                  <a:t> and register evaluation function </a:t>
                </a:r>
                <a14:m>
                  <m:oMath xmlns:m="http://schemas.openxmlformats.org/officeDocument/2006/math">
                    <m:r>
                      <a:rPr lang="en-US" altLang="zh-CN" b="0" i="1" smtClean="0">
                        <a:latin typeface="Cambria Math"/>
                      </a:rPr>
                      <m:t>𝑥</m:t>
                    </m:r>
                    <m:r>
                      <a:rPr lang="en-US" altLang="zh-CN" b="0" i="1" smtClean="0">
                        <a:latin typeface="Cambria Math"/>
                        <a:ea typeface="Cambria Math"/>
                      </a:rPr>
                      <m:t>∨</m:t>
                    </m:r>
                    <m:r>
                      <a:rPr lang="en-US" altLang="zh-CN" b="0" i="1" smtClean="0">
                        <a:latin typeface="Cambria Math"/>
                        <a:ea typeface="Cambria Math"/>
                      </a:rPr>
                      <m:t>𝑟</m:t>
                    </m:r>
                  </m:oMath>
                </a14:m>
                <a:endParaRPr lang="en-US" altLang="zh-CN" dirty="0">
                  <a:latin typeface="Times New Roman" pitchFamily="18" charset="0"/>
                  <a:cs typeface="Times New Roman"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a:stretch>
              </a:blipFill>
            </p:spPr>
            <p:txBody>
              <a:bodyPr/>
              <a:lstStyle/>
              <a:p>
                <a:r>
                  <a:rPr lang="zh-CN" altLang="en-US">
                    <a:noFill/>
                  </a:rPr>
                  <a:t> </a:t>
                </a:r>
              </a:p>
            </p:txBody>
          </p:sp>
        </mc:Fallback>
      </mc:AlternateContent>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83280"/>
            <a:ext cx="6654705" cy="23499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280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Model the following logical dynamical system, with state variables </a:t>
                </a:r>
                <a14:m>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𝑥</m:t>
                        </m:r>
                      </m:e>
                      <m:sub>
                        <m:r>
                          <a:rPr lang="en-US" altLang="zh-CN" i="1">
                            <a:latin typeface="Cambria Math"/>
                            <a:cs typeface="Times New Roman" pitchFamily="18" charset="0"/>
                          </a:rPr>
                          <m:t>1</m:t>
                        </m:r>
                      </m:sub>
                    </m:sSub>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𝑥</m:t>
                        </m:r>
                      </m:e>
                      <m:sub>
                        <m:r>
                          <a:rPr lang="en-US" altLang="zh-CN" b="0" i="1" smtClean="0">
                            <a:latin typeface="Cambria Math"/>
                            <a:cs typeface="Times New Roman" pitchFamily="18" charset="0"/>
                          </a:rPr>
                          <m:t>2</m:t>
                        </m:r>
                      </m:sub>
                    </m:sSub>
                  </m:oMath>
                </a14:m>
                <a:r>
                  <a:rPr lang="en-US" altLang="zh-CN" dirty="0">
                    <a:latin typeface="Times New Roman" pitchFamily="18" charset="0"/>
                    <a:cs typeface="Times New Roman" pitchFamily="18" charset="0"/>
                  </a:rPr>
                  <a:t>, input u, and output y (all taking values in {0,1} as a transition system:</a:t>
                </a:r>
              </a:p>
              <a:p>
                <a14:m>
                  <m:oMath xmlns:m="http://schemas.openxmlformats.org/officeDocument/2006/math">
                    <m:sSub>
                      <m:sSubPr>
                        <m:ctrlPr>
                          <a:rPr lang="en-US" altLang="zh-CN" b="0" i="1" smtClean="0">
                            <a:latin typeface="Cambria Math" panose="02040503050406030204" pitchFamily="18" charset="0"/>
                            <a:cs typeface="Times New Roman" pitchFamily="18" charset="0"/>
                          </a:rPr>
                        </m:ctrlPr>
                      </m:sSubPr>
                      <m:e>
                        <m:r>
                          <a:rPr lang="en-US" altLang="zh-CN" b="0" i="1" smtClean="0">
                            <a:latin typeface="Cambria Math"/>
                            <a:cs typeface="Times New Roman" pitchFamily="18" charset="0"/>
                          </a:rPr>
                          <m:t>𝑥</m:t>
                        </m:r>
                      </m:e>
                      <m:sub>
                        <m:r>
                          <a:rPr lang="en-US" altLang="zh-CN" b="0" i="1" smtClean="0">
                            <a:latin typeface="Cambria Math"/>
                            <a:cs typeface="Times New Roman" pitchFamily="18" charset="0"/>
                          </a:rPr>
                          <m:t>1</m:t>
                        </m:r>
                      </m:sub>
                    </m:sSub>
                    <m:d>
                      <m:dPr>
                        <m:begChr m:val="["/>
                        <m:endChr m:val="]"/>
                        <m:ctrlPr>
                          <a:rPr lang="en-US" altLang="zh-CN" b="0" i="1" smtClean="0">
                            <a:latin typeface="Cambria Math" panose="02040503050406030204" pitchFamily="18" charset="0"/>
                            <a:cs typeface="Times New Roman" pitchFamily="18" charset="0"/>
                          </a:rPr>
                        </m:ctrlPr>
                      </m:dPr>
                      <m:e>
                        <m:r>
                          <a:rPr lang="en-US" altLang="zh-CN" b="0" i="1" smtClean="0">
                            <a:latin typeface="Cambria Math"/>
                            <a:cs typeface="Times New Roman" pitchFamily="18" charset="0"/>
                          </a:rPr>
                          <m:t>𝑘</m:t>
                        </m:r>
                        <m:r>
                          <a:rPr lang="en-US" altLang="zh-CN" b="0" i="1" smtClean="0">
                            <a:latin typeface="Cambria Math"/>
                            <a:cs typeface="Times New Roman" pitchFamily="18" charset="0"/>
                          </a:rPr>
                          <m:t>+1</m:t>
                        </m:r>
                      </m:e>
                    </m:d>
                    <m:r>
                      <a:rPr lang="en-US" altLang="zh-CN" b="0" i="1" smtClean="0">
                        <a:latin typeface="Cambria Math"/>
                        <a:cs typeface="Times New Roman" pitchFamily="18" charset="0"/>
                      </a:rPr>
                      <m:t>=</m:t>
                    </m:r>
                    <m:sSub>
                      <m:sSubPr>
                        <m:ctrlPr>
                          <a:rPr lang="en-US" altLang="zh-CN" i="1" smtClean="0">
                            <a:latin typeface="Cambria Math" panose="02040503050406030204" pitchFamily="18" charset="0"/>
                            <a:cs typeface="Times New Roman" pitchFamily="18" charset="0"/>
                          </a:rPr>
                        </m:ctrlPr>
                      </m:sSubPr>
                      <m:e>
                        <m:r>
                          <a:rPr lang="en-US" altLang="zh-CN" i="1">
                            <a:latin typeface="Cambria Math"/>
                            <a:cs typeface="Times New Roman" pitchFamily="18" charset="0"/>
                          </a:rPr>
                          <m:t>𝑥</m:t>
                        </m:r>
                      </m:e>
                      <m:sub>
                        <m:r>
                          <a:rPr lang="en-US" altLang="zh-CN" i="1">
                            <a:latin typeface="Cambria Math"/>
                            <a:cs typeface="Times New Roman" pitchFamily="18" charset="0"/>
                          </a:rPr>
                          <m:t>1</m:t>
                        </m:r>
                      </m:sub>
                    </m:sSub>
                    <m:d>
                      <m:dPr>
                        <m:begChr m:val="["/>
                        <m:endChr m:val="]"/>
                        <m:ctrlPr>
                          <a:rPr lang="en-US" altLang="zh-CN" i="1">
                            <a:latin typeface="Cambria Math" panose="02040503050406030204" pitchFamily="18" charset="0"/>
                            <a:cs typeface="Times New Roman" pitchFamily="18" charset="0"/>
                          </a:rPr>
                        </m:ctrlPr>
                      </m:dPr>
                      <m:e>
                        <m:r>
                          <a:rPr lang="en-US" altLang="zh-CN" i="1">
                            <a:latin typeface="Cambria Math"/>
                            <a:cs typeface="Times New Roman" pitchFamily="18" charset="0"/>
                          </a:rPr>
                          <m:t>𝑘</m:t>
                        </m:r>
                      </m:e>
                    </m:d>
                    <m:sSub>
                      <m:sSubPr>
                        <m:ctrlPr>
                          <a:rPr lang="en-US" altLang="zh-CN" i="1">
                            <a:latin typeface="Cambria Math" panose="02040503050406030204" pitchFamily="18" charset="0"/>
                            <a:cs typeface="Times New Roman" pitchFamily="18" charset="0"/>
                          </a:rPr>
                        </m:ctrlPr>
                      </m:sSubPr>
                      <m:e>
                        <m:r>
                          <a:rPr lang="en-US" altLang="zh-CN" i="1">
                            <a:latin typeface="Cambria Math"/>
                            <a:ea typeface="Cambria Math"/>
                          </a:rPr>
                          <m:t>⊕</m:t>
                        </m:r>
                        <m:r>
                          <a:rPr lang="en-US" altLang="zh-CN" i="1">
                            <a:latin typeface="Cambria Math"/>
                            <a:cs typeface="Times New Roman" pitchFamily="18" charset="0"/>
                          </a:rPr>
                          <m:t>𝑥</m:t>
                        </m:r>
                      </m:e>
                      <m:sub>
                        <m:r>
                          <a:rPr lang="en-US" altLang="zh-CN" b="0" i="1" smtClean="0">
                            <a:latin typeface="Cambria Math"/>
                            <a:cs typeface="Times New Roman" pitchFamily="18" charset="0"/>
                          </a:rPr>
                          <m:t>2</m:t>
                        </m:r>
                      </m:sub>
                    </m:sSub>
                    <m:d>
                      <m:dPr>
                        <m:begChr m:val="["/>
                        <m:endChr m:val="]"/>
                        <m:ctrlPr>
                          <a:rPr lang="en-US" altLang="zh-CN" i="1">
                            <a:latin typeface="Cambria Math" panose="02040503050406030204" pitchFamily="18" charset="0"/>
                            <a:cs typeface="Times New Roman" pitchFamily="18" charset="0"/>
                          </a:rPr>
                        </m:ctrlPr>
                      </m:dPr>
                      <m:e>
                        <m:r>
                          <a:rPr lang="en-US" altLang="zh-CN" i="1">
                            <a:latin typeface="Cambria Math"/>
                            <a:cs typeface="Times New Roman" pitchFamily="18" charset="0"/>
                          </a:rPr>
                          <m:t>𝑘</m:t>
                        </m:r>
                      </m:e>
                    </m:d>
                    <m:r>
                      <a:rPr lang="en-US" altLang="zh-CN" b="0" i="1" smtClean="0">
                        <a:latin typeface="Cambria Math"/>
                        <a:cs typeface="Times New Roman" pitchFamily="18" charset="0"/>
                      </a:rPr>
                      <m:t>, </m:t>
                    </m:r>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𝑥</m:t>
                        </m:r>
                      </m:e>
                      <m:sub>
                        <m:r>
                          <a:rPr lang="en-US" altLang="zh-CN" i="1">
                            <a:latin typeface="Cambria Math"/>
                            <a:cs typeface="Times New Roman" pitchFamily="18" charset="0"/>
                          </a:rPr>
                          <m:t>1</m:t>
                        </m:r>
                      </m:sub>
                    </m:sSub>
                    <m:d>
                      <m:dPr>
                        <m:begChr m:val="["/>
                        <m:endChr m:val="]"/>
                        <m:ctrlPr>
                          <a:rPr lang="en-US" altLang="zh-CN" i="1">
                            <a:latin typeface="Cambria Math" panose="02040503050406030204" pitchFamily="18" charset="0"/>
                            <a:cs typeface="Times New Roman" pitchFamily="18" charset="0"/>
                          </a:rPr>
                        </m:ctrlPr>
                      </m:dPr>
                      <m:e>
                        <m:r>
                          <a:rPr lang="en-US" altLang="zh-CN" b="0" i="1" smtClean="0">
                            <a:latin typeface="Cambria Math"/>
                            <a:cs typeface="Times New Roman" pitchFamily="18" charset="0"/>
                          </a:rPr>
                          <m:t>0</m:t>
                        </m:r>
                      </m:e>
                    </m:d>
                    <m:r>
                      <a:rPr lang="en-US" altLang="zh-CN" b="0" i="1" smtClean="0">
                        <a:latin typeface="Cambria Math"/>
                        <a:cs typeface="Times New Roman" pitchFamily="18" charset="0"/>
                      </a:rPr>
                      <m:t>=0</m:t>
                    </m:r>
                  </m:oMath>
                </a14:m>
                <a:endParaRPr lang="en-US" altLang="zh-CN" dirty="0">
                  <a:latin typeface="Times New Roman" pitchFamily="18" charset="0"/>
                  <a:cs typeface="Times New Roman" pitchFamily="18" charset="0"/>
                </a:endParaRPr>
              </a:p>
              <a:p>
                <a14:m>
                  <m:oMath xmlns:m="http://schemas.openxmlformats.org/officeDocument/2006/math">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𝑥</m:t>
                        </m:r>
                      </m:e>
                      <m:sub>
                        <m:r>
                          <a:rPr lang="en-US" altLang="zh-CN" b="0" i="1" smtClean="0">
                            <a:latin typeface="Cambria Math"/>
                            <a:cs typeface="Times New Roman" pitchFamily="18" charset="0"/>
                          </a:rPr>
                          <m:t>2</m:t>
                        </m:r>
                      </m:sub>
                    </m:sSub>
                    <m:d>
                      <m:dPr>
                        <m:begChr m:val="["/>
                        <m:endChr m:val="]"/>
                        <m:ctrlPr>
                          <a:rPr lang="en-US" altLang="zh-CN" i="1">
                            <a:latin typeface="Cambria Math" panose="02040503050406030204" pitchFamily="18" charset="0"/>
                            <a:cs typeface="Times New Roman" pitchFamily="18" charset="0"/>
                          </a:rPr>
                        </m:ctrlPr>
                      </m:dPr>
                      <m:e>
                        <m:r>
                          <a:rPr lang="en-US" altLang="zh-CN" i="1">
                            <a:latin typeface="Cambria Math"/>
                            <a:cs typeface="Times New Roman" pitchFamily="18" charset="0"/>
                          </a:rPr>
                          <m:t>𝑘</m:t>
                        </m:r>
                        <m:r>
                          <a:rPr lang="en-US" altLang="zh-CN" i="1">
                            <a:latin typeface="Cambria Math"/>
                            <a:cs typeface="Times New Roman" pitchFamily="18" charset="0"/>
                          </a:rPr>
                          <m:t>+1</m:t>
                        </m:r>
                      </m:e>
                    </m:d>
                    <m:r>
                      <a:rPr lang="en-US" altLang="zh-CN" i="1">
                        <a:latin typeface="Cambria Math"/>
                        <a:cs typeface="Times New Roman" pitchFamily="18" charset="0"/>
                      </a:rPr>
                      <m:t>=</m:t>
                    </m:r>
                    <m:r>
                      <a:rPr lang="en-US" altLang="zh-CN" b="0" i="1" smtClean="0">
                        <a:latin typeface="Cambria Math"/>
                        <a:cs typeface="Times New Roman" pitchFamily="18" charset="0"/>
                      </a:rPr>
                      <m:t>𝑢</m:t>
                    </m:r>
                    <m:d>
                      <m:dPr>
                        <m:begChr m:val="["/>
                        <m:endChr m:val="]"/>
                        <m:ctrlPr>
                          <a:rPr lang="en-US" altLang="zh-CN" i="1">
                            <a:latin typeface="Cambria Math" panose="02040503050406030204" pitchFamily="18" charset="0"/>
                            <a:cs typeface="Times New Roman" pitchFamily="18" charset="0"/>
                          </a:rPr>
                        </m:ctrlPr>
                      </m:dPr>
                      <m:e>
                        <m:r>
                          <a:rPr lang="en-US" altLang="zh-CN" i="1">
                            <a:latin typeface="Cambria Math"/>
                            <a:cs typeface="Times New Roman" pitchFamily="18" charset="0"/>
                          </a:rPr>
                          <m:t>𝑘</m:t>
                        </m:r>
                      </m:e>
                    </m:d>
                    <m:r>
                      <a:rPr lang="en-US" altLang="zh-CN" i="1">
                        <a:latin typeface="Cambria Math"/>
                        <a:cs typeface="Times New Roman" pitchFamily="18" charset="0"/>
                      </a:rPr>
                      <m:t>, </m:t>
                    </m:r>
                    <m:sSub>
                      <m:sSubPr>
                        <m:ctrlPr>
                          <a:rPr lang="en-US" altLang="zh-CN" i="1">
                            <a:latin typeface="Cambria Math" panose="02040503050406030204" pitchFamily="18" charset="0"/>
                            <a:cs typeface="Times New Roman" pitchFamily="18" charset="0"/>
                          </a:rPr>
                        </m:ctrlPr>
                      </m:sSubPr>
                      <m:e>
                        <m:r>
                          <a:rPr lang="en-US" altLang="zh-CN" b="0" i="1" smtClean="0">
                            <a:latin typeface="Cambria Math"/>
                            <a:cs typeface="Times New Roman" pitchFamily="18" charset="0"/>
                          </a:rPr>
                          <m:t>  </m:t>
                        </m:r>
                        <m:r>
                          <a:rPr lang="en-US" altLang="zh-CN" i="1">
                            <a:latin typeface="Cambria Math"/>
                            <a:cs typeface="Times New Roman" pitchFamily="18" charset="0"/>
                          </a:rPr>
                          <m:t>𝑥</m:t>
                        </m:r>
                      </m:e>
                      <m:sub>
                        <m:r>
                          <a:rPr lang="en-US" altLang="zh-CN" b="0" i="1" smtClean="0">
                            <a:latin typeface="Cambria Math"/>
                            <a:cs typeface="Times New Roman" pitchFamily="18" charset="0"/>
                          </a:rPr>
                          <m:t>2</m:t>
                        </m:r>
                      </m:sub>
                    </m:sSub>
                    <m:d>
                      <m:dPr>
                        <m:begChr m:val="["/>
                        <m:endChr m:val="]"/>
                        <m:ctrlPr>
                          <a:rPr lang="en-US" altLang="zh-CN" i="1">
                            <a:latin typeface="Cambria Math" panose="02040503050406030204" pitchFamily="18" charset="0"/>
                            <a:cs typeface="Times New Roman" pitchFamily="18" charset="0"/>
                          </a:rPr>
                        </m:ctrlPr>
                      </m:dPr>
                      <m:e>
                        <m:r>
                          <a:rPr lang="en-US" altLang="zh-CN" i="1">
                            <a:latin typeface="Cambria Math"/>
                            <a:cs typeface="Times New Roman" pitchFamily="18" charset="0"/>
                          </a:rPr>
                          <m:t>0</m:t>
                        </m:r>
                      </m:e>
                    </m:d>
                    <m:r>
                      <a:rPr lang="en-US" altLang="zh-CN" i="1">
                        <a:latin typeface="Cambria Math"/>
                        <a:cs typeface="Times New Roman" pitchFamily="18" charset="0"/>
                      </a:rPr>
                      <m:t>=0</m:t>
                    </m:r>
                  </m:oMath>
                </a14:m>
                <a:endParaRPr lang="en-US" altLang="zh-CN" dirty="0">
                  <a:latin typeface="Times New Roman" pitchFamily="18" charset="0"/>
                  <a:cs typeface="Times New Roman" pitchFamily="18" charset="0"/>
                </a:endParaRPr>
              </a:p>
              <a:p>
                <a14:m>
                  <m:oMath xmlns:m="http://schemas.openxmlformats.org/officeDocument/2006/math">
                    <m:r>
                      <m:rPr>
                        <m:sty m:val="p"/>
                      </m:rPr>
                      <a:rPr lang="en-US" altLang="zh-CN" b="0" i="0" smtClean="0">
                        <a:latin typeface="Cambria Math"/>
                        <a:cs typeface="Times New Roman" pitchFamily="18" charset="0"/>
                      </a:rPr>
                      <m:t>y</m:t>
                    </m:r>
                    <m:d>
                      <m:dPr>
                        <m:begChr m:val="["/>
                        <m:endChr m:val="]"/>
                        <m:ctrlPr>
                          <a:rPr lang="en-US" altLang="zh-CN" i="1">
                            <a:latin typeface="Cambria Math" panose="02040503050406030204" pitchFamily="18" charset="0"/>
                            <a:cs typeface="Times New Roman" pitchFamily="18" charset="0"/>
                          </a:rPr>
                        </m:ctrlPr>
                      </m:dPr>
                      <m:e>
                        <m:r>
                          <a:rPr lang="en-US" altLang="zh-CN" i="1">
                            <a:latin typeface="Cambria Math"/>
                            <a:cs typeface="Times New Roman" pitchFamily="18" charset="0"/>
                          </a:rPr>
                          <m:t>𝑘</m:t>
                        </m:r>
                      </m:e>
                    </m:d>
                    <m:r>
                      <a:rPr lang="en-US" altLang="zh-CN" b="0" i="1" smtClean="0">
                        <a:latin typeface="Cambria Math"/>
                        <a:cs typeface="Times New Roman" pitchFamily="18" charset="0"/>
                      </a:rPr>
                      <m:t>=</m:t>
                    </m:r>
                    <m:r>
                      <a:rPr lang="en-US" altLang="zh-CN" i="1">
                        <a:latin typeface="Cambria Math"/>
                        <a:ea typeface="Cambria Math"/>
                      </a:rPr>
                      <m:t>¬</m:t>
                    </m:r>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𝑥</m:t>
                        </m:r>
                      </m:e>
                      <m:sub>
                        <m:r>
                          <a:rPr lang="en-US" altLang="zh-CN" b="0" i="1" smtClean="0">
                            <a:latin typeface="Cambria Math"/>
                            <a:cs typeface="Times New Roman" pitchFamily="18" charset="0"/>
                          </a:rPr>
                          <m:t>1</m:t>
                        </m:r>
                      </m:sub>
                    </m:sSub>
                    <m:d>
                      <m:dPr>
                        <m:begChr m:val="["/>
                        <m:endChr m:val="]"/>
                        <m:ctrlPr>
                          <a:rPr lang="en-US" altLang="zh-CN" i="1">
                            <a:latin typeface="Cambria Math" panose="02040503050406030204" pitchFamily="18" charset="0"/>
                            <a:cs typeface="Times New Roman" pitchFamily="18" charset="0"/>
                          </a:rPr>
                        </m:ctrlPr>
                      </m:dPr>
                      <m:e>
                        <m:r>
                          <a:rPr lang="en-US" altLang="zh-CN" i="1">
                            <a:latin typeface="Cambria Math"/>
                            <a:cs typeface="Times New Roman" pitchFamily="18" charset="0"/>
                          </a:rPr>
                          <m:t>𝑘</m:t>
                        </m:r>
                      </m:e>
                    </m:d>
                    <m:r>
                      <a:rPr lang="en-US" altLang="zh-CN" i="1">
                        <a:latin typeface="Cambria Math"/>
                        <a:ea typeface="Cambria Math"/>
                      </a:rPr>
                      <m:t>∨</m:t>
                    </m:r>
                    <m:sSub>
                      <m:sSubPr>
                        <m:ctrlPr>
                          <a:rPr lang="en-US" altLang="zh-CN" i="1">
                            <a:latin typeface="Cambria Math" panose="02040503050406030204" pitchFamily="18" charset="0"/>
                            <a:cs typeface="Times New Roman" pitchFamily="18" charset="0"/>
                          </a:rPr>
                        </m:ctrlPr>
                      </m:sSubPr>
                      <m:e>
                        <m:r>
                          <a:rPr lang="en-US" altLang="zh-CN" i="1">
                            <a:latin typeface="Cambria Math"/>
                            <a:cs typeface="Times New Roman" pitchFamily="18" charset="0"/>
                          </a:rPr>
                          <m:t>𝑥</m:t>
                        </m:r>
                      </m:e>
                      <m:sub>
                        <m:r>
                          <a:rPr lang="en-US" altLang="zh-CN" i="1">
                            <a:latin typeface="Cambria Math"/>
                            <a:cs typeface="Times New Roman" pitchFamily="18" charset="0"/>
                          </a:rPr>
                          <m:t>2</m:t>
                        </m:r>
                      </m:sub>
                    </m:sSub>
                    <m:d>
                      <m:dPr>
                        <m:begChr m:val="["/>
                        <m:endChr m:val="]"/>
                        <m:ctrlPr>
                          <a:rPr lang="en-US" altLang="zh-CN" i="1">
                            <a:latin typeface="Cambria Math" panose="02040503050406030204" pitchFamily="18" charset="0"/>
                            <a:cs typeface="Times New Roman" pitchFamily="18" charset="0"/>
                          </a:rPr>
                        </m:ctrlPr>
                      </m:dPr>
                      <m:e>
                        <m:r>
                          <a:rPr lang="en-US" altLang="zh-CN" i="1">
                            <a:latin typeface="Cambria Math"/>
                            <a:cs typeface="Times New Roman" pitchFamily="18" charset="0"/>
                          </a:rPr>
                          <m:t>𝑘</m:t>
                        </m:r>
                      </m:e>
                    </m:d>
                  </m:oMath>
                </a14:m>
                <a:endParaRPr lang="en-US" altLang="zh-CN"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4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004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Mutual Exclusion Protocol</a:t>
            </a:r>
            <a:endParaRPr lang="zh-CN" altLang="en-US" dirty="0"/>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Two concurrently executing processes are trying to enter a critical section without violating mutual exclusion</a:t>
            </a:r>
            <a:endParaRPr lang="zh-CN" alt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843" y="2564904"/>
            <a:ext cx="4816477" cy="3456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33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Space</a:t>
            </a:r>
            <a:endParaRPr lang="zh-CN" altLang="en-US" dirty="0"/>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The state space of a program can be captured by the valuations of the variables and the program counters</a:t>
            </a:r>
          </a:p>
          <a:p>
            <a:r>
              <a:rPr lang="en-US" altLang="zh-CN" dirty="0">
                <a:latin typeface="Times New Roman" pitchFamily="18" charset="0"/>
                <a:cs typeface="Times New Roman" pitchFamily="18" charset="0"/>
              </a:rPr>
              <a:t>For our example, we have</a:t>
            </a:r>
          </a:p>
          <a:p>
            <a:pPr lvl="1"/>
            <a:r>
              <a:rPr lang="en-US" altLang="zh-CN" dirty="0">
                <a:latin typeface="Times New Roman" pitchFamily="18" charset="0"/>
                <a:cs typeface="Times New Roman" pitchFamily="18" charset="0"/>
              </a:rPr>
              <a:t>two program counters: pc1, pc2, domains of the program counters: {out, wait, </a:t>
            </a:r>
            <a:r>
              <a:rPr lang="en-US" altLang="zh-CN" dirty="0" err="1">
                <a:latin typeface="Times New Roman" pitchFamily="18" charset="0"/>
                <a:cs typeface="Times New Roman" pitchFamily="18" charset="0"/>
              </a:rPr>
              <a:t>cs</a:t>
            </a:r>
            <a:r>
              <a:rPr lang="en-US" altLang="zh-CN" dirty="0">
                <a:latin typeface="Times New Roman" pitchFamily="18" charset="0"/>
                <a:cs typeface="Times New Roman" pitchFamily="18" charset="0"/>
              </a:rPr>
              <a:t>}</a:t>
            </a:r>
          </a:p>
          <a:p>
            <a:pPr lvl="1"/>
            <a:r>
              <a:rPr lang="en-US" altLang="zh-CN" dirty="0">
                <a:latin typeface="Times New Roman" pitchFamily="18" charset="0"/>
                <a:cs typeface="Times New Roman" pitchFamily="18" charset="0"/>
              </a:rPr>
              <a:t>three </a:t>
            </a:r>
            <a:r>
              <a:rPr lang="en-US" altLang="zh-CN" dirty="0" err="1">
                <a:latin typeface="Times New Roman" pitchFamily="18" charset="0"/>
                <a:cs typeface="Times New Roman" pitchFamily="18" charset="0"/>
              </a:rPr>
              <a:t>boolean</a:t>
            </a:r>
            <a:r>
              <a:rPr lang="en-US" altLang="zh-CN" dirty="0">
                <a:latin typeface="Times New Roman" pitchFamily="18" charset="0"/>
                <a:cs typeface="Times New Roman" pitchFamily="18" charset="0"/>
              </a:rPr>
              <a:t> variables: turn, a, b, </a:t>
            </a:r>
            <a:r>
              <a:rPr lang="en-US" altLang="zh-CN" dirty="0" err="1">
                <a:latin typeface="Times New Roman" pitchFamily="18" charset="0"/>
                <a:cs typeface="Times New Roman" pitchFamily="18" charset="0"/>
              </a:rPr>
              <a:t>boolean</a:t>
            </a:r>
            <a:r>
              <a:rPr lang="en-US" altLang="zh-CN" dirty="0">
                <a:latin typeface="Times New Roman" pitchFamily="18" charset="0"/>
                <a:cs typeface="Times New Roman" pitchFamily="18" charset="0"/>
              </a:rPr>
              <a:t> domain: {True, False}</a:t>
            </a:r>
          </a:p>
          <a:p>
            <a:r>
              <a:rPr lang="en-US" altLang="zh-CN" dirty="0">
                <a:latin typeface="Times New Roman" pitchFamily="18" charset="0"/>
                <a:cs typeface="Times New Roman" pitchFamily="18" charset="0"/>
              </a:rPr>
              <a:t>Each </a:t>
            </a:r>
            <a:r>
              <a:rPr lang="en-US" altLang="zh-CN" b="1" i="1" dirty="0">
                <a:latin typeface="Times New Roman" pitchFamily="18" charset="0"/>
                <a:cs typeface="Times New Roman" pitchFamily="18" charset="0"/>
              </a:rPr>
              <a:t>state </a:t>
            </a:r>
            <a:r>
              <a:rPr lang="en-US" altLang="zh-CN" dirty="0">
                <a:latin typeface="Times New Roman" pitchFamily="18" charset="0"/>
                <a:cs typeface="Times New Roman" pitchFamily="18" charset="0"/>
              </a:rPr>
              <a:t>of the program is a valuation of all the variables</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64483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latin typeface="Times New Roman" pitchFamily="18" charset="0"/>
                <a:cs typeface="Times New Roman" pitchFamily="18" charset="0"/>
              </a:rPr>
              <a:t>Each state can be written as a tuple (pc1,pc2,turn,a,b)</a:t>
            </a:r>
          </a:p>
          <a:p>
            <a:r>
              <a:rPr lang="en-US" altLang="zh-CN" dirty="0">
                <a:latin typeface="Times New Roman" pitchFamily="18" charset="0"/>
                <a:cs typeface="Times New Roman" pitchFamily="18" charset="0"/>
              </a:rPr>
              <a:t>Initial states: {(</a:t>
            </a:r>
            <a:r>
              <a:rPr lang="en-US" altLang="zh-CN" dirty="0" err="1">
                <a:latin typeface="Times New Roman" pitchFamily="18" charset="0"/>
                <a:cs typeface="Times New Roman" pitchFamily="18" charset="0"/>
              </a:rPr>
              <a:t>o,o,F,F,F</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o,o,F,F,T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o,o,F,T,F</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o,o,F,T,T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o,o,T,F,F</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o,o,T,F,T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o,o,T,T,F</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o,o,T,T,T</a:t>
            </a:r>
            <a:r>
              <a:rPr lang="en-US" altLang="zh-CN" dirty="0">
                <a:latin typeface="Times New Roman" pitchFamily="18" charset="0"/>
                <a:cs typeface="Times New Roman" pitchFamily="18" charset="0"/>
              </a:rPr>
              <a:t>)}</a:t>
            </a:r>
          </a:p>
          <a:p>
            <a:pPr marL="0" indent="0">
              <a:buNone/>
            </a:pPr>
            <a:r>
              <a:rPr lang="en-US" altLang="zh-CN" dirty="0">
                <a:latin typeface="Times New Roman" pitchFamily="18" charset="0"/>
                <a:cs typeface="Times New Roman" pitchFamily="18" charset="0"/>
              </a:rPr>
              <a:t>      – initially: pc1=o and pc2=o</a:t>
            </a:r>
          </a:p>
          <a:p>
            <a:r>
              <a:rPr lang="en-US" altLang="zh-CN" dirty="0">
                <a:latin typeface="Times New Roman" pitchFamily="18" charset="0"/>
                <a:cs typeface="Times New Roman" pitchFamily="18" charset="0"/>
              </a:rPr>
              <a:t>How many states total?</a:t>
            </a:r>
          </a:p>
          <a:p>
            <a:pPr marL="0" indent="0">
              <a:buNone/>
            </a:pPr>
            <a:r>
              <a:rPr lang="en-US" altLang="zh-CN" dirty="0">
                <a:latin typeface="Times New Roman" pitchFamily="18" charset="0"/>
                <a:cs typeface="Times New Roman" pitchFamily="18" charset="0"/>
              </a:rPr>
              <a:t>     3 * 3 * 2 * 2 * 2 = 72</a:t>
            </a:r>
          </a:p>
          <a:p>
            <a:pPr marL="0" indent="0">
              <a:buNone/>
            </a:pPr>
            <a:r>
              <a:rPr lang="en-US" altLang="zh-CN" dirty="0">
                <a:latin typeface="Times New Roman" pitchFamily="18" charset="0"/>
                <a:cs typeface="Times New Roman" pitchFamily="18" charset="0"/>
              </a:rPr>
              <a:t>      exponential in the number of variables and the    </a:t>
            </a:r>
          </a:p>
          <a:p>
            <a:pPr marL="0" indent="0">
              <a:buNone/>
            </a:pPr>
            <a:r>
              <a:rPr lang="en-US" altLang="zh-CN" dirty="0">
                <a:latin typeface="Times New Roman" pitchFamily="18" charset="0"/>
                <a:cs typeface="Times New Roman" pitchFamily="18" charset="0"/>
              </a:rPr>
              <a:t>      number of concurrent components</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80814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latin typeface="Times New Roman" pitchFamily="18" charset="0"/>
                <a:cs typeface="Times New Roman" pitchFamily="18" charset="0"/>
              </a:rPr>
              <a:t>Transition Relation specifies the next-state relation, i.e., given a state what are the states that can come immediately after that state</a:t>
            </a:r>
          </a:p>
          <a:p>
            <a:r>
              <a:rPr lang="en-US" altLang="zh-CN" dirty="0">
                <a:latin typeface="Times New Roman" pitchFamily="18" charset="0"/>
                <a:cs typeface="Times New Roman" pitchFamily="18" charset="0"/>
              </a:rPr>
              <a:t>For example, given the initial state (</a:t>
            </a:r>
            <a:r>
              <a:rPr lang="en-US" altLang="zh-CN" dirty="0" err="1">
                <a:latin typeface="Times New Roman" pitchFamily="18" charset="0"/>
                <a:cs typeface="Times New Roman" pitchFamily="18" charset="0"/>
              </a:rPr>
              <a:t>o,o,F,F,F</a:t>
            </a:r>
            <a:r>
              <a:rPr lang="en-US" altLang="zh-CN" dirty="0">
                <a:latin typeface="Times New Roman" pitchFamily="18" charset="0"/>
                <a:cs typeface="Times New Roman" pitchFamily="18" charset="0"/>
              </a:rPr>
              <a:t>)</a:t>
            </a:r>
          </a:p>
          <a:p>
            <a:pPr marL="0" indent="0">
              <a:buNone/>
            </a:pPr>
            <a:r>
              <a:rPr lang="en-US" altLang="zh-CN" dirty="0">
                <a:latin typeface="Times New Roman" pitchFamily="18" charset="0"/>
                <a:cs typeface="Times New Roman" pitchFamily="18" charset="0"/>
              </a:rPr>
              <a:t>       Process 1 can execute:</a:t>
            </a:r>
          </a:p>
          <a:p>
            <a:pPr marL="0" indent="0">
              <a:buNone/>
            </a:pPr>
            <a:r>
              <a:rPr lang="en-US" altLang="zh-CN" dirty="0">
                <a:latin typeface="Times New Roman" pitchFamily="18" charset="0"/>
                <a:cs typeface="Times New Roman" pitchFamily="18" charset="0"/>
              </a:rPr>
              <a:t>       out: a := true; turn := true;</a:t>
            </a:r>
          </a:p>
          <a:p>
            <a:pPr marL="0" indent="0">
              <a:buNone/>
            </a:pPr>
            <a:r>
              <a:rPr lang="en-US" altLang="zh-CN" dirty="0">
                <a:latin typeface="Times New Roman" pitchFamily="18" charset="0"/>
                <a:cs typeface="Times New Roman" pitchFamily="18" charset="0"/>
              </a:rPr>
              <a:t>       or Process 2 can execute:</a:t>
            </a:r>
          </a:p>
          <a:p>
            <a:pPr marL="0" indent="0">
              <a:buNone/>
            </a:pPr>
            <a:r>
              <a:rPr lang="en-US" altLang="zh-CN" dirty="0">
                <a:latin typeface="Times New Roman" pitchFamily="18" charset="0"/>
                <a:cs typeface="Times New Roman" pitchFamily="18" charset="0"/>
              </a:rPr>
              <a:t>       out: b := true; turn := false;</a:t>
            </a:r>
          </a:p>
          <a:p>
            <a:r>
              <a:rPr lang="en-US" altLang="zh-CN" dirty="0">
                <a:latin typeface="Times New Roman" pitchFamily="18" charset="0"/>
                <a:cs typeface="Times New Roman" pitchFamily="18" charset="0"/>
              </a:rPr>
              <a:t>If process 1 executes, the next state is (</a:t>
            </a:r>
            <a:r>
              <a:rPr lang="en-US" altLang="zh-CN" dirty="0" err="1">
                <a:latin typeface="Times New Roman" pitchFamily="18" charset="0"/>
                <a:cs typeface="Times New Roman" pitchFamily="18" charset="0"/>
              </a:rPr>
              <a:t>w,o,T,T,F</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If process 2 executes, the next state is (</a:t>
            </a:r>
            <a:r>
              <a:rPr lang="en-US" altLang="zh-CN" dirty="0" err="1">
                <a:latin typeface="Times New Roman" pitchFamily="18" charset="0"/>
                <a:cs typeface="Times New Roman" pitchFamily="18" charset="0"/>
              </a:rPr>
              <a:t>o,w,F,F,T</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So the state pairs ((</a:t>
            </a:r>
            <a:r>
              <a:rPr lang="en-US" altLang="zh-CN" dirty="0" err="1">
                <a:latin typeface="Times New Roman" pitchFamily="18" charset="0"/>
                <a:cs typeface="Times New Roman" pitchFamily="18" charset="0"/>
              </a:rPr>
              <a:t>o,o,F,F,F</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w,o,T,T,F</a:t>
            </a:r>
            <a:r>
              <a:rPr lang="en-US" altLang="zh-CN" dirty="0">
                <a:latin typeface="Times New Roman" pitchFamily="18" charset="0"/>
                <a:cs typeface="Times New Roman" pitchFamily="18" charset="0"/>
              </a:rPr>
              <a:t>)) and ((</a:t>
            </a:r>
            <a:r>
              <a:rPr lang="en-US" altLang="zh-CN" dirty="0" err="1">
                <a:latin typeface="Times New Roman" pitchFamily="18" charset="0"/>
                <a:cs typeface="Times New Roman" pitchFamily="18" charset="0"/>
              </a:rPr>
              <a:t>o,o,F,F,F</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o,w,F,F,T</a:t>
            </a:r>
            <a:r>
              <a:rPr lang="en-US" altLang="zh-CN" dirty="0">
                <a:latin typeface="Times New Roman" pitchFamily="18" charset="0"/>
                <a:cs typeface="Times New Roman" pitchFamily="18" charset="0"/>
              </a:rPr>
              <a:t>)) are included in the transition relation</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20360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8" y="1412776"/>
            <a:ext cx="7058025" cy="445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215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latin typeface="Times New Roman" pitchFamily="18" charset="0"/>
                <a:cs typeface="Times New Roman" pitchFamily="18" charset="0"/>
              </a:rPr>
              <a:t>P =m: </a:t>
            </a:r>
            <a:r>
              <a:rPr lang="en-US" altLang="zh-CN" dirty="0" err="1">
                <a:latin typeface="Times New Roman" pitchFamily="18" charset="0"/>
                <a:cs typeface="Times New Roman" pitchFamily="18" charset="0"/>
              </a:rPr>
              <a:t>cobegin</a:t>
            </a:r>
            <a:r>
              <a:rPr lang="en-US" altLang="zh-CN" dirty="0">
                <a:latin typeface="Times New Roman" pitchFamily="18" charset="0"/>
                <a:cs typeface="Times New Roman" pitchFamily="18" charset="0"/>
              </a:rPr>
              <a:t> P</a:t>
            </a:r>
            <a:r>
              <a:rPr lang="en-US" altLang="zh-CN" sz="2100" dirty="0">
                <a:latin typeface="Times New Roman" pitchFamily="18" charset="0"/>
                <a:cs typeface="Times New Roman" pitchFamily="18" charset="0"/>
              </a:rPr>
              <a:t>0</a:t>
            </a:r>
            <a:r>
              <a:rPr lang="en-US" altLang="zh-CN" dirty="0">
                <a:latin typeface="Times New Roman" pitchFamily="18" charset="0"/>
                <a:cs typeface="Times New Roman" pitchFamily="18" charset="0"/>
              </a:rPr>
              <a:t> || P</a:t>
            </a:r>
            <a:r>
              <a:rPr lang="en-US" altLang="zh-CN" sz="21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coend</a:t>
            </a:r>
            <a:r>
              <a:rPr lang="en-US" altLang="zh-CN" dirty="0">
                <a:latin typeface="Times New Roman" pitchFamily="18" charset="0"/>
                <a:cs typeface="Times New Roman" pitchFamily="18" charset="0"/>
              </a:rPr>
              <a:t> m’</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P</a:t>
            </a:r>
            <a:r>
              <a:rPr lang="en-US" altLang="zh-CN" sz="2100" dirty="0">
                <a:latin typeface="Times New Roman" pitchFamily="18" charset="0"/>
                <a:cs typeface="Times New Roman" pitchFamily="18" charset="0"/>
              </a:rPr>
              <a:t>0</a:t>
            </a:r>
            <a:r>
              <a:rPr lang="en-US" altLang="zh-CN" dirty="0">
                <a:latin typeface="Times New Roman" pitchFamily="18" charset="0"/>
                <a:cs typeface="Times New Roman" pitchFamily="18" charset="0"/>
              </a:rPr>
              <a:t>:: l</a:t>
            </a:r>
            <a:r>
              <a:rPr lang="en-US" altLang="zh-CN" sz="2100" dirty="0">
                <a:latin typeface="Times New Roman" pitchFamily="18" charset="0"/>
                <a:cs typeface="Times New Roman" pitchFamily="18" charset="0"/>
              </a:rPr>
              <a:t>0</a:t>
            </a:r>
            <a:r>
              <a:rPr lang="en-US" altLang="zh-CN" dirty="0">
                <a:latin typeface="Times New Roman" pitchFamily="18" charset="0"/>
                <a:cs typeface="Times New Roman" pitchFamily="18" charset="0"/>
              </a:rPr>
              <a:t>:  while True do</a:t>
            </a:r>
          </a:p>
          <a:p>
            <a:pPr marL="0" indent="0">
              <a:buNone/>
            </a:pPr>
            <a:r>
              <a:rPr lang="en-US" altLang="zh-CN" dirty="0">
                <a:latin typeface="Times New Roman" pitchFamily="18" charset="0"/>
                <a:cs typeface="Times New Roman" pitchFamily="18" charset="0"/>
              </a:rPr>
              <a:t>                           NC</a:t>
            </a:r>
            <a:r>
              <a:rPr lang="en-US" altLang="zh-CN" sz="2100" dirty="0">
                <a:latin typeface="Times New Roman" pitchFamily="18" charset="0"/>
                <a:cs typeface="Times New Roman" pitchFamily="18" charset="0"/>
              </a:rPr>
              <a:t>0</a:t>
            </a:r>
            <a:r>
              <a:rPr lang="en-US" altLang="zh-CN" dirty="0">
                <a:latin typeface="Times New Roman" pitchFamily="18" charset="0"/>
                <a:cs typeface="Times New Roman" pitchFamily="18" charset="0"/>
              </a:rPr>
              <a:t>: wait (turn =0);</a:t>
            </a:r>
          </a:p>
          <a:p>
            <a:pPr marL="0" indent="0">
              <a:buNone/>
            </a:pPr>
            <a:r>
              <a:rPr lang="en-US" altLang="zh-CN" dirty="0">
                <a:latin typeface="Times New Roman" pitchFamily="18" charset="0"/>
                <a:cs typeface="Times New Roman" pitchFamily="18" charset="0"/>
              </a:rPr>
              <a:t>                           CR</a:t>
            </a:r>
            <a:r>
              <a:rPr lang="en-US" altLang="zh-CN" sz="2100" dirty="0">
                <a:latin typeface="Times New Roman" pitchFamily="18" charset="0"/>
                <a:cs typeface="Times New Roman" pitchFamily="18" charset="0"/>
              </a:rPr>
              <a:t>0</a:t>
            </a:r>
            <a:r>
              <a:rPr lang="en-US" altLang="zh-CN" dirty="0">
                <a:latin typeface="Times New Roman" pitchFamily="18" charset="0"/>
                <a:cs typeface="Times New Roman" pitchFamily="18" charset="0"/>
              </a:rPr>
              <a:t>: turn :=1;</a:t>
            </a:r>
          </a:p>
          <a:p>
            <a:pPr marL="0" indent="0">
              <a:buNone/>
            </a:pPr>
            <a:r>
              <a:rPr lang="en-US" altLang="zh-CN" dirty="0">
                <a:latin typeface="Times New Roman" pitchFamily="18" charset="0"/>
                <a:cs typeface="Times New Roman" pitchFamily="18" charset="0"/>
              </a:rPr>
              <a:t>                  end while</a:t>
            </a:r>
          </a:p>
          <a:p>
            <a:pPr marL="0" indent="0">
              <a:buNone/>
            </a:pPr>
            <a:r>
              <a:rPr lang="en-US" altLang="zh-CN" dirty="0">
                <a:latin typeface="Times New Roman" pitchFamily="18" charset="0"/>
                <a:cs typeface="Times New Roman" pitchFamily="18" charset="0"/>
              </a:rPr>
              <a:t>             l</a:t>
            </a:r>
            <a:r>
              <a:rPr lang="en-US" altLang="zh-CN" sz="2100" dirty="0">
                <a:latin typeface="Times New Roman" pitchFamily="18" charset="0"/>
                <a:cs typeface="Times New Roman" pitchFamily="18" charset="0"/>
              </a:rPr>
              <a:t>0</a:t>
            </a:r>
            <a:r>
              <a:rPr lang="en-US" altLang="zh-CN" dirty="0">
                <a:latin typeface="Times New Roman" pitchFamily="18" charset="0"/>
                <a:cs typeface="Times New Roman" pitchFamily="18" charset="0"/>
              </a:rPr>
              <a:t>’</a:t>
            </a:r>
          </a:p>
          <a:p>
            <a:pPr marL="0" indent="0">
              <a:buNone/>
            </a:pP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 P</a:t>
            </a:r>
            <a:r>
              <a:rPr lang="en-US" altLang="zh-CN" sz="2100" dirty="0">
                <a:latin typeface="Times New Roman" pitchFamily="18" charset="0"/>
                <a:cs typeface="Times New Roman" pitchFamily="18" charset="0"/>
              </a:rPr>
              <a:t>1</a:t>
            </a:r>
            <a:r>
              <a:rPr lang="en-US" altLang="zh-CN" dirty="0">
                <a:latin typeface="Times New Roman" pitchFamily="18" charset="0"/>
                <a:cs typeface="Times New Roman" pitchFamily="18" charset="0"/>
              </a:rPr>
              <a:t>: l</a:t>
            </a:r>
            <a:r>
              <a:rPr lang="en-US" altLang="zh-CN" sz="2100" dirty="0">
                <a:latin typeface="Times New Roman" pitchFamily="18" charset="0"/>
                <a:cs typeface="Times New Roman" pitchFamily="18" charset="0"/>
              </a:rPr>
              <a:t>1</a:t>
            </a:r>
            <a:r>
              <a:rPr lang="en-US" altLang="zh-CN" dirty="0">
                <a:latin typeface="Times New Roman" pitchFamily="18" charset="0"/>
                <a:cs typeface="Times New Roman" pitchFamily="18" charset="0"/>
              </a:rPr>
              <a:t>:  while True do</a:t>
            </a:r>
          </a:p>
          <a:p>
            <a:pPr marL="0" indent="0">
              <a:buNone/>
            </a:pPr>
            <a:r>
              <a:rPr lang="en-US" altLang="zh-CN" dirty="0">
                <a:latin typeface="Times New Roman" pitchFamily="18" charset="0"/>
                <a:cs typeface="Times New Roman" pitchFamily="18" charset="0"/>
              </a:rPr>
              <a:t>                           NC</a:t>
            </a:r>
            <a:r>
              <a:rPr lang="en-US" altLang="zh-CN" sz="2100" dirty="0">
                <a:latin typeface="Times New Roman" pitchFamily="18" charset="0"/>
                <a:cs typeface="Times New Roman" pitchFamily="18" charset="0"/>
              </a:rPr>
              <a:t>1</a:t>
            </a:r>
            <a:r>
              <a:rPr lang="en-US" altLang="zh-CN" dirty="0">
                <a:latin typeface="Times New Roman" pitchFamily="18" charset="0"/>
                <a:cs typeface="Times New Roman" pitchFamily="18" charset="0"/>
              </a:rPr>
              <a:t>: wait (turn =1);</a:t>
            </a:r>
          </a:p>
          <a:p>
            <a:pPr marL="0" indent="0">
              <a:buNone/>
            </a:pPr>
            <a:r>
              <a:rPr lang="en-US" altLang="zh-CN" dirty="0">
                <a:latin typeface="Times New Roman" pitchFamily="18" charset="0"/>
                <a:cs typeface="Times New Roman" pitchFamily="18" charset="0"/>
              </a:rPr>
              <a:t>                           CR</a:t>
            </a:r>
            <a:r>
              <a:rPr lang="en-US" altLang="zh-CN" sz="2100" dirty="0">
                <a:latin typeface="Times New Roman" pitchFamily="18" charset="0"/>
                <a:cs typeface="Times New Roman" pitchFamily="18" charset="0"/>
              </a:rPr>
              <a:t>1</a:t>
            </a:r>
            <a:r>
              <a:rPr lang="en-US" altLang="zh-CN" dirty="0">
                <a:latin typeface="Times New Roman" pitchFamily="18" charset="0"/>
                <a:cs typeface="Times New Roman" pitchFamily="18" charset="0"/>
              </a:rPr>
              <a:t>: turn :=0;</a:t>
            </a:r>
          </a:p>
          <a:p>
            <a:pPr marL="0" indent="0">
              <a:buNone/>
            </a:pPr>
            <a:r>
              <a:rPr lang="en-US" altLang="zh-CN" dirty="0">
                <a:latin typeface="Times New Roman" pitchFamily="18" charset="0"/>
                <a:cs typeface="Times New Roman" pitchFamily="18" charset="0"/>
              </a:rPr>
              <a:t>                  end while</a:t>
            </a:r>
          </a:p>
          <a:p>
            <a:pPr marL="0" indent="0">
              <a:buNone/>
            </a:pPr>
            <a:r>
              <a:rPr lang="en-US" altLang="zh-CN" dirty="0">
                <a:latin typeface="Times New Roman" pitchFamily="18" charset="0"/>
                <a:cs typeface="Times New Roman" pitchFamily="18" charset="0"/>
              </a:rPr>
              <a:t>             l</a:t>
            </a:r>
            <a:r>
              <a:rPr lang="en-US" altLang="zh-CN" sz="21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p>
          <a:p>
            <a:pPr marL="0" indent="0">
              <a:buNone/>
            </a:pP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3458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231661" y="1293626"/>
            <a:ext cx="8290825" cy="4727662"/>
          </a:xfrm>
          <a:prstGeom prst="rect">
            <a:avLst/>
          </a:prstGeom>
          <a:noFill/>
          <a:ln w="9525">
            <a:noFill/>
            <a:miter lim="800000"/>
            <a:headEnd/>
            <a:tailEnd/>
          </a:ln>
        </p:spPr>
      </p:pic>
    </p:spTree>
    <p:extLst>
      <p:ext uri="{BB962C8B-B14F-4D97-AF65-F5344CB8AC3E}">
        <p14:creationId xmlns:p14="http://schemas.microsoft.com/office/powerpoint/2010/main" val="227533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itchFamily="18" charset="0"/>
                <a:cs typeface="Times New Roman" pitchFamily="18" charset="0"/>
              </a:rPr>
              <a:t>Transition systems</a:t>
            </a:r>
            <a:endParaRPr lang="zh-CN"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a:latin typeface="Times New Roman" pitchFamily="18" charset="0"/>
                    <a:cs typeface="Times New Roman" pitchFamily="18" charset="0"/>
                  </a:rPr>
                  <a:t>A </a:t>
                </a:r>
                <a:r>
                  <a:rPr lang="en-US" altLang="zh-CN" i="1" dirty="0">
                    <a:latin typeface="Times New Roman" pitchFamily="18" charset="0"/>
                    <a:cs typeface="Times New Roman" pitchFamily="18" charset="0"/>
                  </a:rPr>
                  <a:t>transition systems </a:t>
                </a:r>
                <a:r>
                  <a:rPr lang="en-US" altLang="zh-CN" dirty="0">
                    <a:latin typeface="Times New Roman" pitchFamily="18" charset="0"/>
                    <a:cs typeface="Times New Roman" pitchFamily="18" charset="0"/>
                  </a:rPr>
                  <a:t>is a tuple </a:t>
                </a:r>
                <a14:m>
                  <m:oMath xmlns:m="http://schemas.openxmlformats.org/officeDocument/2006/math">
                    <m:r>
                      <a:rPr lang="zh-CN" altLang="en-US" b="0" i="1" smtClean="0">
                        <a:latin typeface="Cambria Math"/>
                      </a:rPr>
                      <m:t>𝒜</m:t>
                    </m:r>
                    <m:r>
                      <a:rPr lang="en-US" altLang="zh-CN" b="0" i="1" smtClean="0">
                        <a:latin typeface="Cambria Math"/>
                      </a:rPr>
                      <m:t>=&lt;</m:t>
                    </m:r>
                    <m:r>
                      <a:rPr lang="en-US" altLang="zh-CN" b="0" i="1" smtClean="0">
                        <a:latin typeface="Cambria Math"/>
                      </a:rPr>
                      <m:t>𝑆</m:t>
                    </m:r>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0</m:t>
                        </m:r>
                      </m:sub>
                    </m:sSub>
                    <m:r>
                      <a:rPr lang="en-US" altLang="zh-CN" b="0" i="1" smtClean="0">
                        <a:latin typeface="Cambria Math"/>
                      </a:rPr>
                      <m:t>,</m:t>
                    </m:r>
                    <m:r>
                      <a:rPr lang="en-US" altLang="zh-CN" b="0" i="1" smtClean="0">
                        <a:latin typeface="Cambria Math"/>
                      </a:rPr>
                      <m:t>𝑇</m:t>
                    </m:r>
                    <m:r>
                      <a:rPr lang="en-US" altLang="zh-CN" b="0" i="1" smtClean="0">
                        <a:latin typeface="Cambria Math"/>
                      </a:rPr>
                      <m:t>,</m:t>
                    </m:r>
                    <m:r>
                      <a:rPr lang="zh-CN" altLang="en-US" b="0" i="1" smtClean="0">
                        <a:latin typeface="Cambria Math"/>
                      </a:rPr>
                      <m:t>𝛼</m:t>
                    </m:r>
                    <m:r>
                      <a:rPr lang="en-US" altLang="zh-CN" b="0" i="1" smtClean="0">
                        <a:latin typeface="Cambria Math"/>
                      </a:rPr>
                      <m:t>,</m:t>
                    </m:r>
                    <m:r>
                      <a:rPr lang="zh-CN" altLang="en-US" b="0" i="1" smtClean="0">
                        <a:latin typeface="Cambria Math"/>
                      </a:rPr>
                      <m:t>𝛽</m:t>
                    </m:r>
                    <m:r>
                      <a:rPr lang="en-US" altLang="zh-CN" b="0" i="1" smtClean="0">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where</a:t>
                </a:r>
              </a:p>
              <a:p>
                <a:pPr lvl="1"/>
                <a:r>
                  <a:rPr lang="en-US" altLang="zh-CN" i="1" dirty="0">
                    <a:latin typeface="Times New Roman" pitchFamily="18" charset="0"/>
                    <a:cs typeface="Times New Roman" pitchFamily="18" charset="0"/>
                  </a:rPr>
                  <a:t>S </a:t>
                </a:r>
                <a:r>
                  <a:rPr lang="en-US" altLang="zh-CN" dirty="0">
                    <a:latin typeface="Times New Roman" pitchFamily="18" charset="0"/>
                    <a:cs typeface="Times New Roman" pitchFamily="18" charset="0"/>
                  </a:rPr>
                  <a:t>is a finite or infinite set of </a:t>
                </a:r>
                <a:r>
                  <a:rPr lang="en-US" altLang="zh-CN" i="1" dirty="0">
                    <a:latin typeface="Times New Roman" pitchFamily="18" charset="0"/>
                    <a:cs typeface="Times New Roman" pitchFamily="18" charset="0"/>
                  </a:rPr>
                  <a:t>states</a:t>
                </a:r>
                <a:r>
                  <a:rPr lang="en-US" altLang="zh-CN" dirty="0">
                    <a:latin typeface="Times New Roman" pitchFamily="18" charset="0"/>
                    <a:cs typeface="Times New Roman" pitchFamily="18" charset="0"/>
                  </a:rPr>
                  <a:t>,</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0</m:t>
                        </m:r>
                      </m:sub>
                    </m:sSub>
                  </m:oMath>
                </a14:m>
                <a:r>
                  <a:rPr lang="en-US" altLang="zh-CN" dirty="0">
                    <a:latin typeface="Times New Roman" pitchFamily="18" charset="0"/>
                    <a:cs typeface="Times New Roman" pitchFamily="18" charset="0"/>
                  </a:rPr>
                  <a:t> is initial location</a:t>
                </a:r>
              </a:p>
              <a:p>
                <a:pPr lvl="1"/>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is a finite or infinite set of </a:t>
                </a:r>
                <a:r>
                  <a:rPr lang="en-US" altLang="zh-CN" i="1" dirty="0">
                    <a:latin typeface="Times New Roman" pitchFamily="18" charset="0"/>
                    <a:cs typeface="Times New Roman" pitchFamily="18" charset="0"/>
                  </a:rPr>
                  <a:t>transitions</a:t>
                </a:r>
                <a:r>
                  <a:rPr lang="en-US" altLang="zh-CN" dirty="0">
                    <a:latin typeface="Times New Roman" pitchFamily="18" charset="0"/>
                    <a:cs typeface="Times New Roman" pitchFamily="18" charset="0"/>
                  </a:rPr>
                  <a:t>,</a:t>
                </a:r>
              </a:p>
              <a:p>
                <a:pPr lvl="1"/>
                <a14:m>
                  <m:oMath xmlns:m="http://schemas.openxmlformats.org/officeDocument/2006/math">
                    <m:r>
                      <a:rPr lang="zh-CN" altLang="en-US" i="1">
                        <a:latin typeface="Cambria Math"/>
                      </a:rPr>
                      <m:t>𝛼</m:t>
                    </m:r>
                    <m:r>
                      <a:rPr lang="en-US" altLang="zh-CN" b="0" i="1" smtClean="0">
                        <a:latin typeface="Cambria Math"/>
                      </a:rPr>
                      <m:t> </m:t>
                    </m:r>
                    <m:r>
                      <m:rPr>
                        <m:sty m:val="p"/>
                      </m:rPr>
                      <a:rPr lang="en-US" altLang="zh-CN" b="0" i="0" smtClean="0">
                        <a:latin typeface="Cambria Math"/>
                      </a:rPr>
                      <m:t>and</m:t>
                    </m:r>
                    <m:r>
                      <a:rPr lang="en-US" altLang="zh-CN" b="0" i="0" smtClean="0">
                        <a:latin typeface="Cambria Math"/>
                      </a:rPr>
                      <m:t> </m:t>
                    </m:r>
                    <m:r>
                      <a:rPr lang="zh-CN" altLang="en-US" i="1">
                        <a:latin typeface="Cambria Math"/>
                      </a:rPr>
                      <m:t>𝛽</m:t>
                    </m:r>
                    <m:r>
                      <a:rPr lang="en-US" altLang="zh-CN" b="0" i="1" smtClean="0">
                        <a:latin typeface="Cambria Math"/>
                      </a:rPr>
                      <m:t> </m:t>
                    </m:r>
                  </m:oMath>
                </a14:m>
                <a:r>
                  <a:rPr lang="en-US" altLang="zh-CN" dirty="0">
                    <a:latin typeface="Times New Roman" pitchFamily="18" charset="0"/>
                    <a:cs typeface="Times New Roman" pitchFamily="18" charset="0"/>
                  </a:rPr>
                  <a:t>are two mapping from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to </a:t>
                </a:r>
                <a:r>
                  <a:rPr lang="en-US" altLang="zh-CN" i="1" dirty="0">
                    <a:latin typeface="Times New Roman" pitchFamily="18" charset="0"/>
                    <a:cs typeface="Times New Roman" pitchFamily="18" charset="0"/>
                  </a:rPr>
                  <a:t>S </a:t>
                </a:r>
                <a:r>
                  <a:rPr lang="en-US" altLang="zh-CN" dirty="0">
                    <a:latin typeface="Times New Roman" pitchFamily="18" charset="0"/>
                    <a:cs typeface="Times New Roman" pitchFamily="18" charset="0"/>
                  </a:rPr>
                  <a:t>which take each transition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in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to the two states </a:t>
                </a:r>
                <a14:m>
                  <m:oMath xmlns:m="http://schemas.openxmlformats.org/officeDocument/2006/math">
                    <m:r>
                      <a:rPr lang="zh-CN" altLang="en-US" i="1">
                        <a:latin typeface="Cambria Math"/>
                      </a:rPr>
                      <m:t>𝛼</m:t>
                    </m:r>
                    <m:r>
                      <a:rPr lang="en-US" altLang="zh-CN" b="0" i="1" smtClean="0">
                        <a:latin typeface="Cambria Math"/>
                      </a:rPr>
                      <m:t>(</m:t>
                    </m:r>
                    <m:r>
                      <a:rPr lang="en-US" altLang="zh-CN" b="0" i="1" smtClean="0">
                        <a:latin typeface="Cambria Math"/>
                      </a:rPr>
                      <m:t>𝑡</m:t>
                    </m:r>
                    <m:r>
                      <a:rPr lang="en-US" altLang="zh-CN" b="0" i="1" smtClean="0">
                        <a:latin typeface="Cambria Math"/>
                      </a:rPr>
                      <m:t>) </m:t>
                    </m:r>
                    <m:r>
                      <m:rPr>
                        <m:sty m:val="p"/>
                      </m:rPr>
                      <a:rPr lang="en-US" altLang="zh-CN" i="0">
                        <a:latin typeface="Cambria Math"/>
                      </a:rPr>
                      <m:t>and</m:t>
                    </m:r>
                    <m:r>
                      <a:rPr lang="en-US" altLang="zh-CN" i="1">
                        <a:latin typeface="Cambria Math"/>
                      </a:rPr>
                      <m:t> </m:t>
                    </m:r>
                    <m:r>
                      <a:rPr lang="zh-CN" altLang="en-US" i="1">
                        <a:latin typeface="Cambria Math"/>
                      </a:rPr>
                      <m:t>𝛽</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en-US" altLang="zh-CN" dirty="0">
                    <a:latin typeface="Times New Roman" pitchFamily="18" charset="0"/>
                    <a:cs typeface="Times New Roman" pitchFamily="18" charset="0"/>
                  </a:rPr>
                  <a:t>, respectively the </a:t>
                </a:r>
                <a:r>
                  <a:rPr lang="en-US" altLang="zh-CN" i="1" dirty="0">
                    <a:latin typeface="Times New Roman" pitchFamily="18" charset="0"/>
                    <a:cs typeface="Times New Roman" pitchFamily="18" charset="0"/>
                  </a:rPr>
                  <a:t>source </a:t>
                </a:r>
                <a:r>
                  <a:rPr lang="en-US" altLang="zh-CN" dirty="0">
                    <a:latin typeface="Times New Roman" pitchFamily="18" charset="0"/>
                    <a:cs typeface="Times New Roman" pitchFamily="18" charset="0"/>
                  </a:rPr>
                  <a:t>and the </a:t>
                </a:r>
                <a:r>
                  <a:rPr lang="en-US" altLang="zh-CN" i="1" dirty="0">
                    <a:latin typeface="Times New Roman" pitchFamily="18" charset="0"/>
                    <a:cs typeface="Times New Roman" pitchFamily="18" charset="0"/>
                  </a:rPr>
                  <a:t>target </a:t>
                </a:r>
                <a:r>
                  <a:rPr lang="en-US" altLang="zh-CN" dirty="0">
                    <a:latin typeface="Times New Roman" pitchFamily="18" charset="0"/>
                    <a:cs typeface="Times New Roman" pitchFamily="18" charset="0"/>
                  </a:rPr>
                  <a:t>of the transition </a:t>
                </a:r>
                <a:r>
                  <a:rPr lang="en-US" altLang="zh-CN" i="1" dirty="0">
                    <a:latin typeface="Times New Roman" pitchFamily="18" charset="0"/>
                    <a:cs typeface="Times New Roman" pitchFamily="18" charset="0"/>
                  </a:rPr>
                  <a:t>t</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A transition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with some source </a:t>
                </a:r>
                <a:r>
                  <a:rPr lang="en-US" altLang="zh-CN" i="1" dirty="0">
                    <a:latin typeface="Times New Roman" pitchFamily="18" charset="0"/>
                    <a:cs typeface="Times New Roman" pitchFamily="18" charset="0"/>
                  </a:rPr>
                  <a:t>s </a:t>
                </a:r>
                <a:r>
                  <a:rPr lang="en-US" altLang="zh-CN" dirty="0">
                    <a:latin typeface="Times New Roman" pitchFamily="18" charset="0"/>
                    <a:cs typeface="Times New Roman" pitchFamily="18" charset="0"/>
                  </a:rPr>
                  <a:t>and target </a:t>
                </a:r>
                <a:r>
                  <a:rPr lang="en-US" altLang="zh-CN" i="1" dirty="0">
                    <a:latin typeface="Times New Roman" pitchFamily="18" charset="0"/>
                    <a:cs typeface="Times New Roman" pitchFamily="18" charset="0"/>
                  </a:rPr>
                  <a:t>s’ </a:t>
                </a:r>
                <a:r>
                  <a:rPr lang="en-US" altLang="zh-CN" dirty="0">
                    <a:latin typeface="Times New Roman" pitchFamily="18" charset="0"/>
                    <a:cs typeface="Times New Roman" pitchFamily="18" charset="0"/>
                  </a:rPr>
                  <a:t>is written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s</a:t>
                </a:r>
                <a14:m>
                  <m:oMath xmlns:m="http://schemas.openxmlformats.org/officeDocument/2006/math">
                    <m:r>
                      <a:rPr lang="en-US" altLang="zh-CN" i="1" smtClean="0">
                        <a:latin typeface="Cambria Math"/>
                        <a:ea typeface="Cambria Math"/>
                      </a:rPr>
                      <m:t>→</m:t>
                    </m:r>
                  </m:oMath>
                </a14:m>
                <a:r>
                  <a:rPr lang="en-US" altLang="zh-CN" i="1" dirty="0">
                    <a:latin typeface="Times New Roman" pitchFamily="18" charset="0"/>
                    <a:cs typeface="Times New Roman" pitchFamily="18" charset="0"/>
                  </a:rPr>
                  <a:t>s’</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Several transitions can have the same source and target.</a:t>
                </a:r>
              </a:p>
              <a:p>
                <a:r>
                  <a:rPr lang="en-US" altLang="zh-CN" dirty="0">
                    <a:latin typeface="Times New Roman" pitchFamily="18" charset="0"/>
                    <a:cs typeface="Times New Roman" pitchFamily="18" charset="0"/>
                  </a:rPr>
                  <a:t>A transition system is </a:t>
                </a:r>
                <a:r>
                  <a:rPr lang="en-US" altLang="zh-CN" i="1" dirty="0">
                    <a:latin typeface="Times New Roman" pitchFamily="18" charset="0"/>
                    <a:cs typeface="Times New Roman" pitchFamily="18" charset="0"/>
                  </a:rPr>
                  <a:t>finite </a:t>
                </a:r>
                <a:r>
                  <a:rPr lang="en-US" altLang="zh-CN" dirty="0">
                    <a:latin typeface="Times New Roman" pitchFamily="18" charset="0"/>
                    <a:cs typeface="Times New Roman" pitchFamily="18" charset="0"/>
                  </a:rPr>
                  <a:t>if </a:t>
                </a:r>
                <a:r>
                  <a:rPr lang="en-US" altLang="zh-CN" i="1" dirty="0">
                    <a:latin typeface="Times New Roman" pitchFamily="18" charset="0"/>
                    <a:cs typeface="Times New Roman" pitchFamily="18" charset="0"/>
                  </a:rPr>
                  <a:t>S </a:t>
                </a:r>
                <a:r>
                  <a:rPr lang="en-US" altLang="zh-CN" dirty="0">
                    <a:latin typeface="Times New Roman" pitchFamily="18" charset="0"/>
                    <a:cs typeface="Times New Roman" pitchFamily="18" charset="0"/>
                  </a:rPr>
                  <a:t>and </a:t>
                </a:r>
                <a:r>
                  <a:rPr lang="en-US" altLang="zh-CN" i="1" dirty="0">
                    <a:latin typeface="Times New Roman" pitchFamily="18" charset="0"/>
                    <a:cs typeface="Times New Roman" pitchFamily="18" charset="0"/>
                  </a:rPr>
                  <a:t>T </a:t>
                </a:r>
                <a:r>
                  <a:rPr lang="en-US" altLang="zh-CN" dirty="0">
                    <a:latin typeface="Times New Roman" pitchFamily="18" charset="0"/>
                    <a:cs typeface="Times New Roman" pitchFamily="18" charset="0"/>
                  </a:rPr>
                  <a:t>are finite.</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24" t="-3051" r="-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274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Temporal Properties</a:t>
            </a:r>
          </a:p>
          <a:p>
            <a:endParaRPr lang="en-US" altLang="zh-CN" dirty="0">
              <a:latin typeface="Times New Roman" pitchFamily="18" charset="0"/>
              <a:cs typeface="Times New Roman" pitchFamily="18" charset="0"/>
            </a:endParaRPr>
          </a:p>
          <a:p>
            <a:pPr lvl="1"/>
            <a:r>
              <a:rPr lang="en-US" altLang="zh-CN" dirty="0">
                <a:latin typeface="Times New Roman" pitchFamily="18" charset="0"/>
                <a:cs typeface="Times New Roman" pitchFamily="18" charset="0"/>
              </a:rPr>
              <a:t>once r is 1, it will be 1 forever</a:t>
            </a:r>
          </a:p>
          <a:p>
            <a:pPr lvl="1"/>
            <a:endParaRPr lang="en-US" altLang="zh-CN" dirty="0">
              <a:latin typeface="Times New Roman" pitchFamily="18" charset="0"/>
              <a:cs typeface="Times New Roman" pitchFamily="18" charset="0"/>
            </a:endParaRPr>
          </a:p>
          <a:p>
            <a:pPr lvl="1"/>
            <a:r>
              <a:rPr lang="en-US" altLang="zh-CN" dirty="0">
                <a:latin typeface="Times New Roman" pitchFamily="18" charset="0"/>
                <a:cs typeface="Times New Roman" pitchFamily="18" charset="0"/>
              </a:rPr>
              <a:t>Two program cannot in the critical section together</a:t>
            </a:r>
          </a:p>
          <a:p>
            <a:pPr lvl="1"/>
            <a:endParaRPr lang="en-US" altLang="zh-CN" dirty="0">
              <a:latin typeface="Times New Roman" pitchFamily="18" charset="0"/>
              <a:cs typeface="Times New Roman" pitchFamily="18" charset="0"/>
            </a:endParaRPr>
          </a:p>
          <a:p>
            <a:pPr lvl="1"/>
            <a:r>
              <a:rPr lang="en-US" altLang="zh-CN" dirty="0">
                <a:latin typeface="Times New Roman" pitchFamily="18" charset="0"/>
                <a:cs typeface="Times New Roman" pitchFamily="18" charset="0"/>
              </a:rPr>
              <a:t>If you choose sprite, you cannot get beer unless you pay again</a:t>
            </a:r>
          </a:p>
          <a:p>
            <a:pPr lvl="1"/>
            <a:endParaRPr lang="en-US" altLang="zh-CN" dirty="0">
              <a:latin typeface="Times New Roman" pitchFamily="18" charset="0"/>
              <a:cs typeface="Times New Roman" pitchFamily="18" charset="0"/>
            </a:endParaRPr>
          </a:p>
          <a:p>
            <a:pPr lvl="1"/>
            <a:r>
              <a:rPr lang="en-US" altLang="zh-CN" dirty="0">
                <a:latin typeface="Times New Roman" pitchFamily="18" charset="0"/>
                <a:cs typeface="Times New Roman" pitchFamily="18" charset="0"/>
              </a:rPr>
              <a:t>No deadlock</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00876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28625" y="214313"/>
            <a:ext cx="6858000" cy="766762"/>
          </a:xfrm>
        </p:spPr>
        <p:txBody>
          <a:bodyPr/>
          <a:lstStyle/>
          <a:p>
            <a:r>
              <a:rPr lang="en-US" altLang="zh-CN">
                <a:ea typeface="宋体" charset="-122"/>
              </a:rPr>
              <a:t>Introduction</a:t>
            </a:r>
            <a:endParaRPr lang="zh-CN" altLang="en-US">
              <a:ea typeface="宋体" charset="-122"/>
            </a:endParaRPr>
          </a:p>
        </p:txBody>
      </p:sp>
      <p:sp>
        <p:nvSpPr>
          <p:cNvPr id="6147" name="内容占位符 2"/>
          <p:cNvSpPr>
            <a:spLocks noGrp="1"/>
          </p:cNvSpPr>
          <p:nvPr>
            <p:ph idx="1"/>
          </p:nvPr>
        </p:nvSpPr>
        <p:spPr/>
        <p:txBody>
          <a:bodyPr/>
          <a:lstStyle/>
          <a:p>
            <a:pPr marL="447675" lvl="1" indent="-447675">
              <a:buClr>
                <a:schemeClr val="accent1"/>
              </a:buClr>
              <a:buSzPct val="70000"/>
              <a:buFont typeface="Wingdings" pitchFamily="2" charset="2"/>
              <a:buChar char="n"/>
            </a:pPr>
            <a:r>
              <a:rPr lang="en-US" altLang="zh-CN" sz="2800" dirty="0">
                <a:latin typeface="Times New Roman" pitchFamily="18" charset="0"/>
                <a:ea typeface="宋体" charset="-122"/>
                <a:cs typeface="Times New Roman" pitchFamily="18" charset="0"/>
              </a:rPr>
              <a:t>Temporal logic is a formalism for describing sequences of transitions between states in a reactive system.</a:t>
            </a:r>
          </a:p>
          <a:p>
            <a:pPr marL="447675" lvl="1" indent="-447675">
              <a:buClr>
                <a:schemeClr val="accent1"/>
              </a:buClr>
              <a:buSzPct val="70000"/>
              <a:buFont typeface="Wingdings" pitchFamily="2" charset="2"/>
              <a:buChar char="n"/>
            </a:pPr>
            <a:endParaRPr lang="en-US" altLang="zh-CN" sz="2800" dirty="0">
              <a:latin typeface="Times New Roman" pitchFamily="18" charset="0"/>
              <a:ea typeface="宋体" charset="-122"/>
              <a:cs typeface="Times New Roman" pitchFamily="18" charset="0"/>
            </a:endParaRPr>
          </a:p>
          <a:p>
            <a:r>
              <a:rPr lang="en-US" altLang="zh-CN" dirty="0">
                <a:latin typeface="Times New Roman" pitchFamily="18" charset="0"/>
                <a:ea typeface="宋体" charset="-122"/>
                <a:cs typeface="Times New Roman" pitchFamily="18" charset="0"/>
              </a:rPr>
              <a:t>Properties like eventually or never are specified using special temporal operators.</a:t>
            </a:r>
          </a:p>
          <a:p>
            <a:endParaRPr lang="en-US" altLang="zh-CN" dirty="0">
              <a:latin typeface="Times New Roman" pitchFamily="18" charset="0"/>
              <a:ea typeface="宋体" charset="-122"/>
              <a:cs typeface="Times New Roman" pitchFamily="18" charset="0"/>
            </a:endParaRPr>
          </a:p>
          <a:p>
            <a:r>
              <a:rPr lang="en-US" altLang="zh-CN" dirty="0">
                <a:latin typeface="Times New Roman" pitchFamily="18" charset="0"/>
                <a:ea typeface="宋体" charset="-122"/>
                <a:cs typeface="Times New Roman" pitchFamily="18" charset="0"/>
              </a:rPr>
              <a:t>CTL</a:t>
            </a:r>
            <a:r>
              <a:rPr lang="en-US" altLang="zh-CN">
                <a:latin typeface="Times New Roman" pitchFamily="18" charset="0"/>
                <a:ea typeface="宋体" charset="-122"/>
                <a:cs typeface="Times New Roman" pitchFamily="18" charset="0"/>
              </a:rPr>
              <a:t>* </a:t>
            </a:r>
            <a:endParaRPr lang="zh-CN" altLang="en-US" dirty="0">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945494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1772816"/>
            <a:ext cx="9115425" cy="3771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34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28625" y="214313"/>
            <a:ext cx="6858000" cy="766762"/>
          </a:xfrm>
        </p:spPr>
        <p:txBody>
          <a:bodyPr/>
          <a:lstStyle/>
          <a:p>
            <a:r>
              <a:rPr lang="en-US" altLang="zh-CN">
                <a:ea typeface="宋体" charset="-122"/>
              </a:rPr>
              <a:t>CTL*</a:t>
            </a:r>
            <a:endParaRPr lang="zh-CN" altLang="en-US">
              <a:ea typeface="宋体" charset="-122"/>
            </a:endParaRPr>
          </a:p>
        </p:txBody>
      </p:sp>
      <p:sp>
        <p:nvSpPr>
          <p:cNvPr id="7171" name="内容占位符 2"/>
          <p:cNvSpPr>
            <a:spLocks noGrp="1"/>
          </p:cNvSpPr>
          <p:nvPr>
            <p:ph idx="1"/>
          </p:nvPr>
        </p:nvSpPr>
        <p:spPr/>
        <p:txBody>
          <a:bodyPr/>
          <a:lstStyle/>
          <a:p>
            <a:r>
              <a:rPr lang="en-US" altLang="zh-CN" dirty="0">
                <a:latin typeface="Times New Roman" pitchFamily="18" charset="0"/>
                <a:ea typeface="宋体" charset="-122"/>
                <a:cs typeface="Times New Roman" pitchFamily="18" charset="0"/>
              </a:rPr>
              <a:t>CTL* formulas describe properties of computation trees.</a:t>
            </a:r>
          </a:p>
          <a:p>
            <a:endParaRPr lang="en-US" altLang="zh-CN" dirty="0">
              <a:latin typeface="Times New Roman" pitchFamily="18" charset="0"/>
              <a:ea typeface="宋体" charset="-122"/>
              <a:cs typeface="Times New Roman" pitchFamily="18" charset="0"/>
            </a:endParaRPr>
          </a:p>
          <a:p>
            <a:endParaRPr lang="en-US" altLang="zh-CN" dirty="0">
              <a:latin typeface="Times New Roman" pitchFamily="18" charset="0"/>
              <a:ea typeface="宋体" charset="-122"/>
              <a:cs typeface="Times New Roman" pitchFamily="18" charset="0"/>
            </a:endParaRPr>
          </a:p>
          <a:p>
            <a:endParaRPr lang="en-US" altLang="zh-CN" dirty="0">
              <a:latin typeface="Times New Roman" pitchFamily="18" charset="0"/>
              <a:ea typeface="宋体" charset="-122"/>
              <a:cs typeface="Times New Roman" pitchFamily="18" charset="0"/>
            </a:endParaRPr>
          </a:p>
          <a:p>
            <a:endParaRPr lang="en-US" altLang="zh-CN" dirty="0">
              <a:latin typeface="Times New Roman" pitchFamily="18" charset="0"/>
              <a:ea typeface="宋体" charset="-122"/>
              <a:cs typeface="Times New Roman" pitchFamily="18" charset="0"/>
            </a:endParaRPr>
          </a:p>
          <a:p>
            <a:endParaRPr lang="en-US" altLang="zh-CN" dirty="0">
              <a:latin typeface="Times New Roman" pitchFamily="18" charset="0"/>
              <a:ea typeface="宋体" charset="-122"/>
              <a:cs typeface="Times New Roman" pitchFamily="18" charset="0"/>
            </a:endParaRPr>
          </a:p>
          <a:p>
            <a:r>
              <a:rPr lang="en-US" altLang="zh-CN" dirty="0">
                <a:latin typeface="Times New Roman" pitchFamily="18" charset="0"/>
                <a:ea typeface="宋体" charset="-122"/>
                <a:cs typeface="Times New Roman" pitchFamily="18" charset="0"/>
              </a:rPr>
              <a:t>The computation tree shows all of the possible executions starting from the initial state.</a:t>
            </a:r>
          </a:p>
          <a:p>
            <a:endParaRPr lang="en-US" altLang="zh-CN" dirty="0">
              <a:ea typeface="宋体" charset="-122"/>
            </a:endParaRPr>
          </a:p>
        </p:txBody>
      </p:sp>
      <p:pic>
        <p:nvPicPr>
          <p:cNvPr id="7175" name="图片 6" descr="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500313"/>
            <a:ext cx="4200525" cy="160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6" name="图片 7" descr="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214563"/>
            <a:ext cx="2428875"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7287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28625" y="214313"/>
            <a:ext cx="6858000" cy="766762"/>
          </a:xfrm>
        </p:spPr>
        <p:txBody>
          <a:bodyPr/>
          <a:lstStyle/>
          <a:p>
            <a:endParaRPr lang="zh-CN" altLang="en-US">
              <a:ea typeface="宋体" charset="-122"/>
            </a:endParaRPr>
          </a:p>
        </p:txBody>
      </p:sp>
      <p:sp>
        <p:nvSpPr>
          <p:cNvPr id="8195" name="内容占位符 2"/>
          <p:cNvSpPr>
            <a:spLocks noGrp="1"/>
          </p:cNvSpPr>
          <p:nvPr>
            <p:ph idx="1"/>
          </p:nvPr>
        </p:nvSpPr>
        <p:spPr/>
        <p:txBody>
          <a:bodyPr/>
          <a:lstStyle/>
          <a:p>
            <a:r>
              <a:rPr lang="en-US" altLang="zh-CN" dirty="0">
                <a:latin typeface="Times New Roman" pitchFamily="18" charset="0"/>
                <a:ea typeface="宋体" charset="-122"/>
                <a:cs typeface="Times New Roman" pitchFamily="18" charset="0"/>
              </a:rPr>
              <a:t>Path quantifiers and Temporal operators</a:t>
            </a:r>
          </a:p>
          <a:p>
            <a:r>
              <a:rPr lang="en-US" altLang="zh-CN" dirty="0">
                <a:latin typeface="Times New Roman" pitchFamily="18" charset="0"/>
                <a:ea typeface="宋体" charset="-122"/>
                <a:cs typeface="Times New Roman" pitchFamily="18" charset="0"/>
              </a:rPr>
              <a:t>Path quantifiers:</a:t>
            </a:r>
          </a:p>
          <a:p>
            <a:pPr lvl="1"/>
            <a:r>
              <a:rPr lang="en-US" altLang="zh-CN" dirty="0">
                <a:latin typeface="Times New Roman" pitchFamily="18" charset="0"/>
                <a:ea typeface="宋体" charset="-122"/>
                <a:cs typeface="Times New Roman" pitchFamily="18" charset="0"/>
              </a:rPr>
              <a:t>A ( for all computation path )</a:t>
            </a:r>
          </a:p>
          <a:p>
            <a:pPr lvl="1"/>
            <a:r>
              <a:rPr lang="en-US" altLang="zh-CN" dirty="0">
                <a:latin typeface="Times New Roman" pitchFamily="18" charset="0"/>
                <a:ea typeface="宋体" charset="-122"/>
                <a:cs typeface="Times New Roman" pitchFamily="18" charset="0"/>
              </a:rPr>
              <a:t>E ( for some computation path )</a:t>
            </a:r>
          </a:p>
          <a:p>
            <a:endParaRPr lang="en-US" altLang="zh-CN" dirty="0">
              <a:latin typeface="Times New Roman" pitchFamily="18" charset="0"/>
              <a:ea typeface="宋体" charset="-122"/>
              <a:cs typeface="Times New Roman" pitchFamily="18" charset="0"/>
            </a:endParaRPr>
          </a:p>
          <a:p>
            <a:r>
              <a:rPr lang="en-US" altLang="zh-CN" dirty="0">
                <a:latin typeface="Times New Roman" pitchFamily="18" charset="0"/>
                <a:ea typeface="宋体" charset="-122"/>
                <a:cs typeface="Times New Roman" pitchFamily="18" charset="0"/>
              </a:rPr>
              <a:t>Temporal operators:</a:t>
            </a:r>
          </a:p>
          <a:p>
            <a:pPr lvl="1"/>
            <a:r>
              <a:rPr lang="en-US" altLang="zh-CN" dirty="0">
                <a:latin typeface="Times New Roman" pitchFamily="18" charset="0"/>
                <a:ea typeface="宋体" charset="-122"/>
                <a:cs typeface="Times New Roman" pitchFamily="18" charset="0"/>
              </a:rPr>
              <a:t>X, F, G, U, R</a:t>
            </a:r>
          </a:p>
        </p:txBody>
      </p:sp>
    </p:spTree>
    <p:extLst>
      <p:ext uri="{BB962C8B-B14F-4D97-AF65-F5344CB8AC3E}">
        <p14:creationId xmlns:p14="http://schemas.microsoft.com/office/powerpoint/2010/main" val="42351967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latin typeface="Times New Roman" pitchFamily="18" charset="0"/>
                <a:cs typeface="Times New Roman" pitchFamily="18" charset="0"/>
              </a:rPr>
              <a:t>X (next time) requires the property holds in the second state of the path</a:t>
            </a:r>
          </a:p>
          <a:p>
            <a:r>
              <a:rPr lang="en-US" altLang="zh-CN" dirty="0">
                <a:latin typeface="Times New Roman" pitchFamily="18" charset="0"/>
                <a:cs typeface="Times New Roman" pitchFamily="18" charset="0"/>
              </a:rPr>
              <a:t>F (eventually) the property will hold at some state on the path</a:t>
            </a:r>
          </a:p>
          <a:p>
            <a:r>
              <a:rPr lang="en-US" altLang="zh-CN" dirty="0">
                <a:latin typeface="Times New Roman" pitchFamily="18" charset="0"/>
                <a:cs typeface="Times New Roman" pitchFamily="18" charset="0"/>
              </a:rPr>
              <a:t>G (always) the property holds at every state on the path</a:t>
            </a:r>
          </a:p>
          <a:p>
            <a:r>
              <a:rPr lang="en-US" altLang="zh-CN" dirty="0">
                <a:latin typeface="Times New Roman" pitchFamily="18" charset="0"/>
                <a:cs typeface="Times New Roman" pitchFamily="18" charset="0"/>
              </a:rPr>
              <a:t>U (until) if there is a state on the path where the second property holds, at every preceding state, the first one holds</a:t>
            </a:r>
          </a:p>
          <a:p>
            <a:r>
              <a:rPr lang="en-US" altLang="zh-CN" dirty="0">
                <a:latin typeface="Times New Roman" pitchFamily="18" charset="0"/>
                <a:cs typeface="Times New Roman" pitchFamily="18" charset="0"/>
              </a:rPr>
              <a:t>R (release) the second property holds along the path up to and including the first state where the first property holds. However, the first property is not required to hold eventually</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65113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28625" y="214313"/>
            <a:ext cx="6858000" cy="766762"/>
          </a:xfrm>
        </p:spPr>
        <p:txBody>
          <a:bodyPr/>
          <a:lstStyle/>
          <a:p>
            <a:endParaRPr lang="zh-CN" altLang="en-US">
              <a:ea typeface="宋体" charset="-122"/>
            </a:endParaRPr>
          </a:p>
        </p:txBody>
      </p:sp>
      <p:sp>
        <p:nvSpPr>
          <p:cNvPr id="9219" name="内容占位符 2"/>
          <p:cNvSpPr>
            <a:spLocks noGrp="1"/>
          </p:cNvSpPr>
          <p:nvPr>
            <p:ph idx="1"/>
          </p:nvPr>
        </p:nvSpPr>
        <p:spPr>
          <a:xfrm>
            <a:off x="500063" y="1285875"/>
            <a:ext cx="8142287" cy="4392613"/>
          </a:xfrm>
        </p:spPr>
        <p:txBody>
          <a:bodyPr/>
          <a:lstStyle/>
          <a:p>
            <a:r>
              <a:rPr lang="en-US" altLang="zh-CN" dirty="0">
                <a:latin typeface="Times New Roman" pitchFamily="18" charset="0"/>
                <a:ea typeface="宋体" charset="-122"/>
                <a:cs typeface="Times New Roman" pitchFamily="18" charset="0"/>
              </a:rPr>
              <a:t>two types of formulas in CTL*</a:t>
            </a:r>
          </a:p>
          <a:p>
            <a:pPr lvl="1"/>
            <a:r>
              <a:rPr lang="en-US" altLang="zh-CN" dirty="0">
                <a:latin typeface="Times New Roman" pitchFamily="18" charset="0"/>
                <a:ea typeface="宋体" charset="-122"/>
                <a:cs typeface="Times New Roman" pitchFamily="18" charset="0"/>
              </a:rPr>
              <a:t>state formulas ( which are true in a special state )</a:t>
            </a:r>
          </a:p>
          <a:p>
            <a:pPr lvl="1"/>
            <a:r>
              <a:rPr lang="en-US" altLang="zh-CN" dirty="0">
                <a:latin typeface="Times New Roman" pitchFamily="18" charset="0"/>
                <a:ea typeface="宋体" charset="-122"/>
                <a:cs typeface="Times New Roman" pitchFamily="18" charset="0"/>
              </a:rPr>
              <a:t>path formulas ( which are true along a special path )</a:t>
            </a:r>
          </a:p>
          <a:p>
            <a:endParaRPr lang="en-US" altLang="zh-CN" dirty="0">
              <a:latin typeface="Times New Roman" pitchFamily="18" charset="0"/>
              <a:ea typeface="宋体" charset="-122"/>
              <a:cs typeface="Times New Roman" pitchFamily="18" charset="0"/>
            </a:endParaRPr>
          </a:p>
          <a:p>
            <a:r>
              <a:rPr lang="en-US" altLang="zh-CN" dirty="0">
                <a:latin typeface="Times New Roman" pitchFamily="18" charset="0"/>
                <a:ea typeface="宋体" charset="-122"/>
                <a:cs typeface="Times New Roman" pitchFamily="18" charset="0"/>
              </a:rPr>
              <a:t>syntax of state formulas rules:</a:t>
            </a:r>
          </a:p>
          <a:p>
            <a:pPr lvl="1"/>
            <a:r>
              <a:rPr lang="en-US" altLang="zh-CN" dirty="0">
                <a:latin typeface="Times New Roman" pitchFamily="18" charset="0"/>
                <a:ea typeface="宋体" charset="-122"/>
                <a:cs typeface="Times New Roman" pitchFamily="18" charset="0"/>
              </a:rPr>
              <a:t>if                  then p is </a:t>
            </a:r>
            <a:r>
              <a:rPr lang="en-US" altLang="zh-CN" dirty="0" err="1">
                <a:latin typeface="Times New Roman" pitchFamily="18" charset="0"/>
                <a:ea typeface="宋体" charset="-122"/>
                <a:cs typeface="Times New Roman" pitchFamily="18" charset="0"/>
              </a:rPr>
              <a:t>sf</a:t>
            </a:r>
            <a:endParaRPr lang="en-US" altLang="zh-CN" dirty="0">
              <a:latin typeface="Times New Roman" pitchFamily="18" charset="0"/>
              <a:ea typeface="宋体" charset="-122"/>
              <a:cs typeface="Times New Roman" pitchFamily="18" charset="0"/>
            </a:endParaRPr>
          </a:p>
          <a:p>
            <a:pPr lvl="1"/>
            <a:r>
              <a:rPr lang="en-US" altLang="zh-CN" dirty="0">
                <a:latin typeface="Times New Roman" pitchFamily="18" charset="0"/>
                <a:ea typeface="宋体" charset="-122"/>
                <a:cs typeface="Times New Roman" pitchFamily="18" charset="0"/>
              </a:rPr>
              <a:t>if f and g are </a:t>
            </a:r>
            <a:r>
              <a:rPr lang="en-US" altLang="zh-CN" dirty="0" err="1">
                <a:latin typeface="Times New Roman" pitchFamily="18" charset="0"/>
                <a:ea typeface="宋体" charset="-122"/>
                <a:cs typeface="Times New Roman" pitchFamily="18" charset="0"/>
              </a:rPr>
              <a:t>sf</a:t>
            </a:r>
            <a:r>
              <a:rPr lang="en-US" altLang="zh-CN" dirty="0">
                <a:latin typeface="Times New Roman" pitchFamily="18" charset="0"/>
                <a:ea typeface="宋体" charset="-122"/>
                <a:cs typeface="Times New Roman" pitchFamily="18" charset="0"/>
              </a:rPr>
              <a:t>,                                       are </a:t>
            </a:r>
            <a:r>
              <a:rPr lang="en-US" altLang="zh-CN" dirty="0" err="1">
                <a:latin typeface="Times New Roman" pitchFamily="18" charset="0"/>
                <a:ea typeface="宋体" charset="-122"/>
                <a:cs typeface="Times New Roman" pitchFamily="18" charset="0"/>
              </a:rPr>
              <a:t>sf</a:t>
            </a:r>
            <a:endParaRPr lang="en-US" altLang="zh-CN" dirty="0">
              <a:latin typeface="Times New Roman" pitchFamily="18" charset="0"/>
              <a:ea typeface="宋体" charset="-122"/>
              <a:cs typeface="Times New Roman" pitchFamily="18" charset="0"/>
            </a:endParaRPr>
          </a:p>
          <a:p>
            <a:pPr lvl="1"/>
            <a:r>
              <a:rPr lang="en-US" altLang="zh-CN" dirty="0">
                <a:latin typeface="Times New Roman" pitchFamily="18" charset="0"/>
                <a:ea typeface="宋体" charset="-122"/>
                <a:cs typeface="Times New Roman" pitchFamily="18" charset="0"/>
              </a:rPr>
              <a:t>if f is a </a:t>
            </a:r>
            <a:r>
              <a:rPr lang="en-US" altLang="zh-CN" dirty="0" err="1">
                <a:latin typeface="Times New Roman" pitchFamily="18" charset="0"/>
                <a:ea typeface="宋体" charset="-122"/>
                <a:cs typeface="Times New Roman" pitchFamily="18" charset="0"/>
              </a:rPr>
              <a:t>pf</a:t>
            </a:r>
            <a:r>
              <a:rPr lang="en-US" altLang="zh-CN" dirty="0">
                <a:latin typeface="Times New Roman" pitchFamily="18" charset="0"/>
                <a:ea typeface="宋体" charset="-122"/>
                <a:cs typeface="Times New Roman" pitchFamily="18" charset="0"/>
              </a:rPr>
              <a:t>, then E f and A f are </a:t>
            </a:r>
            <a:r>
              <a:rPr lang="en-US" altLang="zh-CN" dirty="0" err="1">
                <a:latin typeface="Times New Roman" pitchFamily="18" charset="0"/>
                <a:ea typeface="宋体" charset="-122"/>
                <a:cs typeface="Times New Roman" pitchFamily="18" charset="0"/>
              </a:rPr>
              <a:t>sf</a:t>
            </a:r>
            <a:endParaRPr lang="en-US" altLang="zh-CN" dirty="0">
              <a:latin typeface="Times New Roman" pitchFamily="18" charset="0"/>
              <a:ea typeface="宋体" charset="-122"/>
              <a:cs typeface="Times New Roman" pitchFamily="18" charset="0"/>
            </a:endParaRPr>
          </a:p>
        </p:txBody>
      </p:sp>
      <p:graphicFrame>
        <p:nvGraphicFramePr>
          <p:cNvPr id="9223" name="对象 1"/>
          <p:cNvGraphicFramePr>
            <a:graphicFrameLocks noChangeAspect="1"/>
          </p:cNvGraphicFramePr>
          <p:nvPr>
            <p:extLst>
              <p:ext uri="{D42A27DB-BD31-4B8C-83A1-F6EECF244321}">
                <p14:modId xmlns:p14="http://schemas.microsoft.com/office/powerpoint/2010/main" val="1347768941"/>
              </p:ext>
            </p:extLst>
          </p:nvPr>
        </p:nvGraphicFramePr>
        <p:xfrm>
          <a:off x="1763862" y="3728152"/>
          <a:ext cx="1223962" cy="417513"/>
        </p:xfrm>
        <a:graphic>
          <a:graphicData uri="http://schemas.openxmlformats.org/presentationml/2006/ole">
            <mc:AlternateContent xmlns:mc="http://schemas.openxmlformats.org/markup-compatibility/2006">
              <mc:Choice xmlns:v="urn:schemas-microsoft-com:vml" Requires="v">
                <p:oleObj name="Equation" r:id="rId2" imgW="558720" imgH="190440" progId="Equation.3">
                  <p:embed/>
                </p:oleObj>
              </mc:Choice>
              <mc:Fallback>
                <p:oleObj name="Equation" r:id="rId2" imgW="558720" imgH="1904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862" y="3728152"/>
                        <a:ext cx="1223962" cy="417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对象 2"/>
          <p:cNvGraphicFramePr>
            <a:graphicFrameLocks noChangeAspect="1"/>
          </p:cNvGraphicFramePr>
          <p:nvPr>
            <p:extLst>
              <p:ext uri="{D42A27DB-BD31-4B8C-83A1-F6EECF244321}">
                <p14:modId xmlns:p14="http://schemas.microsoft.com/office/powerpoint/2010/main" val="932146784"/>
              </p:ext>
            </p:extLst>
          </p:nvPr>
        </p:nvGraphicFramePr>
        <p:xfrm>
          <a:off x="3491880" y="4135041"/>
          <a:ext cx="2879725" cy="446087"/>
        </p:xfrm>
        <a:graphic>
          <a:graphicData uri="http://schemas.openxmlformats.org/presentationml/2006/ole">
            <mc:AlternateContent xmlns:mc="http://schemas.openxmlformats.org/markup-compatibility/2006">
              <mc:Choice xmlns:v="urn:schemas-microsoft-com:vml" Requires="v">
                <p:oleObj name="Equation" r:id="rId4" imgW="1231560" imgH="190440" progId="Equation.3">
                  <p:embed/>
                </p:oleObj>
              </mc:Choice>
              <mc:Fallback>
                <p:oleObj name="Equation" r:id="rId4" imgW="123156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4135041"/>
                        <a:ext cx="287972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08260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28625" y="214313"/>
            <a:ext cx="6858000" cy="766762"/>
          </a:xfrm>
        </p:spPr>
        <p:txBody>
          <a:bodyPr/>
          <a:lstStyle/>
          <a:p>
            <a:endParaRPr lang="zh-CN" altLang="en-US">
              <a:ea typeface="宋体" charset="-122"/>
            </a:endParaRPr>
          </a:p>
        </p:txBody>
      </p:sp>
      <p:sp>
        <p:nvSpPr>
          <p:cNvPr id="10243" name="内容占位符 2"/>
          <p:cNvSpPr>
            <a:spLocks noGrp="1"/>
          </p:cNvSpPr>
          <p:nvPr>
            <p:ph idx="1"/>
          </p:nvPr>
        </p:nvSpPr>
        <p:spPr/>
        <p:txBody>
          <a:bodyPr/>
          <a:lstStyle/>
          <a:p>
            <a:r>
              <a:rPr lang="en-US" altLang="zh-CN" dirty="0">
                <a:latin typeface="Times New Roman" pitchFamily="18" charset="0"/>
                <a:ea typeface="宋体" charset="-122"/>
                <a:cs typeface="Times New Roman" pitchFamily="18" charset="0"/>
              </a:rPr>
              <a:t>syntax of path formulas:</a:t>
            </a:r>
          </a:p>
          <a:p>
            <a:pPr lvl="1"/>
            <a:r>
              <a:rPr lang="en-US" altLang="zh-CN" dirty="0">
                <a:latin typeface="Times New Roman" pitchFamily="18" charset="0"/>
                <a:ea typeface="宋体" charset="-122"/>
                <a:cs typeface="Times New Roman" pitchFamily="18" charset="0"/>
              </a:rPr>
              <a:t>if f is a </a:t>
            </a:r>
            <a:r>
              <a:rPr lang="en-US" altLang="zh-CN" dirty="0" err="1">
                <a:latin typeface="Times New Roman" pitchFamily="18" charset="0"/>
                <a:ea typeface="宋体" charset="-122"/>
                <a:cs typeface="Times New Roman" pitchFamily="18" charset="0"/>
              </a:rPr>
              <a:t>sf</a:t>
            </a:r>
            <a:r>
              <a:rPr lang="en-US" altLang="zh-CN" dirty="0">
                <a:latin typeface="Times New Roman" pitchFamily="18" charset="0"/>
                <a:ea typeface="宋体" charset="-122"/>
                <a:cs typeface="Times New Roman" pitchFamily="18" charset="0"/>
              </a:rPr>
              <a:t>, then f is also a </a:t>
            </a:r>
            <a:r>
              <a:rPr lang="en-US" altLang="zh-CN" dirty="0" err="1">
                <a:latin typeface="Times New Roman" pitchFamily="18" charset="0"/>
                <a:ea typeface="宋体" charset="-122"/>
                <a:cs typeface="Times New Roman" pitchFamily="18" charset="0"/>
              </a:rPr>
              <a:t>pf</a:t>
            </a:r>
            <a:endParaRPr lang="en-US" altLang="zh-CN" dirty="0">
              <a:latin typeface="Times New Roman" pitchFamily="18" charset="0"/>
              <a:ea typeface="宋体" charset="-122"/>
              <a:cs typeface="Times New Roman" pitchFamily="18" charset="0"/>
            </a:endParaRPr>
          </a:p>
          <a:p>
            <a:pPr lvl="1"/>
            <a:r>
              <a:rPr lang="en-US" altLang="zh-CN" dirty="0">
                <a:latin typeface="Times New Roman" pitchFamily="18" charset="0"/>
                <a:ea typeface="宋体" charset="-122"/>
                <a:cs typeface="Times New Roman" pitchFamily="18" charset="0"/>
              </a:rPr>
              <a:t>if f and g are </a:t>
            </a:r>
            <a:r>
              <a:rPr lang="en-US" altLang="zh-CN" dirty="0" err="1">
                <a:latin typeface="Times New Roman" pitchFamily="18" charset="0"/>
                <a:ea typeface="宋体" charset="-122"/>
                <a:cs typeface="Times New Roman" pitchFamily="18" charset="0"/>
              </a:rPr>
              <a:t>pf</a:t>
            </a:r>
            <a:r>
              <a:rPr lang="en-US" altLang="zh-CN" dirty="0">
                <a:latin typeface="Times New Roman" pitchFamily="18" charset="0"/>
                <a:ea typeface="宋体" charset="-122"/>
                <a:cs typeface="Times New Roman" pitchFamily="18" charset="0"/>
              </a:rPr>
              <a:t>,                                        ,  X f, F </a:t>
            </a:r>
            <a:r>
              <a:rPr lang="en-US" altLang="zh-CN" dirty="0" err="1">
                <a:latin typeface="Times New Roman" pitchFamily="18" charset="0"/>
                <a:ea typeface="宋体" charset="-122"/>
                <a:cs typeface="Times New Roman" pitchFamily="18" charset="0"/>
              </a:rPr>
              <a:t>f</a:t>
            </a:r>
            <a:r>
              <a:rPr lang="en-US" altLang="zh-CN" dirty="0">
                <a:latin typeface="Times New Roman" pitchFamily="18" charset="0"/>
                <a:ea typeface="宋体" charset="-122"/>
                <a:cs typeface="Times New Roman" pitchFamily="18" charset="0"/>
              </a:rPr>
              <a:t>, G f, </a:t>
            </a:r>
          </a:p>
          <a:p>
            <a:pPr marL="449262" lvl="1" indent="0">
              <a:buNone/>
            </a:pPr>
            <a:r>
              <a:rPr lang="en-US" altLang="zh-CN" dirty="0">
                <a:latin typeface="Times New Roman" pitchFamily="18" charset="0"/>
                <a:ea typeface="宋体" charset="-122"/>
                <a:cs typeface="Times New Roman" pitchFamily="18" charset="0"/>
              </a:rPr>
              <a:t>      f U g and f R g are </a:t>
            </a:r>
            <a:r>
              <a:rPr lang="en-US" altLang="zh-CN" dirty="0" err="1">
                <a:latin typeface="Times New Roman" pitchFamily="18" charset="0"/>
                <a:ea typeface="宋体" charset="-122"/>
                <a:cs typeface="Times New Roman" pitchFamily="18" charset="0"/>
              </a:rPr>
              <a:t>pf</a:t>
            </a:r>
            <a:endParaRPr lang="en-US" altLang="zh-CN" dirty="0">
              <a:latin typeface="Times New Roman" pitchFamily="18" charset="0"/>
              <a:ea typeface="宋体" charset="-122"/>
              <a:cs typeface="Times New Roman" pitchFamily="18" charset="0"/>
            </a:endParaRPr>
          </a:p>
          <a:p>
            <a:r>
              <a:rPr lang="en-US" altLang="zh-CN" dirty="0">
                <a:latin typeface="Times New Roman" pitchFamily="18" charset="0"/>
                <a:ea typeface="宋体" charset="-122"/>
                <a:cs typeface="Times New Roman" pitchFamily="18" charset="0"/>
              </a:rPr>
              <a:t>CTL* is the set of state formulas generated by the above rules</a:t>
            </a:r>
          </a:p>
          <a:p>
            <a:r>
              <a:rPr lang="en-US" altLang="zh-CN" dirty="0">
                <a:latin typeface="Times New Roman" pitchFamily="18" charset="0"/>
                <a:ea typeface="宋体" charset="-122"/>
                <a:cs typeface="Times New Roman" pitchFamily="18" charset="0"/>
              </a:rPr>
              <a:t>semantics of CTL*</a:t>
            </a:r>
          </a:p>
          <a:p>
            <a:pPr lvl="1"/>
            <a:r>
              <a:rPr lang="en-US" altLang="zh-CN" dirty="0">
                <a:latin typeface="Times New Roman" pitchFamily="18" charset="0"/>
                <a:ea typeface="宋体" charset="-122"/>
                <a:cs typeface="Times New Roman" pitchFamily="18" charset="0"/>
              </a:rPr>
              <a:t>if f is a </a:t>
            </a:r>
            <a:r>
              <a:rPr lang="en-US" altLang="zh-CN" dirty="0" err="1">
                <a:latin typeface="Times New Roman" pitchFamily="18" charset="0"/>
                <a:ea typeface="宋体" charset="-122"/>
                <a:cs typeface="Times New Roman" pitchFamily="18" charset="0"/>
              </a:rPr>
              <a:t>sf</a:t>
            </a:r>
            <a:r>
              <a:rPr lang="en-US" altLang="zh-CN" dirty="0">
                <a:latin typeface="Times New Roman" pitchFamily="18" charset="0"/>
                <a:ea typeface="宋体" charset="-122"/>
                <a:cs typeface="Times New Roman" pitchFamily="18" charset="0"/>
              </a:rPr>
              <a:t>, M, s -&gt;f  means that f holds at state s in the M</a:t>
            </a:r>
          </a:p>
          <a:p>
            <a:pPr lvl="1"/>
            <a:r>
              <a:rPr lang="en-US" altLang="zh-CN" dirty="0">
                <a:latin typeface="Times New Roman" pitchFamily="18" charset="0"/>
                <a:ea typeface="宋体" charset="-122"/>
                <a:cs typeface="Times New Roman" pitchFamily="18" charset="0"/>
              </a:rPr>
              <a:t>if g is a </a:t>
            </a:r>
            <a:r>
              <a:rPr lang="en-US" altLang="zh-CN" dirty="0" err="1">
                <a:latin typeface="Times New Roman" pitchFamily="18" charset="0"/>
                <a:ea typeface="宋体" charset="-122"/>
                <a:cs typeface="Times New Roman" pitchFamily="18" charset="0"/>
              </a:rPr>
              <a:t>pf</a:t>
            </a:r>
            <a:r>
              <a:rPr lang="en-US" altLang="zh-CN" dirty="0">
                <a:latin typeface="Times New Roman" pitchFamily="18" charset="0"/>
                <a:ea typeface="宋体" charset="-122"/>
                <a:cs typeface="Times New Roman" pitchFamily="18" charset="0"/>
              </a:rPr>
              <a:t>, M, π-&gt; g means that g holds along path π in the M</a:t>
            </a:r>
          </a:p>
          <a:p>
            <a:pPr lvl="1">
              <a:buFont typeface="Wingdings" pitchFamily="2" charset="2"/>
              <a:buNone/>
            </a:pPr>
            <a:endParaRPr lang="en-US" altLang="zh-CN" dirty="0">
              <a:latin typeface="Times New Roman" pitchFamily="18" charset="0"/>
              <a:ea typeface="宋体" charset="-122"/>
              <a:cs typeface="Times New Roman" pitchFamily="18" charset="0"/>
            </a:endParaRPr>
          </a:p>
          <a:p>
            <a:pPr lvl="1">
              <a:buFont typeface="Wingdings" pitchFamily="2" charset="2"/>
              <a:buNone/>
            </a:pPr>
            <a:endParaRPr lang="en-US" altLang="zh-CN" dirty="0">
              <a:latin typeface="Times New Roman" pitchFamily="18" charset="0"/>
              <a:ea typeface="宋体" charset="-122"/>
              <a:cs typeface="Times New Roman" pitchFamily="18" charset="0"/>
            </a:endParaRPr>
          </a:p>
        </p:txBody>
      </p:sp>
      <p:graphicFrame>
        <p:nvGraphicFramePr>
          <p:cNvPr id="10247" name="对象 1"/>
          <p:cNvGraphicFramePr>
            <a:graphicFrameLocks noChangeAspect="1"/>
          </p:cNvGraphicFramePr>
          <p:nvPr/>
        </p:nvGraphicFramePr>
        <p:xfrm>
          <a:off x="3563938" y="2420938"/>
          <a:ext cx="2879725" cy="446087"/>
        </p:xfrm>
        <a:graphic>
          <a:graphicData uri="http://schemas.openxmlformats.org/presentationml/2006/ole">
            <mc:AlternateContent xmlns:mc="http://schemas.openxmlformats.org/markup-compatibility/2006">
              <mc:Choice xmlns:v="urn:schemas-microsoft-com:vml" Requires="v">
                <p:oleObj name="Equation" r:id="rId2" imgW="1231366" imgH="190417" progId="Equation.3">
                  <p:embed/>
                </p:oleObj>
              </mc:Choice>
              <mc:Fallback>
                <p:oleObj name="Equation" r:id="rId2" imgW="1231366" imgH="19041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420938"/>
                        <a:ext cx="2879725"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76461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72195"/>
            <a:ext cx="8780231" cy="43050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740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8811601" cy="388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04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itchFamily="18" charset="0"/>
                <a:cs typeface="Times New Roman" pitchFamily="18" charset="0"/>
              </a:rPr>
              <a:t>Paths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A </a:t>
                </a:r>
                <a:r>
                  <a:rPr lang="en-US" altLang="zh-CN" i="1" dirty="0">
                    <a:latin typeface="Times New Roman" pitchFamily="18" charset="0"/>
                    <a:cs typeface="Times New Roman" pitchFamily="18" charset="0"/>
                  </a:rPr>
                  <a:t>path </a:t>
                </a:r>
                <a:r>
                  <a:rPr lang="en-US" altLang="zh-CN" dirty="0">
                    <a:latin typeface="Times New Roman" pitchFamily="18" charset="0"/>
                    <a:cs typeface="Times New Roman" pitchFamily="18" charset="0"/>
                  </a:rPr>
                  <a:t>of length </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 &gt; </a:t>
                </a:r>
                <a:r>
                  <a:rPr lang="en-US" altLang="zh-CN" dirty="0">
                    <a:latin typeface="Times New Roman" pitchFamily="18" charset="0"/>
                    <a:cs typeface="Times New Roman" pitchFamily="18" charset="0"/>
                  </a:rPr>
                  <a:t>0, in a transition system </a:t>
                </a:r>
                <a14:m>
                  <m:oMath xmlns:m="http://schemas.openxmlformats.org/officeDocument/2006/math">
                    <m:r>
                      <a:rPr lang="zh-CN" altLang="en-US" i="1">
                        <a:latin typeface="Cambria Math"/>
                      </a:rPr>
                      <m:t>𝒜</m:t>
                    </m:r>
                  </m:oMath>
                </a14:m>
                <a:r>
                  <a:rPr lang="en-US" altLang="zh-CN" dirty="0">
                    <a:latin typeface="Times New Roman" pitchFamily="18" charset="0"/>
                    <a:cs typeface="Times New Roman" pitchFamily="18" charset="0"/>
                  </a:rPr>
                  <a:t> is a sequence of transitions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1</m:t>
                        </m:r>
                      </m:sub>
                    </m:sSub>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2</m:t>
                        </m:r>
                      </m:sub>
                    </m:sSub>
                    <m:r>
                      <a:rPr lang="en-US" altLang="zh-CN" i="1" smtClean="0">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𝑛</m:t>
                        </m:r>
                      </m:sub>
                    </m:sSub>
                    <m:r>
                      <a:rPr lang="en-US" altLang="zh-CN" i="1">
                        <a:latin typeface="Cambria Math"/>
                      </a:rPr>
                      <m:t>,</m:t>
                    </m:r>
                  </m:oMath>
                </a14:m>
                <a:r>
                  <a:rPr lang="en-US" altLang="zh-CN" dirty="0">
                    <a:latin typeface="Times New Roman" pitchFamily="18" charset="0"/>
                    <a:cs typeface="Times New Roman" pitchFamily="18" charset="0"/>
                  </a:rPr>
                  <a:t>such that</a:t>
                </a:r>
              </a:p>
              <a:p>
                <a:pPr marL="0" indent="0">
                  <a:buNone/>
                </a:pPr>
                <a14:m>
                  <m:oMath xmlns:m="http://schemas.openxmlformats.org/officeDocument/2006/math">
                    <m:r>
                      <a:rPr lang="en-US" altLang="zh-CN" i="1">
                        <a:latin typeface="Cambria Math"/>
                        <a:ea typeface="Cambria Math"/>
                        <a:cs typeface="Times New Roman" pitchFamily="18" charset="0"/>
                      </a:rPr>
                      <m:t>        ∀</m:t>
                    </m:r>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:1≤</m:t>
                    </m:r>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&lt;</m:t>
                    </m:r>
                    <m:r>
                      <a:rPr lang="en-US" altLang="zh-CN" i="1">
                        <a:latin typeface="Cambria Math"/>
                        <a:ea typeface="Cambria Math"/>
                        <a:cs typeface="Times New Roman" pitchFamily="18" charset="0"/>
                      </a:rPr>
                      <m:t>𝑛</m:t>
                    </m:r>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𝑖</m:t>
                            </m:r>
                          </m:sub>
                        </m:sSub>
                      </m:e>
                    </m:d>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𝛼</m:t>
                    </m:r>
                    <m:r>
                      <a:rPr lang="en-US" altLang="zh-CN" i="1">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+1</m:t>
                        </m:r>
                      </m:sub>
                    </m:sSub>
                    <m:r>
                      <a:rPr lang="en-US" altLang="zh-CN" i="1">
                        <a:latin typeface="Cambria Math"/>
                        <a:ea typeface="Cambria Math"/>
                        <a:cs typeface="Times New Roman" pitchFamily="18" charset="0"/>
                      </a:rPr>
                      <m:t>)</m:t>
                    </m:r>
                  </m:oMath>
                </a14:m>
                <a:r>
                  <a:rPr lang="en-US" altLang="zh-CN" dirty="0">
                    <a:latin typeface="Times New Roman" pitchFamily="18" charset="0"/>
                    <a:cs typeface="Times New Roman" pitchFamily="18" charset="0"/>
                  </a:rPr>
                  <a:t>, and</a:t>
                </a:r>
                <a14:m>
                  <m:oMath xmlns:m="http://schemas.openxmlformats.org/officeDocument/2006/math">
                    <m:r>
                      <a:rPr lang="en-US" altLang="zh-CN">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e>
                    </m:d>
                    <m:r>
                      <a:rPr lang="en-US" altLang="zh-CN" i="1">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𝑆</m:t>
                        </m:r>
                      </m:e>
                      <m:sub>
                        <m:r>
                          <a:rPr lang="en-US" altLang="zh-CN" i="1">
                            <a:latin typeface="Cambria Math"/>
                            <a:ea typeface="Cambria Math"/>
                            <a:cs typeface="Times New Roman" pitchFamily="18" charset="0"/>
                          </a:rPr>
                          <m:t>0</m:t>
                        </m:r>
                      </m:sub>
                    </m:sSub>
                  </m:oMath>
                </a14:m>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Similarly, an infinite path is an infinite sequence of transitions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1</m:t>
                        </m:r>
                      </m:sub>
                    </m:sSub>
                  </m:oMath>
                </a14:m>
                <a:r>
                  <a:rPr lang="en-US" altLang="zh-CN"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2</m:t>
                        </m:r>
                        <m:r>
                          <a:rPr lang="en-US" altLang="zh-CN" b="0" i="1" smtClean="0">
                            <a:latin typeface="Cambria Math"/>
                          </a:rPr>
                          <m:t>,</m:t>
                        </m:r>
                      </m:sub>
                    </m:sSub>
                    <m:r>
                      <a:rPr lang="en-US" altLang="zh-CN" i="1">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𝑛</m:t>
                        </m:r>
                      </m:sub>
                    </m:sSub>
                    <m:r>
                      <a:rPr lang="en-US" altLang="zh-CN" i="1">
                        <a:latin typeface="Cambria Math"/>
                      </a:rPr>
                      <m:t>,</m:t>
                    </m:r>
                    <m:r>
                      <a:rPr lang="en-US" altLang="zh-CN" i="1" smtClean="0">
                        <a:latin typeface="Cambria Math"/>
                        <a:ea typeface="Cambria Math"/>
                      </a:rPr>
                      <m:t>⋯</m:t>
                    </m:r>
                  </m:oMath>
                </a14:m>
                <a:r>
                  <a:rPr lang="en-US" altLang="zh-CN" dirty="0">
                    <a:latin typeface="Times New Roman" pitchFamily="18" charset="0"/>
                    <a:cs typeface="Times New Roman" pitchFamily="18" charset="0"/>
                  </a:rPr>
                  <a:t>such that </a:t>
                </a:r>
              </a:p>
              <a:p>
                <a:pPr marL="0" indent="0">
                  <a:buNone/>
                </a:pPr>
                <a14:m>
                  <m:oMath xmlns:m="http://schemas.openxmlformats.org/officeDocument/2006/math">
                    <m:r>
                      <a:rPr lang="en-US" altLang="zh-CN" b="0" i="1" smtClean="0">
                        <a:latin typeface="Cambria Math"/>
                        <a:ea typeface="Cambria Math"/>
                        <a:cs typeface="Times New Roman" pitchFamily="18" charset="0"/>
                      </a:rPr>
                      <m:t>        </m:t>
                    </m:r>
                    <m:r>
                      <a:rPr lang="en-US" altLang="zh-CN" i="1">
                        <a:latin typeface="Cambria Math"/>
                        <a:ea typeface="Cambria Math"/>
                        <a:cs typeface="Times New Roman" pitchFamily="18" charset="0"/>
                      </a:rPr>
                      <m:t>∀</m:t>
                    </m:r>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:1≤</m:t>
                    </m:r>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𝑖</m:t>
                            </m:r>
                          </m:sub>
                        </m:sSub>
                      </m:e>
                    </m:d>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𝛼</m:t>
                    </m:r>
                    <m:r>
                      <a:rPr lang="en-US" altLang="zh-CN" i="1">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𝑖</m:t>
                        </m:r>
                        <m:r>
                          <a:rPr lang="en-US" altLang="zh-CN" i="1">
                            <a:latin typeface="Cambria Math"/>
                            <a:ea typeface="Cambria Math"/>
                            <a:cs typeface="Times New Roman" pitchFamily="18" charset="0"/>
                          </a:rPr>
                          <m:t>+1</m:t>
                        </m:r>
                      </m:sub>
                    </m:sSub>
                    <m:r>
                      <a:rPr lang="en-US" altLang="zh-CN" i="1">
                        <a:latin typeface="Cambria Math"/>
                        <a:ea typeface="Cambria Math"/>
                        <a:cs typeface="Times New Roman" pitchFamily="18" charset="0"/>
                      </a:rPr>
                      <m:t>)</m:t>
                    </m:r>
                  </m:oMath>
                </a14:m>
                <a:r>
                  <a:rPr lang="en-US" altLang="zh-CN" dirty="0">
                    <a:latin typeface="Times New Roman" pitchFamily="18" charset="0"/>
                    <a:cs typeface="Times New Roman" pitchFamily="18" charset="0"/>
                  </a:rPr>
                  <a:t>, and</a:t>
                </a:r>
                <a14:m>
                  <m:oMath xmlns:m="http://schemas.openxmlformats.org/officeDocument/2006/math">
                    <m:r>
                      <a:rPr lang="en-US" altLang="zh-CN" b="0" i="0" smtClean="0">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e>
                    </m:d>
                    <m:r>
                      <a:rPr lang="en-US" altLang="zh-CN" i="1">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𝑆</m:t>
                        </m:r>
                      </m:e>
                      <m:sub>
                        <m:r>
                          <a:rPr lang="en-US" altLang="zh-CN" i="1">
                            <a:latin typeface="Cambria Math"/>
                            <a:ea typeface="Cambria Math"/>
                            <a:cs typeface="Times New Roman" pitchFamily="18" charset="0"/>
                          </a:rPr>
                          <m:t>0</m:t>
                        </m:r>
                      </m:sub>
                    </m:sSub>
                  </m:oMath>
                </a14:m>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89" t="-1441" r="-2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5690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28625" y="214313"/>
            <a:ext cx="6858000" cy="766762"/>
          </a:xfrm>
        </p:spPr>
        <p:txBody>
          <a:bodyPr/>
          <a:lstStyle/>
          <a:p>
            <a:r>
              <a:rPr lang="en-US" altLang="zh-CN">
                <a:ea typeface="宋体" charset="-122"/>
              </a:rPr>
              <a:t>CTL and LTL</a:t>
            </a:r>
            <a:endParaRPr lang="zh-CN" altLang="en-US">
              <a:ea typeface="宋体" charset="-122"/>
            </a:endParaRPr>
          </a:p>
        </p:txBody>
      </p:sp>
      <p:sp>
        <p:nvSpPr>
          <p:cNvPr id="11267" name="内容占位符 2"/>
          <p:cNvSpPr>
            <a:spLocks noGrp="1"/>
          </p:cNvSpPr>
          <p:nvPr>
            <p:ph idx="1"/>
          </p:nvPr>
        </p:nvSpPr>
        <p:spPr>
          <a:xfrm>
            <a:off x="395536" y="1412776"/>
            <a:ext cx="8142287" cy="4392612"/>
          </a:xfrm>
        </p:spPr>
        <p:txBody>
          <a:bodyPr>
            <a:normAutofit fontScale="92500" lnSpcReduction="20000"/>
          </a:bodyPr>
          <a:lstStyle/>
          <a:p>
            <a:r>
              <a:rPr lang="en-US" altLang="zh-CN" dirty="0">
                <a:latin typeface="Times New Roman" pitchFamily="18" charset="0"/>
                <a:ea typeface="宋体" charset="-122"/>
                <a:cs typeface="Times New Roman" pitchFamily="18" charset="0"/>
              </a:rPr>
              <a:t>two </a:t>
            </a:r>
            <a:r>
              <a:rPr lang="en-US" altLang="zh-CN" dirty="0" err="1">
                <a:latin typeface="Times New Roman" pitchFamily="18" charset="0"/>
                <a:ea typeface="宋体" charset="-122"/>
                <a:cs typeface="Times New Roman" pitchFamily="18" charset="0"/>
              </a:rPr>
              <a:t>sublogics</a:t>
            </a:r>
            <a:r>
              <a:rPr lang="en-US" altLang="zh-CN" dirty="0">
                <a:latin typeface="Times New Roman" pitchFamily="18" charset="0"/>
                <a:ea typeface="宋体" charset="-122"/>
                <a:cs typeface="Times New Roman" pitchFamily="18" charset="0"/>
              </a:rPr>
              <a:t> of CTL*</a:t>
            </a:r>
          </a:p>
          <a:p>
            <a:pPr lvl="1"/>
            <a:r>
              <a:rPr lang="en-US" altLang="zh-CN" dirty="0">
                <a:latin typeface="Times New Roman" pitchFamily="18" charset="0"/>
                <a:ea typeface="宋体" charset="-122"/>
                <a:cs typeface="Times New Roman" pitchFamily="18" charset="0"/>
              </a:rPr>
              <a:t>branching-time logic</a:t>
            </a:r>
          </a:p>
          <a:p>
            <a:pPr lvl="2"/>
            <a:r>
              <a:rPr lang="en-US" altLang="zh-CN" dirty="0">
                <a:latin typeface="Times New Roman" pitchFamily="18" charset="0"/>
                <a:ea typeface="宋体" charset="-122"/>
                <a:cs typeface="Times New Roman" pitchFamily="18" charset="0"/>
              </a:rPr>
              <a:t>the temporal operators quantify over the paths that are possible from a given state.</a:t>
            </a:r>
          </a:p>
          <a:p>
            <a:pPr lvl="2"/>
            <a:r>
              <a:rPr lang="en-US" altLang="zh-CN" dirty="0">
                <a:latin typeface="Times New Roman" pitchFamily="18" charset="0"/>
                <a:ea typeface="宋体" charset="-122"/>
                <a:cs typeface="Times New Roman" pitchFamily="18" charset="0"/>
              </a:rPr>
              <a:t>Temporal operators must be immediately preceded by a path quantifier.</a:t>
            </a:r>
          </a:p>
          <a:p>
            <a:pPr lvl="2"/>
            <a:r>
              <a:rPr lang="en-US" altLang="zh-CN" dirty="0">
                <a:latin typeface="Times New Roman" pitchFamily="18" charset="0"/>
                <a:ea typeface="宋体" charset="-122"/>
                <a:cs typeface="Times New Roman" pitchFamily="18" charset="0"/>
              </a:rPr>
              <a:t>if f and g are </a:t>
            </a:r>
            <a:r>
              <a:rPr lang="en-US" altLang="zh-CN" dirty="0" err="1">
                <a:latin typeface="Times New Roman" pitchFamily="18" charset="0"/>
                <a:ea typeface="宋体" charset="-122"/>
                <a:cs typeface="Times New Roman" pitchFamily="18" charset="0"/>
              </a:rPr>
              <a:t>sf</a:t>
            </a:r>
            <a:r>
              <a:rPr lang="en-US" altLang="zh-CN" dirty="0">
                <a:latin typeface="Times New Roman" pitchFamily="18" charset="0"/>
                <a:ea typeface="宋体" charset="-122"/>
                <a:cs typeface="Times New Roman" pitchFamily="18" charset="0"/>
              </a:rPr>
              <a:t>, X f, F </a:t>
            </a:r>
            <a:r>
              <a:rPr lang="en-US" altLang="zh-CN" dirty="0" err="1">
                <a:latin typeface="Times New Roman" pitchFamily="18" charset="0"/>
                <a:ea typeface="宋体" charset="-122"/>
                <a:cs typeface="Times New Roman" pitchFamily="18" charset="0"/>
              </a:rPr>
              <a:t>f</a:t>
            </a:r>
            <a:r>
              <a:rPr lang="en-US" altLang="zh-CN" dirty="0">
                <a:latin typeface="Times New Roman" pitchFamily="18" charset="0"/>
                <a:ea typeface="宋体" charset="-122"/>
                <a:cs typeface="Times New Roman" pitchFamily="18" charset="0"/>
              </a:rPr>
              <a:t>, G f,  f U g and f R g are </a:t>
            </a:r>
            <a:r>
              <a:rPr lang="en-US" altLang="zh-CN" dirty="0" err="1">
                <a:latin typeface="Times New Roman" pitchFamily="18" charset="0"/>
                <a:ea typeface="宋体" charset="-122"/>
                <a:cs typeface="Times New Roman" pitchFamily="18" charset="0"/>
              </a:rPr>
              <a:t>pf</a:t>
            </a:r>
            <a:endParaRPr lang="en-US" altLang="zh-CN" dirty="0">
              <a:latin typeface="Times New Roman" pitchFamily="18" charset="0"/>
              <a:ea typeface="宋体" charset="-122"/>
              <a:cs typeface="Times New Roman" pitchFamily="18" charset="0"/>
            </a:endParaRPr>
          </a:p>
          <a:p>
            <a:pPr lvl="2"/>
            <a:r>
              <a:rPr lang="en-US" altLang="zh-CN" dirty="0">
                <a:latin typeface="Times New Roman" pitchFamily="18" charset="0"/>
                <a:ea typeface="宋体" charset="-122"/>
                <a:cs typeface="Times New Roman" pitchFamily="18" charset="0"/>
              </a:rPr>
              <a:t>A(FG p)</a:t>
            </a:r>
          </a:p>
          <a:p>
            <a:pPr lvl="2"/>
            <a:endParaRPr lang="en-US" altLang="zh-CN" dirty="0">
              <a:latin typeface="Times New Roman" pitchFamily="18" charset="0"/>
              <a:ea typeface="宋体" charset="-122"/>
              <a:cs typeface="Times New Roman" pitchFamily="18" charset="0"/>
            </a:endParaRPr>
          </a:p>
          <a:p>
            <a:pPr lvl="1"/>
            <a:r>
              <a:rPr lang="en-US" altLang="zh-CN" dirty="0">
                <a:latin typeface="Times New Roman" pitchFamily="18" charset="0"/>
                <a:ea typeface="宋体" charset="-122"/>
                <a:cs typeface="Times New Roman" pitchFamily="18" charset="0"/>
              </a:rPr>
              <a:t>Linear temporal logic</a:t>
            </a:r>
          </a:p>
          <a:p>
            <a:pPr lvl="2"/>
            <a:r>
              <a:rPr lang="en-US" altLang="zh-CN" dirty="0">
                <a:latin typeface="Times New Roman" pitchFamily="18" charset="0"/>
                <a:ea typeface="宋体" charset="-122"/>
                <a:cs typeface="Times New Roman" pitchFamily="18" charset="0"/>
              </a:rPr>
              <a:t>operators are provided for describing events along a single computation path.</a:t>
            </a:r>
          </a:p>
          <a:p>
            <a:pPr lvl="2"/>
            <a:r>
              <a:rPr lang="en-US" altLang="zh-CN" dirty="0">
                <a:latin typeface="Times New Roman" pitchFamily="18" charset="0"/>
                <a:ea typeface="宋体" charset="-122"/>
                <a:cs typeface="Times New Roman" pitchFamily="18" charset="0"/>
              </a:rPr>
              <a:t>LTL implicitly quantifies universally over paths.</a:t>
            </a:r>
          </a:p>
          <a:p>
            <a:pPr lvl="2"/>
            <a:r>
              <a:rPr lang="en-US" altLang="zh-CN" dirty="0">
                <a:latin typeface="Times New Roman" pitchFamily="18" charset="0"/>
                <a:ea typeface="宋体" charset="-122"/>
                <a:cs typeface="Times New Roman" pitchFamily="18" charset="0"/>
              </a:rPr>
              <a:t>If                     , then p is </a:t>
            </a:r>
            <a:r>
              <a:rPr lang="en-US" altLang="zh-CN" dirty="0" err="1">
                <a:latin typeface="Times New Roman" pitchFamily="18" charset="0"/>
                <a:ea typeface="宋体" charset="-122"/>
                <a:cs typeface="Times New Roman" pitchFamily="18" charset="0"/>
              </a:rPr>
              <a:t>pf</a:t>
            </a:r>
            <a:r>
              <a:rPr lang="en-US" altLang="zh-CN" dirty="0">
                <a:latin typeface="Times New Roman" pitchFamily="18" charset="0"/>
                <a:ea typeface="宋体" charset="-122"/>
                <a:cs typeface="Times New Roman" pitchFamily="18" charset="0"/>
              </a:rPr>
              <a:t> ,   </a:t>
            </a:r>
            <a:r>
              <a:rPr lang="en-US" altLang="zh-CN" dirty="0" err="1">
                <a:latin typeface="Times New Roman" pitchFamily="18" charset="0"/>
                <a:ea typeface="宋体" charset="-122"/>
                <a:cs typeface="Times New Roman" pitchFamily="18" charset="0"/>
              </a:rPr>
              <a:t>Af</a:t>
            </a:r>
            <a:r>
              <a:rPr lang="en-US" altLang="zh-CN" dirty="0">
                <a:latin typeface="Times New Roman" pitchFamily="18" charset="0"/>
                <a:ea typeface="宋体" charset="-122"/>
                <a:cs typeface="Times New Roman" pitchFamily="18" charset="0"/>
              </a:rPr>
              <a:t> where f is a </a:t>
            </a:r>
            <a:r>
              <a:rPr lang="en-US" altLang="zh-CN" dirty="0" err="1">
                <a:latin typeface="Times New Roman" pitchFamily="18" charset="0"/>
                <a:ea typeface="宋体" charset="-122"/>
                <a:cs typeface="Times New Roman" pitchFamily="18" charset="0"/>
              </a:rPr>
              <a:t>pf</a:t>
            </a:r>
            <a:endParaRPr lang="en-US" altLang="zh-CN" dirty="0">
              <a:latin typeface="Times New Roman" pitchFamily="18" charset="0"/>
              <a:ea typeface="宋体" charset="-122"/>
              <a:cs typeface="Times New Roman" pitchFamily="18" charset="0"/>
            </a:endParaRPr>
          </a:p>
          <a:p>
            <a:pPr lvl="2"/>
            <a:r>
              <a:rPr lang="en-US" altLang="zh-CN" dirty="0">
                <a:latin typeface="Times New Roman" pitchFamily="18" charset="0"/>
                <a:ea typeface="宋体" charset="-122"/>
                <a:cs typeface="Times New Roman" pitchFamily="18" charset="0"/>
              </a:rPr>
              <a:t>AG(EF p)</a:t>
            </a:r>
          </a:p>
          <a:p>
            <a:pPr lvl="2"/>
            <a:endParaRPr lang="en-US" altLang="zh-CN" dirty="0">
              <a:latin typeface="Times New Roman" pitchFamily="18" charset="0"/>
              <a:ea typeface="宋体" charset="-122"/>
              <a:cs typeface="Times New Roman" pitchFamily="18" charset="0"/>
            </a:endParaRPr>
          </a:p>
          <a:p>
            <a:pPr lvl="2"/>
            <a:endParaRPr lang="en-US" altLang="zh-CN" dirty="0">
              <a:latin typeface="Times New Roman" pitchFamily="18" charset="0"/>
              <a:ea typeface="宋体"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07568535"/>
              </p:ext>
            </p:extLst>
          </p:nvPr>
        </p:nvGraphicFramePr>
        <p:xfrm>
          <a:off x="2157932" y="5193422"/>
          <a:ext cx="1011539" cy="345052"/>
        </p:xfrm>
        <a:graphic>
          <a:graphicData uri="http://schemas.openxmlformats.org/presentationml/2006/ole">
            <mc:AlternateContent xmlns:mc="http://schemas.openxmlformats.org/markup-compatibility/2006">
              <mc:Choice xmlns:v="urn:schemas-microsoft-com:vml" Requires="v">
                <p:oleObj name="Equation" r:id="rId2" imgW="558800" imgH="190500" progId="Equation.3">
                  <p:embed/>
                </p:oleObj>
              </mc:Choice>
              <mc:Fallback>
                <p:oleObj name="Equation" r:id="rId2" imgW="558800" imgH="190500" progId="Equation.3">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932" y="5193422"/>
                        <a:ext cx="1011539" cy="3450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305170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28625" y="214313"/>
            <a:ext cx="6858000" cy="766762"/>
          </a:xfrm>
        </p:spPr>
        <p:txBody>
          <a:bodyPr/>
          <a:lstStyle/>
          <a:p>
            <a:r>
              <a:rPr lang="en-US" altLang="zh-CN">
                <a:ea typeface="宋体" charset="-122"/>
              </a:rPr>
              <a:t>CTL</a:t>
            </a:r>
            <a:endParaRPr lang="zh-CN" altLang="en-US">
              <a:ea typeface="宋体" charset="-122"/>
            </a:endParaRPr>
          </a:p>
        </p:txBody>
      </p:sp>
      <p:sp>
        <p:nvSpPr>
          <p:cNvPr id="12291" name="内容占位符 2"/>
          <p:cNvSpPr>
            <a:spLocks noGrp="1"/>
          </p:cNvSpPr>
          <p:nvPr>
            <p:ph idx="1"/>
          </p:nvPr>
        </p:nvSpPr>
        <p:spPr/>
        <p:txBody>
          <a:bodyPr/>
          <a:lstStyle/>
          <a:p>
            <a:r>
              <a:rPr lang="en-US" altLang="zh-CN" dirty="0">
                <a:latin typeface="Times New Roman" pitchFamily="18" charset="0"/>
                <a:ea typeface="宋体" charset="-122"/>
                <a:cs typeface="Times New Roman" pitchFamily="18" charset="0"/>
              </a:rPr>
              <a:t>ten basic CTL operators:</a:t>
            </a:r>
          </a:p>
          <a:p>
            <a:pPr lvl="1"/>
            <a:r>
              <a:rPr lang="en-US" altLang="zh-CN" dirty="0">
                <a:latin typeface="Times New Roman" pitchFamily="18" charset="0"/>
                <a:ea typeface="宋体" charset="-122"/>
                <a:cs typeface="Times New Roman" pitchFamily="18" charset="0"/>
              </a:rPr>
              <a:t>AX and EX</a:t>
            </a:r>
          </a:p>
          <a:p>
            <a:pPr lvl="1"/>
            <a:r>
              <a:rPr lang="en-US" altLang="zh-CN" dirty="0">
                <a:latin typeface="Times New Roman" pitchFamily="18" charset="0"/>
                <a:ea typeface="宋体" charset="-122"/>
                <a:cs typeface="Times New Roman" pitchFamily="18" charset="0"/>
              </a:rPr>
              <a:t>AF and EF</a:t>
            </a:r>
          </a:p>
          <a:p>
            <a:pPr lvl="1"/>
            <a:r>
              <a:rPr lang="en-US" altLang="zh-CN" dirty="0">
                <a:latin typeface="Times New Roman" pitchFamily="18" charset="0"/>
                <a:ea typeface="宋体" charset="-122"/>
                <a:cs typeface="Times New Roman" pitchFamily="18" charset="0"/>
              </a:rPr>
              <a:t>AG and EG</a:t>
            </a:r>
          </a:p>
          <a:p>
            <a:pPr lvl="1"/>
            <a:r>
              <a:rPr lang="en-US" altLang="zh-CN" dirty="0">
                <a:latin typeface="Times New Roman" pitchFamily="18" charset="0"/>
                <a:ea typeface="宋体" charset="-122"/>
                <a:cs typeface="Times New Roman" pitchFamily="18" charset="0"/>
              </a:rPr>
              <a:t>AU and EU</a:t>
            </a:r>
          </a:p>
          <a:p>
            <a:pPr lvl="1"/>
            <a:r>
              <a:rPr lang="en-US" altLang="zh-CN" dirty="0">
                <a:latin typeface="Times New Roman" pitchFamily="18" charset="0"/>
                <a:ea typeface="宋体" charset="-122"/>
                <a:cs typeface="Times New Roman" pitchFamily="18" charset="0"/>
              </a:rPr>
              <a:t>AR and ER</a:t>
            </a:r>
          </a:p>
          <a:p>
            <a:pPr lvl="1">
              <a:buFont typeface="Wingdings" pitchFamily="2" charset="2"/>
              <a:buNone/>
            </a:pPr>
            <a:endParaRPr lang="en-US" altLang="zh-CN" dirty="0">
              <a:ea typeface="宋体" charset="-122"/>
            </a:endParaRPr>
          </a:p>
        </p:txBody>
      </p:sp>
    </p:spTree>
    <p:extLst>
      <p:ext uri="{BB962C8B-B14F-4D97-AF65-F5344CB8AC3E}">
        <p14:creationId xmlns:p14="http://schemas.microsoft.com/office/powerpoint/2010/main" val="18489993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28625" y="214313"/>
            <a:ext cx="6858000" cy="766762"/>
          </a:xfrm>
        </p:spPr>
        <p:txBody>
          <a:bodyPr/>
          <a:lstStyle/>
          <a:p>
            <a:r>
              <a:rPr lang="en-US" altLang="zh-CN">
                <a:ea typeface="宋体" charset="-122"/>
              </a:rPr>
              <a:t>CTL</a:t>
            </a:r>
            <a:endParaRPr lang="zh-CN" altLang="en-US">
              <a:ea typeface="宋体" charset="-122"/>
            </a:endParaRPr>
          </a:p>
        </p:txBody>
      </p:sp>
      <p:pic>
        <p:nvPicPr>
          <p:cNvPr id="13315" name="内容占位符 6" descr="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87400" y="1484313"/>
            <a:ext cx="7504113" cy="4392612"/>
          </a:xfrm>
        </p:spPr>
      </p:pic>
    </p:spTree>
    <p:extLst>
      <p:ext uri="{BB962C8B-B14F-4D97-AF65-F5344CB8AC3E}">
        <p14:creationId xmlns:p14="http://schemas.microsoft.com/office/powerpoint/2010/main" val="754337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447675" lvl="1" indent="-447675">
              <a:buClr>
                <a:schemeClr val="accent1"/>
              </a:buClr>
              <a:buSzPct val="70000"/>
              <a:buFont typeface="Wingdings" pitchFamily="2" charset="2"/>
              <a:buChar char="n"/>
            </a:pPr>
            <a:r>
              <a:rPr lang="en-US" altLang="zh-CN" sz="2800" dirty="0">
                <a:latin typeface="Times New Roman" pitchFamily="18" charset="0"/>
                <a:ea typeface="宋体" charset="-122"/>
                <a:cs typeface="Times New Roman" pitchFamily="18" charset="0"/>
              </a:rPr>
              <a:t>Each of the ten operators can be expressed in terms of EX, EG and EU</a:t>
            </a:r>
            <a:endParaRPr lang="en-US" altLang="zh-CN" sz="2800" dirty="0">
              <a:latin typeface="Times New Roman" pitchFamily="18" charset="0"/>
              <a:cs typeface="Times New Roman" pitchFamily="18" charset="0"/>
            </a:endParaRPr>
          </a:p>
          <a:p>
            <a:pPr lvl="1"/>
            <a:r>
              <a:rPr lang="en-US" altLang="zh-CN" dirty="0">
                <a:latin typeface="Times New Roman" pitchFamily="18" charset="0"/>
                <a:cs typeface="Times New Roman" pitchFamily="18" charset="0"/>
              </a:rPr>
              <a:t>AX f= ! EX(!f)</a:t>
            </a:r>
          </a:p>
          <a:p>
            <a:pPr lvl="1"/>
            <a:r>
              <a:rPr lang="en-US" altLang="zh-CN" dirty="0">
                <a:latin typeface="Times New Roman" pitchFamily="18" charset="0"/>
                <a:cs typeface="Times New Roman" pitchFamily="18" charset="0"/>
              </a:rPr>
              <a:t>EF f= E[True U f]</a:t>
            </a:r>
          </a:p>
          <a:p>
            <a:pPr lvl="1"/>
            <a:r>
              <a:rPr lang="en-US" altLang="zh-CN" dirty="0">
                <a:latin typeface="Times New Roman" pitchFamily="18" charset="0"/>
                <a:cs typeface="Times New Roman" pitchFamily="18" charset="0"/>
              </a:rPr>
              <a:t>AG f =!EF(!f)</a:t>
            </a:r>
          </a:p>
          <a:p>
            <a:pPr lvl="1"/>
            <a:r>
              <a:rPr lang="en-US" altLang="zh-CN" dirty="0">
                <a:latin typeface="Times New Roman" pitchFamily="18" charset="0"/>
                <a:cs typeface="Times New Roman" pitchFamily="18" charset="0"/>
              </a:rPr>
              <a:t>AF f= !EG(!f)</a:t>
            </a:r>
          </a:p>
          <a:p>
            <a:pPr lvl="1"/>
            <a:r>
              <a:rPr lang="en-US" altLang="zh-CN" dirty="0">
                <a:latin typeface="Times New Roman" pitchFamily="18" charset="0"/>
                <a:cs typeface="Times New Roman" pitchFamily="18" charset="0"/>
              </a:rPr>
              <a:t>A[f U g]= !E[!</a:t>
            </a:r>
            <a:r>
              <a:rPr lang="en-US" altLang="zh-CN" dirty="0" err="1">
                <a:latin typeface="Times New Roman" pitchFamily="18" charset="0"/>
                <a:cs typeface="Times New Roman" pitchFamily="18" charset="0"/>
              </a:rPr>
              <a:t>gU</a:t>
            </a:r>
            <a:r>
              <a:rPr lang="en-US" altLang="zh-CN" dirty="0">
                <a:latin typeface="Times New Roman" pitchFamily="18" charset="0"/>
                <a:cs typeface="Times New Roman" pitchFamily="18" charset="0"/>
              </a:rPr>
              <a:t>(!f ^ !g)] ^ !EG !g</a:t>
            </a:r>
          </a:p>
          <a:p>
            <a:pPr lvl="1"/>
            <a:r>
              <a:rPr lang="en-US" altLang="zh-CN" dirty="0">
                <a:latin typeface="Times New Roman" pitchFamily="18" charset="0"/>
                <a:cs typeface="Times New Roman" pitchFamily="18" charset="0"/>
              </a:rPr>
              <a:t>A[f R g] = !E[!f U !g]</a:t>
            </a:r>
          </a:p>
          <a:p>
            <a:pPr lvl="1"/>
            <a:r>
              <a:rPr lang="en-US" altLang="zh-CN" dirty="0">
                <a:latin typeface="Times New Roman" pitchFamily="18" charset="0"/>
                <a:cs typeface="Times New Roman" pitchFamily="18" charset="0"/>
              </a:rPr>
              <a:t>E[f R g] = !A[!f U !g]</a:t>
            </a:r>
          </a:p>
          <a:p>
            <a:endParaRPr lang="en-US" altLang="zh-CN"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4391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28625" y="214313"/>
            <a:ext cx="6858000" cy="766762"/>
          </a:xfrm>
        </p:spPr>
        <p:txBody>
          <a:bodyPr/>
          <a:lstStyle/>
          <a:p>
            <a:r>
              <a:rPr lang="en-US" altLang="zh-CN">
                <a:ea typeface="宋体" charset="-122"/>
              </a:rPr>
              <a:t>Examples</a:t>
            </a:r>
            <a:endParaRPr lang="zh-CN" altLang="en-US">
              <a:ea typeface="宋体" charset="-122"/>
            </a:endParaRPr>
          </a:p>
        </p:txBody>
      </p:sp>
      <p:sp>
        <p:nvSpPr>
          <p:cNvPr id="14339" name="内容占位符 2"/>
          <p:cNvSpPr>
            <a:spLocks noGrp="1"/>
          </p:cNvSpPr>
          <p:nvPr>
            <p:ph idx="1"/>
          </p:nvPr>
        </p:nvSpPr>
        <p:spPr/>
        <p:txBody>
          <a:bodyPr/>
          <a:lstStyle/>
          <a:p>
            <a:pPr>
              <a:lnSpc>
                <a:spcPct val="80000"/>
              </a:lnSpc>
            </a:pPr>
            <a:r>
              <a:rPr lang="en-US" altLang="zh-CN" sz="2400" dirty="0">
                <a:latin typeface="Times New Roman" pitchFamily="18" charset="0"/>
                <a:ea typeface="宋体" charset="-122"/>
                <a:cs typeface="Times New Roman" pitchFamily="18" charset="0"/>
              </a:rPr>
              <a:t>Let "P" mean "I like chocolate" and Q mean "It's warm outside."</a:t>
            </a:r>
          </a:p>
          <a:p>
            <a:pPr lvl="1">
              <a:lnSpc>
                <a:spcPct val="80000"/>
              </a:lnSpc>
            </a:pPr>
            <a:r>
              <a:rPr lang="en-US" altLang="zh-CN" sz="2000" b="1" dirty="0">
                <a:latin typeface="Times New Roman" pitchFamily="18" charset="0"/>
                <a:ea typeface="宋体" charset="-122"/>
                <a:cs typeface="Times New Roman" pitchFamily="18" charset="0"/>
              </a:rPr>
              <a:t>AG</a:t>
            </a:r>
            <a:r>
              <a:rPr lang="en-US" altLang="zh-CN" sz="2000" dirty="0">
                <a:latin typeface="Times New Roman" pitchFamily="18" charset="0"/>
                <a:ea typeface="宋体" charset="-122"/>
                <a:cs typeface="Times New Roman" pitchFamily="18" charset="0"/>
              </a:rPr>
              <a:t>.P  "I will like chocolate from now on, no matter what happens.“</a:t>
            </a:r>
          </a:p>
          <a:p>
            <a:pPr lvl="1">
              <a:lnSpc>
                <a:spcPct val="80000"/>
              </a:lnSpc>
            </a:pPr>
            <a:r>
              <a:rPr lang="en-US" altLang="zh-CN" sz="2000" dirty="0">
                <a:latin typeface="Times New Roman" pitchFamily="18" charset="0"/>
                <a:ea typeface="宋体" charset="-122"/>
                <a:cs typeface="Times New Roman" pitchFamily="18" charset="0"/>
              </a:rPr>
              <a:t> </a:t>
            </a:r>
            <a:r>
              <a:rPr lang="en-US" altLang="zh-CN" sz="2000" b="1" dirty="0">
                <a:latin typeface="Times New Roman" pitchFamily="18" charset="0"/>
                <a:ea typeface="宋体" charset="-122"/>
                <a:cs typeface="Times New Roman" pitchFamily="18" charset="0"/>
              </a:rPr>
              <a:t>EF</a:t>
            </a:r>
            <a:r>
              <a:rPr lang="en-US" altLang="zh-CN" sz="2000" dirty="0">
                <a:latin typeface="Times New Roman" pitchFamily="18" charset="0"/>
                <a:ea typeface="宋体" charset="-122"/>
                <a:cs typeface="Times New Roman" pitchFamily="18" charset="0"/>
              </a:rPr>
              <a:t>.P  "It's possible I may like chocolate some day, at least for one day." </a:t>
            </a:r>
          </a:p>
          <a:p>
            <a:pPr lvl="1">
              <a:lnSpc>
                <a:spcPct val="80000"/>
              </a:lnSpc>
            </a:pPr>
            <a:r>
              <a:rPr lang="en-US" altLang="zh-CN" sz="2000" b="1" dirty="0">
                <a:latin typeface="Times New Roman" pitchFamily="18" charset="0"/>
                <a:ea typeface="宋体" charset="-122"/>
                <a:cs typeface="Times New Roman" pitchFamily="18" charset="0"/>
              </a:rPr>
              <a:t>AF</a:t>
            </a:r>
            <a:r>
              <a:rPr lang="en-US" altLang="zh-CN" sz="2000" dirty="0">
                <a:latin typeface="Times New Roman" pitchFamily="18" charset="0"/>
                <a:ea typeface="宋体" charset="-122"/>
                <a:cs typeface="Times New Roman" pitchFamily="18" charset="0"/>
              </a:rPr>
              <a:t>.</a:t>
            </a:r>
            <a:r>
              <a:rPr lang="en-US" altLang="zh-CN" sz="2000" b="1" dirty="0">
                <a:latin typeface="Times New Roman" pitchFamily="18" charset="0"/>
                <a:ea typeface="宋体" charset="-122"/>
                <a:cs typeface="Times New Roman" pitchFamily="18" charset="0"/>
              </a:rPr>
              <a:t>EG</a:t>
            </a:r>
            <a:r>
              <a:rPr lang="en-US" altLang="zh-CN" sz="2000" dirty="0">
                <a:latin typeface="Times New Roman" pitchFamily="18" charset="0"/>
                <a:ea typeface="宋体" charset="-122"/>
                <a:cs typeface="Times New Roman" pitchFamily="18" charset="0"/>
              </a:rPr>
              <a:t>.P "It's always possible (AF) that I will suddenly start liking chocolate for the rest of time." (Note: not just the rest of my life, since my life is finite, while </a:t>
            </a:r>
            <a:r>
              <a:rPr lang="en-US" altLang="zh-CN" sz="2000" b="1" dirty="0">
                <a:latin typeface="Times New Roman" pitchFamily="18" charset="0"/>
                <a:ea typeface="宋体" charset="-122"/>
                <a:cs typeface="Times New Roman" pitchFamily="18" charset="0"/>
              </a:rPr>
              <a:t>G</a:t>
            </a:r>
            <a:r>
              <a:rPr lang="en-US" altLang="zh-CN" sz="2000" dirty="0">
                <a:latin typeface="Times New Roman" pitchFamily="18" charset="0"/>
                <a:ea typeface="宋体" charset="-122"/>
                <a:cs typeface="Times New Roman" pitchFamily="18" charset="0"/>
              </a:rPr>
              <a:t> is infinite). </a:t>
            </a:r>
          </a:p>
          <a:p>
            <a:pPr lvl="1">
              <a:lnSpc>
                <a:spcPct val="80000"/>
              </a:lnSpc>
            </a:pPr>
            <a:r>
              <a:rPr lang="en-US" altLang="zh-CN" sz="2000" b="1" dirty="0">
                <a:latin typeface="Times New Roman" pitchFamily="18" charset="0"/>
                <a:ea typeface="宋体" charset="-122"/>
                <a:cs typeface="Times New Roman" pitchFamily="18" charset="0"/>
              </a:rPr>
              <a:t>EG</a:t>
            </a:r>
            <a:r>
              <a:rPr lang="en-US" altLang="zh-CN" sz="2000" dirty="0">
                <a:latin typeface="Times New Roman" pitchFamily="18" charset="0"/>
                <a:ea typeface="宋体" charset="-122"/>
                <a:cs typeface="Times New Roman" pitchFamily="18" charset="0"/>
              </a:rPr>
              <a:t>.</a:t>
            </a:r>
            <a:r>
              <a:rPr lang="en-US" altLang="zh-CN" sz="2000" b="1" dirty="0">
                <a:latin typeface="Times New Roman" pitchFamily="18" charset="0"/>
                <a:ea typeface="宋体" charset="-122"/>
                <a:cs typeface="Times New Roman" pitchFamily="18" charset="0"/>
              </a:rPr>
              <a:t>AF</a:t>
            </a:r>
            <a:r>
              <a:rPr lang="en-US" altLang="zh-CN" sz="2000" dirty="0">
                <a:latin typeface="Times New Roman" pitchFamily="18" charset="0"/>
                <a:ea typeface="宋体" charset="-122"/>
                <a:cs typeface="Times New Roman" pitchFamily="18" charset="0"/>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r>
              <a:rPr lang="en-US" altLang="zh-CN" dirty="0">
                <a:latin typeface="Times New Roman" pitchFamily="18" charset="0"/>
                <a:ea typeface="宋体" charset="-122"/>
                <a:cs typeface="Times New Roman" pitchFamily="18" charset="0"/>
              </a:rPr>
              <a:t> </a:t>
            </a:r>
          </a:p>
        </p:txBody>
      </p:sp>
    </p:spTree>
    <p:extLst>
      <p:ext uri="{BB962C8B-B14F-4D97-AF65-F5344CB8AC3E}">
        <p14:creationId xmlns:p14="http://schemas.microsoft.com/office/powerpoint/2010/main" val="42411357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28625" y="214313"/>
            <a:ext cx="6858000" cy="766762"/>
          </a:xfrm>
        </p:spPr>
        <p:txBody>
          <a:bodyPr/>
          <a:lstStyle/>
          <a:p>
            <a:endParaRPr lang="zh-CN" altLang="en-US">
              <a:ea typeface="宋体" charset="-122"/>
            </a:endParaRPr>
          </a:p>
        </p:txBody>
      </p:sp>
      <p:sp>
        <p:nvSpPr>
          <p:cNvPr id="15363" name="内容占位符 2"/>
          <p:cNvSpPr>
            <a:spLocks noGrp="1"/>
          </p:cNvSpPr>
          <p:nvPr>
            <p:ph idx="1"/>
          </p:nvPr>
        </p:nvSpPr>
        <p:spPr/>
        <p:txBody>
          <a:bodyPr/>
          <a:lstStyle/>
          <a:p>
            <a:pPr>
              <a:lnSpc>
                <a:spcPct val="90000"/>
              </a:lnSpc>
            </a:pPr>
            <a:r>
              <a:rPr lang="en-US" altLang="zh-CN" sz="2600" b="1" dirty="0">
                <a:latin typeface="Times New Roman" pitchFamily="18" charset="0"/>
                <a:ea typeface="宋体" charset="-122"/>
                <a:cs typeface="Times New Roman" pitchFamily="18" charset="0"/>
              </a:rPr>
              <a:t>A</a:t>
            </a:r>
            <a:r>
              <a:rPr lang="en-US" altLang="zh-CN" sz="2600" dirty="0">
                <a:latin typeface="Times New Roman" pitchFamily="18" charset="0"/>
                <a:ea typeface="宋体" charset="-122"/>
                <a:cs typeface="Times New Roman" pitchFamily="18" charset="0"/>
              </a:rPr>
              <a:t>(P</a:t>
            </a:r>
            <a:r>
              <a:rPr lang="en-US" altLang="zh-CN" sz="2600" b="1" dirty="0">
                <a:latin typeface="Times New Roman" pitchFamily="18" charset="0"/>
                <a:ea typeface="宋体" charset="-122"/>
                <a:cs typeface="Times New Roman" pitchFamily="18" charset="0"/>
              </a:rPr>
              <a:t>U</a:t>
            </a:r>
            <a:r>
              <a:rPr lang="en-US" altLang="zh-CN" sz="2600" dirty="0">
                <a:latin typeface="Times New Roman" pitchFamily="18" charset="0"/>
                <a:ea typeface="宋体" charset="-122"/>
                <a:cs typeface="Times New Roman" pitchFamily="18" charset="0"/>
              </a:rPr>
              <a:t>Q) </a:t>
            </a:r>
          </a:p>
          <a:p>
            <a:pPr>
              <a:lnSpc>
                <a:spcPct val="90000"/>
              </a:lnSpc>
            </a:pPr>
            <a:r>
              <a:rPr lang="en-US" altLang="zh-CN" sz="2600" dirty="0">
                <a:latin typeface="Times New Roman" pitchFamily="18" charset="0"/>
                <a:ea typeface="宋体" charset="-122"/>
                <a:cs typeface="Times New Roman" pitchFamily="18" charset="0"/>
              </a:rPr>
              <a:t>"From now until it's warm outside, I will like chocolate every single day. Once it's warm outside, all bets are off as to whether I'll like chocolate anymore. Oh, and it's guaranteed to be warm outside eventually, even if only for a single day." </a:t>
            </a:r>
          </a:p>
          <a:p>
            <a:pPr>
              <a:lnSpc>
                <a:spcPct val="90000"/>
              </a:lnSpc>
            </a:pPr>
            <a:r>
              <a:rPr lang="en-US" altLang="zh-CN" sz="2600" b="1" dirty="0">
                <a:latin typeface="Times New Roman" pitchFamily="18" charset="0"/>
                <a:ea typeface="宋体" charset="-122"/>
                <a:cs typeface="Times New Roman" pitchFamily="18" charset="0"/>
              </a:rPr>
              <a:t>E</a:t>
            </a:r>
            <a:r>
              <a:rPr lang="en-US" altLang="zh-CN" sz="2600" dirty="0">
                <a:latin typeface="Times New Roman" pitchFamily="18" charset="0"/>
                <a:ea typeface="宋体" charset="-122"/>
                <a:cs typeface="Times New Roman" pitchFamily="18" charset="0"/>
              </a:rPr>
              <a:t>((</a:t>
            </a:r>
            <a:r>
              <a:rPr lang="en-US" altLang="zh-CN" sz="2600" b="1" dirty="0">
                <a:latin typeface="Times New Roman" pitchFamily="18" charset="0"/>
                <a:ea typeface="宋体" charset="-122"/>
                <a:cs typeface="Times New Roman" pitchFamily="18" charset="0"/>
              </a:rPr>
              <a:t>EX</a:t>
            </a:r>
            <a:r>
              <a:rPr lang="en-US" altLang="zh-CN" sz="2600" dirty="0">
                <a:latin typeface="Times New Roman" pitchFamily="18" charset="0"/>
                <a:ea typeface="宋体" charset="-122"/>
                <a:cs typeface="Times New Roman" pitchFamily="18" charset="0"/>
              </a:rPr>
              <a:t>.P)</a:t>
            </a:r>
            <a:r>
              <a:rPr lang="en-US" altLang="zh-CN" sz="2600" b="1" dirty="0">
                <a:latin typeface="Times New Roman" pitchFamily="18" charset="0"/>
                <a:ea typeface="宋体" charset="-122"/>
                <a:cs typeface="Times New Roman" pitchFamily="18" charset="0"/>
              </a:rPr>
              <a:t>U</a:t>
            </a:r>
            <a:r>
              <a:rPr lang="en-US" altLang="zh-CN" sz="2600" dirty="0">
                <a:latin typeface="Times New Roman" pitchFamily="18" charset="0"/>
                <a:ea typeface="宋体" charset="-122"/>
                <a:cs typeface="Times New Roman" pitchFamily="18" charset="0"/>
              </a:rPr>
              <a:t>(</a:t>
            </a:r>
            <a:r>
              <a:rPr lang="en-US" altLang="zh-CN" sz="2600" b="1" dirty="0">
                <a:latin typeface="Times New Roman" pitchFamily="18" charset="0"/>
                <a:ea typeface="宋体" charset="-122"/>
                <a:cs typeface="Times New Roman" pitchFamily="18" charset="0"/>
              </a:rPr>
              <a:t>AG</a:t>
            </a:r>
            <a:r>
              <a:rPr lang="en-US" altLang="zh-CN" sz="2600" dirty="0">
                <a:latin typeface="Times New Roman" pitchFamily="18" charset="0"/>
                <a:ea typeface="宋体" charset="-122"/>
                <a:cs typeface="Times New Roman" pitchFamily="18" charset="0"/>
              </a:rPr>
              <a:t>.Q)) </a:t>
            </a:r>
          </a:p>
          <a:p>
            <a:pPr>
              <a:lnSpc>
                <a:spcPct val="90000"/>
              </a:lnSpc>
            </a:pPr>
            <a:r>
              <a:rPr lang="en-US" altLang="zh-CN" sz="2600" dirty="0">
                <a:latin typeface="Times New Roman" pitchFamily="18" charset="0"/>
                <a:ea typeface="宋体" charset="-122"/>
                <a:cs typeface="Times New Roman" pitchFamily="18" charset="0"/>
              </a:rPr>
              <a:t>"It's possible that: there will eventually come a time when it will be warm forever (AG.Q) and that before that time there will always be </a:t>
            </a:r>
            <a:r>
              <a:rPr lang="en-US" altLang="zh-CN" sz="2600" i="1" dirty="0">
                <a:latin typeface="Times New Roman" pitchFamily="18" charset="0"/>
                <a:ea typeface="宋体" charset="-122"/>
                <a:cs typeface="Times New Roman" pitchFamily="18" charset="0"/>
              </a:rPr>
              <a:t>some</a:t>
            </a:r>
            <a:r>
              <a:rPr lang="en-US" altLang="zh-CN" sz="2600" dirty="0">
                <a:latin typeface="Times New Roman" pitchFamily="18" charset="0"/>
                <a:ea typeface="宋体" charset="-122"/>
                <a:cs typeface="Times New Roman" pitchFamily="18" charset="0"/>
              </a:rPr>
              <a:t> way to get me to like chocolate the next day (EX.P)."</a:t>
            </a:r>
            <a:endParaRPr lang="zh-CN" altLang="en-US" sz="2600" dirty="0">
              <a:latin typeface="Times New Roman" pitchFamily="18" charset="0"/>
              <a:ea typeface="宋体" charset="-122"/>
              <a:cs typeface="Times New Roman" pitchFamily="18" charset="0"/>
            </a:endParaRPr>
          </a:p>
          <a:p>
            <a:pPr>
              <a:lnSpc>
                <a:spcPct val="90000"/>
              </a:lnSpc>
            </a:pPr>
            <a:endParaRPr lang="zh-CN" altLang="en-US" sz="2600" dirty="0">
              <a:ea typeface="宋体" charset="-122"/>
            </a:endParaRPr>
          </a:p>
        </p:txBody>
      </p:sp>
    </p:spTree>
    <p:extLst>
      <p:ext uri="{BB962C8B-B14F-4D97-AF65-F5344CB8AC3E}">
        <p14:creationId xmlns:p14="http://schemas.microsoft.com/office/powerpoint/2010/main" val="3154897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28625" y="214313"/>
            <a:ext cx="6858000" cy="766762"/>
          </a:xfrm>
        </p:spPr>
        <p:txBody>
          <a:bodyPr/>
          <a:lstStyle/>
          <a:p>
            <a:r>
              <a:rPr lang="en-US" altLang="zh-CN">
                <a:ea typeface="宋体" charset="-122"/>
              </a:rPr>
              <a:t>Express Properties</a:t>
            </a:r>
            <a:endParaRPr lang="zh-CN" altLang="en-US">
              <a:ea typeface="宋体" charset="-122"/>
            </a:endParaRPr>
          </a:p>
        </p:txBody>
      </p:sp>
      <p:sp>
        <p:nvSpPr>
          <p:cNvPr id="16387" name="内容占位符 2"/>
          <p:cNvSpPr>
            <a:spLocks noGrp="1"/>
          </p:cNvSpPr>
          <p:nvPr>
            <p:ph idx="1"/>
          </p:nvPr>
        </p:nvSpPr>
        <p:spPr/>
        <p:txBody>
          <a:bodyPr/>
          <a:lstStyle/>
          <a:p>
            <a:r>
              <a:rPr lang="en-US" altLang="zh-CN" dirty="0">
                <a:latin typeface="Times New Roman" pitchFamily="18" charset="0"/>
                <a:ea typeface="宋体" charset="-122"/>
                <a:cs typeface="Times New Roman" pitchFamily="18" charset="0"/>
              </a:rPr>
              <a:t>Safety:</a:t>
            </a:r>
            <a:r>
              <a:rPr lang="zh-CN" altLang="en-US" dirty="0">
                <a:latin typeface="Times New Roman" pitchFamily="18" charset="0"/>
                <a:ea typeface="宋体" charset="-122"/>
                <a:cs typeface="Times New Roman" pitchFamily="18" charset="0"/>
              </a:rPr>
              <a:t> </a:t>
            </a:r>
            <a:r>
              <a:rPr lang="en-US" altLang="zh-CN" dirty="0">
                <a:latin typeface="Times New Roman" pitchFamily="18" charset="0"/>
                <a:ea typeface="宋体" charset="-122"/>
                <a:cs typeface="Times New Roman" pitchFamily="18" charset="0"/>
              </a:rPr>
              <a:t>something bad will not happen</a:t>
            </a:r>
          </a:p>
          <a:p>
            <a:r>
              <a:rPr lang="en-US" altLang="zh-CN" dirty="0">
                <a:latin typeface="Times New Roman" pitchFamily="18" charset="0"/>
                <a:ea typeface="宋体" charset="-122"/>
                <a:cs typeface="Times New Roman" pitchFamily="18" charset="0"/>
              </a:rPr>
              <a:t>Typical examples:</a:t>
            </a:r>
          </a:p>
          <a:p>
            <a:pPr lvl="1"/>
            <a:r>
              <a:rPr lang="en-US" altLang="zh-CN" dirty="0">
                <a:latin typeface="Times New Roman" pitchFamily="18" charset="0"/>
                <a:ea typeface="宋体" charset="-122"/>
                <a:cs typeface="Times New Roman" pitchFamily="18" charset="0"/>
              </a:rPr>
              <a:t>AG ( </a:t>
            </a:r>
            <a:r>
              <a:rPr lang="en-US" altLang="zh-CN" dirty="0" err="1">
                <a:latin typeface="Times New Roman" pitchFamily="18" charset="0"/>
                <a:ea typeface="宋体" charset="-122"/>
                <a:cs typeface="Times New Roman" pitchFamily="18" charset="0"/>
              </a:rPr>
              <a:t>reactor_temp</a:t>
            </a:r>
            <a:r>
              <a:rPr lang="en-US" altLang="zh-CN" dirty="0">
                <a:latin typeface="Times New Roman" pitchFamily="18" charset="0"/>
                <a:ea typeface="宋体" charset="-122"/>
                <a:cs typeface="Times New Roman" pitchFamily="18" charset="0"/>
              </a:rPr>
              <a:t> &lt; 1000 )</a:t>
            </a:r>
          </a:p>
          <a:p>
            <a:r>
              <a:rPr lang="en-US" altLang="zh-CN" dirty="0">
                <a:latin typeface="Times New Roman" pitchFamily="18" charset="0"/>
                <a:ea typeface="宋体" charset="-122"/>
                <a:cs typeface="Times New Roman" pitchFamily="18" charset="0"/>
              </a:rPr>
              <a:t>Usually:</a:t>
            </a:r>
          </a:p>
          <a:p>
            <a:pPr lvl="1"/>
            <a:r>
              <a:rPr lang="en-US" altLang="zh-CN" dirty="0">
                <a:latin typeface="Times New Roman" pitchFamily="18" charset="0"/>
                <a:ea typeface="宋体" charset="-122"/>
                <a:cs typeface="Times New Roman" pitchFamily="18" charset="0"/>
              </a:rPr>
              <a:t>AG </a:t>
            </a:r>
          </a:p>
        </p:txBody>
      </p:sp>
    </p:spTree>
    <p:extLst>
      <p:ext uri="{BB962C8B-B14F-4D97-AF65-F5344CB8AC3E}">
        <p14:creationId xmlns:p14="http://schemas.microsoft.com/office/powerpoint/2010/main" val="2692176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28625" y="214313"/>
            <a:ext cx="6858000" cy="766762"/>
          </a:xfrm>
        </p:spPr>
        <p:txBody>
          <a:bodyPr/>
          <a:lstStyle/>
          <a:p>
            <a:r>
              <a:rPr lang="en-US" altLang="zh-CN">
                <a:ea typeface="宋体" charset="-122"/>
              </a:rPr>
              <a:t>Express Properties</a:t>
            </a:r>
            <a:endParaRPr lang="zh-CN" altLang="en-US">
              <a:ea typeface="宋体" charset="-122"/>
            </a:endParaRPr>
          </a:p>
        </p:txBody>
      </p:sp>
      <p:sp>
        <p:nvSpPr>
          <p:cNvPr id="17411" name="内容占位符 2"/>
          <p:cNvSpPr>
            <a:spLocks noGrp="1"/>
          </p:cNvSpPr>
          <p:nvPr>
            <p:ph idx="1"/>
          </p:nvPr>
        </p:nvSpPr>
        <p:spPr/>
        <p:txBody>
          <a:bodyPr/>
          <a:lstStyle/>
          <a:p>
            <a:r>
              <a:rPr lang="en-US" altLang="zh-CN" dirty="0" err="1">
                <a:latin typeface="Times New Roman" pitchFamily="18" charset="0"/>
                <a:ea typeface="宋体" charset="-122"/>
                <a:cs typeface="Times New Roman" pitchFamily="18" charset="0"/>
              </a:rPr>
              <a:t>Liveness</a:t>
            </a:r>
            <a:r>
              <a:rPr lang="en-US" altLang="zh-CN" dirty="0">
                <a:latin typeface="Times New Roman" pitchFamily="18" charset="0"/>
                <a:ea typeface="宋体" charset="-122"/>
                <a:cs typeface="Times New Roman" pitchFamily="18" charset="0"/>
              </a:rPr>
              <a:t>:</a:t>
            </a:r>
            <a:r>
              <a:rPr lang="zh-CN" altLang="en-US" dirty="0">
                <a:latin typeface="Times New Roman" pitchFamily="18" charset="0"/>
                <a:ea typeface="宋体" charset="-122"/>
                <a:cs typeface="Times New Roman" pitchFamily="18" charset="0"/>
              </a:rPr>
              <a:t> </a:t>
            </a:r>
            <a:r>
              <a:rPr lang="en-US" altLang="zh-CN" dirty="0">
                <a:latin typeface="Times New Roman" pitchFamily="18" charset="0"/>
                <a:ea typeface="宋体" charset="-122"/>
                <a:cs typeface="Times New Roman" pitchFamily="18" charset="0"/>
              </a:rPr>
              <a:t>something good will happen</a:t>
            </a:r>
          </a:p>
          <a:p>
            <a:r>
              <a:rPr lang="en-US" altLang="zh-CN" dirty="0">
                <a:latin typeface="Times New Roman" pitchFamily="18" charset="0"/>
                <a:ea typeface="宋体" charset="-122"/>
                <a:cs typeface="Times New Roman" pitchFamily="18" charset="0"/>
              </a:rPr>
              <a:t>Typical examples:</a:t>
            </a:r>
          </a:p>
          <a:p>
            <a:pPr lvl="1"/>
            <a:r>
              <a:rPr lang="en-US" altLang="zh-CN" dirty="0">
                <a:latin typeface="Times New Roman" pitchFamily="18" charset="0"/>
                <a:ea typeface="宋体" charset="-122"/>
                <a:cs typeface="Times New Roman" pitchFamily="18" charset="0"/>
              </a:rPr>
              <a:t>AF( rich )</a:t>
            </a:r>
          </a:p>
          <a:p>
            <a:pPr lvl="1"/>
            <a:r>
              <a:rPr lang="en-US" altLang="zh-CN" dirty="0">
                <a:latin typeface="Times New Roman" pitchFamily="18" charset="0"/>
                <a:ea typeface="宋体" charset="-122"/>
                <a:cs typeface="Times New Roman" pitchFamily="18" charset="0"/>
              </a:rPr>
              <a:t>AF( x &gt; 5 )</a:t>
            </a:r>
          </a:p>
          <a:p>
            <a:pPr lvl="1"/>
            <a:r>
              <a:rPr lang="en-US" altLang="zh-CN" dirty="0">
                <a:latin typeface="Times New Roman" pitchFamily="18" charset="0"/>
                <a:ea typeface="宋体" charset="-122"/>
                <a:cs typeface="Times New Roman" pitchFamily="18" charset="0"/>
              </a:rPr>
              <a:t>AG( start -&gt; AF terminate )</a:t>
            </a:r>
          </a:p>
          <a:p>
            <a:r>
              <a:rPr lang="en-US" altLang="zh-CN" dirty="0">
                <a:latin typeface="Times New Roman" pitchFamily="18" charset="0"/>
                <a:ea typeface="宋体" charset="-122"/>
                <a:cs typeface="Times New Roman" pitchFamily="18" charset="0"/>
              </a:rPr>
              <a:t>Usually: </a:t>
            </a:r>
          </a:p>
          <a:p>
            <a:pPr lvl="1"/>
            <a:r>
              <a:rPr lang="en-US" altLang="zh-CN" dirty="0">
                <a:latin typeface="Times New Roman" pitchFamily="18" charset="0"/>
                <a:ea typeface="宋体" charset="-122"/>
                <a:cs typeface="Times New Roman" pitchFamily="18" charset="0"/>
              </a:rPr>
              <a:t>AF</a:t>
            </a:r>
          </a:p>
        </p:txBody>
      </p:sp>
    </p:spTree>
    <p:extLst>
      <p:ext uri="{BB962C8B-B14F-4D97-AF65-F5344CB8AC3E}">
        <p14:creationId xmlns:p14="http://schemas.microsoft.com/office/powerpoint/2010/main" val="41876654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28625" y="214313"/>
            <a:ext cx="6858000" cy="766762"/>
          </a:xfrm>
        </p:spPr>
        <p:txBody>
          <a:bodyPr/>
          <a:lstStyle/>
          <a:p>
            <a:r>
              <a:rPr lang="en-US" altLang="zh-CN">
                <a:ea typeface="宋体" charset="-122"/>
              </a:rPr>
              <a:t>Express Properties</a:t>
            </a:r>
            <a:endParaRPr lang="zh-CN" altLang="en-US">
              <a:ea typeface="宋体" charset="-122"/>
            </a:endParaRPr>
          </a:p>
        </p:txBody>
      </p:sp>
      <p:sp>
        <p:nvSpPr>
          <p:cNvPr id="18435" name="内容占位符 2"/>
          <p:cNvSpPr>
            <a:spLocks noGrp="1"/>
          </p:cNvSpPr>
          <p:nvPr>
            <p:ph idx="1"/>
          </p:nvPr>
        </p:nvSpPr>
        <p:spPr/>
        <p:txBody>
          <a:bodyPr/>
          <a:lstStyle/>
          <a:p>
            <a:r>
              <a:rPr lang="en-US" altLang="zh-CN" dirty="0">
                <a:latin typeface="Times New Roman" pitchFamily="18" charset="0"/>
                <a:ea typeface="宋体" charset="-122"/>
                <a:cs typeface="Times New Roman" pitchFamily="18" charset="0"/>
              </a:rPr>
              <a:t>Fairness:</a:t>
            </a:r>
            <a:r>
              <a:rPr lang="zh-CN" altLang="en-US" dirty="0">
                <a:latin typeface="Times New Roman" pitchFamily="18" charset="0"/>
                <a:ea typeface="宋体" charset="-122"/>
                <a:cs typeface="Times New Roman" pitchFamily="18" charset="0"/>
              </a:rPr>
              <a:t> </a:t>
            </a:r>
            <a:r>
              <a:rPr lang="en-US" altLang="zh-CN" dirty="0">
                <a:latin typeface="Times New Roman" pitchFamily="18" charset="0"/>
                <a:ea typeface="宋体" charset="-122"/>
                <a:cs typeface="Times New Roman" pitchFamily="18" charset="0"/>
              </a:rPr>
              <a:t>something is successful/allocated </a:t>
            </a:r>
            <a:r>
              <a:rPr lang="en-US" altLang="zh-CN" dirty="0">
                <a:solidFill>
                  <a:srgbClr val="0070C0"/>
                </a:solidFill>
                <a:latin typeface="Times New Roman" pitchFamily="18" charset="0"/>
                <a:ea typeface="宋体" charset="-122"/>
                <a:cs typeface="Times New Roman" pitchFamily="18" charset="0"/>
              </a:rPr>
              <a:t>infinitely often</a:t>
            </a:r>
            <a:r>
              <a:rPr lang="en-US" altLang="zh-CN" dirty="0">
                <a:latin typeface="Times New Roman" pitchFamily="18" charset="0"/>
                <a:ea typeface="宋体" charset="-122"/>
                <a:cs typeface="Times New Roman" pitchFamily="18" charset="0"/>
              </a:rPr>
              <a:t>.</a:t>
            </a:r>
          </a:p>
          <a:p>
            <a:r>
              <a:rPr lang="en-US" altLang="zh-CN" dirty="0">
                <a:latin typeface="Times New Roman" pitchFamily="18" charset="0"/>
                <a:ea typeface="宋体" charset="-122"/>
                <a:cs typeface="Times New Roman" pitchFamily="18" charset="0"/>
              </a:rPr>
              <a:t>Typical examples:</a:t>
            </a:r>
          </a:p>
          <a:p>
            <a:pPr lvl="1"/>
            <a:r>
              <a:rPr lang="en-US" altLang="zh-CN" dirty="0">
                <a:latin typeface="Times New Roman" pitchFamily="18" charset="0"/>
                <a:ea typeface="宋体" charset="-122"/>
                <a:cs typeface="Times New Roman" pitchFamily="18" charset="0"/>
              </a:rPr>
              <a:t>AGAF ( enabled )</a:t>
            </a:r>
          </a:p>
          <a:p>
            <a:r>
              <a:rPr lang="en-US" altLang="zh-CN" dirty="0">
                <a:latin typeface="Times New Roman" pitchFamily="18" charset="0"/>
                <a:ea typeface="宋体" charset="-122"/>
                <a:cs typeface="Times New Roman" pitchFamily="18" charset="0"/>
              </a:rPr>
              <a:t>Usually:</a:t>
            </a:r>
          </a:p>
          <a:p>
            <a:pPr lvl="1"/>
            <a:r>
              <a:rPr lang="en-US" altLang="zh-CN" dirty="0">
                <a:latin typeface="Times New Roman" pitchFamily="18" charset="0"/>
                <a:ea typeface="宋体" charset="-122"/>
                <a:cs typeface="Times New Roman" pitchFamily="18" charset="0"/>
              </a:rPr>
              <a:t>AGAF </a:t>
            </a:r>
          </a:p>
        </p:txBody>
      </p:sp>
    </p:spTree>
    <p:extLst>
      <p:ext uri="{BB962C8B-B14F-4D97-AF65-F5344CB8AC3E}">
        <p14:creationId xmlns:p14="http://schemas.microsoft.com/office/powerpoint/2010/main" val="2595675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28625" y="214313"/>
            <a:ext cx="6858000" cy="766762"/>
          </a:xfrm>
        </p:spPr>
        <p:txBody>
          <a:bodyPr/>
          <a:lstStyle/>
          <a:p>
            <a:endParaRPr lang="zh-CN" altLang="en-US">
              <a:ea typeface="宋体" charset="-122"/>
            </a:endParaRPr>
          </a:p>
        </p:txBody>
      </p:sp>
      <p:pic>
        <p:nvPicPr>
          <p:cNvPr id="19459" name="内容占位符 6" descr="5.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4063" y="1681163"/>
            <a:ext cx="7572375" cy="4000500"/>
          </a:xfrm>
        </p:spPr>
      </p:pic>
    </p:spTree>
    <p:extLst>
      <p:ext uri="{BB962C8B-B14F-4D97-AF65-F5344CB8AC3E}">
        <p14:creationId xmlns:p14="http://schemas.microsoft.com/office/powerpoint/2010/main" val="265200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a:ea typeface="Cambria Math"/>
                        <a:cs typeface="Times New Roman" pitchFamily="18" charset="0"/>
                      </a:rPr>
                      <m:t>𝑖𝑓</m:t>
                    </m:r>
                    <m:r>
                      <a:rPr lang="en-US" altLang="zh-CN" b="0" i="1" smtClean="0">
                        <a:latin typeface="Cambria Math"/>
                        <a:ea typeface="Cambria Math"/>
                        <a:cs typeface="Times New Roman" pitchFamily="18" charset="0"/>
                      </a:rPr>
                      <m:t> ∃ </m:t>
                    </m:r>
                    <m:r>
                      <a:rPr lang="en-US" altLang="zh-CN" b="0" i="1" smtClean="0">
                        <a:latin typeface="Cambria Math"/>
                        <a:ea typeface="Cambria Math"/>
                        <a:cs typeface="Times New Roman" pitchFamily="18" charset="0"/>
                      </a:rPr>
                      <m:t>𝑡</m:t>
                    </m:r>
                    <m:r>
                      <a:rPr lang="en-US" altLang="zh-CN" b="0"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𝑇</m:t>
                    </m:r>
                    <m:r>
                      <a:rPr lang="en-US" altLang="zh-CN" b="0" i="1" smtClean="0">
                        <a:latin typeface="Cambria Math"/>
                        <a:ea typeface="Cambria Math"/>
                        <a:cs typeface="Times New Roman" pitchFamily="18" charset="0"/>
                      </a:rPr>
                      <m:t>, </m:t>
                    </m:r>
                    <m:r>
                      <a:rPr lang="zh-CN" altLang="en-US" b="0" i="1" smtClean="0">
                        <a:latin typeface="Cambria Math"/>
                        <a:ea typeface="Cambria Math"/>
                        <a:cs typeface="Times New Roman" pitchFamily="18" charset="0"/>
                      </a:rPr>
                      <m:t>𝛼</m:t>
                    </m:r>
                    <m:d>
                      <m:dPr>
                        <m:ctrlPr>
                          <a:rPr lang="en-US" altLang="zh-CN" b="0" i="1" smtClean="0">
                            <a:latin typeface="Cambria Math" panose="02040503050406030204" pitchFamily="18" charset="0"/>
                            <a:ea typeface="Cambria Math"/>
                            <a:cs typeface="Times New Roman" pitchFamily="18" charset="0"/>
                          </a:rPr>
                        </m:ctrlPr>
                      </m:dPr>
                      <m:e>
                        <m:r>
                          <a:rPr lang="en-US" altLang="zh-CN" b="0" i="1" smtClean="0">
                            <a:latin typeface="Cambria Math"/>
                            <a:ea typeface="Cambria Math"/>
                            <a:cs typeface="Times New Roman" pitchFamily="18" charset="0"/>
                          </a:rPr>
                          <m:t>𝑡</m:t>
                        </m:r>
                      </m:e>
                    </m:d>
                    <m:r>
                      <a:rPr lang="en-US" altLang="zh-CN" b="0"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𝑠</m:t>
                    </m:r>
                    <m:r>
                      <a:rPr lang="en-US" altLang="zh-CN" b="0" i="1" smtClean="0">
                        <a:latin typeface="Cambria Math"/>
                        <a:ea typeface="Cambria Math"/>
                        <a:cs typeface="Times New Roman" pitchFamily="18" charset="0"/>
                      </a:rPr>
                      <m:t> ⋀</m:t>
                    </m:r>
                    <m:r>
                      <a:rPr lang="zh-CN" altLang="en-US" b="0" i="1" smtClean="0">
                        <a:latin typeface="Cambria Math"/>
                        <a:ea typeface="Cambria Math"/>
                        <a:cs typeface="Times New Roman" pitchFamily="18" charset="0"/>
                      </a:rPr>
                      <m:t>𝛽</m:t>
                    </m:r>
                    <m:d>
                      <m:dPr>
                        <m:ctrlPr>
                          <a:rPr lang="en-US" altLang="zh-CN" b="0" i="1" smtClean="0">
                            <a:latin typeface="Cambria Math" panose="02040503050406030204" pitchFamily="18" charset="0"/>
                            <a:ea typeface="Cambria Math"/>
                            <a:cs typeface="Times New Roman" pitchFamily="18" charset="0"/>
                          </a:rPr>
                        </m:ctrlPr>
                      </m:dPr>
                      <m:e>
                        <m:r>
                          <a:rPr lang="en-US" altLang="zh-CN" b="0" i="1" smtClean="0">
                            <a:latin typeface="Cambria Math"/>
                            <a:ea typeface="Cambria Math"/>
                            <a:cs typeface="Times New Roman" pitchFamily="18" charset="0"/>
                          </a:rPr>
                          <m:t>𝑡</m:t>
                        </m:r>
                      </m:e>
                    </m:d>
                    <m:r>
                      <a:rPr lang="en-US" altLang="zh-CN" b="0" i="1" smtClean="0">
                        <a:latin typeface="Cambria Math"/>
                        <a:ea typeface="Cambria Math"/>
                        <a:cs typeface="Times New Roman" pitchFamily="18" charset="0"/>
                      </a:rPr>
                      <m:t>=</m:t>
                    </m:r>
                    <m:sSup>
                      <m:sSupPr>
                        <m:ctrlPr>
                          <a:rPr lang="en-US" altLang="zh-CN" b="0" i="1" smtClean="0">
                            <a:latin typeface="Cambria Math" panose="02040503050406030204" pitchFamily="18" charset="0"/>
                            <a:ea typeface="Cambria Math"/>
                            <a:cs typeface="Times New Roman" pitchFamily="18" charset="0"/>
                          </a:rPr>
                        </m:ctrlPr>
                      </m:sSupPr>
                      <m:e>
                        <m:r>
                          <a:rPr lang="en-US" altLang="zh-CN" b="0" i="1" smtClean="0">
                            <a:latin typeface="Cambria Math"/>
                            <a:ea typeface="Cambria Math"/>
                            <a:cs typeface="Times New Roman" pitchFamily="18" charset="0"/>
                          </a:rPr>
                          <m:t>𝑠</m:t>
                        </m:r>
                      </m:e>
                      <m:sup>
                        <m:r>
                          <a:rPr lang="en-US" altLang="zh-CN" b="0" i="1" smtClean="0">
                            <a:latin typeface="Cambria Math"/>
                            <a:ea typeface="Cambria Math"/>
                            <a:cs typeface="Times New Roman" pitchFamily="18" charset="0"/>
                          </a:rPr>
                          <m:t>′</m:t>
                        </m:r>
                      </m:sup>
                    </m:sSup>
                    <m:r>
                      <a:rPr lang="en-US" altLang="zh-CN" b="0" i="0" smtClean="0">
                        <a:latin typeface="Cambria Math"/>
                        <a:ea typeface="Cambria Math"/>
                        <a:cs typeface="Times New Roman" pitchFamily="18" charset="0"/>
                      </a:rPr>
                      <m:t>,</m:t>
                    </m:r>
                    <m:r>
                      <m:rPr>
                        <m:nor/>
                      </m:rPr>
                      <a:rPr lang="en-US" altLang="zh-CN" b="0" i="0" smtClean="0">
                        <a:latin typeface="Cambria Math"/>
                        <a:ea typeface="Cambria Math"/>
                        <a:cs typeface="Times New Roman" pitchFamily="18" charset="0"/>
                      </a:rPr>
                      <m:t>w</m:t>
                    </m:r>
                    <m:r>
                      <m:rPr>
                        <m:nor/>
                      </m:rPr>
                      <a:rPr lang="en-US" altLang="zh-CN" dirty="0">
                        <a:latin typeface="Times New Roman" pitchFamily="18" charset="0"/>
                        <a:ea typeface="Cambria Math"/>
                        <a:cs typeface="Times New Roman" pitchFamily="18" charset="0"/>
                      </a:rPr>
                      <m:t>e</m:t>
                    </m:r>
                    <m:r>
                      <m:rPr>
                        <m:nor/>
                      </m:rPr>
                      <a:rPr lang="en-US" altLang="zh-CN" dirty="0">
                        <a:latin typeface="Times New Roman" pitchFamily="18" charset="0"/>
                        <a:ea typeface="Cambria Math"/>
                        <a:cs typeface="Times New Roman" pitchFamily="18" charset="0"/>
                      </a:rPr>
                      <m:t> </m:t>
                    </m:r>
                    <m:r>
                      <m:rPr>
                        <m:nor/>
                      </m:rPr>
                      <a:rPr lang="en-US" altLang="zh-CN" dirty="0">
                        <a:latin typeface="Times New Roman" pitchFamily="18" charset="0"/>
                        <a:ea typeface="Cambria Math"/>
                        <a:cs typeface="Times New Roman" pitchFamily="18" charset="0"/>
                      </a:rPr>
                      <m:t>say</m:t>
                    </m:r>
                    <m:r>
                      <m:rPr>
                        <m:nor/>
                      </m:rPr>
                      <a:rPr lang="en-US" altLang="zh-CN" dirty="0">
                        <a:latin typeface="Times New Roman" pitchFamily="18" charset="0"/>
                        <a:ea typeface="Cambria Math"/>
                        <a:cs typeface="Times New Roman" pitchFamily="18" charset="0"/>
                      </a:rPr>
                      <m:t> </m:t>
                    </m:r>
                    <m:r>
                      <m:rPr>
                        <m:sty m:val="p"/>
                      </m:rPr>
                      <a:rPr lang="en-US" altLang="zh-CN">
                        <a:latin typeface="Cambria Math"/>
                        <a:ea typeface="Cambria Math"/>
                        <a:cs typeface="Times New Roman" pitchFamily="18" charset="0"/>
                      </a:rPr>
                      <m:t>s</m:t>
                    </m:r>
                    <m:r>
                      <a:rPr lang="en-US" altLang="zh-CN" i="1">
                        <a:latin typeface="Cambria Math"/>
                        <a:ea typeface="Cambria Math"/>
                        <a:cs typeface="Times New Roman" pitchFamily="18" charset="0"/>
                      </a:rPr>
                      <m:t>→</m:t>
                    </m:r>
                    <m:sSup>
                      <m:sSupPr>
                        <m:ctrlPr>
                          <a:rPr lang="en-US" altLang="zh-CN" i="1">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r>
                      <a:rPr lang="en-US" altLang="zh-CN" i="1">
                        <a:latin typeface="Cambria Math"/>
                        <a:ea typeface="Cambria Math"/>
                        <a:cs typeface="Times New Roman" pitchFamily="18" charset="0"/>
                      </a:rPr>
                      <m:t>,</m:t>
                    </m:r>
                    <m:r>
                      <m:rPr>
                        <m:nor/>
                      </m:rPr>
                      <a:rPr lang="en-US" altLang="zh-CN">
                        <a:latin typeface="Times New Roman" pitchFamily="18" charset="0"/>
                        <a:cs typeface="Times New Roman" pitchFamily="18" charset="0"/>
                      </a:rPr>
                      <m:t>we</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define</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the</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generalized</m:t>
                    </m:r>
                    <m:r>
                      <m:rPr>
                        <m:nor/>
                      </m:rPr>
                      <a:rPr lang="en-US" altLang="zh-CN" b="0" i="0" smtClean="0">
                        <a:latin typeface="Times New Roman" pitchFamily="18" charset="0"/>
                        <a:cs typeface="Times New Roman" pitchFamily="18" charset="0"/>
                      </a:rPr>
                      <m:t> </m:t>
                    </m:r>
                    <m:r>
                      <m:rPr>
                        <m:nor/>
                      </m:rPr>
                      <a:rPr lang="en-US" altLang="zh-CN">
                        <a:latin typeface="Times New Roman" pitchFamily="18" charset="0"/>
                        <a:cs typeface="Times New Roman" pitchFamily="18" charset="0"/>
                      </a:rPr>
                      <m:t>transition</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relation</m:t>
                    </m:r>
                    <m:r>
                      <m:rPr>
                        <m:nor/>
                      </m:rPr>
                      <a:rPr lang="en-US" altLang="zh-CN">
                        <a:latin typeface="Times New Roman" pitchFamily="18" charset="0"/>
                        <a:cs typeface="Times New Roman" pitchFamily="18" charset="0"/>
                      </a:rPr>
                      <m:t> </m:t>
                    </m:r>
                    <m:r>
                      <a:rPr lang="en-US" altLang="zh-CN" i="1" smtClean="0">
                        <a:latin typeface="Cambria Math"/>
                        <a:ea typeface="Cambria Math"/>
                      </a:rPr>
                      <m:t>↠⊆</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S</m:t>
                    </m:r>
                    <m:r>
                      <m:rPr>
                        <m:nor/>
                      </m:rPr>
                      <a:rPr lang="en-US" altLang="zh-CN">
                        <a:latin typeface="Times New Roman" pitchFamily="18" charset="0"/>
                        <a:cs typeface="Times New Roman" pitchFamily="18" charset="0"/>
                      </a:rPr>
                      <m:t> × </m:t>
                    </m:r>
                    <m:r>
                      <m:rPr>
                        <m:nor/>
                      </m:rPr>
                      <a:rPr lang="en-US" altLang="zh-CN">
                        <a:latin typeface="Times New Roman" pitchFamily="18" charset="0"/>
                        <a:cs typeface="Times New Roman" pitchFamily="18" charset="0"/>
                      </a:rPr>
                      <m:t>A</m:t>
                    </m:r>
                    <m:r>
                      <m:rPr>
                        <m:nor/>
                      </m:rPr>
                      <a:rPr lang="en-US" altLang="zh-CN">
                        <a:latin typeface="Times New Roman" pitchFamily="18" charset="0"/>
                        <a:cs typeface="Times New Roman" pitchFamily="18" charset="0"/>
                      </a:rPr>
                      <m:t> × </m:t>
                    </m:r>
                    <m:r>
                      <m:rPr>
                        <m:nor/>
                      </m:rPr>
                      <a:rPr lang="en-US" altLang="zh-CN">
                        <a:latin typeface="Times New Roman" pitchFamily="18" charset="0"/>
                        <a:cs typeface="Times New Roman" pitchFamily="18" charset="0"/>
                      </a:rPr>
                      <m:t>S</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such</m:t>
                    </m:r>
                    <m:r>
                      <m:rPr>
                        <m:nor/>
                      </m:rPr>
                      <a:rPr lang="en-US" altLang="zh-CN">
                        <a:latin typeface="Times New Roman" pitchFamily="18" charset="0"/>
                        <a:cs typeface="Times New Roman" pitchFamily="18" charset="0"/>
                      </a:rPr>
                      <m:t> </m:t>
                    </m:r>
                    <m:r>
                      <m:rPr>
                        <m:nor/>
                      </m:rPr>
                      <a:rPr lang="en-US" altLang="zh-CN">
                        <a:latin typeface="Times New Roman" pitchFamily="18" charset="0"/>
                        <a:cs typeface="Times New Roman" pitchFamily="18" charset="0"/>
                      </a:rPr>
                      <m:t>that</m:t>
                    </m:r>
                  </m:oMath>
                </a14:m>
                <a:endParaRPr lang="en-US" altLang="zh-CN" b="0" dirty="0">
                  <a:latin typeface="Times New Roman" pitchFamily="18" charset="0"/>
                  <a:ea typeface="Cambria Math"/>
                  <a:cs typeface="Times New Roman" pitchFamily="18" charset="0"/>
                </a:endParaRPr>
              </a:p>
              <a:p>
                <a:pPr lvl="1"/>
                <a:r>
                  <a:rPr lang="en-US" altLang="zh-CN" dirty="0">
                    <a:latin typeface="Times New Roman" pitchFamily="18" charset="0"/>
                    <a:ea typeface="Cambria Math"/>
                    <a:cs typeface="Times New Roman" pitchFamily="18" charset="0"/>
                  </a:rPr>
                  <a:t>If </a:t>
                </a:r>
                <a14:m>
                  <m:oMath xmlns:m="http://schemas.openxmlformats.org/officeDocument/2006/math">
                    <m:r>
                      <m:rPr>
                        <m:sty m:val="p"/>
                      </m:rPr>
                      <a:rPr lang="en-US" altLang="zh-CN">
                        <a:latin typeface="Cambria Math"/>
                        <a:ea typeface="Cambria Math"/>
                        <a:cs typeface="Times New Roman" pitchFamily="18" charset="0"/>
                      </a:rPr>
                      <m:t>s</m:t>
                    </m:r>
                    <m:r>
                      <a:rPr lang="en-US" altLang="zh-CN" i="1">
                        <a:latin typeface="Cambria Math"/>
                        <a:ea typeface="Cambria Math"/>
                        <a:cs typeface="Times New Roman" pitchFamily="18" charset="0"/>
                      </a:rPr>
                      <m:t>→</m:t>
                    </m:r>
                    <m:sSup>
                      <m:sSupPr>
                        <m:ctrlPr>
                          <a:rPr lang="en-US" altLang="zh-CN" i="1">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r>
                  <a:rPr lang="en-US" altLang="zh-CN" b="0" dirty="0">
                    <a:latin typeface="Times New Roman" pitchFamily="18" charset="0"/>
                    <a:ea typeface="Cambria Math"/>
                    <a:cs typeface="Times New Roman" pitchFamily="18" charset="0"/>
                  </a:rPr>
                  <a:t>, </a:t>
                </a:r>
                <a14:m>
                  <m:oMath xmlns:m="http://schemas.openxmlformats.org/officeDocument/2006/math">
                    <m:r>
                      <m:rPr>
                        <m:sty m:val="p"/>
                      </m:rPr>
                      <a:rPr lang="en-US" altLang="zh-CN">
                        <a:latin typeface="Cambria Math"/>
                        <a:ea typeface="Cambria Math"/>
                        <a:cs typeface="Times New Roman" pitchFamily="18" charset="0"/>
                      </a:rPr>
                      <m:t>s</m:t>
                    </m:r>
                    <m:r>
                      <a:rPr lang="en-US" altLang="zh-CN" i="1">
                        <a:latin typeface="Cambria Math"/>
                        <a:ea typeface="Cambria Math"/>
                      </a:rPr>
                      <m:t>↠</m:t>
                    </m:r>
                    <m:sSup>
                      <m:sSupPr>
                        <m:ctrlPr>
                          <a:rPr lang="en-US" altLang="zh-CN" i="1">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endParaRPr lang="en-US" altLang="zh-CN" b="0" dirty="0">
                  <a:latin typeface="Times New Roman" pitchFamily="18" charset="0"/>
                  <a:ea typeface="Cambria Math"/>
                  <a:cs typeface="Times New Roman" pitchFamily="18" charset="0"/>
                </a:endParaRPr>
              </a:p>
              <a:p>
                <a:pPr lvl="1"/>
                <a:r>
                  <a:rPr lang="en-US" altLang="zh-CN" dirty="0">
                    <a:latin typeface="Times New Roman" pitchFamily="18" charset="0"/>
                    <a:ea typeface="Cambria Math"/>
                    <a:cs typeface="Times New Roman" pitchFamily="18" charset="0"/>
                  </a:rPr>
                  <a:t>If </a:t>
                </a:r>
                <a14:m>
                  <m:oMath xmlns:m="http://schemas.openxmlformats.org/officeDocument/2006/math">
                    <m:r>
                      <m:rPr>
                        <m:sty m:val="p"/>
                      </m:rPr>
                      <a:rPr lang="en-US" altLang="zh-CN">
                        <a:latin typeface="Cambria Math"/>
                        <a:ea typeface="Cambria Math"/>
                        <a:cs typeface="Times New Roman" pitchFamily="18" charset="0"/>
                      </a:rPr>
                      <m:t>s</m:t>
                    </m:r>
                    <m:r>
                      <a:rPr lang="en-US" altLang="zh-CN" i="1">
                        <a:latin typeface="Cambria Math"/>
                        <a:ea typeface="Cambria Math"/>
                      </a:rPr>
                      <m:t>↠</m:t>
                    </m:r>
                    <m:sSup>
                      <m:sSupPr>
                        <m:ctrlPr>
                          <a:rPr lang="en-US" altLang="zh-CN" i="1">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r>
                  <a:rPr lang="en-US" altLang="zh-CN" b="0" dirty="0">
                    <a:latin typeface="Times New Roman" pitchFamily="18" charset="0"/>
                    <a:ea typeface="Cambria Math"/>
                    <a:cs typeface="Times New Roman" pitchFamily="18" charset="0"/>
                  </a:rPr>
                  <a:t>, </a:t>
                </a:r>
                <a14:m>
                  <m:oMath xmlns:m="http://schemas.openxmlformats.org/officeDocument/2006/math">
                    <m:sSup>
                      <m:sSupPr>
                        <m:ctrlPr>
                          <a:rPr lang="en-US" altLang="zh-CN" b="0" i="1" smtClean="0">
                            <a:latin typeface="Cambria Math" panose="02040503050406030204" pitchFamily="18" charset="0"/>
                            <a:ea typeface="Cambria Math"/>
                            <a:cs typeface="Times New Roman" pitchFamily="18" charset="0"/>
                          </a:rPr>
                        </m:ctrlPr>
                      </m:sSupPr>
                      <m:e>
                        <m:r>
                          <m:rPr>
                            <m:sty m:val="p"/>
                          </m:rPr>
                          <a:rPr lang="en-US" altLang="zh-CN">
                            <a:latin typeface="Cambria Math"/>
                            <a:ea typeface="Cambria Math"/>
                            <a:cs typeface="Times New Roman" pitchFamily="18" charset="0"/>
                          </a:rPr>
                          <m:t>s</m:t>
                        </m:r>
                      </m:e>
                      <m:sup>
                        <m:r>
                          <a:rPr lang="en-US" altLang="zh-CN" b="0" i="0" smtClean="0">
                            <a:latin typeface="Cambria Math"/>
                            <a:ea typeface="Cambria Math"/>
                            <a:cs typeface="Times New Roman" pitchFamily="18" charset="0"/>
                          </a:rPr>
                          <m:t>′</m:t>
                        </m:r>
                      </m:sup>
                    </m:sSup>
                    <m:r>
                      <a:rPr lang="en-US" altLang="zh-CN" i="1">
                        <a:latin typeface="Cambria Math"/>
                        <a:ea typeface="Cambria Math"/>
                      </a:rPr>
                      <m:t>↠</m:t>
                    </m:r>
                    <m:sSup>
                      <m:sSupPr>
                        <m:ctrlPr>
                          <a:rPr lang="en-US" altLang="zh-CN" i="1">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r>
                          <a:rPr lang="en-US" altLang="zh-CN" b="0" i="1" smtClean="0">
                            <a:latin typeface="Cambria Math"/>
                            <a:ea typeface="Cambria Math"/>
                            <a:cs typeface="Times New Roman" pitchFamily="18" charset="0"/>
                          </a:rPr>
                          <m:t>′</m:t>
                        </m:r>
                      </m:sup>
                    </m:sSup>
                    <m:r>
                      <a:rPr lang="en-US" altLang="zh-CN" b="0" i="1" smtClean="0">
                        <a:latin typeface="Cambria Math"/>
                        <a:ea typeface="Cambria Math"/>
                        <a:cs typeface="Times New Roman" pitchFamily="18" charset="0"/>
                      </a:rPr>
                      <m:t>, </m:t>
                    </m:r>
                    <m:r>
                      <a:rPr lang="en-US" altLang="zh-CN" b="0" i="1" smtClean="0">
                        <a:latin typeface="Cambria Math"/>
                        <a:ea typeface="Cambria Math"/>
                        <a:cs typeface="Times New Roman" pitchFamily="18" charset="0"/>
                      </a:rPr>
                      <m:t>𝑤𝑒</m:t>
                    </m:r>
                    <m:r>
                      <a:rPr lang="en-US" altLang="zh-CN" b="0" i="1" smtClean="0">
                        <a:latin typeface="Cambria Math"/>
                        <a:ea typeface="Cambria Math"/>
                        <a:cs typeface="Times New Roman" pitchFamily="18" charset="0"/>
                      </a:rPr>
                      <m:t> </m:t>
                    </m:r>
                    <m:r>
                      <a:rPr lang="en-US" altLang="zh-CN" b="0" i="1" smtClean="0">
                        <a:latin typeface="Cambria Math"/>
                        <a:ea typeface="Cambria Math"/>
                        <a:cs typeface="Times New Roman" pitchFamily="18" charset="0"/>
                      </a:rPr>
                      <m:t>𝑠𝑎𝑦</m:t>
                    </m:r>
                    <m:r>
                      <a:rPr lang="en-US" altLang="zh-CN" b="0" i="1" smtClean="0">
                        <a:latin typeface="Cambria Math"/>
                        <a:ea typeface="Cambria Math"/>
                        <a:cs typeface="Times New Roman" pitchFamily="18" charset="0"/>
                      </a:rPr>
                      <m:t> </m:t>
                    </m:r>
                    <m:r>
                      <a:rPr lang="en-US" altLang="zh-CN" b="0" i="1" smtClean="0">
                        <a:latin typeface="Cambria Math"/>
                        <a:ea typeface="Cambria Math"/>
                        <a:cs typeface="Times New Roman" pitchFamily="18" charset="0"/>
                      </a:rPr>
                      <m:t>𝑠</m:t>
                    </m:r>
                    <m:r>
                      <a:rPr lang="en-US" altLang="zh-CN" i="1">
                        <a:latin typeface="Cambria Math"/>
                        <a:ea typeface="Cambria Math"/>
                      </a:rPr>
                      <m:t>↠</m:t>
                    </m:r>
                    <m:sSup>
                      <m:sSupPr>
                        <m:ctrlPr>
                          <a:rPr lang="en-US" altLang="zh-CN" i="1">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endParaRPr lang="en-US" altLang="zh-CN" b="0" dirty="0">
                  <a:latin typeface="Times New Roman" pitchFamily="18" charset="0"/>
                  <a:ea typeface="Cambria Math"/>
                  <a:cs typeface="Times New Roman" pitchFamily="18" charset="0"/>
                </a:endParaRP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Let</a:t>
                </a:r>
                <a14:m>
                  <m:oMath xmlns:m="http://schemas.openxmlformats.org/officeDocument/2006/math">
                    <m:r>
                      <a:rPr lang="en-US" altLang="zh-CN">
                        <a:latin typeface="Cambria Math"/>
                      </a:rPr>
                      <m:t> </m:t>
                    </m:r>
                    <m:r>
                      <a:rPr lang="zh-CN" altLang="en-US" i="1">
                        <a:latin typeface="Cambria Math"/>
                      </a:rPr>
                      <m:t>𝒜</m:t>
                    </m:r>
                    <m:r>
                      <a:rPr lang="en-US" altLang="zh-CN" i="1">
                        <a:latin typeface="Cambria Math"/>
                      </a:rPr>
                      <m:t>=&lt;</m:t>
                    </m:r>
                    <m:r>
                      <a:rPr lang="en-US" altLang="zh-CN" i="1">
                        <a:latin typeface="Cambria Math"/>
                      </a:rPr>
                      <m:t>𝑆</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0</m:t>
                        </m:r>
                      </m:sub>
                    </m:sSub>
                    <m:r>
                      <a:rPr lang="en-US" altLang="zh-CN" i="1">
                        <a:latin typeface="Cambria Math"/>
                      </a:rPr>
                      <m:t>,</m:t>
                    </m:r>
                    <m:r>
                      <a:rPr lang="en-US" altLang="zh-CN" i="1">
                        <a:latin typeface="Cambria Math"/>
                      </a:rPr>
                      <m:t>𝑇</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𝛽</m:t>
                    </m:r>
                    <m:r>
                      <a:rPr lang="en-US" altLang="zh-CN" i="1">
                        <a:latin typeface="Cambria Math"/>
                      </a:rPr>
                      <m:t>&gt;</m:t>
                    </m:r>
                  </m:oMath>
                </a14:m>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be a TS, we say s is reachable if </a:t>
                </a:r>
                <a14:m>
                  <m:oMath xmlns:m="http://schemas.openxmlformats.org/officeDocument/2006/math">
                    <m:r>
                      <a:rPr lang="en-US" altLang="zh-CN" i="1">
                        <a:latin typeface="Cambria Math"/>
                        <a:ea typeface="Cambria Math"/>
                        <a:cs typeface="Times New Roman" pitchFamily="18" charset="0"/>
                      </a:rPr>
                      <m:t>𝑠</m:t>
                    </m:r>
                    <m:r>
                      <a:rPr lang="en-US" altLang="zh-CN" i="1" smtClean="0">
                        <a:latin typeface="Cambria Math"/>
                        <a:ea typeface="Cambria Math"/>
                        <a:cs typeface="Times New Roman" pitchFamily="18" charset="0"/>
                      </a:rPr>
                      <m:t>∈</m:t>
                    </m:r>
                    <m:r>
                      <a:rPr lang="en-US" altLang="zh-CN" b="0" i="1" smtClean="0">
                        <a:latin typeface="Cambria Math"/>
                        <a:ea typeface="Cambria Math"/>
                        <a:cs typeface="Times New Roman" pitchFamily="18" charset="0"/>
                      </a:rPr>
                      <m:t>𝑆</m:t>
                    </m:r>
                    <m:r>
                      <a:rPr lang="en-US" altLang="zh-CN" b="0" i="1" smtClean="0">
                        <a:latin typeface="Cambria Math"/>
                        <a:ea typeface="Cambria Math"/>
                        <a:cs typeface="Times New Roman" pitchFamily="18" charset="0"/>
                      </a:rPr>
                      <m:t>, </m:t>
                    </m:r>
                    <m:sSub>
                      <m:sSubPr>
                        <m:ctrlPr>
                          <a:rPr lang="en-US" altLang="zh-CN" b="0" i="1" smtClean="0">
                            <a:latin typeface="Cambria Math" panose="02040503050406030204" pitchFamily="18" charset="0"/>
                            <a:ea typeface="Cambria Math"/>
                            <a:cs typeface="Times New Roman" pitchFamily="18" charset="0"/>
                          </a:rPr>
                        </m:ctrlPr>
                      </m:sSubPr>
                      <m:e>
                        <m:r>
                          <a:rPr lang="en-US" altLang="zh-CN" b="0" i="1" smtClean="0">
                            <a:latin typeface="Cambria Math"/>
                            <a:ea typeface="Cambria Math"/>
                            <a:cs typeface="Times New Roman" pitchFamily="18" charset="0"/>
                          </a:rPr>
                          <m:t>𝑠</m:t>
                        </m:r>
                      </m:e>
                      <m:sub>
                        <m:r>
                          <a:rPr lang="en-US" altLang="zh-CN" b="0" i="1" smtClean="0">
                            <a:latin typeface="Cambria Math"/>
                            <a:ea typeface="Cambria Math"/>
                            <a:cs typeface="Times New Roman" pitchFamily="18" charset="0"/>
                          </a:rPr>
                          <m:t>0</m:t>
                        </m:r>
                      </m:sub>
                    </m:sSub>
                    <m:r>
                      <a:rPr lang="en-US" altLang="zh-CN" b="0" i="1" smtClean="0">
                        <a:latin typeface="Cambria Math"/>
                        <a:ea typeface="Cambria Math"/>
                        <a:cs typeface="Times New Roman" pitchFamily="18" charset="0"/>
                      </a:rPr>
                      <m:t>∈</m:t>
                    </m:r>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0</m:t>
                        </m:r>
                      </m:sub>
                    </m:sSub>
                    <m:r>
                      <a:rPr lang="en-US" altLang="zh-CN" b="0" i="1" smtClean="0">
                        <a:latin typeface="Cambria Math"/>
                      </a:rPr>
                      <m:t>,  </m:t>
                    </m:r>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0</m:t>
                        </m:r>
                      </m:sub>
                    </m:sSub>
                    <m:r>
                      <a:rPr lang="en-US" altLang="zh-CN" i="1">
                        <a:latin typeface="Cambria Math"/>
                        <a:ea typeface="Cambria Math"/>
                      </a:rPr>
                      <m:t>↠</m:t>
                    </m:r>
                    <m:r>
                      <a:rPr lang="en-US" altLang="zh-CN" b="0" i="1" smtClean="0">
                        <a:latin typeface="Cambria Math"/>
                        <a:ea typeface="Cambria Math"/>
                        <a:cs typeface="Times New Roman" pitchFamily="18" charset="0"/>
                      </a:rPr>
                      <m:t>𝑠</m:t>
                    </m:r>
                  </m:oMath>
                </a14:m>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238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Times New Roman" pitchFamily="18" charset="0"/>
                    <a:cs typeface="Times New Roman" pitchFamily="18" charset="0"/>
                  </a:rPr>
                  <a:t>Let T be a transition system. A state s is a terminal state of T if there are no state s’ such that </a:t>
                </a:r>
                <a14:m>
                  <m:oMath xmlns:m="http://schemas.openxmlformats.org/officeDocument/2006/math">
                    <m:r>
                      <m:rPr>
                        <m:sty m:val="p"/>
                      </m:rPr>
                      <a:rPr lang="en-US" altLang="zh-CN">
                        <a:latin typeface="Cambria Math"/>
                        <a:ea typeface="Cambria Math"/>
                        <a:cs typeface="Times New Roman" pitchFamily="18" charset="0"/>
                      </a:rPr>
                      <m:t>s</m:t>
                    </m:r>
                    <m:r>
                      <a:rPr lang="en-US" altLang="zh-CN" i="1">
                        <a:latin typeface="Cambria Math"/>
                        <a:ea typeface="Cambria Math"/>
                        <a:cs typeface="Times New Roman" pitchFamily="18" charset="0"/>
                      </a:rPr>
                      <m:t>→</m:t>
                    </m:r>
                    <m:sSup>
                      <m:sSupPr>
                        <m:ctrlPr>
                          <a:rPr lang="en-US" altLang="zh-CN" i="1">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𝑠</m:t>
                        </m:r>
                      </m:e>
                      <m:sup>
                        <m:r>
                          <a:rPr lang="en-US" altLang="zh-CN" i="1">
                            <a:latin typeface="Cambria Math"/>
                            <a:ea typeface="Cambria Math"/>
                            <a:cs typeface="Times New Roman" pitchFamily="18" charset="0"/>
                          </a:rPr>
                          <m:t>′</m:t>
                        </m:r>
                      </m:sup>
                    </m:sSup>
                  </m:oMath>
                </a14:m>
                <a:r>
                  <a:rPr lang="en-US" altLang="zh-CN" dirty="0">
                    <a:latin typeface="Times New Roman" pitchFamily="18" charset="0"/>
                    <a:cs typeface="Times New Roman" pitchFamily="18" charset="0"/>
                  </a:rPr>
                  <a:t>.</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A state s is a deadlock state of T if s is reachable and terminal.</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2395"/>
                </a:stretch>
              </a:blipFill>
            </p:spPr>
            <p:txBody>
              <a:bodyPr/>
              <a:lstStyle/>
              <a:p>
                <a:r>
                  <a:rPr lang="zh-CN" alt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077072"/>
            <a:ext cx="2657475" cy="161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67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latin typeface="Cambria Math"/>
                    <a:ea typeface="Cambria Math"/>
                    <a:cs typeface="Times New Roman" pitchFamily="18" charset="0"/>
                  </a:rPr>
                  <a:t>Write</a:t>
                </a:r>
                <a14:m>
                  <m:oMath xmlns:m="http://schemas.openxmlformats.org/officeDocument/2006/math">
                    <m:r>
                      <a:rPr lang="en-US" altLang="zh-CN">
                        <a:latin typeface="Cambria Math"/>
                        <a:ea typeface="Cambria Math"/>
                        <a:cs typeface="Times New Roman" pitchFamily="18" charset="0"/>
                      </a:rPr>
                      <m:t> </m:t>
                    </m:r>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𝑇</m:t>
                        </m:r>
                      </m:e>
                      <m:sup>
                        <m:r>
                          <a:rPr lang="en-US" altLang="zh-CN">
                            <a:latin typeface="Cambria Math"/>
                            <a:ea typeface="Cambria Math"/>
                            <a:cs typeface="Times New Roman" pitchFamily="18" charset="0"/>
                          </a:rPr>
                          <m:t>+</m:t>
                        </m:r>
                      </m:sup>
                    </m:sSup>
                  </m:oMath>
                </a14:m>
                <a:r>
                  <a:rPr lang="en-US" altLang="zh-CN" b="0" i="1" dirty="0">
                    <a:latin typeface="Cambria Math"/>
                    <a:ea typeface="Cambria Math"/>
                    <a:cs typeface="Times New Roman" pitchFamily="18" charset="0"/>
                  </a:rPr>
                  <a:t> </a:t>
                </a:r>
                <a:r>
                  <a:rPr lang="en-US" altLang="zh-CN" dirty="0">
                    <a:latin typeface="Cambria Math"/>
                    <a:ea typeface="Cambria Math"/>
                    <a:cs typeface="Times New Roman" pitchFamily="18" charset="0"/>
                  </a:rPr>
                  <a:t>for the set of finite paths and </a:t>
                </a:r>
                <a14:m>
                  <m:oMath xmlns:m="http://schemas.openxmlformats.org/officeDocument/2006/math">
                    <m:sSup>
                      <m:sSupPr>
                        <m:ctrlPr>
                          <a:rPr lang="en-US" altLang="zh-CN" i="1">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𝑇</m:t>
                        </m:r>
                      </m:e>
                      <m:sup>
                        <m:r>
                          <a:rPr lang="en-US" altLang="zh-CN" i="1" smtClean="0">
                            <a:latin typeface="Cambria Math"/>
                            <a:ea typeface="Cambria Math"/>
                            <a:cs typeface="Times New Roman" pitchFamily="18" charset="0"/>
                          </a:rPr>
                          <m:t>𝜔</m:t>
                        </m:r>
                      </m:sup>
                    </m:sSup>
                  </m:oMath>
                </a14:m>
                <a:r>
                  <a:rPr lang="en-US" altLang="zh-CN" i="1" dirty="0">
                    <a:latin typeface="Cambria Math"/>
                    <a:ea typeface="Cambria Math"/>
                    <a:cs typeface="Times New Roman" pitchFamily="18" charset="0"/>
                  </a:rPr>
                  <a:t> </a:t>
                </a:r>
                <a:r>
                  <a:rPr lang="en-US" altLang="zh-CN" dirty="0">
                    <a:latin typeface="Cambria Math"/>
                    <a:ea typeface="Cambria Math"/>
                    <a:cs typeface="Times New Roman" pitchFamily="18" charset="0"/>
                  </a:rPr>
                  <a:t>for the set of infinite paths. The mappings </a:t>
                </a:r>
                <a14:m>
                  <m:oMath xmlns:m="http://schemas.openxmlformats.org/officeDocument/2006/math">
                    <m:r>
                      <a:rPr lang="zh-CN" altLang="en-US" i="1">
                        <a:latin typeface="Cambria Math"/>
                        <a:ea typeface="Cambria Math"/>
                        <a:cs typeface="Times New Roman" pitchFamily="18" charset="0"/>
                      </a:rPr>
                      <m:t>𝛼</m:t>
                    </m:r>
                  </m:oMath>
                </a14:m>
                <a:r>
                  <a:rPr lang="en-US" altLang="zh-CN" b="0" i="1" dirty="0">
                    <a:latin typeface="Cambria Math"/>
                    <a:ea typeface="Cambria Math"/>
                    <a:cs typeface="Times New Roman" pitchFamily="18" charset="0"/>
                  </a:rPr>
                  <a:t> </a:t>
                </a:r>
                <a:r>
                  <a:rPr lang="en-US" altLang="zh-CN" b="0" dirty="0">
                    <a:latin typeface="Cambria Math"/>
                    <a:ea typeface="Cambria Math"/>
                    <a:cs typeface="Times New Roman" pitchFamily="18" charset="0"/>
                  </a:rPr>
                  <a:t>and</a:t>
                </a:r>
                <a14:m>
                  <m:oMath xmlns:m="http://schemas.openxmlformats.org/officeDocument/2006/math">
                    <m:r>
                      <a:rPr lang="en-US" altLang="zh-CN" b="0" i="1" smtClean="0">
                        <a:latin typeface="Cambria Math"/>
                        <a:ea typeface="Cambria Math"/>
                        <a:cs typeface="Times New Roman" pitchFamily="18" charset="0"/>
                      </a:rPr>
                      <m:t> </m:t>
                    </m:r>
                    <m:r>
                      <a:rPr lang="zh-CN" altLang="en-US" i="1">
                        <a:latin typeface="Cambria Math"/>
                        <a:ea typeface="Cambria Math"/>
                        <a:cs typeface="Times New Roman" pitchFamily="18" charset="0"/>
                      </a:rPr>
                      <m:t>𝛽</m:t>
                    </m:r>
                  </m:oMath>
                </a14:m>
                <a:r>
                  <a:rPr lang="en-US" altLang="zh-CN" b="0" i="1" dirty="0">
                    <a:latin typeface="Cambria Math"/>
                    <a:ea typeface="Cambria Math"/>
                    <a:cs typeface="Times New Roman" pitchFamily="18" charset="0"/>
                  </a:rPr>
                  <a:t> </a:t>
                </a:r>
                <a:r>
                  <a:rPr lang="en-US" altLang="zh-CN" b="0" dirty="0">
                    <a:latin typeface="Cambria Math"/>
                    <a:ea typeface="Cambria Math"/>
                    <a:cs typeface="Times New Roman" pitchFamily="18" charset="0"/>
                  </a:rPr>
                  <a:t>can be extended to</a:t>
                </a:r>
                <a:r>
                  <a:rPr lang="en-US" altLang="zh-CN" b="0" i="1" dirty="0">
                    <a:latin typeface="Cambria Math"/>
                    <a:ea typeface="Cambria Math"/>
                    <a:cs typeface="Times New Roman" pitchFamily="18" charset="0"/>
                  </a:rPr>
                  <a:t> </a:t>
                </a:r>
                <a14:m>
                  <m:oMath xmlns:m="http://schemas.openxmlformats.org/officeDocument/2006/math">
                    <m:sSup>
                      <m:sSupPr>
                        <m:ctrlPr>
                          <a:rPr lang="en-US" altLang="zh-CN" i="1">
                            <a:latin typeface="Cambria Math" panose="02040503050406030204" pitchFamily="18" charset="0"/>
                            <a:ea typeface="Cambria Math"/>
                            <a:cs typeface="Times New Roman" pitchFamily="18" charset="0"/>
                          </a:rPr>
                        </m:ctrlPr>
                      </m:sSupPr>
                      <m:e>
                        <m:r>
                          <a:rPr lang="en-US" altLang="zh-CN" i="1">
                            <a:latin typeface="Cambria Math"/>
                            <a:ea typeface="Cambria Math"/>
                            <a:cs typeface="Times New Roman" pitchFamily="18" charset="0"/>
                          </a:rPr>
                          <m:t>𝑇</m:t>
                        </m:r>
                      </m:e>
                      <m:sup>
                        <m:r>
                          <a:rPr lang="en-US" altLang="zh-CN" i="1">
                            <a:latin typeface="Cambria Math"/>
                            <a:ea typeface="Cambria Math"/>
                            <a:cs typeface="Times New Roman" pitchFamily="18" charset="0"/>
                          </a:rPr>
                          <m:t>+</m:t>
                        </m:r>
                      </m:sup>
                    </m:sSup>
                  </m:oMath>
                </a14:m>
                <a:r>
                  <a:rPr lang="en-US" altLang="zh-CN" i="1" dirty="0">
                    <a:latin typeface="Cambria Math"/>
                    <a:ea typeface="Cambria Math"/>
                    <a:cs typeface="Times New Roman" pitchFamily="18" charset="0"/>
                  </a:rPr>
                  <a:t> </a:t>
                </a:r>
                <a:r>
                  <a:rPr lang="en-US" altLang="zh-CN" dirty="0">
                    <a:latin typeface="Cambria Math"/>
                    <a:ea typeface="Cambria Math"/>
                    <a:cs typeface="Times New Roman" pitchFamily="18" charset="0"/>
                  </a:rPr>
                  <a:t>by defining  </a:t>
                </a:r>
              </a:p>
              <a:p>
                <a:pPr lvl="1"/>
                <a14:m>
                  <m:oMath xmlns:m="http://schemas.openxmlformats.org/officeDocument/2006/math">
                    <m:r>
                      <a:rPr lang="zh-CN" altLang="en-US" i="1">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r>
                          <a:rPr lang="en-US" altLang="zh-CN" b="0" i="1" smtClean="0">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b="0" i="1" smtClean="0">
                                <a:latin typeface="Cambria Math"/>
                                <a:ea typeface="Cambria Math"/>
                                <a:cs typeface="Times New Roman" pitchFamily="18" charset="0"/>
                              </a:rPr>
                              <m:t>𝑛</m:t>
                            </m:r>
                          </m:sub>
                        </m:sSub>
                      </m:e>
                    </m:d>
                    <m:r>
                      <a:rPr lang="en-US" altLang="zh-CN" b="0" i="1" smtClean="0">
                        <a:latin typeface="Cambria Math"/>
                        <a:ea typeface="Cambria Math"/>
                        <a:cs typeface="Times New Roman" pitchFamily="18" charset="0"/>
                      </a:rPr>
                      <m:t>=</m:t>
                    </m:r>
                    <m:r>
                      <a:rPr lang="zh-CN" altLang="en-US" i="1">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e>
                    </m:d>
                    <m:r>
                      <a:rPr lang="en-US" altLang="zh-CN" b="0" i="1" smtClean="0">
                        <a:latin typeface="Cambria Math"/>
                        <a:ea typeface="Cambria Math"/>
                        <a:cs typeface="Times New Roman" pitchFamily="18" charset="0"/>
                      </a:rPr>
                      <m:t>,  </m:t>
                    </m:r>
                    <m:r>
                      <a:rPr lang="zh-CN" altLang="en-US" i="1">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r>
                          <a:rPr lang="en-US" altLang="zh-CN" i="1">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𝑛</m:t>
                            </m:r>
                          </m:sub>
                        </m:sSub>
                      </m:e>
                    </m:d>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𝛽</m:t>
                    </m:r>
                    <m:r>
                      <a:rPr lang="en-US" altLang="zh-CN" i="1">
                        <a:latin typeface="Cambria Math"/>
                        <a:ea typeface="Cambria Math"/>
                        <a:cs typeface="Times New Roman" pitchFamily="18" charset="0"/>
                      </a:rPr>
                      <m:t>(</m:t>
                    </m:r>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b="0" i="1" smtClean="0">
                            <a:latin typeface="Cambria Math"/>
                            <a:ea typeface="Cambria Math"/>
                            <a:cs typeface="Times New Roman" pitchFamily="18" charset="0"/>
                          </a:rPr>
                          <m:t>𝑛</m:t>
                        </m:r>
                      </m:sub>
                    </m:sSub>
                    <m:r>
                      <a:rPr lang="en-US" altLang="zh-CN" i="1">
                        <a:latin typeface="Cambria Math"/>
                        <a:ea typeface="Cambria Math"/>
                        <a:cs typeface="Times New Roman" pitchFamily="18" charset="0"/>
                      </a:rPr>
                      <m:t>)</m:t>
                    </m:r>
                  </m:oMath>
                </a14:m>
                <a:r>
                  <a:rPr lang="en-US" altLang="zh-CN" dirty="0"/>
                  <a:t> </a:t>
                </a:r>
              </a:p>
              <a:p>
                <a:pPr lvl="1"/>
                <a:r>
                  <a:rPr lang="en-US" altLang="zh-CN" dirty="0">
                    <a:latin typeface="Cambria Math"/>
                    <a:ea typeface="Cambria Math"/>
                    <a:cs typeface="Times New Roman" pitchFamily="18" charset="0"/>
                  </a:rPr>
                  <a:t>A finite path </a:t>
                </a:r>
                <a14:m>
                  <m:oMath xmlns:m="http://schemas.openxmlformats.org/officeDocument/2006/math">
                    <m:r>
                      <a:rPr lang="en-US" altLang="zh-CN" i="1">
                        <a:latin typeface="Cambria Math"/>
                        <a:ea typeface="Cambria Math"/>
                        <a:cs typeface="Times New Roman" pitchFamily="18" charset="0"/>
                      </a:rPr>
                      <m:t>𝑐</m:t>
                    </m:r>
                  </m:oMath>
                </a14:m>
                <a:r>
                  <a:rPr lang="en-US" altLang="zh-CN" dirty="0"/>
                  <a:t> </a:t>
                </a:r>
                <a:r>
                  <a:rPr lang="en-US" altLang="zh-CN" dirty="0">
                    <a:latin typeface="Cambria Math"/>
                    <a:ea typeface="Cambria Math"/>
                    <a:cs typeface="Times New Roman" pitchFamily="18" charset="0"/>
                  </a:rPr>
                  <a:t>represents a finite evolution of a TS from state</a:t>
                </a:r>
                <a14:m>
                  <m:oMath xmlns:m="http://schemas.openxmlformats.org/officeDocument/2006/math">
                    <m:r>
                      <a:rPr lang="en-US" altLang="zh-CN" b="0" i="0" smtClean="0">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b="0" i="1" smtClean="0">
                            <a:latin typeface="Cambria Math"/>
                            <a:ea typeface="Cambria Math"/>
                            <a:cs typeface="Times New Roman" pitchFamily="18" charset="0"/>
                          </a:rPr>
                          <m:t>𝑐</m:t>
                        </m:r>
                      </m:e>
                    </m:d>
                    <m:r>
                      <a:rPr lang="en-US" altLang="zh-CN" b="0" i="1" smtClean="0">
                        <a:latin typeface="Cambria Math"/>
                        <a:ea typeface="Cambria Math"/>
                        <a:cs typeface="Times New Roman" pitchFamily="18" charset="0"/>
                      </a:rPr>
                      <m:t> </m:t>
                    </m:r>
                    <m:r>
                      <a:rPr lang="en-US" altLang="zh-CN" b="0" i="0" smtClean="0">
                        <a:latin typeface="Cambria Math"/>
                        <a:ea typeface="Cambria Math"/>
                        <a:cs typeface="Times New Roman" pitchFamily="18" charset="0"/>
                      </a:rPr>
                      <m:t> </m:t>
                    </m:r>
                  </m:oMath>
                </a14:m>
                <a:r>
                  <a:rPr lang="en-US" altLang="zh-CN" dirty="0">
                    <a:latin typeface="Cambria Math"/>
                    <a:ea typeface="Cambria Math"/>
                    <a:cs typeface="Times New Roman" pitchFamily="18" charset="0"/>
                  </a:rPr>
                  <a:t>to</a:t>
                </a:r>
                <a14:m>
                  <m:oMath xmlns:m="http://schemas.openxmlformats.org/officeDocument/2006/math">
                    <m:r>
                      <a:rPr lang="en-US" altLang="zh-CN" b="0" i="0" smtClean="0">
                        <a:latin typeface="Cambria Math"/>
                        <a:ea typeface="Cambria Math"/>
                        <a:cs typeface="Times New Roman" pitchFamily="18" charset="0"/>
                      </a:rPr>
                      <m:t> </m:t>
                    </m:r>
                    <m:r>
                      <a:rPr lang="zh-CN" altLang="en-US" i="1">
                        <a:latin typeface="Cambria Math"/>
                        <a:ea typeface="Cambria Math"/>
                        <a:cs typeface="Times New Roman" pitchFamily="18" charset="0"/>
                      </a:rPr>
                      <m:t>𝛽</m:t>
                    </m:r>
                    <m:d>
                      <m:dPr>
                        <m:ctrlPr>
                          <a:rPr lang="en-US" altLang="zh-CN" i="1">
                            <a:latin typeface="Cambria Math" panose="02040503050406030204" pitchFamily="18" charset="0"/>
                            <a:ea typeface="Cambria Math"/>
                            <a:cs typeface="Times New Roman" pitchFamily="18" charset="0"/>
                          </a:rPr>
                        </m:ctrlPr>
                      </m:dPr>
                      <m:e>
                        <m:r>
                          <a:rPr lang="en-US" altLang="zh-CN" b="0" i="1" smtClean="0">
                            <a:latin typeface="Cambria Math"/>
                            <a:ea typeface="Cambria Math"/>
                            <a:cs typeface="Times New Roman" pitchFamily="18" charset="0"/>
                          </a:rPr>
                          <m:t>𝑐</m:t>
                        </m:r>
                      </m:e>
                    </m:d>
                    <m:r>
                      <a:rPr lang="en-US" altLang="zh-CN" i="1">
                        <a:latin typeface="Cambria Math"/>
                        <a:ea typeface="Cambria Math"/>
                        <a:cs typeface="Times New Roman" pitchFamily="18" charset="0"/>
                      </a:rPr>
                      <m:t> </m:t>
                    </m:r>
                  </m:oMath>
                </a14:m>
                <a:endParaRPr lang="en-US" altLang="zh-CN" dirty="0"/>
              </a:p>
              <a:p>
                <a:r>
                  <a:rPr lang="en-US" altLang="zh-CN" dirty="0">
                    <a:latin typeface="Cambria Math"/>
                    <a:ea typeface="Cambria Math"/>
                    <a:cs typeface="Times New Roman" pitchFamily="18" charset="0"/>
                  </a:rPr>
                  <a:t>Similarly,  the mapping</a:t>
                </a:r>
                <a14:m>
                  <m:oMath xmlns:m="http://schemas.openxmlformats.org/officeDocument/2006/math">
                    <m:r>
                      <a:rPr lang="en-US" altLang="zh-CN">
                        <a:latin typeface="Cambria Math"/>
                        <a:ea typeface="Cambria Math"/>
                        <a:cs typeface="Times New Roman" pitchFamily="18" charset="0"/>
                      </a:rPr>
                      <m:t> </m:t>
                    </m:r>
                    <m:r>
                      <a:rPr lang="zh-CN" altLang="en-US">
                        <a:latin typeface="Cambria Math"/>
                        <a:ea typeface="Cambria Math"/>
                        <a:cs typeface="Times New Roman" pitchFamily="18" charset="0"/>
                      </a:rPr>
                      <m:t>𝛼</m:t>
                    </m:r>
                  </m:oMath>
                </a14:m>
                <a:r>
                  <a:rPr lang="en-US" altLang="zh-CN" dirty="0">
                    <a:latin typeface="Cambria Math"/>
                    <a:ea typeface="Cambria Math"/>
                    <a:cs typeface="Times New Roman" pitchFamily="18" charset="0"/>
                  </a:rPr>
                  <a:t> is extended to </a:t>
                </a:r>
                <a14:m>
                  <m:oMath xmlns:m="http://schemas.openxmlformats.org/officeDocument/2006/math">
                    <m:sSup>
                      <m:sSupPr>
                        <m:ctrlPr>
                          <a:rPr lang="en-US" altLang="zh-CN" i="1">
                            <a:latin typeface="Cambria Math" panose="02040503050406030204" pitchFamily="18" charset="0"/>
                            <a:ea typeface="Cambria Math"/>
                            <a:cs typeface="Times New Roman" pitchFamily="18" charset="0"/>
                          </a:rPr>
                        </m:ctrlPr>
                      </m:sSupPr>
                      <m:e>
                        <m:r>
                          <a:rPr lang="en-US" altLang="zh-CN">
                            <a:latin typeface="Cambria Math"/>
                            <a:ea typeface="Cambria Math"/>
                            <a:cs typeface="Times New Roman" pitchFamily="18" charset="0"/>
                          </a:rPr>
                          <m:t>𝑇</m:t>
                        </m:r>
                      </m:e>
                      <m:sup>
                        <m:r>
                          <a:rPr lang="en-US" altLang="zh-CN">
                            <a:latin typeface="Cambria Math"/>
                            <a:ea typeface="Cambria Math"/>
                            <a:cs typeface="Times New Roman" pitchFamily="18" charset="0"/>
                          </a:rPr>
                          <m:t>𝜔</m:t>
                        </m:r>
                      </m:sup>
                    </m:sSup>
                  </m:oMath>
                </a14:m>
                <a:r>
                  <a:rPr lang="en-US" altLang="zh-CN" dirty="0">
                    <a:latin typeface="Cambria Math"/>
                    <a:ea typeface="Cambria Math"/>
                    <a:cs typeface="Times New Roman" pitchFamily="18" charset="0"/>
                  </a:rPr>
                  <a:t> by defining</a:t>
                </a:r>
                <a14:m>
                  <m:oMath xmlns:m="http://schemas.openxmlformats.org/officeDocument/2006/math">
                    <m:r>
                      <a:rPr lang="en-US" altLang="zh-CN" b="0" i="0" smtClean="0">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r>
                          <a:rPr lang="en-US" altLang="zh-CN" i="1">
                            <a:latin typeface="Cambria Math"/>
                            <a:ea typeface="Cambria Math"/>
                            <a:cs typeface="Times New Roman" pitchFamily="18" charset="0"/>
                          </a:rPr>
                          <m:t>…</m:t>
                        </m:r>
                      </m:e>
                    </m:d>
                    <m:r>
                      <a:rPr lang="en-US" altLang="zh-CN" i="1">
                        <a:latin typeface="Cambria Math"/>
                        <a:ea typeface="Cambria Math"/>
                        <a:cs typeface="Times New Roman" pitchFamily="18" charset="0"/>
                      </a:rPr>
                      <m:t>=</m:t>
                    </m:r>
                    <m:r>
                      <a:rPr lang="zh-CN" altLang="en-US" i="1">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sSub>
                          <m:sSubPr>
                            <m:ctrlPr>
                              <a:rPr lang="en-US" altLang="zh-CN" i="1">
                                <a:latin typeface="Cambria Math" panose="02040503050406030204" pitchFamily="18" charset="0"/>
                                <a:ea typeface="Cambria Math"/>
                                <a:cs typeface="Times New Roman" pitchFamily="18" charset="0"/>
                              </a:rPr>
                            </m:ctrlPr>
                          </m:sSubPr>
                          <m:e>
                            <m:r>
                              <a:rPr lang="en-US" altLang="zh-CN" i="1">
                                <a:latin typeface="Cambria Math"/>
                                <a:ea typeface="Cambria Math"/>
                                <a:cs typeface="Times New Roman" pitchFamily="18" charset="0"/>
                              </a:rPr>
                              <m:t>𝑡</m:t>
                            </m:r>
                          </m:e>
                          <m:sub>
                            <m:r>
                              <a:rPr lang="en-US" altLang="zh-CN" i="1">
                                <a:latin typeface="Cambria Math"/>
                                <a:ea typeface="Cambria Math"/>
                                <a:cs typeface="Times New Roman" pitchFamily="18" charset="0"/>
                              </a:rPr>
                              <m:t>1</m:t>
                            </m:r>
                          </m:sub>
                        </m:sSub>
                      </m:e>
                    </m:d>
                    <m:r>
                      <a:rPr lang="en-US" altLang="zh-CN" i="1">
                        <a:latin typeface="Cambria Math"/>
                        <a:ea typeface="Cambria Math"/>
                        <a:cs typeface="Times New Roman" pitchFamily="18" charset="0"/>
                      </a:rPr>
                      <m:t>, </m:t>
                    </m:r>
                  </m:oMath>
                </a14:m>
                <a:endParaRPr lang="en-US" altLang="zh-CN" dirty="0"/>
              </a:p>
              <a:p>
                <a:pPr lvl="1"/>
                <a:r>
                  <a:rPr lang="en-US" altLang="zh-CN" dirty="0">
                    <a:latin typeface="Cambria Math"/>
                    <a:ea typeface="Cambria Math"/>
                    <a:cs typeface="Times New Roman" pitchFamily="18" charset="0"/>
                  </a:rPr>
                  <a:t>A infinite path </a:t>
                </a:r>
                <a14:m>
                  <m:oMath xmlns:m="http://schemas.openxmlformats.org/officeDocument/2006/math">
                    <m:r>
                      <a:rPr lang="en-US" altLang="zh-CN" i="1">
                        <a:latin typeface="Cambria Math"/>
                        <a:ea typeface="Cambria Math"/>
                        <a:cs typeface="Times New Roman" pitchFamily="18" charset="0"/>
                      </a:rPr>
                      <m:t>𝑐</m:t>
                    </m:r>
                  </m:oMath>
                </a14:m>
                <a:r>
                  <a:rPr lang="en-US" altLang="zh-CN" dirty="0"/>
                  <a:t> </a:t>
                </a:r>
                <a:r>
                  <a:rPr lang="en-US" altLang="zh-CN" dirty="0">
                    <a:latin typeface="Cambria Math"/>
                    <a:ea typeface="Cambria Math"/>
                    <a:cs typeface="Times New Roman" pitchFamily="18" charset="0"/>
                  </a:rPr>
                  <a:t>represents an infinite evolution of a TS from state</a:t>
                </a:r>
                <a14:m>
                  <m:oMath xmlns:m="http://schemas.openxmlformats.org/officeDocument/2006/math">
                    <m:r>
                      <a:rPr lang="en-US" altLang="zh-CN">
                        <a:latin typeface="Cambria Math"/>
                        <a:ea typeface="Cambria Math"/>
                        <a:cs typeface="Times New Roman" pitchFamily="18" charset="0"/>
                      </a:rPr>
                      <m:t> </m:t>
                    </m:r>
                    <m:r>
                      <a:rPr lang="zh-CN" altLang="en-US" i="1">
                        <a:latin typeface="Cambria Math"/>
                        <a:ea typeface="Cambria Math"/>
                        <a:cs typeface="Times New Roman" pitchFamily="18" charset="0"/>
                      </a:rPr>
                      <m:t>𝛼</m:t>
                    </m:r>
                    <m:d>
                      <m:dPr>
                        <m:ctrlPr>
                          <a:rPr lang="en-US" altLang="zh-CN" i="1">
                            <a:latin typeface="Cambria Math" panose="02040503050406030204" pitchFamily="18" charset="0"/>
                            <a:ea typeface="Cambria Math"/>
                            <a:cs typeface="Times New Roman" pitchFamily="18" charset="0"/>
                          </a:rPr>
                        </m:ctrlPr>
                      </m:dPr>
                      <m:e>
                        <m:r>
                          <a:rPr lang="en-US" altLang="zh-CN" i="1">
                            <a:latin typeface="Cambria Math"/>
                            <a:ea typeface="Cambria Math"/>
                            <a:cs typeface="Times New Roman" pitchFamily="18" charset="0"/>
                          </a:rPr>
                          <m:t>𝑐</m:t>
                        </m:r>
                      </m:e>
                    </m:d>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74" t="-1387" r="-1497" b="-2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4214928"/>
      </p:ext>
    </p:extLst>
  </p:cSld>
  <p:clrMapOvr>
    <a:masterClrMapping/>
  </p:clrMapOvr>
</p:sld>
</file>

<file path=ppt/theme/theme1.xml><?xml version="1.0" encoding="utf-8"?>
<a:theme xmlns:a="http://schemas.openxmlformats.org/drawingml/2006/main" name="seg">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BACH-v1</Template>
  <TotalTime>2749</TotalTime>
  <Words>3906</Words>
  <Application>Microsoft Macintosh PowerPoint</Application>
  <PresentationFormat>全屏显示(4:3)</PresentationFormat>
  <Paragraphs>377</Paragraphs>
  <Slides>69</Slides>
  <Notes>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6" baseType="lpstr">
      <vt:lpstr>Arial</vt:lpstr>
      <vt:lpstr>Calibri</vt:lpstr>
      <vt:lpstr>Cambria Math</vt:lpstr>
      <vt:lpstr>Times New Roman</vt:lpstr>
      <vt:lpstr>Wingdings</vt:lpstr>
      <vt:lpstr>seg</vt:lpstr>
      <vt:lpstr>Equation</vt:lpstr>
      <vt:lpstr>Transition System</vt:lpstr>
      <vt:lpstr>Definitions and notations</vt:lpstr>
      <vt:lpstr>PowerPoint 演示文稿</vt:lpstr>
      <vt:lpstr>PowerPoint 演示文稿</vt:lpstr>
      <vt:lpstr>Transition systems</vt:lpstr>
      <vt:lpstr>Paths</vt:lpstr>
      <vt:lpstr>PowerPoint 演示文稿</vt:lpstr>
      <vt:lpstr>PowerPoint 演示文稿</vt:lpstr>
      <vt:lpstr>PowerPoint 演示文稿</vt:lpstr>
      <vt:lpstr>PowerPoint 演示文稿</vt:lpstr>
      <vt:lpstr>Labeled transition systems</vt:lpstr>
      <vt:lpstr>PowerPoint 演示文稿</vt:lpstr>
      <vt:lpstr>PowerPoint 演示文稿</vt:lpstr>
      <vt:lpstr>Traces</vt:lpstr>
      <vt:lpstr>Equivalence Relation</vt:lpstr>
      <vt:lpstr>PowerPoint 演示文稿</vt:lpstr>
      <vt:lpstr>Transition system homomorphism</vt:lpstr>
      <vt:lpstr>PowerPoint 演示文稿</vt:lpstr>
      <vt:lpstr>PowerPoint 演示文稿</vt:lpstr>
      <vt:lpstr>PowerPoint 演示文稿</vt:lpstr>
      <vt:lpstr>PowerPoint 演示文稿</vt:lpstr>
      <vt:lpstr>Weak Isomorphism</vt:lpstr>
      <vt:lpstr>PowerPoint 演示文稿</vt:lpstr>
      <vt:lpstr>PowerPoint 演示文稿</vt:lpstr>
      <vt:lpstr>PowerPoint 演示文稿</vt:lpstr>
      <vt:lpstr>PowerPoint 演示文稿</vt:lpstr>
      <vt:lpstr>PowerPoint 演示文稿</vt:lpstr>
      <vt:lpstr>PowerPoint 演示文稿</vt:lpstr>
      <vt:lpstr>The free product of transition systems</vt:lpstr>
      <vt:lpstr>PowerPoint 演示文稿</vt:lpstr>
      <vt:lpstr>PowerPoint 演示文稿</vt:lpstr>
      <vt:lpstr>PowerPoint 演示文稿</vt:lpstr>
      <vt:lpstr>The synchronous product of transition systems</vt:lpstr>
      <vt:lpstr>PowerPoint 演示文稿</vt:lpstr>
      <vt:lpstr>PowerPoint 演示文稿</vt:lpstr>
      <vt:lpstr>PowerPoint 演示文稿</vt:lpstr>
      <vt:lpstr>PowerPoint 演示文稿</vt:lpstr>
      <vt:lpstr>PowerPoint 演示文稿</vt:lpstr>
      <vt:lpstr>τ Transition</vt:lpstr>
      <vt:lpstr>Shared label</vt:lpstr>
      <vt:lpstr>Modeling sequential circuits</vt:lpstr>
      <vt:lpstr>PowerPoint 演示文稿</vt:lpstr>
      <vt:lpstr>A Mutual Exclusion Protocol</vt:lpstr>
      <vt:lpstr>State Space</vt:lpstr>
      <vt:lpstr>PowerPoint 演示文稿</vt:lpstr>
      <vt:lpstr>PowerPoint 演示文稿</vt:lpstr>
      <vt:lpstr>PowerPoint 演示文稿</vt:lpstr>
      <vt:lpstr>PowerPoint 演示文稿</vt:lpstr>
      <vt:lpstr>PowerPoint 演示文稿</vt:lpstr>
      <vt:lpstr>PowerPoint 演示文稿</vt:lpstr>
      <vt:lpstr>Introduction</vt:lpstr>
      <vt:lpstr>PowerPoint 演示文稿</vt:lpstr>
      <vt:lpstr>CTL*</vt:lpstr>
      <vt:lpstr>PowerPoint 演示文稿</vt:lpstr>
      <vt:lpstr>PowerPoint 演示文稿</vt:lpstr>
      <vt:lpstr>PowerPoint 演示文稿</vt:lpstr>
      <vt:lpstr>PowerPoint 演示文稿</vt:lpstr>
      <vt:lpstr>PowerPoint 演示文稿</vt:lpstr>
      <vt:lpstr>PowerPoint 演示文稿</vt:lpstr>
      <vt:lpstr>CTL and LTL</vt:lpstr>
      <vt:lpstr>CTL</vt:lpstr>
      <vt:lpstr>CTL</vt:lpstr>
      <vt:lpstr>PowerPoint 演示文稿</vt:lpstr>
      <vt:lpstr>Examples</vt:lpstr>
      <vt:lpstr>PowerPoint 演示文稿</vt:lpstr>
      <vt:lpstr>Express Properties</vt:lpstr>
      <vt:lpstr>Express Properties</vt:lpstr>
      <vt:lpstr>Express Properties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Ray</dc:creator>
  <cp:lastModifiedBy>Lei Bu</cp:lastModifiedBy>
  <cp:revision>109</cp:revision>
  <dcterms:created xsi:type="dcterms:W3CDTF">2011-03-21T14:43:58Z</dcterms:created>
  <dcterms:modified xsi:type="dcterms:W3CDTF">2023-12-05T08:51:44Z</dcterms:modified>
</cp:coreProperties>
</file>