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78" r:id="rId5"/>
    <p:sldId id="266" r:id="rId6"/>
    <p:sldId id="258" r:id="rId7"/>
    <p:sldId id="260" r:id="rId8"/>
    <p:sldId id="261" r:id="rId9"/>
    <p:sldId id="262" r:id="rId10"/>
    <p:sldId id="259" r:id="rId11"/>
    <p:sldId id="264" r:id="rId12"/>
    <p:sldId id="265" r:id="rId13"/>
    <p:sldId id="267" r:id="rId14"/>
    <p:sldId id="268" r:id="rId15"/>
    <p:sldId id="270" r:id="rId16"/>
    <p:sldId id="269" r:id="rId17"/>
    <p:sldId id="284" r:id="rId18"/>
    <p:sldId id="285" r:id="rId19"/>
    <p:sldId id="273" r:id="rId20"/>
    <p:sldId id="274" r:id="rId21"/>
    <p:sldId id="276" r:id="rId22"/>
    <p:sldId id="279" r:id="rId23"/>
    <p:sldId id="283" r:id="rId24"/>
    <p:sldId id="271" r:id="rId25"/>
    <p:sldId id="280" r:id="rId26"/>
    <p:sldId id="272" r:id="rId27"/>
    <p:sldId id="275" r:id="rId28"/>
    <p:sldId id="281" r:id="rId29"/>
    <p:sldId id="282"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7:46.567"/>
    </inkml:context>
    <inkml:brush xml:id="br0">
      <inkml:brushProperty name="width" value="0.06667" units="cm"/>
      <inkml:brushProperty name="height" value="0.06667" units="cm"/>
    </inkml:brush>
  </inkml:definitions>
  <inkml:traceGroup>
    <inkml:annotationXML>
      <emma:emma xmlns:emma="http://www.w3.org/2003/04/emma" version="1.0">
        <emma:interpretation id="{2FED6B90-8C6C-4010-86C9-C7E2A4022FBA}" emma:medium="tactile" emma:mode="ink">
          <msink:context xmlns:msink="http://schemas.microsoft.com/ink/2010/main" type="inkDrawing" rotatedBoundingBox="16506,12558 16542,16874 14541,16891 14504,12575" hotPoints="15617,16287 14513,14246 15485,12139 16589,14180" semanticType="enclosure" shapeName="Ellipse">
            <msink:destinationLink direction="with" ref="{E04C184D-AEEC-4B1A-AF94-B047AF4E9E24}"/>
          </msink:context>
        </emma:interpretation>
      </emma:emma>
    </inkml:annotationXML>
    <inkml:trace contextRef="#ctx0" brushRef="#br0">7774 8465 1024,'-6'60'512,"6"11"-416,-2 4-96,2-41 96,0 12-64,0 15 64,0 3-64,0 8-32,0-1 32,0-2 32,0 24-32,0-14 512,0 2-416,2-1 224,1-5-256,0 7-64,1 6 0,-1-8 128,2-6-128,-2-1 96,1-13-96,-1 16-32,0-6 32,1-5-32,1-3 0,1-2 64,-1-6-32,-1 3-192,-1-7 128,3 10 256,-1-9-160,-1 7-32,1-5 0,1-3-32,1 0 0,-2-7 256,0 8-192,-1-10 320,1 3-288,-1 3 224,3-8-224,0-7 288,2-3-288,0-4-128,0 0 32,-2-3 0,0-3 0,2-6 64,-1-2-32,-1 0 256,0-7-224,1-4 64,2 0-96,-3-4 160,-1 0-160,6-3 0,-3-4 0,0-2-32,-1-2 0,-2-11 0,2 6 0,-3 1 160,2-2-128,-1 2 96,1-9-96,0 4-32,-2-1 32,1-6-32,-1 3 0,0-18 256,-1-4-192,0 10-128,-2-2 64,-1 2 160,1-3-128,0-3 96,-2-5-96,0 1-32,0 4 32,0-8-32,0-7 0,0 4 64,0 3-32,0 4 64,0 0-64,0-11 64,-2-11-64,0 4-96,2 1 32,0 2 128,0 0-96,0 4 0,0 11 32,-1-5 32,1-3-32,0 0 64,0 4-64,0-3-32,0 8 32,0-1 32,-2-5-32,2-6-32,0 1 32,-2 3-224,0-1 160,0-3 352,0 5-256,0 5 0,1-3-32,-3-6 128,1 10-128,-1-1 96,-1 6-96,-1-2-32,1 8 32,2-2 32,-5 2-32,1-11 64,-2-1-64,1 1 64,-1 4-64,1 7 160,-2-3-160,2 8 192,-2-2-192,2 2 96,-2 3-96,2 0-96,-3 7 32,-3 2 192,1 3-128,3 4-96,-2-2 64,2 4 160,-1 2-128,1 3 0,-2-14 0,0 7-128,1 6 64,1-1 192,1 5-128,0-2 192,1 7-192,0 0-96,-1 0 64,0 0 256,0 7-192,2-7-32,-2 15-96,0-1 32,0 0-160,2 4 160,0 1-96,-1 2 96,3-3 128,0 7-96,-1 0 96,1 7-64,0-3-96,-1 3 32,2 3-64,1 5 64,-4 10 128,2-5-96,0-10 96,0 15-64,3 6-192,1-6 128,-1 15 96,2-4-64,0 3-64,0 8 32,3 3 32,2 0 0,-2-3 64,-1 7-32,0 2-96,-1-1 32,1 13 128,0-11-96,0 11-64,1 1 32,1 2 32,-3 10 0,3-12 0,0-2 0,-1-6 64,1-3-32,-1 3-96,1 0 32,-2-1 32,2 1 0,-1 0 0,2 11 0,1-7 0,-2-1 0,1-3 0,-2 4 0,1-4 0,-1-1 0,3 1-96,-1-6 64,2-3 128,1 17-96,-1-12-160,0-17 128,0-5 96,2-5-64,0-5 96,0 0-64,1 18-96,1-19 32,0-5 32,2-8 0,-3 0 0,5-5 0,1-12 0,-1 6 0,2-5-96,-3-5 64,-1-4-64,-1-1 64,-1-10-256,3-6 224,-1-5 32,1 3 32,-1-9-96,-3-12 64,0-11 32,1 5 0,1-1 64,-1-4-32,0-6-32,0 0 32,-1-8-128,-1-17 64,0 12 192,-2-12-128,4-4 96,-2-1-96,2-4-96,-2 0 32,-2-7 32,0 2 0,-2-5 160,0 4-128,-1-10-96,0-4 64,-2-1 256,0-10-192,-1 5 64,1 1-96,0-6-96,-1 5 32,1-3 192,0 2-128,0 11 0,0-4 0,0 6 32,0-8-32,-1-2-32,-1-3 32,2 2-32,-2-10 0,0 4 256,0 1-192,-2 3 160,1 6-192,-3-3 192,-2-3-192,1 2 192,-4-2-192,-2 18 0,1-1 0,-1-2-32,2 12 0,0 10 160,-1 4-128,-3 5-96,0-9 64,1 0-96,-1 10 64,3 0 192,-1 3-128,0 7 0,-2 5 0,1 4 224,2 6-192,0 1-128,-2 2 64,2 3 160,1 4-128,-2-1 0,2 6 0,-1 2-32,-3 0 0,-1-7 0,-1 6 0,3 5 0,0 4 0,-1-1-96,1 7 64,-1-3 128,-2 7-96,3 0 96,1 11-64,1 0 64,0-1-64,0-6-96,-2 6 32,-1 5-64,2-5 64,1 1 128,-3-3-96,1 3-64,0 0 32,2 3 128,-3 0-96,1 8 96,-2-2-64,1 5-192,0 0 128,4 5 96,-2 0-64,0 1-64,1 0 32,-1 8 32,0 15 0,2-3 0,0-1 0,0-4-96,2 0 64,0 4 128,2 16-96,-5-6 0,3 1 32,0 3-128,-2 7 64,2-2 32,0 4 0,0 5 160,2 4-128,-1-7-96,0 4 64,3 4 0,0-8 0,-1 1-96,1 4 64,1 0 32,0-5 0,0 7-96,0-2 64,0 1 192,1-5-128,1 3-96,0 2 64,-2-1 96,2 1-96,0 3-64,0-2 32,0 2 128,0 2-96,2-6-64,-1 1 32,1 5 32,0 0 0,0-7 0,2 1 0,-3 1 0,3-1 0,-1 1-96,1 5 64,0-7 192,-1-3-128,4-5-96,-1 4 64,-1-3-96,2-3 64,-1-2 128,-1-7-96,-1-2-64,-1-1 32,1-3 128,1-4-96,0-3 0,1 3 32,-1 7-128,1-7 64,-1-7 192,0-1-128,1-8-96,-1-2 64,0 7-96,1-10 64,-1 3 32,0 3 0,1 5 64,-1 0-32,1-4 64,-3-2-64,1 2-32,-1 0 32,1-3-128,-1 3 64,1 0 192,-2 0-128,0-8-160,-1 4 96,1-7 96,3 0-64,-1-6-64,-1 7 32,1-6-704,-3-6 576,1-3-1824,3-15-2144,3-6 3072,-1-5-1824</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7:47.497"/>
    </inkml:context>
    <inkml:brush xml:id="br0">
      <inkml:brushProperty name="width" value="0.06667" units="cm"/>
      <inkml:brushProperty name="height" value="0.06667" units="cm"/>
    </inkml:brush>
  </inkml:definitions>
  <inkml:traceGroup>
    <inkml:annotationXML>
      <emma:emma xmlns:emma="http://www.w3.org/2003/04/emma" version="1.0">
        <emma:interpretation id="{E04C184D-AEEC-4B1A-AF94-B047AF4E9E24}" emma:medium="tactile" emma:mode="ink">
          <msink:context xmlns:msink="http://schemas.microsoft.com/ink/2010/main" type="inkDrawing" rotatedBoundingBox="14596,16971 14776,16097 15351,16215 15171,17089" semanticType="callout" shapeName="Other">
            <msink:sourceLink direction="with" ref="{2FED6B90-8C6C-4010-86C9-C7E2A4022FBA}"/>
          </msink:context>
        </emma:interpretation>
      </emma:emma>
    </inkml:annotationXML>
    <inkml:trace contextRef="#ctx0" brushRef="#br0">7491 9212 2816,'16'-4'1344,"-2"8"-1056,-3-2-352,-4 3 512,-1-2-384,1 6 96,0-1-128,3 3 160,0 1-160,0-1 96,4 2-96,-1 7 256,1-6-224,0 10 416,0-4-352,-2 0 192,2-2-224,0 2 288,0-5-288,-1 1 64,3-5-128,-2 1 64,4 0-64,-2 0-32,-2-4 32,-1 0 32,1-2-32,-4 2-32,0-2 32,0-6 128,-4 3-128,2-3 288,-2 3-256,-2-3 416,2 0-352,-6 0 96,4-3-160,0 0 256,-2-3-256,2-2 160,-4 2-192,0-2 0,0-8 0,0 4-224,0-6 160,0-10 96,0 0-64,0-3 0,0-5 32,0-6 32,0-1-32,0 1-32,0-2 32,0 2-128,0 3 64,3 3 192,1 2-128,-1-2-256,1 1 160,2 0 32,-3-8 32,4 1 0,-4-6 0,1 6-2432,0-1 1920,-2 1-4128</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8:30.899"/>
    </inkml:context>
    <inkml:brush xml:id="br0">
      <inkml:brushProperty name="width" value="0.06667" units="cm"/>
      <inkml:brushProperty name="height" value="0.06667" units="cm"/>
    </inkml:brush>
  </inkml:definitions>
  <inkml:trace contextRef="#ctx0" brushRef="#br0">7774 8465 1024,'-6'60'512,"6"11"-416,-2 4-96,2-41 96,0 12-64,0 15 64,0 3-64,0 8-32,0-1 32,0-2 32,0 24-32,0-14 512,0 2-416,2-1 224,1-5-256,0 7-64,1 7 0,0-9 128,0-6-128,-1-1 96,1-13-96,-1 16-32,1-6 32,0-5-32,1-3 0,0-2 64,1-6-32,-3 3-192,1-7 128,1 10 256,0-9-160,-1 7-32,2-5 0,-1-3-32,2 0 0,-2-7 256,0 8-192,-1-10 320,1 3-288,-1 3 224,3-8-224,0-7 288,2-3-288,1-4-128,-2 0 32,-1-3 0,0-3 0,2-6 64,-1-2-32,-1 0 256,0-7-224,1-4 64,2 0-96,-3-4 160,-1 0-160,6-3 0,-3-4 0,0-2-32,-1-2 0,-1-11 0,1 6 0,-3 1 160,2-2-128,-2 2 96,3-9-96,-1 4-32,-2-1 32,1-6-32,-1 3 0,0-18 256,-2-4-192,2 10-128,-3-2 64,-1 2 160,1-3-128,0-3 96,-2-5-96,0 1-32,0 4 32,0-8-32,0-7 0,0 4 64,0 3-32,0 4 64,0 0-64,0-11 64,-2-11-64,0 4-96,2 1 32,0 2 128,0 0-96,0 4 0,0 11 32,-1-6 32,1-2-32,0 0 64,0 4-64,0-3-32,0 8 32,0-1 32,-2-5-32,2-6-32,0 1 32,-3 3-224,1-1 160,1-3 352,-1 5-256,0 5 0,1-3-32,-3-6 128,1 10-128,-1-1 96,-1 6-96,-1-2-32,1 8 32,1-2 32,-3 2-32,0-11 64,-2-1-64,0 1 64,0 4-64,0 7 160,0-3-160,1 8 192,-2-2-192,2 2 96,-2 3-96,2 0-96,-3 7 32,-3 2 192,1 3-128,3 4-96,-1-2 64,0 4 160,0 2-128,1 3 0,-1-14 0,-1 7-128,0 6 64,2-1 192,1 5-128,0-2 192,2 7-192,-2 0-96,0 0 64,0 0 256,0 7-192,2-7-32,-2 15-96,0-1 32,1 0-160,0 4 160,1 1-96,0 2 96,1-3 128,1 7-96,0 0 96,0 7-64,0-3-96,-2 3 32,4 3-64,0 5 64,-5 10 128,3-5-96,0-10 96,1 15-64,2 6-192,1-6 128,-1 15 96,2-4-64,0 3-64,0 8 32,3 3 32,1 0 0,0-3 64,-3 7-32,1 2-96,0-1 32,0 13 128,-1-11-96,2 11-64,0 1 32,0 2 32,-1 11 0,1-13 0,2-2 0,-2-6 64,1-3-32,-1 3-96,1 0 32,-3-1 32,3 1 0,-1 0 0,3 11 0,-1-7 0,-1-1 0,1-3 0,-1 4 0,0-4 0,-1-1 0,2 1-96,0-6 64,3-3 128,-1 17-96,0-12-160,0-17 128,0-5 96,2-5-64,0-5 96,0 0-64,2 18-96,-1-19 32,2-5 32,0-8 0,-2 0 0,5-5 0,1-12 0,0 6 0,0-5-96,-2-5 64,-1-4-64,-1-1 64,-1-10-256,3-6 224,-1-5 32,1 3 32,-1-9-96,-3-12 64,1-11 32,0 5 0,1-1 64,-1-4-32,0-6-32,0 0 32,-1-8-128,-1-17 64,0 12 192,-2-12-128,4-4 96,-2-1-96,2-4-96,-2 0 32,-3-7 32,1 2 0,-1-5 160,-1 4-128,-1-10-96,-1-4 64,-1-1 256,0-10-192,0 5 64,0 1-96,0-6-96,-1 5 32,1-3 192,0 2-128,0 11 0,-1-4 0,1 5 32,0-7-32,-1-2-32,-1-3 32,2 2-32,-2-10 0,0 4 256,0 1-192,-2 3 160,1 6-192,-3-3 192,-1-3-192,0 2 192,-4-2-192,-2 18 0,0-1 0,1-2-32,0 12 0,2 10 160,-3 4-128,-1 5-96,-1-9 64,1 0-96,-1 10 64,3 0 192,-1 3-128,0 7 0,-2 5 0,1 4 224,1 6-192,1 1-128,-2 2 64,2 3 160,1 4-128,-2-1 0,2 6 0,-1 2-32,-2 0 0,-3-7 0,0 6 0,4 5 0,-2 4 0,0-1-96,1 7 64,-1-3 128,-1 7-96,1 0 96,3 11-64,-1 0 64,2-1-64,-2-6-96,-1 6 32,-1 5-64,3-5 64,-1 1 128,-1-3-96,-1 3-64,2 0 32,0 3 128,-1 0-96,-1 8 96,-1-2-64,2 5-192,-1 0 128,3 5 96,-2 0-64,2 1-64,-1 0 32,1 8 32,-2 15 0,4-3 0,-1-1 0,0-4-96,2 0 64,0 4 128,1 16-96,-3-6 0,2 1 32,0 3-128,-2 7 64,2-2 32,0 4 0,0 5 160,2 4-128,-1-7-96,0 4 64,3 4 0,0-8 0,-1 1-96,0 4 64,3 0 32,-1-5 0,0 7-96,0-2 64,0 1 192,1-5-128,1 3-96,0 2 64,-2-1 96,2 1-96,0 3-64,0-2 32,0 3 128,0 1-96,2-6-64,-1 1 32,1 5 32,0 0 0,0-7 0,1 1 0,-1 1 0,2-1 0,-1 1-96,1 5 64,-1-7 192,1-3-128,3-5-96,-1 4 64,-1-3-96,2-3 64,-1-2 128,-1-7-96,-2-2-64,1-1 32,-1-3 128,3-4-96,-1-3 0,0 3 32,1 7-128,0-7 64,-1-7 192,0-1-128,1-8-96,-1-2 64,0 7-96,0-10 64,0 3 32,1 3 0,0 5 64,-1 0-32,0-4 64,-1-2-64,0 2-32,-1 0 32,0-3-128,1 3 64,-1 0 192,-1 0-128,0-8-160,0 4 96,0-7 96,3 0-64,-1-6-64,-1 7 32,1-6-704,-2-6 576,-1-3-1824,5-15-2144,1-6 3072,0-5-1824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8:30.900"/>
    </inkml:context>
    <inkml:brush xml:id="br0">
      <inkml:brushProperty name="width" value="0.06667" units="cm"/>
      <inkml:brushProperty name="height" value="0.06667" units="cm"/>
    </inkml:brush>
  </inkml:definitions>
  <inkml:trace contextRef="#ctx0" brushRef="#br0">7491 9212 2816,'16'-4'1344,"-2"8"-1056,-4-2-352,-2 3 512,-2-2-384,1 6 96,0-1-128,2 3 160,2 1-160,-1-1 96,3 2-96,1 7 256,0-6-224,-1 10 416,1-4-352,-2 0 192,2-2-224,0 2 288,0-5-288,-1 1 64,4-5-128,-4 1 64,5 0-64,-2 0-32,-2-4 32,-1 0 32,1-2-32,-4 2-32,0-2 32,0-6 128,-4 3-128,2-3 288,-2 3-256,-2-3 416,2 0-352,-6 0 96,4-3-160,-1 0 256,0-3-256,1-2 160,-4 2-192,0-2 0,0-8 0,0 4-224,0-6 160,0-10 96,0 0-64,0-3 0,0-5 32,0-6 32,0-1-32,0 1-32,0-2 32,0 2-128,0 3 64,3 3 192,1 2-128,-1-2-256,0 1 160,4 0 32,-4-8 32,3 1 0,-2-6 0,0 6-2432,0-1 1920,-2 1-4128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8:33.555"/>
    </inkml:context>
    <inkml:brush xml:id="br0">
      <inkml:brushProperty name="width" value="0.06667" units="cm"/>
      <inkml:brushProperty name="height" value="0.06667" units="cm"/>
    </inkml:brush>
  </inkml:definitions>
  <inkml:trace contextRef="#ctx0" brushRef="#br0">7774 8465 1024,'-6'60'512,"6"11"-416,-2 4-96,2-41 96,0 12-64,0 15 64,0 3-64,0 8-32,0-1 32,0-2 32,0 24-32,0-14 512,0 2-416,2-1 224,1-5-256,0 7-64,1 7 0,0-9 128,0-6-128,-1-1 96,1-13-96,-1 16-32,1-6 32,0-5-32,1-3 0,0-2 64,1-6-32,-3 3-192,1-7 128,1 10 256,0-9-160,-1 7-32,2-5 0,-1-3-32,2 0 0,-2-7 256,0 8-192,-1-10 320,1 3-288,-1 3 224,3-8-224,0-7 288,2-3-288,1-4-128,-2 0 32,-1-3 0,0-3 0,2-6 64,-1-2-32,-1 0 256,0-7-224,1-4 64,2 0-96,-3-4 160,-1 0-160,6-3 0,-3-4 0,0-2-32,-1-2 0,-1-11 0,1 6 0,-3 1 160,2-2-128,-2 2 96,3-9-96,-1 4-32,-2-1 32,1-6-32,-1 3 0,0-18 256,-2-4-192,2 10-128,-3-2 64,-1 2 160,1-3-128,0-3 96,-2-5-96,0 1-32,0 4 32,0-8-32,0-7 0,0 4 64,0 3-32,0 4 64,0 0-64,0-11 64,-2-11-64,0 4-96,2 1 32,0 2 128,0 0-96,0 4 0,0 11 32,-1-6 32,1-2-32,0 0 64,0 4-64,0-3-32,0 8 32,0-1 32,-2-5-32,2-6-32,0 1 32,-3 3-224,1-1 160,1-3 352,-1 5-256,0 5 0,1-3-32,-3-6 128,1 10-128,-1-1 96,-1 6-96,-1-2-32,1 8 32,1-2 32,-3 2-32,0-11 64,-2-1-64,0 1 64,0 4-64,0 7 160,0-3-160,1 8 192,-2-2-192,2 2 96,-2 3-96,2 0-96,-3 7 32,-3 2 192,1 3-128,3 4-96,-1-2 64,0 4 160,0 2-128,1 3 0,-1-14 0,-1 7-128,0 6 64,2-1 192,1 5-128,0-2 192,2 7-192,-2 0-96,0 0 64,0 0 256,0 7-192,2-7-32,-2 15-96,0-1 32,1 0-160,0 4 160,1 1-96,0 2 96,1-3 128,1 7-96,0 0 96,0 7-64,0-3-96,-2 3 32,4 3-64,0 5 64,-5 10 128,3-5-96,0-10 96,1 15-64,2 6-192,1-6 128,-1 15 96,2-4-64,0 3-64,0 8 32,3 3 32,1 0 0,0-3 64,-3 7-32,1 2-96,0-1 32,0 13 128,-1-11-96,2 11-64,0 1 32,0 2 32,-1 11 0,1-13 0,2-2 0,-2-6 64,1-3-32,-1 3-96,1 0 32,-3-1 32,3 1 0,-1 0 0,3 11 0,-1-7 0,-1-1 0,1-3 0,-1 4 0,0-4 0,-1-1 0,2 1-96,0-6 64,3-3 128,-1 17-96,0-12-160,0-17 128,0-5 96,2-5-64,0-5 96,0 0-64,2 18-96,-1-19 32,2-5 32,0-8 0,-2 0 0,5-5 0,1-12 0,0 6 0,0-5-96,-2-5 64,-1-4-64,-1-1 64,-1-10-256,3-6 224,-1-5 32,1 3 32,-1-9-96,-3-12 64,1-11 32,0 5 0,1-1 64,-1-4-32,0-6-32,0 0 32,-1-8-128,-1-17 64,0 12 192,-2-12-128,4-4 96,-2-1-96,2-4-96,-2 0 32,-3-7 32,1 2 0,-1-5 160,-1 4-128,-1-10-96,-1-4 64,-1-1 256,0-10-192,0 5 64,0 1-96,0-6-96,-1 5 32,1-3 192,0 2-128,0 11 0,-1-4 0,1 5 32,0-7-32,-1-2-32,-1-3 32,2 2-32,-2-10 0,0 4 256,0 1-192,-2 3 160,1 6-192,-3-3 192,-1-3-192,0 2 192,-4-2-192,-2 18 0,0-1 0,1-2-32,0 12 0,2 10 160,-3 4-128,-1 5-96,-1-9 64,1 0-96,-1 10 64,3 0 192,-1 3-128,0 7 0,-2 5 0,1 4 224,1 6-192,1 1-128,-2 2 64,2 3 160,1 4-128,-2-1 0,2 6 0,-1 2-32,-2 0 0,-3-7 0,0 6 0,4 5 0,-2 4 0,0-1-96,1 7 64,-1-3 128,-1 7-96,1 0 96,3 11-64,-1 0 64,2-1-64,-2-6-96,-1 6 32,-1 5-64,3-5 64,-1 1 128,-1-3-96,-1 3-64,2 0 32,0 3 128,-1 0-96,-1 8 96,-1-2-64,2 5-192,-1 0 128,3 5 96,-2 0-64,2 1-64,-1 0 32,1 8 32,-2 15 0,4-3 0,-1-1 0,0-4-96,2 0 64,0 4 128,1 16-96,-3-6 0,2 1 32,0 3-128,-2 7 64,2-2 32,0 4 0,0 5 160,2 4-128,-1-7-96,0 4 64,3 4 0,0-8 0,-1 1-96,0 4 64,3 0 32,-1-5 0,0 7-96,0-2 64,0 1 192,1-5-128,1 3-96,0 2 64,-2-1 96,2 1-96,0 3-64,0-2 32,0 3 128,0 1-96,2-6-64,-1 1 32,1 5 32,0 0 0,0-7 0,1 1 0,-1 1 0,2-1 0,-1 1-96,1 5 64,-1-7 192,1-3-128,3-5-96,-1 4 64,-1-3-96,2-3 64,-1-2 128,-1-7-96,-2-2-64,1-1 32,-1-3 128,3-4-96,-1-3 0,0 3 32,1 7-128,0-7 64,-1-7 192,0-1-128,1-8-96,-1-2 64,0 7-96,0-10 64,0 3 32,1 3 0,0 5 64,-1 0-32,0-4 64,-1-2-64,0 2-32,-1 0 32,0-3-128,1 3 64,-1 0 192,-1 0-128,0-8-160,0 4 96,0-7 96,3 0-64,-1-6-64,-1 7 32,1-6-704,-2-6 576,-1-3-1824,5-15-2144,1-6 3072,0-5-1824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8:33.556"/>
    </inkml:context>
    <inkml:brush xml:id="br0">
      <inkml:brushProperty name="width" value="0.06667" units="cm"/>
      <inkml:brushProperty name="height" value="0.06667" units="cm"/>
    </inkml:brush>
  </inkml:definitions>
  <inkml:trace contextRef="#ctx0" brushRef="#br0">7491 9212 2816,'16'-4'1344,"-2"8"-1056,-4-2-352,-2 3 512,-2-2-384,1 6 96,0-1-128,2 3 160,2 1-160,-1-1 96,3 2-96,1 7 256,0-6-224,-1 10 416,1-4-352,-2 0 192,2-2-224,0 2 288,0-5-288,-1 1 64,4-5-128,-4 1 64,5 0-64,-2 0-32,-2-4 32,-1 0 32,1-2-32,-4 2-32,0-2 32,0-6 128,-4 3-128,2-3 288,-2 3-256,-2-3 416,2 0-352,-6 0 96,4-3-160,-1 0 256,0-3-256,1-2 160,-4 2-192,0-2 0,0-8 0,0 4-224,0-6 160,0-10 96,0 0-64,0-3 0,0-5 32,0-6 32,0-1-32,0 1-32,0-2 32,0 2-128,0 3 64,3 3 192,1 2-128,-1-2-256,0 1 160,4 0 32,-4-8 32,3 1 0,-2-6 0,0 6-2432,0-1 1920,-2 1-4128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8:36.736"/>
    </inkml:context>
    <inkml:brush xml:id="br0">
      <inkml:brushProperty name="width" value="0.06667" units="cm"/>
      <inkml:brushProperty name="height" value="0.06667" units="cm"/>
    </inkml:brush>
  </inkml:definitions>
  <inkml:trace contextRef="#ctx0" brushRef="#br0">7774 8465 1024,'-6'60'512,"6"11"-416,-2 4-96,2-41 96,0 12-64,0 14 64,0 5-64,0 7-32,0-2 32,0 0 32,0 22-32,0-13 512,0 3-416,2-3 224,1-3-256,0 5-64,1 9 0,-1-11 128,1-4-128,0-3 96,0-12-96,-1 16-32,0-5 32,1-7-32,1-2 0,1-2 64,-1-6-32,-1 3-192,-1-7 128,3 10 256,-1-9-160,-1 7-32,2-5 0,-1-2-32,2-1 0,-1-7 256,-1 7-192,-2-8 320,3 1-288,-2 4 224,3-8-224,0-7 288,1-2-288,2-6-128,-1 1 32,-2-3 0,0-3 0,1-5 64,0-4-32,-1 1 256,0-7-224,2-4 64,0 0-96,-2-4 160,0 0-160,4-3 0,-2-3 0,0-4-32,-1-1 0,0-11 0,-1 6 0,-2 1 160,3-2-128,-3 2 96,2-8-96,0 2-32,-1 0 32,-1-5-32,0 1 0,0-17 256,-2-4-192,2 10-128,-3-2 64,-1 2 160,1-3-128,0-3 96,-2-4-96,0 0-32,0 3 32,0-7-32,0-7 0,0 4 64,0 3-32,0 4 64,0 0-64,0-11 64,-2-10-64,0 2-96,2 3 32,0 0 128,0 2-96,0 3 0,0 11 32,-1-7 32,1 0-32,0-1 64,0 4-64,0-3-32,0 7 32,0 0 32,-2-4-32,2-7-32,0 1 32,-2 2-224,-1 1 160,2-5 352,-1 7-256,0 4 0,1-3-32,-3-7 128,1 12-128,-1-2 96,-1 5-96,-1 0-32,1 6 32,2 0 32,-4 0-32,-1-10 64,-1 0-64,0 0 64,0 3-64,1 9 160,-2-5-160,2 10 192,-1-3-192,0 1 96,0 5-96,0-2-96,-2 8 32,-3 3 192,2 2-128,1 4-96,0-2 64,0 3 160,1 4-128,-1 1 0,0-12 0,-1 6-128,1 6 64,0-1 192,2 5-128,0-2 192,1 7-192,0 0-96,-1 0 64,0 0 256,0 7-192,2-7-32,-2 15-96,0-1 32,0 0-160,2 3 160,0 2-96,-1 3 96,3-4 128,0 7-96,0 0 96,-1 7-64,1-3-96,-1 3 32,3 3-64,-1 5 64,-3 9 128,2-3-96,0-12 96,1 16-64,2 7-192,1-7 128,-2 14 96,3-3-64,0 4-64,0 6 32,4 5 32,0-1 0,-1-4 64,-1 8-32,0 3-96,-1-2 32,1 12 128,0-9-96,0 10-64,2 0 32,-1 4 32,-1 9 0,1-12 0,1-1 0,0-7 64,-1-3-32,1 3-96,-1 0 32,-1-1 32,2 1 0,-1 0 0,2 10 0,1-6 0,-2-1 0,1-3 0,-2 4 0,1-4 0,-1-1 0,3 1-96,-1-6 64,2-3 128,1 18-96,-1-14-160,0-16 128,0-5 96,2-5-64,-1-5 96,2 0-64,0 18-96,1-18 32,1-7 32,0-7 0,-1 0 0,4-5 0,0-12 0,1 7 0,1-7-96,-4-4 64,0-4-64,0-1 64,-3-10-256,5-6 224,-3-5 32,3 3 32,-3-9-96,-1-12 64,-1-11 32,1 5 0,1-1 64,-1-3-32,0-8-32,0 2 32,-1-10-128,-1-16 64,0 12 192,-2-12-128,4-4 96,-2 0-96,2-6-96,-2 1 32,-3-6 32,1 1 0,-1-6 160,-1 5-128,-1-10-96,-1-4 64,0 0 256,-2-11-192,1 5 64,0 1-96,0-7-96,-1 6 32,1-3 192,0 2-128,0 11 0,-1-4 0,1 6 32,0-9-32,-1-1-32,-1-2 32,2 1-32,-2-11 0,0 5 256,0 1-192,-2 4 160,1 5-192,-3-3 192,-1-3-192,0 2 192,-4-2-192,-2 18 0,0-1 0,1-2-32,1 12 0,0 10 160,-1 4-128,-3 5-96,0-9 64,1 0-96,-1 10 64,3-1 192,-1 5-128,0 6 0,-2 5 0,1 4 224,1 6-192,1 1-128,-1 2 64,0 3 160,2 4-128,-1-1 0,1 6 0,-2 2-32,-1 0 0,-3-7 0,1 6 0,2 5 0,-1 4 0,1-1-96,-1 7 64,1-3 128,-3 7-96,2 0 96,2 11-64,1 0 64,0-1-64,0-6-96,-2 6 32,-1 5-64,2-5 64,1 1 128,-3-3-96,1 3-64,0 0 32,2 3 128,-2 0-96,-1 8 96,-1-2-64,2 5-192,-1 0 128,3 5 96,-2 0-64,2 1-64,-1 0 32,1 8 32,-2 15 0,4-3 0,-2-1 0,2-4-96,1 0 64,0 4 128,1 16-96,-3-6 0,2 0 32,0 5-128,-2 6 64,2-2 32,0 3 0,0 7 160,2 3-128,-1-7-96,0 4 64,3 4 0,0-8 0,-1 0-96,0 6 64,3-1 32,-1-5 0,0 7-96,0-2 64,0 0 192,1-4-128,1 3-96,0 3 64,-2-2 96,2 1-96,0 2-64,0 0 32,0 2 128,0 1-96,2-7-64,-1 3 32,1 4 32,0 0 0,0-8 0,1 2 0,-1 2 0,2-3 0,-1 3-96,1 4 64,-1-7 192,1-4-128,3-4-96,-1 5 64,-1-5-96,2-2 64,-1-2 128,-1-7-96,-2-1-64,1-3 32,-1-1 128,3-6-96,-1-2 0,0 3 32,1 7-128,-1-7 64,1-7 192,-1-1-128,0-8-96,1-2 64,-1 7-96,0-9 64,0 1 32,1 4 0,0 5 64,-1 0-32,0-4 64,-1-2-64,-1 2-32,1 1 32,-1-5-128,1 4 64,-1 0 192,-1 0-128,0-8-160,-1 4 96,2-7 96,2 0-64,-1-6-64,-1 7 32,1-6-704,-3-6 576,1-3-1824,3-15-2144,3-6 3072,-1-5-1824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7-07T14:18:36.737"/>
    </inkml:context>
    <inkml:brush xml:id="br0">
      <inkml:brushProperty name="width" value="0.06667" units="cm"/>
      <inkml:brushProperty name="height" value="0.06667" units="cm"/>
    </inkml:brush>
  </inkml:definitions>
  <inkml:trace contextRef="#ctx0" brushRef="#br0">7491 9212 2816,'16'-4'1344,"-2"8"-1056,-3-2-352,-4 3 512,-1-2-384,1 6 96,0-1-128,3 3 160,0 1-160,0-1 96,3 2-96,1 7 256,0-6-224,0 10 416,-1-4-352,0 0 192,1-2-224,0 2 288,-1-5-288,1 1 64,2-5-128,-2 1 64,4 0-64,-3 0-32,-1-4 32,0 0 32,0-2-32,-4 2-32,0-2 32,0-6 128,-4 3-128,2-3 288,-3 3-256,0-3 416,1 0-352,-6 0 96,4-3-160,-1 0 256,0-3-256,1-2 160,-4 2-192,0-2 0,0-8 0,0 4-224,0-6 160,0-10 96,0 0-64,0-3 0,0-5 32,0-6 32,0-1-32,0 1-32,0-2 32,0 2-128,0 3 64,3 3 192,1 2-128,-1-2-256,0 1 160,4 0 32,-4-8 32,3 1 0,-2-6 0,0 6-2432,0-1 1920,-2 1-4128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192185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17261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35320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62467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231793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383198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376364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5023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164464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135761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4B674CD-3798-4F88-930A-57316C156C30}" type="datetimeFigureOut">
              <a:rPr kumimoji="1" lang="ja-JP" altLang="en-US" smtClean="0"/>
              <a:t>2016/8/30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3966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674CD-3798-4F88-930A-57316C156C30}" type="datetimeFigureOut">
              <a:rPr kumimoji="1" lang="ja-JP" altLang="en-US" smtClean="0"/>
              <a:t>2016/8/30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52487-30BB-4CD5-8069-9D0B4568C9D8}" type="slidenum">
              <a:rPr kumimoji="1" lang="ja-JP" altLang="en-US" smtClean="0"/>
              <a:t>‹#›</a:t>
            </a:fld>
            <a:endParaRPr kumimoji="1" lang="ja-JP" altLang="en-US"/>
          </a:p>
        </p:txBody>
      </p:sp>
    </p:spTree>
    <p:extLst>
      <p:ext uri="{BB962C8B-B14F-4D97-AF65-F5344CB8AC3E}">
        <p14:creationId xmlns:p14="http://schemas.microsoft.com/office/powerpoint/2010/main" val="3686169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7.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2.png"/><Relationship Id="rId15" Type="http://schemas.openxmlformats.org/officeDocument/2006/relationships/image" Target="../media/image6.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www.scrumguides.org/docs/scrumguide/v1/Scrum-Guide-JA.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crumguides.org/docs/scrumguide/v1/Scrum-Guide-JA.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crumguides.org/docs/scrumguide/v1/Scrum-Guide-JA.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crumguides.org/docs/scrumguide/v1/Scrum-Guide-JA.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crumguides.org/docs/scrumguide/v1/Scrum-Guide-JA.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scrumguides.org/docs/scrumguide/v1/Scrum-Guide-JA.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crumguides.org/docs/scrumguide/v1/Scrum-Guide-JA.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ja.wikipedia.org/wiki/%E3%82%A8%E3%82%AF%E3%82%B9%E3%83%88%E3%83%AA%E3%83%BC%E3%83%A0%E3%83%BB%E3%83%97%E3%83%AD%E3%82%B0%E3%83%A9%E3%83%9F%E3%83%B3%E3%82%B0" TargetMode="External"/><Relationship Id="rId2" Type="http://schemas.openxmlformats.org/officeDocument/2006/relationships/hyperlink" Target="https://en.wikipedia.org/wiki/Extreme_programm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a.wikipedia.org/wiki/&#12456;&#12463;&#12473;&#12488;&#12522;&#12540;&#12512;&#12539;&#12503;&#12525;&#12464;&#12521;&#12511;&#12531;&#1246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ja.wikipedia.org/wiki/&#12456;&#12463;&#12473;&#12488;&#12522;&#12540;&#12512;&#12539;&#12503;&#12525;&#12464;&#12521;&#12511;&#12531;&#1246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ja.wikipedia.org/wiki/&#12456;&#12463;&#12473;&#12488;&#12522;&#12540;&#12512;&#12539;&#12503;&#12525;&#12464;&#12521;&#12511;&#12531;&#1246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crumguides.org/docs/scrumguide/v1/Scrum-Guide-JA.pdf" TargetMode="External"/><Relationship Id="rId2" Type="http://schemas.openxmlformats.org/officeDocument/2006/relationships/hyperlink" Target="http://www.agilemanifesto.org/iso/j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agilemanifesto.org/iso/j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agilemanifesto.org/iso/ja/principl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gilemanifesto.org/iso/ja/principl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アジャイルについての</a:t>
            </a:r>
            <a:r>
              <a:rPr kumimoji="1" lang="en-US" altLang="ja-JP" dirty="0"/>
              <a:t/>
            </a:r>
            <a:br>
              <a:rPr kumimoji="1" lang="en-US" altLang="ja-JP" dirty="0"/>
            </a:br>
            <a:r>
              <a:rPr kumimoji="1" lang="ja-JP" altLang="en-US" dirty="0"/>
              <a:t>調査報告</a:t>
            </a:r>
          </a:p>
        </p:txBody>
      </p:sp>
      <p:sp>
        <p:nvSpPr>
          <p:cNvPr id="3" name="サブタイトル 2"/>
          <p:cNvSpPr>
            <a:spLocks noGrp="1"/>
          </p:cNvSpPr>
          <p:nvPr>
            <p:ph type="subTitle" idx="1"/>
          </p:nvPr>
        </p:nvSpPr>
        <p:spPr/>
        <p:txBody>
          <a:bodyPr/>
          <a:lstStyle/>
          <a:p>
            <a:r>
              <a:rPr kumimoji="1" lang="ja-JP" altLang="en-US" smtClean="0"/>
              <a:t>書籍「アジャイル開発でやってみた」内で使用しているスライド</a:t>
            </a:r>
            <a:endParaRPr kumimoji="1" lang="ja-JP" altLang="en-US" dirty="0"/>
          </a:p>
        </p:txBody>
      </p:sp>
    </p:spTree>
    <p:extLst>
      <p:ext uri="{BB962C8B-B14F-4D97-AF65-F5344CB8AC3E}">
        <p14:creationId xmlns:p14="http://schemas.microsoft.com/office/powerpoint/2010/main" val="251891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アジャイル開発の進め方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ウォーターフォール型の開発では、最初に仕様や計画を決め、それを実施していくことでソフトウェアを完成させる。</a:t>
            </a:r>
            <a:endParaRPr kumimoji="1" lang="en-US" altLang="ja-JP" dirty="0"/>
          </a:p>
          <a:p>
            <a:r>
              <a:rPr lang="ja-JP" altLang="en-US" dirty="0"/>
              <a:t>アジャイル開発は、数週間ごとに動くソフトウェアを開発していく。</a:t>
            </a:r>
            <a:endParaRPr kumimoji="1" lang="ja-JP" altLang="en-US" dirty="0"/>
          </a:p>
        </p:txBody>
      </p:sp>
      <p:sp>
        <p:nvSpPr>
          <p:cNvPr id="4" name="正方形/長方形 3"/>
          <p:cNvSpPr/>
          <p:nvPr/>
        </p:nvSpPr>
        <p:spPr>
          <a:xfrm>
            <a:off x="2500746" y="4366943"/>
            <a:ext cx="532014" cy="22333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仕様</a:t>
            </a:r>
            <a:endParaRPr kumimoji="1" lang="ja-JP" altLang="en-US" dirty="0"/>
          </a:p>
        </p:txBody>
      </p:sp>
      <p:sp>
        <p:nvSpPr>
          <p:cNvPr id="5" name="正方形/長方形 4"/>
          <p:cNvSpPr/>
          <p:nvPr/>
        </p:nvSpPr>
        <p:spPr>
          <a:xfrm>
            <a:off x="3032760" y="4366942"/>
            <a:ext cx="532014" cy="2233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設計</a:t>
            </a:r>
          </a:p>
        </p:txBody>
      </p:sp>
      <p:sp>
        <p:nvSpPr>
          <p:cNvPr id="7" name="正方形/長方形 6"/>
          <p:cNvSpPr/>
          <p:nvPr/>
        </p:nvSpPr>
        <p:spPr>
          <a:xfrm>
            <a:off x="3564774" y="4366942"/>
            <a:ext cx="532014" cy="22333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実装</a:t>
            </a:r>
          </a:p>
        </p:txBody>
      </p:sp>
      <p:sp>
        <p:nvSpPr>
          <p:cNvPr id="8" name="正方形/長方形 7"/>
          <p:cNvSpPr/>
          <p:nvPr/>
        </p:nvSpPr>
        <p:spPr>
          <a:xfrm>
            <a:off x="4096788" y="4366942"/>
            <a:ext cx="532014" cy="22333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試験</a:t>
            </a:r>
            <a:endParaRPr kumimoji="1" lang="ja-JP" altLang="en-US" dirty="0"/>
          </a:p>
        </p:txBody>
      </p:sp>
      <p:cxnSp>
        <p:nvCxnSpPr>
          <p:cNvPr id="10" name="直線矢印コネクタ 9"/>
          <p:cNvCxnSpPr/>
          <p:nvPr/>
        </p:nvCxnSpPr>
        <p:spPr>
          <a:xfrm flipV="1">
            <a:off x="2500746" y="4123103"/>
            <a:ext cx="2128056" cy="1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7298572" y="4422370"/>
            <a:ext cx="532014" cy="5597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600" dirty="0"/>
              <a:t>仕様</a:t>
            </a:r>
            <a:endParaRPr kumimoji="1" lang="ja-JP" altLang="en-US" sz="1600" dirty="0"/>
          </a:p>
        </p:txBody>
      </p:sp>
      <p:sp>
        <p:nvSpPr>
          <p:cNvPr id="16" name="正方形/長方形 15"/>
          <p:cNvSpPr/>
          <p:nvPr/>
        </p:nvSpPr>
        <p:spPr>
          <a:xfrm>
            <a:off x="7298572" y="4982094"/>
            <a:ext cx="532014" cy="559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設計</a:t>
            </a:r>
          </a:p>
        </p:txBody>
      </p:sp>
      <p:sp>
        <p:nvSpPr>
          <p:cNvPr id="17" name="正方形/長方形 16"/>
          <p:cNvSpPr/>
          <p:nvPr/>
        </p:nvSpPr>
        <p:spPr>
          <a:xfrm>
            <a:off x="7300650" y="5536278"/>
            <a:ext cx="532014" cy="5597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600" dirty="0"/>
              <a:t>実装</a:t>
            </a:r>
          </a:p>
        </p:txBody>
      </p:sp>
      <p:sp>
        <p:nvSpPr>
          <p:cNvPr id="18" name="正方形/長方形 17"/>
          <p:cNvSpPr/>
          <p:nvPr/>
        </p:nvSpPr>
        <p:spPr>
          <a:xfrm>
            <a:off x="7298572" y="6096004"/>
            <a:ext cx="532014" cy="559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600" dirty="0" smtClean="0"/>
              <a:t>試験</a:t>
            </a:r>
            <a:endParaRPr kumimoji="1" lang="ja-JP" altLang="en-US" sz="1600" dirty="0"/>
          </a:p>
        </p:txBody>
      </p:sp>
      <p:sp>
        <p:nvSpPr>
          <p:cNvPr id="19" name="正方形/長方形 18"/>
          <p:cNvSpPr/>
          <p:nvPr/>
        </p:nvSpPr>
        <p:spPr>
          <a:xfrm>
            <a:off x="7830586" y="4422370"/>
            <a:ext cx="532014" cy="5597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600" dirty="0"/>
              <a:t>仕様</a:t>
            </a:r>
            <a:endParaRPr kumimoji="1" lang="ja-JP" altLang="en-US" sz="1600" dirty="0"/>
          </a:p>
        </p:txBody>
      </p:sp>
      <p:sp>
        <p:nvSpPr>
          <p:cNvPr id="20" name="正方形/長方形 19"/>
          <p:cNvSpPr/>
          <p:nvPr/>
        </p:nvSpPr>
        <p:spPr>
          <a:xfrm>
            <a:off x="7830586" y="4982094"/>
            <a:ext cx="532014" cy="559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設計</a:t>
            </a:r>
          </a:p>
        </p:txBody>
      </p:sp>
      <p:sp>
        <p:nvSpPr>
          <p:cNvPr id="21" name="正方形/長方形 20"/>
          <p:cNvSpPr/>
          <p:nvPr/>
        </p:nvSpPr>
        <p:spPr>
          <a:xfrm>
            <a:off x="7832664" y="5536278"/>
            <a:ext cx="532014" cy="5597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600" dirty="0"/>
              <a:t>実装</a:t>
            </a:r>
          </a:p>
        </p:txBody>
      </p:sp>
      <p:sp>
        <p:nvSpPr>
          <p:cNvPr id="22" name="正方形/長方形 21"/>
          <p:cNvSpPr/>
          <p:nvPr/>
        </p:nvSpPr>
        <p:spPr>
          <a:xfrm>
            <a:off x="7830586" y="6096004"/>
            <a:ext cx="532014" cy="559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600"/>
              <a:t>試験</a:t>
            </a:r>
            <a:endParaRPr lang="ja-JP" altLang="en-US" sz="1600" dirty="0"/>
          </a:p>
        </p:txBody>
      </p:sp>
      <p:sp>
        <p:nvSpPr>
          <p:cNvPr id="23" name="正方形/長方形 22"/>
          <p:cNvSpPr/>
          <p:nvPr/>
        </p:nvSpPr>
        <p:spPr>
          <a:xfrm>
            <a:off x="8360522" y="4422370"/>
            <a:ext cx="532014" cy="5597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600" dirty="0"/>
              <a:t>仕様</a:t>
            </a:r>
            <a:endParaRPr kumimoji="1" lang="ja-JP" altLang="en-US" sz="1600" dirty="0"/>
          </a:p>
        </p:txBody>
      </p:sp>
      <p:sp>
        <p:nvSpPr>
          <p:cNvPr id="24" name="正方形/長方形 23"/>
          <p:cNvSpPr/>
          <p:nvPr/>
        </p:nvSpPr>
        <p:spPr>
          <a:xfrm>
            <a:off x="8360522" y="4982094"/>
            <a:ext cx="532014" cy="559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設計</a:t>
            </a:r>
          </a:p>
        </p:txBody>
      </p:sp>
      <p:sp>
        <p:nvSpPr>
          <p:cNvPr id="25" name="正方形/長方形 24"/>
          <p:cNvSpPr/>
          <p:nvPr/>
        </p:nvSpPr>
        <p:spPr>
          <a:xfrm>
            <a:off x="8362600" y="5536278"/>
            <a:ext cx="532014" cy="5597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600" dirty="0"/>
              <a:t>実装</a:t>
            </a:r>
          </a:p>
        </p:txBody>
      </p:sp>
      <p:sp>
        <p:nvSpPr>
          <p:cNvPr id="26" name="正方形/長方形 25"/>
          <p:cNvSpPr/>
          <p:nvPr/>
        </p:nvSpPr>
        <p:spPr>
          <a:xfrm>
            <a:off x="8360522" y="6096004"/>
            <a:ext cx="532014" cy="559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600"/>
              <a:t>試験</a:t>
            </a:r>
            <a:endParaRPr lang="ja-JP" altLang="en-US" sz="1600" dirty="0"/>
          </a:p>
        </p:txBody>
      </p:sp>
      <p:sp>
        <p:nvSpPr>
          <p:cNvPr id="27" name="正方形/長方形 26"/>
          <p:cNvSpPr/>
          <p:nvPr/>
        </p:nvSpPr>
        <p:spPr>
          <a:xfrm>
            <a:off x="8892536" y="4422370"/>
            <a:ext cx="532014" cy="5597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600" dirty="0"/>
              <a:t>仕様</a:t>
            </a:r>
            <a:endParaRPr kumimoji="1" lang="ja-JP" altLang="en-US" sz="1600" dirty="0"/>
          </a:p>
        </p:txBody>
      </p:sp>
      <p:sp>
        <p:nvSpPr>
          <p:cNvPr id="28" name="正方形/長方形 27"/>
          <p:cNvSpPr/>
          <p:nvPr/>
        </p:nvSpPr>
        <p:spPr>
          <a:xfrm>
            <a:off x="8892536" y="4982094"/>
            <a:ext cx="532014" cy="559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設計</a:t>
            </a:r>
          </a:p>
        </p:txBody>
      </p:sp>
      <p:sp>
        <p:nvSpPr>
          <p:cNvPr id="29" name="正方形/長方形 28"/>
          <p:cNvSpPr/>
          <p:nvPr/>
        </p:nvSpPr>
        <p:spPr>
          <a:xfrm>
            <a:off x="8894614" y="5536278"/>
            <a:ext cx="532014" cy="5597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600" dirty="0"/>
              <a:t>実装</a:t>
            </a:r>
          </a:p>
        </p:txBody>
      </p:sp>
      <p:sp>
        <p:nvSpPr>
          <p:cNvPr id="30" name="正方形/長方形 29"/>
          <p:cNvSpPr/>
          <p:nvPr/>
        </p:nvSpPr>
        <p:spPr>
          <a:xfrm>
            <a:off x="8892536" y="6096004"/>
            <a:ext cx="532014" cy="559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600"/>
              <a:t>試験</a:t>
            </a:r>
            <a:endParaRPr lang="ja-JP" altLang="en-US" sz="1600" dirty="0"/>
          </a:p>
        </p:txBody>
      </p:sp>
      <p:cxnSp>
        <p:nvCxnSpPr>
          <p:cNvPr id="31" name="直線矢印コネクタ 30"/>
          <p:cNvCxnSpPr/>
          <p:nvPr/>
        </p:nvCxnSpPr>
        <p:spPr>
          <a:xfrm flipV="1">
            <a:off x="7298572" y="4167447"/>
            <a:ext cx="2128056" cy="11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2500747" y="3797333"/>
            <a:ext cx="2128055" cy="2729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時間の流れ</a:t>
            </a:r>
            <a:endParaRPr kumimoji="1" lang="ja-JP" altLang="en-US" dirty="0"/>
          </a:p>
        </p:txBody>
      </p:sp>
      <p:sp>
        <p:nvSpPr>
          <p:cNvPr id="36" name="正方形/長方形 35"/>
          <p:cNvSpPr/>
          <p:nvPr/>
        </p:nvSpPr>
        <p:spPr>
          <a:xfrm>
            <a:off x="7298573" y="3814450"/>
            <a:ext cx="2125977" cy="30014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時間の流れ</a:t>
            </a:r>
            <a:endParaRPr lang="ja-JP" altLang="en-US" dirty="0"/>
          </a:p>
        </p:txBody>
      </p:sp>
      <p:grpSp>
        <p:nvGrpSpPr>
          <p:cNvPr id="41" name="グループ化 40"/>
          <p:cNvGrpSpPr/>
          <p:nvPr/>
        </p:nvGrpSpPr>
        <p:grpSpPr>
          <a:xfrm>
            <a:off x="7330853" y="4549419"/>
            <a:ext cx="348164" cy="2029325"/>
            <a:chOff x="5271240" y="4120784"/>
            <a:chExt cx="451315" cy="2029325"/>
          </a:xfrm>
        </p:grpSpPr>
        <mc:AlternateContent xmlns:mc="http://schemas.openxmlformats.org/markup-compatibility/2006" xmlns:p14="http://schemas.microsoft.com/office/powerpoint/2010/main">
          <mc:Choice Requires="p14">
            <p:contentPart p14:bwMode="auto" r:id="rId2">
              <p14:nvContentPartPr>
                <p14:cNvPr id="39" name="インク 38"/>
                <p14:cNvContentPartPr/>
                <p14:nvPr/>
              </p14:nvContentPartPr>
              <p14:xfrm>
                <a:off x="5342995" y="4120784"/>
                <a:ext cx="379560" cy="2007159"/>
              </p14:xfrm>
            </p:contentPart>
          </mc:Choice>
          <mc:Fallback xmlns="">
            <p:pic>
              <p:nvPicPr>
                <p:cNvPr id="39" name="インク 38"/>
                <p:cNvPicPr/>
                <p:nvPr/>
              </p:nvPicPr>
              <p:blipFill>
                <a:blip r:embed="rId3"/>
                <a:stretch>
                  <a:fillRect/>
                </a:stretch>
              </p:blipFill>
              <p:spPr>
                <a:xfrm>
                  <a:off x="5330421" y="4111065"/>
                  <a:ext cx="403777" cy="202515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0" name="インク 39"/>
                <p14:cNvContentPartPr/>
                <p14:nvPr/>
              </p14:nvContentPartPr>
              <p14:xfrm>
                <a:off x="5271240" y="5828989"/>
                <a:ext cx="213120" cy="321120"/>
              </p14:xfrm>
            </p:contentPart>
          </mc:Choice>
          <mc:Fallback xmlns="">
            <p:pic>
              <p:nvPicPr>
                <p:cNvPr id="40" name="インク 39"/>
                <p:cNvPicPr/>
                <p:nvPr/>
              </p:nvPicPr>
              <p:blipFill>
                <a:blip r:embed="rId5"/>
                <a:stretch>
                  <a:fillRect/>
                </a:stretch>
              </p:blipFill>
              <p:spPr>
                <a:xfrm>
                  <a:off x="5265178" y="5824669"/>
                  <a:ext cx="227110" cy="333360"/>
                </a:xfrm>
                <a:prstGeom prst="rect">
                  <a:avLst/>
                </a:prstGeom>
              </p:spPr>
            </p:pic>
          </mc:Fallback>
        </mc:AlternateContent>
      </p:grpSp>
      <p:grpSp>
        <p:nvGrpSpPr>
          <p:cNvPr id="42" name="グループ化 41"/>
          <p:cNvGrpSpPr/>
          <p:nvPr/>
        </p:nvGrpSpPr>
        <p:grpSpPr>
          <a:xfrm>
            <a:off x="7905822" y="4549419"/>
            <a:ext cx="348164" cy="2029325"/>
            <a:chOff x="5271240" y="4120784"/>
            <a:chExt cx="451315" cy="2029325"/>
          </a:xfrm>
        </p:grpSpPr>
        <mc:AlternateContent xmlns:mc="http://schemas.openxmlformats.org/markup-compatibility/2006" xmlns:p14="http://schemas.microsoft.com/office/powerpoint/2010/main">
          <mc:Choice Requires="p14">
            <p:contentPart p14:bwMode="auto" r:id="rId6">
              <p14:nvContentPartPr>
                <p14:cNvPr id="43" name="インク 42"/>
                <p14:cNvContentPartPr/>
                <p14:nvPr/>
              </p14:nvContentPartPr>
              <p14:xfrm>
                <a:off x="5342995" y="4120784"/>
                <a:ext cx="379560" cy="2007159"/>
              </p14:xfrm>
            </p:contentPart>
          </mc:Choice>
          <mc:Fallback xmlns="">
            <p:pic>
              <p:nvPicPr>
                <p:cNvPr id="43" name="インク 42"/>
                <p:cNvPicPr/>
                <p:nvPr/>
              </p:nvPicPr>
              <p:blipFill>
                <a:blip r:embed="rId7"/>
                <a:stretch>
                  <a:fillRect/>
                </a:stretch>
              </p:blipFill>
              <p:spPr>
                <a:xfrm>
                  <a:off x="5330390" y="4111065"/>
                  <a:ext cx="403837" cy="202515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4" name="インク 43"/>
                <p14:cNvContentPartPr/>
                <p14:nvPr/>
              </p14:nvContentPartPr>
              <p14:xfrm>
                <a:off x="5271240" y="5828989"/>
                <a:ext cx="213120" cy="321120"/>
              </p14:xfrm>
            </p:contentPart>
          </mc:Choice>
          <mc:Fallback xmlns="">
            <p:pic>
              <p:nvPicPr>
                <p:cNvPr id="44" name="インク 43"/>
                <p:cNvPicPr/>
                <p:nvPr/>
              </p:nvPicPr>
              <p:blipFill>
                <a:blip r:embed="rId9"/>
                <a:stretch>
                  <a:fillRect/>
                </a:stretch>
              </p:blipFill>
              <p:spPr>
                <a:xfrm>
                  <a:off x="5265164" y="5824669"/>
                  <a:ext cx="227141" cy="333360"/>
                </a:xfrm>
                <a:prstGeom prst="rect">
                  <a:avLst/>
                </a:prstGeom>
              </p:spPr>
            </p:pic>
          </mc:Fallback>
        </mc:AlternateContent>
      </p:grpSp>
      <p:grpSp>
        <p:nvGrpSpPr>
          <p:cNvPr id="45" name="グループ化 44"/>
          <p:cNvGrpSpPr/>
          <p:nvPr/>
        </p:nvGrpSpPr>
        <p:grpSpPr>
          <a:xfrm>
            <a:off x="8448726" y="4549419"/>
            <a:ext cx="348164" cy="2029325"/>
            <a:chOff x="5271240" y="4120784"/>
            <a:chExt cx="451315" cy="2029325"/>
          </a:xfrm>
        </p:grpSpPr>
        <mc:AlternateContent xmlns:mc="http://schemas.openxmlformats.org/markup-compatibility/2006" xmlns:p14="http://schemas.microsoft.com/office/powerpoint/2010/main">
          <mc:Choice Requires="p14">
            <p:contentPart p14:bwMode="auto" r:id="rId10">
              <p14:nvContentPartPr>
                <p14:cNvPr id="46" name="インク 45"/>
                <p14:cNvContentPartPr/>
                <p14:nvPr/>
              </p14:nvContentPartPr>
              <p14:xfrm>
                <a:off x="5342995" y="4120784"/>
                <a:ext cx="379560" cy="2007159"/>
              </p14:xfrm>
            </p:contentPart>
          </mc:Choice>
          <mc:Fallback xmlns="">
            <p:pic>
              <p:nvPicPr>
                <p:cNvPr id="46" name="インク 45"/>
                <p:cNvPicPr/>
                <p:nvPr/>
              </p:nvPicPr>
              <p:blipFill>
                <a:blip r:embed="rId7"/>
                <a:stretch>
                  <a:fillRect/>
                </a:stretch>
              </p:blipFill>
              <p:spPr>
                <a:xfrm>
                  <a:off x="5330390" y="4111065"/>
                  <a:ext cx="403837" cy="202515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インク 46"/>
                <p14:cNvContentPartPr/>
                <p14:nvPr/>
              </p14:nvContentPartPr>
              <p14:xfrm>
                <a:off x="5271240" y="5828989"/>
                <a:ext cx="213120" cy="321120"/>
              </p14:xfrm>
            </p:contentPart>
          </mc:Choice>
          <mc:Fallback xmlns="">
            <p:pic>
              <p:nvPicPr>
                <p:cNvPr id="47" name="インク 46"/>
                <p:cNvPicPr/>
                <p:nvPr/>
              </p:nvPicPr>
              <p:blipFill>
                <a:blip r:embed="rId9"/>
                <a:stretch>
                  <a:fillRect/>
                </a:stretch>
              </p:blipFill>
              <p:spPr>
                <a:xfrm>
                  <a:off x="5265164" y="5824669"/>
                  <a:ext cx="227141" cy="333360"/>
                </a:xfrm>
                <a:prstGeom prst="rect">
                  <a:avLst/>
                </a:prstGeom>
              </p:spPr>
            </p:pic>
          </mc:Fallback>
        </mc:AlternateContent>
      </p:grpSp>
      <p:grpSp>
        <p:nvGrpSpPr>
          <p:cNvPr id="48" name="グループ化 47"/>
          <p:cNvGrpSpPr/>
          <p:nvPr/>
        </p:nvGrpSpPr>
        <p:grpSpPr>
          <a:xfrm>
            <a:off x="8968990" y="4521615"/>
            <a:ext cx="348164" cy="2029325"/>
            <a:chOff x="5271240" y="4120784"/>
            <a:chExt cx="451315" cy="2029325"/>
          </a:xfrm>
        </p:grpSpPr>
        <mc:AlternateContent xmlns:mc="http://schemas.openxmlformats.org/markup-compatibility/2006" xmlns:p14="http://schemas.microsoft.com/office/powerpoint/2010/main">
          <mc:Choice Requires="p14">
            <p:contentPart p14:bwMode="auto" r:id="rId12">
              <p14:nvContentPartPr>
                <p14:cNvPr id="49" name="インク 48"/>
                <p14:cNvContentPartPr/>
                <p14:nvPr/>
              </p14:nvContentPartPr>
              <p14:xfrm>
                <a:off x="5342995" y="4120784"/>
                <a:ext cx="379560" cy="2007159"/>
              </p14:xfrm>
            </p:contentPart>
          </mc:Choice>
          <mc:Fallback xmlns="">
            <p:pic>
              <p:nvPicPr>
                <p:cNvPr id="49" name="インク 48"/>
                <p:cNvPicPr/>
                <p:nvPr/>
              </p:nvPicPr>
              <p:blipFill>
                <a:blip r:embed="rId13"/>
                <a:stretch>
                  <a:fillRect/>
                </a:stretch>
              </p:blipFill>
              <p:spPr>
                <a:xfrm>
                  <a:off x="5330374" y="4111063"/>
                  <a:ext cx="403867" cy="2025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インク 49"/>
                <p14:cNvContentPartPr/>
                <p14:nvPr/>
              </p14:nvContentPartPr>
              <p14:xfrm>
                <a:off x="5271240" y="5828989"/>
                <a:ext cx="213120" cy="321120"/>
              </p14:xfrm>
            </p:contentPart>
          </mc:Choice>
          <mc:Fallback xmlns="">
            <p:pic>
              <p:nvPicPr>
                <p:cNvPr id="50" name="インク 49"/>
                <p:cNvPicPr/>
                <p:nvPr/>
              </p:nvPicPr>
              <p:blipFill>
                <a:blip r:embed="rId15"/>
                <a:stretch>
                  <a:fillRect/>
                </a:stretch>
              </p:blipFill>
              <p:spPr>
                <a:xfrm>
                  <a:off x="5265178" y="5824669"/>
                  <a:ext cx="227110" cy="333360"/>
                </a:xfrm>
                <a:prstGeom prst="rect">
                  <a:avLst/>
                </a:prstGeom>
              </p:spPr>
            </p:pic>
          </mc:Fallback>
        </mc:AlternateContent>
      </p:grpSp>
    </p:spTree>
    <p:extLst>
      <p:ext uri="{BB962C8B-B14F-4D97-AF65-F5344CB8AC3E}">
        <p14:creationId xmlns:p14="http://schemas.microsoft.com/office/powerpoint/2010/main" val="429101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アジャイル開発の</a:t>
            </a:r>
            <a:r>
              <a:rPr kumimoji="1" lang="en-US" altLang="ja-JP" dirty="0"/>
              <a:t/>
            </a:r>
            <a:br>
              <a:rPr kumimoji="1" lang="en-US" altLang="ja-JP" dirty="0"/>
            </a:br>
            <a:r>
              <a:rPr kumimoji="1" lang="ja-JP" altLang="en-US" dirty="0"/>
              <a:t>プロセ</a:t>
            </a:r>
            <a:r>
              <a:rPr lang="ja-JP" altLang="en-US" dirty="0"/>
              <a:t>ス、プラクティス</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3672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アジャイル開発のプロセス、プラクティス</a:t>
            </a:r>
          </a:p>
        </p:txBody>
      </p:sp>
      <p:sp>
        <p:nvSpPr>
          <p:cNvPr id="3" name="コンテンツ プレースホルダー 2"/>
          <p:cNvSpPr>
            <a:spLocks noGrp="1"/>
          </p:cNvSpPr>
          <p:nvPr>
            <p:ph idx="1"/>
          </p:nvPr>
        </p:nvSpPr>
        <p:spPr/>
        <p:txBody>
          <a:bodyPr/>
          <a:lstStyle/>
          <a:p>
            <a:r>
              <a:rPr kumimoji="1" lang="ja-JP" altLang="en-US" dirty="0"/>
              <a:t>アジャイル開発自体が何らかの具体的な開発プロセスを持っているわけではない</a:t>
            </a:r>
            <a:r>
              <a:rPr lang="ja-JP" altLang="en-US" dirty="0"/>
              <a:t>。</a:t>
            </a:r>
            <a:endParaRPr kumimoji="1" lang="en-US" altLang="ja-JP" dirty="0"/>
          </a:p>
          <a:p>
            <a:r>
              <a:rPr lang="ja-JP" altLang="en-US" dirty="0"/>
              <a:t>アジャイル開発のためのプロセスやプラクティスが多数ある。</a:t>
            </a:r>
            <a:endParaRPr kumimoji="1" lang="ja-JP" altLang="en-US" dirty="0"/>
          </a:p>
        </p:txBody>
      </p:sp>
    </p:spTree>
    <p:extLst>
      <p:ext uri="{BB962C8B-B14F-4D97-AF65-F5344CB8AC3E}">
        <p14:creationId xmlns:p14="http://schemas.microsoft.com/office/powerpoint/2010/main" val="234444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アジャイル開発のプロセス、プラクティス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アジャイル開発のプロセス</a:t>
            </a:r>
            <a:endParaRPr kumimoji="1" lang="en-US" altLang="ja-JP" dirty="0"/>
          </a:p>
          <a:p>
            <a:pPr lvl="1"/>
            <a:r>
              <a:rPr lang="ja-JP" altLang="en-US" dirty="0"/>
              <a:t>スクラム </a:t>
            </a:r>
            <a:endParaRPr lang="en-US" altLang="ja-JP" dirty="0"/>
          </a:p>
          <a:p>
            <a:r>
              <a:rPr lang="ja-JP" altLang="en-US" dirty="0"/>
              <a:t>アジャイル開発のプラクティス</a:t>
            </a:r>
            <a:r>
              <a:rPr lang="en-US" altLang="ja-JP" dirty="0"/>
              <a:t>(</a:t>
            </a:r>
            <a:r>
              <a:rPr lang="ja-JP" altLang="en-US" dirty="0"/>
              <a:t>技法</a:t>
            </a:r>
            <a:r>
              <a:rPr lang="en-US" altLang="ja-JP" dirty="0"/>
              <a:t>)</a:t>
            </a:r>
          </a:p>
          <a:p>
            <a:pPr lvl="1"/>
            <a:r>
              <a:rPr lang="en-US" altLang="ja-JP" dirty="0"/>
              <a:t>XP(</a:t>
            </a:r>
            <a:r>
              <a:rPr lang="en-US" altLang="ja-JP" dirty="0" err="1"/>
              <a:t>e</a:t>
            </a:r>
            <a:r>
              <a:rPr lang="en-US" altLang="ja-JP" u="sng" dirty="0" err="1"/>
              <a:t>X</a:t>
            </a:r>
            <a:r>
              <a:rPr lang="en-US" altLang="ja-JP" dirty="0" err="1"/>
              <a:t>treme</a:t>
            </a:r>
            <a:r>
              <a:rPr lang="en-US" altLang="ja-JP" dirty="0"/>
              <a:t> </a:t>
            </a:r>
            <a:r>
              <a:rPr lang="en-US" altLang="ja-JP" u="sng" dirty="0"/>
              <a:t>P</a:t>
            </a:r>
            <a:r>
              <a:rPr lang="en-US" altLang="ja-JP" dirty="0"/>
              <a:t>rogramming:</a:t>
            </a:r>
            <a:r>
              <a:rPr lang="ja-JP" altLang="en-US" dirty="0"/>
              <a:t>エクストリーム・プログラミング</a:t>
            </a:r>
            <a:r>
              <a:rPr lang="en-US" altLang="ja-JP" dirty="0"/>
              <a:t>)</a:t>
            </a:r>
          </a:p>
          <a:p>
            <a:pPr lvl="1"/>
            <a:endParaRPr kumimoji="1" lang="en-US" altLang="ja-JP" dirty="0"/>
          </a:p>
          <a:p>
            <a:pPr marL="0" indent="0" algn="ctr">
              <a:buNone/>
            </a:pPr>
            <a:r>
              <a:rPr lang="ja-JP" altLang="en-US" dirty="0"/>
              <a:t>他にも様々あるが、現状では上記を組み合わせることが一般的</a:t>
            </a:r>
            <a:endParaRPr kumimoji="1" lang="ja-JP" altLang="en-US" dirty="0"/>
          </a:p>
        </p:txBody>
      </p:sp>
    </p:spTree>
    <p:extLst>
      <p:ext uri="{BB962C8B-B14F-4D97-AF65-F5344CB8AC3E}">
        <p14:creationId xmlns:p14="http://schemas.microsoft.com/office/powerpoint/2010/main" val="1833112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アジャイル開発のプロセス、プラクティス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アジャイル開発のプロセス、プラクティスを最初からすべて導入することは難しい。</a:t>
            </a:r>
            <a:endParaRPr kumimoji="1" lang="en-US" altLang="ja-JP" dirty="0"/>
          </a:p>
          <a:p>
            <a:r>
              <a:rPr lang="ja-JP" altLang="en-US" dirty="0"/>
              <a:t>チームの成熟度によって使う数を増やしていく。</a:t>
            </a:r>
            <a:endParaRPr lang="en-US" altLang="ja-JP" dirty="0"/>
          </a:p>
          <a:p>
            <a:r>
              <a:rPr kumimoji="1" lang="ja-JP" altLang="en-US" dirty="0"/>
              <a:t>これがアジャイルの度合いであり、チームの成熟度があがればアジャイル度が上がっていく。</a:t>
            </a:r>
            <a:endParaRPr kumimoji="1" lang="en-US" altLang="ja-JP" dirty="0"/>
          </a:p>
          <a:p>
            <a:pPr lvl="1"/>
            <a:r>
              <a:rPr lang="ja-JP" altLang="en-US" dirty="0"/>
              <a:t>アジャイルかそうでないかという</a:t>
            </a:r>
            <a:r>
              <a:rPr lang="en-US" altLang="ja-JP" dirty="0"/>
              <a:t>2</a:t>
            </a:r>
            <a:r>
              <a:rPr lang="ja-JP" altLang="en-US" dirty="0"/>
              <a:t>値ではない。</a:t>
            </a:r>
            <a:endParaRPr kumimoji="1" lang="ja-JP" altLang="en-US" dirty="0"/>
          </a:p>
        </p:txBody>
      </p:sp>
    </p:spTree>
    <p:extLst>
      <p:ext uri="{BB962C8B-B14F-4D97-AF65-F5344CB8AC3E}">
        <p14:creationId xmlns:p14="http://schemas.microsoft.com/office/powerpoint/2010/main" val="135750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アジャイル開発プロセス</a:t>
            </a:r>
            <a:r>
              <a:rPr kumimoji="1" lang="en-US" altLang="ja-JP" dirty="0"/>
              <a:t/>
            </a:r>
            <a:br>
              <a:rPr kumimoji="1" lang="en-US" altLang="ja-JP" dirty="0"/>
            </a:br>
            <a:r>
              <a:rPr kumimoji="1" lang="ja-JP" altLang="en-US" dirty="0"/>
              <a:t>スクラム</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5122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スクラムとは</a:t>
            </a:r>
          </a:p>
        </p:txBody>
      </p:sp>
      <p:sp>
        <p:nvSpPr>
          <p:cNvPr id="3" name="コンテンツ プレースホルダー 2"/>
          <p:cNvSpPr>
            <a:spLocks noGrp="1"/>
          </p:cNvSpPr>
          <p:nvPr>
            <p:ph idx="1"/>
          </p:nvPr>
        </p:nvSpPr>
        <p:spPr/>
        <p:txBody>
          <a:bodyPr/>
          <a:lstStyle/>
          <a:p>
            <a:r>
              <a:rPr lang="ja-JP" altLang="en-US" dirty="0"/>
              <a:t>スクラムはチーム開発のための軽量なフレームワーク。</a:t>
            </a:r>
            <a:endParaRPr lang="en-US" altLang="ja-JP" dirty="0"/>
          </a:p>
          <a:p>
            <a:r>
              <a:rPr kumimoji="1" lang="ja-JP" altLang="en-US" dirty="0"/>
              <a:t>ジェフ・サザーランド氏、ケン・シュウェイバー氏によって考案</a:t>
            </a:r>
            <a:r>
              <a:rPr lang="ja-JP" altLang="en-US" dirty="0"/>
              <a:t>。</a:t>
            </a:r>
            <a:endParaRPr kumimoji="1" lang="en-US" altLang="ja-JP" dirty="0"/>
          </a:p>
          <a:p>
            <a:r>
              <a:rPr lang="ja-JP" altLang="en-US" dirty="0"/>
              <a:t>一橋大学の野中郁次郎氏と竹内弘高氏の</a:t>
            </a:r>
            <a:r>
              <a:rPr lang="en-US" altLang="ja-JP" dirty="0"/>
              <a:t>“The New </a:t>
            </a:r>
            <a:r>
              <a:rPr lang="en-US" altLang="ja-JP" dirty="0" err="1"/>
              <a:t>New</a:t>
            </a:r>
            <a:r>
              <a:rPr lang="en-US" altLang="ja-JP" dirty="0"/>
              <a:t> Product Development Game”</a:t>
            </a:r>
            <a:r>
              <a:rPr lang="ja-JP" altLang="en-US" dirty="0"/>
              <a:t>が元とされている。</a:t>
            </a:r>
            <a:endParaRPr lang="en-US" altLang="ja-JP" dirty="0"/>
          </a:p>
          <a:p>
            <a:r>
              <a:rPr lang="ja-JP" altLang="en-US" dirty="0"/>
              <a:t>移行の説明は「スクラムガイド」から引用している。</a:t>
            </a:r>
            <a:endParaRPr lang="en-US" altLang="ja-JP" dirty="0"/>
          </a:p>
          <a:p>
            <a:pPr lvl="1"/>
            <a:r>
              <a:rPr lang="en-US" altLang="ja-JP" dirty="0">
                <a:hlinkClick r:id="rId2"/>
              </a:rPr>
              <a:t>http://www.scrumguides.org/docs/scrumguide/v1/Scrum-Guide-JA.pdf</a:t>
            </a:r>
            <a:endParaRPr lang="en-US" altLang="ja-JP" dirty="0"/>
          </a:p>
        </p:txBody>
      </p:sp>
    </p:spTree>
    <p:extLst>
      <p:ext uri="{BB962C8B-B14F-4D97-AF65-F5344CB8AC3E}">
        <p14:creationId xmlns:p14="http://schemas.microsoft.com/office/powerpoint/2010/main" val="123571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スクラムの理論</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a:t>スクラムは、実際の経験と既知に基づく判断によって知識が獲得できるという、経験的プロセス制御の理論</a:t>
            </a:r>
            <a:r>
              <a:rPr lang="en-US" altLang="ja-JP" dirty="0"/>
              <a:t>(</a:t>
            </a:r>
            <a:r>
              <a:rPr lang="ja-JP" altLang="en-US" dirty="0"/>
              <a:t>経験主義</a:t>
            </a:r>
            <a:r>
              <a:rPr lang="en-US" altLang="ja-JP" dirty="0"/>
              <a:t>)</a:t>
            </a:r>
            <a:r>
              <a:rPr lang="ja-JP" altLang="en-US" dirty="0"/>
              <a:t>を基本にしている。</a:t>
            </a:r>
            <a:endParaRPr lang="en-US" altLang="ja-JP" dirty="0"/>
          </a:p>
          <a:p>
            <a:pPr marL="0" indent="0">
              <a:buNone/>
            </a:pPr>
            <a:r>
              <a:rPr lang="ja-JP" altLang="en-US" dirty="0"/>
              <a:t>経験的プロセス制御の実現は、次の</a:t>
            </a:r>
            <a:r>
              <a:rPr lang="en-US" altLang="ja-JP" dirty="0"/>
              <a:t>3</a:t>
            </a:r>
            <a:r>
              <a:rPr lang="ja-JP" altLang="en-US" dirty="0"/>
              <a:t>本柱に支えられている。 </a:t>
            </a:r>
            <a:endParaRPr lang="en-US" altLang="ja-JP" dirty="0"/>
          </a:p>
          <a:p>
            <a:pPr marL="0" indent="0">
              <a:buNone/>
            </a:pPr>
            <a:endParaRPr lang="en-US" altLang="ja-JP" dirty="0"/>
          </a:p>
          <a:p>
            <a:r>
              <a:rPr lang="ja-JP" altLang="en-US" dirty="0"/>
              <a:t>透明性</a:t>
            </a:r>
            <a:endParaRPr lang="en-US" altLang="ja-JP" dirty="0"/>
          </a:p>
          <a:p>
            <a:r>
              <a:rPr lang="ja-JP" altLang="en-US" dirty="0"/>
              <a:t>検査</a:t>
            </a:r>
            <a:endParaRPr lang="en-US" altLang="ja-JP" dirty="0"/>
          </a:p>
          <a:p>
            <a:r>
              <a:rPr lang="ja-JP" altLang="en-US" dirty="0"/>
              <a:t>適応</a:t>
            </a:r>
            <a:endParaRPr kumimoji="1" lang="en-US" altLang="ja-JP" dirty="0"/>
          </a:p>
        </p:txBody>
      </p:sp>
      <p:sp>
        <p:nvSpPr>
          <p:cNvPr id="4" name="正方形/長方形 3"/>
          <p:cNvSpPr/>
          <p:nvPr/>
        </p:nvSpPr>
        <p:spPr>
          <a:xfrm>
            <a:off x="105294" y="6475214"/>
            <a:ext cx="7254165" cy="307777"/>
          </a:xfrm>
          <a:prstGeom prst="rect">
            <a:avLst/>
          </a:prstGeom>
        </p:spPr>
        <p:txBody>
          <a:bodyPr wrap="none">
            <a:spAutoFit/>
          </a:bodyPr>
          <a:lstStyle/>
          <a:p>
            <a:r>
              <a:rPr lang="ja-JP" altLang="en-US" sz="1400" dirty="0"/>
              <a:t>スクラムガイドより引用</a:t>
            </a:r>
            <a:r>
              <a:rPr lang="en-US" altLang="ja-JP" sz="1400" dirty="0"/>
              <a:t>(</a:t>
            </a:r>
            <a:r>
              <a:rPr lang="en-US" altLang="ja-JP" sz="1400" dirty="0">
                <a:hlinkClick r:id="rId2"/>
              </a:rPr>
              <a:t>http://www.scrumguides.org/docs/scrumguide/v1/Scrum-Guide-JA.pdf</a:t>
            </a:r>
            <a:r>
              <a:rPr lang="en-US" altLang="ja-JP" sz="1400" dirty="0"/>
              <a:t> )</a:t>
            </a:r>
            <a:endParaRPr lang="ja-JP" altLang="en-US" sz="1400" dirty="0"/>
          </a:p>
        </p:txBody>
      </p:sp>
    </p:spTree>
    <p:extLst>
      <p:ext uri="{BB962C8B-B14F-4D97-AF65-F5344CB8AC3E}">
        <p14:creationId xmlns:p14="http://schemas.microsoft.com/office/powerpoint/2010/main" val="229692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スクラムの価値基準</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確約（</a:t>
            </a:r>
            <a:r>
              <a:rPr lang="en-US" altLang="ja-JP" dirty="0"/>
              <a:t>commitment</a:t>
            </a:r>
            <a:r>
              <a:rPr lang="ja-JP" altLang="en-US" dirty="0"/>
              <a:t>）</a:t>
            </a:r>
            <a:endParaRPr lang="en-US" altLang="ja-JP" dirty="0"/>
          </a:p>
          <a:p>
            <a:r>
              <a:rPr lang="ja-JP" altLang="en-US" dirty="0"/>
              <a:t>勇気（</a:t>
            </a:r>
            <a:r>
              <a:rPr lang="en-US" altLang="ja-JP" dirty="0"/>
              <a:t>courage</a:t>
            </a:r>
            <a:r>
              <a:rPr lang="ja-JP" altLang="en-US" dirty="0"/>
              <a:t>）</a:t>
            </a:r>
            <a:endParaRPr lang="en-US" altLang="ja-JP" dirty="0"/>
          </a:p>
          <a:p>
            <a:r>
              <a:rPr lang="ja-JP" altLang="en-US" dirty="0"/>
              <a:t>集中（</a:t>
            </a:r>
            <a:r>
              <a:rPr lang="en-US" altLang="ja-JP" dirty="0"/>
              <a:t>focus</a:t>
            </a:r>
            <a:r>
              <a:rPr lang="ja-JP" altLang="en-US" dirty="0"/>
              <a:t>）</a:t>
            </a:r>
            <a:endParaRPr lang="en-US" altLang="ja-JP" dirty="0"/>
          </a:p>
          <a:p>
            <a:r>
              <a:rPr lang="ja-JP" altLang="en-US" dirty="0"/>
              <a:t>公開（</a:t>
            </a:r>
            <a:r>
              <a:rPr lang="en-US" altLang="ja-JP" dirty="0"/>
              <a:t>openness</a:t>
            </a:r>
            <a:r>
              <a:rPr lang="ja-JP" altLang="en-US" dirty="0"/>
              <a:t>）</a:t>
            </a:r>
            <a:endParaRPr lang="en-US" altLang="ja-JP" dirty="0"/>
          </a:p>
          <a:p>
            <a:r>
              <a:rPr lang="ja-JP" altLang="en-US" dirty="0"/>
              <a:t>尊 敬（</a:t>
            </a:r>
            <a:r>
              <a:rPr lang="en-US" altLang="ja-JP" dirty="0"/>
              <a:t>respect</a:t>
            </a:r>
            <a:r>
              <a:rPr lang="ja-JP" altLang="en-US" dirty="0"/>
              <a:t>）</a:t>
            </a:r>
            <a:endParaRPr lang="en-US" altLang="ja-JP" dirty="0"/>
          </a:p>
          <a:p>
            <a:pPr marL="0" indent="0">
              <a:buNone/>
            </a:pPr>
            <a:endParaRPr lang="en-US" altLang="ja-JP" dirty="0"/>
          </a:p>
          <a:p>
            <a:pPr marL="0" indent="0" algn="ctr">
              <a:buNone/>
            </a:pPr>
            <a:r>
              <a:rPr lang="ja-JP" altLang="en-US" dirty="0"/>
              <a:t>これらを実践するとき、</a:t>
            </a:r>
            <a:endParaRPr lang="en-US" altLang="ja-JP" dirty="0"/>
          </a:p>
          <a:p>
            <a:pPr marL="0" indent="0" algn="ctr">
              <a:buNone/>
            </a:pPr>
            <a:r>
              <a:rPr lang="ja-JP" altLang="en-US" dirty="0"/>
              <a:t>スクラムの柱（透明性・検査・適応）は現実のものとなる</a:t>
            </a:r>
            <a:endParaRPr kumimoji="1" lang="ja-JP" altLang="en-US" dirty="0"/>
          </a:p>
        </p:txBody>
      </p:sp>
      <p:sp>
        <p:nvSpPr>
          <p:cNvPr id="4" name="正方形/長方形 3"/>
          <p:cNvSpPr/>
          <p:nvPr/>
        </p:nvSpPr>
        <p:spPr>
          <a:xfrm>
            <a:off x="105294" y="6475214"/>
            <a:ext cx="7254165" cy="307777"/>
          </a:xfrm>
          <a:prstGeom prst="rect">
            <a:avLst/>
          </a:prstGeom>
        </p:spPr>
        <p:txBody>
          <a:bodyPr wrap="none">
            <a:spAutoFit/>
          </a:bodyPr>
          <a:lstStyle/>
          <a:p>
            <a:r>
              <a:rPr lang="ja-JP" altLang="en-US" sz="1400" dirty="0"/>
              <a:t>スクラムガイドより引用</a:t>
            </a:r>
            <a:r>
              <a:rPr lang="en-US" altLang="ja-JP" sz="1400" dirty="0"/>
              <a:t>(</a:t>
            </a:r>
            <a:r>
              <a:rPr lang="en-US" altLang="ja-JP" sz="1400" dirty="0">
                <a:hlinkClick r:id="rId2"/>
              </a:rPr>
              <a:t>http://www.scrumguides.org/docs/scrumguide/v1/Scrum-Guide-JA.pdf</a:t>
            </a:r>
            <a:r>
              <a:rPr lang="en-US" altLang="ja-JP" sz="1400" dirty="0"/>
              <a:t> )</a:t>
            </a:r>
            <a:endParaRPr lang="ja-JP" altLang="en-US" sz="1400" dirty="0"/>
          </a:p>
        </p:txBody>
      </p:sp>
    </p:spTree>
    <p:extLst>
      <p:ext uri="{BB962C8B-B14F-4D97-AF65-F5344CB8AC3E}">
        <p14:creationId xmlns:p14="http://schemas.microsoft.com/office/powerpoint/2010/main" val="293718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スクラムの構成</a:t>
            </a:r>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a:t>役割</a:t>
            </a:r>
            <a:endParaRPr kumimoji="1" lang="en-US" altLang="ja-JP" dirty="0"/>
          </a:p>
          <a:p>
            <a:pPr lvl="1"/>
            <a:r>
              <a:rPr lang="ja-JP" altLang="en-US" dirty="0"/>
              <a:t>プロダクトオーナー</a:t>
            </a:r>
            <a:endParaRPr lang="en-US" altLang="ja-JP" dirty="0"/>
          </a:p>
          <a:p>
            <a:pPr lvl="1"/>
            <a:r>
              <a:rPr kumimoji="1" lang="ja-JP" altLang="en-US" dirty="0"/>
              <a:t>開発チーム</a:t>
            </a:r>
            <a:endParaRPr kumimoji="1" lang="en-US" altLang="ja-JP" dirty="0"/>
          </a:p>
          <a:p>
            <a:pPr lvl="1"/>
            <a:r>
              <a:rPr lang="ja-JP" altLang="en-US" dirty="0"/>
              <a:t>スクラムマスター</a:t>
            </a:r>
            <a:endParaRPr kumimoji="1" lang="en-US" altLang="ja-JP" dirty="0"/>
          </a:p>
          <a:p>
            <a:r>
              <a:rPr lang="ja-JP" altLang="en-US" dirty="0"/>
              <a:t>イベント</a:t>
            </a:r>
            <a:endParaRPr lang="en-US" altLang="ja-JP" dirty="0"/>
          </a:p>
          <a:p>
            <a:pPr lvl="1"/>
            <a:r>
              <a:rPr lang="ja-JP" altLang="en-US" dirty="0"/>
              <a:t>スプリント</a:t>
            </a:r>
            <a:endParaRPr lang="en-US" altLang="ja-JP" dirty="0"/>
          </a:p>
          <a:p>
            <a:pPr lvl="1"/>
            <a:r>
              <a:rPr lang="ja-JP" altLang="en-US" dirty="0"/>
              <a:t>スプリントプランニング</a:t>
            </a:r>
            <a:endParaRPr lang="en-US" altLang="ja-JP" dirty="0"/>
          </a:p>
          <a:p>
            <a:pPr lvl="1"/>
            <a:r>
              <a:rPr lang="ja-JP" altLang="en-US" dirty="0"/>
              <a:t>デイリースクラム</a:t>
            </a:r>
            <a:endParaRPr lang="en-US" altLang="ja-JP" dirty="0"/>
          </a:p>
          <a:p>
            <a:pPr lvl="1"/>
            <a:r>
              <a:rPr lang="ja-JP" altLang="en-US" dirty="0"/>
              <a:t>スプリントレビュー</a:t>
            </a:r>
            <a:endParaRPr lang="en-US" altLang="ja-JP" dirty="0"/>
          </a:p>
          <a:p>
            <a:pPr lvl="1"/>
            <a:r>
              <a:rPr lang="ja-JP" altLang="en-US" dirty="0"/>
              <a:t>スプリントレトロスペクティブ</a:t>
            </a:r>
            <a:endParaRPr lang="en-US" altLang="ja-JP" dirty="0"/>
          </a:p>
          <a:p>
            <a:r>
              <a:rPr kumimoji="1" lang="ja-JP" altLang="en-US" dirty="0"/>
              <a:t>作成物</a:t>
            </a:r>
            <a:endParaRPr kumimoji="1" lang="en-US" altLang="ja-JP" dirty="0"/>
          </a:p>
          <a:p>
            <a:pPr lvl="1"/>
            <a:r>
              <a:rPr lang="ja-JP" altLang="en-US" dirty="0"/>
              <a:t>プロダクトバックログ</a:t>
            </a:r>
            <a:endParaRPr lang="en-US" altLang="ja-JP" dirty="0"/>
          </a:p>
          <a:p>
            <a:pPr lvl="1"/>
            <a:r>
              <a:rPr kumimoji="1" lang="ja-JP" altLang="en-US" dirty="0"/>
              <a:t>スプリントバックログ</a:t>
            </a:r>
            <a:endParaRPr kumimoji="1" lang="en-US" altLang="ja-JP" dirty="0"/>
          </a:p>
        </p:txBody>
      </p:sp>
      <p:sp>
        <p:nvSpPr>
          <p:cNvPr id="4" name="正方形/長方形 3"/>
          <p:cNvSpPr/>
          <p:nvPr/>
        </p:nvSpPr>
        <p:spPr>
          <a:xfrm>
            <a:off x="105294" y="6475214"/>
            <a:ext cx="7254165" cy="307777"/>
          </a:xfrm>
          <a:prstGeom prst="rect">
            <a:avLst/>
          </a:prstGeom>
        </p:spPr>
        <p:txBody>
          <a:bodyPr wrap="none">
            <a:spAutoFit/>
          </a:bodyPr>
          <a:lstStyle/>
          <a:p>
            <a:r>
              <a:rPr lang="ja-JP" altLang="en-US" sz="1400" dirty="0"/>
              <a:t>スクラムガイドより引用</a:t>
            </a:r>
            <a:r>
              <a:rPr lang="en-US" altLang="ja-JP" sz="1400" dirty="0"/>
              <a:t>(</a:t>
            </a:r>
            <a:r>
              <a:rPr lang="en-US" altLang="ja-JP" sz="1400" dirty="0">
                <a:hlinkClick r:id="rId2"/>
              </a:rPr>
              <a:t>http://www.scrumguides.org/docs/scrumguide/v1/Scrum-Guide-JA.pdf</a:t>
            </a:r>
            <a:r>
              <a:rPr lang="en-US" altLang="ja-JP" sz="1400" dirty="0"/>
              <a:t> )</a:t>
            </a:r>
            <a:endParaRPr lang="ja-JP" altLang="en-US" sz="1400" dirty="0"/>
          </a:p>
        </p:txBody>
      </p:sp>
    </p:spTree>
    <p:extLst>
      <p:ext uri="{BB962C8B-B14F-4D97-AF65-F5344CB8AC3E}">
        <p14:creationId xmlns:p14="http://schemas.microsoft.com/office/powerpoint/2010/main" val="316329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lstStyle/>
          <a:p>
            <a:r>
              <a:rPr kumimoji="1" lang="ja-JP" altLang="en-US" dirty="0"/>
              <a:t>アジャイル開発とは</a:t>
            </a:r>
            <a:endParaRPr kumimoji="1" lang="en-US" altLang="ja-JP" dirty="0"/>
          </a:p>
          <a:p>
            <a:r>
              <a:rPr lang="ja-JP" altLang="en-US" dirty="0"/>
              <a:t>アジャイル開発のプロセス、プラクティス</a:t>
            </a:r>
            <a:endParaRPr lang="en-US" altLang="ja-JP" dirty="0"/>
          </a:p>
          <a:p>
            <a:r>
              <a:rPr kumimoji="1" lang="ja-JP" altLang="en-US" dirty="0"/>
              <a:t>アジャイル開発の先</a:t>
            </a:r>
          </a:p>
        </p:txBody>
      </p:sp>
    </p:spTree>
    <p:extLst>
      <p:ext uri="{BB962C8B-B14F-4D97-AF65-F5344CB8AC3E}">
        <p14:creationId xmlns:p14="http://schemas.microsoft.com/office/powerpoint/2010/main" val="2179205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スクラムの役割</a:t>
            </a:r>
          </a:p>
        </p:txBody>
      </p:sp>
      <p:sp>
        <p:nvSpPr>
          <p:cNvPr id="3" name="コンテンツ プレースホルダー 2"/>
          <p:cNvSpPr>
            <a:spLocks noGrp="1"/>
          </p:cNvSpPr>
          <p:nvPr>
            <p:ph idx="1"/>
          </p:nvPr>
        </p:nvSpPr>
        <p:spPr/>
        <p:txBody>
          <a:bodyPr anchor="ctr">
            <a:normAutofit/>
          </a:bodyPr>
          <a:lstStyle/>
          <a:p>
            <a:r>
              <a:rPr lang="ja-JP" altLang="en-US" sz="4000" dirty="0"/>
              <a:t>プロダクトオーナー</a:t>
            </a:r>
            <a:r>
              <a:rPr lang="en-US" altLang="ja-JP" sz="4000" dirty="0"/>
              <a:t>(1</a:t>
            </a:r>
            <a:r>
              <a:rPr lang="ja-JP" altLang="en-US" sz="4000" dirty="0"/>
              <a:t>人</a:t>
            </a:r>
            <a:r>
              <a:rPr lang="en-US" altLang="ja-JP" sz="4000" dirty="0"/>
              <a:t>)</a:t>
            </a:r>
          </a:p>
          <a:p>
            <a:r>
              <a:rPr lang="ja-JP" altLang="en-US" sz="4000" dirty="0"/>
              <a:t>開発チーム</a:t>
            </a:r>
            <a:r>
              <a:rPr lang="en-US" altLang="ja-JP" sz="4000" dirty="0"/>
              <a:t>(3</a:t>
            </a:r>
            <a:r>
              <a:rPr lang="ja-JP" altLang="en-US" sz="4000" dirty="0"/>
              <a:t>～</a:t>
            </a:r>
            <a:r>
              <a:rPr lang="en-US" altLang="ja-JP" sz="4000" dirty="0"/>
              <a:t>9</a:t>
            </a:r>
            <a:r>
              <a:rPr lang="ja-JP" altLang="en-US" sz="4000" dirty="0"/>
              <a:t>人</a:t>
            </a:r>
            <a:r>
              <a:rPr lang="en-US" altLang="ja-JP" sz="4000" dirty="0"/>
              <a:t>)</a:t>
            </a:r>
          </a:p>
          <a:p>
            <a:r>
              <a:rPr lang="ja-JP" altLang="en-US" sz="4000" dirty="0"/>
              <a:t>スクラムマスター</a:t>
            </a:r>
            <a:r>
              <a:rPr lang="en-US" altLang="ja-JP" sz="4000" dirty="0"/>
              <a:t>(1</a:t>
            </a:r>
            <a:r>
              <a:rPr lang="ja-JP" altLang="en-US" sz="4000" dirty="0"/>
              <a:t>人</a:t>
            </a:r>
            <a:r>
              <a:rPr lang="en-US" altLang="ja-JP" sz="4000" dirty="0"/>
              <a:t>)</a:t>
            </a:r>
          </a:p>
        </p:txBody>
      </p:sp>
      <p:sp>
        <p:nvSpPr>
          <p:cNvPr id="4" name="正方形/長方形 3"/>
          <p:cNvSpPr/>
          <p:nvPr/>
        </p:nvSpPr>
        <p:spPr>
          <a:xfrm>
            <a:off x="105294" y="6475214"/>
            <a:ext cx="7254165" cy="307777"/>
          </a:xfrm>
          <a:prstGeom prst="rect">
            <a:avLst/>
          </a:prstGeom>
        </p:spPr>
        <p:txBody>
          <a:bodyPr wrap="none">
            <a:spAutoFit/>
          </a:bodyPr>
          <a:lstStyle/>
          <a:p>
            <a:r>
              <a:rPr lang="ja-JP" altLang="en-US" sz="1400" dirty="0"/>
              <a:t>スクラムガイドより引用</a:t>
            </a:r>
            <a:r>
              <a:rPr lang="en-US" altLang="ja-JP" sz="1400" dirty="0"/>
              <a:t>(</a:t>
            </a:r>
            <a:r>
              <a:rPr lang="en-US" altLang="ja-JP" sz="1400" dirty="0">
                <a:hlinkClick r:id="rId2"/>
              </a:rPr>
              <a:t>http://www.scrumguides.org/docs/scrumguide/v1/Scrum-Guide-JA.pdf</a:t>
            </a:r>
            <a:r>
              <a:rPr lang="en-US" altLang="ja-JP" sz="1400" dirty="0"/>
              <a:t> )</a:t>
            </a:r>
            <a:endParaRPr lang="ja-JP" altLang="en-US" sz="1400" dirty="0"/>
          </a:p>
        </p:txBody>
      </p:sp>
    </p:spTree>
    <p:extLst>
      <p:ext uri="{BB962C8B-B14F-4D97-AF65-F5344CB8AC3E}">
        <p14:creationId xmlns:p14="http://schemas.microsoft.com/office/powerpoint/2010/main" val="4235053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スクラムのイベント</a:t>
            </a:r>
          </a:p>
        </p:txBody>
      </p:sp>
      <p:sp>
        <p:nvSpPr>
          <p:cNvPr id="3" name="コンテンツ プレースホルダー 2"/>
          <p:cNvSpPr>
            <a:spLocks noGrp="1"/>
          </p:cNvSpPr>
          <p:nvPr>
            <p:ph idx="1"/>
          </p:nvPr>
        </p:nvSpPr>
        <p:spPr/>
        <p:txBody>
          <a:bodyPr anchor="ctr">
            <a:normAutofit/>
          </a:bodyPr>
          <a:lstStyle/>
          <a:p>
            <a:r>
              <a:rPr lang="ja-JP" altLang="en-US" sz="4000" dirty="0"/>
              <a:t>スプリント</a:t>
            </a:r>
            <a:endParaRPr lang="en-US" altLang="ja-JP" sz="4000" dirty="0"/>
          </a:p>
          <a:p>
            <a:r>
              <a:rPr lang="ja-JP" altLang="en-US" sz="4000" dirty="0"/>
              <a:t>スプリントプランニング</a:t>
            </a:r>
            <a:endParaRPr lang="en-US" altLang="ja-JP" sz="4000" dirty="0"/>
          </a:p>
          <a:p>
            <a:r>
              <a:rPr lang="ja-JP" altLang="en-US" sz="4000" dirty="0"/>
              <a:t>デイリースクラム</a:t>
            </a:r>
            <a:endParaRPr lang="en-US" altLang="ja-JP" sz="4000" dirty="0"/>
          </a:p>
          <a:p>
            <a:r>
              <a:rPr lang="ja-JP" altLang="en-US" sz="4000" dirty="0"/>
              <a:t>スプリントレビュー</a:t>
            </a:r>
            <a:endParaRPr lang="en-US" altLang="ja-JP" sz="4000" dirty="0"/>
          </a:p>
          <a:p>
            <a:r>
              <a:rPr lang="ja-JP" altLang="en-US" sz="4000" dirty="0"/>
              <a:t>スプリントレトロスペクティブ</a:t>
            </a:r>
            <a:endParaRPr lang="en-US" altLang="ja-JP" sz="4000" dirty="0"/>
          </a:p>
        </p:txBody>
      </p:sp>
      <p:sp>
        <p:nvSpPr>
          <p:cNvPr id="4" name="正方形/長方形 3"/>
          <p:cNvSpPr/>
          <p:nvPr/>
        </p:nvSpPr>
        <p:spPr>
          <a:xfrm>
            <a:off x="105294" y="6475214"/>
            <a:ext cx="7254165" cy="307777"/>
          </a:xfrm>
          <a:prstGeom prst="rect">
            <a:avLst/>
          </a:prstGeom>
        </p:spPr>
        <p:txBody>
          <a:bodyPr wrap="none">
            <a:spAutoFit/>
          </a:bodyPr>
          <a:lstStyle/>
          <a:p>
            <a:r>
              <a:rPr lang="ja-JP" altLang="en-US" sz="1400" dirty="0"/>
              <a:t>スクラムガイドより引用</a:t>
            </a:r>
            <a:r>
              <a:rPr lang="en-US" altLang="ja-JP" sz="1400" dirty="0"/>
              <a:t>(</a:t>
            </a:r>
            <a:r>
              <a:rPr lang="en-US" altLang="ja-JP" sz="1400" dirty="0">
                <a:hlinkClick r:id="rId2"/>
              </a:rPr>
              <a:t>http://www.scrumguides.org/docs/scrumguide/v1/Scrum-Guide-JA.pdf</a:t>
            </a:r>
            <a:r>
              <a:rPr lang="en-US" altLang="ja-JP" sz="1400" dirty="0"/>
              <a:t> )</a:t>
            </a:r>
            <a:endParaRPr lang="ja-JP" altLang="en-US" sz="1400" dirty="0"/>
          </a:p>
        </p:txBody>
      </p:sp>
    </p:spTree>
    <p:extLst>
      <p:ext uri="{BB962C8B-B14F-4D97-AF65-F5344CB8AC3E}">
        <p14:creationId xmlns:p14="http://schemas.microsoft.com/office/powerpoint/2010/main" val="804892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作成物</a:t>
            </a:r>
            <a:endParaRPr kumimoji="1" lang="ja-JP" altLang="en-US" dirty="0"/>
          </a:p>
        </p:txBody>
      </p:sp>
      <p:sp>
        <p:nvSpPr>
          <p:cNvPr id="3" name="コンテンツ プレースホルダー 2"/>
          <p:cNvSpPr>
            <a:spLocks noGrp="1"/>
          </p:cNvSpPr>
          <p:nvPr>
            <p:ph idx="1"/>
          </p:nvPr>
        </p:nvSpPr>
        <p:spPr/>
        <p:txBody>
          <a:bodyPr anchor="ctr">
            <a:normAutofit/>
          </a:bodyPr>
          <a:lstStyle/>
          <a:p>
            <a:r>
              <a:rPr lang="ja-JP" altLang="en-US" sz="4000" dirty="0"/>
              <a:t>プロダクトバックログ</a:t>
            </a:r>
            <a:endParaRPr lang="en-US" altLang="ja-JP" sz="4000" dirty="0"/>
          </a:p>
          <a:p>
            <a:r>
              <a:rPr lang="ja-JP" altLang="en-US" sz="4000" dirty="0"/>
              <a:t>スプリントバックログ</a:t>
            </a:r>
            <a:endParaRPr lang="en-US" altLang="ja-JP" sz="4000" dirty="0"/>
          </a:p>
        </p:txBody>
      </p:sp>
      <p:sp>
        <p:nvSpPr>
          <p:cNvPr id="4" name="正方形/長方形 3"/>
          <p:cNvSpPr/>
          <p:nvPr/>
        </p:nvSpPr>
        <p:spPr>
          <a:xfrm>
            <a:off x="105294" y="6475214"/>
            <a:ext cx="7254165" cy="307777"/>
          </a:xfrm>
          <a:prstGeom prst="rect">
            <a:avLst/>
          </a:prstGeom>
        </p:spPr>
        <p:txBody>
          <a:bodyPr wrap="none">
            <a:spAutoFit/>
          </a:bodyPr>
          <a:lstStyle/>
          <a:p>
            <a:r>
              <a:rPr lang="ja-JP" altLang="en-US" sz="1400" dirty="0"/>
              <a:t>スクラムガイドより引用</a:t>
            </a:r>
            <a:r>
              <a:rPr lang="en-US" altLang="ja-JP" sz="1400" dirty="0"/>
              <a:t>(</a:t>
            </a:r>
            <a:r>
              <a:rPr lang="en-US" altLang="ja-JP" sz="1400" dirty="0">
                <a:hlinkClick r:id="rId2"/>
              </a:rPr>
              <a:t>http://www.scrumguides.org/docs/scrumguide/v1/Scrum-Guide-JA.pdf</a:t>
            </a:r>
            <a:r>
              <a:rPr lang="en-US" altLang="ja-JP" sz="1400" dirty="0"/>
              <a:t> )</a:t>
            </a:r>
            <a:endParaRPr lang="ja-JP" altLang="en-US" sz="1400" dirty="0"/>
          </a:p>
        </p:txBody>
      </p:sp>
    </p:spTree>
    <p:extLst>
      <p:ext uri="{BB962C8B-B14F-4D97-AF65-F5344CB8AC3E}">
        <p14:creationId xmlns:p14="http://schemas.microsoft.com/office/powerpoint/2010/main" val="2693014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完成の定義</a:t>
            </a:r>
          </a:p>
        </p:txBody>
      </p:sp>
      <p:sp>
        <p:nvSpPr>
          <p:cNvPr id="3" name="コンテンツ プレースホルダー 2"/>
          <p:cNvSpPr>
            <a:spLocks noGrp="1"/>
          </p:cNvSpPr>
          <p:nvPr>
            <p:ph idx="1"/>
          </p:nvPr>
        </p:nvSpPr>
        <p:spPr>
          <a:xfrm>
            <a:off x="838201" y="1825625"/>
            <a:ext cx="4874442" cy="2124206"/>
          </a:xfrm>
          <a:ln>
            <a:solidFill>
              <a:schemeClr val="tx1"/>
            </a:solidFill>
          </a:ln>
        </p:spPr>
        <p:txBody>
          <a:bodyPr>
            <a:noAutofit/>
          </a:bodyPr>
          <a:lstStyle/>
          <a:p>
            <a:pPr marL="0" indent="0" algn="ctr">
              <a:buNone/>
            </a:pPr>
            <a:r>
              <a:rPr kumimoji="1" lang="ja-JP" altLang="en-US" sz="1300" dirty="0"/>
              <a:t>ストーリー</a:t>
            </a:r>
            <a:endParaRPr kumimoji="1" lang="en-US" altLang="ja-JP" sz="1300" dirty="0"/>
          </a:p>
          <a:p>
            <a:r>
              <a:rPr lang="ja-JP" altLang="en-US" sz="1300" dirty="0"/>
              <a:t>すべてのコードがチェックインされている</a:t>
            </a:r>
            <a:endParaRPr lang="en-US" altLang="ja-JP" sz="1300" dirty="0"/>
          </a:p>
          <a:p>
            <a:r>
              <a:rPr kumimoji="1" lang="ja-JP" altLang="en-US" sz="1300" dirty="0"/>
              <a:t>すべてのユニットテストが</a:t>
            </a:r>
            <a:r>
              <a:rPr lang="ja-JP" altLang="en-US" sz="1300" dirty="0"/>
              <a:t>成功</a:t>
            </a:r>
            <a:r>
              <a:rPr kumimoji="1" lang="ja-JP" altLang="en-US" sz="1300" dirty="0"/>
              <a:t>している</a:t>
            </a:r>
            <a:endParaRPr kumimoji="1" lang="en-US" altLang="ja-JP" sz="1300" dirty="0"/>
          </a:p>
          <a:p>
            <a:r>
              <a:rPr kumimoji="1" lang="ja-JP" altLang="en-US" sz="1300" dirty="0"/>
              <a:t>すべての受け入れテストが成功している</a:t>
            </a:r>
            <a:endParaRPr kumimoji="1" lang="en-US" altLang="ja-JP" sz="1300" dirty="0"/>
          </a:p>
          <a:p>
            <a:r>
              <a:rPr lang="ja-JP" altLang="en-US" sz="1300" dirty="0"/>
              <a:t>ヘルプファイルが自動生成されている</a:t>
            </a:r>
            <a:endParaRPr lang="en-US" altLang="ja-JP" sz="1300" dirty="0"/>
          </a:p>
          <a:p>
            <a:r>
              <a:rPr kumimoji="1" lang="ja-JP" altLang="en-US" sz="1300" dirty="0"/>
              <a:t>すべての機能テストが成功している</a:t>
            </a:r>
          </a:p>
        </p:txBody>
      </p:sp>
      <p:sp>
        <p:nvSpPr>
          <p:cNvPr id="4" name="コンテンツ プレースホルダー 2"/>
          <p:cNvSpPr txBox="1">
            <a:spLocks/>
          </p:cNvSpPr>
          <p:nvPr/>
        </p:nvSpPr>
        <p:spPr>
          <a:xfrm>
            <a:off x="6099142" y="1825625"/>
            <a:ext cx="4808456" cy="2124206"/>
          </a:xfrm>
          <a:prstGeom prst="rect">
            <a:avLst/>
          </a:prstGeom>
          <a:ln>
            <a:solidFill>
              <a:schemeClr val="tx1"/>
            </a:solidFill>
          </a:ln>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スプリント</a:t>
            </a:r>
            <a:endParaRPr lang="en-US" altLang="ja-JP" dirty="0"/>
          </a:p>
          <a:p>
            <a:pPr marL="0" indent="0" algn="ctr">
              <a:buFont typeface="Arial" panose="020B0604020202020204" pitchFamily="34" charset="0"/>
              <a:buNone/>
            </a:pPr>
            <a:r>
              <a:rPr lang="ja-JP" altLang="en-US" dirty="0"/>
              <a:t>ストーリーの完成の定義に加えて</a:t>
            </a:r>
            <a:endParaRPr lang="en-US" altLang="ja-JP" dirty="0"/>
          </a:p>
          <a:p>
            <a:r>
              <a:rPr lang="ja-JP" altLang="en-US" dirty="0"/>
              <a:t>プロダクトのバックアップが更新されている</a:t>
            </a:r>
            <a:endParaRPr lang="en-US" altLang="ja-JP" dirty="0"/>
          </a:p>
          <a:p>
            <a:r>
              <a:rPr lang="ja-JP" altLang="en-US" dirty="0"/>
              <a:t>パフォーマンステストが行われている</a:t>
            </a:r>
            <a:endParaRPr lang="en-US" altLang="ja-JP" dirty="0"/>
          </a:p>
          <a:p>
            <a:r>
              <a:rPr lang="ja-JP" altLang="en-US" dirty="0"/>
              <a:t>パッケージ図、クラス図、アーキテクチャー図が更新されている</a:t>
            </a:r>
            <a:endParaRPr lang="en-US" altLang="ja-JP" dirty="0"/>
          </a:p>
          <a:p>
            <a:r>
              <a:rPr lang="ja-JP" altLang="en-US" dirty="0"/>
              <a:t>すべてのバグが閉じられている</a:t>
            </a:r>
            <a:endParaRPr lang="en-US" altLang="ja-JP" dirty="0"/>
          </a:p>
          <a:p>
            <a:r>
              <a:rPr lang="ja-JP" altLang="en-US" dirty="0"/>
              <a:t>ユニットテストのコードカバレッジが</a:t>
            </a:r>
            <a:r>
              <a:rPr lang="en-US" altLang="ja-JP" dirty="0"/>
              <a:t>80%</a:t>
            </a:r>
            <a:r>
              <a:rPr lang="ja-JP" altLang="en-US" dirty="0"/>
              <a:t>以上である</a:t>
            </a:r>
          </a:p>
        </p:txBody>
      </p:sp>
      <p:sp>
        <p:nvSpPr>
          <p:cNvPr id="5" name="コンテンツ プレースホルダー 2"/>
          <p:cNvSpPr txBox="1">
            <a:spLocks/>
          </p:cNvSpPr>
          <p:nvPr/>
        </p:nvSpPr>
        <p:spPr>
          <a:xfrm>
            <a:off x="838200" y="4344153"/>
            <a:ext cx="4874444" cy="2124206"/>
          </a:xfrm>
          <a:prstGeom prst="rect">
            <a:avLst/>
          </a:prstGeom>
          <a:ln>
            <a:solidFill>
              <a:schemeClr val="tx1"/>
            </a:solidFill>
          </a:ln>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内部リリース</a:t>
            </a:r>
            <a:endParaRPr lang="en-US" altLang="ja-JP" dirty="0"/>
          </a:p>
          <a:p>
            <a:pPr marL="0" indent="0" algn="ctr">
              <a:buFont typeface="Arial" panose="020B0604020202020204" pitchFamily="34" charset="0"/>
              <a:buNone/>
            </a:pPr>
            <a:r>
              <a:rPr lang="ja-JP" altLang="en-US" dirty="0"/>
              <a:t>スプリントの完成の定義に加えて</a:t>
            </a:r>
            <a:endParaRPr lang="en-US" altLang="ja-JP" dirty="0"/>
          </a:p>
          <a:p>
            <a:r>
              <a:rPr lang="ja-JP" altLang="en-US" dirty="0"/>
              <a:t>インストーラーパッケージが作成されている</a:t>
            </a:r>
            <a:endParaRPr lang="en-US" altLang="ja-JP" dirty="0"/>
          </a:p>
          <a:p>
            <a:r>
              <a:rPr lang="en-US" altLang="ja-JP" dirty="0"/>
              <a:t>MOM</a:t>
            </a:r>
            <a:r>
              <a:rPr lang="ja-JP" altLang="en-US" dirty="0"/>
              <a:t>パッケージが作成されている</a:t>
            </a:r>
            <a:endParaRPr lang="en-US" altLang="ja-JP" dirty="0"/>
          </a:p>
          <a:p>
            <a:r>
              <a:rPr lang="ja-JP" altLang="en-US" dirty="0"/>
              <a:t>運用ガイドが更新されている</a:t>
            </a:r>
            <a:endParaRPr lang="en-US" altLang="ja-JP" dirty="0"/>
          </a:p>
          <a:p>
            <a:r>
              <a:rPr lang="ja-JP" altLang="en-US" dirty="0"/>
              <a:t>トラブルシューティングガイドが更新されている</a:t>
            </a:r>
            <a:endParaRPr lang="en-US" altLang="ja-JP" dirty="0"/>
          </a:p>
          <a:p>
            <a:r>
              <a:rPr lang="ja-JP" altLang="en-US" dirty="0"/>
              <a:t>災害時のリカバリー計画が更新されている</a:t>
            </a:r>
            <a:endParaRPr lang="en-US" altLang="ja-JP" dirty="0"/>
          </a:p>
          <a:p>
            <a:r>
              <a:rPr lang="ja-JP" altLang="en-US" dirty="0"/>
              <a:t>すべてのテストが成功している</a:t>
            </a:r>
          </a:p>
        </p:txBody>
      </p:sp>
      <p:sp>
        <p:nvSpPr>
          <p:cNvPr id="6" name="コンテンツ プレースホルダー 2"/>
          <p:cNvSpPr txBox="1">
            <a:spLocks/>
          </p:cNvSpPr>
          <p:nvPr/>
        </p:nvSpPr>
        <p:spPr>
          <a:xfrm>
            <a:off x="6099142" y="4344153"/>
            <a:ext cx="4808456" cy="2124206"/>
          </a:xfrm>
          <a:prstGeom prst="rect">
            <a:avLst/>
          </a:prstGeom>
          <a:ln>
            <a:solidFill>
              <a:schemeClr val="tx1"/>
            </a:solidFill>
          </a:ln>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リリース</a:t>
            </a:r>
            <a:endParaRPr lang="en-US" altLang="ja-JP" dirty="0"/>
          </a:p>
          <a:p>
            <a:pPr marL="0" indent="0" algn="ctr">
              <a:buFont typeface="Arial" panose="020B0604020202020204" pitchFamily="34" charset="0"/>
              <a:buNone/>
            </a:pPr>
            <a:r>
              <a:rPr lang="ja-JP" altLang="en-US" dirty="0"/>
              <a:t>内部リリースの完成の定義に加えて</a:t>
            </a:r>
            <a:endParaRPr lang="en-US" altLang="ja-JP" dirty="0"/>
          </a:p>
          <a:p>
            <a:r>
              <a:rPr lang="ja-JP" altLang="en-US" dirty="0"/>
              <a:t>負荷テストを行っている</a:t>
            </a:r>
            <a:endParaRPr lang="en-US" altLang="ja-JP" dirty="0"/>
          </a:p>
          <a:p>
            <a:r>
              <a:rPr lang="ja-JP" altLang="en-US" dirty="0"/>
              <a:t>パフォーマンスチューニングを行っている</a:t>
            </a:r>
            <a:endParaRPr lang="en-US" altLang="ja-JP" dirty="0"/>
          </a:p>
          <a:p>
            <a:r>
              <a:rPr lang="ja-JP" altLang="en-US" dirty="0"/>
              <a:t>ネットワーク図が更新されている</a:t>
            </a:r>
            <a:endParaRPr lang="en-US" altLang="ja-JP" dirty="0"/>
          </a:p>
          <a:p>
            <a:r>
              <a:rPr lang="ja-JP" altLang="en-US" dirty="0"/>
              <a:t>セキュリティーチェックを確認している</a:t>
            </a:r>
            <a:endParaRPr lang="en-US" altLang="ja-JP" dirty="0"/>
          </a:p>
          <a:p>
            <a:r>
              <a:rPr lang="ja-JP" altLang="en-US" dirty="0"/>
              <a:t>脅威モデリングを確認している</a:t>
            </a:r>
            <a:endParaRPr lang="en-US" altLang="ja-JP" dirty="0"/>
          </a:p>
          <a:p>
            <a:r>
              <a:rPr lang="ja-JP" altLang="en-US" dirty="0"/>
              <a:t>災害時のリカバリー計画がテストされている</a:t>
            </a:r>
            <a:endParaRPr lang="en-US" altLang="ja-JP" dirty="0"/>
          </a:p>
        </p:txBody>
      </p:sp>
    </p:spTree>
    <p:extLst>
      <p:ext uri="{BB962C8B-B14F-4D97-AF65-F5344CB8AC3E}">
        <p14:creationId xmlns:p14="http://schemas.microsoft.com/office/powerpoint/2010/main" val="309790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アジャイル開発プラクティス</a:t>
            </a:r>
            <a:r>
              <a:rPr lang="en-US" altLang="ja-JP" dirty="0"/>
              <a:t/>
            </a:r>
            <a:br>
              <a:rPr lang="en-US" altLang="ja-JP" dirty="0"/>
            </a:br>
            <a:r>
              <a:rPr lang="en-US" altLang="ja-JP" sz="5400" dirty="0"/>
              <a:t>XP(</a:t>
            </a:r>
            <a:r>
              <a:rPr lang="ja-JP" altLang="en-US" sz="5400" dirty="0"/>
              <a:t>エクストリーム・プログラミング</a:t>
            </a:r>
            <a:r>
              <a:rPr lang="en-US" altLang="ja-JP" sz="5400" dirty="0"/>
              <a:t>)</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94438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備考</a:t>
            </a:r>
            <a:endParaRPr kumimoji="1" lang="ja-JP" altLang="en-US" dirty="0"/>
          </a:p>
        </p:txBody>
      </p:sp>
      <p:sp>
        <p:nvSpPr>
          <p:cNvPr id="3" name="コンテンツ プレースホルダー 2"/>
          <p:cNvSpPr>
            <a:spLocks noGrp="1"/>
          </p:cNvSpPr>
          <p:nvPr>
            <p:ph idx="1"/>
          </p:nvPr>
        </p:nvSpPr>
        <p:spPr/>
        <p:txBody>
          <a:bodyPr/>
          <a:lstStyle/>
          <a:p>
            <a:r>
              <a:rPr lang="ja-JP" altLang="en-US" dirty="0"/>
              <a:t>原典がよくわからないので</a:t>
            </a:r>
            <a:r>
              <a:rPr lang="en-US" altLang="ja-JP" dirty="0"/>
              <a:t>Wikipedia</a:t>
            </a:r>
            <a:r>
              <a:rPr lang="ja-JP" altLang="en-US" dirty="0"/>
              <a:t>を参考にした</a:t>
            </a:r>
            <a:endParaRPr lang="en-US" altLang="ja-JP" dirty="0"/>
          </a:p>
          <a:p>
            <a:pPr lvl="1"/>
            <a:r>
              <a:rPr lang="en-US" altLang="ja-JP" dirty="0">
                <a:hlinkClick r:id="rId2"/>
              </a:rPr>
              <a:t>https://en.wikipedia.org/wiki/Extreme_programming</a:t>
            </a:r>
            <a:endParaRPr lang="en-US" altLang="ja-JP" dirty="0"/>
          </a:p>
          <a:p>
            <a:pPr lvl="1"/>
            <a:r>
              <a:rPr lang="en-US" altLang="ja-JP" dirty="0">
                <a:hlinkClick r:id="rId3"/>
              </a:rPr>
              <a:t>https://ja.wikipedia.org/wiki/%E3%82%A8%E3%82%AF%E3%82%B9%E3%83%88%E3%83%AA%E3%83%BC%E3%83%A0%E3%83%BB%E3%83%97%E3%83%AD%E3%82%B0%E3%83%A9%E3%83%9F%E3%83%B3%E3%82%B0</a:t>
            </a:r>
            <a:endParaRPr lang="en-US" altLang="ja-JP" dirty="0"/>
          </a:p>
        </p:txBody>
      </p:sp>
    </p:spTree>
    <p:extLst>
      <p:ext uri="{BB962C8B-B14F-4D97-AF65-F5344CB8AC3E}">
        <p14:creationId xmlns:p14="http://schemas.microsoft.com/office/powerpoint/2010/main" val="42551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XP</a:t>
            </a:r>
            <a:r>
              <a:rPr kumimoji="1" lang="ja-JP" altLang="en-US" dirty="0"/>
              <a:t>とは</a:t>
            </a:r>
          </a:p>
        </p:txBody>
      </p:sp>
      <p:sp>
        <p:nvSpPr>
          <p:cNvPr id="3" name="コンテンツ プレースホルダー 2"/>
          <p:cNvSpPr>
            <a:spLocks noGrp="1"/>
          </p:cNvSpPr>
          <p:nvPr>
            <p:ph idx="1"/>
          </p:nvPr>
        </p:nvSpPr>
        <p:spPr/>
        <p:txBody>
          <a:bodyPr/>
          <a:lstStyle/>
          <a:p>
            <a:r>
              <a:rPr lang="en-US" altLang="ja-JP" dirty="0" err="1"/>
              <a:t>e</a:t>
            </a:r>
            <a:r>
              <a:rPr lang="en-US" altLang="ja-JP" u="sng" dirty="0" err="1"/>
              <a:t>X</a:t>
            </a:r>
            <a:r>
              <a:rPr lang="en-US" altLang="ja-JP" dirty="0" err="1"/>
              <a:t>treme</a:t>
            </a:r>
            <a:r>
              <a:rPr lang="en-US" altLang="ja-JP" dirty="0"/>
              <a:t> </a:t>
            </a:r>
            <a:r>
              <a:rPr lang="en-US" altLang="ja-JP" u="sng" dirty="0"/>
              <a:t>P</a:t>
            </a:r>
            <a:r>
              <a:rPr lang="en-US" altLang="ja-JP" dirty="0"/>
              <a:t>rogramming(</a:t>
            </a:r>
            <a:r>
              <a:rPr lang="ja-JP" altLang="en-US" dirty="0"/>
              <a:t>エクストリーム・プログラミング</a:t>
            </a:r>
            <a:r>
              <a:rPr lang="en-US" altLang="ja-JP" dirty="0"/>
              <a:t>)</a:t>
            </a:r>
            <a:r>
              <a:rPr lang="ja-JP" altLang="en-US" dirty="0"/>
              <a:t>の略。</a:t>
            </a:r>
            <a:endParaRPr lang="en-US" altLang="ja-JP" dirty="0"/>
          </a:p>
          <a:p>
            <a:r>
              <a:rPr lang="ja-JP" altLang="en-US" dirty="0"/>
              <a:t>アジャイルマニフェストの起草者の一人</a:t>
            </a:r>
            <a:r>
              <a:rPr lang="ja-JP" altLang="en-US"/>
              <a:t>でもあるケント</a:t>
            </a:r>
            <a:r>
              <a:rPr lang="ja-JP" altLang="en-US" dirty="0"/>
              <a:t>・ベック氏らによって提唱されている。</a:t>
            </a:r>
            <a:endParaRPr lang="en-US" altLang="ja-JP" dirty="0"/>
          </a:p>
          <a:p>
            <a:r>
              <a:rPr kumimoji="1" lang="ja-JP" altLang="en-US" dirty="0"/>
              <a:t>どちらかというと、技術的な方法論が多い</a:t>
            </a:r>
            <a:r>
              <a:rPr lang="ja-JP" altLang="en-US" dirty="0"/>
              <a:t>。</a:t>
            </a:r>
            <a:endParaRPr kumimoji="1" lang="en-US" altLang="ja-JP" dirty="0"/>
          </a:p>
          <a:p>
            <a:r>
              <a:rPr lang="en-US" altLang="ja-JP" dirty="0"/>
              <a:t>5</a:t>
            </a:r>
            <a:r>
              <a:rPr lang="ja-JP" altLang="en-US" dirty="0" err="1"/>
              <a:t>つの</a:t>
            </a:r>
            <a:r>
              <a:rPr lang="ja-JP" altLang="en-US" dirty="0"/>
              <a:t>価値と</a:t>
            </a:r>
            <a:r>
              <a:rPr lang="en-US" altLang="ja-JP" dirty="0"/>
              <a:t>19</a:t>
            </a:r>
            <a:r>
              <a:rPr lang="ja-JP" altLang="en-US" dirty="0"/>
              <a:t>のプラクティスが定義されている。</a:t>
            </a:r>
            <a:endParaRPr kumimoji="1" lang="ja-JP" altLang="en-US" dirty="0"/>
          </a:p>
        </p:txBody>
      </p:sp>
    </p:spTree>
    <p:extLst>
      <p:ext uri="{BB962C8B-B14F-4D97-AF65-F5344CB8AC3E}">
        <p14:creationId xmlns:p14="http://schemas.microsoft.com/office/powerpoint/2010/main" val="244528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err="1"/>
              <a:t>つの</a:t>
            </a:r>
            <a:r>
              <a:rPr lang="ja-JP" altLang="en-US" dirty="0"/>
              <a:t>価値</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XP</a:t>
            </a:r>
            <a:r>
              <a:rPr lang="ja-JP" altLang="en-US" dirty="0"/>
              <a:t>の根幹をなすもの</a:t>
            </a:r>
            <a:endParaRPr lang="en-US" altLang="ja-JP" dirty="0"/>
          </a:p>
          <a:p>
            <a:r>
              <a:rPr lang="ja-JP" altLang="en-US" dirty="0"/>
              <a:t>コミュニケーション</a:t>
            </a:r>
          </a:p>
          <a:p>
            <a:r>
              <a:rPr lang="ja-JP" altLang="en-US" dirty="0"/>
              <a:t>シンプル</a:t>
            </a:r>
          </a:p>
          <a:p>
            <a:r>
              <a:rPr lang="ja-JP" altLang="en-US" dirty="0"/>
              <a:t>フィードバック</a:t>
            </a:r>
          </a:p>
          <a:p>
            <a:r>
              <a:rPr lang="ja-JP" altLang="en-US" dirty="0"/>
              <a:t>勇気</a:t>
            </a:r>
          </a:p>
          <a:p>
            <a:r>
              <a:rPr lang="ja-JP" altLang="en-US" dirty="0"/>
              <a:t>尊重</a:t>
            </a:r>
          </a:p>
        </p:txBody>
      </p:sp>
      <p:sp>
        <p:nvSpPr>
          <p:cNvPr id="4" name="正方形/長方形 3"/>
          <p:cNvSpPr/>
          <p:nvPr/>
        </p:nvSpPr>
        <p:spPr>
          <a:xfrm>
            <a:off x="105294" y="6475214"/>
            <a:ext cx="6057364" cy="307777"/>
          </a:xfrm>
          <a:prstGeom prst="rect">
            <a:avLst/>
          </a:prstGeom>
        </p:spPr>
        <p:txBody>
          <a:bodyPr wrap="none">
            <a:spAutoFit/>
          </a:bodyPr>
          <a:lstStyle/>
          <a:p>
            <a:r>
              <a:rPr lang="en-US" altLang="ja-JP" sz="1400" dirty="0"/>
              <a:t>Wikipedia</a:t>
            </a:r>
            <a:r>
              <a:rPr lang="ja-JP" altLang="en-US" sz="1400" dirty="0"/>
              <a:t>より引用</a:t>
            </a:r>
            <a:r>
              <a:rPr lang="en-US" altLang="ja-JP" sz="1400" dirty="0"/>
              <a:t>(</a:t>
            </a:r>
            <a:r>
              <a:rPr lang="en-US" altLang="ja-JP" sz="1400" dirty="0">
                <a:hlinkClick r:id="rId2"/>
              </a:rPr>
              <a:t>https://ja.wikipedia.org/wiki/</a:t>
            </a:r>
            <a:r>
              <a:rPr lang="ja-JP" altLang="en-US" sz="1400" dirty="0">
                <a:hlinkClick r:id="rId2"/>
              </a:rPr>
              <a:t>エクストリーム・プログラミング</a:t>
            </a:r>
            <a:r>
              <a:rPr lang="en-US" altLang="ja-JP" sz="1400" dirty="0"/>
              <a:t>)</a:t>
            </a:r>
            <a:endParaRPr lang="ja-JP" altLang="en-US" sz="1400" dirty="0"/>
          </a:p>
        </p:txBody>
      </p:sp>
    </p:spTree>
    <p:extLst>
      <p:ext uri="{BB962C8B-B14F-4D97-AF65-F5344CB8AC3E}">
        <p14:creationId xmlns:p14="http://schemas.microsoft.com/office/powerpoint/2010/main" val="1071973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19</a:t>
            </a:r>
            <a:r>
              <a:rPr kumimoji="1" lang="ja-JP" altLang="en-US" dirty="0"/>
              <a:t>のプラクティス</a:t>
            </a:r>
          </a:p>
        </p:txBody>
      </p:sp>
      <p:sp>
        <p:nvSpPr>
          <p:cNvPr id="3" name="コンテンツ プレースホルダー 2"/>
          <p:cNvSpPr>
            <a:spLocks noGrp="1"/>
          </p:cNvSpPr>
          <p:nvPr>
            <p:ph idx="1"/>
          </p:nvPr>
        </p:nvSpPr>
        <p:spPr>
          <a:xfrm>
            <a:off x="838200" y="1825624"/>
            <a:ext cx="4393676" cy="4584603"/>
          </a:xfrm>
        </p:spPr>
        <p:txBody>
          <a:bodyPr>
            <a:normAutofit fontScale="70000" lnSpcReduction="20000"/>
          </a:bodyPr>
          <a:lstStyle/>
          <a:p>
            <a:pPr marL="0" indent="0">
              <a:buNone/>
            </a:pPr>
            <a:r>
              <a:rPr lang="ja-JP" altLang="en-US" dirty="0"/>
              <a:t>共同のプラクティス</a:t>
            </a:r>
            <a:endParaRPr kumimoji="1" lang="en-US" altLang="ja-JP" dirty="0"/>
          </a:p>
          <a:p>
            <a:r>
              <a:rPr lang="ja-JP" altLang="en-US" dirty="0"/>
              <a:t>反復</a:t>
            </a:r>
          </a:p>
          <a:p>
            <a:r>
              <a:rPr lang="ja-JP" altLang="en-US" dirty="0"/>
              <a:t>共通の用語</a:t>
            </a:r>
          </a:p>
          <a:p>
            <a:r>
              <a:rPr lang="ja-JP" altLang="en-US" dirty="0"/>
              <a:t>開けた作業空間</a:t>
            </a:r>
          </a:p>
          <a:p>
            <a:r>
              <a:rPr lang="ja-JP" altLang="en-US" dirty="0"/>
              <a:t>回顧（頻繁な振り返り）</a:t>
            </a:r>
            <a:endParaRPr lang="en-US" altLang="ja-JP" dirty="0"/>
          </a:p>
          <a:p>
            <a:endParaRPr lang="en-US" altLang="ja-JP" dirty="0"/>
          </a:p>
          <a:p>
            <a:pPr marL="0" indent="0">
              <a:buNone/>
            </a:pPr>
            <a:r>
              <a:rPr lang="ja-JP" altLang="en-US" dirty="0"/>
              <a:t>開発のプラクティス</a:t>
            </a:r>
            <a:endParaRPr lang="en-US" altLang="ja-JP" dirty="0"/>
          </a:p>
          <a:p>
            <a:r>
              <a:rPr lang="ja-JP" altLang="en-US" dirty="0"/>
              <a:t>テスト駆動開発</a:t>
            </a:r>
          </a:p>
          <a:p>
            <a:r>
              <a:rPr lang="ja-JP" altLang="en-US" dirty="0"/>
              <a:t>ペアプログラミング</a:t>
            </a:r>
          </a:p>
          <a:p>
            <a:r>
              <a:rPr lang="ja-JP" altLang="en-US" dirty="0"/>
              <a:t>リファクタリング</a:t>
            </a:r>
          </a:p>
          <a:p>
            <a:r>
              <a:rPr lang="ja-JP" altLang="en-US" dirty="0"/>
              <a:t>ソースコードの共同所有</a:t>
            </a:r>
          </a:p>
          <a:p>
            <a:r>
              <a:rPr lang="ja-JP" altLang="en-US" dirty="0"/>
              <a:t>継続的インテグレーション</a:t>
            </a:r>
          </a:p>
          <a:p>
            <a:r>
              <a:rPr lang="en-US" altLang="ja-JP" dirty="0"/>
              <a:t>YAGNI</a:t>
            </a:r>
            <a:endParaRPr kumimoji="1" lang="ja-JP" altLang="en-US" dirty="0"/>
          </a:p>
        </p:txBody>
      </p:sp>
      <p:sp>
        <p:nvSpPr>
          <p:cNvPr id="4" name="コンテンツ プレースホルダー 2"/>
          <p:cNvSpPr txBox="1">
            <a:spLocks/>
          </p:cNvSpPr>
          <p:nvPr/>
        </p:nvSpPr>
        <p:spPr>
          <a:xfrm>
            <a:off x="6099142" y="1825625"/>
            <a:ext cx="5254658"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管理者のプラクティス</a:t>
            </a:r>
            <a:endParaRPr lang="en-US" altLang="ja-JP" dirty="0"/>
          </a:p>
          <a:p>
            <a:r>
              <a:rPr lang="ja-JP" altLang="en-US" dirty="0"/>
              <a:t>責任の受け入れ</a:t>
            </a:r>
          </a:p>
          <a:p>
            <a:r>
              <a:rPr lang="ja-JP" altLang="en-US" dirty="0"/>
              <a:t>援護</a:t>
            </a:r>
          </a:p>
          <a:p>
            <a:r>
              <a:rPr lang="ja-JP" altLang="en-US" dirty="0"/>
              <a:t>四半期毎の見直し</a:t>
            </a:r>
          </a:p>
          <a:p>
            <a:r>
              <a:rPr lang="ja-JP" altLang="en-US" dirty="0"/>
              <a:t>ミラー</a:t>
            </a:r>
          </a:p>
          <a:p>
            <a:r>
              <a:rPr lang="ja-JP" altLang="en-US" dirty="0"/>
              <a:t>最適なペースの仕事</a:t>
            </a:r>
            <a:endParaRPr lang="en-US" altLang="ja-JP" dirty="0"/>
          </a:p>
          <a:p>
            <a:endParaRPr lang="en-US" altLang="ja-JP" dirty="0"/>
          </a:p>
          <a:p>
            <a:pPr marL="0" indent="0">
              <a:buNone/>
            </a:pPr>
            <a:r>
              <a:rPr lang="ja-JP" altLang="en-US" dirty="0"/>
              <a:t>顧客のプラクティス</a:t>
            </a:r>
            <a:endParaRPr lang="en-US" altLang="ja-JP" dirty="0"/>
          </a:p>
          <a:p>
            <a:r>
              <a:rPr lang="ja-JP" altLang="en-US" dirty="0"/>
              <a:t>ストーリーの作成</a:t>
            </a:r>
          </a:p>
          <a:p>
            <a:r>
              <a:rPr lang="ja-JP" altLang="en-US" dirty="0"/>
              <a:t>リリース計画</a:t>
            </a:r>
          </a:p>
          <a:p>
            <a:r>
              <a:rPr lang="ja-JP" altLang="en-US" dirty="0"/>
              <a:t>受け入れテスト</a:t>
            </a:r>
          </a:p>
          <a:p>
            <a:r>
              <a:rPr lang="ja-JP" altLang="en-US" dirty="0"/>
              <a:t>短期リリース</a:t>
            </a:r>
          </a:p>
          <a:p>
            <a:endParaRPr lang="ja-JP" altLang="en-US" dirty="0"/>
          </a:p>
          <a:p>
            <a:pPr marL="0" indent="0">
              <a:buFont typeface="Arial" panose="020B0604020202020204" pitchFamily="34" charset="0"/>
              <a:buNone/>
            </a:pPr>
            <a:endParaRPr lang="ja-JP" altLang="en-US" dirty="0"/>
          </a:p>
        </p:txBody>
      </p:sp>
      <p:sp>
        <p:nvSpPr>
          <p:cNvPr id="5" name="正方形/長方形 4"/>
          <p:cNvSpPr/>
          <p:nvPr/>
        </p:nvSpPr>
        <p:spPr>
          <a:xfrm>
            <a:off x="105294" y="6475214"/>
            <a:ext cx="6057364" cy="307777"/>
          </a:xfrm>
          <a:prstGeom prst="rect">
            <a:avLst/>
          </a:prstGeom>
        </p:spPr>
        <p:txBody>
          <a:bodyPr wrap="none">
            <a:spAutoFit/>
          </a:bodyPr>
          <a:lstStyle/>
          <a:p>
            <a:r>
              <a:rPr lang="en-US" altLang="ja-JP" sz="1400" dirty="0"/>
              <a:t>Wikipedia</a:t>
            </a:r>
            <a:r>
              <a:rPr lang="ja-JP" altLang="en-US" sz="1400" dirty="0"/>
              <a:t>より引用</a:t>
            </a:r>
            <a:r>
              <a:rPr lang="en-US" altLang="ja-JP" sz="1400" dirty="0"/>
              <a:t>(</a:t>
            </a:r>
            <a:r>
              <a:rPr lang="en-US" altLang="ja-JP" sz="1400" dirty="0">
                <a:hlinkClick r:id="rId2"/>
              </a:rPr>
              <a:t>https://ja.wikipedia.org/wiki/</a:t>
            </a:r>
            <a:r>
              <a:rPr lang="ja-JP" altLang="en-US" sz="1400" dirty="0">
                <a:hlinkClick r:id="rId2"/>
              </a:rPr>
              <a:t>エクストリーム・プログラミング</a:t>
            </a:r>
            <a:r>
              <a:rPr lang="en-US" altLang="ja-JP" sz="1400" dirty="0"/>
              <a:t>)</a:t>
            </a:r>
            <a:endParaRPr lang="ja-JP" altLang="en-US" sz="1400" dirty="0"/>
          </a:p>
        </p:txBody>
      </p:sp>
    </p:spTree>
    <p:extLst>
      <p:ext uri="{BB962C8B-B14F-4D97-AF65-F5344CB8AC3E}">
        <p14:creationId xmlns:p14="http://schemas.microsoft.com/office/powerpoint/2010/main" val="3012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開発のプラクティス</a:t>
            </a:r>
            <a:endParaRPr kumimoji="1" lang="ja-JP" altLang="en-US" dirty="0"/>
          </a:p>
        </p:txBody>
      </p:sp>
      <p:sp>
        <p:nvSpPr>
          <p:cNvPr id="3" name="コンテンツ プレースホルダー 2"/>
          <p:cNvSpPr>
            <a:spLocks noGrp="1"/>
          </p:cNvSpPr>
          <p:nvPr>
            <p:ph idx="1"/>
          </p:nvPr>
        </p:nvSpPr>
        <p:spPr/>
        <p:txBody>
          <a:bodyPr anchor="ctr">
            <a:normAutofit/>
          </a:bodyPr>
          <a:lstStyle/>
          <a:p>
            <a:r>
              <a:rPr lang="ja-JP" altLang="en-US" sz="4000" dirty="0"/>
              <a:t>テスト駆動開発</a:t>
            </a:r>
          </a:p>
          <a:p>
            <a:r>
              <a:rPr lang="ja-JP" altLang="en-US" sz="4000" dirty="0"/>
              <a:t>ペアプログラミング</a:t>
            </a:r>
          </a:p>
          <a:p>
            <a:r>
              <a:rPr lang="ja-JP" altLang="en-US" sz="4000" dirty="0"/>
              <a:t>リファクタリング</a:t>
            </a:r>
          </a:p>
          <a:p>
            <a:r>
              <a:rPr lang="ja-JP" altLang="en-US" sz="4000" dirty="0"/>
              <a:t>ソースコードの共同所有</a:t>
            </a:r>
          </a:p>
          <a:p>
            <a:r>
              <a:rPr lang="ja-JP" altLang="en-US" sz="4000" dirty="0"/>
              <a:t>継続的インテグレーション</a:t>
            </a:r>
          </a:p>
          <a:p>
            <a:r>
              <a:rPr lang="en-US" altLang="ja-JP" sz="4000" dirty="0"/>
              <a:t>YAGNI</a:t>
            </a:r>
            <a:endParaRPr kumimoji="1" lang="ja-JP" altLang="en-US" sz="4000" dirty="0"/>
          </a:p>
        </p:txBody>
      </p:sp>
      <p:sp>
        <p:nvSpPr>
          <p:cNvPr id="4" name="正方形/長方形 3"/>
          <p:cNvSpPr/>
          <p:nvPr/>
        </p:nvSpPr>
        <p:spPr>
          <a:xfrm>
            <a:off x="105294" y="6475214"/>
            <a:ext cx="6057364" cy="307777"/>
          </a:xfrm>
          <a:prstGeom prst="rect">
            <a:avLst/>
          </a:prstGeom>
        </p:spPr>
        <p:txBody>
          <a:bodyPr wrap="none">
            <a:spAutoFit/>
          </a:bodyPr>
          <a:lstStyle/>
          <a:p>
            <a:r>
              <a:rPr lang="en-US" altLang="ja-JP" sz="1400" dirty="0"/>
              <a:t>Wikipedia</a:t>
            </a:r>
            <a:r>
              <a:rPr lang="ja-JP" altLang="en-US" sz="1400" dirty="0"/>
              <a:t>より引用</a:t>
            </a:r>
            <a:r>
              <a:rPr lang="en-US" altLang="ja-JP" sz="1400" dirty="0"/>
              <a:t>(</a:t>
            </a:r>
            <a:r>
              <a:rPr lang="en-US" altLang="ja-JP" sz="1400" dirty="0">
                <a:hlinkClick r:id="rId2"/>
              </a:rPr>
              <a:t>https://ja.wikipedia.org/wiki/</a:t>
            </a:r>
            <a:r>
              <a:rPr lang="ja-JP" altLang="en-US" sz="1400" dirty="0">
                <a:hlinkClick r:id="rId2"/>
              </a:rPr>
              <a:t>エクストリーム・プログラミング</a:t>
            </a:r>
            <a:r>
              <a:rPr lang="en-US" altLang="ja-JP" sz="1400" dirty="0"/>
              <a:t>)</a:t>
            </a:r>
            <a:endParaRPr lang="ja-JP" altLang="en-US" sz="1400" dirty="0"/>
          </a:p>
        </p:txBody>
      </p:sp>
    </p:spTree>
    <p:extLst>
      <p:ext uri="{BB962C8B-B14F-4D97-AF65-F5344CB8AC3E}">
        <p14:creationId xmlns:p14="http://schemas.microsoft.com/office/powerpoint/2010/main" val="210435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目的</a:t>
            </a:r>
          </a:p>
        </p:txBody>
      </p:sp>
      <p:sp>
        <p:nvSpPr>
          <p:cNvPr id="3" name="コンテンツ プレースホルダー 2"/>
          <p:cNvSpPr>
            <a:spLocks noGrp="1"/>
          </p:cNvSpPr>
          <p:nvPr>
            <p:ph idx="1"/>
          </p:nvPr>
        </p:nvSpPr>
        <p:spPr/>
        <p:txBody>
          <a:bodyPr/>
          <a:lstStyle/>
          <a:p>
            <a:r>
              <a:rPr lang="ja-JP" altLang="en-US" dirty="0"/>
              <a:t>アジャイル開発について共有する。</a:t>
            </a:r>
            <a:endParaRPr kumimoji="1" lang="en-US" altLang="ja-JP" dirty="0"/>
          </a:p>
          <a:p>
            <a:pPr lvl="1"/>
            <a:r>
              <a:rPr kumimoji="1" lang="ja-JP" altLang="en-US" dirty="0"/>
              <a:t>次の受注に向けて、現状の開発手法ではなく、アジャイル開発を取り入れたいとの要望があった。</a:t>
            </a:r>
            <a:endParaRPr kumimoji="1" lang="en-US" altLang="ja-JP" dirty="0"/>
          </a:p>
          <a:p>
            <a:pPr lvl="1"/>
            <a:r>
              <a:rPr kumimoji="1" lang="ja-JP" altLang="en-US" dirty="0"/>
              <a:t>弊社にはアジャイル開発の事例がないため、調査を先行して始め</a:t>
            </a:r>
            <a:r>
              <a:rPr lang="ja-JP" altLang="en-US" dirty="0"/>
              <a:t>た</a:t>
            </a:r>
            <a:r>
              <a:rPr kumimoji="1" lang="ja-JP" altLang="en-US" dirty="0"/>
              <a:t>。</a:t>
            </a:r>
            <a:endParaRPr kumimoji="1" lang="en-US" altLang="ja-JP" dirty="0"/>
          </a:p>
        </p:txBody>
      </p:sp>
    </p:spTree>
    <p:extLst>
      <p:ext uri="{BB962C8B-B14F-4D97-AF65-F5344CB8AC3E}">
        <p14:creationId xmlns:p14="http://schemas.microsoft.com/office/powerpoint/2010/main" val="254157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参考資料</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アジャイルソフトウェア開発宣言</a:t>
            </a:r>
            <a:endParaRPr lang="en-US" altLang="ja-JP" dirty="0"/>
          </a:p>
          <a:p>
            <a:pPr lvl="1"/>
            <a:r>
              <a:rPr lang="en-US" altLang="ja-JP" dirty="0">
                <a:hlinkClick r:id="rId2"/>
              </a:rPr>
              <a:t>http://www.agilemanifesto.org/iso/ja/</a:t>
            </a:r>
            <a:endParaRPr lang="en-US" altLang="ja-JP" dirty="0"/>
          </a:p>
          <a:p>
            <a:r>
              <a:rPr lang="ja-JP" altLang="en-US" dirty="0"/>
              <a:t>スクラムガイド</a:t>
            </a:r>
            <a:endParaRPr lang="en-US" altLang="ja-JP" dirty="0"/>
          </a:p>
          <a:p>
            <a:pPr lvl="1"/>
            <a:r>
              <a:rPr lang="en-US" altLang="ja-JP" dirty="0">
                <a:hlinkClick r:id="rId3"/>
              </a:rPr>
              <a:t>http://www.scrumguides.org/docs/scrumguide/v1/Scrum-Guide-JA.pdf</a:t>
            </a:r>
            <a:endParaRPr lang="en-US" altLang="ja-JP" dirty="0"/>
          </a:p>
          <a:p>
            <a:endParaRPr kumimoji="1" lang="ja-JP" altLang="en-US" dirty="0"/>
          </a:p>
        </p:txBody>
      </p:sp>
    </p:spTree>
    <p:extLst>
      <p:ext uri="{BB962C8B-B14F-4D97-AF65-F5344CB8AC3E}">
        <p14:creationId xmlns:p14="http://schemas.microsoft.com/office/powerpoint/2010/main" val="108455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アジャイル開発とは</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1757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アジャイル開発とは</a:t>
            </a:r>
          </a:p>
        </p:txBody>
      </p:sp>
      <p:sp>
        <p:nvSpPr>
          <p:cNvPr id="3" name="コンテンツ プレースホルダー 2"/>
          <p:cNvSpPr>
            <a:spLocks noGrp="1"/>
          </p:cNvSpPr>
          <p:nvPr>
            <p:ph idx="1"/>
          </p:nvPr>
        </p:nvSpPr>
        <p:spPr/>
        <p:txBody>
          <a:bodyPr/>
          <a:lstStyle/>
          <a:p>
            <a:r>
              <a:rPr lang="en-US" altLang="ja-JP" dirty="0"/>
              <a:t>2001</a:t>
            </a:r>
            <a:r>
              <a:rPr lang="ja-JP" altLang="en-US" dirty="0"/>
              <a:t>年に提唱された「アジャイルソフトウェア開発宣言」が発端とされる。</a:t>
            </a:r>
            <a:endParaRPr lang="en-US" altLang="ja-JP" dirty="0"/>
          </a:p>
          <a:p>
            <a:r>
              <a:rPr kumimoji="1" lang="ja-JP" altLang="en-US" dirty="0"/>
              <a:t>ウォーターフォールや反復型の開発と比べて、プロジェクトの変化に適応</a:t>
            </a:r>
            <a:r>
              <a:rPr lang="ja-JP" altLang="en-US" dirty="0"/>
              <a:t>しやすい。</a:t>
            </a:r>
            <a:endParaRPr lang="en-US" altLang="ja-JP" dirty="0"/>
          </a:p>
          <a:p>
            <a:r>
              <a:rPr kumimoji="1" lang="en-US" altLang="ja-JP" dirty="0"/>
              <a:t>Web</a:t>
            </a:r>
            <a:r>
              <a:rPr kumimoji="1" lang="ja-JP" altLang="en-US" dirty="0"/>
              <a:t>サービス系の会社やスタートアップ系の会社ではよく使われる</a:t>
            </a:r>
            <a:r>
              <a:rPr lang="ja-JP" altLang="en-US" dirty="0"/>
              <a:t>。</a:t>
            </a:r>
            <a:endParaRPr kumimoji="1" lang="en-US" altLang="ja-JP" dirty="0"/>
          </a:p>
          <a:p>
            <a:pPr lvl="1"/>
            <a:r>
              <a:rPr kumimoji="1" lang="ja-JP" altLang="en-US" dirty="0"/>
              <a:t>リーンや</a:t>
            </a:r>
            <a:r>
              <a:rPr kumimoji="1" lang="en-US" altLang="ja-JP" dirty="0"/>
              <a:t>DevOps</a:t>
            </a:r>
            <a:r>
              <a:rPr kumimoji="1" lang="ja-JP" altLang="en-US" dirty="0"/>
              <a:t>と呼ばれるものはアジャイル開発が前提となっている</a:t>
            </a:r>
            <a:r>
              <a:rPr lang="ja-JP" altLang="en-US" dirty="0"/>
              <a:t>。</a:t>
            </a:r>
            <a:endParaRPr kumimoji="1" lang="en-US" altLang="ja-JP" dirty="0"/>
          </a:p>
          <a:p>
            <a:r>
              <a:rPr lang="ja-JP" altLang="en-US" dirty="0"/>
              <a:t>アジャイル開発と一口にいってもさまざまな開発プロセスや手法がある。</a:t>
            </a:r>
            <a:endParaRPr lang="en-US" altLang="ja-JP" dirty="0"/>
          </a:p>
          <a:p>
            <a:endParaRPr kumimoji="1" lang="ja-JP" altLang="en-US" dirty="0"/>
          </a:p>
        </p:txBody>
      </p:sp>
    </p:spTree>
    <p:extLst>
      <p:ext uri="{BB962C8B-B14F-4D97-AF65-F5344CB8AC3E}">
        <p14:creationId xmlns:p14="http://schemas.microsoft.com/office/powerpoint/2010/main" val="315472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アジャイルソフトウェア開発宣言</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r>
              <a:rPr lang="ja-JP" altLang="en-US" u="sng" dirty="0"/>
              <a:t>プロセスやツール</a:t>
            </a:r>
            <a:r>
              <a:rPr lang="ja-JP" altLang="en-US" dirty="0"/>
              <a:t>よりも</a:t>
            </a:r>
            <a:r>
              <a:rPr lang="ja-JP" altLang="en-US" b="1" dirty="0"/>
              <a:t>個人と対話</a:t>
            </a:r>
            <a:r>
              <a:rPr lang="ja-JP" altLang="en-US" dirty="0"/>
              <a:t>を、</a:t>
            </a:r>
            <a:br>
              <a:rPr lang="ja-JP" altLang="en-US" dirty="0"/>
            </a:br>
            <a:r>
              <a:rPr lang="ja-JP" altLang="en-US" u="sng" dirty="0"/>
              <a:t>包括的なドキュメント</a:t>
            </a:r>
            <a:r>
              <a:rPr lang="ja-JP" altLang="en-US" dirty="0"/>
              <a:t>よりも</a:t>
            </a:r>
            <a:r>
              <a:rPr lang="ja-JP" altLang="en-US" b="1" dirty="0"/>
              <a:t>動くソフトウェア</a:t>
            </a:r>
            <a:r>
              <a:rPr lang="ja-JP" altLang="en-US" dirty="0"/>
              <a:t>を、</a:t>
            </a:r>
            <a:br>
              <a:rPr lang="ja-JP" altLang="en-US" dirty="0"/>
            </a:br>
            <a:r>
              <a:rPr lang="ja-JP" altLang="en-US" u="sng" dirty="0"/>
              <a:t>契約交渉</a:t>
            </a:r>
            <a:r>
              <a:rPr lang="ja-JP" altLang="en-US" dirty="0"/>
              <a:t>よりも</a:t>
            </a:r>
            <a:r>
              <a:rPr lang="ja-JP" altLang="en-US" b="1" dirty="0"/>
              <a:t>顧客との協調</a:t>
            </a:r>
            <a:r>
              <a:rPr lang="ja-JP" altLang="en-US" dirty="0"/>
              <a:t>を、</a:t>
            </a:r>
            <a:br>
              <a:rPr lang="ja-JP" altLang="en-US" dirty="0"/>
            </a:br>
            <a:r>
              <a:rPr lang="ja-JP" altLang="en-US" u="sng" dirty="0"/>
              <a:t>計画に従うこと</a:t>
            </a:r>
            <a:r>
              <a:rPr lang="ja-JP" altLang="en-US" dirty="0"/>
              <a:t>よりも</a:t>
            </a:r>
            <a:r>
              <a:rPr lang="ja-JP" altLang="en-US" b="1" dirty="0"/>
              <a:t>変化への対応</a:t>
            </a:r>
            <a:r>
              <a:rPr lang="ja-JP" altLang="en-US" dirty="0"/>
              <a:t>を、</a:t>
            </a:r>
            <a:endParaRPr lang="en-US" altLang="ja-JP" dirty="0"/>
          </a:p>
          <a:p>
            <a:pPr marL="0" indent="0" algn="ctr">
              <a:buNone/>
            </a:pPr>
            <a:endParaRPr kumimoji="1" lang="en-US" altLang="ja-JP" dirty="0"/>
          </a:p>
          <a:p>
            <a:pPr marL="0" indent="0" algn="ctr">
              <a:buNone/>
            </a:pPr>
            <a:r>
              <a:rPr lang="ja-JP" altLang="en-US" dirty="0"/>
              <a:t>価値とする。</a:t>
            </a:r>
            <a:endParaRPr lang="en-US" altLang="ja-JP" dirty="0"/>
          </a:p>
          <a:p>
            <a:pPr marL="0" indent="0" algn="ctr">
              <a:buNone/>
            </a:pPr>
            <a:r>
              <a:rPr lang="ja-JP" altLang="en-US" dirty="0"/>
              <a:t>すなわち、</a:t>
            </a:r>
            <a:r>
              <a:rPr lang="ja-JP" altLang="en-US" u="sng" dirty="0"/>
              <a:t>左記のことがらに価値があることを認めながら</a:t>
            </a:r>
            <a:r>
              <a:rPr lang="ja-JP" altLang="en-US" dirty="0"/>
              <a:t>も、</a:t>
            </a:r>
            <a:endParaRPr lang="en-US" altLang="ja-JP" dirty="0"/>
          </a:p>
          <a:p>
            <a:pPr marL="0" indent="0" algn="ctr">
              <a:buNone/>
            </a:pPr>
            <a:r>
              <a:rPr lang="ja-JP" altLang="en-US" dirty="0"/>
              <a:t>私たちは右記のことがらにより価値をおく。 </a:t>
            </a:r>
            <a:endParaRPr kumimoji="1" lang="ja-JP" altLang="en-US" dirty="0"/>
          </a:p>
        </p:txBody>
      </p:sp>
      <p:sp>
        <p:nvSpPr>
          <p:cNvPr id="4" name="正方形/長方形 3"/>
          <p:cNvSpPr/>
          <p:nvPr/>
        </p:nvSpPr>
        <p:spPr>
          <a:xfrm>
            <a:off x="0" y="6488668"/>
            <a:ext cx="3806042" cy="369332"/>
          </a:xfrm>
          <a:prstGeom prst="rect">
            <a:avLst/>
          </a:prstGeom>
        </p:spPr>
        <p:txBody>
          <a:bodyPr wrap="none">
            <a:spAutoFit/>
          </a:bodyPr>
          <a:lstStyle/>
          <a:p>
            <a:r>
              <a:rPr lang="ja-JP" altLang="en-US" dirty="0">
                <a:hlinkClick r:id="rId2"/>
              </a:rPr>
              <a:t>http://www.agilemanifesto.org/iso/ja/</a:t>
            </a:r>
            <a:endParaRPr lang="ja-JP" altLang="en-US" dirty="0"/>
          </a:p>
        </p:txBody>
      </p:sp>
    </p:spTree>
    <p:extLst>
      <p:ext uri="{BB962C8B-B14F-4D97-AF65-F5344CB8AC3E}">
        <p14:creationId xmlns:p14="http://schemas.microsoft.com/office/powerpoint/2010/main" val="205127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アジャイル宣言の背後にある原則</a:t>
            </a:r>
            <a:r>
              <a:rPr lang="en-US" altLang="ja-JP" dirty="0"/>
              <a:t>(1/2)</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顧客満足を最優先し、価値のあるソフトウェアを早く継続的に提供します。</a:t>
            </a:r>
          </a:p>
          <a:p>
            <a:r>
              <a:rPr lang="ja-JP" altLang="en-US" dirty="0"/>
              <a:t>要求の変更はたとえ開発の後期であっても歓迎します。変化を味方につけることによって、お客様の競争力を引き上げます。</a:t>
            </a:r>
          </a:p>
          <a:p>
            <a:r>
              <a:rPr lang="ja-JP" altLang="en-US" dirty="0"/>
              <a:t>動くソフトウェアを、</a:t>
            </a:r>
            <a:r>
              <a:rPr lang="en-US" altLang="ja-JP" dirty="0"/>
              <a:t>2-3</a:t>
            </a:r>
            <a:r>
              <a:rPr lang="ja-JP" altLang="en-US" dirty="0"/>
              <a:t>週間から</a:t>
            </a:r>
            <a:r>
              <a:rPr lang="en-US" altLang="ja-JP" dirty="0"/>
              <a:t>2-3</a:t>
            </a:r>
            <a:r>
              <a:rPr lang="ja-JP" altLang="en-US" dirty="0"/>
              <a:t>ヶ月という、できるだけ短い時間間隔でリリースします。</a:t>
            </a:r>
            <a:endParaRPr lang="en-US" altLang="ja-JP" dirty="0"/>
          </a:p>
          <a:p>
            <a:r>
              <a:rPr lang="ja-JP" altLang="en-US" dirty="0"/>
              <a:t>ビジネス側の人と開発者は、プロジェクトを通して日々一緒に働かなければなりません。</a:t>
            </a:r>
          </a:p>
          <a:p>
            <a:r>
              <a:rPr lang="ja-JP" altLang="en-US" dirty="0"/>
              <a:t>意欲に満ちた人々を集めてプロジェクトを構成します。環境と支援を与え仕事が無事終わるまで彼らを信頼します。</a:t>
            </a:r>
          </a:p>
          <a:p>
            <a:r>
              <a:rPr lang="ja-JP" altLang="en-US" dirty="0"/>
              <a:t>情報を伝えるもっとも効率的で効果的な方法はフェイス・トゥ・フェイスで話をすることです。</a:t>
            </a:r>
          </a:p>
          <a:p>
            <a:endParaRPr kumimoji="1" lang="ja-JP" altLang="en-US" dirty="0"/>
          </a:p>
        </p:txBody>
      </p:sp>
      <p:sp>
        <p:nvSpPr>
          <p:cNvPr id="4" name="正方形/長方形 3"/>
          <p:cNvSpPr/>
          <p:nvPr/>
        </p:nvSpPr>
        <p:spPr>
          <a:xfrm>
            <a:off x="0" y="6488668"/>
            <a:ext cx="5204951" cy="369332"/>
          </a:xfrm>
          <a:prstGeom prst="rect">
            <a:avLst/>
          </a:prstGeom>
        </p:spPr>
        <p:txBody>
          <a:bodyPr wrap="none">
            <a:spAutoFit/>
          </a:bodyPr>
          <a:lstStyle/>
          <a:p>
            <a:r>
              <a:rPr lang="ja-JP" altLang="en-US" dirty="0">
                <a:hlinkClick r:id="rId2"/>
              </a:rPr>
              <a:t>http://www.agilemanifesto.org/iso/ja/principles.html</a:t>
            </a:r>
            <a:endParaRPr lang="ja-JP" altLang="en-US" dirty="0"/>
          </a:p>
        </p:txBody>
      </p:sp>
    </p:spTree>
    <p:extLst>
      <p:ext uri="{BB962C8B-B14F-4D97-AF65-F5344CB8AC3E}">
        <p14:creationId xmlns:p14="http://schemas.microsoft.com/office/powerpoint/2010/main" val="288582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アジャイル宣言の背後にある原則</a:t>
            </a:r>
            <a:r>
              <a:rPr lang="en-US" altLang="ja-JP" dirty="0"/>
              <a:t>(2/2)</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動くソフトウェアこそが進捗の最も重要な尺度です。</a:t>
            </a:r>
          </a:p>
          <a:p>
            <a:r>
              <a:rPr lang="ja-JP" altLang="en-US" dirty="0"/>
              <a:t>アジャイル･プロセスは持続可能な開発を促進します。一定のペースを継続的に維持できるようにしなければなりません。</a:t>
            </a:r>
          </a:p>
          <a:p>
            <a:r>
              <a:rPr lang="ja-JP" altLang="en-US" dirty="0"/>
              <a:t>技術的卓越性と優れた設計に対する不断の注意が機敏さを高めます。</a:t>
            </a:r>
          </a:p>
          <a:p>
            <a:r>
              <a:rPr lang="ja-JP" altLang="en-US" dirty="0"/>
              <a:t>シンプルさ（ムダなく作れる量を最大限にすること）が本質です。</a:t>
            </a:r>
          </a:p>
          <a:p>
            <a:r>
              <a:rPr lang="ja-JP" altLang="en-US" dirty="0"/>
              <a:t>最良のアーキテクチャ・要求・設計は、自己組織的なチームから生み出されます。</a:t>
            </a:r>
          </a:p>
          <a:p>
            <a:r>
              <a:rPr lang="ja-JP" altLang="en-US" dirty="0"/>
              <a:t>チームがもっと効率を高めることができるかを定期的に振り返り、それに基づいて自分たちのやり方を最適に調整します。</a:t>
            </a:r>
          </a:p>
        </p:txBody>
      </p:sp>
      <p:sp>
        <p:nvSpPr>
          <p:cNvPr id="4" name="正方形/長方形 3"/>
          <p:cNvSpPr/>
          <p:nvPr/>
        </p:nvSpPr>
        <p:spPr>
          <a:xfrm>
            <a:off x="0" y="6488668"/>
            <a:ext cx="5204951" cy="369332"/>
          </a:xfrm>
          <a:prstGeom prst="rect">
            <a:avLst/>
          </a:prstGeom>
        </p:spPr>
        <p:txBody>
          <a:bodyPr wrap="none">
            <a:spAutoFit/>
          </a:bodyPr>
          <a:lstStyle/>
          <a:p>
            <a:r>
              <a:rPr lang="ja-JP" altLang="en-US" dirty="0">
                <a:hlinkClick r:id="rId2"/>
              </a:rPr>
              <a:t>http://www.agilemanifesto.org/iso/ja/principles.html</a:t>
            </a:r>
            <a:endParaRPr lang="ja-JP" altLang="en-US" dirty="0"/>
          </a:p>
        </p:txBody>
      </p:sp>
    </p:spTree>
    <p:extLst>
      <p:ext uri="{BB962C8B-B14F-4D97-AF65-F5344CB8AC3E}">
        <p14:creationId xmlns:p14="http://schemas.microsoft.com/office/powerpoint/2010/main" val="29865797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1372</Words>
  <Application>Microsoft Office PowerPoint</Application>
  <PresentationFormat>ワイド画面</PresentationFormat>
  <Paragraphs>225</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ＭＳ Ｐゴシック</vt:lpstr>
      <vt:lpstr>Arial</vt:lpstr>
      <vt:lpstr>Calibri</vt:lpstr>
      <vt:lpstr>Calibri Light</vt:lpstr>
      <vt:lpstr>Office テーマ</vt:lpstr>
      <vt:lpstr>アジャイルについての 調査報告</vt:lpstr>
      <vt:lpstr>目次</vt:lpstr>
      <vt:lpstr>目的</vt:lpstr>
      <vt:lpstr>参考資料</vt:lpstr>
      <vt:lpstr>アジャイル開発とは</vt:lpstr>
      <vt:lpstr>アジャイル開発とは</vt:lpstr>
      <vt:lpstr>アジャイルソフトウェア開発宣言</vt:lpstr>
      <vt:lpstr>アジャイル宣言の背後にある原則(1/2)</vt:lpstr>
      <vt:lpstr>アジャイル宣言の背後にある原則(2/2)</vt:lpstr>
      <vt:lpstr>アジャイル開発の進め方</vt:lpstr>
      <vt:lpstr>アジャイル開発の プロセス、プラクティス</vt:lpstr>
      <vt:lpstr>アジャイル開発のプロセス、プラクティス</vt:lpstr>
      <vt:lpstr>アジャイル開発のプロセス、プラクティス</vt:lpstr>
      <vt:lpstr>アジャイル開発のプロセス、プラクティス</vt:lpstr>
      <vt:lpstr>アジャイル開発プロセス スクラム</vt:lpstr>
      <vt:lpstr>スクラムとは</vt:lpstr>
      <vt:lpstr>スクラムの理論</vt:lpstr>
      <vt:lpstr>スクラムの価値基準</vt:lpstr>
      <vt:lpstr>スクラムの構成</vt:lpstr>
      <vt:lpstr>スクラムの役割</vt:lpstr>
      <vt:lpstr>スクラムのイベント</vt:lpstr>
      <vt:lpstr>作成物</vt:lpstr>
      <vt:lpstr>完成の定義</vt:lpstr>
      <vt:lpstr>アジャイル開発プラクティス XP(エクストリーム・プログラミング)</vt:lpstr>
      <vt:lpstr>備考</vt:lpstr>
      <vt:lpstr>XPとは</vt:lpstr>
      <vt:lpstr>5つの価値</vt:lpstr>
      <vt:lpstr>19のプラクティス</vt:lpstr>
      <vt:lpstr>開発のプラクティス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アジャイルについての 調査報告</dc:title>
  <dc:creator>Kaoru Nakamura</dc:creator>
  <cp:lastModifiedBy>Kaoru Nakamura</cp:lastModifiedBy>
  <cp:revision>140</cp:revision>
  <dcterms:created xsi:type="dcterms:W3CDTF">2016-07-01T06:34:02Z</dcterms:created>
  <dcterms:modified xsi:type="dcterms:W3CDTF">2016-08-30T02:03:53Z</dcterms:modified>
</cp:coreProperties>
</file>