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67" r:id="rId4"/>
    <p:sldId id="286" r:id="rId5"/>
    <p:sldId id="314" r:id="rId6"/>
    <p:sldId id="268" r:id="rId7"/>
    <p:sldId id="290" r:id="rId8"/>
    <p:sldId id="291" r:id="rId9"/>
    <p:sldId id="315" r:id="rId10"/>
    <p:sldId id="316" r:id="rId11"/>
    <p:sldId id="317" r:id="rId12"/>
    <p:sldId id="324" r:id="rId13"/>
    <p:sldId id="295" r:id="rId14"/>
    <p:sldId id="299" r:id="rId15"/>
    <p:sldId id="320" r:id="rId16"/>
    <p:sldId id="322" r:id="rId17"/>
    <p:sldId id="319" r:id="rId18"/>
    <p:sldId id="321" r:id="rId19"/>
    <p:sldId id="325" r:id="rId20"/>
    <p:sldId id="323" r:id="rId21"/>
    <p:sldId id="306" r:id="rId22"/>
    <p:sldId id="307" r:id="rId23"/>
    <p:sldId id="258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F36"/>
    <a:srgbClr val="FFFFFF"/>
    <a:srgbClr val="F6B48E"/>
    <a:srgbClr val="E36C09"/>
    <a:srgbClr val="EB6129"/>
    <a:srgbClr val="F4A578"/>
    <a:srgbClr val="5793AF"/>
    <a:srgbClr val="C80050"/>
    <a:srgbClr val="C8004E"/>
    <a:srgbClr val="C17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7"/>
    <p:restoredTop sz="56137"/>
  </p:normalViewPr>
  <p:slideViewPr>
    <p:cSldViewPr>
      <p:cViewPr>
        <p:scale>
          <a:sx n="90" d="100"/>
          <a:sy n="90" d="100"/>
        </p:scale>
        <p:origin x="352" y="-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7324-8454-4253-A389-15AE1C39E7C6}" type="datetimeFigureOut">
              <a:rPr lang="zh-CN" altLang="en-US" smtClean="0"/>
              <a:t>16/8/5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1EF87-D30D-467D-BAC4-DA9D62CCB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://www.lua.org/about.html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://www.lua.org/about.html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hyperlink" Target="http://www.lua.org/about.html" TargetMode="Externa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://www.lua.org/about.html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developer.apple.com/programs/terms/ios/standard/ios_program_standard_agreement_20140909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2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大家熟知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、体积小，使用内置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JavascriptCore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无需内嵌脚本引擎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、符合苹果审核规则</a:t>
            </a:r>
          </a:p>
          <a:p>
            <a:endParaRPr kumimoji="1"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自动内存管理。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、支持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iOS6</a:t>
            </a:r>
            <a:endParaRPr kumimoji="1"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4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大家熟知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、体积小，使用内置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JavascriptCore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无需内嵌脚本引擎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、符合苹果审核规则</a:t>
            </a:r>
          </a:p>
          <a:p>
            <a:endParaRPr kumimoji="1"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自动内存管理。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、支持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iOS6</a:t>
            </a:r>
            <a:endParaRPr kumimoji="1"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9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waxpatch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一样都是通过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的接口通过字符串反射找到对应的类和方法进行调用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4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Objective-C language defers as many decisions as it can from compile time and link time to runtime. Whenever possible, it does things dynamically. This means that the language requires not just a compiler, but also a runtime system to execute the compiled code. The runtime system acts as a kind of operating system for the Objective-C language; it’s what makes the language work.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Wax is a framework that lets you write native iPhone apps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bridges Objective-C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the Objective-C runtime.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一样都是通过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的接口通过字符串反射找到对应的类和方法进行调用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JSPatch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能做到通过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调用和改写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方法最根本的原因是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是动态语言，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上所有方法的调用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类的生成都通过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Runtime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在运行时进行，我们可以通过类名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方法名反射得到相应的类和方法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6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Objective-C language defers as many decisions as it can from compile time and link time to runtime. Whenever possible, it does things dynamically. This means that the language requires not just a compiler, but also a runtime system to execute the compiled code. The runtime system acts as a kind of operating system for the Objective-C language; it’s what makes the language work.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Wax is a framework that lets you write native iPhone apps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bridges Objective-C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the Objective-C runtime.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一样都是通过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的接口通过字符串反射找到对应的类和方法进行调用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JSPatch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能做到通过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调用和改写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方法最根本的原因是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是动态语言，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上所有方法的调用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类的生成都通过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Runtime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在运行时进行，我们可以通过类名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方法名反射得到相应的类和方法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5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Objective-C language defers as many decisions as it can from compile time and link time to runtime. Whenever possible, it does things dynamically. This means that the language requires not just a compiler, but also a runtime system to execute the compiled code. The runtime system acts as a kind of operating system for the Objective-C language; it’s what makes the language work.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Wax is a framework that lets you write native iPhone apps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bridges Objective-C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the Objective-C runtime.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一样都是通过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的接口通过字符串反射找到对应的类和方法进行调用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JSPatch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能做到通过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调用和改写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方法最根本的原因是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是动态语言，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上所有方法的调用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类的生成都通过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Runtime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在运行时进行，我们可以通过类名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方法名反射得到相应的类和方法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43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Objective-C language defers as many decisions as it can from compile time and link time to runtime. Whenever possible, it does things dynamically. This means that the language requires not just a compiler, but also a runtime system to execute the compiled code.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runtime system acts as a kind of operating system for the Objective-C language; it’s what makes the language work.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Wax is a framework that lets you write native iPhone apps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bridges Objective-C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the Objective-C runtime.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一样都是通过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的接口通过字符串反射找到对应的类和方法进行调用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JSPatch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能做到通过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调用和改写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方法最根本的原因是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是动态语言，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上所有方法的调用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类的生成都通过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Runtime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在运行时进行，我们可以通过类名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方法名反射得到相应的类和方法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12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当调用一个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NSObject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对象不存在的方法时，并不会马上抛出异常，而是会经过多层转发，层层调用对象的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resolveInstanceMethod</a:t>
            </a:r>
            <a:r>
              <a:rPr lang="en-US" altLang="zh-CN" dirty="0" smtClean="0"/>
              <a:t>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forwardingTargetForSelector</a:t>
            </a:r>
            <a:r>
              <a:rPr lang="en-US" altLang="zh-CN" dirty="0" smtClean="0"/>
              <a:t>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methodSignatureForSelector</a:t>
            </a:r>
            <a:r>
              <a:rPr lang="en-US" altLang="zh-CN" dirty="0" smtClean="0"/>
              <a:t>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forwardInvocation</a:t>
            </a:r>
            <a:r>
              <a:rPr lang="en-US" altLang="zh-CN" dirty="0" smtClean="0"/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等方法，其中最后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forwardInvocation</a:t>
            </a:r>
            <a:r>
              <a:rPr lang="en-US" altLang="zh-CN" dirty="0" smtClean="0"/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是会有一个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NSInvocation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对象，这个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NSInvocation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对象保存了这个方法调用的所有信息，包括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名，参数和返回值类型，最重要的是有所有参数值，可以从这个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NSInvocation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对象里拿到调用的所有参数值。我们可以想办法让每个需要被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替换的方法调用最后都调到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forwardInvocation</a:t>
            </a:r>
            <a:r>
              <a:rPr lang="en-US" altLang="zh-CN" dirty="0" smtClean="0"/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，就可以解决无法拿到参数值的问题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50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当调用一个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NSObject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对象不存在的方法时，并不会马上抛出异常，而是会经过多层转发，层层调用对象的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resolveInstanceMethod</a:t>
            </a:r>
            <a:r>
              <a:rPr lang="en-US" altLang="zh-CN" dirty="0" smtClean="0"/>
              <a:t>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forwardingTargetForSelector</a:t>
            </a:r>
            <a:r>
              <a:rPr lang="en-US" altLang="zh-CN" dirty="0" smtClean="0"/>
              <a:t>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methodSignatureForSelector</a:t>
            </a:r>
            <a:r>
              <a:rPr lang="en-US" altLang="zh-CN" dirty="0" smtClean="0"/>
              <a:t>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forwardInvocation</a:t>
            </a:r>
            <a:r>
              <a:rPr lang="en-US" altLang="zh-CN" dirty="0" smtClean="0"/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等方法，其中最后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forwardInvocation</a:t>
            </a:r>
            <a:r>
              <a:rPr lang="en-US" altLang="zh-CN" dirty="0" smtClean="0"/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是会有一个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NSInvocation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对象，这个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NSInvocation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对象保存了这个方法调用的所有信息，包括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名，参数和返回值类型，最重要的是有所有参数值，可以从这个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NSInvocation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对象里拿到调用的所有参数值。我们可以想办法让每个需要被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替换的方法调用最后都调到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forwardInvocation</a:t>
            </a:r>
            <a:r>
              <a:rPr lang="en-US" altLang="zh-CN" dirty="0" smtClean="0"/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，就可以解决无法拿到参数值的问题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resolveInstanceMethod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方法，允许用户在此时为该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动态添加实现。如果有实现了，则调用并返回。如果仍没实现，继续下面的动作。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forwardingTargetForSelector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方法，尝试找到一个能响应该消息的对象。如果获取到，则直接转发给它。如果返回了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，继续下面的动作。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methodSignatureForSelector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方法，尝试获得一个方法签名。如果获取不到，则直接调用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doesNotRecognizeSelector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抛出异常。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forwardInvocation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方法，将地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步获取到的方法签名包装成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传入，如何处理就在这里面了。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90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当调用一个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NSObject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对象不存在的方法时，并不会马上抛出异常，而是会经过多层转发，层层调用对象的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resolveInstanceMethod</a:t>
            </a:r>
            <a:r>
              <a:rPr lang="en-US" altLang="zh-CN" dirty="0" smtClean="0"/>
              <a:t>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forwardingTargetForSelector</a:t>
            </a:r>
            <a:r>
              <a:rPr lang="en-US" altLang="zh-CN" dirty="0" smtClean="0"/>
              <a:t>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methodSignatureForSelector</a:t>
            </a:r>
            <a:r>
              <a:rPr lang="en-US" altLang="zh-CN" dirty="0" smtClean="0"/>
              <a:t>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forwardInvocation</a:t>
            </a:r>
            <a:r>
              <a:rPr lang="en-US" altLang="zh-CN" dirty="0" smtClean="0"/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等方法，其中最后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forwardInvocation</a:t>
            </a:r>
            <a:r>
              <a:rPr lang="en-US" altLang="zh-CN" dirty="0" smtClean="0"/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是会有一个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NSInvocation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对象，这个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NSInvocation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对象保存了这个方法调用的所有信息，包括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名，参数和返回值类型，最重要的是有所有参数值，可以从这个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NSInvocation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对象里拿到调用的所有参数值。我们可以想办法让每个需要被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替换的方法调用最后都调到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forwardInvocation</a:t>
            </a:r>
            <a:r>
              <a:rPr lang="en-US" altLang="zh-CN" dirty="0" smtClean="0"/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，就可以解决无法拿到参数值的问题了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5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28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09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通过字符串反射找到对应的类和方法进行调用，这中间的字符串处理会损耗一定的性能，另外两种语言间的类型转换也有性能损耗。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9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8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热修复（也称热补丁、热修复补丁，英语：</a:t>
            </a:r>
            <a:r>
              <a:rPr kumimoji="1" lang="en-US" altLang="zh-CN" dirty="0" smtClean="0"/>
              <a:t>hotfix</a:t>
            </a:r>
            <a:r>
              <a:rPr kumimoji="1" lang="zh-CN" altLang="en-US" dirty="0" smtClean="0"/>
              <a:t>）是一种包含信息的独立的累积更新包，通常表现为一个或多个文件。这被用来解决软件产品的问题（例如一个程序错误）。通常情况下，热修复是为解决特定用户的具体问题而制作。术语“</a:t>
            </a:r>
            <a:r>
              <a:rPr kumimoji="1" lang="en-US" altLang="zh-CN" dirty="0" smtClean="0"/>
              <a:t>hotfix”</a:t>
            </a:r>
            <a:r>
              <a:rPr kumimoji="1" lang="zh-CN" altLang="en-US" dirty="0" smtClean="0"/>
              <a:t>原指“热应用”到系统的软件补丁。它是指在系统正常运行的状态下，将补丁应用到处于生产状态（非开发状态）的系统。对于开发者来说，热修复可能意味着快速并且在正常开发和测试流程以外的变更。因为需要快速开发、加班费和其他紧急措施，修复成本可能增加。对于用户来说，热修复可能风险更高或者更不容易解决问题。这可能导致服务的立即当机，因此取决于缺陷的严重程度，热修复可能会被适当延迟。应用热修复的风险必须与不应用它相权衡，因为修复的问题可能比服务当机的损失更为重要，例如重大的安全漏洞。</a:t>
            </a:r>
          </a:p>
          <a:p>
            <a:endParaRPr kumimoji="1"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热补丁的主要优势是不会使设备当前正在运行的业务中断，即在不重启设备的情况下可以对设备当前软件版本的缺陷进行修复。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4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热修复（也称热补丁、热修复补丁，英语：</a:t>
            </a:r>
            <a:r>
              <a:rPr kumimoji="1" lang="en-US" altLang="zh-CN" dirty="0" smtClean="0"/>
              <a:t>hotfix</a:t>
            </a:r>
            <a:r>
              <a:rPr kumimoji="1" lang="zh-CN" altLang="en-US" dirty="0" smtClean="0"/>
              <a:t>）是一种包含信息的独立的累积更新包，通常表现为一个或多个文件。这被用来解决软件产品的问题（例如一个程序错误）。通常情况下，热修复是为解决特定用户的具体问题而制作。术语“</a:t>
            </a:r>
            <a:r>
              <a:rPr kumimoji="1" lang="en-US" altLang="zh-CN" dirty="0" smtClean="0"/>
              <a:t>hotfix”</a:t>
            </a:r>
            <a:r>
              <a:rPr kumimoji="1" lang="zh-CN" altLang="en-US" dirty="0" smtClean="0"/>
              <a:t>原指“热应用”到系统的软件补丁。它是指在系统正常运行的状态下，将补丁应用到处于生产状态（非开发状态）的系统。对于开发者来说，热修复可能意味着快速并且在正常开发和测试流程以外的变更。因为需要快速开发、加班费和其他紧急措施，修复成本可能增加。对于用户来说，热修复可能风险更高或者更不容易解决问题。这可能导致服务的立即当机，因此取决于缺陷的严重程度，热修复可能会被适当延迟。应用热修复的风险必须与不应用它相权衡，因为修复的问题可能比服务当机的损失更为重要，例如重大的安全漏洞。</a:t>
            </a:r>
          </a:p>
          <a:p>
            <a:endParaRPr kumimoji="1"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热补丁的主要优势是不会使设备当前正在运行的业务中断，即在不重启设备的情况下可以对设备当前软件版本的缺陷进行修复。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7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在移动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开发里，可以动态部署达到热修复。例如某页面出现了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，后台服务器修改配置为采用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显示此页面，而有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页面就隐藏了。等到下一次版本更新发到线上渠道，再采用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展示此页面。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 </a:t>
            </a:r>
            <a:r>
              <a:rPr lang="en-US" altLang="zh-CN" dirty="0" smtClean="0"/>
              <a:t>Wax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就是使用 </a:t>
            </a:r>
            <a:r>
              <a:rPr lang="en-US" altLang="zh-CN" dirty="0" err="1" smtClean="0"/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脚本语言来编写 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原生应用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的一个框架，它把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脚本语言和原生 </a:t>
            </a:r>
            <a:r>
              <a:rPr lang="en-US" altLang="zh-CN" dirty="0" smtClean="0"/>
              <a:t>Objective-C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应用编程接口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(API)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结合起来。这意味着，你可以从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里面，使用任何和全部的 </a:t>
            </a:r>
            <a:r>
              <a:rPr lang="en-US" altLang="zh-CN" dirty="0" smtClean="0"/>
              <a:t>Objective-C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类及框架。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35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 </a:t>
            </a:r>
            <a:r>
              <a:rPr lang="en-US" altLang="zh-CN" dirty="0" smtClean="0"/>
              <a:t>Wax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就是使用 </a:t>
            </a:r>
            <a:r>
              <a:rPr lang="en-US" altLang="zh-CN" dirty="0" err="1" smtClean="0"/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脚本语言来编写 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原生应用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的一个框架，它把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脚本语言和原生 </a:t>
            </a:r>
            <a:r>
              <a:rPr lang="en-US" altLang="zh-CN" dirty="0" smtClean="0"/>
              <a:t>Objective-C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应用编程接口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(API)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结合起来。这意味着，你可以从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里面，使用任何和全部的 </a:t>
            </a:r>
            <a:r>
              <a:rPr lang="en-US" altLang="zh-CN" dirty="0" smtClean="0"/>
              <a:t>Objective-C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类及框架。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2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在应用开发领域有更广泛的应用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目前前端开发和终端开发有融合的趋势，作为扩展的脚本语言，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是不二之选。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JSPatch</a:t>
            </a:r>
            <a:r>
              <a:rPr lang="zh-CN" altLang="en-US" dirty="0" smtClean="0"/>
              <a:t>更符合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的规则。</a:t>
            </a:r>
          </a:p>
          <a:p>
            <a:endParaRPr kumimoji="1" lang="zh-CN" altLang="en-US" dirty="0" smtClean="0"/>
          </a:p>
          <a:p>
            <a:r>
              <a:rPr lang="en-US" altLang="zh-CN" dirty="0" smtClean="0">
                <a:hlinkClick r:id="rId3"/>
              </a:rPr>
              <a:t>iOS Developer Program License Agreement</a:t>
            </a:r>
            <a:r>
              <a:rPr lang="zh-CN" altLang="en-US" dirty="0" smtClean="0"/>
              <a:t>里</a:t>
            </a:r>
            <a:r>
              <a:rPr lang="en-US" altLang="zh-CN" dirty="0" smtClean="0"/>
              <a:t>3.3.2</a:t>
            </a:r>
            <a:r>
              <a:rPr lang="zh-CN" altLang="en-US" dirty="0" smtClean="0"/>
              <a:t>提到不可动态下发可执行代码，但通过苹果</a:t>
            </a:r>
            <a:r>
              <a:rPr lang="en-US" altLang="zh-CN" dirty="0" err="1" smtClean="0"/>
              <a:t>JavaScriptCore.framework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执行的代码除外，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正是通过</a:t>
            </a:r>
            <a:r>
              <a:rPr lang="en-US" altLang="zh-CN" dirty="0" err="1" smtClean="0"/>
              <a:t>JavaScriptCore.framework</a:t>
            </a:r>
            <a:r>
              <a:rPr lang="zh-CN" altLang="en-US" dirty="0" smtClean="0"/>
              <a:t>执行的。</a:t>
            </a:r>
          </a:p>
          <a:p>
            <a:endParaRPr kumimoji="1" lang="zh-CN" altLang="en-US" dirty="0" smtClean="0"/>
          </a:p>
          <a:p>
            <a:r>
              <a:rPr lang="zh-CN" altLang="en-US" dirty="0" smtClean="0"/>
              <a:t>使用系统内置的</a:t>
            </a:r>
            <a:r>
              <a:rPr lang="en-US" altLang="zh-CN" dirty="0" err="1" smtClean="0"/>
              <a:t>JavaScriptCore.framework</a:t>
            </a:r>
            <a:r>
              <a:rPr lang="zh-CN" altLang="en-US" dirty="0" smtClean="0"/>
              <a:t>，无需内嵌脚本引擎，体积小巧。</a:t>
            </a:r>
          </a:p>
          <a:p>
            <a:endParaRPr kumimoji="1" lang="zh-CN" altLang="en-US" dirty="0" smtClean="0"/>
          </a:p>
          <a:p>
            <a:r>
              <a:rPr lang="en-US" altLang="zh-CN" dirty="0" smtClean="0"/>
              <a:t>wax</a:t>
            </a:r>
            <a:r>
              <a:rPr lang="zh-CN" altLang="en-US" dirty="0" smtClean="0"/>
              <a:t>在几年前就停止了开发和维护，不支持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里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跟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程序的互传，虽然一些第三方已经实现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，但使用时参数上也有比较多的限制。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EF87-D30D-467D-BAC4-DA9D62CCBB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0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1670" y="2928940"/>
            <a:ext cx="6400800" cy="131445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方正报宋简体" pitchFamily="65" charset="-122"/>
                <a:ea typeface="方正报宋简体" pitchFamily="65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475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7956376" cy="5143500"/>
          </a:xfrm>
          <a:prstGeom prst="rect">
            <a:avLst/>
          </a:prstGeom>
          <a:solidFill>
            <a:srgbClr val="D4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内页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28662" y="357172"/>
            <a:ext cx="7758138" cy="634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F3AD-1F87-4C0D-B571-13653507C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方正正中黑简体" pitchFamily="2" charset="-122"/>
          <a:ea typeface="方正正中黑简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1" kern="1200">
          <a:solidFill>
            <a:schemeClr val="tx1">
              <a:lumMod val="65000"/>
              <a:lumOff val="35000"/>
            </a:schemeClr>
          </a:solidFill>
          <a:latin typeface="方正报宋简体" pitchFamily="65" charset="-122"/>
          <a:ea typeface="方正报宋简体" pitchFamily="65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>
              <a:lumMod val="65000"/>
              <a:lumOff val="35000"/>
            </a:schemeClr>
          </a:solidFill>
          <a:latin typeface="方正报宋简体" pitchFamily="65" charset="-122"/>
          <a:ea typeface="方正报宋简体" pitchFamily="65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1" kern="1200">
          <a:solidFill>
            <a:schemeClr val="tx1">
              <a:lumMod val="65000"/>
              <a:lumOff val="35000"/>
            </a:schemeClr>
          </a:solidFill>
          <a:latin typeface="方正报宋简体" pitchFamily="65" charset="-122"/>
          <a:ea typeface="方正报宋简体" pitchFamily="65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>
              <a:lumMod val="65000"/>
              <a:lumOff val="35000"/>
            </a:schemeClr>
          </a:solidFill>
          <a:latin typeface="方正报宋简体" pitchFamily="65" charset="-122"/>
          <a:ea typeface="方正报宋简体" pitchFamily="65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1" kern="1200">
          <a:solidFill>
            <a:schemeClr val="tx1">
              <a:lumMod val="65000"/>
              <a:lumOff val="35000"/>
            </a:schemeClr>
          </a:solidFill>
          <a:latin typeface="方正报宋简体" pitchFamily="65" charset="-122"/>
          <a:ea typeface="方正报宋简体" pitchFamily="65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32" y="1564484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iOS</a:t>
            </a:r>
            <a:r>
              <a:rPr lang="zh-CN" altLang="en-US" sz="36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热修复方案探究</a:t>
            </a:r>
            <a:endParaRPr lang="zh-CN" altLang="en-US" sz="36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2016-08-05</a:t>
            </a:r>
          </a:p>
          <a:p>
            <a:r>
              <a:rPr lang="zh-CN" altLang="en-US" sz="2800" dirty="0" smtClean="0">
                <a:latin typeface="+mj-ea"/>
                <a:ea typeface="+mj-ea"/>
              </a:rPr>
              <a:t>尚卫民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热修复方案对比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43608" y="1222474"/>
            <a:ext cx="2203178" cy="643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JSPatch</a:t>
            </a:r>
            <a:r>
              <a:rPr kumimoji="1" lang="zh-CN" altLang="en-US" sz="2400" dirty="0" smtClean="0"/>
              <a:t>特点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28663" y="2097014"/>
            <a:ext cx="731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b="1" dirty="0"/>
              <a:t>1.JS</a:t>
            </a:r>
            <a:r>
              <a:rPr lang="zh-CN" altLang="en-US" b="1" dirty="0" smtClean="0"/>
              <a:t>语言</a:t>
            </a:r>
            <a:endParaRPr lang="zh-CN" altLang="en-US" dirty="0"/>
          </a:p>
          <a:p>
            <a:pPr fontAlgn="base"/>
            <a:r>
              <a:rPr lang="en-US" altLang="zh-CN" b="1" dirty="0"/>
              <a:t>2.</a:t>
            </a:r>
            <a:r>
              <a:rPr lang="zh-CN" altLang="en-US" b="1" dirty="0"/>
              <a:t>符合</a:t>
            </a:r>
            <a:r>
              <a:rPr lang="en-US" altLang="zh-CN" b="1" dirty="0"/>
              <a:t>Apple</a:t>
            </a:r>
            <a:r>
              <a:rPr lang="zh-CN" altLang="en-US" b="1" dirty="0"/>
              <a:t>规则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 smtClean="0"/>
              <a:t>3</a:t>
            </a:r>
            <a:r>
              <a:rPr lang="en-US" altLang="zh-CN" b="1" dirty="0"/>
              <a:t>.</a:t>
            </a:r>
            <a:r>
              <a:rPr lang="zh-CN" altLang="en-US" b="1" dirty="0" smtClean="0"/>
              <a:t>小巧</a:t>
            </a:r>
            <a:endParaRPr lang="zh-CN" altLang="en-US" dirty="0"/>
          </a:p>
          <a:p>
            <a:pPr fontAlgn="base"/>
            <a:r>
              <a:rPr lang="en-US" altLang="zh-CN" b="1" dirty="0"/>
              <a:t>4.</a:t>
            </a:r>
            <a:r>
              <a:rPr lang="zh-CN" altLang="en-US" b="1" dirty="0"/>
              <a:t>支持</a:t>
            </a:r>
            <a:r>
              <a:rPr lang="en-US" altLang="zh-CN" b="1" dirty="0" smtClean="0"/>
              <a:t>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9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热修复方案对比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51087" y="1690077"/>
            <a:ext cx="1764729" cy="643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WaxPatch</a:t>
            </a:r>
            <a:endParaRPr kumimoji="1"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5826149" y="1678160"/>
            <a:ext cx="1767012" cy="643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JSPatch</a:t>
            </a:r>
            <a:endParaRPr kumimoji="1"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3527592" y="1229866"/>
            <a:ext cx="1686781" cy="156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PK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957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热修复方案对比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29" y="1064368"/>
            <a:ext cx="5550723" cy="352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3"/>
          <p:cNvSpPr>
            <a:spLocks noChangeArrowheads="1"/>
          </p:cNvSpPr>
          <p:nvPr/>
        </p:nvSpPr>
        <p:spPr bwMode="auto">
          <a:xfrm>
            <a:off x="4130426" y="2231504"/>
            <a:ext cx="2089611" cy="523220"/>
          </a:xfrm>
          <a:prstGeom prst="rect">
            <a:avLst/>
          </a:prstGeom>
          <a:solidFill>
            <a:srgbClr val="C8005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sz="2800" dirty="0" smtClean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THREE</a:t>
            </a:r>
            <a:endParaRPr lang="zh-CN" altLang="en-US" sz="2800" dirty="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4"/>
          <p:cNvSpPr>
            <a:spLocks noChangeArrowheads="1"/>
          </p:cNvSpPr>
          <p:nvPr/>
        </p:nvSpPr>
        <p:spPr bwMode="auto">
          <a:xfrm>
            <a:off x="4081561" y="2755379"/>
            <a:ext cx="4378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800" dirty="0" err="1"/>
              <a:t>JSPatch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原理分析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2368301" y="1937817"/>
            <a:ext cx="17620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 smtClean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  <a:sym typeface="Kozuka Mincho Pr6N H" panose="02020900000000000000" pitchFamily="18" charset="-128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  <a:sym typeface="Kozuka Mincho Pr6N H" panose="02020900000000000000" pitchFamily="18" charset="-128"/>
            </a:endParaRPr>
          </a:p>
        </p:txBody>
      </p:sp>
      <p:sp>
        <p:nvSpPr>
          <p:cNvPr id="6" name="直接连接符 6"/>
          <p:cNvSpPr>
            <a:spLocks noChangeShapeType="1"/>
          </p:cNvSpPr>
          <p:nvPr/>
        </p:nvSpPr>
        <p:spPr bwMode="auto">
          <a:xfrm>
            <a:off x="2517526" y="3290367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>
            <a:off x="2517526" y="1942579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JSPatch</a:t>
            </a:r>
            <a:r>
              <a:rPr kumimoji="1" lang="zh-CN" altLang="en-US" dirty="0" smtClean="0"/>
              <a:t>原理分析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95736" y="1779662"/>
            <a:ext cx="41044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基础原理：</a:t>
            </a:r>
            <a:r>
              <a:rPr kumimoji="1" lang="en-US" altLang="zh-CN" dirty="0" smtClean="0"/>
              <a:t>Runtime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JSPatch</a:t>
            </a:r>
            <a:r>
              <a:rPr kumimoji="1" lang="zh-CN" altLang="en-US" dirty="0" smtClean="0"/>
              <a:t>原理分析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367571" y="1851670"/>
            <a:ext cx="288032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利用运行</a:t>
            </a:r>
            <a:r>
              <a:rPr kumimoji="1" lang="zh-CN" altLang="en-US" smtClean="0"/>
              <a:t>时方法替换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7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JSPatch</a:t>
            </a:r>
            <a:r>
              <a:rPr kumimoji="1" lang="zh-CN" altLang="en-US" dirty="0" smtClean="0"/>
              <a:t>原理分析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19672" y="1851670"/>
            <a:ext cx="223224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的方法调用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4139952" y="20414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437076" y="1851670"/>
            <a:ext cx="223224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消息转发（</a:t>
            </a:r>
            <a:r>
              <a:rPr lang="en-US" altLang="zh-CN" dirty="0" err="1"/>
              <a:t>objc_msgSend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9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JSPatch</a:t>
            </a:r>
            <a:r>
              <a:rPr kumimoji="1" lang="zh-CN" altLang="en-US" dirty="0" smtClean="0"/>
              <a:t>原理分析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7" y="992931"/>
            <a:ext cx="4365228" cy="33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JSPatch</a:t>
            </a:r>
            <a:r>
              <a:rPr kumimoji="1" lang="zh-CN" altLang="en-US" dirty="0" smtClean="0"/>
              <a:t>原理分析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955972"/>
            <a:ext cx="2260536" cy="37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JSPatch</a:t>
            </a:r>
            <a:r>
              <a:rPr kumimoji="1" lang="zh-CN" altLang="en-US" dirty="0" smtClean="0"/>
              <a:t>原理分析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303748" y="900868"/>
            <a:ext cx="4536504" cy="5187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resolveInstanceMethod</a:t>
            </a:r>
            <a:endParaRPr kumimoji="1"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2231740" y="1868066"/>
            <a:ext cx="4536504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forwardingTargetForSelector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03748" y="2787774"/>
            <a:ext cx="4536504" cy="4847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methodSignatureForSelector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303748" y="3759433"/>
            <a:ext cx="4536504" cy="540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methodSignatureForSelector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499992" y="1419622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508376" y="2355726"/>
            <a:ext cx="2076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99992" y="3291830"/>
            <a:ext cx="2076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3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-22560" y="0"/>
            <a:ext cx="2627784" cy="51371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TextBox 5"/>
          <p:cNvSpPr>
            <a:spLocks noChangeArrowheads="1"/>
          </p:cNvSpPr>
          <p:nvPr/>
        </p:nvSpPr>
        <p:spPr bwMode="auto">
          <a:xfrm>
            <a:off x="401638" y="2613025"/>
            <a:ext cx="1897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C80050"/>
                </a:solidFill>
              </a:rPr>
              <a:t>Contents</a:t>
            </a:r>
            <a:endParaRPr lang="zh-CN" altLang="en-US" sz="3600" b="1" dirty="0">
              <a:solidFill>
                <a:srgbClr val="C80050"/>
              </a:solidFill>
              <a:sym typeface="宋体" panose="02010600030101010101" pitchFamily="2" charset="-122"/>
            </a:endParaRPr>
          </a:p>
        </p:txBody>
      </p:sp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539552" y="1890713"/>
            <a:ext cx="1326004" cy="769441"/>
          </a:xfrm>
          <a:prstGeom prst="rect">
            <a:avLst/>
          </a:prstGeom>
          <a:solidFill>
            <a:srgbClr val="C8005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议题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8"/>
          <p:cNvSpPr>
            <a:spLocks noChangeArrowheads="1"/>
          </p:cNvSpPr>
          <p:nvPr/>
        </p:nvSpPr>
        <p:spPr bwMode="auto">
          <a:xfrm>
            <a:off x="3203848" y="1271860"/>
            <a:ext cx="215900" cy="215900"/>
          </a:xfrm>
          <a:prstGeom prst="ellipse">
            <a:avLst/>
          </a:prstGeom>
          <a:solidFill>
            <a:srgbClr val="C80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3605485" y="1203598"/>
            <a:ext cx="4032250" cy="354012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C80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热修复概念</a:t>
            </a:r>
            <a:endParaRPr lang="en-US" altLang="zh-CN" sz="1800" b="1" dirty="0">
              <a:solidFill>
                <a:srgbClr val="C80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0"/>
          <p:cNvSpPr>
            <a:spLocks noChangeArrowheads="1"/>
          </p:cNvSpPr>
          <p:nvPr/>
        </p:nvSpPr>
        <p:spPr bwMode="auto">
          <a:xfrm>
            <a:off x="3203848" y="1795884"/>
            <a:ext cx="215900" cy="215900"/>
          </a:xfrm>
          <a:prstGeom prst="ellipse">
            <a:avLst/>
          </a:prstGeom>
          <a:solidFill>
            <a:srgbClr val="C80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3605485" y="1726034"/>
            <a:ext cx="4032250" cy="3556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C80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b="1" dirty="0" smtClean="0">
                <a:solidFill>
                  <a:srgbClr val="C80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热修复方案对比</a:t>
            </a:r>
            <a:endParaRPr lang="en-US" altLang="zh-CN" sz="1800" b="1" dirty="0">
              <a:solidFill>
                <a:srgbClr val="C80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0"/>
          <p:cNvSpPr>
            <a:spLocks noChangeArrowheads="1"/>
          </p:cNvSpPr>
          <p:nvPr/>
        </p:nvSpPr>
        <p:spPr bwMode="auto">
          <a:xfrm>
            <a:off x="3203848" y="2299940"/>
            <a:ext cx="215900" cy="215900"/>
          </a:xfrm>
          <a:prstGeom prst="ellipse">
            <a:avLst/>
          </a:prstGeom>
          <a:solidFill>
            <a:srgbClr val="C80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3605485" y="2230090"/>
            <a:ext cx="4032250" cy="3556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C80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JSPatch</a:t>
            </a:r>
            <a:r>
              <a:rPr lang="zh-CN" altLang="en-US" sz="1800" b="1" dirty="0" smtClean="0">
                <a:solidFill>
                  <a:srgbClr val="C80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原理分析</a:t>
            </a:r>
            <a:endParaRPr lang="en-US" altLang="zh-CN" sz="1800" b="1" dirty="0">
              <a:solidFill>
                <a:srgbClr val="C80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0"/>
          <p:cNvSpPr>
            <a:spLocks noChangeArrowheads="1"/>
          </p:cNvSpPr>
          <p:nvPr/>
        </p:nvSpPr>
        <p:spPr bwMode="auto">
          <a:xfrm>
            <a:off x="3203848" y="2790056"/>
            <a:ext cx="215900" cy="215900"/>
          </a:xfrm>
          <a:prstGeom prst="ellipse">
            <a:avLst/>
          </a:prstGeom>
          <a:solidFill>
            <a:srgbClr val="C80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矩形 11"/>
          <p:cNvSpPr>
            <a:spLocks noChangeArrowheads="1"/>
          </p:cNvSpPr>
          <p:nvPr/>
        </p:nvSpPr>
        <p:spPr bwMode="auto">
          <a:xfrm>
            <a:off x="3605485" y="2720206"/>
            <a:ext cx="4032250" cy="3556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C80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1800" b="1" dirty="0">
              <a:solidFill>
                <a:srgbClr val="C80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9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1" grpId="0" bldLvl="0" autoUpdateAnimBg="0"/>
      <p:bldP spid="12" grpId="0" bldLvl="0" animBg="1" autoUpdateAnimBg="0"/>
      <p:bldP spid="13" grpId="0" bldLvl="0" animBg="1" autoUpdateAnimBg="0"/>
      <p:bldP spid="14" grpId="0" bldLvl="0" animBg="1" autoUpdateAnimBg="0"/>
      <p:bldP spid="15" grpId="0" bldLvl="0" animBg="1" autoUpdateAnimBg="0"/>
      <p:bldP spid="16" grpId="0" bldLvl="0" animBg="1" autoUpdateAnimBg="0"/>
      <p:bldP spid="17" grpId="0" bldLvl="0" animBg="1" autoUpdateAnimBg="0"/>
      <p:bldP spid="18" grpId="0" bldLvl="0" animBg="1" autoUpdateAnimBg="0"/>
      <p:bldP spid="19" grpId="0" bldLvl="0" animBg="1" autoUpdateAnimBg="0"/>
      <p:bldP spid="20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JSPatch</a:t>
            </a:r>
            <a:r>
              <a:rPr kumimoji="1" lang="zh-CN" altLang="en-US" dirty="0" smtClean="0"/>
              <a:t>原理分析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66322"/>
            <a:ext cx="4032448" cy="34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3"/>
          <p:cNvSpPr>
            <a:spLocks noChangeArrowheads="1"/>
          </p:cNvSpPr>
          <p:nvPr/>
        </p:nvSpPr>
        <p:spPr bwMode="auto">
          <a:xfrm>
            <a:off x="4130426" y="2231504"/>
            <a:ext cx="1964577" cy="523220"/>
          </a:xfrm>
          <a:prstGeom prst="rect">
            <a:avLst/>
          </a:prstGeom>
          <a:solidFill>
            <a:srgbClr val="C8005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sz="2800" dirty="0" smtClean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FOUR</a:t>
            </a:r>
            <a:endParaRPr lang="zh-CN" altLang="en-US" sz="2800" dirty="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4"/>
          <p:cNvSpPr>
            <a:spLocks noChangeArrowheads="1"/>
          </p:cNvSpPr>
          <p:nvPr/>
        </p:nvSpPr>
        <p:spPr bwMode="auto">
          <a:xfrm>
            <a:off x="4081561" y="2755379"/>
            <a:ext cx="30827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C80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800" b="1" dirty="0">
              <a:solidFill>
                <a:srgbClr val="C80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2368301" y="1937817"/>
            <a:ext cx="17620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 smtClean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  <a:sym typeface="Kozuka Mincho Pr6N H" panose="02020900000000000000" pitchFamily="18" charset="-128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  <a:sym typeface="Kozuka Mincho Pr6N H" panose="02020900000000000000" pitchFamily="18" charset="-128"/>
            </a:endParaRPr>
          </a:p>
        </p:txBody>
      </p:sp>
      <p:sp>
        <p:nvSpPr>
          <p:cNvPr id="6" name="直接连接符 6"/>
          <p:cNvSpPr>
            <a:spLocks noChangeShapeType="1"/>
          </p:cNvSpPr>
          <p:nvPr/>
        </p:nvSpPr>
        <p:spPr bwMode="auto">
          <a:xfrm>
            <a:off x="2517526" y="3290367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>
            <a:off x="2517526" y="1942579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80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solidFill>
                <a:srgbClr val="C80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8098" y="1491630"/>
            <a:ext cx="7120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目前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平台常见的热修复方案有</a:t>
            </a:r>
            <a:r>
              <a:rPr kumimoji="1" lang="en-US" altLang="zh-CN" dirty="0" err="1" smtClean="0"/>
              <a:t>WaxPatch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JSPatch</a:t>
            </a:r>
            <a:endParaRPr kumimoji="1"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实现原理基本都是利用</a:t>
            </a:r>
            <a:r>
              <a:rPr kumimoji="1" lang="en-US" altLang="zh-CN" dirty="0" err="1" smtClean="0"/>
              <a:t>oc</a:t>
            </a:r>
            <a:r>
              <a:rPr kumimoji="1" lang="zh-CN" altLang="en-US" dirty="0" smtClean="0"/>
              <a:t>运行时特性实现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可以做一些紧急线上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修复，大量时变更时不适用，建议还是发布新版本。</a:t>
            </a:r>
          </a:p>
        </p:txBody>
      </p:sp>
    </p:spTree>
    <p:extLst>
      <p:ext uri="{BB962C8B-B14F-4D97-AF65-F5344CB8AC3E}">
        <p14:creationId xmlns:p14="http://schemas.microsoft.com/office/powerpoint/2010/main" val="15216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ppt底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1292" cy="5143500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2A6F3AD-1F87-4C0D-B571-13653507CAB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extBox 3"/>
          <p:cNvSpPr>
            <a:spLocks noChangeArrowheads="1"/>
          </p:cNvSpPr>
          <p:nvPr/>
        </p:nvSpPr>
        <p:spPr bwMode="auto">
          <a:xfrm>
            <a:off x="4058418" y="2231504"/>
            <a:ext cx="1695450" cy="523875"/>
          </a:xfrm>
          <a:prstGeom prst="rect">
            <a:avLst/>
          </a:prstGeom>
          <a:solidFill>
            <a:srgbClr val="C8005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</a:t>
            </a:r>
            <a:endParaRPr lang="zh-CN" altLang="en-US" sz="2800" dirty="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4"/>
          <p:cNvSpPr>
            <a:spLocks noChangeArrowheads="1"/>
          </p:cNvSpPr>
          <p:nvPr/>
        </p:nvSpPr>
        <p:spPr bwMode="auto">
          <a:xfrm>
            <a:off x="4009553" y="2755379"/>
            <a:ext cx="30827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C80050"/>
                </a:solidFill>
              </a:rPr>
              <a:t>热修复概念</a:t>
            </a:r>
          </a:p>
        </p:txBody>
      </p:sp>
      <p:sp>
        <p:nvSpPr>
          <p:cNvPr id="7" name="TextBox 5"/>
          <p:cNvSpPr>
            <a:spLocks noChangeArrowheads="1"/>
          </p:cNvSpPr>
          <p:nvPr/>
        </p:nvSpPr>
        <p:spPr bwMode="auto">
          <a:xfrm>
            <a:off x="2296293" y="1937817"/>
            <a:ext cx="17621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  <a:sym typeface="Kozuka Mincho Pr6N H" panose="02020900000000000000" pitchFamily="18" charset="-128"/>
              </a:rPr>
              <a:t>01</a:t>
            </a:r>
            <a:endParaRPr lang="zh-CN" altLang="en-US" sz="9600" b="1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  <a:sym typeface="Kozuka Mincho Pr6N H" panose="02020900000000000000" pitchFamily="18" charset="-128"/>
            </a:endParaRPr>
          </a:p>
        </p:txBody>
      </p:sp>
      <p:sp>
        <p:nvSpPr>
          <p:cNvPr id="8" name="直接连接符 6"/>
          <p:cNvSpPr>
            <a:spLocks noChangeShapeType="1"/>
          </p:cNvSpPr>
          <p:nvPr/>
        </p:nvSpPr>
        <p:spPr bwMode="auto">
          <a:xfrm>
            <a:off x="2445518" y="3290367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7"/>
          <p:cNvSpPr>
            <a:spLocks noChangeShapeType="1"/>
          </p:cNvSpPr>
          <p:nvPr/>
        </p:nvSpPr>
        <p:spPr bwMode="auto">
          <a:xfrm>
            <a:off x="2445518" y="1942579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热修复概念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87824" y="1635646"/>
            <a:ext cx="2952328" cy="16561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err="1" smtClean="0"/>
              <a:t>HotFix</a:t>
            </a:r>
            <a:endParaRPr kumimoji="1"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1427820" y="3647654"/>
            <a:ext cx="607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是一种包含信息的独立的累积更新包，通常表现为一个或多个</a:t>
            </a:r>
            <a:r>
              <a:rPr kumimoji="1" lang="zh-CN" altLang="en-US" dirty="0" smtClean="0"/>
              <a:t>文件，用</a:t>
            </a:r>
            <a:r>
              <a:rPr kumimoji="1" lang="zh-CN" altLang="en-US" dirty="0"/>
              <a:t>来解决软件产品的</a:t>
            </a:r>
            <a:r>
              <a:rPr kumimoji="1" lang="zh-CN" altLang="en-US" dirty="0" smtClean="0"/>
              <a:t>问题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44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热修复概念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87624" y="1635646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特点：</a:t>
            </a:r>
            <a:r>
              <a:rPr lang="zh-CN" altLang="en-US" dirty="0"/>
              <a:t>不会使设备当前正在运行的业务中断，即在不重启设备的情况下可以对设备当前软件版本的缺陷进行修复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kumimoji="1" lang="zh-CN" altLang="en-US" dirty="0" smtClean="0"/>
              <a:t>对于移动端来说，就是指</a:t>
            </a:r>
            <a:r>
              <a:rPr lang="zh-CN" altLang="en-US" dirty="0" smtClean="0"/>
              <a:t>不</a:t>
            </a:r>
            <a:r>
              <a:rPr lang="zh-CN" altLang="en-US" dirty="0"/>
              <a:t>需要重新发版，通过在线更新对版本 </a:t>
            </a:r>
            <a:r>
              <a:rPr lang="en-US" altLang="zh-CN" dirty="0"/>
              <a:t>Bug </a:t>
            </a:r>
            <a:r>
              <a:rPr lang="zh-CN" altLang="en-US" dirty="0"/>
              <a:t>的修复。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1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3"/>
          <p:cNvSpPr>
            <a:spLocks noChangeArrowheads="1"/>
          </p:cNvSpPr>
          <p:nvPr/>
        </p:nvSpPr>
        <p:spPr bwMode="auto">
          <a:xfrm>
            <a:off x="4130426" y="2231504"/>
            <a:ext cx="1672637" cy="523220"/>
          </a:xfrm>
          <a:prstGeom prst="rect">
            <a:avLst/>
          </a:prstGeom>
          <a:solidFill>
            <a:srgbClr val="C8005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sz="2800" dirty="0" smtClean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Two</a:t>
            </a:r>
            <a:endParaRPr lang="zh-CN" altLang="en-US" sz="2800" dirty="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4"/>
          <p:cNvSpPr>
            <a:spLocks noChangeArrowheads="1"/>
          </p:cNvSpPr>
          <p:nvPr/>
        </p:nvSpPr>
        <p:spPr bwMode="auto">
          <a:xfrm>
            <a:off x="4081561" y="2755379"/>
            <a:ext cx="3586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C80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800" b="1" dirty="0">
                <a:solidFill>
                  <a:srgbClr val="C80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热修复方案对比</a:t>
            </a:r>
            <a:endParaRPr lang="en-US" altLang="zh-CN" sz="2800" b="1" dirty="0">
              <a:solidFill>
                <a:srgbClr val="C80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2368301" y="1937817"/>
            <a:ext cx="17620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 smtClean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  <a:sym typeface="Kozuka Mincho Pr6N H" panose="02020900000000000000" pitchFamily="18" charset="-128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  <a:sym typeface="Kozuka Mincho Pr6N H" panose="02020900000000000000" pitchFamily="18" charset="-128"/>
            </a:endParaRPr>
          </a:p>
        </p:txBody>
      </p:sp>
      <p:sp>
        <p:nvSpPr>
          <p:cNvPr id="6" name="直接连接符 6"/>
          <p:cNvSpPr>
            <a:spLocks noChangeShapeType="1"/>
          </p:cNvSpPr>
          <p:nvPr/>
        </p:nvSpPr>
        <p:spPr bwMode="auto">
          <a:xfrm>
            <a:off x="2517526" y="3290367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>
            <a:off x="2517526" y="1942579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热修复方案对比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02286" y="2536971"/>
            <a:ext cx="1676809" cy="664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常见方案</a:t>
            </a:r>
            <a:endParaRPr kumimoji="1" lang="zh-CN" altLang="en-US" sz="2400" dirty="0"/>
          </a:p>
        </p:txBody>
      </p:sp>
      <p:sp>
        <p:nvSpPr>
          <p:cNvPr id="9" name="下箭头 8"/>
          <p:cNvSpPr/>
          <p:nvPr/>
        </p:nvSpPr>
        <p:spPr>
          <a:xfrm rot="19959068">
            <a:off x="2446324" y="2920694"/>
            <a:ext cx="174202" cy="95415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436865" y="853352"/>
            <a:ext cx="1584176" cy="6477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WaxPatch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70855" y="1321008"/>
            <a:ext cx="2718626" cy="7581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解释性语言（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等），</a:t>
            </a:r>
            <a:r>
              <a:rPr lang="zh-CN" altLang="en-US" dirty="0"/>
              <a:t>通过下载代码的方式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436865" y="1847456"/>
            <a:ext cx="1613082" cy="657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JSPatch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870855" y="3397772"/>
            <a:ext cx="2718626" cy="7581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动态部署，修改服务器配置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>
          <a:xfrm rot="12277983" flipH="1">
            <a:off x="2362326" y="1743152"/>
            <a:ext cx="205851" cy="101285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/>
          <p:cNvSpPr/>
          <p:nvPr/>
        </p:nvSpPr>
        <p:spPr>
          <a:xfrm rot="19959068">
            <a:off x="5902440" y="1864778"/>
            <a:ext cx="282095" cy="56338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下箭头 19"/>
          <p:cNvSpPr/>
          <p:nvPr/>
        </p:nvSpPr>
        <p:spPr>
          <a:xfrm rot="12277983" flipH="1">
            <a:off x="5869360" y="965764"/>
            <a:ext cx="261311" cy="83524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634203" y="3453331"/>
            <a:ext cx="1682213" cy="664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H5</a:t>
            </a:r>
            <a:endParaRPr kumimoji="1"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5716785" y="3602899"/>
            <a:ext cx="806493" cy="2987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0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热修复方案对比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83768" y="1532507"/>
            <a:ext cx="43204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WaxPatch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4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热修复方案对比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3AD-1F87-4C0D-B571-13653507CAB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43608" y="1222474"/>
            <a:ext cx="2203178" cy="643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WaxPatch</a:t>
            </a:r>
            <a:r>
              <a:rPr kumimoji="1" lang="zh-CN" altLang="en-US" sz="2400" dirty="0" smtClean="0"/>
              <a:t>特点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28662" y="2097014"/>
            <a:ext cx="63335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开源、免费，遵循</a:t>
            </a:r>
            <a:r>
              <a:rPr lang="en-US" altLang="zh-CN" dirty="0"/>
              <a:t>MIT</a:t>
            </a:r>
            <a:r>
              <a:rPr lang="zh-CN" altLang="en-US" dirty="0"/>
              <a:t>协议。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可以使用原生</a:t>
            </a:r>
            <a:r>
              <a:rPr lang="en-US" altLang="zh-CN" dirty="0"/>
              <a:t>API</a:t>
            </a:r>
            <a:r>
              <a:rPr lang="zh-CN" altLang="en-US" dirty="0"/>
              <a:t>，可以访问所有</a:t>
            </a:r>
            <a:r>
              <a:rPr lang="en-US" altLang="zh-CN" dirty="0" err="1"/>
              <a:t>ios</a:t>
            </a:r>
            <a:r>
              <a:rPr lang="zh-CN" altLang="en-US" dirty="0"/>
              <a:t>的框架。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Lua</a:t>
            </a:r>
            <a:r>
              <a:rPr lang="zh-CN" altLang="en-US" dirty="0"/>
              <a:t>类型和</a:t>
            </a:r>
            <a:r>
              <a:rPr lang="en-US" altLang="zh-CN" dirty="0"/>
              <a:t>OC</a:t>
            </a:r>
            <a:r>
              <a:rPr lang="zh-CN" altLang="en-US" dirty="0"/>
              <a:t>类型自动转化。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自动内存管理。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便捷的</a:t>
            </a:r>
            <a:r>
              <a:rPr lang="en-US" altLang="zh-CN" dirty="0" err="1"/>
              <a:t>Lua</a:t>
            </a:r>
            <a:r>
              <a:rPr lang="zh-CN" altLang="en-US" dirty="0"/>
              <a:t>模块，使得</a:t>
            </a:r>
            <a:r>
              <a:rPr lang="en-US" altLang="zh-CN" dirty="0"/>
              <a:t>HTTP</a:t>
            </a:r>
            <a:r>
              <a:rPr lang="zh-CN" altLang="en-US" dirty="0"/>
              <a:t>请求和</a:t>
            </a:r>
            <a:r>
              <a:rPr lang="en-US" altLang="zh-CN" dirty="0"/>
              <a:t>JSON</a:t>
            </a:r>
            <a:r>
              <a:rPr lang="zh-CN" altLang="en-US" dirty="0"/>
              <a:t>解析容易且快速。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简洁的代码，不再有头文件，数组和字典等语句。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Lua</a:t>
            </a:r>
            <a:r>
              <a:rPr lang="zh-CN" altLang="en-US" dirty="0"/>
              <a:t>支持闭包，相当强大的功能。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5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ke">
      <a:majorFont>
        <a:latin typeface="Calibri"/>
        <a:ea typeface="方正正中黑简体"/>
        <a:cs typeface=""/>
      </a:majorFont>
      <a:minorFont>
        <a:latin typeface="Calibri"/>
        <a:ea typeface="方正新报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1510</Words>
  <Application>Microsoft Macintosh PowerPoint</Application>
  <PresentationFormat>全屏显示(16:9)</PresentationFormat>
  <Paragraphs>190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Calibri</vt:lpstr>
      <vt:lpstr>Kozuka Mincho Pr6N H</vt:lpstr>
      <vt:lpstr>方正报宋简体</vt:lpstr>
      <vt:lpstr>方正新报宋简体</vt:lpstr>
      <vt:lpstr>方正正大黑简体</vt:lpstr>
      <vt:lpstr>方正正中黑简体</vt:lpstr>
      <vt:lpstr>宋体</vt:lpstr>
      <vt:lpstr>微软雅黑</vt:lpstr>
      <vt:lpstr>Arial</vt:lpstr>
      <vt:lpstr>Office 主题</vt:lpstr>
      <vt:lpstr>iOS热修复方案探究</vt:lpstr>
      <vt:lpstr>PowerPoint 演示文稿</vt:lpstr>
      <vt:lpstr>PowerPoint 演示文稿</vt:lpstr>
      <vt:lpstr>热修复概念</vt:lpstr>
      <vt:lpstr>热修复概念</vt:lpstr>
      <vt:lpstr>PowerPoint 演示文稿</vt:lpstr>
      <vt:lpstr>ios热修复方案对比</vt:lpstr>
      <vt:lpstr>ios热修复方案对比</vt:lpstr>
      <vt:lpstr>ios热修复方案对比</vt:lpstr>
      <vt:lpstr>ios热修复方案对比</vt:lpstr>
      <vt:lpstr>ios热修复方案对比</vt:lpstr>
      <vt:lpstr>ios热修复方案对比</vt:lpstr>
      <vt:lpstr>PowerPoint 演示文稿</vt:lpstr>
      <vt:lpstr>JSPatch原理分析</vt:lpstr>
      <vt:lpstr>JSPatch原理分析</vt:lpstr>
      <vt:lpstr>JSPatch原理分析</vt:lpstr>
      <vt:lpstr>JSPatch原理分析</vt:lpstr>
      <vt:lpstr>JSPatch原理分析</vt:lpstr>
      <vt:lpstr>JSPatch原理分析</vt:lpstr>
      <vt:lpstr>JSPatch原理分析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dbc</dc:creator>
  <cp:lastModifiedBy>Microsoft Office 用户</cp:lastModifiedBy>
  <cp:revision>200</cp:revision>
  <dcterms:created xsi:type="dcterms:W3CDTF">2015-03-26T09:31:30Z</dcterms:created>
  <dcterms:modified xsi:type="dcterms:W3CDTF">2016-08-05T06:39:15Z</dcterms:modified>
</cp:coreProperties>
</file>