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  <p:sldMasterId id="2147483721" r:id="rId5"/>
    <p:sldMasterId id="2147483733" r:id="rId6"/>
    <p:sldMasterId id="2147483745" r:id="rId7"/>
    <p:sldMasterId id="2147483757" r:id="rId8"/>
    <p:sldMasterId id="2147483769" r:id="rId9"/>
    <p:sldMasterId id="2147483781" r:id="rId10"/>
  </p:sldMasterIdLst>
  <p:notesMasterIdLst>
    <p:notesMasterId r:id="rId26"/>
  </p:notesMasterIdLst>
  <p:handoutMasterIdLst>
    <p:handoutMasterId r:id="rId27"/>
  </p:handoutMasterIdLst>
  <p:sldIdLst>
    <p:sldId id="256" r:id="rId11"/>
    <p:sldId id="332" r:id="rId12"/>
    <p:sldId id="401" r:id="rId13"/>
    <p:sldId id="400" r:id="rId14"/>
    <p:sldId id="405" r:id="rId15"/>
    <p:sldId id="411" r:id="rId16"/>
    <p:sldId id="402" r:id="rId17"/>
    <p:sldId id="412" r:id="rId18"/>
    <p:sldId id="415" r:id="rId19"/>
    <p:sldId id="414" r:id="rId20"/>
    <p:sldId id="416" r:id="rId21"/>
    <p:sldId id="417" r:id="rId22"/>
    <p:sldId id="419" r:id="rId23"/>
    <p:sldId id="418" r:id="rId24"/>
    <p:sldId id="26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52876" autoAdjust="0"/>
  </p:normalViewPr>
  <p:slideViewPr>
    <p:cSldViewPr>
      <p:cViewPr>
        <p:scale>
          <a:sx n="66" d="100"/>
          <a:sy n="66" d="100"/>
        </p:scale>
        <p:origin x="-63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75167-D42D-476D-9EAA-0DD76A71E1B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95ACB5-4EB9-4E54-96AB-6EB51603793E}">
      <dgm:prSet phldrT="[文本]"/>
      <dgm:spPr/>
      <dgm:t>
        <a:bodyPr/>
        <a:lstStyle/>
        <a:p>
          <a:r>
            <a:rPr lang="zh-CN" altLang="en-US" dirty="0" smtClean="0"/>
            <a:t>孕育</a:t>
          </a:r>
          <a:endParaRPr lang="zh-CN" altLang="en-US" dirty="0"/>
        </a:p>
      </dgm:t>
    </dgm:pt>
    <dgm:pt modelId="{DA0B593D-F35E-4671-9D15-143E1E5E1E45}" type="parTrans" cxnId="{8F5DDB05-FED5-4738-BCF5-ED993492EE94}">
      <dgm:prSet/>
      <dgm:spPr/>
      <dgm:t>
        <a:bodyPr/>
        <a:lstStyle/>
        <a:p>
          <a:endParaRPr lang="zh-CN" altLang="en-US"/>
        </a:p>
      </dgm:t>
    </dgm:pt>
    <dgm:pt modelId="{5BCF297B-8639-4545-BC2E-3A307D6612B5}" type="sibTrans" cxnId="{8F5DDB05-FED5-4738-BCF5-ED993492EE94}">
      <dgm:prSet/>
      <dgm:spPr/>
      <dgm:t>
        <a:bodyPr/>
        <a:lstStyle/>
        <a:p>
          <a:endParaRPr lang="zh-CN" altLang="en-US"/>
        </a:p>
      </dgm:t>
    </dgm:pt>
    <dgm:pt modelId="{C2A66158-0846-4271-8AA8-F38E8E8377B3}">
      <dgm:prSet phldrT="[文本]"/>
      <dgm:spPr/>
      <dgm:t>
        <a:bodyPr/>
        <a:lstStyle/>
        <a:p>
          <a:r>
            <a:rPr lang="zh-CN" altLang="en-US" dirty="0" smtClean="0"/>
            <a:t>伴随</a:t>
          </a:r>
          <a:endParaRPr lang="zh-CN" altLang="en-US" dirty="0"/>
        </a:p>
      </dgm:t>
    </dgm:pt>
    <dgm:pt modelId="{F15355B1-F6BB-4EBD-90C7-CF8DB25FF9D9}" type="parTrans" cxnId="{353E174B-4DA0-43C8-A36B-05B63602AD67}">
      <dgm:prSet/>
      <dgm:spPr/>
      <dgm:t>
        <a:bodyPr/>
        <a:lstStyle/>
        <a:p>
          <a:endParaRPr lang="zh-CN" altLang="en-US"/>
        </a:p>
      </dgm:t>
    </dgm:pt>
    <dgm:pt modelId="{328A3470-D5DE-48D5-8C5A-2AB89D5DC6F9}" type="sibTrans" cxnId="{353E174B-4DA0-43C8-A36B-05B63602AD67}">
      <dgm:prSet/>
      <dgm:spPr/>
      <dgm:t>
        <a:bodyPr/>
        <a:lstStyle/>
        <a:p>
          <a:endParaRPr lang="zh-CN" altLang="en-US"/>
        </a:p>
      </dgm:t>
    </dgm:pt>
    <dgm:pt modelId="{1623CE8E-D07B-44A9-B788-A6DBFE8C6C05}">
      <dgm:prSet phldrT="[文本]"/>
      <dgm:spPr/>
      <dgm:t>
        <a:bodyPr/>
        <a:lstStyle/>
        <a:p>
          <a:r>
            <a:rPr lang="zh-CN" altLang="en-US" dirty="0" smtClean="0"/>
            <a:t>反哺</a:t>
          </a:r>
          <a:endParaRPr lang="zh-CN" altLang="en-US" dirty="0"/>
        </a:p>
      </dgm:t>
    </dgm:pt>
    <dgm:pt modelId="{444A6251-E08E-4315-A183-B2D4BC469995}" type="parTrans" cxnId="{775EFD2A-1A7D-4704-937A-8ECBD4672439}">
      <dgm:prSet/>
      <dgm:spPr/>
      <dgm:t>
        <a:bodyPr/>
        <a:lstStyle/>
        <a:p>
          <a:endParaRPr lang="zh-CN" altLang="en-US"/>
        </a:p>
      </dgm:t>
    </dgm:pt>
    <dgm:pt modelId="{A51E2EC6-BF52-4DB3-A255-44F13EFD57B2}" type="sibTrans" cxnId="{775EFD2A-1A7D-4704-937A-8ECBD4672439}">
      <dgm:prSet/>
      <dgm:spPr/>
      <dgm:t>
        <a:bodyPr/>
        <a:lstStyle/>
        <a:p>
          <a:endParaRPr lang="zh-CN" altLang="en-US"/>
        </a:p>
      </dgm:t>
    </dgm:pt>
    <dgm:pt modelId="{9EC022FD-E070-4934-ADA1-A712F016D9AD}" type="pres">
      <dgm:prSet presAssocID="{97D75167-D42D-476D-9EAA-0DD76A71E1B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A12377-8DC8-4ED1-A1E3-18C56E13644D}" type="pres">
      <dgm:prSet presAssocID="{1595ACB5-4EB9-4E54-96AB-6EB5160379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49F0C8-7E6E-41F5-8F82-68E997488A78}" type="pres">
      <dgm:prSet presAssocID="{5BCF297B-8639-4545-BC2E-3A307D6612B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CBCA137-A732-4685-A644-3224E37CF5AB}" type="pres">
      <dgm:prSet presAssocID="{5BCF297B-8639-4545-BC2E-3A307D6612B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45C8202-6B0A-4869-8BB4-D448CE0E62AE}" type="pres">
      <dgm:prSet presAssocID="{C2A66158-0846-4271-8AA8-F38E8E8377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6682B-3F0C-4360-9491-9ADB873B1B18}" type="pres">
      <dgm:prSet presAssocID="{328A3470-D5DE-48D5-8C5A-2AB89D5DC6F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1122B2F-D868-4A96-B5F5-5B0F12B44230}" type="pres">
      <dgm:prSet presAssocID="{328A3470-D5DE-48D5-8C5A-2AB89D5DC6F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3E5AD8F-BA0D-4CCF-AFC9-35A2152BECB2}" type="pres">
      <dgm:prSet presAssocID="{1623CE8E-D07B-44A9-B788-A6DBFE8C6C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873A-1C25-4F32-802E-2F1D10D01B03}" type="pres">
      <dgm:prSet presAssocID="{A51E2EC6-BF52-4DB3-A255-44F13EFD57B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B82FACEB-A6C6-4606-BFF6-0FC13833D95C}" type="pres">
      <dgm:prSet presAssocID="{A51E2EC6-BF52-4DB3-A255-44F13EFD57B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2841FE2-060D-4A07-ADA4-C27CD16E9023}" type="presOf" srcId="{328A3470-D5DE-48D5-8C5A-2AB89D5DC6F9}" destId="{32D6682B-3F0C-4360-9491-9ADB873B1B18}" srcOrd="0" destOrd="0" presId="urn:microsoft.com/office/officeart/2005/8/layout/cycle2"/>
    <dgm:cxn modelId="{AB9ADB7A-6017-4572-8DB2-356CF09B23E0}" type="presOf" srcId="{5BCF297B-8639-4545-BC2E-3A307D6612B5}" destId="{CD49F0C8-7E6E-41F5-8F82-68E997488A78}" srcOrd="0" destOrd="0" presId="urn:microsoft.com/office/officeart/2005/8/layout/cycle2"/>
    <dgm:cxn modelId="{C50B3C1A-2C1D-419B-AEF8-B7A789F1C130}" type="presOf" srcId="{1623CE8E-D07B-44A9-B788-A6DBFE8C6C05}" destId="{A3E5AD8F-BA0D-4CCF-AFC9-35A2152BECB2}" srcOrd="0" destOrd="0" presId="urn:microsoft.com/office/officeart/2005/8/layout/cycle2"/>
    <dgm:cxn modelId="{66E39336-4912-498D-9BF6-2A5D3FB53AC3}" type="presOf" srcId="{5BCF297B-8639-4545-BC2E-3A307D6612B5}" destId="{0CBCA137-A732-4685-A644-3224E37CF5AB}" srcOrd="1" destOrd="0" presId="urn:microsoft.com/office/officeart/2005/8/layout/cycle2"/>
    <dgm:cxn modelId="{353E174B-4DA0-43C8-A36B-05B63602AD67}" srcId="{97D75167-D42D-476D-9EAA-0DD76A71E1BB}" destId="{C2A66158-0846-4271-8AA8-F38E8E8377B3}" srcOrd="1" destOrd="0" parTransId="{F15355B1-F6BB-4EBD-90C7-CF8DB25FF9D9}" sibTransId="{328A3470-D5DE-48D5-8C5A-2AB89D5DC6F9}"/>
    <dgm:cxn modelId="{824041A6-B99F-45D6-B2E0-28134741061A}" type="presOf" srcId="{A51E2EC6-BF52-4DB3-A255-44F13EFD57B2}" destId="{1F9E873A-1C25-4F32-802E-2F1D10D01B03}" srcOrd="0" destOrd="0" presId="urn:microsoft.com/office/officeart/2005/8/layout/cycle2"/>
    <dgm:cxn modelId="{51950F70-CEB9-4FBD-BB68-FF6DCEF312AF}" type="presOf" srcId="{A51E2EC6-BF52-4DB3-A255-44F13EFD57B2}" destId="{B82FACEB-A6C6-4606-BFF6-0FC13833D95C}" srcOrd="1" destOrd="0" presId="urn:microsoft.com/office/officeart/2005/8/layout/cycle2"/>
    <dgm:cxn modelId="{EC9ED3A2-BC7E-46C5-BF00-5EEE8C0A9205}" type="presOf" srcId="{1595ACB5-4EB9-4E54-96AB-6EB51603793E}" destId="{25A12377-8DC8-4ED1-A1E3-18C56E13644D}" srcOrd="0" destOrd="0" presId="urn:microsoft.com/office/officeart/2005/8/layout/cycle2"/>
    <dgm:cxn modelId="{E9AFC023-ED1E-49C1-92D5-F42AFDD2B975}" type="presOf" srcId="{328A3470-D5DE-48D5-8C5A-2AB89D5DC6F9}" destId="{D1122B2F-D868-4A96-B5F5-5B0F12B44230}" srcOrd="1" destOrd="0" presId="urn:microsoft.com/office/officeart/2005/8/layout/cycle2"/>
    <dgm:cxn modelId="{775EFD2A-1A7D-4704-937A-8ECBD4672439}" srcId="{97D75167-D42D-476D-9EAA-0DD76A71E1BB}" destId="{1623CE8E-D07B-44A9-B788-A6DBFE8C6C05}" srcOrd="2" destOrd="0" parTransId="{444A6251-E08E-4315-A183-B2D4BC469995}" sibTransId="{A51E2EC6-BF52-4DB3-A255-44F13EFD57B2}"/>
    <dgm:cxn modelId="{8F5DDB05-FED5-4738-BCF5-ED993492EE94}" srcId="{97D75167-D42D-476D-9EAA-0DD76A71E1BB}" destId="{1595ACB5-4EB9-4E54-96AB-6EB51603793E}" srcOrd="0" destOrd="0" parTransId="{DA0B593D-F35E-4671-9D15-143E1E5E1E45}" sibTransId="{5BCF297B-8639-4545-BC2E-3A307D6612B5}"/>
    <dgm:cxn modelId="{35D7CB8D-07BB-4F7F-B691-77DD89D9E98E}" type="presOf" srcId="{97D75167-D42D-476D-9EAA-0DD76A71E1BB}" destId="{9EC022FD-E070-4934-ADA1-A712F016D9AD}" srcOrd="0" destOrd="0" presId="urn:microsoft.com/office/officeart/2005/8/layout/cycle2"/>
    <dgm:cxn modelId="{41005EEA-EA95-4FEB-94AE-3FF652A79E7B}" type="presOf" srcId="{C2A66158-0846-4271-8AA8-F38E8E8377B3}" destId="{545C8202-6B0A-4869-8BB4-D448CE0E62AE}" srcOrd="0" destOrd="0" presId="urn:microsoft.com/office/officeart/2005/8/layout/cycle2"/>
    <dgm:cxn modelId="{F0F5F444-8CFB-4FD1-84BC-8F26C0124DF5}" type="presParOf" srcId="{9EC022FD-E070-4934-ADA1-A712F016D9AD}" destId="{25A12377-8DC8-4ED1-A1E3-18C56E13644D}" srcOrd="0" destOrd="0" presId="urn:microsoft.com/office/officeart/2005/8/layout/cycle2"/>
    <dgm:cxn modelId="{D9E13794-8E95-4124-AF97-1DA1CA40DE1A}" type="presParOf" srcId="{9EC022FD-E070-4934-ADA1-A712F016D9AD}" destId="{CD49F0C8-7E6E-41F5-8F82-68E997488A78}" srcOrd="1" destOrd="0" presId="urn:microsoft.com/office/officeart/2005/8/layout/cycle2"/>
    <dgm:cxn modelId="{F477885F-807D-4C7C-AD4F-D9A942EF3373}" type="presParOf" srcId="{CD49F0C8-7E6E-41F5-8F82-68E997488A78}" destId="{0CBCA137-A732-4685-A644-3224E37CF5AB}" srcOrd="0" destOrd="0" presId="urn:microsoft.com/office/officeart/2005/8/layout/cycle2"/>
    <dgm:cxn modelId="{DF3BC3F1-44E6-44C5-B259-915C604AFB6E}" type="presParOf" srcId="{9EC022FD-E070-4934-ADA1-A712F016D9AD}" destId="{545C8202-6B0A-4869-8BB4-D448CE0E62AE}" srcOrd="2" destOrd="0" presId="urn:microsoft.com/office/officeart/2005/8/layout/cycle2"/>
    <dgm:cxn modelId="{2B9D7C63-C389-4616-93B0-FDC58DFF3A76}" type="presParOf" srcId="{9EC022FD-E070-4934-ADA1-A712F016D9AD}" destId="{32D6682B-3F0C-4360-9491-9ADB873B1B18}" srcOrd="3" destOrd="0" presId="urn:microsoft.com/office/officeart/2005/8/layout/cycle2"/>
    <dgm:cxn modelId="{667A685E-64C7-49CA-9F80-F954C9091A79}" type="presParOf" srcId="{32D6682B-3F0C-4360-9491-9ADB873B1B18}" destId="{D1122B2F-D868-4A96-B5F5-5B0F12B44230}" srcOrd="0" destOrd="0" presId="urn:microsoft.com/office/officeart/2005/8/layout/cycle2"/>
    <dgm:cxn modelId="{260780F7-9E71-4BC5-AC25-20F8E1C14024}" type="presParOf" srcId="{9EC022FD-E070-4934-ADA1-A712F016D9AD}" destId="{A3E5AD8F-BA0D-4CCF-AFC9-35A2152BECB2}" srcOrd="4" destOrd="0" presId="urn:microsoft.com/office/officeart/2005/8/layout/cycle2"/>
    <dgm:cxn modelId="{A84C024A-F8F4-4ECC-8B76-54AFC5F6FBA9}" type="presParOf" srcId="{9EC022FD-E070-4934-ADA1-A712F016D9AD}" destId="{1F9E873A-1C25-4F32-802E-2F1D10D01B03}" srcOrd="5" destOrd="0" presId="urn:microsoft.com/office/officeart/2005/8/layout/cycle2"/>
    <dgm:cxn modelId="{A5D1F5A3-7E08-40E1-A3D7-2D6109F442DD}" type="presParOf" srcId="{1F9E873A-1C25-4F32-802E-2F1D10D01B03}" destId="{B82FACEB-A6C6-4606-BFF6-0FC13833D95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12377-8DC8-4ED1-A1E3-18C56E13644D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孕育</a:t>
          </a:r>
          <a:endParaRPr lang="zh-CN" altLang="en-US" sz="4400" kern="1200" dirty="0"/>
        </a:p>
      </dsp:txBody>
      <dsp:txXfrm>
        <a:off x="2423942" y="259099"/>
        <a:ext cx="1248115" cy="1248115"/>
      </dsp:txXfrm>
    </dsp:sp>
    <dsp:sp modelId="{CD49F0C8-7E6E-41F5-8F82-68E997488A78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3504594" y="1780606"/>
        <a:ext cx="329462" cy="357433"/>
      </dsp:txXfrm>
    </dsp:sp>
    <dsp:sp modelId="{545C8202-6B0A-4869-8BB4-D448CE0E62AE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伴随</a:t>
          </a:r>
          <a:endParaRPr lang="zh-CN" altLang="en-US" sz="4400" kern="1200" dirty="0"/>
        </a:p>
      </dsp:txBody>
      <dsp:txXfrm>
        <a:off x="3750511" y="2556785"/>
        <a:ext cx="1248115" cy="1248115"/>
      </dsp:txXfrm>
    </dsp:sp>
    <dsp:sp modelId="{32D6682B-3F0C-4360-9491-9ADB873B1B18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10800000">
        <a:off x="2967188" y="3002126"/>
        <a:ext cx="329462" cy="357433"/>
      </dsp:txXfrm>
    </dsp:sp>
    <dsp:sp modelId="{A3E5AD8F-BA0D-4CCF-AFC9-35A2152BECB2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反哺</a:t>
          </a:r>
          <a:endParaRPr lang="zh-CN" altLang="en-US" sz="4400" kern="1200" dirty="0"/>
        </a:p>
      </dsp:txBody>
      <dsp:txXfrm>
        <a:off x="1097372" y="2556785"/>
        <a:ext cx="1248115" cy="1248115"/>
      </dsp:txXfrm>
    </dsp:sp>
    <dsp:sp modelId="{1F9E873A-1C25-4F32-802E-2F1D10D01B03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2178024" y="1925960"/>
        <a:ext cx="329462" cy="35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BB79-18DF-4D90-9424-B2CDC4D7EC54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65626-8914-4110-925E-CC9EA79A13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D8F-9B86-41D8-A2DC-01530B35EA63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AAB7F-6791-4F3B-B8C3-BBD235CC3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AB7F-6791-4F3B-B8C3-BBD235CC345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4588954" y="-754001"/>
            <a:ext cx="1589" cy="8964489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1587202" y="3068960"/>
            <a:ext cx="6153150" cy="4762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0489" y="6539646"/>
            <a:ext cx="485775" cy="230187"/>
          </a:xfrm>
        </p:spPr>
        <p:txBody>
          <a:bodyPr rIns="91440"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4B4AD-2ACA-413F-9345-C85E0C2D5F6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4ED3-AD7C-4F4E-AF09-6182ABBC39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10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24CB-4C44-40D0-9D79-0574A35CC5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E627-CC3B-4635-8AAF-D895348C6F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F72B-F7EB-4B44-AE47-F47553407A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795CA-E272-4D5A-81C6-A9895F783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C595-619C-4555-9271-4DE2E2B37CB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3DB8-31E4-490D-B9CB-AAE313CC69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A0A-3B01-4F7F-A8B1-36B5B7A64E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30E7-37C2-4F18-9B4F-E43FC3DE67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03FD5-E6B1-49C7-BCD7-0D0EF9A604B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0DDA-B782-4B27-8534-6824B133FB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361950"/>
            <a:ext cx="7107237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577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8C9-90C2-4AB8-9A54-1048D96634B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580A-4F21-4E0C-BA74-2C4781314C3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B739-AF3E-45CA-8B94-A0EC58F91AC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94DE-2FF3-4A06-8B28-8106C9FC13B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B9D4-2361-432E-AE97-E27552F776A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3AD1-7ABA-486C-B597-B87979CCBF5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B1E0-2EE2-4CD6-8C6D-2A90A66C60A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362049"/>
            <a:ext cx="7107237" cy="474663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76246" y="6539646"/>
            <a:ext cx="419346" cy="2308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PS FE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E164-9D08-4548-BE66-624D2F0DB2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D3B6-44D3-4EBF-AE1B-D5BF3B7DC38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A37C-DFC6-4B13-A7F2-69D09CFD7A3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7B9E-D136-4EE3-BFB0-9FE1700656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E297-61F2-4E57-9F08-1291E0B0DA8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FC0F-EC5F-46AB-B469-2BBEB1FBCBF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1C6A-9053-4155-9296-A8CDB33DE5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03F7-D181-4F10-ABE8-4DEF90C7F5E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6E2D-2770-475F-9615-F4DD23D747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52F2-360C-4D0C-916F-66FD5922DE6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C6CB-9E8C-4346-AD43-96F9FEFF3E6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EDFA-9208-4B2C-AFCB-1DE8FE65C67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13CB-E390-4BF0-AB43-2DDE545E2AD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4D55-A65A-4C14-9299-41708CC7D02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4B4AD-2ACA-413F-9345-C85E0C2D5F6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4ED3-AD7C-4F4E-AF09-6182ABBC39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10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24CB-4C44-40D0-9D79-0574A35CC5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E627-CC3B-4635-8AAF-D895348C6F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F72B-F7EB-4B44-AE47-F47553407A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795CA-E272-4D5A-81C6-A9895F783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C595-619C-4555-9271-4DE2E2B37CB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3DB8-31E4-490D-B9CB-AAE313CC69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A0A-3B01-4F7F-A8B1-36B5B7A64E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30E7-37C2-4F18-9B4F-E43FC3DE67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03FD5-E6B1-49C7-BCD7-0D0EF9A604B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0DDA-B782-4B27-8534-6824B133FB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8C9-90C2-4AB8-9A54-1048D96634B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580A-4F21-4E0C-BA74-2C4781314C3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B739-AF3E-45CA-8B94-A0EC58F91AC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94DE-2FF3-4A06-8B28-8106C9FC13B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B9D4-2361-432E-AE97-E27552F776A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3AD1-7ABA-486C-B597-B87979CCBF5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B1E0-2EE2-4CD6-8C6D-2A90A66C60A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E164-9D08-4548-BE66-624D2F0DB2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D3B6-44D3-4EBF-AE1B-D5BF3B7DC38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A37C-DFC6-4B13-A7F2-69D09CFD7A3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7B9E-D136-4EE3-BFB0-9FE1700656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E297-61F2-4E57-9F08-1291E0B0DA8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FC0F-EC5F-46AB-B469-2BBEB1FBCBF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1C6A-9053-4155-9296-A8CDB33DE5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img-jg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863" y="371475"/>
            <a:ext cx="1304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62196" y="6539646"/>
            <a:ext cx="233397" cy="230832"/>
          </a:xfrm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id:image001.png@01CB12D0.189079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2336" y="392232"/>
            <a:ext cx="1446947" cy="57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03F7-D181-4F10-ABE8-4DEF90C7F5E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6E2D-2770-475F-9615-F4DD23D747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52F2-360C-4D0C-916F-66FD5922DE6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C6CB-9E8C-4346-AD43-96F9FEFF3E6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EDFA-9208-4B2C-AFCB-1DE8FE65C67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13CB-E390-4BF0-AB43-2DDE545E2AD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4D55-A65A-4C14-9299-41708CC7D02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4B4AD-2ACA-413F-9345-C85E0C2D5F6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4ED3-AD7C-4F4E-AF09-6182ABBC39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10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24CB-4C44-40D0-9D79-0574A35CC5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E627-CC3B-4635-8AAF-D895348C6F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F72B-F7EB-4B44-AE47-F47553407A6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795CA-E272-4D5A-81C6-A9895F783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C595-619C-4555-9271-4DE2E2B37CB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3DB8-31E4-490D-B9CB-AAE313CC69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0A0A-3B01-4F7F-A8B1-36B5B7A64E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30E7-37C2-4F18-9B4F-E43FC3DE67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03FD5-E6B1-49C7-BCD7-0D0EF9A604B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0DDA-B782-4B27-8534-6824B133FB3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8C9-90C2-4AB8-9A54-1048D96634B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 userDrawn="1"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580A-4F21-4E0C-BA74-2C4781314C3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8B739-AF3E-45CA-8B94-A0EC58F91AC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94DE-2FF3-4A06-8B28-8106C9FC13B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B9D4-2361-432E-AE97-E27552F776A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3AD1-7ABA-486C-B597-B87979CCBF5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B1E0-2EE2-4CD6-8C6D-2A90A66C60A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E164-9D08-4548-BE66-624D2F0DB2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D3B6-44D3-4EBF-AE1B-D5BF3B7DC38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6A37C-DFC6-4B13-A7F2-69D09CFD7A3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7B9E-D136-4EE3-BFB0-9FE1700656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62195" y="6539646"/>
            <a:ext cx="233397" cy="230832"/>
          </a:xfrm>
          <a:ln/>
        </p:spPr>
        <p:txBody>
          <a:bodyPr/>
          <a:lstStyle>
            <a:lvl1pPr>
              <a:defRPr/>
            </a:lvl1pPr>
          </a:lstStyle>
          <a:p>
            <a:fld id="{E642BAD1-207B-4561-8DE7-6991FFDE3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50573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573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E297-61F2-4E57-9F08-1291E0B0DA8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FC0F-EC5F-46AB-B469-2BBEB1FBCBF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1C6A-9053-4155-9296-A8CDB33DE5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03F7-D181-4F10-ABE8-4DEF90C7F5E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A6E2D-2770-475F-9615-F4DD23D7479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D52F2-360C-4D0C-916F-66FD5922DE6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C6CB-9E8C-4346-AD43-96F9FEFF3E6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EDFA-9208-4B2C-AFCB-1DE8FE65C67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13CB-E390-4BF0-AB43-2DDE545E2AD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14D55-A65A-4C14-9299-41708CC7D02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19419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2195" y="6539646"/>
            <a:ext cx="23339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tx2"/>
                </a:solidFill>
                <a:ea typeface="宋体" pitchFamily="2" charset="-122"/>
                <a:cs typeface="+mn-cs"/>
              </a:defRPr>
            </a:lvl1pPr>
          </a:lstStyle>
          <a:p>
            <a:fld id="{AAC59C16-1E15-47C8-9316-DAAC2AF30A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图片 8" descr="未命名-3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2618" y="857232"/>
            <a:ext cx="4214843" cy="52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5875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sz="18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2pPr>
      <a:lvl3pPr marL="1185863" indent="-285750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16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 baseline="0">
          <a:solidFill>
            <a:schemeClr val="tx1"/>
          </a:solidFill>
          <a:latin typeface="Franklin Gothic Book" pitchFamily="34" charset="0"/>
          <a:ea typeface="微软雅黑" pitchFamily="34" charset="-122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6756" name="Line 4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67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832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53652D2-B013-4DC3-B23E-0EDD37BA12F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1248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BFF9AF53-81F3-437B-9C15-A260D8EBE35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7C4C7BB1-3E64-46C4-80C1-5B64FE91F84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6756" name="Line 4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67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832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53652D2-B013-4DC3-B23E-0EDD37BA12F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1248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BFF9AF53-81F3-437B-9C15-A260D8EBE35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7C4C7BB1-3E64-46C4-80C1-5B64FE91F84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7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6756" name="Line 4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67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832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A53652D2-B013-4DC3-B23E-0EDD37BA12F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2661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26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1248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BFF9AF53-81F3-437B-9C15-A260D8EBE35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7246782" y="6530975"/>
            <a:ext cx="106695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zh-CN" sz="1000" b="0" kern="1200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Image+Video.QA</a:t>
            </a:r>
            <a:endParaRPr lang="en-US" altLang="zh-CN" sz="1000" b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7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04709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59063" y="3259138"/>
            <a:ext cx="62372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3" y="3730625"/>
            <a:ext cx="6237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047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4200" y="6548438"/>
            <a:ext cx="482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900" b="0">
                <a:solidFill>
                  <a:schemeClr val="bg1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7C4C7BB1-3E64-46C4-80C1-5B64FE91F84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371614518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ftc/zeus/blob/master/doc/stand-css.md" TargetMode="External"/><Relationship Id="rId2" Type="http://schemas.openxmlformats.org/officeDocument/2006/relationships/hyperlink" Target="https://github.com/tftc/zeus/blob/master/doc/stand-j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ftc/zeus/blob/master/doc/stand-html.m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xtom/fecs-git-hooks" TargetMode="External"/><Relationship Id="rId3" Type="http://schemas.openxmlformats.org/officeDocument/2006/relationships/hyperlink" Target="https://github.com/baidu-lbs-opn-fe/Sublime-fecsHelper" TargetMode="External"/><Relationship Id="rId7" Type="http://schemas.openxmlformats.org/officeDocument/2006/relationships/hyperlink" Target="https://github.com/21paradox/fecs-visual-studio-code" TargetMode="External"/><Relationship Id="rId2" Type="http://schemas.openxmlformats.org/officeDocument/2006/relationships/hyperlink" Target="https://github.com/8427003/atom-fe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eight/Baidu-FE-Code-Style#webstorm" TargetMode="External"/><Relationship Id="rId5" Type="http://schemas.openxmlformats.org/officeDocument/2006/relationships/hyperlink" Target="https://github.com/ecomfe/fecs-eclipse" TargetMode="External"/><Relationship Id="rId4" Type="http://schemas.openxmlformats.org/officeDocument/2006/relationships/hyperlink" Target="https://github.com/hushicai/fecs.vi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652120" y="5517232"/>
            <a:ext cx="3384376" cy="11521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0" dirty="0" smtClean="0"/>
              <a:t>主讲人：肖广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 smtClean="0"/>
              <a:t>邮箱：</a:t>
            </a:r>
            <a:r>
              <a:rPr lang="en-US" altLang="zh-CN" sz="1800" b="0" dirty="0" smtClean="0">
                <a:hlinkClick r:id="rId3"/>
              </a:rPr>
              <a:t>371614518@qq.com</a:t>
            </a: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6337" y="2852936"/>
            <a:ext cx="6403975" cy="590931"/>
          </a:xfrm>
        </p:spPr>
        <p:txBody>
          <a:bodyPr/>
          <a:lstStyle/>
          <a:p>
            <a:pPr algn="ctr"/>
            <a:r>
              <a:rPr lang="zh-CN" altLang="en-US" sz="3600" dirty="0" smtClean="0"/>
              <a:t>   </a:t>
            </a:r>
            <a:r>
              <a:rPr lang="en-US" altLang="zh-CN" sz="3600" dirty="0" smtClean="0"/>
              <a:t>WEB</a:t>
            </a:r>
            <a:r>
              <a:rPr lang="zh-CN" altLang="en-US" sz="3600" dirty="0" smtClean="0"/>
              <a:t>前端工程化之</a:t>
            </a:r>
            <a:r>
              <a:rPr lang="en-US" altLang="zh-CN" sz="3600" dirty="0" smtClean="0"/>
              <a:t>ZEUS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8131389"/>
      </p:ext>
    </p:extLst>
  </p:cSld>
  <p:clrMapOvr>
    <a:masterClrMapping/>
  </p:clrMapOvr>
  <p:transition advTm="156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409599"/>
          </a:xfrm>
        </p:spPr>
        <p:txBody>
          <a:bodyPr/>
          <a:lstStyle/>
          <a:p>
            <a:r>
              <a:rPr lang="zh-CN" altLang="en-US" dirty="0" smtClean="0"/>
              <a:t>联调阶段 （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联调阶段和开发阶段的区别在于，后端已经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config</a:t>
            </a:r>
            <a:r>
              <a:rPr lang="zh-CN" altLang="en-US" dirty="0"/>
              <a:t> 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配置按照后端提供的服务器信息进行配置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重新启动，并开始和后端一起看效果，确认问题后各自修复</a:t>
            </a:r>
            <a:endParaRPr lang="en-US" altLang="zh-CN" dirty="0" smtClean="0"/>
          </a:p>
          <a:p>
            <a:r>
              <a:rPr lang="zh-CN" altLang="en-US" dirty="0" smtClean="0"/>
              <a:t>提测阶段（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联调完成后，先进行整体功能自测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功能</a:t>
            </a:r>
            <a:r>
              <a:rPr lang="zh-CN" altLang="en-US" dirty="0"/>
              <a:t>自测</a:t>
            </a:r>
            <a:r>
              <a:rPr lang="zh-CN" altLang="en-US" dirty="0" smtClean="0"/>
              <a:t>完成后，由</a:t>
            </a:r>
            <a:r>
              <a:rPr lang="en-US" altLang="zh-CN" dirty="0" smtClean="0"/>
              <a:t>pm</a:t>
            </a:r>
            <a:r>
              <a:rPr lang="zh-CN" altLang="en-US" dirty="0" smtClean="0"/>
              <a:t>确认效果后，进行</a:t>
            </a:r>
            <a:r>
              <a:rPr lang="en-US" altLang="zh-CN" dirty="0" smtClean="0"/>
              <a:t>build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中会进行单元测试、代码校验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所</a:t>
            </a:r>
            <a:r>
              <a:rPr lang="zh-CN" altLang="en-US" dirty="0" smtClean="0"/>
              <a:t>有问题解决之后，再提交代码，确保每次提交的代码都是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代码提交后，通知测试拉取代码，并使用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deploy</a:t>
            </a:r>
            <a:r>
              <a:rPr lang="zh-CN" altLang="en-US" dirty="0" smtClean="0"/>
              <a:t>在测试的机器上部署代码。</a:t>
            </a:r>
          </a:p>
        </p:txBody>
      </p:sp>
    </p:spTree>
    <p:extLst>
      <p:ext uri="{BB962C8B-B14F-4D97-AF65-F5344CB8AC3E}">
        <p14:creationId xmlns:p14="http://schemas.microsoft.com/office/powerpoint/2010/main" val="23687684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1489719"/>
          </a:xfrm>
        </p:spPr>
        <p:txBody>
          <a:bodyPr/>
          <a:lstStyle/>
          <a:p>
            <a:r>
              <a:rPr lang="zh-CN" altLang="en-US" dirty="0" smtClean="0"/>
              <a:t>测试阶段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及时响应</a:t>
            </a:r>
            <a:r>
              <a:rPr lang="en-US" altLang="zh-CN" dirty="0" err="1" smtClean="0"/>
              <a:t>qa</a:t>
            </a:r>
            <a:r>
              <a:rPr lang="zh-CN" altLang="en-US" dirty="0" smtClean="0"/>
              <a:t>的测试问题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更新代码（参考之前的步骤）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552" y="2708920"/>
            <a:ext cx="69951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5875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l"/>
              <a:defRPr sz="18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2pPr>
            <a:lvl3pPr marL="1185863" indent="-2857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3pPr>
            <a:lvl4pPr marL="1082675" indent="-1682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Char char="•"/>
              <a:defRPr sz="14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4pPr>
            <a:lvl5pPr marL="14906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  <a:cs typeface="+mn-cs"/>
              </a:defRPr>
            </a:lvl5pPr>
            <a:lvl6pPr marL="19478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4050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8622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319463" indent="-1778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dirty="0" smtClean="0"/>
              <a:t>上线阶段（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deploy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 smtClean="0"/>
              <a:t>测试全部通过后，发起上线流程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首次上线，确认好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配置的端口号和现有服务不冲突后，在项目的根目录执行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deploy start </a:t>
            </a:r>
            <a:r>
              <a:rPr lang="zh-CN" altLang="en-US" dirty="0" smtClean="0"/>
              <a:t>启动线上服务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 非首次上线，更新线上代码，并执行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deploy reload 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0018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7931224" cy="5450159"/>
          </a:xfrm>
        </p:spPr>
        <p:txBody>
          <a:bodyPr/>
          <a:lstStyle/>
          <a:p>
            <a:r>
              <a:rPr lang="zh-CN" altLang="en-US" dirty="0" smtClean="0"/>
              <a:t>目录结构规范</a:t>
            </a:r>
            <a:endParaRPr lang="en-US" altLang="zh-CN" dirty="0" smtClean="0"/>
          </a:p>
          <a:p>
            <a:r>
              <a:rPr lang="zh-CN" altLang="en-US" dirty="0" smtClean="0"/>
              <a:t>模板复用规范 </a:t>
            </a:r>
            <a:endParaRPr lang="en-US" altLang="zh-CN" dirty="0" smtClean="0"/>
          </a:p>
          <a:p>
            <a:r>
              <a:rPr lang="zh-CN" altLang="en-US" dirty="0" smtClean="0"/>
              <a:t>配置信息规范</a:t>
            </a:r>
            <a:endParaRPr lang="en-US" altLang="zh-CN" dirty="0" smtClean="0"/>
          </a:p>
          <a:p>
            <a:r>
              <a:rPr lang="zh-CN" altLang="en-US" dirty="0" smtClean="0"/>
              <a:t>路由设置规范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github.com/tftc/zeus/blob/master/doc/stand-js.md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github.com/tftc/zeus/blob/master/doc/stand-css.md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github.com/tftc/zeus/blob/master/doc/stand-html.md</a:t>
            </a:r>
            <a:endParaRPr lang="en-US" altLang="zh-CN" dirty="0"/>
          </a:p>
          <a:p>
            <a:pPr marL="342900" lvl="1" indent="-342900">
              <a:spcBef>
                <a:spcPct val="100000"/>
              </a:spcBef>
            </a:pPr>
            <a:r>
              <a:rPr lang="zh-CN" altLang="en-US" sz="2000" b="1" dirty="0">
                <a:latin typeface="+mn-lt"/>
                <a:ea typeface="+mn-ea"/>
              </a:rPr>
              <a:t>辅助</a:t>
            </a:r>
            <a:r>
              <a:rPr lang="zh-CN" altLang="en-US" sz="2000" b="1" dirty="0" smtClean="0">
                <a:latin typeface="+mn-lt"/>
                <a:ea typeface="+mn-ea"/>
              </a:rPr>
              <a:t>工具</a:t>
            </a:r>
            <a:endParaRPr lang="en-US" altLang="zh-CN" sz="2000" b="1" dirty="0">
              <a:latin typeface="+mn-lt"/>
              <a:ea typeface="+mn-ea"/>
            </a:endParaRPr>
          </a:p>
          <a:p>
            <a:pPr marL="1069975" lvl="2" indent="-342900">
              <a:spcBef>
                <a:spcPct val="100000"/>
              </a:spcBef>
            </a:pPr>
            <a:endParaRPr lang="en-US" altLang="zh-CN" b="1" dirty="0">
              <a:latin typeface="+mn-lt"/>
              <a:ea typeface="+mn-ea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7615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规范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7931224" cy="5450159"/>
          </a:xfrm>
        </p:spPr>
        <p:txBody>
          <a:bodyPr/>
          <a:lstStyle/>
          <a:p>
            <a:r>
              <a:rPr lang="zh-CN" altLang="en-US" dirty="0" smtClean="0"/>
              <a:t>代码规范辅助工具</a:t>
            </a:r>
            <a:endParaRPr lang="en-US" altLang="zh-CN" dirty="0" smtClean="0"/>
          </a:p>
          <a:p>
            <a:pPr lvl="1"/>
            <a:r>
              <a:rPr lang="en-US" altLang="zh-CN" dirty="0"/>
              <a:t>Atom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github.com/8427003/atom-fecs</a:t>
            </a:r>
            <a:endParaRPr lang="en-US" altLang="zh-CN" dirty="0" smtClean="0"/>
          </a:p>
          <a:p>
            <a:pPr lvl="1"/>
            <a:r>
              <a:rPr lang="en-US" altLang="zh-CN" dirty="0"/>
              <a:t>Sublime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github.com/baidu-lbs-opn-fe/Sublime-fecsHelper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github.com/hushicai/fecs.vim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Eclipese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github.com/ecomfe/fecs-eclipse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Webstorm</a:t>
            </a:r>
            <a:r>
              <a:rPr lang="en-US" altLang="zh-CN" dirty="0"/>
              <a:t> 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github.com/leeight/Baidu-FE-Code-Style#webstorm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Vs</a:t>
            </a:r>
            <a:r>
              <a:rPr lang="en-US" altLang="zh-CN" dirty="0"/>
              <a:t> 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github.com/21paradox/fecs-visual-studio-code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-hook  </a:t>
            </a:r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github.com/cxtom/fecs-git-hooks</a:t>
            </a:r>
            <a:endParaRPr lang="en-US" altLang="zh-CN" dirty="0" smtClean="0"/>
          </a:p>
          <a:p>
            <a:pPr marL="1069975" lvl="2" indent="-342900">
              <a:spcBef>
                <a:spcPct val="100000"/>
              </a:spcBef>
            </a:pPr>
            <a:endParaRPr lang="en-US" altLang="zh-CN" b="1" dirty="0">
              <a:latin typeface="+mn-lt"/>
              <a:ea typeface="+mn-ea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7208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5450159"/>
          </a:xfrm>
        </p:spPr>
        <p:txBody>
          <a:bodyPr/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err="1" smtClean="0"/>
              <a:t>dev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8435877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7380312" y="6381328"/>
            <a:ext cx="1296144" cy="4766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131840" y="4388842"/>
            <a:ext cx="17319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b="1"/>
              <a:t>Q &amp; A</a:t>
            </a:r>
            <a:endParaRPr lang="zh-CN" altLang="en-US" sz="4400" b="1"/>
          </a:p>
        </p:txBody>
      </p:sp>
    </p:spTree>
    <p:extLst>
      <p:ext uri="{BB962C8B-B14F-4D97-AF65-F5344CB8AC3E}">
        <p14:creationId xmlns:p14="http://schemas.microsoft.com/office/powerpoint/2010/main" val="7302172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2049"/>
            <a:ext cx="7107237" cy="474663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8904" y="1196752"/>
            <a:ext cx="8229600" cy="505777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目标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架构</a:t>
            </a:r>
            <a:endParaRPr lang="en-US" altLang="zh-CN" sz="2400" dirty="0" smtClean="0"/>
          </a:p>
          <a:p>
            <a:r>
              <a:rPr lang="zh-CN" altLang="en-US" sz="2400" dirty="0"/>
              <a:t>角色</a:t>
            </a:r>
            <a:endParaRPr lang="en-US" altLang="zh-CN" sz="2400" dirty="0" smtClean="0"/>
          </a:p>
          <a:p>
            <a:r>
              <a:rPr lang="zh-CN" altLang="en-US" sz="2400" dirty="0" smtClean="0"/>
              <a:t>分工</a:t>
            </a:r>
            <a:endParaRPr lang="en-US" altLang="zh-CN" sz="2400" dirty="0" smtClean="0"/>
          </a:p>
          <a:p>
            <a:r>
              <a:rPr lang="zh-CN" altLang="en-US" sz="2400" dirty="0" smtClean="0"/>
              <a:t>流程</a:t>
            </a:r>
            <a:endParaRPr lang="en-US" altLang="zh-CN" sz="2400" dirty="0" smtClean="0"/>
          </a:p>
          <a:p>
            <a:r>
              <a:rPr lang="zh-CN" altLang="en-US" sz="2400" dirty="0"/>
              <a:t>规范</a:t>
            </a:r>
            <a:endParaRPr lang="en-US" altLang="zh-CN" sz="2400" dirty="0" smtClean="0"/>
          </a:p>
          <a:p>
            <a:r>
              <a:rPr lang="zh-CN" altLang="en-US" sz="2400" dirty="0"/>
              <a:t>演示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7380312" y="6597352"/>
            <a:ext cx="1296144" cy="2383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1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899592" y="1484784"/>
            <a:ext cx="3096000" cy="1296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统一选型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4788368" y="1484784"/>
            <a:ext cx="3096000" cy="1296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简化操作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4788368" y="3681028"/>
            <a:ext cx="3096000" cy="1296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沉淀经验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899592" y="3681028"/>
            <a:ext cx="3096000" cy="1296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专事专做</a:t>
            </a:r>
          </a:p>
        </p:txBody>
      </p:sp>
    </p:spTree>
    <p:extLst>
      <p:ext uri="{BB962C8B-B14F-4D97-AF65-F5344CB8AC3E}">
        <p14:creationId xmlns:p14="http://schemas.microsoft.com/office/powerpoint/2010/main" val="4276389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539552" y="4581128"/>
            <a:ext cx="5256584" cy="2160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62049"/>
            <a:ext cx="7107237" cy="474663"/>
          </a:xfrm>
        </p:spPr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539552" y="1012994"/>
            <a:ext cx="2520280" cy="342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3167844" y="4797152"/>
            <a:ext cx="828092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MVC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971600" y="108500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Jquery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83569" y="5589240"/>
            <a:ext cx="468112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koajs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683568" y="4797152"/>
            <a:ext cx="1107111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CONF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971600" y="180508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Jquery-ui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975544" y="2582416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Bootstrap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3965322"/>
            <a:ext cx="486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3275856" y="980728"/>
            <a:ext cx="2520280" cy="3453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07904" y="108500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Reflux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3968" y="402803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975544" y="335699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Zeus.page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708509" y="261468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React-Bootstrap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707904" y="3389258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commonjs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033694" y="4797152"/>
            <a:ext cx="828092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LOG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283968" y="4797152"/>
            <a:ext cx="828092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EJS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12160" y="980727"/>
            <a:ext cx="2520280" cy="5760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444208" y="1157250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PM2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44208" y="4604994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WEBPACK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444208" y="369480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FECS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444208" y="1988840"/>
            <a:ext cx="1656184" cy="576064"/>
          </a:xfrm>
          <a:prstGeom prst="roundRect">
            <a:avLst>
              <a:gd name="adj" fmla="val 155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GULP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444208" y="5517232"/>
            <a:ext cx="1656184" cy="576064"/>
          </a:xfrm>
          <a:prstGeom prst="roundRect">
            <a:avLst>
              <a:gd name="adj" fmla="val 4069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SHELLJS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47658" y="63451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工程化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6444208" y="2813194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GULP-PL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0589" y="633976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 bwMode="auto">
          <a:xfrm>
            <a:off x="3707904" y="1844824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React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389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96859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89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363272" cy="5638799"/>
          </a:xfrm>
        </p:spPr>
        <p:txBody>
          <a:bodyPr/>
          <a:lstStyle/>
          <a:p>
            <a:r>
              <a:rPr lang="zh-CN" altLang="en-US" dirty="0" smtClean="0"/>
              <a:t>孕育</a:t>
            </a:r>
            <a:r>
              <a:rPr lang="en-US" altLang="zh-CN" dirty="0" smtClean="0"/>
              <a:t>-</a:t>
            </a:r>
            <a:r>
              <a:rPr lang="zh-CN" altLang="en-US" dirty="0" smtClean="0"/>
              <a:t>帮助快速生成新项目骨架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在你开始一个新项目的时候，利用</a:t>
            </a:r>
            <a:r>
              <a:rPr lang="en-US" altLang="zh-CN" dirty="0" err="1" smtClean="0"/>
              <a:t>zeus</a:t>
            </a:r>
            <a:r>
              <a:rPr lang="zh-CN" altLang="en-US" dirty="0" smtClean="0"/>
              <a:t>生成项目骨架并快速上手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项目一旦生成，便独立入自己的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，与</a:t>
            </a:r>
            <a:r>
              <a:rPr lang="en-US" altLang="zh-CN" dirty="0" err="1" smtClean="0"/>
              <a:t>zeus</a:t>
            </a:r>
            <a:r>
              <a:rPr lang="zh-CN" altLang="en-US" dirty="0" smtClean="0"/>
              <a:t>的源代码脱离关系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在新生成的项目中根据自己的需要，安装需要的更多组件和其他</a:t>
            </a:r>
            <a:endParaRPr lang="en-US" altLang="zh-CN" dirty="0" smtClean="0"/>
          </a:p>
          <a:p>
            <a:r>
              <a:rPr lang="zh-CN" altLang="en-US" dirty="0" smtClean="0"/>
              <a:t>伴随</a:t>
            </a:r>
            <a:r>
              <a:rPr lang="en-US" altLang="zh-CN" dirty="0" smtClean="0"/>
              <a:t>-</a:t>
            </a:r>
            <a:r>
              <a:rPr lang="zh-CN" altLang="en-US" dirty="0" smtClean="0"/>
              <a:t>贯穿后续项目的各个阶段的例行操作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在今后的开发过程中利用</a:t>
            </a:r>
            <a:r>
              <a:rPr lang="en-US" altLang="zh-CN" dirty="0" err="1" smtClean="0"/>
              <a:t>zeus</a:t>
            </a:r>
            <a:r>
              <a:rPr lang="zh-CN" altLang="en-US" dirty="0" smtClean="0"/>
              <a:t>简洁统一的命令进行相关阶段的例行操作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deploy</a:t>
            </a:r>
            <a:endParaRPr lang="en-US" altLang="zh-CN" dirty="0"/>
          </a:p>
          <a:p>
            <a:r>
              <a:rPr lang="zh-CN" altLang="en-US" dirty="0" smtClean="0"/>
              <a:t>反哺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公共经验持续沉淀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实践出新的成熟的经验，如果能适合大多数的项目，可以将该经验（模块、模式、工具等）集成到</a:t>
            </a:r>
            <a:r>
              <a:rPr lang="en-US" altLang="zh-CN" dirty="0" err="1" smtClean="0"/>
              <a:t>zeus</a:t>
            </a:r>
            <a:r>
              <a:rPr lang="zh-CN" altLang="en-US" dirty="0" smtClean="0"/>
              <a:t>中，供后人使用。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随着业务的发展，摸索出来有新的解决方案可以补充现有的解决方案，如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PCMD …</a:t>
            </a:r>
          </a:p>
          <a:p>
            <a:pPr lvl="1"/>
            <a:r>
              <a:rPr lang="zh-CN" altLang="en-US" dirty="0" smtClean="0"/>
              <a:t>沉淀和反哺都要想到我们最初的目标：统一选型、简化操作、专事专用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43563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409599"/>
          </a:xfrm>
        </p:spPr>
        <p:txBody>
          <a:bodyPr/>
          <a:lstStyle/>
          <a:p>
            <a:r>
              <a:rPr lang="zh-CN" altLang="en-US" dirty="0" smtClean="0"/>
              <a:t>初期（半年到一年内）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3" name="圆角矩形 42"/>
          <p:cNvSpPr/>
          <p:nvPr/>
        </p:nvSpPr>
        <p:spPr bwMode="auto">
          <a:xfrm>
            <a:off x="251520" y="515719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架构负责人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2411760" y="5157192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工程化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6156176" y="5157192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公共模块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4283968" y="5157192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解决方案</a:t>
            </a:r>
          </a:p>
        </p:txBody>
      </p:sp>
      <p:sp>
        <p:nvSpPr>
          <p:cNvPr id="49" name="圆角矩形 48"/>
          <p:cNvSpPr/>
          <p:nvPr/>
        </p:nvSpPr>
        <p:spPr bwMode="auto">
          <a:xfrm>
            <a:off x="255599" y="3645024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系统负责人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255599" y="2204864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业务开发人员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2411760" y="3645024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生成项目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6156176" y="3645024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业务代码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R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eview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4283968" y="3645024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项目内公共模块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2411760" y="2204864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专注业务开发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497" y="52919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56376" y="37797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24328" y="23082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按现阶段分工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389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107504" y="1012994"/>
            <a:ext cx="8856984" cy="342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7504" y="4581128"/>
            <a:ext cx="8856984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714" tIns="40357" rIns="80714" bIns="40357" numCol="1" rtlCol="0" anchor="t" anchorCtr="0" compatLnSpc="1">
            <a:prstTxWarp prst="textNoShape">
              <a:avLst/>
            </a:prstTxWarp>
          </a:bodyPr>
          <a:lstStyle/>
          <a:p>
            <a:pPr algn="ctr" defTabSz="806450"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 b="1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6995120" cy="409599"/>
          </a:xfrm>
        </p:spPr>
        <p:txBody>
          <a:bodyPr/>
          <a:lstStyle/>
          <a:p>
            <a:r>
              <a:rPr lang="zh-CN" altLang="en-US" dirty="0" smtClean="0"/>
              <a:t>最终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3" name="圆角矩形 42"/>
          <p:cNvSpPr/>
          <p:nvPr/>
        </p:nvSpPr>
        <p:spPr bwMode="auto">
          <a:xfrm>
            <a:off x="246719" y="2470447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业务系统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负责人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P2P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2411760" y="188714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项目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负责人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项目周期（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pm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、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qa</a:t>
            </a:r>
            <a:r>
              <a:rPr lang="zh-CN" altLang="en-US" sz="1600" b="1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、。）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5940152" y="-1395536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业务开发人员</a:t>
            </a:r>
          </a:p>
        </p:txBody>
      </p:sp>
      <p:sp>
        <p:nvSpPr>
          <p:cNvPr id="58" name="圆角矩形 57"/>
          <p:cNvSpPr/>
          <p:nvPr/>
        </p:nvSpPr>
        <p:spPr bwMode="auto">
          <a:xfrm>
            <a:off x="2411760" y="-1144781"/>
            <a:ext cx="1656184" cy="57606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专注业务开发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411760" y="5085184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工程化负责人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251520" y="5454781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架构负责人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2414926" y="6021288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解决方案负责人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2414926" y="335699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项目负责人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784282" y="2182415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业务开发人员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4784282" y="1318319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业务开发人员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4784282" y="3789040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业务开发人员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4788024" y="2996952"/>
            <a:ext cx="1656184" cy="576064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业务开发人员</a:t>
            </a:r>
          </a:p>
        </p:txBody>
      </p:sp>
      <p:cxnSp>
        <p:nvCxnSpPr>
          <p:cNvPr id="4" name="肘形连接符 3"/>
          <p:cNvCxnSpPr>
            <a:stCxn id="43" idx="3"/>
            <a:endCxn id="49" idx="1"/>
          </p:cNvCxnSpPr>
          <p:nvPr/>
        </p:nvCxnSpPr>
        <p:spPr bwMode="auto">
          <a:xfrm flipV="1">
            <a:off x="1902903" y="2175174"/>
            <a:ext cx="508857" cy="583305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肘形连接符 6"/>
          <p:cNvCxnSpPr>
            <a:stCxn id="43" idx="3"/>
            <a:endCxn id="20" idx="1"/>
          </p:cNvCxnSpPr>
          <p:nvPr/>
        </p:nvCxnSpPr>
        <p:spPr bwMode="auto">
          <a:xfrm>
            <a:off x="1902903" y="2758479"/>
            <a:ext cx="512023" cy="886545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肘形连接符 8"/>
          <p:cNvCxnSpPr>
            <a:stCxn id="49" idx="3"/>
            <a:endCxn id="22" idx="1"/>
          </p:cNvCxnSpPr>
          <p:nvPr/>
        </p:nvCxnSpPr>
        <p:spPr bwMode="auto">
          <a:xfrm flipV="1">
            <a:off x="4067944" y="1606351"/>
            <a:ext cx="716338" cy="568823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肘形连接符 10"/>
          <p:cNvCxnSpPr>
            <a:stCxn id="49" idx="3"/>
            <a:endCxn id="21" idx="1"/>
          </p:cNvCxnSpPr>
          <p:nvPr/>
        </p:nvCxnSpPr>
        <p:spPr bwMode="auto">
          <a:xfrm>
            <a:off x="4067944" y="2175174"/>
            <a:ext cx="716338" cy="295273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肘形连接符 12"/>
          <p:cNvCxnSpPr>
            <a:stCxn id="20" idx="3"/>
            <a:endCxn id="24" idx="1"/>
          </p:cNvCxnSpPr>
          <p:nvPr/>
        </p:nvCxnSpPr>
        <p:spPr bwMode="auto">
          <a:xfrm flipV="1">
            <a:off x="4071110" y="3284984"/>
            <a:ext cx="716914" cy="360040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肘形连接符 14"/>
          <p:cNvCxnSpPr>
            <a:stCxn id="20" idx="3"/>
            <a:endCxn id="23" idx="1"/>
          </p:cNvCxnSpPr>
          <p:nvPr/>
        </p:nvCxnSpPr>
        <p:spPr bwMode="auto">
          <a:xfrm>
            <a:off x="4071110" y="3645024"/>
            <a:ext cx="713172" cy="432048"/>
          </a:xfrm>
          <a:prstGeom prst="bentConnector3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7164288" y="4941168"/>
            <a:ext cx="1656184" cy="1512168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Zeus+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规范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7164288" y="1318318"/>
            <a:ext cx="1656184" cy="304678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80714" tIns="40357" rIns="80714" bIns="4035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微软雅黑" pitchFamily="34" charset="-122"/>
              </a:rPr>
              <a:t>业务系统</a:t>
            </a:r>
          </a:p>
        </p:txBody>
      </p:sp>
    </p:spTree>
    <p:extLst>
      <p:ext uri="{BB962C8B-B14F-4D97-AF65-F5344CB8AC3E}">
        <p14:creationId xmlns:p14="http://schemas.microsoft.com/office/powerpoint/2010/main" val="16256120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219201"/>
            <a:ext cx="6995120" cy="409599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zh-CN" altLang="en-US" dirty="0" smtClean="0"/>
              <a:t>阶段（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new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明确唯一的业务系统负责人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系统负责人评估业务系统</a:t>
            </a:r>
            <a:r>
              <a:rPr lang="zh-CN" altLang="en-US" dirty="0"/>
              <a:t>的整体</a:t>
            </a:r>
            <a:r>
              <a:rPr lang="zh-CN" altLang="en-US" dirty="0" smtClean="0"/>
              <a:t>选型并给出加法设计方案，加法方案的文档需要附加在项目的根目录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系统负责人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出项目骨架，并根据之前设计的加法方案预装相关模块，确保能正常跑通后，入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成新的项目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系统负责人通知其他负责该系统业务开发的同学拉取该项目，并在各自本地搭建环境</a:t>
            </a:r>
            <a:endParaRPr lang="en-US" altLang="zh-CN" dirty="0" smtClean="0"/>
          </a:p>
          <a:p>
            <a:r>
              <a:rPr lang="zh-CN" altLang="en-US" dirty="0" smtClean="0"/>
              <a:t>开发阶段（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zeus</a:t>
            </a:r>
            <a:r>
              <a:rPr lang="en-US" altLang="zh-CN" dirty="0" smtClean="0"/>
              <a:t> debug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业务开发的同学参考项目骨架中的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进行业务开发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如果业务需要，需要新增三方模块，或者改动现有的骨架内容，和系统负责人沟通，由系统负责任人操作，或者授权操作。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如果业务系统中的模块有沉淀到公共骨架中解决方案中的必要性，由系统负责人向架构负责人反馈，并指定相关的技术人员一起讨论。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09423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常用主题 baidu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rtlCol="0" anchor="ctr" anchorCtr="0" compatLnSpc="1">
        <a:prstTxWarp prst="textNoShape">
          <a:avLst/>
        </a:prstTxWarp>
      </a:bodyPr>
      <a:lstStyle>
        <a:defPPr marL="0" marR="0" indent="0" algn="ctr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vider Slide">
  <a:themeElements>
    <a:clrScheme name="2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ivider Slide">
  <a:themeElements>
    <a:clrScheme name="2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ivider Slide">
  <a:themeElements>
    <a:clrScheme name="2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2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ivider Slide">
  <a:themeElements>
    <a:clrScheme name="3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3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t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3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11240</TotalTime>
  <Words>815</Words>
  <Application>Microsoft Office PowerPoint</Application>
  <PresentationFormat>全屏显示(4:3)</PresentationFormat>
  <Paragraphs>148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PPT 常用主题 baidu</vt:lpstr>
      <vt:lpstr>2_Divider Slide</vt:lpstr>
      <vt:lpstr>3_Divider Slide</vt:lpstr>
      <vt:lpstr>4_Divider Slide</vt:lpstr>
      <vt:lpstr>5_Divider Slide</vt:lpstr>
      <vt:lpstr>6_Divider Slide</vt:lpstr>
      <vt:lpstr>7_Divider Slide</vt:lpstr>
      <vt:lpstr>8_Divider Slide</vt:lpstr>
      <vt:lpstr>9_Divider Slide</vt:lpstr>
      <vt:lpstr>10_Divider Slide</vt:lpstr>
      <vt:lpstr>   WEB前端工程化之ZEUS</vt:lpstr>
      <vt:lpstr>大纲</vt:lpstr>
      <vt:lpstr>目标</vt:lpstr>
      <vt:lpstr>架构</vt:lpstr>
      <vt:lpstr>作用</vt:lpstr>
      <vt:lpstr>作用</vt:lpstr>
      <vt:lpstr>分工</vt:lpstr>
      <vt:lpstr>分工</vt:lpstr>
      <vt:lpstr>流程</vt:lpstr>
      <vt:lpstr>流程</vt:lpstr>
      <vt:lpstr>流程</vt:lpstr>
      <vt:lpstr>规范</vt:lpstr>
      <vt:lpstr>规范</vt:lpstr>
      <vt:lpstr>演示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friendly 前端工作汇报</dc:title>
  <dc:creator>xiaoguang01</dc:creator>
  <cp:lastModifiedBy>icomputer</cp:lastModifiedBy>
  <cp:revision>3929</cp:revision>
  <cp:lastPrinted>2012-01-11T13:01:35Z</cp:lastPrinted>
  <dcterms:created xsi:type="dcterms:W3CDTF">2011-01-27T15:52:17Z</dcterms:created>
  <dcterms:modified xsi:type="dcterms:W3CDTF">2015-12-06T03:22:16Z</dcterms:modified>
</cp:coreProperties>
</file>