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  <p:sldMasterId id="2147483709" r:id="rId4"/>
    <p:sldMasterId id="2147483721" r:id="rId5"/>
    <p:sldMasterId id="2147483733" r:id="rId6"/>
    <p:sldMasterId id="2147483745" r:id="rId7"/>
    <p:sldMasterId id="2147483757" r:id="rId8"/>
    <p:sldMasterId id="2147483769" r:id="rId9"/>
    <p:sldMasterId id="2147483781" r:id="rId10"/>
  </p:sldMasterIdLst>
  <p:notesMasterIdLst>
    <p:notesMasterId r:id="rId38"/>
  </p:notesMasterIdLst>
  <p:handoutMasterIdLst>
    <p:handoutMasterId r:id="rId39"/>
  </p:handoutMasterIdLst>
  <p:sldIdLst>
    <p:sldId id="256" r:id="rId11"/>
    <p:sldId id="332" r:id="rId12"/>
    <p:sldId id="411" r:id="rId13"/>
    <p:sldId id="412" r:id="rId14"/>
    <p:sldId id="421" r:id="rId15"/>
    <p:sldId id="414" r:id="rId16"/>
    <p:sldId id="422" r:id="rId17"/>
    <p:sldId id="420" r:id="rId18"/>
    <p:sldId id="419" r:id="rId19"/>
    <p:sldId id="400" r:id="rId20"/>
    <p:sldId id="435" r:id="rId21"/>
    <p:sldId id="436" r:id="rId22"/>
    <p:sldId id="423" r:id="rId23"/>
    <p:sldId id="437" r:id="rId24"/>
    <p:sldId id="424" r:id="rId25"/>
    <p:sldId id="438" r:id="rId26"/>
    <p:sldId id="426" r:id="rId27"/>
    <p:sldId id="439" r:id="rId28"/>
    <p:sldId id="427" r:id="rId29"/>
    <p:sldId id="428" r:id="rId30"/>
    <p:sldId id="431" r:id="rId31"/>
    <p:sldId id="429" r:id="rId32"/>
    <p:sldId id="432" r:id="rId33"/>
    <p:sldId id="433" r:id="rId34"/>
    <p:sldId id="434" r:id="rId35"/>
    <p:sldId id="430" r:id="rId36"/>
    <p:sldId id="267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 autoAdjust="0"/>
    <p:restoredTop sz="52876" autoAdjust="0"/>
  </p:normalViewPr>
  <p:slideViewPr>
    <p:cSldViewPr>
      <p:cViewPr>
        <p:scale>
          <a:sx n="70" d="100"/>
          <a:sy n="70" d="100"/>
        </p:scale>
        <p:origin x="-51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5BB79-18DF-4D90-9424-B2CDC4D7EC54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65626-8914-4110-925E-CC9EA79A13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9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D8F-9B86-41D8-A2DC-01530B35EA63}" type="datetimeFigureOut">
              <a:rPr lang="zh-CN" altLang="en-US" smtClean="0"/>
              <a:pPr/>
              <a:t>2015/12/20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AAB7F-6791-4F3B-B8C3-BBD235CC3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AAB7F-6791-4F3B-B8C3-BBD235CC345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AAB7F-6791-4F3B-B8C3-BBD235CC345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AAB7F-6791-4F3B-B8C3-BBD235CC345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AAB7F-6791-4F3B-B8C3-BBD235CC345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AAB7F-6791-4F3B-B8C3-BBD235CC345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AAB7F-6791-4F3B-B8C3-BBD235CC345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0489" y="6539646"/>
            <a:ext cx="485775" cy="230187"/>
          </a:xfrm>
        </p:spPr>
        <p:txBody>
          <a:bodyPr rIns="91440"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https://ss1.baidu.com/6ONXsjip0QIZ8tyhnq/it/u=1066282576,2025463138&amp;fm=58&amp;s=30B4AF3ACCB42F925B3282FC0300302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174259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4B4AD-2ACA-413F-9345-C85E0C2D5F6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778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778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54ED3-AD7C-4F4E-AF09-6182ABBC394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10" name="Text Box 70"/>
          <p:cNvSpPr txBox="1">
            <a:spLocks noChangeArrowheads="1"/>
          </p:cNvSpPr>
          <p:nvPr userDrawn="1"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24CB-4C44-40D0-9D79-0574A35CC56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EE627-CC3B-4635-8AAF-D895348C6F3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9F72B-F7EB-4B44-AE47-F47553407A6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795CA-E272-4D5A-81C6-A9895F783E2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0C595-619C-4555-9271-4DE2E2B37CB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33DB8-31E4-490D-B9CB-AAE313CC693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0A0A-3B01-4F7F-A8B1-36B5B7A64E0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930E7-37C2-4F18-9B4F-E43FC3DE673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03FD5-E6B1-49C7-BCD7-0D0EF9A604BE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B0DDA-B782-4B27-8534-6824B133FB3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361950"/>
            <a:ext cx="7107237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577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368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368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C98C9-90C2-4AB8-9A54-1048D96634B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/20</a:t>
            </a:r>
          </a:p>
        </p:txBody>
      </p:sp>
      <p:sp>
        <p:nvSpPr>
          <p:cNvPr id="8" name="Text Box 70"/>
          <p:cNvSpPr txBox="1">
            <a:spLocks noChangeArrowheads="1"/>
          </p:cNvSpPr>
          <p:nvPr userDrawn="1"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C580A-4F21-4E0C-BA74-2C4781314C3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8B739-AF3E-45CA-8B94-A0EC58F91AC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494DE-2FF3-4A06-8B28-8106C9FC13B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0B9D4-2361-432E-AE97-E27552F776A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73AD1-7ABA-486C-B597-B87979CCBF5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FB1E0-2EE2-4CD6-8C6D-2A90A66C60A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76246" y="6539646"/>
            <a:ext cx="419346" cy="23083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PS FE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E164-9D08-4548-BE66-624D2F0DB21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0D3B6-44D3-4EBF-AE1B-D5BF3B7DC38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6A37C-DFC6-4B13-A7F2-69D09CFD7A3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77B9E-D136-4EE3-BFB0-9FE1700656B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573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573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E297-61F2-4E57-9F08-1291E0B0DA8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CFC0F-EC5F-46AB-B469-2BBEB1FBCBF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B1C6A-9053-4155-9296-A8CDB33DE52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D03F7-D181-4F10-ABE8-4DEF90C7F5E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A6E2D-2770-475F-9615-F4DD23D7479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D52F2-360C-4D0C-916F-66FD5922DE6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C6CB-9E8C-4346-AD43-96F9FEFF3E6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2EDFA-9208-4B2C-AFCB-1DE8FE65C67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913CB-E390-4BF0-AB43-2DDE545E2AD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14D55-A65A-4C14-9299-41708CC7D02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4B4AD-2ACA-413F-9345-C85E0C2D5F6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778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778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54ED3-AD7C-4F4E-AF09-6182ABBC394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10" name="Text Box 70"/>
          <p:cNvSpPr txBox="1">
            <a:spLocks noChangeArrowheads="1"/>
          </p:cNvSpPr>
          <p:nvPr userDrawn="1"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24CB-4C44-40D0-9D79-0574A35CC56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EE627-CC3B-4635-8AAF-D895348C6F3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9F72B-F7EB-4B44-AE47-F47553407A6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795CA-E272-4D5A-81C6-A9895F783E2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0C595-619C-4555-9271-4DE2E2B37CB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33DB8-31E4-490D-B9CB-AAE313CC693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0A0A-3B01-4F7F-A8B1-36B5B7A64E0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930E7-37C2-4F18-9B4F-E43FC3DE673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03FD5-E6B1-49C7-BCD7-0D0EF9A604BE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B0DDA-B782-4B27-8534-6824B133FB3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368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368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C98C9-90C2-4AB8-9A54-1048D96634B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/20</a:t>
            </a:r>
          </a:p>
        </p:txBody>
      </p:sp>
      <p:sp>
        <p:nvSpPr>
          <p:cNvPr id="8" name="Text Box 70"/>
          <p:cNvSpPr txBox="1">
            <a:spLocks noChangeArrowheads="1"/>
          </p:cNvSpPr>
          <p:nvPr userDrawn="1"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C580A-4F21-4E0C-BA74-2C4781314C3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8B739-AF3E-45CA-8B94-A0EC58F91AC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494DE-2FF3-4A06-8B28-8106C9FC13B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0B9D4-2361-432E-AE97-E27552F776A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73AD1-7ABA-486C-B597-B87979CCBF5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FB1E0-2EE2-4CD6-8C6D-2A90A66C60A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E164-9D08-4548-BE66-624D2F0DB21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0D3B6-44D3-4EBF-AE1B-D5BF3B7DC38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6A37C-DFC6-4B13-A7F2-69D09CFD7A3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77B9E-D136-4EE3-BFB0-9FE1700656B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573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573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E297-61F2-4E57-9F08-1291E0B0DA8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CFC0F-EC5F-46AB-B469-2BBEB1FBCBF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B1C6A-9053-4155-9296-A8CDB33DE52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 descr="img-jg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5863" y="371475"/>
            <a:ext cx="1304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462196" y="6539646"/>
            <a:ext cx="233397" cy="230832"/>
          </a:xfrm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id:image001.png@01CB12D0.189079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2336" y="392232"/>
            <a:ext cx="1446947" cy="57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D03F7-D181-4F10-ABE8-4DEF90C7F5E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A6E2D-2770-475F-9615-F4DD23D7479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D52F2-360C-4D0C-916F-66FD5922DE6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C6CB-9E8C-4346-AD43-96F9FEFF3E6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2EDFA-9208-4B2C-AFCB-1DE8FE65C67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913CB-E390-4BF0-AB43-2DDE545E2AD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14D55-A65A-4C14-9299-41708CC7D02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4B4AD-2ACA-413F-9345-C85E0C2D5F6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778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778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54ED3-AD7C-4F4E-AF09-6182ABBC394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10" name="Text Box 70"/>
          <p:cNvSpPr txBox="1">
            <a:spLocks noChangeArrowheads="1"/>
          </p:cNvSpPr>
          <p:nvPr userDrawn="1"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24CB-4C44-40D0-9D79-0574A35CC56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EE627-CC3B-4635-8AAF-D895348C6F3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9F72B-F7EB-4B44-AE47-F47553407A6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795CA-E272-4D5A-81C6-A9895F783E2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0C595-619C-4555-9271-4DE2E2B37CB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33DB8-31E4-490D-B9CB-AAE313CC693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0A0A-3B01-4F7F-A8B1-36B5B7A64E0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930E7-37C2-4F18-9B4F-E43FC3DE673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03FD5-E6B1-49C7-BCD7-0D0EF9A604BE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B0DDA-B782-4B27-8534-6824B133FB3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368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368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C98C9-90C2-4AB8-9A54-1048D96634B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/20</a:t>
            </a:r>
          </a:p>
        </p:txBody>
      </p:sp>
      <p:sp>
        <p:nvSpPr>
          <p:cNvPr id="8" name="Text Box 70"/>
          <p:cNvSpPr txBox="1">
            <a:spLocks noChangeArrowheads="1"/>
          </p:cNvSpPr>
          <p:nvPr userDrawn="1"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C580A-4F21-4E0C-BA74-2C4781314C3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8B739-AF3E-45CA-8B94-A0EC58F91AC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494DE-2FF3-4A06-8B28-8106C9FC13B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0B9D4-2361-432E-AE97-E27552F776A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73AD1-7ABA-486C-B597-B87979CCBF5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FB1E0-2EE2-4CD6-8C6D-2A90A66C60A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E164-9D08-4548-BE66-624D2F0DB21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0D3B6-44D3-4EBF-AE1B-D5BF3B7DC38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6A37C-DFC6-4B13-A7F2-69D09CFD7A3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77B9E-D136-4EE3-BFB0-9FE1700656B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573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573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E297-61F2-4E57-9F08-1291E0B0DA8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CFC0F-EC5F-46AB-B469-2BBEB1FBCBF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B1C6A-9053-4155-9296-A8CDB33DE52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D03F7-D181-4F10-ABE8-4DEF90C7F5E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A6E2D-2770-475F-9615-F4DD23D7479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D52F2-360C-4D0C-916F-66FD5922DE6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C6CB-9E8C-4346-AD43-96F9FEFF3E6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2EDFA-9208-4B2C-AFCB-1DE8FE65C67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913CB-E390-4BF0-AB43-2DDE545E2AD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14D55-A65A-4C14-9299-41708CC7D02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19419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2195" y="6539646"/>
            <a:ext cx="23339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tx2"/>
                </a:solidFill>
                <a:ea typeface="宋体" pitchFamily="2" charset="-122"/>
                <a:cs typeface="+mn-cs"/>
              </a:defRPr>
            </a:lvl1pPr>
          </a:lstStyle>
          <a:p>
            <a:fld id="{AAC59C16-1E15-47C8-9316-DAAC2AF30A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图片 8" descr="未命名-3.g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2618" y="857232"/>
            <a:ext cx="4214843" cy="52685"/>
          </a:xfrm>
          <a:prstGeom prst="rect">
            <a:avLst/>
          </a:prstGeom>
        </p:spPr>
      </p:pic>
      <p:pic>
        <p:nvPicPr>
          <p:cNvPr id="2050" name="Picture 2" descr="https://ss1.baidu.com/6ONXsjip0QIZ8tyhnq/it/u=1066282576,2025463138&amp;fm=58&amp;s=30B4AF3ACCB42F925B3282FC03003027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22337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5875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l"/>
        <a:defRPr sz="1800" baseline="0">
          <a:solidFill>
            <a:schemeClr val="tx1"/>
          </a:solidFill>
          <a:latin typeface="Franklin Gothic Book" pitchFamily="34" charset="0"/>
          <a:ea typeface="微软雅黑" pitchFamily="34" charset="-122"/>
          <a:cs typeface="+mn-cs"/>
        </a:defRPr>
      </a:lvl2pPr>
      <a:lvl3pPr marL="1185863" indent="-285750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1600" baseline="0">
          <a:solidFill>
            <a:schemeClr val="tx1"/>
          </a:solidFill>
          <a:latin typeface="Franklin Gothic Book" pitchFamily="34" charset="0"/>
          <a:ea typeface="微软雅黑" pitchFamily="34" charset="-122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400" baseline="0">
          <a:solidFill>
            <a:schemeClr val="tx1"/>
          </a:solidFill>
          <a:latin typeface="Franklin Gothic Book" pitchFamily="34" charset="0"/>
          <a:ea typeface="微软雅黑" pitchFamily="34" charset="-122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 baseline="0">
          <a:solidFill>
            <a:schemeClr val="tx1"/>
          </a:solidFill>
          <a:latin typeface="Franklin Gothic Book" pitchFamily="34" charset="0"/>
          <a:ea typeface="微软雅黑" pitchFamily="34" charset="-122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75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6756" name="Line 4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67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832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A53652D2-B013-4DC3-B23E-0EDD37BA12F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9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65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2661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26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1248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BFF9AF53-81F3-437B-9C15-A260D8EBE35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707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4709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471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4200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7C4C7BB1-3E64-46C4-80C1-5B64FE91F84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75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6756" name="Line 4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67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832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A53652D2-B013-4DC3-B23E-0EDD37BA12F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9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65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2661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26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1248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BFF9AF53-81F3-437B-9C15-A260D8EBE35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707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4709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471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4200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7C4C7BB1-3E64-46C4-80C1-5B64FE91F84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75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6756" name="Line 4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67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832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A53652D2-B013-4DC3-B23E-0EDD37BA12F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9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65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2661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26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1248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BFF9AF53-81F3-437B-9C15-A260D8EBE35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707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4709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471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4200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7C4C7BB1-3E64-46C4-80C1-5B64FE91F84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dejs.org/dist/latest-v4.x/docs/ap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-js.com/article/Nodejs-study-notes-to-understand-co-execution-logi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52120" y="5517232"/>
            <a:ext cx="3384376" cy="5847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PS-FE</a:t>
            </a:r>
            <a:r>
              <a:rPr lang="zh-CN" altLang="en-US" dirty="0" smtClean="0"/>
              <a:t>：肖广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0025" y="3236901"/>
            <a:ext cx="6403975" cy="480131"/>
          </a:xfrm>
        </p:spPr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培训教程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131389"/>
      </p:ext>
    </p:extLst>
  </p:cSld>
  <p:clrMapOvr>
    <a:masterClrMapping/>
  </p:clrMapOvr>
  <p:transition advTm="156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模块机制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b="1" dirty="0">
                <a:latin typeface="+mn-lt"/>
                <a:ea typeface="+mn-ea"/>
              </a:rPr>
              <a:t>模块定义：按文件封装、 </a:t>
            </a:r>
            <a:r>
              <a:rPr lang="en-US" altLang="zh-CN" sz="2000" b="1" dirty="0">
                <a:latin typeface="+mn-lt"/>
                <a:ea typeface="+mn-ea"/>
              </a:rPr>
              <a:t>exports</a:t>
            </a:r>
          </a:p>
          <a:p>
            <a:pPr marL="342900" lvl="1" indent="-342900">
              <a:spcBef>
                <a:spcPct val="100000"/>
              </a:spcBef>
            </a:pPr>
            <a:r>
              <a:rPr lang="zh-CN" altLang="en-US" sz="2000" b="1" dirty="0">
                <a:latin typeface="+mn-lt"/>
                <a:ea typeface="+mn-ea"/>
              </a:rPr>
              <a:t>模块使用：</a:t>
            </a:r>
            <a:r>
              <a:rPr lang="en-US" altLang="zh-CN" sz="2000" b="1" dirty="0">
                <a:latin typeface="+mn-lt"/>
                <a:ea typeface="+mn-ea"/>
              </a:rPr>
              <a:t>require</a:t>
            </a:r>
          </a:p>
          <a:p>
            <a:pPr marL="342900" lvl="1" indent="-342900">
              <a:spcBef>
                <a:spcPct val="100000"/>
              </a:spcBef>
            </a:pPr>
            <a:r>
              <a:rPr lang="zh-CN" altLang="en-US" sz="2000" b="1" dirty="0">
                <a:latin typeface="+mn-lt"/>
                <a:ea typeface="+mn-ea"/>
              </a:rPr>
              <a:t>模块管理：</a:t>
            </a:r>
            <a:r>
              <a:rPr lang="en-US" altLang="zh-CN" sz="2000" b="1" dirty="0" err="1">
                <a:latin typeface="+mn-lt"/>
                <a:ea typeface="+mn-ea"/>
              </a:rPr>
              <a:t>packge.json</a:t>
            </a:r>
            <a:r>
              <a:rPr lang="zh-CN" altLang="en-US" sz="2000" b="1" dirty="0">
                <a:latin typeface="+mn-lt"/>
                <a:ea typeface="+mn-ea"/>
              </a:rPr>
              <a:t>、 </a:t>
            </a:r>
            <a:r>
              <a:rPr lang="en-US" altLang="zh-CN" sz="2000" b="1" dirty="0" err="1">
                <a:latin typeface="+mn-lt"/>
                <a:ea typeface="+mn-ea"/>
              </a:rPr>
              <a:t>npm</a:t>
            </a:r>
            <a:endParaRPr lang="en-US" altLang="zh-CN" sz="2000" b="1" dirty="0">
              <a:latin typeface="+mn-lt"/>
              <a:ea typeface="+mn-ea"/>
            </a:endParaRPr>
          </a:p>
          <a:p>
            <a:pPr marL="342900" lvl="1" indent="-342900">
              <a:spcBef>
                <a:spcPct val="100000"/>
              </a:spcBef>
            </a:pPr>
            <a:r>
              <a:rPr lang="zh-CN" altLang="en-US" sz="2000" b="1" dirty="0" smtClean="0">
                <a:latin typeface="+mn-lt"/>
                <a:ea typeface="+mn-ea"/>
              </a:rPr>
              <a:t>模块分类：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1069975" lvl="2" indent="-342900">
              <a:spcBef>
                <a:spcPct val="100000"/>
              </a:spcBef>
            </a:pPr>
            <a:r>
              <a:rPr lang="zh-CN" altLang="en-US" b="1" dirty="0">
                <a:latin typeface="+mn-lt"/>
                <a:ea typeface="+mn-ea"/>
              </a:rPr>
              <a:t>原</a:t>
            </a:r>
            <a:r>
              <a:rPr lang="zh-CN" altLang="en-US" b="1" dirty="0" smtClean="0">
                <a:latin typeface="+mn-lt"/>
                <a:ea typeface="+mn-ea"/>
              </a:rPr>
              <a:t>生（核心）模块</a:t>
            </a:r>
            <a:endParaRPr lang="en-US" altLang="zh-CN" b="1" dirty="0" smtClean="0">
              <a:latin typeface="+mn-lt"/>
              <a:ea typeface="+mn-ea"/>
            </a:endParaRPr>
          </a:p>
          <a:p>
            <a:pPr marL="1069975" lvl="2" indent="-342900">
              <a:spcBef>
                <a:spcPct val="100000"/>
              </a:spcBef>
            </a:pPr>
            <a:r>
              <a:rPr lang="zh-CN" altLang="en-US" b="1" dirty="0" smtClean="0">
                <a:latin typeface="+mn-lt"/>
                <a:ea typeface="+mn-ea"/>
              </a:rPr>
              <a:t>文件模块：</a:t>
            </a:r>
            <a:endParaRPr lang="en-US" altLang="zh-CN" b="1" dirty="0" smtClean="0">
              <a:latin typeface="+mn-lt"/>
              <a:ea typeface="+mn-ea"/>
            </a:endParaRPr>
          </a:p>
          <a:p>
            <a:pPr marL="1374775" lvl="4" indent="-342900">
              <a:spcBef>
                <a:spcPct val="100000"/>
              </a:spcBef>
            </a:pPr>
            <a:r>
              <a:rPr lang="zh-CN" altLang="en-US" sz="1400" b="1" dirty="0" smtClean="0">
                <a:latin typeface="+mn-lt"/>
                <a:ea typeface="+mn-ea"/>
              </a:rPr>
              <a:t>*</a:t>
            </a:r>
            <a:r>
              <a:rPr lang="en-US" altLang="zh-CN" sz="1400" b="1" dirty="0" smtClean="0">
                <a:latin typeface="+mn-lt"/>
                <a:ea typeface="+mn-ea"/>
              </a:rPr>
              <a:t>.</a:t>
            </a:r>
            <a:r>
              <a:rPr lang="en-US" altLang="zh-CN" sz="1400" b="1" dirty="0" err="1" smtClean="0">
                <a:latin typeface="+mn-lt"/>
                <a:ea typeface="+mn-ea"/>
              </a:rPr>
              <a:t>js</a:t>
            </a:r>
            <a:r>
              <a:rPr lang="zh-CN" altLang="en-US" sz="1400" b="1" dirty="0" smtClean="0">
                <a:latin typeface="+mn-lt"/>
                <a:ea typeface="+mn-ea"/>
              </a:rPr>
              <a:t>（常见模块）</a:t>
            </a:r>
            <a:r>
              <a:rPr lang="en-US" altLang="zh-CN" sz="1400" b="1" dirty="0" smtClean="0">
                <a:latin typeface="+mn-lt"/>
                <a:ea typeface="+mn-ea"/>
              </a:rPr>
              <a:t> </a:t>
            </a:r>
            <a:endParaRPr lang="en-US" altLang="zh-CN" sz="1400" b="1" dirty="0">
              <a:latin typeface="+mn-lt"/>
              <a:ea typeface="+mn-ea"/>
            </a:endParaRPr>
          </a:p>
          <a:p>
            <a:pPr marL="1374775" lvl="4" indent="-342900">
              <a:spcBef>
                <a:spcPct val="100000"/>
              </a:spcBef>
            </a:pPr>
            <a:r>
              <a:rPr lang="zh-CN" altLang="en-US" sz="1400" b="1" dirty="0" smtClean="0">
                <a:latin typeface="+mn-lt"/>
                <a:ea typeface="+mn-ea"/>
              </a:rPr>
              <a:t>*</a:t>
            </a:r>
            <a:r>
              <a:rPr lang="en-US" altLang="zh-CN" sz="1400" b="1" dirty="0" smtClean="0">
                <a:latin typeface="+mn-lt"/>
                <a:ea typeface="+mn-ea"/>
              </a:rPr>
              <a:t>.node</a:t>
            </a:r>
            <a:r>
              <a:rPr lang="zh-CN" altLang="en-US" sz="1400" b="1" dirty="0" smtClean="0">
                <a:latin typeface="+mn-lt"/>
                <a:ea typeface="+mn-ea"/>
              </a:rPr>
              <a:t>（</a:t>
            </a:r>
            <a:r>
              <a:rPr lang="en-US" altLang="zh-CN" sz="1400" b="1" dirty="0" smtClean="0">
                <a:latin typeface="+mn-lt"/>
                <a:ea typeface="+mn-ea"/>
              </a:rPr>
              <a:t>c</a:t>
            </a:r>
            <a:r>
              <a:rPr lang="zh-CN" altLang="en-US" sz="1400" b="1" dirty="0" smtClean="0">
                <a:latin typeface="+mn-lt"/>
                <a:ea typeface="+mn-ea"/>
              </a:rPr>
              <a:t>模块）</a:t>
            </a:r>
            <a:endParaRPr lang="en-US" altLang="zh-CN" sz="1400" b="1" dirty="0">
              <a:latin typeface="+mn-lt"/>
              <a:ea typeface="+mn-ea"/>
            </a:endParaRPr>
          </a:p>
          <a:p>
            <a:pPr marL="1374775" lvl="4" indent="-342900">
              <a:spcBef>
                <a:spcPct val="100000"/>
              </a:spcBef>
            </a:pPr>
            <a:r>
              <a:rPr lang="en-US" altLang="zh-CN" sz="1400" b="1" smtClean="0">
                <a:latin typeface="+mn-lt"/>
                <a:ea typeface="+mn-ea"/>
              </a:rPr>
              <a:t>*.</a:t>
            </a:r>
            <a:r>
              <a:rPr lang="en-US" altLang="zh-CN" sz="1400" b="1" dirty="0" err="1" smtClean="0">
                <a:latin typeface="+mn-lt"/>
                <a:ea typeface="+mn-ea"/>
              </a:rPr>
              <a:t>json</a:t>
            </a:r>
            <a:r>
              <a:rPr lang="zh-CN" altLang="en-US" sz="1400" b="1" dirty="0" smtClean="0">
                <a:latin typeface="+mn-lt"/>
                <a:ea typeface="+mn-ea"/>
              </a:rPr>
              <a:t>（</a:t>
            </a:r>
            <a:r>
              <a:rPr lang="en-US" altLang="zh-CN" sz="1400" dirty="0" smtClean="0"/>
              <a:t>parse</a:t>
            </a:r>
            <a:r>
              <a:rPr lang="zh-CN" altLang="en-US" sz="1400" dirty="0"/>
              <a:t>加载</a:t>
            </a:r>
            <a:r>
              <a:rPr lang="zh-CN" altLang="en-US" sz="1400" b="1" dirty="0" smtClean="0">
                <a:latin typeface="+mn-lt"/>
                <a:ea typeface="+mn-ea"/>
              </a:rPr>
              <a:t>）</a:t>
            </a:r>
            <a:endParaRPr lang="en-US" altLang="zh-CN" sz="1400" b="1" dirty="0">
              <a:latin typeface="+mn-lt"/>
              <a:ea typeface="+mn-ea"/>
            </a:endParaRPr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  <a:p>
            <a:pPr marL="442913" lvl="1" indent="0">
              <a:buFont typeface="Wingdings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63890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模块机制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b="1" dirty="0" smtClean="0">
                <a:latin typeface="+mn-lt"/>
                <a:ea typeface="+mn-ea"/>
              </a:rPr>
              <a:t>模块查找策略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遍历每一个</a:t>
            </a:r>
            <a:r>
              <a:rPr lang="en-US" altLang="zh-CN" dirty="0" err="1"/>
              <a:t>node_modules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从目录中尝试直接找文件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如果当前目录找不到，就尝试添加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json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后缀找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尝试将</a:t>
            </a:r>
            <a:r>
              <a:rPr lang="en-US" altLang="zh-CN" dirty="0"/>
              <a:t>require</a:t>
            </a:r>
            <a:r>
              <a:rPr lang="zh-CN" altLang="en-US" dirty="0"/>
              <a:t>的参数作为一个包来进行查找，读取目录下的</a:t>
            </a:r>
            <a:r>
              <a:rPr lang="en-US" altLang="zh-CN" dirty="0" err="1"/>
              <a:t>package.json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直到找完了全局的</a:t>
            </a:r>
            <a:r>
              <a:rPr lang="en-US" altLang="zh-CN" dirty="0" err="1" smtClean="0"/>
              <a:t>node_modules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仍然找不到，抛出异常</a:t>
            </a:r>
            <a:endParaRPr lang="en-US" altLang="zh-CN" dirty="0" smtClean="0"/>
          </a:p>
          <a:p>
            <a:pPr marL="442913" lvl="1" indent="0">
              <a:buFont typeface="Wingdings" pitchFamily="2" charset="2"/>
              <a:buNone/>
            </a:pPr>
            <a:endParaRPr lang="en-US" altLang="zh-CN" dirty="0" smtClean="0"/>
          </a:p>
        </p:txBody>
      </p:sp>
      <p:pic>
        <p:nvPicPr>
          <p:cNvPr id="1026" name="Picture 2" descr="http://www.infoq.com/resource/articles/nodejs-module-mechanism/zh/resources/imag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32656"/>
            <a:ext cx="5972175" cy="1006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591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模块机制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b="1" dirty="0">
                <a:latin typeface="+mn-lt"/>
                <a:ea typeface="+mn-ea"/>
              </a:rPr>
              <a:t>原</a:t>
            </a:r>
            <a:r>
              <a:rPr lang="zh-CN" altLang="en-US" sz="2000" b="1" dirty="0" smtClean="0">
                <a:latin typeface="+mn-lt"/>
                <a:ea typeface="+mn-ea"/>
              </a:rPr>
              <a:t>生模块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1069975" lvl="2" indent="-342900">
              <a:spcBef>
                <a:spcPct val="100000"/>
              </a:spcBef>
            </a:pPr>
            <a:r>
              <a:rPr lang="en-US" altLang="zh-CN" b="1" dirty="0">
                <a:latin typeface="+mn-lt"/>
                <a:ea typeface="+mn-ea"/>
                <a:hlinkClick r:id="rId2"/>
              </a:rPr>
              <a:t>https://nodejs.org/dist/latest-v4.x/docs/api</a:t>
            </a:r>
            <a:r>
              <a:rPr lang="en-US" altLang="zh-CN" b="1" dirty="0" smtClean="0">
                <a:latin typeface="+mn-lt"/>
                <a:ea typeface="+mn-ea"/>
                <a:hlinkClick r:id="rId2"/>
              </a:rPr>
              <a:t>/</a:t>
            </a:r>
            <a:endParaRPr lang="en-US" altLang="zh-CN" b="1" dirty="0" smtClean="0">
              <a:latin typeface="+mn-lt"/>
              <a:ea typeface="+mn-ea"/>
            </a:endParaRPr>
          </a:p>
          <a:p>
            <a:pPr marL="1069975" lvl="2" indent="-342900">
              <a:spcBef>
                <a:spcPct val="100000"/>
              </a:spcBef>
            </a:pPr>
            <a:r>
              <a:rPr lang="zh-CN" altLang="en-US" b="1" dirty="0" smtClean="0">
                <a:latin typeface="+mn-lt"/>
                <a:ea typeface="+mn-ea"/>
              </a:rPr>
              <a:t>多查</a:t>
            </a:r>
            <a:r>
              <a:rPr lang="en-US" altLang="zh-CN" b="1" dirty="0" smtClean="0">
                <a:latin typeface="+mn-lt"/>
                <a:ea typeface="+mn-ea"/>
              </a:rPr>
              <a:t>API</a:t>
            </a:r>
            <a:r>
              <a:rPr lang="zh-CN" altLang="en-US" b="1" dirty="0" smtClean="0">
                <a:latin typeface="+mn-lt"/>
                <a:ea typeface="+mn-ea"/>
              </a:rPr>
              <a:t>，经常查漏补缺</a:t>
            </a:r>
            <a:endParaRPr lang="en-US" altLang="zh-CN" b="1" dirty="0" smtClean="0"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57" y="1268760"/>
            <a:ext cx="22764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0765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事件机制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 smtClean="0"/>
              <a:t>应用层 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大部分的原生模块都继承自</a:t>
            </a:r>
            <a:r>
              <a:rPr lang="en-US" altLang="zh-CN" dirty="0"/>
              <a:t>Event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/>
              <a:t>Event</a:t>
            </a:r>
            <a:r>
              <a:rPr lang="zh-CN" altLang="en-US" dirty="0" smtClean="0"/>
              <a:t>模块是</a:t>
            </a:r>
            <a:r>
              <a:rPr lang="zh-CN" altLang="en-US" dirty="0"/>
              <a:t>一个简单</a:t>
            </a:r>
            <a:r>
              <a:rPr lang="zh-CN" altLang="en-US" dirty="0" smtClean="0"/>
              <a:t>的观察者模式的实现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err="1" smtClean="0"/>
              <a:t>addListener</a:t>
            </a:r>
            <a:r>
              <a:rPr lang="zh-CN" altLang="en-US" dirty="0" smtClean="0"/>
              <a:t>，</a:t>
            </a:r>
            <a:r>
              <a:rPr lang="en-US" altLang="zh-CN" dirty="0"/>
              <a:t>once</a:t>
            </a:r>
            <a:r>
              <a:rPr lang="zh-CN" altLang="en-US" dirty="0"/>
              <a:t>，</a:t>
            </a:r>
            <a:r>
              <a:rPr lang="en-US" altLang="zh-CN" dirty="0" err="1"/>
              <a:t>removeListener</a:t>
            </a:r>
            <a:r>
              <a:rPr lang="zh-CN" altLang="en-US" dirty="0"/>
              <a:t>，</a:t>
            </a:r>
            <a:r>
              <a:rPr lang="en-US" altLang="zh-CN" dirty="0" err="1"/>
              <a:t>removeAllListeners</a:t>
            </a:r>
            <a:r>
              <a:rPr lang="zh-CN" altLang="en-US" dirty="0"/>
              <a:t>，</a:t>
            </a:r>
            <a:r>
              <a:rPr lang="en-US" altLang="zh-CN" dirty="0" smtClean="0"/>
              <a:t>emit</a:t>
            </a:r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一个事件添加了超过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zh-CN" altLang="en-US" dirty="0" smtClean="0"/>
              <a:t>侦听器会抛出警告</a:t>
            </a:r>
            <a:r>
              <a:rPr lang="en-US" altLang="zh-CN" dirty="0" err="1"/>
              <a:t>emitter.setMaxListeners</a:t>
            </a:r>
            <a:r>
              <a:rPr lang="en-US" altLang="zh-CN" dirty="0"/>
              <a:t>(0</a:t>
            </a:r>
            <a:r>
              <a:rPr lang="en-US" altLang="zh-CN" dirty="0" smtClean="0"/>
              <a:t>)</a:t>
            </a:r>
          </a:p>
          <a:p>
            <a:pPr marL="727075" lvl="2" indent="0">
              <a:spcBef>
                <a:spcPct val="10000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29627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事件机制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 smtClean="0"/>
              <a:t>底层（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三个事件库，实现</a:t>
            </a:r>
            <a:r>
              <a:rPr lang="en-US" altLang="zh-CN" dirty="0" smtClean="0"/>
              <a:t>C</a:t>
            </a:r>
            <a:r>
              <a:rPr lang="zh-CN" altLang="en-US" dirty="0" smtClean="0"/>
              <a:t>层事件管理和派发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err="1" smtClean="0"/>
              <a:t>Libev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主要用来支持</a:t>
            </a:r>
            <a:r>
              <a:rPr lang="en-US" altLang="zh-CN" dirty="0" smtClean="0"/>
              <a:t>socket 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、线程间通讯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err="1" smtClean="0"/>
              <a:t>Libeio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主要用来支持普通文件的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err="1" smtClean="0"/>
              <a:t>Libuv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集成了</a:t>
            </a:r>
            <a:r>
              <a:rPr lang="en-US" altLang="zh-CN" dirty="0" err="1" smtClean="0"/>
              <a:t>libev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libeio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2012796" y="4199465"/>
            <a:ext cx="4680520" cy="2109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600" b="1" dirty="0" smtClean="0">
                <a:latin typeface="Arial" charset="0"/>
                <a:ea typeface="微软雅黑" pitchFamily="34" charset="-122"/>
              </a:rPr>
              <a:t>事件库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732876" y="5567617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 pitchFamily="34" charset="-122"/>
              </a:rPr>
              <a:t>liveio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732876" y="4605964"/>
            <a:ext cx="355997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UV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910408" y="5567617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libev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2566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 smtClean="0"/>
              <a:t>什么是异步</a:t>
            </a:r>
            <a:r>
              <a:rPr lang="en-US" altLang="zh-CN" sz="2000" dirty="0" smtClean="0"/>
              <a:t>IO</a:t>
            </a:r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操作系统中，程序运行的空间分为内核空间和用户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即用户</a:t>
            </a:r>
            <a:r>
              <a:rPr lang="zh-CN" altLang="en-US" dirty="0"/>
              <a:t>空间中的程序不用依赖内核空间中的</a:t>
            </a:r>
            <a:r>
              <a:rPr lang="en-US" altLang="zh-CN" dirty="0"/>
              <a:t>I/O</a:t>
            </a:r>
            <a:r>
              <a:rPr lang="zh-CN" altLang="en-US" dirty="0"/>
              <a:t>操作实际完成，即可进行后续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在等待</a:t>
            </a:r>
            <a:r>
              <a:rPr lang="en-US" altLang="zh-CN" dirty="0"/>
              <a:t>I/O</a:t>
            </a:r>
            <a:r>
              <a:rPr lang="zh-CN" altLang="en-US" dirty="0"/>
              <a:t>完成的过程中</a:t>
            </a:r>
            <a:r>
              <a:rPr lang="zh-CN" altLang="en-US" dirty="0" smtClean="0"/>
              <a:t>，为了</a:t>
            </a:r>
            <a:r>
              <a:rPr lang="zh-CN" altLang="en-US" dirty="0"/>
              <a:t>充分利用</a:t>
            </a:r>
            <a:r>
              <a:rPr lang="en-US" altLang="zh-CN" dirty="0"/>
              <a:t>CPU</a:t>
            </a:r>
            <a:r>
              <a:rPr lang="zh-CN" altLang="en-US" dirty="0" smtClean="0"/>
              <a:t>，后续任务可以和</a:t>
            </a:r>
            <a:r>
              <a:rPr lang="zh-CN" altLang="en-US" dirty="0"/>
              <a:t>使</a:t>
            </a:r>
            <a:r>
              <a:rPr lang="en-US" altLang="zh-CN" dirty="0"/>
              <a:t>I/O</a:t>
            </a:r>
            <a:r>
              <a:rPr lang="zh-CN" altLang="en-US" dirty="0"/>
              <a:t>可以</a:t>
            </a:r>
            <a:r>
              <a:rPr lang="zh-CN" altLang="en-US" dirty="0" smtClean="0"/>
              <a:t>并行。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29627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en-US" altLang="zh-CN" sz="2000" dirty="0" smtClean="0"/>
              <a:t>NODE</a:t>
            </a:r>
            <a:r>
              <a:rPr lang="zh-CN" altLang="en-US" sz="2000" dirty="0" smtClean="0"/>
              <a:t>中异步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模型</a:t>
            </a:r>
            <a:endParaRPr lang="en-US" altLang="zh-CN" sz="2000" dirty="0" smtClean="0"/>
          </a:p>
        </p:txBody>
      </p:sp>
      <p:pic>
        <p:nvPicPr>
          <p:cNvPr id="4098" name="Picture 2" descr="http://www.infoq.com/resource/articles/nodejs-asynchronous-io/zh/resources/asy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89131"/>
            <a:ext cx="379095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107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线程与进程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 smtClean="0"/>
              <a:t>单线程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err="1" smtClean="0"/>
              <a:t>Nodejs</a:t>
            </a:r>
            <a:r>
              <a:rPr lang="zh-CN" altLang="en-US" dirty="0" smtClean="0"/>
              <a:t>基于单线程的工作模式的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单线程避免了频繁创建、切换线程的开销，执行速度更快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占用更小的物理内存，使得在大负荷下内存占用率仍然很低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线程安全的同时也解放了开发人员，免去了多线程编程中忘记对变量加锁或者解锁造成的</a:t>
            </a:r>
            <a:r>
              <a:rPr lang="zh-CN" altLang="en-US" dirty="0" smtClean="0"/>
              <a:t>悲剧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缺点就是没有充分利用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的多核。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可以利用</a:t>
            </a:r>
            <a:r>
              <a:rPr lang="en-US" altLang="zh-CN" dirty="0"/>
              <a:t>tagg2</a:t>
            </a:r>
            <a:r>
              <a:rPr lang="zh-CN" altLang="en-US" dirty="0"/>
              <a:t>模块实现多线程，不推荐</a:t>
            </a:r>
            <a:endParaRPr lang="en-US" altLang="zh-CN" dirty="0"/>
          </a:p>
          <a:p>
            <a:pPr marL="1069975" lvl="2" indent="-342900">
              <a:spcBef>
                <a:spcPct val="100000"/>
              </a:spcBef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0217" y="5227187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 smtClean="0"/>
              <a:t>多进程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err="1" smtClean="0"/>
              <a:t>Nodejs</a:t>
            </a:r>
            <a:r>
              <a:rPr lang="zh-CN" altLang="en-US" dirty="0" smtClean="0"/>
              <a:t>利用多进程弥补了单进程对于多核资源的浪费（推荐）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95843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线程与进程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 smtClean="0"/>
              <a:t>多进程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smtClean="0"/>
              <a:t>cluster</a:t>
            </a:r>
            <a:r>
              <a:rPr lang="zh-CN" altLang="en-US" dirty="0"/>
              <a:t>让</a:t>
            </a:r>
            <a:r>
              <a:rPr lang="en-US" altLang="zh-CN" dirty="0"/>
              <a:t>Node.js</a:t>
            </a:r>
            <a:r>
              <a:rPr lang="zh-CN" altLang="en-US" dirty="0"/>
              <a:t>充分利用多核</a:t>
            </a:r>
            <a:r>
              <a:rPr lang="en-US" altLang="zh-CN" dirty="0" err="1"/>
              <a:t>cpu</a:t>
            </a:r>
            <a:r>
              <a:rPr lang="zh-CN" altLang="en-US" dirty="0"/>
              <a:t>的性能</a:t>
            </a:r>
            <a:r>
              <a:rPr lang="zh-CN" altLang="en-US" dirty="0" smtClean="0"/>
              <a:t>，增强健壮性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err="1" smtClean="0"/>
              <a:t>child_process</a:t>
            </a:r>
            <a:r>
              <a:rPr lang="en-US" altLang="zh-CN" dirty="0" smtClean="0"/>
              <a:t> fork</a:t>
            </a:r>
            <a:r>
              <a:rPr lang="zh-CN" altLang="en-US" dirty="0"/>
              <a:t> </a:t>
            </a:r>
            <a:r>
              <a:rPr lang="zh-CN" altLang="en-US" dirty="0" smtClean="0"/>
              <a:t>工作进程（类似</a:t>
            </a:r>
            <a:r>
              <a:rPr lang="en-US" altLang="zh-CN" dirty="0" smtClean="0"/>
              <a:t>h5 </a:t>
            </a:r>
            <a:r>
              <a:rPr lang="en-US" altLang="zh-CN" dirty="0" err="1" smtClean="0"/>
              <a:t>webworker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smtClean="0"/>
              <a:t>PM2</a:t>
            </a:r>
            <a:r>
              <a:rPr lang="zh-CN" altLang="en-US" dirty="0" smtClean="0"/>
              <a:t>自动开启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62585" y="3601735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/>
              <a:t>注意事项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任何一个隐藏的问题都</a:t>
            </a:r>
            <a:r>
              <a:rPr lang="zh-CN" altLang="en-US" dirty="0" smtClean="0"/>
              <a:t>可能导致线上程序崩溃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要非常小心的处理大量的循环，字符串拼接和浮点运算等</a:t>
            </a:r>
            <a:r>
              <a:rPr lang="en-US" altLang="zh-CN" dirty="0" err="1"/>
              <a:t>cpu</a:t>
            </a:r>
            <a:r>
              <a:rPr lang="zh-CN" altLang="en-US" dirty="0"/>
              <a:t>密集型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合理的利用技术把耗时的任务</a:t>
            </a:r>
            <a:r>
              <a:rPr lang="zh-CN" altLang="en-US" dirty="0"/>
              <a:t>丢给子线程或子进程去</a:t>
            </a:r>
            <a:r>
              <a:rPr lang="zh-CN" altLang="en-US" dirty="0" smtClean="0"/>
              <a:t>完成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81339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460"/>
              </a:spcBef>
            </a:pPr>
            <a:r>
              <a:rPr lang="en-US" altLang="zh-CN" dirty="0"/>
              <a:t>Connect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en-US" altLang="zh-CN" sz="2000" dirty="0" smtClean="0"/>
              <a:t>Connect</a:t>
            </a:r>
            <a:r>
              <a:rPr lang="zh-CN" altLang="en-US" sz="2000" dirty="0" smtClean="0"/>
              <a:t>中间件模型（</a:t>
            </a:r>
            <a:r>
              <a:rPr lang="en-US" altLang="zh-CN" sz="2000" dirty="0" smtClean="0"/>
              <a:t>express</a:t>
            </a:r>
            <a:r>
              <a:rPr lang="zh-CN" altLang="en-US" sz="2000" dirty="0" smtClean="0"/>
              <a:t>的核心）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处理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三要素：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next</a:t>
            </a:r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扮演角色</a:t>
            </a:r>
            <a:r>
              <a:rPr lang="zh-CN" altLang="en-US" dirty="0"/>
              <a:t>，处理请求，然后响应客户端或是让下一个中间件继续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每一</a:t>
            </a:r>
            <a:r>
              <a:rPr lang="zh-CN" altLang="en-US" dirty="0" smtClean="0"/>
              <a:t>个中间件职责单一，开发者通过这个模式分解业务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smtClean="0"/>
              <a:t>Connect</a:t>
            </a:r>
            <a:r>
              <a:rPr lang="zh-CN" altLang="en-US" dirty="0" smtClean="0"/>
              <a:t>维护中间件</a:t>
            </a:r>
            <a:r>
              <a:rPr lang="zh-CN" altLang="en-US" b="1" dirty="0" smtClean="0"/>
              <a:t>队列</a:t>
            </a:r>
            <a:r>
              <a:rPr lang="zh-CN" altLang="en-US" dirty="0" smtClean="0"/>
              <a:t>，并让其按照顺序执行下去处理用户的网络请求</a:t>
            </a:r>
            <a:endParaRPr lang="en-US" altLang="zh-CN" dirty="0" smtClean="0"/>
          </a:p>
        </p:txBody>
      </p:sp>
      <p:pic>
        <p:nvPicPr>
          <p:cNvPr id="8194" name="Picture 2" descr="中间件队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53693"/>
            <a:ext cx="60293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2526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34136"/>
          </a:xfrm>
        </p:spPr>
        <p:txBody>
          <a:bodyPr/>
          <a:lstStyle/>
          <a:p>
            <a:pPr>
              <a:spcBef>
                <a:spcPts val="1060"/>
              </a:spcBef>
            </a:pPr>
            <a:r>
              <a:rPr lang="zh-CN" altLang="en-US" sz="1200" dirty="0" smtClean="0"/>
              <a:t>背景</a:t>
            </a:r>
            <a:endParaRPr lang="en-US" altLang="zh-CN" sz="1200" dirty="0" smtClean="0"/>
          </a:p>
          <a:p>
            <a:pPr>
              <a:spcBef>
                <a:spcPts val="1060"/>
              </a:spcBef>
            </a:pPr>
            <a:r>
              <a:rPr lang="zh-CN" altLang="en-US" sz="1200" dirty="0" smtClean="0"/>
              <a:t>特点</a:t>
            </a:r>
            <a:endParaRPr lang="en-US" altLang="zh-CN" sz="1200" dirty="0" smtClean="0"/>
          </a:p>
          <a:p>
            <a:pPr>
              <a:spcBef>
                <a:spcPts val="1060"/>
              </a:spcBef>
            </a:pPr>
            <a:r>
              <a:rPr lang="zh-CN" altLang="en-US" sz="1200" dirty="0"/>
              <a:t>缺陷</a:t>
            </a:r>
            <a:r>
              <a:rPr lang="zh-CN" altLang="en-US" sz="1200" dirty="0" smtClean="0"/>
              <a:t>问题</a:t>
            </a:r>
            <a:endParaRPr lang="en-US" altLang="zh-CN" sz="1200" dirty="0" smtClean="0"/>
          </a:p>
          <a:p>
            <a:pPr>
              <a:spcBef>
                <a:spcPts val="1060"/>
              </a:spcBef>
            </a:pPr>
            <a:r>
              <a:rPr lang="zh-CN" altLang="en-US" sz="1200" dirty="0" smtClean="0"/>
              <a:t>适应</a:t>
            </a:r>
            <a:r>
              <a:rPr lang="zh-CN" altLang="en-US" sz="1200" dirty="0"/>
              <a:t>场景</a:t>
            </a:r>
            <a:endParaRPr lang="en-US" altLang="zh-CN" sz="1200" dirty="0"/>
          </a:p>
          <a:p>
            <a:pPr>
              <a:spcBef>
                <a:spcPts val="1060"/>
              </a:spcBef>
            </a:pPr>
            <a:r>
              <a:rPr lang="zh-CN" altLang="en-US" sz="1200" dirty="0" smtClean="0"/>
              <a:t>架构解析</a:t>
            </a:r>
            <a:endParaRPr lang="en-US" altLang="zh-CN" sz="1200" dirty="0" smtClean="0"/>
          </a:p>
          <a:p>
            <a:pPr>
              <a:spcBef>
                <a:spcPts val="1060"/>
              </a:spcBef>
            </a:pPr>
            <a:r>
              <a:rPr lang="zh-CN" altLang="en-US" sz="1200" dirty="0" smtClean="0"/>
              <a:t>模块机制</a:t>
            </a:r>
            <a:endParaRPr lang="en-US" altLang="zh-CN" sz="1200" dirty="0" smtClean="0"/>
          </a:p>
          <a:p>
            <a:pPr>
              <a:spcBef>
                <a:spcPts val="1060"/>
              </a:spcBef>
            </a:pPr>
            <a:r>
              <a:rPr lang="zh-CN" altLang="en-US" sz="1200" dirty="0" smtClean="0"/>
              <a:t>事件机制</a:t>
            </a:r>
            <a:endParaRPr lang="en-US" altLang="zh-CN" sz="1200" dirty="0" smtClean="0"/>
          </a:p>
          <a:p>
            <a:pPr>
              <a:spcBef>
                <a:spcPts val="1060"/>
              </a:spcBef>
            </a:pPr>
            <a:r>
              <a:rPr lang="zh-CN" altLang="en-US" sz="1200" dirty="0" smtClean="0"/>
              <a:t>异步</a:t>
            </a:r>
            <a:r>
              <a:rPr lang="en-US" altLang="zh-CN" sz="1200" dirty="0" smtClean="0"/>
              <a:t>IO</a:t>
            </a:r>
          </a:p>
          <a:p>
            <a:pPr>
              <a:spcBef>
                <a:spcPts val="1060"/>
              </a:spcBef>
            </a:pPr>
            <a:r>
              <a:rPr lang="zh-CN" altLang="en-US" sz="1200" dirty="0" smtClean="0"/>
              <a:t>进程</a:t>
            </a:r>
            <a:endParaRPr lang="en-US" altLang="zh-CN" sz="1200" dirty="0" smtClean="0"/>
          </a:p>
          <a:p>
            <a:pPr>
              <a:spcBef>
                <a:spcPts val="1060"/>
              </a:spcBef>
            </a:pPr>
            <a:r>
              <a:rPr lang="en-US" altLang="zh-CN" sz="1200" dirty="0" smtClean="0"/>
              <a:t>Connect</a:t>
            </a:r>
          </a:p>
          <a:p>
            <a:pPr>
              <a:spcBef>
                <a:spcPts val="1060"/>
              </a:spcBef>
            </a:pPr>
            <a:r>
              <a:rPr lang="en-US" altLang="zh-CN" sz="1200" dirty="0" smtClean="0"/>
              <a:t>Koa</a:t>
            </a:r>
          </a:p>
          <a:p>
            <a:pPr>
              <a:spcBef>
                <a:spcPts val="1060"/>
              </a:spcBef>
            </a:pPr>
            <a:r>
              <a:rPr lang="en-US" altLang="zh-CN" sz="1200" dirty="0" smtClean="0"/>
              <a:t>Co</a:t>
            </a:r>
          </a:p>
          <a:p>
            <a:pPr>
              <a:spcBef>
                <a:spcPts val="1060"/>
              </a:spcBef>
            </a:pPr>
            <a:r>
              <a:rPr lang="en-US" altLang="zh-CN" sz="1200" dirty="0" smtClean="0"/>
              <a:t>pm2</a:t>
            </a:r>
          </a:p>
          <a:p>
            <a:pPr>
              <a:spcBef>
                <a:spcPts val="1060"/>
              </a:spcBef>
            </a:pPr>
            <a:r>
              <a:rPr lang="en-US" altLang="zh-CN" sz="1200" dirty="0" smtClean="0"/>
              <a:t>Socket.io</a:t>
            </a:r>
          </a:p>
          <a:p>
            <a:pPr>
              <a:spcBef>
                <a:spcPts val="1060"/>
              </a:spcBef>
            </a:pPr>
            <a:r>
              <a:rPr lang="en-US" altLang="zh-CN" sz="1200" dirty="0" err="1" smtClean="0"/>
              <a:t>Shelljs</a:t>
            </a:r>
            <a:endParaRPr lang="en-US" altLang="zh-CN" sz="1200" dirty="0" smtClean="0"/>
          </a:p>
          <a:p>
            <a:pPr>
              <a:spcBef>
                <a:spcPts val="1060"/>
              </a:spcBef>
            </a:pPr>
            <a:r>
              <a:rPr lang="zh-CN" altLang="en-US" sz="1200" dirty="0" smtClean="0"/>
              <a:t>贡献模块</a:t>
            </a:r>
            <a:endParaRPr lang="en-US" altLang="zh-CN" sz="1200" dirty="0" smtClean="0"/>
          </a:p>
          <a:p>
            <a:pPr>
              <a:spcBef>
                <a:spcPts val="1060"/>
              </a:spcBef>
            </a:pPr>
            <a:r>
              <a:rPr lang="zh-CN" altLang="en-US" sz="1200" dirty="0" smtClean="0"/>
              <a:t>成长路线</a:t>
            </a:r>
            <a:endParaRPr lang="en-US" altLang="zh-CN" sz="1200" dirty="0" smtClean="0"/>
          </a:p>
          <a:p>
            <a:pPr marL="0" indent="0">
              <a:spcBef>
                <a:spcPts val="460"/>
              </a:spcBef>
              <a:buNone/>
            </a:pPr>
            <a:endParaRPr lang="en-US" altLang="zh-CN" sz="1200" dirty="0" smtClean="0"/>
          </a:p>
          <a:p>
            <a:pPr>
              <a:spcBef>
                <a:spcPts val="460"/>
              </a:spcBef>
            </a:pPr>
            <a:endParaRPr lang="en-US" altLang="zh-CN" sz="1200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7380312" y="6597352"/>
            <a:ext cx="1296144" cy="2383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614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460"/>
              </a:spcBef>
            </a:pPr>
            <a:r>
              <a:rPr lang="en-US" altLang="zh-CN" dirty="0"/>
              <a:t>Koa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en-US" altLang="zh-CN" sz="2000" dirty="0" smtClean="0"/>
              <a:t>KOA</a:t>
            </a:r>
            <a:r>
              <a:rPr lang="zh-CN" altLang="en-US" sz="2000" dirty="0" smtClean="0"/>
              <a:t>中间件模型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处理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四</a:t>
            </a:r>
            <a:r>
              <a:rPr lang="zh-CN" altLang="en-US" dirty="0" smtClean="0"/>
              <a:t>要素：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*</a:t>
            </a:r>
            <a:r>
              <a:rPr lang="en-US" altLang="zh-CN" dirty="0"/>
              <a:t>next   context (</a:t>
            </a:r>
            <a:r>
              <a:rPr lang="zh-CN" altLang="en-US" dirty="0" smtClean="0"/>
              <a:t>底层中间件封装高层功能</a:t>
            </a:r>
            <a:r>
              <a:rPr lang="en-US" altLang="zh-CN" dirty="0" smtClean="0"/>
              <a:t>)</a:t>
            </a:r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err="1" smtClean="0"/>
              <a:t>Downstrem</a:t>
            </a:r>
            <a:r>
              <a:rPr lang="zh-CN" altLang="en-US" dirty="0" smtClean="0"/>
              <a:t>、</a:t>
            </a:r>
            <a:r>
              <a:rPr lang="en-US" altLang="zh-CN" dirty="0"/>
              <a:t>yield next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Upstream</a:t>
            </a:r>
            <a:r>
              <a:rPr lang="zh-CN" altLang="en-US" dirty="0" smtClean="0"/>
              <a:t>（没有执行</a:t>
            </a:r>
            <a:r>
              <a:rPr lang="en-US" altLang="zh-CN" dirty="0" smtClean="0"/>
              <a:t>yield </a:t>
            </a:r>
            <a:r>
              <a:rPr lang="en-US" altLang="zh-CN" dirty="0"/>
              <a:t>next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个中间件职责单一，开发者通过这个模式分解业务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err="1" smtClean="0"/>
              <a:t>koa</a:t>
            </a:r>
            <a:r>
              <a:rPr lang="zh-CN" altLang="en-US" dirty="0" smtClean="0"/>
              <a:t>是一个栈模型，由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将中间件一分为二，分别在不同的流中处理。</a:t>
            </a:r>
            <a:endParaRPr lang="en-US" altLang="zh-CN" dirty="0" smtClean="0"/>
          </a:p>
        </p:txBody>
      </p:sp>
      <p:pic>
        <p:nvPicPr>
          <p:cNvPr id="11266" name="Picture 2" descr="http://images0.cnblogs.com/blog2015/570057/201507/2814091234450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314" y="4465451"/>
            <a:ext cx="2355595" cy="20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2526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460"/>
              </a:spcBef>
            </a:pPr>
            <a:r>
              <a:rPr lang="en-US" altLang="zh-CN" dirty="0" smtClean="0"/>
              <a:t>co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611560" y="4437112"/>
            <a:ext cx="1728192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Callback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嵌套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79912" y="4437112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Promise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628648" y="4437112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 pitchFamily="34" charset="-122"/>
              </a:rPr>
              <a:t>async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 pitchFamily="34" charset="-122"/>
              </a:rPr>
              <a:t>/await</a:t>
            </a:r>
          </a:p>
        </p:txBody>
      </p:sp>
      <p:sp>
        <p:nvSpPr>
          <p:cNvPr id="7" name="右箭头 6"/>
          <p:cNvSpPr/>
          <p:nvPr/>
        </p:nvSpPr>
        <p:spPr bwMode="auto">
          <a:xfrm>
            <a:off x="2771800" y="4556209"/>
            <a:ext cx="432048" cy="36004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5724128" y="4545124"/>
            <a:ext cx="432048" cy="36004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899592" y="5301208"/>
            <a:ext cx="1188243" cy="350865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1400" dirty="0" smtClean="0">
                <a:cs typeface="宋体" pitchFamily="2" charset="-122"/>
              </a:rPr>
              <a:t>坑</a:t>
            </a:r>
            <a:endParaRPr lang="zh-CN" altLang="en-US" sz="1400" dirty="0">
              <a:cs typeface="宋体" pitchFamily="2" charset="-122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851920" y="5337762"/>
            <a:ext cx="1188243" cy="323486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dirty="0" smtClean="0">
                <a:cs typeface="宋体" pitchFamily="2" charset="-122"/>
              </a:rPr>
              <a:t>ES6</a:t>
            </a:r>
            <a:endParaRPr lang="zh-CN" altLang="en-US" sz="1400" dirty="0">
              <a:cs typeface="宋体" pitchFamily="2" charset="-122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734394" y="5301208"/>
            <a:ext cx="1188243" cy="323486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dirty="0" smtClean="0">
                <a:cs typeface="宋体" pitchFamily="2" charset="-122"/>
              </a:rPr>
              <a:t>ES7</a:t>
            </a:r>
            <a:endParaRPr lang="zh-CN" altLang="en-US" sz="1400" dirty="0">
              <a:cs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628648" y="2348880"/>
            <a:ext cx="1399736" cy="57606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CO</a:t>
            </a:r>
          </a:p>
        </p:txBody>
      </p:sp>
      <p:cxnSp>
        <p:nvCxnSpPr>
          <p:cNvPr id="16" name="直接连接符 15"/>
          <p:cNvCxnSpPr>
            <a:stCxn id="14" idx="2"/>
            <a:endCxn id="6" idx="0"/>
          </p:cNvCxnSpPr>
          <p:nvPr/>
        </p:nvCxnSpPr>
        <p:spPr bwMode="auto">
          <a:xfrm>
            <a:off x="7328516" y="2924944"/>
            <a:ext cx="0" cy="151216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741642" y="5869865"/>
            <a:ext cx="1478430" cy="350865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1400" dirty="0" smtClean="0">
                <a:cs typeface="宋体" pitchFamily="2" charset="-122"/>
              </a:rPr>
              <a:t>解决回调嵌套</a:t>
            </a:r>
            <a:endParaRPr lang="zh-CN" altLang="en-US" sz="1400" dirty="0">
              <a:cs typeface="宋体" pitchFamily="2" charset="-122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589300" y="5886447"/>
            <a:ext cx="1478430" cy="717119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1400" dirty="0" smtClean="0">
                <a:cs typeface="宋体" pitchFamily="2" charset="-122"/>
              </a:rPr>
              <a:t>干掉回调</a:t>
            </a:r>
            <a:endParaRPr lang="en-US" altLang="zh-CN" sz="1400" dirty="0" smtClean="0">
              <a:cs typeface="宋体" pitchFamily="2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1400" dirty="0" smtClean="0">
                <a:cs typeface="宋体" pitchFamily="2" charset="-122"/>
              </a:rPr>
              <a:t>实现同步非阻塞</a:t>
            </a:r>
            <a:endParaRPr lang="zh-CN" altLang="en-US" sz="1400" dirty="0">
              <a:cs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628648" y="980728"/>
            <a:ext cx="1399736" cy="57606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generator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8037495" y="947394"/>
            <a:ext cx="1188243" cy="609398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1400" dirty="0" smtClean="0">
                <a:cs typeface="宋体" pitchFamily="2" charset="-122"/>
              </a:rPr>
              <a:t>初衷不是干这事的</a:t>
            </a:r>
            <a:endParaRPr lang="zh-CN" altLang="en-US" sz="1400" dirty="0">
              <a:cs typeface="宋体" pitchFamily="2" charset="-122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7596336" y="3483281"/>
            <a:ext cx="1188243" cy="327910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1400" dirty="0" smtClean="0">
                <a:cs typeface="宋体" pitchFamily="2" charset="-122"/>
              </a:rPr>
              <a:t>模拟实现</a:t>
            </a:r>
            <a:endParaRPr lang="zh-CN" altLang="en-US" sz="1400" dirty="0">
              <a:cs typeface="宋体" pitchFamily="2" charset="-122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8035134" y="1772816"/>
            <a:ext cx="1188243" cy="327910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1400" dirty="0" smtClean="0">
                <a:cs typeface="宋体" pitchFamily="2" charset="-122"/>
              </a:rPr>
              <a:t>巧妙利用</a:t>
            </a:r>
            <a:endParaRPr lang="zh-CN" altLang="en-US" sz="1400" dirty="0">
              <a:cs typeface="宋体" pitchFamily="2" charset="-122"/>
            </a:endParaRPr>
          </a:p>
        </p:txBody>
      </p:sp>
      <p:cxnSp>
        <p:nvCxnSpPr>
          <p:cNvPr id="26" name="直接连接符 25"/>
          <p:cNvCxnSpPr>
            <a:stCxn id="22" idx="2"/>
            <a:endCxn id="14" idx="0"/>
          </p:cNvCxnSpPr>
          <p:nvPr/>
        </p:nvCxnSpPr>
        <p:spPr bwMode="auto">
          <a:xfrm>
            <a:off x="7328516" y="1556792"/>
            <a:ext cx="0" cy="79208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485800" y="13367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co(function* 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res = yield [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Promise.resolve</a:t>
            </a:r>
            <a:r>
              <a:rPr lang="en-US" altLang="zh-CN" dirty="0"/>
              <a:t>(1),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Promise.resolve</a:t>
            </a:r>
            <a:r>
              <a:rPr lang="en-US" altLang="zh-CN" dirty="0"/>
              <a:t>(2),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Promise.resolve</a:t>
            </a:r>
            <a:r>
              <a:rPr lang="en-US" altLang="zh-CN" dirty="0"/>
              <a:t>(3),</a:t>
            </a:r>
          </a:p>
          <a:p>
            <a:r>
              <a:rPr lang="en-US" altLang="zh-CN" dirty="0"/>
              <a:t>  ];</a:t>
            </a:r>
          </a:p>
          <a:p>
            <a:r>
              <a:rPr lang="en-US" altLang="zh-CN" dirty="0"/>
              <a:t>  console.log(res); // =&gt; [1, 2, 3]</a:t>
            </a:r>
          </a:p>
          <a:p>
            <a:r>
              <a:rPr lang="en-US" altLang="zh-CN" dirty="0"/>
              <a:t>}).catch(</a:t>
            </a:r>
            <a:r>
              <a:rPr lang="en-US" altLang="zh-CN" dirty="0" err="1"/>
              <a:t>onerror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64556" y="3789040"/>
            <a:ext cx="63837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原理参考：</a:t>
            </a:r>
            <a:r>
              <a:rPr lang="en-US" altLang="zh-CN" sz="1200" dirty="0">
                <a:hlinkClick r:id="rId2"/>
              </a:rPr>
              <a:t>http://</a:t>
            </a:r>
            <a:r>
              <a:rPr lang="en-US" altLang="zh-CN" sz="1200" dirty="0" smtClean="0">
                <a:hlinkClick r:id="rId2"/>
              </a:rPr>
              <a:t>www.html-js.com/article/Nodejs-study-notes-to-understand-co-execution-logic</a:t>
            </a:r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31655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Pm2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en-US" altLang="zh-CN" sz="2000" dirty="0" smtClean="0"/>
              <a:t>PM2</a:t>
            </a:r>
            <a:r>
              <a:rPr lang="zh-CN" altLang="en-US" sz="2000" dirty="0" smtClean="0"/>
              <a:t>特性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后台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内</a:t>
            </a:r>
            <a:r>
              <a:rPr lang="zh-CN" altLang="en-US" dirty="0"/>
              <a:t>建负载</a:t>
            </a:r>
            <a:r>
              <a:rPr lang="zh-CN" altLang="en-US" dirty="0" smtClean="0"/>
              <a:t>均衡  （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max –I 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smtClean="0"/>
              <a:t>0</a:t>
            </a:r>
            <a:r>
              <a:rPr lang="zh-CN" altLang="en-US" dirty="0"/>
              <a:t>秒停机</a:t>
            </a:r>
            <a:r>
              <a:rPr lang="zh-CN" altLang="en-US" dirty="0" smtClean="0"/>
              <a:t>重载 </a:t>
            </a:r>
            <a:r>
              <a:rPr lang="en-US" altLang="zh-CN" dirty="0" smtClean="0"/>
              <a:t>(reload id  reload all)</a:t>
            </a:r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停止不稳定的</a:t>
            </a:r>
            <a:r>
              <a:rPr lang="zh-CN" altLang="en-US" dirty="0" smtClean="0"/>
              <a:t>进程 （自动）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控制台</a:t>
            </a:r>
            <a:r>
              <a:rPr lang="zh-CN" altLang="en-US" dirty="0" smtClean="0"/>
              <a:t>检测 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err="1"/>
              <a:t>monit</a:t>
            </a:r>
            <a:r>
              <a:rPr lang="en-US" altLang="zh-CN" dirty="0"/>
              <a:t> </a:t>
            </a:r>
            <a:r>
              <a:rPr lang="en-US" altLang="zh-CN" dirty="0" smtClean="0"/>
              <a:t>..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提供 </a:t>
            </a:r>
            <a:r>
              <a:rPr lang="en-US" altLang="zh-CN" dirty="0"/>
              <a:t>HTTP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（</a:t>
            </a:r>
            <a:r>
              <a:rPr lang="en-US" altLang="zh-CN" dirty="0"/>
              <a:t>web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39552" y="4869160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 smtClean="0"/>
              <a:t>注意事项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smtClean="0"/>
              <a:t>Node</a:t>
            </a:r>
            <a:r>
              <a:rPr lang="zh-CN" altLang="en-US" dirty="0" smtClean="0"/>
              <a:t>执行参数传递 </a:t>
            </a:r>
            <a:r>
              <a:rPr lang="en-US" altLang="zh-CN" dirty="0"/>
              <a:t>--node-</a:t>
            </a:r>
            <a:r>
              <a:rPr lang="en-US" altLang="zh-CN" dirty="0" err="1"/>
              <a:t>args</a:t>
            </a:r>
            <a:r>
              <a:rPr lang="en-US" altLang="zh-CN" dirty="0"/>
              <a:t>="--harmony"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smtClean="0"/>
              <a:t>Reload</a:t>
            </a:r>
            <a:r>
              <a:rPr lang="zh-CN" altLang="en-US" dirty="0" smtClean="0"/>
              <a:t>适用范围：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&amp;&amp;</a:t>
            </a:r>
            <a:r>
              <a:rPr lang="en-US" altLang="zh-CN" dirty="0"/>
              <a:t>Node </a:t>
            </a:r>
            <a:r>
              <a:rPr lang="en-US" altLang="zh-CN" dirty="0" smtClean="0"/>
              <a:t>0.11.x+&amp;&amp;cluster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启动异常等相关情况也可以看</a:t>
            </a:r>
            <a:r>
              <a:rPr lang="en-US" altLang="zh-CN" dirty="0" smtClean="0"/>
              <a:t>pm2</a:t>
            </a:r>
            <a:r>
              <a:rPr lang="zh-CN" altLang="en-US" dirty="0" smtClean="0"/>
              <a:t>的日志  </a:t>
            </a:r>
            <a:r>
              <a:rPr lang="en-US" altLang="zh-CN" dirty="0" smtClean="0"/>
              <a:t>pm logs</a:t>
            </a:r>
          </a:p>
        </p:txBody>
      </p:sp>
      <p:pic>
        <p:nvPicPr>
          <p:cNvPr id="1026" name="Picture 2" descr="http://img4.douban.com/view/note/large/public/p101405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49" y="2060848"/>
            <a:ext cx="3568092" cy="181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2526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Socket.io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/>
              <a:t>特性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，提供了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和浏览器端的实现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全双工通信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)</a:t>
            </a:r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事件驱动，可以把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看成两个建立在订阅发布模式上通信的模块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1216" y="393305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 smtClean="0"/>
              <a:t>实例</a:t>
            </a: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8932"/>
            <a:ext cx="3456398" cy="2514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38932"/>
            <a:ext cx="3026400" cy="158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7443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Shell.js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/>
              <a:t>特性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基于</a:t>
            </a:r>
            <a:r>
              <a:rPr lang="en-US" altLang="zh-CN" dirty="0" smtClean="0"/>
              <a:t>node </a:t>
            </a:r>
            <a:r>
              <a:rPr lang="en-US" altLang="zh-CN" dirty="0" err="1" smtClean="0"/>
              <a:t>child_process</a:t>
            </a:r>
            <a:r>
              <a:rPr lang="zh-CN" altLang="en-US" dirty="0" smtClean="0"/>
              <a:t>模块，使得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拥有编写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脚本的能力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也支持</a:t>
            </a:r>
            <a:r>
              <a:rPr lang="en-US" altLang="zh-CN" dirty="0" smtClean="0"/>
              <a:t>windows</a:t>
            </a:r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配合</a:t>
            </a:r>
            <a:r>
              <a:rPr lang="en-US" altLang="zh-CN" dirty="0" smtClean="0"/>
              <a:t>chalk.js </a:t>
            </a:r>
            <a:r>
              <a:rPr lang="zh-CN" altLang="en-US" dirty="0" smtClean="0"/>
              <a:t>会使得输出更优雅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8" y="3680643"/>
            <a:ext cx="73818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1431" y="4437112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/>
              <a:t>注意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子进程</a:t>
            </a:r>
            <a:r>
              <a:rPr lang="zh-CN" altLang="en-US" dirty="0" smtClean="0"/>
              <a:t>颜色丢失，</a:t>
            </a:r>
            <a:r>
              <a:rPr lang="en-US" altLang="zh-CN" dirty="0" err="1" smtClean="0"/>
              <a:t>child_process.spawnSync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stdio</a:t>
            </a:r>
            <a:r>
              <a:rPr lang="en-US" altLang="zh-CN" dirty="0"/>
              <a:t>: 'inherit'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err="1" smtClean="0"/>
              <a:t>Shelljs</a:t>
            </a:r>
            <a:r>
              <a:rPr lang="zh-CN" altLang="en-US" dirty="0" smtClean="0"/>
              <a:t>是一层更高级的封装，如果需要对底层的细节控制要求比较的话，可以在适当场景用原生的来处理。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48378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贡献模块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196752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 smtClean="0"/>
              <a:t>如何贡献模块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创建</a:t>
            </a:r>
            <a:r>
              <a:rPr lang="en-US" altLang="zh-CN" dirty="0"/>
              <a:t>repository (</a:t>
            </a:r>
            <a:r>
              <a:rPr lang="en-US" altLang="zh-CN" dirty="0" err="1"/>
              <a:t>git</a:t>
            </a:r>
            <a:r>
              <a:rPr lang="en-US" altLang="zh-CN" dirty="0"/>
              <a:t>) </a:t>
            </a:r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初始化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（注意版本号、用户名）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err="1"/>
              <a:t>n</a:t>
            </a:r>
            <a:r>
              <a:rPr lang="en-US" altLang="zh-CN" dirty="0" err="1" smtClean="0"/>
              <a:t>pm</a:t>
            </a:r>
            <a:r>
              <a:rPr lang="zh-CN" altLang="en-US" dirty="0" smtClean="0"/>
              <a:t>申请账号</a:t>
            </a:r>
            <a:r>
              <a:rPr lang="en-US" altLang="zh-CN" dirty="0" smtClean="0"/>
              <a:t>:</a:t>
            </a:r>
            <a:r>
              <a:rPr lang="en-US" altLang="zh-CN" dirty="0"/>
              <a:t>www.npmjs.org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en-US" altLang="zh-CN" dirty="0" err="1" smtClean="0"/>
              <a:t>npm</a:t>
            </a:r>
            <a:r>
              <a:rPr lang="zh-CN" altLang="en-US" dirty="0" smtClean="0"/>
              <a:t>本地配置：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adduser</a:t>
            </a:r>
            <a:r>
              <a:rPr lang="en-US" altLang="zh-CN" dirty="0"/>
              <a:t> </a:t>
            </a:r>
            <a:r>
              <a:rPr lang="en-US" altLang="zh-CN" dirty="0" smtClean="0"/>
              <a:t> -&gt; 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whoami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发布：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smtClean="0"/>
              <a:t>publish</a:t>
            </a:r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网络连接有点长，可以用</a:t>
            </a:r>
            <a:r>
              <a:rPr lang="en-US" altLang="zh-CN" dirty="0" smtClean="0"/>
              <a:t>-d</a:t>
            </a:r>
            <a:r>
              <a:rPr lang="zh-CN" altLang="en-US" dirty="0" smtClean="0"/>
              <a:t>来监视过程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39821" y="4797152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 smtClean="0"/>
              <a:t>版本规范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主版号：当你做了不相容的 </a:t>
            </a:r>
            <a:r>
              <a:rPr lang="en-US" altLang="zh-CN" dirty="0"/>
              <a:t>API 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 </a:t>
            </a:r>
            <a:r>
              <a:rPr lang="zh-CN" altLang="en-US" dirty="0"/>
              <a:t>次版号：当你做了向下相容的功能性新增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 </a:t>
            </a:r>
            <a:r>
              <a:rPr lang="zh-CN" altLang="en-US" dirty="0"/>
              <a:t>修订号：当你做了向下相容的问题修正。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61605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学习路线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1392276" y="1268760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学习基础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584100" y="1268760"/>
            <a:ext cx="158417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 pitchFamily="34" charset="-122"/>
              </a:rPr>
              <a:t>尝试更多的事情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60364" y="1268760"/>
            <a:ext cx="158417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 pitchFamily="34" charset="-122"/>
              </a:rPr>
              <a:t>API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 pitchFamily="34" charset="-122"/>
              </a:rPr>
              <a:t>查漏补缺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12160" y="2891025"/>
            <a:ext cx="158417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多实践、看源码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35896" y="2891025"/>
            <a:ext cx="158417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优化三方模块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351852" y="2914129"/>
            <a:ext cx="158417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创建自己的模块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5364088" y="1412776"/>
            <a:ext cx="411836" cy="288032"/>
          </a:xfrm>
          <a:prstGeom prst="rightArrow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2954518" y="1412776"/>
            <a:ext cx="411836" cy="288032"/>
          </a:xfrm>
          <a:prstGeom prst="rightArrow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6588224" y="2132856"/>
            <a:ext cx="360040" cy="432048"/>
          </a:xfrm>
          <a:prstGeom prst="downArrow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3" name="左箭头 12"/>
          <p:cNvSpPr/>
          <p:nvPr/>
        </p:nvSpPr>
        <p:spPr bwMode="auto">
          <a:xfrm>
            <a:off x="3008036" y="3035041"/>
            <a:ext cx="411836" cy="288032"/>
          </a:xfrm>
          <a:prstGeom prst="leftArrow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4" name="左箭头 13"/>
          <p:cNvSpPr/>
          <p:nvPr/>
        </p:nvSpPr>
        <p:spPr bwMode="auto">
          <a:xfrm>
            <a:off x="5364088" y="3068960"/>
            <a:ext cx="411836" cy="288032"/>
          </a:xfrm>
          <a:prstGeom prst="leftArrow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817240" y="393305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ct val="100000"/>
              </a:spcBef>
            </a:pPr>
            <a:r>
              <a:rPr lang="zh-CN" altLang="en-US" sz="2000" dirty="0" smtClean="0"/>
              <a:t>始终贯穿</a:t>
            </a:r>
            <a:endParaRPr lang="en-US" altLang="zh-CN" sz="2000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/>
              <a:t>夯实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多实践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关注牛人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r>
              <a:rPr lang="zh-CN" altLang="en-US" dirty="0" smtClean="0"/>
              <a:t>多读源码，改进的思路看问题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82526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7380312" y="6381328"/>
            <a:ext cx="1296144" cy="4766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131840" y="4388842"/>
            <a:ext cx="17319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b="1"/>
              <a:t>Q &amp; A</a:t>
            </a:r>
            <a:endParaRPr lang="zh-CN" altLang="en-US" sz="4400" b="1"/>
          </a:p>
        </p:txBody>
      </p:sp>
    </p:spTree>
    <p:extLst>
      <p:ext uri="{BB962C8B-B14F-4D97-AF65-F5344CB8AC3E}">
        <p14:creationId xmlns:p14="http://schemas.microsoft.com/office/powerpoint/2010/main" val="7302172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18138"/>
            <a:ext cx="1702990" cy="174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71800" y="1196752"/>
            <a:ext cx="22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创始人：</a:t>
            </a:r>
            <a:r>
              <a:rPr lang="en-US" altLang="zh-CN" dirty="0" smtClean="0"/>
              <a:t>Ryan </a:t>
            </a:r>
            <a:r>
              <a:rPr lang="en-US" altLang="zh-CN" dirty="0"/>
              <a:t>Dahl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1718484"/>
            <a:ext cx="437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初衷：解决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服务器的高并发性能问题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71800" y="2240216"/>
            <a:ext cx="526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尝试</a:t>
            </a:r>
            <a:r>
              <a:rPr lang="zh-CN" altLang="en-US" dirty="0" smtClean="0"/>
              <a:t>：</a:t>
            </a:r>
            <a:r>
              <a:rPr lang="en-US" altLang="zh-CN" dirty="0"/>
              <a:t>Ruby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，最终都基本上由于失败了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71800" y="2780696"/>
            <a:ext cx="449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觉悟</a:t>
            </a:r>
            <a:r>
              <a:rPr lang="zh-CN" altLang="en-US" dirty="0" smtClean="0"/>
              <a:t>：通过</a:t>
            </a:r>
            <a:r>
              <a:rPr lang="zh-CN" altLang="en-US" dirty="0"/>
              <a:t>事件驱动和异步</a:t>
            </a:r>
            <a:r>
              <a:rPr lang="en-US" altLang="zh-CN" dirty="0"/>
              <a:t>I/O</a:t>
            </a:r>
            <a:r>
              <a:rPr lang="zh-CN" altLang="en-US" dirty="0"/>
              <a:t>来达成目的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71800" y="3370883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机会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GOOGLE V8</a:t>
            </a:r>
            <a:r>
              <a:rPr lang="zh-CN" altLang="en-US" dirty="0" smtClean="0"/>
              <a:t>引擎的面世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71800" y="3892615"/>
            <a:ext cx="564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月，提交第一行代码，项目命名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94390" y="4355812"/>
            <a:ext cx="54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年，携项目加入</a:t>
            </a:r>
            <a:r>
              <a:rPr lang="en-US" altLang="zh-CN" dirty="0" err="1"/>
              <a:t>Joyent</a:t>
            </a:r>
            <a:r>
              <a:rPr lang="zh-CN" altLang="en-US" dirty="0" smtClean="0"/>
              <a:t>，成为公司项目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1800" y="5373216"/>
            <a:ext cx="545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分裂</a:t>
            </a:r>
            <a:r>
              <a:rPr lang="zh-CN" altLang="en-US" dirty="0" smtClean="0"/>
              <a:t>：</a:t>
            </a:r>
            <a:r>
              <a:rPr lang="en-US" altLang="zh-CN" dirty="0" err="1"/>
              <a:t>Mikeal</a:t>
            </a:r>
            <a:r>
              <a:rPr lang="en-US" altLang="zh-CN" dirty="0"/>
              <a:t> </a:t>
            </a:r>
            <a:r>
              <a:rPr lang="en-US" altLang="zh-CN" dirty="0" smtClean="0"/>
              <a:t>Rogers</a:t>
            </a:r>
            <a:r>
              <a:rPr lang="zh-CN" altLang="en-US" dirty="0" smtClean="0"/>
              <a:t>发起了</a:t>
            </a:r>
            <a:r>
              <a:rPr lang="en-US" altLang="zh-CN" dirty="0"/>
              <a:t>Node </a:t>
            </a:r>
            <a:r>
              <a:rPr lang="en-US" altLang="zh-CN" dirty="0" err="1" smtClean="0"/>
              <a:t>forword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io.js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71800" y="4859868"/>
            <a:ext cx="60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堕落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Joyent</a:t>
            </a:r>
            <a:r>
              <a:rPr lang="zh-CN" altLang="en-US" dirty="0" smtClean="0"/>
              <a:t>不</a:t>
            </a:r>
            <a:r>
              <a:rPr lang="zh-CN" altLang="en-US" dirty="0"/>
              <a:t>作为</a:t>
            </a:r>
            <a:r>
              <a:rPr lang="zh-CN" altLang="en-US" dirty="0" smtClean="0"/>
              <a:t>和对</a:t>
            </a:r>
            <a:r>
              <a:rPr lang="zh-CN" altLang="en-US" dirty="0"/>
              <a:t>社区其他成员的干预</a:t>
            </a:r>
            <a:r>
              <a:rPr lang="zh-CN" altLang="en-US" dirty="0" smtClean="0"/>
              <a:t>，进展缓慢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4390" y="586798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重逢</a:t>
            </a:r>
            <a:r>
              <a:rPr lang="zh-CN" altLang="en-US" dirty="0" smtClean="0"/>
              <a:t>：今年正式合并，并对外发布新的版本号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1856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55576" y="3647801"/>
            <a:ext cx="1687768" cy="720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事件驱动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4564359" y="3647881"/>
            <a:ext cx="1663825" cy="720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单线程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508575" y="3645024"/>
            <a:ext cx="1663825" cy="720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跨平台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771800" y="3647801"/>
            <a:ext cx="1347941" cy="720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异步</a:t>
            </a:r>
            <a:r>
              <a:rPr lang="en-US" altLang="zh-CN" sz="1600" b="1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 pitchFamily="34" charset="-122"/>
              </a:rPr>
              <a:t>IO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707904" y="1628800"/>
            <a:ext cx="1347941" cy="7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特点</a:t>
            </a:r>
          </a:p>
        </p:txBody>
      </p:sp>
      <p:cxnSp>
        <p:nvCxnSpPr>
          <p:cNvPr id="4" name="肘形连接符 3"/>
          <p:cNvCxnSpPr>
            <a:stCxn id="40" idx="2"/>
            <a:endCxn id="10" idx="0"/>
          </p:cNvCxnSpPr>
          <p:nvPr/>
        </p:nvCxnSpPr>
        <p:spPr bwMode="auto">
          <a:xfrm rot="5400000">
            <a:off x="2341168" y="1607093"/>
            <a:ext cx="1299001" cy="2782415"/>
          </a:xfrm>
          <a:prstGeom prst="bentConnector3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肘形连接符 5"/>
          <p:cNvCxnSpPr>
            <a:stCxn id="40" idx="2"/>
            <a:endCxn id="13" idx="0"/>
          </p:cNvCxnSpPr>
          <p:nvPr/>
        </p:nvCxnSpPr>
        <p:spPr bwMode="auto">
          <a:xfrm rot="5400000">
            <a:off x="3264323" y="2530248"/>
            <a:ext cx="1299001" cy="936104"/>
          </a:xfrm>
          <a:prstGeom prst="bentConnector3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肘形连接符 7"/>
          <p:cNvCxnSpPr>
            <a:stCxn id="40" idx="2"/>
            <a:endCxn id="11" idx="0"/>
          </p:cNvCxnSpPr>
          <p:nvPr/>
        </p:nvCxnSpPr>
        <p:spPr bwMode="auto">
          <a:xfrm rot="16200000" flipH="1">
            <a:off x="4239533" y="2491141"/>
            <a:ext cx="1299081" cy="1014397"/>
          </a:xfrm>
          <a:prstGeom prst="bentConnector3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肘形连接符 13"/>
          <p:cNvCxnSpPr>
            <a:stCxn id="40" idx="2"/>
            <a:endCxn id="12" idx="0"/>
          </p:cNvCxnSpPr>
          <p:nvPr/>
        </p:nvCxnSpPr>
        <p:spPr bwMode="auto">
          <a:xfrm rot="16200000" flipH="1">
            <a:off x="5213069" y="1517605"/>
            <a:ext cx="1296224" cy="2958613"/>
          </a:xfrm>
          <a:prstGeom prst="bentConnector3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右大括号 15"/>
          <p:cNvSpPr/>
          <p:nvPr/>
        </p:nvSpPr>
        <p:spPr bwMode="auto">
          <a:xfrm rot="5400000">
            <a:off x="2414604" y="4293096"/>
            <a:ext cx="288032" cy="864096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1" name="右大括号 40"/>
          <p:cNvSpPr/>
          <p:nvPr/>
        </p:nvSpPr>
        <p:spPr bwMode="auto">
          <a:xfrm rot="5400000">
            <a:off x="6228184" y="4293096"/>
            <a:ext cx="288032" cy="864096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14736" y="5085184"/>
            <a:ext cx="1687768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初衷（高并发）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5548528" y="5085184"/>
            <a:ext cx="1687768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V8&amp;&amp;JS</a:t>
            </a:r>
          </a:p>
        </p:txBody>
      </p:sp>
    </p:spTree>
    <p:extLst>
      <p:ext uri="{BB962C8B-B14F-4D97-AF65-F5344CB8AC3E}">
        <p14:creationId xmlns:p14="http://schemas.microsoft.com/office/powerpoint/2010/main" val="228997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219201"/>
            <a:ext cx="6995120" cy="409599"/>
          </a:xfrm>
        </p:spPr>
        <p:txBody>
          <a:bodyPr/>
          <a:lstStyle/>
          <a:p>
            <a:r>
              <a:rPr lang="zh-CN" altLang="en-US" dirty="0" smtClean="0"/>
              <a:t>高并发能力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</a:t>
            </a:r>
            <a:r>
              <a:rPr lang="zh-CN" altLang="en-US" dirty="0"/>
              <a:t>“hello world”请求：</a:t>
            </a:r>
          </a:p>
          <a:p>
            <a:pPr marL="442913" lvl="1" indent="0">
              <a:buNone/>
            </a:pPr>
            <a:r>
              <a:rPr lang="zh-CN" altLang="en-US" dirty="0"/>
              <a:t>     PHP 每秒响应请求数为3624，平均每个请求响应时间为0.39秒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42913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Node</a:t>
            </a:r>
            <a:r>
              <a:rPr lang="zh-CN" altLang="en-US" dirty="0"/>
              <a:t>.js 每秒响应请求数为7677，平均每个请求响应时间为0.</a:t>
            </a:r>
            <a:r>
              <a:rPr lang="zh-CN" altLang="en-US" dirty="0" smtClean="0"/>
              <a:t>13秒</a:t>
            </a:r>
            <a:endParaRPr lang="zh-CN" altLang="en-US" dirty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MySQL查询操作：</a:t>
            </a:r>
          </a:p>
          <a:p>
            <a:pPr marL="442913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PHP </a:t>
            </a:r>
            <a:r>
              <a:rPr lang="zh-CN" altLang="en-US" dirty="0"/>
              <a:t>每秒响应请求数为1293，平均每个请求响应时间为0.82</a:t>
            </a:r>
          </a:p>
          <a:p>
            <a:pPr marL="442913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Node</a:t>
            </a:r>
            <a:r>
              <a:rPr lang="zh-CN" altLang="en-US" dirty="0"/>
              <a:t>.js 每秒响应请求数为2999，平均每个请求响应时间为0.33秒</a:t>
            </a:r>
          </a:p>
          <a:p>
            <a:pPr marL="442913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31019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748328" y="1895966"/>
            <a:ext cx="1687768" cy="7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缺陷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6412624" y="3930045"/>
            <a:ext cx="1687768" cy="7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异步回调嵌套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748328" y="3933136"/>
            <a:ext cx="1687768" cy="7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易崩溃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012024" y="3933136"/>
            <a:ext cx="1687768" cy="7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计算能力弱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5" name="肘形连接符 4"/>
          <p:cNvCxnSpPr>
            <a:stCxn id="6" idx="2"/>
            <a:endCxn id="9" idx="0"/>
          </p:cNvCxnSpPr>
          <p:nvPr/>
        </p:nvCxnSpPr>
        <p:spPr bwMode="auto">
          <a:xfrm rot="5400000">
            <a:off x="2565475" y="1906399"/>
            <a:ext cx="1317170" cy="2736304"/>
          </a:xfrm>
          <a:prstGeom prst="bentConnector3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肘形连接符 10"/>
          <p:cNvCxnSpPr>
            <a:stCxn id="6" idx="2"/>
            <a:endCxn id="8" idx="0"/>
          </p:cNvCxnSpPr>
          <p:nvPr/>
        </p:nvCxnSpPr>
        <p:spPr bwMode="auto">
          <a:xfrm rot="5400000">
            <a:off x="3933627" y="3274551"/>
            <a:ext cx="1317170" cy="12700"/>
          </a:xfrm>
          <a:prstGeom prst="bentConnector3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肘形连接符 12"/>
          <p:cNvCxnSpPr>
            <a:stCxn id="6" idx="2"/>
            <a:endCxn id="7" idx="0"/>
          </p:cNvCxnSpPr>
          <p:nvPr/>
        </p:nvCxnSpPr>
        <p:spPr bwMode="auto">
          <a:xfrm rot="16200000" flipH="1">
            <a:off x="5267321" y="1940857"/>
            <a:ext cx="1314079" cy="2664296"/>
          </a:xfrm>
          <a:prstGeom prst="bentConnector3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67664" y="5013176"/>
            <a:ext cx="2376487" cy="717119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dirty="0" smtClean="0">
                <a:cs typeface="宋体" pitchFamily="2" charset="-122"/>
              </a:rPr>
              <a:t>Fork</a:t>
            </a:r>
            <a:r>
              <a:rPr lang="zh-CN" altLang="en-US" sz="1400" dirty="0" smtClean="0">
                <a:cs typeface="宋体" pitchFamily="2" charset="-122"/>
              </a:rPr>
              <a:t>进程、计算外包</a:t>
            </a:r>
            <a:endParaRPr lang="en-US" altLang="zh-CN" sz="1400" dirty="0" smtClean="0">
              <a:cs typeface="宋体" pitchFamily="2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1400" dirty="0" smtClean="0">
                <a:cs typeface="宋体" pitchFamily="2" charset="-122"/>
              </a:rPr>
              <a:t>和其他语言的实现合作</a:t>
            </a:r>
            <a:endParaRPr lang="zh-CN" altLang="en-US" sz="1400" dirty="0">
              <a:cs typeface="宋体" pitchFamily="2" charset="-122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397618" y="5013175"/>
            <a:ext cx="2376487" cy="717119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dirty="0" smtClean="0">
                <a:cs typeface="宋体" pitchFamily="2" charset="-122"/>
              </a:rPr>
              <a:t>Cluster </a:t>
            </a:r>
            <a:r>
              <a:rPr lang="zh-CN" altLang="en-US" sz="1400" dirty="0" smtClean="0">
                <a:cs typeface="宋体" pitchFamily="2" charset="-122"/>
              </a:rPr>
              <a:t>多进程处理</a:t>
            </a:r>
            <a:endParaRPr lang="en-US" altLang="zh-CN" sz="1400" dirty="0" smtClean="0">
              <a:cs typeface="宋体" pitchFamily="2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dirty="0" smtClean="0">
                <a:cs typeface="宋体" pitchFamily="2" charset="-122"/>
              </a:rPr>
              <a:t>PM2</a:t>
            </a:r>
            <a:r>
              <a:rPr lang="zh-CN" altLang="en-US" sz="1400" dirty="0" smtClean="0">
                <a:cs typeface="宋体" pitchFamily="2" charset="-122"/>
              </a:rPr>
              <a:t>等三方工具</a:t>
            </a:r>
            <a:endParaRPr lang="zh-CN" altLang="en-US" sz="1400" dirty="0">
              <a:cs typeface="宋体" pitchFamily="2" charset="-122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68265" y="4986388"/>
            <a:ext cx="2376487" cy="717119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dirty="0"/>
              <a:t>Async.js</a:t>
            </a:r>
            <a:endParaRPr lang="en-US" altLang="zh-CN" sz="1400" dirty="0" smtClean="0">
              <a:cs typeface="宋体" pitchFamily="2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dirty="0" smtClean="0">
                <a:cs typeface="宋体" pitchFamily="2" charset="-122"/>
              </a:rPr>
              <a:t>Promise</a:t>
            </a:r>
            <a:r>
              <a:rPr lang="zh-CN" altLang="en-US" sz="1400" dirty="0" smtClean="0">
                <a:cs typeface="宋体" pitchFamily="2" charset="-122"/>
              </a:rPr>
              <a:t>、</a:t>
            </a:r>
            <a:r>
              <a:rPr lang="en-US" altLang="zh-CN" sz="1400" dirty="0" smtClean="0">
                <a:cs typeface="宋体" pitchFamily="2" charset="-122"/>
              </a:rPr>
              <a:t>co..</a:t>
            </a:r>
            <a:endParaRPr lang="zh-CN" altLang="en-US" sz="1400" dirty="0"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6706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适用场景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4365104"/>
            <a:ext cx="6995120" cy="409599"/>
          </a:xfrm>
        </p:spPr>
        <p:txBody>
          <a:bodyPr/>
          <a:lstStyle/>
          <a:p>
            <a:r>
              <a:rPr lang="zh-CN" altLang="en-US" dirty="0" smtClean="0"/>
              <a:t>适合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为主的大多数的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442913" lvl="1" indent="0">
              <a:buNone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39552" y="1412776"/>
            <a:ext cx="6995120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dirty="0" smtClean="0"/>
              <a:t>不适合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密集型应用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加密解密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其他超长耗时的算法（</a:t>
            </a:r>
            <a:r>
              <a:rPr lang="en-US" altLang="zh-CN" dirty="0" err="1" smtClean="0"/>
              <a:t>fibo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42913" lvl="1" indent="0">
              <a:buFont typeface="Wingdings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40961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19201"/>
            <a:ext cx="6995120" cy="409599"/>
          </a:xfrm>
        </p:spPr>
        <p:txBody>
          <a:bodyPr/>
          <a:lstStyle/>
          <a:p>
            <a:r>
              <a:rPr lang="zh-CN" altLang="en-US" dirty="0" smtClean="0"/>
              <a:t>应用场景举例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复杂逻辑的网站；</a:t>
            </a:r>
          </a:p>
          <a:p>
            <a:pPr lvl="1"/>
            <a:r>
              <a:rPr lang="zh-CN" altLang="en-US" dirty="0"/>
              <a:t> 基于社交网络的大规模 </a:t>
            </a:r>
            <a:r>
              <a:rPr lang="en-US" altLang="zh-CN" dirty="0"/>
              <a:t>Web </a:t>
            </a:r>
            <a:r>
              <a:rPr lang="zh-CN" altLang="en-US" dirty="0"/>
              <a:t>应用；</a:t>
            </a:r>
          </a:p>
          <a:p>
            <a:pPr lvl="1"/>
            <a:r>
              <a:rPr lang="en-US" altLang="zh-CN" dirty="0"/>
              <a:t>Web Socket </a:t>
            </a:r>
            <a:r>
              <a:rPr lang="zh-CN" altLang="en-US" dirty="0"/>
              <a:t>服务器；</a:t>
            </a:r>
          </a:p>
          <a:p>
            <a:pPr lvl="1"/>
            <a:r>
              <a:rPr lang="en-US" altLang="zh-CN" dirty="0"/>
              <a:t>TCP/UDP </a:t>
            </a:r>
            <a:r>
              <a:rPr lang="zh-CN" altLang="en-US" dirty="0"/>
              <a:t>套接字应用程序；</a:t>
            </a:r>
          </a:p>
          <a:p>
            <a:pPr lvl="1"/>
            <a:r>
              <a:rPr lang="zh-CN" altLang="en-US" dirty="0"/>
              <a:t>命令行工具；</a:t>
            </a:r>
          </a:p>
          <a:p>
            <a:pPr lvl="1"/>
            <a:r>
              <a:rPr lang="zh-CN" altLang="en-US" dirty="0"/>
              <a:t>交互式终端程序；</a:t>
            </a:r>
          </a:p>
          <a:p>
            <a:pPr lvl="1"/>
            <a:r>
              <a:rPr lang="zh-CN" altLang="en-US" dirty="0"/>
              <a:t>带有图形用户界面的本地应用程序；</a:t>
            </a:r>
          </a:p>
          <a:p>
            <a:pPr lvl="1"/>
            <a:r>
              <a:rPr lang="zh-CN" altLang="en-US" dirty="0"/>
              <a:t>单元测试工具；</a:t>
            </a:r>
          </a:p>
          <a:p>
            <a:pPr lvl="1"/>
            <a:r>
              <a:rPr lang="zh-CN" altLang="en-US" dirty="0"/>
              <a:t>客户端 </a:t>
            </a:r>
            <a:r>
              <a:rPr lang="en-US" altLang="zh-CN" dirty="0"/>
              <a:t>JavaScript </a:t>
            </a:r>
            <a:r>
              <a:rPr lang="zh-CN" altLang="en-US" dirty="0"/>
              <a:t>编译器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42913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01335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架构解析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67544" y="1196752"/>
            <a:ext cx="8352928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NODEJS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55576" y="2132856"/>
            <a:ext cx="7704856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微软雅黑" pitchFamily="34" charset="-122"/>
              </a:rPr>
              <a:t>Js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微软雅黑" pitchFamily="34" charset="-122"/>
              </a:rPr>
              <a:t>模块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39980" y="3140968"/>
            <a:ext cx="7720451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微软雅黑" pitchFamily="34" charset="-122"/>
              </a:rPr>
              <a:t>C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微软雅黑" pitchFamily="34" charset="-122"/>
              </a:rPr>
              <a:t>模块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55576" y="4149080"/>
            <a:ext cx="4680520" cy="2109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600" b="1" dirty="0" smtClean="0">
                <a:latin typeface="Arial" charset="0"/>
                <a:ea typeface="微软雅黑" pitchFamily="34" charset="-122"/>
              </a:rPr>
              <a:t>事件库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68144" y="4149079"/>
            <a:ext cx="2592287" cy="2109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微软雅黑" pitchFamily="34" charset="-122"/>
              </a:rPr>
              <a:t>V8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微软雅黑" pitchFamily="34" charset="-122"/>
              </a:rPr>
              <a:t>解析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979712" y="2204824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http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292080" y="2204824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fs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35896" y="2204824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https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916680" y="2204864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 pitchFamily="34" charset="-122"/>
              </a:rPr>
              <a:t>…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29292" y="3200422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…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5292080" y="3212936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Child_process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684248" y="3187755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buffer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1979712" y="3187755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net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1475656" y="5517232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 pitchFamily="34" charset="-122"/>
              </a:rPr>
              <a:t>liveio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475656" y="4555579"/>
            <a:ext cx="355997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UV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3653188" y="5517232"/>
            <a:ext cx="1399736" cy="5760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微软雅黑" pitchFamily="34" charset="-122"/>
              </a:rPr>
              <a:t>libev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897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常用主题 baidu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ivider Slide">
  <a:themeElements>
    <a:clrScheme name="4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4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4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ivider Slide">
  <a:themeElements>
    <a:clrScheme name="2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2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2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ivider Slide">
  <a:themeElements>
    <a:clrScheme name="3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3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3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ivider Slide">
  <a:themeElements>
    <a:clrScheme name="4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4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4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ivider Slide">
  <a:themeElements>
    <a:clrScheme name="2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2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2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ivider Slide">
  <a:themeElements>
    <a:clrScheme name="3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3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3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ivider Slide">
  <a:themeElements>
    <a:clrScheme name="4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4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4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ivider Slide">
  <a:themeElements>
    <a:clrScheme name="2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2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2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ivider Slide">
  <a:themeElements>
    <a:clrScheme name="3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3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3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11730</TotalTime>
  <Words>1357</Words>
  <Application>Microsoft Office PowerPoint</Application>
  <PresentationFormat>全屏显示(4:3)</PresentationFormat>
  <Paragraphs>258</Paragraphs>
  <Slides>27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10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PPT 常用主题 baidu</vt:lpstr>
      <vt:lpstr>2_Divider Slide</vt:lpstr>
      <vt:lpstr>3_Divider Slide</vt:lpstr>
      <vt:lpstr>4_Divider Slide</vt:lpstr>
      <vt:lpstr>5_Divider Slide</vt:lpstr>
      <vt:lpstr>6_Divider Slide</vt:lpstr>
      <vt:lpstr>7_Divider Slide</vt:lpstr>
      <vt:lpstr>8_Divider Slide</vt:lpstr>
      <vt:lpstr>9_Divider Slide</vt:lpstr>
      <vt:lpstr>10_Divider Slide</vt:lpstr>
      <vt:lpstr>NodeJS 培训教程</vt:lpstr>
      <vt:lpstr>大纲</vt:lpstr>
      <vt:lpstr>背景</vt:lpstr>
      <vt:lpstr>特点</vt:lpstr>
      <vt:lpstr>特点</vt:lpstr>
      <vt:lpstr>缺陷</vt:lpstr>
      <vt:lpstr>适用场景</vt:lpstr>
      <vt:lpstr>应用场景</vt:lpstr>
      <vt:lpstr>架构解析</vt:lpstr>
      <vt:lpstr>模块机制</vt:lpstr>
      <vt:lpstr>模块机制</vt:lpstr>
      <vt:lpstr>模块机制</vt:lpstr>
      <vt:lpstr>事件机制</vt:lpstr>
      <vt:lpstr>事件机制</vt:lpstr>
      <vt:lpstr>异步IO</vt:lpstr>
      <vt:lpstr>异步IO</vt:lpstr>
      <vt:lpstr>线程与进程</vt:lpstr>
      <vt:lpstr>线程与进程</vt:lpstr>
      <vt:lpstr>Connect中间件</vt:lpstr>
      <vt:lpstr>Koa</vt:lpstr>
      <vt:lpstr>co</vt:lpstr>
      <vt:lpstr>Pm2</vt:lpstr>
      <vt:lpstr>Socket.io</vt:lpstr>
      <vt:lpstr>Shell.js</vt:lpstr>
      <vt:lpstr>贡献模块</vt:lpstr>
      <vt:lpstr>学习路线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friendly 前端工作汇报</dc:title>
  <dc:creator>xiaoguang01</dc:creator>
  <cp:lastModifiedBy>icomputer</cp:lastModifiedBy>
  <cp:revision>5103</cp:revision>
  <cp:lastPrinted>2012-01-11T13:01:35Z</cp:lastPrinted>
  <dcterms:created xsi:type="dcterms:W3CDTF">2011-01-27T15:52:17Z</dcterms:created>
  <dcterms:modified xsi:type="dcterms:W3CDTF">2015-12-20T03:58:45Z</dcterms:modified>
</cp:coreProperties>
</file>