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Light"/>
      <p:regular r:id="rId20"/>
      <p:bold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Light-regular.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OswaldLight-bold.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4100f6d3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4100f6d3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 looks like the most successful genre categories are Drama, Comedy, and Thriller. With Drama being almost double in frequency as compared to the the next sucessful genre.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4100f6d3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4100f6d3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Looks like the average runtime is at around 104 minutes, and the times can vary from the 93 minutes at the 25% quartile to 116.5 minutes at the 75% quartile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4100f6d3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4100f6d3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was based on viewer reviews that were out of ten. The following analysis in the next two slides show the movies that were rated 7 or better out of 10.</a:t>
            </a:r>
            <a:endParaRPr/>
          </a:p>
          <a:p>
            <a:pPr indent="0" lvl="0" marL="0" rtl="0" algn="l">
              <a:spcBef>
                <a:spcPts val="0"/>
              </a:spcBef>
              <a:spcAft>
                <a:spcPts val="0"/>
              </a:spcAft>
              <a:buNone/>
            </a:pPr>
            <a:r>
              <a:rPr lang="en"/>
              <a:t>Looks like the most popular movie ratings are R, PG-13, and PG. The R rating bets the next movie rating by about double in frequency.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experimenting with the number above it looks like there are over 30 directors who have done 2 or more movies, but there are 6 directors who have only done 3 or more movies. Sa we will use that list as our recommendation for the directors that should be used.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100f6d3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100f6d3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goal of this project is to research/analyze movie data from multiple sources in order to make a recommendation to a new movie studio company (Microsoft) on what types of movies they should pursue.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primary ask from the company is that the type of movies they pursue are similar to the ones "doing best at the box office." From a business perspective, I believe that they are looking to receive the greatest return on the investment that is placed in the movie. To understand what has given the best ROI in the past, we must dig into the data on previous movies and analyze the metrics. We will also analyze the budgets of these movies to determine what the range of spending will be for a movie project.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4100f6d3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4100f6d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4100f6d3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4100f6d3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3657 movies analyzed. </a:t>
            </a:r>
            <a:endParaRPr>
              <a:solidFill>
                <a:schemeClr val="dk1"/>
              </a:solidFill>
            </a:endParaRPr>
          </a:p>
          <a:p>
            <a:pPr indent="0" lvl="0" marL="0" rtl="0" algn="l">
              <a:spcBef>
                <a:spcPts val="0"/>
              </a:spcBef>
              <a:spcAft>
                <a:spcPts val="0"/>
              </a:spcAft>
              <a:buNone/>
            </a:pPr>
            <a:r>
              <a:rPr lang="en">
                <a:solidFill>
                  <a:schemeClr val="dk1"/>
                </a:solidFill>
              </a:rPr>
              <a:t>Cut off, want from the 25% quartile to 75% quartile and over 200% ROI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4100f6d3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4100f6d3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5 million at 25% quartile to 40 million at 75% quartile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4100f6d3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4100f6d3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5 million at 25% quartile to 40 million at 75% quartile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4100f6d3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4100f6d3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Cut off, want from the 25% quartile to 75% quartile and over 200% ROI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4100f6d3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4100f6d3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Profit range anywhere from 12 million to 130 million dollars in profit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Flatiron Phase 1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June,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2"/>
          <p:cNvPicPr preferRelativeResize="0"/>
          <p:nvPr/>
        </p:nvPicPr>
        <p:blipFill>
          <a:blip r:embed="rId3">
            <a:alphaModFix/>
          </a:blip>
          <a:stretch>
            <a:fillRect/>
          </a:stretch>
        </p:blipFill>
        <p:spPr>
          <a:xfrm>
            <a:off x="217498" y="0"/>
            <a:ext cx="825180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692888" y="-12"/>
            <a:ext cx="755027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a:blip r:embed="rId3">
            <a:alphaModFix/>
          </a:blip>
          <a:stretch>
            <a:fillRect/>
          </a:stretch>
        </p:blipFill>
        <p:spPr>
          <a:xfrm>
            <a:off x="990600" y="152400"/>
            <a:ext cx="6515223" cy="499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a:off x="1591100" y="76200"/>
            <a:ext cx="5316299"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645900" y="384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71" name="Google Shape;171;p26"/>
          <p:cNvSpPr txBox="1"/>
          <p:nvPr/>
        </p:nvSpPr>
        <p:spPr>
          <a:xfrm>
            <a:off x="-11875" y="975225"/>
            <a:ext cx="790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Financial</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Budget between </a:t>
            </a:r>
            <a:endParaRPr/>
          </a:p>
          <a:p>
            <a:pPr indent="0" lvl="0" marL="457200" rtl="0" algn="l">
              <a:spcBef>
                <a:spcPts val="0"/>
              </a:spcBef>
              <a:spcAft>
                <a:spcPts val="0"/>
              </a:spcAft>
              <a:buNone/>
            </a:pPr>
            <a:r>
              <a:rPr lang="en"/>
              <a:t>5 to 40 million dollars</a:t>
            </a:r>
            <a:endParaRPr/>
          </a:p>
          <a:p>
            <a:pPr indent="-317500" lvl="0" marL="457200" rtl="0" algn="l">
              <a:spcBef>
                <a:spcPts val="0"/>
              </a:spcBef>
              <a:spcAft>
                <a:spcPts val="0"/>
              </a:spcAft>
              <a:buSzPts val="1400"/>
              <a:buChar char="-"/>
            </a:pPr>
            <a:r>
              <a:rPr lang="en"/>
              <a:t>Profit to be </a:t>
            </a:r>
            <a:endParaRPr/>
          </a:p>
          <a:p>
            <a:pPr indent="0" lvl="0" marL="457200" rtl="0" algn="l">
              <a:spcBef>
                <a:spcPts val="0"/>
              </a:spcBef>
              <a:spcAft>
                <a:spcPts val="0"/>
              </a:spcAft>
              <a:buNone/>
            </a:pPr>
            <a:r>
              <a:rPr lang="en"/>
              <a:t>12 to 130 million dollars</a:t>
            </a:r>
            <a:endParaRPr/>
          </a:p>
        </p:txBody>
      </p:sp>
      <p:sp>
        <p:nvSpPr>
          <p:cNvPr id="172" name="Google Shape;172;p26"/>
          <p:cNvSpPr txBox="1"/>
          <p:nvPr/>
        </p:nvSpPr>
        <p:spPr>
          <a:xfrm>
            <a:off x="3463975" y="975225"/>
            <a:ext cx="7900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Types of Movies to pursue</a:t>
            </a:r>
            <a:endParaRPr b="1"/>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Genre</a:t>
            </a:r>
            <a:endParaRPr/>
          </a:p>
          <a:p>
            <a:pPr indent="-317500" lvl="0" marL="914400" rtl="0" algn="l">
              <a:spcBef>
                <a:spcPts val="0"/>
              </a:spcBef>
              <a:spcAft>
                <a:spcPts val="0"/>
              </a:spcAft>
              <a:buSzPts val="1400"/>
              <a:buAutoNum type="arabicPeriod"/>
            </a:pPr>
            <a:r>
              <a:rPr lang="en"/>
              <a:t>Drama</a:t>
            </a:r>
            <a:endParaRPr/>
          </a:p>
          <a:p>
            <a:pPr indent="-317500" lvl="0" marL="914400" rtl="0" algn="l">
              <a:spcBef>
                <a:spcPts val="0"/>
              </a:spcBef>
              <a:spcAft>
                <a:spcPts val="0"/>
              </a:spcAft>
              <a:buSzPts val="1400"/>
              <a:buAutoNum type="arabicPeriod"/>
            </a:pPr>
            <a:r>
              <a:rPr lang="en"/>
              <a:t>Comedy</a:t>
            </a:r>
            <a:endParaRPr/>
          </a:p>
          <a:p>
            <a:pPr indent="-317500" lvl="0" marL="914400" rtl="0" algn="l">
              <a:spcBef>
                <a:spcPts val="0"/>
              </a:spcBef>
              <a:spcAft>
                <a:spcPts val="0"/>
              </a:spcAft>
              <a:buSzPts val="1400"/>
              <a:buAutoNum type="arabicPeriod"/>
            </a:pPr>
            <a:r>
              <a:rPr lang="en"/>
              <a:t>Thriller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Runtime</a:t>
            </a:r>
            <a:endParaRPr/>
          </a:p>
          <a:p>
            <a:pPr indent="-317500" lvl="1" marL="914400" rtl="0" algn="l">
              <a:spcBef>
                <a:spcPts val="0"/>
              </a:spcBef>
              <a:spcAft>
                <a:spcPts val="0"/>
              </a:spcAft>
              <a:buSzPts val="1400"/>
              <a:buChar char="-"/>
            </a:pPr>
            <a:r>
              <a:rPr lang="en"/>
              <a:t>Between 93 to 116.5 minutes. </a:t>
            </a:r>
            <a:endParaRPr/>
          </a:p>
          <a:p>
            <a:pPr indent="-317500" lvl="1" marL="914400" rtl="0" algn="l">
              <a:spcBef>
                <a:spcPts val="0"/>
              </a:spcBef>
              <a:spcAft>
                <a:spcPts val="0"/>
              </a:spcAft>
              <a:buSzPts val="1400"/>
              <a:buChar char="-"/>
            </a:pPr>
            <a:r>
              <a:rPr lang="en"/>
              <a:t>104 minutes on average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Movie Rating</a:t>
            </a:r>
            <a:endParaRPr/>
          </a:p>
          <a:p>
            <a:pPr indent="-317500" lvl="0" marL="914400" rtl="0" algn="l">
              <a:spcBef>
                <a:spcPts val="0"/>
              </a:spcBef>
              <a:spcAft>
                <a:spcPts val="0"/>
              </a:spcAft>
              <a:buSzPts val="1400"/>
              <a:buAutoNum type="arabicPeriod"/>
            </a:pPr>
            <a:r>
              <a:rPr lang="en"/>
              <a:t>R</a:t>
            </a:r>
            <a:endParaRPr/>
          </a:p>
          <a:p>
            <a:pPr indent="-317500" lvl="0" marL="914400" rtl="0" algn="l">
              <a:spcBef>
                <a:spcPts val="0"/>
              </a:spcBef>
              <a:spcAft>
                <a:spcPts val="0"/>
              </a:spcAft>
              <a:buSzPts val="1400"/>
              <a:buAutoNum type="arabicPeriod"/>
            </a:pPr>
            <a:r>
              <a:rPr lang="en"/>
              <a:t>PG-13</a:t>
            </a:r>
            <a:endParaRPr/>
          </a:p>
          <a:p>
            <a:pPr indent="-317500" lvl="0" marL="914400" rtl="0" algn="l">
              <a:spcBef>
                <a:spcPts val="0"/>
              </a:spcBef>
              <a:spcAft>
                <a:spcPts val="0"/>
              </a:spcAft>
              <a:buSzPts val="1400"/>
              <a:buAutoNum type="arabicPeriod"/>
            </a:pPr>
            <a:r>
              <a:rPr lang="en"/>
              <a:t>PG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Director</a:t>
            </a:r>
            <a:endParaRPr/>
          </a:p>
          <a:p>
            <a:pPr indent="-317500" lvl="0" marL="914400" rtl="0" algn="l">
              <a:spcBef>
                <a:spcPts val="0"/>
              </a:spcBef>
              <a:spcAft>
                <a:spcPts val="0"/>
              </a:spcAft>
              <a:buSzPts val="1400"/>
              <a:buAutoNum type="arabicPeriod"/>
            </a:pPr>
            <a:r>
              <a:rPr lang="en"/>
              <a:t>Steven  Spielberg</a:t>
            </a:r>
            <a:endParaRPr/>
          </a:p>
          <a:p>
            <a:pPr indent="-317500" lvl="0" marL="914400" rtl="0" algn="l">
              <a:spcBef>
                <a:spcPts val="0"/>
              </a:spcBef>
              <a:spcAft>
                <a:spcPts val="0"/>
              </a:spcAft>
              <a:buSzPts val="1400"/>
              <a:buAutoNum type="arabicPeriod"/>
            </a:pPr>
            <a:r>
              <a:rPr lang="en"/>
              <a:t>Clint Eastwood, Ridley Scott, Jim Jamusch, David Fincher</a:t>
            </a:r>
            <a:endParaRPr/>
          </a:p>
        </p:txBody>
      </p:sp>
      <p:cxnSp>
        <p:nvCxnSpPr>
          <p:cNvPr id="173" name="Google Shape;173;p26"/>
          <p:cNvCxnSpPr/>
          <p:nvPr/>
        </p:nvCxnSpPr>
        <p:spPr>
          <a:xfrm>
            <a:off x="3510100" y="920700"/>
            <a:ext cx="0" cy="4136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721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lnSpc>
                <a:spcPct val="115000"/>
              </a:lnSpc>
              <a:spcBef>
                <a:spcPts val="0"/>
              </a:spcBef>
              <a:spcAft>
                <a:spcPts val="1600"/>
              </a:spcAft>
              <a:buNone/>
            </a:pPr>
            <a:r>
              <a:rPr lang="en" sz="4200">
                <a:latin typeface="Oswald Light"/>
                <a:ea typeface="Oswald Light"/>
                <a:cs typeface="Oswald Light"/>
                <a:sym typeface="Oswald Light"/>
              </a:rPr>
              <a:t>Analyze and deliver</a:t>
            </a:r>
            <a:r>
              <a:rPr lang="en" sz="4200">
                <a:latin typeface="Oswald Light"/>
                <a:ea typeface="Oswald Light"/>
                <a:cs typeface="Oswald Light"/>
                <a:sym typeface="Oswald Light"/>
              </a:rPr>
              <a:t> recommendations to Microsoft on what makes past blockbuster hits successful.</a:t>
            </a:r>
            <a:endParaRPr sz="5300">
              <a:latin typeface="Oswald Light"/>
              <a:ea typeface="Oswald Light"/>
              <a:cs typeface="Oswald Light"/>
              <a:sym typeface="Oswal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1" name="Google Shape;71;p15"/>
          <p:cNvGrpSpPr/>
          <p:nvPr/>
        </p:nvGrpSpPr>
        <p:grpSpPr>
          <a:xfrm>
            <a:off x="431925" y="1304875"/>
            <a:ext cx="2628925" cy="3416400"/>
            <a:chOff x="431925" y="1304875"/>
            <a:chExt cx="2628925" cy="3416400"/>
          </a:xfrm>
        </p:grpSpPr>
        <p:sp>
          <p:nvSpPr>
            <p:cNvPr id="72" name="Google Shape;7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Budget</a:t>
            </a:r>
            <a:endParaRPr>
              <a:solidFill>
                <a:schemeClr val="lt1"/>
              </a:solidFill>
            </a:endParaRPr>
          </a:p>
        </p:txBody>
      </p:sp>
      <p:sp>
        <p:nvSpPr>
          <p:cNvPr id="75" name="Google Shape;75;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How much money should be allocated to a movie production budget?</a:t>
            </a:r>
            <a:endParaRPr sz="1600"/>
          </a:p>
        </p:txBody>
      </p:sp>
      <p:grpSp>
        <p:nvGrpSpPr>
          <p:cNvPr id="76" name="Google Shape;76;p15"/>
          <p:cNvGrpSpPr/>
          <p:nvPr/>
        </p:nvGrpSpPr>
        <p:grpSpPr>
          <a:xfrm>
            <a:off x="3320450" y="1304875"/>
            <a:ext cx="2632500" cy="3416400"/>
            <a:chOff x="3320450" y="1304875"/>
            <a:chExt cx="2632500" cy="3416400"/>
          </a:xfrm>
        </p:grpSpPr>
        <p:sp>
          <p:nvSpPr>
            <p:cNvPr id="77" name="Google Shape;77;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Profit</a:t>
            </a:r>
            <a:endParaRPr>
              <a:solidFill>
                <a:schemeClr val="lt1"/>
              </a:solidFill>
            </a:endParaRPr>
          </a:p>
        </p:txBody>
      </p:sp>
      <p:sp>
        <p:nvSpPr>
          <p:cNvPr id="80" name="Google Shape;80;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kind of profit can microsoft intend to see from this endeavour?</a:t>
            </a:r>
            <a:endParaRPr sz="1600"/>
          </a:p>
          <a:p>
            <a:pPr indent="0" lvl="0" marL="0" rtl="0" algn="l">
              <a:spcBef>
                <a:spcPts val="1600"/>
              </a:spcBef>
              <a:spcAft>
                <a:spcPts val="1600"/>
              </a:spcAft>
              <a:buNone/>
            </a:pPr>
            <a:r>
              <a:t/>
            </a:r>
            <a:endParaRPr sz="1600"/>
          </a:p>
        </p:txBody>
      </p:sp>
      <p:grpSp>
        <p:nvGrpSpPr>
          <p:cNvPr id="81" name="Google Shape;81;p15"/>
          <p:cNvGrpSpPr/>
          <p:nvPr/>
        </p:nvGrpSpPr>
        <p:grpSpPr>
          <a:xfrm>
            <a:off x="6212550" y="1304875"/>
            <a:ext cx="2632500" cy="3416400"/>
            <a:chOff x="6212550" y="1304875"/>
            <a:chExt cx="2632500" cy="3416400"/>
          </a:xfrm>
        </p:grpSpPr>
        <p:sp>
          <p:nvSpPr>
            <p:cNvPr id="82" name="Google Shape;82;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Types</a:t>
            </a:r>
            <a:endParaRPr>
              <a:solidFill>
                <a:schemeClr val="lt1"/>
              </a:solidFill>
            </a:endParaRPr>
          </a:p>
        </p:txBody>
      </p:sp>
      <p:sp>
        <p:nvSpPr>
          <p:cNvPr id="85" name="Google Shape;85;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What types of movies will be most successful in providing a high return on investment?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91" name="Google Shape;91;p16"/>
          <p:cNvGrpSpPr/>
          <p:nvPr/>
        </p:nvGrpSpPr>
        <p:grpSpPr>
          <a:xfrm>
            <a:off x="431925" y="1304875"/>
            <a:ext cx="2628925" cy="3416400"/>
            <a:chOff x="431925" y="1304875"/>
            <a:chExt cx="2628925" cy="3416400"/>
          </a:xfrm>
        </p:grpSpPr>
        <p:sp>
          <p:nvSpPr>
            <p:cNvPr id="92" name="Google Shape;92;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Budget</a:t>
            </a:r>
            <a:endParaRPr>
              <a:solidFill>
                <a:schemeClr val="lt1"/>
              </a:solidFill>
            </a:endParaRPr>
          </a:p>
        </p:txBody>
      </p:sp>
      <p:sp>
        <p:nvSpPr>
          <p:cNvPr id="95" name="Google Shape;95;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Average Budget</a:t>
            </a:r>
            <a:endParaRPr sz="1600"/>
          </a:p>
          <a:p>
            <a:pPr indent="-330200" lvl="0" marL="457200" rtl="0" algn="l">
              <a:spcBef>
                <a:spcPts val="0"/>
              </a:spcBef>
              <a:spcAft>
                <a:spcPts val="0"/>
              </a:spcAft>
              <a:buSzPts val="1600"/>
              <a:buChar char="-"/>
            </a:pPr>
            <a:r>
              <a:rPr lang="en" sz="1600"/>
              <a:t>Typical Budget range (from 25% to 75% quartile with more than 200% ROI)</a:t>
            </a:r>
            <a:endParaRPr sz="1600"/>
          </a:p>
        </p:txBody>
      </p:sp>
      <p:grpSp>
        <p:nvGrpSpPr>
          <p:cNvPr id="96" name="Google Shape;96;p16"/>
          <p:cNvGrpSpPr/>
          <p:nvPr/>
        </p:nvGrpSpPr>
        <p:grpSpPr>
          <a:xfrm>
            <a:off x="3320450" y="1304875"/>
            <a:ext cx="2632500" cy="3416400"/>
            <a:chOff x="3320450" y="1304875"/>
            <a:chExt cx="2632500" cy="3416400"/>
          </a:xfrm>
        </p:grpSpPr>
        <p:sp>
          <p:nvSpPr>
            <p:cNvPr id="97" name="Google Shape;97;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Profit</a:t>
            </a:r>
            <a:endParaRPr>
              <a:solidFill>
                <a:schemeClr val="lt1"/>
              </a:solidFill>
            </a:endParaRPr>
          </a:p>
        </p:txBody>
      </p:sp>
      <p:sp>
        <p:nvSpPr>
          <p:cNvPr id="100" name="Google Shape;100;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Average Profit</a:t>
            </a:r>
            <a:endParaRPr sz="1600"/>
          </a:p>
          <a:p>
            <a:pPr indent="-330200" lvl="0" marL="457200" rtl="0" algn="l">
              <a:spcBef>
                <a:spcPts val="0"/>
              </a:spcBef>
              <a:spcAft>
                <a:spcPts val="0"/>
              </a:spcAft>
              <a:buSzPts val="1600"/>
              <a:buChar char="-"/>
            </a:pPr>
            <a:r>
              <a:rPr lang="en" sz="1600"/>
              <a:t>Typical Profit range </a:t>
            </a:r>
            <a:r>
              <a:rPr lang="en" sz="1600"/>
              <a:t>(from 25% to 75% quartile with more than 200% ROI)</a:t>
            </a:r>
            <a:endParaRPr sz="1600"/>
          </a:p>
          <a:p>
            <a:pPr indent="0" lvl="0" marL="0" rtl="0" algn="l">
              <a:spcBef>
                <a:spcPts val="1600"/>
              </a:spcBef>
              <a:spcAft>
                <a:spcPts val="1600"/>
              </a:spcAft>
              <a:buNone/>
            </a:pPr>
            <a:r>
              <a:t/>
            </a:r>
            <a:endParaRPr sz="1600"/>
          </a:p>
        </p:txBody>
      </p:sp>
      <p:grpSp>
        <p:nvGrpSpPr>
          <p:cNvPr id="101" name="Google Shape;101;p16"/>
          <p:cNvGrpSpPr/>
          <p:nvPr/>
        </p:nvGrpSpPr>
        <p:grpSpPr>
          <a:xfrm>
            <a:off x="6212550" y="1304875"/>
            <a:ext cx="2632500" cy="3416400"/>
            <a:chOff x="6212550" y="1304875"/>
            <a:chExt cx="2632500" cy="3416400"/>
          </a:xfrm>
        </p:grpSpPr>
        <p:sp>
          <p:nvSpPr>
            <p:cNvPr id="102" name="Google Shape;102;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Movie </a:t>
            </a:r>
            <a:r>
              <a:rPr lang="en">
                <a:solidFill>
                  <a:schemeClr val="lt1"/>
                </a:solidFill>
              </a:rPr>
              <a:t>Types</a:t>
            </a:r>
            <a:endParaRPr>
              <a:solidFill>
                <a:schemeClr val="lt1"/>
              </a:solidFill>
            </a:endParaRPr>
          </a:p>
        </p:txBody>
      </p:sp>
      <p:sp>
        <p:nvSpPr>
          <p:cNvPr id="105" name="Google Shape;105;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Hard recommendation on R</a:t>
            </a:r>
            <a:r>
              <a:rPr lang="en" sz="1600"/>
              <a:t>untime, Genre from previous data</a:t>
            </a:r>
            <a:endParaRPr sz="1600"/>
          </a:p>
          <a:p>
            <a:pPr indent="-330200" lvl="0" marL="457200" rtl="0" algn="l">
              <a:spcBef>
                <a:spcPts val="0"/>
              </a:spcBef>
              <a:spcAft>
                <a:spcPts val="0"/>
              </a:spcAft>
              <a:buSzPts val="1600"/>
              <a:buChar char="-"/>
            </a:pPr>
            <a:r>
              <a:rPr lang="en" sz="1600"/>
              <a:t>Soft recommendation on Director and Movie Rating based on viewer rating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1086300" y="0"/>
            <a:ext cx="6890070" cy="506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mt="37000"/>
          </a:blip>
          <a:stretch>
            <a:fillRect/>
          </a:stretch>
        </p:blipFill>
        <p:spPr>
          <a:xfrm>
            <a:off x="1086300" y="0"/>
            <a:ext cx="6890070" cy="5067300"/>
          </a:xfrm>
          <a:prstGeom prst="rect">
            <a:avLst/>
          </a:prstGeom>
          <a:noFill/>
          <a:ln>
            <a:noFill/>
          </a:ln>
        </p:spPr>
      </p:pic>
      <p:pic>
        <p:nvPicPr>
          <p:cNvPr id="116" name="Google Shape;116;p18"/>
          <p:cNvPicPr preferRelativeResize="0"/>
          <p:nvPr/>
        </p:nvPicPr>
        <p:blipFill>
          <a:blip r:embed="rId4">
            <a:alphaModFix/>
          </a:blip>
          <a:stretch>
            <a:fillRect/>
          </a:stretch>
        </p:blipFill>
        <p:spPr>
          <a:xfrm>
            <a:off x="3932325" y="502580"/>
            <a:ext cx="5007175" cy="35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mt="37000"/>
          </a:blip>
          <a:stretch>
            <a:fillRect/>
          </a:stretch>
        </p:blipFill>
        <p:spPr>
          <a:xfrm>
            <a:off x="1086300" y="0"/>
            <a:ext cx="6890070" cy="5067300"/>
          </a:xfrm>
          <a:prstGeom prst="rect">
            <a:avLst/>
          </a:prstGeom>
          <a:noFill/>
          <a:ln>
            <a:noFill/>
          </a:ln>
        </p:spPr>
      </p:pic>
      <p:pic>
        <p:nvPicPr>
          <p:cNvPr id="122" name="Google Shape;122;p19"/>
          <p:cNvPicPr preferRelativeResize="0"/>
          <p:nvPr/>
        </p:nvPicPr>
        <p:blipFill>
          <a:blip r:embed="rId4">
            <a:alphaModFix/>
          </a:blip>
          <a:stretch>
            <a:fillRect/>
          </a:stretch>
        </p:blipFill>
        <p:spPr>
          <a:xfrm>
            <a:off x="3932325" y="502580"/>
            <a:ext cx="5007175" cy="3528975"/>
          </a:xfrm>
          <a:prstGeom prst="rect">
            <a:avLst/>
          </a:prstGeom>
          <a:noFill/>
          <a:ln>
            <a:noFill/>
          </a:ln>
        </p:spPr>
      </p:pic>
      <p:cxnSp>
        <p:nvCxnSpPr>
          <p:cNvPr id="123" name="Google Shape;123;p19"/>
          <p:cNvCxnSpPr/>
          <p:nvPr/>
        </p:nvCxnSpPr>
        <p:spPr>
          <a:xfrm>
            <a:off x="5788400" y="3523375"/>
            <a:ext cx="346200" cy="15600"/>
          </a:xfrm>
          <a:prstGeom prst="straightConnector1">
            <a:avLst/>
          </a:prstGeom>
          <a:noFill/>
          <a:ln cap="flat" cmpd="sng" w="9525">
            <a:solidFill>
              <a:srgbClr val="FF0000"/>
            </a:solidFill>
            <a:prstDash val="solid"/>
            <a:round/>
            <a:headEnd len="med" w="med" type="none"/>
            <a:tailEnd len="med" w="med" type="triangle"/>
          </a:ln>
        </p:spPr>
      </p:cxnSp>
      <p:cxnSp>
        <p:nvCxnSpPr>
          <p:cNvPr id="124" name="Google Shape;124;p19"/>
          <p:cNvCxnSpPr/>
          <p:nvPr/>
        </p:nvCxnSpPr>
        <p:spPr>
          <a:xfrm>
            <a:off x="5788400" y="3314000"/>
            <a:ext cx="346200" cy="15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19"/>
          <p:cNvSpPr txBox="1"/>
          <p:nvPr/>
        </p:nvSpPr>
        <p:spPr>
          <a:xfrm>
            <a:off x="4666725" y="3318550"/>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$5,000,000</a:t>
            </a:r>
            <a:endParaRPr>
              <a:solidFill>
                <a:srgbClr val="FF0000"/>
              </a:solidFill>
            </a:endParaRPr>
          </a:p>
        </p:txBody>
      </p:sp>
      <p:sp>
        <p:nvSpPr>
          <p:cNvPr id="126" name="Google Shape;126;p19"/>
          <p:cNvSpPr txBox="1"/>
          <p:nvPr/>
        </p:nvSpPr>
        <p:spPr>
          <a:xfrm>
            <a:off x="4569900" y="3075275"/>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$40,000,000</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086300" y="0"/>
            <a:ext cx="6890070" cy="5067300"/>
          </a:xfrm>
          <a:prstGeom prst="rect">
            <a:avLst/>
          </a:prstGeom>
          <a:noFill/>
          <a:ln>
            <a:noFill/>
          </a:ln>
        </p:spPr>
      </p:pic>
      <p:cxnSp>
        <p:nvCxnSpPr>
          <p:cNvPr id="132" name="Google Shape;132;p20"/>
          <p:cNvCxnSpPr/>
          <p:nvPr/>
        </p:nvCxnSpPr>
        <p:spPr>
          <a:xfrm flipH="1">
            <a:off x="1413075" y="3244425"/>
            <a:ext cx="1116900" cy="723600"/>
          </a:xfrm>
          <a:prstGeom prst="straightConnector1">
            <a:avLst/>
          </a:prstGeom>
          <a:noFill/>
          <a:ln cap="flat" cmpd="sng" w="38100">
            <a:solidFill>
              <a:srgbClr val="FF0000"/>
            </a:solidFill>
            <a:prstDash val="solid"/>
            <a:round/>
            <a:headEnd len="med" w="med" type="none"/>
            <a:tailEnd len="med" w="med" type="none"/>
          </a:ln>
        </p:spPr>
      </p:cxnSp>
      <p:cxnSp>
        <p:nvCxnSpPr>
          <p:cNvPr id="133" name="Google Shape;133;p20"/>
          <p:cNvCxnSpPr/>
          <p:nvPr/>
        </p:nvCxnSpPr>
        <p:spPr>
          <a:xfrm flipH="1">
            <a:off x="1927250" y="3711400"/>
            <a:ext cx="1116900" cy="723600"/>
          </a:xfrm>
          <a:prstGeom prst="straightConnector1">
            <a:avLst/>
          </a:prstGeom>
          <a:noFill/>
          <a:ln cap="flat" cmpd="sng" w="38100">
            <a:solidFill>
              <a:srgbClr val="FF0000"/>
            </a:solidFill>
            <a:prstDash val="solid"/>
            <a:round/>
            <a:headEnd len="med" w="med" type="none"/>
            <a:tailEnd len="med" w="med" type="none"/>
          </a:ln>
        </p:spPr>
      </p:cxnSp>
      <p:cxnSp>
        <p:nvCxnSpPr>
          <p:cNvPr id="134" name="Google Shape;134;p20"/>
          <p:cNvCxnSpPr/>
          <p:nvPr/>
        </p:nvCxnSpPr>
        <p:spPr>
          <a:xfrm flipH="1">
            <a:off x="2026700" y="444600"/>
            <a:ext cx="47100" cy="4482900"/>
          </a:xfrm>
          <a:prstGeom prst="straightConnector1">
            <a:avLst/>
          </a:prstGeom>
          <a:noFill/>
          <a:ln cap="flat" cmpd="sng" w="38100">
            <a:solidFill>
              <a:srgbClr val="FF0000"/>
            </a:solidFill>
            <a:prstDash val="solid"/>
            <a:round/>
            <a:headEnd len="med" w="med" type="none"/>
            <a:tailEnd len="med" w="med" type="none"/>
          </a:ln>
        </p:spPr>
      </p:cxnSp>
      <p:cxnSp>
        <p:nvCxnSpPr>
          <p:cNvPr id="135" name="Google Shape;135;p20"/>
          <p:cNvCxnSpPr/>
          <p:nvPr/>
        </p:nvCxnSpPr>
        <p:spPr>
          <a:xfrm>
            <a:off x="2168200" y="1467000"/>
            <a:ext cx="440400" cy="15600"/>
          </a:xfrm>
          <a:prstGeom prst="straightConnector1">
            <a:avLst/>
          </a:prstGeom>
          <a:noFill/>
          <a:ln cap="flat" cmpd="sng" w="9525">
            <a:solidFill>
              <a:srgbClr val="FF0000"/>
            </a:solidFill>
            <a:prstDash val="solid"/>
            <a:round/>
            <a:headEnd len="med" w="med" type="none"/>
            <a:tailEnd len="med" w="med" type="triangle"/>
          </a:ln>
        </p:spPr>
      </p:cxnSp>
      <p:cxnSp>
        <p:nvCxnSpPr>
          <p:cNvPr id="136" name="Google Shape;136;p20"/>
          <p:cNvCxnSpPr/>
          <p:nvPr/>
        </p:nvCxnSpPr>
        <p:spPr>
          <a:xfrm>
            <a:off x="2136750" y="3621925"/>
            <a:ext cx="204600" cy="220200"/>
          </a:xfrm>
          <a:prstGeom prst="straightConnector1">
            <a:avLst/>
          </a:prstGeom>
          <a:noFill/>
          <a:ln cap="flat" cmpd="sng" w="9525">
            <a:solidFill>
              <a:srgbClr val="FF0000"/>
            </a:solidFill>
            <a:prstDash val="solid"/>
            <a:round/>
            <a:headEnd len="med" w="med" type="none"/>
            <a:tailEnd len="med" w="med" type="triangle"/>
          </a:ln>
        </p:spPr>
      </p:cxnSp>
      <p:cxnSp>
        <p:nvCxnSpPr>
          <p:cNvPr id="137" name="Google Shape;137;p20"/>
          <p:cNvCxnSpPr/>
          <p:nvPr/>
        </p:nvCxnSpPr>
        <p:spPr>
          <a:xfrm rot="10800000">
            <a:off x="2498525" y="3496050"/>
            <a:ext cx="220200" cy="251700"/>
          </a:xfrm>
          <a:prstGeom prst="straightConnector1">
            <a:avLst/>
          </a:prstGeom>
          <a:noFill/>
          <a:ln cap="flat" cmpd="sng" w="9525">
            <a:solidFill>
              <a:srgbClr val="FF0000"/>
            </a:solidFill>
            <a:prstDash val="solid"/>
            <a:round/>
            <a:headEnd len="med" w="med" type="none"/>
            <a:tailEnd len="med" w="med" type="triangle"/>
          </a:ln>
        </p:spPr>
      </p:cxnSp>
      <p:sp>
        <p:nvSpPr>
          <p:cNvPr id="138" name="Google Shape;138;p20"/>
          <p:cNvSpPr txBox="1"/>
          <p:nvPr/>
        </p:nvSpPr>
        <p:spPr>
          <a:xfrm>
            <a:off x="2168200" y="975200"/>
            <a:ext cx="16515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200% ROI</a:t>
            </a:r>
            <a:endParaRPr>
              <a:solidFill>
                <a:srgbClr val="FF0000"/>
              </a:solidFill>
            </a:endParaRPr>
          </a:p>
        </p:txBody>
      </p:sp>
      <p:sp>
        <p:nvSpPr>
          <p:cNvPr id="139" name="Google Shape;139;p20"/>
          <p:cNvSpPr txBox="1"/>
          <p:nvPr/>
        </p:nvSpPr>
        <p:spPr>
          <a:xfrm>
            <a:off x="3044150" y="3347550"/>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$5,000,000</a:t>
            </a:r>
            <a:endParaRPr>
              <a:solidFill>
                <a:srgbClr val="FF0000"/>
              </a:solidFill>
            </a:endParaRPr>
          </a:p>
        </p:txBody>
      </p:sp>
      <p:sp>
        <p:nvSpPr>
          <p:cNvPr id="140" name="Google Shape;140;p20"/>
          <p:cNvSpPr txBox="1"/>
          <p:nvPr/>
        </p:nvSpPr>
        <p:spPr>
          <a:xfrm>
            <a:off x="2642525" y="2951875"/>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$40,000,000</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1089000" y="0"/>
            <a:ext cx="7141694"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