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Oswald Light"/>
      <p:regular r:id="rId21"/>
      <p:bold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OswaldLight-bold.fntdata"/><Relationship Id="rId21" Type="http://schemas.openxmlformats.org/officeDocument/2006/relationships/font" Target="fonts/OswaldLight-regular.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helping Reynolds and klein to draw inferences on housing market prices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5ad788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5ad788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56b69a8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56b69a87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new employees initially without assistance from other employees to get a general feel of how to price homes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Training current employees on areas they are unfamiliar with</a:t>
            </a:r>
            <a:endParaRPr/>
          </a:p>
          <a:p>
            <a:pPr indent="0" lvl="0" marL="0" rtl="0" algn="l">
              <a:spcBef>
                <a:spcPts val="0"/>
              </a:spcBef>
              <a:spcAft>
                <a:spcPts val="0"/>
              </a:spcAft>
              <a:buNone/>
            </a:pPr>
            <a:r>
              <a:rPr lang="en"/>
              <a:t>High price vs low price</a:t>
            </a:r>
            <a:endParaRPr/>
          </a:p>
          <a:p>
            <a:pPr indent="0" lvl="0" marL="0" rtl="0" algn="l">
              <a:spcBef>
                <a:spcPts val="0"/>
              </a:spcBef>
              <a:spcAft>
                <a:spcPts val="0"/>
              </a:spcAft>
              <a:buNone/>
            </a:pPr>
            <a:r>
              <a:rPr lang="en"/>
              <a:t>Geographical areas (which also correlate to price as we will see later)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b64674489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b646744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does the informatio come from?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23a29fdc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23a29f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Wide dataset to work with for houses purchased in 2014 and 2015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b64674489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b6467448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from 100,000 to around 8 million dollars.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centered from 300,000 to about 800,000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3a29fdc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3a29fd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strongest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Sqft_living 15 same as sqft living</a:t>
            </a:r>
            <a:endParaRPr/>
          </a:p>
          <a:p>
            <a:pPr indent="0" lvl="0" marL="0" rtl="0" algn="l">
              <a:spcBef>
                <a:spcPts val="0"/>
              </a:spcBef>
              <a:spcAft>
                <a:spcPts val="0"/>
              </a:spcAft>
              <a:buNone/>
            </a:pPr>
            <a:r>
              <a:rPr lang="en"/>
              <a:t>Sqft_above not same as living, could have sun or mudroom that is sqft but not considered part of living space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b64674489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b646744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58826ce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58826ce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Got error within $109000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56b69a8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56b69a8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rPr>
              <a:t>Determine which houses the model does not account for currently, and determine what variables we can add in to account for these outliers.</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Release the model as a test model to Reynolds and Klein. After some testing, determine what they see that can be improved or what variables may be introduced into the model</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The sales of higher end houses have more variables that are involved in the sale due to the size of the home and the features being sold in the house. The next step could be to make a model for different tiers of houses being appraised</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Does not include variables such as fluctuations in housing market price over time</a:t>
            </a:r>
            <a:endParaRPr b="1"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90800"/>
            <a:ext cx="7801500" cy="85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Reynolds and Klein Appraisal</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September, 2022</a:t>
            </a:r>
            <a:endParaRPr/>
          </a:p>
        </p:txBody>
      </p:sp>
      <p:sp>
        <p:nvSpPr>
          <p:cNvPr id="61" name="Google Shape;61;p13"/>
          <p:cNvSpPr txBox="1"/>
          <p:nvPr>
            <p:ph idx="1" type="subTitle"/>
          </p:nvPr>
        </p:nvSpPr>
        <p:spPr>
          <a:xfrm>
            <a:off x="671250" y="185030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Appraisal Inferences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645900" y="384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26" name="Google Shape;126;p22"/>
          <p:cNvSpPr txBox="1"/>
          <p:nvPr/>
        </p:nvSpPr>
        <p:spPr>
          <a:xfrm>
            <a:off x="347850" y="837550"/>
            <a:ext cx="71268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Strongest correlated features to price: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Sqft_living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Sqft_above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Latitude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Bathrooms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Strongest impact on price: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Latitude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Waterfront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Longitude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View</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Bathrooms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Final Model Error within $109,000</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64590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721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lnSpc>
                <a:spcPct val="115000"/>
              </a:lnSpc>
              <a:spcBef>
                <a:spcPts val="0"/>
              </a:spcBef>
              <a:spcAft>
                <a:spcPts val="1600"/>
              </a:spcAft>
              <a:buNone/>
            </a:pPr>
            <a:r>
              <a:rPr lang="en" sz="4200">
                <a:latin typeface="Oswald Light"/>
                <a:ea typeface="Oswald Light"/>
                <a:cs typeface="Oswald Light"/>
                <a:sym typeface="Oswald Light"/>
              </a:rPr>
              <a:t>Deliver a product to Reynolds and Klein to assist in </a:t>
            </a:r>
            <a:r>
              <a:rPr lang="en" sz="4200">
                <a:latin typeface="Oswald Light"/>
                <a:ea typeface="Oswald Light"/>
                <a:cs typeface="Oswald Light"/>
                <a:sym typeface="Oswald Light"/>
              </a:rPr>
              <a:t>inferring</a:t>
            </a:r>
            <a:r>
              <a:rPr lang="en" sz="4200">
                <a:latin typeface="Oswald Light"/>
                <a:ea typeface="Oswald Light"/>
                <a:cs typeface="Oswald Light"/>
                <a:sym typeface="Oswald Light"/>
              </a:rPr>
              <a:t> house prices for new and current employee training purposes</a:t>
            </a:r>
            <a:endParaRPr sz="5300">
              <a:latin typeface="Oswald Light"/>
              <a:ea typeface="Oswald Light"/>
              <a:cs typeface="Oswald Light"/>
              <a:sym typeface="Oswal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63700" y="6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2" name="Google Shape;72;p15"/>
          <p:cNvSpPr txBox="1"/>
          <p:nvPr/>
        </p:nvSpPr>
        <p:spPr>
          <a:xfrm>
            <a:off x="399650" y="936875"/>
            <a:ext cx="7126800" cy="400200"/>
          </a:xfrm>
          <a:prstGeom prst="rect">
            <a:avLst/>
          </a:prstGeom>
          <a:solidFill>
            <a:srgbClr val="3D85C6"/>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King County Assessor’s Office</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63700" y="6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8" name="Google Shape;78;p16"/>
          <p:cNvSpPr txBox="1"/>
          <p:nvPr/>
        </p:nvSpPr>
        <p:spPr>
          <a:xfrm>
            <a:off x="399650" y="1572300"/>
            <a:ext cx="3604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Houses sold from 2014 to 2015</a:t>
            </a:r>
            <a:endParaRPr>
              <a:latin typeface="Roboto"/>
              <a:ea typeface="Roboto"/>
              <a:cs typeface="Roboto"/>
              <a:sym typeface="Roboto"/>
            </a:endParaRPr>
          </a:p>
        </p:txBody>
      </p:sp>
      <p:sp>
        <p:nvSpPr>
          <p:cNvPr id="79" name="Google Shape;79;p16"/>
          <p:cNvSpPr txBox="1"/>
          <p:nvPr/>
        </p:nvSpPr>
        <p:spPr>
          <a:xfrm>
            <a:off x="399650" y="936875"/>
            <a:ext cx="7126800" cy="400200"/>
          </a:xfrm>
          <a:prstGeom prst="rect">
            <a:avLst/>
          </a:prstGeom>
          <a:solidFill>
            <a:srgbClr val="3D85C6"/>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King County Assessor’s Office</a:t>
            </a:r>
            <a:endParaRPr b="1">
              <a:latin typeface="Roboto"/>
              <a:ea typeface="Roboto"/>
              <a:cs typeface="Roboto"/>
              <a:sym typeface="Roboto"/>
            </a:endParaRPr>
          </a:p>
        </p:txBody>
      </p:sp>
      <p:sp>
        <p:nvSpPr>
          <p:cNvPr id="80" name="Google Shape;80;p16"/>
          <p:cNvSpPr txBox="1"/>
          <p:nvPr/>
        </p:nvSpPr>
        <p:spPr>
          <a:xfrm>
            <a:off x="431450" y="2207725"/>
            <a:ext cx="3540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21597 points in dataset</a:t>
            </a:r>
            <a:endParaRPr>
              <a:latin typeface="Roboto"/>
              <a:ea typeface="Roboto"/>
              <a:cs typeface="Roboto"/>
              <a:sym typeface="Roboto"/>
            </a:endParaRPr>
          </a:p>
        </p:txBody>
      </p:sp>
      <p:sp>
        <p:nvSpPr>
          <p:cNvPr id="81" name="Google Shape;81;p16"/>
          <p:cNvSpPr txBox="1"/>
          <p:nvPr/>
        </p:nvSpPr>
        <p:spPr>
          <a:xfrm>
            <a:off x="399650" y="2843150"/>
            <a:ext cx="7126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Includes information on price and other features of sale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63700" y="6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a:t>
            </a:r>
            <a:endParaRPr/>
          </a:p>
        </p:txBody>
      </p:sp>
      <p:pic>
        <p:nvPicPr>
          <p:cNvPr id="87" name="Google Shape;87;p17"/>
          <p:cNvPicPr preferRelativeResize="0"/>
          <p:nvPr/>
        </p:nvPicPr>
        <p:blipFill>
          <a:blip r:embed="rId3">
            <a:alphaModFix/>
          </a:blip>
          <a:stretch>
            <a:fillRect/>
          </a:stretch>
        </p:blipFill>
        <p:spPr>
          <a:xfrm>
            <a:off x="458125" y="717850"/>
            <a:ext cx="8227748" cy="4113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63700" y="6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a:t>
            </a:r>
            <a:endParaRPr/>
          </a:p>
        </p:txBody>
      </p:sp>
      <p:pic>
        <p:nvPicPr>
          <p:cNvPr id="93" name="Google Shape;93;p18"/>
          <p:cNvPicPr preferRelativeResize="0"/>
          <p:nvPr/>
        </p:nvPicPr>
        <p:blipFill rotWithShape="1">
          <a:blip r:embed="rId3">
            <a:alphaModFix/>
          </a:blip>
          <a:srcRect b="0" l="0" r="0" t="5855"/>
          <a:stretch/>
        </p:blipFill>
        <p:spPr>
          <a:xfrm>
            <a:off x="349325" y="750500"/>
            <a:ext cx="8445376" cy="424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7332450" y="1010550"/>
            <a:ext cx="2222400" cy="3918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chemeClr val="dk1"/>
                </a:solidFill>
              </a:rPr>
              <a:t>lat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waterfront_num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long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view_num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bathrooms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bedrooms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condition_num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floors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date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yr_built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zipcode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sqft_living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sqft_above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sqft_living15     		sqft_basement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yr_renovated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sqft_lot15       		</a:t>
            </a:r>
            <a:endParaRPr sz="1000">
              <a:solidFill>
                <a:schemeClr val="dk1"/>
              </a:solidFill>
            </a:endParaRPr>
          </a:p>
          <a:p>
            <a:pPr indent="0" lvl="0" marL="0" rtl="0" algn="l">
              <a:lnSpc>
                <a:spcPct val="120000"/>
              </a:lnSpc>
              <a:spcBef>
                <a:spcPts val="0"/>
              </a:spcBef>
              <a:spcAft>
                <a:spcPts val="0"/>
              </a:spcAft>
              <a:buNone/>
            </a:pPr>
            <a:r>
              <a:rPr lang="en" sz="1000">
                <a:solidFill>
                  <a:schemeClr val="dk1"/>
                </a:solidFill>
              </a:rPr>
              <a:t>sqft_lot          		</a:t>
            </a:r>
            <a:endParaRPr sz="1000">
              <a:solidFill>
                <a:schemeClr val="dk1"/>
              </a:solidFill>
            </a:endParaRPr>
          </a:p>
          <a:p>
            <a:pPr indent="0" lvl="0" marL="0" rtl="0" algn="l">
              <a:lnSpc>
                <a:spcPct val="120000"/>
              </a:lnSpc>
              <a:spcBef>
                <a:spcPts val="0"/>
              </a:spcBef>
              <a:spcAft>
                <a:spcPts val="0"/>
              </a:spcAft>
              <a:buNone/>
            </a:pPr>
            <a:r>
              <a:t/>
            </a:r>
            <a:endParaRPr sz="1050"/>
          </a:p>
          <a:p>
            <a:pPr indent="0" lvl="0" marL="0" rtl="0" algn="l">
              <a:spcBef>
                <a:spcPts val="0"/>
              </a:spcBef>
              <a:spcAft>
                <a:spcPts val="0"/>
              </a:spcAft>
              <a:buNone/>
            </a:pPr>
            <a:r>
              <a:t/>
            </a:r>
            <a:endParaRPr>
              <a:latin typeface="Average"/>
              <a:ea typeface="Average"/>
              <a:cs typeface="Average"/>
              <a:sym typeface="Average"/>
            </a:endParaRPr>
          </a:p>
        </p:txBody>
      </p:sp>
      <p:sp>
        <p:nvSpPr>
          <p:cNvPr id="99" name="Google Shape;99;p19"/>
          <p:cNvSpPr txBox="1"/>
          <p:nvPr>
            <p:ph type="title"/>
          </p:nvPr>
        </p:nvSpPr>
        <p:spPr>
          <a:xfrm>
            <a:off x="163700" y="6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a:t>
            </a:r>
            <a:endParaRPr/>
          </a:p>
        </p:txBody>
      </p:sp>
      <p:sp>
        <p:nvSpPr>
          <p:cNvPr id="100" name="Google Shape;100;p19"/>
          <p:cNvSpPr txBox="1"/>
          <p:nvPr/>
        </p:nvSpPr>
        <p:spPr>
          <a:xfrm>
            <a:off x="6830050" y="1010550"/>
            <a:ext cx="2302200" cy="3910800"/>
          </a:xfrm>
          <a:prstGeom prst="rect">
            <a:avLst/>
          </a:prstGeom>
          <a:noFill/>
          <a:ln>
            <a:noFill/>
          </a:ln>
        </p:spPr>
        <p:txBody>
          <a:bodyPr anchorCtr="0" anchor="t" bIns="91425" lIns="91425" spcFirstLastPara="1" rIns="91425" wrap="square" tIns="91425">
            <a:spAutoFit/>
          </a:bodyPr>
          <a:lstStyle/>
          <a:p>
            <a:pPr indent="0" lvl="0" marL="0" rtl="0" algn="r">
              <a:lnSpc>
                <a:spcPct val="120000"/>
              </a:lnSpc>
              <a:spcBef>
                <a:spcPts val="0"/>
              </a:spcBef>
              <a:spcAft>
                <a:spcPts val="0"/>
              </a:spcAft>
              <a:buNone/>
            </a:pPr>
            <a:r>
              <a:rPr lang="en" sz="1000">
                <a:solidFill>
                  <a:schemeClr val="dk1"/>
                </a:solidFill>
              </a:rPr>
              <a:t>              		689,672</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598,222</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-299,796</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60,705</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55,011</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-48,208</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29,012</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19,416</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-4,985</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-1,999</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-1,813</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 148</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107</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61</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41</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27</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-0</a:t>
            </a:r>
            <a:endParaRPr sz="1000">
              <a:solidFill>
                <a:schemeClr val="dk1"/>
              </a:solidFill>
            </a:endParaRPr>
          </a:p>
          <a:p>
            <a:pPr indent="0" lvl="0" marL="0" rtl="0" algn="r">
              <a:lnSpc>
                <a:spcPct val="120000"/>
              </a:lnSpc>
              <a:spcBef>
                <a:spcPts val="0"/>
              </a:spcBef>
              <a:spcAft>
                <a:spcPts val="0"/>
              </a:spcAft>
              <a:buNone/>
            </a:pPr>
            <a:r>
              <a:rPr lang="en" sz="1000">
                <a:solidFill>
                  <a:schemeClr val="dk1"/>
                </a:solidFill>
              </a:rPr>
              <a:t>0</a:t>
            </a:r>
            <a:endParaRPr sz="1000">
              <a:solidFill>
                <a:schemeClr val="dk1"/>
              </a:solidFill>
            </a:endParaRPr>
          </a:p>
          <a:p>
            <a:pPr indent="0" lvl="0" marL="0" rtl="0" algn="l">
              <a:lnSpc>
                <a:spcPct val="115000"/>
              </a:lnSpc>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101" name="Google Shape;101;p19"/>
          <p:cNvSpPr txBox="1"/>
          <p:nvPr/>
        </p:nvSpPr>
        <p:spPr>
          <a:xfrm>
            <a:off x="6830050" y="791700"/>
            <a:ext cx="2302200" cy="577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1000">
                <a:solidFill>
                  <a:schemeClr val="dk1"/>
                </a:solidFill>
              </a:rPr>
              <a:t>              		Price ($)</a:t>
            </a:r>
            <a:endParaRPr sz="1050">
              <a:solidFill>
                <a:schemeClr val="dk1"/>
              </a:solidFill>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pic>
        <p:nvPicPr>
          <p:cNvPr id="102" name="Google Shape;102;p19"/>
          <p:cNvPicPr preferRelativeResize="0"/>
          <p:nvPr/>
        </p:nvPicPr>
        <p:blipFill rotWithShape="1">
          <a:blip r:embed="rId3">
            <a:alphaModFix/>
          </a:blip>
          <a:srcRect b="5223" l="0" r="6349" t="6694"/>
          <a:stretch/>
        </p:blipFill>
        <p:spPr>
          <a:xfrm>
            <a:off x="0" y="866750"/>
            <a:ext cx="7188127" cy="3862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645900" y="38425"/>
            <a:ext cx="78522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08" name="Google Shape;108;p20"/>
          <p:cNvSpPr txBox="1"/>
          <p:nvPr/>
        </p:nvSpPr>
        <p:spPr>
          <a:xfrm>
            <a:off x="5493225" y="2321300"/>
            <a:ext cx="2477400" cy="615600"/>
          </a:xfrm>
          <a:prstGeom prst="rect">
            <a:avLst/>
          </a:prstGeom>
          <a:solidFill>
            <a:srgbClr val="6AA84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Error within</a:t>
            </a:r>
            <a:endParaRPr b="1">
              <a:solidFill>
                <a:schemeClr val="dk1"/>
              </a:solidFill>
            </a:endParaRPr>
          </a:p>
          <a:p>
            <a:pPr indent="0" lvl="0" marL="0" rtl="0" algn="ctr">
              <a:spcBef>
                <a:spcPts val="0"/>
              </a:spcBef>
              <a:spcAft>
                <a:spcPts val="0"/>
              </a:spcAft>
              <a:buNone/>
            </a:pPr>
            <a:r>
              <a:rPr b="1" lang="en">
                <a:solidFill>
                  <a:schemeClr val="dk1"/>
                </a:solidFill>
              </a:rPr>
              <a:t>$109,000</a:t>
            </a:r>
            <a:endParaRPr b="1">
              <a:solidFill>
                <a:schemeClr val="dk1"/>
              </a:solidFill>
            </a:endParaRPr>
          </a:p>
        </p:txBody>
      </p:sp>
      <p:sp>
        <p:nvSpPr>
          <p:cNvPr id="109" name="Google Shape;109;p20"/>
          <p:cNvSpPr txBox="1"/>
          <p:nvPr/>
        </p:nvSpPr>
        <p:spPr>
          <a:xfrm>
            <a:off x="795550" y="1873925"/>
            <a:ext cx="2259000" cy="400200"/>
          </a:xfrm>
          <a:prstGeom prst="rect">
            <a:avLst/>
          </a:prstGeom>
          <a:solidFill>
            <a:srgbClr val="6AA84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Final Model</a:t>
            </a:r>
            <a:endParaRPr b="1">
              <a:solidFill>
                <a:schemeClr val="dk1"/>
              </a:solidFill>
            </a:endParaRPr>
          </a:p>
        </p:txBody>
      </p:sp>
      <p:sp>
        <p:nvSpPr>
          <p:cNvPr id="110" name="Google Shape;110;p20"/>
          <p:cNvSpPr txBox="1"/>
          <p:nvPr/>
        </p:nvSpPr>
        <p:spPr>
          <a:xfrm>
            <a:off x="795538" y="2814425"/>
            <a:ext cx="2259000" cy="400200"/>
          </a:xfrm>
          <a:prstGeom prst="rect">
            <a:avLst/>
          </a:prstGeom>
          <a:solidFill>
            <a:srgbClr val="B6D7A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All features</a:t>
            </a:r>
            <a:endParaRPr b="1">
              <a:solidFill>
                <a:schemeClr val="dk1"/>
              </a:solidFill>
            </a:endParaRPr>
          </a:p>
        </p:txBody>
      </p:sp>
      <p:sp>
        <p:nvSpPr>
          <p:cNvPr id="111" name="Google Shape;111;p20"/>
          <p:cNvSpPr/>
          <p:nvPr/>
        </p:nvSpPr>
        <p:spPr>
          <a:xfrm>
            <a:off x="3485750" y="2371775"/>
            <a:ext cx="12654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645900" y="384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117" name="Google Shape;117;p21"/>
          <p:cNvSpPr txBox="1"/>
          <p:nvPr/>
        </p:nvSpPr>
        <p:spPr>
          <a:xfrm>
            <a:off x="3089775" y="1071475"/>
            <a:ext cx="2990100" cy="400200"/>
          </a:xfrm>
          <a:prstGeom prst="rect">
            <a:avLst/>
          </a:prstGeom>
          <a:solidFill>
            <a:srgbClr val="8E7CC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1. </a:t>
            </a:r>
            <a:r>
              <a:rPr b="1" lang="en"/>
              <a:t>Outliers</a:t>
            </a:r>
            <a:endParaRPr b="1"/>
          </a:p>
        </p:txBody>
      </p:sp>
      <p:sp>
        <p:nvSpPr>
          <p:cNvPr id="118" name="Google Shape;118;p21"/>
          <p:cNvSpPr txBox="1"/>
          <p:nvPr/>
        </p:nvSpPr>
        <p:spPr>
          <a:xfrm>
            <a:off x="2454825" y="2110983"/>
            <a:ext cx="4260000" cy="400200"/>
          </a:xfrm>
          <a:prstGeom prst="rect">
            <a:avLst/>
          </a:prstGeom>
          <a:solidFill>
            <a:srgbClr val="8E7CC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2. Testing</a:t>
            </a:r>
            <a:endParaRPr b="1"/>
          </a:p>
        </p:txBody>
      </p:sp>
      <p:sp>
        <p:nvSpPr>
          <p:cNvPr id="119" name="Google Shape;119;p21"/>
          <p:cNvSpPr txBox="1"/>
          <p:nvPr/>
        </p:nvSpPr>
        <p:spPr>
          <a:xfrm>
            <a:off x="1501725" y="3150492"/>
            <a:ext cx="6166200" cy="400200"/>
          </a:xfrm>
          <a:prstGeom prst="rect">
            <a:avLst/>
          </a:prstGeom>
          <a:solidFill>
            <a:srgbClr val="8E7CC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3. Tiers of data</a:t>
            </a:r>
            <a:endParaRPr b="1"/>
          </a:p>
        </p:txBody>
      </p:sp>
      <p:sp>
        <p:nvSpPr>
          <p:cNvPr id="120" name="Google Shape;120;p21"/>
          <p:cNvSpPr txBox="1"/>
          <p:nvPr/>
        </p:nvSpPr>
        <p:spPr>
          <a:xfrm>
            <a:off x="754875" y="4190000"/>
            <a:ext cx="7659900" cy="400200"/>
          </a:xfrm>
          <a:prstGeom prst="rect">
            <a:avLst/>
          </a:prstGeom>
          <a:solidFill>
            <a:srgbClr val="8E7CC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4. Housing Market over time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