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5" r:id="rId10"/>
    <p:sldId id="264"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27926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149735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1981941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8518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2577669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380461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62289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24942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75020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380015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282187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228660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131083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318331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378798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304460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0FD188-C034-4981-824C-26A83729116C}"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230510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90FD188-C034-4981-824C-26A83729116C}" type="datetimeFigureOut">
              <a:rPr kumimoji="1" lang="ja-JP" altLang="en-US" smtClean="0"/>
              <a:t>2017/3/11</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83BAC54-C39F-487B-AB0D-5102876FF4F2}" type="slidenum">
              <a:rPr kumimoji="1" lang="ja-JP" altLang="en-US" smtClean="0"/>
              <a:t>‹#›</a:t>
            </a:fld>
            <a:endParaRPr kumimoji="1" lang="ja-JP" altLang="en-US"/>
          </a:p>
        </p:txBody>
      </p:sp>
    </p:spTree>
    <p:extLst>
      <p:ext uri="{BB962C8B-B14F-4D97-AF65-F5344CB8AC3E}">
        <p14:creationId xmlns:p14="http://schemas.microsoft.com/office/powerpoint/2010/main" val="431956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位置情報共有システム</a:t>
            </a:r>
            <a:r>
              <a:rPr kumimoji="1" lang="en-US" altLang="ja-JP" dirty="0" smtClean="0"/>
              <a:t/>
            </a:r>
            <a:br>
              <a:rPr kumimoji="1" lang="en-US" altLang="ja-JP" dirty="0" smtClean="0"/>
            </a:br>
            <a:r>
              <a:rPr lang="ja-JP" altLang="en-US" dirty="0"/>
              <a:t>ドコオット</a:t>
            </a:r>
            <a:r>
              <a:rPr kumimoji="1" lang="ja-JP" altLang="en-US" dirty="0" smtClean="0"/>
              <a:t>（仮）</a:t>
            </a:r>
            <a:endParaRPr kumimoji="1" lang="ja-JP" altLang="en-US" dirty="0"/>
          </a:p>
        </p:txBody>
      </p:sp>
      <p:sp>
        <p:nvSpPr>
          <p:cNvPr id="3" name="サブタイトル 2"/>
          <p:cNvSpPr>
            <a:spLocks noGrp="1"/>
          </p:cNvSpPr>
          <p:nvPr>
            <p:ph type="subTitle" idx="1"/>
          </p:nvPr>
        </p:nvSpPr>
        <p:spPr/>
        <p:txBody>
          <a:bodyPr/>
          <a:lstStyle/>
          <a:p>
            <a:r>
              <a:rPr lang="ja-JP" altLang="en-US" dirty="0" smtClean="0"/>
              <a:t>ヒルズ小林連合</a:t>
            </a:r>
            <a:endParaRPr lang="en-US" altLang="ja-JP" dirty="0" smtClean="0"/>
          </a:p>
          <a:p>
            <a:r>
              <a:rPr lang="ja-JP" altLang="en-US" dirty="0" smtClean="0"/>
              <a:t>外部監査役　西○泰○</a:t>
            </a:r>
            <a:endParaRPr lang="en-US" altLang="ja-JP" dirty="0" smtClean="0"/>
          </a:p>
        </p:txBody>
      </p:sp>
    </p:spTree>
    <p:extLst>
      <p:ext uri="{BB962C8B-B14F-4D97-AF65-F5344CB8AC3E}">
        <p14:creationId xmlns:p14="http://schemas.microsoft.com/office/powerpoint/2010/main" val="34011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a:t>
            </a:r>
            <a:r>
              <a:rPr lang="ja-JP" altLang="en-US" dirty="0" smtClean="0"/>
              <a:t>一覧</a:t>
            </a:r>
            <a:r>
              <a:rPr kumimoji="1" lang="ja-JP" altLang="en-US" dirty="0" smtClean="0"/>
              <a:t>　</a:t>
            </a:r>
            <a:r>
              <a:rPr kumimoji="1" lang="en-US" altLang="ja-JP" dirty="0" smtClean="0"/>
              <a:t>get</a:t>
            </a:r>
            <a:r>
              <a:rPr lang="en-US" altLang="ja-JP" dirty="0" smtClean="0"/>
              <a:t> </a:t>
            </a:r>
            <a:r>
              <a:rPr lang="en-US" altLang="ja-JP" cap="none" dirty="0" smtClean="0"/>
              <a:t>/</a:t>
            </a:r>
            <a:r>
              <a:rPr lang="en-US" altLang="ja-JP" cap="none" dirty="0" smtClean="0"/>
              <a:t>devices</a:t>
            </a:r>
            <a:endParaRPr kumimoji="1" lang="ja-JP" altLang="en-US" dirty="0"/>
          </a:p>
        </p:txBody>
      </p:sp>
      <p:graphicFrame>
        <p:nvGraphicFramePr>
          <p:cNvPr id="10" name="コンテンツ プレースホルダー 9"/>
          <p:cNvGraphicFramePr>
            <a:graphicFrameLocks noGrp="1"/>
          </p:cNvGraphicFramePr>
          <p:nvPr>
            <p:ph sz="quarter" idx="13"/>
            <p:extLst>
              <p:ext uri="{D42A27DB-BD31-4B8C-83A1-F6EECF244321}">
                <p14:modId xmlns:p14="http://schemas.microsoft.com/office/powerpoint/2010/main" val="2137749383"/>
              </p:ext>
            </p:extLst>
          </p:nvPr>
        </p:nvGraphicFramePr>
        <p:xfrm>
          <a:off x="913775" y="2195854"/>
          <a:ext cx="10363200" cy="3591560"/>
        </p:xfrm>
        <a:graphic>
          <a:graphicData uri="http://schemas.openxmlformats.org/drawingml/2006/table">
            <a:tbl>
              <a:tblPr firstRow="1" bandRow="1">
                <a:tableStyleId>{5C22544A-7EE6-4342-B048-85BDC9FD1C3A}</a:tableStyleId>
              </a:tblPr>
              <a:tblGrid>
                <a:gridCol w="794479"/>
                <a:gridCol w="2173573"/>
                <a:gridCol w="2113614"/>
                <a:gridCol w="5281534"/>
              </a:tblGrid>
              <a:tr h="185420">
                <a:tc>
                  <a:txBody>
                    <a:bodyPr/>
                    <a:lstStyle/>
                    <a:p>
                      <a:r>
                        <a:rPr kumimoji="1" lang="ja-JP" altLang="en-US" dirty="0" smtClean="0"/>
                        <a:t>必須</a:t>
                      </a:r>
                      <a:endParaRPr kumimoji="1" lang="ja-JP" altLang="en-US" dirty="0"/>
                    </a:p>
                  </a:txBody>
                  <a:tcPr/>
                </a:tc>
                <a:tc>
                  <a:txBody>
                    <a:bodyPr/>
                    <a:lstStyle/>
                    <a:p>
                      <a:r>
                        <a:rPr kumimoji="1" lang="ja-JP" altLang="en-US" dirty="0" smtClean="0"/>
                        <a:t>プロパティ</a:t>
                      </a:r>
                      <a:endParaRPr kumimoji="1" lang="ja-JP" altLang="en-US" dirty="0"/>
                    </a:p>
                  </a:txBody>
                  <a:tcPr/>
                </a:tc>
                <a:tc>
                  <a:txBody>
                    <a:bodyPr/>
                    <a:lstStyle/>
                    <a:p>
                      <a:r>
                        <a:rPr kumimoji="1" lang="ja-JP" altLang="en-US" dirty="0" smtClean="0"/>
                        <a:t>タイプ</a:t>
                      </a:r>
                      <a:endParaRPr kumimoji="1" lang="en-US" altLang="ja-JP" dirty="0" smtClean="0"/>
                    </a:p>
                  </a:txBody>
                  <a:tcPr/>
                </a:tc>
                <a:tc>
                  <a:txBody>
                    <a:bodyPr/>
                    <a:lstStyle/>
                    <a:p>
                      <a:r>
                        <a:rPr kumimoji="1" lang="ja-JP" altLang="en-US" dirty="0" smtClean="0"/>
                        <a:t>説明</a:t>
                      </a:r>
                      <a:endParaRPr kumimoji="1" lang="ja-JP" altLang="en-US" dirty="0"/>
                    </a:p>
                  </a:txBody>
                  <a:tcPr/>
                </a:tc>
              </a:tr>
              <a:tr h="185420">
                <a:tc gridSpan="4">
                  <a:txBody>
                    <a:bodyPr/>
                    <a:lstStyle/>
                    <a:p>
                      <a:r>
                        <a:rPr kumimoji="1" lang="ja-JP" altLang="en-US" b="1" dirty="0" smtClean="0">
                          <a:solidFill>
                            <a:schemeClr val="bg1"/>
                          </a:solidFill>
                        </a:rPr>
                        <a:t>レスポンスボディ</a:t>
                      </a:r>
                      <a:endParaRPr kumimoji="1" lang="ja-JP" altLang="en-US" b="1" dirty="0">
                        <a:solidFill>
                          <a:schemeClr val="bg1"/>
                        </a:solidFill>
                      </a:endParaRPr>
                    </a:p>
                  </a:txBody>
                  <a:tcPr>
                    <a:solidFill>
                      <a:schemeClr val="accent3"/>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dirty="0" smtClean="0"/>
                        <a:t>devices</a:t>
                      </a:r>
                      <a:endParaRPr kumimoji="1" lang="ja-JP" altLang="en-US" dirty="0"/>
                    </a:p>
                  </a:txBody>
                  <a:tcPr/>
                </a:tc>
                <a:tc>
                  <a:txBody>
                    <a:bodyPr/>
                    <a:lstStyle/>
                    <a:p>
                      <a:r>
                        <a:rPr kumimoji="1" lang="en-US" altLang="ja-JP" dirty="0" smtClean="0"/>
                        <a:t>array</a:t>
                      </a:r>
                      <a:endParaRPr kumimoji="1" lang="en-US" altLang="ja-JP" dirty="0" smtClean="0"/>
                    </a:p>
                  </a:txBody>
                  <a:tcPr/>
                </a:tc>
                <a:tc>
                  <a:txBody>
                    <a:bodyPr/>
                    <a:lstStyle/>
                    <a:p>
                      <a:r>
                        <a:rPr kumimoji="1" lang="ja-JP" altLang="en-US" dirty="0" smtClean="0"/>
                        <a:t>デバイス一覧を格納した配列</a:t>
                      </a:r>
                      <a:endParaRPr kumimoji="1" lang="ja-JP" altLang="en-US" dirty="0"/>
                    </a:p>
                  </a:txBody>
                  <a:tcPr/>
                </a:tc>
              </a:tr>
              <a:tr h="370840">
                <a:tc>
                  <a:txBody>
                    <a:bodyPr/>
                    <a:lstStyle/>
                    <a:p>
                      <a:r>
                        <a:rPr kumimoji="1" lang="ja-JP" altLang="en-US" dirty="0" smtClean="0"/>
                        <a:t>－</a:t>
                      </a:r>
                      <a:endParaRPr kumimoji="1" lang="ja-JP" altLang="en-US" dirty="0"/>
                    </a:p>
                  </a:txBody>
                  <a:tcPr/>
                </a:tc>
                <a:tc gridSpan="3">
                  <a:txBody>
                    <a:bodyPr/>
                    <a:lstStyle/>
                    <a:p>
                      <a:r>
                        <a:rPr kumimoji="1" lang="en-US" altLang="ja-JP" b="1" dirty="0" smtClean="0">
                          <a:solidFill>
                            <a:schemeClr val="bg1"/>
                          </a:solidFill>
                        </a:rPr>
                        <a:t>devices</a:t>
                      </a:r>
                      <a:r>
                        <a:rPr kumimoji="1" lang="ja-JP" altLang="en-US" b="1" dirty="0" smtClean="0">
                          <a:solidFill>
                            <a:schemeClr val="bg1"/>
                          </a:solidFill>
                        </a:rPr>
                        <a:t>の要素</a:t>
                      </a:r>
                      <a:endParaRPr kumimoji="1" lang="ja-JP" altLang="en-US" b="1" dirty="0">
                        <a:solidFill>
                          <a:schemeClr val="bg1"/>
                        </a:solidFill>
                      </a:endParaRPr>
                    </a:p>
                  </a:txBody>
                  <a:tcPr>
                    <a:solidFill>
                      <a:schemeClr val="accent3"/>
                    </a:solidFill>
                  </a:tcPr>
                </a:tc>
                <a:tc hMerge="1">
                  <a:txBody>
                    <a:bodyPr/>
                    <a:lstStyle/>
                    <a:p>
                      <a:endParaRPr kumimoji="1" lang="en-US" altLang="ja-JP" dirty="0" smtClean="0"/>
                    </a:p>
                  </a:txBody>
                  <a:tcPr/>
                </a:tc>
                <a:tc hMerge="1">
                  <a:txBody>
                    <a:bodyPr/>
                    <a:lstStyle/>
                    <a:p>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dirty="0" err="1" smtClean="0"/>
                        <a:t>deviceId</a:t>
                      </a:r>
                      <a:endParaRPr kumimoji="1" lang="ja-JP" altLang="en-US" dirty="0"/>
                    </a:p>
                  </a:txBody>
                  <a:tcPr/>
                </a:tc>
                <a:tc>
                  <a:txBody>
                    <a:bodyPr/>
                    <a:lstStyle/>
                    <a:p>
                      <a:r>
                        <a:rPr kumimoji="1" lang="en-US" altLang="ja-JP" dirty="0" smtClean="0"/>
                        <a:t>string</a:t>
                      </a:r>
                    </a:p>
                  </a:txBody>
                  <a:tcPr/>
                </a:tc>
                <a:tc>
                  <a:txBody>
                    <a:bodyPr/>
                    <a:lstStyle/>
                    <a:p>
                      <a:r>
                        <a:rPr kumimoji="1" lang="ja-JP" altLang="en-US" dirty="0" smtClean="0"/>
                        <a:t>デバイスに割り振られた</a:t>
                      </a:r>
                      <a:r>
                        <a:rPr kumimoji="1" lang="en-US" altLang="ja-JP" dirty="0" smtClean="0"/>
                        <a:t>ID</a:t>
                      </a:r>
                      <a:endParaRPr kumimoji="1" lang="ja-JP" altLang="en-US" dirty="0"/>
                    </a:p>
                  </a:txBody>
                  <a:tcPr/>
                </a:tc>
              </a:tr>
              <a:tr h="341037">
                <a:tc>
                  <a:txBody>
                    <a:bodyPr/>
                    <a:lstStyle/>
                    <a:p>
                      <a:r>
                        <a:rPr kumimoji="1" lang="ja-JP" altLang="en-US" dirty="0" smtClean="0"/>
                        <a:t>－</a:t>
                      </a:r>
                      <a:endParaRPr kumimoji="1" lang="ja-JP" altLang="en-US" dirty="0"/>
                    </a:p>
                  </a:txBody>
                  <a:tcPr/>
                </a:tc>
                <a:tc>
                  <a:txBody>
                    <a:bodyPr/>
                    <a:lstStyle/>
                    <a:p>
                      <a:r>
                        <a:rPr kumimoji="1" lang="en-US" altLang="ja-JP" dirty="0" smtClean="0"/>
                        <a:t>owner</a:t>
                      </a:r>
                      <a:endParaRPr kumimoji="1" lang="ja-JP" altLang="en-US" dirty="0"/>
                    </a:p>
                  </a:txBody>
                  <a:tcPr/>
                </a:tc>
                <a:tc>
                  <a:txBody>
                    <a:bodyPr/>
                    <a:lstStyle/>
                    <a:p>
                      <a:r>
                        <a:rPr kumimoji="1" lang="en-US" altLang="ja-JP" dirty="0" smtClean="0"/>
                        <a:t>string</a:t>
                      </a:r>
                    </a:p>
                  </a:txBody>
                  <a:tcPr/>
                </a:tc>
                <a:tc>
                  <a:txBody>
                    <a:bodyPr/>
                    <a:lstStyle/>
                    <a:p>
                      <a:r>
                        <a:rPr kumimoji="1" lang="ja-JP" altLang="en-US" dirty="0" smtClean="0"/>
                        <a:t>デバイスの持ち主氏名</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latitude</a:t>
                      </a:r>
                      <a:endParaRPr kumimoji="1" lang="ja-JP" altLang="en-US" dirty="0"/>
                    </a:p>
                  </a:txBody>
                  <a:tcPr/>
                </a:tc>
                <a:tc>
                  <a:txBody>
                    <a:bodyPr/>
                    <a:lstStyle/>
                    <a:p>
                      <a:r>
                        <a:rPr kumimoji="1" lang="en-US" altLang="ja-JP" dirty="0" smtClean="0"/>
                        <a:t>number</a:t>
                      </a:r>
                      <a:endParaRPr kumimoji="1" lang="ja-JP" altLang="en-US" dirty="0"/>
                    </a:p>
                  </a:txBody>
                  <a:tcPr/>
                </a:tc>
                <a:tc>
                  <a:txBody>
                    <a:bodyPr/>
                    <a:lstStyle/>
                    <a:p>
                      <a:r>
                        <a:rPr kumimoji="1" lang="ja-JP" altLang="en-US" dirty="0" smtClean="0"/>
                        <a:t>デバイスの位置（緯度）</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longitude</a:t>
                      </a:r>
                      <a:endParaRPr kumimoji="1" lang="ja-JP" altLang="en-US" dirty="0"/>
                    </a:p>
                  </a:txBody>
                  <a:tcPr/>
                </a:tc>
                <a:tc>
                  <a:txBody>
                    <a:bodyPr/>
                    <a:lstStyle/>
                    <a:p>
                      <a:r>
                        <a:rPr kumimoji="1" lang="en-US" altLang="ja-JP" dirty="0" smtClean="0"/>
                        <a:t>number</a:t>
                      </a:r>
                      <a:endParaRPr kumimoji="1" lang="ja-JP" altLang="en-US" dirty="0"/>
                    </a:p>
                  </a:txBody>
                  <a:tcPr/>
                </a:tc>
                <a:tc>
                  <a:txBody>
                    <a:bodyPr/>
                    <a:lstStyle/>
                    <a:p>
                      <a:r>
                        <a:rPr kumimoji="1" lang="ja-JP" altLang="en-US" dirty="0" smtClean="0"/>
                        <a:t>デバイスの位置（経度）</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dirty="0" err="1" smtClean="0"/>
                        <a:t>positionUpdated</a:t>
                      </a:r>
                      <a:endParaRPr kumimoji="1" lang="ja-JP" altLang="en-US" dirty="0"/>
                    </a:p>
                  </a:txBody>
                  <a:tcPr/>
                </a:tc>
                <a:tc>
                  <a:txBody>
                    <a:bodyPr/>
                    <a:lstStyle/>
                    <a:p>
                      <a:r>
                        <a:rPr kumimoji="1" lang="en-US" altLang="ja-JP" dirty="0" smtClean="0"/>
                        <a:t>string</a:t>
                      </a:r>
                      <a:endParaRPr kumimoji="1" lang="ja-JP" altLang="en-US" dirty="0"/>
                    </a:p>
                  </a:txBody>
                  <a:tcPr/>
                </a:tc>
                <a:tc>
                  <a:txBody>
                    <a:bodyPr/>
                    <a:lstStyle/>
                    <a:p>
                      <a:r>
                        <a:rPr kumimoji="1" lang="ja-JP" altLang="en-US" dirty="0" smtClean="0"/>
                        <a:t>デバイス位置の最終更新時刻（日本時間）を示す。</a:t>
                      </a:r>
                      <a:endParaRPr kumimoji="1" lang="en-US" altLang="ja-JP" dirty="0" smtClean="0"/>
                    </a:p>
                    <a:p>
                      <a:r>
                        <a:rPr kumimoji="1" lang="ja-JP" altLang="en-US" dirty="0" smtClean="0"/>
                        <a:t>フォーマットは「</a:t>
                      </a:r>
                      <a:r>
                        <a:rPr kumimoji="1" lang="en-US" altLang="ja-JP" dirty="0" err="1" smtClean="0"/>
                        <a:t>yyyy</a:t>
                      </a:r>
                      <a:r>
                        <a:rPr kumimoji="1" lang="en-US" altLang="ja-JP" dirty="0" smtClean="0"/>
                        <a:t>/MM/</a:t>
                      </a:r>
                      <a:r>
                        <a:rPr kumimoji="1" lang="en-US" altLang="ja-JP" dirty="0" err="1" smtClean="0"/>
                        <a:t>dd</a:t>
                      </a:r>
                      <a:r>
                        <a:rPr kumimoji="1" lang="ja-JP" altLang="en-US" baseline="0" dirty="0" smtClean="0"/>
                        <a:t> </a:t>
                      </a:r>
                      <a:r>
                        <a:rPr kumimoji="1" lang="en-US" altLang="ja-JP" baseline="0" dirty="0" err="1" smtClean="0"/>
                        <a:t>HH:mm:ss</a:t>
                      </a:r>
                      <a:r>
                        <a:rPr kumimoji="1" lang="ja-JP" altLang="en-US" baseline="0" dirty="0" smtClean="0"/>
                        <a:t>」とする。</a:t>
                      </a:r>
                      <a:endParaRPr kumimoji="1" lang="ja-JP" altLang="en-US" dirty="0"/>
                    </a:p>
                  </a:txBody>
                  <a:tcPr/>
                </a:tc>
              </a:tr>
            </a:tbl>
          </a:graphicData>
        </a:graphic>
      </p:graphicFrame>
    </p:spTree>
    <p:extLst>
      <p:ext uri="{BB962C8B-B14F-4D97-AF65-F5344CB8AC3E}">
        <p14:creationId xmlns:p14="http://schemas.microsoft.com/office/powerpoint/2010/main" val="196887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ドコオット</a:t>
            </a:r>
            <a:r>
              <a:rPr lang="en-US" altLang="ja-JP" dirty="0" smtClean="0"/>
              <a:t>A</a:t>
            </a:r>
            <a:r>
              <a:rPr lang="en-US" altLang="ja-JP" cap="none" dirty="0" smtClean="0"/>
              <a:t>ndroid</a:t>
            </a:r>
            <a:r>
              <a:rPr lang="ja-JP" altLang="en-US" cap="none" dirty="0" smtClean="0"/>
              <a:t>アプリケーションについて</a:t>
            </a:r>
            <a:endParaRPr kumimoji="1" lang="ja-JP" altLang="en-US" dirty="0"/>
          </a:p>
        </p:txBody>
      </p:sp>
      <p:sp>
        <p:nvSpPr>
          <p:cNvPr id="3" name="コンテンツ プレースホルダー 2"/>
          <p:cNvSpPr>
            <a:spLocks noGrp="1"/>
          </p:cNvSpPr>
          <p:nvPr>
            <p:ph sz="quarter" idx="13"/>
          </p:nvPr>
        </p:nvSpPr>
        <p:spPr/>
        <p:txBody>
          <a:bodyPr>
            <a:normAutofit/>
          </a:bodyPr>
          <a:lstStyle/>
          <a:p>
            <a:r>
              <a:rPr lang="ja-JP" altLang="en-US" cap="none" dirty="0" smtClean="0"/>
              <a:t>ドコオット</a:t>
            </a:r>
            <a:r>
              <a:rPr lang="en-US" altLang="ja-JP" cap="none" dirty="0" smtClean="0"/>
              <a:t>Android</a:t>
            </a:r>
            <a:r>
              <a:rPr lang="ja-JP" altLang="en-US" cap="none" dirty="0" smtClean="0"/>
              <a:t>アプリケーション（以下、ドコオットアプリ）の要求事項を以下に示す。</a:t>
            </a:r>
            <a:endParaRPr lang="en-US" altLang="ja-JP" cap="none" dirty="0" smtClean="0"/>
          </a:p>
          <a:p>
            <a:pPr lvl="1"/>
            <a:r>
              <a:rPr lang="ja-JP" altLang="en-US" cap="none" dirty="0" smtClean="0"/>
              <a:t>ドコオットアプリの初回起動時は、ユーザに端末所有者名を入力させ、デバイス登録を行う。</a:t>
            </a:r>
            <a:endParaRPr lang="en-US" altLang="ja-JP" cap="none" dirty="0" smtClean="0"/>
          </a:p>
          <a:p>
            <a:pPr lvl="1"/>
            <a:r>
              <a:rPr lang="ja-JP" altLang="en-US" dirty="0" smtClean="0"/>
              <a:t>ドコオットアプリは、バックグラウンドで端末位置を取得し、デバイス更新を行う。</a:t>
            </a:r>
            <a:endParaRPr lang="en-US" altLang="ja-JP" dirty="0" smtClean="0"/>
          </a:p>
          <a:p>
            <a:pPr lvl="1"/>
            <a:r>
              <a:rPr lang="ja-JP" altLang="en-US" cap="none" dirty="0" smtClean="0"/>
              <a:t>ドコオットアプリの起動時は、デバイス一覧を取得して地図ＵＩ上に各デバイスの位置を表示する。</a:t>
            </a:r>
            <a:endParaRPr lang="en-US" altLang="ja-JP" cap="none" dirty="0" smtClean="0"/>
          </a:p>
          <a:p>
            <a:pPr lvl="1"/>
            <a:r>
              <a:rPr lang="ja-JP" altLang="en-US" cap="none" dirty="0" smtClean="0"/>
              <a:t>ドコオットアプリのアンインストール時は、デバイス削除を行う。（可能なのか？？？）</a:t>
            </a:r>
            <a:endParaRPr lang="en-US" altLang="ja-JP" cap="none" dirty="0" smtClean="0"/>
          </a:p>
        </p:txBody>
      </p:sp>
    </p:spTree>
    <p:extLst>
      <p:ext uri="{BB962C8B-B14F-4D97-AF65-F5344CB8AC3E}">
        <p14:creationId xmlns:p14="http://schemas.microsoft.com/office/powerpoint/2010/main" val="196305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本書について</a:t>
            </a:r>
            <a:endParaRPr kumimoji="1" lang="ja-JP" altLang="en-US" dirty="0"/>
          </a:p>
        </p:txBody>
      </p:sp>
      <p:sp>
        <p:nvSpPr>
          <p:cNvPr id="7" name="コンテンツ プレースホルダー 6"/>
          <p:cNvSpPr>
            <a:spLocks noGrp="1"/>
          </p:cNvSpPr>
          <p:nvPr>
            <p:ph sz="quarter" idx="13"/>
          </p:nvPr>
        </p:nvSpPr>
        <p:spPr/>
        <p:txBody>
          <a:bodyPr/>
          <a:lstStyle/>
          <a:p>
            <a:r>
              <a:rPr kumimoji="1" lang="ja-JP" altLang="en-US" dirty="0" smtClean="0"/>
              <a:t>本書は、位置情報システム（以下ドコオット）構築にあたっての設計資料である。</a:t>
            </a:r>
            <a:endParaRPr lang="en-US" altLang="ja-JP" dirty="0" smtClean="0"/>
          </a:p>
          <a:p>
            <a:r>
              <a:rPr lang="ja-JP" altLang="en-US" dirty="0" smtClean="0"/>
              <a:t>本書は、ドコオットのアプリケーション開発者、運用保守実施者を対象としている。</a:t>
            </a:r>
            <a:endParaRPr lang="en-US" altLang="ja-JP" dirty="0" smtClean="0"/>
          </a:p>
          <a:p>
            <a:r>
              <a:rPr lang="ja-JP" altLang="en-US" dirty="0" smtClean="0"/>
              <a:t>我々は、ドコオットを通じて社会に付加価値を提供するとともに、ドコオットの運用によって得た情報を悪用しないことをここに誓う。</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134137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ドコオットについて</a:t>
            </a:r>
            <a:endParaRPr kumimoji="1" lang="ja-JP" altLang="en-US" dirty="0"/>
          </a:p>
        </p:txBody>
      </p:sp>
      <p:sp>
        <p:nvSpPr>
          <p:cNvPr id="3" name="コンテンツ プレースホルダー 2"/>
          <p:cNvSpPr>
            <a:spLocks noGrp="1"/>
          </p:cNvSpPr>
          <p:nvPr>
            <p:ph sz="quarter" idx="13"/>
          </p:nvPr>
        </p:nvSpPr>
        <p:spPr/>
        <p:txBody>
          <a:bodyPr/>
          <a:lstStyle/>
          <a:p>
            <a:r>
              <a:rPr kumimoji="1" lang="ja-JP" altLang="en-US" dirty="0" smtClean="0"/>
              <a:t>ドコオットは特定の相手とだけ位置情報を共有できる位置確認アプリである。</a:t>
            </a:r>
            <a:endParaRPr kumimoji="1" lang="en-US" altLang="ja-JP" dirty="0" smtClean="0"/>
          </a:p>
          <a:p>
            <a:r>
              <a:rPr lang="en-US" altLang="ja-JP" dirty="0" smtClean="0"/>
              <a:t>2017</a:t>
            </a:r>
            <a:r>
              <a:rPr lang="ja-JP" altLang="en-US" dirty="0" smtClean="0"/>
              <a:t>年度開発においては、</a:t>
            </a:r>
            <a:r>
              <a:rPr lang="en-US" altLang="ja-JP" dirty="0" smtClean="0"/>
              <a:t>a</a:t>
            </a:r>
            <a:r>
              <a:rPr lang="en-US" altLang="ja-JP" cap="none" dirty="0" smtClean="0"/>
              <a:t>ndroid</a:t>
            </a:r>
            <a:r>
              <a:rPr lang="ja-JP" altLang="en-US" dirty="0" smtClean="0"/>
              <a:t>端末のみ（バージョンは未定）を対象とする。</a:t>
            </a:r>
            <a:endParaRPr kumimoji="1" lang="en-US" altLang="ja-JP" dirty="0" smtClean="0"/>
          </a:p>
          <a:p>
            <a:r>
              <a:rPr kumimoji="1" lang="en-US" altLang="ja-JP" dirty="0" smtClean="0"/>
              <a:t>2017</a:t>
            </a:r>
            <a:r>
              <a:rPr kumimoji="1" lang="ja-JP" altLang="en-US" dirty="0" smtClean="0"/>
              <a:t>年度開発においては、すべての利用者間で位置情報を共有できるものとする。</a:t>
            </a:r>
            <a:endParaRPr kumimoji="1" lang="en-US" altLang="ja-JP" dirty="0" smtClean="0"/>
          </a:p>
          <a:p>
            <a:endParaRPr kumimoji="1" lang="ja-JP" altLang="en-US" dirty="0"/>
          </a:p>
        </p:txBody>
      </p:sp>
    </p:spTree>
    <p:extLst>
      <p:ext uri="{BB962C8B-B14F-4D97-AF65-F5344CB8AC3E}">
        <p14:creationId xmlns:p14="http://schemas.microsoft.com/office/powerpoint/2010/main" val="141552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システム構成について</a:t>
            </a:r>
            <a:endParaRPr kumimoji="1" lang="ja-JP" altLang="en-US" dirty="0"/>
          </a:p>
        </p:txBody>
      </p:sp>
      <p:grpSp>
        <p:nvGrpSpPr>
          <p:cNvPr id="4" name="Group 401"/>
          <p:cNvGrpSpPr>
            <a:grpSpLocks/>
          </p:cNvGrpSpPr>
          <p:nvPr/>
        </p:nvGrpSpPr>
        <p:grpSpPr bwMode="auto">
          <a:xfrm>
            <a:off x="6786874" y="3124546"/>
            <a:ext cx="1439863" cy="1701323"/>
            <a:chOff x="1487" y="3158"/>
            <a:chExt cx="907" cy="635"/>
          </a:xfrm>
        </p:grpSpPr>
        <p:sp>
          <p:nvSpPr>
            <p:cNvPr id="5" name="Oval 402"/>
            <p:cNvSpPr>
              <a:spLocks noChangeArrowheads="1"/>
            </p:cNvSpPr>
            <p:nvPr/>
          </p:nvSpPr>
          <p:spPr bwMode="auto">
            <a:xfrm>
              <a:off x="1623" y="3158"/>
              <a:ext cx="635" cy="635"/>
            </a:xfrm>
            <a:prstGeom prst="ellipse">
              <a:avLst/>
            </a:prstGeom>
            <a:noFill/>
            <a:ln w="2857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 name="Oval 403"/>
            <p:cNvSpPr>
              <a:spLocks noChangeArrowheads="1"/>
            </p:cNvSpPr>
            <p:nvPr/>
          </p:nvSpPr>
          <p:spPr bwMode="auto">
            <a:xfrm>
              <a:off x="1759" y="3294"/>
              <a:ext cx="363" cy="363"/>
            </a:xfrm>
            <a:prstGeom prst="ellipse">
              <a:avLst/>
            </a:prstGeom>
            <a:gradFill rotWithShape="1">
              <a:gsLst>
                <a:gs pos="0">
                  <a:srgbClr val="99CCFF">
                    <a:gamma/>
                    <a:tint val="0"/>
                    <a:invGamma/>
                  </a:srgbClr>
                </a:gs>
                <a:gs pos="100000">
                  <a:srgbClr val="99CCFF"/>
                </a:gs>
              </a:gsLst>
              <a:path path="shape">
                <a:fillToRect l="50000" t="50000" r="50000" b="50000"/>
              </a:path>
            </a:gradFill>
            <a:ln>
              <a:noFill/>
            </a:ln>
            <a:effectLst/>
            <a:extLst>
              <a:ext uri="{91240B29-F687-4F45-9708-019B960494DF}">
                <a14:hiddenLine xmlns:a14="http://schemas.microsoft.com/office/drawing/2010/main" w="28575">
                  <a:solidFill>
                    <a:srgbClr val="3366FF"/>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Oval 404"/>
            <p:cNvSpPr>
              <a:spLocks noChangeArrowheads="1"/>
            </p:cNvSpPr>
            <p:nvPr/>
          </p:nvSpPr>
          <p:spPr bwMode="auto">
            <a:xfrm rot="1800000">
              <a:off x="1487" y="3339"/>
              <a:ext cx="907" cy="272"/>
            </a:xfrm>
            <a:prstGeom prst="ellipse">
              <a:avLst/>
            </a:prstGeom>
            <a:noFill/>
            <a:ln w="2857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Oval 405"/>
            <p:cNvSpPr>
              <a:spLocks noChangeArrowheads="1"/>
            </p:cNvSpPr>
            <p:nvPr/>
          </p:nvSpPr>
          <p:spPr bwMode="auto">
            <a:xfrm rot="-2700000">
              <a:off x="1487" y="3339"/>
              <a:ext cx="907" cy="272"/>
            </a:xfrm>
            <a:prstGeom prst="ellipse">
              <a:avLst/>
            </a:prstGeom>
            <a:noFill/>
            <a:ln w="2857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102" y="2148645"/>
            <a:ext cx="925000" cy="1080000"/>
          </a:xfrm>
          <a:prstGeom prst="rect">
            <a:avLst/>
          </a:prstGeom>
        </p:spPr>
      </p:pic>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44" y="4643329"/>
            <a:ext cx="925000" cy="1080000"/>
          </a:xfrm>
          <a:prstGeom prst="rect">
            <a:avLst/>
          </a:prstGeom>
        </p:spPr>
      </p:pic>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157" y="3395987"/>
            <a:ext cx="925000" cy="1080000"/>
          </a:xfrm>
          <a:prstGeom prst="rect">
            <a:avLst/>
          </a:prstGeom>
        </p:spPr>
      </p:pic>
      <p:grpSp>
        <p:nvGrpSpPr>
          <p:cNvPr id="16" name="Group 474"/>
          <p:cNvGrpSpPr>
            <a:grpSpLocks/>
          </p:cNvGrpSpPr>
          <p:nvPr/>
        </p:nvGrpSpPr>
        <p:grpSpPr bwMode="auto">
          <a:xfrm>
            <a:off x="8865622" y="3664899"/>
            <a:ext cx="1439863" cy="431800"/>
            <a:chOff x="716" y="1071"/>
            <a:chExt cx="907" cy="272"/>
          </a:xfrm>
        </p:grpSpPr>
        <p:sp>
          <p:nvSpPr>
            <p:cNvPr id="17" name="Freeform 475"/>
            <p:cNvSpPr>
              <a:spLocks/>
            </p:cNvSpPr>
            <p:nvPr/>
          </p:nvSpPr>
          <p:spPr bwMode="auto">
            <a:xfrm>
              <a:off x="716" y="1071"/>
              <a:ext cx="907" cy="272"/>
            </a:xfrm>
            <a:custGeom>
              <a:avLst/>
              <a:gdLst>
                <a:gd name="T0" fmla="*/ 45 w 907"/>
                <a:gd name="T1" fmla="*/ 0 h 272"/>
                <a:gd name="T2" fmla="*/ 0 w 907"/>
                <a:gd name="T3" fmla="*/ 181 h 272"/>
                <a:gd name="T4" fmla="*/ 0 w 907"/>
                <a:gd name="T5" fmla="*/ 272 h 272"/>
                <a:gd name="T6" fmla="*/ 907 w 907"/>
                <a:gd name="T7" fmla="*/ 272 h 272"/>
                <a:gd name="T8" fmla="*/ 907 w 907"/>
                <a:gd name="T9" fmla="*/ 181 h 272"/>
                <a:gd name="T10" fmla="*/ 862 w 907"/>
                <a:gd name="T11" fmla="*/ 0 h 272"/>
                <a:gd name="T12" fmla="*/ 45 w 907"/>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907" h="272">
                  <a:moveTo>
                    <a:pt x="45" y="0"/>
                  </a:moveTo>
                  <a:lnTo>
                    <a:pt x="0" y="181"/>
                  </a:lnTo>
                  <a:lnTo>
                    <a:pt x="0" y="272"/>
                  </a:lnTo>
                  <a:lnTo>
                    <a:pt x="907" y="272"/>
                  </a:lnTo>
                  <a:lnTo>
                    <a:pt x="907" y="181"/>
                  </a:lnTo>
                  <a:lnTo>
                    <a:pt x="862" y="0"/>
                  </a:lnTo>
                  <a:lnTo>
                    <a:pt x="45" y="0"/>
                  </a:lnTo>
                  <a:close/>
                </a:path>
              </a:pathLst>
            </a:custGeom>
            <a:solidFill>
              <a:srgbClr val="000000"/>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Rectangle 476"/>
            <p:cNvSpPr>
              <a:spLocks noChangeArrowheads="1"/>
            </p:cNvSpPr>
            <p:nvPr/>
          </p:nvSpPr>
          <p:spPr bwMode="auto">
            <a:xfrm>
              <a:off x="716" y="1251"/>
              <a:ext cx="907" cy="9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 name="AutoShape 477"/>
            <p:cNvSpPr>
              <a:spLocks noChangeArrowheads="1"/>
            </p:cNvSpPr>
            <p:nvPr/>
          </p:nvSpPr>
          <p:spPr bwMode="auto">
            <a:xfrm flipV="1">
              <a:off x="716" y="1071"/>
              <a:ext cx="907" cy="180"/>
            </a:xfrm>
            <a:custGeom>
              <a:avLst/>
              <a:gdLst>
                <a:gd name="G0" fmla="+- 1047 0 0"/>
                <a:gd name="G1" fmla="+- 21600 0 1047"/>
                <a:gd name="G2" fmla="*/ 1047 1 2"/>
                <a:gd name="G3" fmla="+- 21600 0 G2"/>
                <a:gd name="G4" fmla="+/ 1047 21600 2"/>
                <a:gd name="G5" fmla="+/ G1 0 2"/>
                <a:gd name="G6" fmla="*/ 21600 21600 1047"/>
                <a:gd name="G7" fmla="*/ G6 1 2"/>
                <a:gd name="G8" fmla="+- 21600 0 G7"/>
                <a:gd name="G9" fmla="*/ 21600 1 2"/>
                <a:gd name="G10" fmla="+- 1047 0 G9"/>
                <a:gd name="G11" fmla="?: G10 G8 0"/>
                <a:gd name="G12" fmla="?: G10 G7 21600"/>
                <a:gd name="T0" fmla="*/ 21076 w 21600"/>
                <a:gd name="T1" fmla="*/ 10800 h 21600"/>
                <a:gd name="T2" fmla="*/ 10800 w 21600"/>
                <a:gd name="T3" fmla="*/ 21600 h 21600"/>
                <a:gd name="T4" fmla="*/ 524 w 21600"/>
                <a:gd name="T5" fmla="*/ 10800 h 21600"/>
                <a:gd name="T6" fmla="*/ 10800 w 21600"/>
                <a:gd name="T7" fmla="*/ 0 h 21600"/>
                <a:gd name="T8" fmla="*/ 2324 w 21600"/>
                <a:gd name="T9" fmla="*/ 2324 h 21600"/>
                <a:gd name="T10" fmla="*/ 19276 w 21600"/>
                <a:gd name="T11" fmla="*/ 19276 h 21600"/>
              </a:gdLst>
              <a:ahLst/>
              <a:cxnLst>
                <a:cxn ang="0">
                  <a:pos x="T0" y="T1"/>
                </a:cxn>
                <a:cxn ang="0">
                  <a:pos x="T2" y="T3"/>
                </a:cxn>
                <a:cxn ang="0">
                  <a:pos x="T4" y="T5"/>
                </a:cxn>
                <a:cxn ang="0">
                  <a:pos x="T6" y="T7"/>
                </a:cxn>
              </a:cxnLst>
              <a:rect l="T8" t="T9" r="T10" b="T11"/>
              <a:pathLst>
                <a:path w="21600" h="21600">
                  <a:moveTo>
                    <a:pt x="0" y="0"/>
                  </a:moveTo>
                  <a:lnTo>
                    <a:pt x="1047" y="21600"/>
                  </a:lnTo>
                  <a:lnTo>
                    <a:pt x="20553" y="21600"/>
                  </a:lnTo>
                  <a:lnTo>
                    <a:pt x="21600" y="0"/>
                  </a:lnTo>
                  <a:close/>
                </a:path>
              </a:pathLst>
            </a:custGeom>
            <a:gradFill rotWithShape="1">
              <a:gsLst>
                <a:gs pos="0">
                  <a:schemeClr val="tx2">
                    <a:gamma/>
                    <a:tint val="38039"/>
                    <a:invGamma/>
                  </a:schemeClr>
                </a:gs>
                <a:gs pos="100000">
                  <a:schemeClr val="tx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20" name="Text Box 478"/>
          <p:cNvSpPr txBox="1">
            <a:spLocks noChangeArrowheads="1"/>
          </p:cNvSpPr>
          <p:nvPr/>
        </p:nvSpPr>
        <p:spPr bwMode="auto">
          <a:xfrm>
            <a:off x="8695554" y="3556948"/>
            <a:ext cx="1800420" cy="190240"/>
          </a:xfrm>
          <a:prstGeom prst="rect">
            <a:avLst/>
          </a:prstGeom>
          <a:solidFill>
            <a:srgbClr val="000080">
              <a:alpha val="70000"/>
            </a:srgbClr>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18000" rIns="36000" bIns="18000">
            <a:spAutoFit/>
          </a:bodyPr>
          <a:lstStyle/>
          <a:p>
            <a:pPr algn="ctr"/>
            <a:r>
              <a:rPr lang="ja-JP" altLang="en-US" sz="1000" b="1" dirty="0" smtClean="0">
                <a:solidFill>
                  <a:schemeClr val="bg1"/>
                </a:solidFill>
                <a:ea typeface="メイリオ" panose="020B0604030504040204" pitchFamily="50" charset="-128"/>
                <a:cs typeface="メイリオ" panose="020B0604030504040204" pitchFamily="50" charset="-128"/>
              </a:rPr>
              <a:t>ＷＥ</a:t>
            </a:r>
            <a:r>
              <a:rPr lang="ja-JP" altLang="en-US" sz="1000" b="1" dirty="0">
                <a:solidFill>
                  <a:schemeClr val="bg1"/>
                </a:solidFill>
                <a:ea typeface="メイリオ" panose="020B0604030504040204" pitchFamily="50" charset="-128"/>
                <a:cs typeface="メイリオ" panose="020B0604030504040204" pitchFamily="50" charset="-128"/>
              </a:rPr>
              <a:t>Ｂ</a:t>
            </a:r>
            <a:r>
              <a:rPr lang="ja-JP" altLang="en-US" sz="1000" b="1" dirty="0" smtClean="0">
                <a:solidFill>
                  <a:schemeClr val="bg1"/>
                </a:solidFill>
                <a:ea typeface="メイリオ" panose="020B0604030504040204" pitchFamily="50" charset="-128"/>
                <a:cs typeface="メイリオ" panose="020B0604030504040204" pitchFamily="50" charset="-128"/>
              </a:rPr>
              <a:t>＋ＤＢサーバ</a:t>
            </a:r>
            <a:endParaRPr lang="ja-JP" altLang="en-US" sz="1000" b="1" dirty="0">
              <a:solidFill>
                <a:schemeClr val="bg1"/>
              </a:solidFill>
              <a:ea typeface="メイリオ" panose="020B0604030504040204" pitchFamily="50" charset="-128"/>
              <a:cs typeface="メイリオ" panose="020B0604030504040204" pitchFamily="50" charset="-128"/>
            </a:endParaRPr>
          </a:p>
        </p:txBody>
      </p:sp>
      <p:cxnSp>
        <p:nvCxnSpPr>
          <p:cNvPr id="22" name="直線矢印コネクタ 21"/>
          <p:cNvCxnSpPr>
            <a:stCxn id="9" idx="3"/>
          </p:cNvCxnSpPr>
          <p:nvPr/>
        </p:nvCxnSpPr>
        <p:spPr>
          <a:xfrm>
            <a:off x="6190102" y="2688645"/>
            <a:ext cx="2292440" cy="97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1" idx="3"/>
          </p:cNvCxnSpPr>
          <p:nvPr/>
        </p:nvCxnSpPr>
        <p:spPr>
          <a:xfrm flipV="1">
            <a:off x="6151157" y="3925178"/>
            <a:ext cx="2386653" cy="1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0" idx="3"/>
          </p:cNvCxnSpPr>
          <p:nvPr/>
        </p:nvCxnSpPr>
        <p:spPr>
          <a:xfrm flipV="1">
            <a:off x="6163444" y="4138850"/>
            <a:ext cx="2374366" cy="104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6701137" y="2310517"/>
            <a:ext cx="2031325" cy="646331"/>
          </a:xfrm>
          <a:prstGeom prst="rect">
            <a:avLst/>
          </a:prstGeom>
          <a:noFill/>
        </p:spPr>
        <p:txBody>
          <a:bodyPr wrap="none" rtlCol="0">
            <a:spAutoFit/>
          </a:bodyPr>
          <a:lstStyle/>
          <a:p>
            <a:r>
              <a:rPr lang="ja-JP" altLang="en-US" dirty="0" smtClean="0"/>
              <a:t>自端末</a:t>
            </a:r>
            <a:r>
              <a:rPr lang="ja-JP" altLang="en-US" dirty="0" smtClean="0"/>
              <a:t>の</a:t>
            </a:r>
            <a:r>
              <a:rPr lang="ja-JP" altLang="en-US" dirty="0" smtClean="0"/>
              <a:t>位置登録</a:t>
            </a:r>
            <a:endParaRPr lang="en-US" altLang="ja-JP" dirty="0" smtClean="0"/>
          </a:p>
          <a:p>
            <a:r>
              <a:rPr lang="ja-JP" altLang="en-US" dirty="0" smtClean="0"/>
              <a:t>他端末の</a:t>
            </a:r>
            <a:r>
              <a:rPr lang="ja-JP" altLang="en-US" dirty="0" smtClean="0"/>
              <a:t>位置取得</a:t>
            </a:r>
            <a:endParaRPr kumimoji="1" lang="ja-JP" altLang="en-US" dirty="0"/>
          </a:p>
        </p:txBody>
      </p:sp>
      <p:sp>
        <p:nvSpPr>
          <p:cNvPr id="33" name="四角形吹き出し 32"/>
          <p:cNvSpPr/>
          <p:nvPr/>
        </p:nvSpPr>
        <p:spPr>
          <a:xfrm flipV="1">
            <a:off x="1514901" y="2148645"/>
            <a:ext cx="3278496" cy="3574684"/>
          </a:xfrm>
          <a:prstGeom prst="wedgeRectCallout">
            <a:avLst>
              <a:gd name="adj1" fmla="val 72741"/>
              <a:gd name="adj2" fmla="val -3447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pic>
        <p:nvPicPr>
          <p:cNvPr id="34" name="図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56" y="2246556"/>
            <a:ext cx="3101036" cy="3408185"/>
          </a:xfrm>
          <a:prstGeom prst="rect">
            <a:avLst/>
          </a:prstGeom>
        </p:spPr>
      </p:pic>
      <p:sp>
        <p:nvSpPr>
          <p:cNvPr id="35" name="星 5 34"/>
          <p:cNvSpPr/>
          <p:nvPr/>
        </p:nvSpPr>
        <p:spPr>
          <a:xfrm>
            <a:off x="2509692" y="4475987"/>
            <a:ext cx="246564" cy="2578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星 5 35"/>
          <p:cNvSpPr/>
          <p:nvPr/>
        </p:nvSpPr>
        <p:spPr>
          <a:xfrm>
            <a:off x="3580669" y="2742166"/>
            <a:ext cx="268000" cy="293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星 5 36"/>
          <p:cNvSpPr/>
          <p:nvPr/>
        </p:nvSpPr>
        <p:spPr>
          <a:xfrm>
            <a:off x="1962468" y="2742166"/>
            <a:ext cx="286925" cy="31830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角丸四角形吹き出し 37"/>
          <p:cNvSpPr/>
          <p:nvPr/>
        </p:nvSpPr>
        <p:spPr>
          <a:xfrm>
            <a:off x="2249393" y="3874383"/>
            <a:ext cx="1364454" cy="444631"/>
          </a:xfrm>
          <a:prstGeom prst="wedgeRoundRectCallout">
            <a:avLst>
              <a:gd name="adj1" fmla="val -20833"/>
              <a:gd name="adj2" fmla="val 747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00" dirty="0" smtClean="0"/>
              <a:t>ピコ</a:t>
            </a:r>
            <a:r>
              <a:rPr lang="ja-JP" altLang="en-US" sz="1000" dirty="0"/>
              <a:t>太郎</a:t>
            </a:r>
            <a:endParaRPr lang="en-US" altLang="ja-JP" sz="1000" dirty="0" smtClean="0"/>
          </a:p>
          <a:p>
            <a:r>
              <a:rPr kumimoji="1" lang="en-US" altLang="ja-JP" sz="1000" dirty="0" smtClean="0"/>
              <a:t>1</a:t>
            </a:r>
            <a:r>
              <a:rPr kumimoji="1" lang="ja-JP" altLang="en-US" sz="1000" dirty="0" smtClean="0"/>
              <a:t>分以内の情報</a:t>
            </a:r>
            <a:endParaRPr kumimoji="1" lang="ja-JP" altLang="en-US" sz="1000" dirty="0"/>
          </a:p>
        </p:txBody>
      </p:sp>
    </p:spTree>
    <p:extLst>
      <p:ext uri="{BB962C8B-B14F-4D97-AF65-F5344CB8AC3E}">
        <p14:creationId xmlns:p14="http://schemas.microsoft.com/office/powerpoint/2010/main" val="264296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ドコオットサーバ</a:t>
            </a:r>
            <a:r>
              <a:rPr lang="en-US" altLang="ja-JP" cap="none" dirty="0" smtClean="0"/>
              <a:t>Web</a:t>
            </a:r>
            <a:r>
              <a:rPr lang="en-US" altLang="ja-JP" dirty="0" smtClean="0"/>
              <a:t> API</a:t>
            </a:r>
            <a:r>
              <a:rPr lang="ja-JP" altLang="en-US" dirty="0" smtClean="0"/>
              <a:t>について</a:t>
            </a:r>
            <a:endParaRPr kumimoji="1" lang="ja-JP" altLang="en-US" dirty="0"/>
          </a:p>
        </p:txBody>
      </p:sp>
      <p:sp>
        <p:nvSpPr>
          <p:cNvPr id="3" name="コンテンツ プレースホルダー 2"/>
          <p:cNvSpPr>
            <a:spLocks noGrp="1"/>
          </p:cNvSpPr>
          <p:nvPr>
            <p:ph sz="quarter" idx="13"/>
          </p:nvPr>
        </p:nvSpPr>
        <p:spPr/>
        <p:txBody>
          <a:bodyPr>
            <a:normAutofit/>
          </a:bodyPr>
          <a:lstStyle/>
          <a:p>
            <a:r>
              <a:rPr lang="ja-JP" altLang="en-US" dirty="0" smtClean="0"/>
              <a:t>本章ではドコオットサーバの</a:t>
            </a:r>
            <a:r>
              <a:rPr lang="en-US" altLang="ja-JP" cap="none" dirty="0" smtClean="0"/>
              <a:t>Web</a:t>
            </a:r>
            <a:r>
              <a:rPr lang="en-US" altLang="ja-JP" dirty="0" smtClean="0"/>
              <a:t> API</a:t>
            </a:r>
            <a:r>
              <a:rPr lang="ja-JP" altLang="en-US" dirty="0" smtClean="0"/>
              <a:t>について記載する。</a:t>
            </a:r>
            <a:endParaRPr lang="en-US" altLang="ja-JP" dirty="0" smtClean="0"/>
          </a:p>
          <a:p>
            <a:r>
              <a:rPr lang="en-US" altLang="ja-JP" cap="none" dirty="0" smtClean="0"/>
              <a:t>Web API</a:t>
            </a:r>
            <a:r>
              <a:rPr lang="ja-JP" altLang="en-US" dirty="0" smtClean="0"/>
              <a:t>は</a:t>
            </a:r>
            <a:r>
              <a:rPr lang="en-US" altLang="ja-JP" dirty="0" smtClean="0"/>
              <a:t>HTTP</a:t>
            </a:r>
            <a:r>
              <a:rPr lang="ja-JP" altLang="en-US" dirty="0" smtClean="0"/>
              <a:t>プロトコルにて公開する。</a:t>
            </a:r>
            <a:endParaRPr lang="en-US" altLang="ja-JP" dirty="0" smtClean="0"/>
          </a:p>
          <a:p>
            <a:r>
              <a:rPr lang="ja-JP" altLang="en-US" dirty="0" smtClean="0"/>
              <a:t>リクエスト</a:t>
            </a:r>
            <a:r>
              <a:rPr lang="en-US" altLang="ja-JP" dirty="0" smtClean="0"/>
              <a:t>URL</a:t>
            </a:r>
            <a:r>
              <a:rPr lang="ja-JP" altLang="en-US" dirty="0" smtClean="0"/>
              <a:t>は「</a:t>
            </a:r>
            <a:r>
              <a:rPr lang="en-US" altLang="ja-JP" cap="none" dirty="0" smtClean="0"/>
              <a:t>http://182.163.58.118/docot/v1/</a:t>
            </a:r>
            <a:r>
              <a:rPr lang="ja-JP" altLang="en-US" cap="none" dirty="0" smtClean="0"/>
              <a:t>」を起点とする。</a:t>
            </a:r>
            <a:endParaRPr lang="en-US" altLang="ja-JP" cap="none" dirty="0" smtClean="0"/>
          </a:p>
          <a:p>
            <a:r>
              <a:rPr lang="ja-JP" altLang="en-US" cap="none" dirty="0" smtClean="0"/>
              <a:t>リクエストとレスポンスのコンテンツタイプは「</a:t>
            </a:r>
            <a:r>
              <a:rPr lang="en-US" altLang="ja-JP" cap="none" dirty="0" smtClean="0"/>
              <a:t>application/</a:t>
            </a:r>
            <a:r>
              <a:rPr lang="en-US" altLang="ja-JP" cap="none" dirty="0" err="1" smtClean="0"/>
              <a:t>json</a:t>
            </a:r>
            <a:r>
              <a:rPr lang="ja-JP" altLang="en-US" cap="none" dirty="0" smtClean="0"/>
              <a:t>」、キャラセットは</a:t>
            </a:r>
            <a:r>
              <a:rPr lang="en-US" altLang="ja-JP" cap="none" dirty="0" smtClean="0"/>
              <a:t>utf-8</a:t>
            </a:r>
            <a:r>
              <a:rPr lang="ja-JP" altLang="en-US" cap="none" dirty="0" smtClean="0"/>
              <a:t>とする。</a:t>
            </a:r>
            <a:endParaRPr lang="en-US" altLang="ja-JP" cap="none" dirty="0"/>
          </a:p>
          <a:p>
            <a:r>
              <a:rPr lang="ja-JP" altLang="en-US" cap="none" dirty="0" smtClean="0"/>
              <a:t>リクエスト成功時は</a:t>
            </a:r>
            <a:r>
              <a:rPr lang="en-US" altLang="ja-JP" cap="none" dirty="0" smtClean="0"/>
              <a:t>HTTP</a:t>
            </a:r>
            <a:r>
              <a:rPr lang="ja-JP" altLang="en-US" cap="none" dirty="0" smtClean="0"/>
              <a:t>レスポンスコード</a:t>
            </a:r>
            <a:r>
              <a:rPr lang="en-US" altLang="ja-JP" cap="none" dirty="0" smtClean="0"/>
              <a:t>2xx</a:t>
            </a:r>
            <a:r>
              <a:rPr lang="ja-JP" altLang="en-US" cap="none" dirty="0" smtClean="0"/>
              <a:t>を応答する。</a:t>
            </a:r>
            <a:endParaRPr lang="en-US" altLang="ja-JP" cap="none" dirty="0" smtClean="0"/>
          </a:p>
          <a:p>
            <a:r>
              <a:rPr lang="ja-JP" altLang="en-US" cap="none" dirty="0" smtClean="0"/>
              <a:t>リクエスト失敗時は</a:t>
            </a:r>
            <a:r>
              <a:rPr lang="en-US" altLang="ja-JP" cap="none" dirty="0" smtClean="0"/>
              <a:t>HTTP</a:t>
            </a:r>
            <a:r>
              <a:rPr lang="ja-JP" altLang="en-US" cap="none" dirty="0" smtClean="0"/>
              <a:t>レスポンスコード</a:t>
            </a:r>
            <a:r>
              <a:rPr lang="en-US" altLang="ja-JP" cap="none" dirty="0" smtClean="0"/>
              <a:t>4xx</a:t>
            </a:r>
            <a:r>
              <a:rPr lang="ja-JP" altLang="en-US" cap="none" dirty="0" smtClean="0"/>
              <a:t>または</a:t>
            </a:r>
            <a:r>
              <a:rPr lang="en-US" altLang="ja-JP" cap="none" dirty="0" smtClean="0"/>
              <a:t>5xx</a:t>
            </a:r>
            <a:r>
              <a:rPr lang="ja-JP" altLang="en-US" cap="none" dirty="0" smtClean="0"/>
              <a:t>を応答する。</a:t>
            </a:r>
            <a:endParaRPr lang="en-US" altLang="ja-JP" cap="none" dirty="0" smtClean="0"/>
          </a:p>
          <a:p>
            <a:r>
              <a:rPr lang="ja-JP" altLang="en-US" cap="none" dirty="0" smtClean="0"/>
              <a:t>リクエスト失敗</a:t>
            </a:r>
            <a:r>
              <a:rPr lang="ja-JP" altLang="en-US" cap="none" dirty="0" smtClean="0"/>
              <a:t>時の</a:t>
            </a:r>
            <a:r>
              <a:rPr lang="en-US" altLang="ja-JP" cap="none" dirty="0" smtClean="0"/>
              <a:t>HTTP</a:t>
            </a:r>
            <a:r>
              <a:rPr lang="ja-JP" altLang="en-US" cap="none" dirty="0" smtClean="0"/>
              <a:t>レスポンスボディ</a:t>
            </a:r>
            <a:r>
              <a:rPr lang="ja-JP" altLang="en-US" cap="none" dirty="0" smtClean="0"/>
              <a:t>は全て</a:t>
            </a:r>
            <a:r>
              <a:rPr lang="ja-JP" altLang="en-US" cap="none" dirty="0" smtClean="0"/>
              <a:t>空</a:t>
            </a:r>
            <a:r>
              <a:rPr lang="ja-JP" altLang="en-US" cap="none" dirty="0" smtClean="0"/>
              <a:t>と</a:t>
            </a:r>
            <a:r>
              <a:rPr lang="ja-JP" altLang="en-US" cap="none" dirty="0" smtClean="0"/>
              <a:t>する。</a:t>
            </a:r>
            <a:endParaRPr lang="en-US" altLang="ja-JP" cap="none" dirty="0" smtClean="0"/>
          </a:p>
        </p:txBody>
      </p:sp>
    </p:spTree>
    <p:extLst>
      <p:ext uri="{BB962C8B-B14F-4D97-AF65-F5344CB8AC3E}">
        <p14:creationId xmlns:p14="http://schemas.microsoft.com/office/powerpoint/2010/main" val="63488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ドコオットサーバ</a:t>
            </a:r>
            <a:r>
              <a:rPr lang="en-US" altLang="ja-JP" cap="none" dirty="0" smtClean="0"/>
              <a:t>Web</a:t>
            </a:r>
            <a:r>
              <a:rPr lang="en-US" altLang="ja-JP" dirty="0" smtClean="0"/>
              <a:t> API</a:t>
            </a:r>
            <a:r>
              <a:rPr lang="ja-JP" altLang="en-US" dirty="0" smtClean="0"/>
              <a:t>について</a:t>
            </a:r>
            <a:endParaRPr kumimoji="1" lang="ja-JP" altLang="en-US" dirty="0"/>
          </a:p>
        </p:txBody>
      </p:sp>
      <p:sp>
        <p:nvSpPr>
          <p:cNvPr id="3" name="コンテンツ プレースホルダー 2"/>
          <p:cNvSpPr>
            <a:spLocks noGrp="1"/>
          </p:cNvSpPr>
          <p:nvPr>
            <p:ph sz="quarter" idx="13"/>
          </p:nvPr>
        </p:nvSpPr>
        <p:spPr/>
        <p:txBody>
          <a:bodyPr>
            <a:normAutofit/>
          </a:bodyPr>
          <a:lstStyle/>
          <a:p>
            <a:r>
              <a:rPr lang="en-US" altLang="ja-JP" dirty="0" smtClean="0"/>
              <a:t>W</a:t>
            </a:r>
            <a:r>
              <a:rPr lang="en-US" altLang="ja-JP" cap="none" dirty="0" smtClean="0"/>
              <a:t>eb API</a:t>
            </a:r>
            <a:r>
              <a:rPr lang="ja-JP" altLang="en-US" cap="none" dirty="0" smtClean="0"/>
              <a:t>は大きく分けて以下の機能（リソース）を提供する。</a:t>
            </a:r>
            <a:endParaRPr lang="en-US" altLang="ja-JP" cap="none" dirty="0" smtClean="0"/>
          </a:p>
          <a:p>
            <a:pPr lvl="1"/>
            <a:r>
              <a:rPr lang="ja-JP" altLang="en-US" cap="none" dirty="0" smtClean="0"/>
              <a:t>デバイス情報</a:t>
            </a:r>
            <a:r>
              <a:rPr lang="ja-JP" altLang="en-US" cap="none" dirty="0" smtClean="0"/>
              <a:t>管理</a:t>
            </a:r>
            <a:endParaRPr lang="en-US" altLang="ja-JP" cap="none" dirty="0" smtClean="0"/>
          </a:p>
          <a:p>
            <a:pPr lvl="1"/>
            <a:r>
              <a:rPr lang="ja-JP" altLang="en-US" cap="none" dirty="0" smtClean="0"/>
              <a:t>他は</a:t>
            </a:r>
            <a:r>
              <a:rPr lang="en-US" altLang="ja-JP" cap="none" dirty="0" smtClean="0"/>
              <a:t>T.B.D</a:t>
            </a:r>
            <a:endParaRPr lang="en-US" altLang="ja-JP" dirty="0" smtClean="0"/>
          </a:p>
        </p:txBody>
      </p:sp>
    </p:spTree>
    <p:extLst>
      <p:ext uri="{BB962C8B-B14F-4D97-AF65-F5344CB8AC3E}">
        <p14:creationId xmlns:p14="http://schemas.microsoft.com/office/powerpoint/2010/main" val="240418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デバイス登録</a:t>
            </a:r>
            <a:r>
              <a:rPr kumimoji="1" lang="ja-JP" altLang="en-US" dirty="0" smtClean="0"/>
              <a:t>　</a:t>
            </a:r>
            <a:r>
              <a:rPr lang="en-US" altLang="ja-JP" dirty="0" smtClean="0"/>
              <a:t>POST </a:t>
            </a:r>
            <a:r>
              <a:rPr lang="en-US" altLang="ja-JP" cap="none" dirty="0" smtClean="0"/>
              <a:t>/</a:t>
            </a:r>
            <a:r>
              <a:rPr lang="en-US" altLang="ja-JP" cap="none" dirty="0" smtClean="0"/>
              <a:t>devices</a:t>
            </a:r>
            <a:endParaRPr kumimoji="1" lang="ja-JP" altLang="en-US" dirty="0"/>
          </a:p>
        </p:txBody>
      </p:sp>
      <p:graphicFrame>
        <p:nvGraphicFramePr>
          <p:cNvPr id="10" name="コンテンツ プレースホルダー 9"/>
          <p:cNvGraphicFramePr>
            <a:graphicFrameLocks noGrp="1"/>
          </p:cNvGraphicFramePr>
          <p:nvPr>
            <p:ph sz="quarter" idx="13"/>
            <p:extLst>
              <p:ext uri="{D42A27DB-BD31-4B8C-83A1-F6EECF244321}">
                <p14:modId xmlns:p14="http://schemas.microsoft.com/office/powerpoint/2010/main" val="2545022895"/>
              </p:ext>
            </p:extLst>
          </p:nvPr>
        </p:nvGraphicFramePr>
        <p:xfrm>
          <a:off x="913775" y="2195854"/>
          <a:ext cx="10363200" cy="2113280"/>
        </p:xfrm>
        <a:graphic>
          <a:graphicData uri="http://schemas.openxmlformats.org/drawingml/2006/table">
            <a:tbl>
              <a:tblPr firstRow="1" bandRow="1">
                <a:tableStyleId>{5C22544A-7EE6-4342-B048-85BDC9FD1C3A}</a:tableStyleId>
              </a:tblPr>
              <a:tblGrid>
                <a:gridCol w="794479"/>
                <a:gridCol w="2173573"/>
                <a:gridCol w="2113614"/>
                <a:gridCol w="5281534"/>
              </a:tblGrid>
              <a:tr h="185420">
                <a:tc>
                  <a:txBody>
                    <a:bodyPr/>
                    <a:lstStyle/>
                    <a:p>
                      <a:r>
                        <a:rPr kumimoji="1" lang="ja-JP" altLang="en-US" dirty="0" smtClean="0"/>
                        <a:t>必須</a:t>
                      </a:r>
                      <a:endParaRPr kumimoji="1" lang="ja-JP" altLang="en-US" dirty="0"/>
                    </a:p>
                  </a:txBody>
                  <a:tcPr/>
                </a:tc>
                <a:tc>
                  <a:txBody>
                    <a:bodyPr/>
                    <a:lstStyle/>
                    <a:p>
                      <a:r>
                        <a:rPr kumimoji="1" lang="ja-JP" altLang="en-US" dirty="0" smtClean="0"/>
                        <a:t>プロパティ</a:t>
                      </a:r>
                      <a:endParaRPr kumimoji="1" lang="ja-JP" altLang="en-US" dirty="0"/>
                    </a:p>
                  </a:txBody>
                  <a:tcPr/>
                </a:tc>
                <a:tc>
                  <a:txBody>
                    <a:bodyPr/>
                    <a:lstStyle/>
                    <a:p>
                      <a:r>
                        <a:rPr kumimoji="1" lang="ja-JP" altLang="en-US" dirty="0" smtClean="0"/>
                        <a:t>タイプ</a:t>
                      </a:r>
                      <a:endParaRPr kumimoji="1" lang="ja-JP" altLang="en-US" dirty="0"/>
                    </a:p>
                  </a:txBody>
                  <a:tcPr/>
                </a:tc>
                <a:tc>
                  <a:txBody>
                    <a:bodyPr/>
                    <a:lstStyle/>
                    <a:p>
                      <a:r>
                        <a:rPr kumimoji="1" lang="ja-JP" altLang="en-US" dirty="0" smtClean="0"/>
                        <a:t>説明</a:t>
                      </a:r>
                      <a:endParaRPr kumimoji="1" lang="ja-JP" altLang="en-US" dirty="0"/>
                    </a:p>
                  </a:txBody>
                  <a:tcPr/>
                </a:tc>
              </a:tr>
              <a:tr h="185420">
                <a:tc gridSpan="4">
                  <a:txBody>
                    <a:bodyPr/>
                    <a:lstStyle/>
                    <a:p>
                      <a:r>
                        <a:rPr kumimoji="1" lang="ja-JP" altLang="en-US" b="1" dirty="0" smtClean="0">
                          <a:solidFill>
                            <a:schemeClr val="bg1"/>
                          </a:solidFill>
                        </a:rPr>
                        <a:t>リクエストボディ</a:t>
                      </a:r>
                      <a:endParaRPr kumimoji="1" lang="ja-JP" altLang="en-US" b="1" dirty="0">
                        <a:solidFill>
                          <a:schemeClr val="bg1"/>
                        </a:solidFill>
                      </a:endParaRPr>
                    </a:p>
                  </a:txBody>
                  <a:tcPr>
                    <a:solidFill>
                      <a:schemeClr val="accent3"/>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dirty="0" smtClean="0"/>
                        <a:t>owner</a:t>
                      </a:r>
                      <a:endParaRPr kumimoji="1" lang="ja-JP" altLang="en-US" dirty="0"/>
                    </a:p>
                  </a:txBody>
                  <a:tcPr/>
                </a:tc>
                <a:tc>
                  <a:txBody>
                    <a:bodyPr/>
                    <a:lstStyle/>
                    <a:p>
                      <a:r>
                        <a:rPr kumimoji="1" lang="en-US" altLang="ja-JP" dirty="0" smtClean="0"/>
                        <a:t>string</a:t>
                      </a:r>
                    </a:p>
                  </a:txBody>
                  <a:tcPr/>
                </a:tc>
                <a:tc>
                  <a:txBody>
                    <a:bodyPr/>
                    <a:lstStyle/>
                    <a:p>
                      <a:r>
                        <a:rPr kumimoji="1" lang="ja-JP" altLang="en-US" dirty="0" smtClean="0"/>
                        <a:t>デバイスの持ち主氏名</a:t>
                      </a:r>
                      <a:endParaRPr kumimoji="1" lang="ja-JP" altLang="en-US" dirty="0"/>
                    </a:p>
                  </a:txBody>
                  <a:tcPr/>
                </a:tc>
              </a:tr>
              <a:tr h="370840">
                <a:tc gridSpan="4">
                  <a:txBody>
                    <a:bodyPr/>
                    <a:lstStyle/>
                    <a:p>
                      <a:r>
                        <a:rPr kumimoji="1" lang="ja-JP" altLang="en-US" sz="1800" b="1" kern="1200" dirty="0" smtClean="0">
                          <a:solidFill>
                            <a:schemeClr val="lt1"/>
                          </a:solidFill>
                          <a:latin typeface="+mn-lt"/>
                          <a:ea typeface="+mn-ea"/>
                          <a:cs typeface="+mn-cs"/>
                        </a:rPr>
                        <a:t>レスポンスボディ</a:t>
                      </a:r>
                      <a:endParaRPr kumimoji="1" lang="ja-JP" altLang="en-US" sz="1800" b="1" kern="1200" dirty="0">
                        <a:solidFill>
                          <a:schemeClr val="lt1"/>
                        </a:solidFill>
                        <a:latin typeface="+mn-lt"/>
                        <a:ea typeface="+mn-ea"/>
                        <a:cs typeface="+mn-cs"/>
                      </a:endParaRPr>
                    </a:p>
                  </a:txBody>
                  <a:tcPr>
                    <a:solidFill>
                      <a:schemeClr val="accent3"/>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en-US" altLang="ja-JP" dirty="0" err="1" smtClean="0"/>
                        <a:t>deviceId</a:t>
                      </a:r>
                      <a:endParaRPr kumimoji="1" lang="ja-JP" altLang="en-US" dirty="0"/>
                    </a:p>
                  </a:txBody>
                  <a:tcPr/>
                </a:tc>
                <a:tc>
                  <a:txBody>
                    <a:bodyPr/>
                    <a:lstStyle/>
                    <a:p>
                      <a:r>
                        <a:rPr kumimoji="1" lang="en-US" altLang="ja-JP" dirty="0" smtClean="0"/>
                        <a:t>string</a:t>
                      </a:r>
                      <a:endParaRPr kumimoji="1" lang="ja-JP" altLang="en-US" dirty="0"/>
                    </a:p>
                  </a:txBody>
                  <a:tcPr/>
                </a:tc>
                <a:tc>
                  <a:txBody>
                    <a:bodyPr/>
                    <a:lstStyle/>
                    <a:p>
                      <a:r>
                        <a:rPr kumimoji="1" lang="ja-JP" altLang="en-US" dirty="0" smtClean="0"/>
                        <a:t>デバイスに割り振られた</a:t>
                      </a:r>
                      <a:r>
                        <a:rPr kumimoji="1" lang="en-US" altLang="ja-JP" dirty="0" smtClean="0"/>
                        <a:t>ID</a:t>
                      </a:r>
                    </a:p>
                    <a:p>
                      <a:r>
                        <a:rPr kumimoji="1" lang="ja-JP" altLang="en-US" dirty="0" smtClean="0"/>
                        <a:t>ドコオットサーバで</a:t>
                      </a:r>
                      <a:r>
                        <a:rPr kumimoji="1" lang="en-US" altLang="ja-JP" dirty="0" smtClean="0"/>
                        <a:t>UUID</a:t>
                      </a:r>
                      <a:r>
                        <a:rPr kumimoji="1" lang="ja-JP" altLang="en-US" dirty="0" smtClean="0"/>
                        <a:t>を生成する。</a:t>
                      </a:r>
                      <a:endParaRPr kumimoji="1" lang="ja-JP" altLang="en-US" dirty="0"/>
                    </a:p>
                  </a:txBody>
                  <a:tcPr/>
                </a:tc>
              </a:tr>
            </a:tbl>
          </a:graphicData>
        </a:graphic>
      </p:graphicFrame>
    </p:spTree>
    <p:extLst>
      <p:ext uri="{BB962C8B-B14F-4D97-AF65-F5344CB8AC3E}">
        <p14:creationId xmlns:p14="http://schemas.microsoft.com/office/powerpoint/2010/main" val="232091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a:t>
            </a:r>
            <a:r>
              <a:rPr lang="ja-JP" altLang="en-US" dirty="0" smtClean="0"/>
              <a:t>更新</a:t>
            </a:r>
            <a:r>
              <a:rPr kumimoji="1" lang="ja-JP" altLang="en-US" dirty="0" smtClean="0"/>
              <a:t>　</a:t>
            </a:r>
            <a:r>
              <a:rPr lang="en-US" altLang="ja-JP" dirty="0" smtClean="0"/>
              <a:t>PATCH </a:t>
            </a:r>
            <a:r>
              <a:rPr lang="en-US" altLang="ja-JP" cap="none" dirty="0" smtClean="0"/>
              <a:t>/devices/{</a:t>
            </a:r>
            <a:r>
              <a:rPr lang="en-US" altLang="ja-JP" cap="none" dirty="0" err="1" smtClean="0"/>
              <a:t>deviceId</a:t>
            </a:r>
            <a:r>
              <a:rPr lang="en-US" altLang="ja-JP" cap="none" dirty="0" smtClean="0"/>
              <a:t>}</a:t>
            </a:r>
            <a:endParaRPr kumimoji="1" lang="ja-JP" altLang="en-US" dirty="0"/>
          </a:p>
        </p:txBody>
      </p:sp>
      <p:graphicFrame>
        <p:nvGraphicFramePr>
          <p:cNvPr id="10" name="コンテンツ プレースホルダー 9"/>
          <p:cNvGraphicFramePr>
            <a:graphicFrameLocks noGrp="1"/>
          </p:cNvGraphicFramePr>
          <p:nvPr>
            <p:ph sz="quarter" idx="13"/>
            <p:extLst>
              <p:ext uri="{D42A27DB-BD31-4B8C-83A1-F6EECF244321}">
                <p14:modId xmlns:p14="http://schemas.microsoft.com/office/powerpoint/2010/main" val="3293639535"/>
              </p:ext>
            </p:extLst>
          </p:nvPr>
        </p:nvGraphicFramePr>
        <p:xfrm>
          <a:off x="913775" y="2195854"/>
          <a:ext cx="10363200" cy="2575560"/>
        </p:xfrm>
        <a:graphic>
          <a:graphicData uri="http://schemas.openxmlformats.org/drawingml/2006/table">
            <a:tbl>
              <a:tblPr firstRow="1" bandRow="1">
                <a:tableStyleId>{5C22544A-7EE6-4342-B048-85BDC9FD1C3A}</a:tableStyleId>
              </a:tblPr>
              <a:tblGrid>
                <a:gridCol w="794479"/>
                <a:gridCol w="2173573"/>
                <a:gridCol w="2113614"/>
                <a:gridCol w="5281534"/>
              </a:tblGrid>
              <a:tr h="185420">
                <a:tc>
                  <a:txBody>
                    <a:bodyPr/>
                    <a:lstStyle/>
                    <a:p>
                      <a:r>
                        <a:rPr kumimoji="1" lang="ja-JP" altLang="en-US" dirty="0" smtClean="0"/>
                        <a:t>必須</a:t>
                      </a:r>
                      <a:endParaRPr kumimoji="1" lang="ja-JP" altLang="en-US" dirty="0"/>
                    </a:p>
                  </a:txBody>
                  <a:tcPr/>
                </a:tc>
                <a:tc>
                  <a:txBody>
                    <a:bodyPr/>
                    <a:lstStyle/>
                    <a:p>
                      <a:r>
                        <a:rPr kumimoji="1" lang="ja-JP" altLang="en-US" dirty="0" smtClean="0"/>
                        <a:t>プロパティ</a:t>
                      </a:r>
                      <a:endParaRPr kumimoji="1" lang="ja-JP" altLang="en-US" dirty="0"/>
                    </a:p>
                  </a:txBody>
                  <a:tcPr/>
                </a:tc>
                <a:tc>
                  <a:txBody>
                    <a:bodyPr/>
                    <a:lstStyle/>
                    <a:p>
                      <a:r>
                        <a:rPr kumimoji="1" lang="ja-JP" altLang="en-US" dirty="0" smtClean="0"/>
                        <a:t>タイプ</a:t>
                      </a:r>
                      <a:endParaRPr kumimoji="1" lang="en-US" altLang="ja-JP" dirty="0" smtClean="0"/>
                    </a:p>
                  </a:txBody>
                  <a:tcPr/>
                </a:tc>
                <a:tc>
                  <a:txBody>
                    <a:bodyPr/>
                    <a:lstStyle/>
                    <a:p>
                      <a:r>
                        <a:rPr kumimoji="1" lang="ja-JP" altLang="en-US" dirty="0" smtClean="0"/>
                        <a:t>説明</a:t>
                      </a:r>
                      <a:endParaRPr kumimoji="1" lang="ja-JP" altLang="en-US" dirty="0"/>
                    </a:p>
                  </a:txBody>
                  <a:tcPr/>
                </a:tc>
              </a:tr>
              <a:tr h="185420">
                <a:tc gridSpan="4">
                  <a:txBody>
                    <a:bodyPr/>
                    <a:lstStyle/>
                    <a:p>
                      <a:r>
                        <a:rPr kumimoji="1" lang="ja-JP" altLang="en-US" b="1" dirty="0" smtClean="0">
                          <a:solidFill>
                            <a:schemeClr val="bg1"/>
                          </a:solidFill>
                        </a:rPr>
                        <a:t>リクエストパラメータ</a:t>
                      </a:r>
                      <a:endParaRPr kumimoji="1" lang="ja-JP" altLang="en-US" b="1" dirty="0">
                        <a:solidFill>
                          <a:schemeClr val="bg1"/>
                        </a:solidFill>
                      </a:endParaRPr>
                    </a:p>
                  </a:txBody>
                  <a:tcPr>
                    <a:solidFill>
                      <a:schemeClr val="accent3"/>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85420">
                <a:tc>
                  <a:txBody>
                    <a:bodyPr/>
                    <a:lstStyle/>
                    <a:p>
                      <a:r>
                        <a:rPr kumimoji="1" lang="ja-JP" altLang="en-US" dirty="0" smtClean="0"/>
                        <a:t>○</a:t>
                      </a:r>
                      <a:endParaRPr kumimoji="1" lang="ja-JP" altLang="en-US" dirty="0"/>
                    </a:p>
                  </a:txBody>
                  <a:tcPr/>
                </a:tc>
                <a:tc>
                  <a:txBody>
                    <a:bodyPr/>
                    <a:lstStyle/>
                    <a:p>
                      <a:r>
                        <a:rPr kumimoji="1" lang="en-US" altLang="ja-JP" dirty="0" err="1" smtClean="0"/>
                        <a:t>deviceId</a:t>
                      </a:r>
                      <a:endParaRPr kumimoji="1" lang="ja-JP" altLang="en-US" dirty="0"/>
                    </a:p>
                  </a:txBody>
                  <a:tcPr/>
                </a:tc>
                <a:tc>
                  <a:txBody>
                    <a:bodyPr/>
                    <a:lstStyle/>
                    <a:p>
                      <a:r>
                        <a:rPr kumimoji="1" lang="en-US" altLang="ja-JP" dirty="0" smtClean="0"/>
                        <a:t>string</a:t>
                      </a:r>
                    </a:p>
                  </a:txBody>
                  <a:tcPr/>
                </a:tc>
                <a:tc>
                  <a:txBody>
                    <a:bodyPr/>
                    <a:lstStyle/>
                    <a:p>
                      <a:r>
                        <a:rPr kumimoji="1" lang="ja-JP" altLang="en-US" dirty="0" smtClean="0"/>
                        <a:t>デバイスに割り振られた</a:t>
                      </a:r>
                      <a:r>
                        <a:rPr kumimoji="1" lang="en-US" altLang="ja-JP" dirty="0" smtClean="0"/>
                        <a:t>ID</a:t>
                      </a:r>
                      <a:endParaRPr kumimoji="1" lang="ja-JP" altLang="en-US" dirty="0"/>
                    </a:p>
                  </a:txBody>
                  <a:tcPr/>
                </a:tc>
              </a:tr>
              <a:tr h="185420">
                <a:tc gridSpan="4">
                  <a:txBody>
                    <a:bodyPr/>
                    <a:lstStyle/>
                    <a:p>
                      <a:r>
                        <a:rPr kumimoji="1" lang="ja-JP" altLang="en-US" b="1" dirty="0" smtClean="0">
                          <a:solidFill>
                            <a:schemeClr val="bg1"/>
                          </a:solidFill>
                        </a:rPr>
                        <a:t>リクエストボディ</a:t>
                      </a:r>
                      <a:endParaRPr kumimoji="1" lang="ja-JP" altLang="en-US" b="1" dirty="0">
                        <a:solidFill>
                          <a:schemeClr val="bg1"/>
                        </a:solidFill>
                      </a:endParaRPr>
                    </a:p>
                  </a:txBody>
                  <a:tcPr>
                    <a:solidFill>
                      <a:schemeClr val="accent3"/>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en-US" altLang="ja-JP" dirty="0" smtClean="0"/>
                        <a:t>×</a:t>
                      </a:r>
                      <a:endParaRPr kumimoji="1" lang="ja-JP" altLang="en-US" dirty="0"/>
                    </a:p>
                  </a:txBody>
                  <a:tcPr/>
                </a:tc>
                <a:tc>
                  <a:txBody>
                    <a:bodyPr/>
                    <a:lstStyle/>
                    <a:p>
                      <a:r>
                        <a:rPr kumimoji="1" lang="en-US" altLang="ja-JP" dirty="0" smtClean="0"/>
                        <a:t>owner</a:t>
                      </a:r>
                      <a:endParaRPr kumimoji="1" lang="ja-JP" altLang="en-US" dirty="0"/>
                    </a:p>
                  </a:txBody>
                  <a:tcPr/>
                </a:tc>
                <a:tc>
                  <a:txBody>
                    <a:bodyPr/>
                    <a:lstStyle/>
                    <a:p>
                      <a:r>
                        <a:rPr kumimoji="1" lang="en-US" altLang="ja-JP" dirty="0" smtClean="0"/>
                        <a:t>string</a:t>
                      </a:r>
                      <a:endParaRPr kumimoji="1" lang="en-US" altLang="ja-JP" dirty="0" smtClean="0"/>
                    </a:p>
                  </a:txBody>
                  <a:tcPr/>
                </a:tc>
                <a:tc>
                  <a:txBody>
                    <a:bodyPr/>
                    <a:lstStyle/>
                    <a:p>
                      <a:r>
                        <a:rPr kumimoji="1" lang="ja-JP" altLang="en-US" dirty="0" smtClean="0"/>
                        <a:t>デバイスの持ち主氏名</a:t>
                      </a:r>
                      <a:endParaRPr kumimoji="1" lang="ja-JP" altLang="en-US" dirty="0"/>
                    </a:p>
                  </a:txBody>
                  <a:tcPr/>
                </a:tc>
              </a:tr>
              <a:tr h="370840">
                <a:tc>
                  <a:txBody>
                    <a:bodyPr/>
                    <a:lstStyle/>
                    <a:p>
                      <a:r>
                        <a:rPr kumimoji="1" lang="en-US" altLang="ja-JP" dirty="0" smtClean="0"/>
                        <a:t>×</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latitude</a:t>
                      </a:r>
                      <a:endParaRPr kumimoji="1" lang="ja-JP" altLang="en-US" dirty="0"/>
                    </a:p>
                  </a:txBody>
                  <a:tcPr/>
                </a:tc>
                <a:tc>
                  <a:txBody>
                    <a:bodyPr/>
                    <a:lstStyle/>
                    <a:p>
                      <a:r>
                        <a:rPr kumimoji="1" lang="en-US" altLang="ja-JP" dirty="0" smtClean="0"/>
                        <a:t>number</a:t>
                      </a:r>
                      <a:endParaRPr kumimoji="1" lang="ja-JP" altLang="en-US" dirty="0"/>
                    </a:p>
                  </a:txBody>
                  <a:tcPr/>
                </a:tc>
                <a:tc>
                  <a:txBody>
                    <a:bodyPr/>
                    <a:lstStyle/>
                    <a:p>
                      <a:r>
                        <a:rPr kumimoji="1" lang="ja-JP" altLang="en-US" dirty="0" smtClean="0"/>
                        <a:t>デバイスの位置（緯度）</a:t>
                      </a:r>
                      <a:endParaRPr kumimoji="1" lang="ja-JP" altLang="en-US" dirty="0"/>
                    </a:p>
                  </a:txBody>
                  <a:tcPr/>
                </a:tc>
              </a:tr>
              <a:tr h="370840">
                <a:tc>
                  <a:txBody>
                    <a:bodyPr/>
                    <a:lstStyle/>
                    <a:p>
                      <a:r>
                        <a:rPr kumimoji="1" lang="en-US" altLang="ja-JP" dirty="0" smtClean="0"/>
                        <a:t>×</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longitude</a:t>
                      </a:r>
                      <a:endParaRPr kumimoji="1" lang="ja-JP" altLang="en-US" dirty="0"/>
                    </a:p>
                  </a:txBody>
                  <a:tcPr/>
                </a:tc>
                <a:tc>
                  <a:txBody>
                    <a:bodyPr/>
                    <a:lstStyle/>
                    <a:p>
                      <a:r>
                        <a:rPr kumimoji="1" lang="en-US" altLang="ja-JP" dirty="0" smtClean="0"/>
                        <a:t>number</a:t>
                      </a:r>
                      <a:endParaRPr kumimoji="1" lang="ja-JP" altLang="en-US" dirty="0"/>
                    </a:p>
                  </a:txBody>
                  <a:tcPr/>
                </a:tc>
                <a:tc>
                  <a:txBody>
                    <a:bodyPr/>
                    <a:lstStyle/>
                    <a:p>
                      <a:r>
                        <a:rPr kumimoji="1" lang="ja-JP" altLang="en-US" dirty="0" smtClean="0"/>
                        <a:t>デバイスの位置（経度）</a:t>
                      </a:r>
                      <a:endParaRPr kumimoji="1" lang="ja-JP" altLang="en-US" dirty="0"/>
                    </a:p>
                  </a:txBody>
                  <a:tcPr/>
                </a:tc>
              </a:tr>
            </a:tbl>
          </a:graphicData>
        </a:graphic>
      </p:graphicFrame>
    </p:spTree>
    <p:extLst>
      <p:ext uri="{BB962C8B-B14F-4D97-AF65-F5344CB8AC3E}">
        <p14:creationId xmlns:p14="http://schemas.microsoft.com/office/powerpoint/2010/main" val="403999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デバイス</a:t>
            </a:r>
            <a:r>
              <a:rPr lang="ja-JP" altLang="en-US" dirty="0" smtClean="0"/>
              <a:t>削除</a:t>
            </a:r>
            <a:r>
              <a:rPr kumimoji="1" lang="ja-JP" altLang="en-US" dirty="0" smtClean="0"/>
              <a:t>　</a:t>
            </a:r>
            <a:r>
              <a:rPr lang="en-US" altLang="ja-JP" dirty="0" smtClean="0"/>
              <a:t>DELETE</a:t>
            </a:r>
            <a:r>
              <a:rPr lang="en-US" altLang="ja-JP" dirty="0" smtClean="0"/>
              <a:t> </a:t>
            </a:r>
            <a:r>
              <a:rPr lang="en-US" altLang="ja-JP" cap="none" dirty="0" smtClean="0"/>
              <a:t>/devices/{</a:t>
            </a:r>
            <a:r>
              <a:rPr lang="en-US" altLang="ja-JP" cap="none" dirty="0" err="1" smtClean="0"/>
              <a:t>deviceId</a:t>
            </a:r>
            <a:r>
              <a:rPr lang="en-US" altLang="ja-JP" cap="none" dirty="0" smtClean="0"/>
              <a:t>}</a:t>
            </a:r>
            <a:endParaRPr kumimoji="1" lang="ja-JP" altLang="en-US" dirty="0"/>
          </a:p>
        </p:txBody>
      </p:sp>
      <p:graphicFrame>
        <p:nvGraphicFramePr>
          <p:cNvPr id="10" name="コンテンツ プレースホルダー 9"/>
          <p:cNvGraphicFramePr>
            <a:graphicFrameLocks noGrp="1"/>
          </p:cNvGraphicFramePr>
          <p:nvPr>
            <p:ph sz="quarter" idx="13"/>
            <p:extLst>
              <p:ext uri="{D42A27DB-BD31-4B8C-83A1-F6EECF244321}">
                <p14:modId xmlns:p14="http://schemas.microsoft.com/office/powerpoint/2010/main" val="17927616"/>
              </p:ext>
            </p:extLst>
          </p:nvPr>
        </p:nvGraphicFramePr>
        <p:xfrm>
          <a:off x="913775" y="2195854"/>
          <a:ext cx="10363200" cy="1097280"/>
        </p:xfrm>
        <a:graphic>
          <a:graphicData uri="http://schemas.openxmlformats.org/drawingml/2006/table">
            <a:tbl>
              <a:tblPr firstRow="1" bandRow="1">
                <a:tableStyleId>{5C22544A-7EE6-4342-B048-85BDC9FD1C3A}</a:tableStyleId>
              </a:tblPr>
              <a:tblGrid>
                <a:gridCol w="794479"/>
                <a:gridCol w="2173573"/>
                <a:gridCol w="2113614"/>
                <a:gridCol w="5281534"/>
              </a:tblGrid>
              <a:tr h="185420">
                <a:tc>
                  <a:txBody>
                    <a:bodyPr/>
                    <a:lstStyle/>
                    <a:p>
                      <a:r>
                        <a:rPr kumimoji="1" lang="ja-JP" altLang="en-US" dirty="0" smtClean="0"/>
                        <a:t>必須</a:t>
                      </a:r>
                      <a:endParaRPr kumimoji="1" lang="ja-JP" altLang="en-US" dirty="0"/>
                    </a:p>
                  </a:txBody>
                  <a:tcPr/>
                </a:tc>
                <a:tc>
                  <a:txBody>
                    <a:bodyPr/>
                    <a:lstStyle/>
                    <a:p>
                      <a:r>
                        <a:rPr kumimoji="1" lang="ja-JP" altLang="en-US" dirty="0" smtClean="0"/>
                        <a:t>プロパティ</a:t>
                      </a:r>
                      <a:endParaRPr kumimoji="1" lang="ja-JP" altLang="en-US" dirty="0"/>
                    </a:p>
                  </a:txBody>
                  <a:tcPr/>
                </a:tc>
                <a:tc>
                  <a:txBody>
                    <a:bodyPr/>
                    <a:lstStyle/>
                    <a:p>
                      <a:r>
                        <a:rPr kumimoji="1" lang="ja-JP" altLang="en-US" dirty="0" smtClean="0"/>
                        <a:t>タイプ</a:t>
                      </a:r>
                      <a:endParaRPr kumimoji="1" lang="en-US" altLang="ja-JP" dirty="0" smtClean="0"/>
                    </a:p>
                  </a:txBody>
                  <a:tcPr/>
                </a:tc>
                <a:tc>
                  <a:txBody>
                    <a:bodyPr/>
                    <a:lstStyle/>
                    <a:p>
                      <a:r>
                        <a:rPr kumimoji="1" lang="ja-JP" altLang="en-US" dirty="0" smtClean="0"/>
                        <a:t>説明</a:t>
                      </a:r>
                      <a:endParaRPr kumimoji="1" lang="ja-JP" altLang="en-US" dirty="0"/>
                    </a:p>
                  </a:txBody>
                  <a:tcPr/>
                </a:tc>
              </a:tr>
              <a:tr h="185420">
                <a:tc gridSpan="4">
                  <a:txBody>
                    <a:bodyPr/>
                    <a:lstStyle/>
                    <a:p>
                      <a:r>
                        <a:rPr kumimoji="1" lang="ja-JP" altLang="en-US" b="1" dirty="0" smtClean="0">
                          <a:solidFill>
                            <a:schemeClr val="bg1"/>
                          </a:solidFill>
                        </a:rPr>
                        <a:t>リクエストパラメータ</a:t>
                      </a:r>
                      <a:endParaRPr kumimoji="1" lang="ja-JP" altLang="en-US" b="1" dirty="0">
                        <a:solidFill>
                          <a:schemeClr val="bg1"/>
                        </a:solidFill>
                      </a:endParaRPr>
                    </a:p>
                  </a:txBody>
                  <a:tcPr>
                    <a:solidFill>
                      <a:schemeClr val="accent3"/>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85420">
                <a:tc>
                  <a:txBody>
                    <a:bodyPr/>
                    <a:lstStyle/>
                    <a:p>
                      <a:r>
                        <a:rPr kumimoji="1" lang="ja-JP" altLang="en-US" dirty="0" smtClean="0"/>
                        <a:t>○</a:t>
                      </a:r>
                      <a:endParaRPr kumimoji="1" lang="ja-JP" altLang="en-US" dirty="0"/>
                    </a:p>
                  </a:txBody>
                  <a:tcPr/>
                </a:tc>
                <a:tc>
                  <a:txBody>
                    <a:bodyPr/>
                    <a:lstStyle/>
                    <a:p>
                      <a:r>
                        <a:rPr kumimoji="1" lang="en-US" altLang="ja-JP" dirty="0" err="1" smtClean="0"/>
                        <a:t>deviceId</a:t>
                      </a:r>
                      <a:endParaRPr kumimoji="1" lang="ja-JP" altLang="en-US" dirty="0"/>
                    </a:p>
                  </a:txBody>
                  <a:tcPr/>
                </a:tc>
                <a:tc>
                  <a:txBody>
                    <a:bodyPr/>
                    <a:lstStyle/>
                    <a:p>
                      <a:r>
                        <a:rPr kumimoji="1" lang="en-US" altLang="ja-JP" dirty="0" smtClean="0"/>
                        <a:t>string</a:t>
                      </a:r>
                    </a:p>
                  </a:txBody>
                  <a:tcPr/>
                </a:tc>
                <a:tc>
                  <a:txBody>
                    <a:bodyPr/>
                    <a:lstStyle/>
                    <a:p>
                      <a:r>
                        <a:rPr kumimoji="1" lang="ja-JP" altLang="en-US" dirty="0" smtClean="0"/>
                        <a:t>デバイスに割り振られた</a:t>
                      </a:r>
                      <a:r>
                        <a:rPr kumimoji="1" lang="en-US" altLang="ja-JP" dirty="0" smtClean="0"/>
                        <a:t>ID</a:t>
                      </a:r>
                      <a:endParaRPr kumimoji="1" lang="ja-JP" altLang="en-US" dirty="0"/>
                    </a:p>
                  </a:txBody>
                  <a:tcPr/>
                </a:tc>
              </a:tr>
            </a:tbl>
          </a:graphicData>
        </a:graphic>
      </p:graphicFrame>
    </p:spTree>
    <p:extLst>
      <p:ext uri="{BB962C8B-B14F-4D97-AF65-F5344CB8AC3E}">
        <p14:creationId xmlns:p14="http://schemas.microsoft.com/office/powerpoint/2010/main" val="808303376"/>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478</TotalTime>
  <Words>540</Words>
  <Application>Microsoft Office PowerPoint</Application>
  <PresentationFormat>ワイド画面</PresentationFormat>
  <Paragraphs>117</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メイリオ</vt:lpstr>
      <vt:lpstr>Arial</vt:lpstr>
      <vt:lpstr>Tw Cen MT</vt:lpstr>
      <vt:lpstr>しずく</vt:lpstr>
      <vt:lpstr>位置情報共有システム ドコオット（仮）</vt:lpstr>
      <vt:lpstr>本書について</vt:lpstr>
      <vt:lpstr>ドコオットについて</vt:lpstr>
      <vt:lpstr>システム構成について</vt:lpstr>
      <vt:lpstr>ドコオットサーバWeb APIについて</vt:lpstr>
      <vt:lpstr>ドコオットサーバWeb APIについて</vt:lpstr>
      <vt:lpstr>デバイス登録　POST /devices</vt:lpstr>
      <vt:lpstr>デバイス更新　PATCH /devices/{deviceId}</vt:lpstr>
      <vt:lpstr>デバイス削除　DELETE /devices/{deviceId}</vt:lpstr>
      <vt:lpstr>デバイス一覧　get /devices</vt:lpstr>
      <vt:lpstr>ドコオットAndroidアプリケーションについて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位置情報共有システム ドコオット（仮）</dc:title>
  <dc:creator>Develop</dc:creator>
  <cp:lastModifiedBy>Develop</cp:lastModifiedBy>
  <cp:revision>49</cp:revision>
  <dcterms:created xsi:type="dcterms:W3CDTF">2017-03-11T05:12:39Z</dcterms:created>
  <dcterms:modified xsi:type="dcterms:W3CDTF">2017-03-11T13:35:18Z</dcterms:modified>
</cp:coreProperties>
</file>