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56" r:id="rId5"/>
    <p:sldId id="299" r:id="rId6"/>
    <p:sldId id="271" r:id="rId7"/>
    <p:sldId id="300" r:id="rId8"/>
    <p:sldId id="312" r:id="rId9"/>
    <p:sldId id="313" r:id="rId10"/>
    <p:sldId id="284" r:id="rId11"/>
    <p:sldId id="302" r:id="rId12"/>
    <p:sldId id="303" r:id="rId13"/>
    <p:sldId id="304" r:id="rId14"/>
    <p:sldId id="305" r:id="rId15"/>
    <p:sldId id="306" r:id="rId16"/>
    <p:sldId id="308" r:id="rId17"/>
    <p:sldId id="310" r:id="rId18"/>
    <p:sldId id="311" r:id="rId19"/>
    <p:sldId id="307" r:id="rId20"/>
    <p:sldId id="309" r:id="rId21"/>
    <p:sldId id="288" r:id="rId22"/>
    <p:sldId id="295"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p:scale>
          <a:sx n="74" d="100"/>
          <a:sy n="74" d="100"/>
        </p:scale>
        <p:origin x="376" y="5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Baseline</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spc="100" baseline="0" dirty="0">
              <a:solidFill>
                <a:schemeClr val="tx1"/>
              </a:solidFill>
            </a:rPr>
            <a:t>Base Regression Model using Logistic Regression. </a:t>
          </a: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Outliers and scaling</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Regression Model with altered dataset (removed outliers and scaled the data).</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err="1">
              <a:solidFill>
                <a:schemeClr val="tx1"/>
              </a:solidFill>
            </a:rPr>
            <a:t>KBest</a:t>
          </a:r>
          <a:endParaRPr lang="en-US" spc="100" baseline="0" dirty="0">
            <a:solidFill>
              <a:schemeClr val="tx1"/>
            </a:solidFill>
          </a:endParaRP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spc="150" baseline="0" dirty="0" err="1">
              <a:solidFill>
                <a:schemeClr val="tx1"/>
              </a:solidFill>
            </a:rPr>
            <a:t>Kbest</a:t>
          </a:r>
          <a:r>
            <a:rPr lang="en-US" sz="1100" spc="150" baseline="0" dirty="0">
              <a:solidFill>
                <a:schemeClr val="tx1"/>
              </a:solidFill>
            </a:rPr>
            <a:t> feature selection to select less features for the regression.</a:t>
          </a: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Lasso</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err="1">
              <a:solidFill>
                <a:schemeClr val="tx1"/>
              </a:solidFill>
            </a:rPr>
            <a:t>Kbest</a:t>
          </a:r>
          <a:r>
            <a:rPr lang="en-US" spc="100" baseline="0" dirty="0">
              <a:solidFill>
                <a:schemeClr val="tx1"/>
              </a:solidFill>
            </a:rPr>
            <a:t> + Lasso</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100" b="0" i="0" spc="100" baseline="0" dirty="0">
              <a:solidFill>
                <a:schemeClr val="tx1"/>
              </a:solidFill>
            </a:rPr>
            <a:t>Use Lass Regularization algorithm to reduce overfitting.</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Combining both feature selection techniques to improve the model even more.</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210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3836" y="662984"/>
          <a:ext cx="2876530"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kern="1200" spc="100" baseline="0" dirty="0">
              <a:solidFill>
                <a:schemeClr val="tx1"/>
              </a:solidFill>
            </a:rPr>
            <a:t>Base Regression Model using Logistic Regression. </a:t>
          </a:r>
        </a:p>
      </dsp:txBody>
      <dsp:txXfrm>
        <a:off x="23836" y="662984"/>
        <a:ext cx="2876530" cy="621548"/>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Baseline</a:t>
          </a:r>
        </a:p>
      </dsp:txBody>
      <dsp:txXfrm>
        <a:off x="122935" y="2225143"/>
        <a:ext cx="2667714" cy="468233"/>
      </dsp:txXfrm>
    </dsp:sp>
    <dsp:sp modelId="{B3AC6DBE-85B6-4AF3-BADF-7E1E82B735CC}">
      <dsp:nvSpPr>
        <dsp:cNvPr id="0" name=""/>
        <dsp:cNvSpPr/>
      </dsp:nvSpPr>
      <dsp:spPr>
        <a:xfrm>
          <a:off x="1411329" y="2020032"/>
          <a:ext cx="101545"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187"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481944" y="2859122"/>
          <a:ext cx="2843076" cy="854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1254" rIns="144931" bIns="51254"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Regression Model with altered dataset (removed outliers and scaled the data).</a:t>
          </a:r>
          <a:endParaRPr lang="en-US" sz="1100" kern="1200" spc="100" baseline="0" dirty="0">
            <a:solidFill>
              <a:schemeClr val="tx1"/>
            </a:solidFill>
          </a:endParaRPr>
        </a:p>
      </dsp:txBody>
      <dsp:txXfrm>
        <a:off x="1481944" y="2859122"/>
        <a:ext cx="2843076" cy="854629"/>
      </dsp:txXfrm>
    </dsp:sp>
    <dsp:sp modelId="{730471FC-8FAF-49B2-8F42-63D391F759BE}">
      <dsp:nvSpPr>
        <dsp:cNvPr id="0" name=""/>
        <dsp:cNvSpPr/>
      </dsp:nvSpPr>
      <dsp:spPr>
        <a:xfrm>
          <a:off x="1615362"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Outliers and scaling</a:t>
          </a:r>
        </a:p>
      </dsp:txBody>
      <dsp:txXfrm>
        <a:off x="1615362" y="1450279"/>
        <a:ext cx="2667714" cy="468233"/>
      </dsp:txXfrm>
    </dsp:sp>
    <dsp:sp modelId="{F34C40A7-6131-4EF1-9887-E7EEA86D1562}">
      <dsp:nvSpPr>
        <dsp:cNvPr id="0" name=""/>
        <dsp:cNvSpPr/>
      </dsp:nvSpPr>
      <dsp:spPr>
        <a:xfrm>
          <a:off x="2897391" y="2020032"/>
          <a:ext cx="100364"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02" y="429904"/>
          <a:ext cx="3045556" cy="854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1254" rIns="144931" bIns="51254"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kern="1200" spc="150" baseline="0" dirty="0" err="1">
              <a:solidFill>
                <a:schemeClr val="tx1"/>
              </a:solidFill>
            </a:rPr>
            <a:t>Kbest</a:t>
          </a:r>
          <a:r>
            <a:rPr lang="en-US" sz="1100" kern="1200" spc="150" baseline="0" dirty="0">
              <a:solidFill>
                <a:schemeClr val="tx1"/>
              </a:solidFill>
            </a:rPr>
            <a:t> feature selection to select less features for the regression.</a:t>
          </a:r>
        </a:p>
      </dsp:txBody>
      <dsp:txXfrm>
        <a:off x="3454702" y="429904"/>
        <a:ext cx="3045556" cy="854629"/>
      </dsp:txXfrm>
    </dsp:sp>
    <dsp:sp modelId="{7605329C-2B32-4CD7-9B69-1B3DAB88562E}">
      <dsp:nvSpPr>
        <dsp:cNvPr id="0" name=""/>
        <dsp:cNvSpPr/>
      </dsp:nvSpPr>
      <dsp:spPr>
        <a:xfrm>
          <a:off x="335372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err="1">
              <a:solidFill>
                <a:schemeClr val="tx1"/>
              </a:solidFill>
            </a:rPr>
            <a:t>KBest</a:t>
          </a:r>
          <a:endParaRPr lang="en-US" sz="1800" kern="1200" spc="100" baseline="0" dirty="0">
            <a:solidFill>
              <a:schemeClr val="tx1"/>
            </a:solidFill>
          </a:endParaRPr>
        </a:p>
      </dsp:txBody>
      <dsp:txXfrm>
        <a:off x="3353725" y="2225143"/>
        <a:ext cx="2667714" cy="468233"/>
      </dsp:txXfrm>
    </dsp:sp>
    <dsp:sp modelId="{79B0CEDC-0005-4ACE-AB25-DB9533DC85C2}">
      <dsp:nvSpPr>
        <dsp:cNvPr id="0" name=""/>
        <dsp:cNvSpPr/>
      </dsp:nvSpPr>
      <dsp:spPr>
        <a:xfrm>
          <a:off x="4923724"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959" y="2859122"/>
          <a:ext cx="2990564"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Use Lass Regularization algorithm to reduce overfitting.</a:t>
          </a:r>
          <a:endParaRPr lang="en-US" sz="1100" kern="1200" spc="100" baseline="0" dirty="0">
            <a:solidFill>
              <a:schemeClr val="tx1"/>
            </a:solidFill>
          </a:endParaRPr>
        </a:p>
      </dsp:txBody>
      <dsp:txXfrm>
        <a:off x="5304959" y="2859122"/>
        <a:ext cx="2990564" cy="621548"/>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Lasso</a:t>
          </a:r>
        </a:p>
      </dsp:txBody>
      <dsp:txXfrm>
        <a:off x="5464554" y="1450279"/>
        <a:ext cx="2667714" cy="468233"/>
      </dsp:txXfrm>
    </dsp:sp>
    <dsp:sp modelId="{A72D3A03-5E34-4B13-9747-5EFFE003B8C1}">
      <dsp:nvSpPr>
        <dsp:cNvPr id="0" name=""/>
        <dsp:cNvSpPr/>
      </dsp:nvSpPr>
      <dsp:spPr>
        <a:xfrm>
          <a:off x="6747456"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6977"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089734" y="429887"/>
          <a:ext cx="2848300" cy="85466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1254" rIns="144931" bIns="51254"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Combining both feature selection techniques to improve the model even more.</a:t>
          </a:r>
          <a:endParaRPr lang="en-US" sz="1100" kern="1200" spc="100" baseline="0" dirty="0">
            <a:solidFill>
              <a:schemeClr val="tx1"/>
            </a:solidFill>
          </a:endParaRPr>
        </a:p>
      </dsp:txBody>
      <dsp:txXfrm>
        <a:off x="7089734" y="429887"/>
        <a:ext cx="2848300" cy="854663"/>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err="1">
              <a:solidFill>
                <a:schemeClr val="tx1"/>
              </a:solidFill>
            </a:rPr>
            <a:t>Kbest</a:t>
          </a:r>
          <a:r>
            <a:rPr lang="en-US" sz="1800" kern="1200" spc="100" baseline="0" dirty="0">
              <a:solidFill>
                <a:schemeClr val="tx1"/>
              </a:solidFill>
            </a:rPr>
            <a:t> + Lasso</a:t>
          </a:r>
        </a:p>
      </dsp:txBody>
      <dsp:txXfrm>
        <a:off x="7205931" y="2225143"/>
        <a:ext cx="2667714" cy="468233"/>
      </dsp:txXfrm>
    </dsp:sp>
    <dsp:sp modelId="{864F9172-41AB-4727-BD60-71E6F62154FB}">
      <dsp:nvSpPr>
        <dsp:cNvPr id="0" name=""/>
        <dsp:cNvSpPr/>
      </dsp:nvSpPr>
      <dsp:spPr>
        <a:xfrm>
          <a:off x="8505181" y="2020030"/>
          <a:ext cx="100548"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2/4/2024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18</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19</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2/4/2024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2/4/2024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2/4/2024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2/4/2024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2/4/2024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2/4/2024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2/4/2024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2/4/2024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2/4/2024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2/4/2024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2/4/2024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2/4/2024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84549A0-3E53-51A7-A8C7-92D80EB70340}"/>
              </a:ext>
            </a:extLst>
          </p:cNvPr>
          <p:cNvGraphicFramePr>
            <a:graphicFrameLocks noChangeAspect="1"/>
          </p:cNvGraphicFramePr>
          <p:nvPr userDrawn="1">
            <p:custDataLst>
              <p:tags r:id="rId15"/>
            </p:custDataLst>
            <p:extLst>
              <p:ext uri="{D42A27DB-BD31-4B8C-83A1-F6EECF244321}">
                <p14:modId xmlns:p14="http://schemas.microsoft.com/office/powerpoint/2010/main" val="13363797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23" imgH="423" progId="TCLayout.ActiveDocument.1">
                  <p:embed/>
                </p:oleObj>
              </mc:Choice>
              <mc:Fallback>
                <p:oleObj name="think-cell Slide" r:id="rId16" imgW="423" imgH="423"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2/4/2024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1.xml"/><Relationship Id="rId1" Type="http://schemas.openxmlformats.org/officeDocument/2006/relationships/tags" Target="../tags/tag11.xml"/><Relationship Id="rId5" Type="http://schemas.openxmlformats.org/officeDocument/2006/relationships/image" Target="../media/image13.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1.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16.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1.xml"/><Relationship Id="rId1" Type="http://schemas.openxmlformats.org/officeDocument/2006/relationships/tags" Target="../tags/tag15.xml"/><Relationship Id="rId5" Type="http://schemas.openxmlformats.org/officeDocument/2006/relationships/image" Target="../media/image17.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18.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1.xml"/><Relationship Id="rId1" Type="http://schemas.openxmlformats.org/officeDocument/2006/relationships/tags" Target="../tags/tag17.xml"/><Relationship Id="rId5" Type="http://schemas.openxmlformats.org/officeDocument/2006/relationships/image" Target="../media/image19.png"/><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20.png"/><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6.bin"/><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12.jpeg"/><Relationship Id="rId5" Type="http://schemas.openxmlformats.org/officeDocument/2006/relationships/image" Target="../media/image1.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8.bin"/><Relationship Id="rId7" Type="http://schemas.openxmlformats.org/officeDocument/2006/relationships/diagramQuickStyle" Target="../diagrams/quickStyle1.xml"/><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emf"/><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49CE4A7-CB1B-557A-B577-BA932819F7DB}"/>
              </a:ext>
            </a:extLst>
          </p:cNvPr>
          <p:cNvGraphicFramePr>
            <a:graphicFrameLocks noChangeAspect="1"/>
          </p:cNvGraphicFramePr>
          <p:nvPr>
            <p:custDataLst>
              <p:tags r:id="rId1"/>
            </p:custDataLst>
            <p:extLst>
              <p:ext uri="{D42A27DB-BD31-4B8C-83A1-F6EECF244321}">
                <p14:modId xmlns:p14="http://schemas.microsoft.com/office/powerpoint/2010/main" val="1494358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0" anchor="ctr">
            <a:normAutofit fontScale="90000"/>
          </a:bodyPr>
          <a:lstStyle/>
          <a:p>
            <a:r>
              <a:rPr lang="en-US" dirty="0"/>
              <a:t>Case Study 1: Breast Cancer Study</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r>
              <a:rPr lang="en-US" dirty="0"/>
              <a:t>Vincent Mostert</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a:stretch/>
        </p:blipFill>
        <p:spPr>
          <a:xfrm>
            <a:off x="6859936" y="-2"/>
            <a:ext cx="5332064" cy="6858002"/>
          </a:xfrm>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985526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dirty="0">
                <a:latin typeface="Times New Roman" panose="02020603050405020304" pitchFamily="18" charset="0"/>
                <a:cs typeface="Times New Roman" panose="02020603050405020304" pitchFamily="18" charset="0"/>
              </a:rPr>
              <a:t>Base Regression</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sz="3200"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4" y="2790491"/>
            <a:ext cx="4294001" cy="3197260"/>
          </a:xfrm>
        </p:spPr>
        <p:txBody>
          <a:bodyPr>
            <a:normAutofit/>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Logistic Regression</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Accuracy:</a:t>
            </a:r>
            <a:r>
              <a:rPr lang="en-US" sz="2400" b="0" i="0" dirty="0">
                <a:solidFill>
                  <a:schemeClr val="tx1"/>
                </a:solidFill>
                <a:effectLst/>
                <a:latin typeface="Times New Roman" panose="02020603050405020304" pitchFamily="18" charset="0"/>
                <a:cs typeface="Times New Roman" panose="02020603050405020304" pitchFamily="18" charset="0"/>
              </a:rPr>
              <a:t> 96.33%</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Precision:</a:t>
            </a:r>
            <a:r>
              <a:rPr lang="en-US" sz="2400" b="0" i="0" dirty="0">
                <a:solidFill>
                  <a:schemeClr val="tx1"/>
                </a:solidFill>
                <a:effectLst/>
                <a:latin typeface="Times New Roman" panose="02020603050405020304" pitchFamily="18" charset="0"/>
                <a:cs typeface="Times New Roman" panose="02020603050405020304" pitchFamily="18" charset="0"/>
              </a:rPr>
              <a:t> 96.15%</a:t>
            </a:r>
          </a:p>
          <a:p>
            <a:r>
              <a:rPr lang="en-US" sz="2400" b="1" dirty="0">
                <a:solidFill>
                  <a:schemeClr val="tx1"/>
                </a:solidFill>
                <a:latin typeface="Times New Roman" panose="02020603050405020304" pitchFamily="18" charset="0"/>
                <a:cs typeface="Times New Roman" panose="02020603050405020304" pitchFamily="18" charset="0"/>
              </a:rPr>
              <a:t>Features used</a:t>
            </a:r>
            <a:r>
              <a:rPr lang="en-US" sz="2400" dirty="0">
                <a:latin typeface="Times New Roman" panose="02020603050405020304" pitchFamily="18" charset="0"/>
                <a:cs typeface="Times New Roman" panose="02020603050405020304" pitchFamily="18" charset="0"/>
              </a:rPr>
              <a:t>: 30 (all)</a:t>
            </a: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sp>
        <p:nvSpPr>
          <p:cNvPr id="7" name="Content Placeholder 6">
            <a:extLst>
              <a:ext uri="{FF2B5EF4-FFF2-40B4-BE49-F238E27FC236}">
                <a16:creationId xmlns:a16="http://schemas.microsoft.com/office/drawing/2014/main" id="{9E20C77E-75C0-E56B-FBB2-77AEF28BD832}"/>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B619084-1933-53FC-3BE0-6D9921C5D8E5}"/>
              </a:ext>
            </a:extLst>
          </p:cNvPr>
          <p:cNvSpPr>
            <a:spLocks noGrp="1"/>
          </p:cNvSpPr>
          <p:nvPr>
            <p:ph idx="16"/>
          </p:nvPr>
        </p:nvSpPr>
        <p:spPr/>
        <p:txBody>
          <a:bodyPr/>
          <a:lstStyle/>
          <a:p>
            <a:endParaRPr lang="en-US"/>
          </a:p>
        </p:txBody>
      </p:sp>
      <p:pic>
        <p:nvPicPr>
          <p:cNvPr id="1026" name="Picture 2">
            <a:extLst>
              <a:ext uri="{FF2B5EF4-FFF2-40B4-BE49-F238E27FC236}">
                <a16:creationId xmlns:a16="http://schemas.microsoft.com/office/drawing/2014/main" id="{69B894A1-9741-4B9F-7D8F-2B8C3E25D5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8205" y="1722524"/>
            <a:ext cx="4682371" cy="39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54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3283420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3" name="think-cell data - do not delete" hidden="1">
                        <a:extLst>
                          <a:ext uri="{FF2B5EF4-FFF2-40B4-BE49-F238E27FC236}">
                            <a16:creationId xmlns:a16="http://schemas.microsoft.com/office/drawing/2014/main" id="{85B67C81-E105-FB53-1867-9958F543D2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dirty="0">
                <a:latin typeface="Times New Roman" panose="02020603050405020304" pitchFamily="18" charset="0"/>
                <a:cs typeface="Times New Roman" panose="02020603050405020304" pitchFamily="18" charset="0"/>
              </a:rPr>
              <a:t>Outlier Treatment</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sz="3200"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4" y="2790491"/>
            <a:ext cx="5993405" cy="3197260"/>
          </a:xfrm>
        </p:spPr>
        <p:txBody>
          <a:bodyPr>
            <a:normAutofit/>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Logistic Regression</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Accuracy:</a:t>
            </a:r>
            <a:r>
              <a:rPr lang="en-US" sz="2400" b="0" i="0" dirty="0">
                <a:solidFill>
                  <a:schemeClr val="tx1"/>
                </a:solidFill>
                <a:effectLst/>
                <a:latin typeface="Times New Roman" panose="02020603050405020304" pitchFamily="18" charset="0"/>
                <a:cs typeface="Times New Roman" panose="02020603050405020304" pitchFamily="18" charset="0"/>
              </a:rPr>
              <a:t> 96.49%</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Precision:</a:t>
            </a:r>
            <a:r>
              <a:rPr lang="en-US" sz="2400" b="0" i="0" dirty="0">
                <a:solidFill>
                  <a:schemeClr val="tx1"/>
                </a:solidFill>
                <a:effectLst/>
                <a:latin typeface="Times New Roman" panose="02020603050405020304" pitchFamily="18" charset="0"/>
                <a:cs typeface="Times New Roman" panose="02020603050405020304" pitchFamily="18" charset="0"/>
              </a:rPr>
              <a:t> 95.89%</a:t>
            </a:r>
          </a:p>
          <a:p>
            <a:r>
              <a:rPr lang="en-US" sz="2400" b="1" dirty="0">
                <a:latin typeface="Times New Roman" panose="02020603050405020304" pitchFamily="18" charset="0"/>
                <a:cs typeface="Times New Roman" panose="02020603050405020304" pitchFamily="18" charset="0"/>
              </a:rPr>
              <a:t>Features used</a:t>
            </a:r>
            <a:r>
              <a:rPr lang="en-US" sz="2400" dirty="0">
                <a:latin typeface="Times New Roman" panose="02020603050405020304" pitchFamily="18" charset="0"/>
                <a:cs typeface="Times New Roman" panose="02020603050405020304" pitchFamily="18" charset="0"/>
              </a:rPr>
              <a:t>: 30 (all)</a:t>
            </a:r>
          </a:p>
          <a:p>
            <a:pPr lvl="1"/>
            <a:r>
              <a:rPr lang="en-US" sz="2400" dirty="0">
                <a:latin typeface="Times New Roman" panose="02020603050405020304" pitchFamily="18" charset="0"/>
                <a:cs typeface="Times New Roman" panose="02020603050405020304" pitchFamily="18" charset="0"/>
                <a:sym typeface="Wingdings" panose="05000000000000000000" pitchFamily="2" charset="2"/>
              </a:rPr>
              <a:t> Better Accuracy but worse precision.</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
        <p:nvSpPr>
          <p:cNvPr id="7" name="Content Placeholder 6">
            <a:extLst>
              <a:ext uri="{FF2B5EF4-FFF2-40B4-BE49-F238E27FC236}">
                <a16:creationId xmlns:a16="http://schemas.microsoft.com/office/drawing/2014/main" id="{9E20C77E-75C0-E56B-FBB2-77AEF28BD832}"/>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B619084-1933-53FC-3BE0-6D9921C5D8E5}"/>
              </a:ext>
            </a:extLst>
          </p:cNvPr>
          <p:cNvSpPr>
            <a:spLocks noGrp="1"/>
          </p:cNvSpPr>
          <p:nvPr>
            <p:ph idx="16"/>
          </p:nvPr>
        </p:nvSpPr>
        <p:spPr/>
        <p:txBody>
          <a:bodyPr/>
          <a:lstStyle/>
          <a:p>
            <a:endParaRPr lang="en-US"/>
          </a:p>
        </p:txBody>
      </p:sp>
      <p:pic>
        <p:nvPicPr>
          <p:cNvPr id="4098" name="Picture 2">
            <a:extLst>
              <a:ext uri="{FF2B5EF4-FFF2-40B4-BE49-F238E27FC236}">
                <a16:creationId xmlns:a16="http://schemas.microsoft.com/office/drawing/2014/main" id="{93AB111F-5378-DB68-D8D3-0C5A855FD7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5275" y="1725283"/>
            <a:ext cx="4769421" cy="405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77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18164519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3" name="think-cell data - do not delete" hidden="1">
                        <a:extLst>
                          <a:ext uri="{FF2B5EF4-FFF2-40B4-BE49-F238E27FC236}">
                            <a16:creationId xmlns:a16="http://schemas.microsoft.com/office/drawing/2014/main" id="{85B67C81-E105-FB53-1867-9958F543D2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dirty="0" err="1">
                <a:latin typeface="Times New Roman" panose="02020603050405020304" pitchFamily="18" charset="0"/>
                <a:cs typeface="Times New Roman" panose="02020603050405020304" pitchFamily="18" charset="0"/>
              </a:rPr>
              <a:t>Kbest</a:t>
            </a:r>
            <a:r>
              <a:rPr lang="en-US" dirty="0">
                <a:latin typeface="Times New Roman" panose="02020603050405020304" pitchFamily="18" charset="0"/>
                <a:cs typeface="Times New Roman" panose="02020603050405020304" pitchFamily="18" charset="0"/>
              </a:rPr>
              <a:t> Feature Selection</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sz="3200"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4" y="2790491"/>
            <a:ext cx="5079006" cy="3197260"/>
          </a:xfrm>
        </p:spPr>
        <p:txBody>
          <a:bodyPr>
            <a:normAutofit/>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Accuracy</a:t>
            </a:r>
            <a:r>
              <a:rPr lang="en-US" sz="2400" b="0" i="0" dirty="0">
                <a:solidFill>
                  <a:schemeClr val="tx1"/>
                </a:solidFill>
                <a:effectLst/>
                <a:latin typeface="Times New Roman" panose="02020603050405020304" pitchFamily="18" charset="0"/>
                <a:cs typeface="Times New Roman" panose="02020603050405020304" pitchFamily="18" charset="0"/>
              </a:rPr>
              <a:t>: 1.0</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Precision</a:t>
            </a:r>
            <a:r>
              <a:rPr lang="en-US" sz="2400" b="0" i="0" dirty="0">
                <a:solidFill>
                  <a:schemeClr val="tx1"/>
                </a:solidFill>
                <a:effectLst/>
                <a:latin typeface="Times New Roman" panose="02020603050405020304" pitchFamily="18" charset="0"/>
                <a:cs typeface="Times New Roman" panose="02020603050405020304" pitchFamily="18" charset="0"/>
              </a:rPr>
              <a:t>: 1.0</a:t>
            </a:r>
          </a:p>
          <a:p>
            <a:pPr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Features used</a:t>
            </a:r>
            <a:r>
              <a:rPr lang="en-US" sz="2400" dirty="0">
                <a:solidFill>
                  <a:schemeClr val="tx1"/>
                </a:solidFill>
                <a:latin typeface="Times New Roman" panose="02020603050405020304" pitchFamily="18" charset="0"/>
                <a:cs typeface="Times New Roman" panose="02020603050405020304" pitchFamily="18" charset="0"/>
              </a:rPr>
              <a:t>: 16</a:t>
            </a:r>
          </a:p>
          <a:p>
            <a:pPr marL="0" indent="0" algn="l">
              <a:buNone/>
            </a:pP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‘Perfect’ score but overfit.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
        <p:nvSpPr>
          <p:cNvPr id="7" name="Content Placeholder 6">
            <a:extLst>
              <a:ext uri="{FF2B5EF4-FFF2-40B4-BE49-F238E27FC236}">
                <a16:creationId xmlns:a16="http://schemas.microsoft.com/office/drawing/2014/main" id="{9E20C77E-75C0-E56B-FBB2-77AEF28BD832}"/>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B619084-1933-53FC-3BE0-6D9921C5D8E5}"/>
              </a:ext>
            </a:extLst>
          </p:cNvPr>
          <p:cNvSpPr>
            <a:spLocks noGrp="1"/>
          </p:cNvSpPr>
          <p:nvPr>
            <p:ph idx="16"/>
          </p:nvPr>
        </p:nvSpPr>
        <p:spPr/>
        <p:txBody>
          <a:bodyPr/>
          <a:lstStyle/>
          <a:p>
            <a:endParaRPr lang="en-US"/>
          </a:p>
        </p:txBody>
      </p:sp>
      <p:pic>
        <p:nvPicPr>
          <p:cNvPr id="3074" name="Picture 2">
            <a:extLst>
              <a:ext uri="{FF2B5EF4-FFF2-40B4-BE49-F238E27FC236}">
                <a16:creationId xmlns:a16="http://schemas.microsoft.com/office/drawing/2014/main" id="{0314653F-1009-8C69-B4C6-BB319ADADC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4905" y="1673524"/>
            <a:ext cx="4920178" cy="4182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15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2723457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lstStyle/>
          <a:p>
            <a:r>
              <a:rPr lang="en-US" dirty="0"/>
              <a:t>Feature list and influence (</a:t>
            </a:r>
            <a:r>
              <a:rPr lang="en-US" dirty="0" err="1"/>
              <a:t>Kbest</a:t>
            </a:r>
            <a:r>
              <a:rPr lang="en-US" dirty="0"/>
              <a:t>)</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0148912" y="2539617"/>
            <a:ext cx="1872062" cy="457200"/>
          </a:xfrm>
        </p:spPr>
        <p:txBody>
          <a:bodyPr/>
          <a:lstStyle/>
          <a:p>
            <a:r>
              <a:rPr lang="en-US" dirty="0">
                <a:sym typeface="Wingdings" panose="05000000000000000000" pitchFamily="2" charset="2"/>
              </a:rPr>
              <a:t> </a:t>
            </a:r>
            <a:r>
              <a:rPr lang="en-US" dirty="0"/>
              <a:t>16 Features</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pic>
        <p:nvPicPr>
          <p:cNvPr id="5122" name="Picture 2">
            <a:extLst>
              <a:ext uri="{FF2B5EF4-FFF2-40B4-BE49-F238E27FC236}">
                <a16:creationId xmlns:a16="http://schemas.microsoft.com/office/drawing/2014/main" id="{0A55C5F8-2DF4-B419-1BB2-57FD4843A2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936" y="2389519"/>
            <a:ext cx="6669025" cy="3726611"/>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2">
            <a:extLst>
              <a:ext uri="{FF2B5EF4-FFF2-40B4-BE49-F238E27FC236}">
                <a16:creationId xmlns:a16="http://schemas.microsoft.com/office/drawing/2014/main" id="{7336C950-EA5D-8B8B-700E-A1217EF75851}"/>
              </a:ext>
            </a:extLst>
          </p:cNvPr>
          <p:cNvSpPr txBox="1">
            <a:spLocks/>
          </p:cNvSpPr>
          <p:nvPr/>
        </p:nvSpPr>
        <p:spPr>
          <a:xfrm>
            <a:off x="1346843" y="4647338"/>
            <a:ext cx="1872062" cy="457200"/>
          </a:xfrm>
          <a:prstGeom prst="rect">
            <a:avLst/>
          </a:prstGeom>
        </p:spPr>
        <p:txBody>
          <a:bodyPr vert="horz" lIns="109728" tIns="109728" rIns="109728" bIns="91440" rtlCol="0" anchor="ctr"/>
          <a:lstStyle>
            <a:defPPr>
              <a:defRPr lang="en-US"/>
            </a:defPPr>
            <a:lvl1pPr marL="0" algn="l" defTabSz="914400" rtl="0" eaLnBrk="1" latinLnBrk="0" hangingPunct="1">
              <a:defRPr sz="1200" kern="1200" spc="150" baseline="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Some almost no importance!</a:t>
            </a:r>
          </a:p>
        </p:txBody>
      </p:sp>
      <p:sp>
        <p:nvSpPr>
          <p:cNvPr id="11" name="Footer Placeholder 2">
            <a:extLst>
              <a:ext uri="{FF2B5EF4-FFF2-40B4-BE49-F238E27FC236}">
                <a16:creationId xmlns:a16="http://schemas.microsoft.com/office/drawing/2014/main" id="{382491D6-2844-1AB8-5638-E1839EE86956}"/>
              </a:ext>
            </a:extLst>
          </p:cNvPr>
          <p:cNvSpPr txBox="1">
            <a:spLocks/>
          </p:cNvSpPr>
          <p:nvPr/>
        </p:nvSpPr>
        <p:spPr>
          <a:xfrm>
            <a:off x="2984489" y="4647338"/>
            <a:ext cx="529217" cy="457200"/>
          </a:xfrm>
          <a:prstGeom prst="rect">
            <a:avLst/>
          </a:prstGeom>
        </p:spPr>
        <p:txBody>
          <a:bodyPr vert="horz" lIns="109728" tIns="109728" rIns="109728" bIns="91440" rtlCol="0" anchor="ctr"/>
          <a:lstStyle>
            <a:defPPr>
              <a:defRPr lang="en-US"/>
            </a:defPPr>
            <a:lvl1pPr marL="0" algn="l" defTabSz="914400" rtl="0" eaLnBrk="1" latinLnBrk="0" hangingPunct="1">
              <a:defRPr sz="1200" kern="1200" spc="150" baseline="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ym typeface="Wingdings" panose="05000000000000000000" pitchFamily="2" charset="2"/>
              </a:rPr>
              <a:t></a:t>
            </a:r>
            <a:endParaRPr lang="en-US" dirty="0"/>
          </a:p>
        </p:txBody>
      </p:sp>
      <p:sp>
        <p:nvSpPr>
          <p:cNvPr id="14" name="TextBox 13">
            <a:extLst>
              <a:ext uri="{FF2B5EF4-FFF2-40B4-BE49-F238E27FC236}">
                <a16:creationId xmlns:a16="http://schemas.microsoft.com/office/drawing/2014/main" id="{B720F02F-B5FB-45C2-E0CD-BEF436DE6B98}"/>
              </a:ext>
            </a:extLst>
          </p:cNvPr>
          <p:cNvSpPr txBox="1"/>
          <p:nvPr/>
        </p:nvSpPr>
        <p:spPr>
          <a:xfrm>
            <a:off x="1528248" y="6167886"/>
            <a:ext cx="9556695" cy="815608"/>
          </a:xfrm>
          <a:prstGeom prst="rect">
            <a:avLst/>
          </a:prstGeom>
          <a:noFill/>
        </p:spPr>
        <p:txBody>
          <a:bodyPr wrap="square">
            <a:spAutoFit/>
          </a:bodyPr>
          <a:lstStyle/>
          <a:p>
            <a:r>
              <a:rPr lang="en-US" sz="1100" b="1" dirty="0">
                <a:effectLst/>
                <a:latin typeface="Times New Roman" panose="02020603050405020304" pitchFamily="18" charset="0"/>
                <a:cs typeface="Times New Roman" panose="02020603050405020304" pitchFamily="18" charset="0"/>
              </a:rPr>
              <a:t>Regression Equation</a:t>
            </a:r>
            <a:r>
              <a:rPr lang="en-US" sz="1100" b="0" dirty="0">
                <a:effectLst/>
                <a:latin typeface="Times New Roman" panose="02020603050405020304" pitchFamily="18" charset="0"/>
                <a:cs typeface="Times New Roman" panose="02020603050405020304" pitchFamily="18" charset="0"/>
              </a:rPr>
              <a:t>: y = 0.1347 * </a:t>
            </a:r>
            <a:r>
              <a:rPr lang="en-US" sz="1100" b="1" dirty="0">
                <a:effectLst/>
                <a:latin typeface="Times New Roman" panose="02020603050405020304" pitchFamily="18" charset="0"/>
                <a:cs typeface="Times New Roman" panose="02020603050405020304" pitchFamily="18" charset="0"/>
              </a:rPr>
              <a:t>mean radius </a:t>
            </a:r>
            <a:r>
              <a:rPr lang="en-US" sz="1100" b="0" dirty="0">
                <a:effectLst/>
                <a:latin typeface="Times New Roman" panose="02020603050405020304" pitchFamily="18" charset="0"/>
                <a:cs typeface="Times New Roman" panose="02020603050405020304" pitchFamily="18" charset="0"/>
              </a:rPr>
              <a:t>+ 0.1842 * </a:t>
            </a:r>
            <a:r>
              <a:rPr lang="en-US" sz="1100" b="1" dirty="0">
                <a:effectLst/>
                <a:latin typeface="Times New Roman" panose="02020603050405020304" pitchFamily="18" charset="0"/>
                <a:cs typeface="Times New Roman" panose="02020603050405020304" pitchFamily="18" charset="0"/>
              </a:rPr>
              <a:t>mean texture </a:t>
            </a:r>
            <a:r>
              <a:rPr lang="en-US" sz="1100" b="0" dirty="0">
                <a:effectLst/>
                <a:latin typeface="Times New Roman" panose="02020603050405020304" pitchFamily="18" charset="0"/>
                <a:cs typeface="Times New Roman" panose="02020603050405020304" pitchFamily="18" charset="0"/>
              </a:rPr>
              <a:t>- 0.0072 * </a:t>
            </a:r>
            <a:r>
              <a:rPr lang="en-US" sz="1100" b="1" dirty="0">
                <a:effectLst/>
                <a:latin typeface="Times New Roman" panose="02020603050405020304" pitchFamily="18" charset="0"/>
                <a:cs typeface="Times New Roman" panose="02020603050405020304" pitchFamily="18" charset="0"/>
              </a:rPr>
              <a:t>mean perimeter </a:t>
            </a:r>
            <a:r>
              <a:rPr lang="en-US" sz="1100" b="0" dirty="0">
                <a:effectLst/>
                <a:latin typeface="Times New Roman" panose="02020603050405020304" pitchFamily="18" charset="0"/>
                <a:cs typeface="Times New Roman" panose="02020603050405020304" pitchFamily="18" charset="0"/>
              </a:rPr>
              <a:t>+ 0.9717 * mean area + 0.1534 * </a:t>
            </a:r>
            <a:r>
              <a:rPr lang="en-US" sz="1100" b="1" dirty="0">
                <a:effectLst/>
                <a:latin typeface="Times New Roman" panose="02020603050405020304" pitchFamily="18" charset="0"/>
                <a:cs typeface="Times New Roman" panose="02020603050405020304" pitchFamily="18" charset="0"/>
              </a:rPr>
              <a:t>mean smoothness </a:t>
            </a:r>
            <a:r>
              <a:rPr lang="en-US" sz="1100" b="0" dirty="0">
                <a:effectLst/>
                <a:latin typeface="Times New Roman" panose="02020603050405020304" pitchFamily="18" charset="0"/>
                <a:cs typeface="Times New Roman" panose="02020603050405020304" pitchFamily="18" charset="0"/>
              </a:rPr>
              <a:t>- 1.3606 * </a:t>
            </a:r>
            <a:r>
              <a:rPr lang="en-US" sz="1100" b="1" dirty="0">
                <a:effectLst/>
                <a:latin typeface="Times New Roman" panose="02020603050405020304" pitchFamily="18" charset="0"/>
                <a:cs typeface="Times New Roman" panose="02020603050405020304" pitchFamily="18" charset="0"/>
              </a:rPr>
              <a:t>mean compactness </a:t>
            </a:r>
            <a:r>
              <a:rPr lang="en-US" sz="1100" b="0" dirty="0">
                <a:effectLst/>
                <a:latin typeface="Times New Roman" panose="02020603050405020304" pitchFamily="18" charset="0"/>
                <a:cs typeface="Times New Roman" panose="02020603050405020304" pitchFamily="18" charset="0"/>
              </a:rPr>
              <a:t>- 1.1663 * </a:t>
            </a:r>
            <a:r>
              <a:rPr lang="en-US" sz="1100" b="1" dirty="0">
                <a:effectLst/>
                <a:latin typeface="Times New Roman" panose="02020603050405020304" pitchFamily="18" charset="0"/>
                <a:cs typeface="Times New Roman" panose="02020603050405020304" pitchFamily="18" charset="0"/>
              </a:rPr>
              <a:t>mean concavity </a:t>
            </a:r>
            <a:r>
              <a:rPr lang="en-US" sz="1100" b="0" dirty="0">
                <a:effectLst/>
                <a:latin typeface="Times New Roman" panose="02020603050405020304" pitchFamily="18" charset="0"/>
                <a:cs typeface="Times New Roman" panose="02020603050405020304" pitchFamily="18" charset="0"/>
              </a:rPr>
              <a:t>+ 0.2403 * </a:t>
            </a:r>
            <a:r>
              <a:rPr lang="en-US" sz="1100" b="1" dirty="0">
                <a:effectLst/>
                <a:latin typeface="Times New Roman" panose="02020603050405020304" pitchFamily="18" charset="0"/>
                <a:cs typeface="Times New Roman" panose="02020603050405020304" pitchFamily="18" charset="0"/>
              </a:rPr>
              <a:t>mean concave points </a:t>
            </a:r>
            <a:r>
              <a:rPr lang="en-US" sz="1100" b="0" dirty="0">
                <a:effectLst/>
                <a:latin typeface="Times New Roman" panose="02020603050405020304" pitchFamily="18" charset="0"/>
                <a:cs typeface="Times New Roman" panose="02020603050405020304" pitchFamily="18" charset="0"/>
              </a:rPr>
              <a:t>- 0.9276 * </a:t>
            </a:r>
            <a:r>
              <a:rPr lang="en-US" sz="1100" b="1" dirty="0">
                <a:effectLst/>
                <a:latin typeface="Times New Roman" panose="02020603050405020304" pitchFamily="18" charset="0"/>
                <a:cs typeface="Times New Roman" panose="02020603050405020304" pitchFamily="18" charset="0"/>
              </a:rPr>
              <a:t>mean symmetry </a:t>
            </a:r>
            <a:r>
              <a:rPr lang="en-US" sz="1100" b="0" dirty="0">
                <a:effectLst/>
                <a:latin typeface="Times New Roman" panose="02020603050405020304" pitchFamily="18" charset="0"/>
                <a:cs typeface="Times New Roman" panose="02020603050405020304" pitchFamily="18" charset="0"/>
              </a:rPr>
              <a:t>- 1.2895 * </a:t>
            </a:r>
            <a:r>
              <a:rPr lang="en-US" sz="1100" b="1" dirty="0">
                <a:effectLst/>
                <a:latin typeface="Times New Roman" panose="02020603050405020304" pitchFamily="18" charset="0"/>
                <a:cs typeface="Times New Roman" panose="02020603050405020304" pitchFamily="18" charset="0"/>
              </a:rPr>
              <a:t>mean fractal dimension </a:t>
            </a:r>
            <a:r>
              <a:rPr lang="en-US" sz="1100" b="0" dirty="0">
                <a:effectLst/>
                <a:latin typeface="Times New Roman" panose="02020603050405020304" pitchFamily="18" charset="0"/>
                <a:cs typeface="Times New Roman" panose="02020603050405020304" pitchFamily="18" charset="0"/>
              </a:rPr>
              <a:t>- 1.1883 * </a:t>
            </a:r>
            <a:r>
              <a:rPr lang="en-US" sz="1100" b="1" dirty="0">
                <a:effectLst/>
                <a:latin typeface="Times New Roman" panose="02020603050405020304" pitchFamily="18" charset="0"/>
                <a:cs typeface="Times New Roman" panose="02020603050405020304" pitchFamily="18" charset="0"/>
              </a:rPr>
              <a:t>radius error </a:t>
            </a:r>
            <a:r>
              <a:rPr lang="en-US" sz="1100" b="0" dirty="0">
                <a:effectLst/>
                <a:latin typeface="Times New Roman" panose="02020603050405020304" pitchFamily="18" charset="0"/>
                <a:cs typeface="Times New Roman" panose="02020603050405020304" pitchFamily="18" charset="0"/>
              </a:rPr>
              <a:t>- 0.8846 * </a:t>
            </a:r>
            <a:r>
              <a:rPr lang="en-US" sz="1100" b="1" dirty="0">
                <a:effectLst/>
                <a:latin typeface="Times New Roman" panose="02020603050405020304" pitchFamily="18" charset="0"/>
                <a:cs typeface="Times New Roman" panose="02020603050405020304" pitchFamily="18" charset="0"/>
              </a:rPr>
              <a:t>texture error </a:t>
            </a:r>
            <a:r>
              <a:rPr lang="en-US" sz="1100" b="0" dirty="0">
                <a:effectLst/>
                <a:latin typeface="Times New Roman" panose="02020603050405020304" pitchFamily="18" charset="0"/>
                <a:cs typeface="Times New Roman" panose="02020603050405020304" pitchFamily="18" charset="0"/>
              </a:rPr>
              <a:t>- 1.2436 * </a:t>
            </a:r>
            <a:r>
              <a:rPr lang="en-US" sz="1100" b="1" dirty="0">
                <a:effectLst/>
                <a:latin typeface="Times New Roman" panose="02020603050405020304" pitchFamily="18" charset="0"/>
                <a:cs typeface="Times New Roman" panose="02020603050405020304" pitchFamily="18" charset="0"/>
              </a:rPr>
              <a:t>perimeter error </a:t>
            </a:r>
            <a:r>
              <a:rPr lang="en-US" sz="1100" b="0" dirty="0">
                <a:effectLst/>
                <a:latin typeface="Times New Roman" panose="02020603050405020304" pitchFamily="18" charset="0"/>
                <a:cs typeface="Times New Roman" panose="02020603050405020304" pitchFamily="18" charset="0"/>
              </a:rPr>
              <a:t>- 0.1929 * </a:t>
            </a:r>
            <a:r>
              <a:rPr lang="en-US" sz="1100" b="1" dirty="0">
                <a:effectLst/>
                <a:latin typeface="Times New Roman" panose="02020603050405020304" pitchFamily="18" charset="0"/>
                <a:cs typeface="Times New Roman" panose="02020603050405020304" pitchFamily="18" charset="0"/>
              </a:rPr>
              <a:t>area error </a:t>
            </a:r>
            <a:r>
              <a:rPr lang="en-US" sz="1100" b="0" dirty="0">
                <a:effectLst/>
                <a:latin typeface="Times New Roman" panose="02020603050405020304" pitchFamily="18" charset="0"/>
                <a:cs typeface="Times New Roman" panose="02020603050405020304" pitchFamily="18" charset="0"/>
              </a:rPr>
              <a:t>- 0.7622 * </a:t>
            </a:r>
            <a:r>
              <a:rPr lang="en-US" sz="1100" b="1" dirty="0">
                <a:effectLst/>
                <a:latin typeface="Times New Roman" panose="02020603050405020304" pitchFamily="18" charset="0"/>
                <a:cs typeface="Times New Roman" panose="02020603050405020304" pitchFamily="18" charset="0"/>
              </a:rPr>
              <a:t>smoothness error </a:t>
            </a:r>
            <a:r>
              <a:rPr lang="en-US" sz="1100" b="0" dirty="0">
                <a:effectLst/>
                <a:latin typeface="Times New Roman" panose="02020603050405020304" pitchFamily="18" charset="0"/>
                <a:cs typeface="Times New Roman" panose="02020603050405020304" pitchFamily="18" charset="0"/>
              </a:rPr>
              <a:t>- 1.7219 * </a:t>
            </a:r>
            <a:r>
              <a:rPr lang="en-US" sz="1100" b="1" dirty="0">
                <a:effectLst/>
                <a:latin typeface="Times New Roman" panose="02020603050405020304" pitchFamily="18" charset="0"/>
                <a:cs typeface="Times New Roman" panose="02020603050405020304" pitchFamily="18" charset="0"/>
              </a:rPr>
              <a:t>compactness error</a:t>
            </a:r>
          </a:p>
          <a:p>
            <a:endParaRPr lang="en-US" sz="1400" b="1" dirty="0">
              <a:effectLst/>
              <a:latin typeface="Times New Roman" panose="02020603050405020304" pitchFamily="18" charset="0"/>
              <a:cs typeface="Times New Roman" panose="02020603050405020304" pitchFamily="18" charset="0"/>
            </a:endParaRPr>
          </a:p>
        </p:txBody>
      </p:sp>
      <p:sp>
        <p:nvSpPr>
          <p:cNvPr id="17" name="Right Brace 16">
            <a:extLst>
              <a:ext uri="{FF2B5EF4-FFF2-40B4-BE49-F238E27FC236}">
                <a16:creationId xmlns:a16="http://schemas.microsoft.com/office/drawing/2014/main" id="{A0D835F0-C0D7-719D-C7C4-87C898953A22}"/>
              </a:ext>
            </a:extLst>
          </p:cNvPr>
          <p:cNvSpPr/>
          <p:nvPr/>
        </p:nvSpPr>
        <p:spPr>
          <a:xfrm rot="10800000">
            <a:off x="3249095" y="2657571"/>
            <a:ext cx="143840" cy="193801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ooter Placeholder 2">
            <a:extLst>
              <a:ext uri="{FF2B5EF4-FFF2-40B4-BE49-F238E27FC236}">
                <a16:creationId xmlns:a16="http://schemas.microsoft.com/office/drawing/2014/main" id="{2FFC5C6C-59EC-E4A4-56F1-88639AFC0AE8}"/>
              </a:ext>
            </a:extLst>
          </p:cNvPr>
          <p:cNvSpPr txBox="1">
            <a:spLocks/>
          </p:cNvSpPr>
          <p:nvPr/>
        </p:nvSpPr>
        <p:spPr>
          <a:xfrm>
            <a:off x="1385472" y="3397976"/>
            <a:ext cx="2128234" cy="457200"/>
          </a:xfrm>
          <a:prstGeom prst="rect">
            <a:avLst/>
          </a:prstGeom>
        </p:spPr>
        <p:txBody>
          <a:bodyPr vert="horz" lIns="109728" tIns="109728" rIns="109728" bIns="91440" rtlCol="0" anchor="ctr"/>
          <a:lstStyle>
            <a:defPPr>
              <a:defRPr lang="en-US"/>
            </a:defPPr>
            <a:lvl1pPr marL="0" algn="l" defTabSz="914400" rtl="0" eaLnBrk="1" latinLnBrk="0" hangingPunct="1">
              <a:defRPr sz="1200" kern="1200" spc="150" baseline="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 most important features!</a:t>
            </a:r>
          </a:p>
        </p:txBody>
      </p:sp>
    </p:spTree>
    <p:extLst>
      <p:ext uri="{BB962C8B-B14F-4D97-AF65-F5344CB8AC3E}">
        <p14:creationId xmlns:p14="http://schemas.microsoft.com/office/powerpoint/2010/main" val="331706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2062829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3" name="think-cell data - do not delete" hidden="1">
                        <a:extLst>
                          <a:ext uri="{FF2B5EF4-FFF2-40B4-BE49-F238E27FC236}">
                            <a16:creationId xmlns:a16="http://schemas.microsoft.com/office/drawing/2014/main" id="{85B67C81-E105-FB53-1867-9958F543D2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dirty="0">
                <a:latin typeface="Times New Roman" panose="02020603050405020304" pitchFamily="18" charset="0"/>
                <a:cs typeface="Times New Roman" panose="02020603050405020304" pitchFamily="18" charset="0"/>
              </a:rPr>
              <a:t>Lasso Regularization</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sz="3200"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4" y="2790491"/>
            <a:ext cx="5447066" cy="3197260"/>
          </a:xfrm>
        </p:spPr>
        <p:txBody>
          <a:bodyPr>
            <a:normAutofit fontScale="92500" lnSpcReduction="10000"/>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Accuracy:</a:t>
            </a:r>
            <a:r>
              <a:rPr lang="en-US" sz="2400" b="0" i="0" dirty="0">
                <a:solidFill>
                  <a:schemeClr val="tx1"/>
                </a:solidFill>
                <a:effectLst/>
                <a:latin typeface="Times New Roman" panose="02020603050405020304" pitchFamily="18" charset="0"/>
                <a:cs typeface="Times New Roman" panose="02020603050405020304" pitchFamily="18" charset="0"/>
              </a:rPr>
              <a:t> 0.97</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Precision:</a:t>
            </a:r>
            <a:r>
              <a:rPr lang="en-US" sz="2400" b="0" i="0" dirty="0">
                <a:solidFill>
                  <a:schemeClr val="tx1"/>
                </a:solidFill>
                <a:effectLst/>
                <a:latin typeface="Times New Roman" panose="02020603050405020304" pitchFamily="18" charset="0"/>
                <a:cs typeface="Times New Roman" panose="02020603050405020304" pitchFamily="18" charset="0"/>
              </a:rPr>
              <a:t> 0.97</a:t>
            </a:r>
          </a:p>
          <a:p>
            <a:pPr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Features used</a:t>
            </a:r>
            <a:r>
              <a:rPr lang="en-US" sz="2400" dirty="0">
                <a:solidFill>
                  <a:schemeClr val="tx1"/>
                </a:solidFill>
                <a:latin typeface="Times New Roman" panose="02020603050405020304" pitchFamily="18" charset="0"/>
                <a:cs typeface="Times New Roman" panose="02020603050405020304" pitchFamily="18" charset="0"/>
              </a:rPr>
              <a:t>: 25</a:t>
            </a:r>
          </a:p>
          <a:p>
            <a:pPr marL="0" indent="0" algn="l">
              <a:buNone/>
            </a:pP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Worse than </a:t>
            </a:r>
            <a:r>
              <a:rPr lang="en-US" sz="24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Kbest</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in terms of performance and features used, but not overfit.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7" name="Content Placeholder 6">
            <a:extLst>
              <a:ext uri="{FF2B5EF4-FFF2-40B4-BE49-F238E27FC236}">
                <a16:creationId xmlns:a16="http://schemas.microsoft.com/office/drawing/2014/main" id="{9E20C77E-75C0-E56B-FBB2-77AEF28BD832}"/>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B619084-1933-53FC-3BE0-6D9921C5D8E5}"/>
              </a:ext>
            </a:extLst>
          </p:cNvPr>
          <p:cNvSpPr>
            <a:spLocks noGrp="1"/>
          </p:cNvSpPr>
          <p:nvPr>
            <p:ph idx="16"/>
          </p:nvPr>
        </p:nvSpPr>
        <p:spPr/>
        <p:txBody>
          <a:bodyPr/>
          <a:lstStyle/>
          <a:p>
            <a:endParaRPr lang="en-US"/>
          </a:p>
        </p:txBody>
      </p:sp>
      <p:pic>
        <p:nvPicPr>
          <p:cNvPr id="7170" name="Picture 2">
            <a:extLst>
              <a:ext uri="{FF2B5EF4-FFF2-40B4-BE49-F238E27FC236}">
                <a16:creationId xmlns:a16="http://schemas.microsoft.com/office/drawing/2014/main" id="{3B757CD1-1F73-B9F6-B5FC-A6B145970F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6846" y="1666468"/>
            <a:ext cx="4966478" cy="42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53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835876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normAutofit/>
          </a:bodyPr>
          <a:lstStyle/>
          <a:p>
            <a:r>
              <a:rPr lang="en-US" dirty="0"/>
              <a:t>Feature list and influence (Lasso)</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0215856" y="2889524"/>
            <a:ext cx="1872062" cy="457200"/>
          </a:xfrm>
        </p:spPr>
        <p:txBody>
          <a:bodyPr/>
          <a:lstStyle/>
          <a:p>
            <a:r>
              <a:rPr lang="en-US" dirty="0">
                <a:sym typeface="Wingdings" panose="05000000000000000000" pitchFamily="2" charset="2"/>
              </a:rPr>
              <a:t> </a:t>
            </a:r>
            <a:r>
              <a:rPr lang="en-US" dirty="0"/>
              <a:t>25 Features</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sp>
        <p:nvSpPr>
          <p:cNvPr id="7" name="TextBox 6">
            <a:extLst>
              <a:ext uri="{FF2B5EF4-FFF2-40B4-BE49-F238E27FC236}">
                <a16:creationId xmlns:a16="http://schemas.microsoft.com/office/drawing/2014/main" id="{61469156-6089-809E-B570-D8E0EAA69D79}"/>
              </a:ext>
            </a:extLst>
          </p:cNvPr>
          <p:cNvSpPr txBox="1"/>
          <p:nvPr/>
        </p:nvSpPr>
        <p:spPr>
          <a:xfrm>
            <a:off x="1346843" y="5919648"/>
            <a:ext cx="10136037" cy="1215717"/>
          </a:xfrm>
          <a:prstGeom prst="rect">
            <a:avLst/>
          </a:prstGeom>
          <a:noFill/>
        </p:spPr>
        <p:txBody>
          <a:bodyPr wrap="square" rtlCol="0">
            <a:spAutoFit/>
          </a:bodyPr>
          <a:lstStyle/>
          <a:p>
            <a:r>
              <a:rPr lang="en-US" sz="1100" b="1" dirty="0">
                <a:effectLst/>
                <a:latin typeface="Times New Roman" panose="02020603050405020304" pitchFamily="18" charset="0"/>
                <a:cs typeface="Times New Roman" panose="02020603050405020304" pitchFamily="18" charset="0"/>
              </a:rPr>
              <a:t>Regression Equation</a:t>
            </a:r>
            <a:r>
              <a:rPr lang="en-US" sz="1100" b="0" dirty="0">
                <a:effectLst/>
                <a:latin typeface="Times New Roman" panose="02020603050405020304" pitchFamily="18" charset="0"/>
                <a:cs typeface="Times New Roman" panose="02020603050405020304" pitchFamily="18" charset="0"/>
              </a:rPr>
              <a:t>: y = 9.573 * </a:t>
            </a:r>
            <a:r>
              <a:rPr lang="en-US" sz="1100" b="1" dirty="0">
                <a:effectLst/>
                <a:latin typeface="Times New Roman" panose="02020603050405020304" pitchFamily="18" charset="0"/>
                <a:cs typeface="Times New Roman" panose="02020603050405020304" pitchFamily="18" charset="0"/>
              </a:rPr>
              <a:t>mean radius </a:t>
            </a:r>
            <a:r>
              <a:rPr lang="en-US" sz="1100" b="0" dirty="0">
                <a:effectLst/>
                <a:latin typeface="Times New Roman" panose="02020603050405020304" pitchFamily="18" charset="0"/>
                <a:cs typeface="Times New Roman" panose="02020603050405020304" pitchFamily="18" charset="0"/>
              </a:rPr>
              <a:t>- 2.8118 * </a:t>
            </a:r>
            <a:r>
              <a:rPr lang="en-US" sz="1100" b="1" dirty="0">
                <a:effectLst/>
                <a:latin typeface="Times New Roman" panose="02020603050405020304" pitchFamily="18" charset="0"/>
                <a:cs typeface="Times New Roman" panose="02020603050405020304" pitchFamily="18" charset="0"/>
              </a:rPr>
              <a:t>mean texture </a:t>
            </a:r>
            <a:r>
              <a:rPr lang="en-US" sz="1100" b="0" dirty="0">
                <a:effectLst/>
                <a:latin typeface="Times New Roman" panose="02020603050405020304" pitchFamily="18" charset="0"/>
                <a:cs typeface="Times New Roman" panose="02020603050405020304" pitchFamily="18" charset="0"/>
              </a:rPr>
              <a:t>+ 0.0842 * </a:t>
            </a:r>
            <a:r>
              <a:rPr lang="en-US" sz="1100" b="1" dirty="0">
                <a:effectLst/>
                <a:latin typeface="Times New Roman" panose="02020603050405020304" pitchFamily="18" charset="0"/>
                <a:cs typeface="Times New Roman" panose="02020603050405020304" pitchFamily="18" charset="0"/>
              </a:rPr>
              <a:t>mean perimeter </a:t>
            </a:r>
            <a:r>
              <a:rPr lang="en-US" sz="1100" b="0" dirty="0">
                <a:effectLst/>
                <a:latin typeface="Times New Roman" panose="02020603050405020304" pitchFamily="18" charset="0"/>
                <a:cs typeface="Times New Roman" panose="02020603050405020304" pitchFamily="18" charset="0"/>
              </a:rPr>
              <a:t>+ 0.1404 * </a:t>
            </a:r>
            <a:r>
              <a:rPr lang="en-US" sz="1100" b="1" dirty="0">
                <a:effectLst/>
                <a:latin typeface="Times New Roman" panose="02020603050405020304" pitchFamily="18" charset="0"/>
                <a:cs typeface="Times New Roman" panose="02020603050405020304" pitchFamily="18" charset="0"/>
              </a:rPr>
              <a:t>mean smoothness </a:t>
            </a:r>
            <a:r>
              <a:rPr lang="en-US" sz="1100" b="0" dirty="0">
                <a:effectLst/>
                <a:latin typeface="Times New Roman" panose="02020603050405020304" pitchFamily="18" charset="0"/>
                <a:cs typeface="Times New Roman" panose="02020603050405020304" pitchFamily="18" charset="0"/>
              </a:rPr>
              <a:t>+ 26.5281 * </a:t>
            </a:r>
            <a:r>
              <a:rPr lang="en-US" sz="1100" b="1" dirty="0">
                <a:effectLst/>
                <a:latin typeface="Times New Roman" panose="02020603050405020304" pitchFamily="18" charset="0"/>
                <a:cs typeface="Times New Roman" panose="02020603050405020304" pitchFamily="18" charset="0"/>
              </a:rPr>
              <a:t>mean compactness</a:t>
            </a:r>
            <a:r>
              <a:rPr lang="en-US" sz="1100" b="0" dirty="0">
                <a:effectLst/>
                <a:latin typeface="Times New Roman" panose="02020603050405020304" pitchFamily="18" charset="0"/>
                <a:cs typeface="Times New Roman" panose="02020603050405020304" pitchFamily="18" charset="0"/>
              </a:rPr>
              <a:t> - 23.886 * </a:t>
            </a:r>
            <a:r>
              <a:rPr lang="en-US" sz="1100" b="1" dirty="0">
                <a:effectLst/>
                <a:latin typeface="Times New Roman" panose="02020603050405020304" pitchFamily="18" charset="0"/>
                <a:cs typeface="Times New Roman" panose="02020603050405020304" pitchFamily="18" charset="0"/>
              </a:rPr>
              <a:t>mean concavity </a:t>
            </a:r>
            <a:r>
              <a:rPr lang="en-US" sz="1100" b="0" dirty="0">
                <a:effectLst/>
                <a:latin typeface="Times New Roman" panose="02020603050405020304" pitchFamily="18" charset="0"/>
                <a:cs typeface="Times New Roman" panose="02020603050405020304" pitchFamily="18" charset="0"/>
              </a:rPr>
              <a:t>- 24.4369 * </a:t>
            </a:r>
            <a:r>
              <a:rPr lang="en-US" sz="1100" b="1" dirty="0">
                <a:effectLst/>
                <a:latin typeface="Times New Roman" panose="02020603050405020304" pitchFamily="18" charset="0"/>
                <a:cs typeface="Times New Roman" panose="02020603050405020304" pitchFamily="18" charset="0"/>
              </a:rPr>
              <a:t>mean concave points </a:t>
            </a:r>
            <a:r>
              <a:rPr lang="en-US" sz="1100" b="0" dirty="0">
                <a:effectLst/>
                <a:latin typeface="Times New Roman" panose="02020603050405020304" pitchFamily="18" charset="0"/>
                <a:cs typeface="Times New Roman" panose="02020603050405020304" pitchFamily="18" charset="0"/>
              </a:rPr>
              <a:t>- 1.0218 * </a:t>
            </a:r>
            <a:r>
              <a:rPr lang="en-US" sz="1100" b="1" dirty="0">
                <a:effectLst/>
                <a:latin typeface="Times New Roman" panose="02020603050405020304" pitchFamily="18" charset="0"/>
                <a:cs typeface="Times New Roman" panose="02020603050405020304" pitchFamily="18" charset="0"/>
              </a:rPr>
              <a:t>mean symmetry </a:t>
            </a:r>
            <a:r>
              <a:rPr lang="en-US" sz="1100" b="0" dirty="0">
                <a:effectLst/>
                <a:latin typeface="Times New Roman" panose="02020603050405020304" pitchFamily="18" charset="0"/>
                <a:cs typeface="Times New Roman" panose="02020603050405020304" pitchFamily="18" charset="0"/>
              </a:rPr>
              <a:t>- 5.7556 * </a:t>
            </a:r>
            <a:r>
              <a:rPr lang="en-US" sz="1100" b="1" dirty="0">
                <a:effectLst/>
                <a:latin typeface="Times New Roman" panose="02020603050405020304" pitchFamily="18" charset="0"/>
                <a:cs typeface="Times New Roman" panose="02020603050405020304" pitchFamily="18" charset="0"/>
              </a:rPr>
              <a:t>mean fractal dimension </a:t>
            </a:r>
            <a:r>
              <a:rPr lang="en-US" sz="1100" b="0" dirty="0">
                <a:effectLst/>
                <a:latin typeface="Times New Roman" panose="02020603050405020304" pitchFamily="18" charset="0"/>
                <a:cs typeface="Times New Roman" panose="02020603050405020304" pitchFamily="18" charset="0"/>
              </a:rPr>
              <a:t>+ 2.9963 * </a:t>
            </a:r>
            <a:r>
              <a:rPr lang="en-US" sz="1100" b="1" dirty="0">
                <a:effectLst/>
                <a:latin typeface="Times New Roman" panose="02020603050405020304" pitchFamily="18" charset="0"/>
                <a:cs typeface="Times New Roman" panose="02020603050405020304" pitchFamily="18" charset="0"/>
              </a:rPr>
              <a:t>texture error </a:t>
            </a:r>
            <a:r>
              <a:rPr lang="en-US" sz="1100" b="0" dirty="0">
                <a:effectLst/>
                <a:latin typeface="Times New Roman" panose="02020603050405020304" pitchFamily="18" charset="0"/>
                <a:cs typeface="Times New Roman" panose="02020603050405020304" pitchFamily="18" charset="0"/>
              </a:rPr>
              <a:t>- 0.0979 * </a:t>
            </a:r>
            <a:r>
              <a:rPr lang="en-US" sz="1100" b="1" dirty="0">
                <a:effectLst/>
                <a:latin typeface="Times New Roman" panose="02020603050405020304" pitchFamily="18" charset="0"/>
                <a:cs typeface="Times New Roman" panose="02020603050405020304" pitchFamily="18" charset="0"/>
              </a:rPr>
              <a:t>perimeter error</a:t>
            </a:r>
            <a:r>
              <a:rPr lang="en-US" sz="1100" b="0" dirty="0">
                <a:effectLst/>
                <a:latin typeface="Times New Roman" panose="02020603050405020304" pitchFamily="18" charset="0"/>
                <a:cs typeface="Times New Roman" panose="02020603050405020304" pitchFamily="18" charset="0"/>
              </a:rPr>
              <a:t>- 39.0148 * </a:t>
            </a:r>
            <a:r>
              <a:rPr lang="en-US" sz="1100" b="1" dirty="0">
                <a:effectLst/>
                <a:latin typeface="Times New Roman" panose="02020603050405020304" pitchFamily="18" charset="0"/>
                <a:cs typeface="Times New Roman" panose="02020603050405020304" pitchFamily="18" charset="0"/>
              </a:rPr>
              <a:t>area error </a:t>
            </a:r>
            <a:r>
              <a:rPr lang="en-US" sz="1100" b="0" dirty="0">
                <a:effectLst/>
                <a:latin typeface="Times New Roman" panose="02020603050405020304" pitchFamily="18" charset="0"/>
                <a:cs typeface="Times New Roman" panose="02020603050405020304" pitchFamily="18" charset="0"/>
              </a:rPr>
              <a:t>+ 4.2488 * </a:t>
            </a:r>
            <a:r>
              <a:rPr lang="en-US" sz="1100" b="1" dirty="0">
                <a:effectLst/>
                <a:latin typeface="Times New Roman" panose="02020603050405020304" pitchFamily="18" charset="0"/>
                <a:cs typeface="Times New Roman" panose="02020603050405020304" pitchFamily="18" charset="0"/>
              </a:rPr>
              <a:t>smoothness error </a:t>
            </a:r>
            <a:r>
              <a:rPr lang="en-US" sz="1100" b="0" dirty="0">
                <a:effectLst/>
                <a:latin typeface="Times New Roman" panose="02020603050405020304" pitchFamily="18" charset="0"/>
                <a:cs typeface="Times New Roman" panose="02020603050405020304" pitchFamily="18" charset="0"/>
              </a:rPr>
              <a:t>+ 10.6246 * </a:t>
            </a:r>
            <a:r>
              <a:rPr lang="en-US" sz="1100" b="1" dirty="0">
                <a:effectLst/>
                <a:latin typeface="Times New Roman" panose="02020603050405020304" pitchFamily="18" charset="0"/>
                <a:cs typeface="Times New Roman" panose="02020603050405020304" pitchFamily="18" charset="0"/>
              </a:rPr>
              <a:t>compactness error </a:t>
            </a:r>
            <a:r>
              <a:rPr lang="en-US" sz="1100" b="0" dirty="0">
                <a:effectLst/>
                <a:latin typeface="Times New Roman" panose="02020603050405020304" pitchFamily="18" charset="0"/>
                <a:cs typeface="Times New Roman" panose="02020603050405020304" pitchFamily="18" charset="0"/>
              </a:rPr>
              <a:t>- 6.8342 * </a:t>
            </a:r>
            <a:r>
              <a:rPr lang="en-US" sz="1100" b="1" dirty="0">
                <a:effectLst/>
                <a:latin typeface="Times New Roman" panose="02020603050405020304" pitchFamily="18" charset="0"/>
                <a:cs typeface="Times New Roman" panose="02020603050405020304" pitchFamily="18" charset="0"/>
              </a:rPr>
              <a:t>concave points error </a:t>
            </a:r>
            <a:r>
              <a:rPr lang="en-US" sz="1100" b="0" dirty="0">
                <a:effectLst/>
                <a:latin typeface="Times New Roman" panose="02020603050405020304" pitchFamily="18" charset="0"/>
                <a:cs typeface="Times New Roman" panose="02020603050405020304" pitchFamily="18" charset="0"/>
              </a:rPr>
              <a:t>+ 5.7903 * </a:t>
            </a:r>
            <a:r>
              <a:rPr lang="en-US" sz="1100" b="1" dirty="0">
                <a:effectLst/>
                <a:latin typeface="Times New Roman" panose="02020603050405020304" pitchFamily="18" charset="0"/>
                <a:cs typeface="Times New Roman" panose="02020603050405020304" pitchFamily="18" charset="0"/>
              </a:rPr>
              <a:t>symmetry error </a:t>
            </a:r>
            <a:r>
              <a:rPr lang="en-US" sz="1100" b="0" dirty="0">
                <a:effectLst/>
                <a:latin typeface="Times New Roman" panose="02020603050405020304" pitchFamily="18" charset="0"/>
                <a:cs typeface="Times New Roman" panose="02020603050405020304" pitchFamily="18" charset="0"/>
              </a:rPr>
              <a:t>+ 18.4869 </a:t>
            </a:r>
            <a:r>
              <a:rPr lang="en-US" sz="1100" b="1" dirty="0">
                <a:effectLst/>
                <a:latin typeface="Times New Roman" panose="02020603050405020304" pitchFamily="18" charset="0"/>
                <a:cs typeface="Times New Roman" panose="02020603050405020304" pitchFamily="18" charset="0"/>
              </a:rPr>
              <a:t>* fractal dimension error </a:t>
            </a:r>
            <a:r>
              <a:rPr lang="en-US" sz="1100" b="0" dirty="0">
                <a:effectLst/>
                <a:latin typeface="Times New Roman" panose="02020603050405020304" pitchFamily="18" charset="0"/>
                <a:cs typeface="Times New Roman" panose="02020603050405020304" pitchFamily="18" charset="0"/>
              </a:rPr>
              <a:t>- 7.7 * </a:t>
            </a:r>
            <a:r>
              <a:rPr lang="en-US" sz="1100" b="1" dirty="0">
                <a:effectLst/>
                <a:latin typeface="Times New Roman" panose="02020603050405020304" pitchFamily="18" charset="0"/>
                <a:cs typeface="Times New Roman" panose="02020603050405020304" pitchFamily="18" charset="0"/>
              </a:rPr>
              <a:t>worst texture </a:t>
            </a:r>
            <a:r>
              <a:rPr lang="en-US" sz="1100" b="0" dirty="0">
                <a:effectLst/>
                <a:latin typeface="Times New Roman" panose="02020603050405020304" pitchFamily="18" charset="0"/>
                <a:cs typeface="Times New Roman" panose="02020603050405020304" pitchFamily="18" charset="0"/>
              </a:rPr>
              <a:t>- 11.5974 * </a:t>
            </a:r>
            <a:r>
              <a:rPr lang="en-US" sz="1100" b="1" dirty="0">
                <a:effectLst/>
                <a:latin typeface="Times New Roman" panose="02020603050405020304" pitchFamily="18" charset="0"/>
                <a:cs typeface="Times New Roman" panose="02020603050405020304" pitchFamily="18" charset="0"/>
              </a:rPr>
              <a:t>worst area </a:t>
            </a:r>
            <a:r>
              <a:rPr lang="en-US" sz="1100" b="0" dirty="0">
                <a:effectLst/>
                <a:latin typeface="Times New Roman" panose="02020603050405020304" pitchFamily="18" charset="0"/>
                <a:cs typeface="Times New Roman" panose="02020603050405020304" pitchFamily="18" charset="0"/>
              </a:rPr>
              <a:t>- 1.5354 * </a:t>
            </a:r>
            <a:r>
              <a:rPr lang="en-US" sz="1100" b="1" dirty="0">
                <a:effectLst/>
                <a:latin typeface="Times New Roman" panose="02020603050405020304" pitchFamily="18" charset="0"/>
                <a:cs typeface="Times New Roman" panose="02020603050405020304" pitchFamily="18" charset="0"/>
              </a:rPr>
              <a:t>worst smoothness </a:t>
            </a:r>
            <a:r>
              <a:rPr lang="en-US" sz="1100" b="0" dirty="0">
                <a:effectLst/>
                <a:latin typeface="Times New Roman" panose="02020603050405020304" pitchFamily="18" charset="0"/>
                <a:cs typeface="Times New Roman" panose="02020603050405020304" pitchFamily="18" charset="0"/>
              </a:rPr>
              <a:t>- 0.2015 * </a:t>
            </a:r>
            <a:r>
              <a:rPr lang="en-US" sz="1100" b="1" dirty="0">
                <a:effectLst/>
                <a:latin typeface="Times New Roman" panose="02020603050405020304" pitchFamily="18" charset="0"/>
                <a:cs typeface="Times New Roman" panose="02020603050405020304" pitchFamily="18" charset="0"/>
              </a:rPr>
              <a:t>worst compactness </a:t>
            </a:r>
            <a:r>
              <a:rPr lang="en-US" sz="1100" b="0" dirty="0">
                <a:effectLst/>
                <a:latin typeface="Times New Roman" panose="02020603050405020304" pitchFamily="18" charset="0"/>
                <a:cs typeface="Times New Roman" panose="02020603050405020304" pitchFamily="18" charset="0"/>
              </a:rPr>
              <a:t>- 3.0122 * </a:t>
            </a:r>
            <a:r>
              <a:rPr lang="en-US" sz="1100" b="1" dirty="0">
                <a:effectLst/>
                <a:latin typeface="Times New Roman" panose="02020603050405020304" pitchFamily="18" charset="0"/>
                <a:cs typeface="Times New Roman" panose="02020603050405020304" pitchFamily="18" charset="0"/>
              </a:rPr>
              <a:t>worst concavity </a:t>
            </a:r>
            <a:r>
              <a:rPr lang="en-US" sz="1100" b="0" dirty="0">
                <a:effectLst/>
                <a:latin typeface="Times New Roman" panose="02020603050405020304" pitchFamily="18" charset="0"/>
                <a:cs typeface="Times New Roman" panose="02020603050405020304" pitchFamily="18" charset="0"/>
              </a:rPr>
              <a:t>- 3.8314 * </a:t>
            </a:r>
            <a:r>
              <a:rPr lang="en-US" sz="1100" b="1" dirty="0">
                <a:effectLst/>
                <a:latin typeface="Times New Roman" panose="02020603050405020304" pitchFamily="18" charset="0"/>
                <a:cs typeface="Times New Roman" panose="02020603050405020304" pitchFamily="18" charset="0"/>
              </a:rPr>
              <a:t>worst concave points </a:t>
            </a:r>
            <a:r>
              <a:rPr lang="en-US" sz="1100" b="0" dirty="0">
                <a:effectLst/>
                <a:latin typeface="Times New Roman" panose="02020603050405020304" pitchFamily="18" charset="0"/>
                <a:cs typeface="Times New Roman" panose="02020603050405020304" pitchFamily="18" charset="0"/>
              </a:rPr>
              <a:t>- 6.8818 * </a:t>
            </a:r>
            <a:r>
              <a:rPr lang="en-US" sz="1100" b="1" dirty="0">
                <a:effectLst/>
                <a:latin typeface="Times New Roman" panose="02020603050405020304" pitchFamily="18" charset="0"/>
                <a:cs typeface="Times New Roman" panose="02020603050405020304" pitchFamily="18" charset="0"/>
              </a:rPr>
              <a:t>worst symmetry </a:t>
            </a:r>
            <a:r>
              <a:rPr lang="en-US" sz="1100" b="0" dirty="0">
                <a:effectLst/>
                <a:latin typeface="Times New Roman" panose="02020603050405020304" pitchFamily="18" charset="0"/>
                <a:cs typeface="Times New Roman" panose="02020603050405020304" pitchFamily="18" charset="0"/>
              </a:rPr>
              <a:t>- 14.3669 * </a:t>
            </a:r>
            <a:r>
              <a:rPr lang="en-US" sz="1100" b="1" dirty="0">
                <a:effectLst/>
                <a:latin typeface="Times New Roman" panose="02020603050405020304" pitchFamily="18" charset="0"/>
                <a:cs typeface="Times New Roman" panose="02020603050405020304" pitchFamily="18" charset="0"/>
              </a:rPr>
              <a:t>worst fractal dimension</a:t>
            </a:r>
          </a:p>
          <a:p>
            <a:endParaRPr lang="en-US" dirty="0"/>
          </a:p>
        </p:txBody>
      </p:sp>
      <p:pic>
        <p:nvPicPr>
          <p:cNvPr id="8194" name="Picture 2">
            <a:extLst>
              <a:ext uri="{FF2B5EF4-FFF2-40B4-BE49-F238E27FC236}">
                <a16:creationId xmlns:a16="http://schemas.microsoft.com/office/drawing/2014/main" id="{67BBF0B2-91AF-8C63-AFAF-ACC9A51C5E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1117" y="2451341"/>
            <a:ext cx="6201763" cy="340392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2">
            <a:extLst>
              <a:ext uri="{FF2B5EF4-FFF2-40B4-BE49-F238E27FC236}">
                <a16:creationId xmlns:a16="http://schemas.microsoft.com/office/drawing/2014/main" id="{34FA2A05-F071-884A-20C3-EAEF0EFF62F5}"/>
              </a:ext>
            </a:extLst>
          </p:cNvPr>
          <p:cNvSpPr txBox="1">
            <a:spLocks/>
          </p:cNvSpPr>
          <p:nvPr/>
        </p:nvSpPr>
        <p:spPr>
          <a:xfrm>
            <a:off x="1346843" y="4647338"/>
            <a:ext cx="1872062" cy="457200"/>
          </a:xfrm>
          <a:prstGeom prst="rect">
            <a:avLst/>
          </a:prstGeom>
        </p:spPr>
        <p:txBody>
          <a:bodyPr vert="horz" lIns="109728" tIns="109728" rIns="109728" bIns="91440" rtlCol="0" anchor="ctr"/>
          <a:lstStyle>
            <a:defPPr>
              <a:defRPr lang="en-US"/>
            </a:defPPr>
            <a:lvl1pPr marL="0" algn="l" defTabSz="914400" rtl="0" eaLnBrk="1" latinLnBrk="0" hangingPunct="1">
              <a:defRPr sz="1200" kern="1200" spc="150" baseline="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Some almost no importance!</a:t>
            </a:r>
          </a:p>
        </p:txBody>
      </p:sp>
      <p:sp>
        <p:nvSpPr>
          <p:cNvPr id="8" name="Footer Placeholder 2">
            <a:extLst>
              <a:ext uri="{FF2B5EF4-FFF2-40B4-BE49-F238E27FC236}">
                <a16:creationId xmlns:a16="http://schemas.microsoft.com/office/drawing/2014/main" id="{2BE26B2B-D2DD-9A58-4ADB-465ED9133992}"/>
              </a:ext>
            </a:extLst>
          </p:cNvPr>
          <p:cNvSpPr txBox="1">
            <a:spLocks/>
          </p:cNvSpPr>
          <p:nvPr/>
        </p:nvSpPr>
        <p:spPr>
          <a:xfrm>
            <a:off x="2984489" y="4647338"/>
            <a:ext cx="529217" cy="457200"/>
          </a:xfrm>
          <a:prstGeom prst="rect">
            <a:avLst/>
          </a:prstGeom>
        </p:spPr>
        <p:txBody>
          <a:bodyPr vert="horz" lIns="109728" tIns="109728" rIns="109728" bIns="91440" rtlCol="0" anchor="ctr"/>
          <a:lstStyle>
            <a:defPPr>
              <a:defRPr lang="en-US"/>
            </a:defPPr>
            <a:lvl1pPr marL="0" algn="l" defTabSz="914400" rtl="0" eaLnBrk="1" latinLnBrk="0" hangingPunct="1">
              <a:defRPr sz="1200" kern="1200" spc="150" baseline="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ym typeface="Wingdings" panose="05000000000000000000" pitchFamily="2" charset="2"/>
              </a:rPr>
              <a:t></a:t>
            </a:r>
            <a:endParaRPr lang="en-US" dirty="0"/>
          </a:p>
        </p:txBody>
      </p:sp>
      <p:sp>
        <p:nvSpPr>
          <p:cNvPr id="11" name="Right Brace 10">
            <a:extLst>
              <a:ext uri="{FF2B5EF4-FFF2-40B4-BE49-F238E27FC236}">
                <a16:creationId xmlns:a16="http://schemas.microsoft.com/office/drawing/2014/main" id="{E5392C2F-057B-051B-DCBD-CC0C1441C622}"/>
              </a:ext>
            </a:extLst>
          </p:cNvPr>
          <p:cNvSpPr/>
          <p:nvPr/>
        </p:nvSpPr>
        <p:spPr>
          <a:xfrm rot="10800000">
            <a:off x="3588589" y="2657573"/>
            <a:ext cx="150033" cy="109255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ooter Placeholder 2">
            <a:extLst>
              <a:ext uri="{FF2B5EF4-FFF2-40B4-BE49-F238E27FC236}">
                <a16:creationId xmlns:a16="http://schemas.microsoft.com/office/drawing/2014/main" id="{7922FFA1-A80D-DB18-2416-CCCCF3690285}"/>
              </a:ext>
            </a:extLst>
          </p:cNvPr>
          <p:cNvSpPr txBox="1">
            <a:spLocks/>
          </p:cNvSpPr>
          <p:nvPr/>
        </p:nvSpPr>
        <p:spPr>
          <a:xfrm>
            <a:off x="1535371" y="2889524"/>
            <a:ext cx="2128234" cy="457200"/>
          </a:xfrm>
          <a:prstGeom prst="rect">
            <a:avLst/>
          </a:prstGeom>
        </p:spPr>
        <p:txBody>
          <a:bodyPr vert="horz" lIns="109728" tIns="109728" rIns="109728" bIns="91440" rtlCol="0" anchor="ctr"/>
          <a:lstStyle>
            <a:defPPr>
              <a:defRPr lang="en-US"/>
            </a:defPPr>
            <a:lvl1pPr marL="0" algn="l" defTabSz="914400" rtl="0" eaLnBrk="1" latinLnBrk="0" hangingPunct="1">
              <a:defRPr sz="1200" kern="1200" spc="150" baseline="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 most important features!</a:t>
            </a:r>
          </a:p>
        </p:txBody>
      </p:sp>
    </p:spTree>
    <p:extLst>
      <p:ext uri="{BB962C8B-B14F-4D97-AF65-F5344CB8AC3E}">
        <p14:creationId xmlns:p14="http://schemas.microsoft.com/office/powerpoint/2010/main" val="398393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2429093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3" name="think-cell data - do not delete" hidden="1">
                        <a:extLst>
                          <a:ext uri="{FF2B5EF4-FFF2-40B4-BE49-F238E27FC236}">
                            <a16:creationId xmlns:a16="http://schemas.microsoft.com/office/drawing/2014/main" id="{85B67C81-E105-FB53-1867-9958F543D2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dirty="0" err="1">
                <a:latin typeface="Times New Roman" panose="02020603050405020304" pitchFamily="18" charset="0"/>
                <a:cs typeface="Times New Roman" panose="02020603050405020304" pitchFamily="18" charset="0"/>
              </a:rPr>
              <a:t>Kbest</a:t>
            </a:r>
            <a:r>
              <a:rPr lang="en-US" dirty="0">
                <a:latin typeface="Times New Roman" panose="02020603050405020304" pitchFamily="18" charset="0"/>
                <a:cs typeface="Times New Roman" panose="02020603050405020304" pitchFamily="18" charset="0"/>
              </a:rPr>
              <a:t> + Lasso Regularization</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sz="3200"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5" y="2790491"/>
            <a:ext cx="5570710" cy="3197260"/>
          </a:xfrm>
        </p:spPr>
        <p:txBody>
          <a:bodyPr>
            <a:normAutofit/>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Accuracy</a:t>
            </a:r>
            <a:r>
              <a:rPr lang="en-US" sz="2400" b="0" i="0" dirty="0">
                <a:solidFill>
                  <a:schemeClr val="tx1"/>
                </a:solidFill>
                <a:effectLst/>
                <a:latin typeface="Times New Roman" panose="02020603050405020304" pitchFamily="18" charset="0"/>
                <a:cs typeface="Times New Roman" panose="02020603050405020304" pitchFamily="18" charset="0"/>
              </a:rPr>
              <a:t>: 0.99</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Precision</a:t>
            </a:r>
            <a:r>
              <a:rPr lang="en-US" sz="2400" b="0" i="0" dirty="0">
                <a:solidFill>
                  <a:schemeClr val="tx1"/>
                </a:solidFill>
                <a:effectLst/>
                <a:latin typeface="Times New Roman" panose="02020603050405020304" pitchFamily="18" charset="0"/>
                <a:cs typeface="Times New Roman" panose="02020603050405020304" pitchFamily="18" charset="0"/>
              </a:rPr>
              <a:t>: 1.0</a:t>
            </a:r>
          </a:p>
          <a:p>
            <a:pPr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Features used</a:t>
            </a:r>
            <a:r>
              <a:rPr lang="en-US" sz="2400" dirty="0">
                <a:solidFill>
                  <a:schemeClr val="tx1"/>
                </a:solidFill>
                <a:latin typeface="Times New Roman" panose="02020603050405020304" pitchFamily="18" charset="0"/>
                <a:cs typeface="Times New Roman" panose="02020603050405020304" pitchFamily="18" charset="0"/>
              </a:rPr>
              <a:t>: 7</a:t>
            </a:r>
          </a:p>
          <a:p>
            <a:pPr marL="0" indent="0" algn="l">
              <a:buNone/>
            </a:pP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Perfect for business case and only 7 features used!</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
        <p:nvSpPr>
          <p:cNvPr id="7" name="Content Placeholder 6">
            <a:extLst>
              <a:ext uri="{FF2B5EF4-FFF2-40B4-BE49-F238E27FC236}">
                <a16:creationId xmlns:a16="http://schemas.microsoft.com/office/drawing/2014/main" id="{9E20C77E-75C0-E56B-FBB2-77AEF28BD832}"/>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B619084-1933-53FC-3BE0-6D9921C5D8E5}"/>
              </a:ext>
            </a:extLst>
          </p:cNvPr>
          <p:cNvSpPr>
            <a:spLocks noGrp="1"/>
          </p:cNvSpPr>
          <p:nvPr>
            <p:ph idx="16"/>
          </p:nvPr>
        </p:nvSpPr>
        <p:spPr/>
        <p:txBody>
          <a:bodyPr/>
          <a:lstStyle/>
          <a:p>
            <a:endParaRPr lang="en-US"/>
          </a:p>
        </p:txBody>
      </p:sp>
      <p:pic>
        <p:nvPicPr>
          <p:cNvPr id="2052" name="Picture 4">
            <a:extLst>
              <a:ext uri="{FF2B5EF4-FFF2-40B4-BE49-F238E27FC236}">
                <a16:creationId xmlns:a16="http://schemas.microsoft.com/office/drawing/2014/main" id="{1CC8DD59-5A48-B8ED-BDB8-F16DB85FC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6242" y="1669857"/>
            <a:ext cx="4867308" cy="413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9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3951911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normAutofit fontScale="90000"/>
          </a:bodyPr>
          <a:lstStyle/>
          <a:p>
            <a:r>
              <a:rPr lang="en-US" dirty="0"/>
              <a:t>Feature list and influence (</a:t>
            </a:r>
            <a:r>
              <a:rPr lang="en-US" dirty="0" err="1"/>
              <a:t>Kbest+Lasso</a:t>
            </a:r>
            <a:r>
              <a:rPr lang="en-US" dirty="0"/>
              <a:t>)</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716527" y="2746651"/>
            <a:ext cx="1872062" cy="457200"/>
          </a:xfrm>
        </p:spPr>
        <p:txBody>
          <a:bodyPr/>
          <a:lstStyle/>
          <a:p>
            <a:r>
              <a:rPr lang="en-US" dirty="0"/>
              <a:t>7 Features </a:t>
            </a:r>
            <a:r>
              <a:rPr lang="en-US" dirty="0">
                <a:sym typeface="Wingdings" panose="05000000000000000000" pitchFamily="2" charset="2"/>
              </a:rPr>
              <a:t></a:t>
            </a:r>
            <a:endParaRPr lang="en-US" dirty="0"/>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17</a:t>
            </a:fld>
            <a:endParaRPr lang="en-US" dirty="0"/>
          </a:p>
        </p:txBody>
      </p:sp>
      <p:pic>
        <p:nvPicPr>
          <p:cNvPr id="6146" name="Picture 2">
            <a:extLst>
              <a:ext uri="{FF2B5EF4-FFF2-40B4-BE49-F238E27FC236}">
                <a16:creationId xmlns:a16="http://schemas.microsoft.com/office/drawing/2014/main" id="{A6EE0AA1-A270-DF9B-CC93-42FCC28DD5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5789" y="2337426"/>
            <a:ext cx="6717418" cy="37089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469156-6089-809E-B570-D8E0EAA69D79}"/>
              </a:ext>
            </a:extLst>
          </p:cNvPr>
          <p:cNvSpPr txBox="1"/>
          <p:nvPr/>
        </p:nvSpPr>
        <p:spPr>
          <a:xfrm>
            <a:off x="2065050" y="6124694"/>
            <a:ext cx="8954350" cy="800219"/>
          </a:xfrm>
          <a:prstGeom prst="rect">
            <a:avLst/>
          </a:prstGeom>
          <a:noFill/>
        </p:spPr>
        <p:txBody>
          <a:bodyPr wrap="square" rtlCol="0">
            <a:spAutoFit/>
          </a:bodyPr>
          <a:lstStyle/>
          <a:p>
            <a:r>
              <a:rPr lang="en-US" sz="1400" b="1" dirty="0">
                <a:effectLst/>
                <a:latin typeface="Times New Roman" panose="02020603050405020304" pitchFamily="18" charset="0"/>
                <a:cs typeface="Times New Roman" panose="02020603050405020304" pitchFamily="18" charset="0"/>
              </a:rPr>
              <a:t>Regression Equation</a:t>
            </a:r>
            <a:r>
              <a:rPr lang="en-US" sz="1400" b="0" dirty="0">
                <a:effectLst/>
                <a:latin typeface="Times New Roman" panose="02020603050405020304" pitchFamily="18" charset="0"/>
                <a:cs typeface="Times New Roman" panose="02020603050405020304" pitchFamily="18" charset="0"/>
              </a:rPr>
              <a:t>: y = 0.8775 * </a:t>
            </a:r>
            <a:r>
              <a:rPr lang="en-US" sz="1400" b="1" dirty="0">
                <a:effectLst/>
                <a:latin typeface="Times New Roman" panose="02020603050405020304" pitchFamily="18" charset="0"/>
                <a:cs typeface="Times New Roman" panose="02020603050405020304" pitchFamily="18" charset="0"/>
              </a:rPr>
              <a:t>mean compactness </a:t>
            </a:r>
            <a:r>
              <a:rPr lang="en-US" sz="1400" b="0" dirty="0">
                <a:effectLst/>
                <a:latin typeface="Times New Roman" panose="02020603050405020304" pitchFamily="18" charset="0"/>
                <a:cs typeface="Times New Roman" panose="02020603050405020304" pitchFamily="18" charset="0"/>
              </a:rPr>
              <a:t>- 0.9717 * </a:t>
            </a:r>
            <a:r>
              <a:rPr lang="en-US" sz="1400" b="1" dirty="0">
                <a:effectLst/>
                <a:latin typeface="Times New Roman" panose="02020603050405020304" pitchFamily="18" charset="0"/>
                <a:cs typeface="Times New Roman" panose="02020603050405020304" pitchFamily="18" charset="0"/>
              </a:rPr>
              <a:t>mean concave points </a:t>
            </a:r>
            <a:r>
              <a:rPr lang="en-US" sz="1400" b="0" dirty="0">
                <a:effectLst/>
                <a:latin typeface="Times New Roman" panose="02020603050405020304" pitchFamily="18" charset="0"/>
                <a:cs typeface="Times New Roman" panose="02020603050405020304" pitchFamily="18" charset="0"/>
              </a:rPr>
              <a:t>- 1.6773 * </a:t>
            </a:r>
            <a:r>
              <a:rPr lang="en-US" sz="1400" b="1" dirty="0">
                <a:effectLst/>
                <a:latin typeface="Times New Roman" panose="02020603050405020304" pitchFamily="18" charset="0"/>
                <a:cs typeface="Times New Roman" panose="02020603050405020304" pitchFamily="18" charset="0"/>
              </a:rPr>
              <a:t>radius error </a:t>
            </a:r>
            <a:r>
              <a:rPr lang="en-US" sz="1400" b="0" dirty="0">
                <a:effectLst/>
                <a:latin typeface="Times New Roman" panose="02020603050405020304" pitchFamily="18" charset="0"/>
                <a:cs typeface="Times New Roman" panose="02020603050405020304" pitchFamily="18" charset="0"/>
              </a:rPr>
              <a:t>- 1.2520 * </a:t>
            </a:r>
            <a:r>
              <a:rPr lang="en-US" sz="1400" b="1" dirty="0">
                <a:effectLst/>
                <a:latin typeface="Times New Roman" panose="02020603050405020304" pitchFamily="18" charset="0"/>
                <a:cs typeface="Times New Roman" panose="02020603050405020304" pitchFamily="18" charset="0"/>
              </a:rPr>
              <a:t>worst texture </a:t>
            </a:r>
            <a:r>
              <a:rPr lang="en-US" sz="1400" b="0" dirty="0">
                <a:effectLst/>
                <a:latin typeface="Times New Roman" panose="02020603050405020304" pitchFamily="18" charset="0"/>
                <a:cs typeface="Times New Roman" panose="02020603050405020304" pitchFamily="18" charset="0"/>
              </a:rPr>
              <a:t>- 3.8138 * </a:t>
            </a:r>
            <a:r>
              <a:rPr lang="en-US" sz="1400" b="1" dirty="0">
                <a:effectLst/>
                <a:latin typeface="Times New Roman" panose="02020603050405020304" pitchFamily="18" charset="0"/>
                <a:cs typeface="Times New Roman" panose="02020603050405020304" pitchFamily="18" charset="0"/>
              </a:rPr>
              <a:t>worst area </a:t>
            </a:r>
            <a:r>
              <a:rPr lang="en-US" sz="1400" b="0" dirty="0">
                <a:effectLst/>
                <a:latin typeface="Times New Roman" panose="02020603050405020304" pitchFamily="18" charset="0"/>
                <a:cs typeface="Times New Roman" panose="02020603050405020304" pitchFamily="18" charset="0"/>
              </a:rPr>
              <a:t>- 0.5669 * </a:t>
            </a:r>
            <a:r>
              <a:rPr lang="en-US" sz="1400" b="1" dirty="0">
                <a:effectLst/>
                <a:latin typeface="Times New Roman" panose="02020603050405020304" pitchFamily="18" charset="0"/>
                <a:cs typeface="Times New Roman" panose="02020603050405020304" pitchFamily="18" charset="0"/>
              </a:rPr>
              <a:t>worst concavity </a:t>
            </a:r>
            <a:r>
              <a:rPr lang="en-US" sz="1400" b="0" dirty="0">
                <a:effectLst/>
                <a:latin typeface="Times New Roman" panose="02020603050405020304" pitchFamily="18" charset="0"/>
                <a:cs typeface="Times New Roman" panose="02020603050405020304" pitchFamily="18" charset="0"/>
              </a:rPr>
              <a:t>- 2.5425 * </a:t>
            </a:r>
            <a:r>
              <a:rPr lang="en-US" sz="1400" b="1" dirty="0">
                <a:effectLst/>
                <a:latin typeface="Times New Roman" panose="02020603050405020304" pitchFamily="18" charset="0"/>
                <a:cs typeface="Times New Roman" panose="02020603050405020304" pitchFamily="18" charset="0"/>
              </a:rPr>
              <a:t>worst concave points </a:t>
            </a:r>
          </a:p>
          <a:p>
            <a:endParaRPr lang="en-US" dirty="0"/>
          </a:p>
        </p:txBody>
      </p:sp>
    </p:spTree>
    <p:extLst>
      <p:ext uri="{BB962C8B-B14F-4D97-AF65-F5344CB8AC3E}">
        <p14:creationId xmlns:p14="http://schemas.microsoft.com/office/powerpoint/2010/main" val="809336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a:lstStyle/>
          <a:p>
            <a:r>
              <a:rPr lang="en-US" dirty="0"/>
              <a:t>Summary</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a:normAutofit fontScale="92500" lnSpcReduction="10000"/>
          </a:bodyPr>
          <a:lstStyle/>
          <a:p>
            <a:r>
              <a:rPr lang="en-US" dirty="0"/>
              <a:t>The best model was the model where we combined </a:t>
            </a:r>
            <a:r>
              <a:rPr lang="en-US" dirty="0" err="1"/>
              <a:t>Kbest</a:t>
            </a:r>
            <a:r>
              <a:rPr lang="en-US" dirty="0"/>
              <a:t> with Lasso.</a:t>
            </a:r>
          </a:p>
          <a:p>
            <a:pPr marL="285750" indent="-285750">
              <a:buFont typeface="Arial" panose="020B0604020202020204" pitchFamily="34" charset="0"/>
              <a:buChar char="•"/>
            </a:pPr>
            <a:r>
              <a:rPr lang="en-US" dirty="0"/>
              <a:t>We got a perfect precision score.</a:t>
            </a:r>
          </a:p>
          <a:p>
            <a:pPr marL="285750" indent="-285750">
              <a:buFont typeface="Arial" panose="020B0604020202020204" pitchFamily="34" charset="0"/>
              <a:buChar char="•"/>
            </a:pPr>
            <a:r>
              <a:rPr lang="en-US" dirty="0"/>
              <a:t>We minimized overfitting, meaning it will perform rather well with foreign data.</a:t>
            </a:r>
          </a:p>
          <a:p>
            <a:pPr marL="285750" indent="-285750">
              <a:buFont typeface="Arial" panose="020B0604020202020204" pitchFamily="34" charset="0"/>
              <a:buChar char="•"/>
            </a:pPr>
            <a:r>
              <a:rPr lang="en-US" dirty="0"/>
              <a:t>Lasso is a great tool to improve a regression model and minimize overfitting but is not always best alone. In this scenario it was better to combine it with </a:t>
            </a:r>
            <a:r>
              <a:rPr lang="en-US" dirty="0" err="1"/>
              <a:t>Kbest</a:t>
            </a:r>
            <a:r>
              <a:rPr lang="en-US" dirty="0"/>
              <a:t>.</a:t>
            </a:r>
          </a:p>
          <a:p>
            <a:pPr marL="285750" indent="-285750">
              <a:buFont typeface="Arial" panose="020B0604020202020204" pitchFamily="34" charset="0"/>
              <a:buChar char="•"/>
            </a:pPr>
            <a:r>
              <a:rPr lang="en-US" dirty="0"/>
              <a:t>The 3 techniques different in top 10 features.</a:t>
            </a:r>
          </a:p>
          <a:p>
            <a:pPr marL="285750" indent="-285750">
              <a:buFont typeface="Arial" panose="020B0604020202020204" pitchFamily="34" charset="0"/>
              <a:buChar char="•"/>
            </a:pPr>
            <a:endParaRPr lang="en-US" dirty="0"/>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18</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a:bodyPr>
          <a:lstStyle/>
          <a:p>
            <a:r>
              <a:rPr lang="en-US" dirty="0"/>
              <a:t>Vincent Mostert</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19</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normAutofit lnSpcReduction="10000"/>
          </a:bodyPr>
          <a:lstStyle/>
          <a:p>
            <a:r>
              <a:rPr lang="en-US" dirty="0">
                <a:latin typeface="Times New Roman" panose="02020603050405020304" pitchFamily="18" charset="0"/>
                <a:cs typeface="Times New Roman" panose="02020603050405020304" pitchFamily="18" charset="0"/>
              </a:rPr>
              <a:t>This study will use a dataset on Breast Cancer. We will look at different features of the data to predict whether a tumor might be benign or malignant. For this we will use: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Logistic Regression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Selection:</a:t>
            </a:r>
          </a:p>
          <a:p>
            <a:pPr marL="2857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Kbest</a:t>
            </a:r>
            <a:endParaRPr lang="en-US" dirty="0">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Lasso</a:t>
            </a:r>
          </a:p>
          <a:p>
            <a:pPr marL="2857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Kbest</a:t>
            </a:r>
            <a:r>
              <a:rPr lang="en-US" dirty="0">
                <a:latin typeface="Times New Roman" panose="02020603050405020304" pitchFamily="18" charset="0"/>
                <a:cs typeface="Times New Roman" panose="02020603050405020304" pitchFamily="18" charset="0"/>
              </a:rPr>
              <a:t> + Lasso</a:t>
            </a:r>
          </a:p>
          <a:p>
            <a:pPr marL="2857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Precision Analysis</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
        <p:nvSpPr>
          <p:cNvPr id="3" name="TextBox 2">
            <a:extLst>
              <a:ext uri="{FF2B5EF4-FFF2-40B4-BE49-F238E27FC236}">
                <a16:creationId xmlns:a16="http://schemas.microsoft.com/office/drawing/2014/main" id="{180CD9C0-F68C-F7C1-011D-B1B391D97390}"/>
              </a:ext>
            </a:extLst>
          </p:cNvPr>
          <p:cNvSpPr txBox="1"/>
          <p:nvPr/>
        </p:nvSpPr>
        <p:spPr>
          <a:xfrm>
            <a:off x="5652458" y="6047750"/>
            <a:ext cx="6094562" cy="261610"/>
          </a:xfrm>
          <a:prstGeom prst="rect">
            <a:avLst/>
          </a:prstGeom>
          <a:noFill/>
        </p:spPr>
        <p:txBody>
          <a:bodyPr wrap="square">
            <a:spAutoFit/>
          </a:bodyPr>
          <a:lstStyle/>
          <a:p>
            <a:pPr lvl="1" algn="r"/>
            <a:r>
              <a:rPr lang="en-US" sz="1100" dirty="0">
                <a:latin typeface="Times New Roman" panose="02020603050405020304" pitchFamily="18" charset="0"/>
                <a:cs typeface="Times New Roman" panose="02020603050405020304" pitchFamily="18" charset="0"/>
              </a:rPr>
              <a:t>https://scikit-learn.org/stable/modules/generated/sklearn.datasets.load_breast_cancer.html</a:t>
            </a:r>
          </a:p>
        </p:txBody>
      </p:sp>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846E6FD6-53EE-3C81-C93C-B3B4029970CF}"/>
              </a:ext>
            </a:extLst>
          </p:cNvPr>
          <p:cNvGraphicFramePr>
            <a:graphicFrameLocks noChangeAspect="1"/>
          </p:cNvGraphicFramePr>
          <p:nvPr>
            <p:custDataLst>
              <p:tags r:id="rId1"/>
            </p:custDataLst>
            <p:extLst>
              <p:ext uri="{D42A27DB-BD31-4B8C-83A1-F6EECF244321}">
                <p14:modId xmlns:p14="http://schemas.microsoft.com/office/powerpoint/2010/main" val="3854874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3" imgH="423" progId="TCLayout.ActiveDocument.1">
                  <p:embed/>
                </p:oleObj>
              </mc:Choice>
              <mc:Fallback>
                <p:oleObj name="think-cell Slide" r:id="rId4" imgW="423"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vert="horz"/>
          <a:lstStyle/>
          <a:p>
            <a:r>
              <a:rPr lang="en-US" dirty="0"/>
              <a:t>Dataset</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349095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lstStyle/>
          <a:p>
            <a:r>
              <a:rPr lang="en-US" dirty="0"/>
              <a:t>Information on the Data</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4</a:t>
            </a:fld>
            <a:endParaRPr lang="en-US" dirty="0"/>
          </a:p>
        </p:txBody>
      </p:sp>
      <p:sp>
        <p:nvSpPr>
          <p:cNvPr id="12" name="TextBox 11">
            <a:extLst>
              <a:ext uri="{FF2B5EF4-FFF2-40B4-BE49-F238E27FC236}">
                <a16:creationId xmlns:a16="http://schemas.microsoft.com/office/drawing/2014/main" id="{18AFBDBE-604E-50B0-2CDB-26B62B7CDA6C}"/>
              </a:ext>
            </a:extLst>
          </p:cNvPr>
          <p:cNvSpPr txBox="1"/>
          <p:nvPr/>
        </p:nvSpPr>
        <p:spPr>
          <a:xfrm>
            <a:off x="1285336" y="2339042"/>
            <a:ext cx="10263744" cy="3693319"/>
          </a:xfrm>
          <a:prstGeom prst="rect">
            <a:avLst/>
          </a:prstGeom>
          <a:noFill/>
        </p:spPr>
        <p:txBody>
          <a:bodyPr wrap="square">
            <a:spAutoFit/>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Size</a:t>
            </a:r>
            <a:r>
              <a:rPr lang="en-US" b="0" i="0" dirty="0">
                <a:effectLst/>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data </a:t>
            </a:r>
            <a:r>
              <a:rPr lang="en-US" b="0" i="0" dirty="0">
                <a:effectLst/>
                <a:latin typeface="Times New Roman" panose="02020603050405020304" pitchFamily="18" charset="0"/>
                <a:cs typeface="Times New Roman" panose="02020603050405020304" pitchFamily="18" charset="0"/>
              </a:rPr>
              <a:t>has 569 entries (rows).</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Columns</a:t>
            </a:r>
            <a:r>
              <a:rPr lang="en-US" b="0" i="0" dirty="0">
                <a:effectLst/>
                <a:latin typeface="Times New Roman" panose="02020603050405020304" pitchFamily="18" charset="0"/>
                <a:cs typeface="Times New Roman" panose="02020603050405020304" pitchFamily="18" charset="0"/>
              </a:rPr>
              <a:t>: There are 31 columns in total, with each column having a specific name.</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Data Types</a:t>
            </a:r>
            <a:r>
              <a:rPr lang="en-US" b="0" i="0" dirty="0">
                <a:effectLst/>
                <a:latin typeface="Times New Roman" panose="02020603050405020304" pitchFamily="18" charset="0"/>
                <a:cs typeface="Times New Roman" panose="02020603050405020304" pitchFamily="18" charset="0"/>
              </a:rPr>
              <a:t>: The data types of the columns include float64 for most features and </a:t>
            </a:r>
            <a:r>
              <a:rPr lang="en-US" dirty="0">
                <a:latin typeface="Times New Roman" panose="02020603050405020304" pitchFamily="18" charset="0"/>
                <a:cs typeface="Times New Roman" panose="02020603050405020304" pitchFamily="18" charset="0"/>
              </a:rPr>
              <a:t>category</a:t>
            </a:r>
            <a:r>
              <a:rPr lang="en-US" b="0" i="0" dirty="0">
                <a:effectLst/>
                <a:latin typeface="Times New Roman" panose="02020603050405020304" pitchFamily="18" charset="0"/>
                <a:cs typeface="Times New Roman" panose="02020603050405020304" pitchFamily="18" charset="0"/>
              </a:rPr>
              <a:t> for the 'target' column.</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Non-Null Count</a:t>
            </a:r>
            <a:r>
              <a:rPr lang="en-US" b="0" i="0" dirty="0">
                <a:effectLst/>
                <a:latin typeface="Times New Roman" panose="02020603050405020304" pitchFamily="18" charset="0"/>
                <a:cs typeface="Times New Roman" panose="02020603050405020304" pitchFamily="18" charset="0"/>
              </a:rPr>
              <a:t>: All columns have 569 non-null entries, indicating that there are no missing values in any of the columns.</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Features</a:t>
            </a:r>
            <a:r>
              <a:rPr lang="en-US" b="0" i="0" dirty="0">
                <a:effectLst/>
                <a:latin typeface="Times New Roman" panose="02020603050405020304" pitchFamily="18" charset="0"/>
                <a:cs typeface="Times New Roman" panose="02020603050405020304" pitchFamily="18" charset="0"/>
              </a:rPr>
              <a:t>: The features include various measurements related to mean values, standard errors, and worst-case scenarios for different aspects related to breast cancer diagnosis. The target variable is binary (0 or 1), indicating the class of the diagnosis (likely indicating malignant or benign).</a:t>
            </a:r>
          </a:p>
        </p:txBody>
      </p:sp>
    </p:spTree>
    <p:extLst>
      <p:ext uri="{BB962C8B-B14F-4D97-AF65-F5344CB8AC3E}">
        <p14:creationId xmlns:p14="http://schemas.microsoft.com/office/powerpoint/2010/main" val="334502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905010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lstStyle/>
          <a:p>
            <a:r>
              <a:rPr lang="en-US" dirty="0"/>
              <a:t>EDA (univariate)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pic>
        <p:nvPicPr>
          <p:cNvPr id="4" name="Picture 3">
            <a:extLst>
              <a:ext uri="{FF2B5EF4-FFF2-40B4-BE49-F238E27FC236}">
                <a16:creationId xmlns:a16="http://schemas.microsoft.com/office/drawing/2014/main" id="{B74C7438-4214-066B-4B2C-811DE4E883B3}"/>
              </a:ext>
            </a:extLst>
          </p:cNvPr>
          <p:cNvPicPr>
            <a:picLocks noChangeAspect="1"/>
          </p:cNvPicPr>
          <p:nvPr/>
        </p:nvPicPr>
        <p:blipFill>
          <a:blip r:embed="rId5"/>
          <a:stretch>
            <a:fillRect/>
          </a:stretch>
        </p:blipFill>
        <p:spPr>
          <a:xfrm>
            <a:off x="2093609" y="2470595"/>
            <a:ext cx="4140413" cy="4235668"/>
          </a:xfrm>
          <a:prstGeom prst="rect">
            <a:avLst/>
          </a:prstGeom>
          <a:ln w="19050">
            <a:solidFill>
              <a:schemeClr val="tx1"/>
            </a:solidFill>
          </a:ln>
        </p:spPr>
      </p:pic>
      <p:pic>
        <p:nvPicPr>
          <p:cNvPr id="8" name="Picture 7">
            <a:extLst>
              <a:ext uri="{FF2B5EF4-FFF2-40B4-BE49-F238E27FC236}">
                <a16:creationId xmlns:a16="http://schemas.microsoft.com/office/drawing/2014/main" id="{CFCA712E-9C8D-FF28-2156-FB8D8E73880D}"/>
              </a:ext>
            </a:extLst>
          </p:cNvPr>
          <p:cNvPicPr>
            <a:picLocks noChangeAspect="1"/>
          </p:cNvPicPr>
          <p:nvPr/>
        </p:nvPicPr>
        <p:blipFill>
          <a:blip r:embed="rId6"/>
          <a:stretch>
            <a:fillRect/>
          </a:stretch>
        </p:blipFill>
        <p:spPr>
          <a:xfrm>
            <a:off x="6428790" y="2470594"/>
            <a:ext cx="4140412" cy="4235669"/>
          </a:xfrm>
          <a:prstGeom prst="rect">
            <a:avLst/>
          </a:prstGeom>
          <a:ln w="19050">
            <a:solidFill>
              <a:schemeClr val="tx1"/>
            </a:solidFill>
          </a:ln>
        </p:spPr>
      </p:pic>
      <p:sp>
        <p:nvSpPr>
          <p:cNvPr id="9" name="TextBox 8">
            <a:extLst>
              <a:ext uri="{FF2B5EF4-FFF2-40B4-BE49-F238E27FC236}">
                <a16:creationId xmlns:a16="http://schemas.microsoft.com/office/drawing/2014/main" id="{0212F3A3-7A6E-5D81-6186-2A8057ACDF58}"/>
              </a:ext>
            </a:extLst>
          </p:cNvPr>
          <p:cNvSpPr txBox="1"/>
          <p:nvPr/>
        </p:nvSpPr>
        <p:spPr>
          <a:xfrm rot="981246">
            <a:off x="10777177" y="4357596"/>
            <a:ext cx="1348958"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Many outliers in the data</a:t>
            </a:r>
          </a:p>
        </p:txBody>
      </p:sp>
      <p:cxnSp>
        <p:nvCxnSpPr>
          <p:cNvPr id="17" name="Connector: Elbow 16">
            <a:extLst>
              <a:ext uri="{FF2B5EF4-FFF2-40B4-BE49-F238E27FC236}">
                <a16:creationId xmlns:a16="http://schemas.microsoft.com/office/drawing/2014/main" id="{6C63C28A-C427-E3AF-AEC3-CFD0972109C2}"/>
              </a:ext>
            </a:extLst>
          </p:cNvPr>
          <p:cNvCxnSpPr>
            <a:cxnSpLocks/>
          </p:cNvCxnSpPr>
          <p:nvPr/>
        </p:nvCxnSpPr>
        <p:spPr>
          <a:xfrm rot="16200000" flipH="1">
            <a:off x="1456581" y="5443922"/>
            <a:ext cx="569342" cy="509946"/>
          </a:xfrm>
          <a:prstGeom prst="bentConnector3">
            <a:avLst>
              <a:gd name="adj1" fmla="val 10151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305BE44-6FD1-113E-46D5-13B27B54BDC9}"/>
              </a:ext>
            </a:extLst>
          </p:cNvPr>
          <p:cNvSpPr txBox="1"/>
          <p:nvPr/>
        </p:nvSpPr>
        <p:spPr>
          <a:xfrm rot="21177009">
            <a:off x="672244" y="5052547"/>
            <a:ext cx="190110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Right Skewed</a:t>
            </a:r>
          </a:p>
        </p:txBody>
      </p:sp>
      <p:cxnSp>
        <p:nvCxnSpPr>
          <p:cNvPr id="24" name="Connector: Elbow 23">
            <a:extLst>
              <a:ext uri="{FF2B5EF4-FFF2-40B4-BE49-F238E27FC236}">
                <a16:creationId xmlns:a16="http://schemas.microsoft.com/office/drawing/2014/main" id="{428DB180-7498-5E14-E30E-B79C7590A64C}"/>
              </a:ext>
            </a:extLst>
          </p:cNvPr>
          <p:cNvCxnSpPr>
            <a:cxnSpLocks/>
          </p:cNvCxnSpPr>
          <p:nvPr/>
        </p:nvCxnSpPr>
        <p:spPr>
          <a:xfrm rot="16200000" flipH="1">
            <a:off x="1456581" y="3327450"/>
            <a:ext cx="569342" cy="509946"/>
          </a:xfrm>
          <a:prstGeom prst="bentConnector3">
            <a:avLst>
              <a:gd name="adj1" fmla="val 10151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F5D4504-28F2-6DCF-E76B-3A205FFA8B9C}"/>
              </a:ext>
            </a:extLst>
          </p:cNvPr>
          <p:cNvSpPr txBox="1"/>
          <p:nvPr/>
        </p:nvSpPr>
        <p:spPr>
          <a:xfrm rot="21177009">
            <a:off x="891230" y="2850821"/>
            <a:ext cx="1288279"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Data normally distributed</a:t>
            </a:r>
          </a:p>
        </p:txBody>
      </p:sp>
      <p:sp>
        <p:nvSpPr>
          <p:cNvPr id="26" name="Right Brace 25">
            <a:extLst>
              <a:ext uri="{FF2B5EF4-FFF2-40B4-BE49-F238E27FC236}">
                <a16:creationId xmlns:a16="http://schemas.microsoft.com/office/drawing/2014/main" id="{03FE0686-57DA-628E-9A80-3BB8BE462D22}"/>
              </a:ext>
            </a:extLst>
          </p:cNvPr>
          <p:cNvSpPr/>
          <p:nvPr/>
        </p:nvSpPr>
        <p:spPr>
          <a:xfrm>
            <a:off x="10569202" y="2553419"/>
            <a:ext cx="386345" cy="399403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9699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37586885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lstStyle/>
          <a:p>
            <a:r>
              <a:rPr lang="en-US" dirty="0"/>
              <a:t>EDA (Bivariate &amp; Multivariate)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
        <p:nvSpPr>
          <p:cNvPr id="9" name="TextBox 8">
            <a:extLst>
              <a:ext uri="{FF2B5EF4-FFF2-40B4-BE49-F238E27FC236}">
                <a16:creationId xmlns:a16="http://schemas.microsoft.com/office/drawing/2014/main" id="{0212F3A3-7A6E-5D81-6186-2A8057ACDF58}"/>
              </a:ext>
            </a:extLst>
          </p:cNvPr>
          <p:cNvSpPr txBox="1"/>
          <p:nvPr/>
        </p:nvSpPr>
        <p:spPr>
          <a:xfrm rot="981246">
            <a:off x="10800080" y="3549646"/>
            <a:ext cx="1348958"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Malignant higher worst area.</a:t>
            </a:r>
          </a:p>
        </p:txBody>
      </p:sp>
      <p:cxnSp>
        <p:nvCxnSpPr>
          <p:cNvPr id="17" name="Connector: Elbow 16">
            <a:extLst>
              <a:ext uri="{FF2B5EF4-FFF2-40B4-BE49-F238E27FC236}">
                <a16:creationId xmlns:a16="http://schemas.microsoft.com/office/drawing/2014/main" id="{6C63C28A-C427-E3AF-AEC3-CFD0972109C2}"/>
              </a:ext>
            </a:extLst>
          </p:cNvPr>
          <p:cNvCxnSpPr>
            <a:cxnSpLocks/>
          </p:cNvCxnSpPr>
          <p:nvPr/>
        </p:nvCxnSpPr>
        <p:spPr>
          <a:xfrm>
            <a:off x="2355011" y="5767000"/>
            <a:ext cx="1170793" cy="542360"/>
          </a:xfrm>
          <a:prstGeom prst="bentConnector3">
            <a:avLst>
              <a:gd name="adj1" fmla="val 13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305BE44-6FD1-113E-46D5-13B27B54BDC9}"/>
              </a:ext>
            </a:extLst>
          </p:cNvPr>
          <p:cNvSpPr txBox="1"/>
          <p:nvPr/>
        </p:nvSpPr>
        <p:spPr>
          <a:xfrm rot="21177009">
            <a:off x="1404457" y="5125028"/>
            <a:ext cx="1901108" cy="646331"/>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Clear differences between malignant and benign.</a:t>
            </a:r>
          </a:p>
          <a:p>
            <a:pPr algn="ctr"/>
            <a:r>
              <a:rPr lang="en-US" sz="1200" dirty="0">
                <a:latin typeface="Times New Roman" panose="02020603050405020304" pitchFamily="18" charset="0"/>
                <a:cs typeface="Times New Roman" panose="02020603050405020304" pitchFamily="18" charset="0"/>
              </a:rPr>
              <a:t>Benign tends to be smaller.</a:t>
            </a:r>
          </a:p>
        </p:txBody>
      </p:sp>
      <p:cxnSp>
        <p:nvCxnSpPr>
          <p:cNvPr id="24" name="Connector: Elbow 23">
            <a:extLst>
              <a:ext uri="{FF2B5EF4-FFF2-40B4-BE49-F238E27FC236}">
                <a16:creationId xmlns:a16="http://schemas.microsoft.com/office/drawing/2014/main" id="{428DB180-7498-5E14-E30E-B79C7590A64C}"/>
              </a:ext>
            </a:extLst>
          </p:cNvPr>
          <p:cNvCxnSpPr>
            <a:cxnSpLocks/>
          </p:cNvCxnSpPr>
          <p:nvPr/>
        </p:nvCxnSpPr>
        <p:spPr>
          <a:xfrm rot="16200000" flipH="1">
            <a:off x="1580065" y="3345101"/>
            <a:ext cx="569342" cy="509946"/>
          </a:xfrm>
          <a:prstGeom prst="bentConnector3">
            <a:avLst>
              <a:gd name="adj1" fmla="val 10151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F5D4504-28F2-6DCF-E76B-3A205FFA8B9C}"/>
              </a:ext>
            </a:extLst>
          </p:cNvPr>
          <p:cNvSpPr txBox="1"/>
          <p:nvPr/>
        </p:nvSpPr>
        <p:spPr>
          <a:xfrm rot="21177009">
            <a:off x="1031074" y="2828272"/>
            <a:ext cx="1288279"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Malignant higher mean concavity</a:t>
            </a:r>
          </a:p>
        </p:txBody>
      </p:sp>
      <p:sp>
        <p:nvSpPr>
          <p:cNvPr id="26" name="Right Brace 25">
            <a:extLst>
              <a:ext uri="{FF2B5EF4-FFF2-40B4-BE49-F238E27FC236}">
                <a16:creationId xmlns:a16="http://schemas.microsoft.com/office/drawing/2014/main" id="{03FE0686-57DA-628E-9A80-3BB8BE462D22}"/>
              </a:ext>
            </a:extLst>
          </p:cNvPr>
          <p:cNvSpPr/>
          <p:nvPr/>
        </p:nvSpPr>
        <p:spPr>
          <a:xfrm>
            <a:off x="10569202" y="2553419"/>
            <a:ext cx="386345" cy="237219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218" name="Picture 2">
            <a:extLst>
              <a:ext uri="{FF2B5EF4-FFF2-40B4-BE49-F238E27FC236}">
                <a16:creationId xmlns:a16="http://schemas.microsoft.com/office/drawing/2014/main" id="{3D26148C-16CB-8B0A-3A3C-2CDA775D6A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748" y="2374894"/>
            <a:ext cx="3922413" cy="255071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771B970-69DD-3A0A-9B15-5E5E069B47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429" y="2374894"/>
            <a:ext cx="4020011" cy="256911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011AC9F-98DE-116E-839D-D9177D8C1B44}"/>
              </a:ext>
            </a:extLst>
          </p:cNvPr>
          <p:cNvPicPr>
            <a:picLocks noChangeAspect="1"/>
          </p:cNvPicPr>
          <p:nvPr/>
        </p:nvPicPr>
        <p:blipFill>
          <a:blip r:embed="rId7"/>
          <a:stretch>
            <a:fillRect/>
          </a:stretch>
        </p:blipFill>
        <p:spPr>
          <a:xfrm>
            <a:off x="3635543" y="5125735"/>
            <a:ext cx="5451772" cy="1640825"/>
          </a:xfrm>
          <a:prstGeom prst="rect">
            <a:avLst/>
          </a:prstGeom>
          <a:ln w="19050">
            <a:solidFill>
              <a:schemeClr val="tx1"/>
            </a:solidFill>
          </a:ln>
        </p:spPr>
      </p:pic>
      <p:pic>
        <p:nvPicPr>
          <p:cNvPr id="29" name="Picture 28">
            <a:extLst>
              <a:ext uri="{FF2B5EF4-FFF2-40B4-BE49-F238E27FC236}">
                <a16:creationId xmlns:a16="http://schemas.microsoft.com/office/drawing/2014/main" id="{FDD258B6-F671-AF1B-CED8-C263E4EAFD80}"/>
              </a:ext>
            </a:extLst>
          </p:cNvPr>
          <p:cNvPicPr>
            <a:picLocks noChangeAspect="1"/>
          </p:cNvPicPr>
          <p:nvPr/>
        </p:nvPicPr>
        <p:blipFill>
          <a:blip r:embed="rId8"/>
          <a:stretch>
            <a:fillRect/>
          </a:stretch>
        </p:blipFill>
        <p:spPr>
          <a:xfrm>
            <a:off x="9384816" y="5228247"/>
            <a:ext cx="1458959" cy="1314666"/>
          </a:xfrm>
          <a:prstGeom prst="rect">
            <a:avLst/>
          </a:prstGeom>
          <a:ln w="19050">
            <a:solidFill>
              <a:schemeClr val="tx1"/>
            </a:solidFill>
          </a:ln>
        </p:spPr>
      </p:pic>
    </p:spTree>
    <p:extLst>
      <p:ext uri="{BB962C8B-B14F-4D97-AF65-F5344CB8AC3E}">
        <p14:creationId xmlns:p14="http://schemas.microsoft.com/office/powerpoint/2010/main" val="3565534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DFA87461-AC3A-E991-2B79-2BDCCDBF8382}"/>
              </a:ext>
            </a:extLst>
          </p:cNvPr>
          <p:cNvGraphicFramePr>
            <a:graphicFrameLocks noChangeAspect="1"/>
          </p:cNvGraphicFramePr>
          <p:nvPr>
            <p:custDataLst>
              <p:tags r:id="rId1"/>
            </p:custDataLst>
            <p:extLst>
              <p:ext uri="{D42A27DB-BD31-4B8C-83A1-F6EECF244321}">
                <p14:modId xmlns:p14="http://schemas.microsoft.com/office/powerpoint/2010/main" val="31688905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3" imgH="423" progId="TCLayout.ActiveDocument.1">
                  <p:embed/>
                </p:oleObj>
              </mc:Choice>
              <mc:Fallback>
                <p:oleObj name="think-cell Slide" r:id="rId4" imgW="423"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vert="horz" anchor="b">
            <a:noAutofit/>
          </a:bodyPr>
          <a:lstStyle/>
          <a:p>
            <a:r>
              <a:rPr lang="en-US" dirty="0"/>
              <a:t>TIMELINE AFTER EDA</a:t>
            </a:r>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4591881-3FE6-5FB9-1E33-F1A320E5F8AE}"/>
              </a:ext>
            </a:extLst>
          </p:cNvPr>
          <p:cNvGraphicFramePr>
            <a:graphicFrameLocks noChangeAspect="1"/>
          </p:cNvGraphicFramePr>
          <p:nvPr>
            <p:custDataLst>
              <p:tags r:id="rId1"/>
            </p:custDataLst>
            <p:extLst>
              <p:ext uri="{D42A27DB-BD31-4B8C-83A1-F6EECF244321}">
                <p14:modId xmlns:p14="http://schemas.microsoft.com/office/powerpoint/2010/main" val="2936682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vert="horz"/>
          <a:lstStyle/>
          <a:p>
            <a:r>
              <a:rPr lang="en-US" dirty="0"/>
              <a:t>Timeline Regressions</a:t>
            </a: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1230826435"/>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5901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95DF5B1-05F0-127C-ADEA-0C19FD6167E4}"/>
              </a:ext>
            </a:extLst>
          </p:cNvPr>
          <p:cNvGraphicFramePr>
            <a:graphicFrameLocks noChangeAspect="1"/>
          </p:cNvGraphicFramePr>
          <p:nvPr>
            <p:custDataLst>
              <p:tags r:id="rId1"/>
            </p:custDataLst>
            <p:extLst>
              <p:ext uri="{D42A27DB-BD31-4B8C-83A1-F6EECF244321}">
                <p14:modId xmlns:p14="http://schemas.microsoft.com/office/powerpoint/2010/main" val="1168526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3" imgH="423" progId="TCLayout.ActiveDocument.1">
                  <p:embed/>
                </p:oleObj>
              </mc:Choice>
              <mc:Fallback>
                <p:oleObj name="think-cell Slide" r:id="rId4" imgW="423"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vert="horz">
            <a:noAutofit/>
          </a:bodyPr>
          <a:lstStyle/>
          <a:p>
            <a:r>
              <a:rPr lang="en-US" dirty="0"/>
              <a:t>Business Case Objective</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6114175" cy="465155"/>
          </a:xfrm>
        </p:spPr>
        <p:txBody>
          <a:bodyPr>
            <a:noAutofit/>
          </a:bodyPr>
          <a:lstStyle/>
          <a:p>
            <a:r>
              <a:rPr lang="en-US" dirty="0"/>
              <a:t>2 Main Objectives for this Study:</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2917" y="2789537"/>
            <a:ext cx="9297323" cy="3029446"/>
          </a:xfrm>
        </p:spPr>
        <p:txBody>
          <a:bodyPr>
            <a:noAutofit/>
          </a:bodyPr>
          <a:lstStyle/>
          <a:p>
            <a:r>
              <a:rPr lang="en-US" b="1" dirty="0"/>
              <a:t>High Predictability </a:t>
            </a:r>
            <a:r>
              <a:rPr lang="en-US" dirty="0"/>
              <a:t>with </a:t>
            </a:r>
            <a:r>
              <a:rPr lang="en-US" b="1" dirty="0"/>
              <a:t>High Precision</a:t>
            </a:r>
            <a:r>
              <a:rPr lang="en-US" dirty="0"/>
              <a:t>: We do not want false negatives. Ergo, a patient should never be told they have a benign tumor if they have a malignant tumor.</a:t>
            </a:r>
          </a:p>
          <a:p>
            <a:r>
              <a:rPr lang="en-US" dirty="0"/>
              <a:t>Use the </a:t>
            </a:r>
            <a:r>
              <a:rPr lang="en-US" b="1" dirty="0"/>
              <a:t>least number of features </a:t>
            </a:r>
            <a:r>
              <a:rPr lang="en-US" dirty="0"/>
              <a:t>without influencing the precision of the regression analysis.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2960976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{70F78617-7657-472D-B784-CAE7618DA63A}tf56000440_win32</Template>
  <TotalTime>328</TotalTime>
  <Words>915</Words>
  <Application>Microsoft Office PowerPoint</Application>
  <PresentationFormat>Widescreen</PresentationFormat>
  <Paragraphs>124</Paragraphs>
  <Slides>19</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Meiryo</vt:lpstr>
      <vt:lpstr>Arial</vt:lpstr>
      <vt:lpstr>Calibri</vt:lpstr>
      <vt:lpstr>Corbel</vt:lpstr>
      <vt:lpstr>Times New Roman</vt:lpstr>
      <vt:lpstr>ShojiVTI</vt:lpstr>
      <vt:lpstr>think-cell Slide</vt:lpstr>
      <vt:lpstr>Case Study 1: Breast Cancer Study</vt:lpstr>
      <vt:lpstr>Introduction</vt:lpstr>
      <vt:lpstr>Dataset</vt:lpstr>
      <vt:lpstr>Information on the Data</vt:lpstr>
      <vt:lpstr>EDA (univariate)</vt:lpstr>
      <vt:lpstr>EDA (Bivariate &amp; Multivariate)</vt:lpstr>
      <vt:lpstr>TIMELINE AFTER EDA</vt:lpstr>
      <vt:lpstr>Timeline Regressions</vt:lpstr>
      <vt:lpstr>Business Case Objective</vt:lpstr>
      <vt:lpstr>Base Regression</vt:lpstr>
      <vt:lpstr>Outlier Treatment</vt:lpstr>
      <vt:lpstr>Kbest Feature Selection</vt:lpstr>
      <vt:lpstr>Feature list and influence (Kbest)</vt:lpstr>
      <vt:lpstr>Lasso Regularization</vt:lpstr>
      <vt:lpstr>Feature list and influence (Lasso)</vt:lpstr>
      <vt:lpstr>Kbest + Lasso Regularization</vt:lpstr>
      <vt:lpstr>Feature list and influence (Kbest+Lasso)</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Breast Cancer Study</dc:title>
  <dc:creator>Vincent Mostert</dc:creator>
  <cp:lastModifiedBy>Vincent Mostert</cp:lastModifiedBy>
  <cp:revision>2</cp:revision>
  <dcterms:created xsi:type="dcterms:W3CDTF">2024-02-04T16:11:44Z</dcterms:created>
  <dcterms:modified xsi:type="dcterms:W3CDTF">2024-02-04T21:40:34Z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