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56" r:id="rId5"/>
    <p:sldId id="299" r:id="rId6"/>
    <p:sldId id="271" r:id="rId7"/>
    <p:sldId id="300" r:id="rId8"/>
    <p:sldId id="317" r:id="rId9"/>
    <p:sldId id="312" r:id="rId10"/>
    <p:sldId id="313" r:id="rId11"/>
    <p:sldId id="316" r:id="rId12"/>
    <p:sldId id="284" r:id="rId13"/>
    <p:sldId id="302" r:id="rId14"/>
    <p:sldId id="303" r:id="rId15"/>
    <p:sldId id="304" r:id="rId16"/>
    <p:sldId id="305" r:id="rId17"/>
    <p:sldId id="306" r:id="rId18"/>
    <p:sldId id="310" r:id="rId19"/>
    <p:sldId id="311" r:id="rId20"/>
    <p:sldId id="307" r:id="rId21"/>
    <p:sldId id="309" r:id="rId22"/>
    <p:sldId id="288" r:id="rId23"/>
    <p:sldId id="295"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74" d="100"/>
          <a:sy n="74" d="100"/>
        </p:scale>
        <p:origin x="376" y="5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Outlier Removal</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spc="100" baseline="0" dirty="0">
              <a:solidFill>
                <a:schemeClr val="tx1"/>
              </a:solidFill>
            </a:rPr>
            <a:t>Removing the outliers (no more than 5%).</a:t>
          </a: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Regressions</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None/>
          </a:pPr>
          <a:r>
            <a:rPr lang="en-US" sz="1100" b="0" i="0" spc="100" baseline="0" dirty="0">
              <a:solidFill>
                <a:schemeClr val="tx1"/>
              </a:solidFill>
            </a:rPr>
            <a:t>The models used:</a:t>
          </a:r>
          <a:br>
            <a:rPr lang="en-US" sz="1100" b="0" i="0" spc="100" baseline="0" dirty="0">
              <a:solidFill>
                <a:schemeClr val="tx1"/>
              </a:solidFill>
            </a:rPr>
          </a:br>
          <a:r>
            <a:rPr lang="en-US" sz="1100" b="0" i="0" spc="100" baseline="0" dirty="0">
              <a:solidFill>
                <a:schemeClr val="tx1"/>
              </a:solidFill>
            </a:rPr>
            <a:t>Logistic Regression, Decision Tree Classifier, </a:t>
          </a:r>
          <a:r>
            <a:rPr lang="en-US" sz="1100" b="0" i="0" spc="100" baseline="0" dirty="0" err="1">
              <a:solidFill>
                <a:schemeClr val="tx1"/>
              </a:solidFill>
            </a:rPr>
            <a:t>GaussianNB</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a:solidFill>
                <a:schemeClr val="tx1"/>
              </a:solidFill>
            </a:rPr>
            <a:t>Evaluation</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spc="150" baseline="0" dirty="0">
              <a:solidFill>
                <a:schemeClr val="tx1"/>
              </a:solidFill>
            </a:rPr>
            <a:t>Evaluating the different metrics: f1 score, accuracy, precision, recall, specificity, ROC curve.</a:t>
          </a: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None/>
          </a:pPr>
          <a:r>
            <a:rPr lang="en-US" spc="100" baseline="0" dirty="0">
              <a:solidFill>
                <a:schemeClr val="tx1"/>
              </a:solidFill>
            </a:rPr>
            <a:t>KBest + LASSO</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Summary</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100" b="0" i="0" spc="100" baseline="0" dirty="0">
              <a:solidFill>
                <a:schemeClr val="tx1"/>
              </a:solidFill>
            </a:rPr>
            <a:t>Implementing feature selection techniques combined with hyperparameter testing to see if we can achieve better results..</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Summarizing the findings from all regressions and their results.</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320" custLinFactNeighborY="368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210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3836" y="662984"/>
          <a:ext cx="2876530"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kern="1200" spc="100" baseline="0" dirty="0">
              <a:solidFill>
                <a:schemeClr val="tx1"/>
              </a:solidFill>
            </a:rPr>
            <a:t>Removing the outliers (no more than 5%).</a:t>
          </a:r>
        </a:p>
      </dsp:txBody>
      <dsp:txXfrm>
        <a:off x="23836" y="662984"/>
        <a:ext cx="2876530" cy="621548"/>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Outlier Removal</a:t>
          </a:r>
        </a:p>
      </dsp:txBody>
      <dsp:txXfrm>
        <a:off x="122935" y="2225143"/>
        <a:ext cx="2667714" cy="468233"/>
      </dsp:txXfrm>
    </dsp:sp>
    <dsp:sp modelId="{B3AC6DBE-85B6-4AF3-BADF-7E1E82B735CC}">
      <dsp:nvSpPr>
        <dsp:cNvPr id="0" name=""/>
        <dsp:cNvSpPr/>
      </dsp:nvSpPr>
      <dsp:spPr>
        <a:xfrm>
          <a:off x="1411329" y="2020032"/>
          <a:ext cx="101545"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187"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481944" y="2859122"/>
          <a:ext cx="2843076" cy="8546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1254" rIns="144931" bIns="51254"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The models used:</a:t>
          </a:r>
          <a:br>
            <a:rPr lang="en-US" sz="1100" b="0" i="0" kern="1200" spc="100" baseline="0" dirty="0">
              <a:solidFill>
                <a:schemeClr val="tx1"/>
              </a:solidFill>
            </a:rPr>
          </a:br>
          <a:r>
            <a:rPr lang="en-US" sz="1100" b="0" i="0" kern="1200" spc="100" baseline="0" dirty="0">
              <a:solidFill>
                <a:schemeClr val="tx1"/>
              </a:solidFill>
            </a:rPr>
            <a:t>Logistic Regression, Decision Tree Classifier, </a:t>
          </a:r>
          <a:r>
            <a:rPr lang="en-US" sz="1100" b="0" i="0" kern="1200" spc="100" baseline="0" dirty="0" err="1">
              <a:solidFill>
                <a:schemeClr val="tx1"/>
              </a:solidFill>
            </a:rPr>
            <a:t>GaussianNB</a:t>
          </a:r>
          <a:endParaRPr lang="en-US" sz="1100" kern="1200" spc="100" baseline="0" dirty="0">
            <a:solidFill>
              <a:schemeClr val="tx1"/>
            </a:solidFill>
          </a:endParaRPr>
        </a:p>
      </dsp:txBody>
      <dsp:txXfrm>
        <a:off x="1481944" y="2859122"/>
        <a:ext cx="2843076" cy="854629"/>
      </dsp:txXfrm>
    </dsp:sp>
    <dsp:sp modelId="{730471FC-8FAF-49B2-8F42-63D391F759BE}">
      <dsp:nvSpPr>
        <dsp:cNvPr id="0" name=""/>
        <dsp:cNvSpPr/>
      </dsp:nvSpPr>
      <dsp:spPr>
        <a:xfrm>
          <a:off x="1615362"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Regressions</a:t>
          </a:r>
        </a:p>
      </dsp:txBody>
      <dsp:txXfrm>
        <a:off x="1615362" y="1450279"/>
        <a:ext cx="2667714" cy="468233"/>
      </dsp:txXfrm>
    </dsp:sp>
    <dsp:sp modelId="{F34C40A7-6131-4EF1-9887-E7EEA86D1562}">
      <dsp:nvSpPr>
        <dsp:cNvPr id="0" name=""/>
        <dsp:cNvSpPr/>
      </dsp:nvSpPr>
      <dsp:spPr>
        <a:xfrm>
          <a:off x="2897391" y="2020032"/>
          <a:ext cx="100364"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02" y="157976"/>
          <a:ext cx="3045556" cy="11265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67562" rIns="144931" bIns="67562"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kern="1200" spc="150" baseline="0" dirty="0">
              <a:solidFill>
                <a:schemeClr val="tx1"/>
              </a:solidFill>
            </a:rPr>
            <a:t>Evaluating the different metrics: f1 score, accuracy, precision, recall, specificity, ROC curve.</a:t>
          </a:r>
        </a:p>
      </dsp:txBody>
      <dsp:txXfrm>
        <a:off x="3454702" y="157976"/>
        <a:ext cx="3045556" cy="1126556"/>
      </dsp:txXfrm>
    </dsp:sp>
    <dsp:sp modelId="{7605329C-2B32-4CD7-9B69-1B3DAB88562E}">
      <dsp:nvSpPr>
        <dsp:cNvPr id="0" name=""/>
        <dsp:cNvSpPr/>
      </dsp:nvSpPr>
      <dsp:spPr>
        <a:xfrm>
          <a:off x="3681533" y="2242397"/>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100000"/>
            </a:lnSpc>
            <a:spcBef>
              <a:spcPct val="0"/>
            </a:spcBef>
            <a:spcAft>
              <a:spcPts val="0"/>
            </a:spcAft>
            <a:buNone/>
          </a:pPr>
          <a:r>
            <a:rPr lang="en-US" sz="1800" kern="1200" spc="100" baseline="0" dirty="0">
              <a:solidFill>
                <a:schemeClr val="tx1"/>
              </a:solidFill>
            </a:rPr>
            <a:t>Evaluation</a:t>
          </a:r>
        </a:p>
      </dsp:txBody>
      <dsp:txXfrm>
        <a:off x="3681533" y="2242397"/>
        <a:ext cx="2667714" cy="468233"/>
      </dsp:txXfrm>
    </dsp:sp>
    <dsp:sp modelId="{79B0CEDC-0005-4ACE-AB25-DB9533DC85C2}">
      <dsp:nvSpPr>
        <dsp:cNvPr id="0" name=""/>
        <dsp:cNvSpPr/>
      </dsp:nvSpPr>
      <dsp:spPr>
        <a:xfrm>
          <a:off x="4923724"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959" y="2859122"/>
          <a:ext cx="2990564" cy="112655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67562" rIns="144931" bIns="67562"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Implementing feature selection techniques combined with hyperparameter testing to see if we can achieve better results..</a:t>
          </a:r>
          <a:endParaRPr lang="en-US" sz="1100" kern="1200" spc="100" baseline="0" dirty="0">
            <a:solidFill>
              <a:schemeClr val="tx1"/>
            </a:solidFill>
          </a:endParaRPr>
        </a:p>
      </dsp:txBody>
      <dsp:txXfrm>
        <a:off x="5304959" y="2859122"/>
        <a:ext cx="2990564" cy="1126556"/>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KBest + LASSO</a:t>
          </a:r>
        </a:p>
      </dsp:txBody>
      <dsp:txXfrm>
        <a:off x="5464554" y="1450279"/>
        <a:ext cx="2667714" cy="468233"/>
      </dsp:txXfrm>
    </dsp:sp>
    <dsp:sp modelId="{A72D3A03-5E34-4B13-9747-5EFFE003B8C1}">
      <dsp:nvSpPr>
        <dsp:cNvPr id="0" name=""/>
        <dsp:cNvSpPr/>
      </dsp:nvSpPr>
      <dsp:spPr>
        <a:xfrm>
          <a:off x="6747456"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6977"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089734" y="429887"/>
          <a:ext cx="2848300" cy="85466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1254" rIns="144931" bIns="51254"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Summarizing the findings from all regressions and their results.</a:t>
          </a:r>
          <a:endParaRPr lang="en-US" sz="1100" kern="1200" spc="100" baseline="0" dirty="0">
            <a:solidFill>
              <a:schemeClr val="tx1"/>
            </a:solidFill>
          </a:endParaRPr>
        </a:p>
      </dsp:txBody>
      <dsp:txXfrm>
        <a:off x="7089734" y="429887"/>
        <a:ext cx="2848300" cy="854663"/>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ts val="0"/>
            </a:spcAft>
            <a:buFont typeface="Arial" panose="020B0604020202020204" pitchFamily="34" charset="0"/>
            <a:buNone/>
          </a:pPr>
          <a:r>
            <a:rPr lang="en-US" sz="1800" kern="1200" spc="100" baseline="0" dirty="0">
              <a:solidFill>
                <a:schemeClr val="tx1"/>
              </a:solidFill>
            </a:rPr>
            <a:t>Summary</a:t>
          </a:r>
        </a:p>
      </dsp:txBody>
      <dsp:txXfrm>
        <a:off x="7205931" y="2225143"/>
        <a:ext cx="2667714" cy="468233"/>
      </dsp:txXfrm>
    </dsp:sp>
    <dsp:sp modelId="{864F9172-41AB-4727-BD60-71E6F62154FB}">
      <dsp:nvSpPr>
        <dsp:cNvPr id="0" name=""/>
        <dsp:cNvSpPr/>
      </dsp:nvSpPr>
      <dsp:spPr>
        <a:xfrm>
          <a:off x="8505181" y="2020030"/>
          <a:ext cx="100548"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2/18/2024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19</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20</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2/18/2024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2/18/2024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2/18/2024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2/18/2024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2/18/2024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2/18/2024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2/18/2024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2/18/2024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2/18/2024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2/18/2024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2/18/2024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2/18/2024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84549A0-3E53-51A7-A8C7-92D80EB70340}"/>
              </a:ext>
            </a:extLst>
          </p:cNvPr>
          <p:cNvGraphicFramePr>
            <a:graphicFrameLocks noChangeAspect="1"/>
          </p:cNvGraphicFramePr>
          <p:nvPr userDrawn="1">
            <p:custDataLst>
              <p:tags r:id="rId15"/>
            </p:custDataLst>
            <p:extLst>
              <p:ext uri="{D42A27DB-BD31-4B8C-83A1-F6EECF244321}">
                <p14:modId xmlns:p14="http://schemas.microsoft.com/office/powerpoint/2010/main" val="13363797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23" imgH="423" progId="TCLayout.ActiveDocument.1">
                  <p:embed/>
                </p:oleObj>
              </mc:Choice>
              <mc:Fallback>
                <p:oleObj name="think-cell Slide" r:id="rId16" imgW="423" imgH="423"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2/18/2024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jpe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10.bin"/><Relationship Id="rId7" Type="http://schemas.openxmlformats.org/officeDocument/2006/relationships/diagramQuickStyle" Target="../diagrams/quickStyle1.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emf"/><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tags" Target="../tags/tag13.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1.xml"/><Relationship Id="rId1" Type="http://schemas.openxmlformats.org/officeDocument/2006/relationships/tags" Target="../tags/tag14.xml"/><Relationship Id="rId5" Type="http://schemas.openxmlformats.org/officeDocument/2006/relationships/image" Target="../media/image18.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1.xml"/><Relationship Id="rId1" Type="http://schemas.openxmlformats.org/officeDocument/2006/relationships/tags" Target="../tags/tag15.xml"/><Relationship Id="rId5" Type="http://schemas.openxmlformats.org/officeDocument/2006/relationships/image" Target="../media/image19.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1.xml"/><Relationship Id="rId1" Type="http://schemas.openxmlformats.org/officeDocument/2006/relationships/tags" Target="../tags/tag16.xml"/><Relationship Id="rId5" Type="http://schemas.openxmlformats.org/officeDocument/2006/relationships/image" Target="../media/image20.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21.png"/><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1.xml"/><Relationship Id="rId1" Type="http://schemas.openxmlformats.org/officeDocument/2006/relationships/tags" Target="../tags/tag18.xml"/><Relationship Id="rId5" Type="http://schemas.openxmlformats.org/officeDocument/2006/relationships/image" Target="../media/image22.png"/><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23.pn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7.bin"/><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17.jpeg"/><Relationship Id="rId5" Type="http://schemas.openxmlformats.org/officeDocument/2006/relationships/image" Target="../media/image1.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49CE4A7-CB1B-557A-B577-BA932819F7DB}"/>
              </a:ext>
            </a:extLst>
          </p:cNvPr>
          <p:cNvGraphicFramePr>
            <a:graphicFrameLocks noChangeAspect="1"/>
          </p:cNvGraphicFramePr>
          <p:nvPr>
            <p:custDataLst>
              <p:tags r:id="rId1"/>
            </p:custDataLst>
            <p:extLst>
              <p:ext uri="{D42A27DB-BD31-4B8C-83A1-F6EECF244321}">
                <p14:modId xmlns:p14="http://schemas.microsoft.com/office/powerpoint/2010/main" val="12000830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0" anchor="ctr">
            <a:normAutofit fontScale="90000"/>
          </a:bodyPr>
          <a:lstStyle/>
          <a:p>
            <a:r>
              <a:rPr lang="en-US" dirty="0"/>
              <a:t>Case Study 2: TITANIC Study</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r>
              <a:rPr lang="en-US" dirty="0"/>
              <a:t>Vincent Mostert</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a:stretch/>
        </p:blipFill>
        <p:spPr>
          <a:xfrm>
            <a:off x="6859936" y="-2"/>
            <a:ext cx="5332064" cy="6858002"/>
          </a:xfrm>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4591881-3FE6-5FB9-1E33-F1A320E5F8AE}"/>
              </a:ext>
            </a:extLst>
          </p:cNvPr>
          <p:cNvGraphicFramePr>
            <a:graphicFrameLocks noChangeAspect="1"/>
          </p:cNvGraphicFramePr>
          <p:nvPr>
            <p:custDataLst>
              <p:tags r:id="rId1"/>
            </p:custDataLst>
            <p:extLst>
              <p:ext uri="{D42A27DB-BD31-4B8C-83A1-F6EECF244321}">
                <p14:modId xmlns:p14="http://schemas.microsoft.com/office/powerpoint/2010/main" val="2936682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vert="horz"/>
          <a:lstStyle/>
          <a:p>
            <a:r>
              <a:rPr lang="en-US" dirty="0"/>
              <a:t>Timeline Regressions</a:t>
            </a: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102572669"/>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5901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95DF5B1-05F0-127C-ADEA-0C19FD6167E4}"/>
              </a:ext>
            </a:extLst>
          </p:cNvPr>
          <p:cNvGraphicFramePr>
            <a:graphicFrameLocks noChangeAspect="1"/>
          </p:cNvGraphicFramePr>
          <p:nvPr>
            <p:custDataLst>
              <p:tags r:id="rId1"/>
            </p:custDataLst>
            <p:extLst>
              <p:ext uri="{D42A27DB-BD31-4B8C-83A1-F6EECF244321}">
                <p14:modId xmlns:p14="http://schemas.microsoft.com/office/powerpoint/2010/main" val="1168526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3" imgH="423" progId="TCLayout.ActiveDocument.1">
                  <p:embed/>
                </p:oleObj>
              </mc:Choice>
              <mc:Fallback>
                <p:oleObj name="think-cell Slide" r:id="rId4" imgW="423"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vert="horz">
            <a:noAutofit/>
          </a:bodyPr>
          <a:lstStyle/>
          <a:p>
            <a:r>
              <a:rPr lang="en-US" dirty="0"/>
              <a:t>Business Case Objective</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6114175" cy="465155"/>
          </a:xfrm>
        </p:spPr>
        <p:txBody>
          <a:bodyPr>
            <a:noAutofit/>
          </a:bodyPr>
          <a:lstStyle/>
          <a:p>
            <a:r>
              <a:rPr lang="en-US" dirty="0">
                <a:latin typeface="Times New Roman" panose="02020603050405020304" pitchFamily="18" charset="0"/>
                <a:cs typeface="Times New Roman" panose="02020603050405020304" pitchFamily="18" charset="0"/>
              </a:rPr>
              <a:t>2 main objectives for this study:</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2917" y="2789537"/>
            <a:ext cx="9297323" cy="3029446"/>
          </a:xfrm>
        </p:spPr>
        <p:txBody>
          <a:bodyPr>
            <a:no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
            </a:r>
            <a:r>
              <a:rPr lang="en-US" sz="2000" b="0" dirty="0">
                <a:effectLst/>
                <a:latin typeface="Times New Roman" panose="02020603050405020304" pitchFamily="18" charset="0"/>
                <a:cs typeface="Times New Roman" panose="02020603050405020304" pitchFamily="18" charset="0"/>
              </a:rPr>
              <a:t>evelop a predictive model that can </a:t>
            </a:r>
            <a:r>
              <a:rPr lang="en-US" sz="2000" b="1" u="sng" dirty="0">
                <a:effectLst/>
                <a:latin typeface="Times New Roman" panose="02020603050405020304" pitchFamily="18" charset="0"/>
                <a:cs typeface="Times New Roman" panose="02020603050405020304" pitchFamily="18" charset="0"/>
              </a:rPr>
              <a:t>effectively identify the survivors </a:t>
            </a:r>
            <a:r>
              <a:rPr lang="en-US" sz="2000" b="0" dirty="0">
                <a:effectLst/>
                <a:latin typeface="Times New Roman" panose="02020603050405020304" pitchFamily="18" charset="0"/>
                <a:cs typeface="Times New Roman" panose="02020603050405020304" pitchFamily="18" charset="0"/>
              </a:rPr>
              <a:t>and </a:t>
            </a:r>
            <a:r>
              <a:rPr lang="en-US" sz="2000" b="1" u="sng" dirty="0">
                <a:effectLst/>
                <a:latin typeface="Times New Roman" panose="02020603050405020304" pitchFamily="18" charset="0"/>
                <a:cs typeface="Times New Roman" panose="02020603050405020304" pitchFamily="18" charset="0"/>
              </a:rPr>
              <a:t>minimize incorrectly flagging deceased</a:t>
            </a:r>
            <a:r>
              <a:rPr lang="en-US" sz="2000" b="0" dirty="0">
                <a:effectLst/>
                <a:latin typeface="Times New Roman" panose="02020603050405020304" pitchFamily="18" charset="0"/>
                <a:cs typeface="Times New Roman" panose="02020603050405020304" pitchFamily="18" charset="0"/>
              </a:rPr>
              <a:t> passengers as survived.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this case study, we will choose the model with the </a:t>
            </a:r>
            <a:r>
              <a:rPr lang="en-US" sz="2000" b="1" u="sng" dirty="0">
                <a:latin typeface="Times New Roman" panose="02020603050405020304" pitchFamily="18" charset="0"/>
                <a:cs typeface="Times New Roman" panose="02020603050405020304" pitchFamily="18" charset="0"/>
              </a:rPr>
              <a:t>highest accuracy.</a:t>
            </a:r>
            <a:endParaRPr lang="en-US" sz="2000" b="1" u="sng" dirty="0">
              <a:effectLst/>
              <a:latin typeface="Times New Roman" panose="02020603050405020304" pitchFamily="18" charset="0"/>
              <a:cs typeface="Times New Roman" panose="02020603050405020304" pitchFamily="18" charset="0"/>
            </a:endParaRP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Tree>
    <p:extLst>
      <p:ext uri="{BB962C8B-B14F-4D97-AF65-F5344CB8AC3E}">
        <p14:creationId xmlns:p14="http://schemas.microsoft.com/office/powerpoint/2010/main" val="296097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1151119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dirty="0">
                <a:latin typeface="Times New Roman" panose="02020603050405020304" pitchFamily="18" charset="0"/>
                <a:cs typeface="Times New Roman" panose="02020603050405020304" pitchFamily="18" charset="0"/>
              </a:rPr>
              <a:t>Regressions</a:t>
            </a: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
        <p:nvSpPr>
          <p:cNvPr id="13" name="TextBox 12">
            <a:extLst>
              <a:ext uri="{FF2B5EF4-FFF2-40B4-BE49-F238E27FC236}">
                <a16:creationId xmlns:a16="http://schemas.microsoft.com/office/drawing/2014/main" id="{4B82B9FF-F4C4-CEDA-19D8-98BD329F826C}"/>
              </a:ext>
            </a:extLst>
          </p:cNvPr>
          <p:cNvSpPr txBox="1"/>
          <p:nvPr/>
        </p:nvSpPr>
        <p:spPr>
          <a:xfrm>
            <a:off x="648935" y="2122098"/>
            <a:ext cx="11186076" cy="3631763"/>
          </a:xfrm>
          <a:prstGeom prst="rect">
            <a:avLst/>
          </a:prstGeom>
          <a:noFill/>
        </p:spPr>
        <p:txBody>
          <a:bodyPr wrap="none" rtlCol="0">
            <a:spAutoFit/>
          </a:bodyPr>
          <a:lstStyle/>
          <a:p>
            <a:r>
              <a:rPr lang="en-US" spc="300" dirty="0">
                <a:latin typeface="Times New Roman" panose="02020603050405020304" pitchFamily="18" charset="0"/>
                <a:cs typeface="Times New Roman" panose="02020603050405020304" pitchFamily="18" charset="0"/>
              </a:rPr>
              <a:t>1. Keeping only the </a:t>
            </a:r>
            <a:r>
              <a:rPr lang="en-US" b="1" spc="300" dirty="0">
                <a:latin typeface="Times New Roman" panose="02020603050405020304" pitchFamily="18" charset="0"/>
                <a:cs typeface="Times New Roman" panose="02020603050405020304" pitchFamily="18" charset="0"/>
              </a:rPr>
              <a:t>numerical features </a:t>
            </a:r>
            <a:r>
              <a:rPr lang="en-US" spc="300" dirty="0">
                <a:latin typeface="Times New Roman" panose="02020603050405020304" pitchFamily="18" charset="0"/>
                <a:cs typeface="Times New Roman" panose="02020603050405020304" pitchFamily="18" charset="0"/>
              </a:rPr>
              <a:t>for the regressions:</a:t>
            </a:r>
          </a:p>
          <a:p>
            <a:r>
              <a:rPr lang="en-US" b="0" spc="300" dirty="0">
                <a:effectLst/>
                <a:latin typeface="Times New Roman" panose="02020603050405020304" pitchFamily="18" charset="0"/>
                <a:cs typeface="Times New Roman" panose="02020603050405020304" pitchFamily="18" charset="0"/>
              </a:rPr>
              <a:t>	</a:t>
            </a:r>
          </a:p>
          <a:p>
            <a:r>
              <a:rPr lang="en-US" spc="300" dirty="0">
                <a:latin typeface="Times New Roman" panose="02020603050405020304" pitchFamily="18" charset="0"/>
                <a:cs typeface="Times New Roman" panose="02020603050405020304" pitchFamily="18" charset="0"/>
              </a:rPr>
              <a:t>	</a:t>
            </a:r>
            <a:r>
              <a:rPr lang="en-US" sz="1400" b="0" spc="300" dirty="0">
                <a:effectLst/>
                <a:latin typeface="Times New Roman" panose="02020603050405020304" pitchFamily="18" charset="0"/>
                <a:cs typeface="Times New Roman" panose="02020603050405020304" pitchFamily="18" charset="0"/>
              </a:rPr>
              <a:t>X = </a:t>
            </a:r>
            <a:r>
              <a:rPr lang="en-US" sz="1400" b="0" spc="300" dirty="0" err="1">
                <a:effectLst/>
                <a:latin typeface="Times New Roman" panose="02020603050405020304" pitchFamily="18" charset="0"/>
                <a:cs typeface="Times New Roman" panose="02020603050405020304" pitchFamily="18" charset="0"/>
              </a:rPr>
              <a:t>df.drop</a:t>
            </a:r>
            <a:r>
              <a:rPr lang="en-US" sz="1400" b="0" spc="300" dirty="0">
                <a:effectLst/>
                <a:latin typeface="Times New Roman" panose="02020603050405020304" pitchFamily="18" charset="0"/>
                <a:cs typeface="Times New Roman" panose="02020603050405020304" pitchFamily="18" charset="0"/>
              </a:rPr>
              <a:t>(['survived', 'sex', '</a:t>
            </a:r>
            <a:r>
              <a:rPr lang="en-US" sz="1400" b="0" spc="300" dirty="0" err="1">
                <a:effectLst/>
                <a:latin typeface="Times New Roman" panose="02020603050405020304" pitchFamily="18" charset="0"/>
                <a:cs typeface="Times New Roman" panose="02020603050405020304" pitchFamily="18" charset="0"/>
              </a:rPr>
              <a:t>pclass</a:t>
            </a:r>
            <a:r>
              <a:rPr lang="en-US" sz="1400" b="0" spc="300" dirty="0">
                <a:effectLst/>
                <a:latin typeface="Times New Roman" panose="02020603050405020304" pitchFamily="18" charset="0"/>
                <a:cs typeface="Times New Roman" panose="02020603050405020304" pitchFamily="18" charset="0"/>
              </a:rPr>
              <a:t>', 'who', '</a:t>
            </a:r>
            <a:r>
              <a:rPr lang="en-US" sz="1400" b="0" spc="300" dirty="0" err="1">
                <a:effectLst/>
                <a:latin typeface="Times New Roman" panose="02020603050405020304" pitchFamily="18" charset="0"/>
                <a:cs typeface="Times New Roman" panose="02020603050405020304" pitchFamily="18" charset="0"/>
              </a:rPr>
              <a:t>adult_male</a:t>
            </a:r>
            <a:r>
              <a:rPr lang="en-US" sz="1400" b="0" spc="300" dirty="0">
                <a:effectLst/>
                <a:latin typeface="Times New Roman" panose="02020603050405020304" pitchFamily="18" charset="0"/>
                <a:cs typeface="Times New Roman" panose="02020603050405020304" pitchFamily="18" charset="0"/>
              </a:rPr>
              <a:t>', '</a:t>
            </a:r>
            <a:r>
              <a:rPr lang="en-US" sz="1400" b="0" spc="300" dirty="0" err="1">
                <a:effectLst/>
                <a:latin typeface="Times New Roman" panose="02020603050405020304" pitchFamily="18" charset="0"/>
                <a:cs typeface="Times New Roman" panose="02020603050405020304" pitchFamily="18" charset="0"/>
              </a:rPr>
              <a:t>embark_town</a:t>
            </a:r>
            <a:r>
              <a:rPr lang="en-US" sz="1400" b="0" spc="300" dirty="0">
                <a:effectLst/>
                <a:latin typeface="Times New Roman" panose="02020603050405020304" pitchFamily="18" charset="0"/>
                <a:cs typeface="Times New Roman" panose="02020603050405020304" pitchFamily="18" charset="0"/>
              </a:rPr>
              <a:t>', 'alone'], axis=1)</a:t>
            </a:r>
          </a:p>
          <a:p>
            <a:r>
              <a:rPr lang="en-US" sz="1400" b="0" spc="300" dirty="0">
                <a:effectLst/>
                <a:latin typeface="Times New Roman" panose="02020603050405020304" pitchFamily="18" charset="0"/>
                <a:cs typeface="Times New Roman" panose="02020603050405020304" pitchFamily="18" charset="0"/>
              </a:rPr>
              <a:t>	y = </a:t>
            </a:r>
            <a:r>
              <a:rPr lang="en-US" sz="1400" b="0" spc="300" dirty="0" err="1">
                <a:effectLst/>
                <a:latin typeface="Times New Roman" panose="02020603050405020304" pitchFamily="18" charset="0"/>
                <a:cs typeface="Times New Roman" panose="02020603050405020304" pitchFamily="18" charset="0"/>
              </a:rPr>
              <a:t>df</a:t>
            </a:r>
            <a:r>
              <a:rPr lang="en-US" sz="1400" b="0" spc="300" dirty="0">
                <a:effectLst/>
                <a:latin typeface="Times New Roman" panose="02020603050405020304" pitchFamily="18" charset="0"/>
                <a:cs typeface="Times New Roman" panose="02020603050405020304" pitchFamily="18" charset="0"/>
              </a:rPr>
              <a:t>['survived’]</a:t>
            </a:r>
          </a:p>
          <a:p>
            <a:pPr marL="342900" indent="-342900">
              <a:buFont typeface="+mj-lt"/>
              <a:buAutoNum type="arabicPeriod"/>
            </a:pPr>
            <a:endParaRPr lang="en-US" spc="300" dirty="0">
              <a:latin typeface="Times New Roman" panose="02020603050405020304" pitchFamily="18" charset="0"/>
              <a:cs typeface="Times New Roman" panose="02020603050405020304" pitchFamily="18" charset="0"/>
            </a:endParaRPr>
          </a:p>
          <a:p>
            <a:r>
              <a:rPr lang="en-US" b="0" spc="300" dirty="0">
                <a:effectLst/>
                <a:latin typeface="Times New Roman" panose="02020603050405020304" pitchFamily="18" charset="0"/>
                <a:cs typeface="Times New Roman" panose="02020603050405020304" pitchFamily="18" charset="0"/>
              </a:rPr>
              <a:t>2. </a:t>
            </a:r>
            <a:r>
              <a:rPr lang="en-US" b="1" spc="300" dirty="0">
                <a:effectLst/>
                <a:latin typeface="Times New Roman" panose="02020603050405020304" pitchFamily="18" charset="0"/>
                <a:cs typeface="Times New Roman" panose="02020603050405020304" pitchFamily="18" charset="0"/>
              </a:rPr>
              <a:t>Initializing</a:t>
            </a:r>
            <a:r>
              <a:rPr lang="en-US" b="0" spc="300" dirty="0">
                <a:effectLst/>
                <a:latin typeface="Times New Roman" panose="02020603050405020304" pitchFamily="18" charset="0"/>
                <a:cs typeface="Times New Roman" panose="02020603050405020304" pitchFamily="18" charset="0"/>
              </a:rPr>
              <a:t> the 3 different models:</a:t>
            </a:r>
          </a:p>
          <a:p>
            <a:pPr marL="800100" lvl="1" indent="-342900">
              <a:buFont typeface="+mj-lt"/>
              <a:buAutoNum type="arabicPeriod"/>
            </a:pPr>
            <a:r>
              <a:rPr lang="en-US" spc="300" dirty="0">
                <a:latin typeface="Times New Roman" panose="02020603050405020304" pitchFamily="18" charset="0"/>
                <a:cs typeface="Times New Roman" panose="02020603050405020304" pitchFamily="18" charset="0"/>
              </a:rPr>
              <a:t>Logistic Regression</a:t>
            </a:r>
          </a:p>
          <a:p>
            <a:pPr marL="800100" lvl="1" indent="-342900">
              <a:buFont typeface="+mj-lt"/>
              <a:buAutoNum type="arabicPeriod"/>
            </a:pPr>
            <a:r>
              <a:rPr lang="en-US" b="0" spc="300" dirty="0">
                <a:effectLst/>
                <a:latin typeface="Times New Roman" panose="02020603050405020304" pitchFamily="18" charset="0"/>
                <a:cs typeface="Times New Roman" panose="02020603050405020304" pitchFamily="18" charset="0"/>
              </a:rPr>
              <a:t>Decision Tree Classifier</a:t>
            </a:r>
          </a:p>
          <a:p>
            <a:pPr marL="800100" lvl="1" indent="-342900">
              <a:buFont typeface="+mj-lt"/>
              <a:buAutoNum type="arabicPeriod"/>
            </a:pPr>
            <a:r>
              <a:rPr lang="en-US" spc="300" dirty="0">
                <a:latin typeface="Times New Roman" panose="02020603050405020304" pitchFamily="18" charset="0"/>
                <a:cs typeface="Times New Roman" panose="02020603050405020304" pitchFamily="18" charset="0"/>
              </a:rPr>
              <a:t>Gaussian NB</a:t>
            </a:r>
            <a:endParaRPr lang="en-US" b="0" spc="30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pc="300" dirty="0">
              <a:latin typeface="Times New Roman" panose="02020603050405020304" pitchFamily="18" charset="0"/>
              <a:cs typeface="Times New Roman" panose="02020603050405020304" pitchFamily="18" charset="0"/>
            </a:endParaRPr>
          </a:p>
          <a:p>
            <a:r>
              <a:rPr lang="en-US" spc="300" dirty="0">
                <a:latin typeface="Times New Roman" panose="02020603050405020304" pitchFamily="18" charset="0"/>
                <a:cs typeface="Times New Roman" panose="02020603050405020304" pitchFamily="18" charset="0"/>
              </a:rPr>
              <a:t>3. </a:t>
            </a:r>
            <a:r>
              <a:rPr lang="en-US" b="1" spc="300" dirty="0">
                <a:latin typeface="Times New Roman" panose="02020603050405020304" pitchFamily="18" charset="0"/>
                <a:cs typeface="Times New Roman" panose="02020603050405020304" pitchFamily="18" charset="0"/>
              </a:rPr>
              <a:t>Fitting the model </a:t>
            </a:r>
            <a:r>
              <a:rPr lang="en-US" spc="300" dirty="0">
                <a:latin typeface="Times New Roman" panose="02020603050405020304" pitchFamily="18" charset="0"/>
                <a:cs typeface="Times New Roman" panose="02020603050405020304" pitchFamily="18" charset="0"/>
              </a:rPr>
              <a:t>with the train data</a:t>
            </a:r>
          </a:p>
          <a:p>
            <a:r>
              <a:rPr lang="en-US" spc="300" dirty="0">
                <a:latin typeface="Times New Roman" panose="02020603050405020304" pitchFamily="18" charset="0"/>
                <a:cs typeface="Times New Roman" panose="02020603050405020304" pitchFamily="18" charset="0"/>
              </a:rPr>
              <a:t>4. </a:t>
            </a:r>
            <a:r>
              <a:rPr lang="en-US" b="1" spc="300" dirty="0">
                <a:latin typeface="Times New Roman" panose="02020603050405020304" pitchFamily="18" charset="0"/>
                <a:cs typeface="Times New Roman" panose="02020603050405020304" pitchFamily="18" charset="0"/>
              </a:rPr>
              <a:t>Generating predictions </a:t>
            </a:r>
            <a:r>
              <a:rPr lang="en-US" spc="300" dirty="0">
                <a:latin typeface="Times New Roman" panose="02020603050405020304" pitchFamily="18" charset="0"/>
                <a:cs typeface="Times New Roman" panose="02020603050405020304" pitchFamily="18" charset="0"/>
              </a:rPr>
              <a:t>with the test data</a:t>
            </a:r>
          </a:p>
          <a:p>
            <a:r>
              <a:rPr lang="en-US" spc="300" dirty="0">
                <a:latin typeface="Times New Roman" panose="02020603050405020304" pitchFamily="18" charset="0"/>
                <a:cs typeface="Times New Roman" panose="02020603050405020304" pitchFamily="18" charset="0"/>
              </a:rPr>
              <a:t>5. </a:t>
            </a:r>
            <a:r>
              <a:rPr lang="en-US" b="1" spc="300" dirty="0">
                <a:latin typeface="Times New Roman" panose="02020603050405020304" pitchFamily="18" charset="0"/>
                <a:cs typeface="Times New Roman" panose="02020603050405020304" pitchFamily="18" charset="0"/>
              </a:rPr>
              <a:t>Scoring</a:t>
            </a:r>
            <a:r>
              <a:rPr lang="en-US" spc="300" dirty="0">
                <a:latin typeface="Times New Roman" panose="02020603050405020304" pitchFamily="18" charset="0"/>
                <a:cs typeface="Times New Roman" panose="02020603050405020304" pitchFamily="18" charset="0"/>
              </a:rPr>
              <a:t> the models (see next slide)</a:t>
            </a:r>
          </a:p>
        </p:txBody>
      </p:sp>
      <p:sp>
        <p:nvSpPr>
          <p:cNvPr id="14" name="TextBox 13">
            <a:extLst>
              <a:ext uri="{FF2B5EF4-FFF2-40B4-BE49-F238E27FC236}">
                <a16:creationId xmlns:a16="http://schemas.microsoft.com/office/drawing/2014/main" id="{9396637C-9DEA-99A3-94A8-AC7B47EA09AF}"/>
              </a:ext>
            </a:extLst>
          </p:cNvPr>
          <p:cNvSpPr txBox="1"/>
          <p:nvPr/>
        </p:nvSpPr>
        <p:spPr>
          <a:xfrm>
            <a:off x="387234" y="1591894"/>
            <a:ext cx="1993657" cy="369332"/>
          </a:xfrm>
          <a:prstGeom prst="rect">
            <a:avLst/>
          </a:prstGeom>
          <a:noFill/>
        </p:spPr>
        <p:txBody>
          <a:bodyPr wrap="square" rtlCol="0">
            <a:spAutoFit/>
          </a:bodyPr>
          <a:lstStyle/>
          <a:p>
            <a:r>
              <a:rPr lang="en-US" b="1" dirty="0"/>
              <a:t>Steps:</a:t>
            </a:r>
          </a:p>
        </p:txBody>
      </p:sp>
    </p:spTree>
    <p:extLst>
      <p:ext uri="{BB962C8B-B14F-4D97-AF65-F5344CB8AC3E}">
        <p14:creationId xmlns:p14="http://schemas.microsoft.com/office/powerpoint/2010/main" val="281054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2266099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3" name="think-cell data - do not delete" hidden="1">
                        <a:extLst>
                          <a:ext uri="{FF2B5EF4-FFF2-40B4-BE49-F238E27FC236}">
                            <a16:creationId xmlns:a16="http://schemas.microsoft.com/office/drawing/2014/main" id="{85B67C81-E105-FB53-1867-9958F543D2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dirty="0">
                <a:latin typeface="Times New Roman" panose="02020603050405020304" pitchFamily="18" charset="0"/>
                <a:cs typeface="Times New Roman" panose="02020603050405020304" pitchFamily="18" charset="0"/>
              </a:rPr>
              <a:t>Logistic Regression</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sz="3200"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4" y="2790491"/>
            <a:ext cx="5691481" cy="3197260"/>
          </a:xfrm>
        </p:spPr>
        <p:txBody>
          <a:bodyPr>
            <a:normAutofit fontScale="77500" lnSpcReduction="20000"/>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Accuracy: 0.718</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Precision: 0.889</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Recall: 0.369</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Specificity: 0.967</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F1 Score: 0.522</a:t>
            </a:r>
          </a:p>
          <a:p>
            <a:pPr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Decent model, good precision and accuracy. Great specificity.</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
        <p:nvSpPr>
          <p:cNvPr id="7" name="Content Placeholder 6">
            <a:extLst>
              <a:ext uri="{FF2B5EF4-FFF2-40B4-BE49-F238E27FC236}">
                <a16:creationId xmlns:a16="http://schemas.microsoft.com/office/drawing/2014/main" id="{9E20C77E-75C0-E56B-FBB2-77AEF28BD832}"/>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B619084-1933-53FC-3BE0-6D9921C5D8E5}"/>
              </a:ext>
            </a:extLst>
          </p:cNvPr>
          <p:cNvSpPr>
            <a:spLocks noGrp="1"/>
          </p:cNvSpPr>
          <p:nvPr>
            <p:ph idx="16"/>
          </p:nvPr>
        </p:nvSpPr>
        <p:spPr/>
        <p:txBody>
          <a:bodyPr/>
          <a:lstStyle/>
          <a:p>
            <a:endParaRPr lang="en-US"/>
          </a:p>
        </p:txBody>
      </p:sp>
      <p:pic>
        <p:nvPicPr>
          <p:cNvPr id="4098" name="Picture 2">
            <a:extLst>
              <a:ext uri="{FF2B5EF4-FFF2-40B4-BE49-F238E27FC236}">
                <a16:creationId xmlns:a16="http://schemas.microsoft.com/office/drawing/2014/main" id="{4623C223-386D-91D2-0095-89FF7641F8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4400" y="1639019"/>
            <a:ext cx="5164675" cy="413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77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37303342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3" name="think-cell data - do not delete" hidden="1">
                        <a:extLst>
                          <a:ext uri="{FF2B5EF4-FFF2-40B4-BE49-F238E27FC236}">
                            <a16:creationId xmlns:a16="http://schemas.microsoft.com/office/drawing/2014/main" id="{85B67C81-E105-FB53-1867-9958F543D2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dirty="0">
                <a:latin typeface="Times New Roman" panose="02020603050405020304" pitchFamily="18" charset="0"/>
                <a:cs typeface="Times New Roman" panose="02020603050405020304" pitchFamily="18" charset="0"/>
              </a:rPr>
              <a:t>Decision Tree Classifier</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sz="3200"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4" y="2790491"/>
            <a:ext cx="5079006" cy="3197260"/>
          </a:xfrm>
        </p:spPr>
        <p:txBody>
          <a:bodyPr>
            <a:normAutofit fontScale="70000" lnSpcReduction="20000"/>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Accuracy: 0.641</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Precision: 0.571</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Recall: 0.554</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Specificity: 0.703</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F1 Score: 0.562</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US" sz="2400" i="0" dirty="0">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Bad model, worse accuracy, precision, and specificity. Better on recall and F1.</a:t>
            </a:r>
            <a:endParaRPr lang="en-US" sz="2400" b="1" i="0" dirty="0">
              <a:solidFill>
                <a:schemeClr val="tx1"/>
              </a:solidFill>
              <a:effectLst/>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7" name="Content Placeholder 6">
            <a:extLst>
              <a:ext uri="{FF2B5EF4-FFF2-40B4-BE49-F238E27FC236}">
                <a16:creationId xmlns:a16="http://schemas.microsoft.com/office/drawing/2014/main" id="{9E20C77E-75C0-E56B-FBB2-77AEF28BD832}"/>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B619084-1933-53FC-3BE0-6D9921C5D8E5}"/>
              </a:ext>
            </a:extLst>
          </p:cNvPr>
          <p:cNvSpPr>
            <a:spLocks noGrp="1"/>
          </p:cNvSpPr>
          <p:nvPr>
            <p:ph idx="16"/>
          </p:nvPr>
        </p:nvSpPr>
        <p:spPr/>
        <p:txBody>
          <a:bodyPr/>
          <a:lstStyle/>
          <a:p>
            <a:endParaRPr lang="en-US"/>
          </a:p>
        </p:txBody>
      </p:sp>
      <p:pic>
        <p:nvPicPr>
          <p:cNvPr id="3074" name="Picture 2">
            <a:extLst>
              <a:ext uri="{FF2B5EF4-FFF2-40B4-BE49-F238E27FC236}">
                <a16:creationId xmlns:a16="http://schemas.microsoft.com/office/drawing/2014/main" id="{D78D4C6A-D65D-E7BD-02B6-199543EED3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668" y="1552147"/>
            <a:ext cx="5372011" cy="430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15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23547342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3" name="think-cell data - do not delete" hidden="1">
                        <a:extLst>
                          <a:ext uri="{FF2B5EF4-FFF2-40B4-BE49-F238E27FC236}">
                            <a16:creationId xmlns:a16="http://schemas.microsoft.com/office/drawing/2014/main" id="{85B67C81-E105-FB53-1867-9958F543D2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dirty="0">
                <a:latin typeface="Times New Roman" panose="02020603050405020304" pitchFamily="18" charset="0"/>
                <a:cs typeface="Times New Roman" panose="02020603050405020304" pitchFamily="18" charset="0"/>
              </a:rPr>
              <a:t>Gaussian NB</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sz="3200"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4" y="2790491"/>
            <a:ext cx="5447066" cy="3197260"/>
          </a:xfrm>
        </p:spPr>
        <p:txBody>
          <a:bodyPr>
            <a:normAutofit fontScale="77500" lnSpcReduction="20000"/>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Accuracy: 0.679</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Precision: 0.826</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Recall: 0.292</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Specificity: 0.956</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F1 Score: 0.432</a:t>
            </a:r>
          </a:p>
          <a:p>
            <a:pPr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Similar to the Logistic Regression but on all metrics worse.</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sp>
        <p:nvSpPr>
          <p:cNvPr id="7" name="Content Placeholder 6">
            <a:extLst>
              <a:ext uri="{FF2B5EF4-FFF2-40B4-BE49-F238E27FC236}">
                <a16:creationId xmlns:a16="http://schemas.microsoft.com/office/drawing/2014/main" id="{9E20C77E-75C0-E56B-FBB2-77AEF28BD832}"/>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B619084-1933-53FC-3BE0-6D9921C5D8E5}"/>
              </a:ext>
            </a:extLst>
          </p:cNvPr>
          <p:cNvSpPr>
            <a:spLocks noGrp="1"/>
          </p:cNvSpPr>
          <p:nvPr>
            <p:ph idx="16"/>
          </p:nvPr>
        </p:nvSpPr>
        <p:spPr/>
        <p:txBody>
          <a:bodyPr/>
          <a:lstStyle/>
          <a:p>
            <a:endParaRPr lang="en-US"/>
          </a:p>
        </p:txBody>
      </p:sp>
      <p:pic>
        <p:nvPicPr>
          <p:cNvPr id="2050" name="Picture 2">
            <a:extLst>
              <a:ext uri="{FF2B5EF4-FFF2-40B4-BE49-F238E27FC236}">
                <a16:creationId xmlns:a16="http://schemas.microsoft.com/office/drawing/2014/main" id="{220AEDAC-4DD7-D6F4-C31E-6179D6DFB1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7722" y="1533628"/>
            <a:ext cx="5447066" cy="436243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53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22569525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normAutofit/>
          </a:bodyPr>
          <a:lstStyle/>
          <a:p>
            <a:r>
              <a:rPr lang="en-US" dirty="0"/>
              <a:t>ROC Curve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
        <p:nvSpPr>
          <p:cNvPr id="10" name="TextBox 9">
            <a:extLst>
              <a:ext uri="{FF2B5EF4-FFF2-40B4-BE49-F238E27FC236}">
                <a16:creationId xmlns:a16="http://schemas.microsoft.com/office/drawing/2014/main" id="{EEF9F1D9-22D8-03FC-EF0C-79C0E8BAF22D}"/>
              </a:ext>
            </a:extLst>
          </p:cNvPr>
          <p:cNvSpPr txBox="1"/>
          <p:nvPr/>
        </p:nvSpPr>
        <p:spPr>
          <a:xfrm>
            <a:off x="1207698" y="2471423"/>
            <a:ext cx="5658928" cy="3539430"/>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Based on ROC AUC Scores: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Logistic Regression: 0.6681</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Decision Tree: 0.6341</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Naive Bayes: 0.6242</a:t>
            </a:r>
          </a:p>
          <a:p>
            <a:pPr marL="7429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Analysis: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Logistic Regression outperformed Decision Tree and Naive Bayes with the highest ROC AUC score.</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score indicates its superior ability to differentiate between survivors and non-survivors, crucial for Titanic survival prediction.</a:t>
            </a:r>
          </a:p>
          <a:p>
            <a:pPr marL="742950" lvl="1"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Adopting Logistic Regression is recommended for predicting survival outcomes on the Titanic dataset, given its highest ROC AUC score among the models provided.</a:t>
            </a:r>
          </a:p>
        </p:txBody>
      </p:sp>
      <p:pic>
        <p:nvPicPr>
          <p:cNvPr id="5122" name="Picture 2">
            <a:extLst>
              <a:ext uri="{FF2B5EF4-FFF2-40B4-BE49-F238E27FC236}">
                <a16:creationId xmlns:a16="http://schemas.microsoft.com/office/drawing/2014/main" id="{8C4FF386-C119-9BF0-61E1-DFD1129A67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7629" y="2501615"/>
            <a:ext cx="4810150" cy="3807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93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5B67C81-E105-FB53-1867-9958F543D254}"/>
              </a:ext>
            </a:extLst>
          </p:cNvPr>
          <p:cNvGraphicFramePr>
            <a:graphicFrameLocks noChangeAspect="1"/>
          </p:cNvGraphicFramePr>
          <p:nvPr>
            <p:custDataLst>
              <p:tags r:id="rId1"/>
            </p:custDataLst>
            <p:extLst>
              <p:ext uri="{D42A27DB-BD31-4B8C-83A1-F6EECF244321}">
                <p14:modId xmlns:p14="http://schemas.microsoft.com/office/powerpoint/2010/main" val="11760181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3" name="think-cell data - do not delete" hidden="1">
                        <a:extLst>
                          <a:ext uri="{FF2B5EF4-FFF2-40B4-BE49-F238E27FC236}">
                            <a16:creationId xmlns:a16="http://schemas.microsoft.com/office/drawing/2014/main" id="{85B67C81-E105-FB53-1867-9958F543D2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vert="horz">
            <a:noAutofit/>
          </a:bodyPr>
          <a:lstStyle/>
          <a:p>
            <a:r>
              <a:rPr lang="en-US" sz="2800" dirty="0">
                <a:latin typeface="Times New Roman" panose="02020603050405020304" pitchFamily="18" charset="0"/>
                <a:cs typeface="Times New Roman" panose="02020603050405020304" pitchFamily="18" charset="0"/>
              </a:rPr>
              <a:t>KBest + LASSO (Feature Selection + Hyperparameter testing)</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r>
              <a:rPr lang="en-US" sz="3200"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5" y="2790491"/>
            <a:ext cx="5570710" cy="3197260"/>
          </a:xfrm>
        </p:spPr>
        <p:txBody>
          <a:bodyPr>
            <a:normAutofit fontScale="62500" lnSpcReduction="20000"/>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Accuracy: 0.712</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Precision: 0.857</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Recall: 0.369</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Specificity: 0.956</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F1 Score: 0.516</a:t>
            </a:r>
          </a:p>
          <a:p>
            <a:pPr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Slightly worse than Logistic Regression but only uses 3 features and uses regularization (better for computing and overfitting).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17</a:t>
            </a:fld>
            <a:endParaRPr lang="en-US" dirty="0"/>
          </a:p>
        </p:txBody>
      </p:sp>
      <p:sp>
        <p:nvSpPr>
          <p:cNvPr id="7" name="Content Placeholder 6">
            <a:extLst>
              <a:ext uri="{FF2B5EF4-FFF2-40B4-BE49-F238E27FC236}">
                <a16:creationId xmlns:a16="http://schemas.microsoft.com/office/drawing/2014/main" id="{9E20C77E-75C0-E56B-FBB2-77AEF28BD832}"/>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6B619084-1933-53FC-3BE0-6D9921C5D8E5}"/>
              </a:ext>
            </a:extLst>
          </p:cNvPr>
          <p:cNvSpPr>
            <a:spLocks noGrp="1"/>
          </p:cNvSpPr>
          <p:nvPr>
            <p:ph idx="16"/>
          </p:nvPr>
        </p:nvSpPr>
        <p:spPr/>
        <p:txBody>
          <a:bodyPr/>
          <a:lstStyle/>
          <a:p>
            <a:endParaRPr lang="en-US"/>
          </a:p>
        </p:txBody>
      </p:sp>
      <p:pic>
        <p:nvPicPr>
          <p:cNvPr id="9218" name="Picture 2">
            <a:extLst>
              <a:ext uri="{FF2B5EF4-FFF2-40B4-BE49-F238E27FC236}">
                <a16:creationId xmlns:a16="http://schemas.microsoft.com/office/drawing/2014/main" id="{10C0D5F8-7B82-87E4-5F07-9F9BB09F43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9645" y="1545548"/>
            <a:ext cx="5626372" cy="433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9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7336243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normAutofit/>
          </a:bodyPr>
          <a:lstStyle/>
          <a:p>
            <a:r>
              <a:rPr lang="en-US" dirty="0"/>
              <a:t>ROC Curve (KBest + LASSO)</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18</a:t>
            </a:fld>
            <a:endParaRPr lang="en-US" dirty="0"/>
          </a:p>
        </p:txBody>
      </p:sp>
      <p:pic>
        <p:nvPicPr>
          <p:cNvPr id="1028" name="Picture 4">
            <a:extLst>
              <a:ext uri="{FF2B5EF4-FFF2-40B4-BE49-F238E27FC236}">
                <a16:creationId xmlns:a16="http://schemas.microsoft.com/office/drawing/2014/main" id="{2023CF94-B034-4932-6094-A03006FA5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198" y="2337068"/>
            <a:ext cx="4793950" cy="397229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F12D67-57D4-8453-883B-B08D52659D3B}"/>
              </a:ext>
            </a:extLst>
          </p:cNvPr>
          <p:cNvSpPr txBox="1"/>
          <p:nvPr/>
        </p:nvSpPr>
        <p:spPr>
          <a:xfrm>
            <a:off x="1197195" y="2457099"/>
            <a:ext cx="5972003" cy="4185761"/>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ROC AUC Scores Comparison</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Logistic Regression: 0.668</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Decision Tree: 0.634</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Naive Bayes: 0.624</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Logistic Regression with LASSO and KBest: 0.662</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Model Assessment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Logistic Regression achieved the highest ROC AUC score (0.668), followed closely by Logistic Regression with LASSO and KBest.</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Business Case Consideration</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Accurately identifying survivors is crucial for the Titanic scenario.</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Higher ROC AUC scores imply better discrimination ability, vital for informed decision-making.</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Interesting Remark</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Despite slightly lower ROC AUC, Logistic Regression with LASSO and KBest offers improved interpretability and reduced complexity, presenting a trade-off between performance and simplicity.</a:t>
            </a:r>
          </a:p>
        </p:txBody>
      </p:sp>
    </p:spTree>
    <p:extLst>
      <p:ext uri="{BB962C8B-B14F-4D97-AF65-F5344CB8AC3E}">
        <p14:creationId xmlns:p14="http://schemas.microsoft.com/office/powerpoint/2010/main" val="809336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a:lstStyle/>
          <a:p>
            <a:r>
              <a:rPr lang="en-US" dirty="0"/>
              <a:t>Summary</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19</a:t>
            </a:fld>
            <a:endParaRPr lang="en-US" dirty="0"/>
          </a:p>
        </p:txBody>
      </p:sp>
      <p:sp>
        <p:nvSpPr>
          <p:cNvPr id="4" name="TextBox 3">
            <a:extLst>
              <a:ext uri="{FF2B5EF4-FFF2-40B4-BE49-F238E27FC236}">
                <a16:creationId xmlns:a16="http://schemas.microsoft.com/office/drawing/2014/main" id="{75079CFB-9414-0B59-0ADA-697AF6438847}"/>
              </a:ext>
            </a:extLst>
          </p:cNvPr>
          <p:cNvSpPr txBox="1"/>
          <p:nvPr/>
        </p:nvSpPr>
        <p:spPr>
          <a:xfrm>
            <a:off x="4925682" y="1739948"/>
            <a:ext cx="6892507"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Logistic Regression: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 solid baseline for survival prediction.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Lacks feature selection, potentially leading to overfitting and increased computational costs.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Logistic Regression with LASSO Regularization and KBest: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Utilizes feature selection techniques, reducing complexity and risk of overfitting.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Enhances computational efficiency by using one less feature.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Recommendation: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Logistic regression with LASSO regularization and KBest balances accuracy and efficiency.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accurately identifies survivors while minimizing false alarms.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Recommended for predicting survival on the Titanic due to its balanced performance and efficiency.</a:t>
            </a:r>
          </a:p>
        </p:txBody>
      </p:sp>
    </p:spTree>
    <p:extLst>
      <p:ext uri="{BB962C8B-B14F-4D97-AF65-F5344CB8AC3E}">
        <p14:creationId xmlns:p14="http://schemas.microsoft.com/office/powerpoint/2010/main" val="110933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normAutofit/>
          </a:bodyPr>
          <a:lstStyle/>
          <a:p>
            <a:r>
              <a:rPr lang="en-US" dirty="0">
                <a:latin typeface="Times New Roman" panose="02020603050405020304" pitchFamily="18" charset="0"/>
                <a:cs typeface="Times New Roman" panose="02020603050405020304" pitchFamily="18" charset="0"/>
              </a:rPr>
              <a:t>This study will use a dataset on the Titanic disaster. We will look at different features of the data to predict whether a person survived the tragedy or not. For this we will use: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Logistic Regression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 Classifier</a:t>
            </a:r>
          </a:p>
          <a:p>
            <a:pPr marL="2857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Naïve Bayes Classifier</a:t>
            </a:r>
          </a:p>
          <a:p>
            <a:pPr marL="2857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Experimental Addition:</a:t>
            </a:r>
          </a:p>
          <a:p>
            <a:pPr marL="2857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KBest + LASSO (Feature Selection + Hyperparameter Testing)</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
        <p:nvSpPr>
          <p:cNvPr id="3" name="TextBox 2">
            <a:extLst>
              <a:ext uri="{FF2B5EF4-FFF2-40B4-BE49-F238E27FC236}">
                <a16:creationId xmlns:a16="http://schemas.microsoft.com/office/drawing/2014/main" id="{180CD9C0-F68C-F7C1-011D-B1B391D97390}"/>
              </a:ext>
            </a:extLst>
          </p:cNvPr>
          <p:cNvSpPr txBox="1"/>
          <p:nvPr/>
        </p:nvSpPr>
        <p:spPr>
          <a:xfrm>
            <a:off x="5652458" y="6047750"/>
            <a:ext cx="6094562" cy="261610"/>
          </a:xfrm>
          <a:prstGeom prst="rect">
            <a:avLst/>
          </a:prstGeom>
          <a:noFill/>
        </p:spPr>
        <p:txBody>
          <a:bodyPr wrap="square">
            <a:spAutoFit/>
          </a:bodyPr>
          <a:lstStyle/>
          <a:p>
            <a:pPr lvl="2" algn="r"/>
            <a:r>
              <a:rPr lang="en-US" sz="1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09332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a:bodyPr>
          <a:lstStyle/>
          <a:p>
            <a:r>
              <a:rPr lang="en-US" dirty="0"/>
              <a:t>Vincent Mostert</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20</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846E6FD6-53EE-3C81-C93C-B3B4029970CF}"/>
              </a:ext>
            </a:extLst>
          </p:cNvPr>
          <p:cNvGraphicFramePr>
            <a:graphicFrameLocks noChangeAspect="1"/>
          </p:cNvGraphicFramePr>
          <p:nvPr>
            <p:custDataLst>
              <p:tags r:id="rId1"/>
            </p:custDataLst>
            <p:extLst>
              <p:ext uri="{D42A27DB-BD31-4B8C-83A1-F6EECF244321}">
                <p14:modId xmlns:p14="http://schemas.microsoft.com/office/powerpoint/2010/main" val="38548747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3" imgH="423" progId="TCLayout.ActiveDocument.1">
                  <p:embed/>
                </p:oleObj>
              </mc:Choice>
              <mc:Fallback>
                <p:oleObj name="think-cell Slide" r:id="rId4" imgW="423"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vert="horz"/>
          <a:lstStyle/>
          <a:p>
            <a:r>
              <a:rPr lang="en-US" dirty="0"/>
              <a:t>Dataset</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349095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lstStyle/>
          <a:p>
            <a:r>
              <a:rPr lang="en-US" dirty="0"/>
              <a:t>Information on the Data</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4</a:t>
            </a:fld>
            <a:endParaRPr lang="en-US" dirty="0"/>
          </a:p>
        </p:txBody>
      </p:sp>
      <p:sp>
        <p:nvSpPr>
          <p:cNvPr id="12" name="TextBox 11">
            <a:extLst>
              <a:ext uri="{FF2B5EF4-FFF2-40B4-BE49-F238E27FC236}">
                <a16:creationId xmlns:a16="http://schemas.microsoft.com/office/drawing/2014/main" id="{18AFBDBE-604E-50B0-2CDB-26B62B7CDA6C}"/>
              </a:ext>
            </a:extLst>
          </p:cNvPr>
          <p:cNvSpPr txBox="1"/>
          <p:nvPr/>
        </p:nvSpPr>
        <p:spPr>
          <a:xfrm>
            <a:off x="1285336" y="2339042"/>
            <a:ext cx="10263744" cy="3139321"/>
          </a:xfrm>
          <a:prstGeom prst="rect">
            <a:avLst/>
          </a:prstGeom>
          <a:noFill/>
        </p:spPr>
        <p:txBody>
          <a:bodyPr wrap="square">
            <a:spAutoFit/>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Size</a:t>
            </a:r>
            <a:r>
              <a:rPr lang="en-US" b="0" i="0" dirty="0">
                <a:effectLst/>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data </a:t>
            </a:r>
            <a:r>
              <a:rPr lang="en-US" b="0" i="0" dirty="0">
                <a:effectLst/>
                <a:latin typeface="Times New Roman" panose="02020603050405020304" pitchFamily="18" charset="0"/>
                <a:cs typeface="Times New Roman" panose="02020603050405020304" pitchFamily="18" charset="0"/>
              </a:rPr>
              <a:t>has </a:t>
            </a:r>
            <a:r>
              <a:rPr lang="en-US" dirty="0">
                <a:latin typeface="Times New Roman" panose="02020603050405020304" pitchFamily="18" charset="0"/>
                <a:cs typeface="Times New Roman" panose="02020603050405020304" pitchFamily="18" charset="0"/>
              </a:rPr>
              <a:t>891</a:t>
            </a:r>
            <a:r>
              <a:rPr lang="en-US" b="0" i="0" dirty="0">
                <a:effectLst/>
                <a:latin typeface="Times New Roman" panose="02020603050405020304" pitchFamily="18" charset="0"/>
                <a:cs typeface="Times New Roman" panose="02020603050405020304" pitchFamily="18" charset="0"/>
              </a:rPr>
              <a:t> entries (rows).</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Columns</a:t>
            </a:r>
            <a:r>
              <a:rPr lang="en-US" b="0" i="0" dirty="0">
                <a:effectLst/>
                <a:latin typeface="Times New Roman" panose="02020603050405020304" pitchFamily="18" charset="0"/>
                <a:cs typeface="Times New Roman" panose="02020603050405020304" pitchFamily="18" charset="0"/>
              </a:rPr>
              <a:t>: There are </a:t>
            </a:r>
            <a:r>
              <a:rPr lang="en-US" dirty="0">
                <a:latin typeface="Times New Roman" panose="02020603050405020304" pitchFamily="18" charset="0"/>
                <a:cs typeface="Times New Roman" panose="02020603050405020304" pitchFamily="18" charset="0"/>
              </a:rPr>
              <a:t>15</a:t>
            </a:r>
            <a:r>
              <a:rPr lang="en-US" b="0" i="0" dirty="0">
                <a:effectLst/>
                <a:latin typeface="Times New Roman" panose="02020603050405020304" pitchFamily="18" charset="0"/>
                <a:cs typeface="Times New Roman" panose="02020603050405020304" pitchFamily="18" charset="0"/>
              </a:rPr>
              <a:t> columns in total, with each column having a specific name.</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Data Types</a:t>
            </a:r>
            <a:r>
              <a:rPr lang="en-US" b="0" i="0" dirty="0">
                <a:effectLst/>
                <a:latin typeface="Times New Roman" panose="02020603050405020304" pitchFamily="18" charset="0"/>
                <a:cs typeface="Times New Roman" panose="02020603050405020304" pitchFamily="18" charset="0"/>
              </a:rPr>
              <a:t>: The data types of the columns include float64, int64, object (containing strings), and categories for </a:t>
            </a:r>
            <a:r>
              <a:rPr lang="en-US" dirty="0">
                <a:latin typeface="Times New Roman" panose="02020603050405020304" pitchFamily="18" charset="0"/>
                <a:cs typeface="Times New Roman" panose="02020603050405020304" pitchFamily="18" charset="0"/>
              </a:rPr>
              <a:t>the features</a:t>
            </a:r>
            <a:r>
              <a:rPr lang="en-US" b="0" i="0" dirty="0">
                <a:effectLst/>
                <a:latin typeface="Times New Roman" panose="02020603050405020304" pitchFamily="18" charset="0"/>
                <a:cs typeface="Times New Roman" panose="02020603050405020304" pitchFamily="18" charset="0"/>
              </a:rPr>
              <a:t>.</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Non-Null Count</a:t>
            </a:r>
            <a:r>
              <a:rPr lang="en-US" b="0" i="0" dirty="0">
                <a:effectLst/>
                <a:latin typeface="Times New Roman" panose="02020603050405020304" pitchFamily="18" charset="0"/>
                <a:cs typeface="Times New Roman" panose="02020603050405020304" pitchFamily="18" charset="0"/>
              </a:rPr>
              <a:t>: Several columns had null values: </a:t>
            </a:r>
            <a:r>
              <a:rPr lang="en-US" b="0" i="1" dirty="0">
                <a:effectLst/>
                <a:latin typeface="Times New Roman" panose="02020603050405020304" pitchFamily="18" charset="0"/>
                <a:cs typeface="Times New Roman" panose="02020603050405020304" pitchFamily="18" charset="0"/>
              </a:rPr>
              <a:t>age (19.82%), embarked (0.22%), deck (77.22%), </a:t>
            </a:r>
            <a:r>
              <a:rPr lang="en-US" b="0" i="1" dirty="0" err="1">
                <a:effectLst/>
                <a:latin typeface="Times New Roman" panose="02020603050405020304" pitchFamily="18" charset="0"/>
                <a:cs typeface="Times New Roman" panose="02020603050405020304" pitchFamily="18" charset="0"/>
              </a:rPr>
              <a:t>embark_town</a:t>
            </a:r>
            <a:r>
              <a:rPr lang="en-US" b="0" i="1" dirty="0">
                <a:effectLst/>
                <a:latin typeface="Times New Roman" panose="02020603050405020304" pitchFamily="18" charset="0"/>
                <a:cs typeface="Times New Roman" panose="02020603050405020304" pitchFamily="18" charset="0"/>
              </a:rPr>
              <a:t> (0.22%).</a:t>
            </a:r>
          </a:p>
          <a:p>
            <a:pPr algn="l"/>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Duplicate rows</a:t>
            </a:r>
            <a:r>
              <a:rPr lang="en-US" b="0" i="0" dirty="0">
                <a:effectLst/>
                <a:latin typeface="Times New Roman" panose="02020603050405020304" pitchFamily="18" charset="0"/>
                <a:cs typeface="Times New Roman" panose="02020603050405020304" pitchFamily="18" charset="0"/>
              </a:rPr>
              <a:t>: The dataset contained 107 duplicate rows</a:t>
            </a:r>
            <a:r>
              <a:rPr lang="en-US" dirty="0">
                <a:latin typeface="Times New Roman" panose="02020603050405020304" pitchFamily="18" charset="0"/>
                <a:cs typeface="Times New Roman" panose="02020603050405020304" pitchFamily="18" charset="0"/>
              </a:rPr>
              <a:t> w</a:t>
            </a:r>
            <a:r>
              <a:rPr lang="en-US" b="0" i="0" dirty="0">
                <a:effectLst/>
                <a:latin typeface="Times New Roman" panose="02020603050405020304" pitchFamily="18" charset="0"/>
                <a:cs typeface="Times New Roman" panose="02020603050405020304" pitchFamily="18" charset="0"/>
              </a:rPr>
              <a:t>hich were deleted in the EDA phase.</a:t>
            </a:r>
          </a:p>
        </p:txBody>
      </p:sp>
    </p:spTree>
    <p:extLst>
      <p:ext uri="{BB962C8B-B14F-4D97-AF65-F5344CB8AC3E}">
        <p14:creationId xmlns:p14="http://schemas.microsoft.com/office/powerpoint/2010/main" val="334502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2957675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lstStyle/>
          <a:p>
            <a:r>
              <a:rPr lang="en-US" dirty="0"/>
              <a:t>Treating the data.</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sp>
        <p:nvSpPr>
          <p:cNvPr id="12" name="TextBox 11">
            <a:extLst>
              <a:ext uri="{FF2B5EF4-FFF2-40B4-BE49-F238E27FC236}">
                <a16:creationId xmlns:a16="http://schemas.microsoft.com/office/drawing/2014/main" id="{18AFBDBE-604E-50B0-2CDB-26B62B7CDA6C}"/>
              </a:ext>
            </a:extLst>
          </p:cNvPr>
          <p:cNvSpPr txBox="1"/>
          <p:nvPr/>
        </p:nvSpPr>
        <p:spPr>
          <a:xfrm>
            <a:off x="1285336" y="2339042"/>
            <a:ext cx="10263744" cy="64633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It is recommended to remove duplicates, handle missing values and adjust the types of the features before starting any analysis on a dataset.*</a:t>
            </a:r>
          </a:p>
        </p:txBody>
      </p:sp>
      <p:sp>
        <p:nvSpPr>
          <p:cNvPr id="13" name="TextBox 12">
            <a:extLst>
              <a:ext uri="{FF2B5EF4-FFF2-40B4-BE49-F238E27FC236}">
                <a16:creationId xmlns:a16="http://schemas.microsoft.com/office/drawing/2014/main" id="{3A980004-2409-86C7-B36F-79BDF81842CA}"/>
              </a:ext>
            </a:extLst>
          </p:cNvPr>
          <p:cNvSpPr txBox="1"/>
          <p:nvPr/>
        </p:nvSpPr>
        <p:spPr>
          <a:xfrm>
            <a:off x="1138687" y="6420311"/>
            <a:ext cx="9329677" cy="692497"/>
          </a:xfrm>
          <a:prstGeom prst="rect">
            <a:avLst/>
          </a:prstGeom>
          <a:noFill/>
        </p:spPr>
        <p:txBody>
          <a:bodyPr wrap="square" rtlCol="0">
            <a:spAutoFit/>
          </a:bodyPr>
          <a:lstStyle/>
          <a:p>
            <a:r>
              <a:rPr lang="en-US" sz="1050" dirty="0"/>
              <a:t>* </a:t>
            </a:r>
            <a:r>
              <a:rPr lang="en-US" sz="1050" dirty="0">
                <a:effectLst/>
              </a:rPr>
              <a:t>Lianne &amp; Justin @ Just into Data. (2022, October 31). </a:t>
            </a:r>
            <a:r>
              <a:rPr lang="en-US" sz="1050" i="1" dirty="0">
                <a:effectLst/>
              </a:rPr>
              <a:t>Data Cleaning in python: The ultimate guide (2020)</a:t>
            </a:r>
            <a:r>
              <a:rPr lang="en-US" sz="1050" dirty="0">
                <a:effectLst/>
              </a:rPr>
              <a:t>. Medium. https://towardsdatascience.com/data-cleaning-in-python-the-ultimate-guide-2020-c63b88bf0a0d </a:t>
            </a:r>
          </a:p>
          <a:p>
            <a:endParaRPr lang="en-US" dirty="0"/>
          </a:p>
        </p:txBody>
      </p:sp>
      <p:pic>
        <p:nvPicPr>
          <p:cNvPr id="15" name="Picture 14">
            <a:extLst>
              <a:ext uri="{FF2B5EF4-FFF2-40B4-BE49-F238E27FC236}">
                <a16:creationId xmlns:a16="http://schemas.microsoft.com/office/drawing/2014/main" id="{0E798F23-F72F-8490-9585-4FD44A77EAE5}"/>
              </a:ext>
            </a:extLst>
          </p:cNvPr>
          <p:cNvPicPr>
            <a:picLocks noChangeAspect="1"/>
          </p:cNvPicPr>
          <p:nvPr/>
        </p:nvPicPr>
        <p:blipFill>
          <a:blip r:embed="rId5"/>
          <a:stretch>
            <a:fillRect/>
          </a:stretch>
        </p:blipFill>
        <p:spPr>
          <a:xfrm>
            <a:off x="1845774" y="3564510"/>
            <a:ext cx="3346549" cy="920702"/>
          </a:xfrm>
          <a:prstGeom prst="rect">
            <a:avLst/>
          </a:prstGeom>
        </p:spPr>
      </p:pic>
      <p:pic>
        <p:nvPicPr>
          <p:cNvPr id="19" name="Picture 18">
            <a:extLst>
              <a:ext uri="{FF2B5EF4-FFF2-40B4-BE49-F238E27FC236}">
                <a16:creationId xmlns:a16="http://schemas.microsoft.com/office/drawing/2014/main" id="{A4C1A3A1-9A91-7A3A-D7B7-B20E81BFC6FD}"/>
              </a:ext>
            </a:extLst>
          </p:cNvPr>
          <p:cNvPicPr>
            <a:picLocks noChangeAspect="1"/>
          </p:cNvPicPr>
          <p:nvPr/>
        </p:nvPicPr>
        <p:blipFill>
          <a:blip r:embed="rId6"/>
          <a:stretch>
            <a:fillRect/>
          </a:stretch>
        </p:blipFill>
        <p:spPr>
          <a:xfrm>
            <a:off x="5282388" y="3564510"/>
            <a:ext cx="6266692" cy="2123347"/>
          </a:xfrm>
          <a:prstGeom prst="rect">
            <a:avLst/>
          </a:prstGeom>
        </p:spPr>
      </p:pic>
      <p:sp>
        <p:nvSpPr>
          <p:cNvPr id="20" name="TextBox 19">
            <a:extLst>
              <a:ext uri="{FF2B5EF4-FFF2-40B4-BE49-F238E27FC236}">
                <a16:creationId xmlns:a16="http://schemas.microsoft.com/office/drawing/2014/main" id="{B1DA8B9F-446E-0A3C-6DB6-5085874C8366}"/>
              </a:ext>
            </a:extLst>
          </p:cNvPr>
          <p:cNvSpPr txBox="1"/>
          <p:nvPr/>
        </p:nvSpPr>
        <p:spPr>
          <a:xfrm>
            <a:off x="2836810" y="3232145"/>
            <a:ext cx="1364476" cy="261610"/>
          </a:xfrm>
          <a:prstGeom prst="rect">
            <a:avLst/>
          </a:prstGeom>
          <a:noFill/>
          <a:ln w="19050">
            <a:solidFill>
              <a:schemeClr val="tx1"/>
            </a:solidFill>
          </a:ln>
        </p:spPr>
        <p:txBody>
          <a:bodyPr wrap="none" rtlCol="0">
            <a:spAutoFit/>
          </a:bodyPr>
          <a:lstStyle/>
          <a:p>
            <a:r>
              <a:rPr lang="en-US" sz="1100" dirty="0">
                <a:latin typeface="Times New Roman" panose="02020603050405020304" pitchFamily="18" charset="0"/>
                <a:cs typeface="Times New Roman" panose="02020603050405020304" pitchFamily="18" charset="0"/>
              </a:rPr>
              <a:t>Dropping duplicates.</a:t>
            </a:r>
          </a:p>
        </p:txBody>
      </p:sp>
      <p:sp>
        <p:nvSpPr>
          <p:cNvPr id="21" name="TextBox 20">
            <a:extLst>
              <a:ext uri="{FF2B5EF4-FFF2-40B4-BE49-F238E27FC236}">
                <a16:creationId xmlns:a16="http://schemas.microsoft.com/office/drawing/2014/main" id="{CEEA43EE-5F1B-34B1-AB18-C7FFE3553650}"/>
              </a:ext>
            </a:extLst>
          </p:cNvPr>
          <p:cNvSpPr txBox="1"/>
          <p:nvPr/>
        </p:nvSpPr>
        <p:spPr>
          <a:xfrm>
            <a:off x="7358393" y="3225319"/>
            <a:ext cx="2114681" cy="261610"/>
          </a:xfrm>
          <a:prstGeom prst="rect">
            <a:avLst/>
          </a:prstGeom>
          <a:noFill/>
          <a:ln w="19050">
            <a:solidFill>
              <a:schemeClr val="tx1"/>
            </a:solidFill>
          </a:ln>
        </p:spPr>
        <p:txBody>
          <a:bodyPr wrap="none" rtlCol="0">
            <a:spAutoFit/>
          </a:bodyPr>
          <a:lstStyle/>
          <a:p>
            <a:r>
              <a:rPr lang="en-US" sz="1100" dirty="0">
                <a:latin typeface="Times New Roman" panose="02020603050405020304" pitchFamily="18" charset="0"/>
                <a:cs typeface="Times New Roman" panose="02020603050405020304" pitchFamily="18" charset="0"/>
              </a:rPr>
              <a:t>Converting and dropping features.</a:t>
            </a:r>
          </a:p>
        </p:txBody>
      </p:sp>
      <p:sp>
        <p:nvSpPr>
          <p:cNvPr id="22" name="TextBox 21">
            <a:extLst>
              <a:ext uri="{FF2B5EF4-FFF2-40B4-BE49-F238E27FC236}">
                <a16:creationId xmlns:a16="http://schemas.microsoft.com/office/drawing/2014/main" id="{12D3ECFB-85F9-8CDC-1595-ED55A477410B}"/>
              </a:ext>
            </a:extLst>
          </p:cNvPr>
          <p:cNvSpPr txBox="1"/>
          <p:nvPr/>
        </p:nvSpPr>
        <p:spPr>
          <a:xfrm>
            <a:off x="2738225" y="5709067"/>
            <a:ext cx="1561646" cy="261610"/>
          </a:xfrm>
          <a:prstGeom prst="rect">
            <a:avLst/>
          </a:prstGeom>
          <a:noFill/>
          <a:ln w="19050">
            <a:solidFill>
              <a:schemeClr val="tx1"/>
            </a:solidFill>
          </a:ln>
        </p:spPr>
        <p:txBody>
          <a:bodyPr wrap="none" rtlCol="0">
            <a:spAutoFit/>
          </a:bodyPr>
          <a:lstStyle/>
          <a:p>
            <a:r>
              <a:rPr lang="en-US" sz="1100" dirty="0">
                <a:latin typeface="Times New Roman" panose="02020603050405020304" pitchFamily="18" charset="0"/>
                <a:cs typeface="Times New Roman" panose="02020603050405020304" pitchFamily="18" charset="0"/>
              </a:rPr>
              <a:t>Treating missing values.</a:t>
            </a:r>
          </a:p>
        </p:txBody>
      </p:sp>
      <p:pic>
        <p:nvPicPr>
          <p:cNvPr id="24" name="Picture 23">
            <a:extLst>
              <a:ext uri="{FF2B5EF4-FFF2-40B4-BE49-F238E27FC236}">
                <a16:creationId xmlns:a16="http://schemas.microsoft.com/office/drawing/2014/main" id="{9448377B-C6DA-3CEF-7B0F-77ADE3C079EA}"/>
              </a:ext>
            </a:extLst>
          </p:cNvPr>
          <p:cNvPicPr>
            <a:picLocks noChangeAspect="1"/>
          </p:cNvPicPr>
          <p:nvPr/>
        </p:nvPicPr>
        <p:blipFill>
          <a:blip r:embed="rId7"/>
          <a:stretch>
            <a:fillRect/>
          </a:stretch>
        </p:blipFill>
        <p:spPr>
          <a:xfrm>
            <a:off x="1845774" y="4516616"/>
            <a:ext cx="3346549" cy="1160740"/>
          </a:xfrm>
          <a:prstGeom prst="rect">
            <a:avLst/>
          </a:prstGeom>
        </p:spPr>
      </p:pic>
    </p:spTree>
    <p:extLst>
      <p:ext uri="{BB962C8B-B14F-4D97-AF65-F5344CB8AC3E}">
        <p14:creationId xmlns:p14="http://schemas.microsoft.com/office/powerpoint/2010/main" val="191700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905010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lstStyle/>
          <a:p>
            <a:r>
              <a:rPr lang="en-US" dirty="0"/>
              <a:t>EDA (univariate)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pic>
        <p:nvPicPr>
          <p:cNvPr id="1028" name="Picture 4">
            <a:extLst>
              <a:ext uri="{FF2B5EF4-FFF2-40B4-BE49-F238E27FC236}">
                <a16:creationId xmlns:a16="http://schemas.microsoft.com/office/drawing/2014/main" id="{6608A3B6-9860-A1B2-8CF9-8E7F90631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224" y="2666098"/>
            <a:ext cx="5330909" cy="354028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133AA2E-D6E9-0218-F93C-7F44BA2EC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8687" y="2666098"/>
            <a:ext cx="5328451" cy="354028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1E9E750-CBE3-2176-E0BF-FF065177255C}"/>
              </a:ext>
            </a:extLst>
          </p:cNvPr>
          <p:cNvSpPr txBox="1"/>
          <p:nvPr/>
        </p:nvSpPr>
        <p:spPr>
          <a:xfrm>
            <a:off x="1690777" y="6349995"/>
            <a:ext cx="2478114" cy="276999"/>
          </a:xfrm>
          <a:prstGeom prst="rect">
            <a:avLst/>
          </a:prstGeom>
          <a:noFill/>
          <a:ln w="19050">
            <a:solidFill>
              <a:schemeClr val="tx1"/>
            </a:solidFill>
          </a:ln>
        </p:spPr>
        <p:txBody>
          <a:bodyPr wrap="none" rtlCol="0">
            <a:spAutoFit/>
          </a:bodyPr>
          <a:lstStyle/>
          <a:p>
            <a:r>
              <a:rPr lang="en-US" sz="1200" dirty="0">
                <a:latin typeface="Times New Roman" panose="02020603050405020304" pitchFamily="18" charset="0"/>
                <a:cs typeface="Times New Roman" panose="02020603050405020304" pitchFamily="18" charset="0"/>
              </a:rPr>
              <a:t>A lot of right skewed numerical data.</a:t>
            </a:r>
          </a:p>
        </p:txBody>
      </p:sp>
      <p:sp>
        <p:nvSpPr>
          <p:cNvPr id="15" name="TextBox 14">
            <a:extLst>
              <a:ext uri="{FF2B5EF4-FFF2-40B4-BE49-F238E27FC236}">
                <a16:creationId xmlns:a16="http://schemas.microsoft.com/office/drawing/2014/main" id="{113AD0BB-BE84-5891-2C97-45D72C0C33C8}"/>
              </a:ext>
            </a:extLst>
          </p:cNvPr>
          <p:cNvSpPr txBox="1"/>
          <p:nvPr/>
        </p:nvSpPr>
        <p:spPr>
          <a:xfrm>
            <a:off x="6542224" y="2317603"/>
            <a:ext cx="2111475" cy="276999"/>
          </a:xfrm>
          <a:prstGeom prst="rect">
            <a:avLst/>
          </a:prstGeom>
          <a:noFill/>
          <a:ln w="19050">
            <a:solidFill>
              <a:schemeClr val="tx1"/>
            </a:solidFill>
          </a:ln>
        </p:spPr>
        <p:txBody>
          <a:bodyPr wrap="none" rtlCol="0">
            <a:spAutoFit/>
          </a:bodyPr>
          <a:lstStyle/>
          <a:p>
            <a:r>
              <a:rPr lang="en-US" sz="1200" dirty="0">
                <a:latin typeface="Times New Roman" panose="02020603050405020304" pitchFamily="18" charset="0"/>
                <a:cs typeface="Times New Roman" panose="02020603050405020304" pitchFamily="18" charset="0"/>
              </a:rPr>
              <a:t>More casualties than survivors.</a:t>
            </a:r>
          </a:p>
        </p:txBody>
      </p:sp>
      <p:cxnSp>
        <p:nvCxnSpPr>
          <p:cNvPr id="18" name="Connector: Elbow 17">
            <a:extLst>
              <a:ext uri="{FF2B5EF4-FFF2-40B4-BE49-F238E27FC236}">
                <a16:creationId xmlns:a16="http://schemas.microsoft.com/office/drawing/2014/main" id="{B5863591-B4B7-6ADA-133E-E4E3B88F9A64}"/>
              </a:ext>
            </a:extLst>
          </p:cNvPr>
          <p:cNvCxnSpPr>
            <a:cxnSpLocks/>
            <a:stCxn id="15" idx="3"/>
          </p:cNvCxnSpPr>
          <p:nvPr/>
        </p:nvCxnSpPr>
        <p:spPr>
          <a:xfrm>
            <a:off x="8653699" y="2456103"/>
            <a:ext cx="317773" cy="38168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1D6FA0D-EEAA-CC3F-BB89-27BF6BC90B75}"/>
              </a:ext>
            </a:extLst>
          </p:cNvPr>
          <p:cNvCxnSpPr>
            <a:cxnSpLocks/>
          </p:cNvCxnSpPr>
          <p:nvPr/>
        </p:nvCxnSpPr>
        <p:spPr>
          <a:xfrm rot="5400000" flipH="1" flipV="1">
            <a:off x="4152617" y="6103618"/>
            <a:ext cx="401151" cy="368603"/>
          </a:xfrm>
          <a:prstGeom prst="bentConnector3">
            <a:avLst>
              <a:gd name="adj1" fmla="val -376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9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37586885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lstStyle/>
          <a:p>
            <a:r>
              <a:rPr lang="en-US" dirty="0"/>
              <a:t>EDA (Bivariate &amp; Multivariate)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sp>
        <p:nvSpPr>
          <p:cNvPr id="9" name="TextBox 8">
            <a:extLst>
              <a:ext uri="{FF2B5EF4-FFF2-40B4-BE49-F238E27FC236}">
                <a16:creationId xmlns:a16="http://schemas.microsoft.com/office/drawing/2014/main" id="{0212F3A3-7A6E-5D81-6186-2A8057ACDF58}"/>
              </a:ext>
            </a:extLst>
          </p:cNvPr>
          <p:cNvSpPr txBox="1"/>
          <p:nvPr/>
        </p:nvSpPr>
        <p:spPr>
          <a:xfrm rot="981246">
            <a:off x="10852078" y="3444729"/>
            <a:ext cx="1348958" cy="830997"/>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Most </a:t>
            </a:r>
            <a:r>
              <a:rPr lang="en-US" sz="1200" u="sng" dirty="0">
                <a:latin typeface="Times New Roman" panose="02020603050405020304" pitchFamily="18" charset="0"/>
                <a:cs typeface="Times New Roman" panose="02020603050405020304" pitchFamily="18" charset="0"/>
              </a:rPr>
              <a:t>deaths</a:t>
            </a:r>
            <a:r>
              <a:rPr lang="en-US" sz="1200" dirty="0">
                <a:latin typeface="Times New Roman" panose="02020603050405020304" pitchFamily="18" charset="0"/>
                <a:cs typeface="Times New Roman" panose="02020603050405020304" pitchFamily="18" charset="0"/>
              </a:rPr>
              <a:t> and </a:t>
            </a:r>
            <a:r>
              <a:rPr lang="en-US" sz="1200" u="sng" dirty="0">
                <a:latin typeface="Times New Roman" panose="02020603050405020304" pitchFamily="18" charset="0"/>
                <a:cs typeface="Times New Roman" panose="02020603050405020304" pitchFamily="18" charset="0"/>
              </a:rPr>
              <a:t>embarked passengers</a:t>
            </a:r>
            <a:r>
              <a:rPr lang="en-US" sz="1200" dirty="0">
                <a:latin typeface="Times New Roman" panose="02020603050405020304" pitchFamily="18" charset="0"/>
                <a:cs typeface="Times New Roman" panose="02020603050405020304" pitchFamily="18" charset="0"/>
              </a:rPr>
              <a:t> came from Southampton</a:t>
            </a:r>
          </a:p>
        </p:txBody>
      </p:sp>
      <p:cxnSp>
        <p:nvCxnSpPr>
          <p:cNvPr id="17" name="Connector: Elbow 16">
            <a:extLst>
              <a:ext uri="{FF2B5EF4-FFF2-40B4-BE49-F238E27FC236}">
                <a16:creationId xmlns:a16="http://schemas.microsoft.com/office/drawing/2014/main" id="{6C63C28A-C427-E3AF-AEC3-CFD0972109C2}"/>
              </a:ext>
            </a:extLst>
          </p:cNvPr>
          <p:cNvCxnSpPr>
            <a:cxnSpLocks/>
          </p:cNvCxnSpPr>
          <p:nvPr/>
        </p:nvCxnSpPr>
        <p:spPr>
          <a:xfrm>
            <a:off x="2355011" y="5767000"/>
            <a:ext cx="1170793" cy="542360"/>
          </a:xfrm>
          <a:prstGeom prst="bentConnector3">
            <a:avLst>
              <a:gd name="adj1" fmla="val 13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305BE44-6FD1-113E-46D5-13B27B54BDC9}"/>
              </a:ext>
            </a:extLst>
          </p:cNvPr>
          <p:cNvSpPr txBox="1"/>
          <p:nvPr/>
        </p:nvSpPr>
        <p:spPr>
          <a:xfrm rot="21177009">
            <a:off x="1404457" y="5217361"/>
            <a:ext cx="1901108"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Very low correlations between the numerical data.</a:t>
            </a:r>
          </a:p>
        </p:txBody>
      </p:sp>
      <p:cxnSp>
        <p:nvCxnSpPr>
          <p:cNvPr id="24" name="Connector: Elbow 23">
            <a:extLst>
              <a:ext uri="{FF2B5EF4-FFF2-40B4-BE49-F238E27FC236}">
                <a16:creationId xmlns:a16="http://schemas.microsoft.com/office/drawing/2014/main" id="{428DB180-7498-5E14-E30E-B79C7590A64C}"/>
              </a:ext>
            </a:extLst>
          </p:cNvPr>
          <p:cNvCxnSpPr>
            <a:cxnSpLocks/>
          </p:cNvCxnSpPr>
          <p:nvPr/>
        </p:nvCxnSpPr>
        <p:spPr>
          <a:xfrm rot="16200000" flipH="1">
            <a:off x="1933282" y="3769212"/>
            <a:ext cx="569342" cy="509946"/>
          </a:xfrm>
          <a:prstGeom prst="bentConnector3">
            <a:avLst>
              <a:gd name="adj1" fmla="val 10151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F5D4504-28F2-6DCF-E76B-3A205FFA8B9C}"/>
              </a:ext>
            </a:extLst>
          </p:cNvPr>
          <p:cNvSpPr txBox="1"/>
          <p:nvPr/>
        </p:nvSpPr>
        <p:spPr>
          <a:xfrm rot="21177009">
            <a:off x="1325499" y="3114177"/>
            <a:ext cx="1288279" cy="646331"/>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More male survivors than female casualties.</a:t>
            </a:r>
          </a:p>
        </p:txBody>
      </p:sp>
      <p:sp>
        <p:nvSpPr>
          <p:cNvPr id="26" name="Right Brace 25">
            <a:extLst>
              <a:ext uri="{FF2B5EF4-FFF2-40B4-BE49-F238E27FC236}">
                <a16:creationId xmlns:a16="http://schemas.microsoft.com/office/drawing/2014/main" id="{03FE0686-57DA-628E-9A80-3BB8BE462D22}"/>
              </a:ext>
            </a:extLst>
          </p:cNvPr>
          <p:cNvSpPr/>
          <p:nvPr/>
        </p:nvSpPr>
        <p:spPr>
          <a:xfrm>
            <a:off x="10569202" y="2553419"/>
            <a:ext cx="386345" cy="237219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a:extLst>
              <a:ext uri="{FF2B5EF4-FFF2-40B4-BE49-F238E27FC236}">
                <a16:creationId xmlns:a16="http://schemas.microsoft.com/office/drawing/2014/main" id="{83BAD509-0E22-9FFD-2862-48322847F1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7160" y="2433109"/>
            <a:ext cx="3151036" cy="251089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4B08563-6760-49FC-65FD-389D7F69B4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3806" y="2428117"/>
            <a:ext cx="3909515" cy="2515888"/>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BB9F28B-C888-2E0E-93DE-530A895B61AE}"/>
              </a:ext>
            </a:extLst>
          </p:cNvPr>
          <p:cNvPicPr>
            <a:picLocks noChangeAspect="1"/>
          </p:cNvPicPr>
          <p:nvPr/>
        </p:nvPicPr>
        <p:blipFill>
          <a:blip r:embed="rId7"/>
          <a:stretch>
            <a:fillRect/>
          </a:stretch>
        </p:blipFill>
        <p:spPr>
          <a:xfrm>
            <a:off x="3930234" y="5067079"/>
            <a:ext cx="4331532" cy="1637001"/>
          </a:xfrm>
          <a:prstGeom prst="rect">
            <a:avLst/>
          </a:prstGeom>
          <a:ln w="19050">
            <a:solidFill>
              <a:schemeClr val="tx1"/>
            </a:solidFill>
          </a:ln>
        </p:spPr>
      </p:pic>
      <p:pic>
        <p:nvPicPr>
          <p:cNvPr id="10" name="Picture 9">
            <a:extLst>
              <a:ext uri="{FF2B5EF4-FFF2-40B4-BE49-F238E27FC236}">
                <a16:creationId xmlns:a16="http://schemas.microsoft.com/office/drawing/2014/main" id="{0A8BCA18-552B-2483-29D7-AD9A7D4236D6}"/>
              </a:ext>
            </a:extLst>
          </p:cNvPr>
          <p:cNvPicPr>
            <a:picLocks noChangeAspect="1"/>
          </p:cNvPicPr>
          <p:nvPr/>
        </p:nvPicPr>
        <p:blipFill>
          <a:blip r:embed="rId8"/>
          <a:stretch>
            <a:fillRect/>
          </a:stretch>
        </p:blipFill>
        <p:spPr>
          <a:xfrm>
            <a:off x="8636111" y="5271571"/>
            <a:ext cx="1200878" cy="1240252"/>
          </a:xfrm>
          <a:prstGeom prst="rect">
            <a:avLst/>
          </a:prstGeom>
          <a:ln w="19050">
            <a:solidFill>
              <a:srgbClr val="4D4D4D"/>
            </a:solidFill>
          </a:ln>
        </p:spPr>
      </p:pic>
    </p:spTree>
    <p:extLst>
      <p:ext uri="{BB962C8B-B14F-4D97-AF65-F5344CB8AC3E}">
        <p14:creationId xmlns:p14="http://schemas.microsoft.com/office/powerpoint/2010/main" val="356553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7C687DE7-9B3A-2E7D-11A1-F6CECBF80D90}"/>
              </a:ext>
            </a:extLst>
          </p:cNvPr>
          <p:cNvGraphicFramePr>
            <a:graphicFrameLocks noChangeAspect="1"/>
          </p:cNvGraphicFramePr>
          <p:nvPr>
            <p:custDataLst>
              <p:tags r:id="rId1"/>
            </p:custDataLst>
            <p:extLst>
              <p:ext uri="{D42A27DB-BD31-4B8C-83A1-F6EECF244321}">
                <p14:modId xmlns:p14="http://schemas.microsoft.com/office/powerpoint/2010/main" val="33333255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2" name="think-cell data - do not delete" hidden="1">
                        <a:extLst>
                          <a:ext uri="{FF2B5EF4-FFF2-40B4-BE49-F238E27FC236}">
                            <a16:creationId xmlns:a16="http://schemas.microsoft.com/office/drawing/2014/main" id="{7C687DE7-9B3A-2E7D-11A1-F6CECBF80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vert="horz"/>
          <a:lstStyle/>
          <a:p>
            <a:r>
              <a:rPr lang="en-US" dirty="0"/>
              <a:t>EDA (Multivariate)</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pic>
        <p:nvPicPr>
          <p:cNvPr id="4098" name="Picture 2">
            <a:extLst>
              <a:ext uri="{FF2B5EF4-FFF2-40B4-BE49-F238E27FC236}">
                <a16:creationId xmlns:a16="http://schemas.microsoft.com/office/drawing/2014/main" id="{83C9553A-4986-21E8-E046-3E822EA8B6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3837" y="2885305"/>
            <a:ext cx="4906883" cy="319151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AE7C75D-7938-7663-D864-4406D97D99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777" y="2885305"/>
            <a:ext cx="4906883" cy="319151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099267-9A1E-0444-3D17-E2954EFB8E28}"/>
              </a:ext>
            </a:extLst>
          </p:cNvPr>
          <p:cNvSpPr txBox="1"/>
          <p:nvPr/>
        </p:nvSpPr>
        <p:spPr>
          <a:xfrm>
            <a:off x="6542225" y="2341459"/>
            <a:ext cx="3828851" cy="461665"/>
          </a:xfrm>
          <a:prstGeom prst="rect">
            <a:avLst/>
          </a:prstGeom>
          <a:noFill/>
          <a:ln w="19050">
            <a:solidFill>
              <a:schemeClr val="tx1"/>
            </a:solidFill>
          </a:ln>
        </p:spPr>
        <p:txBody>
          <a:bodyPr wrap="square" rtlCol="0">
            <a:spAutoFit/>
          </a:bodyPr>
          <a:lstStyle/>
          <a:p>
            <a:r>
              <a:rPr lang="en-US" sz="1200" dirty="0">
                <a:latin typeface="Times New Roman" panose="02020603050405020304" pitchFamily="18" charset="0"/>
                <a:cs typeface="Times New Roman" panose="02020603050405020304" pitchFamily="18" charset="0"/>
              </a:rPr>
              <a:t>Age of survivors is lower on average than the casualties, and the lowest in Queenstown.</a:t>
            </a:r>
          </a:p>
        </p:txBody>
      </p:sp>
      <p:cxnSp>
        <p:nvCxnSpPr>
          <p:cNvPr id="8" name="Connector: Elbow 7">
            <a:extLst>
              <a:ext uri="{FF2B5EF4-FFF2-40B4-BE49-F238E27FC236}">
                <a16:creationId xmlns:a16="http://schemas.microsoft.com/office/drawing/2014/main" id="{64E9EDD0-593D-D200-103B-5C7369AE2223}"/>
              </a:ext>
            </a:extLst>
          </p:cNvPr>
          <p:cNvCxnSpPr>
            <a:cxnSpLocks/>
          </p:cNvCxnSpPr>
          <p:nvPr/>
        </p:nvCxnSpPr>
        <p:spPr>
          <a:xfrm>
            <a:off x="10371076" y="2503617"/>
            <a:ext cx="317773" cy="38168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D3DA81F-5EFD-01F7-1F97-351B9038A365}"/>
              </a:ext>
            </a:extLst>
          </p:cNvPr>
          <p:cNvSpPr txBox="1"/>
          <p:nvPr/>
        </p:nvSpPr>
        <p:spPr>
          <a:xfrm>
            <a:off x="1509493" y="6154733"/>
            <a:ext cx="3828851" cy="646331"/>
          </a:xfrm>
          <a:prstGeom prst="rect">
            <a:avLst/>
          </a:prstGeom>
          <a:noFill/>
          <a:ln w="19050">
            <a:solidFill>
              <a:schemeClr val="tx1"/>
            </a:solidFill>
          </a:ln>
        </p:spPr>
        <p:txBody>
          <a:bodyPr wrap="square" rtlCol="0">
            <a:spAutoFit/>
          </a:bodyPr>
          <a:lstStyle/>
          <a:p>
            <a:r>
              <a:rPr lang="en-US" sz="1200" dirty="0">
                <a:latin typeface="Times New Roman" panose="02020603050405020304" pitchFamily="18" charset="0"/>
                <a:cs typeface="Times New Roman" panose="02020603050405020304" pitchFamily="18" charset="0"/>
              </a:rPr>
              <a:t>People from 1st class were older on average than the people from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and 3</a:t>
            </a:r>
            <a:r>
              <a:rPr lang="en-US" sz="1200" baseline="30000" dirty="0">
                <a:latin typeface="Times New Roman" panose="02020603050405020304" pitchFamily="18" charset="0"/>
                <a:cs typeface="Times New Roman" panose="02020603050405020304" pitchFamily="18" charset="0"/>
              </a:rPr>
              <a:t>rd</a:t>
            </a:r>
            <a:r>
              <a:rPr lang="en-US" sz="1200" dirty="0">
                <a:latin typeface="Times New Roman" panose="02020603050405020304" pitchFamily="18" charset="0"/>
                <a:cs typeface="Times New Roman" panose="02020603050405020304" pitchFamily="18" charset="0"/>
              </a:rPr>
              <a:t>. Again, we can see that the average age of the survivors is lower than the casualties.</a:t>
            </a:r>
          </a:p>
        </p:txBody>
      </p:sp>
      <p:cxnSp>
        <p:nvCxnSpPr>
          <p:cNvPr id="12" name="Connector: Elbow 11">
            <a:extLst>
              <a:ext uri="{FF2B5EF4-FFF2-40B4-BE49-F238E27FC236}">
                <a16:creationId xmlns:a16="http://schemas.microsoft.com/office/drawing/2014/main" id="{88DD57F8-61B6-A40A-6DDC-A264BD0EE43B}"/>
              </a:ext>
            </a:extLst>
          </p:cNvPr>
          <p:cNvCxnSpPr>
            <a:cxnSpLocks/>
          </p:cNvCxnSpPr>
          <p:nvPr/>
        </p:nvCxnSpPr>
        <p:spPr>
          <a:xfrm rot="5400000" flipH="1" flipV="1">
            <a:off x="5303751" y="6111415"/>
            <a:ext cx="372517" cy="303331"/>
          </a:xfrm>
          <a:prstGeom prst="bentConnector3">
            <a:avLst>
              <a:gd name="adj1" fmla="val -1020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1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DFA87461-AC3A-E991-2B79-2BDCCDBF8382}"/>
              </a:ext>
            </a:extLst>
          </p:cNvPr>
          <p:cNvGraphicFramePr>
            <a:graphicFrameLocks noChangeAspect="1"/>
          </p:cNvGraphicFramePr>
          <p:nvPr>
            <p:custDataLst>
              <p:tags r:id="rId1"/>
            </p:custDataLst>
            <p:extLst>
              <p:ext uri="{D42A27DB-BD31-4B8C-83A1-F6EECF244321}">
                <p14:modId xmlns:p14="http://schemas.microsoft.com/office/powerpoint/2010/main" val="31688905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3" imgH="423" progId="TCLayout.ActiveDocument.1">
                  <p:embed/>
                </p:oleObj>
              </mc:Choice>
              <mc:Fallback>
                <p:oleObj name="think-cell Slide" r:id="rId4" imgW="423"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vert="horz" anchor="b">
            <a:noAutofit/>
          </a:bodyPr>
          <a:lstStyle/>
          <a:p>
            <a:r>
              <a:rPr lang="en-US" dirty="0"/>
              <a:t>TIMELINE AFTER EDA</a:t>
            </a:r>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3185117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3.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{70F78617-7657-472D-B784-CAE7618DA63A}tf56000440_win32</Template>
  <TotalTime>631</TotalTime>
  <Words>1025</Words>
  <Application>Microsoft Office PowerPoint</Application>
  <PresentationFormat>Widescreen</PresentationFormat>
  <Paragraphs>167</Paragraphs>
  <Slides>20</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Meiryo</vt:lpstr>
      <vt:lpstr>Arial</vt:lpstr>
      <vt:lpstr>Calibri</vt:lpstr>
      <vt:lpstr>Corbel</vt:lpstr>
      <vt:lpstr>Times New Roman</vt:lpstr>
      <vt:lpstr>ShojiVTI</vt:lpstr>
      <vt:lpstr>think-cell Slide</vt:lpstr>
      <vt:lpstr>Case Study 2: TITANIC Study</vt:lpstr>
      <vt:lpstr>Introduction</vt:lpstr>
      <vt:lpstr>Dataset</vt:lpstr>
      <vt:lpstr>Information on the Data</vt:lpstr>
      <vt:lpstr>Treating the data.</vt:lpstr>
      <vt:lpstr>EDA (univariate)</vt:lpstr>
      <vt:lpstr>EDA (Bivariate &amp; Multivariate)</vt:lpstr>
      <vt:lpstr>EDA (Multivariate)</vt:lpstr>
      <vt:lpstr>TIMELINE AFTER EDA</vt:lpstr>
      <vt:lpstr>Timeline Regressions</vt:lpstr>
      <vt:lpstr>Business Case Objective</vt:lpstr>
      <vt:lpstr>Regressions</vt:lpstr>
      <vt:lpstr>Logistic Regression</vt:lpstr>
      <vt:lpstr>Decision Tree Classifier</vt:lpstr>
      <vt:lpstr>Gaussian NB</vt:lpstr>
      <vt:lpstr>ROC Curve</vt:lpstr>
      <vt:lpstr>KBest + LASSO (Feature Selection + Hyperparameter testing)</vt:lpstr>
      <vt:lpstr>ROC Curve (KBest + LASSO)</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Breast Cancer Study</dc:title>
  <dc:creator>Vincent Mostert</dc:creator>
  <cp:lastModifiedBy>Vincent Mostert</cp:lastModifiedBy>
  <cp:revision>6</cp:revision>
  <dcterms:created xsi:type="dcterms:W3CDTF">2024-02-04T16:11:44Z</dcterms:created>
  <dcterms:modified xsi:type="dcterms:W3CDTF">2024-02-18T14:41:04Z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