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50399950" cy="3239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5254" autoAdjust="0"/>
  </p:normalViewPr>
  <p:slideViewPr>
    <p:cSldViewPr snapToGrid="0">
      <p:cViewPr varScale="1">
        <p:scale>
          <a:sx n="32" d="100"/>
          <a:sy n="32" d="100"/>
        </p:scale>
        <p:origin x="180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C8E90-9794-4BFC-85B5-30BD629C21E5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1143000"/>
            <a:ext cx="4800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42430-5241-44C5-9721-32CC824660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197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1pPr>
    <a:lvl2pPr marL="1987163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2pPr>
    <a:lvl3pPr marL="3974327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3pPr>
    <a:lvl4pPr marL="596149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4pPr>
    <a:lvl5pPr marL="794865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5pPr>
    <a:lvl6pPr marL="9935821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6pPr>
    <a:lvl7pPr marL="11922984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7pPr>
    <a:lvl8pPr marL="13910148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8pPr>
    <a:lvl9pPr marL="15897315" algn="l" defTabSz="3974327" rtl="0" eaLnBrk="1" latinLnBrk="0" hangingPunct="1">
      <a:defRPr sz="52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42430-5241-44C5-9721-32CC824660E1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20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99994" y="5302386"/>
            <a:ext cx="37799963" cy="11279752"/>
          </a:xfrm>
        </p:spPr>
        <p:txBody>
          <a:bodyPr anchor="b"/>
          <a:lstStyle>
            <a:lvl1pPr algn="ctr"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9994" y="17017128"/>
            <a:ext cx="37799963" cy="7822326"/>
          </a:xfrm>
        </p:spPr>
        <p:txBody>
          <a:bodyPr/>
          <a:lstStyle>
            <a:lvl1pPr marL="0" indent="0" algn="ctr">
              <a:buNone/>
              <a:defRPr sz="9921"/>
            </a:lvl1pPr>
            <a:lvl2pPr marL="1890019" indent="0" algn="ctr">
              <a:buNone/>
              <a:defRPr sz="8268"/>
            </a:lvl2pPr>
            <a:lvl3pPr marL="3780038" indent="0" algn="ctr">
              <a:buNone/>
              <a:defRPr sz="7441"/>
            </a:lvl3pPr>
            <a:lvl4pPr marL="5670057" indent="0" algn="ctr">
              <a:buNone/>
              <a:defRPr sz="6614"/>
            </a:lvl4pPr>
            <a:lvl5pPr marL="7560076" indent="0" algn="ctr">
              <a:buNone/>
              <a:defRPr sz="6614"/>
            </a:lvl5pPr>
            <a:lvl6pPr marL="9450095" indent="0" algn="ctr">
              <a:buNone/>
              <a:defRPr sz="6614"/>
            </a:lvl6pPr>
            <a:lvl7pPr marL="11340114" indent="0" algn="ctr">
              <a:buNone/>
              <a:defRPr sz="6614"/>
            </a:lvl7pPr>
            <a:lvl8pPr marL="13230134" indent="0" algn="ctr">
              <a:buNone/>
              <a:defRPr sz="6614"/>
            </a:lvl8pPr>
            <a:lvl9pPr marL="15120153" indent="0" algn="ctr">
              <a:buNone/>
              <a:defRPr sz="66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2345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0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7464" y="1724962"/>
            <a:ext cx="10867489" cy="274568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4997" y="1724962"/>
            <a:ext cx="31972468" cy="2745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016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746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747" y="8077327"/>
            <a:ext cx="43469957" cy="13477201"/>
          </a:xfrm>
        </p:spPr>
        <p:txBody>
          <a:bodyPr anchor="b"/>
          <a:lstStyle>
            <a:lvl1pPr>
              <a:defRPr sz="2480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747" y="21682028"/>
            <a:ext cx="43469957" cy="7087342"/>
          </a:xfrm>
        </p:spPr>
        <p:txBody>
          <a:bodyPr/>
          <a:lstStyle>
            <a:lvl1pPr marL="0" indent="0">
              <a:buNone/>
              <a:defRPr sz="9921">
                <a:solidFill>
                  <a:schemeClr val="tx1">
                    <a:tint val="82000"/>
                  </a:schemeClr>
                </a:solidFill>
              </a:defRPr>
            </a:lvl1pPr>
            <a:lvl2pPr marL="1890019" indent="0">
              <a:buNone/>
              <a:defRPr sz="8268">
                <a:solidFill>
                  <a:schemeClr val="tx1">
                    <a:tint val="82000"/>
                  </a:schemeClr>
                </a:solidFill>
              </a:defRPr>
            </a:lvl2pPr>
            <a:lvl3pPr marL="3780038" indent="0">
              <a:buNone/>
              <a:defRPr sz="7441">
                <a:solidFill>
                  <a:schemeClr val="tx1">
                    <a:tint val="82000"/>
                  </a:schemeClr>
                </a:solidFill>
              </a:defRPr>
            </a:lvl3pPr>
            <a:lvl4pPr marL="5670057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4pPr>
            <a:lvl5pPr marL="756007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5pPr>
            <a:lvl6pPr marL="9450095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6pPr>
            <a:lvl7pPr marL="1134011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7pPr>
            <a:lvl8pPr marL="13230134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8pPr>
            <a:lvl9pPr marL="1512015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352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4996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4975" y="8624810"/>
            <a:ext cx="21419979" cy="20557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00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1" y="1724964"/>
            <a:ext cx="43469957" cy="6262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563" y="7942328"/>
            <a:ext cx="21321539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563" y="11834740"/>
            <a:ext cx="21321539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4975" y="7942328"/>
            <a:ext cx="21426543" cy="3892412"/>
          </a:xfrm>
        </p:spPr>
        <p:txBody>
          <a:bodyPr anchor="b"/>
          <a:lstStyle>
            <a:lvl1pPr marL="0" indent="0">
              <a:buNone/>
              <a:defRPr sz="9921" b="1"/>
            </a:lvl1pPr>
            <a:lvl2pPr marL="1890019" indent="0">
              <a:buNone/>
              <a:defRPr sz="8268" b="1"/>
            </a:lvl2pPr>
            <a:lvl3pPr marL="3780038" indent="0">
              <a:buNone/>
              <a:defRPr sz="7441" b="1"/>
            </a:lvl3pPr>
            <a:lvl4pPr marL="5670057" indent="0">
              <a:buNone/>
              <a:defRPr sz="6614" b="1"/>
            </a:lvl4pPr>
            <a:lvl5pPr marL="7560076" indent="0">
              <a:buNone/>
              <a:defRPr sz="6614" b="1"/>
            </a:lvl5pPr>
            <a:lvl6pPr marL="9450095" indent="0">
              <a:buNone/>
              <a:defRPr sz="6614" b="1"/>
            </a:lvl6pPr>
            <a:lvl7pPr marL="11340114" indent="0">
              <a:buNone/>
              <a:defRPr sz="6614" b="1"/>
            </a:lvl7pPr>
            <a:lvl8pPr marL="13230134" indent="0">
              <a:buNone/>
              <a:defRPr sz="6614" b="1"/>
            </a:lvl8pPr>
            <a:lvl9pPr marL="15120153" indent="0">
              <a:buNone/>
              <a:defRPr sz="66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4975" y="11834740"/>
            <a:ext cx="21426543" cy="17407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306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07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60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6543" y="4664900"/>
            <a:ext cx="25514975" cy="23024494"/>
          </a:xfrm>
        </p:spPr>
        <p:txBody>
          <a:bodyPr/>
          <a:lstStyle>
            <a:lvl1pPr>
              <a:defRPr sz="13228"/>
            </a:lvl1pPr>
            <a:lvl2pPr>
              <a:defRPr sz="11575"/>
            </a:lvl2pPr>
            <a:lvl3pPr>
              <a:defRPr sz="9921"/>
            </a:lvl3pPr>
            <a:lvl4pPr>
              <a:defRPr sz="8268"/>
            </a:lvl4pPr>
            <a:lvl5pPr>
              <a:defRPr sz="8268"/>
            </a:lvl5pPr>
            <a:lvl6pPr>
              <a:defRPr sz="8268"/>
            </a:lvl6pPr>
            <a:lvl7pPr>
              <a:defRPr sz="8268"/>
            </a:lvl7pPr>
            <a:lvl8pPr>
              <a:defRPr sz="8268"/>
            </a:lvl8pPr>
            <a:lvl9pPr>
              <a:defRPr sz="82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232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563" y="2159952"/>
            <a:ext cx="16255294" cy="7559834"/>
          </a:xfrm>
        </p:spPr>
        <p:txBody>
          <a:bodyPr anchor="b"/>
          <a:lstStyle>
            <a:lvl1pPr>
              <a:defRPr sz="132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6543" y="4664900"/>
            <a:ext cx="25514975" cy="23024494"/>
          </a:xfrm>
        </p:spPr>
        <p:txBody>
          <a:bodyPr anchor="t"/>
          <a:lstStyle>
            <a:lvl1pPr marL="0" indent="0">
              <a:buNone/>
              <a:defRPr sz="13228"/>
            </a:lvl1pPr>
            <a:lvl2pPr marL="1890019" indent="0">
              <a:buNone/>
              <a:defRPr sz="11575"/>
            </a:lvl2pPr>
            <a:lvl3pPr marL="3780038" indent="0">
              <a:buNone/>
              <a:defRPr sz="9921"/>
            </a:lvl3pPr>
            <a:lvl4pPr marL="5670057" indent="0">
              <a:buNone/>
              <a:defRPr sz="8268"/>
            </a:lvl4pPr>
            <a:lvl5pPr marL="7560076" indent="0">
              <a:buNone/>
              <a:defRPr sz="8268"/>
            </a:lvl5pPr>
            <a:lvl6pPr marL="9450095" indent="0">
              <a:buNone/>
              <a:defRPr sz="8268"/>
            </a:lvl6pPr>
            <a:lvl7pPr marL="11340114" indent="0">
              <a:buNone/>
              <a:defRPr sz="8268"/>
            </a:lvl7pPr>
            <a:lvl8pPr marL="13230134" indent="0">
              <a:buNone/>
              <a:defRPr sz="8268"/>
            </a:lvl8pPr>
            <a:lvl9pPr marL="15120153" indent="0">
              <a:buNone/>
              <a:defRPr sz="82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563" y="9719786"/>
            <a:ext cx="16255294" cy="18007107"/>
          </a:xfrm>
        </p:spPr>
        <p:txBody>
          <a:bodyPr/>
          <a:lstStyle>
            <a:lvl1pPr marL="0" indent="0">
              <a:buNone/>
              <a:defRPr sz="6614"/>
            </a:lvl1pPr>
            <a:lvl2pPr marL="1890019" indent="0">
              <a:buNone/>
              <a:defRPr sz="5787"/>
            </a:lvl2pPr>
            <a:lvl3pPr marL="3780038" indent="0">
              <a:buNone/>
              <a:defRPr sz="4961"/>
            </a:lvl3pPr>
            <a:lvl4pPr marL="5670057" indent="0">
              <a:buNone/>
              <a:defRPr sz="4134"/>
            </a:lvl4pPr>
            <a:lvl5pPr marL="7560076" indent="0">
              <a:buNone/>
              <a:defRPr sz="4134"/>
            </a:lvl5pPr>
            <a:lvl6pPr marL="9450095" indent="0">
              <a:buNone/>
              <a:defRPr sz="4134"/>
            </a:lvl6pPr>
            <a:lvl7pPr marL="11340114" indent="0">
              <a:buNone/>
              <a:defRPr sz="4134"/>
            </a:lvl7pPr>
            <a:lvl8pPr marL="13230134" indent="0">
              <a:buNone/>
              <a:defRPr sz="4134"/>
            </a:lvl8pPr>
            <a:lvl9pPr marL="15120153" indent="0">
              <a:buNone/>
              <a:defRPr sz="413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4997" y="1724964"/>
            <a:ext cx="43469957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997" y="8624810"/>
            <a:ext cx="43469957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4996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60A09-DED0-4C97-A33F-13B704B9EC28}" type="datetimeFigureOut">
              <a:rPr lang="en-AU" smtClean="0"/>
              <a:t>11/09/2024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4984" y="30029342"/>
            <a:ext cx="1700998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4965" y="30029342"/>
            <a:ext cx="11339989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C05B4-4160-45A4-90CF-F1F51417AE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38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780038" rtl="0" eaLnBrk="1" latinLnBrk="0" hangingPunct="1">
        <a:lnSpc>
          <a:spcPct val="90000"/>
        </a:lnSpc>
        <a:spcBef>
          <a:spcPct val="0"/>
        </a:spcBef>
        <a:buNone/>
        <a:defRPr sz="181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10" indent="-945010" algn="l" defTabSz="3780038" rtl="0" eaLnBrk="1" latinLnBrk="0" hangingPunct="1">
        <a:lnSpc>
          <a:spcPct val="90000"/>
        </a:lnSpc>
        <a:spcBef>
          <a:spcPts val="4134"/>
        </a:spcBef>
        <a:buFont typeface="Arial" panose="020B0604020202020204" pitchFamily="34" charset="0"/>
        <a:buChar char="•"/>
        <a:defRPr sz="11575" kern="1200">
          <a:solidFill>
            <a:schemeClr val="tx1"/>
          </a:solidFill>
          <a:latin typeface="+mn-lt"/>
          <a:ea typeface="+mn-ea"/>
          <a:cs typeface="+mn-cs"/>
        </a:defRPr>
      </a:lvl1pPr>
      <a:lvl2pPr marL="2835029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2pPr>
      <a:lvl3pPr marL="4725048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3pPr>
      <a:lvl4pPr marL="6615067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8505086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10395105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2285124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4175143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6065162" indent="-945010" algn="l" defTabSz="3780038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1pPr>
      <a:lvl2pPr marL="1890019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2pPr>
      <a:lvl3pPr marL="3780038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3pPr>
      <a:lvl4pPr marL="5670057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4pPr>
      <a:lvl5pPr marL="7560076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5pPr>
      <a:lvl6pPr marL="9450095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6pPr>
      <a:lvl7pPr marL="1134011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7pPr>
      <a:lvl8pPr marL="13230134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8pPr>
      <a:lvl9pPr marL="15120153" algn="l" defTabSz="3780038" rtl="0" eaLnBrk="1" latinLnBrk="0" hangingPunct="1">
        <a:defRPr sz="74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6.sv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microsoft.com/office/2007/relationships/hdphoto" Target="../media/hdphoto1.wdp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5.png"/><Relationship Id="rId3" Type="http://schemas.openxmlformats.org/officeDocument/2006/relationships/image" Target="../media/image9.png"/><Relationship Id="rId21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6.sv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5.png"/><Relationship Id="rId10" Type="http://schemas.openxmlformats.org/officeDocument/2006/relationships/image" Target="../media/image16.png"/><Relationship Id="rId19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6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microsoft.com/office/2007/relationships/hdphoto" Target="../media/hdphoto1.wdp"/><Relationship Id="rId5" Type="http://schemas.openxmlformats.org/officeDocument/2006/relationships/image" Target="../media/image30.png"/><Relationship Id="rId1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D3FC533-2C87-92A9-9234-95899DFD8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2198" y="19617720"/>
            <a:ext cx="11078074" cy="80244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4BE7CA6-C1B9-77BD-F454-4FD08F199082}"/>
              </a:ext>
            </a:extLst>
          </p:cNvPr>
          <p:cNvSpPr/>
          <p:nvPr/>
        </p:nvSpPr>
        <p:spPr>
          <a:xfrm>
            <a:off x="0" y="0"/>
            <a:ext cx="22601318" cy="3239928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271C8C-CA64-AA47-51B4-908BA1DFB4D9}"/>
              </a:ext>
            </a:extLst>
          </p:cNvPr>
          <p:cNvSpPr txBox="1"/>
          <p:nvPr/>
        </p:nvSpPr>
        <p:spPr>
          <a:xfrm>
            <a:off x="36882522" y="17202538"/>
            <a:ext cx="129325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</a:p>
          <a:p>
            <a:endParaRPr lang="en-US" sz="3600" b="1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Sleep discrepancy is mostly restricted to sleep states or sleep time and varies in its conceptual distance to sleep misperception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FCBC6C-DE6F-5CCF-7B25-D238CEB58B7E}"/>
              </a:ext>
            </a:extLst>
          </p:cNvPr>
          <p:cNvSpPr txBox="1"/>
          <p:nvPr/>
        </p:nvSpPr>
        <p:spPr>
          <a:xfrm>
            <a:off x="37225282" y="27642125"/>
            <a:ext cx="12589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Conceptual and methodological problems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Methodological heterogeneity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Objective SOL definitions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Operationalising with derived indices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Averaging across nights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Correlations as concordance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quality discrepancy</a:t>
            </a:r>
          </a:p>
          <a:p>
            <a:pPr marL="1314450" lvl="1" indent="-857250">
              <a:buFont typeface="+mj-lt"/>
              <a:buAutoNum type="romanLcPeriod"/>
            </a:pPr>
            <a:r>
              <a:rPr lang="en-US" sz="3600" dirty="0"/>
              <a:t>Sleep diaries defining rest intervals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CCB7C4-E0EC-7D88-D36D-3BACBEBB2CCA}"/>
              </a:ext>
            </a:extLst>
          </p:cNvPr>
          <p:cNvSpPr txBox="1"/>
          <p:nvPr/>
        </p:nvSpPr>
        <p:spPr>
          <a:xfrm>
            <a:off x="36882522" y="13856263"/>
            <a:ext cx="135174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Approximately half (n = 128) of included studies calculated a derived index (e.g., self-report TST–objective TST) to operationalise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172 studies measured sleep discrepancy at the group level by directly comparing self-report and objective sleep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E8804E-6BAB-5DF0-3B36-0A8DB17AB3F4}"/>
              </a:ext>
            </a:extLst>
          </p:cNvPr>
          <p:cNvSpPr txBox="1"/>
          <p:nvPr/>
        </p:nvSpPr>
        <p:spPr>
          <a:xfrm>
            <a:off x="832272" y="1757167"/>
            <a:ext cx="21316194" cy="1071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different types</a:t>
            </a:r>
            <a:r>
              <a:rPr lang="en-US" sz="13800" dirty="0">
                <a:solidFill>
                  <a:schemeClr val="bg1"/>
                </a:solidFill>
              </a:rPr>
              <a:t> of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how they have been investigated.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16B859-35A7-2385-1910-FC6AB16623CE}"/>
              </a:ext>
            </a:extLst>
          </p:cNvPr>
          <p:cNvGrpSpPr/>
          <p:nvPr/>
        </p:nvGrpSpPr>
        <p:grpSpPr>
          <a:xfrm>
            <a:off x="1219678" y="26444978"/>
            <a:ext cx="3981986" cy="4968240"/>
            <a:chOff x="31023771" y="26798938"/>
            <a:chExt cx="3981986" cy="496824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982BBF38-C113-40B4-374C-E3858159952F}"/>
                </a:ext>
              </a:extLst>
            </p:cNvPr>
            <p:cNvSpPr/>
            <p:nvPr/>
          </p:nvSpPr>
          <p:spPr>
            <a:xfrm>
              <a:off x="31023771" y="26798938"/>
              <a:ext cx="3981986" cy="49682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25D0C7-0619-0A8C-E5D8-809352E575D5}"/>
                </a:ext>
              </a:extLst>
            </p:cNvPr>
            <p:cNvSpPr txBox="1"/>
            <p:nvPr/>
          </p:nvSpPr>
          <p:spPr>
            <a:xfrm>
              <a:off x="31820009" y="30587642"/>
              <a:ext cx="2477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SCAN ME</a:t>
              </a:r>
              <a:endParaRPr lang="en-AU" sz="40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7ED594-206D-BC8C-D861-4CC7EFB65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59844" y="27211652"/>
              <a:ext cx="3309840" cy="3327947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B38785B-2C98-603F-DE65-330CC224ED98}"/>
              </a:ext>
            </a:extLst>
          </p:cNvPr>
          <p:cNvGrpSpPr/>
          <p:nvPr/>
        </p:nvGrpSpPr>
        <p:grpSpPr>
          <a:xfrm>
            <a:off x="22814917" y="643689"/>
            <a:ext cx="13888013" cy="31135068"/>
            <a:chOff x="192690" y="632110"/>
            <a:chExt cx="13888013" cy="311350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D8831EE-3C78-57BF-B5B5-03900E765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690" y="19367557"/>
              <a:ext cx="13888013" cy="1239962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1D2DA7-8213-8D1A-92A5-6CB62CF4BBAF}"/>
                </a:ext>
              </a:extLst>
            </p:cNvPr>
            <p:cNvSpPr txBox="1"/>
            <p:nvPr/>
          </p:nvSpPr>
          <p:spPr>
            <a:xfrm>
              <a:off x="637721" y="632110"/>
              <a:ext cx="13442981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A scoping review of sleep discrepancy methodology: </a:t>
              </a:r>
            </a:p>
            <a:p>
              <a:r>
                <a:rPr lang="en-US" sz="8800" b="1" dirty="0"/>
                <a:t>what are we measuring and what does it mean?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94301F6-E90D-DEC1-F0C7-C8C4AD64E965}"/>
                </a:ext>
              </a:extLst>
            </p:cNvPr>
            <p:cNvSpPr txBox="1"/>
            <p:nvPr/>
          </p:nvSpPr>
          <p:spPr>
            <a:xfrm>
              <a:off x="561489" y="1290014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C51CF3-2F55-438C-F15A-31AB04E867E5}"/>
                </a:ext>
              </a:extLst>
            </p:cNvPr>
            <p:cNvSpPr txBox="1"/>
            <p:nvPr/>
          </p:nvSpPr>
          <p:spPr>
            <a:xfrm>
              <a:off x="561488" y="13579170"/>
              <a:ext cx="13116411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600" dirty="0"/>
                <a:t>Sleep discrepancy is a common feature of insomnia disorder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Sleep discrepancy has been investigated with diverse methods making it difficult to integrate findings across studies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AIM: </a:t>
              </a:r>
              <a:r>
                <a:rPr lang="en-US" sz="3600" i="1" dirty="0"/>
                <a:t>How has sleep discrepancy has been conceptualised in the literature what methods have been used to investigate it?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71E774-1ADE-A2ED-20F8-A968CF0765D4}"/>
                </a:ext>
              </a:extLst>
            </p:cNvPr>
            <p:cNvSpPr txBox="1"/>
            <p:nvPr/>
          </p:nvSpPr>
          <p:spPr>
            <a:xfrm>
              <a:off x="561488" y="16831122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6B9B4C-2730-8FE2-37B8-7A9B55D198A7}"/>
                </a:ext>
              </a:extLst>
            </p:cNvPr>
            <p:cNvSpPr txBox="1"/>
            <p:nvPr/>
          </p:nvSpPr>
          <p:spPr>
            <a:xfrm>
              <a:off x="561488" y="17467958"/>
              <a:ext cx="1311641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Scoping review methodology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600" dirty="0"/>
                <a:t>Included: all comparing self-report with objective measure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600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072AC25-622B-563B-DA8A-798498CC05CE}"/>
                </a:ext>
              </a:extLst>
            </p:cNvPr>
            <p:cNvGrpSpPr/>
            <p:nvPr/>
          </p:nvGrpSpPr>
          <p:grpSpPr>
            <a:xfrm>
              <a:off x="561487" y="7431705"/>
              <a:ext cx="13093031" cy="5109091"/>
              <a:chOff x="864146" y="7420279"/>
              <a:chExt cx="13093031" cy="5109091"/>
            </a:xfrm>
          </p:grpSpPr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864CA6B4-AC8B-04A4-0395-F63993A07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146" y="7420279"/>
                <a:ext cx="13093031" cy="5109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3600" dirty="0"/>
                  <a:t>	tom.fioccowalton@research.uwa.edu.au </a:t>
                </a:r>
                <a:br>
                  <a:rPr lang="en-US" altLang="en-US" sz="3600" dirty="0"/>
                </a:br>
                <a:r>
                  <a:rPr lang="en-US" altLang="en-US" sz="3600" dirty="0"/>
                  <a:t>	https://github.com/tfwalton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Simone N. Fueggle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1,3,4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36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CALHN Neuropsychology, Royal Adelaide Hospital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4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27" name="Picture 26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9351E67D-C403-CD95-6487-AD7CAC7ED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276109" y="9376432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37" name="Graphic 36" descr="Envelope with solid fill">
                <a:extLst>
                  <a:ext uri="{FF2B5EF4-FFF2-40B4-BE49-F238E27FC236}">
                    <a16:creationId xmlns:a16="http://schemas.microsoft.com/office/drawing/2014/main" id="{E8B404E0-454C-B987-4594-5297801E4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02157" y="8508716"/>
                <a:ext cx="562935" cy="562935"/>
              </a:xfrm>
              <a:prstGeom prst="rect">
                <a:avLst/>
              </a:prstGeom>
            </p:spPr>
          </p:pic>
        </p:grp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085654D-8076-B97F-F3C6-C65B977879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15821" y="248137"/>
            <a:ext cx="10331914" cy="133426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C96E157-2223-8573-B348-6DEEE8937EF0}"/>
              </a:ext>
            </a:extLst>
          </p:cNvPr>
          <p:cNvSpPr txBox="1"/>
          <p:nvPr/>
        </p:nvSpPr>
        <p:spPr>
          <a:xfrm>
            <a:off x="37383422" y="366691"/>
            <a:ext cx="2683853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endParaRPr lang="en-US" sz="3600" b="1" dirty="0"/>
          </a:p>
          <a:p>
            <a:r>
              <a:rPr lang="en-US" sz="3600" b="1" dirty="0"/>
              <a:t>Results</a:t>
            </a:r>
          </a:p>
          <a:p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390753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AE7DC4-2137-E188-3E9A-1110B832F02F}"/>
              </a:ext>
            </a:extLst>
          </p:cNvPr>
          <p:cNvSpPr/>
          <p:nvPr/>
        </p:nvSpPr>
        <p:spPr>
          <a:xfrm>
            <a:off x="-66739" y="0"/>
            <a:ext cx="22830661" cy="3239928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1451" y="6073603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36844215" y="11150110"/>
            <a:ext cx="13273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The R</a:t>
            </a:r>
            <a:r>
              <a:rPr lang="en-AU" sz="3200" baseline="30000" dirty="0"/>
              <a:t>2</a:t>
            </a:r>
            <a:r>
              <a:rPr lang="en-AU" sz="3200" dirty="0"/>
              <a:t> from the absolute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0.03) was reduced more than two-fold from the unconstrained piecewise regression (R</a:t>
            </a:r>
            <a:r>
              <a:rPr lang="en-AU" sz="3200" baseline="30000" dirty="0"/>
              <a:t>2</a:t>
            </a:r>
            <a:r>
              <a:rPr lang="en-AU" sz="3200" dirty="0"/>
              <a:t> = 0.072) a difference that was statistically significant (F =11.2, p &lt; .001).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7645" y="22124616"/>
            <a:ext cx="8611236" cy="102222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6816257" y="22124616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36677707" y="1057005"/>
            <a:ext cx="131974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36631883" y="28148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4668" y="2549653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87474" y="3787185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87474" y="5003918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45140" y="3053344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6677707" y="1285130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09061" y="15322224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35683" y="15023700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6844215" y="20850738"/>
            <a:ext cx="130309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 </a:t>
            </a:r>
            <a:r>
              <a:rPr lang="en-AU" sz="3200" dirty="0"/>
              <a:t>opposite in sign and dependent on value of the other component </a:t>
            </a:r>
            <a:endParaRPr lang="en-US" sz="32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66341" y="17135605"/>
            <a:ext cx="11027763" cy="334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658113" y="1699503"/>
            <a:ext cx="16335344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95DCF27-B8F9-456A-7C21-B7509C896C16}"/>
              </a:ext>
            </a:extLst>
          </p:cNvPr>
          <p:cNvGrpSpPr/>
          <p:nvPr/>
        </p:nvGrpSpPr>
        <p:grpSpPr>
          <a:xfrm>
            <a:off x="17773721" y="3329607"/>
            <a:ext cx="4099587" cy="28461971"/>
            <a:chOff x="18188635" y="3165594"/>
            <a:chExt cx="4099587" cy="2846197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8AEBF29-076B-3607-0D98-085BAB84E16E}"/>
                </a:ext>
              </a:extLst>
            </p:cNvPr>
            <p:cNvSpPr/>
            <p:nvPr/>
          </p:nvSpPr>
          <p:spPr>
            <a:xfrm rot="16200000">
              <a:off x="18328222" y="8028423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DE90BF-09BD-DEC2-341A-22C8D3B8264E}"/>
                </a:ext>
              </a:extLst>
            </p:cNvPr>
            <p:cNvSpPr/>
            <p:nvPr/>
          </p:nvSpPr>
          <p:spPr>
            <a:xfrm rot="16200000">
              <a:off x="18188635" y="1324806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D19447C-E437-8010-02B7-6BDCF7A3519A}"/>
                </a:ext>
              </a:extLst>
            </p:cNvPr>
            <p:cNvSpPr/>
            <p:nvPr/>
          </p:nvSpPr>
          <p:spPr>
            <a:xfrm rot="16200000">
              <a:off x="18220324" y="18067668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AF28090-719F-4F64-18E4-0C39F719C1BD}"/>
                </a:ext>
              </a:extLst>
            </p:cNvPr>
            <p:cNvSpPr/>
            <p:nvPr/>
          </p:nvSpPr>
          <p:spPr>
            <a:xfrm rot="16200000">
              <a:off x="18217858" y="22770947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3D2F9C-1A72-C404-D67D-5B9BEB1C6C5A}"/>
                </a:ext>
              </a:extLst>
            </p:cNvPr>
            <p:cNvSpPr/>
            <p:nvPr/>
          </p:nvSpPr>
          <p:spPr>
            <a:xfrm rot="16200000">
              <a:off x="18188635" y="27667565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E480C9B-6A50-B2C4-9A5E-B30F77352519}"/>
                </a:ext>
              </a:extLst>
            </p:cNvPr>
            <p:cNvSpPr/>
            <p:nvPr/>
          </p:nvSpPr>
          <p:spPr>
            <a:xfrm rot="16200000">
              <a:off x="18328222" y="3165594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FB135E-B2EA-D03E-1B28-55AADE428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637442" y="3468128"/>
              <a:ext cx="3250945" cy="335493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0E61050-C2FC-A18E-16C8-53C5C91D2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8590116" y="8208423"/>
              <a:ext cx="3233898" cy="36000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C94897B-AC8A-4418-8CB4-EE97038EA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590116" y="13294149"/>
              <a:ext cx="3220417" cy="35342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BA848F5-605E-085E-58FF-608B6FCAC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8512263" y="18220602"/>
              <a:ext cx="3376124" cy="353420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2038A45-C817-CAF6-E579-3EB444588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8478759" y="23120132"/>
              <a:ext cx="3292551" cy="3477968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EB37593-C570-3CE8-86A5-996BFCAD7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8421005" y="27880464"/>
              <a:ext cx="3471701" cy="3534203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9961AC-826A-1F43-19E6-A3B8DCFBA7DD}"/>
              </a:ext>
            </a:extLst>
          </p:cNvPr>
          <p:cNvGrpSpPr/>
          <p:nvPr/>
        </p:nvGrpSpPr>
        <p:grpSpPr>
          <a:xfrm>
            <a:off x="1098022" y="26440412"/>
            <a:ext cx="3981986" cy="4968240"/>
            <a:chOff x="32239974" y="26761440"/>
            <a:chExt cx="3981986" cy="496824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AEFF63-6A28-7BDA-0D3E-40CB5636B826}"/>
                </a:ext>
              </a:extLst>
            </p:cNvPr>
            <p:cNvSpPr/>
            <p:nvPr/>
          </p:nvSpPr>
          <p:spPr>
            <a:xfrm>
              <a:off x="32239974" y="26761440"/>
              <a:ext cx="3981986" cy="49682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D390A-164E-E60D-8B12-383B5FAB2B63}"/>
                </a:ext>
              </a:extLst>
            </p:cNvPr>
            <p:cNvSpPr txBox="1"/>
            <p:nvPr/>
          </p:nvSpPr>
          <p:spPr>
            <a:xfrm>
              <a:off x="33090773" y="30571440"/>
              <a:ext cx="2477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SCAN ME</a:t>
              </a:r>
              <a:endParaRPr lang="en-AU" sz="4000" b="1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FF5C06-2D57-7EA7-1C11-1CDA68101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635040" y="27312628"/>
              <a:ext cx="3270399" cy="315688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BC4A4C-E6EF-2203-6EC8-F2B7066A0BB1}"/>
              </a:ext>
            </a:extLst>
          </p:cNvPr>
          <p:cNvGrpSpPr/>
          <p:nvPr/>
        </p:nvGrpSpPr>
        <p:grpSpPr>
          <a:xfrm>
            <a:off x="23261973" y="604654"/>
            <a:ext cx="13369910" cy="30876625"/>
            <a:chOff x="342539" y="546096"/>
            <a:chExt cx="13369910" cy="3087662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DC05D2-590F-5EE6-2F5A-93741B4D532D}"/>
                </a:ext>
              </a:extLst>
            </p:cNvPr>
            <p:cNvSpPr txBox="1"/>
            <p:nvPr/>
          </p:nvSpPr>
          <p:spPr>
            <a:xfrm>
              <a:off x="419266" y="546096"/>
              <a:ext cx="12826669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On the use of difference and ratio scores in sleep discrepancy research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4B673A-3489-6E77-2972-DFDFA67CC3E7}"/>
                </a:ext>
              </a:extLst>
            </p:cNvPr>
            <p:cNvSpPr txBox="1"/>
            <p:nvPr/>
          </p:nvSpPr>
          <p:spPr>
            <a:xfrm>
              <a:off x="356828" y="10044780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6451DD-2D78-5A45-CC62-3C865F9378E4}"/>
                </a:ext>
              </a:extLst>
            </p:cNvPr>
            <p:cNvSpPr txBox="1"/>
            <p:nvPr/>
          </p:nvSpPr>
          <p:spPr>
            <a:xfrm>
              <a:off x="426755" y="1411107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DE0CA77-5007-8153-F730-7EC1DDF5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6348" y="26381854"/>
              <a:ext cx="10836708" cy="3897702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C58BF93-B908-9937-BAA9-49BF0744F5B1}"/>
                </a:ext>
              </a:extLst>
            </p:cNvPr>
            <p:cNvSpPr txBox="1"/>
            <p:nvPr/>
          </p:nvSpPr>
          <p:spPr>
            <a:xfrm>
              <a:off x="573126" y="30345503"/>
              <a:ext cx="1302499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/>
                <a:t>A statistically significant reduction in R</a:t>
              </a:r>
              <a:r>
                <a:rPr lang="en-AU" sz="3200" baseline="30000" dirty="0"/>
                <a:t>2</a:t>
              </a:r>
              <a:r>
                <a:rPr lang="en-AU" sz="3200" dirty="0"/>
                <a:t> from the additive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0.059) to the difference score model (R</a:t>
              </a:r>
              <a:r>
                <a:rPr lang="en-AU" sz="3200" baseline="30000" dirty="0"/>
                <a:t>2</a:t>
              </a:r>
              <a:r>
                <a:rPr lang="en-AU" sz="3200" dirty="0"/>
                <a:t> = 0.023) is observed (F =53.7, p &lt; .001)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767AFB1-4749-0948-D9F2-A56534602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18488" y="18858102"/>
              <a:ext cx="10780539" cy="3985273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FFEEAF-C2CF-52DF-7583-599753C599EA}"/>
                </a:ext>
              </a:extLst>
            </p:cNvPr>
            <p:cNvSpPr txBox="1"/>
            <p:nvPr/>
          </p:nvSpPr>
          <p:spPr>
            <a:xfrm>
              <a:off x="464881" y="23078992"/>
              <a:ext cx="1324756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3200" dirty="0" err="1"/>
                <a:t>Muggeo’s</a:t>
              </a:r>
              <a:r>
                <a:rPr lang="en-AU" sz="3200" dirty="0"/>
                <a:t> score test for one or two changes in the slope of regression (</a:t>
              </a:r>
              <a:r>
                <a:rPr lang="en-AU" sz="3200" dirty="0" err="1"/>
                <a:t>Muggeo</a:t>
              </a:r>
              <a:r>
                <a:rPr lang="en-AU" sz="3200" dirty="0"/>
                <a:t> 2016) is statistically significant, observed value = 2.026, p = 0.043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4D469C4-5820-E4C6-3C54-2B5CC4C03706}"/>
                </a:ext>
              </a:extLst>
            </p:cNvPr>
            <p:cNvSpPr txBox="1"/>
            <p:nvPr/>
          </p:nvSpPr>
          <p:spPr>
            <a:xfrm>
              <a:off x="426755" y="17362779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Difference score problems</a:t>
              </a:r>
              <a:endParaRPr lang="en-AU" sz="36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BF6EDC-6370-F09C-0977-C71EFB668C70}"/>
                </a:ext>
              </a:extLst>
            </p:cNvPr>
            <p:cNvSpPr txBox="1"/>
            <p:nvPr/>
          </p:nvSpPr>
          <p:spPr>
            <a:xfrm>
              <a:off x="356827" y="24696879"/>
              <a:ext cx="1295154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Implicit constraints</a:t>
              </a:r>
              <a:r>
                <a:rPr lang="en-AU" sz="3200" dirty="0"/>
                <a:t> components equal magnitude opposite in sign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B10E24F-5E0F-A11E-363F-29DD1B56E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2306" y="25324326"/>
              <a:ext cx="5687219" cy="6096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736EDF2-5B9B-7CF1-617F-D6F2A5D24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538699" y="25838853"/>
              <a:ext cx="6001588" cy="54300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001680-A163-2C98-8B27-714FB41E0690}"/>
                </a:ext>
              </a:extLst>
            </p:cNvPr>
            <p:cNvSpPr txBox="1"/>
            <p:nvPr/>
          </p:nvSpPr>
          <p:spPr>
            <a:xfrm>
              <a:off x="429536" y="17981131"/>
              <a:ext cx="13094204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b="1" dirty="0"/>
                <a:t>Directionality</a:t>
              </a:r>
              <a:r>
                <a:rPr lang="en-AU" sz="3200" dirty="0"/>
                <a:t> </a:t>
              </a:r>
              <a:r>
                <a:rPr lang="en-US" sz="3200" dirty="0"/>
                <a:t>identified effects exist through the full range of a difference score</a:t>
              </a:r>
              <a:endParaRPr lang="en-AU" sz="3200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43B9646-EBCA-3F4E-22CD-9D4EC55EEE61}"/>
                </a:ext>
              </a:extLst>
            </p:cNvPr>
            <p:cNvGrpSpPr/>
            <p:nvPr/>
          </p:nvGrpSpPr>
          <p:grpSpPr>
            <a:xfrm>
              <a:off x="342539" y="4818888"/>
              <a:ext cx="13255578" cy="4739759"/>
              <a:chOff x="342539" y="4818888"/>
              <a:chExt cx="13255578" cy="4739759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F823D07A-8988-FCF0-BC70-11C3F5D7E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539" y="4818888"/>
                <a:ext cx="13255578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4" name="Picture 13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A4DE43B9-EAB4-CDA6-1085-8D8C8B177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3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641647" y="688003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5" name="Graphic 14" descr="Envelope with solid fill">
                <a:extLst>
                  <a:ext uri="{FF2B5EF4-FFF2-40B4-BE49-F238E27FC236}">
                    <a16:creationId xmlns:a16="http://schemas.microsoft.com/office/drawing/2014/main" id="{B0479EDD-6DA7-06F0-4A8C-762BD557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578147" y="595805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BE21E0-6DF2-4E7D-8AF8-C5AC0F5DD889}"/>
                </a:ext>
              </a:extLst>
            </p:cNvPr>
            <p:cNvSpPr txBox="1"/>
            <p:nvPr/>
          </p:nvSpPr>
          <p:spPr>
            <a:xfrm>
              <a:off x="356827" y="10723810"/>
              <a:ext cx="12951548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Sleep </a:t>
              </a:r>
              <a:r>
                <a:rPr lang="en-US" sz="3200" dirty="0"/>
                <a:t>discrepancy  is  the discordance between self-report and objective measures of sleep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Derived indices are associated with a range of conceptual and methodological problems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1B5D5FB-DBE7-A4EB-08AC-E09388FD54C2}"/>
                </a:ext>
              </a:extLst>
            </p:cNvPr>
            <p:cNvSpPr txBox="1"/>
            <p:nvPr/>
          </p:nvSpPr>
          <p:spPr>
            <a:xfrm>
              <a:off x="356827" y="14757405"/>
              <a:ext cx="12461664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Archival data: Healthy Ageing Research Programme (N = 230; age 50+)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Objective sleep using actigraphy with concurrent sleep diaries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Questionnaires measures including the insomnia severity index.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6783928" y="13423605"/>
            <a:ext cx="133337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/>
              <a:t>Arbitrary designation of numerator/ denominator</a:t>
            </a:r>
          </a:p>
        </p:txBody>
      </p:sp>
    </p:spTree>
    <p:extLst>
      <p:ext uri="{BB962C8B-B14F-4D97-AF65-F5344CB8AC3E}">
        <p14:creationId xmlns:p14="http://schemas.microsoft.com/office/powerpoint/2010/main" val="7784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C315000-B3A3-2C24-3715-E24C5D5A0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7497" y="15949728"/>
            <a:ext cx="11114415" cy="49945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E7197FF-C1A2-8A7F-1488-36C29C84754C}"/>
              </a:ext>
            </a:extLst>
          </p:cNvPr>
          <p:cNvSpPr txBox="1"/>
          <p:nvPr/>
        </p:nvSpPr>
        <p:spPr>
          <a:xfrm>
            <a:off x="18674843" y="21201287"/>
            <a:ext cx="156320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The R</a:t>
            </a:r>
            <a:r>
              <a:rPr lang="en-AU" sz="3200" baseline="30000" dirty="0"/>
              <a:t>2</a:t>
            </a:r>
            <a:r>
              <a:rPr lang="en-AU" sz="3200" dirty="0"/>
              <a:t> from the absolute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0.03) was reduced more than two-fold from the unconstrained piecewise regression (R</a:t>
            </a:r>
            <a:r>
              <a:rPr lang="en-AU" sz="3200" baseline="30000" dirty="0"/>
              <a:t>2</a:t>
            </a:r>
            <a:r>
              <a:rPr lang="en-AU" sz="3200" dirty="0"/>
              <a:t> = 0.072) a difference that was statistically significant (F =11.2, p &lt; .001).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91B5B23-FDF2-FD95-E74A-9F77C5A1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6225" y="19129685"/>
            <a:ext cx="10780538" cy="1279741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5D28F42-9E15-1368-8942-F4B1DCBEAB55}"/>
              </a:ext>
            </a:extLst>
          </p:cNvPr>
          <p:cNvSpPr txBox="1"/>
          <p:nvPr/>
        </p:nvSpPr>
        <p:spPr>
          <a:xfrm>
            <a:off x="34797180" y="1901525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Solutions</a:t>
            </a:r>
            <a:endParaRPr lang="en-AU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7AE720-05CE-7F06-C367-57AC1870A095}"/>
              </a:ext>
            </a:extLst>
          </p:cNvPr>
          <p:cNvSpPr txBox="1"/>
          <p:nvPr/>
        </p:nvSpPr>
        <p:spPr>
          <a:xfrm>
            <a:off x="19075719" y="10082398"/>
            <a:ext cx="159557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full-range symmetrical distribution may not be present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in magnitude opposite in sign, pattern reverses at X = Y, no combined main effect of predictors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C83882-8199-E597-3549-C499C9E9E310}"/>
              </a:ext>
            </a:extLst>
          </p:cNvPr>
          <p:cNvSpPr txBox="1"/>
          <p:nvPr/>
        </p:nvSpPr>
        <p:spPr>
          <a:xfrm>
            <a:off x="19364674" y="930688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Absolute difference score problems</a:t>
            </a:r>
            <a:endParaRPr lang="en-AU" sz="3600" b="1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98D7B8B-2B25-E9B6-0CC2-C0907AC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419" y="12032246"/>
            <a:ext cx="5315692" cy="5430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FC7EF5-AAAB-91A7-FAAF-4ECB33834F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0265" y="13242600"/>
            <a:ext cx="8869013" cy="10478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5A77597-447B-B27B-045F-6EA7009BD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0265" y="14649474"/>
            <a:ext cx="8745170" cy="84784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E9DB9B-E61C-6460-6830-535E39BE6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57278" y="12622733"/>
            <a:ext cx="7125694" cy="5525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A337C6F-75A9-ADD3-0D65-3B14E98C58B0}"/>
              </a:ext>
            </a:extLst>
          </p:cNvPr>
          <p:cNvSpPr txBox="1"/>
          <p:nvPr/>
        </p:nvSpPr>
        <p:spPr>
          <a:xfrm>
            <a:off x="34306873" y="970941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Ratio score problems</a:t>
            </a:r>
            <a:endParaRPr lang="en-AU" sz="3600" b="1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E112DE98-D29F-3D1A-2805-CF8890CC2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5644" y="3957943"/>
            <a:ext cx="4372585" cy="1562318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E9E6B9-927B-62A5-139F-5D055C5AA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92266" y="3659419"/>
            <a:ext cx="4848902" cy="20481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56613E1-BC9C-53CA-BB4F-CCD0BA458FDA}"/>
              </a:ext>
            </a:extLst>
          </p:cNvPr>
          <p:cNvSpPr txBox="1"/>
          <p:nvPr/>
        </p:nvSpPr>
        <p:spPr>
          <a:xfrm>
            <a:off x="34306873" y="9486457"/>
            <a:ext cx="15434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 </a:t>
            </a:r>
            <a:r>
              <a:rPr lang="en-AU" sz="3200" dirty="0"/>
              <a:t>opposite in sign and dependent on value of the other component </a:t>
            </a:r>
            <a:endParaRPr lang="en-US" sz="3200" b="1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37A7972D-077D-FA89-9E03-5587E47A4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22924" y="5771324"/>
            <a:ext cx="11027763" cy="3345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EA1738-E166-244F-E09B-91B4A26A703F}"/>
              </a:ext>
            </a:extLst>
          </p:cNvPr>
          <p:cNvSpPr txBox="1"/>
          <p:nvPr/>
        </p:nvSpPr>
        <p:spPr>
          <a:xfrm>
            <a:off x="658113" y="1699503"/>
            <a:ext cx="16335344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There are </a:t>
            </a:r>
            <a:r>
              <a:rPr lang="en-US" sz="13800" b="1" dirty="0">
                <a:solidFill>
                  <a:schemeClr val="bg1"/>
                </a:solidFill>
              </a:rPr>
              <a:t>significant problems </a:t>
            </a:r>
            <a:r>
              <a:rPr lang="en-US" sz="13800" dirty="0">
                <a:solidFill>
                  <a:schemeClr val="bg1"/>
                </a:solidFill>
              </a:rPr>
              <a:t>with the use of </a:t>
            </a:r>
            <a:r>
              <a:rPr lang="en-US" sz="13800" b="1" dirty="0">
                <a:solidFill>
                  <a:schemeClr val="bg1"/>
                </a:solidFill>
              </a:rPr>
              <a:t>difference </a:t>
            </a:r>
            <a:r>
              <a:rPr lang="en-US" sz="13800" dirty="0">
                <a:solidFill>
                  <a:schemeClr val="bg1"/>
                </a:solidFill>
              </a:rPr>
              <a:t>and </a:t>
            </a:r>
            <a:r>
              <a:rPr lang="en-US" sz="13800" b="1" dirty="0">
                <a:solidFill>
                  <a:schemeClr val="bg1"/>
                </a:solidFill>
              </a:rPr>
              <a:t>ratio scores </a:t>
            </a:r>
            <a:r>
              <a:rPr lang="en-US" sz="13800" dirty="0">
                <a:solidFill>
                  <a:schemeClr val="bg1"/>
                </a:solidFill>
              </a:rPr>
              <a:t>in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research.</a:t>
            </a:r>
            <a:endParaRPr lang="en-AU" sz="13800" b="1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E480C9B-6A50-B2C4-9A5E-B30F77352519}"/>
              </a:ext>
            </a:extLst>
          </p:cNvPr>
          <p:cNvSpPr/>
          <p:nvPr/>
        </p:nvSpPr>
        <p:spPr>
          <a:xfrm rot="16200000">
            <a:off x="18766499" y="741654"/>
            <a:ext cx="3960000" cy="39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FB135E-B2EA-D03E-1B28-55AADE4284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92086" y="1810190"/>
            <a:ext cx="5812807" cy="59987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E61050-C2FC-A18E-16C8-53C5C91D26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0470" y="1461220"/>
            <a:ext cx="5812807" cy="64708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C94897B-AC8A-4418-8CB4-EE97038EA4B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674843" y="23812963"/>
            <a:ext cx="5860133" cy="64311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A848F5-605E-085E-58FF-608B6FCAC3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592256" y="23664568"/>
            <a:ext cx="6426983" cy="672791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2038A45-C817-CAF6-E579-3EB4445888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31160" y="11652058"/>
            <a:ext cx="6048622" cy="638924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EB37593-C570-3CE8-86A5-996BFCAD70D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256494" y="11739237"/>
            <a:ext cx="6184443" cy="6295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C05D2-590F-5EE6-2F5A-93741B4D532D}"/>
              </a:ext>
            </a:extLst>
          </p:cNvPr>
          <p:cNvSpPr txBox="1"/>
          <p:nvPr/>
        </p:nvSpPr>
        <p:spPr>
          <a:xfrm>
            <a:off x="1269337" y="761331"/>
            <a:ext cx="159024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/>
              <a:t>On the use of difference and ratio scores in sleep discrepancy research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B673A-3489-6E77-2972-DFDFA67CC3E7}"/>
              </a:ext>
            </a:extLst>
          </p:cNvPr>
          <p:cNvSpPr txBox="1"/>
          <p:nvPr/>
        </p:nvSpPr>
        <p:spPr>
          <a:xfrm>
            <a:off x="1206899" y="10260015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</a:t>
            </a:r>
            <a:endParaRPr lang="en-AU" sz="3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6451DD-2D78-5A45-CC62-3C865F9378E4}"/>
              </a:ext>
            </a:extLst>
          </p:cNvPr>
          <p:cNvSpPr txBox="1"/>
          <p:nvPr/>
        </p:nvSpPr>
        <p:spPr>
          <a:xfrm>
            <a:off x="1276826" y="1432630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Method</a:t>
            </a:r>
            <a:endParaRPr lang="en-AU" sz="3600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E0CA77-5007-8153-F730-7EC1DDF5F3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51753" y="26597090"/>
            <a:ext cx="10836708" cy="38977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58BF93-B908-9937-BAA9-49BF0744F5B1}"/>
              </a:ext>
            </a:extLst>
          </p:cNvPr>
          <p:cNvSpPr txBox="1"/>
          <p:nvPr/>
        </p:nvSpPr>
        <p:spPr>
          <a:xfrm>
            <a:off x="1158531" y="30560739"/>
            <a:ext cx="15113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/>
              <a:t>A statistically significant reduction in R</a:t>
            </a:r>
            <a:r>
              <a:rPr lang="en-AU" sz="3200" baseline="30000" dirty="0"/>
              <a:t>2</a:t>
            </a:r>
            <a:r>
              <a:rPr lang="en-AU" sz="3200" dirty="0"/>
              <a:t> from the additive (R</a:t>
            </a:r>
            <a:r>
              <a:rPr lang="en-AU" sz="3200" baseline="30000" dirty="0"/>
              <a:t>2</a:t>
            </a:r>
            <a:r>
              <a:rPr lang="en-AU" sz="3200" dirty="0"/>
              <a:t> = 0.059) to the difference score model (R</a:t>
            </a:r>
            <a:r>
              <a:rPr lang="en-AU" sz="3200" baseline="30000" dirty="0"/>
              <a:t>2</a:t>
            </a:r>
            <a:r>
              <a:rPr lang="en-AU" sz="3200" dirty="0"/>
              <a:t> = 0.023) is observed (F =53.7, p &lt; .001)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67AFB1-4749-0948-D9F2-A5653460299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46492" y="18596836"/>
            <a:ext cx="10780539" cy="39852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FFEEAF-C2CF-52DF-7583-599753C599EA}"/>
              </a:ext>
            </a:extLst>
          </p:cNvPr>
          <p:cNvSpPr txBox="1"/>
          <p:nvPr/>
        </p:nvSpPr>
        <p:spPr>
          <a:xfrm>
            <a:off x="1280873" y="23032962"/>
            <a:ext cx="151137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dirty="0" err="1"/>
              <a:t>Muggeo’s</a:t>
            </a:r>
            <a:r>
              <a:rPr lang="en-AU" sz="3200" dirty="0"/>
              <a:t> score test for one or two changes in the slope of regression (</a:t>
            </a:r>
            <a:r>
              <a:rPr lang="en-AU" sz="3200" dirty="0" err="1"/>
              <a:t>Muggeo</a:t>
            </a:r>
            <a:r>
              <a:rPr lang="en-AU" sz="3200" dirty="0"/>
              <a:t> 2016) is statistically significant, observed value = 2.026, p = 0.043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469C4-5820-E4C6-3C54-2B5CC4C03706}"/>
              </a:ext>
            </a:extLst>
          </p:cNvPr>
          <p:cNvSpPr txBox="1"/>
          <p:nvPr/>
        </p:nvSpPr>
        <p:spPr>
          <a:xfrm>
            <a:off x="1242747" y="17316749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Difference score problems</a:t>
            </a:r>
            <a:endParaRPr lang="en-AU" sz="3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BF6EDC-6370-F09C-0977-C71EFB668C70}"/>
              </a:ext>
            </a:extLst>
          </p:cNvPr>
          <p:cNvSpPr txBox="1"/>
          <p:nvPr/>
        </p:nvSpPr>
        <p:spPr>
          <a:xfrm>
            <a:off x="942232" y="24912115"/>
            <a:ext cx="12951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Implicit constraints</a:t>
            </a:r>
            <a:r>
              <a:rPr lang="en-AU" sz="3200" dirty="0"/>
              <a:t> components equal magnitude opposite in sign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10E24F-5E0F-A11E-363F-29DD1B56E3B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87711" y="25539562"/>
            <a:ext cx="5687219" cy="6096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736EDF2-5B9B-7CF1-617F-D6F2A5D24B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24104" y="26054089"/>
            <a:ext cx="6001588" cy="54300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001680-A163-2C98-8B27-714FB41E0690}"/>
              </a:ext>
            </a:extLst>
          </p:cNvPr>
          <p:cNvSpPr txBox="1"/>
          <p:nvPr/>
        </p:nvSpPr>
        <p:spPr>
          <a:xfrm>
            <a:off x="1245527" y="17935101"/>
            <a:ext cx="157138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  <a:endParaRPr lang="en-AU" sz="3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3B9646-EBCA-3F4E-22CD-9D4EC55EEE61}"/>
              </a:ext>
            </a:extLst>
          </p:cNvPr>
          <p:cNvGrpSpPr/>
          <p:nvPr/>
        </p:nvGrpSpPr>
        <p:grpSpPr>
          <a:xfrm>
            <a:off x="1192610" y="5034123"/>
            <a:ext cx="13255578" cy="4739759"/>
            <a:chOff x="342539" y="4818888"/>
            <a:chExt cx="13255578" cy="4739759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823D07A-8988-FCF0-BC70-11C3F5D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39" y="4818888"/>
              <a:ext cx="13255578" cy="47397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3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Tom F. Walton</a:t>
              </a:r>
              <a:r>
                <a:rPr kumimoji="0" lang="en-US" altLang="en-US" sz="36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1</a:t>
              </a:r>
            </a:p>
            <a:p>
              <a:pPr lvl="0" defTabSz="9144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tom.fioccowalton@research.uwa.edu.au </a:t>
              </a:r>
              <a:b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	</a:t>
              </a:r>
              <a:r>
                <a:rPr lang="en-US" altLang="en-US" sz="3600" dirty="0"/>
                <a:t>https://github.com/tfwalton</a:t>
              </a:r>
              <a:endPara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Melissa J. Ree</a:t>
              </a:r>
              <a:r>
                <a:rPr kumimoji="0" lang="en-US" altLang="en-US" sz="28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Romola S. Bucks</a:t>
              </a:r>
              <a:r>
                <a:rPr kumimoji="0" lang="en-US" altLang="en-US" sz="2800" b="1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1,2,3</a:t>
              </a:r>
              <a:r>
                <a: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1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School of Psychological Science, The University of Western Australia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2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School of Population and Global Health, The University of Western Australia</a:t>
              </a:r>
              <a:b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</a:br>
              <a:r>
                <a:rPr kumimoji="0" lang="en-US" altLang="en-US" sz="2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3</a:t>
              </a: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Office of the Deputy Vice Chancellor, Research, The University of Western Australia </a:t>
              </a:r>
            </a:p>
          </p:txBody>
        </p:sp>
        <p:pic>
          <p:nvPicPr>
            <p:cNvPr id="14" name="Picture 13" descr="A black cat with a white circle around it&#10;&#10;Description automatically generated">
              <a:extLst>
                <a:ext uri="{FF2B5EF4-FFF2-40B4-BE49-F238E27FC236}">
                  <a16:creationId xmlns:a16="http://schemas.microsoft.com/office/drawing/2014/main" id="{A4DE43B9-EAB4-CDA6-1085-8D8C8B177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1647" y="6880034"/>
              <a:ext cx="415030" cy="407892"/>
            </a:xfrm>
            <a:prstGeom prst="rect">
              <a:avLst/>
            </a:prstGeom>
          </p:spPr>
        </p:pic>
        <p:pic>
          <p:nvPicPr>
            <p:cNvPr id="15" name="Graphic 14" descr="Envelope with solid fill">
              <a:extLst>
                <a:ext uri="{FF2B5EF4-FFF2-40B4-BE49-F238E27FC236}">
                  <a16:creationId xmlns:a16="http://schemas.microsoft.com/office/drawing/2014/main" id="{B0479EDD-6DA7-06F0-4A8C-762BD557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78147" y="5958054"/>
              <a:ext cx="562935" cy="56293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9BE21E0-6DF2-4E7D-8AF8-C5AC0F5DD889}"/>
              </a:ext>
            </a:extLst>
          </p:cNvPr>
          <p:cNvSpPr txBox="1"/>
          <p:nvPr/>
        </p:nvSpPr>
        <p:spPr>
          <a:xfrm>
            <a:off x="1206897" y="10939045"/>
            <a:ext cx="157865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Sleep </a:t>
            </a:r>
            <a:r>
              <a:rPr lang="en-US" sz="3200" dirty="0"/>
              <a:t>discrepancy  is  the discordance between self-report and objective measures of sleep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Sleep discrepancy is often operationalised as a derived index (e.g., self-report TST – objective TST)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Derived indices are associated with a range of conceptual and methodological problems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B5D5FB-DBE7-A4EB-08AC-E09388FD54C2}"/>
              </a:ext>
            </a:extLst>
          </p:cNvPr>
          <p:cNvSpPr txBox="1"/>
          <p:nvPr/>
        </p:nvSpPr>
        <p:spPr>
          <a:xfrm>
            <a:off x="1206898" y="14972640"/>
            <a:ext cx="157865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Archival data: Healthy Ageing Research Programme (N = 230; age 50+)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Objective sleep using actigraphy with concurrent sleep diaries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Questionnaires measures including the insomnia severity index.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45F729-552B-AF90-72AF-077E74AE98C6}"/>
              </a:ext>
            </a:extLst>
          </p:cNvPr>
          <p:cNvSpPr txBox="1"/>
          <p:nvPr/>
        </p:nvSpPr>
        <p:spPr>
          <a:xfrm>
            <a:off x="34306873" y="2059324"/>
            <a:ext cx="154349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b="1" dirty="0"/>
              <a:t>Directionality</a:t>
            </a:r>
            <a:r>
              <a:rPr lang="en-AU" sz="3200" dirty="0"/>
              <a:t> </a:t>
            </a:r>
            <a:r>
              <a:rPr lang="en-US" sz="3200" dirty="0"/>
              <a:t>identified effects exist through the full range of a difference score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b="1" dirty="0"/>
              <a:t>Arbitrary designation of numerator/ denominator</a:t>
            </a:r>
          </a:p>
        </p:txBody>
      </p:sp>
    </p:spTree>
    <p:extLst>
      <p:ext uri="{BB962C8B-B14F-4D97-AF65-F5344CB8AC3E}">
        <p14:creationId xmlns:p14="http://schemas.microsoft.com/office/powerpoint/2010/main" val="338221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CF0C18-62A3-DBF8-8A4C-6AE28572F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749" y="232517"/>
            <a:ext cx="11385329" cy="884354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6AF8855-A1F1-2C85-0E21-9755F7C24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7805" y="9158818"/>
            <a:ext cx="10101216" cy="439870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D12D887-7088-82CA-A8FC-DC49BB46CC63}"/>
              </a:ext>
            </a:extLst>
          </p:cNvPr>
          <p:cNvSpPr txBox="1"/>
          <p:nvPr/>
        </p:nvSpPr>
        <p:spPr>
          <a:xfrm>
            <a:off x="37150141" y="2619762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Conclusions</a:t>
            </a:r>
            <a:endParaRPr lang="en-AU" sz="36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54866DEA-C590-2A0B-658E-5C82A531A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28818" y="19613081"/>
            <a:ext cx="7004416" cy="636764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782ABB11-37EA-97C6-BFED-4919C781A7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8047" y="19589371"/>
            <a:ext cx="6638253" cy="63676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518E258-638D-600F-8E31-6D1F34576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1034" y="13262839"/>
            <a:ext cx="6605567" cy="601532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478BA18-9C47-F9F6-F4FD-E045A36F04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29680" y="13221722"/>
            <a:ext cx="6472152" cy="636764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A36A4C5-C6C1-E345-F353-569D5628C0B3}"/>
              </a:ext>
            </a:extLst>
          </p:cNvPr>
          <p:cNvSpPr txBox="1"/>
          <p:nvPr/>
        </p:nvSpPr>
        <p:spPr>
          <a:xfrm>
            <a:off x="36928818" y="26999575"/>
            <a:ext cx="1352518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Response surface analysis is a useful alternative to derived indices for investigating sleep discrepancy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200" dirty="0"/>
              <a:t>Discrepancy in sleep time parameters can be importantly </a:t>
            </a:r>
            <a:r>
              <a:rPr lang="en-AU" sz="3200" dirty="0"/>
              <a:t>different to misperception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Emphasis on perception of sleep quantity rather than sleep misperception per se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Experiments with hypnotics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AU" sz="3200" dirty="0"/>
              <a:t>Low self-report + objective as different phenotype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AU" sz="3200" dirty="0"/>
              <a:t>Results to be replicated in pre-registered study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FB45B3-9B4B-1981-093A-7D7EF3D38713}"/>
              </a:ext>
            </a:extLst>
          </p:cNvPr>
          <p:cNvSpPr/>
          <p:nvPr/>
        </p:nvSpPr>
        <p:spPr>
          <a:xfrm>
            <a:off x="42177093" y="13481487"/>
            <a:ext cx="1352587" cy="12421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174F99-124A-9D92-2A3B-4BCAF73B893D}"/>
              </a:ext>
            </a:extLst>
          </p:cNvPr>
          <p:cNvSpPr/>
          <p:nvPr/>
        </p:nvSpPr>
        <p:spPr>
          <a:xfrm>
            <a:off x="0" y="0"/>
            <a:ext cx="22837137" cy="32399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34925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D3F67-D999-16F5-E7CB-5E910B5F5883}"/>
              </a:ext>
            </a:extLst>
          </p:cNvPr>
          <p:cNvSpPr txBox="1"/>
          <p:nvPr/>
        </p:nvSpPr>
        <p:spPr>
          <a:xfrm>
            <a:off x="778932" y="1765326"/>
            <a:ext cx="21037326" cy="12834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bg1"/>
                </a:solidFill>
              </a:rPr>
              <a:t>Response surface analysis</a:t>
            </a:r>
            <a:r>
              <a:rPr lang="en-US" sz="13800" b="1" dirty="0">
                <a:solidFill>
                  <a:schemeClr val="bg1"/>
                </a:solidFill>
              </a:rPr>
              <a:t> </a:t>
            </a:r>
            <a:r>
              <a:rPr lang="en-US" sz="13800" dirty="0">
                <a:solidFill>
                  <a:schemeClr val="bg1"/>
                </a:solidFill>
              </a:rPr>
              <a:t>revealed </a:t>
            </a:r>
            <a:r>
              <a:rPr lang="en-US" sz="13800" b="1" dirty="0">
                <a:solidFill>
                  <a:schemeClr val="bg1"/>
                </a:solidFill>
              </a:rPr>
              <a:t>sleep discrepancy </a:t>
            </a:r>
            <a:r>
              <a:rPr lang="en-US" sz="13800" dirty="0">
                <a:solidFill>
                  <a:schemeClr val="bg1"/>
                </a:solidFill>
              </a:rPr>
              <a:t>was not associated with </a:t>
            </a:r>
            <a:r>
              <a:rPr lang="en-US" sz="13800" b="1" dirty="0">
                <a:solidFill>
                  <a:schemeClr val="bg1"/>
                </a:solidFill>
              </a:rPr>
              <a:t>insomnia symptom severity </a:t>
            </a:r>
            <a:r>
              <a:rPr lang="en-US" sz="13800" dirty="0">
                <a:solidFill>
                  <a:schemeClr val="bg1"/>
                </a:solidFill>
              </a:rPr>
              <a:t>in older men.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6C8BD2-ED36-2B67-9048-AD01143E728A}"/>
              </a:ext>
            </a:extLst>
          </p:cNvPr>
          <p:cNvGrpSpPr/>
          <p:nvPr/>
        </p:nvGrpSpPr>
        <p:grpSpPr>
          <a:xfrm>
            <a:off x="1009536" y="26487717"/>
            <a:ext cx="4007728" cy="4968240"/>
            <a:chOff x="32239974" y="26761440"/>
            <a:chExt cx="3981986" cy="496824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5662284-D9F7-7679-381D-D9187CA38CCE}"/>
                </a:ext>
              </a:extLst>
            </p:cNvPr>
            <p:cNvSpPr/>
            <p:nvPr/>
          </p:nvSpPr>
          <p:spPr>
            <a:xfrm>
              <a:off x="32239974" y="26761440"/>
              <a:ext cx="3981986" cy="496824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0C247A-C267-FF32-056A-196FAD1E45AD}"/>
                </a:ext>
              </a:extLst>
            </p:cNvPr>
            <p:cNvSpPr txBox="1"/>
            <p:nvPr/>
          </p:nvSpPr>
          <p:spPr>
            <a:xfrm>
              <a:off x="33090773" y="30571440"/>
              <a:ext cx="247752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SCAN ME</a:t>
              </a:r>
              <a:endParaRPr lang="en-AU" sz="4000" b="1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CBB5AE-73FA-1867-FE19-A9D8AFE34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29179" y="27274789"/>
              <a:ext cx="3400711" cy="332645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100C44-16BF-30E4-6BAB-006DBA025919}"/>
              </a:ext>
            </a:extLst>
          </p:cNvPr>
          <p:cNvGrpSpPr/>
          <p:nvPr/>
        </p:nvGrpSpPr>
        <p:grpSpPr>
          <a:xfrm>
            <a:off x="23259416" y="1026699"/>
            <a:ext cx="13647947" cy="30487602"/>
            <a:chOff x="145246" y="632948"/>
            <a:chExt cx="13647947" cy="3048760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714890-A2F0-5734-CEB3-7B66AD9A8809}"/>
                </a:ext>
              </a:extLst>
            </p:cNvPr>
            <p:cNvGrpSpPr/>
            <p:nvPr/>
          </p:nvGrpSpPr>
          <p:grpSpPr>
            <a:xfrm>
              <a:off x="315348" y="7636966"/>
              <a:ext cx="13095027" cy="4739759"/>
              <a:chOff x="315348" y="7636966"/>
              <a:chExt cx="13095027" cy="4739759"/>
            </a:xfrm>
          </p:grpSpPr>
          <p:sp>
            <p:nvSpPr>
              <p:cNvPr id="20" name="Rectangle 3">
                <a:extLst>
                  <a:ext uri="{FF2B5EF4-FFF2-40B4-BE49-F238E27FC236}">
                    <a16:creationId xmlns:a16="http://schemas.microsoft.com/office/drawing/2014/main" id="{87BA0EAE-EF70-65C4-3F99-B5EFF73B5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48" y="7636966"/>
                <a:ext cx="13095027" cy="47397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Tom F. Walton</a:t>
                </a:r>
                <a:r>
                  <a:rPr kumimoji="0" lang="en-US" altLang="en-US" sz="36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1</a:t>
                </a:r>
              </a:p>
              <a:p>
                <a:pPr lvl="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tom.fioccowalton@research.uwa.edu.au </a:t>
                </a:r>
                <a:b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3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altLang="en-US" sz="3600" dirty="0"/>
                  <a:t>https://github.com/tfwalton</a:t>
                </a:r>
                <a:endParaRPr kumimoji="0" lang="en-US" altLang="en-US" sz="3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Romola S. Bucks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1,2,3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Melissa J. Ree</a:t>
                </a:r>
                <a:r>
                  <a:rPr kumimoji="0" lang="en-US" altLang="en-US" sz="2800" b="1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Psychological Science,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School of Population and Global Health, The University of Western Australia</a:t>
                </a:r>
                <a:b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8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Office of the Deputy Vice Chancellor, Research, The University of Western Australia </a:t>
                </a:r>
              </a:p>
            </p:txBody>
          </p:sp>
          <p:pic>
            <p:nvPicPr>
              <p:cNvPr id="11" name="Picture 10" descr="A black cat with a white circle around it&#10;&#10;Description automatically generated">
                <a:extLst>
                  <a:ext uri="{FF2B5EF4-FFF2-40B4-BE49-F238E27FC236}">
                    <a16:creationId xmlns:a16="http://schemas.microsoft.com/office/drawing/2014/main" id="{8658D8B3-9183-78F9-D70B-2BB481E1C6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713053" y="9598954"/>
                <a:ext cx="415030" cy="407892"/>
              </a:xfrm>
              <a:prstGeom prst="rect">
                <a:avLst/>
              </a:prstGeom>
            </p:spPr>
          </p:pic>
          <p:pic>
            <p:nvPicPr>
              <p:cNvPr id="12" name="Graphic 11" descr="Envelope with solid fill">
                <a:extLst>
                  <a:ext uri="{FF2B5EF4-FFF2-40B4-BE49-F238E27FC236}">
                    <a16:creationId xmlns:a16="http://schemas.microsoft.com/office/drawing/2014/main" id="{3282DAAF-D51F-8908-4615-6595DAC49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9553" y="8676974"/>
                <a:ext cx="562935" cy="562935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A72190-0E14-F65C-59C2-0EFFA17DCC82}"/>
                </a:ext>
              </a:extLst>
            </p:cNvPr>
            <p:cNvSpPr txBox="1"/>
            <p:nvPr/>
          </p:nvSpPr>
          <p:spPr>
            <a:xfrm>
              <a:off x="315348" y="632948"/>
              <a:ext cx="13302025" cy="6863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dirty="0"/>
                <a:t>Insomnia and sleep discrepancy: an investigation with cubic response surface analysis </a:t>
              </a:r>
              <a:r>
                <a:rPr lang="en-US" sz="8800" b="1" dirty="0">
                  <a:solidFill>
                    <a:schemeClr val="bg2">
                      <a:lumMod val="90000"/>
                    </a:schemeClr>
                  </a:solidFill>
                </a:rPr>
                <a:t>pilot study</a:t>
              </a:r>
              <a:endParaRPr lang="en-US" sz="88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9E485C8-E113-995A-90D0-18B310F7479C}"/>
                </a:ext>
              </a:extLst>
            </p:cNvPr>
            <p:cNvSpPr txBox="1"/>
            <p:nvPr/>
          </p:nvSpPr>
          <p:spPr>
            <a:xfrm>
              <a:off x="224139" y="12860377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Introduction</a:t>
              </a:r>
              <a:endParaRPr lang="en-AU" sz="36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B29BC-A0C0-A213-929D-44076351415E}"/>
                </a:ext>
              </a:extLst>
            </p:cNvPr>
            <p:cNvSpPr txBox="1"/>
            <p:nvPr/>
          </p:nvSpPr>
          <p:spPr>
            <a:xfrm>
              <a:off x="145246" y="13678487"/>
              <a:ext cx="13393234" cy="45243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Sleep discrepancy is often operationalised as a derived index (e.g., self-report TST – objective TST)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Cubic regression with response surface analysis solves many problems associated with the use of difference and ratio scores in </a:t>
              </a:r>
              <a:r>
                <a:rPr lang="en-US" sz="3200" dirty="0" err="1"/>
                <a:t>operationalising</a:t>
              </a:r>
              <a:r>
                <a:rPr lang="en-US" sz="3200" dirty="0"/>
                <a:t> sleep discrepancy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Hypothesis: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(H1.1)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Discrepancy effect is asymmetric in the expected direction (H1.2)</a:t>
              </a:r>
            </a:p>
            <a:p>
              <a:pPr marL="1028700" lvl="1" indent="-571500">
                <a:buFont typeface="+mj-lt"/>
                <a:buAutoNum type="romanLcPeriod"/>
              </a:pPr>
              <a:r>
                <a:rPr lang="en-US" sz="3200" dirty="0"/>
                <a:t>Linear level effect (H1.3)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8990419-4FAA-C0F8-4E16-CA0EA5A00097}"/>
                </a:ext>
              </a:extLst>
            </p:cNvPr>
            <p:cNvSpPr txBox="1"/>
            <p:nvPr/>
          </p:nvSpPr>
          <p:spPr>
            <a:xfrm>
              <a:off x="224139" y="18449934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Method</a:t>
              </a:r>
              <a:endParaRPr lang="en-AU" sz="36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2EEB29-5386-64A2-7B93-20773B9AA186}"/>
                </a:ext>
              </a:extLst>
            </p:cNvPr>
            <p:cNvSpPr txBox="1"/>
            <p:nvPr/>
          </p:nvSpPr>
          <p:spPr>
            <a:xfrm>
              <a:off x="149592" y="19441643"/>
              <a:ext cx="13643601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AU" sz="3200" dirty="0"/>
                <a:t>Data from </a:t>
              </a:r>
              <a:r>
                <a:rPr lang="en-AU" sz="3200" dirty="0" err="1"/>
                <a:t>MrOS</a:t>
              </a:r>
              <a:r>
                <a:rPr lang="en-AU" sz="3200" dirty="0"/>
                <a:t> 1,022 community-dwelling men aged 65+ years.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Total sleep time (TST) from single-night polysomnography (PSG)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Self reported TST from morning questionnaire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r>
                <a:rPr lang="en-US" sz="3200" dirty="0"/>
                <a:t>Insomnia severity index (ISI) to measure insomnia symptom severity</a:t>
              </a:r>
            </a:p>
            <a:p>
              <a:pPr marL="571500" indent="-571500">
                <a:buFont typeface="Wingdings" panose="05000000000000000000" pitchFamily="2" charset="2"/>
                <a:buChar char="§"/>
              </a:pPr>
              <a:endParaRPr lang="en-US" sz="3200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96DA6AA-FC80-4777-1F59-0633064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1463" y="21926235"/>
              <a:ext cx="12593065" cy="58477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A67FDBF-6A10-2DDC-5BE7-EB5909673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5246" y="28578086"/>
              <a:ext cx="13525500" cy="254246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2AE54-B37D-0631-F27F-BDABC1E6CEC7}"/>
                </a:ext>
              </a:extLst>
            </p:cNvPr>
            <p:cNvSpPr txBox="1"/>
            <p:nvPr/>
          </p:nvSpPr>
          <p:spPr>
            <a:xfrm>
              <a:off x="224139" y="27204405"/>
              <a:ext cx="9982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/>
                <a:t>Results</a:t>
              </a:r>
              <a:endParaRPr lang="en-AU" sz="36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4819E7-39C0-DA4E-520E-E7C4132D7C9E}"/>
                </a:ext>
              </a:extLst>
            </p:cNvPr>
            <p:cNvSpPr txBox="1"/>
            <p:nvPr/>
          </p:nvSpPr>
          <p:spPr>
            <a:xfrm>
              <a:off x="145246" y="22905303"/>
              <a:ext cx="13382912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</a:pPr>
              <a:r>
                <a:rPr lang="en-AU" sz="3200" dirty="0"/>
                <a:t>Rising ridge congruence surface b</a:t>
              </a:r>
              <a:r>
                <a:rPr lang="en-AU" sz="3200" baseline="-25000" dirty="0"/>
                <a:t>1</a:t>
              </a:r>
              <a:r>
                <a:rPr lang="en-AU" sz="3200" dirty="0"/>
                <a:t> = b</a:t>
              </a:r>
              <a:r>
                <a:rPr lang="en-AU" sz="3200" baseline="-25000" dirty="0"/>
                <a:t>2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4</a:t>
              </a:r>
              <a:r>
                <a:rPr lang="en-AU" sz="3200" dirty="0"/>
                <a:t> = −2 ∗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5</a:t>
              </a:r>
              <a:r>
                <a:rPr lang="en-AU" sz="3200" dirty="0"/>
                <a:t> = b</a:t>
              </a:r>
              <a:r>
                <a:rPr lang="en-AU" sz="3200" baseline="-25000" dirty="0"/>
                <a:t>3</a:t>
              </a:r>
              <a:r>
                <a:rPr lang="en-AU" sz="3200" dirty="0"/>
                <a:t>,</a:t>
              </a:r>
              <a:r>
                <a:rPr lang="en-AU" sz="3200" baseline="-25000" dirty="0"/>
                <a:t> </a:t>
              </a:r>
              <a:r>
                <a:rPr lang="en-AU" sz="3200" dirty="0"/>
                <a:t>b</a:t>
              </a:r>
              <a:r>
                <a:rPr lang="en-AU" sz="3200" baseline="-25000" dirty="0"/>
                <a:t>7</a:t>
              </a:r>
              <a:r>
                <a:rPr lang="en-AU" sz="3200" dirty="0"/>
                <a:t> = −3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</a:t>
              </a:r>
              <a:endParaRPr lang="en-AU" sz="3200" baseline="-25000" dirty="0"/>
            </a:p>
            <a:p>
              <a:r>
                <a:rPr lang="en-AU" sz="3200" dirty="0"/>
                <a:t>	b</a:t>
              </a:r>
              <a:r>
                <a:rPr lang="en-AU" sz="3200" baseline="-25000" dirty="0"/>
                <a:t>8</a:t>
              </a:r>
              <a:r>
                <a:rPr lang="en-AU" sz="3200" dirty="0"/>
                <a:t> = 3 ∗ b</a:t>
              </a:r>
              <a:r>
                <a:rPr lang="en-AU" sz="3200" baseline="-25000" dirty="0"/>
                <a:t>6</a:t>
              </a:r>
              <a:r>
                <a:rPr lang="en-AU" sz="3200" dirty="0"/>
                <a:t>, b</a:t>
              </a:r>
              <a:r>
                <a:rPr lang="en-AU" sz="3200" baseline="-25000" dirty="0"/>
                <a:t>9</a:t>
              </a:r>
              <a:r>
                <a:rPr lang="en-AU" sz="3200" dirty="0"/>
                <a:t> = −b</a:t>
              </a:r>
              <a:r>
                <a:rPr lang="en-AU" sz="3200" baseline="-25000" dirty="0"/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7AFE22-0EAF-FF2E-5F53-5980F18D6A02}"/>
                </a:ext>
              </a:extLst>
            </p:cNvPr>
            <p:cNvSpPr txBox="1"/>
            <p:nvPr/>
          </p:nvSpPr>
          <p:spPr>
            <a:xfrm>
              <a:off x="173650" y="24591196"/>
              <a:ext cx="13378421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3</a:t>
              </a:r>
              <a:r>
                <a:rPr lang="en-AU" sz="3200" dirty="0"/>
                <a:t> discrepancy effect (H1.1) must be significantly positive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b</a:t>
              </a:r>
              <a:r>
                <a:rPr lang="en-AU" sz="3200" baseline="-25000" dirty="0"/>
                <a:t>6</a:t>
              </a:r>
              <a:r>
                <a:rPr lang="en-AU" sz="3200" dirty="0"/>
                <a:t> direction &amp; presence of asymmetry (H1.2) must be significantly negative 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AU" sz="3200" dirty="0"/>
                <a:t>u</a:t>
              </a:r>
              <a:r>
                <a:rPr lang="en-AU" sz="3200" baseline="-25000" dirty="0"/>
                <a:t>1</a:t>
              </a:r>
              <a:r>
                <a:rPr lang="en-AU" sz="3200" dirty="0"/>
                <a:t> (b</a:t>
              </a:r>
              <a:r>
                <a:rPr lang="en-AU" sz="3200" baseline="-25000" dirty="0"/>
                <a:t>1</a:t>
              </a:r>
              <a:r>
                <a:rPr lang="en-AU" sz="3200" dirty="0"/>
                <a:t> + b</a:t>
              </a:r>
              <a:r>
                <a:rPr lang="en-AU" sz="3200" baseline="-25000" dirty="0"/>
                <a:t>2</a:t>
              </a:r>
              <a:r>
                <a:rPr lang="en-AU" sz="3200" dirty="0"/>
                <a:t>) linear level effect (H1.3) must be significantly negative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B2295-BBFE-0999-A0E9-BF8A023AACDB}"/>
                </a:ext>
              </a:extLst>
            </p:cNvPr>
            <p:cNvSpPr txBox="1"/>
            <p:nvPr/>
          </p:nvSpPr>
          <p:spPr>
            <a:xfrm>
              <a:off x="713053" y="28024893"/>
              <a:ext cx="125354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2">
                      <a:lumMod val="25000"/>
                    </a:schemeClr>
                  </a:solidFill>
                </a:rPr>
                <a:t>Table 1. Parameters for rising ridge asymmetric congruence model</a:t>
              </a:r>
              <a:endParaRPr lang="en-AU" sz="3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270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3507</TotalTime>
  <Words>1406</Words>
  <Application>Microsoft Office PowerPoint</Application>
  <PresentationFormat>Custom</PresentationFormat>
  <Paragraphs>125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Fiocco Walton</dc:creator>
  <cp:lastModifiedBy>Tom Fiocco Walton</cp:lastModifiedBy>
  <cp:revision>23</cp:revision>
  <dcterms:created xsi:type="dcterms:W3CDTF">2024-09-07T03:21:18Z</dcterms:created>
  <dcterms:modified xsi:type="dcterms:W3CDTF">2024-09-11T02:55:44Z</dcterms:modified>
</cp:coreProperties>
</file>