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38DC-C715-48E8-B650-C45F053053CA}" v="8" dt="2024-09-10T06:18:3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>
        <p:scale>
          <a:sx n="33" d="100"/>
          <a:sy n="3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Fiocco Walton" userId="7add075d-4c57-4188-9fde-235203629816" providerId="ADAL" clId="{DAD738DC-C715-48E8-B650-C45F053053CA}"/>
    <pc:docChg chg="undo custSel modSld">
      <pc:chgData name="Tom Fiocco Walton" userId="7add075d-4c57-4188-9fde-235203629816" providerId="ADAL" clId="{DAD738DC-C715-48E8-B650-C45F053053CA}" dt="2024-09-10T06:25:32.044" v="224" actId="14100"/>
      <pc:docMkLst>
        <pc:docMk/>
      </pc:docMkLst>
      <pc:sldChg chg="modSp mod">
        <pc:chgData name="Tom Fiocco Walton" userId="7add075d-4c57-4188-9fde-235203629816" providerId="ADAL" clId="{DAD738DC-C715-48E8-B650-C45F053053CA}" dt="2024-09-09T12:08:41.491" v="68" actId="20577"/>
        <pc:sldMkLst>
          <pc:docMk/>
          <pc:sldMk cId="3907538749" sldId="256"/>
        </pc:sldMkLst>
        <pc:spChg chg="mod">
          <ac:chgData name="Tom Fiocco Walton" userId="7add075d-4c57-4188-9fde-235203629816" providerId="ADAL" clId="{DAD738DC-C715-48E8-B650-C45F053053CA}" dt="2024-09-09T12:08:41.491" v="68" actId="20577"/>
          <ac:spMkLst>
            <pc:docMk/>
            <pc:sldMk cId="3907538749" sldId="256"/>
            <ac:spMk id="18" creationId="{B3C51CF3-2F55-438C-F15A-31AB04E867E5}"/>
          </ac:spMkLst>
        </pc:spChg>
      </pc:sldChg>
      <pc:sldChg chg="addSp delSp modSp mod">
        <pc:chgData name="Tom Fiocco Walton" userId="7add075d-4c57-4188-9fde-235203629816" providerId="ADAL" clId="{DAD738DC-C715-48E8-B650-C45F053053CA}" dt="2024-09-10T06:25:32.044" v="224" actId="14100"/>
        <pc:sldMkLst>
          <pc:docMk/>
          <pc:sldMk cId="778442342" sldId="257"/>
        </pc:sldMkLst>
        <pc:spChg chg="mod">
          <ac:chgData name="Tom Fiocco Walton" userId="7add075d-4c57-4188-9fde-235203629816" providerId="ADAL" clId="{DAD738DC-C715-48E8-B650-C45F053053CA}" dt="2024-09-10T05:54:10.928" v="120" actId="1076"/>
          <ac:spMkLst>
            <pc:docMk/>
            <pc:sldMk cId="778442342" sldId="257"/>
            <ac:spMk id="4" creationId="{F3AE7DC4-2137-E188-3E9A-1110B832F02F}"/>
          </ac:spMkLst>
        </pc:spChg>
        <pc:spChg chg="mod">
          <ac:chgData name="Tom Fiocco Walton" userId="7add075d-4c57-4188-9fde-235203629816" providerId="ADAL" clId="{DAD738DC-C715-48E8-B650-C45F053053CA}" dt="2024-09-10T05:57:55.900" v="144" actId="20577"/>
          <ac:spMkLst>
            <pc:docMk/>
            <pc:sldMk cId="778442342" sldId="257"/>
            <ac:spMk id="11" creationId="{79BE21E0-6DF2-4E7D-8AF8-C5AC0F5DD889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32" creationId="{0A575473-1F84-29B4-2734-8B6B001093CE}"/>
          </ac:spMkLst>
        </pc:spChg>
        <pc:spChg chg="add del mod">
          <ac:chgData name="Tom Fiocco Walton" userId="7add075d-4c57-4188-9fde-235203629816" providerId="ADAL" clId="{DAD738DC-C715-48E8-B650-C45F053053CA}" dt="2024-09-10T06:18:12.188" v="153" actId="478"/>
          <ac:spMkLst>
            <pc:docMk/>
            <pc:sldMk cId="778442342" sldId="257"/>
            <ac:spMk id="37" creationId="{23BF1DAD-A94C-80F1-E942-59AD609D5B3C}"/>
          </ac:spMkLst>
        </pc:spChg>
        <pc:spChg chg="add del mod">
          <ac:chgData name="Tom Fiocco Walton" userId="7add075d-4c57-4188-9fde-235203629816" providerId="ADAL" clId="{DAD738DC-C715-48E8-B650-C45F053053CA}" dt="2024-09-10T06:18:13.940" v="154" actId="478"/>
          <ac:spMkLst>
            <pc:docMk/>
            <pc:sldMk cId="778442342" sldId="257"/>
            <ac:spMk id="39" creationId="{043A0FF2-63D1-BF04-B0C1-F065CDFCD200}"/>
          </ac:spMkLst>
        </pc:spChg>
        <pc:spChg chg="add del mod">
          <ac:chgData name="Tom Fiocco Walton" userId="7add075d-4c57-4188-9fde-235203629816" providerId="ADAL" clId="{DAD738DC-C715-48E8-B650-C45F053053CA}" dt="2024-09-10T06:18:14.667" v="155" actId="478"/>
          <ac:spMkLst>
            <pc:docMk/>
            <pc:sldMk cId="778442342" sldId="257"/>
            <ac:spMk id="43" creationId="{FFE8AFF7-8B13-6D3E-E0CC-C507AB6BE813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48" creationId="{EAD5AA6A-88A8-1E6E-22C4-1378600123F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0" creationId="{1A71D57A-C346-5239-FEEC-4C0A4B0FC95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2" creationId="{7F12DC29-A837-E2A9-8926-21C226E66492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3" creationId="{8589FA42-7FF1-31D8-6037-DDF14095029D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5" creationId="{52A322A0-94BB-CD4C-F75E-3BF591CC66ED}"/>
          </ac:spMkLst>
        </pc:spChg>
        <pc:spChg chg="add mod ord">
          <ac:chgData name="Tom Fiocco Walton" userId="7add075d-4c57-4188-9fde-235203629816" providerId="ADAL" clId="{DAD738DC-C715-48E8-B650-C45F053053CA}" dt="2024-09-10T06:25:32.044" v="224" actId="14100"/>
          <ac:spMkLst>
            <pc:docMk/>
            <pc:sldMk cId="778442342" sldId="257"/>
            <ac:spMk id="65" creationId="{5E480C9B-6A50-B2C4-9A5E-B30F77352519}"/>
          </ac:spMkLst>
        </pc:spChg>
        <pc:grpChg chg="del">
          <ac:chgData name="Tom Fiocco Walton" userId="7add075d-4c57-4188-9fde-235203629816" providerId="ADAL" clId="{DAD738DC-C715-48E8-B650-C45F053053CA}" dt="2024-09-10T05:53:33.481" v="105" actId="478"/>
          <ac:grpSpMkLst>
            <pc:docMk/>
            <pc:sldMk cId="778442342" sldId="257"/>
            <ac:grpSpMk id="68" creationId="{B4BFDAA3-02E5-C529-A930-1CE746376F13}"/>
          </ac:grpSpMkLst>
        </pc:grpChg>
        <pc:picChg chg="add del mod">
          <ac:chgData name="Tom Fiocco Walton" userId="7add075d-4c57-4188-9fde-235203629816" providerId="ADAL" clId="{DAD738DC-C715-48E8-B650-C45F053053CA}" dt="2024-09-10T05:51:01.408" v="73" actId="478"/>
          <ac:picMkLst>
            <pc:docMk/>
            <pc:sldMk cId="778442342" sldId="257"/>
            <ac:picMk id="3" creationId="{1FE6A228-80FF-33DE-8D28-4E05C8DBFDFD}"/>
          </ac:picMkLst>
        </pc:picChg>
        <pc:picChg chg="add del mod">
          <ac:chgData name="Tom Fiocco Walton" userId="7add075d-4c57-4188-9fde-235203629816" providerId="ADAL" clId="{DAD738DC-C715-48E8-B650-C45F053053CA}" dt="2024-09-10T05:51:03.004" v="74" actId="478"/>
          <ac:picMkLst>
            <pc:docMk/>
            <pc:sldMk cId="778442342" sldId="257"/>
            <ac:picMk id="7" creationId="{3CD21D2A-2C79-44DF-4B17-021B8231B46E}"/>
          </ac:picMkLst>
        </pc:picChg>
        <pc:picChg chg="add del mod">
          <ac:chgData name="Tom Fiocco Walton" userId="7add075d-4c57-4188-9fde-235203629816" providerId="ADAL" clId="{DAD738DC-C715-48E8-B650-C45F053053CA}" dt="2024-09-10T05:51:28.305" v="79" actId="478"/>
          <ac:picMkLst>
            <pc:docMk/>
            <pc:sldMk cId="778442342" sldId="257"/>
            <ac:picMk id="14" creationId="{5D68A55F-8DED-6BD8-E4F9-7EF95D9B7FDF}"/>
          </ac:picMkLst>
        </pc:picChg>
        <pc:picChg chg="mod">
          <ac:chgData name="Tom Fiocco Walton" userId="7add075d-4c57-4188-9fde-235203629816" providerId="ADAL" clId="{DAD738DC-C715-48E8-B650-C45F053053CA}" dt="2024-09-10T06:23:53.962" v="214" actId="1076"/>
          <ac:picMkLst>
            <pc:docMk/>
            <pc:sldMk cId="778442342" sldId="257"/>
            <ac:picMk id="16" creationId="{8DE0CA77-5007-8153-F730-7EC1DDF5F389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17" creationId="{70FB135E-B2EA-D03E-1B28-55AADE4284B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1" creationId="{D0E61050-C2FC-A18E-16C8-53C5C91D2600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4" creationId="{1BA848F5-605E-085E-58FF-608B6FCAC33B}"/>
          </ac:picMkLst>
        </pc:picChg>
        <pc:picChg chg="del">
          <ac:chgData name="Tom Fiocco Walton" userId="7add075d-4c57-4188-9fde-235203629816" providerId="ADAL" clId="{DAD738DC-C715-48E8-B650-C45F053053CA}" dt="2024-09-10T06:22:37.681" v="206" actId="478"/>
          <ac:picMkLst>
            <pc:docMk/>
            <pc:sldMk cId="778442342" sldId="257"/>
            <ac:picMk id="26" creationId="{8C7DE7D0-4573-DB8E-8818-DAC2668894E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7" creationId="{4C94897B-AC8A-4418-8CB4-EE97038EA4B5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46" creationId="{92038A45-C817-CAF6-E579-3EB44458883B}"/>
          </ac:picMkLst>
        </pc:picChg>
        <pc:picChg chg="add mo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59" creationId="{FEB37593-C570-3CE8-86A5-996BFCAD70D9}"/>
          </ac:picMkLst>
        </pc:picChg>
        <pc:picChg chg="add mod">
          <ac:chgData name="Tom Fiocco Walton" userId="7add075d-4c57-4188-9fde-235203629816" providerId="ADAL" clId="{DAD738DC-C715-48E8-B650-C45F053053CA}" dt="2024-09-10T06:22:51.991" v="212" actId="1076"/>
          <ac:picMkLst>
            <pc:docMk/>
            <pc:sldMk cId="778442342" sldId="257"/>
            <ac:picMk id="63" creationId="{37A7972D-077D-FA89-9E03-5587E47A4D11}"/>
          </ac:picMkLst>
        </pc:picChg>
        <pc:picChg chg="del">
          <ac:chgData name="Tom Fiocco Walton" userId="7add075d-4c57-4188-9fde-235203629816" providerId="ADAL" clId="{DAD738DC-C715-48E8-B650-C45F053053CA}" dt="2024-09-10T05:53:34.141" v="106" actId="478"/>
          <ac:picMkLst>
            <pc:docMk/>
            <pc:sldMk cId="778442342" sldId="257"/>
            <ac:picMk id="64" creationId="{C8C5DD35-C7EE-D850-D247-05A3A429513B}"/>
          </ac:picMkLst>
        </pc:picChg>
        <pc:picChg chg="del">
          <ac:chgData name="Tom Fiocco Walton" userId="7add075d-4c57-4188-9fde-235203629816" providerId="ADAL" clId="{DAD738DC-C715-48E8-B650-C45F053053CA}" dt="2024-09-10T05:53:33.041" v="104" actId="478"/>
          <ac:picMkLst>
            <pc:docMk/>
            <pc:sldMk cId="778442342" sldId="257"/>
            <ac:picMk id="70" creationId="{E39506F2-E949-B77E-ABA7-31CCF6EBBA49}"/>
          </ac:picMkLst>
        </pc:picChg>
        <pc:picChg chg="del mod">
          <ac:chgData name="Tom Fiocco Walton" userId="7add075d-4c57-4188-9fde-235203629816" providerId="ADAL" clId="{DAD738DC-C715-48E8-B650-C45F053053CA}" dt="2024-09-10T05:53:31.589" v="103" actId="478"/>
          <ac:picMkLst>
            <pc:docMk/>
            <pc:sldMk cId="778442342" sldId="257"/>
            <ac:picMk id="72" creationId="{20DBC012-8F42-080C-D3CB-0C5C9DF7A6E1}"/>
          </ac:picMkLst>
        </pc:picChg>
      </pc:sldChg>
      <pc:sldChg chg="addSp modSp mod">
        <pc:chgData name="Tom Fiocco Walton" userId="7add075d-4c57-4188-9fde-235203629816" providerId="ADAL" clId="{DAD738DC-C715-48E8-B650-C45F053053CA}" dt="2024-09-09T12:06:55.996" v="35" actId="113"/>
        <pc:sldMkLst>
          <pc:docMk/>
          <pc:sldMk cId="3617270145" sldId="258"/>
        </pc:sldMkLst>
        <pc:spChg chg="add mod">
          <ac:chgData name="Tom Fiocco Walton" userId="7add075d-4c57-4188-9fde-235203629816" providerId="ADAL" clId="{DAD738DC-C715-48E8-B650-C45F053053CA}" dt="2024-09-09T12:06:24.550" v="4" actId="14100"/>
          <ac:spMkLst>
            <pc:docMk/>
            <pc:sldMk cId="3617270145" sldId="258"/>
            <ac:spMk id="2" creationId="{38FB45B3-9B4B-1981-093A-7D7EF3D38713}"/>
          </ac:spMkLst>
        </pc:spChg>
        <pc:spChg chg="mod">
          <ac:chgData name="Tom Fiocco Walton" userId="7add075d-4c57-4188-9fde-235203629816" providerId="ADAL" clId="{DAD738DC-C715-48E8-B650-C45F053053CA}" dt="2024-09-09T12:06:55.996" v="35" actId="113"/>
          <ac:spMkLst>
            <pc:docMk/>
            <pc:sldMk cId="3617270145" sldId="258"/>
            <ac:spMk id="5" creationId="{B0CD3F67-D999-16F5-E7CB-5E910B5F58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7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microsoft.com/office/2007/relationships/hdphoto" Target="../media/hdphoto1.wdp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7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14080703" y="0"/>
            <a:ext cx="22399016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14912976" y="1757167"/>
            <a:ext cx="1956978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831EE-3C78-57BF-B5B5-03900E7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0" y="19367557"/>
            <a:ext cx="13888013" cy="123996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D2DA7-8213-8D1A-92A5-6CB62CF4BBAF}"/>
              </a:ext>
            </a:extLst>
          </p:cNvPr>
          <p:cNvSpPr txBox="1"/>
          <p:nvPr/>
        </p:nvSpPr>
        <p:spPr>
          <a:xfrm>
            <a:off x="637721" y="632110"/>
            <a:ext cx="1344298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A scoping review of sleep discrepancy methodology: </a:t>
            </a:r>
          </a:p>
          <a:p>
            <a:r>
              <a:rPr lang="en-US" sz="8800" b="1" dirty="0"/>
              <a:t>what are we measuring and what does it mean?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301F6-E90D-DEC1-F0C7-C8C4AD64E965}"/>
              </a:ext>
            </a:extLst>
          </p:cNvPr>
          <p:cNvSpPr txBox="1"/>
          <p:nvPr/>
        </p:nvSpPr>
        <p:spPr>
          <a:xfrm>
            <a:off x="561489" y="1290014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51CF3-2F55-438C-F15A-31AB04E867E5}"/>
              </a:ext>
            </a:extLst>
          </p:cNvPr>
          <p:cNvSpPr txBox="1"/>
          <p:nvPr/>
        </p:nvSpPr>
        <p:spPr>
          <a:xfrm>
            <a:off x="561488" y="13579170"/>
            <a:ext cx="131164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600" dirty="0"/>
              <a:t>Sleep discrepancy is a common feature of insomnia disorder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has been investigated with diverse methods making it difficult to integrate findings across studies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AIM: </a:t>
            </a:r>
            <a:r>
              <a:rPr lang="en-US" sz="3600" i="1" dirty="0"/>
              <a:t>How has sleep discrepancy has been conceptualised in the literature what methods have been used to investigate it?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E774-1ADE-A2ED-20F8-A968CF0765D4}"/>
              </a:ext>
            </a:extLst>
          </p:cNvPr>
          <p:cNvSpPr txBox="1"/>
          <p:nvPr/>
        </p:nvSpPr>
        <p:spPr>
          <a:xfrm>
            <a:off x="561488" y="168311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B9B4C-2730-8FE2-37B8-7A9B55D198A7}"/>
              </a:ext>
            </a:extLst>
          </p:cNvPr>
          <p:cNvSpPr txBox="1"/>
          <p:nvPr/>
        </p:nvSpPr>
        <p:spPr>
          <a:xfrm>
            <a:off x="561488" y="17467958"/>
            <a:ext cx="131164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Scoping review methodology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Included: all comparing self-report with objective measure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EEAC07-ADE8-7336-E179-59CD331E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177" y="818432"/>
            <a:ext cx="11161218" cy="10516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6905903" y="643668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6905902" y="14768483"/>
            <a:ext cx="1293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655" y="17760284"/>
            <a:ext cx="12398261" cy="89806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119655" y="27211652"/>
            <a:ext cx="122692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6882522" y="11445196"/>
            <a:ext cx="1351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16B859-35A7-2385-1910-FC6AB16623CE}"/>
              </a:ext>
            </a:extLst>
          </p:cNvPr>
          <p:cNvGrpSpPr/>
          <p:nvPr/>
        </p:nvGrpSpPr>
        <p:grpSpPr>
          <a:xfrm>
            <a:off x="31135969" y="26356487"/>
            <a:ext cx="3981986" cy="4968240"/>
            <a:chOff x="31023771" y="26798938"/>
            <a:chExt cx="3981986" cy="496824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82BBF38-C113-40B4-374C-E3858159952F}"/>
                </a:ext>
              </a:extLst>
            </p:cNvPr>
            <p:cNvSpPr/>
            <p:nvPr/>
          </p:nvSpPr>
          <p:spPr>
            <a:xfrm>
              <a:off x="31023771" y="26798938"/>
              <a:ext cx="3981986" cy="49682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25D0C7-0619-0A8C-E5D8-809352E575D5}"/>
                </a:ext>
              </a:extLst>
            </p:cNvPr>
            <p:cNvSpPr txBox="1"/>
            <p:nvPr/>
          </p:nvSpPr>
          <p:spPr>
            <a:xfrm>
              <a:off x="31820009" y="30587642"/>
              <a:ext cx="247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SCAN ME</a:t>
              </a:r>
              <a:endParaRPr lang="en-AU" sz="40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7ED594-206D-BC8C-D861-4CC7EFB65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59844" y="27211652"/>
              <a:ext cx="3309840" cy="332794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2AC25-622B-563B-DA8A-798498CC05CE}"/>
              </a:ext>
            </a:extLst>
          </p:cNvPr>
          <p:cNvGrpSpPr/>
          <p:nvPr/>
        </p:nvGrpSpPr>
        <p:grpSpPr>
          <a:xfrm>
            <a:off x="561487" y="7431705"/>
            <a:ext cx="13093031" cy="5109091"/>
            <a:chOff x="864146" y="7420279"/>
            <a:chExt cx="13093031" cy="5109091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864CA6B4-AC8B-04A4-0395-F63993A0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46" y="7420279"/>
              <a:ext cx="13093031" cy="5109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Tom F. Walton</a:t>
              </a:r>
              <a:r>
                <a:rPr kumimoji="0" lang="en-US" altLang="en-US" sz="36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dirty="0"/>
                <a:t>	tom.fioccowalton@research.uwa.edu.au </a:t>
              </a:r>
              <a:br>
                <a:rPr lang="en-US" altLang="en-US" sz="3600" dirty="0"/>
              </a:br>
              <a:r>
                <a:rPr lang="en-US" altLang="en-US" sz="3600" dirty="0"/>
                <a:t>	https://github.com/tfwalton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Melissa J. Ree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Simone N. Fueggle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2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Romola S. Bucks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1,3,4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Psychological Science,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2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CALHN Neuropsychology, Royal Adelaide Hospital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Population and Global Health,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4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Office of the Deputy Vice Chancellor, Research, The University of Western Australia </a:t>
              </a:r>
            </a:p>
          </p:txBody>
        </p:sp>
        <p:pic>
          <p:nvPicPr>
            <p:cNvPr id="27" name="Picture 26" descr="A black cat with a white circle around it&#10;&#10;Description automatically generated">
              <a:extLst>
                <a:ext uri="{FF2B5EF4-FFF2-40B4-BE49-F238E27FC236}">
                  <a16:creationId xmlns:a16="http://schemas.microsoft.com/office/drawing/2014/main" id="{9351E67D-C403-CD95-6487-AD7CAC7ED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76109" y="9376432"/>
              <a:ext cx="415030" cy="407892"/>
            </a:xfrm>
            <a:prstGeom prst="rect">
              <a:avLst/>
            </a:prstGeom>
          </p:spPr>
        </p:pic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E8B404E0-454C-B987-4594-5297801E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2157" y="8508716"/>
              <a:ext cx="562935" cy="562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13826780" y="-38100"/>
            <a:ext cx="22580310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14551631" y="1661403"/>
            <a:ext cx="2079410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419266" y="546096"/>
            <a:ext cx="128266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23D07A-8988-FCF0-BC70-11C3F5D7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9" y="4818888"/>
            <a:ext cx="1325557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tom.fioccowalton@research.uwa.edu.au 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sz="3600" dirty="0"/>
              <a:t>https://github.com/tfwalton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356828" y="1004478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426755" y="1411107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48" y="26381854"/>
            <a:ext cx="10836708" cy="3897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451" y="6073603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6844215" y="11150110"/>
            <a:ext cx="1327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573126" y="30345503"/>
            <a:ext cx="130249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A statistically significant reduction in R</a:t>
            </a:r>
            <a:r>
              <a:rPr lang="en-AU" sz="3200" baseline="30000" dirty="0"/>
              <a:t>2</a:t>
            </a:r>
            <a:r>
              <a:rPr lang="en-AU" sz="3200" dirty="0"/>
              <a:t> from the additive (R</a:t>
            </a:r>
            <a:r>
              <a:rPr lang="en-AU" sz="3200" baseline="30000" dirty="0"/>
              <a:t>2</a:t>
            </a:r>
            <a:r>
              <a:rPr lang="en-AU" sz="3200" dirty="0"/>
              <a:t> = 0.059) to the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0.023) is observed (F =53.7, p &lt; .001)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7645" y="22124616"/>
            <a:ext cx="8611236" cy="102222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88" y="18858102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464881" y="23078992"/>
            <a:ext cx="132475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 err="1"/>
              <a:t>Muggeo’s</a:t>
            </a:r>
            <a:r>
              <a:rPr lang="en-AU" sz="3200" dirty="0"/>
              <a:t> score test for one or two changes in the slope of regression (</a:t>
            </a:r>
            <a:r>
              <a:rPr lang="en-AU" sz="3200" dirty="0" err="1"/>
              <a:t>Muggeo</a:t>
            </a:r>
            <a:r>
              <a:rPr lang="en-AU" sz="3200" dirty="0"/>
              <a:t> 2016) is statistically significant, observed value = 2.026, p = 0.043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6816257" y="2212461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426755" y="1736277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6677707" y="1057005"/>
            <a:ext cx="13197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356827" y="24696879"/>
            <a:ext cx="12951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06" y="25324326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8699" y="25838853"/>
            <a:ext cx="6001588" cy="5430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6631883" y="28148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429536" y="17981131"/>
            <a:ext cx="130942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  <a:endParaRPr lang="en-AU" sz="32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4668" y="2549653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87474" y="3787185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87474" y="5003918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45140" y="3053344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6677707" y="128513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09061" y="15322224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35683" y="15023700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6844215" y="20850738"/>
            <a:ext cx="13030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3EF41D-4B71-5D50-0936-823D073DD50F}"/>
              </a:ext>
            </a:extLst>
          </p:cNvPr>
          <p:cNvGrpSpPr/>
          <p:nvPr/>
        </p:nvGrpSpPr>
        <p:grpSpPr>
          <a:xfrm>
            <a:off x="12126403" y="13689884"/>
            <a:ext cx="25455058" cy="4855550"/>
            <a:chOff x="12223703" y="13423605"/>
            <a:chExt cx="25455058" cy="4855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80C9B-6A50-B2C4-9A5E-B30F77352519}"/>
                </a:ext>
              </a:extLst>
            </p:cNvPr>
            <p:cNvSpPr/>
            <p:nvPr/>
          </p:nvSpPr>
          <p:spPr>
            <a:xfrm>
              <a:off x="12223703" y="13423605"/>
              <a:ext cx="25455058" cy="485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FB135E-B2EA-D03E-1B28-55AADE42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550398" y="14216375"/>
              <a:ext cx="3250945" cy="33549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1050-C2FC-A18E-16C8-53C5C91D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48795" y="14037105"/>
              <a:ext cx="3233898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94897B-AC8A-4418-8CB4-EE97038E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501346" y="14098622"/>
              <a:ext cx="3220417" cy="35342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848F5-605E-085E-58FF-608B6FCA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200908" y="14126739"/>
              <a:ext cx="3376124" cy="353420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2038A45-C817-CAF6-E579-3EB4445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228987" y="14126739"/>
              <a:ext cx="3292551" cy="34779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B37593-C570-3CE8-86A5-996BFCAD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3014855" y="14070003"/>
              <a:ext cx="3471701" cy="3534203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566341" y="17135605"/>
            <a:ext cx="11027763" cy="334501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F9961AC-826A-1F43-19E6-A3B8DCFBA7DD}"/>
              </a:ext>
            </a:extLst>
          </p:cNvPr>
          <p:cNvGrpSpPr/>
          <p:nvPr/>
        </p:nvGrpSpPr>
        <p:grpSpPr>
          <a:xfrm>
            <a:off x="31021297" y="26339258"/>
            <a:ext cx="3981986" cy="4968240"/>
            <a:chOff x="32239974" y="26761440"/>
            <a:chExt cx="3981986" cy="49682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AEFF63-6A28-7BDA-0D3E-40CB5636B826}"/>
                </a:ext>
              </a:extLst>
            </p:cNvPr>
            <p:cNvSpPr/>
            <p:nvPr/>
          </p:nvSpPr>
          <p:spPr>
            <a:xfrm>
              <a:off x="32239974" y="26761440"/>
              <a:ext cx="3981986" cy="49682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D390A-164E-E60D-8B12-383B5FAB2B63}"/>
                </a:ext>
              </a:extLst>
            </p:cNvPr>
            <p:cNvSpPr txBox="1"/>
            <p:nvPr/>
          </p:nvSpPr>
          <p:spPr>
            <a:xfrm>
              <a:off x="33090773" y="30571440"/>
              <a:ext cx="247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SCAN ME</a:t>
              </a:r>
              <a:endParaRPr lang="en-AU" sz="40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FF5C06-2D57-7EA7-1C11-1CDA6810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2635040" y="27312628"/>
              <a:ext cx="3270399" cy="3156881"/>
            </a:xfrm>
            <a:prstGeom prst="rect">
              <a:avLst/>
            </a:prstGeom>
          </p:spPr>
        </p:pic>
      </p:grpSp>
      <p:pic>
        <p:nvPicPr>
          <p:cNvPr id="14" name="Picture 13" descr="A black cat with a white circle around it&#10;&#10;Description automatically generated">
            <a:extLst>
              <a:ext uri="{FF2B5EF4-FFF2-40B4-BE49-F238E27FC236}">
                <a16:creationId xmlns:a16="http://schemas.microsoft.com/office/drawing/2014/main" id="{A4DE43B9-EAB4-CDA6-1085-8D8C8B1770C0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647" y="6880034"/>
            <a:ext cx="415030" cy="407892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0479EDD-6DA7-06F0-4A8C-762BD55783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8147" y="5958054"/>
            <a:ext cx="562935" cy="562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356827" y="10723810"/>
            <a:ext cx="129515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Sleep </a:t>
            </a:r>
            <a:r>
              <a:rPr lang="en-US" sz="32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Sleep discrepancy is often operationalised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Derived indices are associated with a range of conceptual and methodological problems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356827" y="14757405"/>
            <a:ext cx="124616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Questionnaires measures including the insomnia severity index.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6783928" y="13423605"/>
            <a:ext cx="13333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13824371" y="0"/>
            <a:ext cx="22690451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14598300" y="1765326"/>
            <a:ext cx="19523337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49" y="232517"/>
            <a:ext cx="11385329" cy="88435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72190-0E14-F65C-59C2-0EFFA17DCC82}"/>
              </a:ext>
            </a:extLst>
          </p:cNvPr>
          <p:cNvSpPr txBox="1"/>
          <p:nvPr/>
        </p:nvSpPr>
        <p:spPr>
          <a:xfrm>
            <a:off x="315348" y="632948"/>
            <a:ext cx="1330202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Insomnia and sleep discrepancy: an investigation with cubic response surface analysis </a:t>
            </a:r>
            <a:r>
              <a:rPr lang="en-US" sz="8800" b="1" dirty="0">
                <a:solidFill>
                  <a:schemeClr val="bg2">
                    <a:lumMod val="90000"/>
                  </a:schemeClr>
                </a:solidFill>
              </a:rPr>
              <a:t>pilot study</a:t>
            </a:r>
            <a:endParaRPr lang="en-US" sz="8800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7BA0EAE-EF70-65C4-3F99-B5EFF73B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48" y="7636966"/>
            <a:ext cx="13095027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tom.fioccowalton@research.uwa.edu.au 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sz="3600" dirty="0"/>
              <a:t>https://github.com/tfwalton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Romola S. Bucks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Melissa J. Ree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485C8-E113-995A-90D0-18B310F7479C}"/>
              </a:ext>
            </a:extLst>
          </p:cNvPr>
          <p:cNvSpPr txBox="1"/>
          <p:nvPr/>
        </p:nvSpPr>
        <p:spPr>
          <a:xfrm>
            <a:off x="224139" y="12860377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9B29BC-A0C0-A213-929D-44076351415E}"/>
              </a:ext>
            </a:extLst>
          </p:cNvPr>
          <p:cNvSpPr txBox="1"/>
          <p:nvPr/>
        </p:nvSpPr>
        <p:spPr>
          <a:xfrm>
            <a:off x="145246" y="13678487"/>
            <a:ext cx="133932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Sleep discrepancy is often operationalised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Cubic regression with response surface analysis solves many problems associated with the use of difference and ratio scores in </a:t>
            </a:r>
            <a:r>
              <a:rPr lang="en-US" sz="3200" dirty="0" err="1"/>
              <a:t>operationalising</a:t>
            </a:r>
            <a:r>
              <a:rPr lang="en-US" sz="3200" dirty="0"/>
              <a:t>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Hypothesis: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200" dirty="0"/>
              <a:t>Discrepancy effect (H1.1)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200" dirty="0"/>
              <a:t>Discrepancy effect is asymmetric in the expected direction (H1.2)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200" dirty="0"/>
              <a:t>Linear level effect (H1.3)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90419-4FAA-C0F8-4E16-CA0EA5A00097}"/>
              </a:ext>
            </a:extLst>
          </p:cNvPr>
          <p:cNvSpPr txBox="1"/>
          <p:nvPr/>
        </p:nvSpPr>
        <p:spPr>
          <a:xfrm>
            <a:off x="224139" y="1844993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EEB29-5386-64A2-7B93-20773B9AA186}"/>
              </a:ext>
            </a:extLst>
          </p:cNvPr>
          <p:cNvSpPr txBox="1"/>
          <p:nvPr/>
        </p:nvSpPr>
        <p:spPr>
          <a:xfrm>
            <a:off x="149592" y="19441643"/>
            <a:ext cx="13643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Data from </a:t>
            </a:r>
            <a:r>
              <a:rPr lang="en-AU" sz="3200" dirty="0" err="1"/>
              <a:t>MrOS</a:t>
            </a:r>
            <a:r>
              <a:rPr lang="en-AU" sz="3200" dirty="0"/>
              <a:t> 1,022 community-dwelling men aged 65+ years.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Total sleep time (TST) from single-night polysomnography (PSG)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Self reported TST from morning questionnaire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Insomnia severity index (ISI) to measure insomnia symptom severity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96DA6AA-FC80-4777-1F59-06330647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63" y="21926235"/>
            <a:ext cx="12593065" cy="5847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67FDBF-6A10-2DDC-5BE7-EB5909673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46" y="28578086"/>
            <a:ext cx="13525500" cy="25424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22AE54-B37D-0631-F27F-BDABC1E6CEC7}"/>
              </a:ext>
            </a:extLst>
          </p:cNvPr>
          <p:cNvSpPr txBox="1"/>
          <p:nvPr/>
        </p:nvSpPr>
        <p:spPr>
          <a:xfrm>
            <a:off x="224139" y="272044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4819E7-39C0-DA4E-520E-E7C4132D7C9E}"/>
              </a:ext>
            </a:extLst>
          </p:cNvPr>
          <p:cNvSpPr txBox="1"/>
          <p:nvPr/>
        </p:nvSpPr>
        <p:spPr>
          <a:xfrm>
            <a:off x="145246" y="22905303"/>
            <a:ext cx="133829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3200" dirty="0"/>
              <a:t>Rising ridge congruence surface b</a:t>
            </a:r>
            <a:r>
              <a:rPr lang="en-AU" sz="3200" baseline="-25000" dirty="0"/>
              <a:t>1</a:t>
            </a:r>
            <a:r>
              <a:rPr lang="en-AU" sz="3200" dirty="0"/>
              <a:t> = b</a:t>
            </a:r>
            <a:r>
              <a:rPr lang="en-AU" sz="3200" baseline="-25000" dirty="0"/>
              <a:t>2</a:t>
            </a:r>
            <a:r>
              <a:rPr lang="en-AU" sz="3200" dirty="0"/>
              <a:t>,</a:t>
            </a:r>
            <a:r>
              <a:rPr lang="en-AU" sz="3200" baseline="-25000" dirty="0"/>
              <a:t> </a:t>
            </a:r>
            <a:r>
              <a:rPr lang="en-AU" sz="3200" dirty="0"/>
              <a:t>b</a:t>
            </a:r>
            <a:r>
              <a:rPr lang="en-AU" sz="3200" baseline="-25000" dirty="0"/>
              <a:t>4</a:t>
            </a:r>
            <a:r>
              <a:rPr lang="en-AU" sz="3200" dirty="0"/>
              <a:t> = −2 ∗ b</a:t>
            </a:r>
            <a:r>
              <a:rPr lang="en-AU" sz="3200" baseline="-25000" dirty="0"/>
              <a:t>3</a:t>
            </a:r>
            <a:r>
              <a:rPr lang="en-AU" sz="3200" dirty="0"/>
              <a:t>,</a:t>
            </a:r>
            <a:r>
              <a:rPr lang="en-AU" sz="3200" baseline="-25000" dirty="0"/>
              <a:t> </a:t>
            </a:r>
            <a:r>
              <a:rPr lang="en-AU" sz="3200" dirty="0"/>
              <a:t>b</a:t>
            </a:r>
            <a:r>
              <a:rPr lang="en-AU" sz="3200" baseline="-25000" dirty="0"/>
              <a:t>5</a:t>
            </a:r>
            <a:r>
              <a:rPr lang="en-AU" sz="3200" dirty="0"/>
              <a:t> = b</a:t>
            </a:r>
            <a:r>
              <a:rPr lang="en-AU" sz="3200" baseline="-25000" dirty="0"/>
              <a:t>3</a:t>
            </a:r>
            <a:r>
              <a:rPr lang="en-AU" sz="3200" dirty="0"/>
              <a:t>,</a:t>
            </a:r>
            <a:r>
              <a:rPr lang="en-AU" sz="3200" baseline="-25000" dirty="0"/>
              <a:t> </a:t>
            </a:r>
            <a:r>
              <a:rPr lang="en-AU" sz="3200" dirty="0"/>
              <a:t>b</a:t>
            </a:r>
            <a:r>
              <a:rPr lang="en-AU" sz="3200" baseline="-25000" dirty="0"/>
              <a:t>7</a:t>
            </a:r>
            <a:r>
              <a:rPr lang="en-AU" sz="3200" dirty="0"/>
              <a:t> = −3 ∗ b</a:t>
            </a:r>
            <a:r>
              <a:rPr lang="en-AU" sz="3200" baseline="-25000" dirty="0"/>
              <a:t>6</a:t>
            </a:r>
            <a:r>
              <a:rPr lang="en-AU" sz="3200" dirty="0"/>
              <a:t>,</a:t>
            </a:r>
            <a:endParaRPr lang="en-AU" sz="3200" baseline="-25000" dirty="0"/>
          </a:p>
          <a:p>
            <a:r>
              <a:rPr lang="en-AU" sz="3200" dirty="0"/>
              <a:t>	b</a:t>
            </a:r>
            <a:r>
              <a:rPr lang="en-AU" sz="3200" baseline="-25000" dirty="0"/>
              <a:t>8</a:t>
            </a:r>
            <a:r>
              <a:rPr lang="en-AU" sz="3200" dirty="0"/>
              <a:t> = 3 ∗ b</a:t>
            </a:r>
            <a:r>
              <a:rPr lang="en-AU" sz="3200" baseline="-25000" dirty="0"/>
              <a:t>6</a:t>
            </a:r>
            <a:r>
              <a:rPr lang="en-AU" sz="3200" dirty="0"/>
              <a:t>, b</a:t>
            </a:r>
            <a:r>
              <a:rPr lang="en-AU" sz="3200" baseline="-25000" dirty="0"/>
              <a:t>9</a:t>
            </a:r>
            <a:r>
              <a:rPr lang="en-AU" sz="3200" dirty="0"/>
              <a:t> = −b</a:t>
            </a:r>
            <a:r>
              <a:rPr lang="en-AU" sz="3200" baseline="-250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AFE22-0EAF-FF2E-5F53-5980F18D6A02}"/>
              </a:ext>
            </a:extLst>
          </p:cNvPr>
          <p:cNvSpPr txBox="1"/>
          <p:nvPr/>
        </p:nvSpPr>
        <p:spPr>
          <a:xfrm>
            <a:off x="173650" y="24591196"/>
            <a:ext cx="133784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3200" dirty="0"/>
              <a:t>b</a:t>
            </a:r>
            <a:r>
              <a:rPr lang="en-AU" sz="3200" baseline="-25000" dirty="0"/>
              <a:t>3</a:t>
            </a:r>
            <a:r>
              <a:rPr lang="en-AU" sz="3200" dirty="0"/>
              <a:t> discrepancy effect (H1.1) must be significantly positive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3200" dirty="0"/>
              <a:t>b</a:t>
            </a:r>
            <a:r>
              <a:rPr lang="en-AU" sz="3200" baseline="-25000" dirty="0"/>
              <a:t>6</a:t>
            </a:r>
            <a:r>
              <a:rPr lang="en-AU" sz="3200" dirty="0"/>
              <a:t> direction &amp; presence of asymmetry (H1.2) must be significantly negative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3200" dirty="0"/>
              <a:t>u</a:t>
            </a:r>
            <a:r>
              <a:rPr lang="en-AU" sz="3200" baseline="-25000" dirty="0"/>
              <a:t>1</a:t>
            </a:r>
            <a:r>
              <a:rPr lang="en-AU" sz="3200" dirty="0"/>
              <a:t> (b</a:t>
            </a:r>
            <a:r>
              <a:rPr lang="en-AU" sz="3200" baseline="-25000" dirty="0"/>
              <a:t>1</a:t>
            </a:r>
            <a:r>
              <a:rPr lang="en-AU" sz="3200" dirty="0"/>
              <a:t> + b</a:t>
            </a:r>
            <a:r>
              <a:rPr lang="en-AU" sz="3200" baseline="-25000" dirty="0"/>
              <a:t>2</a:t>
            </a:r>
            <a:r>
              <a:rPr lang="en-AU" sz="3200" dirty="0"/>
              <a:t>) linear level effect (H1.3) must be significantly negative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37805" y="9158818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7150141" y="261976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8818" y="19613081"/>
            <a:ext cx="7004416" cy="6367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88047" y="19589371"/>
            <a:ext cx="6638253" cy="63676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61034" y="13262839"/>
            <a:ext cx="6605567" cy="60153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9680" y="13221722"/>
            <a:ext cx="6472152" cy="63676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6928818" y="26999575"/>
            <a:ext cx="135251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Discrepancy in sleep time parameters can be importantly </a:t>
            </a:r>
            <a:r>
              <a:rPr lang="en-AU" sz="32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177093" y="13481487"/>
            <a:ext cx="1352587" cy="1242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6C8BD2-ED36-2B67-9048-AD01143E728A}"/>
              </a:ext>
            </a:extLst>
          </p:cNvPr>
          <p:cNvGrpSpPr/>
          <p:nvPr/>
        </p:nvGrpSpPr>
        <p:grpSpPr>
          <a:xfrm>
            <a:off x="31032307" y="26197622"/>
            <a:ext cx="3981986" cy="4968240"/>
            <a:chOff x="32239974" y="26761440"/>
            <a:chExt cx="3981986" cy="496824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662284-D9F7-7679-381D-D9187CA38CCE}"/>
                </a:ext>
              </a:extLst>
            </p:cNvPr>
            <p:cNvSpPr/>
            <p:nvPr/>
          </p:nvSpPr>
          <p:spPr>
            <a:xfrm>
              <a:off x="32239974" y="26761440"/>
              <a:ext cx="3981986" cy="49682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C247A-C267-FF32-056A-196FAD1E45AD}"/>
                </a:ext>
              </a:extLst>
            </p:cNvPr>
            <p:cNvSpPr txBox="1"/>
            <p:nvPr/>
          </p:nvSpPr>
          <p:spPr>
            <a:xfrm>
              <a:off x="33090773" y="30571440"/>
              <a:ext cx="247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SCAN ME</a:t>
              </a:r>
              <a:endParaRPr lang="en-AU" sz="40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BB5AE-73FA-1867-FE19-A9D8AFE34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29179" y="27274789"/>
              <a:ext cx="3400711" cy="3326459"/>
            </a:xfrm>
            <a:prstGeom prst="rect">
              <a:avLst/>
            </a:prstGeom>
          </p:spPr>
        </p:pic>
      </p:grpSp>
      <p:pic>
        <p:nvPicPr>
          <p:cNvPr id="11" name="Picture 10" descr="A black cat with a white circle around it&#10;&#10;Description automatically generated">
            <a:extLst>
              <a:ext uri="{FF2B5EF4-FFF2-40B4-BE49-F238E27FC236}">
                <a16:creationId xmlns:a16="http://schemas.microsoft.com/office/drawing/2014/main" id="{8658D8B3-9183-78F9-D70B-2BB481E1C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053" y="9598954"/>
            <a:ext cx="415030" cy="407892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3282DAAF-D51F-8908-4615-6595DAC491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553" y="8676974"/>
            <a:ext cx="562935" cy="562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B2295-BBFE-0999-A0E9-BF8A023AACDB}"/>
              </a:ext>
            </a:extLst>
          </p:cNvPr>
          <p:cNvSpPr txBox="1"/>
          <p:nvPr/>
        </p:nvSpPr>
        <p:spPr>
          <a:xfrm>
            <a:off x="713053" y="28024893"/>
            <a:ext cx="1253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Table 1. Parameters for rising ridge asymmetric congruence model</a:t>
            </a:r>
            <a:endParaRPr lang="en-AU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2692</TotalTime>
  <Words>1023</Words>
  <Application>Microsoft Office PowerPoint</Application>
  <PresentationFormat>Custom</PresentationFormat>
  <Paragraphs>95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19</cp:revision>
  <dcterms:created xsi:type="dcterms:W3CDTF">2024-09-07T03:21:18Z</dcterms:created>
  <dcterms:modified xsi:type="dcterms:W3CDTF">2024-09-10T10:14:07Z</dcterms:modified>
</cp:coreProperties>
</file>