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5254" autoAdjust="0"/>
  </p:normalViewPr>
  <p:slideViewPr>
    <p:cSldViewPr snapToGrid="0">
      <p:cViewPr varScale="1">
        <p:scale>
          <a:sx n="32" d="100"/>
          <a:sy n="32" d="100"/>
        </p:scale>
        <p:origin x="18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8E90-9794-4BFC-85B5-30BD629C21E5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2430-5241-44C5-9721-32CC82466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1pPr>
    <a:lvl2pPr marL="1987163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2pPr>
    <a:lvl3pPr marL="3974327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3pPr>
    <a:lvl4pPr marL="596149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4pPr>
    <a:lvl5pPr marL="794865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5pPr>
    <a:lvl6pPr marL="9935821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6pPr>
    <a:lvl7pPr marL="1192298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7pPr>
    <a:lvl8pPr marL="1391014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8pPr>
    <a:lvl9pPr marL="15897315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2430-5241-44C5-9721-32CC824660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5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10" Type="http://schemas.microsoft.com/office/2007/relationships/hdphoto" Target="../media/hdphoto1.wdp"/><Relationship Id="rId4" Type="http://schemas.openxmlformats.org/officeDocument/2006/relationships/image" Target="../media/image29.png"/><Relationship Id="rId9" Type="http://schemas.openxmlformats.org/officeDocument/2006/relationships/image" Target="../media/image3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198" y="19617720"/>
            <a:ext cx="11078074" cy="8024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0" y="0"/>
            <a:ext cx="22601318" cy="32399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6882522" y="17202538"/>
            <a:ext cx="12932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7225282" y="27642125"/>
            <a:ext cx="12589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6882522" y="13856263"/>
            <a:ext cx="13517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832272" y="1757167"/>
            <a:ext cx="21316194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82BBF38-C113-40B4-374C-E3858159952F}"/>
              </a:ext>
            </a:extLst>
          </p:cNvPr>
          <p:cNvSpPr/>
          <p:nvPr/>
        </p:nvSpPr>
        <p:spPr>
          <a:xfrm>
            <a:off x="1219678" y="26444978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5D0C7-0619-0A8C-E5D8-809352E575D5}"/>
              </a:ext>
            </a:extLst>
          </p:cNvPr>
          <p:cNvSpPr txBox="1"/>
          <p:nvPr/>
        </p:nvSpPr>
        <p:spPr>
          <a:xfrm>
            <a:off x="2015916" y="30233682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38785B-2C98-603F-DE65-330CC224ED98}"/>
              </a:ext>
            </a:extLst>
          </p:cNvPr>
          <p:cNvGrpSpPr/>
          <p:nvPr/>
        </p:nvGrpSpPr>
        <p:grpSpPr>
          <a:xfrm>
            <a:off x="22814917" y="643689"/>
            <a:ext cx="13888013" cy="31135068"/>
            <a:chOff x="192690" y="632110"/>
            <a:chExt cx="13888013" cy="311350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8831EE-3C78-57BF-B5B5-03900E76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90" y="19367557"/>
              <a:ext cx="13888013" cy="123996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1D2DA7-8213-8D1A-92A5-6CB62CF4BBAF}"/>
                </a:ext>
              </a:extLst>
            </p:cNvPr>
            <p:cNvSpPr txBox="1"/>
            <p:nvPr/>
          </p:nvSpPr>
          <p:spPr>
            <a:xfrm>
              <a:off x="637721" y="632110"/>
              <a:ext cx="13442981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A scoping review of sleep discrepancy methodology: </a:t>
              </a:r>
            </a:p>
            <a:p>
              <a:r>
                <a:rPr lang="en-US" sz="8800" b="1" dirty="0"/>
                <a:t>what are we measuring and what does it mean?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4301F6-E90D-DEC1-F0C7-C8C4AD64E965}"/>
                </a:ext>
              </a:extLst>
            </p:cNvPr>
            <p:cNvSpPr txBox="1"/>
            <p:nvPr/>
          </p:nvSpPr>
          <p:spPr>
            <a:xfrm>
              <a:off x="561489" y="1290014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C51CF3-2F55-438C-F15A-31AB04E867E5}"/>
                </a:ext>
              </a:extLst>
            </p:cNvPr>
            <p:cNvSpPr txBox="1"/>
            <p:nvPr/>
          </p:nvSpPr>
          <p:spPr>
            <a:xfrm>
              <a:off x="561488" y="13579170"/>
              <a:ext cx="13116411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600" dirty="0"/>
                <a:t>Sleep discrepancy is a common feature of insomnia disorder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Sleep discrepancy has been investigated with diverse methods making it difficult to integrate findings across studies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AIM: </a:t>
              </a:r>
              <a:r>
                <a:rPr lang="en-US" sz="3600" i="1" dirty="0"/>
                <a:t>How has sleep discrepancy has been conceptualised in the literature what methods have been used to investigate it?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71E774-1ADE-A2ED-20F8-A968CF0765D4}"/>
                </a:ext>
              </a:extLst>
            </p:cNvPr>
            <p:cNvSpPr txBox="1"/>
            <p:nvPr/>
          </p:nvSpPr>
          <p:spPr>
            <a:xfrm>
              <a:off x="561488" y="16831122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6B9B4C-2730-8FE2-37B8-7A9B55D198A7}"/>
                </a:ext>
              </a:extLst>
            </p:cNvPr>
            <p:cNvSpPr txBox="1"/>
            <p:nvPr/>
          </p:nvSpPr>
          <p:spPr>
            <a:xfrm>
              <a:off x="561488" y="17467958"/>
              <a:ext cx="1311641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Scoping review methodology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Included: all comparing self-report with objective measure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6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72AC25-622B-563B-DA8A-798498CC05CE}"/>
                </a:ext>
              </a:extLst>
            </p:cNvPr>
            <p:cNvGrpSpPr/>
            <p:nvPr/>
          </p:nvGrpSpPr>
          <p:grpSpPr>
            <a:xfrm>
              <a:off x="561487" y="7431705"/>
              <a:ext cx="13093031" cy="5109091"/>
              <a:chOff x="864146" y="7420279"/>
              <a:chExt cx="13093031" cy="5109091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864CA6B4-AC8B-04A4-0395-F63993A07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146" y="7420279"/>
                <a:ext cx="13093031" cy="5109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/>
                  <a:t>	tom.fioccowalton@research.uwa.edu.au </a:t>
                </a:r>
                <a:br>
                  <a:rPr lang="en-US" altLang="en-US" sz="3600" dirty="0"/>
                </a:br>
                <a:r>
                  <a:rPr lang="en-US" altLang="en-US" sz="3600" dirty="0"/>
                  <a:t>	https://github.com/tfwalton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Simone N. Fueggle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1,3,4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CALHN Neuropsychology, Royal Adelaide Hospital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27" name="Picture 26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9351E67D-C403-CD95-6487-AD7CAC7ED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76109" y="9376432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37" name="Graphic 36" descr="Envelope with solid fill">
                <a:extLst>
                  <a:ext uri="{FF2B5EF4-FFF2-40B4-BE49-F238E27FC236}">
                    <a16:creationId xmlns:a16="http://schemas.microsoft.com/office/drawing/2014/main" id="{E8B404E0-454C-B987-4594-5297801E4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2157" y="8508716"/>
                <a:ext cx="562935" cy="562935"/>
              </a:xfrm>
              <a:prstGeom prst="rect">
                <a:avLst/>
              </a:prstGeom>
            </p:spPr>
          </p:pic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085654D-8076-B97F-F3C6-C65B97787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5821" y="248137"/>
            <a:ext cx="10331914" cy="133426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7383422" y="366691"/>
            <a:ext cx="26838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Results</a:t>
            </a:r>
          </a:p>
          <a:p>
            <a:endParaRPr lang="en-AU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C68F6-A916-591D-5778-AF58B8014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4236" y="26962371"/>
            <a:ext cx="3235624" cy="32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-66739" y="0"/>
            <a:ext cx="22830661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451" y="6073603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6844215" y="11150110"/>
            <a:ext cx="13273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The R</a:t>
            </a:r>
            <a:r>
              <a:rPr lang="en-AU" sz="3200" baseline="30000" dirty="0"/>
              <a:t>2</a:t>
            </a:r>
            <a:r>
              <a:rPr lang="en-AU" sz="3200" dirty="0"/>
              <a:t> from the absolute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0.03) was reduced more than two-fold from the unconstrained piecewise regression (R</a:t>
            </a:r>
            <a:r>
              <a:rPr lang="en-AU" sz="3200" baseline="30000" dirty="0"/>
              <a:t>2</a:t>
            </a:r>
            <a:r>
              <a:rPr lang="en-AU" sz="3200" dirty="0"/>
              <a:t> = 0.072) a difference that was statistically significant (F =11.2, p &lt; .001).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645" y="22124616"/>
            <a:ext cx="8611236" cy="102222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6816257" y="22124616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6677707" y="1057005"/>
            <a:ext cx="13197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6631883" y="28148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668" y="2549653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7474" y="3787185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7474" y="5003918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5140" y="3053344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6677707" y="1285130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9061" y="15322224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35683" y="15023700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6844215" y="20850738"/>
            <a:ext cx="13030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 </a:t>
            </a:r>
            <a:r>
              <a:rPr lang="en-AU" sz="3200" dirty="0"/>
              <a:t>opposite in sign and dependent on value of the other component </a:t>
            </a:r>
            <a:endParaRPr lang="en-US" sz="32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66341" y="17135605"/>
            <a:ext cx="11027763" cy="334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658113" y="1699503"/>
            <a:ext cx="16335344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95DCF27-B8F9-456A-7C21-B7509C896C16}"/>
              </a:ext>
            </a:extLst>
          </p:cNvPr>
          <p:cNvGrpSpPr/>
          <p:nvPr/>
        </p:nvGrpSpPr>
        <p:grpSpPr>
          <a:xfrm>
            <a:off x="17773721" y="3329607"/>
            <a:ext cx="4099587" cy="28461971"/>
            <a:chOff x="18188635" y="3165594"/>
            <a:chExt cx="4099587" cy="284619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AEBF29-076B-3607-0D98-085BAB84E16E}"/>
                </a:ext>
              </a:extLst>
            </p:cNvPr>
            <p:cNvSpPr/>
            <p:nvPr/>
          </p:nvSpPr>
          <p:spPr>
            <a:xfrm rot="16200000">
              <a:off x="18328222" y="8028423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E90BF-09BD-DEC2-341A-22C8D3B8264E}"/>
                </a:ext>
              </a:extLst>
            </p:cNvPr>
            <p:cNvSpPr/>
            <p:nvPr/>
          </p:nvSpPr>
          <p:spPr>
            <a:xfrm rot="16200000">
              <a:off x="18188635" y="1324806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19447C-E437-8010-02B7-6BDCF7A3519A}"/>
                </a:ext>
              </a:extLst>
            </p:cNvPr>
            <p:cNvSpPr/>
            <p:nvPr/>
          </p:nvSpPr>
          <p:spPr>
            <a:xfrm rot="16200000">
              <a:off x="18220324" y="18067668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F28090-719F-4F64-18E4-0C39F719C1BD}"/>
                </a:ext>
              </a:extLst>
            </p:cNvPr>
            <p:cNvSpPr/>
            <p:nvPr/>
          </p:nvSpPr>
          <p:spPr>
            <a:xfrm rot="16200000">
              <a:off x="18217858" y="2277094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3D2F9C-1A72-C404-D67D-5B9BEB1C6C5A}"/>
                </a:ext>
              </a:extLst>
            </p:cNvPr>
            <p:cNvSpPr/>
            <p:nvPr/>
          </p:nvSpPr>
          <p:spPr>
            <a:xfrm rot="16200000">
              <a:off x="18188635" y="27667565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80C9B-6A50-B2C4-9A5E-B30F77352519}"/>
                </a:ext>
              </a:extLst>
            </p:cNvPr>
            <p:cNvSpPr/>
            <p:nvPr/>
          </p:nvSpPr>
          <p:spPr>
            <a:xfrm rot="16200000">
              <a:off x="18328222" y="3165594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FB135E-B2EA-D03E-1B28-55AADE428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637442" y="3468128"/>
              <a:ext cx="3250945" cy="33549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E61050-C2FC-A18E-16C8-53C5C91D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590116" y="8208423"/>
              <a:ext cx="3233898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94897B-AC8A-4418-8CB4-EE97038E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590116" y="13294149"/>
              <a:ext cx="3220417" cy="35342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A848F5-605E-085E-58FF-608B6FCA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512263" y="18220602"/>
              <a:ext cx="3376124" cy="353420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2038A45-C817-CAF6-E579-3EB444588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478759" y="23120132"/>
              <a:ext cx="3292551" cy="347796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EB37593-C570-3CE8-86A5-996BFCAD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421005" y="27880464"/>
              <a:ext cx="3471701" cy="3534203"/>
            </a:xfrm>
            <a:prstGeom prst="rect">
              <a:avLst/>
            </a:prstGeom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EFF63-6A28-7BDA-0D3E-40CB5636B826}"/>
              </a:ext>
            </a:extLst>
          </p:cNvPr>
          <p:cNvSpPr/>
          <p:nvPr/>
        </p:nvSpPr>
        <p:spPr>
          <a:xfrm>
            <a:off x="1098022" y="26440412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390A-164E-E60D-8B12-383B5FAB2B63}"/>
              </a:ext>
            </a:extLst>
          </p:cNvPr>
          <p:cNvSpPr txBox="1"/>
          <p:nvPr/>
        </p:nvSpPr>
        <p:spPr>
          <a:xfrm>
            <a:off x="1948821" y="30250412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BC4A4C-E6EF-2203-6EC8-F2B7066A0BB1}"/>
              </a:ext>
            </a:extLst>
          </p:cNvPr>
          <p:cNvGrpSpPr/>
          <p:nvPr/>
        </p:nvGrpSpPr>
        <p:grpSpPr>
          <a:xfrm>
            <a:off x="23261973" y="604654"/>
            <a:ext cx="13369910" cy="30876625"/>
            <a:chOff x="342539" y="546096"/>
            <a:chExt cx="13369910" cy="308766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C05D2-590F-5EE6-2F5A-93741B4D532D}"/>
                </a:ext>
              </a:extLst>
            </p:cNvPr>
            <p:cNvSpPr txBox="1"/>
            <p:nvPr/>
          </p:nvSpPr>
          <p:spPr>
            <a:xfrm>
              <a:off x="419266" y="546096"/>
              <a:ext cx="1282666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On the use of difference and ratio scores in sleep discrepancy research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B673A-3489-6E77-2972-DFDFA67CC3E7}"/>
                </a:ext>
              </a:extLst>
            </p:cNvPr>
            <p:cNvSpPr txBox="1"/>
            <p:nvPr/>
          </p:nvSpPr>
          <p:spPr>
            <a:xfrm>
              <a:off x="356828" y="1004478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6451DD-2D78-5A45-CC62-3C865F9378E4}"/>
                </a:ext>
              </a:extLst>
            </p:cNvPr>
            <p:cNvSpPr txBox="1"/>
            <p:nvPr/>
          </p:nvSpPr>
          <p:spPr>
            <a:xfrm>
              <a:off x="426755" y="1411107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E0CA77-5007-8153-F730-7EC1DDF5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6348" y="26381854"/>
              <a:ext cx="10836708" cy="389770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58BF93-B908-9937-BAA9-49BF0744F5B1}"/>
                </a:ext>
              </a:extLst>
            </p:cNvPr>
            <p:cNvSpPr txBox="1"/>
            <p:nvPr/>
          </p:nvSpPr>
          <p:spPr>
            <a:xfrm>
              <a:off x="573126" y="30345503"/>
              <a:ext cx="1302499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/>
                <a:t>A statistically significant reduction in R</a:t>
              </a:r>
              <a:r>
                <a:rPr lang="en-AU" sz="3200" baseline="30000" dirty="0"/>
                <a:t>2</a:t>
              </a:r>
              <a:r>
                <a:rPr lang="en-AU" sz="3200" dirty="0"/>
                <a:t> from the additive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0.059) to the difference score model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0.023) is observed (F =53.7, p &lt; .001)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767AFB1-4749-0948-D9F2-A5653460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18488" y="18858102"/>
              <a:ext cx="10780539" cy="398527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FFEEAF-C2CF-52DF-7583-599753C599EA}"/>
                </a:ext>
              </a:extLst>
            </p:cNvPr>
            <p:cNvSpPr txBox="1"/>
            <p:nvPr/>
          </p:nvSpPr>
          <p:spPr>
            <a:xfrm>
              <a:off x="464881" y="23078992"/>
              <a:ext cx="1324756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 err="1"/>
                <a:t>Muggeo’s</a:t>
              </a:r>
              <a:r>
                <a:rPr lang="en-AU" sz="3200" dirty="0"/>
                <a:t> score test for one or two changes in the slope of regression (</a:t>
              </a:r>
              <a:r>
                <a:rPr lang="en-AU" sz="3200" dirty="0" err="1"/>
                <a:t>Muggeo</a:t>
              </a:r>
              <a:r>
                <a:rPr lang="en-AU" sz="3200" dirty="0"/>
                <a:t> 2016) is statistically significant, observed value = 2.026, p = 0.043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D469C4-5820-E4C6-3C54-2B5CC4C03706}"/>
                </a:ext>
              </a:extLst>
            </p:cNvPr>
            <p:cNvSpPr txBox="1"/>
            <p:nvPr/>
          </p:nvSpPr>
          <p:spPr>
            <a:xfrm>
              <a:off x="426755" y="17362779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Difference score problems</a:t>
              </a:r>
              <a:endParaRPr lang="en-AU" sz="3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BF6EDC-6370-F09C-0977-C71EFB668C70}"/>
                </a:ext>
              </a:extLst>
            </p:cNvPr>
            <p:cNvSpPr txBox="1"/>
            <p:nvPr/>
          </p:nvSpPr>
          <p:spPr>
            <a:xfrm>
              <a:off x="356827" y="24696879"/>
              <a:ext cx="129515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Implicit constraints</a:t>
              </a:r>
              <a:r>
                <a:rPr lang="en-AU" sz="3200" dirty="0"/>
                <a:t> components equal magnitude opposite in sign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10E24F-5E0F-A11E-363F-29DD1B56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2306" y="25324326"/>
              <a:ext cx="5687219" cy="6096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736EDF2-5B9B-7CF1-617F-D6F2A5D2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538699" y="25838853"/>
              <a:ext cx="6001588" cy="54300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001680-A163-2C98-8B27-714FB41E0690}"/>
                </a:ext>
              </a:extLst>
            </p:cNvPr>
            <p:cNvSpPr txBox="1"/>
            <p:nvPr/>
          </p:nvSpPr>
          <p:spPr>
            <a:xfrm>
              <a:off x="429536" y="17981131"/>
              <a:ext cx="1309420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Directionality</a:t>
              </a:r>
              <a:r>
                <a:rPr lang="en-AU" sz="3200" dirty="0"/>
                <a:t> </a:t>
              </a:r>
              <a:r>
                <a:rPr lang="en-US" sz="3200" dirty="0"/>
                <a:t>identified effects exist through the full range of a difference score</a:t>
              </a:r>
              <a:endParaRPr lang="en-AU" sz="32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3B9646-EBCA-3F4E-22CD-9D4EC55EEE61}"/>
                </a:ext>
              </a:extLst>
            </p:cNvPr>
            <p:cNvGrpSpPr/>
            <p:nvPr/>
          </p:nvGrpSpPr>
          <p:grpSpPr>
            <a:xfrm>
              <a:off x="342539" y="4818888"/>
              <a:ext cx="13255578" cy="4739759"/>
              <a:chOff x="342539" y="4818888"/>
              <a:chExt cx="13255578" cy="4739759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823D07A-8988-FCF0-BC70-11C3F5D7E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39" y="4818888"/>
                <a:ext cx="13255578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4" name="Picture 13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A4DE43B9-EAB4-CDA6-1085-8D8C8B177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1647" y="688003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5" name="Graphic 14" descr="Envelope with solid fill">
                <a:extLst>
                  <a:ext uri="{FF2B5EF4-FFF2-40B4-BE49-F238E27FC236}">
                    <a16:creationId xmlns:a16="http://schemas.microsoft.com/office/drawing/2014/main" id="{B0479EDD-6DA7-06F0-4A8C-762BD557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78147" y="595805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BE21E0-6DF2-4E7D-8AF8-C5AC0F5DD889}"/>
                </a:ext>
              </a:extLst>
            </p:cNvPr>
            <p:cNvSpPr txBox="1"/>
            <p:nvPr/>
          </p:nvSpPr>
          <p:spPr>
            <a:xfrm>
              <a:off x="356827" y="10723810"/>
              <a:ext cx="12951548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Sleep </a:t>
              </a:r>
              <a:r>
                <a:rPr lang="en-US" sz="3200" dirty="0"/>
                <a:t>discrepancy  is  the discordance between self-report and objective measures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Derived indices are associated with a range of conceptual and methodological problems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B5D5FB-DBE7-A4EB-08AC-E09388FD54C2}"/>
                </a:ext>
              </a:extLst>
            </p:cNvPr>
            <p:cNvSpPr txBox="1"/>
            <p:nvPr/>
          </p:nvSpPr>
          <p:spPr>
            <a:xfrm>
              <a:off x="356827" y="14757405"/>
              <a:ext cx="1246166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Archival data: Healthy Ageing Research Programme (N = 230; age 50+)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Objective sleep using actigraphy with concurrent sleep diaries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Questionnaires measures including the insomnia severity index.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6783928" y="13423605"/>
            <a:ext cx="13333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/>
              <a:t>Arbitrary designation of numerator/ denominator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A389A-A185-BD1C-F5F8-9F004EA73F4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15668" y="27024337"/>
            <a:ext cx="3346693" cy="31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749" y="232517"/>
            <a:ext cx="11385329" cy="88435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AF8855-A1F1-2C85-0E21-9755F7C2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805" y="9158818"/>
            <a:ext cx="10101216" cy="4398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D12D887-7088-82CA-A8FC-DC49BB46CC63}"/>
              </a:ext>
            </a:extLst>
          </p:cNvPr>
          <p:cNvSpPr txBox="1"/>
          <p:nvPr/>
        </p:nvSpPr>
        <p:spPr>
          <a:xfrm>
            <a:off x="37150141" y="2619762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  <a:endParaRPr lang="en-AU" sz="36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4866DEA-C590-2A0B-658E-5C82A531A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8818" y="19613081"/>
            <a:ext cx="7004416" cy="63676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2ABB11-37EA-97C6-BFED-4919C781A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047" y="19589371"/>
            <a:ext cx="6638253" cy="63676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18E258-638D-600F-8E31-6D1F34576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034" y="13262839"/>
            <a:ext cx="6605567" cy="60153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478BA18-9C47-F9F6-F4FD-E045A36F0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29680" y="13221722"/>
            <a:ext cx="6472152" cy="636764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36A4C5-C6C1-E345-F353-569D5628C0B3}"/>
              </a:ext>
            </a:extLst>
          </p:cNvPr>
          <p:cNvSpPr txBox="1"/>
          <p:nvPr/>
        </p:nvSpPr>
        <p:spPr>
          <a:xfrm>
            <a:off x="36928818" y="26999575"/>
            <a:ext cx="1352518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Response surface analysis is a useful alternative to derived indices for investigating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Discrepancy in sleep time parameters can be importantly </a:t>
            </a:r>
            <a:r>
              <a:rPr lang="en-AU" sz="3200" dirty="0"/>
              <a:t>different to misperception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Emphasis on perception of sleep quantity rather than sleep misperception per 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Experiments with hypnotics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Low self-report + objective as different phenotype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Results to be replicated in pre-registered study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B45B3-9B4B-1981-093A-7D7EF3D38713}"/>
              </a:ext>
            </a:extLst>
          </p:cNvPr>
          <p:cNvSpPr/>
          <p:nvPr/>
        </p:nvSpPr>
        <p:spPr>
          <a:xfrm>
            <a:off x="42177093" y="13481487"/>
            <a:ext cx="1352587" cy="1242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0" y="0"/>
            <a:ext cx="22837137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778932" y="1765326"/>
            <a:ext cx="21037326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Response surface analysis</a:t>
            </a:r>
            <a:r>
              <a:rPr lang="en-US" sz="13800" b="1" dirty="0">
                <a:solidFill>
                  <a:schemeClr val="bg1"/>
                </a:solidFill>
              </a:rPr>
              <a:t> </a:t>
            </a:r>
            <a:r>
              <a:rPr lang="en-US" sz="13800" dirty="0">
                <a:solidFill>
                  <a:schemeClr val="bg1"/>
                </a:solidFill>
              </a:rPr>
              <a:t>revealed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was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 </a:t>
            </a:r>
            <a:r>
              <a:rPr lang="en-US" sz="13800" dirty="0">
                <a:solidFill>
                  <a:schemeClr val="bg1"/>
                </a:solidFill>
              </a:rPr>
              <a:t>in older men.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662284-D9F7-7679-381D-D9187CA38CCE}"/>
              </a:ext>
            </a:extLst>
          </p:cNvPr>
          <p:cNvSpPr/>
          <p:nvPr/>
        </p:nvSpPr>
        <p:spPr>
          <a:xfrm>
            <a:off x="1009536" y="26487717"/>
            <a:ext cx="4007728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C247A-C267-FF32-056A-196FAD1E45AD}"/>
              </a:ext>
            </a:extLst>
          </p:cNvPr>
          <p:cNvSpPr txBox="1"/>
          <p:nvPr/>
        </p:nvSpPr>
        <p:spPr>
          <a:xfrm>
            <a:off x="1865835" y="30297717"/>
            <a:ext cx="249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00C44-16BF-30E4-6BAB-006DBA025919}"/>
              </a:ext>
            </a:extLst>
          </p:cNvPr>
          <p:cNvGrpSpPr/>
          <p:nvPr/>
        </p:nvGrpSpPr>
        <p:grpSpPr>
          <a:xfrm>
            <a:off x="23259416" y="1026699"/>
            <a:ext cx="13647947" cy="30487602"/>
            <a:chOff x="145246" y="632948"/>
            <a:chExt cx="13647947" cy="304876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714890-A2F0-5734-CEB3-7B66AD9A8809}"/>
                </a:ext>
              </a:extLst>
            </p:cNvPr>
            <p:cNvGrpSpPr/>
            <p:nvPr/>
          </p:nvGrpSpPr>
          <p:grpSpPr>
            <a:xfrm>
              <a:off x="315348" y="7636966"/>
              <a:ext cx="13095027" cy="4739759"/>
              <a:chOff x="315348" y="7636966"/>
              <a:chExt cx="13095027" cy="4739759"/>
            </a:xfrm>
          </p:grpSpPr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87BA0EAE-EF70-65C4-3F99-B5EFF73B5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48" y="7636966"/>
                <a:ext cx="13095027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1" name="Picture 10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8658D8B3-9183-78F9-D70B-2BB481E1C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3053" y="959895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2" name="Graphic 11" descr="Envelope with solid fill">
                <a:extLst>
                  <a:ext uri="{FF2B5EF4-FFF2-40B4-BE49-F238E27FC236}">
                    <a16:creationId xmlns:a16="http://schemas.microsoft.com/office/drawing/2014/main" id="{3282DAAF-D51F-8908-4615-6595DAC49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9553" y="867697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A72190-0E14-F65C-59C2-0EFFA17DCC82}"/>
                </a:ext>
              </a:extLst>
            </p:cNvPr>
            <p:cNvSpPr txBox="1"/>
            <p:nvPr/>
          </p:nvSpPr>
          <p:spPr>
            <a:xfrm>
              <a:off x="315348" y="632948"/>
              <a:ext cx="13302025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Insomnia and sleep discrepancy: an investigation with cubic response surface analysis </a:t>
              </a:r>
              <a:r>
                <a:rPr lang="en-US" sz="8800" b="1" dirty="0">
                  <a:solidFill>
                    <a:schemeClr val="bg2">
                      <a:lumMod val="90000"/>
                    </a:schemeClr>
                  </a:solidFill>
                </a:rPr>
                <a:t>pilot study</a:t>
              </a:r>
              <a:endParaRPr lang="en-US" sz="88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E485C8-E113-995A-90D0-18B310F7479C}"/>
                </a:ext>
              </a:extLst>
            </p:cNvPr>
            <p:cNvSpPr txBox="1"/>
            <p:nvPr/>
          </p:nvSpPr>
          <p:spPr>
            <a:xfrm>
              <a:off x="224139" y="12860377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B29BC-A0C0-A213-929D-44076351415E}"/>
                </a:ext>
              </a:extLst>
            </p:cNvPr>
            <p:cNvSpPr txBox="1"/>
            <p:nvPr/>
          </p:nvSpPr>
          <p:spPr>
            <a:xfrm>
              <a:off x="145246" y="13678487"/>
              <a:ext cx="13393234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Cubic regression with response surface analysis solves many problems associated with the use of difference and ratio scores in </a:t>
              </a:r>
              <a:r>
                <a:rPr lang="en-US" sz="3200" dirty="0" err="1"/>
                <a:t>operationalising</a:t>
              </a:r>
              <a:r>
                <a:rPr lang="en-US" sz="3200" dirty="0"/>
                <a:t> sleep discrepancy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Hypothesis: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(H1.1)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is asymmetric in the expected direction (H1.2)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Linear level effect (H1.3)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990419-4FAA-C0F8-4E16-CA0EA5A00097}"/>
                </a:ext>
              </a:extLst>
            </p:cNvPr>
            <p:cNvSpPr txBox="1"/>
            <p:nvPr/>
          </p:nvSpPr>
          <p:spPr>
            <a:xfrm>
              <a:off x="224139" y="1844993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2EEB29-5386-64A2-7B93-20773B9AA186}"/>
                </a:ext>
              </a:extLst>
            </p:cNvPr>
            <p:cNvSpPr txBox="1"/>
            <p:nvPr/>
          </p:nvSpPr>
          <p:spPr>
            <a:xfrm>
              <a:off x="149592" y="19441643"/>
              <a:ext cx="13643601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Data from </a:t>
              </a:r>
              <a:r>
                <a:rPr lang="en-AU" sz="3200" dirty="0" err="1"/>
                <a:t>MrOS</a:t>
              </a:r>
              <a:r>
                <a:rPr lang="en-AU" sz="3200" dirty="0"/>
                <a:t> 1,022 community-dwelling men aged 65+ years.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Total sleep time (TST) from single-night polysomnography (PSG)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Self reported TST from morning questionnaire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Insomnia severity index (ISI) to measure insomnia symptom severity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2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96DA6AA-FC80-4777-1F59-0633064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1463" y="21926235"/>
              <a:ext cx="12593065" cy="5847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A67FDBF-6A10-2DDC-5BE7-EB590967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5246" y="28578086"/>
              <a:ext cx="13525500" cy="254246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2AE54-B37D-0631-F27F-BDABC1E6CEC7}"/>
                </a:ext>
              </a:extLst>
            </p:cNvPr>
            <p:cNvSpPr txBox="1"/>
            <p:nvPr/>
          </p:nvSpPr>
          <p:spPr>
            <a:xfrm>
              <a:off x="224139" y="27204405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Results</a:t>
              </a:r>
              <a:endParaRPr lang="en-AU" sz="36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4819E7-39C0-DA4E-520E-E7C4132D7C9E}"/>
                </a:ext>
              </a:extLst>
            </p:cNvPr>
            <p:cNvSpPr txBox="1"/>
            <p:nvPr/>
          </p:nvSpPr>
          <p:spPr>
            <a:xfrm>
              <a:off x="145246" y="22905303"/>
              <a:ext cx="1338291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AU" sz="3200" dirty="0"/>
                <a:t>Rising ridge congruence surface b</a:t>
              </a:r>
              <a:r>
                <a:rPr lang="en-AU" sz="3200" baseline="-25000" dirty="0"/>
                <a:t>1</a:t>
              </a:r>
              <a:r>
                <a:rPr lang="en-AU" sz="3200" dirty="0"/>
                <a:t> = b</a:t>
              </a:r>
              <a:r>
                <a:rPr lang="en-AU" sz="3200" baseline="-25000" dirty="0"/>
                <a:t>2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4</a:t>
              </a:r>
              <a:r>
                <a:rPr lang="en-AU" sz="3200" dirty="0"/>
                <a:t> = −2 ∗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5</a:t>
              </a:r>
              <a:r>
                <a:rPr lang="en-AU" sz="3200" dirty="0"/>
                <a:t> =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7</a:t>
              </a:r>
              <a:r>
                <a:rPr lang="en-AU" sz="3200" dirty="0"/>
                <a:t> = −3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</a:t>
              </a:r>
              <a:endParaRPr lang="en-AU" sz="3200" baseline="-25000" dirty="0"/>
            </a:p>
            <a:p>
              <a:r>
                <a:rPr lang="en-AU" sz="3200" dirty="0"/>
                <a:t>	b</a:t>
              </a:r>
              <a:r>
                <a:rPr lang="en-AU" sz="3200" baseline="-25000" dirty="0"/>
                <a:t>8</a:t>
              </a:r>
              <a:r>
                <a:rPr lang="en-AU" sz="3200" dirty="0"/>
                <a:t> = 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 b</a:t>
              </a:r>
              <a:r>
                <a:rPr lang="en-AU" sz="3200" baseline="-25000" dirty="0"/>
                <a:t>9</a:t>
              </a:r>
              <a:r>
                <a:rPr lang="en-AU" sz="3200" dirty="0"/>
                <a:t> = −b</a:t>
              </a:r>
              <a:r>
                <a:rPr lang="en-AU" sz="3200" baseline="-25000" dirty="0"/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7AFE22-0EAF-FF2E-5F53-5980F18D6A02}"/>
                </a:ext>
              </a:extLst>
            </p:cNvPr>
            <p:cNvSpPr txBox="1"/>
            <p:nvPr/>
          </p:nvSpPr>
          <p:spPr>
            <a:xfrm>
              <a:off x="173650" y="24591196"/>
              <a:ext cx="13378421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3</a:t>
              </a:r>
              <a:r>
                <a:rPr lang="en-AU" sz="3200" dirty="0"/>
                <a:t> discrepancy effect (H1.1) must be significantly positive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6</a:t>
              </a:r>
              <a:r>
                <a:rPr lang="en-AU" sz="3200" dirty="0"/>
                <a:t> direction &amp; presence of asymmetry (H1.2) must be significantly negative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u</a:t>
              </a:r>
              <a:r>
                <a:rPr lang="en-AU" sz="3200" baseline="-25000" dirty="0"/>
                <a:t>1</a:t>
              </a:r>
              <a:r>
                <a:rPr lang="en-AU" sz="3200" dirty="0"/>
                <a:t> (b</a:t>
              </a:r>
              <a:r>
                <a:rPr lang="en-AU" sz="3200" baseline="-25000" dirty="0"/>
                <a:t>1</a:t>
              </a:r>
              <a:r>
                <a:rPr lang="en-AU" sz="3200" dirty="0"/>
                <a:t> + b</a:t>
              </a:r>
              <a:r>
                <a:rPr lang="en-AU" sz="3200" baseline="-25000" dirty="0"/>
                <a:t>2</a:t>
              </a:r>
              <a:r>
                <a:rPr lang="en-AU" sz="3200" dirty="0"/>
                <a:t>) linear level effect (H1.3) must be significantly negative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B2295-BBFE-0999-A0E9-BF8A023AACDB}"/>
                </a:ext>
              </a:extLst>
            </p:cNvPr>
            <p:cNvSpPr txBox="1"/>
            <p:nvPr/>
          </p:nvSpPr>
          <p:spPr>
            <a:xfrm>
              <a:off x="713053" y="28024893"/>
              <a:ext cx="125354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Table 1. Parameters for rising ridge asymmetric congruence model</a:t>
              </a:r>
              <a:endParaRPr lang="en-AU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C94D1C4-6462-FFE4-C3C9-C1CE507D69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1067" y="26846787"/>
            <a:ext cx="3484666" cy="34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3522</TotalTime>
  <Words>1023</Words>
  <Application>Microsoft Office PowerPoint</Application>
  <PresentationFormat>Custom</PresentationFormat>
  <Paragraphs>96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27</cp:revision>
  <dcterms:created xsi:type="dcterms:W3CDTF">2024-09-07T03:21:18Z</dcterms:created>
  <dcterms:modified xsi:type="dcterms:W3CDTF">2024-09-11T03:54:01Z</dcterms:modified>
</cp:coreProperties>
</file>