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50399950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D738DC-C715-48E8-B650-C45F053053CA}" v="8" dt="2024-09-10T06:18:36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 autoAdjust="0"/>
    <p:restoredTop sz="95254" autoAdjust="0"/>
  </p:normalViewPr>
  <p:slideViewPr>
    <p:cSldViewPr snapToGrid="0">
      <p:cViewPr varScale="1">
        <p:scale>
          <a:sx n="32" d="100"/>
          <a:sy n="32" d="100"/>
        </p:scale>
        <p:origin x="180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Fiocco Walton" userId="7add075d-4c57-4188-9fde-235203629816" providerId="ADAL" clId="{DAD738DC-C715-48E8-B650-C45F053053CA}"/>
    <pc:docChg chg="undo custSel modSld">
      <pc:chgData name="Tom Fiocco Walton" userId="7add075d-4c57-4188-9fde-235203629816" providerId="ADAL" clId="{DAD738DC-C715-48E8-B650-C45F053053CA}" dt="2024-09-10T06:25:32.044" v="224" actId="14100"/>
      <pc:docMkLst>
        <pc:docMk/>
      </pc:docMkLst>
      <pc:sldChg chg="modSp mod">
        <pc:chgData name="Tom Fiocco Walton" userId="7add075d-4c57-4188-9fde-235203629816" providerId="ADAL" clId="{DAD738DC-C715-48E8-B650-C45F053053CA}" dt="2024-09-09T12:08:41.491" v="68" actId="20577"/>
        <pc:sldMkLst>
          <pc:docMk/>
          <pc:sldMk cId="3907538749" sldId="256"/>
        </pc:sldMkLst>
        <pc:spChg chg="mod">
          <ac:chgData name="Tom Fiocco Walton" userId="7add075d-4c57-4188-9fde-235203629816" providerId="ADAL" clId="{DAD738DC-C715-48E8-B650-C45F053053CA}" dt="2024-09-09T12:08:41.491" v="68" actId="20577"/>
          <ac:spMkLst>
            <pc:docMk/>
            <pc:sldMk cId="3907538749" sldId="256"/>
            <ac:spMk id="18" creationId="{B3C51CF3-2F55-438C-F15A-31AB04E867E5}"/>
          </ac:spMkLst>
        </pc:spChg>
      </pc:sldChg>
      <pc:sldChg chg="addSp delSp modSp mod">
        <pc:chgData name="Tom Fiocco Walton" userId="7add075d-4c57-4188-9fde-235203629816" providerId="ADAL" clId="{DAD738DC-C715-48E8-B650-C45F053053CA}" dt="2024-09-10T06:25:32.044" v="224" actId="14100"/>
        <pc:sldMkLst>
          <pc:docMk/>
          <pc:sldMk cId="778442342" sldId="257"/>
        </pc:sldMkLst>
        <pc:spChg chg="mod">
          <ac:chgData name="Tom Fiocco Walton" userId="7add075d-4c57-4188-9fde-235203629816" providerId="ADAL" clId="{DAD738DC-C715-48E8-B650-C45F053053CA}" dt="2024-09-10T05:54:10.928" v="120" actId="1076"/>
          <ac:spMkLst>
            <pc:docMk/>
            <pc:sldMk cId="778442342" sldId="257"/>
            <ac:spMk id="4" creationId="{F3AE7DC4-2137-E188-3E9A-1110B832F02F}"/>
          </ac:spMkLst>
        </pc:spChg>
        <pc:spChg chg="mod">
          <ac:chgData name="Tom Fiocco Walton" userId="7add075d-4c57-4188-9fde-235203629816" providerId="ADAL" clId="{DAD738DC-C715-48E8-B650-C45F053053CA}" dt="2024-09-10T05:57:55.900" v="144" actId="20577"/>
          <ac:spMkLst>
            <pc:docMk/>
            <pc:sldMk cId="778442342" sldId="257"/>
            <ac:spMk id="11" creationId="{79BE21E0-6DF2-4E7D-8AF8-C5AC0F5DD889}"/>
          </ac:spMkLst>
        </pc:spChg>
        <pc:spChg chg="add mod">
          <ac:chgData name="Tom Fiocco Walton" userId="7add075d-4c57-4188-9fde-235203629816" providerId="ADAL" clId="{DAD738DC-C715-48E8-B650-C45F053053CA}" dt="2024-09-10T06:24:37.877" v="216" actId="1076"/>
          <ac:spMkLst>
            <pc:docMk/>
            <pc:sldMk cId="778442342" sldId="257"/>
            <ac:spMk id="32" creationId="{0A575473-1F84-29B4-2734-8B6B001093CE}"/>
          </ac:spMkLst>
        </pc:spChg>
        <pc:spChg chg="add del mod">
          <ac:chgData name="Tom Fiocco Walton" userId="7add075d-4c57-4188-9fde-235203629816" providerId="ADAL" clId="{DAD738DC-C715-48E8-B650-C45F053053CA}" dt="2024-09-10T06:18:12.188" v="153" actId="478"/>
          <ac:spMkLst>
            <pc:docMk/>
            <pc:sldMk cId="778442342" sldId="257"/>
            <ac:spMk id="37" creationId="{23BF1DAD-A94C-80F1-E942-59AD609D5B3C}"/>
          </ac:spMkLst>
        </pc:spChg>
        <pc:spChg chg="add del mod">
          <ac:chgData name="Tom Fiocco Walton" userId="7add075d-4c57-4188-9fde-235203629816" providerId="ADAL" clId="{DAD738DC-C715-48E8-B650-C45F053053CA}" dt="2024-09-10T06:18:13.940" v="154" actId="478"/>
          <ac:spMkLst>
            <pc:docMk/>
            <pc:sldMk cId="778442342" sldId="257"/>
            <ac:spMk id="39" creationId="{043A0FF2-63D1-BF04-B0C1-F065CDFCD200}"/>
          </ac:spMkLst>
        </pc:spChg>
        <pc:spChg chg="add del mod">
          <ac:chgData name="Tom Fiocco Walton" userId="7add075d-4c57-4188-9fde-235203629816" providerId="ADAL" clId="{DAD738DC-C715-48E8-B650-C45F053053CA}" dt="2024-09-10T06:18:14.667" v="155" actId="478"/>
          <ac:spMkLst>
            <pc:docMk/>
            <pc:sldMk cId="778442342" sldId="257"/>
            <ac:spMk id="43" creationId="{FFE8AFF7-8B13-6D3E-E0CC-C507AB6BE813}"/>
          </ac:spMkLst>
        </pc:spChg>
        <pc:spChg chg="add mod">
          <ac:chgData name="Tom Fiocco Walton" userId="7add075d-4c57-4188-9fde-235203629816" providerId="ADAL" clId="{DAD738DC-C715-48E8-B650-C45F053053CA}" dt="2024-09-10T06:24:37.877" v="216" actId="1076"/>
          <ac:spMkLst>
            <pc:docMk/>
            <pc:sldMk cId="778442342" sldId="257"/>
            <ac:spMk id="48" creationId="{EAD5AA6A-88A8-1E6E-22C4-1378600123FA}"/>
          </ac:spMkLst>
        </pc:spChg>
        <pc:spChg chg="add mod">
          <ac:chgData name="Tom Fiocco Walton" userId="7add075d-4c57-4188-9fde-235203629816" providerId="ADAL" clId="{DAD738DC-C715-48E8-B650-C45F053053CA}" dt="2024-09-10T06:24:37.877" v="216" actId="1076"/>
          <ac:spMkLst>
            <pc:docMk/>
            <pc:sldMk cId="778442342" sldId="257"/>
            <ac:spMk id="50" creationId="{1A71D57A-C346-5239-FEEC-4C0A4B0FC95A}"/>
          </ac:spMkLst>
        </pc:spChg>
        <pc:spChg chg="add mod">
          <ac:chgData name="Tom Fiocco Walton" userId="7add075d-4c57-4188-9fde-235203629816" providerId="ADAL" clId="{DAD738DC-C715-48E8-B650-C45F053053CA}" dt="2024-09-10T06:24:37.877" v="216" actId="1076"/>
          <ac:spMkLst>
            <pc:docMk/>
            <pc:sldMk cId="778442342" sldId="257"/>
            <ac:spMk id="52" creationId="{7F12DC29-A837-E2A9-8926-21C226E66492}"/>
          </ac:spMkLst>
        </pc:spChg>
        <pc:spChg chg="add mod">
          <ac:chgData name="Tom Fiocco Walton" userId="7add075d-4c57-4188-9fde-235203629816" providerId="ADAL" clId="{DAD738DC-C715-48E8-B650-C45F053053CA}" dt="2024-09-10T06:24:37.877" v="216" actId="1076"/>
          <ac:spMkLst>
            <pc:docMk/>
            <pc:sldMk cId="778442342" sldId="257"/>
            <ac:spMk id="53" creationId="{8589FA42-7FF1-31D8-6037-DDF14095029D}"/>
          </ac:spMkLst>
        </pc:spChg>
        <pc:spChg chg="add mod">
          <ac:chgData name="Tom Fiocco Walton" userId="7add075d-4c57-4188-9fde-235203629816" providerId="ADAL" clId="{DAD738DC-C715-48E8-B650-C45F053053CA}" dt="2024-09-10T06:24:37.877" v="216" actId="1076"/>
          <ac:spMkLst>
            <pc:docMk/>
            <pc:sldMk cId="778442342" sldId="257"/>
            <ac:spMk id="55" creationId="{52A322A0-94BB-CD4C-F75E-3BF591CC66ED}"/>
          </ac:spMkLst>
        </pc:spChg>
        <pc:spChg chg="add mod ord">
          <ac:chgData name="Tom Fiocco Walton" userId="7add075d-4c57-4188-9fde-235203629816" providerId="ADAL" clId="{DAD738DC-C715-48E8-B650-C45F053053CA}" dt="2024-09-10T06:25:32.044" v="224" actId="14100"/>
          <ac:spMkLst>
            <pc:docMk/>
            <pc:sldMk cId="778442342" sldId="257"/>
            <ac:spMk id="65" creationId="{5E480C9B-6A50-B2C4-9A5E-B30F77352519}"/>
          </ac:spMkLst>
        </pc:spChg>
        <pc:grpChg chg="del">
          <ac:chgData name="Tom Fiocco Walton" userId="7add075d-4c57-4188-9fde-235203629816" providerId="ADAL" clId="{DAD738DC-C715-48E8-B650-C45F053053CA}" dt="2024-09-10T05:53:33.481" v="105" actId="478"/>
          <ac:grpSpMkLst>
            <pc:docMk/>
            <pc:sldMk cId="778442342" sldId="257"/>
            <ac:grpSpMk id="68" creationId="{B4BFDAA3-02E5-C529-A930-1CE746376F13}"/>
          </ac:grpSpMkLst>
        </pc:grpChg>
        <pc:picChg chg="add del mod">
          <ac:chgData name="Tom Fiocco Walton" userId="7add075d-4c57-4188-9fde-235203629816" providerId="ADAL" clId="{DAD738DC-C715-48E8-B650-C45F053053CA}" dt="2024-09-10T05:51:01.408" v="73" actId="478"/>
          <ac:picMkLst>
            <pc:docMk/>
            <pc:sldMk cId="778442342" sldId="257"/>
            <ac:picMk id="3" creationId="{1FE6A228-80FF-33DE-8D28-4E05C8DBFDFD}"/>
          </ac:picMkLst>
        </pc:picChg>
        <pc:picChg chg="add del mod">
          <ac:chgData name="Tom Fiocco Walton" userId="7add075d-4c57-4188-9fde-235203629816" providerId="ADAL" clId="{DAD738DC-C715-48E8-B650-C45F053053CA}" dt="2024-09-10T05:51:03.004" v="74" actId="478"/>
          <ac:picMkLst>
            <pc:docMk/>
            <pc:sldMk cId="778442342" sldId="257"/>
            <ac:picMk id="7" creationId="{3CD21D2A-2C79-44DF-4B17-021B8231B46E}"/>
          </ac:picMkLst>
        </pc:picChg>
        <pc:picChg chg="add del mod">
          <ac:chgData name="Tom Fiocco Walton" userId="7add075d-4c57-4188-9fde-235203629816" providerId="ADAL" clId="{DAD738DC-C715-48E8-B650-C45F053053CA}" dt="2024-09-10T05:51:28.305" v="79" actId="478"/>
          <ac:picMkLst>
            <pc:docMk/>
            <pc:sldMk cId="778442342" sldId="257"/>
            <ac:picMk id="14" creationId="{5D68A55F-8DED-6BD8-E4F9-7EF95D9B7FDF}"/>
          </ac:picMkLst>
        </pc:picChg>
        <pc:picChg chg="mod">
          <ac:chgData name="Tom Fiocco Walton" userId="7add075d-4c57-4188-9fde-235203629816" providerId="ADAL" clId="{DAD738DC-C715-48E8-B650-C45F053053CA}" dt="2024-09-10T06:23:53.962" v="214" actId="1076"/>
          <ac:picMkLst>
            <pc:docMk/>
            <pc:sldMk cId="778442342" sldId="257"/>
            <ac:picMk id="16" creationId="{8DE0CA77-5007-8153-F730-7EC1DDF5F389}"/>
          </ac:picMkLst>
        </pc:picChg>
        <pc:picChg chg="add mod ord">
          <ac:chgData name="Tom Fiocco Walton" userId="7add075d-4c57-4188-9fde-235203629816" providerId="ADAL" clId="{DAD738DC-C715-48E8-B650-C45F053053CA}" dt="2024-09-10T06:24:37.877" v="216" actId="1076"/>
          <ac:picMkLst>
            <pc:docMk/>
            <pc:sldMk cId="778442342" sldId="257"/>
            <ac:picMk id="17" creationId="{70FB135E-B2EA-D03E-1B28-55AADE4284B3}"/>
          </ac:picMkLst>
        </pc:picChg>
        <pc:picChg chg="add mod ord">
          <ac:chgData name="Tom Fiocco Walton" userId="7add075d-4c57-4188-9fde-235203629816" providerId="ADAL" clId="{DAD738DC-C715-48E8-B650-C45F053053CA}" dt="2024-09-10T06:24:37.877" v="216" actId="1076"/>
          <ac:picMkLst>
            <pc:docMk/>
            <pc:sldMk cId="778442342" sldId="257"/>
            <ac:picMk id="21" creationId="{D0E61050-C2FC-A18E-16C8-53C5C91D2600}"/>
          </ac:picMkLst>
        </pc:picChg>
        <pc:picChg chg="add mod ord">
          <ac:chgData name="Tom Fiocco Walton" userId="7add075d-4c57-4188-9fde-235203629816" providerId="ADAL" clId="{DAD738DC-C715-48E8-B650-C45F053053CA}" dt="2024-09-10T06:24:37.877" v="216" actId="1076"/>
          <ac:picMkLst>
            <pc:docMk/>
            <pc:sldMk cId="778442342" sldId="257"/>
            <ac:picMk id="24" creationId="{1BA848F5-605E-085E-58FF-608B6FCAC33B}"/>
          </ac:picMkLst>
        </pc:picChg>
        <pc:picChg chg="del">
          <ac:chgData name="Tom Fiocco Walton" userId="7add075d-4c57-4188-9fde-235203629816" providerId="ADAL" clId="{DAD738DC-C715-48E8-B650-C45F053053CA}" dt="2024-09-10T06:22:37.681" v="206" actId="478"/>
          <ac:picMkLst>
            <pc:docMk/>
            <pc:sldMk cId="778442342" sldId="257"/>
            <ac:picMk id="26" creationId="{8C7DE7D0-4573-DB8E-8818-DAC2668894E3}"/>
          </ac:picMkLst>
        </pc:picChg>
        <pc:picChg chg="add mod ord">
          <ac:chgData name="Tom Fiocco Walton" userId="7add075d-4c57-4188-9fde-235203629816" providerId="ADAL" clId="{DAD738DC-C715-48E8-B650-C45F053053CA}" dt="2024-09-10T06:24:37.877" v="216" actId="1076"/>
          <ac:picMkLst>
            <pc:docMk/>
            <pc:sldMk cId="778442342" sldId="257"/>
            <ac:picMk id="27" creationId="{4C94897B-AC8A-4418-8CB4-EE97038EA4B5}"/>
          </ac:picMkLst>
        </pc:picChg>
        <pc:picChg chg="add mod ord">
          <ac:chgData name="Tom Fiocco Walton" userId="7add075d-4c57-4188-9fde-235203629816" providerId="ADAL" clId="{DAD738DC-C715-48E8-B650-C45F053053CA}" dt="2024-09-10T06:24:37.877" v="216" actId="1076"/>
          <ac:picMkLst>
            <pc:docMk/>
            <pc:sldMk cId="778442342" sldId="257"/>
            <ac:picMk id="46" creationId="{92038A45-C817-CAF6-E579-3EB44458883B}"/>
          </ac:picMkLst>
        </pc:picChg>
        <pc:picChg chg="add mod">
          <ac:chgData name="Tom Fiocco Walton" userId="7add075d-4c57-4188-9fde-235203629816" providerId="ADAL" clId="{DAD738DC-C715-48E8-B650-C45F053053CA}" dt="2024-09-10T06:24:37.877" v="216" actId="1076"/>
          <ac:picMkLst>
            <pc:docMk/>
            <pc:sldMk cId="778442342" sldId="257"/>
            <ac:picMk id="59" creationId="{FEB37593-C570-3CE8-86A5-996BFCAD70D9}"/>
          </ac:picMkLst>
        </pc:picChg>
        <pc:picChg chg="add mod">
          <ac:chgData name="Tom Fiocco Walton" userId="7add075d-4c57-4188-9fde-235203629816" providerId="ADAL" clId="{DAD738DC-C715-48E8-B650-C45F053053CA}" dt="2024-09-10T06:22:51.991" v="212" actId="1076"/>
          <ac:picMkLst>
            <pc:docMk/>
            <pc:sldMk cId="778442342" sldId="257"/>
            <ac:picMk id="63" creationId="{37A7972D-077D-FA89-9E03-5587E47A4D11}"/>
          </ac:picMkLst>
        </pc:picChg>
        <pc:picChg chg="del">
          <ac:chgData name="Tom Fiocco Walton" userId="7add075d-4c57-4188-9fde-235203629816" providerId="ADAL" clId="{DAD738DC-C715-48E8-B650-C45F053053CA}" dt="2024-09-10T05:53:34.141" v="106" actId="478"/>
          <ac:picMkLst>
            <pc:docMk/>
            <pc:sldMk cId="778442342" sldId="257"/>
            <ac:picMk id="64" creationId="{C8C5DD35-C7EE-D850-D247-05A3A429513B}"/>
          </ac:picMkLst>
        </pc:picChg>
        <pc:picChg chg="del">
          <ac:chgData name="Tom Fiocco Walton" userId="7add075d-4c57-4188-9fde-235203629816" providerId="ADAL" clId="{DAD738DC-C715-48E8-B650-C45F053053CA}" dt="2024-09-10T05:53:33.041" v="104" actId="478"/>
          <ac:picMkLst>
            <pc:docMk/>
            <pc:sldMk cId="778442342" sldId="257"/>
            <ac:picMk id="70" creationId="{E39506F2-E949-B77E-ABA7-31CCF6EBBA49}"/>
          </ac:picMkLst>
        </pc:picChg>
        <pc:picChg chg="del mod">
          <ac:chgData name="Tom Fiocco Walton" userId="7add075d-4c57-4188-9fde-235203629816" providerId="ADAL" clId="{DAD738DC-C715-48E8-B650-C45F053053CA}" dt="2024-09-10T05:53:31.589" v="103" actId="478"/>
          <ac:picMkLst>
            <pc:docMk/>
            <pc:sldMk cId="778442342" sldId="257"/>
            <ac:picMk id="72" creationId="{20DBC012-8F42-080C-D3CB-0C5C9DF7A6E1}"/>
          </ac:picMkLst>
        </pc:picChg>
      </pc:sldChg>
      <pc:sldChg chg="addSp modSp mod">
        <pc:chgData name="Tom Fiocco Walton" userId="7add075d-4c57-4188-9fde-235203629816" providerId="ADAL" clId="{DAD738DC-C715-48E8-B650-C45F053053CA}" dt="2024-09-09T12:06:55.996" v="35" actId="113"/>
        <pc:sldMkLst>
          <pc:docMk/>
          <pc:sldMk cId="3617270145" sldId="258"/>
        </pc:sldMkLst>
        <pc:spChg chg="add mod">
          <ac:chgData name="Tom Fiocco Walton" userId="7add075d-4c57-4188-9fde-235203629816" providerId="ADAL" clId="{DAD738DC-C715-48E8-B650-C45F053053CA}" dt="2024-09-09T12:06:24.550" v="4" actId="14100"/>
          <ac:spMkLst>
            <pc:docMk/>
            <pc:sldMk cId="3617270145" sldId="258"/>
            <ac:spMk id="2" creationId="{38FB45B3-9B4B-1981-093A-7D7EF3D38713}"/>
          </ac:spMkLst>
        </pc:spChg>
        <pc:spChg chg="mod">
          <ac:chgData name="Tom Fiocco Walton" userId="7add075d-4c57-4188-9fde-235203629816" providerId="ADAL" clId="{DAD738DC-C715-48E8-B650-C45F053053CA}" dt="2024-09-09T12:06:55.996" v="35" actId="113"/>
          <ac:spMkLst>
            <pc:docMk/>
            <pc:sldMk cId="3617270145" sldId="258"/>
            <ac:spMk id="5" creationId="{B0CD3F67-D999-16F5-E7CB-5E910B5F58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C8E90-9794-4BFC-85B5-30BD629C21E5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1143000"/>
            <a:ext cx="4800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42430-5241-44C5-9721-32CC824660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197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1pPr>
    <a:lvl2pPr marL="1987163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2pPr>
    <a:lvl3pPr marL="3974327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3pPr>
    <a:lvl4pPr marL="5961494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4pPr>
    <a:lvl5pPr marL="7948658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5pPr>
    <a:lvl6pPr marL="9935821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6pPr>
    <a:lvl7pPr marL="11922984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7pPr>
    <a:lvl8pPr marL="13910148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8pPr>
    <a:lvl9pPr marL="15897315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2430-5241-44C5-9721-32CC824660E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20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994" y="5302386"/>
            <a:ext cx="37799963" cy="11279752"/>
          </a:xfrm>
        </p:spPr>
        <p:txBody>
          <a:bodyPr anchor="b"/>
          <a:lstStyle>
            <a:lvl1pPr algn="ctr">
              <a:defRPr sz="24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7017128"/>
            <a:ext cx="37799963" cy="7822326"/>
          </a:xfrm>
        </p:spPr>
        <p:txBody>
          <a:bodyPr/>
          <a:lstStyle>
            <a:lvl1pPr marL="0" indent="0" algn="ctr">
              <a:buNone/>
              <a:defRPr sz="9921"/>
            </a:lvl1pPr>
            <a:lvl2pPr marL="1890019" indent="0" algn="ctr">
              <a:buNone/>
              <a:defRPr sz="8268"/>
            </a:lvl2pPr>
            <a:lvl3pPr marL="3780038" indent="0" algn="ctr">
              <a:buNone/>
              <a:defRPr sz="7441"/>
            </a:lvl3pPr>
            <a:lvl4pPr marL="5670057" indent="0" algn="ctr">
              <a:buNone/>
              <a:defRPr sz="6614"/>
            </a:lvl4pPr>
            <a:lvl5pPr marL="7560076" indent="0" algn="ctr">
              <a:buNone/>
              <a:defRPr sz="6614"/>
            </a:lvl5pPr>
            <a:lvl6pPr marL="9450095" indent="0" algn="ctr">
              <a:buNone/>
              <a:defRPr sz="6614"/>
            </a:lvl6pPr>
            <a:lvl7pPr marL="11340114" indent="0" algn="ctr">
              <a:buNone/>
              <a:defRPr sz="6614"/>
            </a:lvl7pPr>
            <a:lvl8pPr marL="13230134" indent="0" algn="ctr">
              <a:buNone/>
              <a:defRPr sz="6614"/>
            </a:lvl8pPr>
            <a:lvl9pPr marL="15120153" indent="0" algn="ctr">
              <a:buNone/>
              <a:defRPr sz="66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34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70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4" y="1724962"/>
            <a:ext cx="10867489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7" y="1724962"/>
            <a:ext cx="3197246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1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46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7" y="8077327"/>
            <a:ext cx="43469957" cy="13477201"/>
          </a:xfrm>
        </p:spPr>
        <p:txBody>
          <a:bodyPr anchor="b"/>
          <a:lstStyle>
            <a:lvl1pPr>
              <a:defRPr sz="24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7" y="21682028"/>
            <a:ext cx="43469957" cy="7087342"/>
          </a:xfrm>
        </p:spPr>
        <p:txBody>
          <a:bodyPr/>
          <a:lstStyle>
            <a:lvl1pPr marL="0" indent="0">
              <a:buNone/>
              <a:defRPr sz="9921">
                <a:solidFill>
                  <a:schemeClr val="tx1">
                    <a:tint val="82000"/>
                  </a:schemeClr>
                </a:solidFill>
              </a:defRPr>
            </a:lvl1pPr>
            <a:lvl2pPr marL="1890019" indent="0">
              <a:buNone/>
              <a:defRPr sz="8268">
                <a:solidFill>
                  <a:schemeClr val="tx1">
                    <a:tint val="82000"/>
                  </a:schemeClr>
                </a:solidFill>
              </a:defRPr>
            </a:lvl2pPr>
            <a:lvl3pPr marL="3780038" indent="0">
              <a:buNone/>
              <a:defRPr sz="7441">
                <a:solidFill>
                  <a:schemeClr val="tx1">
                    <a:tint val="82000"/>
                  </a:schemeClr>
                </a:solidFill>
              </a:defRPr>
            </a:lvl3pPr>
            <a:lvl4pPr marL="5670057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4pPr>
            <a:lvl5pPr marL="7560076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5pPr>
            <a:lvl6pPr marL="9450095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6pPr>
            <a:lvl7pPr marL="11340114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7pPr>
            <a:lvl8pPr marL="13230134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8pPr>
            <a:lvl9pPr marL="15120153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52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8624810"/>
            <a:ext cx="21419979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8624810"/>
            <a:ext cx="21419979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00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724964"/>
            <a:ext cx="43469957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3" y="7942328"/>
            <a:ext cx="21321539" cy="3892412"/>
          </a:xfrm>
        </p:spPr>
        <p:txBody>
          <a:bodyPr anchor="b"/>
          <a:lstStyle>
            <a:lvl1pPr marL="0" indent="0">
              <a:buNone/>
              <a:defRPr sz="9921" b="1"/>
            </a:lvl1pPr>
            <a:lvl2pPr marL="1890019" indent="0">
              <a:buNone/>
              <a:defRPr sz="8268" b="1"/>
            </a:lvl2pPr>
            <a:lvl3pPr marL="3780038" indent="0">
              <a:buNone/>
              <a:defRPr sz="7441" b="1"/>
            </a:lvl3pPr>
            <a:lvl4pPr marL="5670057" indent="0">
              <a:buNone/>
              <a:defRPr sz="6614" b="1"/>
            </a:lvl4pPr>
            <a:lvl5pPr marL="7560076" indent="0">
              <a:buNone/>
              <a:defRPr sz="6614" b="1"/>
            </a:lvl5pPr>
            <a:lvl6pPr marL="9450095" indent="0">
              <a:buNone/>
              <a:defRPr sz="6614" b="1"/>
            </a:lvl6pPr>
            <a:lvl7pPr marL="11340114" indent="0">
              <a:buNone/>
              <a:defRPr sz="6614" b="1"/>
            </a:lvl7pPr>
            <a:lvl8pPr marL="13230134" indent="0">
              <a:buNone/>
              <a:defRPr sz="6614" b="1"/>
            </a:lvl8pPr>
            <a:lvl9pPr marL="15120153" indent="0">
              <a:buNone/>
              <a:defRPr sz="66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3" y="11834740"/>
            <a:ext cx="2132153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5" y="7942328"/>
            <a:ext cx="21426543" cy="3892412"/>
          </a:xfrm>
        </p:spPr>
        <p:txBody>
          <a:bodyPr anchor="b"/>
          <a:lstStyle>
            <a:lvl1pPr marL="0" indent="0">
              <a:buNone/>
              <a:defRPr sz="9921" b="1"/>
            </a:lvl1pPr>
            <a:lvl2pPr marL="1890019" indent="0">
              <a:buNone/>
              <a:defRPr sz="8268" b="1"/>
            </a:lvl2pPr>
            <a:lvl3pPr marL="3780038" indent="0">
              <a:buNone/>
              <a:defRPr sz="7441" b="1"/>
            </a:lvl3pPr>
            <a:lvl4pPr marL="5670057" indent="0">
              <a:buNone/>
              <a:defRPr sz="6614" b="1"/>
            </a:lvl4pPr>
            <a:lvl5pPr marL="7560076" indent="0">
              <a:buNone/>
              <a:defRPr sz="6614" b="1"/>
            </a:lvl5pPr>
            <a:lvl6pPr marL="9450095" indent="0">
              <a:buNone/>
              <a:defRPr sz="6614" b="1"/>
            </a:lvl6pPr>
            <a:lvl7pPr marL="11340114" indent="0">
              <a:buNone/>
              <a:defRPr sz="6614" b="1"/>
            </a:lvl7pPr>
            <a:lvl8pPr marL="13230134" indent="0">
              <a:buNone/>
              <a:defRPr sz="6614" b="1"/>
            </a:lvl8pPr>
            <a:lvl9pPr marL="15120153" indent="0">
              <a:buNone/>
              <a:defRPr sz="66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5" y="11834740"/>
            <a:ext cx="21426543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306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07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60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2159952"/>
            <a:ext cx="16255294" cy="7559834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4664900"/>
            <a:ext cx="25514975" cy="23024494"/>
          </a:xfrm>
        </p:spPr>
        <p:txBody>
          <a:bodyPr/>
          <a:lstStyle>
            <a:lvl1pPr>
              <a:defRPr sz="13228"/>
            </a:lvl1pPr>
            <a:lvl2pPr>
              <a:defRPr sz="11575"/>
            </a:lvl2pPr>
            <a:lvl3pPr>
              <a:defRPr sz="9921"/>
            </a:lvl3pPr>
            <a:lvl4pPr>
              <a:defRPr sz="8268"/>
            </a:lvl4pPr>
            <a:lvl5pPr>
              <a:defRPr sz="8268"/>
            </a:lvl5pPr>
            <a:lvl6pPr>
              <a:defRPr sz="8268"/>
            </a:lvl6pPr>
            <a:lvl7pPr>
              <a:defRPr sz="8268"/>
            </a:lvl7pPr>
            <a:lvl8pPr>
              <a:defRPr sz="8268"/>
            </a:lvl8pPr>
            <a:lvl9pPr>
              <a:defRPr sz="8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9719786"/>
            <a:ext cx="16255294" cy="18007107"/>
          </a:xfrm>
        </p:spPr>
        <p:txBody>
          <a:bodyPr/>
          <a:lstStyle>
            <a:lvl1pPr marL="0" indent="0">
              <a:buNone/>
              <a:defRPr sz="6614"/>
            </a:lvl1pPr>
            <a:lvl2pPr marL="1890019" indent="0">
              <a:buNone/>
              <a:defRPr sz="5787"/>
            </a:lvl2pPr>
            <a:lvl3pPr marL="3780038" indent="0">
              <a:buNone/>
              <a:defRPr sz="4961"/>
            </a:lvl3pPr>
            <a:lvl4pPr marL="5670057" indent="0">
              <a:buNone/>
              <a:defRPr sz="4134"/>
            </a:lvl4pPr>
            <a:lvl5pPr marL="7560076" indent="0">
              <a:buNone/>
              <a:defRPr sz="4134"/>
            </a:lvl5pPr>
            <a:lvl6pPr marL="9450095" indent="0">
              <a:buNone/>
              <a:defRPr sz="4134"/>
            </a:lvl6pPr>
            <a:lvl7pPr marL="11340114" indent="0">
              <a:buNone/>
              <a:defRPr sz="4134"/>
            </a:lvl7pPr>
            <a:lvl8pPr marL="13230134" indent="0">
              <a:buNone/>
              <a:defRPr sz="4134"/>
            </a:lvl8pPr>
            <a:lvl9pPr marL="15120153" indent="0">
              <a:buNone/>
              <a:defRPr sz="4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32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2159952"/>
            <a:ext cx="16255294" cy="7559834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4664900"/>
            <a:ext cx="25514975" cy="23024494"/>
          </a:xfrm>
        </p:spPr>
        <p:txBody>
          <a:bodyPr anchor="t"/>
          <a:lstStyle>
            <a:lvl1pPr marL="0" indent="0">
              <a:buNone/>
              <a:defRPr sz="13228"/>
            </a:lvl1pPr>
            <a:lvl2pPr marL="1890019" indent="0">
              <a:buNone/>
              <a:defRPr sz="11575"/>
            </a:lvl2pPr>
            <a:lvl3pPr marL="3780038" indent="0">
              <a:buNone/>
              <a:defRPr sz="9921"/>
            </a:lvl3pPr>
            <a:lvl4pPr marL="5670057" indent="0">
              <a:buNone/>
              <a:defRPr sz="8268"/>
            </a:lvl4pPr>
            <a:lvl5pPr marL="7560076" indent="0">
              <a:buNone/>
              <a:defRPr sz="8268"/>
            </a:lvl5pPr>
            <a:lvl6pPr marL="9450095" indent="0">
              <a:buNone/>
              <a:defRPr sz="8268"/>
            </a:lvl6pPr>
            <a:lvl7pPr marL="11340114" indent="0">
              <a:buNone/>
              <a:defRPr sz="8268"/>
            </a:lvl7pPr>
            <a:lvl8pPr marL="13230134" indent="0">
              <a:buNone/>
              <a:defRPr sz="8268"/>
            </a:lvl8pPr>
            <a:lvl9pPr marL="15120153" indent="0">
              <a:buNone/>
              <a:defRPr sz="8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9719786"/>
            <a:ext cx="16255294" cy="18007107"/>
          </a:xfrm>
        </p:spPr>
        <p:txBody>
          <a:bodyPr/>
          <a:lstStyle>
            <a:lvl1pPr marL="0" indent="0">
              <a:buNone/>
              <a:defRPr sz="6614"/>
            </a:lvl1pPr>
            <a:lvl2pPr marL="1890019" indent="0">
              <a:buNone/>
              <a:defRPr sz="5787"/>
            </a:lvl2pPr>
            <a:lvl3pPr marL="3780038" indent="0">
              <a:buNone/>
              <a:defRPr sz="4961"/>
            </a:lvl3pPr>
            <a:lvl4pPr marL="5670057" indent="0">
              <a:buNone/>
              <a:defRPr sz="4134"/>
            </a:lvl4pPr>
            <a:lvl5pPr marL="7560076" indent="0">
              <a:buNone/>
              <a:defRPr sz="4134"/>
            </a:lvl5pPr>
            <a:lvl6pPr marL="9450095" indent="0">
              <a:buNone/>
              <a:defRPr sz="4134"/>
            </a:lvl6pPr>
            <a:lvl7pPr marL="11340114" indent="0">
              <a:buNone/>
              <a:defRPr sz="4134"/>
            </a:lvl7pPr>
            <a:lvl8pPr marL="13230134" indent="0">
              <a:buNone/>
              <a:defRPr sz="4134"/>
            </a:lvl8pPr>
            <a:lvl9pPr marL="15120153" indent="0">
              <a:buNone/>
              <a:defRPr sz="4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141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724964"/>
            <a:ext cx="43469957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8624810"/>
            <a:ext cx="43469957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0029342"/>
            <a:ext cx="11339989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0029342"/>
            <a:ext cx="1700998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0029342"/>
            <a:ext cx="11339989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3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780038" rtl="0" eaLnBrk="1" latinLnBrk="0" hangingPunct="1">
        <a:lnSpc>
          <a:spcPct val="90000"/>
        </a:lnSpc>
        <a:spcBef>
          <a:spcPct val="0"/>
        </a:spcBef>
        <a:buNone/>
        <a:defRPr sz="181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10" indent="-945010" algn="l" defTabSz="3780038" rtl="0" eaLnBrk="1" latinLnBrk="0" hangingPunct="1">
        <a:lnSpc>
          <a:spcPct val="90000"/>
        </a:lnSpc>
        <a:spcBef>
          <a:spcPts val="4134"/>
        </a:spcBef>
        <a:buFont typeface="Arial" panose="020B0604020202020204" pitchFamily="34" charset="0"/>
        <a:buChar char="•"/>
        <a:defRPr sz="11575" kern="1200">
          <a:solidFill>
            <a:schemeClr val="tx1"/>
          </a:solidFill>
          <a:latin typeface="+mn-lt"/>
          <a:ea typeface="+mn-ea"/>
          <a:cs typeface="+mn-cs"/>
        </a:defRPr>
      </a:lvl1pPr>
      <a:lvl2pPr marL="2835029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2pPr>
      <a:lvl3pPr marL="4725048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3pPr>
      <a:lvl4pPr marL="6615067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4pPr>
      <a:lvl5pPr marL="8505086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5pPr>
      <a:lvl6pPr marL="10395105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6pPr>
      <a:lvl7pPr marL="12285124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7pPr>
      <a:lvl8pPr marL="14175143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8pPr>
      <a:lvl9pPr marL="16065162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1pPr>
      <a:lvl2pPr marL="1890019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2pPr>
      <a:lvl3pPr marL="3780038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3pPr>
      <a:lvl4pPr marL="5670057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4pPr>
      <a:lvl5pPr marL="7560076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5pPr>
      <a:lvl6pPr marL="9450095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6pPr>
      <a:lvl7pPr marL="11340114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7pPr>
      <a:lvl8pPr marL="13230134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8pPr>
      <a:lvl9pPr marL="15120153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BE7CA6-C1B9-77BD-F454-4FD08F199082}"/>
              </a:ext>
            </a:extLst>
          </p:cNvPr>
          <p:cNvSpPr/>
          <p:nvPr/>
        </p:nvSpPr>
        <p:spPr>
          <a:xfrm>
            <a:off x="12560180" y="0"/>
            <a:ext cx="24831977" cy="323992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92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8804E-6BAB-5DF0-3B36-0A8DB17AB3F4}"/>
              </a:ext>
            </a:extLst>
          </p:cNvPr>
          <p:cNvSpPr txBox="1"/>
          <p:nvPr/>
        </p:nvSpPr>
        <p:spPr>
          <a:xfrm>
            <a:off x="13076801" y="2772696"/>
            <a:ext cx="24246348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There are </a:t>
            </a:r>
            <a:r>
              <a:rPr lang="en-US" sz="13800" b="1" dirty="0">
                <a:solidFill>
                  <a:schemeClr val="bg1"/>
                </a:solidFill>
              </a:rPr>
              <a:t>different types</a:t>
            </a:r>
            <a:r>
              <a:rPr lang="en-US" sz="13800" dirty="0">
                <a:solidFill>
                  <a:schemeClr val="bg1"/>
                </a:solidFill>
              </a:rPr>
              <a:t> of </a:t>
            </a:r>
            <a:r>
              <a:rPr lang="en-US" sz="13800" b="1" dirty="0">
                <a:solidFill>
                  <a:schemeClr val="bg1"/>
                </a:solidFill>
              </a:rPr>
              <a:t>sleep discrepancy </a:t>
            </a:r>
            <a:r>
              <a:rPr lang="en-US" sz="13800" dirty="0">
                <a:solidFill>
                  <a:schemeClr val="bg1"/>
                </a:solidFill>
              </a:rPr>
              <a:t>and </a:t>
            </a:r>
            <a:r>
              <a:rPr lang="en-US" sz="13800" b="1" dirty="0">
                <a:solidFill>
                  <a:schemeClr val="bg1"/>
                </a:solidFill>
              </a:rPr>
              <a:t>significant problems </a:t>
            </a:r>
            <a:r>
              <a:rPr lang="en-US" sz="13800" dirty="0">
                <a:solidFill>
                  <a:schemeClr val="bg1"/>
                </a:solidFill>
              </a:rPr>
              <a:t>with how they have been investigated.</a:t>
            </a:r>
            <a:endParaRPr lang="en-AU" sz="13800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8831EE-3C78-57BF-B5B5-03900E765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78" y="21519356"/>
            <a:ext cx="11771995" cy="105103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1D2DA7-8213-8D1A-92A5-6CB62CF4BBAF}"/>
              </a:ext>
            </a:extLst>
          </p:cNvPr>
          <p:cNvSpPr txBox="1"/>
          <p:nvPr/>
        </p:nvSpPr>
        <p:spPr>
          <a:xfrm>
            <a:off x="666562" y="632110"/>
            <a:ext cx="11437281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A scoping review of sleep discrepancy methodology: </a:t>
            </a:r>
          </a:p>
          <a:p>
            <a:r>
              <a:rPr lang="en-US" sz="8800" b="1" dirty="0"/>
              <a:t>what are we measuring and what does it mean?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864CA6B4-AC8B-04A4-0395-F63993A07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62" y="8743944"/>
            <a:ext cx="1177199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Tom F. Walton</a:t>
            </a:r>
            <a:r>
              <a:rPr kumimoji="0" lang="en-US" altLang="en-US" sz="36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 1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/>
              <a:t>tom.fioccowalton@research.uwa.edu.au </a:t>
            </a:r>
            <a:br>
              <a:rPr lang="en-US" altLang="en-US" sz="3600" b="1" dirty="0"/>
            </a:br>
            <a:r>
              <a:rPr lang="en-US" altLang="en-US" sz="3600" b="1" dirty="0"/>
              <a:t>https://github.com/tfwalton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Melissa J. Ree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Simone N. Fueggle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Romola S. Bucks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1,3,4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School of Psychological Science, The University of Western Australia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CALHN Neuropsychology, Royal Adelaide Hospital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School of Population and Global Health, The University of Western Australia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Office of the Deputy Vice Chancellor, Research, The University of Western Australia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4301F6-E90D-DEC1-F0C7-C8C4AD64E965}"/>
              </a:ext>
            </a:extLst>
          </p:cNvPr>
          <p:cNvSpPr txBox="1"/>
          <p:nvPr/>
        </p:nvSpPr>
        <p:spPr>
          <a:xfrm>
            <a:off x="363904" y="13691379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Introduction</a:t>
            </a:r>
            <a:endParaRPr lang="en-AU" sz="3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C51CF3-2F55-438C-F15A-31AB04E867E5}"/>
              </a:ext>
            </a:extLst>
          </p:cNvPr>
          <p:cNvSpPr txBox="1"/>
          <p:nvPr/>
        </p:nvSpPr>
        <p:spPr>
          <a:xfrm>
            <a:off x="363904" y="14370409"/>
            <a:ext cx="120746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600" dirty="0"/>
              <a:t>Sleep discrepancy is a common feature of insomnia disorder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/>
              <a:t>Sleep discrepancy </a:t>
            </a:r>
            <a:r>
              <a:rPr lang="en-US" sz="3600" dirty="0"/>
              <a:t>has been investigated with </a:t>
            </a:r>
            <a:r>
              <a:rPr lang="en-US" sz="3600"/>
              <a:t>diverse methods </a:t>
            </a:r>
            <a:r>
              <a:rPr lang="en-US" sz="3600" dirty="0"/>
              <a:t>making it difficult to integrate findings across studies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AIM: </a:t>
            </a:r>
            <a:r>
              <a:rPr lang="en-US" sz="3600" i="1" dirty="0"/>
              <a:t>How has sleep discrepancy has been </a:t>
            </a:r>
            <a:r>
              <a:rPr lang="en-US" sz="3600" i="1" dirty="0" err="1"/>
              <a:t>conceptualised</a:t>
            </a:r>
            <a:r>
              <a:rPr lang="en-US" sz="3600" i="1" dirty="0"/>
              <a:t> in the literature what methods have been used to investigate it?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1E774-1ADE-A2ED-20F8-A968CF0765D4}"/>
              </a:ext>
            </a:extLst>
          </p:cNvPr>
          <p:cNvSpPr txBox="1"/>
          <p:nvPr/>
        </p:nvSpPr>
        <p:spPr>
          <a:xfrm>
            <a:off x="363904" y="1974701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Method</a:t>
            </a:r>
            <a:endParaRPr lang="en-AU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6B9B4C-2730-8FE2-37B8-7A9B55D198A7}"/>
              </a:ext>
            </a:extLst>
          </p:cNvPr>
          <p:cNvSpPr txBox="1"/>
          <p:nvPr/>
        </p:nvSpPr>
        <p:spPr>
          <a:xfrm>
            <a:off x="363904" y="20561071"/>
            <a:ext cx="105089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Scoping review methodology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BEEAC07-ADE8-7336-E179-59CD331ED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2170" y="762338"/>
            <a:ext cx="11161218" cy="105164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C96E157-2223-8573-B348-6DEEE8937EF0}"/>
              </a:ext>
            </a:extLst>
          </p:cNvPr>
          <p:cNvSpPr txBox="1"/>
          <p:nvPr/>
        </p:nvSpPr>
        <p:spPr>
          <a:xfrm>
            <a:off x="39161679" y="660815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Results</a:t>
            </a:r>
            <a:endParaRPr lang="en-AU" sz="3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271C8C-CA64-AA47-51B4-908BA1DFB4D9}"/>
              </a:ext>
            </a:extLst>
          </p:cNvPr>
          <p:cNvSpPr txBox="1"/>
          <p:nvPr/>
        </p:nvSpPr>
        <p:spPr>
          <a:xfrm>
            <a:off x="37703676" y="14768483"/>
            <a:ext cx="122692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Conclusions</a:t>
            </a:r>
          </a:p>
          <a:p>
            <a:endParaRPr lang="en-US" sz="3600" b="1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Sleep discrepancy is mostly restricted to sleep states or sleep time and varies in its conceptual distance to sleep misperception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D3FC533-2C87-92A9-9234-95899DFD8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2170" y="17851438"/>
            <a:ext cx="10795778" cy="781992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8FCBC6C-DE6F-5CCF-7B25-D238CEB58B7E}"/>
              </a:ext>
            </a:extLst>
          </p:cNvPr>
          <p:cNvSpPr txBox="1"/>
          <p:nvPr/>
        </p:nvSpPr>
        <p:spPr>
          <a:xfrm>
            <a:off x="37864106" y="26299814"/>
            <a:ext cx="122692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Conceptual and methodological problems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Methodological heterogeneity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Objective SOL definitions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Operationalising with derived indices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Averaging across nights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Correlations as concordance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Sleep quality discrepancy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Sleep diaries defining rest intervals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CCB7C4-E0EC-7D88-D36D-3BACBEBB2CCA}"/>
              </a:ext>
            </a:extLst>
          </p:cNvPr>
          <p:cNvSpPr txBox="1"/>
          <p:nvPr/>
        </p:nvSpPr>
        <p:spPr>
          <a:xfrm>
            <a:off x="37513780" y="11445196"/>
            <a:ext cx="125952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Approximately half (n = 128) of included studies calculated a derived index (e.g., self-report TST–objective TST) to operationalise sleep discrepancy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172 studies measured sleep discrepancy at the group level by directly comparing self-report and objective sleep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2BBF38-C113-40B4-374C-E3858159952F}"/>
              </a:ext>
            </a:extLst>
          </p:cNvPr>
          <p:cNvSpPr/>
          <p:nvPr/>
        </p:nvSpPr>
        <p:spPr>
          <a:xfrm>
            <a:off x="32239974" y="27019044"/>
            <a:ext cx="3981986" cy="3805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BF910FD-9F04-E256-6F0E-83C9EF2EF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11923" y="27441180"/>
            <a:ext cx="3026152" cy="295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3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AE7DC4-2137-E188-3E9A-1110B832F02F}"/>
              </a:ext>
            </a:extLst>
          </p:cNvPr>
          <p:cNvSpPr/>
          <p:nvPr/>
        </p:nvSpPr>
        <p:spPr>
          <a:xfrm>
            <a:off x="12508607" y="0"/>
            <a:ext cx="25057039" cy="323992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925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E480C9B-6A50-B2C4-9A5E-B30F77352519}"/>
              </a:ext>
            </a:extLst>
          </p:cNvPr>
          <p:cNvSpPr/>
          <p:nvPr/>
        </p:nvSpPr>
        <p:spPr>
          <a:xfrm>
            <a:off x="12223703" y="13423605"/>
            <a:ext cx="25455058" cy="4855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A1738-E166-244F-E09B-91B4A26A703F}"/>
              </a:ext>
            </a:extLst>
          </p:cNvPr>
          <p:cNvSpPr txBox="1"/>
          <p:nvPr/>
        </p:nvSpPr>
        <p:spPr>
          <a:xfrm>
            <a:off x="13017969" y="2055039"/>
            <a:ext cx="24038313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There are </a:t>
            </a:r>
            <a:r>
              <a:rPr lang="en-US" sz="13800" b="1" dirty="0">
                <a:solidFill>
                  <a:schemeClr val="bg1"/>
                </a:solidFill>
              </a:rPr>
              <a:t>significant problems </a:t>
            </a:r>
            <a:r>
              <a:rPr lang="en-US" sz="13800" dirty="0">
                <a:solidFill>
                  <a:schemeClr val="bg1"/>
                </a:solidFill>
              </a:rPr>
              <a:t>with the use of </a:t>
            </a:r>
            <a:r>
              <a:rPr lang="en-US" sz="13800" b="1" dirty="0">
                <a:solidFill>
                  <a:schemeClr val="bg1"/>
                </a:solidFill>
              </a:rPr>
              <a:t>difference </a:t>
            </a:r>
            <a:r>
              <a:rPr lang="en-US" sz="13800" dirty="0">
                <a:solidFill>
                  <a:schemeClr val="bg1"/>
                </a:solidFill>
              </a:rPr>
              <a:t>and </a:t>
            </a:r>
            <a:r>
              <a:rPr lang="en-US" sz="13800" b="1" dirty="0">
                <a:solidFill>
                  <a:schemeClr val="bg1"/>
                </a:solidFill>
              </a:rPr>
              <a:t>ratio scores </a:t>
            </a:r>
            <a:r>
              <a:rPr lang="en-US" sz="13800" dirty="0">
                <a:solidFill>
                  <a:schemeClr val="bg1"/>
                </a:solidFill>
              </a:rPr>
              <a:t>in </a:t>
            </a:r>
            <a:r>
              <a:rPr lang="en-US" sz="13800" b="1" dirty="0">
                <a:solidFill>
                  <a:schemeClr val="bg1"/>
                </a:solidFill>
              </a:rPr>
              <a:t>sleep discrepancy </a:t>
            </a:r>
            <a:r>
              <a:rPr lang="en-US" sz="13800" dirty="0">
                <a:solidFill>
                  <a:schemeClr val="bg1"/>
                </a:solidFill>
              </a:rPr>
              <a:t>research.</a:t>
            </a:r>
            <a:endParaRPr lang="en-AU" sz="13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DC05D2-590F-5EE6-2F5A-93741B4D532D}"/>
              </a:ext>
            </a:extLst>
          </p:cNvPr>
          <p:cNvSpPr txBox="1"/>
          <p:nvPr/>
        </p:nvSpPr>
        <p:spPr>
          <a:xfrm>
            <a:off x="729344" y="839322"/>
            <a:ext cx="1154865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On the use of difference and ratio scores in sleep discrepancy research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823D07A-8988-FCF0-BC70-11C3F5D7E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32" y="6386137"/>
            <a:ext cx="12213156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Tom F. Walton</a:t>
            </a:r>
            <a:r>
              <a:rPr kumimoji="0" lang="en-US" altLang="en-US" sz="36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 1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tom.fioccowalton@research.uwa.edu.au </a:t>
            </a:r>
            <a:b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3600" b="1" dirty="0"/>
              <a:t>https://github.com/tfwalton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Melissa J. Ree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Romola S. Bucks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1,2,3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School of Psychological Science, The University of Western Australia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School of Population and Global Health, The University of Western Australia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Office of the Deputy Vice Chancellor, Research, The University of Western Australia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4B673A-3489-6E77-2972-DFDFA67CC3E7}"/>
              </a:ext>
            </a:extLst>
          </p:cNvPr>
          <p:cNvSpPr txBox="1"/>
          <p:nvPr/>
        </p:nvSpPr>
        <p:spPr>
          <a:xfrm>
            <a:off x="438108" y="11137271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Introduction</a:t>
            </a:r>
            <a:endParaRPr lang="en-AU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BE21E0-6DF2-4E7D-8AF8-C5AC0F5DD889}"/>
              </a:ext>
            </a:extLst>
          </p:cNvPr>
          <p:cNvSpPr txBox="1"/>
          <p:nvPr/>
        </p:nvSpPr>
        <p:spPr>
          <a:xfrm>
            <a:off x="438107" y="11816301"/>
            <a:ext cx="1221315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dirty="0"/>
              <a:t>Sleep </a:t>
            </a:r>
            <a:r>
              <a:rPr lang="en-US" sz="2800" dirty="0"/>
              <a:t>discrepancy  is  the discordance between self-report and objective measures of sleep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/>
              <a:t>Sleep discrepancy is often </a:t>
            </a:r>
            <a:r>
              <a:rPr lang="en-US" sz="2800" dirty="0" err="1"/>
              <a:t>operationalised</a:t>
            </a:r>
            <a:r>
              <a:rPr lang="en-US" sz="2800" dirty="0"/>
              <a:t> as a derived index (e.g., self-report TST – objective TST)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/>
              <a:t>Derived indices are associated with a range of conceptual and methodological problems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451DD-2D78-5A45-CC62-3C865F9378E4}"/>
              </a:ext>
            </a:extLst>
          </p:cNvPr>
          <p:cNvSpPr txBox="1"/>
          <p:nvPr/>
        </p:nvSpPr>
        <p:spPr>
          <a:xfrm>
            <a:off x="508035" y="1512634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Method</a:t>
            </a:r>
            <a:endParaRPr lang="en-AU" sz="36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E0CA77-5007-8153-F730-7EC1DDF5F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68" y="26573427"/>
            <a:ext cx="10836708" cy="38977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315000-B3A3-2C24-3715-E24C5D5A0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4929" y="6153547"/>
            <a:ext cx="11114415" cy="49945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E7197FF-C1A2-8A7F-1488-36C29C84754C}"/>
              </a:ext>
            </a:extLst>
          </p:cNvPr>
          <p:cNvSpPr txBox="1"/>
          <p:nvPr/>
        </p:nvSpPr>
        <p:spPr>
          <a:xfrm>
            <a:off x="38133840" y="11150110"/>
            <a:ext cx="119838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dirty="0"/>
              <a:t>The R</a:t>
            </a:r>
            <a:r>
              <a:rPr lang="en-AU" sz="2800" baseline="30000" dirty="0"/>
              <a:t>2</a:t>
            </a:r>
            <a:r>
              <a:rPr lang="en-AU" sz="2800" dirty="0"/>
              <a:t> from the absolute difference score model (R</a:t>
            </a:r>
            <a:r>
              <a:rPr lang="en-AU" sz="2800" baseline="30000" dirty="0"/>
              <a:t>2</a:t>
            </a:r>
            <a:r>
              <a:rPr lang="en-AU" sz="2800" dirty="0"/>
              <a:t> = 0.03) was reduced more than two-fold from the unconstrained piecewise regression (R</a:t>
            </a:r>
            <a:r>
              <a:rPr lang="en-AU" sz="2800" baseline="30000" dirty="0"/>
              <a:t>2</a:t>
            </a:r>
            <a:r>
              <a:rPr lang="en-AU" sz="2800" dirty="0"/>
              <a:t> = 0.072) a difference that was statistically significant (F =11.2, p &lt; .001).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58BF93-B908-9937-BAA9-49BF0744F5B1}"/>
              </a:ext>
            </a:extLst>
          </p:cNvPr>
          <p:cNvSpPr txBox="1"/>
          <p:nvPr/>
        </p:nvSpPr>
        <p:spPr>
          <a:xfrm>
            <a:off x="443146" y="30537076"/>
            <a:ext cx="117805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dirty="0"/>
              <a:t>A statistically significant reduction in R</a:t>
            </a:r>
            <a:r>
              <a:rPr lang="en-AU" sz="2800" baseline="30000" dirty="0"/>
              <a:t>2</a:t>
            </a:r>
            <a:r>
              <a:rPr lang="en-AU" sz="2800" dirty="0"/>
              <a:t> from the additive (R</a:t>
            </a:r>
            <a:r>
              <a:rPr lang="en-AU" sz="2800" baseline="30000" dirty="0"/>
              <a:t>2</a:t>
            </a:r>
            <a:r>
              <a:rPr lang="en-AU" sz="2800" dirty="0"/>
              <a:t> = 0.059) to the difference score model (R</a:t>
            </a:r>
            <a:r>
              <a:rPr lang="en-AU" sz="2800" baseline="30000" dirty="0"/>
              <a:t>2</a:t>
            </a:r>
            <a:r>
              <a:rPr lang="en-AU" sz="2800" dirty="0"/>
              <a:t> = 0.023) is observed (F =53.7, p &lt; .001)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91B5B23-FDF2-FD95-E74A-9F77C5A18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8788" y="21907911"/>
            <a:ext cx="8611236" cy="1022226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767AFB1-4749-0948-D9F2-A56534602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403" y="19355396"/>
            <a:ext cx="10780539" cy="398527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EFFEEAF-C2CF-52DF-7583-599753C599EA}"/>
              </a:ext>
            </a:extLst>
          </p:cNvPr>
          <p:cNvSpPr txBox="1"/>
          <p:nvPr/>
        </p:nvSpPr>
        <p:spPr>
          <a:xfrm>
            <a:off x="226847" y="23421603"/>
            <a:ext cx="121427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dirty="0" err="1"/>
              <a:t>Muggeo’s</a:t>
            </a:r>
            <a:r>
              <a:rPr lang="en-AU" sz="2800" dirty="0"/>
              <a:t> score test for one or two changes in the slope of regression (</a:t>
            </a:r>
            <a:r>
              <a:rPr lang="en-AU" sz="2800" dirty="0" err="1"/>
              <a:t>Muggeo</a:t>
            </a:r>
            <a:r>
              <a:rPr lang="en-AU" sz="2800" dirty="0"/>
              <a:t> 2016) is statistically significant, observed value = 2.026, p = 0.043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D28F42-9E15-1368-8942-F4B1DCBEAB55}"/>
              </a:ext>
            </a:extLst>
          </p:cNvPr>
          <p:cNvSpPr txBox="1"/>
          <p:nvPr/>
        </p:nvSpPr>
        <p:spPr>
          <a:xfrm>
            <a:off x="38235761" y="213923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Solutions</a:t>
            </a:r>
            <a:endParaRPr lang="en-AU" sz="3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B5D5FB-DBE7-A4EB-08AC-E09388FD54C2}"/>
              </a:ext>
            </a:extLst>
          </p:cNvPr>
          <p:cNvSpPr txBox="1"/>
          <p:nvPr/>
        </p:nvSpPr>
        <p:spPr>
          <a:xfrm>
            <a:off x="508035" y="15772673"/>
            <a:ext cx="122131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dirty="0"/>
              <a:t>Archival data: Healthy Ageing Research Programme (N = 230; age 50+)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dirty="0"/>
              <a:t>Objective sleep using actigraphy with concurrent sleep diaries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dirty="0"/>
              <a:t>Questionnaires measures including the insomnia severity index.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D469C4-5820-E4C6-3C54-2B5CC4C03706}"/>
              </a:ext>
            </a:extLst>
          </p:cNvPr>
          <p:cNvSpPr txBox="1"/>
          <p:nvPr/>
        </p:nvSpPr>
        <p:spPr>
          <a:xfrm>
            <a:off x="481916" y="17632824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Difference score problems</a:t>
            </a:r>
            <a:endParaRPr lang="en-AU" sz="3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7AE720-05CE-7F06-C367-57AC1870A095}"/>
              </a:ext>
            </a:extLst>
          </p:cNvPr>
          <p:cNvSpPr txBox="1"/>
          <p:nvPr/>
        </p:nvSpPr>
        <p:spPr>
          <a:xfrm>
            <a:off x="37891343" y="1057005"/>
            <a:ext cx="119838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b="1" dirty="0"/>
              <a:t>Directionality</a:t>
            </a:r>
            <a:r>
              <a:rPr lang="en-AU" sz="2800" dirty="0"/>
              <a:t> full-range symmetrical distribution may not be present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b="1" dirty="0"/>
              <a:t>Implicit constraints</a:t>
            </a:r>
            <a:r>
              <a:rPr lang="en-AU" sz="2800" dirty="0"/>
              <a:t> components equal in magnitude opposite in sign, pattern reverses at X = Y, no combined main effect of predictors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BF6EDC-6370-F09C-0977-C71EFB668C70}"/>
              </a:ext>
            </a:extLst>
          </p:cNvPr>
          <p:cNvSpPr txBox="1"/>
          <p:nvPr/>
        </p:nvSpPr>
        <p:spPr>
          <a:xfrm>
            <a:off x="226847" y="24888452"/>
            <a:ext cx="12093956" cy="54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b="1" dirty="0"/>
              <a:t>Implicit constraints</a:t>
            </a:r>
            <a:r>
              <a:rPr lang="en-AU" sz="2800" dirty="0"/>
              <a:t> components equal magnitude opposite in sign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B10E24F-5E0F-A11E-363F-29DD1B56E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326" y="25515899"/>
            <a:ext cx="5687219" cy="60968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736EDF2-5B9B-7CF1-617F-D6F2A5D24B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719" y="26030426"/>
            <a:ext cx="6001588" cy="54300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4C83882-8199-E597-3549-C499C9E9E310}"/>
              </a:ext>
            </a:extLst>
          </p:cNvPr>
          <p:cNvSpPr txBox="1"/>
          <p:nvPr/>
        </p:nvSpPr>
        <p:spPr>
          <a:xfrm>
            <a:off x="38044791" y="358294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Absolute difference score problems</a:t>
            </a:r>
            <a:endParaRPr lang="en-AU" sz="3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001680-A163-2C98-8B27-714FB41E0690}"/>
              </a:ext>
            </a:extLst>
          </p:cNvPr>
          <p:cNvSpPr txBox="1"/>
          <p:nvPr/>
        </p:nvSpPr>
        <p:spPr>
          <a:xfrm>
            <a:off x="295451" y="18478425"/>
            <a:ext cx="122131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b="1" dirty="0"/>
              <a:t>Directionality</a:t>
            </a:r>
            <a:r>
              <a:rPr lang="en-AU" sz="2800" dirty="0"/>
              <a:t> </a:t>
            </a:r>
            <a:r>
              <a:rPr lang="en-US" sz="2800" dirty="0"/>
              <a:t>identified effects exist through the full range of a difference score</a:t>
            </a:r>
            <a:endParaRPr lang="en-AU" sz="28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98D7B8B-2B25-E9B6-0CC2-C0907ACA91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69015" y="2481158"/>
            <a:ext cx="5315692" cy="5430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DFC7EF5-AAAB-91A7-FAAF-4ECB33834F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81821" y="3718690"/>
            <a:ext cx="8869013" cy="10478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5A77597-447B-B27B-045F-6EA7009BDC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281821" y="4935423"/>
            <a:ext cx="8745170" cy="84784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6E9DB9B-E61C-6460-6830-535E39BE61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39487" y="2984849"/>
            <a:ext cx="7125694" cy="55252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A337C6F-75A9-ADD3-0D65-3B14E98C58B0}"/>
              </a:ext>
            </a:extLst>
          </p:cNvPr>
          <p:cNvSpPr txBox="1"/>
          <p:nvPr/>
        </p:nvSpPr>
        <p:spPr>
          <a:xfrm>
            <a:off x="38044791" y="12697561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Ratio score problems</a:t>
            </a:r>
            <a:endParaRPr lang="en-AU" sz="36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45F729-552B-AF90-72AF-077E74AE98C6}"/>
              </a:ext>
            </a:extLst>
          </p:cNvPr>
          <p:cNvSpPr txBox="1"/>
          <p:nvPr/>
        </p:nvSpPr>
        <p:spPr>
          <a:xfrm>
            <a:off x="37753450" y="13423605"/>
            <a:ext cx="90126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b="1" dirty="0"/>
              <a:t>Directionality</a:t>
            </a:r>
            <a:r>
              <a:rPr lang="en-AU" sz="2800" dirty="0"/>
              <a:t> </a:t>
            </a:r>
            <a:r>
              <a:rPr lang="en-US" sz="2800" dirty="0"/>
              <a:t>identified effects exist through the full range of a difference score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b="1" dirty="0"/>
              <a:t>Arbitrary designation of numerator/ denominator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E112DE98-D29F-3D1A-2805-CF8890CC21B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854276" y="15177507"/>
            <a:ext cx="4372585" cy="156231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CE9E6B9-927B-62A5-139F-5D055C5AAE5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500052" y="14906535"/>
            <a:ext cx="4848902" cy="204816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56613E1-BC9C-53CA-BB4F-CCD0BA458FDA}"/>
              </a:ext>
            </a:extLst>
          </p:cNvPr>
          <p:cNvSpPr txBox="1"/>
          <p:nvPr/>
        </p:nvSpPr>
        <p:spPr>
          <a:xfrm>
            <a:off x="37911826" y="20711903"/>
            <a:ext cx="9012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b="1" dirty="0"/>
              <a:t>Implicit constraints</a:t>
            </a:r>
            <a:endParaRPr lang="en-US" sz="28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575473-1F84-29B4-2734-8B6B001093CE}"/>
              </a:ext>
            </a:extLst>
          </p:cNvPr>
          <p:cNvSpPr/>
          <p:nvPr/>
        </p:nvSpPr>
        <p:spPr>
          <a:xfrm>
            <a:off x="13415831" y="14037105"/>
            <a:ext cx="360000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FB135E-B2EA-D03E-1B28-55AADE4284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550398" y="14216375"/>
            <a:ext cx="3250945" cy="33549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EAD5AA6A-88A8-1E6E-22C4-1378600123FA}"/>
              </a:ext>
            </a:extLst>
          </p:cNvPr>
          <p:cNvSpPr/>
          <p:nvPr/>
        </p:nvSpPr>
        <p:spPr>
          <a:xfrm>
            <a:off x="17373539" y="14037105"/>
            <a:ext cx="360000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71D57A-C346-5239-FEEC-4C0A4B0FC95A}"/>
              </a:ext>
            </a:extLst>
          </p:cNvPr>
          <p:cNvSpPr/>
          <p:nvPr/>
        </p:nvSpPr>
        <p:spPr>
          <a:xfrm>
            <a:off x="21261838" y="14037105"/>
            <a:ext cx="360000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F12DC29-A837-E2A9-8926-21C226E66492}"/>
              </a:ext>
            </a:extLst>
          </p:cNvPr>
          <p:cNvSpPr/>
          <p:nvPr/>
        </p:nvSpPr>
        <p:spPr>
          <a:xfrm>
            <a:off x="25150137" y="14037105"/>
            <a:ext cx="360000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89FA42-7FF1-31D8-6037-DDF14095029D}"/>
              </a:ext>
            </a:extLst>
          </p:cNvPr>
          <p:cNvSpPr/>
          <p:nvPr/>
        </p:nvSpPr>
        <p:spPr>
          <a:xfrm>
            <a:off x="29035041" y="14037105"/>
            <a:ext cx="360000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2A322A0-94BB-CD4C-F75E-3BF591CC66ED}"/>
              </a:ext>
            </a:extLst>
          </p:cNvPr>
          <p:cNvSpPr/>
          <p:nvPr/>
        </p:nvSpPr>
        <p:spPr>
          <a:xfrm>
            <a:off x="32974111" y="14037105"/>
            <a:ext cx="360000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0E61050-C2FC-A18E-16C8-53C5C91D260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548795" y="14037105"/>
            <a:ext cx="3233898" cy="360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C94897B-AC8A-4418-8CB4-EE97038EA4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501346" y="14098622"/>
            <a:ext cx="3220417" cy="35342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A848F5-605E-085E-58FF-608B6FCAC33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200908" y="14126739"/>
            <a:ext cx="3376124" cy="353420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2038A45-C817-CAF6-E579-3EB44458883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228987" y="14126739"/>
            <a:ext cx="3292551" cy="347796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EB37593-C570-3CE8-86A5-996BFCAD70D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014855" y="14070003"/>
            <a:ext cx="3471701" cy="353420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7A7972D-077D-FA89-9E03-5587E47A4D1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8451581" y="17150286"/>
            <a:ext cx="11027763" cy="334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4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174F99-124A-9D92-2A3B-4BCAF73B893D}"/>
              </a:ext>
            </a:extLst>
          </p:cNvPr>
          <p:cNvSpPr/>
          <p:nvPr/>
        </p:nvSpPr>
        <p:spPr>
          <a:xfrm>
            <a:off x="12595123" y="0"/>
            <a:ext cx="25278735" cy="323992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925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D3F67-D999-16F5-E7CB-5E910B5F5883}"/>
              </a:ext>
            </a:extLst>
          </p:cNvPr>
          <p:cNvSpPr txBox="1"/>
          <p:nvPr/>
        </p:nvSpPr>
        <p:spPr>
          <a:xfrm>
            <a:off x="13076801" y="2687973"/>
            <a:ext cx="24246348" cy="1071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Response surface analysis</a:t>
            </a:r>
            <a:r>
              <a:rPr lang="en-US" sz="13800" b="1" dirty="0">
                <a:solidFill>
                  <a:schemeClr val="bg1"/>
                </a:solidFill>
              </a:rPr>
              <a:t> </a:t>
            </a:r>
            <a:r>
              <a:rPr lang="en-US" sz="13800" dirty="0">
                <a:solidFill>
                  <a:schemeClr val="bg1"/>
                </a:solidFill>
              </a:rPr>
              <a:t>revealed </a:t>
            </a:r>
            <a:r>
              <a:rPr lang="en-US" sz="13800" b="1" dirty="0">
                <a:solidFill>
                  <a:schemeClr val="bg1"/>
                </a:solidFill>
              </a:rPr>
              <a:t>sleep discrepancy </a:t>
            </a:r>
            <a:r>
              <a:rPr lang="en-US" sz="13800" dirty="0">
                <a:solidFill>
                  <a:schemeClr val="bg1"/>
                </a:solidFill>
              </a:rPr>
              <a:t>was not associated with </a:t>
            </a:r>
            <a:r>
              <a:rPr lang="en-US" sz="13800" b="1" dirty="0">
                <a:solidFill>
                  <a:schemeClr val="bg1"/>
                </a:solidFill>
              </a:rPr>
              <a:t>insomnia symptom severity </a:t>
            </a:r>
            <a:r>
              <a:rPr lang="en-US" sz="13800" dirty="0">
                <a:solidFill>
                  <a:schemeClr val="bg1"/>
                </a:solidFill>
              </a:rPr>
              <a:t>in older men.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CF0C18-62A3-DBF8-8A4C-6AE28572F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5675" y="544372"/>
            <a:ext cx="9513199" cy="73893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A72190-0E14-F65C-59C2-0EFFA17DCC82}"/>
              </a:ext>
            </a:extLst>
          </p:cNvPr>
          <p:cNvSpPr txBox="1"/>
          <p:nvPr/>
        </p:nvSpPr>
        <p:spPr>
          <a:xfrm>
            <a:off x="729344" y="671334"/>
            <a:ext cx="10875127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Insomnia and sleep discrepancy: an investigation with cubic response surface analysis </a:t>
            </a:r>
            <a:r>
              <a:rPr lang="en-US" sz="8800" b="1" dirty="0">
                <a:solidFill>
                  <a:schemeClr val="bg2">
                    <a:lumMod val="90000"/>
                  </a:schemeClr>
                </a:solidFill>
              </a:rPr>
              <a:t>pilot study</a:t>
            </a:r>
            <a:endParaRPr lang="en-US" sz="8800" b="1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87BA0EAE-EF70-65C4-3F99-B5EFF73B5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97" y="9331281"/>
            <a:ext cx="11261688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Tom F. Walton</a:t>
            </a:r>
            <a:r>
              <a:rPr kumimoji="0" lang="en-US" altLang="en-US" sz="36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 1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tom.fioccowalton@research.uwa.edu.au </a:t>
            </a:r>
            <a:b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3600" b="1" dirty="0"/>
              <a:t>https://github.com/tfwalton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Romola S. Bucks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1,2,3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Melissa J. Ree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School of Psychological Science, The University of Western Australia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School of Population and Global Health, The University of Western Australia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Office of the Deputy Vice Chancellor, Research, The University of Western Australia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51E5DA-A46B-7DF1-AC6C-6F3ED740E857}"/>
              </a:ext>
            </a:extLst>
          </p:cNvPr>
          <p:cNvSpPr/>
          <p:nvPr/>
        </p:nvSpPr>
        <p:spPr>
          <a:xfrm>
            <a:off x="32239974" y="27019044"/>
            <a:ext cx="3981986" cy="3805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F86D5F4-679B-DEBC-0635-B6C701550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1923" y="27441180"/>
            <a:ext cx="3026152" cy="295840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9E485C8-E113-995A-90D0-18B310F7479C}"/>
              </a:ext>
            </a:extLst>
          </p:cNvPr>
          <p:cNvSpPr txBox="1"/>
          <p:nvPr/>
        </p:nvSpPr>
        <p:spPr>
          <a:xfrm>
            <a:off x="224139" y="14384153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Introduction</a:t>
            </a:r>
            <a:endParaRPr lang="en-AU" sz="3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9B29BC-A0C0-A213-929D-44076351415E}"/>
              </a:ext>
            </a:extLst>
          </p:cNvPr>
          <p:cNvSpPr txBox="1"/>
          <p:nvPr/>
        </p:nvSpPr>
        <p:spPr>
          <a:xfrm>
            <a:off x="235069" y="15152741"/>
            <a:ext cx="1221315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/>
              <a:t>Sleep discrepancy is often </a:t>
            </a:r>
            <a:r>
              <a:rPr lang="en-US" sz="2800" dirty="0" err="1"/>
              <a:t>operationalised</a:t>
            </a:r>
            <a:r>
              <a:rPr lang="en-US" sz="2800" dirty="0"/>
              <a:t> as a derived index (e.g., self-report TST – objective TST)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/>
              <a:t>Cubic regression with response surface analysis solves many problems associated with the use of difference and ratio scores in </a:t>
            </a:r>
            <a:r>
              <a:rPr lang="en-US" sz="2800" dirty="0" err="1"/>
              <a:t>operationalising</a:t>
            </a:r>
            <a:r>
              <a:rPr lang="en-US" sz="2800" dirty="0"/>
              <a:t> sleep discrepancy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/>
              <a:t>Hypothesis: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2800" dirty="0"/>
              <a:t>Discrepancy effect (H1.1)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2800" dirty="0"/>
              <a:t>Discrepancy effect is asymmetric in the expected direction (H1.2)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2800" dirty="0"/>
              <a:t>Linear level effect (H1.3)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990419-4FAA-C0F8-4E16-CA0EA5A00097}"/>
              </a:ext>
            </a:extLst>
          </p:cNvPr>
          <p:cNvSpPr txBox="1"/>
          <p:nvPr/>
        </p:nvSpPr>
        <p:spPr>
          <a:xfrm>
            <a:off x="245500" y="19858039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Method</a:t>
            </a:r>
            <a:endParaRPr lang="en-AU" sz="3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2EEB29-5386-64A2-7B93-20773B9AA186}"/>
              </a:ext>
            </a:extLst>
          </p:cNvPr>
          <p:cNvSpPr txBox="1"/>
          <p:nvPr/>
        </p:nvSpPr>
        <p:spPr>
          <a:xfrm>
            <a:off x="85754" y="20765187"/>
            <a:ext cx="1221315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dirty="0"/>
              <a:t>Data from </a:t>
            </a:r>
            <a:r>
              <a:rPr lang="en-AU" sz="2800" dirty="0" err="1"/>
              <a:t>MrOS</a:t>
            </a:r>
            <a:r>
              <a:rPr lang="en-AU" sz="2800" dirty="0"/>
              <a:t> 1,022 community-dwelling men aged 65+ years.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/>
              <a:t>Total sleep time (TST) from single-night polysomnography (PSG)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/>
              <a:t>Self reported TST from morning questionnaire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/>
              <a:t>Insomnia severity index (ISI) to measure insomnia symptom severity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96DA6AA-FC80-4777-1F59-06330647F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929" y="22764929"/>
            <a:ext cx="10639377" cy="49405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A67FDBF-6A10-2DDC-5BE7-EB5909673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26" y="28046579"/>
            <a:ext cx="12517597" cy="235300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922AE54-B37D-0631-F27F-BDABC1E6CEC7}"/>
              </a:ext>
            </a:extLst>
          </p:cNvPr>
          <p:cNvSpPr txBox="1"/>
          <p:nvPr/>
        </p:nvSpPr>
        <p:spPr>
          <a:xfrm>
            <a:off x="224139" y="26951624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Results</a:t>
            </a:r>
            <a:endParaRPr lang="en-AU" sz="36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4819E7-39C0-DA4E-520E-E7C4132D7C9E}"/>
              </a:ext>
            </a:extLst>
          </p:cNvPr>
          <p:cNvSpPr txBox="1"/>
          <p:nvPr/>
        </p:nvSpPr>
        <p:spPr>
          <a:xfrm>
            <a:off x="145246" y="23438489"/>
            <a:ext cx="118026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AU" sz="2800" dirty="0"/>
              <a:t>Rising ridge congruence surface b</a:t>
            </a:r>
            <a:r>
              <a:rPr lang="en-AU" sz="2800" baseline="-25000" dirty="0"/>
              <a:t>1</a:t>
            </a:r>
            <a:r>
              <a:rPr lang="en-AU" sz="2800" dirty="0"/>
              <a:t> = b</a:t>
            </a:r>
            <a:r>
              <a:rPr lang="en-AU" sz="2800" baseline="-25000" dirty="0"/>
              <a:t>2</a:t>
            </a:r>
            <a:r>
              <a:rPr lang="en-AU" sz="2800" dirty="0"/>
              <a:t>,</a:t>
            </a:r>
            <a:r>
              <a:rPr lang="en-AU" sz="2800" baseline="-25000" dirty="0"/>
              <a:t> </a:t>
            </a:r>
            <a:r>
              <a:rPr lang="en-AU" sz="2800" dirty="0"/>
              <a:t>b</a:t>
            </a:r>
            <a:r>
              <a:rPr lang="en-AU" sz="2800" baseline="-25000" dirty="0"/>
              <a:t>4</a:t>
            </a:r>
            <a:r>
              <a:rPr lang="en-AU" sz="2800" dirty="0"/>
              <a:t> = −2 ∗ b</a:t>
            </a:r>
            <a:r>
              <a:rPr lang="en-AU" sz="2800" baseline="-25000" dirty="0"/>
              <a:t>3</a:t>
            </a:r>
            <a:r>
              <a:rPr lang="en-AU" sz="2800" dirty="0"/>
              <a:t>,</a:t>
            </a:r>
            <a:r>
              <a:rPr lang="en-AU" sz="2800" baseline="-25000" dirty="0"/>
              <a:t> </a:t>
            </a:r>
            <a:r>
              <a:rPr lang="en-AU" sz="2800" dirty="0"/>
              <a:t>b</a:t>
            </a:r>
            <a:r>
              <a:rPr lang="en-AU" sz="2800" baseline="-25000" dirty="0"/>
              <a:t>5</a:t>
            </a:r>
            <a:r>
              <a:rPr lang="en-AU" sz="2800" dirty="0"/>
              <a:t> = b</a:t>
            </a:r>
            <a:r>
              <a:rPr lang="en-AU" sz="2800" baseline="-25000" dirty="0"/>
              <a:t>3</a:t>
            </a:r>
            <a:r>
              <a:rPr lang="en-AU" sz="2800" dirty="0"/>
              <a:t>,</a:t>
            </a:r>
            <a:r>
              <a:rPr lang="en-AU" sz="2800" baseline="-25000" dirty="0"/>
              <a:t> </a:t>
            </a:r>
            <a:r>
              <a:rPr lang="en-AU" sz="2800" dirty="0"/>
              <a:t>b</a:t>
            </a:r>
            <a:r>
              <a:rPr lang="en-AU" sz="2800" baseline="-25000" dirty="0"/>
              <a:t>7</a:t>
            </a:r>
            <a:r>
              <a:rPr lang="en-AU" sz="2800" dirty="0"/>
              <a:t> = −3 ∗ b</a:t>
            </a:r>
            <a:r>
              <a:rPr lang="en-AU" sz="2800" baseline="-25000" dirty="0"/>
              <a:t>6</a:t>
            </a:r>
            <a:r>
              <a:rPr lang="en-AU" sz="2800" dirty="0"/>
              <a:t>,</a:t>
            </a:r>
            <a:endParaRPr lang="en-AU" sz="2800" baseline="-25000" dirty="0"/>
          </a:p>
          <a:p>
            <a:r>
              <a:rPr lang="en-AU" sz="2800" dirty="0"/>
              <a:t>	b</a:t>
            </a:r>
            <a:r>
              <a:rPr lang="en-AU" sz="2800" baseline="-25000" dirty="0"/>
              <a:t>8</a:t>
            </a:r>
            <a:r>
              <a:rPr lang="en-AU" sz="2800" dirty="0"/>
              <a:t> = 3 ∗ b</a:t>
            </a:r>
            <a:r>
              <a:rPr lang="en-AU" sz="2800" baseline="-25000" dirty="0"/>
              <a:t>6</a:t>
            </a:r>
            <a:r>
              <a:rPr lang="en-AU" sz="2800" dirty="0"/>
              <a:t>, b</a:t>
            </a:r>
            <a:r>
              <a:rPr lang="en-AU" sz="2800" baseline="-25000" dirty="0"/>
              <a:t>9</a:t>
            </a:r>
            <a:r>
              <a:rPr lang="en-AU" sz="2800" dirty="0"/>
              <a:t> = −b</a:t>
            </a:r>
            <a:r>
              <a:rPr lang="en-AU" sz="2800" baseline="-25000" dirty="0"/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7AFE22-0EAF-FF2E-5F53-5980F18D6A02}"/>
              </a:ext>
            </a:extLst>
          </p:cNvPr>
          <p:cNvSpPr txBox="1"/>
          <p:nvPr/>
        </p:nvSpPr>
        <p:spPr>
          <a:xfrm>
            <a:off x="127335" y="24819129"/>
            <a:ext cx="119672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800" dirty="0"/>
              <a:t>b</a:t>
            </a:r>
            <a:r>
              <a:rPr lang="en-AU" sz="2800" baseline="-25000" dirty="0"/>
              <a:t>3</a:t>
            </a:r>
            <a:r>
              <a:rPr lang="en-AU" sz="2800" dirty="0"/>
              <a:t> discrepancy effect (H1.1) must be significantly positive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800" dirty="0"/>
              <a:t>b</a:t>
            </a:r>
            <a:r>
              <a:rPr lang="en-AU" sz="2800" baseline="-25000" dirty="0"/>
              <a:t>6</a:t>
            </a:r>
            <a:r>
              <a:rPr lang="en-AU" sz="2800" dirty="0"/>
              <a:t> direction &amp; presence of asymmetry (H1.2) must be significantly negative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800" dirty="0"/>
              <a:t>u</a:t>
            </a:r>
            <a:r>
              <a:rPr lang="en-AU" sz="2800" baseline="-25000" dirty="0"/>
              <a:t>1</a:t>
            </a:r>
            <a:r>
              <a:rPr lang="en-AU" sz="2800" dirty="0"/>
              <a:t> (b</a:t>
            </a:r>
            <a:r>
              <a:rPr lang="en-AU" sz="2800" baseline="-25000" dirty="0"/>
              <a:t>1</a:t>
            </a:r>
            <a:r>
              <a:rPr lang="en-AU" sz="2800" dirty="0"/>
              <a:t> + b</a:t>
            </a:r>
            <a:r>
              <a:rPr lang="en-AU" sz="2800" baseline="-25000" dirty="0"/>
              <a:t>2</a:t>
            </a:r>
            <a:r>
              <a:rPr lang="en-AU" sz="2800" dirty="0"/>
              <a:t>) linear level effect (H1.3) must be significantly negative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6AF8855-A1F1-2C85-0E21-9755F7C247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05675" y="8041531"/>
            <a:ext cx="10101216" cy="439870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D12D887-7088-82CA-A8FC-DC49BB46CC63}"/>
              </a:ext>
            </a:extLst>
          </p:cNvPr>
          <p:cNvSpPr txBox="1"/>
          <p:nvPr/>
        </p:nvSpPr>
        <p:spPr>
          <a:xfrm>
            <a:off x="38271117" y="24954164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Conclusions</a:t>
            </a:r>
            <a:endParaRPr lang="en-AU" sz="3600" b="1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4866DEA-C590-2A0B-658E-5C82A531A4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70070" y="18438335"/>
            <a:ext cx="6245233" cy="567748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82ABB11-37EA-97C6-BFED-4919C781A7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15303" y="18438335"/>
            <a:ext cx="5918757" cy="567748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518E258-638D-600F-8E31-6D1F345766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202287" y="12859408"/>
            <a:ext cx="5889614" cy="536334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478BA18-9C47-F9F6-F4FD-E045A36F04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356936" y="12842000"/>
            <a:ext cx="5770659" cy="56774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A36A4C5-C6C1-E345-F353-569D5628C0B3}"/>
              </a:ext>
            </a:extLst>
          </p:cNvPr>
          <p:cNvSpPr txBox="1"/>
          <p:nvPr/>
        </p:nvSpPr>
        <p:spPr>
          <a:xfrm>
            <a:off x="38098395" y="25795571"/>
            <a:ext cx="1231051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/>
              <a:t>Response surface analysis is a useful alternative to derived indices for investigating sleep discrepancy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/>
              <a:t>Discrepancy in sleep time parameters can be importantly </a:t>
            </a:r>
            <a:r>
              <a:rPr lang="en-AU" sz="2800" dirty="0"/>
              <a:t>different to misperception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dirty="0"/>
              <a:t>Emphasis on perception of sleep quantity rather than sleep misperception per se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AU" sz="2800" dirty="0"/>
              <a:t>Experiments with hypnotics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AU" sz="2800" dirty="0"/>
              <a:t>Low self-report + objective as different phenotype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dirty="0"/>
              <a:t>Results to be replicated in pre-registered study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AU" sz="2800" dirty="0"/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AU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FB45B3-9B4B-1981-093A-7D7EF3D38713}"/>
              </a:ext>
            </a:extLst>
          </p:cNvPr>
          <p:cNvSpPr/>
          <p:nvPr/>
        </p:nvSpPr>
        <p:spPr>
          <a:xfrm>
            <a:off x="42851864" y="12804133"/>
            <a:ext cx="1208859" cy="116755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727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2512</TotalTime>
  <Words>980</Words>
  <Application>Microsoft Office PowerPoint</Application>
  <PresentationFormat>Custom</PresentationFormat>
  <Paragraphs>90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Fiocco Walton</dc:creator>
  <cp:lastModifiedBy>Tom Fiocco Walton</cp:lastModifiedBy>
  <cp:revision>7</cp:revision>
  <dcterms:created xsi:type="dcterms:W3CDTF">2024-09-07T03:21:18Z</dcterms:created>
  <dcterms:modified xsi:type="dcterms:W3CDTF">2024-09-10T06:25:33Z</dcterms:modified>
</cp:coreProperties>
</file>