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>
        <p:scale>
          <a:sx n="33" d="100"/>
          <a:sy n="33" d="100"/>
        </p:scale>
        <p:origin x="-140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11970672" y="0"/>
            <a:ext cx="26458606" cy="32399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13076801" y="2772696"/>
            <a:ext cx="2424634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7F4AA-12AF-DE6C-CBDB-9476C4DF2EB3}"/>
              </a:ext>
            </a:extLst>
          </p:cNvPr>
          <p:cNvSpPr/>
          <p:nvPr/>
        </p:nvSpPr>
        <p:spPr>
          <a:xfrm>
            <a:off x="32062994" y="26242093"/>
            <a:ext cx="475871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57BAC-35FD-449F-C378-61B2C23B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007" y="26603557"/>
            <a:ext cx="3937219" cy="384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831EE-3C78-57BF-B5B5-03900E76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7" y="21240473"/>
            <a:ext cx="11771995" cy="10510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D2DA7-8213-8D1A-92A5-6CB62CF4BBAF}"/>
              </a:ext>
            </a:extLst>
          </p:cNvPr>
          <p:cNvSpPr txBox="1"/>
          <p:nvPr/>
        </p:nvSpPr>
        <p:spPr>
          <a:xfrm>
            <a:off x="311383" y="369553"/>
            <a:ext cx="1143728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 scoping review of sleep discrepancy methodology: </a:t>
            </a:r>
          </a:p>
          <a:p>
            <a:r>
              <a:rPr lang="en-US" sz="8800" b="1" dirty="0"/>
              <a:t>what are we measuring and what does it mean?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64CA6B4-AC8B-04A4-0395-F63993A0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2" y="8998372"/>
            <a:ext cx="1108210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Simone N. Fueggle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1,3,4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CALHN Neuropsychology, Royal Adelaide Hospital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301F6-E90D-DEC1-F0C7-C8C4AD64E965}"/>
              </a:ext>
            </a:extLst>
          </p:cNvPr>
          <p:cNvSpPr txBox="1"/>
          <p:nvPr/>
        </p:nvSpPr>
        <p:spPr>
          <a:xfrm>
            <a:off x="363904" y="1444218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51CF3-2F55-438C-F15A-31AB04E867E5}"/>
              </a:ext>
            </a:extLst>
          </p:cNvPr>
          <p:cNvSpPr txBox="1"/>
          <p:nvPr/>
        </p:nvSpPr>
        <p:spPr>
          <a:xfrm>
            <a:off x="363904" y="15121210"/>
            <a:ext cx="11285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600" dirty="0"/>
              <a:t>Sleep discrepancy is a common feature of insomnia disorder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It has been investigated with diverse methods for its </a:t>
            </a:r>
            <a:r>
              <a:rPr lang="en-US" sz="3600" dirty="0" err="1"/>
              <a:t>conceptualisation</a:t>
            </a:r>
            <a:r>
              <a:rPr lang="en-US" sz="3600" dirty="0"/>
              <a:t> and measurement making it difficult to integrate findings across studies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AIM: </a:t>
            </a:r>
            <a:r>
              <a:rPr lang="en-US" sz="3600" i="1" dirty="0"/>
              <a:t>How has sleep discrepancy has been </a:t>
            </a:r>
            <a:r>
              <a:rPr lang="en-US" sz="3600" i="1" dirty="0" err="1"/>
              <a:t>conceptualised</a:t>
            </a:r>
            <a:r>
              <a:rPr lang="en-US" sz="3600" i="1" dirty="0"/>
              <a:t> in the literature what methods have been used to investigate it?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E774-1ADE-A2ED-20F8-A968CF0765D4}"/>
              </a:ext>
            </a:extLst>
          </p:cNvPr>
          <p:cNvSpPr txBox="1"/>
          <p:nvPr/>
        </p:nvSpPr>
        <p:spPr>
          <a:xfrm>
            <a:off x="363904" y="1974701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B9B4C-2730-8FE2-37B8-7A9B55D198A7}"/>
              </a:ext>
            </a:extLst>
          </p:cNvPr>
          <p:cNvSpPr txBox="1"/>
          <p:nvPr/>
        </p:nvSpPr>
        <p:spPr>
          <a:xfrm>
            <a:off x="363904" y="20561071"/>
            <a:ext cx="10508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Scoping review methodology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EEAC07-ADE8-7336-E179-59CD331E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170" y="762338"/>
            <a:ext cx="11161218" cy="10516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9161679" y="6608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9339646" y="15666772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6725" y="18783633"/>
            <a:ext cx="10795778" cy="78199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9339646" y="27112635"/>
            <a:ext cx="1016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9161679" y="11445196"/>
            <a:ext cx="998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12508607" y="0"/>
            <a:ext cx="25057039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13076801" y="2772696"/>
            <a:ext cx="2424634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DE913-7C66-E435-E771-33D4DE1866D5}"/>
              </a:ext>
            </a:extLst>
          </p:cNvPr>
          <p:cNvSpPr/>
          <p:nvPr/>
        </p:nvSpPr>
        <p:spPr>
          <a:xfrm>
            <a:off x="32062994" y="26242093"/>
            <a:ext cx="475871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80CCB-8CE6-F57C-DC5E-26C42208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007" y="26603557"/>
            <a:ext cx="3937219" cy="3849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729344" y="839322"/>
            <a:ext cx="115486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23D07A-8988-FCF0-BC70-11C3F5D7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4" y="6765380"/>
            <a:ext cx="1221315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438108" y="1113727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438107" y="11816301"/>
            <a:ext cx="122131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Sleep </a:t>
            </a:r>
            <a:r>
              <a:rPr lang="en-US" sz="28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Derived indices are associated with a range of conceptual and methodological problems (Cronbach and </a:t>
            </a:r>
            <a:r>
              <a:rPr lang="en-US" sz="2800" dirty="0" err="1"/>
              <a:t>Furby</a:t>
            </a:r>
            <a:r>
              <a:rPr lang="en-US" sz="2800" dirty="0"/>
              <a:t> 1970; Edwards 1994; Griffin, Murray, and Gonzalez 1999; </a:t>
            </a:r>
            <a:r>
              <a:rPr lang="en-US" sz="2800" dirty="0" err="1"/>
              <a:t>Kronmal</a:t>
            </a:r>
            <a:r>
              <a:rPr lang="en-US" sz="2800" dirty="0"/>
              <a:t> 1993; </a:t>
            </a:r>
            <a:r>
              <a:rPr lang="en-US" sz="2800" dirty="0" err="1"/>
              <a:t>Wittenborn</a:t>
            </a:r>
            <a:r>
              <a:rPr lang="en-US" sz="2800" dirty="0"/>
              <a:t> 1951)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508035" y="1512634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8" y="26573427"/>
            <a:ext cx="10836708" cy="389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4929" y="6153547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8133840" y="11150110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The R</a:t>
            </a:r>
            <a:r>
              <a:rPr lang="en-AU" sz="2800" baseline="30000" dirty="0"/>
              <a:t>2</a:t>
            </a:r>
            <a:r>
              <a:rPr lang="en-AU" sz="2800" dirty="0"/>
              <a:t> from the absolute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0.03) was reduced more than two-fold from the unconstrained piecewise regression (R</a:t>
            </a:r>
            <a:r>
              <a:rPr lang="en-AU" sz="2800" baseline="30000" dirty="0"/>
              <a:t>2</a:t>
            </a:r>
            <a:r>
              <a:rPr lang="en-AU" sz="2800" dirty="0"/>
              <a:t> = 0.072) a difference that was statistically significant (F =11.2, p &lt; .001).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443146" y="30537076"/>
            <a:ext cx="1178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A statistically significant reduction in R</a:t>
            </a:r>
            <a:r>
              <a:rPr lang="en-AU" sz="2800" baseline="30000" dirty="0"/>
              <a:t>2</a:t>
            </a:r>
            <a:r>
              <a:rPr lang="en-AU" sz="2800" dirty="0"/>
              <a:t> from the additive (R</a:t>
            </a:r>
            <a:r>
              <a:rPr lang="en-AU" sz="2800" baseline="30000" dirty="0"/>
              <a:t>2</a:t>
            </a:r>
            <a:r>
              <a:rPr lang="en-AU" sz="2800" dirty="0"/>
              <a:t> = 0.059) to the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0.023) is observed (F =53.7, p &lt; .001)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7DE7D0-4573-DB8E-8818-DAC266889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3840" y="15196409"/>
            <a:ext cx="10637533" cy="32820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6666" y="19590959"/>
            <a:ext cx="9605705" cy="114027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03" y="1935539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226847" y="23421603"/>
            <a:ext cx="12142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 err="1"/>
              <a:t>Muggeo’s</a:t>
            </a:r>
            <a:r>
              <a:rPr lang="en-AU" sz="2800" dirty="0"/>
              <a:t> score test for one or two changes in the slope of regression (</a:t>
            </a:r>
            <a:r>
              <a:rPr lang="en-AU" sz="2800" dirty="0" err="1"/>
              <a:t>Muggeo</a:t>
            </a:r>
            <a:r>
              <a:rPr lang="en-AU" sz="2800" dirty="0"/>
              <a:t> 2016) is statistically significant, observed value = 2.026, p = 0.043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20514144" y="1995135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508035" y="15772673"/>
            <a:ext cx="12213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Questionnaires measures including the insomnia severity index.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481916" y="176328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7891343" y="1057005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226847" y="24888452"/>
            <a:ext cx="12093956" cy="5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26" y="25515899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719" y="26030426"/>
            <a:ext cx="6001588" cy="543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8044791" y="35829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295451" y="18478425"/>
            <a:ext cx="12213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  <a:endParaRPr lang="en-AU" sz="2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69015" y="2481158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81821" y="371869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81821" y="4935423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39487" y="2984849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8044791" y="1269756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7753450" y="13423605"/>
            <a:ext cx="9012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1800" b="1" dirty="0"/>
              <a:t>Directionality</a:t>
            </a:r>
            <a:r>
              <a:rPr lang="en-AU" sz="1800" dirty="0"/>
              <a:t> </a:t>
            </a:r>
            <a:r>
              <a:rPr lang="en-US" sz="1800" dirty="0"/>
              <a:t>identified effects exist through the full range of a difference score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11970672" y="0"/>
            <a:ext cx="26458606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13149285" y="1585195"/>
            <a:ext cx="24246348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Cubic response surface analysis reveals that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is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</a:t>
            </a:r>
            <a:r>
              <a:rPr lang="en-US" sz="13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47BBB-2A47-6E5A-CDA0-A8D7F114A3DC}"/>
              </a:ext>
            </a:extLst>
          </p:cNvPr>
          <p:cNvSpPr/>
          <p:nvPr/>
        </p:nvSpPr>
        <p:spPr>
          <a:xfrm>
            <a:off x="32062994" y="26242093"/>
            <a:ext cx="475871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F738C-5342-3946-7E65-01CF5AED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007" y="26603557"/>
            <a:ext cx="3937219" cy="38490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64BBE6-8A04-CEF9-CF16-BFB9390E9C23}"/>
              </a:ext>
            </a:extLst>
          </p:cNvPr>
          <p:cNvSpPr/>
          <p:nvPr/>
        </p:nvSpPr>
        <p:spPr>
          <a:xfrm>
            <a:off x="13149285" y="14610945"/>
            <a:ext cx="24269322" cy="678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348" y="14852147"/>
            <a:ext cx="8092921" cy="6286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E1480-2FB6-4BAF-0B62-889C3443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686" y="14886236"/>
            <a:ext cx="8092921" cy="6252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678DD1-40AB-F1A6-67DB-B8E430BF8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3904" y="14852147"/>
            <a:ext cx="7685112" cy="62861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72190-0E14-F65C-59C2-0EFFA17DCC82}"/>
              </a:ext>
            </a:extLst>
          </p:cNvPr>
          <p:cNvSpPr txBox="1"/>
          <p:nvPr/>
        </p:nvSpPr>
        <p:spPr>
          <a:xfrm>
            <a:off x="729344" y="671334"/>
            <a:ext cx="1087512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Insomnia and sleep discrepancy: an investigation with cubic response surface analysis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BA0EAE-EF70-65C4-3F99-B5EFF73B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57" y="7846247"/>
            <a:ext cx="112616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55BDB-E571-B077-7BAB-499976960187}"/>
              </a:ext>
            </a:extLst>
          </p:cNvPr>
          <p:cNvSpPr/>
          <p:nvPr/>
        </p:nvSpPr>
        <p:spPr>
          <a:xfrm>
            <a:off x="36359474" y="14600278"/>
            <a:ext cx="882232" cy="665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6B956-A7CD-3364-A390-5640F9E012D5}"/>
              </a:ext>
            </a:extLst>
          </p:cNvPr>
          <p:cNvSpPr/>
          <p:nvPr/>
        </p:nvSpPr>
        <p:spPr>
          <a:xfrm>
            <a:off x="28835812" y="14600278"/>
            <a:ext cx="882232" cy="678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19F66-0057-C672-9F2B-29ABF26F5DAB}"/>
              </a:ext>
            </a:extLst>
          </p:cNvPr>
          <p:cNvSpPr/>
          <p:nvPr/>
        </p:nvSpPr>
        <p:spPr>
          <a:xfrm>
            <a:off x="20535216" y="14600278"/>
            <a:ext cx="882232" cy="678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6B280-9867-FCAE-6EE6-4D09AA940A12}"/>
              </a:ext>
            </a:extLst>
          </p:cNvPr>
          <p:cNvSpPr/>
          <p:nvPr/>
        </p:nvSpPr>
        <p:spPr>
          <a:xfrm>
            <a:off x="28254211" y="14752678"/>
            <a:ext cx="8987496" cy="64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756</Words>
  <Application>Microsoft Office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5</cp:revision>
  <dcterms:created xsi:type="dcterms:W3CDTF">2024-09-07T03:21:18Z</dcterms:created>
  <dcterms:modified xsi:type="dcterms:W3CDTF">2024-09-07T11:11:35Z</dcterms:modified>
</cp:coreProperties>
</file>