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50399950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738DC-C715-48E8-B650-C45F053053CA}" v="8" dt="2024-09-10T06:18:3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5254" autoAdjust="0"/>
  </p:normalViewPr>
  <p:slideViewPr>
    <p:cSldViewPr snapToGrid="0">
      <p:cViewPr varScale="1">
        <p:scale>
          <a:sx n="32" d="100"/>
          <a:sy n="32" d="100"/>
        </p:scale>
        <p:origin x="18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Fiocco Walton" userId="7add075d-4c57-4188-9fde-235203629816" providerId="ADAL" clId="{DAD738DC-C715-48E8-B650-C45F053053CA}"/>
    <pc:docChg chg="undo custSel modSld">
      <pc:chgData name="Tom Fiocco Walton" userId="7add075d-4c57-4188-9fde-235203629816" providerId="ADAL" clId="{DAD738DC-C715-48E8-B650-C45F053053CA}" dt="2024-09-10T06:25:32.044" v="224" actId="14100"/>
      <pc:docMkLst>
        <pc:docMk/>
      </pc:docMkLst>
      <pc:sldChg chg="modSp mod">
        <pc:chgData name="Tom Fiocco Walton" userId="7add075d-4c57-4188-9fde-235203629816" providerId="ADAL" clId="{DAD738DC-C715-48E8-B650-C45F053053CA}" dt="2024-09-09T12:08:41.491" v="68" actId="20577"/>
        <pc:sldMkLst>
          <pc:docMk/>
          <pc:sldMk cId="3907538749" sldId="256"/>
        </pc:sldMkLst>
        <pc:spChg chg="mod">
          <ac:chgData name="Tom Fiocco Walton" userId="7add075d-4c57-4188-9fde-235203629816" providerId="ADAL" clId="{DAD738DC-C715-48E8-B650-C45F053053CA}" dt="2024-09-09T12:08:41.491" v="68" actId="20577"/>
          <ac:spMkLst>
            <pc:docMk/>
            <pc:sldMk cId="3907538749" sldId="256"/>
            <ac:spMk id="18" creationId="{B3C51CF3-2F55-438C-F15A-31AB04E867E5}"/>
          </ac:spMkLst>
        </pc:spChg>
      </pc:sldChg>
      <pc:sldChg chg="addSp delSp modSp mod">
        <pc:chgData name="Tom Fiocco Walton" userId="7add075d-4c57-4188-9fde-235203629816" providerId="ADAL" clId="{DAD738DC-C715-48E8-B650-C45F053053CA}" dt="2024-09-10T06:25:32.044" v="224" actId="14100"/>
        <pc:sldMkLst>
          <pc:docMk/>
          <pc:sldMk cId="778442342" sldId="257"/>
        </pc:sldMkLst>
        <pc:spChg chg="mod">
          <ac:chgData name="Tom Fiocco Walton" userId="7add075d-4c57-4188-9fde-235203629816" providerId="ADAL" clId="{DAD738DC-C715-48E8-B650-C45F053053CA}" dt="2024-09-10T05:54:10.928" v="120" actId="1076"/>
          <ac:spMkLst>
            <pc:docMk/>
            <pc:sldMk cId="778442342" sldId="257"/>
            <ac:spMk id="4" creationId="{F3AE7DC4-2137-E188-3E9A-1110B832F02F}"/>
          </ac:spMkLst>
        </pc:spChg>
        <pc:spChg chg="mod">
          <ac:chgData name="Tom Fiocco Walton" userId="7add075d-4c57-4188-9fde-235203629816" providerId="ADAL" clId="{DAD738DC-C715-48E8-B650-C45F053053CA}" dt="2024-09-10T05:57:55.900" v="144" actId="20577"/>
          <ac:spMkLst>
            <pc:docMk/>
            <pc:sldMk cId="778442342" sldId="257"/>
            <ac:spMk id="11" creationId="{79BE21E0-6DF2-4E7D-8AF8-C5AC0F5DD889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32" creationId="{0A575473-1F84-29B4-2734-8B6B001093CE}"/>
          </ac:spMkLst>
        </pc:spChg>
        <pc:spChg chg="add del mod">
          <ac:chgData name="Tom Fiocco Walton" userId="7add075d-4c57-4188-9fde-235203629816" providerId="ADAL" clId="{DAD738DC-C715-48E8-B650-C45F053053CA}" dt="2024-09-10T06:18:12.188" v="153" actId="478"/>
          <ac:spMkLst>
            <pc:docMk/>
            <pc:sldMk cId="778442342" sldId="257"/>
            <ac:spMk id="37" creationId="{23BF1DAD-A94C-80F1-E942-59AD609D5B3C}"/>
          </ac:spMkLst>
        </pc:spChg>
        <pc:spChg chg="add del mod">
          <ac:chgData name="Tom Fiocco Walton" userId="7add075d-4c57-4188-9fde-235203629816" providerId="ADAL" clId="{DAD738DC-C715-48E8-B650-C45F053053CA}" dt="2024-09-10T06:18:13.940" v="154" actId="478"/>
          <ac:spMkLst>
            <pc:docMk/>
            <pc:sldMk cId="778442342" sldId="257"/>
            <ac:spMk id="39" creationId="{043A0FF2-63D1-BF04-B0C1-F065CDFCD200}"/>
          </ac:spMkLst>
        </pc:spChg>
        <pc:spChg chg="add del mod">
          <ac:chgData name="Tom Fiocco Walton" userId="7add075d-4c57-4188-9fde-235203629816" providerId="ADAL" clId="{DAD738DC-C715-48E8-B650-C45F053053CA}" dt="2024-09-10T06:18:14.667" v="155" actId="478"/>
          <ac:spMkLst>
            <pc:docMk/>
            <pc:sldMk cId="778442342" sldId="257"/>
            <ac:spMk id="43" creationId="{FFE8AFF7-8B13-6D3E-E0CC-C507AB6BE813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48" creationId="{EAD5AA6A-88A8-1E6E-22C4-1378600123FA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0" creationId="{1A71D57A-C346-5239-FEEC-4C0A4B0FC95A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2" creationId="{7F12DC29-A837-E2A9-8926-21C226E66492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3" creationId="{8589FA42-7FF1-31D8-6037-DDF14095029D}"/>
          </ac:spMkLst>
        </pc:spChg>
        <pc:spChg chg="add mod">
          <ac:chgData name="Tom Fiocco Walton" userId="7add075d-4c57-4188-9fde-235203629816" providerId="ADAL" clId="{DAD738DC-C715-48E8-B650-C45F053053CA}" dt="2024-09-10T06:24:37.877" v="216" actId="1076"/>
          <ac:spMkLst>
            <pc:docMk/>
            <pc:sldMk cId="778442342" sldId="257"/>
            <ac:spMk id="55" creationId="{52A322A0-94BB-CD4C-F75E-3BF591CC66ED}"/>
          </ac:spMkLst>
        </pc:spChg>
        <pc:spChg chg="add mod ord">
          <ac:chgData name="Tom Fiocco Walton" userId="7add075d-4c57-4188-9fde-235203629816" providerId="ADAL" clId="{DAD738DC-C715-48E8-B650-C45F053053CA}" dt="2024-09-10T06:25:32.044" v="224" actId="14100"/>
          <ac:spMkLst>
            <pc:docMk/>
            <pc:sldMk cId="778442342" sldId="257"/>
            <ac:spMk id="65" creationId="{5E480C9B-6A50-B2C4-9A5E-B30F77352519}"/>
          </ac:spMkLst>
        </pc:spChg>
        <pc:grpChg chg="del">
          <ac:chgData name="Tom Fiocco Walton" userId="7add075d-4c57-4188-9fde-235203629816" providerId="ADAL" clId="{DAD738DC-C715-48E8-B650-C45F053053CA}" dt="2024-09-10T05:53:33.481" v="105" actId="478"/>
          <ac:grpSpMkLst>
            <pc:docMk/>
            <pc:sldMk cId="778442342" sldId="257"/>
            <ac:grpSpMk id="68" creationId="{B4BFDAA3-02E5-C529-A930-1CE746376F13}"/>
          </ac:grpSpMkLst>
        </pc:grpChg>
        <pc:picChg chg="add del mod">
          <ac:chgData name="Tom Fiocco Walton" userId="7add075d-4c57-4188-9fde-235203629816" providerId="ADAL" clId="{DAD738DC-C715-48E8-B650-C45F053053CA}" dt="2024-09-10T05:51:01.408" v="73" actId="478"/>
          <ac:picMkLst>
            <pc:docMk/>
            <pc:sldMk cId="778442342" sldId="257"/>
            <ac:picMk id="3" creationId="{1FE6A228-80FF-33DE-8D28-4E05C8DBFDFD}"/>
          </ac:picMkLst>
        </pc:picChg>
        <pc:picChg chg="add del mod">
          <ac:chgData name="Tom Fiocco Walton" userId="7add075d-4c57-4188-9fde-235203629816" providerId="ADAL" clId="{DAD738DC-C715-48E8-B650-C45F053053CA}" dt="2024-09-10T05:51:03.004" v="74" actId="478"/>
          <ac:picMkLst>
            <pc:docMk/>
            <pc:sldMk cId="778442342" sldId="257"/>
            <ac:picMk id="7" creationId="{3CD21D2A-2C79-44DF-4B17-021B8231B46E}"/>
          </ac:picMkLst>
        </pc:picChg>
        <pc:picChg chg="add del mod">
          <ac:chgData name="Tom Fiocco Walton" userId="7add075d-4c57-4188-9fde-235203629816" providerId="ADAL" clId="{DAD738DC-C715-48E8-B650-C45F053053CA}" dt="2024-09-10T05:51:28.305" v="79" actId="478"/>
          <ac:picMkLst>
            <pc:docMk/>
            <pc:sldMk cId="778442342" sldId="257"/>
            <ac:picMk id="14" creationId="{5D68A55F-8DED-6BD8-E4F9-7EF95D9B7FDF}"/>
          </ac:picMkLst>
        </pc:picChg>
        <pc:picChg chg="mod">
          <ac:chgData name="Tom Fiocco Walton" userId="7add075d-4c57-4188-9fde-235203629816" providerId="ADAL" clId="{DAD738DC-C715-48E8-B650-C45F053053CA}" dt="2024-09-10T06:23:53.962" v="214" actId="1076"/>
          <ac:picMkLst>
            <pc:docMk/>
            <pc:sldMk cId="778442342" sldId="257"/>
            <ac:picMk id="16" creationId="{8DE0CA77-5007-8153-F730-7EC1DDF5F389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17" creationId="{70FB135E-B2EA-D03E-1B28-55AADE4284B3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21" creationId="{D0E61050-C2FC-A18E-16C8-53C5C91D2600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24" creationId="{1BA848F5-605E-085E-58FF-608B6FCAC33B}"/>
          </ac:picMkLst>
        </pc:picChg>
        <pc:picChg chg="del">
          <ac:chgData name="Tom Fiocco Walton" userId="7add075d-4c57-4188-9fde-235203629816" providerId="ADAL" clId="{DAD738DC-C715-48E8-B650-C45F053053CA}" dt="2024-09-10T06:22:37.681" v="206" actId="478"/>
          <ac:picMkLst>
            <pc:docMk/>
            <pc:sldMk cId="778442342" sldId="257"/>
            <ac:picMk id="26" creationId="{8C7DE7D0-4573-DB8E-8818-DAC2668894E3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27" creationId="{4C94897B-AC8A-4418-8CB4-EE97038EA4B5}"/>
          </ac:picMkLst>
        </pc:picChg>
        <pc:picChg chg="add mod or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46" creationId="{92038A45-C817-CAF6-E579-3EB44458883B}"/>
          </ac:picMkLst>
        </pc:picChg>
        <pc:picChg chg="add mod">
          <ac:chgData name="Tom Fiocco Walton" userId="7add075d-4c57-4188-9fde-235203629816" providerId="ADAL" clId="{DAD738DC-C715-48E8-B650-C45F053053CA}" dt="2024-09-10T06:24:37.877" v="216" actId="1076"/>
          <ac:picMkLst>
            <pc:docMk/>
            <pc:sldMk cId="778442342" sldId="257"/>
            <ac:picMk id="59" creationId="{FEB37593-C570-3CE8-86A5-996BFCAD70D9}"/>
          </ac:picMkLst>
        </pc:picChg>
        <pc:picChg chg="add mod">
          <ac:chgData name="Tom Fiocco Walton" userId="7add075d-4c57-4188-9fde-235203629816" providerId="ADAL" clId="{DAD738DC-C715-48E8-B650-C45F053053CA}" dt="2024-09-10T06:22:51.991" v="212" actId="1076"/>
          <ac:picMkLst>
            <pc:docMk/>
            <pc:sldMk cId="778442342" sldId="257"/>
            <ac:picMk id="63" creationId="{37A7972D-077D-FA89-9E03-5587E47A4D11}"/>
          </ac:picMkLst>
        </pc:picChg>
        <pc:picChg chg="del">
          <ac:chgData name="Tom Fiocco Walton" userId="7add075d-4c57-4188-9fde-235203629816" providerId="ADAL" clId="{DAD738DC-C715-48E8-B650-C45F053053CA}" dt="2024-09-10T05:53:34.141" v="106" actId="478"/>
          <ac:picMkLst>
            <pc:docMk/>
            <pc:sldMk cId="778442342" sldId="257"/>
            <ac:picMk id="64" creationId="{C8C5DD35-C7EE-D850-D247-05A3A429513B}"/>
          </ac:picMkLst>
        </pc:picChg>
        <pc:picChg chg="del">
          <ac:chgData name="Tom Fiocco Walton" userId="7add075d-4c57-4188-9fde-235203629816" providerId="ADAL" clId="{DAD738DC-C715-48E8-B650-C45F053053CA}" dt="2024-09-10T05:53:33.041" v="104" actId="478"/>
          <ac:picMkLst>
            <pc:docMk/>
            <pc:sldMk cId="778442342" sldId="257"/>
            <ac:picMk id="70" creationId="{E39506F2-E949-B77E-ABA7-31CCF6EBBA49}"/>
          </ac:picMkLst>
        </pc:picChg>
        <pc:picChg chg="del mod">
          <ac:chgData name="Tom Fiocco Walton" userId="7add075d-4c57-4188-9fde-235203629816" providerId="ADAL" clId="{DAD738DC-C715-48E8-B650-C45F053053CA}" dt="2024-09-10T05:53:31.589" v="103" actId="478"/>
          <ac:picMkLst>
            <pc:docMk/>
            <pc:sldMk cId="778442342" sldId="257"/>
            <ac:picMk id="72" creationId="{20DBC012-8F42-080C-D3CB-0C5C9DF7A6E1}"/>
          </ac:picMkLst>
        </pc:picChg>
      </pc:sldChg>
      <pc:sldChg chg="addSp modSp mod">
        <pc:chgData name="Tom Fiocco Walton" userId="7add075d-4c57-4188-9fde-235203629816" providerId="ADAL" clId="{DAD738DC-C715-48E8-B650-C45F053053CA}" dt="2024-09-09T12:06:55.996" v="35" actId="113"/>
        <pc:sldMkLst>
          <pc:docMk/>
          <pc:sldMk cId="3617270145" sldId="258"/>
        </pc:sldMkLst>
        <pc:spChg chg="add mod">
          <ac:chgData name="Tom Fiocco Walton" userId="7add075d-4c57-4188-9fde-235203629816" providerId="ADAL" clId="{DAD738DC-C715-48E8-B650-C45F053053CA}" dt="2024-09-09T12:06:24.550" v="4" actId="14100"/>
          <ac:spMkLst>
            <pc:docMk/>
            <pc:sldMk cId="3617270145" sldId="258"/>
            <ac:spMk id="2" creationId="{38FB45B3-9B4B-1981-093A-7D7EF3D38713}"/>
          </ac:spMkLst>
        </pc:spChg>
        <pc:spChg chg="mod">
          <ac:chgData name="Tom Fiocco Walton" userId="7add075d-4c57-4188-9fde-235203629816" providerId="ADAL" clId="{DAD738DC-C715-48E8-B650-C45F053053CA}" dt="2024-09-09T12:06:55.996" v="35" actId="113"/>
          <ac:spMkLst>
            <pc:docMk/>
            <pc:sldMk cId="3617270145" sldId="258"/>
            <ac:spMk id="5" creationId="{B0CD3F67-D999-16F5-E7CB-5E910B5F58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8E90-9794-4BFC-85B5-30BD629C21E5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2430-5241-44C5-9721-32CC824660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9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1pPr>
    <a:lvl2pPr marL="1987163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2pPr>
    <a:lvl3pPr marL="3974327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3pPr>
    <a:lvl4pPr marL="596149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4pPr>
    <a:lvl5pPr marL="794865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5pPr>
    <a:lvl6pPr marL="9935821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6pPr>
    <a:lvl7pPr marL="1192298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7pPr>
    <a:lvl8pPr marL="1391014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8pPr>
    <a:lvl9pPr marL="15897315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2430-5241-44C5-9721-32CC824660E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20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5302386"/>
            <a:ext cx="37799963" cy="11279752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7017128"/>
            <a:ext cx="37799963" cy="7822326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3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724962"/>
            <a:ext cx="10867489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724962"/>
            <a:ext cx="3197246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1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8077327"/>
            <a:ext cx="43469957" cy="13477201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21682028"/>
            <a:ext cx="43469957" cy="7087342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82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82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82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5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0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724964"/>
            <a:ext cx="43469957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942328"/>
            <a:ext cx="21321539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1834740"/>
            <a:ext cx="2132153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942328"/>
            <a:ext cx="21426543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1834740"/>
            <a:ext cx="21426543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6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664900"/>
            <a:ext cx="25514975" cy="23024494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32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664900"/>
            <a:ext cx="25514975" cy="23024494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4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724964"/>
            <a:ext cx="43469957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8624810"/>
            <a:ext cx="43469957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60A09-DED0-4C97-A33F-13B704B9EC28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0029342"/>
            <a:ext cx="1700998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BE7CA6-C1B9-77BD-F454-4FD08F199082}"/>
              </a:ext>
            </a:extLst>
          </p:cNvPr>
          <p:cNvSpPr/>
          <p:nvPr/>
        </p:nvSpPr>
        <p:spPr>
          <a:xfrm>
            <a:off x="12560180" y="0"/>
            <a:ext cx="24831977" cy="323992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8804E-6BAB-5DF0-3B36-0A8DB17AB3F4}"/>
              </a:ext>
            </a:extLst>
          </p:cNvPr>
          <p:cNvSpPr txBox="1"/>
          <p:nvPr/>
        </p:nvSpPr>
        <p:spPr>
          <a:xfrm>
            <a:off x="13076801" y="2772696"/>
            <a:ext cx="2424634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different types</a:t>
            </a:r>
            <a:r>
              <a:rPr lang="en-US" sz="13800" dirty="0">
                <a:solidFill>
                  <a:schemeClr val="bg1"/>
                </a:solidFill>
              </a:rPr>
              <a:t> of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how they have been investigated.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831EE-3C78-57BF-B5B5-03900E76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8" y="21519356"/>
            <a:ext cx="11771995" cy="105103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D2DA7-8213-8D1A-92A5-6CB62CF4BBAF}"/>
              </a:ext>
            </a:extLst>
          </p:cNvPr>
          <p:cNvSpPr txBox="1"/>
          <p:nvPr/>
        </p:nvSpPr>
        <p:spPr>
          <a:xfrm>
            <a:off x="666562" y="632110"/>
            <a:ext cx="11437281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A scoping review of sleep discrepancy methodology: </a:t>
            </a:r>
          </a:p>
          <a:p>
            <a:r>
              <a:rPr lang="en-US" sz="8800" b="1" dirty="0"/>
              <a:t>what are we measuring and what does it mean?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64CA6B4-AC8B-04A4-0395-F63993A0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62" y="8743944"/>
            <a:ext cx="1177199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/>
              <a:t>tom.fioccowalton@research.uwa.edu.au </a:t>
            </a:r>
            <a:br>
              <a:rPr lang="en-US" altLang="en-US" sz="3600" b="1" dirty="0"/>
            </a:br>
            <a:r>
              <a:rPr lang="en-US" altLang="en-US" sz="3600" b="1" dirty="0"/>
              <a:t>https://github.com/tfwalton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Melissa J. Ree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Simone N. Fueggle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Romola S. Bucks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1,3,4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CALHN Neuropsychology, Royal Adelaide Hospital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301F6-E90D-DEC1-F0C7-C8C4AD64E965}"/>
              </a:ext>
            </a:extLst>
          </p:cNvPr>
          <p:cNvSpPr txBox="1"/>
          <p:nvPr/>
        </p:nvSpPr>
        <p:spPr>
          <a:xfrm>
            <a:off x="363904" y="1369137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51CF3-2F55-438C-F15A-31AB04E867E5}"/>
              </a:ext>
            </a:extLst>
          </p:cNvPr>
          <p:cNvSpPr txBox="1"/>
          <p:nvPr/>
        </p:nvSpPr>
        <p:spPr>
          <a:xfrm>
            <a:off x="363904" y="14370409"/>
            <a:ext cx="120746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600" dirty="0"/>
              <a:t>Sleep discrepancy is a common feature of insomnia disorder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/>
              <a:t>Sleep discrepancy </a:t>
            </a:r>
            <a:r>
              <a:rPr lang="en-US" sz="3600" dirty="0"/>
              <a:t>has been investigated with </a:t>
            </a:r>
            <a:r>
              <a:rPr lang="en-US" sz="3600"/>
              <a:t>diverse methods </a:t>
            </a:r>
            <a:r>
              <a:rPr lang="en-US" sz="3600" dirty="0"/>
              <a:t>making it difficult to integrate findings across studies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AIM: </a:t>
            </a:r>
            <a:r>
              <a:rPr lang="en-US" sz="3600" i="1" dirty="0"/>
              <a:t>How has sleep discrepancy has been </a:t>
            </a:r>
            <a:r>
              <a:rPr lang="en-US" sz="3600" i="1" dirty="0" err="1"/>
              <a:t>conceptualised</a:t>
            </a:r>
            <a:r>
              <a:rPr lang="en-US" sz="3600" i="1" dirty="0"/>
              <a:t> in the literature what methods have been used to investigate it?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1E774-1ADE-A2ED-20F8-A968CF0765D4}"/>
              </a:ext>
            </a:extLst>
          </p:cNvPr>
          <p:cNvSpPr txBox="1"/>
          <p:nvPr/>
        </p:nvSpPr>
        <p:spPr>
          <a:xfrm>
            <a:off x="363904" y="1974701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B9B4C-2730-8FE2-37B8-7A9B55D198A7}"/>
              </a:ext>
            </a:extLst>
          </p:cNvPr>
          <p:cNvSpPr txBox="1"/>
          <p:nvPr/>
        </p:nvSpPr>
        <p:spPr>
          <a:xfrm>
            <a:off x="363904" y="20561071"/>
            <a:ext cx="10508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Scoping review methodology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BEEAC07-ADE8-7336-E179-59CD331E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170" y="762338"/>
            <a:ext cx="11161218" cy="105164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6E157-2223-8573-B348-6DEEE8937EF0}"/>
              </a:ext>
            </a:extLst>
          </p:cNvPr>
          <p:cNvSpPr txBox="1"/>
          <p:nvPr/>
        </p:nvSpPr>
        <p:spPr>
          <a:xfrm>
            <a:off x="39161679" y="66081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</a:t>
            </a:r>
            <a:endParaRPr lang="en-AU" sz="3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271C8C-CA64-AA47-51B4-908BA1DFB4D9}"/>
              </a:ext>
            </a:extLst>
          </p:cNvPr>
          <p:cNvSpPr txBox="1"/>
          <p:nvPr/>
        </p:nvSpPr>
        <p:spPr>
          <a:xfrm>
            <a:off x="37703676" y="14768483"/>
            <a:ext cx="12269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Sleep discrepancy is mostly restricted to sleep states or sleep time and varies in its conceptual distance to sleep misperception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D3FC533-2C87-92A9-9234-95899DFD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2170" y="17851438"/>
            <a:ext cx="10795778" cy="78199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FCBC6C-DE6F-5CCF-7B25-D238CEB58B7E}"/>
              </a:ext>
            </a:extLst>
          </p:cNvPr>
          <p:cNvSpPr txBox="1"/>
          <p:nvPr/>
        </p:nvSpPr>
        <p:spPr>
          <a:xfrm>
            <a:off x="37864106" y="26299814"/>
            <a:ext cx="122692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Conceptual and methodological problems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Methodological heterogeneity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Objective SOL definitions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Operationalising with derived indices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Averaging across nights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Correlations as concordance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quality discrepancy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diaries defining rest intervals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CB7C4-E0EC-7D88-D36D-3BACBEBB2CCA}"/>
              </a:ext>
            </a:extLst>
          </p:cNvPr>
          <p:cNvSpPr txBox="1"/>
          <p:nvPr/>
        </p:nvSpPr>
        <p:spPr>
          <a:xfrm>
            <a:off x="37513780" y="11445196"/>
            <a:ext cx="12595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Approximately half (n = 128) of included studies calculated a derived index (e.g., self-report TST–objective TST) to operationalise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172 studies measured sleep discrepancy at the group level by directly comparing self-report and objective sleep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82BBF38-C113-40B4-374C-E3858159952F}"/>
              </a:ext>
            </a:extLst>
          </p:cNvPr>
          <p:cNvSpPr/>
          <p:nvPr/>
        </p:nvSpPr>
        <p:spPr>
          <a:xfrm>
            <a:off x="32239974" y="26761440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AD9C8-5274-2040-CA70-686B31DF8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2137" y="27321169"/>
            <a:ext cx="3287666" cy="3250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5D0C7-0619-0A8C-E5D8-809352E575D5}"/>
              </a:ext>
            </a:extLst>
          </p:cNvPr>
          <p:cNvSpPr txBox="1"/>
          <p:nvPr/>
        </p:nvSpPr>
        <p:spPr>
          <a:xfrm>
            <a:off x="33090773" y="30571440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39075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7DC4-2137-E188-3E9A-1110B832F02F}"/>
              </a:ext>
            </a:extLst>
          </p:cNvPr>
          <p:cNvSpPr/>
          <p:nvPr/>
        </p:nvSpPr>
        <p:spPr>
          <a:xfrm>
            <a:off x="12508607" y="0"/>
            <a:ext cx="25057039" cy="32399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480C9B-6A50-B2C4-9A5E-B30F77352519}"/>
              </a:ext>
            </a:extLst>
          </p:cNvPr>
          <p:cNvSpPr/>
          <p:nvPr/>
        </p:nvSpPr>
        <p:spPr>
          <a:xfrm>
            <a:off x="12223703" y="13423605"/>
            <a:ext cx="25455058" cy="4855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13017969" y="2055039"/>
            <a:ext cx="24038313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C05D2-590F-5EE6-2F5A-93741B4D532D}"/>
              </a:ext>
            </a:extLst>
          </p:cNvPr>
          <p:cNvSpPr txBox="1"/>
          <p:nvPr/>
        </p:nvSpPr>
        <p:spPr>
          <a:xfrm>
            <a:off x="729344" y="839322"/>
            <a:ext cx="115486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On the use of difference and ratio scores in sleep discrepancy research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823D07A-8988-FCF0-BC70-11C3F5D7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32" y="6386137"/>
            <a:ext cx="1221315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tom.fioccowalton@research.uwa.edu.au 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3600" b="1" dirty="0"/>
              <a:t>https://github.com/tfwalton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Melissa J. Ree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Romola S. Bucks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1,2,3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B673A-3489-6E77-2972-DFDFA67CC3E7}"/>
              </a:ext>
            </a:extLst>
          </p:cNvPr>
          <p:cNvSpPr txBox="1"/>
          <p:nvPr/>
        </p:nvSpPr>
        <p:spPr>
          <a:xfrm>
            <a:off x="438108" y="11137271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E21E0-6DF2-4E7D-8AF8-C5AC0F5DD889}"/>
              </a:ext>
            </a:extLst>
          </p:cNvPr>
          <p:cNvSpPr txBox="1"/>
          <p:nvPr/>
        </p:nvSpPr>
        <p:spPr>
          <a:xfrm>
            <a:off x="438107" y="11816301"/>
            <a:ext cx="122131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Sleep </a:t>
            </a:r>
            <a:r>
              <a:rPr lang="en-US" sz="2800" dirty="0"/>
              <a:t>discrepancy  is  the discordance between self-report and objective measures of sleep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Sleep discrepancy is often </a:t>
            </a:r>
            <a:r>
              <a:rPr lang="en-US" sz="2800" dirty="0" err="1"/>
              <a:t>operationalised</a:t>
            </a:r>
            <a:r>
              <a:rPr lang="en-US" sz="2800" dirty="0"/>
              <a:t> as a derived index (e.g., self-report TST – objective TST)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Derived indices are associated with a range of conceptual and methodological problems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451DD-2D78-5A45-CC62-3C865F9378E4}"/>
              </a:ext>
            </a:extLst>
          </p:cNvPr>
          <p:cNvSpPr txBox="1"/>
          <p:nvPr/>
        </p:nvSpPr>
        <p:spPr>
          <a:xfrm>
            <a:off x="508035" y="1512634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E0CA77-5007-8153-F730-7EC1DDF5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68" y="26573427"/>
            <a:ext cx="10836708" cy="38977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929" y="6153547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38133840" y="11150110"/>
            <a:ext cx="11983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The R</a:t>
            </a:r>
            <a:r>
              <a:rPr lang="en-AU" sz="2800" baseline="30000" dirty="0"/>
              <a:t>2</a:t>
            </a:r>
            <a:r>
              <a:rPr lang="en-AU" sz="2800" dirty="0"/>
              <a:t> from the absolute difference score model (R</a:t>
            </a:r>
            <a:r>
              <a:rPr lang="en-AU" sz="2800" baseline="30000" dirty="0"/>
              <a:t>2</a:t>
            </a:r>
            <a:r>
              <a:rPr lang="en-AU" sz="2800" dirty="0"/>
              <a:t> = 0.03) was reduced more than two-fold from the unconstrained piecewise regression (R</a:t>
            </a:r>
            <a:r>
              <a:rPr lang="en-AU" sz="2800" baseline="30000" dirty="0"/>
              <a:t>2</a:t>
            </a:r>
            <a:r>
              <a:rPr lang="en-AU" sz="2800" dirty="0"/>
              <a:t> = 0.072) a difference that was statistically significant (F =11.2, p &lt; .001).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58BF93-B908-9937-BAA9-49BF0744F5B1}"/>
              </a:ext>
            </a:extLst>
          </p:cNvPr>
          <p:cNvSpPr txBox="1"/>
          <p:nvPr/>
        </p:nvSpPr>
        <p:spPr>
          <a:xfrm>
            <a:off x="443146" y="30537076"/>
            <a:ext cx="117805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A statistically significant reduction in R</a:t>
            </a:r>
            <a:r>
              <a:rPr lang="en-AU" sz="2800" baseline="30000" dirty="0"/>
              <a:t>2</a:t>
            </a:r>
            <a:r>
              <a:rPr lang="en-AU" sz="2800" dirty="0"/>
              <a:t> from the additive (R</a:t>
            </a:r>
            <a:r>
              <a:rPr lang="en-AU" sz="2800" baseline="30000" dirty="0"/>
              <a:t>2</a:t>
            </a:r>
            <a:r>
              <a:rPr lang="en-AU" sz="2800" dirty="0"/>
              <a:t> = 0.059) to the difference score model (R</a:t>
            </a:r>
            <a:r>
              <a:rPr lang="en-AU" sz="2800" baseline="30000" dirty="0"/>
              <a:t>2</a:t>
            </a:r>
            <a:r>
              <a:rPr lang="en-AU" sz="2800" dirty="0"/>
              <a:t> = 0.023) is observed (F =53.7, p &lt; .001)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8788" y="21907911"/>
            <a:ext cx="8611236" cy="102222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767AFB1-4749-0948-D9F2-A56534602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03" y="19355396"/>
            <a:ext cx="10780539" cy="39852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FFEEAF-C2CF-52DF-7583-599753C599EA}"/>
              </a:ext>
            </a:extLst>
          </p:cNvPr>
          <p:cNvSpPr txBox="1"/>
          <p:nvPr/>
        </p:nvSpPr>
        <p:spPr>
          <a:xfrm>
            <a:off x="226847" y="23421603"/>
            <a:ext cx="121427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 err="1"/>
              <a:t>Muggeo’s</a:t>
            </a:r>
            <a:r>
              <a:rPr lang="en-AU" sz="2800" dirty="0"/>
              <a:t> score test for one or two changes in the slope of regression (</a:t>
            </a:r>
            <a:r>
              <a:rPr lang="en-AU" sz="2800" dirty="0" err="1"/>
              <a:t>Muggeo</a:t>
            </a:r>
            <a:r>
              <a:rPr lang="en-AU" sz="2800" dirty="0"/>
              <a:t> 2016) is statistically significant, observed value = 2.026, p = 0.043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38235761" y="213923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B5D5FB-DBE7-A4EB-08AC-E09388FD54C2}"/>
              </a:ext>
            </a:extLst>
          </p:cNvPr>
          <p:cNvSpPr txBox="1"/>
          <p:nvPr/>
        </p:nvSpPr>
        <p:spPr>
          <a:xfrm>
            <a:off x="508035" y="15772673"/>
            <a:ext cx="122131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Archival data: Healthy Ageing Research Programme (N = 230; age 50+)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Objective sleep using actigraphy with concurrent sleep diaries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Questionnaires measures including the insomnia severity index.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469C4-5820-E4C6-3C54-2B5CC4C03706}"/>
              </a:ext>
            </a:extLst>
          </p:cNvPr>
          <p:cNvSpPr txBox="1"/>
          <p:nvPr/>
        </p:nvSpPr>
        <p:spPr>
          <a:xfrm>
            <a:off x="481916" y="1763282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Difference score problems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37891343" y="1057005"/>
            <a:ext cx="11983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Directionality</a:t>
            </a:r>
            <a:r>
              <a:rPr lang="en-AU" sz="28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Implicit constraints</a:t>
            </a:r>
            <a:r>
              <a:rPr lang="en-AU" sz="28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BF6EDC-6370-F09C-0977-C71EFB668C70}"/>
              </a:ext>
            </a:extLst>
          </p:cNvPr>
          <p:cNvSpPr txBox="1"/>
          <p:nvPr/>
        </p:nvSpPr>
        <p:spPr>
          <a:xfrm>
            <a:off x="226847" y="24888452"/>
            <a:ext cx="12093956" cy="5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Implicit constraints</a:t>
            </a:r>
            <a:r>
              <a:rPr lang="en-AU" sz="2800" dirty="0"/>
              <a:t> components equal magnitude opposite in sign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10E24F-5E0F-A11E-363F-29DD1B56E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26" y="25515899"/>
            <a:ext cx="5687219" cy="60968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736EDF2-5B9B-7CF1-617F-D6F2A5D24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719" y="26030426"/>
            <a:ext cx="6001588" cy="5430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38044791" y="35829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001680-A163-2C98-8B27-714FB41E0690}"/>
              </a:ext>
            </a:extLst>
          </p:cNvPr>
          <p:cNvSpPr txBox="1"/>
          <p:nvPr/>
        </p:nvSpPr>
        <p:spPr>
          <a:xfrm>
            <a:off x="295451" y="18478425"/>
            <a:ext cx="122131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Directionality</a:t>
            </a:r>
            <a:r>
              <a:rPr lang="en-AU" sz="2800" dirty="0"/>
              <a:t> </a:t>
            </a:r>
            <a:r>
              <a:rPr lang="en-US" sz="2800" dirty="0"/>
              <a:t>identified effects exist through the full range of a difference score</a:t>
            </a:r>
            <a:endParaRPr lang="en-AU" sz="28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69015" y="2481158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81821" y="3718690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81821" y="4935423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39487" y="2984849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8044791" y="12697561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Ratio score problems</a:t>
            </a:r>
            <a:endParaRPr lang="en-AU" sz="3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7753450" y="13423605"/>
            <a:ext cx="90126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Directionality</a:t>
            </a:r>
            <a:r>
              <a:rPr lang="en-AU" sz="2800" dirty="0"/>
              <a:t> </a:t>
            </a:r>
            <a:r>
              <a:rPr lang="en-US" sz="2800" dirty="0"/>
              <a:t>identified effects exist through the full range of a difference score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b="1" dirty="0"/>
              <a:t>Arbitrary designation of numerator/ denominator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12DE98-D29F-3D1A-2805-CF8890CC21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54276" y="15177507"/>
            <a:ext cx="4372585" cy="15623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E9E6B9-927B-62A5-139F-5D055C5AAE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00052" y="14906535"/>
            <a:ext cx="4848902" cy="20481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6613E1-BC9C-53CA-BB4F-CCD0BA458FDA}"/>
              </a:ext>
            </a:extLst>
          </p:cNvPr>
          <p:cNvSpPr txBox="1"/>
          <p:nvPr/>
        </p:nvSpPr>
        <p:spPr>
          <a:xfrm>
            <a:off x="37911826" y="20711903"/>
            <a:ext cx="9012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b="1" dirty="0"/>
              <a:t>Implicit constraints</a:t>
            </a:r>
            <a:endParaRPr lang="en-US" sz="28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575473-1F84-29B4-2734-8B6B001093CE}"/>
              </a:ext>
            </a:extLst>
          </p:cNvPr>
          <p:cNvSpPr/>
          <p:nvPr/>
        </p:nvSpPr>
        <p:spPr>
          <a:xfrm>
            <a:off x="13415831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FB135E-B2EA-D03E-1B28-55AADE4284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50398" y="14216375"/>
            <a:ext cx="3250945" cy="33549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AD5AA6A-88A8-1E6E-22C4-1378600123FA}"/>
              </a:ext>
            </a:extLst>
          </p:cNvPr>
          <p:cNvSpPr/>
          <p:nvPr/>
        </p:nvSpPr>
        <p:spPr>
          <a:xfrm>
            <a:off x="17373539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71D57A-C346-5239-FEEC-4C0A4B0FC95A}"/>
              </a:ext>
            </a:extLst>
          </p:cNvPr>
          <p:cNvSpPr/>
          <p:nvPr/>
        </p:nvSpPr>
        <p:spPr>
          <a:xfrm>
            <a:off x="21261838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12DC29-A837-E2A9-8926-21C226E66492}"/>
              </a:ext>
            </a:extLst>
          </p:cNvPr>
          <p:cNvSpPr/>
          <p:nvPr/>
        </p:nvSpPr>
        <p:spPr>
          <a:xfrm>
            <a:off x="25150137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89FA42-7FF1-31D8-6037-DDF14095029D}"/>
              </a:ext>
            </a:extLst>
          </p:cNvPr>
          <p:cNvSpPr/>
          <p:nvPr/>
        </p:nvSpPr>
        <p:spPr>
          <a:xfrm>
            <a:off x="29035041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A322A0-94BB-CD4C-F75E-3BF591CC66ED}"/>
              </a:ext>
            </a:extLst>
          </p:cNvPr>
          <p:cNvSpPr/>
          <p:nvPr/>
        </p:nvSpPr>
        <p:spPr>
          <a:xfrm>
            <a:off x="32974111" y="14037105"/>
            <a:ext cx="360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E61050-C2FC-A18E-16C8-53C5C91D26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548795" y="14037105"/>
            <a:ext cx="3233898" cy="360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94897B-AC8A-4418-8CB4-EE97038EA4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501346" y="14098622"/>
            <a:ext cx="3220417" cy="35342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A848F5-605E-085E-58FF-608B6FCAC3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200908" y="14126739"/>
            <a:ext cx="3376124" cy="35342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038A45-C817-CAF6-E579-3EB4445888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28987" y="14126739"/>
            <a:ext cx="3292551" cy="34779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EB37593-C570-3CE8-86A5-996BFCAD70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014855" y="14070003"/>
            <a:ext cx="3471701" cy="353420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7A7972D-077D-FA89-9E03-5587E47A4D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451581" y="17150286"/>
            <a:ext cx="11027763" cy="334501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EFF63-6A28-7BDA-0D3E-40CB5636B826}"/>
              </a:ext>
            </a:extLst>
          </p:cNvPr>
          <p:cNvSpPr/>
          <p:nvPr/>
        </p:nvSpPr>
        <p:spPr>
          <a:xfrm>
            <a:off x="32239974" y="26761440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38064-1FB1-C5E1-8E5B-A2375A4757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612137" y="27321169"/>
            <a:ext cx="3287666" cy="325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4D390A-164E-E60D-8B12-383B5FAB2B63}"/>
              </a:ext>
            </a:extLst>
          </p:cNvPr>
          <p:cNvSpPr txBox="1"/>
          <p:nvPr/>
        </p:nvSpPr>
        <p:spPr>
          <a:xfrm>
            <a:off x="33090773" y="30571440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7844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74F99-124A-9D92-2A3B-4BCAF73B893D}"/>
              </a:ext>
            </a:extLst>
          </p:cNvPr>
          <p:cNvSpPr/>
          <p:nvPr/>
        </p:nvSpPr>
        <p:spPr>
          <a:xfrm>
            <a:off x="12595123" y="0"/>
            <a:ext cx="25278735" cy="32399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3F67-D999-16F5-E7CB-5E910B5F5883}"/>
              </a:ext>
            </a:extLst>
          </p:cNvPr>
          <p:cNvSpPr txBox="1"/>
          <p:nvPr/>
        </p:nvSpPr>
        <p:spPr>
          <a:xfrm>
            <a:off x="13076801" y="2687973"/>
            <a:ext cx="24246348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Response surface analysis</a:t>
            </a:r>
            <a:r>
              <a:rPr lang="en-US" sz="13800" b="1" dirty="0">
                <a:solidFill>
                  <a:schemeClr val="bg1"/>
                </a:solidFill>
              </a:rPr>
              <a:t> </a:t>
            </a:r>
            <a:r>
              <a:rPr lang="en-US" sz="13800" dirty="0">
                <a:solidFill>
                  <a:schemeClr val="bg1"/>
                </a:solidFill>
              </a:rPr>
              <a:t>revealed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was not associated with </a:t>
            </a:r>
            <a:r>
              <a:rPr lang="en-US" sz="13800" b="1" dirty="0">
                <a:solidFill>
                  <a:schemeClr val="bg1"/>
                </a:solidFill>
              </a:rPr>
              <a:t>insomnia symptom severity </a:t>
            </a:r>
            <a:r>
              <a:rPr lang="en-US" sz="13800" dirty="0">
                <a:solidFill>
                  <a:schemeClr val="bg1"/>
                </a:solidFill>
              </a:rPr>
              <a:t>in older men.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F0C18-62A3-DBF8-8A4C-6AE2857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675" y="544372"/>
            <a:ext cx="9513199" cy="73893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A72190-0E14-F65C-59C2-0EFFA17DCC82}"/>
              </a:ext>
            </a:extLst>
          </p:cNvPr>
          <p:cNvSpPr txBox="1"/>
          <p:nvPr/>
        </p:nvSpPr>
        <p:spPr>
          <a:xfrm>
            <a:off x="729344" y="671334"/>
            <a:ext cx="1087512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Insomnia and sleep discrepancy: an investigation with cubic response surface analysis </a:t>
            </a:r>
            <a:r>
              <a:rPr lang="en-US" sz="8800" b="1" dirty="0">
                <a:solidFill>
                  <a:schemeClr val="bg2">
                    <a:lumMod val="90000"/>
                  </a:schemeClr>
                </a:solidFill>
              </a:rPr>
              <a:t>pilot study</a:t>
            </a:r>
            <a:endParaRPr lang="en-US" sz="8800" b="1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7BA0EAE-EF70-65C4-3F99-B5EFF73B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97" y="9331281"/>
            <a:ext cx="112616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 F. Walton</a:t>
            </a:r>
            <a:r>
              <a:rPr kumimoji="0" lang="en-US" altLang="en-US" sz="36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 1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tom.fioccowalton@research.uwa.edu.au 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3600" b="1" dirty="0"/>
              <a:t>https://github.com/tfwalton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Romola S. Bucks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1,2,3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Melissa J. Ree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Psychological Science,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School of Population and Global Health, The University of Western Australia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Office of the Deputy Vice Chancellor, Research, The University of Western Australia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E485C8-E113-995A-90D0-18B310F7479C}"/>
              </a:ext>
            </a:extLst>
          </p:cNvPr>
          <p:cNvSpPr txBox="1"/>
          <p:nvPr/>
        </p:nvSpPr>
        <p:spPr>
          <a:xfrm>
            <a:off x="224139" y="14384153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9B29BC-A0C0-A213-929D-44076351415E}"/>
              </a:ext>
            </a:extLst>
          </p:cNvPr>
          <p:cNvSpPr txBox="1"/>
          <p:nvPr/>
        </p:nvSpPr>
        <p:spPr>
          <a:xfrm>
            <a:off x="235069" y="15152741"/>
            <a:ext cx="122131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Sleep discrepancy is often </a:t>
            </a:r>
            <a:r>
              <a:rPr lang="en-US" sz="2800" dirty="0" err="1"/>
              <a:t>operationalised</a:t>
            </a:r>
            <a:r>
              <a:rPr lang="en-US" sz="2800" dirty="0"/>
              <a:t> as a derived index (e.g., self-report TST – objective TST)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Cubic regression with response surface analysis solves many problems associated with the use of difference and ratio scores in </a:t>
            </a:r>
            <a:r>
              <a:rPr lang="en-US" sz="2800" dirty="0" err="1"/>
              <a:t>operationalising</a:t>
            </a:r>
            <a:r>
              <a:rPr lang="en-US" sz="2800" dirty="0"/>
              <a:t>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Hypothesis: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Discrepancy effect (H1.1)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Discrepancy effect is asymmetric in the expected direction (H1.2)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Linear level effect (H1.3)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990419-4FAA-C0F8-4E16-CA0EA5A00097}"/>
              </a:ext>
            </a:extLst>
          </p:cNvPr>
          <p:cNvSpPr txBox="1"/>
          <p:nvPr/>
        </p:nvSpPr>
        <p:spPr>
          <a:xfrm>
            <a:off x="245500" y="1985803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EEB29-5386-64A2-7B93-20773B9AA186}"/>
              </a:ext>
            </a:extLst>
          </p:cNvPr>
          <p:cNvSpPr txBox="1"/>
          <p:nvPr/>
        </p:nvSpPr>
        <p:spPr>
          <a:xfrm>
            <a:off x="85754" y="20765187"/>
            <a:ext cx="122131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Data from </a:t>
            </a:r>
            <a:r>
              <a:rPr lang="en-AU" sz="2800" dirty="0" err="1"/>
              <a:t>MrOS</a:t>
            </a:r>
            <a:r>
              <a:rPr lang="en-AU" sz="2800" dirty="0"/>
              <a:t> 1,022 community-dwelling men aged 65+ years.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Total sleep time (TST) from single-night polysomnography (PSG)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Self reported TST from morning questionnaire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Insomnia severity index (ISI) to measure insomnia symptom severity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96DA6AA-FC80-4777-1F59-06330647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29" y="22764929"/>
            <a:ext cx="10639377" cy="4940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67FDBF-6A10-2DDC-5BE7-EB5909673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6" y="28046579"/>
            <a:ext cx="12517597" cy="235300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922AE54-B37D-0631-F27F-BDABC1E6CEC7}"/>
              </a:ext>
            </a:extLst>
          </p:cNvPr>
          <p:cNvSpPr txBox="1"/>
          <p:nvPr/>
        </p:nvSpPr>
        <p:spPr>
          <a:xfrm>
            <a:off x="224139" y="2695162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</a:t>
            </a:r>
            <a:endParaRPr lang="en-AU" sz="3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4819E7-39C0-DA4E-520E-E7C4132D7C9E}"/>
              </a:ext>
            </a:extLst>
          </p:cNvPr>
          <p:cNvSpPr txBox="1"/>
          <p:nvPr/>
        </p:nvSpPr>
        <p:spPr>
          <a:xfrm>
            <a:off x="145246" y="23438489"/>
            <a:ext cx="118026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AU" sz="2800" dirty="0"/>
              <a:t>Rising ridge congruence surface b</a:t>
            </a:r>
            <a:r>
              <a:rPr lang="en-AU" sz="2800" baseline="-25000" dirty="0"/>
              <a:t>1</a:t>
            </a:r>
            <a:r>
              <a:rPr lang="en-AU" sz="2800" dirty="0"/>
              <a:t> = b</a:t>
            </a:r>
            <a:r>
              <a:rPr lang="en-AU" sz="2800" baseline="-25000" dirty="0"/>
              <a:t>2</a:t>
            </a:r>
            <a:r>
              <a:rPr lang="en-AU" sz="2800" dirty="0"/>
              <a:t>,</a:t>
            </a:r>
            <a:r>
              <a:rPr lang="en-AU" sz="2800" baseline="-25000" dirty="0"/>
              <a:t> </a:t>
            </a:r>
            <a:r>
              <a:rPr lang="en-AU" sz="2800" dirty="0"/>
              <a:t>b</a:t>
            </a:r>
            <a:r>
              <a:rPr lang="en-AU" sz="2800" baseline="-25000" dirty="0"/>
              <a:t>4</a:t>
            </a:r>
            <a:r>
              <a:rPr lang="en-AU" sz="2800" dirty="0"/>
              <a:t> = −2 ∗ b</a:t>
            </a:r>
            <a:r>
              <a:rPr lang="en-AU" sz="2800" baseline="-25000" dirty="0"/>
              <a:t>3</a:t>
            </a:r>
            <a:r>
              <a:rPr lang="en-AU" sz="2800" dirty="0"/>
              <a:t>,</a:t>
            </a:r>
            <a:r>
              <a:rPr lang="en-AU" sz="2800" baseline="-25000" dirty="0"/>
              <a:t> </a:t>
            </a:r>
            <a:r>
              <a:rPr lang="en-AU" sz="2800" dirty="0"/>
              <a:t>b</a:t>
            </a:r>
            <a:r>
              <a:rPr lang="en-AU" sz="2800" baseline="-25000" dirty="0"/>
              <a:t>5</a:t>
            </a:r>
            <a:r>
              <a:rPr lang="en-AU" sz="2800" dirty="0"/>
              <a:t> = b</a:t>
            </a:r>
            <a:r>
              <a:rPr lang="en-AU" sz="2800" baseline="-25000" dirty="0"/>
              <a:t>3</a:t>
            </a:r>
            <a:r>
              <a:rPr lang="en-AU" sz="2800" dirty="0"/>
              <a:t>,</a:t>
            </a:r>
            <a:r>
              <a:rPr lang="en-AU" sz="2800" baseline="-25000" dirty="0"/>
              <a:t> </a:t>
            </a:r>
            <a:r>
              <a:rPr lang="en-AU" sz="2800" dirty="0"/>
              <a:t>b</a:t>
            </a:r>
            <a:r>
              <a:rPr lang="en-AU" sz="2800" baseline="-25000" dirty="0"/>
              <a:t>7</a:t>
            </a:r>
            <a:r>
              <a:rPr lang="en-AU" sz="2800" dirty="0"/>
              <a:t> = −3 ∗ b</a:t>
            </a:r>
            <a:r>
              <a:rPr lang="en-AU" sz="2800" baseline="-25000" dirty="0"/>
              <a:t>6</a:t>
            </a:r>
            <a:r>
              <a:rPr lang="en-AU" sz="2800" dirty="0"/>
              <a:t>,</a:t>
            </a:r>
            <a:endParaRPr lang="en-AU" sz="2800" baseline="-25000" dirty="0"/>
          </a:p>
          <a:p>
            <a:r>
              <a:rPr lang="en-AU" sz="2800" dirty="0"/>
              <a:t>	b</a:t>
            </a:r>
            <a:r>
              <a:rPr lang="en-AU" sz="2800" baseline="-25000" dirty="0"/>
              <a:t>8</a:t>
            </a:r>
            <a:r>
              <a:rPr lang="en-AU" sz="2800" dirty="0"/>
              <a:t> = 3 ∗ b</a:t>
            </a:r>
            <a:r>
              <a:rPr lang="en-AU" sz="2800" baseline="-25000" dirty="0"/>
              <a:t>6</a:t>
            </a:r>
            <a:r>
              <a:rPr lang="en-AU" sz="2800" dirty="0"/>
              <a:t>, b</a:t>
            </a:r>
            <a:r>
              <a:rPr lang="en-AU" sz="2800" baseline="-25000" dirty="0"/>
              <a:t>9</a:t>
            </a:r>
            <a:r>
              <a:rPr lang="en-AU" sz="2800" dirty="0"/>
              <a:t> = −b</a:t>
            </a:r>
            <a:r>
              <a:rPr lang="en-AU" sz="2800" baseline="-25000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7AFE22-0EAF-FF2E-5F53-5980F18D6A02}"/>
              </a:ext>
            </a:extLst>
          </p:cNvPr>
          <p:cNvSpPr txBox="1"/>
          <p:nvPr/>
        </p:nvSpPr>
        <p:spPr>
          <a:xfrm>
            <a:off x="127335" y="24819129"/>
            <a:ext cx="11967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800" dirty="0"/>
              <a:t>b</a:t>
            </a:r>
            <a:r>
              <a:rPr lang="en-AU" sz="2800" baseline="-25000" dirty="0"/>
              <a:t>3</a:t>
            </a:r>
            <a:r>
              <a:rPr lang="en-AU" sz="2800" dirty="0"/>
              <a:t> discrepancy effect (H1.1) must be significantly positive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800" dirty="0"/>
              <a:t>b</a:t>
            </a:r>
            <a:r>
              <a:rPr lang="en-AU" sz="2800" baseline="-25000" dirty="0"/>
              <a:t>6</a:t>
            </a:r>
            <a:r>
              <a:rPr lang="en-AU" sz="2800" dirty="0"/>
              <a:t> direction &amp; presence of asymmetry (H1.2) must be significantly negative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2800" dirty="0"/>
              <a:t>u</a:t>
            </a:r>
            <a:r>
              <a:rPr lang="en-AU" sz="2800" baseline="-25000" dirty="0"/>
              <a:t>1</a:t>
            </a:r>
            <a:r>
              <a:rPr lang="en-AU" sz="2800" dirty="0"/>
              <a:t> (b</a:t>
            </a:r>
            <a:r>
              <a:rPr lang="en-AU" sz="2800" baseline="-25000" dirty="0"/>
              <a:t>1</a:t>
            </a:r>
            <a:r>
              <a:rPr lang="en-AU" sz="2800" dirty="0"/>
              <a:t> + b</a:t>
            </a:r>
            <a:r>
              <a:rPr lang="en-AU" sz="2800" baseline="-25000" dirty="0"/>
              <a:t>2</a:t>
            </a:r>
            <a:r>
              <a:rPr lang="en-AU" sz="2800" dirty="0"/>
              <a:t>) linear level effect (H1.3) must be significantly negative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6AF8855-A1F1-2C85-0E21-9755F7C24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5675" y="8041531"/>
            <a:ext cx="10101216" cy="439870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D12D887-7088-82CA-A8FC-DC49BB46CC63}"/>
              </a:ext>
            </a:extLst>
          </p:cNvPr>
          <p:cNvSpPr txBox="1"/>
          <p:nvPr/>
        </p:nvSpPr>
        <p:spPr>
          <a:xfrm>
            <a:off x="38271117" y="2495416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  <a:endParaRPr lang="en-AU" sz="36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4866DEA-C590-2A0B-658E-5C82A531A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70070" y="18438335"/>
            <a:ext cx="6245233" cy="567748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82ABB11-37EA-97C6-BFED-4919C781A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15303" y="18438335"/>
            <a:ext cx="5918757" cy="567748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18E258-638D-600F-8E31-6D1F345766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02287" y="12859408"/>
            <a:ext cx="5889614" cy="536334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478BA18-9C47-F9F6-F4FD-E045A36F04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56936" y="12842000"/>
            <a:ext cx="5770659" cy="56774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A36A4C5-C6C1-E345-F353-569D5628C0B3}"/>
              </a:ext>
            </a:extLst>
          </p:cNvPr>
          <p:cNvSpPr txBox="1"/>
          <p:nvPr/>
        </p:nvSpPr>
        <p:spPr>
          <a:xfrm>
            <a:off x="38098395" y="25795571"/>
            <a:ext cx="1231051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Response surface analysis is a useful alternative to derived indices for investigating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/>
              <a:t>Discrepancy in sleep time parameters can be importantly </a:t>
            </a:r>
            <a:r>
              <a:rPr lang="en-AU" sz="2800" dirty="0"/>
              <a:t>different to misperception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Emphasis on perception of sleep quantity rather than sleep misperception per se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2800" dirty="0"/>
              <a:t>Experiments with hypnotics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2800" dirty="0"/>
              <a:t>Low self-report + objective as different phenotype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2800" dirty="0"/>
              <a:t>Results to be replicated in pre-registered study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28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FB45B3-9B4B-1981-093A-7D7EF3D38713}"/>
              </a:ext>
            </a:extLst>
          </p:cNvPr>
          <p:cNvSpPr/>
          <p:nvPr/>
        </p:nvSpPr>
        <p:spPr>
          <a:xfrm>
            <a:off x="42851864" y="12804133"/>
            <a:ext cx="1208859" cy="11675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662284-D9F7-7679-381D-D9187CA38CCE}"/>
              </a:ext>
            </a:extLst>
          </p:cNvPr>
          <p:cNvSpPr/>
          <p:nvPr/>
        </p:nvSpPr>
        <p:spPr>
          <a:xfrm>
            <a:off x="32239974" y="26761440"/>
            <a:ext cx="3981986" cy="4968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30D38D-5F91-CF95-9246-B4517D05CD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12137" y="27321169"/>
            <a:ext cx="3287666" cy="3250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C247A-C267-FF32-056A-196FAD1E45AD}"/>
              </a:ext>
            </a:extLst>
          </p:cNvPr>
          <p:cNvSpPr txBox="1"/>
          <p:nvPr/>
        </p:nvSpPr>
        <p:spPr>
          <a:xfrm>
            <a:off x="33090773" y="30571440"/>
            <a:ext cx="247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SCAN ME</a:t>
            </a:r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36172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Words>986</Words>
  <Application>Microsoft Office PowerPoint</Application>
  <PresentationFormat>Custom</PresentationFormat>
  <Paragraphs>93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Fiocco Walton</dc:creator>
  <cp:lastModifiedBy>Tom Fiocco Walton</cp:lastModifiedBy>
  <cp:revision>9</cp:revision>
  <dcterms:created xsi:type="dcterms:W3CDTF">2024-09-07T03:21:18Z</dcterms:created>
  <dcterms:modified xsi:type="dcterms:W3CDTF">2024-09-10T06:48:05Z</dcterms:modified>
</cp:coreProperties>
</file>