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57" r:id="rId4"/>
    <p:sldId id="258" r:id="rId5"/>
    <p:sldId id="259" r:id="rId6"/>
    <p:sldId id="260" r:id="rId7"/>
    <p:sldId id="270" r:id="rId8"/>
    <p:sldId id="271" r:id="rId9"/>
    <p:sldId id="261" r:id="rId10"/>
    <p:sldId id="263"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306"/>
    <a:srgbClr val="D3383C"/>
    <a:srgbClr val="5514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2" d="100"/>
          <a:sy n="32" d="100"/>
        </p:scale>
        <p:origin x="2592" y="12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610FE-95D4-4FDF-A839-B5DF2EF5DB43}" type="doc">
      <dgm:prSet loTypeId="urn:microsoft.com/office/officeart/2005/8/layout/target1" loCatId="relationship" qsTypeId="urn:microsoft.com/office/officeart/2005/8/quickstyle/simple1" qsCatId="simple" csTypeId="urn:microsoft.com/office/officeart/2005/8/colors/accent3_4" csCatId="accent3" phldr="1"/>
      <dgm:spPr/>
      <dgm:t>
        <a:bodyPr/>
        <a:lstStyle/>
        <a:p>
          <a:endParaRPr lang="en-US"/>
        </a:p>
      </dgm:t>
    </dgm:pt>
    <dgm:pt modelId="{A5FA6F01-9130-4E6D-9B49-C582809BEA69}">
      <dgm:prSet custT="1"/>
      <dgm:spPr/>
      <dgm:t>
        <a:bodyPr/>
        <a:lstStyle/>
        <a:p>
          <a:r>
            <a:rPr lang="en-US" sz="1200" dirty="0">
              <a:solidFill>
                <a:schemeClr val="bg1"/>
              </a:solidFill>
            </a:rPr>
            <a:t>Search key (32,54,29,16,90)</a:t>
          </a:r>
        </a:p>
      </dgm:t>
    </dgm:pt>
    <dgm:pt modelId="{CD8B7818-A383-42DB-BA32-E369DCCD0065}" type="parTrans" cxnId="{5882AE5E-B1DA-41CC-9352-E5CA1D1F30E9}">
      <dgm:prSet/>
      <dgm:spPr/>
      <dgm:t>
        <a:bodyPr/>
        <a:lstStyle/>
        <a:p>
          <a:endParaRPr lang="en-US" sz="1200">
            <a:solidFill>
              <a:schemeClr val="bg1"/>
            </a:solidFill>
          </a:endParaRPr>
        </a:p>
      </dgm:t>
    </dgm:pt>
    <dgm:pt modelId="{D17F37FD-9F30-47A8-B7BE-7D1B6DA69D61}" type="sibTrans" cxnId="{5882AE5E-B1DA-41CC-9352-E5CA1D1F30E9}">
      <dgm:prSet/>
      <dgm:spPr/>
      <dgm:t>
        <a:bodyPr/>
        <a:lstStyle/>
        <a:p>
          <a:endParaRPr lang="en-US" sz="1200">
            <a:solidFill>
              <a:schemeClr val="bg1"/>
            </a:solidFill>
          </a:endParaRPr>
        </a:p>
      </dgm:t>
    </dgm:pt>
    <dgm:pt modelId="{0FDCBC48-529F-436F-9632-8433071C6E6C}">
      <dgm:prSet custT="1"/>
      <dgm:spPr/>
      <dgm:t>
        <a:bodyPr/>
        <a:lstStyle/>
        <a:p>
          <a:r>
            <a:rPr lang="en-US" sz="1200" dirty="0">
              <a:solidFill>
                <a:schemeClr val="bg1"/>
              </a:solidFill>
            </a:rPr>
            <a:t>Hash Table</a:t>
          </a:r>
        </a:p>
      </dgm:t>
    </dgm:pt>
    <dgm:pt modelId="{13A91851-0FD1-4BBC-A4E2-F0EB322CC20E}" type="parTrans" cxnId="{9A96A28D-5B34-4B08-81B7-0AC7F5A43899}">
      <dgm:prSet/>
      <dgm:spPr/>
      <dgm:t>
        <a:bodyPr/>
        <a:lstStyle/>
        <a:p>
          <a:endParaRPr lang="en-US" sz="1200">
            <a:solidFill>
              <a:schemeClr val="bg1"/>
            </a:solidFill>
          </a:endParaRPr>
        </a:p>
      </dgm:t>
    </dgm:pt>
    <dgm:pt modelId="{EB542C63-4C68-457C-8EAB-D82173CD7110}" type="sibTrans" cxnId="{9A96A28D-5B34-4B08-81B7-0AC7F5A43899}">
      <dgm:prSet/>
      <dgm:spPr/>
      <dgm:t>
        <a:bodyPr/>
        <a:lstStyle/>
        <a:p>
          <a:endParaRPr lang="en-US" sz="1200">
            <a:solidFill>
              <a:schemeClr val="bg1"/>
            </a:solidFill>
          </a:endParaRPr>
        </a:p>
      </dgm:t>
    </dgm:pt>
    <dgm:pt modelId="{9728974E-C86B-4E00-B915-EE73FE17EE78}">
      <dgm:prSet custT="1"/>
      <dgm:spPr/>
      <dgm:t>
        <a:bodyPr/>
        <a:lstStyle/>
        <a:p>
          <a:r>
            <a:rPr lang="en-US" sz="1200" dirty="0">
              <a:solidFill>
                <a:schemeClr val="bg1"/>
              </a:solidFill>
            </a:rPr>
            <a:t>Hash Function:</a:t>
          </a:r>
        </a:p>
      </dgm:t>
    </dgm:pt>
    <dgm:pt modelId="{B5801922-DC4B-44EB-9D5A-59626A2A003D}" type="parTrans" cxnId="{08037A8D-41FA-4696-918B-1EDCC580A51F}">
      <dgm:prSet/>
      <dgm:spPr/>
      <dgm:t>
        <a:bodyPr/>
        <a:lstStyle/>
        <a:p>
          <a:endParaRPr lang="en-US" sz="1200">
            <a:solidFill>
              <a:schemeClr val="bg1"/>
            </a:solidFill>
          </a:endParaRPr>
        </a:p>
      </dgm:t>
    </dgm:pt>
    <dgm:pt modelId="{473C2DFD-21B2-4202-BB55-A97DEE2B34C4}" type="sibTrans" cxnId="{08037A8D-41FA-4696-918B-1EDCC580A51F}">
      <dgm:prSet/>
      <dgm:spPr/>
      <dgm:t>
        <a:bodyPr/>
        <a:lstStyle/>
        <a:p>
          <a:endParaRPr lang="en-US" sz="1200">
            <a:solidFill>
              <a:schemeClr val="bg1"/>
            </a:solidFill>
          </a:endParaRPr>
        </a:p>
      </dgm:t>
    </dgm:pt>
    <dgm:pt modelId="{2B9A1EB0-3CCE-4238-913E-36F831821E8E}">
      <dgm:prSet custT="1"/>
      <dgm:spPr/>
      <dgm:t>
        <a:bodyPr/>
        <a:lstStyle/>
        <a:p>
          <a:r>
            <a:rPr lang="en-US" sz="1200" dirty="0">
              <a:solidFill>
                <a:schemeClr val="bg1"/>
              </a:solidFill>
            </a:rPr>
            <a:t>K mod 10</a:t>
          </a:r>
        </a:p>
      </dgm:t>
    </dgm:pt>
    <dgm:pt modelId="{E555A3C3-F373-4D2D-82C4-26137B0AA71B}" type="parTrans" cxnId="{A9CD9B00-4259-4080-82A1-44EE7B52A345}">
      <dgm:prSet/>
      <dgm:spPr/>
      <dgm:t>
        <a:bodyPr/>
        <a:lstStyle/>
        <a:p>
          <a:endParaRPr lang="en-US" sz="1200">
            <a:solidFill>
              <a:schemeClr val="bg1"/>
            </a:solidFill>
          </a:endParaRPr>
        </a:p>
      </dgm:t>
    </dgm:pt>
    <dgm:pt modelId="{5817E635-A204-48DD-B0F6-C6B9B63F5F67}" type="sibTrans" cxnId="{A9CD9B00-4259-4080-82A1-44EE7B52A345}">
      <dgm:prSet/>
      <dgm:spPr/>
      <dgm:t>
        <a:bodyPr/>
        <a:lstStyle/>
        <a:p>
          <a:endParaRPr lang="en-US" sz="1200">
            <a:solidFill>
              <a:schemeClr val="bg1"/>
            </a:solidFill>
          </a:endParaRPr>
        </a:p>
      </dgm:t>
    </dgm:pt>
    <dgm:pt modelId="{FF024C8B-D43C-4E71-AE55-5C4A2552E42C}">
      <dgm:prSet custT="1"/>
      <dgm:spPr/>
      <dgm:t>
        <a:bodyPr/>
        <a:lstStyle/>
        <a:p>
          <a:r>
            <a:rPr lang="en-US" sz="1200" dirty="0" err="1">
              <a:solidFill>
                <a:schemeClr val="bg1"/>
              </a:solidFill>
            </a:rPr>
            <a:t>kmod</a:t>
          </a:r>
          <a:r>
            <a:rPr lang="en-US" sz="1200" dirty="0">
              <a:solidFill>
                <a:schemeClr val="bg1"/>
              </a:solidFill>
            </a:rPr>
            <a:t> n (0 – n-1)</a:t>
          </a:r>
        </a:p>
      </dgm:t>
    </dgm:pt>
    <dgm:pt modelId="{D6E05829-640C-44A0-B543-02C56B95E064}" type="parTrans" cxnId="{3F1A6CB2-954A-46C8-8826-F32F8C0C6E0A}">
      <dgm:prSet/>
      <dgm:spPr/>
      <dgm:t>
        <a:bodyPr/>
        <a:lstStyle/>
        <a:p>
          <a:endParaRPr lang="en-US" sz="1200">
            <a:solidFill>
              <a:schemeClr val="bg1"/>
            </a:solidFill>
          </a:endParaRPr>
        </a:p>
      </dgm:t>
    </dgm:pt>
    <dgm:pt modelId="{BDB6207E-F956-4832-A0CE-1F775FF937D3}" type="sibTrans" cxnId="{3F1A6CB2-954A-46C8-8826-F32F8C0C6E0A}">
      <dgm:prSet/>
      <dgm:spPr/>
      <dgm:t>
        <a:bodyPr/>
        <a:lstStyle/>
        <a:p>
          <a:endParaRPr lang="en-US" sz="1200">
            <a:solidFill>
              <a:schemeClr val="bg1"/>
            </a:solidFill>
          </a:endParaRPr>
        </a:p>
      </dgm:t>
    </dgm:pt>
    <dgm:pt modelId="{E07263BA-64A4-4CC5-B418-A1258B70D0BF}">
      <dgm:prSet custT="1"/>
      <dgm:spPr/>
      <dgm:t>
        <a:bodyPr/>
        <a:lstStyle/>
        <a:p>
          <a:r>
            <a:rPr lang="en-US" sz="1200" dirty="0">
              <a:solidFill>
                <a:schemeClr val="bg1"/>
              </a:solidFill>
            </a:rPr>
            <a:t>mid square</a:t>
          </a:r>
        </a:p>
      </dgm:t>
    </dgm:pt>
    <dgm:pt modelId="{0B321408-C4EA-4012-927B-CEB48718E0FA}" type="parTrans" cxnId="{75090542-1FE0-4BFF-ACB0-43558E7BB4E0}">
      <dgm:prSet/>
      <dgm:spPr/>
      <dgm:t>
        <a:bodyPr/>
        <a:lstStyle/>
        <a:p>
          <a:endParaRPr lang="en-US" sz="1200">
            <a:solidFill>
              <a:schemeClr val="bg1"/>
            </a:solidFill>
          </a:endParaRPr>
        </a:p>
      </dgm:t>
    </dgm:pt>
    <dgm:pt modelId="{2B0E39BF-4408-413E-8B76-8FD5C7924A44}" type="sibTrans" cxnId="{75090542-1FE0-4BFF-ACB0-43558E7BB4E0}">
      <dgm:prSet/>
      <dgm:spPr/>
      <dgm:t>
        <a:bodyPr/>
        <a:lstStyle/>
        <a:p>
          <a:endParaRPr lang="en-US" sz="1200">
            <a:solidFill>
              <a:schemeClr val="bg1"/>
            </a:solidFill>
          </a:endParaRPr>
        </a:p>
      </dgm:t>
    </dgm:pt>
    <dgm:pt modelId="{CB20CD15-F668-4CF3-A284-DF3C98318474}">
      <dgm:prSet custT="1"/>
      <dgm:spPr/>
      <dgm:t>
        <a:bodyPr/>
        <a:lstStyle/>
        <a:p>
          <a:r>
            <a:rPr lang="en-US" sz="1200" dirty="0">
              <a:solidFill>
                <a:schemeClr val="bg1"/>
              </a:solidFill>
            </a:rPr>
            <a:t>folding method</a:t>
          </a:r>
        </a:p>
      </dgm:t>
    </dgm:pt>
    <dgm:pt modelId="{DD7A0E8A-4521-48A4-9472-7929D2ADECE5}" type="parTrans" cxnId="{B1D85370-A2AC-45EE-A7A6-584D434CF656}">
      <dgm:prSet/>
      <dgm:spPr/>
      <dgm:t>
        <a:bodyPr/>
        <a:lstStyle/>
        <a:p>
          <a:endParaRPr lang="en-US" sz="1200">
            <a:solidFill>
              <a:schemeClr val="bg1"/>
            </a:solidFill>
          </a:endParaRPr>
        </a:p>
      </dgm:t>
    </dgm:pt>
    <dgm:pt modelId="{2008856B-17C1-4026-BBD3-17FE702B1E30}" type="sibTrans" cxnId="{B1D85370-A2AC-45EE-A7A6-584D434CF656}">
      <dgm:prSet/>
      <dgm:spPr/>
      <dgm:t>
        <a:bodyPr/>
        <a:lstStyle/>
        <a:p>
          <a:endParaRPr lang="en-US" sz="1200">
            <a:solidFill>
              <a:schemeClr val="bg1"/>
            </a:solidFill>
          </a:endParaRPr>
        </a:p>
      </dgm:t>
    </dgm:pt>
    <dgm:pt modelId="{260FE6C3-0F03-46E1-912D-98C4770570DF}" type="pres">
      <dgm:prSet presAssocID="{905610FE-95D4-4FDF-A839-B5DF2EF5DB43}" presName="composite" presStyleCnt="0">
        <dgm:presLayoutVars>
          <dgm:chMax val="5"/>
          <dgm:dir/>
          <dgm:resizeHandles val="exact"/>
        </dgm:presLayoutVars>
      </dgm:prSet>
      <dgm:spPr/>
    </dgm:pt>
    <dgm:pt modelId="{7D6872BD-0DBE-4380-AF68-2E3CEE4DDF1C}" type="pres">
      <dgm:prSet presAssocID="{A5FA6F01-9130-4E6D-9B49-C582809BEA69}" presName="circle1" presStyleLbl="lnNode1" presStyleIdx="0" presStyleCnt="3"/>
      <dgm:spPr>
        <a:solidFill>
          <a:schemeClr val="tx1"/>
        </a:solidFill>
      </dgm:spPr>
    </dgm:pt>
    <dgm:pt modelId="{9D2E795D-52F2-4598-AA01-F616292C167D}" type="pres">
      <dgm:prSet presAssocID="{A5FA6F01-9130-4E6D-9B49-C582809BEA69}" presName="text1" presStyleLbl="revTx" presStyleIdx="0" presStyleCnt="3" custScaleX="186651" custLinFactNeighborX="44296" custLinFactNeighborY="1821">
        <dgm:presLayoutVars>
          <dgm:bulletEnabled val="1"/>
        </dgm:presLayoutVars>
      </dgm:prSet>
      <dgm:spPr/>
    </dgm:pt>
    <dgm:pt modelId="{EA2B0C2D-5255-4296-A796-2AD1405EDD6D}" type="pres">
      <dgm:prSet presAssocID="{A5FA6F01-9130-4E6D-9B49-C582809BEA69}" presName="line1" presStyleLbl="callout" presStyleIdx="0" presStyleCnt="6"/>
      <dgm:spPr/>
    </dgm:pt>
    <dgm:pt modelId="{B7D3AF2C-490E-40D6-AEB1-F7201B0A8C96}" type="pres">
      <dgm:prSet presAssocID="{A5FA6F01-9130-4E6D-9B49-C582809BEA69}" presName="d1" presStyleLbl="callout" presStyleIdx="1" presStyleCnt="6"/>
      <dgm:spPr/>
    </dgm:pt>
    <dgm:pt modelId="{0D2AD977-977C-42DD-89E5-16F9EC5739E9}" type="pres">
      <dgm:prSet presAssocID="{0FDCBC48-529F-436F-9632-8433071C6E6C}" presName="circle2" presStyleLbl="lnNode1" presStyleIdx="1" presStyleCnt="3"/>
      <dgm:spPr>
        <a:blipFill rotWithShape="0">
          <a:blip xmlns:r="http://schemas.openxmlformats.org/officeDocument/2006/relationships" r:embed="rId1">
            <a:alphaModFix amt="65000"/>
          </a:blip>
          <a:stretch>
            <a:fillRect/>
          </a:stretch>
        </a:blipFill>
      </dgm:spPr>
    </dgm:pt>
    <dgm:pt modelId="{BD303098-59CA-466C-81B9-BC52E76B7000}" type="pres">
      <dgm:prSet presAssocID="{0FDCBC48-529F-436F-9632-8433071C6E6C}" presName="text2" presStyleLbl="revTx" presStyleIdx="1" presStyleCnt="3" custScaleX="152756" custLinFactNeighborX="26548" custLinFactNeighborY="-454">
        <dgm:presLayoutVars>
          <dgm:bulletEnabled val="1"/>
        </dgm:presLayoutVars>
      </dgm:prSet>
      <dgm:spPr/>
    </dgm:pt>
    <dgm:pt modelId="{044966CA-EA2C-4A2A-9DD0-E347403FC210}" type="pres">
      <dgm:prSet presAssocID="{0FDCBC48-529F-436F-9632-8433071C6E6C}" presName="line2" presStyleLbl="callout" presStyleIdx="2" presStyleCnt="6"/>
      <dgm:spPr/>
    </dgm:pt>
    <dgm:pt modelId="{DF762C03-10B7-4B38-AFC3-3D238BD335B6}" type="pres">
      <dgm:prSet presAssocID="{0FDCBC48-529F-436F-9632-8433071C6E6C}" presName="d2" presStyleLbl="callout" presStyleIdx="3" presStyleCnt="6"/>
      <dgm:spPr/>
    </dgm:pt>
    <dgm:pt modelId="{35B9625D-EF06-47B1-BFFA-40526445643C}" type="pres">
      <dgm:prSet presAssocID="{9728974E-C86B-4E00-B915-EE73FE17EE78}" presName="circle3" presStyleLbl="lnNode1" presStyleIdx="2" presStyleCnt="3"/>
      <dgm:spPr>
        <a:blipFill rotWithShape="0">
          <a:blip xmlns:r="http://schemas.openxmlformats.org/officeDocument/2006/relationships" r:embed="rId2">
            <a:alphaModFix amt="65000"/>
          </a:blip>
          <a:stretch>
            <a:fillRect/>
          </a:stretch>
        </a:blipFill>
      </dgm:spPr>
    </dgm:pt>
    <dgm:pt modelId="{531CC9B1-AB8C-4C2B-BF0F-97FA9BECEC9E}" type="pres">
      <dgm:prSet presAssocID="{9728974E-C86B-4E00-B915-EE73FE17EE78}" presName="text3" presStyleLbl="revTx" presStyleIdx="2" presStyleCnt="3" custScaleX="191626" custLinFactNeighborX="45715">
        <dgm:presLayoutVars>
          <dgm:bulletEnabled val="1"/>
        </dgm:presLayoutVars>
      </dgm:prSet>
      <dgm:spPr/>
    </dgm:pt>
    <dgm:pt modelId="{D0D950EC-B946-409C-86EE-3F3844BD66F2}" type="pres">
      <dgm:prSet presAssocID="{9728974E-C86B-4E00-B915-EE73FE17EE78}" presName="line3" presStyleLbl="callout" presStyleIdx="4" presStyleCnt="6"/>
      <dgm:spPr/>
    </dgm:pt>
    <dgm:pt modelId="{FFDD660D-519C-47D4-B9FC-40DBFB2F4FF0}" type="pres">
      <dgm:prSet presAssocID="{9728974E-C86B-4E00-B915-EE73FE17EE78}" presName="d3" presStyleLbl="callout" presStyleIdx="5" presStyleCnt="6"/>
      <dgm:spPr/>
    </dgm:pt>
  </dgm:ptLst>
  <dgm:cxnLst>
    <dgm:cxn modelId="{A9CD9B00-4259-4080-82A1-44EE7B52A345}" srcId="{9728974E-C86B-4E00-B915-EE73FE17EE78}" destId="{2B9A1EB0-3CCE-4238-913E-36F831821E8E}" srcOrd="0" destOrd="0" parTransId="{E555A3C3-F373-4D2D-82C4-26137B0AA71B}" sibTransId="{5817E635-A204-48DD-B0F6-C6B9B63F5F67}"/>
    <dgm:cxn modelId="{80B9B804-3314-4719-90E9-AEACE8053042}" type="presOf" srcId="{905610FE-95D4-4FDF-A839-B5DF2EF5DB43}" destId="{260FE6C3-0F03-46E1-912D-98C4770570DF}" srcOrd="0" destOrd="0" presId="urn:microsoft.com/office/officeart/2005/8/layout/target1"/>
    <dgm:cxn modelId="{5882AE5E-B1DA-41CC-9352-E5CA1D1F30E9}" srcId="{905610FE-95D4-4FDF-A839-B5DF2EF5DB43}" destId="{A5FA6F01-9130-4E6D-9B49-C582809BEA69}" srcOrd="0" destOrd="0" parTransId="{CD8B7818-A383-42DB-BA32-E369DCCD0065}" sibTransId="{D17F37FD-9F30-47A8-B7BE-7D1B6DA69D61}"/>
    <dgm:cxn modelId="{75090542-1FE0-4BFF-ACB0-43558E7BB4E0}" srcId="{9728974E-C86B-4E00-B915-EE73FE17EE78}" destId="{E07263BA-64A4-4CC5-B418-A1258B70D0BF}" srcOrd="2" destOrd="0" parTransId="{0B321408-C4EA-4012-927B-CEB48718E0FA}" sibTransId="{2B0E39BF-4408-413E-8B76-8FD5C7924A44}"/>
    <dgm:cxn modelId="{4F24F265-F297-4DFA-AFDB-9F5EA934438B}" type="presOf" srcId="{A5FA6F01-9130-4E6D-9B49-C582809BEA69}" destId="{9D2E795D-52F2-4598-AA01-F616292C167D}" srcOrd="0" destOrd="0" presId="urn:microsoft.com/office/officeart/2005/8/layout/target1"/>
    <dgm:cxn modelId="{B1D85370-A2AC-45EE-A7A6-584D434CF656}" srcId="{9728974E-C86B-4E00-B915-EE73FE17EE78}" destId="{CB20CD15-F668-4CF3-A284-DF3C98318474}" srcOrd="3" destOrd="0" parTransId="{DD7A0E8A-4521-48A4-9472-7929D2ADECE5}" sibTransId="{2008856B-17C1-4026-BBD3-17FE702B1E30}"/>
    <dgm:cxn modelId="{8B442E7B-EE8E-421E-8571-22A231DAE292}" type="presOf" srcId="{2B9A1EB0-3CCE-4238-913E-36F831821E8E}" destId="{531CC9B1-AB8C-4C2B-BF0F-97FA9BECEC9E}" srcOrd="0" destOrd="1" presId="urn:microsoft.com/office/officeart/2005/8/layout/target1"/>
    <dgm:cxn modelId="{14F9A988-C649-4F11-BBBF-39352CA8F3F1}" type="presOf" srcId="{E07263BA-64A4-4CC5-B418-A1258B70D0BF}" destId="{531CC9B1-AB8C-4C2B-BF0F-97FA9BECEC9E}" srcOrd="0" destOrd="3" presId="urn:microsoft.com/office/officeart/2005/8/layout/target1"/>
    <dgm:cxn modelId="{E60CD88A-0F4F-431C-A26E-18828E63CBBE}" type="presOf" srcId="{FF024C8B-D43C-4E71-AE55-5C4A2552E42C}" destId="{531CC9B1-AB8C-4C2B-BF0F-97FA9BECEC9E}" srcOrd="0" destOrd="2" presId="urn:microsoft.com/office/officeart/2005/8/layout/target1"/>
    <dgm:cxn modelId="{08037A8D-41FA-4696-918B-1EDCC580A51F}" srcId="{905610FE-95D4-4FDF-A839-B5DF2EF5DB43}" destId="{9728974E-C86B-4E00-B915-EE73FE17EE78}" srcOrd="2" destOrd="0" parTransId="{B5801922-DC4B-44EB-9D5A-59626A2A003D}" sibTransId="{473C2DFD-21B2-4202-BB55-A97DEE2B34C4}"/>
    <dgm:cxn modelId="{9A96A28D-5B34-4B08-81B7-0AC7F5A43899}" srcId="{905610FE-95D4-4FDF-A839-B5DF2EF5DB43}" destId="{0FDCBC48-529F-436F-9632-8433071C6E6C}" srcOrd="1" destOrd="0" parTransId="{13A91851-0FD1-4BBC-A4E2-F0EB322CC20E}" sibTransId="{EB542C63-4C68-457C-8EAB-D82173CD7110}"/>
    <dgm:cxn modelId="{6CE5E191-6ADE-4ABE-83ED-E7D4B8C623B4}" type="presOf" srcId="{0FDCBC48-529F-436F-9632-8433071C6E6C}" destId="{BD303098-59CA-466C-81B9-BC52E76B7000}" srcOrd="0" destOrd="0" presId="urn:microsoft.com/office/officeart/2005/8/layout/target1"/>
    <dgm:cxn modelId="{922F26A6-84BC-426F-BBF9-26F4E39BBE7A}" type="presOf" srcId="{9728974E-C86B-4E00-B915-EE73FE17EE78}" destId="{531CC9B1-AB8C-4C2B-BF0F-97FA9BECEC9E}" srcOrd="0" destOrd="0" presId="urn:microsoft.com/office/officeart/2005/8/layout/target1"/>
    <dgm:cxn modelId="{3F1A6CB2-954A-46C8-8826-F32F8C0C6E0A}" srcId="{9728974E-C86B-4E00-B915-EE73FE17EE78}" destId="{FF024C8B-D43C-4E71-AE55-5C4A2552E42C}" srcOrd="1" destOrd="0" parTransId="{D6E05829-640C-44A0-B543-02C56B95E064}" sibTransId="{BDB6207E-F956-4832-A0CE-1F775FF937D3}"/>
    <dgm:cxn modelId="{ADED4FFD-030C-4C0D-BCF1-15F607085843}" type="presOf" srcId="{CB20CD15-F668-4CF3-A284-DF3C98318474}" destId="{531CC9B1-AB8C-4C2B-BF0F-97FA9BECEC9E}" srcOrd="0" destOrd="4" presId="urn:microsoft.com/office/officeart/2005/8/layout/target1"/>
    <dgm:cxn modelId="{5CF558FD-6B39-4129-92AA-16D48B24DFE7}" type="presParOf" srcId="{260FE6C3-0F03-46E1-912D-98C4770570DF}" destId="{7D6872BD-0DBE-4380-AF68-2E3CEE4DDF1C}" srcOrd="0" destOrd="0" presId="urn:microsoft.com/office/officeart/2005/8/layout/target1"/>
    <dgm:cxn modelId="{BDE8CE05-D8AE-4E76-B636-48727525FFF6}" type="presParOf" srcId="{260FE6C3-0F03-46E1-912D-98C4770570DF}" destId="{9D2E795D-52F2-4598-AA01-F616292C167D}" srcOrd="1" destOrd="0" presId="urn:microsoft.com/office/officeart/2005/8/layout/target1"/>
    <dgm:cxn modelId="{39D1FB64-75D3-41EC-B7A0-88221862A53F}" type="presParOf" srcId="{260FE6C3-0F03-46E1-912D-98C4770570DF}" destId="{EA2B0C2D-5255-4296-A796-2AD1405EDD6D}" srcOrd="2" destOrd="0" presId="urn:microsoft.com/office/officeart/2005/8/layout/target1"/>
    <dgm:cxn modelId="{E7563EE7-37BD-40DA-92AA-FE38CCA22AE7}" type="presParOf" srcId="{260FE6C3-0F03-46E1-912D-98C4770570DF}" destId="{B7D3AF2C-490E-40D6-AEB1-F7201B0A8C96}" srcOrd="3" destOrd="0" presId="urn:microsoft.com/office/officeart/2005/8/layout/target1"/>
    <dgm:cxn modelId="{918BE6A3-69C4-45CD-828B-7AF985F70694}" type="presParOf" srcId="{260FE6C3-0F03-46E1-912D-98C4770570DF}" destId="{0D2AD977-977C-42DD-89E5-16F9EC5739E9}" srcOrd="4" destOrd="0" presId="urn:microsoft.com/office/officeart/2005/8/layout/target1"/>
    <dgm:cxn modelId="{1576953E-4F26-4520-A0EB-175C2C059E8B}" type="presParOf" srcId="{260FE6C3-0F03-46E1-912D-98C4770570DF}" destId="{BD303098-59CA-466C-81B9-BC52E76B7000}" srcOrd="5" destOrd="0" presId="urn:microsoft.com/office/officeart/2005/8/layout/target1"/>
    <dgm:cxn modelId="{B467C2EB-8F8B-441F-A655-056B80A83116}" type="presParOf" srcId="{260FE6C3-0F03-46E1-912D-98C4770570DF}" destId="{044966CA-EA2C-4A2A-9DD0-E347403FC210}" srcOrd="6" destOrd="0" presId="urn:microsoft.com/office/officeart/2005/8/layout/target1"/>
    <dgm:cxn modelId="{F80ECBDE-AEAA-4D04-96C8-3547AC09EA3F}" type="presParOf" srcId="{260FE6C3-0F03-46E1-912D-98C4770570DF}" destId="{DF762C03-10B7-4B38-AFC3-3D238BD335B6}" srcOrd="7" destOrd="0" presId="urn:microsoft.com/office/officeart/2005/8/layout/target1"/>
    <dgm:cxn modelId="{FA139285-5DF2-4C88-87A4-DBA842A4261D}" type="presParOf" srcId="{260FE6C3-0F03-46E1-912D-98C4770570DF}" destId="{35B9625D-EF06-47B1-BFFA-40526445643C}" srcOrd="8" destOrd="0" presId="urn:microsoft.com/office/officeart/2005/8/layout/target1"/>
    <dgm:cxn modelId="{0BDFD397-0977-4D6E-A94B-6650CBA72893}" type="presParOf" srcId="{260FE6C3-0F03-46E1-912D-98C4770570DF}" destId="{531CC9B1-AB8C-4C2B-BF0F-97FA9BECEC9E}" srcOrd="9" destOrd="0" presId="urn:microsoft.com/office/officeart/2005/8/layout/target1"/>
    <dgm:cxn modelId="{3E740443-E12B-4B34-AEEB-5D1C17D34936}" type="presParOf" srcId="{260FE6C3-0F03-46E1-912D-98C4770570DF}" destId="{D0D950EC-B946-409C-86EE-3F3844BD66F2}" srcOrd="10" destOrd="0" presId="urn:microsoft.com/office/officeart/2005/8/layout/target1"/>
    <dgm:cxn modelId="{B977D73B-C4A4-4A7F-BBE5-29E5E8781013}" type="presParOf" srcId="{260FE6C3-0F03-46E1-912D-98C4770570DF}" destId="{FFDD660D-519C-47D4-B9FC-40DBFB2F4FF0}"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9625D-EF06-47B1-BFFA-40526445643C}">
      <dsp:nvSpPr>
        <dsp:cNvPr id="0" name=""/>
        <dsp:cNvSpPr/>
      </dsp:nvSpPr>
      <dsp:spPr>
        <a:xfrm>
          <a:off x="780464" y="819852"/>
          <a:ext cx="2459557" cy="2459557"/>
        </a:xfrm>
        <a:prstGeom prst="ellipse">
          <a:avLst/>
        </a:prstGeom>
        <a:blipFill rotWithShape="0">
          <a:blip xmlns:r="http://schemas.openxmlformats.org/officeDocument/2006/relationships" r:embed="rId1">
            <a:alphaModFix amt="65000"/>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2AD977-977C-42DD-89E5-16F9EC5739E9}">
      <dsp:nvSpPr>
        <dsp:cNvPr id="0" name=""/>
        <dsp:cNvSpPr/>
      </dsp:nvSpPr>
      <dsp:spPr>
        <a:xfrm>
          <a:off x="1272376" y="1311763"/>
          <a:ext cx="1475734" cy="1475734"/>
        </a:xfrm>
        <a:prstGeom prst="ellipse">
          <a:avLst/>
        </a:prstGeom>
        <a:blipFill rotWithShape="0">
          <a:blip xmlns:r="http://schemas.openxmlformats.org/officeDocument/2006/relationships" r:embed="rId2">
            <a:alphaModFix amt="65000"/>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6872BD-0DBE-4380-AF68-2E3CEE4DDF1C}">
      <dsp:nvSpPr>
        <dsp:cNvPr id="0" name=""/>
        <dsp:cNvSpPr/>
      </dsp:nvSpPr>
      <dsp:spPr>
        <a:xfrm>
          <a:off x="1764287" y="1803675"/>
          <a:ext cx="491911" cy="49191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2E795D-52F2-4598-AA01-F616292C167D}">
      <dsp:nvSpPr>
        <dsp:cNvPr id="0" name=""/>
        <dsp:cNvSpPr/>
      </dsp:nvSpPr>
      <dsp:spPr>
        <a:xfrm>
          <a:off x="3661883" y="13063"/>
          <a:ext cx="2295394" cy="71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bg1"/>
              </a:solidFill>
            </a:rPr>
            <a:t>Search key (32,54,29,16,90)</a:t>
          </a:r>
        </a:p>
      </dsp:txBody>
      <dsp:txXfrm>
        <a:off x="3661883" y="13063"/>
        <a:ext cx="2295394" cy="717370"/>
      </dsp:txXfrm>
    </dsp:sp>
    <dsp:sp modelId="{EA2B0C2D-5255-4296-A796-2AD1405EDD6D}">
      <dsp:nvSpPr>
        <dsp:cNvPr id="0" name=""/>
        <dsp:cNvSpPr/>
      </dsp:nvSpPr>
      <dsp:spPr>
        <a:xfrm>
          <a:off x="3342504" y="358685"/>
          <a:ext cx="30744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D3AF2C-490E-40D6-AEB1-F7201B0A8C96}">
      <dsp:nvSpPr>
        <dsp:cNvPr id="0" name=""/>
        <dsp:cNvSpPr/>
      </dsp:nvSpPr>
      <dsp:spPr>
        <a:xfrm rot="5400000">
          <a:off x="1830491" y="538848"/>
          <a:ext cx="1690535" cy="133103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303098-59CA-466C-81B9-BC52E76B7000}">
      <dsp:nvSpPr>
        <dsp:cNvPr id="0" name=""/>
        <dsp:cNvSpPr/>
      </dsp:nvSpPr>
      <dsp:spPr>
        <a:xfrm>
          <a:off x="3652039" y="714114"/>
          <a:ext cx="1878560" cy="71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bg1"/>
              </a:solidFill>
            </a:rPr>
            <a:t>Hash Table</a:t>
          </a:r>
        </a:p>
      </dsp:txBody>
      <dsp:txXfrm>
        <a:off x="3652039" y="714114"/>
        <a:ext cx="1878560" cy="717370"/>
      </dsp:txXfrm>
    </dsp:sp>
    <dsp:sp modelId="{044966CA-EA2C-4A2A-9DD0-E347403FC210}">
      <dsp:nvSpPr>
        <dsp:cNvPr id="0" name=""/>
        <dsp:cNvSpPr/>
      </dsp:nvSpPr>
      <dsp:spPr>
        <a:xfrm>
          <a:off x="3342504" y="1076056"/>
          <a:ext cx="30744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762C03-10B7-4B38-AFC3-3D238BD335B6}">
      <dsp:nvSpPr>
        <dsp:cNvPr id="0" name=""/>
        <dsp:cNvSpPr/>
      </dsp:nvSpPr>
      <dsp:spPr>
        <a:xfrm rot="5400000">
          <a:off x="2193357" y="1245028"/>
          <a:ext cx="1317338" cy="978493"/>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1CC9B1-AB8C-4C2B-BF0F-97FA9BECEC9E}">
      <dsp:nvSpPr>
        <dsp:cNvPr id="0" name=""/>
        <dsp:cNvSpPr/>
      </dsp:nvSpPr>
      <dsp:spPr>
        <a:xfrm>
          <a:off x="3648743" y="1434741"/>
          <a:ext cx="2356575" cy="71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bg1"/>
              </a:solidFill>
            </a:rPr>
            <a:t>Hash Function:</a:t>
          </a:r>
        </a:p>
        <a:p>
          <a:pPr marL="114300" lvl="1" indent="-114300" algn="l" defTabSz="533400">
            <a:lnSpc>
              <a:spcPct val="90000"/>
            </a:lnSpc>
            <a:spcBef>
              <a:spcPct val="0"/>
            </a:spcBef>
            <a:spcAft>
              <a:spcPct val="15000"/>
            </a:spcAft>
            <a:buChar char="•"/>
          </a:pPr>
          <a:r>
            <a:rPr lang="en-US" sz="1200" kern="1200" dirty="0">
              <a:solidFill>
                <a:schemeClr val="bg1"/>
              </a:solidFill>
            </a:rPr>
            <a:t>K mod 10</a:t>
          </a:r>
        </a:p>
        <a:p>
          <a:pPr marL="114300" lvl="1" indent="-114300" algn="l" defTabSz="533400">
            <a:lnSpc>
              <a:spcPct val="90000"/>
            </a:lnSpc>
            <a:spcBef>
              <a:spcPct val="0"/>
            </a:spcBef>
            <a:spcAft>
              <a:spcPct val="15000"/>
            </a:spcAft>
            <a:buChar char="•"/>
          </a:pPr>
          <a:r>
            <a:rPr lang="en-US" sz="1200" kern="1200" dirty="0" err="1">
              <a:solidFill>
                <a:schemeClr val="bg1"/>
              </a:solidFill>
            </a:rPr>
            <a:t>kmod</a:t>
          </a:r>
          <a:r>
            <a:rPr lang="en-US" sz="1200" kern="1200" dirty="0">
              <a:solidFill>
                <a:schemeClr val="bg1"/>
              </a:solidFill>
            </a:rPr>
            <a:t> n (0 – n-1)</a:t>
          </a:r>
        </a:p>
        <a:p>
          <a:pPr marL="114300" lvl="1" indent="-114300" algn="l" defTabSz="533400">
            <a:lnSpc>
              <a:spcPct val="90000"/>
            </a:lnSpc>
            <a:spcBef>
              <a:spcPct val="0"/>
            </a:spcBef>
            <a:spcAft>
              <a:spcPct val="15000"/>
            </a:spcAft>
            <a:buChar char="•"/>
          </a:pPr>
          <a:r>
            <a:rPr lang="en-US" sz="1200" kern="1200" dirty="0">
              <a:solidFill>
                <a:schemeClr val="bg1"/>
              </a:solidFill>
            </a:rPr>
            <a:t>mid square</a:t>
          </a:r>
        </a:p>
        <a:p>
          <a:pPr marL="114300" lvl="1" indent="-114300" algn="l" defTabSz="533400">
            <a:lnSpc>
              <a:spcPct val="90000"/>
            </a:lnSpc>
            <a:spcBef>
              <a:spcPct val="0"/>
            </a:spcBef>
            <a:spcAft>
              <a:spcPct val="15000"/>
            </a:spcAft>
            <a:buChar char="•"/>
          </a:pPr>
          <a:r>
            <a:rPr lang="en-US" sz="1200" kern="1200" dirty="0">
              <a:solidFill>
                <a:schemeClr val="bg1"/>
              </a:solidFill>
            </a:rPr>
            <a:t>folding method</a:t>
          </a:r>
        </a:p>
      </dsp:txBody>
      <dsp:txXfrm>
        <a:off x="3648743" y="1434741"/>
        <a:ext cx="2356575" cy="717370"/>
      </dsp:txXfrm>
    </dsp:sp>
    <dsp:sp modelId="{D0D950EC-B946-409C-86EE-3F3844BD66F2}">
      <dsp:nvSpPr>
        <dsp:cNvPr id="0" name=""/>
        <dsp:cNvSpPr/>
      </dsp:nvSpPr>
      <dsp:spPr>
        <a:xfrm>
          <a:off x="3342504" y="1793427"/>
          <a:ext cx="30744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DD660D-519C-47D4-B9FC-40DBFB2F4FF0}">
      <dsp:nvSpPr>
        <dsp:cNvPr id="0" name=""/>
        <dsp:cNvSpPr/>
      </dsp:nvSpPr>
      <dsp:spPr>
        <a:xfrm rot="5400000">
          <a:off x="2556675" y="1950634"/>
          <a:ext cx="941190" cy="625957"/>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8EE77-1228-4E9E-813B-15702E43C5AB}" type="datetimeFigureOut">
              <a:rPr lang="en-US" smtClean="0"/>
              <a:t>2/19/2025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2B748-8BE3-4579-800F-8282326D1D71}" type="slidenum">
              <a:rPr lang="en-US" smtClean="0"/>
              <a:t>‹#›</a:t>
            </a:fld>
            <a:endParaRPr lang="en-US"/>
          </a:p>
        </p:txBody>
      </p:sp>
    </p:spTree>
    <p:extLst>
      <p:ext uri="{BB962C8B-B14F-4D97-AF65-F5344CB8AC3E}">
        <p14:creationId xmlns:p14="http://schemas.microsoft.com/office/powerpoint/2010/main" val="393701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2B748-8BE3-4579-800F-8282326D1D71}" type="slidenum">
              <a:rPr lang="en-US" smtClean="0"/>
              <a:t>9</a:t>
            </a:fld>
            <a:endParaRPr lang="en-US"/>
          </a:p>
        </p:txBody>
      </p:sp>
    </p:spTree>
    <p:extLst>
      <p:ext uri="{BB962C8B-B14F-4D97-AF65-F5344CB8AC3E}">
        <p14:creationId xmlns:p14="http://schemas.microsoft.com/office/powerpoint/2010/main" val="201726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A3181-1758-84EF-0F83-C19B444B91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DD2C9-B24A-6260-C1A3-4A5A3A7469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CA5741-2879-E9C2-8D2F-DCAF591F1D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091B8F-8EFD-1072-3CBC-CCCD612C3BE1}"/>
              </a:ext>
            </a:extLst>
          </p:cNvPr>
          <p:cNvSpPr>
            <a:spLocks noGrp="1"/>
          </p:cNvSpPr>
          <p:nvPr>
            <p:ph type="sldNum" sz="quarter" idx="5"/>
          </p:nvPr>
        </p:nvSpPr>
        <p:spPr/>
        <p:txBody>
          <a:bodyPr/>
          <a:lstStyle/>
          <a:p>
            <a:fld id="{C022B748-8BE3-4579-800F-8282326D1D71}" type="slidenum">
              <a:rPr lang="en-US" smtClean="0"/>
              <a:t>11</a:t>
            </a:fld>
            <a:endParaRPr lang="en-US"/>
          </a:p>
        </p:txBody>
      </p:sp>
    </p:spTree>
    <p:extLst>
      <p:ext uri="{BB962C8B-B14F-4D97-AF65-F5344CB8AC3E}">
        <p14:creationId xmlns:p14="http://schemas.microsoft.com/office/powerpoint/2010/main" val="3520496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AD3DE-9433-F24F-9906-14E81AA3D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18B981-0A72-574F-AFF1-428AAA6230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2FDF9-B255-C193-B2A1-252421ECD5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8CE12E-5F07-8BA3-777C-2182E3C1BAEA}"/>
              </a:ext>
            </a:extLst>
          </p:cNvPr>
          <p:cNvSpPr>
            <a:spLocks noGrp="1"/>
          </p:cNvSpPr>
          <p:nvPr>
            <p:ph type="sldNum" sz="quarter" idx="5"/>
          </p:nvPr>
        </p:nvSpPr>
        <p:spPr/>
        <p:txBody>
          <a:bodyPr/>
          <a:lstStyle/>
          <a:p>
            <a:fld id="{C022B748-8BE3-4579-800F-8282326D1D71}" type="slidenum">
              <a:rPr lang="en-US" smtClean="0"/>
              <a:t>12</a:t>
            </a:fld>
            <a:endParaRPr lang="en-US"/>
          </a:p>
        </p:txBody>
      </p:sp>
    </p:spTree>
    <p:extLst>
      <p:ext uri="{BB962C8B-B14F-4D97-AF65-F5344CB8AC3E}">
        <p14:creationId xmlns:p14="http://schemas.microsoft.com/office/powerpoint/2010/main" val="104543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B759D-546C-7DD5-B0B4-13A84923B8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BC22B-747A-F1B5-FBB9-46FCEFD185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67B5F6-4CA4-F5ED-D440-9D5787B335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5E3F2F-7287-0823-A637-C228A97AC648}"/>
              </a:ext>
            </a:extLst>
          </p:cNvPr>
          <p:cNvSpPr>
            <a:spLocks noGrp="1"/>
          </p:cNvSpPr>
          <p:nvPr>
            <p:ph type="sldNum" sz="quarter" idx="5"/>
          </p:nvPr>
        </p:nvSpPr>
        <p:spPr/>
        <p:txBody>
          <a:bodyPr/>
          <a:lstStyle/>
          <a:p>
            <a:fld id="{C022B748-8BE3-4579-800F-8282326D1D71}" type="slidenum">
              <a:rPr lang="en-US" smtClean="0"/>
              <a:t>14</a:t>
            </a:fld>
            <a:endParaRPr lang="en-US"/>
          </a:p>
        </p:txBody>
      </p:sp>
    </p:spTree>
    <p:extLst>
      <p:ext uri="{BB962C8B-B14F-4D97-AF65-F5344CB8AC3E}">
        <p14:creationId xmlns:p14="http://schemas.microsoft.com/office/powerpoint/2010/main" val="4045984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8E4B-0078-CE1B-A800-3ED06B8339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C96438-757F-5EBC-D8BB-87CA752636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63C418-AC29-0E45-1433-2775200D582C}"/>
              </a:ext>
            </a:extLst>
          </p:cNvPr>
          <p:cNvSpPr>
            <a:spLocks noGrp="1"/>
          </p:cNvSpPr>
          <p:nvPr>
            <p:ph type="dt" sz="half" idx="10"/>
          </p:nvPr>
        </p:nvSpPr>
        <p:spPr/>
        <p:txBody>
          <a:bodyPr/>
          <a:lstStyle/>
          <a:p>
            <a:fld id="{76DE8080-3765-4FF5-B0E4-CEDFFB724253}" type="datetimeFigureOut">
              <a:rPr lang="en-US" smtClean="0"/>
              <a:t>2/19/2025</a:t>
            </a:fld>
            <a:endParaRPr lang="en-US"/>
          </a:p>
        </p:txBody>
      </p:sp>
      <p:sp>
        <p:nvSpPr>
          <p:cNvPr id="5" name="Footer Placeholder 4">
            <a:extLst>
              <a:ext uri="{FF2B5EF4-FFF2-40B4-BE49-F238E27FC236}">
                <a16:creationId xmlns:a16="http://schemas.microsoft.com/office/drawing/2014/main" id="{12C496D6-A5F4-1B8E-DECE-0E67A8AE4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44DB1-9A3E-3293-EB78-7120EC3EDCE6}"/>
              </a:ext>
            </a:extLst>
          </p:cNvPr>
          <p:cNvSpPr>
            <a:spLocks noGrp="1"/>
          </p:cNvSpPr>
          <p:nvPr>
            <p:ph type="sldNum" sz="quarter" idx="12"/>
          </p:nvPr>
        </p:nvSpPr>
        <p:spPr/>
        <p:txBody>
          <a:bodyPr/>
          <a:lstStyle/>
          <a:p>
            <a:fld id="{AD8E66DB-D786-4EEF-B50B-9E7726EB8E24}" type="slidenum">
              <a:rPr lang="en-US" smtClean="0"/>
              <a:t>‹#›</a:t>
            </a:fld>
            <a:endParaRPr lang="en-US"/>
          </a:p>
        </p:txBody>
      </p:sp>
    </p:spTree>
    <p:extLst>
      <p:ext uri="{BB962C8B-B14F-4D97-AF65-F5344CB8AC3E}">
        <p14:creationId xmlns:p14="http://schemas.microsoft.com/office/powerpoint/2010/main" val="232971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1BC9-C370-DC83-F93B-3C91E167D2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962245-BBD0-59BE-82EF-87B387699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AF7F8-D408-467B-0865-977633878A19}"/>
              </a:ext>
            </a:extLst>
          </p:cNvPr>
          <p:cNvSpPr>
            <a:spLocks noGrp="1"/>
          </p:cNvSpPr>
          <p:nvPr>
            <p:ph type="dt" sz="half" idx="10"/>
          </p:nvPr>
        </p:nvSpPr>
        <p:spPr/>
        <p:txBody>
          <a:bodyPr/>
          <a:lstStyle/>
          <a:p>
            <a:fld id="{76DE8080-3765-4FF5-B0E4-CEDFFB724253}" type="datetimeFigureOut">
              <a:rPr lang="en-US" smtClean="0"/>
              <a:t>2/19/2025</a:t>
            </a:fld>
            <a:endParaRPr lang="en-US"/>
          </a:p>
        </p:txBody>
      </p:sp>
      <p:sp>
        <p:nvSpPr>
          <p:cNvPr id="5" name="Footer Placeholder 4">
            <a:extLst>
              <a:ext uri="{FF2B5EF4-FFF2-40B4-BE49-F238E27FC236}">
                <a16:creationId xmlns:a16="http://schemas.microsoft.com/office/drawing/2014/main" id="{99DFD32B-F406-FFBF-81B2-60261C4F0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71DAF-0FBF-8C6B-75AE-9B50D21F610F}"/>
              </a:ext>
            </a:extLst>
          </p:cNvPr>
          <p:cNvSpPr>
            <a:spLocks noGrp="1"/>
          </p:cNvSpPr>
          <p:nvPr>
            <p:ph type="sldNum" sz="quarter" idx="12"/>
          </p:nvPr>
        </p:nvSpPr>
        <p:spPr/>
        <p:txBody>
          <a:bodyPr/>
          <a:lstStyle/>
          <a:p>
            <a:fld id="{AD8E66DB-D786-4EEF-B50B-9E7726EB8E24}" type="slidenum">
              <a:rPr lang="en-US" smtClean="0"/>
              <a:t>‹#›</a:t>
            </a:fld>
            <a:endParaRPr lang="en-US"/>
          </a:p>
        </p:txBody>
      </p:sp>
    </p:spTree>
    <p:extLst>
      <p:ext uri="{BB962C8B-B14F-4D97-AF65-F5344CB8AC3E}">
        <p14:creationId xmlns:p14="http://schemas.microsoft.com/office/powerpoint/2010/main" val="2694042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3B4B5-D88F-36A8-00B8-B1D894D997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7C44EB-4576-7BAB-07C4-4D69491716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69E21-C1DF-41A0-3E06-5E054B1124E9}"/>
              </a:ext>
            </a:extLst>
          </p:cNvPr>
          <p:cNvSpPr>
            <a:spLocks noGrp="1"/>
          </p:cNvSpPr>
          <p:nvPr>
            <p:ph type="dt" sz="half" idx="10"/>
          </p:nvPr>
        </p:nvSpPr>
        <p:spPr/>
        <p:txBody>
          <a:bodyPr/>
          <a:lstStyle/>
          <a:p>
            <a:fld id="{76DE8080-3765-4FF5-B0E4-CEDFFB724253}" type="datetimeFigureOut">
              <a:rPr lang="en-US" smtClean="0"/>
              <a:t>2/19/2025</a:t>
            </a:fld>
            <a:endParaRPr lang="en-US"/>
          </a:p>
        </p:txBody>
      </p:sp>
      <p:sp>
        <p:nvSpPr>
          <p:cNvPr id="5" name="Footer Placeholder 4">
            <a:extLst>
              <a:ext uri="{FF2B5EF4-FFF2-40B4-BE49-F238E27FC236}">
                <a16:creationId xmlns:a16="http://schemas.microsoft.com/office/drawing/2014/main" id="{B99511DD-51B0-20EC-3CBA-32C631BAA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D716F-9157-F297-7EBE-D607279C87B0}"/>
              </a:ext>
            </a:extLst>
          </p:cNvPr>
          <p:cNvSpPr>
            <a:spLocks noGrp="1"/>
          </p:cNvSpPr>
          <p:nvPr>
            <p:ph type="sldNum" sz="quarter" idx="12"/>
          </p:nvPr>
        </p:nvSpPr>
        <p:spPr/>
        <p:txBody>
          <a:bodyPr/>
          <a:lstStyle/>
          <a:p>
            <a:fld id="{AD8E66DB-D786-4EEF-B50B-9E7726EB8E24}" type="slidenum">
              <a:rPr lang="en-US" smtClean="0"/>
              <a:t>‹#›</a:t>
            </a:fld>
            <a:endParaRPr lang="en-US"/>
          </a:p>
        </p:txBody>
      </p:sp>
    </p:spTree>
    <p:extLst>
      <p:ext uri="{BB962C8B-B14F-4D97-AF65-F5344CB8AC3E}">
        <p14:creationId xmlns:p14="http://schemas.microsoft.com/office/powerpoint/2010/main" val="306207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32E1-4F07-CB89-E45C-4A83319C68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5F63B-AB19-7D3F-6F49-3CA7836A7E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54509-C364-FB61-1F49-4B594C4B859F}"/>
              </a:ext>
            </a:extLst>
          </p:cNvPr>
          <p:cNvSpPr>
            <a:spLocks noGrp="1"/>
          </p:cNvSpPr>
          <p:nvPr>
            <p:ph type="dt" sz="half" idx="10"/>
          </p:nvPr>
        </p:nvSpPr>
        <p:spPr/>
        <p:txBody>
          <a:bodyPr/>
          <a:lstStyle/>
          <a:p>
            <a:fld id="{76DE8080-3765-4FF5-B0E4-CEDFFB724253}" type="datetimeFigureOut">
              <a:rPr lang="en-US" smtClean="0"/>
              <a:t>2/19/2025</a:t>
            </a:fld>
            <a:endParaRPr lang="en-US"/>
          </a:p>
        </p:txBody>
      </p:sp>
      <p:sp>
        <p:nvSpPr>
          <p:cNvPr id="5" name="Footer Placeholder 4">
            <a:extLst>
              <a:ext uri="{FF2B5EF4-FFF2-40B4-BE49-F238E27FC236}">
                <a16:creationId xmlns:a16="http://schemas.microsoft.com/office/drawing/2014/main" id="{91B64802-A248-3B28-6219-A9A077DC6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B776B-E1A0-CF99-90D5-52B7A089DBF0}"/>
              </a:ext>
            </a:extLst>
          </p:cNvPr>
          <p:cNvSpPr>
            <a:spLocks noGrp="1"/>
          </p:cNvSpPr>
          <p:nvPr>
            <p:ph type="sldNum" sz="quarter" idx="12"/>
          </p:nvPr>
        </p:nvSpPr>
        <p:spPr/>
        <p:txBody>
          <a:bodyPr/>
          <a:lstStyle/>
          <a:p>
            <a:fld id="{AD8E66DB-D786-4EEF-B50B-9E7726EB8E24}" type="slidenum">
              <a:rPr lang="en-US" smtClean="0"/>
              <a:t>‹#›</a:t>
            </a:fld>
            <a:endParaRPr lang="en-US"/>
          </a:p>
        </p:txBody>
      </p:sp>
    </p:spTree>
    <p:extLst>
      <p:ext uri="{BB962C8B-B14F-4D97-AF65-F5344CB8AC3E}">
        <p14:creationId xmlns:p14="http://schemas.microsoft.com/office/powerpoint/2010/main" val="1806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8CA4-2503-50F3-5238-9CEC90A23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7F3EFE-20F3-0AD1-A695-39C30F723B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FDD409-87D5-2F08-C9E6-10862FA5704D}"/>
              </a:ext>
            </a:extLst>
          </p:cNvPr>
          <p:cNvSpPr>
            <a:spLocks noGrp="1"/>
          </p:cNvSpPr>
          <p:nvPr>
            <p:ph type="dt" sz="half" idx="10"/>
          </p:nvPr>
        </p:nvSpPr>
        <p:spPr/>
        <p:txBody>
          <a:bodyPr/>
          <a:lstStyle/>
          <a:p>
            <a:fld id="{76DE8080-3765-4FF5-B0E4-CEDFFB724253}" type="datetimeFigureOut">
              <a:rPr lang="en-US" smtClean="0"/>
              <a:t>2/19/2025</a:t>
            </a:fld>
            <a:endParaRPr lang="en-US"/>
          </a:p>
        </p:txBody>
      </p:sp>
      <p:sp>
        <p:nvSpPr>
          <p:cNvPr id="5" name="Footer Placeholder 4">
            <a:extLst>
              <a:ext uri="{FF2B5EF4-FFF2-40B4-BE49-F238E27FC236}">
                <a16:creationId xmlns:a16="http://schemas.microsoft.com/office/drawing/2014/main" id="{BA601413-A59A-CB67-914E-E0CF3569D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00EEA-0008-8575-5E52-DDAC6F726E31}"/>
              </a:ext>
            </a:extLst>
          </p:cNvPr>
          <p:cNvSpPr>
            <a:spLocks noGrp="1"/>
          </p:cNvSpPr>
          <p:nvPr>
            <p:ph type="sldNum" sz="quarter" idx="12"/>
          </p:nvPr>
        </p:nvSpPr>
        <p:spPr/>
        <p:txBody>
          <a:bodyPr/>
          <a:lstStyle/>
          <a:p>
            <a:fld id="{AD8E66DB-D786-4EEF-B50B-9E7726EB8E24}" type="slidenum">
              <a:rPr lang="en-US" smtClean="0"/>
              <a:t>‹#›</a:t>
            </a:fld>
            <a:endParaRPr lang="en-US"/>
          </a:p>
        </p:txBody>
      </p:sp>
    </p:spTree>
    <p:extLst>
      <p:ext uri="{BB962C8B-B14F-4D97-AF65-F5344CB8AC3E}">
        <p14:creationId xmlns:p14="http://schemas.microsoft.com/office/powerpoint/2010/main" val="57551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B123-E2DD-C2E4-0189-C73FCDC3E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F79944-3A01-2BCC-5ED5-8F90F6096B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776DE4-A226-33DC-CE0F-E6C7CA61F8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C43C7-8044-8253-B447-E5201B4F0F75}"/>
              </a:ext>
            </a:extLst>
          </p:cNvPr>
          <p:cNvSpPr>
            <a:spLocks noGrp="1"/>
          </p:cNvSpPr>
          <p:nvPr>
            <p:ph type="dt" sz="half" idx="10"/>
          </p:nvPr>
        </p:nvSpPr>
        <p:spPr/>
        <p:txBody>
          <a:bodyPr/>
          <a:lstStyle/>
          <a:p>
            <a:fld id="{76DE8080-3765-4FF5-B0E4-CEDFFB724253}" type="datetimeFigureOut">
              <a:rPr lang="en-US" smtClean="0"/>
              <a:t>2/19/2025</a:t>
            </a:fld>
            <a:endParaRPr lang="en-US"/>
          </a:p>
        </p:txBody>
      </p:sp>
      <p:sp>
        <p:nvSpPr>
          <p:cNvPr id="6" name="Footer Placeholder 5">
            <a:extLst>
              <a:ext uri="{FF2B5EF4-FFF2-40B4-BE49-F238E27FC236}">
                <a16:creationId xmlns:a16="http://schemas.microsoft.com/office/drawing/2014/main" id="{73EF9EE7-7B9D-C40C-BAED-BDBAD78AB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30B7F-60F1-A262-D31A-CE0325E3E886}"/>
              </a:ext>
            </a:extLst>
          </p:cNvPr>
          <p:cNvSpPr>
            <a:spLocks noGrp="1"/>
          </p:cNvSpPr>
          <p:nvPr>
            <p:ph type="sldNum" sz="quarter" idx="12"/>
          </p:nvPr>
        </p:nvSpPr>
        <p:spPr/>
        <p:txBody>
          <a:bodyPr/>
          <a:lstStyle/>
          <a:p>
            <a:fld id="{AD8E66DB-D786-4EEF-B50B-9E7726EB8E24}" type="slidenum">
              <a:rPr lang="en-US" smtClean="0"/>
              <a:t>‹#›</a:t>
            </a:fld>
            <a:endParaRPr lang="en-US"/>
          </a:p>
        </p:txBody>
      </p:sp>
    </p:spTree>
    <p:extLst>
      <p:ext uri="{BB962C8B-B14F-4D97-AF65-F5344CB8AC3E}">
        <p14:creationId xmlns:p14="http://schemas.microsoft.com/office/powerpoint/2010/main" val="282362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E493-8754-ECE5-0DE6-E12776DF43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D4304-6F01-C92A-4E30-219674BA0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9E2E6B-516E-A4A5-A4EA-85EE079513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CEF305-4B29-5C41-C133-3585F5020A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1FDB19-B377-46ED-FF87-A63AF16E4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DAE2A2-1BDC-7D37-073E-58FCA1C0304E}"/>
              </a:ext>
            </a:extLst>
          </p:cNvPr>
          <p:cNvSpPr>
            <a:spLocks noGrp="1"/>
          </p:cNvSpPr>
          <p:nvPr>
            <p:ph type="dt" sz="half" idx="10"/>
          </p:nvPr>
        </p:nvSpPr>
        <p:spPr/>
        <p:txBody>
          <a:bodyPr/>
          <a:lstStyle/>
          <a:p>
            <a:fld id="{76DE8080-3765-4FF5-B0E4-CEDFFB724253}" type="datetimeFigureOut">
              <a:rPr lang="en-US" smtClean="0"/>
              <a:t>2/19/2025</a:t>
            </a:fld>
            <a:endParaRPr lang="en-US"/>
          </a:p>
        </p:txBody>
      </p:sp>
      <p:sp>
        <p:nvSpPr>
          <p:cNvPr id="8" name="Footer Placeholder 7">
            <a:extLst>
              <a:ext uri="{FF2B5EF4-FFF2-40B4-BE49-F238E27FC236}">
                <a16:creationId xmlns:a16="http://schemas.microsoft.com/office/drawing/2014/main" id="{C64098EC-B448-0911-3F12-4CA55C4E76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FA0769-A7C0-6E71-4D9B-1E420BC5AB9E}"/>
              </a:ext>
            </a:extLst>
          </p:cNvPr>
          <p:cNvSpPr>
            <a:spLocks noGrp="1"/>
          </p:cNvSpPr>
          <p:nvPr>
            <p:ph type="sldNum" sz="quarter" idx="12"/>
          </p:nvPr>
        </p:nvSpPr>
        <p:spPr/>
        <p:txBody>
          <a:bodyPr/>
          <a:lstStyle/>
          <a:p>
            <a:fld id="{AD8E66DB-D786-4EEF-B50B-9E7726EB8E24}" type="slidenum">
              <a:rPr lang="en-US" smtClean="0"/>
              <a:t>‹#›</a:t>
            </a:fld>
            <a:endParaRPr lang="en-US"/>
          </a:p>
        </p:txBody>
      </p:sp>
    </p:spTree>
    <p:extLst>
      <p:ext uri="{BB962C8B-B14F-4D97-AF65-F5344CB8AC3E}">
        <p14:creationId xmlns:p14="http://schemas.microsoft.com/office/powerpoint/2010/main" val="16629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40D0-D12C-EBAB-11AD-7A791442D0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D48380-E6ED-E2DE-0683-01D5E7345739}"/>
              </a:ext>
            </a:extLst>
          </p:cNvPr>
          <p:cNvSpPr>
            <a:spLocks noGrp="1"/>
          </p:cNvSpPr>
          <p:nvPr>
            <p:ph type="dt" sz="half" idx="10"/>
          </p:nvPr>
        </p:nvSpPr>
        <p:spPr/>
        <p:txBody>
          <a:bodyPr/>
          <a:lstStyle/>
          <a:p>
            <a:fld id="{76DE8080-3765-4FF5-B0E4-CEDFFB724253}" type="datetimeFigureOut">
              <a:rPr lang="en-US" smtClean="0"/>
              <a:t>2/19/2025</a:t>
            </a:fld>
            <a:endParaRPr lang="en-US"/>
          </a:p>
        </p:txBody>
      </p:sp>
      <p:sp>
        <p:nvSpPr>
          <p:cNvPr id="4" name="Footer Placeholder 3">
            <a:extLst>
              <a:ext uri="{FF2B5EF4-FFF2-40B4-BE49-F238E27FC236}">
                <a16:creationId xmlns:a16="http://schemas.microsoft.com/office/drawing/2014/main" id="{5658F012-CCC0-647E-574D-656BA25A33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36B673-FD6F-2F04-3908-2DC5629D2B11}"/>
              </a:ext>
            </a:extLst>
          </p:cNvPr>
          <p:cNvSpPr>
            <a:spLocks noGrp="1"/>
          </p:cNvSpPr>
          <p:nvPr>
            <p:ph type="sldNum" sz="quarter" idx="12"/>
          </p:nvPr>
        </p:nvSpPr>
        <p:spPr/>
        <p:txBody>
          <a:bodyPr/>
          <a:lstStyle/>
          <a:p>
            <a:fld id="{AD8E66DB-D786-4EEF-B50B-9E7726EB8E24}" type="slidenum">
              <a:rPr lang="en-US" smtClean="0"/>
              <a:t>‹#›</a:t>
            </a:fld>
            <a:endParaRPr lang="en-US"/>
          </a:p>
        </p:txBody>
      </p:sp>
    </p:spTree>
    <p:extLst>
      <p:ext uri="{BB962C8B-B14F-4D97-AF65-F5344CB8AC3E}">
        <p14:creationId xmlns:p14="http://schemas.microsoft.com/office/powerpoint/2010/main" val="3671345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618DD-FFB8-6E62-3C8A-67919C69540C}"/>
              </a:ext>
            </a:extLst>
          </p:cNvPr>
          <p:cNvSpPr>
            <a:spLocks noGrp="1"/>
          </p:cNvSpPr>
          <p:nvPr>
            <p:ph type="dt" sz="half" idx="10"/>
          </p:nvPr>
        </p:nvSpPr>
        <p:spPr/>
        <p:txBody>
          <a:bodyPr/>
          <a:lstStyle/>
          <a:p>
            <a:fld id="{76DE8080-3765-4FF5-B0E4-CEDFFB724253}" type="datetimeFigureOut">
              <a:rPr lang="en-US" smtClean="0"/>
              <a:t>2/19/2025</a:t>
            </a:fld>
            <a:endParaRPr lang="en-US"/>
          </a:p>
        </p:txBody>
      </p:sp>
      <p:sp>
        <p:nvSpPr>
          <p:cNvPr id="3" name="Footer Placeholder 2">
            <a:extLst>
              <a:ext uri="{FF2B5EF4-FFF2-40B4-BE49-F238E27FC236}">
                <a16:creationId xmlns:a16="http://schemas.microsoft.com/office/drawing/2014/main" id="{D45BD734-EE16-F807-E8B0-6EE476DD38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3F8281-D6F1-97B6-D784-BF8AB9C6B6D5}"/>
              </a:ext>
            </a:extLst>
          </p:cNvPr>
          <p:cNvSpPr>
            <a:spLocks noGrp="1"/>
          </p:cNvSpPr>
          <p:nvPr>
            <p:ph type="sldNum" sz="quarter" idx="12"/>
          </p:nvPr>
        </p:nvSpPr>
        <p:spPr/>
        <p:txBody>
          <a:bodyPr/>
          <a:lstStyle/>
          <a:p>
            <a:fld id="{AD8E66DB-D786-4EEF-B50B-9E7726EB8E24}" type="slidenum">
              <a:rPr lang="en-US" smtClean="0"/>
              <a:t>‹#›</a:t>
            </a:fld>
            <a:endParaRPr lang="en-US"/>
          </a:p>
        </p:txBody>
      </p:sp>
    </p:spTree>
    <p:extLst>
      <p:ext uri="{BB962C8B-B14F-4D97-AF65-F5344CB8AC3E}">
        <p14:creationId xmlns:p14="http://schemas.microsoft.com/office/powerpoint/2010/main" val="4148783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7C84-86B2-1C51-C34A-03E5A1649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D7EEB5-7A01-7B7A-632A-955A353490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CC8FF6-4640-69D3-C13A-259B92384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78BC3-1387-82A0-2557-6EE7BB2E1D23}"/>
              </a:ext>
            </a:extLst>
          </p:cNvPr>
          <p:cNvSpPr>
            <a:spLocks noGrp="1"/>
          </p:cNvSpPr>
          <p:nvPr>
            <p:ph type="dt" sz="half" idx="10"/>
          </p:nvPr>
        </p:nvSpPr>
        <p:spPr/>
        <p:txBody>
          <a:bodyPr/>
          <a:lstStyle/>
          <a:p>
            <a:fld id="{76DE8080-3765-4FF5-B0E4-CEDFFB724253}" type="datetimeFigureOut">
              <a:rPr lang="en-US" smtClean="0"/>
              <a:t>2/19/2025</a:t>
            </a:fld>
            <a:endParaRPr lang="en-US"/>
          </a:p>
        </p:txBody>
      </p:sp>
      <p:sp>
        <p:nvSpPr>
          <p:cNvPr id="6" name="Footer Placeholder 5">
            <a:extLst>
              <a:ext uri="{FF2B5EF4-FFF2-40B4-BE49-F238E27FC236}">
                <a16:creationId xmlns:a16="http://schemas.microsoft.com/office/drawing/2014/main" id="{959BB410-2DB7-4B3F-4EF1-5424A56A01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ECA5E-A9D4-4E57-2C96-5617D707C061}"/>
              </a:ext>
            </a:extLst>
          </p:cNvPr>
          <p:cNvSpPr>
            <a:spLocks noGrp="1"/>
          </p:cNvSpPr>
          <p:nvPr>
            <p:ph type="sldNum" sz="quarter" idx="12"/>
          </p:nvPr>
        </p:nvSpPr>
        <p:spPr/>
        <p:txBody>
          <a:bodyPr/>
          <a:lstStyle/>
          <a:p>
            <a:fld id="{AD8E66DB-D786-4EEF-B50B-9E7726EB8E24}" type="slidenum">
              <a:rPr lang="en-US" smtClean="0"/>
              <a:t>‹#›</a:t>
            </a:fld>
            <a:endParaRPr lang="en-US"/>
          </a:p>
        </p:txBody>
      </p:sp>
    </p:spTree>
    <p:extLst>
      <p:ext uri="{BB962C8B-B14F-4D97-AF65-F5344CB8AC3E}">
        <p14:creationId xmlns:p14="http://schemas.microsoft.com/office/powerpoint/2010/main" val="299433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ED99-7F15-8478-E18A-7009FDAB14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C87249-9778-3FA4-2B62-9971BFFC03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C10556-7FF2-CB7C-B7E2-831E0D8E7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4F810A-26C0-0538-6CFE-FFAA673D5D44}"/>
              </a:ext>
            </a:extLst>
          </p:cNvPr>
          <p:cNvSpPr>
            <a:spLocks noGrp="1"/>
          </p:cNvSpPr>
          <p:nvPr>
            <p:ph type="dt" sz="half" idx="10"/>
          </p:nvPr>
        </p:nvSpPr>
        <p:spPr/>
        <p:txBody>
          <a:bodyPr/>
          <a:lstStyle/>
          <a:p>
            <a:fld id="{76DE8080-3765-4FF5-B0E4-CEDFFB724253}" type="datetimeFigureOut">
              <a:rPr lang="en-US" smtClean="0"/>
              <a:t>2/19/2025</a:t>
            </a:fld>
            <a:endParaRPr lang="en-US"/>
          </a:p>
        </p:txBody>
      </p:sp>
      <p:sp>
        <p:nvSpPr>
          <p:cNvPr id="6" name="Footer Placeholder 5">
            <a:extLst>
              <a:ext uri="{FF2B5EF4-FFF2-40B4-BE49-F238E27FC236}">
                <a16:creationId xmlns:a16="http://schemas.microsoft.com/office/drawing/2014/main" id="{F58EB6DD-F666-6554-BD8D-CF6F9E420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D8198-6E42-84BC-F83F-1B8E37BE7CF1}"/>
              </a:ext>
            </a:extLst>
          </p:cNvPr>
          <p:cNvSpPr>
            <a:spLocks noGrp="1"/>
          </p:cNvSpPr>
          <p:nvPr>
            <p:ph type="sldNum" sz="quarter" idx="12"/>
          </p:nvPr>
        </p:nvSpPr>
        <p:spPr/>
        <p:txBody>
          <a:bodyPr/>
          <a:lstStyle/>
          <a:p>
            <a:fld id="{AD8E66DB-D786-4EEF-B50B-9E7726EB8E24}" type="slidenum">
              <a:rPr lang="en-US" smtClean="0"/>
              <a:t>‹#›</a:t>
            </a:fld>
            <a:endParaRPr lang="en-US"/>
          </a:p>
        </p:txBody>
      </p:sp>
    </p:spTree>
    <p:extLst>
      <p:ext uri="{BB962C8B-B14F-4D97-AF65-F5344CB8AC3E}">
        <p14:creationId xmlns:p14="http://schemas.microsoft.com/office/powerpoint/2010/main" val="102967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69D23-DA83-5626-A64F-3235A9BCD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D35962-D404-0299-BBEA-4167A81EF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AD05B5-DAA8-788F-C2DC-E4625C277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E8080-3765-4FF5-B0E4-CEDFFB724253}" type="datetimeFigureOut">
              <a:rPr lang="en-US" smtClean="0"/>
              <a:t>2/19/2025</a:t>
            </a:fld>
            <a:endParaRPr lang="en-US"/>
          </a:p>
        </p:txBody>
      </p:sp>
      <p:sp>
        <p:nvSpPr>
          <p:cNvPr id="5" name="Footer Placeholder 4">
            <a:extLst>
              <a:ext uri="{FF2B5EF4-FFF2-40B4-BE49-F238E27FC236}">
                <a16:creationId xmlns:a16="http://schemas.microsoft.com/office/drawing/2014/main" id="{7DB6F31B-23CD-A294-DB4B-DA87149D4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F988A-E388-26DE-9954-23D7431DDF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E66DB-D786-4EEF-B50B-9E7726EB8E24}" type="slidenum">
              <a:rPr lang="en-US" smtClean="0"/>
              <a:t>‹#›</a:t>
            </a:fld>
            <a:endParaRPr lang="en-US"/>
          </a:p>
        </p:txBody>
      </p:sp>
    </p:spTree>
    <p:extLst>
      <p:ext uri="{BB962C8B-B14F-4D97-AF65-F5344CB8AC3E}">
        <p14:creationId xmlns:p14="http://schemas.microsoft.com/office/powerpoint/2010/main" val="4143546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50.png"/><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0.png"/><Relationship Id="rId3" Type="http://schemas.openxmlformats.org/officeDocument/2006/relationships/slide" Target="slide3.xml"/><Relationship Id="rId7" Type="http://schemas.openxmlformats.org/officeDocument/2006/relationships/image" Target="../media/image30.png"/><Relationship Id="rId12" Type="http://schemas.openxmlformats.org/officeDocument/2006/relationships/slide" Target="slide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0.png"/><Relationship Id="rId4" Type="http://schemas.openxmlformats.org/officeDocument/2006/relationships/image" Target="../media/image2.png"/><Relationship Id="rId9"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slide" Target="slide14.xml"/><Relationship Id="rId3" Type="http://schemas.openxmlformats.org/officeDocument/2006/relationships/image" Target="../media/image9.png"/><Relationship Id="rId7" Type="http://schemas.openxmlformats.org/officeDocument/2006/relationships/slide" Target="slide11.xml"/><Relationship Id="rId12" Type="http://schemas.openxmlformats.org/officeDocument/2006/relationships/image" Target="../media/image12.png"/><Relationship Id="rId17" Type="http://schemas.openxmlformats.org/officeDocument/2006/relationships/image" Target="../media/image13.png"/><Relationship Id="rId2" Type="http://schemas.openxmlformats.org/officeDocument/2006/relationships/image" Target="../media/image8.jpeg"/><Relationship Id="rId16" Type="http://schemas.openxmlformats.org/officeDocument/2006/relationships/slide" Target="slide7.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10.png"/><Relationship Id="rId5" Type="http://schemas.openxmlformats.org/officeDocument/2006/relationships/image" Target="../media/image90.png"/><Relationship Id="rId15" Type="http://schemas.openxmlformats.org/officeDocument/2006/relationships/image" Target="../media/image13.png"/><Relationship Id="rId10" Type="http://schemas.openxmlformats.org/officeDocument/2006/relationships/slide" Target="slide12.xml"/><Relationship Id="rId4" Type="http://schemas.openxmlformats.org/officeDocument/2006/relationships/slide" Target="slide9.xml"/><Relationship Id="rId9" Type="http://schemas.openxmlformats.org/officeDocument/2006/relationships/image" Target="../media/image11.png"/><Relationship Id="rId14" Type="http://schemas.openxmlformats.org/officeDocument/2006/relationships/image" Target="../media/image1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slide" Target="slide14.xml"/><Relationship Id="rId3" Type="http://schemas.openxmlformats.org/officeDocument/2006/relationships/image" Target="../media/image9.png"/><Relationship Id="rId7" Type="http://schemas.openxmlformats.org/officeDocument/2006/relationships/slide" Target="slide11.xml"/><Relationship Id="rId12" Type="http://schemas.openxmlformats.org/officeDocument/2006/relationships/image" Target="../media/image12.png"/><Relationship Id="rId17" Type="http://schemas.openxmlformats.org/officeDocument/2006/relationships/image" Target="../media/image13.png"/><Relationship Id="rId2" Type="http://schemas.openxmlformats.org/officeDocument/2006/relationships/image" Target="../media/image8.jpeg"/><Relationship Id="rId16" Type="http://schemas.openxmlformats.org/officeDocument/2006/relationships/slide" Target="slide7.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10.png"/><Relationship Id="rId5" Type="http://schemas.openxmlformats.org/officeDocument/2006/relationships/image" Target="../media/image90.png"/><Relationship Id="rId15" Type="http://schemas.openxmlformats.org/officeDocument/2006/relationships/image" Target="../media/image13.png"/><Relationship Id="rId10" Type="http://schemas.openxmlformats.org/officeDocument/2006/relationships/slide" Target="slide12.xml"/><Relationship Id="rId4" Type="http://schemas.openxmlformats.org/officeDocument/2006/relationships/slide" Target="slide9.xml"/><Relationship Id="rId9" Type="http://schemas.openxmlformats.org/officeDocument/2006/relationships/image" Target="../media/image11.png"/><Relationship Id="rId14" Type="http://schemas.openxmlformats.org/officeDocument/2006/relationships/image" Target="../media/image12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40.png"/><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869142D-AA98-AFB3-8C2B-D5F4CDA62516}"/>
              </a:ext>
            </a:extLst>
          </p:cNvPr>
          <p:cNvSpPr txBox="1"/>
          <p:nvPr/>
        </p:nvSpPr>
        <p:spPr>
          <a:xfrm>
            <a:off x="806824" y="1208595"/>
            <a:ext cx="4547401" cy="2123658"/>
          </a:xfrm>
          <a:prstGeom prst="rect">
            <a:avLst/>
          </a:prstGeom>
          <a:noFill/>
        </p:spPr>
        <p:txBody>
          <a:bodyPr wrap="square" rtlCol="0">
            <a:spAutoFit/>
          </a:bodyPr>
          <a:lstStyle/>
          <a:p>
            <a:r>
              <a:rPr lang="en-US" sz="6600" b="1" dirty="0">
                <a:solidFill>
                  <a:schemeClr val="bg1"/>
                </a:solidFill>
                <a:latin typeface="LCDMono2" panose="00000309000000000000" pitchFamily="49" charset="0"/>
              </a:rPr>
              <a:t>Data Structure</a:t>
            </a:r>
          </a:p>
        </p:txBody>
      </p:sp>
      <p:sp>
        <p:nvSpPr>
          <p:cNvPr id="36" name="TextBox 35">
            <a:extLst>
              <a:ext uri="{FF2B5EF4-FFF2-40B4-BE49-F238E27FC236}">
                <a16:creationId xmlns:a16="http://schemas.microsoft.com/office/drawing/2014/main" id="{C2C0292B-00F8-492E-3DB2-D5C08F94E077}"/>
              </a:ext>
            </a:extLst>
          </p:cNvPr>
          <p:cNvSpPr txBox="1"/>
          <p:nvPr/>
        </p:nvSpPr>
        <p:spPr>
          <a:xfrm>
            <a:off x="702060" y="1733373"/>
            <a:ext cx="2447364" cy="430887"/>
          </a:xfrm>
          <a:prstGeom prst="rect">
            <a:avLst/>
          </a:prstGeom>
          <a:noFill/>
        </p:spPr>
        <p:txBody>
          <a:bodyPr wrap="square" rtlCol="0">
            <a:spAutoFit/>
          </a:bodyPr>
          <a:lstStyle/>
          <a:p>
            <a:r>
              <a:rPr lang="en-US" sz="2200" dirty="0">
                <a:solidFill>
                  <a:srgbClr val="D3383C"/>
                </a:solidFill>
                <a:latin typeface="Shorelines Script Bold" panose="02000500000000000000" pitchFamily="2" charset="0"/>
              </a:rPr>
              <a:t>(Data)</a:t>
            </a:r>
          </a:p>
        </p:txBody>
      </p:sp>
      <p:sp>
        <p:nvSpPr>
          <p:cNvPr id="37" name="TextBox 36">
            <a:extLst>
              <a:ext uri="{FF2B5EF4-FFF2-40B4-BE49-F238E27FC236}">
                <a16:creationId xmlns:a16="http://schemas.microsoft.com/office/drawing/2014/main" id="{9CBFECDA-B9C2-430D-EE76-D9BFD2333AC2}"/>
              </a:ext>
            </a:extLst>
          </p:cNvPr>
          <p:cNvSpPr txBox="1"/>
          <p:nvPr/>
        </p:nvSpPr>
        <p:spPr>
          <a:xfrm>
            <a:off x="702060" y="2721114"/>
            <a:ext cx="5658399" cy="615553"/>
          </a:xfrm>
          <a:prstGeom prst="rect">
            <a:avLst/>
          </a:prstGeom>
          <a:noFill/>
        </p:spPr>
        <p:txBody>
          <a:bodyPr wrap="square" rtlCol="0">
            <a:spAutoFit/>
          </a:bodyPr>
          <a:lstStyle/>
          <a:p>
            <a:r>
              <a:rPr lang="en-US" sz="3400" dirty="0">
                <a:solidFill>
                  <a:srgbClr val="D3383C"/>
                </a:solidFill>
                <a:latin typeface="Shorelines Script Bold" panose="02000500000000000000" pitchFamily="2" charset="0"/>
              </a:rPr>
              <a:t>(structure)</a:t>
            </a:r>
          </a:p>
        </p:txBody>
      </p:sp>
      <p:sp>
        <p:nvSpPr>
          <p:cNvPr id="38" name="Rectangle: Beveled 37">
            <a:extLst>
              <a:ext uri="{FF2B5EF4-FFF2-40B4-BE49-F238E27FC236}">
                <a16:creationId xmlns:a16="http://schemas.microsoft.com/office/drawing/2014/main" id="{A9B059DE-6A9E-DA44-66CB-C80CF629C4EC}"/>
              </a:ext>
            </a:extLst>
          </p:cNvPr>
          <p:cNvSpPr/>
          <p:nvPr/>
        </p:nvSpPr>
        <p:spPr>
          <a:xfrm>
            <a:off x="806824" y="3581330"/>
            <a:ext cx="4138881" cy="615553"/>
          </a:xfrm>
          <a:prstGeom prst="beve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11B44944-A6D2-A3F3-306F-3A7081104EB9}"/>
              </a:ext>
            </a:extLst>
          </p:cNvPr>
          <p:cNvSpPr txBox="1"/>
          <p:nvPr/>
        </p:nvSpPr>
        <p:spPr>
          <a:xfrm>
            <a:off x="1819264" y="3704440"/>
            <a:ext cx="2114000" cy="369332"/>
          </a:xfrm>
          <a:prstGeom prst="rect">
            <a:avLst/>
          </a:prstGeom>
          <a:noFill/>
        </p:spPr>
        <p:txBody>
          <a:bodyPr wrap="square" rtlCol="0">
            <a:spAutoFit/>
          </a:bodyPr>
          <a:lstStyle/>
          <a:p>
            <a:pPr algn="ctr"/>
            <a:r>
              <a:rPr lang="en-US" b="1" dirty="0">
                <a:latin typeface="Ink Free" panose="03080402000500000000" pitchFamily="66" charset="0"/>
              </a:rPr>
              <a:t>Hashing Tree</a:t>
            </a:r>
          </a:p>
        </p:txBody>
      </p:sp>
      <p:sp>
        <p:nvSpPr>
          <p:cNvPr id="40" name="TextBox 39">
            <a:extLst>
              <a:ext uri="{FF2B5EF4-FFF2-40B4-BE49-F238E27FC236}">
                <a16:creationId xmlns:a16="http://schemas.microsoft.com/office/drawing/2014/main" id="{2678CD0D-15F2-3F6B-596D-B3E67223120B}"/>
              </a:ext>
            </a:extLst>
          </p:cNvPr>
          <p:cNvSpPr txBox="1"/>
          <p:nvPr/>
        </p:nvSpPr>
        <p:spPr>
          <a:xfrm>
            <a:off x="806824" y="4504765"/>
            <a:ext cx="4343400"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bg1"/>
                </a:solidFill>
                <a:latin typeface="Arial Black" panose="020B0A04020102020204" pitchFamily="34" charset="0"/>
              </a:rPr>
              <a:t>Introduction</a:t>
            </a:r>
          </a:p>
          <a:p>
            <a:pPr marL="285750" indent="-285750">
              <a:buFont typeface="Wingdings" panose="05000000000000000000" pitchFamily="2" charset="2"/>
              <a:buChar char="q"/>
            </a:pPr>
            <a:r>
              <a:rPr lang="en-US" dirty="0">
                <a:solidFill>
                  <a:schemeClr val="bg1"/>
                </a:solidFill>
                <a:latin typeface="Arial Black" panose="020B0A04020102020204" pitchFamily="34" charset="0"/>
              </a:rPr>
              <a:t>Key Concepts</a:t>
            </a:r>
          </a:p>
          <a:p>
            <a:pPr marL="285750" indent="-285750">
              <a:buFont typeface="Wingdings" panose="05000000000000000000" pitchFamily="2" charset="2"/>
              <a:buChar char="q"/>
            </a:pPr>
            <a:r>
              <a:rPr lang="en-US" dirty="0">
                <a:solidFill>
                  <a:schemeClr val="bg1"/>
                </a:solidFill>
                <a:latin typeface="Arial Black" panose="020B0A04020102020204" pitchFamily="34" charset="0"/>
              </a:rPr>
              <a:t>Terminologies</a:t>
            </a:r>
          </a:p>
          <a:p>
            <a:pPr marL="285750" indent="-285750">
              <a:buFont typeface="Wingdings" panose="05000000000000000000" pitchFamily="2" charset="2"/>
              <a:buChar char="q"/>
            </a:pPr>
            <a:r>
              <a:rPr lang="en-US" dirty="0">
                <a:solidFill>
                  <a:schemeClr val="bg1"/>
                </a:solidFill>
                <a:latin typeface="Arial Black" panose="020B0A04020102020204" pitchFamily="34" charset="0"/>
              </a:rPr>
              <a:t>Collision Resolution</a:t>
            </a:r>
          </a:p>
          <a:p>
            <a:pPr marL="285750" indent="-285750">
              <a:buFont typeface="Wingdings" panose="05000000000000000000" pitchFamily="2" charset="2"/>
              <a:buChar char="q"/>
            </a:pPr>
            <a:r>
              <a:rPr lang="en-US" dirty="0">
                <a:solidFill>
                  <a:schemeClr val="bg1"/>
                </a:solidFill>
                <a:latin typeface="Arial Black" panose="020B0A04020102020204" pitchFamily="34" charset="0"/>
              </a:rPr>
              <a:t>Types</a:t>
            </a:r>
          </a:p>
        </p:txBody>
      </p:sp>
      <p:sp>
        <p:nvSpPr>
          <p:cNvPr id="2" name="Freeform: Shape 1">
            <a:extLst>
              <a:ext uri="{FF2B5EF4-FFF2-40B4-BE49-F238E27FC236}">
                <a16:creationId xmlns:a16="http://schemas.microsoft.com/office/drawing/2014/main" id="{48E3F792-B794-A9C3-5408-895B8C6D7957}"/>
              </a:ext>
            </a:extLst>
          </p:cNvPr>
          <p:cNvSpPr/>
          <p:nvPr/>
        </p:nvSpPr>
        <p:spPr>
          <a:xfrm>
            <a:off x="6837776" y="0"/>
            <a:ext cx="6699738" cy="7033838"/>
          </a:xfrm>
          <a:custGeom>
            <a:avLst/>
            <a:gdLst>
              <a:gd name="connsiteX0" fmla="*/ 2965942 w 6699738"/>
              <a:gd name="connsiteY0" fmla="*/ 4220304 h 7033838"/>
              <a:gd name="connsiteX1" fmla="*/ 3317631 w 6699738"/>
              <a:gd name="connsiteY1" fmla="*/ 4923683 h 7033838"/>
              <a:gd name="connsiteX2" fmla="*/ 2965939 w 6699738"/>
              <a:gd name="connsiteY2" fmla="*/ 5627067 h 7033838"/>
              <a:gd name="connsiteX3" fmla="*/ 3733799 w 6699738"/>
              <a:gd name="connsiteY3" fmla="*/ 5627067 h 7033838"/>
              <a:gd name="connsiteX4" fmla="*/ 3382108 w 6699738"/>
              <a:gd name="connsiteY4" fmla="*/ 4923685 h 7033838"/>
              <a:gd name="connsiteX5" fmla="*/ 3733798 w 6699738"/>
              <a:gd name="connsiteY5" fmla="*/ 4220304 h 7033838"/>
              <a:gd name="connsiteX6" fmla="*/ 1274888 w 6699738"/>
              <a:gd name="connsiteY6" fmla="*/ 4220303 h 7033838"/>
              <a:gd name="connsiteX7" fmla="*/ 1626577 w 6699738"/>
              <a:gd name="connsiteY7" fmla="*/ 4923682 h 7033838"/>
              <a:gd name="connsiteX8" fmla="*/ 1274885 w 6699738"/>
              <a:gd name="connsiteY8" fmla="*/ 5627066 h 7033838"/>
              <a:gd name="connsiteX9" fmla="*/ 2042746 w 6699738"/>
              <a:gd name="connsiteY9" fmla="*/ 5627066 h 7033838"/>
              <a:gd name="connsiteX10" fmla="*/ 1691054 w 6699738"/>
              <a:gd name="connsiteY10" fmla="*/ 4923683 h 7033838"/>
              <a:gd name="connsiteX11" fmla="*/ 2042744 w 6699738"/>
              <a:gd name="connsiteY11" fmla="*/ 4220303 h 7033838"/>
              <a:gd name="connsiteX12" fmla="*/ 3751386 w 6699738"/>
              <a:gd name="connsiteY12" fmla="*/ 2813538 h 7033838"/>
              <a:gd name="connsiteX13" fmla="*/ 4103077 w 6699738"/>
              <a:gd name="connsiteY13" fmla="*/ 3516920 h 7033838"/>
              <a:gd name="connsiteX14" fmla="*/ 3751387 w 6699738"/>
              <a:gd name="connsiteY14" fmla="*/ 4220300 h 7033838"/>
              <a:gd name="connsiteX15" fmla="*/ 4519243 w 6699738"/>
              <a:gd name="connsiteY15" fmla="*/ 4220300 h 7033838"/>
              <a:gd name="connsiteX16" fmla="*/ 4167554 w 6699738"/>
              <a:gd name="connsiteY16" fmla="*/ 3516922 h 7033838"/>
              <a:gd name="connsiteX17" fmla="*/ 4519246 w 6699738"/>
              <a:gd name="connsiteY17" fmla="*/ 2813538 h 7033838"/>
              <a:gd name="connsiteX18" fmla="*/ 2060332 w 6699738"/>
              <a:gd name="connsiteY18" fmla="*/ 2813535 h 7033838"/>
              <a:gd name="connsiteX19" fmla="*/ 2412023 w 6699738"/>
              <a:gd name="connsiteY19" fmla="*/ 3516919 h 7033838"/>
              <a:gd name="connsiteX20" fmla="*/ 2060334 w 6699738"/>
              <a:gd name="connsiteY20" fmla="*/ 4220298 h 7033838"/>
              <a:gd name="connsiteX21" fmla="*/ 2828189 w 6699738"/>
              <a:gd name="connsiteY21" fmla="*/ 4220298 h 7033838"/>
              <a:gd name="connsiteX22" fmla="*/ 2476500 w 6699738"/>
              <a:gd name="connsiteY22" fmla="*/ 3516920 h 7033838"/>
              <a:gd name="connsiteX23" fmla="*/ 2828192 w 6699738"/>
              <a:gd name="connsiteY23" fmla="*/ 2813535 h 7033838"/>
              <a:gd name="connsiteX24" fmla="*/ 2965941 w 6699738"/>
              <a:gd name="connsiteY24" fmla="*/ 1406770 h 7033838"/>
              <a:gd name="connsiteX25" fmla="*/ 3317631 w 6699738"/>
              <a:gd name="connsiteY25" fmla="*/ 2110152 h 7033838"/>
              <a:gd name="connsiteX26" fmla="*/ 2965939 w 6699738"/>
              <a:gd name="connsiteY26" fmla="*/ 2813535 h 7033838"/>
              <a:gd name="connsiteX27" fmla="*/ 3733799 w 6699738"/>
              <a:gd name="connsiteY27" fmla="*/ 2813535 h 7033838"/>
              <a:gd name="connsiteX28" fmla="*/ 3382108 w 6699738"/>
              <a:gd name="connsiteY28" fmla="*/ 2110154 h 7033838"/>
              <a:gd name="connsiteX29" fmla="*/ 3733800 w 6699738"/>
              <a:gd name="connsiteY29" fmla="*/ 1406770 h 7033838"/>
              <a:gd name="connsiteX30" fmla="*/ 1274886 w 6699738"/>
              <a:gd name="connsiteY30" fmla="*/ 1406769 h 7033838"/>
              <a:gd name="connsiteX31" fmla="*/ 1626577 w 6699738"/>
              <a:gd name="connsiteY31" fmla="*/ 2110150 h 7033838"/>
              <a:gd name="connsiteX32" fmla="*/ 1274885 w 6699738"/>
              <a:gd name="connsiteY32" fmla="*/ 2813534 h 7033838"/>
              <a:gd name="connsiteX33" fmla="*/ 2042746 w 6699738"/>
              <a:gd name="connsiteY33" fmla="*/ 2813534 h 7033838"/>
              <a:gd name="connsiteX34" fmla="*/ 1691054 w 6699738"/>
              <a:gd name="connsiteY34" fmla="*/ 2110152 h 7033838"/>
              <a:gd name="connsiteX35" fmla="*/ 2042745 w 6699738"/>
              <a:gd name="connsiteY35" fmla="*/ 1406769 h 7033838"/>
              <a:gd name="connsiteX36" fmla="*/ 1164981 w 6699738"/>
              <a:gd name="connsiteY36" fmla="*/ 0 h 7033838"/>
              <a:gd name="connsiteX37" fmla="*/ 2088174 w 6699738"/>
              <a:gd name="connsiteY37" fmla="*/ 0 h 7033838"/>
              <a:gd name="connsiteX38" fmla="*/ 2439866 w 6699738"/>
              <a:gd name="connsiteY38" fmla="*/ 703385 h 7033838"/>
              <a:gd name="connsiteX39" fmla="*/ 2088175 w 6699738"/>
              <a:gd name="connsiteY39" fmla="*/ 1406767 h 7033838"/>
              <a:gd name="connsiteX40" fmla="*/ 2856034 w 6699738"/>
              <a:gd name="connsiteY40" fmla="*/ 1406767 h 7033838"/>
              <a:gd name="connsiteX41" fmla="*/ 2504343 w 6699738"/>
              <a:gd name="connsiteY41" fmla="*/ 703386 h 7033838"/>
              <a:gd name="connsiteX42" fmla="*/ 2856035 w 6699738"/>
              <a:gd name="connsiteY42" fmla="*/ 1 h 7033838"/>
              <a:gd name="connsiteX43" fmla="*/ 3779228 w 6699738"/>
              <a:gd name="connsiteY43" fmla="*/ 1 h 7033838"/>
              <a:gd name="connsiteX44" fmla="*/ 4130920 w 6699738"/>
              <a:gd name="connsiteY44" fmla="*/ 703386 h 7033838"/>
              <a:gd name="connsiteX45" fmla="*/ 3779229 w 6699738"/>
              <a:gd name="connsiteY45" fmla="*/ 1406769 h 7033838"/>
              <a:gd name="connsiteX46" fmla="*/ 4547088 w 6699738"/>
              <a:gd name="connsiteY46" fmla="*/ 1406769 h 7033838"/>
              <a:gd name="connsiteX47" fmla="*/ 4195397 w 6699738"/>
              <a:gd name="connsiteY47" fmla="*/ 703388 h 7033838"/>
              <a:gd name="connsiteX48" fmla="*/ 4547089 w 6699738"/>
              <a:gd name="connsiteY48" fmla="*/ 3 h 7033838"/>
              <a:gd name="connsiteX49" fmla="*/ 5470282 w 6699738"/>
              <a:gd name="connsiteY49" fmla="*/ 3 h 7033838"/>
              <a:gd name="connsiteX50" fmla="*/ 5821974 w 6699738"/>
              <a:gd name="connsiteY50" fmla="*/ 703388 h 7033838"/>
              <a:gd name="connsiteX51" fmla="*/ 5474678 w 6699738"/>
              <a:gd name="connsiteY51" fmla="*/ 1397980 h 7033838"/>
              <a:gd name="connsiteX52" fmla="*/ 6348046 w 6699738"/>
              <a:gd name="connsiteY52" fmla="*/ 1397980 h 7033838"/>
              <a:gd name="connsiteX53" fmla="*/ 6699738 w 6699738"/>
              <a:gd name="connsiteY53" fmla="*/ 2101364 h 7033838"/>
              <a:gd name="connsiteX54" fmla="*/ 6348046 w 6699738"/>
              <a:gd name="connsiteY54" fmla="*/ 2804748 h 7033838"/>
              <a:gd name="connsiteX55" fmla="*/ 5424853 w 6699738"/>
              <a:gd name="connsiteY55" fmla="*/ 2804748 h 7033838"/>
              <a:gd name="connsiteX56" fmla="*/ 5073161 w 6699738"/>
              <a:gd name="connsiteY56" fmla="*/ 2101364 h 7033838"/>
              <a:gd name="connsiteX57" fmla="*/ 5420457 w 6699738"/>
              <a:gd name="connsiteY57" fmla="*/ 1406772 h 7033838"/>
              <a:gd name="connsiteX58" fmla="*/ 4656995 w 6699738"/>
              <a:gd name="connsiteY58" fmla="*/ 1406772 h 7033838"/>
              <a:gd name="connsiteX59" fmla="*/ 5008685 w 6699738"/>
              <a:gd name="connsiteY59" fmla="*/ 2110154 h 7033838"/>
              <a:gd name="connsiteX60" fmla="*/ 4656993 w 6699738"/>
              <a:gd name="connsiteY60" fmla="*/ 2813538 h 7033838"/>
              <a:gd name="connsiteX61" fmla="*/ 5442439 w 6699738"/>
              <a:gd name="connsiteY61" fmla="*/ 2813538 h 7033838"/>
              <a:gd name="connsiteX62" fmla="*/ 5794131 w 6699738"/>
              <a:gd name="connsiteY62" fmla="*/ 3516922 h 7033838"/>
              <a:gd name="connsiteX63" fmla="*/ 5442439 w 6699738"/>
              <a:gd name="connsiteY63" fmla="*/ 4220306 h 7033838"/>
              <a:gd name="connsiteX64" fmla="*/ 4656996 w 6699738"/>
              <a:gd name="connsiteY64" fmla="*/ 4220306 h 7033838"/>
              <a:gd name="connsiteX65" fmla="*/ 5008685 w 6699738"/>
              <a:gd name="connsiteY65" fmla="*/ 4923685 h 7033838"/>
              <a:gd name="connsiteX66" fmla="*/ 4656993 w 6699738"/>
              <a:gd name="connsiteY66" fmla="*/ 5627069 h 7033838"/>
              <a:gd name="connsiteX67" fmla="*/ 5420457 w 6699738"/>
              <a:gd name="connsiteY67" fmla="*/ 5627069 h 7033838"/>
              <a:gd name="connsiteX68" fmla="*/ 5073161 w 6699738"/>
              <a:gd name="connsiteY68" fmla="*/ 4932477 h 7033838"/>
              <a:gd name="connsiteX69" fmla="*/ 5424853 w 6699738"/>
              <a:gd name="connsiteY69" fmla="*/ 4229092 h 7033838"/>
              <a:gd name="connsiteX70" fmla="*/ 6348046 w 6699738"/>
              <a:gd name="connsiteY70" fmla="*/ 4229092 h 7033838"/>
              <a:gd name="connsiteX71" fmla="*/ 6699738 w 6699738"/>
              <a:gd name="connsiteY71" fmla="*/ 4932477 h 7033838"/>
              <a:gd name="connsiteX72" fmla="*/ 6348046 w 6699738"/>
              <a:gd name="connsiteY72" fmla="*/ 5635861 h 7033838"/>
              <a:gd name="connsiteX73" fmla="*/ 5539155 w 6699738"/>
              <a:gd name="connsiteY73" fmla="*/ 5635861 h 7033838"/>
              <a:gd name="connsiteX74" fmla="*/ 5886451 w 6699738"/>
              <a:gd name="connsiteY74" fmla="*/ 6330454 h 7033838"/>
              <a:gd name="connsiteX75" fmla="*/ 5534759 w 6699738"/>
              <a:gd name="connsiteY75" fmla="*/ 7033838 h 7033838"/>
              <a:gd name="connsiteX76" fmla="*/ 4611566 w 6699738"/>
              <a:gd name="connsiteY76" fmla="*/ 7033838 h 7033838"/>
              <a:gd name="connsiteX77" fmla="*/ 4259874 w 6699738"/>
              <a:gd name="connsiteY77" fmla="*/ 6330454 h 7033838"/>
              <a:gd name="connsiteX78" fmla="*/ 4611566 w 6699738"/>
              <a:gd name="connsiteY78" fmla="*/ 5627069 h 7033838"/>
              <a:gd name="connsiteX79" fmla="*/ 3843706 w 6699738"/>
              <a:gd name="connsiteY79" fmla="*/ 5627069 h 7033838"/>
              <a:gd name="connsiteX80" fmla="*/ 4195397 w 6699738"/>
              <a:gd name="connsiteY80" fmla="*/ 6330452 h 7033838"/>
              <a:gd name="connsiteX81" fmla="*/ 3843705 w 6699738"/>
              <a:gd name="connsiteY81" fmla="*/ 7033836 h 7033838"/>
              <a:gd name="connsiteX82" fmla="*/ 2920512 w 6699738"/>
              <a:gd name="connsiteY82" fmla="*/ 7033836 h 7033838"/>
              <a:gd name="connsiteX83" fmla="*/ 2568820 w 6699738"/>
              <a:gd name="connsiteY83" fmla="*/ 6330452 h 7033838"/>
              <a:gd name="connsiteX84" fmla="*/ 2920512 w 6699738"/>
              <a:gd name="connsiteY84" fmla="*/ 5627067 h 7033838"/>
              <a:gd name="connsiteX85" fmla="*/ 2152652 w 6699738"/>
              <a:gd name="connsiteY85" fmla="*/ 5627067 h 7033838"/>
              <a:gd name="connsiteX86" fmla="*/ 2504343 w 6699738"/>
              <a:gd name="connsiteY86" fmla="*/ 6330451 h 7033838"/>
              <a:gd name="connsiteX87" fmla="*/ 2152651 w 6699738"/>
              <a:gd name="connsiteY87" fmla="*/ 7033835 h 7033838"/>
              <a:gd name="connsiteX88" fmla="*/ 1229458 w 6699738"/>
              <a:gd name="connsiteY88" fmla="*/ 7033835 h 7033838"/>
              <a:gd name="connsiteX89" fmla="*/ 877766 w 6699738"/>
              <a:gd name="connsiteY89" fmla="*/ 6330451 h 7033838"/>
              <a:gd name="connsiteX90" fmla="*/ 1229458 w 6699738"/>
              <a:gd name="connsiteY90" fmla="*/ 5627066 h 7033838"/>
              <a:gd name="connsiteX91" fmla="*/ 351692 w 6699738"/>
              <a:gd name="connsiteY91" fmla="*/ 5627066 h 7033838"/>
              <a:gd name="connsiteX92" fmla="*/ 0 w 6699738"/>
              <a:gd name="connsiteY92" fmla="*/ 4923682 h 7033838"/>
              <a:gd name="connsiteX93" fmla="*/ 351692 w 6699738"/>
              <a:gd name="connsiteY93" fmla="*/ 4220297 h 7033838"/>
              <a:gd name="connsiteX94" fmla="*/ 1137135 w 6699738"/>
              <a:gd name="connsiteY94" fmla="*/ 4220297 h 7033838"/>
              <a:gd name="connsiteX95" fmla="*/ 785446 w 6699738"/>
              <a:gd name="connsiteY95" fmla="*/ 3516919 h 7033838"/>
              <a:gd name="connsiteX96" fmla="*/ 1137138 w 6699738"/>
              <a:gd name="connsiteY96" fmla="*/ 2813534 h 7033838"/>
              <a:gd name="connsiteX97" fmla="*/ 351692 w 6699738"/>
              <a:gd name="connsiteY97" fmla="*/ 2813534 h 7033838"/>
              <a:gd name="connsiteX98" fmla="*/ 0 w 6699738"/>
              <a:gd name="connsiteY98" fmla="*/ 2110150 h 7033838"/>
              <a:gd name="connsiteX99" fmla="*/ 351692 w 6699738"/>
              <a:gd name="connsiteY99" fmla="*/ 1406766 h 7033838"/>
              <a:gd name="connsiteX100" fmla="*/ 1164979 w 6699738"/>
              <a:gd name="connsiteY100" fmla="*/ 1406766 h 7033838"/>
              <a:gd name="connsiteX101" fmla="*/ 813289 w 6699738"/>
              <a:gd name="connsiteY101" fmla="*/ 703385 h 7033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699738" h="7033838">
                <a:moveTo>
                  <a:pt x="2965942" y="4220304"/>
                </a:moveTo>
                <a:lnTo>
                  <a:pt x="3317631" y="4923683"/>
                </a:lnTo>
                <a:lnTo>
                  <a:pt x="2965939" y="5627067"/>
                </a:lnTo>
                <a:lnTo>
                  <a:pt x="3733799" y="5627067"/>
                </a:lnTo>
                <a:lnTo>
                  <a:pt x="3382108" y="4923685"/>
                </a:lnTo>
                <a:lnTo>
                  <a:pt x="3733798" y="4220304"/>
                </a:lnTo>
                <a:close/>
                <a:moveTo>
                  <a:pt x="1274888" y="4220303"/>
                </a:moveTo>
                <a:lnTo>
                  <a:pt x="1626577" y="4923682"/>
                </a:lnTo>
                <a:lnTo>
                  <a:pt x="1274885" y="5627066"/>
                </a:lnTo>
                <a:lnTo>
                  <a:pt x="2042746" y="5627066"/>
                </a:lnTo>
                <a:lnTo>
                  <a:pt x="1691054" y="4923683"/>
                </a:lnTo>
                <a:lnTo>
                  <a:pt x="2042744" y="4220303"/>
                </a:lnTo>
                <a:close/>
                <a:moveTo>
                  <a:pt x="3751386" y="2813538"/>
                </a:moveTo>
                <a:lnTo>
                  <a:pt x="4103077" y="3516920"/>
                </a:lnTo>
                <a:lnTo>
                  <a:pt x="3751387" y="4220300"/>
                </a:lnTo>
                <a:lnTo>
                  <a:pt x="4519243" y="4220300"/>
                </a:lnTo>
                <a:lnTo>
                  <a:pt x="4167554" y="3516922"/>
                </a:lnTo>
                <a:lnTo>
                  <a:pt x="4519246" y="2813538"/>
                </a:lnTo>
                <a:close/>
                <a:moveTo>
                  <a:pt x="2060332" y="2813535"/>
                </a:moveTo>
                <a:lnTo>
                  <a:pt x="2412023" y="3516919"/>
                </a:lnTo>
                <a:lnTo>
                  <a:pt x="2060334" y="4220298"/>
                </a:lnTo>
                <a:lnTo>
                  <a:pt x="2828189" y="4220298"/>
                </a:lnTo>
                <a:lnTo>
                  <a:pt x="2476500" y="3516920"/>
                </a:lnTo>
                <a:lnTo>
                  <a:pt x="2828192" y="2813535"/>
                </a:lnTo>
                <a:close/>
                <a:moveTo>
                  <a:pt x="2965941" y="1406770"/>
                </a:moveTo>
                <a:lnTo>
                  <a:pt x="3317631" y="2110152"/>
                </a:lnTo>
                <a:lnTo>
                  <a:pt x="2965939" y="2813535"/>
                </a:lnTo>
                <a:lnTo>
                  <a:pt x="3733799" y="2813535"/>
                </a:lnTo>
                <a:lnTo>
                  <a:pt x="3382108" y="2110154"/>
                </a:lnTo>
                <a:lnTo>
                  <a:pt x="3733800" y="1406770"/>
                </a:lnTo>
                <a:close/>
                <a:moveTo>
                  <a:pt x="1274886" y="1406769"/>
                </a:moveTo>
                <a:lnTo>
                  <a:pt x="1626577" y="2110150"/>
                </a:lnTo>
                <a:lnTo>
                  <a:pt x="1274885" y="2813534"/>
                </a:lnTo>
                <a:lnTo>
                  <a:pt x="2042746" y="2813534"/>
                </a:lnTo>
                <a:lnTo>
                  <a:pt x="1691054" y="2110152"/>
                </a:lnTo>
                <a:lnTo>
                  <a:pt x="2042745" y="1406769"/>
                </a:lnTo>
                <a:close/>
                <a:moveTo>
                  <a:pt x="1164981" y="0"/>
                </a:moveTo>
                <a:lnTo>
                  <a:pt x="2088174" y="0"/>
                </a:lnTo>
                <a:lnTo>
                  <a:pt x="2439866" y="703385"/>
                </a:lnTo>
                <a:lnTo>
                  <a:pt x="2088175" y="1406767"/>
                </a:lnTo>
                <a:lnTo>
                  <a:pt x="2856034" y="1406767"/>
                </a:lnTo>
                <a:lnTo>
                  <a:pt x="2504343" y="703386"/>
                </a:lnTo>
                <a:lnTo>
                  <a:pt x="2856035" y="1"/>
                </a:lnTo>
                <a:lnTo>
                  <a:pt x="3779228" y="1"/>
                </a:lnTo>
                <a:lnTo>
                  <a:pt x="4130920" y="703386"/>
                </a:lnTo>
                <a:lnTo>
                  <a:pt x="3779229" y="1406769"/>
                </a:lnTo>
                <a:lnTo>
                  <a:pt x="4547088" y="1406769"/>
                </a:lnTo>
                <a:lnTo>
                  <a:pt x="4195397" y="703388"/>
                </a:lnTo>
                <a:lnTo>
                  <a:pt x="4547089" y="3"/>
                </a:lnTo>
                <a:lnTo>
                  <a:pt x="5470282" y="3"/>
                </a:lnTo>
                <a:lnTo>
                  <a:pt x="5821974" y="703388"/>
                </a:lnTo>
                <a:lnTo>
                  <a:pt x="5474678" y="1397980"/>
                </a:lnTo>
                <a:lnTo>
                  <a:pt x="6348046" y="1397980"/>
                </a:lnTo>
                <a:lnTo>
                  <a:pt x="6699738" y="2101364"/>
                </a:lnTo>
                <a:lnTo>
                  <a:pt x="6348046" y="2804748"/>
                </a:lnTo>
                <a:lnTo>
                  <a:pt x="5424853" y="2804748"/>
                </a:lnTo>
                <a:lnTo>
                  <a:pt x="5073161" y="2101364"/>
                </a:lnTo>
                <a:lnTo>
                  <a:pt x="5420457" y="1406772"/>
                </a:lnTo>
                <a:lnTo>
                  <a:pt x="4656995" y="1406772"/>
                </a:lnTo>
                <a:lnTo>
                  <a:pt x="5008685" y="2110154"/>
                </a:lnTo>
                <a:lnTo>
                  <a:pt x="4656993" y="2813538"/>
                </a:lnTo>
                <a:lnTo>
                  <a:pt x="5442439" y="2813538"/>
                </a:lnTo>
                <a:lnTo>
                  <a:pt x="5794131" y="3516922"/>
                </a:lnTo>
                <a:lnTo>
                  <a:pt x="5442439" y="4220306"/>
                </a:lnTo>
                <a:lnTo>
                  <a:pt x="4656996" y="4220306"/>
                </a:lnTo>
                <a:lnTo>
                  <a:pt x="5008685" y="4923685"/>
                </a:lnTo>
                <a:lnTo>
                  <a:pt x="4656993" y="5627069"/>
                </a:lnTo>
                <a:lnTo>
                  <a:pt x="5420457" y="5627069"/>
                </a:lnTo>
                <a:lnTo>
                  <a:pt x="5073161" y="4932477"/>
                </a:lnTo>
                <a:lnTo>
                  <a:pt x="5424853" y="4229092"/>
                </a:lnTo>
                <a:lnTo>
                  <a:pt x="6348046" y="4229092"/>
                </a:lnTo>
                <a:lnTo>
                  <a:pt x="6699738" y="4932477"/>
                </a:lnTo>
                <a:lnTo>
                  <a:pt x="6348046" y="5635861"/>
                </a:lnTo>
                <a:lnTo>
                  <a:pt x="5539155" y="5635861"/>
                </a:lnTo>
                <a:lnTo>
                  <a:pt x="5886451" y="6330454"/>
                </a:lnTo>
                <a:lnTo>
                  <a:pt x="5534759" y="7033838"/>
                </a:lnTo>
                <a:lnTo>
                  <a:pt x="4611566" y="7033838"/>
                </a:lnTo>
                <a:lnTo>
                  <a:pt x="4259874" y="6330454"/>
                </a:lnTo>
                <a:lnTo>
                  <a:pt x="4611566" y="5627069"/>
                </a:lnTo>
                <a:lnTo>
                  <a:pt x="3843706" y="5627069"/>
                </a:lnTo>
                <a:lnTo>
                  <a:pt x="4195397" y="6330452"/>
                </a:lnTo>
                <a:lnTo>
                  <a:pt x="3843705" y="7033836"/>
                </a:lnTo>
                <a:lnTo>
                  <a:pt x="2920512" y="7033836"/>
                </a:lnTo>
                <a:lnTo>
                  <a:pt x="2568820" y="6330452"/>
                </a:lnTo>
                <a:lnTo>
                  <a:pt x="2920512" y="5627067"/>
                </a:lnTo>
                <a:lnTo>
                  <a:pt x="2152652" y="5627067"/>
                </a:lnTo>
                <a:lnTo>
                  <a:pt x="2504343" y="6330451"/>
                </a:lnTo>
                <a:lnTo>
                  <a:pt x="2152651" y="7033835"/>
                </a:lnTo>
                <a:lnTo>
                  <a:pt x="1229458" y="7033835"/>
                </a:lnTo>
                <a:lnTo>
                  <a:pt x="877766" y="6330451"/>
                </a:lnTo>
                <a:lnTo>
                  <a:pt x="1229458" y="5627066"/>
                </a:lnTo>
                <a:lnTo>
                  <a:pt x="351692" y="5627066"/>
                </a:lnTo>
                <a:lnTo>
                  <a:pt x="0" y="4923682"/>
                </a:lnTo>
                <a:lnTo>
                  <a:pt x="351692" y="4220297"/>
                </a:lnTo>
                <a:lnTo>
                  <a:pt x="1137135" y="4220297"/>
                </a:lnTo>
                <a:lnTo>
                  <a:pt x="785446" y="3516919"/>
                </a:lnTo>
                <a:lnTo>
                  <a:pt x="1137138" y="2813534"/>
                </a:lnTo>
                <a:lnTo>
                  <a:pt x="351692" y="2813534"/>
                </a:lnTo>
                <a:lnTo>
                  <a:pt x="0" y="2110150"/>
                </a:lnTo>
                <a:lnTo>
                  <a:pt x="351692" y="1406766"/>
                </a:lnTo>
                <a:lnTo>
                  <a:pt x="1164979" y="1406766"/>
                </a:lnTo>
                <a:lnTo>
                  <a:pt x="813289" y="703385"/>
                </a:lnTo>
                <a:close/>
              </a:path>
            </a:pathLst>
          </a:cu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9755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A13D62-B55F-D6D3-3DF7-3772CFE8CD11}"/>
              </a:ext>
            </a:extLst>
          </p:cNvPr>
          <p:cNvSpPr txBox="1"/>
          <p:nvPr/>
        </p:nvSpPr>
        <p:spPr>
          <a:xfrm>
            <a:off x="746760" y="914400"/>
            <a:ext cx="8046720" cy="3477875"/>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Load Factor in Hashing :</a:t>
            </a:r>
          </a:p>
          <a:p>
            <a:r>
              <a:rPr lang="en-US" dirty="0">
                <a:solidFill>
                  <a:schemeClr val="bg1"/>
                </a:solidFill>
              </a:rPr>
              <a:t>The </a:t>
            </a:r>
            <a:r>
              <a:rPr lang="en-US" b="1" dirty="0">
                <a:solidFill>
                  <a:schemeClr val="bg1"/>
                </a:solidFill>
              </a:rPr>
              <a:t>load factor</a:t>
            </a:r>
            <a:r>
              <a:rPr lang="en-US" dirty="0">
                <a:solidFill>
                  <a:schemeClr val="bg1"/>
                </a:solidFill>
              </a:rPr>
              <a:t> is a measure that indicates how full a hash table is. It helps to determine when the hash table should be resized to maintain efficiency.</a:t>
            </a:r>
          </a:p>
          <a:p>
            <a:r>
              <a:rPr lang="en-US" dirty="0">
                <a:solidFill>
                  <a:schemeClr val="bg1"/>
                </a:solidFill>
              </a:rPr>
              <a:t>___________________________________________________________________</a:t>
            </a:r>
          </a:p>
          <a:p>
            <a:r>
              <a:rPr lang="en-US" sz="2000" b="1" dirty="0">
                <a:solidFill>
                  <a:schemeClr val="bg1"/>
                </a:solidFill>
                <a:latin typeface="Times New Roman" panose="02020603050405020304" pitchFamily="18" charset="0"/>
                <a:cs typeface="Times New Roman" panose="02020603050405020304" pitchFamily="18" charset="0"/>
              </a:rPr>
              <a:t>Formula</a:t>
            </a:r>
            <a:r>
              <a:rPr lang="en-US" sz="2000" dirty="0">
                <a:solidFill>
                  <a:schemeClr val="bg1"/>
                </a:solidFill>
                <a:latin typeface="Times New Roman" panose="02020603050405020304" pitchFamily="18" charset="0"/>
                <a:cs typeface="Times New Roman" panose="02020603050405020304" pitchFamily="18" charset="0"/>
              </a:rPr>
              <a:t>:</a:t>
            </a:r>
          </a:p>
          <a:p>
            <a:r>
              <a:rPr lang="en-US" b="1" dirty="0">
                <a:solidFill>
                  <a:schemeClr val="bg1"/>
                </a:solidFill>
                <a:latin typeface="Times New Roman" panose="02020603050405020304" pitchFamily="18" charset="0"/>
                <a:cs typeface="Times New Roman" panose="02020603050405020304" pitchFamily="18" charset="0"/>
              </a:rPr>
              <a:t>Load Factor </a:t>
            </a:r>
            <a:r>
              <a:rPr lang="en-US" dirty="0">
                <a:solidFill>
                  <a:schemeClr val="bg1"/>
                </a:solidFill>
              </a:rPr>
              <a:t>= Total Number of Elements in the Table / Number of slots in the Table​</a:t>
            </a:r>
          </a:p>
          <a:p>
            <a:endParaRPr lang="en-US" dirty="0">
              <a:solidFill>
                <a:schemeClr val="bg1"/>
              </a:solidFill>
            </a:endParaRPr>
          </a:p>
          <a:p>
            <a:r>
              <a:rPr lang="en-US" sz="2000" b="1" dirty="0">
                <a:solidFill>
                  <a:schemeClr val="bg1"/>
                </a:solidFill>
                <a:latin typeface="Times New Roman" panose="02020603050405020304" pitchFamily="18" charset="0"/>
                <a:cs typeface="Times New Roman" panose="02020603050405020304" pitchFamily="18" charset="0"/>
              </a:rPr>
              <a:t>Example:</a:t>
            </a:r>
          </a:p>
          <a:p>
            <a:pPr>
              <a:buFont typeface="Arial" panose="020B0604020202020204" pitchFamily="34" charset="0"/>
              <a:buChar char="•"/>
            </a:pPr>
            <a:r>
              <a:rPr lang="en-US" dirty="0">
                <a:solidFill>
                  <a:schemeClr val="bg1"/>
                </a:solidFill>
              </a:rPr>
              <a:t>Hash table size = 4 slots</a:t>
            </a:r>
          </a:p>
          <a:p>
            <a:pPr>
              <a:buFont typeface="Arial" panose="020B0604020202020204" pitchFamily="34" charset="0"/>
              <a:buChar char="•"/>
            </a:pPr>
            <a:r>
              <a:rPr lang="en-US" dirty="0">
                <a:solidFill>
                  <a:schemeClr val="bg1"/>
                </a:solidFill>
              </a:rPr>
              <a:t>Number of elements = 5</a:t>
            </a:r>
          </a:p>
          <a:p>
            <a:pPr algn="ctr"/>
            <a:r>
              <a:rPr lang="en-US" b="1" dirty="0">
                <a:solidFill>
                  <a:schemeClr val="bg1"/>
                </a:solidFill>
                <a:latin typeface="Times New Roman" panose="02020603050405020304" pitchFamily="18" charset="0"/>
                <a:cs typeface="Times New Roman" panose="02020603050405020304" pitchFamily="18" charset="0"/>
              </a:rPr>
              <a:t>Load Factor </a:t>
            </a:r>
            <a:r>
              <a:rPr lang="en-US" dirty="0">
                <a:solidFill>
                  <a:schemeClr val="bg1"/>
                </a:solidFill>
              </a:rPr>
              <a:t>= 4 / 5 = 0.8</a:t>
            </a:r>
          </a:p>
          <a:p>
            <a:r>
              <a:rPr lang="en-US" dirty="0">
                <a:solidFill>
                  <a:schemeClr val="bg1"/>
                </a:solidFill>
              </a:rPr>
              <a:t>Here, the table is 50% full.</a:t>
            </a:r>
          </a:p>
        </p:txBody>
      </p:sp>
      <p:sp>
        <p:nvSpPr>
          <p:cNvPr id="6" name="Rectangle 4">
            <a:extLst>
              <a:ext uri="{FF2B5EF4-FFF2-40B4-BE49-F238E27FC236}">
                <a16:creationId xmlns:a16="http://schemas.microsoft.com/office/drawing/2014/main" id="{C8682643-7EA2-D43E-9F11-03D0E9AF11B8}"/>
              </a:ext>
            </a:extLst>
          </p:cNvPr>
          <p:cNvSpPr>
            <a:spLocks noChangeArrowheads="1"/>
          </p:cNvSpPr>
          <p:nvPr/>
        </p:nvSpPr>
        <p:spPr bwMode="auto">
          <a:xfrm>
            <a:off x="746760" y="4450884"/>
            <a:ext cx="838225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Importance: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Arial" panose="020B0604020202020204" pitchFamily="34" charset="0"/>
              </a:rPr>
              <a:t>The load factor helps maintain a balance between </a:t>
            </a:r>
            <a:r>
              <a:rPr kumimoji="0" lang="en-US" altLang="en-US" b="1" i="0" u="none" strike="noStrike" cap="none" normalizeH="0" baseline="0" dirty="0">
                <a:ln>
                  <a:noFill/>
                </a:ln>
                <a:solidFill>
                  <a:schemeClr val="bg1"/>
                </a:solidFill>
                <a:effectLst/>
                <a:latin typeface="Arial" panose="020B0604020202020204" pitchFamily="34" charset="0"/>
              </a:rPr>
              <a:t>time efficiency</a:t>
            </a:r>
            <a:r>
              <a:rPr kumimoji="0" lang="en-US" altLang="en-US" b="0" i="0" u="none" strike="noStrike" cap="none" normalizeH="0" baseline="0" dirty="0">
                <a:ln>
                  <a:noFill/>
                </a:ln>
                <a:solidFill>
                  <a:schemeClr val="bg1"/>
                </a:solidFill>
                <a:effectLst/>
                <a:latin typeface="Arial" panose="020B0604020202020204" pitchFamily="34" charset="0"/>
              </a:rPr>
              <a:t> (low collisions) and </a:t>
            </a:r>
            <a:r>
              <a:rPr kumimoji="0" lang="en-US" altLang="en-US" b="1" i="0" u="none" strike="noStrike" cap="none" normalizeH="0" baseline="0" dirty="0">
                <a:ln>
                  <a:noFill/>
                </a:ln>
                <a:solidFill>
                  <a:schemeClr val="bg1"/>
                </a:solidFill>
                <a:effectLst/>
                <a:latin typeface="Arial" panose="020B0604020202020204" pitchFamily="34" charset="0"/>
              </a:rPr>
              <a:t>space efficiency</a:t>
            </a:r>
            <a:r>
              <a:rPr kumimoji="0" lang="en-US" altLang="en-US" b="0" i="0" u="none" strike="noStrike" cap="none" normalizeH="0" baseline="0" dirty="0">
                <a:ln>
                  <a:noFill/>
                </a:ln>
                <a:solidFill>
                  <a:schemeClr val="bg1"/>
                </a:solidFill>
                <a:effectLst/>
                <a:latin typeface="Arial" panose="020B0604020202020204" pitchFamily="34" charset="0"/>
              </a:rPr>
              <a:t> (not wasting memory).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Arial" panose="020B0604020202020204" pitchFamily="34" charset="0"/>
              </a:rPr>
              <a:t>A common threshold is </a:t>
            </a:r>
            <a:r>
              <a:rPr kumimoji="0" lang="en-US" altLang="en-US" b="0" i="0" u="none" strike="noStrike" cap="none" normalizeH="0" baseline="0" dirty="0">
                <a:ln>
                  <a:noFill/>
                </a:ln>
                <a:solidFill>
                  <a:schemeClr val="bg1"/>
                </a:solidFill>
                <a:effectLst/>
                <a:latin typeface="Arial Unicode MS"/>
              </a:rPr>
              <a:t>0.7</a:t>
            </a:r>
            <a:r>
              <a:rPr kumimoji="0" lang="en-US" altLang="en-US" b="0" i="0" u="none" strike="noStrike" cap="none" normalizeH="0" baseline="0" dirty="0">
                <a:ln>
                  <a:noFill/>
                </a:ln>
                <a:solidFill>
                  <a:schemeClr val="bg1"/>
                </a:solidFill>
                <a:effectLst/>
              </a:rPr>
              <a:t>, ensuring the hash table remains efficient before resizing.</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898136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85A4F-27D2-7988-9FF9-BE1092A76E3F}"/>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43AF566B-4732-83E9-0767-02340A9553B9}"/>
              </a:ext>
            </a:extLst>
          </p:cNvPr>
          <p:cNvSpPr/>
          <p:nvPr/>
        </p:nvSpPr>
        <p:spPr>
          <a:xfrm>
            <a:off x="513963" y="2761789"/>
            <a:ext cx="1979004" cy="359229"/>
          </a:xfrm>
          <a:prstGeom prst="roundRect">
            <a:avLst/>
          </a:pr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croll: Horizontal 2">
            <a:extLst>
              <a:ext uri="{FF2B5EF4-FFF2-40B4-BE49-F238E27FC236}">
                <a16:creationId xmlns:a16="http://schemas.microsoft.com/office/drawing/2014/main" id="{9B326B96-B376-E30C-C9CC-49BA8A78080D}"/>
              </a:ext>
            </a:extLst>
          </p:cNvPr>
          <p:cNvSpPr/>
          <p:nvPr/>
        </p:nvSpPr>
        <p:spPr>
          <a:xfrm>
            <a:off x="488849" y="421923"/>
            <a:ext cx="2827668" cy="929148"/>
          </a:xfrm>
          <a:prstGeom prst="horizontalScroll">
            <a:avLst/>
          </a:prstGeom>
          <a:solidFill>
            <a:schemeClr val="bg1">
              <a:alpha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croll: Horizontal 1">
            <a:extLst>
              <a:ext uri="{FF2B5EF4-FFF2-40B4-BE49-F238E27FC236}">
                <a16:creationId xmlns:a16="http://schemas.microsoft.com/office/drawing/2014/main" id="{307FB476-1111-01FE-778C-6A99F0BCDC38}"/>
              </a:ext>
            </a:extLst>
          </p:cNvPr>
          <p:cNvSpPr/>
          <p:nvPr/>
        </p:nvSpPr>
        <p:spPr>
          <a:xfrm>
            <a:off x="401358" y="518132"/>
            <a:ext cx="2827668" cy="929148"/>
          </a:xfrm>
          <a:prstGeom prst="horizontalScroll">
            <a:avLst/>
          </a:prstGeom>
          <a:solidFill>
            <a:srgbClr val="800306">
              <a:alpha val="6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C736D15-1615-E161-C825-C247BAA1B002}"/>
              </a:ext>
            </a:extLst>
          </p:cNvPr>
          <p:cNvSpPr txBox="1"/>
          <p:nvPr/>
        </p:nvSpPr>
        <p:spPr>
          <a:xfrm>
            <a:off x="605230" y="750371"/>
            <a:ext cx="2550644" cy="400110"/>
          </a:xfrm>
          <a:prstGeom prst="rect">
            <a:avLst/>
          </a:prstGeom>
          <a:noFill/>
        </p:spPr>
        <p:txBody>
          <a:bodyPr wrap="square" rtlCol="0">
            <a:spAutoFit/>
          </a:bodyPr>
          <a:lstStyle/>
          <a:p>
            <a:r>
              <a:rPr lang="en-US" sz="2000" b="1" dirty="0">
                <a:solidFill>
                  <a:schemeClr val="bg1"/>
                </a:solidFill>
                <a:latin typeface="Lucida Calligraphy" panose="03010101010101010101" pitchFamily="66" charset="0"/>
              </a:rPr>
              <a:t>Linear Probing :</a:t>
            </a:r>
          </a:p>
        </p:txBody>
      </p:sp>
      <p:sp>
        <p:nvSpPr>
          <p:cNvPr id="5" name="TextBox 4">
            <a:extLst>
              <a:ext uri="{FF2B5EF4-FFF2-40B4-BE49-F238E27FC236}">
                <a16:creationId xmlns:a16="http://schemas.microsoft.com/office/drawing/2014/main" id="{824FFAFB-805E-9E9B-ADC9-457EEC82420F}"/>
              </a:ext>
            </a:extLst>
          </p:cNvPr>
          <p:cNvSpPr txBox="1"/>
          <p:nvPr/>
        </p:nvSpPr>
        <p:spPr>
          <a:xfrm>
            <a:off x="409990" y="1450857"/>
            <a:ext cx="5440177" cy="1169551"/>
          </a:xfrm>
          <a:prstGeom prst="rect">
            <a:avLst/>
          </a:prstGeom>
          <a:noFill/>
        </p:spPr>
        <p:txBody>
          <a:bodyPr wrap="square" rtlCol="0">
            <a:spAutoFit/>
          </a:bodyPr>
          <a:lstStyle/>
          <a:p>
            <a:r>
              <a:rPr lang="en-US" sz="1400" b="1" dirty="0">
                <a:solidFill>
                  <a:schemeClr val="bg1"/>
                </a:solidFill>
                <a:latin typeface="Agency FB" panose="020B0503020202020204" pitchFamily="34" charset="0"/>
              </a:rPr>
              <a:t>Linear probing</a:t>
            </a:r>
            <a:r>
              <a:rPr lang="en-US" sz="1400" dirty="0">
                <a:solidFill>
                  <a:schemeClr val="bg1"/>
                </a:solidFill>
                <a:latin typeface="Agency FB" panose="020B0503020202020204" pitchFamily="34" charset="0"/>
              </a:rPr>
              <a:t> is a collision resolution technique used in hashing. When two keys hash to the same index (a collision happens), linear probing finds the next available spot in the hash table by checking sequentially (one by one) until it finds an empty slot. </a:t>
            </a:r>
            <a:r>
              <a:rPr lang="en-US" sz="1400" dirty="0">
                <a:solidFill>
                  <a:schemeClr val="bg1"/>
                </a:solidFill>
              </a:rPr>
              <a:t>In simple terms, </a:t>
            </a:r>
            <a:r>
              <a:rPr lang="en-US" sz="1400" b="1" dirty="0">
                <a:solidFill>
                  <a:schemeClr val="bg1"/>
                </a:solidFill>
              </a:rPr>
              <a:t>linear probing</a:t>
            </a:r>
            <a:r>
              <a:rPr lang="en-US" sz="1400" dirty="0">
                <a:solidFill>
                  <a:schemeClr val="bg1"/>
                </a:solidFill>
              </a:rPr>
              <a:t> keeps looking at the next spot (like a line) until it finds a free space to insert or locate a key!</a:t>
            </a:r>
            <a:endParaRPr lang="en-US" sz="1400" dirty="0">
              <a:solidFill>
                <a:schemeClr val="bg1"/>
              </a:solidFill>
              <a:latin typeface="Agency FB" panose="020B0503020202020204" pitchFamily="34" charset="0"/>
            </a:endParaRPr>
          </a:p>
        </p:txBody>
      </p:sp>
      <p:cxnSp>
        <p:nvCxnSpPr>
          <p:cNvPr id="7" name="Straight Connector 6">
            <a:extLst>
              <a:ext uri="{FF2B5EF4-FFF2-40B4-BE49-F238E27FC236}">
                <a16:creationId xmlns:a16="http://schemas.microsoft.com/office/drawing/2014/main" id="{6CED9BAB-FD50-C3E9-1778-FDF14DB5FB87}"/>
              </a:ext>
            </a:extLst>
          </p:cNvPr>
          <p:cNvCxnSpPr>
            <a:cxnSpLocks/>
          </p:cNvCxnSpPr>
          <p:nvPr/>
        </p:nvCxnSpPr>
        <p:spPr>
          <a:xfrm>
            <a:off x="5996610" y="1618735"/>
            <a:ext cx="0" cy="2842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551F9D21-58CB-0D71-BCCB-4AE2B7831049}"/>
              </a:ext>
            </a:extLst>
          </p:cNvPr>
          <p:cNvSpPr/>
          <p:nvPr/>
        </p:nvSpPr>
        <p:spPr>
          <a:xfrm>
            <a:off x="455372" y="2720827"/>
            <a:ext cx="1979009" cy="359229"/>
          </a:xfrm>
          <a:prstGeom prst="roundRect">
            <a:avLst/>
          </a:prstGeom>
          <a:solidFill>
            <a:srgbClr val="800306">
              <a:alpha val="6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01E38B-4F63-9BC1-14A8-B9B2F96D02E9}"/>
              </a:ext>
            </a:extLst>
          </p:cNvPr>
          <p:cNvSpPr txBox="1"/>
          <p:nvPr/>
        </p:nvSpPr>
        <p:spPr>
          <a:xfrm>
            <a:off x="543259" y="2747493"/>
            <a:ext cx="1793691" cy="338554"/>
          </a:xfrm>
          <a:prstGeom prst="rect">
            <a:avLst/>
          </a:prstGeom>
          <a:noFill/>
        </p:spPr>
        <p:txBody>
          <a:bodyPr wrap="square" rtlCol="0">
            <a:spAutoFit/>
          </a:bodyPr>
          <a:lstStyle/>
          <a:p>
            <a:r>
              <a:rPr lang="en-US" sz="1600" dirty="0">
                <a:solidFill>
                  <a:schemeClr val="bg1"/>
                </a:solidFill>
                <a:latin typeface="Lucida Calligraphy" panose="03010101010101010101" pitchFamily="66" charset="0"/>
              </a:rPr>
              <a:t>How it works:</a:t>
            </a:r>
          </a:p>
        </p:txBody>
      </p:sp>
      <p:sp>
        <p:nvSpPr>
          <p:cNvPr id="14" name="Rectangle: Rounded Corners 13">
            <a:extLst>
              <a:ext uri="{FF2B5EF4-FFF2-40B4-BE49-F238E27FC236}">
                <a16:creationId xmlns:a16="http://schemas.microsoft.com/office/drawing/2014/main" id="{1F218485-B4EF-E3C2-3177-67DCC9562405}"/>
              </a:ext>
            </a:extLst>
          </p:cNvPr>
          <p:cNvSpPr/>
          <p:nvPr/>
        </p:nvSpPr>
        <p:spPr>
          <a:xfrm>
            <a:off x="6393899" y="1675943"/>
            <a:ext cx="1520871" cy="359229"/>
          </a:xfrm>
          <a:prstGeom prst="roundRect">
            <a:avLst/>
          </a:pr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6B7554F2-2D31-CA4D-7CF3-C6DBB9B93EAA}"/>
              </a:ext>
            </a:extLst>
          </p:cNvPr>
          <p:cNvSpPr/>
          <p:nvPr/>
        </p:nvSpPr>
        <p:spPr>
          <a:xfrm>
            <a:off x="6335309" y="1634981"/>
            <a:ext cx="1491576" cy="359229"/>
          </a:xfrm>
          <a:prstGeom prst="roundRect">
            <a:avLst/>
          </a:prstGeom>
          <a:solidFill>
            <a:srgbClr val="800306">
              <a:alpha val="6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23324D-7DCC-E986-8434-92B57C53A707}"/>
              </a:ext>
            </a:extLst>
          </p:cNvPr>
          <p:cNvSpPr txBox="1"/>
          <p:nvPr/>
        </p:nvSpPr>
        <p:spPr>
          <a:xfrm>
            <a:off x="6423196" y="1661647"/>
            <a:ext cx="1491576" cy="338554"/>
          </a:xfrm>
          <a:prstGeom prst="rect">
            <a:avLst/>
          </a:prstGeom>
          <a:noFill/>
        </p:spPr>
        <p:txBody>
          <a:bodyPr wrap="square" rtlCol="0">
            <a:spAutoFit/>
          </a:bodyPr>
          <a:lstStyle/>
          <a:p>
            <a:r>
              <a:rPr lang="en-US" sz="1600" dirty="0">
                <a:solidFill>
                  <a:schemeClr val="bg1"/>
                </a:solidFill>
                <a:latin typeface="Lucida Calligraphy" panose="03010101010101010101" pitchFamily="66" charset="0"/>
              </a:rPr>
              <a:t>Example :</a:t>
            </a:r>
          </a:p>
        </p:txBody>
      </p:sp>
      <p:graphicFrame>
        <p:nvGraphicFramePr>
          <p:cNvPr id="39" name="Table 38">
            <a:extLst>
              <a:ext uri="{FF2B5EF4-FFF2-40B4-BE49-F238E27FC236}">
                <a16:creationId xmlns:a16="http://schemas.microsoft.com/office/drawing/2014/main" id="{D373B65C-D12D-14B7-DCE2-62C3935F4852}"/>
              </a:ext>
            </a:extLst>
          </p:cNvPr>
          <p:cNvGraphicFramePr>
            <a:graphicFrameLocks noGrp="1"/>
          </p:cNvGraphicFramePr>
          <p:nvPr>
            <p:extLst>
              <p:ext uri="{D42A27DB-BD31-4B8C-83A1-F6EECF244321}">
                <p14:modId xmlns:p14="http://schemas.microsoft.com/office/powerpoint/2010/main" val="2650909627"/>
              </p:ext>
            </p:extLst>
          </p:nvPr>
        </p:nvGraphicFramePr>
        <p:xfrm>
          <a:off x="2041605" y="4979210"/>
          <a:ext cx="7907458" cy="1285240"/>
        </p:xfrm>
        <a:graphic>
          <a:graphicData uri="http://schemas.openxmlformats.org/drawingml/2006/table">
            <a:tbl>
              <a:tblPr firstRow="1" bandRow="1">
                <a:tableStyleId>{073A0DAA-6AF3-43AB-8588-CEC1D06C72B9}</a:tableStyleId>
              </a:tblPr>
              <a:tblGrid>
                <a:gridCol w="3953729">
                  <a:extLst>
                    <a:ext uri="{9D8B030D-6E8A-4147-A177-3AD203B41FA5}">
                      <a16:colId xmlns:a16="http://schemas.microsoft.com/office/drawing/2014/main" val="1867989614"/>
                    </a:ext>
                  </a:extLst>
                </a:gridCol>
                <a:gridCol w="3953729">
                  <a:extLst>
                    <a:ext uri="{9D8B030D-6E8A-4147-A177-3AD203B41FA5}">
                      <a16:colId xmlns:a16="http://schemas.microsoft.com/office/drawing/2014/main" val="1370018248"/>
                    </a:ext>
                  </a:extLst>
                </a:gridCol>
              </a:tblGrid>
              <a:tr h="370840">
                <a:tc>
                  <a:txBody>
                    <a:bodyPr/>
                    <a:lstStyle/>
                    <a:p>
                      <a:r>
                        <a:rPr lang="en-US" b="1" dirty="0">
                          <a:latin typeface="Ink Free" panose="03080402000500000000" pitchFamily="66" charset="0"/>
                        </a:rPr>
                        <a:t>Pros</a:t>
                      </a:r>
                    </a:p>
                  </a:txBody>
                  <a:tcPr/>
                </a:tc>
                <a:tc>
                  <a:txBody>
                    <a:bodyPr/>
                    <a:lstStyle/>
                    <a:p>
                      <a:r>
                        <a:rPr lang="en-US" b="1" dirty="0">
                          <a:latin typeface="Ink Free" panose="03080402000500000000" pitchFamily="66" charset="0"/>
                        </a:rPr>
                        <a:t>Cons</a:t>
                      </a:r>
                    </a:p>
                  </a:txBody>
                  <a:tcPr/>
                </a:tc>
                <a:extLst>
                  <a:ext uri="{0D108BD9-81ED-4DB2-BD59-A6C34878D82A}">
                    <a16:rowId xmlns:a16="http://schemas.microsoft.com/office/drawing/2014/main" val="1251443805"/>
                  </a:ext>
                </a:extLst>
              </a:tr>
              <a:tr h="370840">
                <a:tc>
                  <a:txBody>
                    <a:bodyPr/>
                    <a:lstStyle/>
                    <a:p>
                      <a:r>
                        <a:rPr lang="en-US" sz="1200" dirty="0"/>
                        <a:t>Simple to implement.</a:t>
                      </a:r>
                      <a:endParaRPr lang="en-US" sz="1200" dirty="0">
                        <a:solidFill>
                          <a:schemeClr val="bg1"/>
                        </a:solidFill>
                      </a:endParaRPr>
                    </a:p>
                  </a:txBody>
                  <a:tcPr/>
                </a:tc>
                <a:tc>
                  <a:txBody>
                    <a:bodyPr/>
                    <a:lstStyle/>
                    <a:p>
                      <a:r>
                        <a:rPr lang="en-US" sz="1200" b="1" dirty="0"/>
                        <a:t>Clustering</a:t>
                      </a:r>
                      <a:r>
                        <a:rPr lang="en-US" sz="1200" dirty="0"/>
                        <a:t>: Keys with close hash values form groups, increasing search time.</a:t>
                      </a:r>
                    </a:p>
                  </a:txBody>
                  <a:tcPr/>
                </a:tc>
                <a:extLst>
                  <a:ext uri="{0D108BD9-81ED-4DB2-BD59-A6C34878D82A}">
                    <a16:rowId xmlns:a16="http://schemas.microsoft.com/office/drawing/2014/main" val="3840238625"/>
                  </a:ext>
                </a:extLst>
              </a:tr>
              <a:tr h="370840">
                <a:tc>
                  <a:txBody>
                    <a:bodyPr/>
                    <a:lstStyle/>
                    <a:p>
                      <a:r>
                        <a:rPr lang="en-US" sz="1200" dirty="0"/>
                        <a:t>No extra memory is needed for linked lists (like in chaining).</a:t>
                      </a:r>
                    </a:p>
                  </a:txBody>
                  <a:tcPr/>
                </a:tc>
                <a:tc>
                  <a:txBody>
                    <a:bodyPr/>
                    <a:lstStyle/>
                    <a:p>
                      <a:r>
                        <a:rPr lang="en-US" sz="1200" b="1" dirty="0"/>
                        <a:t>Performance Drops as Table Fills</a:t>
                      </a:r>
                      <a:r>
                        <a:rPr lang="en-US" sz="1200" dirty="0"/>
                        <a:t>: If the table becomes too full, finding an empty slot takes longer.</a:t>
                      </a:r>
                    </a:p>
                  </a:txBody>
                  <a:tcPr/>
                </a:tc>
                <a:extLst>
                  <a:ext uri="{0D108BD9-81ED-4DB2-BD59-A6C34878D82A}">
                    <a16:rowId xmlns:a16="http://schemas.microsoft.com/office/drawing/2014/main" val="328095850"/>
                  </a:ext>
                </a:extLst>
              </a:tr>
            </a:tbl>
          </a:graphicData>
        </a:graphic>
      </p:graphicFrame>
      <p:sp>
        <p:nvSpPr>
          <p:cNvPr id="6" name="Rectangle 1">
            <a:extLst>
              <a:ext uri="{FF2B5EF4-FFF2-40B4-BE49-F238E27FC236}">
                <a16:creationId xmlns:a16="http://schemas.microsoft.com/office/drawing/2014/main" id="{9C98CE81-B866-ABD7-D3DB-65DEFFF54DFE}"/>
              </a:ext>
            </a:extLst>
          </p:cNvPr>
          <p:cNvSpPr>
            <a:spLocks noChangeArrowheads="1"/>
          </p:cNvSpPr>
          <p:nvPr/>
        </p:nvSpPr>
        <p:spPr bwMode="auto">
          <a:xfrm>
            <a:off x="439500" y="3246109"/>
            <a:ext cx="501977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gency FB" panose="020B0503020202020204" pitchFamily="34" charset="0"/>
              </a:rPr>
              <a:t>Hash Function</a:t>
            </a:r>
            <a:r>
              <a:rPr kumimoji="0" lang="en-US" altLang="en-US" sz="1400" b="0" i="0" u="none" strike="noStrike" cap="none" normalizeH="0" baseline="0" dirty="0">
                <a:ln>
                  <a:noFill/>
                </a:ln>
                <a:solidFill>
                  <a:schemeClr val="bg1"/>
                </a:solidFill>
                <a:effectLst/>
                <a:latin typeface="Agency FB" panose="020B0503020202020204" pitchFamily="34" charset="0"/>
              </a:rPr>
              <a:t>: Compute the hash value of the key.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gency FB" panose="020B0503020202020204" pitchFamily="34" charset="0"/>
              </a:rPr>
              <a:t>Collision</a:t>
            </a:r>
            <a:r>
              <a:rPr kumimoji="0" lang="en-US" altLang="en-US" sz="1400" b="0" i="0" u="none" strike="noStrike" cap="none" normalizeH="0" baseline="0" dirty="0">
                <a:ln>
                  <a:noFill/>
                </a:ln>
                <a:solidFill>
                  <a:schemeClr val="bg1"/>
                </a:solidFill>
                <a:effectLst/>
                <a:latin typeface="Agency FB" panose="020B0503020202020204" pitchFamily="34" charset="0"/>
              </a:rPr>
              <a:t>: If the hash value index is already occupied, move to the next index (increment by 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gency FB" panose="020B0503020202020204" pitchFamily="34" charset="0"/>
              </a:rPr>
              <a:t>Wrap Around</a:t>
            </a:r>
            <a:r>
              <a:rPr kumimoji="0" lang="en-US" altLang="en-US" sz="1400" b="0" i="0" u="none" strike="noStrike" cap="none" normalizeH="0" baseline="0" dirty="0">
                <a:ln>
                  <a:noFill/>
                </a:ln>
                <a:solidFill>
                  <a:schemeClr val="bg1"/>
                </a:solidFill>
                <a:effectLst/>
                <a:latin typeface="Agency FB" panose="020B0503020202020204" pitchFamily="34" charset="0"/>
              </a:rPr>
              <a:t>: If you reach the end of the table, start again from the beginning (circular probing).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gency FB" panose="020B0503020202020204" pitchFamily="34" charset="0"/>
              </a:rPr>
              <a:t>Insert</a:t>
            </a:r>
            <a:r>
              <a:rPr kumimoji="0" lang="en-US" altLang="en-US" sz="1400" b="0" i="0" u="none" strike="noStrike" cap="none" normalizeH="0" baseline="0" dirty="0">
                <a:ln>
                  <a:noFill/>
                </a:ln>
                <a:solidFill>
                  <a:schemeClr val="bg1"/>
                </a:solidFill>
                <a:effectLst/>
                <a:latin typeface="Agency FB" panose="020B0503020202020204" pitchFamily="34" charset="0"/>
              </a:rPr>
              <a:t>: Place the key in the first empty slot you find. </a:t>
            </a:r>
          </a:p>
        </p:txBody>
      </p:sp>
      <p:sp>
        <p:nvSpPr>
          <p:cNvPr id="11" name="Rectangle 2">
            <a:extLst>
              <a:ext uri="{FF2B5EF4-FFF2-40B4-BE49-F238E27FC236}">
                <a16:creationId xmlns:a16="http://schemas.microsoft.com/office/drawing/2014/main" id="{B16BF6FB-DA27-0E66-55CE-CCFEBECB7BCA}"/>
              </a:ext>
            </a:extLst>
          </p:cNvPr>
          <p:cNvSpPr>
            <a:spLocks noChangeArrowheads="1"/>
          </p:cNvSpPr>
          <p:nvPr/>
        </p:nvSpPr>
        <p:spPr bwMode="auto">
          <a:xfrm>
            <a:off x="6313046" y="2180757"/>
            <a:ext cx="207185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bg1"/>
                </a:solidFill>
                <a:effectLst/>
                <a:latin typeface="Arial" panose="020B0604020202020204" pitchFamily="34" charset="0"/>
              </a:rPr>
              <a:t>Hash Function: Let’s use a hash table size of 10</a:t>
            </a:r>
          </a:p>
          <a:p>
            <a:pPr marR="0" lvl="0" algn="l" defTabSz="914400" rtl="0" eaLnBrk="0" fontAlgn="base" latinLnBrk="0" hangingPunct="0">
              <a:lnSpc>
                <a:spcPct val="100000"/>
              </a:lnSpc>
              <a:spcBef>
                <a:spcPct val="0"/>
              </a:spcBef>
              <a:spcAft>
                <a:spcPct val="0"/>
              </a:spcAft>
              <a:buClrTx/>
              <a:buSzTx/>
              <a:tabLst/>
            </a:pPr>
            <a:br>
              <a:rPr kumimoji="0" lang="en-US" altLang="en-US" sz="1000" b="0" i="0" u="none" strike="noStrike" cap="none" normalizeH="0" baseline="0" dirty="0">
                <a:ln>
                  <a:noFill/>
                </a:ln>
                <a:solidFill>
                  <a:schemeClr val="bg1"/>
                </a:solidFill>
                <a:effectLst/>
                <a:latin typeface="Arial" panose="020B0604020202020204" pitchFamily="34" charset="0"/>
              </a:rPr>
            </a:br>
            <a:r>
              <a:rPr kumimoji="0" lang="en-US" altLang="en-US" sz="1000" b="0" i="0" u="none" strike="noStrike" cap="none" normalizeH="0" baseline="0" dirty="0">
                <a:ln>
                  <a:noFill/>
                </a:ln>
                <a:solidFill>
                  <a:schemeClr val="bg1"/>
                </a:solidFill>
                <a:effectLst/>
                <a:latin typeface="Arial" panose="020B0604020202020204" pitchFamily="34" charset="0"/>
              </a:rPr>
              <a:t>Hash Table Size: h(k) </a:t>
            </a:r>
            <a:r>
              <a:rPr lang="en-US" altLang="en-US" sz="1000" dirty="0">
                <a:solidFill>
                  <a:schemeClr val="bg1"/>
                </a:solidFill>
                <a:latin typeface="Arial" panose="020B0604020202020204" pitchFamily="34" charset="0"/>
              </a:rPr>
              <a:t>= </a:t>
            </a:r>
            <a:r>
              <a:rPr kumimoji="0" lang="en-US" altLang="en-US" sz="1000" b="0" i="0" u="none" strike="noStrike" cap="none" normalizeH="0" baseline="0" dirty="0">
                <a:ln>
                  <a:noFill/>
                </a:ln>
                <a:solidFill>
                  <a:schemeClr val="bg1"/>
                </a:solidFill>
                <a:effectLst/>
                <a:latin typeface="Arial" panose="020B0604020202020204" pitchFamily="34" charset="0"/>
              </a:rPr>
              <a:t>10</a:t>
            </a:r>
          </a:p>
          <a:p>
            <a:pPr marR="0" lvl="0" algn="l" defTabSz="914400" rtl="0" eaLnBrk="0" fontAlgn="base" latinLnBrk="0" hangingPunct="0">
              <a:lnSpc>
                <a:spcPct val="100000"/>
              </a:lnSpc>
              <a:spcBef>
                <a:spcPct val="0"/>
              </a:spcBef>
              <a:spcAft>
                <a:spcPct val="0"/>
              </a:spcAft>
              <a:buClrTx/>
              <a:buSzTx/>
              <a:tabLst/>
            </a:pPr>
            <a:r>
              <a:rPr lang="en-US" altLang="en-US" sz="1000" dirty="0">
                <a:solidFill>
                  <a:schemeClr val="bg1"/>
                </a:solidFill>
                <a:latin typeface="Arial" panose="020B0604020202020204" pitchFamily="34" charset="0"/>
              </a:rPr>
              <a:t>h’ (k, </a:t>
            </a:r>
            <a:r>
              <a:rPr lang="en-US" altLang="en-US" sz="1000" dirty="0" err="1">
                <a:solidFill>
                  <a:schemeClr val="bg1"/>
                </a:solidFill>
                <a:latin typeface="Arial" panose="020B0604020202020204" pitchFamily="34" charset="0"/>
              </a:rPr>
              <a:t>i</a:t>
            </a:r>
            <a:r>
              <a:rPr lang="en-US" altLang="en-US" sz="1000" dirty="0">
                <a:solidFill>
                  <a:schemeClr val="bg1"/>
                </a:solidFill>
                <a:latin typeface="Arial" panose="020B0604020202020204" pitchFamily="34" charset="0"/>
              </a:rPr>
              <a:t>) = (h(k)+</a:t>
            </a:r>
            <a:r>
              <a:rPr lang="en-US" altLang="en-US" sz="1000" dirty="0" err="1">
                <a:solidFill>
                  <a:schemeClr val="bg1"/>
                </a:solidFill>
                <a:latin typeface="Arial" panose="020B0604020202020204" pitchFamily="34" charset="0"/>
              </a:rPr>
              <a:t>i</a:t>
            </a:r>
            <a:r>
              <a:rPr lang="en-US" altLang="en-US" sz="1000" dirty="0">
                <a:solidFill>
                  <a:schemeClr val="bg1"/>
                </a:solidFill>
                <a:latin typeface="Arial" panose="020B0604020202020204" pitchFamily="34" charset="0"/>
              </a:rPr>
              <a:t>) mod 10</a:t>
            </a:r>
            <a:endParaRPr kumimoji="0" lang="en-US" altLang="en-US" sz="1000" b="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br>
              <a:rPr kumimoji="0" lang="en-US" altLang="en-US" sz="1000" b="0" i="0" u="none" strike="noStrike" cap="none" normalizeH="0" baseline="0" dirty="0">
                <a:ln>
                  <a:noFill/>
                </a:ln>
                <a:solidFill>
                  <a:schemeClr val="bg1"/>
                </a:solidFill>
                <a:effectLst/>
                <a:latin typeface="Arial" panose="020B0604020202020204" pitchFamily="34" charset="0"/>
              </a:rPr>
            </a:br>
            <a:r>
              <a:rPr kumimoji="0" lang="en-US" altLang="en-US" sz="1000" b="0" i="0" u="none" strike="noStrike" cap="none" normalizeH="0" baseline="0" dirty="0">
                <a:ln>
                  <a:noFill/>
                </a:ln>
                <a:solidFill>
                  <a:schemeClr val="bg1"/>
                </a:solidFill>
                <a:effectLst/>
                <a:latin typeface="Arial" panose="020B0604020202020204" pitchFamily="34" charset="0"/>
              </a:rPr>
              <a:t>Keys: </a:t>
            </a:r>
            <a:r>
              <a:rPr lang="en-US" altLang="en-US" sz="1000" dirty="0">
                <a:solidFill>
                  <a:schemeClr val="bg1"/>
                </a:solidFill>
                <a:latin typeface="Arial" panose="020B0604020202020204" pitchFamily="34" charset="0"/>
              </a:rPr>
              <a:t>67, </a:t>
            </a:r>
            <a:r>
              <a:rPr kumimoji="0" lang="en-US" altLang="en-US" sz="1000" b="0" i="0" u="none" strike="noStrike" cap="none" normalizeH="0" baseline="0" dirty="0">
                <a:ln>
                  <a:noFill/>
                </a:ln>
                <a:solidFill>
                  <a:schemeClr val="bg1"/>
                </a:solidFill>
                <a:effectLst/>
                <a:latin typeface="Arial Unicode MS"/>
              </a:rPr>
              <a:t>12, 22, 99, 32, 19</a:t>
            </a:r>
          </a:p>
          <a:p>
            <a:pPr marR="0" lvl="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bg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bg1"/>
                </a:solidFill>
                <a:effectLst/>
                <a:latin typeface="Arial" panose="020B0604020202020204" pitchFamily="34" charset="0"/>
              </a:rPr>
              <a:t>Hash Table:</a:t>
            </a:r>
            <a:endParaRPr lang="en-US" altLang="en-US" sz="1000" dirty="0">
              <a:solidFill>
                <a:schemeClr val="bg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dirty="0">
                <a:solidFill>
                  <a:schemeClr val="bg1"/>
                </a:solidFill>
              </a:rPr>
              <a:t>Index: 0 1 2 3 4 5 6 7 8 9 </a:t>
            </a:r>
          </a:p>
          <a:p>
            <a:pPr marL="0" marR="0" lvl="0" indent="0" algn="l" defTabSz="914400" rtl="0" eaLnBrk="0" fontAlgn="base" latinLnBrk="0" hangingPunct="0">
              <a:lnSpc>
                <a:spcPct val="100000"/>
              </a:lnSpc>
              <a:spcBef>
                <a:spcPct val="0"/>
              </a:spcBef>
              <a:spcAft>
                <a:spcPct val="0"/>
              </a:spcAft>
              <a:buClrTx/>
              <a:buSzTx/>
              <a:buFontTx/>
              <a:buNone/>
              <a:tabLst/>
            </a:pPr>
            <a:r>
              <a:rPr lang="en-US" sz="1000" dirty="0">
                <a:solidFill>
                  <a:schemeClr val="bg1"/>
                </a:solidFill>
              </a:rPr>
              <a:t>Value: 19 - 12 22 32 - - -67- 99</a:t>
            </a:r>
            <a:endParaRPr kumimoji="0" lang="en-US" altLang="en-US" sz="1000" b="0" i="0" u="none" strike="noStrike" cap="none" normalizeH="0" baseline="0" dirty="0">
              <a:ln>
                <a:noFill/>
              </a:ln>
              <a:solidFill>
                <a:schemeClr val="bg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6F0EE7A2-3DBE-92E0-1600-FC9592AFACAF}"/>
              </a:ext>
            </a:extLst>
          </p:cNvPr>
          <p:cNvGraphicFramePr>
            <a:graphicFrameLocks noGrp="1"/>
          </p:cNvGraphicFramePr>
          <p:nvPr>
            <p:extLst>
              <p:ext uri="{D42A27DB-BD31-4B8C-83A1-F6EECF244321}">
                <p14:modId xmlns:p14="http://schemas.microsoft.com/office/powerpoint/2010/main" val="2587047037"/>
              </p:ext>
            </p:extLst>
          </p:nvPr>
        </p:nvGraphicFramePr>
        <p:xfrm>
          <a:off x="10691862" y="1618735"/>
          <a:ext cx="616884" cy="2865120"/>
        </p:xfrm>
        <a:graphic>
          <a:graphicData uri="http://schemas.openxmlformats.org/drawingml/2006/table">
            <a:tbl>
              <a:tblPr bandRow="1">
                <a:tableStyleId>{F2DE63D5-997A-4646-A377-4702673A728D}</a:tableStyleId>
              </a:tblPr>
              <a:tblGrid>
                <a:gridCol w="408604">
                  <a:extLst>
                    <a:ext uri="{9D8B030D-6E8A-4147-A177-3AD203B41FA5}">
                      <a16:colId xmlns:a16="http://schemas.microsoft.com/office/drawing/2014/main" val="394969841"/>
                    </a:ext>
                  </a:extLst>
                </a:gridCol>
                <a:gridCol w="208280">
                  <a:extLst>
                    <a:ext uri="{9D8B030D-6E8A-4147-A177-3AD203B41FA5}">
                      <a16:colId xmlns:a16="http://schemas.microsoft.com/office/drawing/2014/main" val="789864955"/>
                    </a:ext>
                  </a:extLst>
                </a:gridCol>
              </a:tblGrid>
              <a:tr h="325184">
                <a:tc>
                  <a:txBody>
                    <a:bodyPr/>
                    <a:lstStyle/>
                    <a:p>
                      <a:r>
                        <a:rPr lang="en-US" sz="1600" dirty="0">
                          <a:solidFill>
                            <a:schemeClr val="bg1"/>
                          </a:solidFill>
                        </a:rPr>
                        <a:t>19</a:t>
                      </a:r>
                    </a:p>
                  </a:txBody>
                  <a:tcPr/>
                </a:tc>
                <a:tc>
                  <a:txBody>
                    <a:bodyPr/>
                    <a:lstStyle/>
                    <a:p>
                      <a:r>
                        <a:rPr lang="en-US" sz="800" dirty="0">
                          <a:solidFill>
                            <a:schemeClr val="bg1"/>
                          </a:solidFill>
                        </a:rPr>
                        <a:t>0</a:t>
                      </a:r>
                    </a:p>
                  </a:txBody>
                  <a:tcPr/>
                </a:tc>
                <a:extLst>
                  <a:ext uri="{0D108BD9-81ED-4DB2-BD59-A6C34878D82A}">
                    <a16:rowId xmlns:a16="http://schemas.microsoft.com/office/drawing/2014/main" val="2137943276"/>
                  </a:ext>
                </a:extLst>
              </a:tr>
              <a:tr h="206935">
                <a:tc>
                  <a:txBody>
                    <a:bodyPr/>
                    <a:lstStyle/>
                    <a:p>
                      <a:endParaRPr lang="en-US" sz="800">
                        <a:solidFill>
                          <a:schemeClr val="bg1"/>
                        </a:solidFill>
                      </a:endParaRPr>
                    </a:p>
                  </a:txBody>
                  <a:tcPr/>
                </a:tc>
                <a:tc>
                  <a:txBody>
                    <a:bodyPr/>
                    <a:lstStyle/>
                    <a:p>
                      <a:r>
                        <a:rPr lang="en-US" sz="800" dirty="0">
                          <a:solidFill>
                            <a:schemeClr val="bg1"/>
                          </a:solidFill>
                        </a:rPr>
                        <a:t>1</a:t>
                      </a:r>
                    </a:p>
                  </a:txBody>
                  <a:tcPr/>
                </a:tc>
                <a:extLst>
                  <a:ext uri="{0D108BD9-81ED-4DB2-BD59-A6C34878D82A}">
                    <a16:rowId xmlns:a16="http://schemas.microsoft.com/office/drawing/2014/main" val="4123594754"/>
                  </a:ext>
                </a:extLst>
              </a:tr>
              <a:tr h="325184">
                <a:tc>
                  <a:txBody>
                    <a:bodyPr/>
                    <a:lstStyle/>
                    <a:p>
                      <a:r>
                        <a:rPr lang="en-US" sz="1600" dirty="0">
                          <a:solidFill>
                            <a:schemeClr val="bg1"/>
                          </a:solidFill>
                        </a:rPr>
                        <a:t>12</a:t>
                      </a:r>
                    </a:p>
                  </a:txBody>
                  <a:tcPr/>
                </a:tc>
                <a:tc>
                  <a:txBody>
                    <a:bodyPr/>
                    <a:lstStyle/>
                    <a:p>
                      <a:r>
                        <a:rPr lang="en-US" sz="800" dirty="0">
                          <a:solidFill>
                            <a:schemeClr val="bg1"/>
                          </a:solidFill>
                        </a:rPr>
                        <a:t>2</a:t>
                      </a:r>
                    </a:p>
                  </a:txBody>
                  <a:tcPr/>
                </a:tc>
                <a:extLst>
                  <a:ext uri="{0D108BD9-81ED-4DB2-BD59-A6C34878D82A}">
                    <a16:rowId xmlns:a16="http://schemas.microsoft.com/office/drawing/2014/main" val="1609502687"/>
                  </a:ext>
                </a:extLst>
              </a:tr>
              <a:tr h="325184">
                <a:tc>
                  <a:txBody>
                    <a:bodyPr/>
                    <a:lstStyle/>
                    <a:p>
                      <a:r>
                        <a:rPr lang="en-US" sz="1600" dirty="0">
                          <a:solidFill>
                            <a:schemeClr val="bg1"/>
                          </a:solidFill>
                        </a:rPr>
                        <a:t>22</a:t>
                      </a:r>
                    </a:p>
                  </a:txBody>
                  <a:tcPr/>
                </a:tc>
                <a:tc>
                  <a:txBody>
                    <a:bodyPr/>
                    <a:lstStyle/>
                    <a:p>
                      <a:r>
                        <a:rPr lang="en-US" sz="800" dirty="0">
                          <a:solidFill>
                            <a:schemeClr val="bg1"/>
                          </a:solidFill>
                        </a:rPr>
                        <a:t>3</a:t>
                      </a:r>
                    </a:p>
                  </a:txBody>
                  <a:tcPr/>
                </a:tc>
                <a:extLst>
                  <a:ext uri="{0D108BD9-81ED-4DB2-BD59-A6C34878D82A}">
                    <a16:rowId xmlns:a16="http://schemas.microsoft.com/office/drawing/2014/main" val="4183150769"/>
                  </a:ext>
                </a:extLst>
              </a:tr>
              <a:tr h="325184">
                <a:tc>
                  <a:txBody>
                    <a:bodyPr/>
                    <a:lstStyle/>
                    <a:p>
                      <a:r>
                        <a:rPr lang="en-US" sz="1600" dirty="0">
                          <a:solidFill>
                            <a:schemeClr val="bg1"/>
                          </a:solidFill>
                        </a:rPr>
                        <a:t>32</a:t>
                      </a:r>
                    </a:p>
                  </a:txBody>
                  <a:tcPr/>
                </a:tc>
                <a:tc>
                  <a:txBody>
                    <a:bodyPr/>
                    <a:lstStyle/>
                    <a:p>
                      <a:r>
                        <a:rPr lang="en-US" sz="800" dirty="0">
                          <a:solidFill>
                            <a:schemeClr val="bg1"/>
                          </a:solidFill>
                        </a:rPr>
                        <a:t>4</a:t>
                      </a:r>
                    </a:p>
                  </a:txBody>
                  <a:tcPr/>
                </a:tc>
                <a:extLst>
                  <a:ext uri="{0D108BD9-81ED-4DB2-BD59-A6C34878D82A}">
                    <a16:rowId xmlns:a16="http://schemas.microsoft.com/office/drawing/2014/main" val="2803664155"/>
                  </a:ext>
                </a:extLst>
              </a:tr>
              <a:tr h="206935">
                <a:tc>
                  <a:txBody>
                    <a:bodyPr/>
                    <a:lstStyle/>
                    <a:p>
                      <a:endParaRPr lang="en-US" sz="800" dirty="0">
                        <a:solidFill>
                          <a:schemeClr val="bg1"/>
                        </a:solidFill>
                      </a:endParaRPr>
                    </a:p>
                  </a:txBody>
                  <a:tcPr/>
                </a:tc>
                <a:tc>
                  <a:txBody>
                    <a:bodyPr/>
                    <a:lstStyle/>
                    <a:p>
                      <a:r>
                        <a:rPr lang="en-US" sz="800" dirty="0">
                          <a:solidFill>
                            <a:schemeClr val="bg1"/>
                          </a:solidFill>
                        </a:rPr>
                        <a:t>5</a:t>
                      </a:r>
                    </a:p>
                  </a:txBody>
                  <a:tcPr/>
                </a:tc>
                <a:extLst>
                  <a:ext uri="{0D108BD9-81ED-4DB2-BD59-A6C34878D82A}">
                    <a16:rowId xmlns:a16="http://schemas.microsoft.com/office/drawing/2014/main" val="900969628"/>
                  </a:ext>
                </a:extLst>
              </a:tr>
              <a:tr h="206935">
                <a:tc>
                  <a:txBody>
                    <a:bodyPr/>
                    <a:lstStyle/>
                    <a:p>
                      <a:endParaRPr lang="en-US" sz="800">
                        <a:solidFill>
                          <a:schemeClr val="bg1"/>
                        </a:solidFill>
                      </a:endParaRPr>
                    </a:p>
                  </a:txBody>
                  <a:tcPr/>
                </a:tc>
                <a:tc>
                  <a:txBody>
                    <a:bodyPr/>
                    <a:lstStyle/>
                    <a:p>
                      <a:r>
                        <a:rPr lang="en-US" sz="800" dirty="0">
                          <a:solidFill>
                            <a:schemeClr val="bg1"/>
                          </a:solidFill>
                        </a:rPr>
                        <a:t>6</a:t>
                      </a:r>
                    </a:p>
                  </a:txBody>
                  <a:tcPr/>
                </a:tc>
                <a:extLst>
                  <a:ext uri="{0D108BD9-81ED-4DB2-BD59-A6C34878D82A}">
                    <a16:rowId xmlns:a16="http://schemas.microsoft.com/office/drawing/2014/main" val="994083325"/>
                  </a:ext>
                </a:extLst>
              </a:tr>
              <a:tr h="325184">
                <a:tc>
                  <a:txBody>
                    <a:bodyPr/>
                    <a:lstStyle/>
                    <a:p>
                      <a:r>
                        <a:rPr lang="en-US" sz="1600" dirty="0">
                          <a:solidFill>
                            <a:schemeClr val="bg1"/>
                          </a:solidFill>
                        </a:rPr>
                        <a:t>67</a:t>
                      </a:r>
                    </a:p>
                  </a:txBody>
                  <a:tcPr/>
                </a:tc>
                <a:tc>
                  <a:txBody>
                    <a:bodyPr/>
                    <a:lstStyle/>
                    <a:p>
                      <a:r>
                        <a:rPr lang="en-US" sz="800" dirty="0">
                          <a:solidFill>
                            <a:schemeClr val="bg1"/>
                          </a:solidFill>
                        </a:rPr>
                        <a:t>7</a:t>
                      </a:r>
                    </a:p>
                  </a:txBody>
                  <a:tcPr/>
                </a:tc>
                <a:extLst>
                  <a:ext uri="{0D108BD9-81ED-4DB2-BD59-A6C34878D82A}">
                    <a16:rowId xmlns:a16="http://schemas.microsoft.com/office/drawing/2014/main" val="1859952985"/>
                  </a:ext>
                </a:extLst>
              </a:tr>
              <a:tr h="206935">
                <a:tc>
                  <a:txBody>
                    <a:bodyPr/>
                    <a:lstStyle/>
                    <a:p>
                      <a:endParaRPr lang="en-US" sz="800" dirty="0">
                        <a:solidFill>
                          <a:schemeClr val="bg1"/>
                        </a:solidFill>
                      </a:endParaRPr>
                    </a:p>
                  </a:txBody>
                  <a:tcPr/>
                </a:tc>
                <a:tc>
                  <a:txBody>
                    <a:bodyPr/>
                    <a:lstStyle/>
                    <a:p>
                      <a:r>
                        <a:rPr lang="en-US" sz="800" dirty="0">
                          <a:solidFill>
                            <a:schemeClr val="bg1"/>
                          </a:solidFill>
                        </a:rPr>
                        <a:t>8</a:t>
                      </a:r>
                    </a:p>
                  </a:txBody>
                  <a:tcPr/>
                </a:tc>
                <a:extLst>
                  <a:ext uri="{0D108BD9-81ED-4DB2-BD59-A6C34878D82A}">
                    <a16:rowId xmlns:a16="http://schemas.microsoft.com/office/drawing/2014/main" val="4110021439"/>
                  </a:ext>
                </a:extLst>
              </a:tr>
              <a:tr h="325184">
                <a:tc>
                  <a:txBody>
                    <a:bodyPr/>
                    <a:lstStyle/>
                    <a:p>
                      <a:r>
                        <a:rPr lang="en-US" sz="1600" dirty="0">
                          <a:solidFill>
                            <a:schemeClr val="bg1"/>
                          </a:solidFill>
                        </a:rPr>
                        <a:t>99</a:t>
                      </a:r>
                    </a:p>
                  </a:txBody>
                  <a:tcPr/>
                </a:tc>
                <a:tc>
                  <a:txBody>
                    <a:bodyPr/>
                    <a:lstStyle/>
                    <a:p>
                      <a:r>
                        <a:rPr lang="en-US" sz="800" dirty="0">
                          <a:solidFill>
                            <a:schemeClr val="bg1"/>
                          </a:solidFill>
                        </a:rPr>
                        <a:t>9</a:t>
                      </a:r>
                    </a:p>
                  </a:txBody>
                  <a:tcPr/>
                </a:tc>
                <a:extLst>
                  <a:ext uri="{0D108BD9-81ED-4DB2-BD59-A6C34878D82A}">
                    <a16:rowId xmlns:a16="http://schemas.microsoft.com/office/drawing/2014/main" val="4079180343"/>
                  </a:ext>
                </a:extLst>
              </a:tr>
            </a:tbl>
          </a:graphicData>
        </a:graphic>
      </p:graphicFrame>
      <p:sp>
        <p:nvSpPr>
          <p:cNvPr id="19" name="Rectangle 2">
            <a:extLst>
              <a:ext uri="{FF2B5EF4-FFF2-40B4-BE49-F238E27FC236}">
                <a16:creationId xmlns:a16="http://schemas.microsoft.com/office/drawing/2014/main" id="{F95099C2-571A-7274-C6B5-DA1B8D807E9A}"/>
              </a:ext>
            </a:extLst>
          </p:cNvPr>
          <p:cNvSpPr>
            <a:spLocks noChangeArrowheads="1"/>
          </p:cNvSpPr>
          <p:nvPr/>
        </p:nvSpPr>
        <p:spPr bwMode="auto">
          <a:xfrm>
            <a:off x="8661627" y="1607183"/>
            <a:ext cx="11557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000" dirty="0">
                <a:solidFill>
                  <a:schemeClr val="bg1"/>
                </a:solidFill>
                <a:latin typeface="Arial" panose="020B0604020202020204" pitchFamily="34" charset="0"/>
              </a:rPr>
              <a:t>67 mod 10 = 7</a:t>
            </a:r>
          </a:p>
          <a:p>
            <a:pPr eaLnBrk="0" fontAlgn="base" hangingPunct="0">
              <a:spcBef>
                <a:spcPct val="0"/>
              </a:spcBef>
              <a:spcAft>
                <a:spcPct val="0"/>
              </a:spcAft>
            </a:pPr>
            <a:r>
              <a:rPr lang="en-US" altLang="en-US" sz="1000" dirty="0">
                <a:solidFill>
                  <a:schemeClr val="bg1"/>
                </a:solidFill>
                <a:latin typeface="Arial" panose="020B0604020202020204" pitchFamily="34" charset="0"/>
              </a:rPr>
              <a:t>12 mod 10 = 2</a:t>
            </a:r>
          </a:p>
          <a:p>
            <a:pPr eaLnBrk="0" fontAlgn="base" hangingPunct="0">
              <a:spcBef>
                <a:spcPct val="0"/>
              </a:spcBef>
              <a:spcAft>
                <a:spcPct val="0"/>
              </a:spcAft>
            </a:pPr>
            <a:r>
              <a:rPr lang="en-US" altLang="en-US" sz="1000" dirty="0">
                <a:solidFill>
                  <a:schemeClr val="bg1"/>
                </a:solidFill>
                <a:latin typeface="Arial" panose="020B0604020202020204" pitchFamily="34" charset="0"/>
              </a:rPr>
              <a:t>22 mod 10 = 2</a:t>
            </a:r>
          </a:p>
          <a:p>
            <a:pPr eaLnBrk="0" fontAlgn="base" hangingPunct="0">
              <a:spcBef>
                <a:spcPct val="0"/>
              </a:spcBef>
              <a:spcAft>
                <a:spcPct val="0"/>
              </a:spcAft>
            </a:pPr>
            <a:r>
              <a:rPr lang="en-US" altLang="en-US" sz="1000" dirty="0">
                <a:solidFill>
                  <a:schemeClr val="bg1"/>
                </a:solidFill>
                <a:latin typeface="Arial" panose="020B0604020202020204" pitchFamily="34" charset="0"/>
              </a:rPr>
              <a:t>99 mod 10 = 9</a:t>
            </a:r>
          </a:p>
          <a:p>
            <a:pPr eaLnBrk="0" fontAlgn="base" hangingPunct="0">
              <a:spcBef>
                <a:spcPct val="0"/>
              </a:spcBef>
              <a:spcAft>
                <a:spcPct val="0"/>
              </a:spcAft>
            </a:pPr>
            <a:r>
              <a:rPr lang="en-US" altLang="en-US" sz="1000" dirty="0">
                <a:solidFill>
                  <a:schemeClr val="bg1"/>
                </a:solidFill>
                <a:latin typeface="Arial" panose="020B0604020202020204" pitchFamily="34" charset="0"/>
              </a:rPr>
              <a:t>32 mod 10 = 2</a:t>
            </a:r>
          </a:p>
          <a:p>
            <a:pPr eaLnBrk="0" fontAlgn="base" hangingPunct="0">
              <a:spcBef>
                <a:spcPct val="0"/>
              </a:spcBef>
              <a:spcAft>
                <a:spcPct val="0"/>
              </a:spcAft>
            </a:pPr>
            <a:r>
              <a:rPr lang="en-US" altLang="en-US" sz="1000" dirty="0">
                <a:solidFill>
                  <a:schemeClr val="bg1"/>
                </a:solidFill>
                <a:latin typeface="Arial" panose="020B0604020202020204" pitchFamily="34" charset="0"/>
              </a:rPr>
              <a:t>19 mod 10 = 9</a:t>
            </a:r>
          </a:p>
        </p:txBody>
      </p:sp>
      <p:cxnSp>
        <p:nvCxnSpPr>
          <p:cNvPr id="30" name="Straight Connector 29">
            <a:extLst>
              <a:ext uri="{FF2B5EF4-FFF2-40B4-BE49-F238E27FC236}">
                <a16:creationId xmlns:a16="http://schemas.microsoft.com/office/drawing/2014/main" id="{33DB6F55-F1E0-3480-E9B3-8196E3AE05AC}"/>
              </a:ext>
            </a:extLst>
          </p:cNvPr>
          <p:cNvCxnSpPr>
            <a:cxnSpLocks/>
          </p:cNvCxnSpPr>
          <p:nvPr/>
        </p:nvCxnSpPr>
        <p:spPr>
          <a:xfrm>
            <a:off x="9606564" y="1855557"/>
            <a:ext cx="1045568" cy="452637"/>
          </a:xfrm>
          <a:prstGeom prst="line">
            <a:avLst/>
          </a:prstGeom>
          <a:ln>
            <a:solidFill>
              <a:srgbClr val="D3383C"/>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83BA93D-5B2A-FBA3-4013-B1FE2F1CC608}"/>
              </a:ext>
            </a:extLst>
          </p:cNvPr>
          <p:cNvCxnSpPr>
            <a:cxnSpLocks/>
          </p:cNvCxnSpPr>
          <p:nvPr/>
        </p:nvCxnSpPr>
        <p:spPr>
          <a:xfrm>
            <a:off x="9626429" y="2042464"/>
            <a:ext cx="1025703" cy="580382"/>
          </a:xfrm>
          <a:prstGeom prst="line">
            <a:avLst/>
          </a:prstGeom>
          <a:ln>
            <a:solidFill>
              <a:srgbClr val="D3383C"/>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BD425C0-2396-40FC-64C9-46BFDD1AA4C8}"/>
              </a:ext>
            </a:extLst>
          </p:cNvPr>
          <p:cNvCxnSpPr>
            <a:cxnSpLocks/>
            <a:endCxn id="12" idx="1"/>
          </p:cNvCxnSpPr>
          <p:nvPr/>
        </p:nvCxnSpPr>
        <p:spPr>
          <a:xfrm>
            <a:off x="9606564" y="2332655"/>
            <a:ext cx="1085298" cy="718640"/>
          </a:xfrm>
          <a:prstGeom prst="line">
            <a:avLst/>
          </a:prstGeom>
          <a:ln>
            <a:solidFill>
              <a:srgbClr val="D3383C"/>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2D58CCE-D6EA-FF3D-59CC-EDE9B35DA8D9}"/>
              </a:ext>
            </a:extLst>
          </p:cNvPr>
          <p:cNvCxnSpPr>
            <a:cxnSpLocks/>
          </p:cNvCxnSpPr>
          <p:nvPr/>
        </p:nvCxnSpPr>
        <p:spPr>
          <a:xfrm flipV="1">
            <a:off x="9617193" y="1830924"/>
            <a:ext cx="1021152" cy="3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248E329-433B-D6DF-D9EA-C7C3C5A051FF}"/>
              </a:ext>
            </a:extLst>
          </p:cNvPr>
          <p:cNvCxnSpPr>
            <a:cxnSpLocks/>
          </p:cNvCxnSpPr>
          <p:nvPr/>
        </p:nvCxnSpPr>
        <p:spPr>
          <a:xfrm>
            <a:off x="9617193" y="2509748"/>
            <a:ext cx="1074669" cy="18437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5AFE089-420F-C90B-0E44-F0B7EAC6BFB6}"/>
              </a:ext>
            </a:extLst>
          </p:cNvPr>
          <p:cNvSpPr txBox="1"/>
          <p:nvPr/>
        </p:nvSpPr>
        <p:spPr>
          <a:xfrm>
            <a:off x="11372116" y="2560951"/>
            <a:ext cx="387742" cy="215444"/>
          </a:xfrm>
          <a:prstGeom prst="rect">
            <a:avLst/>
          </a:prstGeom>
          <a:noFill/>
        </p:spPr>
        <p:txBody>
          <a:bodyPr wrap="square" rtlCol="0">
            <a:spAutoFit/>
          </a:bodyPr>
          <a:lstStyle/>
          <a:p>
            <a:r>
              <a:rPr lang="en-US" sz="800" dirty="0">
                <a:solidFill>
                  <a:schemeClr val="bg1"/>
                </a:solidFill>
              </a:rPr>
              <a:t>2 + 1</a:t>
            </a:r>
          </a:p>
        </p:txBody>
      </p:sp>
      <p:sp>
        <p:nvSpPr>
          <p:cNvPr id="51" name="TextBox 50">
            <a:extLst>
              <a:ext uri="{FF2B5EF4-FFF2-40B4-BE49-F238E27FC236}">
                <a16:creationId xmlns:a16="http://schemas.microsoft.com/office/drawing/2014/main" id="{C2F84979-8316-2A0B-6787-24C8254D734F}"/>
              </a:ext>
            </a:extLst>
          </p:cNvPr>
          <p:cNvSpPr txBox="1"/>
          <p:nvPr/>
        </p:nvSpPr>
        <p:spPr>
          <a:xfrm>
            <a:off x="11457119" y="2249678"/>
            <a:ext cx="234262" cy="215444"/>
          </a:xfrm>
          <a:prstGeom prst="rect">
            <a:avLst/>
          </a:prstGeom>
          <a:noFill/>
        </p:spPr>
        <p:txBody>
          <a:bodyPr wrap="square" rtlCol="0">
            <a:spAutoFit/>
          </a:bodyPr>
          <a:lstStyle/>
          <a:p>
            <a:r>
              <a:rPr lang="en-US" sz="800" dirty="0">
                <a:solidFill>
                  <a:schemeClr val="bg1"/>
                </a:solidFill>
              </a:rPr>
              <a:t>2</a:t>
            </a:r>
          </a:p>
        </p:txBody>
      </p:sp>
      <p:sp>
        <p:nvSpPr>
          <p:cNvPr id="52" name="TextBox 51">
            <a:extLst>
              <a:ext uri="{FF2B5EF4-FFF2-40B4-BE49-F238E27FC236}">
                <a16:creationId xmlns:a16="http://schemas.microsoft.com/office/drawing/2014/main" id="{79B2EE8D-DCD1-BF65-3E13-A724FF9B195C}"/>
              </a:ext>
            </a:extLst>
          </p:cNvPr>
          <p:cNvSpPr txBox="1"/>
          <p:nvPr/>
        </p:nvSpPr>
        <p:spPr>
          <a:xfrm>
            <a:off x="11362263" y="2911380"/>
            <a:ext cx="487979" cy="215444"/>
          </a:xfrm>
          <a:prstGeom prst="rect">
            <a:avLst/>
          </a:prstGeom>
          <a:noFill/>
        </p:spPr>
        <p:txBody>
          <a:bodyPr wrap="square" rtlCol="0">
            <a:spAutoFit/>
          </a:bodyPr>
          <a:lstStyle/>
          <a:p>
            <a:r>
              <a:rPr lang="en-US" sz="800" dirty="0">
                <a:solidFill>
                  <a:schemeClr val="bg1"/>
                </a:solidFill>
              </a:rPr>
              <a:t>2 + 2</a:t>
            </a:r>
          </a:p>
        </p:txBody>
      </p:sp>
      <p:sp>
        <p:nvSpPr>
          <p:cNvPr id="53" name="Rectangle 52">
            <a:extLst>
              <a:ext uri="{FF2B5EF4-FFF2-40B4-BE49-F238E27FC236}">
                <a16:creationId xmlns:a16="http://schemas.microsoft.com/office/drawing/2014/main" id="{BAC44889-BFA9-41CB-0CCB-A80BA043513C}"/>
              </a:ext>
            </a:extLst>
          </p:cNvPr>
          <p:cNvSpPr/>
          <p:nvPr/>
        </p:nvSpPr>
        <p:spPr>
          <a:xfrm>
            <a:off x="11362263" y="2554909"/>
            <a:ext cx="404268" cy="215444"/>
          </a:xfrm>
          <a:prstGeom prst="rect">
            <a:avLst/>
          </a:prstGeom>
          <a:noFill/>
          <a:ln>
            <a:solidFill>
              <a:srgbClr val="D338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9FD02B5-4103-A2E5-80EC-4E6850C80D53}"/>
              </a:ext>
            </a:extLst>
          </p:cNvPr>
          <p:cNvSpPr/>
          <p:nvPr/>
        </p:nvSpPr>
        <p:spPr>
          <a:xfrm>
            <a:off x="11355590" y="2911380"/>
            <a:ext cx="404268" cy="215444"/>
          </a:xfrm>
          <a:prstGeom prst="rect">
            <a:avLst/>
          </a:prstGeom>
          <a:noFill/>
          <a:ln>
            <a:solidFill>
              <a:srgbClr val="D338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82D7249-3540-7F73-0D87-475BFA48038F}"/>
              </a:ext>
            </a:extLst>
          </p:cNvPr>
          <p:cNvSpPr/>
          <p:nvPr/>
        </p:nvSpPr>
        <p:spPr>
          <a:xfrm>
            <a:off x="11372116" y="2249678"/>
            <a:ext cx="404268" cy="215444"/>
          </a:xfrm>
          <a:prstGeom prst="rect">
            <a:avLst/>
          </a:prstGeom>
          <a:noFill/>
          <a:ln>
            <a:solidFill>
              <a:srgbClr val="D338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50DA3A4-01AE-AF4B-9CD0-7957DDFD5640}"/>
              </a:ext>
            </a:extLst>
          </p:cNvPr>
          <p:cNvSpPr/>
          <p:nvPr/>
        </p:nvSpPr>
        <p:spPr>
          <a:xfrm>
            <a:off x="11404118" y="1723202"/>
            <a:ext cx="404268" cy="21544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2504EF7-B209-0AC7-098E-7362BB8CF5D9}"/>
              </a:ext>
            </a:extLst>
          </p:cNvPr>
          <p:cNvSpPr/>
          <p:nvPr/>
        </p:nvSpPr>
        <p:spPr>
          <a:xfrm>
            <a:off x="11430996" y="4245787"/>
            <a:ext cx="404268" cy="21544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CA0609F1-4285-BBA5-CF48-602F16E60C55}"/>
              </a:ext>
            </a:extLst>
          </p:cNvPr>
          <p:cNvSpPr txBox="1"/>
          <p:nvPr/>
        </p:nvSpPr>
        <p:spPr>
          <a:xfrm>
            <a:off x="11497395" y="4245787"/>
            <a:ext cx="217714" cy="215444"/>
          </a:xfrm>
          <a:prstGeom prst="rect">
            <a:avLst/>
          </a:prstGeom>
          <a:noFill/>
        </p:spPr>
        <p:txBody>
          <a:bodyPr wrap="square" rtlCol="0">
            <a:spAutoFit/>
          </a:bodyPr>
          <a:lstStyle/>
          <a:p>
            <a:r>
              <a:rPr lang="en-US" sz="800" dirty="0">
                <a:solidFill>
                  <a:schemeClr val="bg1"/>
                </a:solidFill>
              </a:rPr>
              <a:t>9</a:t>
            </a:r>
          </a:p>
        </p:txBody>
      </p:sp>
      <p:sp>
        <p:nvSpPr>
          <p:cNvPr id="62" name="TextBox 61">
            <a:extLst>
              <a:ext uri="{FF2B5EF4-FFF2-40B4-BE49-F238E27FC236}">
                <a16:creationId xmlns:a16="http://schemas.microsoft.com/office/drawing/2014/main" id="{52A338A4-FD48-7B06-6DBB-89A63B2B7738}"/>
              </a:ext>
            </a:extLst>
          </p:cNvPr>
          <p:cNvSpPr txBox="1"/>
          <p:nvPr/>
        </p:nvSpPr>
        <p:spPr>
          <a:xfrm>
            <a:off x="11416340" y="1718737"/>
            <a:ext cx="438365" cy="215444"/>
          </a:xfrm>
          <a:prstGeom prst="rect">
            <a:avLst/>
          </a:prstGeom>
          <a:noFill/>
        </p:spPr>
        <p:txBody>
          <a:bodyPr wrap="square" rtlCol="0">
            <a:spAutoFit/>
          </a:bodyPr>
          <a:lstStyle/>
          <a:p>
            <a:r>
              <a:rPr lang="en-US" sz="800" dirty="0">
                <a:solidFill>
                  <a:schemeClr val="bg1"/>
                </a:solidFill>
              </a:rPr>
              <a:t>9 + 1</a:t>
            </a:r>
          </a:p>
        </p:txBody>
      </p:sp>
    </p:spTree>
    <p:extLst>
      <p:ext uri="{BB962C8B-B14F-4D97-AF65-F5344CB8AC3E}">
        <p14:creationId xmlns:p14="http://schemas.microsoft.com/office/powerpoint/2010/main" val="3265572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EBE4C-3C14-FCA1-7CA3-DC8FF8B7309A}"/>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7F8035CB-CF84-0BB8-9360-0206490BB529}"/>
              </a:ext>
            </a:extLst>
          </p:cNvPr>
          <p:cNvSpPr/>
          <p:nvPr/>
        </p:nvSpPr>
        <p:spPr>
          <a:xfrm>
            <a:off x="513963" y="2761789"/>
            <a:ext cx="1979004" cy="359229"/>
          </a:xfrm>
          <a:prstGeom prst="roundRect">
            <a:avLst/>
          </a:pr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croll: Horizontal 2">
            <a:extLst>
              <a:ext uri="{FF2B5EF4-FFF2-40B4-BE49-F238E27FC236}">
                <a16:creationId xmlns:a16="http://schemas.microsoft.com/office/drawing/2014/main" id="{766A67BE-BE32-BDAF-8BB4-16B7B77642C1}"/>
              </a:ext>
            </a:extLst>
          </p:cNvPr>
          <p:cNvSpPr/>
          <p:nvPr/>
        </p:nvSpPr>
        <p:spPr>
          <a:xfrm>
            <a:off x="488848" y="421923"/>
            <a:ext cx="3226425" cy="929148"/>
          </a:xfrm>
          <a:prstGeom prst="horizontalScroll">
            <a:avLst/>
          </a:prstGeom>
          <a:solidFill>
            <a:schemeClr val="bg1">
              <a:alpha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croll: Horizontal 1">
            <a:extLst>
              <a:ext uri="{FF2B5EF4-FFF2-40B4-BE49-F238E27FC236}">
                <a16:creationId xmlns:a16="http://schemas.microsoft.com/office/drawing/2014/main" id="{6A3700AB-B4E6-DD02-725C-68CA4465477C}"/>
              </a:ext>
            </a:extLst>
          </p:cNvPr>
          <p:cNvSpPr/>
          <p:nvPr/>
        </p:nvSpPr>
        <p:spPr>
          <a:xfrm>
            <a:off x="401358" y="518132"/>
            <a:ext cx="3226425" cy="929148"/>
          </a:xfrm>
          <a:prstGeom prst="horizontalScroll">
            <a:avLst/>
          </a:prstGeom>
          <a:solidFill>
            <a:srgbClr val="800306">
              <a:alpha val="6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DEFFD44-5EC3-F063-4D4D-B5CCAC9248B1}"/>
              </a:ext>
            </a:extLst>
          </p:cNvPr>
          <p:cNvSpPr txBox="1"/>
          <p:nvPr/>
        </p:nvSpPr>
        <p:spPr>
          <a:xfrm>
            <a:off x="605231" y="760310"/>
            <a:ext cx="2943040" cy="400110"/>
          </a:xfrm>
          <a:prstGeom prst="rect">
            <a:avLst/>
          </a:prstGeom>
          <a:noFill/>
        </p:spPr>
        <p:txBody>
          <a:bodyPr wrap="square" rtlCol="0">
            <a:spAutoFit/>
          </a:bodyPr>
          <a:lstStyle/>
          <a:p>
            <a:r>
              <a:rPr lang="en-US" sz="2000" b="1" dirty="0">
                <a:solidFill>
                  <a:schemeClr val="bg1"/>
                </a:solidFill>
                <a:latin typeface="Lucida Calligraphy" panose="03010101010101010101" pitchFamily="66" charset="0"/>
              </a:rPr>
              <a:t>Quadratic Probing :</a:t>
            </a:r>
          </a:p>
        </p:txBody>
      </p:sp>
      <p:sp>
        <p:nvSpPr>
          <p:cNvPr id="5" name="TextBox 4">
            <a:extLst>
              <a:ext uri="{FF2B5EF4-FFF2-40B4-BE49-F238E27FC236}">
                <a16:creationId xmlns:a16="http://schemas.microsoft.com/office/drawing/2014/main" id="{01AE23F7-EBB6-D88C-AE1C-D815F8698308}"/>
              </a:ext>
            </a:extLst>
          </p:cNvPr>
          <p:cNvSpPr txBox="1"/>
          <p:nvPr/>
        </p:nvSpPr>
        <p:spPr>
          <a:xfrm>
            <a:off x="409990" y="1450857"/>
            <a:ext cx="5440177" cy="954107"/>
          </a:xfrm>
          <a:prstGeom prst="rect">
            <a:avLst/>
          </a:prstGeom>
          <a:noFill/>
        </p:spPr>
        <p:txBody>
          <a:bodyPr wrap="square" rtlCol="0">
            <a:spAutoFit/>
          </a:bodyPr>
          <a:lstStyle/>
          <a:p>
            <a:r>
              <a:rPr lang="en-US" sz="1400" dirty="0">
                <a:solidFill>
                  <a:schemeClr val="bg1"/>
                </a:solidFill>
                <a:latin typeface="Agency FB" panose="020B0503020202020204" pitchFamily="34" charset="0"/>
              </a:rPr>
              <a:t>When a collision occurs, instead of checking the next slot (like in linear probing), quadratic probing calculates the next slot using a quadratic formula. This spreads out the probes more evenly, reducing clustering. In simple terms, </a:t>
            </a:r>
            <a:r>
              <a:rPr lang="en-US" sz="1400" b="1" dirty="0">
                <a:solidFill>
                  <a:schemeClr val="bg1"/>
                </a:solidFill>
                <a:latin typeface="Agency FB" panose="020B0503020202020204" pitchFamily="34" charset="0"/>
              </a:rPr>
              <a:t>quadratic probing</a:t>
            </a:r>
            <a:r>
              <a:rPr lang="en-US" sz="1400" dirty="0">
                <a:solidFill>
                  <a:schemeClr val="bg1"/>
                </a:solidFill>
                <a:latin typeface="Agency FB" panose="020B0503020202020204" pitchFamily="34" charset="0"/>
              </a:rPr>
              <a:t> uses a squared offset to find the next slot, spreading keys out and reducing clustering!</a:t>
            </a:r>
          </a:p>
        </p:txBody>
      </p:sp>
      <p:cxnSp>
        <p:nvCxnSpPr>
          <p:cNvPr id="7" name="Straight Connector 6">
            <a:extLst>
              <a:ext uri="{FF2B5EF4-FFF2-40B4-BE49-F238E27FC236}">
                <a16:creationId xmlns:a16="http://schemas.microsoft.com/office/drawing/2014/main" id="{F1FE5124-7AA4-A61C-3AC8-3061EC8316E0}"/>
              </a:ext>
            </a:extLst>
          </p:cNvPr>
          <p:cNvCxnSpPr>
            <a:cxnSpLocks/>
          </p:cNvCxnSpPr>
          <p:nvPr/>
        </p:nvCxnSpPr>
        <p:spPr>
          <a:xfrm>
            <a:off x="5996610" y="1618735"/>
            <a:ext cx="0" cy="49904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3B685CD1-F58E-107D-446E-96CBAA9607FB}"/>
              </a:ext>
            </a:extLst>
          </p:cNvPr>
          <p:cNvSpPr/>
          <p:nvPr/>
        </p:nvSpPr>
        <p:spPr>
          <a:xfrm>
            <a:off x="455372" y="2720827"/>
            <a:ext cx="1979009" cy="359229"/>
          </a:xfrm>
          <a:prstGeom prst="roundRect">
            <a:avLst/>
          </a:prstGeom>
          <a:solidFill>
            <a:srgbClr val="800306">
              <a:alpha val="6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20EE45D-DCD3-85C0-86F6-5CD344EC1B33}"/>
              </a:ext>
            </a:extLst>
          </p:cNvPr>
          <p:cNvSpPr txBox="1"/>
          <p:nvPr/>
        </p:nvSpPr>
        <p:spPr>
          <a:xfrm>
            <a:off x="543259" y="2747493"/>
            <a:ext cx="1793691" cy="338554"/>
          </a:xfrm>
          <a:prstGeom prst="rect">
            <a:avLst/>
          </a:prstGeom>
          <a:noFill/>
        </p:spPr>
        <p:txBody>
          <a:bodyPr wrap="square" rtlCol="0">
            <a:spAutoFit/>
          </a:bodyPr>
          <a:lstStyle/>
          <a:p>
            <a:r>
              <a:rPr lang="en-US" sz="1600" dirty="0">
                <a:solidFill>
                  <a:schemeClr val="bg1"/>
                </a:solidFill>
                <a:latin typeface="Lucida Calligraphy" panose="03010101010101010101" pitchFamily="66" charset="0"/>
              </a:rPr>
              <a:t>How it works:</a:t>
            </a:r>
          </a:p>
        </p:txBody>
      </p:sp>
      <p:sp>
        <p:nvSpPr>
          <p:cNvPr id="14" name="Rectangle: Rounded Corners 13">
            <a:extLst>
              <a:ext uri="{FF2B5EF4-FFF2-40B4-BE49-F238E27FC236}">
                <a16:creationId xmlns:a16="http://schemas.microsoft.com/office/drawing/2014/main" id="{02B8A952-0C9D-0669-DD76-E6919AAE3FBD}"/>
              </a:ext>
            </a:extLst>
          </p:cNvPr>
          <p:cNvSpPr/>
          <p:nvPr/>
        </p:nvSpPr>
        <p:spPr>
          <a:xfrm>
            <a:off x="6393899" y="1675943"/>
            <a:ext cx="1520871" cy="359229"/>
          </a:xfrm>
          <a:prstGeom prst="roundRect">
            <a:avLst/>
          </a:pr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C71A481-C1B2-8FCC-0B93-D0364EC443F7}"/>
              </a:ext>
            </a:extLst>
          </p:cNvPr>
          <p:cNvSpPr/>
          <p:nvPr/>
        </p:nvSpPr>
        <p:spPr>
          <a:xfrm>
            <a:off x="6335309" y="1634981"/>
            <a:ext cx="1491576" cy="359229"/>
          </a:xfrm>
          <a:prstGeom prst="roundRect">
            <a:avLst/>
          </a:prstGeom>
          <a:solidFill>
            <a:srgbClr val="800306">
              <a:alpha val="6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1EDEB89-A1A3-F7AF-BFF0-8AAA002106F7}"/>
              </a:ext>
            </a:extLst>
          </p:cNvPr>
          <p:cNvSpPr txBox="1"/>
          <p:nvPr/>
        </p:nvSpPr>
        <p:spPr>
          <a:xfrm>
            <a:off x="6423196" y="1661647"/>
            <a:ext cx="1491576" cy="338554"/>
          </a:xfrm>
          <a:prstGeom prst="rect">
            <a:avLst/>
          </a:prstGeom>
          <a:noFill/>
        </p:spPr>
        <p:txBody>
          <a:bodyPr wrap="square" rtlCol="0">
            <a:spAutoFit/>
          </a:bodyPr>
          <a:lstStyle/>
          <a:p>
            <a:r>
              <a:rPr lang="en-US" sz="1600" dirty="0">
                <a:solidFill>
                  <a:schemeClr val="bg1"/>
                </a:solidFill>
                <a:latin typeface="Lucida Calligraphy" panose="03010101010101010101" pitchFamily="66" charset="0"/>
              </a:rPr>
              <a:t>Example :</a:t>
            </a:r>
          </a:p>
        </p:txBody>
      </p:sp>
      <p:graphicFrame>
        <p:nvGraphicFramePr>
          <p:cNvPr id="39" name="Table 38">
            <a:extLst>
              <a:ext uri="{FF2B5EF4-FFF2-40B4-BE49-F238E27FC236}">
                <a16:creationId xmlns:a16="http://schemas.microsoft.com/office/drawing/2014/main" id="{1DCF0737-B3BE-E852-CBA3-17B383209983}"/>
              </a:ext>
            </a:extLst>
          </p:cNvPr>
          <p:cNvGraphicFramePr>
            <a:graphicFrameLocks noGrp="1"/>
          </p:cNvGraphicFramePr>
          <p:nvPr>
            <p:extLst>
              <p:ext uri="{D42A27DB-BD31-4B8C-83A1-F6EECF244321}">
                <p14:modId xmlns:p14="http://schemas.microsoft.com/office/powerpoint/2010/main" val="2540751872"/>
              </p:ext>
            </p:extLst>
          </p:nvPr>
        </p:nvGraphicFramePr>
        <p:xfrm>
          <a:off x="6195391" y="4404609"/>
          <a:ext cx="4319658" cy="2108200"/>
        </p:xfrm>
        <a:graphic>
          <a:graphicData uri="http://schemas.openxmlformats.org/drawingml/2006/table">
            <a:tbl>
              <a:tblPr firstRow="1" bandRow="1">
                <a:tableStyleId>{073A0DAA-6AF3-43AB-8588-CEC1D06C72B9}</a:tableStyleId>
              </a:tblPr>
              <a:tblGrid>
                <a:gridCol w="2159829">
                  <a:extLst>
                    <a:ext uri="{9D8B030D-6E8A-4147-A177-3AD203B41FA5}">
                      <a16:colId xmlns:a16="http://schemas.microsoft.com/office/drawing/2014/main" val="1867989614"/>
                    </a:ext>
                  </a:extLst>
                </a:gridCol>
                <a:gridCol w="2159829">
                  <a:extLst>
                    <a:ext uri="{9D8B030D-6E8A-4147-A177-3AD203B41FA5}">
                      <a16:colId xmlns:a16="http://schemas.microsoft.com/office/drawing/2014/main" val="1370018248"/>
                    </a:ext>
                  </a:extLst>
                </a:gridCol>
              </a:tblGrid>
              <a:tr h="370840">
                <a:tc>
                  <a:txBody>
                    <a:bodyPr/>
                    <a:lstStyle/>
                    <a:p>
                      <a:r>
                        <a:rPr lang="en-US" b="1" dirty="0">
                          <a:latin typeface="Ink Free" panose="03080402000500000000" pitchFamily="66" charset="0"/>
                        </a:rPr>
                        <a:t>Pros</a:t>
                      </a:r>
                    </a:p>
                  </a:txBody>
                  <a:tcPr/>
                </a:tc>
                <a:tc>
                  <a:txBody>
                    <a:bodyPr/>
                    <a:lstStyle/>
                    <a:p>
                      <a:r>
                        <a:rPr lang="en-US" b="1" dirty="0">
                          <a:latin typeface="Ink Free" panose="03080402000500000000" pitchFamily="66" charset="0"/>
                        </a:rPr>
                        <a:t>Cons</a:t>
                      </a:r>
                    </a:p>
                  </a:txBody>
                  <a:tcPr/>
                </a:tc>
                <a:extLst>
                  <a:ext uri="{0D108BD9-81ED-4DB2-BD59-A6C34878D82A}">
                    <a16:rowId xmlns:a16="http://schemas.microsoft.com/office/drawing/2014/main" val="1251443805"/>
                  </a:ext>
                </a:extLst>
              </a:tr>
              <a:tr h="370840">
                <a:tc>
                  <a:txBody>
                    <a:bodyPr/>
                    <a:lstStyle/>
                    <a:p>
                      <a:r>
                        <a:rPr lang="en-US" sz="1200" dirty="0"/>
                        <a:t>Reduces </a:t>
                      </a:r>
                      <a:r>
                        <a:rPr lang="en-US" sz="1200" b="1" dirty="0"/>
                        <a:t>clustering</a:t>
                      </a:r>
                      <a:r>
                        <a:rPr lang="en-US" sz="1200" dirty="0"/>
                        <a:t> compared to linear probing.</a:t>
                      </a:r>
                      <a:endParaRPr lang="en-US" sz="1200" dirty="0">
                        <a:solidFill>
                          <a:schemeClr val="bg1"/>
                        </a:solidFill>
                      </a:endParaRPr>
                    </a:p>
                  </a:txBody>
                  <a:tcPr/>
                </a:tc>
                <a:tc>
                  <a:txBody>
                    <a:bodyPr/>
                    <a:lstStyle/>
                    <a:p>
                      <a:r>
                        <a:rPr lang="en-US" sz="1200" b="1" dirty="0"/>
                        <a:t>Complexity</a:t>
                      </a:r>
                      <a:r>
                        <a:rPr lang="en-US" sz="1200" dirty="0"/>
                        <a:t>: Slightly more complex than linear probing.</a:t>
                      </a:r>
                    </a:p>
                  </a:txBody>
                  <a:tcPr/>
                </a:tc>
                <a:extLst>
                  <a:ext uri="{0D108BD9-81ED-4DB2-BD59-A6C34878D82A}">
                    <a16:rowId xmlns:a16="http://schemas.microsoft.com/office/drawing/2014/main" val="3840238625"/>
                  </a:ext>
                </a:extLst>
              </a:tr>
              <a:tr h="370840">
                <a:tc>
                  <a:txBody>
                    <a:bodyPr/>
                    <a:lstStyle/>
                    <a:p>
                      <a:r>
                        <a:rPr lang="en-US" sz="1200" dirty="0"/>
                        <a:t>Spreads out keys more evenly.</a:t>
                      </a:r>
                    </a:p>
                  </a:txBody>
                  <a:tcPr/>
                </a:tc>
                <a:tc>
                  <a:txBody>
                    <a:bodyPr/>
                    <a:lstStyle/>
                    <a:p>
                      <a:r>
                        <a:rPr lang="en-US" sz="1200" b="1" dirty="0"/>
                        <a:t>Table Size</a:t>
                      </a:r>
                      <a:r>
                        <a:rPr lang="en-US" sz="1200" dirty="0"/>
                        <a:t>: Requires a prime table size to ensure all slots are probed.</a:t>
                      </a:r>
                    </a:p>
                  </a:txBody>
                  <a:tcPr/>
                </a:tc>
                <a:extLst>
                  <a:ext uri="{0D108BD9-81ED-4DB2-BD59-A6C34878D82A}">
                    <a16:rowId xmlns:a16="http://schemas.microsoft.com/office/drawing/2014/main" val="328095850"/>
                  </a:ext>
                </a:extLst>
              </a:tr>
              <a:tr h="370840">
                <a:tc>
                  <a:txBody>
                    <a:bodyPr/>
                    <a:lstStyle/>
                    <a:p>
                      <a:endParaRPr lang="en-US" sz="1200" dirty="0"/>
                    </a:p>
                  </a:txBody>
                  <a:tcPr/>
                </a:tc>
                <a:tc>
                  <a:txBody>
                    <a:bodyPr/>
                    <a:lstStyle/>
                    <a:p>
                      <a:r>
                        <a:rPr lang="en-US" sz="1200" b="1" dirty="0"/>
                        <a:t>Infinite Loop</a:t>
                      </a:r>
                      <a:r>
                        <a:rPr lang="en-US" sz="1200" dirty="0"/>
                        <a:t>: If the table is too full or poorly sized, probing may fail to find a free slot.</a:t>
                      </a:r>
                    </a:p>
                  </a:txBody>
                  <a:tcPr/>
                </a:tc>
                <a:extLst>
                  <a:ext uri="{0D108BD9-81ED-4DB2-BD59-A6C34878D82A}">
                    <a16:rowId xmlns:a16="http://schemas.microsoft.com/office/drawing/2014/main" val="23105080"/>
                  </a:ext>
                </a:extLst>
              </a:tr>
            </a:tbl>
          </a:graphicData>
        </a:graphic>
      </p:graphicFrame>
      <p:sp>
        <p:nvSpPr>
          <p:cNvPr id="6" name="Rectangle 1">
            <a:extLst>
              <a:ext uri="{FF2B5EF4-FFF2-40B4-BE49-F238E27FC236}">
                <a16:creationId xmlns:a16="http://schemas.microsoft.com/office/drawing/2014/main" id="{CEA0405E-D8E6-3463-E7FB-11FEDAC870DC}"/>
              </a:ext>
            </a:extLst>
          </p:cNvPr>
          <p:cNvSpPr>
            <a:spLocks noChangeArrowheads="1"/>
          </p:cNvSpPr>
          <p:nvPr/>
        </p:nvSpPr>
        <p:spPr bwMode="auto">
          <a:xfrm>
            <a:off x="416051" y="3217582"/>
            <a:ext cx="50197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gency FB" panose="020B0503020202020204" pitchFamily="34" charset="0"/>
              </a:rPr>
              <a:t>Hash Function</a:t>
            </a:r>
            <a:r>
              <a:rPr kumimoji="0" lang="en-US" altLang="en-US" sz="1400" b="0" i="0" u="none" strike="noStrike" cap="none" normalizeH="0" baseline="0" dirty="0">
                <a:ln>
                  <a:noFill/>
                </a:ln>
                <a:solidFill>
                  <a:schemeClr val="bg1"/>
                </a:solidFill>
                <a:effectLst/>
                <a:latin typeface="Agency FB" panose="020B0503020202020204" pitchFamily="34" charset="0"/>
              </a:rPr>
              <a:t>: Compute the hash value of the key.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solidFill>
              </a:rPr>
              <a:t>Collision</a:t>
            </a:r>
            <a:r>
              <a:rPr lang="en-US" sz="1400" dirty="0">
                <a:solidFill>
                  <a:schemeClr val="bg1"/>
                </a:solidFill>
              </a:rPr>
              <a:t>: If the calculated index is occupied, try other slots using formula.</a:t>
            </a:r>
          </a:p>
        </p:txBody>
      </p:sp>
      <p:sp>
        <p:nvSpPr>
          <p:cNvPr id="11" name="Rectangle 2">
            <a:extLst>
              <a:ext uri="{FF2B5EF4-FFF2-40B4-BE49-F238E27FC236}">
                <a16:creationId xmlns:a16="http://schemas.microsoft.com/office/drawing/2014/main" id="{D06A72B0-A8C7-A552-E5B8-A970901E4A8F}"/>
              </a:ext>
            </a:extLst>
          </p:cNvPr>
          <p:cNvSpPr>
            <a:spLocks noChangeArrowheads="1"/>
          </p:cNvSpPr>
          <p:nvPr/>
        </p:nvSpPr>
        <p:spPr bwMode="auto">
          <a:xfrm>
            <a:off x="6313045" y="2180757"/>
            <a:ext cx="215992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bg1"/>
                </a:solidFill>
                <a:effectLst/>
                <a:latin typeface="Arial" panose="020B0604020202020204" pitchFamily="34" charset="0"/>
              </a:rPr>
              <a:t>Hash Function: Let’s use a hash table size of 10</a:t>
            </a:r>
          </a:p>
          <a:p>
            <a:pPr marR="0" lvl="0" algn="l" defTabSz="914400" rtl="0" eaLnBrk="0" fontAlgn="base" latinLnBrk="0" hangingPunct="0">
              <a:lnSpc>
                <a:spcPct val="100000"/>
              </a:lnSpc>
              <a:spcBef>
                <a:spcPct val="0"/>
              </a:spcBef>
              <a:spcAft>
                <a:spcPct val="0"/>
              </a:spcAft>
              <a:buClrTx/>
              <a:buSzTx/>
              <a:tabLst/>
            </a:pPr>
            <a:br>
              <a:rPr kumimoji="0" lang="en-US" altLang="en-US" sz="1000" b="0" i="0" u="none" strike="noStrike" cap="none" normalizeH="0" baseline="0" dirty="0">
                <a:ln>
                  <a:noFill/>
                </a:ln>
                <a:solidFill>
                  <a:schemeClr val="bg1"/>
                </a:solidFill>
                <a:effectLst/>
                <a:latin typeface="Arial" panose="020B0604020202020204" pitchFamily="34" charset="0"/>
              </a:rPr>
            </a:br>
            <a:r>
              <a:rPr kumimoji="0" lang="en-US" altLang="en-US" sz="1000" b="0" i="0" u="none" strike="noStrike" cap="none" normalizeH="0" baseline="0" dirty="0">
                <a:ln>
                  <a:noFill/>
                </a:ln>
                <a:solidFill>
                  <a:schemeClr val="bg1"/>
                </a:solidFill>
                <a:effectLst/>
                <a:latin typeface="Arial" panose="020B0604020202020204" pitchFamily="34" charset="0"/>
              </a:rPr>
              <a:t>Hash Table Size: h(k) </a:t>
            </a:r>
            <a:r>
              <a:rPr lang="en-US" altLang="en-US" sz="1000" dirty="0">
                <a:solidFill>
                  <a:schemeClr val="bg1"/>
                </a:solidFill>
                <a:latin typeface="Arial" panose="020B0604020202020204" pitchFamily="34" charset="0"/>
              </a:rPr>
              <a:t>= </a:t>
            </a:r>
            <a:r>
              <a:rPr kumimoji="0" lang="en-US" altLang="en-US" sz="1000" b="0" i="0" u="none" strike="noStrike" cap="none" normalizeH="0" baseline="0" dirty="0">
                <a:ln>
                  <a:noFill/>
                </a:ln>
                <a:solidFill>
                  <a:schemeClr val="bg1"/>
                </a:solidFill>
                <a:effectLst/>
                <a:latin typeface="Arial" panose="020B0604020202020204" pitchFamily="34" charset="0"/>
              </a:rPr>
              <a:t>10</a:t>
            </a:r>
          </a:p>
          <a:p>
            <a:pPr marR="0" lvl="0" algn="l" defTabSz="914400" rtl="0" eaLnBrk="0" fontAlgn="base" latinLnBrk="0" hangingPunct="0">
              <a:lnSpc>
                <a:spcPct val="100000"/>
              </a:lnSpc>
              <a:spcBef>
                <a:spcPct val="0"/>
              </a:spcBef>
              <a:spcAft>
                <a:spcPct val="0"/>
              </a:spcAft>
              <a:buClrTx/>
              <a:buSzTx/>
              <a:tabLst/>
            </a:pPr>
            <a:r>
              <a:rPr lang="en-US" altLang="en-US" sz="1000" dirty="0">
                <a:solidFill>
                  <a:schemeClr val="bg1"/>
                </a:solidFill>
                <a:latin typeface="Arial" panose="020B0604020202020204" pitchFamily="34" charset="0"/>
              </a:rPr>
              <a:t>h’ (k, </a:t>
            </a:r>
            <a:r>
              <a:rPr lang="en-US" altLang="en-US" sz="1000" dirty="0" err="1">
                <a:solidFill>
                  <a:schemeClr val="bg1"/>
                </a:solidFill>
                <a:latin typeface="Arial" panose="020B0604020202020204" pitchFamily="34" charset="0"/>
              </a:rPr>
              <a:t>i</a:t>
            </a:r>
            <a:r>
              <a:rPr lang="en-US" altLang="en-US" sz="1000" dirty="0">
                <a:solidFill>
                  <a:schemeClr val="bg1"/>
                </a:solidFill>
                <a:latin typeface="Arial" panose="020B0604020202020204" pitchFamily="34" charset="0"/>
              </a:rPr>
              <a:t>) = (h(k)+i</a:t>
            </a:r>
            <a:r>
              <a:rPr lang="en-US" sz="1000" b="0" i="0" baseline="30000" dirty="0">
                <a:solidFill>
                  <a:srgbClr val="FFFFFF"/>
                </a:solidFill>
                <a:effectLst/>
                <a:latin typeface="Google Sans"/>
              </a:rPr>
              <a:t>2</a:t>
            </a:r>
            <a:r>
              <a:rPr lang="en-US" altLang="en-US" sz="1000" dirty="0">
                <a:solidFill>
                  <a:schemeClr val="bg1"/>
                </a:solidFill>
                <a:latin typeface="Arial" panose="020B0604020202020204" pitchFamily="34" charset="0"/>
              </a:rPr>
              <a:t>) mod 10</a:t>
            </a:r>
            <a:endParaRPr kumimoji="0" lang="en-US" altLang="en-US" sz="1000" b="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br>
              <a:rPr kumimoji="0" lang="en-US" altLang="en-US" sz="1000" b="0" i="0" u="none" strike="noStrike" cap="none" normalizeH="0" baseline="0" dirty="0">
                <a:ln>
                  <a:noFill/>
                </a:ln>
                <a:solidFill>
                  <a:schemeClr val="bg1"/>
                </a:solidFill>
                <a:effectLst/>
                <a:latin typeface="Arial" panose="020B0604020202020204" pitchFamily="34" charset="0"/>
              </a:rPr>
            </a:br>
            <a:r>
              <a:rPr kumimoji="0" lang="en-US" altLang="en-US" sz="1000" b="0" i="0" u="none" strike="noStrike" cap="none" normalizeH="0" baseline="0" dirty="0">
                <a:ln>
                  <a:noFill/>
                </a:ln>
                <a:solidFill>
                  <a:schemeClr val="bg1"/>
                </a:solidFill>
                <a:effectLst/>
                <a:latin typeface="Arial" panose="020B0604020202020204" pitchFamily="34" charset="0"/>
              </a:rPr>
              <a:t>Keys: 5</a:t>
            </a:r>
            <a:r>
              <a:rPr lang="en-US" altLang="en-US" sz="1000" dirty="0">
                <a:solidFill>
                  <a:schemeClr val="bg1"/>
                </a:solidFill>
                <a:latin typeface="Arial" panose="020B0604020202020204" pitchFamily="34" charset="0"/>
              </a:rPr>
              <a:t>2, 16, 91, 33, 18, 27, 76, 92</a:t>
            </a:r>
            <a:endParaRPr kumimoji="0" lang="en-US" altLang="en-US" sz="1000" b="0" i="0" u="none" strike="noStrike" cap="none" normalizeH="0" baseline="0" dirty="0">
              <a:ln>
                <a:noFill/>
              </a:ln>
              <a:solidFill>
                <a:schemeClr val="bg1"/>
              </a:solidFill>
              <a:effectLst/>
              <a:latin typeface="Arial Unicode MS"/>
            </a:endParaRPr>
          </a:p>
          <a:p>
            <a:pPr marR="0" lvl="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bg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bg1"/>
                </a:solidFill>
                <a:effectLst/>
                <a:latin typeface="Arial" panose="020B0604020202020204" pitchFamily="34" charset="0"/>
              </a:rPr>
              <a:t>Hash Table:</a:t>
            </a:r>
            <a:endParaRPr lang="en-US" altLang="en-US" sz="1000" dirty="0">
              <a:solidFill>
                <a:schemeClr val="bg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dirty="0">
                <a:solidFill>
                  <a:schemeClr val="bg1"/>
                </a:solidFill>
              </a:rPr>
              <a:t>Index: 0 1 2 3 4 5 6 7 8 9 </a:t>
            </a:r>
          </a:p>
          <a:p>
            <a:pPr marL="0" marR="0" lvl="0" indent="0" algn="l" defTabSz="914400" rtl="0" eaLnBrk="0" fontAlgn="base" latinLnBrk="0" hangingPunct="0">
              <a:lnSpc>
                <a:spcPct val="100000"/>
              </a:lnSpc>
              <a:spcBef>
                <a:spcPct val="0"/>
              </a:spcBef>
              <a:spcAft>
                <a:spcPct val="0"/>
              </a:spcAft>
              <a:buClrTx/>
              <a:buSzTx/>
              <a:buFontTx/>
              <a:buNone/>
              <a:tabLst/>
            </a:pPr>
            <a:r>
              <a:rPr lang="en-US" sz="1000" dirty="0">
                <a:solidFill>
                  <a:schemeClr val="bg1"/>
                </a:solidFill>
              </a:rPr>
              <a:t>Value: - - 12 22 32 - - - - -</a:t>
            </a:r>
            <a:endParaRPr kumimoji="0" lang="en-US" altLang="en-US" sz="1000" b="0" i="0" u="none" strike="noStrike" cap="none" normalizeH="0" baseline="0" dirty="0">
              <a:ln>
                <a:noFill/>
              </a:ln>
              <a:solidFill>
                <a:schemeClr val="bg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32587D8E-D814-A2F1-5912-467C828688C7}"/>
              </a:ext>
            </a:extLst>
          </p:cNvPr>
          <p:cNvGraphicFramePr>
            <a:graphicFrameLocks noGrp="1"/>
          </p:cNvGraphicFramePr>
          <p:nvPr>
            <p:extLst>
              <p:ext uri="{D42A27DB-BD31-4B8C-83A1-F6EECF244321}">
                <p14:modId xmlns:p14="http://schemas.microsoft.com/office/powerpoint/2010/main" val="108574612"/>
              </p:ext>
            </p:extLst>
          </p:nvPr>
        </p:nvGraphicFramePr>
        <p:xfrm>
          <a:off x="10691862" y="1618735"/>
          <a:ext cx="616884" cy="3048384"/>
        </p:xfrm>
        <a:graphic>
          <a:graphicData uri="http://schemas.openxmlformats.org/drawingml/2006/table">
            <a:tbl>
              <a:tblPr bandRow="1">
                <a:tableStyleId>{F2DE63D5-997A-4646-A377-4702673A728D}</a:tableStyleId>
              </a:tblPr>
              <a:tblGrid>
                <a:gridCol w="408604">
                  <a:extLst>
                    <a:ext uri="{9D8B030D-6E8A-4147-A177-3AD203B41FA5}">
                      <a16:colId xmlns:a16="http://schemas.microsoft.com/office/drawing/2014/main" val="394969841"/>
                    </a:ext>
                  </a:extLst>
                </a:gridCol>
                <a:gridCol w="208280">
                  <a:extLst>
                    <a:ext uri="{9D8B030D-6E8A-4147-A177-3AD203B41FA5}">
                      <a16:colId xmlns:a16="http://schemas.microsoft.com/office/drawing/2014/main" val="789864955"/>
                    </a:ext>
                  </a:extLst>
                </a:gridCol>
              </a:tblGrid>
              <a:tr h="325184">
                <a:tc>
                  <a:txBody>
                    <a:bodyPr/>
                    <a:lstStyle/>
                    <a:p>
                      <a:r>
                        <a:rPr lang="en-US" sz="1200" dirty="0">
                          <a:solidFill>
                            <a:schemeClr val="bg1"/>
                          </a:solidFill>
                        </a:rPr>
                        <a:t>76</a:t>
                      </a:r>
                    </a:p>
                  </a:txBody>
                  <a:tcPr/>
                </a:tc>
                <a:tc>
                  <a:txBody>
                    <a:bodyPr/>
                    <a:lstStyle/>
                    <a:p>
                      <a:r>
                        <a:rPr lang="en-US" sz="800" dirty="0">
                          <a:solidFill>
                            <a:schemeClr val="bg1"/>
                          </a:solidFill>
                        </a:rPr>
                        <a:t>0</a:t>
                      </a:r>
                    </a:p>
                  </a:txBody>
                  <a:tcPr/>
                </a:tc>
                <a:extLst>
                  <a:ext uri="{0D108BD9-81ED-4DB2-BD59-A6C34878D82A}">
                    <a16:rowId xmlns:a16="http://schemas.microsoft.com/office/drawing/2014/main" val="2137943276"/>
                  </a:ext>
                </a:extLst>
              </a:tr>
              <a:tr h="206935">
                <a:tc>
                  <a:txBody>
                    <a:bodyPr/>
                    <a:lstStyle/>
                    <a:p>
                      <a:r>
                        <a:rPr lang="en-US" sz="1200" dirty="0">
                          <a:solidFill>
                            <a:schemeClr val="bg1"/>
                          </a:solidFill>
                        </a:rPr>
                        <a:t>91</a:t>
                      </a:r>
                    </a:p>
                  </a:txBody>
                  <a:tcPr/>
                </a:tc>
                <a:tc>
                  <a:txBody>
                    <a:bodyPr/>
                    <a:lstStyle/>
                    <a:p>
                      <a:r>
                        <a:rPr lang="en-US" sz="800" dirty="0">
                          <a:solidFill>
                            <a:schemeClr val="bg1"/>
                          </a:solidFill>
                        </a:rPr>
                        <a:t>1</a:t>
                      </a:r>
                    </a:p>
                  </a:txBody>
                  <a:tcPr/>
                </a:tc>
                <a:extLst>
                  <a:ext uri="{0D108BD9-81ED-4DB2-BD59-A6C34878D82A}">
                    <a16:rowId xmlns:a16="http://schemas.microsoft.com/office/drawing/2014/main" val="4123594754"/>
                  </a:ext>
                </a:extLst>
              </a:tr>
              <a:tr h="325184">
                <a:tc>
                  <a:txBody>
                    <a:bodyPr/>
                    <a:lstStyle/>
                    <a:p>
                      <a:r>
                        <a:rPr lang="en-US" sz="1200" dirty="0">
                          <a:solidFill>
                            <a:schemeClr val="bg1"/>
                          </a:solidFill>
                        </a:rPr>
                        <a:t>52</a:t>
                      </a:r>
                    </a:p>
                  </a:txBody>
                  <a:tcPr/>
                </a:tc>
                <a:tc>
                  <a:txBody>
                    <a:bodyPr/>
                    <a:lstStyle/>
                    <a:p>
                      <a:r>
                        <a:rPr lang="en-US" sz="800" dirty="0">
                          <a:solidFill>
                            <a:schemeClr val="bg1"/>
                          </a:solidFill>
                        </a:rPr>
                        <a:t>2</a:t>
                      </a:r>
                    </a:p>
                  </a:txBody>
                  <a:tcPr/>
                </a:tc>
                <a:extLst>
                  <a:ext uri="{0D108BD9-81ED-4DB2-BD59-A6C34878D82A}">
                    <a16:rowId xmlns:a16="http://schemas.microsoft.com/office/drawing/2014/main" val="1609502687"/>
                  </a:ext>
                </a:extLst>
              </a:tr>
              <a:tr h="325184">
                <a:tc>
                  <a:txBody>
                    <a:bodyPr/>
                    <a:lstStyle/>
                    <a:p>
                      <a:r>
                        <a:rPr lang="en-US" sz="1200" dirty="0">
                          <a:solidFill>
                            <a:schemeClr val="bg1"/>
                          </a:solidFill>
                        </a:rPr>
                        <a:t>33</a:t>
                      </a:r>
                    </a:p>
                  </a:txBody>
                  <a:tcPr/>
                </a:tc>
                <a:tc>
                  <a:txBody>
                    <a:bodyPr/>
                    <a:lstStyle/>
                    <a:p>
                      <a:r>
                        <a:rPr lang="en-US" sz="800" dirty="0">
                          <a:solidFill>
                            <a:schemeClr val="bg1"/>
                          </a:solidFill>
                        </a:rPr>
                        <a:t>3</a:t>
                      </a:r>
                    </a:p>
                  </a:txBody>
                  <a:tcPr/>
                </a:tc>
                <a:extLst>
                  <a:ext uri="{0D108BD9-81ED-4DB2-BD59-A6C34878D82A}">
                    <a16:rowId xmlns:a16="http://schemas.microsoft.com/office/drawing/2014/main" val="4183150769"/>
                  </a:ext>
                </a:extLst>
              </a:tr>
              <a:tr h="325184">
                <a:tc>
                  <a:txBody>
                    <a:bodyPr/>
                    <a:lstStyle/>
                    <a:p>
                      <a:endParaRPr lang="en-US" sz="1200" dirty="0">
                        <a:solidFill>
                          <a:schemeClr val="bg1"/>
                        </a:solidFill>
                      </a:endParaRPr>
                    </a:p>
                  </a:txBody>
                  <a:tcPr/>
                </a:tc>
                <a:tc>
                  <a:txBody>
                    <a:bodyPr/>
                    <a:lstStyle/>
                    <a:p>
                      <a:r>
                        <a:rPr lang="en-US" sz="800" dirty="0">
                          <a:solidFill>
                            <a:schemeClr val="bg1"/>
                          </a:solidFill>
                        </a:rPr>
                        <a:t>4</a:t>
                      </a:r>
                    </a:p>
                  </a:txBody>
                  <a:tcPr/>
                </a:tc>
                <a:extLst>
                  <a:ext uri="{0D108BD9-81ED-4DB2-BD59-A6C34878D82A}">
                    <a16:rowId xmlns:a16="http://schemas.microsoft.com/office/drawing/2014/main" val="2803664155"/>
                  </a:ext>
                </a:extLst>
              </a:tr>
              <a:tr h="206935">
                <a:tc>
                  <a:txBody>
                    <a:bodyPr/>
                    <a:lstStyle/>
                    <a:p>
                      <a:endParaRPr lang="en-US" sz="1200" dirty="0">
                        <a:solidFill>
                          <a:schemeClr val="bg1"/>
                        </a:solidFill>
                      </a:endParaRPr>
                    </a:p>
                  </a:txBody>
                  <a:tcPr/>
                </a:tc>
                <a:tc>
                  <a:txBody>
                    <a:bodyPr/>
                    <a:lstStyle/>
                    <a:p>
                      <a:r>
                        <a:rPr lang="en-US" sz="800" dirty="0">
                          <a:solidFill>
                            <a:schemeClr val="bg1"/>
                          </a:solidFill>
                        </a:rPr>
                        <a:t>5</a:t>
                      </a:r>
                    </a:p>
                  </a:txBody>
                  <a:tcPr/>
                </a:tc>
                <a:extLst>
                  <a:ext uri="{0D108BD9-81ED-4DB2-BD59-A6C34878D82A}">
                    <a16:rowId xmlns:a16="http://schemas.microsoft.com/office/drawing/2014/main" val="900969628"/>
                  </a:ext>
                </a:extLst>
              </a:tr>
              <a:tr h="206935">
                <a:tc>
                  <a:txBody>
                    <a:bodyPr/>
                    <a:lstStyle/>
                    <a:p>
                      <a:r>
                        <a:rPr lang="en-US" sz="1200" dirty="0">
                          <a:solidFill>
                            <a:schemeClr val="bg1"/>
                          </a:solidFill>
                        </a:rPr>
                        <a:t>16</a:t>
                      </a:r>
                    </a:p>
                  </a:txBody>
                  <a:tcPr/>
                </a:tc>
                <a:tc>
                  <a:txBody>
                    <a:bodyPr/>
                    <a:lstStyle/>
                    <a:p>
                      <a:r>
                        <a:rPr lang="en-US" sz="800" dirty="0">
                          <a:solidFill>
                            <a:schemeClr val="bg1"/>
                          </a:solidFill>
                        </a:rPr>
                        <a:t>6</a:t>
                      </a:r>
                    </a:p>
                  </a:txBody>
                  <a:tcPr/>
                </a:tc>
                <a:extLst>
                  <a:ext uri="{0D108BD9-81ED-4DB2-BD59-A6C34878D82A}">
                    <a16:rowId xmlns:a16="http://schemas.microsoft.com/office/drawing/2014/main" val="994083325"/>
                  </a:ext>
                </a:extLst>
              </a:tr>
              <a:tr h="325184">
                <a:tc>
                  <a:txBody>
                    <a:bodyPr/>
                    <a:lstStyle/>
                    <a:p>
                      <a:r>
                        <a:rPr lang="en-US" sz="1200" dirty="0">
                          <a:solidFill>
                            <a:schemeClr val="bg1"/>
                          </a:solidFill>
                        </a:rPr>
                        <a:t>27</a:t>
                      </a:r>
                    </a:p>
                  </a:txBody>
                  <a:tcPr/>
                </a:tc>
                <a:tc>
                  <a:txBody>
                    <a:bodyPr/>
                    <a:lstStyle/>
                    <a:p>
                      <a:r>
                        <a:rPr lang="en-US" sz="800" dirty="0">
                          <a:solidFill>
                            <a:schemeClr val="bg1"/>
                          </a:solidFill>
                        </a:rPr>
                        <a:t>7</a:t>
                      </a:r>
                    </a:p>
                  </a:txBody>
                  <a:tcPr/>
                </a:tc>
                <a:extLst>
                  <a:ext uri="{0D108BD9-81ED-4DB2-BD59-A6C34878D82A}">
                    <a16:rowId xmlns:a16="http://schemas.microsoft.com/office/drawing/2014/main" val="1859952985"/>
                  </a:ext>
                </a:extLst>
              </a:tr>
              <a:tr h="206935">
                <a:tc>
                  <a:txBody>
                    <a:bodyPr/>
                    <a:lstStyle/>
                    <a:p>
                      <a:r>
                        <a:rPr lang="en-US" sz="1200" dirty="0">
                          <a:solidFill>
                            <a:schemeClr val="bg1"/>
                          </a:solidFill>
                        </a:rPr>
                        <a:t>18</a:t>
                      </a:r>
                    </a:p>
                  </a:txBody>
                  <a:tcPr/>
                </a:tc>
                <a:tc>
                  <a:txBody>
                    <a:bodyPr/>
                    <a:lstStyle/>
                    <a:p>
                      <a:r>
                        <a:rPr lang="en-US" sz="800" dirty="0">
                          <a:solidFill>
                            <a:schemeClr val="bg1"/>
                          </a:solidFill>
                        </a:rPr>
                        <a:t>8</a:t>
                      </a:r>
                    </a:p>
                  </a:txBody>
                  <a:tcPr/>
                </a:tc>
                <a:extLst>
                  <a:ext uri="{0D108BD9-81ED-4DB2-BD59-A6C34878D82A}">
                    <a16:rowId xmlns:a16="http://schemas.microsoft.com/office/drawing/2014/main" val="4110021439"/>
                  </a:ext>
                </a:extLst>
              </a:tr>
              <a:tr h="325184">
                <a:tc>
                  <a:txBody>
                    <a:bodyPr/>
                    <a:lstStyle/>
                    <a:p>
                      <a:endParaRPr lang="en-US" sz="1200" dirty="0">
                        <a:solidFill>
                          <a:schemeClr val="bg1"/>
                        </a:solidFill>
                      </a:endParaRPr>
                    </a:p>
                  </a:txBody>
                  <a:tcPr/>
                </a:tc>
                <a:tc>
                  <a:txBody>
                    <a:bodyPr/>
                    <a:lstStyle/>
                    <a:p>
                      <a:r>
                        <a:rPr lang="en-US" sz="800" dirty="0">
                          <a:solidFill>
                            <a:schemeClr val="bg1"/>
                          </a:solidFill>
                        </a:rPr>
                        <a:t>9</a:t>
                      </a:r>
                    </a:p>
                  </a:txBody>
                  <a:tcPr/>
                </a:tc>
                <a:extLst>
                  <a:ext uri="{0D108BD9-81ED-4DB2-BD59-A6C34878D82A}">
                    <a16:rowId xmlns:a16="http://schemas.microsoft.com/office/drawing/2014/main" val="4079180343"/>
                  </a:ext>
                </a:extLst>
              </a:tr>
            </a:tbl>
          </a:graphicData>
        </a:graphic>
      </p:graphicFrame>
      <p:sp>
        <p:nvSpPr>
          <p:cNvPr id="19" name="Rectangle 2">
            <a:extLst>
              <a:ext uri="{FF2B5EF4-FFF2-40B4-BE49-F238E27FC236}">
                <a16:creationId xmlns:a16="http://schemas.microsoft.com/office/drawing/2014/main" id="{C1A140B1-90ED-D39B-310A-52EB2E37BB22}"/>
              </a:ext>
            </a:extLst>
          </p:cNvPr>
          <p:cNvSpPr>
            <a:spLocks noChangeArrowheads="1"/>
          </p:cNvSpPr>
          <p:nvPr/>
        </p:nvSpPr>
        <p:spPr bwMode="auto">
          <a:xfrm>
            <a:off x="8561499" y="1860289"/>
            <a:ext cx="159276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000" dirty="0">
                <a:solidFill>
                  <a:schemeClr val="bg1"/>
                </a:solidFill>
                <a:latin typeface="Arial" panose="020B0604020202020204" pitchFamily="34" charset="0"/>
              </a:rPr>
              <a:t>76 mod 10 = 6 + 1</a:t>
            </a:r>
            <a:r>
              <a:rPr lang="en-US" sz="1000" b="0" i="0" baseline="30000" dirty="0">
                <a:solidFill>
                  <a:srgbClr val="FFFFFF"/>
                </a:solidFill>
                <a:effectLst/>
                <a:latin typeface="Google Sans"/>
              </a:rPr>
              <a:t>2  </a:t>
            </a:r>
            <a:r>
              <a:rPr lang="en-US" altLang="en-US" sz="1000" dirty="0">
                <a:solidFill>
                  <a:schemeClr val="bg1"/>
                </a:solidFill>
                <a:latin typeface="Arial" panose="020B0604020202020204" pitchFamily="34" charset="0"/>
              </a:rPr>
              <a:t>= 7</a:t>
            </a:r>
          </a:p>
          <a:p>
            <a:pPr algn="ctr" eaLnBrk="0" fontAlgn="base" hangingPunct="0">
              <a:spcBef>
                <a:spcPct val="0"/>
              </a:spcBef>
              <a:spcAft>
                <a:spcPct val="0"/>
              </a:spcAft>
            </a:pPr>
            <a:r>
              <a:rPr lang="en-US" altLang="en-US" sz="1000" dirty="0">
                <a:solidFill>
                  <a:schemeClr val="bg1"/>
                </a:solidFill>
                <a:latin typeface="Arial" panose="020B0604020202020204" pitchFamily="34" charset="0"/>
              </a:rPr>
              <a:t>                    6 + 2</a:t>
            </a:r>
            <a:r>
              <a:rPr lang="en-US" sz="1000" b="0" i="0" baseline="30000" dirty="0">
                <a:solidFill>
                  <a:srgbClr val="FFFFFF"/>
                </a:solidFill>
                <a:effectLst/>
                <a:latin typeface="Google Sans"/>
              </a:rPr>
              <a:t>2  </a:t>
            </a:r>
            <a:r>
              <a:rPr lang="en-US" altLang="en-US" sz="1000" dirty="0">
                <a:solidFill>
                  <a:schemeClr val="bg1"/>
                </a:solidFill>
                <a:latin typeface="Arial" panose="020B0604020202020204" pitchFamily="34" charset="0"/>
              </a:rPr>
              <a:t>= 10</a:t>
            </a:r>
          </a:p>
          <a:p>
            <a:pPr eaLnBrk="0" fontAlgn="base" hangingPunct="0">
              <a:spcBef>
                <a:spcPct val="0"/>
              </a:spcBef>
              <a:spcAft>
                <a:spcPct val="0"/>
              </a:spcAft>
            </a:pPr>
            <a:endParaRPr lang="en-US" altLang="en-US" sz="1000" dirty="0">
              <a:solidFill>
                <a:schemeClr val="bg1"/>
              </a:solidFill>
              <a:latin typeface="Arial" panose="020B0604020202020204" pitchFamily="34" charset="0"/>
            </a:endParaRPr>
          </a:p>
        </p:txBody>
      </p:sp>
      <p:cxnSp>
        <p:nvCxnSpPr>
          <p:cNvPr id="44" name="Straight Connector 43">
            <a:extLst>
              <a:ext uri="{FF2B5EF4-FFF2-40B4-BE49-F238E27FC236}">
                <a16:creationId xmlns:a16="http://schemas.microsoft.com/office/drawing/2014/main" id="{87E1DA4F-B678-DB66-5C19-CFABC8B7B688}"/>
              </a:ext>
            </a:extLst>
          </p:cNvPr>
          <p:cNvCxnSpPr>
            <a:cxnSpLocks/>
            <a:stCxn id="19" idx="3"/>
          </p:cNvCxnSpPr>
          <p:nvPr/>
        </p:nvCxnSpPr>
        <p:spPr>
          <a:xfrm flipV="1">
            <a:off x="10154267" y="1836184"/>
            <a:ext cx="499943" cy="3011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7108A1E3-AABA-83C8-8EAA-BD62ACB09D28}"/>
              </a:ext>
            </a:extLst>
          </p:cNvPr>
          <p:cNvSpPr/>
          <p:nvPr/>
        </p:nvSpPr>
        <p:spPr>
          <a:xfrm>
            <a:off x="8572129" y="1844045"/>
            <a:ext cx="1582136" cy="493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C1588A8-6757-1AA1-9691-416A4FCF8259}"/>
              </a:ext>
            </a:extLst>
          </p:cNvPr>
          <p:cNvSpPr txBox="1"/>
          <p:nvPr/>
        </p:nvSpPr>
        <p:spPr>
          <a:xfrm>
            <a:off x="8572129" y="2474033"/>
            <a:ext cx="1619788" cy="861774"/>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lang="en-US" altLang="en-US" sz="1000" dirty="0">
                <a:solidFill>
                  <a:schemeClr val="bg1"/>
                </a:solidFill>
                <a:latin typeface="Arial" panose="020B0604020202020204" pitchFamily="34" charset="0"/>
              </a:rPr>
              <a:t>92 mod 10 = 2 + 1</a:t>
            </a:r>
            <a:r>
              <a:rPr lang="en-US" sz="1000" b="0" i="0" baseline="30000" dirty="0">
                <a:solidFill>
                  <a:srgbClr val="FFFFFF"/>
                </a:solidFill>
                <a:effectLst/>
                <a:latin typeface="Google Sans"/>
              </a:rPr>
              <a:t>2  </a:t>
            </a:r>
            <a:r>
              <a:rPr lang="en-US" altLang="en-US" sz="1000" dirty="0">
                <a:solidFill>
                  <a:schemeClr val="bg1"/>
                </a:solidFill>
                <a:latin typeface="Arial" panose="020B0604020202020204" pitchFamily="34" charset="0"/>
              </a:rPr>
              <a:t>= 3</a:t>
            </a:r>
          </a:p>
          <a:p>
            <a:pPr algn="ctr" eaLnBrk="0" fontAlgn="base" hangingPunct="0">
              <a:spcBef>
                <a:spcPct val="0"/>
              </a:spcBef>
              <a:spcAft>
                <a:spcPct val="0"/>
              </a:spcAft>
            </a:pPr>
            <a:r>
              <a:rPr lang="en-US" altLang="en-US" sz="1000" dirty="0">
                <a:solidFill>
                  <a:schemeClr val="bg1"/>
                </a:solidFill>
                <a:latin typeface="Arial" panose="020B0604020202020204" pitchFamily="34" charset="0"/>
              </a:rPr>
              <a:t>                  2 + 2</a:t>
            </a:r>
            <a:r>
              <a:rPr lang="en-US" sz="1000" b="0" i="0" baseline="30000" dirty="0">
                <a:solidFill>
                  <a:srgbClr val="FFFFFF"/>
                </a:solidFill>
                <a:effectLst/>
                <a:latin typeface="Google Sans"/>
              </a:rPr>
              <a:t>2  </a:t>
            </a:r>
            <a:r>
              <a:rPr lang="en-US" altLang="en-US" sz="1000" dirty="0">
                <a:solidFill>
                  <a:schemeClr val="bg1"/>
                </a:solidFill>
                <a:latin typeface="Arial" panose="020B0604020202020204" pitchFamily="34" charset="0"/>
              </a:rPr>
              <a:t>= 6</a:t>
            </a:r>
          </a:p>
          <a:p>
            <a:pPr algn="ctr" eaLnBrk="0" fontAlgn="base" hangingPunct="0">
              <a:spcBef>
                <a:spcPct val="0"/>
              </a:spcBef>
              <a:spcAft>
                <a:spcPct val="0"/>
              </a:spcAft>
            </a:pPr>
            <a:r>
              <a:rPr lang="en-US" altLang="en-US" sz="1000" dirty="0">
                <a:solidFill>
                  <a:schemeClr val="bg1"/>
                </a:solidFill>
                <a:latin typeface="Arial" panose="020B0604020202020204" pitchFamily="34" charset="0"/>
              </a:rPr>
              <a:t>                    2 + 3</a:t>
            </a:r>
            <a:r>
              <a:rPr lang="en-US" sz="1000" b="0" i="0" baseline="30000" dirty="0">
                <a:solidFill>
                  <a:srgbClr val="FFFFFF"/>
                </a:solidFill>
                <a:effectLst/>
                <a:latin typeface="Google Sans"/>
              </a:rPr>
              <a:t>2  </a:t>
            </a:r>
            <a:r>
              <a:rPr lang="en-US" altLang="en-US" sz="1000" dirty="0">
                <a:solidFill>
                  <a:schemeClr val="bg1"/>
                </a:solidFill>
                <a:latin typeface="Arial" panose="020B0604020202020204" pitchFamily="34" charset="0"/>
              </a:rPr>
              <a:t>= 11</a:t>
            </a:r>
          </a:p>
          <a:p>
            <a:pPr algn="ctr" eaLnBrk="0" fontAlgn="base" hangingPunct="0">
              <a:spcBef>
                <a:spcPct val="0"/>
              </a:spcBef>
              <a:spcAft>
                <a:spcPct val="0"/>
              </a:spcAft>
            </a:pPr>
            <a:r>
              <a:rPr lang="en-US" altLang="en-US" sz="1000" dirty="0">
                <a:solidFill>
                  <a:schemeClr val="bg1"/>
                </a:solidFill>
                <a:latin typeface="Arial" panose="020B0604020202020204" pitchFamily="34" charset="0"/>
              </a:rPr>
              <a:t>                    2 + 4</a:t>
            </a:r>
            <a:r>
              <a:rPr lang="en-US" sz="1000" b="0" i="0" baseline="30000" dirty="0">
                <a:solidFill>
                  <a:srgbClr val="FFFFFF"/>
                </a:solidFill>
                <a:effectLst/>
                <a:latin typeface="Google Sans"/>
              </a:rPr>
              <a:t>2  </a:t>
            </a:r>
            <a:r>
              <a:rPr lang="en-US" altLang="en-US" sz="1000" dirty="0">
                <a:solidFill>
                  <a:schemeClr val="bg1"/>
                </a:solidFill>
                <a:latin typeface="Arial" panose="020B0604020202020204" pitchFamily="34" charset="0"/>
              </a:rPr>
              <a:t>= 18</a:t>
            </a:r>
          </a:p>
          <a:p>
            <a:pPr algn="ctr" eaLnBrk="0" fontAlgn="base" hangingPunct="0">
              <a:spcBef>
                <a:spcPct val="0"/>
              </a:spcBef>
              <a:spcAft>
                <a:spcPct val="0"/>
              </a:spcAft>
            </a:pPr>
            <a:r>
              <a:rPr lang="en-US" altLang="en-US" sz="1000" b="1" dirty="0">
                <a:solidFill>
                  <a:schemeClr val="bg1"/>
                </a:solidFill>
                <a:latin typeface="Ink Free" panose="03080402000500000000" pitchFamily="66" charset="0"/>
              </a:rPr>
              <a:t>             … so on</a:t>
            </a:r>
          </a:p>
        </p:txBody>
      </p:sp>
      <p:sp>
        <p:nvSpPr>
          <p:cNvPr id="20" name="Rectangle 19">
            <a:extLst>
              <a:ext uri="{FF2B5EF4-FFF2-40B4-BE49-F238E27FC236}">
                <a16:creationId xmlns:a16="http://schemas.microsoft.com/office/drawing/2014/main" id="{350591F6-1F0E-C39E-6246-809627895E56}"/>
              </a:ext>
            </a:extLst>
          </p:cNvPr>
          <p:cNvSpPr/>
          <p:nvPr/>
        </p:nvSpPr>
        <p:spPr>
          <a:xfrm>
            <a:off x="8572391" y="2422148"/>
            <a:ext cx="1582136" cy="91366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FE153751-C682-5184-11EB-A58E010FB26F}"/>
                  </a:ext>
                </a:extLst>
              </p:cNvPr>
              <p:cNvGraphicFramePr>
                <a:graphicFrameLocks noChangeAspect="1"/>
              </p:cNvGraphicFramePr>
              <p:nvPr>
                <p:extLst>
                  <p:ext uri="{D42A27DB-BD31-4B8C-83A1-F6EECF244321}">
                    <p14:modId xmlns:p14="http://schemas.microsoft.com/office/powerpoint/2010/main" val="1830528176"/>
                  </p:ext>
                </p:extLst>
              </p:nvPr>
            </p:nvGraphicFramePr>
            <p:xfrm>
              <a:off x="806012" y="4185608"/>
              <a:ext cx="4000834" cy="2250469"/>
            </p:xfrm>
            <a:graphic>
              <a:graphicData uri="http://schemas.microsoft.com/office/powerpoint/2016/slidezoom">
                <pslz:sldZm>
                  <pslz:sldZmObj sldId="267" cId="1398165235">
                    <pslz:zmPr id="{808E74E2-D7D5-4AEE-8955-7D1EE13CE70E}" transitionDur="1000">
                      <p166:blipFill xmlns:p166="http://schemas.microsoft.com/office/powerpoint/2016/6/main">
                        <a:blip r:embed="rId3"/>
                        <a:stretch>
                          <a:fillRect/>
                        </a:stretch>
                      </p166:blipFill>
                      <p166:spPr xmlns:p166="http://schemas.microsoft.com/office/powerpoint/2016/6/main">
                        <a:xfrm>
                          <a:off x="0" y="0"/>
                          <a:ext cx="4000834" cy="2250469"/>
                        </a:xfrm>
                        <a:prstGeom prst="rect">
                          <a:avLst/>
                        </a:prstGeom>
                        <a:ln w="3175">
                          <a:solidFill>
                            <a:prstClr val="ltGray"/>
                          </a:solidFill>
                        </a:ln>
                      </p166:spPr>
                    </pslz:zmPr>
                  </pslz:sldZmObj>
                </pslz:sldZm>
              </a:graphicData>
            </a:graphic>
          </p:graphicFrame>
        </mc:Choice>
        <mc:Fallback xmlns="">
          <p:pic>
            <p:nvPicPr>
              <p:cNvPr id="26" name="Slide Zoom 25">
                <a:hlinkClick r:id="rId4" action="ppaction://hlinksldjump"/>
                <a:extLst>
                  <a:ext uri="{FF2B5EF4-FFF2-40B4-BE49-F238E27FC236}">
                    <a16:creationId xmlns:a16="http://schemas.microsoft.com/office/drawing/2014/main" id="{FE153751-C682-5184-11EB-A58E010FB26F}"/>
                  </a:ext>
                </a:extLst>
              </p:cNvPr>
              <p:cNvPicPr>
                <a:picLocks noGrp="1" noRot="1" noChangeAspect="1" noMove="1" noResize="1" noEditPoints="1" noAdjustHandles="1" noChangeArrowheads="1" noChangeShapeType="1"/>
              </p:cNvPicPr>
              <p:nvPr/>
            </p:nvPicPr>
            <p:blipFill>
              <a:blip r:embed="rId5"/>
              <a:stretch>
                <a:fillRect/>
              </a:stretch>
            </p:blipFill>
            <p:spPr>
              <a:xfrm>
                <a:off x="806012" y="4185608"/>
                <a:ext cx="4000834" cy="2250469"/>
              </a:xfrm>
              <a:prstGeom prst="rect">
                <a:avLst/>
              </a:prstGeom>
              <a:ln w="3175">
                <a:solidFill>
                  <a:prstClr val="ltGray"/>
                </a:solidFill>
              </a:ln>
            </p:spPr>
          </p:pic>
        </mc:Fallback>
      </mc:AlternateContent>
    </p:spTree>
    <p:extLst>
      <p:ext uri="{BB962C8B-B14F-4D97-AF65-F5344CB8AC3E}">
        <p14:creationId xmlns:p14="http://schemas.microsoft.com/office/powerpoint/2010/main" val="1402233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E26E9A14-F780-0288-A1B8-CCBF02335CD3}"/>
              </a:ext>
            </a:extLst>
          </p:cNvPr>
          <p:cNvSpPr/>
          <p:nvPr/>
        </p:nvSpPr>
        <p:spPr>
          <a:xfrm>
            <a:off x="899159" y="1628002"/>
            <a:ext cx="2461846" cy="400109"/>
          </a:xfrm>
          <a:prstGeom prst="roundRect">
            <a:avLst>
              <a:gd name="adj" fmla="val 50000"/>
            </a:avLst>
          </a:prstGeom>
          <a:solidFill>
            <a:schemeClr val="tx1">
              <a:lumMod val="50000"/>
              <a:lumOff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F0DFAC-3CC2-9B54-20E1-EA53C867AEE0}"/>
              </a:ext>
            </a:extLst>
          </p:cNvPr>
          <p:cNvSpPr txBox="1"/>
          <p:nvPr/>
        </p:nvSpPr>
        <p:spPr>
          <a:xfrm>
            <a:off x="2951084" y="705633"/>
            <a:ext cx="5612813"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Is Quadratic Probing Similar to Linear Probing ? </a:t>
            </a:r>
          </a:p>
        </p:txBody>
      </p:sp>
      <p:sp>
        <p:nvSpPr>
          <p:cNvPr id="3" name="TextBox 2">
            <a:extLst>
              <a:ext uri="{FF2B5EF4-FFF2-40B4-BE49-F238E27FC236}">
                <a16:creationId xmlns:a16="http://schemas.microsoft.com/office/drawing/2014/main" id="{E60894E1-6418-8B2B-4EDB-38D48279E913}"/>
              </a:ext>
            </a:extLst>
          </p:cNvPr>
          <p:cNvSpPr txBox="1"/>
          <p:nvPr/>
        </p:nvSpPr>
        <p:spPr>
          <a:xfrm>
            <a:off x="617550" y="2066978"/>
            <a:ext cx="4667068" cy="4524315"/>
          </a:xfrm>
          <a:prstGeom prst="rect">
            <a:avLst/>
          </a:prstGeom>
          <a:noFill/>
        </p:spPr>
        <p:txBody>
          <a:bodyPr wrap="square" rtlCol="0">
            <a:spAutoFit/>
          </a:bodyPr>
          <a:lstStyle/>
          <a:p>
            <a:pPr marL="342900" indent="-342900">
              <a:buFont typeface="+mj-lt"/>
              <a:buAutoNum type="arabicPeriod"/>
            </a:pPr>
            <a:r>
              <a:rPr lang="en-US" sz="1600" b="1" dirty="0">
                <a:solidFill>
                  <a:schemeClr val="bg1"/>
                </a:solidFill>
              </a:rPr>
              <a:t>Purpose</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Both aim to resolve collisions in a hash table.</a:t>
            </a:r>
          </a:p>
          <a:p>
            <a:pPr marL="742950" lvl="1" indent="-285750">
              <a:buFont typeface="Arial" panose="020B0604020202020204" pitchFamily="34" charset="0"/>
              <a:buChar char="•"/>
            </a:pPr>
            <a:r>
              <a:rPr lang="en-US" sz="1600" dirty="0">
                <a:solidFill>
                  <a:schemeClr val="bg1"/>
                </a:solidFill>
              </a:rPr>
              <a:t>They find the next available slot within the table.</a:t>
            </a:r>
          </a:p>
          <a:p>
            <a:pPr lvl="1"/>
            <a:endParaRPr lang="en-US" sz="1600" dirty="0">
              <a:solidFill>
                <a:schemeClr val="bg1"/>
              </a:solidFill>
            </a:endParaRPr>
          </a:p>
          <a:p>
            <a:pPr marL="342900" indent="-342900">
              <a:buFont typeface="+mj-lt"/>
              <a:buAutoNum type="arabicPeriod"/>
            </a:pPr>
            <a:r>
              <a:rPr lang="en-US" sz="1600" b="1" dirty="0">
                <a:solidFill>
                  <a:schemeClr val="bg1"/>
                </a:solidFill>
              </a:rPr>
              <a:t>Technique</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Both are </a:t>
            </a:r>
            <a:r>
              <a:rPr lang="en-US" sz="1600" b="1" dirty="0">
                <a:solidFill>
                  <a:schemeClr val="bg1"/>
                </a:solidFill>
              </a:rPr>
              <a:t>open addressing</a:t>
            </a:r>
            <a:r>
              <a:rPr lang="en-US" sz="1600" dirty="0">
                <a:solidFill>
                  <a:schemeClr val="bg1"/>
                </a:solidFill>
              </a:rPr>
              <a:t> methods, meaning keys are stored directly in the hash table (no extra structures like in chaining).</a:t>
            </a:r>
          </a:p>
          <a:p>
            <a:pPr lvl="1"/>
            <a:endParaRPr lang="en-US" sz="1600" dirty="0">
              <a:solidFill>
                <a:schemeClr val="bg1"/>
              </a:solidFill>
            </a:endParaRPr>
          </a:p>
          <a:p>
            <a:pPr marL="342900" indent="-342900">
              <a:buFont typeface="+mj-lt"/>
              <a:buAutoNum type="arabicPeriod"/>
            </a:pPr>
            <a:r>
              <a:rPr lang="en-US" sz="1600" b="1" dirty="0">
                <a:solidFill>
                  <a:schemeClr val="bg1"/>
                </a:solidFill>
              </a:rPr>
              <a:t>Wrapping Around</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Both use modular arithmetic to "wrap around" if they go past the end of the table.</a:t>
            </a:r>
          </a:p>
          <a:p>
            <a:pPr lvl="1"/>
            <a:endParaRPr lang="en-US" sz="1600" dirty="0">
              <a:solidFill>
                <a:schemeClr val="bg1"/>
              </a:solidFill>
            </a:endParaRPr>
          </a:p>
          <a:p>
            <a:pPr marL="342900" indent="-342900">
              <a:buFont typeface="+mj-lt"/>
              <a:buAutoNum type="arabicPeriod"/>
            </a:pPr>
            <a:r>
              <a:rPr lang="en-US" sz="1600" b="1" dirty="0">
                <a:solidFill>
                  <a:schemeClr val="bg1"/>
                </a:solidFill>
              </a:rPr>
              <a:t>Efficiency</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Both are simple and effective for small load factors.</a:t>
            </a:r>
          </a:p>
          <a:p>
            <a:endParaRPr lang="en-US" sz="1600" dirty="0">
              <a:solidFill>
                <a:schemeClr val="bg1"/>
              </a:solidFill>
            </a:endParaRPr>
          </a:p>
        </p:txBody>
      </p:sp>
      <p:sp>
        <p:nvSpPr>
          <p:cNvPr id="6" name="Oval 5">
            <a:extLst>
              <a:ext uri="{FF2B5EF4-FFF2-40B4-BE49-F238E27FC236}">
                <a16:creationId xmlns:a16="http://schemas.microsoft.com/office/drawing/2014/main" id="{12B75A24-8BC0-48D0-8EC5-EBDACB7CEED1}"/>
              </a:ext>
            </a:extLst>
          </p:cNvPr>
          <p:cNvSpPr/>
          <p:nvPr/>
        </p:nvSpPr>
        <p:spPr>
          <a:xfrm>
            <a:off x="10911802" y="5342024"/>
            <a:ext cx="128132" cy="128132"/>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7" name="Oval 6">
            <a:extLst>
              <a:ext uri="{FF2B5EF4-FFF2-40B4-BE49-F238E27FC236}">
                <a16:creationId xmlns:a16="http://schemas.microsoft.com/office/drawing/2014/main" id="{9723A788-D0C8-478B-8213-0AB066F62669}"/>
              </a:ext>
            </a:extLst>
          </p:cNvPr>
          <p:cNvSpPr/>
          <p:nvPr/>
        </p:nvSpPr>
        <p:spPr>
          <a:xfrm>
            <a:off x="11016087" y="5634888"/>
            <a:ext cx="180867" cy="180867"/>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8" name="Oval 7">
            <a:extLst>
              <a:ext uri="{FF2B5EF4-FFF2-40B4-BE49-F238E27FC236}">
                <a16:creationId xmlns:a16="http://schemas.microsoft.com/office/drawing/2014/main" id="{C247D82F-ECED-4CEB-A911-FA4CE02A2232}"/>
              </a:ext>
            </a:extLst>
          </p:cNvPr>
          <p:cNvSpPr/>
          <p:nvPr/>
        </p:nvSpPr>
        <p:spPr>
          <a:xfrm>
            <a:off x="11303159" y="5391712"/>
            <a:ext cx="128132" cy="128132"/>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9" name="Oval 8">
            <a:extLst>
              <a:ext uri="{FF2B5EF4-FFF2-40B4-BE49-F238E27FC236}">
                <a16:creationId xmlns:a16="http://schemas.microsoft.com/office/drawing/2014/main" id="{45936AA9-6C3F-49E4-8A07-2E1152840A10}"/>
              </a:ext>
            </a:extLst>
          </p:cNvPr>
          <p:cNvSpPr/>
          <p:nvPr/>
        </p:nvSpPr>
        <p:spPr>
          <a:xfrm>
            <a:off x="10715467" y="5706073"/>
            <a:ext cx="69523" cy="69523"/>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10" name="Oval 9">
            <a:extLst>
              <a:ext uri="{FF2B5EF4-FFF2-40B4-BE49-F238E27FC236}">
                <a16:creationId xmlns:a16="http://schemas.microsoft.com/office/drawing/2014/main" id="{4D9ED932-2BF6-484F-89C4-B949B0833C63}"/>
              </a:ext>
            </a:extLst>
          </p:cNvPr>
          <p:cNvSpPr/>
          <p:nvPr/>
        </p:nvSpPr>
        <p:spPr>
          <a:xfrm>
            <a:off x="10717577" y="6027059"/>
            <a:ext cx="266769" cy="266769"/>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11" name="Oval 10">
            <a:extLst>
              <a:ext uri="{FF2B5EF4-FFF2-40B4-BE49-F238E27FC236}">
                <a16:creationId xmlns:a16="http://schemas.microsoft.com/office/drawing/2014/main" id="{BB670961-6CF2-44DA-9860-09114FB261CE}"/>
              </a:ext>
            </a:extLst>
          </p:cNvPr>
          <p:cNvSpPr/>
          <p:nvPr/>
        </p:nvSpPr>
        <p:spPr>
          <a:xfrm>
            <a:off x="11293795" y="6081114"/>
            <a:ext cx="128132" cy="128132"/>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12" name="Oval 11">
            <a:extLst>
              <a:ext uri="{FF2B5EF4-FFF2-40B4-BE49-F238E27FC236}">
                <a16:creationId xmlns:a16="http://schemas.microsoft.com/office/drawing/2014/main" id="{DEFA314A-29CC-43E9-85A0-F4979F0ABCD6}"/>
              </a:ext>
            </a:extLst>
          </p:cNvPr>
          <p:cNvSpPr/>
          <p:nvPr/>
        </p:nvSpPr>
        <p:spPr>
          <a:xfrm>
            <a:off x="11132069" y="6407696"/>
            <a:ext cx="69523" cy="69523"/>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13" name="Oval 12">
            <a:extLst>
              <a:ext uri="{FF2B5EF4-FFF2-40B4-BE49-F238E27FC236}">
                <a16:creationId xmlns:a16="http://schemas.microsoft.com/office/drawing/2014/main" id="{E7FDD075-BB0A-4AF1-B2E9-638CA2BD0529}"/>
              </a:ext>
            </a:extLst>
          </p:cNvPr>
          <p:cNvSpPr/>
          <p:nvPr/>
        </p:nvSpPr>
        <p:spPr>
          <a:xfrm>
            <a:off x="10268015" y="5603780"/>
            <a:ext cx="128132" cy="128132"/>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14" name="Oval 13">
            <a:extLst>
              <a:ext uri="{FF2B5EF4-FFF2-40B4-BE49-F238E27FC236}">
                <a16:creationId xmlns:a16="http://schemas.microsoft.com/office/drawing/2014/main" id="{0191E1AB-4D1F-45A6-84B2-94A66F471FE0}"/>
              </a:ext>
            </a:extLst>
          </p:cNvPr>
          <p:cNvSpPr/>
          <p:nvPr/>
        </p:nvSpPr>
        <p:spPr>
          <a:xfrm>
            <a:off x="11479335" y="5764946"/>
            <a:ext cx="69523" cy="69523"/>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15" name="Oval 14">
            <a:extLst>
              <a:ext uri="{FF2B5EF4-FFF2-40B4-BE49-F238E27FC236}">
                <a16:creationId xmlns:a16="http://schemas.microsoft.com/office/drawing/2014/main" id="{FFD113D7-CADC-4AFB-B206-CF8A9E364AD1}"/>
              </a:ext>
            </a:extLst>
          </p:cNvPr>
          <p:cNvSpPr/>
          <p:nvPr/>
        </p:nvSpPr>
        <p:spPr>
          <a:xfrm>
            <a:off x="11715748" y="6084482"/>
            <a:ext cx="46081" cy="46081"/>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16" name="Oval 15">
            <a:extLst>
              <a:ext uri="{FF2B5EF4-FFF2-40B4-BE49-F238E27FC236}">
                <a16:creationId xmlns:a16="http://schemas.microsoft.com/office/drawing/2014/main" id="{0144A7FF-1C50-4C47-8380-76B3AC9BA01D}"/>
              </a:ext>
            </a:extLst>
          </p:cNvPr>
          <p:cNvSpPr/>
          <p:nvPr/>
        </p:nvSpPr>
        <p:spPr>
          <a:xfrm>
            <a:off x="10554457" y="6423720"/>
            <a:ext cx="46081" cy="46081"/>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17" name="Oval 16">
            <a:extLst>
              <a:ext uri="{FF2B5EF4-FFF2-40B4-BE49-F238E27FC236}">
                <a16:creationId xmlns:a16="http://schemas.microsoft.com/office/drawing/2014/main" id="{49949F87-2646-410B-8E1A-5C9CA53C0504}"/>
              </a:ext>
            </a:extLst>
          </p:cNvPr>
          <p:cNvSpPr/>
          <p:nvPr/>
        </p:nvSpPr>
        <p:spPr>
          <a:xfrm>
            <a:off x="11640303" y="6431984"/>
            <a:ext cx="46081" cy="46081"/>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18" name="Oval 17">
            <a:extLst>
              <a:ext uri="{FF2B5EF4-FFF2-40B4-BE49-F238E27FC236}">
                <a16:creationId xmlns:a16="http://schemas.microsoft.com/office/drawing/2014/main" id="{A0E70B9D-1162-4504-A06F-2BCE20C91DA6}"/>
              </a:ext>
            </a:extLst>
          </p:cNvPr>
          <p:cNvSpPr/>
          <p:nvPr/>
        </p:nvSpPr>
        <p:spPr>
          <a:xfrm>
            <a:off x="10210361" y="6004203"/>
            <a:ext cx="180867" cy="180867"/>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22" name="Freeform: Shape 21">
            <a:extLst>
              <a:ext uri="{FF2B5EF4-FFF2-40B4-BE49-F238E27FC236}">
                <a16:creationId xmlns:a16="http://schemas.microsoft.com/office/drawing/2014/main" id="{41599F02-CA0D-50CA-BCD2-8BDFC302F320}"/>
              </a:ext>
            </a:extLst>
          </p:cNvPr>
          <p:cNvSpPr/>
          <p:nvPr/>
        </p:nvSpPr>
        <p:spPr>
          <a:xfrm rot="1886351" flipV="1">
            <a:off x="8523663" y="785790"/>
            <a:ext cx="249364" cy="316507"/>
          </a:xfrm>
          <a:custGeom>
            <a:avLst/>
            <a:gdLst>
              <a:gd name="connsiteX0" fmla="*/ 212383 w 473415"/>
              <a:gd name="connsiteY0" fmla="*/ 67139 h 482137"/>
              <a:gd name="connsiteX1" fmla="*/ 240193 w 473415"/>
              <a:gd name="connsiteY1" fmla="*/ 78658 h 482137"/>
              <a:gd name="connsiteX2" fmla="*/ 377846 w 473415"/>
              <a:gd name="connsiteY2" fmla="*/ 78658 h 482137"/>
              <a:gd name="connsiteX3" fmla="*/ 417175 w 473415"/>
              <a:gd name="connsiteY3" fmla="*/ 39329 h 482137"/>
              <a:gd name="connsiteX4" fmla="*/ 377846 w 473415"/>
              <a:gd name="connsiteY4" fmla="*/ 0 h 482137"/>
              <a:gd name="connsiteX5" fmla="*/ 240193 w 473415"/>
              <a:gd name="connsiteY5" fmla="*/ 0 h 482137"/>
              <a:gd name="connsiteX6" fmla="*/ 200864 w 473415"/>
              <a:gd name="connsiteY6" fmla="*/ 39329 h 482137"/>
              <a:gd name="connsiteX7" fmla="*/ 212383 w 473415"/>
              <a:gd name="connsiteY7" fmla="*/ 67139 h 482137"/>
              <a:gd name="connsiteX8" fmla="*/ 410082 w 473415"/>
              <a:gd name="connsiteY8" fmla="*/ 421423 h 482137"/>
              <a:gd name="connsiteX9" fmla="*/ 465240 w 473415"/>
              <a:gd name="connsiteY9" fmla="*/ 414270 h 482137"/>
              <a:gd name="connsiteX10" fmla="*/ 458087 w 473415"/>
              <a:gd name="connsiteY10" fmla="*/ 359112 h 482137"/>
              <a:gd name="connsiteX11" fmla="*/ 267261 w 473415"/>
              <a:gd name="connsiteY11" fmla="*/ 212095 h 482137"/>
              <a:gd name="connsiteX12" fmla="*/ 212103 w 473415"/>
              <a:gd name="connsiteY12" fmla="*/ 219247 h 482137"/>
              <a:gd name="connsiteX13" fmla="*/ 219256 w 473415"/>
              <a:gd name="connsiteY13" fmla="*/ 274405 h 482137"/>
              <a:gd name="connsiteX14" fmla="*/ 87800 w 473415"/>
              <a:gd name="connsiteY14" fmla="*/ 480059 h 482137"/>
              <a:gd name="connsiteX15" fmla="*/ 117834 w 473415"/>
              <a:gd name="connsiteY15" fmla="*/ 478048 h 482137"/>
              <a:gd name="connsiteX16" fmla="*/ 135640 w 473415"/>
              <a:gd name="connsiteY16" fmla="*/ 425356 h 482137"/>
              <a:gd name="connsiteX17" fmla="*/ 74586 w 473415"/>
              <a:gd name="connsiteY17" fmla="*/ 301983 h 482137"/>
              <a:gd name="connsiteX18" fmla="*/ 21894 w 473415"/>
              <a:gd name="connsiteY18" fmla="*/ 284178 h 482137"/>
              <a:gd name="connsiteX19" fmla="*/ 4088 w 473415"/>
              <a:gd name="connsiteY19" fmla="*/ 336870 h 482137"/>
              <a:gd name="connsiteX20" fmla="*/ 65142 w 473415"/>
              <a:gd name="connsiteY20" fmla="*/ 460243 h 482137"/>
              <a:gd name="connsiteX21" fmla="*/ 87800 w 473415"/>
              <a:gd name="connsiteY21" fmla="*/ 480059 h 4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3415" h="482137">
                <a:moveTo>
                  <a:pt x="212383" y="67139"/>
                </a:moveTo>
                <a:cubicBezTo>
                  <a:pt x="219500" y="74256"/>
                  <a:pt x="229333" y="78658"/>
                  <a:pt x="240193" y="78658"/>
                </a:cubicBezTo>
                <a:lnTo>
                  <a:pt x="377846" y="78658"/>
                </a:lnTo>
                <a:cubicBezTo>
                  <a:pt x="399567" y="78658"/>
                  <a:pt x="417175" y="61050"/>
                  <a:pt x="417175" y="39329"/>
                </a:cubicBezTo>
                <a:cubicBezTo>
                  <a:pt x="417175" y="17608"/>
                  <a:pt x="399567" y="0"/>
                  <a:pt x="377846" y="0"/>
                </a:cubicBezTo>
                <a:lnTo>
                  <a:pt x="240193" y="0"/>
                </a:lnTo>
                <a:cubicBezTo>
                  <a:pt x="218472" y="0"/>
                  <a:pt x="200864" y="17608"/>
                  <a:pt x="200864" y="39329"/>
                </a:cubicBezTo>
                <a:cubicBezTo>
                  <a:pt x="200864" y="50190"/>
                  <a:pt x="205266" y="60022"/>
                  <a:pt x="212383" y="67139"/>
                </a:cubicBezTo>
                <a:close/>
                <a:moveTo>
                  <a:pt x="410082" y="421423"/>
                </a:moveTo>
                <a:cubicBezTo>
                  <a:pt x="427289" y="434679"/>
                  <a:pt x="451983" y="431477"/>
                  <a:pt x="465240" y="414270"/>
                </a:cubicBezTo>
                <a:cubicBezTo>
                  <a:pt x="478496" y="397063"/>
                  <a:pt x="475295" y="372369"/>
                  <a:pt x="458087" y="359112"/>
                </a:cubicBezTo>
                <a:lnTo>
                  <a:pt x="267261" y="212095"/>
                </a:lnTo>
                <a:cubicBezTo>
                  <a:pt x="250055" y="198838"/>
                  <a:pt x="225360" y="202041"/>
                  <a:pt x="212103" y="219247"/>
                </a:cubicBezTo>
                <a:cubicBezTo>
                  <a:pt x="198847" y="236454"/>
                  <a:pt x="202049" y="261148"/>
                  <a:pt x="219256" y="274405"/>
                </a:cubicBezTo>
                <a:close/>
                <a:moveTo>
                  <a:pt x="87800" y="480059"/>
                </a:moveTo>
                <a:cubicBezTo>
                  <a:pt x="97336" y="483281"/>
                  <a:pt x="108101" y="482865"/>
                  <a:pt x="117834" y="478048"/>
                </a:cubicBezTo>
                <a:cubicBezTo>
                  <a:pt x="137302" y="468414"/>
                  <a:pt x="145273" y="444823"/>
                  <a:pt x="135640" y="425356"/>
                </a:cubicBezTo>
                <a:lnTo>
                  <a:pt x="74586" y="301983"/>
                </a:lnTo>
                <a:cubicBezTo>
                  <a:pt x="64952" y="282515"/>
                  <a:pt x="41361" y="274544"/>
                  <a:pt x="21894" y="284178"/>
                </a:cubicBezTo>
                <a:cubicBezTo>
                  <a:pt x="2426" y="293812"/>
                  <a:pt x="-5545" y="317403"/>
                  <a:pt x="4088" y="336870"/>
                </a:cubicBezTo>
                <a:lnTo>
                  <a:pt x="65142" y="460243"/>
                </a:lnTo>
                <a:cubicBezTo>
                  <a:pt x="69959" y="469977"/>
                  <a:pt x="78265" y="476837"/>
                  <a:pt x="87800" y="480059"/>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100" dirty="0"/>
          </a:p>
        </p:txBody>
      </p:sp>
      <p:sp>
        <p:nvSpPr>
          <p:cNvPr id="23" name="Freeform: Shape 22">
            <a:extLst>
              <a:ext uri="{FF2B5EF4-FFF2-40B4-BE49-F238E27FC236}">
                <a16:creationId xmlns:a16="http://schemas.microsoft.com/office/drawing/2014/main" id="{2B9219D1-F13E-5CDC-D661-522A2F312CF9}"/>
              </a:ext>
            </a:extLst>
          </p:cNvPr>
          <p:cNvSpPr/>
          <p:nvPr/>
        </p:nvSpPr>
        <p:spPr>
          <a:xfrm rot="12734523" flipV="1">
            <a:off x="2622071" y="776757"/>
            <a:ext cx="283269" cy="294381"/>
          </a:xfrm>
          <a:custGeom>
            <a:avLst/>
            <a:gdLst>
              <a:gd name="connsiteX0" fmla="*/ 212383 w 473415"/>
              <a:gd name="connsiteY0" fmla="*/ 67139 h 482137"/>
              <a:gd name="connsiteX1" fmla="*/ 240193 w 473415"/>
              <a:gd name="connsiteY1" fmla="*/ 78658 h 482137"/>
              <a:gd name="connsiteX2" fmla="*/ 377846 w 473415"/>
              <a:gd name="connsiteY2" fmla="*/ 78658 h 482137"/>
              <a:gd name="connsiteX3" fmla="*/ 417175 w 473415"/>
              <a:gd name="connsiteY3" fmla="*/ 39329 h 482137"/>
              <a:gd name="connsiteX4" fmla="*/ 377846 w 473415"/>
              <a:gd name="connsiteY4" fmla="*/ 0 h 482137"/>
              <a:gd name="connsiteX5" fmla="*/ 240193 w 473415"/>
              <a:gd name="connsiteY5" fmla="*/ 0 h 482137"/>
              <a:gd name="connsiteX6" fmla="*/ 200864 w 473415"/>
              <a:gd name="connsiteY6" fmla="*/ 39329 h 482137"/>
              <a:gd name="connsiteX7" fmla="*/ 212383 w 473415"/>
              <a:gd name="connsiteY7" fmla="*/ 67139 h 482137"/>
              <a:gd name="connsiteX8" fmla="*/ 410082 w 473415"/>
              <a:gd name="connsiteY8" fmla="*/ 421423 h 482137"/>
              <a:gd name="connsiteX9" fmla="*/ 465240 w 473415"/>
              <a:gd name="connsiteY9" fmla="*/ 414270 h 482137"/>
              <a:gd name="connsiteX10" fmla="*/ 458087 w 473415"/>
              <a:gd name="connsiteY10" fmla="*/ 359112 h 482137"/>
              <a:gd name="connsiteX11" fmla="*/ 267261 w 473415"/>
              <a:gd name="connsiteY11" fmla="*/ 212095 h 482137"/>
              <a:gd name="connsiteX12" fmla="*/ 212103 w 473415"/>
              <a:gd name="connsiteY12" fmla="*/ 219247 h 482137"/>
              <a:gd name="connsiteX13" fmla="*/ 219256 w 473415"/>
              <a:gd name="connsiteY13" fmla="*/ 274405 h 482137"/>
              <a:gd name="connsiteX14" fmla="*/ 87800 w 473415"/>
              <a:gd name="connsiteY14" fmla="*/ 480059 h 482137"/>
              <a:gd name="connsiteX15" fmla="*/ 117834 w 473415"/>
              <a:gd name="connsiteY15" fmla="*/ 478048 h 482137"/>
              <a:gd name="connsiteX16" fmla="*/ 135640 w 473415"/>
              <a:gd name="connsiteY16" fmla="*/ 425356 h 482137"/>
              <a:gd name="connsiteX17" fmla="*/ 74586 w 473415"/>
              <a:gd name="connsiteY17" fmla="*/ 301983 h 482137"/>
              <a:gd name="connsiteX18" fmla="*/ 21894 w 473415"/>
              <a:gd name="connsiteY18" fmla="*/ 284178 h 482137"/>
              <a:gd name="connsiteX19" fmla="*/ 4088 w 473415"/>
              <a:gd name="connsiteY19" fmla="*/ 336870 h 482137"/>
              <a:gd name="connsiteX20" fmla="*/ 65142 w 473415"/>
              <a:gd name="connsiteY20" fmla="*/ 460243 h 482137"/>
              <a:gd name="connsiteX21" fmla="*/ 87800 w 473415"/>
              <a:gd name="connsiteY21" fmla="*/ 480059 h 4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3415" h="482137">
                <a:moveTo>
                  <a:pt x="212383" y="67139"/>
                </a:moveTo>
                <a:cubicBezTo>
                  <a:pt x="219500" y="74256"/>
                  <a:pt x="229333" y="78658"/>
                  <a:pt x="240193" y="78658"/>
                </a:cubicBezTo>
                <a:lnTo>
                  <a:pt x="377846" y="78658"/>
                </a:lnTo>
                <a:cubicBezTo>
                  <a:pt x="399567" y="78658"/>
                  <a:pt x="417175" y="61050"/>
                  <a:pt x="417175" y="39329"/>
                </a:cubicBezTo>
                <a:cubicBezTo>
                  <a:pt x="417175" y="17608"/>
                  <a:pt x="399567" y="0"/>
                  <a:pt x="377846" y="0"/>
                </a:cubicBezTo>
                <a:lnTo>
                  <a:pt x="240193" y="0"/>
                </a:lnTo>
                <a:cubicBezTo>
                  <a:pt x="218472" y="0"/>
                  <a:pt x="200864" y="17608"/>
                  <a:pt x="200864" y="39329"/>
                </a:cubicBezTo>
                <a:cubicBezTo>
                  <a:pt x="200864" y="50190"/>
                  <a:pt x="205266" y="60022"/>
                  <a:pt x="212383" y="67139"/>
                </a:cubicBezTo>
                <a:close/>
                <a:moveTo>
                  <a:pt x="410082" y="421423"/>
                </a:moveTo>
                <a:cubicBezTo>
                  <a:pt x="427289" y="434679"/>
                  <a:pt x="451983" y="431477"/>
                  <a:pt x="465240" y="414270"/>
                </a:cubicBezTo>
                <a:cubicBezTo>
                  <a:pt x="478496" y="397063"/>
                  <a:pt x="475295" y="372369"/>
                  <a:pt x="458087" y="359112"/>
                </a:cubicBezTo>
                <a:lnTo>
                  <a:pt x="267261" y="212095"/>
                </a:lnTo>
                <a:cubicBezTo>
                  <a:pt x="250055" y="198838"/>
                  <a:pt x="225360" y="202041"/>
                  <a:pt x="212103" y="219247"/>
                </a:cubicBezTo>
                <a:cubicBezTo>
                  <a:pt x="198847" y="236454"/>
                  <a:pt x="202049" y="261148"/>
                  <a:pt x="219256" y="274405"/>
                </a:cubicBezTo>
                <a:close/>
                <a:moveTo>
                  <a:pt x="87800" y="480059"/>
                </a:moveTo>
                <a:cubicBezTo>
                  <a:pt x="97336" y="483281"/>
                  <a:pt x="108101" y="482865"/>
                  <a:pt x="117834" y="478048"/>
                </a:cubicBezTo>
                <a:cubicBezTo>
                  <a:pt x="137302" y="468414"/>
                  <a:pt x="145273" y="444823"/>
                  <a:pt x="135640" y="425356"/>
                </a:cubicBezTo>
                <a:lnTo>
                  <a:pt x="74586" y="301983"/>
                </a:lnTo>
                <a:cubicBezTo>
                  <a:pt x="64952" y="282515"/>
                  <a:pt x="41361" y="274544"/>
                  <a:pt x="21894" y="284178"/>
                </a:cubicBezTo>
                <a:cubicBezTo>
                  <a:pt x="2426" y="293812"/>
                  <a:pt x="-5545" y="317403"/>
                  <a:pt x="4088" y="336870"/>
                </a:cubicBezTo>
                <a:lnTo>
                  <a:pt x="65142" y="460243"/>
                </a:lnTo>
                <a:cubicBezTo>
                  <a:pt x="69959" y="469977"/>
                  <a:pt x="78265" y="476837"/>
                  <a:pt x="87800" y="480059"/>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Rounded Corners 24">
            <a:extLst>
              <a:ext uri="{FF2B5EF4-FFF2-40B4-BE49-F238E27FC236}">
                <a16:creationId xmlns:a16="http://schemas.microsoft.com/office/drawing/2014/main" id="{3B51FD1E-77CE-2D9E-5953-D03A5AF304AB}"/>
              </a:ext>
            </a:extLst>
          </p:cNvPr>
          <p:cNvSpPr/>
          <p:nvPr/>
        </p:nvSpPr>
        <p:spPr>
          <a:xfrm>
            <a:off x="812114" y="1521879"/>
            <a:ext cx="2461846" cy="400109"/>
          </a:xfrm>
          <a:prstGeom prst="roundRect">
            <a:avLst>
              <a:gd name="adj" fmla="val 50000"/>
            </a:avLst>
          </a:prstGeom>
          <a:solidFill>
            <a:srgbClr val="D3383C">
              <a:alpha val="5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ECFE3E2-841D-6A63-5357-E8C008D90324}"/>
              </a:ext>
            </a:extLst>
          </p:cNvPr>
          <p:cNvSpPr txBox="1"/>
          <p:nvPr/>
        </p:nvSpPr>
        <p:spPr>
          <a:xfrm>
            <a:off x="1250200" y="1521879"/>
            <a:ext cx="2110805" cy="523220"/>
          </a:xfrm>
          <a:prstGeom prst="rect">
            <a:avLst/>
          </a:prstGeom>
          <a:noFill/>
        </p:spPr>
        <p:txBody>
          <a:bodyPr wrap="square" rtlCol="0">
            <a:spAutoFit/>
          </a:bodyPr>
          <a:lstStyle/>
          <a:p>
            <a:r>
              <a:rPr lang="en-US" sz="2800" dirty="0">
                <a:solidFill>
                  <a:schemeClr val="bg1"/>
                </a:solidFill>
                <a:latin typeface="Pumpkin Story" panose="02000500000000000000" pitchFamily="50" charset="0"/>
              </a:rPr>
              <a:t>Similarities</a:t>
            </a:r>
          </a:p>
        </p:txBody>
      </p:sp>
      <p:sp>
        <p:nvSpPr>
          <p:cNvPr id="28" name="Oval 27">
            <a:extLst>
              <a:ext uri="{FF2B5EF4-FFF2-40B4-BE49-F238E27FC236}">
                <a16:creationId xmlns:a16="http://schemas.microsoft.com/office/drawing/2014/main" id="{BD9069AE-FAAC-6B9E-0D74-3046D74A5586}"/>
              </a:ext>
            </a:extLst>
          </p:cNvPr>
          <p:cNvSpPr/>
          <p:nvPr/>
        </p:nvSpPr>
        <p:spPr>
          <a:xfrm>
            <a:off x="10975868" y="5444581"/>
            <a:ext cx="128132" cy="128132"/>
          </a:xfrm>
          <a:prstGeom prst="ellipse">
            <a:avLst/>
          </a:prstGeom>
          <a:solidFill>
            <a:srgbClr val="D3383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29" name="Oval 28">
            <a:extLst>
              <a:ext uri="{FF2B5EF4-FFF2-40B4-BE49-F238E27FC236}">
                <a16:creationId xmlns:a16="http://schemas.microsoft.com/office/drawing/2014/main" id="{84CA6286-9CFF-077A-A269-256DA178DED9}"/>
              </a:ext>
            </a:extLst>
          </p:cNvPr>
          <p:cNvSpPr/>
          <p:nvPr/>
        </p:nvSpPr>
        <p:spPr>
          <a:xfrm>
            <a:off x="11080153" y="5737445"/>
            <a:ext cx="180867" cy="180867"/>
          </a:xfrm>
          <a:prstGeom prst="ellipse">
            <a:avLst/>
          </a:prstGeom>
          <a:solidFill>
            <a:srgbClr val="D3383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0" name="Oval 29">
            <a:extLst>
              <a:ext uri="{FF2B5EF4-FFF2-40B4-BE49-F238E27FC236}">
                <a16:creationId xmlns:a16="http://schemas.microsoft.com/office/drawing/2014/main" id="{D532F3DC-C411-695F-986C-823AFBA706EC}"/>
              </a:ext>
            </a:extLst>
          </p:cNvPr>
          <p:cNvSpPr/>
          <p:nvPr/>
        </p:nvSpPr>
        <p:spPr>
          <a:xfrm>
            <a:off x="11367225" y="5494269"/>
            <a:ext cx="128132" cy="128132"/>
          </a:xfrm>
          <a:prstGeom prst="ellipse">
            <a:avLst/>
          </a:prstGeom>
          <a:solidFill>
            <a:srgbClr val="D3383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1" name="Oval 30">
            <a:extLst>
              <a:ext uri="{FF2B5EF4-FFF2-40B4-BE49-F238E27FC236}">
                <a16:creationId xmlns:a16="http://schemas.microsoft.com/office/drawing/2014/main" id="{14718F94-DDB7-EC81-1E8F-A31F2BD70109}"/>
              </a:ext>
            </a:extLst>
          </p:cNvPr>
          <p:cNvSpPr/>
          <p:nvPr/>
        </p:nvSpPr>
        <p:spPr>
          <a:xfrm>
            <a:off x="10779533" y="5808630"/>
            <a:ext cx="69523" cy="69523"/>
          </a:xfrm>
          <a:prstGeom prst="ellipse">
            <a:avLst/>
          </a:prstGeom>
          <a:solidFill>
            <a:srgbClr val="D3383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2" name="Oval 31">
            <a:extLst>
              <a:ext uri="{FF2B5EF4-FFF2-40B4-BE49-F238E27FC236}">
                <a16:creationId xmlns:a16="http://schemas.microsoft.com/office/drawing/2014/main" id="{96890065-DF96-2CA1-F4EA-3C06F0B66209}"/>
              </a:ext>
            </a:extLst>
          </p:cNvPr>
          <p:cNvSpPr/>
          <p:nvPr/>
        </p:nvSpPr>
        <p:spPr>
          <a:xfrm>
            <a:off x="10781643" y="6129616"/>
            <a:ext cx="266769" cy="266769"/>
          </a:xfrm>
          <a:prstGeom prst="ellipse">
            <a:avLst/>
          </a:prstGeom>
          <a:solidFill>
            <a:srgbClr val="D3383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3" name="Oval 32">
            <a:extLst>
              <a:ext uri="{FF2B5EF4-FFF2-40B4-BE49-F238E27FC236}">
                <a16:creationId xmlns:a16="http://schemas.microsoft.com/office/drawing/2014/main" id="{29CD610F-B112-07DB-25C6-FBD0E5ACDE35}"/>
              </a:ext>
            </a:extLst>
          </p:cNvPr>
          <p:cNvSpPr/>
          <p:nvPr/>
        </p:nvSpPr>
        <p:spPr>
          <a:xfrm>
            <a:off x="11357861" y="6183671"/>
            <a:ext cx="128132" cy="128132"/>
          </a:xfrm>
          <a:prstGeom prst="ellipse">
            <a:avLst/>
          </a:prstGeom>
          <a:solidFill>
            <a:srgbClr val="D3383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4" name="Oval 33">
            <a:extLst>
              <a:ext uri="{FF2B5EF4-FFF2-40B4-BE49-F238E27FC236}">
                <a16:creationId xmlns:a16="http://schemas.microsoft.com/office/drawing/2014/main" id="{AA89FF89-D0F2-1F15-0C5A-DB43F7C54275}"/>
              </a:ext>
            </a:extLst>
          </p:cNvPr>
          <p:cNvSpPr/>
          <p:nvPr/>
        </p:nvSpPr>
        <p:spPr>
          <a:xfrm>
            <a:off x="11196135" y="6510253"/>
            <a:ext cx="69523" cy="69523"/>
          </a:xfrm>
          <a:prstGeom prst="ellipse">
            <a:avLst/>
          </a:prstGeom>
          <a:solidFill>
            <a:srgbClr val="D3383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5" name="Oval 34">
            <a:extLst>
              <a:ext uri="{FF2B5EF4-FFF2-40B4-BE49-F238E27FC236}">
                <a16:creationId xmlns:a16="http://schemas.microsoft.com/office/drawing/2014/main" id="{A6F0C7F4-5F53-9D86-9BEF-20C9EB82AB2B}"/>
              </a:ext>
            </a:extLst>
          </p:cNvPr>
          <p:cNvSpPr/>
          <p:nvPr/>
        </p:nvSpPr>
        <p:spPr>
          <a:xfrm>
            <a:off x="10332081" y="5706337"/>
            <a:ext cx="128132" cy="128132"/>
          </a:xfrm>
          <a:prstGeom prst="ellipse">
            <a:avLst/>
          </a:prstGeom>
          <a:solidFill>
            <a:srgbClr val="D3383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6" name="Oval 35">
            <a:extLst>
              <a:ext uri="{FF2B5EF4-FFF2-40B4-BE49-F238E27FC236}">
                <a16:creationId xmlns:a16="http://schemas.microsoft.com/office/drawing/2014/main" id="{E84C6064-034D-17E4-C889-BD8E76809323}"/>
              </a:ext>
            </a:extLst>
          </p:cNvPr>
          <p:cNvSpPr/>
          <p:nvPr/>
        </p:nvSpPr>
        <p:spPr>
          <a:xfrm>
            <a:off x="11543401" y="5867503"/>
            <a:ext cx="69523" cy="69523"/>
          </a:xfrm>
          <a:prstGeom prst="ellipse">
            <a:avLst/>
          </a:prstGeom>
          <a:solidFill>
            <a:srgbClr val="D3383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7" name="Oval 36">
            <a:extLst>
              <a:ext uri="{FF2B5EF4-FFF2-40B4-BE49-F238E27FC236}">
                <a16:creationId xmlns:a16="http://schemas.microsoft.com/office/drawing/2014/main" id="{42F28CD6-6042-A079-2DA9-8FC3FF61031B}"/>
              </a:ext>
            </a:extLst>
          </p:cNvPr>
          <p:cNvSpPr/>
          <p:nvPr/>
        </p:nvSpPr>
        <p:spPr>
          <a:xfrm>
            <a:off x="11779814" y="6187039"/>
            <a:ext cx="46081" cy="46081"/>
          </a:xfrm>
          <a:prstGeom prst="ellipse">
            <a:avLst/>
          </a:prstGeom>
          <a:solidFill>
            <a:srgbClr val="D3383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8" name="Oval 37">
            <a:extLst>
              <a:ext uri="{FF2B5EF4-FFF2-40B4-BE49-F238E27FC236}">
                <a16:creationId xmlns:a16="http://schemas.microsoft.com/office/drawing/2014/main" id="{B9B224E8-6338-C93E-D8FE-48C7453FCC3C}"/>
              </a:ext>
            </a:extLst>
          </p:cNvPr>
          <p:cNvSpPr/>
          <p:nvPr/>
        </p:nvSpPr>
        <p:spPr>
          <a:xfrm>
            <a:off x="10618523" y="6526277"/>
            <a:ext cx="46081" cy="46081"/>
          </a:xfrm>
          <a:prstGeom prst="ellipse">
            <a:avLst/>
          </a:prstGeom>
          <a:solidFill>
            <a:srgbClr val="D3383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39" name="Oval 38">
            <a:extLst>
              <a:ext uri="{FF2B5EF4-FFF2-40B4-BE49-F238E27FC236}">
                <a16:creationId xmlns:a16="http://schemas.microsoft.com/office/drawing/2014/main" id="{6493DED5-8A8A-28C6-40B1-F112792A3C53}"/>
              </a:ext>
            </a:extLst>
          </p:cNvPr>
          <p:cNvSpPr/>
          <p:nvPr/>
        </p:nvSpPr>
        <p:spPr>
          <a:xfrm>
            <a:off x="11704369" y="6534541"/>
            <a:ext cx="46081" cy="46081"/>
          </a:xfrm>
          <a:prstGeom prst="ellipse">
            <a:avLst/>
          </a:prstGeom>
          <a:solidFill>
            <a:srgbClr val="D3383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40" name="Oval 39">
            <a:extLst>
              <a:ext uri="{FF2B5EF4-FFF2-40B4-BE49-F238E27FC236}">
                <a16:creationId xmlns:a16="http://schemas.microsoft.com/office/drawing/2014/main" id="{3EA3D7F3-69A8-3DEA-56B6-93731A4E0ED6}"/>
              </a:ext>
            </a:extLst>
          </p:cNvPr>
          <p:cNvSpPr/>
          <p:nvPr/>
        </p:nvSpPr>
        <p:spPr>
          <a:xfrm>
            <a:off x="10274427" y="6106760"/>
            <a:ext cx="180867" cy="180867"/>
          </a:xfrm>
          <a:prstGeom prst="ellipse">
            <a:avLst/>
          </a:prstGeom>
          <a:solidFill>
            <a:srgbClr val="D3383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bg1"/>
              </a:solidFill>
            </a:endParaRPr>
          </a:p>
        </p:txBody>
      </p:sp>
      <p:sp>
        <p:nvSpPr>
          <p:cNvPr id="56" name="Rectangle 1">
            <a:extLst>
              <a:ext uri="{FF2B5EF4-FFF2-40B4-BE49-F238E27FC236}">
                <a16:creationId xmlns:a16="http://schemas.microsoft.com/office/drawing/2014/main" id="{D23CCF22-9A8A-6BDF-8256-558622ACF89C}"/>
              </a:ext>
            </a:extLst>
          </p:cNvPr>
          <p:cNvSpPr>
            <a:spLocks noChangeArrowheads="1"/>
          </p:cNvSpPr>
          <p:nvPr/>
        </p:nvSpPr>
        <p:spPr bwMode="auto">
          <a:xfrm>
            <a:off x="6159547" y="3446543"/>
            <a:ext cx="5073805" cy="1384995"/>
          </a:xfrm>
          <a:prstGeom prst="rect">
            <a:avLst/>
          </a:prstGeom>
          <a:noFill/>
          <a:ln w="9525">
            <a:solidFill>
              <a:schemeClr val="bg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Arial" panose="020B0604020202020204" pitchFamily="34" charset="0"/>
              </a:rPr>
              <a:t>Conclusion: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bg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solidFill>
                <a:effectLst/>
                <a:latin typeface="Arial" panose="020B0604020202020204" pitchFamily="34" charset="0"/>
              </a:rPr>
              <a:t>Both methods are similar in concept but differ in their probe sequence.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bg1"/>
                </a:solidFill>
                <a:effectLst/>
                <a:latin typeface="Arial" panose="020B0604020202020204" pitchFamily="34" charset="0"/>
              </a:rPr>
              <a:t>Linear probing</a:t>
            </a:r>
            <a:r>
              <a:rPr kumimoji="0" lang="en-US" altLang="en-US" sz="1200" b="0" i="0" u="none" strike="noStrike" cap="none" normalizeH="0" baseline="0" dirty="0">
                <a:ln>
                  <a:noFill/>
                </a:ln>
                <a:solidFill>
                  <a:schemeClr val="bg1"/>
                </a:solidFill>
                <a:effectLst/>
                <a:latin typeface="Arial" panose="020B0604020202020204" pitchFamily="34" charset="0"/>
              </a:rPr>
              <a:t> is simpler but prone to clustering, while </a:t>
            </a:r>
            <a:r>
              <a:rPr kumimoji="0" lang="en-US" altLang="en-US" sz="1200" b="1" i="0" u="none" strike="noStrike" cap="none" normalizeH="0" baseline="0" dirty="0">
                <a:ln>
                  <a:noFill/>
                </a:ln>
                <a:solidFill>
                  <a:schemeClr val="bg1"/>
                </a:solidFill>
                <a:effectLst/>
                <a:latin typeface="Arial" panose="020B0604020202020204" pitchFamily="34" charset="0"/>
              </a:rPr>
              <a:t>quadratic probing</a:t>
            </a:r>
            <a:r>
              <a:rPr kumimoji="0" lang="en-US" altLang="en-US" sz="1200" b="0" i="0" u="none" strike="noStrike" cap="none" normalizeH="0" baseline="0" dirty="0">
                <a:ln>
                  <a:noFill/>
                </a:ln>
                <a:solidFill>
                  <a:schemeClr val="bg1"/>
                </a:solidFill>
                <a:effectLst/>
                <a:latin typeface="Arial" panose="020B0604020202020204" pitchFamily="34" charset="0"/>
              </a:rPr>
              <a:t> reduces clustering at the cost of slightly more complexity.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bg1"/>
              </a:solidFill>
              <a:effectLst/>
              <a:latin typeface="Arial" panose="020B0604020202020204" pitchFamily="34" charset="0"/>
            </a:endParaRPr>
          </a:p>
        </p:txBody>
      </p:sp>
      <p:graphicFrame>
        <p:nvGraphicFramePr>
          <p:cNvPr id="61" name="Table 60">
            <a:extLst>
              <a:ext uri="{FF2B5EF4-FFF2-40B4-BE49-F238E27FC236}">
                <a16:creationId xmlns:a16="http://schemas.microsoft.com/office/drawing/2014/main" id="{ACE8900C-F4E4-26FC-8F23-12A667DD2505}"/>
              </a:ext>
            </a:extLst>
          </p:cNvPr>
          <p:cNvGraphicFramePr>
            <a:graphicFrameLocks noGrp="1"/>
          </p:cNvGraphicFramePr>
          <p:nvPr>
            <p:extLst>
              <p:ext uri="{D42A27DB-BD31-4B8C-83A1-F6EECF244321}">
                <p14:modId xmlns:p14="http://schemas.microsoft.com/office/powerpoint/2010/main" val="2647375042"/>
              </p:ext>
            </p:extLst>
          </p:nvPr>
        </p:nvGraphicFramePr>
        <p:xfrm>
          <a:off x="6132342" y="2626687"/>
          <a:ext cx="5275241" cy="457200"/>
        </p:xfrm>
        <a:graphic>
          <a:graphicData uri="http://schemas.openxmlformats.org/drawingml/2006/table">
            <a:tbl>
              <a:tblPr/>
              <a:tblGrid>
                <a:gridCol w="975553">
                  <a:extLst>
                    <a:ext uri="{9D8B030D-6E8A-4147-A177-3AD203B41FA5}">
                      <a16:colId xmlns:a16="http://schemas.microsoft.com/office/drawing/2014/main" val="2661813802"/>
                    </a:ext>
                  </a:extLst>
                </a:gridCol>
                <a:gridCol w="2541275">
                  <a:extLst>
                    <a:ext uri="{9D8B030D-6E8A-4147-A177-3AD203B41FA5}">
                      <a16:colId xmlns:a16="http://schemas.microsoft.com/office/drawing/2014/main" val="1962825222"/>
                    </a:ext>
                  </a:extLst>
                </a:gridCol>
                <a:gridCol w="1758413">
                  <a:extLst>
                    <a:ext uri="{9D8B030D-6E8A-4147-A177-3AD203B41FA5}">
                      <a16:colId xmlns:a16="http://schemas.microsoft.com/office/drawing/2014/main" val="1272110073"/>
                    </a:ext>
                  </a:extLst>
                </a:gridCol>
              </a:tblGrid>
              <a:tr h="339135">
                <a:tc>
                  <a:txBody>
                    <a:bodyPr/>
                    <a:lstStyle/>
                    <a:p>
                      <a:r>
                        <a:rPr lang="en-US" sz="1200" b="1" dirty="0">
                          <a:solidFill>
                            <a:schemeClr val="bg1"/>
                          </a:solidFill>
                        </a:rPr>
                        <a:t>Efficiency</a:t>
                      </a:r>
                      <a:endParaRPr lang="en-US" sz="1200" dirty="0">
                        <a:solidFill>
                          <a:schemeClr val="bg1"/>
                        </a:solidFill>
                      </a:endParaRPr>
                    </a:p>
                  </a:txBody>
                  <a:tcPr anchor="ctr">
                    <a:lnL>
                      <a:noFill/>
                    </a:lnL>
                    <a:lnR>
                      <a:noFill/>
                    </a:lnR>
                    <a:lnT>
                      <a:noFill/>
                    </a:lnT>
                    <a:lnB>
                      <a:noFill/>
                    </a:lnB>
                    <a:noFill/>
                  </a:tcPr>
                </a:tc>
                <a:tc>
                  <a:txBody>
                    <a:bodyPr/>
                    <a:lstStyle/>
                    <a:p>
                      <a:r>
                        <a:rPr lang="en-US" sz="1200" dirty="0">
                          <a:solidFill>
                            <a:schemeClr val="bg1"/>
                          </a:solidFill>
                        </a:rPr>
                        <a:t>May result in longer probe sequences as collisions increase.</a:t>
                      </a:r>
                    </a:p>
                  </a:txBody>
                  <a:tcPr anchor="ctr">
                    <a:lnL>
                      <a:noFill/>
                    </a:lnL>
                    <a:lnR>
                      <a:noFill/>
                    </a:lnR>
                    <a:lnT>
                      <a:noFill/>
                    </a:lnT>
                    <a:lnB>
                      <a:noFill/>
                    </a:lnB>
                    <a:noFill/>
                  </a:tcPr>
                </a:tc>
                <a:tc>
                  <a:txBody>
                    <a:bodyPr/>
                    <a:lstStyle/>
                    <a:p>
                      <a:r>
                        <a:rPr lang="en-US" sz="1200" dirty="0">
                          <a:solidFill>
                            <a:schemeClr val="bg1"/>
                          </a:solidFill>
                        </a:rPr>
                        <a:t>Handles collisions better by spreading out keys.</a:t>
                      </a:r>
                    </a:p>
                  </a:txBody>
                  <a:tcPr anchor="ctr">
                    <a:lnL>
                      <a:noFill/>
                    </a:lnL>
                    <a:lnR>
                      <a:noFill/>
                    </a:lnR>
                    <a:lnT>
                      <a:noFill/>
                    </a:lnT>
                    <a:lnB>
                      <a:noFill/>
                    </a:lnB>
                    <a:noFill/>
                  </a:tcPr>
                </a:tc>
                <a:extLst>
                  <a:ext uri="{0D108BD9-81ED-4DB2-BD59-A6C34878D82A}">
                    <a16:rowId xmlns:a16="http://schemas.microsoft.com/office/drawing/2014/main" val="1588617830"/>
                  </a:ext>
                </a:extLst>
              </a:tr>
            </a:tbl>
          </a:graphicData>
        </a:graphic>
      </p:graphicFrame>
      <p:graphicFrame>
        <p:nvGraphicFramePr>
          <p:cNvPr id="68" name="Table 67">
            <a:extLst>
              <a:ext uri="{FF2B5EF4-FFF2-40B4-BE49-F238E27FC236}">
                <a16:creationId xmlns:a16="http://schemas.microsoft.com/office/drawing/2014/main" id="{7FF6FCE6-D7AB-9E70-CED3-67B357EDA378}"/>
              </a:ext>
            </a:extLst>
          </p:cNvPr>
          <p:cNvGraphicFramePr>
            <a:graphicFrameLocks noGrp="1"/>
          </p:cNvGraphicFramePr>
          <p:nvPr>
            <p:extLst>
              <p:ext uri="{D42A27DB-BD31-4B8C-83A1-F6EECF244321}">
                <p14:modId xmlns:p14="http://schemas.microsoft.com/office/powerpoint/2010/main" val="2741273793"/>
              </p:ext>
            </p:extLst>
          </p:nvPr>
        </p:nvGraphicFramePr>
        <p:xfrm>
          <a:off x="6132342" y="2005097"/>
          <a:ext cx="5275241" cy="457200"/>
        </p:xfrm>
        <a:graphic>
          <a:graphicData uri="http://schemas.openxmlformats.org/drawingml/2006/table">
            <a:tbl>
              <a:tblPr/>
              <a:tblGrid>
                <a:gridCol w="975553">
                  <a:extLst>
                    <a:ext uri="{9D8B030D-6E8A-4147-A177-3AD203B41FA5}">
                      <a16:colId xmlns:a16="http://schemas.microsoft.com/office/drawing/2014/main" val="2661813802"/>
                    </a:ext>
                  </a:extLst>
                </a:gridCol>
                <a:gridCol w="2541275">
                  <a:extLst>
                    <a:ext uri="{9D8B030D-6E8A-4147-A177-3AD203B41FA5}">
                      <a16:colId xmlns:a16="http://schemas.microsoft.com/office/drawing/2014/main" val="1962825222"/>
                    </a:ext>
                  </a:extLst>
                </a:gridCol>
                <a:gridCol w="1758413">
                  <a:extLst>
                    <a:ext uri="{9D8B030D-6E8A-4147-A177-3AD203B41FA5}">
                      <a16:colId xmlns:a16="http://schemas.microsoft.com/office/drawing/2014/main" val="1272110073"/>
                    </a:ext>
                  </a:extLst>
                </a:gridCol>
              </a:tblGrid>
              <a:tr h="339135">
                <a:tc>
                  <a:txBody>
                    <a:bodyPr/>
                    <a:lstStyle/>
                    <a:p>
                      <a:r>
                        <a:rPr lang="en-US" sz="1200" dirty="0">
                          <a:solidFill>
                            <a:schemeClr val="bg1"/>
                          </a:solidFill>
                        </a:rPr>
                        <a:t>Complexity</a:t>
                      </a:r>
                    </a:p>
                  </a:txBody>
                  <a:tcPr anchor="ctr">
                    <a:lnL>
                      <a:noFill/>
                    </a:lnL>
                    <a:lnR>
                      <a:noFill/>
                    </a:lnR>
                    <a:lnT>
                      <a:noFill/>
                    </a:lnT>
                    <a:lnB>
                      <a:noFill/>
                    </a:lnB>
                    <a:noFill/>
                  </a:tcPr>
                </a:tc>
                <a:tc>
                  <a:txBody>
                    <a:bodyPr/>
                    <a:lstStyle/>
                    <a:p>
                      <a:r>
                        <a:rPr lang="en-US" sz="1200" dirty="0">
                          <a:solidFill>
                            <a:schemeClr val="bg1"/>
                          </a:solidFill>
                        </a:rPr>
                        <a:t>Simpler to calculate (just add 1 each step).</a:t>
                      </a:r>
                    </a:p>
                  </a:txBody>
                  <a:tcPr anchor="ctr">
                    <a:lnL>
                      <a:noFill/>
                    </a:lnL>
                    <a:lnR>
                      <a:noFill/>
                    </a:lnR>
                    <a:lnT>
                      <a:noFill/>
                    </a:lnT>
                    <a:lnB>
                      <a:noFill/>
                    </a:lnB>
                    <a:noFill/>
                  </a:tcPr>
                </a:tc>
                <a:tc>
                  <a:txBody>
                    <a:bodyPr/>
                    <a:lstStyle/>
                    <a:p>
                      <a:r>
                        <a:rPr lang="en-US" sz="1200" dirty="0">
                          <a:solidFill>
                            <a:schemeClr val="bg1"/>
                          </a:solidFill>
                        </a:rPr>
                        <a:t>Slightly more complex due to squaring.</a:t>
                      </a:r>
                    </a:p>
                  </a:txBody>
                  <a:tcPr anchor="ctr">
                    <a:lnL>
                      <a:noFill/>
                    </a:lnL>
                    <a:lnR>
                      <a:noFill/>
                    </a:lnR>
                    <a:lnT>
                      <a:noFill/>
                    </a:lnT>
                    <a:lnB>
                      <a:noFill/>
                    </a:lnB>
                    <a:noFill/>
                  </a:tcPr>
                </a:tc>
                <a:extLst>
                  <a:ext uri="{0D108BD9-81ED-4DB2-BD59-A6C34878D82A}">
                    <a16:rowId xmlns:a16="http://schemas.microsoft.com/office/drawing/2014/main" val="1588617830"/>
                  </a:ext>
                </a:extLst>
              </a:tr>
            </a:tbl>
          </a:graphicData>
        </a:graphic>
      </p:graphicFrame>
      <p:graphicFrame>
        <p:nvGraphicFramePr>
          <p:cNvPr id="72" name="Table 71">
            <a:extLst>
              <a:ext uri="{FF2B5EF4-FFF2-40B4-BE49-F238E27FC236}">
                <a16:creationId xmlns:a16="http://schemas.microsoft.com/office/drawing/2014/main" id="{216E7AD3-BE9F-EFC4-DF82-8792BED59BAC}"/>
              </a:ext>
            </a:extLst>
          </p:cNvPr>
          <p:cNvGraphicFramePr>
            <a:graphicFrameLocks noGrp="1"/>
          </p:cNvGraphicFramePr>
          <p:nvPr>
            <p:extLst>
              <p:ext uri="{D42A27DB-BD31-4B8C-83A1-F6EECF244321}">
                <p14:modId xmlns:p14="http://schemas.microsoft.com/office/powerpoint/2010/main" val="4078693580"/>
              </p:ext>
            </p:extLst>
          </p:nvPr>
        </p:nvGraphicFramePr>
        <p:xfrm>
          <a:off x="6035040" y="1936557"/>
          <a:ext cx="5322821" cy="1264599"/>
        </p:xfrm>
        <a:graphic>
          <a:graphicData uri="http://schemas.openxmlformats.org/drawingml/2006/table">
            <a:tbl>
              <a:tblPr bandRow="1">
                <a:tableStyleId>{8799B23B-EC83-4686-B30A-512413B5E67A}</a:tableStyleId>
              </a:tblPr>
              <a:tblGrid>
                <a:gridCol w="949399">
                  <a:extLst>
                    <a:ext uri="{9D8B030D-6E8A-4147-A177-3AD203B41FA5}">
                      <a16:colId xmlns:a16="http://schemas.microsoft.com/office/drawing/2014/main" val="1066841214"/>
                    </a:ext>
                  </a:extLst>
                </a:gridCol>
                <a:gridCol w="2564574">
                  <a:extLst>
                    <a:ext uri="{9D8B030D-6E8A-4147-A177-3AD203B41FA5}">
                      <a16:colId xmlns:a16="http://schemas.microsoft.com/office/drawing/2014/main" val="4274723886"/>
                    </a:ext>
                  </a:extLst>
                </a:gridCol>
                <a:gridCol w="1808848">
                  <a:extLst>
                    <a:ext uri="{9D8B030D-6E8A-4147-A177-3AD203B41FA5}">
                      <a16:colId xmlns:a16="http://schemas.microsoft.com/office/drawing/2014/main" val="1107797552"/>
                    </a:ext>
                  </a:extLst>
                </a:gridCol>
              </a:tblGrid>
              <a:tr h="587679">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118742323"/>
                  </a:ext>
                </a:extLst>
              </a:tr>
              <a:tr h="6769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1562887"/>
                  </a:ext>
                </a:extLst>
              </a:tr>
            </a:tbl>
          </a:graphicData>
        </a:graphic>
      </p:graphicFrame>
    </p:spTree>
    <p:extLst>
      <p:ext uri="{BB962C8B-B14F-4D97-AF65-F5344CB8AC3E}">
        <p14:creationId xmlns:p14="http://schemas.microsoft.com/office/powerpoint/2010/main" val="1398165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EC12C-4AAD-1AC0-F4E2-438BCFBABA35}"/>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836EE6F9-0FD4-E46F-E733-073A53475C1C}"/>
              </a:ext>
            </a:extLst>
          </p:cNvPr>
          <p:cNvSpPr/>
          <p:nvPr/>
        </p:nvSpPr>
        <p:spPr>
          <a:xfrm>
            <a:off x="468581" y="2394341"/>
            <a:ext cx="1979004" cy="359229"/>
          </a:xfrm>
          <a:prstGeom prst="roundRect">
            <a:avLst/>
          </a:pr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croll: Horizontal 2">
            <a:extLst>
              <a:ext uri="{FF2B5EF4-FFF2-40B4-BE49-F238E27FC236}">
                <a16:creationId xmlns:a16="http://schemas.microsoft.com/office/drawing/2014/main" id="{4556B25A-836C-4526-7D21-C53C980BCFD9}"/>
              </a:ext>
            </a:extLst>
          </p:cNvPr>
          <p:cNvSpPr/>
          <p:nvPr/>
        </p:nvSpPr>
        <p:spPr>
          <a:xfrm>
            <a:off x="488848" y="421923"/>
            <a:ext cx="2832421" cy="929148"/>
          </a:xfrm>
          <a:prstGeom prst="horizontalScroll">
            <a:avLst/>
          </a:prstGeom>
          <a:solidFill>
            <a:schemeClr val="bg1">
              <a:alpha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croll: Horizontal 1">
            <a:extLst>
              <a:ext uri="{FF2B5EF4-FFF2-40B4-BE49-F238E27FC236}">
                <a16:creationId xmlns:a16="http://schemas.microsoft.com/office/drawing/2014/main" id="{5BB0EA94-3404-3A1C-AE8A-9EE27134E063}"/>
              </a:ext>
            </a:extLst>
          </p:cNvPr>
          <p:cNvSpPr/>
          <p:nvPr/>
        </p:nvSpPr>
        <p:spPr>
          <a:xfrm>
            <a:off x="401359" y="518132"/>
            <a:ext cx="2825318" cy="929148"/>
          </a:xfrm>
          <a:prstGeom prst="horizontalScroll">
            <a:avLst/>
          </a:prstGeom>
          <a:solidFill>
            <a:srgbClr val="800306">
              <a:alpha val="6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20A51F-934C-157E-EA91-3F283FB0169D}"/>
              </a:ext>
            </a:extLst>
          </p:cNvPr>
          <p:cNvSpPr txBox="1"/>
          <p:nvPr/>
        </p:nvSpPr>
        <p:spPr>
          <a:xfrm>
            <a:off x="594721" y="781330"/>
            <a:ext cx="2621445" cy="400110"/>
          </a:xfrm>
          <a:prstGeom prst="rect">
            <a:avLst/>
          </a:prstGeom>
          <a:noFill/>
        </p:spPr>
        <p:txBody>
          <a:bodyPr wrap="square" rtlCol="0">
            <a:spAutoFit/>
          </a:bodyPr>
          <a:lstStyle/>
          <a:p>
            <a:r>
              <a:rPr lang="en-US" sz="2000" b="1" dirty="0">
                <a:solidFill>
                  <a:schemeClr val="bg1"/>
                </a:solidFill>
                <a:latin typeface="Lucida Calligraphy" panose="03010101010101010101" pitchFamily="66" charset="0"/>
              </a:rPr>
              <a:t>Double Hashing : </a:t>
            </a:r>
          </a:p>
        </p:txBody>
      </p:sp>
      <p:sp>
        <p:nvSpPr>
          <p:cNvPr id="5" name="TextBox 4">
            <a:extLst>
              <a:ext uri="{FF2B5EF4-FFF2-40B4-BE49-F238E27FC236}">
                <a16:creationId xmlns:a16="http://schemas.microsoft.com/office/drawing/2014/main" id="{B2E447E4-D867-26D4-98FD-371CE77B976B}"/>
              </a:ext>
            </a:extLst>
          </p:cNvPr>
          <p:cNvSpPr txBox="1"/>
          <p:nvPr/>
        </p:nvSpPr>
        <p:spPr>
          <a:xfrm>
            <a:off x="409990" y="1450857"/>
            <a:ext cx="5440177" cy="738664"/>
          </a:xfrm>
          <a:prstGeom prst="rect">
            <a:avLst/>
          </a:prstGeom>
          <a:noFill/>
        </p:spPr>
        <p:txBody>
          <a:bodyPr wrap="square" rtlCol="0">
            <a:spAutoFit/>
          </a:bodyPr>
          <a:lstStyle/>
          <a:p>
            <a:r>
              <a:rPr lang="en-US" sz="1400" b="1" dirty="0">
                <a:solidFill>
                  <a:schemeClr val="bg1"/>
                </a:solidFill>
                <a:latin typeface="Agency FB" panose="020B0503020202020204" pitchFamily="34" charset="0"/>
              </a:rPr>
              <a:t>Double hashing</a:t>
            </a:r>
            <a:r>
              <a:rPr lang="en-US" sz="1400" dirty="0">
                <a:solidFill>
                  <a:schemeClr val="bg1"/>
                </a:solidFill>
                <a:latin typeface="Agency FB" panose="020B0503020202020204" pitchFamily="34" charset="0"/>
              </a:rPr>
              <a:t> is a collision resolution technique in hashing. It uses a second hash function to determine the step size for probing when a collision occurs. This ensures that the probing sequence is more spread out, reducing clustering and improving efficiency.</a:t>
            </a:r>
          </a:p>
        </p:txBody>
      </p:sp>
      <p:cxnSp>
        <p:nvCxnSpPr>
          <p:cNvPr id="7" name="Straight Connector 6">
            <a:extLst>
              <a:ext uri="{FF2B5EF4-FFF2-40B4-BE49-F238E27FC236}">
                <a16:creationId xmlns:a16="http://schemas.microsoft.com/office/drawing/2014/main" id="{EFE493BE-D63B-3DC7-1B90-6003F152D58A}"/>
              </a:ext>
            </a:extLst>
          </p:cNvPr>
          <p:cNvCxnSpPr>
            <a:cxnSpLocks/>
          </p:cNvCxnSpPr>
          <p:nvPr/>
        </p:nvCxnSpPr>
        <p:spPr>
          <a:xfrm>
            <a:off x="5996610" y="1618735"/>
            <a:ext cx="0" cy="49904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75825F5-1C50-7B96-684A-442881131458}"/>
              </a:ext>
            </a:extLst>
          </p:cNvPr>
          <p:cNvSpPr/>
          <p:nvPr/>
        </p:nvSpPr>
        <p:spPr>
          <a:xfrm>
            <a:off x="409990" y="2353379"/>
            <a:ext cx="1979009" cy="359229"/>
          </a:xfrm>
          <a:prstGeom prst="roundRect">
            <a:avLst/>
          </a:prstGeom>
          <a:solidFill>
            <a:srgbClr val="800306">
              <a:alpha val="6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4C69E0-1BBC-6E7B-BC8C-F9ACB49A0447}"/>
              </a:ext>
            </a:extLst>
          </p:cNvPr>
          <p:cNvSpPr txBox="1"/>
          <p:nvPr/>
        </p:nvSpPr>
        <p:spPr>
          <a:xfrm>
            <a:off x="497877" y="2380045"/>
            <a:ext cx="1793691" cy="338554"/>
          </a:xfrm>
          <a:prstGeom prst="rect">
            <a:avLst/>
          </a:prstGeom>
          <a:noFill/>
        </p:spPr>
        <p:txBody>
          <a:bodyPr wrap="square" rtlCol="0">
            <a:spAutoFit/>
          </a:bodyPr>
          <a:lstStyle/>
          <a:p>
            <a:r>
              <a:rPr lang="en-US" sz="1600" dirty="0">
                <a:solidFill>
                  <a:schemeClr val="bg1"/>
                </a:solidFill>
                <a:latin typeface="Lucida Calligraphy" panose="03010101010101010101" pitchFamily="66" charset="0"/>
              </a:rPr>
              <a:t>How it works:</a:t>
            </a:r>
          </a:p>
        </p:txBody>
      </p:sp>
      <p:sp>
        <p:nvSpPr>
          <p:cNvPr id="14" name="Rectangle: Rounded Corners 13">
            <a:extLst>
              <a:ext uri="{FF2B5EF4-FFF2-40B4-BE49-F238E27FC236}">
                <a16:creationId xmlns:a16="http://schemas.microsoft.com/office/drawing/2014/main" id="{E41C8DA4-1D3E-6E8B-0991-707EB9995FDD}"/>
              </a:ext>
            </a:extLst>
          </p:cNvPr>
          <p:cNvSpPr/>
          <p:nvPr/>
        </p:nvSpPr>
        <p:spPr>
          <a:xfrm>
            <a:off x="6393899" y="1675943"/>
            <a:ext cx="1520871" cy="359229"/>
          </a:xfrm>
          <a:prstGeom prst="roundRect">
            <a:avLst/>
          </a:pr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EA9083C-3D92-4E1F-D5E1-5A99375CF501}"/>
              </a:ext>
            </a:extLst>
          </p:cNvPr>
          <p:cNvSpPr/>
          <p:nvPr/>
        </p:nvSpPr>
        <p:spPr>
          <a:xfrm>
            <a:off x="6335309" y="1634981"/>
            <a:ext cx="1491576" cy="359229"/>
          </a:xfrm>
          <a:prstGeom prst="roundRect">
            <a:avLst/>
          </a:prstGeom>
          <a:solidFill>
            <a:srgbClr val="800306">
              <a:alpha val="6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335D569-0520-AB05-1C27-D0D78679EAAE}"/>
              </a:ext>
            </a:extLst>
          </p:cNvPr>
          <p:cNvSpPr txBox="1"/>
          <p:nvPr/>
        </p:nvSpPr>
        <p:spPr>
          <a:xfrm>
            <a:off x="6423196" y="1661647"/>
            <a:ext cx="1491576" cy="338554"/>
          </a:xfrm>
          <a:prstGeom prst="rect">
            <a:avLst/>
          </a:prstGeom>
          <a:noFill/>
        </p:spPr>
        <p:txBody>
          <a:bodyPr wrap="square" rtlCol="0">
            <a:spAutoFit/>
          </a:bodyPr>
          <a:lstStyle/>
          <a:p>
            <a:r>
              <a:rPr lang="en-US" sz="1600" dirty="0">
                <a:solidFill>
                  <a:schemeClr val="bg1"/>
                </a:solidFill>
                <a:latin typeface="Lucida Calligraphy" panose="03010101010101010101" pitchFamily="66" charset="0"/>
              </a:rPr>
              <a:t>Example :</a:t>
            </a:r>
          </a:p>
        </p:txBody>
      </p:sp>
      <p:graphicFrame>
        <p:nvGraphicFramePr>
          <p:cNvPr id="39" name="Table 38">
            <a:extLst>
              <a:ext uri="{FF2B5EF4-FFF2-40B4-BE49-F238E27FC236}">
                <a16:creationId xmlns:a16="http://schemas.microsoft.com/office/drawing/2014/main" id="{0C9D577F-2BF9-B94A-62CC-AB432C648F0C}"/>
              </a:ext>
            </a:extLst>
          </p:cNvPr>
          <p:cNvGraphicFramePr>
            <a:graphicFrameLocks noGrp="1"/>
          </p:cNvGraphicFramePr>
          <p:nvPr>
            <p:extLst>
              <p:ext uri="{D42A27DB-BD31-4B8C-83A1-F6EECF244321}">
                <p14:modId xmlns:p14="http://schemas.microsoft.com/office/powerpoint/2010/main" val="3052458380"/>
              </p:ext>
            </p:extLst>
          </p:nvPr>
        </p:nvGraphicFramePr>
        <p:xfrm>
          <a:off x="6195391" y="4404609"/>
          <a:ext cx="4319658" cy="1925320"/>
        </p:xfrm>
        <a:graphic>
          <a:graphicData uri="http://schemas.openxmlformats.org/drawingml/2006/table">
            <a:tbl>
              <a:tblPr firstRow="1" bandRow="1">
                <a:tableStyleId>{073A0DAA-6AF3-43AB-8588-CEC1D06C72B9}</a:tableStyleId>
              </a:tblPr>
              <a:tblGrid>
                <a:gridCol w="2159829">
                  <a:extLst>
                    <a:ext uri="{9D8B030D-6E8A-4147-A177-3AD203B41FA5}">
                      <a16:colId xmlns:a16="http://schemas.microsoft.com/office/drawing/2014/main" val="1867989614"/>
                    </a:ext>
                  </a:extLst>
                </a:gridCol>
                <a:gridCol w="2159829">
                  <a:extLst>
                    <a:ext uri="{9D8B030D-6E8A-4147-A177-3AD203B41FA5}">
                      <a16:colId xmlns:a16="http://schemas.microsoft.com/office/drawing/2014/main" val="1370018248"/>
                    </a:ext>
                  </a:extLst>
                </a:gridCol>
              </a:tblGrid>
              <a:tr h="370840">
                <a:tc>
                  <a:txBody>
                    <a:bodyPr/>
                    <a:lstStyle/>
                    <a:p>
                      <a:r>
                        <a:rPr lang="en-US" b="1" dirty="0">
                          <a:latin typeface="Ink Free" panose="03080402000500000000" pitchFamily="66" charset="0"/>
                        </a:rPr>
                        <a:t>Pros</a:t>
                      </a:r>
                    </a:p>
                  </a:txBody>
                  <a:tcPr/>
                </a:tc>
                <a:tc>
                  <a:txBody>
                    <a:bodyPr/>
                    <a:lstStyle/>
                    <a:p>
                      <a:r>
                        <a:rPr lang="en-US" b="1" dirty="0">
                          <a:latin typeface="Ink Free" panose="03080402000500000000" pitchFamily="66" charset="0"/>
                        </a:rPr>
                        <a:t>Cons</a:t>
                      </a:r>
                    </a:p>
                  </a:txBody>
                  <a:tcPr/>
                </a:tc>
                <a:extLst>
                  <a:ext uri="{0D108BD9-81ED-4DB2-BD59-A6C34878D82A}">
                    <a16:rowId xmlns:a16="http://schemas.microsoft.com/office/drawing/2014/main" val="1251443805"/>
                  </a:ext>
                </a:extLst>
              </a:tr>
              <a:tr h="370840">
                <a:tc>
                  <a:txBody>
                    <a:bodyPr/>
                    <a:lstStyle/>
                    <a:p>
                      <a:r>
                        <a:rPr lang="en-US" sz="1200" dirty="0"/>
                        <a:t>Reduces both </a:t>
                      </a:r>
                      <a:r>
                        <a:rPr lang="en-US" sz="1200" b="1" dirty="0"/>
                        <a:t>primary</a:t>
                      </a:r>
                      <a:r>
                        <a:rPr lang="en-US" sz="1200" dirty="0"/>
                        <a:t> and </a:t>
                      </a:r>
                      <a:r>
                        <a:rPr lang="en-US" sz="1200" b="1" dirty="0"/>
                        <a:t>secondary clustering</a:t>
                      </a:r>
                      <a:r>
                        <a:rPr lang="en-US" sz="1200" dirty="0"/>
                        <a:t>.</a:t>
                      </a:r>
                      <a:endParaRPr lang="en-US" sz="1200" dirty="0">
                        <a:solidFill>
                          <a:schemeClr val="bg1"/>
                        </a:solidFill>
                      </a:endParaRPr>
                    </a:p>
                  </a:txBody>
                  <a:tcPr/>
                </a:tc>
                <a:tc>
                  <a:txBody>
                    <a:bodyPr/>
                    <a:lstStyle/>
                    <a:p>
                      <a:r>
                        <a:rPr lang="en-US" sz="1200" dirty="0"/>
                        <a:t>Requires two good hash functions.</a:t>
                      </a:r>
                    </a:p>
                  </a:txBody>
                  <a:tcPr/>
                </a:tc>
                <a:extLst>
                  <a:ext uri="{0D108BD9-81ED-4DB2-BD59-A6C34878D82A}">
                    <a16:rowId xmlns:a16="http://schemas.microsoft.com/office/drawing/2014/main" val="3840238625"/>
                  </a:ext>
                </a:extLst>
              </a:tr>
              <a:tr h="370840">
                <a:tc>
                  <a:txBody>
                    <a:bodyPr/>
                    <a:lstStyle/>
                    <a:p>
                      <a:r>
                        <a:rPr lang="en-US" sz="1200" dirty="0"/>
                        <a:t>Ensures better distribution of keys across the table.</a:t>
                      </a:r>
                    </a:p>
                  </a:txBody>
                  <a:tcPr/>
                </a:tc>
                <a:tc>
                  <a:txBody>
                    <a:bodyPr/>
                    <a:lstStyle/>
                    <a:p>
                      <a:r>
                        <a:rPr lang="en-US" sz="1200" dirty="0"/>
                        <a:t>Slightly more complex to implement.</a:t>
                      </a:r>
                    </a:p>
                  </a:txBody>
                  <a:tcPr/>
                </a:tc>
                <a:extLst>
                  <a:ext uri="{0D108BD9-81ED-4DB2-BD59-A6C34878D82A}">
                    <a16:rowId xmlns:a16="http://schemas.microsoft.com/office/drawing/2014/main" val="328095850"/>
                  </a:ext>
                </a:extLst>
              </a:tr>
              <a:tr h="370840">
                <a:tc>
                  <a:txBody>
                    <a:bodyPr/>
                    <a:lstStyle/>
                    <a:p>
                      <a:r>
                        <a:rPr lang="en-US" sz="1200" dirty="0"/>
                        <a:t>More efficient probing compared to linear and quadratic probing.</a:t>
                      </a:r>
                    </a:p>
                  </a:txBody>
                  <a:tcPr/>
                </a:tc>
                <a:tc>
                  <a:txBody>
                    <a:bodyPr/>
                    <a:lstStyle/>
                    <a:p>
                      <a:r>
                        <a:rPr lang="en-US" sz="1200" dirty="0"/>
                        <a:t>May still fail if the table is too full.</a:t>
                      </a:r>
                    </a:p>
                  </a:txBody>
                  <a:tcPr/>
                </a:tc>
                <a:extLst>
                  <a:ext uri="{0D108BD9-81ED-4DB2-BD59-A6C34878D82A}">
                    <a16:rowId xmlns:a16="http://schemas.microsoft.com/office/drawing/2014/main" val="23105080"/>
                  </a:ext>
                </a:extLst>
              </a:tr>
            </a:tbl>
          </a:graphicData>
        </a:graphic>
      </p:graphicFrame>
      <p:sp>
        <p:nvSpPr>
          <p:cNvPr id="6" name="Rectangle 1">
            <a:extLst>
              <a:ext uri="{FF2B5EF4-FFF2-40B4-BE49-F238E27FC236}">
                <a16:creationId xmlns:a16="http://schemas.microsoft.com/office/drawing/2014/main" id="{315C8E0B-713E-1F9A-19E5-CDE549A0C07A}"/>
              </a:ext>
            </a:extLst>
          </p:cNvPr>
          <p:cNvSpPr>
            <a:spLocks noChangeArrowheads="1"/>
          </p:cNvSpPr>
          <p:nvPr/>
        </p:nvSpPr>
        <p:spPr bwMode="auto">
          <a:xfrm>
            <a:off x="401359" y="2876466"/>
            <a:ext cx="50197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US" sz="1400" b="1" dirty="0">
                <a:solidFill>
                  <a:schemeClr val="bg1"/>
                </a:solidFill>
                <a:latin typeface="Agency FB" panose="020B0503020202020204" pitchFamily="34" charset="0"/>
              </a:rPr>
              <a:t>Hash Functions</a:t>
            </a:r>
            <a:r>
              <a:rPr lang="en-US" sz="1400" dirty="0">
                <a:solidFill>
                  <a:schemeClr val="bg1"/>
                </a:solidFill>
                <a:latin typeface="Agency FB" panose="020B0503020202020204" pitchFamily="34" charset="0"/>
              </a:rPr>
              <a:t>:</a:t>
            </a:r>
          </a:p>
          <a:p>
            <a:r>
              <a:rPr lang="en-US" sz="1400" dirty="0">
                <a:solidFill>
                  <a:schemeClr val="bg1"/>
                </a:solidFill>
                <a:latin typeface="Agency FB" panose="020B0503020202020204" pitchFamily="34" charset="0"/>
              </a:rPr>
              <a:t>A primary hash function: </a:t>
            </a:r>
            <a:r>
              <a:rPr lang="en-US" sz="1400" dirty="0">
                <a:solidFill>
                  <a:schemeClr val="bg1"/>
                </a:solidFill>
              </a:rPr>
              <a:t>h1(k) </a:t>
            </a:r>
            <a:r>
              <a:rPr lang="en-US" sz="1400" dirty="0">
                <a:solidFill>
                  <a:schemeClr val="bg1"/>
                </a:solidFill>
                <a:latin typeface="Agency FB" panose="020B0503020202020204" pitchFamily="34" charset="0"/>
              </a:rPr>
              <a:t>.</a:t>
            </a:r>
          </a:p>
          <a:p>
            <a:r>
              <a:rPr lang="en-US" sz="1400" dirty="0">
                <a:solidFill>
                  <a:schemeClr val="bg1"/>
                </a:solidFill>
                <a:latin typeface="Agency FB" panose="020B0503020202020204" pitchFamily="34" charset="0"/>
              </a:rPr>
              <a:t>A secondary hash function: </a:t>
            </a:r>
            <a:r>
              <a:rPr lang="en-US" sz="1400" dirty="0">
                <a:solidFill>
                  <a:schemeClr val="bg1"/>
                </a:solidFill>
              </a:rPr>
              <a:t>h2(k)</a:t>
            </a:r>
            <a:r>
              <a:rPr lang="en-US" sz="1400" dirty="0">
                <a:solidFill>
                  <a:schemeClr val="bg1"/>
                </a:solidFill>
                <a:latin typeface="Agency FB" panose="020B0503020202020204" pitchFamily="34" charset="0"/>
              </a:rPr>
              <a:t> [used to calculate the step size] .</a:t>
            </a:r>
          </a:p>
          <a:p>
            <a:pPr marL="285750" indent="-285750">
              <a:buFont typeface="Arial" panose="020B0604020202020204" pitchFamily="34" charset="0"/>
              <a:buChar char="•"/>
            </a:pPr>
            <a:r>
              <a:rPr lang="en-US" sz="1400" b="1" dirty="0">
                <a:solidFill>
                  <a:schemeClr val="bg1"/>
                </a:solidFill>
                <a:latin typeface="Agency FB" panose="020B0503020202020204" pitchFamily="34" charset="0"/>
              </a:rPr>
              <a:t>Probing Formula:</a:t>
            </a:r>
          </a:p>
          <a:p>
            <a:r>
              <a:rPr lang="en-US" sz="1400" dirty="0">
                <a:solidFill>
                  <a:schemeClr val="bg1"/>
                </a:solidFill>
              </a:rPr>
              <a:t>h1(k) + </a:t>
            </a:r>
            <a:r>
              <a:rPr lang="en-US" sz="1400" dirty="0" err="1">
                <a:solidFill>
                  <a:schemeClr val="bg1"/>
                </a:solidFill>
              </a:rPr>
              <a:t>i</a:t>
            </a:r>
            <a:r>
              <a:rPr lang="en-US" sz="1400" dirty="0">
                <a:solidFill>
                  <a:schemeClr val="bg1"/>
                </a:solidFill>
              </a:rPr>
              <a:t> h2(k)</a:t>
            </a:r>
          </a:p>
          <a:p>
            <a:pPr marL="285750" indent="-285750">
              <a:buFont typeface="Arial" panose="020B0604020202020204" pitchFamily="34" charset="0"/>
              <a:buChar char="•"/>
            </a:pPr>
            <a:r>
              <a:rPr lang="en-US" sz="1400" b="1" dirty="0">
                <a:solidFill>
                  <a:schemeClr val="bg1"/>
                </a:solidFill>
                <a:latin typeface="Agency FB" panose="020B0503020202020204" pitchFamily="34" charset="0"/>
              </a:rPr>
              <a:t>Collision Handling</a:t>
            </a:r>
            <a:r>
              <a:rPr lang="en-US" sz="1400" dirty="0">
                <a:solidFill>
                  <a:schemeClr val="bg1"/>
                </a:solidFill>
                <a:latin typeface="Agency FB" panose="020B0503020202020204" pitchFamily="34" charset="0"/>
              </a:rPr>
              <a:t>:</a:t>
            </a:r>
          </a:p>
          <a:p>
            <a:r>
              <a:rPr lang="en-US" sz="1400" dirty="0">
                <a:solidFill>
                  <a:schemeClr val="bg1"/>
                </a:solidFill>
                <a:latin typeface="Agency FB" panose="020B0503020202020204" pitchFamily="34" charset="0"/>
              </a:rPr>
              <a:t>If a collision occurs at the computed index, use the second hash function to calculate the step size and try the next index.</a:t>
            </a:r>
          </a:p>
        </p:txBody>
      </p:sp>
      <p:sp>
        <p:nvSpPr>
          <p:cNvPr id="11" name="Rectangle 2">
            <a:extLst>
              <a:ext uri="{FF2B5EF4-FFF2-40B4-BE49-F238E27FC236}">
                <a16:creationId xmlns:a16="http://schemas.microsoft.com/office/drawing/2014/main" id="{02254123-5EC9-1594-22EF-C772BD1C8D26}"/>
              </a:ext>
            </a:extLst>
          </p:cNvPr>
          <p:cNvSpPr>
            <a:spLocks noChangeArrowheads="1"/>
          </p:cNvSpPr>
          <p:nvPr/>
        </p:nvSpPr>
        <p:spPr bwMode="auto">
          <a:xfrm>
            <a:off x="6313045" y="2103813"/>
            <a:ext cx="215992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bg1"/>
                </a:solidFill>
                <a:effectLst/>
                <a:latin typeface="Arial" panose="020B0604020202020204" pitchFamily="34" charset="0"/>
              </a:rPr>
              <a:t>Hash Function: Let’s use a hash table size of 12</a:t>
            </a:r>
          </a:p>
          <a:p>
            <a:pPr marR="0" lvl="0" algn="l" defTabSz="914400" rtl="0" eaLnBrk="0" fontAlgn="base" latinLnBrk="0" hangingPunct="0">
              <a:lnSpc>
                <a:spcPct val="100000"/>
              </a:lnSpc>
              <a:spcBef>
                <a:spcPct val="0"/>
              </a:spcBef>
              <a:spcAft>
                <a:spcPct val="0"/>
              </a:spcAft>
              <a:buClrTx/>
              <a:buSzTx/>
              <a:tabLst/>
            </a:pPr>
            <a:br>
              <a:rPr kumimoji="0" lang="en-US" altLang="en-US" sz="1000" b="0" i="0" u="none" strike="noStrike" cap="none" normalizeH="0" baseline="0" dirty="0">
                <a:ln>
                  <a:noFill/>
                </a:ln>
                <a:solidFill>
                  <a:schemeClr val="bg1"/>
                </a:solidFill>
                <a:effectLst/>
                <a:latin typeface="Arial" panose="020B0604020202020204" pitchFamily="34" charset="0"/>
              </a:rPr>
            </a:br>
            <a:r>
              <a:rPr kumimoji="0" lang="en-US" altLang="en-US" sz="1000" b="0" i="0" u="none" strike="noStrike" cap="none" normalizeH="0" baseline="0" dirty="0">
                <a:ln>
                  <a:noFill/>
                </a:ln>
                <a:solidFill>
                  <a:schemeClr val="bg1"/>
                </a:solidFill>
                <a:effectLst/>
                <a:latin typeface="Arial" panose="020B0604020202020204" pitchFamily="34" charset="0"/>
              </a:rPr>
              <a:t>Hash Table Size: h(k) </a:t>
            </a:r>
            <a:r>
              <a:rPr lang="en-US" altLang="en-US" sz="1000" dirty="0">
                <a:solidFill>
                  <a:schemeClr val="bg1"/>
                </a:solidFill>
                <a:latin typeface="Arial" panose="020B0604020202020204" pitchFamily="34" charset="0"/>
              </a:rPr>
              <a:t>= </a:t>
            </a:r>
            <a:r>
              <a:rPr kumimoji="0" lang="en-US" altLang="en-US" sz="1000" b="0" i="0" u="none" strike="noStrike" cap="none" normalizeH="0" baseline="0" dirty="0">
                <a:ln>
                  <a:noFill/>
                </a:ln>
                <a:solidFill>
                  <a:schemeClr val="bg1"/>
                </a:solidFill>
                <a:effectLst/>
                <a:latin typeface="Arial" panose="020B0604020202020204" pitchFamily="34" charset="0"/>
              </a:rPr>
              <a:t>10</a:t>
            </a:r>
          </a:p>
          <a:p>
            <a:r>
              <a:rPr lang="en-US" sz="1000" dirty="0">
                <a:solidFill>
                  <a:schemeClr val="bg1"/>
                </a:solidFill>
              </a:rPr>
              <a:t>h1(k) = k mod 12</a:t>
            </a:r>
          </a:p>
          <a:p>
            <a:r>
              <a:rPr lang="en-US" sz="1000" dirty="0">
                <a:solidFill>
                  <a:schemeClr val="bg1"/>
                </a:solidFill>
              </a:rPr>
              <a:t>H2(k) = 5 – k mod 5</a:t>
            </a:r>
          </a:p>
          <a:p>
            <a:br>
              <a:rPr kumimoji="0" lang="en-US" altLang="en-US" sz="1000" b="0" i="0" u="none" strike="noStrike" cap="none" normalizeH="0" baseline="0" dirty="0">
                <a:ln>
                  <a:noFill/>
                </a:ln>
                <a:solidFill>
                  <a:schemeClr val="bg1"/>
                </a:solidFill>
                <a:effectLst/>
                <a:latin typeface="Arial" panose="020B0604020202020204" pitchFamily="34" charset="0"/>
              </a:rPr>
            </a:br>
            <a:r>
              <a:rPr lang="en-US" sz="1000" dirty="0">
                <a:solidFill>
                  <a:schemeClr val="bg1"/>
                </a:solidFill>
              </a:rPr>
              <a:t>Keys :  36, 64, 42, 75</a:t>
            </a:r>
          </a:p>
          <a:p>
            <a:endParaRPr kumimoji="0" lang="en-US" altLang="en-US" sz="1000" b="0" i="0" u="none" strike="noStrike" cap="none" normalizeH="0" baseline="0" dirty="0">
              <a:ln>
                <a:noFill/>
              </a:ln>
              <a:solidFill>
                <a:schemeClr val="bg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bg1"/>
                </a:solidFill>
                <a:effectLst/>
                <a:latin typeface="Arial" panose="020B0604020202020204" pitchFamily="34" charset="0"/>
              </a:rPr>
              <a:t>Hash Table:</a:t>
            </a:r>
            <a:endParaRPr lang="en-US" altLang="en-US" sz="1000" dirty="0">
              <a:solidFill>
                <a:schemeClr val="bg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000" dirty="0">
                <a:solidFill>
                  <a:schemeClr val="bg1"/>
                </a:solidFill>
              </a:rPr>
              <a:t>Index: 0 1 2 3 4 5 6 7 8 9 </a:t>
            </a:r>
          </a:p>
          <a:p>
            <a:pPr marL="0" marR="0" lvl="0" indent="0" algn="l" defTabSz="914400" rtl="0" eaLnBrk="0" fontAlgn="base" latinLnBrk="0" hangingPunct="0">
              <a:lnSpc>
                <a:spcPct val="100000"/>
              </a:lnSpc>
              <a:spcBef>
                <a:spcPct val="0"/>
              </a:spcBef>
              <a:spcAft>
                <a:spcPct val="0"/>
              </a:spcAft>
              <a:buClrTx/>
              <a:buSzTx/>
              <a:buFontTx/>
              <a:buNone/>
              <a:tabLst/>
            </a:pPr>
            <a:r>
              <a:rPr lang="en-US" sz="1000" dirty="0">
                <a:solidFill>
                  <a:schemeClr val="bg1"/>
                </a:solidFill>
              </a:rPr>
              <a:t>Value: - - - 36 64 - 42 - 75 - - -</a:t>
            </a:r>
            <a:endParaRPr kumimoji="0" lang="en-US" altLang="en-US" sz="1000" b="0" i="0" u="none" strike="noStrike" cap="none" normalizeH="0" baseline="0" dirty="0">
              <a:ln>
                <a:noFill/>
              </a:ln>
              <a:solidFill>
                <a:schemeClr val="bg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642F8928-8320-24BC-21A4-E5A0169FFB3D}"/>
              </a:ext>
            </a:extLst>
          </p:cNvPr>
          <p:cNvGraphicFramePr>
            <a:graphicFrameLocks noGrp="1"/>
          </p:cNvGraphicFramePr>
          <p:nvPr>
            <p:extLst>
              <p:ext uri="{D42A27DB-BD31-4B8C-83A1-F6EECF244321}">
                <p14:modId xmlns:p14="http://schemas.microsoft.com/office/powerpoint/2010/main" val="4260474751"/>
              </p:ext>
            </p:extLst>
          </p:nvPr>
        </p:nvGraphicFramePr>
        <p:xfrm>
          <a:off x="10691861" y="1618735"/>
          <a:ext cx="707657" cy="3718944"/>
        </p:xfrm>
        <a:graphic>
          <a:graphicData uri="http://schemas.openxmlformats.org/drawingml/2006/table">
            <a:tbl>
              <a:tblPr bandRow="1">
                <a:tableStyleId>{F2DE63D5-997A-4646-A377-4702673A728D}</a:tableStyleId>
              </a:tblPr>
              <a:tblGrid>
                <a:gridCol w="468729">
                  <a:extLst>
                    <a:ext uri="{9D8B030D-6E8A-4147-A177-3AD203B41FA5}">
                      <a16:colId xmlns:a16="http://schemas.microsoft.com/office/drawing/2014/main" val="394969841"/>
                    </a:ext>
                  </a:extLst>
                </a:gridCol>
                <a:gridCol w="238928">
                  <a:extLst>
                    <a:ext uri="{9D8B030D-6E8A-4147-A177-3AD203B41FA5}">
                      <a16:colId xmlns:a16="http://schemas.microsoft.com/office/drawing/2014/main" val="789864955"/>
                    </a:ext>
                  </a:extLst>
                </a:gridCol>
              </a:tblGrid>
              <a:tr h="325184">
                <a:tc>
                  <a:txBody>
                    <a:bodyPr/>
                    <a:lstStyle/>
                    <a:p>
                      <a:endParaRPr lang="en-US" sz="1200" dirty="0">
                        <a:solidFill>
                          <a:schemeClr val="bg1"/>
                        </a:solidFill>
                      </a:endParaRPr>
                    </a:p>
                  </a:txBody>
                  <a:tcPr/>
                </a:tc>
                <a:tc>
                  <a:txBody>
                    <a:bodyPr/>
                    <a:lstStyle/>
                    <a:p>
                      <a:r>
                        <a:rPr lang="en-US" sz="800" dirty="0">
                          <a:solidFill>
                            <a:schemeClr val="bg1"/>
                          </a:solidFill>
                        </a:rPr>
                        <a:t>0</a:t>
                      </a:r>
                    </a:p>
                  </a:txBody>
                  <a:tcPr/>
                </a:tc>
                <a:extLst>
                  <a:ext uri="{0D108BD9-81ED-4DB2-BD59-A6C34878D82A}">
                    <a16:rowId xmlns:a16="http://schemas.microsoft.com/office/drawing/2014/main" val="2137943276"/>
                  </a:ext>
                </a:extLst>
              </a:tr>
              <a:tr h="206935">
                <a:tc>
                  <a:txBody>
                    <a:bodyPr/>
                    <a:lstStyle/>
                    <a:p>
                      <a:endParaRPr lang="en-US" sz="1200" dirty="0">
                        <a:solidFill>
                          <a:schemeClr val="bg1"/>
                        </a:solidFill>
                      </a:endParaRPr>
                    </a:p>
                  </a:txBody>
                  <a:tcPr/>
                </a:tc>
                <a:tc>
                  <a:txBody>
                    <a:bodyPr/>
                    <a:lstStyle/>
                    <a:p>
                      <a:r>
                        <a:rPr lang="en-US" sz="800" dirty="0">
                          <a:solidFill>
                            <a:schemeClr val="bg1"/>
                          </a:solidFill>
                        </a:rPr>
                        <a:t>1</a:t>
                      </a:r>
                    </a:p>
                  </a:txBody>
                  <a:tcPr/>
                </a:tc>
                <a:extLst>
                  <a:ext uri="{0D108BD9-81ED-4DB2-BD59-A6C34878D82A}">
                    <a16:rowId xmlns:a16="http://schemas.microsoft.com/office/drawing/2014/main" val="4123594754"/>
                  </a:ext>
                </a:extLst>
              </a:tr>
              <a:tr h="325184">
                <a:tc>
                  <a:txBody>
                    <a:bodyPr/>
                    <a:lstStyle/>
                    <a:p>
                      <a:endParaRPr lang="en-US" sz="1200" dirty="0">
                        <a:solidFill>
                          <a:schemeClr val="bg1"/>
                        </a:solidFill>
                      </a:endParaRPr>
                    </a:p>
                  </a:txBody>
                  <a:tcPr/>
                </a:tc>
                <a:tc>
                  <a:txBody>
                    <a:bodyPr/>
                    <a:lstStyle/>
                    <a:p>
                      <a:r>
                        <a:rPr lang="en-US" sz="800" dirty="0">
                          <a:solidFill>
                            <a:schemeClr val="bg1"/>
                          </a:solidFill>
                        </a:rPr>
                        <a:t>2</a:t>
                      </a:r>
                    </a:p>
                  </a:txBody>
                  <a:tcPr/>
                </a:tc>
                <a:extLst>
                  <a:ext uri="{0D108BD9-81ED-4DB2-BD59-A6C34878D82A}">
                    <a16:rowId xmlns:a16="http://schemas.microsoft.com/office/drawing/2014/main" val="1609502687"/>
                  </a:ext>
                </a:extLst>
              </a:tr>
              <a:tr h="325184">
                <a:tc>
                  <a:txBody>
                    <a:bodyPr/>
                    <a:lstStyle/>
                    <a:p>
                      <a:r>
                        <a:rPr lang="en-US" sz="1200" dirty="0">
                          <a:solidFill>
                            <a:schemeClr val="bg1"/>
                          </a:solidFill>
                        </a:rPr>
                        <a:t>36</a:t>
                      </a:r>
                    </a:p>
                  </a:txBody>
                  <a:tcPr/>
                </a:tc>
                <a:tc>
                  <a:txBody>
                    <a:bodyPr/>
                    <a:lstStyle/>
                    <a:p>
                      <a:r>
                        <a:rPr lang="en-US" sz="800" dirty="0">
                          <a:solidFill>
                            <a:schemeClr val="bg1"/>
                          </a:solidFill>
                        </a:rPr>
                        <a:t>3</a:t>
                      </a:r>
                    </a:p>
                  </a:txBody>
                  <a:tcPr/>
                </a:tc>
                <a:extLst>
                  <a:ext uri="{0D108BD9-81ED-4DB2-BD59-A6C34878D82A}">
                    <a16:rowId xmlns:a16="http://schemas.microsoft.com/office/drawing/2014/main" val="4183150769"/>
                  </a:ext>
                </a:extLst>
              </a:tr>
              <a:tr h="325184">
                <a:tc>
                  <a:txBody>
                    <a:bodyPr/>
                    <a:lstStyle/>
                    <a:p>
                      <a:r>
                        <a:rPr lang="en-US" sz="1200" dirty="0">
                          <a:solidFill>
                            <a:schemeClr val="bg1"/>
                          </a:solidFill>
                        </a:rPr>
                        <a:t>64</a:t>
                      </a:r>
                    </a:p>
                  </a:txBody>
                  <a:tcPr/>
                </a:tc>
                <a:tc>
                  <a:txBody>
                    <a:bodyPr/>
                    <a:lstStyle/>
                    <a:p>
                      <a:r>
                        <a:rPr lang="en-US" sz="800" dirty="0">
                          <a:solidFill>
                            <a:schemeClr val="bg1"/>
                          </a:solidFill>
                        </a:rPr>
                        <a:t>4</a:t>
                      </a:r>
                    </a:p>
                  </a:txBody>
                  <a:tcPr/>
                </a:tc>
                <a:extLst>
                  <a:ext uri="{0D108BD9-81ED-4DB2-BD59-A6C34878D82A}">
                    <a16:rowId xmlns:a16="http://schemas.microsoft.com/office/drawing/2014/main" val="2803664155"/>
                  </a:ext>
                </a:extLst>
              </a:tr>
              <a:tr h="206935">
                <a:tc>
                  <a:txBody>
                    <a:bodyPr/>
                    <a:lstStyle/>
                    <a:p>
                      <a:endParaRPr lang="en-US" sz="1200" dirty="0">
                        <a:solidFill>
                          <a:schemeClr val="bg1"/>
                        </a:solidFill>
                      </a:endParaRPr>
                    </a:p>
                  </a:txBody>
                  <a:tcPr/>
                </a:tc>
                <a:tc>
                  <a:txBody>
                    <a:bodyPr/>
                    <a:lstStyle/>
                    <a:p>
                      <a:r>
                        <a:rPr lang="en-US" sz="800" dirty="0">
                          <a:solidFill>
                            <a:schemeClr val="bg1"/>
                          </a:solidFill>
                        </a:rPr>
                        <a:t>5</a:t>
                      </a:r>
                    </a:p>
                  </a:txBody>
                  <a:tcPr/>
                </a:tc>
                <a:extLst>
                  <a:ext uri="{0D108BD9-81ED-4DB2-BD59-A6C34878D82A}">
                    <a16:rowId xmlns:a16="http://schemas.microsoft.com/office/drawing/2014/main" val="900969628"/>
                  </a:ext>
                </a:extLst>
              </a:tr>
              <a:tr h="206935">
                <a:tc>
                  <a:txBody>
                    <a:bodyPr/>
                    <a:lstStyle/>
                    <a:p>
                      <a:r>
                        <a:rPr lang="en-US" sz="1200" dirty="0">
                          <a:solidFill>
                            <a:schemeClr val="bg1"/>
                          </a:solidFill>
                        </a:rPr>
                        <a:t>42</a:t>
                      </a:r>
                    </a:p>
                  </a:txBody>
                  <a:tcPr/>
                </a:tc>
                <a:tc>
                  <a:txBody>
                    <a:bodyPr/>
                    <a:lstStyle/>
                    <a:p>
                      <a:r>
                        <a:rPr lang="en-US" sz="800" dirty="0">
                          <a:solidFill>
                            <a:schemeClr val="bg1"/>
                          </a:solidFill>
                        </a:rPr>
                        <a:t>6</a:t>
                      </a:r>
                    </a:p>
                  </a:txBody>
                  <a:tcPr/>
                </a:tc>
                <a:extLst>
                  <a:ext uri="{0D108BD9-81ED-4DB2-BD59-A6C34878D82A}">
                    <a16:rowId xmlns:a16="http://schemas.microsoft.com/office/drawing/2014/main" val="994083325"/>
                  </a:ext>
                </a:extLst>
              </a:tr>
              <a:tr h="325184">
                <a:tc>
                  <a:txBody>
                    <a:bodyPr/>
                    <a:lstStyle/>
                    <a:p>
                      <a:endParaRPr lang="en-US" sz="1200" dirty="0">
                        <a:solidFill>
                          <a:schemeClr val="bg1"/>
                        </a:solidFill>
                      </a:endParaRPr>
                    </a:p>
                  </a:txBody>
                  <a:tcPr/>
                </a:tc>
                <a:tc>
                  <a:txBody>
                    <a:bodyPr/>
                    <a:lstStyle/>
                    <a:p>
                      <a:r>
                        <a:rPr lang="en-US" sz="800" dirty="0">
                          <a:solidFill>
                            <a:schemeClr val="bg1"/>
                          </a:solidFill>
                        </a:rPr>
                        <a:t>7</a:t>
                      </a:r>
                    </a:p>
                  </a:txBody>
                  <a:tcPr/>
                </a:tc>
                <a:extLst>
                  <a:ext uri="{0D108BD9-81ED-4DB2-BD59-A6C34878D82A}">
                    <a16:rowId xmlns:a16="http://schemas.microsoft.com/office/drawing/2014/main" val="1859952985"/>
                  </a:ext>
                </a:extLst>
              </a:tr>
              <a:tr h="206935">
                <a:tc>
                  <a:txBody>
                    <a:bodyPr/>
                    <a:lstStyle/>
                    <a:p>
                      <a:r>
                        <a:rPr lang="en-US" sz="1200" dirty="0">
                          <a:solidFill>
                            <a:schemeClr val="bg1"/>
                          </a:solidFill>
                        </a:rPr>
                        <a:t>75</a:t>
                      </a:r>
                    </a:p>
                  </a:txBody>
                  <a:tcPr/>
                </a:tc>
                <a:tc>
                  <a:txBody>
                    <a:bodyPr/>
                    <a:lstStyle/>
                    <a:p>
                      <a:r>
                        <a:rPr lang="en-US" sz="800" dirty="0">
                          <a:solidFill>
                            <a:schemeClr val="bg1"/>
                          </a:solidFill>
                        </a:rPr>
                        <a:t>8</a:t>
                      </a:r>
                    </a:p>
                  </a:txBody>
                  <a:tcPr/>
                </a:tc>
                <a:extLst>
                  <a:ext uri="{0D108BD9-81ED-4DB2-BD59-A6C34878D82A}">
                    <a16:rowId xmlns:a16="http://schemas.microsoft.com/office/drawing/2014/main" val="4110021439"/>
                  </a:ext>
                </a:extLst>
              </a:tr>
              <a:tr h="325184">
                <a:tc>
                  <a:txBody>
                    <a:bodyPr/>
                    <a:lstStyle/>
                    <a:p>
                      <a:endParaRPr lang="en-US" sz="1200" dirty="0">
                        <a:solidFill>
                          <a:schemeClr val="bg1"/>
                        </a:solidFill>
                      </a:endParaRPr>
                    </a:p>
                  </a:txBody>
                  <a:tcPr/>
                </a:tc>
                <a:tc>
                  <a:txBody>
                    <a:bodyPr/>
                    <a:lstStyle/>
                    <a:p>
                      <a:r>
                        <a:rPr lang="en-US" sz="800" dirty="0">
                          <a:solidFill>
                            <a:schemeClr val="bg1"/>
                          </a:solidFill>
                        </a:rPr>
                        <a:t>9</a:t>
                      </a:r>
                    </a:p>
                  </a:txBody>
                  <a:tcPr/>
                </a:tc>
                <a:extLst>
                  <a:ext uri="{0D108BD9-81ED-4DB2-BD59-A6C34878D82A}">
                    <a16:rowId xmlns:a16="http://schemas.microsoft.com/office/drawing/2014/main" val="4079180343"/>
                  </a:ext>
                </a:extLst>
              </a:tr>
              <a:tr h="325184">
                <a:tc>
                  <a:txBody>
                    <a:bodyPr/>
                    <a:lstStyle/>
                    <a:p>
                      <a:endParaRPr lang="en-US" sz="1200" dirty="0">
                        <a:solidFill>
                          <a:schemeClr val="bg1"/>
                        </a:solidFill>
                      </a:endParaRPr>
                    </a:p>
                  </a:txBody>
                  <a:tcPr/>
                </a:tc>
                <a:tc>
                  <a:txBody>
                    <a:bodyPr/>
                    <a:lstStyle/>
                    <a:p>
                      <a:r>
                        <a:rPr lang="en-US" sz="800" dirty="0">
                          <a:solidFill>
                            <a:schemeClr val="bg1"/>
                          </a:solidFill>
                        </a:rPr>
                        <a:t>10</a:t>
                      </a:r>
                    </a:p>
                  </a:txBody>
                  <a:tcPr/>
                </a:tc>
                <a:extLst>
                  <a:ext uri="{0D108BD9-81ED-4DB2-BD59-A6C34878D82A}">
                    <a16:rowId xmlns:a16="http://schemas.microsoft.com/office/drawing/2014/main" val="1165145864"/>
                  </a:ext>
                </a:extLst>
              </a:tr>
              <a:tr h="325184">
                <a:tc>
                  <a:txBody>
                    <a:bodyPr/>
                    <a:lstStyle/>
                    <a:p>
                      <a:endParaRPr lang="en-US" sz="1200" dirty="0">
                        <a:solidFill>
                          <a:schemeClr val="bg1"/>
                        </a:solidFill>
                      </a:endParaRPr>
                    </a:p>
                  </a:txBody>
                  <a:tcPr/>
                </a:tc>
                <a:tc>
                  <a:txBody>
                    <a:bodyPr/>
                    <a:lstStyle/>
                    <a:p>
                      <a:r>
                        <a:rPr lang="en-US" sz="800" dirty="0">
                          <a:solidFill>
                            <a:schemeClr val="bg1"/>
                          </a:solidFill>
                        </a:rPr>
                        <a:t>11</a:t>
                      </a:r>
                    </a:p>
                  </a:txBody>
                  <a:tcPr/>
                </a:tc>
                <a:extLst>
                  <a:ext uri="{0D108BD9-81ED-4DB2-BD59-A6C34878D82A}">
                    <a16:rowId xmlns:a16="http://schemas.microsoft.com/office/drawing/2014/main" val="1651600905"/>
                  </a:ext>
                </a:extLst>
              </a:tr>
            </a:tbl>
          </a:graphicData>
        </a:graphic>
      </p:graphicFrame>
      <p:sp>
        <p:nvSpPr>
          <p:cNvPr id="19" name="Rectangle 2">
            <a:extLst>
              <a:ext uri="{FF2B5EF4-FFF2-40B4-BE49-F238E27FC236}">
                <a16:creationId xmlns:a16="http://schemas.microsoft.com/office/drawing/2014/main" id="{4EDFA9E8-3684-5A29-9746-69127FA95E4E}"/>
              </a:ext>
            </a:extLst>
          </p:cNvPr>
          <p:cNvSpPr>
            <a:spLocks noChangeArrowheads="1"/>
          </p:cNvSpPr>
          <p:nvPr/>
        </p:nvSpPr>
        <p:spPr bwMode="auto">
          <a:xfrm>
            <a:off x="8561499" y="1783345"/>
            <a:ext cx="15927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000" dirty="0">
                <a:solidFill>
                  <a:schemeClr val="bg1"/>
                </a:solidFill>
                <a:latin typeface="Arial" panose="020B0604020202020204" pitchFamily="34" charset="0"/>
              </a:rPr>
              <a:t>36 mod 12 = 3</a:t>
            </a:r>
          </a:p>
          <a:p>
            <a:pPr marR="0" lvl="0" algn="l" defTabSz="914400" rtl="0" eaLnBrk="0" fontAlgn="base" latinLnBrk="0" hangingPunct="0">
              <a:lnSpc>
                <a:spcPct val="100000"/>
              </a:lnSpc>
              <a:spcBef>
                <a:spcPct val="0"/>
              </a:spcBef>
              <a:spcAft>
                <a:spcPct val="0"/>
              </a:spcAft>
              <a:buClrTx/>
              <a:buSzTx/>
              <a:tabLst/>
            </a:pPr>
            <a:r>
              <a:rPr lang="en-US" altLang="en-US" sz="1000" dirty="0">
                <a:solidFill>
                  <a:schemeClr val="bg1"/>
                </a:solidFill>
                <a:latin typeface="Arial" panose="020B0604020202020204" pitchFamily="34" charset="0"/>
              </a:rPr>
              <a:t>64 mod 12 = 4</a:t>
            </a:r>
          </a:p>
          <a:p>
            <a:pPr marR="0" lvl="0" algn="l" defTabSz="914400" rtl="0" eaLnBrk="0" fontAlgn="base" latinLnBrk="0" hangingPunct="0">
              <a:lnSpc>
                <a:spcPct val="100000"/>
              </a:lnSpc>
              <a:spcBef>
                <a:spcPct val="0"/>
              </a:spcBef>
              <a:spcAft>
                <a:spcPct val="0"/>
              </a:spcAft>
              <a:buClrTx/>
              <a:buSzTx/>
              <a:tabLst/>
            </a:pPr>
            <a:r>
              <a:rPr lang="en-US" altLang="en-US" sz="1000" dirty="0">
                <a:solidFill>
                  <a:schemeClr val="bg1"/>
                </a:solidFill>
                <a:latin typeface="Arial" panose="020B0604020202020204" pitchFamily="34" charset="0"/>
              </a:rPr>
              <a:t>42 mod 12 = 6</a:t>
            </a:r>
          </a:p>
          <a:p>
            <a:pPr marR="0" lvl="0" algn="l" defTabSz="914400" rtl="0" eaLnBrk="0" fontAlgn="base" latinLnBrk="0" hangingPunct="0">
              <a:lnSpc>
                <a:spcPct val="100000"/>
              </a:lnSpc>
              <a:spcBef>
                <a:spcPct val="0"/>
              </a:spcBef>
              <a:spcAft>
                <a:spcPct val="0"/>
              </a:spcAft>
              <a:buClrTx/>
              <a:buSzTx/>
              <a:tabLst/>
            </a:pPr>
            <a:r>
              <a:rPr lang="en-US" altLang="en-US" sz="1000" dirty="0">
                <a:solidFill>
                  <a:schemeClr val="bg1"/>
                </a:solidFill>
                <a:highlight>
                  <a:srgbClr val="800306"/>
                </a:highlight>
                <a:latin typeface="Arial" panose="020B0604020202020204" pitchFamily="34" charset="0"/>
              </a:rPr>
              <a:t>75 mod 12 = 3 </a:t>
            </a:r>
          </a:p>
        </p:txBody>
      </p:sp>
      <p:cxnSp>
        <p:nvCxnSpPr>
          <p:cNvPr id="44" name="Straight Connector 43">
            <a:extLst>
              <a:ext uri="{FF2B5EF4-FFF2-40B4-BE49-F238E27FC236}">
                <a16:creationId xmlns:a16="http://schemas.microsoft.com/office/drawing/2014/main" id="{9CF4ECC2-32A2-900B-EEB4-0C39B73780C8}"/>
              </a:ext>
            </a:extLst>
          </p:cNvPr>
          <p:cNvCxnSpPr>
            <a:cxnSpLocks/>
          </p:cNvCxnSpPr>
          <p:nvPr/>
        </p:nvCxnSpPr>
        <p:spPr>
          <a:xfrm>
            <a:off x="9673149" y="2393042"/>
            <a:ext cx="1018712" cy="1803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DBF20EF-DB3A-4813-2FC6-924CAC989F31}"/>
              </a:ext>
            </a:extLst>
          </p:cNvPr>
          <p:cNvSpPr/>
          <p:nvPr/>
        </p:nvSpPr>
        <p:spPr>
          <a:xfrm>
            <a:off x="8572131" y="1814595"/>
            <a:ext cx="1101018" cy="161440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7E5515D2-4D45-0689-10D7-414BDE4D86E6}"/>
              </a:ext>
            </a:extLst>
          </p:cNvPr>
          <p:cNvCxnSpPr>
            <a:stCxn id="19" idx="2"/>
          </p:cNvCxnSpPr>
          <p:nvPr/>
        </p:nvCxnSpPr>
        <p:spPr>
          <a:xfrm>
            <a:off x="9357883" y="2491231"/>
            <a:ext cx="9274" cy="20791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9E481F7-B7A8-7DA3-C1A9-15117639F59E}"/>
              </a:ext>
            </a:extLst>
          </p:cNvPr>
          <p:cNvSpPr txBox="1"/>
          <p:nvPr/>
        </p:nvSpPr>
        <p:spPr>
          <a:xfrm>
            <a:off x="8697687" y="2712608"/>
            <a:ext cx="794000" cy="338554"/>
          </a:xfrm>
          <a:prstGeom prst="rect">
            <a:avLst/>
          </a:prstGeom>
          <a:noFill/>
          <a:ln w="6350">
            <a:solidFill>
              <a:schemeClr val="bg1"/>
            </a:solidFill>
            <a:prstDash val="lgDash"/>
          </a:ln>
        </p:spPr>
        <p:txBody>
          <a:bodyPr wrap="square" rtlCol="0">
            <a:spAutoFit/>
          </a:bodyPr>
          <a:lstStyle/>
          <a:p>
            <a:r>
              <a:rPr lang="en-US" sz="800" dirty="0">
                <a:solidFill>
                  <a:schemeClr val="bg1"/>
                </a:solidFill>
              </a:rPr>
              <a:t>h1(k) + </a:t>
            </a:r>
            <a:r>
              <a:rPr lang="en-US" sz="800" dirty="0" err="1">
                <a:solidFill>
                  <a:schemeClr val="bg1"/>
                </a:solidFill>
              </a:rPr>
              <a:t>i</a:t>
            </a:r>
            <a:r>
              <a:rPr lang="en-US" sz="800" dirty="0">
                <a:solidFill>
                  <a:schemeClr val="bg1"/>
                </a:solidFill>
              </a:rPr>
              <a:t> h2(k)</a:t>
            </a:r>
          </a:p>
          <a:p>
            <a:r>
              <a:rPr lang="en-US" sz="800" dirty="0">
                <a:solidFill>
                  <a:schemeClr val="bg1"/>
                </a:solidFill>
              </a:rPr>
              <a:t>3 + (1) 5 = 8</a:t>
            </a:r>
          </a:p>
        </p:txBody>
      </p:sp>
      <p:sp>
        <p:nvSpPr>
          <p:cNvPr id="27" name="TextBox 26">
            <a:extLst>
              <a:ext uri="{FF2B5EF4-FFF2-40B4-BE49-F238E27FC236}">
                <a16:creationId xmlns:a16="http://schemas.microsoft.com/office/drawing/2014/main" id="{376C7C6D-D971-0A58-0A77-E6526ED5BC82}"/>
              </a:ext>
            </a:extLst>
          </p:cNvPr>
          <p:cNvSpPr txBox="1"/>
          <p:nvPr/>
        </p:nvSpPr>
        <p:spPr>
          <a:xfrm>
            <a:off x="488849" y="5297369"/>
            <a:ext cx="4932286" cy="523220"/>
          </a:xfrm>
          <a:prstGeom prst="rect">
            <a:avLst/>
          </a:prstGeom>
          <a:noFill/>
        </p:spPr>
        <p:txBody>
          <a:bodyPr wrap="square" rtlCol="0">
            <a:spAutoFit/>
          </a:bodyPr>
          <a:lstStyle/>
          <a:p>
            <a:r>
              <a:rPr lang="en-US" sz="1400" dirty="0">
                <a:solidFill>
                  <a:schemeClr val="bg1"/>
                </a:solidFill>
                <a:latin typeface="Agency FB" panose="020B0503020202020204" pitchFamily="34" charset="0"/>
              </a:rPr>
              <a:t>The secondary hash function ensures that the step size is not constant, unlike linear or quadratic probing. This avoids </a:t>
            </a:r>
            <a:r>
              <a:rPr lang="en-US" sz="1400" b="1" dirty="0">
                <a:solidFill>
                  <a:schemeClr val="bg1"/>
                </a:solidFill>
                <a:latin typeface="Agency FB" panose="020B0503020202020204" pitchFamily="34" charset="0"/>
              </a:rPr>
              <a:t>primary</a:t>
            </a:r>
            <a:r>
              <a:rPr lang="en-US" sz="1400" dirty="0">
                <a:solidFill>
                  <a:schemeClr val="bg1"/>
                </a:solidFill>
                <a:latin typeface="Agency FB" panose="020B0503020202020204" pitchFamily="34" charset="0"/>
              </a:rPr>
              <a:t> and </a:t>
            </a:r>
            <a:r>
              <a:rPr lang="en-US" sz="1400" b="1" dirty="0">
                <a:solidFill>
                  <a:schemeClr val="bg1"/>
                </a:solidFill>
                <a:latin typeface="Agency FB" panose="020B0503020202020204" pitchFamily="34" charset="0"/>
              </a:rPr>
              <a:t>secondary clustering</a:t>
            </a:r>
            <a:r>
              <a:rPr lang="en-US" sz="1400" dirty="0">
                <a:solidFill>
                  <a:schemeClr val="bg1"/>
                </a:solidFill>
                <a:latin typeface="Agency FB" panose="020B0503020202020204" pitchFamily="34" charset="0"/>
              </a:rPr>
              <a:t>.</a:t>
            </a:r>
          </a:p>
        </p:txBody>
      </p:sp>
      <p:sp>
        <p:nvSpPr>
          <p:cNvPr id="28" name="Rectangle: Rounded Corners 27">
            <a:extLst>
              <a:ext uri="{FF2B5EF4-FFF2-40B4-BE49-F238E27FC236}">
                <a16:creationId xmlns:a16="http://schemas.microsoft.com/office/drawing/2014/main" id="{9B480C29-F8C0-664F-9AF9-979330A0E5CF}"/>
              </a:ext>
            </a:extLst>
          </p:cNvPr>
          <p:cNvSpPr/>
          <p:nvPr/>
        </p:nvSpPr>
        <p:spPr>
          <a:xfrm>
            <a:off x="527172" y="4856206"/>
            <a:ext cx="1018470" cy="359229"/>
          </a:xfrm>
          <a:prstGeom prst="roundRect">
            <a:avLst/>
          </a:pr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74B841C5-D8E0-118E-3983-C175695839C9}"/>
              </a:ext>
            </a:extLst>
          </p:cNvPr>
          <p:cNvSpPr/>
          <p:nvPr/>
        </p:nvSpPr>
        <p:spPr>
          <a:xfrm>
            <a:off x="468581" y="4815244"/>
            <a:ext cx="1018470" cy="359229"/>
          </a:xfrm>
          <a:prstGeom prst="roundRect">
            <a:avLst/>
          </a:prstGeom>
          <a:solidFill>
            <a:srgbClr val="800306">
              <a:alpha val="6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33D4DCF-7D60-41E3-6FB7-699A4C38322D}"/>
              </a:ext>
            </a:extLst>
          </p:cNvPr>
          <p:cNvSpPr txBox="1"/>
          <p:nvPr/>
        </p:nvSpPr>
        <p:spPr>
          <a:xfrm>
            <a:off x="556468" y="4841910"/>
            <a:ext cx="930587" cy="338554"/>
          </a:xfrm>
          <a:prstGeom prst="rect">
            <a:avLst/>
          </a:prstGeom>
          <a:noFill/>
        </p:spPr>
        <p:txBody>
          <a:bodyPr wrap="square" rtlCol="0">
            <a:spAutoFit/>
          </a:bodyPr>
          <a:lstStyle/>
          <a:p>
            <a:r>
              <a:rPr lang="en-US" sz="1600" dirty="0">
                <a:solidFill>
                  <a:schemeClr val="bg1"/>
                </a:solidFill>
                <a:latin typeface="Lucida Calligraphy" panose="03010101010101010101" pitchFamily="66" charset="0"/>
              </a:rPr>
              <a:t>Note :</a:t>
            </a:r>
          </a:p>
        </p:txBody>
      </p:sp>
    </p:spTree>
    <p:extLst>
      <p:ext uri="{BB962C8B-B14F-4D97-AF65-F5344CB8AC3E}">
        <p14:creationId xmlns:p14="http://schemas.microsoft.com/office/powerpoint/2010/main" val="2039933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7DD5EDE2-3714-51D2-F8C9-0AAE4D9440BA}"/>
              </a:ext>
            </a:extLst>
          </p:cNvPr>
          <p:cNvPicPr>
            <a:picLocks noChangeAspect="1"/>
          </p:cNvPicPr>
          <p:nvPr/>
        </p:nvPicPr>
        <p:blipFill rotWithShape="1">
          <a:blip r:embed="rId2">
            <a:extLst>
              <a:ext uri="{28A0092B-C50C-407E-A947-70E740481C1C}">
                <a14:useLocalDpi xmlns:a14="http://schemas.microsoft.com/office/drawing/2010/main" val="0"/>
              </a:ext>
            </a:extLst>
          </a:blip>
          <a:srcRect l="1358" t="8426" r="5454" b="19886"/>
          <a:stretch/>
        </p:blipFill>
        <p:spPr>
          <a:xfrm>
            <a:off x="2602877" y="1195451"/>
            <a:ext cx="8393569" cy="3951461"/>
          </a:xfrm>
          <a:prstGeom prst="rect">
            <a:avLst/>
          </a:prstGeom>
        </p:spPr>
      </p:pic>
      <p:pic>
        <p:nvPicPr>
          <p:cNvPr id="2" name="Picture 1">
            <a:extLst>
              <a:ext uri="{FF2B5EF4-FFF2-40B4-BE49-F238E27FC236}">
                <a16:creationId xmlns:a16="http://schemas.microsoft.com/office/drawing/2014/main" id="{56A79EF6-07AA-4077-B989-4EB88B814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3" name="Oval 2">
            <a:extLst>
              <a:ext uri="{FF2B5EF4-FFF2-40B4-BE49-F238E27FC236}">
                <a16:creationId xmlns:a16="http://schemas.microsoft.com/office/drawing/2014/main" id="{42661647-5954-62E6-2941-17F8C99A7004}"/>
              </a:ext>
            </a:extLst>
          </p:cNvPr>
          <p:cNvSpPr/>
          <p:nvPr/>
        </p:nvSpPr>
        <p:spPr>
          <a:xfrm>
            <a:off x="10995535" y="142025"/>
            <a:ext cx="128132" cy="128132"/>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Oval 3">
            <a:extLst>
              <a:ext uri="{FF2B5EF4-FFF2-40B4-BE49-F238E27FC236}">
                <a16:creationId xmlns:a16="http://schemas.microsoft.com/office/drawing/2014/main" id="{D0DFF21A-00A0-8838-8908-6414CAAADCC6}"/>
              </a:ext>
            </a:extLst>
          </p:cNvPr>
          <p:cNvSpPr/>
          <p:nvPr/>
        </p:nvSpPr>
        <p:spPr>
          <a:xfrm>
            <a:off x="11099820" y="434889"/>
            <a:ext cx="180867" cy="180867"/>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Oval 4">
            <a:extLst>
              <a:ext uri="{FF2B5EF4-FFF2-40B4-BE49-F238E27FC236}">
                <a16:creationId xmlns:a16="http://schemas.microsoft.com/office/drawing/2014/main" id="{C9A18E81-2CF7-F599-2051-742B99EF00C8}"/>
              </a:ext>
            </a:extLst>
          </p:cNvPr>
          <p:cNvSpPr/>
          <p:nvPr/>
        </p:nvSpPr>
        <p:spPr>
          <a:xfrm>
            <a:off x="11386892" y="191713"/>
            <a:ext cx="128132" cy="128132"/>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5">
            <a:extLst>
              <a:ext uri="{FF2B5EF4-FFF2-40B4-BE49-F238E27FC236}">
                <a16:creationId xmlns:a16="http://schemas.microsoft.com/office/drawing/2014/main" id="{58B0F486-36AC-1C28-DD15-7AE8CE72E9B2}"/>
              </a:ext>
            </a:extLst>
          </p:cNvPr>
          <p:cNvSpPr/>
          <p:nvPr/>
        </p:nvSpPr>
        <p:spPr>
          <a:xfrm>
            <a:off x="10799200" y="506074"/>
            <a:ext cx="69523" cy="69523"/>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
            <a:extLst>
              <a:ext uri="{FF2B5EF4-FFF2-40B4-BE49-F238E27FC236}">
                <a16:creationId xmlns:a16="http://schemas.microsoft.com/office/drawing/2014/main" id="{5EC912C8-27C9-BEFE-C08C-BF6697D553E3}"/>
              </a:ext>
            </a:extLst>
          </p:cNvPr>
          <p:cNvSpPr/>
          <p:nvPr/>
        </p:nvSpPr>
        <p:spPr>
          <a:xfrm>
            <a:off x="10801310" y="827060"/>
            <a:ext cx="266769" cy="266769"/>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a:extLst>
              <a:ext uri="{FF2B5EF4-FFF2-40B4-BE49-F238E27FC236}">
                <a16:creationId xmlns:a16="http://schemas.microsoft.com/office/drawing/2014/main" id="{24FFE661-186F-0A88-36CC-9731FB8B149F}"/>
              </a:ext>
            </a:extLst>
          </p:cNvPr>
          <p:cNvSpPr/>
          <p:nvPr/>
        </p:nvSpPr>
        <p:spPr>
          <a:xfrm>
            <a:off x="11377528" y="881115"/>
            <a:ext cx="128132" cy="128132"/>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a:extLst>
              <a:ext uri="{FF2B5EF4-FFF2-40B4-BE49-F238E27FC236}">
                <a16:creationId xmlns:a16="http://schemas.microsoft.com/office/drawing/2014/main" id="{1D7E29CA-4477-2E2B-E6CA-8ACFB3486F77}"/>
              </a:ext>
            </a:extLst>
          </p:cNvPr>
          <p:cNvSpPr/>
          <p:nvPr/>
        </p:nvSpPr>
        <p:spPr>
          <a:xfrm>
            <a:off x="11215802" y="1207697"/>
            <a:ext cx="69523" cy="69523"/>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a:extLst>
              <a:ext uri="{FF2B5EF4-FFF2-40B4-BE49-F238E27FC236}">
                <a16:creationId xmlns:a16="http://schemas.microsoft.com/office/drawing/2014/main" id="{90D971C5-EF79-B12D-EB9D-95E60B7A8E53}"/>
              </a:ext>
            </a:extLst>
          </p:cNvPr>
          <p:cNvSpPr/>
          <p:nvPr/>
        </p:nvSpPr>
        <p:spPr>
          <a:xfrm>
            <a:off x="10351748" y="403781"/>
            <a:ext cx="128132" cy="128132"/>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a:extLst>
              <a:ext uri="{FF2B5EF4-FFF2-40B4-BE49-F238E27FC236}">
                <a16:creationId xmlns:a16="http://schemas.microsoft.com/office/drawing/2014/main" id="{D239E500-4EF2-719F-7A6F-5D0160530DA5}"/>
              </a:ext>
            </a:extLst>
          </p:cNvPr>
          <p:cNvSpPr/>
          <p:nvPr/>
        </p:nvSpPr>
        <p:spPr>
          <a:xfrm>
            <a:off x="11563068" y="564947"/>
            <a:ext cx="69523" cy="69523"/>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a:extLst>
              <a:ext uri="{FF2B5EF4-FFF2-40B4-BE49-F238E27FC236}">
                <a16:creationId xmlns:a16="http://schemas.microsoft.com/office/drawing/2014/main" id="{1E4AD932-A2C8-4A64-895E-ADCD7645D230}"/>
              </a:ext>
            </a:extLst>
          </p:cNvPr>
          <p:cNvSpPr/>
          <p:nvPr/>
        </p:nvSpPr>
        <p:spPr>
          <a:xfrm>
            <a:off x="11799481" y="884483"/>
            <a:ext cx="46081" cy="46081"/>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a:extLst>
              <a:ext uri="{FF2B5EF4-FFF2-40B4-BE49-F238E27FC236}">
                <a16:creationId xmlns:a16="http://schemas.microsoft.com/office/drawing/2014/main" id="{A1DE8D9E-93E4-B1D9-03B9-8BC7A3F227B5}"/>
              </a:ext>
            </a:extLst>
          </p:cNvPr>
          <p:cNvSpPr/>
          <p:nvPr/>
        </p:nvSpPr>
        <p:spPr>
          <a:xfrm>
            <a:off x="10638190" y="1223721"/>
            <a:ext cx="46081" cy="46081"/>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B868C740-32BC-3A33-5419-AA63BA0726B6}"/>
              </a:ext>
            </a:extLst>
          </p:cNvPr>
          <p:cNvSpPr/>
          <p:nvPr/>
        </p:nvSpPr>
        <p:spPr>
          <a:xfrm>
            <a:off x="11724036" y="1231985"/>
            <a:ext cx="46081" cy="46081"/>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a:extLst>
              <a:ext uri="{FF2B5EF4-FFF2-40B4-BE49-F238E27FC236}">
                <a16:creationId xmlns:a16="http://schemas.microsoft.com/office/drawing/2014/main" id="{80930272-F611-1540-5E46-9A205BD7AA09}"/>
              </a:ext>
            </a:extLst>
          </p:cNvPr>
          <p:cNvSpPr/>
          <p:nvPr/>
        </p:nvSpPr>
        <p:spPr>
          <a:xfrm>
            <a:off x="10294094" y="804204"/>
            <a:ext cx="180867" cy="180867"/>
          </a:xfrm>
          <a:prstGeom prst="ellips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a:extLst>
              <a:ext uri="{FF2B5EF4-FFF2-40B4-BE49-F238E27FC236}">
                <a16:creationId xmlns:a16="http://schemas.microsoft.com/office/drawing/2014/main" id="{69328180-7910-53BB-E4F0-14D0E3E90B5C}"/>
              </a:ext>
            </a:extLst>
          </p:cNvPr>
          <p:cNvSpPr/>
          <p:nvPr/>
        </p:nvSpPr>
        <p:spPr>
          <a:xfrm>
            <a:off x="10920090" y="251707"/>
            <a:ext cx="128132" cy="128132"/>
          </a:xfrm>
          <a:prstGeom prst="ellipse">
            <a:avLst/>
          </a:prstGeom>
          <a:solidFill>
            <a:srgbClr val="80030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6">
            <a:extLst>
              <a:ext uri="{FF2B5EF4-FFF2-40B4-BE49-F238E27FC236}">
                <a16:creationId xmlns:a16="http://schemas.microsoft.com/office/drawing/2014/main" id="{A3C423C3-138A-7A9C-ECDA-1CB6E193C604}"/>
              </a:ext>
            </a:extLst>
          </p:cNvPr>
          <p:cNvSpPr/>
          <p:nvPr/>
        </p:nvSpPr>
        <p:spPr>
          <a:xfrm>
            <a:off x="11024375" y="544571"/>
            <a:ext cx="180867" cy="180867"/>
          </a:xfrm>
          <a:prstGeom prst="ellipse">
            <a:avLst/>
          </a:prstGeom>
          <a:solidFill>
            <a:srgbClr val="80030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7">
            <a:extLst>
              <a:ext uri="{FF2B5EF4-FFF2-40B4-BE49-F238E27FC236}">
                <a16:creationId xmlns:a16="http://schemas.microsoft.com/office/drawing/2014/main" id="{DBE2B955-D771-2163-F796-FB3BC443B251}"/>
              </a:ext>
            </a:extLst>
          </p:cNvPr>
          <p:cNvSpPr/>
          <p:nvPr/>
        </p:nvSpPr>
        <p:spPr>
          <a:xfrm>
            <a:off x="11311447" y="301395"/>
            <a:ext cx="128132" cy="128132"/>
          </a:xfrm>
          <a:prstGeom prst="ellipse">
            <a:avLst/>
          </a:prstGeom>
          <a:solidFill>
            <a:srgbClr val="80030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8">
            <a:extLst>
              <a:ext uri="{FF2B5EF4-FFF2-40B4-BE49-F238E27FC236}">
                <a16:creationId xmlns:a16="http://schemas.microsoft.com/office/drawing/2014/main" id="{C58C0609-27E4-E9B7-1506-1340BC518B13}"/>
              </a:ext>
            </a:extLst>
          </p:cNvPr>
          <p:cNvSpPr/>
          <p:nvPr/>
        </p:nvSpPr>
        <p:spPr>
          <a:xfrm>
            <a:off x="10723755" y="615756"/>
            <a:ext cx="69523" cy="69523"/>
          </a:xfrm>
          <a:prstGeom prst="ellipse">
            <a:avLst/>
          </a:prstGeom>
          <a:solidFill>
            <a:srgbClr val="80030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9">
            <a:extLst>
              <a:ext uri="{FF2B5EF4-FFF2-40B4-BE49-F238E27FC236}">
                <a16:creationId xmlns:a16="http://schemas.microsoft.com/office/drawing/2014/main" id="{CD8F5093-45CA-5829-CBB5-387EA02D6DBC}"/>
              </a:ext>
            </a:extLst>
          </p:cNvPr>
          <p:cNvSpPr/>
          <p:nvPr/>
        </p:nvSpPr>
        <p:spPr>
          <a:xfrm>
            <a:off x="10725865" y="936742"/>
            <a:ext cx="266769" cy="266769"/>
          </a:xfrm>
          <a:prstGeom prst="ellipse">
            <a:avLst/>
          </a:prstGeom>
          <a:solidFill>
            <a:srgbClr val="80030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0">
            <a:extLst>
              <a:ext uri="{FF2B5EF4-FFF2-40B4-BE49-F238E27FC236}">
                <a16:creationId xmlns:a16="http://schemas.microsoft.com/office/drawing/2014/main" id="{A29073B6-7DA6-F6DD-868C-1636734A93BE}"/>
              </a:ext>
            </a:extLst>
          </p:cNvPr>
          <p:cNvSpPr/>
          <p:nvPr/>
        </p:nvSpPr>
        <p:spPr>
          <a:xfrm>
            <a:off x="11302083" y="990797"/>
            <a:ext cx="128132" cy="128132"/>
          </a:xfrm>
          <a:prstGeom prst="ellipse">
            <a:avLst/>
          </a:prstGeom>
          <a:solidFill>
            <a:srgbClr val="80030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1">
            <a:extLst>
              <a:ext uri="{FF2B5EF4-FFF2-40B4-BE49-F238E27FC236}">
                <a16:creationId xmlns:a16="http://schemas.microsoft.com/office/drawing/2014/main" id="{A89B3D8D-AD51-C3A7-EA51-9FC548904A06}"/>
              </a:ext>
            </a:extLst>
          </p:cNvPr>
          <p:cNvSpPr/>
          <p:nvPr/>
        </p:nvSpPr>
        <p:spPr>
          <a:xfrm>
            <a:off x="11140357" y="1317379"/>
            <a:ext cx="69523" cy="69523"/>
          </a:xfrm>
          <a:prstGeom prst="ellipse">
            <a:avLst/>
          </a:prstGeom>
          <a:solidFill>
            <a:srgbClr val="80030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a:extLst>
              <a:ext uri="{FF2B5EF4-FFF2-40B4-BE49-F238E27FC236}">
                <a16:creationId xmlns:a16="http://schemas.microsoft.com/office/drawing/2014/main" id="{9D59D96E-1EC3-EBFB-A497-3ADCD54CAB16}"/>
              </a:ext>
            </a:extLst>
          </p:cNvPr>
          <p:cNvSpPr/>
          <p:nvPr/>
        </p:nvSpPr>
        <p:spPr>
          <a:xfrm>
            <a:off x="10276303" y="513463"/>
            <a:ext cx="128132" cy="128132"/>
          </a:xfrm>
          <a:prstGeom prst="ellipse">
            <a:avLst/>
          </a:prstGeom>
          <a:solidFill>
            <a:srgbClr val="80030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F57E7A6E-57B6-518C-DAFA-00A38452F41E}"/>
              </a:ext>
            </a:extLst>
          </p:cNvPr>
          <p:cNvSpPr/>
          <p:nvPr/>
        </p:nvSpPr>
        <p:spPr>
          <a:xfrm>
            <a:off x="11487623" y="674629"/>
            <a:ext cx="69523" cy="69523"/>
          </a:xfrm>
          <a:prstGeom prst="ellipse">
            <a:avLst/>
          </a:prstGeom>
          <a:solidFill>
            <a:srgbClr val="80030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a:extLst>
              <a:ext uri="{FF2B5EF4-FFF2-40B4-BE49-F238E27FC236}">
                <a16:creationId xmlns:a16="http://schemas.microsoft.com/office/drawing/2014/main" id="{EC195E71-4716-0324-8695-D41B2B9C07E2}"/>
              </a:ext>
            </a:extLst>
          </p:cNvPr>
          <p:cNvSpPr/>
          <p:nvPr/>
        </p:nvSpPr>
        <p:spPr>
          <a:xfrm>
            <a:off x="11724036" y="994165"/>
            <a:ext cx="46081" cy="46081"/>
          </a:xfrm>
          <a:prstGeom prst="ellipse">
            <a:avLst/>
          </a:prstGeom>
          <a:solidFill>
            <a:srgbClr val="80030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a:extLst>
              <a:ext uri="{FF2B5EF4-FFF2-40B4-BE49-F238E27FC236}">
                <a16:creationId xmlns:a16="http://schemas.microsoft.com/office/drawing/2014/main" id="{C9F42451-9D64-B345-49B3-2EC7401F0B67}"/>
              </a:ext>
            </a:extLst>
          </p:cNvPr>
          <p:cNvSpPr/>
          <p:nvPr/>
        </p:nvSpPr>
        <p:spPr>
          <a:xfrm>
            <a:off x="10562745" y="1333403"/>
            <a:ext cx="46081" cy="46081"/>
          </a:xfrm>
          <a:prstGeom prst="ellipse">
            <a:avLst/>
          </a:prstGeom>
          <a:solidFill>
            <a:srgbClr val="80030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a:extLst>
              <a:ext uri="{FF2B5EF4-FFF2-40B4-BE49-F238E27FC236}">
                <a16:creationId xmlns:a16="http://schemas.microsoft.com/office/drawing/2014/main" id="{D40E66E8-E3E4-47B9-C7D4-0F8674A061C9}"/>
              </a:ext>
            </a:extLst>
          </p:cNvPr>
          <p:cNvSpPr/>
          <p:nvPr/>
        </p:nvSpPr>
        <p:spPr>
          <a:xfrm>
            <a:off x="11648591" y="1341667"/>
            <a:ext cx="46081" cy="46081"/>
          </a:xfrm>
          <a:prstGeom prst="ellipse">
            <a:avLst/>
          </a:prstGeom>
          <a:solidFill>
            <a:srgbClr val="80030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a:extLst>
              <a:ext uri="{FF2B5EF4-FFF2-40B4-BE49-F238E27FC236}">
                <a16:creationId xmlns:a16="http://schemas.microsoft.com/office/drawing/2014/main" id="{2DDB33EB-6A91-5203-D586-D83A8D33B6C3}"/>
              </a:ext>
            </a:extLst>
          </p:cNvPr>
          <p:cNvSpPr/>
          <p:nvPr/>
        </p:nvSpPr>
        <p:spPr>
          <a:xfrm>
            <a:off x="10218649" y="913886"/>
            <a:ext cx="180867" cy="180867"/>
          </a:xfrm>
          <a:prstGeom prst="ellipse">
            <a:avLst/>
          </a:prstGeom>
          <a:solidFill>
            <a:srgbClr val="80030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Box 29">
            <a:extLst>
              <a:ext uri="{FF2B5EF4-FFF2-40B4-BE49-F238E27FC236}">
                <a16:creationId xmlns:a16="http://schemas.microsoft.com/office/drawing/2014/main" id="{5EA0497A-C566-B74F-439A-FDF6909499DA}"/>
              </a:ext>
            </a:extLst>
          </p:cNvPr>
          <p:cNvSpPr txBox="1"/>
          <p:nvPr/>
        </p:nvSpPr>
        <p:spPr>
          <a:xfrm>
            <a:off x="4700034" y="2705725"/>
            <a:ext cx="4760843" cy="1446550"/>
          </a:xfrm>
          <a:prstGeom prst="rect">
            <a:avLst/>
          </a:prstGeom>
          <a:noFill/>
        </p:spPr>
        <p:txBody>
          <a:bodyPr wrap="square" rtlCol="0">
            <a:spAutoFit/>
          </a:bodyPr>
          <a:lstStyle/>
          <a:p>
            <a:r>
              <a:rPr lang="en-US" sz="8800" dirty="0">
                <a:latin typeface="Tentang Nanti Demo" panose="02000503000000000000" pitchFamily="50" charset="0"/>
              </a:rPr>
              <a:t>Thank you</a:t>
            </a:r>
            <a:r>
              <a:rPr lang="iu-Cans-CA" sz="8800" dirty="0">
                <a:latin typeface="Tentang Nanti Demo" panose="02000503000000000000" pitchFamily="50" charset="0"/>
              </a:rPr>
              <a:t>.ᐟ</a:t>
            </a:r>
            <a:endParaRPr lang="en-US" sz="8800" dirty="0">
              <a:latin typeface="Tentang Nanti Demo" panose="02000503000000000000" pitchFamily="50" charset="0"/>
            </a:endParaRPr>
          </a:p>
        </p:txBody>
      </p:sp>
    </p:spTree>
    <p:extLst>
      <p:ext uri="{BB962C8B-B14F-4D97-AF65-F5344CB8AC3E}">
        <p14:creationId xmlns:p14="http://schemas.microsoft.com/office/powerpoint/2010/main" val="3082808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4E090-CCA5-F2D2-AE7B-60D5EA65A183}"/>
            </a:ext>
          </a:extLst>
        </p:cNvPr>
        <p:cNvGrpSpPr/>
        <p:nvPr/>
      </p:nvGrpSpPr>
      <p:grpSpPr>
        <a:xfrm>
          <a:off x="0" y="0"/>
          <a:ext cx="0" cy="0"/>
          <a:chOff x="0" y="0"/>
          <a:chExt cx="0" cy="0"/>
        </a:xfrm>
      </p:grpSpPr>
      <p:sp>
        <p:nvSpPr>
          <p:cNvPr id="35" name="TextBox 34">
            <a:extLst>
              <a:ext uri="{FF2B5EF4-FFF2-40B4-BE49-F238E27FC236}">
                <a16:creationId xmlns:a16="http://schemas.microsoft.com/office/drawing/2014/main" id="{328D4E68-6CB0-A3C9-9A67-D4D9E9637006}"/>
              </a:ext>
            </a:extLst>
          </p:cNvPr>
          <p:cNvSpPr txBox="1"/>
          <p:nvPr/>
        </p:nvSpPr>
        <p:spPr>
          <a:xfrm>
            <a:off x="806824" y="1208595"/>
            <a:ext cx="4547401" cy="2123658"/>
          </a:xfrm>
          <a:prstGeom prst="rect">
            <a:avLst/>
          </a:prstGeom>
          <a:noFill/>
        </p:spPr>
        <p:txBody>
          <a:bodyPr wrap="square" rtlCol="0">
            <a:spAutoFit/>
          </a:bodyPr>
          <a:lstStyle/>
          <a:p>
            <a:r>
              <a:rPr lang="en-US" sz="6600" b="1" dirty="0">
                <a:solidFill>
                  <a:schemeClr val="bg1"/>
                </a:solidFill>
                <a:latin typeface="LCDMono2" panose="00000309000000000000" pitchFamily="49" charset="0"/>
              </a:rPr>
              <a:t>Data Structure</a:t>
            </a:r>
          </a:p>
        </p:txBody>
      </p:sp>
      <p:sp>
        <p:nvSpPr>
          <p:cNvPr id="36" name="TextBox 35">
            <a:extLst>
              <a:ext uri="{FF2B5EF4-FFF2-40B4-BE49-F238E27FC236}">
                <a16:creationId xmlns:a16="http://schemas.microsoft.com/office/drawing/2014/main" id="{909F92F9-CB2C-4230-F055-EC52D12C8583}"/>
              </a:ext>
            </a:extLst>
          </p:cNvPr>
          <p:cNvSpPr txBox="1"/>
          <p:nvPr/>
        </p:nvSpPr>
        <p:spPr>
          <a:xfrm>
            <a:off x="702060" y="1733373"/>
            <a:ext cx="2447364" cy="430887"/>
          </a:xfrm>
          <a:prstGeom prst="rect">
            <a:avLst/>
          </a:prstGeom>
          <a:noFill/>
        </p:spPr>
        <p:txBody>
          <a:bodyPr wrap="square" rtlCol="0">
            <a:spAutoFit/>
          </a:bodyPr>
          <a:lstStyle/>
          <a:p>
            <a:r>
              <a:rPr lang="en-US" sz="2200" dirty="0">
                <a:solidFill>
                  <a:srgbClr val="D3383C"/>
                </a:solidFill>
                <a:latin typeface="Shorelines Script Bold" panose="02000500000000000000" pitchFamily="2" charset="0"/>
              </a:rPr>
              <a:t>(Data)</a:t>
            </a:r>
          </a:p>
        </p:txBody>
      </p:sp>
      <p:sp>
        <p:nvSpPr>
          <p:cNvPr id="37" name="TextBox 36">
            <a:extLst>
              <a:ext uri="{FF2B5EF4-FFF2-40B4-BE49-F238E27FC236}">
                <a16:creationId xmlns:a16="http://schemas.microsoft.com/office/drawing/2014/main" id="{490504CB-D064-E193-1A44-0E4FE6B9AD3B}"/>
              </a:ext>
            </a:extLst>
          </p:cNvPr>
          <p:cNvSpPr txBox="1"/>
          <p:nvPr/>
        </p:nvSpPr>
        <p:spPr>
          <a:xfrm>
            <a:off x="702060" y="2721114"/>
            <a:ext cx="5658399" cy="615553"/>
          </a:xfrm>
          <a:prstGeom prst="rect">
            <a:avLst/>
          </a:prstGeom>
          <a:noFill/>
        </p:spPr>
        <p:txBody>
          <a:bodyPr wrap="square" rtlCol="0">
            <a:spAutoFit/>
          </a:bodyPr>
          <a:lstStyle/>
          <a:p>
            <a:r>
              <a:rPr lang="en-US" sz="3400" dirty="0">
                <a:solidFill>
                  <a:srgbClr val="D3383C"/>
                </a:solidFill>
                <a:latin typeface="Shorelines Script Bold" panose="02000500000000000000" pitchFamily="2" charset="0"/>
              </a:rPr>
              <a:t>(structure)</a:t>
            </a:r>
          </a:p>
        </p:txBody>
      </p:sp>
      <p:sp>
        <p:nvSpPr>
          <p:cNvPr id="38" name="Rectangle: Beveled 37">
            <a:extLst>
              <a:ext uri="{FF2B5EF4-FFF2-40B4-BE49-F238E27FC236}">
                <a16:creationId xmlns:a16="http://schemas.microsoft.com/office/drawing/2014/main" id="{40A9FE85-37BE-3E90-050A-0AE6D0062038}"/>
              </a:ext>
            </a:extLst>
          </p:cNvPr>
          <p:cNvSpPr/>
          <p:nvPr/>
        </p:nvSpPr>
        <p:spPr>
          <a:xfrm>
            <a:off x="806824" y="3581330"/>
            <a:ext cx="4138881" cy="615553"/>
          </a:xfrm>
          <a:prstGeom prst="beve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1D8AB321-F696-3532-728C-36BA8722CCC6}"/>
              </a:ext>
            </a:extLst>
          </p:cNvPr>
          <p:cNvSpPr txBox="1"/>
          <p:nvPr/>
        </p:nvSpPr>
        <p:spPr>
          <a:xfrm>
            <a:off x="1819264" y="3704440"/>
            <a:ext cx="2114000" cy="369332"/>
          </a:xfrm>
          <a:prstGeom prst="rect">
            <a:avLst/>
          </a:prstGeom>
          <a:noFill/>
        </p:spPr>
        <p:txBody>
          <a:bodyPr wrap="square" rtlCol="0">
            <a:spAutoFit/>
          </a:bodyPr>
          <a:lstStyle/>
          <a:p>
            <a:pPr algn="ctr"/>
            <a:r>
              <a:rPr lang="en-US" b="1" dirty="0">
                <a:latin typeface="Ink Free" panose="03080402000500000000" pitchFamily="66" charset="0"/>
              </a:rPr>
              <a:t>Hashing Tree</a:t>
            </a:r>
          </a:p>
        </p:txBody>
      </p:sp>
      <p:sp>
        <p:nvSpPr>
          <p:cNvPr id="40" name="TextBox 39">
            <a:extLst>
              <a:ext uri="{FF2B5EF4-FFF2-40B4-BE49-F238E27FC236}">
                <a16:creationId xmlns:a16="http://schemas.microsoft.com/office/drawing/2014/main" id="{38DD1B77-8F90-2509-CBC7-B30E059C9F63}"/>
              </a:ext>
            </a:extLst>
          </p:cNvPr>
          <p:cNvSpPr txBox="1"/>
          <p:nvPr/>
        </p:nvSpPr>
        <p:spPr>
          <a:xfrm>
            <a:off x="806824" y="4504765"/>
            <a:ext cx="4343400"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bg1"/>
                </a:solidFill>
                <a:latin typeface="Arial Black" panose="020B0A04020102020204" pitchFamily="34" charset="0"/>
              </a:rPr>
              <a:t>Introduction</a:t>
            </a:r>
          </a:p>
          <a:p>
            <a:pPr marL="285750" indent="-285750">
              <a:buFont typeface="Wingdings" panose="05000000000000000000" pitchFamily="2" charset="2"/>
              <a:buChar char="q"/>
            </a:pPr>
            <a:r>
              <a:rPr lang="en-US" dirty="0">
                <a:solidFill>
                  <a:schemeClr val="bg1"/>
                </a:solidFill>
                <a:latin typeface="Arial Black" panose="020B0A04020102020204" pitchFamily="34" charset="0"/>
              </a:rPr>
              <a:t>Key Concepts</a:t>
            </a:r>
          </a:p>
          <a:p>
            <a:pPr marL="285750" indent="-285750">
              <a:buFont typeface="Wingdings" panose="05000000000000000000" pitchFamily="2" charset="2"/>
              <a:buChar char="q"/>
            </a:pPr>
            <a:r>
              <a:rPr lang="en-US" dirty="0">
                <a:solidFill>
                  <a:schemeClr val="bg1"/>
                </a:solidFill>
                <a:latin typeface="Arial Black" panose="020B0A04020102020204" pitchFamily="34" charset="0"/>
              </a:rPr>
              <a:t>Terminologies</a:t>
            </a:r>
          </a:p>
          <a:p>
            <a:pPr marL="285750" indent="-285750">
              <a:buFont typeface="Wingdings" panose="05000000000000000000" pitchFamily="2" charset="2"/>
              <a:buChar char="q"/>
            </a:pPr>
            <a:r>
              <a:rPr lang="en-US" dirty="0">
                <a:solidFill>
                  <a:schemeClr val="bg1"/>
                </a:solidFill>
                <a:latin typeface="Arial Black" panose="020B0A04020102020204" pitchFamily="34" charset="0"/>
              </a:rPr>
              <a:t>Collision Resolution</a:t>
            </a:r>
          </a:p>
          <a:p>
            <a:pPr marL="285750" indent="-285750">
              <a:buFont typeface="Wingdings" panose="05000000000000000000" pitchFamily="2" charset="2"/>
              <a:buChar char="q"/>
            </a:pPr>
            <a:r>
              <a:rPr lang="en-US" dirty="0">
                <a:solidFill>
                  <a:schemeClr val="bg1"/>
                </a:solidFill>
                <a:latin typeface="Arial Black" panose="020B0A04020102020204" pitchFamily="34" charset="0"/>
              </a:rPr>
              <a:t>Types</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7D955931-0BF8-D532-4D05-4FCFF543FDBD}"/>
                  </a:ext>
                </a:extLst>
              </p:cNvPr>
              <p:cNvGraphicFramePr>
                <a:graphicFrameLocks noChangeAspect="1"/>
              </p:cNvGraphicFramePr>
              <p:nvPr>
                <p:extLst>
                  <p:ext uri="{D42A27DB-BD31-4B8C-83A1-F6EECF244321}">
                    <p14:modId xmlns:p14="http://schemas.microsoft.com/office/powerpoint/2010/main" val="3613957747"/>
                  </p:ext>
                </p:extLst>
              </p:nvPr>
            </p:nvGraphicFramePr>
            <p:xfrm>
              <a:off x="8137766" y="569423"/>
              <a:ext cx="3048000" cy="1714500"/>
            </p:xfrm>
            <a:graphic>
              <a:graphicData uri="http://schemas.microsoft.com/office/powerpoint/2016/slidezoom">
                <pslz:sldZm>
                  <pslz:sldZmObj sldId="257" cId="2458720641">
                    <pslz:zmPr id="{5B58F305-FF41-4488-AA49-DE5723E1F441}"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a:scene3d>
                          <a:camera prst="isometricOffAxis2Top"/>
                          <a:lightRig rig="threePt" dir="t"/>
                        </a:scene3d>
                      </p166:spPr>
                    </pslz:zmPr>
                  </pslz:sldZmObj>
                </pslz:sldZm>
              </a:graphicData>
            </a:graphic>
          </p:graphicFrame>
        </mc:Choice>
        <mc:Fallback xmlns="">
          <p:pic>
            <p:nvPicPr>
              <p:cNvPr id="3" name="Slide Zoom 2">
                <a:hlinkClick r:id="rId3" action="ppaction://hlinksldjump"/>
                <a:extLst>
                  <a:ext uri="{FF2B5EF4-FFF2-40B4-BE49-F238E27FC236}">
                    <a16:creationId xmlns:a16="http://schemas.microsoft.com/office/drawing/2014/main" id="{7D955931-0BF8-D532-4D05-4FCFF543FDBD}"/>
                  </a:ext>
                </a:extLst>
              </p:cNvPr>
              <p:cNvPicPr>
                <a:picLocks noGrp="1" noRot="1" noChangeAspect="1" noMove="1" noResize="1" noEditPoints="1" noAdjustHandles="1" noChangeArrowheads="1" noChangeShapeType="1"/>
              </p:cNvPicPr>
              <p:nvPr/>
            </p:nvPicPr>
            <p:blipFill>
              <a:blip r:embed="rId4"/>
              <a:stretch>
                <a:fillRect/>
              </a:stretch>
            </p:blipFill>
            <p:spPr>
              <a:xfrm>
                <a:off x="8137766" y="569423"/>
                <a:ext cx="3048000" cy="1714500"/>
              </a:xfrm>
              <a:prstGeom prst="rect">
                <a:avLst/>
              </a:prstGeom>
              <a:ln w="3175">
                <a:solidFill>
                  <a:prstClr val="ltGray"/>
                </a:solidFill>
              </a:ln>
              <a:scene3d>
                <a:camera prst="isometricOffAxis2Top"/>
                <a:lightRig rig="threePt" dir="t"/>
              </a:scene3d>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E4B57DFC-AF87-5997-1F0A-D788FF6D12B9}"/>
                  </a:ext>
                </a:extLst>
              </p:cNvPr>
              <p:cNvGraphicFramePr>
                <a:graphicFrameLocks noChangeAspect="1"/>
              </p:cNvGraphicFramePr>
              <p:nvPr>
                <p:extLst>
                  <p:ext uri="{D42A27DB-BD31-4B8C-83A1-F6EECF244321}">
                    <p14:modId xmlns:p14="http://schemas.microsoft.com/office/powerpoint/2010/main" val="987877575"/>
                  </p:ext>
                </p:extLst>
              </p:nvPr>
            </p:nvGraphicFramePr>
            <p:xfrm>
              <a:off x="7854962" y="1989940"/>
              <a:ext cx="3048000" cy="1714500"/>
            </p:xfrm>
            <a:graphic>
              <a:graphicData uri="http://schemas.microsoft.com/office/powerpoint/2016/slidezoom">
                <pslz:sldZm>
                  <pslz:sldZmObj sldId="258" cId="1995392665">
                    <pslz:zmPr id="{728DCBD9-7482-49C2-9F68-A1F5B6A3D449}"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a:scene3d>
                          <a:camera prst="isometricOffAxis2Top"/>
                          <a:lightRig rig="threePt" dir="t"/>
                        </a:scene3d>
                      </p166:spPr>
                    </pslz:zmPr>
                  </pslz:sldZmObj>
                </pslz:sldZm>
              </a:graphicData>
            </a:graphic>
          </p:graphicFrame>
        </mc:Choice>
        <mc:Fallback xmlns="">
          <p:pic>
            <p:nvPicPr>
              <p:cNvPr id="5" name="Slide Zoom 4">
                <a:hlinkClick r:id="rId6" action="ppaction://hlinksldjump"/>
                <a:extLst>
                  <a:ext uri="{FF2B5EF4-FFF2-40B4-BE49-F238E27FC236}">
                    <a16:creationId xmlns:a16="http://schemas.microsoft.com/office/drawing/2014/main" id="{E4B57DFC-AF87-5997-1F0A-D788FF6D12B9}"/>
                  </a:ext>
                </a:extLst>
              </p:cNvPr>
              <p:cNvPicPr>
                <a:picLocks noGrp="1" noRot="1" noChangeAspect="1" noMove="1" noResize="1" noEditPoints="1" noAdjustHandles="1" noChangeArrowheads="1" noChangeShapeType="1"/>
              </p:cNvPicPr>
              <p:nvPr/>
            </p:nvPicPr>
            <p:blipFill>
              <a:blip r:embed="rId7"/>
              <a:stretch>
                <a:fillRect/>
              </a:stretch>
            </p:blipFill>
            <p:spPr>
              <a:xfrm>
                <a:off x="7854962" y="1989940"/>
                <a:ext cx="3048000" cy="1714500"/>
              </a:xfrm>
              <a:prstGeom prst="rect">
                <a:avLst/>
              </a:prstGeom>
              <a:ln w="3175">
                <a:solidFill>
                  <a:prstClr val="ltGray"/>
                </a:solidFill>
              </a:ln>
              <a:scene3d>
                <a:camera prst="isometricOffAxis2Top"/>
                <a:lightRig rig="threePt" dir="t"/>
              </a:scene3d>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0E7F8448-73D8-BA5D-2F4B-8207F8815403}"/>
                  </a:ext>
                </a:extLst>
              </p:cNvPr>
              <p:cNvGraphicFramePr>
                <a:graphicFrameLocks noChangeAspect="1"/>
              </p:cNvGraphicFramePr>
              <p:nvPr>
                <p:extLst>
                  <p:ext uri="{D42A27DB-BD31-4B8C-83A1-F6EECF244321}">
                    <p14:modId xmlns:p14="http://schemas.microsoft.com/office/powerpoint/2010/main" val="234136980"/>
                  </p:ext>
                </p:extLst>
              </p:nvPr>
            </p:nvGraphicFramePr>
            <p:xfrm>
              <a:off x="7633055" y="3332253"/>
              <a:ext cx="3048000" cy="1714500"/>
            </p:xfrm>
            <a:graphic>
              <a:graphicData uri="http://schemas.microsoft.com/office/powerpoint/2016/slidezoom">
                <pslz:sldZm>
                  <pslz:sldZmObj sldId="259" cId="3793545482">
                    <pslz:zmPr id="{FCA90019-1FA8-44E8-A861-0441F55F341F}"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a:scene3d>
                          <a:camera prst="isometricOffAxis2Top"/>
                          <a:lightRig rig="threePt" dir="t"/>
                        </a:scene3d>
                      </p166:spPr>
                    </pslz:zmPr>
                  </pslz:sldZmObj>
                </pslz:sldZm>
              </a:graphicData>
            </a:graphic>
          </p:graphicFrame>
        </mc:Choice>
        <mc:Fallback xmlns="">
          <p:pic>
            <p:nvPicPr>
              <p:cNvPr id="7" name="Slide Zoom 6">
                <a:hlinkClick r:id="rId9" action="ppaction://hlinksldjump"/>
                <a:extLst>
                  <a:ext uri="{FF2B5EF4-FFF2-40B4-BE49-F238E27FC236}">
                    <a16:creationId xmlns:a16="http://schemas.microsoft.com/office/drawing/2014/main" id="{0E7F8448-73D8-BA5D-2F4B-8207F8815403}"/>
                  </a:ext>
                </a:extLst>
              </p:cNvPr>
              <p:cNvPicPr>
                <a:picLocks noGrp="1" noRot="1" noChangeAspect="1" noMove="1" noResize="1" noEditPoints="1" noAdjustHandles="1" noChangeArrowheads="1" noChangeShapeType="1"/>
              </p:cNvPicPr>
              <p:nvPr/>
            </p:nvPicPr>
            <p:blipFill>
              <a:blip r:embed="rId10"/>
              <a:stretch>
                <a:fillRect/>
              </a:stretch>
            </p:blipFill>
            <p:spPr>
              <a:xfrm>
                <a:off x="7633055" y="3332253"/>
                <a:ext cx="3048000" cy="1714500"/>
              </a:xfrm>
              <a:prstGeom prst="rect">
                <a:avLst/>
              </a:prstGeom>
              <a:ln w="3175">
                <a:solidFill>
                  <a:prstClr val="ltGray"/>
                </a:solidFill>
              </a:ln>
              <a:scene3d>
                <a:camera prst="isometricOffAxis2Top"/>
                <a:lightRig rig="threePt" dir="t"/>
              </a:scene3d>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8ECAA49E-C972-A774-640F-7592F6C78906}"/>
                  </a:ext>
                </a:extLst>
              </p:cNvPr>
              <p:cNvGraphicFramePr>
                <a:graphicFrameLocks noChangeAspect="1"/>
              </p:cNvGraphicFramePr>
              <p:nvPr>
                <p:extLst>
                  <p:ext uri="{D42A27DB-BD31-4B8C-83A1-F6EECF244321}">
                    <p14:modId xmlns:p14="http://schemas.microsoft.com/office/powerpoint/2010/main" val="2843441562"/>
                  </p:ext>
                </p:extLst>
              </p:nvPr>
            </p:nvGraphicFramePr>
            <p:xfrm>
              <a:off x="7429054" y="4847844"/>
              <a:ext cx="3048000" cy="1714500"/>
            </p:xfrm>
            <a:graphic>
              <a:graphicData uri="http://schemas.microsoft.com/office/powerpoint/2016/slidezoom">
                <pslz:sldZm>
                  <pslz:sldZmObj sldId="260" cId="2519539686">
                    <pslz:zmPr id="{C017AFE3-18FB-40A8-A3A8-8141333DC40C}" returnToParent="0"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a:scene3d>
                          <a:camera prst="isometricOffAxis2Top"/>
                          <a:lightRig rig="threePt" dir="t"/>
                        </a:scene3d>
                      </p166:spPr>
                    </pslz:zmPr>
                  </pslz:sldZmObj>
                </pslz:sldZm>
              </a:graphicData>
            </a:graphic>
          </p:graphicFrame>
        </mc:Choice>
        <mc:Fallback xmlns="">
          <p:pic>
            <p:nvPicPr>
              <p:cNvPr id="9" name="Slide Zoom 8">
                <a:hlinkClick r:id="rId12" action="ppaction://hlinksldjump"/>
                <a:extLst>
                  <a:ext uri="{FF2B5EF4-FFF2-40B4-BE49-F238E27FC236}">
                    <a16:creationId xmlns:a16="http://schemas.microsoft.com/office/drawing/2014/main" id="{8ECAA49E-C972-A774-640F-7592F6C78906}"/>
                  </a:ext>
                </a:extLst>
              </p:cNvPr>
              <p:cNvPicPr>
                <a:picLocks noGrp="1" noRot="1" noChangeAspect="1" noMove="1" noResize="1" noEditPoints="1" noAdjustHandles="1" noChangeArrowheads="1" noChangeShapeType="1"/>
              </p:cNvPicPr>
              <p:nvPr/>
            </p:nvPicPr>
            <p:blipFill>
              <a:blip r:embed="rId13"/>
              <a:stretch>
                <a:fillRect/>
              </a:stretch>
            </p:blipFill>
            <p:spPr>
              <a:xfrm>
                <a:off x="7429054" y="4847844"/>
                <a:ext cx="3048000" cy="1714500"/>
              </a:xfrm>
              <a:prstGeom prst="rect">
                <a:avLst/>
              </a:prstGeom>
              <a:ln w="3175">
                <a:solidFill>
                  <a:prstClr val="ltGray"/>
                </a:solidFill>
              </a:ln>
              <a:scene3d>
                <a:camera prst="isometricOffAxis2Top"/>
                <a:lightRig rig="threePt" dir="t"/>
              </a:scene3d>
            </p:spPr>
          </p:pic>
        </mc:Fallback>
      </mc:AlternateContent>
    </p:spTree>
    <p:extLst>
      <p:ext uri="{BB962C8B-B14F-4D97-AF65-F5344CB8AC3E}">
        <p14:creationId xmlns:p14="http://schemas.microsoft.com/office/powerpoint/2010/main" val="339382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841B556B-C921-8858-95EF-C6D0026ADE5F}"/>
              </a:ext>
            </a:extLst>
          </p:cNvPr>
          <p:cNvSpPr/>
          <p:nvPr/>
        </p:nvSpPr>
        <p:spPr>
          <a:xfrm>
            <a:off x="3072984" y="284812"/>
            <a:ext cx="6310859" cy="1004341"/>
          </a:xfrm>
          <a:prstGeom prst="roundRect">
            <a:avLst/>
          </a:prstGeom>
          <a:solidFill>
            <a:srgbClr val="551418">
              <a:alpha val="5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F741F45-07D5-6133-BFD6-7C03FE467A9E}"/>
              </a:ext>
            </a:extLst>
          </p:cNvPr>
          <p:cNvSpPr txBox="1"/>
          <p:nvPr/>
        </p:nvSpPr>
        <p:spPr>
          <a:xfrm>
            <a:off x="3717560" y="433039"/>
            <a:ext cx="5021705" cy="707886"/>
          </a:xfrm>
          <a:prstGeom prst="rect">
            <a:avLst/>
          </a:prstGeom>
          <a:noFill/>
        </p:spPr>
        <p:txBody>
          <a:bodyPr wrap="square" rtlCol="0">
            <a:spAutoFit/>
          </a:bodyPr>
          <a:lstStyle/>
          <a:p>
            <a:pPr algn="ctr"/>
            <a:r>
              <a:rPr lang="en-US" sz="4000" dirty="0">
                <a:solidFill>
                  <a:schemeClr val="bg1"/>
                </a:solidFill>
                <a:latin typeface="Muthiara -Demo Version-" panose="02000500000000000000" pitchFamily="2" charset="0"/>
              </a:rPr>
              <a:t>Introduction</a:t>
            </a:r>
          </a:p>
        </p:txBody>
      </p:sp>
      <p:sp>
        <p:nvSpPr>
          <p:cNvPr id="16" name="TextBox 15">
            <a:extLst>
              <a:ext uri="{FF2B5EF4-FFF2-40B4-BE49-F238E27FC236}">
                <a16:creationId xmlns:a16="http://schemas.microsoft.com/office/drawing/2014/main" id="{D55D3310-2532-AA32-EB3A-C6D9A0E1CDF6}"/>
              </a:ext>
            </a:extLst>
          </p:cNvPr>
          <p:cNvSpPr txBox="1"/>
          <p:nvPr/>
        </p:nvSpPr>
        <p:spPr>
          <a:xfrm>
            <a:off x="3732550" y="507153"/>
            <a:ext cx="5021705" cy="707886"/>
          </a:xfrm>
          <a:prstGeom prst="rect">
            <a:avLst/>
          </a:prstGeom>
          <a:noFill/>
        </p:spPr>
        <p:txBody>
          <a:bodyPr wrap="square" rtlCol="0">
            <a:spAutoFit/>
          </a:bodyPr>
          <a:lstStyle/>
          <a:p>
            <a:pPr algn="ctr"/>
            <a:r>
              <a:rPr lang="en-US" sz="4000" dirty="0">
                <a:solidFill>
                  <a:schemeClr val="bg2">
                    <a:lumMod val="50000"/>
                  </a:schemeClr>
                </a:solidFill>
                <a:latin typeface="Muthiara -Demo Version-" panose="02000500000000000000" pitchFamily="2" charset="0"/>
              </a:rPr>
              <a:t>Introduction</a:t>
            </a:r>
          </a:p>
        </p:txBody>
      </p:sp>
      <p:sp>
        <p:nvSpPr>
          <p:cNvPr id="17" name="Rectangle: Rounded Corners 16">
            <a:extLst>
              <a:ext uri="{FF2B5EF4-FFF2-40B4-BE49-F238E27FC236}">
                <a16:creationId xmlns:a16="http://schemas.microsoft.com/office/drawing/2014/main" id="{F0D9A7B3-491A-5931-4CB8-0FC6E1A2E8A4}"/>
              </a:ext>
            </a:extLst>
          </p:cNvPr>
          <p:cNvSpPr/>
          <p:nvPr/>
        </p:nvSpPr>
        <p:spPr>
          <a:xfrm>
            <a:off x="1154241" y="1609728"/>
            <a:ext cx="10178321" cy="4332158"/>
          </a:xfrm>
          <a:prstGeom prst="roundRect">
            <a:avLst/>
          </a:prstGeom>
          <a:noFill/>
          <a:ln>
            <a:solidFill>
              <a:schemeClr val="bg1"/>
            </a:solidFill>
            <a:prstDash val="lgDash"/>
          </a:ln>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B5BE7C1-B778-8028-6D59-07B468050C39}"/>
              </a:ext>
            </a:extLst>
          </p:cNvPr>
          <p:cNvSpPr txBox="1"/>
          <p:nvPr/>
        </p:nvSpPr>
        <p:spPr>
          <a:xfrm>
            <a:off x="1668277" y="2007105"/>
            <a:ext cx="9150247" cy="923330"/>
          </a:xfrm>
          <a:prstGeom prst="rect">
            <a:avLst/>
          </a:prstGeom>
          <a:noFill/>
        </p:spPr>
        <p:txBody>
          <a:bodyPr wrap="square" rtlCol="0">
            <a:spAutoFit/>
          </a:bodyPr>
          <a:lstStyle/>
          <a:p>
            <a:r>
              <a:rPr lang="en-US" dirty="0">
                <a:solidFill>
                  <a:schemeClr val="bg1"/>
                </a:solidFill>
                <a:latin typeface="Agency FB" panose="020B0503020202020204" pitchFamily="34" charset="0"/>
              </a:rPr>
              <a:t>Hashing is a technique in </a:t>
            </a:r>
            <a:r>
              <a:rPr lang="en-US" b="1" dirty="0">
                <a:solidFill>
                  <a:schemeClr val="bg1"/>
                </a:solidFill>
                <a:latin typeface="Agency FB" panose="020B0503020202020204" pitchFamily="34" charset="0"/>
              </a:rPr>
              <a:t>data structures</a:t>
            </a:r>
            <a:r>
              <a:rPr lang="en-US" dirty="0">
                <a:solidFill>
                  <a:schemeClr val="bg1"/>
                </a:solidFill>
                <a:latin typeface="Agency FB" panose="020B0503020202020204" pitchFamily="34" charset="0"/>
              </a:rPr>
              <a:t> used to store and retrieve data efficiently, also known as mapping technique and Merkle tree. It involves using a function, called a </a:t>
            </a:r>
            <a:r>
              <a:rPr lang="en-US" b="1" dirty="0">
                <a:solidFill>
                  <a:schemeClr val="bg1"/>
                </a:solidFill>
                <a:latin typeface="Agency FB" panose="020B0503020202020204" pitchFamily="34" charset="0"/>
              </a:rPr>
              <a:t>hash function</a:t>
            </a:r>
            <a:r>
              <a:rPr lang="en-US" dirty="0">
                <a:solidFill>
                  <a:schemeClr val="bg1"/>
                </a:solidFill>
                <a:latin typeface="Agency FB" panose="020B0503020202020204" pitchFamily="34" charset="0"/>
              </a:rPr>
              <a:t>, to convert input data (keys) into a fixed-size integer (called a hash code or hash value), which determines the location (or index) of the data in a data structure, like a hash table.</a:t>
            </a:r>
          </a:p>
        </p:txBody>
      </p:sp>
      <p:sp>
        <p:nvSpPr>
          <p:cNvPr id="19" name="TextBox 18">
            <a:extLst>
              <a:ext uri="{FF2B5EF4-FFF2-40B4-BE49-F238E27FC236}">
                <a16:creationId xmlns:a16="http://schemas.microsoft.com/office/drawing/2014/main" id="{F9090DCB-5250-D254-3A1C-5F49176B7FCC}"/>
              </a:ext>
            </a:extLst>
          </p:cNvPr>
          <p:cNvSpPr txBox="1"/>
          <p:nvPr/>
        </p:nvSpPr>
        <p:spPr>
          <a:xfrm>
            <a:off x="1668277" y="3606569"/>
            <a:ext cx="8416976" cy="1754326"/>
          </a:xfrm>
          <a:prstGeom prst="rect">
            <a:avLst/>
          </a:prstGeom>
          <a:noFill/>
        </p:spPr>
        <p:txBody>
          <a:bodyPr wrap="square" rtlCol="0">
            <a:spAutoFit/>
          </a:bodyPr>
          <a:lstStyle/>
          <a:p>
            <a:r>
              <a:rPr lang="en-US" dirty="0">
                <a:solidFill>
                  <a:schemeClr val="bg1"/>
                </a:solidFill>
                <a:latin typeface="Agency FB" panose="020B0503020202020204" pitchFamily="34" charset="0"/>
              </a:rPr>
              <a:t>Imagine a library with books arranged by the first letter of the author's last name:</a:t>
            </a:r>
          </a:p>
          <a:p>
            <a:pPr marL="285750" indent="-285750">
              <a:buFont typeface="Arial" panose="020B0604020202020204" pitchFamily="34" charset="0"/>
              <a:buChar char="•"/>
            </a:pPr>
            <a:r>
              <a:rPr lang="en-US" dirty="0">
                <a:solidFill>
                  <a:schemeClr val="bg1"/>
                </a:solidFill>
                <a:latin typeface="Agency FB" panose="020B0503020202020204" pitchFamily="34" charset="0"/>
              </a:rPr>
              <a:t>"Tolkien" is stored in section T.</a:t>
            </a:r>
          </a:p>
          <a:p>
            <a:pPr marL="285750" indent="-285750">
              <a:buFont typeface="Arial" panose="020B0604020202020204" pitchFamily="34" charset="0"/>
              <a:buChar char="•"/>
            </a:pPr>
            <a:r>
              <a:rPr lang="en-US" dirty="0">
                <a:solidFill>
                  <a:schemeClr val="bg1"/>
                </a:solidFill>
                <a:latin typeface="Agency FB" panose="020B0503020202020204" pitchFamily="34" charset="0"/>
              </a:rPr>
              <a:t>"Rowling" is stored in section R. Here, the section (T, R) acts like a hash value.</a:t>
            </a:r>
          </a:p>
          <a:p>
            <a:pPr marL="285750" indent="-285750">
              <a:buFont typeface="Arial" panose="020B0604020202020204" pitchFamily="34" charset="0"/>
              <a:buChar char="•"/>
            </a:pPr>
            <a:r>
              <a:rPr lang="en-US" dirty="0">
                <a:solidFill>
                  <a:schemeClr val="bg1"/>
                </a:solidFill>
                <a:latin typeface="Agency FB" panose="020B0503020202020204" pitchFamily="34" charset="0"/>
              </a:rPr>
              <a:t>Similarly, in a hash table:</a:t>
            </a:r>
          </a:p>
          <a:p>
            <a:pPr marL="285750" indent="-285750">
              <a:buFont typeface="Arial" panose="020B0604020202020204" pitchFamily="34" charset="0"/>
              <a:buChar char="•"/>
            </a:pPr>
            <a:r>
              <a:rPr lang="en-US" dirty="0">
                <a:solidFill>
                  <a:schemeClr val="bg1"/>
                </a:solidFill>
                <a:latin typeface="Agency FB" panose="020B0503020202020204" pitchFamily="34" charset="0"/>
              </a:rPr>
              <a:t>"Tolkien" might hash to index 20.</a:t>
            </a:r>
          </a:p>
          <a:p>
            <a:pPr marL="285750" indent="-285750">
              <a:buFont typeface="Arial" panose="020B0604020202020204" pitchFamily="34" charset="0"/>
              <a:buChar char="•"/>
            </a:pPr>
            <a:r>
              <a:rPr lang="en-US" dirty="0">
                <a:solidFill>
                  <a:schemeClr val="bg1"/>
                </a:solidFill>
                <a:latin typeface="Agency FB" panose="020B0503020202020204" pitchFamily="34" charset="0"/>
              </a:rPr>
              <a:t>"Rowling" might hash to index 18.</a:t>
            </a:r>
          </a:p>
        </p:txBody>
      </p:sp>
      <p:sp>
        <p:nvSpPr>
          <p:cNvPr id="21" name="Rectangle: Rounded Corners 20">
            <a:extLst>
              <a:ext uri="{FF2B5EF4-FFF2-40B4-BE49-F238E27FC236}">
                <a16:creationId xmlns:a16="http://schemas.microsoft.com/office/drawing/2014/main" id="{101DC283-B831-99CC-2E7F-471690D7E147}"/>
              </a:ext>
            </a:extLst>
          </p:cNvPr>
          <p:cNvSpPr/>
          <p:nvPr/>
        </p:nvSpPr>
        <p:spPr>
          <a:xfrm>
            <a:off x="1668277" y="3049474"/>
            <a:ext cx="3080481" cy="397414"/>
          </a:xfrm>
          <a:prstGeom prst="roundRect">
            <a:avLst>
              <a:gd name="adj" fmla="val 50000"/>
            </a:avLst>
          </a:prstGeom>
          <a:solidFill>
            <a:srgbClr val="551418">
              <a:alpha val="5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291E383-B4E2-7677-C01B-A274E994EEC7}"/>
              </a:ext>
            </a:extLst>
          </p:cNvPr>
          <p:cNvSpPr txBox="1"/>
          <p:nvPr/>
        </p:nvSpPr>
        <p:spPr>
          <a:xfrm>
            <a:off x="2020548" y="3157396"/>
            <a:ext cx="1484025" cy="369332"/>
          </a:xfrm>
          <a:prstGeom prst="rect">
            <a:avLst/>
          </a:prstGeom>
          <a:noFill/>
        </p:spPr>
        <p:txBody>
          <a:bodyPr wrap="square" rtlCol="0">
            <a:spAutoFit/>
          </a:bodyPr>
          <a:lstStyle/>
          <a:p>
            <a:endParaRPr lang="en-US" dirty="0"/>
          </a:p>
        </p:txBody>
      </p:sp>
      <p:sp>
        <p:nvSpPr>
          <p:cNvPr id="25" name="TextBox 24">
            <a:extLst>
              <a:ext uri="{FF2B5EF4-FFF2-40B4-BE49-F238E27FC236}">
                <a16:creationId xmlns:a16="http://schemas.microsoft.com/office/drawing/2014/main" id="{2A50F056-FC29-12EF-5594-4FA443771A8A}"/>
              </a:ext>
            </a:extLst>
          </p:cNvPr>
          <p:cNvSpPr txBox="1"/>
          <p:nvPr/>
        </p:nvSpPr>
        <p:spPr>
          <a:xfrm>
            <a:off x="1915617" y="3077555"/>
            <a:ext cx="2833141" cy="369332"/>
          </a:xfrm>
          <a:prstGeom prst="rect">
            <a:avLst/>
          </a:prstGeom>
          <a:noFill/>
        </p:spPr>
        <p:txBody>
          <a:bodyPr wrap="square" rtlCol="0">
            <a:spAutoFit/>
          </a:bodyPr>
          <a:lstStyle/>
          <a:p>
            <a:r>
              <a:rPr lang="en-US" dirty="0">
                <a:solidFill>
                  <a:schemeClr val="bg1"/>
                </a:solidFill>
                <a:latin typeface="Ink Free" panose="03080402000500000000" pitchFamily="66" charset="0"/>
              </a:rPr>
              <a:t>Example (Real Life):</a:t>
            </a:r>
          </a:p>
        </p:txBody>
      </p:sp>
    </p:spTree>
    <p:extLst>
      <p:ext uri="{BB962C8B-B14F-4D97-AF65-F5344CB8AC3E}">
        <p14:creationId xmlns:p14="http://schemas.microsoft.com/office/powerpoint/2010/main" val="2458720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3F58EE9B-F49B-C512-B60B-676E02DB5366}"/>
              </a:ext>
            </a:extLst>
          </p:cNvPr>
          <p:cNvSpPr/>
          <p:nvPr/>
        </p:nvSpPr>
        <p:spPr>
          <a:xfrm>
            <a:off x="1061311" y="3760926"/>
            <a:ext cx="1018708" cy="960856"/>
          </a:xfrm>
          <a:prstGeom prst="ellipse">
            <a:avLst/>
          </a:prstGeom>
          <a:solidFill>
            <a:srgbClr val="551418">
              <a:alpha val="7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09294CE-90FB-896F-9BCF-9EC5AFABD281}"/>
              </a:ext>
            </a:extLst>
          </p:cNvPr>
          <p:cNvSpPr/>
          <p:nvPr/>
        </p:nvSpPr>
        <p:spPr>
          <a:xfrm>
            <a:off x="2178113" y="2766739"/>
            <a:ext cx="5247730" cy="668257"/>
          </a:xfrm>
          <a:prstGeom prst="roundRect">
            <a:avLst>
              <a:gd name="adj" fmla="val 50000"/>
            </a:avLst>
          </a:pr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C7A7E712-74A0-1E41-9E47-9A07521290A5}"/>
              </a:ext>
            </a:extLst>
          </p:cNvPr>
          <p:cNvSpPr/>
          <p:nvPr/>
        </p:nvSpPr>
        <p:spPr>
          <a:xfrm>
            <a:off x="357267" y="296055"/>
            <a:ext cx="4672559" cy="1682646"/>
          </a:xfrm>
          <a:custGeom>
            <a:avLst/>
            <a:gdLst>
              <a:gd name="connsiteX0" fmla="*/ 4020487 w 4672559"/>
              <a:gd name="connsiteY0" fmla="*/ 0 h 1682646"/>
              <a:gd name="connsiteX1" fmla="*/ 4672559 w 4672559"/>
              <a:gd name="connsiteY1" fmla="*/ 644577 h 1682646"/>
              <a:gd name="connsiteX2" fmla="*/ 4020487 w 4672559"/>
              <a:gd name="connsiteY2" fmla="*/ 1289154 h 1682646"/>
              <a:gd name="connsiteX3" fmla="*/ 3889072 w 4672559"/>
              <a:gd name="connsiteY3" fmla="*/ 1276059 h 1682646"/>
              <a:gd name="connsiteX4" fmla="*/ 3781313 w 4672559"/>
              <a:gd name="connsiteY4" fmla="*/ 1242993 h 1682646"/>
              <a:gd name="connsiteX5" fmla="*/ 3766876 w 4672559"/>
              <a:gd name="connsiteY5" fmla="*/ 1288967 h 1682646"/>
              <a:gd name="connsiteX6" fmla="*/ 3166047 w 4672559"/>
              <a:gd name="connsiteY6" fmla="*/ 1682646 h 1682646"/>
              <a:gd name="connsiteX7" fmla="*/ 2625339 w 4672559"/>
              <a:gd name="connsiteY7" fmla="*/ 1398458 h 1682646"/>
              <a:gd name="connsiteX8" fmla="*/ 2573106 w 4672559"/>
              <a:gd name="connsiteY8" fmla="*/ 1303333 h 1682646"/>
              <a:gd name="connsiteX9" fmla="*/ 2452140 w 4672559"/>
              <a:gd name="connsiteY9" fmla="*/ 1315387 h 1682646"/>
              <a:gd name="connsiteX10" fmla="*/ 2198324 w 4672559"/>
              <a:gd name="connsiteY10" fmla="*/ 1264733 h 1682646"/>
              <a:gd name="connsiteX11" fmla="*/ 2157936 w 4672559"/>
              <a:gd name="connsiteY11" fmla="*/ 1243063 h 1682646"/>
              <a:gd name="connsiteX12" fmla="*/ 2152935 w 4672559"/>
              <a:gd name="connsiteY12" fmla="*/ 1258988 h 1682646"/>
              <a:gd name="connsiteX13" fmla="*/ 1552106 w 4672559"/>
              <a:gd name="connsiteY13" fmla="*/ 1652666 h 1682646"/>
              <a:gd name="connsiteX14" fmla="*/ 951278 w 4672559"/>
              <a:gd name="connsiteY14" fmla="*/ 1258988 h 1682646"/>
              <a:gd name="connsiteX15" fmla="*/ 946277 w 4672559"/>
              <a:gd name="connsiteY15" fmla="*/ 1243063 h 1682646"/>
              <a:gd name="connsiteX16" fmla="*/ 905888 w 4672559"/>
              <a:gd name="connsiteY16" fmla="*/ 1264733 h 1682646"/>
              <a:gd name="connsiteX17" fmla="*/ 652072 w 4672559"/>
              <a:gd name="connsiteY17" fmla="*/ 1315387 h 1682646"/>
              <a:gd name="connsiteX18" fmla="*/ 0 w 4672559"/>
              <a:gd name="connsiteY18" fmla="*/ 670810 h 1682646"/>
              <a:gd name="connsiteX19" fmla="*/ 652072 w 4672559"/>
              <a:gd name="connsiteY19" fmla="*/ 26233 h 1682646"/>
              <a:gd name="connsiteX20" fmla="*/ 1252901 w 4672559"/>
              <a:gd name="connsiteY20" fmla="*/ 419912 h 1682646"/>
              <a:gd name="connsiteX21" fmla="*/ 1257902 w 4672559"/>
              <a:gd name="connsiteY21" fmla="*/ 435837 h 1682646"/>
              <a:gd name="connsiteX22" fmla="*/ 1298291 w 4672559"/>
              <a:gd name="connsiteY22" fmla="*/ 414166 h 1682646"/>
              <a:gd name="connsiteX23" fmla="*/ 1552106 w 4672559"/>
              <a:gd name="connsiteY23" fmla="*/ 363512 h 1682646"/>
              <a:gd name="connsiteX24" fmla="*/ 1805922 w 4672559"/>
              <a:gd name="connsiteY24" fmla="*/ 414166 h 1682646"/>
              <a:gd name="connsiteX25" fmla="*/ 1846310 w 4672559"/>
              <a:gd name="connsiteY25" fmla="*/ 435836 h 1682646"/>
              <a:gd name="connsiteX26" fmla="*/ 1851311 w 4672559"/>
              <a:gd name="connsiteY26" fmla="*/ 419912 h 1682646"/>
              <a:gd name="connsiteX27" fmla="*/ 2452140 w 4672559"/>
              <a:gd name="connsiteY27" fmla="*/ 26233 h 1682646"/>
              <a:gd name="connsiteX28" fmla="*/ 2992848 w 4672559"/>
              <a:gd name="connsiteY28" fmla="*/ 310421 h 1682646"/>
              <a:gd name="connsiteX29" fmla="*/ 3045081 w 4672559"/>
              <a:gd name="connsiteY29" fmla="*/ 405546 h 1682646"/>
              <a:gd name="connsiteX30" fmla="*/ 3166047 w 4672559"/>
              <a:gd name="connsiteY30" fmla="*/ 393492 h 1682646"/>
              <a:gd name="connsiteX31" fmla="*/ 3297462 w 4672559"/>
              <a:gd name="connsiteY31" fmla="*/ 406588 h 1682646"/>
              <a:gd name="connsiteX32" fmla="*/ 3405221 w 4672559"/>
              <a:gd name="connsiteY32" fmla="*/ 439653 h 1682646"/>
              <a:gd name="connsiteX33" fmla="*/ 3419658 w 4672559"/>
              <a:gd name="connsiteY33" fmla="*/ 393679 h 1682646"/>
              <a:gd name="connsiteX34" fmla="*/ 4020487 w 4672559"/>
              <a:gd name="connsiteY34" fmla="*/ 0 h 168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72559" h="1682646">
                <a:moveTo>
                  <a:pt x="4020487" y="0"/>
                </a:moveTo>
                <a:cubicBezTo>
                  <a:pt x="4380616" y="0"/>
                  <a:pt x="4672559" y="288587"/>
                  <a:pt x="4672559" y="644577"/>
                </a:cubicBezTo>
                <a:cubicBezTo>
                  <a:pt x="4672559" y="1000567"/>
                  <a:pt x="4380616" y="1289154"/>
                  <a:pt x="4020487" y="1289154"/>
                </a:cubicBezTo>
                <a:cubicBezTo>
                  <a:pt x="3975471" y="1289154"/>
                  <a:pt x="3931520" y="1284645"/>
                  <a:pt x="3889072" y="1276059"/>
                </a:cubicBezTo>
                <a:lnTo>
                  <a:pt x="3781313" y="1242993"/>
                </a:lnTo>
                <a:lnTo>
                  <a:pt x="3766876" y="1288967"/>
                </a:lnTo>
                <a:cubicBezTo>
                  <a:pt x="3667886" y="1520316"/>
                  <a:pt x="3436144" y="1682646"/>
                  <a:pt x="3166047" y="1682646"/>
                </a:cubicBezTo>
                <a:cubicBezTo>
                  <a:pt x="2940966" y="1682646"/>
                  <a:pt x="2742521" y="1569917"/>
                  <a:pt x="2625339" y="1398458"/>
                </a:cubicBezTo>
                <a:lnTo>
                  <a:pt x="2573106" y="1303333"/>
                </a:lnTo>
                <a:lnTo>
                  <a:pt x="2452140" y="1315387"/>
                </a:lnTo>
                <a:cubicBezTo>
                  <a:pt x="2362108" y="1315387"/>
                  <a:pt x="2276337" y="1297350"/>
                  <a:pt x="2198324" y="1264733"/>
                </a:cubicBezTo>
                <a:lnTo>
                  <a:pt x="2157936" y="1243063"/>
                </a:lnTo>
                <a:lnTo>
                  <a:pt x="2152935" y="1258988"/>
                </a:lnTo>
                <a:cubicBezTo>
                  <a:pt x="2053945" y="1490336"/>
                  <a:pt x="1822203" y="1652666"/>
                  <a:pt x="1552106" y="1652666"/>
                </a:cubicBezTo>
                <a:cubicBezTo>
                  <a:pt x="1282010" y="1652666"/>
                  <a:pt x="1050267" y="1490336"/>
                  <a:pt x="951278" y="1258988"/>
                </a:cubicBezTo>
                <a:lnTo>
                  <a:pt x="946277" y="1243063"/>
                </a:lnTo>
                <a:lnTo>
                  <a:pt x="905888" y="1264733"/>
                </a:lnTo>
                <a:cubicBezTo>
                  <a:pt x="827875" y="1297350"/>
                  <a:pt x="742104" y="1315387"/>
                  <a:pt x="652072" y="1315387"/>
                </a:cubicBezTo>
                <a:cubicBezTo>
                  <a:pt x="291943" y="1315387"/>
                  <a:pt x="0" y="1026800"/>
                  <a:pt x="0" y="670810"/>
                </a:cubicBezTo>
                <a:cubicBezTo>
                  <a:pt x="0" y="314820"/>
                  <a:pt x="291943" y="26233"/>
                  <a:pt x="652072" y="26233"/>
                </a:cubicBezTo>
                <a:cubicBezTo>
                  <a:pt x="922169" y="26233"/>
                  <a:pt x="1153911" y="188563"/>
                  <a:pt x="1252901" y="419912"/>
                </a:cubicBezTo>
                <a:lnTo>
                  <a:pt x="1257902" y="435837"/>
                </a:lnTo>
                <a:lnTo>
                  <a:pt x="1298291" y="414166"/>
                </a:lnTo>
                <a:cubicBezTo>
                  <a:pt x="1376303" y="381549"/>
                  <a:pt x="1462074" y="363512"/>
                  <a:pt x="1552106" y="363512"/>
                </a:cubicBezTo>
                <a:cubicBezTo>
                  <a:pt x="1642139" y="363512"/>
                  <a:pt x="1727909" y="381549"/>
                  <a:pt x="1805922" y="414166"/>
                </a:cubicBezTo>
                <a:lnTo>
                  <a:pt x="1846310" y="435836"/>
                </a:lnTo>
                <a:lnTo>
                  <a:pt x="1851311" y="419912"/>
                </a:lnTo>
                <a:cubicBezTo>
                  <a:pt x="1950301" y="188563"/>
                  <a:pt x="2182043" y="26233"/>
                  <a:pt x="2452140" y="26233"/>
                </a:cubicBezTo>
                <a:cubicBezTo>
                  <a:pt x="2677221" y="26233"/>
                  <a:pt x="2875666" y="138962"/>
                  <a:pt x="2992848" y="310421"/>
                </a:cubicBezTo>
                <a:lnTo>
                  <a:pt x="3045081" y="405546"/>
                </a:lnTo>
                <a:lnTo>
                  <a:pt x="3166047" y="393492"/>
                </a:lnTo>
                <a:cubicBezTo>
                  <a:pt x="3211063" y="393492"/>
                  <a:pt x="3255014" y="398001"/>
                  <a:pt x="3297462" y="406588"/>
                </a:cubicBezTo>
                <a:lnTo>
                  <a:pt x="3405221" y="439653"/>
                </a:lnTo>
                <a:lnTo>
                  <a:pt x="3419658" y="393679"/>
                </a:lnTo>
                <a:cubicBezTo>
                  <a:pt x="3518648" y="162330"/>
                  <a:pt x="3750390" y="0"/>
                  <a:pt x="4020487" y="0"/>
                </a:cubicBezTo>
                <a:close/>
              </a:path>
            </a:pathLst>
          </a:custGeom>
          <a:solidFill>
            <a:srgbClr val="551418">
              <a:alpha val="5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4645C83B-4CC2-6F11-9B56-8B988F1A4FCD}"/>
              </a:ext>
            </a:extLst>
          </p:cNvPr>
          <p:cNvSpPr/>
          <p:nvPr/>
        </p:nvSpPr>
        <p:spPr>
          <a:xfrm>
            <a:off x="509667" y="448455"/>
            <a:ext cx="4672559" cy="1682646"/>
          </a:xfrm>
          <a:custGeom>
            <a:avLst/>
            <a:gdLst>
              <a:gd name="connsiteX0" fmla="*/ 4020487 w 4672559"/>
              <a:gd name="connsiteY0" fmla="*/ 0 h 1682646"/>
              <a:gd name="connsiteX1" fmla="*/ 4672559 w 4672559"/>
              <a:gd name="connsiteY1" fmla="*/ 644577 h 1682646"/>
              <a:gd name="connsiteX2" fmla="*/ 4020487 w 4672559"/>
              <a:gd name="connsiteY2" fmla="*/ 1289154 h 1682646"/>
              <a:gd name="connsiteX3" fmla="*/ 3889072 w 4672559"/>
              <a:gd name="connsiteY3" fmla="*/ 1276059 h 1682646"/>
              <a:gd name="connsiteX4" fmla="*/ 3781313 w 4672559"/>
              <a:gd name="connsiteY4" fmla="*/ 1242993 h 1682646"/>
              <a:gd name="connsiteX5" fmla="*/ 3766876 w 4672559"/>
              <a:gd name="connsiteY5" fmla="*/ 1288967 h 1682646"/>
              <a:gd name="connsiteX6" fmla="*/ 3166047 w 4672559"/>
              <a:gd name="connsiteY6" fmla="*/ 1682646 h 1682646"/>
              <a:gd name="connsiteX7" fmla="*/ 2625339 w 4672559"/>
              <a:gd name="connsiteY7" fmla="*/ 1398458 h 1682646"/>
              <a:gd name="connsiteX8" fmla="*/ 2573106 w 4672559"/>
              <a:gd name="connsiteY8" fmla="*/ 1303333 h 1682646"/>
              <a:gd name="connsiteX9" fmla="*/ 2452140 w 4672559"/>
              <a:gd name="connsiteY9" fmla="*/ 1315387 h 1682646"/>
              <a:gd name="connsiteX10" fmla="*/ 2198324 w 4672559"/>
              <a:gd name="connsiteY10" fmla="*/ 1264733 h 1682646"/>
              <a:gd name="connsiteX11" fmla="*/ 2157936 w 4672559"/>
              <a:gd name="connsiteY11" fmla="*/ 1243063 h 1682646"/>
              <a:gd name="connsiteX12" fmla="*/ 2152935 w 4672559"/>
              <a:gd name="connsiteY12" fmla="*/ 1258988 h 1682646"/>
              <a:gd name="connsiteX13" fmla="*/ 1552106 w 4672559"/>
              <a:gd name="connsiteY13" fmla="*/ 1652666 h 1682646"/>
              <a:gd name="connsiteX14" fmla="*/ 951278 w 4672559"/>
              <a:gd name="connsiteY14" fmla="*/ 1258988 h 1682646"/>
              <a:gd name="connsiteX15" fmla="*/ 946277 w 4672559"/>
              <a:gd name="connsiteY15" fmla="*/ 1243063 h 1682646"/>
              <a:gd name="connsiteX16" fmla="*/ 905888 w 4672559"/>
              <a:gd name="connsiteY16" fmla="*/ 1264733 h 1682646"/>
              <a:gd name="connsiteX17" fmla="*/ 652072 w 4672559"/>
              <a:gd name="connsiteY17" fmla="*/ 1315387 h 1682646"/>
              <a:gd name="connsiteX18" fmla="*/ 0 w 4672559"/>
              <a:gd name="connsiteY18" fmla="*/ 670810 h 1682646"/>
              <a:gd name="connsiteX19" fmla="*/ 652072 w 4672559"/>
              <a:gd name="connsiteY19" fmla="*/ 26233 h 1682646"/>
              <a:gd name="connsiteX20" fmla="*/ 1252901 w 4672559"/>
              <a:gd name="connsiteY20" fmla="*/ 419912 h 1682646"/>
              <a:gd name="connsiteX21" fmla="*/ 1257902 w 4672559"/>
              <a:gd name="connsiteY21" fmla="*/ 435837 h 1682646"/>
              <a:gd name="connsiteX22" fmla="*/ 1298291 w 4672559"/>
              <a:gd name="connsiteY22" fmla="*/ 414166 h 1682646"/>
              <a:gd name="connsiteX23" fmla="*/ 1552106 w 4672559"/>
              <a:gd name="connsiteY23" fmla="*/ 363512 h 1682646"/>
              <a:gd name="connsiteX24" fmla="*/ 1805922 w 4672559"/>
              <a:gd name="connsiteY24" fmla="*/ 414166 h 1682646"/>
              <a:gd name="connsiteX25" fmla="*/ 1846310 w 4672559"/>
              <a:gd name="connsiteY25" fmla="*/ 435836 h 1682646"/>
              <a:gd name="connsiteX26" fmla="*/ 1851311 w 4672559"/>
              <a:gd name="connsiteY26" fmla="*/ 419912 h 1682646"/>
              <a:gd name="connsiteX27" fmla="*/ 2452140 w 4672559"/>
              <a:gd name="connsiteY27" fmla="*/ 26233 h 1682646"/>
              <a:gd name="connsiteX28" fmla="*/ 2992848 w 4672559"/>
              <a:gd name="connsiteY28" fmla="*/ 310421 h 1682646"/>
              <a:gd name="connsiteX29" fmla="*/ 3045081 w 4672559"/>
              <a:gd name="connsiteY29" fmla="*/ 405546 h 1682646"/>
              <a:gd name="connsiteX30" fmla="*/ 3166047 w 4672559"/>
              <a:gd name="connsiteY30" fmla="*/ 393492 h 1682646"/>
              <a:gd name="connsiteX31" fmla="*/ 3297462 w 4672559"/>
              <a:gd name="connsiteY31" fmla="*/ 406588 h 1682646"/>
              <a:gd name="connsiteX32" fmla="*/ 3405221 w 4672559"/>
              <a:gd name="connsiteY32" fmla="*/ 439653 h 1682646"/>
              <a:gd name="connsiteX33" fmla="*/ 3419658 w 4672559"/>
              <a:gd name="connsiteY33" fmla="*/ 393679 h 1682646"/>
              <a:gd name="connsiteX34" fmla="*/ 4020487 w 4672559"/>
              <a:gd name="connsiteY34" fmla="*/ 0 h 168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72559" h="1682646">
                <a:moveTo>
                  <a:pt x="4020487" y="0"/>
                </a:moveTo>
                <a:cubicBezTo>
                  <a:pt x="4380616" y="0"/>
                  <a:pt x="4672559" y="288587"/>
                  <a:pt x="4672559" y="644577"/>
                </a:cubicBezTo>
                <a:cubicBezTo>
                  <a:pt x="4672559" y="1000567"/>
                  <a:pt x="4380616" y="1289154"/>
                  <a:pt x="4020487" y="1289154"/>
                </a:cubicBezTo>
                <a:cubicBezTo>
                  <a:pt x="3975471" y="1289154"/>
                  <a:pt x="3931520" y="1284645"/>
                  <a:pt x="3889072" y="1276059"/>
                </a:cubicBezTo>
                <a:lnTo>
                  <a:pt x="3781313" y="1242993"/>
                </a:lnTo>
                <a:lnTo>
                  <a:pt x="3766876" y="1288967"/>
                </a:lnTo>
                <a:cubicBezTo>
                  <a:pt x="3667886" y="1520316"/>
                  <a:pt x="3436144" y="1682646"/>
                  <a:pt x="3166047" y="1682646"/>
                </a:cubicBezTo>
                <a:cubicBezTo>
                  <a:pt x="2940966" y="1682646"/>
                  <a:pt x="2742521" y="1569917"/>
                  <a:pt x="2625339" y="1398458"/>
                </a:cubicBezTo>
                <a:lnTo>
                  <a:pt x="2573106" y="1303333"/>
                </a:lnTo>
                <a:lnTo>
                  <a:pt x="2452140" y="1315387"/>
                </a:lnTo>
                <a:cubicBezTo>
                  <a:pt x="2362108" y="1315387"/>
                  <a:pt x="2276337" y="1297350"/>
                  <a:pt x="2198324" y="1264733"/>
                </a:cubicBezTo>
                <a:lnTo>
                  <a:pt x="2157936" y="1243063"/>
                </a:lnTo>
                <a:lnTo>
                  <a:pt x="2152935" y="1258988"/>
                </a:lnTo>
                <a:cubicBezTo>
                  <a:pt x="2053945" y="1490336"/>
                  <a:pt x="1822203" y="1652666"/>
                  <a:pt x="1552106" y="1652666"/>
                </a:cubicBezTo>
                <a:cubicBezTo>
                  <a:pt x="1282010" y="1652666"/>
                  <a:pt x="1050267" y="1490336"/>
                  <a:pt x="951278" y="1258988"/>
                </a:cubicBezTo>
                <a:lnTo>
                  <a:pt x="946277" y="1243063"/>
                </a:lnTo>
                <a:lnTo>
                  <a:pt x="905888" y="1264733"/>
                </a:lnTo>
                <a:cubicBezTo>
                  <a:pt x="827875" y="1297350"/>
                  <a:pt x="742104" y="1315387"/>
                  <a:pt x="652072" y="1315387"/>
                </a:cubicBezTo>
                <a:cubicBezTo>
                  <a:pt x="291943" y="1315387"/>
                  <a:pt x="0" y="1026800"/>
                  <a:pt x="0" y="670810"/>
                </a:cubicBezTo>
                <a:cubicBezTo>
                  <a:pt x="0" y="314820"/>
                  <a:pt x="291943" y="26233"/>
                  <a:pt x="652072" y="26233"/>
                </a:cubicBezTo>
                <a:cubicBezTo>
                  <a:pt x="922169" y="26233"/>
                  <a:pt x="1153911" y="188563"/>
                  <a:pt x="1252901" y="419912"/>
                </a:cubicBezTo>
                <a:lnTo>
                  <a:pt x="1257902" y="435837"/>
                </a:lnTo>
                <a:lnTo>
                  <a:pt x="1298291" y="414166"/>
                </a:lnTo>
                <a:cubicBezTo>
                  <a:pt x="1376303" y="381549"/>
                  <a:pt x="1462074" y="363512"/>
                  <a:pt x="1552106" y="363512"/>
                </a:cubicBezTo>
                <a:cubicBezTo>
                  <a:pt x="1642139" y="363512"/>
                  <a:pt x="1727909" y="381549"/>
                  <a:pt x="1805922" y="414166"/>
                </a:cubicBezTo>
                <a:lnTo>
                  <a:pt x="1846310" y="435836"/>
                </a:lnTo>
                <a:lnTo>
                  <a:pt x="1851311" y="419912"/>
                </a:lnTo>
                <a:cubicBezTo>
                  <a:pt x="1950301" y="188563"/>
                  <a:pt x="2182043" y="26233"/>
                  <a:pt x="2452140" y="26233"/>
                </a:cubicBezTo>
                <a:cubicBezTo>
                  <a:pt x="2677221" y="26233"/>
                  <a:pt x="2875666" y="138962"/>
                  <a:pt x="2992848" y="310421"/>
                </a:cubicBezTo>
                <a:lnTo>
                  <a:pt x="3045081" y="405546"/>
                </a:lnTo>
                <a:lnTo>
                  <a:pt x="3166047" y="393492"/>
                </a:lnTo>
                <a:cubicBezTo>
                  <a:pt x="3211063" y="393492"/>
                  <a:pt x="3255014" y="398001"/>
                  <a:pt x="3297462" y="406588"/>
                </a:cubicBezTo>
                <a:lnTo>
                  <a:pt x="3405221" y="439653"/>
                </a:lnTo>
                <a:lnTo>
                  <a:pt x="3419658" y="393679"/>
                </a:lnTo>
                <a:cubicBezTo>
                  <a:pt x="3518648" y="162330"/>
                  <a:pt x="3750390" y="0"/>
                  <a:pt x="4020487" y="0"/>
                </a:cubicBezTo>
                <a:close/>
              </a:path>
            </a:pathLst>
          </a:custGeom>
          <a:solidFill>
            <a:srgbClr val="551418">
              <a:alpha val="5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A065971-674D-479D-C6B0-6D03BF30F696}"/>
              </a:ext>
            </a:extLst>
          </p:cNvPr>
          <p:cNvSpPr/>
          <p:nvPr/>
        </p:nvSpPr>
        <p:spPr>
          <a:xfrm>
            <a:off x="662067" y="600855"/>
            <a:ext cx="4672559" cy="1682646"/>
          </a:xfrm>
          <a:custGeom>
            <a:avLst/>
            <a:gdLst>
              <a:gd name="connsiteX0" fmla="*/ 4020487 w 4672559"/>
              <a:gd name="connsiteY0" fmla="*/ 0 h 1682646"/>
              <a:gd name="connsiteX1" fmla="*/ 4672559 w 4672559"/>
              <a:gd name="connsiteY1" fmla="*/ 644577 h 1682646"/>
              <a:gd name="connsiteX2" fmla="*/ 4020487 w 4672559"/>
              <a:gd name="connsiteY2" fmla="*/ 1289154 h 1682646"/>
              <a:gd name="connsiteX3" fmla="*/ 3889072 w 4672559"/>
              <a:gd name="connsiteY3" fmla="*/ 1276059 h 1682646"/>
              <a:gd name="connsiteX4" fmla="*/ 3781313 w 4672559"/>
              <a:gd name="connsiteY4" fmla="*/ 1242993 h 1682646"/>
              <a:gd name="connsiteX5" fmla="*/ 3766876 w 4672559"/>
              <a:gd name="connsiteY5" fmla="*/ 1288967 h 1682646"/>
              <a:gd name="connsiteX6" fmla="*/ 3166047 w 4672559"/>
              <a:gd name="connsiteY6" fmla="*/ 1682646 h 1682646"/>
              <a:gd name="connsiteX7" fmla="*/ 2625339 w 4672559"/>
              <a:gd name="connsiteY7" fmla="*/ 1398458 h 1682646"/>
              <a:gd name="connsiteX8" fmla="*/ 2573106 w 4672559"/>
              <a:gd name="connsiteY8" fmla="*/ 1303333 h 1682646"/>
              <a:gd name="connsiteX9" fmla="*/ 2452140 w 4672559"/>
              <a:gd name="connsiteY9" fmla="*/ 1315387 h 1682646"/>
              <a:gd name="connsiteX10" fmla="*/ 2198324 w 4672559"/>
              <a:gd name="connsiteY10" fmla="*/ 1264733 h 1682646"/>
              <a:gd name="connsiteX11" fmla="*/ 2157936 w 4672559"/>
              <a:gd name="connsiteY11" fmla="*/ 1243063 h 1682646"/>
              <a:gd name="connsiteX12" fmla="*/ 2152935 w 4672559"/>
              <a:gd name="connsiteY12" fmla="*/ 1258988 h 1682646"/>
              <a:gd name="connsiteX13" fmla="*/ 1552106 w 4672559"/>
              <a:gd name="connsiteY13" fmla="*/ 1652666 h 1682646"/>
              <a:gd name="connsiteX14" fmla="*/ 951278 w 4672559"/>
              <a:gd name="connsiteY14" fmla="*/ 1258988 h 1682646"/>
              <a:gd name="connsiteX15" fmla="*/ 946277 w 4672559"/>
              <a:gd name="connsiteY15" fmla="*/ 1243063 h 1682646"/>
              <a:gd name="connsiteX16" fmla="*/ 905888 w 4672559"/>
              <a:gd name="connsiteY16" fmla="*/ 1264733 h 1682646"/>
              <a:gd name="connsiteX17" fmla="*/ 652072 w 4672559"/>
              <a:gd name="connsiteY17" fmla="*/ 1315387 h 1682646"/>
              <a:gd name="connsiteX18" fmla="*/ 0 w 4672559"/>
              <a:gd name="connsiteY18" fmla="*/ 670810 h 1682646"/>
              <a:gd name="connsiteX19" fmla="*/ 652072 w 4672559"/>
              <a:gd name="connsiteY19" fmla="*/ 26233 h 1682646"/>
              <a:gd name="connsiteX20" fmla="*/ 1252901 w 4672559"/>
              <a:gd name="connsiteY20" fmla="*/ 419912 h 1682646"/>
              <a:gd name="connsiteX21" fmla="*/ 1257902 w 4672559"/>
              <a:gd name="connsiteY21" fmla="*/ 435837 h 1682646"/>
              <a:gd name="connsiteX22" fmla="*/ 1298291 w 4672559"/>
              <a:gd name="connsiteY22" fmla="*/ 414166 h 1682646"/>
              <a:gd name="connsiteX23" fmla="*/ 1552106 w 4672559"/>
              <a:gd name="connsiteY23" fmla="*/ 363512 h 1682646"/>
              <a:gd name="connsiteX24" fmla="*/ 1805922 w 4672559"/>
              <a:gd name="connsiteY24" fmla="*/ 414166 h 1682646"/>
              <a:gd name="connsiteX25" fmla="*/ 1846310 w 4672559"/>
              <a:gd name="connsiteY25" fmla="*/ 435836 h 1682646"/>
              <a:gd name="connsiteX26" fmla="*/ 1851311 w 4672559"/>
              <a:gd name="connsiteY26" fmla="*/ 419912 h 1682646"/>
              <a:gd name="connsiteX27" fmla="*/ 2452140 w 4672559"/>
              <a:gd name="connsiteY27" fmla="*/ 26233 h 1682646"/>
              <a:gd name="connsiteX28" fmla="*/ 2992848 w 4672559"/>
              <a:gd name="connsiteY28" fmla="*/ 310421 h 1682646"/>
              <a:gd name="connsiteX29" fmla="*/ 3045081 w 4672559"/>
              <a:gd name="connsiteY29" fmla="*/ 405546 h 1682646"/>
              <a:gd name="connsiteX30" fmla="*/ 3166047 w 4672559"/>
              <a:gd name="connsiteY30" fmla="*/ 393492 h 1682646"/>
              <a:gd name="connsiteX31" fmla="*/ 3297462 w 4672559"/>
              <a:gd name="connsiteY31" fmla="*/ 406588 h 1682646"/>
              <a:gd name="connsiteX32" fmla="*/ 3405221 w 4672559"/>
              <a:gd name="connsiteY32" fmla="*/ 439653 h 1682646"/>
              <a:gd name="connsiteX33" fmla="*/ 3419658 w 4672559"/>
              <a:gd name="connsiteY33" fmla="*/ 393679 h 1682646"/>
              <a:gd name="connsiteX34" fmla="*/ 4020487 w 4672559"/>
              <a:gd name="connsiteY34" fmla="*/ 0 h 168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72559" h="1682646">
                <a:moveTo>
                  <a:pt x="4020487" y="0"/>
                </a:moveTo>
                <a:cubicBezTo>
                  <a:pt x="4380616" y="0"/>
                  <a:pt x="4672559" y="288587"/>
                  <a:pt x="4672559" y="644577"/>
                </a:cubicBezTo>
                <a:cubicBezTo>
                  <a:pt x="4672559" y="1000567"/>
                  <a:pt x="4380616" y="1289154"/>
                  <a:pt x="4020487" y="1289154"/>
                </a:cubicBezTo>
                <a:cubicBezTo>
                  <a:pt x="3975471" y="1289154"/>
                  <a:pt x="3931520" y="1284645"/>
                  <a:pt x="3889072" y="1276059"/>
                </a:cubicBezTo>
                <a:lnTo>
                  <a:pt x="3781313" y="1242993"/>
                </a:lnTo>
                <a:lnTo>
                  <a:pt x="3766876" y="1288967"/>
                </a:lnTo>
                <a:cubicBezTo>
                  <a:pt x="3667886" y="1520316"/>
                  <a:pt x="3436144" y="1682646"/>
                  <a:pt x="3166047" y="1682646"/>
                </a:cubicBezTo>
                <a:cubicBezTo>
                  <a:pt x="2940966" y="1682646"/>
                  <a:pt x="2742521" y="1569917"/>
                  <a:pt x="2625339" y="1398458"/>
                </a:cubicBezTo>
                <a:lnTo>
                  <a:pt x="2573106" y="1303333"/>
                </a:lnTo>
                <a:lnTo>
                  <a:pt x="2452140" y="1315387"/>
                </a:lnTo>
                <a:cubicBezTo>
                  <a:pt x="2362108" y="1315387"/>
                  <a:pt x="2276337" y="1297350"/>
                  <a:pt x="2198324" y="1264733"/>
                </a:cubicBezTo>
                <a:lnTo>
                  <a:pt x="2157936" y="1243063"/>
                </a:lnTo>
                <a:lnTo>
                  <a:pt x="2152935" y="1258988"/>
                </a:lnTo>
                <a:cubicBezTo>
                  <a:pt x="2053945" y="1490336"/>
                  <a:pt x="1822203" y="1652666"/>
                  <a:pt x="1552106" y="1652666"/>
                </a:cubicBezTo>
                <a:cubicBezTo>
                  <a:pt x="1282010" y="1652666"/>
                  <a:pt x="1050267" y="1490336"/>
                  <a:pt x="951278" y="1258988"/>
                </a:cubicBezTo>
                <a:lnTo>
                  <a:pt x="946277" y="1243063"/>
                </a:lnTo>
                <a:lnTo>
                  <a:pt x="905888" y="1264733"/>
                </a:lnTo>
                <a:cubicBezTo>
                  <a:pt x="827875" y="1297350"/>
                  <a:pt x="742104" y="1315387"/>
                  <a:pt x="652072" y="1315387"/>
                </a:cubicBezTo>
                <a:cubicBezTo>
                  <a:pt x="291943" y="1315387"/>
                  <a:pt x="0" y="1026800"/>
                  <a:pt x="0" y="670810"/>
                </a:cubicBezTo>
                <a:cubicBezTo>
                  <a:pt x="0" y="314820"/>
                  <a:pt x="291943" y="26233"/>
                  <a:pt x="652072" y="26233"/>
                </a:cubicBezTo>
                <a:cubicBezTo>
                  <a:pt x="922169" y="26233"/>
                  <a:pt x="1153911" y="188563"/>
                  <a:pt x="1252901" y="419912"/>
                </a:cubicBezTo>
                <a:lnTo>
                  <a:pt x="1257902" y="435837"/>
                </a:lnTo>
                <a:lnTo>
                  <a:pt x="1298291" y="414166"/>
                </a:lnTo>
                <a:cubicBezTo>
                  <a:pt x="1376303" y="381549"/>
                  <a:pt x="1462074" y="363512"/>
                  <a:pt x="1552106" y="363512"/>
                </a:cubicBezTo>
                <a:cubicBezTo>
                  <a:pt x="1642139" y="363512"/>
                  <a:pt x="1727909" y="381549"/>
                  <a:pt x="1805922" y="414166"/>
                </a:cubicBezTo>
                <a:lnTo>
                  <a:pt x="1846310" y="435836"/>
                </a:lnTo>
                <a:lnTo>
                  <a:pt x="1851311" y="419912"/>
                </a:lnTo>
                <a:cubicBezTo>
                  <a:pt x="1950301" y="188563"/>
                  <a:pt x="2182043" y="26233"/>
                  <a:pt x="2452140" y="26233"/>
                </a:cubicBezTo>
                <a:cubicBezTo>
                  <a:pt x="2677221" y="26233"/>
                  <a:pt x="2875666" y="138962"/>
                  <a:pt x="2992848" y="310421"/>
                </a:cubicBezTo>
                <a:lnTo>
                  <a:pt x="3045081" y="405546"/>
                </a:lnTo>
                <a:lnTo>
                  <a:pt x="3166047" y="393492"/>
                </a:lnTo>
                <a:cubicBezTo>
                  <a:pt x="3211063" y="393492"/>
                  <a:pt x="3255014" y="398001"/>
                  <a:pt x="3297462" y="406588"/>
                </a:cubicBezTo>
                <a:lnTo>
                  <a:pt x="3405221" y="439653"/>
                </a:lnTo>
                <a:lnTo>
                  <a:pt x="3419658" y="393679"/>
                </a:lnTo>
                <a:cubicBezTo>
                  <a:pt x="3518648" y="162330"/>
                  <a:pt x="3750390" y="0"/>
                  <a:pt x="4020487" y="0"/>
                </a:cubicBezTo>
                <a:close/>
              </a:path>
            </a:pathLst>
          </a:custGeom>
          <a:solidFill>
            <a:srgbClr val="551418">
              <a:alpha val="5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Box 6">
            <a:extLst>
              <a:ext uri="{FF2B5EF4-FFF2-40B4-BE49-F238E27FC236}">
                <a16:creationId xmlns:a16="http://schemas.microsoft.com/office/drawing/2014/main" id="{8190F3EB-D136-A475-2525-35F144D85EB1}"/>
              </a:ext>
            </a:extLst>
          </p:cNvPr>
          <p:cNvSpPr txBox="1"/>
          <p:nvPr/>
        </p:nvSpPr>
        <p:spPr>
          <a:xfrm>
            <a:off x="1220451" y="1006188"/>
            <a:ext cx="3555790" cy="707886"/>
          </a:xfrm>
          <a:prstGeom prst="rect">
            <a:avLst/>
          </a:prstGeom>
          <a:noFill/>
          <a:ln>
            <a:noFill/>
            <a:prstDash val="lgDash"/>
          </a:ln>
        </p:spPr>
        <p:txBody>
          <a:bodyPr wrap="square" rtlCol="0">
            <a:spAutoFit/>
          </a:bodyPr>
          <a:lstStyle/>
          <a:p>
            <a:r>
              <a:rPr lang="en-US" sz="4000" dirty="0">
                <a:solidFill>
                  <a:schemeClr val="bg1"/>
                </a:solidFill>
                <a:latin typeface="Muthiara -Demo Version-" panose="02000500000000000000" pitchFamily="2" charset="0"/>
              </a:rPr>
              <a:t>Key Concepts:</a:t>
            </a:r>
          </a:p>
        </p:txBody>
      </p:sp>
      <p:sp>
        <p:nvSpPr>
          <p:cNvPr id="11" name="Oval 10">
            <a:extLst>
              <a:ext uri="{FF2B5EF4-FFF2-40B4-BE49-F238E27FC236}">
                <a16:creationId xmlns:a16="http://schemas.microsoft.com/office/drawing/2014/main" id="{B96821A4-BF5E-04DA-3B09-A2487C25205F}"/>
              </a:ext>
            </a:extLst>
          </p:cNvPr>
          <p:cNvSpPr/>
          <p:nvPr/>
        </p:nvSpPr>
        <p:spPr>
          <a:xfrm>
            <a:off x="1065238" y="2590681"/>
            <a:ext cx="1018708" cy="960856"/>
          </a:xfrm>
          <a:prstGeom prst="ellipse">
            <a:avLst/>
          </a:prstGeom>
          <a:solidFill>
            <a:srgbClr val="551418">
              <a:alpha val="7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4">
            <a:extLst>
              <a:ext uri="{FF2B5EF4-FFF2-40B4-BE49-F238E27FC236}">
                <a16:creationId xmlns:a16="http://schemas.microsoft.com/office/drawing/2014/main" id="{8A9D4C10-A07A-57AC-39D3-2015E076202A}"/>
              </a:ext>
            </a:extLst>
          </p:cNvPr>
          <p:cNvSpPr>
            <a:spLocks noChangeArrowheads="1"/>
          </p:cNvSpPr>
          <p:nvPr/>
        </p:nvSpPr>
        <p:spPr bwMode="auto">
          <a:xfrm>
            <a:off x="2296324" y="2809251"/>
            <a:ext cx="501130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bg1"/>
                </a:solidFill>
                <a:effectLst/>
                <a:latin typeface="Arial" panose="020B0604020202020204" pitchFamily="34" charset="0"/>
              </a:rPr>
              <a:t>A function that takes an input (key) and outputs a fixed-size integer (hash value).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bg1"/>
                </a:solidFill>
                <a:effectLst/>
                <a:latin typeface="Arial" panose="020B0604020202020204" pitchFamily="34" charset="0"/>
              </a:rPr>
              <a:t>Example: </a:t>
            </a:r>
            <a:r>
              <a:rPr kumimoji="0" lang="en-US" altLang="en-US" sz="1000" b="0" i="0" u="none" strike="noStrike" cap="none" normalizeH="0" baseline="0" dirty="0">
                <a:ln>
                  <a:noFill/>
                </a:ln>
                <a:solidFill>
                  <a:schemeClr val="bg1"/>
                </a:solidFill>
                <a:effectLst/>
                <a:latin typeface="Arial Unicode MS"/>
              </a:rPr>
              <a:t>hash("cat") = 5</a:t>
            </a:r>
            <a:r>
              <a:rPr kumimoji="0" lang="en-US" altLang="en-US" sz="1000" b="0" i="0" u="none" strike="noStrike" cap="none" normalizeH="0" baseline="0" dirty="0">
                <a:ln>
                  <a:noFill/>
                </a:ln>
                <a:solidFill>
                  <a:schemeClr val="bg1"/>
                </a:solidFill>
                <a:effectLst/>
              </a:rPr>
              <a:t> (the index 5 in a hash table).</a:t>
            </a:r>
            <a:endParaRPr kumimoji="0" lang="en-US" altLang="en-US" sz="10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bg1"/>
                </a:solidFill>
                <a:effectLst/>
                <a:latin typeface="Arial" panose="020B0604020202020204" pitchFamily="34" charset="0"/>
              </a:rPr>
              <a:t>A good hash function distributes keys uniformly to reduce collisions. </a:t>
            </a:r>
          </a:p>
        </p:txBody>
      </p:sp>
      <p:sp>
        <p:nvSpPr>
          <p:cNvPr id="19" name="Oval 18">
            <a:extLst>
              <a:ext uri="{FF2B5EF4-FFF2-40B4-BE49-F238E27FC236}">
                <a16:creationId xmlns:a16="http://schemas.microsoft.com/office/drawing/2014/main" id="{87896B42-0145-CA71-4C4B-2938200508DD}"/>
              </a:ext>
            </a:extLst>
          </p:cNvPr>
          <p:cNvSpPr/>
          <p:nvPr/>
        </p:nvSpPr>
        <p:spPr>
          <a:xfrm>
            <a:off x="1159405" y="2651950"/>
            <a:ext cx="830374" cy="838318"/>
          </a:xfrm>
          <a:prstGeom prst="ellipse">
            <a:avLst/>
          </a:prstGeom>
          <a:solidFill>
            <a:schemeClr val="tx1">
              <a:alpha val="7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EA40CAF-0565-4285-BCFC-0A3AAA087FD2}"/>
              </a:ext>
            </a:extLst>
          </p:cNvPr>
          <p:cNvSpPr txBox="1"/>
          <p:nvPr/>
        </p:nvSpPr>
        <p:spPr>
          <a:xfrm>
            <a:off x="1329346" y="2827461"/>
            <a:ext cx="433496" cy="646331"/>
          </a:xfrm>
          <a:prstGeom prst="rect">
            <a:avLst/>
          </a:prstGeom>
          <a:noFill/>
        </p:spPr>
        <p:txBody>
          <a:bodyPr wrap="square" rtlCol="0">
            <a:spAutoFit/>
          </a:bodyPr>
          <a:lstStyle/>
          <a:p>
            <a:r>
              <a:rPr lang="en-US" sz="3600" dirty="0">
                <a:solidFill>
                  <a:schemeClr val="bg1"/>
                </a:solidFill>
                <a:latin typeface="Muthiara -Demo Version-" panose="02000500000000000000" pitchFamily="2" charset="0"/>
              </a:rPr>
              <a:t>H</a:t>
            </a:r>
          </a:p>
        </p:txBody>
      </p:sp>
      <p:sp>
        <p:nvSpPr>
          <p:cNvPr id="21" name="Rectangle: Rounded Corners 20">
            <a:extLst>
              <a:ext uri="{FF2B5EF4-FFF2-40B4-BE49-F238E27FC236}">
                <a16:creationId xmlns:a16="http://schemas.microsoft.com/office/drawing/2014/main" id="{2EEB36D1-8F0F-4620-E669-60157BEC0920}"/>
              </a:ext>
            </a:extLst>
          </p:cNvPr>
          <p:cNvSpPr/>
          <p:nvPr/>
        </p:nvSpPr>
        <p:spPr>
          <a:xfrm>
            <a:off x="2152376" y="4008031"/>
            <a:ext cx="5247730" cy="507489"/>
          </a:xfrm>
          <a:prstGeom prst="roundRect">
            <a:avLst>
              <a:gd name="adj" fmla="val 50000"/>
            </a:avLst>
          </a:pr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C7184A1-027B-DF32-B773-96CC526D24AB}"/>
              </a:ext>
            </a:extLst>
          </p:cNvPr>
          <p:cNvSpPr/>
          <p:nvPr/>
        </p:nvSpPr>
        <p:spPr>
          <a:xfrm>
            <a:off x="1133668" y="3842617"/>
            <a:ext cx="830374" cy="838318"/>
          </a:xfrm>
          <a:prstGeom prst="ellipse">
            <a:avLst/>
          </a:prstGeom>
          <a:solidFill>
            <a:schemeClr val="tx1">
              <a:alpha val="7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7B88E2C-3319-BFD6-5366-50303B1C6B93}"/>
              </a:ext>
            </a:extLst>
          </p:cNvPr>
          <p:cNvSpPr txBox="1"/>
          <p:nvPr/>
        </p:nvSpPr>
        <p:spPr>
          <a:xfrm>
            <a:off x="1303609" y="4018128"/>
            <a:ext cx="433496" cy="646331"/>
          </a:xfrm>
          <a:prstGeom prst="rect">
            <a:avLst/>
          </a:prstGeom>
          <a:noFill/>
        </p:spPr>
        <p:txBody>
          <a:bodyPr wrap="square" rtlCol="0">
            <a:spAutoFit/>
          </a:bodyPr>
          <a:lstStyle/>
          <a:p>
            <a:r>
              <a:rPr lang="en-US" sz="3600" dirty="0">
                <a:solidFill>
                  <a:schemeClr val="bg1"/>
                </a:solidFill>
                <a:latin typeface="Muthiara -Demo Version-" panose="02000500000000000000" pitchFamily="2" charset="0"/>
              </a:rPr>
              <a:t>H</a:t>
            </a:r>
          </a:p>
        </p:txBody>
      </p:sp>
      <p:sp>
        <p:nvSpPr>
          <p:cNvPr id="31" name="Rectangle 9">
            <a:extLst>
              <a:ext uri="{FF2B5EF4-FFF2-40B4-BE49-F238E27FC236}">
                <a16:creationId xmlns:a16="http://schemas.microsoft.com/office/drawing/2014/main" id="{811C980A-0035-A94C-76D2-C4921498596F}"/>
              </a:ext>
            </a:extLst>
          </p:cNvPr>
          <p:cNvSpPr>
            <a:spLocks noChangeArrowheads="1"/>
          </p:cNvSpPr>
          <p:nvPr/>
        </p:nvSpPr>
        <p:spPr bwMode="auto">
          <a:xfrm>
            <a:off x="2296324" y="4061720"/>
            <a:ext cx="5043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bg1"/>
                </a:solidFill>
                <a:effectLst/>
                <a:latin typeface="Arial" panose="020B0604020202020204" pitchFamily="34" charset="0"/>
              </a:rPr>
              <a:t>A data structure that uses the hash value as an index to store the data.</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bg1"/>
                </a:solidFill>
                <a:effectLst/>
                <a:latin typeface="Arial" panose="020B0604020202020204" pitchFamily="34" charset="0"/>
              </a:rPr>
              <a:t>Example: If the hash value of "cat" is 5, you store "cat" at index 5 in the hash table. </a:t>
            </a:r>
          </a:p>
        </p:txBody>
      </p:sp>
      <p:sp>
        <p:nvSpPr>
          <p:cNvPr id="32" name="Oval 31">
            <a:extLst>
              <a:ext uri="{FF2B5EF4-FFF2-40B4-BE49-F238E27FC236}">
                <a16:creationId xmlns:a16="http://schemas.microsoft.com/office/drawing/2014/main" id="{66C5F492-A3E3-F431-94F2-2B7B4B298E19}"/>
              </a:ext>
            </a:extLst>
          </p:cNvPr>
          <p:cNvSpPr/>
          <p:nvPr/>
        </p:nvSpPr>
        <p:spPr>
          <a:xfrm>
            <a:off x="1087048" y="4921327"/>
            <a:ext cx="1018708" cy="960856"/>
          </a:xfrm>
          <a:prstGeom prst="ellipse">
            <a:avLst/>
          </a:prstGeom>
          <a:solidFill>
            <a:srgbClr val="551418">
              <a:alpha val="7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40B57C2-9408-AC57-ACAE-EF822DC8CB00}"/>
              </a:ext>
            </a:extLst>
          </p:cNvPr>
          <p:cNvSpPr/>
          <p:nvPr/>
        </p:nvSpPr>
        <p:spPr>
          <a:xfrm>
            <a:off x="1159405" y="5003018"/>
            <a:ext cx="830374" cy="838318"/>
          </a:xfrm>
          <a:prstGeom prst="ellipse">
            <a:avLst/>
          </a:prstGeom>
          <a:solidFill>
            <a:schemeClr val="tx1">
              <a:alpha val="7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48BE8D8-FAB8-8281-6011-48AD83CA883E}"/>
              </a:ext>
            </a:extLst>
          </p:cNvPr>
          <p:cNvSpPr txBox="1"/>
          <p:nvPr/>
        </p:nvSpPr>
        <p:spPr>
          <a:xfrm>
            <a:off x="1329346" y="5178529"/>
            <a:ext cx="433496" cy="646331"/>
          </a:xfrm>
          <a:prstGeom prst="rect">
            <a:avLst/>
          </a:prstGeom>
          <a:noFill/>
        </p:spPr>
        <p:txBody>
          <a:bodyPr wrap="square" rtlCol="0">
            <a:spAutoFit/>
          </a:bodyPr>
          <a:lstStyle/>
          <a:p>
            <a:r>
              <a:rPr lang="en-US" sz="3600" dirty="0">
                <a:solidFill>
                  <a:schemeClr val="bg1"/>
                </a:solidFill>
                <a:latin typeface="Muthiara -Demo Version-" panose="02000500000000000000" pitchFamily="2" charset="0"/>
              </a:rPr>
              <a:t>H</a:t>
            </a:r>
          </a:p>
        </p:txBody>
      </p:sp>
      <p:sp>
        <p:nvSpPr>
          <p:cNvPr id="37" name="Rectangle 10">
            <a:extLst>
              <a:ext uri="{FF2B5EF4-FFF2-40B4-BE49-F238E27FC236}">
                <a16:creationId xmlns:a16="http://schemas.microsoft.com/office/drawing/2014/main" id="{1F81020E-65BC-C836-D6EE-B7E8B27B6DF9}"/>
              </a:ext>
            </a:extLst>
          </p:cNvPr>
          <p:cNvSpPr>
            <a:spLocks noChangeArrowheads="1"/>
          </p:cNvSpPr>
          <p:nvPr/>
        </p:nvSpPr>
        <p:spPr bwMode="auto">
          <a:xfrm>
            <a:off x="2500119" y="5145177"/>
            <a:ext cx="388920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bg1"/>
                </a:solidFill>
                <a:effectLst/>
                <a:latin typeface="Arial" panose="020B0604020202020204" pitchFamily="34" charset="0"/>
              </a:rPr>
              <a:t>When two different keys produce the same hash value.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bg1"/>
                </a:solidFill>
                <a:effectLst/>
                <a:latin typeface="Arial" panose="020B0604020202020204" pitchFamily="34" charset="0"/>
              </a:rPr>
              <a:t>Example: </a:t>
            </a:r>
            <a:r>
              <a:rPr kumimoji="0" lang="en-US" altLang="en-US" sz="1000" b="0" i="0" u="none" strike="noStrike" cap="none" normalizeH="0" baseline="0" dirty="0">
                <a:ln>
                  <a:noFill/>
                </a:ln>
                <a:solidFill>
                  <a:schemeClr val="bg1"/>
                </a:solidFill>
                <a:effectLst/>
                <a:latin typeface="Arial Unicode MS"/>
              </a:rPr>
              <a:t>hash("cat") = 5</a:t>
            </a:r>
            <a:r>
              <a:rPr kumimoji="0" lang="en-US" altLang="en-US" sz="1000" b="0" i="0" u="none" strike="noStrike" cap="none" normalizeH="0" baseline="0" dirty="0">
                <a:ln>
                  <a:noFill/>
                </a:ln>
                <a:solidFill>
                  <a:schemeClr val="bg1"/>
                </a:solidFill>
                <a:effectLst/>
              </a:rPr>
              <a:t> and </a:t>
            </a:r>
            <a:r>
              <a:rPr kumimoji="0" lang="en-US" altLang="en-US" sz="1000" b="0" i="0" u="none" strike="noStrike" cap="none" normalizeH="0" baseline="0" dirty="0">
                <a:ln>
                  <a:noFill/>
                </a:ln>
                <a:solidFill>
                  <a:schemeClr val="bg1"/>
                </a:solidFill>
                <a:effectLst/>
                <a:latin typeface="Arial Unicode MS"/>
              </a:rPr>
              <a:t>hash("dog") = 5</a:t>
            </a:r>
            <a:r>
              <a:rPr kumimoji="0" lang="en-US" altLang="en-US" sz="1000" b="0" i="0" u="none" strike="noStrike" cap="none" normalizeH="0" baseline="0" dirty="0">
                <a:ln>
                  <a:noFill/>
                </a:ln>
                <a:solidFill>
                  <a:schemeClr val="bg1"/>
                </a:solidFill>
                <a:effectLst/>
              </a:rPr>
              <a:t>.</a:t>
            </a:r>
            <a:endParaRPr kumimoji="0" lang="en-US" altLang="en-US" sz="1000" b="0" i="0" u="none" strike="noStrike" cap="none" normalizeH="0" baseline="0" dirty="0">
              <a:ln>
                <a:noFill/>
              </a:ln>
              <a:solidFill>
                <a:schemeClr val="bg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bg1"/>
                </a:solidFill>
                <a:effectLst/>
                <a:latin typeface="Arial" panose="020B0604020202020204" pitchFamily="34" charset="0"/>
              </a:rPr>
              <a:t>Handled using techniques like </a:t>
            </a:r>
            <a:r>
              <a:rPr kumimoji="0" lang="en-US" altLang="en-US" sz="1000" b="1" i="0" u="none" strike="noStrike" cap="none" normalizeH="0" baseline="0" dirty="0">
                <a:ln>
                  <a:noFill/>
                </a:ln>
                <a:solidFill>
                  <a:schemeClr val="bg1"/>
                </a:solidFill>
                <a:effectLst/>
                <a:latin typeface="Arial" panose="020B0604020202020204" pitchFamily="34" charset="0"/>
              </a:rPr>
              <a:t>chaining</a:t>
            </a:r>
            <a:r>
              <a:rPr kumimoji="0" lang="en-US" altLang="en-US" sz="1000" b="0" i="0" u="none" strike="noStrike" cap="none" normalizeH="0" baseline="0" dirty="0">
                <a:ln>
                  <a:noFill/>
                </a:ln>
                <a:solidFill>
                  <a:schemeClr val="bg1"/>
                </a:solidFill>
                <a:effectLst/>
                <a:latin typeface="Arial" panose="020B0604020202020204" pitchFamily="34" charset="0"/>
              </a:rPr>
              <a:t> or </a:t>
            </a:r>
            <a:r>
              <a:rPr kumimoji="0" lang="en-US" altLang="en-US" sz="1000" b="1" i="0" u="none" strike="noStrike" cap="none" normalizeH="0" baseline="0" dirty="0">
                <a:ln>
                  <a:noFill/>
                </a:ln>
                <a:solidFill>
                  <a:schemeClr val="bg1"/>
                </a:solidFill>
                <a:effectLst/>
                <a:latin typeface="Arial" panose="020B0604020202020204" pitchFamily="34" charset="0"/>
              </a:rPr>
              <a:t>open addressing</a:t>
            </a:r>
            <a:r>
              <a:rPr kumimoji="0" lang="en-US" altLang="en-US" sz="1000" b="0" i="0" u="none" strike="noStrike" cap="none" normalizeH="0" baseline="0" dirty="0">
                <a:ln>
                  <a:noFill/>
                </a:ln>
                <a:solidFill>
                  <a:schemeClr val="bg1"/>
                </a:solidFill>
                <a:effectLst/>
                <a:latin typeface="Arial" panose="020B0604020202020204" pitchFamily="34" charset="0"/>
              </a:rPr>
              <a:t>. </a:t>
            </a:r>
          </a:p>
        </p:txBody>
      </p:sp>
      <p:sp>
        <p:nvSpPr>
          <p:cNvPr id="38" name="Rectangle: Rounded Corners 37">
            <a:extLst>
              <a:ext uri="{FF2B5EF4-FFF2-40B4-BE49-F238E27FC236}">
                <a16:creationId xmlns:a16="http://schemas.microsoft.com/office/drawing/2014/main" id="{2313CBDA-85B6-3F41-354F-462B67FFAD5C}"/>
              </a:ext>
            </a:extLst>
          </p:cNvPr>
          <p:cNvSpPr/>
          <p:nvPr/>
        </p:nvSpPr>
        <p:spPr>
          <a:xfrm>
            <a:off x="2178113" y="5087779"/>
            <a:ext cx="5247730" cy="668257"/>
          </a:xfrm>
          <a:prstGeom prst="roundRect">
            <a:avLst>
              <a:gd name="adj" fmla="val 50000"/>
            </a:avLst>
          </a:prstGeom>
          <a:noFill/>
          <a:ln>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57E0DFD2-D0BD-BD84-5EA1-9836CF8B0E68}"/>
              </a:ext>
            </a:extLst>
          </p:cNvPr>
          <p:cNvCxnSpPr>
            <a:stCxn id="12" idx="3"/>
          </p:cNvCxnSpPr>
          <p:nvPr/>
        </p:nvCxnSpPr>
        <p:spPr>
          <a:xfrm>
            <a:off x="7425843" y="3100868"/>
            <a:ext cx="794521" cy="2550"/>
          </a:xfrm>
          <a:prstGeom prst="straightConnector1">
            <a:avLst/>
          </a:prstGeom>
          <a:ln>
            <a:solidFill>
              <a:srgbClr val="D3383C"/>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5D93801-0207-42BC-CEA8-42A720D82188}"/>
              </a:ext>
            </a:extLst>
          </p:cNvPr>
          <p:cNvCxnSpPr/>
          <p:nvPr/>
        </p:nvCxnSpPr>
        <p:spPr>
          <a:xfrm>
            <a:off x="7409342" y="4334125"/>
            <a:ext cx="794521" cy="2550"/>
          </a:xfrm>
          <a:prstGeom prst="straightConnector1">
            <a:avLst/>
          </a:prstGeom>
          <a:ln>
            <a:solidFill>
              <a:srgbClr val="D3383C"/>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9ED7EA4-8833-1FAC-298F-8AA1C02D289C}"/>
              </a:ext>
            </a:extLst>
          </p:cNvPr>
          <p:cNvCxnSpPr/>
          <p:nvPr/>
        </p:nvCxnSpPr>
        <p:spPr>
          <a:xfrm>
            <a:off x="7435079" y="5410121"/>
            <a:ext cx="794521" cy="2550"/>
          </a:xfrm>
          <a:prstGeom prst="straightConnector1">
            <a:avLst/>
          </a:prstGeom>
          <a:ln>
            <a:solidFill>
              <a:srgbClr val="D3383C"/>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AA0F96E-13DC-A2B7-7EFD-A16843678B21}"/>
              </a:ext>
            </a:extLst>
          </p:cNvPr>
          <p:cNvSpPr txBox="1"/>
          <p:nvPr/>
        </p:nvSpPr>
        <p:spPr>
          <a:xfrm>
            <a:off x="8338575" y="2809251"/>
            <a:ext cx="1376218" cy="646331"/>
          </a:xfrm>
          <a:prstGeom prst="rect">
            <a:avLst/>
          </a:prstGeom>
          <a:noFill/>
        </p:spPr>
        <p:txBody>
          <a:bodyPr wrap="square" rtlCol="0">
            <a:spAutoFit/>
          </a:bodyPr>
          <a:lstStyle/>
          <a:p>
            <a:r>
              <a:rPr lang="en-US" dirty="0">
                <a:solidFill>
                  <a:schemeClr val="bg1"/>
                </a:solidFill>
                <a:latin typeface="Ink Free" panose="03080402000500000000" pitchFamily="66" charset="0"/>
              </a:rPr>
              <a:t>Hash Function</a:t>
            </a:r>
          </a:p>
        </p:txBody>
      </p:sp>
      <p:sp>
        <p:nvSpPr>
          <p:cNvPr id="46" name="TextBox 45">
            <a:extLst>
              <a:ext uri="{FF2B5EF4-FFF2-40B4-BE49-F238E27FC236}">
                <a16:creationId xmlns:a16="http://schemas.microsoft.com/office/drawing/2014/main" id="{DA19A9C6-9D07-7189-71BA-0EA0121D3E28}"/>
              </a:ext>
            </a:extLst>
          </p:cNvPr>
          <p:cNvSpPr txBox="1"/>
          <p:nvPr/>
        </p:nvSpPr>
        <p:spPr>
          <a:xfrm>
            <a:off x="8338575" y="4146188"/>
            <a:ext cx="1376218" cy="369332"/>
          </a:xfrm>
          <a:prstGeom prst="rect">
            <a:avLst/>
          </a:prstGeom>
          <a:noFill/>
        </p:spPr>
        <p:txBody>
          <a:bodyPr wrap="square" rtlCol="0">
            <a:spAutoFit/>
          </a:bodyPr>
          <a:lstStyle/>
          <a:p>
            <a:r>
              <a:rPr lang="en-US" dirty="0">
                <a:solidFill>
                  <a:schemeClr val="bg1"/>
                </a:solidFill>
                <a:latin typeface="Ink Free" panose="03080402000500000000" pitchFamily="66" charset="0"/>
              </a:rPr>
              <a:t>Hash Table</a:t>
            </a:r>
          </a:p>
        </p:txBody>
      </p:sp>
      <p:sp>
        <p:nvSpPr>
          <p:cNvPr id="47" name="TextBox 46">
            <a:extLst>
              <a:ext uri="{FF2B5EF4-FFF2-40B4-BE49-F238E27FC236}">
                <a16:creationId xmlns:a16="http://schemas.microsoft.com/office/drawing/2014/main" id="{E899BF0A-9737-AEDD-B4BB-E2E305CACE96}"/>
              </a:ext>
            </a:extLst>
          </p:cNvPr>
          <p:cNvSpPr txBox="1"/>
          <p:nvPr/>
        </p:nvSpPr>
        <p:spPr>
          <a:xfrm>
            <a:off x="8338575" y="5234691"/>
            <a:ext cx="1376218" cy="369332"/>
          </a:xfrm>
          <a:prstGeom prst="rect">
            <a:avLst/>
          </a:prstGeom>
          <a:noFill/>
        </p:spPr>
        <p:txBody>
          <a:bodyPr wrap="square" rtlCol="0">
            <a:spAutoFit/>
          </a:bodyPr>
          <a:lstStyle/>
          <a:p>
            <a:r>
              <a:rPr lang="en-US" dirty="0">
                <a:solidFill>
                  <a:schemeClr val="bg1"/>
                </a:solidFill>
                <a:latin typeface="Ink Free" panose="03080402000500000000" pitchFamily="66" charset="0"/>
              </a:rPr>
              <a:t>Collision</a:t>
            </a:r>
          </a:p>
        </p:txBody>
      </p:sp>
    </p:spTree>
    <p:extLst>
      <p:ext uri="{BB962C8B-B14F-4D97-AF65-F5344CB8AC3E}">
        <p14:creationId xmlns:p14="http://schemas.microsoft.com/office/powerpoint/2010/main" val="19953926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bbon: Tilted Up 3">
            <a:extLst>
              <a:ext uri="{FF2B5EF4-FFF2-40B4-BE49-F238E27FC236}">
                <a16:creationId xmlns:a16="http://schemas.microsoft.com/office/drawing/2014/main" id="{2D9A602F-DBF8-4362-9C4B-2CE646924267}"/>
              </a:ext>
            </a:extLst>
          </p:cNvPr>
          <p:cNvSpPr/>
          <p:nvPr/>
        </p:nvSpPr>
        <p:spPr>
          <a:xfrm>
            <a:off x="2819400" y="518160"/>
            <a:ext cx="6858000" cy="914400"/>
          </a:xfrm>
          <a:prstGeom prst="ribbon2">
            <a:avLst/>
          </a:prstGeom>
          <a:solidFill>
            <a:schemeClr val="bg1">
              <a:alpha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bbon: Tilted Up 2">
            <a:extLst>
              <a:ext uri="{FF2B5EF4-FFF2-40B4-BE49-F238E27FC236}">
                <a16:creationId xmlns:a16="http://schemas.microsoft.com/office/drawing/2014/main" id="{60DE4BCC-374E-C29B-91F5-42B50FD2552C}"/>
              </a:ext>
            </a:extLst>
          </p:cNvPr>
          <p:cNvSpPr/>
          <p:nvPr/>
        </p:nvSpPr>
        <p:spPr>
          <a:xfrm>
            <a:off x="2667000" y="461554"/>
            <a:ext cx="6858000" cy="914400"/>
          </a:xfrm>
          <a:prstGeom prst="ribbon2">
            <a:avLst/>
          </a:prstGeom>
          <a:solidFill>
            <a:srgbClr val="800306">
              <a:alpha val="7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1461579-DB58-A752-F198-0E2872FBC95F}"/>
              </a:ext>
            </a:extLst>
          </p:cNvPr>
          <p:cNvSpPr txBox="1"/>
          <p:nvPr/>
        </p:nvSpPr>
        <p:spPr>
          <a:xfrm>
            <a:off x="4145280" y="680982"/>
            <a:ext cx="4206240" cy="461665"/>
          </a:xfrm>
          <a:prstGeom prst="rect">
            <a:avLst/>
          </a:prstGeom>
          <a:noFill/>
        </p:spPr>
        <p:txBody>
          <a:bodyPr wrap="square" rtlCol="0">
            <a:spAutoFit/>
          </a:bodyPr>
          <a:lstStyle/>
          <a:p>
            <a:pPr algn="ctr"/>
            <a:r>
              <a:rPr lang="en-US" sz="2400" dirty="0">
                <a:solidFill>
                  <a:schemeClr val="bg1"/>
                </a:solidFill>
                <a:latin typeface="Shorelines Script Bold" panose="02000500000000000000" pitchFamily="2" charset="0"/>
              </a:rPr>
              <a:t>(terminologies)</a:t>
            </a:r>
          </a:p>
        </p:txBody>
      </p:sp>
      <p:sp>
        <p:nvSpPr>
          <p:cNvPr id="7" name="TextBox 6">
            <a:extLst>
              <a:ext uri="{FF2B5EF4-FFF2-40B4-BE49-F238E27FC236}">
                <a16:creationId xmlns:a16="http://schemas.microsoft.com/office/drawing/2014/main" id="{2F233D04-DEAB-B919-3B53-1DAE5F7044BF}"/>
              </a:ext>
            </a:extLst>
          </p:cNvPr>
          <p:cNvSpPr txBox="1"/>
          <p:nvPr/>
        </p:nvSpPr>
        <p:spPr>
          <a:xfrm>
            <a:off x="4489268" y="933978"/>
            <a:ext cx="3213463"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(terminologies)</a:t>
            </a:r>
          </a:p>
        </p:txBody>
      </p:sp>
      <p:graphicFrame>
        <p:nvGraphicFramePr>
          <p:cNvPr id="11" name="Table 10">
            <a:extLst>
              <a:ext uri="{FF2B5EF4-FFF2-40B4-BE49-F238E27FC236}">
                <a16:creationId xmlns:a16="http://schemas.microsoft.com/office/drawing/2014/main" id="{EFC127B8-A577-0E80-77CB-157E6A13BCB9}"/>
              </a:ext>
            </a:extLst>
          </p:cNvPr>
          <p:cNvGraphicFramePr>
            <a:graphicFrameLocks noGrp="1"/>
          </p:cNvGraphicFramePr>
          <p:nvPr>
            <p:extLst>
              <p:ext uri="{D42A27DB-BD31-4B8C-83A1-F6EECF244321}">
                <p14:modId xmlns:p14="http://schemas.microsoft.com/office/powerpoint/2010/main" val="3289149046"/>
              </p:ext>
            </p:extLst>
          </p:nvPr>
        </p:nvGraphicFramePr>
        <p:xfrm>
          <a:off x="9105048" y="2231142"/>
          <a:ext cx="1144704" cy="3703320"/>
        </p:xfrm>
        <a:graphic>
          <a:graphicData uri="http://schemas.openxmlformats.org/drawingml/2006/table">
            <a:tbl>
              <a:tblPr bandRow="1">
                <a:tableStyleId>{C083E6E3-FA7D-4D7B-A595-EF9225AFEA82}</a:tableStyleId>
              </a:tblPr>
              <a:tblGrid>
                <a:gridCol w="831112">
                  <a:extLst>
                    <a:ext uri="{9D8B030D-6E8A-4147-A177-3AD203B41FA5}">
                      <a16:colId xmlns:a16="http://schemas.microsoft.com/office/drawing/2014/main" val="2069499324"/>
                    </a:ext>
                  </a:extLst>
                </a:gridCol>
                <a:gridCol w="313592">
                  <a:extLst>
                    <a:ext uri="{9D8B030D-6E8A-4147-A177-3AD203B41FA5}">
                      <a16:colId xmlns:a16="http://schemas.microsoft.com/office/drawing/2014/main" val="3240741070"/>
                    </a:ext>
                  </a:extLst>
                </a:gridCol>
              </a:tblGrid>
              <a:tr h="370840">
                <a:tc>
                  <a:txBody>
                    <a:bodyPr/>
                    <a:lstStyle/>
                    <a:p>
                      <a:r>
                        <a:rPr lang="en-US" dirty="0">
                          <a:solidFill>
                            <a:schemeClr val="bg1"/>
                          </a:solidFill>
                        </a:rPr>
                        <a:t>90</a:t>
                      </a:r>
                    </a:p>
                  </a:txBody>
                  <a:tcPr/>
                </a:tc>
                <a:tc>
                  <a:txBody>
                    <a:bodyPr/>
                    <a:lstStyle/>
                    <a:p>
                      <a:r>
                        <a:rPr lang="en-US" dirty="0">
                          <a:solidFill>
                            <a:schemeClr val="bg1"/>
                          </a:solidFill>
                        </a:rPr>
                        <a:t>0</a:t>
                      </a:r>
                    </a:p>
                  </a:txBody>
                  <a:tcPr/>
                </a:tc>
                <a:extLst>
                  <a:ext uri="{0D108BD9-81ED-4DB2-BD59-A6C34878D82A}">
                    <a16:rowId xmlns:a16="http://schemas.microsoft.com/office/drawing/2014/main" val="4085747743"/>
                  </a:ext>
                </a:extLst>
              </a:tr>
              <a:tr h="370840">
                <a:tc>
                  <a:txBody>
                    <a:bodyPr/>
                    <a:lstStyle/>
                    <a:p>
                      <a:endParaRPr lang="en-US" dirty="0">
                        <a:solidFill>
                          <a:schemeClr val="bg1"/>
                        </a:solidFill>
                      </a:endParaRPr>
                    </a:p>
                  </a:txBody>
                  <a:tcPr/>
                </a:tc>
                <a:tc>
                  <a:txBody>
                    <a:bodyPr/>
                    <a:lstStyle/>
                    <a:p>
                      <a:r>
                        <a:rPr lang="en-US" dirty="0">
                          <a:solidFill>
                            <a:schemeClr val="bg1"/>
                          </a:solidFill>
                        </a:rPr>
                        <a:t>1</a:t>
                      </a:r>
                    </a:p>
                  </a:txBody>
                  <a:tcPr/>
                </a:tc>
                <a:extLst>
                  <a:ext uri="{0D108BD9-81ED-4DB2-BD59-A6C34878D82A}">
                    <a16:rowId xmlns:a16="http://schemas.microsoft.com/office/drawing/2014/main" val="3809975988"/>
                  </a:ext>
                </a:extLst>
              </a:tr>
              <a:tr h="370840">
                <a:tc>
                  <a:txBody>
                    <a:bodyPr/>
                    <a:lstStyle/>
                    <a:p>
                      <a:r>
                        <a:rPr lang="en-US" dirty="0">
                          <a:solidFill>
                            <a:schemeClr val="bg1"/>
                          </a:solidFill>
                        </a:rPr>
                        <a:t>32</a:t>
                      </a:r>
                    </a:p>
                  </a:txBody>
                  <a:tcPr/>
                </a:tc>
                <a:tc>
                  <a:txBody>
                    <a:bodyPr/>
                    <a:lstStyle/>
                    <a:p>
                      <a:r>
                        <a:rPr lang="en-US" dirty="0">
                          <a:solidFill>
                            <a:schemeClr val="bg1"/>
                          </a:solidFill>
                        </a:rPr>
                        <a:t>2</a:t>
                      </a:r>
                    </a:p>
                  </a:txBody>
                  <a:tcPr/>
                </a:tc>
                <a:extLst>
                  <a:ext uri="{0D108BD9-81ED-4DB2-BD59-A6C34878D82A}">
                    <a16:rowId xmlns:a16="http://schemas.microsoft.com/office/drawing/2014/main" val="843910794"/>
                  </a:ext>
                </a:extLst>
              </a:tr>
              <a:tr h="370840">
                <a:tc>
                  <a:txBody>
                    <a:bodyPr/>
                    <a:lstStyle/>
                    <a:p>
                      <a:r>
                        <a:rPr lang="en-US" dirty="0">
                          <a:solidFill>
                            <a:schemeClr val="bg1"/>
                          </a:solidFill>
                        </a:rPr>
                        <a:t>93</a:t>
                      </a:r>
                    </a:p>
                  </a:txBody>
                  <a:tcPr/>
                </a:tc>
                <a:tc>
                  <a:txBody>
                    <a:bodyPr/>
                    <a:lstStyle/>
                    <a:p>
                      <a:r>
                        <a:rPr lang="en-US" dirty="0">
                          <a:solidFill>
                            <a:schemeClr val="bg1"/>
                          </a:solidFill>
                        </a:rPr>
                        <a:t>3</a:t>
                      </a:r>
                    </a:p>
                  </a:txBody>
                  <a:tcPr/>
                </a:tc>
                <a:extLst>
                  <a:ext uri="{0D108BD9-81ED-4DB2-BD59-A6C34878D82A}">
                    <a16:rowId xmlns:a16="http://schemas.microsoft.com/office/drawing/2014/main" val="3009879822"/>
                  </a:ext>
                </a:extLst>
              </a:tr>
              <a:tr h="370840">
                <a:tc>
                  <a:txBody>
                    <a:bodyPr/>
                    <a:lstStyle/>
                    <a:p>
                      <a:r>
                        <a:rPr lang="en-US" dirty="0">
                          <a:solidFill>
                            <a:schemeClr val="bg1"/>
                          </a:solidFill>
                        </a:rPr>
                        <a:t>54</a:t>
                      </a:r>
                    </a:p>
                  </a:txBody>
                  <a:tcPr/>
                </a:tc>
                <a:tc>
                  <a:txBody>
                    <a:bodyPr/>
                    <a:lstStyle/>
                    <a:p>
                      <a:r>
                        <a:rPr lang="en-US" dirty="0">
                          <a:solidFill>
                            <a:schemeClr val="bg1"/>
                          </a:solidFill>
                        </a:rPr>
                        <a:t>4</a:t>
                      </a:r>
                    </a:p>
                  </a:txBody>
                  <a:tcPr/>
                </a:tc>
                <a:extLst>
                  <a:ext uri="{0D108BD9-81ED-4DB2-BD59-A6C34878D82A}">
                    <a16:rowId xmlns:a16="http://schemas.microsoft.com/office/drawing/2014/main" val="3860227221"/>
                  </a:ext>
                </a:extLst>
              </a:tr>
              <a:tr h="125661">
                <a:tc>
                  <a:txBody>
                    <a:bodyPr/>
                    <a:lstStyle/>
                    <a:p>
                      <a:endParaRPr lang="en-US" dirty="0">
                        <a:solidFill>
                          <a:schemeClr val="bg1"/>
                        </a:solidFill>
                      </a:endParaRPr>
                    </a:p>
                  </a:txBody>
                  <a:tcPr/>
                </a:tc>
                <a:tc>
                  <a:txBody>
                    <a:bodyPr/>
                    <a:lstStyle/>
                    <a:p>
                      <a:r>
                        <a:rPr lang="en-US" dirty="0">
                          <a:solidFill>
                            <a:schemeClr val="bg1"/>
                          </a:solidFill>
                        </a:rPr>
                        <a:t>5</a:t>
                      </a:r>
                    </a:p>
                  </a:txBody>
                  <a:tcPr/>
                </a:tc>
                <a:extLst>
                  <a:ext uri="{0D108BD9-81ED-4DB2-BD59-A6C34878D82A}">
                    <a16:rowId xmlns:a16="http://schemas.microsoft.com/office/drawing/2014/main" val="742602469"/>
                  </a:ext>
                </a:extLst>
              </a:tr>
              <a:tr h="370840">
                <a:tc>
                  <a:txBody>
                    <a:bodyPr/>
                    <a:lstStyle/>
                    <a:p>
                      <a:r>
                        <a:rPr lang="en-US" dirty="0">
                          <a:solidFill>
                            <a:schemeClr val="bg1"/>
                          </a:solidFill>
                        </a:rPr>
                        <a:t>16</a:t>
                      </a:r>
                    </a:p>
                  </a:txBody>
                  <a:tcPr/>
                </a:tc>
                <a:tc>
                  <a:txBody>
                    <a:bodyPr/>
                    <a:lstStyle/>
                    <a:p>
                      <a:r>
                        <a:rPr lang="en-US" dirty="0">
                          <a:solidFill>
                            <a:schemeClr val="bg1"/>
                          </a:solidFill>
                        </a:rPr>
                        <a:t>6</a:t>
                      </a:r>
                    </a:p>
                  </a:txBody>
                  <a:tcPr/>
                </a:tc>
                <a:extLst>
                  <a:ext uri="{0D108BD9-81ED-4DB2-BD59-A6C34878D82A}">
                    <a16:rowId xmlns:a16="http://schemas.microsoft.com/office/drawing/2014/main" val="4023060083"/>
                  </a:ext>
                </a:extLst>
              </a:tr>
              <a:tr h="370840">
                <a:tc>
                  <a:txBody>
                    <a:bodyPr/>
                    <a:lstStyle/>
                    <a:p>
                      <a:endParaRPr lang="en-US">
                        <a:solidFill>
                          <a:schemeClr val="bg1"/>
                        </a:solidFill>
                      </a:endParaRPr>
                    </a:p>
                  </a:txBody>
                  <a:tcPr/>
                </a:tc>
                <a:tc>
                  <a:txBody>
                    <a:bodyPr/>
                    <a:lstStyle/>
                    <a:p>
                      <a:r>
                        <a:rPr lang="en-US" dirty="0">
                          <a:solidFill>
                            <a:schemeClr val="bg1"/>
                          </a:solidFill>
                        </a:rPr>
                        <a:t>7</a:t>
                      </a:r>
                    </a:p>
                  </a:txBody>
                  <a:tcPr/>
                </a:tc>
                <a:extLst>
                  <a:ext uri="{0D108BD9-81ED-4DB2-BD59-A6C34878D82A}">
                    <a16:rowId xmlns:a16="http://schemas.microsoft.com/office/drawing/2014/main" val="3972902317"/>
                  </a:ext>
                </a:extLst>
              </a:tr>
              <a:tr h="370840">
                <a:tc>
                  <a:txBody>
                    <a:bodyPr/>
                    <a:lstStyle/>
                    <a:p>
                      <a:endParaRPr lang="en-US" dirty="0">
                        <a:solidFill>
                          <a:schemeClr val="bg1"/>
                        </a:solidFill>
                      </a:endParaRPr>
                    </a:p>
                  </a:txBody>
                  <a:tcPr/>
                </a:tc>
                <a:tc>
                  <a:txBody>
                    <a:bodyPr/>
                    <a:lstStyle/>
                    <a:p>
                      <a:r>
                        <a:rPr lang="en-US" dirty="0">
                          <a:solidFill>
                            <a:schemeClr val="bg1"/>
                          </a:solidFill>
                        </a:rPr>
                        <a:t>8</a:t>
                      </a:r>
                    </a:p>
                  </a:txBody>
                  <a:tcPr/>
                </a:tc>
                <a:extLst>
                  <a:ext uri="{0D108BD9-81ED-4DB2-BD59-A6C34878D82A}">
                    <a16:rowId xmlns:a16="http://schemas.microsoft.com/office/drawing/2014/main" val="1489167696"/>
                  </a:ext>
                </a:extLst>
              </a:tr>
              <a:tr h="370840">
                <a:tc>
                  <a:txBody>
                    <a:bodyPr/>
                    <a:lstStyle/>
                    <a:p>
                      <a:r>
                        <a:rPr lang="en-US" dirty="0">
                          <a:solidFill>
                            <a:schemeClr val="bg1"/>
                          </a:solidFill>
                        </a:rPr>
                        <a:t>29</a:t>
                      </a:r>
                    </a:p>
                  </a:txBody>
                  <a:tcPr/>
                </a:tc>
                <a:tc>
                  <a:txBody>
                    <a:bodyPr/>
                    <a:lstStyle/>
                    <a:p>
                      <a:r>
                        <a:rPr lang="en-US" dirty="0">
                          <a:solidFill>
                            <a:schemeClr val="bg1"/>
                          </a:solidFill>
                        </a:rPr>
                        <a:t>9</a:t>
                      </a:r>
                    </a:p>
                  </a:txBody>
                  <a:tcPr/>
                </a:tc>
                <a:extLst>
                  <a:ext uri="{0D108BD9-81ED-4DB2-BD59-A6C34878D82A}">
                    <a16:rowId xmlns:a16="http://schemas.microsoft.com/office/drawing/2014/main" val="2601108771"/>
                  </a:ext>
                </a:extLst>
              </a:tr>
            </a:tbl>
          </a:graphicData>
        </a:graphic>
      </p:graphicFrame>
      <p:graphicFrame>
        <p:nvGraphicFramePr>
          <p:cNvPr id="14" name="Diagram 13">
            <a:extLst>
              <a:ext uri="{FF2B5EF4-FFF2-40B4-BE49-F238E27FC236}">
                <a16:creationId xmlns:a16="http://schemas.microsoft.com/office/drawing/2014/main" id="{497636D1-4C8C-04E6-EF57-5335AED1D60A}"/>
              </a:ext>
            </a:extLst>
          </p:cNvPr>
          <p:cNvGraphicFramePr/>
          <p:nvPr>
            <p:extLst>
              <p:ext uri="{D42A27DB-BD31-4B8C-83A1-F6EECF244321}">
                <p14:modId xmlns:p14="http://schemas.microsoft.com/office/powerpoint/2010/main" val="3733747476"/>
              </p:ext>
            </p:extLst>
          </p:nvPr>
        </p:nvGraphicFramePr>
        <p:xfrm>
          <a:off x="265813" y="1685556"/>
          <a:ext cx="6223591" cy="3279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C65077C3-704D-4D2A-1F21-8BEFD35AF447}"/>
              </a:ext>
            </a:extLst>
          </p:cNvPr>
          <p:cNvSpPr txBox="1"/>
          <p:nvPr/>
        </p:nvSpPr>
        <p:spPr>
          <a:xfrm>
            <a:off x="5955524" y="3995470"/>
            <a:ext cx="2764465" cy="1938992"/>
          </a:xfrm>
          <a:prstGeom prst="rect">
            <a:avLst/>
          </a:prstGeom>
          <a:noFill/>
        </p:spPr>
        <p:txBody>
          <a:bodyPr wrap="square" rtlCol="0">
            <a:spAutoFit/>
          </a:bodyPr>
          <a:lstStyle/>
          <a:p>
            <a:pPr marL="171450" indent="-171450">
              <a:buFont typeface="Arial" panose="020B0604020202020204" pitchFamily="34" charset="0"/>
              <a:buChar char="•"/>
            </a:pPr>
            <a:r>
              <a:rPr lang="en-US" sz="1200" b="1" dirty="0" err="1">
                <a:solidFill>
                  <a:schemeClr val="bg1"/>
                </a:solidFill>
                <a:latin typeface="Times New Roman" panose="02020603050405020304" pitchFamily="18" charset="0"/>
                <a:cs typeface="Times New Roman" panose="02020603050405020304" pitchFamily="18" charset="0"/>
              </a:rPr>
              <a:t>Kmod</a:t>
            </a:r>
            <a:r>
              <a:rPr lang="en-US" sz="1200" b="1" dirty="0">
                <a:solidFill>
                  <a:schemeClr val="bg1"/>
                </a:solidFill>
                <a:latin typeface="Times New Roman" panose="02020603050405020304" pitchFamily="18" charset="0"/>
                <a:cs typeface="Times New Roman" panose="02020603050405020304" pitchFamily="18" charset="0"/>
              </a:rPr>
              <a:t> 10:</a:t>
            </a:r>
          </a:p>
          <a:p>
            <a:r>
              <a:rPr lang="en-US" sz="1200" dirty="0">
                <a:solidFill>
                  <a:schemeClr val="bg1"/>
                </a:solidFill>
              </a:rPr>
              <a:t>32 mod 10 = 2</a:t>
            </a:r>
          </a:p>
          <a:p>
            <a:r>
              <a:rPr lang="en-US" sz="1200" dirty="0">
                <a:solidFill>
                  <a:schemeClr val="bg1"/>
                </a:solidFill>
              </a:rPr>
              <a:t>54 mod 10 = 4</a:t>
            </a:r>
          </a:p>
          <a:p>
            <a:r>
              <a:rPr lang="en-US" sz="1200" dirty="0">
                <a:solidFill>
                  <a:schemeClr val="bg1"/>
                </a:solidFill>
                <a:latin typeface="Times New Roman" panose="02020603050405020304" pitchFamily="18" charset="0"/>
                <a:cs typeface="Times New Roman" panose="02020603050405020304" pitchFamily="18" charset="0"/>
              </a:rPr>
              <a:t>29 mod 10 = 9 so on…</a:t>
            </a:r>
          </a:p>
          <a:p>
            <a:pPr marL="171450" indent="-171450">
              <a:buFont typeface="Arial" panose="020B0604020202020204" pitchFamily="34" charset="0"/>
              <a:buChar char="•"/>
            </a:pPr>
            <a:r>
              <a:rPr lang="en-US" sz="1200" b="1" dirty="0">
                <a:solidFill>
                  <a:schemeClr val="bg1"/>
                </a:solidFill>
                <a:latin typeface="Times New Roman" panose="02020603050405020304" pitchFamily="18" charset="0"/>
                <a:cs typeface="Times New Roman" panose="02020603050405020304" pitchFamily="18" charset="0"/>
              </a:rPr>
              <a:t>K mod n:</a:t>
            </a:r>
          </a:p>
          <a:p>
            <a:r>
              <a:rPr lang="en-US" sz="1200" dirty="0">
                <a:solidFill>
                  <a:schemeClr val="bg1"/>
                </a:solidFill>
              </a:rPr>
              <a:t>N number of values are given.</a:t>
            </a:r>
          </a:p>
          <a:p>
            <a:pPr marL="171450" indent="-171450">
              <a:buFont typeface="Arial" panose="020B0604020202020204" pitchFamily="34" charset="0"/>
              <a:buChar char="•"/>
            </a:pPr>
            <a:r>
              <a:rPr lang="en-US" sz="1200" b="1" dirty="0">
                <a:solidFill>
                  <a:schemeClr val="bg1"/>
                </a:solidFill>
                <a:latin typeface="Times New Roman" panose="02020603050405020304" pitchFamily="18" charset="0"/>
                <a:cs typeface="Times New Roman" panose="02020603050405020304" pitchFamily="18" charset="0"/>
              </a:rPr>
              <a:t>Mid square:</a:t>
            </a:r>
          </a:p>
          <a:p>
            <a:r>
              <a:rPr lang="en-US" sz="1200" dirty="0">
                <a:solidFill>
                  <a:schemeClr val="bg1"/>
                </a:solidFill>
              </a:rPr>
              <a:t>Square of mid value (</a:t>
            </a:r>
            <a:r>
              <a:rPr lang="en-US" sz="1200" dirty="0" err="1">
                <a:solidFill>
                  <a:schemeClr val="bg1"/>
                </a:solidFill>
              </a:rPr>
              <a:t>i.e</a:t>
            </a:r>
            <a:r>
              <a:rPr lang="en-US" sz="1200" dirty="0">
                <a:solidFill>
                  <a:schemeClr val="bg1"/>
                </a:solidFill>
              </a:rPr>
              <a:t> n = 123 -&gt; [</a:t>
            </a:r>
            <a:r>
              <a:rPr lang="en-US" sz="1200" b="0" i="0" dirty="0">
                <a:solidFill>
                  <a:srgbClr val="FFFFFF"/>
                </a:solidFill>
                <a:effectLst/>
              </a:rPr>
              <a:t>2</a:t>
            </a:r>
            <a:r>
              <a:rPr lang="en-US" sz="1200" b="0" i="0" baseline="30000" dirty="0">
                <a:solidFill>
                  <a:srgbClr val="FFFFFF"/>
                </a:solidFill>
                <a:effectLst/>
              </a:rPr>
              <a:t>2 = 4]</a:t>
            </a:r>
            <a:r>
              <a:rPr lang="en-US" sz="1200" dirty="0">
                <a:solidFill>
                  <a:schemeClr val="bg1"/>
                </a:solidFill>
              </a:rPr>
              <a:t>)</a:t>
            </a:r>
          </a:p>
          <a:p>
            <a:pPr marL="171450" indent="-171450">
              <a:buFont typeface="Arial" panose="020B0604020202020204" pitchFamily="34" charset="0"/>
              <a:buChar char="•"/>
            </a:pPr>
            <a:r>
              <a:rPr lang="en-US" sz="1200" b="1" dirty="0">
                <a:solidFill>
                  <a:schemeClr val="bg1"/>
                </a:solidFill>
                <a:latin typeface="Times New Roman" panose="02020603050405020304" pitchFamily="18" charset="0"/>
                <a:cs typeface="Times New Roman" panose="02020603050405020304" pitchFamily="18" charset="0"/>
              </a:rPr>
              <a:t>Folding method:</a:t>
            </a:r>
          </a:p>
          <a:p>
            <a:r>
              <a:rPr lang="en-US" sz="1200" dirty="0">
                <a:solidFill>
                  <a:schemeClr val="bg1"/>
                </a:solidFill>
              </a:rPr>
              <a:t>Split, add, compress, store</a:t>
            </a:r>
          </a:p>
        </p:txBody>
      </p:sp>
      <p:sp>
        <p:nvSpPr>
          <p:cNvPr id="16" name="Rectangle: Rounded Corners 15">
            <a:extLst>
              <a:ext uri="{FF2B5EF4-FFF2-40B4-BE49-F238E27FC236}">
                <a16:creationId xmlns:a16="http://schemas.microsoft.com/office/drawing/2014/main" id="{B3D95D3C-3AE7-D0B1-DB6E-7D0EFB9FD98D}"/>
              </a:ext>
            </a:extLst>
          </p:cNvPr>
          <p:cNvSpPr/>
          <p:nvPr/>
        </p:nvSpPr>
        <p:spPr>
          <a:xfrm>
            <a:off x="5955524" y="3652344"/>
            <a:ext cx="1717512" cy="343126"/>
          </a:xfrm>
          <a:prstGeom prst="roundRect">
            <a:avLst>
              <a:gd name="adj" fmla="val 50000"/>
            </a:avLst>
          </a:prstGeom>
          <a:solidFill>
            <a:srgbClr val="800306">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6E749FD-F9A8-A06E-078C-DBE081CAB906}"/>
              </a:ext>
            </a:extLst>
          </p:cNvPr>
          <p:cNvSpPr txBox="1"/>
          <p:nvPr/>
        </p:nvSpPr>
        <p:spPr>
          <a:xfrm>
            <a:off x="5960485" y="3652344"/>
            <a:ext cx="1865660" cy="307777"/>
          </a:xfrm>
          <a:prstGeom prst="rect">
            <a:avLst/>
          </a:prstGeom>
          <a:noFill/>
        </p:spPr>
        <p:txBody>
          <a:bodyPr wrap="square" rtlCol="0">
            <a:spAutoFit/>
          </a:bodyPr>
          <a:lstStyle/>
          <a:p>
            <a:r>
              <a:rPr lang="en-US" sz="1400" dirty="0">
                <a:solidFill>
                  <a:schemeClr val="bg1"/>
                </a:solidFill>
                <a:latin typeface="LCDMono2" panose="00000309000000000000" pitchFamily="49" charset="0"/>
              </a:rPr>
              <a:t>Implementation:</a:t>
            </a:r>
          </a:p>
        </p:txBody>
      </p:sp>
    </p:spTree>
    <p:extLst>
      <p:ext uri="{BB962C8B-B14F-4D97-AF65-F5344CB8AC3E}">
        <p14:creationId xmlns:p14="http://schemas.microsoft.com/office/powerpoint/2010/main" val="37935454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reeform: Shape 85">
            <a:extLst>
              <a:ext uri="{FF2B5EF4-FFF2-40B4-BE49-F238E27FC236}">
                <a16:creationId xmlns:a16="http://schemas.microsoft.com/office/drawing/2014/main" id="{C309C488-9C3C-49A4-04E5-5AAF21F32F22}"/>
              </a:ext>
            </a:extLst>
          </p:cNvPr>
          <p:cNvSpPr/>
          <p:nvPr/>
        </p:nvSpPr>
        <p:spPr>
          <a:xfrm>
            <a:off x="6538449" y="420847"/>
            <a:ext cx="657446" cy="1531088"/>
          </a:xfrm>
          <a:custGeom>
            <a:avLst/>
            <a:gdLst>
              <a:gd name="connsiteX0" fmla="*/ 0 w 657446"/>
              <a:gd name="connsiteY0" fmla="*/ 0 h 1531088"/>
              <a:gd name="connsiteX1" fmla="*/ 147084 w 657446"/>
              <a:gd name="connsiteY1" fmla="*/ 0 h 1531088"/>
              <a:gd name="connsiteX2" fmla="*/ 657446 w 657446"/>
              <a:gd name="connsiteY2" fmla="*/ 765545 h 1531088"/>
              <a:gd name="connsiteX3" fmla="*/ 147085 w 657446"/>
              <a:gd name="connsiteY3" fmla="*/ 1531088 h 1531088"/>
              <a:gd name="connsiteX4" fmla="*/ 1 w 657446"/>
              <a:gd name="connsiteY4" fmla="*/ 1531088 h 1531088"/>
              <a:gd name="connsiteX5" fmla="*/ 510362 w 657446"/>
              <a:gd name="connsiteY5" fmla="*/ 765545 h 1531088"/>
              <a:gd name="connsiteX6" fmla="*/ 0 w 657446"/>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446" h="1531088">
                <a:moveTo>
                  <a:pt x="0" y="0"/>
                </a:moveTo>
                <a:lnTo>
                  <a:pt x="147084" y="0"/>
                </a:lnTo>
                <a:lnTo>
                  <a:pt x="657446" y="765545"/>
                </a:lnTo>
                <a:lnTo>
                  <a:pt x="147085" y="1531088"/>
                </a:lnTo>
                <a:lnTo>
                  <a:pt x="1" y="1531088"/>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5" name="Freeform: Shape 84">
            <a:extLst>
              <a:ext uri="{FF2B5EF4-FFF2-40B4-BE49-F238E27FC236}">
                <a16:creationId xmlns:a16="http://schemas.microsoft.com/office/drawing/2014/main" id="{B2B0A4ED-5B22-C0A1-2DC8-E40AB3BB7145}"/>
              </a:ext>
            </a:extLst>
          </p:cNvPr>
          <p:cNvSpPr/>
          <p:nvPr/>
        </p:nvSpPr>
        <p:spPr>
          <a:xfrm>
            <a:off x="5826067" y="420849"/>
            <a:ext cx="577705" cy="1531088"/>
          </a:xfrm>
          <a:custGeom>
            <a:avLst/>
            <a:gdLst>
              <a:gd name="connsiteX0" fmla="*/ 1 w 577705"/>
              <a:gd name="connsiteY0" fmla="*/ 0 h 1531088"/>
              <a:gd name="connsiteX1" fmla="*/ 202021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5 w 577705"/>
              <a:gd name="connsiteY5" fmla="*/ 1531088 h 1531088"/>
              <a:gd name="connsiteX6" fmla="*/ 0 w 577705"/>
              <a:gd name="connsiteY6" fmla="*/ 1531088 h 1531088"/>
              <a:gd name="connsiteX7" fmla="*/ 510363 w 577705"/>
              <a:gd name="connsiteY7" fmla="*/ 765544 h 1531088"/>
              <a:gd name="connsiteX8" fmla="*/ 2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1" y="0"/>
                </a:lnTo>
                <a:lnTo>
                  <a:pt x="202021" y="1"/>
                </a:lnTo>
                <a:lnTo>
                  <a:pt x="67343" y="1"/>
                </a:lnTo>
                <a:lnTo>
                  <a:pt x="577705" y="765546"/>
                </a:lnTo>
                <a:lnTo>
                  <a:pt x="67345" y="1531088"/>
                </a:lnTo>
                <a:lnTo>
                  <a:pt x="0" y="1531088"/>
                </a:lnTo>
                <a:lnTo>
                  <a:pt x="510363" y="765544"/>
                </a:lnTo>
                <a:lnTo>
                  <a:pt x="2" y="1"/>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4" name="Freeform: Shape 83">
            <a:extLst>
              <a:ext uri="{FF2B5EF4-FFF2-40B4-BE49-F238E27FC236}">
                <a16:creationId xmlns:a16="http://schemas.microsoft.com/office/drawing/2014/main" id="{E1276518-321A-4A05-E83A-93CB14F03A9C}"/>
              </a:ext>
            </a:extLst>
          </p:cNvPr>
          <p:cNvSpPr/>
          <p:nvPr/>
        </p:nvSpPr>
        <p:spPr>
          <a:xfrm>
            <a:off x="6049356" y="420849"/>
            <a:ext cx="662759" cy="1531088"/>
          </a:xfrm>
          <a:custGeom>
            <a:avLst/>
            <a:gdLst>
              <a:gd name="connsiteX0" fmla="*/ 125816 w 662759"/>
              <a:gd name="connsiteY0" fmla="*/ 0 h 1531088"/>
              <a:gd name="connsiteX1" fmla="*/ 152397 w 662759"/>
              <a:gd name="connsiteY1" fmla="*/ 0 h 1531088"/>
              <a:gd name="connsiteX2" fmla="*/ 662759 w 662759"/>
              <a:gd name="connsiteY2" fmla="*/ 765545 h 1531088"/>
              <a:gd name="connsiteX3" fmla="*/ 152399 w 662759"/>
              <a:gd name="connsiteY3" fmla="*/ 1531087 h 1531088"/>
              <a:gd name="connsiteX4" fmla="*/ 152398 w 662759"/>
              <a:gd name="connsiteY4" fmla="*/ 1531088 h 1531088"/>
              <a:gd name="connsiteX5" fmla="*/ 0 w 662759"/>
              <a:gd name="connsiteY5" fmla="*/ 1531088 h 1531088"/>
              <a:gd name="connsiteX6" fmla="*/ 0 w 662759"/>
              <a:gd name="connsiteY6" fmla="*/ 1531087 h 1531088"/>
              <a:gd name="connsiteX7" fmla="*/ 125814 w 662759"/>
              <a:gd name="connsiteY7" fmla="*/ 1531087 h 1531088"/>
              <a:gd name="connsiteX8" fmla="*/ 636177 w 662759"/>
              <a:gd name="connsiteY8" fmla="*/ 765543 h 1531088"/>
              <a:gd name="connsiteX9" fmla="*/ 125816 w 662759"/>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59" h="1531088">
                <a:moveTo>
                  <a:pt x="125816" y="0"/>
                </a:moveTo>
                <a:lnTo>
                  <a:pt x="152397" y="0"/>
                </a:lnTo>
                <a:lnTo>
                  <a:pt x="662759" y="765545"/>
                </a:lnTo>
                <a:lnTo>
                  <a:pt x="152399" y="1531087"/>
                </a:lnTo>
                <a:lnTo>
                  <a:pt x="152398" y="1531088"/>
                </a:lnTo>
                <a:lnTo>
                  <a:pt x="0" y="1531088"/>
                </a:lnTo>
                <a:lnTo>
                  <a:pt x="0" y="1531087"/>
                </a:lnTo>
                <a:lnTo>
                  <a:pt x="125814" y="1531087"/>
                </a:lnTo>
                <a:lnTo>
                  <a:pt x="636177" y="765543"/>
                </a:lnTo>
                <a:lnTo>
                  <a:pt x="125816"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3" name="Freeform: Shape 82">
            <a:extLst>
              <a:ext uri="{FF2B5EF4-FFF2-40B4-BE49-F238E27FC236}">
                <a16:creationId xmlns:a16="http://schemas.microsoft.com/office/drawing/2014/main" id="{37A785E3-9331-D723-B467-CBF9FC4AFF8B}"/>
              </a:ext>
            </a:extLst>
          </p:cNvPr>
          <p:cNvSpPr/>
          <p:nvPr/>
        </p:nvSpPr>
        <p:spPr>
          <a:xfrm>
            <a:off x="6028086" y="420850"/>
            <a:ext cx="531630" cy="15310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2" name="Freeform: Shape 81">
            <a:extLst>
              <a:ext uri="{FF2B5EF4-FFF2-40B4-BE49-F238E27FC236}">
                <a16:creationId xmlns:a16="http://schemas.microsoft.com/office/drawing/2014/main" id="{C7E9C956-60DC-4C9E-C6B7-66FDE92A8951}"/>
              </a:ext>
            </a:extLst>
          </p:cNvPr>
          <p:cNvSpPr/>
          <p:nvPr/>
        </p:nvSpPr>
        <p:spPr>
          <a:xfrm>
            <a:off x="5353810" y="420851"/>
            <a:ext cx="539600" cy="1531088"/>
          </a:xfrm>
          <a:custGeom>
            <a:avLst/>
            <a:gdLst>
              <a:gd name="connsiteX0" fmla="*/ 0 w 539600"/>
              <a:gd name="connsiteY0" fmla="*/ 0 h 1531088"/>
              <a:gd name="connsiteX1" fmla="*/ 29238 w 539600"/>
              <a:gd name="connsiteY1" fmla="*/ 0 h 1531088"/>
              <a:gd name="connsiteX2" fmla="*/ 539600 w 539600"/>
              <a:gd name="connsiteY2" fmla="*/ 765544 h 1531088"/>
              <a:gd name="connsiteX3" fmla="*/ 29237 w 539600"/>
              <a:gd name="connsiteY3" fmla="*/ 1531088 h 1531088"/>
              <a:gd name="connsiteX4" fmla="*/ 1 w 539600"/>
              <a:gd name="connsiteY4" fmla="*/ 1531088 h 1531088"/>
              <a:gd name="connsiteX5" fmla="*/ 510362 w 539600"/>
              <a:gd name="connsiteY5" fmla="*/ 765545 h 1531088"/>
              <a:gd name="connsiteX6" fmla="*/ 0 w 539600"/>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600" h="1531088">
                <a:moveTo>
                  <a:pt x="0" y="0"/>
                </a:moveTo>
                <a:lnTo>
                  <a:pt x="29238" y="0"/>
                </a:lnTo>
                <a:lnTo>
                  <a:pt x="539600" y="765544"/>
                </a:lnTo>
                <a:lnTo>
                  <a:pt x="29237" y="1531088"/>
                </a:lnTo>
                <a:lnTo>
                  <a:pt x="1" y="1531088"/>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1" name="Freeform: Shape 80">
            <a:extLst>
              <a:ext uri="{FF2B5EF4-FFF2-40B4-BE49-F238E27FC236}">
                <a16:creationId xmlns:a16="http://schemas.microsoft.com/office/drawing/2014/main" id="{4FFA2973-EF14-6F99-4D87-0D489C12E116}"/>
              </a:ext>
            </a:extLst>
          </p:cNvPr>
          <p:cNvSpPr/>
          <p:nvPr/>
        </p:nvSpPr>
        <p:spPr>
          <a:xfrm>
            <a:off x="4641428" y="420853"/>
            <a:ext cx="577705" cy="1531088"/>
          </a:xfrm>
          <a:custGeom>
            <a:avLst/>
            <a:gdLst>
              <a:gd name="connsiteX0" fmla="*/ 1 w 577705"/>
              <a:gd name="connsiteY0" fmla="*/ 0 h 1531088"/>
              <a:gd name="connsiteX1" fmla="*/ 202021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5 w 577705"/>
              <a:gd name="connsiteY5" fmla="*/ 1531088 h 1531088"/>
              <a:gd name="connsiteX6" fmla="*/ 0 w 577705"/>
              <a:gd name="connsiteY6" fmla="*/ 1531088 h 1531088"/>
              <a:gd name="connsiteX7" fmla="*/ 510363 w 577705"/>
              <a:gd name="connsiteY7" fmla="*/ 765544 h 1531088"/>
              <a:gd name="connsiteX8" fmla="*/ 2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1" y="0"/>
                </a:lnTo>
                <a:lnTo>
                  <a:pt x="202021" y="1"/>
                </a:lnTo>
                <a:lnTo>
                  <a:pt x="67343" y="1"/>
                </a:lnTo>
                <a:lnTo>
                  <a:pt x="577705" y="765546"/>
                </a:lnTo>
                <a:lnTo>
                  <a:pt x="67345" y="1531088"/>
                </a:lnTo>
                <a:lnTo>
                  <a:pt x="0" y="1531088"/>
                </a:lnTo>
                <a:lnTo>
                  <a:pt x="510363" y="765544"/>
                </a:lnTo>
                <a:lnTo>
                  <a:pt x="2" y="1"/>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0" name="Freeform: Shape 79">
            <a:extLst>
              <a:ext uri="{FF2B5EF4-FFF2-40B4-BE49-F238E27FC236}">
                <a16:creationId xmlns:a16="http://schemas.microsoft.com/office/drawing/2014/main" id="{9A181F92-5430-B31C-B11A-63F007418B7A}"/>
              </a:ext>
            </a:extLst>
          </p:cNvPr>
          <p:cNvSpPr/>
          <p:nvPr/>
        </p:nvSpPr>
        <p:spPr>
          <a:xfrm>
            <a:off x="4864717" y="420853"/>
            <a:ext cx="662759" cy="1531088"/>
          </a:xfrm>
          <a:custGeom>
            <a:avLst/>
            <a:gdLst>
              <a:gd name="connsiteX0" fmla="*/ 125816 w 662759"/>
              <a:gd name="connsiteY0" fmla="*/ 0 h 1531088"/>
              <a:gd name="connsiteX1" fmla="*/ 152397 w 662759"/>
              <a:gd name="connsiteY1" fmla="*/ 0 h 1531088"/>
              <a:gd name="connsiteX2" fmla="*/ 662759 w 662759"/>
              <a:gd name="connsiteY2" fmla="*/ 765545 h 1531088"/>
              <a:gd name="connsiteX3" fmla="*/ 152399 w 662759"/>
              <a:gd name="connsiteY3" fmla="*/ 1531087 h 1531088"/>
              <a:gd name="connsiteX4" fmla="*/ 152398 w 662759"/>
              <a:gd name="connsiteY4" fmla="*/ 1531088 h 1531088"/>
              <a:gd name="connsiteX5" fmla="*/ 0 w 662759"/>
              <a:gd name="connsiteY5" fmla="*/ 1531088 h 1531088"/>
              <a:gd name="connsiteX6" fmla="*/ 0 w 662759"/>
              <a:gd name="connsiteY6" fmla="*/ 1531087 h 1531088"/>
              <a:gd name="connsiteX7" fmla="*/ 125814 w 662759"/>
              <a:gd name="connsiteY7" fmla="*/ 1531087 h 1531088"/>
              <a:gd name="connsiteX8" fmla="*/ 636177 w 662759"/>
              <a:gd name="connsiteY8" fmla="*/ 765543 h 1531088"/>
              <a:gd name="connsiteX9" fmla="*/ 125816 w 662759"/>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59" h="1531088">
                <a:moveTo>
                  <a:pt x="125816" y="0"/>
                </a:moveTo>
                <a:lnTo>
                  <a:pt x="152397" y="0"/>
                </a:lnTo>
                <a:lnTo>
                  <a:pt x="662759" y="765545"/>
                </a:lnTo>
                <a:lnTo>
                  <a:pt x="152399" y="1531087"/>
                </a:lnTo>
                <a:lnTo>
                  <a:pt x="152398" y="1531088"/>
                </a:lnTo>
                <a:lnTo>
                  <a:pt x="0" y="1531088"/>
                </a:lnTo>
                <a:lnTo>
                  <a:pt x="0" y="1531087"/>
                </a:lnTo>
                <a:lnTo>
                  <a:pt x="125814" y="1531087"/>
                </a:lnTo>
                <a:lnTo>
                  <a:pt x="636177" y="765543"/>
                </a:lnTo>
                <a:lnTo>
                  <a:pt x="125816"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9" name="Freeform: Shape 78">
            <a:extLst>
              <a:ext uri="{FF2B5EF4-FFF2-40B4-BE49-F238E27FC236}">
                <a16:creationId xmlns:a16="http://schemas.microsoft.com/office/drawing/2014/main" id="{749D2515-9425-18D8-8AC2-98830AA7C713}"/>
              </a:ext>
            </a:extLst>
          </p:cNvPr>
          <p:cNvSpPr/>
          <p:nvPr/>
        </p:nvSpPr>
        <p:spPr>
          <a:xfrm>
            <a:off x="4506751" y="420854"/>
            <a:ext cx="582134" cy="1531088"/>
          </a:xfrm>
          <a:custGeom>
            <a:avLst/>
            <a:gdLst>
              <a:gd name="connsiteX0" fmla="*/ 1 w 582134"/>
              <a:gd name="connsiteY0" fmla="*/ 0 h 1531088"/>
              <a:gd name="connsiteX1" fmla="*/ 71772 w 582134"/>
              <a:gd name="connsiteY1" fmla="*/ 0 h 1531088"/>
              <a:gd name="connsiteX2" fmla="*/ 582134 w 582134"/>
              <a:gd name="connsiteY2" fmla="*/ 765545 h 1531088"/>
              <a:gd name="connsiteX3" fmla="*/ 71773 w 582134"/>
              <a:gd name="connsiteY3" fmla="*/ 1531088 h 1531088"/>
              <a:gd name="connsiteX4" fmla="*/ 0 w 582134"/>
              <a:gd name="connsiteY4" fmla="*/ 1531088 h 1531088"/>
              <a:gd name="connsiteX5" fmla="*/ 510363 w 582134"/>
              <a:gd name="connsiteY5" fmla="*/ 765544 h 1531088"/>
              <a:gd name="connsiteX6" fmla="*/ 1 w 582134"/>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134" h="1531088">
                <a:moveTo>
                  <a:pt x="1" y="0"/>
                </a:moveTo>
                <a:lnTo>
                  <a:pt x="71772" y="0"/>
                </a:lnTo>
                <a:lnTo>
                  <a:pt x="582134" y="765545"/>
                </a:lnTo>
                <a:lnTo>
                  <a:pt x="71773" y="1531088"/>
                </a:lnTo>
                <a:lnTo>
                  <a:pt x="0" y="1531088"/>
                </a:lnTo>
                <a:lnTo>
                  <a:pt x="510363" y="765544"/>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8" name="Freeform: Shape 77">
            <a:extLst>
              <a:ext uri="{FF2B5EF4-FFF2-40B4-BE49-F238E27FC236}">
                <a16:creationId xmlns:a16="http://schemas.microsoft.com/office/drawing/2014/main" id="{4BE171DE-8CE2-BFFF-DDEC-498D37120535}"/>
              </a:ext>
            </a:extLst>
          </p:cNvPr>
          <p:cNvSpPr/>
          <p:nvPr/>
        </p:nvSpPr>
        <p:spPr>
          <a:xfrm>
            <a:off x="4843447" y="420854"/>
            <a:ext cx="531630" cy="15310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7" name="Freeform: Shape 76">
            <a:extLst>
              <a:ext uri="{FF2B5EF4-FFF2-40B4-BE49-F238E27FC236}">
                <a16:creationId xmlns:a16="http://schemas.microsoft.com/office/drawing/2014/main" id="{961BEC5E-20CF-67A2-8D28-75CD45C746C3}"/>
              </a:ext>
            </a:extLst>
          </p:cNvPr>
          <p:cNvSpPr/>
          <p:nvPr/>
        </p:nvSpPr>
        <p:spPr>
          <a:xfrm>
            <a:off x="3045662" y="420855"/>
            <a:ext cx="558212" cy="1531088"/>
          </a:xfrm>
          <a:custGeom>
            <a:avLst/>
            <a:gdLst>
              <a:gd name="connsiteX0" fmla="*/ 0 w 558212"/>
              <a:gd name="connsiteY0" fmla="*/ 0 h 1531088"/>
              <a:gd name="connsiteX1" fmla="*/ 147084 w 558212"/>
              <a:gd name="connsiteY1" fmla="*/ 0 h 1531088"/>
              <a:gd name="connsiteX2" fmla="*/ 147086 w 558212"/>
              <a:gd name="connsiteY2" fmla="*/ 3 h 1531088"/>
              <a:gd name="connsiteX3" fmla="*/ 47849 w 558212"/>
              <a:gd name="connsiteY3" fmla="*/ 3 h 1531088"/>
              <a:gd name="connsiteX4" fmla="*/ 558212 w 558212"/>
              <a:gd name="connsiteY4" fmla="*/ 765548 h 1531088"/>
              <a:gd name="connsiteX5" fmla="*/ 47852 w 558212"/>
              <a:gd name="connsiteY5" fmla="*/ 1531088 h 1531088"/>
              <a:gd name="connsiteX6" fmla="*/ 1 w 558212"/>
              <a:gd name="connsiteY6" fmla="*/ 1531088 h 1531088"/>
              <a:gd name="connsiteX7" fmla="*/ 510362 w 558212"/>
              <a:gd name="connsiteY7" fmla="*/ 765545 h 1531088"/>
              <a:gd name="connsiteX8" fmla="*/ 0 w 558212"/>
              <a:gd name="connsiteY8"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212" h="1531088">
                <a:moveTo>
                  <a:pt x="0" y="0"/>
                </a:moveTo>
                <a:lnTo>
                  <a:pt x="147084" y="0"/>
                </a:lnTo>
                <a:lnTo>
                  <a:pt x="147086" y="3"/>
                </a:lnTo>
                <a:lnTo>
                  <a:pt x="47849" y="3"/>
                </a:lnTo>
                <a:lnTo>
                  <a:pt x="558212" y="765548"/>
                </a:lnTo>
                <a:lnTo>
                  <a:pt x="47852" y="1531088"/>
                </a:lnTo>
                <a:lnTo>
                  <a:pt x="1" y="1531088"/>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6" name="Freeform: Shape 75">
            <a:extLst>
              <a:ext uri="{FF2B5EF4-FFF2-40B4-BE49-F238E27FC236}">
                <a16:creationId xmlns:a16="http://schemas.microsoft.com/office/drawing/2014/main" id="{B9CA8393-F2B5-A49E-F044-B1BD366E2190}"/>
              </a:ext>
            </a:extLst>
          </p:cNvPr>
          <p:cNvSpPr/>
          <p:nvPr/>
        </p:nvSpPr>
        <p:spPr>
          <a:xfrm>
            <a:off x="4354352" y="420855"/>
            <a:ext cx="552007" cy="1531088"/>
          </a:xfrm>
          <a:custGeom>
            <a:avLst/>
            <a:gdLst>
              <a:gd name="connsiteX0" fmla="*/ 1 w 552007"/>
              <a:gd name="connsiteY0" fmla="*/ 0 h 1531088"/>
              <a:gd name="connsiteX1" fmla="*/ 41645 w 552007"/>
              <a:gd name="connsiteY1" fmla="*/ 0 h 1531088"/>
              <a:gd name="connsiteX2" fmla="*/ 552007 w 552007"/>
              <a:gd name="connsiteY2" fmla="*/ 765545 h 1531088"/>
              <a:gd name="connsiteX3" fmla="*/ 41646 w 552007"/>
              <a:gd name="connsiteY3" fmla="*/ 1531088 h 1531088"/>
              <a:gd name="connsiteX4" fmla="*/ 0 w 552007"/>
              <a:gd name="connsiteY4" fmla="*/ 1531088 h 1531088"/>
              <a:gd name="connsiteX5" fmla="*/ 510363 w 552007"/>
              <a:gd name="connsiteY5" fmla="*/ 765544 h 1531088"/>
              <a:gd name="connsiteX6" fmla="*/ 1 w 552007"/>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007" h="1531088">
                <a:moveTo>
                  <a:pt x="1" y="0"/>
                </a:moveTo>
                <a:lnTo>
                  <a:pt x="41645" y="0"/>
                </a:lnTo>
                <a:lnTo>
                  <a:pt x="552007" y="765545"/>
                </a:lnTo>
                <a:lnTo>
                  <a:pt x="41646" y="1531088"/>
                </a:lnTo>
                <a:lnTo>
                  <a:pt x="0" y="1531088"/>
                </a:lnTo>
                <a:lnTo>
                  <a:pt x="510363" y="765544"/>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5" name="Freeform: Shape 74">
            <a:extLst>
              <a:ext uri="{FF2B5EF4-FFF2-40B4-BE49-F238E27FC236}">
                <a16:creationId xmlns:a16="http://schemas.microsoft.com/office/drawing/2014/main" id="{241BD313-3294-8554-AACD-B8BD3C054B61}"/>
              </a:ext>
            </a:extLst>
          </p:cNvPr>
          <p:cNvSpPr/>
          <p:nvPr/>
        </p:nvSpPr>
        <p:spPr>
          <a:xfrm>
            <a:off x="2333280" y="420857"/>
            <a:ext cx="577705" cy="1531088"/>
          </a:xfrm>
          <a:custGeom>
            <a:avLst/>
            <a:gdLst>
              <a:gd name="connsiteX0" fmla="*/ 1 w 577705"/>
              <a:gd name="connsiteY0" fmla="*/ 0 h 1531088"/>
              <a:gd name="connsiteX1" fmla="*/ 202020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4 w 577705"/>
              <a:gd name="connsiteY5" fmla="*/ 1531088 h 1531088"/>
              <a:gd name="connsiteX6" fmla="*/ 0 w 577705"/>
              <a:gd name="connsiteY6" fmla="*/ 1531088 h 1531088"/>
              <a:gd name="connsiteX7" fmla="*/ 510363 w 577705"/>
              <a:gd name="connsiteY7" fmla="*/ 765544 h 1531088"/>
              <a:gd name="connsiteX8" fmla="*/ 1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0" y="0"/>
                </a:lnTo>
                <a:lnTo>
                  <a:pt x="202021" y="1"/>
                </a:lnTo>
                <a:lnTo>
                  <a:pt x="67343" y="1"/>
                </a:lnTo>
                <a:lnTo>
                  <a:pt x="577705" y="765546"/>
                </a:lnTo>
                <a:lnTo>
                  <a:pt x="67344" y="1531088"/>
                </a:lnTo>
                <a:lnTo>
                  <a:pt x="0" y="1531088"/>
                </a:lnTo>
                <a:lnTo>
                  <a:pt x="510363" y="765544"/>
                </a:lnTo>
                <a:lnTo>
                  <a:pt x="1" y="1"/>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4" name="Freeform: Shape 73">
            <a:extLst>
              <a:ext uri="{FF2B5EF4-FFF2-40B4-BE49-F238E27FC236}">
                <a16:creationId xmlns:a16="http://schemas.microsoft.com/office/drawing/2014/main" id="{7B5B7BCC-6535-B0FA-0A22-428C2E21FB49}"/>
              </a:ext>
            </a:extLst>
          </p:cNvPr>
          <p:cNvSpPr/>
          <p:nvPr/>
        </p:nvSpPr>
        <p:spPr>
          <a:xfrm>
            <a:off x="2556568" y="420857"/>
            <a:ext cx="662760" cy="1531088"/>
          </a:xfrm>
          <a:custGeom>
            <a:avLst/>
            <a:gdLst>
              <a:gd name="connsiteX0" fmla="*/ 125816 w 662760"/>
              <a:gd name="connsiteY0" fmla="*/ 0 h 1531088"/>
              <a:gd name="connsiteX1" fmla="*/ 152398 w 662760"/>
              <a:gd name="connsiteY1" fmla="*/ 0 h 1531088"/>
              <a:gd name="connsiteX2" fmla="*/ 662760 w 662760"/>
              <a:gd name="connsiteY2" fmla="*/ 765545 h 1531088"/>
              <a:gd name="connsiteX3" fmla="*/ 152399 w 662760"/>
              <a:gd name="connsiteY3" fmla="*/ 1531087 h 1531088"/>
              <a:gd name="connsiteX4" fmla="*/ 152399 w 662760"/>
              <a:gd name="connsiteY4" fmla="*/ 1531088 h 1531088"/>
              <a:gd name="connsiteX5" fmla="*/ 0 w 662760"/>
              <a:gd name="connsiteY5" fmla="*/ 1531088 h 1531088"/>
              <a:gd name="connsiteX6" fmla="*/ 1 w 662760"/>
              <a:gd name="connsiteY6" fmla="*/ 1531087 h 1531088"/>
              <a:gd name="connsiteX7" fmla="*/ 125815 w 662760"/>
              <a:gd name="connsiteY7" fmla="*/ 1531087 h 1531088"/>
              <a:gd name="connsiteX8" fmla="*/ 636178 w 662760"/>
              <a:gd name="connsiteY8" fmla="*/ 765543 h 1531088"/>
              <a:gd name="connsiteX9" fmla="*/ 125816 w 662760"/>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60" h="1531088">
                <a:moveTo>
                  <a:pt x="125816" y="0"/>
                </a:moveTo>
                <a:lnTo>
                  <a:pt x="152398" y="0"/>
                </a:lnTo>
                <a:lnTo>
                  <a:pt x="662760" y="765545"/>
                </a:lnTo>
                <a:lnTo>
                  <a:pt x="152399" y="1531087"/>
                </a:lnTo>
                <a:lnTo>
                  <a:pt x="152399" y="1531088"/>
                </a:lnTo>
                <a:lnTo>
                  <a:pt x="0" y="1531088"/>
                </a:lnTo>
                <a:lnTo>
                  <a:pt x="1" y="1531087"/>
                </a:lnTo>
                <a:lnTo>
                  <a:pt x="125815" y="1531087"/>
                </a:lnTo>
                <a:lnTo>
                  <a:pt x="636178" y="765543"/>
                </a:lnTo>
                <a:lnTo>
                  <a:pt x="125816"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3" name="Freeform: Shape 72">
            <a:extLst>
              <a:ext uri="{FF2B5EF4-FFF2-40B4-BE49-F238E27FC236}">
                <a16:creationId xmlns:a16="http://schemas.microsoft.com/office/drawing/2014/main" id="{CA1B1899-C933-FF86-1F8C-BE6ACBD12416}"/>
              </a:ext>
            </a:extLst>
          </p:cNvPr>
          <p:cNvSpPr/>
          <p:nvPr/>
        </p:nvSpPr>
        <p:spPr>
          <a:xfrm>
            <a:off x="3536531" y="420857"/>
            <a:ext cx="577705" cy="1531088"/>
          </a:xfrm>
          <a:custGeom>
            <a:avLst/>
            <a:gdLst>
              <a:gd name="connsiteX0" fmla="*/ 1 w 577705"/>
              <a:gd name="connsiteY0" fmla="*/ 0 h 1531088"/>
              <a:gd name="connsiteX1" fmla="*/ 202021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5 w 577705"/>
              <a:gd name="connsiteY5" fmla="*/ 1531088 h 1531088"/>
              <a:gd name="connsiteX6" fmla="*/ 0 w 577705"/>
              <a:gd name="connsiteY6" fmla="*/ 1531088 h 1531088"/>
              <a:gd name="connsiteX7" fmla="*/ 510363 w 577705"/>
              <a:gd name="connsiteY7" fmla="*/ 765544 h 1531088"/>
              <a:gd name="connsiteX8" fmla="*/ 2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1" y="0"/>
                </a:lnTo>
                <a:lnTo>
                  <a:pt x="202021" y="1"/>
                </a:lnTo>
                <a:lnTo>
                  <a:pt x="67343" y="1"/>
                </a:lnTo>
                <a:lnTo>
                  <a:pt x="577705" y="765546"/>
                </a:lnTo>
                <a:lnTo>
                  <a:pt x="67345" y="1531088"/>
                </a:lnTo>
                <a:lnTo>
                  <a:pt x="0" y="1531088"/>
                </a:lnTo>
                <a:lnTo>
                  <a:pt x="510363" y="765544"/>
                </a:lnTo>
                <a:lnTo>
                  <a:pt x="2" y="1"/>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2" name="Freeform: Shape 71">
            <a:extLst>
              <a:ext uri="{FF2B5EF4-FFF2-40B4-BE49-F238E27FC236}">
                <a16:creationId xmlns:a16="http://schemas.microsoft.com/office/drawing/2014/main" id="{A2684AC4-25A6-EDE4-6ECC-83970AB179F6}"/>
              </a:ext>
            </a:extLst>
          </p:cNvPr>
          <p:cNvSpPr/>
          <p:nvPr/>
        </p:nvSpPr>
        <p:spPr>
          <a:xfrm>
            <a:off x="3759820" y="420857"/>
            <a:ext cx="662759" cy="1531088"/>
          </a:xfrm>
          <a:custGeom>
            <a:avLst/>
            <a:gdLst>
              <a:gd name="connsiteX0" fmla="*/ 125816 w 662759"/>
              <a:gd name="connsiteY0" fmla="*/ 0 h 1531088"/>
              <a:gd name="connsiteX1" fmla="*/ 152397 w 662759"/>
              <a:gd name="connsiteY1" fmla="*/ 0 h 1531088"/>
              <a:gd name="connsiteX2" fmla="*/ 662759 w 662759"/>
              <a:gd name="connsiteY2" fmla="*/ 765545 h 1531088"/>
              <a:gd name="connsiteX3" fmla="*/ 152399 w 662759"/>
              <a:gd name="connsiteY3" fmla="*/ 1531087 h 1531088"/>
              <a:gd name="connsiteX4" fmla="*/ 152398 w 662759"/>
              <a:gd name="connsiteY4" fmla="*/ 1531088 h 1531088"/>
              <a:gd name="connsiteX5" fmla="*/ 0 w 662759"/>
              <a:gd name="connsiteY5" fmla="*/ 1531088 h 1531088"/>
              <a:gd name="connsiteX6" fmla="*/ 0 w 662759"/>
              <a:gd name="connsiteY6" fmla="*/ 1531087 h 1531088"/>
              <a:gd name="connsiteX7" fmla="*/ 125814 w 662759"/>
              <a:gd name="connsiteY7" fmla="*/ 1531087 h 1531088"/>
              <a:gd name="connsiteX8" fmla="*/ 636177 w 662759"/>
              <a:gd name="connsiteY8" fmla="*/ 765543 h 1531088"/>
              <a:gd name="connsiteX9" fmla="*/ 125816 w 662759"/>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59" h="1531088">
                <a:moveTo>
                  <a:pt x="125816" y="0"/>
                </a:moveTo>
                <a:lnTo>
                  <a:pt x="152397" y="0"/>
                </a:lnTo>
                <a:lnTo>
                  <a:pt x="662759" y="765545"/>
                </a:lnTo>
                <a:lnTo>
                  <a:pt x="152399" y="1531087"/>
                </a:lnTo>
                <a:lnTo>
                  <a:pt x="152398" y="1531088"/>
                </a:lnTo>
                <a:lnTo>
                  <a:pt x="0" y="1531088"/>
                </a:lnTo>
                <a:lnTo>
                  <a:pt x="0" y="1531087"/>
                </a:lnTo>
                <a:lnTo>
                  <a:pt x="125814" y="1531087"/>
                </a:lnTo>
                <a:lnTo>
                  <a:pt x="636177" y="765543"/>
                </a:lnTo>
                <a:lnTo>
                  <a:pt x="125816"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EE508348-543A-0F1C-1CA9-DC911CA030A4}"/>
              </a:ext>
            </a:extLst>
          </p:cNvPr>
          <p:cNvSpPr/>
          <p:nvPr/>
        </p:nvSpPr>
        <p:spPr>
          <a:xfrm>
            <a:off x="2535299" y="420858"/>
            <a:ext cx="531630" cy="15310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E9676D21-D138-4DC7-0412-0AA4FD922D37}"/>
              </a:ext>
            </a:extLst>
          </p:cNvPr>
          <p:cNvSpPr/>
          <p:nvPr/>
        </p:nvSpPr>
        <p:spPr>
          <a:xfrm>
            <a:off x="3192747" y="420858"/>
            <a:ext cx="567071" cy="1531085"/>
          </a:xfrm>
          <a:custGeom>
            <a:avLst/>
            <a:gdLst>
              <a:gd name="connsiteX0" fmla="*/ 1 w 567071"/>
              <a:gd name="connsiteY0" fmla="*/ 0 h 1531085"/>
              <a:gd name="connsiteX1" fmla="*/ 56708 w 567071"/>
              <a:gd name="connsiteY1" fmla="*/ 0 h 1531085"/>
              <a:gd name="connsiteX2" fmla="*/ 567071 w 567071"/>
              <a:gd name="connsiteY2" fmla="*/ 765545 h 1531085"/>
              <a:gd name="connsiteX3" fmla="*/ 56711 w 567071"/>
              <a:gd name="connsiteY3" fmla="*/ 1531085 h 1531085"/>
              <a:gd name="connsiteX4" fmla="*/ 0 w 567071"/>
              <a:gd name="connsiteY4" fmla="*/ 1531085 h 1531085"/>
              <a:gd name="connsiteX5" fmla="*/ 510361 w 567071"/>
              <a:gd name="connsiteY5" fmla="*/ 765542 h 1531085"/>
              <a:gd name="connsiteX6" fmla="*/ 1 w 567071"/>
              <a:gd name="connsiteY6" fmla="*/ 0 h 153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071" h="1531085">
                <a:moveTo>
                  <a:pt x="1" y="0"/>
                </a:moveTo>
                <a:lnTo>
                  <a:pt x="56708" y="0"/>
                </a:lnTo>
                <a:lnTo>
                  <a:pt x="567071" y="765545"/>
                </a:lnTo>
                <a:lnTo>
                  <a:pt x="56711" y="1531085"/>
                </a:lnTo>
                <a:lnTo>
                  <a:pt x="0" y="1531085"/>
                </a:lnTo>
                <a:lnTo>
                  <a:pt x="510361" y="765542"/>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9" name="Freeform: Shape 68">
            <a:extLst>
              <a:ext uri="{FF2B5EF4-FFF2-40B4-BE49-F238E27FC236}">
                <a16:creationId xmlns:a16="http://schemas.microsoft.com/office/drawing/2014/main" id="{4BE81326-6C90-9ACF-C468-CDACBC005AC4}"/>
              </a:ext>
            </a:extLst>
          </p:cNvPr>
          <p:cNvSpPr/>
          <p:nvPr/>
        </p:nvSpPr>
        <p:spPr>
          <a:xfrm>
            <a:off x="3738550" y="420858"/>
            <a:ext cx="531630" cy="15310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8" name="Freeform: Shape 67">
            <a:extLst>
              <a:ext uri="{FF2B5EF4-FFF2-40B4-BE49-F238E27FC236}">
                <a16:creationId xmlns:a16="http://schemas.microsoft.com/office/drawing/2014/main" id="{A6C684E4-17DE-1607-D3C0-7FA5B543D377}"/>
              </a:ext>
            </a:extLst>
          </p:cNvPr>
          <p:cNvSpPr/>
          <p:nvPr/>
        </p:nvSpPr>
        <p:spPr>
          <a:xfrm>
            <a:off x="6357696" y="420846"/>
            <a:ext cx="1020725" cy="1531089"/>
          </a:xfrm>
          <a:custGeom>
            <a:avLst/>
            <a:gdLst>
              <a:gd name="connsiteX0" fmla="*/ 0 w 1020725"/>
              <a:gd name="connsiteY0" fmla="*/ 0 h 1531089"/>
              <a:gd name="connsiteX1" fmla="*/ 510363 w 1020725"/>
              <a:gd name="connsiteY1" fmla="*/ 0 h 1531089"/>
              <a:gd name="connsiteX2" fmla="*/ 1020725 w 1020725"/>
              <a:gd name="connsiteY2" fmla="*/ 765545 h 1531089"/>
              <a:gd name="connsiteX3" fmla="*/ 510363 w 1020725"/>
              <a:gd name="connsiteY3" fmla="*/ 1531089 h 1531089"/>
              <a:gd name="connsiteX4" fmla="*/ 327838 w 1020725"/>
              <a:gd name="connsiteY4" fmla="*/ 1531089 h 1531089"/>
              <a:gd name="connsiteX5" fmla="*/ 838199 w 1020725"/>
              <a:gd name="connsiteY5" fmla="*/ 765546 h 1531089"/>
              <a:gd name="connsiteX6" fmla="*/ 327837 w 1020725"/>
              <a:gd name="connsiteY6" fmla="*/ 1 h 1531089"/>
              <a:gd name="connsiteX7" fmla="*/ 180753 w 1020725"/>
              <a:gd name="connsiteY7" fmla="*/ 1 h 1531089"/>
              <a:gd name="connsiteX8" fmla="*/ 691115 w 1020725"/>
              <a:gd name="connsiteY8" fmla="*/ 765546 h 1531089"/>
              <a:gd name="connsiteX9" fmla="*/ 180754 w 1020725"/>
              <a:gd name="connsiteY9" fmla="*/ 1531089 h 1531089"/>
              <a:gd name="connsiteX10" fmla="*/ 0 w 1020725"/>
              <a:gd name="connsiteY10" fmla="*/ 1531089 h 1531089"/>
              <a:gd name="connsiteX11" fmla="*/ 510363 w 1020725"/>
              <a:gd name="connsiteY11" fmla="*/ 765545 h 1531089"/>
              <a:gd name="connsiteX12" fmla="*/ 1 w 1020725"/>
              <a:gd name="connsiteY12" fmla="*/ 1 h 1531089"/>
              <a:gd name="connsiteX13" fmla="*/ 0 w 1020725"/>
              <a:gd name="connsiteY13"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0725" h="1531089">
                <a:moveTo>
                  <a:pt x="0" y="0"/>
                </a:moveTo>
                <a:lnTo>
                  <a:pt x="510363" y="0"/>
                </a:lnTo>
                <a:lnTo>
                  <a:pt x="1020725" y="765545"/>
                </a:lnTo>
                <a:lnTo>
                  <a:pt x="510363" y="1531089"/>
                </a:lnTo>
                <a:lnTo>
                  <a:pt x="327838" y="1531089"/>
                </a:lnTo>
                <a:lnTo>
                  <a:pt x="838199" y="765546"/>
                </a:lnTo>
                <a:lnTo>
                  <a:pt x="327837" y="1"/>
                </a:lnTo>
                <a:lnTo>
                  <a:pt x="180753" y="1"/>
                </a:lnTo>
                <a:lnTo>
                  <a:pt x="691115" y="765546"/>
                </a:lnTo>
                <a:lnTo>
                  <a:pt x="180754"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7" name="Freeform: Shape 66">
            <a:extLst>
              <a:ext uri="{FF2B5EF4-FFF2-40B4-BE49-F238E27FC236}">
                <a16:creationId xmlns:a16="http://schemas.microsoft.com/office/drawing/2014/main" id="{4DE5613B-1CDF-2210-CA4D-4C1DADE1F742}"/>
              </a:ext>
            </a:extLst>
          </p:cNvPr>
          <p:cNvSpPr/>
          <p:nvPr/>
        </p:nvSpPr>
        <p:spPr>
          <a:xfrm>
            <a:off x="6175171" y="420848"/>
            <a:ext cx="671621" cy="15310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4 w 671621"/>
              <a:gd name="connsiteY6" fmla="*/ 1531088 h 1531089"/>
              <a:gd name="connsiteX7" fmla="*/ 536944 w 671621"/>
              <a:gd name="connsiteY7" fmla="*/ 765546 h 1531089"/>
              <a:gd name="connsiteX8" fmla="*/ 26582 w 671621"/>
              <a:gd name="connsiteY8" fmla="*/ 1 h 1531089"/>
              <a:gd name="connsiteX9" fmla="*/ 1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4" y="1531088"/>
                </a:lnTo>
                <a:lnTo>
                  <a:pt x="536944" y="765546"/>
                </a:lnTo>
                <a:lnTo>
                  <a:pt x="26582" y="1"/>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6" name="Freeform: Shape 65">
            <a:extLst>
              <a:ext uri="{FF2B5EF4-FFF2-40B4-BE49-F238E27FC236}">
                <a16:creationId xmlns:a16="http://schemas.microsoft.com/office/drawing/2014/main" id="{6CDBE6CC-57AE-395A-FA75-21135F8C9C94}"/>
              </a:ext>
            </a:extLst>
          </p:cNvPr>
          <p:cNvSpPr/>
          <p:nvPr/>
        </p:nvSpPr>
        <p:spPr>
          <a:xfrm>
            <a:off x="5691390" y="420849"/>
            <a:ext cx="645040" cy="1531089"/>
          </a:xfrm>
          <a:custGeom>
            <a:avLst/>
            <a:gdLst>
              <a:gd name="connsiteX0" fmla="*/ 0 w 645040"/>
              <a:gd name="connsiteY0" fmla="*/ 0 h 1531089"/>
              <a:gd name="connsiteX1" fmla="*/ 134678 w 645040"/>
              <a:gd name="connsiteY1" fmla="*/ 0 h 1531089"/>
              <a:gd name="connsiteX2" fmla="*/ 134679 w 645040"/>
              <a:gd name="connsiteY2" fmla="*/ 1 h 1531089"/>
              <a:gd name="connsiteX3" fmla="*/ 645040 w 645040"/>
              <a:gd name="connsiteY3" fmla="*/ 765544 h 1531089"/>
              <a:gd name="connsiteX4" fmla="*/ 134677 w 645040"/>
              <a:gd name="connsiteY4" fmla="*/ 1531088 h 1531089"/>
              <a:gd name="connsiteX5" fmla="*/ 202022 w 645040"/>
              <a:gd name="connsiteY5" fmla="*/ 1531088 h 1531089"/>
              <a:gd name="connsiteX6" fmla="*/ 202021 w 645040"/>
              <a:gd name="connsiteY6" fmla="*/ 1531089 h 1531089"/>
              <a:gd name="connsiteX7" fmla="*/ 0 w 645040"/>
              <a:gd name="connsiteY7" fmla="*/ 1531089 h 1531089"/>
              <a:gd name="connsiteX8" fmla="*/ 510363 w 645040"/>
              <a:gd name="connsiteY8" fmla="*/ 765545 h 1531089"/>
              <a:gd name="connsiteX9" fmla="*/ 1 w 645040"/>
              <a:gd name="connsiteY9" fmla="*/ 1 h 1531089"/>
              <a:gd name="connsiteX10" fmla="*/ 0 w 645040"/>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040" h="1531089">
                <a:moveTo>
                  <a:pt x="0" y="0"/>
                </a:moveTo>
                <a:lnTo>
                  <a:pt x="134678" y="0"/>
                </a:lnTo>
                <a:lnTo>
                  <a:pt x="134679" y="1"/>
                </a:lnTo>
                <a:lnTo>
                  <a:pt x="645040" y="765544"/>
                </a:lnTo>
                <a:lnTo>
                  <a:pt x="134677" y="1531088"/>
                </a:lnTo>
                <a:lnTo>
                  <a:pt x="202022" y="1531088"/>
                </a:lnTo>
                <a:lnTo>
                  <a:pt x="202021"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5" name="Freeform: Shape 64">
            <a:extLst>
              <a:ext uri="{FF2B5EF4-FFF2-40B4-BE49-F238E27FC236}">
                <a16:creationId xmlns:a16="http://schemas.microsoft.com/office/drawing/2014/main" id="{5F9DF254-B6C1-5C1F-E3F4-68C3F3AD4628}"/>
              </a:ext>
            </a:extLst>
          </p:cNvPr>
          <p:cNvSpPr/>
          <p:nvPr/>
        </p:nvSpPr>
        <p:spPr>
          <a:xfrm>
            <a:off x="6028088" y="420849"/>
            <a:ext cx="657445" cy="1531087"/>
          </a:xfrm>
          <a:custGeom>
            <a:avLst/>
            <a:gdLst>
              <a:gd name="connsiteX0" fmla="*/ 0 w 657445"/>
              <a:gd name="connsiteY0" fmla="*/ 0 h 1531087"/>
              <a:gd name="connsiteX1" fmla="*/ 147084 w 657445"/>
              <a:gd name="connsiteY1" fmla="*/ 0 h 1531087"/>
              <a:gd name="connsiteX2" fmla="*/ 657445 w 657445"/>
              <a:gd name="connsiteY2" fmla="*/ 765543 h 1531087"/>
              <a:gd name="connsiteX3" fmla="*/ 147082 w 657445"/>
              <a:gd name="connsiteY3" fmla="*/ 1531087 h 1531087"/>
              <a:gd name="connsiteX4" fmla="*/ 21268 w 657445"/>
              <a:gd name="connsiteY4" fmla="*/ 1531087 h 1531087"/>
              <a:gd name="connsiteX5" fmla="*/ 531628 w 657445"/>
              <a:gd name="connsiteY5" fmla="*/ 765546 h 1531087"/>
              <a:gd name="connsiteX6" fmla="*/ 21266 w 657445"/>
              <a:gd name="connsiteY6" fmla="*/ 1 h 1531087"/>
              <a:gd name="connsiteX7" fmla="*/ 0 w 657445"/>
              <a:gd name="connsiteY7" fmla="*/ 1 h 1531087"/>
              <a:gd name="connsiteX8" fmla="*/ 0 w 657445"/>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5" h="1531087">
                <a:moveTo>
                  <a:pt x="0" y="0"/>
                </a:moveTo>
                <a:lnTo>
                  <a:pt x="147084" y="0"/>
                </a:lnTo>
                <a:lnTo>
                  <a:pt x="657445" y="765543"/>
                </a:lnTo>
                <a:lnTo>
                  <a:pt x="147082" y="1531087"/>
                </a:lnTo>
                <a:lnTo>
                  <a:pt x="21268" y="1531087"/>
                </a:lnTo>
                <a:lnTo>
                  <a:pt x="531628" y="765546"/>
                </a:lnTo>
                <a:lnTo>
                  <a:pt x="21266" y="1"/>
                </a:lnTo>
                <a:lnTo>
                  <a:pt x="0"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82A3DD39-30FA-AD06-EF00-4A35C3F53FB2}"/>
              </a:ext>
            </a:extLst>
          </p:cNvPr>
          <p:cNvSpPr/>
          <p:nvPr/>
        </p:nvSpPr>
        <p:spPr>
          <a:xfrm>
            <a:off x="5173057" y="420850"/>
            <a:ext cx="691115" cy="1531089"/>
          </a:xfrm>
          <a:custGeom>
            <a:avLst/>
            <a:gdLst>
              <a:gd name="connsiteX0" fmla="*/ 0 w 691115"/>
              <a:gd name="connsiteY0" fmla="*/ 0 h 1531089"/>
              <a:gd name="connsiteX1" fmla="*/ 209990 w 691115"/>
              <a:gd name="connsiteY1" fmla="*/ 0 h 1531089"/>
              <a:gd name="connsiteX2" fmla="*/ 209991 w 691115"/>
              <a:gd name="connsiteY2" fmla="*/ 1 h 1531089"/>
              <a:gd name="connsiteX3" fmla="*/ 180753 w 691115"/>
              <a:gd name="connsiteY3" fmla="*/ 1 h 1531089"/>
              <a:gd name="connsiteX4" fmla="*/ 691115 w 691115"/>
              <a:gd name="connsiteY4" fmla="*/ 765546 h 1531089"/>
              <a:gd name="connsiteX5" fmla="*/ 180754 w 691115"/>
              <a:gd name="connsiteY5" fmla="*/ 1531089 h 1531089"/>
              <a:gd name="connsiteX6" fmla="*/ 0 w 691115"/>
              <a:gd name="connsiteY6" fmla="*/ 1531089 h 1531089"/>
              <a:gd name="connsiteX7" fmla="*/ 510363 w 691115"/>
              <a:gd name="connsiteY7" fmla="*/ 765545 h 1531089"/>
              <a:gd name="connsiteX8" fmla="*/ 1 w 691115"/>
              <a:gd name="connsiteY8" fmla="*/ 1 h 1531089"/>
              <a:gd name="connsiteX9" fmla="*/ 0 w 691115"/>
              <a:gd name="connsiteY9"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1115" h="1531089">
                <a:moveTo>
                  <a:pt x="0" y="0"/>
                </a:moveTo>
                <a:lnTo>
                  <a:pt x="209990" y="0"/>
                </a:lnTo>
                <a:lnTo>
                  <a:pt x="209991" y="1"/>
                </a:lnTo>
                <a:lnTo>
                  <a:pt x="180753" y="1"/>
                </a:lnTo>
                <a:lnTo>
                  <a:pt x="691115" y="765546"/>
                </a:lnTo>
                <a:lnTo>
                  <a:pt x="180754"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3" name="Freeform: Shape 62">
            <a:extLst>
              <a:ext uri="{FF2B5EF4-FFF2-40B4-BE49-F238E27FC236}">
                <a16:creationId xmlns:a16="http://schemas.microsoft.com/office/drawing/2014/main" id="{8B3F279A-62E6-4CDE-FA18-E611C63E1E4B}"/>
              </a:ext>
            </a:extLst>
          </p:cNvPr>
          <p:cNvSpPr/>
          <p:nvPr/>
        </p:nvSpPr>
        <p:spPr>
          <a:xfrm>
            <a:off x="5538991" y="420850"/>
            <a:ext cx="654791" cy="1531089"/>
          </a:xfrm>
          <a:custGeom>
            <a:avLst/>
            <a:gdLst>
              <a:gd name="connsiteX0" fmla="*/ 0 w 654791"/>
              <a:gd name="connsiteY0" fmla="*/ 0 h 1531089"/>
              <a:gd name="connsiteX1" fmla="*/ 144429 w 654791"/>
              <a:gd name="connsiteY1" fmla="*/ 0 h 1531089"/>
              <a:gd name="connsiteX2" fmla="*/ 654791 w 654791"/>
              <a:gd name="connsiteY2" fmla="*/ 765545 h 1531089"/>
              <a:gd name="connsiteX3" fmla="*/ 144429 w 654791"/>
              <a:gd name="connsiteY3" fmla="*/ 1531089 h 1531089"/>
              <a:gd name="connsiteX4" fmla="*/ 0 w 654791"/>
              <a:gd name="connsiteY4" fmla="*/ 1531089 h 1531089"/>
              <a:gd name="connsiteX5" fmla="*/ 510363 w 654791"/>
              <a:gd name="connsiteY5" fmla="*/ 765545 h 1531089"/>
              <a:gd name="connsiteX6" fmla="*/ 0 w 654791"/>
              <a:gd name="connsiteY6"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791" h="1531089">
                <a:moveTo>
                  <a:pt x="0" y="0"/>
                </a:moveTo>
                <a:lnTo>
                  <a:pt x="144429" y="0"/>
                </a:lnTo>
                <a:lnTo>
                  <a:pt x="654791" y="765545"/>
                </a:lnTo>
                <a:lnTo>
                  <a:pt x="144429" y="1531089"/>
                </a:lnTo>
                <a:lnTo>
                  <a:pt x="0" y="1531089"/>
                </a:lnTo>
                <a:lnTo>
                  <a:pt x="510363"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2" name="Freeform: Shape 61">
            <a:extLst>
              <a:ext uri="{FF2B5EF4-FFF2-40B4-BE49-F238E27FC236}">
                <a16:creationId xmlns:a16="http://schemas.microsoft.com/office/drawing/2014/main" id="{39B40E56-4D7B-3DF4-D804-3B1AB0DB94ED}"/>
              </a:ext>
            </a:extLst>
          </p:cNvPr>
          <p:cNvSpPr/>
          <p:nvPr/>
        </p:nvSpPr>
        <p:spPr>
          <a:xfrm>
            <a:off x="5893410" y="420850"/>
            <a:ext cx="645039" cy="15310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6 w 645039"/>
              <a:gd name="connsiteY5" fmla="*/ 1531087 h 1531087"/>
              <a:gd name="connsiteX6" fmla="*/ 2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6" y="1531087"/>
                </a:lnTo>
                <a:lnTo>
                  <a:pt x="2" y="1531087"/>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1" name="Freeform: Shape 60">
            <a:extLst>
              <a:ext uri="{FF2B5EF4-FFF2-40B4-BE49-F238E27FC236}">
                <a16:creationId xmlns:a16="http://schemas.microsoft.com/office/drawing/2014/main" id="{281D8314-A616-E75F-515E-686181A03E44}"/>
              </a:ext>
            </a:extLst>
          </p:cNvPr>
          <p:cNvSpPr/>
          <p:nvPr/>
        </p:nvSpPr>
        <p:spPr>
          <a:xfrm>
            <a:off x="5353810" y="420851"/>
            <a:ext cx="657446" cy="1531089"/>
          </a:xfrm>
          <a:custGeom>
            <a:avLst/>
            <a:gdLst>
              <a:gd name="connsiteX0" fmla="*/ 29238 w 657446"/>
              <a:gd name="connsiteY0" fmla="*/ 0 h 1531089"/>
              <a:gd name="connsiteX1" fmla="*/ 147084 w 657446"/>
              <a:gd name="connsiteY1" fmla="*/ 0 h 1531089"/>
              <a:gd name="connsiteX2" fmla="*/ 657446 w 657446"/>
              <a:gd name="connsiteY2" fmla="*/ 765545 h 1531089"/>
              <a:gd name="connsiteX3" fmla="*/ 147085 w 657446"/>
              <a:gd name="connsiteY3" fmla="*/ 1531088 h 1531089"/>
              <a:gd name="connsiteX4" fmla="*/ 147084 w 657446"/>
              <a:gd name="connsiteY4" fmla="*/ 1531089 h 1531089"/>
              <a:gd name="connsiteX5" fmla="*/ 0 w 657446"/>
              <a:gd name="connsiteY5" fmla="*/ 1531089 h 1531089"/>
              <a:gd name="connsiteX6" fmla="*/ 1 w 657446"/>
              <a:gd name="connsiteY6" fmla="*/ 1531088 h 1531089"/>
              <a:gd name="connsiteX7" fmla="*/ 29237 w 657446"/>
              <a:gd name="connsiteY7" fmla="*/ 1531088 h 1531089"/>
              <a:gd name="connsiteX8" fmla="*/ 539600 w 657446"/>
              <a:gd name="connsiteY8" fmla="*/ 765544 h 1531089"/>
              <a:gd name="connsiteX9" fmla="*/ 29238 w 657446"/>
              <a:gd name="connsiteY9"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446" h="1531089">
                <a:moveTo>
                  <a:pt x="29238" y="0"/>
                </a:moveTo>
                <a:lnTo>
                  <a:pt x="147084" y="0"/>
                </a:lnTo>
                <a:lnTo>
                  <a:pt x="657446" y="765545"/>
                </a:lnTo>
                <a:lnTo>
                  <a:pt x="147085" y="1531088"/>
                </a:lnTo>
                <a:lnTo>
                  <a:pt x="147084" y="1531089"/>
                </a:lnTo>
                <a:lnTo>
                  <a:pt x="0" y="1531089"/>
                </a:lnTo>
                <a:lnTo>
                  <a:pt x="1" y="1531088"/>
                </a:lnTo>
                <a:lnTo>
                  <a:pt x="29237" y="1531088"/>
                </a:lnTo>
                <a:lnTo>
                  <a:pt x="539600" y="765544"/>
                </a:lnTo>
                <a:lnTo>
                  <a:pt x="29238"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2315BEBE-D48E-CDA6-E3D4-92341750AF4B}"/>
              </a:ext>
            </a:extLst>
          </p:cNvPr>
          <p:cNvSpPr/>
          <p:nvPr/>
        </p:nvSpPr>
        <p:spPr>
          <a:xfrm>
            <a:off x="4990532" y="420852"/>
            <a:ext cx="671621" cy="15310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4 w 671621"/>
              <a:gd name="connsiteY6" fmla="*/ 1531088 h 1531089"/>
              <a:gd name="connsiteX7" fmla="*/ 536944 w 671621"/>
              <a:gd name="connsiteY7" fmla="*/ 765546 h 1531089"/>
              <a:gd name="connsiteX8" fmla="*/ 26582 w 671621"/>
              <a:gd name="connsiteY8" fmla="*/ 1 h 1531089"/>
              <a:gd name="connsiteX9" fmla="*/ 1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4" y="1531088"/>
                </a:lnTo>
                <a:lnTo>
                  <a:pt x="536944" y="765546"/>
                </a:lnTo>
                <a:lnTo>
                  <a:pt x="26582" y="1"/>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9" name="Freeform: Shape 58">
            <a:extLst>
              <a:ext uri="{FF2B5EF4-FFF2-40B4-BE49-F238E27FC236}">
                <a16:creationId xmlns:a16="http://schemas.microsoft.com/office/drawing/2014/main" id="{3FBE2924-D525-BF19-8897-195DD8CCD52C}"/>
              </a:ext>
            </a:extLst>
          </p:cNvPr>
          <p:cNvSpPr/>
          <p:nvPr/>
        </p:nvSpPr>
        <p:spPr>
          <a:xfrm>
            <a:off x="4506751" y="420853"/>
            <a:ext cx="645040" cy="1531089"/>
          </a:xfrm>
          <a:custGeom>
            <a:avLst/>
            <a:gdLst>
              <a:gd name="connsiteX0" fmla="*/ 0 w 645040"/>
              <a:gd name="connsiteY0" fmla="*/ 0 h 1531089"/>
              <a:gd name="connsiteX1" fmla="*/ 134678 w 645040"/>
              <a:gd name="connsiteY1" fmla="*/ 0 h 1531089"/>
              <a:gd name="connsiteX2" fmla="*/ 134679 w 645040"/>
              <a:gd name="connsiteY2" fmla="*/ 1 h 1531089"/>
              <a:gd name="connsiteX3" fmla="*/ 645040 w 645040"/>
              <a:gd name="connsiteY3" fmla="*/ 765544 h 1531089"/>
              <a:gd name="connsiteX4" fmla="*/ 134677 w 645040"/>
              <a:gd name="connsiteY4" fmla="*/ 1531088 h 1531089"/>
              <a:gd name="connsiteX5" fmla="*/ 202022 w 645040"/>
              <a:gd name="connsiteY5" fmla="*/ 1531088 h 1531089"/>
              <a:gd name="connsiteX6" fmla="*/ 202021 w 645040"/>
              <a:gd name="connsiteY6" fmla="*/ 1531089 h 1531089"/>
              <a:gd name="connsiteX7" fmla="*/ 71773 w 645040"/>
              <a:gd name="connsiteY7" fmla="*/ 1531089 h 1531089"/>
              <a:gd name="connsiteX8" fmla="*/ 582134 w 645040"/>
              <a:gd name="connsiteY8" fmla="*/ 765546 h 1531089"/>
              <a:gd name="connsiteX9" fmla="*/ 71772 w 645040"/>
              <a:gd name="connsiteY9" fmla="*/ 1 h 1531089"/>
              <a:gd name="connsiteX10" fmla="*/ 1 w 645040"/>
              <a:gd name="connsiteY10" fmla="*/ 1 h 1531089"/>
              <a:gd name="connsiteX11" fmla="*/ 0 w 645040"/>
              <a:gd name="connsiteY11"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5040" h="1531089">
                <a:moveTo>
                  <a:pt x="0" y="0"/>
                </a:moveTo>
                <a:lnTo>
                  <a:pt x="134678" y="0"/>
                </a:lnTo>
                <a:lnTo>
                  <a:pt x="134679" y="1"/>
                </a:lnTo>
                <a:lnTo>
                  <a:pt x="645040" y="765544"/>
                </a:lnTo>
                <a:lnTo>
                  <a:pt x="134677" y="1531088"/>
                </a:lnTo>
                <a:lnTo>
                  <a:pt x="202022" y="1531088"/>
                </a:lnTo>
                <a:lnTo>
                  <a:pt x="202021" y="1531089"/>
                </a:lnTo>
                <a:lnTo>
                  <a:pt x="71773" y="1531089"/>
                </a:lnTo>
                <a:lnTo>
                  <a:pt x="582134" y="765546"/>
                </a:lnTo>
                <a:lnTo>
                  <a:pt x="71772" y="1"/>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Shape 57">
            <a:extLst>
              <a:ext uri="{FF2B5EF4-FFF2-40B4-BE49-F238E27FC236}">
                <a16:creationId xmlns:a16="http://schemas.microsoft.com/office/drawing/2014/main" id="{E475FAED-B83D-827E-ECF4-9D4FE1DC08E1}"/>
              </a:ext>
            </a:extLst>
          </p:cNvPr>
          <p:cNvSpPr/>
          <p:nvPr/>
        </p:nvSpPr>
        <p:spPr>
          <a:xfrm>
            <a:off x="4843449" y="420853"/>
            <a:ext cx="657445" cy="1531087"/>
          </a:xfrm>
          <a:custGeom>
            <a:avLst/>
            <a:gdLst>
              <a:gd name="connsiteX0" fmla="*/ 0 w 657445"/>
              <a:gd name="connsiteY0" fmla="*/ 0 h 1531087"/>
              <a:gd name="connsiteX1" fmla="*/ 147084 w 657445"/>
              <a:gd name="connsiteY1" fmla="*/ 0 h 1531087"/>
              <a:gd name="connsiteX2" fmla="*/ 657445 w 657445"/>
              <a:gd name="connsiteY2" fmla="*/ 765543 h 1531087"/>
              <a:gd name="connsiteX3" fmla="*/ 147082 w 657445"/>
              <a:gd name="connsiteY3" fmla="*/ 1531087 h 1531087"/>
              <a:gd name="connsiteX4" fmla="*/ 21268 w 657445"/>
              <a:gd name="connsiteY4" fmla="*/ 1531087 h 1531087"/>
              <a:gd name="connsiteX5" fmla="*/ 531628 w 657445"/>
              <a:gd name="connsiteY5" fmla="*/ 765546 h 1531087"/>
              <a:gd name="connsiteX6" fmla="*/ 21266 w 657445"/>
              <a:gd name="connsiteY6" fmla="*/ 1 h 1531087"/>
              <a:gd name="connsiteX7" fmla="*/ 0 w 657445"/>
              <a:gd name="connsiteY7" fmla="*/ 1 h 1531087"/>
              <a:gd name="connsiteX8" fmla="*/ 0 w 657445"/>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5" h="1531087">
                <a:moveTo>
                  <a:pt x="0" y="0"/>
                </a:moveTo>
                <a:lnTo>
                  <a:pt x="147084" y="0"/>
                </a:lnTo>
                <a:lnTo>
                  <a:pt x="657445" y="765543"/>
                </a:lnTo>
                <a:lnTo>
                  <a:pt x="147082" y="1531087"/>
                </a:lnTo>
                <a:lnTo>
                  <a:pt x="21268" y="1531087"/>
                </a:lnTo>
                <a:lnTo>
                  <a:pt x="531628" y="765546"/>
                </a:lnTo>
                <a:lnTo>
                  <a:pt x="21266" y="1"/>
                </a:lnTo>
                <a:lnTo>
                  <a:pt x="0"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3C4906DA-B5AF-6917-132A-755C5F5B22B2}"/>
              </a:ext>
            </a:extLst>
          </p:cNvPr>
          <p:cNvSpPr/>
          <p:nvPr/>
        </p:nvSpPr>
        <p:spPr>
          <a:xfrm>
            <a:off x="2864909" y="420854"/>
            <a:ext cx="1020725" cy="1531089"/>
          </a:xfrm>
          <a:custGeom>
            <a:avLst/>
            <a:gdLst>
              <a:gd name="connsiteX0" fmla="*/ 0 w 1020725"/>
              <a:gd name="connsiteY0" fmla="*/ 0 h 1531089"/>
              <a:gd name="connsiteX1" fmla="*/ 510363 w 1020725"/>
              <a:gd name="connsiteY1" fmla="*/ 0 h 1531089"/>
              <a:gd name="connsiteX2" fmla="*/ 510366 w 1020725"/>
              <a:gd name="connsiteY2" fmla="*/ 4 h 1531089"/>
              <a:gd name="connsiteX3" fmla="*/ 1020725 w 1020725"/>
              <a:gd name="connsiteY3" fmla="*/ 765545 h 1531089"/>
              <a:gd name="connsiteX4" fmla="*/ 510363 w 1020725"/>
              <a:gd name="connsiteY4" fmla="*/ 1531089 h 1531089"/>
              <a:gd name="connsiteX5" fmla="*/ 384549 w 1020725"/>
              <a:gd name="connsiteY5" fmla="*/ 1531089 h 1531089"/>
              <a:gd name="connsiteX6" fmla="*/ 894909 w 1020725"/>
              <a:gd name="connsiteY6" fmla="*/ 765549 h 1531089"/>
              <a:gd name="connsiteX7" fmla="*/ 384546 w 1020725"/>
              <a:gd name="connsiteY7" fmla="*/ 4 h 1531089"/>
              <a:gd name="connsiteX8" fmla="*/ 327839 w 1020725"/>
              <a:gd name="connsiteY8" fmla="*/ 4 h 1531089"/>
              <a:gd name="connsiteX9" fmla="*/ 327837 w 1020725"/>
              <a:gd name="connsiteY9" fmla="*/ 1 h 1531089"/>
              <a:gd name="connsiteX10" fmla="*/ 180753 w 1020725"/>
              <a:gd name="connsiteY10" fmla="*/ 1 h 1531089"/>
              <a:gd name="connsiteX11" fmla="*/ 691115 w 1020725"/>
              <a:gd name="connsiteY11" fmla="*/ 765546 h 1531089"/>
              <a:gd name="connsiteX12" fmla="*/ 180754 w 1020725"/>
              <a:gd name="connsiteY12" fmla="*/ 1531089 h 1531089"/>
              <a:gd name="connsiteX13" fmla="*/ 0 w 1020725"/>
              <a:gd name="connsiteY13" fmla="*/ 1531089 h 1531089"/>
              <a:gd name="connsiteX14" fmla="*/ 510363 w 1020725"/>
              <a:gd name="connsiteY14" fmla="*/ 765545 h 1531089"/>
              <a:gd name="connsiteX15" fmla="*/ 1 w 1020725"/>
              <a:gd name="connsiteY15" fmla="*/ 1 h 1531089"/>
              <a:gd name="connsiteX16" fmla="*/ 0 w 1020725"/>
              <a:gd name="connsiteY16"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20725" h="1531089">
                <a:moveTo>
                  <a:pt x="0" y="0"/>
                </a:moveTo>
                <a:lnTo>
                  <a:pt x="510363" y="0"/>
                </a:lnTo>
                <a:lnTo>
                  <a:pt x="510366" y="4"/>
                </a:lnTo>
                <a:lnTo>
                  <a:pt x="1020725" y="765545"/>
                </a:lnTo>
                <a:lnTo>
                  <a:pt x="510363" y="1531089"/>
                </a:lnTo>
                <a:lnTo>
                  <a:pt x="384549" y="1531089"/>
                </a:lnTo>
                <a:lnTo>
                  <a:pt x="894909" y="765549"/>
                </a:lnTo>
                <a:lnTo>
                  <a:pt x="384546" y="4"/>
                </a:lnTo>
                <a:lnTo>
                  <a:pt x="327839" y="4"/>
                </a:lnTo>
                <a:lnTo>
                  <a:pt x="327837" y="1"/>
                </a:lnTo>
                <a:lnTo>
                  <a:pt x="180753" y="1"/>
                </a:lnTo>
                <a:lnTo>
                  <a:pt x="691115" y="765546"/>
                </a:lnTo>
                <a:lnTo>
                  <a:pt x="180754"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6" name="Freeform: Shape 55">
            <a:extLst>
              <a:ext uri="{FF2B5EF4-FFF2-40B4-BE49-F238E27FC236}">
                <a16:creationId xmlns:a16="http://schemas.microsoft.com/office/drawing/2014/main" id="{4FD0978D-592C-2EDF-2CAE-9F1B739E8977}"/>
              </a:ext>
            </a:extLst>
          </p:cNvPr>
          <p:cNvSpPr/>
          <p:nvPr/>
        </p:nvSpPr>
        <p:spPr>
          <a:xfrm>
            <a:off x="4068160" y="420854"/>
            <a:ext cx="640611" cy="1531089"/>
          </a:xfrm>
          <a:custGeom>
            <a:avLst/>
            <a:gdLst>
              <a:gd name="connsiteX0" fmla="*/ 0 w 640611"/>
              <a:gd name="connsiteY0" fmla="*/ 0 h 1531089"/>
              <a:gd name="connsiteX1" fmla="*/ 130248 w 640611"/>
              <a:gd name="connsiteY1" fmla="*/ 0 h 1531089"/>
              <a:gd name="connsiteX2" fmla="*/ 130249 w 640611"/>
              <a:gd name="connsiteY2" fmla="*/ 1 h 1531089"/>
              <a:gd name="connsiteX3" fmla="*/ 640611 w 640611"/>
              <a:gd name="connsiteY3" fmla="*/ 765545 h 1531089"/>
              <a:gd name="connsiteX4" fmla="*/ 130248 w 640611"/>
              <a:gd name="connsiteY4" fmla="*/ 1531089 h 1531089"/>
              <a:gd name="connsiteX5" fmla="*/ 0 w 640611"/>
              <a:gd name="connsiteY5" fmla="*/ 1531089 h 1531089"/>
              <a:gd name="connsiteX6" fmla="*/ 510363 w 640611"/>
              <a:gd name="connsiteY6" fmla="*/ 765545 h 1531089"/>
              <a:gd name="connsiteX7" fmla="*/ 1 w 640611"/>
              <a:gd name="connsiteY7" fmla="*/ 1 h 1531089"/>
              <a:gd name="connsiteX8" fmla="*/ 0 w 640611"/>
              <a:gd name="connsiteY8"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611" h="1531089">
                <a:moveTo>
                  <a:pt x="0" y="0"/>
                </a:moveTo>
                <a:lnTo>
                  <a:pt x="130248" y="0"/>
                </a:lnTo>
                <a:lnTo>
                  <a:pt x="130249" y="1"/>
                </a:lnTo>
                <a:lnTo>
                  <a:pt x="640611" y="765545"/>
                </a:lnTo>
                <a:lnTo>
                  <a:pt x="130248"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5" name="Freeform: Shape 54">
            <a:extLst>
              <a:ext uri="{FF2B5EF4-FFF2-40B4-BE49-F238E27FC236}">
                <a16:creationId xmlns:a16="http://schemas.microsoft.com/office/drawing/2014/main" id="{79EE34EF-5C5F-C956-34EA-71206DCC1859}"/>
              </a:ext>
            </a:extLst>
          </p:cNvPr>
          <p:cNvSpPr/>
          <p:nvPr/>
        </p:nvSpPr>
        <p:spPr>
          <a:xfrm>
            <a:off x="4354352" y="420854"/>
            <a:ext cx="662762" cy="1531089"/>
          </a:xfrm>
          <a:custGeom>
            <a:avLst/>
            <a:gdLst>
              <a:gd name="connsiteX0" fmla="*/ 0 w 662762"/>
              <a:gd name="connsiteY0" fmla="*/ 0 h 1531089"/>
              <a:gd name="connsiteX1" fmla="*/ 152400 w 662762"/>
              <a:gd name="connsiteY1" fmla="*/ 0 h 1531089"/>
              <a:gd name="connsiteX2" fmla="*/ 662762 w 662762"/>
              <a:gd name="connsiteY2" fmla="*/ 765544 h 1531089"/>
              <a:gd name="connsiteX3" fmla="*/ 152399 w 662762"/>
              <a:gd name="connsiteY3" fmla="*/ 1531088 h 1531089"/>
              <a:gd name="connsiteX4" fmla="*/ 224172 w 662762"/>
              <a:gd name="connsiteY4" fmla="*/ 1531088 h 1531089"/>
              <a:gd name="connsiteX5" fmla="*/ 224171 w 662762"/>
              <a:gd name="connsiteY5" fmla="*/ 1531089 h 1531089"/>
              <a:gd name="connsiteX6" fmla="*/ 41646 w 662762"/>
              <a:gd name="connsiteY6" fmla="*/ 1531089 h 1531089"/>
              <a:gd name="connsiteX7" fmla="*/ 552007 w 662762"/>
              <a:gd name="connsiteY7" fmla="*/ 765546 h 1531089"/>
              <a:gd name="connsiteX8" fmla="*/ 41645 w 662762"/>
              <a:gd name="connsiteY8" fmla="*/ 1 h 1531089"/>
              <a:gd name="connsiteX9" fmla="*/ 1 w 662762"/>
              <a:gd name="connsiteY9" fmla="*/ 1 h 1531089"/>
              <a:gd name="connsiteX10" fmla="*/ 0 w 662762"/>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2762" h="1531089">
                <a:moveTo>
                  <a:pt x="0" y="0"/>
                </a:moveTo>
                <a:lnTo>
                  <a:pt x="152400" y="0"/>
                </a:lnTo>
                <a:lnTo>
                  <a:pt x="662762" y="765544"/>
                </a:lnTo>
                <a:lnTo>
                  <a:pt x="152399" y="1531088"/>
                </a:lnTo>
                <a:lnTo>
                  <a:pt x="224172" y="1531088"/>
                </a:lnTo>
                <a:lnTo>
                  <a:pt x="224171" y="1531089"/>
                </a:lnTo>
                <a:lnTo>
                  <a:pt x="41646" y="1531089"/>
                </a:lnTo>
                <a:lnTo>
                  <a:pt x="552007" y="765546"/>
                </a:lnTo>
                <a:lnTo>
                  <a:pt x="41645" y="1"/>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4" name="Freeform: Shape 53">
            <a:extLst>
              <a:ext uri="{FF2B5EF4-FFF2-40B4-BE49-F238E27FC236}">
                <a16:creationId xmlns:a16="http://schemas.microsoft.com/office/drawing/2014/main" id="{269FF31D-0F4C-BAC7-05B2-0B92B0B2BE1D}"/>
              </a:ext>
            </a:extLst>
          </p:cNvPr>
          <p:cNvSpPr/>
          <p:nvPr/>
        </p:nvSpPr>
        <p:spPr>
          <a:xfrm>
            <a:off x="4708771" y="420854"/>
            <a:ext cx="645039" cy="15310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6 w 645039"/>
              <a:gd name="connsiteY5" fmla="*/ 1531087 h 1531087"/>
              <a:gd name="connsiteX6" fmla="*/ 2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6" y="1531087"/>
                </a:lnTo>
                <a:lnTo>
                  <a:pt x="2" y="1531087"/>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7CF1F3E0-88F1-576F-057C-7DDFEE34EBC3}"/>
              </a:ext>
            </a:extLst>
          </p:cNvPr>
          <p:cNvSpPr/>
          <p:nvPr/>
        </p:nvSpPr>
        <p:spPr>
          <a:xfrm>
            <a:off x="4248913" y="420855"/>
            <a:ext cx="615802" cy="1531089"/>
          </a:xfrm>
          <a:custGeom>
            <a:avLst/>
            <a:gdLst>
              <a:gd name="connsiteX0" fmla="*/ 0 w 615802"/>
              <a:gd name="connsiteY0" fmla="*/ 0 h 1531089"/>
              <a:gd name="connsiteX1" fmla="*/ 105440 w 615802"/>
              <a:gd name="connsiteY1" fmla="*/ 0 h 1531089"/>
              <a:gd name="connsiteX2" fmla="*/ 615802 w 615802"/>
              <a:gd name="connsiteY2" fmla="*/ 765544 h 1531089"/>
              <a:gd name="connsiteX3" fmla="*/ 105439 w 615802"/>
              <a:gd name="connsiteY3" fmla="*/ 1531088 h 1531089"/>
              <a:gd name="connsiteX4" fmla="*/ 147085 w 615802"/>
              <a:gd name="connsiteY4" fmla="*/ 1531088 h 1531089"/>
              <a:gd name="connsiteX5" fmla="*/ 147084 w 615802"/>
              <a:gd name="connsiteY5" fmla="*/ 1531089 h 1531089"/>
              <a:gd name="connsiteX6" fmla="*/ 0 w 615802"/>
              <a:gd name="connsiteY6" fmla="*/ 1531089 h 1531089"/>
              <a:gd name="connsiteX7" fmla="*/ 1 w 615802"/>
              <a:gd name="connsiteY7" fmla="*/ 1531088 h 1531089"/>
              <a:gd name="connsiteX8" fmla="*/ 510362 w 615802"/>
              <a:gd name="connsiteY8" fmla="*/ 765545 h 1531089"/>
              <a:gd name="connsiteX9" fmla="*/ 0 w 615802"/>
              <a:gd name="connsiteY9"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802" h="1531089">
                <a:moveTo>
                  <a:pt x="0" y="0"/>
                </a:moveTo>
                <a:lnTo>
                  <a:pt x="105440" y="0"/>
                </a:lnTo>
                <a:lnTo>
                  <a:pt x="615802" y="765544"/>
                </a:lnTo>
                <a:lnTo>
                  <a:pt x="105439" y="1531088"/>
                </a:lnTo>
                <a:lnTo>
                  <a:pt x="147085" y="1531088"/>
                </a:lnTo>
                <a:lnTo>
                  <a:pt x="147084" y="1531089"/>
                </a:lnTo>
                <a:lnTo>
                  <a:pt x="0" y="1531089"/>
                </a:lnTo>
                <a:lnTo>
                  <a:pt x="1" y="1531088"/>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6449EBBF-0124-658E-1217-A8DCA98D456D}"/>
              </a:ext>
            </a:extLst>
          </p:cNvPr>
          <p:cNvSpPr/>
          <p:nvPr/>
        </p:nvSpPr>
        <p:spPr>
          <a:xfrm>
            <a:off x="2682384" y="420856"/>
            <a:ext cx="671621" cy="15310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3 w 671621"/>
              <a:gd name="connsiteY6" fmla="*/ 1531088 h 1531089"/>
              <a:gd name="connsiteX7" fmla="*/ 536944 w 671621"/>
              <a:gd name="connsiteY7" fmla="*/ 765546 h 1531089"/>
              <a:gd name="connsiteX8" fmla="*/ 26582 w 671621"/>
              <a:gd name="connsiteY8" fmla="*/ 1 h 1531089"/>
              <a:gd name="connsiteX9" fmla="*/ 0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3" y="1531088"/>
                </a:lnTo>
                <a:lnTo>
                  <a:pt x="536944" y="765546"/>
                </a:lnTo>
                <a:lnTo>
                  <a:pt x="26582" y="1"/>
                </a:lnTo>
                <a:lnTo>
                  <a:pt x="0"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F1315B07-0DD9-CF86-50D1-62078AC970EB}"/>
              </a:ext>
            </a:extLst>
          </p:cNvPr>
          <p:cNvSpPr/>
          <p:nvPr/>
        </p:nvSpPr>
        <p:spPr>
          <a:xfrm>
            <a:off x="3885635" y="420856"/>
            <a:ext cx="671621" cy="15310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4 w 671621"/>
              <a:gd name="connsiteY6" fmla="*/ 1531088 h 1531089"/>
              <a:gd name="connsiteX7" fmla="*/ 536944 w 671621"/>
              <a:gd name="connsiteY7" fmla="*/ 765546 h 1531089"/>
              <a:gd name="connsiteX8" fmla="*/ 26582 w 671621"/>
              <a:gd name="connsiteY8" fmla="*/ 1 h 1531089"/>
              <a:gd name="connsiteX9" fmla="*/ 1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4" y="1531088"/>
                </a:lnTo>
                <a:lnTo>
                  <a:pt x="536944" y="765546"/>
                </a:lnTo>
                <a:lnTo>
                  <a:pt x="26582" y="1"/>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DD6091F9-6D15-C342-9326-C8DFE608FC3F}"/>
              </a:ext>
            </a:extLst>
          </p:cNvPr>
          <p:cNvSpPr/>
          <p:nvPr/>
        </p:nvSpPr>
        <p:spPr>
          <a:xfrm>
            <a:off x="2198603" y="420857"/>
            <a:ext cx="645040" cy="1531089"/>
          </a:xfrm>
          <a:custGeom>
            <a:avLst/>
            <a:gdLst>
              <a:gd name="connsiteX0" fmla="*/ 0 w 645040"/>
              <a:gd name="connsiteY0" fmla="*/ 0 h 1531089"/>
              <a:gd name="connsiteX1" fmla="*/ 134678 w 645040"/>
              <a:gd name="connsiteY1" fmla="*/ 0 h 1531089"/>
              <a:gd name="connsiteX2" fmla="*/ 134678 w 645040"/>
              <a:gd name="connsiteY2" fmla="*/ 1 h 1531089"/>
              <a:gd name="connsiteX3" fmla="*/ 645040 w 645040"/>
              <a:gd name="connsiteY3" fmla="*/ 765544 h 1531089"/>
              <a:gd name="connsiteX4" fmla="*/ 134677 w 645040"/>
              <a:gd name="connsiteY4" fmla="*/ 1531088 h 1531089"/>
              <a:gd name="connsiteX5" fmla="*/ 202021 w 645040"/>
              <a:gd name="connsiteY5" fmla="*/ 1531088 h 1531089"/>
              <a:gd name="connsiteX6" fmla="*/ 202021 w 645040"/>
              <a:gd name="connsiteY6" fmla="*/ 1531089 h 1531089"/>
              <a:gd name="connsiteX7" fmla="*/ 0 w 645040"/>
              <a:gd name="connsiteY7" fmla="*/ 1531089 h 1531089"/>
              <a:gd name="connsiteX8" fmla="*/ 510363 w 645040"/>
              <a:gd name="connsiteY8" fmla="*/ 765545 h 1531089"/>
              <a:gd name="connsiteX9" fmla="*/ 1 w 645040"/>
              <a:gd name="connsiteY9" fmla="*/ 1 h 1531089"/>
              <a:gd name="connsiteX10" fmla="*/ 0 w 645040"/>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040" h="1531089">
                <a:moveTo>
                  <a:pt x="0" y="0"/>
                </a:moveTo>
                <a:lnTo>
                  <a:pt x="134678" y="0"/>
                </a:lnTo>
                <a:lnTo>
                  <a:pt x="134678" y="1"/>
                </a:lnTo>
                <a:lnTo>
                  <a:pt x="645040" y="765544"/>
                </a:lnTo>
                <a:lnTo>
                  <a:pt x="134677" y="1531088"/>
                </a:lnTo>
                <a:lnTo>
                  <a:pt x="202021" y="1531088"/>
                </a:lnTo>
                <a:lnTo>
                  <a:pt x="202021"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DEA73B08-CE86-85A9-BCE6-539459F0C194}"/>
              </a:ext>
            </a:extLst>
          </p:cNvPr>
          <p:cNvSpPr/>
          <p:nvPr/>
        </p:nvSpPr>
        <p:spPr>
          <a:xfrm>
            <a:off x="2535300" y="420857"/>
            <a:ext cx="657446" cy="1531087"/>
          </a:xfrm>
          <a:custGeom>
            <a:avLst/>
            <a:gdLst>
              <a:gd name="connsiteX0" fmla="*/ 0 w 657446"/>
              <a:gd name="connsiteY0" fmla="*/ 0 h 1531087"/>
              <a:gd name="connsiteX1" fmla="*/ 147084 w 657446"/>
              <a:gd name="connsiteY1" fmla="*/ 0 h 1531087"/>
              <a:gd name="connsiteX2" fmla="*/ 657446 w 657446"/>
              <a:gd name="connsiteY2" fmla="*/ 765543 h 1531087"/>
              <a:gd name="connsiteX3" fmla="*/ 147083 w 657446"/>
              <a:gd name="connsiteY3" fmla="*/ 1531087 h 1531087"/>
              <a:gd name="connsiteX4" fmla="*/ 21269 w 657446"/>
              <a:gd name="connsiteY4" fmla="*/ 1531087 h 1531087"/>
              <a:gd name="connsiteX5" fmla="*/ 531629 w 657446"/>
              <a:gd name="connsiteY5" fmla="*/ 765546 h 1531087"/>
              <a:gd name="connsiteX6" fmla="*/ 21267 w 657446"/>
              <a:gd name="connsiteY6" fmla="*/ 1 h 1531087"/>
              <a:gd name="connsiteX7" fmla="*/ 1 w 657446"/>
              <a:gd name="connsiteY7" fmla="*/ 1 h 1531087"/>
              <a:gd name="connsiteX8" fmla="*/ 0 w 657446"/>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6" h="1531087">
                <a:moveTo>
                  <a:pt x="0" y="0"/>
                </a:moveTo>
                <a:lnTo>
                  <a:pt x="147084" y="0"/>
                </a:lnTo>
                <a:lnTo>
                  <a:pt x="657446" y="765543"/>
                </a:lnTo>
                <a:lnTo>
                  <a:pt x="147083" y="1531087"/>
                </a:lnTo>
                <a:lnTo>
                  <a:pt x="21269" y="1531087"/>
                </a:lnTo>
                <a:lnTo>
                  <a:pt x="531629" y="765546"/>
                </a:lnTo>
                <a:lnTo>
                  <a:pt x="21267" y="1"/>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EEBEEFE3-3277-F648-F657-D45D7D8F3909}"/>
              </a:ext>
            </a:extLst>
          </p:cNvPr>
          <p:cNvSpPr/>
          <p:nvPr/>
        </p:nvSpPr>
        <p:spPr>
          <a:xfrm>
            <a:off x="3401854" y="420857"/>
            <a:ext cx="645040" cy="1531089"/>
          </a:xfrm>
          <a:custGeom>
            <a:avLst/>
            <a:gdLst>
              <a:gd name="connsiteX0" fmla="*/ 0 w 645040"/>
              <a:gd name="connsiteY0" fmla="*/ 0 h 1531089"/>
              <a:gd name="connsiteX1" fmla="*/ 134678 w 645040"/>
              <a:gd name="connsiteY1" fmla="*/ 0 h 1531089"/>
              <a:gd name="connsiteX2" fmla="*/ 134679 w 645040"/>
              <a:gd name="connsiteY2" fmla="*/ 1 h 1531089"/>
              <a:gd name="connsiteX3" fmla="*/ 645040 w 645040"/>
              <a:gd name="connsiteY3" fmla="*/ 765544 h 1531089"/>
              <a:gd name="connsiteX4" fmla="*/ 134677 w 645040"/>
              <a:gd name="connsiteY4" fmla="*/ 1531088 h 1531089"/>
              <a:gd name="connsiteX5" fmla="*/ 202022 w 645040"/>
              <a:gd name="connsiteY5" fmla="*/ 1531088 h 1531089"/>
              <a:gd name="connsiteX6" fmla="*/ 202021 w 645040"/>
              <a:gd name="connsiteY6" fmla="*/ 1531089 h 1531089"/>
              <a:gd name="connsiteX7" fmla="*/ 0 w 645040"/>
              <a:gd name="connsiteY7" fmla="*/ 1531089 h 1531089"/>
              <a:gd name="connsiteX8" fmla="*/ 510363 w 645040"/>
              <a:gd name="connsiteY8" fmla="*/ 765545 h 1531089"/>
              <a:gd name="connsiteX9" fmla="*/ 1 w 645040"/>
              <a:gd name="connsiteY9" fmla="*/ 1 h 1531089"/>
              <a:gd name="connsiteX10" fmla="*/ 0 w 645040"/>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040" h="1531089">
                <a:moveTo>
                  <a:pt x="0" y="0"/>
                </a:moveTo>
                <a:lnTo>
                  <a:pt x="134678" y="0"/>
                </a:lnTo>
                <a:lnTo>
                  <a:pt x="134679" y="1"/>
                </a:lnTo>
                <a:lnTo>
                  <a:pt x="645040" y="765544"/>
                </a:lnTo>
                <a:lnTo>
                  <a:pt x="134677" y="1531088"/>
                </a:lnTo>
                <a:lnTo>
                  <a:pt x="202022" y="1531088"/>
                </a:lnTo>
                <a:lnTo>
                  <a:pt x="202021"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F9A3DA3F-0602-DC3D-D242-00FB676CCBD5}"/>
              </a:ext>
            </a:extLst>
          </p:cNvPr>
          <p:cNvSpPr/>
          <p:nvPr/>
        </p:nvSpPr>
        <p:spPr>
          <a:xfrm>
            <a:off x="3738552" y="420857"/>
            <a:ext cx="657445" cy="1531087"/>
          </a:xfrm>
          <a:custGeom>
            <a:avLst/>
            <a:gdLst>
              <a:gd name="connsiteX0" fmla="*/ 0 w 657445"/>
              <a:gd name="connsiteY0" fmla="*/ 0 h 1531087"/>
              <a:gd name="connsiteX1" fmla="*/ 147084 w 657445"/>
              <a:gd name="connsiteY1" fmla="*/ 0 h 1531087"/>
              <a:gd name="connsiteX2" fmla="*/ 657445 w 657445"/>
              <a:gd name="connsiteY2" fmla="*/ 765543 h 1531087"/>
              <a:gd name="connsiteX3" fmla="*/ 147082 w 657445"/>
              <a:gd name="connsiteY3" fmla="*/ 1531087 h 1531087"/>
              <a:gd name="connsiteX4" fmla="*/ 21268 w 657445"/>
              <a:gd name="connsiteY4" fmla="*/ 1531087 h 1531087"/>
              <a:gd name="connsiteX5" fmla="*/ 531628 w 657445"/>
              <a:gd name="connsiteY5" fmla="*/ 765546 h 1531087"/>
              <a:gd name="connsiteX6" fmla="*/ 21266 w 657445"/>
              <a:gd name="connsiteY6" fmla="*/ 1 h 1531087"/>
              <a:gd name="connsiteX7" fmla="*/ 0 w 657445"/>
              <a:gd name="connsiteY7" fmla="*/ 1 h 1531087"/>
              <a:gd name="connsiteX8" fmla="*/ 0 w 657445"/>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5" h="1531087">
                <a:moveTo>
                  <a:pt x="0" y="0"/>
                </a:moveTo>
                <a:lnTo>
                  <a:pt x="147084" y="0"/>
                </a:lnTo>
                <a:lnTo>
                  <a:pt x="657445" y="765543"/>
                </a:lnTo>
                <a:lnTo>
                  <a:pt x="147082" y="1531087"/>
                </a:lnTo>
                <a:lnTo>
                  <a:pt x="21268" y="1531087"/>
                </a:lnTo>
                <a:lnTo>
                  <a:pt x="531628" y="765546"/>
                </a:lnTo>
                <a:lnTo>
                  <a:pt x="21266" y="1"/>
                </a:lnTo>
                <a:lnTo>
                  <a:pt x="0"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6" name="Freeform: Shape 45">
            <a:extLst>
              <a:ext uri="{FF2B5EF4-FFF2-40B4-BE49-F238E27FC236}">
                <a16:creationId xmlns:a16="http://schemas.microsoft.com/office/drawing/2014/main" id="{19D64053-9BF1-FCB7-2AE2-83C6826CDD85}"/>
              </a:ext>
            </a:extLst>
          </p:cNvPr>
          <p:cNvSpPr/>
          <p:nvPr/>
        </p:nvSpPr>
        <p:spPr>
          <a:xfrm>
            <a:off x="2019179" y="442108"/>
            <a:ext cx="666307" cy="1531089"/>
          </a:xfrm>
          <a:custGeom>
            <a:avLst/>
            <a:gdLst>
              <a:gd name="connsiteX0" fmla="*/ 0 w 666307"/>
              <a:gd name="connsiteY0" fmla="*/ 0 h 1531089"/>
              <a:gd name="connsiteX1" fmla="*/ 155944 w 666307"/>
              <a:gd name="connsiteY1" fmla="*/ 0 h 1531089"/>
              <a:gd name="connsiteX2" fmla="*/ 666307 w 666307"/>
              <a:gd name="connsiteY2" fmla="*/ 765545 h 1531089"/>
              <a:gd name="connsiteX3" fmla="*/ 155944 w 666307"/>
              <a:gd name="connsiteY3" fmla="*/ 1531089 h 1531089"/>
              <a:gd name="connsiteX4" fmla="*/ 0 w 666307"/>
              <a:gd name="connsiteY4" fmla="*/ 1531089 h 1531089"/>
              <a:gd name="connsiteX5" fmla="*/ 510363 w 666307"/>
              <a:gd name="connsiteY5" fmla="*/ 765545 h 1531089"/>
              <a:gd name="connsiteX6" fmla="*/ 0 w 666307"/>
              <a:gd name="connsiteY6"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307" h="1531089">
                <a:moveTo>
                  <a:pt x="0" y="0"/>
                </a:moveTo>
                <a:lnTo>
                  <a:pt x="155944" y="0"/>
                </a:lnTo>
                <a:lnTo>
                  <a:pt x="666307" y="765545"/>
                </a:lnTo>
                <a:lnTo>
                  <a:pt x="155944" y="1531089"/>
                </a:lnTo>
                <a:lnTo>
                  <a:pt x="0" y="1531089"/>
                </a:lnTo>
                <a:lnTo>
                  <a:pt x="510363"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Freeform: Shape 44">
            <a:extLst>
              <a:ext uri="{FF2B5EF4-FFF2-40B4-BE49-F238E27FC236}">
                <a16:creationId xmlns:a16="http://schemas.microsoft.com/office/drawing/2014/main" id="{0BC6518F-F324-A98F-8887-1F24C48429A2}"/>
              </a:ext>
            </a:extLst>
          </p:cNvPr>
          <p:cNvSpPr/>
          <p:nvPr/>
        </p:nvSpPr>
        <p:spPr>
          <a:xfrm>
            <a:off x="2400623" y="420858"/>
            <a:ext cx="645039" cy="15310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5 w 645039"/>
              <a:gd name="connsiteY5" fmla="*/ 1531087 h 1531087"/>
              <a:gd name="connsiteX6" fmla="*/ 1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5" y="1531087"/>
                </a:lnTo>
                <a:lnTo>
                  <a:pt x="1" y="1531087"/>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4" name="Freeform: Shape 43">
            <a:extLst>
              <a:ext uri="{FF2B5EF4-FFF2-40B4-BE49-F238E27FC236}">
                <a16:creationId xmlns:a16="http://schemas.microsoft.com/office/drawing/2014/main" id="{7C54EFD5-A5FA-1E36-5621-C52A6D071B16}"/>
              </a:ext>
            </a:extLst>
          </p:cNvPr>
          <p:cNvSpPr/>
          <p:nvPr/>
        </p:nvSpPr>
        <p:spPr>
          <a:xfrm>
            <a:off x="3093511" y="420858"/>
            <a:ext cx="609597" cy="1531085"/>
          </a:xfrm>
          <a:custGeom>
            <a:avLst/>
            <a:gdLst>
              <a:gd name="connsiteX0" fmla="*/ 0 w 609597"/>
              <a:gd name="connsiteY0" fmla="*/ 0 h 1531085"/>
              <a:gd name="connsiteX1" fmla="*/ 99237 w 609597"/>
              <a:gd name="connsiteY1" fmla="*/ 0 h 1531085"/>
              <a:gd name="connsiteX2" fmla="*/ 609597 w 609597"/>
              <a:gd name="connsiteY2" fmla="*/ 765542 h 1531085"/>
              <a:gd name="connsiteX3" fmla="*/ 99236 w 609597"/>
              <a:gd name="connsiteY3" fmla="*/ 1531085 h 1531085"/>
              <a:gd name="connsiteX4" fmla="*/ 3 w 609597"/>
              <a:gd name="connsiteY4" fmla="*/ 1531085 h 1531085"/>
              <a:gd name="connsiteX5" fmla="*/ 510363 w 609597"/>
              <a:gd name="connsiteY5" fmla="*/ 765545 h 1531085"/>
              <a:gd name="connsiteX6" fmla="*/ 0 w 609597"/>
              <a:gd name="connsiteY6" fmla="*/ 0 h 153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597" h="1531085">
                <a:moveTo>
                  <a:pt x="0" y="0"/>
                </a:moveTo>
                <a:lnTo>
                  <a:pt x="99237" y="0"/>
                </a:lnTo>
                <a:lnTo>
                  <a:pt x="609597" y="765542"/>
                </a:lnTo>
                <a:lnTo>
                  <a:pt x="99236" y="1531085"/>
                </a:lnTo>
                <a:lnTo>
                  <a:pt x="3" y="1531085"/>
                </a:lnTo>
                <a:lnTo>
                  <a:pt x="510363"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3" name="Freeform: Shape 42">
            <a:extLst>
              <a:ext uri="{FF2B5EF4-FFF2-40B4-BE49-F238E27FC236}">
                <a16:creationId xmlns:a16="http://schemas.microsoft.com/office/drawing/2014/main" id="{3CD0131C-1784-1E26-4CE1-79360A82312E}"/>
              </a:ext>
            </a:extLst>
          </p:cNvPr>
          <p:cNvSpPr/>
          <p:nvPr/>
        </p:nvSpPr>
        <p:spPr>
          <a:xfrm>
            <a:off x="3603874" y="420858"/>
            <a:ext cx="645039" cy="15310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6 w 645039"/>
              <a:gd name="connsiteY5" fmla="*/ 1531087 h 1531087"/>
              <a:gd name="connsiteX6" fmla="*/ 2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6" y="1531087"/>
                </a:lnTo>
                <a:lnTo>
                  <a:pt x="2" y="1531087"/>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2" name="Freeform: Shape 131">
            <a:extLst>
              <a:ext uri="{FF2B5EF4-FFF2-40B4-BE49-F238E27FC236}">
                <a16:creationId xmlns:a16="http://schemas.microsoft.com/office/drawing/2014/main" id="{A050AC65-329D-0C72-F8A5-DBE5FFD4B4AB}"/>
              </a:ext>
            </a:extLst>
          </p:cNvPr>
          <p:cNvSpPr/>
          <p:nvPr/>
        </p:nvSpPr>
        <p:spPr>
          <a:xfrm>
            <a:off x="6690848" y="573247"/>
            <a:ext cx="668079" cy="1378688"/>
          </a:xfrm>
          <a:custGeom>
            <a:avLst/>
            <a:gdLst>
              <a:gd name="connsiteX0" fmla="*/ 0 w 657446"/>
              <a:gd name="connsiteY0" fmla="*/ 0 h 1531088"/>
              <a:gd name="connsiteX1" fmla="*/ 147084 w 657446"/>
              <a:gd name="connsiteY1" fmla="*/ 0 h 1531088"/>
              <a:gd name="connsiteX2" fmla="*/ 657446 w 657446"/>
              <a:gd name="connsiteY2" fmla="*/ 765545 h 1531088"/>
              <a:gd name="connsiteX3" fmla="*/ 147085 w 657446"/>
              <a:gd name="connsiteY3" fmla="*/ 1531088 h 1531088"/>
              <a:gd name="connsiteX4" fmla="*/ 1 w 657446"/>
              <a:gd name="connsiteY4" fmla="*/ 1531088 h 1531088"/>
              <a:gd name="connsiteX5" fmla="*/ 510362 w 657446"/>
              <a:gd name="connsiteY5" fmla="*/ 765545 h 1531088"/>
              <a:gd name="connsiteX6" fmla="*/ 0 w 657446"/>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446" h="1531088">
                <a:moveTo>
                  <a:pt x="0" y="0"/>
                </a:moveTo>
                <a:lnTo>
                  <a:pt x="147084" y="0"/>
                </a:lnTo>
                <a:lnTo>
                  <a:pt x="657446" y="765545"/>
                </a:lnTo>
                <a:lnTo>
                  <a:pt x="147085" y="1531088"/>
                </a:lnTo>
                <a:lnTo>
                  <a:pt x="1" y="1531088"/>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3" name="Freeform: Shape 132">
            <a:extLst>
              <a:ext uri="{FF2B5EF4-FFF2-40B4-BE49-F238E27FC236}">
                <a16:creationId xmlns:a16="http://schemas.microsoft.com/office/drawing/2014/main" id="{27C19A5B-6C06-EB1C-0DFD-48AC8BFF77F3}"/>
              </a:ext>
            </a:extLst>
          </p:cNvPr>
          <p:cNvSpPr/>
          <p:nvPr/>
        </p:nvSpPr>
        <p:spPr>
          <a:xfrm>
            <a:off x="5978466" y="573249"/>
            <a:ext cx="668079" cy="1378688"/>
          </a:xfrm>
          <a:custGeom>
            <a:avLst/>
            <a:gdLst>
              <a:gd name="connsiteX0" fmla="*/ 1 w 577705"/>
              <a:gd name="connsiteY0" fmla="*/ 0 h 1531088"/>
              <a:gd name="connsiteX1" fmla="*/ 202021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5 w 577705"/>
              <a:gd name="connsiteY5" fmla="*/ 1531088 h 1531088"/>
              <a:gd name="connsiteX6" fmla="*/ 0 w 577705"/>
              <a:gd name="connsiteY6" fmla="*/ 1531088 h 1531088"/>
              <a:gd name="connsiteX7" fmla="*/ 510363 w 577705"/>
              <a:gd name="connsiteY7" fmla="*/ 765544 h 1531088"/>
              <a:gd name="connsiteX8" fmla="*/ 2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1" y="0"/>
                </a:lnTo>
                <a:lnTo>
                  <a:pt x="202021" y="1"/>
                </a:lnTo>
                <a:lnTo>
                  <a:pt x="67343" y="1"/>
                </a:lnTo>
                <a:lnTo>
                  <a:pt x="577705" y="765546"/>
                </a:lnTo>
                <a:lnTo>
                  <a:pt x="67345" y="1531088"/>
                </a:lnTo>
                <a:lnTo>
                  <a:pt x="0" y="1531088"/>
                </a:lnTo>
                <a:lnTo>
                  <a:pt x="510363" y="765544"/>
                </a:lnTo>
                <a:lnTo>
                  <a:pt x="2" y="1"/>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4" name="Freeform: Shape 133">
            <a:extLst>
              <a:ext uri="{FF2B5EF4-FFF2-40B4-BE49-F238E27FC236}">
                <a16:creationId xmlns:a16="http://schemas.microsoft.com/office/drawing/2014/main" id="{412C6864-7D79-90E7-575F-BD68B53E87D3}"/>
              </a:ext>
            </a:extLst>
          </p:cNvPr>
          <p:cNvSpPr/>
          <p:nvPr/>
        </p:nvSpPr>
        <p:spPr>
          <a:xfrm>
            <a:off x="6201755" y="573249"/>
            <a:ext cx="668079" cy="1378688"/>
          </a:xfrm>
          <a:custGeom>
            <a:avLst/>
            <a:gdLst>
              <a:gd name="connsiteX0" fmla="*/ 125816 w 662759"/>
              <a:gd name="connsiteY0" fmla="*/ 0 h 1531088"/>
              <a:gd name="connsiteX1" fmla="*/ 152397 w 662759"/>
              <a:gd name="connsiteY1" fmla="*/ 0 h 1531088"/>
              <a:gd name="connsiteX2" fmla="*/ 662759 w 662759"/>
              <a:gd name="connsiteY2" fmla="*/ 765545 h 1531088"/>
              <a:gd name="connsiteX3" fmla="*/ 152399 w 662759"/>
              <a:gd name="connsiteY3" fmla="*/ 1531087 h 1531088"/>
              <a:gd name="connsiteX4" fmla="*/ 152398 w 662759"/>
              <a:gd name="connsiteY4" fmla="*/ 1531088 h 1531088"/>
              <a:gd name="connsiteX5" fmla="*/ 0 w 662759"/>
              <a:gd name="connsiteY5" fmla="*/ 1531088 h 1531088"/>
              <a:gd name="connsiteX6" fmla="*/ 0 w 662759"/>
              <a:gd name="connsiteY6" fmla="*/ 1531087 h 1531088"/>
              <a:gd name="connsiteX7" fmla="*/ 125814 w 662759"/>
              <a:gd name="connsiteY7" fmla="*/ 1531087 h 1531088"/>
              <a:gd name="connsiteX8" fmla="*/ 636177 w 662759"/>
              <a:gd name="connsiteY8" fmla="*/ 765543 h 1531088"/>
              <a:gd name="connsiteX9" fmla="*/ 125816 w 662759"/>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59" h="1531088">
                <a:moveTo>
                  <a:pt x="125816" y="0"/>
                </a:moveTo>
                <a:lnTo>
                  <a:pt x="152397" y="0"/>
                </a:lnTo>
                <a:lnTo>
                  <a:pt x="662759" y="765545"/>
                </a:lnTo>
                <a:lnTo>
                  <a:pt x="152399" y="1531087"/>
                </a:lnTo>
                <a:lnTo>
                  <a:pt x="152398" y="1531088"/>
                </a:lnTo>
                <a:lnTo>
                  <a:pt x="0" y="1531088"/>
                </a:lnTo>
                <a:lnTo>
                  <a:pt x="0" y="1531087"/>
                </a:lnTo>
                <a:lnTo>
                  <a:pt x="125814" y="1531087"/>
                </a:lnTo>
                <a:lnTo>
                  <a:pt x="636177" y="765543"/>
                </a:lnTo>
                <a:lnTo>
                  <a:pt x="125816"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5" name="Freeform: Shape 134">
            <a:extLst>
              <a:ext uri="{FF2B5EF4-FFF2-40B4-BE49-F238E27FC236}">
                <a16:creationId xmlns:a16="http://schemas.microsoft.com/office/drawing/2014/main" id="{8D75AE51-B3F2-3DFB-080B-1F74AD2A9709}"/>
              </a:ext>
            </a:extLst>
          </p:cNvPr>
          <p:cNvSpPr/>
          <p:nvPr/>
        </p:nvSpPr>
        <p:spPr>
          <a:xfrm>
            <a:off x="6180485" y="573250"/>
            <a:ext cx="668079" cy="13786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6" name="Freeform: Shape 135">
            <a:extLst>
              <a:ext uri="{FF2B5EF4-FFF2-40B4-BE49-F238E27FC236}">
                <a16:creationId xmlns:a16="http://schemas.microsoft.com/office/drawing/2014/main" id="{D3297A20-827E-41A8-3F96-583214F332B3}"/>
              </a:ext>
            </a:extLst>
          </p:cNvPr>
          <p:cNvSpPr/>
          <p:nvPr/>
        </p:nvSpPr>
        <p:spPr>
          <a:xfrm>
            <a:off x="5506209" y="573251"/>
            <a:ext cx="668079" cy="1378688"/>
          </a:xfrm>
          <a:custGeom>
            <a:avLst/>
            <a:gdLst>
              <a:gd name="connsiteX0" fmla="*/ 0 w 539600"/>
              <a:gd name="connsiteY0" fmla="*/ 0 h 1531088"/>
              <a:gd name="connsiteX1" fmla="*/ 29238 w 539600"/>
              <a:gd name="connsiteY1" fmla="*/ 0 h 1531088"/>
              <a:gd name="connsiteX2" fmla="*/ 539600 w 539600"/>
              <a:gd name="connsiteY2" fmla="*/ 765544 h 1531088"/>
              <a:gd name="connsiteX3" fmla="*/ 29237 w 539600"/>
              <a:gd name="connsiteY3" fmla="*/ 1531088 h 1531088"/>
              <a:gd name="connsiteX4" fmla="*/ 1 w 539600"/>
              <a:gd name="connsiteY4" fmla="*/ 1531088 h 1531088"/>
              <a:gd name="connsiteX5" fmla="*/ 510362 w 539600"/>
              <a:gd name="connsiteY5" fmla="*/ 765545 h 1531088"/>
              <a:gd name="connsiteX6" fmla="*/ 0 w 539600"/>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600" h="1531088">
                <a:moveTo>
                  <a:pt x="0" y="0"/>
                </a:moveTo>
                <a:lnTo>
                  <a:pt x="29238" y="0"/>
                </a:lnTo>
                <a:lnTo>
                  <a:pt x="539600" y="765544"/>
                </a:lnTo>
                <a:lnTo>
                  <a:pt x="29237" y="1531088"/>
                </a:lnTo>
                <a:lnTo>
                  <a:pt x="1" y="1531088"/>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7" name="Freeform: Shape 136">
            <a:extLst>
              <a:ext uri="{FF2B5EF4-FFF2-40B4-BE49-F238E27FC236}">
                <a16:creationId xmlns:a16="http://schemas.microsoft.com/office/drawing/2014/main" id="{D8D26006-F332-7FA1-76FD-BC66EB92F0FE}"/>
              </a:ext>
            </a:extLst>
          </p:cNvPr>
          <p:cNvSpPr/>
          <p:nvPr/>
        </p:nvSpPr>
        <p:spPr>
          <a:xfrm>
            <a:off x="4793827" y="573253"/>
            <a:ext cx="668079" cy="1378688"/>
          </a:xfrm>
          <a:custGeom>
            <a:avLst/>
            <a:gdLst>
              <a:gd name="connsiteX0" fmla="*/ 1 w 577705"/>
              <a:gd name="connsiteY0" fmla="*/ 0 h 1531088"/>
              <a:gd name="connsiteX1" fmla="*/ 202021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5 w 577705"/>
              <a:gd name="connsiteY5" fmla="*/ 1531088 h 1531088"/>
              <a:gd name="connsiteX6" fmla="*/ 0 w 577705"/>
              <a:gd name="connsiteY6" fmla="*/ 1531088 h 1531088"/>
              <a:gd name="connsiteX7" fmla="*/ 510363 w 577705"/>
              <a:gd name="connsiteY7" fmla="*/ 765544 h 1531088"/>
              <a:gd name="connsiteX8" fmla="*/ 2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1" y="0"/>
                </a:lnTo>
                <a:lnTo>
                  <a:pt x="202021" y="1"/>
                </a:lnTo>
                <a:lnTo>
                  <a:pt x="67343" y="1"/>
                </a:lnTo>
                <a:lnTo>
                  <a:pt x="577705" y="765546"/>
                </a:lnTo>
                <a:lnTo>
                  <a:pt x="67345" y="1531088"/>
                </a:lnTo>
                <a:lnTo>
                  <a:pt x="0" y="1531088"/>
                </a:lnTo>
                <a:lnTo>
                  <a:pt x="510363" y="765544"/>
                </a:lnTo>
                <a:lnTo>
                  <a:pt x="2" y="1"/>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8" name="Freeform: Shape 137">
            <a:extLst>
              <a:ext uri="{FF2B5EF4-FFF2-40B4-BE49-F238E27FC236}">
                <a16:creationId xmlns:a16="http://schemas.microsoft.com/office/drawing/2014/main" id="{3CD304CE-F764-EEDF-BF19-CE23B9C25E70}"/>
              </a:ext>
            </a:extLst>
          </p:cNvPr>
          <p:cNvSpPr/>
          <p:nvPr/>
        </p:nvSpPr>
        <p:spPr>
          <a:xfrm>
            <a:off x="5017116" y="573253"/>
            <a:ext cx="668079" cy="1378688"/>
          </a:xfrm>
          <a:custGeom>
            <a:avLst/>
            <a:gdLst>
              <a:gd name="connsiteX0" fmla="*/ 125816 w 662759"/>
              <a:gd name="connsiteY0" fmla="*/ 0 h 1531088"/>
              <a:gd name="connsiteX1" fmla="*/ 152397 w 662759"/>
              <a:gd name="connsiteY1" fmla="*/ 0 h 1531088"/>
              <a:gd name="connsiteX2" fmla="*/ 662759 w 662759"/>
              <a:gd name="connsiteY2" fmla="*/ 765545 h 1531088"/>
              <a:gd name="connsiteX3" fmla="*/ 152399 w 662759"/>
              <a:gd name="connsiteY3" fmla="*/ 1531087 h 1531088"/>
              <a:gd name="connsiteX4" fmla="*/ 152398 w 662759"/>
              <a:gd name="connsiteY4" fmla="*/ 1531088 h 1531088"/>
              <a:gd name="connsiteX5" fmla="*/ 0 w 662759"/>
              <a:gd name="connsiteY5" fmla="*/ 1531088 h 1531088"/>
              <a:gd name="connsiteX6" fmla="*/ 0 w 662759"/>
              <a:gd name="connsiteY6" fmla="*/ 1531087 h 1531088"/>
              <a:gd name="connsiteX7" fmla="*/ 125814 w 662759"/>
              <a:gd name="connsiteY7" fmla="*/ 1531087 h 1531088"/>
              <a:gd name="connsiteX8" fmla="*/ 636177 w 662759"/>
              <a:gd name="connsiteY8" fmla="*/ 765543 h 1531088"/>
              <a:gd name="connsiteX9" fmla="*/ 125816 w 662759"/>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59" h="1531088">
                <a:moveTo>
                  <a:pt x="125816" y="0"/>
                </a:moveTo>
                <a:lnTo>
                  <a:pt x="152397" y="0"/>
                </a:lnTo>
                <a:lnTo>
                  <a:pt x="662759" y="765545"/>
                </a:lnTo>
                <a:lnTo>
                  <a:pt x="152399" y="1531087"/>
                </a:lnTo>
                <a:lnTo>
                  <a:pt x="152398" y="1531088"/>
                </a:lnTo>
                <a:lnTo>
                  <a:pt x="0" y="1531088"/>
                </a:lnTo>
                <a:lnTo>
                  <a:pt x="0" y="1531087"/>
                </a:lnTo>
                <a:lnTo>
                  <a:pt x="125814" y="1531087"/>
                </a:lnTo>
                <a:lnTo>
                  <a:pt x="636177" y="765543"/>
                </a:lnTo>
                <a:lnTo>
                  <a:pt x="125816"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9" name="Freeform: Shape 138">
            <a:extLst>
              <a:ext uri="{FF2B5EF4-FFF2-40B4-BE49-F238E27FC236}">
                <a16:creationId xmlns:a16="http://schemas.microsoft.com/office/drawing/2014/main" id="{D5BA6CFE-5CC6-27C5-D4CD-25D3E84AE818}"/>
              </a:ext>
            </a:extLst>
          </p:cNvPr>
          <p:cNvSpPr/>
          <p:nvPr/>
        </p:nvSpPr>
        <p:spPr>
          <a:xfrm>
            <a:off x="4659150" y="573254"/>
            <a:ext cx="668079" cy="1378688"/>
          </a:xfrm>
          <a:custGeom>
            <a:avLst/>
            <a:gdLst>
              <a:gd name="connsiteX0" fmla="*/ 1 w 582134"/>
              <a:gd name="connsiteY0" fmla="*/ 0 h 1531088"/>
              <a:gd name="connsiteX1" fmla="*/ 71772 w 582134"/>
              <a:gd name="connsiteY1" fmla="*/ 0 h 1531088"/>
              <a:gd name="connsiteX2" fmla="*/ 582134 w 582134"/>
              <a:gd name="connsiteY2" fmla="*/ 765545 h 1531088"/>
              <a:gd name="connsiteX3" fmla="*/ 71773 w 582134"/>
              <a:gd name="connsiteY3" fmla="*/ 1531088 h 1531088"/>
              <a:gd name="connsiteX4" fmla="*/ 0 w 582134"/>
              <a:gd name="connsiteY4" fmla="*/ 1531088 h 1531088"/>
              <a:gd name="connsiteX5" fmla="*/ 510363 w 582134"/>
              <a:gd name="connsiteY5" fmla="*/ 765544 h 1531088"/>
              <a:gd name="connsiteX6" fmla="*/ 1 w 582134"/>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134" h="1531088">
                <a:moveTo>
                  <a:pt x="1" y="0"/>
                </a:moveTo>
                <a:lnTo>
                  <a:pt x="71772" y="0"/>
                </a:lnTo>
                <a:lnTo>
                  <a:pt x="582134" y="765545"/>
                </a:lnTo>
                <a:lnTo>
                  <a:pt x="71773" y="1531088"/>
                </a:lnTo>
                <a:lnTo>
                  <a:pt x="0" y="1531088"/>
                </a:lnTo>
                <a:lnTo>
                  <a:pt x="510363" y="765544"/>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0" name="Freeform: Shape 139">
            <a:extLst>
              <a:ext uri="{FF2B5EF4-FFF2-40B4-BE49-F238E27FC236}">
                <a16:creationId xmlns:a16="http://schemas.microsoft.com/office/drawing/2014/main" id="{0696F60A-9098-9827-6866-B0B8EC7C195D}"/>
              </a:ext>
            </a:extLst>
          </p:cNvPr>
          <p:cNvSpPr/>
          <p:nvPr/>
        </p:nvSpPr>
        <p:spPr>
          <a:xfrm>
            <a:off x="4995846" y="573254"/>
            <a:ext cx="668079" cy="13786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1" name="Freeform: Shape 140">
            <a:extLst>
              <a:ext uri="{FF2B5EF4-FFF2-40B4-BE49-F238E27FC236}">
                <a16:creationId xmlns:a16="http://schemas.microsoft.com/office/drawing/2014/main" id="{810D98F7-B8B0-C095-620B-D06086427363}"/>
              </a:ext>
            </a:extLst>
          </p:cNvPr>
          <p:cNvSpPr/>
          <p:nvPr/>
        </p:nvSpPr>
        <p:spPr>
          <a:xfrm>
            <a:off x="3198061" y="573255"/>
            <a:ext cx="668079" cy="1378688"/>
          </a:xfrm>
          <a:custGeom>
            <a:avLst/>
            <a:gdLst>
              <a:gd name="connsiteX0" fmla="*/ 0 w 558212"/>
              <a:gd name="connsiteY0" fmla="*/ 0 h 1531088"/>
              <a:gd name="connsiteX1" fmla="*/ 147084 w 558212"/>
              <a:gd name="connsiteY1" fmla="*/ 0 h 1531088"/>
              <a:gd name="connsiteX2" fmla="*/ 147086 w 558212"/>
              <a:gd name="connsiteY2" fmla="*/ 3 h 1531088"/>
              <a:gd name="connsiteX3" fmla="*/ 47849 w 558212"/>
              <a:gd name="connsiteY3" fmla="*/ 3 h 1531088"/>
              <a:gd name="connsiteX4" fmla="*/ 558212 w 558212"/>
              <a:gd name="connsiteY4" fmla="*/ 765548 h 1531088"/>
              <a:gd name="connsiteX5" fmla="*/ 47852 w 558212"/>
              <a:gd name="connsiteY5" fmla="*/ 1531088 h 1531088"/>
              <a:gd name="connsiteX6" fmla="*/ 1 w 558212"/>
              <a:gd name="connsiteY6" fmla="*/ 1531088 h 1531088"/>
              <a:gd name="connsiteX7" fmla="*/ 510362 w 558212"/>
              <a:gd name="connsiteY7" fmla="*/ 765545 h 1531088"/>
              <a:gd name="connsiteX8" fmla="*/ 0 w 558212"/>
              <a:gd name="connsiteY8"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212" h="1531088">
                <a:moveTo>
                  <a:pt x="0" y="0"/>
                </a:moveTo>
                <a:lnTo>
                  <a:pt x="147084" y="0"/>
                </a:lnTo>
                <a:lnTo>
                  <a:pt x="147086" y="3"/>
                </a:lnTo>
                <a:lnTo>
                  <a:pt x="47849" y="3"/>
                </a:lnTo>
                <a:lnTo>
                  <a:pt x="558212" y="765548"/>
                </a:lnTo>
                <a:lnTo>
                  <a:pt x="47852" y="1531088"/>
                </a:lnTo>
                <a:lnTo>
                  <a:pt x="1" y="1531088"/>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2" name="Freeform: Shape 141">
            <a:extLst>
              <a:ext uri="{FF2B5EF4-FFF2-40B4-BE49-F238E27FC236}">
                <a16:creationId xmlns:a16="http://schemas.microsoft.com/office/drawing/2014/main" id="{E763B948-7E9D-6E12-0003-118C9B9B8F42}"/>
              </a:ext>
            </a:extLst>
          </p:cNvPr>
          <p:cNvSpPr/>
          <p:nvPr/>
        </p:nvSpPr>
        <p:spPr>
          <a:xfrm>
            <a:off x="4506751" y="573255"/>
            <a:ext cx="668079" cy="1378688"/>
          </a:xfrm>
          <a:custGeom>
            <a:avLst/>
            <a:gdLst>
              <a:gd name="connsiteX0" fmla="*/ 1 w 552007"/>
              <a:gd name="connsiteY0" fmla="*/ 0 h 1531088"/>
              <a:gd name="connsiteX1" fmla="*/ 41645 w 552007"/>
              <a:gd name="connsiteY1" fmla="*/ 0 h 1531088"/>
              <a:gd name="connsiteX2" fmla="*/ 552007 w 552007"/>
              <a:gd name="connsiteY2" fmla="*/ 765545 h 1531088"/>
              <a:gd name="connsiteX3" fmla="*/ 41646 w 552007"/>
              <a:gd name="connsiteY3" fmla="*/ 1531088 h 1531088"/>
              <a:gd name="connsiteX4" fmla="*/ 0 w 552007"/>
              <a:gd name="connsiteY4" fmla="*/ 1531088 h 1531088"/>
              <a:gd name="connsiteX5" fmla="*/ 510363 w 552007"/>
              <a:gd name="connsiteY5" fmla="*/ 765544 h 1531088"/>
              <a:gd name="connsiteX6" fmla="*/ 1 w 552007"/>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007" h="1531088">
                <a:moveTo>
                  <a:pt x="1" y="0"/>
                </a:moveTo>
                <a:lnTo>
                  <a:pt x="41645" y="0"/>
                </a:lnTo>
                <a:lnTo>
                  <a:pt x="552007" y="765545"/>
                </a:lnTo>
                <a:lnTo>
                  <a:pt x="41646" y="1531088"/>
                </a:lnTo>
                <a:lnTo>
                  <a:pt x="0" y="1531088"/>
                </a:lnTo>
                <a:lnTo>
                  <a:pt x="510363" y="765544"/>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3" name="Freeform: Shape 142">
            <a:extLst>
              <a:ext uri="{FF2B5EF4-FFF2-40B4-BE49-F238E27FC236}">
                <a16:creationId xmlns:a16="http://schemas.microsoft.com/office/drawing/2014/main" id="{8713EED7-05A8-F211-E326-E81485B4910E}"/>
              </a:ext>
            </a:extLst>
          </p:cNvPr>
          <p:cNvSpPr/>
          <p:nvPr/>
        </p:nvSpPr>
        <p:spPr>
          <a:xfrm>
            <a:off x="2485679" y="573257"/>
            <a:ext cx="668079" cy="1378688"/>
          </a:xfrm>
          <a:custGeom>
            <a:avLst/>
            <a:gdLst>
              <a:gd name="connsiteX0" fmla="*/ 1 w 577705"/>
              <a:gd name="connsiteY0" fmla="*/ 0 h 1531088"/>
              <a:gd name="connsiteX1" fmla="*/ 202020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4 w 577705"/>
              <a:gd name="connsiteY5" fmla="*/ 1531088 h 1531088"/>
              <a:gd name="connsiteX6" fmla="*/ 0 w 577705"/>
              <a:gd name="connsiteY6" fmla="*/ 1531088 h 1531088"/>
              <a:gd name="connsiteX7" fmla="*/ 510363 w 577705"/>
              <a:gd name="connsiteY7" fmla="*/ 765544 h 1531088"/>
              <a:gd name="connsiteX8" fmla="*/ 1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0" y="0"/>
                </a:lnTo>
                <a:lnTo>
                  <a:pt x="202021" y="1"/>
                </a:lnTo>
                <a:lnTo>
                  <a:pt x="67343" y="1"/>
                </a:lnTo>
                <a:lnTo>
                  <a:pt x="577705" y="765546"/>
                </a:lnTo>
                <a:lnTo>
                  <a:pt x="67344" y="1531088"/>
                </a:lnTo>
                <a:lnTo>
                  <a:pt x="0" y="1531088"/>
                </a:lnTo>
                <a:lnTo>
                  <a:pt x="510363" y="765544"/>
                </a:lnTo>
                <a:lnTo>
                  <a:pt x="1" y="1"/>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4" name="Freeform: Shape 143">
            <a:extLst>
              <a:ext uri="{FF2B5EF4-FFF2-40B4-BE49-F238E27FC236}">
                <a16:creationId xmlns:a16="http://schemas.microsoft.com/office/drawing/2014/main" id="{D05EFE9E-F85E-4E57-F96A-D8F598919366}"/>
              </a:ext>
            </a:extLst>
          </p:cNvPr>
          <p:cNvSpPr/>
          <p:nvPr/>
        </p:nvSpPr>
        <p:spPr>
          <a:xfrm>
            <a:off x="2708967" y="573257"/>
            <a:ext cx="668079" cy="1378688"/>
          </a:xfrm>
          <a:custGeom>
            <a:avLst/>
            <a:gdLst>
              <a:gd name="connsiteX0" fmla="*/ 125816 w 662760"/>
              <a:gd name="connsiteY0" fmla="*/ 0 h 1531088"/>
              <a:gd name="connsiteX1" fmla="*/ 152398 w 662760"/>
              <a:gd name="connsiteY1" fmla="*/ 0 h 1531088"/>
              <a:gd name="connsiteX2" fmla="*/ 662760 w 662760"/>
              <a:gd name="connsiteY2" fmla="*/ 765545 h 1531088"/>
              <a:gd name="connsiteX3" fmla="*/ 152399 w 662760"/>
              <a:gd name="connsiteY3" fmla="*/ 1531087 h 1531088"/>
              <a:gd name="connsiteX4" fmla="*/ 152399 w 662760"/>
              <a:gd name="connsiteY4" fmla="*/ 1531088 h 1531088"/>
              <a:gd name="connsiteX5" fmla="*/ 0 w 662760"/>
              <a:gd name="connsiteY5" fmla="*/ 1531088 h 1531088"/>
              <a:gd name="connsiteX6" fmla="*/ 1 w 662760"/>
              <a:gd name="connsiteY6" fmla="*/ 1531087 h 1531088"/>
              <a:gd name="connsiteX7" fmla="*/ 125815 w 662760"/>
              <a:gd name="connsiteY7" fmla="*/ 1531087 h 1531088"/>
              <a:gd name="connsiteX8" fmla="*/ 636178 w 662760"/>
              <a:gd name="connsiteY8" fmla="*/ 765543 h 1531088"/>
              <a:gd name="connsiteX9" fmla="*/ 125816 w 662760"/>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60" h="1531088">
                <a:moveTo>
                  <a:pt x="125816" y="0"/>
                </a:moveTo>
                <a:lnTo>
                  <a:pt x="152398" y="0"/>
                </a:lnTo>
                <a:lnTo>
                  <a:pt x="662760" y="765545"/>
                </a:lnTo>
                <a:lnTo>
                  <a:pt x="152399" y="1531087"/>
                </a:lnTo>
                <a:lnTo>
                  <a:pt x="152399" y="1531088"/>
                </a:lnTo>
                <a:lnTo>
                  <a:pt x="0" y="1531088"/>
                </a:lnTo>
                <a:lnTo>
                  <a:pt x="1" y="1531087"/>
                </a:lnTo>
                <a:lnTo>
                  <a:pt x="125815" y="1531087"/>
                </a:lnTo>
                <a:lnTo>
                  <a:pt x="636178" y="765543"/>
                </a:lnTo>
                <a:lnTo>
                  <a:pt x="125816"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5" name="Freeform: Shape 144">
            <a:extLst>
              <a:ext uri="{FF2B5EF4-FFF2-40B4-BE49-F238E27FC236}">
                <a16:creationId xmlns:a16="http://schemas.microsoft.com/office/drawing/2014/main" id="{63124FB5-1592-F72A-1D5B-6F6564CD8CD0}"/>
              </a:ext>
            </a:extLst>
          </p:cNvPr>
          <p:cNvSpPr/>
          <p:nvPr/>
        </p:nvSpPr>
        <p:spPr>
          <a:xfrm>
            <a:off x="3688930" y="573257"/>
            <a:ext cx="668079" cy="1378688"/>
          </a:xfrm>
          <a:custGeom>
            <a:avLst/>
            <a:gdLst>
              <a:gd name="connsiteX0" fmla="*/ 1 w 577705"/>
              <a:gd name="connsiteY0" fmla="*/ 0 h 1531088"/>
              <a:gd name="connsiteX1" fmla="*/ 202021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5 w 577705"/>
              <a:gd name="connsiteY5" fmla="*/ 1531088 h 1531088"/>
              <a:gd name="connsiteX6" fmla="*/ 0 w 577705"/>
              <a:gd name="connsiteY6" fmla="*/ 1531088 h 1531088"/>
              <a:gd name="connsiteX7" fmla="*/ 510363 w 577705"/>
              <a:gd name="connsiteY7" fmla="*/ 765544 h 1531088"/>
              <a:gd name="connsiteX8" fmla="*/ 2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1" y="0"/>
                </a:lnTo>
                <a:lnTo>
                  <a:pt x="202021" y="1"/>
                </a:lnTo>
                <a:lnTo>
                  <a:pt x="67343" y="1"/>
                </a:lnTo>
                <a:lnTo>
                  <a:pt x="577705" y="765546"/>
                </a:lnTo>
                <a:lnTo>
                  <a:pt x="67345" y="1531088"/>
                </a:lnTo>
                <a:lnTo>
                  <a:pt x="0" y="1531088"/>
                </a:lnTo>
                <a:lnTo>
                  <a:pt x="510363" y="765544"/>
                </a:lnTo>
                <a:lnTo>
                  <a:pt x="2" y="1"/>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6" name="Freeform: Shape 145">
            <a:extLst>
              <a:ext uri="{FF2B5EF4-FFF2-40B4-BE49-F238E27FC236}">
                <a16:creationId xmlns:a16="http://schemas.microsoft.com/office/drawing/2014/main" id="{7902AE1F-C078-F985-3058-ABC48FDAC0BE}"/>
              </a:ext>
            </a:extLst>
          </p:cNvPr>
          <p:cNvSpPr/>
          <p:nvPr/>
        </p:nvSpPr>
        <p:spPr>
          <a:xfrm>
            <a:off x="3912219" y="573257"/>
            <a:ext cx="668079" cy="1378688"/>
          </a:xfrm>
          <a:custGeom>
            <a:avLst/>
            <a:gdLst>
              <a:gd name="connsiteX0" fmla="*/ 125816 w 662759"/>
              <a:gd name="connsiteY0" fmla="*/ 0 h 1531088"/>
              <a:gd name="connsiteX1" fmla="*/ 152397 w 662759"/>
              <a:gd name="connsiteY1" fmla="*/ 0 h 1531088"/>
              <a:gd name="connsiteX2" fmla="*/ 662759 w 662759"/>
              <a:gd name="connsiteY2" fmla="*/ 765545 h 1531088"/>
              <a:gd name="connsiteX3" fmla="*/ 152399 w 662759"/>
              <a:gd name="connsiteY3" fmla="*/ 1531087 h 1531088"/>
              <a:gd name="connsiteX4" fmla="*/ 152398 w 662759"/>
              <a:gd name="connsiteY4" fmla="*/ 1531088 h 1531088"/>
              <a:gd name="connsiteX5" fmla="*/ 0 w 662759"/>
              <a:gd name="connsiteY5" fmla="*/ 1531088 h 1531088"/>
              <a:gd name="connsiteX6" fmla="*/ 0 w 662759"/>
              <a:gd name="connsiteY6" fmla="*/ 1531087 h 1531088"/>
              <a:gd name="connsiteX7" fmla="*/ 125814 w 662759"/>
              <a:gd name="connsiteY7" fmla="*/ 1531087 h 1531088"/>
              <a:gd name="connsiteX8" fmla="*/ 636177 w 662759"/>
              <a:gd name="connsiteY8" fmla="*/ 765543 h 1531088"/>
              <a:gd name="connsiteX9" fmla="*/ 125816 w 662759"/>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59" h="1531088">
                <a:moveTo>
                  <a:pt x="125816" y="0"/>
                </a:moveTo>
                <a:lnTo>
                  <a:pt x="152397" y="0"/>
                </a:lnTo>
                <a:lnTo>
                  <a:pt x="662759" y="765545"/>
                </a:lnTo>
                <a:lnTo>
                  <a:pt x="152399" y="1531087"/>
                </a:lnTo>
                <a:lnTo>
                  <a:pt x="152398" y="1531088"/>
                </a:lnTo>
                <a:lnTo>
                  <a:pt x="0" y="1531088"/>
                </a:lnTo>
                <a:lnTo>
                  <a:pt x="0" y="1531087"/>
                </a:lnTo>
                <a:lnTo>
                  <a:pt x="125814" y="1531087"/>
                </a:lnTo>
                <a:lnTo>
                  <a:pt x="636177" y="765543"/>
                </a:lnTo>
                <a:lnTo>
                  <a:pt x="125816"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7" name="Freeform: Shape 146">
            <a:extLst>
              <a:ext uri="{FF2B5EF4-FFF2-40B4-BE49-F238E27FC236}">
                <a16:creationId xmlns:a16="http://schemas.microsoft.com/office/drawing/2014/main" id="{02E735C9-A2A1-E6D9-0C87-517292547D47}"/>
              </a:ext>
            </a:extLst>
          </p:cNvPr>
          <p:cNvSpPr/>
          <p:nvPr/>
        </p:nvSpPr>
        <p:spPr>
          <a:xfrm>
            <a:off x="2687698" y="573258"/>
            <a:ext cx="668079" cy="13786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8" name="Freeform: Shape 147">
            <a:extLst>
              <a:ext uri="{FF2B5EF4-FFF2-40B4-BE49-F238E27FC236}">
                <a16:creationId xmlns:a16="http://schemas.microsoft.com/office/drawing/2014/main" id="{F0FB92A3-B0EB-BC33-C67C-E3F9AECA96F9}"/>
              </a:ext>
            </a:extLst>
          </p:cNvPr>
          <p:cNvSpPr/>
          <p:nvPr/>
        </p:nvSpPr>
        <p:spPr>
          <a:xfrm>
            <a:off x="3345146" y="573258"/>
            <a:ext cx="668079" cy="1378685"/>
          </a:xfrm>
          <a:custGeom>
            <a:avLst/>
            <a:gdLst>
              <a:gd name="connsiteX0" fmla="*/ 1 w 567071"/>
              <a:gd name="connsiteY0" fmla="*/ 0 h 1531085"/>
              <a:gd name="connsiteX1" fmla="*/ 56708 w 567071"/>
              <a:gd name="connsiteY1" fmla="*/ 0 h 1531085"/>
              <a:gd name="connsiteX2" fmla="*/ 567071 w 567071"/>
              <a:gd name="connsiteY2" fmla="*/ 765545 h 1531085"/>
              <a:gd name="connsiteX3" fmla="*/ 56711 w 567071"/>
              <a:gd name="connsiteY3" fmla="*/ 1531085 h 1531085"/>
              <a:gd name="connsiteX4" fmla="*/ 0 w 567071"/>
              <a:gd name="connsiteY4" fmla="*/ 1531085 h 1531085"/>
              <a:gd name="connsiteX5" fmla="*/ 510361 w 567071"/>
              <a:gd name="connsiteY5" fmla="*/ 765542 h 1531085"/>
              <a:gd name="connsiteX6" fmla="*/ 1 w 567071"/>
              <a:gd name="connsiteY6" fmla="*/ 0 h 153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071" h="1531085">
                <a:moveTo>
                  <a:pt x="1" y="0"/>
                </a:moveTo>
                <a:lnTo>
                  <a:pt x="56708" y="0"/>
                </a:lnTo>
                <a:lnTo>
                  <a:pt x="567071" y="765545"/>
                </a:lnTo>
                <a:lnTo>
                  <a:pt x="56711" y="1531085"/>
                </a:lnTo>
                <a:lnTo>
                  <a:pt x="0" y="1531085"/>
                </a:lnTo>
                <a:lnTo>
                  <a:pt x="510361" y="765542"/>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9" name="Freeform: Shape 148">
            <a:extLst>
              <a:ext uri="{FF2B5EF4-FFF2-40B4-BE49-F238E27FC236}">
                <a16:creationId xmlns:a16="http://schemas.microsoft.com/office/drawing/2014/main" id="{03217876-4C84-9C17-1B29-8144E074A04B}"/>
              </a:ext>
            </a:extLst>
          </p:cNvPr>
          <p:cNvSpPr/>
          <p:nvPr/>
        </p:nvSpPr>
        <p:spPr>
          <a:xfrm>
            <a:off x="3890949" y="573258"/>
            <a:ext cx="668079" cy="13786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0" name="Freeform: Shape 149">
            <a:extLst>
              <a:ext uri="{FF2B5EF4-FFF2-40B4-BE49-F238E27FC236}">
                <a16:creationId xmlns:a16="http://schemas.microsoft.com/office/drawing/2014/main" id="{B54FDA88-BDF9-88CA-A6BE-A3790C3C2DB0}"/>
              </a:ext>
            </a:extLst>
          </p:cNvPr>
          <p:cNvSpPr/>
          <p:nvPr/>
        </p:nvSpPr>
        <p:spPr>
          <a:xfrm>
            <a:off x="6510097" y="573246"/>
            <a:ext cx="802736" cy="1378689"/>
          </a:xfrm>
          <a:custGeom>
            <a:avLst/>
            <a:gdLst>
              <a:gd name="connsiteX0" fmla="*/ 0 w 1020725"/>
              <a:gd name="connsiteY0" fmla="*/ 0 h 1531089"/>
              <a:gd name="connsiteX1" fmla="*/ 510363 w 1020725"/>
              <a:gd name="connsiteY1" fmla="*/ 0 h 1531089"/>
              <a:gd name="connsiteX2" fmla="*/ 1020725 w 1020725"/>
              <a:gd name="connsiteY2" fmla="*/ 765545 h 1531089"/>
              <a:gd name="connsiteX3" fmla="*/ 510363 w 1020725"/>
              <a:gd name="connsiteY3" fmla="*/ 1531089 h 1531089"/>
              <a:gd name="connsiteX4" fmla="*/ 327838 w 1020725"/>
              <a:gd name="connsiteY4" fmla="*/ 1531089 h 1531089"/>
              <a:gd name="connsiteX5" fmla="*/ 838199 w 1020725"/>
              <a:gd name="connsiteY5" fmla="*/ 765546 h 1531089"/>
              <a:gd name="connsiteX6" fmla="*/ 327837 w 1020725"/>
              <a:gd name="connsiteY6" fmla="*/ 1 h 1531089"/>
              <a:gd name="connsiteX7" fmla="*/ 180753 w 1020725"/>
              <a:gd name="connsiteY7" fmla="*/ 1 h 1531089"/>
              <a:gd name="connsiteX8" fmla="*/ 691115 w 1020725"/>
              <a:gd name="connsiteY8" fmla="*/ 765546 h 1531089"/>
              <a:gd name="connsiteX9" fmla="*/ 180754 w 1020725"/>
              <a:gd name="connsiteY9" fmla="*/ 1531089 h 1531089"/>
              <a:gd name="connsiteX10" fmla="*/ 0 w 1020725"/>
              <a:gd name="connsiteY10" fmla="*/ 1531089 h 1531089"/>
              <a:gd name="connsiteX11" fmla="*/ 510363 w 1020725"/>
              <a:gd name="connsiteY11" fmla="*/ 765545 h 1531089"/>
              <a:gd name="connsiteX12" fmla="*/ 1 w 1020725"/>
              <a:gd name="connsiteY12" fmla="*/ 1 h 1531089"/>
              <a:gd name="connsiteX13" fmla="*/ 0 w 1020725"/>
              <a:gd name="connsiteY13"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0725" h="1531089">
                <a:moveTo>
                  <a:pt x="0" y="0"/>
                </a:moveTo>
                <a:lnTo>
                  <a:pt x="510363" y="0"/>
                </a:lnTo>
                <a:lnTo>
                  <a:pt x="1020725" y="765545"/>
                </a:lnTo>
                <a:lnTo>
                  <a:pt x="510363" y="1531089"/>
                </a:lnTo>
                <a:lnTo>
                  <a:pt x="327838" y="1531089"/>
                </a:lnTo>
                <a:lnTo>
                  <a:pt x="838199" y="765546"/>
                </a:lnTo>
                <a:lnTo>
                  <a:pt x="327837" y="1"/>
                </a:lnTo>
                <a:lnTo>
                  <a:pt x="180753" y="1"/>
                </a:lnTo>
                <a:lnTo>
                  <a:pt x="691115" y="765546"/>
                </a:lnTo>
                <a:lnTo>
                  <a:pt x="180754"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1" name="Freeform: Shape 150">
            <a:extLst>
              <a:ext uri="{FF2B5EF4-FFF2-40B4-BE49-F238E27FC236}">
                <a16:creationId xmlns:a16="http://schemas.microsoft.com/office/drawing/2014/main" id="{EFDD24A9-719B-3683-BC27-3D87E15A1164}"/>
              </a:ext>
            </a:extLst>
          </p:cNvPr>
          <p:cNvSpPr/>
          <p:nvPr/>
        </p:nvSpPr>
        <p:spPr>
          <a:xfrm>
            <a:off x="6327570" y="573248"/>
            <a:ext cx="668079" cy="13786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4 w 671621"/>
              <a:gd name="connsiteY6" fmla="*/ 1531088 h 1531089"/>
              <a:gd name="connsiteX7" fmla="*/ 536944 w 671621"/>
              <a:gd name="connsiteY7" fmla="*/ 765546 h 1531089"/>
              <a:gd name="connsiteX8" fmla="*/ 26582 w 671621"/>
              <a:gd name="connsiteY8" fmla="*/ 1 h 1531089"/>
              <a:gd name="connsiteX9" fmla="*/ 1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4" y="1531088"/>
                </a:lnTo>
                <a:lnTo>
                  <a:pt x="536944" y="765546"/>
                </a:lnTo>
                <a:lnTo>
                  <a:pt x="26582" y="1"/>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2" name="Freeform: Shape 151">
            <a:extLst>
              <a:ext uri="{FF2B5EF4-FFF2-40B4-BE49-F238E27FC236}">
                <a16:creationId xmlns:a16="http://schemas.microsoft.com/office/drawing/2014/main" id="{D72F896E-9374-53B0-DAE6-F2C4F71C62BA}"/>
              </a:ext>
            </a:extLst>
          </p:cNvPr>
          <p:cNvSpPr/>
          <p:nvPr/>
        </p:nvSpPr>
        <p:spPr>
          <a:xfrm>
            <a:off x="5843789" y="573249"/>
            <a:ext cx="668079" cy="1378689"/>
          </a:xfrm>
          <a:custGeom>
            <a:avLst/>
            <a:gdLst>
              <a:gd name="connsiteX0" fmla="*/ 0 w 645040"/>
              <a:gd name="connsiteY0" fmla="*/ 0 h 1531089"/>
              <a:gd name="connsiteX1" fmla="*/ 134678 w 645040"/>
              <a:gd name="connsiteY1" fmla="*/ 0 h 1531089"/>
              <a:gd name="connsiteX2" fmla="*/ 134679 w 645040"/>
              <a:gd name="connsiteY2" fmla="*/ 1 h 1531089"/>
              <a:gd name="connsiteX3" fmla="*/ 645040 w 645040"/>
              <a:gd name="connsiteY3" fmla="*/ 765544 h 1531089"/>
              <a:gd name="connsiteX4" fmla="*/ 134677 w 645040"/>
              <a:gd name="connsiteY4" fmla="*/ 1531088 h 1531089"/>
              <a:gd name="connsiteX5" fmla="*/ 202022 w 645040"/>
              <a:gd name="connsiteY5" fmla="*/ 1531088 h 1531089"/>
              <a:gd name="connsiteX6" fmla="*/ 202021 w 645040"/>
              <a:gd name="connsiteY6" fmla="*/ 1531089 h 1531089"/>
              <a:gd name="connsiteX7" fmla="*/ 0 w 645040"/>
              <a:gd name="connsiteY7" fmla="*/ 1531089 h 1531089"/>
              <a:gd name="connsiteX8" fmla="*/ 510363 w 645040"/>
              <a:gd name="connsiteY8" fmla="*/ 765545 h 1531089"/>
              <a:gd name="connsiteX9" fmla="*/ 1 w 645040"/>
              <a:gd name="connsiteY9" fmla="*/ 1 h 1531089"/>
              <a:gd name="connsiteX10" fmla="*/ 0 w 645040"/>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040" h="1531089">
                <a:moveTo>
                  <a:pt x="0" y="0"/>
                </a:moveTo>
                <a:lnTo>
                  <a:pt x="134678" y="0"/>
                </a:lnTo>
                <a:lnTo>
                  <a:pt x="134679" y="1"/>
                </a:lnTo>
                <a:lnTo>
                  <a:pt x="645040" y="765544"/>
                </a:lnTo>
                <a:lnTo>
                  <a:pt x="134677" y="1531088"/>
                </a:lnTo>
                <a:lnTo>
                  <a:pt x="202022" y="1531088"/>
                </a:lnTo>
                <a:lnTo>
                  <a:pt x="202021"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3" name="Freeform: Shape 152">
            <a:extLst>
              <a:ext uri="{FF2B5EF4-FFF2-40B4-BE49-F238E27FC236}">
                <a16:creationId xmlns:a16="http://schemas.microsoft.com/office/drawing/2014/main" id="{72306687-6E8A-122A-2A22-E42F3D5F9FC3}"/>
              </a:ext>
            </a:extLst>
          </p:cNvPr>
          <p:cNvSpPr/>
          <p:nvPr/>
        </p:nvSpPr>
        <p:spPr>
          <a:xfrm>
            <a:off x="6180487" y="573249"/>
            <a:ext cx="668079" cy="1378687"/>
          </a:xfrm>
          <a:custGeom>
            <a:avLst/>
            <a:gdLst>
              <a:gd name="connsiteX0" fmla="*/ 0 w 657445"/>
              <a:gd name="connsiteY0" fmla="*/ 0 h 1531087"/>
              <a:gd name="connsiteX1" fmla="*/ 147084 w 657445"/>
              <a:gd name="connsiteY1" fmla="*/ 0 h 1531087"/>
              <a:gd name="connsiteX2" fmla="*/ 657445 w 657445"/>
              <a:gd name="connsiteY2" fmla="*/ 765543 h 1531087"/>
              <a:gd name="connsiteX3" fmla="*/ 147082 w 657445"/>
              <a:gd name="connsiteY3" fmla="*/ 1531087 h 1531087"/>
              <a:gd name="connsiteX4" fmla="*/ 21268 w 657445"/>
              <a:gd name="connsiteY4" fmla="*/ 1531087 h 1531087"/>
              <a:gd name="connsiteX5" fmla="*/ 531628 w 657445"/>
              <a:gd name="connsiteY5" fmla="*/ 765546 h 1531087"/>
              <a:gd name="connsiteX6" fmla="*/ 21266 w 657445"/>
              <a:gd name="connsiteY6" fmla="*/ 1 h 1531087"/>
              <a:gd name="connsiteX7" fmla="*/ 0 w 657445"/>
              <a:gd name="connsiteY7" fmla="*/ 1 h 1531087"/>
              <a:gd name="connsiteX8" fmla="*/ 0 w 657445"/>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5" h="1531087">
                <a:moveTo>
                  <a:pt x="0" y="0"/>
                </a:moveTo>
                <a:lnTo>
                  <a:pt x="147084" y="0"/>
                </a:lnTo>
                <a:lnTo>
                  <a:pt x="657445" y="765543"/>
                </a:lnTo>
                <a:lnTo>
                  <a:pt x="147082" y="1531087"/>
                </a:lnTo>
                <a:lnTo>
                  <a:pt x="21268" y="1531087"/>
                </a:lnTo>
                <a:lnTo>
                  <a:pt x="531628" y="765546"/>
                </a:lnTo>
                <a:lnTo>
                  <a:pt x="21266" y="1"/>
                </a:lnTo>
                <a:lnTo>
                  <a:pt x="0"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4" name="Freeform: Shape 153">
            <a:extLst>
              <a:ext uri="{FF2B5EF4-FFF2-40B4-BE49-F238E27FC236}">
                <a16:creationId xmlns:a16="http://schemas.microsoft.com/office/drawing/2014/main" id="{BA9115F0-E32C-F5C9-0916-89CEDA1F1484}"/>
              </a:ext>
            </a:extLst>
          </p:cNvPr>
          <p:cNvSpPr/>
          <p:nvPr/>
        </p:nvSpPr>
        <p:spPr>
          <a:xfrm>
            <a:off x="5325456" y="573250"/>
            <a:ext cx="668079" cy="1378689"/>
          </a:xfrm>
          <a:custGeom>
            <a:avLst/>
            <a:gdLst>
              <a:gd name="connsiteX0" fmla="*/ 0 w 691115"/>
              <a:gd name="connsiteY0" fmla="*/ 0 h 1531089"/>
              <a:gd name="connsiteX1" fmla="*/ 209990 w 691115"/>
              <a:gd name="connsiteY1" fmla="*/ 0 h 1531089"/>
              <a:gd name="connsiteX2" fmla="*/ 209991 w 691115"/>
              <a:gd name="connsiteY2" fmla="*/ 1 h 1531089"/>
              <a:gd name="connsiteX3" fmla="*/ 180753 w 691115"/>
              <a:gd name="connsiteY3" fmla="*/ 1 h 1531089"/>
              <a:gd name="connsiteX4" fmla="*/ 691115 w 691115"/>
              <a:gd name="connsiteY4" fmla="*/ 765546 h 1531089"/>
              <a:gd name="connsiteX5" fmla="*/ 180754 w 691115"/>
              <a:gd name="connsiteY5" fmla="*/ 1531089 h 1531089"/>
              <a:gd name="connsiteX6" fmla="*/ 0 w 691115"/>
              <a:gd name="connsiteY6" fmla="*/ 1531089 h 1531089"/>
              <a:gd name="connsiteX7" fmla="*/ 510363 w 691115"/>
              <a:gd name="connsiteY7" fmla="*/ 765545 h 1531089"/>
              <a:gd name="connsiteX8" fmla="*/ 1 w 691115"/>
              <a:gd name="connsiteY8" fmla="*/ 1 h 1531089"/>
              <a:gd name="connsiteX9" fmla="*/ 0 w 691115"/>
              <a:gd name="connsiteY9"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1115" h="1531089">
                <a:moveTo>
                  <a:pt x="0" y="0"/>
                </a:moveTo>
                <a:lnTo>
                  <a:pt x="209990" y="0"/>
                </a:lnTo>
                <a:lnTo>
                  <a:pt x="209991" y="1"/>
                </a:lnTo>
                <a:lnTo>
                  <a:pt x="180753" y="1"/>
                </a:lnTo>
                <a:lnTo>
                  <a:pt x="691115" y="765546"/>
                </a:lnTo>
                <a:lnTo>
                  <a:pt x="180754"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5" name="Freeform: Shape 154">
            <a:extLst>
              <a:ext uri="{FF2B5EF4-FFF2-40B4-BE49-F238E27FC236}">
                <a16:creationId xmlns:a16="http://schemas.microsoft.com/office/drawing/2014/main" id="{5EFE80D6-FC32-D848-5A64-E4EA0A16F3FC}"/>
              </a:ext>
            </a:extLst>
          </p:cNvPr>
          <p:cNvSpPr/>
          <p:nvPr/>
        </p:nvSpPr>
        <p:spPr>
          <a:xfrm>
            <a:off x="5691390" y="573250"/>
            <a:ext cx="668079" cy="1378689"/>
          </a:xfrm>
          <a:custGeom>
            <a:avLst/>
            <a:gdLst>
              <a:gd name="connsiteX0" fmla="*/ 0 w 654791"/>
              <a:gd name="connsiteY0" fmla="*/ 0 h 1531089"/>
              <a:gd name="connsiteX1" fmla="*/ 144429 w 654791"/>
              <a:gd name="connsiteY1" fmla="*/ 0 h 1531089"/>
              <a:gd name="connsiteX2" fmla="*/ 654791 w 654791"/>
              <a:gd name="connsiteY2" fmla="*/ 765545 h 1531089"/>
              <a:gd name="connsiteX3" fmla="*/ 144429 w 654791"/>
              <a:gd name="connsiteY3" fmla="*/ 1531089 h 1531089"/>
              <a:gd name="connsiteX4" fmla="*/ 0 w 654791"/>
              <a:gd name="connsiteY4" fmla="*/ 1531089 h 1531089"/>
              <a:gd name="connsiteX5" fmla="*/ 510363 w 654791"/>
              <a:gd name="connsiteY5" fmla="*/ 765545 h 1531089"/>
              <a:gd name="connsiteX6" fmla="*/ 0 w 654791"/>
              <a:gd name="connsiteY6"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791" h="1531089">
                <a:moveTo>
                  <a:pt x="0" y="0"/>
                </a:moveTo>
                <a:lnTo>
                  <a:pt x="144429" y="0"/>
                </a:lnTo>
                <a:lnTo>
                  <a:pt x="654791" y="765545"/>
                </a:lnTo>
                <a:lnTo>
                  <a:pt x="144429" y="1531089"/>
                </a:lnTo>
                <a:lnTo>
                  <a:pt x="0" y="1531089"/>
                </a:lnTo>
                <a:lnTo>
                  <a:pt x="510363"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6" name="Freeform: Shape 155">
            <a:extLst>
              <a:ext uri="{FF2B5EF4-FFF2-40B4-BE49-F238E27FC236}">
                <a16:creationId xmlns:a16="http://schemas.microsoft.com/office/drawing/2014/main" id="{76AA7FAC-B1AE-02E6-70D1-50A9AEC7E69A}"/>
              </a:ext>
            </a:extLst>
          </p:cNvPr>
          <p:cNvSpPr/>
          <p:nvPr/>
        </p:nvSpPr>
        <p:spPr>
          <a:xfrm>
            <a:off x="6045809" y="573250"/>
            <a:ext cx="668079" cy="13786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6 w 645039"/>
              <a:gd name="connsiteY5" fmla="*/ 1531087 h 1531087"/>
              <a:gd name="connsiteX6" fmla="*/ 2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6" y="1531087"/>
                </a:lnTo>
                <a:lnTo>
                  <a:pt x="2" y="1531087"/>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7" name="Freeform: Shape 156">
            <a:extLst>
              <a:ext uri="{FF2B5EF4-FFF2-40B4-BE49-F238E27FC236}">
                <a16:creationId xmlns:a16="http://schemas.microsoft.com/office/drawing/2014/main" id="{3CC3B4EF-96D6-31A5-4F81-53E129430152}"/>
              </a:ext>
            </a:extLst>
          </p:cNvPr>
          <p:cNvSpPr/>
          <p:nvPr/>
        </p:nvSpPr>
        <p:spPr>
          <a:xfrm>
            <a:off x="5506209" y="573251"/>
            <a:ext cx="668079" cy="1378689"/>
          </a:xfrm>
          <a:custGeom>
            <a:avLst/>
            <a:gdLst>
              <a:gd name="connsiteX0" fmla="*/ 29238 w 657446"/>
              <a:gd name="connsiteY0" fmla="*/ 0 h 1531089"/>
              <a:gd name="connsiteX1" fmla="*/ 147084 w 657446"/>
              <a:gd name="connsiteY1" fmla="*/ 0 h 1531089"/>
              <a:gd name="connsiteX2" fmla="*/ 657446 w 657446"/>
              <a:gd name="connsiteY2" fmla="*/ 765545 h 1531089"/>
              <a:gd name="connsiteX3" fmla="*/ 147085 w 657446"/>
              <a:gd name="connsiteY3" fmla="*/ 1531088 h 1531089"/>
              <a:gd name="connsiteX4" fmla="*/ 147084 w 657446"/>
              <a:gd name="connsiteY4" fmla="*/ 1531089 h 1531089"/>
              <a:gd name="connsiteX5" fmla="*/ 0 w 657446"/>
              <a:gd name="connsiteY5" fmla="*/ 1531089 h 1531089"/>
              <a:gd name="connsiteX6" fmla="*/ 1 w 657446"/>
              <a:gd name="connsiteY6" fmla="*/ 1531088 h 1531089"/>
              <a:gd name="connsiteX7" fmla="*/ 29237 w 657446"/>
              <a:gd name="connsiteY7" fmla="*/ 1531088 h 1531089"/>
              <a:gd name="connsiteX8" fmla="*/ 539600 w 657446"/>
              <a:gd name="connsiteY8" fmla="*/ 765544 h 1531089"/>
              <a:gd name="connsiteX9" fmla="*/ 29238 w 657446"/>
              <a:gd name="connsiteY9"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446" h="1531089">
                <a:moveTo>
                  <a:pt x="29238" y="0"/>
                </a:moveTo>
                <a:lnTo>
                  <a:pt x="147084" y="0"/>
                </a:lnTo>
                <a:lnTo>
                  <a:pt x="657446" y="765545"/>
                </a:lnTo>
                <a:lnTo>
                  <a:pt x="147085" y="1531088"/>
                </a:lnTo>
                <a:lnTo>
                  <a:pt x="147084" y="1531089"/>
                </a:lnTo>
                <a:lnTo>
                  <a:pt x="0" y="1531089"/>
                </a:lnTo>
                <a:lnTo>
                  <a:pt x="1" y="1531088"/>
                </a:lnTo>
                <a:lnTo>
                  <a:pt x="29237" y="1531088"/>
                </a:lnTo>
                <a:lnTo>
                  <a:pt x="539600" y="765544"/>
                </a:lnTo>
                <a:lnTo>
                  <a:pt x="29238"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8" name="Freeform: Shape 157">
            <a:extLst>
              <a:ext uri="{FF2B5EF4-FFF2-40B4-BE49-F238E27FC236}">
                <a16:creationId xmlns:a16="http://schemas.microsoft.com/office/drawing/2014/main" id="{2D9594A3-D63B-D59C-6349-FA27A19BB663}"/>
              </a:ext>
            </a:extLst>
          </p:cNvPr>
          <p:cNvSpPr/>
          <p:nvPr/>
        </p:nvSpPr>
        <p:spPr>
          <a:xfrm>
            <a:off x="5142931" y="573252"/>
            <a:ext cx="668079" cy="13786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4 w 671621"/>
              <a:gd name="connsiteY6" fmla="*/ 1531088 h 1531089"/>
              <a:gd name="connsiteX7" fmla="*/ 536944 w 671621"/>
              <a:gd name="connsiteY7" fmla="*/ 765546 h 1531089"/>
              <a:gd name="connsiteX8" fmla="*/ 26582 w 671621"/>
              <a:gd name="connsiteY8" fmla="*/ 1 h 1531089"/>
              <a:gd name="connsiteX9" fmla="*/ 1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4" y="1531088"/>
                </a:lnTo>
                <a:lnTo>
                  <a:pt x="536944" y="765546"/>
                </a:lnTo>
                <a:lnTo>
                  <a:pt x="26582" y="1"/>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9" name="Freeform: Shape 158">
            <a:extLst>
              <a:ext uri="{FF2B5EF4-FFF2-40B4-BE49-F238E27FC236}">
                <a16:creationId xmlns:a16="http://schemas.microsoft.com/office/drawing/2014/main" id="{50E0E700-442B-8BBB-3DB1-C1D990ACE922}"/>
              </a:ext>
            </a:extLst>
          </p:cNvPr>
          <p:cNvSpPr/>
          <p:nvPr/>
        </p:nvSpPr>
        <p:spPr>
          <a:xfrm>
            <a:off x="4659150" y="573253"/>
            <a:ext cx="668079" cy="1378689"/>
          </a:xfrm>
          <a:custGeom>
            <a:avLst/>
            <a:gdLst>
              <a:gd name="connsiteX0" fmla="*/ 0 w 645040"/>
              <a:gd name="connsiteY0" fmla="*/ 0 h 1531089"/>
              <a:gd name="connsiteX1" fmla="*/ 134678 w 645040"/>
              <a:gd name="connsiteY1" fmla="*/ 0 h 1531089"/>
              <a:gd name="connsiteX2" fmla="*/ 134679 w 645040"/>
              <a:gd name="connsiteY2" fmla="*/ 1 h 1531089"/>
              <a:gd name="connsiteX3" fmla="*/ 645040 w 645040"/>
              <a:gd name="connsiteY3" fmla="*/ 765544 h 1531089"/>
              <a:gd name="connsiteX4" fmla="*/ 134677 w 645040"/>
              <a:gd name="connsiteY4" fmla="*/ 1531088 h 1531089"/>
              <a:gd name="connsiteX5" fmla="*/ 202022 w 645040"/>
              <a:gd name="connsiteY5" fmla="*/ 1531088 h 1531089"/>
              <a:gd name="connsiteX6" fmla="*/ 202021 w 645040"/>
              <a:gd name="connsiteY6" fmla="*/ 1531089 h 1531089"/>
              <a:gd name="connsiteX7" fmla="*/ 71773 w 645040"/>
              <a:gd name="connsiteY7" fmla="*/ 1531089 h 1531089"/>
              <a:gd name="connsiteX8" fmla="*/ 582134 w 645040"/>
              <a:gd name="connsiteY8" fmla="*/ 765546 h 1531089"/>
              <a:gd name="connsiteX9" fmla="*/ 71772 w 645040"/>
              <a:gd name="connsiteY9" fmla="*/ 1 h 1531089"/>
              <a:gd name="connsiteX10" fmla="*/ 1 w 645040"/>
              <a:gd name="connsiteY10" fmla="*/ 1 h 1531089"/>
              <a:gd name="connsiteX11" fmla="*/ 0 w 645040"/>
              <a:gd name="connsiteY11"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5040" h="1531089">
                <a:moveTo>
                  <a:pt x="0" y="0"/>
                </a:moveTo>
                <a:lnTo>
                  <a:pt x="134678" y="0"/>
                </a:lnTo>
                <a:lnTo>
                  <a:pt x="134679" y="1"/>
                </a:lnTo>
                <a:lnTo>
                  <a:pt x="645040" y="765544"/>
                </a:lnTo>
                <a:lnTo>
                  <a:pt x="134677" y="1531088"/>
                </a:lnTo>
                <a:lnTo>
                  <a:pt x="202022" y="1531088"/>
                </a:lnTo>
                <a:lnTo>
                  <a:pt x="202021" y="1531089"/>
                </a:lnTo>
                <a:lnTo>
                  <a:pt x="71773" y="1531089"/>
                </a:lnTo>
                <a:lnTo>
                  <a:pt x="582134" y="765546"/>
                </a:lnTo>
                <a:lnTo>
                  <a:pt x="71772" y="1"/>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0" name="Freeform: Shape 159">
            <a:extLst>
              <a:ext uri="{FF2B5EF4-FFF2-40B4-BE49-F238E27FC236}">
                <a16:creationId xmlns:a16="http://schemas.microsoft.com/office/drawing/2014/main" id="{FA5D02C9-F31B-35AE-6B8C-EA2F87D4C8DB}"/>
              </a:ext>
            </a:extLst>
          </p:cNvPr>
          <p:cNvSpPr/>
          <p:nvPr/>
        </p:nvSpPr>
        <p:spPr>
          <a:xfrm>
            <a:off x="4995848" y="573253"/>
            <a:ext cx="668079" cy="1378687"/>
          </a:xfrm>
          <a:custGeom>
            <a:avLst/>
            <a:gdLst>
              <a:gd name="connsiteX0" fmla="*/ 0 w 657445"/>
              <a:gd name="connsiteY0" fmla="*/ 0 h 1531087"/>
              <a:gd name="connsiteX1" fmla="*/ 147084 w 657445"/>
              <a:gd name="connsiteY1" fmla="*/ 0 h 1531087"/>
              <a:gd name="connsiteX2" fmla="*/ 657445 w 657445"/>
              <a:gd name="connsiteY2" fmla="*/ 765543 h 1531087"/>
              <a:gd name="connsiteX3" fmla="*/ 147082 w 657445"/>
              <a:gd name="connsiteY3" fmla="*/ 1531087 h 1531087"/>
              <a:gd name="connsiteX4" fmla="*/ 21268 w 657445"/>
              <a:gd name="connsiteY4" fmla="*/ 1531087 h 1531087"/>
              <a:gd name="connsiteX5" fmla="*/ 531628 w 657445"/>
              <a:gd name="connsiteY5" fmla="*/ 765546 h 1531087"/>
              <a:gd name="connsiteX6" fmla="*/ 21266 w 657445"/>
              <a:gd name="connsiteY6" fmla="*/ 1 h 1531087"/>
              <a:gd name="connsiteX7" fmla="*/ 0 w 657445"/>
              <a:gd name="connsiteY7" fmla="*/ 1 h 1531087"/>
              <a:gd name="connsiteX8" fmla="*/ 0 w 657445"/>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5" h="1531087">
                <a:moveTo>
                  <a:pt x="0" y="0"/>
                </a:moveTo>
                <a:lnTo>
                  <a:pt x="147084" y="0"/>
                </a:lnTo>
                <a:lnTo>
                  <a:pt x="657445" y="765543"/>
                </a:lnTo>
                <a:lnTo>
                  <a:pt x="147082" y="1531087"/>
                </a:lnTo>
                <a:lnTo>
                  <a:pt x="21268" y="1531087"/>
                </a:lnTo>
                <a:lnTo>
                  <a:pt x="531628" y="765546"/>
                </a:lnTo>
                <a:lnTo>
                  <a:pt x="21266" y="1"/>
                </a:lnTo>
                <a:lnTo>
                  <a:pt x="0"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1" name="Freeform: Shape 160">
            <a:extLst>
              <a:ext uri="{FF2B5EF4-FFF2-40B4-BE49-F238E27FC236}">
                <a16:creationId xmlns:a16="http://schemas.microsoft.com/office/drawing/2014/main" id="{5B3F2B97-E97F-4B33-312A-6ECFBD20293E}"/>
              </a:ext>
            </a:extLst>
          </p:cNvPr>
          <p:cNvSpPr/>
          <p:nvPr/>
        </p:nvSpPr>
        <p:spPr>
          <a:xfrm>
            <a:off x="3017310" y="573254"/>
            <a:ext cx="802736" cy="1378689"/>
          </a:xfrm>
          <a:custGeom>
            <a:avLst/>
            <a:gdLst>
              <a:gd name="connsiteX0" fmla="*/ 0 w 1020725"/>
              <a:gd name="connsiteY0" fmla="*/ 0 h 1531089"/>
              <a:gd name="connsiteX1" fmla="*/ 510363 w 1020725"/>
              <a:gd name="connsiteY1" fmla="*/ 0 h 1531089"/>
              <a:gd name="connsiteX2" fmla="*/ 510366 w 1020725"/>
              <a:gd name="connsiteY2" fmla="*/ 4 h 1531089"/>
              <a:gd name="connsiteX3" fmla="*/ 1020725 w 1020725"/>
              <a:gd name="connsiteY3" fmla="*/ 765545 h 1531089"/>
              <a:gd name="connsiteX4" fmla="*/ 510363 w 1020725"/>
              <a:gd name="connsiteY4" fmla="*/ 1531089 h 1531089"/>
              <a:gd name="connsiteX5" fmla="*/ 384549 w 1020725"/>
              <a:gd name="connsiteY5" fmla="*/ 1531089 h 1531089"/>
              <a:gd name="connsiteX6" fmla="*/ 894909 w 1020725"/>
              <a:gd name="connsiteY6" fmla="*/ 765549 h 1531089"/>
              <a:gd name="connsiteX7" fmla="*/ 384546 w 1020725"/>
              <a:gd name="connsiteY7" fmla="*/ 4 h 1531089"/>
              <a:gd name="connsiteX8" fmla="*/ 327839 w 1020725"/>
              <a:gd name="connsiteY8" fmla="*/ 4 h 1531089"/>
              <a:gd name="connsiteX9" fmla="*/ 327837 w 1020725"/>
              <a:gd name="connsiteY9" fmla="*/ 1 h 1531089"/>
              <a:gd name="connsiteX10" fmla="*/ 180753 w 1020725"/>
              <a:gd name="connsiteY10" fmla="*/ 1 h 1531089"/>
              <a:gd name="connsiteX11" fmla="*/ 691115 w 1020725"/>
              <a:gd name="connsiteY11" fmla="*/ 765546 h 1531089"/>
              <a:gd name="connsiteX12" fmla="*/ 180754 w 1020725"/>
              <a:gd name="connsiteY12" fmla="*/ 1531089 h 1531089"/>
              <a:gd name="connsiteX13" fmla="*/ 0 w 1020725"/>
              <a:gd name="connsiteY13" fmla="*/ 1531089 h 1531089"/>
              <a:gd name="connsiteX14" fmla="*/ 510363 w 1020725"/>
              <a:gd name="connsiteY14" fmla="*/ 765545 h 1531089"/>
              <a:gd name="connsiteX15" fmla="*/ 1 w 1020725"/>
              <a:gd name="connsiteY15" fmla="*/ 1 h 1531089"/>
              <a:gd name="connsiteX16" fmla="*/ 0 w 1020725"/>
              <a:gd name="connsiteY16"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20725" h="1531089">
                <a:moveTo>
                  <a:pt x="0" y="0"/>
                </a:moveTo>
                <a:lnTo>
                  <a:pt x="510363" y="0"/>
                </a:lnTo>
                <a:lnTo>
                  <a:pt x="510366" y="4"/>
                </a:lnTo>
                <a:lnTo>
                  <a:pt x="1020725" y="765545"/>
                </a:lnTo>
                <a:lnTo>
                  <a:pt x="510363" y="1531089"/>
                </a:lnTo>
                <a:lnTo>
                  <a:pt x="384549" y="1531089"/>
                </a:lnTo>
                <a:lnTo>
                  <a:pt x="894909" y="765549"/>
                </a:lnTo>
                <a:lnTo>
                  <a:pt x="384546" y="4"/>
                </a:lnTo>
                <a:lnTo>
                  <a:pt x="327839" y="4"/>
                </a:lnTo>
                <a:lnTo>
                  <a:pt x="327837" y="1"/>
                </a:lnTo>
                <a:lnTo>
                  <a:pt x="180753" y="1"/>
                </a:lnTo>
                <a:lnTo>
                  <a:pt x="691115" y="765546"/>
                </a:lnTo>
                <a:lnTo>
                  <a:pt x="180754"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2" name="Freeform: Shape 161">
            <a:extLst>
              <a:ext uri="{FF2B5EF4-FFF2-40B4-BE49-F238E27FC236}">
                <a16:creationId xmlns:a16="http://schemas.microsoft.com/office/drawing/2014/main" id="{FE35E48F-7CDA-A7F5-E0DC-5700CDB73ACA}"/>
              </a:ext>
            </a:extLst>
          </p:cNvPr>
          <p:cNvSpPr/>
          <p:nvPr/>
        </p:nvSpPr>
        <p:spPr>
          <a:xfrm>
            <a:off x="4220559" y="573254"/>
            <a:ext cx="668079" cy="1378689"/>
          </a:xfrm>
          <a:custGeom>
            <a:avLst/>
            <a:gdLst>
              <a:gd name="connsiteX0" fmla="*/ 0 w 640611"/>
              <a:gd name="connsiteY0" fmla="*/ 0 h 1531089"/>
              <a:gd name="connsiteX1" fmla="*/ 130248 w 640611"/>
              <a:gd name="connsiteY1" fmla="*/ 0 h 1531089"/>
              <a:gd name="connsiteX2" fmla="*/ 130249 w 640611"/>
              <a:gd name="connsiteY2" fmla="*/ 1 h 1531089"/>
              <a:gd name="connsiteX3" fmla="*/ 640611 w 640611"/>
              <a:gd name="connsiteY3" fmla="*/ 765545 h 1531089"/>
              <a:gd name="connsiteX4" fmla="*/ 130248 w 640611"/>
              <a:gd name="connsiteY4" fmla="*/ 1531089 h 1531089"/>
              <a:gd name="connsiteX5" fmla="*/ 0 w 640611"/>
              <a:gd name="connsiteY5" fmla="*/ 1531089 h 1531089"/>
              <a:gd name="connsiteX6" fmla="*/ 510363 w 640611"/>
              <a:gd name="connsiteY6" fmla="*/ 765545 h 1531089"/>
              <a:gd name="connsiteX7" fmla="*/ 1 w 640611"/>
              <a:gd name="connsiteY7" fmla="*/ 1 h 1531089"/>
              <a:gd name="connsiteX8" fmla="*/ 0 w 640611"/>
              <a:gd name="connsiteY8"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611" h="1531089">
                <a:moveTo>
                  <a:pt x="0" y="0"/>
                </a:moveTo>
                <a:lnTo>
                  <a:pt x="130248" y="0"/>
                </a:lnTo>
                <a:lnTo>
                  <a:pt x="130249" y="1"/>
                </a:lnTo>
                <a:lnTo>
                  <a:pt x="640611" y="765545"/>
                </a:lnTo>
                <a:lnTo>
                  <a:pt x="130248"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3" name="Freeform: Shape 162">
            <a:extLst>
              <a:ext uri="{FF2B5EF4-FFF2-40B4-BE49-F238E27FC236}">
                <a16:creationId xmlns:a16="http://schemas.microsoft.com/office/drawing/2014/main" id="{D811EBF6-872C-812A-46F6-E495656E474A}"/>
              </a:ext>
            </a:extLst>
          </p:cNvPr>
          <p:cNvSpPr/>
          <p:nvPr/>
        </p:nvSpPr>
        <p:spPr>
          <a:xfrm>
            <a:off x="4506751" y="573254"/>
            <a:ext cx="668079" cy="1378689"/>
          </a:xfrm>
          <a:custGeom>
            <a:avLst/>
            <a:gdLst>
              <a:gd name="connsiteX0" fmla="*/ 0 w 662762"/>
              <a:gd name="connsiteY0" fmla="*/ 0 h 1531089"/>
              <a:gd name="connsiteX1" fmla="*/ 152400 w 662762"/>
              <a:gd name="connsiteY1" fmla="*/ 0 h 1531089"/>
              <a:gd name="connsiteX2" fmla="*/ 662762 w 662762"/>
              <a:gd name="connsiteY2" fmla="*/ 765544 h 1531089"/>
              <a:gd name="connsiteX3" fmla="*/ 152399 w 662762"/>
              <a:gd name="connsiteY3" fmla="*/ 1531088 h 1531089"/>
              <a:gd name="connsiteX4" fmla="*/ 224172 w 662762"/>
              <a:gd name="connsiteY4" fmla="*/ 1531088 h 1531089"/>
              <a:gd name="connsiteX5" fmla="*/ 224171 w 662762"/>
              <a:gd name="connsiteY5" fmla="*/ 1531089 h 1531089"/>
              <a:gd name="connsiteX6" fmla="*/ 41646 w 662762"/>
              <a:gd name="connsiteY6" fmla="*/ 1531089 h 1531089"/>
              <a:gd name="connsiteX7" fmla="*/ 552007 w 662762"/>
              <a:gd name="connsiteY7" fmla="*/ 765546 h 1531089"/>
              <a:gd name="connsiteX8" fmla="*/ 41645 w 662762"/>
              <a:gd name="connsiteY8" fmla="*/ 1 h 1531089"/>
              <a:gd name="connsiteX9" fmla="*/ 1 w 662762"/>
              <a:gd name="connsiteY9" fmla="*/ 1 h 1531089"/>
              <a:gd name="connsiteX10" fmla="*/ 0 w 662762"/>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2762" h="1531089">
                <a:moveTo>
                  <a:pt x="0" y="0"/>
                </a:moveTo>
                <a:lnTo>
                  <a:pt x="152400" y="0"/>
                </a:lnTo>
                <a:lnTo>
                  <a:pt x="662762" y="765544"/>
                </a:lnTo>
                <a:lnTo>
                  <a:pt x="152399" y="1531088"/>
                </a:lnTo>
                <a:lnTo>
                  <a:pt x="224172" y="1531088"/>
                </a:lnTo>
                <a:lnTo>
                  <a:pt x="224171" y="1531089"/>
                </a:lnTo>
                <a:lnTo>
                  <a:pt x="41646" y="1531089"/>
                </a:lnTo>
                <a:lnTo>
                  <a:pt x="552007" y="765546"/>
                </a:lnTo>
                <a:lnTo>
                  <a:pt x="41645" y="1"/>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4" name="Freeform: Shape 163">
            <a:extLst>
              <a:ext uri="{FF2B5EF4-FFF2-40B4-BE49-F238E27FC236}">
                <a16:creationId xmlns:a16="http://schemas.microsoft.com/office/drawing/2014/main" id="{264AB7F6-72C0-DFAB-CCEE-B60B6BCE97FA}"/>
              </a:ext>
            </a:extLst>
          </p:cNvPr>
          <p:cNvSpPr/>
          <p:nvPr/>
        </p:nvSpPr>
        <p:spPr>
          <a:xfrm>
            <a:off x="4861170" y="573254"/>
            <a:ext cx="668079" cy="13786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6 w 645039"/>
              <a:gd name="connsiteY5" fmla="*/ 1531087 h 1531087"/>
              <a:gd name="connsiteX6" fmla="*/ 2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6" y="1531087"/>
                </a:lnTo>
                <a:lnTo>
                  <a:pt x="2" y="1531087"/>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5" name="Freeform: Shape 164">
            <a:extLst>
              <a:ext uri="{FF2B5EF4-FFF2-40B4-BE49-F238E27FC236}">
                <a16:creationId xmlns:a16="http://schemas.microsoft.com/office/drawing/2014/main" id="{B78CD2B4-3457-2C73-3D46-76DBD68EE171}"/>
              </a:ext>
            </a:extLst>
          </p:cNvPr>
          <p:cNvSpPr/>
          <p:nvPr/>
        </p:nvSpPr>
        <p:spPr>
          <a:xfrm>
            <a:off x="4401312" y="573255"/>
            <a:ext cx="668079" cy="1378689"/>
          </a:xfrm>
          <a:custGeom>
            <a:avLst/>
            <a:gdLst>
              <a:gd name="connsiteX0" fmla="*/ 0 w 615802"/>
              <a:gd name="connsiteY0" fmla="*/ 0 h 1531089"/>
              <a:gd name="connsiteX1" fmla="*/ 105440 w 615802"/>
              <a:gd name="connsiteY1" fmla="*/ 0 h 1531089"/>
              <a:gd name="connsiteX2" fmla="*/ 615802 w 615802"/>
              <a:gd name="connsiteY2" fmla="*/ 765544 h 1531089"/>
              <a:gd name="connsiteX3" fmla="*/ 105439 w 615802"/>
              <a:gd name="connsiteY3" fmla="*/ 1531088 h 1531089"/>
              <a:gd name="connsiteX4" fmla="*/ 147085 w 615802"/>
              <a:gd name="connsiteY4" fmla="*/ 1531088 h 1531089"/>
              <a:gd name="connsiteX5" fmla="*/ 147084 w 615802"/>
              <a:gd name="connsiteY5" fmla="*/ 1531089 h 1531089"/>
              <a:gd name="connsiteX6" fmla="*/ 0 w 615802"/>
              <a:gd name="connsiteY6" fmla="*/ 1531089 h 1531089"/>
              <a:gd name="connsiteX7" fmla="*/ 1 w 615802"/>
              <a:gd name="connsiteY7" fmla="*/ 1531088 h 1531089"/>
              <a:gd name="connsiteX8" fmla="*/ 510362 w 615802"/>
              <a:gd name="connsiteY8" fmla="*/ 765545 h 1531089"/>
              <a:gd name="connsiteX9" fmla="*/ 0 w 615802"/>
              <a:gd name="connsiteY9"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802" h="1531089">
                <a:moveTo>
                  <a:pt x="0" y="0"/>
                </a:moveTo>
                <a:lnTo>
                  <a:pt x="105440" y="0"/>
                </a:lnTo>
                <a:lnTo>
                  <a:pt x="615802" y="765544"/>
                </a:lnTo>
                <a:lnTo>
                  <a:pt x="105439" y="1531088"/>
                </a:lnTo>
                <a:lnTo>
                  <a:pt x="147085" y="1531088"/>
                </a:lnTo>
                <a:lnTo>
                  <a:pt x="147084" y="1531089"/>
                </a:lnTo>
                <a:lnTo>
                  <a:pt x="0" y="1531089"/>
                </a:lnTo>
                <a:lnTo>
                  <a:pt x="1" y="1531088"/>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6" name="Freeform: Shape 165">
            <a:extLst>
              <a:ext uri="{FF2B5EF4-FFF2-40B4-BE49-F238E27FC236}">
                <a16:creationId xmlns:a16="http://schemas.microsoft.com/office/drawing/2014/main" id="{A76255EE-01BC-775B-5DCC-849C97FECBB3}"/>
              </a:ext>
            </a:extLst>
          </p:cNvPr>
          <p:cNvSpPr/>
          <p:nvPr/>
        </p:nvSpPr>
        <p:spPr>
          <a:xfrm>
            <a:off x="2834783" y="573256"/>
            <a:ext cx="668079" cy="13786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3 w 671621"/>
              <a:gd name="connsiteY6" fmla="*/ 1531088 h 1531089"/>
              <a:gd name="connsiteX7" fmla="*/ 536944 w 671621"/>
              <a:gd name="connsiteY7" fmla="*/ 765546 h 1531089"/>
              <a:gd name="connsiteX8" fmla="*/ 26582 w 671621"/>
              <a:gd name="connsiteY8" fmla="*/ 1 h 1531089"/>
              <a:gd name="connsiteX9" fmla="*/ 0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3" y="1531088"/>
                </a:lnTo>
                <a:lnTo>
                  <a:pt x="536944" y="765546"/>
                </a:lnTo>
                <a:lnTo>
                  <a:pt x="26582" y="1"/>
                </a:lnTo>
                <a:lnTo>
                  <a:pt x="0"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7" name="Freeform: Shape 166">
            <a:extLst>
              <a:ext uri="{FF2B5EF4-FFF2-40B4-BE49-F238E27FC236}">
                <a16:creationId xmlns:a16="http://schemas.microsoft.com/office/drawing/2014/main" id="{F6CC94F8-BF3E-8596-DCAF-19D9E5E9DF9F}"/>
              </a:ext>
            </a:extLst>
          </p:cNvPr>
          <p:cNvSpPr/>
          <p:nvPr/>
        </p:nvSpPr>
        <p:spPr>
          <a:xfrm>
            <a:off x="4038034" y="573256"/>
            <a:ext cx="668079" cy="13786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4 w 671621"/>
              <a:gd name="connsiteY6" fmla="*/ 1531088 h 1531089"/>
              <a:gd name="connsiteX7" fmla="*/ 536944 w 671621"/>
              <a:gd name="connsiteY7" fmla="*/ 765546 h 1531089"/>
              <a:gd name="connsiteX8" fmla="*/ 26582 w 671621"/>
              <a:gd name="connsiteY8" fmla="*/ 1 h 1531089"/>
              <a:gd name="connsiteX9" fmla="*/ 1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4" y="1531088"/>
                </a:lnTo>
                <a:lnTo>
                  <a:pt x="536944" y="765546"/>
                </a:lnTo>
                <a:lnTo>
                  <a:pt x="26582" y="1"/>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8" name="Freeform: Shape 167">
            <a:extLst>
              <a:ext uri="{FF2B5EF4-FFF2-40B4-BE49-F238E27FC236}">
                <a16:creationId xmlns:a16="http://schemas.microsoft.com/office/drawing/2014/main" id="{85AC3B7A-3064-358B-F7BF-D2C491F5668F}"/>
              </a:ext>
            </a:extLst>
          </p:cNvPr>
          <p:cNvSpPr/>
          <p:nvPr/>
        </p:nvSpPr>
        <p:spPr>
          <a:xfrm>
            <a:off x="2351002" y="573257"/>
            <a:ext cx="668079" cy="1378689"/>
          </a:xfrm>
          <a:custGeom>
            <a:avLst/>
            <a:gdLst>
              <a:gd name="connsiteX0" fmla="*/ 0 w 645040"/>
              <a:gd name="connsiteY0" fmla="*/ 0 h 1531089"/>
              <a:gd name="connsiteX1" fmla="*/ 134678 w 645040"/>
              <a:gd name="connsiteY1" fmla="*/ 0 h 1531089"/>
              <a:gd name="connsiteX2" fmla="*/ 134678 w 645040"/>
              <a:gd name="connsiteY2" fmla="*/ 1 h 1531089"/>
              <a:gd name="connsiteX3" fmla="*/ 645040 w 645040"/>
              <a:gd name="connsiteY3" fmla="*/ 765544 h 1531089"/>
              <a:gd name="connsiteX4" fmla="*/ 134677 w 645040"/>
              <a:gd name="connsiteY4" fmla="*/ 1531088 h 1531089"/>
              <a:gd name="connsiteX5" fmla="*/ 202021 w 645040"/>
              <a:gd name="connsiteY5" fmla="*/ 1531088 h 1531089"/>
              <a:gd name="connsiteX6" fmla="*/ 202021 w 645040"/>
              <a:gd name="connsiteY6" fmla="*/ 1531089 h 1531089"/>
              <a:gd name="connsiteX7" fmla="*/ 0 w 645040"/>
              <a:gd name="connsiteY7" fmla="*/ 1531089 h 1531089"/>
              <a:gd name="connsiteX8" fmla="*/ 510363 w 645040"/>
              <a:gd name="connsiteY8" fmla="*/ 765545 h 1531089"/>
              <a:gd name="connsiteX9" fmla="*/ 1 w 645040"/>
              <a:gd name="connsiteY9" fmla="*/ 1 h 1531089"/>
              <a:gd name="connsiteX10" fmla="*/ 0 w 645040"/>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040" h="1531089">
                <a:moveTo>
                  <a:pt x="0" y="0"/>
                </a:moveTo>
                <a:lnTo>
                  <a:pt x="134678" y="0"/>
                </a:lnTo>
                <a:lnTo>
                  <a:pt x="134678" y="1"/>
                </a:lnTo>
                <a:lnTo>
                  <a:pt x="645040" y="765544"/>
                </a:lnTo>
                <a:lnTo>
                  <a:pt x="134677" y="1531088"/>
                </a:lnTo>
                <a:lnTo>
                  <a:pt x="202021" y="1531088"/>
                </a:lnTo>
                <a:lnTo>
                  <a:pt x="202021"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9" name="Freeform: Shape 168">
            <a:extLst>
              <a:ext uri="{FF2B5EF4-FFF2-40B4-BE49-F238E27FC236}">
                <a16:creationId xmlns:a16="http://schemas.microsoft.com/office/drawing/2014/main" id="{F424CA87-2AE1-EC3D-CF37-9F820C82FAC4}"/>
              </a:ext>
            </a:extLst>
          </p:cNvPr>
          <p:cNvSpPr/>
          <p:nvPr/>
        </p:nvSpPr>
        <p:spPr>
          <a:xfrm>
            <a:off x="2687699" y="573257"/>
            <a:ext cx="668079" cy="1378687"/>
          </a:xfrm>
          <a:custGeom>
            <a:avLst/>
            <a:gdLst>
              <a:gd name="connsiteX0" fmla="*/ 0 w 657446"/>
              <a:gd name="connsiteY0" fmla="*/ 0 h 1531087"/>
              <a:gd name="connsiteX1" fmla="*/ 147084 w 657446"/>
              <a:gd name="connsiteY1" fmla="*/ 0 h 1531087"/>
              <a:gd name="connsiteX2" fmla="*/ 657446 w 657446"/>
              <a:gd name="connsiteY2" fmla="*/ 765543 h 1531087"/>
              <a:gd name="connsiteX3" fmla="*/ 147083 w 657446"/>
              <a:gd name="connsiteY3" fmla="*/ 1531087 h 1531087"/>
              <a:gd name="connsiteX4" fmla="*/ 21269 w 657446"/>
              <a:gd name="connsiteY4" fmla="*/ 1531087 h 1531087"/>
              <a:gd name="connsiteX5" fmla="*/ 531629 w 657446"/>
              <a:gd name="connsiteY5" fmla="*/ 765546 h 1531087"/>
              <a:gd name="connsiteX6" fmla="*/ 21267 w 657446"/>
              <a:gd name="connsiteY6" fmla="*/ 1 h 1531087"/>
              <a:gd name="connsiteX7" fmla="*/ 1 w 657446"/>
              <a:gd name="connsiteY7" fmla="*/ 1 h 1531087"/>
              <a:gd name="connsiteX8" fmla="*/ 0 w 657446"/>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6" h="1531087">
                <a:moveTo>
                  <a:pt x="0" y="0"/>
                </a:moveTo>
                <a:lnTo>
                  <a:pt x="147084" y="0"/>
                </a:lnTo>
                <a:lnTo>
                  <a:pt x="657446" y="765543"/>
                </a:lnTo>
                <a:lnTo>
                  <a:pt x="147083" y="1531087"/>
                </a:lnTo>
                <a:lnTo>
                  <a:pt x="21269" y="1531087"/>
                </a:lnTo>
                <a:lnTo>
                  <a:pt x="531629" y="765546"/>
                </a:lnTo>
                <a:lnTo>
                  <a:pt x="21267" y="1"/>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0" name="Freeform: Shape 169">
            <a:extLst>
              <a:ext uri="{FF2B5EF4-FFF2-40B4-BE49-F238E27FC236}">
                <a16:creationId xmlns:a16="http://schemas.microsoft.com/office/drawing/2014/main" id="{3BF1531A-E33B-C090-4518-5FA6E6817733}"/>
              </a:ext>
            </a:extLst>
          </p:cNvPr>
          <p:cNvSpPr/>
          <p:nvPr/>
        </p:nvSpPr>
        <p:spPr>
          <a:xfrm>
            <a:off x="3554253" y="573257"/>
            <a:ext cx="668079" cy="1378689"/>
          </a:xfrm>
          <a:custGeom>
            <a:avLst/>
            <a:gdLst>
              <a:gd name="connsiteX0" fmla="*/ 0 w 645040"/>
              <a:gd name="connsiteY0" fmla="*/ 0 h 1531089"/>
              <a:gd name="connsiteX1" fmla="*/ 134678 w 645040"/>
              <a:gd name="connsiteY1" fmla="*/ 0 h 1531089"/>
              <a:gd name="connsiteX2" fmla="*/ 134679 w 645040"/>
              <a:gd name="connsiteY2" fmla="*/ 1 h 1531089"/>
              <a:gd name="connsiteX3" fmla="*/ 645040 w 645040"/>
              <a:gd name="connsiteY3" fmla="*/ 765544 h 1531089"/>
              <a:gd name="connsiteX4" fmla="*/ 134677 w 645040"/>
              <a:gd name="connsiteY4" fmla="*/ 1531088 h 1531089"/>
              <a:gd name="connsiteX5" fmla="*/ 202022 w 645040"/>
              <a:gd name="connsiteY5" fmla="*/ 1531088 h 1531089"/>
              <a:gd name="connsiteX6" fmla="*/ 202021 w 645040"/>
              <a:gd name="connsiteY6" fmla="*/ 1531089 h 1531089"/>
              <a:gd name="connsiteX7" fmla="*/ 0 w 645040"/>
              <a:gd name="connsiteY7" fmla="*/ 1531089 h 1531089"/>
              <a:gd name="connsiteX8" fmla="*/ 510363 w 645040"/>
              <a:gd name="connsiteY8" fmla="*/ 765545 h 1531089"/>
              <a:gd name="connsiteX9" fmla="*/ 1 w 645040"/>
              <a:gd name="connsiteY9" fmla="*/ 1 h 1531089"/>
              <a:gd name="connsiteX10" fmla="*/ 0 w 645040"/>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040" h="1531089">
                <a:moveTo>
                  <a:pt x="0" y="0"/>
                </a:moveTo>
                <a:lnTo>
                  <a:pt x="134678" y="0"/>
                </a:lnTo>
                <a:lnTo>
                  <a:pt x="134679" y="1"/>
                </a:lnTo>
                <a:lnTo>
                  <a:pt x="645040" y="765544"/>
                </a:lnTo>
                <a:lnTo>
                  <a:pt x="134677" y="1531088"/>
                </a:lnTo>
                <a:lnTo>
                  <a:pt x="202022" y="1531088"/>
                </a:lnTo>
                <a:lnTo>
                  <a:pt x="202021"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1" name="Freeform: Shape 170">
            <a:extLst>
              <a:ext uri="{FF2B5EF4-FFF2-40B4-BE49-F238E27FC236}">
                <a16:creationId xmlns:a16="http://schemas.microsoft.com/office/drawing/2014/main" id="{C4FA3927-B08B-6688-7B41-DB8D1C101BAC}"/>
              </a:ext>
            </a:extLst>
          </p:cNvPr>
          <p:cNvSpPr/>
          <p:nvPr/>
        </p:nvSpPr>
        <p:spPr>
          <a:xfrm>
            <a:off x="3890951" y="573257"/>
            <a:ext cx="668079" cy="1378687"/>
          </a:xfrm>
          <a:custGeom>
            <a:avLst/>
            <a:gdLst>
              <a:gd name="connsiteX0" fmla="*/ 0 w 657445"/>
              <a:gd name="connsiteY0" fmla="*/ 0 h 1531087"/>
              <a:gd name="connsiteX1" fmla="*/ 147084 w 657445"/>
              <a:gd name="connsiteY1" fmla="*/ 0 h 1531087"/>
              <a:gd name="connsiteX2" fmla="*/ 657445 w 657445"/>
              <a:gd name="connsiteY2" fmla="*/ 765543 h 1531087"/>
              <a:gd name="connsiteX3" fmla="*/ 147082 w 657445"/>
              <a:gd name="connsiteY3" fmla="*/ 1531087 h 1531087"/>
              <a:gd name="connsiteX4" fmla="*/ 21268 w 657445"/>
              <a:gd name="connsiteY4" fmla="*/ 1531087 h 1531087"/>
              <a:gd name="connsiteX5" fmla="*/ 531628 w 657445"/>
              <a:gd name="connsiteY5" fmla="*/ 765546 h 1531087"/>
              <a:gd name="connsiteX6" fmla="*/ 21266 w 657445"/>
              <a:gd name="connsiteY6" fmla="*/ 1 h 1531087"/>
              <a:gd name="connsiteX7" fmla="*/ 0 w 657445"/>
              <a:gd name="connsiteY7" fmla="*/ 1 h 1531087"/>
              <a:gd name="connsiteX8" fmla="*/ 0 w 657445"/>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5" h="1531087">
                <a:moveTo>
                  <a:pt x="0" y="0"/>
                </a:moveTo>
                <a:lnTo>
                  <a:pt x="147084" y="0"/>
                </a:lnTo>
                <a:lnTo>
                  <a:pt x="657445" y="765543"/>
                </a:lnTo>
                <a:lnTo>
                  <a:pt x="147082" y="1531087"/>
                </a:lnTo>
                <a:lnTo>
                  <a:pt x="21268" y="1531087"/>
                </a:lnTo>
                <a:lnTo>
                  <a:pt x="531628" y="765546"/>
                </a:lnTo>
                <a:lnTo>
                  <a:pt x="21266" y="1"/>
                </a:lnTo>
                <a:lnTo>
                  <a:pt x="0"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2" name="Freeform: Shape 171">
            <a:extLst>
              <a:ext uri="{FF2B5EF4-FFF2-40B4-BE49-F238E27FC236}">
                <a16:creationId xmlns:a16="http://schemas.microsoft.com/office/drawing/2014/main" id="{D9445B2C-0DFB-F438-3109-697317B6F4C4}"/>
              </a:ext>
            </a:extLst>
          </p:cNvPr>
          <p:cNvSpPr/>
          <p:nvPr/>
        </p:nvSpPr>
        <p:spPr>
          <a:xfrm>
            <a:off x="2171578" y="594508"/>
            <a:ext cx="668079" cy="1378689"/>
          </a:xfrm>
          <a:custGeom>
            <a:avLst/>
            <a:gdLst>
              <a:gd name="connsiteX0" fmla="*/ 0 w 666307"/>
              <a:gd name="connsiteY0" fmla="*/ 0 h 1531089"/>
              <a:gd name="connsiteX1" fmla="*/ 155944 w 666307"/>
              <a:gd name="connsiteY1" fmla="*/ 0 h 1531089"/>
              <a:gd name="connsiteX2" fmla="*/ 666307 w 666307"/>
              <a:gd name="connsiteY2" fmla="*/ 765545 h 1531089"/>
              <a:gd name="connsiteX3" fmla="*/ 155944 w 666307"/>
              <a:gd name="connsiteY3" fmla="*/ 1531089 h 1531089"/>
              <a:gd name="connsiteX4" fmla="*/ 0 w 666307"/>
              <a:gd name="connsiteY4" fmla="*/ 1531089 h 1531089"/>
              <a:gd name="connsiteX5" fmla="*/ 510363 w 666307"/>
              <a:gd name="connsiteY5" fmla="*/ 765545 h 1531089"/>
              <a:gd name="connsiteX6" fmla="*/ 0 w 666307"/>
              <a:gd name="connsiteY6"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307" h="1531089">
                <a:moveTo>
                  <a:pt x="0" y="0"/>
                </a:moveTo>
                <a:lnTo>
                  <a:pt x="155944" y="0"/>
                </a:lnTo>
                <a:lnTo>
                  <a:pt x="666307" y="765545"/>
                </a:lnTo>
                <a:lnTo>
                  <a:pt x="155944" y="1531089"/>
                </a:lnTo>
                <a:lnTo>
                  <a:pt x="0" y="1531089"/>
                </a:lnTo>
                <a:lnTo>
                  <a:pt x="510363"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3" name="Freeform: Shape 172">
            <a:extLst>
              <a:ext uri="{FF2B5EF4-FFF2-40B4-BE49-F238E27FC236}">
                <a16:creationId xmlns:a16="http://schemas.microsoft.com/office/drawing/2014/main" id="{FE41CA61-29FC-BC22-A310-C95B7F8163E1}"/>
              </a:ext>
            </a:extLst>
          </p:cNvPr>
          <p:cNvSpPr/>
          <p:nvPr/>
        </p:nvSpPr>
        <p:spPr>
          <a:xfrm>
            <a:off x="2553022" y="573258"/>
            <a:ext cx="668079" cy="13786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5 w 645039"/>
              <a:gd name="connsiteY5" fmla="*/ 1531087 h 1531087"/>
              <a:gd name="connsiteX6" fmla="*/ 1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5" y="1531087"/>
                </a:lnTo>
                <a:lnTo>
                  <a:pt x="1" y="1531087"/>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4" name="Freeform: Shape 173">
            <a:extLst>
              <a:ext uri="{FF2B5EF4-FFF2-40B4-BE49-F238E27FC236}">
                <a16:creationId xmlns:a16="http://schemas.microsoft.com/office/drawing/2014/main" id="{F01645AE-7808-951D-9EC7-2D2B6033BBCA}"/>
              </a:ext>
            </a:extLst>
          </p:cNvPr>
          <p:cNvSpPr/>
          <p:nvPr/>
        </p:nvSpPr>
        <p:spPr>
          <a:xfrm>
            <a:off x="3245910" y="573258"/>
            <a:ext cx="668079" cy="1378685"/>
          </a:xfrm>
          <a:custGeom>
            <a:avLst/>
            <a:gdLst>
              <a:gd name="connsiteX0" fmla="*/ 0 w 609597"/>
              <a:gd name="connsiteY0" fmla="*/ 0 h 1531085"/>
              <a:gd name="connsiteX1" fmla="*/ 99237 w 609597"/>
              <a:gd name="connsiteY1" fmla="*/ 0 h 1531085"/>
              <a:gd name="connsiteX2" fmla="*/ 609597 w 609597"/>
              <a:gd name="connsiteY2" fmla="*/ 765542 h 1531085"/>
              <a:gd name="connsiteX3" fmla="*/ 99236 w 609597"/>
              <a:gd name="connsiteY3" fmla="*/ 1531085 h 1531085"/>
              <a:gd name="connsiteX4" fmla="*/ 3 w 609597"/>
              <a:gd name="connsiteY4" fmla="*/ 1531085 h 1531085"/>
              <a:gd name="connsiteX5" fmla="*/ 510363 w 609597"/>
              <a:gd name="connsiteY5" fmla="*/ 765545 h 1531085"/>
              <a:gd name="connsiteX6" fmla="*/ 0 w 609597"/>
              <a:gd name="connsiteY6" fmla="*/ 0 h 153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597" h="1531085">
                <a:moveTo>
                  <a:pt x="0" y="0"/>
                </a:moveTo>
                <a:lnTo>
                  <a:pt x="99237" y="0"/>
                </a:lnTo>
                <a:lnTo>
                  <a:pt x="609597" y="765542"/>
                </a:lnTo>
                <a:lnTo>
                  <a:pt x="99236" y="1531085"/>
                </a:lnTo>
                <a:lnTo>
                  <a:pt x="3" y="1531085"/>
                </a:lnTo>
                <a:lnTo>
                  <a:pt x="510363"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5" name="Freeform: Shape 174">
            <a:extLst>
              <a:ext uri="{FF2B5EF4-FFF2-40B4-BE49-F238E27FC236}">
                <a16:creationId xmlns:a16="http://schemas.microsoft.com/office/drawing/2014/main" id="{B089C103-7C04-604D-C79E-85B448195151}"/>
              </a:ext>
            </a:extLst>
          </p:cNvPr>
          <p:cNvSpPr/>
          <p:nvPr/>
        </p:nvSpPr>
        <p:spPr>
          <a:xfrm>
            <a:off x="3756273" y="573258"/>
            <a:ext cx="668079" cy="13786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6 w 645039"/>
              <a:gd name="connsiteY5" fmla="*/ 1531087 h 1531087"/>
              <a:gd name="connsiteX6" fmla="*/ 2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6" y="1531087"/>
                </a:lnTo>
                <a:lnTo>
                  <a:pt x="2" y="1531087"/>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6" name="TextBox 175">
            <a:extLst>
              <a:ext uri="{FF2B5EF4-FFF2-40B4-BE49-F238E27FC236}">
                <a16:creationId xmlns:a16="http://schemas.microsoft.com/office/drawing/2014/main" id="{88109079-9BC9-D405-E518-E97AAE285DB0}"/>
              </a:ext>
            </a:extLst>
          </p:cNvPr>
          <p:cNvSpPr txBox="1"/>
          <p:nvPr/>
        </p:nvSpPr>
        <p:spPr>
          <a:xfrm>
            <a:off x="2856937" y="894002"/>
            <a:ext cx="4676543" cy="584775"/>
          </a:xfrm>
          <a:prstGeom prst="rect">
            <a:avLst/>
          </a:prstGeom>
          <a:noFill/>
        </p:spPr>
        <p:txBody>
          <a:bodyPr wrap="square" rtlCol="0">
            <a:spAutoFit/>
          </a:bodyPr>
          <a:lstStyle/>
          <a:p>
            <a:r>
              <a:rPr lang="en-US" sz="3200" dirty="0">
                <a:solidFill>
                  <a:schemeClr val="bg1"/>
                </a:solidFill>
                <a:latin typeface="LCDMono2" panose="00000309000000000000" pitchFamily="49" charset="0"/>
              </a:rPr>
              <a:t>Collision Resolution</a:t>
            </a:r>
          </a:p>
        </p:txBody>
      </p:sp>
      <p:sp>
        <p:nvSpPr>
          <p:cNvPr id="177" name="Rectangle 176">
            <a:extLst>
              <a:ext uri="{FF2B5EF4-FFF2-40B4-BE49-F238E27FC236}">
                <a16:creationId xmlns:a16="http://schemas.microsoft.com/office/drawing/2014/main" id="{DC9F133E-9498-2EC3-B603-DD78F2225081}"/>
              </a:ext>
            </a:extLst>
          </p:cNvPr>
          <p:cNvSpPr/>
          <p:nvPr/>
        </p:nvSpPr>
        <p:spPr>
          <a:xfrm>
            <a:off x="2393429" y="1186390"/>
            <a:ext cx="4990417" cy="1683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a:extLst>
              <a:ext uri="{FF2B5EF4-FFF2-40B4-BE49-F238E27FC236}">
                <a16:creationId xmlns:a16="http://schemas.microsoft.com/office/drawing/2014/main" id="{4309A266-3245-A060-87F7-E6D6C3132726}"/>
              </a:ext>
            </a:extLst>
          </p:cNvPr>
          <p:cNvSpPr txBox="1"/>
          <p:nvPr/>
        </p:nvSpPr>
        <p:spPr>
          <a:xfrm>
            <a:off x="2843643" y="1154868"/>
            <a:ext cx="7730316" cy="215444"/>
          </a:xfrm>
          <a:prstGeom prst="rect">
            <a:avLst/>
          </a:prstGeom>
          <a:noFill/>
        </p:spPr>
        <p:txBody>
          <a:bodyPr wrap="square" rtlCol="0">
            <a:spAutoFit/>
          </a:bodyPr>
          <a:lstStyle/>
          <a:p>
            <a:r>
              <a:rPr lang="en-US" sz="800" dirty="0">
                <a:solidFill>
                  <a:schemeClr val="bg1"/>
                </a:solidFill>
                <a:latin typeface="Ink Free" panose="03080402000500000000" pitchFamily="66" charset="0"/>
              </a:rPr>
              <a:t>Collision Resolution   Collision Resolution   Collision Resolution   Collision Resolution   Collision </a:t>
            </a:r>
            <a:r>
              <a:rPr lang="en-US" sz="800" dirty="0" err="1">
                <a:solidFill>
                  <a:schemeClr val="bg1"/>
                </a:solidFill>
                <a:latin typeface="Ink Free" panose="03080402000500000000" pitchFamily="66" charset="0"/>
              </a:rPr>
              <a:t>Resol</a:t>
            </a:r>
            <a:endParaRPr lang="en-US" sz="800" dirty="0">
              <a:solidFill>
                <a:schemeClr val="bg1"/>
              </a:solidFill>
              <a:latin typeface="Ink Free" panose="03080402000500000000" pitchFamily="66" charset="0"/>
            </a:endParaRPr>
          </a:p>
        </p:txBody>
      </p:sp>
      <p:cxnSp>
        <p:nvCxnSpPr>
          <p:cNvPr id="180" name="Straight Connector 179">
            <a:extLst>
              <a:ext uri="{FF2B5EF4-FFF2-40B4-BE49-F238E27FC236}">
                <a16:creationId xmlns:a16="http://schemas.microsoft.com/office/drawing/2014/main" id="{7615B707-ECF1-AE30-2030-94F9C98A01D3}"/>
              </a:ext>
            </a:extLst>
          </p:cNvPr>
          <p:cNvCxnSpPr/>
          <p:nvPr/>
        </p:nvCxnSpPr>
        <p:spPr>
          <a:xfrm>
            <a:off x="4554598" y="2202600"/>
            <a:ext cx="0" cy="10433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F67CBE5-72B3-17A5-B47A-10C0AFCA23D9}"/>
              </a:ext>
            </a:extLst>
          </p:cNvPr>
          <p:cNvCxnSpPr>
            <a:cxnSpLocks/>
          </p:cNvCxnSpPr>
          <p:nvPr/>
        </p:nvCxnSpPr>
        <p:spPr>
          <a:xfrm>
            <a:off x="3272853" y="3242559"/>
            <a:ext cx="12776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F4C0C2E-3557-ABE2-F3E1-70052D145F5E}"/>
              </a:ext>
            </a:extLst>
          </p:cNvPr>
          <p:cNvCxnSpPr>
            <a:cxnSpLocks/>
          </p:cNvCxnSpPr>
          <p:nvPr/>
        </p:nvCxnSpPr>
        <p:spPr>
          <a:xfrm>
            <a:off x="4559488" y="3243157"/>
            <a:ext cx="12776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FF0705F-46FF-F6A1-D206-0337B8E2F950}"/>
              </a:ext>
            </a:extLst>
          </p:cNvPr>
          <p:cNvCxnSpPr>
            <a:cxnSpLocks/>
          </p:cNvCxnSpPr>
          <p:nvPr/>
        </p:nvCxnSpPr>
        <p:spPr>
          <a:xfrm>
            <a:off x="3277525" y="3246796"/>
            <a:ext cx="0" cy="4264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0EBE9E0-E55B-FEBD-371F-810A8189F88A}"/>
              </a:ext>
            </a:extLst>
          </p:cNvPr>
          <p:cNvCxnSpPr>
            <a:cxnSpLocks/>
          </p:cNvCxnSpPr>
          <p:nvPr/>
        </p:nvCxnSpPr>
        <p:spPr>
          <a:xfrm>
            <a:off x="5838065" y="3237694"/>
            <a:ext cx="0" cy="4264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7" name="Rectangle: Rounded Corners 186">
            <a:extLst>
              <a:ext uri="{FF2B5EF4-FFF2-40B4-BE49-F238E27FC236}">
                <a16:creationId xmlns:a16="http://schemas.microsoft.com/office/drawing/2014/main" id="{C4541BF2-0390-B22C-D699-E66821984254}"/>
              </a:ext>
            </a:extLst>
          </p:cNvPr>
          <p:cNvSpPr/>
          <p:nvPr/>
        </p:nvSpPr>
        <p:spPr>
          <a:xfrm>
            <a:off x="2148708" y="4035675"/>
            <a:ext cx="1822601" cy="712651"/>
          </a:xfrm>
          <a:prstGeom prst="roundRect">
            <a:avLst/>
          </a:prstGeom>
          <a:solidFill>
            <a:srgbClr val="5514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E542B7E4-02FE-0066-94C8-2DE0615EFC31}"/>
              </a:ext>
            </a:extLst>
          </p:cNvPr>
          <p:cNvCxnSpPr>
            <a:cxnSpLocks/>
          </p:cNvCxnSpPr>
          <p:nvPr/>
        </p:nvCxnSpPr>
        <p:spPr>
          <a:xfrm>
            <a:off x="3277525" y="3226540"/>
            <a:ext cx="0" cy="4264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9" name="Rectangle: Rounded Corners 188">
            <a:extLst>
              <a:ext uri="{FF2B5EF4-FFF2-40B4-BE49-F238E27FC236}">
                <a16:creationId xmlns:a16="http://schemas.microsoft.com/office/drawing/2014/main" id="{B30503BD-222C-0E68-02EB-631BD840AD36}"/>
              </a:ext>
            </a:extLst>
          </p:cNvPr>
          <p:cNvSpPr/>
          <p:nvPr/>
        </p:nvSpPr>
        <p:spPr>
          <a:xfrm>
            <a:off x="5142993" y="4035674"/>
            <a:ext cx="2089996" cy="1531089"/>
          </a:xfrm>
          <a:prstGeom prst="roundRect">
            <a:avLst/>
          </a:prstGeom>
          <a:solidFill>
            <a:srgbClr val="5514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a:extLst>
              <a:ext uri="{FF2B5EF4-FFF2-40B4-BE49-F238E27FC236}">
                <a16:creationId xmlns:a16="http://schemas.microsoft.com/office/drawing/2014/main" id="{338D920B-E9A8-B55C-2C46-DDE35F28FDC2}"/>
              </a:ext>
            </a:extLst>
          </p:cNvPr>
          <p:cNvSpPr txBox="1"/>
          <p:nvPr/>
        </p:nvSpPr>
        <p:spPr>
          <a:xfrm>
            <a:off x="2391755" y="4152664"/>
            <a:ext cx="2071454" cy="461665"/>
          </a:xfrm>
          <a:prstGeom prst="rect">
            <a:avLst/>
          </a:prstGeom>
          <a:noFill/>
        </p:spPr>
        <p:txBody>
          <a:bodyPr wrap="square" rtlCol="0">
            <a:spAutoFit/>
          </a:bodyPr>
          <a:lstStyle/>
          <a:p>
            <a:r>
              <a:rPr lang="en-US" sz="1200" dirty="0">
                <a:solidFill>
                  <a:schemeClr val="bg1"/>
                </a:solidFill>
                <a:latin typeface="Comic Sans MS" panose="030F0702030302020204" pitchFamily="66" charset="0"/>
              </a:rPr>
              <a:t>Chaining</a:t>
            </a:r>
          </a:p>
          <a:p>
            <a:r>
              <a:rPr lang="en-US" sz="1200" dirty="0">
                <a:solidFill>
                  <a:schemeClr val="bg1"/>
                </a:solidFill>
                <a:latin typeface="Comic Sans MS" panose="030F0702030302020204" pitchFamily="66" charset="0"/>
              </a:rPr>
              <a:t>(open hashing)</a:t>
            </a:r>
          </a:p>
        </p:txBody>
      </p:sp>
      <p:sp>
        <p:nvSpPr>
          <p:cNvPr id="191" name="TextBox 190">
            <a:extLst>
              <a:ext uri="{FF2B5EF4-FFF2-40B4-BE49-F238E27FC236}">
                <a16:creationId xmlns:a16="http://schemas.microsoft.com/office/drawing/2014/main" id="{955F4222-173A-2D84-E606-183D3B2293B9}"/>
              </a:ext>
            </a:extLst>
          </p:cNvPr>
          <p:cNvSpPr txBox="1"/>
          <p:nvPr/>
        </p:nvSpPr>
        <p:spPr>
          <a:xfrm>
            <a:off x="5255962" y="4184807"/>
            <a:ext cx="2071454" cy="1200329"/>
          </a:xfrm>
          <a:prstGeom prst="rect">
            <a:avLst/>
          </a:prstGeom>
          <a:noFill/>
        </p:spPr>
        <p:txBody>
          <a:bodyPr wrap="square" rtlCol="0">
            <a:spAutoFit/>
          </a:bodyPr>
          <a:lstStyle/>
          <a:p>
            <a:r>
              <a:rPr lang="en-US" sz="1200" dirty="0">
                <a:solidFill>
                  <a:schemeClr val="bg1"/>
                </a:solidFill>
                <a:latin typeface="Comic Sans MS" panose="030F0702030302020204" pitchFamily="66" charset="0"/>
              </a:rPr>
              <a:t>Open addressing</a:t>
            </a:r>
          </a:p>
          <a:p>
            <a:r>
              <a:rPr lang="en-US" sz="1200" dirty="0">
                <a:solidFill>
                  <a:schemeClr val="bg1"/>
                </a:solidFill>
                <a:latin typeface="Comic Sans MS" panose="030F0702030302020204" pitchFamily="66" charset="0"/>
              </a:rPr>
              <a:t>(closed hashing)</a:t>
            </a:r>
          </a:p>
          <a:p>
            <a:endParaRPr lang="en-US" sz="1200" dirty="0">
              <a:solidFill>
                <a:schemeClr val="bg1"/>
              </a:solidFill>
              <a:latin typeface="Comic Sans MS" panose="030F0702030302020204" pitchFamily="66" charset="0"/>
            </a:endParaRPr>
          </a:p>
          <a:p>
            <a:pPr marL="285750" indent="-285750">
              <a:buFont typeface="Wingdings" panose="05000000000000000000" pitchFamily="2" charset="2"/>
              <a:buChar char="Ø"/>
            </a:pPr>
            <a:r>
              <a:rPr lang="en-US" sz="1200" dirty="0">
                <a:solidFill>
                  <a:schemeClr val="bg1"/>
                </a:solidFill>
                <a:latin typeface="Comic Sans MS" panose="030F0702030302020204" pitchFamily="66" charset="0"/>
              </a:rPr>
              <a:t>Linear probing</a:t>
            </a:r>
          </a:p>
          <a:p>
            <a:pPr marL="285750" indent="-285750">
              <a:buFont typeface="Wingdings" panose="05000000000000000000" pitchFamily="2" charset="2"/>
              <a:buChar char="Ø"/>
            </a:pPr>
            <a:r>
              <a:rPr lang="en-US" sz="1200" dirty="0">
                <a:solidFill>
                  <a:schemeClr val="bg1"/>
                </a:solidFill>
                <a:latin typeface="Comic Sans MS" panose="030F0702030302020204" pitchFamily="66" charset="0"/>
              </a:rPr>
              <a:t>Quadratic probing</a:t>
            </a:r>
          </a:p>
          <a:p>
            <a:pPr marL="285750" indent="-285750">
              <a:buFont typeface="Wingdings" panose="05000000000000000000" pitchFamily="2" charset="2"/>
              <a:buChar char="Ø"/>
            </a:pPr>
            <a:r>
              <a:rPr lang="en-US" sz="1200" dirty="0">
                <a:solidFill>
                  <a:schemeClr val="bg1"/>
                </a:solidFill>
                <a:latin typeface="Comic Sans MS" panose="030F0702030302020204" pitchFamily="66" charset="0"/>
              </a:rPr>
              <a:t>Double hashing</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5F4B29FA-9EE4-D33F-4AF1-DDB809C766DD}"/>
                  </a:ext>
                </a:extLst>
              </p:cNvPr>
              <p:cNvGraphicFramePr>
                <a:graphicFrameLocks noChangeAspect="1"/>
              </p:cNvGraphicFramePr>
              <p:nvPr>
                <p:extLst>
                  <p:ext uri="{D42A27DB-BD31-4B8C-83A1-F6EECF244321}">
                    <p14:modId xmlns:p14="http://schemas.microsoft.com/office/powerpoint/2010/main" val="1243945617"/>
                  </p:ext>
                </p:extLst>
              </p:nvPr>
            </p:nvGraphicFramePr>
            <p:xfrm>
              <a:off x="1813615" y="4890686"/>
              <a:ext cx="2506627" cy="1409978"/>
            </p:xfrm>
            <a:graphic>
              <a:graphicData uri="http://schemas.microsoft.com/office/powerpoint/2016/slidezoom">
                <pslz:sldZm>
                  <pslz:sldZmObj sldId="261" cId="413871818">
                    <pslz:zmPr id="{563F7367-1FAB-4E51-9E4F-CAFF605E9E8E}" transitionDur="1000">
                      <p166:blipFill xmlns:p166="http://schemas.microsoft.com/office/powerpoint/2016/6/main">
                        <a:blip r:embed="rId3"/>
                        <a:stretch>
                          <a:fillRect/>
                        </a:stretch>
                      </p166:blipFill>
                      <p166:spPr xmlns:p166="http://schemas.microsoft.com/office/powerpoint/2016/6/main">
                        <a:xfrm>
                          <a:off x="0" y="0"/>
                          <a:ext cx="2506627" cy="1409978"/>
                        </a:xfrm>
                        <a:prstGeom prst="rect">
                          <a:avLst/>
                        </a:prstGeom>
                        <a:ln>
                          <a:noFill/>
                        </a:ln>
                        <a:effectLst>
                          <a:softEdge rad="112500"/>
                        </a:effectLst>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5F4B29FA-9EE4-D33F-4AF1-DDB809C766DD}"/>
                  </a:ext>
                </a:extLst>
              </p:cNvPr>
              <p:cNvPicPr>
                <a:picLocks noGrp="1" noRot="1" noChangeAspect="1" noMove="1" noResize="1" noEditPoints="1" noAdjustHandles="1" noChangeArrowheads="1" noChangeShapeType="1"/>
              </p:cNvPicPr>
              <p:nvPr/>
            </p:nvPicPr>
            <p:blipFill>
              <a:blip r:embed="rId5"/>
              <a:stretch>
                <a:fillRect/>
              </a:stretch>
            </p:blipFill>
            <p:spPr>
              <a:xfrm>
                <a:off x="1813615" y="4890686"/>
                <a:ext cx="2506627" cy="1409978"/>
              </a:xfrm>
              <a:prstGeom prst="rect">
                <a:avLst/>
              </a:prstGeom>
              <a:ln>
                <a:noFill/>
              </a:ln>
              <a:effectLst>
                <a:softEdge rad="112500"/>
              </a:effectLst>
            </p:spPr>
          </p:pic>
        </mc:Fallback>
      </mc:AlternateContent>
      <p:cxnSp>
        <p:nvCxnSpPr>
          <p:cNvPr id="5" name="Straight Connector 4">
            <a:extLst>
              <a:ext uri="{FF2B5EF4-FFF2-40B4-BE49-F238E27FC236}">
                <a16:creationId xmlns:a16="http://schemas.microsoft.com/office/drawing/2014/main" id="{E41D68E2-2449-6321-65CB-4CAC60116482}"/>
              </a:ext>
            </a:extLst>
          </p:cNvPr>
          <p:cNvCxnSpPr>
            <a:cxnSpLocks/>
          </p:cNvCxnSpPr>
          <p:nvPr/>
        </p:nvCxnSpPr>
        <p:spPr>
          <a:xfrm>
            <a:off x="7333375" y="4784972"/>
            <a:ext cx="8800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3B9F4A-7EE8-132C-7E84-D1CE26642E8D}"/>
              </a:ext>
            </a:extLst>
          </p:cNvPr>
          <p:cNvCxnSpPr/>
          <p:nvPr/>
        </p:nvCxnSpPr>
        <p:spPr>
          <a:xfrm flipV="1">
            <a:off x="8217435" y="3430335"/>
            <a:ext cx="0" cy="13517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DFD08CE-A717-91BE-F033-BA6ECADB5BEC}"/>
              </a:ext>
            </a:extLst>
          </p:cNvPr>
          <p:cNvCxnSpPr/>
          <p:nvPr/>
        </p:nvCxnSpPr>
        <p:spPr>
          <a:xfrm flipV="1">
            <a:off x="8220944" y="4785370"/>
            <a:ext cx="0" cy="13517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6B9C437-8F3A-9962-32BA-C3448769A6B2}"/>
              </a:ext>
            </a:extLst>
          </p:cNvPr>
          <p:cNvCxnSpPr/>
          <p:nvPr/>
        </p:nvCxnSpPr>
        <p:spPr>
          <a:xfrm>
            <a:off x="8216331" y="3428040"/>
            <a:ext cx="279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89CDB37-6E9C-CBCE-51BD-92F389727442}"/>
              </a:ext>
            </a:extLst>
          </p:cNvPr>
          <p:cNvCxnSpPr/>
          <p:nvPr/>
        </p:nvCxnSpPr>
        <p:spPr>
          <a:xfrm>
            <a:off x="8228471" y="4786241"/>
            <a:ext cx="279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4D19A5C-0917-E326-6862-CDD0429CB8BE}"/>
              </a:ext>
            </a:extLst>
          </p:cNvPr>
          <p:cNvCxnSpPr/>
          <p:nvPr/>
        </p:nvCxnSpPr>
        <p:spPr>
          <a:xfrm>
            <a:off x="8221212" y="6133053"/>
            <a:ext cx="279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E8E45575-39D6-8613-C7CC-5F38E645C048}"/>
                  </a:ext>
                </a:extLst>
              </p:cNvPr>
              <p:cNvGraphicFramePr>
                <a:graphicFrameLocks noChangeAspect="1"/>
              </p:cNvGraphicFramePr>
              <p:nvPr>
                <p:extLst>
                  <p:ext uri="{D42A27DB-BD31-4B8C-83A1-F6EECF244321}">
                    <p14:modId xmlns:p14="http://schemas.microsoft.com/office/powerpoint/2010/main" val="678452495"/>
                  </p:ext>
                </p:extLst>
              </p:nvPr>
            </p:nvGraphicFramePr>
            <p:xfrm>
              <a:off x="8681261" y="2920954"/>
              <a:ext cx="1563757" cy="879613"/>
            </p:xfrm>
            <a:graphic>
              <a:graphicData uri="http://schemas.microsoft.com/office/powerpoint/2016/slidezoom">
                <pslz:sldZm>
                  <pslz:sldZmObj sldId="265" cId="3265572160">
                    <pslz:zmPr id="{CBFEDDDB-2588-42D5-956C-26F57DBBA711}" transitionDur="1000">
                      <p166:blipFill xmlns:p166="http://schemas.microsoft.com/office/powerpoint/2016/6/main">
                        <a:blip r:embed="rId6"/>
                        <a:stretch>
                          <a:fillRect/>
                        </a:stretch>
                      </p166:blipFill>
                      <p166:spPr xmlns:p166="http://schemas.microsoft.com/office/powerpoint/2016/6/main">
                        <a:xfrm>
                          <a:off x="0" y="0"/>
                          <a:ext cx="1563757" cy="879613"/>
                        </a:xfrm>
                        <a:prstGeom prst="rect">
                          <a:avLst/>
                        </a:prstGeom>
                        <a:ln w="3175">
                          <a:solidFill>
                            <a:prstClr val="ltGray"/>
                          </a:solidFill>
                        </a:ln>
                        <a:scene3d>
                          <a:camera prst="isometricOffAxis2Left"/>
                          <a:lightRig rig="threePt" dir="t"/>
                        </a:scene3d>
                      </p166:spPr>
                    </pslz:zmPr>
                  </pslz:sldZmObj>
                </pslz:sldZm>
              </a:graphicData>
            </a:graphic>
          </p:graphicFrame>
        </mc:Choice>
        <mc:Fallback xmlns="">
          <p:pic>
            <p:nvPicPr>
              <p:cNvPr id="15" name="Slide Zoom 14">
                <a:hlinkClick r:id="rId7" action="ppaction://hlinksldjump"/>
                <a:extLst>
                  <a:ext uri="{FF2B5EF4-FFF2-40B4-BE49-F238E27FC236}">
                    <a16:creationId xmlns:a16="http://schemas.microsoft.com/office/drawing/2014/main" id="{E8E45575-39D6-8613-C7CC-5F38E645C048}"/>
                  </a:ext>
                </a:extLst>
              </p:cNvPr>
              <p:cNvPicPr>
                <a:picLocks noGrp="1" noRot="1" noChangeAspect="1" noMove="1" noResize="1" noEditPoints="1" noAdjustHandles="1" noChangeArrowheads="1" noChangeShapeType="1"/>
              </p:cNvPicPr>
              <p:nvPr/>
            </p:nvPicPr>
            <p:blipFill>
              <a:blip r:embed="rId8"/>
              <a:stretch>
                <a:fillRect/>
              </a:stretch>
            </p:blipFill>
            <p:spPr>
              <a:xfrm>
                <a:off x="8681261" y="2920954"/>
                <a:ext cx="1563757" cy="879613"/>
              </a:xfrm>
              <a:prstGeom prst="rect">
                <a:avLst/>
              </a:prstGeom>
              <a:ln w="3175">
                <a:solidFill>
                  <a:prstClr val="ltGray"/>
                </a:solidFill>
              </a:ln>
              <a:scene3d>
                <a:camera prst="isometricOffAxis2Left"/>
                <a:lightRig rig="threePt" dir="t"/>
              </a:scene3d>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A50C059C-AE3D-28E5-29D3-56EB4988CF1E}"/>
                  </a:ext>
                </a:extLst>
              </p:cNvPr>
              <p:cNvGraphicFramePr>
                <a:graphicFrameLocks noChangeAspect="1"/>
              </p:cNvGraphicFramePr>
              <p:nvPr>
                <p:extLst>
                  <p:ext uri="{D42A27DB-BD31-4B8C-83A1-F6EECF244321}">
                    <p14:modId xmlns:p14="http://schemas.microsoft.com/office/powerpoint/2010/main" val="3153182957"/>
                  </p:ext>
                </p:extLst>
              </p:nvPr>
            </p:nvGraphicFramePr>
            <p:xfrm>
              <a:off x="8694833" y="4251052"/>
              <a:ext cx="1573307" cy="884985"/>
            </p:xfrm>
            <a:graphic>
              <a:graphicData uri="http://schemas.microsoft.com/office/powerpoint/2016/slidezoom">
                <pslz:sldZm>
                  <pslz:sldZmObj sldId="266" cId="1402233392">
                    <pslz:zmPr id="{CAD60A62-5F90-432B-9AFE-03DA7D8CB161}" transitionDur="1000">
                      <p166:blipFill xmlns:p166="http://schemas.microsoft.com/office/powerpoint/2016/6/main">
                        <a:blip r:embed="rId9"/>
                        <a:stretch>
                          <a:fillRect/>
                        </a:stretch>
                      </p166:blipFill>
                      <p166:spPr xmlns:p166="http://schemas.microsoft.com/office/powerpoint/2016/6/main">
                        <a:xfrm>
                          <a:off x="0" y="0"/>
                          <a:ext cx="1573307" cy="884985"/>
                        </a:xfrm>
                        <a:prstGeom prst="rect">
                          <a:avLst/>
                        </a:prstGeom>
                        <a:ln w="3175">
                          <a:solidFill>
                            <a:prstClr val="ltGray"/>
                          </a:solidFill>
                        </a:ln>
                        <a:scene3d>
                          <a:camera prst="isometricOffAxis2Left"/>
                          <a:lightRig rig="threePt" dir="t"/>
                        </a:scene3d>
                      </p166:spPr>
                    </pslz:zmPr>
                  </pslz:sldZmObj>
                </pslz:sldZm>
              </a:graphicData>
            </a:graphic>
          </p:graphicFrame>
        </mc:Choice>
        <mc:Fallback xmlns="">
          <p:pic>
            <p:nvPicPr>
              <p:cNvPr id="17" name="Slide Zoom 16">
                <a:hlinkClick r:id="rId10" action="ppaction://hlinksldjump"/>
                <a:extLst>
                  <a:ext uri="{FF2B5EF4-FFF2-40B4-BE49-F238E27FC236}">
                    <a16:creationId xmlns:a16="http://schemas.microsoft.com/office/drawing/2014/main" id="{A50C059C-AE3D-28E5-29D3-56EB4988CF1E}"/>
                  </a:ext>
                </a:extLst>
              </p:cNvPr>
              <p:cNvPicPr>
                <a:picLocks noGrp="1" noRot="1" noChangeAspect="1" noMove="1" noResize="1" noEditPoints="1" noAdjustHandles="1" noChangeArrowheads="1" noChangeShapeType="1"/>
              </p:cNvPicPr>
              <p:nvPr/>
            </p:nvPicPr>
            <p:blipFill>
              <a:blip r:embed="rId11"/>
              <a:stretch>
                <a:fillRect/>
              </a:stretch>
            </p:blipFill>
            <p:spPr>
              <a:xfrm>
                <a:off x="8694833" y="4251052"/>
                <a:ext cx="1573307" cy="884985"/>
              </a:xfrm>
              <a:prstGeom prst="rect">
                <a:avLst/>
              </a:prstGeom>
              <a:ln w="3175">
                <a:solidFill>
                  <a:prstClr val="ltGray"/>
                </a:solidFill>
              </a:ln>
              <a:scene3d>
                <a:camera prst="isometricOffAxis2Left"/>
                <a:lightRig rig="threePt" dir="t"/>
              </a:scene3d>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B139BC26-5701-25F0-248B-A90B685916E7}"/>
                  </a:ext>
                </a:extLst>
              </p:cNvPr>
              <p:cNvGraphicFramePr>
                <a:graphicFrameLocks noChangeAspect="1"/>
              </p:cNvGraphicFramePr>
              <p:nvPr>
                <p:extLst>
                  <p:ext uri="{D42A27DB-BD31-4B8C-83A1-F6EECF244321}">
                    <p14:modId xmlns:p14="http://schemas.microsoft.com/office/powerpoint/2010/main" val="1999813362"/>
                  </p:ext>
                </p:extLst>
              </p:nvPr>
            </p:nvGraphicFramePr>
            <p:xfrm>
              <a:off x="8687461" y="5492518"/>
              <a:ext cx="1650726" cy="928534"/>
            </p:xfrm>
            <a:graphic>
              <a:graphicData uri="http://schemas.microsoft.com/office/powerpoint/2016/slidezoom">
                <pslz:sldZm>
                  <pslz:sldZmObj sldId="268" cId="2039933867">
                    <pslz:zmPr id="{5EFD273D-3B42-4415-9D97-4375EE99ED89}" transitionDur="1000">
                      <p166:blipFill xmlns:p166="http://schemas.microsoft.com/office/powerpoint/2016/6/main">
                        <a:blip r:embed="rId12"/>
                        <a:stretch>
                          <a:fillRect/>
                        </a:stretch>
                      </p166:blipFill>
                      <p166:spPr xmlns:p166="http://schemas.microsoft.com/office/powerpoint/2016/6/main">
                        <a:xfrm>
                          <a:off x="0" y="0"/>
                          <a:ext cx="1650726" cy="928534"/>
                        </a:xfrm>
                        <a:prstGeom prst="rect">
                          <a:avLst/>
                        </a:prstGeom>
                        <a:ln w="3175">
                          <a:solidFill>
                            <a:prstClr val="ltGray"/>
                          </a:solidFill>
                        </a:ln>
                        <a:scene3d>
                          <a:camera prst="isometricOffAxis2Left"/>
                          <a:lightRig rig="threePt" dir="t"/>
                        </a:scene3d>
                      </p166:spPr>
                    </pslz:zmPr>
                  </pslz:sldZmObj>
                </pslz:sldZm>
              </a:graphicData>
            </a:graphic>
          </p:graphicFrame>
        </mc:Choice>
        <mc:Fallback xmlns="">
          <p:pic>
            <p:nvPicPr>
              <p:cNvPr id="21" name="Slide Zoom 20">
                <a:hlinkClick r:id="rId13" action="ppaction://hlinksldjump"/>
                <a:extLst>
                  <a:ext uri="{FF2B5EF4-FFF2-40B4-BE49-F238E27FC236}">
                    <a16:creationId xmlns:a16="http://schemas.microsoft.com/office/drawing/2014/main" id="{B139BC26-5701-25F0-248B-A90B685916E7}"/>
                  </a:ext>
                </a:extLst>
              </p:cNvPr>
              <p:cNvPicPr>
                <a:picLocks noGrp="1" noRot="1" noChangeAspect="1" noMove="1" noResize="1" noEditPoints="1" noAdjustHandles="1" noChangeArrowheads="1" noChangeShapeType="1"/>
              </p:cNvPicPr>
              <p:nvPr/>
            </p:nvPicPr>
            <p:blipFill>
              <a:blip r:embed="rId14"/>
              <a:stretch>
                <a:fillRect/>
              </a:stretch>
            </p:blipFill>
            <p:spPr>
              <a:xfrm>
                <a:off x="8687461" y="5492518"/>
                <a:ext cx="1650726" cy="928534"/>
              </a:xfrm>
              <a:prstGeom prst="rect">
                <a:avLst/>
              </a:prstGeom>
              <a:ln w="3175">
                <a:solidFill>
                  <a:prstClr val="ltGray"/>
                </a:solidFill>
              </a:ln>
              <a:scene3d>
                <a:camera prst="isometricOffAxis2Left"/>
                <a:lightRig rig="threePt" dir="t"/>
              </a:scene3d>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DDDA6FEF-7326-275D-2A7B-A02359D36D6D}"/>
                  </a:ext>
                </a:extLst>
              </p:cNvPr>
              <p:cNvGraphicFramePr>
                <a:graphicFrameLocks noChangeAspect="1"/>
              </p:cNvGraphicFramePr>
              <p:nvPr>
                <p:extLst>
                  <p:ext uri="{D42A27DB-BD31-4B8C-83A1-F6EECF244321}">
                    <p14:modId xmlns:p14="http://schemas.microsoft.com/office/powerpoint/2010/main" val="297895082"/>
                  </p:ext>
                </p:extLst>
              </p:nvPr>
            </p:nvGraphicFramePr>
            <p:xfrm>
              <a:off x="7757640" y="573246"/>
              <a:ext cx="2358532" cy="1326674"/>
            </p:xfrm>
            <a:graphic>
              <a:graphicData uri="http://schemas.microsoft.com/office/powerpoint/2016/slidezoom">
                <pslz:sldZm>
                  <pslz:sldZmObj sldId="270" cId="4111314125">
                    <pslz:zmPr id="{E81BCDD8-4736-4DC0-B99D-A8527A50C9CF}" returnToParent="0" transitionDur="1000">
                      <p166:blipFill xmlns:p166="http://schemas.microsoft.com/office/powerpoint/2016/6/main">
                        <a:blip r:embed="rId15"/>
                        <a:stretch>
                          <a:fillRect/>
                        </a:stretch>
                      </p166:blipFill>
                      <p166:spPr xmlns:p166="http://schemas.microsoft.com/office/powerpoint/2016/6/main">
                        <a:xfrm>
                          <a:off x="0" y="0"/>
                          <a:ext cx="2358532" cy="1326674"/>
                        </a:xfrm>
                        <a:prstGeom prst="rect">
                          <a:avLst/>
                        </a:prstGeom>
                        <a:ln w="3175">
                          <a:solidFill>
                            <a:prstClr val="ltGray"/>
                          </a:solidFill>
                        </a:ln>
                      </p166:spPr>
                    </pslz:zmPr>
                  </pslz:sldZmObj>
                </pslz:sldZm>
              </a:graphicData>
            </a:graphic>
          </p:graphicFrame>
        </mc:Choice>
        <mc:Fallback xmlns="">
          <p:pic>
            <p:nvPicPr>
              <p:cNvPr id="23" name="Slide Zoom 22">
                <a:hlinkClick r:id="rId16" action="ppaction://hlinksldjump"/>
                <a:extLst>
                  <a:ext uri="{FF2B5EF4-FFF2-40B4-BE49-F238E27FC236}">
                    <a16:creationId xmlns:a16="http://schemas.microsoft.com/office/drawing/2014/main" id="{DDDA6FEF-7326-275D-2A7B-A02359D36D6D}"/>
                  </a:ext>
                </a:extLst>
              </p:cNvPr>
              <p:cNvPicPr>
                <a:picLocks noGrp="1" noRot="1" noChangeAspect="1" noMove="1" noResize="1" noEditPoints="1" noAdjustHandles="1" noChangeArrowheads="1" noChangeShapeType="1"/>
              </p:cNvPicPr>
              <p:nvPr/>
            </p:nvPicPr>
            <p:blipFill>
              <a:blip r:embed="rId17"/>
              <a:stretch>
                <a:fillRect/>
              </a:stretch>
            </p:blipFill>
            <p:spPr>
              <a:xfrm>
                <a:off x="7757640" y="573246"/>
                <a:ext cx="2358532" cy="1326674"/>
              </a:xfrm>
              <a:prstGeom prst="rect">
                <a:avLst/>
              </a:prstGeom>
              <a:ln w="3175">
                <a:solidFill>
                  <a:prstClr val="ltGray"/>
                </a:solidFill>
              </a:ln>
            </p:spPr>
          </p:pic>
        </mc:Fallback>
      </mc:AlternateContent>
    </p:spTree>
    <p:extLst>
      <p:ext uri="{BB962C8B-B14F-4D97-AF65-F5344CB8AC3E}">
        <p14:creationId xmlns:p14="http://schemas.microsoft.com/office/powerpoint/2010/main" val="2519539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02B04-E4B3-5546-8BC2-D60B7421BB9D}"/>
              </a:ext>
            </a:extLst>
          </p:cNvPr>
          <p:cNvSpPr txBox="1"/>
          <p:nvPr/>
        </p:nvSpPr>
        <p:spPr>
          <a:xfrm>
            <a:off x="1787857" y="1166842"/>
            <a:ext cx="8616286" cy="4524315"/>
          </a:xfrm>
          <a:prstGeom prst="rect">
            <a:avLst/>
          </a:prstGeom>
          <a:noFill/>
          <a:ln>
            <a:solidFill>
              <a:schemeClr val="bg1"/>
            </a:solidFill>
            <a:prstDash val="lgDash"/>
          </a:ln>
        </p:spPr>
        <p:txBody>
          <a:bodyPr wrap="square" rtlCol="0">
            <a:spAutoFit/>
          </a:bodyPr>
          <a:lstStyle/>
          <a:p>
            <a:endParaRPr lang="en-US" dirty="0">
              <a:solidFill>
                <a:schemeClr val="bg1"/>
              </a:solidFill>
            </a:endParaRPr>
          </a:p>
          <a:p>
            <a:r>
              <a:rPr lang="en-US" b="1" dirty="0">
                <a:solidFill>
                  <a:schemeClr val="bg1"/>
                </a:solidFill>
                <a:highlight>
                  <a:srgbClr val="800306"/>
                </a:highlight>
              </a:rPr>
              <a:t>Collision Resolution in Hashing</a:t>
            </a:r>
          </a:p>
          <a:p>
            <a:r>
              <a:rPr lang="en-US" b="1" dirty="0">
                <a:solidFill>
                  <a:schemeClr val="bg1"/>
                </a:solidFill>
              </a:rPr>
              <a:t>Collision resolution</a:t>
            </a:r>
            <a:r>
              <a:rPr lang="en-US" dirty="0">
                <a:solidFill>
                  <a:schemeClr val="bg1"/>
                </a:solidFill>
              </a:rPr>
              <a:t> is a method used to handle situations where two or more keys hash to the same index in a hash table. Since each slot in the table can typically store only one key, collisions need to be resolved to maintain the integrity of the data structure.</a:t>
            </a:r>
          </a:p>
          <a:p>
            <a:endParaRPr lang="en-US" dirty="0">
              <a:solidFill>
                <a:schemeClr val="bg1"/>
              </a:solidFill>
            </a:endParaRPr>
          </a:p>
          <a:p>
            <a:r>
              <a:rPr lang="en-US" b="1" dirty="0">
                <a:solidFill>
                  <a:schemeClr val="bg1"/>
                </a:solidFill>
                <a:highlight>
                  <a:srgbClr val="800306"/>
                </a:highlight>
              </a:rPr>
              <a:t>Why Collisions Occur?</a:t>
            </a:r>
          </a:p>
          <a:p>
            <a:pPr marL="342900" indent="-342900">
              <a:buFont typeface="+mj-lt"/>
              <a:buAutoNum type="arabicPeriod"/>
            </a:pPr>
            <a:r>
              <a:rPr lang="en-US" b="1" u="sng" dirty="0">
                <a:solidFill>
                  <a:schemeClr val="bg1"/>
                </a:solidFill>
                <a:latin typeface="Times New Roman" panose="02020603050405020304" pitchFamily="18" charset="0"/>
                <a:cs typeface="Times New Roman" panose="02020603050405020304" pitchFamily="18" charset="0"/>
              </a:rPr>
              <a:t>Hash Function</a:t>
            </a:r>
            <a:r>
              <a:rPr lang="en-US" u="sng"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rPr>
              <a:t>A good hash function may not perfectly distribute keys.</a:t>
            </a:r>
          </a:p>
          <a:p>
            <a:pPr marL="342900" indent="-342900">
              <a:buFont typeface="+mj-lt"/>
              <a:buAutoNum type="arabicPeriod"/>
            </a:pPr>
            <a:r>
              <a:rPr lang="en-US" b="1" u="sng" dirty="0">
                <a:solidFill>
                  <a:schemeClr val="bg1"/>
                </a:solidFill>
                <a:latin typeface="Times New Roman" panose="02020603050405020304" pitchFamily="18" charset="0"/>
                <a:cs typeface="Times New Roman" panose="02020603050405020304" pitchFamily="18" charset="0"/>
              </a:rPr>
              <a:t>Limited Table Size</a:t>
            </a:r>
            <a:r>
              <a:rPr lang="en-US" u="sng"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rPr>
              <a:t>When the number of keys exceeds the number of available slots.</a:t>
            </a:r>
          </a:p>
          <a:p>
            <a:pPr marL="342900" indent="-342900">
              <a:buFont typeface="+mj-lt"/>
              <a:buAutoNum type="arabicPeriod"/>
            </a:pPr>
            <a:r>
              <a:rPr lang="en-US" b="1" u="sng" dirty="0">
                <a:solidFill>
                  <a:schemeClr val="bg1"/>
                </a:solidFill>
                <a:latin typeface="Times New Roman" panose="02020603050405020304" pitchFamily="18" charset="0"/>
                <a:cs typeface="Times New Roman" panose="02020603050405020304" pitchFamily="18" charset="0"/>
              </a:rPr>
              <a:t>Duplicate Hash Values</a:t>
            </a:r>
            <a:r>
              <a:rPr lang="en-US" u="sng"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rPr>
              <a:t>Different keys can produce the same hash value (known as </a:t>
            </a:r>
            <a:r>
              <a:rPr lang="en-US" b="1" dirty="0">
                <a:solidFill>
                  <a:schemeClr val="bg1"/>
                </a:solidFill>
              </a:rPr>
              <a:t>hash collisions</a:t>
            </a:r>
            <a:r>
              <a:rPr lang="en-US" dirty="0">
                <a:solidFill>
                  <a:schemeClr val="bg1"/>
                </a:solidFill>
              </a:rPr>
              <a:t>).</a:t>
            </a:r>
          </a:p>
          <a:p>
            <a:endParaRPr lang="en-US" dirty="0">
              <a:solidFill>
                <a:schemeClr val="bg1"/>
              </a:solidFill>
            </a:endParaRPr>
          </a:p>
          <a:p>
            <a:r>
              <a:rPr lang="en-US" b="1" dirty="0">
                <a:solidFill>
                  <a:schemeClr val="bg1"/>
                </a:solidFill>
                <a:highlight>
                  <a:srgbClr val="800306"/>
                </a:highlight>
              </a:rPr>
              <a:t>Goal of Collision Resolution:</a:t>
            </a:r>
          </a:p>
          <a:p>
            <a:r>
              <a:rPr lang="en-US" dirty="0">
                <a:solidFill>
                  <a:schemeClr val="bg1"/>
                </a:solidFill>
              </a:rPr>
              <a:t>To ensure all keys can be stored and accessed efficiently, even if collisions occur, without losing data or significantly increasing lookup time.</a:t>
            </a:r>
          </a:p>
          <a:p>
            <a:endParaRPr lang="en-US" dirty="0">
              <a:solidFill>
                <a:schemeClr val="bg1"/>
              </a:solidFill>
            </a:endParaRPr>
          </a:p>
        </p:txBody>
      </p:sp>
      <p:sp>
        <p:nvSpPr>
          <p:cNvPr id="6" name="Freeform: Shape 5">
            <a:extLst>
              <a:ext uri="{FF2B5EF4-FFF2-40B4-BE49-F238E27FC236}">
                <a16:creationId xmlns:a16="http://schemas.microsoft.com/office/drawing/2014/main" id="{E73D7E6D-FEF6-8E05-2520-B4F5C5164020}"/>
              </a:ext>
            </a:extLst>
          </p:cNvPr>
          <p:cNvSpPr/>
          <p:nvPr/>
        </p:nvSpPr>
        <p:spPr>
          <a:xfrm rot="21421119">
            <a:off x="-1262838" y="-6045444"/>
            <a:ext cx="2525674" cy="15229877"/>
          </a:xfrm>
          <a:custGeom>
            <a:avLst/>
            <a:gdLst>
              <a:gd name="connsiteX0" fmla="*/ 639245 w 2525674"/>
              <a:gd name="connsiteY0" fmla="*/ 547033 h 8751401"/>
              <a:gd name="connsiteX1" fmla="*/ 1307985 w 2525674"/>
              <a:gd name="connsiteY1" fmla="*/ 710806 h 8751401"/>
              <a:gd name="connsiteX2" fmla="*/ 1840248 w 2525674"/>
              <a:gd name="connsiteY2" fmla="*/ 2102877 h 8751401"/>
              <a:gd name="connsiteX3" fmla="*/ 1840248 w 2525674"/>
              <a:gd name="connsiteY3" fmla="*/ 2102877 h 8751401"/>
              <a:gd name="connsiteX4" fmla="*/ 1512702 w 2525674"/>
              <a:gd name="connsiteY4" fmla="*/ 2744322 h 8751401"/>
              <a:gd name="connsiteX5" fmla="*/ 2522636 w 2525674"/>
              <a:gd name="connsiteY5" fmla="*/ 3235642 h 8751401"/>
              <a:gd name="connsiteX6" fmla="*/ 1826600 w 2525674"/>
              <a:gd name="connsiteY6" fmla="*/ 4368406 h 8751401"/>
              <a:gd name="connsiteX7" fmla="*/ 1867544 w 2525674"/>
              <a:gd name="connsiteY7" fmla="*/ 4818782 h 8751401"/>
              <a:gd name="connsiteX8" fmla="*/ 2440750 w 2525674"/>
              <a:gd name="connsiteY8" fmla="*/ 5269158 h 8751401"/>
              <a:gd name="connsiteX9" fmla="*/ 1594588 w 2525674"/>
              <a:gd name="connsiteY9" fmla="*/ 6306388 h 8751401"/>
              <a:gd name="connsiteX10" fmla="*/ 1389872 w 2525674"/>
              <a:gd name="connsiteY10" fmla="*/ 6988776 h 8751401"/>
              <a:gd name="connsiteX11" fmla="*/ 2058612 w 2525674"/>
              <a:gd name="connsiteY11" fmla="*/ 7466448 h 8751401"/>
              <a:gd name="connsiteX12" fmla="*/ 1799305 w 2525674"/>
              <a:gd name="connsiteY12" fmla="*/ 8558269 h 8751401"/>
              <a:gd name="connsiteX13" fmla="*/ 38744 w 2525674"/>
              <a:gd name="connsiteY13" fmla="*/ 7889528 h 8751401"/>
              <a:gd name="connsiteX14" fmla="*/ 639245 w 2525674"/>
              <a:gd name="connsiteY14" fmla="*/ 547033 h 87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5674" h="8751401">
                <a:moveTo>
                  <a:pt x="639245" y="547033"/>
                </a:moveTo>
                <a:cubicBezTo>
                  <a:pt x="850785" y="-649421"/>
                  <a:pt x="1107818" y="451499"/>
                  <a:pt x="1307985" y="710806"/>
                </a:cubicBezTo>
                <a:cubicBezTo>
                  <a:pt x="1508152" y="970113"/>
                  <a:pt x="1840248" y="2102877"/>
                  <a:pt x="1840248" y="2102877"/>
                </a:cubicBezTo>
                <a:lnTo>
                  <a:pt x="1840248" y="2102877"/>
                </a:lnTo>
                <a:cubicBezTo>
                  <a:pt x="1785657" y="2209784"/>
                  <a:pt x="1398971" y="2555528"/>
                  <a:pt x="1512702" y="2744322"/>
                </a:cubicBezTo>
                <a:cubicBezTo>
                  <a:pt x="1626433" y="2933116"/>
                  <a:pt x="2470320" y="2964961"/>
                  <a:pt x="2522636" y="3235642"/>
                </a:cubicBezTo>
                <a:cubicBezTo>
                  <a:pt x="2574952" y="3506323"/>
                  <a:pt x="1935782" y="4104549"/>
                  <a:pt x="1826600" y="4368406"/>
                </a:cubicBezTo>
                <a:cubicBezTo>
                  <a:pt x="1717418" y="4632263"/>
                  <a:pt x="1765186" y="4668657"/>
                  <a:pt x="1867544" y="4818782"/>
                </a:cubicBezTo>
                <a:cubicBezTo>
                  <a:pt x="1969902" y="4968907"/>
                  <a:pt x="2486243" y="5021224"/>
                  <a:pt x="2440750" y="5269158"/>
                </a:cubicBezTo>
                <a:cubicBezTo>
                  <a:pt x="2395257" y="5517092"/>
                  <a:pt x="1769734" y="6019785"/>
                  <a:pt x="1594588" y="6306388"/>
                </a:cubicBezTo>
                <a:cubicBezTo>
                  <a:pt x="1419442" y="6592991"/>
                  <a:pt x="1312535" y="6795433"/>
                  <a:pt x="1389872" y="6988776"/>
                </a:cubicBezTo>
                <a:cubicBezTo>
                  <a:pt x="1467209" y="7182119"/>
                  <a:pt x="1990373" y="7204866"/>
                  <a:pt x="2058612" y="7466448"/>
                </a:cubicBezTo>
                <a:cubicBezTo>
                  <a:pt x="2126851" y="7728030"/>
                  <a:pt x="2135950" y="8487756"/>
                  <a:pt x="1799305" y="8558269"/>
                </a:cubicBezTo>
                <a:cubicBezTo>
                  <a:pt x="1462660" y="8628782"/>
                  <a:pt x="232087" y="9224734"/>
                  <a:pt x="38744" y="7889528"/>
                </a:cubicBezTo>
                <a:cubicBezTo>
                  <a:pt x="-154599" y="6554322"/>
                  <a:pt x="427705" y="1743487"/>
                  <a:pt x="639245" y="547033"/>
                </a:cubicBezTo>
                <a:close/>
              </a:path>
            </a:pathLst>
          </a:custGeom>
          <a:solidFill>
            <a:srgbClr val="5514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63993D20-28EC-D0BB-49E7-FD7C86FBD41C}"/>
              </a:ext>
            </a:extLst>
          </p:cNvPr>
          <p:cNvSpPr/>
          <p:nvPr/>
        </p:nvSpPr>
        <p:spPr>
          <a:xfrm rot="21421119">
            <a:off x="-1262837" y="-5742920"/>
            <a:ext cx="2525674" cy="15229877"/>
          </a:xfrm>
          <a:custGeom>
            <a:avLst/>
            <a:gdLst>
              <a:gd name="connsiteX0" fmla="*/ 639245 w 2525674"/>
              <a:gd name="connsiteY0" fmla="*/ 547033 h 8751401"/>
              <a:gd name="connsiteX1" fmla="*/ 1307985 w 2525674"/>
              <a:gd name="connsiteY1" fmla="*/ 710806 h 8751401"/>
              <a:gd name="connsiteX2" fmla="*/ 1840248 w 2525674"/>
              <a:gd name="connsiteY2" fmla="*/ 2102877 h 8751401"/>
              <a:gd name="connsiteX3" fmla="*/ 1840248 w 2525674"/>
              <a:gd name="connsiteY3" fmla="*/ 2102877 h 8751401"/>
              <a:gd name="connsiteX4" fmla="*/ 1512702 w 2525674"/>
              <a:gd name="connsiteY4" fmla="*/ 2744322 h 8751401"/>
              <a:gd name="connsiteX5" fmla="*/ 2522636 w 2525674"/>
              <a:gd name="connsiteY5" fmla="*/ 3235642 h 8751401"/>
              <a:gd name="connsiteX6" fmla="*/ 1826600 w 2525674"/>
              <a:gd name="connsiteY6" fmla="*/ 4368406 h 8751401"/>
              <a:gd name="connsiteX7" fmla="*/ 1867544 w 2525674"/>
              <a:gd name="connsiteY7" fmla="*/ 4818782 h 8751401"/>
              <a:gd name="connsiteX8" fmla="*/ 2440750 w 2525674"/>
              <a:gd name="connsiteY8" fmla="*/ 5269158 h 8751401"/>
              <a:gd name="connsiteX9" fmla="*/ 1594588 w 2525674"/>
              <a:gd name="connsiteY9" fmla="*/ 6306388 h 8751401"/>
              <a:gd name="connsiteX10" fmla="*/ 1389872 w 2525674"/>
              <a:gd name="connsiteY10" fmla="*/ 6988776 h 8751401"/>
              <a:gd name="connsiteX11" fmla="*/ 2058612 w 2525674"/>
              <a:gd name="connsiteY11" fmla="*/ 7466448 h 8751401"/>
              <a:gd name="connsiteX12" fmla="*/ 1799305 w 2525674"/>
              <a:gd name="connsiteY12" fmla="*/ 8558269 h 8751401"/>
              <a:gd name="connsiteX13" fmla="*/ 38744 w 2525674"/>
              <a:gd name="connsiteY13" fmla="*/ 7889528 h 8751401"/>
              <a:gd name="connsiteX14" fmla="*/ 639245 w 2525674"/>
              <a:gd name="connsiteY14" fmla="*/ 547033 h 87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5674" h="8751401">
                <a:moveTo>
                  <a:pt x="639245" y="547033"/>
                </a:moveTo>
                <a:cubicBezTo>
                  <a:pt x="850785" y="-649421"/>
                  <a:pt x="1107818" y="451499"/>
                  <a:pt x="1307985" y="710806"/>
                </a:cubicBezTo>
                <a:cubicBezTo>
                  <a:pt x="1508152" y="970113"/>
                  <a:pt x="1840248" y="2102877"/>
                  <a:pt x="1840248" y="2102877"/>
                </a:cubicBezTo>
                <a:lnTo>
                  <a:pt x="1840248" y="2102877"/>
                </a:lnTo>
                <a:cubicBezTo>
                  <a:pt x="1785657" y="2209784"/>
                  <a:pt x="1398971" y="2555528"/>
                  <a:pt x="1512702" y="2744322"/>
                </a:cubicBezTo>
                <a:cubicBezTo>
                  <a:pt x="1626433" y="2933116"/>
                  <a:pt x="2470320" y="2964961"/>
                  <a:pt x="2522636" y="3235642"/>
                </a:cubicBezTo>
                <a:cubicBezTo>
                  <a:pt x="2574952" y="3506323"/>
                  <a:pt x="1935782" y="4104549"/>
                  <a:pt x="1826600" y="4368406"/>
                </a:cubicBezTo>
                <a:cubicBezTo>
                  <a:pt x="1717418" y="4632263"/>
                  <a:pt x="1765186" y="4668657"/>
                  <a:pt x="1867544" y="4818782"/>
                </a:cubicBezTo>
                <a:cubicBezTo>
                  <a:pt x="1969902" y="4968907"/>
                  <a:pt x="2486243" y="5021224"/>
                  <a:pt x="2440750" y="5269158"/>
                </a:cubicBezTo>
                <a:cubicBezTo>
                  <a:pt x="2395257" y="5517092"/>
                  <a:pt x="1769734" y="6019785"/>
                  <a:pt x="1594588" y="6306388"/>
                </a:cubicBezTo>
                <a:cubicBezTo>
                  <a:pt x="1419442" y="6592991"/>
                  <a:pt x="1312535" y="6795433"/>
                  <a:pt x="1389872" y="6988776"/>
                </a:cubicBezTo>
                <a:cubicBezTo>
                  <a:pt x="1467209" y="7182119"/>
                  <a:pt x="1990373" y="7204866"/>
                  <a:pt x="2058612" y="7466448"/>
                </a:cubicBezTo>
                <a:cubicBezTo>
                  <a:pt x="2126851" y="7728030"/>
                  <a:pt x="2135950" y="8487756"/>
                  <a:pt x="1799305" y="8558269"/>
                </a:cubicBezTo>
                <a:cubicBezTo>
                  <a:pt x="1462660" y="8628782"/>
                  <a:pt x="232087" y="9224734"/>
                  <a:pt x="38744" y="7889528"/>
                </a:cubicBezTo>
                <a:cubicBezTo>
                  <a:pt x="-154599" y="6554322"/>
                  <a:pt x="427705" y="1743487"/>
                  <a:pt x="639245" y="547033"/>
                </a:cubicBezTo>
                <a:close/>
              </a:path>
            </a:pathLst>
          </a:cu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7B42A0CE-F0EE-F384-372F-C7CAF6FE4800}"/>
              </a:ext>
            </a:extLst>
          </p:cNvPr>
          <p:cNvSpPr/>
          <p:nvPr/>
        </p:nvSpPr>
        <p:spPr>
          <a:xfrm rot="10800000">
            <a:off x="10721846" y="-2326634"/>
            <a:ext cx="2525674" cy="15229877"/>
          </a:xfrm>
          <a:custGeom>
            <a:avLst/>
            <a:gdLst>
              <a:gd name="connsiteX0" fmla="*/ 639245 w 2525674"/>
              <a:gd name="connsiteY0" fmla="*/ 547033 h 8751401"/>
              <a:gd name="connsiteX1" fmla="*/ 1307985 w 2525674"/>
              <a:gd name="connsiteY1" fmla="*/ 710806 h 8751401"/>
              <a:gd name="connsiteX2" fmla="*/ 1840248 w 2525674"/>
              <a:gd name="connsiteY2" fmla="*/ 2102877 h 8751401"/>
              <a:gd name="connsiteX3" fmla="*/ 1840248 w 2525674"/>
              <a:gd name="connsiteY3" fmla="*/ 2102877 h 8751401"/>
              <a:gd name="connsiteX4" fmla="*/ 1512702 w 2525674"/>
              <a:gd name="connsiteY4" fmla="*/ 2744322 h 8751401"/>
              <a:gd name="connsiteX5" fmla="*/ 2522636 w 2525674"/>
              <a:gd name="connsiteY5" fmla="*/ 3235642 h 8751401"/>
              <a:gd name="connsiteX6" fmla="*/ 1826600 w 2525674"/>
              <a:gd name="connsiteY6" fmla="*/ 4368406 h 8751401"/>
              <a:gd name="connsiteX7" fmla="*/ 1867544 w 2525674"/>
              <a:gd name="connsiteY7" fmla="*/ 4818782 h 8751401"/>
              <a:gd name="connsiteX8" fmla="*/ 2440750 w 2525674"/>
              <a:gd name="connsiteY8" fmla="*/ 5269158 h 8751401"/>
              <a:gd name="connsiteX9" fmla="*/ 1594588 w 2525674"/>
              <a:gd name="connsiteY9" fmla="*/ 6306388 h 8751401"/>
              <a:gd name="connsiteX10" fmla="*/ 1389872 w 2525674"/>
              <a:gd name="connsiteY10" fmla="*/ 6988776 h 8751401"/>
              <a:gd name="connsiteX11" fmla="*/ 2058612 w 2525674"/>
              <a:gd name="connsiteY11" fmla="*/ 7466448 h 8751401"/>
              <a:gd name="connsiteX12" fmla="*/ 1799305 w 2525674"/>
              <a:gd name="connsiteY12" fmla="*/ 8558269 h 8751401"/>
              <a:gd name="connsiteX13" fmla="*/ 38744 w 2525674"/>
              <a:gd name="connsiteY13" fmla="*/ 7889528 h 8751401"/>
              <a:gd name="connsiteX14" fmla="*/ 639245 w 2525674"/>
              <a:gd name="connsiteY14" fmla="*/ 547033 h 87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5674" h="8751401">
                <a:moveTo>
                  <a:pt x="639245" y="547033"/>
                </a:moveTo>
                <a:cubicBezTo>
                  <a:pt x="850785" y="-649421"/>
                  <a:pt x="1107818" y="451499"/>
                  <a:pt x="1307985" y="710806"/>
                </a:cubicBezTo>
                <a:cubicBezTo>
                  <a:pt x="1508152" y="970113"/>
                  <a:pt x="1840248" y="2102877"/>
                  <a:pt x="1840248" y="2102877"/>
                </a:cubicBezTo>
                <a:lnTo>
                  <a:pt x="1840248" y="2102877"/>
                </a:lnTo>
                <a:cubicBezTo>
                  <a:pt x="1785657" y="2209784"/>
                  <a:pt x="1398971" y="2555528"/>
                  <a:pt x="1512702" y="2744322"/>
                </a:cubicBezTo>
                <a:cubicBezTo>
                  <a:pt x="1626433" y="2933116"/>
                  <a:pt x="2470320" y="2964961"/>
                  <a:pt x="2522636" y="3235642"/>
                </a:cubicBezTo>
                <a:cubicBezTo>
                  <a:pt x="2574952" y="3506323"/>
                  <a:pt x="1935782" y="4104549"/>
                  <a:pt x="1826600" y="4368406"/>
                </a:cubicBezTo>
                <a:cubicBezTo>
                  <a:pt x="1717418" y="4632263"/>
                  <a:pt x="1765186" y="4668657"/>
                  <a:pt x="1867544" y="4818782"/>
                </a:cubicBezTo>
                <a:cubicBezTo>
                  <a:pt x="1969902" y="4968907"/>
                  <a:pt x="2486243" y="5021224"/>
                  <a:pt x="2440750" y="5269158"/>
                </a:cubicBezTo>
                <a:cubicBezTo>
                  <a:pt x="2395257" y="5517092"/>
                  <a:pt x="1769734" y="6019785"/>
                  <a:pt x="1594588" y="6306388"/>
                </a:cubicBezTo>
                <a:cubicBezTo>
                  <a:pt x="1419442" y="6592991"/>
                  <a:pt x="1312535" y="6795433"/>
                  <a:pt x="1389872" y="6988776"/>
                </a:cubicBezTo>
                <a:cubicBezTo>
                  <a:pt x="1467209" y="7182119"/>
                  <a:pt x="1990373" y="7204866"/>
                  <a:pt x="2058612" y="7466448"/>
                </a:cubicBezTo>
                <a:cubicBezTo>
                  <a:pt x="2126851" y="7728030"/>
                  <a:pt x="2135950" y="8487756"/>
                  <a:pt x="1799305" y="8558269"/>
                </a:cubicBezTo>
                <a:cubicBezTo>
                  <a:pt x="1462660" y="8628782"/>
                  <a:pt x="232087" y="9224734"/>
                  <a:pt x="38744" y="7889528"/>
                </a:cubicBezTo>
                <a:cubicBezTo>
                  <a:pt x="-154599" y="6554322"/>
                  <a:pt x="427705" y="1743487"/>
                  <a:pt x="639245" y="547033"/>
                </a:cubicBezTo>
                <a:close/>
              </a:path>
            </a:pathLst>
          </a:custGeom>
          <a:solidFill>
            <a:srgbClr val="5514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192DFFD-9A9B-9514-5CDF-8C8E326D6D7C}"/>
              </a:ext>
            </a:extLst>
          </p:cNvPr>
          <p:cNvSpPr/>
          <p:nvPr/>
        </p:nvSpPr>
        <p:spPr>
          <a:xfrm rot="10800000">
            <a:off x="10721848" y="-2672998"/>
            <a:ext cx="2525674" cy="15229877"/>
          </a:xfrm>
          <a:custGeom>
            <a:avLst/>
            <a:gdLst>
              <a:gd name="connsiteX0" fmla="*/ 639245 w 2525674"/>
              <a:gd name="connsiteY0" fmla="*/ 547033 h 8751401"/>
              <a:gd name="connsiteX1" fmla="*/ 1307985 w 2525674"/>
              <a:gd name="connsiteY1" fmla="*/ 710806 h 8751401"/>
              <a:gd name="connsiteX2" fmla="*/ 1840248 w 2525674"/>
              <a:gd name="connsiteY2" fmla="*/ 2102877 h 8751401"/>
              <a:gd name="connsiteX3" fmla="*/ 1840248 w 2525674"/>
              <a:gd name="connsiteY3" fmla="*/ 2102877 h 8751401"/>
              <a:gd name="connsiteX4" fmla="*/ 1512702 w 2525674"/>
              <a:gd name="connsiteY4" fmla="*/ 2744322 h 8751401"/>
              <a:gd name="connsiteX5" fmla="*/ 2522636 w 2525674"/>
              <a:gd name="connsiteY5" fmla="*/ 3235642 h 8751401"/>
              <a:gd name="connsiteX6" fmla="*/ 1826600 w 2525674"/>
              <a:gd name="connsiteY6" fmla="*/ 4368406 h 8751401"/>
              <a:gd name="connsiteX7" fmla="*/ 1867544 w 2525674"/>
              <a:gd name="connsiteY7" fmla="*/ 4818782 h 8751401"/>
              <a:gd name="connsiteX8" fmla="*/ 2440750 w 2525674"/>
              <a:gd name="connsiteY8" fmla="*/ 5269158 h 8751401"/>
              <a:gd name="connsiteX9" fmla="*/ 1594588 w 2525674"/>
              <a:gd name="connsiteY9" fmla="*/ 6306388 h 8751401"/>
              <a:gd name="connsiteX10" fmla="*/ 1389872 w 2525674"/>
              <a:gd name="connsiteY10" fmla="*/ 6988776 h 8751401"/>
              <a:gd name="connsiteX11" fmla="*/ 2058612 w 2525674"/>
              <a:gd name="connsiteY11" fmla="*/ 7466448 h 8751401"/>
              <a:gd name="connsiteX12" fmla="*/ 1799305 w 2525674"/>
              <a:gd name="connsiteY12" fmla="*/ 8558269 h 8751401"/>
              <a:gd name="connsiteX13" fmla="*/ 38744 w 2525674"/>
              <a:gd name="connsiteY13" fmla="*/ 7889528 h 8751401"/>
              <a:gd name="connsiteX14" fmla="*/ 639245 w 2525674"/>
              <a:gd name="connsiteY14" fmla="*/ 547033 h 87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5674" h="8751401">
                <a:moveTo>
                  <a:pt x="639245" y="547033"/>
                </a:moveTo>
                <a:cubicBezTo>
                  <a:pt x="850785" y="-649421"/>
                  <a:pt x="1107818" y="451499"/>
                  <a:pt x="1307985" y="710806"/>
                </a:cubicBezTo>
                <a:cubicBezTo>
                  <a:pt x="1508152" y="970113"/>
                  <a:pt x="1840248" y="2102877"/>
                  <a:pt x="1840248" y="2102877"/>
                </a:cubicBezTo>
                <a:lnTo>
                  <a:pt x="1840248" y="2102877"/>
                </a:lnTo>
                <a:cubicBezTo>
                  <a:pt x="1785657" y="2209784"/>
                  <a:pt x="1398971" y="2555528"/>
                  <a:pt x="1512702" y="2744322"/>
                </a:cubicBezTo>
                <a:cubicBezTo>
                  <a:pt x="1626433" y="2933116"/>
                  <a:pt x="2470320" y="2964961"/>
                  <a:pt x="2522636" y="3235642"/>
                </a:cubicBezTo>
                <a:cubicBezTo>
                  <a:pt x="2574952" y="3506323"/>
                  <a:pt x="1935782" y="4104549"/>
                  <a:pt x="1826600" y="4368406"/>
                </a:cubicBezTo>
                <a:cubicBezTo>
                  <a:pt x="1717418" y="4632263"/>
                  <a:pt x="1765186" y="4668657"/>
                  <a:pt x="1867544" y="4818782"/>
                </a:cubicBezTo>
                <a:cubicBezTo>
                  <a:pt x="1969902" y="4968907"/>
                  <a:pt x="2486243" y="5021224"/>
                  <a:pt x="2440750" y="5269158"/>
                </a:cubicBezTo>
                <a:cubicBezTo>
                  <a:pt x="2395257" y="5517092"/>
                  <a:pt x="1769734" y="6019785"/>
                  <a:pt x="1594588" y="6306388"/>
                </a:cubicBezTo>
                <a:cubicBezTo>
                  <a:pt x="1419442" y="6592991"/>
                  <a:pt x="1312535" y="6795433"/>
                  <a:pt x="1389872" y="6988776"/>
                </a:cubicBezTo>
                <a:cubicBezTo>
                  <a:pt x="1467209" y="7182119"/>
                  <a:pt x="1990373" y="7204866"/>
                  <a:pt x="2058612" y="7466448"/>
                </a:cubicBezTo>
                <a:cubicBezTo>
                  <a:pt x="2126851" y="7728030"/>
                  <a:pt x="2135950" y="8487756"/>
                  <a:pt x="1799305" y="8558269"/>
                </a:cubicBezTo>
                <a:cubicBezTo>
                  <a:pt x="1462660" y="8628782"/>
                  <a:pt x="232087" y="9224734"/>
                  <a:pt x="38744" y="7889528"/>
                </a:cubicBezTo>
                <a:cubicBezTo>
                  <a:pt x="-154599" y="6554322"/>
                  <a:pt x="427705" y="1743487"/>
                  <a:pt x="639245" y="547033"/>
                </a:cubicBezTo>
                <a:close/>
              </a:path>
            </a:pathLst>
          </a:cu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1314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5A796-9FA1-C0A0-14A3-D63140DD5188}"/>
            </a:ext>
          </a:extLst>
        </p:cNvPr>
        <p:cNvGrpSpPr/>
        <p:nvPr/>
      </p:nvGrpSpPr>
      <p:grpSpPr>
        <a:xfrm>
          <a:off x="0" y="0"/>
          <a:ext cx="0" cy="0"/>
          <a:chOff x="0" y="0"/>
          <a:chExt cx="0" cy="0"/>
        </a:xfrm>
      </p:grpSpPr>
      <p:sp>
        <p:nvSpPr>
          <p:cNvPr id="86" name="Freeform: Shape 85">
            <a:extLst>
              <a:ext uri="{FF2B5EF4-FFF2-40B4-BE49-F238E27FC236}">
                <a16:creationId xmlns:a16="http://schemas.microsoft.com/office/drawing/2014/main" id="{63E4D0DE-E0CE-9031-1F83-266F92EC7981}"/>
              </a:ext>
            </a:extLst>
          </p:cNvPr>
          <p:cNvSpPr/>
          <p:nvPr/>
        </p:nvSpPr>
        <p:spPr>
          <a:xfrm>
            <a:off x="6538449" y="420847"/>
            <a:ext cx="657446" cy="1531088"/>
          </a:xfrm>
          <a:custGeom>
            <a:avLst/>
            <a:gdLst>
              <a:gd name="connsiteX0" fmla="*/ 0 w 657446"/>
              <a:gd name="connsiteY0" fmla="*/ 0 h 1531088"/>
              <a:gd name="connsiteX1" fmla="*/ 147084 w 657446"/>
              <a:gd name="connsiteY1" fmla="*/ 0 h 1531088"/>
              <a:gd name="connsiteX2" fmla="*/ 657446 w 657446"/>
              <a:gd name="connsiteY2" fmla="*/ 765545 h 1531088"/>
              <a:gd name="connsiteX3" fmla="*/ 147085 w 657446"/>
              <a:gd name="connsiteY3" fmla="*/ 1531088 h 1531088"/>
              <a:gd name="connsiteX4" fmla="*/ 1 w 657446"/>
              <a:gd name="connsiteY4" fmla="*/ 1531088 h 1531088"/>
              <a:gd name="connsiteX5" fmla="*/ 510362 w 657446"/>
              <a:gd name="connsiteY5" fmla="*/ 765545 h 1531088"/>
              <a:gd name="connsiteX6" fmla="*/ 0 w 657446"/>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446" h="1531088">
                <a:moveTo>
                  <a:pt x="0" y="0"/>
                </a:moveTo>
                <a:lnTo>
                  <a:pt x="147084" y="0"/>
                </a:lnTo>
                <a:lnTo>
                  <a:pt x="657446" y="765545"/>
                </a:lnTo>
                <a:lnTo>
                  <a:pt x="147085" y="1531088"/>
                </a:lnTo>
                <a:lnTo>
                  <a:pt x="1" y="1531088"/>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5" name="Freeform: Shape 84">
            <a:extLst>
              <a:ext uri="{FF2B5EF4-FFF2-40B4-BE49-F238E27FC236}">
                <a16:creationId xmlns:a16="http://schemas.microsoft.com/office/drawing/2014/main" id="{5D5129CC-56C0-736D-C746-7ABE2338F93C}"/>
              </a:ext>
            </a:extLst>
          </p:cNvPr>
          <p:cNvSpPr/>
          <p:nvPr/>
        </p:nvSpPr>
        <p:spPr>
          <a:xfrm>
            <a:off x="5826067" y="420849"/>
            <a:ext cx="577705" cy="1531088"/>
          </a:xfrm>
          <a:custGeom>
            <a:avLst/>
            <a:gdLst>
              <a:gd name="connsiteX0" fmla="*/ 1 w 577705"/>
              <a:gd name="connsiteY0" fmla="*/ 0 h 1531088"/>
              <a:gd name="connsiteX1" fmla="*/ 202021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5 w 577705"/>
              <a:gd name="connsiteY5" fmla="*/ 1531088 h 1531088"/>
              <a:gd name="connsiteX6" fmla="*/ 0 w 577705"/>
              <a:gd name="connsiteY6" fmla="*/ 1531088 h 1531088"/>
              <a:gd name="connsiteX7" fmla="*/ 510363 w 577705"/>
              <a:gd name="connsiteY7" fmla="*/ 765544 h 1531088"/>
              <a:gd name="connsiteX8" fmla="*/ 2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1" y="0"/>
                </a:lnTo>
                <a:lnTo>
                  <a:pt x="202021" y="1"/>
                </a:lnTo>
                <a:lnTo>
                  <a:pt x="67343" y="1"/>
                </a:lnTo>
                <a:lnTo>
                  <a:pt x="577705" y="765546"/>
                </a:lnTo>
                <a:lnTo>
                  <a:pt x="67345" y="1531088"/>
                </a:lnTo>
                <a:lnTo>
                  <a:pt x="0" y="1531088"/>
                </a:lnTo>
                <a:lnTo>
                  <a:pt x="510363" y="765544"/>
                </a:lnTo>
                <a:lnTo>
                  <a:pt x="2" y="1"/>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4" name="Freeform: Shape 83">
            <a:extLst>
              <a:ext uri="{FF2B5EF4-FFF2-40B4-BE49-F238E27FC236}">
                <a16:creationId xmlns:a16="http://schemas.microsoft.com/office/drawing/2014/main" id="{79A2CCD5-52D3-3D4A-A290-52D662BD3241}"/>
              </a:ext>
            </a:extLst>
          </p:cNvPr>
          <p:cNvSpPr/>
          <p:nvPr/>
        </p:nvSpPr>
        <p:spPr>
          <a:xfrm>
            <a:off x="6049356" y="420849"/>
            <a:ext cx="662759" cy="1531088"/>
          </a:xfrm>
          <a:custGeom>
            <a:avLst/>
            <a:gdLst>
              <a:gd name="connsiteX0" fmla="*/ 125816 w 662759"/>
              <a:gd name="connsiteY0" fmla="*/ 0 h 1531088"/>
              <a:gd name="connsiteX1" fmla="*/ 152397 w 662759"/>
              <a:gd name="connsiteY1" fmla="*/ 0 h 1531088"/>
              <a:gd name="connsiteX2" fmla="*/ 662759 w 662759"/>
              <a:gd name="connsiteY2" fmla="*/ 765545 h 1531088"/>
              <a:gd name="connsiteX3" fmla="*/ 152399 w 662759"/>
              <a:gd name="connsiteY3" fmla="*/ 1531087 h 1531088"/>
              <a:gd name="connsiteX4" fmla="*/ 152398 w 662759"/>
              <a:gd name="connsiteY4" fmla="*/ 1531088 h 1531088"/>
              <a:gd name="connsiteX5" fmla="*/ 0 w 662759"/>
              <a:gd name="connsiteY5" fmla="*/ 1531088 h 1531088"/>
              <a:gd name="connsiteX6" fmla="*/ 0 w 662759"/>
              <a:gd name="connsiteY6" fmla="*/ 1531087 h 1531088"/>
              <a:gd name="connsiteX7" fmla="*/ 125814 w 662759"/>
              <a:gd name="connsiteY7" fmla="*/ 1531087 h 1531088"/>
              <a:gd name="connsiteX8" fmla="*/ 636177 w 662759"/>
              <a:gd name="connsiteY8" fmla="*/ 765543 h 1531088"/>
              <a:gd name="connsiteX9" fmla="*/ 125816 w 662759"/>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59" h="1531088">
                <a:moveTo>
                  <a:pt x="125816" y="0"/>
                </a:moveTo>
                <a:lnTo>
                  <a:pt x="152397" y="0"/>
                </a:lnTo>
                <a:lnTo>
                  <a:pt x="662759" y="765545"/>
                </a:lnTo>
                <a:lnTo>
                  <a:pt x="152399" y="1531087"/>
                </a:lnTo>
                <a:lnTo>
                  <a:pt x="152398" y="1531088"/>
                </a:lnTo>
                <a:lnTo>
                  <a:pt x="0" y="1531088"/>
                </a:lnTo>
                <a:lnTo>
                  <a:pt x="0" y="1531087"/>
                </a:lnTo>
                <a:lnTo>
                  <a:pt x="125814" y="1531087"/>
                </a:lnTo>
                <a:lnTo>
                  <a:pt x="636177" y="765543"/>
                </a:lnTo>
                <a:lnTo>
                  <a:pt x="125816"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3" name="Freeform: Shape 82">
            <a:extLst>
              <a:ext uri="{FF2B5EF4-FFF2-40B4-BE49-F238E27FC236}">
                <a16:creationId xmlns:a16="http://schemas.microsoft.com/office/drawing/2014/main" id="{89515094-E7F8-8E6D-4A04-3158323C00CC}"/>
              </a:ext>
            </a:extLst>
          </p:cNvPr>
          <p:cNvSpPr/>
          <p:nvPr/>
        </p:nvSpPr>
        <p:spPr>
          <a:xfrm>
            <a:off x="6028086" y="420850"/>
            <a:ext cx="531630" cy="15310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2" name="Freeform: Shape 81">
            <a:extLst>
              <a:ext uri="{FF2B5EF4-FFF2-40B4-BE49-F238E27FC236}">
                <a16:creationId xmlns:a16="http://schemas.microsoft.com/office/drawing/2014/main" id="{19262952-59FA-B108-E2F7-620A66704CB3}"/>
              </a:ext>
            </a:extLst>
          </p:cNvPr>
          <p:cNvSpPr/>
          <p:nvPr/>
        </p:nvSpPr>
        <p:spPr>
          <a:xfrm>
            <a:off x="5353810" y="420851"/>
            <a:ext cx="539600" cy="1531088"/>
          </a:xfrm>
          <a:custGeom>
            <a:avLst/>
            <a:gdLst>
              <a:gd name="connsiteX0" fmla="*/ 0 w 539600"/>
              <a:gd name="connsiteY0" fmla="*/ 0 h 1531088"/>
              <a:gd name="connsiteX1" fmla="*/ 29238 w 539600"/>
              <a:gd name="connsiteY1" fmla="*/ 0 h 1531088"/>
              <a:gd name="connsiteX2" fmla="*/ 539600 w 539600"/>
              <a:gd name="connsiteY2" fmla="*/ 765544 h 1531088"/>
              <a:gd name="connsiteX3" fmla="*/ 29237 w 539600"/>
              <a:gd name="connsiteY3" fmla="*/ 1531088 h 1531088"/>
              <a:gd name="connsiteX4" fmla="*/ 1 w 539600"/>
              <a:gd name="connsiteY4" fmla="*/ 1531088 h 1531088"/>
              <a:gd name="connsiteX5" fmla="*/ 510362 w 539600"/>
              <a:gd name="connsiteY5" fmla="*/ 765545 h 1531088"/>
              <a:gd name="connsiteX6" fmla="*/ 0 w 539600"/>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600" h="1531088">
                <a:moveTo>
                  <a:pt x="0" y="0"/>
                </a:moveTo>
                <a:lnTo>
                  <a:pt x="29238" y="0"/>
                </a:lnTo>
                <a:lnTo>
                  <a:pt x="539600" y="765544"/>
                </a:lnTo>
                <a:lnTo>
                  <a:pt x="29237" y="1531088"/>
                </a:lnTo>
                <a:lnTo>
                  <a:pt x="1" y="1531088"/>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1" name="Freeform: Shape 80">
            <a:extLst>
              <a:ext uri="{FF2B5EF4-FFF2-40B4-BE49-F238E27FC236}">
                <a16:creationId xmlns:a16="http://schemas.microsoft.com/office/drawing/2014/main" id="{337302A8-63AE-D7C6-AB43-4EC48DB9F0AC}"/>
              </a:ext>
            </a:extLst>
          </p:cNvPr>
          <p:cNvSpPr/>
          <p:nvPr/>
        </p:nvSpPr>
        <p:spPr>
          <a:xfrm>
            <a:off x="4641428" y="420853"/>
            <a:ext cx="577705" cy="1531088"/>
          </a:xfrm>
          <a:custGeom>
            <a:avLst/>
            <a:gdLst>
              <a:gd name="connsiteX0" fmla="*/ 1 w 577705"/>
              <a:gd name="connsiteY0" fmla="*/ 0 h 1531088"/>
              <a:gd name="connsiteX1" fmla="*/ 202021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5 w 577705"/>
              <a:gd name="connsiteY5" fmla="*/ 1531088 h 1531088"/>
              <a:gd name="connsiteX6" fmla="*/ 0 w 577705"/>
              <a:gd name="connsiteY6" fmla="*/ 1531088 h 1531088"/>
              <a:gd name="connsiteX7" fmla="*/ 510363 w 577705"/>
              <a:gd name="connsiteY7" fmla="*/ 765544 h 1531088"/>
              <a:gd name="connsiteX8" fmla="*/ 2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1" y="0"/>
                </a:lnTo>
                <a:lnTo>
                  <a:pt x="202021" y="1"/>
                </a:lnTo>
                <a:lnTo>
                  <a:pt x="67343" y="1"/>
                </a:lnTo>
                <a:lnTo>
                  <a:pt x="577705" y="765546"/>
                </a:lnTo>
                <a:lnTo>
                  <a:pt x="67345" y="1531088"/>
                </a:lnTo>
                <a:lnTo>
                  <a:pt x="0" y="1531088"/>
                </a:lnTo>
                <a:lnTo>
                  <a:pt x="510363" y="765544"/>
                </a:lnTo>
                <a:lnTo>
                  <a:pt x="2" y="1"/>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0" name="Freeform: Shape 79">
            <a:extLst>
              <a:ext uri="{FF2B5EF4-FFF2-40B4-BE49-F238E27FC236}">
                <a16:creationId xmlns:a16="http://schemas.microsoft.com/office/drawing/2014/main" id="{C80B39FD-3E6E-5844-F9D5-C10A42630D99}"/>
              </a:ext>
            </a:extLst>
          </p:cNvPr>
          <p:cNvSpPr/>
          <p:nvPr/>
        </p:nvSpPr>
        <p:spPr>
          <a:xfrm>
            <a:off x="4864717" y="420853"/>
            <a:ext cx="662759" cy="1531088"/>
          </a:xfrm>
          <a:custGeom>
            <a:avLst/>
            <a:gdLst>
              <a:gd name="connsiteX0" fmla="*/ 125816 w 662759"/>
              <a:gd name="connsiteY0" fmla="*/ 0 h 1531088"/>
              <a:gd name="connsiteX1" fmla="*/ 152397 w 662759"/>
              <a:gd name="connsiteY1" fmla="*/ 0 h 1531088"/>
              <a:gd name="connsiteX2" fmla="*/ 662759 w 662759"/>
              <a:gd name="connsiteY2" fmla="*/ 765545 h 1531088"/>
              <a:gd name="connsiteX3" fmla="*/ 152399 w 662759"/>
              <a:gd name="connsiteY3" fmla="*/ 1531087 h 1531088"/>
              <a:gd name="connsiteX4" fmla="*/ 152398 w 662759"/>
              <a:gd name="connsiteY4" fmla="*/ 1531088 h 1531088"/>
              <a:gd name="connsiteX5" fmla="*/ 0 w 662759"/>
              <a:gd name="connsiteY5" fmla="*/ 1531088 h 1531088"/>
              <a:gd name="connsiteX6" fmla="*/ 0 w 662759"/>
              <a:gd name="connsiteY6" fmla="*/ 1531087 h 1531088"/>
              <a:gd name="connsiteX7" fmla="*/ 125814 w 662759"/>
              <a:gd name="connsiteY7" fmla="*/ 1531087 h 1531088"/>
              <a:gd name="connsiteX8" fmla="*/ 636177 w 662759"/>
              <a:gd name="connsiteY8" fmla="*/ 765543 h 1531088"/>
              <a:gd name="connsiteX9" fmla="*/ 125816 w 662759"/>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59" h="1531088">
                <a:moveTo>
                  <a:pt x="125816" y="0"/>
                </a:moveTo>
                <a:lnTo>
                  <a:pt x="152397" y="0"/>
                </a:lnTo>
                <a:lnTo>
                  <a:pt x="662759" y="765545"/>
                </a:lnTo>
                <a:lnTo>
                  <a:pt x="152399" y="1531087"/>
                </a:lnTo>
                <a:lnTo>
                  <a:pt x="152398" y="1531088"/>
                </a:lnTo>
                <a:lnTo>
                  <a:pt x="0" y="1531088"/>
                </a:lnTo>
                <a:lnTo>
                  <a:pt x="0" y="1531087"/>
                </a:lnTo>
                <a:lnTo>
                  <a:pt x="125814" y="1531087"/>
                </a:lnTo>
                <a:lnTo>
                  <a:pt x="636177" y="765543"/>
                </a:lnTo>
                <a:lnTo>
                  <a:pt x="125816"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9" name="Freeform: Shape 78">
            <a:extLst>
              <a:ext uri="{FF2B5EF4-FFF2-40B4-BE49-F238E27FC236}">
                <a16:creationId xmlns:a16="http://schemas.microsoft.com/office/drawing/2014/main" id="{54A7E2AE-83D6-609C-9B21-7C533D2BFEDF}"/>
              </a:ext>
            </a:extLst>
          </p:cNvPr>
          <p:cNvSpPr/>
          <p:nvPr/>
        </p:nvSpPr>
        <p:spPr>
          <a:xfrm>
            <a:off x="4506751" y="420854"/>
            <a:ext cx="582134" cy="1531088"/>
          </a:xfrm>
          <a:custGeom>
            <a:avLst/>
            <a:gdLst>
              <a:gd name="connsiteX0" fmla="*/ 1 w 582134"/>
              <a:gd name="connsiteY0" fmla="*/ 0 h 1531088"/>
              <a:gd name="connsiteX1" fmla="*/ 71772 w 582134"/>
              <a:gd name="connsiteY1" fmla="*/ 0 h 1531088"/>
              <a:gd name="connsiteX2" fmla="*/ 582134 w 582134"/>
              <a:gd name="connsiteY2" fmla="*/ 765545 h 1531088"/>
              <a:gd name="connsiteX3" fmla="*/ 71773 w 582134"/>
              <a:gd name="connsiteY3" fmla="*/ 1531088 h 1531088"/>
              <a:gd name="connsiteX4" fmla="*/ 0 w 582134"/>
              <a:gd name="connsiteY4" fmla="*/ 1531088 h 1531088"/>
              <a:gd name="connsiteX5" fmla="*/ 510363 w 582134"/>
              <a:gd name="connsiteY5" fmla="*/ 765544 h 1531088"/>
              <a:gd name="connsiteX6" fmla="*/ 1 w 582134"/>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134" h="1531088">
                <a:moveTo>
                  <a:pt x="1" y="0"/>
                </a:moveTo>
                <a:lnTo>
                  <a:pt x="71772" y="0"/>
                </a:lnTo>
                <a:lnTo>
                  <a:pt x="582134" y="765545"/>
                </a:lnTo>
                <a:lnTo>
                  <a:pt x="71773" y="1531088"/>
                </a:lnTo>
                <a:lnTo>
                  <a:pt x="0" y="1531088"/>
                </a:lnTo>
                <a:lnTo>
                  <a:pt x="510363" y="765544"/>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8" name="Freeform: Shape 77">
            <a:extLst>
              <a:ext uri="{FF2B5EF4-FFF2-40B4-BE49-F238E27FC236}">
                <a16:creationId xmlns:a16="http://schemas.microsoft.com/office/drawing/2014/main" id="{4ABC8A43-7D7E-8A76-ADB8-B93BDE347970}"/>
              </a:ext>
            </a:extLst>
          </p:cNvPr>
          <p:cNvSpPr/>
          <p:nvPr/>
        </p:nvSpPr>
        <p:spPr>
          <a:xfrm>
            <a:off x="4843447" y="420854"/>
            <a:ext cx="531630" cy="15310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7" name="Freeform: Shape 76">
            <a:extLst>
              <a:ext uri="{FF2B5EF4-FFF2-40B4-BE49-F238E27FC236}">
                <a16:creationId xmlns:a16="http://schemas.microsoft.com/office/drawing/2014/main" id="{A95675C3-9373-2BFC-9521-72B55EE34E2A}"/>
              </a:ext>
            </a:extLst>
          </p:cNvPr>
          <p:cNvSpPr/>
          <p:nvPr/>
        </p:nvSpPr>
        <p:spPr>
          <a:xfrm>
            <a:off x="3045662" y="420855"/>
            <a:ext cx="558212" cy="1531088"/>
          </a:xfrm>
          <a:custGeom>
            <a:avLst/>
            <a:gdLst>
              <a:gd name="connsiteX0" fmla="*/ 0 w 558212"/>
              <a:gd name="connsiteY0" fmla="*/ 0 h 1531088"/>
              <a:gd name="connsiteX1" fmla="*/ 147084 w 558212"/>
              <a:gd name="connsiteY1" fmla="*/ 0 h 1531088"/>
              <a:gd name="connsiteX2" fmla="*/ 147086 w 558212"/>
              <a:gd name="connsiteY2" fmla="*/ 3 h 1531088"/>
              <a:gd name="connsiteX3" fmla="*/ 47849 w 558212"/>
              <a:gd name="connsiteY3" fmla="*/ 3 h 1531088"/>
              <a:gd name="connsiteX4" fmla="*/ 558212 w 558212"/>
              <a:gd name="connsiteY4" fmla="*/ 765548 h 1531088"/>
              <a:gd name="connsiteX5" fmla="*/ 47852 w 558212"/>
              <a:gd name="connsiteY5" fmla="*/ 1531088 h 1531088"/>
              <a:gd name="connsiteX6" fmla="*/ 1 w 558212"/>
              <a:gd name="connsiteY6" fmla="*/ 1531088 h 1531088"/>
              <a:gd name="connsiteX7" fmla="*/ 510362 w 558212"/>
              <a:gd name="connsiteY7" fmla="*/ 765545 h 1531088"/>
              <a:gd name="connsiteX8" fmla="*/ 0 w 558212"/>
              <a:gd name="connsiteY8"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212" h="1531088">
                <a:moveTo>
                  <a:pt x="0" y="0"/>
                </a:moveTo>
                <a:lnTo>
                  <a:pt x="147084" y="0"/>
                </a:lnTo>
                <a:lnTo>
                  <a:pt x="147086" y="3"/>
                </a:lnTo>
                <a:lnTo>
                  <a:pt x="47849" y="3"/>
                </a:lnTo>
                <a:lnTo>
                  <a:pt x="558212" y="765548"/>
                </a:lnTo>
                <a:lnTo>
                  <a:pt x="47852" y="1531088"/>
                </a:lnTo>
                <a:lnTo>
                  <a:pt x="1" y="1531088"/>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6" name="Freeform: Shape 75">
            <a:extLst>
              <a:ext uri="{FF2B5EF4-FFF2-40B4-BE49-F238E27FC236}">
                <a16:creationId xmlns:a16="http://schemas.microsoft.com/office/drawing/2014/main" id="{4195064D-433E-CC72-85DF-3BEC063FFA9F}"/>
              </a:ext>
            </a:extLst>
          </p:cNvPr>
          <p:cNvSpPr/>
          <p:nvPr/>
        </p:nvSpPr>
        <p:spPr>
          <a:xfrm>
            <a:off x="4354352" y="420855"/>
            <a:ext cx="552007" cy="1531088"/>
          </a:xfrm>
          <a:custGeom>
            <a:avLst/>
            <a:gdLst>
              <a:gd name="connsiteX0" fmla="*/ 1 w 552007"/>
              <a:gd name="connsiteY0" fmla="*/ 0 h 1531088"/>
              <a:gd name="connsiteX1" fmla="*/ 41645 w 552007"/>
              <a:gd name="connsiteY1" fmla="*/ 0 h 1531088"/>
              <a:gd name="connsiteX2" fmla="*/ 552007 w 552007"/>
              <a:gd name="connsiteY2" fmla="*/ 765545 h 1531088"/>
              <a:gd name="connsiteX3" fmla="*/ 41646 w 552007"/>
              <a:gd name="connsiteY3" fmla="*/ 1531088 h 1531088"/>
              <a:gd name="connsiteX4" fmla="*/ 0 w 552007"/>
              <a:gd name="connsiteY4" fmla="*/ 1531088 h 1531088"/>
              <a:gd name="connsiteX5" fmla="*/ 510363 w 552007"/>
              <a:gd name="connsiteY5" fmla="*/ 765544 h 1531088"/>
              <a:gd name="connsiteX6" fmla="*/ 1 w 552007"/>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007" h="1531088">
                <a:moveTo>
                  <a:pt x="1" y="0"/>
                </a:moveTo>
                <a:lnTo>
                  <a:pt x="41645" y="0"/>
                </a:lnTo>
                <a:lnTo>
                  <a:pt x="552007" y="765545"/>
                </a:lnTo>
                <a:lnTo>
                  <a:pt x="41646" y="1531088"/>
                </a:lnTo>
                <a:lnTo>
                  <a:pt x="0" y="1531088"/>
                </a:lnTo>
                <a:lnTo>
                  <a:pt x="510363" y="765544"/>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5" name="Freeform: Shape 74">
            <a:extLst>
              <a:ext uri="{FF2B5EF4-FFF2-40B4-BE49-F238E27FC236}">
                <a16:creationId xmlns:a16="http://schemas.microsoft.com/office/drawing/2014/main" id="{276E3030-7CFC-A3DA-594E-A69A87C7E9FC}"/>
              </a:ext>
            </a:extLst>
          </p:cNvPr>
          <p:cNvSpPr/>
          <p:nvPr/>
        </p:nvSpPr>
        <p:spPr>
          <a:xfrm>
            <a:off x="2333280" y="420857"/>
            <a:ext cx="577705" cy="1531088"/>
          </a:xfrm>
          <a:custGeom>
            <a:avLst/>
            <a:gdLst>
              <a:gd name="connsiteX0" fmla="*/ 1 w 577705"/>
              <a:gd name="connsiteY0" fmla="*/ 0 h 1531088"/>
              <a:gd name="connsiteX1" fmla="*/ 202020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4 w 577705"/>
              <a:gd name="connsiteY5" fmla="*/ 1531088 h 1531088"/>
              <a:gd name="connsiteX6" fmla="*/ 0 w 577705"/>
              <a:gd name="connsiteY6" fmla="*/ 1531088 h 1531088"/>
              <a:gd name="connsiteX7" fmla="*/ 510363 w 577705"/>
              <a:gd name="connsiteY7" fmla="*/ 765544 h 1531088"/>
              <a:gd name="connsiteX8" fmla="*/ 1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0" y="0"/>
                </a:lnTo>
                <a:lnTo>
                  <a:pt x="202021" y="1"/>
                </a:lnTo>
                <a:lnTo>
                  <a:pt x="67343" y="1"/>
                </a:lnTo>
                <a:lnTo>
                  <a:pt x="577705" y="765546"/>
                </a:lnTo>
                <a:lnTo>
                  <a:pt x="67344" y="1531088"/>
                </a:lnTo>
                <a:lnTo>
                  <a:pt x="0" y="1531088"/>
                </a:lnTo>
                <a:lnTo>
                  <a:pt x="510363" y="765544"/>
                </a:lnTo>
                <a:lnTo>
                  <a:pt x="1" y="1"/>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4" name="Freeform: Shape 73">
            <a:extLst>
              <a:ext uri="{FF2B5EF4-FFF2-40B4-BE49-F238E27FC236}">
                <a16:creationId xmlns:a16="http://schemas.microsoft.com/office/drawing/2014/main" id="{871B3027-D81D-2E9E-6FDE-6562F7CF9394}"/>
              </a:ext>
            </a:extLst>
          </p:cNvPr>
          <p:cNvSpPr/>
          <p:nvPr/>
        </p:nvSpPr>
        <p:spPr>
          <a:xfrm>
            <a:off x="2556568" y="420857"/>
            <a:ext cx="662760" cy="1531088"/>
          </a:xfrm>
          <a:custGeom>
            <a:avLst/>
            <a:gdLst>
              <a:gd name="connsiteX0" fmla="*/ 125816 w 662760"/>
              <a:gd name="connsiteY0" fmla="*/ 0 h 1531088"/>
              <a:gd name="connsiteX1" fmla="*/ 152398 w 662760"/>
              <a:gd name="connsiteY1" fmla="*/ 0 h 1531088"/>
              <a:gd name="connsiteX2" fmla="*/ 662760 w 662760"/>
              <a:gd name="connsiteY2" fmla="*/ 765545 h 1531088"/>
              <a:gd name="connsiteX3" fmla="*/ 152399 w 662760"/>
              <a:gd name="connsiteY3" fmla="*/ 1531087 h 1531088"/>
              <a:gd name="connsiteX4" fmla="*/ 152399 w 662760"/>
              <a:gd name="connsiteY4" fmla="*/ 1531088 h 1531088"/>
              <a:gd name="connsiteX5" fmla="*/ 0 w 662760"/>
              <a:gd name="connsiteY5" fmla="*/ 1531088 h 1531088"/>
              <a:gd name="connsiteX6" fmla="*/ 1 w 662760"/>
              <a:gd name="connsiteY6" fmla="*/ 1531087 h 1531088"/>
              <a:gd name="connsiteX7" fmla="*/ 125815 w 662760"/>
              <a:gd name="connsiteY7" fmla="*/ 1531087 h 1531088"/>
              <a:gd name="connsiteX8" fmla="*/ 636178 w 662760"/>
              <a:gd name="connsiteY8" fmla="*/ 765543 h 1531088"/>
              <a:gd name="connsiteX9" fmla="*/ 125816 w 662760"/>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60" h="1531088">
                <a:moveTo>
                  <a:pt x="125816" y="0"/>
                </a:moveTo>
                <a:lnTo>
                  <a:pt x="152398" y="0"/>
                </a:lnTo>
                <a:lnTo>
                  <a:pt x="662760" y="765545"/>
                </a:lnTo>
                <a:lnTo>
                  <a:pt x="152399" y="1531087"/>
                </a:lnTo>
                <a:lnTo>
                  <a:pt x="152399" y="1531088"/>
                </a:lnTo>
                <a:lnTo>
                  <a:pt x="0" y="1531088"/>
                </a:lnTo>
                <a:lnTo>
                  <a:pt x="1" y="1531087"/>
                </a:lnTo>
                <a:lnTo>
                  <a:pt x="125815" y="1531087"/>
                </a:lnTo>
                <a:lnTo>
                  <a:pt x="636178" y="765543"/>
                </a:lnTo>
                <a:lnTo>
                  <a:pt x="125816"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3" name="Freeform: Shape 72">
            <a:extLst>
              <a:ext uri="{FF2B5EF4-FFF2-40B4-BE49-F238E27FC236}">
                <a16:creationId xmlns:a16="http://schemas.microsoft.com/office/drawing/2014/main" id="{7916E224-36ED-096B-474B-931A47750685}"/>
              </a:ext>
            </a:extLst>
          </p:cNvPr>
          <p:cNvSpPr/>
          <p:nvPr/>
        </p:nvSpPr>
        <p:spPr>
          <a:xfrm>
            <a:off x="3536531" y="420857"/>
            <a:ext cx="577705" cy="1531088"/>
          </a:xfrm>
          <a:custGeom>
            <a:avLst/>
            <a:gdLst>
              <a:gd name="connsiteX0" fmla="*/ 1 w 577705"/>
              <a:gd name="connsiteY0" fmla="*/ 0 h 1531088"/>
              <a:gd name="connsiteX1" fmla="*/ 202021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5 w 577705"/>
              <a:gd name="connsiteY5" fmla="*/ 1531088 h 1531088"/>
              <a:gd name="connsiteX6" fmla="*/ 0 w 577705"/>
              <a:gd name="connsiteY6" fmla="*/ 1531088 h 1531088"/>
              <a:gd name="connsiteX7" fmla="*/ 510363 w 577705"/>
              <a:gd name="connsiteY7" fmla="*/ 765544 h 1531088"/>
              <a:gd name="connsiteX8" fmla="*/ 2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1" y="0"/>
                </a:lnTo>
                <a:lnTo>
                  <a:pt x="202021" y="1"/>
                </a:lnTo>
                <a:lnTo>
                  <a:pt x="67343" y="1"/>
                </a:lnTo>
                <a:lnTo>
                  <a:pt x="577705" y="765546"/>
                </a:lnTo>
                <a:lnTo>
                  <a:pt x="67345" y="1531088"/>
                </a:lnTo>
                <a:lnTo>
                  <a:pt x="0" y="1531088"/>
                </a:lnTo>
                <a:lnTo>
                  <a:pt x="510363" y="765544"/>
                </a:lnTo>
                <a:lnTo>
                  <a:pt x="2" y="1"/>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2" name="Freeform: Shape 71">
            <a:extLst>
              <a:ext uri="{FF2B5EF4-FFF2-40B4-BE49-F238E27FC236}">
                <a16:creationId xmlns:a16="http://schemas.microsoft.com/office/drawing/2014/main" id="{1719B19D-5D50-A069-1C08-A9DA81937B02}"/>
              </a:ext>
            </a:extLst>
          </p:cNvPr>
          <p:cNvSpPr/>
          <p:nvPr/>
        </p:nvSpPr>
        <p:spPr>
          <a:xfrm>
            <a:off x="3759820" y="420857"/>
            <a:ext cx="662759" cy="1531088"/>
          </a:xfrm>
          <a:custGeom>
            <a:avLst/>
            <a:gdLst>
              <a:gd name="connsiteX0" fmla="*/ 125816 w 662759"/>
              <a:gd name="connsiteY0" fmla="*/ 0 h 1531088"/>
              <a:gd name="connsiteX1" fmla="*/ 152397 w 662759"/>
              <a:gd name="connsiteY1" fmla="*/ 0 h 1531088"/>
              <a:gd name="connsiteX2" fmla="*/ 662759 w 662759"/>
              <a:gd name="connsiteY2" fmla="*/ 765545 h 1531088"/>
              <a:gd name="connsiteX3" fmla="*/ 152399 w 662759"/>
              <a:gd name="connsiteY3" fmla="*/ 1531087 h 1531088"/>
              <a:gd name="connsiteX4" fmla="*/ 152398 w 662759"/>
              <a:gd name="connsiteY4" fmla="*/ 1531088 h 1531088"/>
              <a:gd name="connsiteX5" fmla="*/ 0 w 662759"/>
              <a:gd name="connsiteY5" fmla="*/ 1531088 h 1531088"/>
              <a:gd name="connsiteX6" fmla="*/ 0 w 662759"/>
              <a:gd name="connsiteY6" fmla="*/ 1531087 h 1531088"/>
              <a:gd name="connsiteX7" fmla="*/ 125814 w 662759"/>
              <a:gd name="connsiteY7" fmla="*/ 1531087 h 1531088"/>
              <a:gd name="connsiteX8" fmla="*/ 636177 w 662759"/>
              <a:gd name="connsiteY8" fmla="*/ 765543 h 1531088"/>
              <a:gd name="connsiteX9" fmla="*/ 125816 w 662759"/>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59" h="1531088">
                <a:moveTo>
                  <a:pt x="125816" y="0"/>
                </a:moveTo>
                <a:lnTo>
                  <a:pt x="152397" y="0"/>
                </a:lnTo>
                <a:lnTo>
                  <a:pt x="662759" y="765545"/>
                </a:lnTo>
                <a:lnTo>
                  <a:pt x="152399" y="1531087"/>
                </a:lnTo>
                <a:lnTo>
                  <a:pt x="152398" y="1531088"/>
                </a:lnTo>
                <a:lnTo>
                  <a:pt x="0" y="1531088"/>
                </a:lnTo>
                <a:lnTo>
                  <a:pt x="0" y="1531087"/>
                </a:lnTo>
                <a:lnTo>
                  <a:pt x="125814" y="1531087"/>
                </a:lnTo>
                <a:lnTo>
                  <a:pt x="636177" y="765543"/>
                </a:lnTo>
                <a:lnTo>
                  <a:pt x="125816"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19EE1CF5-B88D-21C6-C1F8-153DD9344A46}"/>
              </a:ext>
            </a:extLst>
          </p:cNvPr>
          <p:cNvSpPr/>
          <p:nvPr/>
        </p:nvSpPr>
        <p:spPr>
          <a:xfrm>
            <a:off x="2535299" y="420858"/>
            <a:ext cx="531630" cy="15310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6CD11A0E-7256-62CE-304F-EFADD404CEA0}"/>
              </a:ext>
            </a:extLst>
          </p:cNvPr>
          <p:cNvSpPr/>
          <p:nvPr/>
        </p:nvSpPr>
        <p:spPr>
          <a:xfrm>
            <a:off x="3192747" y="420858"/>
            <a:ext cx="567071" cy="1531085"/>
          </a:xfrm>
          <a:custGeom>
            <a:avLst/>
            <a:gdLst>
              <a:gd name="connsiteX0" fmla="*/ 1 w 567071"/>
              <a:gd name="connsiteY0" fmla="*/ 0 h 1531085"/>
              <a:gd name="connsiteX1" fmla="*/ 56708 w 567071"/>
              <a:gd name="connsiteY1" fmla="*/ 0 h 1531085"/>
              <a:gd name="connsiteX2" fmla="*/ 567071 w 567071"/>
              <a:gd name="connsiteY2" fmla="*/ 765545 h 1531085"/>
              <a:gd name="connsiteX3" fmla="*/ 56711 w 567071"/>
              <a:gd name="connsiteY3" fmla="*/ 1531085 h 1531085"/>
              <a:gd name="connsiteX4" fmla="*/ 0 w 567071"/>
              <a:gd name="connsiteY4" fmla="*/ 1531085 h 1531085"/>
              <a:gd name="connsiteX5" fmla="*/ 510361 w 567071"/>
              <a:gd name="connsiteY5" fmla="*/ 765542 h 1531085"/>
              <a:gd name="connsiteX6" fmla="*/ 1 w 567071"/>
              <a:gd name="connsiteY6" fmla="*/ 0 h 153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071" h="1531085">
                <a:moveTo>
                  <a:pt x="1" y="0"/>
                </a:moveTo>
                <a:lnTo>
                  <a:pt x="56708" y="0"/>
                </a:lnTo>
                <a:lnTo>
                  <a:pt x="567071" y="765545"/>
                </a:lnTo>
                <a:lnTo>
                  <a:pt x="56711" y="1531085"/>
                </a:lnTo>
                <a:lnTo>
                  <a:pt x="0" y="1531085"/>
                </a:lnTo>
                <a:lnTo>
                  <a:pt x="510361" y="765542"/>
                </a:lnTo>
                <a:lnTo>
                  <a:pt x="1"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9" name="Freeform: Shape 68">
            <a:extLst>
              <a:ext uri="{FF2B5EF4-FFF2-40B4-BE49-F238E27FC236}">
                <a16:creationId xmlns:a16="http://schemas.microsoft.com/office/drawing/2014/main" id="{CF1F6D03-30FC-5559-B96A-9BD155531E93}"/>
              </a:ext>
            </a:extLst>
          </p:cNvPr>
          <p:cNvSpPr/>
          <p:nvPr/>
        </p:nvSpPr>
        <p:spPr>
          <a:xfrm>
            <a:off x="3738550" y="420858"/>
            <a:ext cx="531630" cy="15310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8" name="Freeform: Shape 67">
            <a:extLst>
              <a:ext uri="{FF2B5EF4-FFF2-40B4-BE49-F238E27FC236}">
                <a16:creationId xmlns:a16="http://schemas.microsoft.com/office/drawing/2014/main" id="{759318D1-3A8F-5A50-1085-1BA148802C73}"/>
              </a:ext>
            </a:extLst>
          </p:cNvPr>
          <p:cNvSpPr/>
          <p:nvPr/>
        </p:nvSpPr>
        <p:spPr>
          <a:xfrm>
            <a:off x="6357696" y="420846"/>
            <a:ext cx="1020725" cy="1531089"/>
          </a:xfrm>
          <a:custGeom>
            <a:avLst/>
            <a:gdLst>
              <a:gd name="connsiteX0" fmla="*/ 0 w 1020725"/>
              <a:gd name="connsiteY0" fmla="*/ 0 h 1531089"/>
              <a:gd name="connsiteX1" fmla="*/ 510363 w 1020725"/>
              <a:gd name="connsiteY1" fmla="*/ 0 h 1531089"/>
              <a:gd name="connsiteX2" fmla="*/ 1020725 w 1020725"/>
              <a:gd name="connsiteY2" fmla="*/ 765545 h 1531089"/>
              <a:gd name="connsiteX3" fmla="*/ 510363 w 1020725"/>
              <a:gd name="connsiteY3" fmla="*/ 1531089 h 1531089"/>
              <a:gd name="connsiteX4" fmla="*/ 327838 w 1020725"/>
              <a:gd name="connsiteY4" fmla="*/ 1531089 h 1531089"/>
              <a:gd name="connsiteX5" fmla="*/ 838199 w 1020725"/>
              <a:gd name="connsiteY5" fmla="*/ 765546 h 1531089"/>
              <a:gd name="connsiteX6" fmla="*/ 327837 w 1020725"/>
              <a:gd name="connsiteY6" fmla="*/ 1 h 1531089"/>
              <a:gd name="connsiteX7" fmla="*/ 180753 w 1020725"/>
              <a:gd name="connsiteY7" fmla="*/ 1 h 1531089"/>
              <a:gd name="connsiteX8" fmla="*/ 691115 w 1020725"/>
              <a:gd name="connsiteY8" fmla="*/ 765546 h 1531089"/>
              <a:gd name="connsiteX9" fmla="*/ 180754 w 1020725"/>
              <a:gd name="connsiteY9" fmla="*/ 1531089 h 1531089"/>
              <a:gd name="connsiteX10" fmla="*/ 0 w 1020725"/>
              <a:gd name="connsiteY10" fmla="*/ 1531089 h 1531089"/>
              <a:gd name="connsiteX11" fmla="*/ 510363 w 1020725"/>
              <a:gd name="connsiteY11" fmla="*/ 765545 h 1531089"/>
              <a:gd name="connsiteX12" fmla="*/ 1 w 1020725"/>
              <a:gd name="connsiteY12" fmla="*/ 1 h 1531089"/>
              <a:gd name="connsiteX13" fmla="*/ 0 w 1020725"/>
              <a:gd name="connsiteY13"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0725" h="1531089">
                <a:moveTo>
                  <a:pt x="0" y="0"/>
                </a:moveTo>
                <a:lnTo>
                  <a:pt x="510363" y="0"/>
                </a:lnTo>
                <a:lnTo>
                  <a:pt x="1020725" y="765545"/>
                </a:lnTo>
                <a:lnTo>
                  <a:pt x="510363" y="1531089"/>
                </a:lnTo>
                <a:lnTo>
                  <a:pt x="327838" y="1531089"/>
                </a:lnTo>
                <a:lnTo>
                  <a:pt x="838199" y="765546"/>
                </a:lnTo>
                <a:lnTo>
                  <a:pt x="327837" y="1"/>
                </a:lnTo>
                <a:lnTo>
                  <a:pt x="180753" y="1"/>
                </a:lnTo>
                <a:lnTo>
                  <a:pt x="691115" y="765546"/>
                </a:lnTo>
                <a:lnTo>
                  <a:pt x="180754"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7" name="Freeform: Shape 66">
            <a:extLst>
              <a:ext uri="{FF2B5EF4-FFF2-40B4-BE49-F238E27FC236}">
                <a16:creationId xmlns:a16="http://schemas.microsoft.com/office/drawing/2014/main" id="{9F7EC277-925A-AAA6-0B77-EB86AD633982}"/>
              </a:ext>
            </a:extLst>
          </p:cNvPr>
          <p:cNvSpPr/>
          <p:nvPr/>
        </p:nvSpPr>
        <p:spPr>
          <a:xfrm>
            <a:off x="6175171" y="420848"/>
            <a:ext cx="671621" cy="15310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4 w 671621"/>
              <a:gd name="connsiteY6" fmla="*/ 1531088 h 1531089"/>
              <a:gd name="connsiteX7" fmla="*/ 536944 w 671621"/>
              <a:gd name="connsiteY7" fmla="*/ 765546 h 1531089"/>
              <a:gd name="connsiteX8" fmla="*/ 26582 w 671621"/>
              <a:gd name="connsiteY8" fmla="*/ 1 h 1531089"/>
              <a:gd name="connsiteX9" fmla="*/ 1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4" y="1531088"/>
                </a:lnTo>
                <a:lnTo>
                  <a:pt x="536944" y="765546"/>
                </a:lnTo>
                <a:lnTo>
                  <a:pt x="26582" y="1"/>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6" name="Freeform: Shape 65">
            <a:extLst>
              <a:ext uri="{FF2B5EF4-FFF2-40B4-BE49-F238E27FC236}">
                <a16:creationId xmlns:a16="http://schemas.microsoft.com/office/drawing/2014/main" id="{AF23F16A-ECAC-7F83-41A4-38C5478C9D17}"/>
              </a:ext>
            </a:extLst>
          </p:cNvPr>
          <p:cNvSpPr/>
          <p:nvPr/>
        </p:nvSpPr>
        <p:spPr>
          <a:xfrm>
            <a:off x="5691390" y="420849"/>
            <a:ext cx="645040" cy="1531089"/>
          </a:xfrm>
          <a:custGeom>
            <a:avLst/>
            <a:gdLst>
              <a:gd name="connsiteX0" fmla="*/ 0 w 645040"/>
              <a:gd name="connsiteY0" fmla="*/ 0 h 1531089"/>
              <a:gd name="connsiteX1" fmla="*/ 134678 w 645040"/>
              <a:gd name="connsiteY1" fmla="*/ 0 h 1531089"/>
              <a:gd name="connsiteX2" fmla="*/ 134679 w 645040"/>
              <a:gd name="connsiteY2" fmla="*/ 1 h 1531089"/>
              <a:gd name="connsiteX3" fmla="*/ 645040 w 645040"/>
              <a:gd name="connsiteY3" fmla="*/ 765544 h 1531089"/>
              <a:gd name="connsiteX4" fmla="*/ 134677 w 645040"/>
              <a:gd name="connsiteY4" fmla="*/ 1531088 h 1531089"/>
              <a:gd name="connsiteX5" fmla="*/ 202022 w 645040"/>
              <a:gd name="connsiteY5" fmla="*/ 1531088 h 1531089"/>
              <a:gd name="connsiteX6" fmla="*/ 202021 w 645040"/>
              <a:gd name="connsiteY6" fmla="*/ 1531089 h 1531089"/>
              <a:gd name="connsiteX7" fmla="*/ 0 w 645040"/>
              <a:gd name="connsiteY7" fmla="*/ 1531089 h 1531089"/>
              <a:gd name="connsiteX8" fmla="*/ 510363 w 645040"/>
              <a:gd name="connsiteY8" fmla="*/ 765545 h 1531089"/>
              <a:gd name="connsiteX9" fmla="*/ 1 w 645040"/>
              <a:gd name="connsiteY9" fmla="*/ 1 h 1531089"/>
              <a:gd name="connsiteX10" fmla="*/ 0 w 645040"/>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040" h="1531089">
                <a:moveTo>
                  <a:pt x="0" y="0"/>
                </a:moveTo>
                <a:lnTo>
                  <a:pt x="134678" y="0"/>
                </a:lnTo>
                <a:lnTo>
                  <a:pt x="134679" y="1"/>
                </a:lnTo>
                <a:lnTo>
                  <a:pt x="645040" y="765544"/>
                </a:lnTo>
                <a:lnTo>
                  <a:pt x="134677" y="1531088"/>
                </a:lnTo>
                <a:lnTo>
                  <a:pt x="202022" y="1531088"/>
                </a:lnTo>
                <a:lnTo>
                  <a:pt x="202021"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5" name="Freeform: Shape 64">
            <a:extLst>
              <a:ext uri="{FF2B5EF4-FFF2-40B4-BE49-F238E27FC236}">
                <a16:creationId xmlns:a16="http://schemas.microsoft.com/office/drawing/2014/main" id="{9B5A6D9E-6475-1BDD-06D7-B40535F112C5}"/>
              </a:ext>
            </a:extLst>
          </p:cNvPr>
          <p:cNvSpPr/>
          <p:nvPr/>
        </p:nvSpPr>
        <p:spPr>
          <a:xfrm>
            <a:off x="6028088" y="420849"/>
            <a:ext cx="657445" cy="1531087"/>
          </a:xfrm>
          <a:custGeom>
            <a:avLst/>
            <a:gdLst>
              <a:gd name="connsiteX0" fmla="*/ 0 w 657445"/>
              <a:gd name="connsiteY0" fmla="*/ 0 h 1531087"/>
              <a:gd name="connsiteX1" fmla="*/ 147084 w 657445"/>
              <a:gd name="connsiteY1" fmla="*/ 0 h 1531087"/>
              <a:gd name="connsiteX2" fmla="*/ 657445 w 657445"/>
              <a:gd name="connsiteY2" fmla="*/ 765543 h 1531087"/>
              <a:gd name="connsiteX3" fmla="*/ 147082 w 657445"/>
              <a:gd name="connsiteY3" fmla="*/ 1531087 h 1531087"/>
              <a:gd name="connsiteX4" fmla="*/ 21268 w 657445"/>
              <a:gd name="connsiteY4" fmla="*/ 1531087 h 1531087"/>
              <a:gd name="connsiteX5" fmla="*/ 531628 w 657445"/>
              <a:gd name="connsiteY5" fmla="*/ 765546 h 1531087"/>
              <a:gd name="connsiteX6" fmla="*/ 21266 w 657445"/>
              <a:gd name="connsiteY6" fmla="*/ 1 h 1531087"/>
              <a:gd name="connsiteX7" fmla="*/ 0 w 657445"/>
              <a:gd name="connsiteY7" fmla="*/ 1 h 1531087"/>
              <a:gd name="connsiteX8" fmla="*/ 0 w 657445"/>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5" h="1531087">
                <a:moveTo>
                  <a:pt x="0" y="0"/>
                </a:moveTo>
                <a:lnTo>
                  <a:pt x="147084" y="0"/>
                </a:lnTo>
                <a:lnTo>
                  <a:pt x="657445" y="765543"/>
                </a:lnTo>
                <a:lnTo>
                  <a:pt x="147082" y="1531087"/>
                </a:lnTo>
                <a:lnTo>
                  <a:pt x="21268" y="1531087"/>
                </a:lnTo>
                <a:lnTo>
                  <a:pt x="531628" y="765546"/>
                </a:lnTo>
                <a:lnTo>
                  <a:pt x="21266" y="1"/>
                </a:lnTo>
                <a:lnTo>
                  <a:pt x="0"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E83B932E-8878-4AD0-D552-8227FF4CDD23}"/>
              </a:ext>
            </a:extLst>
          </p:cNvPr>
          <p:cNvSpPr/>
          <p:nvPr/>
        </p:nvSpPr>
        <p:spPr>
          <a:xfrm>
            <a:off x="5173057" y="420850"/>
            <a:ext cx="691115" cy="1531089"/>
          </a:xfrm>
          <a:custGeom>
            <a:avLst/>
            <a:gdLst>
              <a:gd name="connsiteX0" fmla="*/ 0 w 691115"/>
              <a:gd name="connsiteY0" fmla="*/ 0 h 1531089"/>
              <a:gd name="connsiteX1" fmla="*/ 209990 w 691115"/>
              <a:gd name="connsiteY1" fmla="*/ 0 h 1531089"/>
              <a:gd name="connsiteX2" fmla="*/ 209991 w 691115"/>
              <a:gd name="connsiteY2" fmla="*/ 1 h 1531089"/>
              <a:gd name="connsiteX3" fmla="*/ 180753 w 691115"/>
              <a:gd name="connsiteY3" fmla="*/ 1 h 1531089"/>
              <a:gd name="connsiteX4" fmla="*/ 691115 w 691115"/>
              <a:gd name="connsiteY4" fmla="*/ 765546 h 1531089"/>
              <a:gd name="connsiteX5" fmla="*/ 180754 w 691115"/>
              <a:gd name="connsiteY5" fmla="*/ 1531089 h 1531089"/>
              <a:gd name="connsiteX6" fmla="*/ 0 w 691115"/>
              <a:gd name="connsiteY6" fmla="*/ 1531089 h 1531089"/>
              <a:gd name="connsiteX7" fmla="*/ 510363 w 691115"/>
              <a:gd name="connsiteY7" fmla="*/ 765545 h 1531089"/>
              <a:gd name="connsiteX8" fmla="*/ 1 w 691115"/>
              <a:gd name="connsiteY8" fmla="*/ 1 h 1531089"/>
              <a:gd name="connsiteX9" fmla="*/ 0 w 691115"/>
              <a:gd name="connsiteY9"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1115" h="1531089">
                <a:moveTo>
                  <a:pt x="0" y="0"/>
                </a:moveTo>
                <a:lnTo>
                  <a:pt x="209990" y="0"/>
                </a:lnTo>
                <a:lnTo>
                  <a:pt x="209991" y="1"/>
                </a:lnTo>
                <a:lnTo>
                  <a:pt x="180753" y="1"/>
                </a:lnTo>
                <a:lnTo>
                  <a:pt x="691115" y="765546"/>
                </a:lnTo>
                <a:lnTo>
                  <a:pt x="180754"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3" name="Freeform: Shape 62">
            <a:extLst>
              <a:ext uri="{FF2B5EF4-FFF2-40B4-BE49-F238E27FC236}">
                <a16:creationId xmlns:a16="http://schemas.microsoft.com/office/drawing/2014/main" id="{20B4D313-CA18-5514-3D8D-7FBBAB70AAF6}"/>
              </a:ext>
            </a:extLst>
          </p:cNvPr>
          <p:cNvSpPr/>
          <p:nvPr/>
        </p:nvSpPr>
        <p:spPr>
          <a:xfrm>
            <a:off x="5538991" y="420850"/>
            <a:ext cx="654791" cy="1531089"/>
          </a:xfrm>
          <a:custGeom>
            <a:avLst/>
            <a:gdLst>
              <a:gd name="connsiteX0" fmla="*/ 0 w 654791"/>
              <a:gd name="connsiteY0" fmla="*/ 0 h 1531089"/>
              <a:gd name="connsiteX1" fmla="*/ 144429 w 654791"/>
              <a:gd name="connsiteY1" fmla="*/ 0 h 1531089"/>
              <a:gd name="connsiteX2" fmla="*/ 654791 w 654791"/>
              <a:gd name="connsiteY2" fmla="*/ 765545 h 1531089"/>
              <a:gd name="connsiteX3" fmla="*/ 144429 w 654791"/>
              <a:gd name="connsiteY3" fmla="*/ 1531089 h 1531089"/>
              <a:gd name="connsiteX4" fmla="*/ 0 w 654791"/>
              <a:gd name="connsiteY4" fmla="*/ 1531089 h 1531089"/>
              <a:gd name="connsiteX5" fmla="*/ 510363 w 654791"/>
              <a:gd name="connsiteY5" fmla="*/ 765545 h 1531089"/>
              <a:gd name="connsiteX6" fmla="*/ 0 w 654791"/>
              <a:gd name="connsiteY6"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791" h="1531089">
                <a:moveTo>
                  <a:pt x="0" y="0"/>
                </a:moveTo>
                <a:lnTo>
                  <a:pt x="144429" y="0"/>
                </a:lnTo>
                <a:lnTo>
                  <a:pt x="654791" y="765545"/>
                </a:lnTo>
                <a:lnTo>
                  <a:pt x="144429" y="1531089"/>
                </a:lnTo>
                <a:lnTo>
                  <a:pt x="0" y="1531089"/>
                </a:lnTo>
                <a:lnTo>
                  <a:pt x="510363"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2" name="Freeform: Shape 61">
            <a:extLst>
              <a:ext uri="{FF2B5EF4-FFF2-40B4-BE49-F238E27FC236}">
                <a16:creationId xmlns:a16="http://schemas.microsoft.com/office/drawing/2014/main" id="{5F205026-B068-96BD-121E-A2800CEE73F0}"/>
              </a:ext>
            </a:extLst>
          </p:cNvPr>
          <p:cNvSpPr/>
          <p:nvPr/>
        </p:nvSpPr>
        <p:spPr>
          <a:xfrm>
            <a:off x="5893410" y="420850"/>
            <a:ext cx="645039" cy="15310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6 w 645039"/>
              <a:gd name="connsiteY5" fmla="*/ 1531087 h 1531087"/>
              <a:gd name="connsiteX6" fmla="*/ 2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6" y="1531087"/>
                </a:lnTo>
                <a:lnTo>
                  <a:pt x="2" y="1531087"/>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1" name="Freeform: Shape 60">
            <a:extLst>
              <a:ext uri="{FF2B5EF4-FFF2-40B4-BE49-F238E27FC236}">
                <a16:creationId xmlns:a16="http://schemas.microsoft.com/office/drawing/2014/main" id="{8CC70518-F18E-2CF8-1688-6952E3DE7239}"/>
              </a:ext>
            </a:extLst>
          </p:cNvPr>
          <p:cNvSpPr/>
          <p:nvPr/>
        </p:nvSpPr>
        <p:spPr>
          <a:xfrm>
            <a:off x="5353810" y="420851"/>
            <a:ext cx="657446" cy="1531089"/>
          </a:xfrm>
          <a:custGeom>
            <a:avLst/>
            <a:gdLst>
              <a:gd name="connsiteX0" fmla="*/ 29238 w 657446"/>
              <a:gd name="connsiteY0" fmla="*/ 0 h 1531089"/>
              <a:gd name="connsiteX1" fmla="*/ 147084 w 657446"/>
              <a:gd name="connsiteY1" fmla="*/ 0 h 1531089"/>
              <a:gd name="connsiteX2" fmla="*/ 657446 w 657446"/>
              <a:gd name="connsiteY2" fmla="*/ 765545 h 1531089"/>
              <a:gd name="connsiteX3" fmla="*/ 147085 w 657446"/>
              <a:gd name="connsiteY3" fmla="*/ 1531088 h 1531089"/>
              <a:gd name="connsiteX4" fmla="*/ 147084 w 657446"/>
              <a:gd name="connsiteY4" fmla="*/ 1531089 h 1531089"/>
              <a:gd name="connsiteX5" fmla="*/ 0 w 657446"/>
              <a:gd name="connsiteY5" fmla="*/ 1531089 h 1531089"/>
              <a:gd name="connsiteX6" fmla="*/ 1 w 657446"/>
              <a:gd name="connsiteY6" fmla="*/ 1531088 h 1531089"/>
              <a:gd name="connsiteX7" fmla="*/ 29237 w 657446"/>
              <a:gd name="connsiteY7" fmla="*/ 1531088 h 1531089"/>
              <a:gd name="connsiteX8" fmla="*/ 539600 w 657446"/>
              <a:gd name="connsiteY8" fmla="*/ 765544 h 1531089"/>
              <a:gd name="connsiteX9" fmla="*/ 29238 w 657446"/>
              <a:gd name="connsiteY9"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446" h="1531089">
                <a:moveTo>
                  <a:pt x="29238" y="0"/>
                </a:moveTo>
                <a:lnTo>
                  <a:pt x="147084" y="0"/>
                </a:lnTo>
                <a:lnTo>
                  <a:pt x="657446" y="765545"/>
                </a:lnTo>
                <a:lnTo>
                  <a:pt x="147085" y="1531088"/>
                </a:lnTo>
                <a:lnTo>
                  <a:pt x="147084" y="1531089"/>
                </a:lnTo>
                <a:lnTo>
                  <a:pt x="0" y="1531089"/>
                </a:lnTo>
                <a:lnTo>
                  <a:pt x="1" y="1531088"/>
                </a:lnTo>
                <a:lnTo>
                  <a:pt x="29237" y="1531088"/>
                </a:lnTo>
                <a:lnTo>
                  <a:pt x="539600" y="765544"/>
                </a:lnTo>
                <a:lnTo>
                  <a:pt x="29238"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17251F22-72F3-945D-A8EB-953D1D0FFF20}"/>
              </a:ext>
            </a:extLst>
          </p:cNvPr>
          <p:cNvSpPr/>
          <p:nvPr/>
        </p:nvSpPr>
        <p:spPr>
          <a:xfrm>
            <a:off x="4990532" y="420852"/>
            <a:ext cx="671621" cy="15310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4 w 671621"/>
              <a:gd name="connsiteY6" fmla="*/ 1531088 h 1531089"/>
              <a:gd name="connsiteX7" fmla="*/ 536944 w 671621"/>
              <a:gd name="connsiteY7" fmla="*/ 765546 h 1531089"/>
              <a:gd name="connsiteX8" fmla="*/ 26582 w 671621"/>
              <a:gd name="connsiteY8" fmla="*/ 1 h 1531089"/>
              <a:gd name="connsiteX9" fmla="*/ 1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4" y="1531088"/>
                </a:lnTo>
                <a:lnTo>
                  <a:pt x="536944" y="765546"/>
                </a:lnTo>
                <a:lnTo>
                  <a:pt x="26582" y="1"/>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9" name="Freeform: Shape 58">
            <a:extLst>
              <a:ext uri="{FF2B5EF4-FFF2-40B4-BE49-F238E27FC236}">
                <a16:creationId xmlns:a16="http://schemas.microsoft.com/office/drawing/2014/main" id="{B92CB510-CE83-52D2-BE02-AB4B601D5649}"/>
              </a:ext>
            </a:extLst>
          </p:cNvPr>
          <p:cNvSpPr/>
          <p:nvPr/>
        </p:nvSpPr>
        <p:spPr>
          <a:xfrm>
            <a:off x="4506751" y="420853"/>
            <a:ext cx="645040" cy="1531089"/>
          </a:xfrm>
          <a:custGeom>
            <a:avLst/>
            <a:gdLst>
              <a:gd name="connsiteX0" fmla="*/ 0 w 645040"/>
              <a:gd name="connsiteY0" fmla="*/ 0 h 1531089"/>
              <a:gd name="connsiteX1" fmla="*/ 134678 w 645040"/>
              <a:gd name="connsiteY1" fmla="*/ 0 h 1531089"/>
              <a:gd name="connsiteX2" fmla="*/ 134679 w 645040"/>
              <a:gd name="connsiteY2" fmla="*/ 1 h 1531089"/>
              <a:gd name="connsiteX3" fmla="*/ 645040 w 645040"/>
              <a:gd name="connsiteY3" fmla="*/ 765544 h 1531089"/>
              <a:gd name="connsiteX4" fmla="*/ 134677 w 645040"/>
              <a:gd name="connsiteY4" fmla="*/ 1531088 h 1531089"/>
              <a:gd name="connsiteX5" fmla="*/ 202022 w 645040"/>
              <a:gd name="connsiteY5" fmla="*/ 1531088 h 1531089"/>
              <a:gd name="connsiteX6" fmla="*/ 202021 w 645040"/>
              <a:gd name="connsiteY6" fmla="*/ 1531089 h 1531089"/>
              <a:gd name="connsiteX7" fmla="*/ 71773 w 645040"/>
              <a:gd name="connsiteY7" fmla="*/ 1531089 h 1531089"/>
              <a:gd name="connsiteX8" fmla="*/ 582134 w 645040"/>
              <a:gd name="connsiteY8" fmla="*/ 765546 h 1531089"/>
              <a:gd name="connsiteX9" fmla="*/ 71772 w 645040"/>
              <a:gd name="connsiteY9" fmla="*/ 1 h 1531089"/>
              <a:gd name="connsiteX10" fmla="*/ 1 w 645040"/>
              <a:gd name="connsiteY10" fmla="*/ 1 h 1531089"/>
              <a:gd name="connsiteX11" fmla="*/ 0 w 645040"/>
              <a:gd name="connsiteY11"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5040" h="1531089">
                <a:moveTo>
                  <a:pt x="0" y="0"/>
                </a:moveTo>
                <a:lnTo>
                  <a:pt x="134678" y="0"/>
                </a:lnTo>
                <a:lnTo>
                  <a:pt x="134679" y="1"/>
                </a:lnTo>
                <a:lnTo>
                  <a:pt x="645040" y="765544"/>
                </a:lnTo>
                <a:lnTo>
                  <a:pt x="134677" y="1531088"/>
                </a:lnTo>
                <a:lnTo>
                  <a:pt x="202022" y="1531088"/>
                </a:lnTo>
                <a:lnTo>
                  <a:pt x="202021" y="1531089"/>
                </a:lnTo>
                <a:lnTo>
                  <a:pt x="71773" y="1531089"/>
                </a:lnTo>
                <a:lnTo>
                  <a:pt x="582134" y="765546"/>
                </a:lnTo>
                <a:lnTo>
                  <a:pt x="71772" y="1"/>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8" name="Freeform: Shape 57">
            <a:extLst>
              <a:ext uri="{FF2B5EF4-FFF2-40B4-BE49-F238E27FC236}">
                <a16:creationId xmlns:a16="http://schemas.microsoft.com/office/drawing/2014/main" id="{E9FED7B7-2E39-1B8A-F406-E70063D25EF7}"/>
              </a:ext>
            </a:extLst>
          </p:cNvPr>
          <p:cNvSpPr/>
          <p:nvPr/>
        </p:nvSpPr>
        <p:spPr>
          <a:xfrm>
            <a:off x="4843449" y="420853"/>
            <a:ext cx="657445" cy="1531087"/>
          </a:xfrm>
          <a:custGeom>
            <a:avLst/>
            <a:gdLst>
              <a:gd name="connsiteX0" fmla="*/ 0 w 657445"/>
              <a:gd name="connsiteY0" fmla="*/ 0 h 1531087"/>
              <a:gd name="connsiteX1" fmla="*/ 147084 w 657445"/>
              <a:gd name="connsiteY1" fmla="*/ 0 h 1531087"/>
              <a:gd name="connsiteX2" fmla="*/ 657445 w 657445"/>
              <a:gd name="connsiteY2" fmla="*/ 765543 h 1531087"/>
              <a:gd name="connsiteX3" fmla="*/ 147082 w 657445"/>
              <a:gd name="connsiteY3" fmla="*/ 1531087 h 1531087"/>
              <a:gd name="connsiteX4" fmla="*/ 21268 w 657445"/>
              <a:gd name="connsiteY4" fmla="*/ 1531087 h 1531087"/>
              <a:gd name="connsiteX5" fmla="*/ 531628 w 657445"/>
              <a:gd name="connsiteY5" fmla="*/ 765546 h 1531087"/>
              <a:gd name="connsiteX6" fmla="*/ 21266 w 657445"/>
              <a:gd name="connsiteY6" fmla="*/ 1 h 1531087"/>
              <a:gd name="connsiteX7" fmla="*/ 0 w 657445"/>
              <a:gd name="connsiteY7" fmla="*/ 1 h 1531087"/>
              <a:gd name="connsiteX8" fmla="*/ 0 w 657445"/>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5" h="1531087">
                <a:moveTo>
                  <a:pt x="0" y="0"/>
                </a:moveTo>
                <a:lnTo>
                  <a:pt x="147084" y="0"/>
                </a:lnTo>
                <a:lnTo>
                  <a:pt x="657445" y="765543"/>
                </a:lnTo>
                <a:lnTo>
                  <a:pt x="147082" y="1531087"/>
                </a:lnTo>
                <a:lnTo>
                  <a:pt x="21268" y="1531087"/>
                </a:lnTo>
                <a:lnTo>
                  <a:pt x="531628" y="765546"/>
                </a:lnTo>
                <a:lnTo>
                  <a:pt x="21266" y="1"/>
                </a:lnTo>
                <a:lnTo>
                  <a:pt x="0"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20DE71C8-2E22-4AA4-4376-C9A22CE1F8DF}"/>
              </a:ext>
            </a:extLst>
          </p:cNvPr>
          <p:cNvSpPr/>
          <p:nvPr/>
        </p:nvSpPr>
        <p:spPr>
          <a:xfrm>
            <a:off x="2864909" y="420854"/>
            <a:ext cx="1020725" cy="1531089"/>
          </a:xfrm>
          <a:custGeom>
            <a:avLst/>
            <a:gdLst>
              <a:gd name="connsiteX0" fmla="*/ 0 w 1020725"/>
              <a:gd name="connsiteY0" fmla="*/ 0 h 1531089"/>
              <a:gd name="connsiteX1" fmla="*/ 510363 w 1020725"/>
              <a:gd name="connsiteY1" fmla="*/ 0 h 1531089"/>
              <a:gd name="connsiteX2" fmla="*/ 510366 w 1020725"/>
              <a:gd name="connsiteY2" fmla="*/ 4 h 1531089"/>
              <a:gd name="connsiteX3" fmla="*/ 1020725 w 1020725"/>
              <a:gd name="connsiteY3" fmla="*/ 765545 h 1531089"/>
              <a:gd name="connsiteX4" fmla="*/ 510363 w 1020725"/>
              <a:gd name="connsiteY4" fmla="*/ 1531089 h 1531089"/>
              <a:gd name="connsiteX5" fmla="*/ 384549 w 1020725"/>
              <a:gd name="connsiteY5" fmla="*/ 1531089 h 1531089"/>
              <a:gd name="connsiteX6" fmla="*/ 894909 w 1020725"/>
              <a:gd name="connsiteY6" fmla="*/ 765549 h 1531089"/>
              <a:gd name="connsiteX7" fmla="*/ 384546 w 1020725"/>
              <a:gd name="connsiteY7" fmla="*/ 4 h 1531089"/>
              <a:gd name="connsiteX8" fmla="*/ 327839 w 1020725"/>
              <a:gd name="connsiteY8" fmla="*/ 4 h 1531089"/>
              <a:gd name="connsiteX9" fmla="*/ 327837 w 1020725"/>
              <a:gd name="connsiteY9" fmla="*/ 1 h 1531089"/>
              <a:gd name="connsiteX10" fmla="*/ 180753 w 1020725"/>
              <a:gd name="connsiteY10" fmla="*/ 1 h 1531089"/>
              <a:gd name="connsiteX11" fmla="*/ 691115 w 1020725"/>
              <a:gd name="connsiteY11" fmla="*/ 765546 h 1531089"/>
              <a:gd name="connsiteX12" fmla="*/ 180754 w 1020725"/>
              <a:gd name="connsiteY12" fmla="*/ 1531089 h 1531089"/>
              <a:gd name="connsiteX13" fmla="*/ 0 w 1020725"/>
              <a:gd name="connsiteY13" fmla="*/ 1531089 h 1531089"/>
              <a:gd name="connsiteX14" fmla="*/ 510363 w 1020725"/>
              <a:gd name="connsiteY14" fmla="*/ 765545 h 1531089"/>
              <a:gd name="connsiteX15" fmla="*/ 1 w 1020725"/>
              <a:gd name="connsiteY15" fmla="*/ 1 h 1531089"/>
              <a:gd name="connsiteX16" fmla="*/ 0 w 1020725"/>
              <a:gd name="connsiteY16"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20725" h="1531089">
                <a:moveTo>
                  <a:pt x="0" y="0"/>
                </a:moveTo>
                <a:lnTo>
                  <a:pt x="510363" y="0"/>
                </a:lnTo>
                <a:lnTo>
                  <a:pt x="510366" y="4"/>
                </a:lnTo>
                <a:lnTo>
                  <a:pt x="1020725" y="765545"/>
                </a:lnTo>
                <a:lnTo>
                  <a:pt x="510363" y="1531089"/>
                </a:lnTo>
                <a:lnTo>
                  <a:pt x="384549" y="1531089"/>
                </a:lnTo>
                <a:lnTo>
                  <a:pt x="894909" y="765549"/>
                </a:lnTo>
                <a:lnTo>
                  <a:pt x="384546" y="4"/>
                </a:lnTo>
                <a:lnTo>
                  <a:pt x="327839" y="4"/>
                </a:lnTo>
                <a:lnTo>
                  <a:pt x="327837" y="1"/>
                </a:lnTo>
                <a:lnTo>
                  <a:pt x="180753" y="1"/>
                </a:lnTo>
                <a:lnTo>
                  <a:pt x="691115" y="765546"/>
                </a:lnTo>
                <a:lnTo>
                  <a:pt x="180754"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6" name="Freeform: Shape 55">
            <a:extLst>
              <a:ext uri="{FF2B5EF4-FFF2-40B4-BE49-F238E27FC236}">
                <a16:creationId xmlns:a16="http://schemas.microsoft.com/office/drawing/2014/main" id="{5427A82B-450A-7D37-01C1-A1157D4528CE}"/>
              </a:ext>
            </a:extLst>
          </p:cNvPr>
          <p:cNvSpPr/>
          <p:nvPr/>
        </p:nvSpPr>
        <p:spPr>
          <a:xfrm>
            <a:off x="4068160" y="420854"/>
            <a:ext cx="640611" cy="1531089"/>
          </a:xfrm>
          <a:custGeom>
            <a:avLst/>
            <a:gdLst>
              <a:gd name="connsiteX0" fmla="*/ 0 w 640611"/>
              <a:gd name="connsiteY0" fmla="*/ 0 h 1531089"/>
              <a:gd name="connsiteX1" fmla="*/ 130248 w 640611"/>
              <a:gd name="connsiteY1" fmla="*/ 0 h 1531089"/>
              <a:gd name="connsiteX2" fmla="*/ 130249 w 640611"/>
              <a:gd name="connsiteY2" fmla="*/ 1 h 1531089"/>
              <a:gd name="connsiteX3" fmla="*/ 640611 w 640611"/>
              <a:gd name="connsiteY3" fmla="*/ 765545 h 1531089"/>
              <a:gd name="connsiteX4" fmla="*/ 130248 w 640611"/>
              <a:gd name="connsiteY4" fmla="*/ 1531089 h 1531089"/>
              <a:gd name="connsiteX5" fmla="*/ 0 w 640611"/>
              <a:gd name="connsiteY5" fmla="*/ 1531089 h 1531089"/>
              <a:gd name="connsiteX6" fmla="*/ 510363 w 640611"/>
              <a:gd name="connsiteY6" fmla="*/ 765545 h 1531089"/>
              <a:gd name="connsiteX7" fmla="*/ 1 w 640611"/>
              <a:gd name="connsiteY7" fmla="*/ 1 h 1531089"/>
              <a:gd name="connsiteX8" fmla="*/ 0 w 640611"/>
              <a:gd name="connsiteY8"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611" h="1531089">
                <a:moveTo>
                  <a:pt x="0" y="0"/>
                </a:moveTo>
                <a:lnTo>
                  <a:pt x="130248" y="0"/>
                </a:lnTo>
                <a:lnTo>
                  <a:pt x="130249" y="1"/>
                </a:lnTo>
                <a:lnTo>
                  <a:pt x="640611" y="765545"/>
                </a:lnTo>
                <a:lnTo>
                  <a:pt x="130248"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5" name="Freeform: Shape 54">
            <a:extLst>
              <a:ext uri="{FF2B5EF4-FFF2-40B4-BE49-F238E27FC236}">
                <a16:creationId xmlns:a16="http://schemas.microsoft.com/office/drawing/2014/main" id="{99F050FB-6B0A-6AC0-0111-FD327C342CCA}"/>
              </a:ext>
            </a:extLst>
          </p:cNvPr>
          <p:cNvSpPr/>
          <p:nvPr/>
        </p:nvSpPr>
        <p:spPr>
          <a:xfrm>
            <a:off x="4354352" y="420854"/>
            <a:ext cx="662762" cy="1531089"/>
          </a:xfrm>
          <a:custGeom>
            <a:avLst/>
            <a:gdLst>
              <a:gd name="connsiteX0" fmla="*/ 0 w 662762"/>
              <a:gd name="connsiteY0" fmla="*/ 0 h 1531089"/>
              <a:gd name="connsiteX1" fmla="*/ 152400 w 662762"/>
              <a:gd name="connsiteY1" fmla="*/ 0 h 1531089"/>
              <a:gd name="connsiteX2" fmla="*/ 662762 w 662762"/>
              <a:gd name="connsiteY2" fmla="*/ 765544 h 1531089"/>
              <a:gd name="connsiteX3" fmla="*/ 152399 w 662762"/>
              <a:gd name="connsiteY3" fmla="*/ 1531088 h 1531089"/>
              <a:gd name="connsiteX4" fmla="*/ 224172 w 662762"/>
              <a:gd name="connsiteY4" fmla="*/ 1531088 h 1531089"/>
              <a:gd name="connsiteX5" fmla="*/ 224171 w 662762"/>
              <a:gd name="connsiteY5" fmla="*/ 1531089 h 1531089"/>
              <a:gd name="connsiteX6" fmla="*/ 41646 w 662762"/>
              <a:gd name="connsiteY6" fmla="*/ 1531089 h 1531089"/>
              <a:gd name="connsiteX7" fmla="*/ 552007 w 662762"/>
              <a:gd name="connsiteY7" fmla="*/ 765546 h 1531089"/>
              <a:gd name="connsiteX8" fmla="*/ 41645 w 662762"/>
              <a:gd name="connsiteY8" fmla="*/ 1 h 1531089"/>
              <a:gd name="connsiteX9" fmla="*/ 1 w 662762"/>
              <a:gd name="connsiteY9" fmla="*/ 1 h 1531089"/>
              <a:gd name="connsiteX10" fmla="*/ 0 w 662762"/>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2762" h="1531089">
                <a:moveTo>
                  <a:pt x="0" y="0"/>
                </a:moveTo>
                <a:lnTo>
                  <a:pt x="152400" y="0"/>
                </a:lnTo>
                <a:lnTo>
                  <a:pt x="662762" y="765544"/>
                </a:lnTo>
                <a:lnTo>
                  <a:pt x="152399" y="1531088"/>
                </a:lnTo>
                <a:lnTo>
                  <a:pt x="224172" y="1531088"/>
                </a:lnTo>
                <a:lnTo>
                  <a:pt x="224171" y="1531089"/>
                </a:lnTo>
                <a:lnTo>
                  <a:pt x="41646" y="1531089"/>
                </a:lnTo>
                <a:lnTo>
                  <a:pt x="552007" y="765546"/>
                </a:lnTo>
                <a:lnTo>
                  <a:pt x="41645" y="1"/>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4" name="Freeform: Shape 53">
            <a:extLst>
              <a:ext uri="{FF2B5EF4-FFF2-40B4-BE49-F238E27FC236}">
                <a16:creationId xmlns:a16="http://schemas.microsoft.com/office/drawing/2014/main" id="{C1DD0B9B-EE97-5BD1-0B68-4F2F3B8F6616}"/>
              </a:ext>
            </a:extLst>
          </p:cNvPr>
          <p:cNvSpPr/>
          <p:nvPr/>
        </p:nvSpPr>
        <p:spPr>
          <a:xfrm>
            <a:off x="4708771" y="420854"/>
            <a:ext cx="645039" cy="15310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6 w 645039"/>
              <a:gd name="connsiteY5" fmla="*/ 1531087 h 1531087"/>
              <a:gd name="connsiteX6" fmla="*/ 2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6" y="1531087"/>
                </a:lnTo>
                <a:lnTo>
                  <a:pt x="2" y="1531087"/>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32BC4A4B-40F9-B989-9BD1-F2CBA69F4156}"/>
              </a:ext>
            </a:extLst>
          </p:cNvPr>
          <p:cNvSpPr/>
          <p:nvPr/>
        </p:nvSpPr>
        <p:spPr>
          <a:xfrm>
            <a:off x="4248913" y="420855"/>
            <a:ext cx="615802" cy="1531089"/>
          </a:xfrm>
          <a:custGeom>
            <a:avLst/>
            <a:gdLst>
              <a:gd name="connsiteX0" fmla="*/ 0 w 615802"/>
              <a:gd name="connsiteY0" fmla="*/ 0 h 1531089"/>
              <a:gd name="connsiteX1" fmla="*/ 105440 w 615802"/>
              <a:gd name="connsiteY1" fmla="*/ 0 h 1531089"/>
              <a:gd name="connsiteX2" fmla="*/ 615802 w 615802"/>
              <a:gd name="connsiteY2" fmla="*/ 765544 h 1531089"/>
              <a:gd name="connsiteX3" fmla="*/ 105439 w 615802"/>
              <a:gd name="connsiteY3" fmla="*/ 1531088 h 1531089"/>
              <a:gd name="connsiteX4" fmla="*/ 147085 w 615802"/>
              <a:gd name="connsiteY4" fmla="*/ 1531088 h 1531089"/>
              <a:gd name="connsiteX5" fmla="*/ 147084 w 615802"/>
              <a:gd name="connsiteY5" fmla="*/ 1531089 h 1531089"/>
              <a:gd name="connsiteX6" fmla="*/ 0 w 615802"/>
              <a:gd name="connsiteY6" fmla="*/ 1531089 h 1531089"/>
              <a:gd name="connsiteX7" fmla="*/ 1 w 615802"/>
              <a:gd name="connsiteY7" fmla="*/ 1531088 h 1531089"/>
              <a:gd name="connsiteX8" fmla="*/ 510362 w 615802"/>
              <a:gd name="connsiteY8" fmla="*/ 765545 h 1531089"/>
              <a:gd name="connsiteX9" fmla="*/ 0 w 615802"/>
              <a:gd name="connsiteY9"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802" h="1531089">
                <a:moveTo>
                  <a:pt x="0" y="0"/>
                </a:moveTo>
                <a:lnTo>
                  <a:pt x="105440" y="0"/>
                </a:lnTo>
                <a:lnTo>
                  <a:pt x="615802" y="765544"/>
                </a:lnTo>
                <a:lnTo>
                  <a:pt x="105439" y="1531088"/>
                </a:lnTo>
                <a:lnTo>
                  <a:pt x="147085" y="1531088"/>
                </a:lnTo>
                <a:lnTo>
                  <a:pt x="147084" y="1531089"/>
                </a:lnTo>
                <a:lnTo>
                  <a:pt x="0" y="1531089"/>
                </a:lnTo>
                <a:lnTo>
                  <a:pt x="1" y="1531088"/>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9DE41B99-7A45-565E-B491-81488D8E3059}"/>
              </a:ext>
            </a:extLst>
          </p:cNvPr>
          <p:cNvSpPr/>
          <p:nvPr/>
        </p:nvSpPr>
        <p:spPr>
          <a:xfrm>
            <a:off x="2682384" y="420856"/>
            <a:ext cx="671621" cy="15310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3 w 671621"/>
              <a:gd name="connsiteY6" fmla="*/ 1531088 h 1531089"/>
              <a:gd name="connsiteX7" fmla="*/ 536944 w 671621"/>
              <a:gd name="connsiteY7" fmla="*/ 765546 h 1531089"/>
              <a:gd name="connsiteX8" fmla="*/ 26582 w 671621"/>
              <a:gd name="connsiteY8" fmla="*/ 1 h 1531089"/>
              <a:gd name="connsiteX9" fmla="*/ 0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3" y="1531088"/>
                </a:lnTo>
                <a:lnTo>
                  <a:pt x="536944" y="765546"/>
                </a:lnTo>
                <a:lnTo>
                  <a:pt x="26582" y="1"/>
                </a:lnTo>
                <a:lnTo>
                  <a:pt x="0"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68662E9F-CBE7-7C37-169F-CCFA207BC309}"/>
              </a:ext>
            </a:extLst>
          </p:cNvPr>
          <p:cNvSpPr/>
          <p:nvPr/>
        </p:nvSpPr>
        <p:spPr>
          <a:xfrm>
            <a:off x="3885635" y="420856"/>
            <a:ext cx="671621" cy="15310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4 w 671621"/>
              <a:gd name="connsiteY6" fmla="*/ 1531088 h 1531089"/>
              <a:gd name="connsiteX7" fmla="*/ 536944 w 671621"/>
              <a:gd name="connsiteY7" fmla="*/ 765546 h 1531089"/>
              <a:gd name="connsiteX8" fmla="*/ 26582 w 671621"/>
              <a:gd name="connsiteY8" fmla="*/ 1 h 1531089"/>
              <a:gd name="connsiteX9" fmla="*/ 1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4" y="1531088"/>
                </a:lnTo>
                <a:lnTo>
                  <a:pt x="536944" y="765546"/>
                </a:lnTo>
                <a:lnTo>
                  <a:pt x="26582" y="1"/>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35867364-F498-EB76-82F1-E2D8AFF6EC86}"/>
              </a:ext>
            </a:extLst>
          </p:cNvPr>
          <p:cNvSpPr/>
          <p:nvPr/>
        </p:nvSpPr>
        <p:spPr>
          <a:xfrm>
            <a:off x="2198603" y="420857"/>
            <a:ext cx="645040" cy="1531089"/>
          </a:xfrm>
          <a:custGeom>
            <a:avLst/>
            <a:gdLst>
              <a:gd name="connsiteX0" fmla="*/ 0 w 645040"/>
              <a:gd name="connsiteY0" fmla="*/ 0 h 1531089"/>
              <a:gd name="connsiteX1" fmla="*/ 134678 w 645040"/>
              <a:gd name="connsiteY1" fmla="*/ 0 h 1531089"/>
              <a:gd name="connsiteX2" fmla="*/ 134678 w 645040"/>
              <a:gd name="connsiteY2" fmla="*/ 1 h 1531089"/>
              <a:gd name="connsiteX3" fmla="*/ 645040 w 645040"/>
              <a:gd name="connsiteY3" fmla="*/ 765544 h 1531089"/>
              <a:gd name="connsiteX4" fmla="*/ 134677 w 645040"/>
              <a:gd name="connsiteY4" fmla="*/ 1531088 h 1531089"/>
              <a:gd name="connsiteX5" fmla="*/ 202021 w 645040"/>
              <a:gd name="connsiteY5" fmla="*/ 1531088 h 1531089"/>
              <a:gd name="connsiteX6" fmla="*/ 202021 w 645040"/>
              <a:gd name="connsiteY6" fmla="*/ 1531089 h 1531089"/>
              <a:gd name="connsiteX7" fmla="*/ 0 w 645040"/>
              <a:gd name="connsiteY7" fmla="*/ 1531089 h 1531089"/>
              <a:gd name="connsiteX8" fmla="*/ 510363 w 645040"/>
              <a:gd name="connsiteY8" fmla="*/ 765545 h 1531089"/>
              <a:gd name="connsiteX9" fmla="*/ 1 w 645040"/>
              <a:gd name="connsiteY9" fmla="*/ 1 h 1531089"/>
              <a:gd name="connsiteX10" fmla="*/ 0 w 645040"/>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040" h="1531089">
                <a:moveTo>
                  <a:pt x="0" y="0"/>
                </a:moveTo>
                <a:lnTo>
                  <a:pt x="134678" y="0"/>
                </a:lnTo>
                <a:lnTo>
                  <a:pt x="134678" y="1"/>
                </a:lnTo>
                <a:lnTo>
                  <a:pt x="645040" y="765544"/>
                </a:lnTo>
                <a:lnTo>
                  <a:pt x="134677" y="1531088"/>
                </a:lnTo>
                <a:lnTo>
                  <a:pt x="202021" y="1531088"/>
                </a:lnTo>
                <a:lnTo>
                  <a:pt x="202021"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DE38BA34-98ED-1E54-A109-81B3DBAE335B}"/>
              </a:ext>
            </a:extLst>
          </p:cNvPr>
          <p:cNvSpPr/>
          <p:nvPr/>
        </p:nvSpPr>
        <p:spPr>
          <a:xfrm>
            <a:off x="2535300" y="420857"/>
            <a:ext cx="657446" cy="1531087"/>
          </a:xfrm>
          <a:custGeom>
            <a:avLst/>
            <a:gdLst>
              <a:gd name="connsiteX0" fmla="*/ 0 w 657446"/>
              <a:gd name="connsiteY0" fmla="*/ 0 h 1531087"/>
              <a:gd name="connsiteX1" fmla="*/ 147084 w 657446"/>
              <a:gd name="connsiteY1" fmla="*/ 0 h 1531087"/>
              <a:gd name="connsiteX2" fmla="*/ 657446 w 657446"/>
              <a:gd name="connsiteY2" fmla="*/ 765543 h 1531087"/>
              <a:gd name="connsiteX3" fmla="*/ 147083 w 657446"/>
              <a:gd name="connsiteY3" fmla="*/ 1531087 h 1531087"/>
              <a:gd name="connsiteX4" fmla="*/ 21269 w 657446"/>
              <a:gd name="connsiteY4" fmla="*/ 1531087 h 1531087"/>
              <a:gd name="connsiteX5" fmla="*/ 531629 w 657446"/>
              <a:gd name="connsiteY5" fmla="*/ 765546 h 1531087"/>
              <a:gd name="connsiteX6" fmla="*/ 21267 w 657446"/>
              <a:gd name="connsiteY6" fmla="*/ 1 h 1531087"/>
              <a:gd name="connsiteX7" fmla="*/ 1 w 657446"/>
              <a:gd name="connsiteY7" fmla="*/ 1 h 1531087"/>
              <a:gd name="connsiteX8" fmla="*/ 0 w 657446"/>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6" h="1531087">
                <a:moveTo>
                  <a:pt x="0" y="0"/>
                </a:moveTo>
                <a:lnTo>
                  <a:pt x="147084" y="0"/>
                </a:lnTo>
                <a:lnTo>
                  <a:pt x="657446" y="765543"/>
                </a:lnTo>
                <a:lnTo>
                  <a:pt x="147083" y="1531087"/>
                </a:lnTo>
                <a:lnTo>
                  <a:pt x="21269" y="1531087"/>
                </a:lnTo>
                <a:lnTo>
                  <a:pt x="531629" y="765546"/>
                </a:lnTo>
                <a:lnTo>
                  <a:pt x="21267" y="1"/>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00805522-75B9-477C-5C75-1574CBC53C42}"/>
              </a:ext>
            </a:extLst>
          </p:cNvPr>
          <p:cNvSpPr/>
          <p:nvPr/>
        </p:nvSpPr>
        <p:spPr>
          <a:xfrm>
            <a:off x="3401854" y="420857"/>
            <a:ext cx="645040" cy="1531089"/>
          </a:xfrm>
          <a:custGeom>
            <a:avLst/>
            <a:gdLst>
              <a:gd name="connsiteX0" fmla="*/ 0 w 645040"/>
              <a:gd name="connsiteY0" fmla="*/ 0 h 1531089"/>
              <a:gd name="connsiteX1" fmla="*/ 134678 w 645040"/>
              <a:gd name="connsiteY1" fmla="*/ 0 h 1531089"/>
              <a:gd name="connsiteX2" fmla="*/ 134679 w 645040"/>
              <a:gd name="connsiteY2" fmla="*/ 1 h 1531089"/>
              <a:gd name="connsiteX3" fmla="*/ 645040 w 645040"/>
              <a:gd name="connsiteY3" fmla="*/ 765544 h 1531089"/>
              <a:gd name="connsiteX4" fmla="*/ 134677 w 645040"/>
              <a:gd name="connsiteY4" fmla="*/ 1531088 h 1531089"/>
              <a:gd name="connsiteX5" fmla="*/ 202022 w 645040"/>
              <a:gd name="connsiteY5" fmla="*/ 1531088 h 1531089"/>
              <a:gd name="connsiteX6" fmla="*/ 202021 w 645040"/>
              <a:gd name="connsiteY6" fmla="*/ 1531089 h 1531089"/>
              <a:gd name="connsiteX7" fmla="*/ 0 w 645040"/>
              <a:gd name="connsiteY7" fmla="*/ 1531089 h 1531089"/>
              <a:gd name="connsiteX8" fmla="*/ 510363 w 645040"/>
              <a:gd name="connsiteY8" fmla="*/ 765545 h 1531089"/>
              <a:gd name="connsiteX9" fmla="*/ 1 w 645040"/>
              <a:gd name="connsiteY9" fmla="*/ 1 h 1531089"/>
              <a:gd name="connsiteX10" fmla="*/ 0 w 645040"/>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040" h="1531089">
                <a:moveTo>
                  <a:pt x="0" y="0"/>
                </a:moveTo>
                <a:lnTo>
                  <a:pt x="134678" y="0"/>
                </a:lnTo>
                <a:lnTo>
                  <a:pt x="134679" y="1"/>
                </a:lnTo>
                <a:lnTo>
                  <a:pt x="645040" y="765544"/>
                </a:lnTo>
                <a:lnTo>
                  <a:pt x="134677" y="1531088"/>
                </a:lnTo>
                <a:lnTo>
                  <a:pt x="202022" y="1531088"/>
                </a:lnTo>
                <a:lnTo>
                  <a:pt x="202021" y="1531089"/>
                </a:lnTo>
                <a:lnTo>
                  <a:pt x="0" y="1531089"/>
                </a:lnTo>
                <a:lnTo>
                  <a:pt x="510363" y="765545"/>
                </a:lnTo>
                <a:lnTo>
                  <a:pt x="1"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01ECDED6-7424-0925-A241-094E35BE6202}"/>
              </a:ext>
            </a:extLst>
          </p:cNvPr>
          <p:cNvSpPr/>
          <p:nvPr/>
        </p:nvSpPr>
        <p:spPr>
          <a:xfrm>
            <a:off x="3738552" y="420857"/>
            <a:ext cx="657445" cy="1531087"/>
          </a:xfrm>
          <a:custGeom>
            <a:avLst/>
            <a:gdLst>
              <a:gd name="connsiteX0" fmla="*/ 0 w 657445"/>
              <a:gd name="connsiteY0" fmla="*/ 0 h 1531087"/>
              <a:gd name="connsiteX1" fmla="*/ 147084 w 657445"/>
              <a:gd name="connsiteY1" fmla="*/ 0 h 1531087"/>
              <a:gd name="connsiteX2" fmla="*/ 657445 w 657445"/>
              <a:gd name="connsiteY2" fmla="*/ 765543 h 1531087"/>
              <a:gd name="connsiteX3" fmla="*/ 147082 w 657445"/>
              <a:gd name="connsiteY3" fmla="*/ 1531087 h 1531087"/>
              <a:gd name="connsiteX4" fmla="*/ 21268 w 657445"/>
              <a:gd name="connsiteY4" fmla="*/ 1531087 h 1531087"/>
              <a:gd name="connsiteX5" fmla="*/ 531628 w 657445"/>
              <a:gd name="connsiteY5" fmla="*/ 765546 h 1531087"/>
              <a:gd name="connsiteX6" fmla="*/ 21266 w 657445"/>
              <a:gd name="connsiteY6" fmla="*/ 1 h 1531087"/>
              <a:gd name="connsiteX7" fmla="*/ 0 w 657445"/>
              <a:gd name="connsiteY7" fmla="*/ 1 h 1531087"/>
              <a:gd name="connsiteX8" fmla="*/ 0 w 657445"/>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5" h="1531087">
                <a:moveTo>
                  <a:pt x="0" y="0"/>
                </a:moveTo>
                <a:lnTo>
                  <a:pt x="147084" y="0"/>
                </a:lnTo>
                <a:lnTo>
                  <a:pt x="657445" y="765543"/>
                </a:lnTo>
                <a:lnTo>
                  <a:pt x="147082" y="1531087"/>
                </a:lnTo>
                <a:lnTo>
                  <a:pt x="21268" y="1531087"/>
                </a:lnTo>
                <a:lnTo>
                  <a:pt x="531628" y="765546"/>
                </a:lnTo>
                <a:lnTo>
                  <a:pt x="21266" y="1"/>
                </a:lnTo>
                <a:lnTo>
                  <a:pt x="0" y="1"/>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6" name="Freeform: Shape 45">
            <a:extLst>
              <a:ext uri="{FF2B5EF4-FFF2-40B4-BE49-F238E27FC236}">
                <a16:creationId xmlns:a16="http://schemas.microsoft.com/office/drawing/2014/main" id="{8C671FA5-2F16-738A-5657-F30A6CA0B914}"/>
              </a:ext>
            </a:extLst>
          </p:cNvPr>
          <p:cNvSpPr/>
          <p:nvPr/>
        </p:nvSpPr>
        <p:spPr>
          <a:xfrm>
            <a:off x="2019179" y="442108"/>
            <a:ext cx="666307" cy="1531089"/>
          </a:xfrm>
          <a:custGeom>
            <a:avLst/>
            <a:gdLst>
              <a:gd name="connsiteX0" fmla="*/ 0 w 666307"/>
              <a:gd name="connsiteY0" fmla="*/ 0 h 1531089"/>
              <a:gd name="connsiteX1" fmla="*/ 155944 w 666307"/>
              <a:gd name="connsiteY1" fmla="*/ 0 h 1531089"/>
              <a:gd name="connsiteX2" fmla="*/ 666307 w 666307"/>
              <a:gd name="connsiteY2" fmla="*/ 765545 h 1531089"/>
              <a:gd name="connsiteX3" fmla="*/ 155944 w 666307"/>
              <a:gd name="connsiteY3" fmla="*/ 1531089 h 1531089"/>
              <a:gd name="connsiteX4" fmla="*/ 0 w 666307"/>
              <a:gd name="connsiteY4" fmla="*/ 1531089 h 1531089"/>
              <a:gd name="connsiteX5" fmla="*/ 510363 w 666307"/>
              <a:gd name="connsiteY5" fmla="*/ 765545 h 1531089"/>
              <a:gd name="connsiteX6" fmla="*/ 0 w 666307"/>
              <a:gd name="connsiteY6"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307" h="1531089">
                <a:moveTo>
                  <a:pt x="0" y="0"/>
                </a:moveTo>
                <a:lnTo>
                  <a:pt x="155944" y="0"/>
                </a:lnTo>
                <a:lnTo>
                  <a:pt x="666307" y="765545"/>
                </a:lnTo>
                <a:lnTo>
                  <a:pt x="155944" y="1531089"/>
                </a:lnTo>
                <a:lnTo>
                  <a:pt x="0" y="1531089"/>
                </a:lnTo>
                <a:lnTo>
                  <a:pt x="510363"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Freeform: Shape 44">
            <a:extLst>
              <a:ext uri="{FF2B5EF4-FFF2-40B4-BE49-F238E27FC236}">
                <a16:creationId xmlns:a16="http://schemas.microsoft.com/office/drawing/2014/main" id="{D05E468C-F733-3DCC-6F88-AA16E190F615}"/>
              </a:ext>
            </a:extLst>
          </p:cNvPr>
          <p:cNvSpPr/>
          <p:nvPr/>
        </p:nvSpPr>
        <p:spPr>
          <a:xfrm>
            <a:off x="2400623" y="420858"/>
            <a:ext cx="645039" cy="15310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5 w 645039"/>
              <a:gd name="connsiteY5" fmla="*/ 1531087 h 1531087"/>
              <a:gd name="connsiteX6" fmla="*/ 1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5" y="1531087"/>
                </a:lnTo>
                <a:lnTo>
                  <a:pt x="1" y="1531087"/>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4" name="Freeform: Shape 43">
            <a:extLst>
              <a:ext uri="{FF2B5EF4-FFF2-40B4-BE49-F238E27FC236}">
                <a16:creationId xmlns:a16="http://schemas.microsoft.com/office/drawing/2014/main" id="{31F7CC4E-573F-B8DA-AEE4-E788EC958B2C}"/>
              </a:ext>
            </a:extLst>
          </p:cNvPr>
          <p:cNvSpPr/>
          <p:nvPr/>
        </p:nvSpPr>
        <p:spPr>
          <a:xfrm>
            <a:off x="3093511" y="420858"/>
            <a:ext cx="609597" cy="1531085"/>
          </a:xfrm>
          <a:custGeom>
            <a:avLst/>
            <a:gdLst>
              <a:gd name="connsiteX0" fmla="*/ 0 w 609597"/>
              <a:gd name="connsiteY0" fmla="*/ 0 h 1531085"/>
              <a:gd name="connsiteX1" fmla="*/ 99237 w 609597"/>
              <a:gd name="connsiteY1" fmla="*/ 0 h 1531085"/>
              <a:gd name="connsiteX2" fmla="*/ 609597 w 609597"/>
              <a:gd name="connsiteY2" fmla="*/ 765542 h 1531085"/>
              <a:gd name="connsiteX3" fmla="*/ 99236 w 609597"/>
              <a:gd name="connsiteY3" fmla="*/ 1531085 h 1531085"/>
              <a:gd name="connsiteX4" fmla="*/ 3 w 609597"/>
              <a:gd name="connsiteY4" fmla="*/ 1531085 h 1531085"/>
              <a:gd name="connsiteX5" fmla="*/ 510363 w 609597"/>
              <a:gd name="connsiteY5" fmla="*/ 765545 h 1531085"/>
              <a:gd name="connsiteX6" fmla="*/ 0 w 609597"/>
              <a:gd name="connsiteY6" fmla="*/ 0 h 153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597" h="1531085">
                <a:moveTo>
                  <a:pt x="0" y="0"/>
                </a:moveTo>
                <a:lnTo>
                  <a:pt x="99237" y="0"/>
                </a:lnTo>
                <a:lnTo>
                  <a:pt x="609597" y="765542"/>
                </a:lnTo>
                <a:lnTo>
                  <a:pt x="99236" y="1531085"/>
                </a:lnTo>
                <a:lnTo>
                  <a:pt x="3" y="1531085"/>
                </a:lnTo>
                <a:lnTo>
                  <a:pt x="510363"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3" name="Freeform: Shape 42">
            <a:extLst>
              <a:ext uri="{FF2B5EF4-FFF2-40B4-BE49-F238E27FC236}">
                <a16:creationId xmlns:a16="http://schemas.microsoft.com/office/drawing/2014/main" id="{30C58187-2ED0-E437-7346-9A17BF7F113A}"/>
              </a:ext>
            </a:extLst>
          </p:cNvPr>
          <p:cNvSpPr/>
          <p:nvPr/>
        </p:nvSpPr>
        <p:spPr>
          <a:xfrm>
            <a:off x="3603874" y="420858"/>
            <a:ext cx="645039" cy="15310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6 w 645039"/>
              <a:gd name="connsiteY5" fmla="*/ 1531087 h 1531087"/>
              <a:gd name="connsiteX6" fmla="*/ 2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6" y="1531087"/>
                </a:lnTo>
                <a:lnTo>
                  <a:pt x="2" y="1531087"/>
                </a:lnTo>
                <a:lnTo>
                  <a:pt x="510362" y="765545"/>
                </a:lnTo>
                <a:lnTo>
                  <a:pt x="0" y="0"/>
                </a:lnTo>
                <a:close/>
              </a:path>
            </a:pathLst>
          </a:custGeom>
          <a:blipFill>
            <a:blip r:embed="rId2">
              <a:alphaModFix amt="65000"/>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2" name="Freeform: Shape 131">
            <a:extLst>
              <a:ext uri="{FF2B5EF4-FFF2-40B4-BE49-F238E27FC236}">
                <a16:creationId xmlns:a16="http://schemas.microsoft.com/office/drawing/2014/main" id="{53727085-E6C6-F369-4CCC-49BE12242236}"/>
              </a:ext>
            </a:extLst>
          </p:cNvPr>
          <p:cNvSpPr/>
          <p:nvPr/>
        </p:nvSpPr>
        <p:spPr>
          <a:xfrm>
            <a:off x="6690848" y="573247"/>
            <a:ext cx="668079" cy="1378688"/>
          </a:xfrm>
          <a:custGeom>
            <a:avLst/>
            <a:gdLst>
              <a:gd name="connsiteX0" fmla="*/ 0 w 657446"/>
              <a:gd name="connsiteY0" fmla="*/ 0 h 1531088"/>
              <a:gd name="connsiteX1" fmla="*/ 147084 w 657446"/>
              <a:gd name="connsiteY1" fmla="*/ 0 h 1531088"/>
              <a:gd name="connsiteX2" fmla="*/ 657446 w 657446"/>
              <a:gd name="connsiteY2" fmla="*/ 765545 h 1531088"/>
              <a:gd name="connsiteX3" fmla="*/ 147085 w 657446"/>
              <a:gd name="connsiteY3" fmla="*/ 1531088 h 1531088"/>
              <a:gd name="connsiteX4" fmla="*/ 1 w 657446"/>
              <a:gd name="connsiteY4" fmla="*/ 1531088 h 1531088"/>
              <a:gd name="connsiteX5" fmla="*/ 510362 w 657446"/>
              <a:gd name="connsiteY5" fmla="*/ 765545 h 1531088"/>
              <a:gd name="connsiteX6" fmla="*/ 0 w 657446"/>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446" h="1531088">
                <a:moveTo>
                  <a:pt x="0" y="0"/>
                </a:moveTo>
                <a:lnTo>
                  <a:pt x="147084" y="0"/>
                </a:lnTo>
                <a:lnTo>
                  <a:pt x="657446" y="765545"/>
                </a:lnTo>
                <a:lnTo>
                  <a:pt x="147085" y="1531088"/>
                </a:lnTo>
                <a:lnTo>
                  <a:pt x="1" y="1531088"/>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3" name="Freeform: Shape 132">
            <a:extLst>
              <a:ext uri="{FF2B5EF4-FFF2-40B4-BE49-F238E27FC236}">
                <a16:creationId xmlns:a16="http://schemas.microsoft.com/office/drawing/2014/main" id="{3268E46D-D488-DFA2-600A-170A6CB67525}"/>
              </a:ext>
            </a:extLst>
          </p:cNvPr>
          <p:cNvSpPr/>
          <p:nvPr/>
        </p:nvSpPr>
        <p:spPr>
          <a:xfrm>
            <a:off x="5978466" y="573249"/>
            <a:ext cx="668079" cy="1378688"/>
          </a:xfrm>
          <a:custGeom>
            <a:avLst/>
            <a:gdLst>
              <a:gd name="connsiteX0" fmla="*/ 1 w 577705"/>
              <a:gd name="connsiteY0" fmla="*/ 0 h 1531088"/>
              <a:gd name="connsiteX1" fmla="*/ 202021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5 w 577705"/>
              <a:gd name="connsiteY5" fmla="*/ 1531088 h 1531088"/>
              <a:gd name="connsiteX6" fmla="*/ 0 w 577705"/>
              <a:gd name="connsiteY6" fmla="*/ 1531088 h 1531088"/>
              <a:gd name="connsiteX7" fmla="*/ 510363 w 577705"/>
              <a:gd name="connsiteY7" fmla="*/ 765544 h 1531088"/>
              <a:gd name="connsiteX8" fmla="*/ 2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1" y="0"/>
                </a:lnTo>
                <a:lnTo>
                  <a:pt x="202021" y="1"/>
                </a:lnTo>
                <a:lnTo>
                  <a:pt x="67343" y="1"/>
                </a:lnTo>
                <a:lnTo>
                  <a:pt x="577705" y="765546"/>
                </a:lnTo>
                <a:lnTo>
                  <a:pt x="67345" y="1531088"/>
                </a:lnTo>
                <a:lnTo>
                  <a:pt x="0" y="1531088"/>
                </a:lnTo>
                <a:lnTo>
                  <a:pt x="510363" y="765544"/>
                </a:lnTo>
                <a:lnTo>
                  <a:pt x="2" y="1"/>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4" name="Freeform: Shape 133">
            <a:extLst>
              <a:ext uri="{FF2B5EF4-FFF2-40B4-BE49-F238E27FC236}">
                <a16:creationId xmlns:a16="http://schemas.microsoft.com/office/drawing/2014/main" id="{3CD45D04-E881-2BDC-5F5C-7B210C830E39}"/>
              </a:ext>
            </a:extLst>
          </p:cNvPr>
          <p:cNvSpPr/>
          <p:nvPr/>
        </p:nvSpPr>
        <p:spPr>
          <a:xfrm>
            <a:off x="6201755" y="573249"/>
            <a:ext cx="668079" cy="1378688"/>
          </a:xfrm>
          <a:custGeom>
            <a:avLst/>
            <a:gdLst>
              <a:gd name="connsiteX0" fmla="*/ 125816 w 662759"/>
              <a:gd name="connsiteY0" fmla="*/ 0 h 1531088"/>
              <a:gd name="connsiteX1" fmla="*/ 152397 w 662759"/>
              <a:gd name="connsiteY1" fmla="*/ 0 h 1531088"/>
              <a:gd name="connsiteX2" fmla="*/ 662759 w 662759"/>
              <a:gd name="connsiteY2" fmla="*/ 765545 h 1531088"/>
              <a:gd name="connsiteX3" fmla="*/ 152399 w 662759"/>
              <a:gd name="connsiteY3" fmla="*/ 1531087 h 1531088"/>
              <a:gd name="connsiteX4" fmla="*/ 152398 w 662759"/>
              <a:gd name="connsiteY4" fmla="*/ 1531088 h 1531088"/>
              <a:gd name="connsiteX5" fmla="*/ 0 w 662759"/>
              <a:gd name="connsiteY5" fmla="*/ 1531088 h 1531088"/>
              <a:gd name="connsiteX6" fmla="*/ 0 w 662759"/>
              <a:gd name="connsiteY6" fmla="*/ 1531087 h 1531088"/>
              <a:gd name="connsiteX7" fmla="*/ 125814 w 662759"/>
              <a:gd name="connsiteY7" fmla="*/ 1531087 h 1531088"/>
              <a:gd name="connsiteX8" fmla="*/ 636177 w 662759"/>
              <a:gd name="connsiteY8" fmla="*/ 765543 h 1531088"/>
              <a:gd name="connsiteX9" fmla="*/ 125816 w 662759"/>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59" h="1531088">
                <a:moveTo>
                  <a:pt x="125816" y="0"/>
                </a:moveTo>
                <a:lnTo>
                  <a:pt x="152397" y="0"/>
                </a:lnTo>
                <a:lnTo>
                  <a:pt x="662759" y="765545"/>
                </a:lnTo>
                <a:lnTo>
                  <a:pt x="152399" y="1531087"/>
                </a:lnTo>
                <a:lnTo>
                  <a:pt x="152398" y="1531088"/>
                </a:lnTo>
                <a:lnTo>
                  <a:pt x="0" y="1531088"/>
                </a:lnTo>
                <a:lnTo>
                  <a:pt x="0" y="1531087"/>
                </a:lnTo>
                <a:lnTo>
                  <a:pt x="125814" y="1531087"/>
                </a:lnTo>
                <a:lnTo>
                  <a:pt x="636177" y="765543"/>
                </a:lnTo>
                <a:lnTo>
                  <a:pt x="125816"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5" name="Freeform: Shape 134">
            <a:extLst>
              <a:ext uri="{FF2B5EF4-FFF2-40B4-BE49-F238E27FC236}">
                <a16:creationId xmlns:a16="http://schemas.microsoft.com/office/drawing/2014/main" id="{1585A695-2236-6A7F-7287-51F7F81AFAA9}"/>
              </a:ext>
            </a:extLst>
          </p:cNvPr>
          <p:cNvSpPr/>
          <p:nvPr/>
        </p:nvSpPr>
        <p:spPr>
          <a:xfrm>
            <a:off x="6180485" y="573250"/>
            <a:ext cx="668079" cy="13786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6" name="Freeform: Shape 135">
            <a:extLst>
              <a:ext uri="{FF2B5EF4-FFF2-40B4-BE49-F238E27FC236}">
                <a16:creationId xmlns:a16="http://schemas.microsoft.com/office/drawing/2014/main" id="{3C5A955E-8F52-CF57-39D9-B7974A824129}"/>
              </a:ext>
            </a:extLst>
          </p:cNvPr>
          <p:cNvSpPr/>
          <p:nvPr/>
        </p:nvSpPr>
        <p:spPr>
          <a:xfrm>
            <a:off x="5506209" y="573251"/>
            <a:ext cx="668079" cy="1378688"/>
          </a:xfrm>
          <a:custGeom>
            <a:avLst/>
            <a:gdLst>
              <a:gd name="connsiteX0" fmla="*/ 0 w 539600"/>
              <a:gd name="connsiteY0" fmla="*/ 0 h 1531088"/>
              <a:gd name="connsiteX1" fmla="*/ 29238 w 539600"/>
              <a:gd name="connsiteY1" fmla="*/ 0 h 1531088"/>
              <a:gd name="connsiteX2" fmla="*/ 539600 w 539600"/>
              <a:gd name="connsiteY2" fmla="*/ 765544 h 1531088"/>
              <a:gd name="connsiteX3" fmla="*/ 29237 w 539600"/>
              <a:gd name="connsiteY3" fmla="*/ 1531088 h 1531088"/>
              <a:gd name="connsiteX4" fmla="*/ 1 w 539600"/>
              <a:gd name="connsiteY4" fmla="*/ 1531088 h 1531088"/>
              <a:gd name="connsiteX5" fmla="*/ 510362 w 539600"/>
              <a:gd name="connsiteY5" fmla="*/ 765545 h 1531088"/>
              <a:gd name="connsiteX6" fmla="*/ 0 w 539600"/>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600" h="1531088">
                <a:moveTo>
                  <a:pt x="0" y="0"/>
                </a:moveTo>
                <a:lnTo>
                  <a:pt x="29238" y="0"/>
                </a:lnTo>
                <a:lnTo>
                  <a:pt x="539600" y="765544"/>
                </a:lnTo>
                <a:lnTo>
                  <a:pt x="29237" y="1531088"/>
                </a:lnTo>
                <a:lnTo>
                  <a:pt x="1" y="1531088"/>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7" name="Freeform: Shape 136">
            <a:extLst>
              <a:ext uri="{FF2B5EF4-FFF2-40B4-BE49-F238E27FC236}">
                <a16:creationId xmlns:a16="http://schemas.microsoft.com/office/drawing/2014/main" id="{C242B058-018B-D4DE-ED3E-761F9BBFD03F}"/>
              </a:ext>
            </a:extLst>
          </p:cNvPr>
          <p:cNvSpPr/>
          <p:nvPr/>
        </p:nvSpPr>
        <p:spPr>
          <a:xfrm>
            <a:off x="4793827" y="573253"/>
            <a:ext cx="668079" cy="1378688"/>
          </a:xfrm>
          <a:custGeom>
            <a:avLst/>
            <a:gdLst>
              <a:gd name="connsiteX0" fmla="*/ 1 w 577705"/>
              <a:gd name="connsiteY0" fmla="*/ 0 h 1531088"/>
              <a:gd name="connsiteX1" fmla="*/ 202021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5 w 577705"/>
              <a:gd name="connsiteY5" fmla="*/ 1531088 h 1531088"/>
              <a:gd name="connsiteX6" fmla="*/ 0 w 577705"/>
              <a:gd name="connsiteY6" fmla="*/ 1531088 h 1531088"/>
              <a:gd name="connsiteX7" fmla="*/ 510363 w 577705"/>
              <a:gd name="connsiteY7" fmla="*/ 765544 h 1531088"/>
              <a:gd name="connsiteX8" fmla="*/ 2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1" y="0"/>
                </a:lnTo>
                <a:lnTo>
                  <a:pt x="202021" y="1"/>
                </a:lnTo>
                <a:lnTo>
                  <a:pt x="67343" y="1"/>
                </a:lnTo>
                <a:lnTo>
                  <a:pt x="577705" y="765546"/>
                </a:lnTo>
                <a:lnTo>
                  <a:pt x="67345" y="1531088"/>
                </a:lnTo>
                <a:lnTo>
                  <a:pt x="0" y="1531088"/>
                </a:lnTo>
                <a:lnTo>
                  <a:pt x="510363" y="765544"/>
                </a:lnTo>
                <a:lnTo>
                  <a:pt x="2" y="1"/>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8" name="Freeform: Shape 137">
            <a:extLst>
              <a:ext uri="{FF2B5EF4-FFF2-40B4-BE49-F238E27FC236}">
                <a16:creationId xmlns:a16="http://schemas.microsoft.com/office/drawing/2014/main" id="{65D75851-9C95-E408-4D71-91A54F3F5DCC}"/>
              </a:ext>
            </a:extLst>
          </p:cNvPr>
          <p:cNvSpPr/>
          <p:nvPr/>
        </p:nvSpPr>
        <p:spPr>
          <a:xfrm>
            <a:off x="5017116" y="573253"/>
            <a:ext cx="668079" cy="1378688"/>
          </a:xfrm>
          <a:custGeom>
            <a:avLst/>
            <a:gdLst>
              <a:gd name="connsiteX0" fmla="*/ 125816 w 662759"/>
              <a:gd name="connsiteY0" fmla="*/ 0 h 1531088"/>
              <a:gd name="connsiteX1" fmla="*/ 152397 w 662759"/>
              <a:gd name="connsiteY1" fmla="*/ 0 h 1531088"/>
              <a:gd name="connsiteX2" fmla="*/ 662759 w 662759"/>
              <a:gd name="connsiteY2" fmla="*/ 765545 h 1531088"/>
              <a:gd name="connsiteX3" fmla="*/ 152399 w 662759"/>
              <a:gd name="connsiteY3" fmla="*/ 1531087 h 1531088"/>
              <a:gd name="connsiteX4" fmla="*/ 152398 w 662759"/>
              <a:gd name="connsiteY4" fmla="*/ 1531088 h 1531088"/>
              <a:gd name="connsiteX5" fmla="*/ 0 w 662759"/>
              <a:gd name="connsiteY5" fmla="*/ 1531088 h 1531088"/>
              <a:gd name="connsiteX6" fmla="*/ 0 w 662759"/>
              <a:gd name="connsiteY6" fmla="*/ 1531087 h 1531088"/>
              <a:gd name="connsiteX7" fmla="*/ 125814 w 662759"/>
              <a:gd name="connsiteY7" fmla="*/ 1531087 h 1531088"/>
              <a:gd name="connsiteX8" fmla="*/ 636177 w 662759"/>
              <a:gd name="connsiteY8" fmla="*/ 765543 h 1531088"/>
              <a:gd name="connsiteX9" fmla="*/ 125816 w 662759"/>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59" h="1531088">
                <a:moveTo>
                  <a:pt x="125816" y="0"/>
                </a:moveTo>
                <a:lnTo>
                  <a:pt x="152397" y="0"/>
                </a:lnTo>
                <a:lnTo>
                  <a:pt x="662759" y="765545"/>
                </a:lnTo>
                <a:lnTo>
                  <a:pt x="152399" y="1531087"/>
                </a:lnTo>
                <a:lnTo>
                  <a:pt x="152398" y="1531088"/>
                </a:lnTo>
                <a:lnTo>
                  <a:pt x="0" y="1531088"/>
                </a:lnTo>
                <a:lnTo>
                  <a:pt x="0" y="1531087"/>
                </a:lnTo>
                <a:lnTo>
                  <a:pt x="125814" y="1531087"/>
                </a:lnTo>
                <a:lnTo>
                  <a:pt x="636177" y="765543"/>
                </a:lnTo>
                <a:lnTo>
                  <a:pt x="125816"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9" name="Freeform: Shape 138">
            <a:extLst>
              <a:ext uri="{FF2B5EF4-FFF2-40B4-BE49-F238E27FC236}">
                <a16:creationId xmlns:a16="http://schemas.microsoft.com/office/drawing/2014/main" id="{6CA9342A-1CDA-EBC1-07F9-DBB77DE72D16}"/>
              </a:ext>
            </a:extLst>
          </p:cNvPr>
          <p:cNvSpPr/>
          <p:nvPr/>
        </p:nvSpPr>
        <p:spPr>
          <a:xfrm>
            <a:off x="4659150" y="573254"/>
            <a:ext cx="668079" cy="1378688"/>
          </a:xfrm>
          <a:custGeom>
            <a:avLst/>
            <a:gdLst>
              <a:gd name="connsiteX0" fmla="*/ 1 w 582134"/>
              <a:gd name="connsiteY0" fmla="*/ 0 h 1531088"/>
              <a:gd name="connsiteX1" fmla="*/ 71772 w 582134"/>
              <a:gd name="connsiteY1" fmla="*/ 0 h 1531088"/>
              <a:gd name="connsiteX2" fmla="*/ 582134 w 582134"/>
              <a:gd name="connsiteY2" fmla="*/ 765545 h 1531088"/>
              <a:gd name="connsiteX3" fmla="*/ 71773 w 582134"/>
              <a:gd name="connsiteY3" fmla="*/ 1531088 h 1531088"/>
              <a:gd name="connsiteX4" fmla="*/ 0 w 582134"/>
              <a:gd name="connsiteY4" fmla="*/ 1531088 h 1531088"/>
              <a:gd name="connsiteX5" fmla="*/ 510363 w 582134"/>
              <a:gd name="connsiteY5" fmla="*/ 765544 h 1531088"/>
              <a:gd name="connsiteX6" fmla="*/ 1 w 582134"/>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134" h="1531088">
                <a:moveTo>
                  <a:pt x="1" y="0"/>
                </a:moveTo>
                <a:lnTo>
                  <a:pt x="71772" y="0"/>
                </a:lnTo>
                <a:lnTo>
                  <a:pt x="582134" y="765545"/>
                </a:lnTo>
                <a:lnTo>
                  <a:pt x="71773" y="1531088"/>
                </a:lnTo>
                <a:lnTo>
                  <a:pt x="0" y="1531088"/>
                </a:lnTo>
                <a:lnTo>
                  <a:pt x="510363" y="765544"/>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0" name="Freeform: Shape 139">
            <a:extLst>
              <a:ext uri="{FF2B5EF4-FFF2-40B4-BE49-F238E27FC236}">
                <a16:creationId xmlns:a16="http://schemas.microsoft.com/office/drawing/2014/main" id="{EC092968-9E98-02CC-BDC2-B3D0DBD08956}"/>
              </a:ext>
            </a:extLst>
          </p:cNvPr>
          <p:cNvSpPr/>
          <p:nvPr/>
        </p:nvSpPr>
        <p:spPr>
          <a:xfrm>
            <a:off x="4995846" y="573254"/>
            <a:ext cx="668079" cy="13786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1" name="Freeform: Shape 140">
            <a:extLst>
              <a:ext uri="{FF2B5EF4-FFF2-40B4-BE49-F238E27FC236}">
                <a16:creationId xmlns:a16="http://schemas.microsoft.com/office/drawing/2014/main" id="{4D6333F3-50E4-2E22-671B-A8D3D92CCCC6}"/>
              </a:ext>
            </a:extLst>
          </p:cNvPr>
          <p:cNvSpPr/>
          <p:nvPr/>
        </p:nvSpPr>
        <p:spPr>
          <a:xfrm>
            <a:off x="3198061" y="573255"/>
            <a:ext cx="668079" cy="1378688"/>
          </a:xfrm>
          <a:custGeom>
            <a:avLst/>
            <a:gdLst>
              <a:gd name="connsiteX0" fmla="*/ 0 w 558212"/>
              <a:gd name="connsiteY0" fmla="*/ 0 h 1531088"/>
              <a:gd name="connsiteX1" fmla="*/ 147084 w 558212"/>
              <a:gd name="connsiteY1" fmla="*/ 0 h 1531088"/>
              <a:gd name="connsiteX2" fmla="*/ 147086 w 558212"/>
              <a:gd name="connsiteY2" fmla="*/ 3 h 1531088"/>
              <a:gd name="connsiteX3" fmla="*/ 47849 w 558212"/>
              <a:gd name="connsiteY3" fmla="*/ 3 h 1531088"/>
              <a:gd name="connsiteX4" fmla="*/ 558212 w 558212"/>
              <a:gd name="connsiteY4" fmla="*/ 765548 h 1531088"/>
              <a:gd name="connsiteX5" fmla="*/ 47852 w 558212"/>
              <a:gd name="connsiteY5" fmla="*/ 1531088 h 1531088"/>
              <a:gd name="connsiteX6" fmla="*/ 1 w 558212"/>
              <a:gd name="connsiteY6" fmla="*/ 1531088 h 1531088"/>
              <a:gd name="connsiteX7" fmla="*/ 510362 w 558212"/>
              <a:gd name="connsiteY7" fmla="*/ 765545 h 1531088"/>
              <a:gd name="connsiteX8" fmla="*/ 0 w 558212"/>
              <a:gd name="connsiteY8"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212" h="1531088">
                <a:moveTo>
                  <a:pt x="0" y="0"/>
                </a:moveTo>
                <a:lnTo>
                  <a:pt x="147084" y="0"/>
                </a:lnTo>
                <a:lnTo>
                  <a:pt x="147086" y="3"/>
                </a:lnTo>
                <a:lnTo>
                  <a:pt x="47849" y="3"/>
                </a:lnTo>
                <a:lnTo>
                  <a:pt x="558212" y="765548"/>
                </a:lnTo>
                <a:lnTo>
                  <a:pt x="47852" y="1531088"/>
                </a:lnTo>
                <a:lnTo>
                  <a:pt x="1" y="1531088"/>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2" name="Freeform: Shape 141">
            <a:extLst>
              <a:ext uri="{FF2B5EF4-FFF2-40B4-BE49-F238E27FC236}">
                <a16:creationId xmlns:a16="http://schemas.microsoft.com/office/drawing/2014/main" id="{668F6837-3CC0-6563-1BD5-4872F22659BF}"/>
              </a:ext>
            </a:extLst>
          </p:cNvPr>
          <p:cNvSpPr/>
          <p:nvPr/>
        </p:nvSpPr>
        <p:spPr>
          <a:xfrm>
            <a:off x="4506751" y="573255"/>
            <a:ext cx="668079" cy="1378688"/>
          </a:xfrm>
          <a:custGeom>
            <a:avLst/>
            <a:gdLst>
              <a:gd name="connsiteX0" fmla="*/ 1 w 552007"/>
              <a:gd name="connsiteY0" fmla="*/ 0 h 1531088"/>
              <a:gd name="connsiteX1" fmla="*/ 41645 w 552007"/>
              <a:gd name="connsiteY1" fmla="*/ 0 h 1531088"/>
              <a:gd name="connsiteX2" fmla="*/ 552007 w 552007"/>
              <a:gd name="connsiteY2" fmla="*/ 765545 h 1531088"/>
              <a:gd name="connsiteX3" fmla="*/ 41646 w 552007"/>
              <a:gd name="connsiteY3" fmla="*/ 1531088 h 1531088"/>
              <a:gd name="connsiteX4" fmla="*/ 0 w 552007"/>
              <a:gd name="connsiteY4" fmla="*/ 1531088 h 1531088"/>
              <a:gd name="connsiteX5" fmla="*/ 510363 w 552007"/>
              <a:gd name="connsiteY5" fmla="*/ 765544 h 1531088"/>
              <a:gd name="connsiteX6" fmla="*/ 1 w 552007"/>
              <a:gd name="connsiteY6"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007" h="1531088">
                <a:moveTo>
                  <a:pt x="1" y="0"/>
                </a:moveTo>
                <a:lnTo>
                  <a:pt x="41645" y="0"/>
                </a:lnTo>
                <a:lnTo>
                  <a:pt x="552007" y="765545"/>
                </a:lnTo>
                <a:lnTo>
                  <a:pt x="41646" y="1531088"/>
                </a:lnTo>
                <a:lnTo>
                  <a:pt x="0" y="1531088"/>
                </a:lnTo>
                <a:lnTo>
                  <a:pt x="510363" y="765544"/>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3" name="Freeform: Shape 142">
            <a:extLst>
              <a:ext uri="{FF2B5EF4-FFF2-40B4-BE49-F238E27FC236}">
                <a16:creationId xmlns:a16="http://schemas.microsoft.com/office/drawing/2014/main" id="{576875B9-A175-2C98-3F8A-AB18C7EBD61F}"/>
              </a:ext>
            </a:extLst>
          </p:cNvPr>
          <p:cNvSpPr/>
          <p:nvPr/>
        </p:nvSpPr>
        <p:spPr>
          <a:xfrm>
            <a:off x="2485679" y="573257"/>
            <a:ext cx="668079" cy="1378688"/>
          </a:xfrm>
          <a:custGeom>
            <a:avLst/>
            <a:gdLst>
              <a:gd name="connsiteX0" fmla="*/ 1 w 577705"/>
              <a:gd name="connsiteY0" fmla="*/ 0 h 1531088"/>
              <a:gd name="connsiteX1" fmla="*/ 202020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4 w 577705"/>
              <a:gd name="connsiteY5" fmla="*/ 1531088 h 1531088"/>
              <a:gd name="connsiteX6" fmla="*/ 0 w 577705"/>
              <a:gd name="connsiteY6" fmla="*/ 1531088 h 1531088"/>
              <a:gd name="connsiteX7" fmla="*/ 510363 w 577705"/>
              <a:gd name="connsiteY7" fmla="*/ 765544 h 1531088"/>
              <a:gd name="connsiteX8" fmla="*/ 1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0" y="0"/>
                </a:lnTo>
                <a:lnTo>
                  <a:pt x="202021" y="1"/>
                </a:lnTo>
                <a:lnTo>
                  <a:pt x="67343" y="1"/>
                </a:lnTo>
                <a:lnTo>
                  <a:pt x="577705" y="765546"/>
                </a:lnTo>
                <a:lnTo>
                  <a:pt x="67344" y="1531088"/>
                </a:lnTo>
                <a:lnTo>
                  <a:pt x="0" y="1531088"/>
                </a:lnTo>
                <a:lnTo>
                  <a:pt x="510363" y="765544"/>
                </a:lnTo>
                <a:lnTo>
                  <a:pt x="1" y="1"/>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4" name="Freeform: Shape 143">
            <a:extLst>
              <a:ext uri="{FF2B5EF4-FFF2-40B4-BE49-F238E27FC236}">
                <a16:creationId xmlns:a16="http://schemas.microsoft.com/office/drawing/2014/main" id="{AED4617F-CC24-5945-BC98-ACB17F45CCCA}"/>
              </a:ext>
            </a:extLst>
          </p:cNvPr>
          <p:cNvSpPr/>
          <p:nvPr/>
        </p:nvSpPr>
        <p:spPr>
          <a:xfrm>
            <a:off x="2708967" y="573257"/>
            <a:ext cx="668079" cy="1378688"/>
          </a:xfrm>
          <a:custGeom>
            <a:avLst/>
            <a:gdLst>
              <a:gd name="connsiteX0" fmla="*/ 125816 w 662760"/>
              <a:gd name="connsiteY0" fmla="*/ 0 h 1531088"/>
              <a:gd name="connsiteX1" fmla="*/ 152398 w 662760"/>
              <a:gd name="connsiteY1" fmla="*/ 0 h 1531088"/>
              <a:gd name="connsiteX2" fmla="*/ 662760 w 662760"/>
              <a:gd name="connsiteY2" fmla="*/ 765545 h 1531088"/>
              <a:gd name="connsiteX3" fmla="*/ 152399 w 662760"/>
              <a:gd name="connsiteY3" fmla="*/ 1531087 h 1531088"/>
              <a:gd name="connsiteX4" fmla="*/ 152399 w 662760"/>
              <a:gd name="connsiteY4" fmla="*/ 1531088 h 1531088"/>
              <a:gd name="connsiteX5" fmla="*/ 0 w 662760"/>
              <a:gd name="connsiteY5" fmla="*/ 1531088 h 1531088"/>
              <a:gd name="connsiteX6" fmla="*/ 1 w 662760"/>
              <a:gd name="connsiteY6" fmla="*/ 1531087 h 1531088"/>
              <a:gd name="connsiteX7" fmla="*/ 125815 w 662760"/>
              <a:gd name="connsiteY7" fmla="*/ 1531087 h 1531088"/>
              <a:gd name="connsiteX8" fmla="*/ 636178 w 662760"/>
              <a:gd name="connsiteY8" fmla="*/ 765543 h 1531088"/>
              <a:gd name="connsiteX9" fmla="*/ 125816 w 662760"/>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60" h="1531088">
                <a:moveTo>
                  <a:pt x="125816" y="0"/>
                </a:moveTo>
                <a:lnTo>
                  <a:pt x="152398" y="0"/>
                </a:lnTo>
                <a:lnTo>
                  <a:pt x="662760" y="765545"/>
                </a:lnTo>
                <a:lnTo>
                  <a:pt x="152399" y="1531087"/>
                </a:lnTo>
                <a:lnTo>
                  <a:pt x="152399" y="1531088"/>
                </a:lnTo>
                <a:lnTo>
                  <a:pt x="0" y="1531088"/>
                </a:lnTo>
                <a:lnTo>
                  <a:pt x="1" y="1531087"/>
                </a:lnTo>
                <a:lnTo>
                  <a:pt x="125815" y="1531087"/>
                </a:lnTo>
                <a:lnTo>
                  <a:pt x="636178" y="765543"/>
                </a:lnTo>
                <a:lnTo>
                  <a:pt x="125816"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5" name="Freeform: Shape 144">
            <a:extLst>
              <a:ext uri="{FF2B5EF4-FFF2-40B4-BE49-F238E27FC236}">
                <a16:creationId xmlns:a16="http://schemas.microsoft.com/office/drawing/2014/main" id="{FA16BABB-4F50-6EBD-8FD5-3538E71610F2}"/>
              </a:ext>
            </a:extLst>
          </p:cNvPr>
          <p:cNvSpPr/>
          <p:nvPr/>
        </p:nvSpPr>
        <p:spPr>
          <a:xfrm>
            <a:off x="3688930" y="573257"/>
            <a:ext cx="668079" cy="1378688"/>
          </a:xfrm>
          <a:custGeom>
            <a:avLst/>
            <a:gdLst>
              <a:gd name="connsiteX0" fmla="*/ 1 w 577705"/>
              <a:gd name="connsiteY0" fmla="*/ 0 h 1531088"/>
              <a:gd name="connsiteX1" fmla="*/ 202021 w 577705"/>
              <a:gd name="connsiteY1" fmla="*/ 0 h 1531088"/>
              <a:gd name="connsiteX2" fmla="*/ 202021 w 577705"/>
              <a:gd name="connsiteY2" fmla="*/ 1 h 1531088"/>
              <a:gd name="connsiteX3" fmla="*/ 67343 w 577705"/>
              <a:gd name="connsiteY3" fmla="*/ 1 h 1531088"/>
              <a:gd name="connsiteX4" fmla="*/ 577705 w 577705"/>
              <a:gd name="connsiteY4" fmla="*/ 765546 h 1531088"/>
              <a:gd name="connsiteX5" fmla="*/ 67345 w 577705"/>
              <a:gd name="connsiteY5" fmla="*/ 1531088 h 1531088"/>
              <a:gd name="connsiteX6" fmla="*/ 0 w 577705"/>
              <a:gd name="connsiteY6" fmla="*/ 1531088 h 1531088"/>
              <a:gd name="connsiteX7" fmla="*/ 510363 w 577705"/>
              <a:gd name="connsiteY7" fmla="*/ 765544 h 1531088"/>
              <a:gd name="connsiteX8" fmla="*/ 2 w 577705"/>
              <a:gd name="connsiteY8" fmla="*/ 1 h 1531088"/>
              <a:gd name="connsiteX9" fmla="*/ 1 w 577705"/>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705" h="1531088">
                <a:moveTo>
                  <a:pt x="1" y="0"/>
                </a:moveTo>
                <a:lnTo>
                  <a:pt x="202021" y="0"/>
                </a:lnTo>
                <a:lnTo>
                  <a:pt x="202021" y="1"/>
                </a:lnTo>
                <a:lnTo>
                  <a:pt x="67343" y="1"/>
                </a:lnTo>
                <a:lnTo>
                  <a:pt x="577705" y="765546"/>
                </a:lnTo>
                <a:lnTo>
                  <a:pt x="67345" y="1531088"/>
                </a:lnTo>
                <a:lnTo>
                  <a:pt x="0" y="1531088"/>
                </a:lnTo>
                <a:lnTo>
                  <a:pt x="510363" y="765544"/>
                </a:lnTo>
                <a:lnTo>
                  <a:pt x="2" y="1"/>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6" name="Freeform: Shape 145">
            <a:extLst>
              <a:ext uri="{FF2B5EF4-FFF2-40B4-BE49-F238E27FC236}">
                <a16:creationId xmlns:a16="http://schemas.microsoft.com/office/drawing/2014/main" id="{D56BC997-291A-DF53-18AE-35F04EF17961}"/>
              </a:ext>
            </a:extLst>
          </p:cNvPr>
          <p:cNvSpPr/>
          <p:nvPr/>
        </p:nvSpPr>
        <p:spPr>
          <a:xfrm>
            <a:off x="3912219" y="573257"/>
            <a:ext cx="668079" cy="1378688"/>
          </a:xfrm>
          <a:custGeom>
            <a:avLst/>
            <a:gdLst>
              <a:gd name="connsiteX0" fmla="*/ 125816 w 662759"/>
              <a:gd name="connsiteY0" fmla="*/ 0 h 1531088"/>
              <a:gd name="connsiteX1" fmla="*/ 152397 w 662759"/>
              <a:gd name="connsiteY1" fmla="*/ 0 h 1531088"/>
              <a:gd name="connsiteX2" fmla="*/ 662759 w 662759"/>
              <a:gd name="connsiteY2" fmla="*/ 765545 h 1531088"/>
              <a:gd name="connsiteX3" fmla="*/ 152399 w 662759"/>
              <a:gd name="connsiteY3" fmla="*/ 1531087 h 1531088"/>
              <a:gd name="connsiteX4" fmla="*/ 152398 w 662759"/>
              <a:gd name="connsiteY4" fmla="*/ 1531088 h 1531088"/>
              <a:gd name="connsiteX5" fmla="*/ 0 w 662759"/>
              <a:gd name="connsiteY5" fmla="*/ 1531088 h 1531088"/>
              <a:gd name="connsiteX6" fmla="*/ 0 w 662759"/>
              <a:gd name="connsiteY6" fmla="*/ 1531087 h 1531088"/>
              <a:gd name="connsiteX7" fmla="*/ 125814 w 662759"/>
              <a:gd name="connsiteY7" fmla="*/ 1531087 h 1531088"/>
              <a:gd name="connsiteX8" fmla="*/ 636177 w 662759"/>
              <a:gd name="connsiteY8" fmla="*/ 765543 h 1531088"/>
              <a:gd name="connsiteX9" fmla="*/ 125816 w 662759"/>
              <a:gd name="connsiteY9" fmla="*/ 0 h 15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759" h="1531088">
                <a:moveTo>
                  <a:pt x="125816" y="0"/>
                </a:moveTo>
                <a:lnTo>
                  <a:pt x="152397" y="0"/>
                </a:lnTo>
                <a:lnTo>
                  <a:pt x="662759" y="765545"/>
                </a:lnTo>
                <a:lnTo>
                  <a:pt x="152399" y="1531087"/>
                </a:lnTo>
                <a:lnTo>
                  <a:pt x="152398" y="1531088"/>
                </a:lnTo>
                <a:lnTo>
                  <a:pt x="0" y="1531088"/>
                </a:lnTo>
                <a:lnTo>
                  <a:pt x="0" y="1531087"/>
                </a:lnTo>
                <a:lnTo>
                  <a:pt x="125814" y="1531087"/>
                </a:lnTo>
                <a:lnTo>
                  <a:pt x="636177" y="765543"/>
                </a:lnTo>
                <a:lnTo>
                  <a:pt x="125816"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7" name="Freeform: Shape 146">
            <a:extLst>
              <a:ext uri="{FF2B5EF4-FFF2-40B4-BE49-F238E27FC236}">
                <a16:creationId xmlns:a16="http://schemas.microsoft.com/office/drawing/2014/main" id="{16438279-364E-1FF3-D04E-A08633CE890E}"/>
              </a:ext>
            </a:extLst>
          </p:cNvPr>
          <p:cNvSpPr/>
          <p:nvPr/>
        </p:nvSpPr>
        <p:spPr>
          <a:xfrm>
            <a:off x="2687698" y="573258"/>
            <a:ext cx="668079" cy="13786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8" name="Freeform: Shape 147">
            <a:extLst>
              <a:ext uri="{FF2B5EF4-FFF2-40B4-BE49-F238E27FC236}">
                <a16:creationId xmlns:a16="http://schemas.microsoft.com/office/drawing/2014/main" id="{28762A00-0B2A-99C5-1AC8-5D16248E34CC}"/>
              </a:ext>
            </a:extLst>
          </p:cNvPr>
          <p:cNvSpPr/>
          <p:nvPr/>
        </p:nvSpPr>
        <p:spPr>
          <a:xfrm>
            <a:off x="3345146" y="573258"/>
            <a:ext cx="668079" cy="1378685"/>
          </a:xfrm>
          <a:custGeom>
            <a:avLst/>
            <a:gdLst>
              <a:gd name="connsiteX0" fmla="*/ 1 w 567071"/>
              <a:gd name="connsiteY0" fmla="*/ 0 h 1531085"/>
              <a:gd name="connsiteX1" fmla="*/ 56708 w 567071"/>
              <a:gd name="connsiteY1" fmla="*/ 0 h 1531085"/>
              <a:gd name="connsiteX2" fmla="*/ 567071 w 567071"/>
              <a:gd name="connsiteY2" fmla="*/ 765545 h 1531085"/>
              <a:gd name="connsiteX3" fmla="*/ 56711 w 567071"/>
              <a:gd name="connsiteY3" fmla="*/ 1531085 h 1531085"/>
              <a:gd name="connsiteX4" fmla="*/ 0 w 567071"/>
              <a:gd name="connsiteY4" fmla="*/ 1531085 h 1531085"/>
              <a:gd name="connsiteX5" fmla="*/ 510361 w 567071"/>
              <a:gd name="connsiteY5" fmla="*/ 765542 h 1531085"/>
              <a:gd name="connsiteX6" fmla="*/ 1 w 567071"/>
              <a:gd name="connsiteY6" fmla="*/ 0 h 153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071" h="1531085">
                <a:moveTo>
                  <a:pt x="1" y="0"/>
                </a:moveTo>
                <a:lnTo>
                  <a:pt x="56708" y="0"/>
                </a:lnTo>
                <a:lnTo>
                  <a:pt x="567071" y="765545"/>
                </a:lnTo>
                <a:lnTo>
                  <a:pt x="56711" y="1531085"/>
                </a:lnTo>
                <a:lnTo>
                  <a:pt x="0" y="1531085"/>
                </a:lnTo>
                <a:lnTo>
                  <a:pt x="510361" y="765542"/>
                </a:lnTo>
                <a:lnTo>
                  <a:pt x="1"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9" name="Freeform: Shape 148">
            <a:extLst>
              <a:ext uri="{FF2B5EF4-FFF2-40B4-BE49-F238E27FC236}">
                <a16:creationId xmlns:a16="http://schemas.microsoft.com/office/drawing/2014/main" id="{07776180-6569-129D-F39C-7C660EC4B185}"/>
              </a:ext>
            </a:extLst>
          </p:cNvPr>
          <p:cNvSpPr/>
          <p:nvPr/>
        </p:nvSpPr>
        <p:spPr>
          <a:xfrm>
            <a:off x="3890949" y="573258"/>
            <a:ext cx="668079" cy="1378686"/>
          </a:xfrm>
          <a:custGeom>
            <a:avLst/>
            <a:gdLst>
              <a:gd name="connsiteX0" fmla="*/ 2 w 531630"/>
              <a:gd name="connsiteY0" fmla="*/ 0 h 1531086"/>
              <a:gd name="connsiteX1" fmla="*/ 21268 w 531630"/>
              <a:gd name="connsiteY1" fmla="*/ 0 h 1531086"/>
              <a:gd name="connsiteX2" fmla="*/ 531630 w 531630"/>
              <a:gd name="connsiteY2" fmla="*/ 765545 h 1531086"/>
              <a:gd name="connsiteX3" fmla="*/ 21270 w 531630"/>
              <a:gd name="connsiteY3" fmla="*/ 1531086 h 1531086"/>
              <a:gd name="connsiteX4" fmla="*/ 0 w 531630"/>
              <a:gd name="connsiteY4" fmla="*/ 1531086 h 1531086"/>
              <a:gd name="connsiteX5" fmla="*/ 510363 w 531630"/>
              <a:gd name="connsiteY5" fmla="*/ 765542 h 1531086"/>
              <a:gd name="connsiteX6" fmla="*/ 2 w 531630"/>
              <a:gd name="connsiteY6" fmla="*/ 0 h 15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630" h="1531086">
                <a:moveTo>
                  <a:pt x="2" y="0"/>
                </a:moveTo>
                <a:lnTo>
                  <a:pt x="21268" y="0"/>
                </a:lnTo>
                <a:lnTo>
                  <a:pt x="531630" y="765545"/>
                </a:lnTo>
                <a:lnTo>
                  <a:pt x="21270" y="1531086"/>
                </a:lnTo>
                <a:lnTo>
                  <a:pt x="0" y="1531086"/>
                </a:lnTo>
                <a:lnTo>
                  <a:pt x="510363" y="765542"/>
                </a:lnTo>
                <a:lnTo>
                  <a:pt x="2"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0" name="Freeform: Shape 149">
            <a:extLst>
              <a:ext uri="{FF2B5EF4-FFF2-40B4-BE49-F238E27FC236}">
                <a16:creationId xmlns:a16="http://schemas.microsoft.com/office/drawing/2014/main" id="{F7699EEC-E03B-FD9E-BD3A-926ED385F365}"/>
              </a:ext>
            </a:extLst>
          </p:cNvPr>
          <p:cNvSpPr/>
          <p:nvPr/>
        </p:nvSpPr>
        <p:spPr>
          <a:xfrm>
            <a:off x="6510097" y="573246"/>
            <a:ext cx="802736" cy="1378689"/>
          </a:xfrm>
          <a:custGeom>
            <a:avLst/>
            <a:gdLst>
              <a:gd name="connsiteX0" fmla="*/ 0 w 1020725"/>
              <a:gd name="connsiteY0" fmla="*/ 0 h 1531089"/>
              <a:gd name="connsiteX1" fmla="*/ 510363 w 1020725"/>
              <a:gd name="connsiteY1" fmla="*/ 0 h 1531089"/>
              <a:gd name="connsiteX2" fmla="*/ 1020725 w 1020725"/>
              <a:gd name="connsiteY2" fmla="*/ 765545 h 1531089"/>
              <a:gd name="connsiteX3" fmla="*/ 510363 w 1020725"/>
              <a:gd name="connsiteY3" fmla="*/ 1531089 h 1531089"/>
              <a:gd name="connsiteX4" fmla="*/ 327838 w 1020725"/>
              <a:gd name="connsiteY4" fmla="*/ 1531089 h 1531089"/>
              <a:gd name="connsiteX5" fmla="*/ 838199 w 1020725"/>
              <a:gd name="connsiteY5" fmla="*/ 765546 h 1531089"/>
              <a:gd name="connsiteX6" fmla="*/ 327837 w 1020725"/>
              <a:gd name="connsiteY6" fmla="*/ 1 h 1531089"/>
              <a:gd name="connsiteX7" fmla="*/ 180753 w 1020725"/>
              <a:gd name="connsiteY7" fmla="*/ 1 h 1531089"/>
              <a:gd name="connsiteX8" fmla="*/ 691115 w 1020725"/>
              <a:gd name="connsiteY8" fmla="*/ 765546 h 1531089"/>
              <a:gd name="connsiteX9" fmla="*/ 180754 w 1020725"/>
              <a:gd name="connsiteY9" fmla="*/ 1531089 h 1531089"/>
              <a:gd name="connsiteX10" fmla="*/ 0 w 1020725"/>
              <a:gd name="connsiteY10" fmla="*/ 1531089 h 1531089"/>
              <a:gd name="connsiteX11" fmla="*/ 510363 w 1020725"/>
              <a:gd name="connsiteY11" fmla="*/ 765545 h 1531089"/>
              <a:gd name="connsiteX12" fmla="*/ 1 w 1020725"/>
              <a:gd name="connsiteY12" fmla="*/ 1 h 1531089"/>
              <a:gd name="connsiteX13" fmla="*/ 0 w 1020725"/>
              <a:gd name="connsiteY13"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0725" h="1531089">
                <a:moveTo>
                  <a:pt x="0" y="0"/>
                </a:moveTo>
                <a:lnTo>
                  <a:pt x="510363" y="0"/>
                </a:lnTo>
                <a:lnTo>
                  <a:pt x="1020725" y="765545"/>
                </a:lnTo>
                <a:lnTo>
                  <a:pt x="510363" y="1531089"/>
                </a:lnTo>
                <a:lnTo>
                  <a:pt x="327838" y="1531089"/>
                </a:lnTo>
                <a:lnTo>
                  <a:pt x="838199" y="765546"/>
                </a:lnTo>
                <a:lnTo>
                  <a:pt x="327837" y="1"/>
                </a:lnTo>
                <a:lnTo>
                  <a:pt x="180753" y="1"/>
                </a:lnTo>
                <a:lnTo>
                  <a:pt x="691115" y="765546"/>
                </a:lnTo>
                <a:lnTo>
                  <a:pt x="180754"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1" name="Freeform: Shape 150">
            <a:extLst>
              <a:ext uri="{FF2B5EF4-FFF2-40B4-BE49-F238E27FC236}">
                <a16:creationId xmlns:a16="http://schemas.microsoft.com/office/drawing/2014/main" id="{DA75DC00-E983-AD61-A15C-C736BC1746AB}"/>
              </a:ext>
            </a:extLst>
          </p:cNvPr>
          <p:cNvSpPr/>
          <p:nvPr/>
        </p:nvSpPr>
        <p:spPr>
          <a:xfrm>
            <a:off x="6327570" y="573248"/>
            <a:ext cx="668079" cy="13786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4 w 671621"/>
              <a:gd name="connsiteY6" fmla="*/ 1531088 h 1531089"/>
              <a:gd name="connsiteX7" fmla="*/ 536944 w 671621"/>
              <a:gd name="connsiteY7" fmla="*/ 765546 h 1531089"/>
              <a:gd name="connsiteX8" fmla="*/ 26582 w 671621"/>
              <a:gd name="connsiteY8" fmla="*/ 1 h 1531089"/>
              <a:gd name="connsiteX9" fmla="*/ 1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4" y="1531088"/>
                </a:lnTo>
                <a:lnTo>
                  <a:pt x="536944" y="765546"/>
                </a:lnTo>
                <a:lnTo>
                  <a:pt x="26582" y="1"/>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2" name="Freeform: Shape 151">
            <a:extLst>
              <a:ext uri="{FF2B5EF4-FFF2-40B4-BE49-F238E27FC236}">
                <a16:creationId xmlns:a16="http://schemas.microsoft.com/office/drawing/2014/main" id="{2B2F5BD5-6BD9-E974-F746-7121603B987A}"/>
              </a:ext>
            </a:extLst>
          </p:cNvPr>
          <p:cNvSpPr/>
          <p:nvPr/>
        </p:nvSpPr>
        <p:spPr>
          <a:xfrm>
            <a:off x="5843789" y="573249"/>
            <a:ext cx="668079" cy="1378689"/>
          </a:xfrm>
          <a:custGeom>
            <a:avLst/>
            <a:gdLst>
              <a:gd name="connsiteX0" fmla="*/ 0 w 645040"/>
              <a:gd name="connsiteY0" fmla="*/ 0 h 1531089"/>
              <a:gd name="connsiteX1" fmla="*/ 134678 w 645040"/>
              <a:gd name="connsiteY1" fmla="*/ 0 h 1531089"/>
              <a:gd name="connsiteX2" fmla="*/ 134679 w 645040"/>
              <a:gd name="connsiteY2" fmla="*/ 1 h 1531089"/>
              <a:gd name="connsiteX3" fmla="*/ 645040 w 645040"/>
              <a:gd name="connsiteY3" fmla="*/ 765544 h 1531089"/>
              <a:gd name="connsiteX4" fmla="*/ 134677 w 645040"/>
              <a:gd name="connsiteY4" fmla="*/ 1531088 h 1531089"/>
              <a:gd name="connsiteX5" fmla="*/ 202022 w 645040"/>
              <a:gd name="connsiteY5" fmla="*/ 1531088 h 1531089"/>
              <a:gd name="connsiteX6" fmla="*/ 202021 w 645040"/>
              <a:gd name="connsiteY6" fmla="*/ 1531089 h 1531089"/>
              <a:gd name="connsiteX7" fmla="*/ 0 w 645040"/>
              <a:gd name="connsiteY7" fmla="*/ 1531089 h 1531089"/>
              <a:gd name="connsiteX8" fmla="*/ 510363 w 645040"/>
              <a:gd name="connsiteY8" fmla="*/ 765545 h 1531089"/>
              <a:gd name="connsiteX9" fmla="*/ 1 w 645040"/>
              <a:gd name="connsiteY9" fmla="*/ 1 h 1531089"/>
              <a:gd name="connsiteX10" fmla="*/ 0 w 645040"/>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040" h="1531089">
                <a:moveTo>
                  <a:pt x="0" y="0"/>
                </a:moveTo>
                <a:lnTo>
                  <a:pt x="134678" y="0"/>
                </a:lnTo>
                <a:lnTo>
                  <a:pt x="134679" y="1"/>
                </a:lnTo>
                <a:lnTo>
                  <a:pt x="645040" y="765544"/>
                </a:lnTo>
                <a:lnTo>
                  <a:pt x="134677" y="1531088"/>
                </a:lnTo>
                <a:lnTo>
                  <a:pt x="202022" y="1531088"/>
                </a:lnTo>
                <a:lnTo>
                  <a:pt x="202021"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3" name="Freeform: Shape 152">
            <a:extLst>
              <a:ext uri="{FF2B5EF4-FFF2-40B4-BE49-F238E27FC236}">
                <a16:creationId xmlns:a16="http://schemas.microsoft.com/office/drawing/2014/main" id="{35F98B24-945C-DBF5-5CAA-EB2237459C38}"/>
              </a:ext>
            </a:extLst>
          </p:cNvPr>
          <p:cNvSpPr/>
          <p:nvPr/>
        </p:nvSpPr>
        <p:spPr>
          <a:xfrm>
            <a:off x="6180487" y="573249"/>
            <a:ext cx="668079" cy="1378687"/>
          </a:xfrm>
          <a:custGeom>
            <a:avLst/>
            <a:gdLst>
              <a:gd name="connsiteX0" fmla="*/ 0 w 657445"/>
              <a:gd name="connsiteY0" fmla="*/ 0 h 1531087"/>
              <a:gd name="connsiteX1" fmla="*/ 147084 w 657445"/>
              <a:gd name="connsiteY1" fmla="*/ 0 h 1531087"/>
              <a:gd name="connsiteX2" fmla="*/ 657445 w 657445"/>
              <a:gd name="connsiteY2" fmla="*/ 765543 h 1531087"/>
              <a:gd name="connsiteX3" fmla="*/ 147082 w 657445"/>
              <a:gd name="connsiteY3" fmla="*/ 1531087 h 1531087"/>
              <a:gd name="connsiteX4" fmla="*/ 21268 w 657445"/>
              <a:gd name="connsiteY4" fmla="*/ 1531087 h 1531087"/>
              <a:gd name="connsiteX5" fmla="*/ 531628 w 657445"/>
              <a:gd name="connsiteY5" fmla="*/ 765546 h 1531087"/>
              <a:gd name="connsiteX6" fmla="*/ 21266 w 657445"/>
              <a:gd name="connsiteY6" fmla="*/ 1 h 1531087"/>
              <a:gd name="connsiteX7" fmla="*/ 0 w 657445"/>
              <a:gd name="connsiteY7" fmla="*/ 1 h 1531087"/>
              <a:gd name="connsiteX8" fmla="*/ 0 w 657445"/>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5" h="1531087">
                <a:moveTo>
                  <a:pt x="0" y="0"/>
                </a:moveTo>
                <a:lnTo>
                  <a:pt x="147084" y="0"/>
                </a:lnTo>
                <a:lnTo>
                  <a:pt x="657445" y="765543"/>
                </a:lnTo>
                <a:lnTo>
                  <a:pt x="147082" y="1531087"/>
                </a:lnTo>
                <a:lnTo>
                  <a:pt x="21268" y="1531087"/>
                </a:lnTo>
                <a:lnTo>
                  <a:pt x="531628" y="765546"/>
                </a:lnTo>
                <a:lnTo>
                  <a:pt x="21266" y="1"/>
                </a:lnTo>
                <a:lnTo>
                  <a:pt x="0"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4" name="Freeform: Shape 153">
            <a:extLst>
              <a:ext uri="{FF2B5EF4-FFF2-40B4-BE49-F238E27FC236}">
                <a16:creationId xmlns:a16="http://schemas.microsoft.com/office/drawing/2014/main" id="{4AC284E4-D454-B795-8CD1-CC8247EE5B08}"/>
              </a:ext>
            </a:extLst>
          </p:cNvPr>
          <p:cNvSpPr/>
          <p:nvPr/>
        </p:nvSpPr>
        <p:spPr>
          <a:xfrm>
            <a:off x="5325456" y="573250"/>
            <a:ext cx="668079" cy="1378689"/>
          </a:xfrm>
          <a:custGeom>
            <a:avLst/>
            <a:gdLst>
              <a:gd name="connsiteX0" fmla="*/ 0 w 691115"/>
              <a:gd name="connsiteY0" fmla="*/ 0 h 1531089"/>
              <a:gd name="connsiteX1" fmla="*/ 209990 w 691115"/>
              <a:gd name="connsiteY1" fmla="*/ 0 h 1531089"/>
              <a:gd name="connsiteX2" fmla="*/ 209991 w 691115"/>
              <a:gd name="connsiteY2" fmla="*/ 1 h 1531089"/>
              <a:gd name="connsiteX3" fmla="*/ 180753 w 691115"/>
              <a:gd name="connsiteY3" fmla="*/ 1 h 1531089"/>
              <a:gd name="connsiteX4" fmla="*/ 691115 w 691115"/>
              <a:gd name="connsiteY4" fmla="*/ 765546 h 1531089"/>
              <a:gd name="connsiteX5" fmla="*/ 180754 w 691115"/>
              <a:gd name="connsiteY5" fmla="*/ 1531089 h 1531089"/>
              <a:gd name="connsiteX6" fmla="*/ 0 w 691115"/>
              <a:gd name="connsiteY6" fmla="*/ 1531089 h 1531089"/>
              <a:gd name="connsiteX7" fmla="*/ 510363 w 691115"/>
              <a:gd name="connsiteY7" fmla="*/ 765545 h 1531089"/>
              <a:gd name="connsiteX8" fmla="*/ 1 w 691115"/>
              <a:gd name="connsiteY8" fmla="*/ 1 h 1531089"/>
              <a:gd name="connsiteX9" fmla="*/ 0 w 691115"/>
              <a:gd name="connsiteY9"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1115" h="1531089">
                <a:moveTo>
                  <a:pt x="0" y="0"/>
                </a:moveTo>
                <a:lnTo>
                  <a:pt x="209990" y="0"/>
                </a:lnTo>
                <a:lnTo>
                  <a:pt x="209991" y="1"/>
                </a:lnTo>
                <a:lnTo>
                  <a:pt x="180753" y="1"/>
                </a:lnTo>
                <a:lnTo>
                  <a:pt x="691115" y="765546"/>
                </a:lnTo>
                <a:lnTo>
                  <a:pt x="180754"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5" name="Freeform: Shape 154">
            <a:extLst>
              <a:ext uri="{FF2B5EF4-FFF2-40B4-BE49-F238E27FC236}">
                <a16:creationId xmlns:a16="http://schemas.microsoft.com/office/drawing/2014/main" id="{F91EB25B-8A1E-E051-89DC-21F54CE191D8}"/>
              </a:ext>
            </a:extLst>
          </p:cNvPr>
          <p:cNvSpPr/>
          <p:nvPr/>
        </p:nvSpPr>
        <p:spPr>
          <a:xfrm>
            <a:off x="5691390" y="573250"/>
            <a:ext cx="668079" cy="1378689"/>
          </a:xfrm>
          <a:custGeom>
            <a:avLst/>
            <a:gdLst>
              <a:gd name="connsiteX0" fmla="*/ 0 w 654791"/>
              <a:gd name="connsiteY0" fmla="*/ 0 h 1531089"/>
              <a:gd name="connsiteX1" fmla="*/ 144429 w 654791"/>
              <a:gd name="connsiteY1" fmla="*/ 0 h 1531089"/>
              <a:gd name="connsiteX2" fmla="*/ 654791 w 654791"/>
              <a:gd name="connsiteY2" fmla="*/ 765545 h 1531089"/>
              <a:gd name="connsiteX3" fmla="*/ 144429 w 654791"/>
              <a:gd name="connsiteY3" fmla="*/ 1531089 h 1531089"/>
              <a:gd name="connsiteX4" fmla="*/ 0 w 654791"/>
              <a:gd name="connsiteY4" fmla="*/ 1531089 h 1531089"/>
              <a:gd name="connsiteX5" fmla="*/ 510363 w 654791"/>
              <a:gd name="connsiteY5" fmla="*/ 765545 h 1531089"/>
              <a:gd name="connsiteX6" fmla="*/ 0 w 654791"/>
              <a:gd name="connsiteY6"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791" h="1531089">
                <a:moveTo>
                  <a:pt x="0" y="0"/>
                </a:moveTo>
                <a:lnTo>
                  <a:pt x="144429" y="0"/>
                </a:lnTo>
                <a:lnTo>
                  <a:pt x="654791" y="765545"/>
                </a:lnTo>
                <a:lnTo>
                  <a:pt x="144429" y="1531089"/>
                </a:lnTo>
                <a:lnTo>
                  <a:pt x="0" y="1531089"/>
                </a:lnTo>
                <a:lnTo>
                  <a:pt x="510363"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6" name="Freeform: Shape 155">
            <a:extLst>
              <a:ext uri="{FF2B5EF4-FFF2-40B4-BE49-F238E27FC236}">
                <a16:creationId xmlns:a16="http://schemas.microsoft.com/office/drawing/2014/main" id="{59065609-50EF-5E78-4051-4542F5BD0C76}"/>
              </a:ext>
            </a:extLst>
          </p:cNvPr>
          <p:cNvSpPr/>
          <p:nvPr/>
        </p:nvSpPr>
        <p:spPr>
          <a:xfrm>
            <a:off x="6045809" y="573250"/>
            <a:ext cx="668079" cy="13786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6 w 645039"/>
              <a:gd name="connsiteY5" fmla="*/ 1531087 h 1531087"/>
              <a:gd name="connsiteX6" fmla="*/ 2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6" y="1531087"/>
                </a:lnTo>
                <a:lnTo>
                  <a:pt x="2" y="1531087"/>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7" name="Freeform: Shape 156">
            <a:extLst>
              <a:ext uri="{FF2B5EF4-FFF2-40B4-BE49-F238E27FC236}">
                <a16:creationId xmlns:a16="http://schemas.microsoft.com/office/drawing/2014/main" id="{AA922A55-E926-7C25-125C-5B906532E048}"/>
              </a:ext>
            </a:extLst>
          </p:cNvPr>
          <p:cNvSpPr/>
          <p:nvPr/>
        </p:nvSpPr>
        <p:spPr>
          <a:xfrm>
            <a:off x="5506209" y="573251"/>
            <a:ext cx="668079" cy="1378689"/>
          </a:xfrm>
          <a:custGeom>
            <a:avLst/>
            <a:gdLst>
              <a:gd name="connsiteX0" fmla="*/ 29238 w 657446"/>
              <a:gd name="connsiteY0" fmla="*/ 0 h 1531089"/>
              <a:gd name="connsiteX1" fmla="*/ 147084 w 657446"/>
              <a:gd name="connsiteY1" fmla="*/ 0 h 1531089"/>
              <a:gd name="connsiteX2" fmla="*/ 657446 w 657446"/>
              <a:gd name="connsiteY2" fmla="*/ 765545 h 1531089"/>
              <a:gd name="connsiteX3" fmla="*/ 147085 w 657446"/>
              <a:gd name="connsiteY3" fmla="*/ 1531088 h 1531089"/>
              <a:gd name="connsiteX4" fmla="*/ 147084 w 657446"/>
              <a:gd name="connsiteY4" fmla="*/ 1531089 h 1531089"/>
              <a:gd name="connsiteX5" fmla="*/ 0 w 657446"/>
              <a:gd name="connsiteY5" fmla="*/ 1531089 h 1531089"/>
              <a:gd name="connsiteX6" fmla="*/ 1 w 657446"/>
              <a:gd name="connsiteY6" fmla="*/ 1531088 h 1531089"/>
              <a:gd name="connsiteX7" fmla="*/ 29237 w 657446"/>
              <a:gd name="connsiteY7" fmla="*/ 1531088 h 1531089"/>
              <a:gd name="connsiteX8" fmla="*/ 539600 w 657446"/>
              <a:gd name="connsiteY8" fmla="*/ 765544 h 1531089"/>
              <a:gd name="connsiteX9" fmla="*/ 29238 w 657446"/>
              <a:gd name="connsiteY9"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446" h="1531089">
                <a:moveTo>
                  <a:pt x="29238" y="0"/>
                </a:moveTo>
                <a:lnTo>
                  <a:pt x="147084" y="0"/>
                </a:lnTo>
                <a:lnTo>
                  <a:pt x="657446" y="765545"/>
                </a:lnTo>
                <a:lnTo>
                  <a:pt x="147085" y="1531088"/>
                </a:lnTo>
                <a:lnTo>
                  <a:pt x="147084" y="1531089"/>
                </a:lnTo>
                <a:lnTo>
                  <a:pt x="0" y="1531089"/>
                </a:lnTo>
                <a:lnTo>
                  <a:pt x="1" y="1531088"/>
                </a:lnTo>
                <a:lnTo>
                  <a:pt x="29237" y="1531088"/>
                </a:lnTo>
                <a:lnTo>
                  <a:pt x="539600" y="765544"/>
                </a:lnTo>
                <a:lnTo>
                  <a:pt x="29238"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8" name="Freeform: Shape 157">
            <a:extLst>
              <a:ext uri="{FF2B5EF4-FFF2-40B4-BE49-F238E27FC236}">
                <a16:creationId xmlns:a16="http://schemas.microsoft.com/office/drawing/2014/main" id="{11BA0D6A-AD80-B436-BBA0-255D7E1E190E}"/>
              </a:ext>
            </a:extLst>
          </p:cNvPr>
          <p:cNvSpPr/>
          <p:nvPr/>
        </p:nvSpPr>
        <p:spPr>
          <a:xfrm>
            <a:off x="5142931" y="573252"/>
            <a:ext cx="668079" cy="13786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4 w 671621"/>
              <a:gd name="connsiteY6" fmla="*/ 1531088 h 1531089"/>
              <a:gd name="connsiteX7" fmla="*/ 536944 w 671621"/>
              <a:gd name="connsiteY7" fmla="*/ 765546 h 1531089"/>
              <a:gd name="connsiteX8" fmla="*/ 26582 w 671621"/>
              <a:gd name="connsiteY8" fmla="*/ 1 h 1531089"/>
              <a:gd name="connsiteX9" fmla="*/ 1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4" y="1531088"/>
                </a:lnTo>
                <a:lnTo>
                  <a:pt x="536944" y="765546"/>
                </a:lnTo>
                <a:lnTo>
                  <a:pt x="26582" y="1"/>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9" name="Freeform: Shape 158">
            <a:extLst>
              <a:ext uri="{FF2B5EF4-FFF2-40B4-BE49-F238E27FC236}">
                <a16:creationId xmlns:a16="http://schemas.microsoft.com/office/drawing/2014/main" id="{A4C6185B-BFD6-66E5-F776-47A304E9523E}"/>
              </a:ext>
            </a:extLst>
          </p:cNvPr>
          <p:cNvSpPr/>
          <p:nvPr/>
        </p:nvSpPr>
        <p:spPr>
          <a:xfrm>
            <a:off x="4659150" y="573253"/>
            <a:ext cx="668079" cy="1378689"/>
          </a:xfrm>
          <a:custGeom>
            <a:avLst/>
            <a:gdLst>
              <a:gd name="connsiteX0" fmla="*/ 0 w 645040"/>
              <a:gd name="connsiteY0" fmla="*/ 0 h 1531089"/>
              <a:gd name="connsiteX1" fmla="*/ 134678 w 645040"/>
              <a:gd name="connsiteY1" fmla="*/ 0 h 1531089"/>
              <a:gd name="connsiteX2" fmla="*/ 134679 w 645040"/>
              <a:gd name="connsiteY2" fmla="*/ 1 h 1531089"/>
              <a:gd name="connsiteX3" fmla="*/ 645040 w 645040"/>
              <a:gd name="connsiteY3" fmla="*/ 765544 h 1531089"/>
              <a:gd name="connsiteX4" fmla="*/ 134677 w 645040"/>
              <a:gd name="connsiteY4" fmla="*/ 1531088 h 1531089"/>
              <a:gd name="connsiteX5" fmla="*/ 202022 w 645040"/>
              <a:gd name="connsiteY5" fmla="*/ 1531088 h 1531089"/>
              <a:gd name="connsiteX6" fmla="*/ 202021 w 645040"/>
              <a:gd name="connsiteY6" fmla="*/ 1531089 h 1531089"/>
              <a:gd name="connsiteX7" fmla="*/ 71773 w 645040"/>
              <a:gd name="connsiteY7" fmla="*/ 1531089 h 1531089"/>
              <a:gd name="connsiteX8" fmla="*/ 582134 w 645040"/>
              <a:gd name="connsiteY8" fmla="*/ 765546 h 1531089"/>
              <a:gd name="connsiteX9" fmla="*/ 71772 w 645040"/>
              <a:gd name="connsiteY9" fmla="*/ 1 h 1531089"/>
              <a:gd name="connsiteX10" fmla="*/ 1 w 645040"/>
              <a:gd name="connsiteY10" fmla="*/ 1 h 1531089"/>
              <a:gd name="connsiteX11" fmla="*/ 0 w 645040"/>
              <a:gd name="connsiteY11"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5040" h="1531089">
                <a:moveTo>
                  <a:pt x="0" y="0"/>
                </a:moveTo>
                <a:lnTo>
                  <a:pt x="134678" y="0"/>
                </a:lnTo>
                <a:lnTo>
                  <a:pt x="134679" y="1"/>
                </a:lnTo>
                <a:lnTo>
                  <a:pt x="645040" y="765544"/>
                </a:lnTo>
                <a:lnTo>
                  <a:pt x="134677" y="1531088"/>
                </a:lnTo>
                <a:lnTo>
                  <a:pt x="202022" y="1531088"/>
                </a:lnTo>
                <a:lnTo>
                  <a:pt x="202021" y="1531089"/>
                </a:lnTo>
                <a:lnTo>
                  <a:pt x="71773" y="1531089"/>
                </a:lnTo>
                <a:lnTo>
                  <a:pt x="582134" y="765546"/>
                </a:lnTo>
                <a:lnTo>
                  <a:pt x="71772" y="1"/>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0" name="Freeform: Shape 159">
            <a:extLst>
              <a:ext uri="{FF2B5EF4-FFF2-40B4-BE49-F238E27FC236}">
                <a16:creationId xmlns:a16="http://schemas.microsoft.com/office/drawing/2014/main" id="{C827E781-08FC-E5E0-A9C3-CECCDAAD41EB}"/>
              </a:ext>
            </a:extLst>
          </p:cNvPr>
          <p:cNvSpPr/>
          <p:nvPr/>
        </p:nvSpPr>
        <p:spPr>
          <a:xfrm>
            <a:off x="4995848" y="573253"/>
            <a:ext cx="668079" cy="1378687"/>
          </a:xfrm>
          <a:custGeom>
            <a:avLst/>
            <a:gdLst>
              <a:gd name="connsiteX0" fmla="*/ 0 w 657445"/>
              <a:gd name="connsiteY0" fmla="*/ 0 h 1531087"/>
              <a:gd name="connsiteX1" fmla="*/ 147084 w 657445"/>
              <a:gd name="connsiteY1" fmla="*/ 0 h 1531087"/>
              <a:gd name="connsiteX2" fmla="*/ 657445 w 657445"/>
              <a:gd name="connsiteY2" fmla="*/ 765543 h 1531087"/>
              <a:gd name="connsiteX3" fmla="*/ 147082 w 657445"/>
              <a:gd name="connsiteY3" fmla="*/ 1531087 h 1531087"/>
              <a:gd name="connsiteX4" fmla="*/ 21268 w 657445"/>
              <a:gd name="connsiteY4" fmla="*/ 1531087 h 1531087"/>
              <a:gd name="connsiteX5" fmla="*/ 531628 w 657445"/>
              <a:gd name="connsiteY5" fmla="*/ 765546 h 1531087"/>
              <a:gd name="connsiteX6" fmla="*/ 21266 w 657445"/>
              <a:gd name="connsiteY6" fmla="*/ 1 h 1531087"/>
              <a:gd name="connsiteX7" fmla="*/ 0 w 657445"/>
              <a:gd name="connsiteY7" fmla="*/ 1 h 1531087"/>
              <a:gd name="connsiteX8" fmla="*/ 0 w 657445"/>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5" h="1531087">
                <a:moveTo>
                  <a:pt x="0" y="0"/>
                </a:moveTo>
                <a:lnTo>
                  <a:pt x="147084" y="0"/>
                </a:lnTo>
                <a:lnTo>
                  <a:pt x="657445" y="765543"/>
                </a:lnTo>
                <a:lnTo>
                  <a:pt x="147082" y="1531087"/>
                </a:lnTo>
                <a:lnTo>
                  <a:pt x="21268" y="1531087"/>
                </a:lnTo>
                <a:lnTo>
                  <a:pt x="531628" y="765546"/>
                </a:lnTo>
                <a:lnTo>
                  <a:pt x="21266" y="1"/>
                </a:lnTo>
                <a:lnTo>
                  <a:pt x="0"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1" name="Freeform: Shape 160">
            <a:extLst>
              <a:ext uri="{FF2B5EF4-FFF2-40B4-BE49-F238E27FC236}">
                <a16:creationId xmlns:a16="http://schemas.microsoft.com/office/drawing/2014/main" id="{FA930A71-9AF2-29CC-9A64-D6D6913DDE5D}"/>
              </a:ext>
            </a:extLst>
          </p:cNvPr>
          <p:cNvSpPr/>
          <p:nvPr/>
        </p:nvSpPr>
        <p:spPr>
          <a:xfrm>
            <a:off x="3017310" y="573254"/>
            <a:ext cx="802736" cy="1378689"/>
          </a:xfrm>
          <a:custGeom>
            <a:avLst/>
            <a:gdLst>
              <a:gd name="connsiteX0" fmla="*/ 0 w 1020725"/>
              <a:gd name="connsiteY0" fmla="*/ 0 h 1531089"/>
              <a:gd name="connsiteX1" fmla="*/ 510363 w 1020725"/>
              <a:gd name="connsiteY1" fmla="*/ 0 h 1531089"/>
              <a:gd name="connsiteX2" fmla="*/ 510366 w 1020725"/>
              <a:gd name="connsiteY2" fmla="*/ 4 h 1531089"/>
              <a:gd name="connsiteX3" fmla="*/ 1020725 w 1020725"/>
              <a:gd name="connsiteY3" fmla="*/ 765545 h 1531089"/>
              <a:gd name="connsiteX4" fmla="*/ 510363 w 1020725"/>
              <a:gd name="connsiteY4" fmla="*/ 1531089 h 1531089"/>
              <a:gd name="connsiteX5" fmla="*/ 384549 w 1020725"/>
              <a:gd name="connsiteY5" fmla="*/ 1531089 h 1531089"/>
              <a:gd name="connsiteX6" fmla="*/ 894909 w 1020725"/>
              <a:gd name="connsiteY6" fmla="*/ 765549 h 1531089"/>
              <a:gd name="connsiteX7" fmla="*/ 384546 w 1020725"/>
              <a:gd name="connsiteY7" fmla="*/ 4 h 1531089"/>
              <a:gd name="connsiteX8" fmla="*/ 327839 w 1020725"/>
              <a:gd name="connsiteY8" fmla="*/ 4 h 1531089"/>
              <a:gd name="connsiteX9" fmla="*/ 327837 w 1020725"/>
              <a:gd name="connsiteY9" fmla="*/ 1 h 1531089"/>
              <a:gd name="connsiteX10" fmla="*/ 180753 w 1020725"/>
              <a:gd name="connsiteY10" fmla="*/ 1 h 1531089"/>
              <a:gd name="connsiteX11" fmla="*/ 691115 w 1020725"/>
              <a:gd name="connsiteY11" fmla="*/ 765546 h 1531089"/>
              <a:gd name="connsiteX12" fmla="*/ 180754 w 1020725"/>
              <a:gd name="connsiteY12" fmla="*/ 1531089 h 1531089"/>
              <a:gd name="connsiteX13" fmla="*/ 0 w 1020725"/>
              <a:gd name="connsiteY13" fmla="*/ 1531089 h 1531089"/>
              <a:gd name="connsiteX14" fmla="*/ 510363 w 1020725"/>
              <a:gd name="connsiteY14" fmla="*/ 765545 h 1531089"/>
              <a:gd name="connsiteX15" fmla="*/ 1 w 1020725"/>
              <a:gd name="connsiteY15" fmla="*/ 1 h 1531089"/>
              <a:gd name="connsiteX16" fmla="*/ 0 w 1020725"/>
              <a:gd name="connsiteY16"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20725" h="1531089">
                <a:moveTo>
                  <a:pt x="0" y="0"/>
                </a:moveTo>
                <a:lnTo>
                  <a:pt x="510363" y="0"/>
                </a:lnTo>
                <a:lnTo>
                  <a:pt x="510366" y="4"/>
                </a:lnTo>
                <a:lnTo>
                  <a:pt x="1020725" y="765545"/>
                </a:lnTo>
                <a:lnTo>
                  <a:pt x="510363" y="1531089"/>
                </a:lnTo>
                <a:lnTo>
                  <a:pt x="384549" y="1531089"/>
                </a:lnTo>
                <a:lnTo>
                  <a:pt x="894909" y="765549"/>
                </a:lnTo>
                <a:lnTo>
                  <a:pt x="384546" y="4"/>
                </a:lnTo>
                <a:lnTo>
                  <a:pt x="327839" y="4"/>
                </a:lnTo>
                <a:lnTo>
                  <a:pt x="327837" y="1"/>
                </a:lnTo>
                <a:lnTo>
                  <a:pt x="180753" y="1"/>
                </a:lnTo>
                <a:lnTo>
                  <a:pt x="691115" y="765546"/>
                </a:lnTo>
                <a:lnTo>
                  <a:pt x="180754"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2" name="Freeform: Shape 161">
            <a:extLst>
              <a:ext uri="{FF2B5EF4-FFF2-40B4-BE49-F238E27FC236}">
                <a16:creationId xmlns:a16="http://schemas.microsoft.com/office/drawing/2014/main" id="{1DA03988-94DD-A025-1531-E63E9B8BCBF3}"/>
              </a:ext>
            </a:extLst>
          </p:cNvPr>
          <p:cNvSpPr/>
          <p:nvPr/>
        </p:nvSpPr>
        <p:spPr>
          <a:xfrm>
            <a:off x="4220559" y="573254"/>
            <a:ext cx="668079" cy="1378689"/>
          </a:xfrm>
          <a:custGeom>
            <a:avLst/>
            <a:gdLst>
              <a:gd name="connsiteX0" fmla="*/ 0 w 640611"/>
              <a:gd name="connsiteY0" fmla="*/ 0 h 1531089"/>
              <a:gd name="connsiteX1" fmla="*/ 130248 w 640611"/>
              <a:gd name="connsiteY1" fmla="*/ 0 h 1531089"/>
              <a:gd name="connsiteX2" fmla="*/ 130249 w 640611"/>
              <a:gd name="connsiteY2" fmla="*/ 1 h 1531089"/>
              <a:gd name="connsiteX3" fmla="*/ 640611 w 640611"/>
              <a:gd name="connsiteY3" fmla="*/ 765545 h 1531089"/>
              <a:gd name="connsiteX4" fmla="*/ 130248 w 640611"/>
              <a:gd name="connsiteY4" fmla="*/ 1531089 h 1531089"/>
              <a:gd name="connsiteX5" fmla="*/ 0 w 640611"/>
              <a:gd name="connsiteY5" fmla="*/ 1531089 h 1531089"/>
              <a:gd name="connsiteX6" fmla="*/ 510363 w 640611"/>
              <a:gd name="connsiteY6" fmla="*/ 765545 h 1531089"/>
              <a:gd name="connsiteX7" fmla="*/ 1 w 640611"/>
              <a:gd name="connsiteY7" fmla="*/ 1 h 1531089"/>
              <a:gd name="connsiteX8" fmla="*/ 0 w 640611"/>
              <a:gd name="connsiteY8"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611" h="1531089">
                <a:moveTo>
                  <a:pt x="0" y="0"/>
                </a:moveTo>
                <a:lnTo>
                  <a:pt x="130248" y="0"/>
                </a:lnTo>
                <a:lnTo>
                  <a:pt x="130249" y="1"/>
                </a:lnTo>
                <a:lnTo>
                  <a:pt x="640611" y="765545"/>
                </a:lnTo>
                <a:lnTo>
                  <a:pt x="130248"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3" name="Freeform: Shape 162">
            <a:extLst>
              <a:ext uri="{FF2B5EF4-FFF2-40B4-BE49-F238E27FC236}">
                <a16:creationId xmlns:a16="http://schemas.microsoft.com/office/drawing/2014/main" id="{5F2221E9-B2B4-B6F9-B9E9-C5BFE35D98D8}"/>
              </a:ext>
            </a:extLst>
          </p:cNvPr>
          <p:cNvSpPr/>
          <p:nvPr/>
        </p:nvSpPr>
        <p:spPr>
          <a:xfrm>
            <a:off x="4506751" y="573254"/>
            <a:ext cx="668079" cy="1378689"/>
          </a:xfrm>
          <a:custGeom>
            <a:avLst/>
            <a:gdLst>
              <a:gd name="connsiteX0" fmla="*/ 0 w 662762"/>
              <a:gd name="connsiteY0" fmla="*/ 0 h 1531089"/>
              <a:gd name="connsiteX1" fmla="*/ 152400 w 662762"/>
              <a:gd name="connsiteY1" fmla="*/ 0 h 1531089"/>
              <a:gd name="connsiteX2" fmla="*/ 662762 w 662762"/>
              <a:gd name="connsiteY2" fmla="*/ 765544 h 1531089"/>
              <a:gd name="connsiteX3" fmla="*/ 152399 w 662762"/>
              <a:gd name="connsiteY3" fmla="*/ 1531088 h 1531089"/>
              <a:gd name="connsiteX4" fmla="*/ 224172 w 662762"/>
              <a:gd name="connsiteY4" fmla="*/ 1531088 h 1531089"/>
              <a:gd name="connsiteX5" fmla="*/ 224171 w 662762"/>
              <a:gd name="connsiteY5" fmla="*/ 1531089 h 1531089"/>
              <a:gd name="connsiteX6" fmla="*/ 41646 w 662762"/>
              <a:gd name="connsiteY6" fmla="*/ 1531089 h 1531089"/>
              <a:gd name="connsiteX7" fmla="*/ 552007 w 662762"/>
              <a:gd name="connsiteY7" fmla="*/ 765546 h 1531089"/>
              <a:gd name="connsiteX8" fmla="*/ 41645 w 662762"/>
              <a:gd name="connsiteY8" fmla="*/ 1 h 1531089"/>
              <a:gd name="connsiteX9" fmla="*/ 1 w 662762"/>
              <a:gd name="connsiteY9" fmla="*/ 1 h 1531089"/>
              <a:gd name="connsiteX10" fmla="*/ 0 w 662762"/>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2762" h="1531089">
                <a:moveTo>
                  <a:pt x="0" y="0"/>
                </a:moveTo>
                <a:lnTo>
                  <a:pt x="152400" y="0"/>
                </a:lnTo>
                <a:lnTo>
                  <a:pt x="662762" y="765544"/>
                </a:lnTo>
                <a:lnTo>
                  <a:pt x="152399" y="1531088"/>
                </a:lnTo>
                <a:lnTo>
                  <a:pt x="224172" y="1531088"/>
                </a:lnTo>
                <a:lnTo>
                  <a:pt x="224171" y="1531089"/>
                </a:lnTo>
                <a:lnTo>
                  <a:pt x="41646" y="1531089"/>
                </a:lnTo>
                <a:lnTo>
                  <a:pt x="552007" y="765546"/>
                </a:lnTo>
                <a:lnTo>
                  <a:pt x="41645" y="1"/>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4" name="Freeform: Shape 163">
            <a:extLst>
              <a:ext uri="{FF2B5EF4-FFF2-40B4-BE49-F238E27FC236}">
                <a16:creationId xmlns:a16="http://schemas.microsoft.com/office/drawing/2014/main" id="{FA0D23C2-4CCE-9B83-2410-30E5337849E8}"/>
              </a:ext>
            </a:extLst>
          </p:cNvPr>
          <p:cNvSpPr/>
          <p:nvPr/>
        </p:nvSpPr>
        <p:spPr>
          <a:xfrm>
            <a:off x="4861170" y="573254"/>
            <a:ext cx="668079" cy="13786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6 w 645039"/>
              <a:gd name="connsiteY5" fmla="*/ 1531087 h 1531087"/>
              <a:gd name="connsiteX6" fmla="*/ 2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6" y="1531087"/>
                </a:lnTo>
                <a:lnTo>
                  <a:pt x="2" y="1531087"/>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5" name="Freeform: Shape 164">
            <a:extLst>
              <a:ext uri="{FF2B5EF4-FFF2-40B4-BE49-F238E27FC236}">
                <a16:creationId xmlns:a16="http://schemas.microsoft.com/office/drawing/2014/main" id="{52D3DF7C-B139-F18F-6279-CDD9FBA58015}"/>
              </a:ext>
            </a:extLst>
          </p:cNvPr>
          <p:cNvSpPr/>
          <p:nvPr/>
        </p:nvSpPr>
        <p:spPr>
          <a:xfrm>
            <a:off x="4401312" y="573255"/>
            <a:ext cx="668079" cy="1378689"/>
          </a:xfrm>
          <a:custGeom>
            <a:avLst/>
            <a:gdLst>
              <a:gd name="connsiteX0" fmla="*/ 0 w 615802"/>
              <a:gd name="connsiteY0" fmla="*/ 0 h 1531089"/>
              <a:gd name="connsiteX1" fmla="*/ 105440 w 615802"/>
              <a:gd name="connsiteY1" fmla="*/ 0 h 1531089"/>
              <a:gd name="connsiteX2" fmla="*/ 615802 w 615802"/>
              <a:gd name="connsiteY2" fmla="*/ 765544 h 1531089"/>
              <a:gd name="connsiteX3" fmla="*/ 105439 w 615802"/>
              <a:gd name="connsiteY3" fmla="*/ 1531088 h 1531089"/>
              <a:gd name="connsiteX4" fmla="*/ 147085 w 615802"/>
              <a:gd name="connsiteY4" fmla="*/ 1531088 h 1531089"/>
              <a:gd name="connsiteX5" fmla="*/ 147084 w 615802"/>
              <a:gd name="connsiteY5" fmla="*/ 1531089 h 1531089"/>
              <a:gd name="connsiteX6" fmla="*/ 0 w 615802"/>
              <a:gd name="connsiteY6" fmla="*/ 1531089 h 1531089"/>
              <a:gd name="connsiteX7" fmla="*/ 1 w 615802"/>
              <a:gd name="connsiteY7" fmla="*/ 1531088 h 1531089"/>
              <a:gd name="connsiteX8" fmla="*/ 510362 w 615802"/>
              <a:gd name="connsiteY8" fmla="*/ 765545 h 1531089"/>
              <a:gd name="connsiteX9" fmla="*/ 0 w 615802"/>
              <a:gd name="connsiteY9"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802" h="1531089">
                <a:moveTo>
                  <a:pt x="0" y="0"/>
                </a:moveTo>
                <a:lnTo>
                  <a:pt x="105440" y="0"/>
                </a:lnTo>
                <a:lnTo>
                  <a:pt x="615802" y="765544"/>
                </a:lnTo>
                <a:lnTo>
                  <a:pt x="105439" y="1531088"/>
                </a:lnTo>
                <a:lnTo>
                  <a:pt x="147085" y="1531088"/>
                </a:lnTo>
                <a:lnTo>
                  <a:pt x="147084" y="1531089"/>
                </a:lnTo>
                <a:lnTo>
                  <a:pt x="0" y="1531089"/>
                </a:lnTo>
                <a:lnTo>
                  <a:pt x="1" y="1531088"/>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6" name="Freeform: Shape 165">
            <a:extLst>
              <a:ext uri="{FF2B5EF4-FFF2-40B4-BE49-F238E27FC236}">
                <a16:creationId xmlns:a16="http://schemas.microsoft.com/office/drawing/2014/main" id="{17681456-EC58-CFF3-E0C7-D0535235AD29}"/>
              </a:ext>
            </a:extLst>
          </p:cNvPr>
          <p:cNvSpPr/>
          <p:nvPr/>
        </p:nvSpPr>
        <p:spPr>
          <a:xfrm>
            <a:off x="2834783" y="573256"/>
            <a:ext cx="668079" cy="13786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3 w 671621"/>
              <a:gd name="connsiteY6" fmla="*/ 1531088 h 1531089"/>
              <a:gd name="connsiteX7" fmla="*/ 536944 w 671621"/>
              <a:gd name="connsiteY7" fmla="*/ 765546 h 1531089"/>
              <a:gd name="connsiteX8" fmla="*/ 26582 w 671621"/>
              <a:gd name="connsiteY8" fmla="*/ 1 h 1531089"/>
              <a:gd name="connsiteX9" fmla="*/ 0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3" y="1531088"/>
                </a:lnTo>
                <a:lnTo>
                  <a:pt x="536944" y="765546"/>
                </a:lnTo>
                <a:lnTo>
                  <a:pt x="26582" y="1"/>
                </a:lnTo>
                <a:lnTo>
                  <a:pt x="0"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7" name="Freeform: Shape 166">
            <a:extLst>
              <a:ext uri="{FF2B5EF4-FFF2-40B4-BE49-F238E27FC236}">
                <a16:creationId xmlns:a16="http://schemas.microsoft.com/office/drawing/2014/main" id="{0AEC5874-04BE-0D16-82CE-5EA91A6A1380}"/>
              </a:ext>
            </a:extLst>
          </p:cNvPr>
          <p:cNvSpPr/>
          <p:nvPr/>
        </p:nvSpPr>
        <p:spPr>
          <a:xfrm>
            <a:off x="4038034" y="573256"/>
            <a:ext cx="668079" cy="1378689"/>
          </a:xfrm>
          <a:custGeom>
            <a:avLst/>
            <a:gdLst>
              <a:gd name="connsiteX0" fmla="*/ 0 w 671621"/>
              <a:gd name="connsiteY0" fmla="*/ 0 h 1531089"/>
              <a:gd name="connsiteX1" fmla="*/ 161259 w 671621"/>
              <a:gd name="connsiteY1" fmla="*/ 0 h 1531089"/>
              <a:gd name="connsiteX2" fmla="*/ 671621 w 671621"/>
              <a:gd name="connsiteY2" fmla="*/ 765545 h 1531089"/>
              <a:gd name="connsiteX3" fmla="*/ 161260 w 671621"/>
              <a:gd name="connsiteY3" fmla="*/ 1531088 h 1531089"/>
              <a:gd name="connsiteX4" fmla="*/ 161259 w 671621"/>
              <a:gd name="connsiteY4" fmla="*/ 1531089 h 1531089"/>
              <a:gd name="connsiteX5" fmla="*/ 26583 w 671621"/>
              <a:gd name="connsiteY5" fmla="*/ 1531089 h 1531089"/>
              <a:gd name="connsiteX6" fmla="*/ 26584 w 671621"/>
              <a:gd name="connsiteY6" fmla="*/ 1531088 h 1531089"/>
              <a:gd name="connsiteX7" fmla="*/ 536944 w 671621"/>
              <a:gd name="connsiteY7" fmla="*/ 765546 h 1531089"/>
              <a:gd name="connsiteX8" fmla="*/ 26582 w 671621"/>
              <a:gd name="connsiteY8" fmla="*/ 1 h 1531089"/>
              <a:gd name="connsiteX9" fmla="*/ 1 w 671621"/>
              <a:gd name="connsiteY9" fmla="*/ 1 h 1531089"/>
              <a:gd name="connsiteX10" fmla="*/ 0 w 671621"/>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621" h="1531089">
                <a:moveTo>
                  <a:pt x="0" y="0"/>
                </a:moveTo>
                <a:lnTo>
                  <a:pt x="161259" y="0"/>
                </a:lnTo>
                <a:lnTo>
                  <a:pt x="671621" y="765545"/>
                </a:lnTo>
                <a:lnTo>
                  <a:pt x="161260" y="1531088"/>
                </a:lnTo>
                <a:lnTo>
                  <a:pt x="161259" y="1531089"/>
                </a:lnTo>
                <a:lnTo>
                  <a:pt x="26583" y="1531089"/>
                </a:lnTo>
                <a:lnTo>
                  <a:pt x="26584" y="1531088"/>
                </a:lnTo>
                <a:lnTo>
                  <a:pt x="536944" y="765546"/>
                </a:lnTo>
                <a:lnTo>
                  <a:pt x="26582" y="1"/>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8" name="Freeform: Shape 167">
            <a:extLst>
              <a:ext uri="{FF2B5EF4-FFF2-40B4-BE49-F238E27FC236}">
                <a16:creationId xmlns:a16="http://schemas.microsoft.com/office/drawing/2014/main" id="{2DC7225B-C7AA-30BF-5A53-A3294B2F7CB6}"/>
              </a:ext>
            </a:extLst>
          </p:cNvPr>
          <p:cNvSpPr/>
          <p:nvPr/>
        </p:nvSpPr>
        <p:spPr>
          <a:xfrm>
            <a:off x="2351002" y="573257"/>
            <a:ext cx="668079" cy="1378689"/>
          </a:xfrm>
          <a:custGeom>
            <a:avLst/>
            <a:gdLst>
              <a:gd name="connsiteX0" fmla="*/ 0 w 645040"/>
              <a:gd name="connsiteY0" fmla="*/ 0 h 1531089"/>
              <a:gd name="connsiteX1" fmla="*/ 134678 w 645040"/>
              <a:gd name="connsiteY1" fmla="*/ 0 h 1531089"/>
              <a:gd name="connsiteX2" fmla="*/ 134678 w 645040"/>
              <a:gd name="connsiteY2" fmla="*/ 1 h 1531089"/>
              <a:gd name="connsiteX3" fmla="*/ 645040 w 645040"/>
              <a:gd name="connsiteY3" fmla="*/ 765544 h 1531089"/>
              <a:gd name="connsiteX4" fmla="*/ 134677 w 645040"/>
              <a:gd name="connsiteY4" fmla="*/ 1531088 h 1531089"/>
              <a:gd name="connsiteX5" fmla="*/ 202021 w 645040"/>
              <a:gd name="connsiteY5" fmla="*/ 1531088 h 1531089"/>
              <a:gd name="connsiteX6" fmla="*/ 202021 w 645040"/>
              <a:gd name="connsiteY6" fmla="*/ 1531089 h 1531089"/>
              <a:gd name="connsiteX7" fmla="*/ 0 w 645040"/>
              <a:gd name="connsiteY7" fmla="*/ 1531089 h 1531089"/>
              <a:gd name="connsiteX8" fmla="*/ 510363 w 645040"/>
              <a:gd name="connsiteY8" fmla="*/ 765545 h 1531089"/>
              <a:gd name="connsiteX9" fmla="*/ 1 w 645040"/>
              <a:gd name="connsiteY9" fmla="*/ 1 h 1531089"/>
              <a:gd name="connsiteX10" fmla="*/ 0 w 645040"/>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040" h="1531089">
                <a:moveTo>
                  <a:pt x="0" y="0"/>
                </a:moveTo>
                <a:lnTo>
                  <a:pt x="134678" y="0"/>
                </a:lnTo>
                <a:lnTo>
                  <a:pt x="134678" y="1"/>
                </a:lnTo>
                <a:lnTo>
                  <a:pt x="645040" y="765544"/>
                </a:lnTo>
                <a:lnTo>
                  <a:pt x="134677" y="1531088"/>
                </a:lnTo>
                <a:lnTo>
                  <a:pt x="202021" y="1531088"/>
                </a:lnTo>
                <a:lnTo>
                  <a:pt x="202021"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9" name="Freeform: Shape 168">
            <a:extLst>
              <a:ext uri="{FF2B5EF4-FFF2-40B4-BE49-F238E27FC236}">
                <a16:creationId xmlns:a16="http://schemas.microsoft.com/office/drawing/2014/main" id="{4B9247D7-5FDE-25A3-380E-D5952B2F3566}"/>
              </a:ext>
            </a:extLst>
          </p:cNvPr>
          <p:cNvSpPr/>
          <p:nvPr/>
        </p:nvSpPr>
        <p:spPr>
          <a:xfrm>
            <a:off x="2687699" y="573257"/>
            <a:ext cx="668079" cy="1378687"/>
          </a:xfrm>
          <a:custGeom>
            <a:avLst/>
            <a:gdLst>
              <a:gd name="connsiteX0" fmla="*/ 0 w 657446"/>
              <a:gd name="connsiteY0" fmla="*/ 0 h 1531087"/>
              <a:gd name="connsiteX1" fmla="*/ 147084 w 657446"/>
              <a:gd name="connsiteY1" fmla="*/ 0 h 1531087"/>
              <a:gd name="connsiteX2" fmla="*/ 657446 w 657446"/>
              <a:gd name="connsiteY2" fmla="*/ 765543 h 1531087"/>
              <a:gd name="connsiteX3" fmla="*/ 147083 w 657446"/>
              <a:gd name="connsiteY3" fmla="*/ 1531087 h 1531087"/>
              <a:gd name="connsiteX4" fmla="*/ 21269 w 657446"/>
              <a:gd name="connsiteY4" fmla="*/ 1531087 h 1531087"/>
              <a:gd name="connsiteX5" fmla="*/ 531629 w 657446"/>
              <a:gd name="connsiteY5" fmla="*/ 765546 h 1531087"/>
              <a:gd name="connsiteX6" fmla="*/ 21267 w 657446"/>
              <a:gd name="connsiteY6" fmla="*/ 1 h 1531087"/>
              <a:gd name="connsiteX7" fmla="*/ 1 w 657446"/>
              <a:gd name="connsiteY7" fmla="*/ 1 h 1531087"/>
              <a:gd name="connsiteX8" fmla="*/ 0 w 657446"/>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6" h="1531087">
                <a:moveTo>
                  <a:pt x="0" y="0"/>
                </a:moveTo>
                <a:lnTo>
                  <a:pt x="147084" y="0"/>
                </a:lnTo>
                <a:lnTo>
                  <a:pt x="657446" y="765543"/>
                </a:lnTo>
                <a:lnTo>
                  <a:pt x="147083" y="1531087"/>
                </a:lnTo>
                <a:lnTo>
                  <a:pt x="21269" y="1531087"/>
                </a:lnTo>
                <a:lnTo>
                  <a:pt x="531629" y="765546"/>
                </a:lnTo>
                <a:lnTo>
                  <a:pt x="21267" y="1"/>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0" name="Freeform: Shape 169">
            <a:extLst>
              <a:ext uri="{FF2B5EF4-FFF2-40B4-BE49-F238E27FC236}">
                <a16:creationId xmlns:a16="http://schemas.microsoft.com/office/drawing/2014/main" id="{2606B909-FD54-A017-AADC-2B45FB050C3A}"/>
              </a:ext>
            </a:extLst>
          </p:cNvPr>
          <p:cNvSpPr/>
          <p:nvPr/>
        </p:nvSpPr>
        <p:spPr>
          <a:xfrm>
            <a:off x="3554253" y="573257"/>
            <a:ext cx="668079" cy="1378689"/>
          </a:xfrm>
          <a:custGeom>
            <a:avLst/>
            <a:gdLst>
              <a:gd name="connsiteX0" fmla="*/ 0 w 645040"/>
              <a:gd name="connsiteY0" fmla="*/ 0 h 1531089"/>
              <a:gd name="connsiteX1" fmla="*/ 134678 w 645040"/>
              <a:gd name="connsiteY1" fmla="*/ 0 h 1531089"/>
              <a:gd name="connsiteX2" fmla="*/ 134679 w 645040"/>
              <a:gd name="connsiteY2" fmla="*/ 1 h 1531089"/>
              <a:gd name="connsiteX3" fmla="*/ 645040 w 645040"/>
              <a:gd name="connsiteY3" fmla="*/ 765544 h 1531089"/>
              <a:gd name="connsiteX4" fmla="*/ 134677 w 645040"/>
              <a:gd name="connsiteY4" fmla="*/ 1531088 h 1531089"/>
              <a:gd name="connsiteX5" fmla="*/ 202022 w 645040"/>
              <a:gd name="connsiteY5" fmla="*/ 1531088 h 1531089"/>
              <a:gd name="connsiteX6" fmla="*/ 202021 w 645040"/>
              <a:gd name="connsiteY6" fmla="*/ 1531089 h 1531089"/>
              <a:gd name="connsiteX7" fmla="*/ 0 w 645040"/>
              <a:gd name="connsiteY7" fmla="*/ 1531089 h 1531089"/>
              <a:gd name="connsiteX8" fmla="*/ 510363 w 645040"/>
              <a:gd name="connsiteY8" fmla="*/ 765545 h 1531089"/>
              <a:gd name="connsiteX9" fmla="*/ 1 w 645040"/>
              <a:gd name="connsiteY9" fmla="*/ 1 h 1531089"/>
              <a:gd name="connsiteX10" fmla="*/ 0 w 645040"/>
              <a:gd name="connsiteY10"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5040" h="1531089">
                <a:moveTo>
                  <a:pt x="0" y="0"/>
                </a:moveTo>
                <a:lnTo>
                  <a:pt x="134678" y="0"/>
                </a:lnTo>
                <a:lnTo>
                  <a:pt x="134679" y="1"/>
                </a:lnTo>
                <a:lnTo>
                  <a:pt x="645040" y="765544"/>
                </a:lnTo>
                <a:lnTo>
                  <a:pt x="134677" y="1531088"/>
                </a:lnTo>
                <a:lnTo>
                  <a:pt x="202022" y="1531088"/>
                </a:lnTo>
                <a:lnTo>
                  <a:pt x="202021" y="1531089"/>
                </a:lnTo>
                <a:lnTo>
                  <a:pt x="0" y="1531089"/>
                </a:lnTo>
                <a:lnTo>
                  <a:pt x="510363" y="765545"/>
                </a:lnTo>
                <a:lnTo>
                  <a:pt x="1"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1" name="Freeform: Shape 170">
            <a:extLst>
              <a:ext uri="{FF2B5EF4-FFF2-40B4-BE49-F238E27FC236}">
                <a16:creationId xmlns:a16="http://schemas.microsoft.com/office/drawing/2014/main" id="{E5AC2F10-B1F0-6E84-2B9B-25AF02F84B76}"/>
              </a:ext>
            </a:extLst>
          </p:cNvPr>
          <p:cNvSpPr/>
          <p:nvPr/>
        </p:nvSpPr>
        <p:spPr>
          <a:xfrm>
            <a:off x="3890951" y="573257"/>
            <a:ext cx="668079" cy="1378687"/>
          </a:xfrm>
          <a:custGeom>
            <a:avLst/>
            <a:gdLst>
              <a:gd name="connsiteX0" fmla="*/ 0 w 657445"/>
              <a:gd name="connsiteY0" fmla="*/ 0 h 1531087"/>
              <a:gd name="connsiteX1" fmla="*/ 147084 w 657445"/>
              <a:gd name="connsiteY1" fmla="*/ 0 h 1531087"/>
              <a:gd name="connsiteX2" fmla="*/ 657445 w 657445"/>
              <a:gd name="connsiteY2" fmla="*/ 765543 h 1531087"/>
              <a:gd name="connsiteX3" fmla="*/ 147082 w 657445"/>
              <a:gd name="connsiteY3" fmla="*/ 1531087 h 1531087"/>
              <a:gd name="connsiteX4" fmla="*/ 21268 w 657445"/>
              <a:gd name="connsiteY4" fmla="*/ 1531087 h 1531087"/>
              <a:gd name="connsiteX5" fmla="*/ 531628 w 657445"/>
              <a:gd name="connsiteY5" fmla="*/ 765546 h 1531087"/>
              <a:gd name="connsiteX6" fmla="*/ 21266 w 657445"/>
              <a:gd name="connsiteY6" fmla="*/ 1 h 1531087"/>
              <a:gd name="connsiteX7" fmla="*/ 0 w 657445"/>
              <a:gd name="connsiteY7" fmla="*/ 1 h 1531087"/>
              <a:gd name="connsiteX8" fmla="*/ 0 w 657445"/>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445" h="1531087">
                <a:moveTo>
                  <a:pt x="0" y="0"/>
                </a:moveTo>
                <a:lnTo>
                  <a:pt x="147084" y="0"/>
                </a:lnTo>
                <a:lnTo>
                  <a:pt x="657445" y="765543"/>
                </a:lnTo>
                <a:lnTo>
                  <a:pt x="147082" y="1531087"/>
                </a:lnTo>
                <a:lnTo>
                  <a:pt x="21268" y="1531087"/>
                </a:lnTo>
                <a:lnTo>
                  <a:pt x="531628" y="765546"/>
                </a:lnTo>
                <a:lnTo>
                  <a:pt x="21266" y="1"/>
                </a:lnTo>
                <a:lnTo>
                  <a:pt x="0" y="1"/>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2" name="Freeform: Shape 171">
            <a:extLst>
              <a:ext uri="{FF2B5EF4-FFF2-40B4-BE49-F238E27FC236}">
                <a16:creationId xmlns:a16="http://schemas.microsoft.com/office/drawing/2014/main" id="{EB3454CC-2BCC-5DE1-2135-E2D56F6F15EB}"/>
              </a:ext>
            </a:extLst>
          </p:cNvPr>
          <p:cNvSpPr/>
          <p:nvPr/>
        </p:nvSpPr>
        <p:spPr>
          <a:xfrm>
            <a:off x="2171578" y="594508"/>
            <a:ext cx="668079" cy="1378689"/>
          </a:xfrm>
          <a:custGeom>
            <a:avLst/>
            <a:gdLst>
              <a:gd name="connsiteX0" fmla="*/ 0 w 666307"/>
              <a:gd name="connsiteY0" fmla="*/ 0 h 1531089"/>
              <a:gd name="connsiteX1" fmla="*/ 155944 w 666307"/>
              <a:gd name="connsiteY1" fmla="*/ 0 h 1531089"/>
              <a:gd name="connsiteX2" fmla="*/ 666307 w 666307"/>
              <a:gd name="connsiteY2" fmla="*/ 765545 h 1531089"/>
              <a:gd name="connsiteX3" fmla="*/ 155944 w 666307"/>
              <a:gd name="connsiteY3" fmla="*/ 1531089 h 1531089"/>
              <a:gd name="connsiteX4" fmla="*/ 0 w 666307"/>
              <a:gd name="connsiteY4" fmla="*/ 1531089 h 1531089"/>
              <a:gd name="connsiteX5" fmla="*/ 510363 w 666307"/>
              <a:gd name="connsiteY5" fmla="*/ 765545 h 1531089"/>
              <a:gd name="connsiteX6" fmla="*/ 0 w 666307"/>
              <a:gd name="connsiteY6" fmla="*/ 0 h 1531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307" h="1531089">
                <a:moveTo>
                  <a:pt x="0" y="0"/>
                </a:moveTo>
                <a:lnTo>
                  <a:pt x="155944" y="0"/>
                </a:lnTo>
                <a:lnTo>
                  <a:pt x="666307" y="765545"/>
                </a:lnTo>
                <a:lnTo>
                  <a:pt x="155944" y="1531089"/>
                </a:lnTo>
                <a:lnTo>
                  <a:pt x="0" y="1531089"/>
                </a:lnTo>
                <a:lnTo>
                  <a:pt x="510363"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3" name="Freeform: Shape 172">
            <a:extLst>
              <a:ext uri="{FF2B5EF4-FFF2-40B4-BE49-F238E27FC236}">
                <a16:creationId xmlns:a16="http://schemas.microsoft.com/office/drawing/2014/main" id="{9CEDCF89-83E2-BA1A-DA81-252AB18C5767}"/>
              </a:ext>
            </a:extLst>
          </p:cNvPr>
          <p:cNvSpPr/>
          <p:nvPr/>
        </p:nvSpPr>
        <p:spPr>
          <a:xfrm>
            <a:off x="2553022" y="573258"/>
            <a:ext cx="668079" cy="13786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5 w 645039"/>
              <a:gd name="connsiteY5" fmla="*/ 1531087 h 1531087"/>
              <a:gd name="connsiteX6" fmla="*/ 1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5" y="1531087"/>
                </a:lnTo>
                <a:lnTo>
                  <a:pt x="1" y="1531087"/>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4" name="Freeform: Shape 173">
            <a:extLst>
              <a:ext uri="{FF2B5EF4-FFF2-40B4-BE49-F238E27FC236}">
                <a16:creationId xmlns:a16="http://schemas.microsoft.com/office/drawing/2014/main" id="{F27D1E5A-D410-1BC6-F0D7-6CC631748A59}"/>
              </a:ext>
            </a:extLst>
          </p:cNvPr>
          <p:cNvSpPr/>
          <p:nvPr/>
        </p:nvSpPr>
        <p:spPr>
          <a:xfrm>
            <a:off x="3245910" y="573258"/>
            <a:ext cx="668079" cy="1378685"/>
          </a:xfrm>
          <a:custGeom>
            <a:avLst/>
            <a:gdLst>
              <a:gd name="connsiteX0" fmla="*/ 0 w 609597"/>
              <a:gd name="connsiteY0" fmla="*/ 0 h 1531085"/>
              <a:gd name="connsiteX1" fmla="*/ 99237 w 609597"/>
              <a:gd name="connsiteY1" fmla="*/ 0 h 1531085"/>
              <a:gd name="connsiteX2" fmla="*/ 609597 w 609597"/>
              <a:gd name="connsiteY2" fmla="*/ 765542 h 1531085"/>
              <a:gd name="connsiteX3" fmla="*/ 99236 w 609597"/>
              <a:gd name="connsiteY3" fmla="*/ 1531085 h 1531085"/>
              <a:gd name="connsiteX4" fmla="*/ 3 w 609597"/>
              <a:gd name="connsiteY4" fmla="*/ 1531085 h 1531085"/>
              <a:gd name="connsiteX5" fmla="*/ 510363 w 609597"/>
              <a:gd name="connsiteY5" fmla="*/ 765545 h 1531085"/>
              <a:gd name="connsiteX6" fmla="*/ 0 w 609597"/>
              <a:gd name="connsiteY6" fmla="*/ 0 h 153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597" h="1531085">
                <a:moveTo>
                  <a:pt x="0" y="0"/>
                </a:moveTo>
                <a:lnTo>
                  <a:pt x="99237" y="0"/>
                </a:lnTo>
                <a:lnTo>
                  <a:pt x="609597" y="765542"/>
                </a:lnTo>
                <a:lnTo>
                  <a:pt x="99236" y="1531085"/>
                </a:lnTo>
                <a:lnTo>
                  <a:pt x="3" y="1531085"/>
                </a:lnTo>
                <a:lnTo>
                  <a:pt x="510363"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5" name="Freeform: Shape 174">
            <a:extLst>
              <a:ext uri="{FF2B5EF4-FFF2-40B4-BE49-F238E27FC236}">
                <a16:creationId xmlns:a16="http://schemas.microsoft.com/office/drawing/2014/main" id="{199C6B6D-7152-AA29-B038-3FE014703A71}"/>
              </a:ext>
            </a:extLst>
          </p:cNvPr>
          <p:cNvSpPr/>
          <p:nvPr/>
        </p:nvSpPr>
        <p:spPr>
          <a:xfrm>
            <a:off x="3756273" y="573258"/>
            <a:ext cx="668079" cy="1378687"/>
          </a:xfrm>
          <a:custGeom>
            <a:avLst/>
            <a:gdLst>
              <a:gd name="connsiteX0" fmla="*/ 0 w 645039"/>
              <a:gd name="connsiteY0" fmla="*/ 0 h 1531087"/>
              <a:gd name="connsiteX1" fmla="*/ 134678 w 645039"/>
              <a:gd name="connsiteY1" fmla="*/ 0 h 1531087"/>
              <a:gd name="connsiteX2" fmla="*/ 645039 w 645039"/>
              <a:gd name="connsiteY2" fmla="*/ 765542 h 1531087"/>
              <a:gd name="connsiteX3" fmla="*/ 134676 w 645039"/>
              <a:gd name="connsiteY3" fmla="*/ 1531086 h 1531087"/>
              <a:gd name="connsiteX4" fmla="*/ 155946 w 645039"/>
              <a:gd name="connsiteY4" fmla="*/ 1531086 h 1531087"/>
              <a:gd name="connsiteX5" fmla="*/ 155946 w 645039"/>
              <a:gd name="connsiteY5" fmla="*/ 1531087 h 1531087"/>
              <a:gd name="connsiteX6" fmla="*/ 2 w 645039"/>
              <a:gd name="connsiteY6" fmla="*/ 1531087 h 1531087"/>
              <a:gd name="connsiteX7" fmla="*/ 510362 w 645039"/>
              <a:gd name="connsiteY7" fmla="*/ 765545 h 1531087"/>
              <a:gd name="connsiteX8" fmla="*/ 0 w 645039"/>
              <a:gd name="connsiteY8" fmla="*/ 0 h 153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39" h="1531087">
                <a:moveTo>
                  <a:pt x="0" y="0"/>
                </a:moveTo>
                <a:lnTo>
                  <a:pt x="134678" y="0"/>
                </a:lnTo>
                <a:lnTo>
                  <a:pt x="645039" y="765542"/>
                </a:lnTo>
                <a:lnTo>
                  <a:pt x="134676" y="1531086"/>
                </a:lnTo>
                <a:lnTo>
                  <a:pt x="155946" y="1531086"/>
                </a:lnTo>
                <a:lnTo>
                  <a:pt x="155946" y="1531087"/>
                </a:lnTo>
                <a:lnTo>
                  <a:pt x="2" y="1531087"/>
                </a:lnTo>
                <a:lnTo>
                  <a:pt x="510362" y="765545"/>
                </a:lnTo>
                <a:lnTo>
                  <a:pt x="0" y="0"/>
                </a:lnTo>
                <a:close/>
              </a:path>
            </a:pathLst>
          </a:custGeom>
          <a:solidFill>
            <a:srgbClr val="800306">
              <a:alpha val="5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6" name="TextBox 175">
            <a:extLst>
              <a:ext uri="{FF2B5EF4-FFF2-40B4-BE49-F238E27FC236}">
                <a16:creationId xmlns:a16="http://schemas.microsoft.com/office/drawing/2014/main" id="{E0745370-6232-503E-9283-609DBE8E003D}"/>
              </a:ext>
            </a:extLst>
          </p:cNvPr>
          <p:cNvSpPr txBox="1"/>
          <p:nvPr/>
        </p:nvSpPr>
        <p:spPr>
          <a:xfrm>
            <a:off x="2856937" y="894002"/>
            <a:ext cx="4676543" cy="584775"/>
          </a:xfrm>
          <a:prstGeom prst="rect">
            <a:avLst/>
          </a:prstGeom>
          <a:noFill/>
        </p:spPr>
        <p:txBody>
          <a:bodyPr wrap="square" rtlCol="0">
            <a:spAutoFit/>
          </a:bodyPr>
          <a:lstStyle/>
          <a:p>
            <a:r>
              <a:rPr lang="en-US" sz="3200" dirty="0">
                <a:solidFill>
                  <a:schemeClr val="bg1"/>
                </a:solidFill>
                <a:latin typeface="LCDMono2" panose="00000309000000000000" pitchFamily="49" charset="0"/>
              </a:rPr>
              <a:t>Collision Resolution</a:t>
            </a:r>
          </a:p>
        </p:txBody>
      </p:sp>
      <p:sp>
        <p:nvSpPr>
          <p:cNvPr id="177" name="Rectangle 176">
            <a:extLst>
              <a:ext uri="{FF2B5EF4-FFF2-40B4-BE49-F238E27FC236}">
                <a16:creationId xmlns:a16="http://schemas.microsoft.com/office/drawing/2014/main" id="{D1907399-3DB8-6E2C-2812-63711FB3C62A}"/>
              </a:ext>
            </a:extLst>
          </p:cNvPr>
          <p:cNvSpPr/>
          <p:nvPr/>
        </p:nvSpPr>
        <p:spPr>
          <a:xfrm>
            <a:off x="2393429" y="1186390"/>
            <a:ext cx="4990417" cy="1683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a:extLst>
              <a:ext uri="{FF2B5EF4-FFF2-40B4-BE49-F238E27FC236}">
                <a16:creationId xmlns:a16="http://schemas.microsoft.com/office/drawing/2014/main" id="{7A669AF9-7FD5-A8AC-C123-10128C78829B}"/>
              </a:ext>
            </a:extLst>
          </p:cNvPr>
          <p:cNvSpPr txBox="1"/>
          <p:nvPr/>
        </p:nvSpPr>
        <p:spPr>
          <a:xfrm>
            <a:off x="2843643" y="1154868"/>
            <a:ext cx="7730316" cy="215444"/>
          </a:xfrm>
          <a:prstGeom prst="rect">
            <a:avLst/>
          </a:prstGeom>
          <a:noFill/>
        </p:spPr>
        <p:txBody>
          <a:bodyPr wrap="square" rtlCol="0">
            <a:spAutoFit/>
          </a:bodyPr>
          <a:lstStyle/>
          <a:p>
            <a:r>
              <a:rPr lang="en-US" sz="800" dirty="0">
                <a:solidFill>
                  <a:schemeClr val="bg1"/>
                </a:solidFill>
                <a:latin typeface="Ink Free" panose="03080402000500000000" pitchFamily="66" charset="0"/>
              </a:rPr>
              <a:t>Collision Resolution   Collision Resolution   Collision Resolution   Collision Resolution   Collision </a:t>
            </a:r>
            <a:r>
              <a:rPr lang="en-US" sz="800" dirty="0" err="1">
                <a:solidFill>
                  <a:schemeClr val="bg1"/>
                </a:solidFill>
                <a:latin typeface="Ink Free" panose="03080402000500000000" pitchFamily="66" charset="0"/>
              </a:rPr>
              <a:t>Resol</a:t>
            </a:r>
            <a:endParaRPr lang="en-US" sz="800" dirty="0">
              <a:solidFill>
                <a:schemeClr val="bg1"/>
              </a:solidFill>
              <a:latin typeface="Ink Free" panose="03080402000500000000" pitchFamily="66" charset="0"/>
            </a:endParaRPr>
          </a:p>
        </p:txBody>
      </p:sp>
      <p:cxnSp>
        <p:nvCxnSpPr>
          <p:cNvPr id="180" name="Straight Connector 179">
            <a:extLst>
              <a:ext uri="{FF2B5EF4-FFF2-40B4-BE49-F238E27FC236}">
                <a16:creationId xmlns:a16="http://schemas.microsoft.com/office/drawing/2014/main" id="{05399842-2BC4-007D-C167-E7228747D3D2}"/>
              </a:ext>
            </a:extLst>
          </p:cNvPr>
          <p:cNvCxnSpPr/>
          <p:nvPr/>
        </p:nvCxnSpPr>
        <p:spPr>
          <a:xfrm>
            <a:off x="4554598" y="2202600"/>
            <a:ext cx="0" cy="10433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B3F93BC1-3AD3-A29A-6E83-9112717470C1}"/>
              </a:ext>
            </a:extLst>
          </p:cNvPr>
          <p:cNvCxnSpPr>
            <a:cxnSpLocks/>
          </p:cNvCxnSpPr>
          <p:nvPr/>
        </p:nvCxnSpPr>
        <p:spPr>
          <a:xfrm>
            <a:off x="3272853" y="3242559"/>
            <a:ext cx="12776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CD88734-3A95-6842-B1AC-4C8A990DB8A4}"/>
              </a:ext>
            </a:extLst>
          </p:cNvPr>
          <p:cNvCxnSpPr>
            <a:cxnSpLocks/>
          </p:cNvCxnSpPr>
          <p:nvPr/>
        </p:nvCxnSpPr>
        <p:spPr>
          <a:xfrm>
            <a:off x="4559488" y="3243157"/>
            <a:ext cx="12776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75A77BA-098A-26B6-AF91-AFB24D2BD068}"/>
              </a:ext>
            </a:extLst>
          </p:cNvPr>
          <p:cNvCxnSpPr>
            <a:cxnSpLocks/>
          </p:cNvCxnSpPr>
          <p:nvPr/>
        </p:nvCxnSpPr>
        <p:spPr>
          <a:xfrm>
            <a:off x="3277525" y="3246796"/>
            <a:ext cx="0" cy="4264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618F7B2-DF03-CBAD-E407-24F721044629}"/>
              </a:ext>
            </a:extLst>
          </p:cNvPr>
          <p:cNvCxnSpPr>
            <a:cxnSpLocks/>
          </p:cNvCxnSpPr>
          <p:nvPr/>
        </p:nvCxnSpPr>
        <p:spPr>
          <a:xfrm>
            <a:off x="5838065" y="3237694"/>
            <a:ext cx="0" cy="4264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7" name="Rectangle: Rounded Corners 186">
            <a:extLst>
              <a:ext uri="{FF2B5EF4-FFF2-40B4-BE49-F238E27FC236}">
                <a16:creationId xmlns:a16="http://schemas.microsoft.com/office/drawing/2014/main" id="{4652136C-FDDB-8C32-0B9D-E98C2FACC244}"/>
              </a:ext>
            </a:extLst>
          </p:cNvPr>
          <p:cNvSpPr/>
          <p:nvPr/>
        </p:nvSpPr>
        <p:spPr>
          <a:xfrm>
            <a:off x="2148708" y="4035675"/>
            <a:ext cx="1822601" cy="712651"/>
          </a:xfrm>
          <a:prstGeom prst="roundRect">
            <a:avLst/>
          </a:prstGeom>
          <a:solidFill>
            <a:srgbClr val="5514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B3EBE94A-C55E-530F-F35F-845C128BBBDD}"/>
              </a:ext>
            </a:extLst>
          </p:cNvPr>
          <p:cNvCxnSpPr>
            <a:cxnSpLocks/>
          </p:cNvCxnSpPr>
          <p:nvPr/>
        </p:nvCxnSpPr>
        <p:spPr>
          <a:xfrm>
            <a:off x="3277525" y="3226540"/>
            <a:ext cx="0" cy="4264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9" name="Rectangle: Rounded Corners 188">
            <a:extLst>
              <a:ext uri="{FF2B5EF4-FFF2-40B4-BE49-F238E27FC236}">
                <a16:creationId xmlns:a16="http://schemas.microsoft.com/office/drawing/2014/main" id="{351B757D-301E-475B-0670-63F5385A3816}"/>
              </a:ext>
            </a:extLst>
          </p:cNvPr>
          <p:cNvSpPr/>
          <p:nvPr/>
        </p:nvSpPr>
        <p:spPr>
          <a:xfrm>
            <a:off x="5142993" y="4035674"/>
            <a:ext cx="2089996" cy="1531089"/>
          </a:xfrm>
          <a:prstGeom prst="roundRect">
            <a:avLst/>
          </a:prstGeom>
          <a:solidFill>
            <a:srgbClr val="5514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a:extLst>
              <a:ext uri="{FF2B5EF4-FFF2-40B4-BE49-F238E27FC236}">
                <a16:creationId xmlns:a16="http://schemas.microsoft.com/office/drawing/2014/main" id="{948A7780-93EE-B0C6-9564-5AE4A153AFAB}"/>
              </a:ext>
            </a:extLst>
          </p:cNvPr>
          <p:cNvSpPr txBox="1"/>
          <p:nvPr/>
        </p:nvSpPr>
        <p:spPr>
          <a:xfrm>
            <a:off x="2391755" y="4152664"/>
            <a:ext cx="2071454" cy="461665"/>
          </a:xfrm>
          <a:prstGeom prst="rect">
            <a:avLst/>
          </a:prstGeom>
          <a:noFill/>
        </p:spPr>
        <p:txBody>
          <a:bodyPr wrap="square" rtlCol="0">
            <a:spAutoFit/>
          </a:bodyPr>
          <a:lstStyle/>
          <a:p>
            <a:r>
              <a:rPr lang="en-US" sz="1200" dirty="0">
                <a:solidFill>
                  <a:schemeClr val="bg1"/>
                </a:solidFill>
                <a:latin typeface="Comic Sans MS" panose="030F0702030302020204" pitchFamily="66" charset="0"/>
              </a:rPr>
              <a:t>Chaining</a:t>
            </a:r>
          </a:p>
          <a:p>
            <a:r>
              <a:rPr lang="en-US" sz="1200" dirty="0">
                <a:solidFill>
                  <a:schemeClr val="bg1"/>
                </a:solidFill>
                <a:latin typeface="Comic Sans MS" panose="030F0702030302020204" pitchFamily="66" charset="0"/>
              </a:rPr>
              <a:t>(open hashing)</a:t>
            </a:r>
          </a:p>
        </p:txBody>
      </p:sp>
      <p:sp>
        <p:nvSpPr>
          <p:cNvPr id="191" name="TextBox 190">
            <a:extLst>
              <a:ext uri="{FF2B5EF4-FFF2-40B4-BE49-F238E27FC236}">
                <a16:creationId xmlns:a16="http://schemas.microsoft.com/office/drawing/2014/main" id="{0B1600CA-E5CB-FCD1-B66B-8EA75DFFE3BE}"/>
              </a:ext>
            </a:extLst>
          </p:cNvPr>
          <p:cNvSpPr txBox="1"/>
          <p:nvPr/>
        </p:nvSpPr>
        <p:spPr>
          <a:xfrm>
            <a:off x="5255962" y="4184807"/>
            <a:ext cx="2071454" cy="1200329"/>
          </a:xfrm>
          <a:prstGeom prst="rect">
            <a:avLst/>
          </a:prstGeom>
          <a:noFill/>
        </p:spPr>
        <p:txBody>
          <a:bodyPr wrap="square" rtlCol="0">
            <a:spAutoFit/>
          </a:bodyPr>
          <a:lstStyle/>
          <a:p>
            <a:r>
              <a:rPr lang="en-US" sz="1200" dirty="0">
                <a:solidFill>
                  <a:schemeClr val="bg1"/>
                </a:solidFill>
                <a:latin typeface="Comic Sans MS" panose="030F0702030302020204" pitchFamily="66" charset="0"/>
              </a:rPr>
              <a:t>Open addressing</a:t>
            </a:r>
          </a:p>
          <a:p>
            <a:r>
              <a:rPr lang="en-US" sz="1200" dirty="0">
                <a:solidFill>
                  <a:schemeClr val="bg1"/>
                </a:solidFill>
                <a:latin typeface="Comic Sans MS" panose="030F0702030302020204" pitchFamily="66" charset="0"/>
              </a:rPr>
              <a:t>(closed hashing)</a:t>
            </a:r>
          </a:p>
          <a:p>
            <a:endParaRPr lang="en-US" sz="1200" dirty="0">
              <a:solidFill>
                <a:schemeClr val="bg1"/>
              </a:solidFill>
              <a:latin typeface="Comic Sans MS" panose="030F0702030302020204" pitchFamily="66" charset="0"/>
            </a:endParaRPr>
          </a:p>
          <a:p>
            <a:pPr marL="285750" indent="-285750">
              <a:buFont typeface="Wingdings" panose="05000000000000000000" pitchFamily="2" charset="2"/>
              <a:buChar char="Ø"/>
            </a:pPr>
            <a:r>
              <a:rPr lang="en-US" sz="1200" dirty="0">
                <a:solidFill>
                  <a:schemeClr val="bg1"/>
                </a:solidFill>
                <a:latin typeface="Comic Sans MS" panose="030F0702030302020204" pitchFamily="66" charset="0"/>
              </a:rPr>
              <a:t>Linear probing</a:t>
            </a:r>
          </a:p>
          <a:p>
            <a:pPr marL="285750" indent="-285750">
              <a:buFont typeface="Wingdings" panose="05000000000000000000" pitchFamily="2" charset="2"/>
              <a:buChar char="Ø"/>
            </a:pPr>
            <a:r>
              <a:rPr lang="en-US" sz="1200" dirty="0">
                <a:solidFill>
                  <a:schemeClr val="bg1"/>
                </a:solidFill>
                <a:latin typeface="Comic Sans MS" panose="030F0702030302020204" pitchFamily="66" charset="0"/>
              </a:rPr>
              <a:t>Quadratic probing</a:t>
            </a:r>
          </a:p>
          <a:p>
            <a:pPr marL="285750" indent="-285750">
              <a:buFont typeface="Wingdings" panose="05000000000000000000" pitchFamily="2" charset="2"/>
              <a:buChar char="Ø"/>
            </a:pPr>
            <a:r>
              <a:rPr lang="en-US" sz="1200" dirty="0">
                <a:solidFill>
                  <a:schemeClr val="bg1"/>
                </a:solidFill>
                <a:latin typeface="Comic Sans MS" panose="030F0702030302020204" pitchFamily="66" charset="0"/>
              </a:rPr>
              <a:t>Double hashing</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32B4D9FB-F8BE-2D14-2A2F-11EDBB14C2ED}"/>
                  </a:ext>
                </a:extLst>
              </p:cNvPr>
              <p:cNvGraphicFramePr>
                <a:graphicFrameLocks noChangeAspect="1"/>
              </p:cNvGraphicFramePr>
              <p:nvPr/>
            </p:nvGraphicFramePr>
            <p:xfrm>
              <a:off x="1813615" y="4890686"/>
              <a:ext cx="2506627" cy="1409978"/>
            </p:xfrm>
            <a:graphic>
              <a:graphicData uri="http://schemas.microsoft.com/office/powerpoint/2016/slidezoom">
                <pslz:sldZm>
                  <pslz:sldZmObj sldId="261" cId="413871818">
                    <pslz:zmPr id="{563F7367-1FAB-4E51-9E4F-CAFF605E9E8E}" transitionDur="1000">
                      <p166:blipFill xmlns:p166="http://schemas.microsoft.com/office/powerpoint/2016/6/main">
                        <a:blip r:embed="rId3"/>
                        <a:stretch>
                          <a:fillRect/>
                        </a:stretch>
                      </p166:blipFill>
                      <p166:spPr xmlns:p166="http://schemas.microsoft.com/office/powerpoint/2016/6/main">
                        <a:xfrm>
                          <a:off x="0" y="0"/>
                          <a:ext cx="2506627" cy="1409978"/>
                        </a:xfrm>
                        <a:prstGeom prst="rect">
                          <a:avLst/>
                        </a:prstGeom>
                        <a:ln>
                          <a:noFill/>
                        </a:ln>
                        <a:effectLst>
                          <a:softEdge rad="112500"/>
                        </a:effectLst>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32B4D9FB-F8BE-2D14-2A2F-11EDBB14C2ED}"/>
                  </a:ext>
                </a:extLst>
              </p:cNvPr>
              <p:cNvPicPr>
                <a:picLocks noGrp="1" noRot="1" noChangeAspect="1" noMove="1" noResize="1" noEditPoints="1" noAdjustHandles="1" noChangeArrowheads="1" noChangeShapeType="1"/>
              </p:cNvPicPr>
              <p:nvPr/>
            </p:nvPicPr>
            <p:blipFill>
              <a:blip r:embed="rId5"/>
              <a:stretch>
                <a:fillRect/>
              </a:stretch>
            </p:blipFill>
            <p:spPr>
              <a:xfrm>
                <a:off x="1813615" y="4890686"/>
                <a:ext cx="2506627" cy="1409978"/>
              </a:xfrm>
              <a:prstGeom prst="rect">
                <a:avLst/>
              </a:prstGeom>
              <a:ln>
                <a:noFill/>
              </a:ln>
              <a:effectLst>
                <a:softEdge rad="112500"/>
              </a:effectLst>
            </p:spPr>
          </p:pic>
        </mc:Fallback>
      </mc:AlternateContent>
      <p:cxnSp>
        <p:nvCxnSpPr>
          <p:cNvPr id="5" name="Straight Connector 4">
            <a:extLst>
              <a:ext uri="{FF2B5EF4-FFF2-40B4-BE49-F238E27FC236}">
                <a16:creationId xmlns:a16="http://schemas.microsoft.com/office/drawing/2014/main" id="{B4099486-7274-B953-D862-2B1B169FFA18}"/>
              </a:ext>
            </a:extLst>
          </p:cNvPr>
          <p:cNvCxnSpPr>
            <a:cxnSpLocks/>
          </p:cNvCxnSpPr>
          <p:nvPr/>
        </p:nvCxnSpPr>
        <p:spPr>
          <a:xfrm>
            <a:off x="7333375" y="4784972"/>
            <a:ext cx="8800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C6662E3-94DD-A54E-031C-C652F49CDF8F}"/>
              </a:ext>
            </a:extLst>
          </p:cNvPr>
          <p:cNvCxnSpPr/>
          <p:nvPr/>
        </p:nvCxnSpPr>
        <p:spPr>
          <a:xfrm flipV="1">
            <a:off x="8217435" y="3430335"/>
            <a:ext cx="0" cy="13517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2DE5000-0A0F-A1BC-7F53-EE12B16FABE9}"/>
              </a:ext>
            </a:extLst>
          </p:cNvPr>
          <p:cNvCxnSpPr/>
          <p:nvPr/>
        </p:nvCxnSpPr>
        <p:spPr>
          <a:xfrm flipV="1">
            <a:off x="8220944" y="4785370"/>
            <a:ext cx="0" cy="13517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E177837-DD08-4FC3-F276-ECA9076B4421}"/>
              </a:ext>
            </a:extLst>
          </p:cNvPr>
          <p:cNvCxnSpPr/>
          <p:nvPr/>
        </p:nvCxnSpPr>
        <p:spPr>
          <a:xfrm>
            <a:off x="8216331" y="3428040"/>
            <a:ext cx="279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7FF670-84E7-4510-7B29-90BB62E40336}"/>
              </a:ext>
            </a:extLst>
          </p:cNvPr>
          <p:cNvCxnSpPr/>
          <p:nvPr/>
        </p:nvCxnSpPr>
        <p:spPr>
          <a:xfrm>
            <a:off x="8228471" y="4786241"/>
            <a:ext cx="279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D57877F-2484-9F49-D54C-0666C857959D}"/>
              </a:ext>
            </a:extLst>
          </p:cNvPr>
          <p:cNvCxnSpPr/>
          <p:nvPr/>
        </p:nvCxnSpPr>
        <p:spPr>
          <a:xfrm>
            <a:off x="8221212" y="6133053"/>
            <a:ext cx="279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462F5C5D-B4AE-EB1E-9CA9-D33D8157C3A3}"/>
                  </a:ext>
                </a:extLst>
              </p:cNvPr>
              <p:cNvGraphicFramePr>
                <a:graphicFrameLocks noChangeAspect="1"/>
              </p:cNvGraphicFramePr>
              <p:nvPr/>
            </p:nvGraphicFramePr>
            <p:xfrm>
              <a:off x="8681261" y="2920954"/>
              <a:ext cx="1563757" cy="879613"/>
            </p:xfrm>
            <a:graphic>
              <a:graphicData uri="http://schemas.microsoft.com/office/powerpoint/2016/slidezoom">
                <pslz:sldZm>
                  <pslz:sldZmObj sldId="265" cId="3265572160">
                    <pslz:zmPr id="{CBFEDDDB-2588-42D5-956C-26F57DBBA711}" transitionDur="1000">
                      <p166:blipFill xmlns:p166="http://schemas.microsoft.com/office/powerpoint/2016/6/main">
                        <a:blip r:embed="rId6"/>
                        <a:stretch>
                          <a:fillRect/>
                        </a:stretch>
                      </p166:blipFill>
                      <p166:spPr xmlns:p166="http://schemas.microsoft.com/office/powerpoint/2016/6/main">
                        <a:xfrm>
                          <a:off x="0" y="0"/>
                          <a:ext cx="1563757" cy="879613"/>
                        </a:xfrm>
                        <a:prstGeom prst="rect">
                          <a:avLst/>
                        </a:prstGeom>
                        <a:ln w="3175">
                          <a:solidFill>
                            <a:prstClr val="ltGray"/>
                          </a:solidFill>
                        </a:ln>
                        <a:scene3d>
                          <a:camera prst="isometricOffAxis2Left"/>
                          <a:lightRig rig="threePt" dir="t"/>
                        </a:scene3d>
                      </p166:spPr>
                    </pslz:zmPr>
                  </pslz:sldZmObj>
                </pslz:sldZm>
              </a:graphicData>
            </a:graphic>
          </p:graphicFrame>
        </mc:Choice>
        <mc:Fallback xmlns="">
          <p:pic>
            <p:nvPicPr>
              <p:cNvPr id="15" name="Slide Zoom 14">
                <a:hlinkClick r:id="rId7" action="ppaction://hlinksldjump"/>
                <a:extLst>
                  <a:ext uri="{FF2B5EF4-FFF2-40B4-BE49-F238E27FC236}">
                    <a16:creationId xmlns:a16="http://schemas.microsoft.com/office/drawing/2014/main" id="{462F5C5D-B4AE-EB1E-9CA9-D33D8157C3A3}"/>
                  </a:ext>
                </a:extLst>
              </p:cNvPr>
              <p:cNvPicPr>
                <a:picLocks noGrp="1" noRot="1" noChangeAspect="1" noMove="1" noResize="1" noEditPoints="1" noAdjustHandles="1" noChangeArrowheads="1" noChangeShapeType="1"/>
              </p:cNvPicPr>
              <p:nvPr/>
            </p:nvPicPr>
            <p:blipFill>
              <a:blip r:embed="rId8"/>
              <a:stretch>
                <a:fillRect/>
              </a:stretch>
            </p:blipFill>
            <p:spPr>
              <a:xfrm>
                <a:off x="8681261" y="2920954"/>
                <a:ext cx="1563757" cy="879613"/>
              </a:xfrm>
              <a:prstGeom prst="rect">
                <a:avLst/>
              </a:prstGeom>
              <a:ln w="3175">
                <a:solidFill>
                  <a:prstClr val="ltGray"/>
                </a:solidFill>
              </a:ln>
              <a:scene3d>
                <a:camera prst="isometricOffAxis2Left"/>
                <a:lightRig rig="threePt" dir="t"/>
              </a:scene3d>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D5E32800-3F03-671E-FA14-9C90F321C24E}"/>
                  </a:ext>
                </a:extLst>
              </p:cNvPr>
              <p:cNvGraphicFramePr>
                <a:graphicFrameLocks noChangeAspect="1"/>
              </p:cNvGraphicFramePr>
              <p:nvPr>
                <p:extLst>
                  <p:ext uri="{D42A27DB-BD31-4B8C-83A1-F6EECF244321}">
                    <p14:modId xmlns:p14="http://schemas.microsoft.com/office/powerpoint/2010/main" val="4158188624"/>
                  </p:ext>
                </p:extLst>
              </p:nvPr>
            </p:nvGraphicFramePr>
            <p:xfrm>
              <a:off x="8694833" y="4251052"/>
              <a:ext cx="1573307" cy="884985"/>
            </p:xfrm>
            <a:graphic>
              <a:graphicData uri="http://schemas.microsoft.com/office/powerpoint/2016/slidezoom">
                <pslz:sldZm>
                  <pslz:sldZmObj sldId="266" cId="1402233392">
                    <pslz:zmPr id="{CAD60A62-5F90-432B-9AFE-03DA7D8CB161}" transitionDur="1000">
                      <p166:blipFill xmlns:p166="http://schemas.microsoft.com/office/powerpoint/2016/6/main">
                        <a:blip r:embed="rId9"/>
                        <a:stretch>
                          <a:fillRect/>
                        </a:stretch>
                      </p166:blipFill>
                      <p166:spPr xmlns:p166="http://schemas.microsoft.com/office/powerpoint/2016/6/main">
                        <a:xfrm>
                          <a:off x="0" y="0"/>
                          <a:ext cx="1573307" cy="884985"/>
                        </a:xfrm>
                        <a:prstGeom prst="rect">
                          <a:avLst/>
                        </a:prstGeom>
                        <a:ln w="3175">
                          <a:solidFill>
                            <a:prstClr val="ltGray"/>
                          </a:solidFill>
                        </a:ln>
                        <a:scene3d>
                          <a:camera prst="isometricOffAxis2Left"/>
                          <a:lightRig rig="threePt" dir="t"/>
                        </a:scene3d>
                      </p166:spPr>
                    </pslz:zmPr>
                  </pslz:sldZmObj>
                </pslz:sldZm>
              </a:graphicData>
            </a:graphic>
          </p:graphicFrame>
        </mc:Choice>
        <mc:Fallback xmlns="">
          <p:pic>
            <p:nvPicPr>
              <p:cNvPr id="17" name="Slide Zoom 16">
                <a:hlinkClick r:id="rId10" action="ppaction://hlinksldjump"/>
                <a:extLst>
                  <a:ext uri="{FF2B5EF4-FFF2-40B4-BE49-F238E27FC236}">
                    <a16:creationId xmlns:a16="http://schemas.microsoft.com/office/drawing/2014/main" id="{D5E32800-3F03-671E-FA14-9C90F321C24E}"/>
                  </a:ext>
                </a:extLst>
              </p:cNvPr>
              <p:cNvPicPr>
                <a:picLocks noGrp="1" noRot="1" noChangeAspect="1" noMove="1" noResize="1" noEditPoints="1" noAdjustHandles="1" noChangeArrowheads="1" noChangeShapeType="1"/>
              </p:cNvPicPr>
              <p:nvPr/>
            </p:nvPicPr>
            <p:blipFill>
              <a:blip r:embed="rId11"/>
              <a:stretch>
                <a:fillRect/>
              </a:stretch>
            </p:blipFill>
            <p:spPr>
              <a:xfrm>
                <a:off x="8694833" y="4251052"/>
                <a:ext cx="1573307" cy="884985"/>
              </a:xfrm>
              <a:prstGeom prst="rect">
                <a:avLst/>
              </a:prstGeom>
              <a:ln w="3175">
                <a:solidFill>
                  <a:prstClr val="ltGray"/>
                </a:solidFill>
              </a:ln>
              <a:scene3d>
                <a:camera prst="isometricOffAxis2Left"/>
                <a:lightRig rig="threePt" dir="t"/>
              </a:scene3d>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D98D3AE5-0EB5-60AB-9ADE-A6EA048B6709}"/>
                  </a:ext>
                </a:extLst>
              </p:cNvPr>
              <p:cNvGraphicFramePr>
                <a:graphicFrameLocks noChangeAspect="1"/>
              </p:cNvGraphicFramePr>
              <p:nvPr>
                <p:extLst>
                  <p:ext uri="{D42A27DB-BD31-4B8C-83A1-F6EECF244321}">
                    <p14:modId xmlns:p14="http://schemas.microsoft.com/office/powerpoint/2010/main" val="387506130"/>
                  </p:ext>
                </p:extLst>
              </p:nvPr>
            </p:nvGraphicFramePr>
            <p:xfrm>
              <a:off x="8687461" y="5492518"/>
              <a:ext cx="1650726" cy="928534"/>
            </p:xfrm>
            <a:graphic>
              <a:graphicData uri="http://schemas.microsoft.com/office/powerpoint/2016/slidezoom">
                <pslz:sldZm>
                  <pslz:sldZmObj sldId="268" cId="2039933867">
                    <pslz:zmPr id="{5EFD273D-3B42-4415-9D97-4375EE99ED89}" transitionDur="1000">
                      <p166:blipFill xmlns:p166="http://schemas.microsoft.com/office/powerpoint/2016/6/main">
                        <a:blip r:embed="rId12"/>
                        <a:stretch>
                          <a:fillRect/>
                        </a:stretch>
                      </p166:blipFill>
                      <p166:spPr xmlns:p166="http://schemas.microsoft.com/office/powerpoint/2016/6/main">
                        <a:xfrm>
                          <a:off x="0" y="0"/>
                          <a:ext cx="1650726" cy="928534"/>
                        </a:xfrm>
                        <a:prstGeom prst="rect">
                          <a:avLst/>
                        </a:prstGeom>
                        <a:ln w="3175">
                          <a:solidFill>
                            <a:prstClr val="ltGray"/>
                          </a:solidFill>
                        </a:ln>
                        <a:scene3d>
                          <a:camera prst="isometricOffAxis2Left"/>
                          <a:lightRig rig="threePt" dir="t"/>
                        </a:scene3d>
                      </p166:spPr>
                    </pslz:zmPr>
                  </pslz:sldZmObj>
                </pslz:sldZm>
              </a:graphicData>
            </a:graphic>
          </p:graphicFrame>
        </mc:Choice>
        <mc:Fallback xmlns="">
          <p:pic>
            <p:nvPicPr>
              <p:cNvPr id="21" name="Slide Zoom 20">
                <a:hlinkClick r:id="rId13" action="ppaction://hlinksldjump"/>
                <a:extLst>
                  <a:ext uri="{FF2B5EF4-FFF2-40B4-BE49-F238E27FC236}">
                    <a16:creationId xmlns:a16="http://schemas.microsoft.com/office/drawing/2014/main" id="{D98D3AE5-0EB5-60AB-9ADE-A6EA048B6709}"/>
                  </a:ext>
                </a:extLst>
              </p:cNvPr>
              <p:cNvPicPr>
                <a:picLocks noGrp="1" noRot="1" noChangeAspect="1" noMove="1" noResize="1" noEditPoints="1" noAdjustHandles="1" noChangeArrowheads="1" noChangeShapeType="1"/>
              </p:cNvPicPr>
              <p:nvPr/>
            </p:nvPicPr>
            <p:blipFill>
              <a:blip r:embed="rId14"/>
              <a:stretch>
                <a:fillRect/>
              </a:stretch>
            </p:blipFill>
            <p:spPr>
              <a:xfrm>
                <a:off x="8687461" y="5492518"/>
                <a:ext cx="1650726" cy="928534"/>
              </a:xfrm>
              <a:prstGeom prst="rect">
                <a:avLst/>
              </a:prstGeom>
              <a:ln w="3175">
                <a:solidFill>
                  <a:prstClr val="ltGray"/>
                </a:solidFill>
              </a:ln>
              <a:scene3d>
                <a:camera prst="isometricOffAxis2Left"/>
                <a:lightRig rig="threePt" dir="t"/>
              </a:scene3d>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5232E260-BCC3-FC7E-9DC1-D6F57CE709FA}"/>
                  </a:ext>
                </a:extLst>
              </p:cNvPr>
              <p:cNvGraphicFramePr>
                <a:graphicFrameLocks noChangeAspect="1"/>
              </p:cNvGraphicFramePr>
              <p:nvPr>
                <p:extLst>
                  <p:ext uri="{D42A27DB-BD31-4B8C-83A1-F6EECF244321}">
                    <p14:modId xmlns:p14="http://schemas.microsoft.com/office/powerpoint/2010/main" val="2554767341"/>
                  </p:ext>
                </p:extLst>
              </p:nvPr>
            </p:nvGraphicFramePr>
            <p:xfrm>
              <a:off x="7757640" y="573246"/>
              <a:ext cx="2358532" cy="1326674"/>
            </p:xfrm>
            <a:graphic>
              <a:graphicData uri="http://schemas.microsoft.com/office/powerpoint/2016/slidezoom">
                <pslz:sldZm>
                  <pslz:sldZmObj sldId="270" cId="4111314125">
                    <pslz:zmPr id="{E81BCDD8-4736-4DC0-B99D-A8527A50C9CF}" returnToParent="0" transitionDur="1000">
                      <p166:blipFill xmlns:p166="http://schemas.microsoft.com/office/powerpoint/2016/6/main">
                        <a:blip r:embed="rId15"/>
                        <a:stretch>
                          <a:fillRect/>
                        </a:stretch>
                      </p166:blipFill>
                      <p166:spPr xmlns:p166="http://schemas.microsoft.com/office/powerpoint/2016/6/main">
                        <a:xfrm>
                          <a:off x="0" y="0"/>
                          <a:ext cx="2358532" cy="1326674"/>
                        </a:xfrm>
                        <a:prstGeom prst="rect">
                          <a:avLst/>
                        </a:prstGeom>
                        <a:ln w="3175">
                          <a:solidFill>
                            <a:prstClr val="ltGray"/>
                          </a:solidFill>
                        </a:ln>
                      </p166:spPr>
                    </pslz:zmPr>
                  </pslz:sldZmObj>
                </pslz:sldZm>
              </a:graphicData>
            </a:graphic>
          </p:graphicFrame>
        </mc:Choice>
        <mc:Fallback xmlns="">
          <p:pic>
            <p:nvPicPr>
              <p:cNvPr id="23" name="Slide Zoom 22">
                <a:hlinkClick r:id="rId16" action="ppaction://hlinksldjump"/>
                <a:extLst>
                  <a:ext uri="{FF2B5EF4-FFF2-40B4-BE49-F238E27FC236}">
                    <a16:creationId xmlns:a16="http://schemas.microsoft.com/office/drawing/2014/main" id="{5232E260-BCC3-FC7E-9DC1-D6F57CE709FA}"/>
                  </a:ext>
                </a:extLst>
              </p:cNvPr>
              <p:cNvPicPr>
                <a:picLocks noGrp="1" noRot="1" noChangeAspect="1" noMove="1" noResize="1" noEditPoints="1" noAdjustHandles="1" noChangeArrowheads="1" noChangeShapeType="1"/>
              </p:cNvPicPr>
              <p:nvPr/>
            </p:nvPicPr>
            <p:blipFill>
              <a:blip r:embed="rId17"/>
              <a:stretch>
                <a:fillRect/>
              </a:stretch>
            </p:blipFill>
            <p:spPr>
              <a:xfrm>
                <a:off x="7757640" y="573246"/>
                <a:ext cx="2358532" cy="1326674"/>
              </a:xfrm>
              <a:prstGeom prst="rect">
                <a:avLst/>
              </a:prstGeom>
              <a:ln w="3175">
                <a:solidFill>
                  <a:prstClr val="ltGray"/>
                </a:solidFill>
              </a:ln>
            </p:spPr>
          </p:pic>
        </mc:Fallback>
      </mc:AlternateContent>
    </p:spTree>
    <p:extLst>
      <p:ext uri="{BB962C8B-B14F-4D97-AF65-F5344CB8AC3E}">
        <p14:creationId xmlns:p14="http://schemas.microsoft.com/office/powerpoint/2010/main" val="4243327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3E21FE3D-DB71-86AD-FA9F-6FB72760EC41}"/>
              </a:ext>
            </a:extLst>
          </p:cNvPr>
          <p:cNvSpPr/>
          <p:nvPr/>
        </p:nvSpPr>
        <p:spPr>
          <a:xfrm>
            <a:off x="675324" y="2739417"/>
            <a:ext cx="1979004" cy="359229"/>
          </a:xfrm>
          <a:prstGeom prst="roundRect">
            <a:avLst/>
          </a:pr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croll: Horizontal 2">
            <a:extLst>
              <a:ext uri="{FF2B5EF4-FFF2-40B4-BE49-F238E27FC236}">
                <a16:creationId xmlns:a16="http://schemas.microsoft.com/office/drawing/2014/main" id="{FBC66BCD-FC00-A970-F1FA-F066ADBD8CD2}"/>
              </a:ext>
            </a:extLst>
          </p:cNvPr>
          <p:cNvSpPr/>
          <p:nvPr/>
        </p:nvSpPr>
        <p:spPr>
          <a:xfrm>
            <a:off x="588239" y="421923"/>
            <a:ext cx="3274142" cy="929148"/>
          </a:xfrm>
          <a:prstGeom prst="horizontalScroll">
            <a:avLst/>
          </a:prstGeom>
          <a:solidFill>
            <a:schemeClr val="bg1">
              <a:alpha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croll: Horizontal 1">
            <a:extLst>
              <a:ext uri="{FF2B5EF4-FFF2-40B4-BE49-F238E27FC236}">
                <a16:creationId xmlns:a16="http://schemas.microsoft.com/office/drawing/2014/main" id="{8DB88189-F9C9-A8F2-BAE3-F3C55FA3A0D1}"/>
              </a:ext>
            </a:extLst>
          </p:cNvPr>
          <p:cNvSpPr/>
          <p:nvPr/>
        </p:nvSpPr>
        <p:spPr>
          <a:xfrm>
            <a:off x="500748" y="518132"/>
            <a:ext cx="3274142" cy="929148"/>
          </a:xfrm>
          <a:prstGeom prst="horizontalScroll">
            <a:avLst/>
          </a:prstGeom>
          <a:solidFill>
            <a:srgbClr val="800306">
              <a:alpha val="6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D75342-EE73-1831-79D9-2976925AF2DE}"/>
              </a:ext>
            </a:extLst>
          </p:cNvPr>
          <p:cNvSpPr txBox="1"/>
          <p:nvPr/>
        </p:nvSpPr>
        <p:spPr>
          <a:xfrm>
            <a:off x="704620" y="750371"/>
            <a:ext cx="3265718" cy="400110"/>
          </a:xfrm>
          <a:prstGeom prst="rect">
            <a:avLst/>
          </a:prstGeom>
          <a:noFill/>
        </p:spPr>
        <p:txBody>
          <a:bodyPr wrap="square" rtlCol="0">
            <a:spAutoFit/>
          </a:bodyPr>
          <a:lstStyle/>
          <a:p>
            <a:r>
              <a:rPr lang="en-US" sz="2000" b="1" dirty="0">
                <a:solidFill>
                  <a:schemeClr val="bg1"/>
                </a:solidFill>
                <a:latin typeface="Lucida Calligraphy" panose="03010101010101010101" pitchFamily="66" charset="0"/>
              </a:rPr>
              <a:t>Chaining (</a:t>
            </a:r>
            <a:r>
              <a:rPr lang="en-US" sz="2000" b="1" dirty="0">
                <a:solidFill>
                  <a:schemeClr val="bg1"/>
                </a:solidFill>
                <a:latin typeface="Pumpkin Story" panose="02000500000000000000" pitchFamily="50" charset="0"/>
              </a:rPr>
              <a:t>open hashing</a:t>
            </a:r>
            <a:r>
              <a:rPr lang="en-US" sz="2000" b="1" dirty="0">
                <a:solidFill>
                  <a:schemeClr val="bg1"/>
                </a:solidFill>
                <a:latin typeface="Lucida Calligraphy" panose="03010101010101010101" pitchFamily="66" charset="0"/>
              </a:rPr>
              <a:t>) :</a:t>
            </a:r>
          </a:p>
        </p:txBody>
      </p:sp>
      <p:sp>
        <p:nvSpPr>
          <p:cNvPr id="5" name="TextBox 4">
            <a:extLst>
              <a:ext uri="{FF2B5EF4-FFF2-40B4-BE49-F238E27FC236}">
                <a16:creationId xmlns:a16="http://schemas.microsoft.com/office/drawing/2014/main" id="{9D5AE703-E4A4-557C-75B6-8EDDF3793980}"/>
              </a:ext>
            </a:extLst>
          </p:cNvPr>
          <p:cNvSpPr txBox="1"/>
          <p:nvPr/>
        </p:nvSpPr>
        <p:spPr>
          <a:xfrm>
            <a:off x="509380" y="1450857"/>
            <a:ext cx="5440177" cy="1169551"/>
          </a:xfrm>
          <a:prstGeom prst="rect">
            <a:avLst/>
          </a:prstGeom>
          <a:noFill/>
        </p:spPr>
        <p:txBody>
          <a:bodyPr wrap="square" rtlCol="0">
            <a:spAutoFit/>
          </a:bodyPr>
          <a:lstStyle/>
          <a:p>
            <a:r>
              <a:rPr lang="en-US" sz="1400" dirty="0">
                <a:solidFill>
                  <a:schemeClr val="bg1"/>
                </a:solidFill>
                <a:latin typeface="Agency FB" panose="020B0503020202020204" pitchFamily="34" charset="0"/>
              </a:rPr>
              <a:t>Chaining in a hash tree is a technique used to handle collisions in a hash table. When two or more keys produce the same hash value, chaining links these keys together in a list or chain at the same index in the hash table.</a:t>
            </a:r>
            <a:r>
              <a:rPr lang="en-US" sz="1400" dirty="0">
                <a:solidFill>
                  <a:schemeClr val="bg1"/>
                </a:solidFill>
              </a:rPr>
              <a:t> In simple terms, chaining allows you to store multiple keys at the same location in a hash table by linking them together in a list!</a:t>
            </a:r>
            <a:endParaRPr lang="en-US" sz="1400" dirty="0">
              <a:solidFill>
                <a:schemeClr val="bg1"/>
              </a:solidFill>
              <a:latin typeface="Agency FB" panose="020B0503020202020204" pitchFamily="34" charset="0"/>
            </a:endParaRPr>
          </a:p>
        </p:txBody>
      </p:sp>
      <p:cxnSp>
        <p:nvCxnSpPr>
          <p:cNvPr id="7" name="Straight Connector 6">
            <a:extLst>
              <a:ext uri="{FF2B5EF4-FFF2-40B4-BE49-F238E27FC236}">
                <a16:creationId xmlns:a16="http://schemas.microsoft.com/office/drawing/2014/main" id="{0147A5BF-DD07-4CA6-5504-FB7EF279166D}"/>
              </a:ext>
            </a:extLst>
          </p:cNvPr>
          <p:cNvCxnSpPr>
            <a:cxnSpLocks/>
          </p:cNvCxnSpPr>
          <p:nvPr/>
        </p:nvCxnSpPr>
        <p:spPr>
          <a:xfrm>
            <a:off x="6096000" y="1618735"/>
            <a:ext cx="22611" cy="51165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9EE021B1-B4AD-E9E4-2D6B-C1B00AE17DF9}"/>
              </a:ext>
            </a:extLst>
          </p:cNvPr>
          <p:cNvSpPr/>
          <p:nvPr/>
        </p:nvSpPr>
        <p:spPr>
          <a:xfrm>
            <a:off x="616733" y="2698455"/>
            <a:ext cx="1979009" cy="359229"/>
          </a:xfrm>
          <a:prstGeom prst="roundRect">
            <a:avLst/>
          </a:prstGeom>
          <a:solidFill>
            <a:srgbClr val="800306">
              <a:alpha val="6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8F38B89-A801-136C-E509-C8393EB21D78}"/>
              </a:ext>
            </a:extLst>
          </p:cNvPr>
          <p:cNvSpPr txBox="1"/>
          <p:nvPr/>
        </p:nvSpPr>
        <p:spPr>
          <a:xfrm>
            <a:off x="704620" y="2725121"/>
            <a:ext cx="1793691" cy="338554"/>
          </a:xfrm>
          <a:prstGeom prst="rect">
            <a:avLst/>
          </a:prstGeom>
          <a:noFill/>
        </p:spPr>
        <p:txBody>
          <a:bodyPr wrap="square" rtlCol="0">
            <a:spAutoFit/>
          </a:bodyPr>
          <a:lstStyle/>
          <a:p>
            <a:r>
              <a:rPr lang="en-US" sz="1600" dirty="0">
                <a:solidFill>
                  <a:schemeClr val="bg1"/>
                </a:solidFill>
                <a:latin typeface="Lucida Calligraphy" panose="03010101010101010101" pitchFamily="66" charset="0"/>
              </a:rPr>
              <a:t>How it works:</a:t>
            </a:r>
          </a:p>
        </p:txBody>
      </p:sp>
      <p:sp>
        <p:nvSpPr>
          <p:cNvPr id="13" name="Rectangle 2">
            <a:extLst>
              <a:ext uri="{FF2B5EF4-FFF2-40B4-BE49-F238E27FC236}">
                <a16:creationId xmlns:a16="http://schemas.microsoft.com/office/drawing/2014/main" id="{7DBBF6F6-8943-37DB-7D0C-A0C9E3DA6318}"/>
              </a:ext>
            </a:extLst>
          </p:cNvPr>
          <p:cNvSpPr>
            <a:spLocks noChangeArrowheads="1"/>
          </p:cNvSpPr>
          <p:nvPr/>
        </p:nvSpPr>
        <p:spPr bwMode="auto">
          <a:xfrm>
            <a:off x="500748" y="3207064"/>
            <a:ext cx="491315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gency FB" panose="020B0503020202020204" pitchFamily="34" charset="0"/>
              </a:rPr>
              <a:t>Collision</a:t>
            </a:r>
            <a:r>
              <a:rPr kumimoji="0" lang="en-US" altLang="en-US" sz="1400" b="0" i="0" u="none" strike="noStrike" cap="none" normalizeH="0" baseline="0" dirty="0">
                <a:ln>
                  <a:noFill/>
                </a:ln>
                <a:solidFill>
                  <a:schemeClr val="bg1"/>
                </a:solidFill>
                <a:effectLst/>
                <a:latin typeface="Agency FB" panose="020B0503020202020204" pitchFamily="34" charset="0"/>
              </a:rPr>
              <a:t>: Two different keys result in the same hash value.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gency FB" panose="020B0503020202020204" pitchFamily="34" charset="0"/>
              </a:rPr>
              <a:t>Linked List</a:t>
            </a:r>
            <a:r>
              <a:rPr kumimoji="0" lang="en-US" altLang="en-US" sz="1400" b="0" i="0" u="none" strike="noStrike" cap="none" normalizeH="0" baseline="0" dirty="0">
                <a:ln>
                  <a:noFill/>
                </a:ln>
                <a:solidFill>
                  <a:schemeClr val="bg1"/>
                </a:solidFill>
                <a:effectLst/>
                <a:latin typeface="Agency FB" panose="020B0503020202020204" pitchFamily="34" charset="0"/>
              </a:rPr>
              <a:t>: Instead of overwriting the value, a linked list (or another structure) is used at that index to store multiple keys.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solidFill>
                <a:effectLst/>
                <a:latin typeface="Agency FB" panose="020B0503020202020204" pitchFamily="34" charset="0"/>
              </a:rPr>
              <a:t>Traverse</a:t>
            </a:r>
            <a:r>
              <a:rPr kumimoji="0" lang="en-US" altLang="en-US" sz="1400" b="0" i="0" u="none" strike="noStrike" cap="none" normalizeH="0" baseline="0" dirty="0">
                <a:ln>
                  <a:noFill/>
                </a:ln>
                <a:solidFill>
                  <a:schemeClr val="bg1"/>
                </a:solidFill>
                <a:effectLst/>
                <a:latin typeface="Agency FB" panose="020B0503020202020204" pitchFamily="34" charset="0"/>
              </a:rPr>
              <a:t>: When searching, insert, or delete, you traverse the linked list to find the desired key. </a:t>
            </a:r>
          </a:p>
        </p:txBody>
      </p:sp>
      <p:sp>
        <p:nvSpPr>
          <p:cNvPr id="14" name="Rectangle: Rounded Corners 13">
            <a:extLst>
              <a:ext uri="{FF2B5EF4-FFF2-40B4-BE49-F238E27FC236}">
                <a16:creationId xmlns:a16="http://schemas.microsoft.com/office/drawing/2014/main" id="{D162B92B-1486-B29B-E4A5-BDDA23AEC1F4}"/>
              </a:ext>
            </a:extLst>
          </p:cNvPr>
          <p:cNvSpPr/>
          <p:nvPr/>
        </p:nvSpPr>
        <p:spPr>
          <a:xfrm>
            <a:off x="6665186" y="1683402"/>
            <a:ext cx="1520871" cy="359229"/>
          </a:xfrm>
          <a:prstGeom prst="roundRect">
            <a:avLst/>
          </a:pr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EB93D62-367E-52E3-DBDD-11134C502DBD}"/>
              </a:ext>
            </a:extLst>
          </p:cNvPr>
          <p:cNvSpPr/>
          <p:nvPr/>
        </p:nvSpPr>
        <p:spPr>
          <a:xfrm>
            <a:off x="6606596" y="1642440"/>
            <a:ext cx="1491576" cy="359229"/>
          </a:xfrm>
          <a:prstGeom prst="roundRect">
            <a:avLst/>
          </a:prstGeom>
          <a:solidFill>
            <a:srgbClr val="800306">
              <a:alpha val="6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D4B511D-F3C1-CA7D-BF7E-DF9C8BB3D86A}"/>
              </a:ext>
            </a:extLst>
          </p:cNvPr>
          <p:cNvSpPr txBox="1"/>
          <p:nvPr/>
        </p:nvSpPr>
        <p:spPr>
          <a:xfrm>
            <a:off x="6694483" y="1669106"/>
            <a:ext cx="1491576" cy="338554"/>
          </a:xfrm>
          <a:prstGeom prst="rect">
            <a:avLst/>
          </a:prstGeom>
          <a:noFill/>
        </p:spPr>
        <p:txBody>
          <a:bodyPr wrap="square" rtlCol="0">
            <a:spAutoFit/>
          </a:bodyPr>
          <a:lstStyle/>
          <a:p>
            <a:r>
              <a:rPr lang="en-US" sz="1600" dirty="0">
                <a:solidFill>
                  <a:schemeClr val="bg1"/>
                </a:solidFill>
                <a:latin typeface="Lucida Calligraphy" panose="03010101010101010101" pitchFamily="66" charset="0"/>
              </a:rPr>
              <a:t>Example :</a:t>
            </a:r>
          </a:p>
        </p:txBody>
      </p:sp>
      <p:sp>
        <p:nvSpPr>
          <p:cNvPr id="17" name="Rectangle 3">
            <a:extLst>
              <a:ext uri="{FF2B5EF4-FFF2-40B4-BE49-F238E27FC236}">
                <a16:creationId xmlns:a16="http://schemas.microsoft.com/office/drawing/2014/main" id="{A154265B-495A-DE18-397D-E77D0DBB8F53}"/>
              </a:ext>
            </a:extLst>
          </p:cNvPr>
          <p:cNvSpPr>
            <a:spLocks noChangeArrowheads="1"/>
          </p:cNvSpPr>
          <p:nvPr/>
        </p:nvSpPr>
        <p:spPr bwMode="auto">
          <a:xfrm>
            <a:off x="6287667" y="2195909"/>
            <a:ext cx="2739853"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bg1"/>
                </a:solidFill>
                <a:effectLst/>
                <a:latin typeface="Constantia" panose="02030602050306030303" pitchFamily="18" charset="0"/>
              </a:rPr>
              <a:t>Hash Function: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Arial" panose="020B0604020202020204" pitchFamily="34" charset="0"/>
              </a:rPr>
              <a:t>Let’s use a hash function h(x), table size of 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bg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i="0" u="none" strike="noStrike" cap="none" normalizeH="0" baseline="0" dirty="0">
                <a:ln>
                  <a:noFill/>
                </a:ln>
                <a:solidFill>
                  <a:schemeClr val="bg1"/>
                </a:solidFill>
                <a:effectLst/>
                <a:latin typeface="Constantia" panose="02030602050306030303" pitchFamily="18" charset="0"/>
              </a:rPr>
              <a:t>Keys: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a:solidFill>
                  <a:schemeClr val="bg1"/>
                </a:solidFill>
                <a:latin typeface="Arial Unicode MS"/>
              </a:rPr>
              <a:t>42,19,10,12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bg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200" b="1" dirty="0">
                <a:solidFill>
                  <a:schemeClr val="bg1"/>
                </a:solidFill>
                <a:latin typeface="Constantia" panose="02030602050306030303" pitchFamily="18" charset="0"/>
              </a:rPr>
              <a:t>Hash Table: </a:t>
            </a:r>
          </a:p>
          <a:p>
            <a:pPr eaLnBrk="0" fontAlgn="base" hangingPunct="0">
              <a:spcBef>
                <a:spcPct val="0"/>
              </a:spcBef>
              <a:spcAft>
                <a:spcPct val="0"/>
              </a:spcAft>
            </a:pPr>
            <a:r>
              <a:rPr lang="en-US" sz="1000" dirty="0">
                <a:solidFill>
                  <a:schemeClr val="bg1"/>
                </a:solidFill>
              </a:rPr>
              <a:t>Index 0 -&gt; [10]</a:t>
            </a:r>
          </a:p>
          <a:p>
            <a:pPr marL="0" marR="0" lvl="0" indent="0" algn="l" defTabSz="914400" rtl="0" eaLnBrk="0" fontAlgn="base" latinLnBrk="0" hangingPunct="0">
              <a:lnSpc>
                <a:spcPct val="100000"/>
              </a:lnSpc>
              <a:spcBef>
                <a:spcPct val="0"/>
              </a:spcBef>
              <a:spcAft>
                <a:spcPct val="0"/>
              </a:spcAft>
              <a:buClrTx/>
              <a:buSzTx/>
              <a:buFontTx/>
              <a:buNone/>
              <a:tabLst/>
            </a:pPr>
            <a:r>
              <a:rPr lang="en-US" sz="1000" dirty="0">
                <a:solidFill>
                  <a:schemeClr val="bg1"/>
                </a:solidFill>
              </a:rPr>
              <a:t>Index 2 -&gt; [12 -&gt; 42]</a:t>
            </a:r>
          </a:p>
          <a:p>
            <a:pPr eaLnBrk="0" fontAlgn="base" hangingPunct="0">
              <a:spcBef>
                <a:spcPct val="0"/>
              </a:spcBef>
              <a:spcAft>
                <a:spcPct val="0"/>
              </a:spcAft>
            </a:pPr>
            <a:r>
              <a:rPr lang="en-US" sz="1000" dirty="0">
                <a:solidFill>
                  <a:schemeClr val="bg1"/>
                </a:solidFill>
              </a:rPr>
              <a:t>Index 4 -&gt; [19]</a:t>
            </a:r>
          </a:p>
        </p:txBody>
      </p:sp>
      <p:graphicFrame>
        <p:nvGraphicFramePr>
          <p:cNvPr id="18" name="Table 17">
            <a:extLst>
              <a:ext uri="{FF2B5EF4-FFF2-40B4-BE49-F238E27FC236}">
                <a16:creationId xmlns:a16="http://schemas.microsoft.com/office/drawing/2014/main" id="{44F00B86-3FBF-C081-EB49-C7E8C6DF3784}"/>
              </a:ext>
            </a:extLst>
          </p:cNvPr>
          <p:cNvGraphicFramePr>
            <a:graphicFrameLocks noGrp="1"/>
          </p:cNvGraphicFramePr>
          <p:nvPr>
            <p:extLst>
              <p:ext uri="{D42A27DB-BD31-4B8C-83A1-F6EECF244321}">
                <p14:modId xmlns:p14="http://schemas.microsoft.com/office/powerpoint/2010/main" val="1522134547"/>
              </p:ext>
            </p:extLst>
          </p:nvPr>
        </p:nvGraphicFramePr>
        <p:xfrm>
          <a:off x="9461494" y="2443249"/>
          <a:ext cx="752823" cy="1854200"/>
        </p:xfrm>
        <a:graphic>
          <a:graphicData uri="http://schemas.openxmlformats.org/drawingml/2006/table">
            <a:tbl>
              <a:tblPr bandRow="1">
                <a:tableStyleId>{C083E6E3-FA7D-4D7B-A595-EF9225AFEA82}</a:tableStyleId>
              </a:tblPr>
              <a:tblGrid>
                <a:gridCol w="208280">
                  <a:extLst>
                    <a:ext uri="{9D8B030D-6E8A-4147-A177-3AD203B41FA5}">
                      <a16:colId xmlns:a16="http://schemas.microsoft.com/office/drawing/2014/main" val="531572951"/>
                    </a:ext>
                  </a:extLst>
                </a:gridCol>
                <a:gridCol w="544543">
                  <a:extLst>
                    <a:ext uri="{9D8B030D-6E8A-4147-A177-3AD203B41FA5}">
                      <a16:colId xmlns:a16="http://schemas.microsoft.com/office/drawing/2014/main" val="3999565631"/>
                    </a:ext>
                  </a:extLst>
                </a:gridCol>
              </a:tblGrid>
              <a:tr h="370840">
                <a:tc>
                  <a:txBody>
                    <a:bodyPr/>
                    <a:lstStyle/>
                    <a:p>
                      <a:r>
                        <a:rPr lang="en-US" sz="800" dirty="0">
                          <a:solidFill>
                            <a:schemeClr val="bg1"/>
                          </a:solidFill>
                        </a:rPr>
                        <a:t>0</a:t>
                      </a:r>
                    </a:p>
                  </a:txBody>
                  <a:tcPr/>
                </a:tc>
                <a:tc>
                  <a:txBody>
                    <a:bodyPr/>
                    <a:lstStyle/>
                    <a:p>
                      <a:endParaRPr lang="en-US" sz="800" dirty="0">
                        <a:solidFill>
                          <a:schemeClr val="bg1"/>
                        </a:solidFill>
                      </a:endParaRPr>
                    </a:p>
                  </a:txBody>
                  <a:tcPr/>
                </a:tc>
                <a:extLst>
                  <a:ext uri="{0D108BD9-81ED-4DB2-BD59-A6C34878D82A}">
                    <a16:rowId xmlns:a16="http://schemas.microsoft.com/office/drawing/2014/main" val="931869660"/>
                  </a:ext>
                </a:extLst>
              </a:tr>
              <a:tr h="370840">
                <a:tc>
                  <a:txBody>
                    <a:bodyPr/>
                    <a:lstStyle/>
                    <a:p>
                      <a:r>
                        <a:rPr lang="en-US" sz="800" dirty="0">
                          <a:solidFill>
                            <a:schemeClr val="bg1"/>
                          </a:solidFill>
                        </a:rPr>
                        <a:t>1</a:t>
                      </a:r>
                    </a:p>
                  </a:txBody>
                  <a:tcPr>
                    <a:lnB w="12700" cap="flat" cmpd="sng" algn="ctr">
                      <a:solidFill>
                        <a:schemeClr val="tx1"/>
                      </a:solidFill>
                      <a:prstDash val="solid"/>
                      <a:round/>
                      <a:headEnd type="none" w="med" len="med"/>
                      <a:tailEnd type="none" w="med" len="med"/>
                    </a:lnB>
                  </a:tcPr>
                </a:tc>
                <a:tc>
                  <a:txBody>
                    <a:bodyPr/>
                    <a:lstStyle/>
                    <a:p>
                      <a:endParaRPr lang="en-US" sz="800" dirty="0">
                        <a:solidFill>
                          <a:schemeClr val="bg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6953397"/>
                  </a:ext>
                </a:extLst>
              </a:tr>
              <a:tr h="370840">
                <a:tc>
                  <a:txBody>
                    <a:bodyPr/>
                    <a:lstStyle/>
                    <a:p>
                      <a:r>
                        <a:rPr lang="en-US" sz="800"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bg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7642973"/>
                  </a:ext>
                </a:extLst>
              </a:tr>
              <a:tr h="370840">
                <a:tc>
                  <a:txBody>
                    <a:bodyPr/>
                    <a:lstStyle/>
                    <a:p>
                      <a:r>
                        <a:rPr lang="en-US" sz="800" dirty="0">
                          <a:solidFill>
                            <a:schemeClr val="bg1"/>
                          </a:solidFill>
                        </a:rPr>
                        <a:t>3</a:t>
                      </a:r>
                    </a:p>
                  </a:txBody>
                  <a:tcPr>
                    <a:lnT w="12700" cap="flat" cmpd="sng" algn="ctr">
                      <a:solidFill>
                        <a:schemeClr val="tx1"/>
                      </a:solidFill>
                      <a:prstDash val="solid"/>
                      <a:round/>
                      <a:headEnd type="none" w="med" len="med"/>
                      <a:tailEnd type="none" w="med" len="med"/>
                    </a:lnT>
                  </a:tcPr>
                </a:tc>
                <a:tc>
                  <a:txBody>
                    <a:bodyPr/>
                    <a:lstStyle/>
                    <a:p>
                      <a:endParaRPr lang="en-US" sz="800" dirty="0">
                        <a:solidFill>
                          <a:schemeClr val="bg1"/>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54434195"/>
                  </a:ext>
                </a:extLst>
              </a:tr>
              <a:tr h="370840">
                <a:tc>
                  <a:txBody>
                    <a:bodyPr/>
                    <a:lstStyle/>
                    <a:p>
                      <a:r>
                        <a:rPr lang="en-US" sz="800" dirty="0">
                          <a:solidFill>
                            <a:schemeClr val="bg1"/>
                          </a:solidFill>
                        </a:rPr>
                        <a:t>4</a:t>
                      </a:r>
                    </a:p>
                  </a:txBody>
                  <a:tcPr/>
                </a:tc>
                <a:tc>
                  <a:txBody>
                    <a:bodyPr/>
                    <a:lstStyle/>
                    <a:p>
                      <a:endParaRPr lang="en-US" sz="800" dirty="0">
                        <a:solidFill>
                          <a:schemeClr val="bg1"/>
                        </a:solidFill>
                      </a:endParaRPr>
                    </a:p>
                  </a:txBody>
                  <a:tcPr/>
                </a:tc>
                <a:extLst>
                  <a:ext uri="{0D108BD9-81ED-4DB2-BD59-A6C34878D82A}">
                    <a16:rowId xmlns:a16="http://schemas.microsoft.com/office/drawing/2014/main" val="3643150337"/>
                  </a:ext>
                </a:extLst>
              </a:tr>
            </a:tbl>
          </a:graphicData>
        </a:graphic>
      </p:graphicFrame>
      <p:cxnSp>
        <p:nvCxnSpPr>
          <p:cNvPr id="20" name="Straight Arrow Connector 19">
            <a:extLst>
              <a:ext uri="{FF2B5EF4-FFF2-40B4-BE49-F238E27FC236}">
                <a16:creationId xmlns:a16="http://schemas.microsoft.com/office/drawing/2014/main" id="{E79E458A-6D67-7D41-843B-899D027033F1}"/>
              </a:ext>
            </a:extLst>
          </p:cNvPr>
          <p:cNvCxnSpPr/>
          <p:nvPr/>
        </p:nvCxnSpPr>
        <p:spPr>
          <a:xfrm>
            <a:off x="10071794" y="2607304"/>
            <a:ext cx="46665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5075223-C6CC-9DDE-D19F-D76F0EEC6EE5}"/>
              </a:ext>
            </a:extLst>
          </p:cNvPr>
          <p:cNvCxnSpPr/>
          <p:nvPr/>
        </p:nvCxnSpPr>
        <p:spPr>
          <a:xfrm>
            <a:off x="10090711" y="3376817"/>
            <a:ext cx="46665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4BD879-C3A5-CC91-A245-EA985761F3CA}"/>
              </a:ext>
            </a:extLst>
          </p:cNvPr>
          <p:cNvCxnSpPr/>
          <p:nvPr/>
        </p:nvCxnSpPr>
        <p:spPr>
          <a:xfrm>
            <a:off x="10060232" y="4085734"/>
            <a:ext cx="46665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4F3CD98-0D66-CC40-1D88-7C0F4A5E47F8}"/>
              </a:ext>
            </a:extLst>
          </p:cNvPr>
          <p:cNvSpPr txBox="1"/>
          <p:nvPr/>
        </p:nvSpPr>
        <p:spPr>
          <a:xfrm>
            <a:off x="10665001" y="2484194"/>
            <a:ext cx="319232" cy="246221"/>
          </a:xfrm>
          <a:prstGeom prst="rect">
            <a:avLst/>
          </a:prstGeom>
          <a:solidFill>
            <a:srgbClr val="800306"/>
          </a:solidFill>
          <a:ln>
            <a:noFill/>
          </a:ln>
        </p:spPr>
        <p:txBody>
          <a:bodyPr wrap="square" rtlCol="0">
            <a:spAutoFit/>
          </a:bodyPr>
          <a:lstStyle/>
          <a:p>
            <a:r>
              <a:rPr lang="en-US" sz="1000" dirty="0">
                <a:solidFill>
                  <a:schemeClr val="bg1"/>
                </a:solidFill>
              </a:rPr>
              <a:t>10</a:t>
            </a:r>
          </a:p>
        </p:txBody>
      </p:sp>
      <p:sp>
        <p:nvSpPr>
          <p:cNvPr id="24" name="TextBox 23">
            <a:extLst>
              <a:ext uri="{FF2B5EF4-FFF2-40B4-BE49-F238E27FC236}">
                <a16:creationId xmlns:a16="http://schemas.microsoft.com/office/drawing/2014/main" id="{94A68577-9661-E7E7-C3B9-209C8EDCBD8F}"/>
              </a:ext>
            </a:extLst>
          </p:cNvPr>
          <p:cNvSpPr txBox="1"/>
          <p:nvPr/>
        </p:nvSpPr>
        <p:spPr>
          <a:xfrm>
            <a:off x="10683918" y="3259904"/>
            <a:ext cx="319232" cy="246221"/>
          </a:xfrm>
          <a:prstGeom prst="rect">
            <a:avLst/>
          </a:prstGeom>
          <a:solidFill>
            <a:srgbClr val="800306"/>
          </a:solidFill>
          <a:ln>
            <a:noFill/>
          </a:ln>
        </p:spPr>
        <p:txBody>
          <a:bodyPr wrap="square" rtlCol="0">
            <a:spAutoFit/>
          </a:bodyPr>
          <a:lstStyle/>
          <a:p>
            <a:r>
              <a:rPr lang="en-US" sz="1000" dirty="0">
                <a:solidFill>
                  <a:schemeClr val="bg1"/>
                </a:solidFill>
              </a:rPr>
              <a:t>12</a:t>
            </a:r>
          </a:p>
        </p:txBody>
      </p:sp>
      <p:sp>
        <p:nvSpPr>
          <p:cNvPr id="25" name="TextBox 24">
            <a:extLst>
              <a:ext uri="{FF2B5EF4-FFF2-40B4-BE49-F238E27FC236}">
                <a16:creationId xmlns:a16="http://schemas.microsoft.com/office/drawing/2014/main" id="{B2449149-FB8A-DAF9-16A2-0DF88E88AE4B}"/>
              </a:ext>
            </a:extLst>
          </p:cNvPr>
          <p:cNvSpPr txBox="1"/>
          <p:nvPr/>
        </p:nvSpPr>
        <p:spPr>
          <a:xfrm>
            <a:off x="10665001" y="3962623"/>
            <a:ext cx="319232" cy="246221"/>
          </a:xfrm>
          <a:prstGeom prst="rect">
            <a:avLst/>
          </a:prstGeom>
          <a:solidFill>
            <a:srgbClr val="800306"/>
          </a:solidFill>
          <a:ln>
            <a:noFill/>
          </a:ln>
        </p:spPr>
        <p:txBody>
          <a:bodyPr wrap="square" rtlCol="0">
            <a:spAutoFit/>
          </a:bodyPr>
          <a:lstStyle/>
          <a:p>
            <a:r>
              <a:rPr lang="en-US" sz="1000" dirty="0">
                <a:solidFill>
                  <a:schemeClr val="bg1"/>
                </a:solidFill>
              </a:rPr>
              <a:t>19</a:t>
            </a:r>
          </a:p>
        </p:txBody>
      </p:sp>
      <p:sp>
        <p:nvSpPr>
          <p:cNvPr id="26" name="TextBox 25">
            <a:extLst>
              <a:ext uri="{FF2B5EF4-FFF2-40B4-BE49-F238E27FC236}">
                <a16:creationId xmlns:a16="http://schemas.microsoft.com/office/drawing/2014/main" id="{C9EEAD00-F541-343C-B8A3-FCD89C794962}"/>
              </a:ext>
            </a:extLst>
          </p:cNvPr>
          <p:cNvSpPr txBox="1"/>
          <p:nvPr/>
        </p:nvSpPr>
        <p:spPr>
          <a:xfrm>
            <a:off x="10690070" y="3533326"/>
            <a:ext cx="392061" cy="215444"/>
          </a:xfrm>
          <a:prstGeom prst="rect">
            <a:avLst/>
          </a:prstGeom>
          <a:noFill/>
        </p:spPr>
        <p:txBody>
          <a:bodyPr wrap="square" rtlCol="0">
            <a:spAutoFit/>
          </a:bodyPr>
          <a:lstStyle/>
          <a:p>
            <a:r>
              <a:rPr lang="en-US" sz="800" dirty="0">
                <a:solidFill>
                  <a:schemeClr val="bg1"/>
                </a:solidFill>
              </a:rPr>
              <a:t>20</a:t>
            </a:r>
          </a:p>
        </p:txBody>
      </p:sp>
      <p:sp>
        <p:nvSpPr>
          <p:cNvPr id="27" name="TextBox 26">
            <a:extLst>
              <a:ext uri="{FF2B5EF4-FFF2-40B4-BE49-F238E27FC236}">
                <a16:creationId xmlns:a16="http://schemas.microsoft.com/office/drawing/2014/main" id="{FA80FB68-58BA-BAE0-999A-CFAF5E5E2A72}"/>
              </a:ext>
            </a:extLst>
          </p:cNvPr>
          <p:cNvSpPr txBox="1"/>
          <p:nvPr/>
        </p:nvSpPr>
        <p:spPr>
          <a:xfrm>
            <a:off x="11339214" y="3259904"/>
            <a:ext cx="319232" cy="246221"/>
          </a:xfrm>
          <a:prstGeom prst="rect">
            <a:avLst/>
          </a:prstGeom>
          <a:solidFill>
            <a:srgbClr val="800306"/>
          </a:solidFill>
          <a:ln>
            <a:noFill/>
          </a:ln>
        </p:spPr>
        <p:txBody>
          <a:bodyPr wrap="square" rtlCol="0">
            <a:spAutoFit/>
          </a:bodyPr>
          <a:lstStyle/>
          <a:p>
            <a:r>
              <a:rPr lang="en-US" sz="1000" dirty="0">
                <a:solidFill>
                  <a:schemeClr val="bg1"/>
                </a:solidFill>
              </a:rPr>
              <a:t>42</a:t>
            </a:r>
          </a:p>
        </p:txBody>
      </p:sp>
      <p:sp>
        <p:nvSpPr>
          <p:cNvPr id="29" name="TextBox 28">
            <a:extLst>
              <a:ext uri="{FF2B5EF4-FFF2-40B4-BE49-F238E27FC236}">
                <a16:creationId xmlns:a16="http://schemas.microsoft.com/office/drawing/2014/main" id="{96EA83B0-A5DC-9051-13CE-8619FD1DE2AD}"/>
              </a:ext>
            </a:extLst>
          </p:cNvPr>
          <p:cNvSpPr txBox="1"/>
          <p:nvPr/>
        </p:nvSpPr>
        <p:spPr>
          <a:xfrm>
            <a:off x="11339214" y="3522074"/>
            <a:ext cx="392061" cy="215444"/>
          </a:xfrm>
          <a:prstGeom prst="rect">
            <a:avLst/>
          </a:prstGeom>
          <a:noFill/>
        </p:spPr>
        <p:txBody>
          <a:bodyPr wrap="square" rtlCol="0">
            <a:spAutoFit/>
          </a:bodyPr>
          <a:lstStyle/>
          <a:p>
            <a:r>
              <a:rPr lang="en-US" sz="800" dirty="0">
                <a:solidFill>
                  <a:schemeClr val="bg1"/>
                </a:solidFill>
              </a:rPr>
              <a:t>10</a:t>
            </a:r>
          </a:p>
        </p:txBody>
      </p:sp>
      <p:cxnSp>
        <p:nvCxnSpPr>
          <p:cNvPr id="31" name="Straight Arrow Connector 30">
            <a:extLst>
              <a:ext uri="{FF2B5EF4-FFF2-40B4-BE49-F238E27FC236}">
                <a16:creationId xmlns:a16="http://schemas.microsoft.com/office/drawing/2014/main" id="{7A2CF35D-891A-0AE4-B231-A6A8BF3427D7}"/>
              </a:ext>
            </a:extLst>
          </p:cNvPr>
          <p:cNvCxnSpPr>
            <a:cxnSpLocks/>
          </p:cNvCxnSpPr>
          <p:nvPr/>
        </p:nvCxnSpPr>
        <p:spPr>
          <a:xfrm>
            <a:off x="11082131" y="3379756"/>
            <a:ext cx="2223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0173DB9B-B4C6-8285-6BB6-26F5F06E7034}"/>
              </a:ext>
            </a:extLst>
          </p:cNvPr>
          <p:cNvSpPr/>
          <p:nvPr/>
        </p:nvSpPr>
        <p:spPr>
          <a:xfrm>
            <a:off x="655960" y="4540424"/>
            <a:ext cx="2483725" cy="359229"/>
          </a:xfrm>
          <a:prstGeom prst="roundRect">
            <a:avLst/>
          </a:pr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7C34CE44-7B91-A0C6-0520-B372D6B81DAB}"/>
              </a:ext>
            </a:extLst>
          </p:cNvPr>
          <p:cNvSpPr/>
          <p:nvPr/>
        </p:nvSpPr>
        <p:spPr>
          <a:xfrm>
            <a:off x="597371" y="4499462"/>
            <a:ext cx="2483724" cy="359229"/>
          </a:xfrm>
          <a:prstGeom prst="roundRect">
            <a:avLst/>
          </a:prstGeom>
          <a:solidFill>
            <a:srgbClr val="800306">
              <a:alpha val="6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CACFFE8-7B34-8FE4-E81D-98421E5E8044}"/>
              </a:ext>
            </a:extLst>
          </p:cNvPr>
          <p:cNvSpPr txBox="1"/>
          <p:nvPr/>
        </p:nvSpPr>
        <p:spPr>
          <a:xfrm>
            <a:off x="647933" y="4536847"/>
            <a:ext cx="2433162" cy="338554"/>
          </a:xfrm>
          <a:prstGeom prst="rect">
            <a:avLst/>
          </a:prstGeom>
          <a:noFill/>
        </p:spPr>
        <p:txBody>
          <a:bodyPr wrap="square" rtlCol="0">
            <a:spAutoFit/>
          </a:bodyPr>
          <a:lstStyle/>
          <a:p>
            <a:r>
              <a:rPr lang="en-US" sz="1600" dirty="0">
                <a:solidFill>
                  <a:schemeClr val="bg1"/>
                </a:solidFill>
                <a:latin typeface="Lucida Calligraphy" panose="03010101010101010101" pitchFamily="66" charset="0"/>
              </a:rPr>
              <a:t>Steps for operations:</a:t>
            </a:r>
          </a:p>
        </p:txBody>
      </p:sp>
      <p:sp>
        <p:nvSpPr>
          <p:cNvPr id="37" name="Rectangle 4">
            <a:extLst>
              <a:ext uri="{FF2B5EF4-FFF2-40B4-BE49-F238E27FC236}">
                <a16:creationId xmlns:a16="http://schemas.microsoft.com/office/drawing/2014/main" id="{BDEEE69C-66A1-1C5A-3DA4-D7B3C6020210}"/>
              </a:ext>
            </a:extLst>
          </p:cNvPr>
          <p:cNvSpPr>
            <a:spLocks noChangeArrowheads="1"/>
          </p:cNvSpPr>
          <p:nvPr/>
        </p:nvSpPr>
        <p:spPr bwMode="auto">
          <a:xfrm>
            <a:off x="588541" y="4967734"/>
            <a:ext cx="479310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Insertion:</a:t>
            </a:r>
          </a:p>
          <a:p>
            <a:pPr marR="0" lvl="0" defTabSz="914400" rtl="0" eaLnBrk="0" fontAlgn="base" latinLnBrk="0" hangingPunct="0">
              <a:lnSpc>
                <a:spcPct val="100000"/>
              </a:lnSpc>
              <a:spcBef>
                <a:spcPct val="0"/>
              </a:spcBef>
              <a:spcAft>
                <a:spcPct val="0"/>
              </a:spcAft>
              <a:buClrTx/>
              <a:buSzTx/>
              <a:tabLst/>
            </a:pPr>
            <a:r>
              <a:rPr kumimoji="0" lang="en-US" altLang="en-US" sz="1200" i="0" u="none" strike="noStrike" cap="none" normalizeH="0" baseline="0" dirty="0">
                <a:ln>
                  <a:noFill/>
                </a:ln>
                <a:solidFill>
                  <a:schemeClr val="bg1"/>
                </a:solidFill>
                <a:effectLst/>
              </a:rPr>
              <a:t>Compute the hash value.</a:t>
            </a:r>
          </a:p>
          <a:p>
            <a:pPr marR="0" lvl="0" defTabSz="914400" rtl="0" eaLnBrk="0" fontAlgn="base" latinLnBrk="0" hangingPunct="0">
              <a:lnSpc>
                <a:spcPct val="100000"/>
              </a:lnSpc>
              <a:spcBef>
                <a:spcPct val="0"/>
              </a:spcBef>
              <a:spcAft>
                <a:spcPct val="0"/>
              </a:spcAft>
              <a:buClrTx/>
              <a:buSzTx/>
              <a:tabLst/>
            </a:pPr>
            <a:r>
              <a:rPr kumimoji="0" lang="en-US" altLang="en-US" sz="1200" i="0" u="none" strike="noStrike" cap="none" normalizeH="0" baseline="0" dirty="0">
                <a:ln>
                  <a:noFill/>
                </a:ln>
                <a:solidFill>
                  <a:schemeClr val="bg1"/>
                </a:solidFill>
                <a:effectLst/>
              </a:rPr>
              <a:t>Add the key to the chain (linked list) at that index.</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Search</a:t>
            </a:r>
            <a:r>
              <a:rPr kumimoji="0" lang="en-US" altLang="en-US"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R="0" lvl="0" defTabSz="914400" rtl="0" eaLnBrk="0" fontAlgn="base" latinLnBrk="0" hangingPunct="0">
              <a:lnSpc>
                <a:spcPct val="100000"/>
              </a:lnSpc>
              <a:spcBef>
                <a:spcPct val="0"/>
              </a:spcBef>
              <a:spcAft>
                <a:spcPct val="0"/>
              </a:spcAft>
              <a:buClrTx/>
              <a:buSzTx/>
              <a:tabLst/>
            </a:pPr>
            <a:r>
              <a:rPr kumimoji="0" lang="en-US" altLang="en-US" sz="1200" i="0" u="none" strike="noStrike" cap="none" normalizeH="0" baseline="0" dirty="0">
                <a:ln>
                  <a:noFill/>
                </a:ln>
                <a:solidFill>
                  <a:schemeClr val="bg1"/>
                </a:solidFill>
                <a:effectLst/>
              </a:rPr>
              <a:t>Compute the hash value.</a:t>
            </a:r>
          </a:p>
          <a:p>
            <a:pPr marR="0" lvl="0" defTabSz="914400" rtl="0" eaLnBrk="0" fontAlgn="base" latinLnBrk="0" hangingPunct="0">
              <a:lnSpc>
                <a:spcPct val="100000"/>
              </a:lnSpc>
              <a:spcBef>
                <a:spcPct val="0"/>
              </a:spcBef>
              <a:spcAft>
                <a:spcPct val="0"/>
              </a:spcAft>
              <a:buClrTx/>
              <a:buSzTx/>
              <a:tabLst/>
            </a:pPr>
            <a:r>
              <a:rPr kumimoji="0" lang="en-US" altLang="en-US" sz="1200" i="0" u="none" strike="noStrike" cap="none" normalizeH="0" baseline="0" dirty="0">
                <a:ln>
                  <a:noFill/>
                </a:ln>
                <a:solidFill>
                  <a:schemeClr val="bg1"/>
                </a:solidFill>
                <a:effectLst/>
              </a:rPr>
              <a:t>Traverse the chain at the index to find the key.</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Deletion</a:t>
            </a:r>
            <a:r>
              <a:rPr kumimoji="0" lang="en-US" altLang="en-US"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R="0" lvl="0"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bg1"/>
                </a:solidFill>
                <a:effectLst/>
              </a:rPr>
              <a:t>Compute the hash value.</a:t>
            </a:r>
          </a:p>
          <a:p>
            <a:pPr marR="0" lvl="0"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bg1"/>
                </a:solidFill>
                <a:effectLst/>
              </a:rPr>
              <a:t>Find and remove the key from the chain at the index.</a:t>
            </a:r>
          </a:p>
        </p:txBody>
      </p:sp>
      <p:graphicFrame>
        <p:nvGraphicFramePr>
          <p:cNvPr id="39" name="Table 38">
            <a:extLst>
              <a:ext uri="{FF2B5EF4-FFF2-40B4-BE49-F238E27FC236}">
                <a16:creationId xmlns:a16="http://schemas.microsoft.com/office/drawing/2014/main" id="{E50E1843-44B4-D4AB-F426-F59D601D74DA}"/>
              </a:ext>
            </a:extLst>
          </p:cNvPr>
          <p:cNvGraphicFramePr>
            <a:graphicFrameLocks noGrp="1"/>
          </p:cNvGraphicFramePr>
          <p:nvPr>
            <p:extLst>
              <p:ext uri="{D42A27DB-BD31-4B8C-83A1-F6EECF244321}">
                <p14:modId xmlns:p14="http://schemas.microsoft.com/office/powerpoint/2010/main" val="2099152534"/>
              </p:ext>
            </p:extLst>
          </p:nvPr>
        </p:nvGraphicFramePr>
        <p:xfrm>
          <a:off x="6474947" y="4794651"/>
          <a:ext cx="5256328" cy="1468120"/>
        </p:xfrm>
        <a:graphic>
          <a:graphicData uri="http://schemas.openxmlformats.org/drawingml/2006/table">
            <a:tbl>
              <a:tblPr firstRow="1" bandRow="1">
                <a:tableStyleId>{073A0DAA-6AF3-43AB-8588-CEC1D06C72B9}</a:tableStyleId>
              </a:tblPr>
              <a:tblGrid>
                <a:gridCol w="2628164">
                  <a:extLst>
                    <a:ext uri="{9D8B030D-6E8A-4147-A177-3AD203B41FA5}">
                      <a16:colId xmlns:a16="http://schemas.microsoft.com/office/drawing/2014/main" val="1867989614"/>
                    </a:ext>
                  </a:extLst>
                </a:gridCol>
                <a:gridCol w="2628164">
                  <a:extLst>
                    <a:ext uri="{9D8B030D-6E8A-4147-A177-3AD203B41FA5}">
                      <a16:colId xmlns:a16="http://schemas.microsoft.com/office/drawing/2014/main" val="1370018248"/>
                    </a:ext>
                  </a:extLst>
                </a:gridCol>
              </a:tblGrid>
              <a:tr h="370840">
                <a:tc>
                  <a:txBody>
                    <a:bodyPr/>
                    <a:lstStyle/>
                    <a:p>
                      <a:r>
                        <a:rPr lang="en-US" b="1" dirty="0">
                          <a:latin typeface="Ink Free" panose="03080402000500000000" pitchFamily="66" charset="0"/>
                        </a:rPr>
                        <a:t>Pros</a:t>
                      </a:r>
                    </a:p>
                  </a:txBody>
                  <a:tcPr/>
                </a:tc>
                <a:tc>
                  <a:txBody>
                    <a:bodyPr/>
                    <a:lstStyle/>
                    <a:p>
                      <a:r>
                        <a:rPr lang="en-US" b="1" dirty="0">
                          <a:latin typeface="Ink Free" panose="03080402000500000000" pitchFamily="66" charset="0"/>
                        </a:rPr>
                        <a:t>Cons</a:t>
                      </a:r>
                    </a:p>
                  </a:txBody>
                  <a:tcPr/>
                </a:tc>
                <a:extLst>
                  <a:ext uri="{0D108BD9-81ED-4DB2-BD59-A6C34878D82A}">
                    <a16:rowId xmlns:a16="http://schemas.microsoft.com/office/drawing/2014/main" val="1251443805"/>
                  </a:ext>
                </a:extLst>
              </a:tr>
              <a:tr h="370840">
                <a:tc>
                  <a:txBody>
                    <a:bodyPr/>
                    <a:lstStyle/>
                    <a:p>
                      <a:r>
                        <a:rPr lang="en-US" sz="1200" dirty="0"/>
                        <a:t>Handles collisions efficiently and supports </a:t>
                      </a:r>
                      <a:r>
                        <a:rPr lang="en-US" sz="1200" dirty="0" err="1"/>
                        <a:t>deleton</a:t>
                      </a:r>
                      <a:r>
                        <a:rPr lang="en-US" sz="1200" dirty="0"/>
                        <a:t>.</a:t>
                      </a:r>
                      <a:endParaRPr lang="en-US" sz="1200" dirty="0">
                        <a:solidFill>
                          <a:schemeClr val="bg1"/>
                        </a:solidFill>
                      </a:endParaRPr>
                    </a:p>
                  </a:txBody>
                  <a:tcPr/>
                </a:tc>
                <a:tc>
                  <a:txBody>
                    <a:bodyPr/>
                    <a:lstStyle/>
                    <a:p>
                      <a:r>
                        <a:rPr lang="en-US" sz="1200" dirty="0" err="1"/>
                        <a:t>erformance</a:t>
                      </a:r>
                      <a:r>
                        <a:rPr lang="en-US" sz="1200" dirty="0"/>
                        <a:t> depends on the length of chains. If chains grow too long, search time increases.</a:t>
                      </a:r>
                    </a:p>
                  </a:txBody>
                  <a:tcPr/>
                </a:tc>
                <a:extLst>
                  <a:ext uri="{0D108BD9-81ED-4DB2-BD59-A6C34878D82A}">
                    <a16:rowId xmlns:a16="http://schemas.microsoft.com/office/drawing/2014/main" val="3840238625"/>
                  </a:ext>
                </a:extLst>
              </a:tr>
              <a:tr h="370840">
                <a:tc>
                  <a:txBody>
                    <a:bodyPr/>
                    <a:lstStyle/>
                    <a:p>
                      <a:r>
                        <a:rPr lang="en-US" sz="1200" dirty="0"/>
                        <a:t>No limit on the number of keys per index (dynamic growth of chains).</a:t>
                      </a:r>
                    </a:p>
                  </a:txBody>
                  <a:tcPr/>
                </a:tc>
                <a:tc>
                  <a:txBody>
                    <a:bodyPr/>
                    <a:lstStyle/>
                    <a:p>
                      <a:endParaRPr lang="en-US" dirty="0"/>
                    </a:p>
                  </a:txBody>
                  <a:tcPr/>
                </a:tc>
                <a:extLst>
                  <a:ext uri="{0D108BD9-81ED-4DB2-BD59-A6C34878D82A}">
                    <a16:rowId xmlns:a16="http://schemas.microsoft.com/office/drawing/2014/main" val="328095850"/>
                  </a:ext>
                </a:extLst>
              </a:tr>
            </a:tbl>
          </a:graphicData>
        </a:graphic>
      </p:graphicFrame>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CDEE58E7-BACF-08CB-204C-90A222552EA5}"/>
                  </a:ext>
                </a:extLst>
              </p:cNvPr>
              <p:cNvGraphicFramePr>
                <a:graphicFrameLocks noChangeAspect="1"/>
              </p:cNvGraphicFramePr>
              <p:nvPr>
                <p:extLst>
                  <p:ext uri="{D42A27DB-BD31-4B8C-83A1-F6EECF244321}">
                    <p14:modId xmlns:p14="http://schemas.microsoft.com/office/powerpoint/2010/main" val="993782412"/>
                  </p:ext>
                </p:extLst>
              </p:nvPr>
            </p:nvGraphicFramePr>
            <p:xfrm>
              <a:off x="8686516" y="263804"/>
              <a:ext cx="3048000" cy="1714500"/>
            </p:xfrm>
            <a:graphic>
              <a:graphicData uri="http://schemas.microsoft.com/office/powerpoint/2016/slidezoom">
                <pslz:sldZm>
                  <pslz:sldZmObj sldId="263" cId="898136651">
                    <pslz:zmPr id="{1A84D9C7-3D51-4A16-A134-B875E08687DB}"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42" name="Slide Zoom 41">
                <a:hlinkClick r:id="rId4" action="ppaction://hlinksldjump"/>
                <a:extLst>
                  <a:ext uri="{FF2B5EF4-FFF2-40B4-BE49-F238E27FC236}">
                    <a16:creationId xmlns:a16="http://schemas.microsoft.com/office/drawing/2014/main" id="{CDEE58E7-BACF-08CB-204C-90A222552EA5}"/>
                  </a:ext>
                </a:extLst>
              </p:cNvPr>
              <p:cNvPicPr>
                <a:picLocks noGrp="1" noRot="1" noChangeAspect="1" noMove="1" noResize="1" noEditPoints="1" noAdjustHandles="1" noChangeArrowheads="1" noChangeShapeType="1"/>
              </p:cNvPicPr>
              <p:nvPr/>
            </p:nvPicPr>
            <p:blipFill>
              <a:blip r:embed="rId5"/>
              <a:stretch>
                <a:fillRect/>
              </a:stretch>
            </p:blipFill>
            <p:spPr>
              <a:xfrm>
                <a:off x="8686516" y="26380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3871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2218</Words>
  <Application>Microsoft Office PowerPoint</Application>
  <PresentationFormat>Widescreen</PresentationFormat>
  <Paragraphs>346</Paragraphs>
  <Slides>15</Slides>
  <Notes>4</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15</vt:i4>
      </vt:variant>
    </vt:vector>
  </HeadingPairs>
  <TitlesOfParts>
    <vt:vector size="34" baseType="lpstr">
      <vt:lpstr>Agency FB</vt:lpstr>
      <vt:lpstr>Arial</vt:lpstr>
      <vt:lpstr>Arial Black</vt:lpstr>
      <vt:lpstr>Arial Unicode MS</vt:lpstr>
      <vt:lpstr>Calibri</vt:lpstr>
      <vt:lpstr>Calibri Light</vt:lpstr>
      <vt:lpstr>Comic Sans MS</vt:lpstr>
      <vt:lpstr>Constantia</vt:lpstr>
      <vt:lpstr>Google Sans</vt:lpstr>
      <vt:lpstr>Ink Free</vt:lpstr>
      <vt:lpstr>LCDMono2</vt:lpstr>
      <vt:lpstr>Lucida Calligraphy</vt:lpstr>
      <vt:lpstr>Muthiara -Demo Version-</vt:lpstr>
      <vt:lpstr>Pumpkin Story</vt:lpstr>
      <vt:lpstr>Shorelines Script Bold</vt:lpstr>
      <vt:lpstr>Tentang Nanti Demo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Tehreem Fatima</dc:creator>
  <cp:lastModifiedBy>Tehreem Fatima</cp:lastModifiedBy>
  <cp:revision>6</cp:revision>
  <dcterms:created xsi:type="dcterms:W3CDTF">2024-12-27T07:27:31Z</dcterms:created>
  <dcterms:modified xsi:type="dcterms:W3CDTF">2025-02-19T11:52:50Z</dcterms:modified>
</cp:coreProperties>
</file>