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7" r:id="rId4"/>
    <p:sldId id="266" r:id="rId5"/>
    <p:sldId id="269" r:id="rId6"/>
    <p:sldId id="260" r:id="rId7"/>
    <p:sldId id="261" r:id="rId8"/>
    <p:sldId id="264" r:id="rId9"/>
    <p:sldId id="257" r:id="rId10"/>
    <p:sldId id="270" r:id="rId11"/>
    <p:sldId id="262" r:id="rId12"/>
    <p:sldId id="263" r:id="rId13"/>
    <p:sldId id="265"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35E"/>
    <a:srgbClr val="193250"/>
    <a:srgbClr val="1B2A69"/>
    <a:srgbClr val="3369B2"/>
    <a:srgbClr val="1B4473"/>
    <a:srgbClr val="0C3E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A3C62-7328-4DFB-83F4-17EA66C92654}"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E3669-5EA8-472D-AEAA-B8033B638AB8}" type="slidenum">
              <a:rPr lang="en-US" smtClean="0"/>
              <a:t>‹#›</a:t>
            </a:fld>
            <a:endParaRPr lang="en-US"/>
          </a:p>
        </p:txBody>
      </p:sp>
    </p:spTree>
    <p:extLst>
      <p:ext uri="{BB962C8B-B14F-4D97-AF65-F5344CB8AC3E}">
        <p14:creationId xmlns:p14="http://schemas.microsoft.com/office/powerpoint/2010/main" val="360451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E3669-5EA8-472D-AEAA-B8033B638AB8}" type="slidenum">
              <a:rPr lang="en-US" smtClean="0"/>
              <a:t>8</a:t>
            </a:fld>
            <a:endParaRPr lang="en-US"/>
          </a:p>
        </p:txBody>
      </p:sp>
    </p:spTree>
    <p:extLst>
      <p:ext uri="{BB962C8B-B14F-4D97-AF65-F5344CB8AC3E}">
        <p14:creationId xmlns:p14="http://schemas.microsoft.com/office/powerpoint/2010/main" val="1857791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E3669-5EA8-472D-AEAA-B8033B638AB8}" type="slidenum">
              <a:rPr lang="en-US" smtClean="0"/>
              <a:t>13</a:t>
            </a:fld>
            <a:endParaRPr lang="en-US"/>
          </a:p>
        </p:txBody>
      </p:sp>
    </p:spTree>
    <p:extLst>
      <p:ext uri="{BB962C8B-B14F-4D97-AF65-F5344CB8AC3E}">
        <p14:creationId xmlns:p14="http://schemas.microsoft.com/office/powerpoint/2010/main" val="177171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1E20-6055-7093-C3C2-AFF3C27C45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865E3-4B4A-A67F-DF42-B5F8630F0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0D342-3B1D-2DC2-E99A-C746FD2F71E0}"/>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5" name="Footer Placeholder 4">
            <a:extLst>
              <a:ext uri="{FF2B5EF4-FFF2-40B4-BE49-F238E27FC236}">
                <a16:creationId xmlns:a16="http://schemas.microsoft.com/office/drawing/2014/main" id="{812A5D4E-A4A4-D7FF-73AA-33FA14B6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22680-862E-6894-A725-BF4C238438AC}"/>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239628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CD88-CD5A-0EA2-DEB0-F6D29B5EF4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0C49B-F3EC-6845-B358-AE062C918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212D0-5694-1E06-C869-8E91342F931D}"/>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5" name="Footer Placeholder 4">
            <a:extLst>
              <a:ext uri="{FF2B5EF4-FFF2-40B4-BE49-F238E27FC236}">
                <a16:creationId xmlns:a16="http://schemas.microsoft.com/office/drawing/2014/main" id="{D00E1013-23F2-5097-CF48-58B5E40C0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72C0A-BC38-7183-AA7F-A7DEA28B2B81}"/>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388568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39B19-784D-586B-F613-3ECE08E24B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129CB-7440-6E97-17B9-6FB219ACA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10941-F8D1-8A3A-39F1-30202D41F78A}"/>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5" name="Footer Placeholder 4">
            <a:extLst>
              <a:ext uri="{FF2B5EF4-FFF2-40B4-BE49-F238E27FC236}">
                <a16:creationId xmlns:a16="http://schemas.microsoft.com/office/drawing/2014/main" id="{080F212D-06E3-D2DC-E928-2E298A64E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63E81-48BC-5363-90BB-E36E40ECF137}"/>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344685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D59-B706-64B2-E14C-DD16C98F3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E4C3D-1D1E-D4E7-92A9-751AE8894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AFD28-94C0-9B42-52BB-CF69104915F5}"/>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5" name="Footer Placeholder 4">
            <a:extLst>
              <a:ext uri="{FF2B5EF4-FFF2-40B4-BE49-F238E27FC236}">
                <a16:creationId xmlns:a16="http://schemas.microsoft.com/office/drawing/2014/main" id="{53C47FF7-5AED-3778-C298-E20AE1C25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63256-B6E1-0D7A-E163-37A80355FD05}"/>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260191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8E55-DA41-C2D9-D4A9-FF22FB348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61C8E-C242-2EF7-5FA1-07D620673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EFFE2-1B5C-223B-E602-E1F324E2552B}"/>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5" name="Footer Placeholder 4">
            <a:extLst>
              <a:ext uri="{FF2B5EF4-FFF2-40B4-BE49-F238E27FC236}">
                <a16:creationId xmlns:a16="http://schemas.microsoft.com/office/drawing/2014/main" id="{938AC631-0486-4CB7-4863-91F4647F8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5E9CB-A0E2-D692-575C-70498EF5DDDB}"/>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246537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B917-D9B8-47EC-6197-CBE260975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D890D-D3BA-D21A-1D37-4CFE70FB7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FD8E0-0F74-35CE-1128-469735FE58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ECDC97-58AB-7E73-42B4-2E99DD54EC73}"/>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6" name="Footer Placeholder 5">
            <a:extLst>
              <a:ext uri="{FF2B5EF4-FFF2-40B4-BE49-F238E27FC236}">
                <a16:creationId xmlns:a16="http://schemas.microsoft.com/office/drawing/2014/main" id="{5902EA9A-6C90-FFBA-876A-233F38957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C13AB-BC80-8C8C-A7C4-AA3161397A3D}"/>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228115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D3B5-70EE-C990-A69F-73420CCD4E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966C-2896-493B-1A2A-896F7D603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14C64-F8A1-EF27-497F-952ED6601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030716-5514-CB5B-BE67-152130F02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B6137-BCFE-E1A1-1BCE-3D4D69F319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447FEB-9FD3-B441-692E-D065C08AE600}"/>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8" name="Footer Placeholder 7">
            <a:extLst>
              <a:ext uri="{FF2B5EF4-FFF2-40B4-BE49-F238E27FC236}">
                <a16:creationId xmlns:a16="http://schemas.microsoft.com/office/drawing/2014/main" id="{A6DD7D98-CEFE-7A56-FE18-69DBDB2AE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2183DC-F303-26B6-3B2D-BCEC48B9AFDF}"/>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129092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FD9C-2F06-9E03-A2D6-07CA5F41A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61AC0E-B1D6-6B3A-FD61-2AAA6EE4C553}"/>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4" name="Footer Placeholder 3">
            <a:extLst>
              <a:ext uri="{FF2B5EF4-FFF2-40B4-BE49-F238E27FC236}">
                <a16:creationId xmlns:a16="http://schemas.microsoft.com/office/drawing/2014/main" id="{9BBD88B4-8FD6-17F7-4F1F-AFB8746EA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A5958C-C4EC-88B9-04E0-6EB4A86A2477}"/>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422103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0F3C9-1DB2-5D5B-82A8-B08B4B12C879}"/>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3" name="Footer Placeholder 2">
            <a:extLst>
              <a:ext uri="{FF2B5EF4-FFF2-40B4-BE49-F238E27FC236}">
                <a16:creationId xmlns:a16="http://schemas.microsoft.com/office/drawing/2014/main" id="{F7781D11-472D-F886-E766-D99BCC6807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CEF271-6CD6-0BB8-6FB8-59BA2E7D01BE}"/>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406794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8A9E-98AC-D7F7-A8F0-7D68A1103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7D3D3D-F394-CE28-7447-C216E6062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A52A46-D8C7-AD0D-E382-506A3BC68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2B0C1-DF77-FE0A-05E4-0023F38FA73D}"/>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6" name="Footer Placeholder 5">
            <a:extLst>
              <a:ext uri="{FF2B5EF4-FFF2-40B4-BE49-F238E27FC236}">
                <a16:creationId xmlns:a16="http://schemas.microsoft.com/office/drawing/2014/main" id="{1305E11D-232F-9648-345F-8F57DA6A2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08032-BADF-95CB-0AB0-EC15988A2B95}"/>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381843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738E-2ED8-7ED8-72A9-1EF47CFAF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5D7D2-D5FD-5F5E-877D-4CBC9D2F5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7B3B28-8D91-32A8-1D3D-BB3020C0C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EF57D-2D0F-3FE5-5517-587117CB2B54}"/>
              </a:ext>
            </a:extLst>
          </p:cNvPr>
          <p:cNvSpPr>
            <a:spLocks noGrp="1"/>
          </p:cNvSpPr>
          <p:nvPr>
            <p:ph type="dt" sz="half" idx="10"/>
          </p:nvPr>
        </p:nvSpPr>
        <p:spPr/>
        <p:txBody>
          <a:bodyPr/>
          <a:lstStyle/>
          <a:p>
            <a:fld id="{30E1AB77-3D23-4D8B-8C6A-AD5F60526937}" type="datetimeFigureOut">
              <a:rPr lang="en-US" smtClean="0"/>
              <a:t>3/13/2025</a:t>
            </a:fld>
            <a:endParaRPr lang="en-US"/>
          </a:p>
        </p:txBody>
      </p:sp>
      <p:sp>
        <p:nvSpPr>
          <p:cNvPr id="6" name="Footer Placeholder 5">
            <a:extLst>
              <a:ext uri="{FF2B5EF4-FFF2-40B4-BE49-F238E27FC236}">
                <a16:creationId xmlns:a16="http://schemas.microsoft.com/office/drawing/2014/main" id="{DF258744-B40E-3580-8131-9A16BB465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57F48-06C4-41A7-1DB0-2815AF0B9051}"/>
              </a:ext>
            </a:extLst>
          </p:cNvPr>
          <p:cNvSpPr>
            <a:spLocks noGrp="1"/>
          </p:cNvSpPr>
          <p:nvPr>
            <p:ph type="sldNum" sz="quarter" idx="12"/>
          </p:nvPr>
        </p:nvSpPr>
        <p:spPr/>
        <p:txBody>
          <a:bodyPr/>
          <a:lstStyle/>
          <a:p>
            <a:fld id="{2F4B3505-0974-44E8-BDCA-020827EC3B17}" type="slidenum">
              <a:rPr lang="en-US" smtClean="0"/>
              <a:t>‹#›</a:t>
            </a:fld>
            <a:endParaRPr lang="en-US"/>
          </a:p>
        </p:txBody>
      </p:sp>
    </p:spTree>
    <p:extLst>
      <p:ext uri="{BB962C8B-B14F-4D97-AF65-F5344CB8AC3E}">
        <p14:creationId xmlns:p14="http://schemas.microsoft.com/office/powerpoint/2010/main" val="292111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10AC8-9C01-2EC4-F865-BB9C900DA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457E6-C2A8-F267-0C53-0C4805225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5FA30-B17E-E8A6-BE93-BF7E76AC3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AB77-3D23-4D8B-8C6A-AD5F60526937}" type="datetimeFigureOut">
              <a:rPr lang="en-US" smtClean="0"/>
              <a:t>3/13/2025</a:t>
            </a:fld>
            <a:endParaRPr lang="en-US"/>
          </a:p>
        </p:txBody>
      </p:sp>
      <p:sp>
        <p:nvSpPr>
          <p:cNvPr id="5" name="Footer Placeholder 4">
            <a:extLst>
              <a:ext uri="{FF2B5EF4-FFF2-40B4-BE49-F238E27FC236}">
                <a16:creationId xmlns:a16="http://schemas.microsoft.com/office/drawing/2014/main" id="{6395F851-22EC-9ACE-8D1A-4B8B96BB11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70533-DE7B-9903-AF3D-345B00714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B3505-0974-44E8-BDCA-020827EC3B17}" type="slidenum">
              <a:rPr lang="en-US" smtClean="0"/>
              <a:t>‹#›</a:t>
            </a:fld>
            <a:endParaRPr lang="en-US"/>
          </a:p>
        </p:txBody>
      </p:sp>
    </p:spTree>
    <p:extLst>
      <p:ext uri="{BB962C8B-B14F-4D97-AF65-F5344CB8AC3E}">
        <p14:creationId xmlns:p14="http://schemas.microsoft.com/office/powerpoint/2010/main" val="2481242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9000" b="-10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CC870F-F244-A0E0-1597-1F0B6EF75780}"/>
              </a:ext>
            </a:extLst>
          </p:cNvPr>
          <p:cNvSpPr txBox="1"/>
          <p:nvPr/>
        </p:nvSpPr>
        <p:spPr>
          <a:xfrm>
            <a:off x="345099" y="2123219"/>
            <a:ext cx="3508130" cy="830997"/>
          </a:xfrm>
          <a:prstGeom prst="rect">
            <a:avLst/>
          </a:prstGeom>
          <a:noFill/>
        </p:spPr>
        <p:txBody>
          <a:bodyPr wrap="square" rtlCol="0">
            <a:spAutoFit/>
          </a:bodyPr>
          <a:lstStyle/>
          <a:p>
            <a:r>
              <a:rPr lang="en-US" sz="4800" dirty="0">
                <a:solidFill>
                  <a:schemeClr val="bg1"/>
                </a:solidFill>
                <a:latin typeface="Brush Script MT" panose="03060802040406070304" pitchFamily="66" charset="0"/>
              </a:rPr>
              <a:t>Entrepreneurship </a:t>
            </a:r>
          </a:p>
        </p:txBody>
      </p:sp>
      <p:sp>
        <p:nvSpPr>
          <p:cNvPr id="5" name="TextBox 4">
            <a:extLst>
              <a:ext uri="{FF2B5EF4-FFF2-40B4-BE49-F238E27FC236}">
                <a16:creationId xmlns:a16="http://schemas.microsoft.com/office/drawing/2014/main" id="{BD6A7677-050F-D01B-554B-81F2CE491A09}"/>
              </a:ext>
            </a:extLst>
          </p:cNvPr>
          <p:cNvSpPr txBox="1"/>
          <p:nvPr/>
        </p:nvSpPr>
        <p:spPr>
          <a:xfrm>
            <a:off x="806952" y="2672833"/>
            <a:ext cx="3508130"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Female entrepreneur</a:t>
            </a:r>
          </a:p>
        </p:txBody>
      </p:sp>
      <p:cxnSp>
        <p:nvCxnSpPr>
          <p:cNvPr id="9" name="Connector: Curved 8">
            <a:extLst>
              <a:ext uri="{FF2B5EF4-FFF2-40B4-BE49-F238E27FC236}">
                <a16:creationId xmlns:a16="http://schemas.microsoft.com/office/drawing/2014/main" id="{D5527B5E-F333-977F-B9AE-D72610993E49}"/>
              </a:ext>
            </a:extLst>
          </p:cNvPr>
          <p:cNvCxnSpPr>
            <a:cxnSpLocks/>
          </p:cNvCxnSpPr>
          <p:nvPr/>
        </p:nvCxnSpPr>
        <p:spPr>
          <a:xfrm rot="5400000">
            <a:off x="2761565" y="3067098"/>
            <a:ext cx="362757" cy="325879"/>
          </a:xfrm>
          <a:prstGeom prst="curved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9D95377-EEEC-2D93-A52A-3EDF02E55B81}"/>
              </a:ext>
            </a:extLst>
          </p:cNvPr>
          <p:cNvSpPr txBox="1"/>
          <p:nvPr/>
        </p:nvSpPr>
        <p:spPr>
          <a:xfrm>
            <a:off x="582377" y="3354691"/>
            <a:ext cx="1989325" cy="338554"/>
          </a:xfrm>
          <a:prstGeom prst="rect">
            <a:avLst/>
          </a:prstGeom>
          <a:noFill/>
        </p:spPr>
        <p:txBody>
          <a:bodyPr wrap="square" rtlCol="0">
            <a:spAutoFit/>
          </a:bodyPr>
          <a:lstStyle/>
          <a:p>
            <a:r>
              <a:rPr lang="en-US" sz="1600" dirty="0" err="1">
                <a:solidFill>
                  <a:schemeClr val="bg1"/>
                </a:solidFill>
                <a:latin typeface="Times New Roman" panose="02020603050405020304" pitchFamily="18" charset="0"/>
                <a:cs typeface="Times New Roman" panose="02020603050405020304" pitchFamily="18" charset="0"/>
              </a:rPr>
              <a:t>Nemrah</a:t>
            </a:r>
            <a:r>
              <a:rPr lang="en-US" sz="1600" dirty="0">
                <a:solidFill>
                  <a:schemeClr val="bg1"/>
                </a:solidFill>
                <a:latin typeface="Times New Roman" panose="02020603050405020304" pitchFamily="18" charset="0"/>
                <a:cs typeface="Times New Roman" panose="02020603050405020304" pitchFamily="18" charset="0"/>
              </a:rPr>
              <a:t> Ahmad Niazi</a:t>
            </a:r>
          </a:p>
        </p:txBody>
      </p:sp>
      <p:sp>
        <p:nvSpPr>
          <p:cNvPr id="3" name="Rectangle: Rounded Corners 2">
            <a:extLst>
              <a:ext uri="{FF2B5EF4-FFF2-40B4-BE49-F238E27FC236}">
                <a16:creationId xmlns:a16="http://schemas.microsoft.com/office/drawing/2014/main" id="{4F704D29-8B6C-F752-CE79-2B898F823055}"/>
              </a:ext>
            </a:extLst>
          </p:cNvPr>
          <p:cNvSpPr/>
          <p:nvPr/>
        </p:nvSpPr>
        <p:spPr>
          <a:xfrm>
            <a:off x="530194" y="3288349"/>
            <a:ext cx="2093690" cy="492369"/>
          </a:xfrm>
          <a:prstGeom prst="round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BE7700E-22CD-0021-5482-4198FC7DCB7D}"/>
              </a:ext>
            </a:extLst>
          </p:cNvPr>
          <p:cNvPicPr>
            <a:picLocks noChangeAspect="1"/>
          </p:cNvPicPr>
          <p:nvPr/>
        </p:nvPicPr>
        <p:blipFill>
          <a:blip r:embed="rId3">
            <a:extLst>
              <a:ext uri="{28A0092B-C50C-407E-A947-70E740481C1C}">
                <a14:useLocalDpi xmlns:a14="http://schemas.microsoft.com/office/drawing/2010/main" val="0"/>
              </a:ext>
            </a:extLst>
          </a:blip>
          <a:srcRect t="28182" b="26606"/>
          <a:stretch/>
        </p:blipFill>
        <p:spPr>
          <a:xfrm>
            <a:off x="384011" y="4026902"/>
            <a:ext cx="2760784" cy="1248221"/>
          </a:xfrm>
          <a:prstGeom prst="rect">
            <a:avLst/>
          </a:prstGeom>
        </p:spPr>
      </p:pic>
      <p:sp>
        <p:nvSpPr>
          <p:cNvPr id="6" name="TextBox 5">
            <a:extLst>
              <a:ext uri="{FF2B5EF4-FFF2-40B4-BE49-F238E27FC236}">
                <a16:creationId xmlns:a16="http://schemas.microsoft.com/office/drawing/2014/main" id="{0AA98E77-D2DD-7628-F70E-14248ED0B483}"/>
              </a:ext>
            </a:extLst>
          </p:cNvPr>
          <p:cNvSpPr txBox="1"/>
          <p:nvPr/>
        </p:nvSpPr>
        <p:spPr>
          <a:xfrm>
            <a:off x="535295" y="5250740"/>
            <a:ext cx="2455237" cy="83099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We write so we can breathe</a:t>
            </a:r>
          </a:p>
        </p:txBody>
      </p:sp>
      <p:sp>
        <p:nvSpPr>
          <p:cNvPr id="7" name="TextBox 6">
            <a:extLst>
              <a:ext uri="{FF2B5EF4-FFF2-40B4-BE49-F238E27FC236}">
                <a16:creationId xmlns:a16="http://schemas.microsoft.com/office/drawing/2014/main" id="{FEF05F45-7D2A-A8EF-53F2-BB92CF9C0370}"/>
              </a:ext>
            </a:extLst>
          </p:cNvPr>
          <p:cNvSpPr txBox="1"/>
          <p:nvPr/>
        </p:nvSpPr>
        <p:spPr>
          <a:xfrm>
            <a:off x="2780004" y="4813458"/>
            <a:ext cx="1749287"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90568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A7169-D1AA-5921-6F47-B7B4B83A7BC5}"/>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FD33C914-9373-EB80-0067-23107A6D2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434862" y="-2574361"/>
            <a:ext cx="5615354" cy="11898922"/>
          </a:xfrm>
          <a:prstGeom prst="rect">
            <a:avLst/>
          </a:prstGeom>
        </p:spPr>
      </p:pic>
      <p:sp>
        <p:nvSpPr>
          <p:cNvPr id="27" name="Freeform: Shape 26">
            <a:extLst>
              <a:ext uri="{FF2B5EF4-FFF2-40B4-BE49-F238E27FC236}">
                <a16:creationId xmlns:a16="http://schemas.microsoft.com/office/drawing/2014/main" id="{16E39ECE-7422-1D4E-0754-9F2BB5B1A0D2}"/>
              </a:ext>
            </a:extLst>
          </p:cNvPr>
          <p:cNvSpPr/>
          <p:nvPr/>
        </p:nvSpPr>
        <p:spPr>
          <a:xfrm>
            <a:off x="9945049" y="-364483"/>
            <a:ext cx="2986585" cy="2834185"/>
          </a:xfrm>
          <a:custGeom>
            <a:avLst/>
            <a:gdLst>
              <a:gd name="connsiteX0" fmla="*/ 1372738 w 2986585"/>
              <a:gd name="connsiteY0" fmla="*/ 2413379 h 2834185"/>
              <a:gd name="connsiteX1" fmla="*/ 1596789 w 2986585"/>
              <a:gd name="connsiteY1" fmla="*/ 2623782 h 2834185"/>
              <a:gd name="connsiteX2" fmla="*/ 1372738 w 2986585"/>
              <a:gd name="connsiteY2" fmla="*/ 2834185 h 2834185"/>
              <a:gd name="connsiteX3" fmla="*/ 1148687 w 2986585"/>
              <a:gd name="connsiteY3" fmla="*/ 2623782 h 2834185"/>
              <a:gd name="connsiteX4" fmla="*/ 1372738 w 2986585"/>
              <a:gd name="connsiteY4" fmla="*/ 2413379 h 2834185"/>
              <a:gd name="connsiteX5" fmla="*/ 767687 w 2986585"/>
              <a:gd name="connsiteY5" fmla="*/ 2082421 h 2834185"/>
              <a:gd name="connsiteX6" fmla="*/ 991738 w 2986585"/>
              <a:gd name="connsiteY6" fmla="*/ 2292824 h 2834185"/>
              <a:gd name="connsiteX7" fmla="*/ 767687 w 2986585"/>
              <a:gd name="connsiteY7" fmla="*/ 2503227 h 2834185"/>
              <a:gd name="connsiteX8" fmla="*/ 543636 w 2986585"/>
              <a:gd name="connsiteY8" fmla="*/ 2292824 h 2834185"/>
              <a:gd name="connsiteX9" fmla="*/ 767687 w 2986585"/>
              <a:gd name="connsiteY9" fmla="*/ 2082421 h 2834185"/>
              <a:gd name="connsiteX10" fmla="*/ 333233 w 2986585"/>
              <a:gd name="connsiteY10" fmla="*/ 1519451 h 2834185"/>
              <a:gd name="connsiteX11" fmla="*/ 557284 w 2986585"/>
              <a:gd name="connsiteY11" fmla="*/ 1729854 h 2834185"/>
              <a:gd name="connsiteX12" fmla="*/ 333233 w 2986585"/>
              <a:gd name="connsiteY12" fmla="*/ 1940257 h 2834185"/>
              <a:gd name="connsiteX13" fmla="*/ 109182 w 2986585"/>
              <a:gd name="connsiteY13" fmla="*/ 1729854 h 2834185"/>
              <a:gd name="connsiteX14" fmla="*/ 333233 w 2986585"/>
              <a:gd name="connsiteY14" fmla="*/ 1519451 h 2834185"/>
              <a:gd name="connsiteX15" fmla="*/ 224051 w 2986585"/>
              <a:gd name="connsiteY15" fmla="*/ 834788 h 2834185"/>
              <a:gd name="connsiteX16" fmla="*/ 448102 w 2986585"/>
              <a:gd name="connsiteY16" fmla="*/ 1045191 h 2834185"/>
              <a:gd name="connsiteX17" fmla="*/ 224051 w 2986585"/>
              <a:gd name="connsiteY17" fmla="*/ 1255594 h 2834185"/>
              <a:gd name="connsiteX18" fmla="*/ 0 w 2986585"/>
              <a:gd name="connsiteY18" fmla="*/ 1045191 h 2834185"/>
              <a:gd name="connsiteX19" fmla="*/ 224051 w 2986585"/>
              <a:gd name="connsiteY19" fmla="*/ 834788 h 2834185"/>
              <a:gd name="connsiteX20" fmla="*/ 1771934 w 2986585"/>
              <a:gd name="connsiteY20" fmla="*/ 0 h 2834185"/>
              <a:gd name="connsiteX21" fmla="*/ 2986585 w 2986585"/>
              <a:gd name="connsiteY21" fmla="*/ 1146412 h 2834185"/>
              <a:gd name="connsiteX22" fmla="*/ 1771934 w 2986585"/>
              <a:gd name="connsiteY22" fmla="*/ 2292824 h 2834185"/>
              <a:gd name="connsiteX23" fmla="*/ 557283 w 2986585"/>
              <a:gd name="connsiteY23" fmla="*/ 1146412 h 2834185"/>
              <a:gd name="connsiteX24" fmla="*/ 1771934 w 2986585"/>
              <a:gd name="connsiteY24" fmla="*/ 0 h 28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86585" h="2834185">
                <a:moveTo>
                  <a:pt x="1372738" y="2413379"/>
                </a:moveTo>
                <a:cubicBezTo>
                  <a:pt x="1496478" y="2413379"/>
                  <a:pt x="1596789" y="2507580"/>
                  <a:pt x="1596789" y="2623782"/>
                </a:cubicBezTo>
                <a:cubicBezTo>
                  <a:pt x="1596789" y="2739984"/>
                  <a:pt x="1496478" y="2834185"/>
                  <a:pt x="1372738" y="2834185"/>
                </a:cubicBezTo>
                <a:cubicBezTo>
                  <a:pt x="1248998" y="2834185"/>
                  <a:pt x="1148687" y="2739984"/>
                  <a:pt x="1148687" y="2623782"/>
                </a:cubicBezTo>
                <a:cubicBezTo>
                  <a:pt x="1148687" y="2507580"/>
                  <a:pt x="1248998" y="2413379"/>
                  <a:pt x="1372738" y="2413379"/>
                </a:cubicBezTo>
                <a:close/>
                <a:moveTo>
                  <a:pt x="767687" y="2082421"/>
                </a:moveTo>
                <a:cubicBezTo>
                  <a:pt x="891427" y="2082421"/>
                  <a:pt x="991738" y="2176622"/>
                  <a:pt x="991738" y="2292824"/>
                </a:cubicBezTo>
                <a:cubicBezTo>
                  <a:pt x="991738" y="2409026"/>
                  <a:pt x="891427" y="2503227"/>
                  <a:pt x="767687" y="2503227"/>
                </a:cubicBezTo>
                <a:cubicBezTo>
                  <a:pt x="643947" y="2503227"/>
                  <a:pt x="543636" y="2409026"/>
                  <a:pt x="543636" y="2292824"/>
                </a:cubicBezTo>
                <a:cubicBezTo>
                  <a:pt x="543636" y="2176622"/>
                  <a:pt x="643947" y="2082421"/>
                  <a:pt x="767687" y="2082421"/>
                </a:cubicBezTo>
                <a:close/>
                <a:moveTo>
                  <a:pt x="333233" y="1519451"/>
                </a:moveTo>
                <a:cubicBezTo>
                  <a:pt x="456973" y="1519451"/>
                  <a:pt x="557284" y="1613652"/>
                  <a:pt x="557284" y="1729854"/>
                </a:cubicBezTo>
                <a:cubicBezTo>
                  <a:pt x="557284" y="1846056"/>
                  <a:pt x="456973" y="1940257"/>
                  <a:pt x="333233" y="1940257"/>
                </a:cubicBezTo>
                <a:cubicBezTo>
                  <a:pt x="209493" y="1940257"/>
                  <a:pt x="109182" y="1846056"/>
                  <a:pt x="109182" y="1729854"/>
                </a:cubicBezTo>
                <a:cubicBezTo>
                  <a:pt x="109182" y="1613652"/>
                  <a:pt x="209493" y="1519451"/>
                  <a:pt x="333233" y="1519451"/>
                </a:cubicBezTo>
                <a:close/>
                <a:moveTo>
                  <a:pt x="224051" y="834788"/>
                </a:moveTo>
                <a:cubicBezTo>
                  <a:pt x="347791" y="834788"/>
                  <a:pt x="448102" y="928989"/>
                  <a:pt x="448102" y="1045191"/>
                </a:cubicBezTo>
                <a:cubicBezTo>
                  <a:pt x="448102" y="1161393"/>
                  <a:pt x="347791" y="1255594"/>
                  <a:pt x="224051" y="1255594"/>
                </a:cubicBezTo>
                <a:cubicBezTo>
                  <a:pt x="100311" y="1255594"/>
                  <a:pt x="0" y="1161393"/>
                  <a:pt x="0" y="1045191"/>
                </a:cubicBezTo>
                <a:cubicBezTo>
                  <a:pt x="0" y="928989"/>
                  <a:pt x="100311" y="834788"/>
                  <a:pt x="224051" y="834788"/>
                </a:cubicBezTo>
                <a:close/>
                <a:moveTo>
                  <a:pt x="1771934" y="0"/>
                </a:moveTo>
                <a:cubicBezTo>
                  <a:pt x="2442767" y="0"/>
                  <a:pt x="2986585" y="513266"/>
                  <a:pt x="2986585" y="1146412"/>
                </a:cubicBezTo>
                <a:cubicBezTo>
                  <a:pt x="2986585" y="1779558"/>
                  <a:pt x="2442767" y="2292824"/>
                  <a:pt x="1771934" y="2292824"/>
                </a:cubicBezTo>
                <a:cubicBezTo>
                  <a:pt x="1101101" y="2292824"/>
                  <a:pt x="557283" y="1779558"/>
                  <a:pt x="557283" y="1146412"/>
                </a:cubicBezTo>
                <a:cubicBezTo>
                  <a:pt x="557283" y="513266"/>
                  <a:pt x="1101101" y="0"/>
                  <a:pt x="1771934"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4F881D1-8708-DFF9-BBA9-F7A7DF851A6C}"/>
              </a:ext>
            </a:extLst>
          </p:cNvPr>
          <p:cNvSpPr/>
          <p:nvPr/>
        </p:nvSpPr>
        <p:spPr>
          <a:xfrm>
            <a:off x="-430429" y="4492389"/>
            <a:ext cx="2829457" cy="2811089"/>
          </a:xfrm>
          <a:custGeom>
            <a:avLst/>
            <a:gdLst>
              <a:gd name="connsiteX0" fmla="*/ 2625965 w 2829457"/>
              <a:gd name="connsiteY0" fmla="*/ 1285865 h 2811089"/>
              <a:gd name="connsiteX1" fmla="*/ 2829457 w 2829457"/>
              <a:gd name="connsiteY1" fmla="*/ 1495656 h 2811089"/>
              <a:gd name="connsiteX2" fmla="*/ 2625965 w 2829457"/>
              <a:gd name="connsiteY2" fmla="*/ 1705447 h 2811089"/>
              <a:gd name="connsiteX3" fmla="*/ 2422473 w 2829457"/>
              <a:gd name="connsiteY3" fmla="*/ 1495656 h 2811089"/>
              <a:gd name="connsiteX4" fmla="*/ 2625965 w 2829457"/>
              <a:gd name="connsiteY4" fmla="*/ 1285865 h 2811089"/>
              <a:gd name="connsiteX5" fmla="*/ 2422474 w 2829457"/>
              <a:gd name="connsiteY5" fmla="*/ 695686 h 2811089"/>
              <a:gd name="connsiteX6" fmla="*/ 2625966 w 2829457"/>
              <a:gd name="connsiteY6" fmla="*/ 905477 h 2811089"/>
              <a:gd name="connsiteX7" fmla="*/ 2422474 w 2829457"/>
              <a:gd name="connsiteY7" fmla="*/ 1115268 h 2811089"/>
              <a:gd name="connsiteX8" fmla="*/ 2218982 w 2829457"/>
              <a:gd name="connsiteY8" fmla="*/ 905477 h 2811089"/>
              <a:gd name="connsiteX9" fmla="*/ 2422474 w 2829457"/>
              <a:gd name="connsiteY9" fmla="*/ 695686 h 2811089"/>
              <a:gd name="connsiteX10" fmla="*/ 1148862 w 2829457"/>
              <a:gd name="connsiteY10" fmla="*/ 526313 h 2811089"/>
              <a:gd name="connsiteX11" fmla="*/ 2297724 w 2829457"/>
              <a:gd name="connsiteY11" fmla="*/ 1668701 h 2811089"/>
              <a:gd name="connsiteX12" fmla="*/ 1148862 w 2829457"/>
              <a:gd name="connsiteY12" fmla="*/ 2811089 h 2811089"/>
              <a:gd name="connsiteX13" fmla="*/ 0 w 2829457"/>
              <a:gd name="connsiteY13" fmla="*/ 1668701 h 2811089"/>
              <a:gd name="connsiteX14" fmla="*/ 1148862 w 2829457"/>
              <a:gd name="connsiteY14" fmla="*/ 526313 h 2811089"/>
              <a:gd name="connsiteX15" fmla="*/ 1972801 w 2829457"/>
              <a:gd name="connsiteY15" fmla="*/ 263157 h 2811089"/>
              <a:gd name="connsiteX16" fmla="*/ 2176293 w 2829457"/>
              <a:gd name="connsiteY16" fmla="*/ 472948 h 2811089"/>
              <a:gd name="connsiteX17" fmla="*/ 1972801 w 2829457"/>
              <a:gd name="connsiteY17" fmla="*/ 682739 h 2811089"/>
              <a:gd name="connsiteX18" fmla="*/ 1769309 w 2829457"/>
              <a:gd name="connsiteY18" fmla="*/ 472948 h 2811089"/>
              <a:gd name="connsiteX19" fmla="*/ 1972801 w 2829457"/>
              <a:gd name="connsiteY19" fmla="*/ 263157 h 2811089"/>
              <a:gd name="connsiteX20" fmla="*/ 1352353 w 2829457"/>
              <a:gd name="connsiteY20" fmla="*/ 0 h 2811089"/>
              <a:gd name="connsiteX21" fmla="*/ 1555845 w 2829457"/>
              <a:gd name="connsiteY21" fmla="*/ 209791 h 2811089"/>
              <a:gd name="connsiteX22" fmla="*/ 1352353 w 2829457"/>
              <a:gd name="connsiteY22" fmla="*/ 419582 h 2811089"/>
              <a:gd name="connsiteX23" fmla="*/ 1148861 w 2829457"/>
              <a:gd name="connsiteY23" fmla="*/ 209791 h 2811089"/>
              <a:gd name="connsiteX24" fmla="*/ 1352353 w 2829457"/>
              <a:gd name="connsiteY24" fmla="*/ 0 h 281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29457" h="2811089">
                <a:moveTo>
                  <a:pt x="2625965" y="1285865"/>
                </a:moveTo>
                <a:cubicBezTo>
                  <a:pt x="2738351" y="1285865"/>
                  <a:pt x="2829457" y="1379792"/>
                  <a:pt x="2829457" y="1495656"/>
                </a:cubicBezTo>
                <a:cubicBezTo>
                  <a:pt x="2829457" y="1611520"/>
                  <a:pt x="2738351" y="1705447"/>
                  <a:pt x="2625965" y="1705447"/>
                </a:cubicBezTo>
                <a:cubicBezTo>
                  <a:pt x="2513579" y="1705447"/>
                  <a:pt x="2422473" y="1611520"/>
                  <a:pt x="2422473" y="1495656"/>
                </a:cubicBezTo>
                <a:cubicBezTo>
                  <a:pt x="2422473" y="1379792"/>
                  <a:pt x="2513579" y="1285865"/>
                  <a:pt x="2625965" y="1285865"/>
                </a:cubicBezTo>
                <a:close/>
                <a:moveTo>
                  <a:pt x="2422474" y="695686"/>
                </a:moveTo>
                <a:cubicBezTo>
                  <a:pt x="2534860" y="695686"/>
                  <a:pt x="2625966" y="789613"/>
                  <a:pt x="2625966" y="905477"/>
                </a:cubicBezTo>
                <a:cubicBezTo>
                  <a:pt x="2625966" y="1021341"/>
                  <a:pt x="2534860" y="1115268"/>
                  <a:pt x="2422474" y="1115268"/>
                </a:cubicBezTo>
                <a:cubicBezTo>
                  <a:pt x="2310088" y="1115268"/>
                  <a:pt x="2218982" y="1021341"/>
                  <a:pt x="2218982" y="905477"/>
                </a:cubicBezTo>
                <a:cubicBezTo>
                  <a:pt x="2218982" y="789613"/>
                  <a:pt x="2310088" y="695686"/>
                  <a:pt x="2422474" y="695686"/>
                </a:cubicBezTo>
                <a:close/>
                <a:moveTo>
                  <a:pt x="1148862" y="526313"/>
                </a:moveTo>
                <a:cubicBezTo>
                  <a:pt x="1783361" y="526313"/>
                  <a:pt x="2297724" y="1037778"/>
                  <a:pt x="2297724" y="1668701"/>
                </a:cubicBezTo>
                <a:cubicBezTo>
                  <a:pt x="2297724" y="2299624"/>
                  <a:pt x="1783361" y="2811089"/>
                  <a:pt x="1148862" y="2811089"/>
                </a:cubicBezTo>
                <a:cubicBezTo>
                  <a:pt x="514363" y="2811089"/>
                  <a:pt x="0" y="2299624"/>
                  <a:pt x="0" y="1668701"/>
                </a:cubicBezTo>
                <a:cubicBezTo>
                  <a:pt x="0" y="1037778"/>
                  <a:pt x="514363" y="526313"/>
                  <a:pt x="1148862" y="526313"/>
                </a:cubicBezTo>
                <a:close/>
                <a:moveTo>
                  <a:pt x="1972801" y="263157"/>
                </a:moveTo>
                <a:cubicBezTo>
                  <a:pt x="2085187" y="263157"/>
                  <a:pt x="2176293" y="357084"/>
                  <a:pt x="2176293" y="472948"/>
                </a:cubicBezTo>
                <a:cubicBezTo>
                  <a:pt x="2176293" y="588812"/>
                  <a:pt x="2085187" y="682739"/>
                  <a:pt x="1972801" y="682739"/>
                </a:cubicBezTo>
                <a:cubicBezTo>
                  <a:pt x="1860415" y="682739"/>
                  <a:pt x="1769309" y="588812"/>
                  <a:pt x="1769309" y="472948"/>
                </a:cubicBezTo>
                <a:cubicBezTo>
                  <a:pt x="1769309" y="357084"/>
                  <a:pt x="1860415" y="263157"/>
                  <a:pt x="1972801" y="263157"/>
                </a:cubicBezTo>
                <a:close/>
                <a:moveTo>
                  <a:pt x="1352353" y="0"/>
                </a:moveTo>
                <a:cubicBezTo>
                  <a:pt x="1464739" y="0"/>
                  <a:pt x="1555845" y="93927"/>
                  <a:pt x="1555845" y="209791"/>
                </a:cubicBezTo>
                <a:cubicBezTo>
                  <a:pt x="1555845" y="325655"/>
                  <a:pt x="1464739" y="419582"/>
                  <a:pt x="1352353" y="419582"/>
                </a:cubicBezTo>
                <a:cubicBezTo>
                  <a:pt x="1239967" y="419582"/>
                  <a:pt x="1148861" y="325655"/>
                  <a:pt x="1148861" y="209791"/>
                </a:cubicBezTo>
                <a:cubicBezTo>
                  <a:pt x="1148861" y="93927"/>
                  <a:pt x="1239967" y="0"/>
                  <a:pt x="1352353" y="0"/>
                </a:cubicBezTo>
                <a:close/>
              </a:path>
            </a:pathLst>
          </a:cu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15C0F948-B0B4-16A9-20D6-FE8D21DEA91D}"/>
              </a:ext>
            </a:extLst>
          </p:cNvPr>
          <p:cNvSpPr txBox="1"/>
          <p:nvPr/>
        </p:nvSpPr>
        <p:spPr>
          <a:xfrm>
            <a:off x="2768055" y="1779020"/>
            <a:ext cx="664879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Ap </a:t>
            </a:r>
            <a:r>
              <a:rPr lang="en-US" dirty="0" err="1"/>
              <a:t>jinnon</a:t>
            </a:r>
            <a:r>
              <a:rPr lang="en-US" dirty="0"/>
              <a:t> se </a:t>
            </a:r>
            <a:r>
              <a:rPr lang="en-US" dirty="0" err="1"/>
              <a:t>drti</a:t>
            </a:r>
            <a:r>
              <a:rPr lang="en-US" dirty="0"/>
              <a:t> </a:t>
            </a:r>
            <a:r>
              <a:rPr lang="en-US" dirty="0" err="1"/>
              <a:t>hein</a:t>
            </a:r>
            <a:r>
              <a:rPr lang="en-US" dirty="0"/>
              <a:t> </a:t>
            </a:r>
            <a:r>
              <a:rPr lang="en-US" dirty="0" err="1"/>
              <a:t>jb</a:t>
            </a:r>
            <a:r>
              <a:rPr lang="en-US" dirty="0"/>
              <a:t> k </a:t>
            </a:r>
            <a:r>
              <a:rPr lang="en-US" dirty="0" err="1"/>
              <a:t>insan</a:t>
            </a:r>
            <a:r>
              <a:rPr lang="en-US" dirty="0"/>
              <a:t> </a:t>
            </a:r>
            <a:r>
              <a:rPr lang="en-US" dirty="0" err="1"/>
              <a:t>zyada</a:t>
            </a:r>
            <a:r>
              <a:rPr lang="en-US" dirty="0"/>
              <a:t> </a:t>
            </a:r>
            <a:r>
              <a:rPr lang="en-US" dirty="0" err="1"/>
              <a:t>khatarnaak</a:t>
            </a:r>
            <a:r>
              <a:rPr lang="en-US" dirty="0"/>
              <a:t> </a:t>
            </a:r>
            <a:r>
              <a:rPr lang="en-US" dirty="0" err="1"/>
              <a:t>hein</a:t>
            </a:r>
            <a:r>
              <a:rPr lang="en-US" dirty="0"/>
              <a:t> - </a:t>
            </a:r>
            <a:r>
              <a:rPr lang="en-US" dirty="0" err="1"/>
              <a:t>Maala</a:t>
            </a:r>
            <a:endParaRPr lang="en-US" dirty="0"/>
          </a:p>
          <a:p>
            <a:pPr marL="285750" indent="-285750">
              <a:buFont typeface="Arial" panose="020B0604020202020204" pitchFamily="34" charset="0"/>
              <a:buChar char="•"/>
            </a:pPr>
            <a:r>
              <a:rPr lang="en-US" dirty="0"/>
              <a:t>Yousaf or </a:t>
            </a:r>
            <a:r>
              <a:rPr lang="en-US" dirty="0" err="1"/>
              <a:t>Zulekha</a:t>
            </a:r>
            <a:r>
              <a:rPr lang="en-US" dirty="0"/>
              <a:t> – </a:t>
            </a:r>
            <a:r>
              <a:rPr lang="en-US" dirty="0" err="1"/>
              <a:t>Mus’haf</a:t>
            </a:r>
            <a:endParaRPr lang="en-US" dirty="0"/>
          </a:p>
          <a:p>
            <a:pPr marL="285750" indent="-285750">
              <a:buFont typeface="Arial" panose="020B0604020202020204" pitchFamily="34" charset="0"/>
              <a:buChar char="•"/>
            </a:pPr>
            <a:r>
              <a:rPr lang="en-US" dirty="0" err="1"/>
              <a:t>Humein</a:t>
            </a:r>
            <a:r>
              <a:rPr lang="en-US" dirty="0"/>
              <a:t> </a:t>
            </a:r>
            <a:r>
              <a:rPr lang="en-US" dirty="0" err="1"/>
              <a:t>sbse</a:t>
            </a:r>
            <a:r>
              <a:rPr lang="en-US" dirty="0"/>
              <a:t> </a:t>
            </a:r>
            <a:r>
              <a:rPr lang="en-US" dirty="0" err="1"/>
              <a:t>zyada</a:t>
            </a:r>
            <a:r>
              <a:rPr lang="en-US" dirty="0"/>
              <a:t> </a:t>
            </a:r>
            <a:r>
              <a:rPr lang="en-US" dirty="0" err="1"/>
              <a:t>zroort</a:t>
            </a:r>
            <a:r>
              <a:rPr lang="en-US" dirty="0"/>
              <a:t> apni </a:t>
            </a:r>
            <a:r>
              <a:rPr lang="en-US" dirty="0" err="1"/>
              <a:t>nzron</a:t>
            </a:r>
            <a:r>
              <a:rPr lang="en-US" dirty="0"/>
              <a:t> </a:t>
            </a:r>
            <a:r>
              <a:rPr lang="en-US" dirty="0" err="1"/>
              <a:t>mn</a:t>
            </a:r>
            <a:r>
              <a:rPr lang="en-US" dirty="0"/>
              <a:t> </a:t>
            </a:r>
            <a:r>
              <a:rPr lang="en-US" dirty="0" err="1"/>
              <a:t>moetbar</a:t>
            </a:r>
            <a:r>
              <a:rPr lang="en-US" dirty="0"/>
              <a:t> </a:t>
            </a:r>
            <a:r>
              <a:rPr lang="en-US" dirty="0" err="1"/>
              <a:t>bnne</a:t>
            </a:r>
            <a:r>
              <a:rPr lang="en-US" dirty="0"/>
              <a:t> ki hoti ha – </a:t>
            </a:r>
            <a:r>
              <a:rPr lang="en-US" dirty="0" err="1"/>
              <a:t>mein</a:t>
            </a:r>
            <a:r>
              <a:rPr lang="en-US" dirty="0"/>
              <a:t> Anmol</a:t>
            </a:r>
          </a:p>
          <a:p>
            <a:pPr marL="285750" indent="-285750">
              <a:buFont typeface="Arial" panose="020B0604020202020204" pitchFamily="34" charset="0"/>
              <a:buChar char="•"/>
            </a:pPr>
            <a:r>
              <a:rPr lang="en-US" dirty="0"/>
              <a:t>Agr koi apki </a:t>
            </a:r>
            <a:r>
              <a:rPr lang="en-US" dirty="0" err="1"/>
              <a:t>izzet</a:t>
            </a:r>
            <a:r>
              <a:rPr lang="en-US" dirty="0"/>
              <a:t> pe war kre to never react just make them bleed - </a:t>
            </a:r>
            <a:r>
              <a:rPr lang="en-US" dirty="0" err="1"/>
              <a:t>Namal</a:t>
            </a:r>
            <a:endParaRPr lang="en-US" dirty="0"/>
          </a:p>
          <a:p>
            <a:pPr marL="285750" indent="-285750">
              <a:buFont typeface="Arial" panose="020B0604020202020204" pitchFamily="34" charset="0"/>
              <a:buChar char="•"/>
            </a:pPr>
            <a:r>
              <a:rPr lang="en-US" dirty="0" err="1"/>
              <a:t>Sbr</a:t>
            </a:r>
            <a:r>
              <a:rPr lang="en-US" dirty="0"/>
              <a:t> krlo </a:t>
            </a:r>
            <a:r>
              <a:rPr lang="en-US" dirty="0" err="1"/>
              <a:t>insan</a:t>
            </a:r>
            <a:r>
              <a:rPr lang="en-US" dirty="0"/>
              <a:t> ko </a:t>
            </a:r>
            <a:r>
              <a:rPr lang="en-US" dirty="0" err="1"/>
              <a:t>utni</a:t>
            </a:r>
            <a:r>
              <a:rPr lang="en-US" dirty="0"/>
              <a:t> hi </a:t>
            </a:r>
            <a:r>
              <a:rPr lang="en-US" dirty="0" err="1"/>
              <a:t>takleef</a:t>
            </a:r>
            <a:r>
              <a:rPr lang="en-US" dirty="0"/>
              <a:t> </a:t>
            </a:r>
            <a:r>
              <a:rPr lang="en-US" dirty="0" err="1"/>
              <a:t>milti</a:t>
            </a:r>
            <a:r>
              <a:rPr lang="en-US" dirty="0"/>
              <a:t> ha </a:t>
            </a:r>
            <a:r>
              <a:rPr lang="en-US" dirty="0" err="1"/>
              <a:t>jitni</a:t>
            </a:r>
            <a:r>
              <a:rPr lang="en-US" dirty="0"/>
              <a:t> wo </a:t>
            </a:r>
            <a:r>
              <a:rPr lang="en-US" dirty="0" err="1"/>
              <a:t>seh</a:t>
            </a:r>
            <a:r>
              <a:rPr lang="en-US" dirty="0"/>
              <a:t> </a:t>
            </a:r>
            <a:r>
              <a:rPr lang="en-US" dirty="0" err="1"/>
              <a:t>ske</a:t>
            </a:r>
            <a:r>
              <a:rPr lang="en-US" dirty="0"/>
              <a:t> - JKP</a:t>
            </a:r>
          </a:p>
          <a:p>
            <a:pPr marL="285750" indent="-285750">
              <a:buFont typeface="Arial" panose="020B0604020202020204" pitchFamily="34" charset="0"/>
              <a:buChar char="•"/>
            </a:pPr>
            <a:r>
              <a:rPr lang="en-US" dirty="0"/>
              <a:t>Mn Che Taliya se </a:t>
            </a:r>
            <a:r>
              <a:rPr lang="en-US" dirty="0" err="1"/>
              <a:t>dast-brdaar</a:t>
            </a:r>
            <a:r>
              <a:rPr lang="en-US" dirty="0"/>
              <a:t> </a:t>
            </a:r>
            <a:r>
              <a:rPr lang="en-US" dirty="0" err="1"/>
              <a:t>hota</a:t>
            </a:r>
            <a:r>
              <a:rPr lang="en-US" dirty="0"/>
              <a:t> </a:t>
            </a:r>
            <a:r>
              <a:rPr lang="en-US" dirty="0" err="1"/>
              <a:t>hn</a:t>
            </a:r>
            <a:r>
              <a:rPr lang="en-US" dirty="0"/>
              <a:t> - </a:t>
            </a:r>
            <a:r>
              <a:rPr lang="en-US" dirty="0" err="1"/>
              <a:t>Haalim</a:t>
            </a:r>
            <a:endParaRPr lang="en-US" dirty="0"/>
          </a:p>
          <a:p>
            <a:pPr marL="285750" indent="-285750">
              <a:buFont typeface="Arial" panose="020B0604020202020204" pitchFamily="34" charset="0"/>
              <a:buChar char="•"/>
            </a:pPr>
            <a:r>
              <a:rPr lang="en-US" dirty="0"/>
              <a:t>Plan A </a:t>
            </a:r>
            <a:r>
              <a:rPr lang="en-US" dirty="0" err="1"/>
              <a:t>na</a:t>
            </a:r>
            <a:r>
              <a:rPr lang="en-US" dirty="0"/>
              <a:t> kaam kre to plan C, Taliya k plans Taliya ki </a:t>
            </a:r>
            <a:r>
              <a:rPr lang="en-US" dirty="0" err="1"/>
              <a:t>mrzi</a:t>
            </a:r>
            <a:r>
              <a:rPr lang="en-US" dirty="0"/>
              <a:t> - </a:t>
            </a:r>
            <a:r>
              <a:rPr lang="en-US" dirty="0" err="1"/>
              <a:t>Haalim</a:t>
            </a:r>
            <a:endParaRPr lang="en-US" dirty="0"/>
          </a:p>
          <a:p>
            <a:pPr marL="285750" indent="-285750">
              <a:buFont typeface="Arial" panose="020B0604020202020204" pitchFamily="34" charset="0"/>
              <a:buChar char="•"/>
            </a:pPr>
            <a:r>
              <a:rPr lang="en-US" dirty="0"/>
              <a:t>Kch </a:t>
            </a:r>
            <a:r>
              <a:rPr lang="en-US" dirty="0" err="1"/>
              <a:t>Khwab</a:t>
            </a:r>
            <a:r>
              <a:rPr lang="en-US" dirty="0"/>
              <a:t> </a:t>
            </a:r>
            <a:r>
              <a:rPr lang="en-US" dirty="0" err="1"/>
              <a:t>poore</a:t>
            </a:r>
            <a:r>
              <a:rPr lang="en-US" dirty="0"/>
              <a:t> hone k liae </a:t>
            </a:r>
            <a:r>
              <a:rPr lang="en-US" dirty="0" err="1"/>
              <a:t>ni</a:t>
            </a:r>
            <a:r>
              <a:rPr lang="en-US" dirty="0"/>
              <a:t> bs </a:t>
            </a:r>
            <a:r>
              <a:rPr lang="en-US" dirty="0" err="1"/>
              <a:t>dil</a:t>
            </a:r>
            <a:r>
              <a:rPr lang="en-US" dirty="0"/>
              <a:t> ko </a:t>
            </a:r>
            <a:r>
              <a:rPr lang="en-US" dirty="0" err="1"/>
              <a:t>khush</a:t>
            </a:r>
            <a:r>
              <a:rPr lang="en-US" dirty="0"/>
              <a:t> </a:t>
            </a:r>
            <a:r>
              <a:rPr lang="en-US" dirty="0" err="1"/>
              <a:t>krne</a:t>
            </a:r>
            <a:r>
              <a:rPr lang="en-US" dirty="0"/>
              <a:t> k liae </a:t>
            </a:r>
            <a:r>
              <a:rPr lang="en-US" dirty="0" err="1"/>
              <a:t>hote</a:t>
            </a:r>
            <a:r>
              <a:rPr lang="en-US" dirty="0"/>
              <a:t> </a:t>
            </a:r>
            <a:r>
              <a:rPr lang="en-US" dirty="0" err="1"/>
              <a:t>hein</a:t>
            </a:r>
            <a:r>
              <a:rPr lang="en-US" dirty="0"/>
              <a:t> - </a:t>
            </a:r>
            <a:r>
              <a:rPr lang="en-US" dirty="0" err="1"/>
              <a:t>Haalim</a:t>
            </a:r>
            <a:endParaRPr lang="en-US" dirty="0"/>
          </a:p>
          <a:p>
            <a:pPr marL="285750" indent="-285750">
              <a:buFont typeface="Arial" panose="020B0604020202020204" pitchFamily="34" charset="0"/>
              <a:buChar char="•"/>
            </a:pPr>
            <a:r>
              <a:rPr lang="en-US" dirty="0"/>
              <a:t>Mere </a:t>
            </a:r>
            <a:r>
              <a:rPr lang="en-US" dirty="0" err="1"/>
              <a:t>zmane</a:t>
            </a:r>
            <a:r>
              <a:rPr lang="en-US" dirty="0"/>
              <a:t> ki </a:t>
            </a:r>
            <a:r>
              <a:rPr lang="en-US" dirty="0" err="1"/>
              <a:t>lrkiyon</a:t>
            </a:r>
            <a:r>
              <a:rPr lang="en-US" dirty="0"/>
              <a:t> ko apni </a:t>
            </a:r>
            <a:r>
              <a:rPr lang="en-US" dirty="0" err="1"/>
              <a:t>takmeel</a:t>
            </a:r>
            <a:r>
              <a:rPr lang="en-US" dirty="0"/>
              <a:t> k liae </a:t>
            </a:r>
            <a:r>
              <a:rPr lang="en-US" dirty="0" err="1"/>
              <a:t>kisi</a:t>
            </a:r>
            <a:r>
              <a:rPr lang="en-US" dirty="0"/>
              <a:t> </a:t>
            </a:r>
            <a:r>
              <a:rPr lang="en-US" dirty="0" err="1"/>
              <a:t>mrd</a:t>
            </a:r>
            <a:r>
              <a:rPr lang="en-US" dirty="0"/>
              <a:t> ki </a:t>
            </a:r>
            <a:r>
              <a:rPr lang="en-US" dirty="0" err="1"/>
              <a:t>zroort</a:t>
            </a:r>
            <a:r>
              <a:rPr lang="en-US" dirty="0"/>
              <a:t> </a:t>
            </a:r>
            <a:r>
              <a:rPr lang="en-US" dirty="0" err="1"/>
              <a:t>ni</a:t>
            </a:r>
            <a:r>
              <a:rPr lang="en-US" dirty="0"/>
              <a:t> ha – </a:t>
            </a:r>
            <a:r>
              <a:rPr lang="en-US" dirty="0" err="1"/>
              <a:t>Haalim</a:t>
            </a:r>
            <a:endParaRPr lang="en-US" dirty="0"/>
          </a:p>
          <a:p>
            <a:pPr marL="285750" indent="-285750">
              <a:buFont typeface="Arial" panose="020B0604020202020204" pitchFamily="34" charset="0"/>
              <a:buChar char="•"/>
            </a:pPr>
            <a:r>
              <a:rPr lang="en-US" dirty="0" err="1"/>
              <a:t>Apne</a:t>
            </a:r>
            <a:r>
              <a:rPr lang="en-US" dirty="0"/>
              <a:t> </a:t>
            </a:r>
            <a:r>
              <a:rPr lang="en-US" dirty="0" err="1"/>
              <a:t>gunahon</a:t>
            </a:r>
            <a:r>
              <a:rPr lang="en-US" dirty="0"/>
              <a:t> pr </a:t>
            </a:r>
            <a:r>
              <a:rPr lang="en-US" dirty="0" err="1"/>
              <a:t>doosron</a:t>
            </a:r>
            <a:r>
              <a:rPr lang="en-US" dirty="0"/>
              <a:t> ko </a:t>
            </a:r>
            <a:r>
              <a:rPr lang="en-US" dirty="0" err="1"/>
              <a:t>gawah</a:t>
            </a:r>
            <a:r>
              <a:rPr lang="en-US" dirty="0"/>
              <a:t> </a:t>
            </a:r>
            <a:r>
              <a:rPr lang="en-US" dirty="0" err="1"/>
              <a:t>ni</a:t>
            </a:r>
            <a:r>
              <a:rPr lang="en-US" dirty="0"/>
              <a:t> </a:t>
            </a:r>
            <a:r>
              <a:rPr lang="en-US" dirty="0" err="1"/>
              <a:t>bnate</a:t>
            </a:r>
            <a:r>
              <a:rPr lang="en-US" dirty="0"/>
              <a:t> </a:t>
            </a:r>
            <a:r>
              <a:rPr lang="en-US" dirty="0" err="1"/>
              <a:t>Mehmal</a:t>
            </a:r>
            <a:r>
              <a:rPr lang="en-US" dirty="0"/>
              <a:t> – </a:t>
            </a:r>
            <a:r>
              <a:rPr lang="en-US" dirty="0" err="1"/>
              <a:t>Mus’haf</a:t>
            </a:r>
            <a:endParaRPr lang="en-US" dirty="0"/>
          </a:p>
          <a:p>
            <a:pPr marL="285750" indent="-285750">
              <a:buFont typeface="Arial" panose="020B0604020202020204" pitchFamily="34" charset="0"/>
              <a:buChar char="•"/>
            </a:pPr>
            <a:r>
              <a:rPr lang="en-US" dirty="0"/>
              <a:t>Dil ko </a:t>
            </a:r>
            <a:r>
              <a:rPr lang="en-US" dirty="0" err="1"/>
              <a:t>maarey</a:t>
            </a:r>
            <a:r>
              <a:rPr lang="en-US" dirty="0"/>
              <a:t> </a:t>
            </a:r>
            <a:r>
              <a:rPr lang="en-US" dirty="0" err="1"/>
              <a:t>begheir</a:t>
            </a:r>
            <a:r>
              <a:rPr lang="en-US" dirty="0"/>
              <a:t> </a:t>
            </a:r>
            <a:r>
              <a:rPr lang="en-US" dirty="0" err="1"/>
              <a:t>noor</a:t>
            </a:r>
            <a:r>
              <a:rPr lang="en-US" dirty="0"/>
              <a:t> </a:t>
            </a:r>
            <a:r>
              <a:rPr lang="en-US" dirty="0" err="1"/>
              <a:t>ni</a:t>
            </a:r>
            <a:r>
              <a:rPr lang="en-US" dirty="0"/>
              <a:t> </a:t>
            </a:r>
            <a:r>
              <a:rPr lang="en-US" dirty="0" err="1"/>
              <a:t>milta</a:t>
            </a:r>
            <a:r>
              <a:rPr lang="en-US" dirty="0"/>
              <a:t> - JKP</a:t>
            </a:r>
          </a:p>
        </p:txBody>
      </p:sp>
      <p:sp>
        <p:nvSpPr>
          <p:cNvPr id="2" name="TextBox 1">
            <a:extLst>
              <a:ext uri="{FF2B5EF4-FFF2-40B4-BE49-F238E27FC236}">
                <a16:creationId xmlns:a16="http://schemas.microsoft.com/office/drawing/2014/main" id="{1BA74313-35ED-91BE-1339-1A0C5B36B546}"/>
              </a:ext>
            </a:extLst>
          </p:cNvPr>
          <p:cNvSpPr txBox="1"/>
          <p:nvPr/>
        </p:nvSpPr>
        <p:spPr>
          <a:xfrm>
            <a:off x="5485575" y="844493"/>
            <a:ext cx="2579914" cy="954107"/>
          </a:xfrm>
          <a:prstGeom prst="rect">
            <a:avLst/>
          </a:prstGeom>
          <a:noFill/>
        </p:spPr>
        <p:txBody>
          <a:bodyPr wrap="square" rtlCol="0">
            <a:spAutoFit/>
          </a:bodyPr>
          <a:lstStyle/>
          <a:p>
            <a:pPr algn="ctr"/>
            <a:r>
              <a:rPr lang="en-US" sz="2800" dirty="0">
                <a:latin typeface="Felix Titling" panose="04060505060202020A04" pitchFamily="82" charset="0"/>
              </a:rPr>
              <a:t>Famous Dialogues</a:t>
            </a:r>
          </a:p>
        </p:txBody>
      </p:sp>
      <p:sp>
        <p:nvSpPr>
          <p:cNvPr id="3" name="TextBox 2">
            <a:extLst>
              <a:ext uri="{FF2B5EF4-FFF2-40B4-BE49-F238E27FC236}">
                <a16:creationId xmlns:a16="http://schemas.microsoft.com/office/drawing/2014/main" id="{AAF7AA4E-F081-91A2-FB72-6AFD84F40C6C}"/>
              </a:ext>
            </a:extLst>
          </p:cNvPr>
          <p:cNvSpPr txBox="1"/>
          <p:nvPr/>
        </p:nvSpPr>
        <p:spPr>
          <a:xfrm>
            <a:off x="6092453" y="952214"/>
            <a:ext cx="1366157" cy="369332"/>
          </a:xfrm>
          <a:prstGeom prst="rect">
            <a:avLst/>
          </a:prstGeom>
          <a:noFill/>
        </p:spPr>
        <p:txBody>
          <a:bodyPr wrap="square" rtlCol="0">
            <a:spAutoFit/>
          </a:bodyPr>
          <a:lstStyle/>
          <a:p>
            <a:r>
              <a:rPr lang="en-US" dirty="0">
                <a:solidFill>
                  <a:schemeClr val="accent1"/>
                </a:solidFill>
                <a:latin typeface="Shorelines Script Bold" panose="02000500000000000000" pitchFamily="2" charset="0"/>
              </a:rPr>
              <a:t>F a m o u s</a:t>
            </a:r>
          </a:p>
        </p:txBody>
      </p:sp>
      <p:sp>
        <p:nvSpPr>
          <p:cNvPr id="4" name="TextBox 3">
            <a:extLst>
              <a:ext uri="{FF2B5EF4-FFF2-40B4-BE49-F238E27FC236}">
                <a16:creationId xmlns:a16="http://schemas.microsoft.com/office/drawing/2014/main" id="{54EC566E-4B53-24EA-926E-9C4E57367518}"/>
              </a:ext>
            </a:extLst>
          </p:cNvPr>
          <p:cNvSpPr txBox="1"/>
          <p:nvPr/>
        </p:nvSpPr>
        <p:spPr>
          <a:xfrm>
            <a:off x="5860712" y="1401553"/>
            <a:ext cx="1937263" cy="369332"/>
          </a:xfrm>
          <a:prstGeom prst="rect">
            <a:avLst/>
          </a:prstGeom>
          <a:noFill/>
        </p:spPr>
        <p:txBody>
          <a:bodyPr wrap="square" rtlCol="0">
            <a:spAutoFit/>
          </a:bodyPr>
          <a:lstStyle/>
          <a:p>
            <a:r>
              <a:rPr lang="en-US" dirty="0">
                <a:solidFill>
                  <a:schemeClr val="accent1"/>
                </a:solidFill>
                <a:latin typeface="Shorelines Script Bold" panose="02000500000000000000" pitchFamily="2" charset="0"/>
              </a:rPr>
              <a:t>D I a l o g u e s</a:t>
            </a:r>
          </a:p>
        </p:txBody>
      </p:sp>
      <p:sp>
        <p:nvSpPr>
          <p:cNvPr id="8" name="Freeform: Shape 7">
            <a:extLst>
              <a:ext uri="{FF2B5EF4-FFF2-40B4-BE49-F238E27FC236}">
                <a16:creationId xmlns:a16="http://schemas.microsoft.com/office/drawing/2014/main" id="{F24043C2-5A41-1A22-F41F-89FD8C52ACF5}"/>
              </a:ext>
            </a:extLst>
          </p:cNvPr>
          <p:cNvSpPr/>
          <p:nvPr/>
        </p:nvSpPr>
        <p:spPr>
          <a:xfrm>
            <a:off x="10115827" y="-234496"/>
            <a:ext cx="2799679" cy="2574213"/>
          </a:xfrm>
          <a:custGeom>
            <a:avLst/>
            <a:gdLst>
              <a:gd name="connsiteX0" fmla="*/ 1372738 w 2986585"/>
              <a:gd name="connsiteY0" fmla="*/ 2413379 h 2834185"/>
              <a:gd name="connsiteX1" fmla="*/ 1596789 w 2986585"/>
              <a:gd name="connsiteY1" fmla="*/ 2623782 h 2834185"/>
              <a:gd name="connsiteX2" fmla="*/ 1372738 w 2986585"/>
              <a:gd name="connsiteY2" fmla="*/ 2834185 h 2834185"/>
              <a:gd name="connsiteX3" fmla="*/ 1148687 w 2986585"/>
              <a:gd name="connsiteY3" fmla="*/ 2623782 h 2834185"/>
              <a:gd name="connsiteX4" fmla="*/ 1372738 w 2986585"/>
              <a:gd name="connsiteY4" fmla="*/ 2413379 h 2834185"/>
              <a:gd name="connsiteX5" fmla="*/ 767687 w 2986585"/>
              <a:gd name="connsiteY5" fmla="*/ 2082421 h 2834185"/>
              <a:gd name="connsiteX6" fmla="*/ 991738 w 2986585"/>
              <a:gd name="connsiteY6" fmla="*/ 2292824 h 2834185"/>
              <a:gd name="connsiteX7" fmla="*/ 767687 w 2986585"/>
              <a:gd name="connsiteY7" fmla="*/ 2503227 h 2834185"/>
              <a:gd name="connsiteX8" fmla="*/ 543636 w 2986585"/>
              <a:gd name="connsiteY8" fmla="*/ 2292824 h 2834185"/>
              <a:gd name="connsiteX9" fmla="*/ 767687 w 2986585"/>
              <a:gd name="connsiteY9" fmla="*/ 2082421 h 2834185"/>
              <a:gd name="connsiteX10" fmla="*/ 333233 w 2986585"/>
              <a:gd name="connsiteY10" fmla="*/ 1519451 h 2834185"/>
              <a:gd name="connsiteX11" fmla="*/ 557284 w 2986585"/>
              <a:gd name="connsiteY11" fmla="*/ 1729854 h 2834185"/>
              <a:gd name="connsiteX12" fmla="*/ 333233 w 2986585"/>
              <a:gd name="connsiteY12" fmla="*/ 1940257 h 2834185"/>
              <a:gd name="connsiteX13" fmla="*/ 109182 w 2986585"/>
              <a:gd name="connsiteY13" fmla="*/ 1729854 h 2834185"/>
              <a:gd name="connsiteX14" fmla="*/ 333233 w 2986585"/>
              <a:gd name="connsiteY14" fmla="*/ 1519451 h 2834185"/>
              <a:gd name="connsiteX15" fmla="*/ 224051 w 2986585"/>
              <a:gd name="connsiteY15" fmla="*/ 834788 h 2834185"/>
              <a:gd name="connsiteX16" fmla="*/ 448102 w 2986585"/>
              <a:gd name="connsiteY16" fmla="*/ 1045191 h 2834185"/>
              <a:gd name="connsiteX17" fmla="*/ 224051 w 2986585"/>
              <a:gd name="connsiteY17" fmla="*/ 1255594 h 2834185"/>
              <a:gd name="connsiteX18" fmla="*/ 0 w 2986585"/>
              <a:gd name="connsiteY18" fmla="*/ 1045191 h 2834185"/>
              <a:gd name="connsiteX19" fmla="*/ 224051 w 2986585"/>
              <a:gd name="connsiteY19" fmla="*/ 834788 h 2834185"/>
              <a:gd name="connsiteX20" fmla="*/ 1771934 w 2986585"/>
              <a:gd name="connsiteY20" fmla="*/ 0 h 2834185"/>
              <a:gd name="connsiteX21" fmla="*/ 2986585 w 2986585"/>
              <a:gd name="connsiteY21" fmla="*/ 1146412 h 2834185"/>
              <a:gd name="connsiteX22" fmla="*/ 1771934 w 2986585"/>
              <a:gd name="connsiteY22" fmla="*/ 2292824 h 2834185"/>
              <a:gd name="connsiteX23" fmla="*/ 557283 w 2986585"/>
              <a:gd name="connsiteY23" fmla="*/ 1146412 h 2834185"/>
              <a:gd name="connsiteX24" fmla="*/ 1771934 w 2986585"/>
              <a:gd name="connsiteY24" fmla="*/ 0 h 28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86585" h="2834185">
                <a:moveTo>
                  <a:pt x="1372738" y="2413379"/>
                </a:moveTo>
                <a:cubicBezTo>
                  <a:pt x="1496478" y="2413379"/>
                  <a:pt x="1596789" y="2507580"/>
                  <a:pt x="1596789" y="2623782"/>
                </a:cubicBezTo>
                <a:cubicBezTo>
                  <a:pt x="1596789" y="2739984"/>
                  <a:pt x="1496478" y="2834185"/>
                  <a:pt x="1372738" y="2834185"/>
                </a:cubicBezTo>
                <a:cubicBezTo>
                  <a:pt x="1248998" y="2834185"/>
                  <a:pt x="1148687" y="2739984"/>
                  <a:pt x="1148687" y="2623782"/>
                </a:cubicBezTo>
                <a:cubicBezTo>
                  <a:pt x="1148687" y="2507580"/>
                  <a:pt x="1248998" y="2413379"/>
                  <a:pt x="1372738" y="2413379"/>
                </a:cubicBezTo>
                <a:close/>
                <a:moveTo>
                  <a:pt x="767687" y="2082421"/>
                </a:moveTo>
                <a:cubicBezTo>
                  <a:pt x="891427" y="2082421"/>
                  <a:pt x="991738" y="2176622"/>
                  <a:pt x="991738" y="2292824"/>
                </a:cubicBezTo>
                <a:cubicBezTo>
                  <a:pt x="991738" y="2409026"/>
                  <a:pt x="891427" y="2503227"/>
                  <a:pt x="767687" y="2503227"/>
                </a:cubicBezTo>
                <a:cubicBezTo>
                  <a:pt x="643947" y="2503227"/>
                  <a:pt x="543636" y="2409026"/>
                  <a:pt x="543636" y="2292824"/>
                </a:cubicBezTo>
                <a:cubicBezTo>
                  <a:pt x="543636" y="2176622"/>
                  <a:pt x="643947" y="2082421"/>
                  <a:pt x="767687" y="2082421"/>
                </a:cubicBezTo>
                <a:close/>
                <a:moveTo>
                  <a:pt x="333233" y="1519451"/>
                </a:moveTo>
                <a:cubicBezTo>
                  <a:pt x="456973" y="1519451"/>
                  <a:pt x="557284" y="1613652"/>
                  <a:pt x="557284" y="1729854"/>
                </a:cubicBezTo>
                <a:cubicBezTo>
                  <a:pt x="557284" y="1846056"/>
                  <a:pt x="456973" y="1940257"/>
                  <a:pt x="333233" y="1940257"/>
                </a:cubicBezTo>
                <a:cubicBezTo>
                  <a:pt x="209493" y="1940257"/>
                  <a:pt x="109182" y="1846056"/>
                  <a:pt x="109182" y="1729854"/>
                </a:cubicBezTo>
                <a:cubicBezTo>
                  <a:pt x="109182" y="1613652"/>
                  <a:pt x="209493" y="1519451"/>
                  <a:pt x="333233" y="1519451"/>
                </a:cubicBezTo>
                <a:close/>
                <a:moveTo>
                  <a:pt x="224051" y="834788"/>
                </a:moveTo>
                <a:cubicBezTo>
                  <a:pt x="347791" y="834788"/>
                  <a:pt x="448102" y="928989"/>
                  <a:pt x="448102" y="1045191"/>
                </a:cubicBezTo>
                <a:cubicBezTo>
                  <a:pt x="448102" y="1161393"/>
                  <a:pt x="347791" y="1255594"/>
                  <a:pt x="224051" y="1255594"/>
                </a:cubicBezTo>
                <a:cubicBezTo>
                  <a:pt x="100311" y="1255594"/>
                  <a:pt x="0" y="1161393"/>
                  <a:pt x="0" y="1045191"/>
                </a:cubicBezTo>
                <a:cubicBezTo>
                  <a:pt x="0" y="928989"/>
                  <a:pt x="100311" y="834788"/>
                  <a:pt x="224051" y="834788"/>
                </a:cubicBezTo>
                <a:close/>
                <a:moveTo>
                  <a:pt x="1771934" y="0"/>
                </a:moveTo>
                <a:cubicBezTo>
                  <a:pt x="2442767" y="0"/>
                  <a:pt x="2986585" y="513266"/>
                  <a:pt x="2986585" y="1146412"/>
                </a:cubicBezTo>
                <a:cubicBezTo>
                  <a:pt x="2986585" y="1779558"/>
                  <a:pt x="2442767" y="2292824"/>
                  <a:pt x="1771934" y="2292824"/>
                </a:cubicBezTo>
                <a:cubicBezTo>
                  <a:pt x="1101101" y="2292824"/>
                  <a:pt x="557283" y="1779558"/>
                  <a:pt x="557283" y="1146412"/>
                </a:cubicBezTo>
                <a:cubicBezTo>
                  <a:pt x="557283" y="513266"/>
                  <a:pt x="1101101" y="0"/>
                  <a:pt x="1771934" y="0"/>
                </a:cubicBezTo>
                <a:close/>
              </a:path>
            </a:pathLst>
          </a:cu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E00CDEF0-6DAF-8D36-8A81-CD1BE1367A73}"/>
              </a:ext>
            </a:extLst>
          </p:cNvPr>
          <p:cNvSpPr/>
          <p:nvPr/>
        </p:nvSpPr>
        <p:spPr>
          <a:xfrm>
            <a:off x="-236483" y="4501688"/>
            <a:ext cx="2635511" cy="2568568"/>
          </a:xfrm>
          <a:custGeom>
            <a:avLst/>
            <a:gdLst>
              <a:gd name="connsiteX0" fmla="*/ 2625965 w 2829457"/>
              <a:gd name="connsiteY0" fmla="*/ 1285865 h 2811089"/>
              <a:gd name="connsiteX1" fmla="*/ 2829457 w 2829457"/>
              <a:gd name="connsiteY1" fmla="*/ 1495656 h 2811089"/>
              <a:gd name="connsiteX2" fmla="*/ 2625965 w 2829457"/>
              <a:gd name="connsiteY2" fmla="*/ 1705447 h 2811089"/>
              <a:gd name="connsiteX3" fmla="*/ 2422473 w 2829457"/>
              <a:gd name="connsiteY3" fmla="*/ 1495656 h 2811089"/>
              <a:gd name="connsiteX4" fmla="*/ 2625965 w 2829457"/>
              <a:gd name="connsiteY4" fmla="*/ 1285865 h 2811089"/>
              <a:gd name="connsiteX5" fmla="*/ 2422474 w 2829457"/>
              <a:gd name="connsiteY5" fmla="*/ 695686 h 2811089"/>
              <a:gd name="connsiteX6" fmla="*/ 2625966 w 2829457"/>
              <a:gd name="connsiteY6" fmla="*/ 905477 h 2811089"/>
              <a:gd name="connsiteX7" fmla="*/ 2422474 w 2829457"/>
              <a:gd name="connsiteY7" fmla="*/ 1115268 h 2811089"/>
              <a:gd name="connsiteX8" fmla="*/ 2218982 w 2829457"/>
              <a:gd name="connsiteY8" fmla="*/ 905477 h 2811089"/>
              <a:gd name="connsiteX9" fmla="*/ 2422474 w 2829457"/>
              <a:gd name="connsiteY9" fmla="*/ 695686 h 2811089"/>
              <a:gd name="connsiteX10" fmla="*/ 1148862 w 2829457"/>
              <a:gd name="connsiteY10" fmla="*/ 526313 h 2811089"/>
              <a:gd name="connsiteX11" fmla="*/ 2297724 w 2829457"/>
              <a:gd name="connsiteY11" fmla="*/ 1668701 h 2811089"/>
              <a:gd name="connsiteX12" fmla="*/ 1148862 w 2829457"/>
              <a:gd name="connsiteY12" fmla="*/ 2811089 h 2811089"/>
              <a:gd name="connsiteX13" fmla="*/ 0 w 2829457"/>
              <a:gd name="connsiteY13" fmla="*/ 1668701 h 2811089"/>
              <a:gd name="connsiteX14" fmla="*/ 1148862 w 2829457"/>
              <a:gd name="connsiteY14" fmla="*/ 526313 h 2811089"/>
              <a:gd name="connsiteX15" fmla="*/ 1972801 w 2829457"/>
              <a:gd name="connsiteY15" fmla="*/ 263157 h 2811089"/>
              <a:gd name="connsiteX16" fmla="*/ 2176293 w 2829457"/>
              <a:gd name="connsiteY16" fmla="*/ 472948 h 2811089"/>
              <a:gd name="connsiteX17" fmla="*/ 1972801 w 2829457"/>
              <a:gd name="connsiteY17" fmla="*/ 682739 h 2811089"/>
              <a:gd name="connsiteX18" fmla="*/ 1769309 w 2829457"/>
              <a:gd name="connsiteY18" fmla="*/ 472948 h 2811089"/>
              <a:gd name="connsiteX19" fmla="*/ 1972801 w 2829457"/>
              <a:gd name="connsiteY19" fmla="*/ 263157 h 2811089"/>
              <a:gd name="connsiteX20" fmla="*/ 1352353 w 2829457"/>
              <a:gd name="connsiteY20" fmla="*/ 0 h 2811089"/>
              <a:gd name="connsiteX21" fmla="*/ 1555845 w 2829457"/>
              <a:gd name="connsiteY21" fmla="*/ 209791 h 2811089"/>
              <a:gd name="connsiteX22" fmla="*/ 1352353 w 2829457"/>
              <a:gd name="connsiteY22" fmla="*/ 419582 h 2811089"/>
              <a:gd name="connsiteX23" fmla="*/ 1148861 w 2829457"/>
              <a:gd name="connsiteY23" fmla="*/ 209791 h 2811089"/>
              <a:gd name="connsiteX24" fmla="*/ 1352353 w 2829457"/>
              <a:gd name="connsiteY24" fmla="*/ 0 h 281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29457" h="2811089">
                <a:moveTo>
                  <a:pt x="2625965" y="1285865"/>
                </a:moveTo>
                <a:cubicBezTo>
                  <a:pt x="2738351" y="1285865"/>
                  <a:pt x="2829457" y="1379792"/>
                  <a:pt x="2829457" y="1495656"/>
                </a:cubicBezTo>
                <a:cubicBezTo>
                  <a:pt x="2829457" y="1611520"/>
                  <a:pt x="2738351" y="1705447"/>
                  <a:pt x="2625965" y="1705447"/>
                </a:cubicBezTo>
                <a:cubicBezTo>
                  <a:pt x="2513579" y="1705447"/>
                  <a:pt x="2422473" y="1611520"/>
                  <a:pt x="2422473" y="1495656"/>
                </a:cubicBezTo>
                <a:cubicBezTo>
                  <a:pt x="2422473" y="1379792"/>
                  <a:pt x="2513579" y="1285865"/>
                  <a:pt x="2625965" y="1285865"/>
                </a:cubicBezTo>
                <a:close/>
                <a:moveTo>
                  <a:pt x="2422474" y="695686"/>
                </a:moveTo>
                <a:cubicBezTo>
                  <a:pt x="2534860" y="695686"/>
                  <a:pt x="2625966" y="789613"/>
                  <a:pt x="2625966" y="905477"/>
                </a:cubicBezTo>
                <a:cubicBezTo>
                  <a:pt x="2625966" y="1021341"/>
                  <a:pt x="2534860" y="1115268"/>
                  <a:pt x="2422474" y="1115268"/>
                </a:cubicBezTo>
                <a:cubicBezTo>
                  <a:pt x="2310088" y="1115268"/>
                  <a:pt x="2218982" y="1021341"/>
                  <a:pt x="2218982" y="905477"/>
                </a:cubicBezTo>
                <a:cubicBezTo>
                  <a:pt x="2218982" y="789613"/>
                  <a:pt x="2310088" y="695686"/>
                  <a:pt x="2422474" y="695686"/>
                </a:cubicBezTo>
                <a:close/>
                <a:moveTo>
                  <a:pt x="1148862" y="526313"/>
                </a:moveTo>
                <a:cubicBezTo>
                  <a:pt x="1783361" y="526313"/>
                  <a:pt x="2297724" y="1037778"/>
                  <a:pt x="2297724" y="1668701"/>
                </a:cubicBezTo>
                <a:cubicBezTo>
                  <a:pt x="2297724" y="2299624"/>
                  <a:pt x="1783361" y="2811089"/>
                  <a:pt x="1148862" y="2811089"/>
                </a:cubicBezTo>
                <a:cubicBezTo>
                  <a:pt x="514363" y="2811089"/>
                  <a:pt x="0" y="2299624"/>
                  <a:pt x="0" y="1668701"/>
                </a:cubicBezTo>
                <a:cubicBezTo>
                  <a:pt x="0" y="1037778"/>
                  <a:pt x="514363" y="526313"/>
                  <a:pt x="1148862" y="526313"/>
                </a:cubicBezTo>
                <a:close/>
                <a:moveTo>
                  <a:pt x="1972801" y="263157"/>
                </a:moveTo>
                <a:cubicBezTo>
                  <a:pt x="2085187" y="263157"/>
                  <a:pt x="2176293" y="357084"/>
                  <a:pt x="2176293" y="472948"/>
                </a:cubicBezTo>
                <a:cubicBezTo>
                  <a:pt x="2176293" y="588812"/>
                  <a:pt x="2085187" y="682739"/>
                  <a:pt x="1972801" y="682739"/>
                </a:cubicBezTo>
                <a:cubicBezTo>
                  <a:pt x="1860415" y="682739"/>
                  <a:pt x="1769309" y="588812"/>
                  <a:pt x="1769309" y="472948"/>
                </a:cubicBezTo>
                <a:cubicBezTo>
                  <a:pt x="1769309" y="357084"/>
                  <a:pt x="1860415" y="263157"/>
                  <a:pt x="1972801" y="263157"/>
                </a:cubicBezTo>
                <a:close/>
                <a:moveTo>
                  <a:pt x="1352353" y="0"/>
                </a:moveTo>
                <a:cubicBezTo>
                  <a:pt x="1464739" y="0"/>
                  <a:pt x="1555845" y="93927"/>
                  <a:pt x="1555845" y="209791"/>
                </a:cubicBezTo>
                <a:cubicBezTo>
                  <a:pt x="1555845" y="325655"/>
                  <a:pt x="1464739" y="419582"/>
                  <a:pt x="1352353" y="419582"/>
                </a:cubicBezTo>
                <a:cubicBezTo>
                  <a:pt x="1239967" y="419582"/>
                  <a:pt x="1148861" y="325655"/>
                  <a:pt x="1148861" y="209791"/>
                </a:cubicBezTo>
                <a:cubicBezTo>
                  <a:pt x="1148861" y="93927"/>
                  <a:pt x="1239967" y="0"/>
                  <a:pt x="1352353" y="0"/>
                </a:cubicBezTo>
                <a:close/>
              </a:path>
            </a:pathLst>
          </a:cu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7540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9E5934-28CC-4ECD-85A7-8BD29DC3F247}"/>
              </a:ext>
            </a:extLst>
          </p:cNvPr>
          <p:cNvPicPr>
            <a:picLocks noChangeAspect="1"/>
          </p:cNvPicPr>
          <p:nvPr/>
        </p:nvPicPr>
        <p:blipFill>
          <a:blip r:embed="rId2">
            <a:extLst>
              <a:ext uri="{28A0092B-C50C-407E-A947-70E740481C1C}">
                <a14:useLocalDpi xmlns:a14="http://schemas.microsoft.com/office/drawing/2010/main" val="0"/>
              </a:ext>
            </a:extLst>
          </a:blip>
          <a:srcRect t="1790"/>
          <a:stretch/>
        </p:blipFill>
        <p:spPr>
          <a:xfrm>
            <a:off x="9197022" y="4793146"/>
            <a:ext cx="2809828" cy="2073397"/>
          </a:xfrm>
          <a:prstGeom prst="rect">
            <a:avLst/>
          </a:prstGeom>
        </p:spPr>
      </p:pic>
      <p:pic>
        <p:nvPicPr>
          <p:cNvPr id="12" name="Picture 11">
            <a:extLst>
              <a:ext uri="{FF2B5EF4-FFF2-40B4-BE49-F238E27FC236}">
                <a16:creationId xmlns:a16="http://schemas.microsoft.com/office/drawing/2014/main" id="{A78E3E5E-17ED-1D56-41F8-18910B71873D}"/>
              </a:ext>
            </a:extLst>
          </p:cNvPr>
          <p:cNvPicPr>
            <a:picLocks noChangeAspect="1"/>
          </p:cNvPicPr>
          <p:nvPr/>
        </p:nvPicPr>
        <p:blipFill>
          <a:blip r:embed="rId3">
            <a:extLst>
              <a:ext uri="{28A0092B-C50C-407E-A947-70E740481C1C}">
                <a14:useLocalDpi xmlns:a14="http://schemas.microsoft.com/office/drawing/2010/main" val="0"/>
              </a:ext>
            </a:extLst>
          </a:blip>
          <a:srcRect l="26664" t="27556" r="24696" b="45777"/>
          <a:stretch/>
        </p:blipFill>
        <p:spPr>
          <a:xfrm rot="938006">
            <a:off x="11034559" y="5010694"/>
            <a:ext cx="355787" cy="308485"/>
          </a:xfrm>
          <a:prstGeom prst="rect">
            <a:avLst/>
          </a:prstGeom>
        </p:spPr>
      </p:pic>
      <p:pic>
        <p:nvPicPr>
          <p:cNvPr id="18" name="Picture 17">
            <a:extLst>
              <a:ext uri="{FF2B5EF4-FFF2-40B4-BE49-F238E27FC236}">
                <a16:creationId xmlns:a16="http://schemas.microsoft.com/office/drawing/2014/main" id="{33C77E78-2540-501B-3F6F-8A8568B2F85E}"/>
              </a:ext>
            </a:extLst>
          </p:cNvPr>
          <p:cNvPicPr>
            <a:picLocks noChangeAspect="1"/>
          </p:cNvPicPr>
          <p:nvPr/>
        </p:nvPicPr>
        <p:blipFill>
          <a:blip r:embed="rId4">
            <a:extLst>
              <a:ext uri="{28A0092B-C50C-407E-A947-70E740481C1C}">
                <a14:useLocalDpi xmlns:a14="http://schemas.microsoft.com/office/drawing/2010/main" val="0"/>
              </a:ext>
            </a:extLst>
          </a:blip>
          <a:srcRect l="21400" t="32178" r="22035" b="44465"/>
          <a:stretch/>
        </p:blipFill>
        <p:spPr>
          <a:xfrm flipH="1">
            <a:off x="254976" y="160985"/>
            <a:ext cx="1940129" cy="827414"/>
          </a:xfrm>
          <a:prstGeom prst="rect">
            <a:avLst/>
          </a:prstGeom>
        </p:spPr>
      </p:pic>
      <p:sp>
        <p:nvSpPr>
          <p:cNvPr id="19" name="TextBox 18">
            <a:extLst>
              <a:ext uri="{FF2B5EF4-FFF2-40B4-BE49-F238E27FC236}">
                <a16:creationId xmlns:a16="http://schemas.microsoft.com/office/drawing/2014/main" id="{CF468EFC-9193-4B97-C571-5D85DCAB3CCF}"/>
              </a:ext>
            </a:extLst>
          </p:cNvPr>
          <p:cNvSpPr txBox="1"/>
          <p:nvPr/>
        </p:nvSpPr>
        <p:spPr>
          <a:xfrm>
            <a:off x="880969" y="418024"/>
            <a:ext cx="10202760" cy="6202822"/>
          </a:xfrm>
          <a:prstGeom prst="rect">
            <a:avLst/>
          </a:prstGeom>
          <a:noFill/>
        </p:spPr>
        <p:txBody>
          <a:bodyPr wrap="square" rtlCol="0">
            <a:spAutoFit/>
          </a:bodyPr>
          <a:lstStyle/>
          <a:p>
            <a:r>
              <a:rPr lang="en-US" b="1" dirty="0" err="1">
                <a:solidFill>
                  <a:schemeClr val="bg1"/>
                </a:solidFill>
                <a:latin typeface="Times New Roman" panose="02020603050405020304" pitchFamily="18" charset="0"/>
                <a:cs typeface="Times New Roman" panose="02020603050405020304" pitchFamily="18" charset="0"/>
              </a:rPr>
              <a:t>Nemrah</a:t>
            </a:r>
            <a:r>
              <a:rPr lang="en-US" b="1" dirty="0">
                <a:solidFill>
                  <a:schemeClr val="bg1"/>
                </a:solidFill>
                <a:latin typeface="Times New Roman" panose="02020603050405020304" pitchFamily="18" charset="0"/>
                <a:cs typeface="Times New Roman" panose="02020603050405020304" pitchFamily="18" charset="0"/>
              </a:rPr>
              <a:t> Ahmed’s Writing Style &amp; Plot Themes</a:t>
            </a:r>
          </a:p>
          <a:p>
            <a:endParaRPr lang="en-US" b="1"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US" sz="1600" b="1" dirty="0">
                <a:solidFill>
                  <a:schemeClr val="bg1"/>
                </a:solidFill>
                <a:latin typeface="Times New Roman" panose="02020603050405020304" pitchFamily="18" charset="0"/>
                <a:cs typeface="Times New Roman" panose="02020603050405020304" pitchFamily="18" charset="0"/>
              </a:rPr>
              <a:t>Writing Style</a:t>
            </a:r>
          </a:p>
          <a:p>
            <a:pPr marL="285750" indent="-285750">
              <a:buFont typeface="Arial" panose="020B0604020202020204" pitchFamily="34" charset="0"/>
              <a:buChar char="•"/>
            </a:pPr>
            <a:r>
              <a:rPr lang="en-US" sz="1400" b="1" dirty="0">
                <a:solidFill>
                  <a:schemeClr val="bg1"/>
                </a:solidFill>
              </a:rPr>
              <a:t>Blend of Fiction &amp; Reality:</a:t>
            </a:r>
            <a:r>
              <a:rPr lang="en-US" sz="1400" dirty="0">
                <a:solidFill>
                  <a:schemeClr val="bg1"/>
                </a:solidFill>
              </a:rPr>
              <a:t> Her stories feel real because they are inspired by everyday life, yet they have dramatic and engaging plots.</a:t>
            </a:r>
          </a:p>
          <a:p>
            <a:pPr marL="285750" indent="-285750">
              <a:buFont typeface="Arial" panose="020B0604020202020204" pitchFamily="34" charset="0"/>
              <a:buChar char="•"/>
            </a:pPr>
            <a:r>
              <a:rPr lang="en-US" sz="1400" b="1" dirty="0">
                <a:solidFill>
                  <a:schemeClr val="bg1"/>
                </a:solidFill>
              </a:rPr>
              <a:t>Strong Female Characters:</a:t>
            </a:r>
            <a:r>
              <a:rPr lang="en-US" sz="1400" dirty="0">
                <a:solidFill>
                  <a:schemeClr val="bg1"/>
                </a:solidFill>
              </a:rPr>
              <a:t> Her protagonists, like Haya Suleman (</a:t>
            </a:r>
            <a:r>
              <a:rPr lang="en-US" sz="1400" i="1" dirty="0">
                <a:solidFill>
                  <a:schemeClr val="bg1"/>
                </a:solidFill>
              </a:rPr>
              <a:t>Jannat Kay </a:t>
            </a:r>
            <a:r>
              <a:rPr lang="en-US" sz="1400" i="1" dirty="0" err="1">
                <a:solidFill>
                  <a:schemeClr val="bg1"/>
                </a:solidFill>
              </a:rPr>
              <a:t>Pattay</a:t>
            </a:r>
            <a:r>
              <a:rPr lang="en-US" sz="1400" dirty="0">
                <a:solidFill>
                  <a:schemeClr val="bg1"/>
                </a:solidFill>
              </a:rPr>
              <a:t>) and Taliya (</a:t>
            </a:r>
            <a:r>
              <a:rPr lang="en-US" sz="1400" i="1" dirty="0" err="1">
                <a:solidFill>
                  <a:schemeClr val="bg1"/>
                </a:solidFill>
              </a:rPr>
              <a:t>Haalim</a:t>
            </a:r>
            <a:r>
              <a:rPr lang="en-US" sz="1400" dirty="0">
                <a:solidFill>
                  <a:schemeClr val="bg1"/>
                </a:solidFill>
              </a:rPr>
              <a:t>), have flaws but grow throughout the story.</a:t>
            </a:r>
          </a:p>
          <a:p>
            <a:pPr marL="285750" indent="-285750">
              <a:buFont typeface="Arial" panose="020B0604020202020204" pitchFamily="34" charset="0"/>
              <a:buChar char="•"/>
            </a:pPr>
            <a:r>
              <a:rPr lang="en-US" sz="1400" b="1" dirty="0">
                <a:solidFill>
                  <a:schemeClr val="bg1"/>
                </a:solidFill>
              </a:rPr>
              <a:t>Islamic &amp; Spiritual Themes:</a:t>
            </a:r>
            <a:r>
              <a:rPr lang="en-US" sz="1400" dirty="0">
                <a:solidFill>
                  <a:schemeClr val="bg1"/>
                </a:solidFill>
              </a:rPr>
              <a:t> She connects her stories with Islamic teachings, often quoting the Quran (</a:t>
            </a:r>
            <a:r>
              <a:rPr lang="en-US" sz="1400" i="1" dirty="0" err="1">
                <a:solidFill>
                  <a:schemeClr val="bg1"/>
                </a:solidFill>
              </a:rPr>
              <a:t>Mus'haf</a:t>
            </a:r>
            <a:r>
              <a:rPr lang="en-US" sz="1400" dirty="0">
                <a:solidFill>
                  <a:schemeClr val="bg1"/>
                </a:solidFill>
              </a:rPr>
              <a:t> is a prime example).</a:t>
            </a:r>
          </a:p>
          <a:p>
            <a:pPr marL="285750" indent="-285750">
              <a:buFont typeface="Arial" panose="020B0604020202020204" pitchFamily="34" charset="0"/>
              <a:buChar char="•"/>
            </a:pPr>
            <a:r>
              <a:rPr lang="en-US" sz="1400" b="1" dirty="0">
                <a:solidFill>
                  <a:schemeClr val="bg1"/>
                </a:solidFill>
              </a:rPr>
              <a:t>Suspense &amp; Thrill:</a:t>
            </a:r>
            <a:r>
              <a:rPr lang="en-US" sz="1400" dirty="0">
                <a:solidFill>
                  <a:schemeClr val="bg1"/>
                </a:solidFill>
              </a:rPr>
              <a:t> She masterfully uses mystery and unexpected twists (</a:t>
            </a:r>
            <a:r>
              <a:rPr lang="en-US" sz="1400" i="1" dirty="0" err="1">
                <a:solidFill>
                  <a:schemeClr val="bg1"/>
                </a:solidFill>
              </a:rPr>
              <a:t>Namal</a:t>
            </a:r>
            <a:r>
              <a:rPr lang="en-US" sz="1400" dirty="0">
                <a:solidFill>
                  <a:schemeClr val="bg1"/>
                </a:solidFill>
              </a:rPr>
              <a:t> has a crime-thriller element).</a:t>
            </a:r>
          </a:p>
          <a:p>
            <a:pPr marL="285750" indent="-285750">
              <a:buFont typeface="Arial" panose="020B0604020202020204" pitchFamily="34" charset="0"/>
              <a:buChar char="•"/>
            </a:pPr>
            <a:r>
              <a:rPr lang="en-US" sz="1400" b="1" dirty="0">
                <a:solidFill>
                  <a:schemeClr val="bg1"/>
                </a:solidFill>
              </a:rPr>
              <a:t>Philosophical &amp; Psychological Depth:</a:t>
            </a:r>
            <a:r>
              <a:rPr lang="en-US" sz="1400" dirty="0">
                <a:solidFill>
                  <a:schemeClr val="bg1"/>
                </a:solidFill>
              </a:rPr>
              <a:t> Her characters struggle with deep questions about life, morality, and faith.</a:t>
            </a:r>
          </a:p>
          <a:p>
            <a:pPr marL="285750" indent="-285750">
              <a:buFont typeface="Arial" panose="020B0604020202020204" pitchFamily="34" charset="0"/>
              <a:buChar char="•"/>
            </a:pPr>
            <a:r>
              <a:rPr lang="en-US" sz="1400" b="1" dirty="0">
                <a:solidFill>
                  <a:schemeClr val="bg1"/>
                </a:solidFill>
              </a:rPr>
              <a:t>Emotional &amp; Relatable Writing:</a:t>
            </a:r>
            <a:r>
              <a:rPr lang="en-US" sz="1400" dirty="0">
                <a:solidFill>
                  <a:schemeClr val="bg1"/>
                </a:solidFill>
              </a:rPr>
              <a:t> Her writing evokes strong emotions, making readers feel connected to the characters.</a:t>
            </a:r>
          </a:p>
          <a:p>
            <a:pPr marL="285750" indent="-285750">
              <a:buFont typeface="Arial" panose="020B0604020202020204" pitchFamily="34" charset="0"/>
              <a:buChar char="•"/>
            </a:pPr>
            <a:r>
              <a:rPr lang="en-US" sz="1400" b="1" dirty="0">
                <a:solidFill>
                  <a:schemeClr val="bg1"/>
                </a:solidFill>
              </a:rPr>
              <a:t>Poetic &amp; Metaphorical Touch:</a:t>
            </a:r>
            <a:r>
              <a:rPr lang="en-US" sz="1400" dirty="0">
                <a:solidFill>
                  <a:schemeClr val="bg1"/>
                </a:solidFill>
              </a:rPr>
              <a:t> She often includes thought-provoking lines and metaphors, making her work deeply impactful.</a:t>
            </a:r>
          </a:p>
          <a:p>
            <a:pPr marL="285750" indent="-285750">
              <a:buFont typeface="Arial" panose="020B0604020202020204" pitchFamily="34" charset="0"/>
              <a:buChar char="•"/>
            </a:pPr>
            <a:endParaRPr lang="en-US" sz="1400" dirty="0">
              <a:solidFill>
                <a:schemeClr val="bg1"/>
              </a:solidFill>
            </a:endParaRPr>
          </a:p>
          <a:p>
            <a:r>
              <a:rPr lang="en-US" sz="1600" b="1" dirty="0">
                <a:solidFill>
                  <a:schemeClr val="bg1"/>
                </a:solidFill>
                <a:latin typeface="Times New Roman" panose="02020603050405020304" pitchFamily="18" charset="0"/>
                <a:cs typeface="Times New Roman" panose="02020603050405020304" pitchFamily="18" charset="0"/>
              </a:rPr>
              <a:t>2. Common Plot Themes</a:t>
            </a:r>
          </a:p>
          <a:p>
            <a:pPr marL="285750" indent="-285750">
              <a:buFont typeface="Arial" panose="020B0604020202020204" pitchFamily="34" charset="0"/>
              <a:buChar char="•"/>
            </a:pPr>
            <a:r>
              <a:rPr lang="en-US" sz="1400" b="1" dirty="0">
                <a:solidFill>
                  <a:schemeClr val="bg1"/>
                </a:solidFill>
              </a:rPr>
              <a:t>Self-Discovery &amp; Growth:</a:t>
            </a:r>
            <a:r>
              <a:rPr lang="en-US" sz="1400" dirty="0">
                <a:solidFill>
                  <a:schemeClr val="bg1"/>
                </a:solidFill>
              </a:rPr>
              <a:t> Her protagonists learn life-changing lessons through their journeys.</a:t>
            </a:r>
          </a:p>
          <a:p>
            <a:pPr marL="285750" indent="-285750">
              <a:buFont typeface="Arial" panose="020B0604020202020204" pitchFamily="34" charset="0"/>
              <a:buChar char="•"/>
            </a:pPr>
            <a:r>
              <a:rPr lang="en-US" sz="1400" b="1" dirty="0">
                <a:solidFill>
                  <a:schemeClr val="bg1"/>
                </a:solidFill>
              </a:rPr>
              <a:t>Women Empowerment:</a:t>
            </a:r>
            <a:r>
              <a:rPr lang="en-US" sz="1400" dirty="0">
                <a:solidFill>
                  <a:schemeClr val="bg1"/>
                </a:solidFill>
              </a:rPr>
              <a:t> She challenges stereotypes about women being fragile (</a:t>
            </a:r>
            <a:r>
              <a:rPr lang="en-US" sz="1400" i="1" dirty="0">
                <a:solidFill>
                  <a:schemeClr val="bg1"/>
                </a:solidFill>
              </a:rPr>
              <a:t>She wants to remove the "fragile" label from women</a:t>
            </a:r>
            <a:r>
              <a:rPr lang="en-US" sz="1400" dirty="0">
                <a:solidFill>
                  <a:schemeClr val="bg1"/>
                </a:solidFill>
              </a:rPr>
              <a:t>).</a:t>
            </a:r>
          </a:p>
          <a:p>
            <a:pPr marL="285750" indent="-285750">
              <a:buFont typeface="Arial" panose="020B0604020202020204" pitchFamily="34" charset="0"/>
              <a:buChar char="•"/>
            </a:pPr>
            <a:r>
              <a:rPr lang="en-US" sz="1400" b="1" dirty="0">
                <a:solidFill>
                  <a:schemeClr val="bg1"/>
                </a:solidFill>
              </a:rPr>
              <a:t>Faith &amp; Divine Connection:</a:t>
            </a:r>
            <a:r>
              <a:rPr lang="en-US" sz="1400" dirty="0">
                <a:solidFill>
                  <a:schemeClr val="bg1"/>
                </a:solidFill>
              </a:rPr>
              <a:t> Many characters find guidance through religion (</a:t>
            </a:r>
            <a:r>
              <a:rPr lang="en-US" sz="1400" i="1" dirty="0" err="1">
                <a:solidFill>
                  <a:schemeClr val="bg1"/>
                </a:solidFill>
              </a:rPr>
              <a:t>Mus'haf</a:t>
            </a:r>
            <a:r>
              <a:rPr lang="en-US" sz="1400" dirty="0">
                <a:solidFill>
                  <a:schemeClr val="bg1"/>
                </a:solidFill>
              </a:rPr>
              <a:t>, </a:t>
            </a:r>
            <a:r>
              <a:rPr lang="en-US" sz="1400" i="1" dirty="0" err="1">
                <a:solidFill>
                  <a:schemeClr val="bg1"/>
                </a:solidFill>
              </a:rPr>
              <a:t>Haalim</a:t>
            </a:r>
            <a:r>
              <a:rPr lang="en-US" sz="1400" dirty="0">
                <a:solidFill>
                  <a:schemeClr val="bg1"/>
                </a:solidFill>
              </a:rPr>
              <a:t>).</a:t>
            </a:r>
          </a:p>
          <a:p>
            <a:pPr marL="285750" indent="-285750">
              <a:buFont typeface="Arial" panose="020B0604020202020204" pitchFamily="34" charset="0"/>
              <a:buChar char="•"/>
            </a:pPr>
            <a:r>
              <a:rPr lang="en-US" sz="1400" b="1" dirty="0">
                <a:solidFill>
                  <a:schemeClr val="bg1"/>
                </a:solidFill>
              </a:rPr>
              <a:t>Love Beyond Romance:</a:t>
            </a:r>
            <a:r>
              <a:rPr lang="en-US" sz="1400" dirty="0">
                <a:solidFill>
                  <a:schemeClr val="bg1"/>
                </a:solidFill>
              </a:rPr>
              <a:t> Her stories emphasize self-respect, family, and personal growth rather than just love stories.</a:t>
            </a:r>
          </a:p>
          <a:p>
            <a:pPr marL="285750" indent="-285750">
              <a:buFont typeface="Arial" panose="020B0604020202020204" pitchFamily="34" charset="0"/>
              <a:buChar char="•"/>
            </a:pPr>
            <a:r>
              <a:rPr lang="en-US" sz="1400" b="1" dirty="0">
                <a:solidFill>
                  <a:schemeClr val="bg1"/>
                </a:solidFill>
              </a:rPr>
              <a:t>Mystery &amp; Suspense:</a:t>
            </a:r>
            <a:r>
              <a:rPr lang="en-US" sz="1400" dirty="0">
                <a:solidFill>
                  <a:schemeClr val="bg1"/>
                </a:solidFill>
              </a:rPr>
              <a:t> Her novels often have investigative or suspenseful elements (</a:t>
            </a:r>
            <a:r>
              <a:rPr lang="en-US" sz="1400" i="1" dirty="0" err="1">
                <a:solidFill>
                  <a:schemeClr val="bg1"/>
                </a:solidFill>
              </a:rPr>
              <a:t>Namal</a:t>
            </a:r>
            <a:r>
              <a:rPr lang="en-US" sz="1400" dirty="0">
                <a:solidFill>
                  <a:schemeClr val="bg1"/>
                </a:solidFill>
              </a:rPr>
              <a:t>, </a:t>
            </a:r>
            <a:r>
              <a:rPr lang="en-US" sz="1400" i="1" dirty="0" err="1">
                <a:solidFill>
                  <a:schemeClr val="bg1"/>
                </a:solidFill>
              </a:rPr>
              <a:t>Haalim</a:t>
            </a:r>
            <a:r>
              <a:rPr lang="en-US" sz="1400" dirty="0">
                <a:solidFill>
                  <a:schemeClr val="bg1"/>
                </a:solidFill>
              </a:rPr>
              <a:t>).</a:t>
            </a:r>
          </a:p>
          <a:p>
            <a:pPr marL="285750" indent="-285750">
              <a:buFont typeface="Arial" panose="020B0604020202020204" pitchFamily="34" charset="0"/>
              <a:buChar char="•"/>
            </a:pPr>
            <a:r>
              <a:rPr lang="en-US" sz="1400" b="1" dirty="0">
                <a:solidFill>
                  <a:schemeClr val="bg1"/>
                </a:solidFill>
              </a:rPr>
              <a:t>Historical &amp; Cultural Influences:</a:t>
            </a:r>
            <a:r>
              <a:rPr lang="en-US" sz="1400" dirty="0">
                <a:solidFill>
                  <a:schemeClr val="bg1"/>
                </a:solidFill>
              </a:rPr>
              <a:t> She weaves history and global cultures into her narratives (</a:t>
            </a:r>
            <a:r>
              <a:rPr lang="en-US" sz="1400" i="1" dirty="0" err="1">
                <a:solidFill>
                  <a:schemeClr val="bg1"/>
                </a:solidFill>
              </a:rPr>
              <a:t>Haalim</a:t>
            </a:r>
            <a:r>
              <a:rPr lang="en-US" sz="1400" dirty="0">
                <a:solidFill>
                  <a:schemeClr val="bg1"/>
                </a:solidFill>
              </a:rPr>
              <a:t> explores Malaysian history and politics).</a:t>
            </a:r>
          </a:p>
          <a:p>
            <a:pPr marL="285750" indent="-285750">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Examples of Her Writing Style in Novels:</a:t>
            </a:r>
          </a:p>
          <a:p>
            <a:pPr marL="285750" indent="-285750">
              <a:buFont typeface="Arial" panose="020B0604020202020204" pitchFamily="34" charset="0"/>
              <a:buChar char="•"/>
            </a:pPr>
            <a:r>
              <a:rPr lang="en-US" sz="1400" b="1" dirty="0" err="1">
                <a:solidFill>
                  <a:schemeClr val="bg1"/>
                </a:solidFill>
              </a:rPr>
              <a:t>Mus'haf</a:t>
            </a:r>
            <a:r>
              <a:rPr lang="en-US" sz="1400" dirty="0">
                <a:solidFill>
                  <a:schemeClr val="bg1"/>
                </a:solidFill>
              </a:rPr>
              <a:t> → Spiritual journey, Quranic connection.</a:t>
            </a:r>
          </a:p>
          <a:p>
            <a:pPr marL="285750" indent="-285750">
              <a:buFont typeface="Arial" panose="020B0604020202020204" pitchFamily="34" charset="0"/>
              <a:buChar char="•"/>
            </a:pPr>
            <a:r>
              <a:rPr lang="en-US" sz="1400" b="1" dirty="0">
                <a:solidFill>
                  <a:schemeClr val="bg1"/>
                </a:solidFill>
              </a:rPr>
              <a:t>Jannat Kay </a:t>
            </a:r>
            <a:r>
              <a:rPr lang="en-US" sz="1400" b="1" dirty="0" err="1">
                <a:solidFill>
                  <a:schemeClr val="bg1"/>
                </a:solidFill>
              </a:rPr>
              <a:t>Pattay</a:t>
            </a:r>
            <a:r>
              <a:rPr lang="en-US" sz="1400" dirty="0">
                <a:solidFill>
                  <a:schemeClr val="bg1"/>
                </a:solidFill>
              </a:rPr>
              <a:t> → Identity, modesty, and self-respect.</a:t>
            </a:r>
          </a:p>
          <a:p>
            <a:pPr marL="285750" indent="-285750">
              <a:buFont typeface="Arial" panose="020B0604020202020204" pitchFamily="34" charset="0"/>
              <a:buChar char="•"/>
            </a:pPr>
            <a:r>
              <a:rPr lang="en-US" sz="1400" b="1" dirty="0" err="1">
                <a:solidFill>
                  <a:schemeClr val="bg1"/>
                </a:solidFill>
              </a:rPr>
              <a:t>Namal</a:t>
            </a:r>
            <a:r>
              <a:rPr lang="en-US" sz="1400" dirty="0">
                <a:solidFill>
                  <a:schemeClr val="bg1"/>
                </a:solidFill>
              </a:rPr>
              <a:t> → Crime-thriller, revenge, and justice.</a:t>
            </a:r>
          </a:p>
          <a:p>
            <a:pPr marL="285750" indent="-285750">
              <a:buFont typeface="Arial" panose="020B0604020202020204" pitchFamily="34" charset="0"/>
              <a:buChar char="•"/>
            </a:pPr>
            <a:r>
              <a:rPr lang="en-US" sz="1400" b="1" dirty="0" err="1">
                <a:solidFill>
                  <a:schemeClr val="bg1"/>
                </a:solidFill>
              </a:rPr>
              <a:t>Haalim</a:t>
            </a:r>
            <a:r>
              <a:rPr lang="en-US" sz="1400" dirty="0">
                <a:solidFill>
                  <a:schemeClr val="bg1"/>
                </a:solidFill>
              </a:rPr>
              <a:t> → Time travel, self-improvement, and destiny.</a:t>
            </a:r>
          </a:p>
          <a:p>
            <a:pPr marL="285750" indent="-285750">
              <a:buFont typeface="Arial" panose="020B0604020202020204" pitchFamily="34" charset="0"/>
              <a:buChar char="•"/>
            </a:pPr>
            <a:r>
              <a:rPr lang="en-US" sz="1400" b="1" dirty="0" err="1">
                <a:solidFill>
                  <a:schemeClr val="bg1"/>
                </a:solidFill>
              </a:rPr>
              <a:t>Maala</a:t>
            </a:r>
            <a:r>
              <a:rPr lang="en-US" sz="1400" dirty="0">
                <a:solidFill>
                  <a:schemeClr val="bg1"/>
                </a:solidFill>
              </a:rPr>
              <a:t> → Women’s struggles and societal change</a:t>
            </a:r>
          </a:p>
        </p:txBody>
      </p:sp>
      <p:sp>
        <p:nvSpPr>
          <p:cNvPr id="14" name="Freeform: Shape 13">
            <a:extLst>
              <a:ext uri="{FF2B5EF4-FFF2-40B4-BE49-F238E27FC236}">
                <a16:creationId xmlns:a16="http://schemas.microsoft.com/office/drawing/2014/main" id="{43F25874-7545-83D8-756D-83CA519CA237}"/>
              </a:ext>
            </a:extLst>
          </p:cNvPr>
          <p:cNvSpPr/>
          <p:nvPr/>
        </p:nvSpPr>
        <p:spPr>
          <a:xfrm rot="19040606">
            <a:off x="11293884" y="4905800"/>
            <a:ext cx="122913" cy="245135"/>
          </a:xfrm>
          <a:custGeom>
            <a:avLst/>
            <a:gdLst>
              <a:gd name="connsiteX0" fmla="*/ 41252 w 149412"/>
              <a:gd name="connsiteY0" fmla="*/ 335397 h 421469"/>
              <a:gd name="connsiteX1" fmla="*/ 82504 w 149412"/>
              <a:gd name="connsiteY1" fmla="*/ 378433 h 421469"/>
              <a:gd name="connsiteX2" fmla="*/ 41252 w 149412"/>
              <a:gd name="connsiteY2" fmla="*/ 421469 h 421469"/>
              <a:gd name="connsiteX3" fmla="*/ 0 w 149412"/>
              <a:gd name="connsiteY3" fmla="*/ 378433 h 421469"/>
              <a:gd name="connsiteX4" fmla="*/ 41252 w 149412"/>
              <a:gd name="connsiteY4" fmla="*/ 335397 h 421469"/>
              <a:gd name="connsiteX5" fmla="*/ 108160 w 149412"/>
              <a:gd name="connsiteY5" fmla="*/ 172877 h 421469"/>
              <a:gd name="connsiteX6" fmla="*/ 149412 w 149412"/>
              <a:gd name="connsiteY6" fmla="*/ 215913 h 421469"/>
              <a:gd name="connsiteX7" fmla="*/ 108160 w 149412"/>
              <a:gd name="connsiteY7" fmla="*/ 258949 h 421469"/>
              <a:gd name="connsiteX8" fmla="*/ 66908 w 149412"/>
              <a:gd name="connsiteY8" fmla="*/ 215913 h 421469"/>
              <a:gd name="connsiteX9" fmla="*/ 108160 w 149412"/>
              <a:gd name="connsiteY9" fmla="*/ 172877 h 421469"/>
              <a:gd name="connsiteX10" fmla="*/ 41253 w 149412"/>
              <a:gd name="connsiteY10" fmla="*/ 0 h 421469"/>
              <a:gd name="connsiteX11" fmla="*/ 82505 w 149412"/>
              <a:gd name="connsiteY11" fmla="*/ 43036 h 421469"/>
              <a:gd name="connsiteX12" fmla="*/ 41253 w 149412"/>
              <a:gd name="connsiteY12" fmla="*/ 86072 h 421469"/>
              <a:gd name="connsiteX13" fmla="*/ 1 w 149412"/>
              <a:gd name="connsiteY13" fmla="*/ 43036 h 421469"/>
              <a:gd name="connsiteX14" fmla="*/ 41253 w 149412"/>
              <a:gd name="connsiteY14" fmla="*/ 0 h 42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12" h="421469">
                <a:moveTo>
                  <a:pt x="41252" y="335397"/>
                </a:moveTo>
                <a:cubicBezTo>
                  <a:pt x="64035" y="335397"/>
                  <a:pt x="82504" y="354665"/>
                  <a:pt x="82504" y="378433"/>
                </a:cubicBezTo>
                <a:cubicBezTo>
                  <a:pt x="82504" y="402201"/>
                  <a:pt x="64035" y="421469"/>
                  <a:pt x="41252" y="421469"/>
                </a:cubicBezTo>
                <a:cubicBezTo>
                  <a:pt x="18469" y="421469"/>
                  <a:pt x="0" y="402201"/>
                  <a:pt x="0" y="378433"/>
                </a:cubicBezTo>
                <a:cubicBezTo>
                  <a:pt x="0" y="354665"/>
                  <a:pt x="18469" y="335397"/>
                  <a:pt x="41252" y="335397"/>
                </a:cubicBezTo>
                <a:close/>
                <a:moveTo>
                  <a:pt x="108160" y="172877"/>
                </a:moveTo>
                <a:cubicBezTo>
                  <a:pt x="130943" y="172877"/>
                  <a:pt x="149412" y="192145"/>
                  <a:pt x="149412" y="215913"/>
                </a:cubicBezTo>
                <a:cubicBezTo>
                  <a:pt x="149412" y="239681"/>
                  <a:pt x="130943" y="258949"/>
                  <a:pt x="108160" y="258949"/>
                </a:cubicBezTo>
                <a:cubicBezTo>
                  <a:pt x="85377" y="258949"/>
                  <a:pt x="66908" y="239681"/>
                  <a:pt x="66908" y="215913"/>
                </a:cubicBezTo>
                <a:cubicBezTo>
                  <a:pt x="66908" y="192145"/>
                  <a:pt x="85377" y="172877"/>
                  <a:pt x="108160" y="172877"/>
                </a:cubicBezTo>
                <a:close/>
                <a:moveTo>
                  <a:pt x="41253" y="0"/>
                </a:moveTo>
                <a:cubicBezTo>
                  <a:pt x="64036" y="0"/>
                  <a:pt x="82505" y="19268"/>
                  <a:pt x="82505" y="43036"/>
                </a:cubicBezTo>
                <a:cubicBezTo>
                  <a:pt x="82505" y="66804"/>
                  <a:pt x="64036" y="86072"/>
                  <a:pt x="41253" y="86072"/>
                </a:cubicBezTo>
                <a:cubicBezTo>
                  <a:pt x="18470" y="86072"/>
                  <a:pt x="1" y="66804"/>
                  <a:pt x="1" y="43036"/>
                </a:cubicBezTo>
                <a:cubicBezTo>
                  <a:pt x="1" y="19268"/>
                  <a:pt x="18470" y="0"/>
                  <a:pt x="41253" y="0"/>
                </a:cubicBezTo>
                <a:close/>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4254E97-8920-D220-527F-F67B2AF625A6}"/>
              </a:ext>
            </a:extLst>
          </p:cNvPr>
          <p:cNvSpPr/>
          <p:nvPr/>
        </p:nvSpPr>
        <p:spPr>
          <a:xfrm>
            <a:off x="-556591" y="-1179443"/>
            <a:ext cx="741741" cy="8627165"/>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AFC132-587F-1CD7-FCE2-706D5A00FC57}"/>
              </a:ext>
            </a:extLst>
          </p:cNvPr>
          <p:cNvSpPr/>
          <p:nvPr/>
        </p:nvSpPr>
        <p:spPr>
          <a:xfrm>
            <a:off x="11937024" y="-1358348"/>
            <a:ext cx="741741" cy="8627165"/>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8907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B29DE21-1E53-1D43-38F2-5B920168EED6}"/>
              </a:ext>
            </a:extLst>
          </p:cNvPr>
          <p:cNvPicPr>
            <a:picLocks noChangeAspect="1"/>
          </p:cNvPicPr>
          <p:nvPr/>
        </p:nvPicPr>
        <p:blipFill>
          <a:blip r:embed="rId2">
            <a:extLst>
              <a:ext uri="{28A0092B-C50C-407E-A947-70E740481C1C}">
                <a14:useLocalDpi xmlns:a14="http://schemas.microsoft.com/office/drawing/2010/main" val="0"/>
              </a:ext>
            </a:extLst>
          </a:blip>
          <a:srcRect l="19279" t="24469" r="35770" b="12381"/>
          <a:stretch/>
        </p:blipFill>
        <p:spPr>
          <a:xfrm>
            <a:off x="261276" y="371680"/>
            <a:ext cx="1008751" cy="1480986"/>
          </a:xfrm>
          <a:prstGeom prst="rect">
            <a:avLst/>
          </a:prstGeom>
        </p:spPr>
      </p:pic>
      <p:pic>
        <p:nvPicPr>
          <p:cNvPr id="8" name="Picture 7">
            <a:extLst>
              <a:ext uri="{FF2B5EF4-FFF2-40B4-BE49-F238E27FC236}">
                <a16:creationId xmlns:a16="http://schemas.microsoft.com/office/drawing/2014/main" id="{1D43D6CE-6BE8-4155-A098-758A40015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905" y="15603"/>
            <a:ext cx="5120095" cy="6826794"/>
          </a:xfrm>
          <a:prstGeom prst="rect">
            <a:avLst/>
          </a:prstGeom>
        </p:spPr>
      </p:pic>
      <p:sp>
        <p:nvSpPr>
          <p:cNvPr id="13" name="Rectangle 12">
            <a:extLst>
              <a:ext uri="{FF2B5EF4-FFF2-40B4-BE49-F238E27FC236}">
                <a16:creationId xmlns:a16="http://schemas.microsoft.com/office/drawing/2014/main" id="{0E207544-1198-17DA-80DA-7CE3E8531FA3}"/>
              </a:ext>
            </a:extLst>
          </p:cNvPr>
          <p:cNvSpPr/>
          <p:nvPr/>
        </p:nvSpPr>
        <p:spPr>
          <a:xfrm>
            <a:off x="918052" y="1035973"/>
            <a:ext cx="6153854" cy="5365820"/>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6A2F40-D2D5-DA50-56B6-B6D12BCDC9E0}"/>
              </a:ext>
            </a:extLst>
          </p:cNvPr>
          <p:cNvSpPr/>
          <p:nvPr/>
        </p:nvSpPr>
        <p:spPr>
          <a:xfrm>
            <a:off x="1070452" y="1188373"/>
            <a:ext cx="6153854" cy="5365820"/>
          </a:xfrm>
          <a:prstGeom prst="rect">
            <a:avLst/>
          </a:prstGeom>
          <a:noFill/>
          <a:ln>
            <a:solidFill>
              <a:srgbClr val="3369B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80BFE9-A492-C58F-6630-E2897D6C8480}"/>
              </a:ext>
            </a:extLst>
          </p:cNvPr>
          <p:cNvSpPr txBox="1"/>
          <p:nvPr/>
        </p:nvSpPr>
        <p:spPr>
          <a:xfrm>
            <a:off x="918052" y="666641"/>
            <a:ext cx="325532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Favorite characters (Male)</a:t>
            </a:r>
          </a:p>
        </p:txBody>
      </p:sp>
      <p:sp>
        <p:nvSpPr>
          <p:cNvPr id="19" name="TextBox 18">
            <a:extLst>
              <a:ext uri="{FF2B5EF4-FFF2-40B4-BE49-F238E27FC236}">
                <a16:creationId xmlns:a16="http://schemas.microsoft.com/office/drawing/2014/main" id="{56341C65-3AF8-7D32-F77C-85364B8F6283}"/>
              </a:ext>
            </a:extLst>
          </p:cNvPr>
          <p:cNvSpPr txBox="1"/>
          <p:nvPr/>
        </p:nvSpPr>
        <p:spPr>
          <a:xfrm>
            <a:off x="1248398" y="1215805"/>
            <a:ext cx="5589037" cy="513986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a:solidFill>
                  <a:schemeClr val="bg1"/>
                </a:solidFill>
                <a:latin typeface="Times New Roman" panose="02020603050405020304" pitchFamily="18" charset="0"/>
                <a:cs typeface="Times New Roman" panose="02020603050405020304" pitchFamily="18" charset="0"/>
              </a:rPr>
              <a:t>Hashim </a:t>
            </a:r>
            <a:r>
              <a:rPr lang="en-US" sz="1200" b="1" dirty="0" err="1">
                <a:solidFill>
                  <a:schemeClr val="bg1"/>
                </a:solidFill>
                <a:latin typeface="Times New Roman" panose="02020603050405020304" pitchFamily="18" charset="0"/>
                <a:cs typeface="Times New Roman" panose="02020603050405020304" pitchFamily="18" charset="0"/>
              </a:rPr>
              <a:t>Kardar</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Namal</a:t>
            </a:r>
            <a:r>
              <a:rPr lang="en-US" sz="1200" b="1" dirty="0">
                <a:solidFill>
                  <a:schemeClr val="bg1"/>
                </a:solidFill>
                <a:latin typeface="Times New Roman" panose="02020603050405020304" pitchFamily="18" charset="0"/>
                <a:cs typeface="Times New Roman" panose="02020603050405020304" pitchFamily="18" charset="0"/>
              </a:rPr>
              <a:t>)</a:t>
            </a:r>
          </a:p>
          <a:p>
            <a:r>
              <a:rPr lang="en-US" sz="1000" dirty="0">
                <a:solidFill>
                  <a:schemeClr val="bg1"/>
                </a:solidFill>
              </a:rPr>
              <a:t>Hashim </a:t>
            </a:r>
            <a:r>
              <a:rPr lang="en-US" sz="1000" dirty="0" err="1">
                <a:solidFill>
                  <a:schemeClr val="bg1"/>
                </a:solidFill>
              </a:rPr>
              <a:t>Kardar</a:t>
            </a:r>
            <a:r>
              <a:rPr lang="en-US" sz="1000" dirty="0">
                <a:solidFill>
                  <a:schemeClr val="bg1"/>
                </a:solidFill>
              </a:rPr>
              <a:t> is </a:t>
            </a:r>
            <a:r>
              <a:rPr lang="en-US" sz="1000" b="1" dirty="0">
                <a:solidFill>
                  <a:schemeClr val="bg1"/>
                </a:solidFill>
              </a:rPr>
              <a:t>one of the best antagonists in Urdu literature</a:t>
            </a:r>
            <a:r>
              <a:rPr lang="en-US" sz="1000" dirty="0">
                <a:solidFill>
                  <a:schemeClr val="bg1"/>
                </a:solidFill>
              </a:rPr>
              <a:t>, a character that represents the dark side of intelligence, power, and ambition. His presence in </a:t>
            </a:r>
            <a:r>
              <a:rPr lang="en-US" sz="1000" i="1" dirty="0" err="1">
                <a:solidFill>
                  <a:schemeClr val="bg1"/>
                </a:solidFill>
              </a:rPr>
              <a:t>Namal</a:t>
            </a:r>
            <a:r>
              <a:rPr lang="en-US" sz="1000" dirty="0">
                <a:solidFill>
                  <a:schemeClr val="bg1"/>
                </a:solidFill>
              </a:rPr>
              <a:t> adds tension, mystery, and depth to the novel, known for “Hashim sb </a:t>
            </a:r>
            <a:r>
              <a:rPr lang="en-US" sz="1000" dirty="0" err="1">
                <a:solidFill>
                  <a:schemeClr val="bg1"/>
                </a:solidFill>
              </a:rPr>
              <a:t>snbhal</a:t>
            </a:r>
            <a:r>
              <a:rPr lang="en-US" sz="1000" dirty="0">
                <a:solidFill>
                  <a:schemeClr val="bg1"/>
                </a:solidFill>
              </a:rPr>
              <a:t> </a:t>
            </a:r>
            <a:r>
              <a:rPr lang="en-US" sz="1000" dirty="0" err="1">
                <a:solidFill>
                  <a:schemeClr val="bg1"/>
                </a:solidFill>
              </a:rPr>
              <a:t>lega</a:t>
            </a:r>
            <a:r>
              <a:rPr lang="en-US" sz="1000" dirty="0">
                <a:solidFill>
                  <a:schemeClr val="bg1"/>
                </a:solidFill>
              </a:rPr>
              <a:t>”.</a:t>
            </a:r>
          </a:p>
          <a:p>
            <a:r>
              <a:rPr lang="en-US" sz="1000" b="1" dirty="0">
                <a:solidFill>
                  <a:schemeClr val="bg1"/>
                </a:solidFill>
              </a:rPr>
              <a:t>Why is Hashim </a:t>
            </a:r>
            <a:r>
              <a:rPr lang="en-US" sz="1000" b="1" dirty="0" err="1">
                <a:solidFill>
                  <a:schemeClr val="bg1"/>
                </a:solidFill>
              </a:rPr>
              <a:t>Kardar</a:t>
            </a:r>
            <a:r>
              <a:rPr lang="en-US" sz="1000" b="1" dirty="0">
                <a:solidFill>
                  <a:schemeClr val="bg1"/>
                </a:solidFill>
              </a:rPr>
              <a:t> a Great Villain?</a:t>
            </a:r>
          </a:p>
          <a:p>
            <a:pPr marL="171450" indent="-171450">
              <a:buFont typeface="Arial" panose="020B0604020202020204" pitchFamily="34" charset="0"/>
              <a:buChar char="•"/>
            </a:pPr>
            <a:r>
              <a:rPr lang="en-US" sz="1000" b="1" dirty="0">
                <a:solidFill>
                  <a:schemeClr val="bg1"/>
                </a:solidFill>
              </a:rPr>
              <a:t>Well-Written &amp; Realistic:</a:t>
            </a:r>
            <a:r>
              <a:rPr lang="en-US" sz="1000" dirty="0">
                <a:solidFill>
                  <a:schemeClr val="bg1"/>
                </a:solidFill>
              </a:rPr>
              <a:t> He is not just "bad for the sake of being bad"—he has motivations and depth.</a:t>
            </a:r>
          </a:p>
          <a:p>
            <a:pPr marL="171450" indent="-171450">
              <a:buFont typeface="Arial" panose="020B0604020202020204" pitchFamily="34" charset="0"/>
              <a:buChar char="•"/>
            </a:pPr>
            <a:r>
              <a:rPr lang="en-US" sz="1000" b="1" dirty="0">
                <a:solidFill>
                  <a:schemeClr val="bg1"/>
                </a:solidFill>
              </a:rPr>
              <a:t>Psychologically Thrilling:</a:t>
            </a:r>
            <a:r>
              <a:rPr lang="en-US" sz="1000" dirty="0">
                <a:solidFill>
                  <a:schemeClr val="bg1"/>
                </a:solidFill>
              </a:rPr>
              <a:t> His manipulations keep the readers engaged and shocked.</a:t>
            </a:r>
          </a:p>
          <a:p>
            <a:r>
              <a:rPr lang="en-US" sz="1200" dirty="0">
                <a:solidFill>
                  <a:schemeClr val="bg1"/>
                </a:solidFill>
                <a:latin typeface="Times New Roman" panose="02020603050405020304" pitchFamily="18" charset="0"/>
                <a:cs typeface="Times New Roman" panose="02020603050405020304" pitchFamily="18" charset="0"/>
              </a:rPr>
              <a:t>His famous Dialogues:</a:t>
            </a:r>
          </a:p>
          <a:p>
            <a:pPr marL="171450" indent="-171450">
              <a:buFont typeface="Arial" panose="020B0604020202020204" pitchFamily="34" charset="0"/>
              <a:buChar char="•"/>
            </a:pPr>
            <a:r>
              <a:rPr lang="en-US" sz="1000" dirty="0">
                <a:solidFill>
                  <a:schemeClr val="bg1"/>
                </a:solidFill>
              </a:rPr>
              <a:t>Mn bht </a:t>
            </a:r>
            <a:r>
              <a:rPr lang="en-US" sz="1000" dirty="0" err="1">
                <a:solidFill>
                  <a:schemeClr val="bg1"/>
                </a:solidFill>
              </a:rPr>
              <a:t>emaandar</a:t>
            </a:r>
            <a:r>
              <a:rPr lang="en-US" sz="1000" dirty="0">
                <a:solidFill>
                  <a:schemeClr val="bg1"/>
                </a:solidFill>
              </a:rPr>
              <a:t> </a:t>
            </a:r>
            <a:r>
              <a:rPr lang="en-US" sz="1000" dirty="0" err="1">
                <a:solidFill>
                  <a:schemeClr val="bg1"/>
                </a:solidFill>
              </a:rPr>
              <a:t>hn</a:t>
            </a:r>
            <a:r>
              <a:rPr lang="en-US" sz="1000" dirty="0">
                <a:solidFill>
                  <a:schemeClr val="bg1"/>
                </a:solidFill>
              </a:rPr>
              <a:t> or bht </a:t>
            </a:r>
            <a:r>
              <a:rPr lang="en-US" sz="1000" dirty="0" err="1">
                <a:solidFill>
                  <a:schemeClr val="bg1"/>
                </a:solidFill>
              </a:rPr>
              <a:t>emaandari</a:t>
            </a:r>
            <a:r>
              <a:rPr lang="en-US" sz="1000" dirty="0">
                <a:solidFill>
                  <a:schemeClr val="bg1"/>
                </a:solidFill>
              </a:rPr>
              <a:t> se </a:t>
            </a:r>
            <a:r>
              <a:rPr lang="en-US" sz="1000" dirty="0" err="1">
                <a:solidFill>
                  <a:schemeClr val="bg1"/>
                </a:solidFill>
              </a:rPr>
              <a:t>dhoka</a:t>
            </a:r>
            <a:r>
              <a:rPr lang="en-US" sz="1000" dirty="0">
                <a:solidFill>
                  <a:schemeClr val="bg1"/>
                </a:solidFill>
              </a:rPr>
              <a:t> </a:t>
            </a:r>
            <a:r>
              <a:rPr lang="en-US" sz="1000" dirty="0" err="1">
                <a:solidFill>
                  <a:schemeClr val="bg1"/>
                </a:solidFill>
              </a:rPr>
              <a:t>deta</a:t>
            </a:r>
            <a:r>
              <a:rPr lang="en-US" sz="1000" dirty="0">
                <a:solidFill>
                  <a:schemeClr val="bg1"/>
                </a:solidFill>
              </a:rPr>
              <a:t> </a:t>
            </a:r>
            <a:r>
              <a:rPr lang="en-US" sz="1000" dirty="0" err="1">
                <a:solidFill>
                  <a:schemeClr val="bg1"/>
                </a:solidFill>
              </a:rPr>
              <a:t>hn</a:t>
            </a:r>
            <a:endParaRPr lang="en-US" sz="1000" dirty="0">
              <a:solidFill>
                <a:schemeClr val="bg1"/>
              </a:solidFill>
            </a:endParaRPr>
          </a:p>
          <a:p>
            <a:pPr marL="171450" indent="-171450">
              <a:buFont typeface="Arial" panose="020B0604020202020204" pitchFamily="34" charset="0"/>
              <a:buChar char="•"/>
            </a:pPr>
            <a:r>
              <a:rPr lang="en-US" sz="1000" dirty="0">
                <a:solidFill>
                  <a:schemeClr val="bg1"/>
                </a:solidFill>
              </a:rPr>
              <a:t>Hashim k liae </a:t>
            </a:r>
            <a:r>
              <a:rPr lang="en-US" sz="1000" dirty="0" err="1">
                <a:solidFill>
                  <a:schemeClr val="bg1"/>
                </a:solidFill>
              </a:rPr>
              <a:t>alfaz</a:t>
            </a:r>
            <a:r>
              <a:rPr lang="en-US" sz="1000" dirty="0">
                <a:solidFill>
                  <a:schemeClr val="bg1"/>
                </a:solidFill>
              </a:rPr>
              <a:t> </a:t>
            </a:r>
            <a:r>
              <a:rPr lang="en-US" sz="1000" dirty="0" err="1">
                <a:solidFill>
                  <a:schemeClr val="bg1"/>
                </a:solidFill>
              </a:rPr>
              <a:t>taash</a:t>
            </a:r>
            <a:r>
              <a:rPr lang="en-US" sz="1000" dirty="0">
                <a:solidFill>
                  <a:schemeClr val="bg1"/>
                </a:solidFill>
              </a:rPr>
              <a:t> k </a:t>
            </a:r>
            <a:r>
              <a:rPr lang="en-US" sz="1000" dirty="0" err="1">
                <a:solidFill>
                  <a:schemeClr val="bg1"/>
                </a:solidFill>
              </a:rPr>
              <a:t>pattay</a:t>
            </a:r>
            <a:r>
              <a:rPr lang="en-US" sz="1000" dirty="0">
                <a:solidFill>
                  <a:schemeClr val="bg1"/>
                </a:solidFill>
              </a:rPr>
              <a:t> the, </a:t>
            </a:r>
            <a:r>
              <a:rPr lang="en-US" sz="1000" dirty="0" err="1">
                <a:solidFill>
                  <a:schemeClr val="bg1"/>
                </a:solidFill>
              </a:rPr>
              <a:t>mrzi</a:t>
            </a:r>
            <a:r>
              <a:rPr lang="en-US" sz="1000" dirty="0">
                <a:solidFill>
                  <a:schemeClr val="bg1"/>
                </a:solidFill>
              </a:rPr>
              <a:t> k </a:t>
            </a:r>
            <a:r>
              <a:rPr lang="en-US" sz="1000" dirty="0" err="1">
                <a:solidFill>
                  <a:schemeClr val="bg1"/>
                </a:solidFill>
              </a:rPr>
              <a:t>samne</a:t>
            </a:r>
            <a:r>
              <a:rPr lang="en-US" sz="1000" dirty="0">
                <a:solidFill>
                  <a:schemeClr val="bg1"/>
                </a:solidFill>
              </a:rPr>
              <a:t> </a:t>
            </a:r>
            <a:r>
              <a:rPr lang="en-US" sz="1000" dirty="0" err="1">
                <a:solidFill>
                  <a:schemeClr val="bg1"/>
                </a:solidFill>
              </a:rPr>
              <a:t>lata</a:t>
            </a:r>
            <a:r>
              <a:rPr lang="en-US" sz="1000" dirty="0">
                <a:solidFill>
                  <a:schemeClr val="bg1"/>
                </a:solidFill>
              </a:rPr>
              <a:t> </a:t>
            </a:r>
            <a:r>
              <a:rPr lang="en-US" sz="1000" dirty="0" err="1">
                <a:solidFill>
                  <a:schemeClr val="bg1"/>
                </a:solidFill>
              </a:rPr>
              <a:t>mrzi</a:t>
            </a:r>
            <a:r>
              <a:rPr lang="en-US" sz="1000" dirty="0">
                <a:solidFill>
                  <a:schemeClr val="bg1"/>
                </a:solidFill>
              </a:rPr>
              <a:t> k </a:t>
            </a:r>
            <a:r>
              <a:rPr lang="en-US" sz="1000" dirty="0" err="1">
                <a:solidFill>
                  <a:schemeClr val="bg1"/>
                </a:solidFill>
              </a:rPr>
              <a:t>chupa</a:t>
            </a:r>
            <a:r>
              <a:rPr lang="en-US" sz="1000" dirty="0">
                <a:solidFill>
                  <a:schemeClr val="bg1"/>
                </a:solidFill>
              </a:rPr>
              <a:t> </a:t>
            </a:r>
            <a:r>
              <a:rPr lang="en-US" sz="1000" dirty="0" err="1">
                <a:solidFill>
                  <a:schemeClr val="bg1"/>
                </a:solidFill>
              </a:rPr>
              <a:t>leta</a:t>
            </a:r>
            <a:endParaRPr lang="en-US" sz="1000" dirty="0">
              <a:solidFill>
                <a:schemeClr val="bg1"/>
              </a:solidFill>
            </a:endParaRPr>
          </a:p>
          <a:p>
            <a:endParaRPr lang="en-US" sz="1000" dirty="0">
              <a:solidFill>
                <a:schemeClr val="bg1"/>
              </a:solidFill>
            </a:endParaRPr>
          </a:p>
          <a:p>
            <a:pPr marL="171450" indent="-171450">
              <a:buFont typeface="Wingdings" panose="05000000000000000000" pitchFamily="2" charset="2"/>
              <a:buChar char="Ø"/>
            </a:pPr>
            <a:r>
              <a:rPr lang="en-US" sz="1200" dirty="0">
                <a:solidFill>
                  <a:schemeClr val="bg1"/>
                </a:solidFill>
                <a:latin typeface="Times New Roman" panose="02020603050405020304" pitchFamily="18" charset="0"/>
                <a:cs typeface="Times New Roman" panose="02020603050405020304" pitchFamily="18" charset="0"/>
              </a:rPr>
              <a:t>Jihan Sikander (JKP)</a:t>
            </a:r>
          </a:p>
          <a:p>
            <a:r>
              <a:rPr lang="en-US" sz="1200" dirty="0">
                <a:solidFill>
                  <a:schemeClr val="bg1"/>
                </a:solidFill>
              </a:rPr>
              <a:t>The Mysterious &amp; Charismatic Hero of </a:t>
            </a:r>
            <a:r>
              <a:rPr lang="en-US" sz="1200" i="1" dirty="0">
                <a:solidFill>
                  <a:schemeClr val="bg1"/>
                </a:solidFill>
              </a:rPr>
              <a:t>Jannat Kay </a:t>
            </a:r>
            <a:r>
              <a:rPr lang="en-US" sz="1200" i="1" dirty="0" err="1">
                <a:solidFill>
                  <a:schemeClr val="bg1"/>
                </a:solidFill>
              </a:rPr>
              <a:t>Pattay</a:t>
            </a:r>
            <a:r>
              <a:rPr lang="en-US" sz="1200" i="1" dirty="0">
                <a:solidFill>
                  <a:schemeClr val="bg1"/>
                </a:solidFill>
              </a:rPr>
              <a:t>. </a:t>
            </a:r>
            <a:r>
              <a:rPr lang="en-US" sz="1200" dirty="0">
                <a:solidFill>
                  <a:schemeClr val="bg1"/>
                </a:solidFill>
              </a:rPr>
              <a:t>a perfect mix of mystery, charm, strength, and faith. His presence in </a:t>
            </a:r>
            <a:r>
              <a:rPr lang="en-US" sz="1200" i="1" dirty="0">
                <a:solidFill>
                  <a:schemeClr val="bg1"/>
                </a:solidFill>
              </a:rPr>
              <a:t>Jannat Kay </a:t>
            </a:r>
            <a:r>
              <a:rPr lang="en-US" sz="1200" i="1" dirty="0" err="1">
                <a:solidFill>
                  <a:schemeClr val="bg1"/>
                </a:solidFill>
              </a:rPr>
              <a:t>Pattay</a:t>
            </a:r>
            <a:r>
              <a:rPr lang="en-US" sz="1200" dirty="0">
                <a:solidFill>
                  <a:schemeClr val="bg1"/>
                </a:solidFill>
              </a:rPr>
              <a:t> makes the novel unforgettable, leaving readers captivated by his brilliant mind and hidden emotions, known for “Mjhe </a:t>
            </a:r>
            <a:r>
              <a:rPr lang="en-US" sz="1200" dirty="0" err="1">
                <a:solidFill>
                  <a:schemeClr val="bg1"/>
                </a:solidFill>
              </a:rPr>
              <a:t>raaz</a:t>
            </a:r>
            <a:r>
              <a:rPr lang="en-US" sz="1200" dirty="0">
                <a:solidFill>
                  <a:schemeClr val="bg1"/>
                </a:solidFill>
              </a:rPr>
              <a:t> </a:t>
            </a:r>
            <a:r>
              <a:rPr lang="en-US" sz="1200" dirty="0" err="1">
                <a:solidFill>
                  <a:schemeClr val="bg1"/>
                </a:solidFill>
              </a:rPr>
              <a:t>rkhne</a:t>
            </a:r>
            <a:r>
              <a:rPr lang="en-US" sz="1200" dirty="0">
                <a:solidFill>
                  <a:schemeClr val="bg1"/>
                </a:solidFill>
              </a:rPr>
              <a:t> </a:t>
            </a:r>
            <a:r>
              <a:rPr lang="en-US" sz="1200" dirty="0" err="1">
                <a:solidFill>
                  <a:schemeClr val="bg1"/>
                </a:solidFill>
              </a:rPr>
              <a:t>aate</a:t>
            </a:r>
            <a:r>
              <a:rPr lang="en-US" sz="1200" dirty="0">
                <a:solidFill>
                  <a:schemeClr val="bg1"/>
                </a:solidFill>
              </a:rPr>
              <a:t> </a:t>
            </a:r>
            <a:r>
              <a:rPr lang="en-US" sz="1200" dirty="0" err="1">
                <a:solidFill>
                  <a:schemeClr val="bg1"/>
                </a:solidFill>
              </a:rPr>
              <a:t>hein</a:t>
            </a:r>
            <a:r>
              <a:rPr lang="en-US" sz="1200" dirty="0">
                <a:solidFill>
                  <a:schemeClr val="bg1"/>
                </a:solidFill>
              </a:rPr>
              <a:t>”.</a:t>
            </a:r>
          </a:p>
          <a:p>
            <a:r>
              <a:rPr lang="en-US" sz="1200" dirty="0">
                <a:solidFill>
                  <a:schemeClr val="bg1"/>
                </a:solidFill>
              </a:rPr>
              <a:t>Why is Jihan Sikander a Great Character?</a:t>
            </a:r>
          </a:p>
          <a:p>
            <a:pPr marL="171450" indent="-171450">
              <a:buFont typeface="Arial" panose="020B0604020202020204" pitchFamily="34" charset="0"/>
              <a:buChar char="•"/>
            </a:pPr>
            <a:r>
              <a:rPr lang="en-US" sz="1200" dirty="0">
                <a:solidFill>
                  <a:schemeClr val="bg1"/>
                </a:solidFill>
              </a:rPr>
              <a:t>His mystery keeps readers intrigued—we keep wanting to know more about him.</a:t>
            </a:r>
          </a:p>
          <a:p>
            <a:pPr marL="171450" indent="-171450">
              <a:buFont typeface="Arial" panose="020B0604020202020204" pitchFamily="34" charset="0"/>
              <a:buChar char="•"/>
            </a:pPr>
            <a:r>
              <a:rPr lang="en-US" sz="1200" dirty="0">
                <a:solidFill>
                  <a:schemeClr val="bg1"/>
                </a:solidFill>
              </a:rPr>
              <a:t>His chemistry with Haya is realistic and meaningful, not just romance but also spiritual growth.</a:t>
            </a:r>
          </a:p>
          <a:p>
            <a:pPr marL="171450" indent="-171450">
              <a:buFont typeface="Arial" panose="020B0604020202020204" pitchFamily="34" charset="0"/>
              <a:buChar char="•"/>
            </a:pPr>
            <a:r>
              <a:rPr lang="en-US" sz="1200" dirty="0">
                <a:solidFill>
                  <a:schemeClr val="bg1"/>
                </a:solidFill>
              </a:rPr>
              <a:t>He represents a powerful male lead—not controlling, but inspiring.</a:t>
            </a:r>
          </a:p>
          <a:p>
            <a:pPr marL="171450" indent="-171450">
              <a:buFont typeface="Arial" panose="020B0604020202020204" pitchFamily="34" charset="0"/>
              <a:buChar char="•"/>
            </a:pPr>
            <a:r>
              <a:rPr lang="en-US" sz="1200" dirty="0">
                <a:solidFill>
                  <a:schemeClr val="bg1"/>
                </a:solidFill>
              </a:rPr>
              <a:t>He is deeply relatable—despite being strong, he has emotional vulnerabilities that make him human.</a:t>
            </a:r>
          </a:p>
          <a:p>
            <a:r>
              <a:rPr lang="en-US" sz="1200" dirty="0">
                <a:solidFill>
                  <a:schemeClr val="bg1"/>
                </a:solidFill>
                <a:latin typeface="Times New Roman" panose="02020603050405020304" pitchFamily="18" charset="0"/>
                <a:cs typeface="Times New Roman" panose="02020603050405020304" pitchFamily="18" charset="0"/>
              </a:rPr>
              <a:t>His famous Dialogues:</a:t>
            </a:r>
          </a:p>
          <a:p>
            <a:pPr marL="171450" indent="-171450">
              <a:buFont typeface="Arial" panose="020B0604020202020204" pitchFamily="34" charset="0"/>
              <a:buChar char="•"/>
            </a:pPr>
            <a:r>
              <a:rPr lang="en-US" sz="1000" dirty="0">
                <a:solidFill>
                  <a:schemeClr val="bg1"/>
                </a:solidFill>
                <a:cs typeface="Times New Roman" panose="02020603050405020304" pitchFamily="18" charset="0"/>
              </a:rPr>
              <a:t>Jannat k </a:t>
            </a:r>
            <a:r>
              <a:rPr lang="en-US" sz="1000" dirty="0" err="1">
                <a:solidFill>
                  <a:schemeClr val="bg1"/>
                </a:solidFill>
                <a:cs typeface="Times New Roman" panose="02020603050405020304" pitchFamily="18" charset="0"/>
              </a:rPr>
              <a:t>pattay</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thamne</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walon</a:t>
            </a:r>
            <a:r>
              <a:rPr lang="en-US" sz="1000" dirty="0">
                <a:solidFill>
                  <a:schemeClr val="bg1"/>
                </a:solidFill>
                <a:cs typeface="Times New Roman" panose="02020603050405020304" pitchFamily="18" charset="0"/>
              </a:rPr>
              <a:t> ko Allah </a:t>
            </a:r>
            <a:r>
              <a:rPr lang="en-US" sz="1000" dirty="0" err="1">
                <a:solidFill>
                  <a:schemeClr val="bg1"/>
                </a:solidFill>
                <a:cs typeface="Times New Roman" panose="02020603050405020304" pitchFamily="18" charset="0"/>
              </a:rPr>
              <a:t>kbhi</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ruswa</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ni</a:t>
            </a:r>
            <a:r>
              <a:rPr lang="en-US" sz="1000" dirty="0">
                <a:solidFill>
                  <a:schemeClr val="bg1"/>
                </a:solidFill>
                <a:cs typeface="Times New Roman" panose="02020603050405020304" pitchFamily="18" charset="0"/>
              </a:rPr>
              <a:t> krta.</a:t>
            </a:r>
          </a:p>
          <a:p>
            <a:pPr marL="171450" indent="-171450">
              <a:buFont typeface="Arial" panose="020B0604020202020204" pitchFamily="34" charset="0"/>
              <a:buChar char="•"/>
            </a:pPr>
            <a:r>
              <a:rPr lang="en-US" sz="1000" dirty="0">
                <a:solidFill>
                  <a:schemeClr val="bg1"/>
                </a:solidFill>
                <a:cs typeface="Times New Roman" panose="02020603050405020304" pitchFamily="18" charset="0"/>
              </a:rPr>
              <a:t>ARP </a:t>
            </a:r>
            <a:r>
              <a:rPr lang="en-US" sz="1000" dirty="0" err="1">
                <a:solidFill>
                  <a:schemeClr val="bg1"/>
                </a:solidFill>
                <a:cs typeface="Times New Roman" panose="02020603050405020304" pitchFamily="18" charset="0"/>
              </a:rPr>
              <a:t>bt</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kr</a:t>
            </a:r>
            <a:r>
              <a:rPr lang="en-US" sz="1000" dirty="0">
                <a:solidFill>
                  <a:schemeClr val="bg1"/>
                </a:solidFill>
                <a:cs typeface="Times New Roman" panose="02020603050405020304" pitchFamily="18" charset="0"/>
              </a:rPr>
              <a:t> rha </a:t>
            </a:r>
            <a:r>
              <a:rPr lang="en-US" sz="1000" dirty="0" err="1">
                <a:solidFill>
                  <a:schemeClr val="bg1"/>
                </a:solidFill>
                <a:cs typeface="Times New Roman" panose="02020603050405020304" pitchFamily="18" charset="0"/>
              </a:rPr>
              <a:t>hn</a:t>
            </a:r>
            <a:r>
              <a:rPr lang="en-US" sz="1000" dirty="0">
                <a:solidFill>
                  <a:schemeClr val="bg1"/>
                </a:solidFill>
                <a:cs typeface="Times New Roman" panose="02020603050405020304" pitchFamily="18" charset="0"/>
              </a:rPr>
              <a:t> or </a:t>
            </a:r>
            <a:r>
              <a:rPr lang="en-US" sz="1000" dirty="0" err="1">
                <a:solidFill>
                  <a:schemeClr val="bg1"/>
                </a:solidFill>
                <a:cs typeface="Times New Roman" panose="02020603050405020304" pitchFamily="18" charset="0"/>
              </a:rPr>
              <a:t>bt</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krne</a:t>
            </a:r>
            <a:r>
              <a:rPr lang="en-US" sz="1000" dirty="0">
                <a:solidFill>
                  <a:schemeClr val="bg1"/>
                </a:solidFill>
                <a:cs typeface="Times New Roman" panose="02020603050405020304" pitchFamily="18" charset="0"/>
              </a:rPr>
              <a:t> ki </a:t>
            </a:r>
            <a:r>
              <a:rPr lang="en-US" sz="1000" dirty="0" err="1">
                <a:solidFill>
                  <a:schemeClr val="bg1"/>
                </a:solidFill>
                <a:cs typeface="Times New Roman" panose="02020603050405020304" pitchFamily="18" charset="0"/>
              </a:rPr>
              <a:t>ijaazet</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chahta</a:t>
            </a:r>
            <a:r>
              <a:rPr lang="en-US" sz="1000" dirty="0">
                <a:solidFill>
                  <a:schemeClr val="bg1"/>
                </a:solidFill>
                <a:cs typeface="Times New Roman" panose="02020603050405020304" pitchFamily="18" charset="0"/>
              </a:rPr>
              <a:t> </a:t>
            </a:r>
            <a:r>
              <a:rPr lang="en-US" sz="1000" dirty="0" err="1">
                <a:solidFill>
                  <a:schemeClr val="bg1"/>
                </a:solidFill>
                <a:cs typeface="Times New Roman" panose="02020603050405020304" pitchFamily="18" charset="0"/>
              </a:rPr>
              <a:t>hn.</a:t>
            </a:r>
            <a:endParaRPr lang="en-US" sz="1000" dirty="0">
              <a:solidFill>
                <a:schemeClr val="bg1"/>
              </a:solidFill>
              <a:cs typeface="Times New Roman" panose="02020603050405020304" pitchFamily="18" charset="0"/>
            </a:endParaRPr>
          </a:p>
          <a:p>
            <a:endParaRPr lang="en-US" sz="1000" dirty="0">
              <a:solidFill>
                <a:schemeClr val="bg1"/>
              </a:solidFill>
              <a:cs typeface="Times New Roman" panose="02020603050405020304" pitchFamily="18" charset="0"/>
            </a:endParaRPr>
          </a:p>
          <a:p>
            <a:r>
              <a:rPr lang="en-US" sz="1000" dirty="0">
                <a:solidFill>
                  <a:schemeClr val="bg1"/>
                </a:solidFill>
                <a:cs typeface="Times New Roman" panose="02020603050405020304" pitchFamily="18" charset="0"/>
              </a:rPr>
              <a:t>Besides all these, he also played three hidden roles for his wife’s protection which was a plot twist in this story, they are Abdul Rehman Pasha aka ARP, Dolly, Major Ahmad</a:t>
            </a:r>
          </a:p>
        </p:txBody>
      </p:sp>
    </p:spTree>
    <p:extLst>
      <p:ext uri="{BB962C8B-B14F-4D97-AF65-F5344CB8AC3E}">
        <p14:creationId xmlns:p14="http://schemas.microsoft.com/office/powerpoint/2010/main" val="82848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1B137-13A5-1C56-70CF-B6E4116B05E6}"/>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275E2A84-6789-68BA-F1C8-9F9D9876D861}"/>
              </a:ext>
            </a:extLst>
          </p:cNvPr>
          <p:cNvPicPr>
            <a:picLocks noChangeAspect="1"/>
          </p:cNvPicPr>
          <p:nvPr/>
        </p:nvPicPr>
        <p:blipFill>
          <a:blip r:embed="rId3">
            <a:extLst>
              <a:ext uri="{28A0092B-C50C-407E-A947-70E740481C1C}">
                <a14:useLocalDpi xmlns:a14="http://schemas.microsoft.com/office/drawing/2010/main" val="0"/>
              </a:ext>
            </a:extLst>
          </a:blip>
          <a:srcRect l="19279" t="24469" r="35770" b="12381"/>
          <a:stretch/>
        </p:blipFill>
        <p:spPr>
          <a:xfrm>
            <a:off x="261276" y="371680"/>
            <a:ext cx="1008751" cy="1480986"/>
          </a:xfrm>
          <a:prstGeom prst="rect">
            <a:avLst/>
          </a:prstGeom>
        </p:spPr>
      </p:pic>
      <p:pic>
        <p:nvPicPr>
          <p:cNvPr id="8" name="Picture 7">
            <a:extLst>
              <a:ext uri="{FF2B5EF4-FFF2-40B4-BE49-F238E27FC236}">
                <a16:creationId xmlns:a16="http://schemas.microsoft.com/office/drawing/2014/main" id="{85D189DF-1C72-FF31-64BB-D59E2A305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1905" y="15603"/>
            <a:ext cx="5120095" cy="6826794"/>
          </a:xfrm>
          <a:prstGeom prst="rect">
            <a:avLst/>
          </a:prstGeom>
        </p:spPr>
      </p:pic>
      <p:sp>
        <p:nvSpPr>
          <p:cNvPr id="13" name="Rectangle 12">
            <a:extLst>
              <a:ext uri="{FF2B5EF4-FFF2-40B4-BE49-F238E27FC236}">
                <a16:creationId xmlns:a16="http://schemas.microsoft.com/office/drawing/2014/main" id="{47528C42-4F05-E49B-B686-9E68D29892EB}"/>
              </a:ext>
            </a:extLst>
          </p:cNvPr>
          <p:cNvSpPr/>
          <p:nvPr/>
        </p:nvSpPr>
        <p:spPr>
          <a:xfrm>
            <a:off x="918052" y="1035973"/>
            <a:ext cx="6153854" cy="5365820"/>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475668-7A46-4455-3DA2-7D46BF29CD55}"/>
              </a:ext>
            </a:extLst>
          </p:cNvPr>
          <p:cNvSpPr/>
          <p:nvPr/>
        </p:nvSpPr>
        <p:spPr>
          <a:xfrm>
            <a:off x="1070452" y="1188373"/>
            <a:ext cx="6153854" cy="5365820"/>
          </a:xfrm>
          <a:prstGeom prst="rect">
            <a:avLst/>
          </a:prstGeom>
          <a:noFill/>
          <a:ln>
            <a:solidFill>
              <a:srgbClr val="3369B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4880B52-726D-2F96-DEC0-1634D369FC32}"/>
              </a:ext>
            </a:extLst>
          </p:cNvPr>
          <p:cNvSpPr txBox="1"/>
          <p:nvPr/>
        </p:nvSpPr>
        <p:spPr>
          <a:xfrm>
            <a:off x="918052" y="666641"/>
            <a:ext cx="325532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Favorite characters (Female)</a:t>
            </a:r>
          </a:p>
        </p:txBody>
      </p:sp>
      <p:sp>
        <p:nvSpPr>
          <p:cNvPr id="19" name="TextBox 18">
            <a:extLst>
              <a:ext uri="{FF2B5EF4-FFF2-40B4-BE49-F238E27FC236}">
                <a16:creationId xmlns:a16="http://schemas.microsoft.com/office/drawing/2014/main" id="{E7FF9AE8-ECFD-6098-5273-EECFD349B797}"/>
              </a:ext>
            </a:extLst>
          </p:cNvPr>
          <p:cNvSpPr txBox="1"/>
          <p:nvPr/>
        </p:nvSpPr>
        <p:spPr>
          <a:xfrm>
            <a:off x="1248398" y="1252062"/>
            <a:ext cx="5589037" cy="5109091"/>
          </a:xfrm>
          <a:prstGeom prst="rect">
            <a:avLst/>
          </a:prstGeom>
          <a:noFill/>
        </p:spPr>
        <p:txBody>
          <a:bodyPr wrap="square" rtlCol="0">
            <a:spAutoFit/>
          </a:bodyPr>
          <a:lstStyle/>
          <a:p>
            <a:r>
              <a:rPr lang="en-US" sz="1200" dirty="0" err="1">
                <a:solidFill>
                  <a:schemeClr val="bg1"/>
                </a:solidFill>
              </a:rPr>
              <a:t>Nemrah</a:t>
            </a:r>
            <a:r>
              <a:rPr lang="en-US" sz="1200" dirty="0">
                <a:solidFill>
                  <a:schemeClr val="bg1"/>
                </a:solidFill>
              </a:rPr>
              <a:t> Ahmed is known for writing strong, realistic, and inspiring female characters who go through emotional, psychological, and spiritual transformations. Unlike stereotypical heroines, her protagonists are flawed yet resilient, making them relatable and empowering.</a:t>
            </a:r>
          </a:p>
          <a:p>
            <a:endParaRPr lang="en-US" sz="1200" dirty="0">
              <a:solidFill>
                <a:schemeClr val="bg1"/>
              </a:solidFill>
              <a:cs typeface="Times New Roman" panose="02020603050405020304" pitchFamily="18" charset="0"/>
            </a:endParaRPr>
          </a:p>
          <a:p>
            <a:pPr marL="171450" indent="-171450">
              <a:buFont typeface="Arial" panose="020B0604020202020204" pitchFamily="34" charset="0"/>
              <a:buChar char="•"/>
            </a:pPr>
            <a:r>
              <a:rPr lang="en-US" sz="1200" dirty="0">
                <a:solidFill>
                  <a:schemeClr val="bg1"/>
                </a:solidFill>
                <a:cs typeface="Times New Roman" panose="02020603050405020304" pitchFamily="18" charset="0"/>
              </a:rPr>
              <a:t>Haya Suleman (JKP) - </a:t>
            </a:r>
            <a:r>
              <a:rPr lang="en-US" sz="1200" dirty="0">
                <a:solidFill>
                  <a:schemeClr val="bg1"/>
                </a:solidFill>
              </a:rPr>
              <a:t>She teaches that real beauty is in character, not appearance.</a:t>
            </a:r>
          </a:p>
          <a:p>
            <a:pPr marL="171450" indent="-171450">
              <a:buFont typeface="Arial" panose="020B0604020202020204" pitchFamily="34" charset="0"/>
              <a:buChar char="•"/>
            </a:pPr>
            <a:r>
              <a:rPr lang="en-US" sz="1200" dirty="0" err="1">
                <a:solidFill>
                  <a:schemeClr val="bg1"/>
                </a:solidFill>
                <a:cs typeface="Times New Roman" panose="02020603050405020304" pitchFamily="18" charset="0"/>
              </a:rPr>
              <a:t>Mehmal</a:t>
            </a:r>
            <a:r>
              <a:rPr lang="en-US" sz="1200" dirty="0">
                <a:solidFill>
                  <a:schemeClr val="bg1"/>
                </a:solidFill>
                <a:cs typeface="Times New Roman" panose="02020603050405020304" pitchFamily="18" charset="0"/>
              </a:rPr>
              <a:t> Ibrahim (</a:t>
            </a:r>
            <a:r>
              <a:rPr lang="en-US" sz="1200" dirty="0" err="1">
                <a:solidFill>
                  <a:schemeClr val="bg1"/>
                </a:solidFill>
                <a:cs typeface="Times New Roman" panose="02020603050405020304" pitchFamily="18" charset="0"/>
              </a:rPr>
              <a:t>Mus’haf</a:t>
            </a:r>
            <a:r>
              <a:rPr lang="en-US" sz="1200" dirty="0">
                <a:solidFill>
                  <a:schemeClr val="bg1"/>
                </a:solidFill>
                <a:cs typeface="Times New Roman" panose="02020603050405020304" pitchFamily="18" charset="0"/>
              </a:rPr>
              <a:t>) -  she represents those who feel lost but eventually find their way through faith</a:t>
            </a:r>
          </a:p>
          <a:p>
            <a:pPr marL="171450" indent="-171450">
              <a:buFont typeface="Arial" panose="020B0604020202020204" pitchFamily="34" charset="0"/>
              <a:buChar char="•"/>
            </a:pPr>
            <a:r>
              <a:rPr lang="en-US" sz="1200" dirty="0">
                <a:solidFill>
                  <a:schemeClr val="bg1"/>
                </a:solidFill>
              </a:rPr>
              <a:t>Zumar Yousuf (</a:t>
            </a:r>
            <a:r>
              <a:rPr lang="en-US" sz="1200" i="1" dirty="0" err="1">
                <a:solidFill>
                  <a:schemeClr val="bg1"/>
                </a:solidFill>
              </a:rPr>
              <a:t>Namal</a:t>
            </a:r>
            <a:r>
              <a:rPr lang="en-US" sz="1200" dirty="0">
                <a:solidFill>
                  <a:schemeClr val="bg1"/>
                </a:solidFill>
              </a:rPr>
              <a:t>) - She proves that women can be both intelligent and emotionally strong in tough situations.</a:t>
            </a:r>
          </a:p>
          <a:p>
            <a:pPr marL="171450" indent="-171450">
              <a:buFont typeface="Arial" panose="020B0604020202020204" pitchFamily="34" charset="0"/>
              <a:buChar char="•"/>
            </a:pPr>
            <a:r>
              <a:rPr lang="en-US" sz="1200" dirty="0">
                <a:solidFill>
                  <a:schemeClr val="bg1"/>
                </a:solidFill>
              </a:rPr>
              <a:t>Taliya </a:t>
            </a:r>
            <a:r>
              <a:rPr lang="en-US" sz="1200" dirty="0" err="1">
                <a:solidFill>
                  <a:schemeClr val="bg1"/>
                </a:solidFill>
              </a:rPr>
              <a:t>Bint</a:t>
            </a:r>
            <a:r>
              <a:rPr lang="en-US" sz="1200" dirty="0">
                <a:solidFill>
                  <a:schemeClr val="bg1"/>
                </a:solidFill>
              </a:rPr>
              <a:t>-e-Murad (</a:t>
            </a:r>
            <a:r>
              <a:rPr lang="en-US" sz="1200" i="1" dirty="0" err="1">
                <a:solidFill>
                  <a:schemeClr val="bg1"/>
                </a:solidFill>
              </a:rPr>
              <a:t>Haalim</a:t>
            </a:r>
            <a:r>
              <a:rPr lang="en-US" sz="1200" dirty="0">
                <a:solidFill>
                  <a:schemeClr val="bg1"/>
                </a:solidFill>
              </a:rPr>
              <a:t>) - She shows that courage is not in tricking others but in facing your own fears.</a:t>
            </a:r>
          </a:p>
          <a:p>
            <a:pPr marL="171450" indent="-171450">
              <a:buFont typeface="Arial" panose="020B0604020202020204" pitchFamily="34" charset="0"/>
              <a:buChar char="•"/>
            </a:pPr>
            <a:r>
              <a:rPr lang="en-US" sz="1200" dirty="0">
                <a:solidFill>
                  <a:schemeClr val="bg1"/>
                </a:solidFill>
              </a:rPr>
              <a:t>Haneen Yousuf (</a:t>
            </a:r>
            <a:r>
              <a:rPr lang="en-US" sz="1200" i="1" dirty="0" err="1">
                <a:solidFill>
                  <a:schemeClr val="bg1"/>
                </a:solidFill>
              </a:rPr>
              <a:t>Namal</a:t>
            </a:r>
            <a:r>
              <a:rPr lang="en-US" sz="1200" dirty="0">
                <a:solidFill>
                  <a:schemeClr val="bg1"/>
                </a:solidFill>
              </a:rPr>
              <a:t>) - She teaches the power of patience and self-control.</a:t>
            </a:r>
          </a:p>
          <a:p>
            <a:pPr marL="171450" indent="-171450">
              <a:buFont typeface="Arial" panose="020B0604020202020204" pitchFamily="34" charset="0"/>
              <a:buChar char="•"/>
            </a:pPr>
            <a:endParaRPr lang="en-US" sz="1200" b="1" dirty="0">
              <a:solidFill>
                <a:schemeClr val="bg1"/>
              </a:solidFill>
              <a:cs typeface="Times New Roman" panose="02020603050405020304" pitchFamily="18" charset="0"/>
            </a:endParaRPr>
          </a:p>
          <a:p>
            <a:r>
              <a:rPr lang="en-US" sz="1400" b="1" dirty="0">
                <a:solidFill>
                  <a:schemeClr val="bg1"/>
                </a:solidFill>
                <a:latin typeface="Times New Roman" panose="02020603050405020304" pitchFamily="18" charset="0"/>
                <a:cs typeface="Times New Roman" panose="02020603050405020304" pitchFamily="18" charset="0"/>
              </a:rPr>
              <a:t>Why Are </a:t>
            </a:r>
            <a:r>
              <a:rPr lang="en-US" sz="1400" b="1" dirty="0" err="1">
                <a:solidFill>
                  <a:schemeClr val="bg1"/>
                </a:solidFill>
                <a:latin typeface="Times New Roman" panose="02020603050405020304" pitchFamily="18" charset="0"/>
                <a:cs typeface="Times New Roman" panose="02020603050405020304" pitchFamily="18" charset="0"/>
              </a:rPr>
              <a:t>Nemrah</a:t>
            </a:r>
            <a:r>
              <a:rPr lang="en-US" sz="1400" b="1" dirty="0">
                <a:solidFill>
                  <a:schemeClr val="bg1"/>
                </a:solidFill>
                <a:latin typeface="Times New Roman" panose="02020603050405020304" pitchFamily="18" charset="0"/>
                <a:cs typeface="Times New Roman" panose="02020603050405020304" pitchFamily="18" charset="0"/>
              </a:rPr>
              <a:t> Ahmed’s Female Characters Different?</a:t>
            </a:r>
          </a:p>
          <a:p>
            <a:pPr marL="171450" indent="-171450">
              <a:buFont typeface="Arial" panose="020B0604020202020204" pitchFamily="34" charset="0"/>
              <a:buChar char="•"/>
            </a:pPr>
            <a:r>
              <a:rPr lang="en-US" sz="1200" dirty="0">
                <a:solidFill>
                  <a:schemeClr val="bg1"/>
                </a:solidFill>
              </a:rPr>
              <a:t>They don’t fit into “typical romance novel heroines.”</a:t>
            </a:r>
          </a:p>
          <a:p>
            <a:pPr marL="171450" indent="-171450">
              <a:buFont typeface="Arial" panose="020B0604020202020204" pitchFamily="34" charset="0"/>
              <a:buChar char="•"/>
            </a:pPr>
            <a:r>
              <a:rPr lang="en-US" sz="1200" dirty="0">
                <a:solidFill>
                  <a:schemeClr val="bg1"/>
                </a:solidFill>
              </a:rPr>
              <a:t>They grow mentally, emotionally, and spiritually throughout their stories.</a:t>
            </a:r>
          </a:p>
          <a:p>
            <a:pPr marL="171450" indent="-171450">
              <a:buFont typeface="Arial" panose="020B0604020202020204" pitchFamily="34" charset="0"/>
              <a:buChar char="•"/>
            </a:pPr>
            <a:r>
              <a:rPr lang="en-US" sz="1200" dirty="0">
                <a:solidFill>
                  <a:schemeClr val="bg1"/>
                </a:solidFill>
              </a:rPr>
              <a:t>They inspire readers to improve their own lives, not just dream about fictional love.</a:t>
            </a:r>
          </a:p>
          <a:p>
            <a:pPr marL="171450" indent="-171450">
              <a:buFont typeface="Arial" panose="020B0604020202020204" pitchFamily="34" charset="0"/>
              <a:buChar char="•"/>
            </a:pPr>
            <a:endParaRPr lang="en-US" sz="1200" dirty="0">
              <a:solidFill>
                <a:schemeClr val="bg1"/>
              </a:solidFill>
            </a:endParaRPr>
          </a:p>
          <a:p>
            <a:r>
              <a:rPr lang="en-US" sz="1200" dirty="0">
                <a:solidFill>
                  <a:schemeClr val="bg1"/>
                </a:solidFill>
              </a:rPr>
              <a:t>And most of them </a:t>
            </a:r>
            <a:r>
              <a:rPr lang="en-US" sz="1200" b="1" dirty="0" err="1">
                <a:solidFill>
                  <a:schemeClr val="bg1"/>
                </a:solidFill>
              </a:rPr>
              <a:t>Ayeshay</a:t>
            </a:r>
            <a:r>
              <a:rPr lang="en-US" sz="1200" b="1" dirty="0">
                <a:solidFill>
                  <a:schemeClr val="bg1"/>
                </a:solidFill>
              </a:rPr>
              <a:t> Gul </a:t>
            </a:r>
            <a:r>
              <a:rPr lang="en-US" sz="1200" dirty="0">
                <a:solidFill>
                  <a:schemeClr val="bg1"/>
                </a:solidFill>
              </a:rPr>
              <a:t>and</a:t>
            </a:r>
            <a:r>
              <a:rPr lang="en-US" sz="1200" b="1" dirty="0">
                <a:solidFill>
                  <a:schemeClr val="bg1"/>
                </a:solidFill>
              </a:rPr>
              <a:t> Jihan’s mother (</a:t>
            </a:r>
            <a:r>
              <a:rPr lang="en-US" sz="1200" b="1" dirty="0" err="1">
                <a:solidFill>
                  <a:schemeClr val="bg1"/>
                </a:solidFill>
              </a:rPr>
              <a:t>Sabeen</a:t>
            </a:r>
            <a:r>
              <a:rPr lang="en-US" sz="1200" b="1" dirty="0">
                <a:solidFill>
                  <a:schemeClr val="bg1"/>
                </a:solidFill>
              </a:rPr>
              <a:t> Sikander)</a:t>
            </a:r>
          </a:p>
          <a:p>
            <a:r>
              <a:rPr lang="en-US" sz="1200" dirty="0">
                <a:solidFill>
                  <a:schemeClr val="bg1"/>
                </a:solidFill>
              </a:rPr>
              <a:t>Their dialogues are</a:t>
            </a:r>
          </a:p>
          <a:p>
            <a:pPr marL="171450" indent="-171450">
              <a:buFont typeface="Arial" panose="020B0604020202020204" pitchFamily="34" charset="0"/>
              <a:buChar char="•"/>
            </a:pPr>
            <a:r>
              <a:rPr lang="en-US" sz="1200" dirty="0">
                <a:solidFill>
                  <a:schemeClr val="bg1"/>
                </a:solidFill>
              </a:rPr>
              <a:t>Achi </a:t>
            </a:r>
            <a:r>
              <a:rPr lang="en-US" sz="1200" dirty="0" err="1">
                <a:solidFill>
                  <a:schemeClr val="bg1"/>
                </a:solidFill>
              </a:rPr>
              <a:t>lrkiyan</a:t>
            </a:r>
            <a:r>
              <a:rPr lang="en-US" sz="1200" dirty="0">
                <a:solidFill>
                  <a:schemeClr val="bg1"/>
                </a:solidFill>
              </a:rPr>
              <a:t> </a:t>
            </a:r>
            <a:r>
              <a:rPr lang="en-US" sz="1200" dirty="0" err="1">
                <a:solidFill>
                  <a:schemeClr val="bg1"/>
                </a:solidFill>
              </a:rPr>
              <a:t>lmbe</a:t>
            </a:r>
            <a:r>
              <a:rPr lang="en-US" sz="1200" dirty="0">
                <a:solidFill>
                  <a:schemeClr val="bg1"/>
                </a:solidFill>
              </a:rPr>
              <a:t> </a:t>
            </a:r>
            <a:r>
              <a:rPr lang="en-US" sz="1200" dirty="0" err="1">
                <a:solidFill>
                  <a:schemeClr val="bg1"/>
                </a:solidFill>
              </a:rPr>
              <a:t>nakhun</a:t>
            </a:r>
            <a:r>
              <a:rPr lang="en-US" sz="1200" dirty="0">
                <a:solidFill>
                  <a:schemeClr val="bg1"/>
                </a:solidFill>
              </a:rPr>
              <a:t> </a:t>
            </a:r>
            <a:r>
              <a:rPr lang="en-US" sz="1200" dirty="0" err="1">
                <a:solidFill>
                  <a:schemeClr val="bg1"/>
                </a:solidFill>
              </a:rPr>
              <a:t>ni</a:t>
            </a:r>
            <a:r>
              <a:rPr lang="en-US" sz="1200" dirty="0">
                <a:solidFill>
                  <a:schemeClr val="bg1"/>
                </a:solidFill>
              </a:rPr>
              <a:t> </a:t>
            </a:r>
            <a:r>
              <a:rPr lang="en-US" sz="1200" dirty="0" err="1">
                <a:solidFill>
                  <a:schemeClr val="bg1"/>
                </a:solidFill>
              </a:rPr>
              <a:t>rkhtin</a:t>
            </a:r>
            <a:r>
              <a:rPr lang="en-US" sz="1200" dirty="0">
                <a:solidFill>
                  <a:schemeClr val="bg1"/>
                </a:solidFill>
              </a:rPr>
              <a:t>, </a:t>
            </a:r>
            <a:r>
              <a:rPr lang="en-US" sz="1200" dirty="0" err="1">
                <a:solidFill>
                  <a:schemeClr val="bg1"/>
                </a:solidFill>
              </a:rPr>
              <a:t>lmbe</a:t>
            </a:r>
            <a:r>
              <a:rPr lang="en-US" sz="1200" dirty="0">
                <a:solidFill>
                  <a:schemeClr val="bg1"/>
                </a:solidFill>
              </a:rPr>
              <a:t> </a:t>
            </a:r>
            <a:r>
              <a:rPr lang="en-US" sz="1200" dirty="0" err="1">
                <a:solidFill>
                  <a:schemeClr val="bg1"/>
                </a:solidFill>
              </a:rPr>
              <a:t>nakhun</a:t>
            </a:r>
            <a:r>
              <a:rPr lang="en-US" sz="1200" dirty="0">
                <a:solidFill>
                  <a:schemeClr val="bg1"/>
                </a:solidFill>
              </a:rPr>
              <a:t> </a:t>
            </a:r>
            <a:r>
              <a:rPr lang="en-US" sz="1200" dirty="0" err="1">
                <a:solidFill>
                  <a:schemeClr val="bg1"/>
                </a:solidFill>
              </a:rPr>
              <a:t>billiyon</a:t>
            </a:r>
            <a:r>
              <a:rPr lang="en-US" sz="1200" dirty="0">
                <a:solidFill>
                  <a:schemeClr val="bg1"/>
                </a:solidFill>
              </a:rPr>
              <a:t> k </a:t>
            </a:r>
            <a:r>
              <a:rPr lang="en-US" sz="1200" dirty="0" err="1">
                <a:solidFill>
                  <a:schemeClr val="bg1"/>
                </a:solidFill>
              </a:rPr>
              <a:t>hote</a:t>
            </a:r>
            <a:r>
              <a:rPr lang="en-US" sz="1200" dirty="0">
                <a:solidFill>
                  <a:schemeClr val="bg1"/>
                </a:solidFill>
              </a:rPr>
              <a:t> </a:t>
            </a:r>
            <a:r>
              <a:rPr lang="en-US" sz="1200" dirty="0" err="1">
                <a:solidFill>
                  <a:schemeClr val="bg1"/>
                </a:solidFill>
              </a:rPr>
              <a:t>hein</a:t>
            </a:r>
            <a:r>
              <a:rPr lang="en-US" sz="1200" dirty="0">
                <a:solidFill>
                  <a:schemeClr val="bg1"/>
                </a:solidFill>
              </a:rPr>
              <a:t> </a:t>
            </a:r>
            <a:r>
              <a:rPr lang="en-US" sz="1200" dirty="0" err="1">
                <a:solidFill>
                  <a:schemeClr val="bg1"/>
                </a:solidFill>
              </a:rPr>
              <a:t>insanon</a:t>
            </a:r>
            <a:r>
              <a:rPr lang="en-US" sz="1200" dirty="0">
                <a:solidFill>
                  <a:schemeClr val="bg1"/>
                </a:solidFill>
              </a:rPr>
              <a:t> k </a:t>
            </a:r>
            <a:r>
              <a:rPr lang="en-US" sz="1200" dirty="0" err="1">
                <a:solidFill>
                  <a:schemeClr val="bg1"/>
                </a:solidFill>
              </a:rPr>
              <a:t>ni</a:t>
            </a:r>
            <a:r>
              <a:rPr lang="en-US" sz="1200" dirty="0">
                <a:solidFill>
                  <a:schemeClr val="bg1"/>
                </a:solidFill>
              </a:rPr>
              <a:t>.</a:t>
            </a:r>
          </a:p>
          <a:p>
            <a:pPr marL="171450" indent="-171450">
              <a:buFont typeface="Arial" panose="020B0604020202020204" pitchFamily="34" charset="0"/>
              <a:buChar char="•"/>
            </a:pPr>
            <a:r>
              <a:rPr lang="en-US" sz="1200" dirty="0">
                <a:solidFill>
                  <a:schemeClr val="bg1"/>
                </a:solidFill>
              </a:rPr>
              <a:t>Jo </a:t>
            </a:r>
            <a:r>
              <a:rPr lang="en-US" sz="1200" dirty="0" err="1">
                <a:solidFill>
                  <a:schemeClr val="bg1"/>
                </a:solidFill>
              </a:rPr>
              <a:t>jitna</a:t>
            </a:r>
            <a:r>
              <a:rPr lang="en-US" sz="1200" dirty="0">
                <a:solidFill>
                  <a:schemeClr val="bg1"/>
                </a:solidFill>
              </a:rPr>
              <a:t> acha </a:t>
            </a:r>
            <a:r>
              <a:rPr lang="en-US" sz="1200" dirty="0" err="1">
                <a:solidFill>
                  <a:schemeClr val="bg1"/>
                </a:solidFill>
              </a:rPr>
              <a:t>jhoot</a:t>
            </a:r>
            <a:r>
              <a:rPr lang="en-US" sz="1200" dirty="0">
                <a:solidFill>
                  <a:schemeClr val="bg1"/>
                </a:solidFill>
              </a:rPr>
              <a:t> </a:t>
            </a:r>
            <a:r>
              <a:rPr lang="en-US" sz="1200" dirty="0" err="1">
                <a:solidFill>
                  <a:schemeClr val="bg1"/>
                </a:solidFill>
              </a:rPr>
              <a:t>bolta</a:t>
            </a:r>
            <a:r>
              <a:rPr lang="en-US" sz="1200" dirty="0">
                <a:solidFill>
                  <a:schemeClr val="bg1"/>
                </a:solidFill>
              </a:rPr>
              <a:t> ha yh duniya </a:t>
            </a:r>
            <a:r>
              <a:rPr lang="en-US" sz="1200" dirty="0" err="1">
                <a:solidFill>
                  <a:schemeClr val="bg1"/>
                </a:solidFill>
              </a:rPr>
              <a:t>uski</a:t>
            </a:r>
            <a:r>
              <a:rPr lang="en-US" sz="1200" dirty="0">
                <a:solidFill>
                  <a:schemeClr val="bg1"/>
                </a:solidFill>
              </a:rPr>
              <a:t> </a:t>
            </a:r>
            <a:r>
              <a:rPr lang="en-US" sz="1200" dirty="0" err="1">
                <a:solidFill>
                  <a:schemeClr val="bg1"/>
                </a:solidFill>
              </a:rPr>
              <a:t>utni</a:t>
            </a:r>
            <a:r>
              <a:rPr lang="en-US" sz="1200" dirty="0">
                <a:solidFill>
                  <a:schemeClr val="bg1"/>
                </a:solidFill>
              </a:rPr>
              <a:t> hoti ha </a:t>
            </a:r>
            <a:r>
              <a:rPr lang="en-US" sz="1200" dirty="0" err="1">
                <a:solidFill>
                  <a:schemeClr val="bg1"/>
                </a:solidFill>
              </a:rPr>
              <a:t>mgr</a:t>
            </a:r>
            <a:r>
              <a:rPr lang="en-US" sz="1200" dirty="0">
                <a:solidFill>
                  <a:schemeClr val="bg1"/>
                </a:solidFill>
              </a:rPr>
              <a:t> </a:t>
            </a:r>
            <a:r>
              <a:rPr lang="en-US" sz="1200" dirty="0" err="1">
                <a:solidFill>
                  <a:schemeClr val="bg1"/>
                </a:solidFill>
              </a:rPr>
              <a:t>phr</a:t>
            </a:r>
            <a:r>
              <a:rPr lang="en-US" sz="1200" dirty="0">
                <a:solidFill>
                  <a:schemeClr val="bg1"/>
                </a:solidFill>
              </a:rPr>
              <a:t> </a:t>
            </a:r>
            <a:r>
              <a:rPr lang="en-US" sz="1200" dirty="0" err="1">
                <a:solidFill>
                  <a:schemeClr val="bg1"/>
                </a:solidFill>
              </a:rPr>
              <a:t>uski</a:t>
            </a:r>
            <a:r>
              <a:rPr lang="en-US" sz="1200" dirty="0">
                <a:solidFill>
                  <a:schemeClr val="bg1"/>
                </a:solidFill>
              </a:rPr>
              <a:t> </a:t>
            </a:r>
            <a:r>
              <a:rPr lang="en-US" sz="1200" dirty="0" err="1">
                <a:solidFill>
                  <a:schemeClr val="bg1"/>
                </a:solidFill>
              </a:rPr>
              <a:t>akhirat</a:t>
            </a:r>
            <a:r>
              <a:rPr lang="en-US" sz="1200" dirty="0">
                <a:solidFill>
                  <a:schemeClr val="bg1"/>
                </a:solidFill>
              </a:rPr>
              <a:t> </a:t>
            </a:r>
            <a:r>
              <a:rPr lang="en-US" sz="1200" dirty="0" err="1">
                <a:solidFill>
                  <a:schemeClr val="bg1"/>
                </a:solidFill>
              </a:rPr>
              <a:t>ni</a:t>
            </a:r>
            <a:r>
              <a:rPr lang="en-US" sz="1200" dirty="0">
                <a:solidFill>
                  <a:schemeClr val="bg1"/>
                </a:solidFill>
              </a:rPr>
              <a:t> hoti.</a:t>
            </a:r>
          </a:p>
          <a:p>
            <a:pPr marL="171450" indent="-171450">
              <a:buFont typeface="Arial" panose="020B0604020202020204" pitchFamily="34" charset="0"/>
              <a:buChar char="•"/>
            </a:pPr>
            <a:r>
              <a:rPr lang="en-US" sz="1200" dirty="0" err="1">
                <a:solidFill>
                  <a:schemeClr val="bg1"/>
                </a:solidFill>
              </a:rPr>
              <a:t>Nfrt</a:t>
            </a:r>
            <a:r>
              <a:rPr lang="en-US" sz="1200" dirty="0">
                <a:solidFill>
                  <a:schemeClr val="bg1"/>
                </a:solidFill>
              </a:rPr>
              <a:t> </a:t>
            </a:r>
            <a:r>
              <a:rPr lang="en-US" sz="1200" dirty="0" err="1">
                <a:solidFill>
                  <a:schemeClr val="bg1"/>
                </a:solidFill>
              </a:rPr>
              <a:t>gunaah</a:t>
            </a:r>
            <a:r>
              <a:rPr lang="en-US" sz="1200" dirty="0">
                <a:solidFill>
                  <a:schemeClr val="bg1"/>
                </a:solidFill>
              </a:rPr>
              <a:t> se krni chahya, </a:t>
            </a:r>
            <a:r>
              <a:rPr lang="en-US" sz="1200" dirty="0" err="1">
                <a:solidFill>
                  <a:schemeClr val="bg1"/>
                </a:solidFill>
              </a:rPr>
              <a:t>gunehgaar</a:t>
            </a:r>
            <a:r>
              <a:rPr lang="en-US" sz="1200" dirty="0">
                <a:solidFill>
                  <a:schemeClr val="bg1"/>
                </a:solidFill>
              </a:rPr>
              <a:t> se </a:t>
            </a:r>
            <a:r>
              <a:rPr lang="en-US" sz="1200" dirty="0" err="1">
                <a:solidFill>
                  <a:schemeClr val="bg1"/>
                </a:solidFill>
              </a:rPr>
              <a:t>ni</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Epne </a:t>
            </a:r>
            <a:r>
              <a:rPr lang="en-US" sz="1200" dirty="0" err="1">
                <a:solidFill>
                  <a:schemeClr val="bg1"/>
                </a:solidFill>
              </a:rPr>
              <a:t>dukh</a:t>
            </a:r>
            <a:r>
              <a:rPr lang="en-US" sz="1200" dirty="0">
                <a:solidFill>
                  <a:schemeClr val="bg1"/>
                </a:solidFill>
              </a:rPr>
              <a:t> </a:t>
            </a:r>
            <a:r>
              <a:rPr lang="en-US" sz="1200" dirty="0" err="1">
                <a:solidFill>
                  <a:schemeClr val="bg1"/>
                </a:solidFill>
              </a:rPr>
              <a:t>mn</a:t>
            </a:r>
            <a:r>
              <a:rPr lang="en-US" sz="1200" dirty="0">
                <a:solidFill>
                  <a:schemeClr val="bg1"/>
                </a:solidFill>
              </a:rPr>
              <a:t> </a:t>
            </a:r>
            <a:r>
              <a:rPr lang="en-US" sz="1200" dirty="0" err="1">
                <a:solidFill>
                  <a:schemeClr val="bg1"/>
                </a:solidFill>
              </a:rPr>
              <a:t>doosron</a:t>
            </a:r>
            <a:r>
              <a:rPr lang="en-US" sz="1200" dirty="0">
                <a:solidFill>
                  <a:schemeClr val="bg1"/>
                </a:solidFill>
              </a:rPr>
              <a:t> ka </a:t>
            </a:r>
            <a:r>
              <a:rPr lang="en-US" sz="1200" dirty="0" err="1">
                <a:solidFill>
                  <a:schemeClr val="bg1"/>
                </a:solidFill>
              </a:rPr>
              <a:t>dil</a:t>
            </a:r>
            <a:r>
              <a:rPr lang="en-US" sz="1200" dirty="0">
                <a:solidFill>
                  <a:schemeClr val="bg1"/>
                </a:solidFill>
              </a:rPr>
              <a:t> </a:t>
            </a:r>
            <a:r>
              <a:rPr lang="en-US" sz="1200" dirty="0" err="1">
                <a:solidFill>
                  <a:schemeClr val="bg1"/>
                </a:solidFill>
              </a:rPr>
              <a:t>ni</a:t>
            </a:r>
            <a:r>
              <a:rPr lang="en-US" sz="1200" dirty="0">
                <a:solidFill>
                  <a:schemeClr val="bg1"/>
                </a:solidFill>
              </a:rPr>
              <a:t> </a:t>
            </a:r>
            <a:r>
              <a:rPr lang="en-US" sz="1200" dirty="0" err="1">
                <a:solidFill>
                  <a:schemeClr val="bg1"/>
                </a:solidFill>
              </a:rPr>
              <a:t>dukhate</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Gum </a:t>
            </a:r>
            <a:r>
              <a:rPr lang="en-US" sz="1200" dirty="0" err="1">
                <a:solidFill>
                  <a:schemeClr val="bg1"/>
                </a:solidFill>
              </a:rPr>
              <a:t>ishtehar</a:t>
            </a:r>
            <a:r>
              <a:rPr lang="en-US" sz="1200" dirty="0">
                <a:solidFill>
                  <a:schemeClr val="bg1"/>
                </a:solidFill>
              </a:rPr>
              <a:t> </a:t>
            </a:r>
            <a:r>
              <a:rPr lang="en-US" sz="1200" dirty="0" err="1">
                <a:solidFill>
                  <a:schemeClr val="bg1"/>
                </a:solidFill>
              </a:rPr>
              <a:t>lgane</a:t>
            </a:r>
            <a:r>
              <a:rPr lang="en-US" sz="1200" dirty="0">
                <a:solidFill>
                  <a:schemeClr val="bg1"/>
                </a:solidFill>
              </a:rPr>
              <a:t> k liae </a:t>
            </a:r>
            <a:r>
              <a:rPr lang="en-US" sz="1200" dirty="0" err="1">
                <a:solidFill>
                  <a:schemeClr val="bg1"/>
                </a:solidFill>
              </a:rPr>
              <a:t>ni</a:t>
            </a:r>
            <a:r>
              <a:rPr lang="en-US" sz="1200" dirty="0">
                <a:solidFill>
                  <a:schemeClr val="bg1"/>
                </a:solidFill>
              </a:rPr>
              <a:t> hot, </a:t>
            </a:r>
            <a:r>
              <a:rPr lang="en-US" sz="1200" dirty="0" err="1">
                <a:solidFill>
                  <a:schemeClr val="bg1"/>
                </a:solidFill>
              </a:rPr>
              <a:t>unse</a:t>
            </a:r>
            <a:r>
              <a:rPr lang="en-US" sz="1200" dirty="0">
                <a:solidFill>
                  <a:schemeClr val="bg1"/>
                </a:solidFill>
              </a:rPr>
              <a:t> </a:t>
            </a:r>
            <a:r>
              <a:rPr lang="en-US" sz="1200" dirty="0" err="1">
                <a:solidFill>
                  <a:schemeClr val="bg1"/>
                </a:solidFill>
              </a:rPr>
              <a:t>kamayi</a:t>
            </a:r>
            <a:r>
              <a:rPr lang="en-US" sz="1200" dirty="0">
                <a:solidFill>
                  <a:schemeClr val="bg1"/>
                </a:solidFill>
              </a:rPr>
              <a:t> </a:t>
            </a:r>
            <a:r>
              <a:rPr lang="en-US" sz="1200" dirty="0" err="1">
                <a:solidFill>
                  <a:schemeClr val="bg1"/>
                </a:solidFill>
              </a:rPr>
              <a:t>ni</a:t>
            </a:r>
            <a:r>
              <a:rPr lang="en-US" sz="1200" dirty="0">
                <a:solidFill>
                  <a:schemeClr val="bg1"/>
                </a:solidFill>
              </a:rPr>
              <a:t> ki jati.</a:t>
            </a:r>
          </a:p>
          <a:p>
            <a:pPr marL="171450" indent="-171450">
              <a:buFont typeface="Arial" panose="020B0604020202020204" pitchFamily="34" charset="0"/>
              <a:buChar char="•"/>
            </a:pPr>
            <a:r>
              <a:rPr lang="en-US" sz="1200" dirty="0">
                <a:solidFill>
                  <a:schemeClr val="bg1"/>
                </a:solidFill>
              </a:rPr>
              <a:t>Agr </a:t>
            </a:r>
            <a:r>
              <a:rPr lang="en-US" sz="1200" dirty="0" err="1">
                <a:solidFill>
                  <a:schemeClr val="bg1"/>
                </a:solidFill>
              </a:rPr>
              <a:t>sbr</a:t>
            </a:r>
            <a:r>
              <a:rPr lang="en-US" sz="1200" dirty="0">
                <a:solidFill>
                  <a:schemeClr val="bg1"/>
                </a:solidFill>
              </a:rPr>
              <a:t> </a:t>
            </a:r>
            <a:r>
              <a:rPr lang="en-US" sz="1200" dirty="0" err="1">
                <a:solidFill>
                  <a:schemeClr val="bg1"/>
                </a:solidFill>
              </a:rPr>
              <a:t>itna</a:t>
            </a:r>
            <a:r>
              <a:rPr lang="en-US" sz="1200" dirty="0">
                <a:solidFill>
                  <a:schemeClr val="bg1"/>
                </a:solidFill>
              </a:rPr>
              <a:t> </a:t>
            </a:r>
            <a:r>
              <a:rPr lang="en-US" sz="1200" dirty="0" err="1">
                <a:solidFill>
                  <a:schemeClr val="bg1"/>
                </a:solidFill>
              </a:rPr>
              <a:t>asan</a:t>
            </a:r>
            <a:r>
              <a:rPr lang="en-US" sz="1200" dirty="0">
                <a:solidFill>
                  <a:schemeClr val="bg1"/>
                </a:solidFill>
              </a:rPr>
              <a:t> </a:t>
            </a:r>
            <a:r>
              <a:rPr lang="en-US" sz="1200" dirty="0" err="1">
                <a:solidFill>
                  <a:schemeClr val="bg1"/>
                </a:solidFill>
              </a:rPr>
              <a:t>hota</a:t>
            </a:r>
            <a:r>
              <a:rPr lang="en-US" sz="1200" dirty="0">
                <a:solidFill>
                  <a:schemeClr val="bg1"/>
                </a:solidFill>
              </a:rPr>
              <a:t> to </a:t>
            </a:r>
            <a:r>
              <a:rPr lang="en-US" sz="1200" dirty="0" err="1">
                <a:solidFill>
                  <a:schemeClr val="bg1"/>
                </a:solidFill>
              </a:rPr>
              <a:t>hr</a:t>
            </a:r>
            <a:r>
              <a:rPr lang="en-US" sz="1200" dirty="0">
                <a:solidFill>
                  <a:schemeClr val="bg1"/>
                </a:solidFill>
              </a:rPr>
              <a:t> koi </a:t>
            </a:r>
            <a:r>
              <a:rPr lang="en-US" sz="1200" dirty="0" err="1">
                <a:solidFill>
                  <a:schemeClr val="bg1"/>
                </a:solidFill>
              </a:rPr>
              <a:t>doosre</a:t>
            </a:r>
            <a:r>
              <a:rPr lang="en-US" sz="1200" dirty="0">
                <a:solidFill>
                  <a:schemeClr val="bg1"/>
                </a:solidFill>
              </a:rPr>
              <a:t> ko </a:t>
            </a:r>
            <a:r>
              <a:rPr lang="en-US" sz="1200" dirty="0" err="1">
                <a:solidFill>
                  <a:schemeClr val="bg1"/>
                </a:solidFill>
              </a:rPr>
              <a:t>krne</a:t>
            </a:r>
            <a:r>
              <a:rPr lang="en-US" sz="1200" dirty="0">
                <a:solidFill>
                  <a:schemeClr val="bg1"/>
                </a:solidFill>
              </a:rPr>
              <a:t> ko </a:t>
            </a:r>
            <a:r>
              <a:rPr lang="en-US" sz="1200" dirty="0" err="1">
                <a:solidFill>
                  <a:schemeClr val="bg1"/>
                </a:solidFill>
              </a:rPr>
              <a:t>na</a:t>
            </a:r>
            <a:r>
              <a:rPr lang="en-US" sz="1200" dirty="0">
                <a:solidFill>
                  <a:schemeClr val="bg1"/>
                </a:solidFill>
              </a:rPr>
              <a:t> </a:t>
            </a:r>
            <a:r>
              <a:rPr lang="en-US" sz="1200" dirty="0" err="1">
                <a:solidFill>
                  <a:schemeClr val="bg1"/>
                </a:solidFill>
              </a:rPr>
              <a:t>hota</a:t>
            </a:r>
            <a:r>
              <a:rPr lang="en-US" sz="1200" dirty="0">
                <a:solidFill>
                  <a:schemeClr val="bg1"/>
                </a:solidFill>
              </a:rPr>
              <a:t>, sb khud hi </a:t>
            </a:r>
            <a:r>
              <a:rPr lang="en-US" sz="1200" dirty="0" err="1">
                <a:solidFill>
                  <a:schemeClr val="bg1"/>
                </a:solidFill>
              </a:rPr>
              <a:t>kr</a:t>
            </a:r>
            <a:r>
              <a:rPr lang="en-US" sz="1200" dirty="0">
                <a:solidFill>
                  <a:schemeClr val="bg1"/>
                </a:solidFill>
              </a:rPr>
              <a:t> </a:t>
            </a:r>
            <a:r>
              <a:rPr lang="en-US" sz="1200" dirty="0" err="1">
                <a:solidFill>
                  <a:schemeClr val="bg1"/>
                </a:solidFill>
              </a:rPr>
              <a:t>lete</a:t>
            </a:r>
            <a:r>
              <a:rPr lang="en-US" sz="1200" dirty="0">
                <a:solidFill>
                  <a:schemeClr val="bg1"/>
                </a:solidFill>
              </a:rPr>
              <a:t>.</a:t>
            </a:r>
          </a:p>
        </p:txBody>
      </p:sp>
    </p:spTree>
    <p:extLst>
      <p:ext uri="{BB962C8B-B14F-4D97-AF65-F5344CB8AC3E}">
        <p14:creationId xmlns:p14="http://schemas.microsoft.com/office/powerpoint/2010/main" val="4696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56168-F43E-9791-824F-91F49BB08872}"/>
              </a:ext>
            </a:extLst>
          </p:cNvPr>
          <p:cNvPicPr>
            <a:picLocks noChangeAspect="1"/>
          </p:cNvPicPr>
          <p:nvPr/>
        </p:nvPicPr>
        <p:blipFill>
          <a:blip r:embed="rId2">
            <a:extLst>
              <a:ext uri="{28A0092B-C50C-407E-A947-70E740481C1C}">
                <a14:useLocalDpi xmlns:a14="http://schemas.microsoft.com/office/drawing/2010/main" val="0"/>
              </a:ext>
            </a:extLst>
          </a:blip>
          <a:srcRect l="4849" t="66121" r="4242" b="12425"/>
          <a:stretch/>
        </p:blipFill>
        <p:spPr>
          <a:xfrm>
            <a:off x="3381375" y="2682180"/>
            <a:ext cx="5715000" cy="1685926"/>
          </a:xfrm>
          <a:prstGeom prst="rect">
            <a:avLst/>
          </a:prstGeom>
        </p:spPr>
      </p:pic>
      <p:sp>
        <p:nvSpPr>
          <p:cNvPr id="4" name="TextBox 3">
            <a:extLst>
              <a:ext uri="{FF2B5EF4-FFF2-40B4-BE49-F238E27FC236}">
                <a16:creationId xmlns:a16="http://schemas.microsoft.com/office/drawing/2014/main" id="{718A6EB9-7C21-9DE6-085F-1D10A07F1D0F}"/>
              </a:ext>
            </a:extLst>
          </p:cNvPr>
          <p:cNvSpPr txBox="1"/>
          <p:nvPr/>
        </p:nvSpPr>
        <p:spPr>
          <a:xfrm>
            <a:off x="2933701" y="4524374"/>
            <a:ext cx="6829424" cy="1077218"/>
          </a:xfrm>
          <a:prstGeom prst="rect">
            <a:avLst/>
          </a:prstGeom>
          <a:noFill/>
        </p:spPr>
        <p:txBody>
          <a:bodyPr wrap="square" rtlCol="0">
            <a:spAutoFit/>
          </a:bodyPr>
          <a:lstStyle/>
          <a:p>
            <a:r>
              <a:rPr lang="en-US" sz="1600" b="1" dirty="0">
                <a:solidFill>
                  <a:schemeClr val="bg1"/>
                </a:solidFill>
                <a:latin typeface="+mj-lt"/>
              </a:rPr>
              <a:t>Haalim</a:t>
            </a:r>
            <a:r>
              <a:rPr lang="en-US" sz="1600" dirty="0">
                <a:solidFill>
                  <a:schemeClr val="bg1"/>
                </a:solidFill>
                <a:latin typeface="+mj-lt"/>
              </a:rPr>
              <a:t> is an </a:t>
            </a:r>
            <a:r>
              <a:rPr lang="en-US" sz="1600" b="1" dirty="0">
                <a:solidFill>
                  <a:schemeClr val="bg1"/>
                </a:solidFill>
                <a:latin typeface="+mj-lt"/>
              </a:rPr>
              <a:t>Urdu novel</a:t>
            </a:r>
            <a:r>
              <a:rPr lang="en-US" sz="1600" dirty="0">
                <a:solidFill>
                  <a:schemeClr val="bg1"/>
                </a:solidFill>
                <a:latin typeface="+mj-lt"/>
              </a:rPr>
              <a:t> with its title meaning </a:t>
            </a:r>
            <a:r>
              <a:rPr lang="en-US" sz="1600" b="1" dirty="0">
                <a:solidFill>
                  <a:schemeClr val="bg1"/>
                </a:solidFill>
                <a:latin typeface="+mj-lt"/>
              </a:rPr>
              <a:t>"A Dreamer"</a:t>
            </a:r>
            <a:r>
              <a:rPr lang="en-US" sz="1600" dirty="0">
                <a:solidFill>
                  <a:schemeClr val="bg1"/>
                </a:solidFill>
                <a:latin typeface="+mj-lt"/>
              </a:rPr>
              <a:t> in Arabic. The story follows </a:t>
            </a:r>
            <a:r>
              <a:rPr lang="en-US" sz="1600" b="1" dirty="0">
                <a:solidFill>
                  <a:schemeClr val="bg1"/>
                </a:solidFill>
                <a:latin typeface="+mj-lt"/>
              </a:rPr>
              <a:t>ambitious and mysterious characters</a:t>
            </a:r>
            <a:r>
              <a:rPr lang="en-US" sz="1600" dirty="0">
                <a:solidFill>
                  <a:schemeClr val="bg1"/>
                </a:solidFill>
                <a:latin typeface="+mj-lt"/>
              </a:rPr>
              <a:t> who embark on a journey filled with </a:t>
            </a:r>
            <a:r>
              <a:rPr lang="en-US" sz="1600" b="1" dirty="0">
                <a:solidFill>
                  <a:schemeClr val="bg1"/>
                </a:solidFill>
                <a:latin typeface="+mj-lt"/>
              </a:rPr>
              <a:t>challenges, dreams, and destiny</a:t>
            </a:r>
            <a:r>
              <a:rPr lang="en-US" sz="1600" dirty="0">
                <a:solidFill>
                  <a:schemeClr val="bg1"/>
                </a:solidFill>
                <a:latin typeface="+mj-lt"/>
              </a:rPr>
              <a:t>. It explores themes of </a:t>
            </a:r>
            <a:r>
              <a:rPr lang="en-US" sz="1600" b="1" dirty="0">
                <a:solidFill>
                  <a:schemeClr val="bg1"/>
                </a:solidFill>
                <a:latin typeface="+mj-lt"/>
              </a:rPr>
              <a:t>self-discovery, struggle, ambition, and faith</a:t>
            </a:r>
            <a:r>
              <a:rPr lang="en-US" sz="1600" dirty="0">
                <a:solidFill>
                  <a:schemeClr val="bg1"/>
                </a:solidFill>
                <a:latin typeface="+mj-lt"/>
              </a:rPr>
              <a:t>, encouraging readers to </a:t>
            </a:r>
            <a:r>
              <a:rPr lang="en-US" sz="1600" b="1" dirty="0">
                <a:solidFill>
                  <a:schemeClr val="bg1"/>
                </a:solidFill>
                <a:latin typeface="+mj-lt"/>
              </a:rPr>
              <a:t>chase their dreams despite obstacles</a:t>
            </a:r>
            <a:r>
              <a:rPr lang="en-US" sz="1600" dirty="0">
                <a:solidFill>
                  <a:schemeClr val="bg1"/>
                </a:solidFill>
                <a:latin typeface="+mj-lt"/>
              </a:rPr>
              <a:t>.</a:t>
            </a:r>
          </a:p>
        </p:txBody>
      </p:sp>
      <p:pic>
        <p:nvPicPr>
          <p:cNvPr id="6" name="Picture 5">
            <a:extLst>
              <a:ext uri="{FF2B5EF4-FFF2-40B4-BE49-F238E27FC236}">
                <a16:creationId xmlns:a16="http://schemas.microsoft.com/office/drawing/2014/main" id="{D3061190-01C3-C94F-1B9B-5502351B4C0E}"/>
              </a:ext>
            </a:extLst>
          </p:cNvPr>
          <p:cNvPicPr>
            <a:picLocks noChangeAspect="1"/>
          </p:cNvPicPr>
          <p:nvPr/>
        </p:nvPicPr>
        <p:blipFill>
          <a:blip r:embed="rId3"/>
          <a:stretch>
            <a:fillRect/>
          </a:stretch>
        </p:blipFill>
        <p:spPr>
          <a:xfrm>
            <a:off x="3867150" y="1197830"/>
            <a:ext cx="4438649" cy="1220628"/>
          </a:xfrm>
          <a:prstGeom prst="rect">
            <a:avLst/>
          </a:prstGeom>
        </p:spPr>
      </p:pic>
    </p:spTree>
    <p:extLst>
      <p:ext uri="{BB962C8B-B14F-4D97-AF65-F5344CB8AC3E}">
        <p14:creationId xmlns:p14="http://schemas.microsoft.com/office/powerpoint/2010/main" val="42321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E8942AE-929A-ABAC-FC29-E225B1455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V="1">
            <a:off x="7381875" y="2047876"/>
            <a:ext cx="3428999" cy="6191253"/>
          </a:xfrm>
          <a:prstGeom prst="rect">
            <a:avLst/>
          </a:prstGeom>
        </p:spPr>
      </p:pic>
      <p:pic>
        <p:nvPicPr>
          <p:cNvPr id="18" name="Picture 17">
            <a:extLst>
              <a:ext uri="{FF2B5EF4-FFF2-40B4-BE49-F238E27FC236}">
                <a16:creationId xmlns:a16="http://schemas.microsoft.com/office/drawing/2014/main" id="{641231D8-1C6D-B30A-B390-C21A20220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V="1">
            <a:off x="1381127" y="-1381129"/>
            <a:ext cx="3428999" cy="6191253"/>
          </a:xfrm>
          <a:prstGeom prst="rect">
            <a:avLst/>
          </a:prstGeom>
        </p:spPr>
      </p:pic>
      <p:sp>
        <p:nvSpPr>
          <p:cNvPr id="20" name="TextBox 19">
            <a:extLst>
              <a:ext uri="{FF2B5EF4-FFF2-40B4-BE49-F238E27FC236}">
                <a16:creationId xmlns:a16="http://schemas.microsoft.com/office/drawing/2014/main" id="{C3DE7221-AD4C-F4C0-584D-1AB8113F0850}"/>
              </a:ext>
            </a:extLst>
          </p:cNvPr>
          <p:cNvSpPr txBox="1"/>
          <p:nvPr/>
        </p:nvSpPr>
        <p:spPr>
          <a:xfrm>
            <a:off x="3956038" y="2991478"/>
            <a:ext cx="5184437" cy="923330"/>
          </a:xfrm>
          <a:prstGeom prst="rect">
            <a:avLst/>
          </a:prstGeom>
          <a:noFill/>
        </p:spPr>
        <p:txBody>
          <a:bodyPr wrap="square" rtlCol="0">
            <a:spAutoFit/>
          </a:bodyPr>
          <a:lstStyle/>
          <a:p>
            <a:r>
              <a:rPr lang="en-US" sz="5400" dirty="0">
                <a:ln>
                  <a:solidFill>
                    <a:srgbClr val="07335E"/>
                  </a:solidFill>
                </a:ln>
                <a:solidFill>
                  <a:schemeClr val="bg1"/>
                </a:solidFill>
                <a:latin typeface="Muthiara -Demo Version-" panose="02000500000000000000" pitchFamily="2" charset="0"/>
              </a:rPr>
              <a:t>Thank you !!!</a:t>
            </a:r>
          </a:p>
        </p:txBody>
      </p:sp>
      <p:sp>
        <p:nvSpPr>
          <p:cNvPr id="19" name="TextBox 18">
            <a:extLst>
              <a:ext uri="{FF2B5EF4-FFF2-40B4-BE49-F238E27FC236}">
                <a16:creationId xmlns:a16="http://schemas.microsoft.com/office/drawing/2014/main" id="{45BFCB0A-6F17-D3AF-C8CC-C37090DFD306}"/>
              </a:ext>
            </a:extLst>
          </p:cNvPr>
          <p:cNvSpPr txBox="1"/>
          <p:nvPr/>
        </p:nvSpPr>
        <p:spPr>
          <a:xfrm>
            <a:off x="4029190" y="3052921"/>
            <a:ext cx="5629090" cy="923330"/>
          </a:xfrm>
          <a:prstGeom prst="rect">
            <a:avLst/>
          </a:prstGeom>
          <a:noFill/>
        </p:spPr>
        <p:txBody>
          <a:bodyPr wrap="square" rtlCol="0">
            <a:spAutoFit/>
          </a:bodyPr>
          <a:lstStyle/>
          <a:p>
            <a:r>
              <a:rPr lang="en-US" sz="5400" dirty="0">
                <a:solidFill>
                  <a:srgbClr val="07335E"/>
                </a:solidFill>
                <a:latin typeface="Muthiara -Demo Version-" panose="02000500000000000000" pitchFamily="2" charset="0"/>
              </a:rPr>
              <a:t>Thank you !!!</a:t>
            </a:r>
          </a:p>
        </p:txBody>
      </p:sp>
    </p:spTree>
    <p:extLst>
      <p:ext uri="{BB962C8B-B14F-4D97-AF65-F5344CB8AC3E}">
        <p14:creationId xmlns:p14="http://schemas.microsoft.com/office/powerpoint/2010/main" val="39394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566F1A-2FC8-98D0-D30C-FA4AF966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024448" y="2584938"/>
            <a:ext cx="2778369" cy="5556738"/>
          </a:xfrm>
          <a:prstGeom prst="rect">
            <a:avLst/>
          </a:prstGeom>
        </p:spPr>
      </p:pic>
      <p:pic>
        <p:nvPicPr>
          <p:cNvPr id="9" name="Picture 8">
            <a:extLst>
              <a:ext uri="{FF2B5EF4-FFF2-40B4-BE49-F238E27FC236}">
                <a16:creationId xmlns:a16="http://schemas.microsoft.com/office/drawing/2014/main" id="{70061A96-B735-8B5B-684C-1E1461916B98}"/>
              </a:ext>
            </a:extLst>
          </p:cNvPr>
          <p:cNvPicPr>
            <a:picLocks noChangeAspect="1"/>
          </p:cNvPicPr>
          <p:nvPr/>
        </p:nvPicPr>
        <p:blipFill>
          <a:blip r:embed="rId3"/>
          <a:stretch>
            <a:fillRect/>
          </a:stretch>
        </p:blipFill>
        <p:spPr>
          <a:xfrm>
            <a:off x="199292" y="442253"/>
            <a:ext cx="6319431" cy="1694567"/>
          </a:xfrm>
          <a:prstGeom prst="rect">
            <a:avLst/>
          </a:prstGeom>
        </p:spPr>
      </p:pic>
      <p:sp>
        <p:nvSpPr>
          <p:cNvPr id="11" name="Rectangle: Rounded Corners 10">
            <a:extLst>
              <a:ext uri="{FF2B5EF4-FFF2-40B4-BE49-F238E27FC236}">
                <a16:creationId xmlns:a16="http://schemas.microsoft.com/office/drawing/2014/main" id="{F6A224DB-708A-4F35-D8AE-98E1ADF3BBDF}"/>
              </a:ext>
            </a:extLst>
          </p:cNvPr>
          <p:cNvSpPr/>
          <p:nvPr/>
        </p:nvSpPr>
        <p:spPr>
          <a:xfrm>
            <a:off x="820715" y="2738507"/>
            <a:ext cx="5010692" cy="3363354"/>
          </a:xfrm>
          <a:prstGeom prst="roundRect">
            <a:avLst/>
          </a:prstGeom>
          <a:noFill/>
          <a:ln>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19F71F3-3AB8-B27A-7C01-65D6565ADB1B}"/>
              </a:ext>
            </a:extLst>
          </p:cNvPr>
          <p:cNvPicPr>
            <a:picLocks noChangeAspect="1"/>
          </p:cNvPicPr>
          <p:nvPr/>
        </p:nvPicPr>
        <p:blipFill>
          <a:blip r:embed="rId4"/>
          <a:srcRect l="7549" r="19210" b="39579"/>
          <a:stretch/>
        </p:blipFill>
        <p:spPr>
          <a:xfrm>
            <a:off x="6443309" y="385478"/>
            <a:ext cx="4480971" cy="1466122"/>
          </a:xfrm>
          <a:prstGeom prst="rect">
            <a:avLst/>
          </a:prstGeom>
        </p:spPr>
      </p:pic>
      <p:pic>
        <p:nvPicPr>
          <p:cNvPr id="15" name="Picture 14">
            <a:extLst>
              <a:ext uri="{FF2B5EF4-FFF2-40B4-BE49-F238E27FC236}">
                <a16:creationId xmlns:a16="http://schemas.microsoft.com/office/drawing/2014/main" id="{5DD6CDA0-135B-E3D7-0B18-CAC9D2171747}"/>
              </a:ext>
            </a:extLst>
          </p:cNvPr>
          <p:cNvPicPr>
            <a:picLocks noChangeAspect="1"/>
          </p:cNvPicPr>
          <p:nvPr/>
        </p:nvPicPr>
        <p:blipFill>
          <a:blip r:embed="rId5"/>
          <a:stretch>
            <a:fillRect/>
          </a:stretch>
        </p:blipFill>
        <p:spPr>
          <a:xfrm>
            <a:off x="6294570" y="1851600"/>
            <a:ext cx="5698138" cy="1454952"/>
          </a:xfrm>
          <a:prstGeom prst="rect">
            <a:avLst/>
          </a:prstGeom>
        </p:spPr>
      </p:pic>
      <p:sp>
        <p:nvSpPr>
          <p:cNvPr id="2" name="Rectangle: Rounded Corners 1">
            <a:extLst>
              <a:ext uri="{FF2B5EF4-FFF2-40B4-BE49-F238E27FC236}">
                <a16:creationId xmlns:a16="http://schemas.microsoft.com/office/drawing/2014/main" id="{89397C70-ACC3-4007-9FC1-0ECDD746E869}"/>
              </a:ext>
            </a:extLst>
          </p:cNvPr>
          <p:cNvSpPr/>
          <p:nvPr/>
        </p:nvSpPr>
        <p:spPr>
          <a:xfrm>
            <a:off x="647338" y="2608969"/>
            <a:ext cx="5357446" cy="3622431"/>
          </a:xfrm>
          <a:prstGeom prst="roundRect">
            <a:avLst/>
          </a:prstGeom>
          <a:noFill/>
          <a:ln>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9C3A6C8-0706-1C59-2F84-8BED89B07A6B}"/>
              </a:ext>
            </a:extLst>
          </p:cNvPr>
          <p:cNvSpPr txBox="1"/>
          <p:nvPr/>
        </p:nvSpPr>
        <p:spPr>
          <a:xfrm>
            <a:off x="1221732" y="2832093"/>
            <a:ext cx="4450389" cy="3193182"/>
          </a:xfrm>
          <a:prstGeom prst="rect">
            <a:avLst/>
          </a:prstGeom>
          <a:noFill/>
        </p:spPr>
        <p:txBody>
          <a:bodyPr wrap="square" rtlCol="0">
            <a:spAutoFit/>
          </a:bodyPr>
          <a:lstStyle/>
          <a:p>
            <a:r>
              <a:rPr lang="en-US" sz="1200" b="1" dirty="0" err="1">
                <a:solidFill>
                  <a:schemeClr val="bg1"/>
                </a:solidFill>
                <a:latin typeface="Times New Roman" panose="02020603050405020304" pitchFamily="18" charset="0"/>
                <a:cs typeface="Times New Roman" panose="02020603050405020304" pitchFamily="18" charset="0"/>
              </a:rPr>
              <a:t>Nemrah</a:t>
            </a:r>
            <a:r>
              <a:rPr lang="en-US" sz="1200" b="1" dirty="0">
                <a:solidFill>
                  <a:schemeClr val="bg1"/>
                </a:solidFill>
                <a:latin typeface="Times New Roman" panose="02020603050405020304" pitchFamily="18" charset="0"/>
                <a:cs typeface="Times New Roman" panose="02020603050405020304" pitchFamily="18" charset="0"/>
              </a:rPr>
              <a:t> Ahmed: A Journey as an entrepreneur</a:t>
            </a:r>
          </a:p>
          <a:p>
            <a:endParaRPr lang="en-US" sz="1000" b="1" dirty="0">
              <a:solidFill>
                <a:schemeClr val="bg1"/>
              </a:solidFill>
            </a:endParaRPr>
          </a:p>
          <a:p>
            <a:pPr marL="171450" indent="-171450">
              <a:buFont typeface="Arial" panose="020B0604020202020204" pitchFamily="34" charset="0"/>
              <a:buChar char="•"/>
            </a:pPr>
            <a:r>
              <a:rPr lang="en-US" sz="1100" b="1" dirty="0" err="1">
                <a:solidFill>
                  <a:schemeClr val="bg1"/>
                </a:solidFill>
                <a:latin typeface="Times New Roman" panose="02020603050405020304" pitchFamily="18" charset="0"/>
                <a:cs typeface="Times New Roman" panose="02020603050405020304" pitchFamily="18" charset="0"/>
              </a:rPr>
              <a:t>Zanjabeel</a:t>
            </a:r>
            <a:r>
              <a:rPr lang="en-US" sz="1100" dirty="0">
                <a:solidFill>
                  <a:schemeClr val="bg1"/>
                </a:solidFill>
                <a:latin typeface="Times New Roman" panose="02020603050405020304" pitchFamily="18" charset="0"/>
                <a:cs typeface="Times New Roman" panose="02020603050405020304" pitchFamily="18" charset="0"/>
              </a:rPr>
              <a:t> </a:t>
            </a:r>
            <a:r>
              <a:rPr lang="en-US" sz="1050" dirty="0">
                <a:solidFill>
                  <a:schemeClr val="bg1"/>
                </a:solidFill>
              </a:rPr>
              <a:t>– A bookstore founded by </a:t>
            </a:r>
            <a:r>
              <a:rPr lang="en-US" sz="1050" b="1" dirty="0" err="1">
                <a:solidFill>
                  <a:schemeClr val="bg1"/>
                </a:solidFill>
              </a:rPr>
              <a:t>Nemrah</a:t>
            </a:r>
            <a:r>
              <a:rPr lang="en-US" sz="1050" b="1" dirty="0">
                <a:solidFill>
                  <a:schemeClr val="bg1"/>
                </a:solidFill>
              </a:rPr>
              <a:t> Ahmed</a:t>
            </a:r>
            <a:r>
              <a:rPr lang="en-US" sz="1050" dirty="0">
                <a:solidFill>
                  <a:schemeClr val="bg1"/>
                </a:solidFill>
              </a:rPr>
              <a:t> in </a:t>
            </a:r>
            <a:r>
              <a:rPr lang="en-US" sz="1050" b="1" dirty="0">
                <a:solidFill>
                  <a:schemeClr val="bg1"/>
                </a:solidFill>
              </a:rPr>
              <a:t>March 2016</a:t>
            </a:r>
            <a:r>
              <a:rPr lang="en-US" sz="1050" dirty="0">
                <a:solidFill>
                  <a:schemeClr val="bg1"/>
                </a:solidFill>
              </a:rPr>
              <a:t>.</a:t>
            </a:r>
          </a:p>
          <a:p>
            <a:pPr marL="171450" indent="-171450">
              <a:buFont typeface="Arial" panose="020B0604020202020204" pitchFamily="34" charset="0"/>
              <a:buChar char="•"/>
            </a:pPr>
            <a:r>
              <a:rPr lang="en-US" sz="1050" b="1" dirty="0">
                <a:solidFill>
                  <a:schemeClr val="bg1"/>
                </a:solidFill>
              </a:rPr>
              <a:t>Name Meaning</a:t>
            </a:r>
            <a:r>
              <a:rPr lang="en-US" sz="1050" dirty="0">
                <a:solidFill>
                  <a:schemeClr val="bg1"/>
                </a:solidFill>
              </a:rPr>
              <a:t> – Derived from Arabic, meaning </a:t>
            </a:r>
            <a:r>
              <a:rPr lang="en-US" sz="1050" b="1" dirty="0">
                <a:solidFill>
                  <a:schemeClr val="bg1"/>
                </a:solidFill>
              </a:rPr>
              <a:t>ginger</a:t>
            </a:r>
            <a:r>
              <a:rPr lang="en-US" sz="1050" dirty="0">
                <a:solidFill>
                  <a:schemeClr val="bg1"/>
                </a:solidFill>
              </a:rPr>
              <a:t>, symbolizing a </a:t>
            </a:r>
            <a:r>
              <a:rPr lang="en-US" sz="1050" b="1" dirty="0">
                <a:solidFill>
                  <a:schemeClr val="bg1"/>
                </a:solidFill>
              </a:rPr>
              <a:t>spring in Jannah (Paradise)</a:t>
            </a:r>
            <a:r>
              <a:rPr lang="en-US" sz="1050" dirty="0">
                <a:solidFill>
                  <a:schemeClr val="bg1"/>
                </a:solidFill>
              </a:rPr>
              <a:t> and </a:t>
            </a:r>
            <a:r>
              <a:rPr lang="en-US" sz="1050" b="1" dirty="0">
                <a:solidFill>
                  <a:schemeClr val="bg1"/>
                </a:solidFill>
              </a:rPr>
              <a:t>knowledge</a:t>
            </a:r>
            <a:r>
              <a:rPr lang="en-US" sz="1050" dirty="0">
                <a:solidFill>
                  <a:schemeClr val="bg1"/>
                </a:solidFill>
              </a:rPr>
              <a:t>.</a:t>
            </a:r>
          </a:p>
          <a:p>
            <a:pPr marL="171450" indent="-171450">
              <a:buFont typeface="Arial" panose="020B0604020202020204" pitchFamily="34" charset="0"/>
              <a:buChar char="•"/>
            </a:pPr>
            <a:r>
              <a:rPr lang="en-US" sz="1050" b="1" dirty="0">
                <a:solidFill>
                  <a:schemeClr val="bg1"/>
                </a:solidFill>
              </a:rPr>
              <a:t> Books Available</a:t>
            </a:r>
            <a:r>
              <a:rPr lang="en-US" sz="1050" dirty="0">
                <a:solidFill>
                  <a:schemeClr val="bg1"/>
                </a:solidFill>
              </a:rPr>
              <a:t> – Offers a range of books, including </a:t>
            </a:r>
            <a:r>
              <a:rPr lang="en-US" sz="1050" b="1" dirty="0" err="1">
                <a:solidFill>
                  <a:schemeClr val="bg1"/>
                </a:solidFill>
              </a:rPr>
              <a:t>Nemrah</a:t>
            </a:r>
            <a:r>
              <a:rPr lang="en-US" sz="1050" b="1" dirty="0">
                <a:solidFill>
                  <a:schemeClr val="bg1"/>
                </a:solidFill>
              </a:rPr>
              <a:t> Ahmed’s novels</a:t>
            </a:r>
            <a:r>
              <a:rPr lang="en-US" sz="1050" dirty="0">
                <a:solidFill>
                  <a:schemeClr val="bg1"/>
                </a:solidFill>
              </a:rPr>
              <a:t>.</a:t>
            </a:r>
          </a:p>
          <a:p>
            <a:pPr marL="171450" indent="-171450">
              <a:buFont typeface="Arial" panose="020B0604020202020204" pitchFamily="34" charset="0"/>
              <a:buChar char="•"/>
            </a:pPr>
            <a:r>
              <a:rPr lang="en-US" sz="1050" b="1" dirty="0">
                <a:solidFill>
                  <a:schemeClr val="bg1"/>
                </a:solidFill>
              </a:rPr>
              <a:t>Goal</a:t>
            </a:r>
            <a:r>
              <a:rPr lang="en-US" sz="1050" dirty="0">
                <a:solidFill>
                  <a:schemeClr val="bg1"/>
                </a:solidFill>
              </a:rPr>
              <a:t> – Provides </a:t>
            </a:r>
            <a:r>
              <a:rPr lang="en-US" sz="1050" b="1" dirty="0">
                <a:solidFill>
                  <a:schemeClr val="bg1"/>
                </a:solidFill>
              </a:rPr>
              <a:t>quality literature</a:t>
            </a:r>
            <a:r>
              <a:rPr lang="en-US" sz="1050" dirty="0">
                <a:solidFill>
                  <a:schemeClr val="bg1"/>
                </a:solidFill>
              </a:rPr>
              <a:t> at </a:t>
            </a:r>
            <a:r>
              <a:rPr lang="en-US" sz="1050" b="1" dirty="0">
                <a:solidFill>
                  <a:schemeClr val="bg1"/>
                </a:solidFill>
              </a:rPr>
              <a:t>affordable prices</a:t>
            </a:r>
            <a:r>
              <a:rPr lang="en-US" sz="1050" dirty="0">
                <a:solidFill>
                  <a:schemeClr val="bg1"/>
                </a:solidFill>
              </a:rPr>
              <a:t>.</a:t>
            </a:r>
          </a:p>
          <a:p>
            <a:pPr marL="171450" indent="-171450">
              <a:buFont typeface="Arial" panose="020B0604020202020204" pitchFamily="34" charset="0"/>
              <a:buChar char="•"/>
            </a:pPr>
            <a:endParaRPr lang="en-US" sz="1050" dirty="0">
              <a:solidFill>
                <a:schemeClr val="bg1"/>
              </a:solidFill>
            </a:endParaRPr>
          </a:p>
          <a:p>
            <a:pPr marL="171450" indent="-171450">
              <a:buFont typeface="Arial" panose="020B0604020202020204" pitchFamily="34" charset="0"/>
              <a:buChar char="•"/>
            </a:pPr>
            <a:r>
              <a:rPr lang="en-US" sz="1100" b="1" dirty="0">
                <a:solidFill>
                  <a:schemeClr val="bg1"/>
                </a:solidFill>
                <a:latin typeface="Times New Roman" panose="02020603050405020304" pitchFamily="18" charset="0"/>
                <a:cs typeface="Times New Roman" panose="02020603050405020304" pitchFamily="18" charset="0"/>
              </a:rPr>
              <a:t>Taalib-e-Quran</a:t>
            </a:r>
            <a:r>
              <a:rPr lang="en-US" sz="1050" dirty="0">
                <a:solidFill>
                  <a:schemeClr val="bg1"/>
                </a:solidFill>
              </a:rPr>
              <a:t> – An initiative by </a:t>
            </a:r>
            <a:r>
              <a:rPr lang="en-US" sz="1050" b="1" dirty="0" err="1">
                <a:solidFill>
                  <a:schemeClr val="bg1"/>
                </a:solidFill>
              </a:rPr>
              <a:t>Nemrah</a:t>
            </a:r>
            <a:r>
              <a:rPr lang="en-US" sz="1050" b="1" dirty="0">
                <a:solidFill>
                  <a:schemeClr val="bg1"/>
                </a:solidFill>
              </a:rPr>
              <a:t> Ahmed</a:t>
            </a:r>
            <a:r>
              <a:rPr lang="en-US" sz="1050" dirty="0">
                <a:solidFill>
                  <a:schemeClr val="bg1"/>
                </a:solidFill>
              </a:rPr>
              <a:t> for </a:t>
            </a:r>
            <a:r>
              <a:rPr lang="en-US" sz="1050" b="1" dirty="0">
                <a:solidFill>
                  <a:schemeClr val="bg1"/>
                </a:solidFill>
              </a:rPr>
              <a:t>Quranic education</a:t>
            </a:r>
            <a:r>
              <a:rPr lang="en-US" sz="1050" dirty="0">
                <a:solidFill>
                  <a:schemeClr val="bg1"/>
                </a:solidFill>
              </a:rPr>
              <a:t>.</a:t>
            </a:r>
          </a:p>
          <a:p>
            <a:pPr marL="171450" indent="-171450">
              <a:buFont typeface="Arial" panose="020B0604020202020204" pitchFamily="34" charset="0"/>
              <a:buChar char="•"/>
            </a:pPr>
            <a:r>
              <a:rPr lang="en-US" sz="1050" b="1" dirty="0">
                <a:solidFill>
                  <a:schemeClr val="bg1"/>
                </a:solidFill>
              </a:rPr>
              <a:t>Meaning</a:t>
            </a:r>
            <a:r>
              <a:rPr lang="en-US" sz="1050" dirty="0">
                <a:solidFill>
                  <a:schemeClr val="bg1"/>
                </a:solidFill>
              </a:rPr>
              <a:t> – Translates to </a:t>
            </a:r>
            <a:r>
              <a:rPr lang="en-US" sz="1050" b="1" dirty="0">
                <a:solidFill>
                  <a:schemeClr val="bg1"/>
                </a:solidFill>
              </a:rPr>
              <a:t>"Seeker of the Quran.“</a:t>
            </a:r>
          </a:p>
          <a:p>
            <a:pPr marL="171450" indent="-171450">
              <a:buFont typeface="Arial" panose="020B0604020202020204" pitchFamily="34" charset="0"/>
              <a:buChar char="•"/>
            </a:pPr>
            <a:r>
              <a:rPr lang="en-US" sz="1050" b="1" dirty="0">
                <a:solidFill>
                  <a:schemeClr val="bg1"/>
                </a:solidFill>
              </a:rPr>
              <a:t>Offerings</a:t>
            </a:r>
            <a:r>
              <a:rPr lang="en-US" sz="1050" dirty="0">
                <a:solidFill>
                  <a:schemeClr val="bg1"/>
                </a:solidFill>
              </a:rPr>
              <a:t> – Provides </a:t>
            </a:r>
            <a:r>
              <a:rPr lang="en-US" sz="1050" b="1" dirty="0">
                <a:solidFill>
                  <a:schemeClr val="bg1"/>
                </a:solidFill>
              </a:rPr>
              <a:t>daily Quranic reminders</a:t>
            </a:r>
            <a:r>
              <a:rPr lang="en-US" sz="1050" dirty="0">
                <a:solidFill>
                  <a:schemeClr val="bg1"/>
                </a:solidFill>
              </a:rPr>
              <a:t> and </a:t>
            </a:r>
            <a:r>
              <a:rPr lang="en-US" sz="1050" b="1" dirty="0">
                <a:solidFill>
                  <a:schemeClr val="bg1"/>
                </a:solidFill>
              </a:rPr>
              <a:t>courses</a:t>
            </a:r>
            <a:r>
              <a:rPr lang="en-US" sz="1050" dirty="0">
                <a:solidFill>
                  <a:schemeClr val="bg1"/>
                </a:solidFill>
              </a:rPr>
              <a:t> for deeper understanding.</a:t>
            </a:r>
            <a:endParaRPr lang="en-US" sz="1050" b="1" dirty="0">
              <a:solidFill>
                <a:schemeClr val="bg1"/>
              </a:solidFill>
            </a:endParaRPr>
          </a:p>
          <a:p>
            <a:pPr marL="171450" indent="-171450">
              <a:buFont typeface="Arial" panose="020B0604020202020204" pitchFamily="34" charset="0"/>
              <a:buChar char="•"/>
            </a:pPr>
            <a:r>
              <a:rPr lang="en-US" sz="1050" b="1" dirty="0">
                <a:solidFill>
                  <a:schemeClr val="bg1"/>
                </a:solidFill>
              </a:rPr>
              <a:t>Purpose</a:t>
            </a:r>
            <a:r>
              <a:rPr lang="en-US" sz="1050" dirty="0">
                <a:solidFill>
                  <a:schemeClr val="bg1"/>
                </a:solidFill>
              </a:rPr>
              <a:t> – A </a:t>
            </a:r>
            <a:r>
              <a:rPr lang="en-US" sz="1050" b="1" dirty="0">
                <a:solidFill>
                  <a:schemeClr val="bg1"/>
                </a:solidFill>
              </a:rPr>
              <a:t>Sadaqah Jariyah (continuous charity)</a:t>
            </a:r>
            <a:r>
              <a:rPr lang="en-US" sz="1050" dirty="0">
                <a:solidFill>
                  <a:schemeClr val="bg1"/>
                </a:solidFill>
              </a:rPr>
              <a:t> in memory of </a:t>
            </a:r>
            <a:r>
              <a:rPr lang="en-US" sz="1050" b="1" dirty="0" err="1">
                <a:solidFill>
                  <a:schemeClr val="bg1"/>
                </a:solidFill>
              </a:rPr>
              <a:t>Nemrah</a:t>
            </a:r>
            <a:r>
              <a:rPr lang="en-US" sz="1050" b="1" dirty="0">
                <a:solidFill>
                  <a:schemeClr val="bg1"/>
                </a:solidFill>
              </a:rPr>
              <a:t> Ahmed’s mother</a:t>
            </a:r>
            <a:r>
              <a:rPr lang="en-US" sz="1050" dirty="0">
                <a:solidFill>
                  <a:schemeClr val="bg1"/>
                </a:solidFill>
              </a:rPr>
              <a:t>.</a:t>
            </a:r>
          </a:p>
          <a:p>
            <a:pPr marL="171450" indent="-171450">
              <a:buFont typeface="Arial" panose="020B0604020202020204" pitchFamily="34" charset="0"/>
              <a:buChar char="•"/>
            </a:pPr>
            <a:endParaRPr lang="en-US" sz="1050" dirty="0">
              <a:solidFill>
                <a:schemeClr val="bg1"/>
              </a:solidFill>
            </a:endParaRPr>
          </a:p>
          <a:p>
            <a:r>
              <a:rPr lang="en-US" sz="1050" dirty="0">
                <a:solidFill>
                  <a:schemeClr val="bg1"/>
                </a:solidFill>
              </a:rPr>
              <a:t>Through </a:t>
            </a:r>
            <a:r>
              <a:rPr lang="en-US" sz="1050" dirty="0" err="1">
                <a:solidFill>
                  <a:schemeClr val="bg1"/>
                </a:solidFill>
              </a:rPr>
              <a:t>Zanjabeel</a:t>
            </a:r>
            <a:r>
              <a:rPr lang="en-US" sz="1050" dirty="0">
                <a:solidFill>
                  <a:schemeClr val="bg1"/>
                </a:solidFill>
              </a:rPr>
              <a:t> and </a:t>
            </a:r>
            <a:r>
              <a:rPr lang="en-US" sz="1050" dirty="0" err="1">
                <a:solidFill>
                  <a:schemeClr val="bg1"/>
                </a:solidFill>
              </a:rPr>
              <a:t>Taalib</a:t>
            </a:r>
            <a:r>
              <a:rPr lang="en-US" sz="1050" dirty="0">
                <a:solidFill>
                  <a:schemeClr val="bg1"/>
                </a:solidFill>
              </a:rPr>
              <a:t>-e-Quran, </a:t>
            </a:r>
            <a:r>
              <a:rPr lang="en-US" sz="1050" dirty="0" err="1">
                <a:solidFill>
                  <a:schemeClr val="bg1"/>
                </a:solidFill>
              </a:rPr>
              <a:t>Nemrah</a:t>
            </a:r>
            <a:r>
              <a:rPr lang="en-US" sz="1050" dirty="0">
                <a:solidFill>
                  <a:schemeClr val="bg1"/>
                </a:solidFill>
              </a:rPr>
              <a:t> Ahmed endeavors to enrich readers' lives by providing access to quality literature and fostering a deeper connection with the Quran.</a:t>
            </a:r>
          </a:p>
        </p:txBody>
      </p:sp>
    </p:spTree>
    <p:extLst>
      <p:ext uri="{BB962C8B-B14F-4D97-AF65-F5344CB8AC3E}">
        <p14:creationId xmlns:p14="http://schemas.microsoft.com/office/powerpoint/2010/main" val="3268431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F329C-9E24-CC9F-0873-959721AC6BE8}"/>
              </a:ext>
            </a:extLst>
          </p:cNvPr>
          <p:cNvPicPr>
            <a:picLocks noChangeAspect="1"/>
          </p:cNvPicPr>
          <p:nvPr/>
        </p:nvPicPr>
        <p:blipFill>
          <a:blip r:embed="rId2">
            <a:extLst>
              <a:ext uri="{28A0092B-C50C-407E-A947-70E740481C1C}">
                <a14:useLocalDpi xmlns:a14="http://schemas.microsoft.com/office/drawing/2010/main" val="0"/>
              </a:ext>
            </a:extLst>
          </a:blip>
          <a:srcRect t="25221"/>
          <a:stretch/>
        </p:blipFill>
        <p:spPr>
          <a:xfrm>
            <a:off x="3419862" y="3273838"/>
            <a:ext cx="5653109" cy="2677293"/>
          </a:xfrm>
          <a:prstGeom prst="rect">
            <a:avLst/>
          </a:prstGeom>
        </p:spPr>
      </p:pic>
      <p:sp>
        <p:nvSpPr>
          <p:cNvPr id="5" name="Rectangle: Rounded Corners 4">
            <a:extLst>
              <a:ext uri="{FF2B5EF4-FFF2-40B4-BE49-F238E27FC236}">
                <a16:creationId xmlns:a16="http://schemas.microsoft.com/office/drawing/2014/main" id="{62CADE4B-2CA7-313F-CA56-822C52A9BB99}"/>
              </a:ext>
            </a:extLst>
          </p:cNvPr>
          <p:cNvSpPr/>
          <p:nvPr/>
        </p:nvSpPr>
        <p:spPr>
          <a:xfrm>
            <a:off x="2688096" y="1249727"/>
            <a:ext cx="6637460" cy="603160"/>
          </a:xfrm>
          <a:prstGeom prst="roundRect">
            <a:avLst/>
          </a:prstGeom>
          <a:solidFill>
            <a:srgbClr val="0733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946FB63-7821-F253-3542-4514993FC567}"/>
              </a:ext>
            </a:extLst>
          </p:cNvPr>
          <p:cNvSpPr/>
          <p:nvPr/>
        </p:nvSpPr>
        <p:spPr>
          <a:xfrm>
            <a:off x="2799099" y="1326293"/>
            <a:ext cx="6637460" cy="603161"/>
          </a:xfrm>
          <a:prstGeom prst="round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7D08782-61D4-7D8C-F635-B7A16A305CB0}"/>
              </a:ext>
            </a:extLst>
          </p:cNvPr>
          <p:cNvSpPr txBox="1"/>
          <p:nvPr/>
        </p:nvSpPr>
        <p:spPr>
          <a:xfrm>
            <a:off x="2896549" y="1410234"/>
            <a:ext cx="6699738"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Why I choose </a:t>
            </a:r>
            <a:r>
              <a:rPr lang="en-US" sz="2000" dirty="0" err="1">
                <a:solidFill>
                  <a:schemeClr val="bg1"/>
                </a:solidFill>
                <a:latin typeface="Times New Roman" panose="02020603050405020304" pitchFamily="18" charset="0"/>
                <a:cs typeface="Times New Roman" panose="02020603050405020304" pitchFamily="18" charset="0"/>
              </a:rPr>
              <a:t>Nemrah</a:t>
            </a:r>
            <a:r>
              <a:rPr lang="en-US" sz="2000" dirty="0">
                <a:solidFill>
                  <a:schemeClr val="bg1"/>
                </a:solidFill>
                <a:latin typeface="Times New Roman" panose="02020603050405020304" pitchFamily="18" charset="0"/>
                <a:cs typeface="Times New Roman" panose="02020603050405020304" pitchFamily="18" charset="0"/>
              </a:rPr>
              <a:t> Ahmed as a Struggling Entrepreneur?</a:t>
            </a:r>
          </a:p>
        </p:txBody>
      </p:sp>
      <p:sp>
        <p:nvSpPr>
          <p:cNvPr id="9" name="Rectangle 8">
            <a:extLst>
              <a:ext uri="{FF2B5EF4-FFF2-40B4-BE49-F238E27FC236}">
                <a16:creationId xmlns:a16="http://schemas.microsoft.com/office/drawing/2014/main" id="{C32322E4-33E3-25FF-90F4-29E7CF213AF3}"/>
              </a:ext>
            </a:extLst>
          </p:cNvPr>
          <p:cNvSpPr/>
          <p:nvPr/>
        </p:nvSpPr>
        <p:spPr>
          <a:xfrm>
            <a:off x="3419862" y="2150141"/>
            <a:ext cx="5544268" cy="3580303"/>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154B04-609D-A10C-DA1E-365E8EA6BAE6}"/>
              </a:ext>
            </a:extLst>
          </p:cNvPr>
          <p:cNvSpPr txBox="1"/>
          <p:nvPr/>
        </p:nvSpPr>
        <p:spPr>
          <a:xfrm>
            <a:off x="2481497" y="761285"/>
            <a:ext cx="752984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Duniya </a:t>
            </a:r>
            <a:r>
              <a:rPr lang="en-US" dirty="0" err="1">
                <a:solidFill>
                  <a:schemeClr val="bg1"/>
                </a:solidFill>
                <a:latin typeface="Times New Roman" panose="02020603050405020304" pitchFamily="18" charset="0"/>
                <a:cs typeface="Times New Roman" panose="02020603050405020304" pitchFamily="18" charset="0"/>
              </a:rPr>
              <a:t>maazi</a:t>
            </a:r>
            <a:r>
              <a:rPr lang="en-US" dirty="0">
                <a:solidFill>
                  <a:schemeClr val="bg1"/>
                </a:solidFill>
                <a:latin typeface="Times New Roman" panose="02020603050405020304" pitchFamily="18" charset="0"/>
                <a:cs typeface="Times New Roman" panose="02020603050405020304" pitchFamily="18" charset="0"/>
              </a:rPr>
              <a:t> k </a:t>
            </a:r>
            <a:r>
              <a:rPr lang="en-US" dirty="0" err="1">
                <a:solidFill>
                  <a:schemeClr val="bg1"/>
                </a:solidFill>
                <a:latin typeface="Times New Roman" panose="02020603050405020304" pitchFamily="18" charset="0"/>
                <a:cs typeface="Times New Roman" panose="02020603050405020304" pitchFamily="18" charset="0"/>
              </a:rPr>
              <a:t>ghum</a:t>
            </a:r>
            <a:r>
              <a:rPr lang="en-US" dirty="0">
                <a:solidFill>
                  <a:schemeClr val="bg1"/>
                </a:solidFill>
                <a:latin typeface="Times New Roman" panose="02020603050405020304" pitchFamily="18" charset="0"/>
                <a:cs typeface="Times New Roman" panose="02020603050405020304" pitchFamily="18" charset="0"/>
              </a:rPr>
              <a:t> or </a:t>
            </a:r>
            <a:r>
              <a:rPr lang="en-US" dirty="0" err="1">
                <a:solidFill>
                  <a:schemeClr val="bg1"/>
                </a:solidFill>
                <a:latin typeface="Times New Roman" panose="02020603050405020304" pitchFamily="18" charset="0"/>
                <a:cs typeface="Times New Roman" panose="02020603050405020304" pitchFamily="18" charset="0"/>
              </a:rPr>
              <a:t>mustaqbil</a:t>
            </a:r>
            <a:r>
              <a:rPr lang="en-US" dirty="0">
                <a:solidFill>
                  <a:schemeClr val="bg1"/>
                </a:solidFill>
                <a:latin typeface="Times New Roman" panose="02020603050405020304" pitchFamily="18" charset="0"/>
                <a:cs typeface="Times New Roman" panose="02020603050405020304" pitchFamily="18" charset="0"/>
              </a:rPr>
              <a:t> k </a:t>
            </a:r>
            <a:r>
              <a:rPr lang="en-US" dirty="0" err="1">
                <a:solidFill>
                  <a:schemeClr val="bg1"/>
                </a:solidFill>
                <a:latin typeface="Times New Roman" panose="02020603050405020304" pitchFamily="18" charset="0"/>
                <a:cs typeface="Times New Roman" panose="02020603050405020304" pitchFamily="18" charset="0"/>
              </a:rPr>
              <a:t>khof</a:t>
            </a:r>
            <a:r>
              <a:rPr lang="en-US" dirty="0">
                <a:solidFill>
                  <a:schemeClr val="bg1"/>
                </a:solidFill>
                <a:latin typeface="Times New Roman" panose="02020603050405020304" pitchFamily="18" charset="0"/>
                <a:cs typeface="Times New Roman" panose="02020603050405020304" pitchFamily="18" charset="0"/>
              </a:rPr>
              <a:t> se </a:t>
            </a:r>
            <a:r>
              <a:rPr lang="en-US" dirty="0" err="1">
                <a:solidFill>
                  <a:schemeClr val="bg1"/>
                </a:solidFill>
                <a:latin typeface="Times New Roman" panose="02020603050405020304" pitchFamily="18" charset="0"/>
                <a:cs typeface="Times New Roman" panose="02020603050405020304" pitchFamily="18" charset="0"/>
              </a:rPr>
              <a:t>azaad</a:t>
            </a:r>
            <a:r>
              <a:rPr lang="en-US" dirty="0">
                <a:solidFill>
                  <a:schemeClr val="bg1"/>
                </a:solidFill>
                <a:latin typeface="Times New Roman" panose="02020603050405020304" pitchFamily="18" charset="0"/>
                <a:cs typeface="Times New Roman" panose="02020603050405020304" pitchFamily="18" charset="0"/>
              </a:rPr>
              <a:t> logon ki ha - </a:t>
            </a:r>
            <a:r>
              <a:rPr lang="en-US" dirty="0" err="1">
                <a:solidFill>
                  <a:schemeClr val="bg1"/>
                </a:solidFill>
                <a:latin typeface="Times New Roman" panose="02020603050405020304" pitchFamily="18" charset="0"/>
                <a:cs typeface="Times New Roman" panose="02020603050405020304" pitchFamily="18" charset="0"/>
              </a:rPr>
              <a:t>Haalim</a:t>
            </a:r>
            <a:r>
              <a:rPr lang="en-US" dirty="0">
                <a:solidFill>
                  <a:schemeClr val="bg1"/>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B3C8E626-122C-BC85-E20D-08E4C5273C99}"/>
              </a:ext>
            </a:extLst>
          </p:cNvPr>
          <p:cNvSpPr txBox="1"/>
          <p:nvPr/>
        </p:nvSpPr>
        <p:spPr>
          <a:xfrm>
            <a:off x="4021793" y="2254314"/>
            <a:ext cx="4449246" cy="954107"/>
          </a:xfrm>
          <a:prstGeom prst="rect">
            <a:avLst/>
          </a:prstGeom>
          <a:noFill/>
        </p:spPr>
        <p:txBody>
          <a:bodyPr wrap="square" rtlCol="0">
            <a:spAutoFit/>
          </a:bodyPr>
          <a:lstStyle/>
          <a:p>
            <a:pPr algn="ctr"/>
            <a:r>
              <a:rPr lang="en-US" sz="1400" dirty="0">
                <a:solidFill>
                  <a:schemeClr val="bg1"/>
                </a:solidFill>
              </a:rPr>
              <a:t>She keeps trying everything in a </a:t>
            </a:r>
            <a:r>
              <a:rPr lang="en-US" sz="1400" dirty="0" err="1">
                <a:solidFill>
                  <a:schemeClr val="bg1"/>
                </a:solidFill>
              </a:rPr>
              <a:t>desparate</a:t>
            </a:r>
            <a:r>
              <a:rPr lang="en-US" sz="1400" dirty="0">
                <a:solidFill>
                  <a:schemeClr val="bg1"/>
                </a:solidFill>
              </a:rPr>
              <a:t> way and after 2 flopped novels she still proved that if you have a dream you can always start again because “</a:t>
            </a:r>
            <a:r>
              <a:rPr lang="en-US" sz="1400" dirty="0" err="1">
                <a:solidFill>
                  <a:schemeClr val="bg1"/>
                </a:solidFill>
              </a:rPr>
              <a:t>khaab</a:t>
            </a:r>
            <a:r>
              <a:rPr lang="en-US" sz="1400" dirty="0">
                <a:solidFill>
                  <a:schemeClr val="bg1"/>
                </a:solidFill>
              </a:rPr>
              <a:t> agr epne </a:t>
            </a:r>
            <a:r>
              <a:rPr lang="en-US" sz="1400" dirty="0" err="1">
                <a:solidFill>
                  <a:schemeClr val="bg1"/>
                </a:solidFill>
              </a:rPr>
              <a:t>hathon</a:t>
            </a:r>
            <a:r>
              <a:rPr lang="en-US" sz="1400" dirty="0">
                <a:solidFill>
                  <a:schemeClr val="bg1"/>
                </a:solidFill>
              </a:rPr>
              <a:t> se tore jaein to </a:t>
            </a:r>
            <a:r>
              <a:rPr lang="en-US" sz="1400" dirty="0" err="1">
                <a:solidFill>
                  <a:schemeClr val="bg1"/>
                </a:solidFill>
              </a:rPr>
              <a:t>ungliyan</a:t>
            </a:r>
            <a:r>
              <a:rPr lang="en-US" sz="1400" dirty="0">
                <a:solidFill>
                  <a:schemeClr val="bg1"/>
                </a:solidFill>
              </a:rPr>
              <a:t> bhi </a:t>
            </a:r>
            <a:r>
              <a:rPr lang="en-US" sz="1400" dirty="0" err="1">
                <a:solidFill>
                  <a:schemeClr val="bg1"/>
                </a:solidFill>
              </a:rPr>
              <a:t>zakhmi</a:t>
            </a:r>
            <a:r>
              <a:rPr lang="en-US" sz="1400" dirty="0">
                <a:solidFill>
                  <a:schemeClr val="bg1"/>
                </a:solidFill>
              </a:rPr>
              <a:t> hoti </a:t>
            </a:r>
            <a:r>
              <a:rPr lang="en-US" sz="1400" dirty="0" err="1">
                <a:solidFill>
                  <a:schemeClr val="bg1"/>
                </a:solidFill>
              </a:rPr>
              <a:t>hein</a:t>
            </a:r>
            <a:r>
              <a:rPr lang="en-US" sz="1400" dirty="0">
                <a:solidFill>
                  <a:schemeClr val="bg1"/>
                </a:solidFill>
              </a:rPr>
              <a:t>” - JKP</a:t>
            </a:r>
          </a:p>
        </p:txBody>
      </p:sp>
    </p:spTree>
    <p:extLst>
      <p:ext uri="{BB962C8B-B14F-4D97-AF65-F5344CB8AC3E}">
        <p14:creationId xmlns:p14="http://schemas.microsoft.com/office/powerpoint/2010/main" val="3402628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23EFD-3E6A-502B-5526-507A36694FF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8ACE5E4-3274-95BA-1F15-1067B0FF2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9047"/>
            <a:ext cx="12192000" cy="3938954"/>
          </a:xfrm>
          <a:prstGeom prst="rect">
            <a:avLst/>
          </a:prstGeom>
        </p:spPr>
      </p:pic>
      <p:pic>
        <p:nvPicPr>
          <p:cNvPr id="9" name="Picture 8">
            <a:extLst>
              <a:ext uri="{FF2B5EF4-FFF2-40B4-BE49-F238E27FC236}">
                <a16:creationId xmlns:a16="http://schemas.microsoft.com/office/drawing/2014/main" id="{EA643A16-4880-06D9-56CC-6034E018908D}"/>
              </a:ext>
            </a:extLst>
          </p:cNvPr>
          <p:cNvPicPr>
            <a:picLocks noChangeAspect="1"/>
          </p:cNvPicPr>
          <p:nvPr/>
        </p:nvPicPr>
        <p:blipFill>
          <a:blip r:embed="rId3">
            <a:extLst>
              <a:ext uri="{28A0092B-C50C-407E-A947-70E740481C1C}">
                <a14:useLocalDpi xmlns:a14="http://schemas.microsoft.com/office/drawing/2010/main" val="0"/>
              </a:ext>
            </a:extLst>
          </a:blip>
          <a:srcRect t="34873" r="29658" b="38802"/>
          <a:stretch/>
        </p:blipFill>
        <p:spPr>
          <a:xfrm>
            <a:off x="0" y="507801"/>
            <a:ext cx="2063262" cy="772156"/>
          </a:xfrm>
          <a:prstGeom prst="rect">
            <a:avLst/>
          </a:prstGeom>
        </p:spPr>
      </p:pic>
      <p:sp>
        <p:nvSpPr>
          <p:cNvPr id="12" name="TextBox 11">
            <a:extLst>
              <a:ext uri="{FF2B5EF4-FFF2-40B4-BE49-F238E27FC236}">
                <a16:creationId xmlns:a16="http://schemas.microsoft.com/office/drawing/2014/main" id="{4725882E-EA5D-7DA4-871C-27B655C46FBF}"/>
              </a:ext>
            </a:extLst>
          </p:cNvPr>
          <p:cNvSpPr txBox="1"/>
          <p:nvPr/>
        </p:nvSpPr>
        <p:spPr>
          <a:xfrm>
            <a:off x="4189136" y="510516"/>
            <a:ext cx="4747046" cy="769441"/>
          </a:xfrm>
          <a:prstGeom prst="rect">
            <a:avLst/>
          </a:prstGeom>
          <a:noFill/>
        </p:spPr>
        <p:txBody>
          <a:bodyPr wrap="square" rtlCol="0">
            <a:spAutoFit/>
          </a:bodyPr>
          <a:lstStyle/>
          <a:p>
            <a:r>
              <a:rPr lang="en-US" sz="4400" dirty="0">
                <a:solidFill>
                  <a:schemeClr val="bg1"/>
                </a:solidFill>
                <a:latin typeface="Felix Titling" panose="04060505060202020A04" pitchFamily="82" charset="0"/>
                <a:cs typeface="Times New Roman" panose="02020603050405020304" pitchFamily="18" charset="0"/>
              </a:rPr>
              <a:t>Introduction</a:t>
            </a:r>
          </a:p>
        </p:txBody>
      </p:sp>
      <p:sp>
        <p:nvSpPr>
          <p:cNvPr id="13" name="TextBox 12">
            <a:extLst>
              <a:ext uri="{FF2B5EF4-FFF2-40B4-BE49-F238E27FC236}">
                <a16:creationId xmlns:a16="http://schemas.microsoft.com/office/drawing/2014/main" id="{7D349888-07B7-B0ED-7C3A-E52B9E13F5E8}"/>
              </a:ext>
            </a:extLst>
          </p:cNvPr>
          <p:cNvSpPr txBox="1"/>
          <p:nvPr/>
        </p:nvSpPr>
        <p:spPr>
          <a:xfrm>
            <a:off x="444011" y="1482079"/>
            <a:ext cx="11303978" cy="2893100"/>
          </a:xfrm>
          <a:prstGeom prst="rect">
            <a:avLst/>
          </a:prstGeom>
          <a:noFill/>
        </p:spPr>
        <p:txBody>
          <a:bodyPr wrap="square" rtlCol="0">
            <a:spAutoFit/>
          </a:bodyPr>
          <a:lstStyle/>
          <a:p>
            <a:r>
              <a:rPr lang="en-US" sz="1400" dirty="0">
                <a:solidFill>
                  <a:schemeClr val="bg1"/>
                </a:solidFill>
              </a:rPr>
              <a:t>Over the years, </a:t>
            </a:r>
            <a:r>
              <a:rPr lang="en-US" sz="1400" dirty="0" err="1">
                <a:solidFill>
                  <a:schemeClr val="bg1"/>
                </a:solidFill>
              </a:rPr>
              <a:t>Nemrah</a:t>
            </a:r>
            <a:r>
              <a:rPr lang="en-US" sz="1400" dirty="0">
                <a:solidFill>
                  <a:schemeClr val="bg1"/>
                </a:solidFill>
              </a:rPr>
              <a:t> has authored several notable works, including:</a:t>
            </a:r>
          </a:p>
          <a:p>
            <a:pPr>
              <a:buFont typeface="Arial" panose="020B0604020202020204" pitchFamily="34" charset="0"/>
              <a:buChar char="•"/>
            </a:pPr>
            <a:r>
              <a:rPr lang="en-US" sz="1400" dirty="0">
                <a:solidFill>
                  <a:schemeClr val="bg1"/>
                </a:solidFill>
              </a:rPr>
              <a:t>"</a:t>
            </a:r>
            <a:r>
              <a:rPr lang="en-US" sz="1400" dirty="0" err="1">
                <a:solidFill>
                  <a:schemeClr val="bg1"/>
                </a:solidFill>
              </a:rPr>
              <a:t>Mus'haf</a:t>
            </a:r>
            <a:r>
              <a:rPr lang="en-US" sz="1400" dirty="0">
                <a:solidFill>
                  <a:schemeClr val="bg1"/>
                </a:solidFill>
              </a:rPr>
              <a:t>" (2011)</a:t>
            </a:r>
          </a:p>
          <a:p>
            <a:pPr>
              <a:buFont typeface="Arial" panose="020B0604020202020204" pitchFamily="34" charset="0"/>
              <a:buChar char="•"/>
            </a:pPr>
            <a:r>
              <a:rPr lang="en-US" sz="1400" dirty="0">
                <a:solidFill>
                  <a:schemeClr val="bg1"/>
                </a:solidFill>
              </a:rPr>
              <a:t>"Jannat Kay </a:t>
            </a:r>
            <a:r>
              <a:rPr lang="en-US" sz="1400" dirty="0" err="1">
                <a:solidFill>
                  <a:schemeClr val="bg1"/>
                </a:solidFill>
              </a:rPr>
              <a:t>Pattay</a:t>
            </a:r>
            <a:r>
              <a:rPr lang="en-US" sz="1400" dirty="0">
                <a:solidFill>
                  <a:schemeClr val="bg1"/>
                </a:solidFill>
              </a:rPr>
              <a:t>" (2013)</a:t>
            </a:r>
          </a:p>
          <a:p>
            <a:pPr>
              <a:buFont typeface="Arial" panose="020B0604020202020204" pitchFamily="34" charset="0"/>
              <a:buChar char="•"/>
            </a:pPr>
            <a:r>
              <a:rPr lang="en-US" sz="1400" dirty="0">
                <a:solidFill>
                  <a:schemeClr val="bg1"/>
                </a:solidFill>
              </a:rPr>
              <a:t>"</a:t>
            </a:r>
            <a:r>
              <a:rPr lang="en-US" sz="1400" dirty="0" err="1">
                <a:solidFill>
                  <a:schemeClr val="bg1"/>
                </a:solidFill>
              </a:rPr>
              <a:t>Namal</a:t>
            </a:r>
            <a:r>
              <a:rPr lang="en-US" sz="1400" dirty="0">
                <a:solidFill>
                  <a:schemeClr val="bg1"/>
                </a:solidFill>
              </a:rPr>
              <a:t>" (2014)</a:t>
            </a:r>
          </a:p>
          <a:p>
            <a:pPr>
              <a:buFont typeface="Arial" panose="020B0604020202020204" pitchFamily="34" charset="0"/>
              <a:buChar char="•"/>
            </a:pPr>
            <a:r>
              <a:rPr lang="en-US" sz="1400" dirty="0">
                <a:solidFill>
                  <a:schemeClr val="bg1"/>
                </a:solidFill>
              </a:rPr>
              <a:t>"</a:t>
            </a:r>
            <a:r>
              <a:rPr lang="en-US" sz="1400" dirty="0" err="1">
                <a:solidFill>
                  <a:schemeClr val="bg1"/>
                </a:solidFill>
              </a:rPr>
              <a:t>Haalim</a:t>
            </a:r>
            <a:r>
              <a:rPr lang="en-US" sz="1400" dirty="0">
                <a:solidFill>
                  <a:schemeClr val="bg1"/>
                </a:solidFill>
              </a:rPr>
              <a:t>" (2017)</a:t>
            </a:r>
          </a:p>
          <a:p>
            <a:pPr>
              <a:buFont typeface="Arial" panose="020B0604020202020204" pitchFamily="34" charset="0"/>
              <a:buChar char="•"/>
            </a:pPr>
            <a:r>
              <a:rPr lang="en-US" sz="1400" dirty="0">
                <a:solidFill>
                  <a:schemeClr val="bg1"/>
                </a:solidFill>
              </a:rPr>
              <a:t>"</a:t>
            </a:r>
            <a:r>
              <a:rPr lang="en-US" sz="1400" dirty="0" err="1">
                <a:solidFill>
                  <a:schemeClr val="bg1"/>
                </a:solidFill>
              </a:rPr>
              <a:t>Maala</a:t>
            </a:r>
            <a:r>
              <a:rPr lang="en-US" sz="1400" dirty="0">
                <a:solidFill>
                  <a:schemeClr val="bg1"/>
                </a:solidFill>
              </a:rPr>
              <a:t>" (2022-2024)</a:t>
            </a:r>
          </a:p>
          <a:p>
            <a:r>
              <a:rPr lang="en-US" sz="1400" dirty="0">
                <a:solidFill>
                  <a:schemeClr val="bg1"/>
                </a:solidFill>
              </a:rPr>
              <a:t>Her writing is distinguished by the seamless integration of Islamic teachings and thorough research, which has garnered her a substantial readership in Pakistan and beyond. </a:t>
            </a:r>
          </a:p>
          <a:p>
            <a:r>
              <a:rPr lang="en-US" sz="1400" dirty="0">
                <a:solidFill>
                  <a:schemeClr val="bg1"/>
                </a:solidFill>
              </a:rPr>
              <a:t>In addition to her literary pursuits, </a:t>
            </a:r>
            <a:r>
              <a:rPr lang="en-US" sz="1400" dirty="0" err="1">
                <a:solidFill>
                  <a:schemeClr val="bg1"/>
                </a:solidFill>
              </a:rPr>
              <a:t>Nemrah</a:t>
            </a:r>
            <a:r>
              <a:rPr lang="en-US" sz="1400" dirty="0">
                <a:solidFill>
                  <a:schemeClr val="bg1"/>
                </a:solidFill>
              </a:rPr>
              <a:t> Ahmed is the CEO of "</a:t>
            </a:r>
            <a:r>
              <a:rPr lang="en-US" sz="1400" dirty="0" err="1">
                <a:solidFill>
                  <a:schemeClr val="bg1"/>
                </a:solidFill>
              </a:rPr>
              <a:t>Zanjabeel</a:t>
            </a:r>
            <a:r>
              <a:rPr lang="en-US" sz="1400" dirty="0">
                <a:solidFill>
                  <a:schemeClr val="bg1"/>
                </a:solidFill>
              </a:rPr>
              <a:t>," a bookstore she launched in March 2016. The name "</a:t>
            </a:r>
            <a:r>
              <a:rPr lang="en-US" sz="1400" dirty="0" err="1">
                <a:solidFill>
                  <a:schemeClr val="bg1"/>
                </a:solidFill>
              </a:rPr>
              <a:t>Zanjabeel</a:t>
            </a:r>
            <a:r>
              <a:rPr lang="en-US" sz="1400" dirty="0">
                <a:solidFill>
                  <a:schemeClr val="bg1"/>
                </a:solidFill>
              </a:rPr>
              <a:t>" is derived from the Arabic word for ginger and represents one of the springs in Jannah (Paradise), symbolizing a source of knowledge and enlightenment. </a:t>
            </a:r>
          </a:p>
          <a:p>
            <a:r>
              <a:rPr lang="en-US" sz="1400" dirty="0">
                <a:solidFill>
                  <a:schemeClr val="bg1"/>
                </a:solidFill>
              </a:rPr>
              <a:t>Beyond her writing, </a:t>
            </a:r>
            <a:r>
              <a:rPr lang="en-US" sz="1400" dirty="0" err="1">
                <a:solidFill>
                  <a:schemeClr val="bg1"/>
                </a:solidFill>
              </a:rPr>
              <a:t>Nemrah</a:t>
            </a:r>
            <a:r>
              <a:rPr lang="en-US" sz="1400" dirty="0">
                <a:solidFill>
                  <a:schemeClr val="bg1"/>
                </a:solidFill>
              </a:rPr>
              <a:t> engages with her audience through various platforms. She maintains an active presence on Instagram, where she shares insights into her work and personal reflections. Her unique storytelling and ability to weave spiritual elements into her narratives have solidified her status as a prominent figure in contemporary Urdu literature.</a:t>
            </a:r>
          </a:p>
        </p:txBody>
      </p:sp>
      <p:pic>
        <p:nvPicPr>
          <p:cNvPr id="17" name="Picture 16">
            <a:extLst>
              <a:ext uri="{FF2B5EF4-FFF2-40B4-BE49-F238E27FC236}">
                <a16:creationId xmlns:a16="http://schemas.microsoft.com/office/drawing/2014/main" id="{743359B4-946F-7EFF-CE20-D468F8906129}"/>
              </a:ext>
            </a:extLst>
          </p:cNvPr>
          <p:cNvPicPr>
            <a:picLocks noChangeAspect="1"/>
          </p:cNvPicPr>
          <p:nvPr/>
        </p:nvPicPr>
        <p:blipFill>
          <a:blip r:embed="rId4">
            <a:extLst>
              <a:ext uri="{28A0092B-C50C-407E-A947-70E740481C1C}">
                <a14:useLocalDpi xmlns:a14="http://schemas.microsoft.com/office/drawing/2010/main" val="0"/>
              </a:ext>
            </a:extLst>
          </a:blip>
          <a:srcRect l="29829" t="35214" b="39011"/>
          <a:stretch/>
        </p:blipFill>
        <p:spPr>
          <a:xfrm>
            <a:off x="10309031" y="4196863"/>
            <a:ext cx="1882969" cy="691661"/>
          </a:xfrm>
          <a:prstGeom prst="rect">
            <a:avLst/>
          </a:prstGeom>
        </p:spPr>
      </p:pic>
      <p:sp>
        <p:nvSpPr>
          <p:cNvPr id="2" name="Rectangle: Rounded Corners 1">
            <a:extLst>
              <a:ext uri="{FF2B5EF4-FFF2-40B4-BE49-F238E27FC236}">
                <a16:creationId xmlns:a16="http://schemas.microsoft.com/office/drawing/2014/main" id="{F42C762B-6101-73D7-3211-4D9A2DC28533}"/>
              </a:ext>
            </a:extLst>
          </p:cNvPr>
          <p:cNvSpPr/>
          <p:nvPr/>
        </p:nvSpPr>
        <p:spPr>
          <a:xfrm>
            <a:off x="3958937" y="780389"/>
            <a:ext cx="5091544" cy="219518"/>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F74230-244D-868A-5680-B0F0F9355E5F}"/>
              </a:ext>
            </a:extLst>
          </p:cNvPr>
          <p:cNvSpPr txBox="1"/>
          <p:nvPr/>
        </p:nvSpPr>
        <p:spPr>
          <a:xfrm>
            <a:off x="4566805" y="719362"/>
            <a:ext cx="3991707" cy="307777"/>
          </a:xfrm>
          <a:prstGeom prst="rect">
            <a:avLst/>
          </a:prstGeom>
          <a:noFill/>
        </p:spPr>
        <p:txBody>
          <a:bodyPr wrap="square" rtlCol="0">
            <a:spAutoFit/>
          </a:bodyPr>
          <a:lstStyle/>
          <a:p>
            <a:r>
              <a:rPr lang="en-US" sz="1400" dirty="0" err="1">
                <a:solidFill>
                  <a:schemeClr val="bg1"/>
                </a:solidFill>
                <a:latin typeface="Felix Titling" panose="04060505060202020A04" pitchFamily="82" charset="0"/>
              </a:rPr>
              <a:t>Nemrah</a:t>
            </a:r>
            <a:r>
              <a:rPr lang="en-US" sz="1400" dirty="0">
                <a:solidFill>
                  <a:schemeClr val="bg1"/>
                </a:solidFill>
                <a:latin typeface="Felix Titling" panose="04060505060202020A04" pitchFamily="82" charset="0"/>
              </a:rPr>
              <a:t>  Ahmad  </a:t>
            </a:r>
            <a:r>
              <a:rPr lang="en-US" sz="1400" dirty="0" err="1">
                <a:solidFill>
                  <a:schemeClr val="bg1"/>
                </a:solidFill>
                <a:latin typeface="Felix Titling" panose="04060505060202020A04" pitchFamily="82" charset="0"/>
              </a:rPr>
              <a:t>NiAzi</a:t>
            </a:r>
            <a:r>
              <a:rPr lang="en-US" sz="1400" dirty="0">
                <a:solidFill>
                  <a:schemeClr val="bg1"/>
                </a:solidFill>
                <a:latin typeface="Felix Titling" panose="04060505060202020A04" pitchFamily="82" charset="0"/>
              </a:rPr>
              <a:t> – novel writer </a:t>
            </a:r>
          </a:p>
        </p:txBody>
      </p:sp>
      <p:sp>
        <p:nvSpPr>
          <p:cNvPr id="5" name="Rectangle 4">
            <a:extLst>
              <a:ext uri="{FF2B5EF4-FFF2-40B4-BE49-F238E27FC236}">
                <a16:creationId xmlns:a16="http://schemas.microsoft.com/office/drawing/2014/main" id="{86ED91B8-78C8-05DF-6BA8-1E8D1FC4CF9D}"/>
              </a:ext>
            </a:extLst>
          </p:cNvPr>
          <p:cNvSpPr/>
          <p:nvPr/>
        </p:nvSpPr>
        <p:spPr>
          <a:xfrm>
            <a:off x="4121901" y="494125"/>
            <a:ext cx="4747046" cy="7694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48D7DE-9D66-4BA1-F5E2-87FDC2AA4E14}"/>
              </a:ext>
            </a:extLst>
          </p:cNvPr>
          <p:cNvSpPr/>
          <p:nvPr/>
        </p:nvSpPr>
        <p:spPr>
          <a:xfrm>
            <a:off x="4155519" y="584013"/>
            <a:ext cx="4747046" cy="7694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158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16350C5-3534-4FD9-625E-96A5DD0AEC98}"/>
              </a:ext>
            </a:extLst>
          </p:cNvPr>
          <p:cNvSpPr/>
          <p:nvPr/>
        </p:nvSpPr>
        <p:spPr>
          <a:xfrm>
            <a:off x="4465172" y="756315"/>
            <a:ext cx="812703" cy="83577"/>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is may contain: a red and white fire hydrant sitting next to a tree with blue flowers on it">
            <a:extLst>
              <a:ext uri="{FF2B5EF4-FFF2-40B4-BE49-F238E27FC236}">
                <a16:creationId xmlns:a16="http://schemas.microsoft.com/office/drawing/2014/main" id="{107E39FF-4D84-84BD-5A9D-4A3A5F5FF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12703" y="0"/>
            <a:ext cx="467592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s may contain: an image of a butterfly flying in the sky with its wings spread out and glowing">
            <a:extLst>
              <a:ext uri="{FF2B5EF4-FFF2-40B4-BE49-F238E27FC236}">
                <a16:creationId xmlns:a16="http://schemas.microsoft.com/office/drawing/2014/main" id="{96A3A06C-C049-823C-75DA-4FABB19C10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79" t="33308" r="25804" b="31401"/>
          <a:stretch/>
        </p:blipFill>
        <p:spPr bwMode="auto">
          <a:xfrm rot="895779">
            <a:off x="9439864" y="1403125"/>
            <a:ext cx="441158" cy="3474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305FEC-E879-BE5D-56C2-2C1BC0B8C48B}"/>
              </a:ext>
            </a:extLst>
          </p:cNvPr>
          <p:cNvSpPr txBox="1"/>
          <p:nvPr/>
        </p:nvSpPr>
        <p:spPr>
          <a:xfrm>
            <a:off x="1840747" y="1352162"/>
            <a:ext cx="7819696" cy="4401205"/>
          </a:xfrm>
          <a:prstGeom prst="rect">
            <a:avLst/>
          </a:prstGeom>
          <a:noFill/>
        </p:spPr>
        <p:txBody>
          <a:bodyPr wrap="square" rtlCol="0">
            <a:spAutoFit/>
          </a:bodyPr>
          <a:lstStyle/>
          <a:p>
            <a:pPr marL="228600" indent="-228600">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First Novel – ‘Mere </a:t>
            </a:r>
            <a:r>
              <a:rPr lang="en-US" sz="1400" b="1" dirty="0" err="1">
                <a:solidFill>
                  <a:schemeClr val="bg1"/>
                </a:solidFill>
                <a:latin typeface="Times New Roman" panose="02020603050405020304" pitchFamily="18" charset="0"/>
                <a:cs typeface="Times New Roman" panose="02020603050405020304" pitchFamily="18" charset="0"/>
              </a:rPr>
              <a:t>Khwab</a:t>
            </a:r>
            <a:r>
              <a:rPr lang="en-US" sz="1400" b="1" dirty="0">
                <a:solidFill>
                  <a:schemeClr val="bg1"/>
                </a:solidFill>
                <a:latin typeface="Times New Roman" panose="02020603050405020304" pitchFamily="18" charset="0"/>
                <a:cs typeface="Times New Roman" panose="02020603050405020304" pitchFamily="18" charset="0"/>
              </a:rPr>
              <a:t> Mere </a:t>
            </a:r>
            <a:r>
              <a:rPr lang="en-US" sz="1400" b="1" dirty="0" err="1">
                <a:solidFill>
                  <a:schemeClr val="bg1"/>
                </a:solidFill>
                <a:latin typeface="Times New Roman" panose="02020603050405020304" pitchFamily="18" charset="0"/>
                <a:cs typeface="Times New Roman" panose="02020603050405020304" pitchFamily="18" charset="0"/>
              </a:rPr>
              <a:t>Jugnu</a:t>
            </a:r>
            <a:r>
              <a:rPr lang="en-US" sz="1400" b="1" dirty="0">
                <a:solidFill>
                  <a:schemeClr val="bg1"/>
                </a:solidFill>
                <a:latin typeface="Times New Roman" panose="02020603050405020304" pitchFamily="18" charset="0"/>
                <a:cs typeface="Times New Roman" panose="02020603050405020304" pitchFamily="18" charset="0"/>
              </a:rPr>
              <a:t>’ (2007)</a:t>
            </a:r>
            <a:br>
              <a:rPr lang="en-US" sz="1400" dirty="0">
                <a:solidFill>
                  <a:schemeClr val="bg1"/>
                </a:solidFill>
              </a:rPr>
            </a:br>
            <a:r>
              <a:rPr lang="en-US" sz="1400" dirty="0">
                <a:solidFill>
                  <a:schemeClr val="bg1"/>
                </a:solidFill>
              </a:rPr>
              <a:t>She published her first novel </a:t>
            </a:r>
            <a:r>
              <a:rPr lang="en-US" sz="1400" i="1" dirty="0">
                <a:solidFill>
                  <a:schemeClr val="bg1"/>
                </a:solidFill>
              </a:rPr>
              <a:t>Mere </a:t>
            </a:r>
            <a:r>
              <a:rPr lang="en-US" sz="1400" i="1" dirty="0" err="1">
                <a:solidFill>
                  <a:schemeClr val="bg1"/>
                </a:solidFill>
              </a:rPr>
              <a:t>Khwab</a:t>
            </a:r>
            <a:r>
              <a:rPr lang="en-US" sz="1400" i="1" dirty="0">
                <a:solidFill>
                  <a:schemeClr val="bg1"/>
                </a:solidFill>
              </a:rPr>
              <a:t> Mere </a:t>
            </a:r>
            <a:r>
              <a:rPr lang="en-US" sz="1400" i="1" dirty="0" err="1">
                <a:solidFill>
                  <a:schemeClr val="bg1"/>
                </a:solidFill>
              </a:rPr>
              <a:t>Jugnu</a:t>
            </a:r>
            <a:r>
              <a:rPr lang="en-US" sz="1400" dirty="0">
                <a:solidFill>
                  <a:schemeClr val="bg1"/>
                </a:solidFill>
              </a:rPr>
              <a:t> at the age of 16. This novel was well-received and marked the beginning of her literary journey.</a:t>
            </a:r>
          </a:p>
          <a:p>
            <a:pPr>
              <a:buFont typeface="+mj-lt"/>
              <a:buAutoNum type="arabicPeriod"/>
            </a:pPr>
            <a:endParaRPr lang="en-US" sz="1400" dirty="0">
              <a:solidFill>
                <a:schemeClr val="bg1"/>
              </a:solidFill>
            </a:endParaRPr>
          </a:p>
          <a:p>
            <a:pPr marL="228600" indent="-228600">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Rise to Fame</a:t>
            </a:r>
            <a:br>
              <a:rPr lang="en-US" sz="1400" dirty="0">
                <a:solidFill>
                  <a:schemeClr val="bg1"/>
                </a:solidFill>
              </a:rPr>
            </a:br>
            <a:r>
              <a:rPr lang="en-US" sz="1400" dirty="0">
                <a:solidFill>
                  <a:schemeClr val="bg1"/>
                </a:solidFill>
              </a:rPr>
              <a:t>Her novel </a:t>
            </a:r>
            <a:r>
              <a:rPr lang="en-US" sz="1400" i="1" dirty="0">
                <a:solidFill>
                  <a:schemeClr val="bg1"/>
                </a:solidFill>
              </a:rPr>
              <a:t>Jannat Kay </a:t>
            </a:r>
            <a:r>
              <a:rPr lang="en-US" sz="1400" i="1" dirty="0" err="1">
                <a:solidFill>
                  <a:schemeClr val="bg1"/>
                </a:solidFill>
              </a:rPr>
              <a:t>Pattay</a:t>
            </a:r>
            <a:r>
              <a:rPr lang="en-US" sz="1400" dirty="0">
                <a:solidFill>
                  <a:schemeClr val="bg1"/>
                </a:solidFill>
              </a:rPr>
              <a:t> became a huge success and gained her immense popularity. The novel, which discusses the themes of hijab, faith, and personal struggles, touched the hearts of many readers.</a:t>
            </a:r>
          </a:p>
          <a:p>
            <a:pPr>
              <a:buFont typeface="+mj-lt"/>
              <a:buAutoNum type="arabicPeriod"/>
            </a:pPr>
            <a:endParaRPr lang="en-US" sz="1400" dirty="0">
              <a:solidFill>
                <a:schemeClr val="bg1"/>
              </a:solidFill>
            </a:endParaRPr>
          </a:p>
          <a:p>
            <a:pPr marL="228600" indent="-228600">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Other Popular Novels</a:t>
            </a:r>
            <a:br>
              <a:rPr lang="en-US" sz="1400" dirty="0">
                <a:solidFill>
                  <a:schemeClr val="bg1"/>
                </a:solidFill>
              </a:rPr>
            </a:br>
            <a:r>
              <a:rPr lang="en-US" sz="1400" dirty="0">
                <a:solidFill>
                  <a:schemeClr val="bg1"/>
                </a:solidFill>
              </a:rPr>
              <a:t>After </a:t>
            </a:r>
            <a:r>
              <a:rPr lang="en-US" sz="1400" i="1" dirty="0">
                <a:solidFill>
                  <a:schemeClr val="bg1"/>
                </a:solidFill>
              </a:rPr>
              <a:t>Jannat Kay </a:t>
            </a:r>
            <a:r>
              <a:rPr lang="en-US" sz="1400" i="1" dirty="0" err="1">
                <a:solidFill>
                  <a:schemeClr val="bg1"/>
                </a:solidFill>
              </a:rPr>
              <a:t>Pattay</a:t>
            </a:r>
            <a:r>
              <a:rPr lang="en-US" sz="1400" dirty="0">
                <a:solidFill>
                  <a:schemeClr val="bg1"/>
                </a:solidFill>
              </a:rPr>
              <a:t>, she continued to write several other famous novels, including:</a:t>
            </a:r>
          </a:p>
          <a:p>
            <a:pPr marL="742950" lvl="1" indent="-285750">
              <a:buFont typeface="Arial" panose="020B0604020202020204" pitchFamily="34" charset="0"/>
              <a:buChar char="•"/>
            </a:pPr>
            <a:r>
              <a:rPr lang="en-US" sz="1400" b="1" i="1" dirty="0" err="1">
                <a:solidFill>
                  <a:schemeClr val="bg1"/>
                </a:solidFill>
              </a:rPr>
              <a:t>Namal</a:t>
            </a:r>
            <a:r>
              <a:rPr lang="en-US" sz="1400" dirty="0">
                <a:solidFill>
                  <a:schemeClr val="bg1"/>
                </a:solidFill>
              </a:rPr>
              <a:t> (A crime-thriller with deep Islamic and moral lessons)</a:t>
            </a:r>
          </a:p>
          <a:p>
            <a:pPr marL="742950" lvl="1" indent="-285750">
              <a:buFont typeface="Arial" panose="020B0604020202020204" pitchFamily="34" charset="0"/>
              <a:buChar char="•"/>
            </a:pPr>
            <a:r>
              <a:rPr lang="en-US" sz="1400" b="1" i="1" dirty="0" err="1">
                <a:solidFill>
                  <a:schemeClr val="bg1"/>
                </a:solidFill>
              </a:rPr>
              <a:t>Mushaf</a:t>
            </a:r>
            <a:r>
              <a:rPr lang="en-US" sz="1400" dirty="0">
                <a:solidFill>
                  <a:schemeClr val="bg1"/>
                </a:solidFill>
              </a:rPr>
              <a:t> (A novel centered around the Quran and its impact on the protagonist’s life)</a:t>
            </a:r>
          </a:p>
          <a:p>
            <a:pPr marL="742950" lvl="1" indent="-285750">
              <a:buFont typeface="Arial" panose="020B0604020202020204" pitchFamily="34" charset="0"/>
              <a:buChar char="•"/>
            </a:pPr>
            <a:r>
              <a:rPr lang="en-US" sz="1400" b="1" i="1" dirty="0" err="1">
                <a:solidFill>
                  <a:schemeClr val="bg1"/>
                </a:solidFill>
              </a:rPr>
              <a:t>Haalim</a:t>
            </a:r>
            <a:r>
              <a:rPr lang="en-US" sz="1400" dirty="0">
                <a:solidFill>
                  <a:schemeClr val="bg1"/>
                </a:solidFill>
              </a:rPr>
              <a:t> (A fantasy-based novel with elements of time travel and mystery)</a:t>
            </a:r>
          </a:p>
          <a:p>
            <a:pPr marL="742950" lvl="1" indent="-285750">
              <a:buFont typeface="Arial" panose="020B0604020202020204" pitchFamily="34" charset="0"/>
              <a:buChar char="•"/>
            </a:pPr>
            <a:r>
              <a:rPr lang="en-US" sz="1400" b="1" i="1" dirty="0">
                <a:solidFill>
                  <a:schemeClr val="bg1"/>
                </a:solidFill>
              </a:rPr>
              <a:t>Pahari Ka </a:t>
            </a:r>
            <a:r>
              <a:rPr lang="en-US" sz="1400" b="1" i="1" dirty="0" err="1">
                <a:solidFill>
                  <a:schemeClr val="bg1"/>
                </a:solidFill>
              </a:rPr>
              <a:t>Qaidi</a:t>
            </a:r>
            <a:r>
              <a:rPr lang="en-US" sz="1400" b="1" dirty="0">
                <a:solidFill>
                  <a:schemeClr val="bg1"/>
                </a:solidFill>
              </a:rPr>
              <a:t> </a:t>
            </a:r>
            <a:r>
              <a:rPr lang="en-US" sz="1400" dirty="0">
                <a:solidFill>
                  <a:schemeClr val="bg1"/>
                </a:solidFill>
              </a:rPr>
              <a:t>(A short but powerful novel)</a:t>
            </a:r>
          </a:p>
          <a:p>
            <a:pPr lvl="1"/>
            <a:endParaRPr lang="en-US" sz="1400" dirty="0">
              <a:solidFill>
                <a:schemeClr val="bg1"/>
              </a:solidFill>
            </a:endParaRPr>
          </a:p>
          <a:p>
            <a:pPr marL="228600" indent="-228600">
              <a:buFont typeface="+mj-lt"/>
              <a:buAutoNum type="arabicPeriod"/>
            </a:pPr>
            <a:r>
              <a:rPr lang="en-US" sz="1400" b="1" dirty="0">
                <a:solidFill>
                  <a:schemeClr val="bg1"/>
                </a:solidFill>
                <a:latin typeface="Times New Roman" panose="02020603050405020304" pitchFamily="18" charset="0"/>
                <a:cs typeface="Times New Roman" panose="02020603050405020304" pitchFamily="18" charset="0"/>
              </a:rPr>
              <a:t>Unique Writing Style</a:t>
            </a:r>
            <a:endParaRPr lang="en-US" sz="14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dirty="0">
                <a:solidFill>
                  <a:schemeClr val="bg1"/>
                </a:solidFill>
              </a:rPr>
              <a:t>She often combines Islamic teachings with strong storytelling.</a:t>
            </a:r>
          </a:p>
          <a:p>
            <a:pPr marL="742950" lvl="1" indent="-285750">
              <a:buFont typeface="Arial" panose="020B0604020202020204" pitchFamily="34" charset="0"/>
              <a:buChar char="•"/>
            </a:pPr>
            <a:r>
              <a:rPr lang="en-US" sz="1400" dirty="0">
                <a:solidFill>
                  <a:schemeClr val="bg1"/>
                </a:solidFill>
              </a:rPr>
              <a:t>Her novels include suspense, drama, and deep moral lessons.</a:t>
            </a:r>
          </a:p>
          <a:p>
            <a:pPr marL="742950" lvl="1" indent="-285750">
              <a:buFont typeface="Arial" panose="020B0604020202020204" pitchFamily="34" charset="0"/>
              <a:buChar char="•"/>
            </a:pPr>
            <a:r>
              <a:rPr lang="en-US" sz="1400" dirty="0">
                <a:solidFill>
                  <a:schemeClr val="bg1"/>
                </a:solidFill>
              </a:rPr>
              <a:t>She creates strong female characters who undergo personal growth.</a:t>
            </a:r>
          </a:p>
        </p:txBody>
      </p:sp>
      <p:pic>
        <p:nvPicPr>
          <p:cNvPr id="4" name="Picture 6" descr="This may contain: an image of a butterfly flying in the sky with its wings spread out and glowing">
            <a:extLst>
              <a:ext uri="{FF2B5EF4-FFF2-40B4-BE49-F238E27FC236}">
                <a16:creationId xmlns:a16="http://schemas.microsoft.com/office/drawing/2014/main" id="{F5CA1E0E-80B1-330C-F383-5D979E3811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79" t="33308" r="25804" b="31401"/>
          <a:stretch/>
        </p:blipFill>
        <p:spPr bwMode="auto">
          <a:xfrm rot="20547378" flipH="1">
            <a:off x="1489321" y="3091551"/>
            <a:ext cx="366296" cy="3474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This may contain: an image of a butterfly flying in the sky with its wings spread out and glowing">
            <a:extLst>
              <a:ext uri="{FF2B5EF4-FFF2-40B4-BE49-F238E27FC236}">
                <a16:creationId xmlns:a16="http://schemas.microsoft.com/office/drawing/2014/main" id="{93F49C08-AED6-4C85-2D63-30BF750081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79" t="33308" r="25804" b="31401"/>
          <a:stretch/>
        </p:blipFill>
        <p:spPr bwMode="auto">
          <a:xfrm rot="2373075">
            <a:off x="7664227" y="5430031"/>
            <a:ext cx="441158" cy="34746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E7E8099-3300-7F4B-21E6-2F17A4FA65CA}"/>
              </a:ext>
            </a:extLst>
          </p:cNvPr>
          <p:cNvSpPr/>
          <p:nvPr/>
        </p:nvSpPr>
        <p:spPr>
          <a:xfrm>
            <a:off x="493876" y="735407"/>
            <a:ext cx="812703" cy="83577"/>
          </a:xfrm>
          <a:prstGeom prst="rect">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21ECD25-3331-6A77-F304-AAD6973C7EFE}"/>
              </a:ext>
            </a:extLst>
          </p:cNvPr>
          <p:cNvPicPr>
            <a:picLocks noChangeAspect="1"/>
          </p:cNvPicPr>
          <p:nvPr/>
        </p:nvPicPr>
        <p:blipFill>
          <a:blip r:embed="rId4"/>
          <a:srcRect l="4988" r="14138"/>
          <a:stretch/>
        </p:blipFill>
        <p:spPr>
          <a:xfrm>
            <a:off x="1093414" y="405749"/>
            <a:ext cx="3484746" cy="742894"/>
          </a:xfrm>
          <a:prstGeom prst="rect">
            <a:avLst/>
          </a:prstGeom>
        </p:spPr>
      </p:pic>
      <p:pic>
        <p:nvPicPr>
          <p:cNvPr id="20" name="Picture 19">
            <a:extLst>
              <a:ext uri="{FF2B5EF4-FFF2-40B4-BE49-F238E27FC236}">
                <a16:creationId xmlns:a16="http://schemas.microsoft.com/office/drawing/2014/main" id="{9B2F93D7-BCDC-04D0-0284-26E1C5EA7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56" y="4652932"/>
            <a:ext cx="1788691" cy="2017138"/>
          </a:xfrm>
          <a:prstGeom prst="rect">
            <a:avLst/>
          </a:prstGeom>
        </p:spPr>
      </p:pic>
    </p:spTree>
    <p:extLst>
      <p:ext uri="{BB962C8B-B14F-4D97-AF65-F5344CB8AC3E}">
        <p14:creationId xmlns:p14="http://schemas.microsoft.com/office/powerpoint/2010/main" val="529871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2BDA6D-AA8C-8A21-55BB-F06FFC5B291A}"/>
              </a:ext>
            </a:extLst>
          </p:cNvPr>
          <p:cNvSpPr/>
          <p:nvPr/>
        </p:nvSpPr>
        <p:spPr>
          <a:xfrm>
            <a:off x="3145971" y="754602"/>
            <a:ext cx="5900060" cy="674703"/>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51548F-2930-C178-430B-7EBB15C0F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8871550" y="3494007"/>
            <a:ext cx="3647328" cy="3233057"/>
          </a:xfrm>
          <a:prstGeom prst="rect">
            <a:avLst/>
          </a:prstGeom>
        </p:spPr>
      </p:pic>
      <p:pic>
        <p:nvPicPr>
          <p:cNvPr id="3" name="Picture 2">
            <a:extLst>
              <a:ext uri="{FF2B5EF4-FFF2-40B4-BE49-F238E27FC236}">
                <a16:creationId xmlns:a16="http://schemas.microsoft.com/office/drawing/2014/main" id="{AFBD5342-F1C9-7024-432A-87A7C7C4F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4" y="-76200"/>
            <a:ext cx="3259655" cy="3259655"/>
          </a:xfrm>
          <a:prstGeom prst="rect">
            <a:avLst/>
          </a:prstGeom>
        </p:spPr>
      </p:pic>
      <p:sp>
        <p:nvSpPr>
          <p:cNvPr id="7" name="TextBox 6">
            <a:extLst>
              <a:ext uri="{FF2B5EF4-FFF2-40B4-BE49-F238E27FC236}">
                <a16:creationId xmlns:a16="http://schemas.microsoft.com/office/drawing/2014/main" id="{11C3748B-BA74-8D91-B41D-1032BB5532DC}"/>
              </a:ext>
            </a:extLst>
          </p:cNvPr>
          <p:cNvSpPr txBox="1"/>
          <p:nvPr/>
        </p:nvSpPr>
        <p:spPr>
          <a:xfrm>
            <a:off x="2573215" y="919265"/>
            <a:ext cx="7045569" cy="5324535"/>
          </a:xfrm>
          <a:prstGeom prst="rect">
            <a:avLst/>
          </a:prstGeom>
          <a:noFill/>
        </p:spPr>
        <p:txBody>
          <a:bodyPr wrap="square" rtlCol="0">
            <a:spAutoFit/>
          </a:bodyPr>
          <a:lstStyle/>
          <a:p>
            <a:pPr algn="ctr"/>
            <a:r>
              <a:rPr lang="en-US" sz="2000" b="1" dirty="0" err="1">
                <a:solidFill>
                  <a:schemeClr val="bg1"/>
                </a:solidFill>
                <a:latin typeface="Times New Roman" panose="02020603050405020304" pitchFamily="18" charset="0"/>
                <a:cs typeface="Times New Roman" panose="02020603050405020304" pitchFamily="18" charset="0"/>
              </a:rPr>
              <a:t>Nemrah</a:t>
            </a:r>
            <a:r>
              <a:rPr lang="en-US" sz="2000" b="1" dirty="0">
                <a:solidFill>
                  <a:schemeClr val="bg1"/>
                </a:solidFill>
                <a:latin typeface="Times New Roman" panose="02020603050405020304" pitchFamily="18" charset="0"/>
                <a:cs typeface="Times New Roman" panose="02020603050405020304" pitchFamily="18" charset="0"/>
              </a:rPr>
              <a:t> Ahmed: A Journey to Becoming a Writer</a:t>
            </a:r>
          </a:p>
          <a:p>
            <a:endParaRPr lang="en-US" sz="1600" b="1" dirty="0">
              <a:solidFill>
                <a:schemeClr val="bg1"/>
              </a:solidFill>
            </a:endParaRPr>
          </a:p>
          <a:p>
            <a:endParaRPr lang="en-US" sz="1600" b="1" dirty="0">
              <a:solidFill>
                <a:schemeClr val="bg1"/>
              </a:solidFill>
            </a:endParaRPr>
          </a:p>
          <a:p>
            <a:pPr marL="285750" indent="-285750">
              <a:buFont typeface="Arial" panose="020B0604020202020204" pitchFamily="34" charset="0"/>
              <a:buChar char="•"/>
            </a:pPr>
            <a:r>
              <a:rPr lang="en-US" sz="1600" b="1" dirty="0">
                <a:solidFill>
                  <a:schemeClr val="bg1"/>
                </a:solidFill>
              </a:rPr>
              <a:t>The Dream:</a:t>
            </a:r>
            <a:r>
              <a:rPr lang="en-US" sz="1600" dirty="0">
                <a:solidFill>
                  <a:schemeClr val="bg1"/>
                </a:solidFill>
              </a:rPr>
              <a:t> As a book lover, she once daydreamed of signing books for eager readers. That moment inspired her to become a writer.</a:t>
            </a: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sz="1600" b="1" dirty="0">
                <a:solidFill>
                  <a:schemeClr val="bg1"/>
                </a:solidFill>
              </a:rPr>
              <a:t>Early Writing:</a:t>
            </a:r>
            <a:r>
              <a:rPr lang="en-US" sz="1600" dirty="0">
                <a:solidFill>
                  <a:schemeClr val="bg1"/>
                </a:solidFill>
              </a:rPr>
              <a:t> At age 9, she wrote her first story about a queen whose kingdom was struck by disease. Despite her brother's jokes, she continued writing. She attempted three English novels but left them incomplete due to boredom.</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Introduction to Urdu Novels:</a:t>
            </a:r>
            <a:r>
              <a:rPr lang="en-US" sz="1600" dirty="0">
                <a:solidFill>
                  <a:schemeClr val="bg1"/>
                </a:solidFill>
              </a:rPr>
              <a:t> A maid at her aunt’s house loved reading digests, sparking </a:t>
            </a:r>
            <a:r>
              <a:rPr lang="en-US" sz="1600" dirty="0" err="1">
                <a:solidFill>
                  <a:schemeClr val="bg1"/>
                </a:solidFill>
              </a:rPr>
              <a:t>Nemrah’s</a:t>
            </a:r>
            <a:r>
              <a:rPr lang="en-US" sz="1600" dirty="0">
                <a:solidFill>
                  <a:schemeClr val="bg1"/>
                </a:solidFill>
              </a:rPr>
              <a:t> curiosity. She borrowed books secretly and got hooked.</a:t>
            </a: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sz="1600" b="1" dirty="0">
                <a:solidFill>
                  <a:schemeClr val="bg1"/>
                </a:solidFill>
              </a:rPr>
              <a:t>First Publishing Attempt:</a:t>
            </a:r>
            <a:r>
              <a:rPr lang="en-US" sz="1600" dirty="0">
                <a:solidFill>
                  <a:schemeClr val="bg1"/>
                </a:solidFill>
              </a:rPr>
              <a:t> Inspired by ongoing stories like </a:t>
            </a:r>
            <a:r>
              <a:rPr lang="en-US" sz="1600" i="1" dirty="0">
                <a:solidFill>
                  <a:schemeClr val="bg1"/>
                </a:solidFill>
              </a:rPr>
              <a:t>Dil Se </a:t>
            </a:r>
            <a:r>
              <a:rPr lang="en-US" sz="1600" i="1" dirty="0" err="1">
                <a:solidFill>
                  <a:schemeClr val="bg1"/>
                </a:solidFill>
              </a:rPr>
              <a:t>Niklay</a:t>
            </a:r>
            <a:r>
              <a:rPr lang="en-US" sz="1600" i="1" dirty="0">
                <a:solidFill>
                  <a:schemeClr val="bg1"/>
                </a:solidFill>
              </a:rPr>
              <a:t> Hain Jo </a:t>
            </a:r>
            <a:r>
              <a:rPr lang="en-US" sz="1600" i="1" dirty="0" err="1">
                <a:solidFill>
                  <a:schemeClr val="bg1"/>
                </a:solidFill>
              </a:rPr>
              <a:t>Lafz</a:t>
            </a:r>
            <a:r>
              <a:rPr lang="en-US" sz="1600" dirty="0">
                <a:solidFill>
                  <a:schemeClr val="bg1"/>
                </a:solidFill>
              </a:rPr>
              <a:t> by Farhat </a:t>
            </a:r>
            <a:r>
              <a:rPr lang="en-US" sz="1600" dirty="0" err="1">
                <a:solidFill>
                  <a:schemeClr val="bg1"/>
                </a:solidFill>
              </a:rPr>
              <a:t>Ishtiaq</a:t>
            </a:r>
            <a:r>
              <a:rPr lang="en-US" sz="1600" dirty="0">
                <a:solidFill>
                  <a:schemeClr val="bg1"/>
                </a:solidFill>
              </a:rPr>
              <a:t>, she wrote her first novel and submitted it to </a:t>
            </a:r>
            <a:r>
              <a:rPr lang="en-US" sz="1600" i="1" dirty="0" err="1">
                <a:solidFill>
                  <a:schemeClr val="bg1"/>
                </a:solidFill>
              </a:rPr>
              <a:t>Khawateen</a:t>
            </a:r>
            <a:r>
              <a:rPr lang="en-US" sz="1600" i="1" dirty="0">
                <a:solidFill>
                  <a:schemeClr val="bg1"/>
                </a:solidFill>
              </a:rPr>
              <a:t> Digest</a:t>
            </a:r>
            <a:r>
              <a:rPr lang="en-US" sz="1600" dirty="0">
                <a:solidFill>
                  <a:schemeClr val="bg1"/>
                </a:solidFill>
              </a:rPr>
              <a:t>. Initially, they found her too young but later recognized her talent. Senior editor </a:t>
            </a:r>
            <a:r>
              <a:rPr lang="en-US" sz="1600" dirty="0" err="1">
                <a:solidFill>
                  <a:schemeClr val="bg1"/>
                </a:solidFill>
              </a:rPr>
              <a:t>Antul</a:t>
            </a:r>
            <a:r>
              <a:rPr lang="en-US" sz="1600" dirty="0">
                <a:solidFill>
                  <a:schemeClr val="bg1"/>
                </a:solidFill>
              </a:rPr>
              <a:t> Saboor predicted:</a:t>
            </a:r>
            <a:br>
              <a:rPr lang="en-US" sz="1600" dirty="0">
                <a:solidFill>
                  <a:schemeClr val="bg1"/>
                </a:solidFill>
              </a:rPr>
            </a:br>
            <a:r>
              <a:rPr lang="en-US" sz="1600" i="1" dirty="0">
                <a:solidFill>
                  <a:schemeClr val="bg1"/>
                </a:solidFill>
              </a:rPr>
              <a:t>"Your name will shine like a star in this country after 10 years."</a:t>
            </a:r>
            <a:endParaRPr lang="en-US" sz="1600" dirty="0">
              <a:solidFill>
                <a:schemeClr val="bg1"/>
              </a:solidFill>
            </a:endParaRP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sz="1600" b="1" dirty="0">
                <a:solidFill>
                  <a:schemeClr val="bg1"/>
                </a:solidFill>
              </a:rPr>
              <a:t>Challenges &amp; Success:</a:t>
            </a:r>
            <a:r>
              <a:rPr lang="en-US" sz="1600" dirty="0">
                <a:solidFill>
                  <a:schemeClr val="bg1"/>
                </a:solidFill>
              </a:rPr>
              <a:t> Her first published story gained fame, but two later stories flopped. However, she remained passionate and evolved as a writer.</a:t>
            </a:r>
          </a:p>
        </p:txBody>
      </p:sp>
      <p:sp>
        <p:nvSpPr>
          <p:cNvPr id="9" name="Rectangle 8">
            <a:extLst>
              <a:ext uri="{FF2B5EF4-FFF2-40B4-BE49-F238E27FC236}">
                <a16:creationId xmlns:a16="http://schemas.microsoft.com/office/drawing/2014/main" id="{0AE6FC47-13AA-A776-3E6C-AE69DBD1D609}"/>
              </a:ext>
            </a:extLst>
          </p:cNvPr>
          <p:cNvSpPr/>
          <p:nvPr/>
        </p:nvSpPr>
        <p:spPr>
          <a:xfrm>
            <a:off x="3178625" y="878924"/>
            <a:ext cx="5900060" cy="674703"/>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D0AB58-013F-63A2-0429-0EEF08849D33}"/>
              </a:ext>
            </a:extLst>
          </p:cNvPr>
          <p:cNvSpPr/>
          <p:nvPr/>
        </p:nvSpPr>
        <p:spPr>
          <a:xfrm>
            <a:off x="4037969" y="-513179"/>
            <a:ext cx="6454584" cy="124323"/>
          </a:xfrm>
          <a:prstGeom prst="rect">
            <a:avLst/>
          </a:prstGeom>
          <a:noFill/>
          <a:ln>
            <a:solidFill>
              <a:schemeClr val="bg1"/>
            </a:solidFill>
            <a:prstDash val="solid"/>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8EE93A-67B4-8484-F73E-879DABB6FC19}"/>
              </a:ext>
            </a:extLst>
          </p:cNvPr>
          <p:cNvSpPr/>
          <p:nvPr/>
        </p:nvSpPr>
        <p:spPr>
          <a:xfrm>
            <a:off x="4070619" y="-388859"/>
            <a:ext cx="6454588" cy="124323"/>
          </a:xfrm>
          <a:prstGeom prst="rect">
            <a:avLst/>
          </a:prstGeom>
          <a:noFill/>
          <a:ln>
            <a:solidFill>
              <a:schemeClr val="bg1"/>
            </a:solidFill>
            <a:prstDash val="solid"/>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362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2D87-7E6E-C9EA-7256-877C505B8E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7CBA5EF-FBA3-D7AE-B127-E226E711F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8871550" y="3494007"/>
            <a:ext cx="3647328" cy="3233057"/>
          </a:xfrm>
          <a:prstGeom prst="rect">
            <a:avLst/>
          </a:prstGeom>
        </p:spPr>
      </p:pic>
      <p:pic>
        <p:nvPicPr>
          <p:cNvPr id="3" name="Picture 2">
            <a:extLst>
              <a:ext uri="{FF2B5EF4-FFF2-40B4-BE49-F238E27FC236}">
                <a16:creationId xmlns:a16="http://schemas.microsoft.com/office/drawing/2014/main" id="{29A6BA29-5817-5E27-56DC-B296796FA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4" y="-76200"/>
            <a:ext cx="3259655" cy="3259655"/>
          </a:xfrm>
          <a:prstGeom prst="rect">
            <a:avLst/>
          </a:prstGeom>
        </p:spPr>
      </p:pic>
      <p:sp>
        <p:nvSpPr>
          <p:cNvPr id="7" name="TextBox 6">
            <a:extLst>
              <a:ext uri="{FF2B5EF4-FFF2-40B4-BE49-F238E27FC236}">
                <a16:creationId xmlns:a16="http://schemas.microsoft.com/office/drawing/2014/main" id="{1A2DFA5F-6951-6E04-2A04-F58A9EA4F77E}"/>
              </a:ext>
            </a:extLst>
          </p:cNvPr>
          <p:cNvSpPr txBox="1"/>
          <p:nvPr/>
        </p:nvSpPr>
        <p:spPr>
          <a:xfrm>
            <a:off x="2363469" y="1091088"/>
            <a:ext cx="8126186" cy="492442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Why She Writes</a:t>
            </a:r>
          </a:p>
          <a:p>
            <a:pPr marL="285750" indent="-285750">
              <a:buFont typeface="Arial" panose="020B0604020202020204" pitchFamily="34" charset="0"/>
              <a:buChar char="•"/>
            </a:pPr>
            <a:r>
              <a:rPr lang="en-US" sz="1600" dirty="0">
                <a:solidFill>
                  <a:schemeClr val="bg1"/>
                </a:solidFill>
              </a:rPr>
              <a:t>Writing gives her peace and keeps her sane.</a:t>
            </a:r>
          </a:p>
          <a:p>
            <a:pPr marL="285750" indent="-285750">
              <a:buFont typeface="Arial" panose="020B0604020202020204" pitchFamily="34" charset="0"/>
              <a:buChar char="•"/>
            </a:pPr>
            <a:r>
              <a:rPr lang="en-US" sz="1600" dirty="0">
                <a:solidFill>
                  <a:schemeClr val="bg1"/>
                </a:solidFill>
              </a:rPr>
              <a:t>She aims to </a:t>
            </a:r>
            <a:r>
              <a:rPr lang="en-US" sz="1600" b="1" dirty="0">
                <a:solidFill>
                  <a:schemeClr val="bg1"/>
                </a:solidFill>
              </a:rPr>
              <a:t>comfort people, empower women</a:t>
            </a:r>
            <a:r>
              <a:rPr lang="en-US" sz="1600" dirty="0">
                <a:solidFill>
                  <a:schemeClr val="bg1"/>
                </a:solidFill>
              </a:rPr>
              <a:t>, and </a:t>
            </a:r>
            <a:r>
              <a:rPr lang="en-US" sz="1600" b="1" dirty="0">
                <a:solidFill>
                  <a:schemeClr val="bg1"/>
                </a:solidFill>
              </a:rPr>
              <a:t>change perspectives towards positivity</a:t>
            </a:r>
            <a:r>
              <a:rPr lang="en-US" sz="1600" dirty="0">
                <a:solidFill>
                  <a:schemeClr val="bg1"/>
                </a:solidFill>
              </a:rPr>
              <a:t>.</a:t>
            </a:r>
          </a:p>
          <a:p>
            <a:pPr marL="285750" indent="-285750">
              <a:buFont typeface="Arial" panose="020B0604020202020204" pitchFamily="34" charset="0"/>
              <a:buChar char="•"/>
            </a:pPr>
            <a:r>
              <a:rPr lang="en-US" sz="1600" dirty="0">
                <a:solidFill>
                  <a:schemeClr val="bg1"/>
                </a:solidFill>
              </a:rPr>
              <a:t>She wants to </a:t>
            </a:r>
            <a:r>
              <a:rPr lang="en-US" sz="1600" b="1" dirty="0">
                <a:solidFill>
                  <a:schemeClr val="bg1"/>
                </a:solidFill>
              </a:rPr>
              <a:t>connect people with Allah</a:t>
            </a:r>
            <a:r>
              <a:rPr lang="en-US" sz="1600" dirty="0">
                <a:solidFill>
                  <a:schemeClr val="bg1"/>
                </a:solidFill>
              </a:rPr>
              <a:t> through simple words, calling it an </a:t>
            </a:r>
            <a:r>
              <a:rPr lang="en-US" sz="1600" b="1" dirty="0">
                <a:solidFill>
                  <a:schemeClr val="bg1"/>
                </a:solidFill>
              </a:rPr>
              <a:t>investment for her afterlife</a:t>
            </a:r>
            <a:r>
              <a:rPr lang="en-US" sz="1600" dirty="0">
                <a:solidFill>
                  <a:schemeClr val="bg1"/>
                </a:solidFill>
              </a:rPr>
              <a:t>.</a:t>
            </a:r>
          </a:p>
          <a:p>
            <a:pPr>
              <a:buFont typeface="Arial" panose="020B0604020202020204" pitchFamily="34" charset="0"/>
              <a:buChar char="•"/>
            </a:pPr>
            <a:endParaRPr lang="en-US" sz="1600" dirty="0">
              <a:solidFill>
                <a:schemeClr val="bg1"/>
              </a:solidFill>
            </a:endParaRPr>
          </a:p>
          <a:p>
            <a:r>
              <a:rPr lang="en-US" b="1" dirty="0">
                <a:solidFill>
                  <a:schemeClr val="bg1"/>
                </a:solidFill>
                <a:latin typeface="Times New Roman" panose="02020603050405020304" pitchFamily="18" charset="0"/>
                <a:cs typeface="Times New Roman" panose="02020603050405020304" pitchFamily="18" charset="0"/>
              </a:rPr>
              <a:t>Her Most Loved Work</a:t>
            </a:r>
          </a:p>
          <a:p>
            <a:pPr marL="285750" indent="-285750">
              <a:buFont typeface="Arial" panose="020B0604020202020204" pitchFamily="34" charset="0"/>
              <a:buChar char="•"/>
            </a:pPr>
            <a:r>
              <a:rPr lang="en-US" sz="1600" dirty="0">
                <a:solidFill>
                  <a:schemeClr val="bg1"/>
                </a:solidFill>
              </a:rPr>
              <a:t>She loves </a:t>
            </a:r>
            <a:r>
              <a:rPr lang="en-US" sz="1600" i="1" dirty="0" err="1">
                <a:solidFill>
                  <a:schemeClr val="bg1"/>
                </a:solidFill>
              </a:rPr>
              <a:t>Namal</a:t>
            </a:r>
            <a:r>
              <a:rPr lang="en-US" sz="1600" dirty="0">
                <a:solidFill>
                  <a:schemeClr val="bg1"/>
                </a:solidFill>
              </a:rPr>
              <a:t>, but </a:t>
            </a:r>
            <a:r>
              <a:rPr lang="en-US" sz="1600" i="1" dirty="0" err="1">
                <a:solidFill>
                  <a:schemeClr val="bg1"/>
                </a:solidFill>
              </a:rPr>
              <a:t>Haalim</a:t>
            </a:r>
            <a:r>
              <a:rPr lang="en-US" sz="1600" dirty="0">
                <a:solidFill>
                  <a:schemeClr val="bg1"/>
                </a:solidFill>
              </a:rPr>
              <a:t> is closest to her heart.</a:t>
            </a:r>
          </a:p>
          <a:p>
            <a:pPr marL="285750" indent="-285750">
              <a:buFont typeface="Arial" panose="020B0604020202020204" pitchFamily="34" charset="0"/>
              <a:buChar char="•"/>
            </a:pPr>
            <a:r>
              <a:rPr lang="en-US" sz="1600" dirty="0">
                <a:solidFill>
                  <a:schemeClr val="bg1"/>
                </a:solidFill>
              </a:rPr>
              <a:t>Her characters reflect real struggles—Taliya from </a:t>
            </a:r>
            <a:r>
              <a:rPr lang="en-US" sz="1600" i="1" dirty="0" err="1">
                <a:solidFill>
                  <a:schemeClr val="bg1"/>
                </a:solidFill>
              </a:rPr>
              <a:t>Haalim</a:t>
            </a:r>
            <a:r>
              <a:rPr lang="en-US" sz="1600" dirty="0">
                <a:solidFill>
                  <a:schemeClr val="bg1"/>
                </a:solidFill>
              </a:rPr>
              <a:t> represents a part of herself.</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Connecting Quran to Her Stories</a:t>
            </a:r>
          </a:p>
          <a:p>
            <a:pPr marL="285750" indent="-285750">
              <a:buFont typeface="Arial" panose="020B0604020202020204" pitchFamily="34" charset="0"/>
              <a:buChar char="•"/>
            </a:pPr>
            <a:r>
              <a:rPr lang="en-US" sz="1600" dirty="0">
                <a:solidFill>
                  <a:schemeClr val="bg1"/>
                </a:solidFill>
              </a:rPr>
              <a:t>While studying at </a:t>
            </a:r>
            <a:r>
              <a:rPr lang="en-US" sz="1600" b="1" dirty="0">
                <a:solidFill>
                  <a:schemeClr val="bg1"/>
                </a:solidFill>
              </a:rPr>
              <a:t>Al Huda</a:t>
            </a:r>
            <a:r>
              <a:rPr lang="en-US" sz="1600" dirty="0">
                <a:solidFill>
                  <a:schemeClr val="bg1"/>
                </a:solidFill>
              </a:rPr>
              <a:t>, she deeply connected with the Quran.</a:t>
            </a:r>
          </a:p>
          <a:p>
            <a:pPr marL="285750" indent="-285750">
              <a:buFont typeface="Arial" panose="020B0604020202020204" pitchFamily="34" charset="0"/>
              <a:buChar char="•"/>
            </a:pPr>
            <a:r>
              <a:rPr lang="en-US" sz="1600" i="1" dirty="0" err="1">
                <a:solidFill>
                  <a:schemeClr val="bg1"/>
                </a:solidFill>
              </a:rPr>
              <a:t>Mus’haf</a:t>
            </a:r>
            <a:r>
              <a:rPr lang="en-US" sz="1600" dirty="0">
                <a:solidFill>
                  <a:schemeClr val="bg1"/>
                </a:solidFill>
              </a:rPr>
              <a:t> was written during this phase and is inspired by her own journey, not just </a:t>
            </a:r>
            <a:r>
              <a:rPr lang="en-US" sz="1600" dirty="0" err="1">
                <a:solidFill>
                  <a:schemeClr val="bg1"/>
                </a:solidFill>
              </a:rPr>
              <a:t>Mehmal</a:t>
            </a:r>
            <a:r>
              <a:rPr lang="en-US" sz="1600" dirty="0">
                <a:solidFill>
                  <a:schemeClr val="bg1"/>
                </a:solidFill>
              </a:rPr>
              <a:t> Ibrahim’s.</a:t>
            </a:r>
          </a:p>
          <a:p>
            <a:pPr marL="285750" indent="-285750">
              <a:buFont typeface="Arial" panose="020B0604020202020204" pitchFamily="34" charset="0"/>
              <a:buChar char="•"/>
            </a:pPr>
            <a:endParaRPr lang="en-US" sz="1600" dirty="0">
              <a:solidFill>
                <a:schemeClr val="bg1"/>
              </a:solidFill>
            </a:endParaRPr>
          </a:p>
          <a:p>
            <a:r>
              <a:rPr lang="en-US" b="1" dirty="0">
                <a:solidFill>
                  <a:schemeClr val="bg1"/>
                </a:solidFill>
                <a:latin typeface="Times New Roman" panose="02020603050405020304" pitchFamily="18" charset="0"/>
                <a:cs typeface="Times New Roman" panose="02020603050405020304" pitchFamily="18" charset="0"/>
              </a:rPr>
              <a:t>Her View on Literature &amp; Dramas</a:t>
            </a:r>
          </a:p>
          <a:p>
            <a:pPr>
              <a:buFont typeface="Arial" panose="020B0604020202020204" pitchFamily="34" charset="0"/>
              <a:buChar char="•"/>
            </a:pPr>
            <a:r>
              <a:rPr lang="en-US" sz="1600" dirty="0">
                <a:solidFill>
                  <a:schemeClr val="bg1"/>
                </a:solidFill>
              </a:rPr>
              <a:t>She believes </a:t>
            </a:r>
            <a:r>
              <a:rPr lang="en-US" sz="1600" b="1" dirty="0">
                <a:solidFill>
                  <a:schemeClr val="bg1"/>
                </a:solidFill>
              </a:rPr>
              <a:t>life itself is more dramatic than fiction</a:t>
            </a:r>
            <a:r>
              <a:rPr lang="en-US" sz="1600" dirty="0">
                <a:solidFill>
                  <a:schemeClr val="bg1"/>
                </a:solidFill>
              </a:rPr>
              <a:t>.</a:t>
            </a:r>
          </a:p>
          <a:p>
            <a:pPr>
              <a:buFont typeface="Arial" panose="020B0604020202020204" pitchFamily="34" charset="0"/>
              <a:buChar char="•"/>
            </a:pPr>
            <a:r>
              <a:rPr lang="en-US" sz="1600" dirty="0">
                <a:solidFill>
                  <a:schemeClr val="bg1"/>
                </a:solidFill>
              </a:rPr>
              <a:t>Thinks </a:t>
            </a:r>
            <a:r>
              <a:rPr lang="en-US" sz="1600" b="1" dirty="0">
                <a:solidFill>
                  <a:schemeClr val="bg1"/>
                </a:solidFill>
              </a:rPr>
              <a:t>digests today don’t deserve her stories</a:t>
            </a:r>
            <a:r>
              <a:rPr lang="en-US" sz="1600" dirty="0">
                <a:solidFill>
                  <a:schemeClr val="bg1"/>
                </a:solidFill>
              </a:rPr>
              <a:t>.</a:t>
            </a:r>
          </a:p>
          <a:p>
            <a:pPr>
              <a:buFont typeface="Arial" panose="020B0604020202020204" pitchFamily="34" charset="0"/>
              <a:buChar char="•"/>
            </a:pPr>
            <a:r>
              <a:rPr lang="en-US" sz="1600" dirty="0">
                <a:solidFill>
                  <a:schemeClr val="bg1"/>
                </a:solidFill>
              </a:rPr>
              <a:t>Prefers books over TV dramas, as her characters engage better in writing.</a:t>
            </a:r>
          </a:p>
        </p:txBody>
      </p:sp>
      <p:sp>
        <p:nvSpPr>
          <p:cNvPr id="2" name="Rectangle 1">
            <a:extLst>
              <a:ext uri="{FF2B5EF4-FFF2-40B4-BE49-F238E27FC236}">
                <a16:creationId xmlns:a16="http://schemas.microsoft.com/office/drawing/2014/main" id="{B78D547D-33E2-6842-5274-E687E15E9097}"/>
              </a:ext>
            </a:extLst>
          </p:cNvPr>
          <p:cNvSpPr/>
          <p:nvPr/>
        </p:nvSpPr>
        <p:spPr>
          <a:xfrm rot="18884302">
            <a:off x="-2730970" y="-1176666"/>
            <a:ext cx="5900060" cy="3483533"/>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0DD4C6-294F-D472-E1FB-E10DD635F9F0}"/>
              </a:ext>
            </a:extLst>
          </p:cNvPr>
          <p:cNvSpPr/>
          <p:nvPr/>
        </p:nvSpPr>
        <p:spPr>
          <a:xfrm rot="18884302">
            <a:off x="-2643884" y="-1160905"/>
            <a:ext cx="5900060" cy="3483533"/>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28F885-684A-8A04-5D78-71A3B66F8008}"/>
              </a:ext>
            </a:extLst>
          </p:cNvPr>
          <p:cNvSpPr/>
          <p:nvPr/>
        </p:nvSpPr>
        <p:spPr>
          <a:xfrm rot="18669123">
            <a:off x="8701441" y="4738357"/>
            <a:ext cx="5900060" cy="3483533"/>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372C6-F19A-4229-D7FA-CA1D0DE5AB1B}"/>
              </a:ext>
            </a:extLst>
          </p:cNvPr>
          <p:cNvSpPr/>
          <p:nvPr/>
        </p:nvSpPr>
        <p:spPr>
          <a:xfrm rot="18669123">
            <a:off x="8614354" y="4738356"/>
            <a:ext cx="5900060" cy="3483533"/>
          </a:xfrm>
          <a:prstGeom prst="rect">
            <a:avLst/>
          </a:prstGeom>
          <a:no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81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F9D3-1B8C-7B93-EAF6-F9ABCD9F7D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E8E99EC-BC4A-32C9-0615-24D4BA26B0D5}"/>
              </a:ext>
            </a:extLst>
          </p:cNvPr>
          <p:cNvSpPr txBox="1"/>
          <p:nvPr/>
        </p:nvSpPr>
        <p:spPr>
          <a:xfrm>
            <a:off x="2285770" y="436880"/>
            <a:ext cx="7965440" cy="1231106"/>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Why She Never Allowed Dramas on Her Books</a:t>
            </a:r>
          </a:p>
          <a:p>
            <a:pPr marL="285750" indent="-285750">
              <a:buFont typeface="Arial" panose="020B0604020202020204" pitchFamily="34" charset="0"/>
              <a:buChar char="•"/>
            </a:pPr>
            <a:r>
              <a:rPr lang="en-US" sz="1400" dirty="0">
                <a:solidFill>
                  <a:schemeClr val="bg1"/>
                </a:solidFill>
              </a:rPr>
              <a:t> She believes her characters are too deep and complex to be portrayed accurately in TV dramas.</a:t>
            </a:r>
          </a:p>
          <a:p>
            <a:pPr marL="285750" indent="-285750">
              <a:buFont typeface="Arial" panose="020B0604020202020204" pitchFamily="34" charset="0"/>
              <a:buChar char="•"/>
            </a:pPr>
            <a:r>
              <a:rPr lang="en-US" sz="1400" dirty="0">
                <a:solidFill>
                  <a:schemeClr val="bg1"/>
                </a:solidFill>
              </a:rPr>
              <a:t> She feels that books have a stronger impact than dramatized versions, which often lose the essence of the story.</a:t>
            </a:r>
          </a:p>
          <a:p>
            <a:pPr marL="285750" indent="-285750">
              <a:buFont typeface="Arial" panose="020B0604020202020204" pitchFamily="34" charset="0"/>
              <a:buChar char="•"/>
            </a:pPr>
            <a:r>
              <a:rPr lang="en-US" sz="1400" dirty="0">
                <a:solidFill>
                  <a:schemeClr val="bg1"/>
                </a:solidFill>
              </a:rPr>
              <a:t> She fears that commercialization would change the true message of her novels.</a:t>
            </a:r>
          </a:p>
        </p:txBody>
      </p:sp>
      <p:sp>
        <p:nvSpPr>
          <p:cNvPr id="6" name="TextBox 5">
            <a:extLst>
              <a:ext uri="{FF2B5EF4-FFF2-40B4-BE49-F238E27FC236}">
                <a16:creationId xmlns:a16="http://schemas.microsoft.com/office/drawing/2014/main" id="{6F065A8F-4F42-D4E6-634F-4F417D2CF184}"/>
              </a:ext>
            </a:extLst>
          </p:cNvPr>
          <p:cNvSpPr txBox="1"/>
          <p:nvPr/>
        </p:nvSpPr>
        <p:spPr>
          <a:xfrm>
            <a:off x="1894355" y="1744198"/>
            <a:ext cx="5344160"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She mentioned her struggles in “Mein Anmol”</a:t>
            </a:r>
          </a:p>
        </p:txBody>
      </p:sp>
      <p:pic>
        <p:nvPicPr>
          <p:cNvPr id="2052" name="Picture 4" descr="This may contain: an open book sitting on top of a wooden table">
            <a:extLst>
              <a:ext uri="{FF2B5EF4-FFF2-40B4-BE49-F238E27FC236}">
                <a16:creationId xmlns:a16="http://schemas.microsoft.com/office/drawing/2014/main" id="{A350861A-185C-51CA-13D2-F688CC470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290" y="2140672"/>
            <a:ext cx="2280920" cy="19704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76C50D-F701-51F7-C368-D3B107EA0978}"/>
              </a:ext>
            </a:extLst>
          </p:cNvPr>
          <p:cNvSpPr txBox="1"/>
          <p:nvPr/>
        </p:nvSpPr>
        <p:spPr>
          <a:xfrm>
            <a:off x="2330348" y="2108462"/>
            <a:ext cx="5506949" cy="4524315"/>
          </a:xfrm>
          <a:prstGeom prst="rect">
            <a:avLst/>
          </a:prstGeom>
          <a:noFill/>
        </p:spPr>
        <p:txBody>
          <a:bodyPr wrap="square" rtlCol="0">
            <a:spAutoFit/>
          </a:bodyPr>
          <a:lstStyle/>
          <a:p>
            <a:r>
              <a:rPr lang="en-US" sz="1200" b="1" dirty="0">
                <a:solidFill>
                  <a:schemeClr val="bg1"/>
                </a:solidFill>
              </a:rPr>
              <a:t>1</a:t>
            </a:r>
            <a:r>
              <a:rPr lang="en-US" sz="1200" b="1" dirty="0">
                <a:solidFill>
                  <a:schemeClr val="bg1"/>
                </a:solidFill>
                <a:latin typeface="Times New Roman" panose="02020603050405020304" pitchFamily="18" charset="0"/>
                <a:cs typeface="Times New Roman" panose="02020603050405020304" pitchFamily="18" charset="0"/>
              </a:rPr>
              <a:t>. Financial Struggles </a:t>
            </a:r>
          </a:p>
          <a:p>
            <a:pPr marL="171450" indent="-171450">
              <a:buFont typeface="Arial" panose="020B0604020202020204" pitchFamily="34" charset="0"/>
              <a:buChar char="•"/>
            </a:pPr>
            <a:r>
              <a:rPr lang="en-US" sz="1200" dirty="0">
                <a:solidFill>
                  <a:schemeClr val="bg1"/>
                </a:solidFill>
              </a:rPr>
              <a:t>Came from a </a:t>
            </a:r>
            <a:r>
              <a:rPr lang="en-US" sz="1200" b="1" dirty="0">
                <a:solidFill>
                  <a:schemeClr val="bg1"/>
                </a:solidFill>
              </a:rPr>
              <a:t>lower-class background</a:t>
            </a:r>
            <a:r>
              <a:rPr lang="en-US" sz="1200" dirty="0">
                <a:solidFill>
                  <a:schemeClr val="bg1"/>
                </a:solidFill>
              </a:rPr>
              <a:t> and didn’t have money to publish books.</a:t>
            </a:r>
          </a:p>
          <a:p>
            <a:pPr marL="171450" indent="-171450">
              <a:buFont typeface="Arial" panose="020B0604020202020204" pitchFamily="34" charset="0"/>
              <a:buChar char="•"/>
            </a:pPr>
            <a:r>
              <a:rPr lang="en-US" sz="1200" dirty="0">
                <a:solidFill>
                  <a:schemeClr val="bg1"/>
                </a:solidFill>
              </a:rPr>
              <a:t>Publishers </a:t>
            </a:r>
            <a:r>
              <a:rPr lang="en-US" sz="1200" b="1" dirty="0">
                <a:solidFill>
                  <a:schemeClr val="bg1"/>
                </a:solidFill>
              </a:rPr>
              <a:t>tricked her</a:t>
            </a:r>
            <a:r>
              <a:rPr lang="en-US" sz="1200" dirty="0">
                <a:solidFill>
                  <a:schemeClr val="bg1"/>
                </a:solidFill>
              </a:rPr>
              <a:t> by buying her novels at a low price and earning from every sale.</a:t>
            </a:r>
          </a:p>
          <a:p>
            <a:pPr marL="171450" indent="-171450">
              <a:buFont typeface="Arial" panose="020B0604020202020204" pitchFamily="34" charset="0"/>
              <a:buChar char="•"/>
            </a:pPr>
            <a:r>
              <a:rPr lang="en-US" sz="1200" dirty="0">
                <a:solidFill>
                  <a:schemeClr val="bg1"/>
                </a:solidFill>
              </a:rPr>
              <a:t>Learned the hard way → </a:t>
            </a:r>
            <a:r>
              <a:rPr lang="en-US" sz="1200" b="1" dirty="0">
                <a:solidFill>
                  <a:schemeClr val="bg1"/>
                </a:solidFill>
              </a:rPr>
              <a:t>Now she doesn’t sell her stories before publication</a:t>
            </a:r>
            <a:r>
              <a:rPr lang="en-US" sz="1200" dirty="0">
                <a:solidFill>
                  <a:schemeClr val="bg1"/>
                </a:solidFill>
              </a:rPr>
              <a:t> so she earns from every book purchase.</a:t>
            </a:r>
          </a:p>
          <a:p>
            <a:pPr>
              <a:buFont typeface="Arial" panose="020B0604020202020204" pitchFamily="34" charset="0"/>
              <a:buChar char="•"/>
            </a:pPr>
            <a:endParaRPr lang="en-US" sz="1200" dirty="0">
              <a:solidFill>
                <a:schemeClr val="bg1"/>
              </a:solidFill>
            </a:endParaRPr>
          </a:p>
          <a:p>
            <a:r>
              <a:rPr lang="en-US" sz="1200" b="1" dirty="0">
                <a:solidFill>
                  <a:schemeClr val="bg1"/>
                </a:solidFill>
              </a:rPr>
              <a:t>2. </a:t>
            </a:r>
            <a:r>
              <a:rPr lang="en-US" sz="1200" b="1" dirty="0">
                <a:solidFill>
                  <a:schemeClr val="bg1"/>
                </a:solidFill>
                <a:latin typeface="Times New Roman" panose="02020603050405020304" pitchFamily="18" charset="0"/>
                <a:cs typeface="Times New Roman" panose="02020603050405020304" pitchFamily="18" charset="0"/>
              </a:rPr>
              <a:t>Her Journey with Al-Huda &amp; </a:t>
            </a:r>
            <a:r>
              <a:rPr lang="en-US" sz="1200" b="1" i="1" dirty="0" err="1">
                <a:solidFill>
                  <a:schemeClr val="bg1"/>
                </a:solidFill>
                <a:latin typeface="Times New Roman" panose="02020603050405020304" pitchFamily="18" charset="0"/>
                <a:cs typeface="Times New Roman" panose="02020603050405020304" pitchFamily="18" charset="0"/>
              </a:rPr>
              <a:t>Mushaf</a:t>
            </a:r>
            <a:r>
              <a:rPr lang="en-US" sz="1200" b="1" dirty="0">
                <a:solidFill>
                  <a:schemeClr val="bg1"/>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solidFill>
                  <a:schemeClr val="bg1"/>
                </a:solidFill>
              </a:rPr>
              <a:t>Joined </a:t>
            </a:r>
            <a:r>
              <a:rPr lang="en-US" sz="1200" b="1" dirty="0">
                <a:solidFill>
                  <a:schemeClr val="bg1"/>
                </a:solidFill>
              </a:rPr>
              <a:t>Al-Huda Institute</a:t>
            </a:r>
            <a:r>
              <a:rPr lang="en-US" sz="1200" dirty="0">
                <a:solidFill>
                  <a:schemeClr val="bg1"/>
                </a:solidFill>
              </a:rPr>
              <a:t> and deeply connected with the Quran.</a:t>
            </a:r>
          </a:p>
          <a:p>
            <a:pPr marL="171450" indent="-171450">
              <a:buFont typeface="Arial" panose="020B0604020202020204" pitchFamily="34" charset="0"/>
              <a:buChar char="•"/>
            </a:pPr>
            <a:r>
              <a:rPr lang="en-US" sz="1200" dirty="0">
                <a:solidFill>
                  <a:schemeClr val="bg1"/>
                </a:solidFill>
              </a:rPr>
              <a:t>Realized that she had </a:t>
            </a:r>
            <a:r>
              <a:rPr lang="en-US" sz="1200" b="1" dirty="0">
                <a:solidFill>
                  <a:schemeClr val="bg1"/>
                </a:solidFill>
              </a:rPr>
              <a:t>never truly understood the Quran before</a:t>
            </a:r>
            <a:r>
              <a:rPr lang="en-US" sz="1200" dirty="0">
                <a:solidFill>
                  <a:schemeClr val="bg1"/>
                </a:solidFill>
              </a:rPr>
              <a:t>.</a:t>
            </a:r>
          </a:p>
          <a:p>
            <a:pPr marL="171450" indent="-171450">
              <a:buFont typeface="Arial" panose="020B0604020202020204" pitchFamily="34" charset="0"/>
              <a:buChar char="•"/>
            </a:pPr>
            <a:r>
              <a:rPr lang="en-US" sz="1200" i="1" dirty="0" err="1">
                <a:solidFill>
                  <a:schemeClr val="bg1"/>
                </a:solidFill>
              </a:rPr>
              <a:t>Mushaf</a:t>
            </a:r>
            <a:r>
              <a:rPr lang="en-US" sz="1200" dirty="0">
                <a:solidFill>
                  <a:schemeClr val="bg1"/>
                </a:solidFill>
              </a:rPr>
              <a:t> was </a:t>
            </a:r>
            <a:r>
              <a:rPr lang="en-US" sz="1200" b="1" dirty="0">
                <a:solidFill>
                  <a:schemeClr val="bg1"/>
                </a:solidFill>
              </a:rPr>
              <a:t>not just a story—it was her personal journey</a:t>
            </a:r>
            <a:r>
              <a:rPr lang="en-US" sz="1200" dirty="0">
                <a:solidFill>
                  <a:schemeClr val="bg1"/>
                </a:solidFill>
              </a:rPr>
              <a:t>.</a:t>
            </a:r>
          </a:p>
          <a:p>
            <a:pPr marL="171450" indent="-171450">
              <a:buFont typeface="Arial" panose="020B0604020202020204" pitchFamily="34" charset="0"/>
              <a:buChar char="•"/>
            </a:pPr>
            <a:r>
              <a:rPr lang="en-US" sz="1200" b="1" dirty="0" err="1">
                <a:solidFill>
                  <a:schemeClr val="bg1"/>
                </a:solidFill>
              </a:rPr>
              <a:t>Mehmal</a:t>
            </a:r>
            <a:r>
              <a:rPr lang="en-US" sz="1200" b="1" dirty="0">
                <a:solidFill>
                  <a:schemeClr val="bg1"/>
                </a:solidFill>
              </a:rPr>
              <a:t> Ibrahim = </a:t>
            </a:r>
            <a:r>
              <a:rPr lang="en-US" sz="1200" b="1" dirty="0" err="1">
                <a:solidFill>
                  <a:schemeClr val="bg1"/>
                </a:solidFill>
              </a:rPr>
              <a:t>Nemrah</a:t>
            </a:r>
            <a:r>
              <a:rPr lang="en-US" sz="1200" b="1" dirty="0">
                <a:solidFill>
                  <a:schemeClr val="bg1"/>
                </a:solidFill>
              </a:rPr>
              <a:t> Ahmed</a:t>
            </a:r>
            <a:r>
              <a:rPr lang="en-US" sz="1200" dirty="0">
                <a:solidFill>
                  <a:schemeClr val="bg1"/>
                </a:solidFill>
              </a:rPr>
              <a:t> → </a:t>
            </a:r>
            <a:r>
              <a:rPr lang="en-US" sz="1200" dirty="0" err="1">
                <a:solidFill>
                  <a:schemeClr val="bg1"/>
                </a:solidFill>
              </a:rPr>
              <a:t>Mehmal’s</a:t>
            </a:r>
            <a:r>
              <a:rPr lang="en-US" sz="1200" dirty="0">
                <a:solidFill>
                  <a:schemeClr val="bg1"/>
                </a:solidFill>
              </a:rPr>
              <a:t> struggles reflect her own life</a:t>
            </a:r>
          </a:p>
          <a:p>
            <a:pPr>
              <a:buFont typeface="Arial" panose="020B0604020202020204" pitchFamily="34" charset="0"/>
              <a:buChar char="•"/>
            </a:pPr>
            <a:endParaRPr lang="en-US" sz="1200" dirty="0">
              <a:solidFill>
                <a:schemeClr val="bg1"/>
              </a:solidFill>
            </a:endParaRPr>
          </a:p>
          <a:p>
            <a:r>
              <a:rPr lang="en-US" sz="1200" b="1" dirty="0">
                <a:solidFill>
                  <a:schemeClr val="bg1"/>
                </a:solidFill>
              </a:rPr>
              <a:t>3. </a:t>
            </a:r>
            <a:r>
              <a:rPr lang="en-US" sz="1200" b="1" dirty="0">
                <a:solidFill>
                  <a:schemeClr val="bg1"/>
                </a:solidFill>
                <a:latin typeface="Times New Roman" panose="02020603050405020304" pitchFamily="18" charset="0"/>
                <a:cs typeface="Times New Roman" panose="02020603050405020304" pitchFamily="18" charset="0"/>
              </a:rPr>
              <a:t>Learning from Her Own Characters </a:t>
            </a:r>
          </a:p>
          <a:p>
            <a:pPr marL="171450" indent="-171450">
              <a:buFont typeface="Arial" panose="020B0604020202020204" pitchFamily="34" charset="0"/>
              <a:buChar char="•"/>
            </a:pPr>
            <a:r>
              <a:rPr lang="en-US" sz="1200" b="1" dirty="0">
                <a:solidFill>
                  <a:schemeClr val="bg1"/>
                </a:solidFill>
              </a:rPr>
              <a:t>Taliya (</a:t>
            </a:r>
            <a:r>
              <a:rPr lang="en-US" sz="1200" b="1" dirty="0" err="1">
                <a:solidFill>
                  <a:schemeClr val="bg1"/>
                </a:solidFill>
              </a:rPr>
              <a:t>Haalim</a:t>
            </a:r>
            <a:r>
              <a:rPr lang="en-US" sz="1200" b="1" dirty="0">
                <a:solidFill>
                  <a:schemeClr val="bg1"/>
                </a:solidFill>
              </a:rPr>
              <a:t>) taught her a lot</a:t>
            </a:r>
            <a:r>
              <a:rPr lang="en-US" sz="1200" dirty="0">
                <a:solidFill>
                  <a:schemeClr val="bg1"/>
                </a:solidFill>
              </a:rPr>
              <a:t> → She created situations, then compared her own solutions with her character’s reactions.</a:t>
            </a:r>
          </a:p>
          <a:p>
            <a:pPr marL="171450" indent="-171450">
              <a:buFont typeface="Arial" panose="020B0604020202020204" pitchFamily="34" charset="0"/>
              <a:buChar char="•"/>
            </a:pPr>
            <a:r>
              <a:rPr lang="en-US" sz="1200" dirty="0">
                <a:solidFill>
                  <a:schemeClr val="bg1"/>
                </a:solidFill>
              </a:rPr>
              <a:t>Used this technique to </a:t>
            </a:r>
            <a:r>
              <a:rPr lang="en-US" sz="1200" b="1" dirty="0">
                <a:solidFill>
                  <a:schemeClr val="bg1"/>
                </a:solidFill>
              </a:rPr>
              <a:t>learn, grow, and evolve through her writing</a:t>
            </a:r>
            <a:r>
              <a:rPr lang="en-US" sz="1200" dirty="0">
                <a:solidFill>
                  <a:schemeClr val="bg1"/>
                </a:solidFill>
              </a:rPr>
              <a:t>.</a:t>
            </a:r>
          </a:p>
          <a:p>
            <a:pPr>
              <a:buFont typeface="Arial" panose="020B0604020202020204" pitchFamily="34" charset="0"/>
              <a:buChar char="•"/>
            </a:pPr>
            <a:endParaRPr lang="en-US" sz="1200" dirty="0">
              <a:solidFill>
                <a:schemeClr val="bg1"/>
              </a:solidFill>
            </a:endParaRPr>
          </a:p>
          <a:p>
            <a:r>
              <a:rPr lang="en-US" sz="1200" b="1" dirty="0">
                <a:solidFill>
                  <a:schemeClr val="bg1"/>
                </a:solidFill>
              </a:rPr>
              <a:t>4</a:t>
            </a:r>
            <a:r>
              <a:rPr lang="en-US" sz="1200" b="1" dirty="0">
                <a:solidFill>
                  <a:schemeClr val="bg1"/>
                </a:solidFill>
                <a:latin typeface="Times New Roman" panose="02020603050405020304" pitchFamily="18" charset="0"/>
                <a:cs typeface="Times New Roman" panose="02020603050405020304" pitchFamily="18" charset="0"/>
              </a:rPr>
              <a:t>. Biggest Lesson in Writing </a:t>
            </a:r>
          </a:p>
          <a:p>
            <a:pPr marL="171450" indent="-171450">
              <a:buFont typeface="Arial" panose="020B0604020202020204" pitchFamily="34" charset="0"/>
              <a:buChar char="•"/>
            </a:pPr>
            <a:r>
              <a:rPr lang="en-US" sz="1200" b="1" dirty="0">
                <a:solidFill>
                  <a:schemeClr val="bg1"/>
                </a:solidFill>
              </a:rPr>
              <a:t>Never sell work before publication</a:t>
            </a:r>
            <a:r>
              <a:rPr lang="en-US" sz="1200" dirty="0">
                <a:solidFill>
                  <a:schemeClr val="bg1"/>
                </a:solidFill>
              </a:rPr>
              <a:t> → Own the rights and earn from each sale.</a:t>
            </a:r>
          </a:p>
          <a:p>
            <a:pPr marL="171450" indent="-171450">
              <a:buFont typeface="Arial" panose="020B0604020202020204" pitchFamily="34" charset="0"/>
              <a:buChar char="•"/>
            </a:pPr>
            <a:r>
              <a:rPr lang="en-US" sz="1200" b="1" dirty="0">
                <a:solidFill>
                  <a:schemeClr val="bg1"/>
                </a:solidFill>
              </a:rPr>
              <a:t>Faith &amp; learning go hand in hand</a:t>
            </a:r>
            <a:r>
              <a:rPr lang="en-US" sz="1200" dirty="0">
                <a:solidFill>
                  <a:schemeClr val="bg1"/>
                </a:solidFill>
              </a:rPr>
              <a:t> → Writing should be meaningful, not just entertaining.</a:t>
            </a:r>
          </a:p>
          <a:p>
            <a:pPr marL="171450" indent="-171450">
              <a:buFont typeface="Arial" panose="020B0604020202020204" pitchFamily="34" charset="0"/>
              <a:buChar char="•"/>
            </a:pPr>
            <a:r>
              <a:rPr lang="en-US" sz="1200" b="1" dirty="0">
                <a:solidFill>
                  <a:schemeClr val="bg1"/>
                </a:solidFill>
              </a:rPr>
              <a:t>Struggles make stories real</a:t>
            </a:r>
            <a:r>
              <a:rPr lang="en-US" sz="1200" dirty="0">
                <a:solidFill>
                  <a:schemeClr val="bg1"/>
                </a:solidFill>
              </a:rPr>
              <a:t> → Her hardships shaped her unique and impactful writing style.</a:t>
            </a:r>
          </a:p>
        </p:txBody>
      </p:sp>
      <p:pic>
        <p:nvPicPr>
          <p:cNvPr id="10" name="Picture 9">
            <a:extLst>
              <a:ext uri="{FF2B5EF4-FFF2-40B4-BE49-F238E27FC236}">
                <a16:creationId xmlns:a16="http://schemas.microsoft.com/office/drawing/2014/main" id="{EA99442D-B1A5-5DDD-BCCA-87DEA5D5A104}"/>
              </a:ext>
            </a:extLst>
          </p:cNvPr>
          <p:cNvPicPr>
            <a:picLocks noChangeAspect="1"/>
          </p:cNvPicPr>
          <p:nvPr/>
        </p:nvPicPr>
        <p:blipFill>
          <a:blip r:embed="rId4">
            <a:extLst>
              <a:ext uri="{28A0092B-C50C-407E-A947-70E740481C1C}">
                <a14:useLocalDpi xmlns:a14="http://schemas.microsoft.com/office/drawing/2010/main" val="0"/>
              </a:ext>
            </a:extLst>
          </a:blip>
          <a:srcRect t="4237" b="4237"/>
          <a:stretch/>
        </p:blipFill>
        <p:spPr>
          <a:xfrm>
            <a:off x="7970290" y="4196669"/>
            <a:ext cx="2302152" cy="2224451"/>
          </a:xfrm>
          <a:prstGeom prst="rect">
            <a:avLst/>
          </a:prstGeom>
        </p:spPr>
      </p:pic>
      <p:sp>
        <p:nvSpPr>
          <p:cNvPr id="11" name="Freeform: Shape 10">
            <a:extLst>
              <a:ext uri="{FF2B5EF4-FFF2-40B4-BE49-F238E27FC236}">
                <a16:creationId xmlns:a16="http://schemas.microsoft.com/office/drawing/2014/main" id="{2BC05BCE-7671-CED7-DC8E-71DF82A8BEA4}"/>
              </a:ext>
            </a:extLst>
          </p:cNvPr>
          <p:cNvSpPr/>
          <p:nvPr/>
        </p:nvSpPr>
        <p:spPr>
          <a:xfrm rot="21421119">
            <a:off x="-1262838" y="-6045444"/>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4B2DAB2-9F44-C9EC-8B9E-DB60551951B8}"/>
              </a:ext>
            </a:extLst>
          </p:cNvPr>
          <p:cNvSpPr/>
          <p:nvPr/>
        </p:nvSpPr>
        <p:spPr>
          <a:xfrm rot="21421119">
            <a:off x="-1262837" y="-5742920"/>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15E953-0E05-F485-7F50-D3185437D7C1}"/>
              </a:ext>
            </a:extLst>
          </p:cNvPr>
          <p:cNvSpPr/>
          <p:nvPr/>
        </p:nvSpPr>
        <p:spPr>
          <a:xfrm rot="10800000">
            <a:off x="10721846" y="-2326634"/>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EDC7738-CBDC-7B47-265D-C8767ACABA74}"/>
              </a:ext>
            </a:extLst>
          </p:cNvPr>
          <p:cNvSpPr/>
          <p:nvPr/>
        </p:nvSpPr>
        <p:spPr>
          <a:xfrm rot="10800000">
            <a:off x="10721848" y="-2672998"/>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89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225D6460-4330-64B4-95AE-C4B4582F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434862" y="-2574361"/>
            <a:ext cx="5615354" cy="11898922"/>
          </a:xfrm>
          <a:prstGeom prst="rect">
            <a:avLst/>
          </a:prstGeom>
        </p:spPr>
      </p:pic>
      <p:sp>
        <p:nvSpPr>
          <p:cNvPr id="27" name="Freeform: Shape 26">
            <a:extLst>
              <a:ext uri="{FF2B5EF4-FFF2-40B4-BE49-F238E27FC236}">
                <a16:creationId xmlns:a16="http://schemas.microsoft.com/office/drawing/2014/main" id="{2B2A1F60-7B76-74FE-46AB-9CA94411BA1F}"/>
              </a:ext>
            </a:extLst>
          </p:cNvPr>
          <p:cNvSpPr/>
          <p:nvPr/>
        </p:nvSpPr>
        <p:spPr>
          <a:xfrm>
            <a:off x="9945049" y="-364483"/>
            <a:ext cx="2986585" cy="2834185"/>
          </a:xfrm>
          <a:custGeom>
            <a:avLst/>
            <a:gdLst>
              <a:gd name="connsiteX0" fmla="*/ 1372738 w 2986585"/>
              <a:gd name="connsiteY0" fmla="*/ 2413379 h 2834185"/>
              <a:gd name="connsiteX1" fmla="*/ 1596789 w 2986585"/>
              <a:gd name="connsiteY1" fmla="*/ 2623782 h 2834185"/>
              <a:gd name="connsiteX2" fmla="*/ 1372738 w 2986585"/>
              <a:gd name="connsiteY2" fmla="*/ 2834185 h 2834185"/>
              <a:gd name="connsiteX3" fmla="*/ 1148687 w 2986585"/>
              <a:gd name="connsiteY3" fmla="*/ 2623782 h 2834185"/>
              <a:gd name="connsiteX4" fmla="*/ 1372738 w 2986585"/>
              <a:gd name="connsiteY4" fmla="*/ 2413379 h 2834185"/>
              <a:gd name="connsiteX5" fmla="*/ 767687 w 2986585"/>
              <a:gd name="connsiteY5" fmla="*/ 2082421 h 2834185"/>
              <a:gd name="connsiteX6" fmla="*/ 991738 w 2986585"/>
              <a:gd name="connsiteY6" fmla="*/ 2292824 h 2834185"/>
              <a:gd name="connsiteX7" fmla="*/ 767687 w 2986585"/>
              <a:gd name="connsiteY7" fmla="*/ 2503227 h 2834185"/>
              <a:gd name="connsiteX8" fmla="*/ 543636 w 2986585"/>
              <a:gd name="connsiteY8" fmla="*/ 2292824 h 2834185"/>
              <a:gd name="connsiteX9" fmla="*/ 767687 w 2986585"/>
              <a:gd name="connsiteY9" fmla="*/ 2082421 h 2834185"/>
              <a:gd name="connsiteX10" fmla="*/ 333233 w 2986585"/>
              <a:gd name="connsiteY10" fmla="*/ 1519451 h 2834185"/>
              <a:gd name="connsiteX11" fmla="*/ 557284 w 2986585"/>
              <a:gd name="connsiteY11" fmla="*/ 1729854 h 2834185"/>
              <a:gd name="connsiteX12" fmla="*/ 333233 w 2986585"/>
              <a:gd name="connsiteY12" fmla="*/ 1940257 h 2834185"/>
              <a:gd name="connsiteX13" fmla="*/ 109182 w 2986585"/>
              <a:gd name="connsiteY13" fmla="*/ 1729854 h 2834185"/>
              <a:gd name="connsiteX14" fmla="*/ 333233 w 2986585"/>
              <a:gd name="connsiteY14" fmla="*/ 1519451 h 2834185"/>
              <a:gd name="connsiteX15" fmla="*/ 224051 w 2986585"/>
              <a:gd name="connsiteY15" fmla="*/ 834788 h 2834185"/>
              <a:gd name="connsiteX16" fmla="*/ 448102 w 2986585"/>
              <a:gd name="connsiteY16" fmla="*/ 1045191 h 2834185"/>
              <a:gd name="connsiteX17" fmla="*/ 224051 w 2986585"/>
              <a:gd name="connsiteY17" fmla="*/ 1255594 h 2834185"/>
              <a:gd name="connsiteX18" fmla="*/ 0 w 2986585"/>
              <a:gd name="connsiteY18" fmla="*/ 1045191 h 2834185"/>
              <a:gd name="connsiteX19" fmla="*/ 224051 w 2986585"/>
              <a:gd name="connsiteY19" fmla="*/ 834788 h 2834185"/>
              <a:gd name="connsiteX20" fmla="*/ 1771934 w 2986585"/>
              <a:gd name="connsiteY20" fmla="*/ 0 h 2834185"/>
              <a:gd name="connsiteX21" fmla="*/ 2986585 w 2986585"/>
              <a:gd name="connsiteY21" fmla="*/ 1146412 h 2834185"/>
              <a:gd name="connsiteX22" fmla="*/ 1771934 w 2986585"/>
              <a:gd name="connsiteY22" fmla="*/ 2292824 h 2834185"/>
              <a:gd name="connsiteX23" fmla="*/ 557283 w 2986585"/>
              <a:gd name="connsiteY23" fmla="*/ 1146412 h 2834185"/>
              <a:gd name="connsiteX24" fmla="*/ 1771934 w 2986585"/>
              <a:gd name="connsiteY24" fmla="*/ 0 h 28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86585" h="2834185">
                <a:moveTo>
                  <a:pt x="1372738" y="2413379"/>
                </a:moveTo>
                <a:cubicBezTo>
                  <a:pt x="1496478" y="2413379"/>
                  <a:pt x="1596789" y="2507580"/>
                  <a:pt x="1596789" y="2623782"/>
                </a:cubicBezTo>
                <a:cubicBezTo>
                  <a:pt x="1596789" y="2739984"/>
                  <a:pt x="1496478" y="2834185"/>
                  <a:pt x="1372738" y="2834185"/>
                </a:cubicBezTo>
                <a:cubicBezTo>
                  <a:pt x="1248998" y="2834185"/>
                  <a:pt x="1148687" y="2739984"/>
                  <a:pt x="1148687" y="2623782"/>
                </a:cubicBezTo>
                <a:cubicBezTo>
                  <a:pt x="1148687" y="2507580"/>
                  <a:pt x="1248998" y="2413379"/>
                  <a:pt x="1372738" y="2413379"/>
                </a:cubicBezTo>
                <a:close/>
                <a:moveTo>
                  <a:pt x="767687" y="2082421"/>
                </a:moveTo>
                <a:cubicBezTo>
                  <a:pt x="891427" y="2082421"/>
                  <a:pt x="991738" y="2176622"/>
                  <a:pt x="991738" y="2292824"/>
                </a:cubicBezTo>
                <a:cubicBezTo>
                  <a:pt x="991738" y="2409026"/>
                  <a:pt x="891427" y="2503227"/>
                  <a:pt x="767687" y="2503227"/>
                </a:cubicBezTo>
                <a:cubicBezTo>
                  <a:pt x="643947" y="2503227"/>
                  <a:pt x="543636" y="2409026"/>
                  <a:pt x="543636" y="2292824"/>
                </a:cubicBezTo>
                <a:cubicBezTo>
                  <a:pt x="543636" y="2176622"/>
                  <a:pt x="643947" y="2082421"/>
                  <a:pt x="767687" y="2082421"/>
                </a:cubicBezTo>
                <a:close/>
                <a:moveTo>
                  <a:pt x="333233" y="1519451"/>
                </a:moveTo>
                <a:cubicBezTo>
                  <a:pt x="456973" y="1519451"/>
                  <a:pt x="557284" y="1613652"/>
                  <a:pt x="557284" y="1729854"/>
                </a:cubicBezTo>
                <a:cubicBezTo>
                  <a:pt x="557284" y="1846056"/>
                  <a:pt x="456973" y="1940257"/>
                  <a:pt x="333233" y="1940257"/>
                </a:cubicBezTo>
                <a:cubicBezTo>
                  <a:pt x="209493" y="1940257"/>
                  <a:pt x="109182" y="1846056"/>
                  <a:pt x="109182" y="1729854"/>
                </a:cubicBezTo>
                <a:cubicBezTo>
                  <a:pt x="109182" y="1613652"/>
                  <a:pt x="209493" y="1519451"/>
                  <a:pt x="333233" y="1519451"/>
                </a:cubicBezTo>
                <a:close/>
                <a:moveTo>
                  <a:pt x="224051" y="834788"/>
                </a:moveTo>
                <a:cubicBezTo>
                  <a:pt x="347791" y="834788"/>
                  <a:pt x="448102" y="928989"/>
                  <a:pt x="448102" y="1045191"/>
                </a:cubicBezTo>
                <a:cubicBezTo>
                  <a:pt x="448102" y="1161393"/>
                  <a:pt x="347791" y="1255594"/>
                  <a:pt x="224051" y="1255594"/>
                </a:cubicBezTo>
                <a:cubicBezTo>
                  <a:pt x="100311" y="1255594"/>
                  <a:pt x="0" y="1161393"/>
                  <a:pt x="0" y="1045191"/>
                </a:cubicBezTo>
                <a:cubicBezTo>
                  <a:pt x="0" y="928989"/>
                  <a:pt x="100311" y="834788"/>
                  <a:pt x="224051" y="834788"/>
                </a:cubicBezTo>
                <a:close/>
                <a:moveTo>
                  <a:pt x="1771934" y="0"/>
                </a:moveTo>
                <a:cubicBezTo>
                  <a:pt x="2442767" y="0"/>
                  <a:pt x="2986585" y="513266"/>
                  <a:pt x="2986585" y="1146412"/>
                </a:cubicBezTo>
                <a:cubicBezTo>
                  <a:pt x="2986585" y="1779558"/>
                  <a:pt x="2442767" y="2292824"/>
                  <a:pt x="1771934" y="2292824"/>
                </a:cubicBezTo>
                <a:cubicBezTo>
                  <a:pt x="1101101" y="2292824"/>
                  <a:pt x="557283" y="1779558"/>
                  <a:pt x="557283" y="1146412"/>
                </a:cubicBezTo>
                <a:cubicBezTo>
                  <a:pt x="557283" y="513266"/>
                  <a:pt x="1101101" y="0"/>
                  <a:pt x="1771934"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E5C36E96-90FC-2E55-3C7D-F6952EF07430}"/>
              </a:ext>
            </a:extLst>
          </p:cNvPr>
          <p:cNvSpPr/>
          <p:nvPr/>
        </p:nvSpPr>
        <p:spPr>
          <a:xfrm>
            <a:off x="-430429" y="4492389"/>
            <a:ext cx="2829457" cy="2811089"/>
          </a:xfrm>
          <a:custGeom>
            <a:avLst/>
            <a:gdLst>
              <a:gd name="connsiteX0" fmla="*/ 2625965 w 2829457"/>
              <a:gd name="connsiteY0" fmla="*/ 1285865 h 2811089"/>
              <a:gd name="connsiteX1" fmla="*/ 2829457 w 2829457"/>
              <a:gd name="connsiteY1" fmla="*/ 1495656 h 2811089"/>
              <a:gd name="connsiteX2" fmla="*/ 2625965 w 2829457"/>
              <a:gd name="connsiteY2" fmla="*/ 1705447 h 2811089"/>
              <a:gd name="connsiteX3" fmla="*/ 2422473 w 2829457"/>
              <a:gd name="connsiteY3" fmla="*/ 1495656 h 2811089"/>
              <a:gd name="connsiteX4" fmla="*/ 2625965 w 2829457"/>
              <a:gd name="connsiteY4" fmla="*/ 1285865 h 2811089"/>
              <a:gd name="connsiteX5" fmla="*/ 2422474 w 2829457"/>
              <a:gd name="connsiteY5" fmla="*/ 695686 h 2811089"/>
              <a:gd name="connsiteX6" fmla="*/ 2625966 w 2829457"/>
              <a:gd name="connsiteY6" fmla="*/ 905477 h 2811089"/>
              <a:gd name="connsiteX7" fmla="*/ 2422474 w 2829457"/>
              <a:gd name="connsiteY7" fmla="*/ 1115268 h 2811089"/>
              <a:gd name="connsiteX8" fmla="*/ 2218982 w 2829457"/>
              <a:gd name="connsiteY8" fmla="*/ 905477 h 2811089"/>
              <a:gd name="connsiteX9" fmla="*/ 2422474 w 2829457"/>
              <a:gd name="connsiteY9" fmla="*/ 695686 h 2811089"/>
              <a:gd name="connsiteX10" fmla="*/ 1148862 w 2829457"/>
              <a:gd name="connsiteY10" fmla="*/ 526313 h 2811089"/>
              <a:gd name="connsiteX11" fmla="*/ 2297724 w 2829457"/>
              <a:gd name="connsiteY11" fmla="*/ 1668701 h 2811089"/>
              <a:gd name="connsiteX12" fmla="*/ 1148862 w 2829457"/>
              <a:gd name="connsiteY12" fmla="*/ 2811089 h 2811089"/>
              <a:gd name="connsiteX13" fmla="*/ 0 w 2829457"/>
              <a:gd name="connsiteY13" fmla="*/ 1668701 h 2811089"/>
              <a:gd name="connsiteX14" fmla="*/ 1148862 w 2829457"/>
              <a:gd name="connsiteY14" fmla="*/ 526313 h 2811089"/>
              <a:gd name="connsiteX15" fmla="*/ 1972801 w 2829457"/>
              <a:gd name="connsiteY15" fmla="*/ 263157 h 2811089"/>
              <a:gd name="connsiteX16" fmla="*/ 2176293 w 2829457"/>
              <a:gd name="connsiteY16" fmla="*/ 472948 h 2811089"/>
              <a:gd name="connsiteX17" fmla="*/ 1972801 w 2829457"/>
              <a:gd name="connsiteY17" fmla="*/ 682739 h 2811089"/>
              <a:gd name="connsiteX18" fmla="*/ 1769309 w 2829457"/>
              <a:gd name="connsiteY18" fmla="*/ 472948 h 2811089"/>
              <a:gd name="connsiteX19" fmla="*/ 1972801 w 2829457"/>
              <a:gd name="connsiteY19" fmla="*/ 263157 h 2811089"/>
              <a:gd name="connsiteX20" fmla="*/ 1352353 w 2829457"/>
              <a:gd name="connsiteY20" fmla="*/ 0 h 2811089"/>
              <a:gd name="connsiteX21" fmla="*/ 1555845 w 2829457"/>
              <a:gd name="connsiteY21" fmla="*/ 209791 h 2811089"/>
              <a:gd name="connsiteX22" fmla="*/ 1352353 w 2829457"/>
              <a:gd name="connsiteY22" fmla="*/ 419582 h 2811089"/>
              <a:gd name="connsiteX23" fmla="*/ 1148861 w 2829457"/>
              <a:gd name="connsiteY23" fmla="*/ 209791 h 2811089"/>
              <a:gd name="connsiteX24" fmla="*/ 1352353 w 2829457"/>
              <a:gd name="connsiteY24" fmla="*/ 0 h 281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29457" h="2811089">
                <a:moveTo>
                  <a:pt x="2625965" y="1285865"/>
                </a:moveTo>
                <a:cubicBezTo>
                  <a:pt x="2738351" y="1285865"/>
                  <a:pt x="2829457" y="1379792"/>
                  <a:pt x="2829457" y="1495656"/>
                </a:cubicBezTo>
                <a:cubicBezTo>
                  <a:pt x="2829457" y="1611520"/>
                  <a:pt x="2738351" y="1705447"/>
                  <a:pt x="2625965" y="1705447"/>
                </a:cubicBezTo>
                <a:cubicBezTo>
                  <a:pt x="2513579" y="1705447"/>
                  <a:pt x="2422473" y="1611520"/>
                  <a:pt x="2422473" y="1495656"/>
                </a:cubicBezTo>
                <a:cubicBezTo>
                  <a:pt x="2422473" y="1379792"/>
                  <a:pt x="2513579" y="1285865"/>
                  <a:pt x="2625965" y="1285865"/>
                </a:cubicBezTo>
                <a:close/>
                <a:moveTo>
                  <a:pt x="2422474" y="695686"/>
                </a:moveTo>
                <a:cubicBezTo>
                  <a:pt x="2534860" y="695686"/>
                  <a:pt x="2625966" y="789613"/>
                  <a:pt x="2625966" y="905477"/>
                </a:cubicBezTo>
                <a:cubicBezTo>
                  <a:pt x="2625966" y="1021341"/>
                  <a:pt x="2534860" y="1115268"/>
                  <a:pt x="2422474" y="1115268"/>
                </a:cubicBezTo>
                <a:cubicBezTo>
                  <a:pt x="2310088" y="1115268"/>
                  <a:pt x="2218982" y="1021341"/>
                  <a:pt x="2218982" y="905477"/>
                </a:cubicBezTo>
                <a:cubicBezTo>
                  <a:pt x="2218982" y="789613"/>
                  <a:pt x="2310088" y="695686"/>
                  <a:pt x="2422474" y="695686"/>
                </a:cubicBezTo>
                <a:close/>
                <a:moveTo>
                  <a:pt x="1148862" y="526313"/>
                </a:moveTo>
                <a:cubicBezTo>
                  <a:pt x="1783361" y="526313"/>
                  <a:pt x="2297724" y="1037778"/>
                  <a:pt x="2297724" y="1668701"/>
                </a:cubicBezTo>
                <a:cubicBezTo>
                  <a:pt x="2297724" y="2299624"/>
                  <a:pt x="1783361" y="2811089"/>
                  <a:pt x="1148862" y="2811089"/>
                </a:cubicBezTo>
                <a:cubicBezTo>
                  <a:pt x="514363" y="2811089"/>
                  <a:pt x="0" y="2299624"/>
                  <a:pt x="0" y="1668701"/>
                </a:cubicBezTo>
                <a:cubicBezTo>
                  <a:pt x="0" y="1037778"/>
                  <a:pt x="514363" y="526313"/>
                  <a:pt x="1148862" y="526313"/>
                </a:cubicBezTo>
                <a:close/>
                <a:moveTo>
                  <a:pt x="1972801" y="263157"/>
                </a:moveTo>
                <a:cubicBezTo>
                  <a:pt x="2085187" y="263157"/>
                  <a:pt x="2176293" y="357084"/>
                  <a:pt x="2176293" y="472948"/>
                </a:cubicBezTo>
                <a:cubicBezTo>
                  <a:pt x="2176293" y="588812"/>
                  <a:pt x="2085187" y="682739"/>
                  <a:pt x="1972801" y="682739"/>
                </a:cubicBezTo>
                <a:cubicBezTo>
                  <a:pt x="1860415" y="682739"/>
                  <a:pt x="1769309" y="588812"/>
                  <a:pt x="1769309" y="472948"/>
                </a:cubicBezTo>
                <a:cubicBezTo>
                  <a:pt x="1769309" y="357084"/>
                  <a:pt x="1860415" y="263157"/>
                  <a:pt x="1972801" y="263157"/>
                </a:cubicBezTo>
                <a:close/>
                <a:moveTo>
                  <a:pt x="1352353" y="0"/>
                </a:moveTo>
                <a:cubicBezTo>
                  <a:pt x="1464739" y="0"/>
                  <a:pt x="1555845" y="93927"/>
                  <a:pt x="1555845" y="209791"/>
                </a:cubicBezTo>
                <a:cubicBezTo>
                  <a:pt x="1555845" y="325655"/>
                  <a:pt x="1464739" y="419582"/>
                  <a:pt x="1352353" y="419582"/>
                </a:cubicBezTo>
                <a:cubicBezTo>
                  <a:pt x="1239967" y="419582"/>
                  <a:pt x="1148861" y="325655"/>
                  <a:pt x="1148861" y="209791"/>
                </a:cubicBezTo>
                <a:cubicBezTo>
                  <a:pt x="1148861" y="93927"/>
                  <a:pt x="1239967" y="0"/>
                  <a:pt x="1352353" y="0"/>
                </a:cubicBezTo>
                <a:close/>
              </a:path>
            </a:pathLst>
          </a:cu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799F02C6-0277-256C-2682-A7503C17BFFE}"/>
              </a:ext>
            </a:extLst>
          </p:cNvPr>
          <p:cNvSpPr txBox="1"/>
          <p:nvPr/>
        </p:nvSpPr>
        <p:spPr>
          <a:xfrm>
            <a:off x="2743525" y="1770885"/>
            <a:ext cx="664879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Saudi Yousaf and </a:t>
            </a:r>
            <a:r>
              <a:rPr lang="en-US" dirty="0" err="1"/>
              <a:t>gheebat</a:t>
            </a:r>
            <a:r>
              <a:rPr lang="en-US" dirty="0"/>
              <a:t> – </a:t>
            </a:r>
            <a:r>
              <a:rPr lang="en-US" dirty="0" err="1"/>
              <a:t>Namal</a:t>
            </a:r>
            <a:endParaRPr lang="en-US" dirty="0"/>
          </a:p>
          <a:p>
            <a:pPr marL="285750" indent="-285750">
              <a:buFont typeface="Arial" panose="020B0604020202020204" pitchFamily="34" charset="0"/>
              <a:buChar char="•"/>
            </a:pPr>
            <a:r>
              <a:rPr lang="en-US" dirty="0" err="1"/>
              <a:t>Insan</a:t>
            </a:r>
            <a:r>
              <a:rPr lang="en-US" dirty="0"/>
              <a:t> ko koi </a:t>
            </a:r>
            <a:r>
              <a:rPr lang="en-US" dirty="0" err="1"/>
              <a:t>cheez</a:t>
            </a:r>
            <a:r>
              <a:rPr lang="en-US" dirty="0"/>
              <a:t> </a:t>
            </a:r>
            <a:r>
              <a:rPr lang="en-US" dirty="0" err="1"/>
              <a:t>ni</a:t>
            </a:r>
            <a:r>
              <a:rPr lang="en-US" dirty="0"/>
              <a:t> </a:t>
            </a:r>
            <a:r>
              <a:rPr lang="en-US" dirty="0" err="1"/>
              <a:t>hra</a:t>
            </a:r>
            <a:r>
              <a:rPr lang="en-US" dirty="0"/>
              <a:t> skti </a:t>
            </a:r>
            <a:r>
              <a:rPr lang="en-US" dirty="0" err="1"/>
              <a:t>jb</a:t>
            </a:r>
            <a:r>
              <a:rPr lang="en-US" dirty="0"/>
              <a:t> </a:t>
            </a:r>
            <a:r>
              <a:rPr lang="en-US" dirty="0" err="1"/>
              <a:t>tk</a:t>
            </a:r>
            <a:r>
              <a:rPr lang="en-US" dirty="0"/>
              <a:t> k wo khud </a:t>
            </a:r>
            <a:r>
              <a:rPr lang="en-US" dirty="0" err="1"/>
              <a:t>haar</a:t>
            </a:r>
            <a:r>
              <a:rPr lang="en-US" dirty="0"/>
              <a:t> </a:t>
            </a:r>
            <a:r>
              <a:rPr lang="en-US" dirty="0" err="1"/>
              <a:t>na</a:t>
            </a:r>
            <a:r>
              <a:rPr lang="en-US" dirty="0"/>
              <a:t> </a:t>
            </a:r>
            <a:r>
              <a:rPr lang="en-US" dirty="0" err="1"/>
              <a:t>maan</a:t>
            </a:r>
            <a:r>
              <a:rPr lang="en-US" dirty="0"/>
              <a:t> le - JKP</a:t>
            </a:r>
          </a:p>
          <a:p>
            <a:pPr marL="285750" indent="-285750">
              <a:buFont typeface="Arial" panose="020B0604020202020204" pitchFamily="34" charset="0"/>
              <a:buChar char="•"/>
            </a:pPr>
            <a:r>
              <a:rPr lang="en-US" dirty="0"/>
              <a:t>Achi </a:t>
            </a:r>
            <a:r>
              <a:rPr lang="en-US" dirty="0" err="1"/>
              <a:t>lrkiyan</a:t>
            </a:r>
            <a:r>
              <a:rPr lang="en-US" dirty="0"/>
              <a:t> </a:t>
            </a:r>
            <a:r>
              <a:rPr lang="en-US" dirty="0" err="1"/>
              <a:t>kabootar</a:t>
            </a:r>
            <a:r>
              <a:rPr lang="en-US" dirty="0"/>
              <a:t> </a:t>
            </a:r>
            <a:r>
              <a:rPr lang="en-US" dirty="0" err="1"/>
              <a:t>ni</a:t>
            </a:r>
            <a:r>
              <a:rPr lang="en-US" dirty="0"/>
              <a:t> </a:t>
            </a:r>
            <a:r>
              <a:rPr lang="en-US" dirty="0" err="1"/>
              <a:t>bntin</a:t>
            </a:r>
            <a:r>
              <a:rPr lang="en-US" dirty="0"/>
              <a:t>, wo </a:t>
            </a:r>
            <a:r>
              <a:rPr lang="en-US" dirty="0" err="1"/>
              <a:t>idhr</a:t>
            </a:r>
            <a:r>
              <a:rPr lang="en-US" dirty="0"/>
              <a:t> ki </a:t>
            </a:r>
            <a:r>
              <a:rPr lang="en-US" dirty="0" err="1"/>
              <a:t>bt</a:t>
            </a:r>
            <a:r>
              <a:rPr lang="en-US" dirty="0"/>
              <a:t> </a:t>
            </a:r>
            <a:r>
              <a:rPr lang="en-US" dirty="0" err="1"/>
              <a:t>udhar</a:t>
            </a:r>
            <a:r>
              <a:rPr lang="en-US" dirty="0"/>
              <a:t> </a:t>
            </a:r>
            <a:r>
              <a:rPr lang="en-US" dirty="0" err="1"/>
              <a:t>ni</a:t>
            </a:r>
            <a:r>
              <a:rPr lang="en-US" dirty="0"/>
              <a:t> </a:t>
            </a:r>
            <a:r>
              <a:rPr lang="en-US" dirty="0" err="1"/>
              <a:t>krtin</a:t>
            </a:r>
            <a:r>
              <a:rPr lang="en-US" dirty="0"/>
              <a:t> - JKP</a:t>
            </a:r>
          </a:p>
          <a:p>
            <a:pPr marL="285750" indent="-285750">
              <a:buFont typeface="Arial" panose="020B0604020202020204" pitchFamily="34" charset="0"/>
              <a:buChar char="•"/>
            </a:pPr>
            <a:r>
              <a:rPr lang="en-US" dirty="0" err="1"/>
              <a:t>Insan</a:t>
            </a:r>
            <a:r>
              <a:rPr lang="en-US" dirty="0"/>
              <a:t> to </a:t>
            </a:r>
            <a:r>
              <a:rPr lang="en-US" dirty="0" err="1"/>
              <a:t>kisi</a:t>
            </a:r>
            <a:r>
              <a:rPr lang="en-US" dirty="0"/>
              <a:t> </a:t>
            </a:r>
            <a:r>
              <a:rPr lang="en-US" dirty="0" err="1"/>
              <a:t>cheez</a:t>
            </a:r>
            <a:r>
              <a:rPr lang="en-US" dirty="0"/>
              <a:t> ka </a:t>
            </a:r>
            <a:r>
              <a:rPr lang="en-US" dirty="0" err="1"/>
              <a:t>sila</a:t>
            </a:r>
            <a:r>
              <a:rPr lang="en-US" dirty="0"/>
              <a:t> </a:t>
            </a:r>
            <a:r>
              <a:rPr lang="en-US" dirty="0" err="1"/>
              <a:t>ni</a:t>
            </a:r>
            <a:r>
              <a:rPr lang="en-US" dirty="0"/>
              <a:t> </a:t>
            </a:r>
            <a:r>
              <a:rPr lang="en-US" dirty="0" err="1"/>
              <a:t>dete</a:t>
            </a:r>
            <a:r>
              <a:rPr lang="en-US" dirty="0"/>
              <a:t> to un k </a:t>
            </a:r>
            <a:r>
              <a:rPr lang="en-US" dirty="0" err="1"/>
              <a:t>raweyon</a:t>
            </a:r>
            <a:r>
              <a:rPr lang="en-US" dirty="0"/>
              <a:t> ka </a:t>
            </a:r>
            <a:r>
              <a:rPr lang="en-US" dirty="0" err="1"/>
              <a:t>afsos</a:t>
            </a:r>
            <a:r>
              <a:rPr lang="en-US" dirty="0"/>
              <a:t> </a:t>
            </a:r>
            <a:r>
              <a:rPr lang="en-US" dirty="0" err="1"/>
              <a:t>kesa</a:t>
            </a:r>
            <a:r>
              <a:rPr lang="en-US" dirty="0"/>
              <a:t> – Iblees</a:t>
            </a:r>
          </a:p>
          <a:p>
            <a:pPr marL="285750" indent="-285750">
              <a:buFont typeface="Arial" panose="020B0604020202020204" pitchFamily="34" charset="0"/>
              <a:buChar char="•"/>
            </a:pPr>
            <a:r>
              <a:rPr lang="en-US" dirty="0"/>
              <a:t>Hum </a:t>
            </a:r>
            <a:r>
              <a:rPr lang="en-US" dirty="0" err="1"/>
              <a:t>jaane</a:t>
            </a:r>
            <a:r>
              <a:rPr lang="en-US" dirty="0"/>
              <a:t> </a:t>
            </a:r>
            <a:r>
              <a:rPr lang="en-US" dirty="0" err="1"/>
              <a:t>walon</a:t>
            </a:r>
            <a:r>
              <a:rPr lang="en-US" dirty="0"/>
              <a:t> ko </a:t>
            </a:r>
            <a:r>
              <a:rPr lang="en-US" dirty="0" err="1"/>
              <a:t>rok</a:t>
            </a:r>
            <a:r>
              <a:rPr lang="en-US" dirty="0"/>
              <a:t> </a:t>
            </a:r>
            <a:r>
              <a:rPr lang="en-US" dirty="0" err="1"/>
              <a:t>ni</a:t>
            </a:r>
            <a:r>
              <a:rPr lang="en-US" dirty="0"/>
              <a:t> </a:t>
            </a:r>
            <a:r>
              <a:rPr lang="en-US" dirty="0" err="1"/>
              <a:t>skte</a:t>
            </a:r>
            <a:r>
              <a:rPr lang="en-US" dirty="0"/>
              <a:t> </a:t>
            </a:r>
            <a:r>
              <a:rPr lang="en-US" dirty="0" err="1"/>
              <a:t>ku</a:t>
            </a:r>
            <a:r>
              <a:rPr lang="en-US" dirty="0"/>
              <a:t> k wo </a:t>
            </a:r>
            <a:r>
              <a:rPr lang="en-US" dirty="0" err="1"/>
              <a:t>jaane</a:t>
            </a:r>
            <a:r>
              <a:rPr lang="en-US" dirty="0"/>
              <a:t> k liae to </a:t>
            </a:r>
            <a:r>
              <a:rPr lang="en-US" dirty="0" err="1"/>
              <a:t>aate</a:t>
            </a:r>
            <a:r>
              <a:rPr lang="en-US" dirty="0"/>
              <a:t> </a:t>
            </a:r>
            <a:r>
              <a:rPr lang="en-US" dirty="0" err="1"/>
              <a:t>hein</a:t>
            </a:r>
            <a:r>
              <a:rPr lang="en-US" dirty="0"/>
              <a:t> - JKP</a:t>
            </a:r>
          </a:p>
          <a:p>
            <a:pPr marL="285750" indent="-285750">
              <a:buFont typeface="Arial" panose="020B0604020202020204" pitchFamily="34" charset="0"/>
              <a:buChar char="•"/>
            </a:pPr>
            <a:r>
              <a:rPr lang="en-US" dirty="0"/>
              <a:t>Jo </a:t>
            </a:r>
            <a:r>
              <a:rPr lang="en-US" dirty="0" err="1"/>
              <a:t>jitna</a:t>
            </a:r>
            <a:r>
              <a:rPr lang="en-US" dirty="0"/>
              <a:t> acha </a:t>
            </a:r>
            <a:r>
              <a:rPr lang="en-US" dirty="0" err="1"/>
              <a:t>jhoot</a:t>
            </a:r>
            <a:r>
              <a:rPr lang="en-US" dirty="0"/>
              <a:t> </a:t>
            </a:r>
            <a:r>
              <a:rPr lang="en-US" dirty="0" err="1"/>
              <a:t>bolta</a:t>
            </a:r>
            <a:r>
              <a:rPr lang="en-US" dirty="0"/>
              <a:t> ha </a:t>
            </a:r>
            <a:r>
              <a:rPr lang="en-US" dirty="0" err="1"/>
              <a:t>Baharay</a:t>
            </a:r>
            <a:r>
              <a:rPr lang="en-US" dirty="0"/>
              <a:t>, yh duniya </a:t>
            </a:r>
            <a:r>
              <a:rPr lang="en-US" dirty="0" err="1"/>
              <a:t>usi</a:t>
            </a:r>
            <a:r>
              <a:rPr lang="en-US" dirty="0"/>
              <a:t> ki hoti ha lkn </a:t>
            </a:r>
            <a:r>
              <a:rPr lang="en-US" dirty="0" err="1"/>
              <a:t>phr</a:t>
            </a:r>
            <a:r>
              <a:rPr lang="en-US" dirty="0"/>
              <a:t> </a:t>
            </a:r>
            <a:r>
              <a:rPr lang="en-US" dirty="0" err="1"/>
              <a:t>uski</a:t>
            </a:r>
            <a:r>
              <a:rPr lang="en-US" dirty="0"/>
              <a:t> </a:t>
            </a:r>
            <a:r>
              <a:rPr lang="en-US" dirty="0" err="1"/>
              <a:t>akhirat</a:t>
            </a:r>
            <a:r>
              <a:rPr lang="en-US" dirty="0"/>
              <a:t> </a:t>
            </a:r>
            <a:r>
              <a:rPr lang="en-US" dirty="0" err="1"/>
              <a:t>ni</a:t>
            </a:r>
            <a:r>
              <a:rPr lang="en-US" dirty="0"/>
              <a:t> hoti – JKP</a:t>
            </a:r>
          </a:p>
          <a:p>
            <a:pPr marL="285750" indent="-285750">
              <a:buFont typeface="Arial" panose="020B0604020202020204" pitchFamily="34" charset="0"/>
              <a:buChar char="•"/>
            </a:pPr>
            <a:r>
              <a:rPr lang="en-US" dirty="0"/>
              <a:t>Ap </a:t>
            </a:r>
            <a:r>
              <a:rPr lang="en-US" dirty="0" err="1"/>
              <a:t>mein</a:t>
            </a:r>
            <a:r>
              <a:rPr lang="en-US" dirty="0"/>
              <a:t> itni self respect or </a:t>
            </a:r>
            <a:r>
              <a:rPr lang="en-US" dirty="0" err="1"/>
              <a:t>waqar</a:t>
            </a:r>
            <a:r>
              <a:rPr lang="en-US" dirty="0"/>
              <a:t> </a:t>
            </a:r>
            <a:r>
              <a:rPr lang="en-US" dirty="0" err="1"/>
              <a:t>hona</a:t>
            </a:r>
            <a:r>
              <a:rPr lang="en-US" dirty="0"/>
              <a:t> chahya k </a:t>
            </a:r>
            <a:r>
              <a:rPr lang="en-US" dirty="0" err="1"/>
              <a:t>kisi</a:t>
            </a:r>
            <a:r>
              <a:rPr lang="en-US" dirty="0"/>
              <a:t> ko khud pr </a:t>
            </a:r>
            <a:r>
              <a:rPr lang="en-US" dirty="0" err="1"/>
              <a:t>trs</a:t>
            </a:r>
            <a:r>
              <a:rPr lang="en-US" dirty="0"/>
              <a:t> </a:t>
            </a:r>
            <a:r>
              <a:rPr lang="en-US" dirty="0" err="1"/>
              <a:t>na</a:t>
            </a:r>
            <a:r>
              <a:rPr lang="en-US" dirty="0"/>
              <a:t> </a:t>
            </a:r>
            <a:r>
              <a:rPr lang="en-US" dirty="0" err="1"/>
              <a:t>khaane</a:t>
            </a:r>
            <a:r>
              <a:rPr lang="en-US" dirty="0"/>
              <a:t> </a:t>
            </a:r>
            <a:r>
              <a:rPr lang="en-US" dirty="0" err="1"/>
              <a:t>dein</a:t>
            </a:r>
            <a:r>
              <a:rPr lang="en-US" dirty="0"/>
              <a:t> – </a:t>
            </a:r>
            <a:r>
              <a:rPr lang="en-US" dirty="0" err="1"/>
              <a:t>mein</a:t>
            </a:r>
            <a:r>
              <a:rPr lang="en-US" dirty="0"/>
              <a:t> Anmol</a:t>
            </a:r>
          </a:p>
          <a:p>
            <a:pPr marL="285750" indent="-285750">
              <a:buFont typeface="Arial" panose="020B0604020202020204" pitchFamily="34" charset="0"/>
              <a:buChar char="•"/>
            </a:pPr>
            <a:r>
              <a:rPr lang="en-US" dirty="0"/>
              <a:t>Kisi ki </a:t>
            </a:r>
            <a:r>
              <a:rPr lang="en-US" dirty="0" err="1"/>
              <a:t>muhabbat</a:t>
            </a:r>
            <a:r>
              <a:rPr lang="en-US" dirty="0"/>
              <a:t> </a:t>
            </a:r>
            <a:r>
              <a:rPr lang="en-US" dirty="0" err="1"/>
              <a:t>ya</a:t>
            </a:r>
            <a:r>
              <a:rPr lang="en-US" dirty="0"/>
              <a:t> </a:t>
            </a:r>
            <a:r>
              <a:rPr lang="en-US" dirty="0" err="1"/>
              <a:t>khouf</a:t>
            </a:r>
            <a:r>
              <a:rPr lang="en-US" dirty="0"/>
              <a:t> apki </a:t>
            </a:r>
            <a:r>
              <a:rPr lang="en-US" dirty="0" err="1"/>
              <a:t>izzet</a:t>
            </a:r>
            <a:r>
              <a:rPr lang="en-US" dirty="0"/>
              <a:t> se bara </a:t>
            </a:r>
            <a:r>
              <a:rPr lang="en-US" dirty="0" err="1"/>
              <a:t>ni</a:t>
            </a:r>
            <a:r>
              <a:rPr lang="en-US" dirty="0"/>
              <a:t> </a:t>
            </a:r>
            <a:r>
              <a:rPr lang="en-US" dirty="0" err="1"/>
              <a:t>hona</a:t>
            </a:r>
            <a:r>
              <a:rPr lang="en-US" dirty="0"/>
              <a:t> chahya –</a:t>
            </a:r>
            <a:r>
              <a:rPr lang="en-US" dirty="0" err="1"/>
              <a:t>mein</a:t>
            </a:r>
            <a:r>
              <a:rPr lang="en-US" dirty="0"/>
              <a:t> Anmol</a:t>
            </a:r>
          </a:p>
          <a:p>
            <a:pPr marL="285750" indent="-285750">
              <a:buFont typeface="Arial" panose="020B0604020202020204" pitchFamily="34" charset="0"/>
              <a:buChar char="•"/>
            </a:pPr>
            <a:r>
              <a:rPr lang="en-US" dirty="0"/>
              <a:t>Allah or us k </a:t>
            </a:r>
            <a:r>
              <a:rPr lang="en-US" dirty="0" err="1"/>
              <a:t>bnde</a:t>
            </a:r>
            <a:r>
              <a:rPr lang="en-US" dirty="0"/>
              <a:t> (Adam ki </a:t>
            </a:r>
            <a:r>
              <a:rPr lang="en-US" dirty="0" err="1"/>
              <a:t>aulad</a:t>
            </a:r>
            <a:r>
              <a:rPr lang="en-US" dirty="0"/>
              <a:t>) – </a:t>
            </a:r>
            <a:r>
              <a:rPr lang="en-US" dirty="0" err="1"/>
              <a:t>mein</a:t>
            </a:r>
            <a:r>
              <a:rPr lang="en-US" dirty="0"/>
              <a:t> Anmol</a:t>
            </a:r>
          </a:p>
          <a:p>
            <a:pPr marL="285750" indent="-285750">
              <a:buFont typeface="Arial" panose="020B0604020202020204" pitchFamily="34" charset="0"/>
              <a:buChar char="•"/>
            </a:pPr>
            <a:r>
              <a:rPr lang="en-US" dirty="0"/>
              <a:t>Hum </a:t>
            </a:r>
            <a:r>
              <a:rPr lang="en-US" dirty="0" err="1"/>
              <a:t>itne</a:t>
            </a:r>
            <a:r>
              <a:rPr lang="en-US" dirty="0"/>
              <a:t> be-</a:t>
            </a:r>
            <a:r>
              <a:rPr lang="en-US" dirty="0" err="1"/>
              <a:t>qasoor</a:t>
            </a:r>
            <a:r>
              <a:rPr lang="en-US" dirty="0"/>
              <a:t> </a:t>
            </a:r>
            <a:r>
              <a:rPr lang="en-US" dirty="0" err="1"/>
              <a:t>ni</a:t>
            </a:r>
            <a:r>
              <a:rPr lang="en-US" dirty="0"/>
              <a:t> </a:t>
            </a:r>
            <a:r>
              <a:rPr lang="en-US" dirty="0" err="1"/>
              <a:t>hote</a:t>
            </a:r>
            <a:r>
              <a:rPr lang="en-US" dirty="0"/>
              <a:t> </a:t>
            </a:r>
            <a:r>
              <a:rPr lang="en-US" dirty="0" err="1"/>
              <a:t>jitna</a:t>
            </a:r>
            <a:r>
              <a:rPr lang="en-US" dirty="0"/>
              <a:t> khud ko </a:t>
            </a:r>
            <a:r>
              <a:rPr lang="en-US" dirty="0" err="1"/>
              <a:t>smjhte</a:t>
            </a:r>
            <a:r>
              <a:rPr lang="en-US" dirty="0"/>
              <a:t> </a:t>
            </a:r>
            <a:r>
              <a:rPr lang="en-US" dirty="0" err="1"/>
              <a:t>hein</a:t>
            </a:r>
            <a:r>
              <a:rPr lang="en-US" dirty="0"/>
              <a:t> –</a:t>
            </a:r>
            <a:r>
              <a:rPr lang="en-US" dirty="0" err="1"/>
              <a:t>Mus’haf</a:t>
            </a:r>
            <a:endParaRPr lang="en-US" dirty="0"/>
          </a:p>
        </p:txBody>
      </p:sp>
      <p:sp>
        <p:nvSpPr>
          <p:cNvPr id="2" name="TextBox 1">
            <a:extLst>
              <a:ext uri="{FF2B5EF4-FFF2-40B4-BE49-F238E27FC236}">
                <a16:creationId xmlns:a16="http://schemas.microsoft.com/office/drawing/2014/main" id="{850CCE33-E018-0FCD-CA69-FFD09929DECB}"/>
              </a:ext>
            </a:extLst>
          </p:cNvPr>
          <p:cNvSpPr txBox="1"/>
          <p:nvPr/>
        </p:nvSpPr>
        <p:spPr>
          <a:xfrm>
            <a:off x="5485575" y="844493"/>
            <a:ext cx="2579914" cy="954107"/>
          </a:xfrm>
          <a:prstGeom prst="rect">
            <a:avLst/>
          </a:prstGeom>
          <a:noFill/>
        </p:spPr>
        <p:txBody>
          <a:bodyPr wrap="square" rtlCol="0">
            <a:spAutoFit/>
          </a:bodyPr>
          <a:lstStyle/>
          <a:p>
            <a:pPr algn="ctr"/>
            <a:r>
              <a:rPr lang="en-US" sz="2800" dirty="0">
                <a:latin typeface="Felix Titling" panose="04060505060202020A04" pitchFamily="82" charset="0"/>
              </a:rPr>
              <a:t>Famous Dialogues</a:t>
            </a:r>
          </a:p>
        </p:txBody>
      </p:sp>
      <p:sp>
        <p:nvSpPr>
          <p:cNvPr id="3" name="TextBox 2">
            <a:extLst>
              <a:ext uri="{FF2B5EF4-FFF2-40B4-BE49-F238E27FC236}">
                <a16:creationId xmlns:a16="http://schemas.microsoft.com/office/drawing/2014/main" id="{75794CCB-84F0-CFAB-752C-975DC6DED94D}"/>
              </a:ext>
            </a:extLst>
          </p:cNvPr>
          <p:cNvSpPr txBox="1"/>
          <p:nvPr/>
        </p:nvSpPr>
        <p:spPr>
          <a:xfrm>
            <a:off x="6092453" y="952214"/>
            <a:ext cx="1366157" cy="369332"/>
          </a:xfrm>
          <a:prstGeom prst="rect">
            <a:avLst/>
          </a:prstGeom>
          <a:noFill/>
        </p:spPr>
        <p:txBody>
          <a:bodyPr wrap="square" rtlCol="0">
            <a:spAutoFit/>
          </a:bodyPr>
          <a:lstStyle/>
          <a:p>
            <a:r>
              <a:rPr lang="en-US" dirty="0">
                <a:solidFill>
                  <a:schemeClr val="accent1"/>
                </a:solidFill>
                <a:latin typeface="Shorelines Script Bold" panose="02000500000000000000" pitchFamily="2" charset="0"/>
              </a:rPr>
              <a:t>F a m o u s</a:t>
            </a:r>
          </a:p>
        </p:txBody>
      </p:sp>
      <p:sp>
        <p:nvSpPr>
          <p:cNvPr id="4" name="TextBox 3">
            <a:extLst>
              <a:ext uri="{FF2B5EF4-FFF2-40B4-BE49-F238E27FC236}">
                <a16:creationId xmlns:a16="http://schemas.microsoft.com/office/drawing/2014/main" id="{8062D6B6-8485-B2E7-7BED-0E3DAF6BF8B3}"/>
              </a:ext>
            </a:extLst>
          </p:cNvPr>
          <p:cNvSpPr txBox="1"/>
          <p:nvPr/>
        </p:nvSpPr>
        <p:spPr>
          <a:xfrm>
            <a:off x="5860712" y="1401553"/>
            <a:ext cx="1937263" cy="369332"/>
          </a:xfrm>
          <a:prstGeom prst="rect">
            <a:avLst/>
          </a:prstGeom>
          <a:noFill/>
        </p:spPr>
        <p:txBody>
          <a:bodyPr wrap="square" rtlCol="0">
            <a:spAutoFit/>
          </a:bodyPr>
          <a:lstStyle/>
          <a:p>
            <a:r>
              <a:rPr lang="en-US" dirty="0">
                <a:solidFill>
                  <a:schemeClr val="accent1"/>
                </a:solidFill>
                <a:latin typeface="Shorelines Script Bold" panose="02000500000000000000" pitchFamily="2" charset="0"/>
              </a:rPr>
              <a:t>D I a l o g u e s</a:t>
            </a:r>
          </a:p>
        </p:txBody>
      </p:sp>
      <p:sp>
        <p:nvSpPr>
          <p:cNvPr id="8" name="Freeform: Shape 7">
            <a:extLst>
              <a:ext uri="{FF2B5EF4-FFF2-40B4-BE49-F238E27FC236}">
                <a16:creationId xmlns:a16="http://schemas.microsoft.com/office/drawing/2014/main" id="{7183C36B-D68C-B873-830A-E862B4936F47}"/>
              </a:ext>
            </a:extLst>
          </p:cNvPr>
          <p:cNvSpPr/>
          <p:nvPr/>
        </p:nvSpPr>
        <p:spPr>
          <a:xfrm>
            <a:off x="10115827" y="-234496"/>
            <a:ext cx="2799679" cy="2574213"/>
          </a:xfrm>
          <a:custGeom>
            <a:avLst/>
            <a:gdLst>
              <a:gd name="connsiteX0" fmla="*/ 1372738 w 2986585"/>
              <a:gd name="connsiteY0" fmla="*/ 2413379 h 2834185"/>
              <a:gd name="connsiteX1" fmla="*/ 1596789 w 2986585"/>
              <a:gd name="connsiteY1" fmla="*/ 2623782 h 2834185"/>
              <a:gd name="connsiteX2" fmla="*/ 1372738 w 2986585"/>
              <a:gd name="connsiteY2" fmla="*/ 2834185 h 2834185"/>
              <a:gd name="connsiteX3" fmla="*/ 1148687 w 2986585"/>
              <a:gd name="connsiteY3" fmla="*/ 2623782 h 2834185"/>
              <a:gd name="connsiteX4" fmla="*/ 1372738 w 2986585"/>
              <a:gd name="connsiteY4" fmla="*/ 2413379 h 2834185"/>
              <a:gd name="connsiteX5" fmla="*/ 767687 w 2986585"/>
              <a:gd name="connsiteY5" fmla="*/ 2082421 h 2834185"/>
              <a:gd name="connsiteX6" fmla="*/ 991738 w 2986585"/>
              <a:gd name="connsiteY6" fmla="*/ 2292824 h 2834185"/>
              <a:gd name="connsiteX7" fmla="*/ 767687 w 2986585"/>
              <a:gd name="connsiteY7" fmla="*/ 2503227 h 2834185"/>
              <a:gd name="connsiteX8" fmla="*/ 543636 w 2986585"/>
              <a:gd name="connsiteY8" fmla="*/ 2292824 h 2834185"/>
              <a:gd name="connsiteX9" fmla="*/ 767687 w 2986585"/>
              <a:gd name="connsiteY9" fmla="*/ 2082421 h 2834185"/>
              <a:gd name="connsiteX10" fmla="*/ 333233 w 2986585"/>
              <a:gd name="connsiteY10" fmla="*/ 1519451 h 2834185"/>
              <a:gd name="connsiteX11" fmla="*/ 557284 w 2986585"/>
              <a:gd name="connsiteY11" fmla="*/ 1729854 h 2834185"/>
              <a:gd name="connsiteX12" fmla="*/ 333233 w 2986585"/>
              <a:gd name="connsiteY12" fmla="*/ 1940257 h 2834185"/>
              <a:gd name="connsiteX13" fmla="*/ 109182 w 2986585"/>
              <a:gd name="connsiteY13" fmla="*/ 1729854 h 2834185"/>
              <a:gd name="connsiteX14" fmla="*/ 333233 w 2986585"/>
              <a:gd name="connsiteY14" fmla="*/ 1519451 h 2834185"/>
              <a:gd name="connsiteX15" fmla="*/ 224051 w 2986585"/>
              <a:gd name="connsiteY15" fmla="*/ 834788 h 2834185"/>
              <a:gd name="connsiteX16" fmla="*/ 448102 w 2986585"/>
              <a:gd name="connsiteY16" fmla="*/ 1045191 h 2834185"/>
              <a:gd name="connsiteX17" fmla="*/ 224051 w 2986585"/>
              <a:gd name="connsiteY17" fmla="*/ 1255594 h 2834185"/>
              <a:gd name="connsiteX18" fmla="*/ 0 w 2986585"/>
              <a:gd name="connsiteY18" fmla="*/ 1045191 h 2834185"/>
              <a:gd name="connsiteX19" fmla="*/ 224051 w 2986585"/>
              <a:gd name="connsiteY19" fmla="*/ 834788 h 2834185"/>
              <a:gd name="connsiteX20" fmla="*/ 1771934 w 2986585"/>
              <a:gd name="connsiteY20" fmla="*/ 0 h 2834185"/>
              <a:gd name="connsiteX21" fmla="*/ 2986585 w 2986585"/>
              <a:gd name="connsiteY21" fmla="*/ 1146412 h 2834185"/>
              <a:gd name="connsiteX22" fmla="*/ 1771934 w 2986585"/>
              <a:gd name="connsiteY22" fmla="*/ 2292824 h 2834185"/>
              <a:gd name="connsiteX23" fmla="*/ 557283 w 2986585"/>
              <a:gd name="connsiteY23" fmla="*/ 1146412 h 2834185"/>
              <a:gd name="connsiteX24" fmla="*/ 1771934 w 2986585"/>
              <a:gd name="connsiteY24" fmla="*/ 0 h 28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86585" h="2834185">
                <a:moveTo>
                  <a:pt x="1372738" y="2413379"/>
                </a:moveTo>
                <a:cubicBezTo>
                  <a:pt x="1496478" y="2413379"/>
                  <a:pt x="1596789" y="2507580"/>
                  <a:pt x="1596789" y="2623782"/>
                </a:cubicBezTo>
                <a:cubicBezTo>
                  <a:pt x="1596789" y="2739984"/>
                  <a:pt x="1496478" y="2834185"/>
                  <a:pt x="1372738" y="2834185"/>
                </a:cubicBezTo>
                <a:cubicBezTo>
                  <a:pt x="1248998" y="2834185"/>
                  <a:pt x="1148687" y="2739984"/>
                  <a:pt x="1148687" y="2623782"/>
                </a:cubicBezTo>
                <a:cubicBezTo>
                  <a:pt x="1148687" y="2507580"/>
                  <a:pt x="1248998" y="2413379"/>
                  <a:pt x="1372738" y="2413379"/>
                </a:cubicBezTo>
                <a:close/>
                <a:moveTo>
                  <a:pt x="767687" y="2082421"/>
                </a:moveTo>
                <a:cubicBezTo>
                  <a:pt x="891427" y="2082421"/>
                  <a:pt x="991738" y="2176622"/>
                  <a:pt x="991738" y="2292824"/>
                </a:cubicBezTo>
                <a:cubicBezTo>
                  <a:pt x="991738" y="2409026"/>
                  <a:pt x="891427" y="2503227"/>
                  <a:pt x="767687" y="2503227"/>
                </a:cubicBezTo>
                <a:cubicBezTo>
                  <a:pt x="643947" y="2503227"/>
                  <a:pt x="543636" y="2409026"/>
                  <a:pt x="543636" y="2292824"/>
                </a:cubicBezTo>
                <a:cubicBezTo>
                  <a:pt x="543636" y="2176622"/>
                  <a:pt x="643947" y="2082421"/>
                  <a:pt x="767687" y="2082421"/>
                </a:cubicBezTo>
                <a:close/>
                <a:moveTo>
                  <a:pt x="333233" y="1519451"/>
                </a:moveTo>
                <a:cubicBezTo>
                  <a:pt x="456973" y="1519451"/>
                  <a:pt x="557284" y="1613652"/>
                  <a:pt x="557284" y="1729854"/>
                </a:cubicBezTo>
                <a:cubicBezTo>
                  <a:pt x="557284" y="1846056"/>
                  <a:pt x="456973" y="1940257"/>
                  <a:pt x="333233" y="1940257"/>
                </a:cubicBezTo>
                <a:cubicBezTo>
                  <a:pt x="209493" y="1940257"/>
                  <a:pt x="109182" y="1846056"/>
                  <a:pt x="109182" y="1729854"/>
                </a:cubicBezTo>
                <a:cubicBezTo>
                  <a:pt x="109182" y="1613652"/>
                  <a:pt x="209493" y="1519451"/>
                  <a:pt x="333233" y="1519451"/>
                </a:cubicBezTo>
                <a:close/>
                <a:moveTo>
                  <a:pt x="224051" y="834788"/>
                </a:moveTo>
                <a:cubicBezTo>
                  <a:pt x="347791" y="834788"/>
                  <a:pt x="448102" y="928989"/>
                  <a:pt x="448102" y="1045191"/>
                </a:cubicBezTo>
                <a:cubicBezTo>
                  <a:pt x="448102" y="1161393"/>
                  <a:pt x="347791" y="1255594"/>
                  <a:pt x="224051" y="1255594"/>
                </a:cubicBezTo>
                <a:cubicBezTo>
                  <a:pt x="100311" y="1255594"/>
                  <a:pt x="0" y="1161393"/>
                  <a:pt x="0" y="1045191"/>
                </a:cubicBezTo>
                <a:cubicBezTo>
                  <a:pt x="0" y="928989"/>
                  <a:pt x="100311" y="834788"/>
                  <a:pt x="224051" y="834788"/>
                </a:cubicBezTo>
                <a:close/>
                <a:moveTo>
                  <a:pt x="1771934" y="0"/>
                </a:moveTo>
                <a:cubicBezTo>
                  <a:pt x="2442767" y="0"/>
                  <a:pt x="2986585" y="513266"/>
                  <a:pt x="2986585" y="1146412"/>
                </a:cubicBezTo>
                <a:cubicBezTo>
                  <a:pt x="2986585" y="1779558"/>
                  <a:pt x="2442767" y="2292824"/>
                  <a:pt x="1771934" y="2292824"/>
                </a:cubicBezTo>
                <a:cubicBezTo>
                  <a:pt x="1101101" y="2292824"/>
                  <a:pt x="557283" y="1779558"/>
                  <a:pt x="557283" y="1146412"/>
                </a:cubicBezTo>
                <a:cubicBezTo>
                  <a:pt x="557283" y="513266"/>
                  <a:pt x="1101101" y="0"/>
                  <a:pt x="1771934" y="0"/>
                </a:cubicBezTo>
                <a:close/>
              </a:path>
            </a:pathLst>
          </a:cu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5661E36B-873A-107F-3440-1376FD12F440}"/>
              </a:ext>
            </a:extLst>
          </p:cNvPr>
          <p:cNvSpPr/>
          <p:nvPr/>
        </p:nvSpPr>
        <p:spPr>
          <a:xfrm>
            <a:off x="-236483" y="4501688"/>
            <a:ext cx="2635511" cy="2568568"/>
          </a:xfrm>
          <a:custGeom>
            <a:avLst/>
            <a:gdLst>
              <a:gd name="connsiteX0" fmla="*/ 2625965 w 2829457"/>
              <a:gd name="connsiteY0" fmla="*/ 1285865 h 2811089"/>
              <a:gd name="connsiteX1" fmla="*/ 2829457 w 2829457"/>
              <a:gd name="connsiteY1" fmla="*/ 1495656 h 2811089"/>
              <a:gd name="connsiteX2" fmla="*/ 2625965 w 2829457"/>
              <a:gd name="connsiteY2" fmla="*/ 1705447 h 2811089"/>
              <a:gd name="connsiteX3" fmla="*/ 2422473 w 2829457"/>
              <a:gd name="connsiteY3" fmla="*/ 1495656 h 2811089"/>
              <a:gd name="connsiteX4" fmla="*/ 2625965 w 2829457"/>
              <a:gd name="connsiteY4" fmla="*/ 1285865 h 2811089"/>
              <a:gd name="connsiteX5" fmla="*/ 2422474 w 2829457"/>
              <a:gd name="connsiteY5" fmla="*/ 695686 h 2811089"/>
              <a:gd name="connsiteX6" fmla="*/ 2625966 w 2829457"/>
              <a:gd name="connsiteY6" fmla="*/ 905477 h 2811089"/>
              <a:gd name="connsiteX7" fmla="*/ 2422474 w 2829457"/>
              <a:gd name="connsiteY7" fmla="*/ 1115268 h 2811089"/>
              <a:gd name="connsiteX8" fmla="*/ 2218982 w 2829457"/>
              <a:gd name="connsiteY8" fmla="*/ 905477 h 2811089"/>
              <a:gd name="connsiteX9" fmla="*/ 2422474 w 2829457"/>
              <a:gd name="connsiteY9" fmla="*/ 695686 h 2811089"/>
              <a:gd name="connsiteX10" fmla="*/ 1148862 w 2829457"/>
              <a:gd name="connsiteY10" fmla="*/ 526313 h 2811089"/>
              <a:gd name="connsiteX11" fmla="*/ 2297724 w 2829457"/>
              <a:gd name="connsiteY11" fmla="*/ 1668701 h 2811089"/>
              <a:gd name="connsiteX12" fmla="*/ 1148862 w 2829457"/>
              <a:gd name="connsiteY12" fmla="*/ 2811089 h 2811089"/>
              <a:gd name="connsiteX13" fmla="*/ 0 w 2829457"/>
              <a:gd name="connsiteY13" fmla="*/ 1668701 h 2811089"/>
              <a:gd name="connsiteX14" fmla="*/ 1148862 w 2829457"/>
              <a:gd name="connsiteY14" fmla="*/ 526313 h 2811089"/>
              <a:gd name="connsiteX15" fmla="*/ 1972801 w 2829457"/>
              <a:gd name="connsiteY15" fmla="*/ 263157 h 2811089"/>
              <a:gd name="connsiteX16" fmla="*/ 2176293 w 2829457"/>
              <a:gd name="connsiteY16" fmla="*/ 472948 h 2811089"/>
              <a:gd name="connsiteX17" fmla="*/ 1972801 w 2829457"/>
              <a:gd name="connsiteY17" fmla="*/ 682739 h 2811089"/>
              <a:gd name="connsiteX18" fmla="*/ 1769309 w 2829457"/>
              <a:gd name="connsiteY18" fmla="*/ 472948 h 2811089"/>
              <a:gd name="connsiteX19" fmla="*/ 1972801 w 2829457"/>
              <a:gd name="connsiteY19" fmla="*/ 263157 h 2811089"/>
              <a:gd name="connsiteX20" fmla="*/ 1352353 w 2829457"/>
              <a:gd name="connsiteY20" fmla="*/ 0 h 2811089"/>
              <a:gd name="connsiteX21" fmla="*/ 1555845 w 2829457"/>
              <a:gd name="connsiteY21" fmla="*/ 209791 h 2811089"/>
              <a:gd name="connsiteX22" fmla="*/ 1352353 w 2829457"/>
              <a:gd name="connsiteY22" fmla="*/ 419582 h 2811089"/>
              <a:gd name="connsiteX23" fmla="*/ 1148861 w 2829457"/>
              <a:gd name="connsiteY23" fmla="*/ 209791 h 2811089"/>
              <a:gd name="connsiteX24" fmla="*/ 1352353 w 2829457"/>
              <a:gd name="connsiteY24" fmla="*/ 0 h 281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29457" h="2811089">
                <a:moveTo>
                  <a:pt x="2625965" y="1285865"/>
                </a:moveTo>
                <a:cubicBezTo>
                  <a:pt x="2738351" y="1285865"/>
                  <a:pt x="2829457" y="1379792"/>
                  <a:pt x="2829457" y="1495656"/>
                </a:cubicBezTo>
                <a:cubicBezTo>
                  <a:pt x="2829457" y="1611520"/>
                  <a:pt x="2738351" y="1705447"/>
                  <a:pt x="2625965" y="1705447"/>
                </a:cubicBezTo>
                <a:cubicBezTo>
                  <a:pt x="2513579" y="1705447"/>
                  <a:pt x="2422473" y="1611520"/>
                  <a:pt x="2422473" y="1495656"/>
                </a:cubicBezTo>
                <a:cubicBezTo>
                  <a:pt x="2422473" y="1379792"/>
                  <a:pt x="2513579" y="1285865"/>
                  <a:pt x="2625965" y="1285865"/>
                </a:cubicBezTo>
                <a:close/>
                <a:moveTo>
                  <a:pt x="2422474" y="695686"/>
                </a:moveTo>
                <a:cubicBezTo>
                  <a:pt x="2534860" y="695686"/>
                  <a:pt x="2625966" y="789613"/>
                  <a:pt x="2625966" y="905477"/>
                </a:cubicBezTo>
                <a:cubicBezTo>
                  <a:pt x="2625966" y="1021341"/>
                  <a:pt x="2534860" y="1115268"/>
                  <a:pt x="2422474" y="1115268"/>
                </a:cubicBezTo>
                <a:cubicBezTo>
                  <a:pt x="2310088" y="1115268"/>
                  <a:pt x="2218982" y="1021341"/>
                  <a:pt x="2218982" y="905477"/>
                </a:cubicBezTo>
                <a:cubicBezTo>
                  <a:pt x="2218982" y="789613"/>
                  <a:pt x="2310088" y="695686"/>
                  <a:pt x="2422474" y="695686"/>
                </a:cubicBezTo>
                <a:close/>
                <a:moveTo>
                  <a:pt x="1148862" y="526313"/>
                </a:moveTo>
                <a:cubicBezTo>
                  <a:pt x="1783361" y="526313"/>
                  <a:pt x="2297724" y="1037778"/>
                  <a:pt x="2297724" y="1668701"/>
                </a:cubicBezTo>
                <a:cubicBezTo>
                  <a:pt x="2297724" y="2299624"/>
                  <a:pt x="1783361" y="2811089"/>
                  <a:pt x="1148862" y="2811089"/>
                </a:cubicBezTo>
                <a:cubicBezTo>
                  <a:pt x="514363" y="2811089"/>
                  <a:pt x="0" y="2299624"/>
                  <a:pt x="0" y="1668701"/>
                </a:cubicBezTo>
                <a:cubicBezTo>
                  <a:pt x="0" y="1037778"/>
                  <a:pt x="514363" y="526313"/>
                  <a:pt x="1148862" y="526313"/>
                </a:cubicBezTo>
                <a:close/>
                <a:moveTo>
                  <a:pt x="1972801" y="263157"/>
                </a:moveTo>
                <a:cubicBezTo>
                  <a:pt x="2085187" y="263157"/>
                  <a:pt x="2176293" y="357084"/>
                  <a:pt x="2176293" y="472948"/>
                </a:cubicBezTo>
                <a:cubicBezTo>
                  <a:pt x="2176293" y="588812"/>
                  <a:pt x="2085187" y="682739"/>
                  <a:pt x="1972801" y="682739"/>
                </a:cubicBezTo>
                <a:cubicBezTo>
                  <a:pt x="1860415" y="682739"/>
                  <a:pt x="1769309" y="588812"/>
                  <a:pt x="1769309" y="472948"/>
                </a:cubicBezTo>
                <a:cubicBezTo>
                  <a:pt x="1769309" y="357084"/>
                  <a:pt x="1860415" y="263157"/>
                  <a:pt x="1972801" y="263157"/>
                </a:cubicBezTo>
                <a:close/>
                <a:moveTo>
                  <a:pt x="1352353" y="0"/>
                </a:moveTo>
                <a:cubicBezTo>
                  <a:pt x="1464739" y="0"/>
                  <a:pt x="1555845" y="93927"/>
                  <a:pt x="1555845" y="209791"/>
                </a:cubicBezTo>
                <a:cubicBezTo>
                  <a:pt x="1555845" y="325655"/>
                  <a:pt x="1464739" y="419582"/>
                  <a:pt x="1352353" y="419582"/>
                </a:cubicBezTo>
                <a:cubicBezTo>
                  <a:pt x="1239967" y="419582"/>
                  <a:pt x="1148861" y="325655"/>
                  <a:pt x="1148861" y="209791"/>
                </a:cubicBezTo>
                <a:cubicBezTo>
                  <a:pt x="1148861" y="93927"/>
                  <a:pt x="1239967" y="0"/>
                  <a:pt x="1352353" y="0"/>
                </a:cubicBezTo>
                <a:close/>
              </a:path>
            </a:pathLst>
          </a:cu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0898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2591</Words>
  <Application>Microsoft Office PowerPoint</Application>
  <PresentationFormat>Widescreen</PresentationFormat>
  <Paragraphs>200</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Agency FB</vt:lpstr>
      <vt:lpstr>Arial</vt:lpstr>
      <vt:lpstr>Brush Script MT</vt:lpstr>
      <vt:lpstr>Calibri</vt:lpstr>
      <vt:lpstr>Calibri Light</vt:lpstr>
      <vt:lpstr>Felix Titling</vt:lpstr>
      <vt:lpstr>Muthiara -Demo Version-</vt:lpstr>
      <vt:lpstr>Shorelines Script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Tehreem Fatima</dc:creator>
  <cp:lastModifiedBy>Tehreem Fatima</cp:lastModifiedBy>
  <cp:revision>13</cp:revision>
  <dcterms:created xsi:type="dcterms:W3CDTF">2025-02-18T09:31:18Z</dcterms:created>
  <dcterms:modified xsi:type="dcterms:W3CDTF">2025-03-13T14:37:27Z</dcterms:modified>
</cp:coreProperties>
</file>