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hreem Fatima" initials="TF" lastIdx="1" clrIdx="0">
    <p:extLst>
      <p:ext uri="{19B8F6BF-5375-455C-9EA6-DF929625EA0E}">
        <p15:presenceInfo xmlns:p15="http://schemas.microsoft.com/office/powerpoint/2012/main" userId="bfdbacde96309c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0807"/>
    <a:srgbClr val="752525"/>
    <a:srgbClr val="7A2E2E"/>
    <a:srgbClr val="8A3F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9T09:12:16.122"/>
    </inkml:context>
    <inkml:brush xml:id="br0">
      <inkml:brushProperty name="width" value="0.3" units="cm"/>
      <inkml:brushProperty name="height" value="0.6" units="cm"/>
      <inkml:brushProperty name="color" value="#A01C1C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034A6-D109-9E70-1020-832746025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6A682-2C1F-BD87-3692-066CF095A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A27D-C95D-6AED-7B9E-D84D04FF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9A15-A7DD-14E3-A25D-7AD1A7DA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1D83A-690F-72B1-99F0-B13F3A5B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0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E0F9-4B1F-0D2C-8A70-21EF1F50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0A795-5E6B-03C2-529C-8982D9AE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2DE9F-66A5-4426-D3CF-592D5CE7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0540-52BD-591B-59A1-6F3FFADE8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3AAC4-105E-CDD1-6259-C6F570249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8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ABE49-6C87-7EFC-7618-B53CFC8FC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BA5D-4760-0944-EA96-B2830E2F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11E3-04C2-99D5-20AC-982C7F29D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5CD7B-DA82-5436-85A4-78DB7885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73C03-DDD5-2877-1D2C-63F730D0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91DE-2898-9210-783C-A00AFBB7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90C6-DD4B-D197-CF0E-5F4EB506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027E6-A688-DBF6-8357-DAA940D3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B56E2-63C7-7303-64F3-C6D55C1D9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147B-8818-7750-1CB4-0D8DA183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BF1B-65E5-DA65-38CD-C754F84B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1F9FA-0207-23D0-F805-239A09C6C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D9292-EE87-83C0-2E11-800D48E3E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0E0F-A08F-9D49-9313-3EB52D822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0AF0-67C3-A686-EBBC-720FD8D7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4B2B9-4233-AB76-1B44-14D1341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D004-1895-5D4E-FD77-EFED60D71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A7F4C-F65A-00FC-B3E2-ABFC97406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80E4-C3B5-F18D-F1FC-321ABBE9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533C-CC6E-E929-0630-EB04D7E3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0EB13-2D94-4C95-53EB-2562DE1E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29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AC48-3760-9D05-154D-A7B637D2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D62F3-899B-F6EE-8A52-B19A29BEE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D8F3C-18FF-29EF-DC6F-601B18F8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A10ED-90E2-C035-89C2-7CCF80A95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5B92F-2E80-4272-1A98-1D615ABF9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27FE3-EB9B-A944-AE5B-4AED3FC4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49F96-64FC-853F-72F9-894C213E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11A4D-A70D-B266-BE60-B75B774E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0B2A-7282-8D5E-4ADF-73C615EA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575FA-D55E-B236-9372-67ACAFAD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88A42-D551-F13C-5004-ABF1D01F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D2CB2-6154-D508-C981-E07AA8365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A0184D-4A58-B05C-4ED0-7491259B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E3C5A-C37A-DC52-C9A6-AC94CF7E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519D-64EF-8E28-3419-B241D4C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EC78-05E5-EFD2-9C0E-8CAF2F7B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B20C-5E93-42AF-8FF1-51B27809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7B3D4-E583-B90F-B262-E04C229FE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13D1E-181C-D836-E07D-55FA1CAA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0C35E-77DB-4481-D70D-A0C58499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15FF2-37F6-4AC1-5D34-D99E7E21A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BF55-066D-B878-8B9C-0CBE2E01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41057-E918-9C4A-5DE9-DF85215C7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C8C5F-0418-FDEF-E30C-89C08522E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3B4A0-0764-4FBF-5442-7F5FD13D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FA76A-5631-9615-FBD5-A2E6105FC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48290-0C43-89BE-CB69-930768A4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7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3D379-54D2-12F3-F37D-156F6578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74232-1472-0284-E2E5-F3EC6A3AA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18E84-9125-BB69-A821-4B6A0F8C5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AA76D-5220-410D-9BC1-624980108F0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5AFF4-368E-5774-369C-D082A7B2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17513-084E-1085-3033-9305D047A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732DE-5C9C-4322-98FE-57D8E04A3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7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61CDD3-928E-114F-2731-52B59AF0B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090"/>
            <a:ext cx="12192000" cy="813885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28C564-94B9-66BF-7443-483B4257EEB4}"/>
              </a:ext>
            </a:extLst>
          </p:cNvPr>
          <p:cNvSpPr/>
          <p:nvPr/>
        </p:nvSpPr>
        <p:spPr>
          <a:xfrm>
            <a:off x="-1738361" y="1419466"/>
            <a:ext cx="14387279" cy="45719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28AB49-6388-7496-6989-E564337FB6B7}"/>
              </a:ext>
            </a:extLst>
          </p:cNvPr>
          <p:cNvSpPr/>
          <p:nvPr/>
        </p:nvSpPr>
        <p:spPr>
          <a:xfrm>
            <a:off x="-1738361" y="1502078"/>
            <a:ext cx="14387277" cy="45719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D8FD2-B508-1170-D9BD-1950CD549903}"/>
              </a:ext>
            </a:extLst>
          </p:cNvPr>
          <p:cNvSpPr txBox="1"/>
          <p:nvPr/>
        </p:nvSpPr>
        <p:spPr>
          <a:xfrm>
            <a:off x="3688099" y="513334"/>
            <a:ext cx="4575428" cy="707886"/>
          </a:xfrm>
          <a:prstGeom prst="rect">
            <a:avLst/>
          </a:prstGeom>
          <a:solidFill>
            <a:srgbClr val="7C080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Psychology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335D1-DAB5-D36C-6140-1D6D9392C68C}"/>
              </a:ext>
            </a:extLst>
          </p:cNvPr>
          <p:cNvSpPr txBox="1"/>
          <p:nvPr/>
        </p:nvSpPr>
        <p:spPr>
          <a:xfrm>
            <a:off x="1081478" y="1221220"/>
            <a:ext cx="9788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Digital-7 Mono" panose="02000000000000000000" pitchFamily="2" charset="0"/>
              </a:rPr>
              <a:t>Mental Models in Artificial Intelligence</a:t>
            </a:r>
            <a:endParaRPr lang="en-US" sz="2400" dirty="0">
              <a:solidFill>
                <a:schemeClr val="bg1"/>
              </a:solidFill>
              <a:latin typeface="Digital-7 Mon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A822D-A2D6-3B58-AABD-DE5738D106C6}"/>
              </a:ext>
            </a:extLst>
          </p:cNvPr>
          <p:cNvSpPr txBox="1"/>
          <p:nvPr/>
        </p:nvSpPr>
        <p:spPr>
          <a:xfrm>
            <a:off x="3824678" y="1634178"/>
            <a:ext cx="454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"When Machines Begin to Think Like Minds"</a:t>
            </a:r>
          </a:p>
        </p:txBody>
      </p:sp>
    </p:spTree>
    <p:extLst>
      <p:ext uri="{BB962C8B-B14F-4D97-AF65-F5344CB8AC3E}">
        <p14:creationId xmlns:p14="http://schemas.microsoft.com/office/powerpoint/2010/main" val="97584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E5B4EA-F1AB-DEB7-4CBC-5A5CCEADD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81" t="28676" r="17975" b="43106"/>
          <a:stretch/>
        </p:blipFill>
        <p:spPr>
          <a:xfrm flipH="1">
            <a:off x="613954" y="207711"/>
            <a:ext cx="1964490" cy="100984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72F35C-FC51-81A4-B459-638B9B4EB603}"/>
              </a:ext>
            </a:extLst>
          </p:cNvPr>
          <p:cNvSpPr/>
          <p:nvPr/>
        </p:nvSpPr>
        <p:spPr>
          <a:xfrm>
            <a:off x="1554480" y="651301"/>
            <a:ext cx="8712926" cy="208557"/>
          </a:xfrm>
          <a:prstGeom prst="roundRect">
            <a:avLst/>
          </a:prstGeom>
          <a:solidFill>
            <a:srgbClr val="7525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28B007-1A22-0005-8D1A-CA2654615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324" y="207711"/>
            <a:ext cx="744583" cy="7445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9AE883-C3B9-3402-AEA7-B030C2DE42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788" y="3696788"/>
            <a:ext cx="3161211" cy="316121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3FEA3-6936-4307-CDAC-25CF919DBB6C}"/>
              </a:ext>
            </a:extLst>
          </p:cNvPr>
          <p:cNvSpPr/>
          <p:nvPr/>
        </p:nvSpPr>
        <p:spPr>
          <a:xfrm>
            <a:off x="-130629" y="-666206"/>
            <a:ext cx="535578" cy="9078686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62020B-C2F7-BBFE-4301-EE8E5AA7682B}"/>
              </a:ext>
            </a:extLst>
          </p:cNvPr>
          <p:cNvSpPr/>
          <p:nvPr/>
        </p:nvSpPr>
        <p:spPr>
          <a:xfrm>
            <a:off x="531223" y="-666206"/>
            <a:ext cx="82731" cy="90786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C06644-1091-F24C-C64F-3C30211D02EE}"/>
              </a:ext>
            </a:extLst>
          </p:cNvPr>
          <p:cNvSpPr txBox="1"/>
          <p:nvPr/>
        </p:nvSpPr>
        <p:spPr>
          <a:xfrm>
            <a:off x="1375954" y="530553"/>
            <a:ext cx="8712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fornian FB" panose="0207040306080B030204" pitchFamily="18" charset="0"/>
              </a:rPr>
              <a:t>Misalignment Between User &amp; Developer Mental Models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1736889-0F43-8B43-ADF6-B29CC046A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611" y="1334413"/>
            <a:ext cx="100845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and developers often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very different mental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how an AI system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should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Developers think in terms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systems, logic, and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Users think in terms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goals, simplicity, and trust.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Misalignment can cause: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Confusing interfaces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Unexpected behaviors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Broken trust (especially with “black box” systems)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0B54A-3BC4-6E24-D52F-1F7B08A6F2B8}"/>
              </a:ext>
            </a:extLst>
          </p:cNvPr>
          <p:cNvSpPr txBox="1"/>
          <p:nvPr/>
        </p:nvSpPr>
        <p:spPr>
          <a:xfrm>
            <a:off x="1027611" y="4250786"/>
            <a:ext cx="80031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Example: A medical AI might give accurate results, but if it can’t explain its reasoning in simple terms,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patients and doctors may not trust it.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Bridging this gap is essential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usability, adoption, and ethical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Quote: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“When AI doesn’t think like its users, it fails them — no matter how smart it is.”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4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5CBF1C-AC64-8D9A-627C-CE0446A1A30C}"/>
              </a:ext>
            </a:extLst>
          </p:cNvPr>
          <p:cNvSpPr/>
          <p:nvPr/>
        </p:nvSpPr>
        <p:spPr>
          <a:xfrm>
            <a:off x="2899954" y="701038"/>
            <a:ext cx="7524205" cy="52322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2A1A3-9DE3-53CC-9EEC-390B3AAFB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99954" cy="28999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A821CD-1B7D-DEF8-466D-F6567EE4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9405257" y="4180114"/>
            <a:ext cx="2677886" cy="2677886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7FB2E-855B-A35B-2313-66F28167B360}"/>
              </a:ext>
            </a:extLst>
          </p:cNvPr>
          <p:cNvSpPr/>
          <p:nvPr/>
        </p:nvSpPr>
        <p:spPr>
          <a:xfrm>
            <a:off x="2826475" y="639726"/>
            <a:ext cx="7524205" cy="523221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55748-E3AD-7AD1-693D-832E766F9943}"/>
              </a:ext>
            </a:extLst>
          </p:cNvPr>
          <p:cNvSpPr txBox="1"/>
          <p:nvPr/>
        </p:nvSpPr>
        <p:spPr>
          <a:xfrm>
            <a:off x="2899954" y="639727"/>
            <a:ext cx="73772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fornian FB" panose="0207040306080B030204" pitchFamily="18" charset="0"/>
              </a:rPr>
              <a:t>Explainable AI (XAI) — A Bridge Between Minds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4350082-C334-6911-E00A-74AB2DE6F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4799" y="1090802"/>
            <a:ext cx="884248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XAI (Explainable AI)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aims to make AI decisions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transparent, understandable, and trustable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humans.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It’s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bridge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between the developer’s technical mental model and the user’s intuitive one.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XAI helps users answer: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“Why did it do that?”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“Can I trust this output?”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“What would happen if…?”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Developers use tools like: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 importance graphs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Visualizations of decision paths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explanations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helps users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build mental models of how AI thinks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which increases adoption, trust, and collaboration.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Quote: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“XAI doesn’t just explain the AI — it explains it in a language the human mind understands.”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D99210-AAB6-3A59-601B-D8F139B9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5"/>
          <a:stretch/>
        </p:blipFill>
        <p:spPr>
          <a:xfrm>
            <a:off x="5336838" y="3058185"/>
            <a:ext cx="1553664" cy="16814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18AA51-250F-8A34-BBB9-3D0E95129C51}"/>
              </a:ext>
            </a:extLst>
          </p:cNvPr>
          <p:cNvSpPr/>
          <p:nvPr/>
        </p:nvSpPr>
        <p:spPr>
          <a:xfrm>
            <a:off x="2209800" y="326571"/>
            <a:ext cx="8229600" cy="535578"/>
          </a:xfrm>
          <a:prstGeom prst="roundRect">
            <a:avLst/>
          </a:prstGeom>
          <a:solidFill>
            <a:srgbClr val="7C080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8AF97-E524-EC73-A3E9-EE73B75071F8}"/>
              </a:ext>
            </a:extLst>
          </p:cNvPr>
          <p:cNvSpPr txBox="1"/>
          <p:nvPr/>
        </p:nvSpPr>
        <p:spPr>
          <a:xfrm>
            <a:off x="3320143" y="363527"/>
            <a:ext cx="7119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fornian FB" panose="0207040306080B030204" pitchFamily="18" charset="0"/>
              </a:rPr>
              <a:t>Tools to Build Better Developer Mental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D57C1-E291-E55C-CF7D-9F7658CFD3A2}"/>
              </a:ext>
            </a:extLst>
          </p:cNvPr>
          <p:cNvSpPr txBox="1"/>
          <p:nvPr/>
        </p:nvSpPr>
        <p:spPr>
          <a:xfrm>
            <a:off x="250267" y="1067625"/>
            <a:ext cx="9356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better AI starts with a </a:t>
            </a:r>
            <a:r>
              <a:rPr lang="en-US" b="1" dirty="0">
                <a:solidFill>
                  <a:schemeClr val="bg1"/>
                </a:solidFill>
              </a:rPr>
              <a:t>better mental model</a:t>
            </a:r>
            <a:r>
              <a:rPr lang="en-US" dirty="0">
                <a:solidFill>
                  <a:schemeClr val="bg1"/>
                </a:solidFill>
              </a:rPr>
              <a:t> in the developer’s mind.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can </a:t>
            </a:r>
            <a:r>
              <a:rPr lang="en-US" b="1" dirty="0">
                <a:solidFill>
                  <a:schemeClr val="bg1"/>
                </a:solidFill>
              </a:rPr>
              <a:t>train their thinking</a:t>
            </a:r>
            <a:r>
              <a:rPr lang="en-US" dirty="0">
                <a:solidFill>
                  <a:schemeClr val="bg1"/>
                </a:solidFill>
              </a:rPr>
              <a:t>, just like they train models.</a:t>
            </a:r>
            <a:endParaRPr lang="en-US" b="1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EA9EB2-043E-A015-1C0C-6B089F43822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715944" y="2973392"/>
            <a:ext cx="848423" cy="3310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138D17D-D496-0FAC-AEE3-157AD095E90B}"/>
              </a:ext>
            </a:extLst>
          </p:cNvPr>
          <p:cNvSpPr txBox="1"/>
          <p:nvPr/>
        </p:nvSpPr>
        <p:spPr>
          <a:xfrm>
            <a:off x="290902" y="2381096"/>
            <a:ext cx="44250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System Thinking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View the AI as a system of interconnected parts — not just isolated code.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C7C86E-70A6-EC21-A9B0-4D6C3D3D10F7}"/>
              </a:ext>
            </a:extLst>
          </p:cNvPr>
          <p:cNvCxnSpPr>
            <a:cxnSpLocks/>
          </p:cNvCxnSpPr>
          <p:nvPr/>
        </p:nvCxnSpPr>
        <p:spPr>
          <a:xfrm flipH="1">
            <a:off x="3814607" y="4005590"/>
            <a:ext cx="15222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F7B5FC-2296-D42F-49E7-0F6F7C69ADE7}"/>
              </a:ext>
            </a:extLst>
          </p:cNvPr>
          <p:cNvSpPr txBox="1"/>
          <p:nvPr/>
        </p:nvSpPr>
        <p:spPr>
          <a:xfrm>
            <a:off x="290902" y="3570051"/>
            <a:ext cx="35237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User-Centered Design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Build models with </a:t>
            </a:r>
            <a:r>
              <a:rPr lang="en-US" b="1" dirty="0">
                <a:solidFill>
                  <a:schemeClr val="bg1"/>
                </a:solidFill>
              </a:rPr>
              <a:t>end-user experience</a:t>
            </a:r>
            <a:r>
              <a:rPr lang="en-US" dirty="0">
                <a:solidFill>
                  <a:schemeClr val="bg1"/>
                </a:solidFill>
              </a:rPr>
              <a:t> in mind from the start.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FA2B8-B465-5FE5-5CC9-D72B11F468B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4377305" y="4493381"/>
            <a:ext cx="1187062" cy="6817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">
            <a:extLst>
              <a:ext uri="{FF2B5EF4-FFF2-40B4-BE49-F238E27FC236}">
                <a16:creationId xmlns:a16="http://schemas.microsoft.com/office/drawing/2014/main" id="{A10DA576-1FB3-5B20-0935-CAA79329A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02" y="4955045"/>
            <a:ext cx="42726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Visualization Tools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Tools like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TensorBoard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LIME, SHAP, etc., help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"see" how models think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82C5400-A478-0B44-56B9-FDFBB91B75AB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6662973" y="2973392"/>
            <a:ext cx="848423" cy="3310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6C7285-CF77-B931-E7D9-92193835270E}"/>
              </a:ext>
            </a:extLst>
          </p:cNvPr>
          <p:cNvSpPr txBox="1"/>
          <p:nvPr/>
        </p:nvSpPr>
        <p:spPr>
          <a:xfrm>
            <a:off x="7737819" y="2381096"/>
            <a:ext cx="46340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Cross-Disciplinary Learning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Exposure to psychology, ethics, and human behavior enriches technical models.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5900B5-D767-94E0-CDE8-62A24368C4E8}"/>
              </a:ext>
            </a:extLst>
          </p:cNvPr>
          <p:cNvCxnSpPr>
            <a:cxnSpLocks/>
          </p:cNvCxnSpPr>
          <p:nvPr/>
        </p:nvCxnSpPr>
        <p:spPr>
          <a:xfrm flipV="1">
            <a:off x="6897326" y="4005743"/>
            <a:ext cx="847317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0EDE40-2474-D074-B65D-62C72682DA6D}"/>
              </a:ext>
            </a:extLst>
          </p:cNvPr>
          <p:cNvSpPr txBox="1"/>
          <p:nvPr/>
        </p:nvSpPr>
        <p:spPr>
          <a:xfrm>
            <a:off x="7898927" y="3526231"/>
            <a:ext cx="3863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Feedback Audits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Set up structured loops for user &amp; stakeholder feedback → refine mental model.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9EE9A1E-4E06-CEDC-5B0E-9DA4F886D6FC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662973" y="4493381"/>
            <a:ext cx="1074846" cy="6994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BAE2FB-2F29-047A-3CBF-EAC6CECF187B}"/>
              </a:ext>
            </a:extLst>
          </p:cNvPr>
          <p:cNvSpPr txBox="1"/>
          <p:nvPr/>
        </p:nvSpPr>
        <p:spPr>
          <a:xfrm>
            <a:off x="7898927" y="4978195"/>
            <a:ext cx="3863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Cognitive Bias Checklists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prompts/checklists to actively challenge assumptions during design.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F068A0-F64A-B5F1-6C29-E7B82EAF1BF6}"/>
              </a:ext>
            </a:extLst>
          </p:cNvPr>
          <p:cNvSpPr txBox="1"/>
          <p:nvPr/>
        </p:nvSpPr>
        <p:spPr>
          <a:xfrm>
            <a:off x="250267" y="1919432"/>
            <a:ext cx="617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 Key Tools &amp; Approaches: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299F85-4318-C303-73EC-D1784B5F267C}"/>
              </a:ext>
            </a:extLst>
          </p:cNvPr>
          <p:cNvSpPr txBox="1"/>
          <p:nvPr/>
        </p:nvSpPr>
        <p:spPr>
          <a:xfrm>
            <a:off x="4007576" y="5939487"/>
            <a:ext cx="46340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800000"/>
                </a:highlight>
              </a:rPr>
              <a:t>Quote: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"AI improves when the mind behind it evolves."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D001511-ED82-680E-D451-E770A9D69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3069" flipH="1">
            <a:off x="218964" y="35036"/>
            <a:ext cx="1488948" cy="165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6D4DF3-0869-FB64-8725-E0A278CF5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8059"/>
            <a:ext cx="2311572" cy="260994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0329A0-5BB1-C2F8-A7CF-CA71E402D3F1}"/>
              </a:ext>
            </a:extLst>
          </p:cNvPr>
          <p:cNvSpPr/>
          <p:nvPr/>
        </p:nvSpPr>
        <p:spPr>
          <a:xfrm>
            <a:off x="1009904" y="794512"/>
            <a:ext cx="6217920" cy="621792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42307B-8FC9-3711-ADD2-5E4B4B73284E}"/>
              </a:ext>
            </a:extLst>
          </p:cNvPr>
          <p:cNvSpPr/>
          <p:nvPr/>
        </p:nvSpPr>
        <p:spPr>
          <a:xfrm>
            <a:off x="1009904" y="948436"/>
            <a:ext cx="6986016" cy="350782"/>
          </a:xfrm>
          <a:prstGeom prst="round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D9F6A-5077-EF9D-5642-38364A13C393}"/>
              </a:ext>
            </a:extLst>
          </p:cNvPr>
          <p:cNvSpPr txBox="1"/>
          <p:nvPr/>
        </p:nvSpPr>
        <p:spPr>
          <a:xfrm>
            <a:off x="1832864" y="929886"/>
            <a:ext cx="556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tantia" panose="02030602050306030303" pitchFamily="18" charset="0"/>
              </a:rPr>
              <a:t>Shared Mental Models in Team Environments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590DE36-2C98-D948-7EA8-4ECB54228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455" y="1315212"/>
            <a:ext cx="822770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single dev’s mental model isn’t enough — AI development is a team sport.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Teams with shared mental models: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Communicate better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 each other’s actions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Make faster, more aligned decisions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Misaligned mental models in teams lead to: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Miscommunication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Fragmented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Conflicting interpretations of what “intelligence” or “ethics” means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Building shared models requires: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Open dialogue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Transparent documentation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Collaborative design sessions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Agile feedback loops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7C0807"/>
                </a:highlight>
                <a:latin typeface="Arial" panose="020B0604020202020204" pitchFamily="34" charset="0"/>
              </a:rPr>
              <a:t>Quote: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"Strong AI begins with shared understanding — not just shared code."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02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F4AC8D-015F-E4F2-4E90-1FB07053B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6624" y="5144646"/>
            <a:ext cx="1684020" cy="13957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DFD25-E444-8BB7-EAD5-4454AF827581}"/>
              </a:ext>
            </a:extLst>
          </p:cNvPr>
          <p:cNvSpPr txBox="1"/>
          <p:nvPr/>
        </p:nvSpPr>
        <p:spPr>
          <a:xfrm>
            <a:off x="2152650" y="292101"/>
            <a:ext cx="7886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7C0807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Case Study — Self-Driving Cars &amp; Mental Models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2AFB9A-30E9-0DBC-D65F-925A0C54406A}"/>
              </a:ext>
            </a:extLst>
          </p:cNvPr>
          <p:cNvCxnSpPr>
            <a:cxnSpLocks/>
          </p:cNvCxnSpPr>
          <p:nvPr/>
        </p:nvCxnSpPr>
        <p:spPr>
          <a:xfrm>
            <a:off x="-1358900" y="916920"/>
            <a:ext cx="14249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0D9F4B-11A0-3833-CE56-626FE2F3B30B}"/>
              </a:ext>
            </a:extLst>
          </p:cNvPr>
          <p:cNvCxnSpPr>
            <a:cxnSpLocks/>
          </p:cNvCxnSpPr>
          <p:nvPr/>
        </p:nvCxnSpPr>
        <p:spPr>
          <a:xfrm>
            <a:off x="-1358900" y="1018520"/>
            <a:ext cx="149352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">
            <a:extLst>
              <a:ext uri="{FF2B5EF4-FFF2-40B4-BE49-F238E27FC236}">
                <a16:creationId xmlns:a16="http://schemas.microsoft.com/office/drawing/2014/main" id="{1EBA4148-B1DF-87E3-E86C-E129D6ACA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852" y="1087776"/>
            <a:ext cx="85764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Self-driving cars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show how misaligned mental models can cause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real-world danger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Developers often build with a model of the car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predictive machine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“If A happens, then do B.”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users may think the car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fully autonomous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capable of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human-like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reasoning.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gap leads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Overtrust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misuse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drivers sleeping while on autopilot)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Delayed reactions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during critical handoffs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Confusion during edge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(construction zones, ethical decisions)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F82A773-2EA5-45D9-F036-1598A63D7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40622"/>
              </p:ext>
            </p:extLst>
          </p:nvPr>
        </p:nvGraphicFramePr>
        <p:xfrm>
          <a:off x="653844" y="4764277"/>
          <a:ext cx="9385506" cy="17526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128502">
                  <a:extLst>
                    <a:ext uri="{9D8B030D-6E8A-4147-A177-3AD203B41FA5}">
                      <a16:colId xmlns:a16="http://schemas.microsoft.com/office/drawing/2014/main" val="3803258834"/>
                    </a:ext>
                  </a:extLst>
                </a:gridCol>
                <a:gridCol w="3128502">
                  <a:extLst>
                    <a:ext uri="{9D8B030D-6E8A-4147-A177-3AD203B41FA5}">
                      <a16:colId xmlns:a16="http://schemas.microsoft.com/office/drawing/2014/main" val="4199702378"/>
                    </a:ext>
                  </a:extLst>
                </a:gridCol>
                <a:gridCol w="3128502">
                  <a:extLst>
                    <a:ext uri="{9D8B030D-6E8A-4147-A177-3AD203B41FA5}">
                      <a16:colId xmlns:a16="http://schemas.microsoft.com/office/drawing/2014/main" val="38021106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Mental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02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Logic-driven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 on precision &amp; prediction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like co-pilot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Expects intuition &amp; emotions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1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patterns &amp; 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Can’t explain or justify its “thoughts”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85633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88B0E31-559D-8E34-5F42-EF069FE248CB}"/>
              </a:ext>
            </a:extLst>
          </p:cNvPr>
          <p:cNvSpPr txBox="1"/>
          <p:nvPr/>
        </p:nvSpPr>
        <p:spPr>
          <a:xfrm>
            <a:off x="594852" y="4339736"/>
            <a:ext cx="7477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7C0807"/>
                </a:highlight>
                <a:latin typeface="Constantia" panose="02030602050306030303" pitchFamily="18" charset="0"/>
              </a:rPr>
              <a:t>Mental Model Breakdowns in Self-Driving Cars: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BBEC9-A6F5-E354-69E4-4B2334F7930E}"/>
              </a:ext>
            </a:extLst>
          </p:cNvPr>
          <p:cNvSpPr txBox="1"/>
          <p:nvPr/>
        </p:nvSpPr>
        <p:spPr>
          <a:xfrm>
            <a:off x="9077923" y="2122032"/>
            <a:ext cx="2605548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Real Case: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Tesla Autopilot incidents have shown how the mismatch between “driver assist” vs. “full autonomy” led to accidents.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56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10E383-AEC8-856B-D1FE-C63F258CC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62" t="6101" r="29758" b="14796"/>
          <a:stretch/>
        </p:blipFill>
        <p:spPr>
          <a:xfrm rot="1110010">
            <a:off x="7065805" y="524076"/>
            <a:ext cx="866285" cy="933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94C314-2CB2-47B6-3804-E03D3E922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345" y="0"/>
            <a:ext cx="38585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8095EC-33C3-08B6-9062-62A8352BC4F4}"/>
              </a:ext>
            </a:extLst>
          </p:cNvPr>
          <p:cNvSpPr txBox="1"/>
          <p:nvPr/>
        </p:nvSpPr>
        <p:spPr>
          <a:xfrm>
            <a:off x="3236663" y="971618"/>
            <a:ext cx="4247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Future — Can AI !?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EF237A-253D-26E1-6466-FE8C954CF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2925" y="1556393"/>
            <a:ext cx="771894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AI...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Think like us?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Understand us?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Align with our minds — or drift away?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Learn what it means to be human… without being one?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answer depends not just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we feed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it…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minds that build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 developers, designers, and dreamers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mental models shape the machine’s soul.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AF6265-8B97-67E3-60FF-A9EF8AC92D4E}"/>
              </a:ext>
            </a:extLst>
          </p:cNvPr>
          <p:cNvSpPr txBox="1"/>
          <p:nvPr/>
        </p:nvSpPr>
        <p:spPr>
          <a:xfrm>
            <a:off x="4007643" y="4346417"/>
            <a:ext cx="6441207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“In the mirror of AI, we may see not the future — but a reflection of ourselves.”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0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9916D8-3515-969B-5D61-7B5841ED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42585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78CC43D-9979-1673-0200-86B32AB13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7854" y="2226486"/>
            <a:ext cx="65762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Are we designing AI to reflect human wisdom — or just our shortcuts?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mental models guide design… whose minds are we modeling?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we truly trust machines that we don’t fully understand?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happens when AI inherits our biases — but not our empathy?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Will AI ever form its own mental models? And if it does… will we understand them?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Can we build AI that aligns with humanity — without losing what makes us human?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A7966-F1CA-75DC-3763-E2CFF0FB9BBA}"/>
              </a:ext>
            </a:extLst>
          </p:cNvPr>
          <p:cNvSpPr txBox="1"/>
          <p:nvPr/>
        </p:nvSpPr>
        <p:spPr>
          <a:xfrm>
            <a:off x="2001033" y="6089127"/>
            <a:ext cx="10303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“The more intelligent machines become… the more deeply we must understand ourselves.”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4776FF-4FC6-9CD9-E9DF-8E205C27D012}"/>
              </a:ext>
            </a:extLst>
          </p:cNvPr>
          <p:cNvSpPr txBox="1"/>
          <p:nvPr/>
        </p:nvSpPr>
        <p:spPr>
          <a:xfrm>
            <a:off x="3835051" y="328413"/>
            <a:ext cx="4521896" cy="523220"/>
          </a:xfrm>
          <a:prstGeom prst="rect">
            <a:avLst/>
          </a:prstGeom>
          <a:solidFill>
            <a:srgbClr val="7C080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Thought-Provoking Questions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6DDC7-3EDA-5DB2-AE55-F0D6A9EB290D}"/>
              </a:ext>
            </a:extLst>
          </p:cNvPr>
          <p:cNvSpPr txBox="1"/>
          <p:nvPr/>
        </p:nvSpPr>
        <p:spPr>
          <a:xfrm>
            <a:off x="2711884" y="928577"/>
            <a:ext cx="7271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Ask not just what AI </a:t>
            </a:r>
            <a:r>
              <a:rPr lang="en-US" i="1" dirty="0">
                <a:solidFill>
                  <a:schemeClr val="bg1"/>
                </a:solidFill>
              </a:rPr>
              <a:t>can</a:t>
            </a:r>
            <a:r>
              <a:rPr lang="en-US" dirty="0">
                <a:solidFill>
                  <a:schemeClr val="bg1"/>
                </a:solidFill>
              </a:rPr>
              <a:t> do — but what we are teaching it to become.</a:t>
            </a:r>
          </a:p>
        </p:txBody>
      </p:sp>
    </p:spTree>
    <p:extLst>
      <p:ext uri="{BB962C8B-B14F-4D97-AF65-F5344CB8AC3E}">
        <p14:creationId xmlns:p14="http://schemas.microsoft.com/office/powerpoint/2010/main" val="3478705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ry pin image">
            <a:extLst>
              <a:ext uri="{FF2B5EF4-FFF2-40B4-BE49-F238E27FC236}">
                <a16:creationId xmlns:a16="http://schemas.microsoft.com/office/drawing/2014/main" id="{D92C439F-DCB4-7AF5-5303-CB83B3F2D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59082">
            <a:off x="194831" y="-482500"/>
            <a:ext cx="2231851" cy="268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3F326-7D7D-DD93-4973-9C7366BEEDDB}"/>
              </a:ext>
            </a:extLst>
          </p:cNvPr>
          <p:cNvSpPr txBox="1"/>
          <p:nvPr/>
        </p:nvSpPr>
        <p:spPr>
          <a:xfrm>
            <a:off x="926926" y="599813"/>
            <a:ext cx="67139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stellar" panose="020A0402060406010301" pitchFamily="18" charset="0"/>
              </a:rPr>
              <a:t>Conclusion — The Mind Behind the Machine</a:t>
            </a:r>
            <a:endParaRPr lang="en-US" sz="2800" dirty="0">
              <a:solidFill>
                <a:schemeClr val="bg1"/>
              </a:solidFill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BD0C5-A193-22F5-4767-76C55DEC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46" b="41064"/>
          <a:stretch/>
        </p:blipFill>
        <p:spPr>
          <a:xfrm flipH="1">
            <a:off x="764088" y="1806090"/>
            <a:ext cx="2546985" cy="418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C80E72-690A-A513-DB82-83CE36442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46" b="41064"/>
          <a:stretch/>
        </p:blipFill>
        <p:spPr>
          <a:xfrm>
            <a:off x="8754778" y="5472613"/>
            <a:ext cx="2546984" cy="418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E59E7-B6C4-8778-13C6-8AF04C20C13C}"/>
              </a:ext>
            </a:extLst>
          </p:cNvPr>
          <p:cNvSpPr txBox="1"/>
          <p:nvPr/>
        </p:nvSpPr>
        <p:spPr>
          <a:xfrm>
            <a:off x="2450926" y="2274838"/>
            <a:ext cx="7290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Mental models are </a:t>
            </a:r>
            <a:r>
              <a:rPr lang="en-US" b="1" dirty="0">
                <a:solidFill>
                  <a:schemeClr val="bg1"/>
                </a:solidFill>
              </a:rPr>
              <a:t>the invisible architecture</a:t>
            </a:r>
            <a:r>
              <a:rPr lang="en-US" dirty="0">
                <a:solidFill>
                  <a:schemeClr val="bg1"/>
                </a:solidFill>
              </a:rPr>
              <a:t> of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flawed mental model → a flawed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are not just coders — they are </a:t>
            </a:r>
            <a:r>
              <a:rPr lang="en-US" b="1" dirty="0">
                <a:solidFill>
                  <a:schemeClr val="bg1"/>
                </a:solidFill>
              </a:rPr>
              <a:t>mind crafters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Misalignment between user, developer, and AI thinking leads to </a:t>
            </a:r>
            <a:r>
              <a:rPr lang="en-US" b="1" dirty="0">
                <a:solidFill>
                  <a:schemeClr val="bg1"/>
                </a:solidFill>
              </a:rPr>
              <a:t>mistrust and failure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Tools, reflection, and explainability (XAI) help us </a:t>
            </a:r>
            <a:r>
              <a:rPr lang="en-US" b="1" dirty="0">
                <a:solidFill>
                  <a:schemeClr val="bg1"/>
                </a:solidFill>
              </a:rPr>
              <a:t>bridge the gap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future of AI is not just about intelligence — it's about </a:t>
            </a:r>
            <a:r>
              <a:rPr lang="en-US" b="1" dirty="0">
                <a:solidFill>
                  <a:schemeClr val="bg1"/>
                </a:solidFill>
              </a:rPr>
              <a:t>understanding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82092B-475E-21D6-14E9-0F15B1D79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098" y="4657749"/>
            <a:ext cx="52758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“AI will not surpass us because it thinks faster —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it will change us because it reflects how we think.”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800000"/>
              </a:highlight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A7531-5EA5-6648-486D-0099B827FF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7" y="-418702"/>
            <a:ext cx="4450915" cy="316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75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7A7696-DB0B-8C87-1E44-843A326BA76D}"/>
              </a:ext>
            </a:extLst>
          </p:cNvPr>
          <p:cNvSpPr/>
          <p:nvPr/>
        </p:nvSpPr>
        <p:spPr>
          <a:xfrm>
            <a:off x="2684585" y="3686363"/>
            <a:ext cx="6822830" cy="1200329"/>
          </a:xfrm>
          <a:prstGeom prst="rect">
            <a:avLst/>
          </a:prstGeom>
          <a:solidFill>
            <a:srgbClr val="7C0807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2531F-9D2D-0468-0B40-7128C6FCA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6" t="17046" b="28123"/>
          <a:stretch/>
        </p:blipFill>
        <p:spPr>
          <a:xfrm flipH="1">
            <a:off x="775696" y="661524"/>
            <a:ext cx="1335911" cy="1189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CAD254-C0CC-6D8A-B5F9-0141B99D2653}"/>
              </a:ext>
            </a:extLst>
          </p:cNvPr>
          <p:cNvSpPr txBox="1"/>
          <p:nvPr/>
        </p:nvSpPr>
        <p:spPr>
          <a:xfrm>
            <a:off x="2057399" y="1256153"/>
            <a:ext cx="4924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astellar" panose="020A0402060406010301" pitchFamily="18" charset="0"/>
              </a:rPr>
              <a:t>Presented 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02AB03-D8E5-CFEE-471E-0B8BEF890680}"/>
              </a:ext>
            </a:extLst>
          </p:cNvPr>
          <p:cNvSpPr txBox="1"/>
          <p:nvPr/>
        </p:nvSpPr>
        <p:spPr>
          <a:xfrm>
            <a:off x="3285065" y="3963361"/>
            <a:ext cx="5621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"AI is not the future of thinking. It is</a:t>
            </a:r>
          </a:p>
          <a:p>
            <a:r>
              <a:rPr lang="en-US" b="1" dirty="0">
                <a:solidFill>
                  <a:schemeClr val="bg1"/>
                </a:solidFill>
                <a:latin typeface="Perpetua Titling MT" panose="02020502060505020804" pitchFamily="18" charset="0"/>
              </a:rPr>
              <a:t> a reflection of how we think today."</a:t>
            </a:r>
            <a:endParaRPr lang="en-US" dirty="0">
              <a:solidFill>
                <a:schemeClr val="bg1"/>
              </a:solidFill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33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0BC23DB-0BD9-2BCE-C248-A88CA5522F73}"/>
              </a:ext>
            </a:extLst>
          </p:cNvPr>
          <p:cNvSpPr/>
          <p:nvPr/>
        </p:nvSpPr>
        <p:spPr>
          <a:xfrm>
            <a:off x="698954" y="2446984"/>
            <a:ext cx="2732374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EF886-AE04-8780-3646-BAE623A1B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96670" y="2991678"/>
            <a:ext cx="2395330" cy="38663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CCD20D-ADCB-5E0A-1199-5A4D0DC7A5AA}"/>
              </a:ext>
            </a:extLst>
          </p:cNvPr>
          <p:cNvSpPr/>
          <p:nvPr/>
        </p:nvSpPr>
        <p:spPr>
          <a:xfrm>
            <a:off x="331968" y="-327991"/>
            <a:ext cx="45719" cy="7533861"/>
          </a:xfrm>
          <a:prstGeom prst="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E18B4-F121-F891-6B51-DC8BFF3D1ACD}"/>
              </a:ext>
            </a:extLst>
          </p:cNvPr>
          <p:cNvSpPr/>
          <p:nvPr/>
        </p:nvSpPr>
        <p:spPr>
          <a:xfrm>
            <a:off x="459984" y="-327991"/>
            <a:ext cx="45719" cy="7533861"/>
          </a:xfrm>
          <a:prstGeom prst="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67A20-EE50-3F2F-3232-8E8DEDA090A3}"/>
              </a:ext>
            </a:extLst>
          </p:cNvPr>
          <p:cNvSpPr/>
          <p:nvPr/>
        </p:nvSpPr>
        <p:spPr>
          <a:xfrm rot="16200000" flipH="1">
            <a:off x="6073139" y="-5868585"/>
            <a:ext cx="45719" cy="13897620"/>
          </a:xfrm>
          <a:prstGeom prst="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F89A55-BB97-4E5A-14B9-142C2B4BC4F8}"/>
              </a:ext>
            </a:extLst>
          </p:cNvPr>
          <p:cNvSpPr/>
          <p:nvPr/>
        </p:nvSpPr>
        <p:spPr>
          <a:xfrm rot="16200000" flipH="1">
            <a:off x="6073138" y="-5785824"/>
            <a:ext cx="45719" cy="13897620"/>
          </a:xfrm>
          <a:prstGeom prst="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1F670-217C-F995-F879-69E9F732FE79}"/>
              </a:ext>
            </a:extLst>
          </p:cNvPr>
          <p:cNvSpPr/>
          <p:nvPr/>
        </p:nvSpPr>
        <p:spPr>
          <a:xfrm>
            <a:off x="3974780" y="398591"/>
            <a:ext cx="4094799" cy="502920"/>
          </a:xfrm>
          <a:prstGeom prst="rect">
            <a:avLst/>
          </a:prstGeom>
          <a:solidFill>
            <a:srgbClr val="7C080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A2576-1D31-A216-2EB5-B30BBB2DF0CB}"/>
              </a:ext>
            </a:extLst>
          </p:cNvPr>
          <p:cNvSpPr txBox="1"/>
          <p:nvPr/>
        </p:nvSpPr>
        <p:spPr>
          <a:xfrm>
            <a:off x="4984475" y="327183"/>
            <a:ext cx="2223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82C0C-B83A-3283-678D-DC672496EF6F}"/>
              </a:ext>
            </a:extLst>
          </p:cNvPr>
          <p:cNvSpPr txBox="1"/>
          <p:nvPr/>
        </p:nvSpPr>
        <p:spPr>
          <a:xfrm>
            <a:off x="751595" y="2488441"/>
            <a:ext cx="2732374" cy="369332"/>
          </a:xfrm>
          <a:prstGeom prst="rect">
            <a:avLst/>
          </a:prstGeom>
          <a:solidFill>
            <a:srgbClr val="7C0807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fornian FB" panose="0207040306080B030204" pitchFamily="18" charset="0"/>
              </a:rPr>
              <a:t>Why This Topic Matters !?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673425-9924-735C-2C76-08365970F1DA}"/>
              </a:ext>
            </a:extLst>
          </p:cNvPr>
          <p:cNvSpPr txBox="1"/>
          <p:nvPr/>
        </p:nvSpPr>
        <p:spPr>
          <a:xfrm>
            <a:off x="660155" y="1342762"/>
            <a:ext cx="1112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 is not just about algorithms and data.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At its core, artificial intelligence is a human creation — a product of how we, as humans, think intelligence works. Every AI system we build is shaped by our own mental models of thinking, learning, decision-making, and perception.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D3640-7FFD-4939-49BD-66F5F00971D3}"/>
              </a:ext>
            </a:extLst>
          </p:cNvPr>
          <p:cNvSpPr txBox="1"/>
          <p:nvPr/>
        </p:nvSpPr>
        <p:spPr>
          <a:xfrm>
            <a:off x="660155" y="3038665"/>
            <a:ext cx="838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Because these underlying mental models directly affect how AI behaves in the real world. Whether it's a chatbot, a recommendation engine, or a self-driving car, the logic behind its behavior is rooted in how developers imagine intelligence. If those assumptions are flawed or biased, the AI system will be too.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Understanding mental models in AI helps us: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Interpret why AI systems behave a certain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 AI design by making better assumptions about intelligence.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potential biases and ethical concerns early in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topic matters because it connects psychology, philosophy, and computer science — giving us a deeper lens into not just how AI works, but </a:t>
            </a:r>
            <a:r>
              <a:rPr lang="en-US" i="1" dirty="0">
                <a:solidFill>
                  <a:schemeClr val="bg1"/>
                </a:solidFill>
              </a:rPr>
              <a:t>why</a:t>
            </a:r>
            <a:r>
              <a:rPr lang="en-US" dirty="0">
                <a:solidFill>
                  <a:schemeClr val="bg1"/>
                </a:solidFill>
              </a:rPr>
              <a:t> it works the way it does.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0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E39FFD-D1B6-7368-613D-4345E55C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19880"/>
            <a:ext cx="2053590" cy="273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07AA5-74A0-1BDB-4362-CE6DFEF9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138410" y="0"/>
            <a:ext cx="2053590" cy="27381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0FB61-228B-F10C-CCA9-39B6ADFB70A2}"/>
              </a:ext>
            </a:extLst>
          </p:cNvPr>
          <p:cNvSpPr/>
          <p:nvPr/>
        </p:nvSpPr>
        <p:spPr>
          <a:xfrm>
            <a:off x="213360" y="365760"/>
            <a:ext cx="5654040" cy="579120"/>
          </a:xfrm>
          <a:prstGeom prst="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7F39D6-2655-743F-DED1-A8F725105256}"/>
              </a:ext>
            </a:extLst>
          </p:cNvPr>
          <p:cNvSpPr/>
          <p:nvPr/>
        </p:nvSpPr>
        <p:spPr>
          <a:xfrm>
            <a:off x="388620" y="472440"/>
            <a:ext cx="5135880" cy="411480"/>
          </a:xfrm>
          <a:prstGeom prst="roundRect">
            <a:avLst/>
          </a:prstGeom>
          <a:ln>
            <a:solidFill>
              <a:schemeClr val="bg1"/>
            </a:solidFill>
            <a:prstDash val="lg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E3076-359C-5A30-B250-A1B944826264}"/>
              </a:ext>
            </a:extLst>
          </p:cNvPr>
          <p:cNvSpPr txBox="1"/>
          <p:nvPr/>
        </p:nvSpPr>
        <p:spPr>
          <a:xfrm>
            <a:off x="563880" y="365760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Mental Models?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9CE5DF-89DE-7BB8-4481-73AE5DE205A5}"/>
              </a:ext>
            </a:extLst>
          </p:cNvPr>
          <p:cNvSpPr txBox="1"/>
          <p:nvPr/>
        </p:nvSpPr>
        <p:spPr>
          <a:xfrm>
            <a:off x="1026795" y="1259750"/>
            <a:ext cx="92906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Mental models are psychological constructs—basically, how our minds represent the world around us. They are </a:t>
            </a:r>
            <a:r>
              <a:rPr lang="en-US" sz="2000" b="1" dirty="0">
                <a:solidFill>
                  <a:schemeClr val="bg1"/>
                </a:solidFill>
              </a:rPr>
              <a:t>internal cognitive maps</a:t>
            </a:r>
            <a:r>
              <a:rPr lang="en-US" sz="2000" dirty="0">
                <a:solidFill>
                  <a:schemeClr val="bg1"/>
                </a:solidFill>
              </a:rPr>
              <a:t> that help us make sense of reality.</a:t>
            </a:r>
          </a:p>
          <a:p>
            <a:pPr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We rely on these models to </a:t>
            </a:r>
            <a:r>
              <a:rPr lang="en-US" sz="2000" b="1" dirty="0">
                <a:solidFill>
                  <a:schemeClr val="bg1"/>
                </a:solidFill>
              </a:rPr>
              <a:t>predict outcomes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make decisions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learn from experiences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For example, when you see dark clouds, your mental model might suggest, “It’s going to rain soon,” even before checking the weather.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These models are often </a:t>
            </a:r>
            <a:r>
              <a:rPr lang="en-US" sz="2000" b="1" dirty="0">
                <a:solidFill>
                  <a:schemeClr val="bg1"/>
                </a:solidFill>
              </a:rPr>
              <a:t>unconscious</a:t>
            </a:r>
            <a:r>
              <a:rPr lang="en-US" sz="2000" dirty="0">
                <a:solidFill>
                  <a:schemeClr val="bg1"/>
                </a:solidFill>
              </a:rPr>
              <a:t>—we don’t even realize we’re using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They’re based on experience, culture, education, and personal beliefs.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792589-5E78-1FEA-DFE5-33BF2621C27F}"/>
              </a:ext>
            </a:extLst>
          </p:cNvPr>
          <p:cNvSpPr txBox="1"/>
          <p:nvPr/>
        </p:nvSpPr>
        <p:spPr>
          <a:xfrm>
            <a:off x="2213610" y="4339888"/>
            <a:ext cx="91763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Famous psychologist </a:t>
            </a:r>
            <a:r>
              <a:rPr lang="en-US" sz="2000" b="1" dirty="0">
                <a:solidFill>
                  <a:schemeClr val="bg1"/>
                </a:solidFill>
              </a:rPr>
              <a:t>Kenneth Craik (1943)</a:t>
            </a:r>
            <a:r>
              <a:rPr lang="en-US" sz="2000" dirty="0">
                <a:solidFill>
                  <a:schemeClr val="bg1"/>
                </a:solidFill>
              </a:rPr>
              <a:t> first described mental models as "small-scale models of reality" that help humans navigate complex environments.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highlight>
                  <a:srgbClr val="800000"/>
                </a:highlight>
              </a:rPr>
              <a:t>Quote: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i="1" dirty="0">
                <a:solidFill>
                  <a:schemeClr val="bg1"/>
                </a:solidFill>
              </a:rPr>
              <a:t>“We don’t see reality—we interpret it through our mental models.”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— a central idea in cognitive psychology</a:t>
            </a:r>
          </a:p>
        </p:txBody>
      </p:sp>
    </p:spTree>
    <p:extLst>
      <p:ext uri="{BB962C8B-B14F-4D97-AF65-F5344CB8AC3E}">
        <p14:creationId xmlns:p14="http://schemas.microsoft.com/office/powerpoint/2010/main" val="2115263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6AED9A2-1CDD-9B8E-343E-977B8F7E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19260" r="13619" b="28598"/>
          <a:stretch/>
        </p:blipFill>
        <p:spPr>
          <a:xfrm rot="20771344" flipH="1">
            <a:off x="9706558" y="146701"/>
            <a:ext cx="1513040" cy="13162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27C0FCB-62FE-C92B-F18E-8A67700C6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8" t="19260" r="13619" b="28598"/>
          <a:stretch/>
        </p:blipFill>
        <p:spPr>
          <a:xfrm rot="870377">
            <a:off x="490901" y="3987972"/>
            <a:ext cx="1434863" cy="1316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1E8FF8-1B13-A7D1-AEBD-8054FBCAC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333"/>
          <a:stretch/>
        </p:blipFill>
        <p:spPr>
          <a:xfrm>
            <a:off x="0" y="0"/>
            <a:ext cx="6858000" cy="1691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440344-B36A-89ED-833A-0C6EE3821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56"/>
          <a:stretch/>
        </p:blipFill>
        <p:spPr>
          <a:xfrm>
            <a:off x="5334000" y="4358640"/>
            <a:ext cx="6858000" cy="24993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39663E3-5B59-5366-01F0-6C08C76792AA}"/>
                  </a:ext>
                </a:extLst>
              </p14:cNvPr>
              <p14:cNvContentPartPr/>
              <p14:nvPr/>
            </p14:nvContentPartPr>
            <p14:xfrm>
              <a:off x="2606280" y="269736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39663E3-5B59-5366-01F0-6C08C76792A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2280" y="258972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61AF67-FAD2-9E99-6FCF-337F431D85EB}"/>
              </a:ext>
            </a:extLst>
          </p:cNvPr>
          <p:cNvSpPr/>
          <p:nvPr/>
        </p:nvSpPr>
        <p:spPr>
          <a:xfrm>
            <a:off x="2606280" y="802320"/>
            <a:ext cx="7194300" cy="593820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66255-0767-1FC3-29F7-42CBBEFC72F3}"/>
              </a:ext>
            </a:extLst>
          </p:cNvPr>
          <p:cNvSpPr txBox="1"/>
          <p:nvPr/>
        </p:nvSpPr>
        <p:spPr>
          <a:xfrm>
            <a:off x="3042030" y="837620"/>
            <a:ext cx="6301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Models in the Mind of a Developer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609BBE-3ACD-E0AB-4E70-3B2A6DB8C83A}"/>
              </a:ext>
            </a:extLst>
          </p:cNvPr>
          <p:cNvSpPr/>
          <p:nvPr/>
        </p:nvSpPr>
        <p:spPr>
          <a:xfrm>
            <a:off x="2683350" y="863370"/>
            <a:ext cx="7193580" cy="593820"/>
          </a:xfrm>
          <a:prstGeom prst="round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8888351-4A0A-CCD6-F498-51DA614F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915" y="1518240"/>
            <a:ext cx="964617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Developers use their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own mental models of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when designing AI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models shape how they define problems, choose algorithms, and design data flows.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a developer sees intelligence as logic-based → they might prefer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symbolic AI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they see intelligence as learning from experience → they'll lean toward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Mental models influence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much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given to the system vs. hard-coded logic.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Biases and limitations in a developer’s mental model can unintentionally shape AI behavior.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938059-E72D-2BB5-7CC2-B10B95BB1652}"/>
              </a:ext>
            </a:extLst>
          </p:cNvPr>
          <p:cNvSpPr txBox="1"/>
          <p:nvPr/>
        </p:nvSpPr>
        <p:spPr>
          <a:xfrm>
            <a:off x="1844790" y="4583395"/>
            <a:ext cx="478461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developer who believes that language is rule-based might design a chatbot differently than one who views language as contextual and probabilistic.</a:t>
            </a:r>
          </a:p>
        </p:txBody>
      </p:sp>
    </p:spTree>
    <p:extLst>
      <p:ext uri="{BB962C8B-B14F-4D97-AF65-F5344CB8AC3E}">
        <p14:creationId xmlns:p14="http://schemas.microsoft.com/office/powerpoint/2010/main" val="403676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628E6B-EF09-C4BE-05E1-385F461EA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8" t="16001" r="22000" b="23111"/>
          <a:stretch/>
        </p:blipFill>
        <p:spPr>
          <a:xfrm rot="20921430" flipH="1">
            <a:off x="2994661" y="240893"/>
            <a:ext cx="487679" cy="4576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F35174-27CB-8BDA-9B88-F1FD2EFB2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2240"/>
            <a:ext cx="4175760" cy="417576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460B93-3709-0011-8756-03A2A13D64AD}"/>
              </a:ext>
            </a:extLst>
          </p:cNvPr>
          <p:cNvSpPr/>
          <p:nvPr/>
        </p:nvSpPr>
        <p:spPr>
          <a:xfrm>
            <a:off x="3627120" y="548640"/>
            <a:ext cx="9921240" cy="350520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B3492A-2A15-41CD-966D-C80598E0FFF0}"/>
              </a:ext>
            </a:extLst>
          </p:cNvPr>
          <p:cNvSpPr/>
          <p:nvPr/>
        </p:nvSpPr>
        <p:spPr>
          <a:xfrm>
            <a:off x="3642360" y="975360"/>
            <a:ext cx="9921240" cy="9144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49401-2B4D-722A-0BBA-3F27C7ECCAF8}"/>
              </a:ext>
            </a:extLst>
          </p:cNvPr>
          <p:cNvSpPr txBox="1"/>
          <p:nvPr/>
        </p:nvSpPr>
        <p:spPr>
          <a:xfrm>
            <a:off x="3337560" y="452140"/>
            <a:ext cx="91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lifornian FB" panose="0207040306080B030204" pitchFamily="18" charset="0"/>
              </a:rPr>
              <a:t>Developers Don’t Just Code — They Think in Abstractions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DC49678-BDBC-23B4-CD05-72386B33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360" y="3354526"/>
            <a:ext cx="807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abstractions guide architecture choices — like whether to use rules, trees, or neural networks.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Just like artists start with a concept, developers start with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mental blueprint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system.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0E32E-321D-A07F-4292-6B86C46BAEE9}"/>
              </a:ext>
            </a:extLst>
          </p:cNvPr>
          <p:cNvSpPr txBox="1"/>
          <p:nvPr/>
        </p:nvSpPr>
        <p:spPr>
          <a:xfrm>
            <a:off x="403860" y="1443258"/>
            <a:ext cx="107670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Good developers don’t write code line-by-line like instructions — they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abstract mental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of the problem first.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abstractions help them break down complexity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imagine how systems behave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before implementation.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 design begins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high-level thinking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What does “intelligence” mean? How should it respond? What does learning look like?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D302AC-B34D-22F4-42FA-A3B72576F03F}"/>
              </a:ext>
            </a:extLst>
          </p:cNvPr>
          <p:cNvSpPr txBox="1"/>
          <p:nvPr/>
        </p:nvSpPr>
        <p:spPr>
          <a:xfrm>
            <a:off x="3901440" y="4812167"/>
            <a:ext cx="687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Quote 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"Code is just the shadow. The real work happens in the mind."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68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D1D6C7-68DD-F84E-12D8-CF87739BB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05" t="8866" r="30497" b="7803"/>
          <a:stretch/>
        </p:blipFill>
        <p:spPr>
          <a:xfrm>
            <a:off x="152400" y="472440"/>
            <a:ext cx="1645920" cy="3581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646918-80C1-3E79-0A15-A272BA7FE607}"/>
              </a:ext>
            </a:extLst>
          </p:cNvPr>
          <p:cNvSpPr/>
          <p:nvPr/>
        </p:nvSpPr>
        <p:spPr>
          <a:xfrm>
            <a:off x="1653540" y="685800"/>
            <a:ext cx="8282940" cy="502920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67F3F2-2663-C388-8DEC-83FDD9A7FADE}"/>
              </a:ext>
            </a:extLst>
          </p:cNvPr>
          <p:cNvSpPr/>
          <p:nvPr/>
        </p:nvSpPr>
        <p:spPr>
          <a:xfrm>
            <a:off x="1790700" y="777240"/>
            <a:ext cx="8282940" cy="502920"/>
          </a:xfrm>
          <a:prstGeom prst="roundRect">
            <a:avLst/>
          </a:prstGeom>
          <a:noFill/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25351-8E99-C86D-637B-49AAAF928031}"/>
              </a:ext>
            </a:extLst>
          </p:cNvPr>
          <p:cNvSpPr txBox="1"/>
          <p:nvPr/>
        </p:nvSpPr>
        <p:spPr>
          <a:xfrm>
            <a:off x="2655570" y="758130"/>
            <a:ext cx="62788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  <a:latin typeface="Californian FB" panose="0207040306080B030204" pitchFamily="18" charset="0"/>
              </a:rPr>
              <a:t>Flawed Mental Models → Flawed AI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7B462F6-3B20-0AEE-7AD3-F3CF684B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540" y="1541740"/>
            <a:ext cx="93192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 AI system is only as good as the mental model behind its design.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a developer’s understanding of intelligence is narrow or biased, the AI will inherit those flaws.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can lead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unintended consequences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biased decisions, ethical blind spots, or limited problem-solving.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Example: If a mental model sees intelligence only as logic, the AI might fail in emotionally sensitive contexts (like healthcare or counseling).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Flawed models = flawed assumptions = flawed results.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9CFAFD-C55B-FE60-E928-25F3D403CCE1}"/>
              </a:ext>
            </a:extLst>
          </p:cNvPr>
          <p:cNvSpPr txBox="1"/>
          <p:nvPr/>
        </p:nvSpPr>
        <p:spPr>
          <a:xfrm>
            <a:off x="1790700" y="4114800"/>
            <a:ext cx="7136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Real-world Echo: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Facial recognition systems trained on biased data have misidentified minorities at higher rates — because of flawed assumptions during development.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0F167-76CD-73CC-E176-051ECDDAB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500" y="3817943"/>
            <a:ext cx="201494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9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B9DEEF2D-7461-678A-3E0F-1FC62BC9D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2"/>
          <a:stretch/>
        </p:blipFill>
        <p:spPr>
          <a:xfrm rot="10800000">
            <a:off x="9293510" y="3169920"/>
            <a:ext cx="2898490" cy="47167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5F1296-6741-2FDB-4914-1603489B3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469" y="3276150"/>
            <a:ext cx="2898491" cy="2898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A71CE4-E641-DEA9-B9EA-BBF664187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2"/>
          <a:stretch/>
        </p:blipFill>
        <p:spPr>
          <a:xfrm>
            <a:off x="0" y="3169920"/>
            <a:ext cx="4572000" cy="368808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5E66F7-B58C-9C76-D62B-C24C3BC6F6D2}"/>
              </a:ext>
            </a:extLst>
          </p:cNvPr>
          <p:cNvSpPr/>
          <p:nvPr/>
        </p:nvSpPr>
        <p:spPr>
          <a:xfrm>
            <a:off x="3284220" y="563880"/>
            <a:ext cx="5623560" cy="655320"/>
          </a:xfrm>
          <a:prstGeom prst="roundRect">
            <a:avLst/>
          </a:prstGeom>
          <a:solidFill>
            <a:srgbClr val="7C0807"/>
          </a:solidFill>
          <a:ln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6F0EC-15FF-0461-2F5D-E72DB03FA93D}"/>
              </a:ext>
            </a:extLst>
          </p:cNvPr>
          <p:cNvSpPr txBox="1"/>
          <p:nvPr/>
        </p:nvSpPr>
        <p:spPr>
          <a:xfrm>
            <a:off x="3573780" y="563880"/>
            <a:ext cx="5623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Loops in AI Design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7E12D68-9544-F62C-C7CD-37B58ED9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603" y="1379934"/>
            <a:ext cx="85894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Feedback loops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to how AI learns, evolves, and adapts.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developer’s mental model shapes the AI → the AI makes decisions → results are observed → developer interprets and adjusts the model.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This loop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reinforce good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amplify existing flaws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 machine learning, feedback often comes through performance metrics, user interaction, or error correction.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flawed mental models aren't questioned, the feedback loop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just feeds the flaw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4F2C9D-F8F7-3F6E-9490-0407FEC7BEFA}"/>
              </a:ext>
            </a:extLst>
          </p:cNvPr>
          <p:cNvSpPr txBox="1"/>
          <p:nvPr/>
        </p:nvSpPr>
        <p:spPr>
          <a:xfrm>
            <a:off x="4572000" y="5528310"/>
            <a:ext cx="5394960" cy="646331"/>
          </a:xfrm>
          <a:prstGeom prst="rect">
            <a:avLst/>
          </a:prstGeom>
          <a:noFill/>
          <a:ln>
            <a:solidFill>
              <a:schemeClr val="bg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“AI doesn’t just reflect its designer’s mind — it reflects how that mind learns from the world.”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21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88A7BB-50BA-706B-6858-F2E52228A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4" r="38743"/>
          <a:stretch/>
        </p:blipFill>
        <p:spPr>
          <a:xfrm>
            <a:off x="381001" y="0"/>
            <a:ext cx="109728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22133B-A224-EC84-0E80-C791D1045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4" r="38743"/>
          <a:stretch/>
        </p:blipFill>
        <p:spPr>
          <a:xfrm>
            <a:off x="10607039" y="0"/>
            <a:ext cx="109728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88ED70-0D7A-D5E7-9AC6-EB78FB1F95D5}"/>
              </a:ext>
            </a:extLst>
          </p:cNvPr>
          <p:cNvSpPr/>
          <p:nvPr/>
        </p:nvSpPr>
        <p:spPr>
          <a:xfrm>
            <a:off x="-1143000" y="1015329"/>
            <a:ext cx="16367760" cy="45719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1EBDC0-5DEF-CB06-8F74-84E4EC4D41DC}"/>
              </a:ext>
            </a:extLst>
          </p:cNvPr>
          <p:cNvSpPr/>
          <p:nvPr/>
        </p:nvSpPr>
        <p:spPr>
          <a:xfrm>
            <a:off x="-975360" y="1167729"/>
            <a:ext cx="16367760" cy="45719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5A680C-1395-07D1-2E49-41D08CF1CCA8}"/>
              </a:ext>
            </a:extLst>
          </p:cNvPr>
          <p:cNvSpPr/>
          <p:nvPr/>
        </p:nvSpPr>
        <p:spPr>
          <a:xfrm>
            <a:off x="-1310640" y="6004560"/>
            <a:ext cx="16367760" cy="45719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C82282B-28A9-3867-83AB-57F62DF75461}"/>
              </a:ext>
            </a:extLst>
          </p:cNvPr>
          <p:cNvSpPr/>
          <p:nvPr/>
        </p:nvSpPr>
        <p:spPr>
          <a:xfrm>
            <a:off x="-1143000" y="6156960"/>
            <a:ext cx="16367760" cy="45719"/>
          </a:xfrm>
          <a:prstGeom prst="roundRect">
            <a:avLst/>
          </a:prstGeom>
          <a:solidFill>
            <a:srgbClr val="7C08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6A1740-6DF6-7A75-9EBB-3065C356E3EE}"/>
              </a:ext>
            </a:extLst>
          </p:cNvPr>
          <p:cNvSpPr txBox="1"/>
          <p:nvPr/>
        </p:nvSpPr>
        <p:spPr>
          <a:xfrm>
            <a:off x="3169922" y="438769"/>
            <a:ext cx="639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Cognitive Biases in Developer Thinking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3D74985-5765-BC5B-CF69-7DFA1C7F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79" y="1454084"/>
            <a:ext cx="882395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Developers are human — and humans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cognitive biases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that shape how we think, design, and build.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biases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influence how problems are framed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what data is chosen, and how success is defined.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 biases in AI development: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Confirmation Bias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favoring data or outputs that confirm one’s assumptions.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Overconfidence Bias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believing the model is more accurate than it really is.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Anchoring Bias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relying too heavily on initial designs or first impressions.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Availability Heuristic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– basing decisions on recent experiences rather than real patterns.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These invisible biases can lead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biased training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flawed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 even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ethical issues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Quote: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"When you build AI with a blind spot, the machine inherits your vision."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69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1972</Words>
  <Application>Microsoft Office PowerPoint</Application>
  <PresentationFormat>Widescreen</PresentationFormat>
  <Paragraphs>181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Californian FB</vt:lpstr>
      <vt:lpstr>Castellar</vt:lpstr>
      <vt:lpstr>Constantia</vt:lpstr>
      <vt:lpstr>Digital-7 Mono</vt:lpstr>
      <vt:lpstr>Perpetua Titling MT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Tehreem Fatima</dc:creator>
  <cp:lastModifiedBy>Tehreem Fatima</cp:lastModifiedBy>
  <cp:revision>12</cp:revision>
  <dcterms:created xsi:type="dcterms:W3CDTF">2025-04-19T11:15:03Z</dcterms:created>
  <dcterms:modified xsi:type="dcterms:W3CDTF">2025-05-11T12:49:20Z</dcterms:modified>
</cp:coreProperties>
</file>