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3" r:id="rId3"/>
    <p:sldId id="271" r:id="rId4"/>
    <p:sldId id="284" r:id="rId5"/>
    <p:sldId id="292" r:id="rId6"/>
    <p:sldId id="291" r:id="rId7"/>
    <p:sldId id="285" r:id="rId8"/>
    <p:sldId id="286" r:id="rId9"/>
    <p:sldId id="287" r:id="rId10"/>
    <p:sldId id="288" r:id="rId11"/>
    <p:sldId id="289" r:id="rId12"/>
    <p:sldId id="290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83"/>
            <p14:sldId id="271"/>
            <p14:sldId id="284"/>
            <p14:sldId id="292"/>
            <p14:sldId id="291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245" autoAdjust="0"/>
  </p:normalViewPr>
  <p:slideViewPr>
    <p:cSldViewPr snapToGrid="0">
      <p:cViewPr varScale="1">
        <p:scale>
          <a:sx n="72" d="100"/>
          <a:sy n="72" d="100"/>
        </p:scale>
        <p:origin x="120" y="67"/>
      </p:cViewPr>
      <p:guideLst>
        <p:guide pos="415"/>
        <p:guide pos="7256"/>
        <p:guide orient="horz" pos="648"/>
        <p:guide orient="horz" pos="7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2022/4/18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  <a:t>2022/4/18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681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405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015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8938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40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92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311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上面是原生创建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BPF Map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的代码片段，最初创建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BPF Map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的方式都是通过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bpf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系统调用函数（上述代码第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行），传入的第一个参数是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BPF_MAP_CREATE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，它是创建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BPF Map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系统调用的代号，第二参数是指定将要创建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的属性，第三个参数是这个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配置的大小。因此创建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之前首先要声明一个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BPF Map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（上述代码的第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1-7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行），其中有四大要素：</a:t>
            </a:r>
          </a:p>
          <a:p>
            <a:b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类型（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map_type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），就是上文提到的各种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类型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的键大小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key_size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，以字节为单位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的值大小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value_size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，以字节为单位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的元素最大容量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max_entries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，个数为单位</a:t>
            </a: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41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599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122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56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C0AFDC1-AB40-4941-83E0-44D5ED544864}" type="datetime1">
              <a:rPr lang="zh-CN" altLang="en-US" noProof="0" smtClean="0"/>
              <a:t>2022/4/18</a:t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14A537-FBC6-4533-8B31-767E68D33208}" type="datetime1">
              <a:rPr lang="zh-CN" altLang="en-US" noProof="0" smtClean="0"/>
              <a:t>2022/4/18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>
              <a:lnSpc>
                <a:spcPct val="120000"/>
              </a:lnSpc>
            </a:pPr>
            <a:br>
              <a:rPr lang="en-US" altLang="zh-CN" sz="4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60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ebpf</a:t>
            </a:r>
            <a:r>
              <a:rPr lang="en-US" altLang="zh-CN" sz="6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learning tutorial</a:t>
            </a:r>
            <a:endParaRPr lang="en-US" altLang="zh-CN" sz="4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7588469" y="5604542"/>
            <a:ext cx="5129048" cy="1137793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tfxidian@163.com</a:t>
            </a:r>
            <a:endParaRPr lang="zh-CN" altLang="en-US" sz="2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 descr="PowerPoint 程序图标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>
              <a:lnSpc>
                <a:spcPct val="120000"/>
              </a:lnSpc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ebpf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缺陷和安全问题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整体架构图。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内容占位符 17">
            <a:extLst>
              <a:ext uri="{FF2B5EF4-FFF2-40B4-BE49-F238E27FC236}">
                <a16:creationId xmlns:a16="http://schemas.microsoft.com/office/drawing/2014/main" id="{2729FEFE-957C-4F6A-B38B-DCAF8C380CFD}"/>
              </a:ext>
            </a:extLst>
          </p:cNvPr>
          <p:cNvSpPr txBox="1">
            <a:spLocks/>
          </p:cNvSpPr>
          <p:nvPr/>
        </p:nvSpPr>
        <p:spPr>
          <a:xfrm>
            <a:off x="64852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工作流程描述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447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总结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整体架构图。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内容占位符 17">
            <a:extLst>
              <a:ext uri="{FF2B5EF4-FFF2-40B4-BE49-F238E27FC236}">
                <a16:creationId xmlns:a16="http://schemas.microsoft.com/office/drawing/2014/main" id="{2729FEFE-957C-4F6A-B38B-DCAF8C380CFD}"/>
              </a:ext>
            </a:extLst>
          </p:cNvPr>
          <p:cNvSpPr txBox="1">
            <a:spLocks/>
          </p:cNvSpPr>
          <p:nvPr/>
        </p:nvSpPr>
        <p:spPr>
          <a:xfrm>
            <a:off x="64852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工作流程描述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908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17">
            <a:extLst>
              <a:ext uri="{FF2B5EF4-FFF2-40B4-BE49-F238E27FC236}">
                <a16:creationId xmlns:a16="http://schemas.microsoft.com/office/drawing/2014/main" id="{2729FEFE-957C-4F6A-B38B-DCAF8C380CFD}"/>
              </a:ext>
            </a:extLst>
          </p:cNvPr>
          <p:cNvSpPr txBox="1">
            <a:spLocks/>
          </p:cNvSpPr>
          <p:nvPr/>
        </p:nvSpPr>
        <p:spPr>
          <a:xfrm>
            <a:off x="3720990" y="2460129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6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Thanks</a:t>
            </a:r>
            <a:endParaRPr lang="zh-CN" altLang="en-US" sz="6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90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什么是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ebpf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658813" y="1682427"/>
            <a:ext cx="10858500" cy="3871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 b="1" dirty="0">
                <a:cs typeface="+mn-ea"/>
                <a:sym typeface="+mn-lt"/>
              </a:rPr>
              <a:t>基本概念</a:t>
            </a:r>
            <a:endParaRPr lang="en-US" altLang="zh-CN" sz="1800" b="1" dirty="0">
              <a:cs typeface="+mn-ea"/>
              <a:sym typeface="+mn-lt"/>
            </a:endParaRPr>
          </a:p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dirty="0" err="1">
                <a:cs typeface="+mn-ea"/>
                <a:sym typeface="+mn-lt"/>
              </a:rPr>
              <a:t>eBPF</a:t>
            </a:r>
            <a:r>
              <a:rPr lang="en-US" altLang="zh-CN" sz="1800" dirty="0">
                <a:cs typeface="+mn-ea"/>
                <a:sym typeface="+mn-lt"/>
              </a:rPr>
              <a:t> </a:t>
            </a:r>
            <a:r>
              <a:rPr lang="zh-CN" altLang="en-US" sz="1800" dirty="0">
                <a:cs typeface="+mn-ea"/>
                <a:sym typeface="+mn-lt"/>
              </a:rPr>
              <a:t>源于 </a:t>
            </a:r>
            <a:r>
              <a:rPr lang="en-US" altLang="zh-CN" sz="1800" dirty="0">
                <a:cs typeface="+mn-ea"/>
                <a:sym typeface="+mn-lt"/>
              </a:rPr>
              <a:t>BPF</a:t>
            </a:r>
            <a:r>
              <a:rPr lang="zh-CN" altLang="en-US" sz="1800" dirty="0">
                <a:cs typeface="+mn-ea"/>
                <a:sym typeface="+mn-lt"/>
              </a:rPr>
              <a:t>，本质上是处于内核中的一个高效与灵活的虚类虚拟机组件，以一种安全的方式在许多内核 </a:t>
            </a:r>
            <a:r>
              <a:rPr lang="en-US" altLang="zh-CN" sz="1800" dirty="0">
                <a:cs typeface="+mn-ea"/>
                <a:sym typeface="+mn-lt"/>
              </a:rPr>
              <a:t>hook </a:t>
            </a:r>
            <a:r>
              <a:rPr lang="zh-CN" altLang="en-US" sz="1800" dirty="0">
                <a:cs typeface="+mn-ea"/>
                <a:sym typeface="+mn-lt"/>
              </a:rPr>
              <a:t>点执行字节码。</a:t>
            </a:r>
            <a:r>
              <a:rPr lang="en-US" altLang="zh-CN" sz="1800" dirty="0">
                <a:cs typeface="+mn-ea"/>
                <a:sym typeface="+mn-lt"/>
              </a:rPr>
              <a:t>BPF </a:t>
            </a:r>
            <a:r>
              <a:rPr lang="zh-CN" altLang="en-US" sz="1800" dirty="0">
                <a:cs typeface="+mn-ea"/>
                <a:sym typeface="+mn-lt"/>
              </a:rPr>
              <a:t>最初的目的是用于高效网络报文过滤，经过重新设计，</a:t>
            </a:r>
            <a:r>
              <a:rPr lang="en-US" altLang="zh-CN" sz="1800" dirty="0" err="1">
                <a:cs typeface="+mn-ea"/>
                <a:sym typeface="+mn-lt"/>
              </a:rPr>
              <a:t>eBPF</a:t>
            </a:r>
            <a:r>
              <a:rPr lang="en-US" altLang="zh-CN" sz="1800" dirty="0">
                <a:cs typeface="+mn-ea"/>
                <a:sym typeface="+mn-lt"/>
              </a:rPr>
              <a:t> </a:t>
            </a:r>
            <a:r>
              <a:rPr lang="zh-CN" altLang="en-US" sz="1800" dirty="0">
                <a:cs typeface="+mn-ea"/>
                <a:sym typeface="+mn-lt"/>
              </a:rPr>
              <a:t>不再局限于网络协议栈，已经成为内核顶级的子系统，演进为一个通用执行引擎</a:t>
            </a:r>
            <a:endParaRPr lang="en-US" altLang="zh-CN" sz="1800" dirty="0"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1800" b="1" dirty="0"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 b="1" dirty="0">
                <a:cs typeface="+mn-ea"/>
                <a:sym typeface="+mn-lt"/>
              </a:rPr>
              <a:t>功能</a:t>
            </a:r>
            <a:endParaRPr lang="en-US" altLang="zh-CN" sz="1800" b="1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cs typeface="+mn-ea"/>
                <a:sym typeface="+mn-lt"/>
              </a:rPr>
              <a:t>一个新的虚拟机 </a:t>
            </a:r>
            <a:r>
              <a:rPr lang="en-US" altLang="zh-CN" sz="1800" dirty="0">
                <a:cs typeface="+mn-ea"/>
                <a:sym typeface="+mn-lt"/>
              </a:rPr>
              <a:t>(VM) </a:t>
            </a:r>
            <a:r>
              <a:rPr lang="zh-CN" altLang="en-US" sz="1800" dirty="0">
                <a:cs typeface="+mn-ea"/>
                <a:sym typeface="+mn-lt"/>
              </a:rPr>
              <a:t>设计，可以有效地工作在基于寄存器结构的 </a:t>
            </a:r>
            <a:r>
              <a:rPr lang="en-US" altLang="zh-CN" sz="1800" dirty="0">
                <a:cs typeface="+mn-ea"/>
                <a:sym typeface="+mn-lt"/>
              </a:rPr>
              <a:t>CPU </a:t>
            </a:r>
            <a:r>
              <a:rPr lang="zh-CN" altLang="en-US" sz="1800" dirty="0">
                <a:cs typeface="+mn-ea"/>
                <a:sym typeface="+mn-lt"/>
              </a:rPr>
              <a:t>之上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cs typeface="+mn-ea"/>
                <a:sym typeface="+mn-lt"/>
              </a:rPr>
              <a:t>应用程序使用缓存只复制与过滤数据包相关的数据，不会复制数据包的所有信息，这样可以最大程度地减少</a:t>
            </a:r>
            <a:r>
              <a:rPr lang="en-US" altLang="zh-CN" sz="1800" dirty="0">
                <a:cs typeface="+mn-ea"/>
                <a:sym typeface="+mn-lt"/>
              </a:rPr>
              <a:t>BPF </a:t>
            </a:r>
            <a:r>
              <a:rPr lang="zh-CN" altLang="en-US" sz="1800" dirty="0">
                <a:cs typeface="+mn-ea"/>
                <a:sym typeface="+mn-lt"/>
              </a:rPr>
              <a:t>处理的数据</a:t>
            </a:r>
            <a:endParaRPr lang="en-US" altLang="zh-CN" sz="1800" dirty="0"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1800" dirty="0">
              <a:cs typeface="+mn-ea"/>
              <a:sym typeface="+mn-lt"/>
            </a:endParaRPr>
          </a:p>
          <a:p>
            <a:pPr marL="0" lv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 b="1" dirty="0">
                <a:cs typeface="+mn-ea"/>
                <a:sym typeface="+mn-lt"/>
              </a:rPr>
              <a:t>使用场景</a:t>
            </a:r>
            <a:endParaRPr lang="en-US" altLang="zh-CN" sz="1800" b="1" dirty="0">
              <a:cs typeface="+mn-ea"/>
              <a:sym typeface="+mn-lt"/>
            </a:endParaRPr>
          </a:p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 dirty="0">
                <a:cs typeface="+mn-ea"/>
                <a:sym typeface="+mn-lt"/>
              </a:rPr>
              <a:t>开发者可基于 </a:t>
            </a:r>
            <a:r>
              <a:rPr lang="en-US" altLang="zh-CN" sz="1800" dirty="0" err="1">
                <a:cs typeface="+mn-ea"/>
                <a:sym typeface="+mn-lt"/>
              </a:rPr>
              <a:t>eBPF</a:t>
            </a:r>
            <a:r>
              <a:rPr lang="en-US" altLang="zh-CN" sz="1800" dirty="0">
                <a:cs typeface="+mn-ea"/>
                <a:sym typeface="+mn-lt"/>
              </a:rPr>
              <a:t> </a:t>
            </a:r>
            <a:r>
              <a:rPr lang="zh-CN" altLang="en-US" sz="1800" dirty="0">
                <a:cs typeface="+mn-ea"/>
                <a:sym typeface="+mn-lt"/>
              </a:rPr>
              <a:t>开发性能分析工具、软件定义网络、安全等诸多场景</a:t>
            </a:r>
          </a:p>
        </p:txBody>
      </p:sp>
    </p:spTree>
    <p:extLst>
      <p:ext uri="{BB962C8B-B14F-4D97-AF65-F5344CB8AC3E}">
        <p14:creationId xmlns:p14="http://schemas.microsoft.com/office/powerpoint/2010/main" val="24675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>
              <a:lnSpc>
                <a:spcPct val="120000"/>
              </a:lnSpc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ebpf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整体架构和工作流程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 b="1" dirty="0">
                <a:cs typeface="+mn-ea"/>
                <a:sym typeface="+mn-lt"/>
              </a:rPr>
              <a:t>整体架构图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内容占位符 17">
            <a:extLst>
              <a:ext uri="{FF2B5EF4-FFF2-40B4-BE49-F238E27FC236}">
                <a16:creationId xmlns:a16="http://schemas.microsoft.com/office/drawing/2014/main" id="{2729FEFE-957C-4F6A-B38B-DCAF8C380CFD}"/>
              </a:ext>
            </a:extLst>
          </p:cNvPr>
          <p:cNvSpPr txBox="1">
            <a:spLocks/>
          </p:cNvSpPr>
          <p:nvPr/>
        </p:nvSpPr>
        <p:spPr>
          <a:xfrm>
            <a:off x="6863254" y="1683200"/>
            <a:ext cx="4871220" cy="3871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7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工作流程描述</a:t>
            </a:r>
            <a:endParaRPr lang="en-US" altLang="zh-CN" sz="17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marL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17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700" dirty="0">
                <a:cs typeface="+mn-ea"/>
                <a:sym typeface="+mn-lt"/>
              </a:rPr>
              <a:t>使用 </a:t>
            </a:r>
            <a:r>
              <a:rPr lang="en-US" altLang="zh-CN" sz="1700" dirty="0">
                <a:cs typeface="+mn-ea"/>
                <a:sym typeface="+mn-lt"/>
              </a:rPr>
              <a:t>LLVM </a:t>
            </a:r>
            <a:r>
              <a:rPr lang="zh-CN" altLang="en-US" sz="1700" dirty="0">
                <a:cs typeface="+mn-ea"/>
                <a:sym typeface="+mn-lt"/>
              </a:rPr>
              <a:t>或者 </a:t>
            </a:r>
            <a:r>
              <a:rPr lang="en-US" altLang="zh-CN" sz="1700" dirty="0">
                <a:cs typeface="+mn-ea"/>
                <a:sym typeface="+mn-lt"/>
              </a:rPr>
              <a:t>GCC </a:t>
            </a:r>
            <a:r>
              <a:rPr lang="zh-CN" altLang="en-US" sz="1700" dirty="0">
                <a:cs typeface="+mn-ea"/>
                <a:sym typeface="+mn-lt"/>
              </a:rPr>
              <a:t>工具将编写的 </a:t>
            </a:r>
            <a:r>
              <a:rPr lang="en-US" altLang="zh-CN" sz="1700" dirty="0">
                <a:cs typeface="+mn-ea"/>
                <a:sym typeface="+mn-lt"/>
              </a:rPr>
              <a:t>BPF </a:t>
            </a:r>
            <a:r>
              <a:rPr lang="zh-CN" altLang="en-US" sz="1700" dirty="0">
                <a:cs typeface="+mn-ea"/>
                <a:sym typeface="+mn-lt"/>
              </a:rPr>
              <a:t>代码程序编译成 </a:t>
            </a:r>
            <a:r>
              <a:rPr lang="en-US" altLang="zh-CN" sz="1700" dirty="0">
                <a:cs typeface="+mn-ea"/>
                <a:sym typeface="+mn-lt"/>
              </a:rPr>
              <a:t>BPF </a:t>
            </a:r>
            <a:r>
              <a:rPr lang="zh-CN" altLang="en-US" sz="1700" dirty="0">
                <a:cs typeface="+mn-ea"/>
                <a:sym typeface="+mn-lt"/>
              </a:rPr>
              <a:t>字节码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700" dirty="0">
                <a:cs typeface="+mn-ea"/>
                <a:sym typeface="+mn-lt"/>
              </a:rPr>
              <a:t>使用加载程序 </a:t>
            </a:r>
            <a:r>
              <a:rPr lang="en-US" altLang="zh-CN" sz="1700" dirty="0">
                <a:cs typeface="+mn-ea"/>
                <a:sym typeface="+mn-lt"/>
              </a:rPr>
              <a:t>Loader </a:t>
            </a:r>
            <a:r>
              <a:rPr lang="zh-CN" altLang="en-US" sz="1700" dirty="0">
                <a:cs typeface="+mn-ea"/>
                <a:sym typeface="+mn-lt"/>
              </a:rPr>
              <a:t>将字节码加载至内核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700" dirty="0">
                <a:cs typeface="+mn-ea"/>
                <a:sym typeface="+mn-lt"/>
              </a:rPr>
              <a:t>内核使用验证器（</a:t>
            </a:r>
            <a:r>
              <a:rPr lang="en-US" altLang="zh-CN" sz="1700" dirty="0" err="1">
                <a:cs typeface="+mn-ea"/>
                <a:sym typeface="+mn-lt"/>
              </a:rPr>
              <a:t>Verfier</a:t>
            </a:r>
            <a:r>
              <a:rPr lang="zh-CN" altLang="en-US" sz="1700" dirty="0">
                <a:cs typeface="+mn-ea"/>
                <a:sym typeface="+mn-lt"/>
              </a:rPr>
              <a:t>） 组件保证执行字节码的安全性，以避免对内核造成灾难，在确认字节码安全后将其加载对应的内核模块执行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700" dirty="0">
                <a:cs typeface="+mn-ea"/>
                <a:sym typeface="+mn-lt"/>
              </a:rPr>
              <a:t>内核中运行的 </a:t>
            </a:r>
            <a:r>
              <a:rPr lang="en-US" altLang="zh-CN" sz="1700" dirty="0">
                <a:cs typeface="+mn-ea"/>
                <a:sym typeface="+mn-lt"/>
              </a:rPr>
              <a:t>BPF </a:t>
            </a:r>
            <a:r>
              <a:rPr lang="zh-CN" altLang="en-US" sz="1700" dirty="0">
                <a:cs typeface="+mn-ea"/>
                <a:sym typeface="+mn-lt"/>
              </a:rPr>
              <a:t>字节码程序可以使用两种方式将数据回传至用户空间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dirty="0">
                <a:cs typeface="+mn-ea"/>
                <a:sym typeface="+mn-lt"/>
              </a:rPr>
              <a:t>maps </a:t>
            </a:r>
            <a:r>
              <a:rPr lang="zh-CN" altLang="en-US" sz="1700" dirty="0">
                <a:cs typeface="+mn-ea"/>
                <a:sym typeface="+mn-lt"/>
              </a:rPr>
              <a:t>方式可用于将内核中实现的统计摘要信息（比如测量延迟、堆栈信息）等回传至用户空间；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dirty="0">
                <a:cs typeface="+mn-ea"/>
                <a:sym typeface="+mn-lt"/>
              </a:rPr>
              <a:t>perf-event </a:t>
            </a:r>
            <a:r>
              <a:rPr lang="zh-CN" altLang="en-US" sz="1700" dirty="0">
                <a:cs typeface="+mn-ea"/>
                <a:sym typeface="+mn-lt"/>
              </a:rPr>
              <a:t>用于将内核采集的事件实时发送至用户空间，用户空间程序实时读取分析</a:t>
            </a:r>
            <a:r>
              <a:rPr lang="zh-CN" altLang="en-US" dirty="0">
                <a:cs typeface="+mn-ea"/>
                <a:sym typeface="+mn-lt"/>
              </a:rPr>
              <a:t>；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788943-BB06-42C4-9AE0-755C6B902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2438399"/>
            <a:ext cx="5874078" cy="309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>
              <a:lnSpc>
                <a:spcPct val="120000"/>
              </a:lnSpc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ebpf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对比内核模块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9B4390B-C4D6-4C15-9336-5C4656F3B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10830"/>
              </p:ext>
            </p:extLst>
          </p:nvPr>
        </p:nvGraphicFramePr>
        <p:xfrm>
          <a:off x="658813" y="1404256"/>
          <a:ext cx="11152186" cy="4841224"/>
        </p:xfrm>
        <a:graphic>
          <a:graphicData uri="http://schemas.openxmlformats.org/drawingml/2006/table">
            <a:tbl>
              <a:tblPr/>
              <a:tblGrid>
                <a:gridCol w="2437878">
                  <a:extLst>
                    <a:ext uri="{9D8B030D-6E8A-4147-A177-3AD203B41FA5}">
                      <a16:colId xmlns:a16="http://schemas.microsoft.com/office/drawing/2014/main" val="3211112134"/>
                    </a:ext>
                  </a:extLst>
                </a:gridCol>
                <a:gridCol w="4513024">
                  <a:extLst>
                    <a:ext uri="{9D8B030D-6E8A-4147-A177-3AD203B41FA5}">
                      <a16:colId xmlns:a16="http://schemas.microsoft.com/office/drawing/2014/main" val="888612720"/>
                    </a:ext>
                  </a:extLst>
                </a:gridCol>
                <a:gridCol w="4201284">
                  <a:extLst>
                    <a:ext uri="{9D8B030D-6E8A-4147-A177-3AD203B41FA5}">
                      <a16:colId xmlns:a16="http://schemas.microsoft.com/office/drawing/2014/main" val="828052332"/>
                    </a:ext>
                  </a:extLst>
                </a:gridCol>
              </a:tblGrid>
              <a:tr h="372601"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维度</a:t>
                      </a:r>
                    </a:p>
                  </a:txBody>
                  <a:tcPr marL="24384" marR="24384" marT="24384" marB="3048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Linux </a:t>
                      </a:r>
                      <a:r>
                        <a:rPr lang="zh-CN" altLang="en-US" sz="1800" b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内核模块</a:t>
                      </a:r>
                    </a:p>
                  </a:txBody>
                  <a:tcPr marL="24384" marR="24384" marT="24384" marB="3048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eBPF</a:t>
                      </a:r>
                      <a:endParaRPr lang="en-US" sz="1800" b="1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4384" marR="24384" marT="24384" marB="3048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485969"/>
                  </a:ext>
                </a:extLst>
              </a:tr>
              <a:tr h="366687"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kprobes</a:t>
                      </a:r>
                      <a:r>
                        <a:rPr lang="en-US" sz="1800" b="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tracepoints</a:t>
                      </a:r>
                      <a:endParaRPr lang="en-US" sz="1800" b="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支持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支持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590493"/>
                  </a:ext>
                </a:extLst>
              </a:tr>
              <a:tr h="552188"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安全性</a:t>
                      </a:r>
                      <a:endParaRPr lang="zh-CN" altLang="en-US" sz="1800" b="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可能引入安全漏洞或导致内核 </a:t>
                      </a:r>
                      <a:r>
                        <a:rPr 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Panic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通过验证器进行检查，可以保障内核安全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826468"/>
                  </a:ext>
                </a:extLst>
              </a:tr>
              <a:tr h="366687"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内核函数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可以调用内核函数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只能通过 </a:t>
                      </a:r>
                      <a:r>
                        <a:rPr 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BPF Helper </a:t>
                      </a: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函数调用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221056"/>
                  </a:ext>
                </a:extLst>
              </a:tr>
              <a:tr h="366687"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编译性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需要编译内核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不需要编译内核，引入头文件即可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51574"/>
                  </a:ext>
                </a:extLst>
              </a:tr>
              <a:tr h="686059"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运行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基于相同内核运行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基于稳定 </a:t>
                      </a:r>
                      <a:r>
                        <a:rPr lang="en-US" altLang="zh-CN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ABI </a:t>
                      </a: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的 </a:t>
                      </a:r>
                      <a:r>
                        <a:rPr lang="en-US" altLang="zh-CN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BPF </a:t>
                      </a: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程序可以编译一次，各处运行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585854"/>
                  </a:ext>
                </a:extLst>
              </a:tr>
              <a:tr h="366687"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与应用程序交互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打印日志或文件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通过 </a:t>
                      </a:r>
                      <a:r>
                        <a:rPr 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perf_event </a:t>
                      </a: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或 </a:t>
                      </a:r>
                      <a:r>
                        <a:rPr 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map </a:t>
                      </a: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结构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547035"/>
                  </a:ext>
                </a:extLst>
              </a:tr>
              <a:tr h="366687"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数据结构丰富性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一般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丰富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884339"/>
                  </a:ext>
                </a:extLst>
              </a:tr>
              <a:tr h="366687"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入门门槛</a:t>
                      </a:r>
                      <a:endParaRPr lang="zh-CN" altLang="en-US" sz="1800" b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高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低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077306"/>
                  </a:ext>
                </a:extLst>
              </a:tr>
              <a:tr h="552188"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升级</a:t>
                      </a:r>
                      <a:endParaRPr lang="zh-CN" altLang="en-US" sz="1800" b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需要卸载和加载，可能导致处理流程中断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原子替换升级，不会造成处理流程中断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08945"/>
                  </a:ext>
                </a:extLst>
              </a:tr>
              <a:tr h="366687"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内核内置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视情况而定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内核内置支持</a:t>
                      </a:r>
                    </a:p>
                  </a:txBody>
                  <a:tcPr marL="24384" marR="24384" marT="24384" marB="2438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54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83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>
              <a:lnSpc>
                <a:spcPct val="120000"/>
              </a:lnSpc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ebpf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限制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10977290" cy="426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700" dirty="0" err="1">
                <a:latin typeface="+mn-ea"/>
                <a:cs typeface="+mn-ea"/>
                <a:sym typeface="+mn-lt"/>
              </a:rPr>
              <a:t>eBPF</a:t>
            </a:r>
            <a:r>
              <a:rPr lang="en-US" altLang="zh-CN" sz="1700" dirty="0">
                <a:latin typeface="+mn-ea"/>
                <a:cs typeface="+mn-ea"/>
                <a:sym typeface="+mn-lt"/>
              </a:rPr>
              <a:t> </a:t>
            </a:r>
            <a:r>
              <a:rPr lang="zh-CN" altLang="en-US" sz="1700" dirty="0">
                <a:latin typeface="+mn-ea"/>
                <a:cs typeface="+mn-ea"/>
                <a:sym typeface="+mn-lt"/>
              </a:rPr>
              <a:t>程序不能调用任意的内核参数，只限于内核模块中列出的 </a:t>
            </a:r>
            <a:r>
              <a:rPr lang="en-US" altLang="zh-CN" sz="1700" dirty="0">
                <a:latin typeface="+mn-ea"/>
                <a:cs typeface="+mn-ea"/>
                <a:sym typeface="+mn-lt"/>
              </a:rPr>
              <a:t>BPF Helper </a:t>
            </a:r>
            <a:r>
              <a:rPr lang="zh-CN" altLang="en-US" sz="1700" dirty="0">
                <a:latin typeface="+mn-ea"/>
                <a:cs typeface="+mn-ea"/>
                <a:sym typeface="+mn-lt"/>
              </a:rPr>
              <a:t>函数，函数支持列表也随着内核的演进在不断增加。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zh-CN" altLang="en-US" sz="1700" dirty="0">
              <a:latin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700" dirty="0" err="1">
                <a:latin typeface="+mn-ea"/>
                <a:cs typeface="+mn-ea"/>
                <a:sym typeface="+mn-lt"/>
              </a:rPr>
              <a:t>eBPF</a:t>
            </a:r>
            <a:r>
              <a:rPr lang="en-US" altLang="zh-CN" sz="1700" dirty="0">
                <a:latin typeface="+mn-ea"/>
                <a:cs typeface="+mn-ea"/>
                <a:sym typeface="+mn-lt"/>
              </a:rPr>
              <a:t> </a:t>
            </a:r>
            <a:r>
              <a:rPr lang="zh-CN" altLang="en-US" sz="1700" dirty="0">
                <a:latin typeface="+mn-ea"/>
                <a:cs typeface="+mn-ea"/>
                <a:sym typeface="+mn-lt"/>
              </a:rPr>
              <a:t>程序不允许包含无法到达的指令，防止加载无效代码，延迟程序的终止。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zh-CN" altLang="en-US" sz="1700" dirty="0">
              <a:latin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700" dirty="0" err="1">
                <a:latin typeface="+mn-ea"/>
                <a:cs typeface="+mn-ea"/>
                <a:sym typeface="+mn-lt"/>
              </a:rPr>
              <a:t>eBPF</a:t>
            </a:r>
            <a:r>
              <a:rPr lang="en-US" altLang="zh-CN" sz="1700" dirty="0">
                <a:latin typeface="+mn-ea"/>
                <a:cs typeface="+mn-ea"/>
                <a:sym typeface="+mn-lt"/>
              </a:rPr>
              <a:t> </a:t>
            </a:r>
            <a:r>
              <a:rPr lang="zh-CN" altLang="en-US" sz="1700" dirty="0">
                <a:latin typeface="+mn-ea"/>
                <a:cs typeface="+mn-ea"/>
                <a:sym typeface="+mn-lt"/>
              </a:rPr>
              <a:t>程序中循环次数限制且必须在有限时间内结束，这主要是用来防止在 </a:t>
            </a:r>
            <a:r>
              <a:rPr lang="en-US" altLang="zh-CN" sz="1700" dirty="0" err="1">
                <a:latin typeface="+mn-ea"/>
                <a:cs typeface="+mn-ea"/>
                <a:sym typeface="+mn-lt"/>
              </a:rPr>
              <a:t>kprobes</a:t>
            </a:r>
            <a:r>
              <a:rPr lang="en-US" altLang="zh-CN" sz="1700" dirty="0">
                <a:latin typeface="+mn-ea"/>
                <a:cs typeface="+mn-ea"/>
                <a:sym typeface="+mn-lt"/>
              </a:rPr>
              <a:t> </a:t>
            </a:r>
            <a:r>
              <a:rPr lang="zh-CN" altLang="en-US" sz="1700" dirty="0">
                <a:latin typeface="+mn-ea"/>
                <a:cs typeface="+mn-ea"/>
                <a:sym typeface="+mn-lt"/>
              </a:rPr>
              <a:t>中插入任意的循环，导致锁住整个系统；解决办法包括展开循环，并为需要循环的常见用途添加辅助函数。</a:t>
            </a:r>
            <a:r>
              <a:rPr lang="en-US" altLang="zh-CN" sz="1700" dirty="0">
                <a:latin typeface="+mn-ea"/>
                <a:cs typeface="+mn-ea"/>
                <a:sym typeface="+mn-lt"/>
              </a:rPr>
              <a:t>Linux 5.3 </a:t>
            </a:r>
            <a:r>
              <a:rPr lang="zh-CN" altLang="en-US" sz="1700" dirty="0">
                <a:latin typeface="+mn-ea"/>
                <a:cs typeface="+mn-ea"/>
                <a:sym typeface="+mn-lt"/>
              </a:rPr>
              <a:t>在 </a:t>
            </a:r>
            <a:r>
              <a:rPr lang="en-US" altLang="zh-CN" sz="1700" dirty="0">
                <a:latin typeface="+mn-ea"/>
                <a:cs typeface="+mn-ea"/>
                <a:sym typeface="+mn-lt"/>
              </a:rPr>
              <a:t>BPF </a:t>
            </a:r>
            <a:r>
              <a:rPr lang="zh-CN" altLang="en-US" sz="1700" dirty="0">
                <a:latin typeface="+mn-ea"/>
                <a:cs typeface="+mn-ea"/>
                <a:sym typeface="+mn-lt"/>
              </a:rPr>
              <a:t>中包含了对有界循环的支持，它有一个可验证的运行时间上限。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zh-CN" altLang="en-US" sz="1700" dirty="0">
              <a:latin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700" dirty="0" err="1">
                <a:latin typeface="+mn-ea"/>
                <a:cs typeface="+mn-ea"/>
                <a:sym typeface="+mn-lt"/>
              </a:rPr>
              <a:t>eBPF</a:t>
            </a:r>
            <a:r>
              <a:rPr lang="en-US" altLang="zh-CN" sz="1700" dirty="0">
                <a:latin typeface="+mn-ea"/>
                <a:cs typeface="+mn-ea"/>
                <a:sym typeface="+mn-lt"/>
              </a:rPr>
              <a:t> </a:t>
            </a:r>
            <a:r>
              <a:rPr lang="zh-CN" altLang="en-US" sz="1700" dirty="0">
                <a:latin typeface="+mn-ea"/>
                <a:cs typeface="+mn-ea"/>
                <a:sym typeface="+mn-lt"/>
              </a:rPr>
              <a:t>堆栈大小被限制在 </a:t>
            </a:r>
            <a:r>
              <a:rPr lang="en-US" altLang="zh-CN" sz="1700" dirty="0">
                <a:latin typeface="+mn-ea"/>
                <a:cs typeface="+mn-ea"/>
                <a:sym typeface="+mn-lt"/>
              </a:rPr>
              <a:t>MAX_BPF_STACK</a:t>
            </a:r>
            <a:r>
              <a:rPr lang="zh-CN" altLang="en-US" sz="1700" dirty="0">
                <a:latin typeface="+mn-ea"/>
                <a:cs typeface="+mn-ea"/>
                <a:sym typeface="+mn-lt"/>
              </a:rPr>
              <a:t>，截止到内核 </a:t>
            </a:r>
            <a:r>
              <a:rPr lang="en-US" altLang="zh-CN" sz="1700" dirty="0">
                <a:latin typeface="+mn-ea"/>
                <a:cs typeface="+mn-ea"/>
                <a:sym typeface="+mn-lt"/>
              </a:rPr>
              <a:t>Linux 5.8 </a:t>
            </a:r>
            <a:r>
              <a:rPr lang="zh-CN" altLang="en-US" sz="1700" dirty="0">
                <a:latin typeface="+mn-ea"/>
                <a:cs typeface="+mn-ea"/>
                <a:sym typeface="+mn-lt"/>
              </a:rPr>
              <a:t>版本，被设置为 </a:t>
            </a:r>
            <a:r>
              <a:rPr lang="en-US" altLang="zh-CN" sz="1700" dirty="0">
                <a:latin typeface="+mn-ea"/>
                <a:cs typeface="+mn-ea"/>
                <a:sym typeface="+mn-lt"/>
              </a:rPr>
              <a:t>512</a:t>
            </a:r>
            <a:r>
              <a:rPr lang="zh-CN" altLang="en-US" sz="1700" dirty="0">
                <a:latin typeface="+mn-ea"/>
                <a:cs typeface="+mn-ea"/>
                <a:sym typeface="+mn-lt"/>
              </a:rPr>
              <a:t>；参见 </a:t>
            </a:r>
            <a:r>
              <a:rPr lang="en-US" altLang="zh-CN" sz="1700" dirty="0">
                <a:latin typeface="+mn-ea"/>
                <a:cs typeface="+mn-ea"/>
                <a:sym typeface="+mn-lt"/>
              </a:rPr>
              <a:t>include/</a:t>
            </a:r>
            <a:r>
              <a:rPr lang="en-US" altLang="zh-CN" sz="1700" dirty="0" err="1">
                <a:latin typeface="+mn-ea"/>
                <a:cs typeface="+mn-ea"/>
                <a:sym typeface="+mn-lt"/>
              </a:rPr>
              <a:t>linux</a:t>
            </a:r>
            <a:r>
              <a:rPr lang="en-US" altLang="zh-CN" sz="1700" dirty="0">
                <a:latin typeface="+mn-ea"/>
                <a:cs typeface="+mn-ea"/>
                <a:sym typeface="+mn-lt"/>
              </a:rPr>
              <a:t>/</a:t>
            </a:r>
            <a:r>
              <a:rPr lang="en-US" altLang="zh-CN" sz="1700" dirty="0" err="1">
                <a:latin typeface="+mn-ea"/>
                <a:cs typeface="+mn-ea"/>
                <a:sym typeface="+mn-lt"/>
              </a:rPr>
              <a:t>filter.h</a:t>
            </a:r>
            <a:r>
              <a:rPr lang="zh-CN" altLang="en-US" sz="1700" dirty="0">
                <a:latin typeface="+mn-ea"/>
                <a:cs typeface="+mn-ea"/>
                <a:sym typeface="+mn-lt"/>
              </a:rPr>
              <a:t>，这个限制特别是在栈上存储多个字符串缓冲区时：一个</a:t>
            </a:r>
            <a:r>
              <a:rPr lang="en-US" altLang="zh-CN" sz="1700" dirty="0">
                <a:latin typeface="+mn-ea"/>
                <a:cs typeface="+mn-ea"/>
                <a:sym typeface="+mn-lt"/>
              </a:rPr>
              <a:t>char[256]</a:t>
            </a:r>
            <a:r>
              <a:rPr lang="zh-CN" altLang="en-US" sz="1700" dirty="0">
                <a:latin typeface="+mn-ea"/>
                <a:cs typeface="+mn-ea"/>
                <a:sym typeface="+mn-lt"/>
              </a:rPr>
              <a:t>缓冲区会消耗这个栈的一半。目前没有计划增加这个限制，解决方法是改用 </a:t>
            </a:r>
            <a:r>
              <a:rPr lang="en-US" altLang="zh-CN" sz="1700" dirty="0" err="1">
                <a:latin typeface="+mn-ea"/>
                <a:cs typeface="+mn-ea"/>
                <a:sym typeface="+mn-lt"/>
              </a:rPr>
              <a:t>bpf</a:t>
            </a:r>
            <a:r>
              <a:rPr lang="en-US" altLang="zh-CN" sz="1700" dirty="0">
                <a:latin typeface="+mn-ea"/>
                <a:cs typeface="+mn-ea"/>
                <a:sym typeface="+mn-lt"/>
              </a:rPr>
              <a:t> </a:t>
            </a:r>
            <a:r>
              <a:rPr lang="zh-CN" altLang="en-US" sz="1700" dirty="0">
                <a:latin typeface="+mn-ea"/>
                <a:cs typeface="+mn-ea"/>
                <a:sym typeface="+mn-lt"/>
              </a:rPr>
              <a:t>映射存储，它实际上是无限的。</a:t>
            </a:r>
          </a:p>
        </p:txBody>
      </p:sp>
    </p:spTree>
    <p:extLst>
      <p:ext uri="{BB962C8B-B14F-4D97-AF65-F5344CB8AC3E}">
        <p14:creationId xmlns:p14="http://schemas.microsoft.com/office/powerpoint/2010/main" val="1948359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>
              <a:lnSpc>
                <a:spcPct val="120000"/>
              </a:lnSpc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ebpf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关键技术之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maps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658813" y="1388137"/>
            <a:ext cx="1133508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基本概念</a:t>
            </a:r>
            <a:endParaRPr lang="en-US" altLang="zh-CN" sz="18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0" dirty="0">
                <a:solidFill>
                  <a:srgbClr val="000000"/>
                </a:solidFill>
                <a:effectLst/>
                <a:cs typeface="+mn-ea"/>
                <a:sym typeface="+mn-lt"/>
              </a:rPr>
              <a:t>BPF Map</a:t>
            </a:r>
            <a:r>
              <a:rPr lang="zh-CN" altLang="en-US" sz="1800" b="0" dirty="0">
                <a:solidFill>
                  <a:srgbClr val="000000"/>
                </a:solidFill>
                <a:effectLst/>
                <a:cs typeface="+mn-ea"/>
                <a:sym typeface="+mn-lt"/>
              </a:rPr>
              <a:t>本质上是以「键</a:t>
            </a:r>
            <a:r>
              <a:rPr lang="en-US" altLang="zh-CN" sz="1800" b="0" dirty="0">
                <a:solidFill>
                  <a:srgbClr val="000000"/>
                </a:solidFill>
                <a:effectLst/>
                <a:cs typeface="+mn-ea"/>
                <a:sym typeface="+mn-lt"/>
              </a:rPr>
              <a:t>/</a:t>
            </a:r>
            <a:r>
              <a:rPr lang="zh-CN" altLang="en-US" sz="1800" b="0" dirty="0">
                <a:solidFill>
                  <a:srgbClr val="000000"/>
                </a:solidFill>
                <a:effectLst/>
                <a:cs typeface="+mn-ea"/>
                <a:sym typeface="+mn-lt"/>
              </a:rPr>
              <a:t>值」方式存储在内核中的数据结构，它们可以被任何知道它们的</a:t>
            </a:r>
            <a:r>
              <a:rPr lang="en-US" altLang="zh-CN" sz="1800" b="0" dirty="0">
                <a:solidFill>
                  <a:srgbClr val="000000"/>
                </a:solidFill>
                <a:effectLst/>
                <a:cs typeface="+mn-ea"/>
                <a:sym typeface="+mn-lt"/>
              </a:rPr>
              <a:t>BPF</a:t>
            </a:r>
            <a:r>
              <a:rPr lang="zh-CN" altLang="en-US" sz="1800" b="0" dirty="0">
                <a:solidFill>
                  <a:srgbClr val="000000"/>
                </a:solidFill>
                <a:effectLst/>
                <a:cs typeface="+mn-ea"/>
                <a:sym typeface="+mn-lt"/>
              </a:rPr>
              <a:t>程序访问。在内核空间的程序创建</a:t>
            </a:r>
            <a:r>
              <a:rPr lang="en-US" altLang="zh-CN" sz="1800" b="0" dirty="0">
                <a:solidFill>
                  <a:srgbClr val="000000"/>
                </a:solidFill>
                <a:effectLst/>
                <a:cs typeface="+mn-ea"/>
                <a:sym typeface="+mn-lt"/>
              </a:rPr>
              <a:t>BPF Map</a:t>
            </a:r>
            <a:r>
              <a:rPr lang="zh-CN" altLang="en-US" sz="1800" b="0" dirty="0">
                <a:solidFill>
                  <a:srgbClr val="000000"/>
                </a:solidFill>
                <a:effectLst/>
                <a:cs typeface="+mn-ea"/>
                <a:sym typeface="+mn-lt"/>
              </a:rPr>
              <a:t>并返回对应的文件描述符，在用户空间运行的程序就可以通过这个文件描述符来访问并操作</a:t>
            </a:r>
            <a:r>
              <a:rPr lang="en-US" altLang="zh-CN" sz="1800" b="0" dirty="0">
                <a:solidFill>
                  <a:srgbClr val="000000"/>
                </a:solidFill>
                <a:effectLst/>
                <a:cs typeface="+mn-ea"/>
                <a:sym typeface="+mn-lt"/>
              </a:rPr>
              <a:t>BPF Map</a:t>
            </a:r>
            <a:r>
              <a:rPr lang="zh-CN" altLang="en-US" sz="1800" b="0" dirty="0">
                <a:solidFill>
                  <a:srgbClr val="000000"/>
                </a:solidFill>
                <a:effectLst/>
                <a:cs typeface="+mn-ea"/>
                <a:sym typeface="+mn-lt"/>
              </a:rPr>
              <a:t>，这就是为什么</a:t>
            </a:r>
            <a:r>
              <a:rPr lang="en-US" altLang="zh-CN" sz="1800" b="0" dirty="0">
                <a:solidFill>
                  <a:srgbClr val="000000"/>
                </a:solidFill>
                <a:effectLst/>
                <a:cs typeface="+mn-ea"/>
                <a:sym typeface="+mn-lt"/>
              </a:rPr>
              <a:t>BPF Map</a:t>
            </a:r>
            <a:r>
              <a:rPr lang="zh-CN" altLang="en-US" sz="1800" b="0" dirty="0">
                <a:solidFill>
                  <a:srgbClr val="000000"/>
                </a:solidFill>
                <a:effectLst/>
                <a:cs typeface="+mn-ea"/>
                <a:sym typeface="+mn-lt"/>
              </a:rPr>
              <a:t>在</a:t>
            </a:r>
            <a:r>
              <a:rPr lang="en-US" altLang="zh-CN" sz="1800" b="0" dirty="0">
                <a:solidFill>
                  <a:srgbClr val="000000"/>
                </a:solidFill>
                <a:effectLst/>
                <a:cs typeface="+mn-ea"/>
                <a:sym typeface="+mn-lt"/>
              </a:rPr>
              <a:t>BPF</a:t>
            </a:r>
            <a:r>
              <a:rPr lang="zh-CN" altLang="en-US" sz="1800" b="0" dirty="0">
                <a:solidFill>
                  <a:srgbClr val="000000"/>
                </a:solidFill>
                <a:effectLst/>
                <a:cs typeface="+mn-ea"/>
                <a:sym typeface="+mn-lt"/>
              </a:rPr>
              <a:t>世界中是桥梁的存在了。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zh-CN" altLang="en-US" sz="2800" b="0" dirty="0">
                <a:solidFill>
                  <a:srgbClr val="000000"/>
                </a:solidFill>
                <a:effectLst/>
                <a:cs typeface="+mn-ea"/>
                <a:sym typeface="+mn-lt"/>
              </a:rPr>
            </a:br>
            <a:endParaRPr lang="zh-CN" altLang="en-US" sz="2800" b="0" dirty="0">
              <a:solidFill>
                <a:srgbClr val="000000"/>
              </a:solidFill>
              <a:effectLst/>
              <a:cs typeface="+mn-ea"/>
              <a:sym typeface="+mn-lt"/>
            </a:endParaRPr>
          </a:p>
          <a:p>
            <a:pPr marL="0" lvl="0" indent="0" rt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1800" b="1" dirty="0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49716F-A836-4EF7-AE30-0D0E242A6E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1" t="18301" r="11333" b="18789"/>
          <a:stretch/>
        </p:blipFill>
        <p:spPr>
          <a:xfrm>
            <a:off x="642044" y="3318481"/>
            <a:ext cx="5966679" cy="24057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251817-4CFE-4FF5-BCDC-3AD40286BF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39" t="19590" r="13745" b="22414"/>
          <a:stretch/>
        </p:blipFill>
        <p:spPr>
          <a:xfrm>
            <a:off x="6724558" y="3318480"/>
            <a:ext cx="5184413" cy="240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7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>
              <a:lnSpc>
                <a:spcPct val="120000"/>
              </a:lnSpc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bpftrace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示例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整体架构图。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内容占位符 17">
            <a:extLst>
              <a:ext uri="{FF2B5EF4-FFF2-40B4-BE49-F238E27FC236}">
                <a16:creationId xmlns:a16="http://schemas.microsoft.com/office/drawing/2014/main" id="{2729FEFE-957C-4F6A-B38B-DCAF8C380CFD}"/>
              </a:ext>
            </a:extLst>
          </p:cNvPr>
          <p:cNvSpPr txBox="1">
            <a:spLocks/>
          </p:cNvSpPr>
          <p:nvPr/>
        </p:nvSpPr>
        <p:spPr>
          <a:xfrm>
            <a:off x="64852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工作流程描述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10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>
              <a:lnSpc>
                <a:spcPct val="120000"/>
              </a:lnSpc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ebpf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C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示例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整体架构图。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内容占位符 17">
            <a:extLst>
              <a:ext uri="{FF2B5EF4-FFF2-40B4-BE49-F238E27FC236}">
                <a16:creationId xmlns:a16="http://schemas.microsoft.com/office/drawing/2014/main" id="{2729FEFE-957C-4F6A-B38B-DCAF8C380CFD}"/>
              </a:ext>
            </a:extLst>
          </p:cNvPr>
          <p:cNvSpPr txBox="1">
            <a:spLocks/>
          </p:cNvSpPr>
          <p:nvPr/>
        </p:nvSpPr>
        <p:spPr>
          <a:xfrm>
            <a:off x="64852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工作流程描述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337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>
              <a:lnSpc>
                <a:spcPct val="120000"/>
              </a:lnSpc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ebpf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go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示例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整体架构图。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内容占位符 17">
            <a:extLst>
              <a:ext uri="{FF2B5EF4-FFF2-40B4-BE49-F238E27FC236}">
                <a16:creationId xmlns:a16="http://schemas.microsoft.com/office/drawing/2014/main" id="{2729FEFE-957C-4F6A-B38B-DCAF8C380CFD}"/>
              </a:ext>
            </a:extLst>
          </p:cNvPr>
          <p:cNvSpPr txBox="1">
            <a:spLocks/>
          </p:cNvSpPr>
          <p:nvPr/>
        </p:nvSpPr>
        <p:spPr>
          <a:xfrm>
            <a:off x="64852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工作流程描述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187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soldw2v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7_TF10001108_Win32" id="{DDD6289A-B149-4983-BD16-17C7F9BA4746}" vid="{D63F4E8F-BBE1-453F-A9A8-66EB479E39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{80D708EA-F532-40E7-8B7D-81660A6D7277}tf10001108_win32</Template>
  <TotalTime>49</TotalTime>
  <Words>933</Words>
  <Application>Microsoft Office PowerPoint</Application>
  <PresentationFormat>宽屏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Microsoft YaHei UI</vt:lpstr>
      <vt:lpstr>Microsoft YaHei UI Light</vt:lpstr>
      <vt:lpstr>微软雅黑</vt:lpstr>
      <vt:lpstr>Arial</vt:lpstr>
      <vt:lpstr>Consolas</vt:lpstr>
      <vt:lpstr>Wingdings</vt:lpstr>
      <vt:lpstr>欢迎文档</vt:lpstr>
      <vt:lpstr> ebpf learning tutorial</vt:lpstr>
      <vt:lpstr>什么是ebpf</vt:lpstr>
      <vt:lpstr>ebpf整体架构和工作流程</vt:lpstr>
      <vt:lpstr>ebpf对比内核模块</vt:lpstr>
      <vt:lpstr>ebpf限制</vt:lpstr>
      <vt:lpstr>ebpf关键技术之maps</vt:lpstr>
      <vt:lpstr>bpftrace示例</vt:lpstr>
      <vt:lpstr>ebpf C 示例</vt:lpstr>
      <vt:lpstr>ebpf go示例</vt:lpstr>
      <vt:lpstr>ebpf 缺陷和安全问题</vt:lpstr>
      <vt:lpstr>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ebpf learning tutorial</dc:title>
  <dc:creator>fei tang</dc:creator>
  <cp:keywords/>
  <cp:lastModifiedBy>fei tang</cp:lastModifiedBy>
  <cp:revision>3</cp:revision>
  <dcterms:created xsi:type="dcterms:W3CDTF">2022-04-18T06:16:31Z</dcterms:created>
  <dcterms:modified xsi:type="dcterms:W3CDTF">2022-04-18T07:05:36Z</dcterms:modified>
  <cp:version/>
</cp:coreProperties>
</file>