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5854"/>
    <p:restoredTop sz="96547"/>
  </p:normalViewPr>
  <p:slideViewPr>
    <p:cSldViewPr snapToGrid="0" snapToObjects="1">
      <p:cViewPr>
        <p:scale>
          <a:sx n="99" d="100"/>
          <a:sy n="99" d="100"/>
        </p:scale>
        <p:origin x="75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A0820-107E-2248-A1C4-F7D8E777BB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216222-98A9-884B-98EE-544E3D8B80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E1091C-A0E5-9F45-96F3-8B32D74FB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CF163-734D-5E4B-83A4-034F611D1AB9}" type="datetimeFigureOut">
              <a:rPr lang="en-US" smtClean="0"/>
              <a:t>9/19/21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E4970-D2D3-0646-9E9B-00A95C85A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C0A13A-2A5F-6144-BDA9-744BDECA8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5A09E-497A-5241-968D-55DE34E73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320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588F2-2B79-F94B-9DD3-4BF69CCEB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7DF6EA-A86D-BF4E-A0E0-E037B03E17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17A0A3-E226-3345-91D8-612B47142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CF163-734D-5E4B-83A4-034F611D1AB9}" type="datetimeFigureOut">
              <a:rPr lang="en-US" smtClean="0"/>
              <a:t>9/19/21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A0846B-F26E-D04B-AF33-89A859B24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36FAF3-BF0C-6449-9F92-3DCD6A935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5A09E-497A-5241-968D-55DE34E73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172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07F52C-407C-2D4D-9891-D99243C440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49C908-8B26-424D-906E-6859C666E1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62CD6E-C1B0-8A4E-9B18-2A53E9913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CF163-734D-5E4B-83A4-034F611D1AB9}" type="datetimeFigureOut">
              <a:rPr lang="en-US" smtClean="0"/>
              <a:t>9/19/21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3C08F8-B868-3644-9CE8-E72F160AC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CA7B80-F2EF-0949-A2F1-2999E9348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5A09E-497A-5241-968D-55DE34E73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951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2280D-81E8-AF42-A00D-A5880FA2B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829E7-A2BE-C14A-8AE9-1B3B0F4CD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5F1005-95B5-6B40-AD98-5583A41A9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CF163-734D-5E4B-83A4-034F611D1AB9}" type="datetimeFigureOut">
              <a:rPr lang="en-US" smtClean="0"/>
              <a:t>9/19/21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E295B3-F8BA-AC44-A0D9-E66C09E33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0CA3BD-C1E9-644C-878F-058321A9B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5A09E-497A-5241-968D-55DE34E73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896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4DD5F-6093-A049-9297-26CE2E955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55CF3D-E2FD-C747-A873-7CCDA42983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0C0F65-3556-B547-8265-4673D43C4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CF163-734D-5E4B-83A4-034F611D1AB9}" type="datetimeFigureOut">
              <a:rPr lang="en-US" smtClean="0"/>
              <a:t>9/19/21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4DA228-20E6-404A-A285-BDB10E24F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F11900-5D59-4B4F-BFDD-C0F027284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5A09E-497A-5241-968D-55DE34E73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270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95D14-A74C-E94A-A512-FA250FFCB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B8D28-692F-4743-B524-C02837EFD2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CAF4CE-CEF0-F044-85E9-2320D854F9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47CD5F-8F1B-E243-AF1E-D246EB15D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CF163-734D-5E4B-83A4-034F611D1AB9}" type="datetimeFigureOut">
              <a:rPr lang="en-US" smtClean="0"/>
              <a:t>9/19/21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4014E7-9D7D-D249-BB46-73E1C28E2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FDA832-8B02-154F-8765-37CF17A49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5A09E-497A-5241-968D-55DE34E73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614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E0177-3B9B-0440-BCD9-54EA2FCCD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369EB7-4AC9-624E-9621-CDDAACF5E8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00B48A-D127-2741-B675-FE404EAD4F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2B9211-D71B-9F45-BC2B-E9CD606E6D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55B91C-9F42-7F4A-AA8A-3036D93928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342403-5327-9342-BF10-C03FEE089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CF163-734D-5E4B-83A4-034F611D1AB9}" type="datetimeFigureOut">
              <a:rPr lang="en-US" smtClean="0"/>
              <a:t>9/19/21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EEA029-26E8-7F4D-925D-9F7B58393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EEC4AD-105E-0D41-A12B-BC089F3BC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5A09E-497A-5241-968D-55DE34E73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598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5208C-AC08-0F41-A5FC-FE7CF22A7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904A7D-9C2F-D044-854B-292F9B2F3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CF163-734D-5E4B-83A4-034F611D1AB9}" type="datetimeFigureOut">
              <a:rPr lang="en-US" smtClean="0"/>
              <a:t>9/19/21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0C409A-E921-5445-AD50-480D29CEF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3BB94E-3965-144B-8EC8-FE577E634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5A09E-497A-5241-968D-55DE34E73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274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754D3A-DE15-3949-AD52-1DE663839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CF163-734D-5E4B-83A4-034F611D1AB9}" type="datetimeFigureOut">
              <a:rPr lang="en-US" smtClean="0"/>
              <a:t>9/19/21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4ACE9D-EE14-0F4A-8D76-6392E7ED3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FC41E4-C635-5648-9B45-AAC956271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5A09E-497A-5241-968D-55DE34E73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057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4D562-01F5-4A45-BD65-5CD381ED0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AA27A-4E2D-0A4F-91FB-1863B8A1E0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E4059B-3CD4-9B4C-A1A5-5E8A95DE9B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09F144-567E-D44F-9099-D2C423CA7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CF163-734D-5E4B-83A4-034F611D1AB9}" type="datetimeFigureOut">
              <a:rPr lang="en-US" smtClean="0"/>
              <a:t>9/19/21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A97192-0CAF-C64E-BA97-304D0B3B7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BB41B3-B651-4848-BC39-937EB9E4B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5A09E-497A-5241-968D-55DE34E73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713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BBDE6-8567-9842-9D75-A4E2D1A3A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715DC6-EC15-7145-A8F1-A8D6AE31E4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A55E52-4590-CE43-BCCD-77621CAF37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468831-53D1-424E-B03A-3070A927D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CF163-734D-5E4B-83A4-034F611D1AB9}" type="datetimeFigureOut">
              <a:rPr lang="en-US" smtClean="0"/>
              <a:t>9/19/21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2FBFE8-68A4-5741-9C1D-C047D6E9E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423280-60BD-DB4D-9791-4D46305C0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5A09E-497A-5241-968D-55DE34E73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293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9D3FC3-3F77-E24C-8CC5-E1E51F475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AC1283-488C-6B4A-A250-65CE95E3F2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6F7C7-5DA3-2C41-9D8C-4D2CDE9B97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CCF163-734D-5E4B-83A4-034F611D1AB9}" type="datetimeFigureOut">
              <a:rPr lang="en-US" smtClean="0"/>
              <a:t>9/19/21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79AE1B-2BD9-D34D-9F77-82F191E25B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D86883-9D56-E14C-ADF7-6E698F73C7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95A09E-497A-5241-968D-55DE34E73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390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tored Data 3">
            <a:extLst>
              <a:ext uri="{FF2B5EF4-FFF2-40B4-BE49-F238E27FC236}">
                <a16:creationId xmlns:a16="http://schemas.microsoft.com/office/drawing/2014/main" id="{048599C9-7ABE-A24C-B7D5-D61147B5F867}"/>
              </a:ext>
            </a:extLst>
          </p:cNvPr>
          <p:cNvSpPr/>
          <p:nvPr/>
        </p:nvSpPr>
        <p:spPr>
          <a:xfrm>
            <a:off x="9067785" y="6091900"/>
            <a:ext cx="3124215" cy="653614"/>
          </a:xfrm>
          <a:prstGeom prst="flowChartOnlineStorage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>
                    <a:lumMod val="50000"/>
                  </a:schemeClr>
                </a:solidFill>
              </a:rPr>
              <a:t>STORED PRIME NUMBERS [ARRAY]</a:t>
            </a:r>
            <a:endParaRPr lang="en-US" sz="10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" name="Terminator 4">
            <a:extLst>
              <a:ext uri="{FF2B5EF4-FFF2-40B4-BE49-F238E27FC236}">
                <a16:creationId xmlns:a16="http://schemas.microsoft.com/office/drawing/2014/main" id="{9C37CDD9-A32D-FF46-8A4C-149E7A37EA89}"/>
              </a:ext>
            </a:extLst>
          </p:cNvPr>
          <p:cNvSpPr/>
          <p:nvPr/>
        </p:nvSpPr>
        <p:spPr>
          <a:xfrm>
            <a:off x="169773" y="144842"/>
            <a:ext cx="3036911" cy="653614"/>
          </a:xfrm>
          <a:prstGeom prst="flowChartTerminator">
            <a:avLst/>
          </a:prstGeom>
          <a:solidFill>
            <a:srgbClr val="7030A0">
              <a:alpha val="4972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002060"/>
                </a:solidFill>
              </a:rPr>
              <a:t>NUMBERS CONSIDERED 1-100</a:t>
            </a:r>
          </a:p>
          <a:p>
            <a:pPr algn="ctr"/>
            <a:r>
              <a:rPr lang="en-US" sz="1100" i="1" dirty="0">
                <a:solidFill>
                  <a:srgbClr val="002060"/>
                </a:solidFill>
              </a:rPr>
              <a:t>Store first prime number “2”,  so will +1 and investigate next number in range</a:t>
            </a:r>
          </a:p>
        </p:txBody>
      </p:sp>
      <p:sp>
        <p:nvSpPr>
          <p:cNvPr id="6" name="Decision 5">
            <a:extLst>
              <a:ext uri="{FF2B5EF4-FFF2-40B4-BE49-F238E27FC236}">
                <a16:creationId xmlns:a16="http://schemas.microsoft.com/office/drawing/2014/main" id="{3A861C8A-8682-2B42-8BDC-4189B09DF6A0}"/>
              </a:ext>
            </a:extLst>
          </p:cNvPr>
          <p:cNvSpPr/>
          <p:nvPr/>
        </p:nvSpPr>
        <p:spPr>
          <a:xfrm>
            <a:off x="3836629" y="3919444"/>
            <a:ext cx="2160000" cy="1260000"/>
          </a:xfrm>
          <a:prstGeom prst="flowChartDecision">
            <a:avLst/>
          </a:prstGeom>
          <a:solidFill>
            <a:schemeClr val="bg2">
              <a:lumMod val="75000"/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002060"/>
                </a:solidFill>
              </a:rPr>
              <a:t>Is number wholly divisible by factor, 2 ?</a:t>
            </a:r>
            <a:endParaRPr lang="en-US" sz="11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E83537E3-3E50-1F4A-BC0F-4B224F34D2CD}"/>
              </a:ext>
            </a:extLst>
          </p:cNvPr>
          <p:cNvSpPr/>
          <p:nvPr/>
        </p:nvSpPr>
        <p:spPr>
          <a:xfrm>
            <a:off x="4658597" y="3396508"/>
            <a:ext cx="516063" cy="470533"/>
          </a:xfrm>
          <a:prstGeom prst="roundRect">
            <a:avLst/>
          </a:prstGeom>
          <a:solidFill>
            <a:schemeClr val="bg2">
              <a:lumMod val="75000"/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YES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EA3752D7-4FC7-AF4E-A9E4-503437203ED3}"/>
              </a:ext>
            </a:extLst>
          </p:cNvPr>
          <p:cNvSpPr/>
          <p:nvPr/>
        </p:nvSpPr>
        <p:spPr>
          <a:xfrm>
            <a:off x="2859728" y="4314177"/>
            <a:ext cx="516063" cy="470533"/>
          </a:xfrm>
          <a:prstGeom prst="roundRect">
            <a:avLst/>
          </a:prstGeom>
          <a:solidFill>
            <a:srgbClr val="00206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NO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C281E5ED-B921-5E4D-916E-4AAC57731498}"/>
              </a:ext>
            </a:extLst>
          </p:cNvPr>
          <p:cNvSpPr/>
          <p:nvPr/>
        </p:nvSpPr>
        <p:spPr>
          <a:xfrm>
            <a:off x="11211151" y="4288934"/>
            <a:ext cx="516063" cy="470533"/>
          </a:xfrm>
          <a:prstGeom prst="roundRect">
            <a:avLst/>
          </a:prstGeom>
          <a:solidFill>
            <a:srgbClr val="00B050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YES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D4D8367-FEA0-C746-918B-7F30087F1C85}"/>
              </a:ext>
            </a:extLst>
          </p:cNvPr>
          <p:cNvSpPr/>
          <p:nvPr/>
        </p:nvSpPr>
        <p:spPr>
          <a:xfrm>
            <a:off x="7182858" y="4152291"/>
            <a:ext cx="1420462" cy="780777"/>
          </a:xfrm>
          <a:prstGeom prst="rect">
            <a:avLst/>
          </a:prstGeom>
          <a:solidFill>
            <a:schemeClr val="accent2"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002060"/>
                </a:solidFill>
              </a:rPr>
              <a:t>Consider next factor: (previous factor+1)</a:t>
            </a:r>
            <a:endParaRPr lang="en-US" sz="11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2" name="Diamond 11">
            <a:extLst>
              <a:ext uri="{FF2B5EF4-FFF2-40B4-BE49-F238E27FC236}">
                <a16:creationId xmlns:a16="http://schemas.microsoft.com/office/drawing/2014/main" id="{540A8926-322E-544B-B1F3-7BBBD3E84B4F}"/>
              </a:ext>
            </a:extLst>
          </p:cNvPr>
          <p:cNvSpPr/>
          <p:nvPr/>
        </p:nvSpPr>
        <p:spPr>
          <a:xfrm>
            <a:off x="9030898" y="3918185"/>
            <a:ext cx="2160000" cy="1260000"/>
          </a:xfrm>
          <a:prstGeom prst="diamond">
            <a:avLst/>
          </a:prstGeom>
          <a:solidFill>
            <a:srgbClr val="00B050">
              <a:alpha val="6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002060"/>
                </a:solidFill>
              </a:rPr>
              <a:t>Is first factor in factor pair now larger than second factor </a:t>
            </a:r>
            <a:r>
              <a:rPr lang="en-US" sz="1000" dirty="0">
                <a:solidFill>
                  <a:srgbClr val="002060"/>
                </a:solidFill>
              </a:rPr>
              <a:t>?</a:t>
            </a:r>
            <a:endParaRPr lang="en-US" sz="10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3" name="Decision 12">
            <a:extLst>
              <a:ext uri="{FF2B5EF4-FFF2-40B4-BE49-F238E27FC236}">
                <a16:creationId xmlns:a16="http://schemas.microsoft.com/office/drawing/2014/main" id="{52121D7D-24CE-B24D-A9DF-6AA6F709824E}"/>
              </a:ext>
            </a:extLst>
          </p:cNvPr>
          <p:cNvSpPr/>
          <p:nvPr/>
        </p:nvSpPr>
        <p:spPr>
          <a:xfrm>
            <a:off x="9023418" y="1866087"/>
            <a:ext cx="2159999" cy="1260000"/>
          </a:xfrm>
          <a:prstGeom prst="flowChartDecision">
            <a:avLst/>
          </a:prstGeom>
          <a:solidFill>
            <a:srgbClr val="00B0F0">
              <a:alpha val="6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002060"/>
                </a:solidFill>
              </a:rPr>
              <a:t>Is number wholly divisible by the incremented factor ?</a:t>
            </a:r>
            <a:endParaRPr lang="en-US" sz="11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EBC0DBF6-7FCC-984A-9BD1-ED04A194B02A}"/>
              </a:ext>
            </a:extLst>
          </p:cNvPr>
          <p:cNvSpPr/>
          <p:nvPr/>
        </p:nvSpPr>
        <p:spPr>
          <a:xfrm>
            <a:off x="9834239" y="1329271"/>
            <a:ext cx="516063" cy="470533"/>
          </a:xfrm>
          <a:prstGeom prst="roundRect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YES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5" name="Down Arrow 14">
            <a:extLst>
              <a:ext uri="{FF2B5EF4-FFF2-40B4-BE49-F238E27FC236}">
                <a16:creationId xmlns:a16="http://schemas.microsoft.com/office/drawing/2014/main" id="{47AFF868-8A36-7A42-BB65-6C66B32611CD}"/>
              </a:ext>
            </a:extLst>
          </p:cNvPr>
          <p:cNvSpPr/>
          <p:nvPr/>
        </p:nvSpPr>
        <p:spPr>
          <a:xfrm>
            <a:off x="1595119" y="880579"/>
            <a:ext cx="153358" cy="454883"/>
          </a:xfrm>
          <a:prstGeom prst="downArrow">
            <a:avLst/>
          </a:prstGeom>
          <a:solidFill>
            <a:srgbClr val="7030A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3735C78-4468-FB41-8359-5A2E4F4F70DB}"/>
              </a:ext>
            </a:extLst>
          </p:cNvPr>
          <p:cNvSpPr/>
          <p:nvPr/>
        </p:nvSpPr>
        <p:spPr>
          <a:xfrm>
            <a:off x="360702" y="1387605"/>
            <a:ext cx="2856291" cy="653614"/>
          </a:xfrm>
          <a:prstGeom prst="rect">
            <a:avLst/>
          </a:prstGeom>
          <a:solidFill>
            <a:schemeClr val="accent2">
              <a:alpha val="4972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2060"/>
                </a:solidFill>
              </a:rPr>
              <a:t>Investigate next number</a:t>
            </a:r>
          </a:p>
          <a:p>
            <a:pPr algn="ctr"/>
            <a:r>
              <a:rPr lang="en-US" sz="1400" dirty="0">
                <a:solidFill>
                  <a:srgbClr val="002060"/>
                </a:solidFill>
              </a:rPr>
              <a:t>(previous investigated number + 1)</a:t>
            </a:r>
          </a:p>
        </p:txBody>
      </p:sp>
      <p:sp>
        <p:nvSpPr>
          <p:cNvPr id="17" name="Down Arrow 16">
            <a:extLst>
              <a:ext uri="{FF2B5EF4-FFF2-40B4-BE49-F238E27FC236}">
                <a16:creationId xmlns:a16="http://schemas.microsoft.com/office/drawing/2014/main" id="{8F262F08-3803-A54D-AF25-6506A148FF61}"/>
              </a:ext>
            </a:extLst>
          </p:cNvPr>
          <p:cNvSpPr/>
          <p:nvPr/>
        </p:nvSpPr>
        <p:spPr>
          <a:xfrm rot="5400000">
            <a:off x="6492187" y="-1647438"/>
            <a:ext cx="141804" cy="6407474"/>
          </a:xfrm>
          <a:prstGeom prst="downArrow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own Arrow 18">
            <a:extLst>
              <a:ext uri="{FF2B5EF4-FFF2-40B4-BE49-F238E27FC236}">
                <a16:creationId xmlns:a16="http://schemas.microsoft.com/office/drawing/2014/main" id="{525BBC13-6F2A-A44F-864D-618E75CF13A2}"/>
              </a:ext>
            </a:extLst>
          </p:cNvPr>
          <p:cNvSpPr/>
          <p:nvPr/>
        </p:nvSpPr>
        <p:spPr>
          <a:xfrm>
            <a:off x="1578696" y="5728045"/>
            <a:ext cx="145548" cy="352384"/>
          </a:xfrm>
          <a:prstGeom prst="downArrow">
            <a:avLst/>
          </a:prstGeom>
          <a:solidFill>
            <a:srgbClr val="00206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76CDA08A-2E9A-5544-9F28-E11483B7E265}"/>
              </a:ext>
            </a:extLst>
          </p:cNvPr>
          <p:cNvSpPr/>
          <p:nvPr/>
        </p:nvSpPr>
        <p:spPr>
          <a:xfrm>
            <a:off x="9935062" y="5598697"/>
            <a:ext cx="1507969" cy="352384"/>
          </a:xfrm>
          <a:prstGeom prst="round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2">
                    <a:lumMod val="50000"/>
                  </a:schemeClr>
                </a:solidFill>
              </a:rPr>
              <a:t>It’s a Prime Number !</a:t>
            </a:r>
          </a:p>
          <a:p>
            <a:pPr algn="ctr"/>
            <a:r>
              <a:rPr lang="en-US" sz="1100" dirty="0">
                <a:solidFill>
                  <a:schemeClr val="tx2">
                    <a:lumMod val="50000"/>
                  </a:schemeClr>
                </a:solidFill>
              </a:rPr>
              <a:t>STORE NUMBER</a:t>
            </a:r>
          </a:p>
        </p:txBody>
      </p:sp>
      <p:sp>
        <p:nvSpPr>
          <p:cNvPr id="23" name="Decision 22">
            <a:extLst>
              <a:ext uri="{FF2B5EF4-FFF2-40B4-BE49-F238E27FC236}">
                <a16:creationId xmlns:a16="http://schemas.microsoft.com/office/drawing/2014/main" id="{6D18F9E4-720A-2E4A-A473-9184B5D035A2}"/>
              </a:ext>
            </a:extLst>
          </p:cNvPr>
          <p:cNvSpPr/>
          <p:nvPr/>
        </p:nvSpPr>
        <p:spPr>
          <a:xfrm>
            <a:off x="528191" y="3898990"/>
            <a:ext cx="2286812" cy="1260000"/>
          </a:xfrm>
          <a:prstGeom prst="flowChartDecision">
            <a:avLst/>
          </a:prstGeom>
          <a:solidFill>
            <a:srgbClr val="00206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Is Investigated number larger than range being assessed ?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B7D43279-98DA-314F-A5F9-9EF8D4F3D953}"/>
              </a:ext>
            </a:extLst>
          </p:cNvPr>
          <p:cNvSpPr/>
          <p:nvPr/>
        </p:nvSpPr>
        <p:spPr>
          <a:xfrm>
            <a:off x="6017828" y="4307412"/>
            <a:ext cx="516063" cy="470533"/>
          </a:xfrm>
          <a:prstGeom prst="roundRect">
            <a:avLst/>
          </a:prstGeom>
          <a:solidFill>
            <a:schemeClr val="bg2">
              <a:lumMod val="75000"/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NO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8EA27B85-16C5-DB49-865D-DE0A9954B563}"/>
              </a:ext>
            </a:extLst>
          </p:cNvPr>
          <p:cNvSpPr/>
          <p:nvPr/>
        </p:nvSpPr>
        <p:spPr>
          <a:xfrm>
            <a:off x="1413566" y="5197304"/>
            <a:ext cx="516063" cy="470533"/>
          </a:xfrm>
          <a:prstGeom prst="roundRect">
            <a:avLst/>
          </a:prstGeom>
          <a:solidFill>
            <a:srgbClr val="00206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YES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26" name="Terminator 25">
            <a:extLst>
              <a:ext uri="{FF2B5EF4-FFF2-40B4-BE49-F238E27FC236}">
                <a16:creationId xmlns:a16="http://schemas.microsoft.com/office/drawing/2014/main" id="{1B0F46C4-96B5-2F49-BA64-1869B26D0386}"/>
              </a:ext>
            </a:extLst>
          </p:cNvPr>
          <p:cNvSpPr/>
          <p:nvPr/>
        </p:nvSpPr>
        <p:spPr>
          <a:xfrm>
            <a:off x="284022" y="6080429"/>
            <a:ext cx="2856291" cy="653614"/>
          </a:xfrm>
          <a:prstGeom prst="flowChartTerminator">
            <a:avLst/>
          </a:prstGeom>
          <a:solidFill>
            <a:srgbClr val="7030A0">
              <a:alpha val="4972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2060"/>
                </a:solidFill>
              </a:rPr>
              <a:t>REVEAL ALL PRIME NUMBERS !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A16E81FE-5FBB-6541-A5FD-4835F447A456}"/>
              </a:ext>
            </a:extLst>
          </p:cNvPr>
          <p:cNvSpPr/>
          <p:nvPr/>
        </p:nvSpPr>
        <p:spPr>
          <a:xfrm>
            <a:off x="8456018" y="2221432"/>
            <a:ext cx="516063" cy="470533"/>
          </a:xfrm>
          <a:prstGeom prst="roundRect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NO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29" name="Down Arrow 28">
            <a:extLst>
              <a:ext uri="{FF2B5EF4-FFF2-40B4-BE49-F238E27FC236}">
                <a16:creationId xmlns:a16="http://schemas.microsoft.com/office/drawing/2014/main" id="{968AD5FB-0CD3-204F-9322-BB256CA13BFD}"/>
              </a:ext>
            </a:extLst>
          </p:cNvPr>
          <p:cNvSpPr/>
          <p:nvPr/>
        </p:nvSpPr>
        <p:spPr>
          <a:xfrm>
            <a:off x="7806834" y="2445459"/>
            <a:ext cx="162205" cy="1619560"/>
          </a:xfrm>
          <a:prstGeom prst="downArrow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Down Arrow 29">
            <a:extLst>
              <a:ext uri="{FF2B5EF4-FFF2-40B4-BE49-F238E27FC236}">
                <a16:creationId xmlns:a16="http://schemas.microsoft.com/office/drawing/2014/main" id="{E7C2332C-FDF0-7B45-B3F5-0A98F3EAF36D}"/>
              </a:ext>
            </a:extLst>
          </p:cNvPr>
          <p:cNvSpPr/>
          <p:nvPr/>
        </p:nvSpPr>
        <p:spPr>
          <a:xfrm rot="5400000">
            <a:off x="7887882" y="5846716"/>
            <a:ext cx="153356" cy="1380627"/>
          </a:xfrm>
          <a:prstGeom prst="downArrow">
            <a:avLst/>
          </a:prstGeom>
          <a:solidFill>
            <a:srgbClr val="FFFF00">
              <a:alpha val="50000"/>
            </a:srgbClr>
          </a:solidFill>
          <a:ln w="63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Down Arrow 30">
            <a:extLst>
              <a:ext uri="{FF2B5EF4-FFF2-40B4-BE49-F238E27FC236}">
                <a16:creationId xmlns:a16="http://schemas.microsoft.com/office/drawing/2014/main" id="{12137117-DF8E-4A40-9991-4C3AD716FEA9}"/>
              </a:ext>
            </a:extLst>
          </p:cNvPr>
          <p:cNvSpPr/>
          <p:nvPr/>
        </p:nvSpPr>
        <p:spPr>
          <a:xfrm rot="5400000">
            <a:off x="5984425" y="5846716"/>
            <a:ext cx="153356" cy="1380627"/>
          </a:xfrm>
          <a:prstGeom prst="downArrow">
            <a:avLst/>
          </a:prstGeom>
          <a:solidFill>
            <a:srgbClr val="FFFF00">
              <a:alpha val="50000"/>
            </a:srgbClr>
          </a:solidFill>
          <a:ln w="63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Down Arrow 31">
            <a:extLst>
              <a:ext uri="{FF2B5EF4-FFF2-40B4-BE49-F238E27FC236}">
                <a16:creationId xmlns:a16="http://schemas.microsoft.com/office/drawing/2014/main" id="{1232FD72-2F70-CC4D-B160-A91C2136E9F2}"/>
              </a:ext>
            </a:extLst>
          </p:cNvPr>
          <p:cNvSpPr/>
          <p:nvPr/>
        </p:nvSpPr>
        <p:spPr>
          <a:xfrm rot="5400000">
            <a:off x="4150763" y="5846715"/>
            <a:ext cx="153356" cy="1380627"/>
          </a:xfrm>
          <a:prstGeom prst="downArrow">
            <a:avLst/>
          </a:prstGeom>
          <a:solidFill>
            <a:srgbClr val="FFFF00">
              <a:alpha val="50000"/>
            </a:srgbClr>
          </a:solidFill>
          <a:ln w="63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86C6DA23-D562-BA4E-8B9D-A27D228D19EE}"/>
              </a:ext>
            </a:extLst>
          </p:cNvPr>
          <p:cNvSpPr/>
          <p:nvPr/>
        </p:nvSpPr>
        <p:spPr>
          <a:xfrm>
            <a:off x="4310542" y="6131736"/>
            <a:ext cx="3862408" cy="260395"/>
          </a:xfrm>
          <a:prstGeom prst="roundRect">
            <a:avLst/>
          </a:prstGeom>
          <a:solidFill>
            <a:srgbClr val="FFFF0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>
                    <a:lumMod val="50000"/>
                  </a:schemeClr>
                </a:solidFill>
              </a:rPr>
              <a:t>Output only when required, at end of operations</a:t>
            </a:r>
            <a:endParaRPr lang="en-US" sz="10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8" name="Down Arrow 37">
            <a:extLst>
              <a:ext uri="{FF2B5EF4-FFF2-40B4-BE49-F238E27FC236}">
                <a16:creationId xmlns:a16="http://schemas.microsoft.com/office/drawing/2014/main" id="{F4A5649C-7077-E345-9901-EFD3F7BF3D98}"/>
              </a:ext>
            </a:extLst>
          </p:cNvPr>
          <p:cNvSpPr/>
          <p:nvPr/>
        </p:nvSpPr>
        <p:spPr>
          <a:xfrm rot="10800000">
            <a:off x="10015959" y="3168196"/>
            <a:ext cx="174919" cy="174087"/>
          </a:xfrm>
          <a:prstGeom prst="downArrow">
            <a:avLst/>
          </a:prstGeom>
          <a:solidFill>
            <a:srgbClr val="00B050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Down Arrow 38">
            <a:extLst>
              <a:ext uri="{FF2B5EF4-FFF2-40B4-BE49-F238E27FC236}">
                <a16:creationId xmlns:a16="http://schemas.microsoft.com/office/drawing/2014/main" id="{B03E7457-CFF4-3A46-A828-72032C6C8260}"/>
              </a:ext>
            </a:extLst>
          </p:cNvPr>
          <p:cNvSpPr/>
          <p:nvPr/>
        </p:nvSpPr>
        <p:spPr>
          <a:xfrm rot="16200000">
            <a:off x="6790360" y="4367579"/>
            <a:ext cx="141804" cy="367903"/>
          </a:xfrm>
          <a:prstGeom prst="downArrow">
            <a:avLst/>
          </a:prstGeom>
          <a:solidFill>
            <a:schemeClr val="bg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BB6ED6D-94DC-BD47-A125-E8EF290DF90B}"/>
              </a:ext>
            </a:extLst>
          </p:cNvPr>
          <p:cNvSpPr/>
          <p:nvPr/>
        </p:nvSpPr>
        <p:spPr>
          <a:xfrm rot="5400000">
            <a:off x="8136950" y="2225306"/>
            <a:ext cx="72000" cy="514800"/>
          </a:xfrm>
          <a:prstGeom prst="rect">
            <a:avLst/>
          </a:prstGeom>
          <a:solidFill>
            <a:srgbClr val="00B0F0">
              <a:alpha val="504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B78BBB0E-52E6-B64C-963D-12C93F2B5410}"/>
              </a:ext>
            </a:extLst>
          </p:cNvPr>
          <p:cNvSpPr/>
          <p:nvPr/>
        </p:nvSpPr>
        <p:spPr>
          <a:xfrm>
            <a:off x="7979763" y="1262863"/>
            <a:ext cx="1820769" cy="225825"/>
          </a:xfrm>
          <a:prstGeom prst="roundRect">
            <a:avLst/>
          </a:prstGeom>
          <a:solidFill>
            <a:srgbClr val="FFFF0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2">
                    <a:lumMod val="50000"/>
                  </a:schemeClr>
                </a:solidFill>
              </a:rPr>
              <a:t>Not a Prime Number</a:t>
            </a: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9B0A1E69-AFDD-4445-A8A6-1A2F37C8309D}"/>
              </a:ext>
            </a:extLst>
          </p:cNvPr>
          <p:cNvSpPr/>
          <p:nvPr/>
        </p:nvSpPr>
        <p:spPr>
          <a:xfrm>
            <a:off x="3206684" y="3115703"/>
            <a:ext cx="1820769" cy="225825"/>
          </a:xfrm>
          <a:prstGeom prst="roundRect">
            <a:avLst/>
          </a:prstGeom>
          <a:solidFill>
            <a:srgbClr val="FFFF0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2">
                    <a:lumMod val="50000"/>
                  </a:schemeClr>
                </a:solidFill>
              </a:rPr>
              <a:t>Not a Prime Number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A17F7A83-8F68-7F4B-B71B-BC7CE47B3DF1}"/>
              </a:ext>
            </a:extLst>
          </p:cNvPr>
          <p:cNvSpPr/>
          <p:nvPr/>
        </p:nvSpPr>
        <p:spPr>
          <a:xfrm>
            <a:off x="4050338" y="5215275"/>
            <a:ext cx="1820769" cy="384621"/>
          </a:xfrm>
          <a:prstGeom prst="roundRect">
            <a:avLst/>
          </a:prstGeom>
          <a:solidFill>
            <a:srgbClr val="FFFF00">
              <a:alpha val="1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i="1" dirty="0">
                <a:solidFill>
                  <a:schemeClr val="tx2">
                    <a:lumMod val="50000"/>
                  </a:schemeClr>
                </a:solidFill>
              </a:rPr>
              <a:t>Prime number “2” not affected by this, as already stored</a:t>
            </a:r>
          </a:p>
        </p:txBody>
      </p:sp>
      <p:sp>
        <p:nvSpPr>
          <p:cNvPr id="46" name="Down Arrow 45">
            <a:extLst>
              <a:ext uri="{FF2B5EF4-FFF2-40B4-BE49-F238E27FC236}">
                <a16:creationId xmlns:a16="http://schemas.microsoft.com/office/drawing/2014/main" id="{5E8B4818-D4F5-2B4B-8E94-996F517F9685}"/>
              </a:ext>
            </a:extLst>
          </p:cNvPr>
          <p:cNvSpPr/>
          <p:nvPr/>
        </p:nvSpPr>
        <p:spPr>
          <a:xfrm rot="16200000">
            <a:off x="8753502" y="4371064"/>
            <a:ext cx="158517" cy="355772"/>
          </a:xfrm>
          <a:prstGeom prst="downArrow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B814EB9C-C2C8-7B4B-9998-816E466B26E1}"/>
              </a:ext>
            </a:extLst>
          </p:cNvPr>
          <p:cNvSpPr/>
          <p:nvPr/>
        </p:nvSpPr>
        <p:spPr>
          <a:xfrm>
            <a:off x="9834239" y="3422487"/>
            <a:ext cx="516063" cy="470533"/>
          </a:xfrm>
          <a:prstGeom prst="roundRect">
            <a:avLst/>
          </a:prstGeom>
          <a:solidFill>
            <a:srgbClr val="00B050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NO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45" name="Down Arrow 44">
            <a:extLst>
              <a:ext uri="{FF2B5EF4-FFF2-40B4-BE49-F238E27FC236}">
                <a16:creationId xmlns:a16="http://schemas.microsoft.com/office/drawing/2014/main" id="{850856FB-7CDF-E54A-92F3-3FAD38FCE7ED}"/>
              </a:ext>
            </a:extLst>
          </p:cNvPr>
          <p:cNvSpPr/>
          <p:nvPr/>
        </p:nvSpPr>
        <p:spPr>
          <a:xfrm>
            <a:off x="11362134" y="4794370"/>
            <a:ext cx="161794" cy="1260000"/>
          </a:xfrm>
          <a:prstGeom prst="downArrow">
            <a:avLst/>
          </a:prstGeom>
          <a:solidFill>
            <a:srgbClr val="00B050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Down Arrow 46">
            <a:extLst>
              <a:ext uri="{FF2B5EF4-FFF2-40B4-BE49-F238E27FC236}">
                <a16:creationId xmlns:a16="http://schemas.microsoft.com/office/drawing/2014/main" id="{6E4348BA-DE9F-0346-B665-674A079F208D}"/>
              </a:ext>
            </a:extLst>
          </p:cNvPr>
          <p:cNvSpPr/>
          <p:nvPr/>
        </p:nvSpPr>
        <p:spPr>
          <a:xfrm rot="16200000">
            <a:off x="3536985" y="4382466"/>
            <a:ext cx="166953" cy="312981"/>
          </a:xfrm>
          <a:prstGeom prst="downArrow">
            <a:avLst/>
          </a:prstGeom>
          <a:solidFill>
            <a:srgbClr val="00206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Down Arrow 47">
            <a:extLst>
              <a:ext uri="{FF2B5EF4-FFF2-40B4-BE49-F238E27FC236}">
                <a16:creationId xmlns:a16="http://schemas.microsoft.com/office/drawing/2014/main" id="{492D1FC3-4E70-2045-9306-937C40FC3C81}"/>
              </a:ext>
            </a:extLst>
          </p:cNvPr>
          <p:cNvSpPr/>
          <p:nvPr/>
        </p:nvSpPr>
        <p:spPr>
          <a:xfrm>
            <a:off x="1595119" y="2092191"/>
            <a:ext cx="153358" cy="1765786"/>
          </a:xfrm>
          <a:prstGeom prst="downArrow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Down Arrow 48">
            <a:extLst>
              <a:ext uri="{FF2B5EF4-FFF2-40B4-BE49-F238E27FC236}">
                <a16:creationId xmlns:a16="http://schemas.microsoft.com/office/drawing/2014/main" id="{7C956E9D-83F0-F949-8069-655865D6FE89}"/>
              </a:ext>
            </a:extLst>
          </p:cNvPr>
          <p:cNvSpPr/>
          <p:nvPr/>
        </p:nvSpPr>
        <p:spPr>
          <a:xfrm rot="5400000">
            <a:off x="4040390" y="1132768"/>
            <a:ext cx="153359" cy="1515434"/>
          </a:xfrm>
          <a:prstGeom prst="downArrow">
            <a:avLst/>
          </a:prstGeom>
          <a:solidFill>
            <a:schemeClr val="bg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B3A5B31-1624-794D-979D-EB4C5EF416E8}"/>
              </a:ext>
            </a:extLst>
          </p:cNvPr>
          <p:cNvSpPr/>
          <p:nvPr/>
        </p:nvSpPr>
        <p:spPr>
          <a:xfrm>
            <a:off x="4874787" y="1849735"/>
            <a:ext cx="85936" cy="1503983"/>
          </a:xfrm>
          <a:prstGeom prst="rect">
            <a:avLst/>
          </a:prstGeom>
          <a:solidFill>
            <a:schemeClr val="bg2">
              <a:lumMod val="50000"/>
              <a:alpha val="5049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27325C1-B13B-554F-AF5A-8C82BF5BB73A}"/>
              </a:ext>
            </a:extLst>
          </p:cNvPr>
          <p:cNvSpPr/>
          <p:nvPr/>
        </p:nvSpPr>
        <p:spPr>
          <a:xfrm>
            <a:off x="3467331" y="-75781"/>
            <a:ext cx="8651500" cy="9632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2400" b="1" dirty="0">
                <a:solidFill>
                  <a:srgbClr val="002060"/>
                </a:solidFill>
              </a:rPr>
              <a:t>Q14 | Flowchart for outputting the prime numbers between 1-100</a:t>
            </a:r>
          </a:p>
          <a:p>
            <a:pPr algn="ctr">
              <a:lnSpc>
                <a:spcPct val="150000"/>
              </a:lnSpc>
            </a:pPr>
            <a:r>
              <a:rPr lang="en-US" sz="1100" i="1" dirty="0">
                <a:solidFill>
                  <a:srgbClr val="002060"/>
                </a:solidFill>
              </a:rPr>
              <a:t>Standards adopted with additional reference to:  </a:t>
            </a:r>
            <a:r>
              <a:rPr lang="en-US" sz="1100" i="1" dirty="0" err="1">
                <a:solidFill>
                  <a:srgbClr val="002060"/>
                </a:solidFill>
              </a:rPr>
              <a:t>Nishadha</a:t>
            </a:r>
            <a:r>
              <a:rPr lang="en-US" sz="1100" i="1" dirty="0">
                <a:solidFill>
                  <a:srgbClr val="002060"/>
                </a:solidFill>
              </a:rPr>
              <a:t>, 2021, </a:t>
            </a:r>
            <a:r>
              <a:rPr lang="en-US" sz="1100" i="1" dirty="0" err="1">
                <a:solidFill>
                  <a:srgbClr val="002060"/>
                </a:solidFill>
              </a:rPr>
              <a:t>Creately</a:t>
            </a:r>
            <a:r>
              <a:rPr lang="en-US" sz="1100" i="1" dirty="0">
                <a:solidFill>
                  <a:srgbClr val="002060"/>
                </a:solidFill>
              </a:rPr>
              <a:t> - Flowcharting Basics: How to Create a Simple Flowchart</a:t>
            </a:r>
          </a:p>
        </p:txBody>
      </p:sp>
    </p:spTree>
    <p:extLst>
      <p:ext uri="{BB962C8B-B14F-4D97-AF65-F5344CB8AC3E}">
        <p14:creationId xmlns:p14="http://schemas.microsoft.com/office/powerpoint/2010/main" val="40026058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167</Words>
  <Application>Microsoft Macintosh PowerPoint</Application>
  <PresentationFormat>Widescreen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Timothy Long</dc:creator>
  <cp:lastModifiedBy>Timothy Long</cp:lastModifiedBy>
  <cp:revision>5</cp:revision>
  <dcterms:created xsi:type="dcterms:W3CDTF">2021-09-14T11:53:36Z</dcterms:created>
  <dcterms:modified xsi:type="dcterms:W3CDTF">2021-09-19T02:38:06Z</dcterms:modified>
</cp:coreProperties>
</file>