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199"/>
    <p:restoredTop sz="94637"/>
  </p:normalViewPr>
  <p:slideViewPr>
    <p:cSldViewPr snapToGrid="0" snapToObjects="1">
      <p:cViewPr varScale="1">
        <p:scale>
          <a:sx n="93" d="100"/>
          <a:sy n="93" d="100"/>
        </p:scale>
        <p:origin x="6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8DB6-E80E-9246-851A-DCC87EE0F6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2C9AB91-D8EA-9F43-9574-79A64E95C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3CAFA7-15AA-8C43-A178-89B3C5318F07}"/>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2A35EFF3-93E1-374C-8CAD-676B9391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A403F-990A-1443-A616-BDCF065CF452}"/>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64095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2E10-7037-0948-BF99-CF97CA8865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F4307D-3D0C-A145-A4CF-10B8B42202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9F7F5-570D-B349-A894-B3AF02A8DEE7}"/>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40CF24EA-A4EC-984F-804C-6FA3D29FB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ABD8-F639-BE42-91C7-0D6961CCA8F8}"/>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412799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DA844-2109-F04C-AA4A-EB4111D7DE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BAE7E1-908C-2842-96EB-101890A6AA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F5433F-80C0-F14D-BA60-4033935D76F6}"/>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544A0629-61D3-6E42-ABA7-DFCF53285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4E48-7162-0346-93A4-987772753801}"/>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20272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A9FE-4478-DF4C-A2C6-C2C4FAB174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543CE0-42AA-DF47-9438-DCFF7D0813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13D5AA-8BF5-1744-A811-7C3B862C08D9}"/>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5B80C061-FEE7-A147-BC9F-5F67D8B9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0C963-0F8E-2F46-8883-A8D277D5B584}"/>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2480583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79FF-58AC-7A4C-B452-719A035DAF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E0FDF1E-055A-9A4F-A7B2-387949E332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0DCB3-A473-6844-AF87-DA69CA74CB3B}"/>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69BC2418-7B94-D94B-ADEC-3DF67685D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56AAB5-D70A-2B40-B99D-FE1498820DAF}"/>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193157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78AA-4FC0-3949-AA32-8308949402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659B616-DF92-6A48-A92F-06246DBE02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73E854C-0190-C74F-BC38-F90202293DF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2101C48-6C85-AE42-8456-AAD2459F4CBC}"/>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6" name="Footer Placeholder 5">
            <a:extLst>
              <a:ext uri="{FF2B5EF4-FFF2-40B4-BE49-F238E27FC236}">
                <a16:creationId xmlns:a16="http://schemas.microsoft.com/office/drawing/2014/main" id="{B5FD7F4B-2991-BA4D-8328-26A86275E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CA996-FF99-9C4F-AEEA-91881FC7D8F1}"/>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48813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0ECA-40CF-3049-8A98-F54DB2E5666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28F22B-F5C9-0E47-9DD8-A34EF2CDA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05B1EE-8356-994A-8BCA-532210F741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83BEA6B-17CC-9646-8E4E-DACB4BBD6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B25A69C-79B7-9540-A7E8-A2EC0AACCA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777DD5-9416-C44F-AA8A-FECCECA92D33}"/>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8" name="Footer Placeholder 7">
            <a:extLst>
              <a:ext uri="{FF2B5EF4-FFF2-40B4-BE49-F238E27FC236}">
                <a16:creationId xmlns:a16="http://schemas.microsoft.com/office/drawing/2014/main" id="{AE239CA1-76EE-CE47-8198-D9429E0ED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57F9E-69F4-C740-887D-44F67941E042}"/>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258180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3328-886D-F548-B24F-BE5F780DE9A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8B8258B-FBDE-F04E-8550-4549BF31C739}"/>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4" name="Footer Placeholder 3">
            <a:extLst>
              <a:ext uri="{FF2B5EF4-FFF2-40B4-BE49-F238E27FC236}">
                <a16:creationId xmlns:a16="http://schemas.microsoft.com/office/drawing/2014/main" id="{AE5DA55A-D189-3847-8242-34C2820F0E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E52480-23AD-FB4F-AE2A-5F58BCF20C97}"/>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268218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0B4E1-EA6B-A640-BC93-2CB197087DEF}"/>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3" name="Footer Placeholder 2">
            <a:extLst>
              <a:ext uri="{FF2B5EF4-FFF2-40B4-BE49-F238E27FC236}">
                <a16:creationId xmlns:a16="http://schemas.microsoft.com/office/drawing/2014/main" id="{C4E8D3DF-7434-E64D-A1C6-F28214DE0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08A107-89E0-CA46-954A-D29D2668C828}"/>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292605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AAC6-E83A-1646-8D78-7E41303FBB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9582C0-2192-B847-B6F5-776F34EB2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C9B872-7406-5D43-9985-B9DDFEF0D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378EB8-0C20-9B47-9177-C2E3893147D1}"/>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6" name="Footer Placeholder 5">
            <a:extLst>
              <a:ext uri="{FF2B5EF4-FFF2-40B4-BE49-F238E27FC236}">
                <a16:creationId xmlns:a16="http://schemas.microsoft.com/office/drawing/2014/main" id="{5F6561D6-AD47-0342-B93B-5D8C0BF05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1D410-59A6-5B4B-95F0-E961A4AFA9F2}"/>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190722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A5AD4-FDFF-244E-A15D-005D9226BD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5945E0D-D4EF-6A42-8B4D-819060F28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8E9815-3B6E-584A-8179-8221AE604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F7537D-A5B6-FF43-A8C9-C1D197FFA426}"/>
              </a:ext>
            </a:extLst>
          </p:cNvPr>
          <p:cNvSpPr>
            <a:spLocks noGrp="1"/>
          </p:cNvSpPr>
          <p:nvPr>
            <p:ph type="dt" sz="half" idx="10"/>
          </p:nvPr>
        </p:nvSpPr>
        <p:spPr/>
        <p:txBody>
          <a:bodyPr/>
          <a:lstStyle/>
          <a:p>
            <a:fld id="{EA184180-7B58-AA43-9BE4-CD02A0E0F7E3}" type="datetimeFigureOut">
              <a:rPr lang="en-US" smtClean="0"/>
              <a:t>9/14/21</a:t>
            </a:fld>
            <a:endParaRPr lang="en-US"/>
          </a:p>
        </p:txBody>
      </p:sp>
      <p:sp>
        <p:nvSpPr>
          <p:cNvPr id="6" name="Footer Placeholder 5">
            <a:extLst>
              <a:ext uri="{FF2B5EF4-FFF2-40B4-BE49-F238E27FC236}">
                <a16:creationId xmlns:a16="http://schemas.microsoft.com/office/drawing/2014/main" id="{71830E4B-FCB5-8C44-99A7-AED8A84F3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6A255-0A02-D64B-A7DD-CFDAAFE7680F}"/>
              </a:ext>
            </a:extLst>
          </p:cNvPr>
          <p:cNvSpPr>
            <a:spLocks noGrp="1"/>
          </p:cNvSpPr>
          <p:nvPr>
            <p:ph type="sldNum" sz="quarter" idx="12"/>
          </p:nvPr>
        </p:nvSpPr>
        <p:spPr/>
        <p:txBody>
          <a:bodyPr/>
          <a:lstStyle/>
          <a:p>
            <a:fld id="{6C31F90A-6B34-734F-8F86-47D6CA71F89F}" type="slidenum">
              <a:rPr lang="en-US" smtClean="0"/>
              <a:t>‹#›</a:t>
            </a:fld>
            <a:endParaRPr lang="en-US"/>
          </a:p>
        </p:txBody>
      </p:sp>
    </p:spTree>
    <p:extLst>
      <p:ext uri="{BB962C8B-B14F-4D97-AF65-F5344CB8AC3E}">
        <p14:creationId xmlns:p14="http://schemas.microsoft.com/office/powerpoint/2010/main" val="4885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61341-0FBE-1943-8D08-C187313BA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BE2184-57CD-814E-AB7F-1C3CAF4E4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4763C2-B036-314B-BFC2-30EAF6C41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84180-7B58-AA43-9BE4-CD02A0E0F7E3}" type="datetimeFigureOut">
              <a:rPr lang="en-US" smtClean="0"/>
              <a:t>9/14/21</a:t>
            </a:fld>
            <a:endParaRPr lang="en-US"/>
          </a:p>
        </p:txBody>
      </p:sp>
      <p:sp>
        <p:nvSpPr>
          <p:cNvPr id="5" name="Footer Placeholder 4">
            <a:extLst>
              <a:ext uri="{FF2B5EF4-FFF2-40B4-BE49-F238E27FC236}">
                <a16:creationId xmlns:a16="http://schemas.microsoft.com/office/drawing/2014/main" id="{63296985-846B-A349-BDDE-201345648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EC383-AE38-5249-B7F7-4EEAB8447F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1F90A-6B34-734F-8F86-47D6CA71F89F}" type="slidenum">
              <a:rPr lang="en-US" smtClean="0"/>
              <a:t>‹#›</a:t>
            </a:fld>
            <a:endParaRPr lang="en-US"/>
          </a:p>
        </p:txBody>
      </p:sp>
    </p:spTree>
    <p:extLst>
      <p:ext uri="{BB962C8B-B14F-4D97-AF65-F5344CB8AC3E}">
        <p14:creationId xmlns:p14="http://schemas.microsoft.com/office/powerpoint/2010/main" val="65624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3A249E-8EF9-E040-BC9D-006AD9824B87}"/>
              </a:ext>
            </a:extLst>
          </p:cNvPr>
          <p:cNvSpPr/>
          <p:nvPr/>
        </p:nvSpPr>
        <p:spPr>
          <a:xfrm>
            <a:off x="2148004" y="232707"/>
            <a:ext cx="2899486" cy="1450249"/>
          </a:xfrm>
          <a:prstGeom prst="roundRect">
            <a:avLst/>
          </a:prstGeom>
          <a:solidFill>
            <a:srgbClr val="7030A0">
              <a:alpha val="4972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RECEIVE TASK</a:t>
            </a:r>
          </a:p>
          <a:p>
            <a:pPr algn="ctr"/>
            <a:endParaRPr lang="en-US" sz="1000" dirty="0">
              <a:solidFill>
                <a:schemeClr val="tx2">
                  <a:lumMod val="50000"/>
                </a:schemeClr>
              </a:solidFill>
            </a:endParaRPr>
          </a:p>
          <a:p>
            <a:pPr algn="ctr"/>
            <a:r>
              <a:rPr lang="en-US" sz="1000" dirty="0">
                <a:solidFill>
                  <a:schemeClr val="tx2">
                    <a:lumMod val="50000"/>
                  </a:schemeClr>
                </a:solidFill>
              </a:rPr>
              <a:t>Create a program that is able to output all of the prime numbers between 1 and 100 (inclusive)</a:t>
            </a:r>
          </a:p>
          <a:p>
            <a:pPr algn="ctr"/>
            <a:endParaRPr lang="en-US" sz="1000" dirty="0">
              <a:solidFill>
                <a:schemeClr val="tx2">
                  <a:lumMod val="50000"/>
                </a:schemeClr>
              </a:solidFill>
            </a:endParaRPr>
          </a:p>
          <a:p>
            <a:pPr algn="ctr"/>
            <a:r>
              <a:rPr lang="en-US" sz="1000" dirty="0">
                <a:solidFill>
                  <a:schemeClr val="tx2">
                    <a:lumMod val="50000"/>
                  </a:schemeClr>
                </a:solidFill>
              </a:rPr>
              <a:t>Understand parameters.</a:t>
            </a:r>
          </a:p>
        </p:txBody>
      </p:sp>
      <p:sp>
        <p:nvSpPr>
          <p:cNvPr id="5" name="Rounded Rectangle 4">
            <a:extLst>
              <a:ext uri="{FF2B5EF4-FFF2-40B4-BE49-F238E27FC236}">
                <a16:creationId xmlns:a16="http://schemas.microsoft.com/office/drawing/2014/main" id="{5255D785-6528-794B-AA0E-82C9ED4473E2}"/>
              </a:ext>
            </a:extLst>
          </p:cNvPr>
          <p:cNvSpPr/>
          <p:nvPr/>
        </p:nvSpPr>
        <p:spPr>
          <a:xfrm>
            <a:off x="2148004" y="1887421"/>
            <a:ext cx="2879738" cy="1450250"/>
          </a:xfrm>
          <a:prstGeom prst="roundRect">
            <a:avLst/>
          </a:prstGeom>
          <a:solidFill>
            <a:srgbClr val="0070C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PREPARATION</a:t>
            </a:r>
          </a:p>
          <a:p>
            <a:pPr algn="ctr"/>
            <a:endParaRPr lang="en-US" sz="1000" dirty="0">
              <a:solidFill>
                <a:schemeClr val="tx2">
                  <a:lumMod val="50000"/>
                </a:schemeClr>
              </a:solidFill>
            </a:endParaRPr>
          </a:p>
          <a:p>
            <a:pPr algn="ctr"/>
            <a:r>
              <a:rPr lang="en-US" sz="1000" dirty="0">
                <a:solidFill>
                  <a:schemeClr val="tx2">
                    <a:lumMod val="50000"/>
                  </a:schemeClr>
                </a:solidFill>
              </a:rPr>
              <a:t>Research / Confirm what a prime number is. Reviewing this will ensure that the goal is recognized. It will help to identify the logical components.</a:t>
            </a:r>
          </a:p>
        </p:txBody>
      </p:sp>
      <p:sp>
        <p:nvSpPr>
          <p:cNvPr id="6" name="Rounded Rectangle 5">
            <a:extLst>
              <a:ext uri="{FF2B5EF4-FFF2-40B4-BE49-F238E27FC236}">
                <a16:creationId xmlns:a16="http://schemas.microsoft.com/office/drawing/2014/main" id="{40268A78-5E51-2141-95E8-D00C73F0C99B}"/>
              </a:ext>
            </a:extLst>
          </p:cNvPr>
          <p:cNvSpPr/>
          <p:nvPr/>
        </p:nvSpPr>
        <p:spPr>
          <a:xfrm>
            <a:off x="2148004" y="3513436"/>
            <a:ext cx="2899486" cy="1450250"/>
          </a:xfrm>
          <a:prstGeom prst="roundRect">
            <a:avLst/>
          </a:prstGeom>
          <a:solidFill>
            <a:schemeClr val="accent4">
              <a:alpha val="481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IDENTIFY the LOGICAL COMPONENTS</a:t>
            </a:r>
          </a:p>
          <a:p>
            <a:pPr algn="ctr"/>
            <a:r>
              <a:rPr lang="en-US" sz="1000" dirty="0">
                <a:solidFill>
                  <a:schemeClr val="tx2">
                    <a:lumMod val="50000"/>
                  </a:schemeClr>
                </a:solidFill>
              </a:rPr>
              <a:t>Identify the logical components that relate to prime numbers. </a:t>
            </a:r>
            <a:endParaRPr lang="en-US" sz="1000" dirty="0">
              <a:solidFill>
                <a:srgbClr val="002060"/>
              </a:solidFill>
            </a:endParaRPr>
          </a:p>
        </p:txBody>
      </p:sp>
      <p:sp>
        <p:nvSpPr>
          <p:cNvPr id="7" name="Rounded Rectangle 6">
            <a:extLst>
              <a:ext uri="{FF2B5EF4-FFF2-40B4-BE49-F238E27FC236}">
                <a16:creationId xmlns:a16="http://schemas.microsoft.com/office/drawing/2014/main" id="{9813E74D-3BAE-7847-A4F2-8A4AEC11BBDE}"/>
              </a:ext>
            </a:extLst>
          </p:cNvPr>
          <p:cNvSpPr/>
          <p:nvPr/>
        </p:nvSpPr>
        <p:spPr>
          <a:xfrm>
            <a:off x="2148004" y="5139451"/>
            <a:ext cx="2899486" cy="1450250"/>
          </a:xfrm>
          <a:prstGeom prst="round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lumMod val="50000"/>
                  </a:schemeClr>
                </a:solidFill>
              </a:rPr>
              <a:t>ACTION the LOGIC</a:t>
            </a:r>
          </a:p>
          <a:p>
            <a:pPr algn="ctr"/>
            <a:r>
              <a:rPr lang="en-US" sz="1400" dirty="0">
                <a:solidFill>
                  <a:schemeClr val="tx2">
                    <a:lumMod val="50000"/>
                  </a:schemeClr>
                </a:solidFill>
              </a:rPr>
              <a:t>*Pseudocode*</a:t>
            </a:r>
          </a:p>
          <a:p>
            <a:pPr algn="ctr"/>
            <a:r>
              <a:rPr lang="en-US" sz="1000" dirty="0">
                <a:solidFill>
                  <a:schemeClr val="tx2">
                    <a:lumMod val="50000"/>
                  </a:schemeClr>
                </a:solidFill>
              </a:rPr>
              <a:t>This is an occasion to commence pseudocode. A language for code does not necessarily need to be chosen yet, but it can be helpful to be considering option.</a:t>
            </a:r>
          </a:p>
        </p:txBody>
      </p:sp>
      <p:sp>
        <p:nvSpPr>
          <p:cNvPr id="10" name="Rounded Rectangle 9">
            <a:extLst>
              <a:ext uri="{FF2B5EF4-FFF2-40B4-BE49-F238E27FC236}">
                <a16:creationId xmlns:a16="http://schemas.microsoft.com/office/drawing/2014/main" id="{94270CEB-2956-A74C-A8F1-755DE6DECDA3}"/>
              </a:ext>
            </a:extLst>
          </p:cNvPr>
          <p:cNvSpPr/>
          <p:nvPr/>
        </p:nvSpPr>
        <p:spPr>
          <a:xfrm>
            <a:off x="5854376" y="3554845"/>
            <a:ext cx="4012432" cy="686909"/>
          </a:xfrm>
          <a:prstGeom prst="roundRect">
            <a:avLst/>
          </a:prstGeom>
          <a:solidFill>
            <a:schemeClr val="accent4">
              <a:alpha val="481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lumMod val="50000"/>
                  </a:schemeClr>
                </a:solidFill>
              </a:rPr>
              <a:t>Prime numbers have no factors other than themselves and 1. Subsequently, if any other factor is discovered, then it is not a prime number. </a:t>
            </a:r>
          </a:p>
        </p:txBody>
      </p:sp>
      <p:sp>
        <p:nvSpPr>
          <p:cNvPr id="11" name="Rounded Rectangle 10">
            <a:extLst>
              <a:ext uri="{FF2B5EF4-FFF2-40B4-BE49-F238E27FC236}">
                <a16:creationId xmlns:a16="http://schemas.microsoft.com/office/drawing/2014/main" id="{8273ACF1-2FCF-1E41-B51F-8E5AA6AF4D56}"/>
              </a:ext>
            </a:extLst>
          </p:cNvPr>
          <p:cNvSpPr/>
          <p:nvPr/>
        </p:nvSpPr>
        <p:spPr>
          <a:xfrm>
            <a:off x="5854376" y="4282466"/>
            <a:ext cx="4012432" cy="686909"/>
          </a:xfrm>
          <a:prstGeom prst="roundRect">
            <a:avLst/>
          </a:prstGeom>
          <a:solidFill>
            <a:schemeClr val="accent4">
              <a:alpha val="481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lumMod val="50000"/>
                  </a:schemeClr>
                </a:solidFill>
              </a:rPr>
              <a:t>Furthermore, factors are paired (example 3 and 12 for the number 36). As the lower factor increases in value, the paired factor reduces in value (example 4 and 9 is the next factor pair for the number 36)</a:t>
            </a:r>
          </a:p>
        </p:txBody>
      </p:sp>
      <p:sp>
        <p:nvSpPr>
          <p:cNvPr id="12" name="Rounded Rectangle 11">
            <a:extLst>
              <a:ext uri="{FF2B5EF4-FFF2-40B4-BE49-F238E27FC236}">
                <a16:creationId xmlns:a16="http://schemas.microsoft.com/office/drawing/2014/main" id="{83AEA749-6CA3-7B44-8D69-ECF9DCCF96B6}"/>
              </a:ext>
            </a:extLst>
          </p:cNvPr>
          <p:cNvSpPr/>
          <p:nvPr/>
        </p:nvSpPr>
        <p:spPr>
          <a:xfrm>
            <a:off x="5864393" y="5010087"/>
            <a:ext cx="4012432" cy="724255"/>
          </a:xfrm>
          <a:prstGeom prst="roundRect">
            <a:avLst/>
          </a:prstGeom>
          <a:solidFill>
            <a:schemeClr val="accent4">
              <a:alpha val="4812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lumMod val="50000"/>
                  </a:schemeClr>
                </a:solidFill>
              </a:rPr>
              <a:t>At some point, the  factor pairs will overlap, where the first factor is higher than the second factor. At this point, there are no additional factor pairs that can be found (they will simply be in reverse order)</a:t>
            </a:r>
          </a:p>
        </p:txBody>
      </p:sp>
      <p:sp>
        <p:nvSpPr>
          <p:cNvPr id="15" name="Down Arrow 14">
            <a:extLst>
              <a:ext uri="{FF2B5EF4-FFF2-40B4-BE49-F238E27FC236}">
                <a16:creationId xmlns:a16="http://schemas.microsoft.com/office/drawing/2014/main" id="{FDFFFA41-02E4-F643-B479-B66887D868E6}"/>
              </a:ext>
            </a:extLst>
          </p:cNvPr>
          <p:cNvSpPr/>
          <p:nvPr/>
        </p:nvSpPr>
        <p:spPr>
          <a:xfrm>
            <a:off x="1222606" y="290757"/>
            <a:ext cx="359408" cy="6276486"/>
          </a:xfrm>
          <a:prstGeom prst="downArrow">
            <a:avLst/>
          </a:prstGeom>
          <a:solidFill>
            <a:srgbClr val="E814D9">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4F2D02F1-8EE1-B64A-955F-3F3A5E99AE89}"/>
              </a:ext>
            </a:extLst>
          </p:cNvPr>
          <p:cNvSpPr/>
          <p:nvPr/>
        </p:nvSpPr>
        <p:spPr>
          <a:xfrm>
            <a:off x="5874124" y="2106577"/>
            <a:ext cx="2203440" cy="1011936"/>
          </a:xfrm>
          <a:prstGeom prst="roundRect">
            <a:avLst/>
          </a:prstGeom>
          <a:solidFill>
            <a:srgbClr val="0070C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FURTHER CONSIDERATION</a:t>
            </a:r>
          </a:p>
          <a:p>
            <a:pPr algn="ctr"/>
            <a:endParaRPr lang="en-US" sz="1400" dirty="0">
              <a:solidFill>
                <a:srgbClr val="002060"/>
              </a:solidFill>
            </a:endParaRPr>
          </a:p>
          <a:p>
            <a:pPr algn="ctr"/>
            <a:r>
              <a:rPr lang="en-US" sz="1000" dirty="0">
                <a:solidFill>
                  <a:schemeClr val="tx2">
                    <a:lumMod val="50000"/>
                  </a:schemeClr>
                </a:solidFill>
              </a:rPr>
              <a:t>Will this program have or need to have the potential potential to scale if the task is  also scaled</a:t>
            </a:r>
          </a:p>
        </p:txBody>
      </p:sp>
      <p:sp>
        <p:nvSpPr>
          <p:cNvPr id="28" name="Down Arrow 27">
            <a:extLst>
              <a:ext uri="{FF2B5EF4-FFF2-40B4-BE49-F238E27FC236}">
                <a16:creationId xmlns:a16="http://schemas.microsoft.com/office/drawing/2014/main" id="{088ABC42-B429-394C-A690-63F5D7D9F6E2}"/>
              </a:ext>
            </a:extLst>
          </p:cNvPr>
          <p:cNvSpPr/>
          <p:nvPr/>
        </p:nvSpPr>
        <p:spPr>
          <a:xfrm rot="16200000">
            <a:off x="5363050" y="3291479"/>
            <a:ext cx="175766" cy="702500"/>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CACCB927-C798-4840-AFDE-762054EB81AC}"/>
              </a:ext>
            </a:extLst>
          </p:cNvPr>
          <p:cNvSpPr/>
          <p:nvPr/>
        </p:nvSpPr>
        <p:spPr>
          <a:xfrm>
            <a:off x="5854376" y="5980291"/>
            <a:ext cx="4012431" cy="432771"/>
          </a:xfrm>
          <a:prstGeom prst="round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lumMod val="50000"/>
                  </a:schemeClr>
                </a:solidFill>
              </a:rPr>
              <a:t>This can facilitate later development into actual code.</a:t>
            </a:r>
          </a:p>
        </p:txBody>
      </p:sp>
      <p:sp>
        <p:nvSpPr>
          <p:cNvPr id="30" name="Down Arrow 29">
            <a:extLst>
              <a:ext uri="{FF2B5EF4-FFF2-40B4-BE49-F238E27FC236}">
                <a16:creationId xmlns:a16="http://schemas.microsoft.com/office/drawing/2014/main" id="{5FDE5314-C325-BF48-B76E-227D40C2339C}"/>
              </a:ext>
            </a:extLst>
          </p:cNvPr>
          <p:cNvSpPr/>
          <p:nvPr/>
        </p:nvSpPr>
        <p:spPr>
          <a:xfrm rot="16200000">
            <a:off x="5344983" y="5757544"/>
            <a:ext cx="175766" cy="702500"/>
          </a:xfrm>
          <a:prstGeom prst="down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a:extLst>
              <a:ext uri="{FF2B5EF4-FFF2-40B4-BE49-F238E27FC236}">
                <a16:creationId xmlns:a16="http://schemas.microsoft.com/office/drawing/2014/main" id="{44DDAF7E-D776-1540-8D72-E81E2A8D732D}"/>
              </a:ext>
            </a:extLst>
          </p:cNvPr>
          <p:cNvSpPr/>
          <p:nvPr/>
        </p:nvSpPr>
        <p:spPr>
          <a:xfrm rot="16200000">
            <a:off x="5363050" y="2261296"/>
            <a:ext cx="175766" cy="702500"/>
          </a:xfrm>
          <a:prstGeom prst="downArrow">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FFCBD205-8FE2-4A4F-AF16-11B5914E2323}"/>
              </a:ext>
            </a:extLst>
          </p:cNvPr>
          <p:cNvSpPr/>
          <p:nvPr/>
        </p:nvSpPr>
        <p:spPr>
          <a:xfrm>
            <a:off x="6975844" y="304423"/>
            <a:ext cx="4181397" cy="1450249"/>
          </a:xfrm>
          <a:prstGeom prst="roundRect">
            <a:avLst/>
          </a:prstGeom>
          <a:solidFill>
            <a:schemeClr val="bg1">
              <a:alpha val="761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rgbClr val="002060"/>
                </a:solidFill>
              </a:rPr>
              <a:t>GENERAL OUTLINE PRIOR OPERATION FLOWCHART </a:t>
            </a:r>
            <a:endParaRPr lang="en-US" sz="3600" dirty="0">
              <a:solidFill>
                <a:schemeClr val="tx2">
                  <a:lumMod val="50000"/>
                </a:schemeClr>
              </a:solidFill>
            </a:endParaRPr>
          </a:p>
        </p:txBody>
      </p:sp>
    </p:spTree>
    <p:extLst>
      <p:ext uri="{BB962C8B-B14F-4D97-AF65-F5344CB8AC3E}">
        <p14:creationId xmlns:p14="http://schemas.microsoft.com/office/powerpoint/2010/main" val="355549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256</Words>
  <Application>Microsoft Macintosh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Long</dc:creator>
  <cp:lastModifiedBy>Timothy Long</cp:lastModifiedBy>
  <cp:revision>1</cp:revision>
  <dcterms:created xsi:type="dcterms:W3CDTF">2021-09-14T10:58:02Z</dcterms:created>
  <dcterms:modified xsi:type="dcterms:W3CDTF">2021-09-14T13:09:22Z</dcterms:modified>
</cp:coreProperties>
</file>