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6" r:id="rId8"/>
    <p:sldId id="268" r:id="rId9"/>
    <p:sldId id="272" r:id="rId10"/>
    <p:sldId id="275" r:id="rId11"/>
    <p:sldId id="277" r:id="rId12"/>
    <p:sldId id="279" r:id="rId13"/>
    <p:sldId id="281" r:id="rId14"/>
    <p:sldId id="283" r:id="rId15"/>
    <p:sldId id="286" r:id="rId16"/>
    <p:sldId id="288" r:id="rId17"/>
    <p:sldId id="29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75" d="100"/>
          <a:sy n="75" d="100"/>
        </p:scale>
        <p:origin x="-123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1032204249@pfur.ru" TargetMode="External"/><Relationship Id="rId2" Type="http://schemas.openxmlformats.org/officeDocument/2006/relationships/hyperlink" Target="https://github.com/tgabriel2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68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Информационная</a:t>
            </a:r>
            <a:r>
              <a:rPr dirty="0"/>
              <a:t> </a:t>
            </a:r>
            <a:r>
              <a:rPr dirty="0" err="1"/>
              <a:t>безопасность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89300"/>
            <a:ext cx="6400800" cy="175260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 err="1"/>
              <a:t>Презентация</a:t>
            </a:r>
            <a:r>
              <a:rPr dirty="0"/>
              <a:t> к </a:t>
            </a:r>
            <a:r>
              <a:rPr dirty="0" err="1"/>
              <a:t>лабораторной</a:t>
            </a:r>
            <a:r>
              <a:rPr dirty="0"/>
              <a:t> </a:t>
            </a:r>
            <a:r>
              <a:rPr dirty="0" err="1"/>
              <a:t>работе</a:t>
            </a:r>
            <a:r>
              <a:rPr dirty="0"/>
              <a:t> №_02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>Габриэль Тьерри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949950"/>
            <a:ext cx="2133600" cy="365125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16 </a:t>
            </a:r>
            <a:r>
              <a:rPr dirty="0" err="1"/>
              <a:t>сентября</a:t>
            </a:r>
            <a:r>
              <a:rPr dirty="0"/>
              <a:t>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0701"/>
            <a:ext cx="8318500" cy="3035300"/>
          </a:xfrm>
        </p:spPr>
        <p:txBody>
          <a:bodyPr>
            <a:normAutofit fontScale="92500" lnSpcReduction="10000"/>
          </a:bodyPr>
          <a:lstStyle/>
          <a:p>
            <a:pPr lvl="1">
              <a:buAutoNum type="arabicPeriod" startAt="9"/>
            </a:pPr>
            <a:r>
              <a:rPr dirty="0" err="1"/>
              <a:t>Определите</a:t>
            </a:r>
            <a:r>
              <a:rPr dirty="0"/>
              <a:t> </a:t>
            </a:r>
            <a:r>
              <a:rPr dirty="0" err="1"/>
              <a:t>существующие</a:t>
            </a:r>
            <a:r>
              <a:rPr dirty="0"/>
              <a:t> в </a:t>
            </a:r>
            <a:r>
              <a:rPr dirty="0" err="1"/>
              <a:t>системе</a:t>
            </a:r>
            <a:r>
              <a:rPr dirty="0"/>
              <a:t> </a:t>
            </a:r>
            <a:r>
              <a:rPr dirty="0" err="1"/>
              <a:t>директории</a:t>
            </a:r>
            <a:r>
              <a:rPr dirty="0"/>
              <a:t> </a:t>
            </a:r>
            <a:r>
              <a:rPr dirty="0" err="1"/>
              <a:t>командой</a:t>
            </a:r>
            <a:r>
              <a:rPr dirty="0"/>
              <a:t> </a:t>
            </a:r>
            <a:r>
              <a:rPr dirty="0">
                <a:latin typeface="Courier"/>
              </a:rPr>
              <a:t>ls -l /home/</a:t>
            </a:r>
            <a:r>
              <a:rPr dirty="0"/>
              <a:t> </a:t>
            </a:r>
            <a:r>
              <a:rPr dirty="0" err="1"/>
              <a:t>Удалось</a:t>
            </a:r>
            <a:r>
              <a:rPr dirty="0"/>
              <a:t> </a:t>
            </a:r>
            <a:r>
              <a:rPr dirty="0" err="1"/>
              <a:t>ли</a:t>
            </a:r>
            <a:r>
              <a:rPr dirty="0"/>
              <a:t> </a:t>
            </a:r>
            <a:r>
              <a:rPr dirty="0" err="1"/>
              <a:t>вам</a:t>
            </a:r>
            <a:r>
              <a:rPr dirty="0"/>
              <a:t> </a:t>
            </a:r>
            <a:r>
              <a:rPr dirty="0" err="1"/>
              <a:t>получить</a:t>
            </a:r>
            <a:r>
              <a:rPr dirty="0"/>
              <a:t> </a:t>
            </a:r>
            <a:r>
              <a:rPr dirty="0" err="1"/>
              <a:t>список</a:t>
            </a:r>
            <a:r>
              <a:rPr dirty="0"/>
              <a:t> </a:t>
            </a:r>
            <a:r>
              <a:rPr dirty="0" err="1"/>
              <a:t>поддиректорий</a:t>
            </a:r>
            <a:r>
              <a:rPr dirty="0"/>
              <a:t> </a:t>
            </a:r>
            <a:r>
              <a:rPr dirty="0" err="1"/>
              <a:t>директории</a:t>
            </a:r>
            <a:r>
              <a:rPr dirty="0"/>
              <a:t> /home?</a:t>
            </a:r>
          </a:p>
          <a:p>
            <a:pPr lvl="1"/>
            <a:r>
              <a:rPr dirty="0" err="1"/>
              <a:t>Да</a:t>
            </a:r>
            <a:r>
              <a:rPr dirty="0"/>
              <a:t> </a:t>
            </a:r>
          </a:p>
          <a:p>
            <a:pPr marL="0" lvl="0" indent="0">
              <a:buNone/>
            </a:pPr>
            <a:r>
              <a:rPr dirty="0" err="1"/>
              <a:t>Какие</a:t>
            </a:r>
            <a:r>
              <a:rPr dirty="0"/>
              <a:t> </a:t>
            </a:r>
            <a:r>
              <a:rPr dirty="0" err="1"/>
              <a:t>права</a:t>
            </a:r>
            <a:r>
              <a:rPr dirty="0"/>
              <a:t> </a:t>
            </a:r>
            <a:r>
              <a:rPr dirty="0" err="1"/>
              <a:t>установлены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директориях</a:t>
            </a:r>
            <a:r>
              <a:rPr dirty="0"/>
              <a:t>?  </a:t>
            </a:r>
            <a:endParaRPr lang="en-US" dirty="0" smtClean="0"/>
          </a:p>
          <a:p>
            <a:pPr marL="0" lvl="0" indent="0">
              <a:buNone/>
            </a:pPr>
            <a:r>
              <a:rPr dirty="0" smtClean="0"/>
              <a:t>- </a:t>
            </a:r>
            <a:r>
              <a:rPr dirty="0" err="1"/>
              <a:t>Обе</a:t>
            </a:r>
            <a:r>
              <a:rPr dirty="0"/>
              <a:t> </a:t>
            </a:r>
            <a:r>
              <a:rPr dirty="0" err="1"/>
              <a:t>директории</a:t>
            </a:r>
            <a:r>
              <a:rPr dirty="0"/>
              <a:t> </a:t>
            </a:r>
            <a:r>
              <a:rPr dirty="0" err="1"/>
              <a:t>имеют</a:t>
            </a:r>
            <a:r>
              <a:rPr dirty="0"/>
              <a:t> </a:t>
            </a:r>
            <a:r>
              <a:rPr dirty="0" err="1"/>
              <a:t>права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чтение</a:t>
            </a:r>
            <a:r>
              <a:rPr dirty="0"/>
              <a:t>, </a:t>
            </a:r>
            <a:r>
              <a:rPr dirty="0" err="1"/>
              <a:t>запись</a:t>
            </a:r>
            <a:r>
              <a:rPr dirty="0"/>
              <a:t> и </a:t>
            </a:r>
            <a:r>
              <a:rPr dirty="0" err="1"/>
              <a:t>исполнение</a:t>
            </a:r>
            <a:r>
              <a:rPr dirty="0"/>
              <a:t> </a:t>
            </a:r>
            <a:r>
              <a:rPr dirty="0" err="1"/>
              <a:t>только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владельца</a:t>
            </a:r>
            <a:r>
              <a:rPr dirty="0"/>
              <a:t> </a:t>
            </a:r>
            <a:r>
              <a:rPr dirty="0" err="1"/>
              <a:t>директорий</a:t>
            </a:r>
            <a:r>
              <a:rPr dirty="0"/>
              <a:t>. </a:t>
            </a:r>
          </a:p>
        </p:txBody>
      </p:sp>
      <p:pic>
        <p:nvPicPr>
          <p:cNvPr id="4" name="Picture 3" descr="https://raw.githubusercontent.com/tgabriel22/Work/main/2022-2023/Информационная%20безопасность/infosec/Lab02/report/image/Capture9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987800"/>
            <a:ext cx="8229600" cy="116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46100" y="53975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Рис_9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9301"/>
            <a:ext cx="8102600" cy="2743200"/>
          </a:xfrm>
        </p:spPr>
        <p:txBody>
          <a:bodyPr>
            <a:normAutofit fontScale="85000" lnSpcReduction="20000"/>
          </a:bodyPr>
          <a:lstStyle/>
          <a:p>
            <a:pPr lvl="1">
              <a:buAutoNum type="arabicPeriod" startAt="10"/>
            </a:pPr>
            <a:r>
              <a:rPr dirty="0" err="1"/>
              <a:t>Проверьте</a:t>
            </a:r>
            <a:r>
              <a:rPr dirty="0"/>
              <a:t>, </a:t>
            </a:r>
            <a:r>
              <a:rPr dirty="0" err="1"/>
              <a:t>какие</a:t>
            </a:r>
            <a:r>
              <a:rPr dirty="0"/>
              <a:t> </a:t>
            </a:r>
            <a:r>
              <a:rPr dirty="0" err="1"/>
              <a:t>расширенные</a:t>
            </a:r>
            <a:r>
              <a:rPr dirty="0"/>
              <a:t> </a:t>
            </a:r>
            <a:r>
              <a:rPr dirty="0" err="1"/>
              <a:t>атрибуты</a:t>
            </a:r>
            <a:r>
              <a:rPr dirty="0"/>
              <a:t> </a:t>
            </a:r>
            <a:r>
              <a:rPr dirty="0" err="1"/>
              <a:t>установлены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поддиректориях</a:t>
            </a:r>
            <a:r>
              <a:rPr dirty="0"/>
              <a:t>, </a:t>
            </a:r>
            <a:r>
              <a:rPr dirty="0" err="1"/>
              <a:t>находящихся</a:t>
            </a:r>
            <a:r>
              <a:rPr dirty="0"/>
              <a:t> в </a:t>
            </a:r>
            <a:r>
              <a:rPr dirty="0" err="1"/>
              <a:t>директории</a:t>
            </a:r>
            <a:r>
              <a:rPr dirty="0"/>
              <a:t> /home, </a:t>
            </a:r>
            <a:r>
              <a:rPr dirty="0" err="1"/>
              <a:t>командой</a:t>
            </a:r>
            <a:r>
              <a:rPr dirty="0"/>
              <a:t>: </a:t>
            </a:r>
            <a:r>
              <a:rPr dirty="0" err="1"/>
              <a:t>lsattr</a:t>
            </a:r>
            <a:r>
              <a:rPr dirty="0"/>
              <a:t> /home </a:t>
            </a:r>
            <a:r>
              <a:rPr dirty="0" err="1"/>
              <a:t>Удалось</a:t>
            </a:r>
            <a:r>
              <a:rPr dirty="0"/>
              <a:t> </a:t>
            </a:r>
            <a:r>
              <a:rPr dirty="0" err="1"/>
              <a:t>ли</a:t>
            </a:r>
            <a:r>
              <a:rPr dirty="0"/>
              <a:t> </a:t>
            </a:r>
            <a:r>
              <a:rPr dirty="0" err="1"/>
              <a:t>вам</a:t>
            </a:r>
            <a:r>
              <a:rPr dirty="0"/>
              <a:t> </a:t>
            </a:r>
            <a:r>
              <a:rPr dirty="0" err="1"/>
              <a:t>увидеть</a:t>
            </a:r>
            <a:r>
              <a:rPr dirty="0"/>
              <a:t> </a:t>
            </a:r>
            <a:r>
              <a:rPr dirty="0" err="1"/>
              <a:t>расширенные</a:t>
            </a:r>
            <a:r>
              <a:rPr dirty="0"/>
              <a:t> </a:t>
            </a:r>
            <a:r>
              <a:rPr dirty="0" err="1"/>
              <a:t>атрибуты</a:t>
            </a:r>
            <a:r>
              <a:rPr dirty="0"/>
              <a:t> </a:t>
            </a:r>
            <a:r>
              <a:rPr dirty="0" err="1"/>
              <a:t>директории</a:t>
            </a:r>
            <a:r>
              <a:rPr dirty="0"/>
              <a:t>?  </a:t>
            </a:r>
            <a:r>
              <a:rPr dirty="0" err="1"/>
              <a:t>Удалось</a:t>
            </a:r>
            <a:r>
              <a:rPr dirty="0"/>
              <a:t> </a:t>
            </a:r>
            <a:r>
              <a:rPr dirty="0" err="1"/>
              <a:t>ли</a:t>
            </a:r>
            <a:r>
              <a:rPr dirty="0"/>
              <a:t> </a:t>
            </a:r>
            <a:r>
              <a:rPr dirty="0" err="1"/>
              <a:t>вам</a:t>
            </a:r>
            <a:r>
              <a:rPr dirty="0"/>
              <a:t> </a:t>
            </a:r>
            <a:r>
              <a:rPr dirty="0" err="1"/>
              <a:t>увидеть</a:t>
            </a:r>
            <a:r>
              <a:rPr dirty="0"/>
              <a:t> </a:t>
            </a:r>
            <a:r>
              <a:rPr dirty="0" err="1"/>
              <a:t>расширенные</a:t>
            </a:r>
            <a:r>
              <a:rPr dirty="0"/>
              <a:t> </a:t>
            </a:r>
            <a:r>
              <a:rPr dirty="0" err="1"/>
              <a:t>атрибуты</a:t>
            </a:r>
            <a:r>
              <a:rPr dirty="0"/>
              <a:t> </a:t>
            </a:r>
            <a:r>
              <a:rPr dirty="0" err="1"/>
              <a:t>директорий</a:t>
            </a:r>
            <a:r>
              <a:rPr dirty="0"/>
              <a:t> </a:t>
            </a:r>
            <a:r>
              <a:rPr dirty="0" err="1"/>
              <a:t>других</a:t>
            </a:r>
            <a:r>
              <a:rPr dirty="0"/>
              <a:t> </a:t>
            </a:r>
            <a:r>
              <a:rPr dirty="0" err="1"/>
              <a:t>пользователей</a:t>
            </a:r>
            <a:r>
              <a:rPr dirty="0"/>
              <a:t>? </a:t>
            </a:r>
          </a:p>
          <a:p>
            <a:pPr lvl="1"/>
            <a:r>
              <a:rPr dirty="0" err="1"/>
              <a:t>Посмотреть</a:t>
            </a:r>
            <a:r>
              <a:rPr dirty="0"/>
              <a:t> </a:t>
            </a:r>
            <a:r>
              <a:rPr dirty="0" err="1"/>
              <a:t>расширенные</a:t>
            </a:r>
            <a:r>
              <a:rPr dirty="0"/>
              <a:t> </a:t>
            </a:r>
            <a:r>
              <a:rPr dirty="0" err="1"/>
              <a:t>атрибуты</a:t>
            </a:r>
            <a:r>
              <a:rPr dirty="0"/>
              <a:t> </a:t>
            </a:r>
            <a:r>
              <a:rPr dirty="0" err="1"/>
              <a:t>удалось</a:t>
            </a:r>
            <a:r>
              <a:rPr dirty="0"/>
              <a:t> </a:t>
            </a:r>
            <a:r>
              <a:rPr dirty="0" err="1"/>
              <a:t>только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пользователя</a:t>
            </a:r>
            <a:r>
              <a:rPr dirty="0"/>
              <a:t> guest. </a:t>
            </a:r>
            <a:r>
              <a:rPr dirty="0" err="1"/>
              <a:t>Они</a:t>
            </a:r>
            <a:r>
              <a:rPr dirty="0"/>
              <a:t> </a:t>
            </a:r>
            <a:r>
              <a:rPr dirty="0" err="1"/>
              <a:t>отсутствуют</a:t>
            </a:r>
            <a:r>
              <a:rPr dirty="0"/>
              <a:t>. </a:t>
            </a:r>
          </a:p>
        </p:txBody>
      </p:sp>
      <p:pic>
        <p:nvPicPr>
          <p:cNvPr id="4" name="Picture 3" descr="https://raw.githubusercontent.com/tgabriel22/Work/main/2022-2023/Информационная%20безопасность/infosec/Lab02/report/image/Capture10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733800"/>
            <a:ext cx="8229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50673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Рис_10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1955799"/>
          </a:xfrm>
        </p:spPr>
        <p:txBody>
          <a:bodyPr>
            <a:normAutofit fontScale="92500" lnSpcReduction="10000"/>
          </a:bodyPr>
          <a:lstStyle/>
          <a:p>
            <a:pPr lvl="1">
              <a:buAutoNum type="arabicPeriod" startAt="11"/>
            </a:pPr>
            <a:r>
              <a:rPr dirty="0" err="1"/>
              <a:t>Создайте</a:t>
            </a:r>
            <a:r>
              <a:rPr dirty="0"/>
              <a:t> в </a:t>
            </a:r>
            <a:r>
              <a:rPr dirty="0" err="1"/>
              <a:t>домашней</a:t>
            </a:r>
            <a:r>
              <a:rPr dirty="0"/>
              <a:t> </a:t>
            </a:r>
            <a:r>
              <a:rPr dirty="0" err="1"/>
              <a:t>директории</a:t>
            </a:r>
            <a:r>
              <a:rPr dirty="0"/>
              <a:t> </a:t>
            </a:r>
            <a:r>
              <a:rPr dirty="0" err="1"/>
              <a:t>поддиректорию</a:t>
            </a:r>
            <a:r>
              <a:rPr dirty="0"/>
              <a:t> dir1 </a:t>
            </a:r>
            <a:r>
              <a:rPr dirty="0" err="1"/>
              <a:t>командой</a:t>
            </a:r>
            <a:r>
              <a:rPr dirty="0"/>
              <a:t> </a:t>
            </a:r>
            <a:r>
              <a:rPr dirty="0" err="1">
                <a:latin typeface="Courier"/>
              </a:rPr>
              <a:t>mkdir</a:t>
            </a:r>
            <a:r>
              <a:rPr dirty="0">
                <a:latin typeface="Courier"/>
              </a:rPr>
              <a:t> dir1</a:t>
            </a:r>
            <a:r>
              <a:rPr dirty="0"/>
              <a:t> </a:t>
            </a:r>
            <a:r>
              <a:rPr dirty="0" err="1"/>
              <a:t>Определите</a:t>
            </a:r>
            <a:r>
              <a:rPr dirty="0"/>
              <a:t> </a:t>
            </a:r>
            <a:r>
              <a:rPr dirty="0" err="1"/>
              <a:t>командами</a:t>
            </a:r>
            <a:r>
              <a:rPr dirty="0"/>
              <a:t> </a:t>
            </a:r>
            <a:r>
              <a:rPr dirty="0">
                <a:latin typeface="Courier"/>
              </a:rPr>
              <a:t>ls -l</a:t>
            </a:r>
            <a:r>
              <a:rPr dirty="0"/>
              <a:t> и </a:t>
            </a:r>
            <a:r>
              <a:rPr dirty="0" err="1">
                <a:latin typeface="Courier"/>
              </a:rPr>
              <a:t>lsattr</a:t>
            </a:r>
            <a:r>
              <a:rPr dirty="0"/>
              <a:t>, </a:t>
            </a:r>
            <a:r>
              <a:rPr dirty="0" err="1"/>
              <a:t>какие</a:t>
            </a:r>
            <a:r>
              <a:rPr dirty="0"/>
              <a:t> </a:t>
            </a:r>
            <a:r>
              <a:rPr dirty="0" err="1"/>
              <a:t>права</a:t>
            </a:r>
            <a:r>
              <a:rPr dirty="0"/>
              <a:t> </a:t>
            </a:r>
            <a:r>
              <a:rPr dirty="0" err="1"/>
              <a:t>доступа</a:t>
            </a:r>
            <a:r>
              <a:rPr dirty="0"/>
              <a:t> и </a:t>
            </a:r>
            <a:r>
              <a:rPr dirty="0" err="1"/>
              <a:t>расширенные</a:t>
            </a:r>
            <a:r>
              <a:rPr dirty="0"/>
              <a:t> </a:t>
            </a:r>
            <a:r>
              <a:rPr dirty="0" err="1"/>
              <a:t>атрибуты</a:t>
            </a:r>
            <a:r>
              <a:rPr dirty="0"/>
              <a:t> </a:t>
            </a:r>
            <a:r>
              <a:rPr dirty="0" err="1"/>
              <a:t>были</a:t>
            </a:r>
            <a:r>
              <a:rPr dirty="0"/>
              <a:t> </a:t>
            </a:r>
            <a:r>
              <a:rPr dirty="0" err="1"/>
              <a:t>выставлены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директорию</a:t>
            </a:r>
            <a:r>
              <a:rPr dirty="0"/>
              <a:t> dir1. </a:t>
            </a:r>
          </a:p>
        </p:txBody>
      </p:sp>
      <p:pic>
        <p:nvPicPr>
          <p:cNvPr id="4" name="Picture 3" descr="https://raw.githubusercontent.com/tgabriel22/Work/main/2022-2023/Информационная%20безопасность/infosec/Lab02/report/image/Capture1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36800" y="2222500"/>
            <a:ext cx="4470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61976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Рис_11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1"/>
            <a:ext cx="8128000" cy="1396999"/>
          </a:xfrm>
        </p:spPr>
        <p:txBody>
          <a:bodyPr>
            <a:normAutofit fontScale="92500"/>
          </a:bodyPr>
          <a:lstStyle/>
          <a:p>
            <a:pPr lvl="1">
              <a:buAutoNum type="arabicPeriod" startAt="12"/>
            </a:pPr>
            <a:r>
              <a:rPr dirty="0" err="1"/>
              <a:t>Снимите</a:t>
            </a:r>
            <a:r>
              <a:rPr dirty="0"/>
              <a:t> с </a:t>
            </a:r>
            <a:r>
              <a:rPr dirty="0" err="1"/>
              <a:t>директории</a:t>
            </a:r>
            <a:r>
              <a:rPr dirty="0"/>
              <a:t> dir1 </a:t>
            </a:r>
            <a:r>
              <a:rPr dirty="0" err="1"/>
              <a:t>все</a:t>
            </a:r>
            <a:r>
              <a:rPr dirty="0"/>
              <a:t> </a:t>
            </a:r>
            <a:r>
              <a:rPr dirty="0" err="1"/>
              <a:t>атрибуты</a:t>
            </a:r>
            <a:r>
              <a:rPr dirty="0"/>
              <a:t> </a:t>
            </a:r>
            <a:r>
              <a:rPr dirty="0" err="1"/>
              <a:t>командой</a:t>
            </a:r>
            <a:r>
              <a:rPr dirty="0"/>
              <a:t> </a:t>
            </a:r>
            <a:r>
              <a:rPr dirty="0" err="1">
                <a:latin typeface="Courier"/>
              </a:rPr>
              <a:t>chmod</a:t>
            </a:r>
            <a:r>
              <a:rPr dirty="0">
                <a:latin typeface="Courier"/>
              </a:rPr>
              <a:t> 000 dir1</a:t>
            </a:r>
            <a:r>
              <a:rPr dirty="0"/>
              <a:t> и </a:t>
            </a:r>
            <a:r>
              <a:rPr dirty="0" err="1"/>
              <a:t>проверьте</a:t>
            </a:r>
            <a:r>
              <a:rPr dirty="0"/>
              <a:t> с </a:t>
            </a:r>
            <a:r>
              <a:rPr dirty="0" err="1"/>
              <a:t>её</a:t>
            </a:r>
            <a:r>
              <a:rPr dirty="0"/>
              <a:t> </a:t>
            </a:r>
            <a:r>
              <a:rPr dirty="0" err="1"/>
              <a:t>помощью</a:t>
            </a:r>
            <a:r>
              <a:rPr dirty="0"/>
              <a:t> </a:t>
            </a:r>
            <a:r>
              <a:rPr dirty="0" err="1"/>
              <a:t>правильность</a:t>
            </a:r>
            <a:r>
              <a:rPr dirty="0"/>
              <a:t> </a:t>
            </a:r>
            <a:r>
              <a:rPr dirty="0" err="1"/>
              <a:t>выполнения</a:t>
            </a:r>
            <a:r>
              <a:rPr dirty="0"/>
              <a:t> </a:t>
            </a:r>
            <a:r>
              <a:rPr dirty="0" err="1"/>
              <a:t>команды</a:t>
            </a:r>
            <a:r>
              <a:rPr dirty="0"/>
              <a:t> </a:t>
            </a:r>
            <a:r>
              <a:rPr dirty="0">
                <a:latin typeface="Courier"/>
              </a:rPr>
              <a:t>ls -l</a:t>
            </a:r>
            <a:r>
              <a:rPr dirty="0"/>
              <a:t> </a:t>
            </a:r>
          </a:p>
        </p:txBody>
      </p:sp>
      <p:pic>
        <p:nvPicPr>
          <p:cNvPr id="4" name="Picture 3" descr="https://raw.githubusercontent.com/tgabriel22/Work/main/2022-2023/Информационная%20безопасность/infosec/Lab02/report/image/Capture1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30400"/>
            <a:ext cx="82296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58166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Рис_12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8229600" cy="1511300"/>
          </a:xfrm>
        </p:spPr>
        <p:txBody>
          <a:bodyPr>
            <a:normAutofit fontScale="55000" lnSpcReduction="20000"/>
          </a:bodyPr>
          <a:lstStyle/>
          <a:p>
            <a:pPr lvl="1">
              <a:buAutoNum type="arabicPeriod" startAt="13"/>
            </a:pPr>
            <a:r>
              <a:rPr dirty="0" err="1"/>
              <a:t>Попытайтесь</a:t>
            </a:r>
            <a:r>
              <a:rPr dirty="0"/>
              <a:t> </a:t>
            </a:r>
            <a:r>
              <a:rPr dirty="0" err="1"/>
              <a:t>создать</a:t>
            </a:r>
            <a:r>
              <a:rPr dirty="0"/>
              <a:t> в </a:t>
            </a:r>
            <a:r>
              <a:rPr dirty="0" err="1"/>
              <a:t>директории</a:t>
            </a:r>
            <a:r>
              <a:rPr dirty="0"/>
              <a:t> dir1 </a:t>
            </a:r>
            <a:r>
              <a:rPr dirty="0" err="1"/>
              <a:t>файл</a:t>
            </a:r>
            <a:r>
              <a:rPr dirty="0"/>
              <a:t> file1 </a:t>
            </a:r>
            <a:r>
              <a:rPr dirty="0" err="1"/>
              <a:t>командой</a:t>
            </a:r>
            <a:r>
              <a:rPr dirty="0"/>
              <a:t> </a:t>
            </a:r>
            <a:r>
              <a:rPr dirty="0">
                <a:latin typeface="Courier"/>
              </a:rPr>
              <a:t>echo "test" &gt; /home/guest/dir1/file1</a:t>
            </a:r>
            <a:r>
              <a:rPr dirty="0"/>
              <a:t> </a:t>
            </a:r>
            <a:r>
              <a:rPr dirty="0" err="1"/>
              <a:t>Объясните</a:t>
            </a:r>
            <a:r>
              <a:rPr dirty="0"/>
              <a:t>, </a:t>
            </a:r>
            <a:r>
              <a:rPr dirty="0" err="1"/>
              <a:t>почему</a:t>
            </a:r>
            <a:r>
              <a:rPr dirty="0"/>
              <a:t> </a:t>
            </a:r>
            <a:r>
              <a:rPr dirty="0" err="1"/>
              <a:t>вы</a:t>
            </a:r>
            <a:r>
              <a:rPr dirty="0"/>
              <a:t> </a:t>
            </a:r>
            <a:r>
              <a:rPr dirty="0" err="1"/>
              <a:t>получили</a:t>
            </a:r>
            <a:r>
              <a:rPr dirty="0"/>
              <a:t> </a:t>
            </a:r>
            <a:r>
              <a:rPr dirty="0" err="1"/>
              <a:t>отказ</a:t>
            </a:r>
            <a:r>
              <a:rPr dirty="0"/>
              <a:t> в </a:t>
            </a:r>
            <a:r>
              <a:rPr dirty="0" err="1"/>
              <a:t>выполнении</a:t>
            </a:r>
            <a:r>
              <a:rPr dirty="0"/>
              <a:t> </a:t>
            </a:r>
            <a:r>
              <a:rPr dirty="0" err="1"/>
              <a:t>операции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созданию</a:t>
            </a:r>
            <a:r>
              <a:rPr dirty="0"/>
              <a:t> </a:t>
            </a:r>
            <a:r>
              <a:rPr dirty="0" err="1"/>
              <a:t>файла</a:t>
            </a:r>
            <a:r>
              <a:rPr dirty="0"/>
              <a:t>?</a:t>
            </a:r>
          </a:p>
          <a:p>
            <a:pPr lvl="1"/>
            <a:r>
              <a:rPr dirty="0" err="1"/>
              <a:t>нет</a:t>
            </a:r>
            <a:r>
              <a:rPr dirty="0"/>
              <a:t> </a:t>
            </a:r>
            <a:r>
              <a:rPr dirty="0" err="1"/>
              <a:t>прав</a:t>
            </a:r>
            <a:r>
              <a:rPr dirty="0"/>
              <a:t> </a:t>
            </a:r>
            <a:r>
              <a:rPr dirty="0" err="1"/>
              <a:t>Оцените</a:t>
            </a:r>
            <a:r>
              <a:rPr dirty="0"/>
              <a:t>, </a:t>
            </a:r>
            <a:r>
              <a:rPr dirty="0" err="1"/>
              <a:t>как</a:t>
            </a:r>
            <a:r>
              <a:rPr dirty="0"/>
              <a:t> </a:t>
            </a:r>
            <a:r>
              <a:rPr dirty="0" err="1"/>
              <a:t>сообщение</a:t>
            </a:r>
            <a:r>
              <a:rPr dirty="0"/>
              <a:t> </a:t>
            </a:r>
            <a:r>
              <a:rPr dirty="0" err="1"/>
              <a:t>об</a:t>
            </a:r>
            <a:r>
              <a:rPr dirty="0"/>
              <a:t> </a:t>
            </a:r>
            <a:r>
              <a:rPr dirty="0" err="1"/>
              <a:t>ошибке</a:t>
            </a:r>
            <a:r>
              <a:rPr dirty="0"/>
              <a:t> </a:t>
            </a:r>
            <a:r>
              <a:rPr dirty="0" err="1"/>
              <a:t>отразилось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создании</a:t>
            </a:r>
            <a:r>
              <a:rPr dirty="0"/>
              <a:t> </a:t>
            </a:r>
            <a:r>
              <a:rPr dirty="0" err="1"/>
              <a:t>файла</a:t>
            </a:r>
            <a:r>
              <a:rPr dirty="0"/>
              <a:t>?</a:t>
            </a:r>
          </a:p>
          <a:p>
            <a:pPr lvl="1"/>
            <a:r>
              <a:rPr dirty="0" err="1"/>
              <a:t>файл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создался</a:t>
            </a:r>
            <a:r>
              <a:rPr dirty="0"/>
              <a:t> </a:t>
            </a:r>
            <a:r>
              <a:rPr dirty="0" err="1"/>
              <a:t>Проверьте</a:t>
            </a:r>
            <a:r>
              <a:rPr dirty="0"/>
              <a:t> </a:t>
            </a:r>
            <a:r>
              <a:rPr dirty="0" err="1"/>
              <a:t>командой</a:t>
            </a:r>
            <a:r>
              <a:rPr dirty="0"/>
              <a:t> </a:t>
            </a:r>
            <a:r>
              <a:rPr dirty="0">
                <a:latin typeface="Courier"/>
              </a:rPr>
              <a:t>ls -l /home/guest/dir1</a:t>
            </a:r>
            <a:r>
              <a:rPr dirty="0"/>
              <a:t> </a:t>
            </a:r>
            <a:r>
              <a:rPr dirty="0" err="1"/>
              <a:t>действительно</a:t>
            </a:r>
            <a:r>
              <a:rPr dirty="0"/>
              <a:t> </a:t>
            </a:r>
            <a:r>
              <a:rPr dirty="0" err="1"/>
              <a:t>ли</a:t>
            </a:r>
            <a:r>
              <a:rPr dirty="0"/>
              <a:t> </a:t>
            </a:r>
            <a:r>
              <a:rPr dirty="0" err="1"/>
              <a:t>файл</a:t>
            </a:r>
            <a:r>
              <a:rPr dirty="0"/>
              <a:t> file1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находится</a:t>
            </a:r>
            <a:r>
              <a:rPr dirty="0"/>
              <a:t> </a:t>
            </a:r>
            <a:r>
              <a:rPr dirty="0" err="1"/>
              <a:t>внутри</a:t>
            </a:r>
            <a:r>
              <a:rPr dirty="0"/>
              <a:t> </a:t>
            </a:r>
            <a:r>
              <a:rPr dirty="0" err="1"/>
              <a:t>директории</a:t>
            </a:r>
            <a:r>
              <a:rPr dirty="0"/>
              <a:t> dir1. </a:t>
            </a:r>
          </a:p>
        </p:txBody>
      </p:sp>
      <p:pic>
        <p:nvPicPr>
          <p:cNvPr id="4" name="Picture 3" descr="https://raw.githubusercontent.com/tgabriel22/Work/main/2022-2023/Информационная%20безопасность/infosec/Lab02/report/image/Capture1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1466850"/>
            <a:ext cx="8229600" cy="146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09600" y="31115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/>
              <a:t>Рис_13</a:t>
            </a:r>
          </a:p>
        </p:txBody>
      </p:sp>
      <p:pic>
        <p:nvPicPr>
          <p:cNvPr id="6" name="Picture 5" descr="https://raw.githubusercontent.com/tgabriel22/Work/main/2022-2023/Информационная%20безопасность/infosec/Lab02/report/image/Capture13.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8600" y="2641600"/>
            <a:ext cx="3657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TextBox 3"/>
          <p:cNvSpPr txBox="1"/>
          <p:nvPr/>
        </p:nvSpPr>
        <p:spPr>
          <a:xfrm>
            <a:off x="457200" y="62611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Рис_14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266701"/>
            <a:ext cx="7988300" cy="1384299"/>
          </a:xfrm>
        </p:spPr>
        <p:txBody>
          <a:bodyPr>
            <a:normAutofit fontScale="62500" lnSpcReduction="20000"/>
          </a:bodyPr>
          <a:lstStyle/>
          <a:p>
            <a:pPr lvl="1">
              <a:buAutoNum type="arabicPeriod" startAt="14"/>
            </a:pPr>
            <a:r>
              <a:rPr dirty="0" err="1"/>
              <a:t>Заполните</a:t>
            </a:r>
            <a:r>
              <a:rPr dirty="0"/>
              <a:t> </a:t>
            </a:r>
            <a:r>
              <a:rPr dirty="0" err="1"/>
              <a:t>таблицу</a:t>
            </a:r>
            <a:r>
              <a:rPr dirty="0"/>
              <a:t> «</a:t>
            </a:r>
            <a:r>
              <a:rPr dirty="0" err="1"/>
              <a:t>Установленные</a:t>
            </a:r>
            <a:r>
              <a:rPr dirty="0"/>
              <a:t> </a:t>
            </a:r>
            <a:r>
              <a:rPr dirty="0" err="1"/>
              <a:t>права</a:t>
            </a:r>
            <a:r>
              <a:rPr dirty="0"/>
              <a:t> и </a:t>
            </a:r>
            <a:r>
              <a:rPr dirty="0" err="1"/>
              <a:t>разрешённые</a:t>
            </a:r>
            <a:r>
              <a:rPr dirty="0"/>
              <a:t> </a:t>
            </a:r>
            <a:r>
              <a:rPr dirty="0" err="1"/>
              <a:t>действия</a:t>
            </a:r>
            <a:r>
              <a:rPr dirty="0"/>
              <a:t>» (</a:t>
            </a:r>
            <a:r>
              <a:rPr dirty="0" err="1"/>
              <a:t>см</a:t>
            </a:r>
            <a:r>
              <a:rPr dirty="0"/>
              <a:t>. </a:t>
            </a:r>
            <a:r>
              <a:rPr dirty="0" err="1"/>
              <a:t>табл</a:t>
            </a:r>
            <a:r>
              <a:rPr dirty="0"/>
              <a:t>. 2.1), </a:t>
            </a:r>
            <a:r>
              <a:rPr dirty="0" err="1"/>
              <a:t>выполняя</a:t>
            </a:r>
            <a:r>
              <a:rPr dirty="0"/>
              <a:t> </a:t>
            </a:r>
            <a:r>
              <a:rPr dirty="0" err="1"/>
              <a:t>действия</a:t>
            </a:r>
            <a:r>
              <a:rPr dirty="0"/>
              <a:t> </a:t>
            </a: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имени</a:t>
            </a:r>
            <a:r>
              <a:rPr dirty="0"/>
              <a:t> </a:t>
            </a:r>
            <a:r>
              <a:rPr dirty="0" err="1"/>
              <a:t>владельца</a:t>
            </a:r>
            <a:r>
              <a:rPr dirty="0"/>
              <a:t> </a:t>
            </a:r>
            <a:r>
              <a:rPr dirty="0" err="1"/>
              <a:t>директории</a:t>
            </a:r>
            <a:r>
              <a:rPr dirty="0"/>
              <a:t> (</a:t>
            </a:r>
            <a:r>
              <a:rPr dirty="0" err="1"/>
              <a:t>файлов</a:t>
            </a:r>
            <a:r>
              <a:rPr dirty="0"/>
              <a:t>), </a:t>
            </a:r>
            <a:r>
              <a:rPr dirty="0" err="1"/>
              <a:t>определив</a:t>
            </a:r>
            <a:r>
              <a:rPr dirty="0"/>
              <a:t> </a:t>
            </a:r>
            <a:r>
              <a:rPr dirty="0" err="1"/>
              <a:t>опытным</a:t>
            </a:r>
            <a:r>
              <a:rPr dirty="0"/>
              <a:t> </a:t>
            </a:r>
            <a:r>
              <a:rPr dirty="0" err="1"/>
              <a:t>путём</a:t>
            </a:r>
            <a:r>
              <a:rPr dirty="0"/>
              <a:t>, </a:t>
            </a:r>
            <a:r>
              <a:rPr dirty="0" err="1"/>
              <a:t>какие</a:t>
            </a:r>
            <a:r>
              <a:rPr dirty="0"/>
              <a:t> </a:t>
            </a:r>
            <a:r>
              <a:rPr dirty="0" err="1"/>
              <a:t>операции</a:t>
            </a:r>
            <a:r>
              <a:rPr dirty="0"/>
              <a:t> </a:t>
            </a:r>
            <a:r>
              <a:rPr dirty="0" err="1"/>
              <a:t>разрешены</a:t>
            </a:r>
            <a:r>
              <a:rPr dirty="0"/>
              <a:t>, а </a:t>
            </a:r>
            <a:r>
              <a:rPr dirty="0" err="1"/>
              <a:t>какие</a:t>
            </a:r>
            <a:r>
              <a:rPr dirty="0"/>
              <a:t> </a:t>
            </a:r>
            <a:r>
              <a:rPr dirty="0" err="1"/>
              <a:t>нет</a:t>
            </a:r>
            <a:r>
              <a:rPr dirty="0"/>
              <a:t>. </a:t>
            </a:r>
            <a:r>
              <a:rPr dirty="0" err="1"/>
              <a:t>Если</a:t>
            </a:r>
            <a:r>
              <a:rPr dirty="0"/>
              <a:t> </a:t>
            </a:r>
            <a:r>
              <a:rPr dirty="0" err="1"/>
              <a:t>операция</a:t>
            </a:r>
            <a:r>
              <a:rPr dirty="0"/>
              <a:t> </a:t>
            </a:r>
            <a:r>
              <a:rPr dirty="0" err="1"/>
              <a:t>разрешена</a:t>
            </a:r>
            <a:r>
              <a:rPr dirty="0"/>
              <a:t>, </a:t>
            </a:r>
            <a:r>
              <a:rPr dirty="0" err="1"/>
              <a:t>занесите</a:t>
            </a:r>
            <a:r>
              <a:rPr dirty="0"/>
              <a:t> в </a:t>
            </a:r>
            <a:r>
              <a:rPr dirty="0" err="1"/>
              <a:t>таблицу</a:t>
            </a:r>
            <a:r>
              <a:rPr dirty="0"/>
              <a:t> </a:t>
            </a:r>
            <a:r>
              <a:rPr dirty="0" err="1"/>
              <a:t>знак</a:t>
            </a:r>
            <a:r>
              <a:rPr dirty="0"/>
              <a:t> «+», </a:t>
            </a:r>
            <a:r>
              <a:rPr dirty="0" err="1"/>
              <a:t>если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разрешена</a:t>
            </a:r>
            <a:r>
              <a:rPr dirty="0"/>
              <a:t>, </a:t>
            </a:r>
            <a:r>
              <a:rPr dirty="0" err="1"/>
              <a:t>знак</a:t>
            </a:r>
            <a:r>
              <a:rPr dirty="0"/>
              <a:t> «-».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Рис_14</a:t>
            </a:r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6687500"/>
              </p:ext>
            </p:extLst>
          </p:nvPr>
        </p:nvGraphicFramePr>
        <p:xfrm>
          <a:off x="469900" y="1686560"/>
          <a:ext cx="81280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1651249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 dirty="0" err="1"/>
                        <a:t>Права</a:t>
                      </a:r>
                      <a:r>
                        <a:rPr b="1" dirty="0"/>
                        <a:t> </a:t>
                      </a:r>
                      <a:r>
                        <a:rPr b="1" dirty="0" err="1"/>
                        <a:t>директории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 dirty="0" err="1"/>
                        <a:t>Права</a:t>
                      </a:r>
                      <a:r>
                        <a:rPr b="1" dirty="0"/>
                        <a:t> </a:t>
                      </a:r>
                      <a:r>
                        <a:rPr b="1" dirty="0" err="1"/>
                        <a:t>файла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Создание файла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Удаление файла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Запись в файл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 dirty="0" err="1"/>
                        <a:t>Чтение</a:t>
                      </a:r>
                      <a:r>
                        <a:rPr b="1" dirty="0"/>
                        <a:t> </a:t>
                      </a:r>
                      <a:r>
                        <a:rPr b="1" dirty="0" err="1"/>
                        <a:t>файла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 dirty="0" err="1"/>
                        <a:t>Смена</a:t>
                      </a:r>
                      <a:r>
                        <a:rPr b="1" dirty="0"/>
                        <a:t> </a:t>
                      </a:r>
                      <a:r>
                        <a:rPr b="1" dirty="0" err="1"/>
                        <a:t>директории</a:t>
                      </a:r>
                      <a:endParaRPr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Просмотр файлов в директории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Переименование файла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Смена атрибутов файла</a:t>
                      </a:r>
                    </a:p>
                  </a:txBody>
                  <a:tcPr/>
                </a:tc>
              </a:tr>
              <a:tr h="347631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[000]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[000]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</a:tr>
              <a:tr h="347631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[100]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[100]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+</a:t>
                      </a:r>
                    </a:p>
                  </a:txBody>
                  <a:tcPr/>
                </a:tc>
              </a:tr>
              <a:tr h="347631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[200]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[200]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</a:tr>
              <a:tr h="347631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[300]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[300]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+</a:t>
                      </a:r>
                    </a:p>
                  </a:txBody>
                  <a:tcPr/>
                </a:tc>
              </a:tr>
              <a:tr h="347631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[400]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[400]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</a:tr>
              <a:tr h="347631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[500]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[500]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+</a:t>
                      </a:r>
                    </a:p>
                  </a:txBody>
                  <a:tcPr/>
                </a:tc>
              </a:tr>
              <a:tr h="347631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[600]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[600]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  <a:tcPr/>
                </a:tc>
              </a:tr>
              <a:tr h="347631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[700]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[700]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+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00" y="546102"/>
            <a:ext cx="8089900" cy="1333500"/>
          </a:xfrm>
        </p:spPr>
        <p:txBody>
          <a:bodyPr>
            <a:normAutofit fontScale="85000" lnSpcReduction="20000"/>
          </a:bodyPr>
          <a:lstStyle/>
          <a:p>
            <a:pPr lvl="1">
              <a:buAutoNum type="arabicPeriod" startAt="15"/>
            </a:pP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основании</a:t>
            </a:r>
            <a:r>
              <a:rPr dirty="0"/>
              <a:t> </a:t>
            </a:r>
            <a:r>
              <a:rPr dirty="0" err="1"/>
              <a:t>заполненной</a:t>
            </a:r>
            <a:r>
              <a:rPr dirty="0"/>
              <a:t> </a:t>
            </a:r>
            <a:r>
              <a:rPr dirty="0" err="1"/>
              <a:t>таблицы</a:t>
            </a:r>
            <a:r>
              <a:rPr dirty="0"/>
              <a:t> </a:t>
            </a:r>
            <a:r>
              <a:rPr dirty="0" err="1"/>
              <a:t>определите</a:t>
            </a:r>
            <a:r>
              <a:rPr dirty="0"/>
              <a:t> </a:t>
            </a:r>
            <a:r>
              <a:rPr dirty="0" err="1"/>
              <a:t>те</a:t>
            </a:r>
            <a:r>
              <a:rPr dirty="0"/>
              <a:t> </a:t>
            </a:r>
            <a:r>
              <a:rPr dirty="0" err="1"/>
              <a:t>или</a:t>
            </a:r>
            <a:r>
              <a:rPr dirty="0"/>
              <a:t> </a:t>
            </a:r>
            <a:r>
              <a:rPr dirty="0" err="1"/>
              <a:t>иные</a:t>
            </a:r>
            <a:r>
              <a:rPr dirty="0"/>
              <a:t> </a:t>
            </a:r>
            <a:r>
              <a:rPr dirty="0" err="1"/>
              <a:t>минимально</a:t>
            </a:r>
            <a:r>
              <a:rPr dirty="0"/>
              <a:t> </a:t>
            </a:r>
            <a:r>
              <a:rPr dirty="0" err="1"/>
              <a:t>необходимые</a:t>
            </a:r>
            <a:r>
              <a:rPr dirty="0"/>
              <a:t> </a:t>
            </a:r>
            <a:r>
              <a:rPr dirty="0" err="1"/>
              <a:t>права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выполнения</a:t>
            </a:r>
            <a:r>
              <a:rPr dirty="0"/>
              <a:t> </a:t>
            </a:r>
            <a:r>
              <a:rPr dirty="0" err="1"/>
              <a:t>операций</a:t>
            </a:r>
            <a:r>
              <a:rPr dirty="0"/>
              <a:t> </a:t>
            </a:r>
            <a:r>
              <a:rPr dirty="0" err="1"/>
              <a:t>внутри</a:t>
            </a:r>
            <a:r>
              <a:rPr dirty="0"/>
              <a:t> </a:t>
            </a:r>
            <a:r>
              <a:rPr dirty="0" err="1"/>
              <a:t>директории</a:t>
            </a:r>
            <a:r>
              <a:rPr dirty="0"/>
              <a:t> dir1, </a:t>
            </a:r>
            <a:r>
              <a:rPr dirty="0" err="1"/>
              <a:t>заполните</a:t>
            </a:r>
            <a:r>
              <a:rPr dirty="0"/>
              <a:t> </a:t>
            </a:r>
            <a:r>
              <a:rPr dirty="0" err="1"/>
              <a:t>табл</a:t>
            </a:r>
            <a:r>
              <a:rPr dirty="0"/>
              <a:t>. 2.2. </a:t>
            </a: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6930251"/>
              </p:ext>
            </p:extLst>
          </p:nvPr>
        </p:nvGraphicFramePr>
        <p:xfrm>
          <a:off x="457200" y="2159000"/>
          <a:ext cx="8229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Мин. права на директ.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Мин. права на файл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Создание файла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200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Удаление файла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300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Чтение файла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200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Запись в файл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500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Переименование файла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100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Создание поддиректории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400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Удаление поддиректории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200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6938"/>
            <a:ext cx="8229600" cy="1143000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Выводы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2400301"/>
            <a:ext cx="8229600" cy="3060700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Получил</a:t>
            </a:r>
            <a:r>
              <a:rPr dirty="0"/>
              <a:t> </a:t>
            </a:r>
            <a:r>
              <a:rPr dirty="0" err="1"/>
              <a:t>практические</a:t>
            </a:r>
            <a:r>
              <a:rPr dirty="0"/>
              <a:t> </a:t>
            </a:r>
            <a:r>
              <a:rPr dirty="0" err="1"/>
              <a:t>навыки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 в </a:t>
            </a:r>
            <a:r>
              <a:rPr dirty="0" err="1"/>
              <a:t>консоли</a:t>
            </a:r>
            <a:r>
              <a:rPr dirty="0"/>
              <a:t> с </a:t>
            </a:r>
            <a:r>
              <a:rPr dirty="0" err="1"/>
              <a:t>атрибутами</a:t>
            </a:r>
            <a:r>
              <a:rPr dirty="0"/>
              <a:t> </a:t>
            </a:r>
            <a:r>
              <a:rPr dirty="0" err="1"/>
              <a:t>файлов</a:t>
            </a:r>
            <a:r>
              <a:rPr dirty="0"/>
              <a:t>, </a:t>
            </a:r>
            <a:r>
              <a:rPr dirty="0" err="1"/>
              <a:t>закрепил</a:t>
            </a:r>
            <a:r>
              <a:rPr dirty="0"/>
              <a:t> </a:t>
            </a:r>
            <a:r>
              <a:rPr dirty="0" err="1"/>
              <a:t>теоретические</a:t>
            </a:r>
            <a:r>
              <a:rPr dirty="0"/>
              <a:t> </a:t>
            </a:r>
            <a:r>
              <a:rPr dirty="0" err="1"/>
              <a:t>основ</a:t>
            </a:r>
            <a:r>
              <a:rPr dirty="0"/>
              <a:t> </a:t>
            </a:r>
            <a:r>
              <a:rPr dirty="0" err="1"/>
              <a:t>дискреционного</a:t>
            </a:r>
            <a:r>
              <a:rPr dirty="0"/>
              <a:t> </a:t>
            </a:r>
            <a:r>
              <a:rPr dirty="0" err="1"/>
              <a:t>разграничения</a:t>
            </a:r>
            <a:r>
              <a:rPr dirty="0"/>
              <a:t> </a:t>
            </a:r>
            <a:r>
              <a:rPr dirty="0" err="1"/>
              <a:t>доступа</a:t>
            </a:r>
            <a:r>
              <a:rPr dirty="0"/>
              <a:t> в </a:t>
            </a:r>
            <a:r>
              <a:rPr dirty="0" err="1"/>
              <a:t>современных</a:t>
            </a:r>
            <a:r>
              <a:rPr dirty="0"/>
              <a:t> </a:t>
            </a:r>
            <a:r>
              <a:rPr dirty="0" err="1"/>
              <a:t>системах</a:t>
            </a:r>
            <a:r>
              <a:rPr dirty="0"/>
              <a:t> с </a:t>
            </a:r>
            <a:r>
              <a:rPr dirty="0" err="1"/>
              <a:t>открытым</a:t>
            </a:r>
            <a:r>
              <a:rPr dirty="0"/>
              <a:t> </a:t>
            </a:r>
            <a:r>
              <a:rPr dirty="0" err="1"/>
              <a:t>кодом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базе</a:t>
            </a:r>
            <a:r>
              <a:rPr dirty="0"/>
              <a:t> ОС Linux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Информация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7500"/>
            <a:ext cx="8229600" cy="4902199"/>
          </a:xfrm>
        </p:spPr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 err="1" smtClean="0"/>
              <a:t>Докладчик</a:t>
            </a:r>
            <a:r>
              <a:rPr lang="en-US" b="1" dirty="0" smtClean="0"/>
              <a:t>:</a:t>
            </a:r>
            <a:endParaRPr lang="en-US" b="1" dirty="0"/>
          </a:p>
          <a:p>
            <a:pPr lvl="1"/>
            <a:r>
              <a:rPr lang="ru-RU" dirty="0"/>
              <a:t>Габриэль Тьерри</a:t>
            </a:r>
          </a:p>
          <a:p>
            <a:pPr lvl="1"/>
            <a:r>
              <a:rPr lang="ru-RU" dirty="0"/>
              <a:t>Студент НКНбд 01-20</a:t>
            </a:r>
          </a:p>
          <a:p>
            <a:pPr lvl="1"/>
            <a:r>
              <a:rPr lang="ru-RU" dirty="0"/>
              <a:t>Факультет физико-математических и естественных наук</a:t>
            </a:r>
          </a:p>
          <a:p>
            <a:pPr lvl="1"/>
            <a:r>
              <a:rPr lang="ru-RU" dirty="0"/>
              <a:t>Российский университет дружбы народов имени Патриса Лумумбы</a:t>
            </a:r>
          </a:p>
          <a:p>
            <a:pPr lvl="1"/>
            <a:r>
              <a:rPr lang="ru-RU" dirty="0">
                <a:hlinkClick r:id="rId2"/>
              </a:rPr>
              <a:t>https://github.com/tgabriel22</a:t>
            </a:r>
          </a:p>
          <a:p>
            <a:pPr lvl="1"/>
            <a:r>
              <a:rPr lang="ru-RU" dirty="0">
                <a:hlinkClick r:id="rId3"/>
              </a:rPr>
              <a:t>1032204249@pfur.ru</a:t>
            </a:r>
          </a:p>
          <a:p>
            <a:pPr marL="0" lvl="0" indent="0">
              <a:spcBef>
                <a:spcPts val="3000"/>
              </a:spcBef>
              <a:buNone/>
            </a:pPr>
            <a:endParaRPr sz="1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300"/>
            <a:ext cx="8229600" cy="4525963"/>
          </a:xfrm>
        </p:spPr>
        <p:txBody>
          <a:bodyPr/>
          <a:lstStyle/>
          <a:p>
            <a:pPr marL="0" lvl="0" indent="0" algn="ctr">
              <a:spcBef>
                <a:spcPts val="3000"/>
              </a:spcBef>
              <a:buNone/>
            </a:pPr>
            <a:r>
              <a:rPr b="1" dirty="0" err="1" smtClean="0"/>
              <a:t>Цель</a:t>
            </a:r>
            <a:endParaRPr lang="en-US" b="1" dirty="0" smtClean="0"/>
          </a:p>
          <a:p>
            <a:pPr marL="0" lvl="0" indent="0" algn="ctr">
              <a:buNone/>
            </a:pPr>
            <a:endParaRPr lang="en-US" b="1" dirty="0"/>
          </a:p>
          <a:p>
            <a:pPr marL="0" lvl="0" indent="0" algn="ctr">
              <a:buNone/>
            </a:pPr>
            <a:r>
              <a:rPr dirty="0" err="1" smtClean="0"/>
              <a:t>Получение</a:t>
            </a:r>
            <a:r>
              <a:rPr dirty="0" smtClean="0"/>
              <a:t> </a:t>
            </a:r>
            <a:r>
              <a:rPr dirty="0" err="1"/>
              <a:t>практических</a:t>
            </a:r>
            <a:r>
              <a:rPr dirty="0"/>
              <a:t> </a:t>
            </a:r>
            <a:r>
              <a:rPr dirty="0" err="1"/>
              <a:t>навыков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 в </a:t>
            </a:r>
            <a:r>
              <a:rPr dirty="0" err="1"/>
              <a:t>консоли</a:t>
            </a:r>
            <a:r>
              <a:rPr dirty="0"/>
              <a:t> с </a:t>
            </a:r>
            <a:r>
              <a:rPr dirty="0" err="1"/>
              <a:t>атрибутами</a:t>
            </a:r>
            <a:r>
              <a:rPr dirty="0"/>
              <a:t> </a:t>
            </a:r>
            <a:r>
              <a:rPr dirty="0" err="1"/>
              <a:t>файлов</a:t>
            </a:r>
            <a:r>
              <a:rPr dirty="0"/>
              <a:t>, </a:t>
            </a:r>
            <a:r>
              <a:rPr dirty="0" err="1"/>
              <a:t>закрепление</a:t>
            </a:r>
            <a:r>
              <a:rPr dirty="0"/>
              <a:t> </a:t>
            </a:r>
            <a:r>
              <a:rPr dirty="0" err="1"/>
              <a:t>теоретических</a:t>
            </a:r>
            <a:r>
              <a:rPr dirty="0"/>
              <a:t> </a:t>
            </a:r>
            <a:r>
              <a:rPr dirty="0" err="1"/>
              <a:t>основ</a:t>
            </a:r>
            <a:r>
              <a:rPr dirty="0"/>
              <a:t> </a:t>
            </a:r>
            <a:r>
              <a:rPr dirty="0" err="1"/>
              <a:t>дискреционного</a:t>
            </a:r>
            <a:r>
              <a:rPr dirty="0"/>
              <a:t> </a:t>
            </a:r>
            <a:r>
              <a:rPr dirty="0" err="1"/>
              <a:t>разграничения</a:t>
            </a:r>
            <a:r>
              <a:rPr dirty="0"/>
              <a:t> </a:t>
            </a:r>
            <a:r>
              <a:rPr dirty="0" err="1"/>
              <a:t>доступа</a:t>
            </a:r>
            <a:r>
              <a:rPr dirty="0"/>
              <a:t> в </a:t>
            </a:r>
            <a:r>
              <a:rPr dirty="0" err="1"/>
              <a:t>современных</a:t>
            </a:r>
            <a:r>
              <a:rPr dirty="0"/>
              <a:t> </a:t>
            </a:r>
            <a:r>
              <a:rPr dirty="0" err="1"/>
              <a:t>системах</a:t>
            </a:r>
            <a:r>
              <a:rPr dirty="0"/>
              <a:t> с </a:t>
            </a:r>
            <a:r>
              <a:rPr dirty="0" err="1"/>
              <a:t>открытым</a:t>
            </a:r>
            <a:r>
              <a:rPr dirty="0"/>
              <a:t> </a:t>
            </a:r>
            <a:r>
              <a:rPr dirty="0" err="1"/>
              <a:t>кодом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базе</a:t>
            </a:r>
            <a:r>
              <a:rPr dirty="0"/>
              <a:t> ОС Linux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08276"/>
            <a:ext cx="8229600" cy="1143000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 err="1"/>
              <a:t>Выполнение</a:t>
            </a:r>
            <a:r>
              <a:rPr dirty="0"/>
              <a:t> </a:t>
            </a:r>
            <a:r>
              <a:rPr dirty="0" err="1"/>
              <a:t>лабораторной</a:t>
            </a:r>
            <a:r>
              <a:rPr dirty="0"/>
              <a:t> </a:t>
            </a:r>
            <a:r>
              <a:rPr dirty="0" err="1"/>
              <a:t>работы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raw.githubusercontent.com/tgabriel22/Work/main/2022-2023/Информационная%20безопасность/infosec/Lab02/report/image/Capture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213100"/>
            <a:ext cx="8229600" cy="138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330200" y="50165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Рис_1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028701"/>
            <a:ext cx="8394700" cy="1689100"/>
          </a:xfrm>
        </p:spPr>
        <p:txBody>
          <a:bodyPr>
            <a:normAutofit fontScale="92500" lnSpcReduction="20000"/>
          </a:bodyPr>
          <a:lstStyle/>
          <a:p>
            <a:pPr lvl="1">
              <a:buAutoNum type="arabicPeriod"/>
            </a:pPr>
            <a:r>
              <a:rPr dirty="0"/>
              <a:t>В </a:t>
            </a:r>
            <a:r>
              <a:rPr dirty="0" err="1"/>
              <a:t>установленной</a:t>
            </a:r>
            <a:r>
              <a:rPr dirty="0"/>
              <a:t> </a:t>
            </a:r>
            <a:r>
              <a:rPr dirty="0" err="1"/>
              <a:t>при</a:t>
            </a:r>
            <a:r>
              <a:rPr dirty="0"/>
              <a:t> </a:t>
            </a:r>
            <a:r>
              <a:rPr dirty="0" err="1"/>
              <a:t>выполнении</a:t>
            </a:r>
            <a:r>
              <a:rPr dirty="0"/>
              <a:t> </a:t>
            </a:r>
            <a:r>
              <a:rPr dirty="0" err="1"/>
              <a:t>предыдущей</a:t>
            </a:r>
            <a:r>
              <a:rPr dirty="0"/>
              <a:t> </a:t>
            </a:r>
            <a:r>
              <a:rPr dirty="0" err="1"/>
              <a:t>лабораторной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 </a:t>
            </a:r>
            <a:r>
              <a:rPr dirty="0" err="1"/>
              <a:t>операционной</a:t>
            </a:r>
            <a:r>
              <a:rPr dirty="0"/>
              <a:t> </a:t>
            </a:r>
            <a:r>
              <a:rPr dirty="0" err="1"/>
              <a:t>системе</a:t>
            </a:r>
            <a:r>
              <a:rPr dirty="0"/>
              <a:t> </a:t>
            </a:r>
            <a:r>
              <a:rPr dirty="0" err="1"/>
              <a:t>создайте</a:t>
            </a:r>
            <a:r>
              <a:rPr dirty="0"/>
              <a:t> </a:t>
            </a:r>
            <a:r>
              <a:rPr dirty="0" err="1"/>
              <a:t>учётную</a:t>
            </a:r>
            <a:r>
              <a:rPr dirty="0"/>
              <a:t> </a:t>
            </a:r>
            <a:r>
              <a:rPr dirty="0" err="1"/>
              <a:t>запись</a:t>
            </a:r>
            <a:r>
              <a:rPr dirty="0"/>
              <a:t> </a:t>
            </a:r>
            <a:r>
              <a:rPr dirty="0" err="1"/>
              <a:t>пользователя</a:t>
            </a:r>
            <a:r>
              <a:rPr dirty="0"/>
              <a:t> guest (</a:t>
            </a:r>
            <a:r>
              <a:rPr dirty="0" err="1"/>
              <a:t>использую</a:t>
            </a:r>
            <a:r>
              <a:rPr dirty="0"/>
              <a:t> </a:t>
            </a:r>
            <a:r>
              <a:rPr dirty="0" err="1"/>
              <a:t>учётную</a:t>
            </a:r>
            <a:r>
              <a:rPr dirty="0"/>
              <a:t> </a:t>
            </a:r>
            <a:r>
              <a:rPr dirty="0" err="1"/>
              <a:t>запись</a:t>
            </a:r>
            <a:r>
              <a:rPr dirty="0"/>
              <a:t> </a:t>
            </a:r>
            <a:r>
              <a:rPr dirty="0" err="1"/>
              <a:t>администратора</a:t>
            </a:r>
            <a:r>
              <a:rPr dirty="0"/>
              <a:t>):  </a:t>
            </a:r>
            <a:r>
              <a:rPr dirty="0" err="1">
                <a:latin typeface="Courier"/>
              </a:rPr>
              <a:t>useradd</a:t>
            </a:r>
            <a:r>
              <a:rPr dirty="0">
                <a:latin typeface="Courier"/>
              </a:rPr>
              <a:t> guest</a:t>
            </a:r>
            <a:r>
              <a:rPr dirty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raw.githubusercontent.com/tgabriel22/Work/main/2022-2023/Информационная%20безопасность/infosec/Lab02/report/image/Capture.2PNG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82700"/>
            <a:ext cx="8229600" cy="1244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24638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Рис_2</a:t>
            </a:r>
          </a:p>
        </p:txBody>
      </p:sp>
      <p:sp>
        <p:nvSpPr>
          <p:cNvPr id="4" name="Rectangle 3"/>
          <p:cNvSpPr/>
          <p:nvPr/>
        </p:nvSpPr>
        <p:spPr>
          <a:xfrm>
            <a:off x="546100" y="482600"/>
            <a:ext cx="8089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AutoNum type="arabicPeriod" startAt="2"/>
            </a:pPr>
            <a:r>
              <a:rPr lang="ru-RU" dirty="0"/>
              <a:t>Задайте пароль для пользователя guest (использую учётную запись администратора): </a:t>
            </a:r>
            <a:r>
              <a:rPr lang="ru-RU" dirty="0">
                <a:latin typeface="Courier"/>
              </a:rPr>
              <a:t>passwd guest</a:t>
            </a:r>
            <a:r>
              <a:rPr lang="ru-RU" dirty="0"/>
              <a:t> 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546100" y="3098801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AutoNum type="arabicPeriod" startAt="3"/>
            </a:pPr>
            <a:r>
              <a:rPr lang="ru-RU" dirty="0"/>
              <a:t>Войдите в систему от имени пользователя guest. </a:t>
            </a:r>
            <a:endParaRPr lang="ru-RU" dirty="0"/>
          </a:p>
        </p:txBody>
      </p:sp>
      <p:pic>
        <p:nvPicPr>
          <p:cNvPr id="6" name="Picture 5" descr="https://raw.githubusercontent.com/tgabriel22/Work/main/2022-2023/Информационная%20безопасность/infosec/Lab02/report/image/Capture3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463117" y="3454400"/>
            <a:ext cx="4255866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TextBox 3"/>
          <p:cNvSpPr txBox="1"/>
          <p:nvPr/>
        </p:nvSpPr>
        <p:spPr>
          <a:xfrm>
            <a:off x="457200" y="62230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/>
              <a:t>Рис_3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9401"/>
            <a:ext cx="8216900" cy="2921000"/>
          </a:xfrm>
        </p:spPr>
        <p:txBody>
          <a:bodyPr/>
          <a:lstStyle/>
          <a:p>
            <a:pPr lvl="1">
              <a:buAutoNum type="arabicPeriod" startAt="4"/>
            </a:pPr>
            <a:r>
              <a:rPr dirty="0" err="1"/>
              <a:t>Определите</a:t>
            </a:r>
            <a:r>
              <a:rPr dirty="0"/>
              <a:t> </a:t>
            </a:r>
            <a:r>
              <a:rPr dirty="0" err="1"/>
              <a:t>директорию</a:t>
            </a:r>
            <a:r>
              <a:rPr dirty="0"/>
              <a:t>, в </a:t>
            </a:r>
            <a:r>
              <a:rPr dirty="0" err="1"/>
              <a:t>которой</a:t>
            </a:r>
            <a:r>
              <a:rPr dirty="0"/>
              <a:t> </a:t>
            </a:r>
            <a:r>
              <a:rPr dirty="0" err="1"/>
              <a:t>вы</a:t>
            </a:r>
            <a:r>
              <a:rPr dirty="0"/>
              <a:t> </a:t>
            </a:r>
            <a:r>
              <a:rPr dirty="0" err="1"/>
              <a:t>находитесь</a:t>
            </a:r>
            <a:r>
              <a:rPr dirty="0"/>
              <a:t>, </a:t>
            </a:r>
            <a:r>
              <a:rPr dirty="0" err="1"/>
              <a:t>командой</a:t>
            </a:r>
            <a:r>
              <a:rPr dirty="0"/>
              <a:t> </a:t>
            </a:r>
            <a:r>
              <a:rPr dirty="0" err="1">
                <a:latin typeface="Courier"/>
              </a:rPr>
              <a:t>pwd</a:t>
            </a:r>
            <a:r>
              <a:rPr dirty="0"/>
              <a:t>. </a:t>
            </a:r>
            <a:r>
              <a:rPr dirty="0" err="1"/>
              <a:t>Сравните</a:t>
            </a:r>
            <a:r>
              <a:rPr dirty="0"/>
              <a:t> </a:t>
            </a:r>
            <a:r>
              <a:rPr dirty="0" err="1"/>
              <a:t>её</a:t>
            </a:r>
            <a:r>
              <a:rPr dirty="0"/>
              <a:t> с </a:t>
            </a:r>
            <a:r>
              <a:rPr dirty="0" err="1"/>
              <a:t>приглашением</a:t>
            </a:r>
            <a:r>
              <a:rPr dirty="0"/>
              <a:t> </a:t>
            </a:r>
            <a:r>
              <a:rPr dirty="0" err="1"/>
              <a:t>командной</a:t>
            </a:r>
            <a:r>
              <a:rPr dirty="0"/>
              <a:t> </a:t>
            </a:r>
            <a:r>
              <a:rPr dirty="0" err="1"/>
              <a:t>строки</a:t>
            </a:r>
            <a:r>
              <a:rPr dirty="0"/>
              <a:t>. </a:t>
            </a:r>
            <a:r>
              <a:rPr dirty="0" err="1"/>
              <a:t>Определите</a:t>
            </a:r>
            <a:r>
              <a:rPr dirty="0"/>
              <a:t>, </a:t>
            </a:r>
            <a:r>
              <a:rPr dirty="0" err="1"/>
              <a:t>является</a:t>
            </a:r>
            <a:r>
              <a:rPr dirty="0"/>
              <a:t> </a:t>
            </a:r>
            <a:r>
              <a:rPr dirty="0" err="1"/>
              <a:t>ли</a:t>
            </a:r>
            <a:r>
              <a:rPr dirty="0"/>
              <a:t> </a:t>
            </a:r>
            <a:r>
              <a:rPr dirty="0" err="1"/>
              <a:t>она</a:t>
            </a:r>
            <a:r>
              <a:rPr dirty="0"/>
              <a:t> </a:t>
            </a:r>
            <a:r>
              <a:rPr dirty="0" err="1"/>
              <a:t>вашей</a:t>
            </a:r>
            <a:r>
              <a:rPr dirty="0"/>
              <a:t> </a:t>
            </a:r>
            <a:r>
              <a:rPr dirty="0" err="1"/>
              <a:t>домашней</a:t>
            </a:r>
            <a:r>
              <a:rPr dirty="0"/>
              <a:t> </a:t>
            </a:r>
            <a:r>
              <a:rPr dirty="0" err="1"/>
              <a:t>директорией</a:t>
            </a:r>
            <a:r>
              <a:rPr dirty="0"/>
              <a:t>?</a:t>
            </a:r>
          </a:p>
          <a:p>
            <a:pPr lvl="1"/>
            <a:r>
              <a:rPr dirty="0" err="1"/>
              <a:t>Да</a:t>
            </a:r>
            <a:r>
              <a:rPr dirty="0"/>
              <a:t> </a:t>
            </a:r>
          </a:p>
        </p:txBody>
      </p:sp>
      <p:pic>
        <p:nvPicPr>
          <p:cNvPr id="4" name="Picture 3" descr="https://raw.githubusercontent.com/tgabriel22/Work/main/2022-2023/Информационная%20безопасность/infosec/Lab02/report/image/Capture4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44500" y="3429000"/>
            <a:ext cx="8229600" cy="176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44500" y="53213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/>
              <a:t>Рис_4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0" y="317501"/>
            <a:ext cx="7848600" cy="825500"/>
          </a:xfrm>
        </p:spPr>
        <p:txBody>
          <a:bodyPr>
            <a:normAutofit fontScale="92500" lnSpcReduction="10000"/>
          </a:bodyPr>
          <a:lstStyle/>
          <a:p>
            <a:pPr lvl="1">
              <a:buAutoNum type="arabicPeriod" startAt="5"/>
            </a:pPr>
            <a:r>
              <a:rPr dirty="0" err="1"/>
              <a:t>Уточните</a:t>
            </a:r>
            <a:r>
              <a:rPr dirty="0"/>
              <a:t> </a:t>
            </a:r>
            <a:r>
              <a:rPr dirty="0" err="1"/>
              <a:t>имя</a:t>
            </a:r>
            <a:r>
              <a:rPr dirty="0"/>
              <a:t> </a:t>
            </a:r>
            <a:r>
              <a:rPr dirty="0" err="1"/>
              <a:t>вашего</a:t>
            </a:r>
            <a:r>
              <a:rPr dirty="0"/>
              <a:t> </a:t>
            </a:r>
            <a:r>
              <a:rPr dirty="0" err="1"/>
              <a:t>пользователя</a:t>
            </a:r>
            <a:r>
              <a:rPr dirty="0"/>
              <a:t> </a:t>
            </a:r>
            <a:r>
              <a:rPr dirty="0" err="1"/>
              <a:t>командой</a:t>
            </a:r>
            <a:r>
              <a:rPr dirty="0"/>
              <a:t> </a:t>
            </a:r>
            <a:r>
              <a:rPr dirty="0" err="1">
                <a:latin typeface="Courier"/>
              </a:rPr>
              <a:t>whoami</a:t>
            </a:r>
            <a:r>
              <a:rPr dirty="0"/>
              <a:t>. </a:t>
            </a:r>
          </a:p>
        </p:txBody>
      </p:sp>
      <p:pic>
        <p:nvPicPr>
          <p:cNvPr id="4" name="Picture 3" descr="https://raw.githubusercontent.com/tgabriel22/Work/main/2022-2023/Информационная%20безопасность/infosec/Lab02/report/image/Capture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06501"/>
            <a:ext cx="8229600" cy="135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0850" y="25781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Рис_5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6575" y="3187700"/>
            <a:ext cx="7981950" cy="18414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/>
              <a:buAutoNum type="arabicPeriod" startAt="6"/>
            </a:pPr>
            <a:r>
              <a:rPr lang="ru-RU" dirty="0" smtClean="0"/>
              <a:t>Уточните имя вашего пользователя, его группу, а также группы, куда входит пользователь, командой </a:t>
            </a:r>
            <a:r>
              <a:rPr lang="ru-RU" dirty="0" smtClean="0">
                <a:latin typeface="Courier"/>
              </a:rPr>
              <a:t>id</a:t>
            </a:r>
            <a:r>
              <a:rPr lang="ru-RU" dirty="0" smtClean="0"/>
              <a:t>. Выведенные значения uid, gid и др. запомните. Сравните вывод id с выводом команды </a:t>
            </a:r>
            <a:r>
              <a:rPr lang="ru-RU" dirty="0" smtClean="0">
                <a:latin typeface="Courier"/>
              </a:rPr>
              <a:t>groups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значения совпадают.</a:t>
            </a:r>
            <a:endParaRPr lang="ru-RU" dirty="0"/>
          </a:p>
        </p:txBody>
      </p:sp>
      <p:pic>
        <p:nvPicPr>
          <p:cNvPr id="7" name="Picture 6" descr="https://raw.githubusercontent.com/tgabriel22/Work/main/2022-2023/Информационная%20безопасность/infosec/Lab02/report/image/Capture6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2750" y="4978399"/>
            <a:ext cx="8229600" cy="114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8" name="TextBox 3"/>
          <p:cNvSpPr txBox="1"/>
          <p:nvPr/>
        </p:nvSpPr>
        <p:spPr>
          <a:xfrm>
            <a:off x="457200" y="60960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Рис_6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3701"/>
            <a:ext cx="8229600" cy="2285999"/>
          </a:xfrm>
        </p:spPr>
        <p:txBody>
          <a:bodyPr>
            <a:normAutofit fontScale="85000" lnSpcReduction="20000"/>
          </a:bodyPr>
          <a:lstStyle/>
          <a:p>
            <a:pPr lvl="1">
              <a:buAutoNum type="arabicPeriod" startAt="7"/>
            </a:pPr>
            <a:r>
              <a:rPr sz="2000" dirty="0" err="1"/>
              <a:t>Сравните</a:t>
            </a:r>
            <a:r>
              <a:rPr sz="2000" dirty="0"/>
              <a:t> </a:t>
            </a:r>
            <a:r>
              <a:rPr sz="2000" dirty="0" err="1"/>
              <a:t>полученную</a:t>
            </a:r>
            <a:r>
              <a:rPr sz="2000" dirty="0"/>
              <a:t> </a:t>
            </a:r>
            <a:r>
              <a:rPr sz="2000" dirty="0" err="1"/>
              <a:t>информацию</a:t>
            </a:r>
            <a:r>
              <a:rPr sz="2000" dirty="0"/>
              <a:t> </a:t>
            </a:r>
            <a:r>
              <a:rPr sz="2000" dirty="0" err="1"/>
              <a:t>об</a:t>
            </a:r>
            <a:r>
              <a:rPr sz="2000" dirty="0"/>
              <a:t> </a:t>
            </a:r>
            <a:r>
              <a:rPr sz="2000" dirty="0" err="1"/>
              <a:t>имени</a:t>
            </a:r>
            <a:r>
              <a:rPr sz="2000" dirty="0"/>
              <a:t> </a:t>
            </a:r>
            <a:r>
              <a:rPr sz="2000" dirty="0" err="1"/>
              <a:t>пользователя</a:t>
            </a:r>
            <a:r>
              <a:rPr sz="2000" dirty="0"/>
              <a:t> с </a:t>
            </a:r>
            <a:r>
              <a:rPr sz="2000" dirty="0" err="1"/>
              <a:t>данными</a:t>
            </a:r>
            <a:r>
              <a:rPr sz="2000" dirty="0"/>
              <a:t>, </a:t>
            </a:r>
            <a:r>
              <a:rPr sz="2000" dirty="0" err="1"/>
              <a:t>выводимыми</a:t>
            </a:r>
            <a:r>
              <a:rPr sz="2000" dirty="0"/>
              <a:t> в </a:t>
            </a:r>
            <a:r>
              <a:rPr sz="2000" dirty="0" err="1"/>
              <a:t>приглашении</a:t>
            </a:r>
            <a:r>
              <a:rPr sz="2000" dirty="0"/>
              <a:t> </a:t>
            </a:r>
            <a:r>
              <a:rPr sz="2000" dirty="0" err="1"/>
              <a:t>командной</a:t>
            </a:r>
            <a:r>
              <a:rPr sz="2000" dirty="0"/>
              <a:t> </a:t>
            </a:r>
            <a:r>
              <a:rPr sz="2000" dirty="0" err="1"/>
              <a:t>строки</a:t>
            </a:r>
            <a:r>
              <a:rPr sz="2000" dirty="0"/>
              <a:t>.</a:t>
            </a:r>
          </a:p>
          <a:p>
            <a:pPr lvl="1"/>
            <a:r>
              <a:rPr sz="2000" dirty="0" err="1"/>
              <a:t>значения</a:t>
            </a:r>
            <a:r>
              <a:rPr sz="2000" dirty="0"/>
              <a:t> </a:t>
            </a:r>
            <a:r>
              <a:rPr sz="2000" dirty="0" err="1"/>
              <a:t>совпадают</a:t>
            </a:r>
            <a:r>
              <a:rPr sz="2000" dirty="0"/>
              <a:t>.(Рис_6) </a:t>
            </a:r>
          </a:p>
          <a:p>
            <a:pPr lvl="1">
              <a:buAutoNum type="arabicPeriod" startAt="8"/>
            </a:pPr>
            <a:r>
              <a:rPr sz="2000" dirty="0" err="1"/>
              <a:t>Просмотрите</a:t>
            </a:r>
            <a:r>
              <a:rPr sz="2000" dirty="0"/>
              <a:t> </a:t>
            </a:r>
            <a:r>
              <a:rPr sz="2000" dirty="0" err="1"/>
              <a:t>файл</a:t>
            </a:r>
            <a:r>
              <a:rPr sz="2000" dirty="0"/>
              <a:t> </a:t>
            </a:r>
            <a:r>
              <a:rPr sz="2000" dirty="0">
                <a:latin typeface="Courier"/>
              </a:rPr>
              <a:t>/</a:t>
            </a:r>
            <a:r>
              <a:rPr sz="2000" dirty="0" err="1">
                <a:latin typeface="Courier"/>
              </a:rPr>
              <a:t>etc</a:t>
            </a:r>
            <a:r>
              <a:rPr sz="2000" dirty="0">
                <a:latin typeface="Courier"/>
              </a:rPr>
              <a:t>/</a:t>
            </a:r>
            <a:r>
              <a:rPr sz="2000" dirty="0" err="1">
                <a:latin typeface="Courier"/>
              </a:rPr>
              <a:t>passwd</a:t>
            </a:r>
            <a:r>
              <a:rPr sz="2000" dirty="0"/>
              <a:t> </a:t>
            </a:r>
            <a:r>
              <a:rPr sz="2000" dirty="0" err="1"/>
              <a:t>командой</a:t>
            </a:r>
            <a:r>
              <a:rPr sz="2000" dirty="0"/>
              <a:t> </a:t>
            </a:r>
            <a:r>
              <a:rPr sz="2000" dirty="0">
                <a:latin typeface="Courier"/>
              </a:rPr>
              <a:t>cat /</a:t>
            </a:r>
            <a:r>
              <a:rPr sz="2000" dirty="0" err="1">
                <a:latin typeface="Courier"/>
              </a:rPr>
              <a:t>etc</a:t>
            </a:r>
            <a:r>
              <a:rPr sz="2000" dirty="0">
                <a:latin typeface="Courier"/>
              </a:rPr>
              <a:t>/</a:t>
            </a:r>
            <a:r>
              <a:rPr sz="2000" dirty="0" err="1">
                <a:latin typeface="Courier"/>
              </a:rPr>
              <a:t>passwd</a:t>
            </a:r>
            <a:r>
              <a:rPr sz="2000" dirty="0"/>
              <a:t> </a:t>
            </a:r>
            <a:r>
              <a:rPr sz="2000" dirty="0" err="1"/>
              <a:t>Найдите</a:t>
            </a:r>
            <a:r>
              <a:rPr sz="2000" dirty="0"/>
              <a:t> в </a:t>
            </a:r>
            <a:r>
              <a:rPr sz="2000" dirty="0" err="1"/>
              <a:t>нём</a:t>
            </a:r>
            <a:r>
              <a:rPr sz="2000" dirty="0"/>
              <a:t> </a:t>
            </a:r>
            <a:r>
              <a:rPr sz="2000" dirty="0" err="1"/>
              <a:t>свою</a:t>
            </a:r>
            <a:r>
              <a:rPr sz="2000" dirty="0"/>
              <a:t> </a:t>
            </a:r>
            <a:r>
              <a:rPr sz="2000" dirty="0" err="1"/>
              <a:t>учётную</a:t>
            </a:r>
            <a:r>
              <a:rPr sz="2000" dirty="0"/>
              <a:t> </a:t>
            </a:r>
            <a:r>
              <a:rPr sz="2000" dirty="0" err="1"/>
              <a:t>запись</a:t>
            </a:r>
            <a:r>
              <a:rPr sz="2000" dirty="0"/>
              <a:t>. </a:t>
            </a:r>
            <a:r>
              <a:rPr sz="2000" dirty="0" err="1"/>
              <a:t>Определите</a:t>
            </a:r>
            <a:r>
              <a:rPr sz="2000" dirty="0"/>
              <a:t> </a:t>
            </a:r>
            <a:r>
              <a:rPr sz="2000" dirty="0" err="1"/>
              <a:t>uid</a:t>
            </a:r>
            <a:r>
              <a:rPr sz="2000" dirty="0"/>
              <a:t> </a:t>
            </a:r>
            <a:r>
              <a:rPr sz="2000" dirty="0" err="1"/>
              <a:t>пользователя</a:t>
            </a:r>
            <a:r>
              <a:rPr sz="2000" dirty="0"/>
              <a:t>.</a:t>
            </a:r>
          </a:p>
          <a:p>
            <a:pPr lvl="1"/>
            <a:r>
              <a:rPr sz="2000" dirty="0"/>
              <a:t>1001 (Рис_6)</a:t>
            </a:r>
          </a:p>
          <a:p>
            <a:pPr marL="0" lvl="0" indent="0">
              <a:buNone/>
            </a:pPr>
            <a:r>
              <a:rPr sz="2000" dirty="0" err="1"/>
              <a:t>Определите</a:t>
            </a:r>
            <a:r>
              <a:rPr sz="2000" dirty="0"/>
              <a:t> </a:t>
            </a:r>
            <a:r>
              <a:rPr sz="2000" dirty="0" err="1"/>
              <a:t>gid</a:t>
            </a:r>
            <a:r>
              <a:rPr sz="2000" dirty="0"/>
              <a:t> </a:t>
            </a:r>
            <a:r>
              <a:rPr sz="2000" dirty="0" err="1"/>
              <a:t>пользователя</a:t>
            </a:r>
            <a:r>
              <a:rPr sz="2000" dirty="0"/>
              <a:t>. - 1001 (Рис_6)</a:t>
            </a:r>
          </a:p>
          <a:p>
            <a:pPr marL="0" lvl="0" indent="0">
              <a:buNone/>
            </a:pPr>
            <a:r>
              <a:rPr sz="2000" dirty="0" err="1"/>
              <a:t>Сравните</a:t>
            </a:r>
            <a:r>
              <a:rPr sz="2000" dirty="0"/>
              <a:t> </a:t>
            </a:r>
            <a:r>
              <a:rPr sz="2000" dirty="0" err="1"/>
              <a:t>найденные</a:t>
            </a:r>
            <a:r>
              <a:rPr sz="2000" dirty="0"/>
              <a:t> </a:t>
            </a:r>
            <a:r>
              <a:rPr sz="2000" dirty="0" err="1"/>
              <a:t>значения</a:t>
            </a:r>
            <a:r>
              <a:rPr sz="2000" dirty="0"/>
              <a:t> с </a:t>
            </a:r>
            <a:r>
              <a:rPr sz="2000" dirty="0" err="1"/>
              <a:t>полученными</a:t>
            </a:r>
            <a:r>
              <a:rPr sz="2000" dirty="0"/>
              <a:t> в </a:t>
            </a:r>
            <a:r>
              <a:rPr sz="2000" dirty="0" err="1"/>
              <a:t>предыдущих</a:t>
            </a:r>
            <a:r>
              <a:rPr sz="2000" dirty="0"/>
              <a:t> </a:t>
            </a:r>
            <a:r>
              <a:rPr sz="2000" dirty="0" err="1"/>
              <a:t>пунктах</a:t>
            </a:r>
            <a:r>
              <a:rPr sz="2000" dirty="0"/>
              <a:t>. - </a:t>
            </a:r>
            <a:r>
              <a:rPr sz="2000" dirty="0" err="1"/>
              <a:t>значения</a:t>
            </a:r>
            <a:r>
              <a:rPr sz="2000" dirty="0"/>
              <a:t> </a:t>
            </a:r>
            <a:r>
              <a:rPr sz="2000" dirty="0" err="1"/>
              <a:t>совпадают</a:t>
            </a:r>
            <a:r>
              <a:rPr sz="2000" dirty="0"/>
              <a:t>.  </a:t>
            </a:r>
            <a:r>
              <a:rPr sz="2000" dirty="0">
                <a:latin typeface="Courier"/>
              </a:rPr>
              <a:t>cat /</a:t>
            </a:r>
            <a:r>
              <a:rPr sz="2000" dirty="0" err="1">
                <a:latin typeface="Courier"/>
              </a:rPr>
              <a:t>etc</a:t>
            </a:r>
            <a:r>
              <a:rPr sz="2000" dirty="0">
                <a:latin typeface="Courier"/>
              </a:rPr>
              <a:t>/</a:t>
            </a:r>
            <a:r>
              <a:rPr sz="2000" dirty="0" err="1">
                <a:latin typeface="Courier"/>
              </a:rPr>
              <a:t>passwd</a:t>
            </a:r>
            <a:r>
              <a:rPr sz="2000" dirty="0">
                <a:latin typeface="Courier"/>
              </a:rPr>
              <a:t> | grep guest</a:t>
            </a:r>
            <a:r>
              <a:rPr sz="2000" dirty="0"/>
              <a:t> </a:t>
            </a:r>
          </a:p>
        </p:txBody>
      </p:sp>
      <p:pic>
        <p:nvPicPr>
          <p:cNvPr id="4" name="Picture 3" descr="https://raw.githubusercontent.com/tgabriel22/Work/main/2022-2023/Информационная%20безопасность/infosec/Lab02/report/image/Capture7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832100"/>
            <a:ext cx="8229600" cy="176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45720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Рис_7</a:t>
            </a:r>
          </a:p>
        </p:txBody>
      </p:sp>
      <p:pic>
        <p:nvPicPr>
          <p:cNvPr id="6" name="Picture 5" descr="https://raw.githubusercontent.com/tgabriel22/Work/main/2022-2023/Информационная%20безопасность/infosec/Lab02/report/image/Capture8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5080000"/>
            <a:ext cx="8229600" cy="85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TextBox 3"/>
          <p:cNvSpPr txBox="1"/>
          <p:nvPr/>
        </p:nvSpPr>
        <p:spPr>
          <a:xfrm>
            <a:off x="457200" y="60325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Рис_8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759</Words>
  <Application>Microsoft Office PowerPoint</Application>
  <PresentationFormat>On-screen Show (4:3)</PresentationFormat>
  <Paragraphs>173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Информационная безопасность</vt:lpstr>
      <vt:lpstr>Информация</vt:lpstr>
      <vt:lpstr>PowerPoint Presentation</vt:lpstr>
      <vt:lpstr>Выполнение лабораторной работы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безопасность</dc:title>
  <dc:creator>Габриэль Тьерри</dc:creator>
  <cp:keywords/>
  <cp:lastModifiedBy>Тьерри Габриэль</cp:lastModifiedBy>
  <cp:revision>3</cp:revision>
  <dcterms:created xsi:type="dcterms:W3CDTF">2023-09-16T19:41:47Z</dcterms:created>
  <dcterms:modified xsi:type="dcterms:W3CDTF">2023-09-16T20:09:21Z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16 сентября 2023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subtitle">
    <vt:lpwstr>Презентация к лабораторной работе №_02</vt:lpwstr>
  </property>
  <property fmtid="{D5CDD505-2E9C-101B-9397-08002B2CF9AE}" pid="11" name="theme">
    <vt:lpwstr>metropolis</vt:lpwstr>
  </property>
  <property fmtid="{D5CDD505-2E9C-101B-9397-08002B2CF9AE}" pid="12" name="toc">
    <vt:lpwstr>False</vt:lpwstr>
  </property>
  <property fmtid="{D5CDD505-2E9C-101B-9397-08002B2CF9AE}" pid="13" name="toc-title">
    <vt:lpwstr>Содержание</vt:lpwstr>
  </property>
</Properties>
</file>