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75"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7" r:id="rId20"/>
    <p:sldId id="278"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1132765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216021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3274003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8983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1330770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373636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2927132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1922333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362655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422999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262341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136661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246861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403519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156312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358727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2035F6-05A9-475F-A9D9-570AC1C070D1}" type="datetimeFigureOut">
              <a:rPr lang="en-IN" smtClean="0"/>
              <a:t>01-12-2017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34CA81E-F092-4266-8186-E7E974DFEE00}" type="slidenum">
              <a:rPr lang="en-IN" smtClean="0"/>
              <a:t>‹#›</a:t>
            </a:fld>
            <a:endParaRPr lang="en-IN" dirty="0"/>
          </a:p>
        </p:txBody>
      </p:sp>
    </p:spTree>
    <p:extLst>
      <p:ext uri="{BB962C8B-B14F-4D97-AF65-F5344CB8AC3E}">
        <p14:creationId xmlns:p14="http://schemas.microsoft.com/office/powerpoint/2010/main" val="143835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2035F6-05A9-475F-A9D9-570AC1C070D1}" type="datetimeFigureOut">
              <a:rPr lang="en-IN" smtClean="0"/>
              <a:t>01-12-2017</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4CA81E-F092-4266-8186-E7E974DFEE00}" type="slidenum">
              <a:rPr lang="en-IN" smtClean="0"/>
              <a:t>‹#›</a:t>
            </a:fld>
            <a:endParaRPr lang="en-IN" dirty="0"/>
          </a:p>
        </p:txBody>
      </p:sp>
    </p:spTree>
    <p:extLst>
      <p:ext uri="{BB962C8B-B14F-4D97-AF65-F5344CB8AC3E}">
        <p14:creationId xmlns:p14="http://schemas.microsoft.com/office/powerpoint/2010/main" val="3494795437"/>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5505" y="623571"/>
            <a:ext cx="10260990" cy="3523885"/>
          </a:xfrm>
        </p:spPr>
        <p:txBody>
          <a:bodyPr>
            <a:normAutofit/>
          </a:bodyPr>
          <a:lstStyle/>
          <a:p>
            <a:pPr algn="ctr">
              <a:lnSpc>
                <a:spcPct val="90000"/>
              </a:lnSpc>
            </a:pPr>
            <a:r>
              <a:rPr lang="en-US" sz="3800" dirty="0"/>
              <a:t/>
            </a:r>
            <a:br>
              <a:rPr lang="en-US" sz="3800" dirty="0"/>
            </a:br>
            <a:r>
              <a:rPr lang="en-US" sz="3800" dirty="0"/>
              <a:t/>
            </a:r>
            <a:br>
              <a:rPr lang="en-US" sz="3800" dirty="0"/>
            </a:br>
            <a:r>
              <a:rPr lang="en-US" sz="3800" dirty="0"/>
              <a:t/>
            </a:r>
            <a:br>
              <a:rPr lang="en-US" sz="3800" dirty="0"/>
            </a:br>
            <a:r>
              <a:rPr lang="en-US" sz="3800" dirty="0"/>
              <a:t/>
            </a:r>
            <a:br>
              <a:rPr lang="en-US" sz="3800" dirty="0"/>
            </a:br>
            <a:r>
              <a:rPr lang="en-US" sz="3800" dirty="0"/>
              <a:t>Live Streaming Data Analysis By Distributed Technology Hive</a:t>
            </a:r>
          </a:p>
        </p:txBody>
      </p:sp>
      <p:sp>
        <p:nvSpPr>
          <p:cNvPr id="3" name="Subtitle 2"/>
          <p:cNvSpPr>
            <a:spLocks noGrp="1"/>
          </p:cNvSpPr>
          <p:nvPr>
            <p:ph type="subTitle" idx="1"/>
          </p:nvPr>
        </p:nvSpPr>
        <p:spPr>
          <a:xfrm>
            <a:off x="965505" y="4777380"/>
            <a:ext cx="10260990" cy="1209763"/>
          </a:xfrm>
        </p:spPr>
        <p:txBody>
          <a:bodyPr>
            <a:normAutofit/>
          </a:bodyPr>
          <a:lstStyle/>
          <a:p>
            <a:pPr algn="ctr"/>
            <a:r>
              <a:rPr lang="en-US" sz="2400" dirty="0">
                <a:solidFill>
                  <a:schemeClr val="tx1"/>
                </a:solidFill>
              </a:rPr>
              <a:t>                                       - Thirupathi Gandla, Saivivek Therala</a:t>
            </a:r>
          </a:p>
        </p:txBody>
      </p:sp>
    </p:spTree>
    <p:extLst>
      <p:ext uri="{BB962C8B-B14F-4D97-AF65-F5344CB8AC3E}">
        <p14:creationId xmlns:p14="http://schemas.microsoft.com/office/powerpoint/2010/main" val="340982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3A6C6-69B7-4CB6-9A0C-234440608131}"/>
              </a:ext>
            </a:extLst>
          </p:cNvPr>
          <p:cNvSpPr>
            <a:spLocks noGrp="1"/>
          </p:cNvSpPr>
          <p:nvPr>
            <p:ph type="title"/>
          </p:nvPr>
        </p:nvSpPr>
        <p:spPr/>
        <p:txBody>
          <a:bodyPr/>
          <a:lstStyle/>
          <a:p>
            <a:endParaRPr lang="en-IN"/>
          </a:p>
        </p:txBody>
      </p:sp>
      <p:pic>
        <p:nvPicPr>
          <p:cNvPr id="5" name="Content Placeholder 4" descr="A screenshot of a cell phone&#10;&#10;Description generated with high confidence">
            <a:extLst>
              <a:ext uri="{FF2B5EF4-FFF2-40B4-BE49-F238E27FC236}">
                <a16:creationId xmlns:a16="http://schemas.microsoft.com/office/drawing/2014/main" xmlns="" id="{FAC5A7A6-2F4E-4FC5-B815-056CDEB31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127" y="1853248"/>
            <a:ext cx="10061129" cy="3432312"/>
          </a:xfrm>
        </p:spPr>
      </p:pic>
    </p:spTree>
    <p:extLst>
      <p:ext uri="{BB962C8B-B14F-4D97-AF65-F5344CB8AC3E}">
        <p14:creationId xmlns:p14="http://schemas.microsoft.com/office/powerpoint/2010/main" val="95649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34" y="365126"/>
            <a:ext cx="10689566" cy="842572"/>
          </a:xfrm>
        </p:spPr>
        <p:txBody>
          <a:bodyPr>
            <a:normAutofit/>
          </a:bodyPr>
          <a:lstStyle/>
          <a:p>
            <a:r>
              <a:rPr lang="en-US" sz="4000" b="1" dirty="0"/>
              <a:t>System requirements</a:t>
            </a:r>
            <a:endParaRPr lang="en-US" sz="4000" dirty="0"/>
          </a:p>
        </p:txBody>
      </p:sp>
      <p:sp>
        <p:nvSpPr>
          <p:cNvPr id="3" name="Content Placeholder 2"/>
          <p:cNvSpPr>
            <a:spLocks noGrp="1"/>
          </p:cNvSpPr>
          <p:nvPr>
            <p:ph idx="1"/>
          </p:nvPr>
        </p:nvSpPr>
        <p:spPr>
          <a:xfrm>
            <a:off x="595223" y="1337094"/>
            <a:ext cx="10758577" cy="4839869"/>
          </a:xfrm>
        </p:spPr>
        <p:txBody>
          <a:bodyPr>
            <a:normAutofit/>
          </a:bodyPr>
          <a:lstStyle/>
          <a:p>
            <a:pPr marL="342900" lvl="0" indent="-342900" algn="just">
              <a:buFont typeface="Wingdings" panose="05000000000000000000" pitchFamily="2" charset="2"/>
              <a:buChar char="Ø"/>
            </a:pPr>
            <a:r>
              <a:rPr lang="en-US" sz="2400" dirty="0"/>
              <a:t>Environment: IBM Info Sphere Big Insights v3.0</a:t>
            </a:r>
          </a:p>
          <a:p>
            <a:pPr marL="342900" lvl="0" indent="-342900" algn="just">
              <a:buFont typeface="Wingdings" panose="05000000000000000000" pitchFamily="2" charset="2"/>
              <a:buChar char="Ø"/>
            </a:pPr>
            <a:r>
              <a:rPr lang="en-US" sz="2400" dirty="0"/>
              <a:t>NoSQL Tool: Hive</a:t>
            </a:r>
          </a:p>
          <a:p>
            <a:pPr marL="342900" lvl="0" indent="-342900" algn="just">
              <a:buFont typeface="Wingdings" panose="05000000000000000000" pitchFamily="2" charset="2"/>
              <a:buChar char="Ø"/>
            </a:pPr>
            <a:r>
              <a:rPr lang="en-US" sz="2400" dirty="0"/>
              <a:t>Visualization: IBM Big Sheets, Google Fusion Tables, Google Earth.</a:t>
            </a:r>
          </a:p>
          <a:p>
            <a:pPr marL="342900" lvl="0" indent="-342900" algn="just">
              <a:buFont typeface="Wingdings" panose="05000000000000000000" pitchFamily="2" charset="2"/>
              <a:buChar char="Ø"/>
            </a:pPr>
            <a:r>
              <a:rPr lang="en-US" sz="2400" dirty="0"/>
              <a:t>Programming Languages: Python, Java</a:t>
            </a:r>
          </a:p>
          <a:p>
            <a:pPr marL="342900" lvl="0" indent="-342900" algn="just">
              <a:buFont typeface="Wingdings" panose="05000000000000000000" pitchFamily="2" charset="2"/>
              <a:buChar char="Ø"/>
            </a:pPr>
            <a:r>
              <a:rPr lang="en-US" sz="2400" dirty="0"/>
              <a:t>Data Source : Twitter Data on keyword “android”</a:t>
            </a:r>
          </a:p>
          <a:p>
            <a:pPr marL="342900" lvl="0" indent="-342900" algn="just">
              <a:buFont typeface="Wingdings" panose="05000000000000000000" pitchFamily="2" charset="2"/>
              <a:buChar char="Ø"/>
            </a:pPr>
            <a:r>
              <a:rPr lang="en-US" sz="2400" dirty="0"/>
              <a:t>Volume of Data : 783,876 Tweets</a:t>
            </a:r>
          </a:p>
          <a:p>
            <a:pPr marL="342900" lvl="0" indent="-342900" algn="just">
              <a:buFont typeface="Wingdings" panose="05000000000000000000" pitchFamily="2" charset="2"/>
              <a:buChar char="Ø"/>
            </a:pPr>
            <a:r>
              <a:rPr lang="en-US" sz="2400" dirty="0"/>
              <a:t>Data Size : 3.87 GB </a:t>
            </a:r>
          </a:p>
          <a:p>
            <a:pPr marL="342900" lvl="0" indent="-342900" algn="just">
              <a:buFont typeface="Wingdings" panose="05000000000000000000" pitchFamily="2" charset="2"/>
              <a:buChar char="Ø"/>
            </a:pPr>
            <a:r>
              <a:rPr lang="en-US" sz="2400" dirty="0"/>
              <a:t>Data Format : </a:t>
            </a:r>
            <a:r>
              <a:rPr lang="en-US" sz="2400" dirty="0" err="1"/>
              <a:t>json</a:t>
            </a:r>
            <a:endParaRPr lang="en-US" sz="2400" dirty="0"/>
          </a:p>
          <a:p>
            <a:pPr marL="0" lvl="0" indent="0" algn="just">
              <a:buNone/>
            </a:pPr>
            <a:endParaRPr lang="en-US" dirty="0"/>
          </a:p>
        </p:txBody>
      </p:sp>
    </p:spTree>
    <p:extLst>
      <p:ext uri="{BB962C8B-B14F-4D97-AF65-F5344CB8AC3E}">
        <p14:creationId xmlns:p14="http://schemas.microsoft.com/office/powerpoint/2010/main" val="65786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xmlns=""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31">
            <a:extLst>
              <a:ext uri="{FF2B5EF4-FFF2-40B4-BE49-F238E27FC236}">
                <a16:creationId xmlns:a16="http://schemas.microsoft.com/office/drawing/2014/main" xmlns=""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5">
            <a:extLst>
              <a:ext uri="{FF2B5EF4-FFF2-40B4-BE49-F238E27FC236}">
                <a16:creationId xmlns:a16="http://schemas.microsoft.com/office/drawing/2014/main" xmlns=""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6" name="Content Placeholder 3" descr="D:\Principles of Big Data Management\results\Tweet_Contribution_WordCloud.jpg"/>
          <p:cNvPicPr>
            <a:picLocks/>
          </p:cNvPicPr>
          <p:nvPr/>
        </p:nvPicPr>
        <p:blipFill rotWithShape="1">
          <a:blip r:embed="rId2">
            <a:extLst>
              <a:ext uri="{28A0092B-C50C-407E-A947-70E740481C1C}">
                <a14:useLocalDpi xmlns:a14="http://schemas.microsoft.com/office/drawing/2010/main" val="0"/>
              </a:ext>
            </a:extLst>
          </a:blip>
          <a:srcRect l="4794" r="58338"/>
          <a:stretch/>
        </p:blipFill>
        <p:spPr bwMode="auto">
          <a:xfrm>
            <a:off x="6093992" y="1193196"/>
            <a:ext cx="5449889" cy="4471604"/>
          </a:xfrm>
          <a:prstGeom prst="rect">
            <a:avLst/>
          </a:prstGeom>
          <a:noFill/>
          <a:effectLst/>
        </p:spPr>
      </p:pic>
      <p:sp>
        <p:nvSpPr>
          <p:cNvPr id="19" name="Rectangle 18">
            <a:extLst>
              <a:ext uri="{FF2B5EF4-FFF2-40B4-BE49-F238E27FC236}">
                <a16:creationId xmlns:a16="http://schemas.microsoft.com/office/drawing/2014/main" xmlns=""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1" y="629266"/>
            <a:ext cx="4166510" cy="1622321"/>
          </a:xfrm>
        </p:spPr>
        <p:txBody>
          <a:bodyPr>
            <a:normAutofit/>
          </a:bodyPr>
          <a:lstStyle/>
          <a:p>
            <a:r>
              <a:rPr lang="en-US">
                <a:solidFill>
                  <a:srgbClr val="EBEBEB"/>
                </a:solidFill>
              </a:rPr>
              <a:t>Query1</a:t>
            </a:r>
          </a:p>
        </p:txBody>
      </p:sp>
      <p:sp>
        <p:nvSpPr>
          <p:cNvPr id="3" name="Content Placeholder 2"/>
          <p:cNvSpPr>
            <a:spLocks noGrp="1"/>
          </p:cNvSpPr>
          <p:nvPr>
            <p:ph idx="1"/>
          </p:nvPr>
        </p:nvSpPr>
        <p:spPr>
          <a:xfrm>
            <a:off x="648931" y="2438400"/>
            <a:ext cx="4166509" cy="3785419"/>
          </a:xfrm>
        </p:spPr>
        <p:txBody>
          <a:bodyPr>
            <a:normAutofit/>
          </a:bodyPr>
          <a:lstStyle/>
          <a:p>
            <a:pPr marL="0" indent="0">
              <a:buNone/>
            </a:pPr>
            <a:r>
              <a:rPr lang="en-US" b="1">
                <a:solidFill>
                  <a:srgbClr val="EBEBEB"/>
                </a:solidFill>
              </a:rPr>
              <a:t>Description</a:t>
            </a:r>
            <a:r>
              <a:rPr lang="en-US">
                <a:solidFill>
                  <a:srgbClr val="EBEBEB"/>
                </a:solidFill>
              </a:rPr>
              <a:t>: </a:t>
            </a:r>
            <a:r>
              <a:rPr lang="en-US" b="1">
                <a:solidFill>
                  <a:srgbClr val="EBEBEB"/>
                </a:solidFill>
              </a:rPr>
              <a:t>To find the users contribution towards tweets in dataset.</a:t>
            </a:r>
            <a:endParaRPr lang="en-US">
              <a:solidFill>
                <a:srgbClr val="EBEBEB"/>
              </a:solidFill>
            </a:endParaRPr>
          </a:p>
          <a:p>
            <a:pPr>
              <a:buClr>
                <a:srgbClr val="AB3F9E"/>
              </a:buClr>
              <a:buFont typeface="Wingdings" panose="05000000000000000000" pitchFamily="2" charset="2"/>
              <a:buChar char="Ø"/>
            </a:pPr>
            <a:r>
              <a:rPr lang="en-US">
                <a:solidFill>
                  <a:srgbClr val="EBEBEB"/>
                </a:solidFill>
              </a:rPr>
              <a:t>select count(ti.text), ui.user_id, ui.user_name, ui.user_screen_name From data_tweet ti JOIN user_info ui ON (ti.user_id = ui.user_id) GROUP BY ui.user_id, ui.user_name, ui.user_screen_name;</a:t>
            </a:r>
          </a:p>
          <a:p>
            <a:pPr>
              <a:buClr>
                <a:srgbClr val="AB3F9E"/>
              </a:buClr>
              <a:buFont typeface="Wingdings" panose="05000000000000000000" pitchFamily="2" charset="2"/>
              <a:buChar char="Ø"/>
            </a:pPr>
            <a:endParaRPr lang="en-US">
              <a:solidFill>
                <a:srgbClr val="EBEBEB"/>
              </a:solidFill>
            </a:endParaRPr>
          </a:p>
          <a:p>
            <a:pPr>
              <a:buClr>
                <a:srgbClr val="AB3F9E"/>
              </a:buClr>
              <a:buFont typeface="Wingdings" panose="05000000000000000000" pitchFamily="2" charset="2"/>
              <a:buChar char="Ø"/>
            </a:pPr>
            <a:endParaRPr lang="en-US">
              <a:solidFill>
                <a:srgbClr val="EBEBEB"/>
              </a:solidFill>
            </a:endParaRPr>
          </a:p>
        </p:txBody>
      </p:sp>
    </p:spTree>
    <p:extLst>
      <p:ext uri="{BB962C8B-B14F-4D97-AF65-F5344CB8AC3E}">
        <p14:creationId xmlns:p14="http://schemas.microsoft.com/office/powerpoint/2010/main" val="281041376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15A8E7F-571A-4176-B1C6-908E931314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4">
            <a:extLst>
              <a:ext uri="{FF2B5EF4-FFF2-40B4-BE49-F238E27FC236}">
                <a16:creationId xmlns:a16="http://schemas.microsoft.com/office/drawing/2014/main" xmlns="" id="{42F60337-6B63-4D1A-9C4D-147DA74E2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509" r="2361" b="-3"/>
          <a:stretch/>
        </p:blipFill>
        <p:spPr>
          <a:xfrm>
            <a:off x="7467419" y="967431"/>
            <a:ext cx="3350531" cy="2757570"/>
          </a:xfrm>
          <a:prstGeom prst="rect">
            <a:avLst/>
          </a:prstGeom>
          <a:effectLst/>
        </p:spPr>
      </p:pic>
      <p:sp>
        <p:nvSpPr>
          <p:cNvPr id="15" name="Rectangle 14">
            <a:extLst>
              <a:ext uri="{FF2B5EF4-FFF2-40B4-BE49-F238E27FC236}">
                <a16:creationId xmlns:a16="http://schemas.microsoft.com/office/drawing/2014/main" xmlns="" id="{3A08153E-AD5C-4C0F-9242-05D7FFBE84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3" descr="D:\Principles of Big Data Management\results\Test 2.jpg"/>
          <p:cNvPicPr>
            <a:picLocks/>
          </p:cNvPicPr>
          <p:nvPr/>
        </p:nvPicPr>
        <p:blipFill rotWithShape="1">
          <a:blip r:embed="rId4">
            <a:extLst>
              <a:ext uri="{28A0092B-C50C-407E-A947-70E740481C1C}">
                <a14:useLocalDpi xmlns:a14="http://schemas.microsoft.com/office/drawing/2010/main" val="0"/>
              </a:ext>
            </a:extLst>
          </a:blip>
          <a:srcRect r="22663" b="-2"/>
          <a:stretch/>
        </p:blipFill>
        <p:spPr bwMode="auto">
          <a:xfrm>
            <a:off x="8039942" y="3920942"/>
            <a:ext cx="2199322" cy="1820079"/>
          </a:xfrm>
          <a:prstGeom prst="rect">
            <a:avLst/>
          </a:prstGeom>
          <a:noFill/>
          <a:effectLst/>
        </p:spPr>
      </p:pic>
      <p:sp>
        <p:nvSpPr>
          <p:cNvPr id="2" name="Title 1"/>
          <p:cNvSpPr>
            <a:spLocks noGrp="1"/>
          </p:cNvSpPr>
          <p:nvPr>
            <p:ph type="title"/>
          </p:nvPr>
        </p:nvSpPr>
        <p:spPr>
          <a:xfrm>
            <a:off x="646112" y="452718"/>
            <a:ext cx="4798176" cy="1400530"/>
          </a:xfrm>
        </p:spPr>
        <p:txBody>
          <a:bodyPr>
            <a:normAutofit/>
          </a:bodyPr>
          <a:lstStyle/>
          <a:p>
            <a:r>
              <a:rPr lang="en-US"/>
              <a:t>Query2</a:t>
            </a:r>
          </a:p>
        </p:txBody>
      </p:sp>
      <p:sp>
        <p:nvSpPr>
          <p:cNvPr id="3" name="Content Placeholder 2"/>
          <p:cNvSpPr>
            <a:spLocks noGrp="1"/>
          </p:cNvSpPr>
          <p:nvPr>
            <p:ph idx="1"/>
          </p:nvPr>
        </p:nvSpPr>
        <p:spPr>
          <a:xfrm>
            <a:off x="646113" y="2052918"/>
            <a:ext cx="4797676" cy="4195481"/>
          </a:xfrm>
        </p:spPr>
        <p:txBody>
          <a:bodyPr>
            <a:normAutofit/>
          </a:bodyPr>
          <a:lstStyle/>
          <a:p>
            <a:pPr marL="0" marR="0" indent="0">
              <a:spcBef>
                <a:spcPts val="0"/>
              </a:spcBef>
              <a:spcAft>
                <a:spcPts val="800"/>
              </a:spcAft>
              <a:buNone/>
            </a:pPr>
            <a:r>
              <a:rPr lang="en-US" b="1"/>
              <a:t>Description</a:t>
            </a:r>
            <a:r>
              <a:rPr lang="en-US" b="1">
                <a:latin typeface="Calibri" panose="020F0502020204030204" pitchFamily="34" charset="0"/>
                <a:ea typeface="Garamond" panose="02020404030301010803" pitchFamily="18" charset="0"/>
                <a:cs typeface="Times New Roman" panose="02020603050405020304" pitchFamily="18" charset="0"/>
              </a:rPr>
              <a:t>: To identify Active Users in twitter from the given users dataset.</a:t>
            </a:r>
          </a:p>
          <a:p>
            <a:pPr>
              <a:spcBef>
                <a:spcPts val="0"/>
              </a:spcBef>
              <a:spcAft>
                <a:spcPts val="800"/>
              </a:spcAft>
              <a:buClr>
                <a:srgbClr val="C129AF"/>
              </a:buClr>
              <a:buFont typeface="Wingdings" panose="05000000000000000000" pitchFamily="2" charset="2"/>
              <a:buChar char="Ø"/>
            </a:pPr>
            <a:r>
              <a:rPr lang="en-US"/>
              <a:t>Select ui.user_id,ui.user_name,ui.user_screen_name,</a:t>
            </a:r>
          </a:p>
          <a:p>
            <a:pPr marL="0" indent="0">
              <a:spcBef>
                <a:spcPts val="0"/>
              </a:spcBef>
              <a:spcAft>
                <a:spcPts val="800"/>
              </a:spcAft>
              <a:buNone/>
            </a:pPr>
            <a:r>
              <a:rPr lang="en-US"/>
              <a:t>uci.user_statuses_count from user_info ui JOIN user_count_info uci ON (ui.user_id=uci.user_id) ORDER BY uci.user_statuses_count DESC;</a:t>
            </a:r>
          </a:p>
          <a:p>
            <a:pPr marL="0" indent="0">
              <a:spcBef>
                <a:spcPts val="0"/>
              </a:spcBef>
              <a:spcAft>
                <a:spcPts val="800"/>
              </a:spcAft>
              <a:buNone/>
            </a:pPr>
            <a:endParaRPr lang="en-US"/>
          </a:p>
          <a:p>
            <a:pPr marL="0" indent="0">
              <a:spcBef>
                <a:spcPts val="0"/>
              </a:spcBef>
              <a:spcAft>
                <a:spcPts val="800"/>
              </a:spcAft>
              <a:buNone/>
            </a:pPr>
            <a:endParaRPr lang="en-US"/>
          </a:p>
          <a:p>
            <a:pPr marL="0" indent="0">
              <a:spcBef>
                <a:spcPts val="0"/>
              </a:spcBef>
              <a:spcAft>
                <a:spcPts val="800"/>
              </a:spcAft>
              <a:buNone/>
            </a:pPr>
            <a:endParaRPr lang="en-US"/>
          </a:p>
        </p:txBody>
      </p:sp>
    </p:spTree>
    <p:extLst>
      <p:ext uri="{BB962C8B-B14F-4D97-AF65-F5344CB8AC3E}">
        <p14:creationId xmlns:p14="http://schemas.microsoft.com/office/powerpoint/2010/main" val="184202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FFEB8BF2-8DE5-49E6-82CB-4F8FE941E7C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4">
            <a:extLst>
              <a:ext uri="{FF2B5EF4-FFF2-40B4-BE49-F238E27FC236}">
                <a16:creationId xmlns:a16="http://schemas.microsoft.com/office/drawing/2014/main" xmlns="" id="{33AC2B9D-E497-4795-AE47-9B0ECC9BDD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generated with high confidence"/>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060689" y="1377792"/>
            <a:ext cx="4163991" cy="999357"/>
          </a:xfrm>
          <a:prstGeom prst="rect">
            <a:avLst/>
          </a:prstGeom>
          <a:effectLst/>
        </p:spPr>
      </p:pic>
      <p:sp>
        <p:nvSpPr>
          <p:cNvPr id="25" name="Rectangle 24">
            <a:extLst>
              <a:ext uri="{FF2B5EF4-FFF2-40B4-BE49-F238E27FC236}">
                <a16:creationId xmlns:a16="http://schemas.microsoft.com/office/drawing/2014/main" xmlns="" id="{703DEB75-78DF-425F-8638-A9E1EAA5EA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3"/>
          <p:cNvPicPr>
            <a:picLocks/>
          </p:cNvPicPr>
          <p:nvPr/>
        </p:nvPicPr>
        <p:blipFill rotWithShape="1">
          <a:blip r:embed="rId4" cstate="print">
            <a:extLst>
              <a:ext uri="{28A0092B-C50C-407E-A947-70E740481C1C}">
                <a14:useLocalDpi xmlns:a14="http://schemas.microsoft.com/office/drawing/2010/main" val="0"/>
              </a:ext>
            </a:extLst>
          </a:blip>
          <a:srcRect/>
          <a:stretch/>
        </p:blipFill>
        <p:spPr bwMode="auto">
          <a:xfrm>
            <a:off x="7057608" y="3008940"/>
            <a:ext cx="4163991" cy="2706594"/>
          </a:xfrm>
          <a:prstGeom prst="rect">
            <a:avLst/>
          </a:prstGeom>
          <a:noFill/>
          <a:effectLst/>
        </p:spPr>
      </p:pic>
      <p:sp>
        <p:nvSpPr>
          <p:cNvPr id="2" name="Title 1"/>
          <p:cNvSpPr>
            <a:spLocks noGrp="1"/>
          </p:cNvSpPr>
          <p:nvPr>
            <p:ph type="title"/>
          </p:nvPr>
        </p:nvSpPr>
        <p:spPr>
          <a:xfrm>
            <a:off x="646112" y="452718"/>
            <a:ext cx="4798176" cy="1400530"/>
          </a:xfrm>
        </p:spPr>
        <p:txBody>
          <a:bodyPr>
            <a:normAutofit/>
          </a:bodyPr>
          <a:lstStyle/>
          <a:p>
            <a:r>
              <a:rPr lang="en-US" dirty="0"/>
              <a:t>Query3</a:t>
            </a:r>
          </a:p>
        </p:txBody>
      </p:sp>
      <p:sp>
        <p:nvSpPr>
          <p:cNvPr id="3" name="Content Placeholder 2"/>
          <p:cNvSpPr>
            <a:spLocks noGrp="1"/>
          </p:cNvSpPr>
          <p:nvPr>
            <p:ph idx="1"/>
          </p:nvPr>
        </p:nvSpPr>
        <p:spPr>
          <a:xfrm>
            <a:off x="646113" y="2052918"/>
            <a:ext cx="4797676" cy="4195481"/>
          </a:xfrm>
        </p:spPr>
        <p:txBody>
          <a:bodyPr>
            <a:normAutofit/>
          </a:bodyPr>
          <a:lstStyle/>
          <a:p>
            <a:pPr marL="0" indent="0">
              <a:buNone/>
            </a:pPr>
            <a:r>
              <a:rPr lang="en-US" b="1"/>
              <a:t>Description</a:t>
            </a:r>
            <a:r>
              <a:rPr lang="en-US" b="1">
                <a:latin typeface="Calibri" panose="020F0502020204030204" pitchFamily="34" charset="0"/>
                <a:ea typeface="Garamond" panose="02020404030301010803" pitchFamily="18" charset="0"/>
                <a:cs typeface="Times New Roman" panose="02020603050405020304" pitchFamily="18" charset="0"/>
              </a:rPr>
              <a:t>: </a:t>
            </a:r>
            <a:r>
              <a:rPr lang="en-US" b="1"/>
              <a:t>To plot the geographical locations of tweets from dataset</a:t>
            </a:r>
          </a:p>
          <a:p>
            <a:pPr marL="457200" indent="-457200">
              <a:buClr>
                <a:srgbClr val="D60093"/>
              </a:buClr>
              <a:buFont typeface="Wingdings" panose="05000000000000000000" pitchFamily="2" charset="2"/>
              <a:buChar char="Ø"/>
            </a:pPr>
            <a:r>
              <a:rPr lang="en-US"/>
              <a:t>Select </a:t>
            </a:r>
            <a:r>
              <a:rPr lang="en-US" err="1"/>
              <a:t>ti.text,ui.user_name,ti.place_name,ti.place_country</a:t>
            </a:r>
            <a:r>
              <a:rPr lang="en-US"/>
              <a:t>,  </a:t>
            </a:r>
            <a:r>
              <a:rPr lang="en-US" err="1"/>
              <a:t>ti.geo_coord_lat,ti.geo_coord_long</a:t>
            </a:r>
            <a:r>
              <a:rPr lang="en-US"/>
              <a:t> from </a:t>
            </a:r>
            <a:r>
              <a:rPr lang="en-US" err="1"/>
              <a:t>data_tweet</a:t>
            </a:r>
            <a:r>
              <a:rPr lang="en-US"/>
              <a:t> </a:t>
            </a:r>
            <a:r>
              <a:rPr lang="en-US" err="1"/>
              <a:t>ti</a:t>
            </a:r>
            <a:r>
              <a:rPr lang="en-US"/>
              <a:t> JOIN </a:t>
            </a:r>
            <a:r>
              <a:rPr lang="en-US" err="1"/>
              <a:t>user_info</a:t>
            </a:r>
            <a:r>
              <a:rPr lang="en-US"/>
              <a:t> </a:t>
            </a:r>
            <a:r>
              <a:rPr lang="en-US" err="1"/>
              <a:t>ui</a:t>
            </a:r>
            <a:r>
              <a:rPr lang="en-US"/>
              <a:t> </a:t>
            </a:r>
            <a:br>
              <a:rPr lang="en-US"/>
            </a:br>
            <a:r>
              <a:rPr lang="en-US"/>
              <a:t>ON (</a:t>
            </a:r>
            <a:r>
              <a:rPr lang="en-US" err="1"/>
              <a:t>ti.user_id</a:t>
            </a:r>
            <a:r>
              <a:rPr lang="en-US"/>
              <a:t> = </a:t>
            </a:r>
            <a:r>
              <a:rPr lang="en-US" err="1"/>
              <a:t>ui.user_id</a:t>
            </a:r>
            <a:r>
              <a:rPr lang="en-US"/>
              <a:t>) where </a:t>
            </a:r>
            <a:r>
              <a:rPr lang="en-US" err="1"/>
              <a:t>geo_coord_lat</a:t>
            </a:r>
            <a:r>
              <a:rPr lang="en-US"/>
              <a:t> is not null and </a:t>
            </a:r>
            <a:r>
              <a:rPr lang="en-US" err="1"/>
              <a:t>geo_coord_long</a:t>
            </a:r>
            <a:r>
              <a:rPr lang="en-US"/>
              <a:t> is not null;</a:t>
            </a:r>
          </a:p>
          <a:p>
            <a:endParaRPr lang="en-US"/>
          </a:p>
          <a:p>
            <a:endParaRPr lang="en-US" dirty="0"/>
          </a:p>
        </p:txBody>
      </p:sp>
    </p:spTree>
    <p:extLst>
      <p:ext uri="{BB962C8B-B14F-4D97-AF65-F5344CB8AC3E}">
        <p14:creationId xmlns:p14="http://schemas.microsoft.com/office/powerpoint/2010/main" val="88561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9">
            <a:extLst>
              <a:ext uri="{FF2B5EF4-FFF2-40B4-BE49-F238E27FC236}">
                <a16:creationId xmlns:a16="http://schemas.microsoft.com/office/drawing/2014/main" xmlns="" id="{144A11D1-6963-485E-86DE-760B074343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Freeform 7">
            <a:extLst>
              <a:ext uri="{FF2B5EF4-FFF2-40B4-BE49-F238E27FC236}">
                <a16:creationId xmlns:a16="http://schemas.microsoft.com/office/drawing/2014/main" xmlns="" id="{93BDF132-E4EF-4CB3-9A12-1EB75E159A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 name="Freeform: Shape 13">
            <a:extLst>
              <a:ext uri="{FF2B5EF4-FFF2-40B4-BE49-F238E27FC236}">
                <a16:creationId xmlns:a16="http://schemas.microsoft.com/office/drawing/2014/main" xmlns="" id="{F8486D32-0A56-4407-A9D1-7AFC169465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15">
            <a:extLst>
              <a:ext uri="{FF2B5EF4-FFF2-40B4-BE49-F238E27FC236}">
                <a16:creationId xmlns:a16="http://schemas.microsoft.com/office/drawing/2014/main" xmlns="" id="{B73FE0C2-11C7-466D-B4BA-0330484CD53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3" descr="D:\Principles of Big Data Management\results\Popular_Users_Bargraph.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5048452" y="4267831"/>
            <a:ext cx="6495847" cy="1575242"/>
          </a:xfrm>
          <a:prstGeom prst="rect">
            <a:avLst/>
          </a:prstGeom>
          <a:noFill/>
          <a:effectLst/>
        </p:spPr>
      </p:pic>
      <p:sp>
        <p:nvSpPr>
          <p:cNvPr id="2" name="Title 1"/>
          <p:cNvSpPr>
            <a:spLocks noGrp="1"/>
          </p:cNvSpPr>
          <p:nvPr>
            <p:ph type="title"/>
          </p:nvPr>
        </p:nvSpPr>
        <p:spPr>
          <a:xfrm>
            <a:off x="635223" y="629266"/>
            <a:ext cx="3116690" cy="5594554"/>
          </a:xfrm>
        </p:spPr>
        <p:txBody>
          <a:bodyPr anchor="ctr">
            <a:normAutofit/>
          </a:bodyPr>
          <a:lstStyle/>
          <a:p>
            <a:r>
              <a:rPr lang="en-US" sz="4800">
                <a:solidFill>
                  <a:srgbClr val="EBEBEB"/>
                </a:solidFill>
              </a:rPr>
              <a:t>Query4</a:t>
            </a:r>
          </a:p>
        </p:txBody>
      </p:sp>
      <p:sp>
        <p:nvSpPr>
          <p:cNvPr id="4" name="Content Placeholder 16"/>
          <p:cNvSpPr>
            <a:spLocks noGrp="1"/>
          </p:cNvSpPr>
          <p:nvPr>
            <p:ph idx="1"/>
          </p:nvPr>
        </p:nvSpPr>
        <p:spPr>
          <a:xfrm>
            <a:off x="5048452" y="1410458"/>
            <a:ext cx="6495847" cy="2589913"/>
          </a:xfrm>
        </p:spPr>
        <p:txBody>
          <a:bodyPr>
            <a:normAutofit/>
          </a:bodyPr>
          <a:lstStyle/>
          <a:p>
            <a:pPr marL="0" indent="0">
              <a:buNone/>
            </a:pPr>
            <a:r>
              <a:rPr lang="en-US" b="1"/>
              <a:t>Description: To list out the popular users from the given dataset.</a:t>
            </a:r>
          </a:p>
          <a:p>
            <a:pPr>
              <a:buClr>
                <a:srgbClr val="B238A3"/>
              </a:buClr>
              <a:buFont typeface="Wingdings" panose="05000000000000000000" pitchFamily="2" charset="2"/>
              <a:buChar char="Ø"/>
            </a:pPr>
            <a:r>
              <a:rPr lang="en-US"/>
              <a:t>select ui.user_name,ui.user_screen_name,uci.user_followers_count from user_info ui JOIN user_count_info uci ON(ui.user_id=uci.user_id) ORDER BY uci.user_followers_count DESC;</a:t>
            </a:r>
          </a:p>
          <a:p>
            <a:pPr>
              <a:buClr>
                <a:srgbClr val="B238A3"/>
              </a:buClr>
              <a:buFont typeface="Wingdings" panose="05000000000000000000" pitchFamily="2" charset="2"/>
              <a:buChar char="Ø"/>
            </a:pPr>
            <a:endParaRPr lang="en-US"/>
          </a:p>
          <a:p>
            <a:pPr>
              <a:buClr>
                <a:srgbClr val="B238A3"/>
              </a:buClr>
              <a:buFont typeface="Wingdings" panose="05000000000000000000" pitchFamily="2" charset="2"/>
              <a:buChar char="Ø"/>
            </a:pPr>
            <a:endParaRPr lang="en-US"/>
          </a:p>
          <a:p>
            <a:pPr marL="0" indent="0">
              <a:buNone/>
            </a:pPr>
            <a:endParaRPr lang="en-US" dirty="0"/>
          </a:p>
        </p:txBody>
      </p:sp>
    </p:spTree>
    <p:extLst>
      <p:ext uri="{BB962C8B-B14F-4D97-AF65-F5344CB8AC3E}">
        <p14:creationId xmlns:p14="http://schemas.microsoft.com/office/powerpoint/2010/main" val="36132094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xmlns="" id="{B4AAD3FD-83A5-4B89-9F8F-01B8870865B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7" name="Rectangle 11">
            <a:extLst>
              <a:ext uri="{FF2B5EF4-FFF2-40B4-BE49-F238E27FC236}">
                <a16:creationId xmlns:a16="http://schemas.microsoft.com/office/drawing/2014/main" xmlns="" id="{126C04EF-6428-472D-B316-74A19385B0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093992" y="0"/>
            <a:ext cx="6098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1">
            <a:extLst>
              <a:ext uri="{FF2B5EF4-FFF2-40B4-BE49-F238E27FC236}">
                <a16:creationId xmlns:a16="http://schemas.microsoft.com/office/drawing/2014/main" xmlns="" id="{61752F1D-FC0F-4103-9584-630E643CC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5">
            <a:extLst>
              <a:ext uri="{FF2B5EF4-FFF2-40B4-BE49-F238E27FC236}">
                <a16:creationId xmlns:a16="http://schemas.microsoft.com/office/drawing/2014/main" xmlns="" id="{AE50896D-AACB-4C0A-855D-ECEFB4A0DA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pic>
        <p:nvPicPr>
          <p:cNvPr id="5" name="Content Placeholder 3" descr="D:\Principles of Big Data Management\results\Country_Tweets_PieChart.jp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093992" y="2379895"/>
            <a:ext cx="5449889" cy="2098207"/>
          </a:xfrm>
          <a:prstGeom prst="rect">
            <a:avLst/>
          </a:prstGeom>
          <a:noFill/>
          <a:effectLst/>
        </p:spPr>
      </p:pic>
      <p:sp>
        <p:nvSpPr>
          <p:cNvPr id="30" name="Rectangle 17">
            <a:extLst>
              <a:ext uri="{FF2B5EF4-FFF2-40B4-BE49-F238E27FC236}">
                <a16:creationId xmlns:a16="http://schemas.microsoft.com/office/drawing/2014/main" xmlns="" id="{A92A1116-1C84-41DF-B803-1F7B0883EC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1" y="629266"/>
            <a:ext cx="4166510" cy="1622321"/>
          </a:xfrm>
        </p:spPr>
        <p:txBody>
          <a:bodyPr>
            <a:normAutofit/>
          </a:bodyPr>
          <a:lstStyle/>
          <a:p>
            <a:r>
              <a:rPr lang="en-US">
                <a:solidFill>
                  <a:srgbClr val="EBEBEB"/>
                </a:solidFill>
              </a:rPr>
              <a:t>Query5</a:t>
            </a:r>
          </a:p>
        </p:txBody>
      </p:sp>
      <p:sp>
        <p:nvSpPr>
          <p:cNvPr id="4" name="Content Placeholder 9"/>
          <p:cNvSpPr>
            <a:spLocks noGrp="1"/>
          </p:cNvSpPr>
          <p:nvPr>
            <p:ph idx="1"/>
          </p:nvPr>
        </p:nvSpPr>
        <p:spPr>
          <a:xfrm>
            <a:off x="648931" y="2438400"/>
            <a:ext cx="4166509" cy="3785419"/>
          </a:xfrm>
        </p:spPr>
        <p:txBody>
          <a:bodyPr>
            <a:normAutofit/>
          </a:bodyPr>
          <a:lstStyle/>
          <a:p>
            <a:pPr marL="0" indent="0">
              <a:buNone/>
            </a:pPr>
            <a:r>
              <a:rPr lang="en-US" b="1">
                <a:solidFill>
                  <a:srgbClr val="EBEBEB"/>
                </a:solidFill>
              </a:rPr>
              <a:t>Description</a:t>
            </a:r>
            <a:r>
              <a:rPr lang="en-US" b="1">
                <a:solidFill>
                  <a:srgbClr val="EBEBEB"/>
                </a:solidFill>
                <a:latin typeface="Calibri" panose="020F0502020204030204" pitchFamily="34" charset="0"/>
                <a:ea typeface="Garamond" panose="02020404030301010803" pitchFamily="18" charset="0"/>
                <a:cs typeface="Times New Roman" panose="02020603050405020304" pitchFamily="18" charset="0"/>
              </a:rPr>
              <a:t>: </a:t>
            </a:r>
            <a:r>
              <a:rPr lang="en-US" b="1">
                <a:solidFill>
                  <a:srgbClr val="EBEBEB"/>
                </a:solidFill>
              </a:rPr>
              <a:t>To find the tweet contribution from various countries.</a:t>
            </a:r>
            <a:endParaRPr lang="en-US">
              <a:solidFill>
                <a:srgbClr val="EBEBEB"/>
              </a:solidFill>
            </a:endParaRPr>
          </a:p>
          <a:p>
            <a:pPr>
              <a:buClr>
                <a:srgbClr val="A1498E"/>
              </a:buClr>
              <a:buFont typeface="Wingdings" panose="05000000000000000000" pitchFamily="2" charset="2"/>
              <a:buChar char="Ø"/>
            </a:pPr>
            <a:r>
              <a:rPr lang="en-US">
                <a:solidFill>
                  <a:srgbClr val="EBEBEB"/>
                </a:solidFill>
              </a:rPr>
              <a:t>select place_country country,count(*) count from data_tweet group by place_country;</a:t>
            </a:r>
          </a:p>
          <a:p>
            <a:pPr>
              <a:buClr>
                <a:srgbClr val="A1498E"/>
              </a:buClr>
              <a:buFont typeface="Wingdings" panose="05000000000000000000" pitchFamily="2" charset="2"/>
              <a:buChar char="Ø"/>
            </a:pPr>
            <a:endParaRPr lang="en-US">
              <a:solidFill>
                <a:srgbClr val="EBEBEB"/>
              </a:solidFill>
            </a:endParaRPr>
          </a:p>
          <a:p>
            <a:pPr>
              <a:buClr>
                <a:srgbClr val="A1498E"/>
              </a:buClr>
              <a:buFont typeface="Wingdings" panose="05000000000000000000" pitchFamily="2" charset="2"/>
              <a:buChar char="Ø"/>
            </a:pPr>
            <a:endParaRPr lang="en-US">
              <a:solidFill>
                <a:srgbClr val="EBEBEB"/>
              </a:solidFill>
            </a:endParaRPr>
          </a:p>
          <a:p>
            <a:pPr marL="0" indent="0">
              <a:buClr>
                <a:srgbClr val="A1498E"/>
              </a:buClr>
              <a:buNone/>
            </a:pPr>
            <a:endParaRPr lang="en-US">
              <a:solidFill>
                <a:srgbClr val="EBEBEB"/>
              </a:solidFill>
            </a:endParaRPr>
          </a:p>
          <a:p>
            <a:pPr marL="0" indent="0">
              <a:buNone/>
            </a:pPr>
            <a:endParaRPr lang="en-US">
              <a:solidFill>
                <a:srgbClr val="EBEBEB"/>
              </a:solidFill>
            </a:endParaRPr>
          </a:p>
        </p:txBody>
      </p:sp>
    </p:spTree>
    <p:extLst>
      <p:ext uri="{BB962C8B-B14F-4D97-AF65-F5344CB8AC3E}">
        <p14:creationId xmlns:p14="http://schemas.microsoft.com/office/powerpoint/2010/main" val="41036224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4" name="Content Placeholder 3" descr="D:\Principles of Big Data Management\results\Friends_Count_BarGraph.jpg"/>
          <p:cNvPicPr>
            <a:picLocks/>
          </p:cNvPicPr>
          <p:nvPr/>
        </p:nvPicPr>
        <p:blipFill rotWithShape="1">
          <a:blip r:embed="rId3">
            <a:extLst>
              <a:ext uri="{28A0092B-C50C-407E-A947-70E740481C1C}">
                <a14:useLocalDpi xmlns:a14="http://schemas.microsoft.com/office/drawing/2010/main" val="0"/>
              </a:ext>
            </a:extLst>
          </a:blip>
          <a:srcRect l="2315" r="34999" b="1"/>
          <a:stretch/>
        </p:blipFill>
        <p:spPr bwMode="auto">
          <a:xfrm>
            <a:off x="6091916" y="2052213"/>
            <a:ext cx="5451627" cy="4196185"/>
          </a:xfrm>
          <a:prstGeom prst="rect">
            <a:avLst/>
          </a:prstGeom>
          <a:noFill/>
          <a:effectLst>
            <a:outerShdw blurRad="50800" dist="38100" dir="5400000" algn="t" rotWithShape="0">
              <a:prstClr val="black">
                <a:alpha val="43000"/>
              </a:prstClr>
            </a:outerShdw>
          </a:effectLst>
        </p:spPr>
      </p:pic>
      <p:sp>
        <p:nvSpPr>
          <p:cNvPr id="2" name="Title 1"/>
          <p:cNvSpPr>
            <a:spLocks noGrp="1"/>
          </p:cNvSpPr>
          <p:nvPr>
            <p:ph type="title"/>
          </p:nvPr>
        </p:nvSpPr>
        <p:spPr>
          <a:xfrm>
            <a:off x="648930" y="629266"/>
            <a:ext cx="9252154" cy="1223983"/>
          </a:xfrm>
        </p:spPr>
        <p:txBody>
          <a:bodyPr>
            <a:normAutofit/>
          </a:bodyPr>
          <a:lstStyle/>
          <a:p>
            <a:pPr>
              <a:lnSpc>
                <a:spcPct val="90000"/>
              </a:lnSpc>
            </a:pPr>
            <a:r>
              <a:rPr lang="en-US" sz="2600"/>
              <a:t>Query6</a:t>
            </a:r>
            <a:br>
              <a:rPr lang="en-US" sz="2600"/>
            </a:br>
            <a:r>
              <a:rPr lang="en-US" sz="2600"/>
              <a:t/>
            </a:r>
            <a:br>
              <a:rPr lang="en-US" sz="2600"/>
            </a:br>
            <a:endParaRPr lang="en-US" sz="2600"/>
          </a:p>
        </p:txBody>
      </p:sp>
      <p:sp>
        <p:nvSpPr>
          <p:cNvPr id="3" name="Content Placeholder 2"/>
          <p:cNvSpPr>
            <a:spLocks noGrp="1"/>
          </p:cNvSpPr>
          <p:nvPr>
            <p:ph idx="1"/>
          </p:nvPr>
        </p:nvSpPr>
        <p:spPr>
          <a:xfrm>
            <a:off x="1103311" y="2052214"/>
            <a:ext cx="4338409" cy="4196185"/>
          </a:xfrm>
        </p:spPr>
        <p:txBody>
          <a:bodyPr>
            <a:normAutofit/>
          </a:bodyPr>
          <a:lstStyle/>
          <a:p>
            <a:r>
              <a:rPr lang="en-US" b="1"/>
              <a:t>Description</a:t>
            </a:r>
            <a:r>
              <a:rPr lang="en-US" b="1">
                <a:latin typeface="Calibri" panose="020F0502020204030204" pitchFamily="34" charset="0"/>
                <a:ea typeface="Garamond" panose="02020404030301010803" pitchFamily="18" charset="0"/>
                <a:cs typeface="Times New Roman" panose="02020603050405020304" pitchFamily="18" charset="0"/>
              </a:rPr>
              <a:t>: </a:t>
            </a:r>
            <a:r>
              <a:rPr lang="en-US" b="1"/>
              <a:t>To find the top Friends Count from a given dataset</a:t>
            </a:r>
          </a:p>
          <a:p>
            <a:pPr marL="457189" indent="-457189">
              <a:buClr>
                <a:srgbClr val="CC0099"/>
              </a:buClr>
              <a:buFont typeface="Wingdings" panose="05000000000000000000" pitchFamily="2" charset="2"/>
              <a:buChar char="Ø"/>
            </a:pPr>
            <a:r>
              <a:rPr lang="en-US"/>
              <a:t>select ui.user_name,ui.user_screen_name,uci.user_friends_count</a:t>
            </a:r>
            <a:br>
              <a:rPr lang="en-US"/>
            </a:br>
            <a:r>
              <a:rPr lang="en-US"/>
              <a:t>from user_info ui JOIN user_count_info uci ON(ui.user_id=uci.user_id)</a:t>
            </a:r>
            <a:br>
              <a:rPr lang="en-US"/>
            </a:br>
            <a:r>
              <a:rPr lang="en-US"/>
              <a:t>ORDER BY uci.user_friends_count DESC;</a:t>
            </a:r>
          </a:p>
          <a:p>
            <a:pPr marL="457189" indent="-457189">
              <a:buClr>
                <a:srgbClr val="CC0099"/>
              </a:buClr>
              <a:buFont typeface="Wingdings" panose="05000000000000000000" pitchFamily="2" charset="2"/>
              <a:buChar char="Ø"/>
            </a:pPr>
            <a:endParaRPr lang="en-US"/>
          </a:p>
          <a:p>
            <a:pPr marL="457189" indent="-457189">
              <a:buClr>
                <a:srgbClr val="CC0099"/>
              </a:buClr>
              <a:buFont typeface="Wingdings" panose="05000000000000000000" pitchFamily="2" charset="2"/>
              <a:buChar char="Ø"/>
            </a:pPr>
            <a:endParaRPr lang="en-US"/>
          </a:p>
          <a:p>
            <a:pPr>
              <a:buClr>
                <a:srgbClr val="CC0099"/>
              </a:buClr>
            </a:pPr>
            <a:endParaRPr lang="en-US"/>
          </a:p>
        </p:txBody>
      </p:sp>
    </p:spTree>
    <p:extLst>
      <p:ext uri="{BB962C8B-B14F-4D97-AF65-F5344CB8AC3E}">
        <p14:creationId xmlns:p14="http://schemas.microsoft.com/office/powerpoint/2010/main" val="3915273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51" y="365126"/>
            <a:ext cx="10586049" cy="782188"/>
          </a:xfrm>
        </p:spPr>
        <p:txBody>
          <a:bodyPr>
            <a:normAutofit/>
          </a:bodyPr>
          <a:lstStyle/>
          <a:p>
            <a:r>
              <a:rPr lang="en-US" sz="4000" dirty="0"/>
              <a:t>Conclusion</a:t>
            </a:r>
          </a:p>
        </p:txBody>
      </p:sp>
      <p:sp>
        <p:nvSpPr>
          <p:cNvPr id="3" name="Content Placeholder 2"/>
          <p:cNvSpPr>
            <a:spLocks noGrp="1"/>
          </p:cNvSpPr>
          <p:nvPr>
            <p:ph idx="1"/>
          </p:nvPr>
        </p:nvSpPr>
        <p:spPr>
          <a:xfrm>
            <a:off x="767751" y="1147314"/>
            <a:ext cx="10586049" cy="5029649"/>
          </a:xfrm>
        </p:spPr>
        <p:txBody>
          <a:bodyPr/>
          <a:lstStyle/>
          <a:p>
            <a:r>
              <a:rPr lang="en-US" sz="2400" dirty="0"/>
              <a:t>Social media provides valuable datasets, but the challenge is in collecting and analyzing the data quickly. In this project we’ve analyzed and visualized twitter data on a particular keyword. </a:t>
            </a:r>
          </a:p>
          <a:p>
            <a:endParaRPr lang="en-US" dirty="0"/>
          </a:p>
        </p:txBody>
      </p:sp>
    </p:spTree>
    <p:extLst>
      <p:ext uri="{BB962C8B-B14F-4D97-AF65-F5344CB8AC3E}">
        <p14:creationId xmlns:p14="http://schemas.microsoft.com/office/powerpoint/2010/main" val="2044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D6C62-A037-4548-9674-592A0A3BB242}"/>
              </a:ext>
            </a:extLst>
          </p:cNvPr>
          <p:cNvSpPr>
            <a:spLocks noGrp="1"/>
          </p:cNvSpPr>
          <p:nvPr>
            <p:ph type="title"/>
          </p:nvPr>
        </p:nvSpPr>
        <p:spPr/>
        <p:txBody>
          <a:bodyPr/>
          <a:lstStyle/>
          <a:p>
            <a:r>
              <a:rPr lang="en-IN"/>
              <a:t>Future work</a:t>
            </a:r>
            <a:endParaRPr lang="en-IN" dirty="0"/>
          </a:p>
        </p:txBody>
      </p:sp>
      <p:sp>
        <p:nvSpPr>
          <p:cNvPr id="3" name="Content Placeholder 2">
            <a:extLst>
              <a:ext uri="{FF2B5EF4-FFF2-40B4-BE49-F238E27FC236}">
                <a16:creationId xmlns:a16="http://schemas.microsoft.com/office/drawing/2014/main" xmlns="" id="{C1F83D4E-8E5F-4590-B2EA-2B0D86DC347F}"/>
              </a:ext>
            </a:extLst>
          </p:cNvPr>
          <p:cNvSpPr>
            <a:spLocks noGrp="1"/>
          </p:cNvSpPr>
          <p:nvPr>
            <p:ph idx="1"/>
          </p:nvPr>
        </p:nvSpPr>
        <p:spPr/>
        <p:txBody>
          <a:bodyPr/>
          <a:lstStyle/>
          <a:p>
            <a:r>
              <a:rPr lang="en-US" dirty="0"/>
              <a:t>In future work, we would like to perform domain specific analysis and try to capture valuable insights from data, which can become handy for decision makers in the business process.</a:t>
            </a:r>
            <a:endParaRPr lang="en-IN" dirty="0"/>
          </a:p>
        </p:txBody>
      </p:sp>
    </p:spTree>
    <p:extLst>
      <p:ext uri="{BB962C8B-B14F-4D97-AF65-F5344CB8AC3E}">
        <p14:creationId xmlns:p14="http://schemas.microsoft.com/office/powerpoint/2010/main" val="5906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19" y="296114"/>
            <a:ext cx="10515600" cy="877079"/>
          </a:xfrm>
        </p:spPr>
        <p:txBody>
          <a:bodyPr>
            <a:normAutofit/>
          </a:bodyPr>
          <a:lstStyle/>
          <a:p>
            <a:r>
              <a:rPr lang="en-US" sz="4000" b="1" dirty="0"/>
              <a:t>Introduction</a:t>
            </a:r>
            <a:endParaRPr lang="en-US" sz="4000" dirty="0"/>
          </a:p>
        </p:txBody>
      </p:sp>
      <p:sp>
        <p:nvSpPr>
          <p:cNvPr id="3" name="Content Placeholder 2"/>
          <p:cNvSpPr>
            <a:spLocks noGrp="1"/>
          </p:cNvSpPr>
          <p:nvPr>
            <p:ph idx="1"/>
          </p:nvPr>
        </p:nvSpPr>
        <p:spPr>
          <a:xfrm>
            <a:off x="724619" y="1242204"/>
            <a:ext cx="10629181" cy="4934759"/>
          </a:xfrm>
        </p:spPr>
        <p:txBody>
          <a:bodyPr>
            <a:normAutofit/>
          </a:bodyPr>
          <a:lstStyle/>
          <a:p>
            <a:pPr>
              <a:buFont typeface="Wingdings" panose="05000000000000000000" pitchFamily="2" charset="2"/>
              <a:buChar char="q"/>
            </a:pPr>
            <a:r>
              <a:rPr lang="en-US" sz="1800" dirty="0">
                <a:latin typeface="+mn-lt"/>
                <a:ea typeface="+mn-ea"/>
                <a:cs typeface="+mn-cs"/>
              </a:rPr>
              <a:t>Mobile phones have become an essential companion in our day to day lives. They helps us to keep in touch with friends, family, colleagues, access email, browse internet etc.</a:t>
            </a:r>
          </a:p>
          <a:p>
            <a:pPr>
              <a:buFont typeface="Wingdings" panose="05000000000000000000" pitchFamily="2" charset="2"/>
              <a:buChar char="q"/>
            </a:pPr>
            <a:r>
              <a:rPr lang="en-US" sz="1800" dirty="0">
                <a:latin typeface="+mn-lt"/>
                <a:ea typeface="+mn-ea"/>
                <a:cs typeface="+mn-cs"/>
              </a:rPr>
              <a:t>Mobile phones were brought to life with the help of an operating system. In the present world, Android and IOS are having the major mobile operating systems market share in the world. </a:t>
            </a:r>
          </a:p>
          <a:p>
            <a:pPr>
              <a:buFont typeface="Wingdings" panose="05000000000000000000" pitchFamily="2" charset="2"/>
              <a:buChar char="q"/>
            </a:pPr>
            <a:r>
              <a:rPr lang="en-US" sz="1800" dirty="0">
                <a:latin typeface="+mn-lt"/>
                <a:ea typeface="+mn-ea"/>
                <a:cs typeface="+mn-cs"/>
              </a:rPr>
              <a:t>According to International Data Corporation statistics, Google's Android mobile operating system had a 74% share of all users globally. Apple's iOS had just 19%. </a:t>
            </a:r>
          </a:p>
          <a:p>
            <a:pPr>
              <a:buFont typeface="Wingdings" panose="05000000000000000000" pitchFamily="2" charset="2"/>
              <a:buChar char="q"/>
            </a:pPr>
            <a:r>
              <a:rPr lang="en-US" sz="1800" dirty="0">
                <a:latin typeface="+mn-lt"/>
                <a:ea typeface="+mn-ea"/>
                <a:cs typeface="+mn-cs"/>
              </a:rPr>
              <a:t>IDC predicts that in 2020 Android will claim </a:t>
            </a:r>
            <a:r>
              <a:rPr lang="en-US" sz="1800" dirty="0" smtClean="0">
                <a:latin typeface="+mn-lt"/>
                <a:ea typeface="+mn-ea"/>
                <a:cs typeface="+mn-cs"/>
              </a:rPr>
              <a:t>78.2</a:t>
            </a:r>
            <a:r>
              <a:rPr lang="en-US" sz="1800" dirty="0">
                <a:latin typeface="+mn-lt"/>
                <a:ea typeface="+mn-ea"/>
                <a:cs typeface="+mn-cs"/>
              </a:rPr>
              <a:t>% of users and only </a:t>
            </a:r>
            <a:r>
              <a:rPr lang="en-US" sz="1800" dirty="0" smtClean="0">
                <a:latin typeface="+mn-lt"/>
                <a:ea typeface="+mn-ea"/>
                <a:cs typeface="+mn-cs"/>
              </a:rPr>
              <a:t>20</a:t>
            </a:r>
            <a:r>
              <a:rPr lang="en-US" sz="1800" dirty="0" smtClean="0">
                <a:latin typeface="+mn-lt"/>
                <a:ea typeface="+mn-ea"/>
                <a:cs typeface="+mn-cs"/>
              </a:rPr>
              <a:t>.8</a:t>
            </a:r>
            <a:r>
              <a:rPr lang="en-US" sz="1800" dirty="0">
                <a:latin typeface="+mn-lt"/>
                <a:ea typeface="+mn-ea"/>
                <a:cs typeface="+mn-cs"/>
              </a:rPr>
              <a:t>% will be on Apple's iOS system. So keeping these facts in mind we are inspired to perform big data analytics on tweets related to android keyword.</a:t>
            </a:r>
          </a:p>
        </p:txBody>
      </p:sp>
    </p:spTree>
    <p:extLst>
      <p:ext uri="{BB962C8B-B14F-4D97-AF65-F5344CB8AC3E}">
        <p14:creationId xmlns:p14="http://schemas.microsoft.com/office/powerpoint/2010/main" val="2251705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[1] </a:t>
            </a:r>
            <a:r>
              <a:rPr lang="en-US" dirty="0"/>
              <a:t>http://infolab.stanford.edu/~ragho/hive </a:t>
            </a:r>
            <a:r>
              <a:rPr lang="en-US" dirty="0" smtClean="0"/>
              <a:t>icde2010.pdf </a:t>
            </a:r>
            <a:endParaRPr lang="en-US" dirty="0"/>
          </a:p>
          <a:p>
            <a:pPr marL="0" indent="0">
              <a:buNone/>
            </a:pPr>
            <a:r>
              <a:rPr lang="en-US" dirty="0" smtClean="0"/>
              <a:t>[2] </a:t>
            </a:r>
            <a:r>
              <a:rPr lang="en-US" dirty="0"/>
              <a:t>https://hive.apache.org/ </a:t>
            </a:r>
          </a:p>
          <a:p>
            <a:pPr marL="0" indent="0">
              <a:buNone/>
            </a:pPr>
            <a:r>
              <a:rPr lang="it-IT" dirty="0" smtClean="0"/>
              <a:t>[3] </a:t>
            </a:r>
            <a:r>
              <a:rPr lang="it-IT" dirty="0"/>
              <a:t>Claudio Cioffi-Revilla “Computational social </a:t>
            </a:r>
            <a:r>
              <a:rPr lang="en-US" dirty="0" smtClean="0"/>
              <a:t>science</a:t>
            </a:r>
            <a:r>
              <a:rPr lang="en-US" dirty="0"/>
              <a:t>”, WILEY Interdisciplinary Reviews: </a:t>
            </a:r>
          </a:p>
          <a:p>
            <a:pPr marL="0" indent="0">
              <a:buNone/>
            </a:pPr>
            <a:r>
              <a:rPr lang="en-US" dirty="0"/>
              <a:t>Computational Statistics, Vol. 2, no. 3, May/June 2010:pp.259–271 </a:t>
            </a:r>
          </a:p>
          <a:p>
            <a:pPr marL="0" indent="0">
              <a:buNone/>
            </a:pPr>
            <a:r>
              <a:rPr lang="en-US" dirty="0" smtClean="0"/>
              <a:t>[4] </a:t>
            </a:r>
            <a:r>
              <a:rPr lang="en-US" dirty="0"/>
              <a:t>Gaurav D </a:t>
            </a:r>
            <a:r>
              <a:rPr lang="en-US" dirty="0" err="1"/>
              <a:t>Rajurkar</a:t>
            </a:r>
            <a:r>
              <a:rPr lang="en-US" dirty="0"/>
              <a:t>, </a:t>
            </a:r>
            <a:r>
              <a:rPr lang="en-US" dirty="0" err="1"/>
              <a:t>Rajeshwari</a:t>
            </a:r>
            <a:r>
              <a:rPr lang="en-US" dirty="0"/>
              <a:t> M </a:t>
            </a:r>
            <a:r>
              <a:rPr lang="en-US" dirty="0" err="1"/>
              <a:t>Goudar</a:t>
            </a:r>
            <a:r>
              <a:rPr lang="en-US" dirty="0"/>
              <a:t> “A speedy data downloading approach for Twitter Trend and Sentiment analysis using HADOOP”, 2015 International Conference on Computing Communication Control and Automation. </a:t>
            </a:r>
          </a:p>
          <a:p>
            <a:pPr marL="0" indent="0">
              <a:buNone/>
            </a:pPr>
            <a:r>
              <a:rPr lang="en-US" dirty="0" smtClean="0"/>
              <a:t>[5] </a:t>
            </a:r>
            <a:r>
              <a:rPr lang="en-US" dirty="0"/>
              <a:t>Andreas M. Kaplan , Michael </a:t>
            </a:r>
            <a:r>
              <a:rPr lang="en-US" dirty="0" err="1"/>
              <a:t>Haenlein</a:t>
            </a:r>
            <a:r>
              <a:rPr lang="en-US" dirty="0"/>
              <a:t> “Users of the world, unite! The challenges and opportunities of Social Media”, Business Horizons (2010) 53, 59—68 ELSEVIER </a:t>
            </a:r>
            <a:endParaRPr lang="en-US" dirty="0"/>
          </a:p>
        </p:txBody>
      </p:sp>
    </p:spTree>
    <p:extLst>
      <p:ext uri="{BB962C8B-B14F-4D97-AF65-F5344CB8AC3E}">
        <p14:creationId xmlns:p14="http://schemas.microsoft.com/office/powerpoint/2010/main" val="1459406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223ED-9809-4A62-8FD4-F41A5D7CA18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2EF84AA5-4AAA-4F8F-904D-5784CE996E04}"/>
              </a:ext>
            </a:extLst>
          </p:cNvPr>
          <p:cNvSpPr>
            <a:spLocks noGrp="1"/>
          </p:cNvSpPr>
          <p:nvPr>
            <p:ph idx="1"/>
          </p:nvPr>
        </p:nvSpPr>
        <p:spPr>
          <a:xfrm>
            <a:off x="2332383" y="3061251"/>
            <a:ext cx="7717470" cy="3187147"/>
          </a:xfrm>
        </p:spPr>
        <p:txBody>
          <a:bodyPr>
            <a:normAutofit/>
          </a:bodyPr>
          <a:lstStyle/>
          <a:p>
            <a:pPr marL="0" indent="0">
              <a:buNone/>
            </a:pPr>
            <a:r>
              <a:rPr lang="en-IN" sz="7200" dirty="0"/>
              <a:t>THANK YOU…….</a:t>
            </a:r>
          </a:p>
        </p:txBody>
      </p:sp>
    </p:spTree>
    <p:extLst>
      <p:ext uri="{BB962C8B-B14F-4D97-AF65-F5344CB8AC3E}">
        <p14:creationId xmlns:p14="http://schemas.microsoft.com/office/powerpoint/2010/main" val="137566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5A428429-891E-499E-967C-760B69514277}"/>
              </a:ext>
            </a:extLst>
          </p:cNvPr>
          <p:cNvSpPr/>
          <p:nvPr/>
        </p:nvSpPr>
        <p:spPr>
          <a:xfrm>
            <a:off x="569843" y="901148"/>
            <a:ext cx="9731801" cy="3693319"/>
          </a:xfrm>
          <a:prstGeom prst="rect">
            <a:avLst/>
          </a:prstGeom>
        </p:spPr>
        <p:txBody>
          <a:bodyPr wrap="square">
            <a:spAutoFit/>
          </a:bodyPr>
          <a:lstStyle/>
          <a:p>
            <a:pPr marL="285750" indent="-285750">
              <a:buFont typeface="Wingdings" panose="05000000000000000000" pitchFamily="2" charset="2"/>
              <a:buChar char="q"/>
            </a:pPr>
            <a:r>
              <a:rPr lang="en-US" dirty="0"/>
              <a:t>Hadoop is an open source implementation of Map Reduce which is widely used to store and process large amount of data in a distributed fashion.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Apache Hive is a data warehousing solution which is built over Hadoop.</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It is powered by </a:t>
            </a:r>
            <a:r>
              <a:rPr lang="en-US" dirty="0" err="1"/>
              <a:t>HiveQL</a:t>
            </a:r>
            <a:r>
              <a:rPr lang="en-US" dirty="0"/>
              <a:t> which is a declarative SQL language compiled directly into Map Reduce jobs which are executed over the underlying Hadoop architecture.</a:t>
            </a:r>
          </a:p>
          <a:p>
            <a:endParaRPr lang="en-US" dirty="0"/>
          </a:p>
          <a:p>
            <a:pPr marL="285750" indent="-285750">
              <a:buFont typeface="Wingdings" panose="05000000000000000000" pitchFamily="2" charset="2"/>
              <a:buChar char="q"/>
            </a:pPr>
            <a:r>
              <a:rPr lang="en-US" dirty="0"/>
              <a:t> Apache Hive allows programmers who are familiar with the MapReduce framework to be able to plug in their custom mappers and reducers to perform more sophisticated analysis that may not be supported by the built-in capabilities of the language</a:t>
            </a:r>
          </a:p>
        </p:txBody>
      </p:sp>
    </p:spTree>
    <p:extLst>
      <p:ext uri="{BB962C8B-B14F-4D97-AF65-F5344CB8AC3E}">
        <p14:creationId xmlns:p14="http://schemas.microsoft.com/office/powerpoint/2010/main" val="68909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09" y="215661"/>
            <a:ext cx="10534291" cy="724618"/>
          </a:xfrm>
        </p:spPr>
        <p:txBody>
          <a:bodyPr>
            <a:normAutofit/>
          </a:bodyPr>
          <a:lstStyle/>
          <a:p>
            <a:r>
              <a:rPr lang="en-US" sz="4000" b="1" dirty="0"/>
              <a:t>Design Architecture</a:t>
            </a:r>
            <a:endParaRPr lang="en-US" sz="4000" dirty="0"/>
          </a:p>
        </p:txBody>
      </p:sp>
      <p:pic>
        <p:nvPicPr>
          <p:cNvPr id="4" name="Content Placeholder 2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6158" y="940279"/>
            <a:ext cx="8471139" cy="5693435"/>
          </a:xfrm>
          <a:prstGeom prst="rect">
            <a:avLst/>
          </a:prstGeom>
          <a:noFill/>
        </p:spPr>
      </p:pic>
    </p:spTree>
    <p:extLst>
      <p:ext uri="{BB962C8B-B14F-4D97-AF65-F5344CB8AC3E}">
        <p14:creationId xmlns:p14="http://schemas.microsoft.com/office/powerpoint/2010/main" val="391114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851" y="434138"/>
            <a:ext cx="10440838" cy="868452"/>
          </a:xfrm>
        </p:spPr>
        <p:txBody>
          <a:bodyPr>
            <a:normAutofit/>
          </a:bodyPr>
          <a:lstStyle/>
          <a:p>
            <a:r>
              <a:rPr lang="en-US" sz="4000" b="1" dirty="0"/>
              <a:t>Steps: </a:t>
            </a:r>
          </a:p>
        </p:txBody>
      </p:sp>
      <p:sp>
        <p:nvSpPr>
          <p:cNvPr id="3" name="Content Placeholder 2"/>
          <p:cNvSpPr>
            <a:spLocks noGrp="1"/>
          </p:cNvSpPr>
          <p:nvPr>
            <p:ph idx="1"/>
          </p:nvPr>
        </p:nvSpPr>
        <p:spPr>
          <a:xfrm>
            <a:off x="698740" y="1302590"/>
            <a:ext cx="10655060" cy="4874373"/>
          </a:xfrm>
        </p:spPr>
        <p:txBody>
          <a:bodyPr>
            <a:normAutofit/>
          </a:bodyPr>
          <a:lstStyle/>
          <a:p>
            <a:pPr algn="just"/>
            <a:r>
              <a:rPr lang="en-US" dirty="0" smtClean="0"/>
              <a:t>C</a:t>
            </a:r>
            <a:r>
              <a:rPr lang="en-US" dirty="0" smtClean="0"/>
              <a:t>ollect </a:t>
            </a:r>
            <a:r>
              <a:rPr lang="en-US" dirty="0"/>
              <a:t>twitter dataset for keyword “</a:t>
            </a:r>
            <a:r>
              <a:rPr lang="en-US" b="1" dirty="0"/>
              <a:t>android</a:t>
            </a:r>
            <a:r>
              <a:rPr lang="en-US" dirty="0"/>
              <a:t>” using Twitter Streaming API.</a:t>
            </a:r>
          </a:p>
          <a:p>
            <a:pPr marL="342900" indent="-342900" algn="just">
              <a:buFont typeface="Wingdings" panose="05000000000000000000" pitchFamily="2" charset="2"/>
              <a:buChar char="Ø"/>
            </a:pPr>
            <a:r>
              <a:rPr lang="en-US" dirty="0"/>
              <a:t>Noise data is filtered from </a:t>
            </a:r>
            <a:r>
              <a:rPr lang="en-US" dirty="0" err="1"/>
              <a:t>json</a:t>
            </a:r>
            <a:r>
              <a:rPr lang="en-US" dirty="0"/>
              <a:t> formatted tweets and converted into csv format.</a:t>
            </a:r>
          </a:p>
          <a:p>
            <a:pPr marL="342900" indent="-342900" algn="just">
              <a:buFont typeface="Wingdings" panose="05000000000000000000" pitchFamily="2" charset="2"/>
              <a:buChar char="Ø"/>
            </a:pPr>
            <a:r>
              <a:rPr lang="en-US" dirty="0"/>
              <a:t>These csv files are loaded in to hive database.</a:t>
            </a:r>
          </a:p>
          <a:p>
            <a:pPr marL="342900" indent="-342900" algn="just">
              <a:buFont typeface="Wingdings" panose="05000000000000000000" pitchFamily="2" charset="2"/>
              <a:buChar char="Ø"/>
            </a:pPr>
            <a:r>
              <a:rPr lang="en-US" dirty="0"/>
              <a:t>Android tweet data is analyzed by running  hive analytic queries. Later the results are visualized </a:t>
            </a:r>
          </a:p>
        </p:txBody>
      </p:sp>
    </p:spTree>
    <p:extLst>
      <p:ext uri="{BB962C8B-B14F-4D97-AF65-F5344CB8AC3E}">
        <p14:creationId xmlns:p14="http://schemas.microsoft.com/office/powerpoint/2010/main" val="480267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9E067-437C-4419-A404-86493FC77EA2}"/>
              </a:ext>
            </a:extLst>
          </p:cNvPr>
          <p:cNvSpPr>
            <a:spLocks noGrp="1"/>
          </p:cNvSpPr>
          <p:nvPr>
            <p:ph type="title"/>
          </p:nvPr>
        </p:nvSpPr>
        <p:spPr>
          <a:xfrm>
            <a:off x="646111" y="452718"/>
            <a:ext cx="9404723" cy="1031525"/>
          </a:xfrm>
        </p:spPr>
        <p:txBody>
          <a:bodyPr/>
          <a:lstStyle/>
          <a:p>
            <a:r>
              <a:rPr lang="en-US" b="1" dirty="0"/>
              <a:t>Stage 1:</a:t>
            </a:r>
            <a:endParaRPr lang="en-IN" dirty="0"/>
          </a:p>
        </p:txBody>
      </p:sp>
      <p:sp>
        <p:nvSpPr>
          <p:cNvPr id="3" name="Content Placeholder 2">
            <a:extLst>
              <a:ext uri="{FF2B5EF4-FFF2-40B4-BE49-F238E27FC236}">
                <a16:creationId xmlns:a16="http://schemas.microsoft.com/office/drawing/2014/main" xmlns="" id="{F197AEE3-38D0-49E8-9F44-024366B0F8F4}"/>
              </a:ext>
            </a:extLst>
          </p:cNvPr>
          <p:cNvSpPr>
            <a:spLocks noGrp="1"/>
          </p:cNvSpPr>
          <p:nvPr>
            <p:ph idx="1"/>
          </p:nvPr>
        </p:nvSpPr>
        <p:spPr>
          <a:xfrm>
            <a:off x="944286" y="1630018"/>
            <a:ext cx="8946541" cy="4181060"/>
          </a:xfrm>
        </p:spPr>
        <p:txBody>
          <a:bodyPr/>
          <a:lstStyle/>
          <a:p>
            <a:pPr lvl="0"/>
            <a:r>
              <a:rPr lang="en-US" dirty="0"/>
              <a:t>A twitter application is created to access the streaming tweets from twitter website.</a:t>
            </a:r>
            <a:endParaRPr lang="en-IN" dirty="0"/>
          </a:p>
          <a:p>
            <a:pPr lvl="0"/>
            <a:r>
              <a:rPr lang="en-US" dirty="0"/>
              <a:t>Required authorizations were created for connecting to the API’s from python code.</a:t>
            </a:r>
            <a:endParaRPr lang="en-IN" dirty="0"/>
          </a:p>
          <a:p>
            <a:pPr lvl="0"/>
            <a:r>
              <a:rPr lang="en-US" dirty="0"/>
              <a:t>A library named </a:t>
            </a:r>
            <a:r>
              <a:rPr lang="en-US" dirty="0" err="1"/>
              <a:t>tweepy</a:t>
            </a:r>
            <a:r>
              <a:rPr lang="en-US" dirty="0"/>
              <a:t> from python is used to download streaming tweets from twitter with a streaming filter i.e., ‘android’.</a:t>
            </a:r>
            <a:endParaRPr lang="en-IN" dirty="0"/>
          </a:p>
          <a:p>
            <a:pPr lvl="0"/>
            <a:r>
              <a:rPr lang="en-US" dirty="0"/>
              <a:t>All the streaming tweets were collected into a </a:t>
            </a:r>
            <a:r>
              <a:rPr lang="en-US" dirty="0" err="1"/>
              <a:t>json</a:t>
            </a:r>
            <a:r>
              <a:rPr lang="en-US" dirty="0"/>
              <a:t> file to the local machine.</a:t>
            </a:r>
            <a:endParaRPr lang="en-IN" dirty="0"/>
          </a:p>
          <a:p>
            <a:endParaRPr lang="en-IN" dirty="0"/>
          </a:p>
        </p:txBody>
      </p:sp>
    </p:spTree>
    <p:extLst>
      <p:ext uri="{BB962C8B-B14F-4D97-AF65-F5344CB8AC3E}">
        <p14:creationId xmlns:p14="http://schemas.microsoft.com/office/powerpoint/2010/main" val="67216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259D75-5739-47DA-8986-73C1AF739C7D}"/>
              </a:ext>
            </a:extLst>
          </p:cNvPr>
          <p:cNvSpPr>
            <a:spLocks noGrp="1"/>
          </p:cNvSpPr>
          <p:nvPr>
            <p:ph type="title"/>
          </p:nvPr>
        </p:nvSpPr>
        <p:spPr/>
        <p:txBody>
          <a:bodyPr/>
          <a:lstStyle/>
          <a:p>
            <a:r>
              <a:rPr lang="en-US" b="1" dirty="0"/>
              <a:t>Stage 2:</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E2C43134-26D8-4A9B-AA71-9D830C2F47AF}"/>
              </a:ext>
            </a:extLst>
          </p:cNvPr>
          <p:cNvSpPr>
            <a:spLocks noGrp="1"/>
          </p:cNvSpPr>
          <p:nvPr>
            <p:ph idx="1"/>
          </p:nvPr>
        </p:nvSpPr>
        <p:spPr>
          <a:xfrm>
            <a:off x="875201" y="1509578"/>
            <a:ext cx="8946541" cy="4195481"/>
          </a:xfrm>
        </p:spPr>
        <p:txBody>
          <a:bodyPr/>
          <a:lstStyle/>
          <a:p>
            <a:pPr marL="0" indent="0">
              <a:buNone/>
            </a:pPr>
            <a:endParaRPr lang="en-IN" dirty="0"/>
          </a:p>
          <a:p>
            <a:pPr lvl="0"/>
            <a:r>
              <a:rPr lang="en-US" dirty="0"/>
              <a:t>A JSON2CSV.java class file is developed to filter the noise and convert the </a:t>
            </a:r>
            <a:r>
              <a:rPr lang="en-US" dirty="0" err="1"/>
              <a:t>json</a:t>
            </a:r>
            <a:r>
              <a:rPr lang="en-US" dirty="0"/>
              <a:t> file to csv format.</a:t>
            </a:r>
            <a:endParaRPr lang="en-IN" dirty="0"/>
          </a:p>
          <a:p>
            <a:endParaRPr lang="en-IN" dirty="0"/>
          </a:p>
        </p:txBody>
      </p:sp>
    </p:spTree>
    <p:extLst>
      <p:ext uri="{BB962C8B-B14F-4D97-AF65-F5344CB8AC3E}">
        <p14:creationId xmlns:p14="http://schemas.microsoft.com/office/powerpoint/2010/main" val="2423164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FA649A-5123-43B5-A4BC-1B69B42E532F}"/>
              </a:ext>
            </a:extLst>
          </p:cNvPr>
          <p:cNvSpPr>
            <a:spLocks noGrp="1"/>
          </p:cNvSpPr>
          <p:nvPr>
            <p:ph type="title"/>
          </p:nvPr>
        </p:nvSpPr>
        <p:spPr/>
        <p:txBody>
          <a:bodyPr/>
          <a:lstStyle/>
          <a:p>
            <a:r>
              <a:rPr lang="en-US" b="1" dirty="0"/>
              <a:t>Stage 3:</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FCF5C5B5-CBEC-4E37-B19B-3E16BC35C6C3}"/>
              </a:ext>
            </a:extLst>
          </p:cNvPr>
          <p:cNvSpPr>
            <a:spLocks noGrp="1"/>
          </p:cNvSpPr>
          <p:nvPr>
            <p:ph idx="1"/>
          </p:nvPr>
        </p:nvSpPr>
        <p:spPr>
          <a:xfrm>
            <a:off x="875201" y="1562588"/>
            <a:ext cx="8946541" cy="4195481"/>
          </a:xfrm>
        </p:spPr>
        <p:txBody>
          <a:bodyPr>
            <a:normAutofit/>
          </a:bodyPr>
          <a:lstStyle/>
          <a:p>
            <a:pPr marL="0" indent="0">
              <a:buNone/>
            </a:pPr>
            <a:endParaRPr lang="en-IN" dirty="0"/>
          </a:p>
          <a:p>
            <a:pPr lvl="0"/>
            <a:r>
              <a:rPr lang="en-US" dirty="0"/>
              <a:t>A Hive table named </a:t>
            </a:r>
            <a:r>
              <a:rPr lang="en-US" b="1" dirty="0" err="1"/>
              <a:t>master_tweets</a:t>
            </a:r>
            <a:r>
              <a:rPr lang="en-US" b="1" dirty="0"/>
              <a:t> </a:t>
            </a:r>
            <a:r>
              <a:rPr lang="en-US" dirty="0"/>
              <a:t>is created using Row Format as csv </a:t>
            </a:r>
            <a:r>
              <a:rPr lang="en-US" dirty="0" err="1"/>
              <a:t>serde</a:t>
            </a:r>
            <a:r>
              <a:rPr lang="en-US" dirty="0"/>
              <a:t>.</a:t>
            </a:r>
            <a:endParaRPr lang="en-IN" dirty="0"/>
          </a:p>
          <a:p>
            <a:pPr lvl="0"/>
            <a:r>
              <a:rPr lang="en-US" dirty="0"/>
              <a:t>All the Tweets were loaded into the above hive table.</a:t>
            </a:r>
            <a:endParaRPr lang="en-IN" dirty="0"/>
          </a:p>
          <a:p>
            <a:pPr lvl="0"/>
            <a:r>
              <a:rPr lang="en-US" dirty="0"/>
              <a:t>Again, three tables named </a:t>
            </a:r>
            <a:r>
              <a:rPr lang="en-US" b="1" dirty="0" err="1"/>
              <a:t>data_tweet</a:t>
            </a:r>
            <a:r>
              <a:rPr lang="en-US" b="1" dirty="0"/>
              <a:t>, </a:t>
            </a:r>
            <a:r>
              <a:rPr lang="en-US" b="1" dirty="0" err="1"/>
              <a:t>user_info</a:t>
            </a:r>
            <a:r>
              <a:rPr lang="en-US" b="1" dirty="0"/>
              <a:t>, </a:t>
            </a:r>
            <a:r>
              <a:rPr lang="en-US" b="1" dirty="0" err="1"/>
              <a:t>user_count_info</a:t>
            </a:r>
            <a:r>
              <a:rPr lang="en-US" b="1" dirty="0"/>
              <a:t> </a:t>
            </a:r>
            <a:r>
              <a:rPr lang="en-US" dirty="0"/>
              <a:t>were created to store the individual data from master table.</a:t>
            </a:r>
            <a:endParaRPr lang="en-IN" dirty="0"/>
          </a:p>
          <a:p>
            <a:pPr lvl="0"/>
            <a:r>
              <a:rPr lang="en-US" dirty="0"/>
              <a:t>Analytical queries were executed in hive shell to view and analyze the data.</a:t>
            </a:r>
            <a:endParaRPr lang="en-IN" dirty="0"/>
          </a:p>
          <a:p>
            <a:endParaRPr lang="en-IN" dirty="0"/>
          </a:p>
        </p:txBody>
      </p:sp>
    </p:spTree>
    <p:extLst>
      <p:ext uri="{BB962C8B-B14F-4D97-AF65-F5344CB8AC3E}">
        <p14:creationId xmlns:p14="http://schemas.microsoft.com/office/powerpoint/2010/main" val="92244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4A055-D604-48DD-9A9E-F97F09441AA9}"/>
              </a:ext>
            </a:extLst>
          </p:cNvPr>
          <p:cNvSpPr>
            <a:spLocks noGrp="1"/>
          </p:cNvSpPr>
          <p:nvPr>
            <p:ph type="title"/>
          </p:nvPr>
        </p:nvSpPr>
        <p:spPr/>
        <p:txBody>
          <a:bodyPr/>
          <a:lstStyle/>
          <a:p>
            <a:r>
              <a:rPr lang="en-US" b="1" dirty="0"/>
              <a:t>Stage 4:</a:t>
            </a:r>
            <a:r>
              <a:rPr lang="en-IN" b="1"/>
              <a:t/>
            </a:r>
            <a:br>
              <a:rPr lang="en-IN" b="1"/>
            </a:br>
            <a:endParaRPr lang="en-IN" dirty="0"/>
          </a:p>
        </p:txBody>
      </p:sp>
      <p:sp>
        <p:nvSpPr>
          <p:cNvPr id="3" name="Content Placeholder 2">
            <a:extLst>
              <a:ext uri="{FF2B5EF4-FFF2-40B4-BE49-F238E27FC236}">
                <a16:creationId xmlns:a16="http://schemas.microsoft.com/office/drawing/2014/main" xmlns="" id="{D0B5A462-CFD3-4E2E-86E0-5FFB481C52AC}"/>
              </a:ext>
            </a:extLst>
          </p:cNvPr>
          <p:cNvSpPr>
            <a:spLocks noGrp="1"/>
          </p:cNvSpPr>
          <p:nvPr>
            <p:ph idx="1"/>
          </p:nvPr>
        </p:nvSpPr>
        <p:spPr>
          <a:xfrm>
            <a:off x="646111" y="1615597"/>
            <a:ext cx="8946541" cy="4195481"/>
          </a:xfrm>
        </p:spPr>
        <p:txBody>
          <a:bodyPr>
            <a:normAutofit lnSpcReduction="10000"/>
          </a:bodyPr>
          <a:lstStyle/>
          <a:p>
            <a:r>
              <a:rPr lang="en-US" b="1" dirty="0"/>
              <a:t> </a:t>
            </a:r>
            <a:r>
              <a:rPr lang="en-US" dirty="0"/>
              <a:t>All the Analytical queries output is stored in external hive tables.</a:t>
            </a:r>
            <a:endParaRPr lang="en-IN" dirty="0"/>
          </a:p>
          <a:p>
            <a:pPr lvl="0"/>
            <a:r>
              <a:rPr lang="en-US" dirty="0"/>
              <a:t>External table data is copied  from Hadoop file system to local system using </a:t>
            </a:r>
            <a:r>
              <a:rPr lang="en-US" dirty="0" err="1"/>
              <a:t>hadoop</a:t>
            </a:r>
            <a:r>
              <a:rPr lang="en-US" dirty="0"/>
              <a:t> fs – </a:t>
            </a:r>
            <a:r>
              <a:rPr lang="en-US" dirty="0" err="1"/>
              <a:t>copyToLocal</a:t>
            </a:r>
            <a:r>
              <a:rPr lang="en-US" dirty="0"/>
              <a:t> command.</a:t>
            </a:r>
            <a:endParaRPr lang="en-IN" dirty="0"/>
          </a:p>
          <a:p>
            <a:pPr lvl="0"/>
            <a:r>
              <a:rPr lang="en-US" dirty="0"/>
              <a:t>We used IBM Big Sheets for visualization of the results. Once the results are available in local, We uploaded that results in to the </a:t>
            </a:r>
            <a:r>
              <a:rPr lang="en-US" dirty="0" err="1"/>
              <a:t>Infosphere</a:t>
            </a:r>
            <a:r>
              <a:rPr lang="en-US" dirty="0"/>
              <a:t> files tab.</a:t>
            </a:r>
            <a:endParaRPr lang="en-IN" dirty="0"/>
          </a:p>
          <a:p>
            <a:pPr lvl="0"/>
            <a:r>
              <a:rPr lang="en-US" dirty="0"/>
              <a:t>In the tool we convert the comma separated text format data in to sheet format. Then we select the line reader as comma separated value data.</a:t>
            </a:r>
            <a:endParaRPr lang="en-IN" dirty="0"/>
          </a:p>
          <a:p>
            <a:pPr lvl="0"/>
            <a:r>
              <a:rPr lang="en-US" dirty="0"/>
              <a:t>We save this as a master workbook then the control is redirected to </a:t>
            </a:r>
            <a:r>
              <a:rPr lang="en-US" dirty="0" err="1"/>
              <a:t>bigsheets</a:t>
            </a:r>
            <a:r>
              <a:rPr lang="en-US" dirty="0"/>
              <a:t> tab. Here we select the required visualization for our results data.</a:t>
            </a:r>
            <a:endParaRPr lang="en-IN" dirty="0"/>
          </a:p>
          <a:p>
            <a:endParaRPr lang="en-IN" dirty="0"/>
          </a:p>
        </p:txBody>
      </p:sp>
    </p:spTree>
    <p:extLst>
      <p:ext uri="{BB962C8B-B14F-4D97-AF65-F5344CB8AC3E}">
        <p14:creationId xmlns:p14="http://schemas.microsoft.com/office/powerpoint/2010/main" val="3413425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175</TotalTime>
  <Words>877</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Garamond</vt:lpstr>
      <vt:lpstr>Times New Roman</vt:lpstr>
      <vt:lpstr>Wingdings</vt:lpstr>
      <vt:lpstr>Wingdings 3</vt:lpstr>
      <vt:lpstr>Ion</vt:lpstr>
      <vt:lpstr>    Live Streaming Data Analysis By Distributed Technology Hive</vt:lpstr>
      <vt:lpstr>Introduction</vt:lpstr>
      <vt:lpstr>PowerPoint Presentation</vt:lpstr>
      <vt:lpstr>Design Architecture</vt:lpstr>
      <vt:lpstr>Steps: </vt:lpstr>
      <vt:lpstr>Stage 1:</vt:lpstr>
      <vt:lpstr>Stage 2: </vt:lpstr>
      <vt:lpstr>Stage 3: </vt:lpstr>
      <vt:lpstr>Stage 4: </vt:lpstr>
      <vt:lpstr>PowerPoint Presentation</vt:lpstr>
      <vt:lpstr>System requirements</vt:lpstr>
      <vt:lpstr>Query1</vt:lpstr>
      <vt:lpstr>Query2</vt:lpstr>
      <vt:lpstr>Query3</vt:lpstr>
      <vt:lpstr>Query4</vt:lpstr>
      <vt:lpstr>Query5</vt:lpstr>
      <vt:lpstr>Query6  </vt:lpstr>
      <vt:lpstr>Conclusion</vt:lpstr>
      <vt:lpstr>Future work</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Streaming Data Analysis By Distributed Technology Hive</dc:title>
  <dc:creator>G.Tirupathi</dc:creator>
  <cp:lastModifiedBy>THERALA SAIVIVEK</cp:lastModifiedBy>
  <cp:revision>9</cp:revision>
  <dcterms:created xsi:type="dcterms:W3CDTF">2017-11-30T06:27:50Z</dcterms:created>
  <dcterms:modified xsi:type="dcterms:W3CDTF">2017-12-01T18:42:22Z</dcterms:modified>
</cp:coreProperties>
</file>