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loAltoNetworks/pan-os-ansible" TargetMode="External"/><Relationship Id="rId2" Type="http://schemas.openxmlformats.org/officeDocument/2006/relationships/hyperlink" Target="https://galaxy.ansible.com/PaloAltoNetworks/panos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Ansible	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Es una herramienta opensource de automatización y de bajos requerimientos que permite: 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800" b="0" strike="noStrike" spc="-1">
              <a:latin typeface="Arial"/>
            </a:endParaRPr>
          </a:p>
          <a:p>
            <a:pPr marL="1143000" lvl="2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Configuracion de servers y aplicaciones</a:t>
            </a:r>
            <a:endParaRPr lang="es-AR" sz="2800" b="0" strike="noStrike" spc="-1">
              <a:latin typeface="Arial"/>
            </a:endParaRPr>
          </a:p>
          <a:p>
            <a:pPr marL="1143000" lvl="2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Orquetación y deploys de soluciones</a:t>
            </a:r>
            <a:endParaRPr lang="es-AR" sz="2800" b="0" strike="noStrike" spc="-1">
              <a:latin typeface="Arial"/>
            </a:endParaRPr>
          </a:p>
          <a:p>
            <a:pPr marL="1143000" lvl="2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Automatización de tareas</a:t>
            </a:r>
            <a:endParaRPr lang="es-AR" sz="2800" b="0" strike="noStrike" spc="-1">
              <a:latin typeface="Arial"/>
            </a:endParaRPr>
          </a:p>
          <a:p>
            <a:pPr marL="1143000" lvl="2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Algunos etc...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n 74"/>
          <p:cNvPicPr/>
          <p:nvPr/>
        </p:nvPicPr>
        <p:blipFill>
          <a:blip r:embed="rId2"/>
          <a:stretch/>
        </p:blipFill>
        <p:spPr>
          <a:xfrm>
            <a:off x="5688000" y="432000"/>
            <a:ext cx="5123880" cy="583812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648000" y="2016000"/>
            <a:ext cx="4463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 pueden declarar variables dentro de los playbooks (no en los ad-hoc)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115" name="Line 2"/>
          <p:cNvSpPr/>
          <p:nvPr/>
        </p:nvSpPr>
        <p:spPr>
          <a:xfrm>
            <a:off x="4464000" y="1152000"/>
            <a:ext cx="1224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648000" y="648000"/>
            <a:ext cx="4031640" cy="85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 puede limitar los hosts sobre los que se ejecuta el playbook (dentro del yml)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117" name="Line 4"/>
          <p:cNvSpPr/>
          <p:nvPr/>
        </p:nvSpPr>
        <p:spPr>
          <a:xfrm flipV="1">
            <a:off x="4824000" y="1656000"/>
            <a:ext cx="1008000" cy="576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648000" y="3456000"/>
            <a:ext cx="4247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partir de aca las listas de tareas 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119" name="Line 6"/>
          <p:cNvSpPr/>
          <p:nvPr/>
        </p:nvSpPr>
        <p:spPr>
          <a:xfrm flipV="1">
            <a:off x="4320000" y="2304000"/>
            <a:ext cx="1512000" cy="1224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745640" y="0"/>
            <a:ext cx="8326440" cy="4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Conceptos Básicos que ayudan a entender ansible</a:t>
            </a:r>
            <a:endParaRPr lang="es-A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09480" y="446760"/>
            <a:ext cx="10972080" cy="562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Nodo administrador</a:t>
            </a:r>
            <a:r>
              <a:rPr lang="es-A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es el nodo con ansible y las credenciales para acceder a los sistemas administrados.</a:t>
            </a:r>
            <a:endParaRPr lang="es-AR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Inventory</a:t>
            </a:r>
            <a:r>
              <a:rPr lang="es-A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es el listado de nodos administrados agrupados por características en común (o no)</a:t>
            </a:r>
            <a:endParaRPr lang="es-AR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Nodos administrados</a:t>
            </a:r>
            <a:r>
              <a:rPr lang="es-A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…</a:t>
            </a:r>
            <a:endParaRPr lang="es-AR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Tareas</a:t>
            </a:r>
            <a:r>
              <a:rPr lang="es-A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es un acción determinada que se ejecuta sobre los nodos administrados.</a:t>
            </a:r>
            <a:endParaRPr lang="es-AR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Playbooks</a:t>
            </a:r>
            <a:r>
              <a:rPr lang="es-A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es un archivo en formato yml sobre el que se definen variables y tareas a ejecutar sobre un nodo administrado.</a:t>
            </a:r>
            <a:endParaRPr lang="es-AR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Facts</a:t>
            </a:r>
            <a:r>
              <a:rPr lang="es-A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son datos relacionados con sus sistemas remotos, como SO, ip, macs, filesystems, memoria, cores,etc.</a:t>
            </a:r>
            <a:endParaRPr lang="es-AR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Modulos</a:t>
            </a:r>
            <a:r>
              <a:rPr lang="es-A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serían las librerías que se necesitan para realizar tareas específicas en los sistemas remotos.</a:t>
            </a:r>
            <a:endParaRPr lang="es-AR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Roles</a:t>
            </a:r>
            <a:r>
              <a:rPr lang="es-A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Los “Roles” es una agrupación de ficheros, tareas y plantillas.</a:t>
            </a:r>
            <a:endParaRPr lang="es-AR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433400" y="273600"/>
            <a:ext cx="2479680" cy="47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Condicional when</a:t>
            </a:r>
            <a:endParaRPr lang="es-A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09480" y="675360"/>
            <a:ext cx="1097208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Utilizado para ejecutar una tarea u otra dependiendo de una característica del host o bien del resultado de una tarea.</a:t>
            </a:r>
            <a:endParaRPr lang="es-AR" sz="1600" b="0" strike="noStrike" spc="-1">
              <a:latin typeface="Arial"/>
            </a:endParaRPr>
          </a:p>
        </p:txBody>
      </p:sp>
      <p:pic>
        <p:nvPicPr>
          <p:cNvPr id="124" name="Imagen 3"/>
          <p:cNvPicPr/>
          <p:nvPr/>
        </p:nvPicPr>
        <p:blipFill>
          <a:blip r:embed="rId2"/>
          <a:stretch/>
        </p:blipFill>
        <p:spPr>
          <a:xfrm>
            <a:off x="609480" y="1683000"/>
            <a:ext cx="3963240" cy="409392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7190640" y="1313640"/>
            <a:ext cx="2964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Permite operadores lógicos</a:t>
            </a:r>
            <a:endParaRPr lang="es-AR" sz="1800" b="0" strike="noStrike" spc="-1">
              <a:latin typeface="Arial"/>
            </a:endParaRPr>
          </a:p>
        </p:txBody>
      </p:sp>
      <p:pic>
        <p:nvPicPr>
          <p:cNvPr id="126" name="Imagen 6"/>
          <p:cNvPicPr/>
          <p:nvPr/>
        </p:nvPicPr>
        <p:blipFill>
          <a:blip r:embed="rId3"/>
          <a:stretch/>
        </p:blipFill>
        <p:spPr>
          <a:xfrm>
            <a:off x="4710600" y="2040480"/>
            <a:ext cx="7345080" cy="273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848840" y="0"/>
            <a:ext cx="1246680" cy="3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Handlers</a:t>
            </a:r>
            <a:endParaRPr lang="es-A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29480" y="627120"/>
            <a:ext cx="10972080" cy="43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Son tareas que se ejecutan cuando debido a otra tarea </a:t>
            </a:r>
            <a:r>
              <a:rPr lang="es-A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se produce un cambio</a:t>
            </a: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y se </a:t>
            </a:r>
            <a:r>
              <a:rPr lang="es-AR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realiza una notificación</a:t>
            </a: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 Tienen que cumplir ambas condiciones, tanto el cambio como la notificación</a:t>
            </a:r>
            <a:endParaRPr lang="es-AR" sz="1600" b="0" strike="noStrike" spc="-1">
              <a:latin typeface="Arial"/>
            </a:endParaRPr>
          </a:p>
        </p:txBody>
      </p:sp>
      <p:pic>
        <p:nvPicPr>
          <p:cNvPr id="129" name="Imagen 3"/>
          <p:cNvPicPr/>
          <p:nvPr/>
        </p:nvPicPr>
        <p:blipFill>
          <a:blip r:embed="rId2"/>
          <a:stretch/>
        </p:blipFill>
        <p:spPr>
          <a:xfrm>
            <a:off x="429480" y="1158840"/>
            <a:ext cx="4627080" cy="5632920"/>
          </a:xfrm>
          <a:prstGeom prst="rect">
            <a:avLst/>
          </a:prstGeom>
          <a:ln>
            <a:noFill/>
          </a:ln>
        </p:spPr>
      </p:pic>
      <p:pic>
        <p:nvPicPr>
          <p:cNvPr id="130" name="Imagen 4"/>
          <p:cNvPicPr/>
          <p:nvPr/>
        </p:nvPicPr>
        <p:blipFill>
          <a:blip r:embed="rId3"/>
          <a:stretch/>
        </p:blipFill>
        <p:spPr>
          <a:xfrm>
            <a:off x="7245720" y="1454760"/>
            <a:ext cx="4377960" cy="406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835160" y="45000"/>
            <a:ext cx="2881440" cy="474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Ansible Galaxy</a:t>
            </a:r>
            <a:endParaRPr lang="es-A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46320" y="474480"/>
            <a:ext cx="10972080" cy="128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Ansible Galaxy es un repositorio donde la comunidad de ansible comparte playbooks, módulos y roles. Es muy importante ya que muchas empresas crean módulos y roles para interactuar con sus productos.</a:t>
            </a:r>
            <a:endParaRPr lang="es-AR" sz="1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Tiene un cliente de consola que permite instalarlos.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46320" y="1371600"/>
            <a:ext cx="97117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$ ansible-galaxy collection install paloaltonetworks.panos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Ansible Galaxy: </a:t>
            </a:r>
            <a:r>
              <a:rPr lang="es-AR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https://galaxy.ansible.com/PaloAltoNetworks/panos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GitHub repo: </a:t>
            </a:r>
            <a:r>
              <a:rPr lang="es-AR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https://github.com/PaloAltoNetworks/pan-os-ansible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AR" sz="1800" b="0" strike="noStrike" spc="-1">
              <a:latin typeface="Arial"/>
            </a:endParaRPr>
          </a:p>
        </p:txBody>
      </p:sp>
      <p:pic>
        <p:nvPicPr>
          <p:cNvPr id="134" name="Imagen 5"/>
          <p:cNvPicPr/>
          <p:nvPr/>
        </p:nvPicPr>
        <p:blipFill>
          <a:blip r:embed="rId4"/>
          <a:stretch/>
        </p:blipFill>
        <p:spPr>
          <a:xfrm>
            <a:off x="488520" y="2656440"/>
            <a:ext cx="5551560" cy="402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848840" y="0"/>
            <a:ext cx="1800720" cy="48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Ansible Vault</a:t>
            </a:r>
            <a:endParaRPr lang="es-A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01760" y="482400"/>
            <a:ext cx="10972080" cy="111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Ansible Vault es una función de ansible que le permite mantener datos confidenciales como contraseñas o claves en archivos cifrados, en lugar de como texto sin formato en playbooks o roles.</a:t>
            </a:r>
            <a:endParaRPr lang="es-AR" sz="1800" b="0" strike="noStrike" spc="-1">
              <a:latin typeface="Arial"/>
            </a:endParaRPr>
          </a:p>
        </p:txBody>
      </p:sp>
      <p:pic>
        <p:nvPicPr>
          <p:cNvPr id="137" name="Imagen 3"/>
          <p:cNvPicPr/>
          <p:nvPr/>
        </p:nvPicPr>
        <p:blipFill>
          <a:blip r:embed="rId2"/>
          <a:stretch/>
        </p:blipFill>
        <p:spPr>
          <a:xfrm>
            <a:off x="626400" y="1593360"/>
            <a:ext cx="4953240" cy="468252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 flipV="1">
            <a:off x="2202840" y="1730880"/>
            <a:ext cx="4253040" cy="67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6456240" y="1505520"/>
            <a:ext cx="4917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$ ansible-vault encrypt vcenter_vars.yml</a:t>
            </a:r>
            <a:endParaRPr lang="es-AR" sz="1800" b="0" strike="noStrike" spc="-1">
              <a:latin typeface="Arial"/>
            </a:endParaRPr>
          </a:p>
        </p:txBody>
      </p:sp>
      <p:pic>
        <p:nvPicPr>
          <p:cNvPr id="140" name="Imagen 7"/>
          <p:cNvPicPr/>
          <p:nvPr/>
        </p:nvPicPr>
        <p:blipFill>
          <a:blip r:embed="rId3"/>
          <a:stretch/>
        </p:blipFill>
        <p:spPr>
          <a:xfrm>
            <a:off x="5846760" y="2013480"/>
            <a:ext cx="5591520" cy="255276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>
          <a:xfrm>
            <a:off x="5805000" y="5042880"/>
            <a:ext cx="576288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$ ansible-playbook --ask-vault-pass clone_vmtemplate.yml</a:t>
            </a:r>
            <a:endParaRPr lang="es-AR" sz="1600" b="0" strike="noStrike" spc="-1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775800" y="3339000"/>
            <a:ext cx="262800" cy="7063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559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7"/>
          <p:cNvSpPr/>
          <p:nvPr/>
        </p:nvSpPr>
        <p:spPr>
          <a:xfrm rot="10800000" flipH="1">
            <a:off x="775800" y="2410920"/>
            <a:ext cx="1201680" cy="1281240"/>
          </a:xfrm>
          <a:prstGeom prst="bentConnector4">
            <a:avLst>
              <a:gd name="adj1" fmla="val -19017"/>
              <a:gd name="adj2" fmla="val 63784"/>
            </a:avLst>
          </a:prstGeom>
          <a:noFill/>
          <a:ln>
            <a:solidFill>
              <a:srgbClr val="5597D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Imagen 17"/>
          <p:cNvPicPr/>
          <p:nvPr/>
        </p:nvPicPr>
        <p:blipFill>
          <a:blip r:embed="rId4"/>
          <a:stretch/>
        </p:blipFill>
        <p:spPr>
          <a:xfrm>
            <a:off x="5705280" y="5637600"/>
            <a:ext cx="6420240" cy="44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A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ROLES </a:t>
            </a: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(organizando y reutilizando código)</a:t>
            </a:r>
            <a:endParaRPr lang="es-A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09480" y="1604520"/>
            <a:ext cx="10972080" cy="667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Cuando se crea un rol, se descompone el playbook en partes y esas partes se encuentran en una estructura de directorios.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AR" sz="2800" b="0" strike="noStrike" spc="-1">
              <a:latin typeface="Arial"/>
            </a:endParaRPr>
          </a:p>
        </p:txBody>
      </p:sp>
      <p:pic>
        <p:nvPicPr>
          <p:cNvPr id="149" name="Imagen 3"/>
          <p:cNvPicPr/>
          <p:nvPr/>
        </p:nvPicPr>
        <p:blipFill>
          <a:blip r:embed="rId2"/>
          <a:stretch/>
        </p:blipFill>
        <p:spPr>
          <a:xfrm>
            <a:off x="2219760" y="2147400"/>
            <a:ext cx="7751520" cy="438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69480" y="95760"/>
            <a:ext cx="3494520" cy="680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2400" b="0" strike="noStrike" spc="-1">
                <a:solidFill>
                  <a:srgbClr val="000000"/>
                </a:solidFill>
                <a:latin typeface="Arial"/>
              </a:rPr>
              <a:t>Estructura de directorio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442080" y="1080000"/>
            <a:ext cx="11149920" cy="388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Defaults: contiene variables predeterminadas del role, generalmente seteadas por el creador del role y que no son de uso especifico a cada ejecución.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Vars: contiene variables del role de alta prioridad y que generalmente se setean a cada uso.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Tasks: contiene la lista de tareas a ejecutar.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Files: contiene archivos que necesitan ser copiados al host remoto.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Templates(Jinja2): contiene templates en jinja que son procesados usando las variables definidas en vars o default.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Meta: contiene metadata del role. (autor, plataformas soportadas, fecha, versiones,etc).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</a:rPr>
              <a:t>Handlers: contiene las tareas que son invocadas con la directiva “notify”.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Algunas Características </a:t>
            </a:r>
            <a:r>
              <a:rPr lang="en-US" sz="1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(algunas son verdad)</a:t>
            </a: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000" lnSpcReduction="10000"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 opensource (con redhat atras) </a:t>
            </a:r>
            <a:endParaRPr lang="es-AR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necesita de un agente para trabajar (usa ssh)</a:t>
            </a:r>
            <a:endParaRPr lang="es-AR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Soportado en Linux/windows</a:t>
            </a:r>
            <a:endParaRPr lang="es-AR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Basado en python</a:t>
            </a:r>
            <a:endParaRPr lang="es-AR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Hay una gran comunidad atras que desarrolla modulos para interactuar con diferentes soluciones (vmware, kubernetes, docker, cisco, panos,aws,gcp,etc)</a:t>
            </a:r>
            <a:endParaRPr lang="es-AR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 pueden desarrollar modulos y utilizarlos</a:t>
            </a:r>
            <a:endParaRPr lang="es-AR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Roll-back en caso de error (+0-)</a:t>
            </a:r>
            <a:endParaRPr lang="es-AR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Usa yml, entendible por humanos</a:t>
            </a:r>
            <a:endParaRPr lang="es-AR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Self documenting 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A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t/>
            </a:r>
            <a:br/>
            <a:endParaRPr lang="es-AR" sz="1800" b="0" strike="noStrike" spc="-1">
              <a:latin typeface="Arial"/>
            </a:endParaRPr>
          </a:p>
        </p:txBody>
      </p:sp>
      <p:pic>
        <p:nvPicPr>
          <p:cNvPr id="81" name="Imagen 42"/>
          <p:cNvPicPr/>
          <p:nvPr/>
        </p:nvPicPr>
        <p:blipFill>
          <a:blip r:embed="rId2"/>
          <a:stretch/>
        </p:blipFill>
        <p:spPr>
          <a:xfrm>
            <a:off x="2160000" y="648000"/>
            <a:ext cx="6895080" cy="489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112000" y="0"/>
            <a:ext cx="1393560" cy="78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INVENTORY</a:t>
            </a:r>
            <a:endParaRPr lang="es-AR" sz="1800" b="0" strike="noStrike" spc="-1">
              <a:latin typeface="Arial"/>
            </a:endParaRPr>
          </a:p>
        </p:txBody>
      </p:sp>
      <p:pic>
        <p:nvPicPr>
          <p:cNvPr id="83" name="Imagen 44"/>
          <p:cNvPicPr/>
          <p:nvPr/>
        </p:nvPicPr>
        <p:blipFill>
          <a:blip r:embed="rId2"/>
          <a:stretch/>
        </p:blipFill>
        <p:spPr>
          <a:xfrm>
            <a:off x="561960" y="1008000"/>
            <a:ext cx="4117320" cy="5471280"/>
          </a:xfrm>
          <a:prstGeom prst="rect">
            <a:avLst/>
          </a:prstGeom>
          <a:ln>
            <a:noFill/>
          </a:ln>
        </p:spPr>
      </p:pic>
      <p:pic>
        <p:nvPicPr>
          <p:cNvPr id="84" name="Imagen 45"/>
          <p:cNvPicPr/>
          <p:nvPr/>
        </p:nvPicPr>
        <p:blipFill>
          <a:blip r:embed="rId3"/>
          <a:stretch/>
        </p:blipFill>
        <p:spPr>
          <a:xfrm>
            <a:off x="4836960" y="989280"/>
            <a:ext cx="6106320" cy="549000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1440000" y="504000"/>
            <a:ext cx="1727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simples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984000" y="387000"/>
            <a:ext cx="3167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Mas complejos con muchas especificaciones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Como se instala en Linux?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$ sudo apt-add-repository --yes --update ppa:ansible/ansible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$ sudo apt install ansible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Instalar y activar autocompletado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$ sudo apt install python3-argcomplete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$ sudo activate-global-python-argcomplete3</a:t>
            </a: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A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s-A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20000" y="2588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Crear el par de keys en el management y copiarlo al nodo</a:t>
            </a:r>
            <a:endParaRPr lang="es-AR" sz="44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ssh-keygen –t rsa</a:t>
            </a:r>
            <a:endParaRPr lang="es-AR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ssh-copy-id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</a:rPr>
              <a:t>test@10.16.17.100</a:t>
            </a:r>
            <a:endParaRPr lang="es-AR" sz="2800" b="0" strike="noStrike" spc="-1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Repetir esto por cada nodo y asegurarse q el usuario q se usa tiene sudo</a:t>
            </a:r>
            <a:endParaRPr lang="es-A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856000" y="4248000"/>
            <a:ext cx="2231640" cy="54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Escalada de privilegios</a:t>
            </a:r>
            <a:endParaRPr lang="es-AR" sz="1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16000" y="144000"/>
            <a:ext cx="11375640" cy="136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Ansible se puede utilizar via comandos ad-hoc o por medio de playbooks.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Ansible ad-hoc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</p:txBody>
      </p:sp>
      <p:pic>
        <p:nvPicPr>
          <p:cNvPr id="93" name="Imagen 54"/>
          <p:cNvPicPr/>
          <p:nvPr/>
        </p:nvPicPr>
        <p:blipFill>
          <a:blip r:embed="rId2"/>
          <a:stretch/>
        </p:blipFill>
        <p:spPr>
          <a:xfrm>
            <a:off x="128160" y="1368000"/>
            <a:ext cx="6495480" cy="70416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6912000" y="1368000"/>
            <a:ext cx="4967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Si no se especifica un inventory toma el default que esta en el /etc/ansible/hosts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95" name="Line 4"/>
          <p:cNvSpPr/>
          <p:nvPr/>
        </p:nvSpPr>
        <p:spPr>
          <a:xfrm>
            <a:off x="1728000" y="2072520"/>
            <a:ext cx="0" cy="44748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1296000" y="2520000"/>
            <a:ext cx="1367640" cy="76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Grupo o mailer*.arba.gov.ar</a:t>
            </a:r>
            <a:endParaRPr lang="es-AR" sz="1600" b="0" strike="noStrike" spc="-1">
              <a:latin typeface="Arial"/>
            </a:endParaRPr>
          </a:p>
        </p:txBody>
      </p:sp>
      <p:pic>
        <p:nvPicPr>
          <p:cNvPr id="97" name="Imagen 58"/>
          <p:cNvPicPr/>
          <p:nvPr/>
        </p:nvPicPr>
        <p:blipFill>
          <a:blip r:embed="rId3"/>
          <a:stretch/>
        </p:blipFill>
        <p:spPr>
          <a:xfrm>
            <a:off x="121680" y="3312000"/>
            <a:ext cx="5637960" cy="713520"/>
          </a:xfrm>
          <a:prstGeom prst="rect">
            <a:avLst/>
          </a:prstGeom>
          <a:ln>
            <a:noFill/>
          </a:ln>
        </p:spPr>
      </p:pic>
      <p:sp>
        <p:nvSpPr>
          <p:cNvPr id="98" name="Line 6"/>
          <p:cNvSpPr/>
          <p:nvPr/>
        </p:nvSpPr>
        <p:spPr>
          <a:xfrm>
            <a:off x="7560000" y="4392000"/>
            <a:ext cx="1008000" cy="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Imagen 60"/>
          <p:cNvPicPr/>
          <p:nvPr/>
        </p:nvPicPr>
        <p:blipFill>
          <a:blip r:embed="rId4"/>
          <a:stretch/>
        </p:blipFill>
        <p:spPr>
          <a:xfrm>
            <a:off x="144000" y="5472000"/>
            <a:ext cx="5257080" cy="637560"/>
          </a:xfrm>
          <a:prstGeom prst="rect">
            <a:avLst/>
          </a:prstGeom>
          <a:ln>
            <a:noFill/>
          </a:ln>
        </p:spPr>
      </p:pic>
      <p:pic>
        <p:nvPicPr>
          <p:cNvPr id="100" name="Imagen 61"/>
          <p:cNvPicPr/>
          <p:nvPr/>
        </p:nvPicPr>
        <p:blipFill>
          <a:blip r:embed="rId5"/>
          <a:stretch/>
        </p:blipFill>
        <p:spPr>
          <a:xfrm>
            <a:off x="5038200" y="5982120"/>
            <a:ext cx="7057440" cy="713520"/>
          </a:xfrm>
          <a:prstGeom prst="rect">
            <a:avLst/>
          </a:prstGeom>
          <a:ln>
            <a:noFill/>
          </a:ln>
        </p:spPr>
      </p:pic>
      <p:sp>
        <p:nvSpPr>
          <p:cNvPr id="101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" name="Imagen 63"/>
          <p:cNvPicPr/>
          <p:nvPr/>
        </p:nvPicPr>
        <p:blipFill>
          <a:blip r:embed="rId6"/>
          <a:stretch/>
        </p:blipFill>
        <p:spPr>
          <a:xfrm>
            <a:off x="6246720" y="3384000"/>
            <a:ext cx="5704920" cy="666000"/>
          </a:xfrm>
          <a:prstGeom prst="rect">
            <a:avLst/>
          </a:prstGeom>
          <a:ln>
            <a:noFill/>
          </a:ln>
        </p:spPr>
      </p:pic>
      <p:pic>
        <p:nvPicPr>
          <p:cNvPr id="103" name="Imagen 64"/>
          <p:cNvPicPr/>
          <p:nvPr/>
        </p:nvPicPr>
        <p:blipFill>
          <a:blip r:embed="rId7"/>
          <a:stretch/>
        </p:blipFill>
        <p:spPr>
          <a:xfrm>
            <a:off x="202680" y="4176000"/>
            <a:ext cx="7428960" cy="1094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528000" y="288000"/>
            <a:ext cx="367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Algunos ejemplos ad-hoc</a:t>
            </a:r>
            <a:endParaRPr lang="es-AR" sz="1800" b="0" strike="noStrike" spc="-1">
              <a:latin typeface="Arial"/>
            </a:endParaRPr>
          </a:p>
        </p:txBody>
      </p:sp>
      <p:pic>
        <p:nvPicPr>
          <p:cNvPr id="105" name="Imagen 66"/>
          <p:cNvPicPr/>
          <p:nvPr/>
        </p:nvPicPr>
        <p:blipFill>
          <a:blip r:embed="rId2"/>
          <a:stretch/>
        </p:blipFill>
        <p:spPr>
          <a:xfrm>
            <a:off x="1728000" y="719280"/>
            <a:ext cx="7919640" cy="2304360"/>
          </a:xfrm>
          <a:prstGeom prst="rect">
            <a:avLst/>
          </a:prstGeom>
          <a:ln>
            <a:noFill/>
          </a:ln>
        </p:spPr>
      </p:pic>
      <p:pic>
        <p:nvPicPr>
          <p:cNvPr id="106" name="Imagen 67"/>
          <p:cNvPicPr/>
          <p:nvPr/>
        </p:nvPicPr>
        <p:blipFill>
          <a:blip r:embed="rId3"/>
          <a:stretch/>
        </p:blipFill>
        <p:spPr>
          <a:xfrm>
            <a:off x="1728000" y="3168000"/>
            <a:ext cx="7775640" cy="172332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432000" y="5040000"/>
            <a:ext cx="8279640" cy="14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obtener una breve documentacion sobre los modulos podemos: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sng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Ejecutar ansible-doc [modulo]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https://docs.ansible.com/ansible/2.9/modules/list_of_all_modules.html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32000" y="216000"/>
            <a:ext cx="4967640" cy="3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Playbooks</a:t>
            </a:r>
            <a:endParaRPr lang="es-AR" sz="20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32000" y="589680"/>
            <a:ext cx="1123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 un archivo yml con una lista de llamadas a tareas que realizan alguna acción sobre un sistema remoto.</a:t>
            </a:r>
            <a:endParaRPr lang="es-AR" sz="1800" b="0" strike="noStrike" spc="-1">
              <a:latin typeface="Arial"/>
            </a:endParaRPr>
          </a:p>
        </p:txBody>
      </p:sp>
      <p:pic>
        <p:nvPicPr>
          <p:cNvPr id="110" name="Imagen 71"/>
          <p:cNvPicPr/>
          <p:nvPr/>
        </p:nvPicPr>
        <p:blipFill>
          <a:blip r:embed="rId2"/>
          <a:stretch/>
        </p:blipFill>
        <p:spPr>
          <a:xfrm>
            <a:off x="432000" y="1162800"/>
            <a:ext cx="4780800" cy="1932840"/>
          </a:xfrm>
          <a:prstGeom prst="rect">
            <a:avLst/>
          </a:prstGeom>
          <a:ln>
            <a:noFill/>
          </a:ln>
        </p:spPr>
      </p:pic>
      <p:pic>
        <p:nvPicPr>
          <p:cNvPr id="111" name="Imagen 72"/>
          <p:cNvPicPr/>
          <p:nvPr/>
        </p:nvPicPr>
        <p:blipFill>
          <a:blip r:embed="rId3"/>
          <a:stretch/>
        </p:blipFill>
        <p:spPr>
          <a:xfrm>
            <a:off x="6093360" y="1038960"/>
            <a:ext cx="3266280" cy="2056680"/>
          </a:xfrm>
          <a:prstGeom prst="rect">
            <a:avLst/>
          </a:prstGeom>
          <a:ln>
            <a:noFill/>
          </a:ln>
        </p:spPr>
      </p:pic>
      <p:pic>
        <p:nvPicPr>
          <p:cNvPr id="112" name="Imagen 73"/>
          <p:cNvPicPr/>
          <p:nvPr/>
        </p:nvPicPr>
        <p:blipFill>
          <a:blip r:embed="rId4"/>
          <a:stretch/>
        </p:blipFill>
        <p:spPr>
          <a:xfrm>
            <a:off x="192240" y="3206880"/>
            <a:ext cx="11687400" cy="356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9868</TotalTime>
  <Words>755</Words>
  <Application>Microsoft Office PowerPoint</Application>
  <PresentationFormat>Panorámica</PresentationFormat>
  <Paragraphs>88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Noto Sans CJK SC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</dc:creator>
  <dc:description/>
  <cp:lastModifiedBy>Juan Pablo Garriz</cp:lastModifiedBy>
  <cp:revision>103</cp:revision>
  <cp:lastPrinted>2016-05-31T13:49:46Z</cp:lastPrinted>
  <dcterms:created xsi:type="dcterms:W3CDTF">2016-05-30T15:15:30Z</dcterms:created>
  <dcterms:modified xsi:type="dcterms:W3CDTF">2021-04-05T11:59:22Z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