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4tMTk+h3IASzxeL0ozURWXXIj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CC4B9E-1E27-44B5-B249-B472182AA4DF}">
  <a:tblStyle styleId="{70CC4B9E-1E27-44B5-B249-B472182AA4D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gif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19Z203 - INDUSTRIAL ELECTROCHEMISTRY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74126" y="40933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CO1 – ELECTROCHEMISTRY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CO2 – COROSSION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CO3 – METAL FINISHING IN ELECTRONIC INDUSTRY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CO4 – ELECTROCHEMICAL POWER SOURCES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CO5 - SENSORS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15820" l="0" r="0" t="0"/>
          <a:stretch/>
        </p:blipFill>
        <p:spPr>
          <a:xfrm>
            <a:off x="1455761" y="504967"/>
            <a:ext cx="9144000" cy="577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057" y="1081158"/>
            <a:ext cx="7770770" cy="536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86842" l="0" r="0" t="0"/>
          <a:stretch/>
        </p:blipFill>
        <p:spPr>
          <a:xfrm>
            <a:off x="1597203" y="548825"/>
            <a:ext cx="8888412" cy="52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889" y="681750"/>
            <a:ext cx="8257259" cy="618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36" y="628019"/>
            <a:ext cx="8297839" cy="62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869" y="375882"/>
            <a:ext cx="8147713" cy="610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946" y="477035"/>
            <a:ext cx="8366078" cy="626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367" y="490682"/>
            <a:ext cx="8084388" cy="605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72" y="517977"/>
            <a:ext cx="7096836" cy="531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508" y="1554835"/>
            <a:ext cx="4328276" cy="324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091" y="1055149"/>
            <a:ext cx="8421594" cy="222852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968066" y="130445"/>
            <a:ext cx="2837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basics……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541273" y="3729743"/>
            <a:ext cx="99910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Current (in Ampere)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Potential difference applied between the conductors (in Volt)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Resistance offered by the conductor (ohm)</a:t>
            </a:r>
            <a:endParaRPr b="1"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4726" y="4480264"/>
            <a:ext cx="4137291" cy="212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0372" y="1923890"/>
            <a:ext cx="3200065" cy="255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27978" l="0" r="0" t="22514"/>
          <a:stretch/>
        </p:blipFill>
        <p:spPr>
          <a:xfrm>
            <a:off x="1411617" y="2239106"/>
            <a:ext cx="4510882" cy="19550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968066" y="130445"/>
            <a:ext cx="19693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Resistance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287437" y="752702"/>
            <a:ext cx="9849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Resistance is the hindrance to the flow of electrons in material. While a potential difference across the conductor encourages the flow of electrons, resistance discourages it.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unit of electrical resistance is the Ohm (Ω).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058206" y="5063777"/>
            <a:ext cx="50331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conductor of uniform cross sectional area (A) and length (l), Resistance (R) is given by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486400" y="5570806"/>
            <a:ext cx="1128326" cy="281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55343" y="1672366"/>
            <a:ext cx="10440537" cy="228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OUTCOMES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completion of the course students should be able to: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CO1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Understand the working principles of electrochemical cells.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CO2: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Recognize the different forms of corrosion and suggest suitable corrosion control methods.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CO3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Discuss the diverse roles of electrochemical processes in industries.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CO4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 the chemistry of electrochemical power sources.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CO5: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Comprehend the working principles of electrochemical sensors.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17230"/>
          <a:stretch/>
        </p:blipFill>
        <p:spPr>
          <a:xfrm>
            <a:off x="1764115" y="720756"/>
            <a:ext cx="8473979" cy="25590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047164" y="4053385"/>
            <a:ext cx="33201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Conductance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Conductance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Molar Conductance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968066" y="130445"/>
            <a:ext cx="23697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269" y="3111690"/>
            <a:ext cx="4046733" cy="325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859809" y="887105"/>
            <a:ext cx="111775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conductance is the reciprocal of specific resistance.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Conducting capacity of a solution of dissolved electrolyte and the whole solution is placed between two electrodes with area 1 cm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length 1 cm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968066" y="130445"/>
            <a:ext cx="37403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 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9000"/>
          <a:stretch/>
        </p:blipFill>
        <p:spPr>
          <a:xfrm>
            <a:off x="2388499" y="1902768"/>
            <a:ext cx="7359874" cy="364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3603009" y="5718412"/>
            <a:ext cx="49345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for Specific Conductance is </a:t>
            </a:r>
            <a:r>
              <a:rPr b="1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ohm</a:t>
            </a:r>
            <a:r>
              <a:rPr b="1" baseline="30000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cm</a:t>
            </a:r>
            <a:r>
              <a:rPr b="1" baseline="30000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unit is </a:t>
            </a:r>
            <a:r>
              <a:rPr b="1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Siemens m</a:t>
            </a:r>
            <a:r>
              <a:rPr b="1" baseline="30000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m</a:t>
            </a:r>
            <a:r>
              <a:rPr b="1" baseline="30000" i="1"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b="1" baseline="30000" i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7923"/>
          <a:stretch/>
        </p:blipFill>
        <p:spPr>
          <a:xfrm>
            <a:off x="1839959" y="1037230"/>
            <a:ext cx="8750704" cy="542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968066" y="130445"/>
            <a:ext cx="42566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 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904" y="1128357"/>
            <a:ext cx="8853374" cy="441263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968066" y="130445"/>
            <a:ext cx="34998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Molar 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16" y="575719"/>
            <a:ext cx="10122170" cy="56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968066" y="130445"/>
            <a:ext cx="23697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968066" y="130445"/>
            <a:ext cx="32738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Ionic Conductance</a:t>
            </a:r>
            <a:endParaRPr b="1" i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709683" y="983357"/>
            <a:ext cx="10768084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ELECTROCHEMISTRY: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Conductance of strong and weak electrolytes, mobility of ions - transport number, applications of conductance measurement. Electrode potential – standard and reference electrodes, Nernst equation, emf series – applications. Galvanic and concentration cells. Applications of emf measurements – glass electrode - pH measurement, potentiometric- redox titrations.  	 					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CORROSION: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Mechanisms - Galvanic and differential aeration corrosion. Corrosion rate – factors influencing corrosion - galvanic series. Corrosion control - corrosion inhibitors, cathodic protection - sacrificial anode, current impression, conversion coatings – anodizing – determination of thickness of anodized film. Nature inspired coatings-superhydrophobic coatings, self healing coatings. Corrosion in electronic components – control by vapour phase inhibitors.  								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 FINISHING IN ELECTRONIC INDUSTRY: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Electroplating – plating parameters- polarization and overvoltage, current and energy efficiency. Electroplating of Cu, Ni, and Cr. Electroless deposition of Ni and Cu. Production of plated through hole PCBs, electroforming - fabrication of CD stampers, electrochemical etching of Cu from PCBs , Electrophoretic painting, Electrochemical etching of semiconductors.   	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ELECTROCHEMICAL POWER SOURCES: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Batteries- types, characteristics. Fabrication and working of lechlanche cell, primary lithium cell, lead- acid battery, Ni-metal hydride and lithium ion batteries. Supercapacitors. Fuel cells - Classification, working principle, components, applications of proton exchange membrane, direct methanol and solid oxide fuel cells. Hydrogen as a fuel-production and storage.  				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SENSORS: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 of electrochemical sensors, electrochemical transducers-potentiometric, amperometric and conductometric methods – ion-selective electrodes – solid-state electrode, liquid ion-exchange membrane electrodes. Gas sensors – CO2, O2 and NH3 sensing. Sensors for health care – glucose and urea.  				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750626" y="1058358"/>
            <a:ext cx="11163870" cy="361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Books: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Derek Pletcher and Frank C. Walsh. Industrial Electrochemistry 2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London: Chapman and Hall , 1993.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John O’M.Bockris and Amulya K. N. Reddy. Modern Electrochemistry 2B 2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New York: Kluwer Academic/Plenum Publishers , 1998.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Dell R. M. and Rand D. A. J. Understanding Batteries 1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UK: Royal Society of Chemistry , 2001.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Brian Eggins. Chemical Sensors and Biosensors 1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US: John Willey &amp; Sons , 2002.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Zaki Ahmad, Digby Macdonald. Principles of Corrosion Engineering and Corrosion Control 2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London: Butterworth-Heinemann , 2013.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Shashi Chawla. A Textbook of Engineering Chemistry 1</a:t>
            </a: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New Delhi: Dhanpat Rai and Co. , 2005.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5"/>
          <p:cNvGraphicFramePr/>
          <p:nvPr/>
        </p:nvGraphicFramePr>
        <p:xfrm>
          <a:off x="368490" y="62779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{70CC4B9E-1E27-44B5-B249-B472182AA4DF}</a:tableStyleId>
              </a:tblPr>
              <a:tblGrid>
                <a:gridCol w="10604300"/>
              </a:tblGrid>
              <a:tr h="26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ELECTROCHEMISTRY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Electrolytic conductance :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specific conductance &amp; Molar conductance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Strong and weak electrolytes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Factors influencing conductance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Temperature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dilution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Mobility of ions- transport number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              Applications of conductance measurement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Conductometric titrations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Acid- base titrations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000" marL="60000"/>
                </a:tc>
              </a:tr>
              <a:tr h="166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Electrochemical cells: Galvanic cells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EMF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Electrode potential –electrical double layer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Types of electrodes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metal – metal ion, redo electrodes, 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⮚"/>
                      </a:pPr>
                      <a:r>
                        <a:rPr lang="en-IN" sz="1400" u="none" cap="none" strike="noStrike"/>
                        <a:t>reference electrodes – gas  electrodes -SHE, metal – metal salt ion electrodes - SCE, Ag/AgCl/KCl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Standard electrode potential – emf series- applications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000" marL="60000"/>
                </a:tc>
              </a:tr>
              <a:tr h="173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Variation of EMF and electrode potential with concentration of electrolytes – Nernst equation – derivation, numerical problems – calculation of Ecell, ΔG, 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Concentration cells – types – electrolyte concentration cells – EMF expression.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Applications of emf measurement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pH measurement – glass electrode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IN" sz="1400" u="none" cap="none" strike="noStrike"/>
                        <a:t>potentiometric redox titration.</a:t>
                      </a:r>
                      <a:endParaRPr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 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000" marL="600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3903260" y="532263"/>
            <a:ext cx="3333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Electrochemistry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95786" y="1330990"/>
            <a:ext cx="116035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of science which deals with the conversion of chemical energy into electrical energy. The chemical energy is provided by redox reactions.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73" y="3521122"/>
            <a:ext cx="3076643" cy="29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6370" y="3521122"/>
            <a:ext cx="5022952" cy="252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0593" y="3211914"/>
            <a:ext cx="2857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60" y="71970"/>
            <a:ext cx="9130351" cy="620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1351128" y="356358"/>
            <a:ext cx="8590178" cy="6358341"/>
            <a:chOff x="1351128" y="356358"/>
            <a:chExt cx="8590178" cy="6358341"/>
          </a:xfrm>
        </p:grpSpPr>
        <p:pic>
          <p:nvPicPr>
            <p:cNvPr id="125" name="Google Shape;12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1128" y="356358"/>
              <a:ext cx="8590178" cy="6276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8"/>
            <p:cNvSpPr txBox="1"/>
            <p:nvPr/>
          </p:nvSpPr>
          <p:spPr>
            <a:xfrm>
              <a:off x="4967785" y="6345367"/>
              <a:ext cx="1119116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096" y="434249"/>
            <a:ext cx="7848324" cy="5543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9"/>
          <p:cNvCxnSpPr/>
          <p:nvPr/>
        </p:nvCxnSpPr>
        <p:spPr>
          <a:xfrm>
            <a:off x="2060812" y="5977719"/>
            <a:ext cx="764360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2021-03-23T10:36:11Z</dcterms:created>
  <dc:creator>Admin</dc:creator>
</cp:coreProperties>
</file>