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Raleway-boldItalic.fntdata"/><Relationship Id="rId23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Blank">
  <p:cSld name="20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409575" y="1333500"/>
            <a:ext cx="45593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884237" y="1111250"/>
            <a:ext cx="2168525" cy="2168525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686425" y="1133475"/>
            <a:ext cx="52101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2172212" y="197961"/>
            <a:ext cx="7528904" cy="63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>
            <p:ph idx="2" type="pic"/>
          </p:nvPr>
        </p:nvSpPr>
        <p:spPr>
          <a:xfrm>
            <a:off x="410199" y="365406"/>
            <a:ext cx="11357359" cy="3975857"/>
          </a:xfrm>
          <a:prstGeom prst="wedgeRoundRectCallout">
            <a:avLst>
              <a:gd fmla="val -21059" name="adj1"/>
              <a:gd fmla="val 67659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489397" y="322592"/>
            <a:ext cx="6116502" cy="6116502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>
            <p:ph idx="2" type="pic"/>
          </p:nvPr>
        </p:nvSpPr>
        <p:spPr>
          <a:xfrm>
            <a:off x="421029" y="331138"/>
            <a:ext cx="6116502" cy="6116502"/>
          </a:xfrm>
          <a:prstGeom prst="flowChartDe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>
            <p:ph idx="2" type="pic"/>
          </p:nvPr>
        </p:nvSpPr>
        <p:spPr>
          <a:xfrm>
            <a:off x="311640" y="279862"/>
            <a:ext cx="11584105" cy="5501813"/>
          </a:xfrm>
          <a:prstGeom prst="flowChartOffpage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Blank">
  <p:cSld name="17_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>
            <p:ph idx="2" type="pic"/>
          </p:nvPr>
        </p:nvSpPr>
        <p:spPr>
          <a:xfrm>
            <a:off x="0" y="888050"/>
            <a:ext cx="12192000" cy="302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Blank">
  <p:cSld name="27_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Blank">
  <p:cSld name="18_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parallelogram">
            <a:avLst>
              <a:gd fmla="val 9419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">
  <p:cSld name="16_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>
            <p:ph idx="2" type="pic"/>
          </p:nvPr>
        </p:nvSpPr>
        <p:spPr>
          <a:xfrm>
            <a:off x="303947" y="242257"/>
            <a:ext cx="11584105" cy="5501813"/>
          </a:xfrm>
          <a:prstGeom prst="flowChartPreparat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Blank">
  <p:cSld name="15_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>
            <p:ph idx="2" type="pic"/>
          </p:nvPr>
        </p:nvSpPr>
        <p:spPr>
          <a:xfrm>
            <a:off x="205099" y="143129"/>
            <a:ext cx="11584105" cy="5501813"/>
          </a:xfrm>
          <a:prstGeom prst="flowChartDecis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Blank">
  <p:cSld name="26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7150100" y="1297414"/>
            <a:ext cx="2527300" cy="380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Blank">
  <p:cSld name="14_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>
            <p:ph idx="2" type="pic"/>
          </p:nvPr>
        </p:nvSpPr>
        <p:spPr>
          <a:xfrm>
            <a:off x="3277032" y="536235"/>
            <a:ext cx="7561682" cy="3591383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/>
          <p:nvPr>
            <p:ph idx="2" type="pic"/>
          </p:nvPr>
        </p:nvSpPr>
        <p:spPr>
          <a:xfrm flipH="1">
            <a:off x="2939219" y="322591"/>
            <a:ext cx="8915920" cy="6206395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/>
          <p:nvPr>
            <p:ph idx="2" type="pic"/>
          </p:nvPr>
        </p:nvSpPr>
        <p:spPr>
          <a:xfrm>
            <a:off x="3734069" y="292519"/>
            <a:ext cx="4723862" cy="4723862"/>
          </a:xfrm>
          <a:prstGeom prst="diamond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/>
          <p:nvPr>
            <p:ph idx="2" type="pic"/>
          </p:nvPr>
        </p:nvSpPr>
        <p:spPr>
          <a:xfrm>
            <a:off x="397099" y="393106"/>
            <a:ext cx="11385210" cy="4802737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>
            <p:ph idx="2" type="pic"/>
          </p:nvPr>
        </p:nvSpPr>
        <p:spPr>
          <a:xfrm>
            <a:off x="393108" y="317716"/>
            <a:ext cx="11425727" cy="5237050"/>
          </a:xfrm>
          <a:prstGeom prst="plaque">
            <a:avLst>
              <a:gd fmla="val 25609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/>
          <p:nvPr>
            <p:ph idx="2" type="pic"/>
          </p:nvPr>
        </p:nvSpPr>
        <p:spPr>
          <a:xfrm>
            <a:off x="1641743" y="381000"/>
            <a:ext cx="8908514" cy="4838700"/>
          </a:xfrm>
          <a:prstGeom prst="bracePai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/>
          <p:nvPr>
            <p:ph idx="2" type="pic"/>
          </p:nvPr>
        </p:nvSpPr>
        <p:spPr>
          <a:xfrm>
            <a:off x="465464" y="370749"/>
            <a:ext cx="11261073" cy="6116502"/>
          </a:xfrm>
          <a:prstGeom prst="cloud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/>
          <p:nvPr>
            <p:ph idx="2" type="pic"/>
          </p:nvPr>
        </p:nvSpPr>
        <p:spPr>
          <a:xfrm>
            <a:off x="632389" y="567069"/>
            <a:ext cx="5930781" cy="5723861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/>
          <p:nvPr>
            <p:ph idx="2" type="pic"/>
          </p:nvPr>
        </p:nvSpPr>
        <p:spPr>
          <a:xfrm>
            <a:off x="264919" y="242328"/>
            <a:ext cx="5930781" cy="6449029"/>
          </a:xfrm>
          <a:prstGeom prst="flowChartOffpage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Blank">
  <p:cSld name="19_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275840" y="1842453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/>
          <p:nvPr>
            <p:ph idx="3" type="pic"/>
          </p:nvPr>
        </p:nvSpPr>
        <p:spPr>
          <a:xfrm>
            <a:off x="3254372" y="1842449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/>
          <p:nvPr>
            <p:ph idx="4" type="pic"/>
          </p:nvPr>
        </p:nvSpPr>
        <p:spPr>
          <a:xfrm>
            <a:off x="6232904" y="1842450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/>
          <p:nvPr>
            <p:ph idx="5" type="pic"/>
          </p:nvPr>
        </p:nvSpPr>
        <p:spPr>
          <a:xfrm>
            <a:off x="9211436" y="1842451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Blank">
  <p:cSld name="21_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/>
          <p:nvPr>
            <p:ph idx="2" type="pic"/>
          </p:nvPr>
        </p:nvSpPr>
        <p:spPr>
          <a:xfrm>
            <a:off x="2984501" y="1085260"/>
            <a:ext cx="6108700" cy="398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Blank">
  <p:cSld name="25_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/>
          <p:nvPr>
            <p:ph idx="2" type="pic"/>
          </p:nvPr>
        </p:nvSpPr>
        <p:spPr>
          <a:xfrm>
            <a:off x="4165600" y="1843514"/>
            <a:ext cx="3797300" cy="247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Blank">
  <p:cSld name="23_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/>
          <p:nvPr>
            <p:ph idx="2" type="pic"/>
          </p:nvPr>
        </p:nvSpPr>
        <p:spPr>
          <a:xfrm>
            <a:off x="1929" y="369238"/>
            <a:ext cx="7526202" cy="6116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Blank">
  <p:cSld name="22_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>
            <p:ph idx="2" type="pic"/>
          </p:nvPr>
        </p:nvSpPr>
        <p:spPr>
          <a:xfrm>
            <a:off x="0" y="0"/>
            <a:ext cx="12192000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24_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/>
          <p:nvPr>
            <p:ph idx="2" type="pic"/>
          </p:nvPr>
        </p:nvSpPr>
        <p:spPr>
          <a:xfrm>
            <a:off x="8885329" y="2274811"/>
            <a:ext cx="2840402" cy="23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/>
          <p:nvPr>
            <p:ph idx="2" type="pic"/>
          </p:nvPr>
        </p:nvSpPr>
        <p:spPr>
          <a:xfrm>
            <a:off x="2172212" y="197961"/>
            <a:ext cx="7528904" cy="63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8" name="Google Shape;19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0" name="Google Shape;220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8" name="Google Shape;22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776688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/>
          <p:nvPr>
            <p:ph idx="3" type="pic"/>
          </p:nvPr>
        </p:nvSpPr>
        <p:spPr>
          <a:xfrm>
            <a:off x="3504000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/>
          <p:nvPr>
            <p:ph idx="4" type="pic"/>
          </p:nvPr>
        </p:nvSpPr>
        <p:spPr>
          <a:xfrm>
            <a:off x="6231312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/>
          <p:nvPr>
            <p:ph idx="5" type="pic"/>
          </p:nvPr>
        </p:nvSpPr>
        <p:spPr>
          <a:xfrm>
            <a:off x="8958624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709126" y="4451350"/>
            <a:ext cx="10711543" cy="184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9"/>
          <p:cNvPicPr preferRelativeResize="0"/>
          <p:nvPr/>
        </p:nvPicPr>
        <p:blipFill rotWithShape="1">
          <a:blip r:embed="rId3">
            <a:alphaModFix/>
          </a:blip>
          <a:srcRect b="35811" l="3810" r="18265" t="16074"/>
          <a:stretch/>
        </p:blipFill>
        <p:spPr>
          <a:xfrm>
            <a:off x="0" y="1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9"/>
          <p:cNvSpPr txBox="1"/>
          <p:nvPr/>
        </p:nvSpPr>
        <p:spPr>
          <a:xfrm>
            <a:off x="5446650" y="1573275"/>
            <a:ext cx="64431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b="1" lang="en-GB" sz="8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endParaRPr b="1" sz="8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b="1" lang="en-GB" sz="8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Galvanic cell</a:t>
            </a:r>
            <a:r>
              <a:rPr b="1" lang="en-GB" sz="7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37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49" name="Google Shape;249;p59"/>
          <p:cNvGrpSpPr/>
          <p:nvPr/>
        </p:nvGrpSpPr>
        <p:grpSpPr>
          <a:xfrm rot="5400000">
            <a:off x="5947633" y="-1218889"/>
            <a:ext cx="296700" cy="3148103"/>
            <a:chOff x="160205" y="1887156"/>
            <a:chExt cx="296700" cy="3148103"/>
          </a:xfrm>
        </p:grpSpPr>
        <p:sp>
          <p:nvSpPr>
            <p:cNvPr id="250" name="Google Shape;250;p59"/>
            <p:cNvSpPr/>
            <p:nvPr/>
          </p:nvSpPr>
          <p:spPr>
            <a:xfrm>
              <a:off x="160205" y="1887156"/>
              <a:ext cx="296700" cy="296700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>
              <a:off x="160205" y="4738559"/>
              <a:ext cx="296700" cy="296700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59"/>
            <p:cNvCxnSpPr/>
            <p:nvPr/>
          </p:nvCxnSpPr>
          <p:spPr>
            <a:xfrm>
              <a:off x="308538" y="2149023"/>
              <a:ext cx="0" cy="2643600"/>
            </a:xfrm>
            <a:prstGeom prst="straightConnector1">
              <a:avLst/>
            </a:prstGeom>
            <a:noFill/>
            <a:ln cap="rnd" cmpd="sng" w="136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53" name="Google Shape;253;p59"/>
          <p:cNvPicPr preferRelativeResize="0"/>
          <p:nvPr/>
        </p:nvPicPr>
        <p:blipFill rotWithShape="1">
          <a:blip r:embed="rId4">
            <a:alphaModFix/>
          </a:blip>
          <a:srcRect b="6059" l="4476" r="-1375" t="0"/>
          <a:stretch/>
        </p:blipFill>
        <p:spPr>
          <a:xfrm rot="285240">
            <a:off x="502273" y="1053228"/>
            <a:ext cx="4875879" cy="475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9"/>
          <p:cNvPicPr preferRelativeResize="0"/>
          <p:nvPr/>
        </p:nvPicPr>
        <p:blipFill rotWithShape="1">
          <a:blip r:embed="rId5">
            <a:alphaModFix/>
          </a:blip>
          <a:srcRect b="3901" l="1361" r="0" t="0"/>
          <a:stretch/>
        </p:blipFill>
        <p:spPr>
          <a:xfrm rot="-470992">
            <a:off x="555695" y="1093880"/>
            <a:ext cx="4769059" cy="467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39311">
            <a:off x="1221786" y="1526654"/>
            <a:ext cx="3585977" cy="380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6377"/>
            <a:ext cx="12198337" cy="6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8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68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554350" y="521875"/>
            <a:ext cx="5083974" cy="5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8"/>
          <p:cNvPicPr preferRelativeResize="0"/>
          <p:nvPr/>
        </p:nvPicPr>
        <p:blipFill rotWithShape="1">
          <a:blip r:embed="rId4">
            <a:alphaModFix/>
          </a:blip>
          <a:srcRect b="0" l="49997" r="0" t="0"/>
          <a:stretch/>
        </p:blipFill>
        <p:spPr>
          <a:xfrm>
            <a:off x="6333350" y="521875"/>
            <a:ext cx="5083974" cy="5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8"/>
          <p:cNvSpPr txBox="1"/>
          <p:nvPr/>
        </p:nvSpPr>
        <p:spPr>
          <a:xfrm>
            <a:off x="1229950" y="2590375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D9EAD3"/>
                </a:highlight>
                <a:latin typeface="Calibri"/>
                <a:ea typeface="Calibri"/>
                <a:cs typeface="Calibri"/>
                <a:sym typeface="Calibri"/>
              </a:rPr>
              <a:t>electrodes</a:t>
            </a:r>
            <a:endParaRPr b="1">
              <a:highlight>
                <a:srgbClr val="D9EAD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493" y="4834534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9"/>
          <p:cNvSpPr/>
          <p:nvPr/>
        </p:nvSpPr>
        <p:spPr>
          <a:xfrm>
            <a:off x="0" y="0"/>
            <a:ext cx="61707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9"/>
          <p:cNvSpPr/>
          <p:nvPr/>
        </p:nvSpPr>
        <p:spPr>
          <a:xfrm>
            <a:off x="11422743" y="6036936"/>
            <a:ext cx="769257" cy="821064"/>
          </a:xfrm>
          <a:prstGeom prst="triangle">
            <a:avLst>
              <a:gd fmla="val 100000" name="adj"/>
            </a:avLst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9"/>
          <p:cNvSpPr/>
          <p:nvPr/>
        </p:nvSpPr>
        <p:spPr>
          <a:xfrm rot="-5400000">
            <a:off x="11396840" y="-25903"/>
            <a:ext cx="769257" cy="821064"/>
          </a:xfrm>
          <a:prstGeom prst="triangle">
            <a:avLst>
              <a:gd fmla="val 100000" name="adj"/>
            </a:avLst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" id="376" name="Google Shape;376;p69"/>
          <p:cNvPicPr preferRelativeResize="0"/>
          <p:nvPr/>
        </p:nvPicPr>
        <p:blipFill rotWithShape="1">
          <a:blip r:embed="rId4">
            <a:alphaModFix/>
          </a:blip>
          <a:srcRect b="19" l="0" r="0" t="19"/>
          <a:stretch/>
        </p:blipFill>
        <p:spPr>
          <a:xfrm>
            <a:off x="1898240" y="2098362"/>
            <a:ext cx="2453185" cy="245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9"/>
          <p:cNvSpPr/>
          <p:nvPr/>
        </p:nvSpPr>
        <p:spPr>
          <a:xfrm>
            <a:off x="160205" y="1887156"/>
            <a:ext cx="296666" cy="296666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9"/>
          <p:cNvSpPr/>
          <p:nvPr/>
        </p:nvSpPr>
        <p:spPr>
          <a:xfrm>
            <a:off x="160205" y="4738559"/>
            <a:ext cx="296666" cy="296666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69"/>
          <p:cNvCxnSpPr/>
          <p:nvPr/>
        </p:nvCxnSpPr>
        <p:spPr>
          <a:xfrm>
            <a:off x="308538" y="2149023"/>
            <a:ext cx="0" cy="2643686"/>
          </a:xfrm>
          <a:prstGeom prst="straightConnector1">
            <a:avLst/>
          </a:prstGeom>
          <a:noFill/>
          <a:ln cap="rnd" cmpd="sng" w="136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0" name="Google Shape;38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974" y="2519949"/>
            <a:ext cx="6764628" cy="16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8959" y="944506"/>
            <a:ext cx="1814718" cy="105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6377"/>
            <a:ext cx="12198337" cy="6831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60"/>
          <p:cNvGrpSpPr/>
          <p:nvPr/>
        </p:nvGrpSpPr>
        <p:grpSpPr>
          <a:xfrm>
            <a:off x="0" y="0"/>
            <a:ext cx="3990107" cy="6858000"/>
            <a:chOff x="0" y="0"/>
            <a:chExt cx="3990107" cy="6858000"/>
          </a:xfrm>
        </p:grpSpPr>
        <p:sp>
          <p:nvSpPr>
            <p:cNvPr id="262" name="Google Shape;262;p60"/>
            <p:cNvSpPr/>
            <p:nvPr/>
          </p:nvSpPr>
          <p:spPr>
            <a:xfrm>
              <a:off x="0" y="0"/>
              <a:ext cx="997527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997527" y="0"/>
              <a:ext cx="997527" cy="685800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1995054" y="0"/>
              <a:ext cx="99752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2992580" y="0"/>
              <a:ext cx="997527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60"/>
          <p:cNvSpPr/>
          <p:nvPr/>
        </p:nvSpPr>
        <p:spPr>
          <a:xfrm rot="10800000">
            <a:off x="429258" y="3978135"/>
            <a:ext cx="3114042" cy="2285702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0"/>
          <p:cNvSpPr txBox="1"/>
          <p:nvPr/>
        </p:nvSpPr>
        <p:spPr>
          <a:xfrm>
            <a:off x="4776000" y="796800"/>
            <a:ext cx="264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haroni"/>
              <a:buNone/>
            </a:pPr>
            <a:r>
              <a:rPr lang="en-GB" sz="740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Index:</a:t>
            </a:r>
            <a:endParaRPr b="0" i="0" sz="74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8" name="Google Shape;268;p60"/>
          <p:cNvSpPr/>
          <p:nvPr/>
        </p:nvSpPr>
        <p:spPr>
          <a:xfrm>
            <a:off x="11399768" y="221796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0"/>
          <p:cNvSpPr/>
          <p:nvPr/>
        </p:nvSpPr>
        <p:spPr>
          <a:xfrm>
            <a:off x="11769054" y="221796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0"/>
          <p:cNvSpPr/>
          <p:nvPr/>
        </p:nvSpPr>
        <p:spPr>
          <a:xfrm>
            <a:off x="2308511" y="6346825"/>
            <a:ext cx="266700" cy="266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60"/>
          <p:cNvCxnSpPr/>
          <p:nvPr/>
        </p:nvCxnSpPr>
        <p:spPr>
          <a:xfrm>
            <a:off x="2855369" y="3278468"/>
            <a:ext cx="58665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60"/>
          <p:cNvCxnSpPr/>
          <p:nvPr/>
        </p:nvCxnSpPr>
        <p:spPr>
          <a:xfrm>
            <a:off x="2801580" y="3131918"/>
            <a:ext cx="360282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60"/>
          <p:cNvCxnSpPr/>
          <p:nvPr/>
        </p:nvCxnSpPr>
        <p:spPr>
          <a:xfrm>
            <a:off x="429258" y="1711207"/>
            <a:ext cx="360282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60"/>
          <p:cNvCxnSpPr/>
          <p:nvPr/>
        </p:nvCxnSpPr>
        <p:spPr>
          <a:xfrm>
            <a:off x="429258" y="1567772"/>
            <a:ext cx="16241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60"/>
          <p:cNvSpPr txBox="1"/>
          <p:nvPr/>
        </p:nvSpPr>
        <p:spPr>
          <a:xfrm>
            <a:off x="515150" y="4192625"/>
            <a:ext cx="29598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GB" sz="2800">
                <a:latin typeface="Quicksand"/>
                <a:ea typeface="Quicksand"/>
                <a:cs typeface="Quicksand"/>
                <a:sym typeface="Quicksand"/>
              </a:rPr>
              <a:t>        Topic</a:t>
            </a:r>
            <a:r>
              <a:rPr i="0" lang="en-GB" sz="2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2800">
                <a:latin typeface="Quicksand"/>
                <a:ea typeface="Quicksand"/>
                <a:cs typeface="Quicksand"/>
                <a:sym typeface="Quicksand"/>
              </a:rPr>
              <a:t>Galvanic Cell</a:t>
            </a:r>
            <a:br>
              <a:rPr i="0" lang="en-GB" sz="2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1" lang="en-GB" sz="2800">
                <a:latin typeface="Quicksand"/>
                <a:ea typeface="Quicksand"/>
                <a:cs typeface="Quicksand"/>
                <a:sym typeface="Quicksand"/>
              </a:rPr>
              <a:t>Members</a:t>
            </a:r>
            <a:r>
              <a:rPr i="0" lang="en-GB" sz="2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2800">
                <a:latin typeface="Quicksand"/>
                <a:ea typeface="Quicksand"/>
                <a:cs typeface="Quicksand"/>
                <a:sym typeface="Quicksand"/>
              </a:rPr>
              <a:t>Shruthi &amp; Ritika</a:t>
            </a:r>
            <a:r>
              <a:rPr lang="en-GB" sz="2600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0"/>
          <p:cNvSpPr txBox="1"/>
          <p:nvPr/>
        </p:nvSpPr>
        <p:spPr>
          <a:xfrm>
            <a:off x="4777000" y="2004551"/>
            <a:ext cx="70467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277" name="Google Shape;277;p60"/>
          <p:cNvGrpSpPr/>
          <p:nvPr/>
        </p:nvGrpSpPr>
        <p:grpSpPr>
          <a:xfrm rot="5400000">
            <a:off x="5947667" y="-1218889"/>
            <a:ext cx="296666" cy="3148069"/>
            <a:chOff x="160205" y="1887156"/>
            <a:chExt cx="296666" cy="3148069"/>
          </a:xfrm>
        </p:grpSpPr>
        <p:sp>
          <p:nvSpPr>
            <p:cNvPr id="278" name="Google Shape;278;p60"/>
            <p:cNvSpPr/>
            <p:nvPr/>
          </p:nvSpPr>
          <p:spPr>
            <a:xfrm>
              <a:off x="160205" y="1887156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>
              <a:off x="160205" y="4738559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60"/>
            <p:cNvCxnSpPr/>
            <p:nvPr/>
          </p:nvCxnSpPr>
          <p:spPr>
            <a:xfrm>
              <a:off x="308538" y="2149023"/>
              <a:ext cx="0" cy="2643686"/>
            </a:xfrm>
            <a:prstGeom prst="straightConnector1">
              <a:avLst/>
            </a:prstGeom>
            <a:noFill/>
            <a:ln cap="rnd" cmpd="sng" w="136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81" name="Google Shape;28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38" y="1421850"/>
            <a:ext cx="2065800" cy="18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2" name="Google Shape;282;p60"/>
          <p:cNvSpPr txBox="1"/>
          <p:nvPr/>
        </p:nvSpPr>
        <p:spPr>
          <a:xfrm>
            <a:off x="4360800" y="2329475"/>
            <a:ext cx="7408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icksand"/>
              <a:buChar char="●"/>
            </a:pPr>
            <a:r>
              <a:rPr lang="en-GB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What is a galvanic cell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icksand"/>
              <a:buChar char="●"/>
            </a:pPr>
            <a:r>
              <a:rPr lang="en-GB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Components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icksand"/>
              <a:buChar char="●"/>
            </a:pPr>
            <a:r>
              <a:rPr lang="en-GB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What happens inside the cell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icksand"/>
              <a:buChar char="●"/>
            </a:pPr>
            <a:r>
              <a:rPr lang="en-GB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Uses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icksand"/>
              <a:buChar char="●"/>
            </a:pPr>
            <a:r>
              <a:rPr lang="en-GB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Differences between A Galvanic and Electrolytic cell</a:t>
            </a:r>
            <a:endParaRPr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1"/>
          <p:cNvSpPr/>
          <p:nvPr/>
        </p:nvSpPr>
        <p:spPr>
          <a:xfrm>
            <a:off x="9114971" y="0"/>
            <a:ext cx="3077029" cy="6858000"/>
          </a:xfrm>
          <a:prstGeom prst="rect">
            <a:avLst/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00" y="0"/>
            <a:ext cx="7112000" cy="75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1"/>
          <p:cNvSpPr txBox="1"/>
          <p:nvPr/>
        </p:nvSpPr>
        <p:spPr>
          <a:xfrm>
            <a:off x="346925" y="316825"/>
            <a:ext cx="5225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haroni"/>
              <a:buNone/>
            </a:pPr>
            <a:r>
              <a:rPr lang="en-GB" sz="34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Galvanic (voltaic) cell</a:t>
            </a:r>
            <a:endParaRPr sz="3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61"/>
          <p:cNvSpPr txBox="1"/>
          <p:nvPr/>
        </p:nvSpPr>
        <p:spPr>
          <a:xfrm>
            <a:off x="346925" y="1504075"/>
            <a:ext cx="84678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A device in which a spontaneous redox reaction occurs as electrons are transferred from the reductant to the oxidant through an external circuit</a:t>
            </a:r>
            <a:endParaRPr sz="32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• used to perform electrical work using the energy released during a spontaneous redox reaction.</a:t>
            </a:r>
            <a:endParaRPr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61"/>
          <p:cNvSpPr/>
          <p:nvPr/>
        </p:nvSpPr>
        <p:spPr>
          <a:xfrm>
            <a:off x="8256069" y="6498485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1"/>
          <p:cNvSpPr/>
          <p:nvPr/>
        </p:nvSpPr>
        <p:spPr>
          <a:xfrm>
            <a:off x="8625355" y="6498485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61"/>
          <p:cNvCxnSpPr>
            <a:stCxn id="289" idx="1"/>
            <a:endCxn id="289" idx="1"/>
          </p:cNvCxnSpPr>
          <p:nvPr/>
        </p:nvCxnSpPr>
        <p:spPr>
          <a:xfrm>
            <a:off x="346925" y="764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61"/>
          <p:cNvCxnSpPr/>
          <p:nvPr/>
        </p:nvCxnSpPr>
        <p:spPr>
          <a:xfrm>
            <a:off x="260900" y="1043725"/>
            <a:ext cx="5225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/>
          <p:nvPr/>
        </p:nvSpPr>
        <p:spPr>
          <a:xfrm>
            <a:off x="9114971" y="0"/>
            <a:ext cx="3077029" cy="6858000"/>
          </a:xfrm>
          <a:prstGeom prst="rect">
            <a:avLst/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725" y="0"/>
            <a:ext cx="7112000" cy="75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2"/>
          <p:cNvSpPr/>
          <p:nvPr/>
        </p:nvSpPr>
        <p:spPr>
          <a:xfrm>
            <a:off x="8256069" y="6498485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2"/>
          <p:cNvSpPr/>
          <p:nvPr/>
        </p:nvSpPr>
        <p:spPr>
          <a:xfrm>
            <a:off x="8625355" y="6498485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2"/>
          <p:cNvSpPr txBox="1"/>
          <p:nvPr/>
        </p:nvSpPr>
        <p:spPr>
          <a:xfrm>
            <a:off x="328275" y="1497488"/>
            <a:ext cx="8271000" cy="4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 a galvanic cell, the two half reactions occur in separate compartments called half-cells.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1 half-cell contains the oxidation half reaction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1 half-cell contains the reduction half reaction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=&gt; Each half cell contains: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electrode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electrolyte solution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1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1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328275" y="298100"/>
            <a:ext cx="5225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haroni"/>
              <a:buNone/>
            </a:pPr>
            <a:r>
              <a:rPr lang="en-GB" sz="34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Components:</a:t>
            </a:r>
            <a:endParaRPr sz="3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5" name="Google Shape;305;p62"/>
          <p:cNvCxnSpPr/>
          <p:nvPr/>
        </p:nvCxnSpPr>
        <p:spPr>
          <a:xfrm>
            <a:off x="328275" y="1006275"/>
            <a:ext cx="5225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3"/>
          <p:cNvSpPr/>
          <p:nvPr/>
        </p:nvSpPr>
        <p:spPr>
          <a:xfrm>
            <a:off x="9114971" y="0"/>
            <a:ext cx="3077029" cy="6858000"/>
          </a:xfrm>
          <a:prstGeom prst="rect">
            <a:avLst/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00" y="0"/>
            <a:ext cx="7112000" cy="75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3"/>
          <p:cNvSpPr txBox="1"/>
          <p:nvPr/>
        </p:nvSpPr>
        <p:spPr>
          <a:xfrm>
            <a:off x="557475" y="1260400"/>
            <a:ext cx="82191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=&gt;</a:t>
            </a: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two half cells are connected by:</a:t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external circuit (wire) between the electrodes </a:t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salt bridge between the electrolyte solutions</a:t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ionic solution that will not react with other components in the galvanic cell </a:t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29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Eg: NaNO3</a:t>
            </a:r>
            <a:endParaRPr sz="29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3"/>
          <p:cNvSpPr/>
          <p:nvPr/>
        </p:nvSpPr>
        <p:spPr>
          <a:xfrm>
            <a:off x="8256069" y="6498485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3"/>
          <p:cNvSpPr/>
          <p:nvPr/>
        </p:nvSpPr>
        <p:spPr>
          <a:xfrm>
            <a:off x="8625355" y="6498485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4"/>
          <p:cNvSpPr/>
          <p:nvPr/>
        </p:nvSpPr>
        <p:spPr>
          <a:xfrm>
            <a:off x="9114971" y="0"/>
            <a:ext cx="3077029" cy="6858000"/>
          </a:xfrm>
          <a:prstGeom prst="rect">
            <a:avLst/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00" y="0"/>
            <a:ext cx="7112000" cy="75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/>
          <p:nvPr/>
        </p:nvSpPr>
        <p:spPr>
          <a:xfrm>
            <a:off x="8256069" y="6498485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4"/>
          <p:cNvSpPr/>
          <p:nvPr/>
        </p:nvSpPr>
        <p:spPr>
          <a:xfrm>
            <a:off x="8625355" y="6498485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84575" y="633600"/>
            <a:ext cx="8038200" cy="5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Two types of electrodes: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=&gt; anode: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the electrode at which oxidation occurs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located in the oxidation half-cell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the “negative” electrode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electrons are released here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=&gt;cathode: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the electrode at which reduction occurs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located in the reduction half-cell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the “positive” electrode 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• electrons move toward (are gained at) the cathode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4" name="Google Shape;324;p64"/>
          <p:cNvCxnSpPr/>
          <p:nvPr/>
        </p:nvCxnSpPr>
        <p:spPr>
          <a:xfrm>
            <a:off x="328275" y="1192650"/>
            <a:ext cx="5225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5"/>
          <p:cNvPicPr preferRelativeResize="0"/>
          <p:nvPr/>
        </p:nvPicPr>
        <p:blipFill rotWithShape="1">
          <a:blip r:embed="rId3">
            <a:alphaModFix/>
          </a:blip>
          <a:srcRect b="35810" l="3811" r="18263" t="16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5"/>
          <p:cNvSpPr/>
          <p:nvPr/>
        </p:nvSpPr>
        <p:spPr>
          <a:xfrm>
            <a:off x="5213938" y="4459770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5"/>
          <p:cNvSpPr/>
          <p:nvPr/>
        </p:nvSpPr>
        <p:spPr>
          <a:xfrm>
            <a:off x="5848906" y="4198776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5"/>
          <p:cNvSpPr/>
          <p:nvPr/>
        </p:nvSpPr>
        <p:spPr>
          <a:xfrm>
            <a:off x="11137821" y="6369122"/>
            <a:ext cx="266700" cy="266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65"/>
          <p:cNvSpPr/>
          <p:nvPr/>
        </p:nvSpPr>
        <p:spPr>
          <a:xfrm>
            <a:off x="11507107" y="6369122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450" y="330501"/>
            <a:ext cx="9798250" cy="61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6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6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6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6"/>
          <p:cNvSpPr txBox="1"/>
          <p:nvPr/>
        </p:nvSpPr>
        <p:spPr>
          <a:xfrm>
            <a:off x="3179157" y="2202189"/>
            <a:ext cx="6315877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47" name="Google Shape;34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3366" y="1506969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0150" y="806400"/>
            <a:ext cx="6726650" cy="51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7"/>
          <p:cNvSpPr/>
          <p:nvPr/>
        </p:nvSpPr>
        <p:spPr>
          <a:xfrm>
            <a:off x="9114971" y="0"/>
            <a:ext cx="3077029" cy="6858000"/>
          </a:xfrm>
          <a:prstGeom prst="rect">
            <a:avLst/>
          </a:prstGeom>
          <a:solidFill>
            <a:srgbClr val="53C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00" y="0"/>
            <a:ext cx="7111999" cy="75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7"/>
          <p:cNvSpPr txBox="1"/>
          <p:nvPr/>
        </p:nvSpPr>
        <p:spPr>
          <a:xfrm>
            <a:off x="652250" y="1379050"/>
            <a:ext cx="77898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Quicksand"/>
              <a:buChar char="➔"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Because galvanic cells can be self-contained and portable, they can be used as batteries and fuel cells.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Quicksand"/>
              <a:buChar char="●"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battery is a galvanic cell that contains all the reactants needed to produce electricity. </a:t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Quicksand"/>
              <a:buChar char="●"/>
            </a:pPr>
            <a:r>
              <a:rPr lang="en-GB" sz="28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 contrast, a fuel cell is a galvanic cell that requires a constant external supply of one or more reactants to generate electricit</a:t>
            </a:r>
            <a:r>
              <a:rPr lang="en-GB" sz="25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y.</a:t>
            </a:r>
            <a:endParaRPr sz="255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7" name="Google Shape;357;p67"/>
          <p:cNvSpPr txBox="1"/>
          <p:nvPr/>
        </p:nvSpPr>
        <p:spPr>
          <a:xfrm>
            <a:off x="328275" y="298100"/>
            <a:ext cx="5225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haroni"/>
              <a:buNone/>
            </a:pPr>
            <a:r>
              <a:rPr lang="en-GB" sz="345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Uses:</a:t>
            </a:r>
            <a:endParaRPr sz="3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8" name="Google Shape;358;p67"/>
          <p:cNvCxnSpPr/>
          <p:nvPr/>
        </p:nvCxnSpPr>
        <p:spPr>
          <a:xfrm>
            <a:off x="328275" y="913100"/>
            <a:ext cx="5225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