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95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DBFF-4ED1-4620-B9E6-52BE70487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070C2-DBDA-48FC-A5B8-6E66DEBF7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41D58-454C-4E7A-A330-3A309220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6CC13-D035-4A47-94B2-40B1733C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F2589-0C26-4A2E-9A27-4447BA43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34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2013-8D91-43A2-806C-8207F6A5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2471F-90F2-4373-A1B3-FFF9C2256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FD16-2A68-426B-9392-B39AB26F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5ED5B-59B3-4D82-8DE3-47676401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F0AB0-0AFF-4B23-9956-678C4617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55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4EC5A-CDB0-44A9-85E4-E314F058C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2AB96-D056-4DC0-BCBC-38F272592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BA33-9076-4CEA-9C6C-3A472AD2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3FB7-D898-45DF-BE11-3C800C0A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DAE02-9F83-480E-818F-06DB6367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6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FDBA-54CF-468A-B91B-E262334C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273F-9433-4030-8F0F-9D4FA2D43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C6020-8157-4A8A-B457-D04909B2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ADE23-994B-4759-B642-56C55137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B5B1-7132-4F6D-ACB5-2CC82BE0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28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20BE-125C-4AEC-805D-2FBDD4F4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DE4B1-7E6B-4586-920F-4C512756B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3B1DB-5882-414F-8A81-6CA2C4D9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FE364-A1E8-45FE-B994-AB5DD6AE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147DE-342A-4619-8510-F7E51521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9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F5A2-5523-40E6-AB30-14841467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679EE-ECBB-4332-AA35-EA3B58606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B4E6C-E61E-479E-8E5A-7C473E5B8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8734F-76ED-44F8-AB38-4F826764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EB33A-A3ED-4C75-86B8-BD4F1451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73CBB-E1CE-4311-82EF-D996C635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50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1278-2902-4EB4-AE9C-D3BD324A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BE32D-FC82-4127-A3EC-682F8E71C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A2570-361D-4CEB-BFAB-D92E061A5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7F3D8-D34B-4973-BB0A-05D7E1CB5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4584F-E3C7-4CF6-B4AE-08DF34D4B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BF12A-3BCD-43D1-AFB3-194632A5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9E5C1-7AE5-4F63-82D1-B9F0923D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ECE7E-609E-4D0F-8A48-F3799A9A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05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0CF4-F0AD-4B83-9F75-D722A8B5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0331A-2D58-457E-96E1-9E74069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B0343-B984-422B-A8A6-BDAEDE94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7FCB7-C2B8-4CE5-B57D-850002FE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56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8FFDC-2DC2-4F79-8B1D-5B7777AC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177BF-BE05-4C4D-A9C0-935D84B2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7294C-5B2C-40F3-AB09-6BB82C4A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93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9D2C-DDE7-4225-BF74-0A832D62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7F8D-D706-4C91-BBDE-59A089E5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DA26B-58BC-45D3-8FE6-2339C9D50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F2FEA-D9C3-4C46-8D39-77C496E8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9A590-1EE2-4725-8453-8F3A6869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6F3DB-80D5-4EDC-802E-605FAEA3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58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0F0C-4137-4DE1-ABA4-E1BF5B43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E6D4F-5ABF-4AB0-8C4E-E309806ED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F08CE-BCB0-4040-9B11-B4F64BB3B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40792-E058-4748-BAA5-24063055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392-4834-4E34-908C-143E11F591DA}" type="datetimeFigureOut">
              <a:rPr lang="en-IN" smtClean="0"/>
              <a:pPr/>
              <a:t>29-12-2020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23CF9-58E1-435C-A22D-D5598FBE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61FFF-8B7B-439A-8F72-424D4D06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42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13F64-CE13-4FCA-AE80-9EC2813F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F1D0A-E3BE-4DED-84B4-D7336F503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64C1F-4939-48DE-B4E6-361E7C734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D1392-4834-4E34-908C-143E11F591DA}" type="datetimeFigureOut">
              <a:rPr lang="en-IN" smtClean="0"/>
              <a:pPr/>
              <a:t>29-12-2020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6824-FE1B-41AD-A9B2-BE3E980D8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C4F1-C117-4DC9-A71A-1C6480990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3340-485F-4CFB-86B5-C7BDECC49C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1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0CE1-34B6-4D55-9C07-3B87C1EE2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F769A-3333-4BD8-9B2C-3ACBFCFAC1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Source: Karl Beecher, “ Computational Thinking – A beginner’s guide to problem-solving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347089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D96F-3723-4DF4-B103-C9B1C874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032A-F700-4FF2-A7AB-46BEBFFB2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heuristic is a specific strategy in problem-solving : </a:t>
            </a:r>
            <a:r>
              <a:rPr lang="en-US" dirty="0">
                <a:solidFill>
                  <a:srgbClr val="C00000"/>
                </a:solidFill>
              </a:rPr>
              <a:t>Decomposition</a:t>
            </a:r>
          </a:p>
          <a:p>
            <a:r>
              <a:rPr lang="en-US" dirty="0"/>
              <a:t>seeks to break a complex problem down into simpler parts that are easier to deal with.</a:t>
            </a:r>
          </a:p>
          <a:p>
            <a:r>
              <a:rPr lang="en-US" dirty="0"/>
              <a:t>Decomposition is a </a:t>
            </a:r>
            <a:r>
              <a:rPr lang="en-US" dirty="0">
                <a:solidFill>
                  <a:srgbClr val="C00000"/>
                </a:solidFill>
              </a:rPr>
              <a:t>divide-and-conquer strategy</a:t>
            </a:r>
          </a:p>
          <a:p>
            <a:r>
              <a:rPr lang="en-US" dirty="0"/>
              <a:t>a number of </a:t>
            </a:r>
            <a:r>
              <a:rPr lang="en-US" dirty="0">
                <a:solidFill>
                  <a:srgbClr val="C00000"/>
                </a:solidFill>
              </a:rPr>
              <a:t>sub-problems that can be understood and solved individually.</a:t>
            </a:r>
          </a:p>
          <a:p>
            <a:r>
              <a:rPr lang="en-US" dirty="0"/>
              <a:t>Visually this gives </a:t>
            </a:r>
            <a:r>
              <a:rPr lang="en-US" dirty="0">
                <a:solidFill>
                  <a:srgbClr val="C00000"/>
                </a:solidFill>
              </a:rPr>
              <a:t>the problem definition a tree structure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AB94-AAC5-4CBA-B3F5-05E70321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tree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6FB4E-9B8F-462D-B660-237D3449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tree represents </a:t>
            </a:r>
            <a:r>
              <a:rPr lang="en-US" dirty="0">
                <a:solidFill>
                  <a:srgbClr val="C00000"/>
                </a:solidFill>
              </a:rPr>
              <a:t>a collection of entities </a:t>
            </a:r>
            <a:r>
              <a:rPr lang="en-US" dirty="0" err="1">
                <a:solidFill>
                  <a:srgbClr val="C00000"/>
                </a:solidFill>
              </a:rPr>
              <a:t>organised</a:t>
            </a:r>
            <a:r>
              <a:rPr lang="en-US" dirty="0">
                <a:solidFill>
                  <a:srgbClr val="C00000"/>
                </a:solidFill>
              </a:rPr>
              <a:t> into hierarchical relationships. </a:t>
            </a:r>
          </a:p>
          <a:p>
            <a:pPr algn="just"/>
            <a:r>
              <a:rPr lang="en-US" dirty="0"/>
              <a:t>Each ‘parent’ entity may have </a:t>
            </a:r>
            <a:r>
              <a:rPr lang="en-US" dirty="0">
                <a:solidFill>
                  <a:srgbClr val="C00000"/>
                </a:solidFill>
              </a:rPr>
              <a:t>any number of ‘child’ entities </a:t>
            </a:r>
            <a:r>
              <a:rPr lang="en-US" dirty="0"/>
              <a:t>(including none). </a:t>
            </a:r>
          </a:p>
          <a:p>
            <a:pPr algn="just"/>
            <a:r>
              <a:rPr lang="en-US" dirty="0"/>
              <a:t>A tree has a </a:t>
            </a:r>
            <a:r>
              <a:rPr lang="en-US" dirty="0">
                <a:solidFill>
                  <a:srgbClr val="C00000"/>
                </a:solidFill>
              </a:rPr>
              <a:t>single ‘root’ entity </a:t>
            </a:r>
            <a:r>
              <a:rPr lang="en-US" dirty="0"/>
              <a:t>and all </a:t>
            </a:r>
            <a:r>
              <a:rPr lang="en-US" dirty="0">
                <a:solidFill>
                  <a:srgbClr val="C00000"/>
                </a:solidFill>
              </a:rPr>
              <a:t>childless entities </a:t>
            </a:r>
            <a:r>
              <a:rPr lang="en-US" dirty="0"/>
              <a:t>are called </a:t>
            </a:r>
            <a:r>
              <a:rPr lang="en-US" dirty="0">
                <a:solidFill>
                  <a:srgbClr val="C00000"/>
                </a:solidFill>
              </a:rPr>
              <a:t>‘leaves’. </a:t>
            </a:r>
          </a:p>
          <a:p>
            <a:pPr algn="just"/>
            <a:r>
              <a:rPr lang="en-US" dirty="0"/>
              <a:t>Visually, it resembles a tree – admittedly </a:t>
            </a:r>
            <a:r>
              <a:rPr lang="en-US" dirty="0">
                <a:solidFill>
                  <a:srgbClr val="C00000"/>
                </a:solidFill>
              </a:rPr>
              <a:t>an upside-down one</a:t>
            </a:r>
            <a:r>
              <a:rPr lang="en-US" dirty="0"/>
              <a:t>, with the ‘root’ at the top and the leaves along the bottom.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EA7B-45AB-41AD-8298-9E69B26A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Eg</a:t>
            </a:r>
            <a:r>
              <a:rPr lang="en-IN" dirty="0"/>
              <a:t>: Science project task breakdown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467B10-8DB0-4D4A-A58E-A6EC7B7C0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70" y="2157275"/>
            <a:ext cx="10785629" cy="35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1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8414-1449-4A65-937B-C21C03B1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US" dirty="0"/>
              <a:t>Science project task breakdown revised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464C8F-A300-4244-8CB4-C8185A983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693" y="1829463"/>
            <a:ext cx="9321554" cy="466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2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B8AC-951F-4E2E-B0A5-0FFD47F6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3B773-77E5-4127-A56A-461DE4B4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Generalization</a:t>
            </a:r>
          </a:p>
          <a:p>
            <a:r>
              <a:rPr lang="en-IN" dirty="0"/>
              <a:t>Smiley face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0E720-C37B-4052-B0AF-124FFAA1E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360" y="3023315"/>
            <a:ext cx="2783671" cy="24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6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16A1-B878-4833-946B-85775A4F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46DF-824B-4BC1-AFF2-C813732B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for this one example points the way </a:t>
            </a:r>
            <a:r>
              <a:rPr lang="en-US" dirty="0">
                <a:solidFill>
                  <a:srgbClr val="C00000"/>
                </a:solidFill>
              </a:rPr>
              <a:t>to a general solution</a:t>
            </a:r>
            <a:r>
              <a:rPr lang="en-US" dirty="0"/>
              <a:t>: any complex, unfamiliar shape can be considered as being made up of several simpler, familiar shapes</a:t>
            </a:r>
          </a:p>
          <a:p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US" dirty="0">
                <a:solidFill>
                  <a:srgbClr val="0070C0"/>
                </a:solidFill>
              </a:rPr>
              <a:t>Breakdown of drawing smiley face</a:t>
            </a:r>
          </a:p>
          <a:p>
            <a:pPr lvl="1"/>
            <a:r>
              <a:rPr lang="en-US" dirty="0"/>
              <a:t>there is </a:t>
            </a:r>
            <a:r>
              <a:rPr lang="en-US" dirty="0">
                <a:solidFill>
                  <a:srgbClr val="C00000"/>
                </a:solidFill>
              </a:rPr>
              <a:t>one generic part that can draw many different types of eye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A073F-2EC9-48BE-8F71-CEC67E57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75" y="4455094"/>
            <a:ext cx="7823495" cy="16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22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40F1-75E7-4204-83A2-1EDE5B58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From generalisation to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5B8F-8C45-43A7-B7AA-593A30146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a sense, </a:t>
            </a:r>
            <a:r>
              <a:rPr lang="en-US" dirty="0" err="1"/>
              <a:t>generalisation</a:t>
            </a:r>
            <a:r>
              <a:rPr lang="en-US" dirty="0"/>
              <a:t> is about </a:t>
            </a:r>
            <a:r>
              <a:rPr lang="en-US" dirty="0">
                <a:solidFill>
                  <a:srgbClr val="C00000"/>
                </a:solidFill>
              </a:rPr>
              <a:t>hiding details.</a:t>
            </a:r>
          </a:p>
          <a:p>
            <a:pPr algn="just"/>
            <a:r>
              <a:rPr lang="en-US" dirty="0"/>
              <a:t>Construction of the drawing solution started with a handful of low-level ‘atomic’ details and ended up at a more conveniently abstract level.</a:t>
            </a:r>
          </a:p>
          <a:p>
            <a:pPr lvl="1" algn="just"/>
            <a:r>
              <a:rPr lang="en-US" dirty="0"/>
              <a:t>In previous </a:t>
            </a:r>
            <a:r>
              <a:rPr lang="en-US" dirty="0" err="1"/>
              <a:t>eg</a:t>
            </a:r>
            <a:r>
              <a:rPr lang="en-US" dirty="0"/>
              <a:t>: The resulting generic eye is an example of an </a:t>
            </a:r>
            <a:r>
              <a:rPr lang="en-US" dirty="0">
                <a:solidFill>
                  <a:srgbClr val="C00000"/>
                </a:solidFill>
              </a:rPr>
              <a:t>abstraction</a:t>
            </a:r>
          </a:p>
          <a:p>
            <a:pPr marL="457200" lvl="1" indent="0" algn="just">
              <a:buNone/>
            </a:pPr>
            <a:endParaRPr lang="en-US" dirty="0">
              <a:solidFill>
                <a:srgbClr val="C00000"/>
              </a:solidFill>
            </a:endParaRPr>
          </a:p>
          <a:p>
            <a:pPr algn="just"/>
            <a:r>
              <a:rPr lang="en-US" dirty="0">
                <a:solidFill>
                  <a:srgbClr val="C00000"/>
                </a:solidFill>
              </a:rPr>
              <a:t>Abstraction: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a way of expressing an idea in a specific context</a:t>
            </a:r>
            <a:r>
              <a:rPr lang="en-US" dirty="0"/>
              <a:t> while </a:t>
            </a:r>
            <a:r>
              <a:rPr lang="en-US" dirty="0">
                <a:solidFill>
                  <a:srgbClr val="0070C0"/>
                </a:solidFill>
              </a:rPr>
              <a:t>at the same time suppressing details irrelevant in that context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60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4E70-1A8F-4AE0-AC92-AA071041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45F8-4C22-475F-83B4-0D91AAE8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Logical and Mathematical Notation</a:t>
            </a:r>
          </a:p>
          <a:p>
            <a:endParaRPr lang="en-IN" dirty="0"/>
          </a:p>
          <a:p>
            <a:r>
              <a:rPr lang="en-IN" dirty="0"/>
              <a:t>Logical operators and symbols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E2017-D80F-4F20-8F8E-F014E89A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22" y="3508429"/>
            <a:ext cx="6684029" cy="213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27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59A6-1E36-451A-A122-83B62E28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2E02-CD77-4916-9E7E-1EA6F5DA4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score is </a:t>
            </a:r>
            <a:r>
              <a:rPr lang="en-US" dirty="0">
                <a:solidFill>
                  <a:srgbClr val="FF0000"/>
                </a:solidFill>
              </a:rPr>
              <a:t>greater than </a:t>
            </a:r>
            <a:r>
              <a:rPr lang="en-US" dirty="0"/>
              <a:t>50 per cent, </a:t>
            </a:r>
            <a:r>
              <a:rPr lang="en-US" dirty="0">
                <a:solidFill>
                  <a:srgbClr val="FF0000"/>
                </a:solidFill>
              </a:rPr>
              <a:t>then </a:t>
            </a:r>
          </a:p>
          <a:p>
            <a:pPr marL="0" indent="0">
              <a:buNone/>
            </a:pPr>
            <a:r>
              <a:rPr lang="en-US" dirty="0"/>
              <a:t>	mark student’s grade as a pass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mark student’s grade as a fail.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66605-AAB8-4870-B560-262E3A376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50" y="1027906"/>
            <a:ext cx="2216453" cy="317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93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DE18-9358-4EEF-858F-B043F147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9298-FCB3-4172-93E8-9B6C88BA1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score is </a:t>
            </a:r>
            <a:r>
              <a:rPr lang="en-US" dirty="0">
                <a:solidFill>
                  <a:srgbClr val="FF0000"/>
                </a:solidFill>
              </a:rPr>
              <a:t>not less than </a:t>
            </a:r>
            <a:r>
              <a:rPr lang="en-US" dirty="0"/>
              <a:t>51 per cent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less than </a:t>
            </a:r>
            <a:r>
              <a:rPr lang="en-US" dirty="0"/>
              <a:t>80 per cent, 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/>
              <a:t>n mark student’s grade as an ordinary pass </a:t>
            </a:r>
          </a:p>
          <a:p>
            <a:pPr marL="0" indent="0">
              <a:buNone/>
            </a:pPr>
            <a:r>
              <a:rPr lang="en-US" dirty="0"/>
              <a:t>   …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29473-71E7-4380-B619-A19DDE53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391" y="762448"/>
            <a:ext cx="1590186" cy="271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8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5ABF-0402-48EA-8903-78001E56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Computational Thinking (CT)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CD38-EBA7-4409-9646-A833E810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Computational thinking is the </a:t>
            </a:r>
            <a:r>
              <a:rPr lang="en-US" dirty="0">
                <a:solidFill>
                  <a:srgbClr val="C00000"/>
                </a:solidFill>
              </a:rPr>
              <a:t>thought processes </a:t>
            </a:r>
            <a:r>
              <a:rPr lang="en-US" dirty="0"/>
              <a:t>involved in </a:t>
            </a:r>
            <a:r>
              <a:rPr lang="en-US" dirty="0">
                <a:solidFill>
                  <a:srgbClr val="C00000"/>
                </a:solidFill>
              </a:rPr>
              <a:t>formulating a problem and expressing its solution</a:t>
            </a:r>
            <a:r>
              <a:rPr lang="en-US" dirty="0"/>
              <a:t>(s) in such a way that </a:t>
            </a:r>
            <a:r>
              <a:rPr lang="en-US" dirty="0">
                <a:solidFill>
                  <a:srgbClr val="0070C0"/>
                </a:solidFill>
              </a:rPr>
              <a:t>a computer—human or machine—can effectively carry out</a:t>
            </a:r>
          </a:p>
          <a:p>
            <a:pPr lvl="8"/>
            <a:r>
              <a:rPr lang="en-IN" dirty="0"/>
              <a:t>Wing, 2014</a:t>
            </a:r>
          </a:p>
          <a:p>
            <a:pPr lvl="8"/>
            <a:endParaRPr lang="en-IN" dirty="0"/>
          </a:p>
          <a:p>
            <a:pPr marL="3657600" lvl="8" indent="0">
              <a:buNone/>
            </a:pPr>
            <a:endParaRPr lang="en-US" dirty="0"/>
          </a:p>
          <a:p>
            <a:pPr marL="228600" lvl="8" algn="just">
              <a:spcBef>
                <a:spcPts val="1000"/>
              </a:spcBef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0070C0"/>
                </a:solidFill>
              </a:rPr>
              <a:t>mental activity for abstracting problems and formulating solutions</a:t>
            </a:r>
            <a:r>
              <a:rPr lang="en-US" sz="2800" dirty="0"/>
              <a:t> that </a:t>
            </a:r>
            <a:r>
              <a:rPr lang="en-US" sz="2800" dirty="0">
                <a:solidFill>
                  <a:srgbClr val="FF0000"/>
                </a:solidFill>
              </a:rPr>
              <a:t>can be automated</a:t>
            </a:r>
          </a:p>
          <a:p>
            <a:pPr lvl="8"/>
            <a:r>
              <a:rPr lang="en-IN" dirty="0"/>
              <a:t>Yadav et al., 2014</a:t>
            </a:r>
          </a:p>
        </p:txBody>
      </p:sp>
    </p:spTree>
    <p:extLst>
      <p:ext uri="{BB962C8B-B14F-4D97-AF65-F5344CB8AC3E}">
        <p14:creationId xmlns:p14="http://schemas.microsoft.com/office/powerpoint/2010/main" val="3512832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2648-A1EC-4ED4-94EE-491BF48C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7929-42D9-4FA5-A8AF-2BAD2191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Order of precedence</a:t>
            </a:r>
            <a:r>
              <a:rPr lang="en-IN" dirty="0"/>
              <a:t> for selected logical operators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score is </a:t>
            </a:r>
            <a:r>
              <a:rPr lang="en-US" dirty="0">
                <a:solidFill>
                  <a:srgbClr val="C00000"/>
                </a:solidFill>
              </a:rPr>
              <a:t>not less than </a:t>
            </a:r>
            <a:r>
              <a:rPr lang="en-US" dirty="0"/>
              <a:t>50 per cent </a:t>
            </a:r>
          </a:p>
          <a:p>
            <a:pPr marL="0" indent="0">
              <a:buNone/>
            </a:pPr>
            <a:r>
              <a:rPr lang="en-US" dirty="0"/>
              <a:t>	becomes </a:t>
            </a:r>
            <a:r>
              <a:rPr lang="en-US" dirty="0">
                <a:solidFill>
                  <a:srgbClr val="C00000"/>
                </a:solidFill>
              </a:rPr>
              <a:t>¬</a:t>
            </a:r>
            <a:r>
              <a:rPr lang="en-US" dirty="0"/>
              <a:t> score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/>
              <a:t> 51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less than </a:t>
            </a:r>
            <a:r>
              <a:rPr lang="en-US" dirty="0"/>
              <a:t>80 per cent </a:t>
            </a:r>
          </a:p>
          <a:p>
            <a:pPr marL="0" indent="0">
              <a:buNone/>
            </a:pPr>
            <a:r>
              <a:rPr lang="en-US" dirty="0"/>
              <a:t>	becomes score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/>
              <a:t> 80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0348E-8CF6-484E-B62C-61B9055FC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84" y="2317072"/>
            <a:ext cx="3696029" cy="239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49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3718-8DD6-4302-B7F7-4D2C6141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D5DC-FFCB-4DBE-892F-0C8BBD53F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them with the proper </a:t>
            </a:r>
            <a:r>
              <a:rPr lang="en-US" dirty="0">
                <a:solidFill>
                  <a:srgbClr val="00B050"/>
                </a:solidFill>
              </a:rPr>
              <a:t>OR</a:t>
            </a:r>
            <a:r>
              <a:rPr lang="en-US" dirty="0"/>
              <a:t> symbol gives us:</a:t>
            </a:r>
          </a:p>
          <a:p>
            <a:pPr marL="0" indent="0">
              <a:buNone/>
            </a:pPr>
            <a:r>
              <a:rPr lang="en-US" dirty="0"/>
              <a:t> if </a:t>
            </a:r>
            <a:r>
              <a:rPr lang="en-US" dirty="0">
                <a:solidFill>
                  <a:srgbClr val="C00000"/>
                </a:solidFill>
              </a:rPr>
              <a:t>¬(score &lt; 51)</a:t>
            </a: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V</a:t>
            </a: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score &lt; 80</a:t>
            </a:r>
          </a:p>
          <a:p>
            <a:pPr marL="0" indent="0">
              <a:buNone/>
            </a:pPr>
            <a:r>
              <a:rPr lang="en-US" dirty="0"/>
              <a:t>   mark student’s grade as ordinary pass.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(if score is not less than 51 per cent or less than 80 per cent, then mark student’s grade as an ordinary pass 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18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E9E8-75EF-47B3-AC32-458AB2D5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F879C-D734-4633-AFFD-F8E86CE63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</a:t>
            </a:r>
            <a:r>
              <a:rPr lang="en-IN" dirty="0">
                <a:solidFill>
                  <a:srgbClr val="C00000"/>
                </a:solidFill>
              </a:rPr>
              <a:t>a detailed description </a:t>
            </a:r>
            <a:r>
              <a:rPr lang="en-IN" dirty="0"/>
              <a:t>of what a computer program must do, expressed in an </a:t>
            </a:r>
            <a:r>
              <a:rPr lang="en-IN" dirty="0">
                <a:solidFill>
                  <a:srgbClr val="C00000"/>
                </a:solidFill>
              </a:rPr>
              <a:t>English like language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rather than </a:t>
            </a:r>
            <a:r>
              <a:rPr lang="en-IN" dirty="0"/>
              <a:t>in a </a:t>
            </a:r>
            <a:r>
              <a:rPr lang="en-IN" dirty="0">
                <a:solidFill>
                  <a:srgbClr val="00B050"/>
                </a:solidFill>
              </a:rPr>
              <a:t>programming language.</a:t>
            </a:r>
          </a:p>
          <a:p>
            <a:r>
              <a:rPr lang="de-DE" altLang="en-US" dirty="0"/>
              <a:t>the </a:t>
            </a:r>
            <a:r>
              <a:rPr lang="de-DE" altLang="en-US" dirty="0">
                <a:solidFill>
                  <a:srgbClr val="C00000"/>
                </a:solidFill>
              </a:rPr>
              <a:t>popular representation of Algorithm</a:t>
            </a:r>
          </a:p>
          <a:p>
            <a:r>
              <a:rPr lang="en-IN" dirty="0"/>
              <a:t>Advantage</a:t>
            </a:r>
          </a:p>
          <a:p>
            <a:pPr lvl="1"/>
            <a:r>
              <a:rPr lang="de-DE" altLang="en-US" dirty="0"/>
              <a:t>easy to read and write</a:t>
            </a:r>
          </a:p>
          <a:p>
            <a:pPr lvl="1"/>
            <a:r>
              <a:rPr lang="de-DE" altLang="en-US" dirty="0"/>
              <a:t> </a:t>
            </a:r>
            <a:r>
              <a:rPr lang="de-DE" altLang="en-US" dirty="0">
                <a:solidFill>
                  <a:srgbClr val="C00000"/>
                </a:solidFill>
              </a:rPr>
              <a:t>allow the programmer to concentrate on the logic of the problem</a:t>
            </a:r>
          </a:p>
          <a:p>
            <a:pPr lvl="1"/>
            <a:r>
              <a:rPr lang="de-DE" altLang="en-US" dirty="0"/>
              <a:t>Structured in English language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62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2A41-8D6E-4741-BF0C-D1333BB6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code for writing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C54F-4C8A-4EFB-8854-7C6B8B907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Example Algorithms">
            <a:extLst>
              <a:ext uri="{FF2B5EF4-FFF2-40B4-BE49-F238E27FC236}">
                <a16:creationId xmlns:a16="http://schemas.microsoft.com/office/drawing/2014/main" id="{B6C51184-559F-4807-B003-583228B463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05" y="1825625"/>
            <a:ext cx="957900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7525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F169-1670-4F6A-B222-E5EDB9A5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BBD3-7857-4C19-A440-0C6B7DA2C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</a:t>
            </a:r>
            <a:r>
              <a:rPr lang="en-IN" dirty="0">
                <a:solidFill>
                  <a:srgbClr val="C00000"/>
                </a:solidFill>
              </a:rPr>
              <a:t>type of diagram </a:t>
            </a:r>
            <a:r>
              <a:rPr lang="en-IN" dirty="0"/>
              <a:t>that represents </a:t>
            </a:r>
            <a:r>
              <a:rPr lang="en-IN" dirty="0">
                <a:solidFill>
                  <a:srgbClr val="C00000"/>
                </a:solidFill>
              </a:rPr>
              <a:t>an algorithm</a:t>
            </a:r>
            <a:r>
              <a:rPr lang="en-IN" dirty="0"/>
              <a:t>, showing the steps as </a:t>
            </a:r>
            <a:r>
              <a:rPr lang="en-IN" dirty="0">
                <a:solidFill>
                  <a:srgbClr val="C00000"/>
                </a:solidFill>
              </a:rPr>
              <a:t>boxes of various kinds </a:t>
            </a:r>
            <a:r>
              <a:rPr lang="en-IN" dirty="0"/>
              <a:t>[</a:t>
            </a:r>
            <a:r>
              <a:rPr lang="en-IN" dirty="0" err="1"/>
              <a:t>eg.</a:t>
            </a:r>
            <a:r>
              <a:rPr lang="en-IN" dirty="0"/>
              <a:t>, </a:t>
            </a:r>
            <a:r>
              <a:rPr lang="en-IN" dirty="0">
                <a:solidFill>
                  <a:srgbClr val="0070C0"/>
                </a:solidFill>
              </a:rPr>
              <a:t>square, rectangle, oval, diamonds</a:t>
            </a:r>
            <a:r>
              <a:rPr lang="en-IN" dirty="0"/>
              <a:t>], and their </a:t>
            </a:r>
            <a:r>
              <a:rPr lang="en-IN" dirty="0">
                <a:solidFill>
                  <a:srgbClr val="C00000"/>
                </a:solidFill>
              </a:rPr>
              <a:t>order by connecting these arrows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1714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A1C4-9BCF-48EB-9CA1-8D53FB29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2360-79DA-42B0-98C0-F89598A4D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63525" y="131165"/>
            <a:ext cx="19434350" cy="8223456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19FDE-78AA-4FD1-8EA1-559987B8F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92" y="1086080"/>
            <a:ext cx="8138249" cy="49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23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FC5C-3437-43A9-95D4-C9266E5E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1E861-69DD-4F8D-BBE6-7D4EA8E95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F46F6-54E7-4DB8-A41B-A7CD42160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714" y="1065320"/>
            <a:ext cx="6607897" cy="43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68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9DE9-6A52-430B-876B-1D292D99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to find the sum of two numbers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8C25-CA80-4668-9363-D0D62CD98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first numbers say A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second number say B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SUM = A + B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Display SUM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A4BF6-AC9E-4962-A0D2-24204275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285" y="1398106"/>
            <a:ext cx="2802867" cy="490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32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772-E9D5-40D2-9E37-32070D8B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to find the smallest of two numbers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0EE6-34C4-4F1A-A860-2F72746E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Input two numbers say NUM1,NUM2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IF NUM1 &lt; NUM2 THEN</a:t>
            </a:r>
          </a:p>
          <a:p>
            <a:pPr marL="0" indent="0">
              <a:buNone/>
            </a:pPr>
            <a:r>
              <a:rPr lang="en-IN" dirty="0"/>
              <a:t>	print smallest is NUM1 </a:t>
            </a:r>
          </a:p>
          <a:p>
            <a:pPr marL="0" indent="0">
              <a:buNone/>
            </a:pPr>
            <a:r>
              <a:rPr lang="en-IN" dirty="0"/>
              <a:t>  ELSE </a:t>
            </a:r>
          </a:p>
          <a:p>
            <a:pPr marL="0" indent="0">
              <a:buNone/>
            </a:pPr>
            <a:r>
              <a:rPr lang="en-IN" dirty="0"/>
              <a:t>	print smallest is NUM2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N" dirty="0"/>
              <a:t>Stop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FCC85-7869-4934-8E9C-44B107A5A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891" y="1249918"/>
            <a:ext cx="4758431" cy="546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94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97F7-D3A1-4F13-AD1F-4BF8F7B4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to find Even number between 1 to 50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C612-B23A-48C2-B377-0211915A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 =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(I &gt;50) THEN </a:t>
            </a:r>
          </a:p>
          <a:p>
            <a:pPr marL="0" indent="0">
              <a:buNone/>
            </a:pPr>
            <a:r>
              <a:rPr lang="en-US" dirty="0"/>
              <a:t>	GO TO Step-7</a:t>
            </a:r>
            <a:endParaRPr lang="en-IN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IF ( (I is divisible by 2) THEN </a:t>
            </a:r>
          </a:p>
          <a:p>
            <a:pPr marL="0" indent="0">
              <a:buNone/>
            </a:pPr>
            <a:r>
              <a:rPr lang="en-US" dirty="0"/>
              <a:t>	Display I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IN" dirty="0"/>
              <a:t>I = I + 1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IN" dirty="0"/>
              <a:t>GO TO Step—3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IN" dirty="0"/>
              <a:t>Stop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D3FE4-0D88-4E80-89B5-1FEB6045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067" y="1256659"/>
            <a:ext cx="4297584" cy="523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2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32B3-60B8-4DE5-86B3-CC337556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concepts of CT to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8F44-7A0C-4FA0-B63E-5B92A12B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logical thinking; </a:t>
            </a:r>
          </a:p>
          <a:p>
            <a:r>
              <a:rPr lang="en-IN" dirty="0"/>
              <a:t>algorithmic thinking; </a:t>
            </a:r>
          </a:p>
          <a:p>
            <a:r>
              <a:rPr lang="en-IN" dirty="0"/>
              <a:t>decomposition;</a:t>
            </a:r>
          </a:p>
          <a:p>
            <a:r>
              <a:rPr lang="en-IN" dirty="0"/>
              <a:t>generalisation and pattern recognition; </a:t>
            </a:r>
          </a:p>
          <a:p>
            <a:r>
              <a:rPr lang="en-IN" dirty="0"/>
              <a:t>modelling; </a:t>
            </a:r>
          </a:p>
          <a:p>
            <a:r>
              <a:rPr lang="en-IN" dirty="0"/>
              <a:t>abstraction; </a:t>
            </a:r>
          </a:p>
          <a:p>
            <a:r>
              <a:rPr lang="en-IN" dirty="0"/>
              <a:t>evaluation.</a:t>
            </a:r>
          </a:p>
        </p:txBody>
      </p:sp>
    </p:spTree>
    <p:extLst>
      <p:ext uri="{BB962C8B-B14F-4D97-AF65-F5344CB8AC3E}">
        <p14:creationId xmlns:p14="http://schemas.microsoft.com/office/powerpoint/2010/main" val="1947800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17DF-EF36-4584-81BC-156EDDA8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5AD45-F23D-4016-A778-7C685FCFB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Sequence</a:t>
            </a: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Decision</a:t>
            </a: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Repetition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289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13A9-BD50-41C4-8BEB-81644AF4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93DE-3BCD-4C2A-B3A5-4AD9F5F7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A series of actions are performed in sequence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The pay-calculating example was a sequence flowchart.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C84794-35AA-4D99-95D8-5DF823781609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3163472"/>
            <a:ext cx="1447800" cy="2501900"/>
            <a:chOff x="2392" y="2136"/>
            <a:chExt cx="912" cy="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DD48401-1681-4441-833B-029488610A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2" y="2136"/>
              <a:ext cx="672" cy="192"/>
              <a:chOff x="3552" y="1200"/>
              <a:chExt cx="672" cy="192"/>
            </a:xfrm>
          </p:grpSpPr>
          <p:sp>
            <p:nvSpPr>
              <p:cNvPr id="16" name="AutoShape 5">
                <a:extLst>
                  <a:ext uri="{FF2B5EF4-FFF2-40B4-BE49-F238E27FC236}">
                    <a16:creationId xmlns:a16="http://schemas.microsoft.com/office/drawing/2014/main" id="{A2124C80-D28E-4B71-A656-8430E6C52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200"/>
                <a:ext cx="672" cy="19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7" name="Text Box 6">
                <a:extLst>
                  <a:ext uri="{FF2B5EF4-FFF2-40B4-BE49-F238E27FC236}">
                    <a16:creationId xmlns:a16="http://schemas.microsoft.com/office/drawing/2014/main" id="{EFC80C24-84E2-4593-926F-AF69B44799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200"/>
                <a:ext cx="4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2EA1D9-0A44-44E2-818F-3E8DB6ABE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2" y="2444"/>
              <a:ext cx="912" cy="480"/>
              <a:chOff x="3408" y="1632"/>
              <a:chExt cx="912" cy="480"/>
            </a:xfrm>
          </p:grpSpPr>
          <p:sp>
            <p:nvSpPr>
              <p:cNvPr id="14" name="AutoShape 8">
                <a:extLst>
                  <a:ext uri="{FF2B5EF4-FFF2-40B4-BE49-F238E27FC236}">
                    <a16:creationId xmlns:a16="http://schemas.microsoft.com/office/drawing/2014/main" id="{1950679E-49F6-4D40-82B3-0329B0D71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912" cy="480"/>
              </a:xfrm>
              <a:prstGeom prst="flowChartInputOutpu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5" name="Text Box 9">
                <a:extLst>
                  <a:ext uri="{FF2B5EF4-FFF2-40B4-BE49-F238E27FC236}">
                    <a16:creationId xmlns:a16="http://schemas.microsoft.com/office/drawing/2014/main" id="{8E738829-E924-4ADE-9680-E5C25A2840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632"/>
                <a:ext cx="72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</p:grp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A1A54B5A-0E2F-4CA9-B69C-657E7FDF7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233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1A23F3EE-3D07-4D8D-83FC-7D2E08A89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292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422D30EA-4D04-42D0-AE9D-3C3C7991F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8" y="3050"/>
              <a:ext cx="720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/>
                <a:t> 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sz="1200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CA00AF30-099A-44F0-9F5B-CB087968B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34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434033-51CB-4CDA-9639-8AFB3D4E19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2" y="3520"/>
              <a:ext cx="672" cy="192"/>
              <a:chOff x="3552" y="1200"/>
              <a:chExt cx="672" cy="192"/>
            </a:xfrm>
          </p:grpSpPr>
          <p:sp>
            <p:nvSpPr>
              <p:cNvPr id="12" name="AutoShape 15">
                <a:extLst>
                  <a:ext uri="{FF2B5EF4-FFF2-40B4-BE49-F238E27FC236}">
                    <a16:creationId xmlns:a16="http://schemas.microsoft.com/office/drawing/2014/main" id="{BF4705EE-35A0-4B4D-8100-7524B6A20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200"/>
                <a:ext cx="672" cy="19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A6E4062B-694B-43C7-A135-7C42E36BB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200"/>
                <a:ext cx="4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4246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D8BC-3549-4789-B4FA-5FB0A57C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Decision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AF3E-90AA-4F67-A980-C6E9E1CF2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E68359-0827-4299-AC11-D097B5D7E75B}"/>
              </a:ext>
            </a:extLst>
          </p:cNvPr>
          <p:cNvGrpSpPr>
            <a:grpSpLocks/>
          </p:cNvGrpSpPr>
          <p:nvPr/>
        </p:nvGrpSpPr>
        <p:grpSpPr bwMode="auto">
          <a:xfrm>
            <a:off x="2342965" y="2215842"/>
            <a:ext cx="4114800" cy="2870200"/>
            <a:chOff x="320" y="2192"/>
            <a:chExt cx="2592" cy="18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541A551-871D-48BF-B810-93682C59E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2192"/>
              <a:ext cx="2576" cy="1808"/>
              <a:chOff x="1720" y="1696"/>
              <a:chExt cx="2576" cy="1808"/>
            </a:xfrm>
          </p:grpSpPr>
          <p:sp>
            <p:nvSpPr>
              <p:cNvPr id="12" name="Text Box 5">
                <a:extLst>
                  <a:ext uri="{FF2B5EF4-FFF2-40B4-BE49-F238E27FC236}">
                    <a16:creationId xmlns:a16="http://schemas.microsoft.com/office/drawing/2014/main" id="{D1CEAB63-DD59-4DA1-B84A-5CA84288BF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0" y="2730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13" name="AutoShape 6">
                <a:extLst>
                  <a:ext uri="{FF2B5EF4-FFF2-40B4-BE49-F238E27FC236}">
                    <a16:creationId xmlns:a16="http://schemas.microsoft.com/office/drawing/2014/main" id="{0ECB6A22-D721-4701-9E6A-1E4C25343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928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4" name="Text Box 7">
                <a:extLst>
                  <a:ext uri="{FF2B5EF4-FFF2-40B4-BE49-F238E27FC236}">
                    <a16:creationId xmlns:a16="http://schemas.microsoft.com/office/drawing/2014/main" id="{9FC48623-72F9-4E35-8D28-00B4AF178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2722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15" name="Line 8">
                <a:extLst>
                  <a:ext uri="{FF2B5EF4-FFF2-40B4-BE49-F238E27FC236}">
                    <a16:creationId xmlns:a16="http://schemas.microsoft.com/office/drawing/2014/main" id="{B2F5E25F-33B3-4EDA-9BDD-429E41400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2" y="2288"/>
                <a:ext cx="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55D0527D-A648-4702-973B-B5D1150B9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2" y="228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60D2D82-239F-494F-B6FE-C683A28F1A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440" y="2288"/>
                <a:ext cx="496" cy="432"/>
                <a:chOff x="3856" y="2184"/>
                <a:chExt cx="496" cy="432"/>
              </a:xfrm>
            </p:grpSpPr>
            <p:sp>
              <p:nvSpPr>
                <p:cNvPr id="23" name="Line 11">
                  <a:extLst>
                    <a:ext uri="{FF2B5EF4-FFF2-40B4-BE49-F238E27FC236}">
                      <a16:creationId xmlns:a16="http://schemas.microsoft.com/office/drawing/2014/main" id="{0E3A1783-2DF9-42A0-95D7-371B3EEC8C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6" y="2184"/>
                  <a:ext cx="4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4" name="Line 12">
                  <a:extLst>
                    <a:ext uri="{FF2B5EF4-FFF2-40B4-BE49-F238E27FC236}">
                      <a16:creationId xmlns:a16="http://schemas.microsoft.com/office/drawing/2014/main" id="{93E12090-8AAB-4AA2-80CB-9621DBEE0B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56" y="218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0D908B64-7F6F-492B-A7BD-EB95F3BF1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3080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9" name="Line 14">
                <a:extLst>
                  <a:ext uri="{FF2B5EF4-FFF2-40B4-BE49-F238E27FC236}">
                    <a16:creationId xmlns:a16="http://schemas.microsoft.com/office/drawing/2014/main" id="{3FE3304A-F17C-45DD-9D47-7E5F92CE3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080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0" name="Line 15">
                <a:extLst>
                  <a:ext uri="{FF2B5EF4-FFF2-40B4-BE49-F238E27FC236}">
                    <a16:creationId xmlns:a16="http://schemas.microsoft.com/office/drawing/2014/main" id="{2FC5FCA3-7662-4C7A-9594-D77CF15F6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56" y="3248"/>
                <a:ext cx="1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1" name="Line 16">
                <a:extLst>
                  <a:ext uri="{FF2B5EF4-FFF2-40B4-BE49-F238E27FC236}">
                    <a16:creationId xmlns:a16="http://schemas.microsoft.com/office/drawing/2014/main" id="{302FF1F0-38E4-41AA-A56B-5070E738B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3248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2" name="Line 17">
                <a:extLst>
                  <a:ext uri="{FF2B5EF4-FFF2-40B4-BE49-F238E27FC236}">
                    <a16:creationId xmlns:a16="http://schemas.microsoft.com/office/drawing/2014/main" id="{0E8B25AB-63D9-4E5E-BE80-84DBE83F4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8" y="1696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6" name="Text Box 18">
              <a:extLst>
                <a:ext uri="{FF2B5EF4-FFF2-40B4-BE49-F238E27FC236}">
                  <a16:creationId xmlns:a16="http://schemas.microsoft.com/office/drawing/2014/main" id="{E27D8180-FAE6-4200-839A-E52AAEE9F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" y="2432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/>
                <a:t>YES</a:t>
              </a:r>
              <a:endParaRPr lang="en-US"/>
            </a:p>
          </p:txBody>
        </p:sp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919045A7-C4A4-4D54-B1B2-5A836FDFB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2432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/>
                <a:t>NO</a:t>
              </a:r>
              <a:endParaRPr lang="en-US"/>
            </a:p>
          </p:txBody>
        </p:sp>
        <p:sp>
          <p:nvSpPr>
            <p:cNvPr id="8" name="Text Box 20">
              <a:extLst>
                <a:ext uri="{FF2B5EF4-FFF2-40B4-BE49-F238E27FC236}">
                  <a16:creationId xmlns:a16="http://schemas.microsoft.com/office/drawing/2014/main" id="{7E49D982-B74B-471A-95CE-57B1BC8F3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" y="2664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/>
                <a:t>x &lt; y?</a:t>
              </a:r>
            </a:p>
          </p:txBody>
        </p:sp>
        <p:sp>
          <p:nvSpPr>
            <p:cNvPr id="9" name="Text Box 21">
              <a:extLst>
                <a:ext uri="{FF2B5EF4-FFF2-40B4-BE49-F238E27FC236}">
                  <a16:creationId xmlns:a16="http://schemas.microsoft.com/office/drawing/2014/main" id="{524A48ED-32B0-4F1A-BDDE-6E0AF4889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296"/>
              <a:ext cx="7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endParaRPr lang="en-US" sz="1400"/>
            </a:p>
          </p:txBody>
        </p:sp>
        <p:sp>
          <p:nvSpPr>
            <p:cNvPr id="10" name="Text Box 25">
              <a:extLst>
                <a:ext uri="{FF2B5EF4-FFF2-40B4-BE49-F238E27FC236}">
                  <a16:creationId xmlns:a16="http://schemas.microsoft.com/office/drawing/2014/main" id="{C6F599B3-D503-4C16-B81A-924E3555D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3232"/>
              <a:ext cx="7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400"/>
                <a:t>Calculate a as x times 2.</a:t>
              </a:r>
            </a:p>
          </p:txBody>
        </p:sp>
        <p:sp>
          <p:nvSpPr>
            <p:cNvPr id="11" name="Text Box 26">
              <a:extLst>
                <a:ext uri="{FF2B5EF4-FFF2-40B4-BE49-F238E27FC236}">
                  <a16:creationId xmlns:a16="http://schemas.microsoft.com/office/drawing/2014/main" id="{A3280D60-8994-489C-B44F-3475609F9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" y="3240"/>
              <a:ext cx="73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400"/>
                <a:t>Calculate a as x plus y.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32EC3A7-32F1-41C1-B415-39CCD07FE493}"/>
              </a:ext>
            </a:extLst>
          </p:cNvPr>
          <p:cNvSpPr txBox="1"/>
          <p:nvPr/>
        </p:nvSpPr>
        <p:spPr>
          <a:xfrm>
            <a:off x="7219765" y="3193380"/>
            <a:ext cx="254567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Courier New" charset="0"/>
              </a:rPr>
              <a:t>if (x &lt; y)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Courier New" charset="0"/>
              </a:rPr>
              <a:t>   a = x * 2;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Courier New" charset="0"/>
              </a:rPr>
              <a:t>else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Courier New" charset="0"/>
              </a:rPr>
              <a:t>   a = x + y;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91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AF6A-9A1D-4077-9CCA-08FB69DC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Repetition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5A41-7E75-4637-810D-15DC0207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B1C74C-1FC0-41B5-B9D4-E08542DA9667}"/>
              </a:ext>
            </a:extLst>
          </p:cNvPr>
          <p:cNvGrpSpPr>
            <a:grpSpLocks/>
          </p:cNvGrpSpPr>
          <p:nvPr/>
        </p:nvGrpSpPr>
        <p:grpSpPr bwMode="auto">
          <a:xfrm>
            <a:off x="2607323" y="2607138"/>
            <a:ext cx="3302000" cy="1892300"/>
            <a:chOff x="584" y="2504"/>
            <a:chExt cx="2080" cy="11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032FFE-BBB1-4BA5-9AC0-95BF80EBE8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" y="2504"/>
              <a:ext cx="2080" cy="1192"/>
              <a:chOff x="2160" y="2632"/>
              <a:chExt cx="2080" cy="119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BFF02A-3DFE-4FE0-8F87-98789F8530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2632"/>
                <a:ext cx="2080" cy="1192"/>
                <a:chOff x="2152" y="2208"/>
                <a:chExt cx="2080" cy="1192"/>
              </a:xfrm>
            </p:grpSpPr>
            <p:sp>
              <p:nvSpPr>
                <p:cNvPr id="10" name="AutoShape 30">
                  <a:extLst>
                    <a:ext uri="{FF2B5EF4-FFF2-40B4-BE49-F238E27FC236}">
                      <a16:creationId xmlns:a16="http://schemas.microsoft.com/office/drawing/2014/main" id="{F2EED4C5-531D-4C48-A2C0-E0DE645FE9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2" y="2440"/>
                  <a:ext cx="888" cy="720"/>
                </a:xfrm>
                <a:prstGeom prst="flowChartDecision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1" name="Text Box 31">
                  <a:extLst>
                    <a:ext uri="{FF2B5EF4-FFF2-40B4-BE49-F238E27FC236}">
                      <a16:creationId xmlns:a16="http://schemas.microsoft.com/office/drawing/2014/main" id="{F996EA4B-2DF0-445E-BB74-DD1530472B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76" y="2658"/>
                  <a:ext cx="720" cy="3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sz="1200"/>
                    <a:t> </a:t>
                  </a:r>
                </a:p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/>
                </a:p>
              </p:txBody>
            </p:sp>
            <p:sp>
              <p:nvSpPr>
                <p:cNvPr id="12" name="Line 32">
                  <a:extLst>
                    <a:ext uri="{FF2B5EF4-FFF2-40B4-BE49-F238E27FC236}">
                      <a16:creationId xmlns:a16="http://schemas.microsoft.com/office/drawing/2014/main" id="{45B0DBB4-09C9-45A2-88D5-9D57FCA3CB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3168"/>
                  <a:ext cx="0" cy="2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3" name="Line 33">
                  <a:extLst>
                    <a:ext uri="{FF2B5EF4-FFF2-40B4-BE49-F238E27FC236}">
                      <a16:creationId xmlns:a16="http://schemas.microsoft.com/office/drawing/2014/main" id="{13D2CF9B-AEC1-4A20-B0E9-39C1AF8AC2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32" y="28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4" name="Line 34">
                  <a:extLst>
                    <a:ext uri="{FF2B5EF4-FFF2-40B4-BE49-F238E27FC236}">
                      <a16:creationId xmlns:a16="http://schemas.microsoft.com/office/drawing/2014/main" id="{70D3E4F6-E42A-4941-8A30-5C331BA3B3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0" y="2208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5" name="Line 35">
                  <a:extLst>
                    <a:ext uri="{FF2B5EF4-FFF2-40B4-BE49-F238E27FC236}">
                      <a16:creationId xmlns:a16="http://schemas.microsoft.com/office/drawing/2014/main" id="{DAC42D2B-C443-4858-9C03-31452C2476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6" y="2816"/>
                  <a:ext cx="1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6" name="Line 36">
                  <a:extLst>
                    <a:ext uri="{FF2B5EF4-FFF2-40B4-BE49-F238E27FC236}">
                      <a16:creationId xmlns:a16="http://schemas.microsoft.com/office/drawing/2014/main" id="{381C81E7-2307-4454-8D5C-95C24580A8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32" y="2288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7" name="Line 37">
                  <a:extLst>
                    <a:ext uri="{FF2B5EF4-FFF2-40B4-BE49-F238E27FC236}">
                      <a16:creationId xmlns:a16="http://schemas.microsoft.com/office/drawing/2014/main" id="{D6AA2406-E158-4360-818A-773A37EC8B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24" y="2288"/>
                  <a:ext cx="16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" name="Text Box 38">
                <a:extLst>
                  <a:ext uri="{FF2B5EF4-FFF2-40B4-BE49-F238E27FC236}">
                    <a16:creationId xmlns:a16="http://schemas.microsoft.com/office/drawing/2014/main" id="{716354EA-3CAE-4B58-9FDF-87058CFCF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0" y="3112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x &lt; y?</a:t>
                </a:r>
              </a:p>
            </p:txBody>
          </p:sp>
          <p:sp>
            <p:nvSpPr>
              <p:cNvPr id="9" name="Text Box 39">
                <a:extLst>
                  <a:ext uri="{FF2B5EF4-FFF2-40B4-BE49-F238E27FC236}">
                    <a16:creationId xmlns:a16="http://schemas.microsoft.com/office/drawing/2014/main" id="{ED9FFFCD-26FA-40D1-BC35-2597CD0AB3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" y="3128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Add 1 to x</a:t>
                </a:r>
              </a:p>
            </p:txBody>
          </p:sp>
        </p:grpSp>
        <p:sp>
          <p:nvSpPr>
            <p:cNvPr id="6" name="Text Box 40">
              <a:extLst>
                <a:ext uri="{FF2B5EF4-FFF2-40B4-BE49-F238E27FC236}">
                  <a16:creationId xmlns:a16="http://schemas.microsoft.com/office/drawing/2014/main" id="{1ADE5029-61BA-40C5-AB2F-85801A015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0" y="2808"/>
              <a:ext cx="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/>
                <a:t>YES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7777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6679-90C8-44E0-BF3A-D70550E4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Controlling a Repetition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4BEE-1176-46F5-A316-3E5E35FE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The action performed by a repetition structure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must eventually cause the loop to terminate</a:t>
            </a:r>
            <a:r>
              <a:rPr lang="en-US" sz="2800" dirty="0">
                <a:ea typeface="ＭＳ Ｐゴシック" charset="0"/>
              </a:rPr>
              <a:t>. </a:t>
            </a:r>
            <a:r>
              <a:rPr lang="en-US" sz="2800" dirty="0">
                <a:solidFill>
                  <a:srgbClr val="00B0F0"/>
                </a:solidFill>
                <a:ea typeface="ＭＳ Ｐゴシック" charset="0"/>
              </a:rPr>
              <a:t>Otherwise</a:t>
            </a:r>
            <a:r>
              <a:rPr lang="en-US" sz="2800" dirty="0">
                <a:ea typeface="ＭＳ Ｐゴシック" charset="0"/>
              </a:rPr>
              <a:t>,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an infinite loop is created</a:t>
            </a:r>
            <a:r>
              <a:rPr lang="en-US" sz="2800" dirty="0">
                <a:ea typeface="ＭＳ Ｐゴシック" charset="0"/>
              </a:rPr>
              <a:t>.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In this flowchart segment,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x is never changed</a:t>
            </a:r>
            <a:r>
              <a:rPr lang="en-US" sz="2800" dirty="0">
                <a:ea typeface="ＭＳ Ｐゴシック" charset="0"/>
              </a:rPr>
              <a:t>. Once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the loop starts</a:t>
            </a:r>
            <a:r>
              <a:rPr lang="en-US" sz="2800" dirty="0">
                <a:ea typeface="ＭＳ Ｐゴシック" charset="0"/>
              </a:rPr>
              <a:t>, it </a:t>
            </a:r>
            <a:r>
              <a:rPr lang="en-US" sz="2800" dirty="0">
                <a:solidFill>
                  <a:srgbClr val="0070C0"/>
                </a:solidFill>
                <a:ea typeface="ＭＳ Ｐゴシック" charset="0"/>
              </a:rPr>
              <a:t>will never end</a:t>
            </a:r>
            <a:r>
              <a:rPr lang="en-US" sz="2800" dirty="0">
                <a:ea typeface="ＭＳ Ｐゴシック" charset="0"/>
              </a:rPr>
              <a:t>.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QUESTION: How can this flowchart be modified so it is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no longer an infinite loop?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042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C9FF-680B-4870-B4E6-D8F6BB3B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Controlling a Repetition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031DF-9767-44DA-AAE9-99C2A1C24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ＭＳ Ｐゴシック" charset="0"/>
              </a:rPr>
              <a:t>ANSWER: By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adding an action </a:t>
            </a:r>
            <a:r>
              <a:rPr lang="en-US" sz="2800" dirty="0">
                <a:solidFill>
                  <a:srgbClr val="0070C0"/>
                </a:solidFill>
                <a:ea typeface="ＭＳ Ｐゴシック" charset="0"/>
              </a:rPr>
              <a:t>within the repetition </a:t>
            </a:r>
            <a:r>
              <a:rPr lang="en-US" sz="2800" dirty="0">
                <a:ea typeface="ＭＳ Ｐゴシック" charset="0"/>
              </a:rPr>
              <a:t>that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changes the value of x.</a:t>
            </a:r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1D5DD7-9281-449D-B015-1789EB0E97FE}"/>
              </a:ext>
            </a:extLst>
          </p:cNvPr>
          <p:cNvGrpSpPr>
            <a:grpSpLocks/>
          </p:cNvGrpSpPr>
          <p:nvPr/>
        </p:nvGrpSpPr>
        <p:grpSpPr bwMode="auto">
          <a:xfrm>
            <a:off x="3691755" y="3429000"/>
            <a:ext cx="5003800" cy="1892300"/>
            <a:chOff x="1320" y="2176"/>
            <a:chExt cx="3152" cy="11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ABE04-2806-493E-86FC-6A79A3664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0" y="2176"/>
              <a:ext cx="3152" cy="1192"/>
              <a:chOff x="1320" y="2176"/>
              <a:chExt cx="3152" cy="1192"/>
            </a:xfrm>
          </p:grpSpPr>
          <p:sp>
            <p:nvSpPr>
              <p:cNvPr id="7" name="AutoShape 6">
                <a:extLst>
                  <a:ext uri="{FF2B5EF4-FFF2-40B4-BE49-F238E27FC236}">
                    <a16:creationId xmlns:a16="http://schemas.microsoft.com/office/drawing/2014/main" id="{4485AF72-6F15-443F-9814-9B768D76D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408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8" name="Text Box 7">
                <a:extLst>
                  <a:ext uri="{FF2B5EF4-FFF2-40B4-BE49-F238E27FC236}">
                    <a16:creationId xmlns:a16="http://schemas.microsoft.com/office/drawing/2014/main" id="{F1FF1A27-0870-4A96-AE7B-40AE79AB7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62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9" name="Line 8">
                <a:extLst>
                  <a:ext uri="{FF2B5EF4-FFF2-40B4-BE49-F238E27FC236}">
                    <a16:creationId xmlns:a16="http://schemas.microsoft.com/office/drawing/2014/main" id="{8A305956-E0CB-4696-AA5B-23E238C2B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0" y="3136"/>
                <a:ext cx="0" cy="2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" name="Line 9">
                <a:extLst>
                  <a:ext uri="{FF2B5EF4-FFF2-40B4-BE49-F238E27FC236}">
                    <a16:creationId xmlns:a16="http://schemas.microsoft.com/office/drawing/2014/main" id="{773020BE-52CC-4664-9527-2F13C646E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0" y="276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" name="Line 10">
                <a:extLst>
                  <a:ext uri="{FF2B5EF4-FFF2-40B4-BE49-F238E27FC236}">
                    <a16:creationId xmlns:a16="http://schemas.microsoft.com/office/drawing/2014/main" id="{8490D416-6591-41E0-97B4-B563350DC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8" y="2176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2" name="Line 11">
                <a:extLst>
                  <a:ext uri="{FF2B5EF4-FFF2-40B4-BE49-F238E27FC236}">
                    <a16:creationId xmlns:a16="http://schemas.microsoft.com/office/drawing/2014/main" id="{CEC37AAE-49EC-4367-BD48-282B3A2E6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6" y="2784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3" name="Line 12">
                <a:extLst>
                  <a:ext uri="{FF2B5EF4-FFF2-40B4-BE49-F238E27FC236}">
                    <a16:creationId xmlns:a16="http://schemas.microsoft.com/office/drawing/2014/main" id="{338AFDF0-8913-4C42-8B29-4A7F6619F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72" y="2256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4" name="Line 13">
                <a:extLst>
                  <a:ext uri="{FF2B5EF4-FFF2-40B4-BE49-F238E27FC236}">
                    <a16:creationId xmlns:a16="http://schemas.microsoft.com/office/drawing/2014/main" id="{75EDE9A0-4E30-4128-9050-A78388F5E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92" y="2256"/>
                <a:ext cx="2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5" name="Text Box 14">
                <a:extLst>
                  <a:ext uri="{FF2B5EF4-FFF2-40B4-BE49-F238E27FC236}">
                    <a16:creationId xmlns:a16="http://schemas.microsoft.com/office/drawing/2014/main" id="{61E50FCF-C911-4AA2-951E-8FED6C6E1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0" y="2656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x &lt; y?</a:t>
                </a:r>
              </a:p>
            </p:txBody>
          </p:sp>
          <p:sp>
            <p:nvSpPr>
              <p:cNvPr id="16" name="Text Box 15">
                <a:extLst>
                  <a:ext uri="{FF2B5EF4-FFF2-40B4-BE49-F238E27FC236}">
                    <a16:creationId xmlns:a16="http://schemas.microsoft.com/office/drawing/2014/main" id="{83761776-77BF-4198-8FAB-6351845149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2" y="2672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Display x</a:t>
                </a:r>
              </a:p>
            </p:txBody>
          </p:sp>
          <p:sp>
            <p:nvSpPr>
              <p:cNvPr id="17" name="Text Box 16">
                <a:extLst>
                  <a:ext uri="{FF2B5EF4-FFF2-40B4-BE49-F238E27FC236}">
                    <a16:creationId xmlns:a16="http://schemas.microsoft.com/office/drawing/2014/main" id="{9F2D809E-C22B-4582-A1DD-0C915B14B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8" y="262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18" name="Line 17">
                <a:extLst>
                  <a:ext uri="{FF2B5EF4-FFF2-40B4-BE49-F238E27FC236}">
                    <a16:creationId xmlns:a16="http://schemas.microsoft.com/office/drawing/2014/main" id="{1AF85828-F0F2-4A82-A832-E286E9FBE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276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9" name="Text Box 18">
                <a:extLst>
                  <a:ext uri="{FF2B5EF4-FFF2-40B4-BE49-F238E27FC236}">
                    <a16:creationId xmlns:a16="http://schemas.microsoft.com/office/drawing/2014/main" id="{21FB492C-B32F-454E-A7CF-9D2CD4F52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2680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Add 1 to x</a:t>
                </a:r>
              </a:p>
            </p:txBody>
          </p:sp>
        </p:grpSp>
        <p:sp>
          <p:nvSpPr>
            <p:cNvPr id="6" name="Text Box 20">
              <a:extLst>
                <a:ext uri="{FF2B5EF4-FFF2-40B4-BE49-F238E27FC236}">
                  <a16:creationId xmlns:a16="http://schemas.microsoft.com/office/drawing/2014/main" id="{814BF9EC-8FD0-4F3D-A980-6A4800088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72"/>
              <a:ext cx="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2000"/>
                <a:t>YES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296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536F-E439-46A6-B0C8-EBB7D3CB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Case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BB4C-5830-4F84-8D4E-4BD8AF1E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033BEE-12F2-49C6-9878-D58C4BC323DC}"/>
              </a:ext>
            </a:extLst>
          </p:cNvPr>
          <p:cNvGrpSpPr>
            <a:grpSpLocks/>
          </p:cNvGrpSpPr>
          <p:nvPr/>
        </p:nvGrpSpPr>
        <p:grpSpPr bwMode="auto">
          <a:xfrm>
            <a:off x="2350055" y="2076018"/>
            <a:ext cx="6958486" cy="3685589"/>
            <a:chOff x="984" y="1880"/>
            <a:chExt cx="4216" cy="20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F243B3-D502-424B-AF7D-09FECA928D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4" y="1880"/>
              <a:ext cx="4216" cy="2096"/>
              <a:chOff x="904" y="1872"/>
              <a:chExt cx="4216" cy="2096"/>
            </a:xfrm>
          </p:grpSpPr>
          <p:sp>
            <p:nvSpPr>
              <p:cNvPr id="15" name="Text Box 6">
                <a:extLst>
                  <a:ext uri="{FF2B5EF4-FFF2-40B4-BE49-F238E27FC236}">
                    <a16:creationId xmlns:a16="http://schemas.microsoft.com/office/drawing/2014/main" id="{395D9537-684F-4EC9-A7A3-9804ABD638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4" y="318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16" name="AutoShape 7">
                <a:extLst>
                  <a:ext uri="{FF2B5EF4-FFF2-40B4-BE49-F238E27FC236}">
                    <a16:creationId xmlns:a16="http://schemas.microsoft.com/office/drawing/2014/main" id="{E421A510-D9A9-4F21-AB66-2CB3680B8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2104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7" name="Text Box 8">
                <a:extLst>
                  <a:ext uri="{FF2B5EF4-FFF2-40B4-BE49-F238E27FC236}">
                    <a16:creationId xmlns:a16="http://schemas.microsoft.com/office/drawing/2014/main" id="{A6D3FDD3-6DEE-440A-A64F-8DBE9E16B2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9" y="318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18" name="Line 9">
                <a:extLst>
                  <a:ext uri="{FF2B5EF4-FFF2-40B4-BE49-F238E27FC236}">
                    <a16:creationId xmlns:a16="http://schemas.microsoft.com/office/drawing/2014/main" id="{F55148E9-E534-4A07-83BE-18ABA6CE3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2832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9" name="Line 10">
                <a:extLst>
                  <a:ext uri="{FF2B5EF4-FFF2-40B4-BE49-F238E27FC236}">
                    <a16:creationId xmlns:a16="http://schemas.microsoft.com/office/drawing/2014/main" id="{E243CD4F-B0AB-4462-A158-D5E877A82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87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0" name="Text Box 11">
                <a:extLst>
                  <a:ext uri="{FF2B5EF4-FFF2-40B4-BE49-F238E27FC236}">
                    <a16:creationId xmlns:a16="http://schemas.microsoft.com/office/drawing/2014/main" id="{E90BF4C3-28AA-4FF6-AE4E-10578B31F0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4" y="318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21" name="Text Box 12">
                <a:extLst>
                  <a:ext uri="{FF2B5EF4-FFF2-40B4-BE49-F238E27FC236}">
                    <a16:creationId xmlns:a16="http://schemas.microsoft.com/office/drawing/2014/main" id="{6DBDCD52-76BC-4876-8C32-DDE6FEB89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0" y="3186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13E5A66-B61B-4253-AC60-8DCDB6A1BA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2" y="3016"/>
                <a:ext cx="3544" cy="184"/>
                <a:chOff x="1232" y="3016"/>
                <a:chExt cx="3544" cy="184"/>
              </a:xfrm>
            </p:grpSpPr>
            <p:sp>
              <p:nvSpPr>
                <p:cNvPr id="30" name="Line 14">
                  <a:extLst>
                    <a:ext uri="{FF2B5EF4-FFF2-40B4-BE49-F238E27FC236}">
                      <a16:creationId xmlns:a16="http://schemas.microsoft.com/office/drawing/2014/main" id="{E4D9111F-7B03-4C2E-A062-46FACE7482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32" y="3016"/>
                  <a:ext cx="3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1" name="Line 15">
                  <a:extLst>
                    <a:ext uri="{FF2B5EF4-FFF2-40B4-BE49-F238E27FC236}">
                      <a16:creationId xmlns:a16="http://schemas.microsoft.com/office/drawing/2014/main" id="{73980618-562E-4F17-8904-E3411B6542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0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2" name="Line 16">
                  <a:extLst>
                    <a:ext uri="{FF2B5EF4-FFF2-40B4-BE49-F238E27FC236}">
                      <a16:creationId xmlns:a16="http://schemas.microsoft.com/office/drawing/2014/main" id="{6E0D7571-ECE4-4E4D-B983-733C5E5A38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8" y="3024"/>
                  <a:ext cx="0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3" name="Line 17">
                  <a:extLst>
                    <a:ext uri="{FF2B5EF4-FFF2-40B4-BE49-F238E27FC236}">
                      <a16:creationId xmlns:a16="http://schemas.microsoft.com/office/drawing/2014/main" id="{48671A2F-5478-414E-A7B6-E76EDB8C69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8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4" name="Line 18">
                  <a:extLst>
                    <a:ext uri="{FF2B5EF4-FFF2-40B4-BE49-F238E27FC236}">
                      <a16:creationId xmlns:a16="http://schemas.microsoft.com/office/drawing/2014/main" id="{08847AA6-C71A-4D8E-B156-063CE1DF47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13C8307-9620-44BB-BF48-5524B9072E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1224" y="3520"/>
                <a:ext cx="3543" cy="184"/>
                <a:chOff x="1233" y="3016"/>
                <a:chExt cx="3543" cy="184"/>
              </a:xfrm>
            </p:grpSpPr>
            <p:sp>
              <p:nvSpPr>
                <p:cNvPr id="25" name="Line 20">
                  <a:extLst>
                    <a:ext uri="{FF2B5EF4-FFF2-40B4-BE49-F238E27FC236}">
                      <a16:creationId xmlns:a16="http://schemas.microsoft.com/office/drawing/2014/main" id="{A6B0EE18-F89B-42E0-8BDE-2C5C06DF07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33" y="3016"/>
                  <a:ext cx="3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6" name="Line 21">
                  <a:extLst>
                    <a:ext uri="{FF2B5EF4-FFF2-40B4-BE49-F238E27FC236}">
                      <a16:creationId xmlns:a16="http://schemas.microsoft.com/office/drawing/2014/main" id="{DE90E652-071F-4A24-96B7-9AF2E54C6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0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7" name="Line 22">
                  <a:extLst>
                    <a:ext uri="{FF2B5EF4-FFF2-40B4-BE49-F238E27FC236}">
                      <a16:creationId xmlns:a16="http://schemas.microsoft.com/office/drawing/2014/main" id="{6DA1536E-BF73-4B00-9E41-FD2C723233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9" y="3024"/>
                  <a:ext cx="0" cy="1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8" name="Line 23">
                  <a:extLst>
                    <a:ext uri="{FF2B5EF4-FFF2-40B4-BE49-F238E27FC236}">
                      <a16:creationId xmlns:a16="http://schemas.microsoft.com/office/drawing/2014/main" id="{32F37608-98EB-48E9-92C0-B11EB5FF0B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9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9" name="Line 24">
                  <a:extLst>
                    <a:ext uri="{FF2B5EF4-FFF2-40B4-BE49-F238E27FC236}">
                      <a16:creationId xmlns:a16="http://schemas.microsoft.com/office/drawing/2014/main" id="{4BB63995-17C0-4E9F-9187-7F361933C8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3024"/>
                  <a:ext cx="0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 xmlns:lc="http://schemas.openxmlformats.org/drawingml/2006/lockedCanvas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4" name="Line 25">
                <a:extLst>
                  <a:ext uri="{FF2B5EF4-FFF2-40B4-BE49-F238E27FC236}">
                    <a16:creationId xmlns:a16="http://schemas.microsoft.com/office/drawing/2014/main" id="{BC4D363C-AD96-4A3F-AEE9-D83E048C0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37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6" name="Text Box 26">
              <a:extLst>
                <a:ext uri="{FF2B5EF4-FFF2-40B4-BE49-F238E27FC236}">
                  <a16:creationId xmlns:a16="http://schemas.microsoft.com/office/drawing/2014/main" id="{0D93AD55-C42D-49CB-B01C-06F4D3CB7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2248"/>
              <a:ext cx="116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400"/>
                <a:t>CASE</a:t>
              </a:r>
              <a:br>
                <a:rPr lang="en-US" sz="1400"/>
              </a:br>
              <a:r>
                <a:rPr lang="en-US" sz="1400"/>
                <a:t>years_employed</a:t>
              </a:r>
              <a:endParaRPr lang="en-US" sz="2000"/>
            </a:p>
          </p:txBody>
        </p:sp>
        <p:sp>
          <p:nvSpPr>
            <p:cNvPr id="7" name="Text Box 27">
              <a:extLst>
                <a:ext uri="{FF2B5EF4-FFF2-40B4-BE49-F238E27FC236}">
                  <a16:creationId xmlns:a16="http://schemas.microsoft.com/office/drawing/2014/main" id="{1361F940-F8D8-487C-80F5-CA6D65E6D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" y="2720"/>
              <a:ext cx="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/>
                <a:t>1</a:t>
              </a:r>
              <a:endParaRPr lang="en-US"/>
            </a:p>
          </p:txBody>
        </p:sp>
        <p:sp>
          <p:nvSpPr>
            <p:cNvPr id="8" name="Text Box 28">
              <a:extLst>
                <a:ext uri="{FF2B5EF4-FFF2-40B4-BE49-F238E27FC236}">
                  <a16:creationId xmlns:a16="http://schemas.microsoft.com/office/drawing/2014/main" id="{734AFED8-1F6A-4F30-930C-29A88AF0D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0" y="2752"/>
              <a:ext cx="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/>
                <a:t>2</a:t>
              </a:r>
            </a:p>
          </p:txBody>
        </p:sp>
        <p:sp>
          <p:nvSpPr>
            <p:cNvPr id="9" name="Text Box 29">
              <a:extLst>
                <a:ext uri="{FF2B5EF4-FFF2-40B4-BE49-F238E27FC236}">
                  <a16:creationId xmlns:a16="http://schemas.microsoft.com/office/drawing/2014/main" id="{FE1401D8-005C-41C4-AD7B-26B1D775C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2736"/>
              <a:ext cx="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/>
                <a:t>3</a:t>
              </a:r>
            </a:p>
          </p:txBody>
        </p:sp>
        <p:sp>
          <p:nvSpPr>
            <p:cNvPr id="10" name="Text Box 30">
              <a:extLst>
                <a:ext uri="{FF2B5EF4-FFF2-40B4-BE49-F238E27FC236}">
                  <a16:creationId xmlns:a16="http://schemas.microsoft.com/office/drawing/2014/main" id="{32023BE0-F61D-4C88-91E8-9ACAC609B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" y="2744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dirty="0"/>
                <a:t>Other</a:t>
              </a:r>
            </a:p>
          </p:txBody>
        </p:sp>
        <p:sp>
          <p:nvSpPr>
            <p:cNvPr id="11" name="Text Box 31">
              <a:extLst>
                <a:ext uri="{FF2B5EF4-FFF2-40B4-BE49-F238E27FC236}">
                  <a16:creationId xmlns:a16="http://schemas.microsoft.com/office/drawing/2014/main" id="{9ECAF685-430B-47A1-B549-E966BCA8C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3248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/>
                <a:t>bonus = 100</a:t>
              </a:r>
              <a:endParaRPr lang="en-US" sz="1800"/>
            </a:p>
          </p:txBody>
        </p:sp>
        <p:sp>
          <p:nvSpPr>
            <p:cNvPr id="12" name="Text Box 32">
              <a:extLst>
                <a:ext uri="{FF2B5EF4-FFF2-40B4-BE49-F238E27FC236}">
                  <a16:creationId xmlns:a16="http://schemas.microsoft.com/office/drawing/2014/main" id="{A9A4D572-47F9-414B-8397-CBED28586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2" y="3280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/>
                <a:t>bonus = 200</a:t>
              </a:r>
              <a:endParaRPr lang="en-US" sz="1800"/>
            </a:p>
          </p:txBody>
        </p:sp>
        <p:sp>
          <p:nvSpPr>
            <p:cNvPr id="13" name="Text Box 33">
              <a:extLst>
                <a:ext uri="{FF2B5EF4-FFF2-40B4-BE49-F238E27FC236}">
                  <a16:creationId xmlns:a16="http://schemas.microsoft.com/office/drawing/2014/main" id="{4F7AC8BA-385F-4FF2-ACE3-CC8BF2EC6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264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/>
                <a:t>bonus = 400</a:t>
              </a:r>
              <a:endParaRPr lang="en-US" sz="1800"/>
            </a:p>
          </p:txBody>
        </p: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BD9656F4-52D0-46FB-9E1B-EDE568DE2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0" y="3272"/>
              <a:ext cx="7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/>
                <a:t>bonus = 800</a:t>
              </a:r>
              <a:endParaRPr lang="en-US" sz="180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352D3A6-77D4-441D-BA21-CD6C8C60F611}"/>
              </a:ext>
            </a:extLst>
          </p:cNvPr>
          <p:cNvSpPr txBox="1"/>
          <p:nvPr/>
        </p:nvSpPr>
        <p:spPr>
          <a:xfrm>
            <a:off x="2883456" y="2295689"/>
            <a:ext cx="2327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If </a:t>
            </a:r>
            <a:r>
              <a:rPr lang="en-US" sz="1800" dirty="0" err="1">
                <a:solidFill>
                  <a:srgbClr val="FF0000"/>
                </a:solidFill>
              </a:rPr>
              <a:t>years_employed</a:t>
            </a:r>
            <a:r>
              <a:rPr lang="en-US" sz="1800" dirty="0">
                <a:solidFill>
                  <a:srgbClr val="FF0000"/>
                </a:solidFill>
              </a:rPr>
              <a:t> = 2, bonus is set to 200</a:t>
            </a:r>
            <a:endParaRPr lang="en-US" sz="1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E64A4C-5932-4971-9B61-02AC4E908709}"/>
              </a:ext>
            </a:extLst>
          </p:cNvPr>
          <p:cNvSpPr txBox="1"/>
          <p:nvPr/>
        </p:nvSpPr>
        <p:spPr>
          <a:xfrm>
            <a:off x="6414056" y="2250644"/>
            <a:ext cx="28944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If </a:t>
            </a:r>
            <a:r>
              <a:rPr lang="en-US" sz="1800" dirty="0" err="1">
                <a:solidFill>
                  <a:srgbClr val="FF0000"/>
                </a:solidFill>
              </a:rPr>
              <a:t>years_employed</a:t>
            </a:r>
            <a:r>
              <a:rPr lang="en-US" sz="1800" dirty="0">
                <a:solidFill>
                  <a:srgbClr val="FF0000"/>
                </a:solidFill>
              </a:rPr>
              <a:t> = 3, bonus is set to 400</a:t>
            </a:r>
            <a:endParaRPr lang="en-US" sz="1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4E4ECB-DC57-482E-8F75-937420CCEBFD}"/>
              </a:ext>
            </a:extLst>
          </p:cNvPr>
          <p:cNvSpPr txBox="1"/>
          <p:nvPr/>
        </p:nvSpPr>
        <p:spPr>
          <a:xfrm>
            <a:off x="7722959" y="3067149"/>
            <a:ext cx="3340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If </a:t>
            </a:r>
            <a:r>
              <a:rPr lang="en-US" sz="1800" dirty="0" err="1">
                <a:solidFill>
                  <a:srgbClr val="FF0000"/>
                </a:solidFill>
              </a:rPr>
              <a:t>years_employed</a:t>
            </a:r>
            <a:r>
              <a:rPr lang="en-US" sz="1800" dirty="0">
                <a:solidFill>
                  <a:srgbClr val="FF0000"/>
                </a:solidFill>
              </a:rPr>
              <a:t> is any other value, bonus is set to 800</a:t>
            </a:r>
            <a:endParaRPr lang="en-US" sz="1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7AE134-078F-42F3-AD4B-28167EF2421C}"/>
              </a:ext>
            </a:extLst>
          </p:cNvPr>
          <p:cNvSpPr txBox="1"/>
          <p:nvPr/>
        </p:nvSpPr>
        <p:spPr>
          <a:xfrm>
            <a:off x="1286526" y="3061079"/>
            <a:ext cx="2327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If </a:t>
            </a:r>
            <a:r>
              <a:rPr lang="en-US" sz="1800" dirty="0" err="1">
                <a:solidFill>
                  <a:srgbClr val="FF0000"/>
                </a:solidFill>
              </a:rPr>
              <a:t>years_employed</a:t>
            </a:r>
            <a:r>
              <a:rPr lang="en-US" sz="1800" dirty="0">
                <a:solidFill>
                  <a:srgbClr val="FF0000"/>
                </a:solidFill>
              </a:rPr>
              <a:t> = 1, bonus is set to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endParaRPr lang="en-US" sz="18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BE756B-5687-485A-8B0B-566CC849E9B7}"/>
              </a:ext>
            </a:extLst>
          </p:cNvPr>
          <p:cNvCxnSpPr/>
          <p:nvPr/>
        </p:nvCxnSpPr>
        <p:spPr>
          <a:xfrm>
            <a:off x="4047323" y="2942020"/>
            <a:ext cx="645882" cy="66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9F4444-B558-4A3D-813B-C98E35AC9B8E}"/>
              </a:ext>
            </a:extLst>
          </p:cNvPr>
          <p:cNvCxnSpPr>
            <a:cxnSpLocks/>
          </p:cNvCxnSpPr>
          <p:nvPr/>
        </p:nvCxnSpPr>
        <p:spPr>
          <a:xfrm flipH="1">
            <a:off x="6770231" y="2862047"/>
            <a:ext cx="982286" cy="90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82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4EB-1C66-4A15-B098-25EC92B6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F065-91A3-4EEE-BFFF-60FC4B85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ja-JP" altLang="en-US" dirty="0"/>
              <a:t>“</a:t>
            </a:r>
            <a:r>
              <a:rPr lang="en-US" altLang="ja-JP" dirty="0"/>
              <a:t>A</a:t>
            </a:r>
            <a:r>
              <a:rPr lang="ja-JP" altLang="en-US" dirty="0"/>
              <a:t>”</a:t>
            </a:r>
            <a:r>
              <a:rPr lang="en-US" altLang="ja-JP" dirty="0"/>
              <a:t> connector indicates that </a:t>
            </a:r>
            <a:r>
              <a:rPr lang="en-US" altLang="ja-JP" dirty="0">
                <a:solidFill>
                  <a:srgbClr val="C00000"/>
                </a:solidFill>
              </a:rPr>
              <a:t>the second flowchart segment begins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70C0"/>
                </a:solidFill>
              </a:rPr>
              <a:t>where the first segment ends.</a:t>
            </a:r>
            <a:endParaRPr lang="en-US" altLang="en-US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grpSp>
        <p:nvGrpSpPr>
          <p:cNvPr id="4" name="Group 1068">
            <a:extLst>
              <a:ext uri="{FF2B5EF4-FFF2-40B4-BE49-F238E27FC236}">
                <a16:creationId xmlns:a16="http://schemas.microsoft.com/office/drawing/2014/main" id="{AF0CD335-0F5E-4C6C-B08F-9B2FB2ED99B1}"/>
              </a:ext>
            </a:extLst>
          </p:cNvPr>
          <p:cNvGrpSpPr>
            <a:grpSpLocks/>
          </p:cNvGrpSpPr>
          <p:nvPr/>
        </p:nvGrpSpPr>
        <p:grpSpPr bwMode="auto">
          <a:xfrm>
            <a:off x="4829453" y="3044794"/>
            <a:ext cx="3365500" cy="2809875"/>
            <a:chOff x="776" y="1608"/>
            <a:chExt cx="2120" cy="1770"/>
          </a:xfrm>
        </p:grpSpPr>
        <p:grpSp>
          <p:nvGrpSpPr>
            <p:cNvPr id="5" name="Group 1045">
              <a:extLst>
                <a:ext uri="{FF2B5EF4-FFF2-40B4-BE49-F238E27FC236}">
                  <a16:creationId xmlns:a16="http://schemas.microsoft.com/office/drawing/2014/main" id="{0F9FA2BF-335A-4FAC-A421-69794AF2D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9" y="3096"/>
              <a:ext cx="302" cy="282"/>
              <a:chOff x="1079" y="3096"/>
              <a:chExt cx="302" cy="282"/>
            </a:xfrm>
          </p:grpSpPr>
          <p:sp>
            <p:nvSpPr>
              <p:cNvPr id="29" name="AutoShape 1029">
                <a:extLst>
                  <a:ext uri="{FF2B5EF4-FFF2-40B4-BE49-F238E27FC236}">
                    <a16:creationId xmlns:a16="http://schemas.microsoft.com/office/drawing/2014/main" id="{5FEBC82F-6F67-4F5C-9282-0D18ACFC0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9" y="3096"/>
                <a:ext cx="302" cy="282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0" name="Text Box 1030">
                <a:extLst>
                  <a:ext uri="{FF2B5EF4-FFF2-40B4-BE49-F238E27FC236}">
                    <a16:creationId xmlns:a16="http://schemas.microsoft.com/office/drawing/2014/main" id="{0FE33858-2F2D-4FA8-A32E-FA19BAD010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" y="3158"/>
                <a:ext cx="1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/>
                  <a:t>A</a:t>
                </a:r>
                <a:endParaRPr lang="en-US"/>
              </a:p>
            </p:txBody>
          </p:sp>
        </p:grpSp>
        <p:grpSp>
          <p:nvGrpSpPr>
            <p:cNvPr id="6" name="Group 1032">
              <a:extLst>
                <a:ext uri="{FF2B5EF4-FFF2-40B4-BE49-F238E27FC236}">
                  <a16:creationId xmlns:a16="http://schemas.microsoft.com/office/drawing/2014/main" id="{B90F6D31-CF1E-4D73-9041-3C2928464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6" y="1704"/>
              <a:ext cx="672" cy="192"/>
              <a:chOff x="3552" y="1200"/>
              <a:chExt cx="672" cy="192"/>
            </a:xfrm>
          </p:grpSpPr>
          <p:sp>
            <p:nvSpPr>
              <p:cNvPr id="27" name="AutoShape 1033">
                <a:extLst>
                  <a:ext uri="{FF2B5EF4-FFF2-40B4-BE49-F238E27FC236}">
                    <a16:creationId xmlns:a16="http://schemas.microsoft.com/office/drawing/2014/main" id="{B9883752-6704-44C6-A679-AEA321E43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200"/>
                <a:ext cx="672" cy="19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8" name="Text Box 1034">
                <a:extLst>
                  <a:ext uri="{FF2B5EF4-FFF2-40B4-BE49-F238E27FC236}">
                    <a16:creationId xmlns:a16="http://schemas.microsoft.com/office/drawing/2014/main" id="{D8DB347C-5192-424F-A569-6491B12AAA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200"/>
                <a:ext cx="4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</p:grpSp>
        <p:grpSp>
          <p:nvGrpSpPr>
            <p:cNvPr id="7" name="Group 1035">
              <a:extLst>
                <a:ext uri="{FF2B5EF4-FFF2-40B4-BE49-F238E27FC236}">
                  <a16:creationId xmlns:a16="http://schemas.microsoft.com/office/drawing/2014/main" id="{CA75EDBC-AAFD-45D9-BE3D-0FC8F494A5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" y="2012"/>
              <a:ext cx="912" cy="480"/>
              <a:chOff x="3408" y="1632"/>
              <a:chExt cx="912" cy="480"/>
            </a:xfrm>
          </p:grpSpPr>
          <p:sp>
            <p:nvSpPr>
              <p:cNvPr id="25" name="AutoShape 1036">
                <a:extLst>
                  <a:ext uri="{FF2B5EF4-FFF2-40B4-BE49-F238E27FC236}">
                    <a16:creationId xmlns:a16="http://schemas.microsoft.com/office/drawing/2014/main" id="{2173B407-F228-406A-A5B4-1775FC5C5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912" cy="480"/>
              </a:xfrm>
              <a:prstGeom prst="flowChartInputOutpu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" name="Text Box 1037">
                <a:extLst>
                  <a:ext uri="{FF2B5EF4-FFF2-40B4-BE49-F238E27FC236}">
                    <a16:creationId xmlns:a16="http://schemas.microsoft.com/office/drawing/2014/main" id="{551FF73C-8740-4AE6-81C3-71028F6250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632"/>
                <a:ext cx="72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</p:grpSp>
        <p:sp>
          <p:nvSpPr>
            <p:cNvPr id="8" name="Line 1038">
              <a:extLst>
                <a:ext uri="{FF2B5EF4-FFF2-40B4-BE49-F238E27FC236}">
                  <a16:creationId xmlns:a16="http://schemas.microsoft.com/office/drawing/2014/main" id="{70187B7A-4821-44EC-8936-07017121C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90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" name="Line 1039">
              <a:extLst>
                <a:ext uri="{FF2B5EF4-FFF2-40B4-BE49-F238E27FC236}">
                  <a16:creationId xmlns:a16="http://schemas.microsoft.com/office/drawing/2014/main" id="{D8526EE2-249B-4577-8E16-12585D0E8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249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" name="Text Box 1040">
              <a:extLst>
                <a:ext uri="{FF2B5EF4-FFF2-40B4-BE49-F238E27FC236}">
                  <a16:creationId xmlns:a16="http://schemas.microsoft.com/office/drawing/2014/main" id="{9B124183-AE3C-4A28-8F12-07AF5759C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618"/>
              <a:ext cx="720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/>
                <a:t> 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sz="1200"/>
            </a:p>
          </p:txBody>
        </p:sp>
        <p:sp>
          <p:nvSpPr>
            <p:cNvPr id="11" name="Line 1041">
              <a:extLst>
                <a:ext uri="{FF2B5EF4-FFF2-40B4-BE49-F238E27FC236}">
                  <a16:creationId xmlns:a16="http://schemas.microsoft.com/office/drawing/2014/main" id="{08310C9D-3125-4829-BCD2-8127F57A7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297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2" name="Group 1046">
              <a:extLst>
                <a:ext uri="{FF2B5EF4-FFF2-40B4-BE49-F238E27FC236}">
                  <a16:creationId xmlns:a16="http://schemas.microsoft.com/office/drawing/2014/main" id="{73AC9A0E-20C7-4757-9168-4907F0B92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9" y="1608"/>
              <a:ext cx="302" cy="282"/>
              <a:chOff x="1079" y="3096"/>
              <a:chExt cx="302" cy="282"/>
            </a:xfrm>
          </p:grpSpPr>
          <p:sp>
            <p:nvSpPr>
              <p:cNvPr id="23" name="AutoShape 1047">
                <a:extLst>
                  <a:ext uri="{FF2B5EF4-FFF2-40B4-BE49-F238E27FC236}">
                    <a16:creationId xmlns:a16="http://schemas.microsoft.com/office/drawing/2014/main" id="{9FBB066B-41DC-4A42-A70C-8AC4B47B0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9" y="3096"/>
                <a:ext cx="302" cy="282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4" name="Text Box 1048">
                <a:extLst>
                  <a:ext uri="{FF2B5EF4-FFF2-40B4-BE49-F238E27FC236}">
                    <a16:creationId xmlns:a16="http://schemas.microsoft.com/office/drawing/2014/main" id="{4E57B5F7-AA5E-4C3B-A8F2-EDF42D290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" y="3158"/>
                <a:ext cx="1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/>
                  <a:t>A</a:t>
                </a:r>
                <a:endParaRPr lang="en-US"/>
              </a:p>
            </p:txBody>
          </p:sp>
        </p:grpSp>
        <p:sp>
          <p:nvSpPr>
            <p:cNvPr id="13" name="Line 1052">
              <a:extLst>
                <a:ext uri="{FF2B5EF4-FFF2-40B4-BE49-F238E27FC236}">
                  <a16:creationId xmlns:a16="http://schemas.microsoft.com/office/drawing/2014/main" id="{56F2A2B2-6910-47DE-8EC3-540FCE4CF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190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" name="Line 1053">
              <a:extLst>
                <a:ext uri="{FF2B5EF4-FFF2-40B4-BE49-F238E27FC236}">
                  <a16:creationId xmlns:a16="http://schemas.microsoft.com/office/drawing/2014/main" id="{6811459F-C116-47D9-8FD8-0B63BEE2C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0" y="238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Text Box 1054">
              <a:extLst>
                <a:ext uri="{FF2B5EF4-FFF2-40B4-BE49-F238E27FC236}">
                  <a16:creationId xmlns:a16="http://schemas.microsoft.com/office/drawing/2014/main" id="{70B31074-5108-4867-9BE4-E59795FD1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2498"/>
              <a:ext cx="720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/>
                <a:t> 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sz="1200"/>
            </a:p>
          </p:txBody>
        </p:sp>
        <p:sp>
          <p:nvSpPr>
            <p:cNvPr id="16" name="Line 1055">
              <a:extLst>
                <a:ext uri="{FF2B5EF4-FFF2-40B4-BE49-F238E27FC236}">
                  <a16:creationId xmlns:a16="http://schemas.microsoft.com/office/drawing/2014/main" id="{956309DB-4C33-4BF5-86D2-2E6168320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" y="285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7" name="Text Box 1056">
              <a:extLst>
                <a:ext uri="{FF2B5EF4-FFF2-40B4-BE49-F238E27FC236}">
                  <a16:creationId xmlns:a16="http://schemas.microsoft.com/office/drawing/2014/main" id="{0732E5FB-2FB8-494B-8448-979504848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026"/>
              <a:ext cx="720" cy="3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200"/>
                <a:t> 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sz="1200"/>
            </a:p>
          </p:txBody>
        </p:sp>
        <p:grpSp>
          <p:nvGrpSpPr>
            <p:cNvPr id="18" name="Group 1057">
              <a:extLst>
                <a:ext uri="{FF2B5EF4-FFF2-40B4-BE49-F238E27FC236}">
                  <a16:creationId xmlns:a16="http://schemas.microsoft.com/office/drawing/2014/main" id="{567AD803-2E65-44DE-AF44-EC60E60080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6" y="2968"/>
              <a:ext cx="672" cy="192"/>
              <a:chOff x="3552" y="1200"/>
              <a:chExt cx="672" cy="192"/>
            </a:xfrm>
          </p:grpSpPr>
          <p:sp>
            <p:nvSpPr>
              <p:cNvPr id="21" name="AutoShape 1058">
                <a:extLst>
                  <a:ext uri="{FF2B5EF4-FFF2-40B4-BE49-F238E27FC236}">
                    <a16:creationId xmlns:a16="http://schemas.microsoft.com/office/drawing/2014/main" id="{8799D842-70A7-4143-B794-A808A3BD3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200"/>
                <a:ext cx="672" cy="192"/>
              </a:xfrm>
              <a:prstGeom prst="flowChartTerminator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2" name="Text Box 1059">
                <a:extLst>
                  <a:ext uri="{FF2B5EF4-FFF2-40B4-BE49-F238E27FC236}">
                    <a16:creationId xmlns:a16="http://schemas.microsoft.com/office/drawing/2014/main" id="{2DF1C572-D823-4E22-8007-6644AD759F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200"/>
                <a:ext cx="48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</p:grpSp>
        <p:sp>
          <p:nvSpPr>
            <p:cNvPr id="19" name="Text Box 1060">
              <a:extLst>
                <a:ext uri="{FF2B5EF4-FFF2-40B4-BE49-F238E27FC236}">
                  <a16:creationId xmlns:a16="http://schemas.microsoft.com/office/drawing/2014/main" id="{9426AF74-5F67-474C-9C93-72A706DB6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" y="1704"/>
              <a:ext cx="4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/>
                <a:t>START</a:t>
              </a:r>
            </a:p>
          </p:txBody>
        </p:sp>
        <p:sp>
          <p:nvSpPr>
            <p:cNvPr id="20" name="Text Box 1067">
              <a:extLst>
                <a:ext uri="{FF2B5EF4-FFF2-40B4-BE49-F238E27FC236}">
                  <a16:creationId xmlns:a16="http://schemas.microsoft.com/office/drawing/2014/main" id="{4C4B91E1-E3AD-4446-972F-1C948A04F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6" y="2960"/>
              <a:ext cx="4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400"/>
                <a:t>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6927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8CD4-D0D0-435E-9FB3-9D1D1C13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FFF5-1130-482C-96FB-A44ED2F85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0658" cy="4351338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dirty="0"/>
              <a:t>The position of the module symbol indicates </a:t>
            </a:r>
            <a:r>
              <a:rPr lang="en-US" dirty="0">
                <a:solidFill>
                  <a:srgbClr val="C00000"/>
                </a:solidFill>
              </a:rPr>
              <a:t>the point the module is executed</a:t>
            </a:r>
            <a:r>
              <a:rPr lang="en-US" dirty="0"/>
              <a:t>.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separate flowch</a:t>
            </a:r>
            <a:r>
              <a:rPr lang="en-US" dirty="0"/>
              <a:t>art can be constructed for the module.</a:t>
            </a:r>
          </a:p>
          <a:p>
            <a:endParaRPr lang="en-IN" dirty="0"/>
          </a:p>
        </p:txBody>
      </p:sp>
      <p:grpSp>
        <p:nvGrpSpPr>
          <p:cNvPr id="4" name="Group 1067">
            <a:extLst>
              <a:ext uri="{FF2B5EF4-FFF2-40B4-BE49-F238E27FC236}">
                <a16:creationId xmlns:a16="http://schemas.microsoft.com/office/drawing/2014/main" id="{41585943-8A1C-4237-8B82-822BEC4FBC61}"/>
              </a:ext>
            </a:extLst>
          </p:cNvPr>
          <p:cNvGrpSpPr>
            <a:grpSpLocks/>
          </p:cNvGrpSpPr>
          <p:nvPr/>
        </p:nvGrpSpPr>
        <p:grpSpPr bwMode="auto">
          <a:xfrm>
            <a:off x="6498454" y="1171852"/>
            <a:ext cx="3346882" cy="4714043"/>
            <a:chOff x="2868" y="1712"/>
            <a:chExt cx="912" cy="2176"/>
          </a:xfrm>
        </p:grpSpPr>
        <p:sp>
          <p:nvSpPr>
            <p:cNvPr id="5" name="Line 1037">
              <a:extLst>
                <a:ext uri="{FF2B5EF4-FFF2-40B4-BE49-F238E27FC236}">
                  <a16:creationId xmlns:a16="http://schemas.microsoft.com/office/drawing/2014/main" id="{12CBC0A3-221C-432E-ACA8-0E2B4308A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4" y="190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" name="Line 1038">
              <a:extLst>
                <a:ext uri="{FF2B5EF4-FFF2-40B4-BE49-F238E27FC236}">
                  <a16:creationId xmlns:a16="http://schemas.microsoft.com/office/drawing/2014/main" id="{086BD778-B39E-4A4E-BDB7-BE9DCB5C4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4" y="25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" name="Line 1040">
              <a:extLst>
                <a:ext uri="{FF2B5EF4-FFF2-40B4-BE49-F238E27FC236}">
                  <a16:creationId xmlns:a16="http://schemas.microsoft.com/office/drawing/2014/main" id="{5674CE95-1774-400B-8EEE-C352ADA85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4" y="301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Line 1047">
              <a:extLst>
                <a:ext uri="{FF2B5EF4-FFF2-40B4-BE49-F238E27FC236}">
                  <a16:creationId xmlns:a16="http://schemas.microsoft.com/office/drawing/2014/main" id="{F1B32DAC-3D63-42BC-B387-11EC3BED3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4" y="35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9" name="Group 1060">
              <a:extLst>
                <a:ext uri="{FF2B5EF4-FFF2-40B4-BE49-F238E27FC236}">
                  <a16:creationId xmlns:a16="http://schemas.microsoft.com/office/drawing/2014/main" id="{146FDCF8-E0D4-4FC8-B25E-89AD2CE49C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8" y="1712"/>
              <a:ext cx="672" cy="192"/>
              <a:chOff x="3000" y="1712"/>
              <a:chExt cx="672" cy="192"/>
            </a:xfrm>
          </p:grpSpPr>
          <p:grpSp>
            <p:nvGrpSpPr>
              <p:cNvPr id="28" name="Group 1031">
                <a:extLst>
                  <a:ext uri="{FF2B5EF4-FFF2-40B4-BE49-F238E27FC236}">
                    <a16:creationId xmlns:a16="http://schemas.microsoft.com/office/drawing/2014/main" id="{CDDD15E4-BD3E-44C3-9734-3243F6C5E2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0" y="1712"/>
                <a:ext cx="672" cy="192"/>
                <a:chOff x="3552" y="1200"/>
                <a:chExt cx="672" cy="192"/>
              </a:xfrm>
            </p:grpSpPr>
            <p:sp>
              <p:nvSpPr>
                <p:cNvPr id="30" name="AutoShape 1032">
                  <a:extLst>
                    <a:ext uri="{FF2B5EF4-FFF2-40B4-BE49-F238E27FC236}">
                      <a16:creationId xmlns:a16="http://schemas.microsoft.com/office/drawing/2014/main" id="{9AE27A77-C232-4A07-A16B-DC56DBF86D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200"/>
                  <a:ext cx="672" cy="192"/>
                </a:xfrm>
                <a:prstGeom prst="flowChartTerminator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1" name="Text Box 1033">
                  <a:extLst>
                    <a:ext uri="{FF2B5EF4-FFF2-40B4-BE49-F238E27FC236}">
                      <a16:creationId xmlns:a16="http://schemas.microsoft.com/office/drawing/2014/main" id="{15EA8678-747E-421D-BB29-51A808DE5F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48" y="1200"/>
                  <a:ext cx="4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/>
                </a:p>
              </p:txBody>
            </p:sp>
          </p:grpSp>
          <p:sp>
            <p:nvSpPr>
              <p:cNvPr id="29" name="Text Box 1052">
                <a:extLst>
                  <a:ext uri="{FF2B5EF4-FFF2-40B4-BE49-F238E27FC236}">
                    <a16:creationId xmlns:a16="http://schemas.microsoft.com/office/drawing/2014/main" id="{65A30F97-A2DD-45A9-8019-06AA3E57C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6" y="1712"/>
                <a:ext cx="4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/>
                  <a:t>START</a:t>
                </a:r>
              </a:p>
            </p:txBody>
          </p:sp>
        </p:grpSp>
        <p:grpSp>
          <p:nvGrpSpPr>
            <p:cNvPr id="10" name="Group 1059">
              <a:extLst>
                <a:ext uri="{FF2B5EF4-FFF2-40B4-BE49-F238E27FC236}">
                  <a16:creationId xmlns:a16="http://schemas.microsoft.com/office/drawing/2014/main" id="{2763AE78-4924-4A19-BFD0-44D0F3F31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8" y="3688"/>
              <a:ext cx="672" cy="200"/>
              <a:chOff x="3000" y="3688"/>
              <a:chExt cx="672" cy="200"/>
            </a:xfrm>
          </p:grpSpPr>
          <p:grpSp>
            <p:nvGrpSpPr>
              <p:cNvPr id="24" name="Group 1049">
                <a:extLst>
                  <a:ext uri="{FF2B5EF4-FFF2-40B4-BE49-F238E27FC236}">
                    <a16:creationId xmlns:a16="http://schemas.microsoft.com/office/drawing/2014/main" id="{DF7E266F-3734-4C77-A871-90B2BAF345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0" y="3696"/>
                <a:ext cx="672" cy="192"/>
                <a:chOff x="3552" y="1200"/>
                <a:chExt cx="672" cy="192"/>
              </a:xfrm>
            </p:grpSpPr>
            <p:sp>
              <p:nvSpPr>
                <p:cNvPr id="26" name="AutoShape 1050">
                  <a:extLst>
                    <a:ext uri="{FF2B5EF4-FFF2-40B4-BE49-F238E27FC236}">
                      <a16:creationId xmlns:a16="http://schemas.microsoft.com/office/drawing/2014/main" id="{34BD8F7F-8340-4073-858F-E9921E1F28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200"/>
                  <a:ext cx="672" cy="192"/>
                </a:xfrm>
                <a:prstGeom prst="flowChartTerminator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7" name="Text Box 1051">
                  <a:extLst>
                    <a:ext uri="{FF2B5EF4-FFF2-40B4-BE49-F238E27FC236}">
                      <a16:creationId xmlns:a16="http://schemas.microsoft.com/office/drawing/2014/main" id="{D3C32C19-FECA-49CF-94EA-FEB18EAC49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48" y="1200"/>
                  <a:ext cx="4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/>
                </a:p>
              </p:txBody>
            </p:sp>
          </p:grpSp>
          <p:sp>
            <p:nvSpPr>
              <p:cNvPr id="25" name="Text Box 1053">
                <a:extLst>
                  <a:ext uri="{FF2B5EF4-FFF2-40B4-BE49-F238E27FC236}">
                    <a16:creationId xmlns:a16="http://schemas.microsoft.com/office/drawing/2014/main" id="{FB409E78-3E7B-4D04-8F14-9049532713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0" y="3688"/>
                <a:ext cx="4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400"/>
                  <a:t>END</a:t>
                </a:r>
              </a:p>
            </p:txBody>
          </p:sp>
        </p:grpSp>
        <p:grpSp>
          <p:nvGrpSpPr>
            <p:cNvPr id="11" name="Group 1062">
              <a:extLst>
                <a:ext uri="{FF2B5EF4-FFF2-40B4-BE49-F238E27FC236}">
                  <a16:creationId xmlns:a16="http://schemas.microsoft.com/office/drawing/2014/main" id="{E8987011-F40B-4B4E-9A5B-934C2AD95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" y="2020"/>
              <a:ext cx="912" cy="480"/>
              <a:chOff x="2896" y="2020"/>
              <a:chExt cx="912" cy="480"/>
            </a:xfrm>
          </p:grpSpPr>
          <p:grpSp>
            <p:nvGrpSpPr>
              <p:cNvPr id="20" name="Group 1034">
                <a:extLst>
                  <a:ext uri="{FF2B5EF4-FFF2-40B4-BE49-F238E27FC236}">
                    <a16:creationId xmlns:a16="http://schemas.microsoft.com/office/drawing/2014/main" id="{BC633045-9CBF-4E01-A703-5A956102EB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6" y="2020"/>
                <a:ext cx="912" cy="480"/>
                <a:chOff x="3408" y="1632"/>
                <a:chExt cx="912" cy="480"/>
              </a:xfrm>
            </p:grpSpPr>
            <p:sp>
              <p:nvSpPr>
                <p:cNvPr id="22" name="AutoShape 1035">
                  <a:extLst>
                    <a:ext uri="{FF2B5EF4-FFF2-40B4-BE49-F238E27FC236}">
                      <a16:creationId xmlns:a16="http://schemas.microsoft.com/office/drawing/2014/main" id="{16A8A61B-893F-4F70-9569-3245D73E2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1632"/>
                  <a:ext cx="912" cy="480"/>
                </a:xfrm>
                <a:prstGeom prst="flowChartInputOutpu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3" name="Text Box 1036">
                  <a:extLst>
                    <a:ext uri="{FF2B5EF4-FFF2-40B4-BE49-F238E27FC236}">
                      <a16:creationId xmlns:a16="http://schemas.microsoft.com/office/drawing/2014/main" id="{4ED14242-0FE8-4724-AFCF-A7C601942B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1632"/>
                  <a:ext cx="72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/>
                </a:p>
              </p:txBody>
            </p:sp>
          </p:grpSp>
          <p:sp>
            <p:nvSpPr>
              <p:cNvPr id="21" name="Text Box 1061">
                <a:extLst>
                  <a:ext uri="{FF2B5EF4-FFF2-40B4-BE49-F238E27FC236}">
                    <a16:creationId xmlns:a16="http://schemas.microsoft.com/office/drawing/2014/main" id="{E34A71CA-CE80-45CE-906F-C232727F16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2136"/>
                <a:ext cx="64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200"/>
                  <a:t>Read Input.</a:t>
                </a:r>
              </a:p>
            </p:txBody>
          </p:sp>
        </p:grpSp>
        <p:grpSp>
          <p:nvGrpSpPr>
            <p:cNvPr id="12" name="Group 1064">
              <a:extLst>
                <a:ext uri="{FF2B5EF4-FFF2-40B4-BE49-F238E27FC236}">
                  <a16:creationId xmlns:a16="http://schemas.microsoft.com/office/drawing/2014/main" id="{9AC3ADB0-DBB7-4D43-ADFA-9F7FD1AACA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4" y="2624"/>
              <a:ext cx="840" cy="376"/>
              <a:chOff x="2896" y="2624"/>
              <a:chExt cx="840" cy="376"/>
            </a:xfrm>
          </p:grpSpPr>
          <p:sp>
            <p:nvSpPr>
              <p:cNvPr id="18" name="AutoShape 1055">
                <a:extLst>
                  <a:ext uri="{FF2B5EF4-FFF2-40B4-BE49-F238E27FC236}">
                    <a16:creationId xmlns:a16="http://schemas.microsoft.com/office/drawing/2014/main" id="{35CF0FAB-C1FC-4921-8218-DADD17AAE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6" y="2624"/>
                <a:ext cx="840" cy="376"/>
              </a:xfrm>
              <a:prstGeom prst="flowChartPredefined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9" name="Text Box 1063">
                <a:extLst>
                  <a:ext uri="{FF2B5EF4-FFF2-40B4-BE49-F238E27FC236}">
                    <a16:creationId xmlns:a16="http://schemas.microsoft.com/office/drawing/2014/main" id="{1F9D6A1E-85A4-4B92-A6FC-7981E34D33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0" y="2680"/>
                <a:ext cx="6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Call calc_pay function.</a:t>
                </a:r>
              </a:p>
            </p:txBody>
          </p:sp>
        </p:grpSp>
        <p:grpSp>
          <p:nvGrpSpPr>
            <p:cNvPr id="13" name="Group 1066">
              <a:extLst>
                <a:ext uri="{FF2B5EF4-FFF2-40B4-BE49-F238E27FC236}">
                  <a16:creationId xmlns:a16="http://schemas.microsoft.com/office/drawing/2014/main" id="{36953FC0-9F91-41E9-957E-8BDA7BB36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" y="3108"/>
              <a:ext cx="912" cy="480"/>
              <a:chOff x="2840" y="3108"/>
              <a:chExt cx="912" cy="480"/>
            </a:xfrm>
          </p:grpSpPr>
          <p:grpSp>
            <p:nvGrpSpPr>
              <p:cNvPr id="14" name="Group 1056">
                <a:extLst>
                  <a:ext uri="{FF2B5EF4-FFF2-40B4-BE49-F238E27FC236}">
                    <a16:creationId xmlns:a16="http://schemas.microsoft.com/office/drawing/2014/main" id="{7324D428-D369-41E3-95A2-5460FDD69B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0" y="3108"/>
                <a:ext cx="912" cy="480"/>
                <a:chOff x="3408" y="1632"/>
                <a:chExt cx="912" cy="480"/>
              </a:xfrm>
            </p:grpSpPr>
            <p:sp>
              <p:nvSpPr>
                <p:cNvPr id="16" name="AutoShape 1057">
                  <a:extLst>
                    <a:ext uri="{FF2B5EF4-FFF2-40B4-BE49-F238E27FC236}">
                      <a16:creationId xmlns:a16="http://schemas.microsoft.com/office/drawing/2014/main" id="{C575426F-8AB2-4CA4-B353-4F23CDA08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1632"/>
                  <a:ext cx="912" cy="480"/>
                </a:xfrm>
                <a:prstGeom prst="flowChartInputOutpu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17" name="Text Box 1058">
                  <a:extLst>
                    <a:ext uri="{FF2B5EF4-FFF2-40B4-BE49-F238E27FC236}">
                      <a16:creationId xmlns:a16="http://schemas.microsoft.com/office/drawing/2014/main" id="{684FF69D-4296-44E2-ACED-7F9BC1B89A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1632"/>
                  <a:ext cx="72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defRPr/>
                  </a:pPr>
                  <a:endParaRPr lang="en-US" sz="1200"/>
                </a:p>
              </p:txBody>
            </p:sp>
          </p:grpSp>
          <p:sp>
            <p:nvSpPr>
              <p:cNvPr id="15" name="Text Box 1065">
                <a:extLst>
                  <a:ext uri="{FF2B5EF4-FFF2-40B4-BE49-F238E27FC236}">
                    <a16:creationId xmlns:a16="http://schemas.microsoft.com/office/drawing/2014/main" id="{3C277CC1-5D18-4C44-BCBE-09A80D56D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3280"/>
                <a:ext cx="72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200"/>
                  <a:t>Display results.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7262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24DA-19F5-440A-B3F3-CE216D13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Structures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4937-BEF9-48EE-AB49-11A3BD288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680368"/>
            <a:ext cx="10515600" cy="4351338"/>
          </a:xfrm>
        </p:spPr>
        <p:txBody>
          <a:bodyPr/>
          <a:lstStyle/>
          <a:p>
            <a:r>
              <a:rPr lang="en-US" sz="2800" dirty="0"/>
              <a:t>This flowchart segment </a:t>
            </a:r>
            <a:br>
              <a:rPr lang="en-US" sz="2800" dirty="0"/>
            </a:br>
            <a:r>
              <a:rPr lang="en-US" sz="2800" dirty="0"/>
              <a:t>shows two decision </a:t>
            </a:r>
            <a:br>
              <a:rPr lang="en-US" sz="2800" dirty="0"/>
            </a:br>
            <a:r>
              <a:rPr lang="en-US" sz="2800" dirty="0"/>
              <a:t>structures combined.</a:t>
            </a:r>
          </a:p>
          <a:p>
            <a:endParaRPr lang="en-IN" dirty="0"/>
          </a:p>
        </p:txBody>
      </p:sp>
      <p:grpSp>
        <p:nvGrpSpPr>
          <p:cNvPr id="4" name="Group 63">
            <a:extLst>
              <a:ext uri="{FF2B5EF4-FFF2-40B4-BE49-F238E27FC236}">
                <a16:creationId xmlns:a16="http://schemas.microsoft.com/office/drawing/2014/main" id="{4D5746DD-F9D6-4C4F-B54C-53F6C7C6A51C}"/>
              </a:ext>
            </a:extLst>
          </p:cNvPr>
          <p:cNvGrpSpPr>
            <a:grpSpLocks/>
          </p:cNvGrpSpPr>
          <p:nvPr/>
        </p:nvGrpSpPr>
        <p:grpSpPr bwMode="auto">
          <a:xfrm>
            <a:off x="4816013" y="1665741"/>
            <a:ext cx="5880100" cy="4254500"/>
            <a:chOff x="1960" y="1272"/>
            <a:chExt cx="3704" cy="2680"/>
          </a:xfrm>
        </p:grpSpPr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69EFCF22-19EA-4811-B1CC-8B3C407D5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2" y="3090"/>
              <a:ext cx="792" cy="352"/>
              <a:chOff x="2992" y="3090"/>
              <a:chExt cx="792" cy="352"/>
            </a:xfrm>
          </p:grpSpPr>
          <p:sp>
            <p:nvSpPr>
              <p:cNvPr id="38" name="Text Box 24">
                <a:extLst>
                  <a:ext uri="{FF2B5EF4-FFF2-40B4-BE49-F238E27FC236}">
                    <a16:creationId xmlns:a16="http://schemas.microsoft.com/office/drawing/2014/main" id="{C92F6714-E064-4A82-A41A-8B0F667C20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0" y="3090"/>
                <a:ext cx="720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39" name="Text Box 39">
                <a:extLst>
                  <a:ext uri="{FF2B5EF4-FFF2-40B4-BE49-F238E27FC236}">
                    <a16:creationId xmlns:a16="http://schemas.microsoft.com/office/drawing/2014/main" id="{277A934C-BC28-462F-9477-B373DFB5C3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2" y="3104"/>
                <a:ext cx="7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Display </a:t>
                </a:r>
                <a:r>
                  <a:rPr lang="ja-JP" altLang="en-US" sz="1400"/>
                  <a:t>“</a:t>
                </a:r>
                <a:r>
                  <a:rPr lang="en-US" altLang="ja-JP" sz="1400"/>
                  <a:t>x is within limits.</a:t>
                </a:r>
                <a:r>
                  <a:rPr lang="ja-JP" altLang="en-US" sz="1400"/>
                  <a:t>”</a:t>
                </a:r>
                <a:endParaRPr lang="en-US" altLang="en-US" sz="1400"/>
              </a:p>
            </p:txBody>
          </p:sp>
        </p:grpSp>
        <p:grpSp>
          <p:nvGrpSpPr>
            <p:cNvPr id="6" name="Group 62">
              <a:extLst>
                <a:ext uri="{FF2B5EF4-FFF2-40B4-BE49-F238E27FC236}">
                  <a16:creationId xmlns:a16="http://schemas.microsoft.com/office/drawing/2014/main" id="{3C02AAE2-8A8A-419C-AD15-449DCBE3C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0" y="1272"/>
              <a:ext cx="3312" cy="2680"/>
              <a:chOff x="1960" y="1272"/>
              <a:chExt cx="3312" cy="2680"/>
            </a:xfrm>
          </p:grpSpPr>
          <p:sp>
            <p:nvSpPr>
              <p:cNvPr id="7" name="Text Box 48">
                <a:extLst>
                  <a:ext uri="{FF2B5EF4-FFF2-40B4-BE49-F238E27FC236}">
                    <a16:creationId xmlns:a16="http://schemas.microsoft.com/office/drawing/2014/main" id="{ECCCE65E-E186-4A30-82D6-DDC58273AA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0" y="2312"/>
                <a:ext cx="10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Display </a:t>
                </a:r>
                <a:r>
                  <a:rPr lang="ja-JP" altLang="en-US" sz="1400"/>
                  <a:t>“</a:t>
                </a:r>
                <a:r>
                  <a:rPr lang="en-US" altLang="ja-JP" sz="1400"/>
                  <a:t>x is outside the limits.</a:t>
                </a:r>
                <a:r>
                  <a:rPr lang="ja-JP" altLang="en-US" sz="1400"/>
                  <a:t>”</a:t>
                </a:r>
                <a:endParaRPr lang="en-US" altLang="en-US" sz="1400"/>
              </a:p>
            </p:txBody>
          </p:sp>
          <p:sp>
            <p:nvSpPr>
              <p:cNvPr id="8" name="AutoShape 23">
                <a:extLst>
                  <a:ext uri="{FF2B5EF4-FFF2-40B4-BE49-F238E27FC236}">
                    <a16:creationId xmlns:a16="http://schemas.microsoft.com/office/drawing/2014/main" id="{B6EEDDE2-9E87-49E3-9E7B-85D58C81B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1504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" name="Line 25">
                <a:extLst>
                  <a:ext uri="{FF2B5EF4-FFF2-40B4-BE49-F238E27FC236}">
                    <a16:creationId xmlns:a16="http://schemas.microsoft.com/office/drawing/2014/main" id="{CD746F33-B495-4F0A-AE6E-A8F2E8F73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80" y="1864"/>
                <a:ext cx="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" name="Line 26">
                <a:extLst>
                  <a:ext uri="{FF2B5EF4-FFF2-40B4-BE49-F238E27FC236}">
                    <a16:creationId xmlns:a16="http://schemas.microsoft.com/office/drawing/2014/main" id="{2464EB70-7780-4BCB-A80A-0FCEAC11E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0" y="186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grpSp>
            <p:nvGrpSpPr>
              <p:cNvPr id="11" name="Group 27">
                <a:extLst>
                  <a:ext uri="{FF2B5EF4-FFF2-40B4-BE49-F238E27FC236}">
                    <a16:creationId xmlns:a16="http://schemas.microsoft.com/office/drawing/2014/main" id="{5B1BF52F-76ED-4870-A08C-D4E8C5A2DC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848" y="1864"/>
                <a:ext cx="496" cy="432"/>
                <a:chOff x="3856" y="2184"/>
                <a:chExt cx="496" cy="432"/>
              </a:xfrm>
            </p:grpSpPr>
            <p:sp>
              <p:nvSpPr>
                <p:cNvPr id="36" name="Line 28">
                  <a:extLst>
                    <a:ext uri="{FF2B5EF4-FFF2-40B4-BE49-F238E27FC236}">
                      <a16:creationId xmlns:a16="http://schemas.microsoft.com/office/drawing/2014/main" id="{D1CBC604-76CE-4157-BCE7-A60A9F5DE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6" y="2184"/>
                  <a:ext cx="4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7" name="Line 29">
                  <a:extLst>
                    <a:ext uri="{FF2B5EF4-FFF2-40B4-BE49-F238E27FC236}">
                      <a16:creationId xmlns:a16="http://schemas.microsoft.com/office/drawing/2014/main" id="{F7018A91-380B-43CE-968A-50858A46D8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56" y="218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2" name="Line 31">
                <a:extLst>
                  <a:ext uri="{FF2B5EF4-FFF2-40B4-BE49-F238E27FC236}">
                    <a16:creationId xmlns:a16="http://schemas.microsoft.com/office/drawing/2014/main" id="{5268924E-9517-4690-8D36-A421D0483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4" y="3432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3" name="Line 32">
                <a:extLst>
                  <a:ext uri="{FF2B5EF4-FFF2-40B4-BE49-F238E27FC236}">
                    <a16:creationId xmlns:a16="http://schemas.microsoft.com/office/drawing/2014/main" id="{E0B164BC-20D2-42AE-AE56-91ACDBA68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2" y="3592"/>
                <a:ext cx="1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4" name="Line 33">
                <a:extLst>
                  <a:ext uri="{FF2B5EF4-FFF2-40B4-BE49-F238E27FC236}">
                    <a16:creationId xmlns:a16="http://schemas.microsoft.com/office/drawing/2014/main" id="{EC6C84BB-F1FC-48AB-84B5-2DE267DE1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2" y="37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5" name="Line 34">
                <a:extLst>
                  <a:ext uri="{FF2B5EF4-FFF2-40B4-BE49-F238E27FC236}">
                    <a16:creationId xmlns:a16="http://schemas.microsoft.com/office/drawing/2014/main" id="{9B1CDE23-8C4C-4630-B665-5BBEAA745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6" y="127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6" name="Text Box 35">
                <a:extLst>
                  <a:ext uri="{FF2B5EF4-FFF2-40B4-BE49-F238E27FC236}">
                    <a16:creationId xmlns:a16="http://schemas.microsoft.com/office/drawing/2014/main" id="{ABF61B4B-0722-40AB-B452-71684B1090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1512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YES</a:t>
                </a:r>
                <a:endParaRPr lang="en-US"/>
              </a:p>
            </p:txBody>
          </p:sp>
          <p:sp>
            <p:nvSpPr>
              <p:cNvPr id="17" name="Text Box 36">
                <a:extLst>
                  <a:ext uri="{FF2B5EF4-FFF2-40B4-BE49-F238E27FC236}">
                    <a16:creationId xmlns:a16="http://schemas.microsoft.com/office/drawing/2014/main" id="{6537B492-38B6-4419-883D-42B296AFC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2" y="1512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NO</a:t>
                </a:r>
                <a:endParaRPr lang="en-US"/>
              </a:p>
            </p:txBody>
          </p:sp>
          <p:sp>
            <p:nvSpPr>
              <p:cNvPr id="18" name="Text Box 37">
                <a:extLst>
                  <a:ext uri="{FF2B5EF4-FFF2-40B4-BE49-F238E27FC236}">
                    <a16:creationId xmlns:a16="http://schemas.microsoft.com/office/drawing/2014/main" id="{D6433C92-A089-4A30-A4D9-E808916D6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" y="1744"/>
                <a:ext cx="5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/>
                  <a:t>x &gt; min?</a:t>
                </a:r>
                <a:endParaRPr lang="en-US" sz="2000"/>
              </a:p>
            </p:txBody>
          </p:sp>
          <p:sp>
            <p:nvSpPr>
              <p:cNvPr id="19" name="Text Box 38">
                <a:extLst>
                  <a:ext uri="{FF2B5EF4-FFF2-40B4-BE49-F238E27FC236}">
                    <a16:creationId xmlns:a16="http://schemas.microsoft.com/office/drawing/2014/main" id="{B7D44EC5-313F-456B-BB8B-260E0B3EE0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0" y="2376"/>
                <a:ext cx="7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endParaRPr lang="en-US" sz="1400"/>
              </a:p>
            </p:txBody>
          </p:sp>
          <p:sp>
            <p:nvSpPr>
              <p:cNvPr id="20" name="AutoShape 41">
                <a:extLst>
                  <a:ext uri="{FF2B5EF4-FFF2-40B4-BE49-F238E27FC236}">
                    <a16:creationId xmlns:a16="http://schemas.microsoft.com/office/drawing/2014/main" id="{000CC561-2223-4D89-8133-9E77DC7FC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2296"/>
                <a:ext cx="888" cy="72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1" name="Text Box 42">
                <a:extLst>
                  <a:ext uri="{FF2B5EF4-FFF2-40B4-BE49-F238E27FC236}">
                    <a16:creationId xmlns:a16="http://schemas.microsoft.com/office/drawing/2014/main" id="{564CD592-C469-4ADB-81AB-857189BD00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6" y="2536"/>
                <a:ext cx="5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en-US" sz="1400"/>
                  <a:t>x &lt; max?</a:t>
                </a:r>
                <a:endParaRPr lang="en-US" sz="2000"/>
              </a:p>
            </p:txBody>
          </p:sp>
          <p:grpSp>
            <p:nvGrpSpPr>
              <p:cNvPr id="22" name="Group 43">
                <a:extLst>
                  <a:ext uri="{FF2B5EF4-FFF2-40B4-BE49-F238E27FC236}">
                    <a16:creationId xmlns:a16="http://schemas.microsoft.com/office/drawing/2014/main" id="{D6DB7D9A-1EF3-439E-9F10-BC31E72849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776" y="2656"/>
                <a:ext cx="496" cy="432"/>
                <a:chOff x="3856" y="2184"/>
                <a:chExt cx="496" cy="432"/>
              </a:xfrm>
            </p:grpSpPr>
            <p:sp>
              <p:nvSpPr>
                <p:cNvPr id="34" name="Line 44">
                  <a:extLst>
                    <a:ext uri="{FF2B5EF4-FFF2-40B4-BE49-F238E27FC236}">
                      <a16:creationId xmlns:a16="http://schemas.microsoft.com/office/drawing/2014/main" id="{C38F8BB7-B820-41A6-A32F-C04050950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6" y="2184"/>
                  <a:ext cx="4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35" name="Line 45">
                  <a:extLst>
                    <a:ext uri="{FF2B5EF4-FFF2-40B4-BE49-F238E27FC236}">
                      <a16:creationId xmlns:a16="http://schemas.microsoft.com/office/drawing/2014/main" id="{7D186224-B40C-4BA7-A110-CBE272D440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56" y="218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0C5BC1E4-4025-4FEB-A61C-7092FBCF4E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0" y="230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YES</a:t>
                </a:r>
                <a:endParaRPr lang="en-US"/>
              </a:p>
            </p:txBody>
          </p:sp>
          <p:sp>
            <p:nvSpPr>
              <p:cNvPr id="24" name="Text Box 47">
                <a:extLst>
                  <a:ext uri="{FF2B5EF4-FFF2-40B4-BE49-F238E27FC236}">
                    <a16:creationId xmlns:a16="http://schemas.microsoft.com/office/drawing/2014/main" id="{E345355F-5BB0-4E87-975F-533B63CAEF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2298"/>
                <a:ext cx="912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25" name="Line 49">
                <a:extLst>
                  <a:ext uri="{FF2B5EF4-FFF2-40B4-BE49-F238E27FC236}">
                    <a16:creationId xmlns:a16="http://schemas.microsoft.com/office/drawing/2014/main" id="{4B571BD6-400B-4A13-A0B0-1482FE1DC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0" y="2656"/>
                <a:ext cx="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6" name="Line 50">
                <a:extLst>
                  <a:ext uri="{FF2B5EF4-FFF2-40B4-BE49-F238E27FC236}">
                    <a16:creationId xmlns:a16="http://schemas.microsoft.com/office/drawing/2014/main" id="{5CC60328-27E9-40FD-A5BB-E6B2A6D64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0" y="265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7" name="Text Box 51">
                <a:extLst>
                  <a:ext uri="{FF2B5EF4-FFF2-40B4-BE49-F238E27FC236}">
                    <a16:creationId xmlns:a16="http://schemas.microsoft.com/office/drawing/2014/main" id="{0242B75B-E4F5-4FA9-B125-9B80D10ADF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2" y="2304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2000"/>
                  <a:t>NO</a:t>
                </a:r>
                <a:endParaRPr lang="en-US"/>
              </a:p>
            </p:txBody>
          </p:sp>
          <p:sp>
            <p:nvSpPr>
              <p:cNvPr id="28" name="Text Box 53">
                <a:extLst>
                  <a:ext uri="{FF2B5EF4-FFF2-40B4-BE49-F238E27FC236}">
                    <a16:creationId xmlns:a16="http://schemas.microsoft.com/office/drawing/2014/main" id="{F5A979CF-87D0-4ADF-B3CE-294B8C1FF3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090"/>
                <a:ext cx="936" cy="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sz="1200"/>
                  <a:t> 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sz="1200"/>
              </a:p>
            </p:txBody>
          </p:sp>
          <p:sp>
            <p:nvSpPr>
              <p:cNvPr id="29" name="Text Box 54">
                <a:extLst>
                  <a:ext uri="{FF2B5EF4-FFF2-40B4-BE49-F238E27FC236}">
                    <a16:creationId xmlns:a16="http://schemas.microsoft.com/office/drawing/2014/main" id="{EFCCB1C8-62C1-48CB-8CE6-76B7C5A02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2" y="3096"/>
                <a:ext cx="10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/>
                  <a:t>Display </a:t>
                </a:r>
                <a:r>
                  <a:rPr lang="ja-JP" altLang="en-US" sz="1400"/>
                  <a:t>“</a:t>
                </a:r>
                <a:r>
                  <a:rPr lang="en-US" altLang="ja-JP" sz="1400"/>
                  <a:t>x is outside the limits.</a:t>
                </a:r>
                <a:r>
                  <a:rPr lang="ja-JP" altLang="en-US" sz="1400"/>
                  <a:t>”</a:t>
                </a:r>
                <a:endParaRPr lang="en-US" altLang="en-US" sz="1400"/>
              </a:p>
            </p:txBody>
          </p:sp>
          <p:sp>
            <p:nvSpPr>
              <p:cNvPr id="30" name="Line 55">
                <a:extLst>
                  <a:ext uri="{FF2B5EF4-FFF2-40B4-BE49-F238E27FC236}">
                    <a16:creationId xmlns:a16="http://schemas.microsoft.com/office/drawing/2014/main" id="{11728C38-4257-4F62-AB6F-A07963A883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4" y="2648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1" name="Line 56">
                <a:extLst>
                  <a:ext uri="{FF2B5EF4-FFF2-40B4-BE49-F238E27FC236}">
                    <a16:creationId xmlns:a16="http://schemas.microsoft.com/office/drawing/2014/main" id="{4CF2156E-D174-4733-A578-CCE461AFD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3440"/>
                <a:ext cx="0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2" name="Line 57">
                <a:extLst>
                  <a:ext uri="{FF2B5EF4-FFF2-40B4-BE49-F238E27FC236}">
                    <a16:creationId xmlns:a16="http://schemas.microsoft.com/office/drawing/2014/main" id="{86FA4EC7-7447-4D6D-9690-52E4E821D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4" y="3752"/>
                <a:ext cx="1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3" name="Line 58">
                <a:extLst>
                  <a:ext uri="{FF2B5EF4-FFF2-40B4-BE49-F238E27FC236}">
                    <a16:creationId xmlns:a16="http://schemas.microsoft.com/office/drawing/2014/main" id="{45477055-BE86-45AA-B53A-5A08F8B4F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6" y="3592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08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C746-CE5B-4454-88BD-7A7BD1FA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CD1A8-3C37-4917-8FA4-E7037E83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introduces </a:t>
            </a:r>
            <a:r>
              <a:rPr lang="en-US" dirty="0">
                <a:solidFill>
                  <a:srgbClr val="C00000"/>
                </a:solidFill>
              </a:rPr>
              <a:t>logical reasoning</a:t>
            </a:r>
            <a:r>
              <a:rPr lang="en-US" dirty="0"/>
              <a:t>, along with </a:t>
            </a:r>
            <a:r>
              <a:rPr lang="en-US" dirty="0">
                <a:solidFill>
                  <a:srgbClr val="C00000"/>
                </a:solidFill>
              </a:rPr>
              <a:t>Boolean and symbolic logic, </a:t>
            </a:r>
            <a:r>
              <a:rPr lang="en-US" dirty="0"/>
              <a:t>and shows </a:t>
            </a:r>
            <a:r>
              <a:rPr lang="en-US" dirty="0">
                <a:solidFill>
                  <a:srgbClr val="C00000"/>
                </a:solidFill>
              </a:rPr>
              <a:t>how to turn intuitive ideas into mathematically sound, logical expressions.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40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dirty="0">
                <a:solidFill>
                  <a:srgbClr val="C00000"/>
                </a:solidFill>
              </a:rPr>
              <a:t>set of rules </a:t>
            </a:r>
            <a:r>
              <a:rPr lang="en-US" dirty="0"/>
              <a:t>that provides </a:t>
            </a:r>
            <a:r>
              <a:rPr lang="en-US" dirty="0">
                <a:solidFill>
                  <a:srgbClr val="C00000"/>
                </a:solidFill>
              </a:rPr>
              <a:t>a way of telling a computer what operations to perform.</a:t>
            </a:r>
          </a:p>
          <a:p>
            <a:r>
              <a:rPr lang="en-US" dirty="0"/>
              <a:t>It is a set of rules </a:t>
            </a:r>
            <a:r>
              <a:rPr lang="en-US" dirty="0">
                <a:solidFill>
                  <a:srgbClr val="0070C0"/>
                </a:solidFill>
              </a:rPr>
              <a:t>for communicating an algorithm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dirty="0">
                <a:solidFill>
                  <a:srgbClr val="C00000"/>
                </a:solidFill>
              </a:rPr>
              <a:t>notational system </a:t>
            </a:r>
            <a:r>
              <a:rPr lang="en-US" dirty="0"/>
              <a:t>for describing computation </a:t>
            </a:r>
            <a:r>
              <a:rPr lang="en-US" dirty="0">
                <a:solidFill>
                  <a:srgbClr val="C00000"/>
                </a:solidFill>
              </a:rPr>
              <a:t>in a machine-readable and human-readable form.</a:t>
            </a:r>
          </a:p>
          <a:p>
            <a:r>
              <a:rPr lang="en-US" dirty="0"/>
              <a:t>It is a </a:t>
            </a:r>
            <a:r>
              <a:rPr lang="en-US" dirty="0">
                <a:solidFill>
                  <a:srgbClr val="C00000"/>
                </a:solidFill>
              </a:rPr>
              <a:t>tool for developing executable models </a:t>
            </a:r>
            <a:r>
              <a:rPr lang="en-US" dirty="0"/>
              <a:t>for a class of problem domains.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is a natural language. It has words, symbols and grammatical rules.</a:t>
            </a:r>
          </a:p>
          <a:p>
            <a:r>
              <a:rPr lang="en-US" dirty="0"/>
              <a:t>Programming language also </a:t>
            </a:r>
            <a:r>
              <a:rPr lang="en-US" dirty="0">
                <a:solidFill>
                  <a:srgbClr val="C00000"/>
                </a:solidFill>
              </a:rPr>
              <a:t>has words, symbols and rules of grammar.</a:t>
            </a:r>
          </a:p>
          <a:p>
            <a:r>
              <a:rPr lang="en-US" dirty="0"/>
              <a:t> This </a:t>
            </a:r>
            <a:r>
              <a:rPr lang="en-US" dirty="0">
                <a:solidFill>
                  <a:srgbClr val="C00000"/>
                </a:solidFill>
              </a:rPr>
              <a:t>grammatical rules </a:t>
            </a:r>
            <a:r>
              <a:rPr lang="en-US" dirty="0"/>
              <a:t>are called </a:t>
            </a:r>
            <a:r>
              <a:rPr lang="en-US" dirty="0">
                <a:solidFill>
                  <a:srgbClr val="0070C0"/>
                </a:solidFill>
              </a:rPr>
              <a:t>syntax.</a:t>
            </a:r>
          </a:p>
          <a:p>
            <a:r>
              <a:rPr lang="en-US" dirty="0"/>
              <a:t>Each programming language has a </a:t>
            </a:r>
            <a:r>
              <a:rPr lang="en-US" dirty="0">
                <a:solidFill>
                  <a:srgbClr val="C00000"/>
                </a:solidFill>
              </a:rPr>
              <a:t>different set of syntax rules</a:t>
            </a:r>
            <a:r>
              <a:rPr lang="en-US" dirty="0"/>
              <a:t>.	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 programming languages </a:t>
            </a:r>
            <a:r>
              <a:rPr lang="en-US" dirty="0"/>
              <a:t>are designed for </a:t>
            </a:r>
            <a:r>
              <a:rPr lang="en-US" dirty="0">
                <a:solidFill>
                  <a:srgbClr val="0070C0"/>
                </a:solidFill>
              </a:rPr>
              <a:t>different types of programs</a:t>
            </a:r>
          </a:p>
          <a:p>
            <a:r>
              <a:rPr lang="en-US" dirty="0">
                <a:solidFill>
                  <a:srgbClr val="C00000"/>
                </a:solidFill>
              </a:rPr>
              <a:t>Levels of programming language</a:t>
            </a:r>
          </a:p>
          <a:p>
            <a:pPr lvl="1"/>
            <a:r>
              <a:rPr lang="en-US" dirty="0"/>
              <a:t>High-level programming language</a:t>
            </a:r>
          </a:p>
          <a:p>
            <a:pPr lvl="1"/>
            <a:r>
              <a:rPr lang="en-US" dirty="0"/>
              <a:t>Low-level programming language</a:t>
            </a:r>
          </a:p>
          <a:p>
            <a:pPr lvl="1"/>
            <a:r>
              <a:rPr lang="en-US" dirty="0"/>
              <a:t>Executable Machine code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Java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6258" y="1867941"/>
            <a:ext cx="4494509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Python code for adding two numbers:</a:t>
            </a:r>
          </a:p>
          <a:p>
            <a:r>
              <a:rPr lang="en-US" sz="2800" dirty="0"/>
              <a:t>a = </a:t>
            </a:r>
            <a:r>
              <a:rPr lang="en-US" sz="2800" dirty="0" err="1"/>
              <a:t>int</a:t>
            </a:r>
            <a:r>
              <a:rPr lang="en-US" sz="2800" dirty="0"/>
              <a:t>(input("enter first </a:t>
            </a:r>
            <a:r>
              <a:rPr lang="en-US" sz="2800" b="1" dirty="0"/>
              <a:t>number</a:t>
            </a:r>
            <a:r>
              <a:rPr lang="en-US" sz="2800" dirty="0"/>
              <a:t>: "))</a:t>
            </a:r>
          </a:p>
          <a:p>
            <a:r>
              <a:rPr lang="en-US" sz="2800" dirty="0"/>
              <a:t>b = </a:t>
            </a:r>
            <a:r>
              <a:rPr lang="en-US" sz="2800" dirty="0" err="1"/>
              <a:t>int</a:t>
            </a:r>
            <a:r>
              <a:rPr lang="en-US" sz="2800" dirty="0"/>
              <a:t>(input("enter second </a:t>
            </a:r>
            <a:r>
              <a:rPr lang="en-US" sz="2800" b="1" dirty="0"/>
              <a:t>number</a:t>
            </a:r>
            <a:r>
              <a:rPr lang="en-US" sz="2800" dirty="0"/>
              <a:t>: "))</a:t>
            </a:r>
          </a:p>
          <a:p>
            <a:r>
              <a:rPr lang="en-US" sz="2800" b="1" dirty="0"/>
              <a:t>sum</a:t>
            </a:r>
            <a:r>
              <a:rPr lang="en-US" sz="2800" dirty="0"/>
              <a:t> = a + b</a:t>
            </a:r>
          </a:p>
          <a:p>
            <a:r>
              <a:rPr lang="en-US" sz="2800" dirty="0"/>
              <a:t>print("</a:t>
            </a:r>
            <a:r>
              <a:rPr lang="en-US" sz="2800" b="1" dirty="0"/>
              <a:t>sum</a:t>
            </a:r>
            <a:r>
              <a:rPr lang="en-US" sz="2800" dirty="0"/>
              <a:t>:", </a:t>
            </a:r>
            <a:r>
              <a:rPr lang="en-US" sz="2800" b="1" dirty="0"/>
              <a:t>sum</a:t>
            </a:r>
            <a:r>
              <a:rPr lang="en-US" sz="2800" dirty="0"/>
              <a:t>)</a:t>
            </a:r>
            <a:endParaRPr 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19255" y="1689316"/>
            <a:ext cx="5083444" cy="48354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sz="8600" b="1" dirty="0"/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11200" b="1" dirty="0">
                <a:solidFill>
                  <a:srgbClr val="0070C0"/>
                </a:solidFill>
              </a:rPr>
              <a:t>C code for adding two numbers</a:t>
            </a:r>
            <a:r>
              <a:rPr lang="en-US" sz="8600" b="1" dirty="0"/>
              <a:t>: </a:t>
            </a:r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8600" b="1" dirty="0"/>
              <a:t>#include&lt;</a:t>
            </a:r>
            <a:r>
              <a:rPr lang="en-US" sz="8600" b="1" dirty="0" err="1"/>
              <a:t>stdio.h</a:t>
            </a:r>
            <a:r>
              <a:rPr lang="en-US" sz="8600" b="1" dirty="0"/>
              <a:t>&gt;	      //header files</a:t>
            </a:r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8600" b="1" dirty="0"/>
              <a:t>Void main()</a:t>
            </a:r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8600" b="1" dirty="0"/>
              <a:t>{</a:t>
            </a:r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8600" b="1" dirty="0"/>
              <a:t> int a, b, c;                  // declaration of 3 				//variables</a:t>
            </a:r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8600" b="1" dirty="0"/>
              <a:t> </a:t>
            </a:r>
            <a:r>
              <a:rPr lang="en-US" sz="8600" b="1" dirty="0" err="1"/>
              <a:t>printf</a:t>
            </a:r>
            <a:r>
              <a:rPr lang="en-US" sz="8600" b="1" dirty="0"/>
              <a:t>(“Enter two numbers:\n”);</a:t>
            </a:r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8600" b="1" dirty="0"/>
              <a:t> </a:t>
            </a:r>
            <a:r>
              <a:rPr lang="en-US" sz="8600" b="1" dirty="0" err="1"/>
              <a:t>scanf</a:t>
            </a:r>
            <a:r>
              <a:rPr lang="en-US" sz="8600" b="1" dirty="0"/>
              <a:t>(“%d”, &amp;a);    // read 1st number</a:t>
            </a:r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8600" b="1" dirty="0"/>
              <a:t> s</a:t>
            </a:r>
            <a:r>
              <a:rPr lang="en-US" sz="8600" b="1"/>
              <a:t>canf</a:t>
            </a:r>
            <a:r>
              <a:rPr lang="en-US" sz="8600" b="1" dirty="0"/>
              <a:t>(“%d”, &amp;b);   // read 2nd number</a:t>
            </a:r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8600" b="1" dirty="0"/>
              <a:t> c=</a:t>
            </a:r>
            <a:r>
              <a:rPr lang="en-US" sz="8600" b="1" dirty="0" err="1"/>
              <a:t>a+b</a:t>
            </a:r>
            <a:r>
              <a:rPr lang="en-US" sz="8600" b="1" dirty="0"/>
              <a:t>;		    // compute the sum</a:t>
            </a:r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8600" b="1" dirty="0"/>
              <a:t> </a:t>
            </a:r>
            <a:r>
              <a:rPr lang="en-US" sz="8600" b="1" dirty="0" err="1"/>
              <a:t>printf</a:t>
            </a:r>
            <a:r>
              <a:rPr lang="en-US" sz="8600" b="1" dirty="0"/>
              <a:t>(“Sum of 2 numbers is %d”, c); 			//print sum</a:t>
            </a:r>
          </a:p>
          <a:p>
            <a:pPr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8600" b="1" dirty="0"/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Assembly language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small or nonexistent amount of abstraction </a:t>
            </a:r>
            <a:r>
              <a:rPr lang="en-US" dirty="0">
                <a:solidFill>
                  <a:srgbClr val="0070C0"/>
                </a:solidFill>
              </a:rPr>
              <a:t>between the high level language and machine language</a:t>
            </a:r>
            <a:r>
              <a:rPr lang="en-US" dirty="0"/>
              <a:t>, because of this, low-level languages are sometimes described as being "</a:t>
            </a:r>
            <a:r>
              <a:rPr lang="en-US" b="1" dirty="0"/>
              <a:t>close to the hardware</a:t>
            </a:r>
            <a:r>
              <a:rPr lang="en-US" dirty="0"/>
              <a:t>.“</a:t>
            </a:r>
          </a:p>
          <a:p>
            <a:r>
              <a:rPr lang="en-US" dirty="0"/>
              <a:t>It implements a </a:t>
            </a:r>
            <a:r>
              <a:rPr lang="en-US" dirty="0">
                <a:solidFill>
                  <a:srgbClr val="C00000"/>
                </a:solidFill>
              </a:rPr>
              <a:t>symbolic representation of the numeric machine </a:t>
            </a:r>
            <a:r>
              <a:rPr lang="en-US" dirty="0"/>
              <a:t>codes and other constants needed to program </a:t>
            </a:r>
            <a:r>
              <a:rPr lang="en-US" dirty="0">
                <a:solidFill>
                  <a:srgbClr val="0070C0"/>
                </a:solidFill>
              </a:rPr>
              <a:t>a particular CPU architecture.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mov</a:t>
            </a:r>
            <a:r>
              <a:rPr lang="en-US" b="1" dirty="0"/>
              <a:t> al, 061h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This instruction means: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     Move the </a:t>
            </a:r>
            <a:r>
              <a:rPr lang="en-US" dirty="0">
                <a:solidFill>
                  <a:srgbClr val="C00000"/>
                </a:solidFill>
              </a:rPr>
              <a:t>hexadecimal value 61 (97 decimal) </a:t>
            </a:r>
            <a:r>
              <a:rPr lang="en-US" dirty="0"/>
              <a:t>into the  </a:t>
            </a:r>
            <a:r>
              <a:rPr lang="en-US" dirty="0">
                <a:solidFill>
                  <a:srgbClr val="0070C0"/>
                </a:solidFill>
              </a:rPr>
              <a:t>processor register named "al".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     The </a:t>
            </a:r>
            <a:r>
              <a:rPr lang="en-US" dirty="0">
                <a:solidFill>
                  <a:srgbClr val="C00000"/>
                </a:solidFill>
              </a:rPr>
              <a:t>mnemonic "</a:t>
            </a:r>
            <a:r>
              <a:rPr lang="en-US" dirty="0" err="1">
                <a:solidFill>
                  <a:srgbClr val="C00000"/>
                </a:solidFill>
              </a:rPr>
              <a:t>mov</a:t>
            </a:r>
            <a:r>
              <a:rPr lang="en-US" dirty="0">
                <a:solidFill>
                  <a:srgbClr val="C00000"/>
                </a:solidFill>
              </a:rPr>
              <a:t>" </a:t>
            </a:r>
            <a:r>
              <a:rPr lang="en-US" dirty="0"/>
              <a:t>is an </a:t>
            </a:r>
            <a:r>
              <a:rPr lang="en-US" i="1" dirty="0">
                <a:solidFill>
                  <a:srgbClr val="00B050"/>
                </a:solidFill>
              </a:rPr>
              <a:t>operation code</a:t>
            </a:r>
            <a:r>
              <a:rPr lang="en-US" dirty="0">
                <a:solidFill>
                  <a:srgbClr val="00B050"/>
                </a:solidFill>
              </a:rPr>
              <a:t> or </a:t>
            </a:r>
            <a:r>
              <a:rPr lang="en-US" i="1" dirty="0" err="1">
                <a:solidFill>
                  <a:srgbClr val="00B050"/>
                </a:solidFill>
              </a:rPr>
              <a:t>opcode</a:t>
            </a:r>
            <a:r>
              <a:rPr lang="en-US" dirty="0"/>
              <a:t>, A comma-separated list of arguments or parameters follows the </a:t>
            </a:r>
            <a:r>
              <a:rPr lang="en-US" dirty="0" err="1"/>
              <a:t>opcode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C00000"/>
                </a:solidFill>
              </a:rPr>
              <a:t>Assembler</a:t>
            </a:r>
            <a:r>
              <a:rPr lang="en-US" dirty="0"/>
              <a:t> – Covert from </a:t>
            </a:r>
            <a:r>
              <a:rPr lang="en-US" dirty="0">
                <a:solidFill>
                  <a:srgbClr val="C00000"/>
                </a:solidFill>
              </a:rPr>
              <a:t>mnemonic statements </a:t>
            </a:r>
            <a:r>
              <a:rPr lang="en-US" dirty="0"/>
              <a:t>into </a:t>
            </a:r>
            <a:r>
              <a:rPr lang="en-US" dirty="0">
                <a:solidFill>
                  <a:srgbClr val="0070C0"/>
                </a:solidFill>
              </a:rPr>
              <a:t>machine code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rial" pitchFamily="34" charset="0"/>
              </a:rPr>
              <a:t>Example (Adds 2 numbers):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C80000"/>
                </a:solidFill>
                <a:latin typeface="Courier New" pitchFamily="49" charset="0"/>
              </a:rPr>
              <a:t>al</a:t>
            </a:r>
            <a:r>
              <a:rPr lang="en-US" b="1" dirty="0">
                <a:latin typeface="Courier New" pitchFamily="49" charset="0"/>
              </a:rPr>
              <a:t>, 5 	</a:t>
            </a:r>
            <a:r>
              <a:rPr lang="en-US" b="1" dirty="0">
                <a:solidFill>
                  <a:srgbClr val="008000"/>
                </a:solidFill>
                <a:latin typeface="Terminal"/>
              </a:rPr>
              <a:t>; bin=00000101b </a:t>
            </a: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C80000"/>
                </a:solidFill>
                <a:latin typeface="Courier New" pitchFamily="49" charset="0"/>
              </a:rPr>
              <a:t>bl</a:t>
            </a:r>
            <a:r>
              <a:rPr lang="en-US" b="1" dirty="0">
                <a:latin typeface="Courier New" pitchFamily="49" charset="0"/>
              </a:rPr>
              <a:t>, 10 	</a:t>
            </a:r>
            <a:r>
              <a:rPr lang="en-US" b="1" dirty="0">
                <a:solidFill>
                  <a:srgbClr val="008000"/>
                </a:solidFill>
                <a:latin typeface="Terminal"/>
              </a:rPr>
              <a:t>; hex=0ah or bin=00001010b </a:t>
            </a: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C80000"/>
                </a:solidFill>
                <a:latin typeface="Courier New" pitchFamily="49" charset="0"/>
              </a:rPr>
              <a:t>bl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C80000"/>
                </a:solidFill>
                <a:latin typeface="Courier New" pitchFamily="49" charset="0"/>
              </a:rPr>
              <a:t>al</a:t>
            </a:r>
            <a:r>
              <a:rPr lang="en-US" b="1" dirty="0">
                <a:latin typeface="Courier New" pitchFamily="49" charset="0"/>
              </a:rPr>
              <a:t> 	</a:t>
            </a:r>
            <a:r>
              <a:rPr lang="en-US" b="1" dirty="0">
                <a:solidFill>
                  <a:srgbClr val="008000"/>
                </a:solidFill>
                <a:latin typeface="Terminal"/>
              </a:rPr>
              <a:t>; 5 + 10 = 15 (decimal) or hex=0fh or  </a:t>
            </a:r>
          </a:p>
          <a:p>
            <a:pPr>
              <a:buNone/>
            </a:pPr>
            <a:r>
              <a:rPr lang="en-US" b="1" dirty="0">
                <a:solidFill>
                  <a:srgbClr val="008000"/>
                </a:solidFill>
                <a:latin typeface="Terminal"/>
              </a:rPr>
              <a:t>                                   bin=00001111b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code 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en-US" dirty="0">
                <a:solidFill>
                  <a:srgbClr val="C00000"/>
                </a:solidFill>
              </a:rPr>
              <a:t>easily understood by computers</a:t>
            </a:r>
            <a:r>
              <a:rPr lang="en-US" dirty="0"/>
              <a:t>, machine languages are almost </a:t>
            </a:r>
            <a:r>
              <a:rPr lang="en-US" dirty="0">
                <a:solidFill>
                  <a:srgbClr val="0070C0"/>
                </a:solidFill>
              </a:rPr>
              <a:t>impossible for humans to use because they consist entirely of numbers. </a:t>
            </a:r>
          </a:p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   </a:t>
            </a:r>
            <a:r>
              <a:rPr lang="en-US" b="1" u="sng" dirty="0"/>
              <a:t>For example</a:t>
            </a:r>
            <a:r>
              <a:rPr lang="en-US" dirty="0"/>
              <a:t>, an </a:t>
            </a:r>
            <a:r>
              <a:rPr lang="en-US" dirty="0">
                <a:solidFill>
                  <a:srgbClr val="C00000"/>
                </a:solidFill>
              </a:rPr>
              <a:t>x86/IA-32 (Intel) </a:t>
            </a:r>
            <a:r>
              <a:rPr lang="en-US" dirty="0"/>
              <a:t>processor can execute the following </a:t>
            </a:r>
            <a:r>
              <a:rPr lang="en-US" dirty="0">
                <a:solidFill>
                  <a:srgbClr val="C00000"/>
                </a:solidFill>
              </a:rPr>
              <a:t>binary instruction </a:t>
            </a:r>
            <a:r>
              <a:rPr lang="en-US" dirty="0"/>
              <a:t>as expressed in machine language: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    </a:t>
            </a:r>
            <a:r>
              <a:rPr lang="en-US" sz="2400" b="1" dirty="0">
                <a:latin typeface="Courier New" pitchFamily="49" charset="0"/>
              </a:rPr>
              <a:t>Binary: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1011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0000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0110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0001</a:t>
            </a:r>
            <a:r>
              <a:rPr lang="en-US" sz="2400" b="1" dirty="0">
                <a:latin typeface="Courier New" pitchFamily="49" charset="0"/>
              </a:rPr>
              <a:t> (Hexadecimal: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</a:rPr>
              <a:t>0x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b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0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6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</a:rPr>
              <a:t>)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658F-17F4-480D-8B51-BA3CA67D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ALGORITHMIC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2F93-51DC-4A5F-AFD0-9F4EC10A6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algorithms </a:t>
            </a:r>
            <a:r>
              <a:rPr lang="en-IN" dirty="0">
                <a:solidFill>
                  <a:srgbClr val="C00000"/>
                </a:solidFill>
              </a:rPr>
              <a:t>build on logic.</a:t>
            </a:r>
          </a:p>
          <a:p>
            <a:r>
              <a:rPr lang="en-US" dirty="0">
                <a:solidFill>
                  <a:srgbClr val="C00000"/>
                </a:solidFill>
              </a:rPr>
              <a:t>Logic</a:t>
            </a:r>
            <a:r>
              <a:rPr lang="en-US" dirty="0"/>
              <a:t> gives you </a:t>
            </a:r>
            <a:r>
              <a:rPr lang="en-US" dirty="0">
                <a:solidFill>
                  <a:srgbClr val="C00000"/>
                </a:solidFill>
              </a:rPr>
              <a:t>a set of rules</a:t>
            </a:r>
            <a:r>
              <a:rPr lang="en-IN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build functioning systems</a:t>
            </a:r>
            <a:r>
              <a:rPr lang="en-US" dirty="0"/>
              <a:t> based on </a:t>
            </a:r>
            <a:r>
              <a:rPr lang="en-US" dirty="0">
                <a:solidFill>
                  <a:srgbClr val="C00000"/>
                </a:solidFill>
              </a:rPr>
              <a:t>rules</a:t>
            </a:r>
            <a:r>
              <a:rPr lang="en-US" dirty="0"/>
              <a:t>, then logic alone isn’t sufficient.</a:t>
            </a:r>
            <a:endParaRPr lang="en-IN" dirty="0"/>
          </a:p>
          <a:p>
            <a:r>
              <a:rPr lang="en-US" dirty="0"/>
              <a:t>need something that can </a:t>
            </a:r>
            <a:r>
              <a:rPr lang="en-US" dirty="0">
                <a:solidFill>
                  <a:srgbClr val="C00000"/>
                </a:solidFill>
              </a:rPr>
              <a:t>integrate all these rules and execute actions </a:t>
            </a:r>
            <a:r>
              <a:rPr lang="en-US" dirty="0"/>
              <a:t>based on the outcomes of evaluating them</a:t>
            </a:r>
            <a:endParaRPr lang="en-IN" dirty="0"/>
          </a:p>
          <a:p>
            <a:pPr lvl="5"/>
            <a:r>
              <a:rPr lang="en-IN" dirty="0"/>
              <a:t>Algorithms</a:t>
            </a:r>
          </a:p>
          <a:p>
            <a:pPr marL="228600" lvl="5">
              <a:spcBef>
                <a:spcPts val="1000"/>
              </a:spcBef>
            </a:pPr>
            <a:r>
              <a:rPr lang="en-IN" sz="2800" dirty="0"/>
              <a:t>Algorithms: </a:t>
            </a:r>
            <a:r>
              <a:rPr lang="en-US" sz="2800" dirty="0">
                <a:solidFill>
                  <a:srgbClr val="C00000"/>
                </a:solidFill>
              </a:rPr>
              <a:t>a sequence of clearly defined steps</a:t>
            </a:r>
            <a:r>
              <a:rPr lang="en-US" sz="2800" dirty="0"/>
              <a:t> that describe a process to follow </a:t>
            </a:r>
            <a:r>
              <a:rPr lang="en-US" sz="2800" dirty="0">
                <a:solidFill>
                  <a:srgbClr val="C00000"/>
                </a:solidFill>
              </a:rPr>
              <a:t>a finite set of unambiguous instructions </a:t>
            </a:r>
            <a:r>
              <a:rPr lang="en-US" sz="2800" dirty="0"/>
              <a:t>with clear </a:t>
            </a:r>
            <a:r>
              <a:rPr lang="en-US" sz="2800" dirty="0">
                <a:solidFill>
                  <a:srgbClr val="C00000"/>
                </a:solidFill>
              </a:rPr>
              <a:t>start and end points.</a:t>
            </a:r>
            <a:endParaRPr lang="en-IN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77F1-B625-4DE9-8FA0-D52E21FD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Defining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3DEEA-EE00-496C-9D89-05F30ECC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</a:t>
            </a:r>
            <a:r>
              <a:rPr lang="en-US" dirty="0">
                <a:solidFill>
                  <a:srgbClr val="C00000"/>
                </a:solidFill>
              </a:rPr>
              <a:t>complex </a:t>
            </a:r>
            <a:r>
              <a:rPr lang="en-US" dirty="0"/>
              <a:t>and involves </a:t>
            </a:r>
            <a:r>
              <a:rPr lang="en-US" dirty="0">
                <a:solidFill>
                  <a:srgbClr val="C00000"/>
                </a:solidFill>
              </a:rPr>
              <a:t>several properties</a:t>
            </a:r>
          </a:p>
          <a:p>
            <a:pPr lvl="1"/>
            <a:r>
              <a:rPr lang="en-IN" dirty="0"/>
              <a:t>Collection of individual steps</a:t>
            </a:r>
            <a:endParaRPr lang="en-US" dirty="0"/>
          </a:p>
          <a:p>
            <a:pPr lvl="1"/>
            <a:r>
              <a:rPr lang="en-IN" dirty="0"/>
              <a:t>Definiteness</a:t>
            </a:r>
            <a:endParaRPr lang="en-US" dirty="0"/>
          </a:p>
          <a:p>
            <a:pPr lvl="1"/>
            <a:r>
              <a:rPr lang="en-IN" dirty="0"/>
              <a:t>Sequential</a:t>
            </a:r>
          </a:p>
          <a:p>
            <a:pPr lvl="1"/>
            <a:r>
              <a:rPr lang="en-IN" dirty="0"/>
              <a:t>Detour: State in algorithms </a:t>
            </a:r>
          </a:p>
          <a:p>
            <a:pPr marL="228600" lvl="1">
              <a:spcBef>
                <a:spcPts val="1000"/>
              </a:spcBef>
            </a:pPr>
            <a:r>
              <a:rPr lang="en-IN" sz="2800" dirty="0">
                <a:solidFill>
                  <a:srgbClr val="C00000"/>
                </a:solidFill>
              </a:rPr>
              <a:t>Controlling algorithm execution</a:t>
            </a:r>
          </a:p>
          <a:p>
            <a:pPr lvl="1"/>
            <a:r>
              <a:rPr lang="en-IN" dirty="0"/>
              <a:t>Iteration</a:t>
            </a:r>
          </a:p>
          <a:p>
            <a:pPr lvl="1"/>
            <a:r>
              <a:rPr lang="en-IN" dirty="0"/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355205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A1AE-D9EA-423F-A74E-0493333B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PROBLEM-SOLVING AND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78510-F556-4553-A47A-E0D69E5D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WHERE TO START</a:t>
            </a:r>
          </a:p>
          <a:p>
            <a:pPr lvl="1" algn="just"/>
            <a:r>
              <a:rPr lang="en-US" dirty="0"/>
              <a:t>A step-by-step procedure for problem-solving</a:t>
            </a:r>
            <a:endParaRPr lang="en-IN" dirty="0"/>
          </a:p>
          <a:p>
            <a:pPr lvl="1" algn="just"/>
            <a:r>
              <a:rPr lang="en-US" dirty="0"/>
              <a:t>problem-solving is partly a creative process</a:t>
            </a:r>
          </a:p>
          <a:p>
            <a:pPr marL="457200" lvl="1" indent="0" algn="just">
              <a:buNone/>
            </a:pPr>
            <a:endParaRPr lang="en-IN" dirty="0"/>
          </a:p>
          <a:p>
            <a:pPr marL="228600" lvl="1" algn="just">
              <a:spcBef>
                <a:spcPts val="1000"/>
              </a:spcBef>
            </a:pPr>
            <a:r>
              <a:rPr lang="en-US" sz="2800" dirty="0">
                <a:solidFill>
                  <a:srgbClr val="C00000"/>
                </a:solidFill>
              </a:rPr>
              <a:t>How to Solve It: </a:t>
            </a:r>
            <a:r>
              <a:rPr lang="en-US" sz="2800" dirty="0"/>
              <a:t>takes an approach to problem-solving inspired by the best traditions of </a:t>
            </a:r>
            <a:r>
              <a:rPr lang="en-US" sz="2800" dirty="0">
                <a:solidFill>
                  <a:srgbClr val="0070C0"/>
                </a:solidFill>
              </a:rPr>
              <a:t>mathematical and natural sciences. </a:t>
            </a:r>
          </a:p>
          <a:p>
            <a:pPr marL="685800" lvl="2" algn="just">
              <a:spcBef>
                <a:spcPts val="1000"/>
              </a:spcBef>
            </a:pPr>
            <a:r>
              <a:rPr lang="en-US" sz="2400" dirty="0">
                <a:solidFill>
                  <a:srgbClr val="C00000"/>
                </a:solidFill>
              </a:rPr>
              <a:t>Whereas the scientific method follows the steps: </a:t>
            </a:r>
          </a:p>
          <a:p>
            <a:pPr marL="1143000" lvl="3" algn="just">
              <a:spcBef>
                <a:spcPts val="1000"/>
              </a:spcBef>
            </a:pPr>
            <a:r>
              <a:rPr lang="en-US" sz="2200" dirty="0"/>
              <a:t>form hypothesis; plan experiment; execute experiment; evaluate results.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800" dirty="0"/>
              <a:t> </a:t>
            </a:r>
            <a:r>
              <a:rPr lang="en-US" sz="2800" dirty="0" err="1">
                <a:solidFill>
                  <a:srgbClr val="0070C0"/>
                </a:solidFill>
              </a:rPr>
              <a:t>Pólya</a:t>
            </a:r>
            <a:r>
              <a:rPr lang="en-US" sz="2800" dirty="0">
                <a:solidFill>
                  <a:srgbClr val="0070C0"/>
                </a:solidFill>
              </a:rPr>
              <a:t> (1973) advocates: </a:t>
            </a:r>
          </a:p>
          <a:p>
            <a:pPr marL="685800" lvl="2" algn="just">
              <a:spcBef>
                <a:spcPts val="1000"/>
              </a:spcBef>
            </a:pPr>
            <a:r>
              <a:rPr lang="en-US" sz="2400" dirty="0"/>
              <a:t>understand the problem; devise a plan; execute the plan; review and extend.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946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C06F-512C-4ADD-9184-0302C139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DEFINING THE PROBLEM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43D5-F973-4BFC-AEF8-06542DB6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few rational hints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don’t be put off </a:t>
            </a:r>
            <a:r>
              <a:rPr lang="en-US" dirty="0"/>
              <a:t>by perceived size and complexity</a:t>
            </a:r>
          </a:p>
          <a:p>
            <a:pPr lvl="1"/>
            <a:r>
              <a:rPr lang="en-US" dirty="0"/>
              <a:t>resist the urge </a:t>
            </a:r>
            <a:r>
              <a:rPr lang="en-US" dirty="0">
                <a:solidFill>
                  <a:srgbClr val="C00000"/>
                </a:solidFill>
              </a:rPr>
              <a:t>to jump straight into writing a solution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 hardest part of problem solving is </a:t>
            </a:r>
            <a:r>
              <a:rPr lang="en-US" sz="2800" dirty="0">
                <a:solidFill>
                  <a:srgbClr val="C00000"/>
                </a:solidFill>
              </a:rPr>
              <a:t>characterizing the problem. </a:t>
            </a:r>
            <a:r>
              <a:rPr lang="en-US" sz="2800" dirty="0"/>
              <a:t>					(Michaelson, 2015)</a:t>
            </a:r>
          </a:p>
          <a:p>
            <a:pPr marL="228600" lvl="1">
              <a:spcBef>
                <a:spcPts val="1000"/>
              </a:spcBef>
            </a:pPr>
            <a:r>
              <a:rPr lang="en-IN" sz="2800" dirty="0" err="1"/>
              <a:t>Pólya</a:t>
            </a:r>
            <a:r>
              <a:rPr lang="en-IN" sz="2800" dirty="0"/>
              <a:t> tells us - </a:t>
            </a:r>
            <a:r>
              <a:rPr lang="en-US" sz="2000" dirty="0"/>
              <a:t>If someone else gave it to you</a:t>
            </a:r>
            <a:endParaRPr lang="en-IN" sz="2800" dirty="0"/>
          </a:p>
          <a:p>
            <a:pPr marL="685800" lvl="2">
              <a:spcBef>
                <a:spcPts val="1000"/>
              </a:spcBef>
            </a:pPr>
            <a:r>
              <a:rPr lang="en-US" sz="2000" b="1" dirty="0">
                <a:solidFill>
                  <a:srgbClr val="002060"/>
                </a:solidFill>
              </a:rPr>
              <a:t>restating the problem in your own words.</a:t>
            </a:r>
            <a:endParaRPr lang="en-IN" sz="2000" b="1" dirty="0">
              <a:solidFill>
                <a:srgbClr val="00206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en-IN" sz="2000" b="1" dirty="0">
                <a:solidFill>
                  <a:srgbClr val="002060"/>
                </a:solidFill>
              </a:rPr>
              <a:t>pictures and diagrams.</a:t>
            </a:r>
          </a:p>
          <a:p>
            <a:pPr marL="685800" lvl="2">
              <a:spcBef>
                <a:spcPts val="1000"/>
              </a:spcBef>
            </a:pPr>
            <a:r>
              <a:rPr lang="en-US" sz="2000" dirty="0"/>
              <a:t>There will be </a:t>
            </a:r>
            <a:r>
              <a:rPr lang="en-US" sz="2000" dirty="0">
                <a:solidFill>
                  <a:srgbClr val="C00000"/>
                </a:solidFill>
              </a:rPr>
              <a:t>knowns and unknowns at the start</a:t>
            </a:r>
            <a:r>
              <a:rPr lang="en-US" sz="2000" dirty="0"/>
              <a:t>.</a:t>
            </a:r>
            <a:r>
              <a:rPr lang="en-IN" dirty="0"/>
              <a:t> </a:t>
            </a:r>
            <a:r>
              <a:rPr lang="en-US" sz="2000" dirty="0"/>
              <a:t>You should ensure that enough information is known for you to form a solution. If there isn’t, </a:t>
            </a:r>
            <a:r>
              <a:rPr lang="en-US" sz="2000" b="1" dirty="0">
                <a:solidFill>
                  <a:srgbClr val="002060"/>
                </a:solidFill>
              </a:rPr>
              <a:t>make the unknowns explicit.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44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5BD8-0252-4A9C-9051-C5CCC6E2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DEVISING A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D9F9-3DDD-431C-8C40-938FD15B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TO KEEP IN MIND</a:t>
            </a:r>
          </a:p>
          <a:p>
            <a:pPr lvl="1"/>
            <a:r>
              <a:rPr lang="en-IN" dirty="0"/>
              <a:t>Quality</a:t>
            </a:r>
            <a:endParaRPr lang="en-US" dirty="0"/>
          </a:p>
          <a:p>
            <a:pPr lvl="1"/>
            <a:r>
              <a:rPr lang="en-IN" dirty="0"/>
              <a:t>Collaboration</a:t>
            </a:r>
            <a:endParaRPr lang="en-US" dirty="0"/>
          </a:p>
          <a:p>
            <a:pPr lvl="1"/>
            <a:r>
              <a:rPr lang="en-IN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3312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1966</Words>
  <Application>Microsoft Office PowerPoint</Application>
  <PresentationFormat>Widescreen</PresentationFormat>
  <Paragraphs>302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Terminal</vt:lpstr>
      <vt:lpstr>Times New Roman</vt:lpstr>
      <vt:lpstr>Wingdings</vt:lpstr>
      <vt:lpstr>Office Theme</vt:lpstr>
      <vt:lpstr>Introduction</vt:lpstr>
      <vt:lpstr>Computational Thinking (CT)</vt:lpstr>
      <vt:lpstr>The core concepts of CT to be</vt:lpstr>
      <vt:lpstr>LOGICAL THINKING</vt:lpstr>
      <vt:lpstr>ALGORITHMIC THINKING</vt:lpstr>
      <vt:lpstr>Defining algorithms </vt:lpstr>
      <vt:lpstr>PROBLEM-SOLVING AND DECOMPOSITION</vt:lpstr>
      <vt:lpstr>DEFINING THE PROBLEM </vt:lpstr>
      <vt:lpstr>DEVISING A SOLUTION</vt:lpstr>
      <vt:lpstr>DECOMPOSITION</vt:lpstr>
      <vt:lpstr>A tree structure</vt:lpstr>
      <vt:lpstr>Eg: Science project task breakdown</vt:lpstr>
      <vt:lpstr>Eg: Science project task breakdown revised</vt:lpstr>
      <vt:lpstr>Abstraction</vt:lpstr>
      <vt:lpstr>PowerPoint Presentation</vt:lpstr>
      <vt:lpstr>From generalisation to abstraction</vt:lpstr>
      <vt:lpstr>Notation</vt:lpstr>
      <vt:lpstr>PowerPoint Presentation</vt:lpstr>
      <vt:lpstr>PowerPoint Presentation</vt:lpstr>
      <vt:lpstr>PowerPoint Presentation</vt:lpstr>
      <vt:lpstr>PowerPoint Presentation</vt:lpstr>
      <vt:lpstr>Pseudo code</vt:lpstr>
      <vt:lpstr>Pseudo code for writing an algorithm</vt:lpstr>
      <vt:lpstr>Flow Chart</vt:lpstr>
      <vt:lpstr>PowerPoint Presentation</vt:lpstr>
      <vt:lpstr>PowerPoint Presentation</vt:lpstr>
      <vt:lpstr>Flowchart to find the sum of two numbers</vt:lpstr>
      <vt:lpstr>Flowchart to find the smallest of two numbers</vt:lpstr>
      <vt:lpstr>Flowchart to find Even number between 1 to 50</vt:lpstr>
      <vt:lpstr>Flow Chart Structure</vt:lpstr>
      <vt:lpstr>Sequence Structure</vt:lpstr>
      <vt:lpstr>Decision Structure</vt:lpstr>
      <vt:lpstr>Repetition Structure</vt:lpstr>
      <vt:lpstr>Controlling a Repetition Structure</vt:lpstr>
      <vt:lpstr>Controlling a Repetition Structure</vt:lpstr>
      <vt:lpstr>Case Structure</vt:lpstr>
      <vt:lpstr>Connectors</vt:lpstr>
      <vt:lpstr>Modules</vt:lpstr>
      <vt:lpstr>Combining Structures</vt:lpstr>
      <vt:lpstr>Programming language </vt:lpstr>
      <vt:lpstr>Programming language- Definition</vt:lpstr>
      <vt:lpstr>PowerPoint Presentation</vt:lpstr>
      <vt:lpstr>PowerPoint Presentation</vt:lpstr>
      <vt:lpstr>High level programming language</vt:lpstr>
      <vt:lpstr>Low level programming language</vt:lpstr>
      <vt:lpstr>PowerPoint Presentation</vt:lpstr>
      <vt:lpstr>Example (Adds 2 numbers):</vt:lpstr>
      <vt:lpstr>Machine code or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DELL</dc:creator>
  <cp:lastModifiedBy>Ashwin Kumar</cp:lastModifiedBy>
  <cp:revision>59</cp:revision>
  <dcterms:created xsi:type="dcterms:W3CDTF">2020-11-20T14:26:39Z</dcterms:created>
  <dcterms:modified xsi:type="dcterms:W3CDTF">2020-12-29T19:29:46Z</dcterms:modified>
</cp:coreProperties>
</file>