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57" r:id="rId6"/>
    <p:sldId id="258" r:id="rId7"/>
    <p:sldId id="259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1141-9FD5-493F-83AE-59564D98F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4889A-A194-4717-AF77-BC44A654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0E23-8497-4122-B46C-0908CCC5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B078-F7E2-4482-A65B-FE6D96AA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E6DF-ACF9-4296-AF5D-BAF0BA8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4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71A0-582C-481E-910A-84040A84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ABC3-302C-4E73-82C4-B6FA04AE1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4FC9-F559-42B1-918C-55A487D2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FE5D-2E12-4D25-945E-8AE6EF81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91E0-D1DF-4F67-BC7D-86B9B3E8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A4DCB-DDAE-44C8-9915-CDB21C80F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0659F-B7AC-423E-AC30-59E2FF7D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087D-6C65-4FC0-9CBF-70444F4D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68058-EA17-41B2-98A1-81C433BD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E535-0A0F-4528-BCDC-1AFB4C33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C1EC-7E15-49F0-9CF8-B2DD520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0743-EC4D-4AFF-8F16-104547E8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322B-2663-4C63-B743-1ABF0EF5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3375-11CA-4B4E-86A4-B9CA0AEC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5322-7F47-4E63-B04C-AF7B068E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D6B0-DDFA-476A-8DF1-CD4087A9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2592-6B34-440C-9F49-0F0037D3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BD82E-679F-444D-975D-AED65B29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CFE2-9E99-488B-AB15-E3F8706E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BF3E-760C-4E3A-A4EF-7D896C4B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2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045B-F619-4DE3-BD24-27AC713C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B4A-CA0B-4611-AF14-11EF94D7B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1532-8BBC-4821-AB66-4AFC35E1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CD76C-AAAC-4B53-B87C-4C0E9956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797E1-3070-4FAD-A8EB-3FF11A7C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AEBDF-85EB-4401-97EF-BC3F90DE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A5D-5695-4E58-8EA3-C4AEB55C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497E-B9D8-49FC-AE4D-FA5EB70C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D352D-826E-43DD-9065-AE2425C4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D31A7-C0F2-49DC-BF9D-95BE42A01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62D48-5ED6-47FB-9568-BD9C84F04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21137-F85B-46D3-9031-22979A6C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0D9E-9160-48A7-BA00-D652D1E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CBF65-F53A-4AF0-8835-E09DE57D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5893-EAD7-4A89-8F0F-38654735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6F109-7F17-4D49-A4B8-269982F1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04E8-9AAC-4E1F-9F84-FD080DC5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0A89F-E685-402B-9A60-6EC6063F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4631-2892-4538-814D-0EA90E5A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2F993-FB6A-4B4A-B1B5-F67C8C80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87BF8-4545-41C6-AE8F-BE0E8EC6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3A34-3F23-4A92-BF9C-39BE82B3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79C8-A954-49DD-AD1F-12F1D769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BA27E-A267-42A6-BA59-D1D7A4C8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D1AB-0896-4DC4-9772-0A1C86B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B2731-B9F6-4C42-9DAC-8BFF916E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A382E-D36F-40F8-92A8-48C33AE3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7FA7-7B46-4032-AF2E-E1636319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1F585-BE19-4C22-B31D-60C9DCB70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45A31-6D2B-435A-A5EA-4FE76536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9C69-EB94-4435-BB9D-CD088FE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F621-E691-4973-94C4-7FE4AAA9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C3446-10BD-4EFB-80DB-6DF5EFA3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2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C536B-C65D-433D-BC05-952A7DC8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EC2D-2E12-4630-8C32-AB4593F4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15AF-483C-4DF8-86C8-608D3BB21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FAE2-4107-4BFE-A22A-D2F40479CCF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F34A-FD36-4F1D-9812-31DF20A16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D44F-2966-4352-A310-97B3D904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FE8E-E627-4DE5-8828-251AE655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0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0D6-BC24-47CE-B3FE-EBC0E0B84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Algorithmic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C711-609B-4551-A376-1DC17C958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549-3448-470B-BC1F-6711D788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Factorial of a given number</a:t>
            </a:r>
            <a:br>
              <a:rPr lang="en-IN" dirty="0"/>
            </a:br>
            <a:r>
              <a:rPr lang="en-IN" dirty="0"/>
              <a:t>4! = 4*3*2*1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D200-6FB7-4154-944B-EBD99656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Read </a:t>
            </a:r>
            <a:r>
              <a:rPr lang="en-IN" dirty="0" err="1"/>
              <a:t>Num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Num</a:t>
            </a:r>
            <a:r>
              <a:rPr lang="en-IN" dirty="0"/>
              <a:t> =0 or </a:t>
            </a:r>
            <a:r>
              <a:rPr lang="en-IN" dirty="0" err="1"/>
              <a:t>Num</a:t>
            </a:r>
            <a:r>
              <a:rPr lang="en-IN" dirty="0"/>
              <a:t> = 1 then print </a:t>
            </a:r>
            <a:r>
              <a:rPr lang="en-IN" dirty="0">
                <a:solidFill>
                  <a:srgbClr val="0070C0"/>
                </a:solidFill>
              </a:rPr>
              <a:t>factorial is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Call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recursive function </a:t>
            </a:r>
            <a:r>
              <a:rPr lang="en-IN" dirty="0">
                <a:solidFill>
                  <a:srgbClr val="0070C0"/>
                </a:solidFill>
              </a:rPr>
              <a:t>to find factorial of </a:t>
            </a:r>
            <a:r>
              <a:rPr lang="en-IN" dirty="0" err="1">
                <a:solidFill>
                  <a:srgbClr val="0070C0"/>
                </a:solidFill>
              </a:rPr>
              <a:t>Num</a:t>
            </a:r>
            <a:endParaRPr lang="en-I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			</a:t>
            </a:r>
            <a:r>
              <a:rPr lang="en-IN" dirty="0">
                <a:solidFill>
                  <a:srgbClr val="00B050"/>
                </a:solidFill>
              </a:rPr>
              <a:t>Factorial(</a:t>
            </a:r>
            <a:r>
              <a:rPr lang="en-IN" dirty="0" err="1">
                <a:solidFill>
                  <a:srgbClr val="00B050"/>
                </a:solidFill>
              </a:rPr>
              <a:t>Num</a:t>
            </a:r>
            <a:r>
              <a:rPr lang="en-IN" dirty="0">
                <a:solidFill>
                  <a:srgbClr val="00B05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13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F28-FA2F-4A9D-827D-4EE4E96F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365125"/>
            <a:ext cx="10599198" cy="5811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/>
              <a:t>Recursive function   </a:t>
            </a:r>
          </a:p>
          <a:p>
            <a:r>
              <a:rPr lang="en-IN" sz="2000" dirty="0">
                <a:solidFill>
                  <a:srgbClr val="00B050"/>
                </a:solidFill>
              </a:rPr>
              <a:t>Factorial (</a:t>
            </a:r>
            <a:r>
              <a:rPr lang="en-IN" sz="2000" dirty="0" err="1">
                <a:solidFill>
                  <a:srgbClr val="00B050"/>
                </a:solidFill>
              </a:rPr>
              <a:t>Num</a:t>
            </a:r>
            <a:r>
              <a:rPr lang="en-IN" sz="2000" dirty="0">
                <a:solidFill>
                  <a:srgbClr val="00B050"/>
                </a:solidFill>
              </a:rPr>
              <a:t>)</a:t>
            </a:r>
          </a:p>
          <a:p>
            <a:r>
              <a:rPr lang="en-IN" sz="2000" dirty="0">
                <a:solidFill>
                  <a:srgbClr val="00B050"/>
                </a:solidFill>
              </a:rPr>
              <a:t>begin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if </a:t>
            </a:r>
            <a:r>
              <a:rPr lang="en-IN" sz="2000" dirty="0" err="1">
                <a:solidFill>
                  <a:srgbClr val="0070C0"/>
                </a:solidFill>
              </a:rPr>
              <a:t>Num</a:t>
            </a:r>
            <a:r>
              <a:rPr lang="en-IN" sz="2000" dirty="0">
                <a:solidFill>
                  <a:srgbClr val="0070C0"/>
                </a:solidFill>
              </a:rPr>
              <a:t> &gt;= 1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Return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>
                <a:solidFill>
                  <a:srgbClr val="00B050"/>
                </a:solidFill>
              </a:rPr>
              <a:t>Factorial (Num-1)</a:t>
            </a:r>
          </a:p>
          <a:p>
            <a:pPr lvl="1"/>
            <a:endParaRPr lang="en-IN" sz="2000" dirty="0">
              <a:solidFill>
                <a:srgbClr val="00B05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IN" dirty="0">
                <a:solidFill>
                  <a:srgbClr val="0070C0"/>
                </a:solidFill>
              </a:rPr>
              <a:t>Else</a:t>
            </a:r>
          </a:p>
          <a:p>
            <a:pPr lvl="2"/>
            <a:r>
              <a:rPr lang="en-IN" dirty="0">
                <a:solidFill>
                  <a:srgbClr val="00B050"/>
                </a:solidFill>
              </a:rPr>
              <a:t>Return 1</a:t>
            </a:r>
          </a:p>
          <a:p>
            <a:r>
              <a:rPr lang="en-IN" sz="2000" dirty="0">
                <a:solidFill>
                  <a:srgbClr val="00B050"/>
                </a:solidFill>
              </a:rPr>
              <a:t>End</a:t>
            </a:r>
          </a:p>
          <a:p>
            <a:r>
              <a:rPr lang="en-IN" sz="2000" dirty="0"/>
              <a:t>For </a:t>
            </a:r>
            <a:r>
              <a:rPr lang="en-IN" sz="2000" dirty="0" err="1"/>
              <a:t>eg.</a:t>
            </a:r>
            <a:r>
              <a:rPr lang="en-IN" sz="2000" dirty="0"/>
              <a:t> 4!</a:t>
            </a:r>
          </a:p>
          <a:p>
            <a:pPr lvl="1"/>
            <a:r>
              <a:rPr lang="en-IN" sz="2000" dirty="0"/>
              <a:t>Factorial (4) 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0070C0"/>
                </a:solidFill>
              </a:rPr>
              <a:t>Return 4*Factorial (3)</a:t>
            </a:r>
          </a:p>
          <a:p>
            <a:pPr marL="2286000" lvl="5" indent="0">
              <a:buNone/>
            </a:pPr>
            <a:r>
              <a:rPr lang="en-IN" sz="2000" dirty="0"/>
              <a:t>3 * Factorial (2)</a:t>
            </a:r>
          </a:p>
          <a:p>
            <a:pPr marL="2286000" lvl="5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 (1) 2* Factorial </a:t>
            </a:r>
          </a:p>
          <a:p>
            <a:pPr marL="2286000" lvl="5" indent="0">
              <a:buNone/>
            </a:pPr>
            <a:r>
              <a:rPr lang="en-IN" sz="2000" dirty="0"/>
              <a:t>	       1* Factorial(0)</a:t>
            </a:r>
          </a:p>
          <a:p>
            <a:pPr marL="2286000" lvl="5" indent="0">
              <a:buNone/>
            </a:pPr>
            <a:r>
              <a:rPr lang="en-IN" sz="2000" dirty="0"/>
              <a:t>		</a:t>
            </a:r>
            <a:r>
              <a:rPr lang="en-IN" sz="2000" dirty="0">
                <a:solidFill>
                  <a:srgbClr val="0070C0"/>
                </a:solidFill>
              </a:rPr>
              <a:t>1*1</a:t>
            </a:r>
          </a:p>
          <a:p>
            <a:pPr lvl="3"/>
            <a:endParaRPr lang="en-IN" sz="2000" dirty="0"/>
          </a:p>
          <a:p>
            <a:pPr lvl="4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174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45A4-C2BF-4AAD-8209-BB71622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Fibonacci series using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BFB1-27EB-407E-AC3D-F17771F0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Take variable N</a:t>
            </a:r>
            <a:r>
              <a:rPr lang="en-IN" dirty="0">
                <a:solidFill>
                  <a:srgbClr val="FF0000"/>
                </a:solidFill>
              </a:rPr>
              <a:t>			N-&gt;How many number to you want</a:t>
            </a:r>
          </a:p>
          <a:p>
            <a:pPr marL="514350" indent="-514350">
              <a:buAutoNum type="arabicPeriod" startAt="3"/>
            </a:pPr>
            <a:r>
              <a:rPr lang="en-IN" dirty="0"/>
              <a:t>Read N from user</a:t>
            </a:r>
          </a:p>
          <a:p>
            <a:pPr marL="514350" indent="-514350">
              <a:buAutoNum type="arabicPeriod" startAt="3"/>
            </a:pPr>
            <a:r>
              <a:rPr lang="en-IN" dirty="0">
                <a:solidFill>
                  <a:srgbClr val="0070C0"/>
                </a:solidFill>
              </a:rPr>
              <a:t>Recursive function call Fibonacci(N)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06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9FC0-2C33-47AB-A01D-397DB1F0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284085"/>
            <a:ext cx="10670219" cy="5892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Recursive function </a:t>
            </a:r>
            <a:r>
              <a:rPr lang="en-IN" b="1" dirty="0" err="1"/>
              <a:t>fibonacci</a:t>
            </a:r>
            <a:r>
              <a:rPr lang="en-IN" b="1" dirty="0"/>
              <a:t>(N)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   If (N &lt;=1)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return N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IN" dirty="0">
                <a:solidFill>
                  <a:srgbClr val="0070C0"/>
                </a:solidFill>
              </a:rPr>
              <a:t>return 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 (N-1) + 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(N-2)</a:t>
            </a:r>
          </a:p>
          <a:p>
            <a:pPr marL="0" indent="0">
              <a:buNone/>
            </a:pPr>
            <a:r>
              <a:rPr lang="en-IN" dirty="0"/>
              <a:t>end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(0) -&gt;return 0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>
                <a:solidFill>
                  <a:srgbClr val="00B050"/>
                </a:solidFill>
              </a:rPr>
              <a:t>  </a:t>
            </a:r>
            <a:r>
              <a:rPr lang="en-IN" dirty="0" err="1">
                <a:solidFill>
                  <a:srgbClr val="00B050"/>
                </a:solidFill>
              </a:rPr>
              <a:t>fibonacci</a:t>
            </a:r>
            <a:r>
              <a:rPr lang="en-IN" dirty="0">
                <a:solidFill>
                  <a:srgbClr val="00B050"/>
                </a:solidFill>
              </a:rPr>
              <a:t>(1) -&gt; return 1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(2) -&gt;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(1)+</a:t>
            </a:r>
            <a:r>
              <a:rPr lang="en-IN" dirty="0" err="1">
                <a:solidFill>
                  <a:srgbClr val="0070C0"/>
                </a:solidFill>
              </a:rPr>
              <a:t>fibonacci</a:t>
            </a:r>
            <a:r>
              <a:rPr lang="en-IN" dirty="0">
                <a:solidFill>
                  <a:srgbClr val="0070C0"/>
                </a:solidFill>
              </a:rPr>
              <a:t>(0</a:t>
            </a:r>
            <a:r>
              <a:rPr lang="en-IN">
                <a:solidFill>
                  <a:srgbClr val="0070C0"/>
                </a:solidFill>
              </a:rPr>
              <a:t>) -&gt;1+0=1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>
                <a:solidFill>
                  <a:srgbClr val="00B050"/>
                </a:solidFill>
              </a:rPr>
              <a:t>fibonacci</a:t>
            </a:r>
            <a:r>
              <a:rPr lang="en-IN" dirty="0">
                <a:solidFill>
                  <a:srgbClr val="00B050"/>
                </a:solidFill>
              </a:rPr>
              <a:t>(3)-&gt; </a:t>
            </a:r>
            <a:r>
              <a:rPr lang="en-IN" dirty="0" err="1">
                <a:solidFill>
                  <a:srgbClr val="00B050"/>
                </a:solidFill>
              </a:rPr>
              <a:t>fibonacci</a:t>
            </a:r>
            <a:r>
              <a:rPr lang="en-IN" dirty="0">
                <a:solidFill>
                  <a:srgbClr val="00B050"/>
                </a:solidFill>
              </a:rPr>
              <a:t>(2)+</a:t>
            </a:r>
            <a:r>
              <a:rPr lang="en-IN" dirty="0" err="1">
                <a:solidFill>
                  <a:srgbClr val="00B050"/>
                </a:solidFill>
              </a:rPr>
              <a:t>fibonacci</a:t>
            </a:r>
            <a:r>
              <a:rPr lang="en-IN" dirty="0">
                <a:solidFill>
                  <a:srgbClr val="00B050"/>
                </a:solidFill>
              </a:rPr>
              <a:t>(1)-&gt; 1+1=2</a:t>
            </a:r>
          </a:p>
          <a:p>
            <a:pPr marL="0" indent="0">
              <a:buNone/>
            </a:pPr>
            <a:r>
              <a:rPr lang="en-IN" dirty="0"/>
              <a:t>       and so on…….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95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E64A-7A32-4FA7-A33C-7D0E7651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Anticipating and Dealing with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7393-C7B9-4574-A93A-B0B08831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Bug: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fault in a solution </a:t>
            </a:r>
            <a:r>
              <a:rPr lang="en-US" dirty="0"/>
              <a:t>that can </a:t>
            </a:r>
            <a:r>
              <a:rPr lang="en-US" dirty="0">
                <a:solidFill>
                  <a:srgbClr val="00B050"/>
                </a:solidFill>
              </a:rPr>
              <a:t>cause erroneous </a:t>
            </a:r>
            <a:r>
              <a:rPr lang="en-US" dirty="0" err="1">
                <a:solidFill>
                  <a:srgbClr val="00B050"/>
                </a:solidFill>
              </a:rPr>
              <a:t>behaviour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I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IN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Bugs </a:t>
            </a:r>
            <a:r>
              <a:rPr lang="en-US" sz="2800" dirty="0">
                <a:solidFill>
                  <a:srgbClr val="0070C0"/>
                </a:solidFill>
              </a:rPr>
              <a:t>can be caught and eliminated at any stage in the development process</a:t>
            </a:r>
            <a:r>
              <a:rPr lang="en-US" sz="2800" dirty="0"/>
              <a:t>, but the </a:t>
            </a:r>
            <a:r>
              <a:rPr lang="en-US" sz="2800" dirty="0">
                <a:solidFill>
                  <a:srgbClr val="00B050"/>
                </a:solidFill>
              </a:rPr>
              <a:t>earlier you find and fix them the better</a:t>
            </a:r>
            <a:r>
              <a:rPr lang="en-US" sz="2800" dirty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0070C0"/>
                </a:solidFill>
              </a:rPr>
              <a:t>designing out </a:t>
            </a:r>
            <a:r>
              <a:rPr lang="en-US" sz="2800" dirty="0"/>
              <a:t>the bugs is a </a:t>
            </a:r>
            <a:r>
              <a:rPr lang="en-US" sz="2800" dirty="0">
                <a:solidFill>
                  <a:srgbClr val="00B050"/>
                </a:solidFill>
              </a:rPr>
              <a:t>good practice</a:t>
            </a:r>
            <a:r>
              <a:rPr lang="en-US" sz="2800" dirty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564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5E48-08C5-4AEC-BFF7-E45C789E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DESIGNING OUT THE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E135-83C9-4493-A7E8-E260BCEA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Typos</a:t>
            </a:r>
          </a:p>
          <a:p>
            <a:pPr lvl="1"/>
            <a:r>
              <a:rPr lang="en-US" dirty="0"/>
              <a:t>During the early planning phases, your solution exists in </a:t>
            </a:r>
            <a:r>
              <a:rPr lang="en-US" dirty="0">
                <a:solidFill>
                  <a:srgbClr val="00B050"/>
                </a:solidFill>
              </a:rPr>
              <a:t>various design forms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documents, notes, diagrams, algorithm outlines and so on</a:t>
            </a:r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Typos include: </a:t>
            </a:r>
            <a:r>
              <a:rPr lang="en-US" dirty="0">
                <a:solidFill>
                  <a:srgbClr val="FF0000"/>
                </a:solidFill>
              </a:rPr>
              <a:t>spelling errors; incorrect </a:t>
            </a:r>
            <a:r>
              <a:rPr lang="en-US" dirty="0" err="1">
                <a:solidFill>
                  <a:srgbClr val="FF0000"/>
                </a:solidFill>
              </a:rPr>
              <a:t>capitalisations</a:t>
            </a:r>
            <a:r>
              <a:rPr lang="en-US" dirty="0">
                <a:solidFill>
                  <a:srgbClr val="FF0000"/>
                </a:solidFill>
              </a:rPr>
              <a:t>; missing words;  wrong words (for example, ‘phase’ instead of ‘phrase’); numbered lists with incorrect numbering</a:t>
            </a:r>
            <a:r>
              <a:rPr lang="en-US" dirty="0"/>
              <a:t>, and so on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Poor grammar and ambiguities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Its </a:t>
            </a:r>
            <a:r>
              <a:rPr lang="en-US" sz="2400" dirty="0">
                <a:solidFill>
                  <a:srgbClr val="0070C0"/>
                </a:solidFill>
              </a:rPr>
              <a:t>easy to find the mistake in this sentence</a:t>
            </a:r>
            <a:endParaRPr lang="en-IN" sz="2400" dirty="0">
              <a:solidFill>
                <a:srgbClr val="0070C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IN" sz="2400" dirty="0" err="1"/>
              <a:t>Eg</a:t>
            </a:r>
            <a:r>
              <a:rPr lang="en-IN" sz="2400" dirty="0"/>
              <a:t>: </a:t>
            </a:r>
            <a:r>
              <a:rPr lang="en-US" sz="2400" dirty="0"/>
              <a:t>After the login process fails a number of times in a row, the incident should be reported in an email to the security administrator</a:t>
            </a:r>
            <a:r>
              <a:rPr lang="en-IN" sz="2400" dirty="0"/>
              <a:t>.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The intention </a:t>
            </a:r>
            <a:r>
              <a:rPr lang="en-US" sz="2400" dirty="0">
                <a:solidFill>
                  <a:srgbClr val="0070C0"/>
                </a:solidFill>
              </a:rPr>
              <a:t>behind this statement is fine</a:t>
            </a:r>
            <a:r>
              <a:rPr lang="en-US" sz="2400" dirty="0"/>
              <a:t>, but what does </a:t>
            </a:r>
            <a:r>
              <a:rPr lang="en-US" sz="2400" dirty="0">
                <a:solidFill>
                  <a:srgbClr val="00B050"/>
                </a:solidFill>
              </a:rPr>
              <a:t>‘a number of times</a:t>
            </a:r>
            <a:r>
              <a:rPr lang="en-US" sz="2400" dirty="0"/>
              <a:t>’ actually mean? </a:t>
            </a:r>
            <a:r>
              <a:rPr lang="en-US" sz="2400" dirty="0">
                <a:solidFill>
                  <a:srgbClr val="FF0000"/>
                </a:solidFill>
              </a:rPr>
              <a:t>Two, five, a hundred</a:t>
            </a:r>
            <a:r>
              <a:rPr lang="en-US" sz="2400" dirty="0"/>
              <a:t>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349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97FC-4917-4300-8B19-771044A1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DESIGNING OUT THE BUGS                    contd.,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469F-BF6D-4403-851C-99A523EC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Inconsistencies</a:t>
            </a:r>
          </a:p>
          <a:p>
            <a:pPr lvl="1"/>
            <a:r>
              <a:rPr lang="en-US" dirty="0"/>
              <a:t>An inconsistency arises </a:t>
            </a:r>
            <a:r>
              <a:rPr lang="en-US" dirty="0">
                <a:solidFill>
                  <a:srgbClr val="0070C0"/>
                </a:solidFill>
              </a:rPr>
              <a:t>when parts of a solution separately make statements that make no sense when considered together.</a:t>
            </a:r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0070C0"/>
                </a:solidFill>
              </a:rPr>
              <a:t>the example of the login process (above) rewritten as follows</a:t>
            </a:r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the login process fails five times in a row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this incident should be reported in an email to the security administrator. </a:t>
            </a:r>
            <a:endParaRPr lang="en-IN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Also imagine that a different part of the solution contains the following statement:</a:t>
            </a:r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the login process fails three times in a row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the login screen should automatically lock and refuse further login attempts.</a:t>
            </a:r>
            <a:endParaRPr lang="en-IN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Here </a:t>
            </a:r>
            <a:r>
              <a:rPr lang="en-US" dirty="0">
                <a:solidFill>
                  <a:srgbClr val="0070C0"/>
                </a:solidFill>
              </a:rPr>
              <a:t>we have an inconsistency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4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1DEF-A3CF-43AC-AFFA-CD0F424A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DESIGNING OUT THE BUGS                    contd.,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B38A-0987-4826-A759-FD66375C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and mathematical errors: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print the maximum value of two numbers, x and y.</a:t>
            </a:r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IN" dirty="0" err="1"/>
              <a:t>Eg</a:t>
            </a:r>
            <a:r>
              <a:rPr lang="en-IN" dirty="0"/>
              <a:t> :</a:t>
            </a:r>
            <a:r>
              <a:rPr lang="en-US" dirty="0"/>
              <a:t>If x &gt; y, then print y </a:t>
            </a:r>
          </a:p>
          <a:p>
            <a:pPr marL="457200" lvl="1" indent="0">
              <a:buNone/>
            </a:pPr>
            <a:r>
              <a:rPr lang="en-US" dirty="0"/>
              <a:t>Otherwise if y &gt; x, then print x</a:t>
            </a:r>
          </a:p>
          <a:p>
            <a:pPr lvl="1"/>
            <a:r>
              <a:rPr lang="en-US" dirty="0"/>
              <a:t>This actually contains two bugs: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algorithm prints the minimum instead of the maximum.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happens if both numbers are equal?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err="1"/>
              <a:t>Eg</a:t>
            </a:r>
            <a:r>
              <a:rPr lang="en-US" sz="2800" dirty="0"/>
              <a:t>: divide by zero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600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8479-AEA5-439C-BC37-C175FE11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MITIGATING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E247-1B27-4DBD-BF14-EFD14AB8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Getting defensive</a:t>
            </a:r>
          </a:p>
          <a:p>
            <a:pPr lvl="1"/>
            <a:r>
              <a:rPr lang="en-US" dirty="0"/>
              <a:t>One way </a:t>
            </a:r>
            <a:r>
              <a:rPr lang="en-US" dirty="0">
                <a:solidFill>
                  <a:srgbClr val="0070C0"/>
                </a:solidFill>
              </a:rPr>
              <a:t>to </a:t>
            </a:r>
            <a:r>
              <a:rPr lang="en-US" dirty="0" err="1">
                <a:solidFill>
                  <a:srgbClr val="0070C0"/>
                </a:solidFill>
              </a:rPr>
              <a:t>minimise</a:t>
            </a:r>
            <a:r>
              <a:rPr lang="en-US" dirty="0">
                <a:solidFill>
                  <a:srgbClr val="0070C0"/>
                </a:solidFill>
              </a:rPr>
              <a:t> the effects of errors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to anticipate where a problem might occur and then put some ‘protective barriers’ in place</a:t>
            </a:r>
            <a:r>
              <a:rPr lang="en-US" dirty="0"/>
              <a:t>.</a:t>
            </a:r>
            <a:r>
              <a:rPr lang="en-IN" dirty="0"/>
              <a:t> - calls this </a:t>
            </a:r>
            <a:r>
              <a:rPr lang="en-IN" dirty="0">
                <a:solidFill>
                  <a:srgbClr val="FF0000"/>
                </a:solidFill>
              </a:rPr>
              <a:t>defensive programming.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approach verifies that certain conditions are as expected </a:t>
            </a:r>
            <a:r>
              <a:rPr lang="en-US" dirty="0"/>
              <a:t>before carrying out the main business of the solution. </a:t>
            </a:r>
            <a:r>
              <a:rPr lang="en-US" dirty="0">
                <a:solidFill>
                  <a:srgbClr val="0070C0"/>
                </a:solidFill>
              </a:rPr>
              <a:t>A failure to meet those conditions could </a:t>
            </a:r>
            <a:r>
              <a:rPr lang="en-US" dirty="0">
                <a:solidFill>
                  <a:srgbClr val="00B050"/>
                </a:solidFill>
              </a:rPr>
              <a:t>either indicate anything from a warning to a potential system failure. </a:t>
            </a:r>
            <a:endParaRPr lang="en-IN" dirty="0">
              <a:solidFill>
                <a:srgbClr val="00B05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Reacting to problems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the severity is low, </a:t>
            </a:r>
            <a:r>
              <a:rPr lang="en-US" dirty="0"/>
              <a:t>the action taken could be something as minor as displaying a message</a:t>
            </a:r>
            <a:r>
              <a:rPr lang="en-US" dirty="0">
                <a:solidFill>
                  <a:srgbClr val="0070C0"/>
                </a:solidFill>
              </a:rPr>
              <a:t>. If the severity is high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risks causing real damage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system should enter into some kind of emergency mode or even shut down.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04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25CB-4A4E-443F-8212-841CB44E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7354-4365-41F0-9B50-70285FF2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user input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dirty="0">
                <a:solidFill>
                  <a:srgbClr val="0070C0"/>
                </a:solidFill>
              </a:rPr>
              <a:t>If your solution expects a number, </a:t>
            </a:r>
            <a:r>
              <a:rPr lang="en-US" dirty="0"/>
              <a:t>check that it really is a number before doing anything with it.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Similarly, if your solution requires input within a certain range</a:t>
            </a:r>
            <a:r>
              <a:rPr lang="en-US" dirty="0"/>
              <a:t>, check it after it’s been entered.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Incorrect formats</a:t>
            </a:r>
            <a:r>
              <a:rPr lang="en-US" dirty="0"/>
              <a:t>: phone numbers, website URLs, email addresses, dates and times are all examples of data that must match a specific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74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EB6-A282-4512-956B-6CF72393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/>
              <a:t>An Algorithm Development Process</a:t>
            </a:r>
            <a:br>
              <a:rPr lang="en-IN" b="1" i="0" dirty="0">
                <a:solidFill>
                  <a:srgbClr val="333333"/>
                </a:solidFill>
                <a:effectLst/>
                <a:latin typeface="Skia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A7A4-E432-477E-96A0-6F2DD676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1: Obtain </a:t>
            </a:r>
            <a:r>
              <a:rPr lang="en-US" sz="2400" dirty="0">
                <a:solidFill>
                  <a:srgbClr val="0070C0"/>
                </a:solidFill>
              </a:rPr>
              <a:t>a description of the problem.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2</a:t>
            </a:r>
            <a:r>
              <a:rPr lang="en-US" sz="2400" dirty="0">
                <a:solidFill>
                  <a:srgbClr val="0070C0"/>
                </a:solidFill>
              </a:rPr>
              <a:t>: Analyze the problem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3: </a:t>
            </a:r>
            <a:r>
              <a:rPr lang="en-US" sz="2400" dirty="0">
                <a:solidFill>
                  <a:srgbClr val="0070C0"/>
                </a:solidFill>
              </a:rPr>
              <a:t>Develop a high-level algorithm.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4: </a:t>
            </a:r>
            <a:r>
              <a:rPr lang="en-US" sz="2400" dirty="0">
                <a:solidFill>
                  <a:srgbClr val="0070C0"/>
                </a:solidFill>
              </a:rPr>
              <a:t>Refine the algorithm </a:t>
            </a:r>
            <a:r>
              <a:rPr lang="en-US" sz="2400" dirty="0"/>
              <a:t>by adding more detail.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Step 5: </a:t>
            </a:r>
            <a:r>
              <a:rPr lang="en-US" sz="2400" dirty="0">
                <a:solidFill>
                  <a:srgbClr val="0070C0"/>
                </a:solidFill>
              </a:rPr>
              <a:t>Review the algorithm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73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821E-B84F-4FB0-8210-16F371A3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9162-04FE-4728-A42F-4A491998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method for locating hidden bugs in a fully or partially working system</a:t>
            </a:r>
            <a:r>
              <a:rPr lang="en-US" dirty="0"/>
              <a:t>.</a:t>
            </a:r>
          </a:p>
          <a:p>
            <a:r>
              <a:rPr lang="en-US" dirty="0"/>
              <a:t>The aim of testing is </a:t>
            </a:r>
            <a:r>
              <a:rPr lang="en-US" dirty="0">
                <a:solidFill>
                  <a:srgbClr val="0070C0"/>
                </a:solidFill>
              </a:rPr>
              <a:t>to use the actual system you’ve produced </a:t>
            </a:r>
            <a:r>
              <a:rPr lang="en-US" dirty="0">
                <a:solidFill>
                  <a:srgbClr val="FF0000"/>
                </a:solidFill>
              </a:rPr>
              <a:t>in order to verify whether it performs as expected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to identify specific areas where it fails.</a:t>
            </a:r>
          </a:p>
          <a:p>
            <a:r>
              <a:rPr lang="en-US" dirty="0"/>
              <a:t>Top down testing and bottom up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53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220B-1246-4A30-A19C-2596A668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CF38-C9A5-4D96-823B-D1240DEF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</a:t>
            </a:r>
            <a:r>
              <a:rPr lang="en-US" dirty="0">
                <a:solidFill>
                  <a:srgbClr val="0070C0"/>
                </a:solidFill>
              </a:rPr>
              <a:t>to explain the facts </a:t>
            </a:r>
            <a:r>
              <a:rPr lang="en-US" dirty="0"/>
              <a:t>(that is, </a:t>
            </a:r>
            <a:r>
              <a:rPr lang="en-US" dirty="0">
                <a:solidFill>
                  <a:srgbClr val="FF0000"/>
                </a:solidFill>
              </a:rPr>
              <a:t>the specific error(s) that occurred</a:t>
            </a:r>
            <a:r>
              <a:rPr lang="en-US" dirty="0"/>
              <a:t>) and </a:t>
            </a:r>
            <a:r>
              <a:rPr lang="en-US" dirty="0">
                <a:solidFill>
                  <a:srgbClr val="0070C0"/>
                </a:solidFill>
              </a:rPr>
              <a:t>reconstruct the chain of events that led up to them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0C0"/>
                </a:solidFill>
              </a:rPr>
              <a:t>to build a hypothesis</a:t>
            </a:r>
            <a:r>
              <a:rPr lang="en-US" dirty="0"/>
              <a:t> that might explain the problem. Once you have that, </a:t>
            </a:r>
            <a:r>
              <a:rPr lang="en-US" dirty="0">
                <a:solidFill>
                  <a:srgbClr val="0070C0"/>
                </a:solidFill>
              </a:rPr>
              <a:t>you can put it to the test</a:t>
            </a:r>
            <a:r>
              <a:rPr lang="en-US" dirty="0"/>
              <a:t>. If </a:t>
            </a:r>
            <a:r>
              <a:rPr lang="en-US" dirty="0">
                <a:solidFill>
                  <a:srgbClr val="0070C0"/>
                </a:solidFill>
              </a:rPr>
              <a:t>your test is successful</a:t>
            </a:r>
            <a:r>
              <a:rPr lang="en-US" dirty="0"/>
              <a:t>, you will </a:t>
            </a:r>
            <a:r>
              <a:rPr lang="en-US" dirty="0">
                <a:solidFill>
                  <a:srgbClr val="00B050"/>
                </a:solidFill>
              </a:rPr>
              <a:t>have found the error(s) in your solution and can proceed to think about a fix.</a:t>
            </a:r>
          </a:p>
          <a:p>
            <a:r>
              <a:rPr lang="en-US" dirty="0"/>
              <a:t>there is </a:t>
            </a:r>
            <a:r>
              <a:rPr lang="en-US" dirty="0">
                <a:solidFill>
                  <a:srgbClr val="0070C0"/>
                </a:solidFill>
              </a:rPr>
              <a:t>no single guaranteed method for debugging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numerous different strategies are available (listed below) for building and testing your hypothesis.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99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9422-ABE1-418B-904A-2B8E4328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E390-8354-4A87-A399-FD5102B7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 ruthless with hunches</a:t>
            </a:r>
          </a:p>
          <a:p>
            <a:r>
              <a:rPr lang="en-IN" sz="2800" dirty="0"/>
              <a:t>Respect Occam’s Razor</a:t>
            </a:r>
          </a:p>
          <a:p>
            <a:r>
              <a:rPr lang="en-IN" dirty="0"/>
              <a:t>Divide and conquer</a:t>
            </a:r>
          </a:p>
          <a:p>
            <a:r>
              <a:rPr lang="en-US" sz="2800" dirty="0"/>
              <a:t>Change one thing at a time</a:t>
            </a:r>
          </a:p>
          <a:p>
            <a:r>
              <a:rPr lang="en-IN" dirty="0"/>
              <a:t>Logging</a:t>
            </a:r>
          </a:p>
          <a:p>
            <a:r>
              <a:rPr lang="en-IN" sz="2800" dirty="0"/>
              <a:t>Tracing</a:t>
            </a:r>
          </a:p>
          <a:p>
            <a:pPr marL="0" indent="0">
              <a:buNone/>
            </a:pPr>
            <a:endParaRPr lang="en-IN" dirty="0"/>
          </a:p>
          <a:p>
            <a:endParaRPr lang="en-IN" sz="2800" dirty="0"/>
          </a:p>
          <a:p>
            <a:endParaRPr lang="en-IN" dirty="0"/>
          </a:p>
          <a:p>
            <a:endParaRPr lang="en-US" sz="2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60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7577-A214-4D95-B3DD-65633399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ED33-4006-402B-80A0-2599966B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 ruthless with hunches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you have a hunch about the problem</a:t>
            </a:r>
            <a:r>
              <a:rPr lang="en-US" dirty="0"/>
              <a:t>, try it. You created the system, so you should have a good feel for how it works and how it might go wrong.</a:t>
            </a:r>
          </a:p>
          <a:p>
            <a:pPr lvl="1"/>
            <a:r>
              <a:rPr lang="en-US" dirty="0"/>
              <a:t> However, if </a:t>
            </a:r>
            <a:r>
              <a:rPr lang="en-US" dirty="0">
                <a:solidFill>
                  <a:srgbClr val="0070C0"/>
                </a:solidFill>
              </a:rPr>
              <a:t>your hunch is proved incorrect, discard it immediately</a:t>
            </a:r>
            <a:r>
              <a:rPr lang="en-US" dirty="0"/>
              <a:t>! Don’t get overly attached to your </a:t>
            </a:r>
            <a:r>
              <a:rPr lang="en-US" dirty="0" err="1"/>
              <a:t>favourite</a:t>
            </a:r>
            <a:r>
              <a:rPr lang="en-US" dirty="0"/>
              <a:t> explanation.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Respect Occam’s Razor</a:t>
            </a:r>
            <a:endParaRPr lang="en-US" sz="2800" dirty="0"/>
          </a:p>
          <a:p>
            <a:pPr lvl="1"/>
            <a:r>
              <a:rPr lang="en-US" dirty="0"/>
              <a:t>You may well have several ideas about what could be causing the problem. Some </a:t>
            </a:r>
            <a:r>
              <a:rPr lang="en-US" dirty="0">
                <a:solidFill>
                  <a:srgbClr val="0070C0"/>
                </a:solidFill>
              </a:rPr>
              <a:t>might be simple, others complex</a:t>
            </a:r>
            <a:r>
              <a:rPr lang="en-US" dirty="0"/>
              <a:t>. Occam’s Razor is a principle in problem-solving that tells us </a:t>
            </a:r>
            <a:r>
              <a:rPr lang="en-US" dirty="0">
                <a:solidFill>
                  <a:srgbClr val="0070C0"/>
                </a:solidFill>
              </a:rPr>
              <a:t>the simpler explanation </a:t>
            </a:r>
            <a:r>
              <a:rPr lang="en-US" dirty="0"/>
              <a:t>– the one that requires us to make the fewest assumptions – is most likely the correct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34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6EF8-A841-483A-B816-2A53456A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4F1F-8474-4CB4-8297-2D7B4071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Divide and conquer</a:t>
            </a:r>
          </a:p>
          <a:p>
            <a:pPr lvl="1"/>
            <a:r>
              <a:rPr lang="en-US" dirty="0"/>
              <a:t>you broke down your problem using a divide-and-conquer approach, you can now take advantage of that by using the same approach to debugging. </a:t>
            </a:r>
            <a:r>
              <a:rPr lang="en-US" dirty="0">
                <a:solidFill>
                  <a:srgbClr val="0070C0"/>
                </a:solidFill>
              </a:rPr>
              <a:t>Tree like structure.</a:t>
            </a:r>
            <a:endParaRPr lang="en-IN" dirty="0">
              <a:solidFill>
                <a:srgbClr val="0070C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Change one thing at a time</a:t>
            </a:r>
            <a:endParaRPr lang="en-IN" sz="2800" dirty="0"/>
          </a:p>
          <a:p>
            <a:pPr lvl="1"/>
            <a:r>
              <a:rPr lang="en-US" dirty="0"/>
              <a:t>Good debugging is like </a:t>
            </a:r>
            <a:r>
              <a:rPr lang="en-US" dirty="0">
                <a:solidFill>
                  <a:srgbClr val="0070C0"/>
                </a:solidFill>
              </a:rPr>
              <a:t>good experimentation</a:t>
            </a:r>
            <a:r>
              <a:rPr lang="en-US" dirty="0"/>
              <a:t>.</a:t>
            </a:r>
            <a:endParaRPr lang="en-IN" dirty="0"/>
          </a:p>
          <a:p>
            <a:pPr lvl="1"/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dirty="0">
                <a:solidFill>
                  <a:srgbClr val="0070C0"/>
                </a:solidFill>
              </a:rPr>
              <a:t>When a scientist carries out an experiment</a:t>
            </a:r>
            <a:r>
              <a:rPr lang="en-US" dirty="0"/>
              <a:t>, they’re </a:t>
            </a:r>
            <a:r>
              <a:rPr lang="en-US" dirty="0">
                <a:solidFill>
                  <a:srgbClr val="00B050"/>
                </a:solidFill>
              </a:rPr>
              <a:t>looking for the cause of something</a:t>
            </a:r>
            <a:r>
              <a:rPr lang="en-US" dirty="0"/>
              <a:t>. In their case, </a:t>
            </a:r>
            <a:r>
              <a:rPr lang="en-US" dirty="0">
                <a:solidFill>
                  <a:srgbClr val="0070C0"/>
                </a:solidFill>
              </a:rPr>
              <a:t>they vary some factors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the consequences to establish a link between cause and effect</a:t>
            </a:r>
            <a:r>
              <a:rPr lang="en-US" dirty="0"/>
              <a:t>. However, a scientist takes extra care </a:t>
            </a:r>
            <a:r>
              <a:rPr lang="en-US" dirty="0">
                <a:solidFill>
                  <a:srgbClr val="FF0000"/>
                </a:solidFill>
              </a:rPr>
              <a:t>to vary only one factor at a time</a:t>
            </a:r>
            <a:r>
              <a:rPr lang="en-US" dirty="0"/>
              <a:t>. After all, if they </a:t>
            </a:r>
            <a:r>
              <a:rPr lang="en-US" dirty="0">
                <a:solidFill>
                  <a:srgbClr val="FF0000"/>
                </a:solidFill>
              </a:rPr>
              <a:t>tweak three factors at once and then successfully detect an effect</a:t>
            </a:r>
            <a:r>
              <a:rPr lang="en-US" dirty="0"/>
              <a:t>, how can they know which of the three factors was responsible?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190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5865-98F7-4492-8657-90EDB0CE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00FD-D1E4-4637-8208-F43349D2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Logging</a:t>
            </a:r>
          </a:p>
          <a:p>
            <a:pPr lvl="1"/>
            <a:r>
              <a:rPr lang="en-US" dirty="0"/>
              <a:t>At some point </a:t>
            </a:r>
            <a:r>
              <a:rPr lang="en-US" dirty="0">
                <a:solidFill>
                  <a:srgbClr val="0070C0"/>
                </a:solidFill>
              </a:rPr>
              <a:t>you’ll likely observe that your solution does something unexpected</a:t>
            </a:r>
            <a:r>
              <a:rPr lang="en-US" dirty="0"/>
              <a:t>; either it does something you didn’t intend it to or it doesn’t do something it should have.</a:t>
            </a:r>
            <a:endParaRPr lang="en-IN" dirty="0"/>
          </a:p>
          <a:p>
            <a:pPr lvl="1"/>
            <a:r>
              <a:rPr lang="en-US" dirty="0"/>
              <a:t>However, </a:t>
            </a:r>
            <a:r>
              <a:rPr lang="en-US" dirty="0">
                <a:solidFill>
                  <a:srgbClr val="00B050"/>
                </a:solidFill>
              </a:rPr>
              <a:t>you can get something of an overview by inserting an additional logging instruction somewhere in your algorithm</a:t>
            </a:r>
            <a:r>
              <a:rPr lang="en-US" dirty="0"/>
              <a:t>. When this instruction is executed it will flag it up (</a:t>
            </a:r>
            <a:r>
              <a:rPr lang="en-US" dirty="0">
                <a:solidFill>
                  <a:srgbClr val="00B050"/>
                </a:solidFill>
              </a:rPr>
              <a:t>for example, by printing out a message</a:t>
            </a:r>
            <a:r>
              <a:rPr lang="en-US" dirty="0"/>
              <a:t>).</a:t>
            </a:r>
            <a:endParaRPr lang="en-I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IN" sz="2800" dirty="0"/>
              <a:t>Tracing</a:t>
            </a:r>
          </a:p>
          <a:p>
            <a:pPr lvl="1"/>
            <a:r>
              <a:rPr lang="en-US" dirty="0"/>
              <a:t>Sometimes </a:t>
            </a:r>
            <a:r>
              <a:rPr lang="en-US" dirty="0">
                <a:solidFill>
                  <a:srgbClr val="0070C0"/>
                </a:solidFill>
              </a:rPr>
              <a:t>the only way to diagnose a problem is to go line by line through each instruction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see for yourself what the computer is actually doing.</a:t>
            </a:r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You can do this yourself by hand</a:t>
            </a:r>
            <a:r>
              <a:rPr lang="en-US" dirty="0"/>
              <a:t>, pretending to be the computer. You will need to go through each instruction, execute it, and keep track of the changes to any data the algorithm maintains.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0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885F-710D-4556-AFE2-8C80D225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9CE9-3D38-4A47-9093-49554B33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 test on December 28.</a:t>
            </a:r>
          </a:p>
          <a:p>
            <a:r>
              <a:rPr lang="en-IN" dirty="0"/>
              <a:t>Fix the time table- Representative</a:t>
            </a:r>
          </a:p>
          <a:p>
            <a:r>
              <a:rPr lang="en-IN" dirty="0"/>
              <a:t>CCM – class committee meeting on </a:t>
            </a:r>
            <a:r>
              <a:rPr lang="en-IN"/>
              <a:t>next Saturday 19/12/2020.</a:t>
            </a:r>
            <a:endParaRPr lang="en-IN" dirty="0"/>
          </a:p>
          <a:p>
            <a:r>
              <a:rPr lang="en-IN" dirty="0"/>
              <a:t>Attendance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36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42A5-D402-4A16-8B09-BF70B304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Strategies for Developing Algorithm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CC2B-1074-4042-B50C-74FAA12E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70C0"/>
                </a:solidFill>
              </a:rPr>
              <a:t>Two of the most frequently used strategies are: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/>
              <a:t>Iteration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/>
              <a:t>Recursion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3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725C-8F22-433E-A49D-B19F33C2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409513"/>
            <a:ext cx="10515600" cy="1325563"/>
          </a:xfrm>
        </p:spPr>
        <p:txBody>
          <a:bodyPr/>
          <a:lstStyle/>
          <a:p>
            <a:r>
              <a:rPr lang="en-IN" dirty="0"/>
              <a:t>Iteration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9C67-9AA4-4D58-B4F4-3AF0B848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/>
              <a:t>It is a process </a:t>
            </a:r>
            <a:r>
              <a:rPr lang="en-IN" sz="2400" dirty="0">
                <a:solidFill>
                  <a:srgbClr val="0070C0"/>
                </a:solidFill>
              </a:rPr>
              <a:t>wherein a set of instructions or structures </a:t>
            </a:r>
            <a:r>
              <a:rPr lang="en-IN" sz="2400" dirty="0"/>
              <a:t>are </a:t>
            </a:r>
            <a:r>
              <a:rPr lang="en-IN" sz="2400" dirty="0">
                <a:solidFill>
                  <a:srgbClr val="0070C0"/>
                </a:solidFill>
              </a:rPr>
              <a:t>repeated</a:t>
            </a:r>
            <a:r>
              <a:rPr lang="en-IN" sz="2400" dirty="0"/>
              <a:t> in a </a:t>
            </a:r>
            <a:r>
              <a:rPr lang="en-IN" sz="2400" dirty="0">
                <a:solidFill>
                  <a:srgbClr val="0070C0"/>
                </a:solidFill>
              </a:rPr>
              <a:t>sequence, a specified number of times </a:t>
            </a:r>
            <a:r>
              <a:rPr lang="en-IN" sz="2400" dirty="0"/>
              <a:t>or </a:t>
            </a:r>
            <a:r>
              <a:rPr lang="en-IN" sz="2400" dirty="0">
                <a:solidFill>
                  <a:srgbClr val="00B050"/>
                </a:solidFill>
              </a:rPr>
              <a:t>until a condition is met</a:t>
            </a:r>
            <a:r>
              <a:rPr lang="en-IN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93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9F2-703C-4889-91A9-6FA19A32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Fibonacci series – Algorithm 0,1,1,2,3,5,8,13….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D9EA-8031-4431-BF0C-D8A256A0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Take three variables A, B, N          </a:t>
            </a:r>
            <a:r>
              <a:rPr lang="en-IN" dirty="0">
                <a:solidFill>
                  <a:srgbClr val="FF0000"/>
                </a:solidFill>
              </a:rPr>
              <a:t>A-&gt;first number, B-&gt;2</a:t>
            </a:r>
            <a:r>
              <a:rPr lang="en-IN" baseline="30000" dirty="0">
                <a:solidFill>
                  <a:srgbClr val="FF0000"/>
                </a:solidFill>
              </a:rPr>
              <a:t>nd</a:t>
            </a:r>
            <a:r>
              <a:rPr lang="en-IN" dirty="0">
                <a:solidFill>
                  <a:srgbClr val="FF0000"/>
                </a:solidFill>
              </a:rPr>
              <a:t> number,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				N-&gt;How many number to you want</a:t>
            </a:r>
          </a:p>
          <a:p>
            <a:pPr marL="0" indent="0">
              <a:buNone/>
            </a:pPr>
            <a:r>
              <a:rPr lang="en-IN" dirty="0"/>
              <a:t>3.</a:t>
            </a: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/>
              <a:t>Read N from user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Set A=0, B=1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Display A, B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Take another variable Sum       </a:t>
            </a:r>
            <a:r>
              <a:rPr lang="en-IN" dirty="0">
                <a:solidFill>
                  <a:srgbClr val="FF0000"/>
                </a:solidFill>
              </a:rPr>
              <a:t>Sum-&gt; used for storing the result of addition 						of A and B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>
                <a:solidFill>
                  <a:srgbClr val="0070C0"/>
                </a:solidFill>
              </a:rPr>
              <a:t>Sum = A+B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>
                <a:solidFill>
                  <a:srgbClr val="0070C0"/>
                </a:solidFill>
              </a:rPr>
              <a:t>Display Sum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>
                <a:solidFill>
                  <a:srgbClr val="0070C0"/>
                </a:solidFill>
              </a:rPr>
              <a:t>Set A=B, B=Sum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Repeat step from </a:t>
            </a:r>
            <a:r>
              <a:rPr lang="en-IN" dirty="0">
                <a:solidFill>
                  <a:srgbClr val="0070C0"/>
                </a:solidFill>
              </a:rPr>
              <a:t>7 to 9</a:t>
            </a:r>
            <a:r>
              <a:rPr lang="en-IN" dirty="0"/>
              <a:t>, for </a:t>
            </a:r>
            <a:r>
              <a:rPr lang="en-IN" dirty="0">
                <a:solidFill>
                  <a:srgbClr val="0070C0"/>
                </a:solidFill>
              </a:rPr>
              <a:t>N-2</a:t>
            </a:r>
            <a:r>
              <a:rPr lang="en-IN" dirty="0"/>
              <a:t> times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91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59A2-20AE-41E7-BC1D-EE79FE74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check whether a number is Armstrong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A2E8-47EB-4FCC-9B2C-479031B6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armstrong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number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 number which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equal to the sum of the cubes of its individual digits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153 = 1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+ 5 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+ 3 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r>
              <a:rPr lang="en-US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 1 +  125 + 27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= 153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153 is Armstrong number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371 is another Armstrong number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8182A0-8C6C-46F9-827C-F98D68F0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153 = (1)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 (5)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 (3)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153 = 1 + 125 + 27 153 = 153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5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9249-A115-4762-9353-0BD4AE00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399495"/>
            <a:ext cx="10937289" cy="6093380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8000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/>
              <a:t>Read </a:t>
            </a:r>
            <a:r>
              <a:rPr lang="en-IN" sz="8000" dirty="0" err="1"/>
              <a:t>Num</a:t>
            </a:r>
            <a:r>
              <a:rPr lang="en-IN" sz="8000" dirty="0"/>
              <a:t> from user	</a:t>
            </a:r>
            <a:r>
              <a:rPr lang="en-IN" sz="8000" dirty="0">
                <a:solidFill>
                  <a:srgbClr val="FF0000"/>
                </a:solidFill>
              </a:rPr>
              <a:t>            </a:t>
            </a:r>
            <a:r>
              <a:rPr lang="en-IN" sz="8000" dirty="0" err="1">
                <a:solidFill>
                  <a:srgbClr val="FF0000"/>
                </a:solidFill>
              </a:rPr>
              <a:t>Num</a:t>
            </a:r>
            <a:r>
              <a:rPr lang="en-IN" sz="8000" dirty="0">
                <a:solidFill>
                  <a:srgbClr val="FF0000"/>
                </a:solidFill>
              </a:rPr>
              <a:t>-&gt; which number to be checked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/>
              <a:t>Take another variables Reminder, </a:t>
            </a:r>
            <a:r>
              <a:rPr lang="en-IN" sz="8000" strike="sngStrike" dirty="0"/>
              <a:t>Quotient</a:t>
            </a:r>
            <a:r>
              <a:rPr lang="en-IN" sz="8000" dirty="0"/>
              <a:t>, sum</a:t>
            </a:r>
            <a:r>
              <a:rPr lang="en-IN" sz="8000" dirty="0">
                <a:solidFill>
                  <a:srgbClr val="FF0000"/>
                </a:solidFill>
              </a:rPr>
              <a:t>=0</a:t>
            </a:r>
            <a:r>
              <a:rPr lang="en-IN" sz="8000" dirty="0"/>
              <a:t>, </a:t>
            </a:r>
            <a:r>
              <a:rPr lang="en-IN" sz="8000" dirty="0">
                <a:solidFill>
                  <a:srgbClr val="FF0000"/>
                </a:solidFill>
              </a:rPr>
              <a:t>temp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>
                <a:solidFill>
                  <a:srgbClr val="FF0000"/>
                </a:solidFill>
              </a:rPr>
              <a:t>temp = </a:t>
            </a:r>
            <a:r>
              <a:rPr lang="en-IN" sz="8000" dirty="0" err="1">
                <a:solidFill>
                  <a:srgbClr val="FF0000"/>
                </a:solidFill>
              </a:rPr>
              <a:t>Num</a:t>
            </a:r>
            <a:endParaRPr lang="en-IN" sz="8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sz="8000" dirty="0"/>
          </a:p>
          <a:p>
            <a:pPr marL="514350" indent="-514350">
              <a:buFont typeface="+mj-lt"/>
              <a:buAutoNum type="arabicPeriod"/>
            </a:pPr>
            <a:r>
              <a:rPr lang="en-IN" sz="8000" dirty="0">
                <a:solidFill>
                  <a:srgbClr val="0070C0"/>
                </a:solidFill>
              </a:rPr>
              <a:t>Reminder= Num%10			</a:t>
            </a:r>
            <a:r>
              <a:rPr lang="en-IN" sz="8000" strike="sngStrike" dirty="0" err="1">
                <a:solidFill>
                  <a:srgbClr val="0070C0"/>
                </a:solidFill>
              </a:rPr>
              <a:t>Num</a:t>
            </a:r>
            <a:r>
              <a:rPr lang="en-IN" sz="8000" strike="sngStrike" dirty="0">
                <a:solidFill>
                  <a:srgbClr val="0070C0"/>
                </a:solidFill>
              </a:rPr>
              <a:t>=Num%10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>
                <a:solidFill>
                  <a:srgbClr val="0070C0"/>
                </a:solidFill>
              </a:rPr>
              <a:t>sum= sum + Reminder*Reminder*Reminder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strike="sngStrike" dirty="0">
                <a:solidFill>
                  <a:srgbClr val="0070C0"/>
                </a:solidFill>
              </a:rPr>
              <a:t>Quotient</a:t>
            </a:r>
            <a:r>
              <a:rPr lang="en-IN" sz="8000" dirty="0">
                <a:solidFill>
                  <a:srgbClr val="0070C0"/>
                </a:solidFill>
              </a:rPr>
              <a:t>     </a:t>
            </a:r>
            <a:r>
              <a:rPr lang="en-IN" sz="8000" dirty="0" err="1">
                <a:solidFill>
                  <a:srgbClr val="0070C0"/>
                </a:solidFill>
              </a:rPr>
              <a:t>Num</a:t>
            </a:r>
            <a:r>
              <a:rPr lang="en-IN" sz="8000" dirty="0">
                <a:solidFill>
                  <a:srgbClr val="0070C0"/>
                </a:solidFill>
              </a:rPr>
              <a:t> = </a:t>
            </a:r>
            <a:r>
              <a:rPr lang="en-IN" sz="8000" dirty="0" err="1">
                <a:solidFill>
                  <a:srgbClr val="0070C0"/>
                </a:solidFill>
              </a:rPr>
              <a:t>Num</a:t>
            </a:r>
            <a:r>
              <a:rPr lang="en-IN" sz="8000" dirty="0">
                <a:solidFill>
                  <a:srgbClr val="0070C0"/>
                </a:solidFill>
              </a:rPr>
              <a:t>/10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/>
              <a:t>If </a:t>
            </a:r>
            <a:r>
              <a:rPr lang="en-IN" sz="8000" strike="sngStrike" dirty="0"/>
              <a:t>Quotient</a:t>
            </a:r>
            <a:r>
              <a:rPr lang="en-IN" sz="8000" dirty="0"/>
              <a:t>   </a:t>
            </a:r>
            <a:r>
              <a:rPr lang="en-IN" sz="8000" dirty="0" err="1"/>
              <a:t>Num</a:t>
            </a:r>
            <a:r>
              <a:rPr lang="en-IN" sz="8000" dirty="0"/>
              <a:t> </a:t>
            </a:r>
            <a:r>
              <a:rPr lang="en-IN" sz="8000" dirty="0">
                <a:solidFill>
                  <a:srgbClr val="FF0000"/>
                </a:solidFill>
              </a:rPr>
              <a:t>not equal to 0</a:t>
            </a:r>
            <a:r>
              <a:rPr lang="en-IN" sz="8000" dirty="0"/>
              <a:t> </a:t>
            </a:r>
            <a:r>
              <a:rPr lang="en-IN" sz="8000" dirty="0" err="1"/>
              <a:t>goto</a:t>
            </a:r>
            <a:r>
              <a:rPr lang="en-IN" sz="8000" dirty="0"/>
              <a:t> step  5  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8000" dirty="0"/>
              <a:t>If sum = </a:t>
            </a:r>
            <a:r>
              <a:rPr lang="en-IN" sz="8000" dirty="0">
                <a:solidFill>
                  <a:srgbClr val="FF0000"/>
                </a:solidFill>
              </a:rPr>
              <a:t>temp</a:t>
            </a:r>
            <a:r>
              <a:rPr lang="en-IN" sz="8000" dirty="0"/>
              <a:t> then</a:t>
            </a:r>
          </a:p>
          <a:p>
            <a:pPr marL="0" indent="0">
              <a:buNone/>
            </a:pPr>
            <a:r>
              <a:rPr lang="en-IN" sz="8000" dirty="0"/>
              <a:t>             print  </a:t>
            </a:r>
            <a:r>
              <a:rPr lang="en-IN" sz="8000" dirty="0">
                <a:solidFill>
                  <a:srgbClr val="0070C0"/>
                </a:solidFill>
              </a:rPr>
              <a:t>the given number is Armstrong</a:t>
            </a:r>
          </a:p>
          <a:p>
            <a:pPr marL="0" indent="0">
              <a:buNone/>
            </a:pPr>
            <a:r>
              <a:rPr lang="en-IN" sz="8000" dirty="0"/>
              <a:t>            else</a:t>
            </a:r>
          </a:p>
          <a:p>
            <a:pPr marL="0" indent="0">
              <a:buNone/>
            </a:pPr>
            <a:r>
              <a:rPr lang="en-IN" sz="8000" dirty="0"/>
              <a:t>              print </a:t>
            </a:r>
            <a:r>
              <a:rPr lang="en-IN" sz="8000" dirty="0">
                <a:solidFill>
                  <a:srgbClr val="0070C0"/>
                </a:solidFill>
              </a:rPr>
              <a:t>the given number is not Armstrong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9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549-3448-470B-BC1F-6711D788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Factorial of a given number</a:t>
            </a:r>
            <a:br>
              <a:rPr lang="en-IN" dirty="0"/>
            </a:br>
            <a:r>
              <a:rPr lang="en-IN" dirty="0"/>
              <a:t>4! = 4*3*2*1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D200-6FB7-4154-944B-EBD99656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Read </a:t>
            </a:r>
            <a:r>
              <a:rPr lang="en-IN" dirty="0" err="1"/>
              <a:t>Num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Num</a:t>
            </a:r>
            <a:r>
              <a:rPr lang="en-IN" dirty="0"/>
              <a:t> =0 then print </a:t>
            </a:r>
            <a:r>
              <a:rPr lang="en-IN" dirty="0">
                <a:solidFill>
                  <a:srgbClr val="0070C0"/>
                </a:solidFill>
              </a:rPr>
              <a:t>factorial of 0 is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Declare Variable fact</a:t>
            </a:r>
            <a:r>
              <a:rPr lang="en-IN" dirty="0">
                <a:solidFill>
                  <a:srgbClr val="FF0000"/>
                </a:solidFill>
              </a:rPr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fact = fact*</a:t>
            </a:r>
            <a:r>
              <a:rPr lang="en-IN" dirty="0" err="1"/>
              <a:t>Num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Num</a:t>
            </a:r>
            <a:r>
              <a:rPr lang="en-IN" dirty="0"/>
              <a:t> = Num-1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Num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not equal to 0</a:t>
            </a:r>
            <a:r>
              <a:rPr lang="en-IN" dirty="0"/>
              <a:t> go to step 5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Print fact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05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72F6-CFC9-4E87-9052-05767C33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2A92-B0D8-4B18-8343-60DE6082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Recursion is a </a:t>
            </a:r>
            <a:r>
              <a:rPr lang="en-IN" sz="2400" dirty="0">
                <a:solidFill>
                  <a:srgbClr val="0070C0"/>
                </a:solidFill>
              </a:rPr>
              <a:t>technique</a:t>
            </a:r>
            <a:r>
              <a:rPr lang="en-IN" sz="2400" dirty="0"/>
              <a:t> in which </a:t>
            </a:r>
            <a:r>
              <a:rPr lang="en-IN" sz="2400" dirty="0">
                <a:solidFill>
                  <a:srgbClr val="0070C0"/>
                </a:solidFill>
              </a:rPr>
              <a:t>a function calls itself repeatedly </a:t>
            </a:r>
            <a:r>
              <a:rPr lang="en-IN" sz="2400" dirty="0">
                <a:solidFill>
                  <a:srgbClr val="00B050"/>
                </a:solidFill>
              </a:rPr>
              <a:t>until a concluding situation happen</a:t>
            </a:r>
          </a:p>
          <a:p>
            <a:r>
              <a:rPr lang="en-IN" sz="2400" dirty="0"/>
              <a:t>A </a:t>
            </a:r>
            <a:r>
              <a:rPr lang="en-IN" sz="2400" dirty="0">
                <a:solidFill>
                  <a:srgbClr val="0070C0"/>
                </a:solidFill>
              </a:rPr>
              <a:t>function</a:t>
            </a:r>
            <a:r>
              <a:rPr lang="en-IN" sz="2400" dirty="0"/>
              <a:t> which utilizes this technique is called a  </a:t>
            </a:r>
            <a:r>
              <a:rPr lang="en-IN" sz="2400" dirty="0">
                <a:solidFill>
                  <a:srgbClr val="0070C0"/>
                </a:solidFill>
              </a:rPr>
              <a:t>recursive function.</a:t>
            </a:r>
          </a:p>
          <a:p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2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1820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Skia-Regular</vt:lpstr>
      <vt:lpstr>Symbol</vt:lpstr>
      <vt:lpstr>Office Theme</vt:lpstr>
      <vt:lpstr>Algorithmic Problem Solving</vt:lpstr>
      <vt:lpstr>An Algorithm Development Process </vt:lpstr>
      <vt:lpstr>Simple Strategies for Developing Algorithm </vt:lpstr>
      <vt:lpstr>Iteration </vt:lpstr>
      <vt:lpstr>Fibonacci series – Algorithm 0,1,1,2,3,5,8,13….</vt:lpstr>
      <vt:lpstr>To check whether a number is Armstrong or not</vt:lpstr>
      <vt:lpstr>PowerPoint Presentation</vt:lpstr>
      <vt:lpstr>Factorial of a given number 4! = 4*3*2*1</vt:lpstr>
      <vt:lpstr>Recursion</vt:lpstr>
      <vt:lpstr>Factorial of a given number 4! = 4*3*2*1</vt:lpstr>
      <vt:lpstr>PowerPoint Presentation</vt:lpstr>
      <vt:lpstr>Fibonacci series using recursive function</vt:lpstr>
      <vt:lpstr>PowerPoint Presentation</vt:lpstr>
      <vt:lpstr>Anticipating and Dealing with Errors </vt:lpstr>
      <vt:lpstr>DESIGNING OUT THE BUGS</vt:lpstr>
      <vt:lpstr>DESIGNING OUT THE BUGS                    contd.,</vt:lpstr>
      <vt:lpstr>DESIGNING OUT THE BUGS                    contd.,</vt:lpstr>
      <vt:lpstr>MITIGATING ERRORS</vt:lpstr>
      <vt:lpstr>PowerPoint Presentation</vt:lpstr>
      <vt:lpstr>TESTING</vt:lpstr>
      <vt:lpstr>DEBUGGING</vt:lpstr>
      <vt:lpstr>Different types of Debugging</vt:lpstr>
      <vt:lpstr>PowerPoint Presentation</vt:lpstr>
      <vt:lpstr>PowerPoint Presentation</vt:lpstr>
      <vt:lpstr>PowerPoint Presentation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47</cp:revision>
  <dcterms:created xsi:type="dcterms:W3CDTF">2020-12-03T13:29:07Z</dcterms:created>
  <dcterms:modified xsi:type="dcterms:W3CDTF">2020-12-09T17:13:14Z</dcterms:modified>
</cp:coreProperties>
</file>