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E2D9-1E44-4D89-A57B-BFBCECC9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15EE-1E04-44FD-9E00-3C4CC5DB7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5FD6-C4F6-4A65-8992-F8DBBA5C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C65E-3DBE-49A1-99B0-6C167E4D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C6C2-4E1B-4027-A07F-47CEEA2C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4B31-5AEC-40D7-A8A7-6F4F210A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0A79F-55A6-4672-B6D1-1275C9EC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E7F3-8F88-4CD3-9356-0328CBC1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90B5-0218-4E7C-95CE-9CC321FA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7C6C-C6BB-4172-85D9-B7E57123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1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6B94B-6508-495D-819F-C341ACE76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DA606-08A6-4FE1-AF91-0C25731B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E301-50E8-4679-A9C7-0BF84160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FEE7-64C7-4491-99DB-06E0DF2B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2BC1-1CCE-4B66-BCCF-6EEFCB5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F876-212B-44F8-A197-6C2B0E34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44F-33E3-4C6C-87E8-318FA2E0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28A4-2E41-4A81-94CB-0CBD4EED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FA30-014F-4DF3-8ADE-E6DA55D1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A6CA-B3DE-4CB7-A04B-EA097356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E9C5-662F-4EB3-94B4-B46255F9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C27E-C8B0-4FDC-BD98-103372C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386D-5F4C-4313-8C90-C1CEF0F9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2C80-A7CF-4E54-A45A-144816B2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3696-9BFC-451C-BCB0-ACBE00BA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9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E0B-665E-4E95-BA10-4B3896B3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6D6A-E215-4E32-A91E-1098790F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45E2-09D4-4341-B34C-6C3F553A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F08B-B0AE-45A4-8AAB-7A48CF11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20CC-0CDA-487F-8C71-98CE57AC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A07-B811-4BCC-A941-3E94E019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484E-FA3F-4BF1-93F6-C7CF0ACD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749E-0DDE-4E46-85E3-61F71160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FC03A-D13F-499B-A8E1-613CEB8C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FE3A6-2D34-426F-9467-C656FC73F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2F9CD-A58C-4295-876B-660A208A5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3DEF7-A148-413F-8A5D-C607649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67D6-FCA7-4D0A-84A0-3384CD80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0E772-32A8-4BDF-8AA4-88E9AF96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169-D14D-4FCB-9DC8-C31F88B6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DD811-26BD-4134-B59F-6FC863BC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57C5-F8CA-452F-BE7F-4B90160D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F47E2-F514-445C-B690-917474A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0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C705C-9146-45B1-B2A3-40DC45AC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5BA9-0EBE-4EC4-9896-E5BE80A4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392F-5D54-468C-B641-FC7E910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7B59-3517-4EAC-BC40-C46E0C39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0CC0-B233-486A-8274-FF304610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B6E6D-8BC2-4689-A10D-1C25DB1DD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71CD-F2AB-405F-9F58-9111D79F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AFCA-41C4-48CE-969F-2BDD30FC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D4D4-69C7-492D-9184-A479109D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4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D6F1-2AE2-4AD5-B1DE-5581A630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121E1-BB8B-46A0-9268-BBEEAF39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F30E-6769-4632-829A-973BF7A4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9070E-4059-4D17-A73B-0C1D9CF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9F75-9CA0-4B83-AF48-5A7A0F39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E0AA-C9CC-4D25-A3C0-680C52E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B548-562C-4DB5-AC0E-D117C72A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4229-E548-461A-B379-EABE911D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D909-A814-433E-8DFF-86A0F1AE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3778-1C5F-4492-A416-913C6FDF796C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BCC9-2C54-4C91-8996-8A8EC7298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28B2-FA9C-4064-AD0A-86A52FEED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F9D3-9FF9-45C2-BE57-A2014BCE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6961-5046-4657-9DD2-2CCDB8593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Basics Building Blocks Of Python – </a:t>
            </a:r>
            <a:r>
              <a:rPr lang="en-IN" dirty="0">
                <a:solidFill>
                  <a:srgbClr val="0070C0"/>
                </a:solidFill>
              </a:rPr>
              <a:t>Control Structures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7A4F-872C-4BA2-8BE6-9A85F5139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Source: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dirty="0"/>
              <a:t>Charles </a:t>
            </a:r>
            <a:r>
              <a:rPr lang="en-IN" dirty="0" err="1"/>
              <a:t>Dierbach</a:t>
            </a:r>
            <a:r>
              <a:rPr lang="en-IN" dirty="0"/>
              <a:t> "Introduction to Computer Science using Python: A Computational Problem-Solving Focus"</a:t>
            </a:r>
          </a:p>
        </p:txBody>
      </p:sp>
    </p:spTree>
    <p:extLst>
      <p:ext uri="{BB962C8B-B14F-4D97-AF65-F5344CB8AC3E}">
        <p14:creationId xmlns:p14="http://schemas.microsoft.com/office/powerpoint/2010/main" val="373717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DBAD-0921-4C8A-B28A-5A7F825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DEFD-F0DF-45BA-AB1E-6890CE70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Indentation in Python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D7EB9-E0E1-4788-89E9-35E974B8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94" y="2597749"/>
            <a:ext cx="9254742" cy="40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FDF9-6E3E-4287-8FB0-4F01CDA6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53FE-C8BD-4C41-B393-D7D28ABD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761DE-AF88-4703-B74B-D1BA3D9E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51" y="1027906"/>
            <a:ext cx="9729810" cy="38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609-525A-4031-BE35-57EB1DAF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31E2-08D0-40C4-9835-6E616173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1C8DE-F280-46A5-9B4B-FBE9DA7C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82" y="1964007"/>
            <a:ext cx="9174916" cy="34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0E2-CB53-4E4C-800B-F0D9D05E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C539-8C67-4F21-BB1E-C752ED7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Nested if Statements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FDA23-F880-42CA-92E0-B4E2D85D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3" y="2529882"/>
            <a:ext cx="9132205" cy="39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109A-2C13-4854-BF9B-D3F59105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19A1-DB5F-4228-BF06-64EDB761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F0"/>
                </a:solidFill>
              </a:rPr>
              <a:t>elif</a:t>
            </a:r>
            <a:r>
              <a:rPr lang="en-IN" dirty="0">
                <a:solidFill>
                  <a:srgbClr val="00B0F0"/>
                </a:solidFill>
              </a:rPr>
              <a:t> Header in Python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0C31-C8D0-41AE-94C3-D82969C1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96" y="2565520"/>
            <a:ext cx="6743362" cy="3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5C57-BADE-49CD-AF8D-F2846B67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5377-2F98-4935-B385-524D9C0C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iterative control statement </a:t>
            </a:r>
            <a:r>
              <a:rPr lang="en-US" dirty="0"/>
              <a:t>is a control statement </a:t>
            </a:r>
            <a:r>
              <a:rPr lang="en-US" dirty="0">
                <a:solidFill>
                  <a:srgbClr val="00B0F0"/>
                </a:solidFill>
              </a:rPr>
              <a:t>that allows for the repeated execution of a set of statements.</a:t>
            </a:r>
          </a:p>
          <a:p>
            <a:r>
              <a:rPr lang="en-IN" dirty="0">
                <a:solidFill>
                  <a:srgbClr val="00B050"/>
                </a:solidFill>
              </a:rPr>
              <a:t>While Statement</a:t>
            </a:r>
            <a:endParaRPr lang="en-US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63BED-130E-4E6F-BEB2-763252AB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3428999"/>
            <a:ext cx="10733103" cy="34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2720-8418-4B60-A763-D8B9F027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0B9B-EF6F-4FAD-9F0C-A4827043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96A2-0CB9-4C38-A54D-E26C65B5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30" y="2567396"/>
            <a:ext cx="10417001" cy="22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22C2-F9F0-4CE9-B691-6EC137C9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2285-22A1-4C36-AB19-0C2DB976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3165F-92CA-4FB9-A5BE-F8137A81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7" y="681036"/>
            <a:ext cx="10179871" cy="51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23C-DB08-4002-8E84-E9951AF7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4CF1-AED9-420F-820F-7FA04A58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Infinite loops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B98AD-0B6F-4048-A748-AF819803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44" y="2843397"/>
            <a:ext cx="7092056" cy="32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08D-D715-476E-8C5E-D1BA176C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8F78-9303-4D5D-A3F4-06E0273F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Definite vs. Indefinite Loops</a:t>
            </a:r>
          </a:p>
          <a:p>
            <a:r>
              <a:rPr lang="en-US" dirty="0"/>
              <a:t>A definite loop is a program loop in which </a:t>
            </a:r>
            <a:r>
              <a:rPr lang="en-US" dirty="0">
                <a:solidFill>
                  <a:srgbClr val="0070C0"/>
                </a:solidFill>
              </a:rPr>
              <a:t>the number of times the loop will iterate </a:t>
            </a:r>
            <a:r>
              <a:rPr lang="en-US" dirty="0">
                <a:solidFill>
                  <a:srgbClr val="00B050"/>
                </a:solidFill>
              </a:rPr>
              <a:t>can be determined </a:t>
            </a:r>
            <a:r>
              <a:rPr lang="en-US" dirty="0">
                <a:solidFill>
                  <a:srgbClr val="0070C0"/>
                </a:solidFill>
              </a:rPr>
              <a:t>before the loop is executed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An indefinite loop is a program loop in which </a:t>
            </a:r>
            <a:r>
              <a:rPr lang="en-US" dirty="0">
                <a:solidFill>
                  <a:srgbClr val="0070C0"/>
                </a:solidFill>
              </a:rPr>
              <a:t>the number of times that the loop will iterate </a:t>
            </a:r>
            <a:r>
              <a:rPr lang="en-US" dirty="0">
                <a:solidFill>
                  <a:srgbClr val="00B050"/>
                </a:solidFill>
              </a:rPr>
              <a:t>cannot be determined </a:t>
            </a:r>
            <a:r>
              <a:rPr lang="en-US" dirty="0">
                <a:solidFill>
                  <a:srgbClr val="0070C0"/>
                </a:solidFill>
              </a:rPr>
              <a:t>before the loop is executed.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CF5-52C6-4265-83FE-2AF2F289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5627-9112-4E64-BA52-017305AB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is  </a:t>
            </a:r>
            <a:r>
              <a:rPr lang="en-US" dirty="0">
                <a:solidFill>
                  <a:srgbClr val="0070C0"/>
                </a:solidFill>
              </a:rPr>
              <a:t>the order</a:t>
            </a:r>
            <a:r>
              <a:rPr lang="en-US" dirty="0"/>
              <a:t> that </a:t>
            </a:r>
            <a:r>
              <a:rPr lang="en-US" dirty="0">
                <a:solidFill>
                  <a:srgbClr val="0070C0"/>
                </a:solidFill>
              </a:rPr>
              <a:t>instructions are executed in a program</a:t>
            </a:r>
          </a:p>
          <a:p>
            <a:r>
              <a:rPr lang="en-US" dirty="0">
                <a:solidFill>
                  <a:srgbClr val="0070C0"/>
                </a:solidFill>
              </a:rPr>
              <a:t>sequential control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selection control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iterative control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30254-44A9-46C5-8E21-658949CE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52" y="3178268"/>
            <a:ext cx="8523362" cy="24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3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ACE1-9A19-4AD3-8235-7CF322D6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4787-04D2-4318-8F60-72C5FE1C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Even number between 1 to 50</a:t>
            </a:r>
          </a:p>
          <a:p>
            <a:r>
              <a:rPr lang="en-US" dirty="0"/>
              <a:t>to find if a number is prime or not</a:t>
            </a:r>
          </a:p>
          <a:p>
            <a:r>
              <a:rPr lang="en-US" dirty="0"/>
              <a:t>to find Factorial of number n ( n!=1x2x3x…n)</a:t>
            </a:r>
          </a:p>
          <a:p>
            <a:r>
              <a:rPr lang="en-US" dirty="0"/>
              <a:t>to find all the divisor of a number</a:t>
            </a:r>
          </a:p>
          <a:p>
            <a:r>
              <a:rPr lang="en-US" dirty="0"/>
              <a:t>to reverse a number</a:t>
            </a:r>
          </a:p>
          <a:p>
            <a:r>
              <a:rPr lang="en-US" dirty="0"/>
              <a:t>for generation of prime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3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752F-4A3F-4848-AD92-A9AAB19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F15B-75B7-4D86-A830-6248FEBB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Boolean data type - </a:t>
            </a:r>
            <a:r>
              <a:rPr lang="en-IN" dirty="0">
                <a:solidFill>
                  <a:srgbClr val="0070C0"/>
                </a:solidFill>
              </a:rPr>
              <a:t>True and </a:t>
            </a:r>
            <a:r>
              <a:rPr lang="en-IN" dirty="0">
                <a:solidFill>
                  <a:srgbClr val="FF0000"/>
                </a:solidFill>
              </a:rPr>
              <a:t>False</a:t>
            </a:r>
            <a:r>
              <a:rPr lang="en-IN" dirty="0">
                <a:solidFill>
                  <a:srgbClr val="0070C0"/>
                </a:solidFill>
              </a:rPr>
              <a:t> (1 and </a:t>
            </a:r>
            <a:r>
              <a:rPr lang="en-IN" dirty="0">
                <a:solidFill>
                  <a:srgbClr val="FF0000"/>
                </a:solidFill>
              </a:rPr>
              <a:t>0)</a:t>
            </a:r>
          </a:p>
          <a:p>
            <a:r>
              <a:rPr lang="en-IN" dirty="0"/>
              <a:t>Boolean expression </a:t>
            </a:r>
            <a:r>
              <a:rPr lang="en-US" dirty="0"/>
              <a:t>are used </a:t>
            </a:r>
            <a:r>
              <a:rPr lang="en-US" dirty="0">
                <a:solidFill>
                  <a:srgbClr val="0070C0"/>
                </a:solidFill>
              </a:rPr>
              <a:t>to denote the conditions for selection and iterative control statements</a:t>
            </a:r>
          </a:p>
          <a:p>
            <a:r>
              <a:rPr lang="en-IN" dirty="0">
                <a:solidFill>
                  <a:srgbClr val="00B050"/>
                </a:solidFill>
              </a:rPr>
              <a:t>Relational Operators</a:t>
            </a:r>
            <a:endParaRPr lang="en-US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1811E-524C-4FC0-88A3-6A89AB4C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3" y="3569285"/>
            <a:ext cx="8572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437E-1064-4CC2-AD44-1E36CE02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ADA0-60E0-403E-84F5-2E4AFADC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 = 10 variable num </a:t>
            </a:r>
            <a:r>
              <a:rPr lang="en-US" dirty="0">
                <a:solidFill>
                  <a:srgbClr val="0070C0"/>
                </a:solidFill>
              </a:rPr>
              <a:t>is assigned </a:t>
            </a:r>
            <a:r>
              <a:rPr lang="en-US" dirty="0"/>
              <a:t>the value 10 </a:t>
            </a:r>
          </a:p>
          <a:p>
            <a:r>
              <a:rPr lang="en-US" dirty="0"/>
              <a:t>num == 10 variable num is </a:t>
            </a:r>
            <a:r>
              <a:rPr lang="en-US" dirty="0">
                <a:solidFill>
                  <a:srgbClr val="0070C0"/>
                </a:solidFill>
              </a:rPr>
              <a:t>compared to </a:t>
            </a:r>
            <a:r>
              <a:rPr lang="en-US" dirty="0"/>
              <a:t>the value 10</a:t>
            </a:r>
          </a:p>
          <a:p>
            <a:r>
              <a:rPr lang="en-IN" dirty="0">
                <a:solidFill>
                  <a:srgbClr val="00B050"/>
                </a:solidFill>
              </a:rPr>
              <a:t>Membership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09E3-83C4-474B-8794-BFD37238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76" y="3734060"/>
            <a:ext cx="6654430" cy="21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6484-13A5-4242-AA49-D63EC177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D460-1BCC-4198-ACE4-4C56BCCD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84" y="1870013"/>
            <a:ext cx="10515600" cy="4351338"/>
          </a:xfrm>
        </p:spPr>
        <p:txBody>
          <a:bodyPr/>
          <a:lstStyle/>
          <a:p>
            <a:r>
              <a:rPr lang="en-IN" dirty="0"/>
              <a:t>Boolean (logical) </a:t>
            </a:r>
            <a:r>
              <a:rPr lang="en-IN" dirty="0">
                <a:solidFill>
                  <a:srgbClr val="00B050"/>
                </a:solidFill>
              </a:rPr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CC788-C46E-47BE-9156-3FDE5856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38" y="2475681"/>
            <a:ext cx="5452130" cy="202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0174B-A7A3-4A67-94D4-C1BCC164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99" y="4883844"/>
            <a:ext cx="1725769" cy="39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AF6E1-AA40-41B3-B5EE-6245984AB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625" y="5540063"/>
            <a:ext cx="2343955" cy="37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1C313-D730-4F2A-820E-C4F29DA27136}"/>
              </a:ext>
            </a:extLst>
          </p:cNvPr>
          <p:cNvSpPr txBox="1"/>
          <p:nvPr/>
        </p:nvSpPr>
        <p:spPr>
          <a:xfrm>
            <a:off x="5748022" y="4757081"/>
            <a:ext cx="339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Meaning less in most of programming language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but Python support </a:t>
            </a:r>
          </a:p>
        </p:txBody>
      </p:sp>
    </p:spTree>
    <p:extLst>
      <p:ext uri="{BB962C8B-B14F-4D97-AF65-F5344CB8AC3E}">
        <p14:creationId xmlns:p14="http://schemas.microsoft.com/office/powerpoint/2010/main" val="2397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156D-2796-4A85-9E8A-65130D2A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3E9C-710C-443E-B35D-7054F494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Operator Precedence and Boolean Expressions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D1FC-E37B-47FC-9E61-7A171DB9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7" y="2625946"/>
            <a:ext cx="6980349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2AB-58F3-41F8-BBB0-C4E7B8B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0E22-FD1E-4FFD-BF45-C0E9C88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Short-Circuit (Lazy) Evaluation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63BF4-76B4-4DDC-AB58-E6712F4B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93" y="2450144"/>
            <a:ext cx="4781550" cy="59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87E90-5CBE-4528-802D-9322B8A46119}"/>
              </a:ext>
            </a:extLst>
          </p:cNvPr>
          <p:cNvSpPr txBox="1"/>
          <p:nvPr/>
        </p:nvSpPr>
        <p:spPr>
          <a:xfrm>
            <a:off x="1307236" y="3429000"/>
            <a:ext cx="100465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short-circuit (lazy) evaluation, the second operand of Boolean operators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is not evaluated if the value of the Boolean expression can be determined from the first operand alone.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05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FE9-4822-4D68-B05F-E8825BAF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F637-80FA-4ABF-81DB-D1BB6122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Logically Equivalent Boolean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E5F5-3BDD-4BC9-89CC-3ACE1B97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48" y="2752043"/>
            <a:ext cx="8454835" cy="32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B3A6-EE8C-4D4E-A695-5FC7A7F2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A1BA-5371-476D-BF69-EDE56273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If Statement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175BE-827D-4AE8-AC4B-68F91024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536"/>
            <a:ext cx="10071158" cy="20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316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Basics Building Blocks Of Python – Control Structures </vt:lpstr>
      <vt:lpstr>Control Structure</vt:lpstr>
      <vt:lpstr>Boolean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Control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Building Blocks Of Python – Control Structures </dc:title>
  <dc:creator>DELL</dc:creator>
  <cp:lastModifiedBy>DELL</cp:lastModifiedBy>
  <cp:revision>15</cp:revision>
  <dcterms:created xsi:type="dcterms:W3CDTF">2020-12-17T12:49:54Z</dcterms:created>
  <dcterms:modified xsi:type="dcterms:W3CDTF">2020-12-17T14:21:27Z</dcterms:modified>
</cp:coreProperties>
</file>