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618-07D4-466E-B224-1751F4772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18781-8C9F-43A5-B435-6EFF03E9C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0F35-B880-484B-A4A0-9B95CB78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3480-7774-4E59-809D-D09C6DF6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6257-04D4-400C-B754-6A4D8B2E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5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2F25-D2B4-4A69-9690-CB271D99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246E3-35BE-49C2-A334-317669DC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491E-AD20-4F8E-9309-8F0663C1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C3FD-AC56-4CCC-A973-D30DA189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265F-CC6E-45D9-8D92-E393AFB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3FC1C-EF20-4D61-9316-2315A0D64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9F4DD-1F80-48EA-9479-018013DF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F856-EFE9-4DEB-B174-461FC3DF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4ECF-ED00-4464-BB89-0EDAFF3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9CE0-2446-415E-A70D-DD20B96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9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78D8-242D-446C-80E5-4B80BB3D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E533-E10E-4673-9920-9174FE47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715-7AB7-4FA0-B23C-B29F293B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E722-2DA8-4CF0-BBE5-896D457D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CD1B9-6EEE-4AB4-A0F7-32100912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9C06-8469-46BC-8DFD-95C09C9D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76BE6-FF64-4F43-B36C-C91A8907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444D-D0D6-4C9E-B3D3-E44DCB7D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57A5-1C57-4497-9B01-B750043B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13C4-DA90-4C99-8DDC-7C11160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5A7-A0E4-46A8-889C-967B65A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77B2-DC25-4C06-805A-0F5C35451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937D-C0A1-41F0-9BDC-23A41A75E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13B14-93BB-4018-A501-D1750003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B73EC-C880-435A-B9B6-D9D39547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0A7F-09F2-46FE-98E0-75CF788B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3E91-19DC-402A-888B-3AA70C3D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926F-3F46-4573-BB70-1175DBFB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1B611-D9DA-4F26-856D-45C3CD7F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5F30B-3A59-48F3-98DF-E70B512B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FDD9D-3C58-44EB-8D4D-01D960B15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207CF-1A5A-4084-B1AE-9977A9D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9B7D1-E5C8-4695-8109-7E64DAF6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16CA4-8790-4637-BE4F-43837A7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8588-D247-4117-9E29-ADA0DB56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DD14C-0985-4ACD-B1C4-3F9DC225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CD8A-8E86-4E1B-A70E-BAC99A37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EEC91-1704-47FA-A91F-A07847C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7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FAC8F-C8D1-46F7-B298-42428A78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B870C-AE86-4BE2-B2FF-F4C69CC5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0B9D-DC0E-4040-84DE-9004F4D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9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208B-3B76-4D67-BD5C-0DECB17A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85D6-77FD-41AD-AB5B-A2683601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F026-C885-4F9F-BC9C-3367AC723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F6FC-2FE1-425D-937E-9AB5C220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ABEDF-6CE0-4575-905C-B3D99759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CD6BF-3DF0-4ABC-83E7-BC61417B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691-CDFA-484B-A0A8-E85E0FB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95D1A-6AFA-4CD5-99FD-12061AB5F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C8CB-FDF9-438B-B57A-47101E5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D51CD-D8FB-4A83-9DC5-56E3120C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5B35-50BC-4D0E-AAB0-6783D766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B9FB-DDB1-44D4-891A-61BD4E3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F5E04-3E97-4782-B3FC-ED0EB3C4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6122-C46B-4ED8-9937-B07EF589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B874-7D8F-451D-9BD8-43AB129C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B989-C167-426C-AA3F-36C7FC5CD74E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02F8-16C8-4D85-B6F6-B55119A8F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F755-6BC5-43A9-9917-4B08B4952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4B43-9FE3-42E6-B6DC-0BB31A1F8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6961-5046-4657-9DD2-2CCDB8593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Basics Building Blocks Of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7A4F-872C-4BA2-8BE6-9A85F5139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Source: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N" dirty="0"/>
              <a:t>Charles </a:t>
            </a:r>
            <a:r>
              <a:rPr lang="en-IN" dirty="0" err="1"/>
              <a:t>Dierbach</a:t>
            </a:r>
            <a:r>
              <a:rPr lang="en-IN" dirty="0"/>
              <a:t> "Introduction to Computer Science using Python: A Computational Problem-Solving Focus"</a:t>
            </a:r>
          </a:p>
        </p:txBody>
      </p:sp>
    </p:spTree>
    <p:extLst>
      <p:ext uri="{BB962C8B-B14F-4D97-AF65-F5344CB8AC3E}">
        <p14:creationId xmlns:p14="http://schemas.microsoft.com/office/powerpoint/2010/main" val="373717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5E89-D3A9-4D6D-BE21-2BBDFB76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</a:t>
            </a:r>
            <a:r>
              <a:rPr lang="en-IN" dirty="0">
                <a:solidFill>
                  <a:srgbClr val="0070C0"/>
                </a:solidFill>
              </a:rPr>
              <a:t>format</a:t>
            </a:r>
            <a:r>
              <a:rPr lang="en-IN" dirty="0"/>
              <a:t>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25CB-0F6C-4B6D-9025-1E3CBA2F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24EE-F6FC-41BA-B4E5-F9FC7E21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31" y="2253237"/>
            <a:ext cx="9451354" cy="172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98D1-FA2D-4FA8-B452-CF8CC8EF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0A02-1E7B-4E42-8F4E-7F90F46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format(value, </a:t>
            </a:r>
            <a:r>
              <a:rPr lang="en-IN" dirty="0" err="1">
                <a:solidFill>
                  <a:srgbClr val="0070C0"/>
                </a:solidFill>
              </a:rPr>
              <a:t>format_specifier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For example, to produce the string 'Hello' </a:t>
            </a:r>
            <a:r>
              <a:rPr lang="en-US" dirty="0">
                <a:solidFill>
                  <a:srgbClr val="0070C0"/>
                </a:solidFill>
              </a:rPr>
              <a:t>left-justified in a field width of 20 characters</a:t>
            </a:r>
            <a:r>
              <a:rPr lang="en-US" dirty="0"/>
              <a:t> would be done as follows, </a:t>
            </a:r>
          </a:p>
          <a:p>
            <a:pPr marL="0" indent="0">
              <a:buNone/>
            </a:pPr>
            <a:r>
              <a:rPr lang="en-US" dirty="0"/>
              <a:t>	format('Hello', ' &lt; 20') ➝ 'Hello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right-justify the string</a:t>
            </a:r>
            <a:r>
              <a:rPr lang="en-US" dirty="0"/>
              <a:t>, the following would be used, </a:t>
            </a:r>
          </a:p>
          <a:p>
            <a:pPr marL="0" indent="0">
              <a:buNone/>
            </a:pPr>
            <a:r>
              <a:rPr lang="en-US" dirty="0"/>
              <a:t>	format('Hello', ' &gt; 20') ➝ ‘                        Hello'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9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D66E-BB70-4EE9-9F61-47D1DC71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 and Keyboard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503C-5253-466F-A7F7-E54833E2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can come from the user by use of </a:t>
            </a:r>
            <a:r>
              <a:rPr lang="en-US" dirty="0">
                <a:solidFill>
                  <a:srgbClr val="0070C0"/>
                </a:solidFill>
              </a:rPr>
              <a:t>the input function 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6D7B-AEE2-4167-B890-0A39CBAA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2698812"/>
            <a:ext cx="7120079" cy="10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366F-790A-4BDB-8F39-072167A8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9A0A-C922-409F-933A-6FA2E70C4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</a:t>
            </a:r>
            <a:r>
              <a:rPr lang="en-US" dirty="0">
                <a:solidFill>
                  <a:srgbClr val="0070C0"/>
                </a:solidFill>
              </a:rPr>
              <a:t>built-in type conversion functions </a:t>
            </a:r>
            <a:r>
              <a:rPr lang="en-US" dirty="0">
                <a:solidFill>
                  <a:srgbClr val="FF0000"/>
                </a:solidFill>
              </a:rPr>
              <a:t>int() and float()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CA1C8-7AE7-4B22-AE26-21B74918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26" y="2966142"/>
            <a:ext cx="9373459" cy="17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1DE6-9F07-4659-9969-3B3DC7E4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38F-36A4-48B0-9C1A-47D41176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is a </a:t>
            </a:r>
            <a:r>
              <a:rPr lang="en-US" dirty="0">
                <a:solidFill>
                  <a:srgbClr val="0070C0"/>
                </a:solidFill>
              </a:rPr>
              <a:t>sequence of one or more characters</a:t>
            </a:r>
            <a:r>
              <a:rPr lang="en-US" dirty="0"/>
              <a:t> used </a:t>
            </a:r>
            <a:r>
              <a:rPr lang="en-US" dirty="0">
                <a:solidFill>
                  <a:srgbClr val="00B050"/>
                </a:solidFill>
              </a:rPr>
              <a:t>to provide a name for a given program element</a:t>
            </a:r>
          </a:p>
          <a:p>
            <a:r>
              <a:rPr lang="en-US" dirty="0"/>
              <a:t>Python is </a:t>
            </a:r>
            <a:r>
              <a:rPr lang="en-US" dirty="0">
                <a:solidFill>
                  <a:srgbClr val="0070C0"/>
                </a:solidFill>
              </a:rPr>
              <a:t>case sensitive </a:t>
            </a:r>
            <a:r>
              <a:rPr lang="en-US" dirty="0"/>
              <a:t>, thus, </a:t>
            </a:r>
            <a:r>
              <a:rPr lang="en-US" dirty="0" err="1"/>
              <a:t>eg</a:t>
            </a:r>
            <a:r>
              <a:rPr lang="en-US" dirty="0"/>
              <a:t>: Area is different from area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C1035-129E-4A04-A375-7D8B1979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87" y="3429000"/>
            <a:ext cx="7613036" cy="23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BC1-B245-4428-9CC8-54ECB77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550D3-1DA0-41E3-ADF1-1F088EDFB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6849"/>
            <a:ext cx="11807301" cy="1944362"/>
          </a:xfrm>
        </p:spPr>
      </p:pic>
    </p:spTree>
    <p:extLst>
      <p:ext uri="{BB962C8B-B14F-4D97-AF65-F5344CB8AC3E}">
        <p14:creationId xmlns:p14="http://schemas.microsoft.com/office/powerpoint/2010/main" val="391713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2384-96F0-478D-BDC0-7F2D0140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E0F9-EA73-4C79-8ACC-485F74CB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 </a:t>
            </a:r>
            <a:r>
              <a:rPr lang="en-US" dirty="0">
                <a:solidFill>
                  <a:srgbClr val="0070C0"/>
                </a:solidFill>
              </a:rPr>
              <a:t>is a symb</a:t>
            </a:r>
            <a:r>
              <a:rPr lang="en-US" dirty="0"/>
              <a:t>ol that represents </a:t>
            </a:r>
            <a:r>
              <a:rPr lang="en-US" dirty="0">
                <a:solidFill>
                  <a:srgbClr val="0070C0"/>
                </a:solidFill>
              </a:rPr>
              <a:t>an operation that may be performed on one or more operands </a:t>
            </a:r>
            <a:r>
              <a:rPr lang="en-US" dirty="0"/>
              <a:t>.</a:t>
            </a:r>
          </a:p>
          <a:p>
            <a:r>
              <a:rPr lang="en-US" dirty="0"/>
              <a:t>Operators that take one operand are called </a:t>
            </a:r>
            <a:r>
              <a:rPr lang="en-US" dirty="0">
                <a:solidFill>
                  <a:srgbClr val="0070C0"/>
                </a:solidFill>
              </a:rPr>
              <a:t>unary operators</a:t>
            </a:r>
            <a:r>
              <a:rPr lang="en-US" dirty="0"/>
              <a:t>. Operators that take two operands are called </a:t>
            </a:r>
            <a:r>
              <a:rPr lang="en-US" dirty="0">
                <a:solidFill>
                  <a:srgbClr val="0070C0"/>
                </a:solidFill>
              </a:rPr>
              <a:t>binary operators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2508-42F5-44FB-A508-83948FA8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7E80-DC0F-4ACC-BC8E-919A7598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96743-DE2D-41C1-A23A-10167DC0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57" y="1997475"/>
            <a:ext cx="6520676" cy="33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6479-A38E-470F-A938-BD06C073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2AFF-5B5A-4260-A130-E0824D97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954C5-69AF-4573-B0B8-3244D5D5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13" y="1340528"/>
            <a:ext cx="8033333" cy="32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A1F8-A51D-41D2-9E07-B087CEEE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A7B7-1152-437C-BC45-DFD40A58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is </a:t>
            </a:r>
            <a:r>
              <a:rPr lang="en-US" dirty="0">
                <a:solidFill>
                  <a:srgbClr val="0070C0"/>
                </a:solidFill>
              </a:rPr>
              <a:t>a combination of symbols that evaluates to a value</a:t>
            </a:r>
            <a:r>
              <a:rPr lang="en-US" dirty="0"/>
              <a:t>.</a:t>
            </a:r>
          </a:p>
          <a:p>
            <a:r>
              <a:rPr lang="en-US" dirty="0"/>
              <a:t>consist of </a:t>
            </a:r>
            <a:r>
              <a:rPr lang="en-US" dirty="0">
                <a:solidFill>
                  <a:srgbClr val="0070C0"/>
                </a:solidFill>
              </a:rPr>
              <a:t>a combination of operators and operands</a:t>
            </a:r>
            <a:r>
              <a:rPr lang="en-US" dirty="0"/>
              <a:t>,</a:t>
            </a:r>
          </a:p>
          <a:p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IN" dirty="0"/>
              <a:t>4 + (3 * k) 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subexpression </a:t>
            </a:r>
            <a:r>
              <a:rPr lang="en-US" dirty="0"/>
              <a:t>is any expression that is part of a larger expression.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B5F0C-8CDD-4B62-B79E-621FDAB6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5" y="4234023"/>
            <a:ext cx="9702443" cy="63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8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9B1F-0A87-4DE9-BCE0-77356A41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1F57-7665-47BC-8B14-40719C83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name (identifier) that </a:t>
            </a:r>
            <a:r>
              <a:rPr lang="en-US" dirty="0">
                <a:solidFill>
                  <a:srgbClr val="00B0F0"/>
                </a:solidFill>
              </a:rPr>
              <a:t>is associated with a value</a:t>
            </a:r>
          </a:p>
          <a:p>
            <a:r>
              <a:rPr lang="en-US" dirty="0">
                <a:solidFill>
                  <a:srgbClr val="00B050"/>
                </a:solidFill>
              </a:rPr>
              <a:t>Variable Update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BABE9-DBF7-477B-AAE0-7E9736C2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83" y="2610565"/>
            <a:ext cx="2550017" cy="766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88FC5-3EE0-40FA-AC6A-6E44BD88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79" y="3891342"/>
            <a:ext cx="2730321" cy="270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7F6CA-7EFA-4F6A-B7B2-0929139B1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82" y="4612180"/>
            <a:ext cx="6903076" cy="15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E5A6-4961-4A89-9B78-963B2936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&amp;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6292-A95F-40EC-8F5F-3D80331F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DA2C7-8A89-42C7-A223-BDB40FE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3" y="2050742"/>
            <a:ext cx="9354803" cy="26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2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0BE3-46E4-4CDF-8C1A-34F66597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5B27-6E19-4B36-8137-6FDA410C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Variable assignment to another variable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Variable Reassignment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7039B-3ED3-424A-8873-678C011C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76" y="2517163"/>
            <a:ext cx="6233375" cy="1326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CE44A-5D04-4225-9643-227CE993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43" y="4785754"/>
            <a:ext cx="7057623" cy="15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1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BEB-B1DE-4374-B93F-B2971C27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3994-4EE1-48C7-B32A-14C9440B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</a:t>
            </a:r>
            <a:r>
              <a:rPr lang="en-US" dirty="0">
                <a:solidFill>
                  <a:srgbClr val="0070C0"/>
                </a:solidFill>
              </a:rPr>
              <a:t>the same variable can be associated with values of different type during program execution</a:t>
            </a:r>
            <a:r>
              <a:rPr lang="en-US" dirty="0"/>
              <a:t>, as indicated below.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F3E1-CBCF-4A3F-BE7B-FA77DDEB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7" y="2861483"/>
            <a:ext cx="4615116" cy="13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F2D2-614F-4A61-BF1A-5DEB2897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00E1-1B7C-453E-B658-0AC90FE1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</a:t>
            </a:r>
            <a:r>
              <a:rPr lang="en-US" dirty="0">
                <a:solidFill>
                  <a:srgbClr val="0070C0"/>
                </a:solidFill>
              </a:rPr>
              <a:t>is a name that is associated with a value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assignment operator, =, </a:t>
            </a:r>
            <a:r>
              <a:rPr lang="en-US" dirty="0"/>
              <a:t>is used to assign values to variables. </a:t>
            </a:r>
          </a:p>
          <a:p>
            <a:r>
              <a:rPr lang="en-US" dirty="0">
                <a:solidFill>
                  <a:srgbClr val="0070C0"/>
                </a:solidFill>
              </a:rPr>
              <a:t>An immutable value </a:t>
            </a:r>
            <a:r>
              <a:rPr lang="en-US" dirty="0"/>
              <a:t>is a value </a:t>
            </a:r>
            <a:r>
              <a:rPr lang="en-US" dirty="0">
                <a:solidFill>
                  <a:srgbClr val="FF0000"/>
                </a:solidFill>
              </a:rPr>
              <a:t>that cannot be changed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0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1E95-0D59-4A0C-A908-03A58C47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31AD-F02A-4C8B-A650-7DAC89F0E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literal is </a:t>
            </a:r>
            <a:r>
              <a:rPr lang="en-US" dirty="0">
                <a:solidFill>
                  <a:srgbClr val="00B0F0"/>
                </a:solidFill>
              </a:rPr>
              <a:t>a sequence of one or more characters that stands for itself</a:t>
            </a:r>
          </a:p>
          <a:p>
            <a:r>
              <a:rPr lang="en-IN" dirty="0">
                <a:solidFill>
                  <a:srgbClr val="00B050"/>
                </a:solidFill>
              </a:rPr>
              <a:t>Numeric Literals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187CD-170D-4241-B499-A453E020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39" y="3116062"/>
            <a:ext cx="9296555" cy="30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5353-798D-4D33-979C-D343CA66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DBE-063F-411F-ADA4-E99D963C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String Literals</a:t>
            </a:r>
          </a:p>
          <a:p>
            <a:pPr lvl="1"/>
            <a:r>
              <a:rPr lang="en-US" dirty="0"/>
              <a:t>In Python, string literals may be delimited (surrounded) by a matching pair of either </a:t>
            </a:r>
            <a:r>
              <a:rPr lang="en-US" dirty="0">
                <a:solidFill>
                  <a:srgbClr val="0070C0"/>
                </a:solidFill>
              </a:rPr>
              <a:t>single (') or double (") quotes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US" dirty="0"/>
              <a:t>'Hello’        'Smith, John’        "Baltimore, Maryland 21210“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&gt;&gt;&gt;print('Welcome to Python!’)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Welcome to Python!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8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214-C8A8-45C8-8C4D-53CADB0D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E748-10AB-4293-AC7D-55321C1E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8343" y="-61364"/>
            <a:ext cx="12283421" cy="77169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C00CC-E9E0-429A-865C-16107173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" y="2148396"/>
            <a:ext cx="10186731" cy="29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19F7-5E34-4C21-9F38-21D4F267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1E32-98BF-4DD3-A08C-3857D222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Control Characters </a:t>
            </a:r>
          </a:p>
          <a:p>
            <a:pPr lvl="1"/>
            <a:r>
              <a:rPr lang="en-US" dirty="0"/>
              <a:t>These are special characters that </a:t>
            </a:r>
            <a:r>
              <a:rPr lang="en-US" dirty="0">
                <a:solidFill>
                  <a:srgbClr val="0070C0"/>
                </a:solidFill>
              </a:rPr>
              <a:t>are not displayed on the screen</a:t>
            </a:r>
            <a:r>
              <a:rPr lang="en-US" dirty="0"/>
              <a:t>. Rather, </a:t>
            </a:r>
            <a:r>
              <a:rPr lang="en-US" dirty="0">
                <a:solidFill>
                  <a:srgbClr val="0070C0"/>
                </a:solidFill>
              </a:rPr>
              <a:t>they control the display of output.</a:t>
            </a:r>
          </a:p>
          <a:p>
            <a:pPr lvl="1"/>
            <a:r>
              <a:rPr lang="en-US" dirty="0"/>
              <a:t>&gt;&gt;&gt; print('Hello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/>
              <a:t>Jennifer</a:t>
            </a:r>
            <a:r>
              <a:rPr lang="en-US" dirty="0"/>
              <a:t> Smith’) </a:t>
            </a:r>
          </a:p>
          <a:p>
            <a:pPr marL="457200" lvl="1" indent="0">
              <a:buNone/>
            </a:pPr>
            <a:r>
              <a:rPr lang="en-US" dirty="0"/>
              <a:t>which is displayed as follows,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Hello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Jennifer Smith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An escape sequence </a:t>
            </a:r>
            <a:r>
              <a:rPr lang="en-US" dirty="0"/>
              <a:t>is a </a:t>
            </a:r>
            <a:r>
              <a:rPr lang="en-US" dirty="0">
                <a:solidFill>
                  <a:srgbClr val="00B050"/>
                </a:solidFill>
              </a:rPr>
              <a:t>string of one or more characters used to denote control characters.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3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460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Basics Building Blocks Of Python </vt:lpstr>
      <vt:lpstr>Variable</vt:lpstr>
      <vt:lpstr>PowerPoint Presentation</vt:lpstr>
      <vt:lpstr>PowerPoint Presentation</vt:lpstr>
      <vt:lpstr>Point to remember</vt:lpstr>
      <vt:lpstr>Literals </vt:lpstr>
      <vt:lpstr>PowerPoint Presentation</vt:lpstr>
      <vt:lpstr>PowerPoint Presentation</vt:lpstr>
      <vt:lpstr>PowerPoint Presentation</vt:lpstr>
      <vt:lpstr>Built-in format Function </vt:lpstr>
      <vt:lpstr>String Formatting</vt:lpstr>
      <vt:lpstr>Variable Assignment and Keyboard Input</vt:lpstr>
      <vt:lpstr>PowerPoint Presentation</vt:lpstr>
      <vt:lpstr>Identifier</vt:lpstr>
      <vt:lpstr>Keywords</vt:lpstr>
      <vt:lpstr>Operators </vt:lpstr>
      <vt:lpstr>Arithmetic operators</vt:lpstr>
      <vt:lpstr>PowerPoint Presentation</vt:lpstr>
      <vt:lpstr>Expressions</vt:lpstr>
      <vt:lpstr>Operator Precedence &amp; Associativity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BUILDING BLOCKS OF PYTHON</dc:title>
  <dc:creator>DELL</dc:creator>
  <cp:lastModifiedBy>DELL</cp:lastModifiedBy>
  <cp:revision>13</cp:revision>
  <dcterms:created xsi:type="dcterms:W3CDTF">2020-12-10T17:16:45Z</dcterms:created>
  <dcterms:modified xsi:type="dcterms:W3CDTF">2020-12-11T03:59:29Z</dcterms:modified>
</cp:coreProperties>
</file>