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6858000" cx="12192000"/>
  <p:notesSz cx="6858000" cy="9144000"/>
  <p:embeddedFontLst>
    <p:embeddedFont>
      <p:font typeface="Belleza"/>
      <p:regular r:id="rId53"/>
    </p:embeddedFont>
    <p:embeddedFont>
      <p:font typeface="Merriweather Sans"/>
      <p:regular r:id="rId54"/>
      <p:bold r:id="rId55"/>
      <p:italic r:id="rId56"/>
      <p:boldItalic r:id="rId57"/>
    </p:embeddedFont>
    <p:embeddedFont>
      <p:font typeface="Lato"/>
      <p:regular r:id="rId58"/>
      <p:bold r:id="rId59"/>
      <p:italic r:id="rId60"/>
      <p:boldItalic r:id="rId61"/>
    </p:embeddedFont>
    <p:embeddedFont>
      <p:font typeface="Book Antiqua"/>
      <p:regular r:id="rId62"/>
      <p:bold r:id="rId63"/>
      <p:italic r:id="rId64"/>
      <p:boldItalic r:id="rId65"/>
    </p:embeddedFont>
    <p:embeddedFont>
      <p:font typeface="Rubik"/>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0" roundtripDataSignature="AMtx7mjimDhHXtVbcsNEqcmPCAlOhLG6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2533E6-019A-441F-B954-A3583983BD92}">
  <a:tblStyle styleId="{572533E6-019A-441F-B954-A3583983BD9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2C5502A4-72A1-4498-A70A-3962EA8FF57E}"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0" Type="http://customschemas.google.com/relationships/presentationmetadata" Target="meta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BookAntiqua-regular.fntdata"/><Relationship Id="rId61" Type="http://schemas.openxmlformats.org/officeDocument/2006/relationships/font" Target="fonts/Lato-boldItalic.fntdata"/><Relationship Id="rId20" Type="http://schemas.openxmlformats.org/officeDocument/2006/relationships/slide" Target="slides/slide15.xml"/><Relationship Id="rId64" Type="http://schemas.openxmlformats.org/officeDocument/2006/relationships/font" Target="fonts/BookAntiqua-italic.fntdata"/><Relationship Id="rId63" Type="http://schemas.openxmlformats.org/officeDocument/2006/relationships/font" Target="fonts/BookAntiqua-bold.fntdata"/><Relationship Id="rId22" Type="http://schemas.openxmlformats.org/officeDocument/2006/relationships/slide" Target="slides/slide17.xml"/><Relationship Id="rId66" Type="http://schemas.openxmlformats.org/officeDocument/2006/relationships/font" Target="fonts/Rubik-regular.fntdata"/><Relationship Id="rId21" Type="http://schemas.openxmlformats.org/officeDocument/2006/relationships/slide" Target="slides/slide16.xml"/><Relationship Id="rId65" Type="http://schemas.openxmlformats.org/officeDocument/2006/relationships/font" Target="fonts/BookAntiqua-boldItalic.fntdata"/><Relationship Id="rId24" Type="http://schemas.openxmlformats.org/officeDocument/2006/relationships/slide" Target="slides/slide19.xml"/><Relationship Id="rId68" Type="http://schemas.openxmlformats.org/officeDocument/2006/relationships/font" Target="fonts/Rubik-italic.fntdata"/><Relationship Id="rId23" Type="http://schemas.openxmlformats.org/officeDocument/2006/relationships/slide" Target="slides/slide18.xml"/><Relationship Id="rId67" Type="http://schemas.openxmlformats.org/officeDocument/2006/relationships/font" Target="fonts/Rubik-bold.fntdata"/><Relationship Id="rId60" Type="http://schemas.openxmlformats.org/officeDocument/2006/relationships/font" Target="fonts/Lato-italic.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ubik-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Belleza-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MerriweatherSans-bold.fntdata"/><Relationship Id="rId10" Type="http://schemas.openxmlformats.org/officeDocument/2006/relationships/slide" Target="slides/slide5.xml"/><Relationship Id="rId54" Type="http://schemas.openxmlformats.org/officeDocument/2006/relationships/font" Target="fonts/MerriweatherSans-regular.fntdata"/><Relationship Id="rId13" Type="http://schemas.openxmlformats.org/officeDocument/2006/relationships/slide" Target="slides/slide8.xml"/><Relationship Id="rId57" Type="http://schemas.openxmlformats.org/officeDocument/2006/relationships/font" Target="fonts/MerriweatherSans-boldItalic.fntdata"/><Relationship Id="rId12" Type="http://schemas.openxmlformats.org/officeDocument/2006/relationships/slide" Target="slides/slide7.xml"/><Relationship Id="rId56" Type="http://schemas.openxmlformats.org/officeDocument/2006/relationships/font" Target="fonts/MerriweatherSans-italic.fntdata"/><Relationship Id="rId15" Type="http://schemas.openxmlformats.org/officeDocument/2006/relationships/slide" Target="slides/slide10.xml"/><Relationship Id="rId59" Type="http://schemas.openxmlformats.org/officeDocument/2006/relationships/font" Target="fonts/Lato-bold.fntdata"/><Relationship Id="rId14" Type="http://schemas.openxmlformats.org/officeDocument/2006/relationships/slide" Target="slides/slide9.xml"/><Relationship Id="rId58" Type="http://schemas.openxmlformats.org/officeDocument/2006/relationships/font" Target="fonts/Lat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5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5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5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5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5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5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2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5.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6.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0.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0.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9.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1.png"/><Relationship Id="rId4" Type="http://schemas.openxmlformats.org/officeDocument/2006/relationships/image" Target="../media/image2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8.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7.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8.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jpg"/><Relationship Id="rId4" Type="http://schemas.openxmlformats.org/officeDocument/2006/relationships/image" Target="../media/image9.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
          <p:cNvSpPr txBox="1"/>
          <p:nvPr>
            <p:ph type="ctrTitle"/>
          </p:nvPr>
        </p:nvSpPr>
        <p:spPr>
          <a:xfrm>
            <a:off x="6921304" y="0"/>
            <a:ext cx="5270695" cy="1042088"/>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6000"/>
              <a:buFont typeface="Calibri"/>
              <a:buNone/>
            </a:pPr>
            <a:r>
              <a:rPr lang="en-US">
                <a:solidFill>
                  <a:srgbClr val="FF0000"/>
                </a:solidFill>
                <a:latin typeface="Calibri"/>
                <a:ea typeface="Calibri"/>
                <a:cs typeface="Calibri"/>
                <a:sym typeface="Calibri"/>
              </a:rPr>
              <a:t>Semiconductors</a:t>
            </a:r>
            <a:endParaRPr>
              <a:solidFill>
                <a:srgbClr val="FF0000"/>
              </a:solidFill>
              <a:latin typeface="Calibri"/>
              <a:ea typeface="Calibri"/>
              <a:cs typeface="Calibri"/>
              <a:sym typeface="Calibri"/>
            </a:endParaRPr>
          </a:p>
        </p:txBody>
      </p:sp>
      <p:sp>
        <p:nvSpPr>
          <p:cNvPr id="85" name="Google Shape;85;p1"/>
          <p:cNvSpPr txBox="1"/>
          <p:nvPr>
            <p:ph idx="1" type="subTitle"/>
          </p:nvPr>
        </p:nvSpPr>
        <p:spPr>
          <a:xfrm>
            <a:off x="7495735" y="3847217"/>
            <a:ext cx="4696264" cy="3010783"/>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Clr>
                <a:srgbClr val="800000"/>
              </a:buClr>
              <a:buSzPts val="2400"/>
              <a:buFont typeface="Arial"/>
              <a:buChar char="•"/>
            </a:pPr>
            <a:r>
              <a:rPr b="1" lang="en-US">
                <a:solidFill>
                  <a:srgbClr val="800000"/>
                </a:solidFill>
              </a:rPr>
              <a:t>Direct band and Indirect band</a:t>
            </a:r>
            <a:endParaRPr/>
          </a:p>
          <a:p>
            <a:pPr indent="-457200" lvl="0" marL="457200" rtl="0" algn="l">
              <a:lnSpc>
                <a:spcPct val="90000"/>
              </a:lnSpc>
              <a:spcBef>
                <a:spcPts val="1000"/>
              </a:spcBef>
              <a:spcAft>
                <a:spcPts val="0"/>
              </a:spcAft>
              <a:buClr>
                <a:srgbClr val="800000"/>
              </a:buClr>
              <a:buSzPts val="2400"/>
              <a:buFont typeface="Arial"/>
              <a:buChar char="•"/>
            </a:pPr>
            <a:r>
              <a:rPr b="1" lang="en-US">
                <a:solidFill>
                  <a:srgbClr val="800000"/>
                </a:solidFill>
              </a:rPr>
              <a:t>Elemental and Non-elemental</a:t>
            </a:r>
            <a:endParaRPr/>
          </a:p>
          <a:p>
            <a:pPr indent="-457200" lvl="0" marL="457200" rtl="0" algn="l">
              <a:lnSpc>
                <a:spcPct val="90000"/>
              </a:lnSpc>
              <a:spcBef>
                <a:spcPts val="1000"/>
              </a:spcBef>
              <a:spcAft>
                <a:spcPts val="0"/>
              </a:spcAft>
              <a:buClr>
                <a:srgbClr val="800000"/>
              </a:buClr>
              <a:buSzPts val="2400"/>
              <a:buFont typeface="Arial"/>
              <a:buChar char="•"/>
            </a:pPr>
            <a:r>
              <a:rPr b="1" lang="en-US">
                <a:solidFill>
                  <a:srgbClr val="800000"/>
                </a:solidFill>
              </a:rPr>
              <a:t>p-doped and n-doped </a:t>
            </a:r>
            <a:endParaRPr/>
          </a:p>
          <a:p>
            <a:pPr indent="-457200" lvl="0" marL="457200" rtl="0" algn="l">
              <a:lnSpc>
                <a:spcPct val="90000"/>
              </a:lnSpc>
              <a:spcBef>
                <a:spcPts val="1000"/>
              </a:spcBef>
              <a:spcAft>
                <a:spcPts val="0"/>
              </a:spcAft>
              <a:buClr>
                <a:srgbClr val="800000"/>
              </a:buClr>
              <a:buSzPts val="2400"/>
              <a:buFont typeface="Arial"/>
              <a:buChar char="•"/>
            </a:pPr>
            <a:r>
              <a:rPr b="1" lang="en-US">
                <a:solidFill>
                  <a:srgbClr val="800000"/>
                </a:solidFill>
              </a:rPr>
              <a:t>Stoichiometric and non-stoichiometric compounds</a:t>
            </a:r>
            <a:endParaRPr/>
          </a:p>
          <a:p>
            <a:pPr indent="-457200" lvl="0" marL="457200" rtl="0" algn="l">
              <a:lnSpc>
                <a:spcPct val="90000"/>
              </a:lnSpc>
              <a:spcBef>
                <a:spcPts val="1000"/>
              </a:spcBef>
              <a:spcAft>
                <a:spcPts val="0"/>
              </a:spcAft>
              <a:buClr>
                <a:srgbClr val="800000"/>
              </a:buClr>
              <a:buSzPts val="2400"/>
              <a:buFont typeface="Arial"/>
              <a:buChar char="•"/>
            </a:pPr>
            <a:r>
              <a:rPr b="1" lang="en-US">
                <a:solidFill>
                  <a:srgbClr val="800000"/>
                </a:solidFill>
              </a:rPr>
              <a:t>Chalcogen semiconductors</a:t>
            </a:r>
            <a:endParaRPr b="1">
              <a:solidFill>
                <a:srgbClr val="8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0"/>
          <p:cNvPicPr preferRelativeResize="0"/>
          <p:nvPr/>
        </p:nvPicPr>
        <p:blipFill rotWithShape="1">
          <a:blip r:embed="rId3">
            <a:alphaModFix/>
          </a:blip>
          <a:srcRect b="0" l="0" r="0" t="0"/>
          <a:stretch/>
        </p:blipFill>
        <p:spPr>
          <a:xfrm>
            <a:off x="2183642" y="911431"/>
            <a:ext cx="6828003" cy="51263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1"/>
          <p:cNvSpPr txBox="1"/>
          <p:nvPr/>
        </p:nvSpPr>
        <p:spPr>
          <a:xfrm>
            <a:off x="777923" y="736979"/>
            <a:ext cx="458843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Calibri"/>
                <a:ea typeface="Calibri"/>
                <a:cs typeface="Calibri"/>
                <a:sym typeface="Calibri"/>
              </a:rPr>
              <a:t>(i) p-type extrinsic semiconductots</a:t>
            </a:r>
            <a:endParaRPr b="1" sz="2400">
              <a:solidFill>
                <a:srgbClr val="C00000"/>
              </a:solidFill>
              <a:latin typeface="Calibri"/>
              <a:ea typeface="Calibri"/>
              <a:cs typeface="Calibri"/>
              <a:sym typeface="Calibri"/>
            </a:endParaRPr>
          </a:p>
        </p:txBody>
      </p:sp>
      <p:pic>
        <p:nvPicPr>
          <p:cNvPr id="169" name="Google Shape;169;p11"/>
          <p:cNvPicPr preferRelativeResize="0"/>
          <p:nvPr/>
        </p:nvPicPr>
        <p:blipFill rotWithShape="1">
          <a:blip r:embed="rId3">
            <a:alphaModFix/>
          </a:blip>
          <a:srcRect b="3422" l="0" r="0" t="0"/>
          <a:stretch/>
        </p:blipFill>
        <p:spPr>
          <a:xfrm>
            <a:off x="1244505" y="1598494"/>
            <a:ext cx="4762500" cy="4010736"/>
          </a:xfrm>
          <a:prstGeom prst="rect">
            <a:avLst/>
          </a:prstGeom>
          <a:noFill/>
          <a:ln>
            <a:noFill/>
          </a:ln>
        </p:spPr>
      </p:pic>
      <p:sp>
        <p:nvSpPr>
          <p:cNvPr id="170" name="Google Shape;170;p11"/>
          <p:cNvSpPr txBox="1"/>
          <p:nvPr/>
        </p:nvSpPr>
        <p:spPr>
          <a:xfrm>
            <a:off x="1105469" y="5809025"/>
            <a:ext cx="948099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Trivalent acceptor atoms (Ba,Ga,In,Al) with one electron less is doped with Pure Si or Ge</a:t>
            </a:r>
            <a:endParaRPr b="1" sz="2000">
              <a:solidFill>
                <a:schemeClr val="dk1"/>
              </a:solidFill>
              <a:latin typeface="Calibri"/>
              <a:ea typeface="Calibri"/>
              <a:cs typeface="Calibri"/>
              <a:sym typeface="Calibri"/>
            </a:endParaRPr>
          </a:p>
        </p:txBody>
      </p:sp>
      <p:grpSp>
        <p:nvGrpSpPr>
          <p:cNvPr id="171" name="Google Shape;171;p11"/>
          <p:cNvGrpSpPr/>
          <p:nvPr/>
        </p:nvGrpSpPr>
        <p:grpSpPr>
          <a:xfrm>
            <a:off x="6851178" y="1598494"/>
            <a:ext cx="4438578" cy="3108182"/>
            <a:chOff x="6851178" y="1598494"/>
            <a:chExt cx="4438578" cy="3108182"/>
          </a:xfrm>
        </p:grpSpPr>
        <p:pic>
          <p:nvPicPr>
            <p:cNvPr id="172" name="Google Shape;172;p11"/>
            <p:cNvPicPr preferRelativeResize="0"/>
            <p:nvPr/>
          </p:nvPicPr>
          <p:blipFill rotWithShape="1">
            <a:blip r:embed="rId4">
              <a:alphaModFix/>
            </a:blip>
            <a:srcRect b="0" l="0" r="0" t="0"/>
            <a:stretch/>
          </p:blipFill>
          <p:spPr>
            <a:xfrm>
              <a:off x="6851178" y="1598494"/>
              <a:ext cx="4438578" cy="3108182"/>
            </a:xfrm>
            <a:prstGeom prst="rect">
              <a:avLst/>
            </a:prstGeom>
            <a:noFill/>
            <a:ln>
              <a:noFill/>
            </a:ln>
          </p:spPr>
        </p:pic>
        <p:sp>
          <p:nvSpPr>
            <p:cNvPr id="173" name="Google Shape;173;p11"/>
            <p:cNvSpPr txBox="1"/>
            <p:nvPr/>
          </p:nvSpPr>
          <p:spPr>
            <a:xfrm>
              <a:off x="8971789" y="4357955"/>
              <a:ext cx="27924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p</a:t>
              </a:r>
              <a:endParaRPr sz="1400">
                <a:solidFill>
                  <a:schemeClr val="dk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12"/>
          <p:cNvPicPr preferRelativeResize="0"/>
          <p:nvPr/>
        </p:nvPicPr>
        <p:blipFill rotWithShape="1">
          <a:blip r:embed="rId3">
            <a:alphaModFix/>
          </a:blip>
          <a:srcRect b="0" l="0" r="0" t="0"/>
          <a:stretch/>
        </p:blipFill>
        <p:spPr>
          <a:xfrm>
            <a:off x="3057525" y="1147762"/>
            <a:ext cx="6076950" cy="4562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13"/>
          <p:cNvPicPr preferRelativeResize="0"/>
          <p:nvPr/>
        </p:nvPicPr>
        <p:blipFill rotWithShape="1">
          <a:blip r:embed="rId3">
            <a:alphaModFix/>
          </a:blip>
          <a:srcRect b="0" l="0" r="0" t="0"/>
          <a:stretch/>
        </p:blipFill>
        <p:spPr>
          <a:xfrm>
            <a:off x="2183642" y="1147762"/>
            <a:ext cx="6950833" cy="52185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14"/>
          <p:cNvPicPr preferRelativeResize="0"/>
          <p:nvPr/>
        </p:nvPicPr>
        <p:blipFill rotWithShape="1">
          <a:blip r:embed="rId3">
            <a:alphaModFix/>
          </a:blip>
          <a:srcRect b="0" l="0" r="0" t="0"/>
          <a:stretch/>
        </p:blipFill>
        <p:spPr>
          <a:xfrm>
            <a:off x="2210937" y="668740"/>
            <a:ext cx="7002210" cy="539086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5"/>
          <p:cNvSpPr txBox="1"/>
          <p:nvPr/>
        </p:nvSpPr>
        <p:spPr>
          <a:xfrm>
            <a:off x="3166281" y="272955"/>
            <a:ext cx="50719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Decrease in band gap down group – IV</a:t>
            </a:r>
            <a:endParaRPr/>
          </a:p>
        </p:txBody>
      </p:sp>
      <p:sp>
        <p:nvSpPr>
          <p:cNvPr id="194" name="Google Shape;194;p15"/>
          <p:cNvSpPr txBox="1"/>
          <p:nvPr/>
        </p:nvSpPr>
        <p:spPr>
          <a:xfrm>
            <a:off x="622338" y="1353648"/>
            <a:ext cx="11110117" cy="347787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When atoms are far apart, their electron waves does not overlap. Whereas, when atoms are brought closer and their electron waves overlap resulting in the energy difference between bonding and antibonding orbitals.</a:t>
            </a:r>
            <a:endParaRPr/>
          </a:p>
          <a:p>
            <a:pPr indent="-215900" lvl="0" marL="342900" marR="0" rtl="0" algn="l">
              <a:spcBef>
                <a:spcPts val="0"/>
              </a:spcBef>
              <a:spcAft>
                <a:spcPts val="0"/>
              </a:spcAft>
              <a:buClr>
                <a:schemeClr val="dk1"/>
              </a:buClr>
              <a:buSzPts val="2000"/>
              <a:buFont typeface="Noto Sans Symbols"/>
              <a:buNone/>
            </a:pPr>
            <a:r>
              <a:t/>
            </a:r>
            <a:endParaRPr sz="2000">
              <a:solidFill>
                <a:srgbClr val="002060"/>
              </a:solidFill>
              <a:latin typeface="Calibri"/>
              <a:ea typeface="Calibri"/>
              <a:cs typeface="Calibri"/>
              <a:sym typeface="Calibri"/>
            </a:endParaRPr>
          </a:p>
          <a:p>
            <a:pPr indent="-342900" lvl="0" marL="342900"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The closer the atoms get to each other, the stronger the interaction and the greater the energy separation between bonding and antibonding orbitals.</a:t>
            </a:r>
            <a:endParaRPr/>
          </a:p>
          <a:p>
            <a:pPr indent="-215900" lvl="0" marL="342900" marR="0" rtl="0" algn="l">
              <a:spcBef>
                <a:spcPts val="0"/>
              </a:spcBef>
              <a:spcAft>
                <a:spcPts val="0"/>
              </a:spcAft>
              <a:buClr>
                <a:schemeClr val="dk1"/>
              </a:buClr>
              <a:buSzPts val="2000"/>
              <a:buFont typeface="Noto Sans Symbols"/>
              <a:buNone/>
            </a:pPr>
            <a:r>
              <a:t/>
            </a:r>
            <a:endParaRPr sz="2000">
              <a:solidFill>
                <a:srgbClr val="002060"/>
              </a:solidFill>
              <a:latin typeface="Calibri"/>
              <a:ea typeface="Calibri"/>
              <a:cs typeface="Calibri"/>
              <a:sym typeface="Calibri"/>
            </a:endParaRPr>
          </a:p>
          <a:p>
            <a:pPr indent="-342900" lvl="0" marL="342900"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Smaller atoms get closer together, so the bonding-anti-bonding energy separation is larger and hence band gap is larger.</a:t>
            </a:r>
            <a:endParaRPr/>
          </a:p>
          <a:p>
            <a:pPr indent="-215900" lvl="0" marL="342900" marR="0" rtl="0" algn="l">
              <a:spcBef>
                <a:spcPts val="0"/>
              </a:spcBef>
              <a:spcAft>
                <a:spcPts val="0"/>
              </a:spcAft>
              <a:buClr>
                <a:schemeClr val="dk1"/>
              </a:buClr>
              <a:buSzPts val="2000"/>
              <a:buFont typeface="Noto Sans Symbols"/>
              <a:buNone/>
            </a:pPr>
            <a:r>
              <a:t/>
            </a:r>
            <a:endParaRPr sz="2000">
              <a:solidFill>
                <a:srgbClr val="002060"/>
              </a:solidFill>
              <a:latin typeface="Calibri"/>
              <a:ea typeface="Calibri"/>
              <a:cs typeface="Calibri"/>
              <a:sym typeface="Calibri"/>
            </a:endParaRPr>
          </a:p>
          <a:p>
            <a:pPr indent="-342900" lvl="0" marL="342900"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The orbitals for two carbon atoms in diamond interact more strongly than those of Si, Ge, Sn and Pb.  </a:t>
            </a:r>
            <a:endParaRPr sz="2000">
              <a:solidFill>
                <a:srgbClr val="00206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6"/>
          <p:cNvSpPr txBox="1"/>
          <p:nvPr/>
        </p:nvSpPr>
        <p:spPr>
          <a:xfrm>
            <a:off x="3087188" y="0"/>
            <a:ext cx="538217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Non-elemental Semiconductor</a:t>
            </a:r>
            <a:endParaRPr b="1" sz="3200">
              <a:solidFill>
                <a:srgbClr val="FF0000"/>
              </a:solidFill>
              <a:latin typeface="Calibri"/>
              <a:ea typeface="Calibri"/>
              <a:cs typeface="Calibri"/>
              <a:sym typeface="Calibri"/>
            </a:endParaRPr>
          </a:p>
        </p:txBody>
      </p:sp>
      <p:sp>
        <p:nvSpPr>
          <p:cNvPr id="200" name="Google Shape;200;p16"/>
          <p:cNvSpPr txBox="1"/>
          <p:nvPr/>
        </p:nvSpPr>
        <p:spPr>
          <a:xfrm>
            <a:off x="1569493" y="914400"/>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6"/>
          <p:cNvSpPr txBox="1"/>
          <p:nvPr/>
        </p:nvSpPr>
        <p:spPr>
          <a:xfrm>
            <a:off x="4888349" y="1609624"/>
            <a:ext cx="7303651" cy="532453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Non-elemental semiconductors are formed by the compounds formed from the combination of </a:t>
            </a:r>
            <a:endParaRPr/>
          </a:p>
          <a:p>
            <a:pPr indent="-342900" lvl="1" marL="8001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Group - III and V Elements (Ex: GaAs, GaP, GaN, InAs, InSb) </a:t>
            </a:r>
            <a:endParaRPr/>
          </a:p>
          <a:p>
            <a:pPr indent="-342900" lvl="1" marL="8001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Group – II and VI Elements (Ex: ZnO, ZnS, ZnSe, CdSe, CdTe)</a:t>
            </a:r>
            <a:endParaRPr/>
          </a:p>
          <a:p>
            <a:pPr indent="0" lvl="0" marL="0" marR="0" rtl="0" algn="l">
              <a:spcBef>
                <a:spcPts val="0"/>
              </a:spcBef>
              <a:spcAft>
                <a:spcPts val="0"/>
              </a:spcAft>
              <a:buNone/>
            </a:pPr>
            <a:r>
              <a:t/>
            </a:r>
            <a:endParaRPr sz="2000">
              <a:solidFill>
                <a:srgbClr val="002060"/>
              </a:solidFill>
              <a:latin typeface="Calibri"/>
              <a:ea typeface="Calibri"/>
              <a:cs typeface="Calibri"/>
              <a:sym typeface="Calibri"/>
            </a:endParaRPr>
          </a:p>
          <a:p>
            <a:pPr indent="-342900" lvl="0" marL="342900"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Called as Compound Semiconductors and Mixed Valence Semiconductors.</a:t>
            </a:r>
            <a:endParaRPr/>
          </a:p>
          <a:p>
            <a:pPr indent="-215900" lvl="0" marL="342900" marR="0" rtl="0" algn="l">
              <a:spcBef>
                <a:spcPts val="0"/>
              </a:spcBef>
              <a:spcAft>
                <a:spcPts val="0"/>
              </a:spcAft>
              <a:buClr>
                <a:schemeClr val="dk1"/>
              </a:buClr>
              <a:buSzPts val="2000"/>
              <a:buFont typeface="Noto Sans Symbols"/>
              <a:buNone/>
            </a:pPr>
            <a:r>
              <a:t/>
            </a:r>
            <a:endParaRPr sz="2000">
              <a:solidFill>
                <a:srgbClr val="002060"/>
              </a:solidFill>
              <a:latin typeface="Calibri"/>
              <a:ea typeface="Calibri"/>
              <a:cs typeface="Calibri"/>
              <a:sym typeface="Calibri"/>
            </a:endParaRPr>
          </a:p>
          <a:p>
            <a:pPr indent="-342900" lvl="0" marL="342900"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These semiconductors have specific optical properties and are used in optoelectronic devices, like LEDs</a:t>
            </a:r>
            <a:endParaRPr/>
          </a:p>
          <a:p>
            <a:pPr indent="-215900" lvl="0" marL="342900" marR="0" rtl="0" algn="l">
              <a:spcBef>
                <a:spcPts val="0"/>
              </a:spcBef>
              <a:spcAft>
                <a:spcPts val="0"/>
              </a:spcAft>
              <a:buClr>
                <a:schemeClr val="dk1"/>
              </a:buClr>
              <a:buSzPts val="2000"/>
              <a:buFont typeface="Noto Sans Symbols"/>
              <a:buNone/>
            </a:pPr>
            <a:r>
              <a:t/>
            </a:r>
            <a:endParaRPr sz="2000">
              <a:solidFill>
                <a:srgbClr val="002060"/>
              </a:solidFill>
              <a:latin typeface="Calibri"/>
              <a:ea typeface="Calibri"/>
              <a:cs typeface="Calibri"/>
              <a:sym typeface="Calibri"/>
            </a:endParaRPr>
          </a:p>
          <a:p>
            <a:pPr indent="-342900" lvl="0" marL="342900"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III-V combinations crystallize either in the diamond lattice like Si or Ge, often called "Zinc blende" or ZnS structure (the term "sphalerite structure" is used, too), or in an hexagonal lattice known as "wurtzite". </a:t>
            </a:r>
            <a:endParaRPr/>
          </a:p>
          <a:p>
            <a:pPr indent="-215900" lvl="0" marL="342900" marR="0" rtl="0" algn="l">
              <a:spcBef>
                <a:spcPts val="0"/>
              </a:spcBef>
              <a:spcAft>
                <a:spcPts val="0"/>
              </a:spcAft>
              <a:buClr>
                <a:schemeClr val="dk1"/>
              </a:buClr>
              <a:buSzPts val="2000"/>
              <a:buFont typeface="Noto Sans Symbols"/>
              <a:buNone/>
            </a:pPr>
            <a:r>
              <a:t/>
            </a:r>
            <a:endParaRPr sz="2000">
              <a:solidFill>
                <a:srgbClr val="002060"/>
              </a:solidFill>
              <a:latin typeface="Calibri"/>
              <a:ea typeface="Calibri"/>
              <a:cs typeface="Calibri"/>
              <a:sym typeface="Calibri"/>
            </a:endParaRPr>
          </a:p>
          <a:p>
            <a:pPr indent="-215900" lvl="0" marL="342900" marR="0" rtl="0" algn="l">
              <a:spcBef>
                <a:spcPts val="0"/>
              </a:spcBef>
              <a:spcAft>
                <a:spcPts val="0"/>
              </a:spcAft>
              <a:buClr>
                <a:schemeClr val="dk1"/>
              </a:buClr>
              <a:buSzPts val="2000"/>
              <a:buFont typeface="Noto Sans Symbols"/>
              <a:buNone/>
            </a:pPr>
            <a:r>
              <a:t/>
            </a:r>
            <a:endParaRPr sz="2000">
              <a:solidFill>
                <a:srgbClr val="002060"/>
              </a:solidFill>
              <a:latin typeface="Calibri"/>
              <a:ea typeface="Calibri"/>
              <a:cs typeface="Calibri"/>
              <a:sym typeface="Calibri"/>
            </a:endParaRPr>
          </a:p>
        </p:txBody>
      </p:sp>
      <p:grpSp>
        <p:nvGrpSpPr>
          <p:cNvPr id="202" name="Google Shape;202;p16"/>
          <p:cNvGrpSpPr/>
          <p:nvPr/>
        </p:nvGrpSpPr>
        <p:grpSpPr>
          <a:xfrm>
            <a:off x="262789" y="1130773"/>
            <a:ext cx="4250422" cy="5035209"/>
            <a:chOff x="453712" y="1398474"/>
            <a:chExt cx="4250422" cy="5035209"/>
          </a:xfrm>
        </p:grpSpPr>
        <p:sp>
          <p:nvSpPr>
            <p:cNvPr id="203" name="Google Shape;203;p16"/>
            <p:cNvSpPr txBox="1"/>
            <p:nvPr/>
          </p:nvSpPr>
          <p:spPr>
            <a:xfrm>
              <a:off x="1405719" y="1398474"/>
              <a:ext cx="3674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III</a:t>
              </a:r>
              <a:endParaRPr b="1" sz="1800">
                <a:solidFill>
                  <a:schemeClr val="dk1"/>
                </a:solidFill>
                <a:latin typeface="Calibri"/>
                <a:ea typeface="Calibri"/>
                <a:cs typeface="Calibri"/>
                <a:sym typeface="Calibri"/>
              </a:endParaRPr>
            </a:p>
          </p:txBody>
        </p:sp>
        <p:sp>
          <p:nvSpPr>
            <p:cNvPr id="204" name="Google Shape;204;p16"/>
            <p:cNvSpPr txBox="1"/>
            <p:nvPr/>
          </p:nvSpPr>
          <p:spPr>
            <a:xfrm>
              <a:off x="2283009" y="1398474"/>
              <a:ext cx="3818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IV</a:t>
              </a:r>
              <a:endParaRPr b="1" sz="1800">
                <a:solidFill>
                  <a:schemeClr val="dk1"/>
                </a:solidFill>
                <a:latin typeface="Calibri"/>
                <a:ea typeface="Calibri"/>
                <a:cs typeface="Calibri"/>
                <a:sym typeface="Calibri"/>
              </a:endParaRPr>
            </a:p>
          </p:txBody>
        </p:sp>
        <p:sp>
          <p:nvSpPr>
            <p:cNvPr id="205" name="Google Shape;205;p16"/>
            <p:cNvSpPr txBox="1"/>
            <p:nvPr/>
          </p:nvSpPr>
          <p:spPr>
            <a:xfrm>
              <a:off x="4192289" y="1404246"/>
              <a:ext cx="3818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a:t>
              </a:r>
              <a:endParaRPr b="1" sz="1800">
                <a:solidFill>
                  <a:schemeClr val="dk1"/>
                </a:solidFill>
                <a:latin typeface="Calibri"/>
                <a:ea typeface="Calibri"/>
                <a:cs typeface="Calibri"/>
                <a:sym typeface="Calibri"/>
              </a:endParaRPr>
            </a:p>
          </p:txBody>
        </p:sp>
        <p:pic>
          <p:nvPicPr>
            <p:cNvPr id="206" name="Google Shape;206;p16"/>
            <p:cNvPicPr preferRelativeResize="0"/>
            <p:nvPr/>
          </p:nvPicPr>
          <p:blipFill rotWithShape="1">
            <a:blip r:embed="rId3">
              <a:alphaModFix/>
            </a:blip>
            <a:srcRect b="0" l="0" r="0" t="0"/>
            <a:stretch/>
          </p:blipFill>
          <p:spPr>
            <a:xfrm>
              <a:off x="453712" y="1767806"/>
              <a:ext cx="4250422" cy="4665877"/>
            </a:xfrm>
            <a:prstGeom prst="rect">
              <a:avLst/>
            </a:prstGeom>
            <a:noFill/>
            <a:ln>
              <a:noFill/>
            </a:ln>
          </p:spPr>
        </p:pic>
        <p:sp>
          <p:nvSpPr>
            <p:cNvPr id="207" name="Google Shape;207;p16"/>
            <p:cNvSpPr txBox="1"/>
            <p:nvPr/>
          </p:nvSpPr>
          <p:spPr>
            <a:xfrm>
              <a:off x="3300571" y="1398474"/>
              <a:ext cx="3209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a:t>
              </a:r>
              <a:endParaRPr b="1" sz="1800">
                <a:solidFill>
                  <a:schemeClr val="dk1"/>
                </a:solidFill>
                <a:latin typeface="Calibri"/>
                <a:ea typeface="Calibri"/>
                <a:cs typeface="Calibri"/>
                <a:sym typeface="Calibri"/>
              </a:endParaRPr>
            </a:p>
          </p:txBody>
        </p:sp>
        <p:sp>
          <p:nvSpPr>
            <p:cNvPr id="208" name="Google Shape;208;p16"/>
            <p:cNvSpPr txBox="1"/>
            <p:nvPr/>
          </p:nvSpPr>
          <p:spPr>
            <a:xfrm>
              <a:off x="635923" y="1398474"/>
              <a:ext cx="3064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II</a:t>
              </a:r>
              <a:endParaRPr b="1" sz="1800">
                <a:solidFill>
                  <a:schemeClr val="dk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7"/>
          <p:cNvSpPr txBox="1"/>
          <p:nvPr/>
        </p:nvSpPr>
        <p:spPr>
          <a:xfrm>
            <a:off x="3087188" y="0"/>
            <a:ext cx="538217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Non-elemental Semiconductor</a:t>
            </a:r>
            <a:endParaRPr b="1" sz="3200">
              <a:solidFill>
                <a:srgbClr val="FF0000"/>
              </a:solidFill>
              <a:latin typeface="Calibri"/>
              <a:ea typeface="Calibri"/>
              <a:cs typeface="Calibri"/>
              <a:sym typeface="Calibri"/>
            </a:endParaRPr>
          </a:p>
        </p:txBody>
      </p:sp>
      <p:sp>
        <p:nvSpPr>
          <p:cNvPr id="214" name="Google Shape;214;p17"/>
          <p:cNvSpPr txBox="1"/>
          <p:nvPr/>
        </p:nvSpPr>
        <p:spPr>
          <a:xfrm>
            <a:off x="3875965" y="584775"/>
            <a:ext cx="35924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Calibri"/>
                <a:ea typeface="Calibri"/>
                <a:cs typeface="Calibri"/>
                <a:sym typeface="Calibri"/>
              </a:rPr>
              <a:t>Stoichiometric compounds</a:t>
            </a:r>
            <a:endParaRPr b="1" sz="2400">
              <a:solidFill>
                <a:srgbClr val="C00000"/>
              </a:solidFill>
              <a:latin typeface="Calibri"/>
              <a:ea typeface="Calibri"/>
              <a:cs typeface="Calibri"/>
              <a:sym typeface="Calibri"/>
            </a:endParaRPr>
          </a:p>
        </p:txBody>
      </p:sp>
      <p:sp>
        <p:nvSpPr>
          <p:cNvPr id="215" name="Google Shape;215;p17"/>
          <p:cNvSpPr txBox="1"/>
          <p:nvPr/>
        </p:nvSpPr>
        <p:spPr>
          <a:xfrm>
            <a:off x="4312694" y="1169550"/>
            <a:ext cx="237379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Gallium Arsenide</a:t>
            </a:r>
            <a:endParaRPr b="1" sz="2400">
              <a:solidFill>
                <a:srgbClr val="FF0000"/>
              </a:solidFill>
              <a:latin typeface="Calibri"/>
              <a:ea typeface="Calibri"/>
              <a:cs typeface="Calibri"/>
              <a:sym typeface="Calibri"/>
            </a:endParaRPr>
          </a:p>
        </p:txBody>
      </p:sp>
      <p:pic>
        <p:nvPicPr>
          <p:cNvPr id="216" name="Google Shape;216;p17"/>
          <p:cNvPicPr preferRelativeResize="0"/>
          <p:nvPr/>
        </p:nvPicPr>
        <p:blipFill rotWithShape="1">
          <a:blip r:embed="rId3">
            <a:alphaModFix/>
          </a:blip>
          <a:srcRect b="9547" l="6740" r="6883" t="11149"/>
          <a:stretch/>
        </p:blipFill>
        <p:spPr>
          <a:xfrm>
            <a:off x="458188" y="2463450"/>
            <a:ext cx="2893326" cy="3007530"/>
          </a:xfrm>
          <a:prstGeom prst="rect">
            <a:avLst/>
          </a:prstGeom>
          <a:noFill/>
          <a:ln>
            <a:noFill/>
          </a:ln>
        </p:spPr>
      </p:pic>
      <p:graphicFrame>
        <p:nvGraphicFramePr>
          <p:cNvPr id="217" name="Google Shape;217;p17"/>
          <p:cNvGraphicFramePr/>
          <p:nvPr/>
        </p:nvGraphicFramePr>
        <p:xfrm>
          <a:off x="1053671" y="1678876"/>
          <a:ext cx="3000000" cy="3000000"/>
        </p:xfrm>
        <a:graphic>
          <a:graphicData uri="http://schemas.openxmlformats.org/drawingml/2006/table">
            <a:tbl>
              <a:tblPr>
                <a:noFill/>
                <a:tableStyleId>{2C5502A4-72A1-4498-A70A-3962EA8FF57E}</a:tableStyleId>
              </a:tblPr>
              <a:tblGrid>
                <a:gridCol w="1702350"/>
              </a:tblGrid>
              <a:tr h="409250">
                <a:tc>
                  <a:txBody>
                    <a:bodyPr/>
                    <a:lstStyle/>
                    <a:p>
                      <a:pPr indent="0" lvl="0" marL="0" marR="0" rtl="0" algn="l">
                        <a:spcBef>
                          <a:spcPts val="0"/>
                        </a:spcBef>
                        <a:spcAft>
                          <a:spcPts val="0"/>
                        </a:spcAft>
                        <a:buNone/>
                      </a:pPr>
                      <a:r>
                        <a:rPr lang="en-US" sz="1800"/>
                        <a:t>[Ar] 3d</a:t>
                      </a:r>
                      <a:r>
                        <a:rPr baseline="30000" lang="en-US" sz="1800"/>
                        <a:t>10</a:t>
                      </a:r>
                      <a:r>
                        <a:rPr lang="en-US" sz="1800"/>
                        <a:t> 4s</a:t>
                      </a:r>
                      <a:r>
                        <a:rPr baseline="30000" lang="en-US" sz="1800"/>
                        <a:t>2</a:t>
                      </a:r>
                      <a:r>
                        <a:rPr lang="en-US" sz="1800"/>
                        <a:t> 4p</a:t>
                      </a:r>
                      <a:r>
                        <a:rPr baseline="30000" lang="en-US" sz="1800"/>
                        <a:t>1</a:t>
                      </a:r>
                      <a:endParaRPr sz="1800"/>
                    </a:p>
                  </a:txBody>
                  <a:tcPr marT="45725" marB="45725" marR="91450" marL="91450">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r>
            </a:tbl>
          </a:graphicData>
        </a:graphic>
      </p:graphicFrame>
      <p:pic>
        <p:nvPicPr>
          <p:cNvPr id="218" name="Google Shape;218;p17"/>
          <p:cNvPicPr preferRelativeResize="0"/>
          <p:nvPr/>
        </p:nvPicPr>
        <p:blipFill rotWithShape="1">
          <a:blip r:embed="rId4">
            <a:alphaModFix/>
          </a:blip>
          <a:srcRect b="8521" l="5982" r="7802" t="11346"/>
          <a:stretch/>
        </p:blipFill>
        <p:spPr>
          <a:xfrm>
            <a:off x="3351514" y="2410565"/>
            <a:ext cx="2906974" cy="3007530"/>
          </a:xfrm>
          <a:prstGeom prst="rect">
            <a:avLst/>
          </a:prstGeom>
          <a:noFill/>
          <a:ln>
            <a:noFill/>
          </a:ln>
        </p:spPr>
      </p:pic>
      <p:sp>
        <p:nvSpPr>
          <p:cNvPr id="219" name="Google Shape;219;p17"/>
          <p:cNvSpPr/>
          <p:nvPr/>
        </p:nvSpPr>
        <p:spPr>
          <a:xfrm>
            <a:off x="3875965" y="1631215"/>
            <a:ext cx="18325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12529"/>
                </a:solidFill>
                <a:latin typeface="Arial"/>
                <a:ea typeface="Arial"/>
                <a:cs typeface="Arial"/>
                <a:sym typeface="Arial"/>
              </a:rPr>
              <a:t>[Ar] 3d</a:t>
            </a:r>
            <a:r>
              <a:rPr baseline="30000" lang="en-US" sz="1800">
                <a:solidFill>
                  <a:srgbClr val="212529"/>
                </a:solidFill>
                <a:latin typeface="Arial"/>
                <a:ea typeface="Arial"/>
                <a:cs typeface="Arial"/>
                <a:sym typeface="Arial"/>
              </a:rPr>
              <a:t>10</a:t>
            </a:r>
            <a:r>
              <a:rPr lang="en-US" sz="1800">
                <a:solidFill>
                  <a:srgbClr val="212529"/>
                </a:solidFill>
                <a:latin typeface="Arial"/>
                <a:ea typeface="Arial"/>
                <a:cs typeface="Arial"/>
                <a:sym typeface="Arial"/>
              </a:rPr>
              <a:t> 4s</a:t>
            </a:r>
            <a:r>
              <a:rPr baseline="30000" lang="en-US" sz="1800">
                <a:solidFill>
                  <a:srgbClr val="212529"/>
                </a:solidFill>
                <a:latin typeface="Arial"/>
                <a:ea typeface="Arial"/>
                <a:cs typeface="Arial"/>
                <a:sym typeface="Arial"/>
              </a:rPr>
              <a:t>2</a:t>
            </a:r>
            <a:r>
              <a:rPr lang="en-US" sz="1800">
                <a:solidFill>
                  <a:srgbClr val="212529"/>
                </a:solidFill>
                <a:latin typeface="Arial"/>
                <a:ea typeface="Arial"/>
                <a:cs typeface="Arial"/>
                <a:sym typeface="Arial"/>
              </a:rPr>
              <a:t> 4p</a:t>
            </a:r>
            <a:r>
              <a:rPr baseline="30000" lang="en-US" sz="1800">
                <a:solidFill>
                  <a:srgbClr val="212529"/>
                </a:solidFill>
                <a:latin typeface="Arial"/>
                <a:ea typeface="Arial"/>
                <a:cs typeface="Arial"/>
                <a:sym typeface="Arial"/>
              </a:rPr>
              <a:t>3</a:t>
            </a:r>
            <a:endParaRPr sz="1800">
              <a:solidFill>
                <a:schemeClr val="dk1"/>
              </a:solidFill>
              <a:latin typeface="Calibri"/>
              <a:ea typeface="Calibri"/>
              <a:cs typeface="Calibri"/>
              <a:sym typeface="Calibri"/>
            </a:endParaRPr>
          </a:p>
        </p:txBody>
      </p:sp>
      <p:sp>
        <p:nvSpPr>
          <p:cNvPr id="220" name="Google Shape;220;p17"/>
          <p:cNvSpPr/>
          <p:nvPr/>
        </p:nvSpPr>
        <p:spPr>
          <a:xfrm>
            <a:off x="1264693" y="5470980"/>
            <a:ext cx="1078627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83838"/>
                </a:solidFill>
                <a:latin typeface="Lato"/>
                <a:ea typeface="Lato"/>
                <a:cs typeface="Lato"/>
                <a:sym typeface="Lato"/>
              </a:rPr>
              <a:t> Gallium arsenide has been developed for use in solar cells at about the same time that it's been developed for light-emitting diodes (LEDs), lasers, and other electronic devices that use light.</a:t>
            </a:r>
            <a:endParaRPr/>
          </a:p>
          <a:p>
            <a:pPr indent="0" lvl="0" marL="0" marR="0" rtl="0" algn="l">
              <a:spcBef>
                <a:spcPts val="0"/>
              </a:spcBef>
              <a:spcAft>
                <a:spcPts val="0"/>
              </a:spcAft>
              <a:buNone/>
            </a:pPr>
            <a:r>
              <a:t/>
            </a:r>
            <a:endParaRPr b="1" sz="1800">
              <a:solidFill>
                <a:srgbClr val="383838"/>
              </a:solidFill>
              <a:latin typeface="Lato"/>
              <a:ea typeface="Lato"/>
              <a:cs typeface="Lato"/>
              <a:sym typeface="Lato"/>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pic>
        <p:nvPicPr>
          <p:cNvPr id="221" name="Google Shape;221;p17"/>
          <p:cNvPicPr preferRelativeResize="0"/>
          <p:nvPr/>
        </p:nvPicPr>
        <p:blipFill rotWithShape="1">
          <a:blip r:embed="rId5">
            <a:alphaModFix/>
          </a:blip>
          <a:srcRect b="0" l="0" r="0" t="0"/>
          <a:stretch/>
        </p:blipFill>
        <p:spPr>
          <a:xfrm>
            <a:off x="7415707" y="2506584"/>
            <a:ext cx="2571750" cy="2105025"/>
          </a:xfrm>
          <a:prstGeom prst="rect">
            <a:avLst/>
          </a:prstGeom>
          <a:noFill/>
          <a:ln>
            <a:noFill/>
          </a:ln>
        </p:spPr>
      </p:pic>
      <p:sp>
        <p:nvSpPr>
          <p:cNvPr id="222" name="Google Shape;222;p17"/>
          <p:cNvSpPr/>
          <p:nvPr/>
        </p:nvSpPr>
        <p:spPr>
          <a:xfrm>
            <a:off x="7750644" y="1647213"/>
            <a:ext cx="140117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Ga→4s</a:t>
            </a:r>
            <a:r>
              <a:rPr b="1" baseline="30000" lang="en-US" sz="1800">
                <a:solidFill>
                  <a:schemeClr val="dk1"/>
                </a:solidFill>
                <a:latin typeface="Calibri"/>
                <a:ea typeface="Calibri"/>
                <a:cs typeface="Calibri"/>
                <a:sym typeface="Calibri"/>
              </a:rPr>
              <a:t>2</a:t>
            </a:r>
            <a:r>
              <a:rPr b="1" lang="en-US" sz="1800">
                <a:solidFill>
                  <a:schemeClr val="dk1"/>
                </a:solidFill>
                <a:latin typeface="Calibri"/>
                <a:ea typeface="Calibri"/>
                <a:cs typeface="Calibri"/>
                <a:sym typeface="Calibri"/>
              </a:rPr>
              <a:t>4p</a:t>
            </a:r>
            <a:r>
              <a:rPr b="1" baseline="30000"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As→4s</a:t>
            </a:r>
            <a:r>
              <a:rPr b="1" baseline="30000" lang="en-US" sz="1800">
                <a:solidFill>
                  <a:schemeClr val="dk1"/>
                </a:solidFill>
                <a:latin typeface="Calibri"/>
                <a:ea typeface="Calibri"/>
                <a:cs typeface="Calibri"/>
                <a:sym typeface="Calibri"/>
              </a:rPr>
              <a:t>2</a:t>
            </a:r>
            <a:r>
              <a:rPr b="1" lang="en-US" sz="1800">
                <a:solidFill>
                  <a:schemeClr val="dk1"/>
                </a:solidFill>
                <a:latin typeface="Calibri"/>
                <a:ea typeface="Calibri"/>
                <a:cs typeface="Calibri"/>
                <a:sym typeface="Calibri"/>
              </a:rPr>
              <a:t> 4p</a:t>
            </a:r>
            <a:r>
              <a:rPr b="1" baseline="30000"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23" name="Google Shape;223;p17"/>
          <p:cNvSpPr txBox="1"/>
          <p:nvPr/>
        </p:nvSpPr>
        <p:spPr>
          <a:xfrm>
            <a:off x="6908865" y="4824649"/>
            <a:ext cx="41737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00000"/>
                </a:solidFill>
                <a:latin typeface="Calibri"/>
                <a:ea typeface="Calibri"/>
                <a:cs typeface="Calibri"/>
                <a:sym typeface="Calibri"/>
              </a:rPr>
              <a:t>Zn Blende crystal lattice structure of GaAs</a:t>
            </a:r>
            <a:endParaRPr b="1" sz="1800">
              <a:solidFill>
                <a:srgbClr val="C00000"/>
              </a:solidFill>
              <a:latin typeface="Calibri"/>
              <a:ea typeface="Calibri"/>
              <a:cs typeface="Calibri"/>
              <a:sym typeface="Calibri"/>
            </a:endParaRPr>
          </a:p>
        </p:txBody>
      </p:sp>
      <p:cxnSp>
        <p:nvCxnSpPr>
          <p:cNvPr id="224" name="Google Shape;224;p17"/>
          <p:cNvCxnSpPr/>
          <p:nvPr/>
        </p:nvCxnSpPr>
        <p:spPr>
          <a:xfrm>
            <a:off x="9987457" y="2606722"/>
            <a:ext cx="412137" cy="0"/>
          </a:xfrm>
          <a:prstGeom prst="straightConnector1">
            <a:avLst/>
          </a:prstGeom>
          <a:noFill/>
          <a:ln cap="flat" cmpd="sng" w="12700">
            <a:solidFill>
              <a:schemeClr val="accent1"/>
            </a:solidFill>
            <a:prstDash val="solid"/>
            <a:miter lim="800000"/>
            <a:headEnd len="sm" w="sm" type="none"/>
            <a:tailEnd len="med" w="med" type="triangle"/>
          </a:ln>
        </p:spPr>
      </p:cxnSp>
      <p:sp>
        <p:nvSpPr>
          <p:cNvPr id="225" name="Google Shape;225;p17"/>
          <p:cNvSpPr txBox="1"/>
          <p:nvPr/>
        </p:nvSpPr>
        <p:spPr>
          <a:xfrm>
            <a:off x="10468487" y="2410565"/>
            <a:ext cx="472128" cy="369332"/>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Ga</a:t>
            </a:r>
            <a:endParaRPr sz="1800">
              <a:solidFill>
                <a:schemeClr val="dk1"/>
              </a:solidFill>
              <a:latin typeface="Calibri"/>
              <a:ea typeface="Calibri"/>
              <a:cs typeface="Calibri"/>
              <a:sym typeface="Calibri"/>
            </a:endParaRPr>
          </a:p>
        </p:txBody>
      </p:sp>
      <p:cxnSp>
        <p:nvCxnSpPr>
          <p:cNvPr id="226" name="Google Shape;226;p17"/>
          <p:cNvCxnSpPr/>
          <p:nvPr/>
        </p:nvCxnSpPr>
        <p:spPr>
          <a:xfrm flipH="1" rot="10800000">
            <a:off x="9309219" y="3914330"/>
            <a:ext cx="1090375" cy="15921"/>
          </a:xfrm>
          <a:prstGeom prst="straightConnector1">
            <a:avLst/>
          </a:prstGeom>
          <a:noFill/>
          <a:ln cap="flat" cmpd="sng" w="12700">
            <a:solidFill>
              <a:schemeClr val="accent1"/>
            </a:solidFill>
            <a:prstDash val="solid"/>
            <a:miter lim="800000"/>
            <a:headEnd len="sm" w="sm" type="none"/>
            <a:tailEnd len="med" w="med" type="triangle"/>
          </a:ln>
        </p:spPr>
      </p:cxnSp>
      <p:sp>
        <p:nvSpPr>
          <p:cNvPr id="227" name="Google Shape;227;p17"/>
          <p:cNvSpPr txBox="1"/>
          <p:nvPr/>
        </p:nvSpPr>
        <p:spPr>
          <a:xfrm>
            <a:off x="10468487" y="3717395"/>
            <a:ext cx="472128" cy="369332"/>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As</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8"/>
          <p:cNvSpPr/>
          <p:nvPr/>
        </p:nvSpPr>
        <p:spPr>
          <a:xfrm>
            <a:off x="641445" y="1170381"/>
            <a:ext cx="10754436" cy="378565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2000"/>
              <a:buFont typeface="Arial"/>
              <a:buChar char="•"/>
            </a:pPr>
            <a:r>
              <a:rPr lang="en-US" sz="2000">
                <a:solidFill>
                  <a:srgbClr val="002060"/>
                </a:solidFill>
                <a:latin typeface="Calibri"/>
                <a:ea typeface="Calibri"/>
                <a:cs typeface="Calibri"/>
                <a:sym typeface="Calibri"/>
              </a:rPr>
              <a:t>Gallium has three electrons in the outer shell, while arsenic has five electrons. </a:t>
            </a:r>
            <a:endParaRPr/>
          </a:p>
          <a:p>
            <a:pPr indent="-215900" lvl="0" marL="342900" marR="0" rtl="0" algn="l">
              <a:spcBef>
                <a:spcPts val="0"/>
              </a:spcBef>
              <a:spcAft>
                <a:spcPts val="0"/>
              </a:spcAft>
              <a:buClr>
                <a:schemeClr val="dk1"/>
              </a:buClr>
              <a:buSzPts val="2000"/>
              <a:buFont typeface="Arial"/>
              <a:buNone/>
            </a:pPr>
            <a:r>
              <a:t/>
            </a:r>
            <a:endParaRPr sz="2000">
              <a:solidFill>
                <a:srgbClr val="002060"/>
              </a:solidFill>
              <a:latin typeface="Calibri"/>
              <a:ea typeface="Calibri"/>
              <a:cs typeface="Calibri"/>
              <a:sym typeface="Calibri"/>
            </a:endParaRPr>
          </a:p>
          <a:p>
            <a:pPr indent="-342900" lvl="0" marL="342900" marR="0" rtl="0" algn="l">
              <a:spcBef>
                <a:spcPts val="0"/>
              </a:spcBef>
              <a:spcAft>
                <a:spcPts val="0"/>
              </a:spcAft>
              <a:buClr>
                <a:srgbClr val="002060"/>
              </a:buClr>
              <a:buSzPts val="2000"/>
              <a:buFont typeface="Arial"/>
              <a:buChar char="•"/>
            </a:pPr>
            <a:r>
              <a:rPr lang="en-US" sz="2000">
                <a:solidFill>
                  <a:srgbClr val="002060"/>
                </a:solidFill>
                <a:latin typeface="Calibri"/>
                <a:ea typeface="Calibri"/>
                <a:cs typeface="Calibri"/>
                <a:sym typeface="Calibri"/>
              </a:rPr>
              <a:t>GaAs could be formed as an insulator by transferring three electrons from gallium to arsenic; however, this does not occur. Instead, the bonding is more covalent, and gallium arsenide is a covalent semiconductor. </a:t>
            </a:r>
            <a:endParaRPr sz="2000">
              <a:solidFill>
                <a:srgbClr val="002060"/>
              </a:solidFill>
              <a:latin typeface="Calibri"/>
              <a:ea typeface="Calibri"/>
              <a:cs typeface="Calibri"/>
              <a:sym typeface="Calibri"/>
            </a:endParaRPr>
          </a:p>
          <a:p>
            <a:pPr indent="-215900" lvl="0" marL="342900" marR="0" rtl="0" algn="l">
              <a:spcBef>
                <a:spcPts val="0"/>
              </a:spcBef>
              <a:spcAft>
                <a:spcPts val="0"/>
              </a:spcAft>
              <a:buClr>
                <a:schemeClr val="dk1"/>
              </a:buClr>
              <a:buSzPts val="2000"/>
              <a:buFont typeface="Arial"/>
              <a:buNone/>
            </a:pPr>
            <a:r>
              <a:t/>
            </a:r>
            <a:endParaRPr sz="2000">
              <a:solidFill>
                <a:srgbClr val="002060"/>
              </a:solidFill>
              <a:latin typeface="Calibri"/>
              <a:ea typeface="Calibri"/>
              <a:cs typeface="Calibri"/>
              <a:sym typeface="Calibri"/>
            </a:endParaRPr>
          </a:p>
          <a:p>
            <a:pPr indent="-342900" lvl="0" marL="342900" marR="0" rtl="0" algn="l">
              <a:spcBef>
                <a:spcPts val="0"/>
              </a:spcBef>
              <a:spcAft>
                <a:spcPts val="0"/>
              </a:spcAft>
              <a:buClr>
                <a:srgbClr val="002060"/>
              </a:buClr>
              <a:buSzPts val="2000"/>
              <a:buFont typeface="Arial"/>
              <a:buChar char="•"/>
            </a:pPr>
            <a:r>
              <a:rPr lang="en-US" sz="2000">
                <a:solidFill>
                  <a:srgbClr val="002060"/>
                </a:solidFill>
                <a:latin typeface="Calibri"/>
                <a:ea typeface="Calibri"/>
                <a:cs typeface="Calibri"/>
                <a:sym typeface="Calibri"/>
              </a:rPr>
              <a:t>The outer shells of the gallium atoms contribute three electrons, and those of the arsenic atoms contribute five, providing the eight electrons needed for four covalent bonds. The centers of the bonds are not at the midpoint between the ions but are shifted slightly toward the arsenic.</a:t>
            </a:r>
            <a:endParaRPr/>
          </a:p>
          <a:p>
            <a:pPr indent="-215900" lvl="0" marL="342900" marR="0" rtl="0" algn="l">
              <a:spcBef>
                <a:spcPts val="0"/>
              </a:spcBef>
              <a:spcAft>
                <a:spcPts val="0"/>
              </a:spcAft>
              <a:buClr>
                <a:schemeClr val="dk1"/>
              </a:buClr>
              <a:buSzPts val="2000"/>
              <a:buFont typeface="Arial"/>
              <a:buNone/>
            </a:pPr>
            <a:r>
              <a:t/>
            </a:r>
            <a:endParaRPr sz="2000">
              <a:solidFill>
                <a:srgbClr val="002060"/>
              </a:solidFill>
              <a:latin typeface="Calibri"/>
              <a:ea typeface="Calibri"/>
              <a:cs typeface="Calibri"/>
              <a:sym typeface="Calibri"/>
            </a:endParaRPr>
          </a:p>
          <a:p>
            <a:pPr indent="-342900" lvl="0" marL="342900" marR="0" rtl="0" algn="l">
              <a:spcBef>
                <a:spcPts val="0"/>
              </a:spcBef>
              <a:spcAft>
                <a:spcPts val="0"/>
              </a:spcAft>
              <a:buClr>
                <a:srgbClr val="002060"/>
              </a:buClr>
              <a:buSzPts val="2000"/>
              <a:buFont typeface="Arial"/>
              <a:buChar char="•"/>
            </a:pPr>
            <a:r>
              <a:rPr lang="en-US" sz="2000">
                <a:solidFill>
                  <a:srgbClr val="002060"/>
                </a:solidFill>
                <a:latin typeface="Calibri"/>
                <a:ea typeface="Calibri"/>
                <a:cs typeface="Calibri"/>
                <a:sym typeface="Calibri"/>
              </a:rPr>
              <a:t>All III–V semiconductors are covalently bonded and typically have the zinc blende structure with four neighbors per atom. Most common semiconductors favor this arrangement.</a:t>
            </a:r>
            <a:endParaRPr b="0" i="0" sz="2000">
              <a:solidFill>
                <a:srgbClr val="00206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19"/>
          <p:cNvPicPr preferRelativeResize="0"/>
          <p:nvPr/>
        </p:nvPicPr>
        <p:blipFill rotWithShape="1">
          <a:blip r:embed="rId3">
            <a:alphaModFix/>
          </a:blip>
          <a:srcRect b="0" l="0" r="0" t="0"/>
          <a:stretch/>
        </p:blipFill>
        <p:spPr>
          <a:xfrm>
            <a:off x="859809" y="1101983"/>
            <a:ext cx="5841526" cy="4517629"/>
          </a:xfrm>
          <a:prstGeom prst="rect">
            <a:avLst/>
          </a:prstGeom>
          <a:noFill/>
          <a:ln>
            <a:noFill/>
          </a:ln>
        </p:spPr>
      </p:pic>
      <p:sp>
        <p:nvSpPr>
          <p:cNvPr id="238" name="Google Shape;238;p19"/>
          <p:cNvSpPr/>
          <p:nvPr/>
        </p:nvSpPr>
        <p:spPr>
          <a:xfrm>
            <a:off x="1237539" y="360612"/>
            <a:ext cx="609600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C00000"/>
                </a:solidFill>
                <a:latin typeface="Calibri"/>
                <a:ea typeface="Calibri"/>
                <a:cs typeface="Calibri"/>
                <a:sym typeface="Calibri"/>
              </a:rPr>
              <a:t>Orbital energy level diagram for gallium arsenide.</a:t>
            </a:r>
            <a:br>
              <a:rPr b="1" lang="en-US" sz="2000">
                <a:solidFill>
                  <a:srgbClr val="C00000"/>
                </a:solidFill>
                <a:latin typeface="Calibri"/>
                <a:ea typeface="Calibri"/>
                <a:cs typeface="Calibri"/>
                <a:sym typeface="Calibri"/>
              </a:rPr>
            </a:br>
            <a:br>
              <a:rPr b="1" lang="en-US" sz="2000">
                <a:solidFill>
                  <a:srgbClr val="C00000"/>
                </a:solidFill>
                <a:latin typeface="Calibri"/>
                <a:ea typeface="Calibri"/>
                <a:cs typeface="Calibri"/>
                <a:sym typeface="Calibri"/>
              </a:rPr>
            </a:br>
            <a:endParaRPr b="1" sz="2000">
              <a:solidFill>
                <a:srgbClr val="C00000"/>
              </a:solidFill>
              <a:latin typeface="Calibri"/>
              <a:ea typeface="Calibri"/>
              <a:cs typeface="Calibri"/>
              <a:sym typeface="Calibri"/>
            </a:endParaRPr>
          </a:p>
        </p:txBody>
      </p:sp>
      <p:sp>
        <p:nvSpPr>
          <p:cNvPr id="239" name="Google Shape;239;p19"/>
          <p:cNvSpPr/>
          <p:nvPr/>
        </p:nvSpPr>
        <p:spPr>
          <a:xfrm>
            <a:off x="6537562" y="852418"/>
            <a:ext cx="5490665" cy="532453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0000"/>
              </a:buClr>
              <a:buSzPts val="2000"/>
              <a:buFont typeface="Arial"/>
              <a:buChar char="•"/>
            </a:pPr>
            <a:r>
              <a:rPr lang="en-US" sz="2000">
                <a:solidFill>
                  <a:srgbClr val="000000"/>
                </a:solidFill>
                <a:latin typeface="Calibri"/>
                <a:ea typeface="Calibri"/>
                <a:cs typeface="Calibri"/>
                <a:sym typeface="Calibri"/>
              </a:rPr>
              <a:t>The valence orbitals in Ga and As are the 4s and 4p and these form two bands each containing 4N electrons as in silicon. </a:t>
            </a:r>
            <a:endParaRPr sz="2000">
              <a:solidFill>
                <a:srgbClr val="000000"/>
              </a:solidFill>
              <a:latin typeface="Calibri"/>
              <a:ea typeface="Calibri"/>
              <a:cs typeface="Calibri"/>
              <a:sym typeface="Calibri"/>
            </a:endParaRPr>
          </a:p>
          <a:p>
            <a:pPr indent="-285750" lvl="0" marL="285750" marR="0" rtl="0" algn="l">
              <a:spcBef>
                <a:spcPts val="0"/>
              </a:spcBef>
              <a:spcAft>
                <a:spcPts val="0"/>
              </a:spcAft>
              <a:buClr>
                <a:srgbClr val="000000"/>
              </a:buClr>
              <a:buSzPts val="2000"/>
              <a:buFont typeface="Arial"/>
              <a:buChar char="•"/>
            </a:pPr>
            <a:r>
              <a:rPr lang="en-US" sz="2000">
                <a:solidFill>
                  <a:srgbClr val="000000"/>
                </a:solidFill>
                <a:latin typeface="Calibri"/>
                <a:ea typeface="Calibri"/>
                <a:cs typeface="Calibri"/>
                <a:sym typeface="Calibri"/>
              </a:rPr>
              <a:t>Because of the different 4s and 4p atomic orbital energies in Ga and As, however, the lower band will have a greater contribution from As and the conduction band will have a higher contribution from Ga. </a:t>
            </a:r>
            <a:endParaRPr sz="2000">
              <a:solidFill>
                <a:srgbClr val="000000"/>
              </a:solidFill>
              <a:latin typeface="Calibri"/>
              <a:ea typeface="Calibri"/>
              <a:cs typeface="Calibri"/>
              <a:sym typeface="Calibri"/>
            </a:endParaRPr>
          </a:p>
          <a:p>
            <a:pPr indent="-285750" lvl="0" marL="285750" marR="0" rtl="0" algn="l">
              <a:spcBef>
                <a:spcPts val="0"/>
              </a:spcBef>
              <a:spcAft>
                <a:spcPts val="0"/>
              </a:spcAft>
              <a:buClr>
                <a:srgbClr val="000000"/>
              </a:buClr>
              <a:buSzPts val="2000"/>
              <a:buFont typeface="Arial"/>
              <a:buChar char="•"/>
            </a:pPr>
            <a:r>
              <a:rPr lang="en-US" sz="2000">
                <a:solidFill>
                  <a:srgbClr val="000000"/>
                </a:solidFill>
                <a:latin typeface="Calibri"/>
                <a:ea typeface="Calibri"/>
                <a:cs typeface="Calibri"/>
                <a:sym typeface="Calibri"/>
              </a:rPr>
              <a:t>Thus, GaAs can be considered as having partial ionic character because there is a partial transfer of electrons from Ga to As. </a:t>
            </a:r>
            <a:endParaRPr sz="2000">
              <a:solidFill>
                <a:srgbClr val="000000"/>
              </a:solidFill>
              <a:latin typeface="Calibri"/>
              <a:ea typeface="Calibri"/>
              <a:cs typeface="Calibri"/>
              <a:sym typeface="Calibri"/>
            </a:endParaRPr>
          </a:p>
          <a:p>
            <a:pPr indent="-285750" lvl="0" marL="285750" marR="0" rtl="0" algn="l">
              <a:spcBef>
                <a:spcPts val="0"/>
              </a:spcBef>
              <a:spcAft>
                <a:spcPts val="0"/>
              </a:spcAft>
              <a:buClr>
                <a:srgbClr val="000000"/>
              </a:buClr>
              <a:buSzPts val="2000"/>
              <a:buFont typeface="Arial"/>
              <a:buChar char="•"/>
            </a:pPr>
            <a:r>
              <a:rPr lang="en-US" sz="2000">
                <a:solidFill>
                  <a:srgbClr val="000000"/>
                </a:solidFill>
                <a:latin typeface="Calibri"/>
                <a:ea typeface="Calibri"/>
                <a:cs typeface="Calibri"/>
                <a:sym typeface="Calibri"/>
              </a:rPr>
              <a:t>The valence band has more arsenic than gallium character and so all the valence electrons end up in orbitals in which the possibility of being near an As nucleus is greater than that of being near a Ga nucleus.</a:t>
            </a:r>
            <a:endParaRPr/>
          </a:p>
          <a:p>
            <a:pPr indent="-285750" lvl="0" marL="285750" marR="0" rtl="0" algn="l">
              <a:spcBef>
                <a:spcPts val="0"/>
              </a:spcBef>
              <a:spcAft>
                <a:spcPts val="0"/>
              </a:spcAft>
              <a:buClr>
                <a:srgbClr val="000000"/>
              </a:buClr>
              <a:buSzPts val="2000"/>
              <a:buFont typeface="Arial"/>
              <a:buChar char="•"/>
            </a:pPr>
            <a:r>
              <a:rPr lang="en-US" sz="2000">
                <a:solidFill>
                  <a:srgbClr val="000000"/>
                </a:solidFill>
                <a:latin typeface="Calibri"/>
                <a:ea typeface="Calibri"/>
                <a:cs typeface="Calibri"/>
                <a:sym typeface="Calibri"/>
              </a:rPr>
              <a:t>Band energy gap of GaAs is 1.35 eV</a:t>
            </a: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nvSpPr>
        <p:spPr>
          <a:xfrm>
            <a:off x="3087188" y="0"/>
            <a:ext cx="570068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rgbClr val="FF0000"/>
                </a:solidFill>
                <a:latin typeface="Calibri"/>
                <a:ea typeface="Calibri"/>
                <a:cs typeface="Calibri"/>
                <a:sym typeface="Calibri"/>
              </a:rPr>
              <a:t>Semiconductor - Introduction</a:t>
            </a:r>
            <a:endParaRPr b="1" sz="3200">
              <a:solidFill>
                <a:srgbClr val="FF0000"/>
              </a:solidFill>
              <a:latin typeface="Calibri"/>
              <a:ea typeface="Calibri"/>
              <a:cs typeface="Calibri"/>
              <a:sym typeface="Calibri"/>
            </a:endParaRPr>
          </a:p>
        </p:txBody>
      </p:sp>
      <p:sp>
        <p:nvSpPr>
          <p:cNvPr id="91" name="Google Shape;91;p2"/>
          <p:cNvSpPr txBox="1"/>
          <p:nvPr/>
        </p:nvSpPr>
        <p:spPr>
          <a:xfrm>
            <a:off x="744584" y="1058091"/>
            <a:ext cx="11033434" cy="575542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2060"/>
              </a:buClr>
              <a:buSzPts val="2400"/>
              <a:buFont typeface="Arial"/>
              <a:buChar char="•"/>
            </a:pPr>
            <a:r>
              <a:rPr b="1" lang="en-US" sz="2400">
                <a:solidFill>
                  <a:srgbClr val="002060"/>
                </a:solidFill>
                <a:latin typeface="Calibri"/>
                <a:ea typeface="Calibri"/>
                <a:cs typeface="Calibri"/>
                <a:sym typeface="Calibri"/>
              </a:rPr>
              <a:t>Semiconductors (SC) have conductivity in-between that of conductors and insulators. </a:t>
            </a:r>
            <a:endParaRPr/>
          </a:p>
          <a:p>
            <a:pPr indent="-285750" lvl="0" marL="285750" marR="0" rtl="0" algn="l">
              <a:spcBef>
                <a:spcPts val="0"/>
              </a:spcBef>
              <a:spcAft>
                <a:spcPts val="0"/>
              </a:spcAft>
              <a:buClr>
                <a:srgbClr val="002060"/>
              </a:buClr>
              <a:buSzPts val="2400"/>
              <a:buFont typeface="Arial"/>
              <a:buChar char="•"/>
            </a:pPr>
            <a:r>
              <a:rPr b="1" lang="en-US" sz="2400">
                <a:solidFill>
                  <a:srgbClr val="002060"/>
                </a:solidFill>
                <a:latin typeface="Calibri"/>
                <a:ea typeface="Calibri"/>
                <a:cs typeface="Calibri"/>
                <a:sym typeface="Calibri"/>
              </a:rPr>
              <a:t>Their conductivity is approximately 10</a:t>
            </a:r>
            <a:r>
              <a:rPr b="1" baseline="30000" lang="en-US" sz="2400">
                <a:solidFill>
                  <a:srgbClr val="002060"/>
                </a:solidFill>
                <a:latin typeface="Calibri"/>
                <a:ea typeface="Calibri"/>
                <a:cs typeface="Calibri"/>
                <a:sym typeface="Calibri"/>
              </a:rPr>
              <a:t>-8 </a:t>
            </a:r>
            <a:r>
              <a:rPr b="1" lang="en-US" sz="2400">
                <a:solidFill>
                  <a:srgbClr val="002060"/>
                </a:solidFill>
                <a:latin typeface="Calibri"/>
                <a:ea typeface="Calibri"/>
                <a:cs typeface="Calibri"/>
                <a:sym typeface="Calibri"/>
              </a:rPr>
              <a:t>ohm</a:t>
            </a:r>
            <a:r>
              <a:rPr b="1" baseline="30000" lang="en-US" sz="2400">
                <a:solidFill>
                  <a:srgbClr val="002060"/>
                </a:solidFill>
                <a:latin typeface="Calibri"/>
                <a:ea typeface="Calibri"/>
                <a:cs typeface="Calibri"/>
                <a:sym typeface="Calibri"/>
              </a:rPr>
              <a:t>-1</a:t>
            </a:r>
            <a:r>
              <a:rPr b="1" lang="en-US" sz="2400">
                <a:solidFill>
                  <a:srgbClr val="002060"/>
                </a:solidFill>
                <a:latin typeface="Calibri"/>
                <a:ea typeface="Calibri"/>
                <a:cs typeface="Calibri"/>
                <a:sym typeface="Calibri"/>
              </a:rPr>
              <a:t>cm</a:t>
            </a:r>
            <a:r>
              <a:rPr b="1" baseline="30000" lang="en-US" sz="2400">
                <a:solidFill>
                  <a:srgbClr val="002060"/>
                </a:solidFill>
                <a:latin typeface="Calibri"/>
                <a:ea typeface="Calibri"/>
                <a:cs typeface="Calibri"/>
                <a:sym typeface="Calibri"/>
              </a:rPr>
              <a:t>-1 </a:t>
            </a:r>
            <a:r>
              <a:rPr b="1" lang="en-US" sz="2400">
                <a:solidFill>
                  <a:srgbClr val="002060"/>
                </a:solidFill>
                <a:latin typeface="Calibri"/>
                <a:ea typeface="Calibri"/>
                <a:cs typeface="Calibri"/>
                <a:sym typeface="Calibri"/>
              </a:rPr>
              <a:t>at room temperature.</a:t>
            </a:r>
            <a:endParaRPr/>
          </a:p>
          <a:p>
            <a:pPr indent="-285750" lvl="0" marL="285750" marR="0" rtl="0" algn="l">
              <a:spcBef>
                <a:spcPts val="0"/>
              </a:spcBef>
              <a:spcAft>
                <a:spcPts val="0"/>
              </a:spcAft>
              <a:buClr>
                <a:srgbClr val="002060"/>
              </a:buClr>
              <a:buSzPts val="2400"/>
              <a:buFont typeface="Arial"/>
              <a:buChar char="•"/>
            </a:pPr>
            <a:r>
              <a:rPr b="1" lang="en-US" sz="2400">
                <a:solidFill>
                  <a:srgbClr val="002060"/>
                </a:solidFill>
                <a:latin typeface="Calibri"/>
                <a:ea typeface="Calibri"/>
                <a:cs typeface="Calibri"/>
                <a:sym typeface="Calibri"/>
              </a:rPr>
              <a:t>A solid is said to be a SC, if</a:t>
            </a:r>
            <a:endParaRPr/>
          </a:p>
          <a:p>
            <a:pPr indent="-400050" lvl="1" marL="857250" marR="0" rtl="0" algn="l">
              <a:spcBef>
                <a:spcPts val="0"/>
              </a:spcBef>
              <a:spcAft>
                <a:spcPts val="0"/>
              </a:spcAft>
              <a:buClr>
                <a:srgbClr val="002060"/>
              </a:buClr>
              <a:buSzPts val="2400"/>
              <a:buFont typeface="Calibri"/>
              <a:buAutoNum type="romanLcParenBoth"/>
            </a:pPr>
            <a:r>
              <a:rPr b="1" i="0" lang="en-US" sz="2400" u="none" cap="none" strike="noStrike">
                <a:solidFill>
                  <a:srgbClr val="002060"/>
                </a:solidFill>
                <a:latin typeface="Calibri"/>
                <a:ea typeface="Calibri"/>
                <a:cs typeface="Calibri"/>
                <a:sym typeface="Calibri"/>
              </a:rPr>
              <a:t>Almost filled valence band</a:t>
            </a:r>
            <a:endParaRPr/>
          </a:p>
          <a:p>
            <a:pPr indent="-400050" lvl="1" marL="857250" marR="0" rtl="0" algn="l">
              <a:spcBef>
                <a:spcPts val="0"/>
              </a:spcBef>
              <a:spcAft>
                <a:spcPts val="0"/>
              </a:spcAft>
              <a:buClr>
                <a:srgbClr val="002060"/>
              </a:buClr>
              <a:buSzPts val="2400"/>
              <a:buFont typeface="Calibri"/>
              <a:buAutoNum type="romanLcParenBoth"/>
            </a:pPr>
            <a:r>
              <a:rPr b="1" i="0" lang="en-US" sz="2400" u="none" cap="none" strike="noStrike">
                <a:solidFill>
                  <a:srgbClr val="002060"/>
                </a:solidFill>
                <a:latin typeface="Calibri"/>
                <a:ea typeface="Calibri"/>
                <a:cs typeface="Calibri"/>
                <a:sym typeface="Calibri"/>
              </a:rPr>
              <a:t>Empty conduction band</a:t>
            </a:r>
            <a:endParaRPr/>
          </a:p>
          <a:p>
            <a:pPr indent="-400050" lvl="1" marL="857250" marR="0" rtl="0" algn="l">
              <a:spcBef>
                <a:spcPts val="0"/>
              </a:spcBef>
              <a:spcAft>
                <a:spcPts val="0"/>
              </a:spcAft>
              <a:buClr>
                <a:srgbClr val="002060"/>
              </a:buClr>
              <a:buSzPts val="2400"/>
              <a:buFont typeface="Calibri"/>
              <a:buAutoNum type="romanLcParenBoth"/>
            </a:pPr>
            <a:r>
              <a:rPr b="1" i="0" lang="en-US" sz="2400" u="none" cap="none" strike="noStrike">
                <a:solidFill>
                  <a:srgbClr val="002060"/>
                </a:solidFill>
                <a:latin typeface="Calibri"/>
                <a:ea typeface="Calibri"/>
                <a:cs typeface="Calibri"/>
                <a:sym typeface="Calibri"/>
              </a:rPr>
              <a:t>Very narrow band gap energy, Eg = 0.5 – 2.0 eV</a:t>
            </a:r>
            <a:endParaRPr/>
          </a:p>
          <a:p>
            <a:pPr indent="-355600" lvl="1" marL="355600" marR="0" rtl="0" algn="l">
              <a:spcBef>
                <a:spcPts val="0"/>
              </a:spcBef>
              <a:spcAft>
                <a:spcPts val="0"/>
              </a:spcAft>
              <a:buClr>
                <a:srgbClr val="002060"/>
              </a:buClr>
              <a:buSzPts val="2400"/>
              <a:buFont typeface="Arial"/>
              <a:buChar char="•"/>
            </a:pPr>
            <a:r>
              <a:rPr b="1" i="0" lang="en-US" sz="2400" u="none" cap="none" strike="noStrike">
                <a:solidFill>
                  <a:srgbClr val="002060"/>
                </a:solidFill>
                <a:latin typeface="Calibri"/>
                <a:ea typeface="Calibri"/>
                <a:cs typeface="Calibri"/>
                <a:sym typeface="Calibri"/>
              </a:rPr>
              <a:t>At zero Kelvin (0 K), SC is an insulator. Thermal agitation will lift some amount of electrons from valence band (VB) to conduction band (CB).</a:t>
            </a:r>
            <a:endParaRPr/>
          </a:p>
          <a:p>
            <a:pPr indent="-355600" lvl="1" marL="355600" marR="0" rtl="0" algn="l">
              <a:spcBef>
                <a:spcPts val="0"/>
              </a:spcBef>
              <a:spcAft>
                <a:spcPts val="0"/>
              </a:spcAft>
              <a:buClr>
                <a:srgbClr val="002060"/>
              </a:buClr>
              <a:buSzPts val="2400"/>
              <a:buFont typeface="Arial"/>
              <a:buChar char="•"/>
            </a:pPr>
            <a:r>
              <a:rPr b="1" i="0" lang="en-US" sz="2400" u="none" cap="none" strike="noStrike">
                <a:solidFill>
                  <a:srgbClr val="002060"/>
                </a:solidFill>
                <a:latin typeface="Calibri"/>
                <a:ea typeface="Calibri"/>
                <a:cs typeface="Calibri"/>
                <a:sym typeface="Calibri"/>
              </a:rPr>
              <a:t>Example: Elemental Si (Eg = 1.1 eV) and Elemental Ge (0.7 eV)</a:t>
            </a:r>
            <a:endParaRPr/>
          </a:p>
          <a:p>
            <a:pPr indent="-355600" lvl="1" marL="355600" marR="0" rtl="0" algn="l">
              <a:spcBef>
                <a:spcPts val="0"/>
              </a:spcBef>
              <a:spcAft>
                <a:spcPts val="0"/>
              </a:spcAft>
              <a:buClr>
                <a:srgbClr val="002060"/>
              </a:buClr>
              <a:buSzPts val="2400"/>
              <a:buFont typeface="Arial"/>
              <a:buChar char="•"/>
            </a:pPr>
            <a:r>
              <a:rPr b="1" i="0" lang="en-US" sz="2400" u="none" cap="none" strike="noStrike">
                <a:solidFill>
                  <a:srgbClr val="002060"/>
                </a:solidFill>
                <a:latin typeface="Calibri"/>
                <a:ea typeface="Calibri"/>
                <a:cs typeface="Calibri"/>
                <a:sym typeface="Calibri"/>
              </a:rPr>
              <a:t>Chemical impurities and crystal defects determine the conductivity of SC.</a:t>
            </a:r>
            <a:endParaRPr/>
          </a:p>
          <a:p>
            <a:pPr indent="-355600" lvl="1" marL="355600" marR="0" rtl="0" algn="l">
              <a:spcBef>
                <a:spcPts val="0"/>
              </a:spcBef>
              <a:spcAft>
                <a:spcPts val="0"/>
              </a:spcAft>
              <a:buClr>
                <a:srgbClr val="002060"/>
              </a:buClr>
              <a:buSzPts val="2400"/>
              <a:buFont typeface="Arial"/>
              <a:buChar char="•"/>
            </a:pPr>
            <a:r>
              <a:rPr b="1" i="0" lang="en-US" sz="2400" u="none" cap="none" strike="noStrike">
                <a:solidFill>
                  <a:srgbClr val="002060"/>
                </a:solidFill>
                <a:latin typeface="Calibri"/>
                <a:ea typeface="Calibri"/>
                <a:cs typeface="Calibri"/>
                <a:sym typeface="Calibri"/>
              </a:rPr>
              <a:t>Oxides (ceramic materials) like ZnO, NiO, V</a:t>
            </a:r>
            <a:r>
              <a:rPr b="1" baseline="-25000" i="0" lang="en-US" sz="2400" u="none" cap="none" strike="noStrike">
                <a:solidFill>
                  <a:srgbClr val="002060"/>
                </a:solidFill>
                <a:latin typeface="Calibri"/>
                <a:ea typeface="Calibri"/>
                <a:cs typeface="Calibri"/>
                <a:sym typeface="Calibri"/>
              </a:rPr>
              <a:t>2</a:t>
            </a:r>
            <a:r>
              <a:rPr b="1" i="0" lang="en-US" sz="2400" u="none" cap="none" strike="noStrike">
                <a:solidFill>
                  <a:srgbClr val="002060"/>
                </a:solidFill>
                <a:latin typeface="Calibri"/>
                <a:ea typeface="Calibri"/>
                <a:cs typeface="Calibri"/>
                <a:sym typeface="Calibri"/>
              </a:rPr>
              <a:t>O</a:t>
            </a:r>
            <a:r>
              <a:rPr b="1" baseline="-25000" i="0" lang="en-US" sz="2400" u="none" cap="none" strike="noStrike">
                <a:solidFill>
                  <a:srgbClr val="002060"/>
                </a:solidFill>
                <a:latin typeface="Calibri"/>
                <a:ea typeface="Calibri"/>
                <a:cs typeface="Calibri"/>
                <a:sym typeface="Calibri"/>
              </a:rPr>
              <a:t>5</a:t>
            </a:r>
            <a:r>
              <a:rPr b="1" i="0" lang="en-US" sz="2400" u="none" cap="none" strike="noStrike">
                <a:solidFill>
                  <a:srgbClr val="002060"/>
                </a:solidFill>
                <a:latin typeface="Calibri"/>
                <a:ea typeface="Calibri"/>
                <a:cs typeface="Calibri"/>
                <a:sym typeface="Calibri"/>
              </a:rPr>
              <a:t> are good SC with narrow Eg ~ 1.0 eV due to lattice defects.</a:t>
            </a:r>
            <a:endParaRPr/>
          </a:p>
          <a:p>
            <a:pPr indent="0" lvl="0" marL="0" marR="0" rtl="0" algn="l">
              <a:spcBef>
                <a:spcPts val="0"/>
              </a:spcBef>
              <a:spcAft>
                <a:spcPts val="0"/>
              </a:spcAft>
              <a:buNone/>
            </a:pPr>
            <a:r>
              <a:t/>
            </a:r>
            <a:endParaRPr b="1" sz="2400">
              <a:solidFill>
                <a:srgbClr val="002060"/>
              </a:solidFill>
              <a:latin typeface="Calibri"/>
              <a:ea typeface="Calibri"/>
              <a:cs typeface="Calibri"/>
              <a:sym typeface="Calibri"/>
            </a:endParaRPr>
          </a:p>
          <a:p>
            <a:pPr indent="0" lvl="0" marL="0" marR="0" rtl="0" algn="l">
              <a:spcBef>
                <a:spcPts val="0"/>
              </a:spcBef>
              <a:spcAft>
                <a:spcPts val="0"/>
              </a:spcAft>
              <a:buNone/>
            </a:pPr>
            <a:r>
              <a:t/>
            </a:r>
            <a:endParaRPr b="1" baseline="30000" sz="2400">
              <a:solidFill>
                <a:srgbClr val="002060"/>
              </a:solidFill>
              <a:latin typeface="Calibri"/>
              <a:ea typeface="Calibri"/>
              <a:cs typeface="Calibri"/>
              <a:sym typeface="Calibri"/>
            </a:endParaRPr>
          </a:p>
          <a:p>
            <a:pPr indent="0" lvl="0" marL="0" marR="0" rtl="0" algn="l">
              <a:spcBef>
                <a:spcPts val="0"/>
              </a:spcBef>
              <a:spcAft>
                <a:spcPts val="0"/>
              </a:spcAft>
              <a:buNone/>
            </a:pPr>
            <a:r>
              <a:t/>
            </a:r>
            <a:endParaRPr b="1" baseline="30000" sz="2400">
              <a:solidFill>
                <a:srgbClr val="00206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0"/>
          <p:cNvSpPr/>
          <p:nvPr/>
        </p:nvSpPr>
        <p:spPr>
          <a:xfrm>
            <a:off x="1119118" y="723475"/>
            <a:ext cx="9116703" cy="317009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For the semiconducting solids, the band gap decreases down a group, </a:t>
            </a:r>
            <a:endParaRPr sz="2000">
              <a:solidFill>
                <a:srgbClr val="002060"/>
              </a:solidFill>
              <a:latin typeface="Calibri"/>
              <a:ea typeface="Calibri"/>
              <a:cs typeface="Calibri"/>
              <a:sym typeface="Calibri"/>
            </a:endParaRPr>
          </a:p>
          <a:p>
            <a:pPr indent="0" lvl="0" marL="0" marR="0" rtl="0" algn="l">
              <a:spcBef>
                <a:spcPts val="0"/>
              </a:spcBef>
              <a:spcAft>
                <a:spcPts val="0"/>
              </a:spcAft>
              <a:buNone/>
            </a:pPr>
            <a:r>
              <a:rPr lang="en-US" sz="2000">
                <a:solidFill>
                  <a:srgbClr val="002060"/>
                </a:solidFill>
                <a:latin typeface="Calibri"/>
                <a:ea typeface="Calibri"/>
                <a:cs typeface="Calibri"/>
                <a:sym typeface="Calibri"/>
              </a:rPr>
              <a:t>	                   for example, GaP&gt; GaAs&gt;GaSb; AlAs&gt;GaAs&gt;InAs.</a:t>
            </a:r>
            <a:endParaRPr/>
          </a:p>
          <a:p>
            <a:pPr indent="0" lvl="0" marL="0" marR="0" rtl="0" algn="l">
              <a:spcBef>
                <a:spcPts val="0"/>
              </a:spcBef>
              <a:spcAft>
                <a:spcPts val="0"/>
              </a:spcAft>
              <a:buNone/>
            </a:pPr>
            <a:r>
              <a:t/>
            </a:r>
            <a:endParaRPr sz="2000">
              <a:solidFill>
                <a:srgbClr val="002060"/>
              </a:solidFill>
              <a:latin typeface="Calibri"/>
              <a:ea typeface="Calibri"/>
              <a:cs typeface="Calibri"/>
              <a:sym typeface="Calibri"/>
            </a:endParaRPr>
          </a:p>
          <a:p>
            <a:pPr indent="-342900" lvl="0" marL="342900"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Predicting relative band gaps is based on two factors:</a:t>
            </a:r>
            <a:endParaRPr/>
          </a:p>
          <a:p>
            <a:pPr indent="-342900" lvl="1" marL="800100" marR="0" rtl="0" algn="l">
              <a:spcBef>
                <a:spcPts val="0"/>
              </a:spcBef>
              <a:spcAft>
                <a:spcPts val="0"/>
              </a:spcAft>
              <a:buClr>
                <a:srgbClr val="002060"/>
              </a:buClr>
              <a:buSzPts val="2000"/>
              <a:buFont typeface="Noto Sans Symbols"/>
              <a:buChar char="▪"/>
            </a:pPr>
            <a:r>
              <a:rPr b="0" i="0" lang="en-US" sz="2000" u="none" cap="none" strike="noStrike">
                <a:solidFill>
                  <a:srgbClr val="002060"/>
                </a:solidFill>
                <a:latin typeface="Calibri"/>
                <a:ea typeface="Calibri"/>
                <a:cs typeface="Calibri"/>
                <a:sym typeface="Calibri"/>
              </a:rPr>
              <a:t>Band gap increases with interaction between atoms</a:t>
            </a:r>
            <a:r>
              <a:rPr lang="en-US" sz="2000">
                <a:solidFill>
                  <a:srgbClr val="002060"/>
                </a:solidFill>
                <a:latin typeface="Calibri"/>
                <a:ea typeface="Calibri"/>
                <a:cs typeface="Calibri"/>
                <a:sym typeface="Calibri"/>
              </a:rPr>
              <a:t>. A</a:t>
            </a:r>
            <a:r>
              <a:rPr b="0" i="0" lang="en-US" sz="2000" u="none" cap="none" strike="noStrike">
                <a:solidFill>
                  <a:srgbClr val="002060"/>
                </a:solidFill>
                <a:latin typeface="Calibri"/>
                <a:ea typeface="Calibri"/>
                <a:cs typeface="Calibri"/>
                <a:sym typeface="Calibri"/>
              </a:rPr>
              <a:t>tomic interaction increases the size of component elements decreases.</a:t>
            </a:r>
            <a:endParaRPr/>
          </a:p>
          <a:p>
            <a:pPr indent="-342900" lvl="1" marL="800100" marR="0" rtl="0" algn="l">
              <a:spcBef>
                <a:spcPts val="0"/>
              </a:spcBef>
              <a:spcAft>
                <a:spcPts val="0"/>
              </a:spcAft>
              <a:buClr>
                <a:srgbClr val="002060"/>
              </a:buClr>
              <a:buSzPts val="2000"/>
              <a:buFont typeface="Noto Sans Symbols"/>
              <a:buChar char="▪"/>
            </a:pPr>
            <a:r>
              <a:rPr b="0" i="0" lang="en-US" sz="2000" u="none" cap="none" strike="noStrike">
                <a:solidFill>
                  <a:srgbClr val="002060"/>
                </a:solidFill>
                <a:latin typeface="Calibri"/>
                <a:ea typeface="Calibri"/>
                <a:cs typeface="Calibri"/>
                <a:sym typeface="Calibri"/>
              </a:rPr>
              <a:t>Band gap energy increases as the electronegativity difference between the component elements increases.</a:t>
            </a:r>
            <a:endParaRPr/>
          </a:p>
          <a:p>
            <a:pPr indent="-342900" lvl="1" marL="342900" marR="0" rtl="0" algn="l">
              <a:spcBef>
                <a:spcPts val="0"/>
              </a:spcBef>
              <a:spcAft>
                <a:spcPts val="0"/>
              </a:spcAft>
              <a:buClr>
                <a:srgbClr val="002060"/>
              </a:buClr>
              <a:buSzPts val="2000"/>
              <a:buFont typeface="Noto Sans Symbols"/>
              <a:buChar char="❑"/>
            </a:pPr>
            <a:r>
              <a:rPr b="0" i="0" lang="en-US" sz="2000" u="none" cap="none" strike="noStrike">
                <a:solidFill>
                  <a:srgbClr val="002060"/>
                </a:solidFill>
                <a:latin typeface="Calibri"/>
                <a:ea typeface="Calibri"/>
                <a:cs typeface="Calibri"/>
                <a:sym typeface="Calibri"/>
              </a:rPr>
              <a:t>The band gap for Ge is 0.7 eV, GaAs is 1.35 eV and ZnSe 2.58 eV</a:t>
            </a:r>
            <a:endParaRPr/>
          </a:p>
          <a:p>
            <a:pPr indent="0" lvl="1" marL="0" marR="0" rtl="0" algn="l">
              <a:spcBef>
                <a:spcPts val="0"/>
              </a:spcBef>
              <a:spcAft>
                <a:spcPts val="0"/>
              </a:spcAft>
              <a:buNone/>
            </a:pPr>
            <a:r>
              <a:rPr b="0" i="0" lang="en-US" sz="2000" u="none" cap="none" strike="noStrike">
                <a:solidFill>
                  <a:srgbClr val="002060"/>
                </a:solidFill>
                <a:latin typeface="Calibri"/>
                <a:ea typeface="Calibri"/>
                <a:cs typeface="Calibri"/>
                <a:sym typeface="Calibri"/>
              </a:rPr>
              <a:t>         Ge, Ga, As, Zn, Se are fourth period elements. </a:t>
            </a:r>
            <a:endParaRPr/>
          </a:p>
        </p:txBody>
      </p:sp>
      <p:graphicFrame>
        <p:nvGraphicFramePr>
          <p:cNvPr id="245" name="Google Shape;245;p20"/>
          <p:cNvGraphicFramePr/>
          <p:nvPr/>
        </p:nvGraphicFramePr>
        <p:xfrm>
          <a:off x="3111689" y="4127939"/>
          <a:ext cx="3000000" cy="3000000"/>
        </p:xfrm>
        <a:graphic>
          <a:graphicData uri="http://schemas.openxmlformats.org/drawingml/2006/table">
            <a:tbl>
              <a:tblPr bandRow="1" firstRow="1">
                <a:noFill/>
                <a:tableStyleId>{572533E6-019A-441F-B954-A3583983BD92}</a:tableStyleId>
              </a:tblPr>
              <a:tblGrid>
                <a:gridCol w="2197300"/>
                <a:gridCol w="2197300"/>
              </a:tblGrid>
              <a:tr h="370850">
                <a:tc>
                  <a:txBody>
                    <a:bodyPr/>
                    <a:lstStyle/>
                    <a:p>
                      <a:pPr indent="0" lvl="0" marL="0" marR="0" rtl="0" algn="l">
                        <a:spcBef>
                          <a:spcPts val="0"/>
                        </a:spcBef>
                        <a:spcAft>
                          <a:spcPts val="0"/>
                        </a:spcAft>
                        <a:buNone/>
                      </a:pPr>
                      <a:r>
                        <a:rPr lang="en-US" sz="1800"/>
                        <a:t>Element </a:t>
                      </a:r>
                      <a:endParaRPr sz="1800"/>
                    </a:p>
                  </a:txBody>
                  <a:tcPr marT="45725" marB="45725" marR="91450" marL="91450"/>
                </a:tc>
                <a:tc>
                  <a:txBody>
                    <a:bodyPr/>
                    <a:lstStyle/>
                    <a:p>
                      <a:pPr indent="0" lvl="0" marL="0" marR="0" rtl="0" algn="l">
                        <a:spcBef>
                          <a:spcPts val="0"/>
                        </a:spcBef>
                        <a:spcAft>
                          <a:spcPts val="0"/>
                        </a:spcAft>
                        <a:buNone/>
                      </a:pPr>
                      <a:r>
                        <a:rPr lang="en-US" sz="1800"/>
                        <a:t>Average size (pm)</a:t>
                      </a:r>
                      <a:endParaRPr sz="1800"/>
                    </a:p>
                  </a:txBody>
                  <a:tcPr marT="45725" marB="45725" marR="91450" marL="91450"/>
                </a:tc>
              </a:tr>
              <a:tr h="370850">
                <a:tc>
                  <a:txBody>
                    <a:bodyPr/>
                    <a:lstStyle/>
                    <a:p>
                      <a:pPr indent="0" lvl="0" marL="0" marR="0" rtl="0" algn="l">
                        <a:spcBef>
                          <a:spcPts val="0"/>
                        </a:spcBef>
                        <a:spcAft>
                          <a:spcPts val="0"/>
                        </a:spcAft>
                        <a:buNone/>
                      </a:pPr>
                      <a:r>
                        <a:rPr lang="en-US" sz="1800"/>
                        <a:t>Ga</a:t>
                      </a:r>
                      <a:endParaRPr sz="1800"/>
                    </a:p>
                  </a:txBody>
                  <a:tcPr marT="45725" marB="45725" marR="91450" marL="91450"/>
                </a:tc>
                <a:tc>
                  <a:txBody>
                    <a:bodyPr/>
                    <a:lstStyle/>
                    <a:p>
                      <a:pPr indent="0" lvl="0" marL="0" marR="0" rtl="0" algn="l">
                        <a:spcBef>
                          <a:spcPts val="0"/>
                        </a:spcBef>
                        <a:spcAft>
                          <a:spcPts val="0"/>
                        </a:spcAft>
                        <a:buNone/>
                      </a:pPr>
                      <a:r>
                        <a:rPr lang="en-US" sz="1800"/>
                        <a:t>126</a:t>
                      </a:r>
                      <a:endParaRPr sz="1800"/>
                    </a:p>
                  </a:txBody>
                  <a:tcPr marT="45725" marB="45725" marR="91450" marL="91450"/>
                </a:tc>
              </a:tr>
              <a:tr h="370850">
                <a:tc>
                  <a:txBody>
                    <a:bodyPr/>
                    <a:lstStyle/>
                    <a:p>
                      <a:pPr indent="0" lvl="0" marL="0" marR="0" rtl="0" algn="l">
                        <a:spcBef>
                          <a:spcPts val="0"/>
                        </a:spcBef>
                        <a:spcAft>
                          <a:spcPts val="0"/>
                        </a:spcAft>
                        <a:buNone/>
                      </a:pPr>
                      <a:r>
                        <a:rPr lang="en-US" sz="1800"/>
                        <a:t>As</a:t>
                      </a:r>
                      <a:endParaRPr sz="1800"/>
                    </a:p>
                  </a:txBody>
                  <a:tcPr marT="45725" marB="45725" marR="91450" marL="91450"/>
                </a:tc>
                <a:tc>
                  <a:txBody>
                    <a:bodyPr/>
                    <a:lstStyle/>
                    <a:p>
                      <a:pPr indent="0" lvl="0" marL="0" marR="0" rtl="0" algn="l">
                        <a:spcBef>
                          <a:spcPts val="0"/>
                        </a:spcBef>
                        <a:spcAft>
                          <a:spcPts val="0"/>
                        </a:spcAft>
                        <a:buNone/>
                      </a:pPr>
                      <a:r>
                        <a:rPr lang="en-US" sz="1800"/>
                        <a:t>120</a:t>
                      </a:r>
                      <a:endParaRPr sz="1800"/>
                    </a:p>
                  </a:txBody>
                  <a:tcPr marT="45725" marB="45725" marR="91450" marL="91450"/>
                </a:tc>
              </a:tr>
              <a:tr h="370850">
                <a:tc>
                  <a:txBody>
                    <a:bodyPr/>
                    <a:lstStyle/>
                    <a:p>
                      <a:pPr indent="0" lvl="0" marL="0" marR="0" rtl="0" algn="l">
                        <a:spcBef>
                          <a:spcPts val="0"/>
                        </a:spcBef>
                        <a:spcAft>
                          <a:spcPts val="0"/>
                        </a:spcAft>
                        <a:buNone/>
                      </a:pPr>
                      <a:r>
                        <a:rPr lang="en-US" sz="1800"/>
                        <a:t>Ge</a:t>
                      </a:r>
                      <a:endParaRPr sz="1800"/>
                    </a:p>
                  </a:txBody>
                  <a:tcPr marT="45725" marB="45725" marR="91450" marL="91450"/>
                </a:tc>
                <a:tc>
                  <a:txBody>
                    <a:bodyPr/>
                    <a:lstStyle/>
                    <a:p>
                      <a:pPr indent="0" lvl="0" marL="0" marR="0" rtl="0" algn="l">
                        <a:spcBef>
                          <a:spcPts val="0"/>
                        </a:spcBef>
                        <a:spcAft>
                          <a:spcPts val="0"/>
                        </a:spcAft>
                        <a:buNone/>
                      </a:pPr>
                      <a:r>
                        <a:rPr lang="en-US" sz="1800"/>
                        <a:t>122</a:t>
                      </a:r>
                      <a:endParaRPr sz="1800"/>
                    </a:p>
                  </a:txBody>
                  <a:tcPr marT="45725" marB="45725" marR="91450" marL="91450"/>
                </a:tc>
              </a:tr>
              <a:tr h="370850">
                <a:tc>
                  <a:txBody>
                    <a:bodyPr/>
                    <a:lstStyle/>
                    <a:p>
                      <a:pPr indent="0" lvl="0" marL="0" marR="0" rtl="0" algn="l">
                        <a:spcBef>
                          <a:spcPts val="0"/>
                        </a:spcBef>
                        <a:spcAft>
                          <a:spcPts val="0"/>
                        </a:spcAft>
                        <a:buNone/>
                      </a:pPr>
                      <a:r>
                        <a:rPr lang="en-US" sz="1800"/>
                        <a:t>Zn</a:t>
                      </a:r>
                      <a:endParaRPr sz="1800"/>
                    </a:p>
                  </a:txBody>
                  <a:tcPr marT="45725" marB="45725" marR="91450" marL="91450"/>
                </a:tc>
                <a:tc>
                  <a:txBody>
                    <a:bodyPr/>
                    <a:lstStyle/>
                    <a:p>
                      <a:pPr indent="0" lvl="0" marL="0" marR="0" rtl="0" algn="l">
                        <a:spcBef>
                          <a:spcPts val="0"/>
                        </a:spcBef>
                        <a:spcAft>
                          <a:spcPts val="0"/>
                        </a:spcAft>
                        <a:buNone/>
                      </a:pPr>
                      <a:r>
                        <a:rPr lang="en-US" sz="1800"/>
                        <a:t>126</a:t>
                      </a:r>
                      <a:endParaRPr sz="1800"/>
                    </a:p>
                  </a:txBody>
                  <a:tcPr marT="45725" marB="45725" marR="91450" marL="91450"/>
                </a:tc>
              </a:tr>
              <a:tr h="370850">
                <a:tc>
                  <a:txBody>
                    <a:bodyPr/>
                    <a:lstStyle/>
                    <a:p>
                      <a:pPr indent="0" lvl="0" marL="0" marR="0" rtl="0" algn="l">
                        <a:spcBef>
                          <a:spcPts val="0"/>
                        </a:spcBef>
                        <a:spcAft>
                          <a:spcPts val="0"/>
                        </a:spcAft>
                        <a:buNone/>
                      </a:pPr>
                      <a:r>
                        <a:rPr lang="en-US" sz="1800"/>
                        <a:t>Se</a:t>
                      </a:r>
                      <a:endParaRPr sz="1800"/>
                    </a:p>
                  </a:txBody>
                  <a:tcPr marT="45725" marB="45725" marR="91450" marL="91450"/>
                </a:tc>
                <a:tc>
                  <a:txBody>
                    <a:bodyPr/>
                    <a:lstStyle/>
                    <a:p>
                      <a:pPr indent="0" lvl="0" marL="0" marR="0" rtl="0" algn="l">
                        <a:spcBef>
                          <a:spcPts val="0"/>
                        </a:spcBef>
                        <a:spcAft>
                          <a:spcPts val="0"/>
                        </a:spcAft>
                        <a:buNone/>
                      </a:pPr>
                      <a:r>
                        <a:rPr lang="en-US" sz="1800"/>
                        <a:t>116</a:t>
                      </a:r>
                      <a:endParaRPr sz="1800"/>
                    </a:p>
                  </a:txBody>
                  <a:tcPr marT="45725" marB="45725" marR="91450" marL="91450"/>
                </a:tc>
              </a:tr>
            </a:tbl>
          </a:graphicData>
        </a:graphic>
      </p:graphicFrame>
      <p:graphicFrame>
        <p:nvGraphicFramePr>
          <p:cNvPr id="246" name="Google Shape;246;p20"/>
          <p:cNvGraphicFramePr/>
          <p:nvPr/>
        </p:nvGraphicFramePr>
        <p:xfrm>
          <a:off x="7459519" y="4126263"/>
          <a:ext cx="3000000" cy="3000000"/>
        </p:xfrm>
        <a:graphic>
          <a:graphicData uri="http://schemas.openxmlformats.org/drawingml/2006/table">
            <a:tbl>
              <a:tblPr bandRow="1" firstRow="1">
                <a:noFill/>
                <a:tableStyleId>{572533E6-019A-441F-B954-A3583983BD92}</a:tableStyleId>
              </a:tblPr>
              <a:tblGrid>
                <a:gridCol w="1916750"/>
              </a:tblGrid>
              <a:tr h="370850">
                <a:tc>
                  <a:txBody>
                    <a:bodyPr/>
                    <a:lstStyle/>
                    <a:p>
                      <a:pPr indent="0" lvl="0" marL="0" marR="0" rtl="0" algn="l">
                        <a:spcBef>
                          <a:spcPts val="0"/>
                        </a:spcBef>
                        <a:spcAft>
                          <a:spcPts val="0"/>
                        </a:spcAft>
                        <a:buNone/>
                      </a:pPr>
                      <a:r>
                        <a:rPr lang="en-US" sz="1800"/>
                        <a:t>Electronegativity</a:t>
                      </a:r>
                      <a:endParaRPr sz="1800"/>
                    </a:p>
                  </a:txBody>
                  <a:tcPr marT="45725" marB="45725" marR="91450" marL="91450"/>
                </a:tc>
              </a:tr>
              <a:tr h="370850">
                <a:tc>
                  <a:txBody>
                    <a:bodyPr/>
                    <a:lstStyle/>
                    <a:p>
                      <a:pPr indent="0" lvl="0" marL="0" marR="0" rtl="0" algn="l">
                        <a:spcBef>
                          <a:spcPts val="0"/>
                        </a:spcBef>
                        <a:spcAft>
                          <a:spcPts val="0"/>
                        </a:spcAft>
                        <a:buNone/>
                      </a:pPr>
                      <a:r>
                        <a:rPr lang="en-US" sz="1800"/>
                        <a:t>1.81</a:t>
                      </a:r>
                      <a:endParaRPr sz="1800"/>
                    </a:p>
                  </a:txBody>
                  <a:tcPr marT="45725" marB="45725" marR="91450" marL="91450"/>
                </a:tc>
              </a:tr>
              <a:tr h="370850">
                <a:tc>
                  <a:txBody>
                    <a:bodyPr/>
                    <a:lstStyle/>
                    <a:p>
                      <a:pPr indent="0" lvl="0" marL="0" marR="0" rtl="0" algn="l">
                        <a:spcBef>
                          <a:spcPts val="0"/>
                        </a:spcBef>
                        <a:spcAft>
                          <a:spcPts val="0"/>
                        </a:spcAft>
                        <a:buNone/>
                      </a:pPr>
                      <a:r>
                        <a:rPr lang="en-US" sz="1800"/>
                        <a:t>2.18</a:t>
                      </a:r>
                      <a:endParaRPr sz="1800"/>
                    </a:p>
                  </a:txBody>
                  <a:tcPr marT="45725" marB="45725" marR="91450" marL="91450"/>
                </a:tc>
              </a:tr>
              <a:tr h="370850">
                <a:tc>
                  <a:txBody>
                    <a:bodyPr/>
                    <a:lstStyle/>
                    <a:p>
                      <a:pPr indent="0" lvl="0" marL="0" marR="0" rtl="0" algn="l">
                        <a:spcBef>
                          <a:spcPts val="0"/>
                        </a:spcBef>
                        <a:spcAft>
                          <a:spcPts val="0"/>
                        </a:spcAft>
                        <a:buNone/>
                      </a:pPr>
                      <a:r>
                        <a:rPr lang="en-US" sz="1800"/>
                        <a:t>2.01</a:t>
                      </a:r>
                      <a:endParaRPr sz="1800"/>
                    </a:p>
                  </a:txBody>
                  <a:tcPr marT="45725" marB="45725" marR="91450" marL="91450"/>
                </a:tc>
              </a:tr>
              <a:tr h="370850">
                <a:tc>
                  <a:txBody>
                    <a:bodyPr/>
                    <a:lstStyle/>
                    <a:p>
                      <a:pPr indent="0" lvl="0" marL="0" marR="0" rtl="0" algn="l">
                        <a:spcBef>
                          <a:spcPts val="0"/>
                        </a:spcBef>
                        <a:spcAft>
                          <a:spcPts val="0"/>
                        </a:spcAft>
                        <a:buNone/>
                      </a:pPr>
                      <a:r>
                        <a:rPr lang="en-US" sz="1800"/>
                        <a:t>1.65</a:t>
                      </a:r>
                      <a:endParaRPr sz="1800"/>
                    </a:p>
                  </a:txBody>
                  <a:tcPr marT="45725" marB="45725" marR="91450" marL="91450"/>
                </a:tc>
              </a:tr>
              <a:tr h="370850">
                <a:tc>
                  <a:txBody>
                    <a:bodyPr/>
                    <a:lstStyle/>
                    <a:p>
                      <a:pPr indent="0" lvl="0" marL="0" marR="0" rtl="0" algn="l">
                        <a:spcBef>
                          <a:spcPts val="0"/>
                        </a:spcBef>
                        <a:spcAft>
                          <a:spcPts val="0"/>
                        </a:spcAft>
                        <a:buNone/>
                      </a:pPr>
                      <a:r>
                        <a:rPr lang="en-US" sz="1800"/>
                        <a:t>2.55</a:t>
                      </a:r>
                      <a:endParaRPr sz="1800"/>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1"/>
          <p:cNvSpPr txBox="1"/>
          <p:nvPr/>
        </p:nvSpPr>
        <p:spPr>
          <a:xfrm>
            <a:off x="1449456" y="0"/>
            <a:ext cx="931017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Direct band gap and Indirect band gap Semiconductor</a:t>
            </a:r>
            <a:endParaRPr b="1" sz="3200">
              <a:solidFill>
                <a:srgbClr val="FF0000"/>
              </a:solidFill>
              <a:latin typeface="Calibri"/>
              <a:ea typeface="Calibri"/>
              <a:cs typeface="Calibri"/>
              <a:sym typeface="Calibri"/>
            </a:endParaRPr>
          </a:p>
        </p:txBody>
      </p:sp>
      <p:pic>
        <p:nvPicPr>
          <p:cNvPr id="252" name="Google Shape;252;p21"/>
          <p:cNvPicPr preferRelativeResize="0"/>
          <p:nvPr/>
        </p:nvPicPr>
        <p:blipFill rotWithShape="1">
          <a:blip r:embed="rId3">
            <a:alphaModFix/>
          </a:blip>
          <a:srcRect b="1411" l="-93" r="459" t="136"/>
          <a:stretch/>
        </p:blipFill>
        <p:spPr>
          <a:xfrm>
            <a:off x="4027967" y="2313858"/>
            <a:ext cx="2825086" cy="2852383"/>
          </a:xfrm>
          <a:prstGeom prst="rect">
            <a:avLst/>
          </a:prstGeom>
          <a:noFill/>
          <a:ln>
            <a:noFill/>
          </a:ln>
        </p:spPr>
      </p:pic>
      <p:sp>
        <p:nvSpPr>
          <p:cNvPr id="253" name="Google Shape;253;p21"/>
          <p:cNvSpPr txBox="1"/>
          <p:nvPr/>
        </p:nvSpPr>
        <p:spPr>
          <a:xfrm>
            <a:off x="158553" y="1164020"/>
            <a:ext cx="934550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2060"/>
                </a:solidFill>
                <a:latin typeface="Calibri"/>
                <a:ea typeface="Calibri"/>
                <a:cs typeface="Calibri"/>
                <a:sym typeface="Calibri"/>
              </a:rPr>
              <a:t>According to Free electron theory, a free electron satisfies the equation:</a:t>
            </a:r>
            <a:endParaRPr/>
          </a:p>
          <a:p>
            <a:pPr indent="0" lvl="0" marL="0" marR="0" rtl="0" algn="l">
              <a:spcBef>
                <a:spcPts val="0"/>
              </a:spcBef>
              <a:spcAft>
                <a:spcPts val="0"/>
              </a:spcAft>
              <a:buNone/>
            </a:pPr>
            <a:r>
              <a:rPr b="1" lang="en-US" sz="2400">
                <a:solidFill>
                  <a:srgbClr val="002060"/>
                </a:solidFill>
                <a:latin typeface="Calibri"/>
                <a:ea typeface="Calibri"/>
                <a:cs typeface="Calibri"/>
                <a:sym typeface="Calibri"/>
              </a:rPr>
              <a:t> </a:t>
            </a:r>
            <a:endParaRPr b="1" sz="2400">
              <a:solidFill>
                <a:srgbClr val="002060"/>
              </a:solidFill>
              <a:latin typeface="Calibri"/>
              <a:ea typeface="Calibri"/>
              <a:cs typeface="Calibri"/>
              <a:sym typeface="Calibri"/>
            </a:endParaRPr>
          </a:p>
        </p:txBody>
      </p:sp>
      <p:pic>
        <p:nvPicPr>
          <p:cNvPr id="254" name="Google Shape;254;p21"/>
          <p:cNvPicPr preferRelativeResize="0"/>
          <p:nvPr/>
        </p:nvPicPr>
        <p:blipFill rotWithShape="1">
          <a:blip r:embed="rId3">
            <a:alphaModFix/>
          </a:blip>
          <a:srcRect b="15074" l="74029" r="460" t="62315"/>
          <a:stretch/>
        </p:blipFill>
        <p:spPr>
          <a:xfrm>
            <a:off x="1449456" y="2075813"/>
            <a:ext cx="1436483" cy="1300965"/>
          </a:xfrm>
          <a:prstGeom prst="rect">
            <a:avLst/>
          </a:prstGeom>
          <a:noFill/>
          <a:ln>
            <a:noFill/>
          </a:ln>
        </p:spPr>
      </p:pic>
      <p:sp>
        <p:nvSpPr>
          <p:cNvPr id="255" name="Google Shape;255;p21"/>
          <p:cNvSpPr txBox="1"/>
          <p:nvPr/>
        </p:nvSpPr>
        <p:spPr>
          <a:xfrm>
            <a:off x="4570880" y="1764184"/>
            <a:ext cx="173925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Calibri"/>
                <a:ea typeface="Calibri"/>
                <a:cs typeface="Calibri"/>
                <a:sym typeface="Calibri"/>
              </a:rPr>
              <a:t>E-K Diagram</a:t>
            </a:r>
            <a:endParaRPr b="1" sz="2400">
              <a:solidFill>
                <a:srgbClr val="C00000"/>
              </a:solidFill>
              <a:latin typeface="Calibri"/>
              <a:ea typeface="Calibri"/>
              <a:cs typeface="Calibri"/>
              <a:sym typeface="Calibri"/>
            </a:endParaRPr>
          </a:p>
        </p:txBody>
      </p:sp>
      <p:pic>
        <p:nvPicPr>
          <p:cNvPr id="256" name="Google Shape;256;p21"/>
          <p:cNvPicPr preferRelativeResize="0"/>
          <p:nvPr/>
        </p:nvPicPr>
        <p:blipFill rotWithShape="1">
          <a:blip r:embed="rId4">
            <a:alphaModFix/>
          </a:blip>
          <a:srcRect b="0" l="0" r="0" t="0"/>
          <a:stretch/>
        </p:blipFill>
        <p:spPr>
          <a:xfrm>
            <a:off x="7858603" y="2410489"/>
            <a:ext cx="3552825" cy="3400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2"/>
          <p:cNvSpPr txBox="1"/>
          <p:nvPr/>
        </p:nvSpPr>
        <p:spPr>
          <a:xfrm>
            <a:off x="2677755" y="-95535"/>
            <a:ext cx="551625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Direct band gap Semiconductor</a:t>
            </a:r>
            <a:endParaRPr b="1" sz="3200">
              <a:solidFill>
                <a:srgbClr val="FF0000"/>
              </a:solidFill>
              <a:latin typeface="Calibri"/>
              <a:ea typeface="Calibri"/>
              <a:cs typeface="Calibri"/>
              <a:sym typeface="Calibri"/>
            </a:endParaRPr>
          </a:p>
        </p:txBody>
      </p:sp>
      <p:pic>
        <p:nvPicPr>
          <p:cNvPr id="262" name="Google Shape;262;p22"/>
          <p:cNvPicPr preferRelativeResize="0"/>
          <p:nvPr/>
        </p:nvPicPr>
        <p:blipFill rotWithShape="1">
          <a:blip r:embed="rId3">
            <a:alphaModFix/>
          </a:blip>
          <a:srcRect b="0" l="11985" r="0" t="0"/>
          <a:stretch/>
        </p:blipFill>
        <p:spPr>
          <a:xfrm>
            <a:off x="230945" y="1403689"/>
            <a:ext cx="6198062" cy="4062764"/>
          </a:xfrm>
          <a:prstGeom prst="rect">
            <a:avLst/>
          </a:prstGeom>
          <a:noFill/>
          <a:ln>
            <a:noFill/>
          </a:ln>
        </p:spPr>
      </p:pic>
      <p:sp>
        <p:nvSpPr>
          <p:cNvPr id="263" name="Google Shape;263;p22"/>
          <p:cNvSpPr txBox="1"/>
          <p:nvPr/>
        </p:nvSpPr>
        <p:spPr>
          <a:xfrm>
            <a:off x="6000815" y="1542245"/>
            <a:ext cx="5717573" cy="378565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2400"/>
              <a:buFont typeface="Noto Sans Symbols"/>
              <a:buChar char="❑"/>
            </a:pPr>
            <a:r>
              <a:rPr b="1" lang="en-US" sz="2400">
                <a:solidFill>
                  <a:srgbClr val="002060"/>
                </a:solidFill>
                <a:latin typeface="Calibri"/>
                <a:ea typeface="Calibri"/>
                <a:cs typeface="Calibri"/>
                <a:sym typeface="Calibri"/>
              </a:rPr>
              <a:t>It has a minimum in CB and maximum in VB for the same k value (k = 0)</a:t>
            </a:r>
            <a:endParaRPr/>
          </a:p>
          <a:p>
            <a:pPr indent="-342900" lvl="0" marL="342900" marR="0" rtl="0" algn="l">
              <a:spcBef>
                <a:spcPts val="0"/>
              </a:spcBef>
              <a:spcAft>
                <a:spcPts val="0"/>
              </a:spcAft>
              <a:buClr>
                <a:srgbClr val="002060"/>
              </a:buClr>
              <a:buSzPts val="2400"/>
              <a:buFont typeface="Noto Sans Symbols"/>
              <a:buChar char="❑"/>
            </a:pPr>
            <a:r>
              <a:rPr b="1" lang="en-US" sz="2400">
                <a:solidFill>
                  <a:srgbClr val="002060"/>
                </a:solidFill>
                <a:latin typeface="Calibri"/>
                <a:ea typeface="Calibri"/>
                <a:cs typeface="Calibri"/>
                <a:sym typeface="Calibri"/>
              </a:rPr>
              <a:t>An electron in the CB minimum can fall to an empty state in VB maximum, giving off energy difference Eg as a photon of light without a change in k value.</a:t>
            </a:r>
            <a:endParaRPr/>
          </a:p>
          <a:p>
            <a:pPr indent="-342900" lvl="0" marL="342900" marR="0" rtl="0" algn="l">
              <a:spcBef>
                <a:spcPts val="0"/>
              </a:spcBef>
              <a:spcAft>
                <a:spcPts val="0"/>
              </a:spcAft>
              <a:buClr>
                <a:srgbClr val="002060"/>
              </a:buClr>
              <a:buSzPts val="2400"/>
              <a:buFont typeface="Noto Sans Symbols"/>
              <a:buChar char="❑"/>
            </a:pPr>
            <a:r>
              <a:rPr b="1" lang="en-US" sz="2400">
                <a:solidFill>
                  <a:srgbClr val="002060"/>
                </a:solidFill>
                <a:latin typeface="Calibri"/>
                <a:ea typeface="Calibri"/>
                <a:cs typeface="Calibri"/>
                <a:sym typeface="Calibri"/>
              </a:rPr>
              <a:t>This property is required for a semiconductor to be used as light sources for LED and Laser</a:t>
            </a:r>
            <a:endParaRPr/>
          </a:p>
          <a:p>
            <a:pPr indent="-342900" lvl="0" marL="342900" marR="0" rtl="0" algn="l">
              <a:spcBef>
                <a:spcPts val="0"/>
              </a:spcBef>
              <a:spcAft>
                <a:spcPts val="0"/>
              </a:spcAft>
              <a:buClr>
                <a:srgbClr val="002060"/>
              </a:buClr>
              <a:buSzPts val="2400"/>
              <a:buFont typeface="Noto Sans Symbols"/>
              <a:buChar char="❑"/>
            </a:pPr>
            <a:r>
              <a:rPr b="1" lang="en-US" sz="2400">
                <a:solidFill>
                  <a:srgbClr val="002060"/>
                </a:solidFill>
                <a:latin typeface="Calibri"/>
                <a:ea typeface="Calibri"/>
                <a:cs typeface="Calibri"/>
                <a:sym typeface="Calibri"/>
              </a:rPr>
              <a:t>Example: GaAs, GaP, InP</a:t>
            </a:r>
            <a:endParaRPr b="1" sz="2400">
              <a:solidFill>
                <a:srgbClr val="00206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3"/>
          <p:cNvSpPr txBox="1"/>
          <p:nvPr/>
        </p:nvSpPr>
        <p:spPr>
          <a:xfrm>
            <a:off x="2786937" y="0"/>
            <a:ext cx="580639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Indirect band gap Semiconductor</a:t>
            </a:r>
            <a:endParaRPr b="1" sz="3200">
              <a:solidFill>
                <a:srgbClr val="FF0000"/>
              </a:solidFill>
              <a:latin typeface="Calibri"/>
              <a:ea typeface="Calibri"/>
              <a:cs typeface="Calibri"/>
              <a:sym typeface="Calibri"/>
            </a:endParaRPr>
          </a:p>
        </p:txBody>
      </p:sp>
      <p:pic>
        <p:nvPicPr>
          <p:cNvPr id="269" name="Google Shape;269;p23"/>
          <p:cNvPicPr preferRelativeResize="0"/>
          <p:nvPr/>
        </p:nvPicPr>
        <p:blipFill rotWithShape="1">
          <a:blip r:embed="rId3">
            <a:alphaModFix/>
          </a:blip>
          <a:srcRect b="0" l="0" r="0" t="0"/>
          <a:stretch/>
        </p:blipFill>
        <p:spPr>
          <a:xfrm>
            <a:off x="883834" y="1748690"/>
            <a:ext cx="3415211" cy="4057858"/>
          </a:xfrm>
          <a:prstGeom prst="rect">
            <a:avLst/>
          </a:prstGeom>
          <a:noFill/>
          <a:ln>
            <a:noFill/>
          </a:ln>
        </p:spPr>
      </p:pic>
      <p:sp>
        <p:nvSpPr>
          <p:cNvPr id="270" name="Google Shape;270;p23"/>
          <p:cNvSpPr txBox="1"/>
          <p:nvPr/>
        </p:nvSpPr>
        <p:spPr>
          <a:xfrm>
            <a:off x="5036023" y="1212572"/>
            <a:ext cx="6668717" cy="489364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2400"/>
              <a:buFont typeface="Noto Sans Symbols"/>
              <a:buChar char="❑"/>
            </a:pPr>
            <a:r>
              <a:rPr b="1" lang="en-US" sz="2400">
                <a:solidFill>
                  <a:srgbClr val="002060"/>
                </a:solidFill>
                <a:latin typeface="Calibri"/>
                <a:ea typeface="Calibri"/>
                <a:cs typeface="Calibri"/>
                <a:sym typeface="Calibri"/>
              </a:rPr>
              <a:t>It has a minimum in CB and maximum in VB at different k value (k     0)</a:t>
            </a:r>
            <a:endParaRPr/>
          </a:p>
          <a:p>
            <a:pPr indent="-342900" lvl="0" marL="342900" marR="0" rtl="0" algn="l">
              <a:spcBef>
                <a:spcPts val="0"/>
              </a:spcBef>
              <a:spcAft>
                <a:spcPts val="0"/>
              </a:spcAft>
              <a:buClr>
                <a:srgbClr val="002060"/>
              </a:buClr>
              <a:buSzPts val="2400"/>
              <a:buFont typeface="Noto Sans Symbols"/>
              <a:buChar char="❑"/>
            </a:pPr>
            <a:r>
              <a:rPr b="1" lang="en-US" sz="2400">
                <a:solidFill>
                  <a:srgbClr val="002060"/>
                </a:solidFill>
                <a:latin typeface="Calibri"/>
                <a:ea typeface="Calibri"/>
                <a:cs typeface="Calibri"/>
                <a:sym typeface="Calibri"/>
              </a:rPr>
              <a:t>When an electron in the CB minimum can fall to an empty state in VB maximum, </a:t>
            </a:r>
            <a:endParaRPr/>
          </a:p>
          <a:p>
            <a:pPr indent="0" lvl="0" marL="0" marR="0" rtl="0" algn="l">
              <a:spcBef>
                <a:spcPts val="0"/>
              </a:spcBef>
              <a:spcAft>
                <a:spcPts val="0"/>
              </a:spcAft>
              <a:buNone/>
            </a:pPr>
            <a:r>
              <a:rPr b="1" lang="en-US" sz="2400">
                <a:solidFill>
                  <a:srgbClr val="002060"/>
                </a:solidFill>
                <a:latin typeface="Calibri"/>
                <a:ea typeface="Calibri"/>
                <a:cs typeface="Calibri"/>
                <a:sym typeface="Calibri"/>
              </a:rPr>
              <a:t>	(i) it falls first to defect state (Et) 	within the band gap, giving off 	energy difference as heat (phonon) 	with a change in k value.</a:t>
            </a:r>
            <a:endParaRPr/>
          </a:p>
          <a:p>
            <a:pPr indent="0" lvl="0" marL="0" marR="0" rtl="0" algn="l">
              <a:spcBef>
                <a:spcPts val="0"/>
              </a:spcBef>
              <a:spcAft>
                <a:spcPts val="0"/>
              </a:spcAft>
              <a:buNone/>
            </a:pPr>
            <a:r>
              <a:rPr b="1" lang="en-US" sz="2400">
                <a:solidFill>
                  <a:srgbClr val="002060"/>
                </a:solidFill>
                <a:latin typeface="Calibri"/>
                <a:ea typeface="Calibri"/>
                <a:cs typeface="Calibri"/>
                <a:sym typeface="Calibri"/>
              </a:rPr>
              <a:t>	(ii) it falls then to VB maximum, 	giving off energy difference Et as 	photon of light, without a change in 	k value.</a:t>
            </a:r>
            <a:endParaRPr/>
          </a:p>
          <a:p>
            <a:pPr indent="-342900" lvl="0" marL="342900" marR="0" rtl="0" algn="l">
              <a:spcBef>
                <a:spcPts val="0"/>
              </a:spcBef>
              <a:spcAft>
                <a:spcPts val="0"/>
              </a:spcAft>
              <a:buClr>
                <a:srgbClr val="002060"/>
              </a:buClr>
              <a:buSzPts val="2400"/>
              <a:buFont typeface="Noto Sans Symbols"/>
              <a:buChar char="❑"/>
            </a:pPr>
            <a:r>
              <a:rPr b="1" lang="en-US" sz="2400">
                <a:solidFill>
                  <a:srgbClr val="002060"/>
                </a:solidFill>
                <a:latin typeface="Calibri"/>
                <a:ea typeface="Calibri"/>
                <a:cs typeface="Calibri"/>
                <a:sym typeface="Calibri"/>
              </a:rPr>
              <a:t>This property for a semiconductor cannot be used as light sources for LED and Laser</a:t>
            </a:r>
            <a:endParaRPr/>
          </a:p>
          <a:p>
            <a:pPr indent="-342900" lvl="0" marL="342900" marR="0" rtl="0" algn="l">
              <a:spcBef>
                <a:spcPts val="0"/>
              </a:spcBef>
              <a:spcAft>
                <a:spcPts val="0"/>
              </a:spcAft>
              <a:buClr>
                <a:srgbClr val="002060"/>
              </a:buClr>
              <a:buSzPts val="2400"/>
              <a:buFont typeface="Noto Sans Symbols"/>
              <a:buChar char="❑"/>
            </a:pPr>
            <a:r>
              <a:rPr b="1" lang="en-US" sz="2400">
                <a:solidFill>
                  <a:srgbClr val="002060"/>
                </a:solidFill>
                <a:latin typeface="Calibri"/>
                <a:ea typeface="Calibri"/>
                <a:cs typeface="Calibri"/>
                <a:sym typeface="Calibri"/>
              </a:rPr>
              <a:t>Example: Si, Ge</a:t>
            </a:r>
            <a:endParaRPr b="1" sz="2400">
              <a:solidFill>
                <a:srgbClr val="002060"/>
              </a:solidFill>
              <a:latin typeface="Calibri"/>
              <a:ea typeface="Calibri"/>
              <a:cs typeface="Calibri"/>
              <a:sym typeface="Calibri"/>
            </a:endParaRPr>
          </a:p>
        </p:txBody>
      </p:sp>
      <p:sp>
        <p:nvSpPr>
          <p:cNvPr id="271" name="Google Shape;271;p23"/>
          <p:cNvSpPr/>
          <p:nvPr/>
        </p:nvSpPr>
        <p:spPr>
          <a:xfrm>
            <a:off x="9578095" y="2019869"/>
            <a:ext cx="275590" cy="232011"/>
          </a:xfrm>
          <a:prstGeom prst="mathNotEqual">
            <a:avLst>
              <a:gd fmla="val 23520" name="adj1"/>
              <a:gd fmla="val 6600000" name="adj2"/>
              <a:gd fmla="val 11760" name="adj3"/>
            </a:avLst>
          </a:prstGeom>
          <a:solidFill>
            <a:srgbClr val="002060"/>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24"/>
          <p:cNvPicPr preferRelativeResize="0"/>
          <p:nvPr/>
        </p:nvPicPr>
        <p:blipFill rotWithShape="1">
          <a:blip r:embed="rId3">
            <a:alphaModFix/>
          </a:blip>
          <a:srcRect b="0" l="0" r="0" t="0"/>
          <a:stretch/>
        </p:blipFill>
        <p:spPr>
          <a:xfrm>
            <a:off x="1849872" y="1501255"/>
            <a:ext cx="8509343" cy="3016155"/>
          </a:xfrm>
          <a:prstGeom prst="rect">
            <a:avLst/>
          </a:prstGeom>
          <a:noFill/>
          <a:ln>
            <a:noFill/>
          </a:ln>
        </p:spPr>
      </p:pic>
      <p:sp>
        <p:nvSpPr>
          <p:cNvPr id="277" name="Google Shape;277;p24"/>
          <p:cNvSpPr txBox="1"/>
          <p:nvPr/>
        </p:nvSpPr>
        <p:spPr>
          <a:xfrm>
            <a:off x="1449456" y="0"/>
            <a:ext cx="931017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Direct band gap and Indirect band gap Semiconductor</a:t>
            </a:r>
            <a:endParaRPr b="1" sz="3200">
              <a:solidFill>
                <a:srgbClr val="FF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5"/>
          <p:cNvSpPr txBox="1"/>
          <p:nvPr/>
        </p:nvSpPr>
        <p:spPr>
          <a:xfrm>
            <a:off x="2786937" y="0"/>
            <a:ext cx="458689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Chalcogen Semiconductor</a:t>
            </a:r>
            <a:endParaRPr b="1" sz="3200">
              <a:solidFill>
                <a:srgbClr val="FF0000"/>
              </a:solidFill>
              <a:latin typeface="Calibri"/>
              <a:ea typeface="Calibri"/>
              <a:cs typeface="Calibri"/>
              <a:sym typeface="Calibri"/>
            </a:endParaRPr>
          </a:p>
        </p:txBody>
      </p:sp>
      <p:sp>
        <p:nvSpPr>
          <p:cNvPr id="283" name="Google Shape;283;p25"/>
          <p:cNvSpPr txBox="1"/>
          <p:nvPr/>
        </p:nvSpPr>
        <p:spPr>
          <a:xfrm>
            <a:off x="695616" y="584775"/>
            <a:ext cx="11093110" cy="587853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2400"/>
              <a:buFont typeface="Noto Sans Symbols"/>
              <a:buChar char="❑"/>
            </a:pPr>
            <a:r>
              <a:rPr b="1" lang="en-US" sz="2400">
                <a:solidFill>
                  <a:srgbClr val="002060"/>
                </a:solidFill>
                <a:latin typeface="Calibri"/>
                <a:ea typeface="Calibri"/>
                <a:cs typeface="Calibri"/>
                <a:sym typeface="Calibri"/>
              </a:rPr>
              <a:t>S, Se, Te  - Chalcogens</a:t>
            </a:r>
            <a:endParaRPr b="1" sz="2400">
              <a:solidFill>
                <a:srgbClr val="002060"/>
              </a:solidFill>
              <a:latin typeface="Calibri"/>
              <a:ea typeface="Calibri"/>
              <a:cs typeface="Calibri"/>
              <a:sym typeface="Calibri"/>
            </a:endParaRPr>
          </a:p>
          <a:p>
            <a:pPr indent="-190500" lvl="0" marL="342900" marR="0" rtl="0" algn="l">
              <a:spcBef>
                <a:spcPts val="0"/>
              </a:spcBef>
              <a:spcAft>
                <a:spcPts val="0"/>
              </a:spcAft>
              <a:buClr>
                <a:schemeClr val="dk1"/>
              </a:buClr>
              <a:buSzPts val="2400"/>
              <a:buFont typeface="Noto Sans Symbols"/>
              <a:buNone/>
            </a:pPr>
            <a:r>
              <a:t/>
            </a:r>
            <a:endParaRPr b="1" sz="2400">
              <a:solidFill>
                <a:srgbClr val="002060"/>
              </a:solidFill>
              <a:latin typeface="Calibri"/>
              <a:ea typeface="Calibri"/>
              <a:cs typeface="Calibri"/>
              <a:sym typeface="Calibri"/>
            </a:endParaRPr>
          </a:p>
          <a:p>
            <a:pPr indent="-342900" lvl="0" marL="342900" marR="0" rtl="0" algn="l">
              <a:spcBef>
                <a:spcPts val="0"/>
              </a:spcBef>
              <a:spcAft>
                <a:spcPts val="0"/>
              </a:spcAft>
              <a:buClr>
                <a:srgbClr val="002060"/>
              </a:buClr>
              <a:buSzPts val="2400"/>
              <a:buFont typeface="Noto Sans Symbols"/>
              <a:buChar char="❑"/>
            </a:pPr>
            <a:r>
              <a:rPr b="1" lang="en-US" sz="2400">
                <a:solidFill>
                  <a:srgbClr val="002060"/>
                </a:solidFill>
                <a:latin typeface="Calibri"/>
                <a:ea typeface="Calibri"/>
                <a:cs typeface="Calibri"/>
                <a:sym typeface="Calibri"/>
              </a:rPr>
              <a:t>Compounds of Chalcogens exhibiting semiconducting behavior are called Chalcogen Semiconductors.</a:t>
            </a:r>
            <a:endParaRPr/>
          </a:p>
          <a:p>
            <a:pPr indent="-190500" lvl="0" marL="342900" marR="0" rtl="0" algn="l">
              <a:spcBef>
                <a:spcPts val="0"/>
              </a:spcBef>
              <a:spcAft>
                <a:spcPts val="0"/>
              </a:spcAft>
              <a:buClr>
                <a:schemeClr val="dk1"/>
              </a:buClr>
              <a:buSzPts val="2400"/>
              <a:buFont typeface="Noto Sans Symbols"/>
              <a:buNone/>
            </a:pPr>
            <a:r>
              <a:t/>
            </a:r>
            <a:endParaRPr b="1" sz="2400">
              <a:solidFill>
                <a:srgbClr val="002060"/>
              </a:solidFill>
              <a:latin typeface="Calibri"/>
              <a:ea typeface="Calibri"/>
              <a:cs typeface="Calibri"/>
              <a:sym typeface="Calibri"/>
            </a:endParaRPr>
          </a:p>
          <a:p>
            <a:pPr indent="-342900" lvl="0" marL="342900" marR="0" rtl="0" algn="l">
              <a:spcBef>
                <a:spcPts val="0"/>
              </a:spcBef>
              <a:spcAft>
                <a:spcPts val="0"/>
              </a:spcAft>
              <a:buClr>
                <a:srgbClr val="002060"/>
              </a:buClr>
              <a:buSzPts val="2400"/>
              <a:buFont typeface="Noto Sans Symbols"/>
              <a:buChar char="❑"/>
            </a:pPr>
            <a:r>
              <a:rPr b="1" lang="en-US" sz="2400">
                <a:solidFill>
                  <a:srgbClr val="002060"/>
                </a:solidFill>
                <a:latin typeface="Calibri"/>
                <a:ea typeface="Calibri"/>
                <a:cs typeface="Calibri"/>
                <a:sym typeface="Calibri"/>
              </a:rPr>
              <a:t>Example: Se and As</a:t>
            </a:r>
            <a:r>
              <a:rPr b="1" baseline="-25000" lang="en-US" sz="2400">
                <a:solidFill>
                  <a:srgbClr val="002060"/>
                </a:solidFill>
                <a:latin typeface="Calibri"/>
                <a:ea typeface="Calibri"/>
                <a:cs typeface="Calibri"/>
                <a:sym typeface="Calibri"/>
              </a:rPr>
              <a:t>2</a:t>
            </a:r>
            <a:r>
              <a:rPr b="1" lang="en-US" sz="2400">
                <a:solidFill>
                  <a:srgbClr val="002060"/>
                </a:solidFill>
                <a:latin typeface="Calibri"/>
                <a:ea typeface="Calibri"/>
                <a:cs typeface="Calibri"/>
                <a:sym typeface="Calibri"/>
              </a:rPr>
              <a:t>Se</a:t>
            </a:r>
            <a:r>
              <a:rPr b="1" baseline="-25000" lang="en-US" sz="2400">
                <a:solidFill>
                  <a:srgbClr val="002060"/>
                </a:solidFill>
                <a:latin typeface="Calibri"/>
                <a:ea typeface="Calibri"/>
                <a:cs typeface="Calibri"/>
                <a:sym typeface="Calibri"/>
              </a:rPr>
              <a:t>3</a:t>
            </a:r>
            <a:endParaRPr/>
          </a:p>
          <a:p>
            <a:pPr indent="-190500" lvl="0" marL="342900" marR="0" rtl="0" algn="l">
              <a:spcBef>
                <a:spcPts val="0"/>
              </a:spcBef>
              <a:spcAft>
                <a:spcPts val="0"/>
              </a:spcAft>
              <a:buClr>
                <a:schemeClr val="dk1"/>
              </a:buClr>
              <a:buSzPts val="2400"/>
              <a:buFont typeface="Noto Sans Symbols"/>
              <a:buNone/>
            </a:pPr>
            <a:r>
              <a:t/>
            </a:r>
            <a:endParaRPr b="1" baseline="-25000" sz="2400">
              <a:solidFill>
                <a:srgbClr val="002060"/>
              </a:solidFill>
              <a:latin typeface="Calibri"/>
              <a:ea typeface="Calibri"/>
              <a:cs typeface="Calibri"/>
              <a:sym typeface="Calibri"/>
            </a:endParaRPr>
          </a:p>
          <a:p>
            <a:pPr indent="-342900" lvl="0" marL="342900" marR="0" rtl="0" algn="l">
              <a:spcBef>
                <a:spcPts val="0"/>
              </a:spcBef>
              <a:spcAft>
                <a:spcPts val="0"/>
              </a:spcAft>
              <a:buClr>
                <a:srgbClr val="002060"/>
              </a:buClr>
              <a:buSzPts val="2400"/>
              <a:buFont typeface="Noto Sans Symbols"/>
              <a:buChar char="❑"/>
            </a:pPr>
            <a:r>
              <a:rPr b="1" lang="en-US" sz="2400">
                <a:solidFill>
                  <a:srgbClr val="002060"/>
                </a:solidFill>
                <a:latin typeface="Calibri"/>
                <a:ea typeface="Calibri"/>
                <a:cs typeface="Calibri"/>
                <a:sym typeface="Calibri"/>
              </a:rPr>
              <a:t>Exhibit Photocondutivity. Hence called as “Photoconductors” or “Light Sensitive Semiconductors”</a:t>
            </a:r>
            <a:endParaRPr/>
          </a:p>
          <a:p>
            <a:pPr indent="-190500" lvl="0" marL="342900" marR="0" rtl="0" algn="l">
              <a:spcBef>
                <a:spcPts val="0"/>
              </a:spcBef>
              <a:spcAft>
                <a:spcPts val="0"/>
              </a:spcAft>
              <a:buClr>
                <a:schemeClr val="dk1"/>
              </a:buClr>
              <a:buSzPts val="2400"/>
              <a:buFont typeface="Noto Sans Symbols"/>
              <a:buNone/>
            </a:pPr>
            <a:r>
              <a:t/>
            </a:r>
            <a:endParaRPr b="1" sz="2400">
              <a:solidFill>
                <a:srgbClr val="002060"/>
              </a:solidFill>
              <a:latin typeface="Calibri"/>
              <a:ea typeface="Calibri"/>
              <a:cs typeface="Calibri"/>
              <a:sym typeface="Calibri"/>
            </a:endParaRPr>
          </a:p>
          <a:p>
            <a:pPr indent="0" lvl="0" marL="0" marR="0" rtl="0" algn="l">
              <a:spcBef>
                <a:spcPts val="0"/>
              </a:spcBef>
              <a:spcAft>
                <a:spcPts val="0"/>
              </a:spcAft>
              <a:buNone/>
            </a:pPr>
            <a:r>
              <a:rPr b="1" lang="en-US" sz="2400">
                <a:solidFill>
                  <a:srgbClr val="002060"/>
                </a:solidFill>
                <a:latin typeface="Calibri"/>
                <a:ea typeface="Calibri"/>
                <a:cs typeface="Calibri"/>
                <a:sym typeface="Calibri"/>
              </a:rPr>
              <a:t>	The source of energy from an optical beam causes increased charge carriers 	(electrons) to be excited across the band gap, Eg. </a:t>
            </a:r>
            <a:endParaRPr/>
          </a:p>
          <a:p>
            <a:pPr indent="0" lvl="0" marL="0" marR="0" rtl="0" algn="l">
              <a:spcBef>
                <a:spcPts val="0"/>
              </a:spcBef>
              <a:spcAft>
                <a:spcPts val="0"/>
              </a:spcAft>
              <a:buNone/>
            </a:pPr>
            <a:r>
              <a:rPr b="1" lang="en-US" sz="2400">
                <a:solidFill>
                  <a:srgbClr val="002060"/>
                </a:solidFill>
                <a:latin typeface="Calibri"/>
                <a:ea typeface="Calibri"/>
                <a:cs typeface="Calibri"/>
                <a:sym typeface="Calibri"/>
              </a:rPr>
              <a:t>	Hence conductivity is increased.</a:t>
            </a:r>
            <a:endParaRPr/>
          </a:p>
          <a:p>
            <a:pPr indent="-342900" lvl="0" marL="342900" marR="0" rtl="0" algn="l">
              <a:spcBef>
                <a:spcPts val="0"/>
              </a:spcBef>
              <a:spcAft>
                <a:spcPts val="0"/>
              </a:spcAft>
              <a:buClr>
                <a:srgbClr val="002060"/>
              </a:buClr>
              <a:buSzPts val="2400"/>
              <a:buFont typeface="Noto Sans Symbols"/>
              <a:buChar char="❑"/>
            </a:pPr>
            <a:r>
              <a:rPr b="1" lang="en-US" sz="2400">
                <a:solidFill>
                  <a:srgbClr val="002060"/>
                </a:solidFill>
                <a:latin typeface="Calibri"/>
                <a:ea typeface="Calibri"/>
                <a:cs typeface="Calibri"/>
                <a:sym typeface="Calibri"/>
              </a:rPr>
              <a:t>When Se is exposed to a source of light, its conductivity is increased by release of electrons. Hence this property of photosensitivity of Se is adopted in photocopying (Xerox) process.</a:t>
            </a:r>
            <a:endParaRPr b="1" sz="2400">
              <a:solidFill>
                <a:srgbClr val="00206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26"/>
          <p:cNvPicPr preferRelativeResize="0"/>
          <p:nvPr/>
        </p:nvPicPr>
        <p:blipFill rotWithShape="1">
          <a:blip r:embed="rId3">
            <a:alphaModFix/>
          </a:blip>
          <a:srcRect b="0" l="0" r="0" t="0"/>
          <a:stretch/>
        </p:blipFill>
        <p:spPr>
          <a:xfrm>
            <a:off x="655093" y="645514"/>
            <a:ext cx="10322256" cy="4376916"/>
          </a:xfrm>
          <a:prstGeom prst="rect">
            <a:avLst/>
          </a:prstGeom>
          <a:noFill/>
          <a:ln>
            <a:noFill/>
          </a:ln>
        </p:spPr>
      </p:pic>
      <p:sp>
        <p:nvSpPr>
          <p:cNvPr id="289" name="Google Shape;289;p26"/>
          <p:cNvSpPr/>
          <p:nvPr/>
        </p:nvSpPr>
        <p:spPr>
          <a:xfrm>
            <a:off x="245656" y="5058232"/>
            <a:ext cx="11782567"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2060"/>
              </a:buClr>
              <a:buSzPts val="1800"/>
              <a:buFont typeface="Arial"/>
              <a:buChar char="•"/>
            </a:pPr>
            <a:r>
              <a:rPr lang="en-US" sz="1800">
                <a:solidFill>
                  <a:srgbClr val="002060"/>
                </a:solidFill>
                <a:latin typeface="Calibri"/>
                <a:ea typeface="Calibri"/>
                <a:cs typeface="Calibri"/>
                <a:sym typeface="Calibri"/>
              </a:rPr>
              <a:t>Exposing an electrostatically charged Se film to light causes positive charge on the film to be discharged in all areas that are white in the original. Dark areas in the original block the light and generate an invisible, positively charged image. </a:t>
            </a:r>
            <a:endParaRPr sz="1800">
              <a:solidFill>
                <a:srgbClr val="002060"/>
              </a:solidFill>
              <a:latin typeface="Calibri"/>
              <a:ea typeface="Calibri"/>
              <a:cs typeface="Calibri"/>
              <a:sym typeface="Calibri"/>
            </a:endParaRPr>
          </a:p>
          <a:p>
            <a:pPr indent="-285750" lvl="0" marL="285750" marR="0" rtl="0" algn="l">
              <a:spcBef>
                <a:spcPts val="0"/>
              </a:spcBef>
              <a:spcAft>
                <a:spcPts val="0"/>
              </a:spcAft>
              <a:buClr>
                <a:srgbClr val="002060"/>
              </a:buClr>
              <a:buSzPts val="1800"/>
              <a:buFont typeface="Arial"/>
              <a:buChar char="•"/>
            </a:pPr>
            <a:r>
              <a:rPr lang="en-US" sz="1800">
                <a:solidFill>
                  <a:srgbClr val="002060"/>
                </a:solidFill>
                <a:latin typeface="Calibri"/>
                <a:ea typeface="Calibri"/>
                <a:cs typeface="Calibri"/>
                <a:sym typeface="Calibri"/>
              </a:rPr>
              <a:t>To produce an image on paper, negatively charged toner particles are attracted to the positive image, transferred to a negatively charged sheet of blank paper, and fused with the paper at high temperature to give a permanent image.</a:t>
            </a:r>
            <a:endParaRPr sz="1800">
              <a:solidFill>
                <a:srgbClr val="002060"/>
              </a:solidFill>
              <a:latin typeface="Calibri"/>
              <a:ea typeface="Calibri"/>
              <a:cs typeface="Calibri"/>
              <a:sym typeface="Calibri"/>
            </a:endParaRPr>
          </a:p>
        </p:txBody>
      </p:sp>
      <p:sp>
        <p:nvSpPr>
          <p:cNvPr id="290" name="Google Shape;290;p26"/>
          <p:cNvSpPr txBox="1"/>
          <p:nvPr/>
        </p:nvSpPr>
        <p:spPr>
          <a:xfrm>
            <a:off x="3301029" y="148047"/>
            <a:ext cx="466582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Calibri"/>
                <a:ea typeface="Calibri"/>
                <a:cs typeface="Calibri"/>
                <a:sym typeface="Calibri"/>
              </a:rPr>
              <a:t>Chemistry of photocopying process</a:t>
            </a:r>
            <a:endParaRPr b="1" sz="2400">
              <a:solidFill>
                <a:srgbClr val="C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7"/>
          <p:cNvSpPr txBox="1"/>
          <p:nvPr/>
        </p:nvSpPr>
        <p:spPr>
          <a:xfrm>
            <a:off x="3087188" y="0"/>
            <a:ext cx="538217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Non-elemental Semiconductor</a:t>
            </a:r>
            <a:endParaRPr b="1" sz="3200">
              <a:solidFill>
                <a:srgbClr val="FF0000"/>
              </a:solidFill>
              <a:latin typeface="Calibri"/>
              <a:ea typeface="Calibri"/>
              <a:cs typeface="Calibri"/>
              <a:sym typeface="Calibri"/>
            </a:endParaRPr>
          </a:p>
        </p:txBody>
      </p:sp>
      <p:sp>
        <p:nvSpPr>
          <p:cNvPr id="296" name="Google Shape;296;p27"/>
          <p:cNvSpPr txBox="1"/>
          <p:nvPr/>
        </p:nvSpPr>
        <p:spPr>
          <a:xfrm>
            <a:off x="3753133" y="584775"/>
            <a:ext cx="435709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Calibri"/>
                <a:ea typeface="Calibri"/>
                <a:cs typeface="Calibri"/>
                <a:sym typeface="Calibri"/>
              </a:rPr>
              <a:t>Non - Stoichiometric compounds</a:t>
            </a:r>
            <a:endParaRPr b="1" sz="2400">
              <a:solidFill>
                <a:srgbClr val="C00000"/>
              </a:solidFill>
              <a:latin typeface="Calibri"/>
              <a:ea typeface="Calibri"/>
              <a:cs typeface="Calibri"/>
              <a:sym typeface="Calibri"/>
            </a:endParaRPr>
          </a:p>
        </p:txBody>
      </p:sp>
      <p:sp>
        <p:nvSpPr>
          <p:cNvPr id="297" name="Google Shape;297;p27"/>
          <p:cNvSpPr/>
          <p:nvPr/>
        </p:nvSpPr>
        <p:spPr>
          <a:xfrm>
            <a:off x="172323" y="1419073"/>
            <a:ext cx="11518709" cy="501675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In a perfect crystal, all atoms would be on their correct lattice positions in the structure. This situation can only exist at the absolute zero of temperature, 0 K. Above 0 K, defects occur in the structure.</a:t>
            </a:r>
            <a:endParaRPr/>
          </a:p>
          <a:p>
            <a:pPr indent="-215900" lvl="0" marL="342900" marR="0" rtl="0" algn="l">
              <a:spcBef>
                <a:spcPts val="0"/>
              </a:spcBef>
              <a:spcAft>
                <a:spcPts val="0"/>
              </a:spcAft>
              <a:buClr>
                <a:schemeClr val="dk1"/>
              </a:buClr>
              <a:buSzPts val="2000"/>
              <a:buFont typeface="Noto Sans Symbols"/>
              <a:buNone/>
            </a:pPr>
            <a:r>
              <a:t/>
            </a:r>
            <a:endParaRPr sz="2000">
              <a:solidFill>
                <a:srgbClr val="002060"/>
              </a:solidFill>
              <a:latin typeface="Calibri"/>
              <a:ea typeface="Calibri"/>
              <a:cs typeface="Calibri"/>
              <a:sym typeface="Calibri"/>
            </a:endParaRPr>
          </a:p>
          <a:p>
            <a:pPr indent="-342900" lvl="0" marL="342900"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Defects can also occur at isolated atomic positions; these are known as point defects, and can be due to the presence of a foreign atom at a particular site or to a vacancy where normally one would expect an atom. Point defects can have significant effects on the chemical and physical properties of the solid.</a:t>
            </a:r>
            <a:endParaRPr/>
          </a:p>
          <a:p>
            <a:pPr indent="-215900" lvl="0" marL="342900" marR="0" rtl="0" algn="l">
              <a:spcBef>
                <a:spcPts val="0"/>
              </a:spcBef>
              <a:spcAft>
                <a:spcPts val="0"/>
              </a:spcAft>
              <a:buClr>
                <a:schemeClr val="dk1"/>
              </a:buClr>
              <a:buSzPts val="2000"/>
              <a:buFont typeface="Noto Sans Symbols"/>
              <a:buNone/>
            </a:pPr>
            <a:r>
              <a:t/>
            </a:r>
            <a:endParaRPr sz="2000">
              <a:solidFill>
                <a:srgbClr val="002060"/>
              </a:solidFill>
              <a:latin typeface="Calibri"/>
              <a:ea typeface="Calibri"/>
              <a:cs typeface="Calibri"/>
              <a:sym typeface="Calibri"/>
            </a:endParaRPr>
          </a:p>
          <a:p>
            <a:pPr indent="-342900" lvl="0" marL="342900"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These defects (or imperfections) in the lattice leads to the semi-conduction and ionic solids are known as Non-stoichiometric Semiconductors”.</a:t>
            </a:r>
            <a:br>
              <a:rPr lang="en-US" sz="2000">
                <a:solidFill>
                  <a:srgbClr val="002060"/>
                </a:solidFill>
                <a:latin typeface="Calibri"/>
                <a:ea typeface="Calibri"/>
                <a:cs typeface="Calibri"/>
                <a:sym typeface="Calibri"/>
              </a:rPr>
            </a:br>
            <a:br>
              <a:rPr lang="en-US" sz="2000">
                <a:solidFill>
                  <a:srgbClr val="002060"/>
                </a:solidFill>
                <a:latin typeface="Calibri"/>
                <a:ea typeface="Calibri"/>
                <a:cs typeface="Calibri"/>
                <a:sym typeface="Calibri"/>
              </a:rPr>
            </a:br>
            <a:r>
              <a:rPr lang="en-US" sz="2000">
                <a:solidFill>
                  <a:srgbClr val="002060"/>
                </a:solidFill>
                <a:latin typeface="Calibri"/>
                <a:ea typeface="Calibri"/>
                <a:cs typeface="Calibri"/>
                <a:sym typeface="Calibri"/>
              </a:rPr>
              <a:t>Ionic solids are able to conduct electricity by a mechanism which is due to the movement of ions through vacant ion sites within the lattice. </a:t>
            </a:r>
            <a:br>
              <a:rPr lang="en-US" sz="2000">
                <a:solidFill>
                  <a:srgbClr val="002060"/>
                </a:solidFill>
                <a:latin typeface="Calibri"/>
                <a:ea typeface="Calibri"/>
                <a:cs typeface="Calibri"/>
                <a:sym typeface="Calibri"/>
              </a:rPr>
            </a:br>
            <a:endParaRPr sz="2000">
              <a:solidFill>
                <a:srgbClr val="002060"/>
              </a:solidFill>
              <a:latin typeface="Calibri"/>
              <a:ea typeface="Calibri"/>
              <a:cs typeface="Calibri"/>
              <a:sym typeface="Calibri"/>
            </a:endParaRPr>
          </a:p>
          <a:p>
            <a:pPr indent="-342900" lvl="0" marL="342900"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For example, transition metal oxides are non-stoichiometric at temperatures above 0 K and hence exhibit semiconducting behavior.</a:t>
            </a:r>
            <a:br>
              <a:rPr lang="en-US" sz="2000">
                <a:solidFill>
                  <a:srgbClr val="002060"/>
                </a:solidFill>
                <a:latin typeface="Calibri"/>
                <a:ea typeface="Calibri"/>
                <a:cs typeface="Calibri"/>
                <a:sym typeface="Calibri"/>
              </a:rPr>
            </a:br>
            <a:endParaRPr sz="2000">
              <a:solidFill>
                <a:srgbClr val="00206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8"/>
          <p:cNvSpPr txBox="1"/>
          <p:nvPr/>
        </p:nvSpPr>
        <p:spPr>
          <a:xfrm>
            <a:off x="3766780" y="339116"/>
            <a:ext cx="396499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Calibri"/>
                <a:ea typeface="Calibri"/>
                <a:cs typeface="Calibri"/>
                <a:sym typeface="Calibri"/>
              </a:rPr>
              <a:t>Lattice Defects - Classification</a:t>
            </a:r>
            <a:endParaRPr b="1" sz="2400">
              <a:solidFill>
                <a:srgbClr val="C00000"/>
              </a:solidFill>
              <a:latin typeface="Calibri"/>
              <a:ea typeface="Calibri"/>
              <a:cs typeface="Calibri"/>
              <a:sym typeface="Calibri"/>
            </a:endParaRPr>
          </a:p>
        </p:txBody>
      </p:sp>
      <p:grpSp>
        <p:nvGrpSpPr>
          <p:cNvPr id="303" name="Google Shape;303;p28"/>
          <p:cNvGrpSpPr/>
          <p:nvPr/>
        </p:nvGrpSpPr>
        <p:grpSpPr>
          <a:xfrm>
            <a:off x="629453" y="1296538"/>
            <a:ext cx="11189505" cy="3305846"/>
            <a:chOff x="957004" y="1296538"/>
            <a:chExt cx="11189505" cy="3305846"/>
          </a:xfrm>
        </p:grpSpPr>
        <p:sp>
          <p:nvSpPr>
            <p:cNvPr id="304" name="Google Shape;304;p28"/>
            <p:cNvSpPr txBox="1"/>
            <p:nvPr/>
          </p:nvSpPr>
          <p:spPr>
            <a:xfrm>
              <a:off x="4151853" y="1296538"/>
              <a:ext cx="319484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2060"/>
                  </a:solidFill>
                  <a:latin typeface="Calibri"/>
                  <a:ea typeface="Calibri"/>
                  <a:cs typeface="Calibri"/>
                  <a:sym typeface="Calibri"/>
                </a:rPr>
                <a:t>Defects in Ionic Crystals</a:t>
              </a:r>
              <a:endParaRPr b="1" sz="2400">
                <a:solidFill>
                  <a:srgbClr val="002060"/>
                </a:solidFill>
                <a:latin typeface="Calibri"/>
                <a:ea typeface="Calibri"/>
                <a:cs typeface="Calibri"/>
                <a:sym typeface="Calibri"/>
              </a:endParaRPr>
            </a:p>
          </p:txBody>
        </p:sp>
        <p:sp>
          <p:nvSpPr>
            <p:cNvPr id="305" name="Google Shape;305;p28"/>
            <p:cNvSpPr/>
            <p:nvPr/>
          </p:nvSpPr>
          <p:spPr>
            <a:xfrm>
              <a:off x="4343723" y="1869743"/>
              <a:ext cx="2712334" cy="627797"/>
            </a:xfrm>
            <a:prstGeom prst="leftRightUpArrow">
              <a:avLst>
                <a:gd fmla="val 25000" name="adj1"/>
                <a:gd fmla="val 25000" name="adj2"/>
                <a:gd fmla="val 25000" name="adj3"/>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6" name="Google Shape;306;p28"/>
            <p:cNvSpPr txBox="1"/>
            <p:nvPr/>
          </p:nvSpPr>
          <p:spPr>
            <a:xfrm>
              <a:off x="957004" y="2089287"/>
              <a:ext cx="305570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2060"/>
                  </a:solidFill>
                  <a:latin typeface="Calibri"/>
                  <a:ea typeface="Calibri"/>
                  <a:cs typeface="Calibri"/>
                  <a:sym typeface="Calibri"/>
                </a:rPr>
                <a:t>Stoichiometric Defects</a:t>
              </a:r>
              <a:endParaRPr/>
            </a:p>
            <a:p>
              <a:pPr indent="0" lvl="0" marL="0" marR="0" rtl="0" algn="l">
                <a:spcBef>
                  <a:spcPts val="0"/>
                </a:spcBef>
                <a:spcAft>
                  <a:spcPts val="0"/>
                </a:spcAft>
                <a:buNone/>
              </a:pPr>
              <a:r>
                <a:rPr b="1" lang="en-US" sz="2400">
                  <a:solidFill>
                    <a:srgbClr val="002060"/>
                  </a:solidFill>
                  <a:latin typeface="Calibri"/>
                  <a:ea typeface="Calibri"/>
                  <a:cs typeface="Calibri"/>
                  <a:sym typeface="Calibri"/>
                </a:rPr>
                <a:t>Intrinsic Defects</a:t>
              </a:r>
              <a:endParaRPr b="1" sz="2400">
                <a:solidFill>
                  <a:srgbClr val="002060"/>
                </a:solidFill>
                <a:latin typeface="Calibri"/>
                <a:ea typeface="Calibri"/>
                <a:cs typeface="Calibri"/>
                <a:sym typeface="Calibri"/>
              </a:endParaRPr>
            </a:p>
          </p:txBody>
        </p:sp>
        <p:sp>
          <p:nvSpPr>
            <p:cNvPr id="307" name="Google Shape;307;p28"/>
            <p:cNvSpPr txBox="1"/>
            <p:nvPr/>
          </p:nvSpPr>
          <p:spPr>
            <a:xfrm>
              <a:off x="7515306" y="2021048"/>
              <a:ext cx="368248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2060"/>
                  </a:solidFill>
                  <a:latin typeface="Calibri"/>
                  <a:ea typeface="Calibri"/>
                  <a:cs typeface="Calibri"/>
                  <a:sym typeface="Calibri"/>
                </a:rPr>
                <a:t>Non-Stoichiometric Defects</a:t>
              </a:r>
              <a:endParaRPr/>
            </a:p>
            <a:p>
              <a:pPr indent="0" lvl="0" marL="0" marR="0" rtl="0" algn="l">
                <a:spcBef>
                  <a:spcPts val="0"/>
                </a:spcBef>
                <a:spcAft>
                  <a:spcPts val="0"/>
                </a:spcAft>
                <a:buNone/>
              </a:pPr>
              <a:r>
                <a:rPr b="1" lang="en-US" sz="2400">
                  <a:solidFill>
                    <a:srgbClr val="002060"/>
                  </a:solidFill>
                  <a:latin typeface="Calibri"/>
                  <a:ea typeface="Calibri"/>
                  <a:cs typeface="Calibri"/>
                  <a:sym typeface="Calibri"/>
                </a:rPr>
                <a:t>Extrinsic Defects</a:t>
              </a:r>
              <a:endParaRPr b="1" sz="2400">
                <a:solidFill>
                  <a:srgbClr val="002060"/>
                </a:solidFill>
                <a:latin typeface="Calibri"/>
                <a:ea typeface="Calibri"/>
                <a:cs typeface="Calibri"/>
                <a:sym typeface="Calibri"/>
              </a:endParaRPr>
            </a:p>
          </p:txBody>
        </p:sp>
        <p:sp>
          <p:nvSpPr>
            <p:cNvPr id="308" name="Google Shape;308;p28"/>
            <p:cNvSpPr txBox="1"/>
            <p:nvPr/>
          </p:nvSpPr>
          <p:spPr>
            <a:xfrm>
              <a:off x="957004" y="3269901"/>
              <a:ext cx="2608086" cy="83099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2400"/>
                <a:buFont typeface="Calibri"/>
                <a:buAutoNum type="arabicPeriod"/>
              </a:pPr>
              <a:r>
                <a:rPr lang="en-US" sz="2400">
                  <a:solidFill>
                    <a:srgbClr val="002060"/>
                  </a:solidFill>
                  <a:latin typeface="Calibri"/>
                  <a:ea typeface="Calibri"/>
                  <a:cs typeface="Calibri"/>
                  <a:sym typeface="Calibri"/>
                </a:rPr>
                <a:t>Schottky Defects</a:t>
              </a:r>
              <a:endParaRPr/>
            </a:p>
            <a:p>
              <a:pPr indent="-342900" lvl="0" marL="342900" marR="0" rtl="0" algn="l">
                <a:spcBef>
                  <a:spcPts val="0"/>
                </a:spcBef>
                <a:spcAft>
                  <a:spcPts val="0"/>
                </a:spcAft>
                <a:buClr>
                  <a:srgbClr val="002060"/>
                </a:buClr>
                <a:buSzPts val="2400"/>
                <a:buFont typeface="Calibri"/>
                <a:buAutoNum type="arabicPeriod"/>
              </a:pPr>
              <a:r>
                <a:rPr lang="en-US" sz="2400">
                  <a:solidFill>
                    <a:srgbClr val="002060"/>
                  </a:solidFill>
                  <a:latin typeface="Calibri"/>
                  <a:ea typeface="Calibri"/>
                  <a:cs typeface="Calibri"/>
                  <a:sym typeface="Calibri"/>
                </a:rPr>
                <a:t>Frenkel Defects</a:t>
              </a:r>
              <a:endParaRPr sz="2400">
                <a:solidFill>
                  <a:srgbClr val="002060"/>
                </a:solidFill>
                <a:latin typeface="Calibri"/>
                <a:ea typeface="Calibri"/>
                <a:cs typeface="Calibri"/>
                <a:sym typeface="Calibri"/>
              </a:endParaRPr>
            </a:p>
          </p:txBody>
        </p:sp>
        <p:sp>
          <p:nvSpPr>
            <p:cNvPr id="309" name="Google Shape;309;p28"/>
            <p:cNvSpPr txBox="1"/>
            <p:nvPr/>
          </p:nvSpPr>
          <p:spPr>
            <a:xfrm>
              <a:off x="6566584" y="3032724"/>
              <a:ext cx="5579925" cy="156966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2400"/>
                <a:buFont typeface="Calibri"/>
                <a:buAutoNum type="arabicPeriod"/>
              </a:pPr>
              <a:r>
                <a:rPr lang="en-US" sz="2400">
                  <a:solidFill>
                    <a:srgbClr val="002060"/>
                  </a:solidFill>
                  <a:latin typeface="Calibri"/>
                  <a:ea typeface="Calibri"/>
                  <a:cs typeface="Calibri"/>
                  <a:sym typeface="Calibri"/>
                </a:rPr>
                <a:t>Metal excess due to anion vacancies</a:t>
              </a:r>
              <a:endParaRPr/>
            </a:p>
            <a:p>
              <a:pPr indent="-342900" lvl="0" marL="342900" marR="0" rtl="0" algn="l">
                <a:spcBef>
                  <a:spcPts val="0"/>
                </a:spcBef>
                <a:spcAft>
                  <a:spcPts val="0"/>
                </a:spcAft>
                <a:buClr>
                  <a:srgbClr val="002060"/>
                </a:buClr>
                <a:buSzPts val="2400"/>
                <a:buFont typeface="Calibri"/>
                <a:buAutoNum type="arabicPeriod"/>
              </a:pPr>
              <a:r>
                <a:rPr lang="en-US" sz="2400">
                  <a:solidFill>
                    <a:srgbClr val="002060"/>
                  </a:solidFill>
                  <a:latin typeface="Calibri"/>
                  <a:ea typeface="Calibri"/>
                  <a:cs typeface="Calibri"/>
                  <a:sym typeface="Calibri"/>
                </a:rPr>
                <a:t>Metal excess due to interstitial cation</a:t>
              </a:r>
              <a:endParaRPr/>
            </a:p>
            <a:p>
              <a:pPr indent="-342900" lvl="0" marL="342900" marR="0" rtl="0" algn="l">
                <a:spcBef>
                  <a:spcPts val="0"/>
                </a:spcBef>
                <a:spcAft>
                  <a:spcPts val="0"/>
                </a:spcAft>
                <a:buClr>
                  <a:srgbClr val="002060"/>
                </a:buClr>
                <a:buSzPts val="2400"/>
                <a:buFont typeface="Calibri"/>
                <a:buAutoNum type="arabicPeriod"/>
              </a:pPr>
              <a:r>
                <a:rPr lang="en-US" sz="2400">
                  <a:solidFill>
                    <a:srgbClr val="002060"/>
                  </a:solidFill>
                  <a:latin typeface="Calibri"/>
                  <a:ea typeface="Calibri"/>
                  <a:cs typeface="Calibri"/>
                  <a:sym typeface="Calibri"/>
                </a:rPr>
                <a:t>Metal deficiency due to cation vacancies</a:t>
              </a:r>
              <a:endParaRPr/>
            </a:p>
            <a:p>
              <a:pPr indent="-342900" lvl="0" marL="342900" marR="0" rtl="0" algn="l">
                <a:spcBef>
                  <a:spcPts val="0"/>
                </a:spcBef>
                <a:spcAft>
                  <a:spcPts val="0"/>
                </a:spcAft>
                <a:buClr>
                  <a:srgbClr val="002060"/>
                </a:buClr>
                <a:buSzPts val="2400"/>
                <a:buFont typeface="Calibri"/>
                <a:buAutoNum type="arabicPeriod"/>
              </a:pPr>
              <a:r>
                <a:rPr lang="en-US" sz="2400">
                  <a:solidFill>
                    <a:srgbClr val="002060"/>
                  </a:solidFill>
                  <a:latin typeface="Calibri"/>
                  <a:ea typeface="Calibri"/>
                  <a:cs typeface="Calibri"/>
                  <a:sym typeface="Calibri"/>
                </a:rPr>
                <a:t>Metal deficiency due to interstitial anion</a:t>
              </a:r>
              <a:endParaRPr sz="2400">
                <a:solidFill>
                  <a:srgbClr val="002060"/>
                </a:solidFill>
                <a:latin typeface="Calibri"/>
                <a:ea typeface="Calibri"/>
                <a:cs typeface="Calibri"/>
                <a:sym typeface="Calibri"/>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9"/>
          <p:cNvSpPr txBox="1"/>
          <p:nvPr/>
        </p:nvSpPr>
        <p:spPr>
          <a:xfrm>
            <a:off x="4435522" y="799027"/>
            <a:ext cx="231666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Calibri"/>
                <a:ea typeface="Calibri"/>
                <a:cs typeface="Calibri"/>
                <a:sym typeface="Calibri"/>
              </a:rPr>
              <a:t>Schottky Defects</a:t>
            </a:r>
            <a:endParaRPr b="1" sz="2400">
              <a:solidFill>
                <a:srgbClr val="C00000"/>
              </a:solidFill>
              <a:latin typeface="Calibri"/>
              <a:ea typeface="Calibri"/>
              <a:cs typeface="Calibri"/>
              <a:sym typeface="Calibri"/>
            </a:endParaRPr>
          </a:p>
        </p:txBody>
      </p:sp>
      <p:pic>
        <p:nvPicPr>
          <p:cNvPr id="315" name="Google Shape;315;p29"/>
          <p:cNvPicPr preferRelativeResize="0"/>
          <p:nvPr/>
        </p:nvPicPr>
        <p:blipFill rotWithShape="1">
          <a:blip r:embed="rId3">
            <a:alphaModFix/>
          </a:blip>
          <a:srcRect b="0" l="0" r="0" t="0"/>
          <a:stretch/>
        </p:blipFill>
        <p:spPr>
          <a:xfrm>
            <a:off x="7274257" y="1260692"/>
            <a:ext cx="2947916" cy="2406989"/>
          </a:xfrm>
          <a:prstGeom prst="rect">
            <a:avLst/>
          </a:prstGeom>
          <a:noFill/>
          <a:ln>
            <a:noFill/>
          </a:ln>
        </p:spPr>
      </p:pic>
      <p:sp>
        <p:nvSpPr>
          <p:cNvPr id="316" name="Google Shape;316;p29"/>
          <p:cNvSpPr/>
          <p:nvPr/>
        </p:nvSpPr>
        <p:spPr>
          <a:xfrm>
            <a:off x="448066" y="4022307"/>
            <a:ext cx="11827353" cy="255454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A pair of vacant sites, an anion vacancy and a cation vacancy arises. To compensate for the vacancies, there should be two extra atoms at the surface of the crystal for each Schottky defect. </a:t>
            </a:r>
            <a:endParaRPr sz="2000">
              <a:solidFill>
                <a:srgbClr val="002060"/>
              </a:solidFill>
              <a:latin typeface="Calibri"/>
              <a:ea typeface="Calibri"/>
              <a:cs typeface="Calibri"/>
              <a:sym typeface="Calibri"/>
            </a:endParaRPr>
          </a:p>
          <a:p>
            <a:pPr indent="-285750" lvl="0" marL="285750"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Schottky defect is the principal point defect in the</a:t>
            </a:r>
            <a:br>
              <a:rPr lang="en-US" sz="2000">
                <a:solidFill>
                  <a:srgbClr val="002060"/>
                </a:solidFill>
                <a:latin typeface="Calibri"/>
                <a:ea typeface="Calibri"/>
                <a:cs typeface="Calibri"/>
                <a:sym typeface="Calibri"/>
              </a:rPr>
            </a:br>
            <a:r>
              <a:rPr lang="en-US" sz="2000">
                <a:solidFill>
                  <a:srgbClr val="002060"/>
                </a:solidFill>
                <a:latin typeface="Calibri"/>
                <a:ea typeface="Calibri"/>
                <a:cs typeface="Calibri"/>
                <a:sym typeface="Calibri"/>
              </a:rPr>
              <a:t>alkali halides. Eg. – NaCl, KBr, CsCl.</a:t>
            </a:r>
            <a:endParaRPr/>
          </a:p>
          <a:p>
            <a:pPr indent="-285750" lvl="0" marL="285750"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There must be equal numbers of anion and cation vacancies in order to preserve local electro-neutrality.</a:t>
            </a:r>
            <a:endParaRPr/>
          </a:p>
          <a:p>
            <a:pPr indent="-285750" lvl="0" marL="285750"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There should be high ionic character.</a:t>
            </a:r>
            <a:endParaRPr/>
          </a:p>
          <a:p>
            <a:pPr indent="-285750" lvl="0" marL="285750"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Size of the cation is comparable to the size of anion.</a:t>
            </a:r>
            <a:br>
              <a:rPr lang="en-US" sz="2000">
                <a:solidFill>
                  <a:srgbClr val="002060"/>
                </a:solidFill>
                <a:latin typeface="Calibri"/>
                <a:ea typeface="Calibri"/>
                <a:cs typeface="Calibri"/>
                <a:sym typeface="Calibri"/>
              </a:rPr>
            </a:br>
            <a:endParaRPr sz="2000">
              <a:solidFill>
                <a:srgbClr val="002060"/>
              </a:solidFill>
              <a:latin typeface="Calibri"/>
              <a:ea typeface="Calibri"/>
              <a:cs typeface="Calibri"/>
              <a:sym typeface="Calibri"/>
            </a:endParaRPr>
          </a:p>
        </p:txBody>
      </p:sp>
      <p:sp>
        <p:nvSpPr>
          <p:cNvPr id="317" name="Google Shape;317;p29"/>
          <p:cNvSpPr txBox="1"/>
          <p:nvPr/>
        </p:nvSpPr>
        <p:spPr>
          <a:xfrm>
            <a:off x="3575708" y="339116"/>
            <a:ext cx="435446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Calibri"/>
                <a:ea typeface="Calibri"/>
                <a:cs typeface="Calibri"/>
                <a:sym typeface="Calibri"/>
              </a:rPr>
              <a:t>Intrinsic / Stoichiometric Defects</a:t>
            </a:r>
            <a:endParaRPr b="1" sz="2400">
              <a:solidFill>
                <a:srgbClr val="C00000"/>
              </a:solidFill>
              <a:latin typeface="Calibri"/>
              <a:ea typeface="Calibri"/>
              <a:cs typeface="Calibri"/>
              <a:sym typeface="Calibri"/>
            </a:endParaRPr>
          </a:p>
        </p:txBody>
      </p:sp>
      <p:pic>
        <p:nvPicPr>
          <p:cNvPr id="318" name="Google Shape;318;p29"/>
          <p:cNvPicPr preferRelativeResize="0"/>
          <p:nvPr/>
        </p:nvPicPr>
        <p:blipFill rotWithShape="1">
          <a:blip r:embed="rId4">
            <a:alphaModFix/>
          </a:blip>
          <a:srcRect b="16530" l="0" r="51436" t="0"/>
          <a:stretch/>
        </p:blipFill>
        <p:spPr>
          <a:xfrm>
            <a:off x="1082280" y="1287387"/>
            <a:ext cx="3353242" cy="238029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nvSpPr>
        <p:spPr>
          <a:xfrm>
            <a:off x="9644175" y="2468557"/>
            <a:ext cx="2633478" cy="169277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2060"/>
                </a:solidFill>
                <a:latin typeface="Calibri"/>
                <a:ea typeface="Calibri"/>
                <a:cs typeface="Calibri"/>
                <a:sym typeface="Calibri"/>
              </a:rPr>
              <a:t>Non-stoichiometric</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Lattice Defects</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n-type – Zn</a:t>
            </a:r>
            <a:r>
              <a:rPr b="1" baseline="-25000" lang="en-US" sz="2000">
                <a:solidFill>
                  <a:schemeClr val="dk1"/>
                </a:solidFill>
                <a:latin typeface="Calibri"/>
                <a:ea typeface="Calibri"/>
                <a:cs typeface="Calibri"/>
                <a:sym typeface="Calibri"/>
              </a:rPr>
              <a:t>(1+x)</a:t>
            </a:r>
            <a:r>
              <a:rPr b="1" lang="en-US" sz="2000">
                <a:solidFill>
                  <a:schemeClr val="dk1"/>
                </a:solidFill>
                <a:latin typeface="Calibri"/>
                <a:ea typeface="Calibri"/>
                <a:cs typeface="Calibri"/>
                <a:sym typeface="Calibri"/>
              </a:rPr>
              <a:t>O</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p- type – Fe</a:t>
            </a:r>
            <a:r>
              <a:rPr b="1" baseline="-25000" lang="en-US" sz="2000">
                <a:solidFill>
                  <a:schemeClr val="dk1"/>
                </a:solidFill>
                <a:latin typeface="Calibri"/>
                <a:ea typeface="Calibri"/>
                <a:cs typeface="Calibri"/>
                <a:sym typeface="Calibri"/>
              </a:rPr>
              <a:t>0.9</a:t>
            </a:r>
            <a:r>
              <a:rPr b="1" lang="en-US" sz="2000">
                <a:solidFill>
                  <a:schemeClr val="dk1"/>
                </a:solidFill>
                <a:latin typeface="Calibri"/>
                <a:ea typeface="Calibri"/>
                <a:cs typeface="Calibri"/>
                <a:sym typeface="Calibri"/>
              </a:rPr>
              <a:t>O</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grpSp>
        <p:nvGrpSpPr>
          <p:cNvPr id="97" name="Google Shape;97;p3"/>
          <p:cNvGrpSpPr/>
          <p:nvPr/>
        </p:nvGrpSpPr>
        <p:grpSpPr>
          <a:xfrm>
            <a:off x="235220" y="1228299"/>
            <a:ext cx="11453783" cy="4299299"/>
            <a:chOff x="235220" y="1228299"/>
            <a:chExt cx="11453783" cy="4299299"/>
          </a:xfrm>
        </p:grpSpPr>
        <p:sp>
          <p:nvSpPr>
            <p:cNvPr id="98" name="Google Shape;98;p3"/>
            <p:cNvSpPr/>
            <p:nvPr/>
          </p:nvSpPr>
          <p:spPr>
            <a:xfrm>
              <a:off x="3841357" y="1228299"/>
              <a:ext cx="3496102" cy="968990"/>
            </a:xfrm>
            <a:prstGeom prst="leftRightUpArrow">
              <a:avLst>
                <a:gd fmla="val 25000" name="adj1"/>
                <a:gd fmla="val 25000" name="adj2"/>
                <a:gd fmla="val 25000" name="adj3"/>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3"/>
            <p:cNvSpPr txBox="1"/>
            <p:nvPr/>
          </p:nvSpPr>
          <p:spPr>
            <a:xfrm>
              <a:off x="1753966" y="1674069"/>
              <a:ext cx="167821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2060"/>
                  </a:solidFill>
                  <a:latin typeface="Calibri"/>
                  <a:ea typeface="Calibri"/>
                  <a:cs typeface="Calibri"/>
                  <a:sym typeface="Calibri"/>
                </a:rPr>
                <a:t>Elemental</a:t>
              </a:r>
              <a:endParaRPr b="1" sz="2800">
                <a:solidFill>
                  <a:srgbClr val="002060"/>
                </a:solidFill>
                <a:latin typeface="Calibri"/>
                <a:ea typeface="Calibri"/>
                <a:cs typeface="Calibri"/>
                <a:sym typeface="Calibri"/>
              </a:endParaRPr>
            </a:p>
          </p:txBody>
        </p:sp>
        <p:sp>
          <p:nvSpPr>
            <p:cNvPr id="100" name="Google Shape;100;p3"/>
            <p:cNvSpPr txBox="1"/>
            <p:nvPr/>
          </p:nvSpPr>
          <p:spPr>
            <a:xfrm>
              <a:off x="7481248" y="1674069"/>
              <a:ext cx="420775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2060"/>
                  </a:solidFill>
                  <a:latin typeface="Calibri"/>
                  <a:ea typeface="Calibri"/>
                  <a:cs typeface="Calibri"/>
                  <a:sym typeface="Calibri"/>
                </a:rPr>
                <a:t>Non-elemental/Compound</a:t>
              </a:r>
              <a:endParaRPr b="1" sz="2800">
                <a:solidFill>
                  <a:srgbClr val="002060"/>
                </a:solidFill>
                <a:latin typeface="Calibri"/>
                <a:ea typeface="Calibri"/>
                <a:cs typeface="Calibri"/>
                <a:sym typeface="Calibri"/>
              </a:endParaRPr>
            </a:p>
          </p:txBody>
        </p:sp>
        <p:sp>
          <p:nvSpPr>
            <p:cNvPr id="101" name="Google Shape;101;p3"/>
            <p:cNvSpPr/>
            <p:nvPr/>
          </p:nvSpPr>
          <p:spPr>
            <a:xfrm>
              <a:off x="1644784" y="2232260"/>
              <a:ext cx="1310185" cy="655093"/>
            </a:xfrm>
            <a:prstGeom prst="leftRightUpArrow">
              <a:avLst>
                <a:gd fmla="val 25000" name="adj1"/>
                <a:gd fmla="val 25000" name="adj2"/>
                <a:gd fmla="val 25000" name="adj3"/>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3"/>
            <p:cNvSpPr txBox="1"/>
            <p:nvPr/>
          </p:nvSpPr>
          <p:spPr>
            <a:xfrm>
              <a:off x="235220" y="2477920"/>
              <a:ext cx="1509067"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2060"/>
                  </a:solidFill>
                  <a:latin typeface="Calibri"/>
                  <a:ea typeface="Calibri"/>
                  <a:cs typeface="Calibri"/>
                  <a:sym typeface="Calibri"/>
                </a:rPr>
                <a:t>Intrinsic</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Pure Si &amp; Ge</a:t>
              </a:r>
              <a:endParaRPr b="1" sz="2000">
                <a:solidFill>
                  <a:schemeClr val="dk1"/>
                </a:solidFill>
                <a:latin typeface="Calibri"/>
                <a:ea typeface="Calibri"/>
                <a:cs typeface="Calibri"/>
                <a:sym typeface="Calibri"/>
              </a:endParaRPr>
            </a:p>
          </p:txBody>
        </p:sp>
        <p:sp>
          <p:nvSpPr>
            <p:cNvPr id="103" name="Google Shape;103;p3"/>
            <p:cNvSpPr txBox="1"/>
            <p:nvPr/>
          </p:nvSpPr>
          <p:spPr>
            <a:xfrm>
              <a:off x="2954969" y="2471947"/>
              <a:ext cx="2331536"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2060"/>
                  </a:solidFill>
                  <a:latin typeface="Calibri"/>
                  <a:ea typeface="Calibri"/>
                  <a:cs typeface="Calibri"/>
                  <a:sym typeface="Calibri"/>
                </a:rPr>
                <a:t>Extrinsic</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Doped Si &amp; Ge</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n-type: Pentavalent </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(P, As, Sb)</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p-type: Trivalent </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(Ba,Ga,In,Al)</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104" name="Google Shape;104;p3"/>
            <p:cNvSpPr/>
            <p:nvPr/>
          </p:nvSpPr>
          <p:spPr>
            <a:xfrm>
              <a:off x="7683690" y="2330377"/>
              <a:ext cx="2019868" cy="1812226"/>
            </a:xfrm>
            <a:prstGeom prst="quadArrow">
              <a:avLst>
                <a:gd fmla="val 22500" name="adj1"/>
                <a:gd fmla="val 22500" name="adj2"/>
                <a:gd fmla="val 22500" name="adj3"/>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3"/>
            <p:cNvSpPr txBox="1"/>
            <p:nvPr/>
          </p:nvSpPr>
          <p:spPr>
            <a:xfrm>
              <a:off x="5286593" y="2471947"/>
              <a:ext cx="2689839" cy="20005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2060"/>
                  </a:solidFill>
                  <a:latin typeface="Calibri"/>
                  <a:ea typeface="Calibri"/>
                  <a:cs typeface="Calibri"/>
                  <a:sym typeface="Calibri"/>
                </a:rPr>
                <a:t>Stoichiometric (1:1)</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Group – III &amp; V</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	CdTe, CdSe</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Group – II &amp; VI</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	GaAs, GaP</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106" name="Google Shape;106;p3"/>
            <p:cNvSpPr txBox="1"/>
            <p:nvPr/>
          </p:nvSpPr>
          <p:spPr>
            <a:xfrm>
              <a:off x="7738212" y="4142603"/>
              <a:ext cx="1999458"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2060"/>
                  </a:solidFill>
                  <a:latin typeface="Calibri"/>
                  <a:ea typeface="Calibri"/>
                  <a:cs typeface="Calibri"/>
                  <a:sym typeface="Calibri"/>
                </a:rPr>
                <a:t>Chalcogen SC</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Se or As</a:t>
              </a:r>
              <a:r>
                <a:rPr b="1" baseline="-25000" lang="en-US" sz="2000">
                  <a:solidFill>
                    <a:schemeClr val="dk1"/>
                  </a:solidFill>
                  <a:latin typeface="Calibri"/>
                  <a:ea typeface="Calibri"/>
                  <a:cs typeface="Calibri"/>
                  <a:sym typeface="Calibri"/>
                </a:rPr>
                <a:t>2</a:t>
              </a:r>
              <a:r>
                <a:rPr b="1" lang="en-US" sz="2000">
                  <a:solidFill>
                    <a:schemeClr val="dk1"/>
                  </a:solidFill>
                  <a:latin typeface="Calibri"/>
                  <a:ea typeface="Calibri"/>
                  <a:cs typeface="Calibri"/>
                  <a:sym typeface="Calibri"/>
                </a:rPr>
                <a:t>Se</a:t>
              </a:r>
              <a:r>
                <a:rPr b="1" baseline="-25000" lang="en-US" sz="2000">
                  <a:solidFill>
                    <a:schemeClr val="dk1"/>
                  </a:solidFill>
                  <a:latin typeface="Calibri"/>
                  <a:ea typeface="Calibri"/>
                  <a:cs typeface="Calibri"/>
                  <a:sym typeface="Calibri"/>
                </a:rPr>
                <a:t>3</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Photoconductors</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grpSp>
      <p:sp>
        <p:nvSpPr>
          <p:cNvPr id="107" name="Google Shape;107;p3"/>
          <p:cNvSpPr txBox="1"/>
          <p:nvPr/>
        </p:nvSpPr>
        <p:spPr>
          <a:xfrm>
            <a:off x="3851279" y="0"/>
            <a:ext cx="528920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Semiconductor - Classification</a:t>
            </a:r>
            <a:endParaRPr b="1" sz="3200">
              <a:solidFill>
                <a:srgbClr val="FF0000"/>
              </a:solidFill>
              <a:latin typeface="Calibri"/>
              <a:ea typeface="Calibri"/>
              <a:cs typeface="Calibri"/>
              <a:sym typeface="Calibri"/>
            </a:endParaRPr>
          </a:p>
        </p:txBody>
      </p:sp>
      <p:sp>
        <p:nvSpPr>
          <p:cNvPr id="108" name="Google Shape;108;p3"/>
          <p:cNvSpPr txBox="1"/>
          <p:nvPr/>
        </p:nvSpPr>
        <p:spPr>
          <a:xfrm>
            <a:off x="4020156" y="743531"/>
            <a:ext cx="317542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2060"/>
                </a:solidFill>
                <a:latin typeface="Calibri"/>
                <a:ea typeface="Calibri"/>
                <a:cs typeface="Calibri"/>
                <a:sym typeface="Calibri"/>
              </a:rPr>
              <a:t>Semiconductor (SC) </a:t>
            </a:r>
            <a:endParaRPr b="1" sz="2800">
              <a:solidFill>
                <a:srgbClr val="00206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0"/>
          <p:cNvSpPr/>
          <p:nvPr/>
        </p:nvSpPr>
        <p:spPr>
          <a:xfrm>
            <a:off x="4561476" y="310066"/>
            <a:ext cx="214488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Calibri"/>
                <a:ea typeface="Calibri"/>
                <a:cs typeface="Calibri"/>
                <a:sym typeface="Calibri"/>
              </a:rPr>
              <a:t>Frenkel Defects</a:t>
            </a:r>
            <a:endParaRPr sz="2400">
              <a:solidFill>
                <a:schemeClr val="dk1"/>
              </a:solidFill>
              <a:latin typeface="Calibri"/>
              <a:ea typeface="Calibri"/>
              <a:cs typeface="Calibri"/>
              <a:sym typeface="Calibri"/>
            </a:endParaRPr>
          </a:p>
        </p:txBody>
      </p:sp>
      <p:pic>
        <p:nvPicPr>
          <p:cNvPr id="324" name="Google Shape;324;p30"/>
          <p:cNvPicPr preferRelativeResize="0"/>
          <p:nvPr/>
        </p:nvPicPr>
        <p:blipFill rotWithShape="1">
          <a:blip r:embed="rId3">
            <a:alphaModFix/>
          </a:blip>
          <a:srcRect b="0" l="0" r="0" t="0"/>
          <a:stretch/>
        </p:blipFill>
        <p:spPr>
          <a:xfrm>
            <a:off x="7036407" y="1247851"/>
            <a:ext cx="3363186" cy="2276618"/>
          </a:xfrm>
          <a:prstGeom prst="rect">
            <a:avLst/>
          </a:prstGeom>
          <a:noFill/>
          <a:ln>
            <a:noFill/>
          </a:ln>
        </p:spPr>
      </p:pic>
      <p:sp>
        <p:nvSpPr>
          <p:cNvPr id="325" name="Google Shape;325;p30"/>
          <p:cNvSpPr/>
          <p:nvPr/>
        </p:nvSpPr>
        <p:spPr>
          <a:xfrm>
            <a:off x="7172885" y="771731"/>
            <a:ext cx="27681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000000"/>
                </a:solidFill>
                <a:latin typeface="Belleza"/>
                <a:ea typeface="Belleza"/>
                <a:cs typeface="Belleza"/>
                <a:sym typeface="Belleza"/>
              </a:rPr>
              <a:t>Frenkel defect in AgCl</a:t>
            </a:r>
            <a:endParaRPr sz="1800">
              <a:solidFill>
                <a:schemeClr val="dk1"/>
              </a:solidFill>
              <a:latin typeface="Calibri"/>
              <a:ea typeface="Calibri"/>
              <a:cs typeface="Calibri"/>
              <a:sym typeface="Calibri"/>
            </a:endParaRPr>
          </a:p>
        </p:txBody>
      </p:sp>
      <p:sp>
        <p:nvSpPr>
          <p:cNvPr id="326" name="Google Shape;326;p30"/>
          <p:cNvSpPr/>
          <p:nvPr/>
        </p:nvSpPr>
        <p:spPr>
          <a:xfrm>
            <a:off x="690198" y="3781982"/>
            <a:ext cx="11400430" cy="224676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Involves an atom displaced off its lattice site into an interstitial site that is normally empty.</a:t>
            </a:r>
            <a:endParaRPr/>
          </a:p>
          <a:p>
            <a:pPr indent="-285750" lvl="0" marL="285750"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Size of cation is small and hence crystal structure shows cation lattice defects. </a:t>
            </a:r>
            <a:endParaRPr/>
          </a:p>
          <a:p>
            <a:pPr indent="-285750" lvl="0" marL="285750"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Crystals of low ionic character exhibit Frenkel defects.</a:t>
            </a:r>
            <a:endParaRPr/>
          </a:p>
          <a:p>
            <a:pPr indent="-285750" lvl="0" marL="285750"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Eg – ZnS, AgBr, AgI.</a:t>
            </a:r>
            <a:endParaRPr/>
          </a:p>
          <a:p>
            <a:pPr indent="-285750" lvl="0" marL="285750"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Since anion size is larger, anion lattice defects are less observed.</a:t>
            </a:r>
            <a:endParaRPr/>
          </a:p>
          <a:p>
            <a:pPr indent="-285750" lvl="0" marL="285750"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Calcium fluoride, CaF</a:t>
            </a:r>
            <a:r>
              <a:rPr baseline="-25000" lang="en-US" sz="2000">
                <a:solidFill>
                  <a:srgbClr val="002060"/>
                </a:solidFill>
                <a:latin typeface="Calibri"/>
                <a:ea typeface="Calibri"/>
                <a:cs typeface="Calibri"/>
                <a:sym typeface="Calibri"/>
              </a:rPr>
              <a:t>2</a:t>
            </a:r>
            <a:r>
              <a:rPr lang="en-US" sz="2000">
                <a:solidFill>
                  <a:srgbClr val="002060"/>
                </a:solidFill>
                <a:latin typeface="Calibri"/>
                <a:ea typeface="Calibri"/>
                <a:cs typeface="Calibri"/>
                <a:sym typeface="Calibri"/>
              </a:rPr>
              <a:t>, has predominantly </a:t>
            </a:r>
            <a:r>
              <a:rPr i="1" lang="en-US" sz="2000">
                <a:solidFill>
                  <a:srgbClr val="002060"/>
                </a:solidFill>
                <a:latin typeface="Calibri"/>
                <a:ea typeface="Calibri"/>
                <a:cs typeface="Calibri"/>
                <a:sym typeface="Calibri"/>
              </a:rPr>
              <a:t>anion </a:t>
            </a:r>
            <a:r>
              <a:rPr lang="en-US" sz="2000">
                <a:solidFill>
                  <a:srgbClr val="002060"/>
                </a:solidFill>
                <a:latin typeface="Calibri"/>
                <a:ea typeface="Calibri"/>
                <a:cs typeface="Calibri"/>
                <a:sym typeface="Calibri"/>
              </a:rPr>
              <a:t>Frenkel defects in which F</a:t>
            </a:r>
            <a:r>
              <a:rPr baseline="30000" lang="en-US" sz="2000">
                <a:solidFill>
                  <a:srgbClr val="002060"/>
                </a:solidFill>
                <a:latin typeface="Calibri"/>
                <a:ea typeface="Calibri"/>
                <a:cs typeface="Calibri"/>
                <a:sym typeface="Calibri"/>
              </a:rPr>
              <a:t>−</a:t>
            </a:r>
            <a:r>
              <a:rPr lang="en-US" sz="2000">
                <a:solidFill>
                  <a:srgbClr val="002060"/>
                </a:solidFill>
                <a:latin typeface="Calibri"/>
                <a:ea typeface="Calibri"/>
                <a:cs typeface="Calibri"/>
                <a:sym typeface="Calibri"/>
              </a:rPr>
              <a:t> occupies interstitial sites. Other materials with fluorite and antifluorite structures have similar defects, e.g. Na</a:t>
            </a:r>
            <a:r>
              <a:rPr baseline="-25000" lang="en-US" sz="2000">
                <a:solidFill>
                  <a:srgbClr val="002060"/>
                </a:solidFill>
                <a:latin typeface="Calibri"/>
                <a:ea typeface="Calibri"/>
                <a:cs typeface="Calibri"/>
                <a:sym typeface="Calibri"/>
              </a:rPr>
              <a:t>2</a:t>
            </a:r>
            <a:r>
              <a:rPr lang="en-US" sz="2000">
                <a:solidFill>
                  <a:srgbClr val="002060"/>
                </a:solidFill>
                <a:latin typeface="Calibri"/>
                <a:ea typeface="Calibri"/>
                <a:cs typeface="Calibri"/>
                <a:sym typeface="Calibri"/>
              </a:rPr>
              <a:t>O (Na</a:t>
            </a:r>
            <a:r>
              <a:rPr baseline="30000" lang="en-US" sz="2000">
                <a:solidFill>
                  <a:srgbClr val="002060"/>
                </a:solidFill>
                <a:latin typeface="Calibri"/>
                <a:ea typeface="Calibri"/>
                <a:cs typeface="Calibri"/>
                <a:sym typeface="Calibri"/>
              </a:rPr>
              <a:t>+</a:t>
            </a:r>
            <a:r>
              <a:rPr lang="en-US" sz="2000">
                <a:solidFill>
                  <a:srgbClr val="002060"/>
                </a:solidFill>
                <a:latin typeface="Calibri"/>
                <a:ea typeface="Calibri"/>
                <a:cs typeface="Calibri"/>
                <a:sym typeface="Calibri"/>
              </a:rPr>
              <a:t> interstitial)</a:t>
            </a:r>
            <a:endParaRPr sz="2000">
              <a:solidFill>
                <a:srgbClr val="002060"/>
              </a:solidFill>
              <a:latin typeface="Calibri"/>
              <a:ea typeface="Calibri"/>
              <a:cs typeface="Calibri"/>
              <a:sym typeface="Calibri"/>
            </a:endParaRPr>
          </a:p>
        </p:txBody>
      </p:sp>
      <p:pic>
        <p:nvPicPr>
          <p:cNvPr id="327" name="Google Shape;327;p30"/>
          <p:cNvPicPr preferRelativeResize="0"/>
          <p:nvPr/>
        </p:nvPicPr>
        <p:blipFill rotWithShape="1">
          <a:blip r:embed="rId4">
            <a:alphaModFix/>
          </a:blip>
          <a:srcRect b="13694" l="50552" r="-2738" t="0"/>
          <a:stretch/>
        </p:blipFill>
        <p:spPr>
          <a:xfrm>
            <a:off x="1733265" y="1247851"/>
            <a:ext cx="3739488" cy="253413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1"/>
          <p:cNvSpPr txBox="1"/>
          <p:nvPr/>
        </p:nvSpPr>
        <p:spPr>
          <a:xfrm>
            <a:off x="3871414" y="260240"/>
            <a:ext cx="387413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Calibri"/>
                <a:ea typeface="Calibri"/>
                <a:cs typeface="Calibri"/>
                <a:sym typeface="Calibri"/>
              </a:rPr>
              <a:t>Schottky and Frenkel Defects</a:t>
            </a:r>
            <a:endParaRPr b="1" sz="2400">
              <a:solidFill>
                <a:srgbClr val="C00000"/>
              </a:solidFill>
              <a:latin typeface="Calibri"/>
              <a:ea typeface="Calibri"/>
              <a:cs typeface="Calibri"/>
              <a:sym typeface="Calibri"/>
            </a:endParaRPr>
          </a:p>
        </p:txBody>
      </p:sp>
      <p:sp>
        <p:nvSpPr>
          <p:cNvPr id="333" name="Google Shape;333;p31"/>
          <p:cNvSpPr txBox="1"/>
          <p:nvPr/>
        </p:nvSpPr>
        <p:spPr>
          <a:xfrm>
            <a:off x="968992" y="1214651"/>
            <a:ext cx="10536072" cy="347787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In a crystal lattice, both Schotty and Frenkel defects can occur simultaneously, if the energy required for both is similar.</a:t>
            </a:r>
            <a:endParaRPr/>
          </a:p>
          <a:p>
            <a:pPr indent="-215900" lvl="0" marL="342900" marR="0" rtl="0" algn="l">
              <a:spcBef>
                <a:spcPts val="0"/>
              </a:spcBef>
              <a:spcAft>
                <a:spcPts val="0"/>
              </a:spcAft>
              <a:buClr>
                <a:schemeClr val="dk1"/>
              </a:buClr>
              <a:buSzPts val="2000"/>
              <a:buFont typeface="Noto Sans Symbols"/>
              <a:buNone/>
            </a:pPr>
            <a:r>
              <a:t/>
            </a:r>
            <a:endParaRPr sz="2000">
              <a:solidFill>
                <a:srgbClr val="002060"/>
              </a:solidFill>
              <a:latin typeface="Calibri"/>
              <a:ea typeface="Calibri"/>
              <a:cs typeface="Calibri"/>
              <a:sym typeface="Calibri"/>
            </a:endParaRPr>
          </a:p>
          <a:p>
            <a:pPr indent="-342900" lvl="0" marL="342900"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Ionic crystals conduct small electricity due to the movement of ions to vacant sites from one end to another end. </a:t>
            </a:r>
            <a:endParaRPr/>
          </a:p>
          <a:p>
            <a:pPr indent="-215900" lvl="0" marL="342900" marR="0" rtl="0" algn="l">
              <a:spcBef>
                <a:spcPts val="0"/>
              </a:spcBef>
              <a:spcAft>
                <a:spcPts val="0"/>
              </a:spcAft>
              <a:buClr>
                <a:schemeClr val="dk1"/>
              </a:buClr>
              <a:buSzPts val="2000"/>
              <a:buFont typeface="Noto Sans Symbols"/>
              <a:buNone/>
            </a:pPr>
            <a:r>
              <a:t/>
            </a:r>
            <a:endParaRPr sz="2000">
              <a:solidFill>
                <a:srgbClr val="002060"/>
              </a:solidFill>
              <a:latin typeface="Calibri"/>
              <a:ea typeface="Calibri"/>
              <a:cs typeface="Calibri"/>
              <a:sym typeface="Calibri"/>
            </a:endParaRPr>
          </a:p>
          <a:p>
            <a:pPr indent="-342900" lvl="0" marL="342900"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This is phenomenon is called as </a:t>
            </a:r>
            <a:r>
              <a:rPr b="1" i="1" lang="en-US" sz="2000">
                <a:solidFill>
                  <a:srgbClr val="002060"/>
                </a:solidFill>
                <a:latin typeface="Calibri"/>
                <a:ea typeface="Calibri"/>
                <a:cs typeface="Calibri"/>
                <a:sym typeface="Calibri"/>
              </a:rPr>
              <a:t>“intrinsic semiconduction”</a:t>
            </a:r>
            <a:r>
              <a:rPr lang="en-US" sz="2000">
                <a:solidFill>
                  <a:srgbClr val="002060"/>
                </a:solidFill>
                <a:latin typeface="Calibri"/>
                <a:ea typeface="Calibri"/>
                <a:cs typeface="Calibri"/>
                <a:sym typeface="Calibri"/>
              </a:rPr>
              <a:t>.</a:t>
            </a:r>
            <a:endParaRPr/>
          </a:p>
          <a:p>
            <a:pPr indent="-215900" lvl="0" marL="342900" marR="0" rtl="0" algn="l">
              <a:spcBef>
                <a:spcPts val="0"/>
              </a:spcBef>
              <a:spcAft>
                <a:spcPts val="0"/>
              </a:spcAft>
              <a:buClr>
                <a:schemeClr val="dk1"/>
              </a:buClr>
              <a:buSzPts val="2000"/>
              <a:buFont typeface="Noto Sans Symbols"/>
              <a:buNone/>
            </a:pPr>
            <a:r>
              <a:t/>
            </a:r>
            <a:endParaRPr sz="2000">
              <a:solidFill>
                <a:srgbClr val="002060"/>
              </a:solidFill>
              <a:latin typeface="Calibri"/>
              <a:ea typeface="Calibri"/>
              <a:cs typeface="Calibri"/>
              <a:sym typeface="Calibri"/>
            </a:endParaRPr>
          </a:p>
          <a:p>
            <a:pPr indent="-342900" lvl="0" marL="342900"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Frenkel defects give rise to </a:t>
            </a:r>
            <a:r>
              <a:rPr b="1" i="1" lang="en-US" sz="2000">
                <a:solidFill>
                  <a:srgbClr val="002060"/>
                </a:solidFill>
                <a:latin typeface="Calibri"/>
                <a:ea typeface="Calibri"/>
                <a:cs typeface="Calibri"/>
                <a:sym typeface="Calibri"/>
              </a:rPr>
              <a:t>“cationic intrinsic semiconductor”</a:t>
            </a:r>
            <a:r>
              <a:rPr lang="en-US" sz="2000">
                <a:solidFill>
                  <a:srgbClr val="002060"/>
                </a:solidFill>
                <a:latin typeface="Calibri"/>
                <a:ea typeface="Calibri"/>
                <a:cs typeface="Calibri"/>
                <a:sym typeface="Calibri"/>
              </a:rPr>
              <a:t>.</a:t>
            </a:r>
            <a:endParaRPr/>
          </a:p>
          <a:p>
            <a:pPr indent="-215900" lvl="0" marL="342900" marR="0" rtl="0" algn="l">
              <a:spcBef>
                <a:spcPts val="0"/>
              </a:spcBef>
              <a:spcAft>
                <a:spcPts val="0"/>
              </a:spcAft>
              <a:buClr>
                <a:schemeClr val="dk1"/>
              </a:buClr>
              <a:buSzPts val="2000"/>
              <a:buFont typeface="Noto Sans Symbols"/>
              <a:buNone/>
            </a:pPr>
            <a:r>
              <a:t/>
            </a:r>
            <a:endParaRPr sz="2000">
              <a:solidFill>
                <a:srgbClr val="002060"/>
              </a:solidFill>
              <a:latin typeface="Calibri"/>
              <a:ea typeface="Calibri"/>
              <a:cs typeface="Calibri"/>
              <a:sym typeface="Calibri"/>
            </a:endParaRPr>
          </a:p>
          <a:p>
            <a:pPr indent="-342900" lvl="0" marL="342900"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Schottky defects give rise to both </a:t>
            </a:r>
            <a:r>
              <a:rPr b="1" i="1" lang="en-US" sz="2000">
                <a:solidFill>
                  <a:srgbClr val="002060"/>
                </a:solidFill>
                <a:latin typeface="Calibri"/>
                <a:ea typeface="Calibri"/>
                <a:cs typeface="Calibri"/>
                <a:sym typeface="Calibri"/>
              </a:rPr>
              <a:t>“cation and anion intrinsic semiconductor”</a:t>
            </a:r>
            <a:r>
              <a:rPr lang="en-US" sz="2000">
                <a:solidFill>
                  <a:srgbClr val="002060"/>
                </a:solidFill>
                <a:latin typeface="Calibri"/>
                <a:ea typeface="Calibri"/>
                <a:cs typeface="Calibri"/>
                <a:sym typeface="Calibri"/>
              </a:rPr>
              <a:t>.</a:t>
            </a:r>
            <a:endParaRPr sz="2000">
              <a:solidFill>
                <a:srgbClr val="00206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2"/>
          <p:cNvSpPr txBox="1"/>
          <p:nvPr/>
        </p:nvSpPr>
        <p:spPr>
          <a:xfrm>
            <a:off x="3575708" y="339116"/>
            <a:ext cx="502900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Calibri"/>
                <a:ea typeface="Calibri"/>
                <a:cs typeface="Calibri"/>
                <a:sym typeface="Calibri"/>
              </a:rPr>
              <a:t>Extrinsic / Non-stoichiometric Defects</a:t>
            </a:r>
            <a:endParaRPr b="1" sz="2400">
              <a:solidFill>
                <a:srgbClr val="C00000"/>
              </a:solidFill>
              <a:latin typeface="Calibri"/>
              <a:ea typeface="Calibri"/>
              <a:cs typeface="Calibri"/>
              <a:sym typeface="Calibri"/>
            </a:endParaRPr>
          </a:p>
        </p:txBody>
      </p:sp>
      <p:sp>
        <p:nvSpPr>
          <p:cNvPr id="339" name="Google Shape;339;p32"/>
          <p:cNvSpPr txBox="1"/>
          <p:nvPr/>
        </p:nvSpPr>
        <p:spPr>
          <a:xfrm>
            <a:off x="491319" y="1446663"/>
            <a:ext cx="7656648" cy="388824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2000"/>
              <a:buFont typeface="Noto Sans Symbols"/>
              <a:buChar char="❑"/>
            </a:pPr>
            <a:r>
              <a:rPr b="1" lang="en-US" sz="2000">
                <a:solidFill>
                  <a:srgbClr val="002060"/>
                </a:solidFill>
                <a:latin typeface="Calibri"/>
                <a:ea typeface="Calibri"/>
                <a:cs typeface="Calibri"/>
                <a:sym typeface="Calibri"/>
              </a:rPr>
              <a:t>In this type of defects, the composition of ions is not equal (A</a:t>
            </a:r>
            <a:r>
              <a:rPr b="1" baseline="30000" lang="en-US" sz="2000">
                <a:solidFill>
                  <a:srgbClr val="002060"/>
                </a:solidFill>
                <a:latin typeface="Calibri"/>
                <a:ea typeface="Calibri"/>
                <a:cs typeface="Calibri"/>
                <a:sym typeface="Calibri"/>
              </a:rPr>
              <a:t>+</a:t>
            </a:r>
            <a:r>
              <a:rPr b="1" lang="en-US" sz="2000">
                <a:solidFill>
                  <a:srgbClr val="002060"/>
                </a:solidFill>
                <a:latin typeface="Calibri"/>
                <a:ea typeface="Calibri"/>
                <a:cs typeface="Calibri"/>
                <a:sym typeface="Calibri"/>
              </a:rPr>
              <a:t> ~ B</a:t>
            </a:r>
            <a:r>
              <a:rPr b="1" baseline="30000" lang="en-US" sz="2000">
                <a:solidFill>
                  <a:srgbClr val="002060"/>
                </a:solidFill>
                <a:latin typeface="Calibri"/>
                <a:ea typeface="Calibri"/>
                <a:cs typeface="Calibri"/>
                <a:sym typeface="Calibri"/>
              </a:rPr>
              <a:t>-</a:t>
            </a:r>
            <a:r>
              <a:rPr b="1" lang="en-US" sz="2000">
                <a:solidFill>
                  <a:srgbClr val="002060"/>
                </a:solidFill>
                <a:latin typeface="Calibri"/>
                <a:ea typeface="Calibri"/>
                <a:cs typeface="Calibri"/>
                <a:sym typeface="Calibri"/>
              </a:rPr>
              <a:t>)</a:t>
            </a:r>
            <a:endParaRPr/>
          </a:p>
          <a:p>
            <a:pPr indent="0" lvl="0" marL="0" marR="0" rtl="0" algn="l">
              <a:spcBef>
                <a:spcPts val="0"/>
              </a:spcBef>
              <a:spcAft>
                <a:spcPts val="0"/>
              </a:spcAft>
              <a:buNone/>
            </a:pPr>
            <a:r>
              <a:t/>
            </a:r>
            <a:endParaRPr b="1" baseline="30000" sz="2000">
              <a:solidFill>
                <a:srgbClr val="002060"/>
              </a:solidFill>
              <a:latin typeface="Calibri"/>
              <a:ea typeface="Calibri"/>
              <a:cs typeface="Calibri"/>
              <a:sym typeface="Calibri"/>
            </a:endParaRPr>
          </a:p>
          <a:p>
            <a:pPr indent="0" lvl="0" marL="0" marR="0" rtl="0" algn="l">
              <a:spcBef>
                <a:spcPts val="0"/>
              </a:spcBef>
              <a:spcAft>
                <a:spcPts val="0"/>
              </a:spcAft>
              <a:buNone/>
            </a:pPr>
            <a:r>
              <a:t/>
            </a:r>
            <a:endParaRPr b="1" baseline="30000" sz="2000">
              <a:solidFill>
                <a:srgbClr val="002060"/>
              </a:solidFill>
              <a:latin typeface="Calibri"/>
              <a:ea typeface="Calibri"/>
              <a:cs typeface="Calibri"/>
              <a:sym typeface="Calibri"/>
            </a:endParaRPr>
          </a:p>
          <a:p>
            <a:pPr indent="0" lvl="0" marL="0" marR="0" rtl="0" algn="l">
              <a:spcBef>
                <a:spcPts val="0"/>
              </a:spcBef>
              <a:spcAft>
                <a:spcPts val="0"/>
              </a:spcAft>
              <a:buNone/>
            </a:pPr>
            <a:r>
              <a:rPr b="1" baseline="30000" lang="en-US" sz="2000">
                <a:solidFill>
                  <a:srgbClr val="002060"/>
                </a:solidFill>
                <a:latin typeface="Calibri"/>
                <a:ea typeface="Calibri"/>
                <a:cs typeface="Calibri"/>
                <a:sym typeface="Calibri"/>
              </a:rPr>
              <a:t>                           </a:t>
            </a:r>
            <a:r>
              <a:rPr b="1" lang="en-US" sz="2000">
                <a:solidFill>
                  <a:srgbClr val="002060"/>
                </a:solidFill>
                <a:latin typeface="Calibri"/>
                <a:ea typeface="Calibri"/>
                <a:cs typeface="Calibri"/>
                <a:sym typeface="Calibri"/>
              </a:rPr>
              <a:t>Eg. FeS  			Fe</a:t>
            </a:r>
            <a:r>
              <a:rPr b="1" baseline="-25000" lang="en-US" sz="2000">
                <a:solidFill>
                  <a:srgbClr val="002060"/>
                </a:solidFill>
                <a:latin typeface="Calibri"/>
                <a:ea typeface="Calibri"/>
                <a:cs typeface="Calibri"/>
                <a:sym typeface="Calibri"/>
              </a:rPr>
              <a:t>0.9</a:t>
            </a:r>
            <a:r>
              <a:rPr b="1" lang="en-US" sz="2000">
                <a:solidFill>
                  <a:srgbClr val="002060"/>
                </a:solidFill>
                <a:latin typeface="Calibri"/>
                <a:ea typeface="Calibri"/>
                <a:cs typeface="Calibri"/>
                <a:sym typeface="Calibri"/>
              </a:rPr>
              <a:t>S</a:t>
            </a:r>
            <a:endParaRPr/>
          </a:p>
          <a:p>
            <a:pPr indent="0" lvl="0" marL="0" marR="0" rtl="0" algn="l">
              <a:spcBef>
                <a:spcPts val="0"/>
              </a:spcBef>
              <a:spcAft>
                <a:spcPts val="0"/>
              </a:spcAft>
              <a:buNone/>
            </a:pPr>
            <a:r>
              <a:t/>
            </a:r>
            <a:endParaRPr b="1" sz="2000">
              <a:solidFill>
                <a:srgbClr val="002060"/>
              </a:solidFill>
              <a:latin typeface="Calibri"/>
              <a:ea typeface="Calibri"/>
              <a:cs typeface="Calibri"/>
              <a:sym typeface="Calibri"/>
            </a:endParaRPr>
          </a:p>
          <a:p>
            <a:pPr indent="-342900" lvl="0" marL="342900" marR="0" rtl="0" algn="l">
              <a:spcBef>
                <a:spcPts val="0"/>
              </a:spcBef>
              <a:spcAft>
                <a:spcPts val="0"/>
              </a:spcAft>
              <a:buClr>
                <a:srgbClr val="002060"/>
              </a:buClr>
              <a:buSzPts val="2000"/>
              <a:buFont typeface="Noto Sans Symbols"/>
              <a:buChar char="❑"/>
            </a:pPr>
            <a:r>
              <a:rPr b="1" lang="en-US" sz="2000">
                <a:solidFill>
                  <a:srgbClr val="002060"/>
                </a:solidFill>
                <a:latin typeface="Calibri"/>
                <a:ea typeface="Calibri"/>
                <a:cs typeface="Calibri"/>
                <a:sym typeface="Calibri"/>
              </a:rPr>
              <a:t>These defects occur in addition to the Stoichiometric defects.</a:t>
            </a:r>
            <a:endParaRPr/>
          </a:p>
          <a:p>
            <a:pPr indent="0" lvl="0" marL="0" marR="0" rtl="0" algn="l">
              <a:spcBef>
                <a:spcPts val="0"/>
              </a:spcBef>
              <a:spcAft>
                <a:spcPts val="0"/>
              </a:spcAft>
              <a:buNone/>
            </a:pPr>
            <a:r>
              <a:t/>
            </a:r>
            <a:endParaRPr b="1" sz="2000">
              <a:solidFill>
                <a:srgbClr val="002060"/>
              </a:solidFill>
              <a:latin typeface="Calibri"/>
              <a:ea typeface="Calibri"/>
              <a:cs typeface="Calibri"/>
              <a:sym typeface="Calibri"/>
            </a:endParaRPr>
          </a:p>
          <a:p>
            <a:pPr indent="-342900" lvl="0" marL="342900" marR="0" rtl="0" algn="l">
              <a:spcBef>
                <a:spcPts val="0"/>
              </a:spcBef>
              <a:spcAft>
                <a:spcPts val="0"/>
              </a:spcAft>
              <a:buClr>
                <a:srgbClr val="002060"/>
              </a:buClr>
              <a:buSzPts val="2000"/>
              <a:buFont typeface="Noto Sans Symbols"/>
              <a:buChar char="❑"/>
            </a:pPr>
            <a:r>
              <a:rPr b="1" lang="en-US" sz="2000">
                <a:solidFill>
                  <a:srgbClr val="002060"/>
                </a:solidFill>
                <a:latin typeface="Calibri"/>
                <a:ea typeface="Calibri"/>
                <a:cs typeface="Calibri"/>
                <a:sym typeface="Calibri"/>
              </a:rPr>
              <a:t>Types:</a:t>
            </a:r>
            <a:endParaRPr/>
          </a:p>
          <a:p>
            <a:pPr indent="0" lvl="0" marL="0" marR="0" rtl="0" algn="l">
              <a:spcBef>
                <a:spcPts val="0"/>
              </a:spcBef>
              <a:spcAft>
                <a:spcPts val="0"/>
              </a:spcAft>
              <a:buNone/>
            </a:pPr>
            <a:r>
              <a:t/>
            </a:r>
            <a:endParaRPr b="1" sz="2000">
              <a:solidFill>
                <a:srgbClr val="002060"/>
              </a:solidFill>
              <a:latin typeface="Calibri"/>
              <a:ea typeface="Calibri"/>
              <a:cs typeface="Calibri"/>
              <a:sym typeface="Calibri"/>
            </a:endParaRPr>
          </a:p>
          <a:p>
            <a:pPr indent="-342900" lvl="1" marL="800100" marR="0" rtl="0" algn="l">
              <a:spcBef>
                <a:spcPts val="0"/>
              </a:spcBef>
              <a:spcAft>
                <a:spcPts val="0"/>
              </a:spcAft>
              <a:buClr>
                <a:srgbClr val="002060"/>
              </a:buClr>
              <a:buSzPts val="2000"/>
              <a:buFont typeface="Calibri"/>
              <a:buAutoNum type="arabicPeriod"/>
            </a:pPr>
            <a:r>
              <a:rPr b="1" i="0" lang="en-US" sz="2000" u="none" cap="none" strike="noStrike">
                <a:solidFill>
                  <a:srgbClr val="002060"/>
                </a:solidFill>
                <a:latin typeface="Calibri"/>
                <a:ea typeface="Calibri"/>
                <a:cs typeface="Calibri"/>
                <a:sym typeface="Calibri"/>
              </a:rPr>
              <a:t>Metal excess due to anion vacancies</a:t>
            </a:r>
            <a:endParaRPr/>
          </a:p>
          <a:p>
            <a:pPr indent="-342900" lvl="1" marL="800100" marR="0" rtl="0" algn="l">
              <a:spcBef>
                <a:spcPts val="0"/>
              </a:spcBef>
              <a:spcAft>
                <a:spcPts val="0"/>
              </a:spcAft>
              <a:buClr>
                <a:srgbClr val="002060"/>
              </a:buClr>
              <a:buSzPts val="2000"/>
              <a:buFont typeface="Calibri"/>
              <a:buAutoNum type="arabicPeriod"/>
            </a:pPr>
            <a:r>
              <a:rPr b="1" i="0" lang="en-US" sz="2000" u="none" cap="none" strike="noStrike">
                <a:solidFill>
                  <a:srgbClr val="002060"/>
                </a:solidFill>
                <a:latin typeface="Calibri"/>
                <a:ea typeface="Calibri"/>
                <a:cs typeface="Calibri"/>
                <a:sym typeface="Calibri"/>
              </a:rPr>
              <a:t>Metal excess due to interstitial cations</a:t>
            </a:r>
            <a:endParaRPr/>
          </a:p>
          <a:p>
            <a:pPr indent="-342900" lvl="1" marL="800100" marR="0" rtl="0" algn="l">
              <a:spcBef>
                <a:spcPts val="0"/>
              </a:spcBef>
              <a:spcAft>
                <a:spcPts val="0"/>
              </a:spcAft>
              <a:buClr>
                <a:srgbClr val="002060"/>
              </a:buClr>
              <a:buSzPts val="2000"/>
              <a:buFont typeface="Calibri"/>
              <a:buAutoNum type="arabicPeriod"/>
            </a:pPr>
            <a:r>
              <a:rPr b="1" i="0" lang="en-US" sz="2000" u="none" cap="none" strike="noStrike">
                <a:solidFill>
                  <a:srgbClr val="002060"/>
                </a:solidFill>
                <a:latin typeface="Calibri"/>
                <a:ea typeface="Calibri"/>
                <a:cs typeface="Calibri"/>
                <a:sym typeface="Calibri"/>
              </a:rPr>
              <a:t>Metal deficiency due to cation vacancies</a:t>
            </a:r>
            <a:endParaRPr/>
          </a:p>
          <a:p>
            <a:pPr indent="-342900" lvl="1" marL="800100" marR="0" rtl="0" algn="l">
              <a:spcBef>
                <a:spcPts val="0"/>
              </a:spcBef>
              <a:spcAft>
                <a:spcPts val="0"/>
              </a:spcAft>
              <a:buClr>
                <a:srgbClr val="002060"/>
              </a:buClr>
              <a:buSzPts val="2000"/>
              <a:buFont typeface="Calibri"/>
              <a:buAutoNum type="arabicPeriod"/>
            </a:pPr>
            <a:r>
              <a:rPr b="1" i="0" lang="en-US" sz="2000" u="none" cap="none" strike="noStrike">
                <a:solidFill>
                  <a:srgbClr val="002060"/>
                </a:solidFill>
                <a:latin typeface="Calibri"/>
                <a:ea typeface="Calibri"/>
                <a:cs typeface="Calibri"/>
                <a:sym typeface="Calibri"/>
              </a:rPr>
              <a:t>Metal deficiency due to interstitial anions</a:t>
            </a:r>
            <a:endParaRPr/>
          </a:p>
        </p:txBody>
      </p:sp>
      <p:cxnSp>
        <p:nvCxnSpPr>
          <p:cNvPr id="340" name="Google Shape;340;p32"/>
          <p:cNvCxnSpPr/>
          <p:nvPr/>
        </p:nvCxnSpPr>
        <p:spPr>
          <a:xfrm>
            <a:off x="2770496" y="2333767"/>
            <a:ext cx="1842447" cy="13648"/>
          </a:xfrm>
          <a:prstGeom prst="straightConnector1">
            <a:avLst/>
          </a:prstGeom>
          <a:noFill/>
          <a:ln cap="flat" cmpd="sng" w="28575">
            <a:solidFill>
              <a:schemeClr val="accent1"/>
            </a:solidFill>
            <a:prstDash val="solid"/>
            <a:miter lim="800000"/>
            <a:headEnd len="sm" w="sm"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3"/>
          <p:cNvSpPr/>
          <p:nvPr/>
        </p:nvSpPr>
        <p:spPr>
          <a:xfrm>
            <a:off x="3048854" y="376563"/>
            <a:ext cx="5259132" cy="461665"/>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1" i="0" lang="en-US" sz="2400" u="none" cap="none" strike="noStrike">
                <a:solidFill>
                  <a:srgbClr val="C00000"/>
                </a:solidFill>
                <a:latin typeface="Calibri"/>
                <a:ea typeface="Calibri"/>
                <a:cs typeface="Calibri"/>
                <a:sym typeface="Calibri"/>
              </a:rPr>
              <a:t>Metal excess due to anion vacancies</a:t>
            </a:r>
            <a:endParaRPr/>
          </a:p>
        </p:txBody>
      </p:sp>
      <p:pic>
        <p:nvPicPr>
          <p:cNvPr id="346" name="Google Shape;346;p33"/>
          <p:cNvPicPr preferRelativeResize="0"/>
          <p:nvPr/>
        </p:nvPicPr>
        <p:blipFill rotWithShape="1">
          <a:blip r:embed="rId3">
            <a:alphaModFix/>
          </a:blip>
          <a:srcRect b="14087" l="50088" r="0" t="0"/>
          <a:stretch/>
        </p:blipFill>
        <p:spPr>
          <a:xfrm>
            <a:off x="633653" y="1840334"/>
            <a:ext cx="3958038" cy="2717598"/>
          </a:xfrm>
          <a:prstGeom prst="rect">
            <a:avLst/>
          </a:prstGeom>
          <a:noFill/>
          <a:ln>
            <a:noFill/>
          </a:ln>
        </p:spPr>
      </p:pic>
      <p:sp>
        <p:nvSpPr>
          <p:cNvPr id="347" name="Google Shape;347;p33"/>
          <p:cNvSpPr/>
          <p:nvPr/>
        </p:nvSpPr>
        <p:spPr>
          <a:xfrm>
            <a:off x="2150998" y="6081047"/>
            <a:ext cx="70548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rgbClr val="002060"/>
                </a:solidFill>
                <a:latin typeface="Merriweather Sans"/>
                <a:ea typeface="Merriweather Sans"/>
                <a:cs typeface="Merriweather Sans"/>
                <a:sym typeface="Merriweather Sans"/>
              </a:rPr>
              <a:t>F-centres </a:t>
            </a:r>
            <a:r>
              <a:rPr lang="en-US" sz="1800">
                <a:solidFill>
                  <a:srgbClr val="002060"/>
                </a:solidFill>
                <a:latin typeface="Merriweather Sans"/>
                <a:ea typeface="Merriweather Sans"/>
                <a:cs typeface="Merriweather Sans"/>
                <a:sym typeface="Merriweather Sans"/>
              </a:rPr>
              <a:t>(from the German word </a:t>
            </a:r>
            <a:r>
              <a:rPr i="1" lang="en-US" sz="1800">
                <a:solidFill>
                  <a:srgbClr val="002060"/>
                </a:solidFill>
                <a:latin typeface="Merriweather Sans"/>
                <a:ea typeface="Merriweather Sans"/>
                <a:cs typeface="Merriweather Sans"/>
                <a:sym typeface="Merriweather Sans"/>
              </a:rPr>
              <a:t>Farbenzenter </a:t>
            </a:r>
            <a:r>
              <a:rPr lang="en-US" sz="1800">
                <a:solidFill>
                  <a:srgbClr val="002060"/>
                </a:solidFill>
                <a:latin typeface="Merriweather Sans"/>
                <a:ea typeface="Merriweather Sans"/>
                <a:cs typeface="Merriweather Sans"/>
                <a:sym typeface="Merriweather Sans"/>
              </a:rPr>
              <a:t>for colour centre)</a:t>
            </a:r>
            <a:endParaRPr sz="1800">
              <a:solidFill>
                <a:srgbClr val="002060"/>
              </a:solidFill>
              <a:latin typeface="Calibri"/>
              <a:ea typeface="Calibri"/>
              <a:cs typeface="Calibri"/>
              <a:sym typeface="Calibri"/>
            </a:endParaRPr>
          </a:p>
        </p:txBody>
      </p:sp>
      <p:sp>
        <p:nvSpPr>
          <p:cNvPr id="348" name="Google Shape;348;p33"/>
          <p:cNvSpPr txBox="1"/>
          <p:nvPr/>
        </p:nvSpPr>
        <p:spPr>
          <a:xfrm>
            <a:off x="4591691" y="1614238"/>
            <a:ext cx="7605159" cy="378565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2060"/>
              </a:buClr>
              <a:buSzPts val="2000"/>
              <a:buFont typeface="Noto Sans Symbols"/>
              <a:buChar char="❑"/>
            </a:pPr>
            <a:r>
              <a:rPr b="1" lang="en-US" sz="2000">
                <a:solidFill>
                  <a:srgbClr val="002060"/>
                </a:solidFill>
                <a:latin typeface="Calibri"/>
                <a:ea typeface="Calibri"/>
                <a:cs typeface="Calibri"/>
                <a:sym typeface="Calibri"/>
              </a:rPr>
              <a:t>Arises due to vacant anion site, which is occupied by electrons.</a:t>
            </a:r>
            <a:endParaRPr/>
          </a:p>
          <a:p>
            <a:pPr indent="-158750" lvl="0" marL="285750" marR="0" rtl="0" algn="l">
              <a:spcBef>
                <a:spcPts val="0"/>
              </a:spcBef>
              <a:spcAft>
                <a:spcPts val="0"/>
              </a:spcAft>
              <a:buClr>
                <a:schemeClr val="dk1"/>
              </a:buClr>
              <a:buSzPts val="2000"/>
              <a:buFont typeface="Noto Sans Symbols"/>
              <a:buNone/>
            </a:pPr>
            <a:r>
              <a:t/>
            </a:r>
            <a:endParaRPr b="1" sz="2000">
              <a:solidFill>
                <a:srgbClr val="002060"/>
              </a:solidFill>
              <a:latin typeface="Calibri"/>
              <a:ea typeface="Calibri"/>
              <a:cs typeface="Calibri"/>
              <a:sym typeface="Calibri"/>
            </a:endParaRPr>
          </a:p>
          <a:p>
            <a:pPr indent="-285750" lvl="0" marL="285750" marR="0" rtl="0" algn="l">
              <a:spcBef>
                <a:spcPts val="0"/>
              </a:spcBef>
              <a:spcAft>
                <a:spcPts val="0"/>
              </a:spcAft>
              <a:buClr>
                <a:srgbClr val="002060"/>
              </a:buClr>
              <a:buSzPts val="2000"/>
              <a:buFont typeface="Noto Sans Symbols"/>
              <a:buChar char="❑"/>
            </a:pPr>
            <a:r>
              <a:rPr b="1" lang="en-US" sz="2000">
                <a:solidFill>
                  <a:srgbClr val="002060"/>
                </a:solidFill>
                <a:latin typeface="Calibri"/>
                <a:ea typeface="Calibri"/>
                <a:cs typeface="Calibri"/>
                <a:sym typeface="Calibri"/>
              </a:rPr>
              <a:t>Occurs along with Schottky defect</a:t>
            </a:r>
            <a:endParaRPr/>
          </a:p>
          <a:p>
            <a:pPr indent="-158750" lvl="0" marL="285750" marR="0" rtl="0" algn="l">
              <a:spcBef>
                <a:spcPts val="0"/>
              </a:spcBef>
              <a:spcAft>
                <a:spcPts val="0"/>
              </a:spcAft>
              <a:buClr>
                <a:schemeClr val="dk1"/>
              </a:buClr>
              <a:buSzPts val="2000"/>
              <a:buFont typeface="Noto Sans Symbols"/>
              <a:buNone/>
            </a:pPr>
            <a:r>
              <a:t/>
            </a:r>
            <a:endParaRPr b="1" sz="2000">
              <a:solidFill>
                <a:srgbClr val="002060"/>
              </a:solidFill>
              <a:latin typeface="Calibri"/>
              <a:ea typeface="Calibri"/>
              <a:cs typeface="Calibri"/>
              <a:sym typeface="Calibri"/>
            </a:endParaRPr>
          </a:p>
          <a:p>
            <a:pPr indent="-285750" lvl="0" marL="285750" marR="0" rtl="0" algn="l">
              <a:spcBef>
                <a:spcPts val="0"/>
              </a:spcBef>
              <a:spcAft>
                <a:spcPts val="0"/>
              </a:spcAft>
              <a:buClr>
                <a:srgbClr val="002060"/>
              </a:buClr>
              <a:buSzPts val="2000"/>
              <a:buFont typeface="Noto Sans Symbols"/>
              <a:buChar char="❑"/>
            </a:pPr>
            <a:r>
              <a:rPr b="1" lang="en-US" sz="2000">
                <a:solidFill>
                  <a:srgbClr val="002060"/>
                </a:solidFill>
                <a:latin typeface="Calibri"/>
                <a:ea typeface="Calibri"/>
                <a:cs typeface="Calibri"/>
                <a:sym typeface="Calibri"/>
              </a:rPr>
              <a:t>Excess electron sites are called F-centres. </a:t>
            </a:r>
            <a:endParaRPr/>
          </a:p>
          <a:p>
            <a:pPr indent="-158750" lvl="0" marL="285750" marR="0" rtl="0" algn="l">
              <a:spcBef>
                <a:spcPts val="0"/>
              </a:spcBef>
              <a:spcAft>
                <a:spcPts val="0"/>
              </a:spcAft>
              <a:buClr>
                <a:schemeClr val="dk1"/>
              </a:buClr>
              <a:buSzPts val="2000"/>
              <a:buFont typeface="Noto Sans Symbols"/>
              <a:buNone/>
            </a:pPr>
            <a:r>
              <a:t/>
            </a:r>
            <a:endParaRPr b="1" sz="2000">
              <a:solidFill>
                <a:srgbClr val="002060"/>
              </a:solidFill>
              <a:latin typeface="Calibri"/>
              <a:ea typeface="Calibri"/>
              <a:cs typeface="Calibri"/>
              <a:sym typeface="Calibri"/>
            </a:endParaRPr>
          </a:p>
          <a:p>
            <a:pPr indent="-285750" lvl="0" marL="285750" marR="0" rtl="0" algn="l">
              <a:spcBef>
                <a:spcPts val="0"/>
              </a:spcBef>
              <a:spcAft>
                <a:spcPts val="0"/>
              </a:spcAft>
              <a:buClr>
                <a:srgbClr val="002060"/>
              </a:buClr>
              <a:buSzPts val="2000"/>
              <a:buFont typeface="Noto Sans Symbols"/>
              <a:buChar char="❑"/>
            </a:pPr>
            <a:r>
              <a:rPr b="1" lang="en-US" sz="2000">
                <a:solidFill>
                  <a:srgbClr val="002060"/>
                </a:solidFill>
                <a:latin typeface="Calibri"/>
                <a:ea typeface="Calibri"/>
                <a:cs typeface="Calibri"/>
                <a:sym typeface="Calibri"/>
              </a:rPr>
              <a:t>More F- centres, higher color intensity.</a:t>
            </a:r>
            <a:endParaRPr/>
          </a:p>
          <a:p>
            <a:pPr indent="-158750" lvl="0" marL="285750" marR="0" rtl="0" algn="l">
              <a:spcBef>
                <a:spcPts val="0"/>
              </a:spcBef>
              <a:spcAft>
                <a:spcPts val="0"/>
              </a:spcAft>
              <a:buClr>
                <a:schemeClr val="dk1"/>
              </a:buClr>
              <a:buSzPts val="2000"/>
              <a:buFont typeface="Noto Sans Symbols"/>
              <a:buNone/>
            </a:pPr>
            <a:r>
              <a:t/>
            </a:r>
            <a:endParaRPr b="1" sz="2000">
              <a:solidFill>
                <a:srgbClr val="002060"/>
              </a:solidFill>
              <a:latin typeface="Calibri"/>
              <a:ea typeface="Calibri"/>
              <a:cs typeface="Calibri"/>
              <a:sym typeface="Calibri"/>
            </a:endParaRPr>
          </a:p>
          <a:p>
            <a:pPr indent="-285750" lvl="0" marL="285750" marR="0" rtl="0" algn="l">
              <a:spcBef>
                <a:spcPts val="0"/>
              </a:spcBef>
              <a:spcAft>
                <a:spcPts val="0"/>
              </a:spcAft>
              <a:buClr>
                <a:srgbClr val="002060"/>
              </a:buClr>
              <a:buSzPts val="2000"/>
              <a:buFont typeface="Noto Sans Symbols"/>
              <a:buChar char="❑"/>
            </a:pPr>
            <a:r>
              <a:rPr b="1" lang="en-US" sz="2000">
                <a:solidFill>
                  <a:srgbClr val="002060"/>
                </a:solidFill>
                <a:latin typeface="Calibri"/>
                <a:ea typeface="Calibri"/>
                <a:cs typeface="Calibri"/>
                <a:sym typeface="Calibri"/>
              </a:rPr>
              <a:t>Eg. NaCl is yellow in color, where the crystal composition is NaCl</a:t>
            </a:r>
            <a:r>
              <a:rPr b="1" baseline="-25000" lang="en-US" sz="2000">
                <a:solidFill>
                  <a:srgbClr val="002060"/>
                </a:solidFill>
                <a:latin typeface="Calibri"/>
                <a:ea typeface="Calibri"/>
                <a:cs typeface="Calibri"/>
                <a:sym typeface="Calibri"/>
              </a:rPr>
              <a:t>(1-6)</a:t>
            </a:r>
            <a:endParaRPr/>
          </a:p>
          <a:p>
            <a:pPr indent="0" lvl="0" marL="0" marR="0" rtl="0" algn="l">
              <a:spcBef>
                <a:spcPts val="0"/>
              </a:spcBef>
              <a:spcAft>
                <a:spcPts val="0"/>
              </a:spcAft>
              <a:buNone/>
            </a:pPr>
            <a:r>
              <a:rPr b="1" baseline="-25000" lang="en-US" sz="2000">
                <a:solidFill>
                  <a:srgbClr val="002060"/>
                </a:solidFill>
                <a:latin typeface="Calibri"/>
                <a:ea typeface="Calibri"/>
                <a:cs typeface="Calibri"/>
                <a:sym typeface="Calibri"/>
              </a:rPr>
              <a:t>                 </a:t>
            </a:r>
            <a:r>
              <a:rPr b="1" lang="en-US" sz="2000">
                <a:solidFill>
                  <a:srgbClr val="002060"/>
                </a:solidFill>
                <a:latin typeface="Calibri"/>
                <a:ea typeface="Calibri"/>
                <a:cs typeface="Calibri"/>
                <a:sym typeface="Calibri"/>
              </a:rPr>
              <a:t>KCl is lilac in color. </a:t>
            </a:r>
            <a:endParaRPr/>
          </a:p>
          <a:p>
            <a:pPr indent="-158750" lvl="0" marL="285750" marR="0" rtl="0" algn="l">
              <a:spcBef>
                <a:spcPts val="0"/>
              </a:spcBef>
              <a:spcAft>
                <a:spcPts val="0"/>
              </a:spcAft>
              <a:buClr>
                <a:schemeClr val="dk1"/>
              </a:buClr>
              <a:buSzPts val="2000"/>
              <a:buFont typeface="Noto Sans Symbols"/>
              <a:buNone/>
            </a:pPr>
            <a:r>
              <a:t/>
            </a:r>
            <a:endParaRPr b="1" sz="2000">
              <a:solidFill>
                <a:srgbClr val="002060"/>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Noto Sans Symbols"/>
              <a:buNone/>
            </a:pPr>
            <a:r>
              <a:t/>
            </a:r>
            <a:endParaRPr b="1" sz="2000">
              <a:solidFill>
                <a:srgbClr val="002060"/>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34"/>
          <p:cNvPicPr preferRelativeResize="0"/>
          <p:nvPr/>
        </p:nvPicPr>
        <p:blipFill rotWithShape="1">
          <a:blip r:embed="rId3">
            <a:alphaModFix/>
          </a:blip>
          <a:srcRect b="13441" l="0" r="51772" t="0"/>
          <a:stretch/>
        </p:blipFill>
        <p:spPr>
          <a:xfrm>
            <a:off x="703925" y="1586941"/>
            <a:ext cx="3658615" cy="2619299"/>
          </a:xfrm>
          <a:prstGeom prst="rect">
            <a:avLst/>
          </a:prstGeom>
          <a:noFill/>
          <a:ln>
            <a:noFill/>
          </a:ln>
        </p:spPr>
      </p:pic>
      <p:sp>
        <p:nvSpPr>
          <p:cNvPr id="354" name="Google Shape;354;p34"/>
          <p:cNvSpPr txBox="1"/>
          <p:nvPr/>
        </p:nvSpPr>
        <p:spPr>
          <a:xfrm>
            <a:off x="4960180" y="1941785"/>
            <a:ext cx="5195718" cy="193899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2060"/>
              </a:buClr>
              <a:buSzPts val="2000"/>
              <a:buFont typeface="Noto Sans Symbols"/>
              <a:buChar char="❑"/>
            </a:pPr>
            <a:r>
              <a:rPr b="1" lang="en-US" sz="2000">
                <a:solidFill>
                  <a:srgbClr val="002060"/>
                </a:solidFill>
                <a:latin typeface="Calibri"/>
                <a:ea typeface="Calibri"/>
                <a:cs typeface="Calibri"/>
                <a:sym typeface="Calibri"/>
              </a:rPr>
              <a:t>Arises due to presence of interstitial cations.</a:t>
            </a:r>
            <a:endParaRPr/>
          </a:p>
          <a:p>
            <a:pPr indent="-158750" lvl="0" marL="285750" marR="0" rtl="0" algn="l">
              <a:spcBef>
                <a:spcPts val="0"/>
              </a:spcBef>
              <a:spcAft>
                <a:spcPts val="0"/>
              </a:spcAft>
              <a:buClr>
                <a:schemeClr val="dk1"/>
              </a:buClr>
              <a:buSzPts val="2000"/>
              <a:buFont typeface="Noto Sans Symbols"/>
              <a:buNone/>
            </a:pPr>
            <a:r>
              <a:t/>
            </a:r>
            <a:endParaRPr b="1" sz="2000">
              <a:solidFill>
                <a:srgbClr val="002060"/>
              </a:solidFill>
              <a:latin typeface="Calibri"/>
              <a:ea typeface="Calibri"/>
              <a:cs typeface="Calibri"/>
              <a:sym typeface="Calibri"/>
            </a:endParaRPr>
          </a:p>
          <a:p>
            <a:pPr indent="-285750" lvl="0" marL="285750" marR="0" rtl="0" algn="l">
              <a:spcBef>
                <a:spcPts val="0"/>
              </a:spcBef>
              <a:spcAft>
                <a:spcPts val="0"/>
              </a:spcAft>
              <a:buClr>
                <a:srgbClr val="002060"/>
              </a:buClr>
              <a:buSzPts val="2000"/>
              <a:buFont typeface="Noto Sans Symbols"/>
              <a:buChar char="❑"/>
            </a:pPr>
            <a:r>
              <a:rPr b="1" lang="en-US" sz="2000">
                <a:solidFill>
                  <a:srgbClr val="002060"/>
                </a:solidFill>
                <a:latin typeface="Calibri"/>
                <a:ea typeface="Calibri"/>
                <a:cs typeface="Calibri"/>
                <a:sym typeface="Calibri"/>
              </a:rPr>
              <a:t>Occurs along with Frenkel defects.</a:t>
            </a:r>
            <a:endParaRPr/>
          </a:p>
          <a:p>
            <a:pPr indent="-158750" lvl="0" marL="285750" marR="0" rtl="0" algn="l">
              <a:spcBef>
                <a:spcPts val="0"/>
              </a:spcBef>
              <a:spcAft>
                <a:spcPts val="0"/>
              </a:spcAft>
              <a:buClr>
                <a:schemeClr val="dk1"/>
              </a:buClr>
              <a:buSzPts val="2000"/>
              <a:buFont typeface="Noto Sans Symbols"/>
              <a:buNone/>
            </a:pPr>
            <a:r>
              <a:t/>
            </a:r>
            <a:endParaRPr b="1" sz="2000">
              <a:solidFill>
                <a:srgbClr val="002060"/>
              </a:solidFill>
              <a:latin typeface="Calibri"/>
              <a:ea typeface="Calibri"/>
              <a:cs typeface="Calibri"/>
              <a:sym typeface="Calibri"/>
            </a:endParaRPr>
          </a:p>
          <a:p>
            <a:pPr indent="-285750" lvl="0" marL="285750" marR="0" rtl="0" algn="l">
              <a:spcBef>
                <a:spcPts val="0"/>
              </a:spcBef>
              <a:spcAft>
                <a:spcPts val="0"/>
              </a:spcAft>
              <a:buClr>
                <a:srgbClr val="002060"/>
              </a:buClr>
              <a:buSzPts val="2000"/>
              <a:buFont typeface="Noto Sans Symbols"/>
              <a:buChar char="❑"/>
            </a:pPr>
            <a:r>
              <a:rPr b="1" lang="en-US" sz="2000">
                <a:solidFill>
                  <a:srgbClr val="002060"/>
                </a:solidFill>
                <a:latin typeface="Calibri"/>
                <a:ea typeface="Calibri"/>
                <a:cs typeface="Calibri"/>
                <a:sym typeface="Calibri"/>
              </a:rPr>
              <a:t>Eg. Zn</a:t>
            </a:r>
            <a:r>
              <a:rPr b="1" baseline="-25000" lang="en-US" sz="2000">
                <a:solidFill>
                  <a:srgbClr val="002060"/>
                </a:solidFill>
                <a:latin typeface="Calibri"/>
                <a:ea typeface="Calibri"/>
                <a:cs typeface="Calibri"/>
                <a:sym typeface="Calibri"/>
              </a:rPr>
              <a:t>(1+</a:t>
            </a:r>
            <a:r>
              <a:rPr b="1" baseline="-25000" lang="en-US" sz="2000">
                <a:solidFill>
                  <a:srgbClr val="002060"/>
                </a:solidFill>
                <a:latin typeface="Book Antiqua"/>
                <a:ea typeface="Book Antiqua"/>
                <a:cs typeface="Book Antiqua"/>
                <a:sym typeface="Book Antiqua"/>
              </a:rPr>
              <a:t>δ</a:t>
            </a:r>
            <a:r>
              <a:rPr b="1" baseline="-25000" lang="en-US" sz="2000">
                <a:solidFill>
                  <a:srgbClr val="002060"/>
                </a:solidFill>
                <a:latin typeface="Calibri"/>
                <a:ea typeface="Calibri"/>
                <a:cs typeface="Calibri"/>
                <a:sym typeface="Calibri"/>
              </a:rPr>
              <a:t>)</a:t>
            </a:r>
            <a:r>
              <a:rPr b="1" lang="en-US" sz="2000">
                <a:solidFill>
                  <a:srgbClr val="002060"/>
                </a:solidFill>
                <a:latin typeface="Calibri"/>
                <a:ea typeface="Calibri"/>
                <a:cs typeface="Calibri"/>
                <a:sym typeface="Calibri"/>
              </a:rPr>
              <a:t>O and Cd</a:t>
            </a:r>
            <a:r>
              <a:rPr b="1" baseline="-25000" lang="en-US" sz="2000">
                <a:solidFill>
                  <a:srgbClr val="002060"/>
                </a:solidFill>
                <a:latin typeface="Calibri"/>
                <a:ea typeface="Calibri"/>
                <a:cs typeface="Calibri"/>
                <a:sym typeface="Calibri"/>
              </a:rPr>
              <a:t>(1+</a:t>
            </a:r>
            <a:r>
              <a:rPr b="1" baseline="-25000" lang="en-US" sz="2000">
                <a:solidFill>
                  <a:srgbClr val="002060"/>
                </a:solidFill>
                <a:latin typeface="Book Antiqua"/>
                <a:ea typeface="Book Antiqua"/>
                <a:cs typeface="Book Antiqua"/>
                <a:sym typeface="Book Antiqua"/>
              </a:rPr>
              <a:t>δ</a:t>
            </a:r>
            <a:r>
              <a:rPr b="1" baseline="-25000" lang="en-US" sz="2000">
                <a:solidFill>
                  <a:srgbClr val="002060"/>
                </a:solidFill>
                <a:latin typeface="Calibri"/>
                <a:ea typeface="Calibri"/>
                <a:cs typeface="Calibri"/>
                <a:sym typeface="Calibri"/>
              </a:rPr>
              <a:t>)</a:t>
            </a:r>
            <a:r>
              <a:rPr b="1" lang="en-US" sz="2000">
                <a:solidFill>
                  <a:srgbClr val="002060"/>
                </a:solidFill>
                <a:latin typeface="Calibri"/>
                <a:ea typeface="Calibri"/>
                <a:cs typeface="Calibri"/>
                <a:sym typeface="Calibri"/>
              </a:rPr>
              <a:t>O</a:t>
            </a:r>
            <a:endParaRPr b="1" sz="2000">
              <a:solidFill>
                <a:srgbClr val="002060"/>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Noto Sans Symbols"/>
              <a:buNone/>
            </a:pPr>
            <a:r>
              <a:t/>
            </a:r>
            <a:endParaRPr b="1" sz="2000">
              <a:solidFill>
                <a:srgbClr val="002060"/>
              </a:solidFill>
              <a:latin typeface="Calibri"/>
              <a:ea typeface="Calibri"/>
              <a:cs typeface="Calibri"/>
              <a:sym typeface="Calibri"/>
            </a:endParaRPr>
          </a:p>
        </p:txBody>
      </p:sp>
      <p:sp>
        <p:nvSpPr>
          <p:cNvPr id="355" name="Google Shape;355;p34"/>
          <p:cNvSpPr/>
          <p:nvPr/>
        </p:nvSpPr>
        <p:spPr>
          <a:xfrm>
            <a:off x="3048854" y="376563"/>
            <a:ext cx="5419945" cy="461665"/>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1" i="0" lang="en-US" sz="2400" u="none" cap="none" strike="noStrike">
                <a:solidFill>
                  <a:srgbClr val="C00000"/>
                </a:solidFill>
                <a:latin typeface="Calibri"/>
                <a:ea typeface="Calibri"/>
                <a:cs typeface="Calibri"/>
                <a:sym typeface="Calibri"/>
              </a:rPr>
              <a:t>Metal excess due to interstitial cation</a:t>
            </a:r>
            <a:endParaRPr b="1" i="0" sz="2400" u="none" cap="none" strike="noStrike">
              <a:solidFill>
                <a:srgbClr val="C00000"/>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35"/>
          <p:cNvPicPr preferRelativeResize="0"/>
          <p:nvPr/>
        </p:nvPicPr>
        <p:blipFill rotWithShape="1">
          <a:blip r:embed="rId3">
            <a:alphaModFix/>
          </a:blip>
          <a:srcRect b="0" l="0" r="0" t="0"/>
          <a:stretch/>
        </p:blipFill>
        <p:spPr>
          <a:xfrm>
            <a:off x="857264" y="1569614"/>
            <a:ext cx="5316908" cy="2853519"/>
          </a:xfrm>
          <a:prstGeom prst="rect">
            <a:avLst/>
          </a:prstGeom>
          <a:noFill/>
          <a:ln>
            <a:noFill/>
          </a:ln>
        </p:spPr>
      </p:pic>
      <p:sp>
        <p:nvSpPr>
          <p:cNvPr id="361" name="Google Shape;361;p35"/>
          <p:cNvSpPr/>
          <p:nvPr/>
        </p:nvSpPr>
        <p:spPr>
          <a:xfrm>
            <a:off x="3048854" y="376563"/>
            <a:ext cx="5860066" cy="461665"/>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1" i="0" lang="en-US" sz="2400" u="none" cap="none" strike="noStrike">
                <a:solidFill>
                  <a:srgbClr val="C00000"/>
                </a:solidFill>
                <a:latin typeface="Calibri"/>
                <a:ea typeface="Calibri"/>
                <a:cs typeface="Calibri"/>
                <a:sym typeface="Calibri"/>
              </a:rPr>
              <a:t>Metal deficiency due to cation vacancies</a:t>
            </a:r>
            <a:endParaRPr/>
          </a:p>
        </p:txBody>
      </p:sp>
      <p:sp>
        <p:nvSpPr>
          <p:cNvPr id="362" name="Google Shape;362;p35"/>
          <p:cNvSpPr txBox="1"/>
          <p:nvPr/>
        </p:nvSpPr>
        <p:spPr>
          <a:xfrm>
            <a:off x="6311061" y="1750717"/>
            <a:ext cx="5469639" cy="255454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2060"/>
              </a:buClr>
              <a:buSzPts val="2000"/>
              <a:buFont typeface="Noto Sans Symbols"/>
              <a:buChar char="❑"/>
            </a:pPr>
            <a:r>
              <a:rPr b="1" lang="en-US" sz="2000">
                <a:solidFill>
                  <a:srgbClr val="002060"/>
                </a:solidFill>
                <a:latin typeface="Calibri"/>
                <a:ea typeface="Calibri"/>
                <a:cs typeface="Calibri"/>
                <a:sym typeface="Calibri"/>
              </a:rPr>
              <a:t>Arises due to absence of cations in lattice sites.</a:t>
            </a:r>
            <a:endParaRPr/>
          </a:p>
          <a:p>
            <a:pPr indent="-158750" lvl="0" marL="285750" marR="0" rtl="0" algn="l">
              <a:spcBef>
                <a:spcPts val="0"/>
              </a:spcBef>
              <a:spcAft>
                <a:spcPts val="0"/>
              </a:spcAft>
              <a:buClr>
                <a:schemeClr val="dk1"/>
              </a:buClr>
              <a:buSzPts val="2000"/>
              <a:buFont typeface="Noto Sans Symbols"/>
              <a:buNone/>
            </a:pPr>
            <a:r>
              <a:t/>
            </a:r>
            <a:endParaRPr b="1" sz="2000">
              <a:solidFill>
                <a:srgbClr val="002060"/>
              </a:solidFill>
              <a:latin typeface="Calibri"/>
              <a:ea typeface="Calibri"/>
              <a:cs typeface="Calibri"/>
              <a:sym typeface="Calibri"/>
            </a:endParaRPr>
          </a:p>
          <a:p>
            <a:pPr indent="-285750" lvl="0" marL="285750" marR="0" rtl="0" algn="l">
              <a:spcBef>
                <a:spcPts val="0"/>
              </a:spcBef>
              <a:spcAft>
                <a:spcPts val="0"/>
              </a:spcAft>
              <a:buClr>
                <a:srgbClr val="002060"/>
              </a:buClr>
              <a:buSzPts val="2000"/>
              <a:buFont typeface="Noto Sans Symbols"/>
              <a:buChar char="❑"/>
            </a:pPr>
            <a:r>
              <a:rPr b="1" lang="en-US" sz="2000">
                <a:solidFill>
                  <a:srgbClr val="002060"/>
                </a:solidFill>
                <a:latin typeface="Calibri"/>
                <a:ea typeface="Calibri"/>
                <a:cs typeface="Calibri"/>
                <a:sym typeface="Calibri"/>
              </a:rPr>
              <a:t>Presence of metal having higher charge.</a:t>
            </a:r>
            <a:endParaRPr/>
          </a:p>
          <a:p>
            <a:pPr indent="-158750" lvl="0" marL="285750" marR="0" rtl="0" algn="l">
              <a:spcBef>
                <a:spcPts val="0"/>
              </a:spcBef>
              <a:spcAft>
                <a:spcPts val="0"/>
              </a:spcAft>
              <a:buClr>
                <a:schemeClr val="dk1"/>
              </a:buClr>
              <a:buSzPts val="2000"/>
              <a:buFont typeface="Noto Sans Symbols"/>
              <a:buNone/>
            </a:pPr>
            <a:r>
              <a:t/>
            </a:r>
            <a:endParaRPr b="1" sz="2000">
              <a:solidFill>
                <a:srgbClr val="002060"/>
              </a:solidFill>
              <a:latin typeface="Calibri"/>
              <a:ea typeface="Calibri"/>
              <a:cs typeface="Calibri"/>
              <a:sym typeface="Calibri"/>
            </a:endParaRPr>
          </a:p>
          <a:p>
            <a:pPr indent="-285750" lvl="0" marL="285750" marR="0" rtl="0" algn="l">
              <a:spcBef>
                <a:spcPts val="0"/>
              </a:spcBef>
              <a:spcAft>
                <a:spcPts val="0"/>
              </a:spcAft>
              <a:buClr>
                <a:srgbClr val="002060"/>
              </a:buClr>
              <a:buSzPts val="2000"/>
              <a:buFont typeface="Noto Sans Symbols"/>
              <a:buChar char="❑"/>
            </a:pPr>
            <a:r>
              <a:rPr b="1" lang="en-US" sz="2000">
                <a:solidFill>
                  <a:srgbClr val="002060"/>
                </a:solidFill>
                <a:latin typeface="Calibri"/>
                <a:ea typeface="Calibri"/>
                <a:cs typeface="Calibri"/>
                <a:sym typeface="Calibri"/>
              </a:rPr>
              <a:t>Presence of excess electron</a:t>
            </a:r>
            <a:endParaRPr/>
          </a:p>
          <a:p>
            <a:pPr indent="-158750" lvl="0" marL="285750" marR="0" rtl="0" algn="l">
              <a:spcBef>
                <a:spcPts val="0"/>
              </a:spcBef>
              <a:spcAft>
                <a:spcPts val="0"/>
              </a:spcAft>
              <a:buClr>
                <a:schemeClr val="dk1"/>
              </a:buClr>
              <a:buSzPts val="2000"/>
              <a:buFont typeface="Noto Sans Symbols"/>
              <a:buNone/>
            </a:pPr>
            <a:r>
              <a:t/>
            </a:r>
            <a:endParaRPr b="1" sz="2000">
              <a:solidFill>
                <a:srgbClr val="002060"/>
              </a:solidFill>
              <a:latin typeface="Calibri"/>
              <a:ea typeface="Calibri"/>
              <a:cs typeface="Calibri"/>
              <a:sym typeface="Calibri"/>
            </a:endParaRPr>
          </a:p>
          <a:p>
            <a:pPr indent="-285750" lvl="0" marL="285750" marR="0" rtl="0" algn="l">
              <a:spcBef>
                <a:spcPts val="0"/>
              </a:spcBef>
              <a:spcAft>
                <a:spcPts val="0"/>
              </a:spcAft>
              <a:buClr>
                <a:srgbClr val="002060"/>
              </a:buClr>
              <a:buSzPts val="2000"/>
              <a:buFont typeface="Noto Sans Symbols"/>
              <a:buChar char="❑"/>
            </a:pPr>
            <a:r>
              <a:rPr b="1" lang="en-US" sz="2000">
                <a:solidFill>
                  <a:srgbClr val="002060"/>
                </a:solidFill>
                <a:latin typeface="Calibri"/>
                <a:ea typeface="Calibri"/>
                <a:cs typeface="Calibri"/>
                <a:sym typeface="Calibri"/>
              </a:rPr>
              <a:t>Eg. Fe</a:t>
            </a:r>
            <a:r>
              <a:rPr b="1" baseline="-25000" lang="en-US" sz="2000">
                <a:solidFill>
                  <a:srgbClr val="002060"/>
                </a:solidFill>
                <a:latin typeface="Calibri"/>
                <a:ea typeface="Calibri"/>
                <a:cs typeface="Calibri"/>
                <a:sym typeface="Calibri"/>
              </a:rPr>
              <a:t>(1-δ)</a:t>
            </a:r>
            <a:r>
              <a:rPr b="1" lang="en-US" sz="2000">
                <a:solidFill>
                  <a:srgbClr val="002060"/>
                </a:solidFill>
                <a:latin typeface="Calibri"/>
                <a:ea typeface="Calibri"/>
                <a:cs typeface="Calibri"/>
                <a:sym typeface="Calibri"/>
              </a:rPr>
              <a:t>O and Fe</a:t>
            </a:r>
            <a:r>
              <a:rPr b="1" baseline="-25000" lang="en-US" sz="2000">
                <a:solidFill>
                  <a:srgbClr val="002060"/>
                </a:solidFill>
                <a:latin typeface="Calibri"/>
                <a:ea typeface="Calibri"/>
                <a:cs typeface="Calibri"/>
                <a:sym typeface="Calibri"/>
              </a:rPr>
              <a:t>(1-δ)</a:t>
            </a:r>
            <a:r>
              <a:rPr b="1" lang="en-US" sz="2000">
                <a:solidFill>
                  <a:srgbClr val="002060"/>
                </a:solidFill>
                <a:latin typeface="Calibri"/>
                <a:ea typeface="Calibri"/>
                <a:cs typeface="Calibri"/>
                <a:sym typeface="Calibri"/>
              </a:rPr>
              <a:t>S</a:t>
            </a:r>
            <a:endParaRPr b="1" sz="2000">
              <a:solidFill>
                <a:srgbClr val="002060"/>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Noto Sans Symbols"/>
              <a:buNone/>
            </a:pPr>
            <a:r>
              <a:t/>
            </a:r>
            <a:endParaRPr b="1" sz="2000">
              <a:solidFill>
                <a:srgbClr val="002060"/>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6"/>
          <p:cNvSpPr/>
          <p:nvPr/>
        </p:nvSpPr>
        <p:spPr>
          <a:xfrm>
            <a:off x="3048854" y="376563"/>
            <a:ext cx="5897512" cy="461665"/>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1" i="0" lang="en-US" sz="2400" u="none" cap="none" strike="noStrike">
                <a:solidFill>
                  <a:srgbClr val="C00000"/>
                </a:solidFill>
                <a:latin typeface="Calibri"/>
                <a:ea typeface="Calibri"/>
                <a:cs typeface="Calibri"/>
                <a:sym typeface="Calibri"/>
              </a:rPr>
              <a:t>Metal deficiency due to interstitial anion</a:t>
            </a:r>
            <a:endParaRPr b="1" i="0" sz="2400" u="none" cap="none" strike="noStrike">
              <a:solidFill>
                <a:srgbClr val="C00000"/>
              </a:solidFill>
              <a:latin typeface="Calibri"/>
              <a:ea typeface="Calibri"/>
              <a:cs typeface="Calibri"/>
              <a:sym typeface="Calibri"/>
            </a:endParaRPr>
          </a:p>
        </p:txBody>
      </p:sp>
      <p:sp>
        <p:nvSpPr>
          <p:cNvPr id="368" name="Google Shape;368;p36"/>
          <p:cNvSpPr txBox="1"/>
          <p:nvPr/>
        </p:nvSpPr>
        <p:spPr>
          <a:xfrm>
            <a:off x="319942" y="1464113"/>
            <a:ext cx="11328108" cy="347787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2060"/>
              </a:buClr>
              <a:buSzPts val="2000"/>
              <a:buFont typeface="Noto Sans Symbols"/>
              <a:buChar char="❑"/>
            </a:pPr>
            <a:r>
              <a:rPr b="1" lang="en-US" sz="2000">
                <a:solidFill>
                  <a:srgbClr val="002060"/>
                </a:solidFill>
                <a:latin typeface="Calibri"/>
                <a:ea typeface="Calibri"/>
                <a:cs typeface="Calibri"/>
                <a:sym typeface="Calibri"/>
              </a:rPr>
              <a:t>Arises due to presence of additional anions at interstitial sites.</a:t>
            </a:r>
            <a:endParaRPr/>
          </a:p>
          <a:p>
            <a:pPr indent="-158750" lvl="0" marL="285750" marR="0" rtl="0" algn="l">
              <a:spcBef>
                <a:spcPts val="0"/>
              </a:spcBef>
              <a:spcAft>
                <a:spcPts val="0"/>
              </a:spcAft>
              <a:buClr>
                <a:schemeClr val="dk1"/>
              </a:buClr>
              <a:buSzPts val="2000"/>
              <a:buFont typeface="Noto Sans Symbols"/>
              <a:buNone/>
            </a:pPr>
            <a:r>
              <a:t/>
            </a:r>
            <a:endParaRPr b="1" sz="2000">
              <a:solidFill>
                <a:srgbClr val="002060"/>
              </a:solidFill>
              <a:latin typeface="Calibri"/>
              <a:ea typeface="Calibri"/>
              <a:cs typeface="Calibri"/>
              <a:sym typeface="Calibri"/>
            </a:endParaRPr>
          </a:p>
          <a:p>
            <a:pPr indent="-285750" lvl="0" marL="285750" marR="0" rtl="0" algn="l">
              <a:spcBef>
                <a:spcPts val="0"/>
              </a:spcBef>
              <a:spcAft>
                <a:spcPts val="0"/>
              </a:spcAft>
              <a:buClr>
                <a:srgbClr val="002060"/>
              </a:buClr>
              <a:buSzPts val="2000"/>
              <a:buFont typeface="Noto Sans Symbols"/>
              <a:buChar char="❑"/>
            </a:pPr>
            <a:r>
              <a:rPr b="1" lang="en-US" sz="2000">
                <a:solidFill>
                  <a:srgbClr val="002060"/>
                </a:solidFill>
                <a:latin typeface="Calibri"/>
                <a:ea typeface="Calibri"/>
                <a:cs typeface="Calibri"/>
                <a:sym typeface="Calibri"/>
              </a:rPr>
              <a:t>Crystals have complete cation and anion lattices with no vacant sites to compensate for interstitial anions.</a:t>
            </a:r>
            <a:endParaRPr/>
          </a:p>
          <a:p>
            <a:pPr indent="-158750" lvl="0" marL="285750" marR="0" rtl="0" algn="l">
              <a:spcBef>
                <a:spcPts val="0"/>
              </a:spcBef>
              <a:spcAft>
                <a:spcPts val="0"/>
              </a:spcAft>
              <a:buClr>
                <a:schemeClr val="dk1"/>
              </a:buClr>
              <a:buSzPts val="2000"/>
              <a:buFont typeface="Noto Sans Symbols"/>
              <a:buNone/>
            </a:pPr>
            <a:r>
              <a:t/>
            </a:r>
            <a:endParaRPr b="1" sz="2000">
              <a:solidFill>
                <a:srgbClr val="002060"/>
              </a:solidFill>
              <a:latin typeface="Calibri"/>
              <a:ea typeface="Calibri"/>
              <a:cs typeface="Calibri"/>
              <a:sym typeface="Calibri"/>
            </a:endParaRPr>
          </a:p>
          <a:p>
            <a:pPr indent="-285750" lvl="0" marL="285750" marR="0" rtl="0" algn="l">
              <a:spcBef>
                <a:spcPts val="0"/>
              </a:spcBef>
              <a:spcAft>
                <a:spcPts val="0"/>
              </a:spcAft>
              <a:buClr>
                <a:srgbClr val="002060"/>
              </a:buClr>
              <a:buSzPts val="2000"/>
              <a:buFont typeface="Noto Sans Symbols"/>
              <a:buChar char="❑"/>
            </a:pPr>
            <a:r>
              <a:rPr b="1" lang="en-US" sz="2000">
                <a:solidFill>
                  <a:srgbClr val="002060"/>
                </a:solidFill>
                <a:latin typeface="Calibri"/>
                <a:ea typeface="Calibri"/>
                <a:cs typeface="Calibri"/>
                <a:sym typeface="Calibri"/>
              </a:rPr>
              <a:t>Since anions are generally larger, it cannot occupy interstitial sites. Hence the structure of only theoretical possibility and there are no examples.</a:t>
            </a:r>
            <a:endParaRPr/>
          </a:p>
          <a:p>
            <a:pPr indent="-158750" lvl="0" marL="285750" marR="0" rtl="0" algn="l">
              <a:spcBef>
                <a:spcPts val="0"/>
              </a:spcBef>
              <a:spcAft>
                <a:spcPts val="0"/>
              </a:spcAft>
              <a:buClr>
                <a:schemeClr val="dk1"/>
              </a:buClr>
              <a:buSzPts val="2000"/>
              <a:buFont typeface="Noto Sans Symbols"/>
              <a:buNone/>
            </a:pPr>
            <a:r>
              <a:t/>
            </a:r>
            <a:endParaRPr b="1" sz="2000">
              <a:solidFill>
                <a:srgbClr val="002060"/>
              </a:solidFill>
              <a:latin typeface="Calibri"/>
              <a:ea typeface="Calibri"/>
              <a:cs typeface="Calibri"/>
              <a:sym typeface="Calibri"/>
            </a:endParaRPr>
          </a:p>
          <a:p>
            <a:pPr indent="-285750" lvl="0" marL="285750" marR="0" rtl="0" algn="l">
              <a:spcBef>
                <a:spcPts val="0"/>
              </a:spcBef>
              <a:spcAft>
                <a:spcPts val="0"/>
              </a:spcAft>
              <a:buClr>
                <a:srgbClr val="002060"/>
              </a:buClr>
              <a:buSzPts val="2000"/>
              <a:buFont typeface="Noto Sans Symbols"/>
              <a:buChar char="❑"/>
            </a:pPr>
            <a:r>
              <a:rPr b="1" lang="en-US" sz="2000">
                <a:solidFill>
                  <a:srgbClr val="002060"/>
                </a:solidFill>
                <a:latin typeface="Calibri"/>
                <a:ea typeface="Calibri"/>
                <a:cs typeface="Calibri"/>
                <a:sym typeface="Calibri"/>
              </a:rPr>
              <a:t>Calcium fluoride, CaF</a:t>
            </a:r>
            <a:r>
              <a:rPr b="1" baseline="-25000" lang="en-US" sz="2000">
                <a:solidFill>
                  <a:srgbClr val="002060"/>
                </a:solidFill>
                <a:latin typeface="Calibri"/>
                <a:ea typeface="Calibri"/>
                <a:cs typeface="Calibri"/>
                <a:sym typeface="Calibri"/>
              </a:rPr>
              <a:t>2</a:t>
            </a:r>
            <a:r>
              <a:rPr b="1" lang="en-US" sz="2000">
                <a:solidFill>
                  <a:srgbClr val="002060"/>
                </a:solidFill>
                <a:latin typeface="Calibri"/>
                <a:ea typeface="Calibri"/>
                <a:cs typeface="Calibri"/>
                <a:sym typeface="Calibri"/>
              </a:rPr>
              <a:t>, has predominantly </a:t>
            </a:r>
            <a:r>
              <a:rPr b="1" i="1" lang="en-US" sz="2000">
                <a:solidFill>
                  <a:srgbClr val="002060"/>
                </a:solidFill>
                <a:latin typeface="Calibri"/>
                <a:ea typeface="Calibri"/>
                <a:cs typeface="Calibri"/>
                <a:sym typeface="Calibri"/>
              </a:rPr>
              <a:t>anion </a:t>
            </a:r>
            <a:r>
              <a:rPr b="1" lang="en-US" sz="2000">
                <a:solidFill>
                  <a:srgbClr val="002060"/>
                </a:solidFill>
                <a:latin typeface="Calibri"/>
                <a:ea typeface="Calibri"/>
                <a:cs typeface="Calibri"/>
                <a:sym typeface="Calibri"/>
              </a:rPr>
              <a:t>Frenkel defects in which F</a:t>
            </a:r>
            <a:r>
              <a:rPr b="1" baseline="30000" lang="en-US" sz="2000">
                <a:solidFill>
                  <a:srgbClr val="002060"/>
                </a:solidFill>
                <a:latin typeface="Calibri"/>
                <a:ea typeface="Calibri"/>
                <a:cs typeface="Calibri"/>
                <a:sym typeface="Calibri"/>
              </a:rPr>
              <a:t>−</a:t>
            </a:r>
            <a:r>
              <a:rPr b="1" lang="en-US" sz="2000">
                <a:solidFill>
                  <a:srgbClr val="002060"/>
                </a:solidFill>
                <a:latin typeface="Calibri"/>
                <a:ea typeface="Calibri"/>
                <a:cs typeface="Calibri"/>
                <a:sym typeface="Calibri"/>
              </a:rPr>
              <a:t> occupies interstitial sites. Other materials with fluorite and antifluorite structures have similar defects, e.g. Na</a:t>
            </a:r>
            <a:r>
              <a:rPr b="1" baseline="-25000" lang="en-US" sz="2000">
                <a:solidFill>
                  <a:srgbClr val="002060"/>
                </a:solidFill>
                <a:latin typeface="Calibri"/>
                <a:ea typeface="Calibri"/>
                <a:cs typeface="Calibri"/>
                <a:sym typeface="Calibri"/>
              </a:rPr>
              <a:t>2</a:t>
            </a:r>
            <a:r>
              <a:rPr b="1" lang="en-US" sz="2000">
                <a:solidFill>
                  <a:srgbClr val="002060"/>
                </a:solidFill>
                <a:latin typeface="Calibri"/>
                <a:ea typeface="Calibri"/>
                <a:cs typeface="Calibri"/>
                <a:sym typeface="Calibri"/>
              </a:rPr>
              <a:t>O (Na</a:t>
            </a:r>
            <a:r>
              <a:rPr b="1" baseline="30000" lang="en-US" sz="2000">
                <a:solidFill>
                  <a:srgbClr val="002060"/>
                </a:solidFill>
                <a:latin typeface="Calibri"/>
                <a:ea typeface="Calibri"/>
                <a:cs typeface="Calibri"/>
                <a:sym typeface="Calibri"/>
              </a:rPr>
              <a:t>+</a:t>
            </a:r>
            <a:r>
              <a:rPr b="1" lang="en-US" sz="2000">
                <a:solidFill>
                  <a:srgbClr val="002060"/>
                </a:solidFill>
                <a:latin typeface="Calibri"/>
                <a:ea typeface="Calibri"/>
                <a:cs typeface="Calibri"/>
                <a:sym typeface="Calibri"/>
              </a:rPr>
              <a:t> interstitial)</a:t>
            </a:r>
            <a:endParaRPr/>
          </a:p>
          <a:p>
            <a:pPr indent="-158750" lvl="0" marL="285750" marR="0" rtl="0" algn="l">
              <a:spcBef>
                <a:spcPts val="0"/>
              </a:spcBef>
              <a:spcAft>
                <a:spcPts val="0"/>
              </a:spcAft>
              <a:buClr>
                <a:schemeClr val="dk1"/>
              </a:buClr>
              <a:buSzPts val="2000"/>
              <a:buFont typeface="Noto Sans Symbols"/>
              <a:buNone/>
            </a:pPr>
            <a:r>
              <a:t/>
            </a:r>
            <a:endParaRPr b="1" sz="2000">
              <a:solidFill>
                <a:srgbClr val="002060"/>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7"/>
          <p:cNvSpPr/>
          <p:nvPr/>
        </p:nvSpPr>
        <p:spPr>
          <a:xfrm>
            <a:off x="2669026" y="278089"/>
            <a:ext cx="6346674" cy="461665"/>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1" i="0" lang="en-US" sz="2400" u="none" cap="none" strike="noStrike">
                <a:solidFill>
                  <a:srgbClr val="C00000"/>
                </a:solidFill>
                <a:latin typeface="Calibri"/>
                <a:ea typeface="Calibri"/>
                <a:cs typeface="Calibri"/>
                <a:sym typeface="Calibri"/>
              </a:rPr>
              <a:t>Consequences of Non-Stoichiometric defects</a:t>
            </a:r>
            <a:endParaRPr b="1" i="0" sz="2400" u="none" cap="none" strike="noStrike">
              <a:solidFill>
                <a:srgbClr val="C00000"/>
              </a:solidFill>
              <a:latin typeface="Calibri"/>
              <a:ea typeface="Calibri"/>
              <a:cs typeface="Calibri"/>
              <a:sym typeface="Calibri"/>
            </a:endParaRPr>
          </a:p>
        </p:txBody>
      </p:sp>
      <p:sp>
        <p:nvSpPr>
          <p:cNvPr id="374" name="Google Shape;374;p37"/>
          <p:cNvSpPr txBox="1"/>
          <p:nvPr/>
        </p:nvSpPr>
        <p:spPr>
          <a:xfrm>
            <a:off x="319942" y="1224963"/>
            <a:ext cx="11328108" cy="193899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2060"/>
              </a:buClr>
              <a:buSzPts val="2400"/>
              <a:buFont typeface="Noto Sans Symbols"/>
              <a:buChar char="❑"/>
            </a:pPr>
            <a:r>
              <a:rPr lang="en-US" sz="2400">
                <a:solidFill>
                  <a:srgbClr val="002060"/>
                </a:solidFill>
                <a:latin typeface="Calibri"/>
                <a:ea typeface="Calibri"/>
                <a:cs typeface="Calibri"/>
                <a:sym typeface="Calibri"/>
              </a:rPr>
              <a:t>A crystal with “metal excess” carry electrons through normal electron conduction mechanism, hence they are called as n-type semiconductors.</a:t>
            </a:r>
            <a:endParaRPr/>
          </a:p>
          <a:p>
            <a:pPr indent="-133350" lvl="0" marL="285750" marR="0" rtl="0" algn="l">
              <a:spcBef>
                <a:spcPts val="0"/>
              </a:spcBef>
              <a:spcAft>
                <a:spcPts val="0"/>
              </a:spcAft>
              <a:buClr>
                <a:schemeClr val="dk1"/>
              </a:buClr>
              <a:buSzPts val="2400"/>
              <a:buFont typeface="Noto Sans Symbols"/>
              <a:buNone/>
            </a:pPr>
            <a:r>
              <a:t/>
            </a:r>
            <a:endParaRPr sz="2400">
              <a:solidFill>
                <a:srgbClr val="002060"/>
              </a:solidFill>
              <a:latin typeface="Calibri"/>
              <a:ea typeface="Calibri"/>
              <a:cs typeface="Calibri"/>
              <a:sym typeface="Calibri"/>
            </a:endParaRPr>
          </a:p>
          <a:p>
            <a:pPr indent="-285750" lvl="0" marL="285750" marR="0" rtl="0" algn="l">
              <a:spcBef>
                <a:spcPts val="0"/>
              </a:spcBef>
              <a:spcAft>
                <a:spcPts val="0"/>
              </a:spcAft>
              <a:buClr>
                <a:srgbClr val="002060"/>
              </a:buClr>
              <a:buSzPts val="2400"/>
              <a:buFont typeface="Noto Sans Symbols"/>
              <a:buChar char="❑"/>
            </a:pPr>
            <a:r>
              <a:rPr lang="en-US" sz="2400">
                <a:solidFill>
                  <a:srgbClr val="002060"/>
                </a:solidFill>
                <a:latin typeface="Calibri"/>
                <a:ea typeface="Calibri"/>
                <a:cs typeface="Calibri"/>
                <a:sym typeface="Calibri"/>
              </a:rPr>
              <a:t>A crystal with “metal deficiency” carry electrons through positive hole conduction mechanism, hence it is called as p-type semiconductor.</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38"/>
          <p:cNvPicPr preferRelativeResize="0"/>
          <p:nvPr/>
        </p:nvPicPr>
        <p:blipFill rotWithShape="1">
          <a:blip r:embed="rId3">
            <a:alphaModFix/>
          </a:blip>
          <a:srcRect b="0" l="0" r="0" t="0"/>
          <a:stretch/>
        </p:blipFill>
        <p:spPr>
          <a:xfrm>
            <a:off x="2053978" y="3497087"/>
            <a:ext cx="7955744" cy="2126420"/>
          </a:xfrm>
          <a:prstGeom prst="rect">
            <a:avLst/>
          </a:prstGeom>
          <a:noFill/>
          <a:ln>
            <a:noFill/>
          </a:ln>
        </p:spPr>
      </p:pic>
      <p:sp>
        <p:nvSpPr>
          <p:cNvPr id="380" name="Google Shape;380;p38"/>
          <p:cNvSpPr/>
          <p:nvPr/>
        </p:nvSpPr>
        <p:spPr>
          <a:xfrm>
            <a:off x="1405059" y="193682"/>
            <a:ext cx="8604663" cy="461665"/>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1" i="0" lang="en-US" sz="2400" u="none" cap="none" strike="noStrike">
                <a:solidFill>
                  <a:srgbClr val="C00000"/>
                </a:solidFill>
                <a:latin typeface="Calibri"/>
                <a:ea typeface="Calibri"/>
                <a:cs typeface="Calibri"/>
                <a:sym typeface="Calibri"/>
              </a:rPr>
              <a:t>Conduction Mechanism in Non-Stoichiometric semiconductors</a:t>
            </a:r>
            <a:endParaRPr b="1" i="0" sz="2400" u="none" cap="none" strike="noStrike">
              <a:solidFill>
                <a:srgbClr val="C00000"/>
              </a:solidFill>
              <a:latin typeface="Calibri"/>
              <a:ea typeface="Calibri"/>
              <a:cs typeface="Calibri"/>
              <a:sym typeface="Calibri"/>
            </a:endParaRPr>
          </a:p>
        </p:txBody>
      </p:sp>
      <p:sp>
        <p:nvSpPr>
          <p:cNvPr id="381" name="Google Shape;381;p38"/>
          <p:cNvSpPr/>
          <p:nvPr/>
        </p:nvSpPr>
        <p:spPr>
          <a:xfrm>
            <a:off x="2794800" y="5623507"/>
            <a:ext cx="323723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2060"/>
                </a:solidFill>
                <a:latin typeface="Calibri"/>
                <a:ea typeface="Calibri"/>
                <a:cs typeface="Calibri"/>
                <a:sym typeface="Calibri"/>
              </a:rPr>
              <a:t>(a) Vacancy mechanism </a:t>
            </a:r>
            <a:endParaRPr b="1" sz="2400">
              <a:solidFill>
                <a:srgbClr val="002060"/>
              </a:solidFill>
              <a:latin typeface="Calibri"/>
              <a:ea typeface="Calibri"/>
              <a:cs typeface="Calibri"/>
              <a:sym typeface="Calibri"/>
            </a:endParaRPr>
          </a:p>
        </p:txBody>
      </p:sp>
      <p:sp>
        <p:nvSpPr>
          <p:cNvPr id="382" name="Google Shape;382;p38"/>
          <p:cNvSpPr/>
          <p:nvPr/>
        </p:nvSpPr>
        <p:spPr>
          <a:xfrm>
            <a:off x="6402800" y="5623507"/>
            <a:ext cx="376814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2060"/>
                </a:solidFill>
                <a:latin typeface="Calibri"/>
                <a:ea typeface="Calibri"/>
                <a:cs typeface="Calibri"/>
                <a:sym typeface="Calibri"/>
              </a:rPr>
              <a:t>(b) Interstitial mechanism</a:t>
            </a:r>
            <a:endParaRPr b="1" sz="2400">
              <a:solidFill>
                <a:srgbClr val="002060"/>
              </a:solidFill>
              <a:latin typeface="Calibri"/>
              <a:ea typeface="Calibri"/>
              <a:cs typeface="Calibri"/>
              <a:sym typeface="Calibri"/>
            </a:endParaRPr>
          </a:p>
        </p:txBody>
      </p:sp>
      <p:sp>
        <p:nvSpPr>
          <p:cNvPr id="383" name="Google Shape;383;p38"/>
          <p:cNvSpPr txBox="1"/>
          <p:nvPr/>
        </p:nvSpPr>
        <p:spPr>
          <a:xfrm>
            <a:off x="819770" y="750442"/>
            <a:ext cx="10424160"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2060"/>
                </a:solidFill>
                <a:latin typeface="Calibri"/>
                <a:ea typeface="Calibri"/>
                <a:cs typeface="Calibri"/>
                <a:sym typeface="Calibri"/>
              </a:rPr>
              <a:t>The most important aspects of extrinsic defects is that they make it possible for ionic conduction through the lattice. </a:t>
            </a:r>
            <a:endParaRPr/>
          </a:p>
          <a:p>
            <a:pPr indent="0" lvl="0" marL="0" marR="0" rtl="0" algn="l">
              <a:spcBef>
                <a:spcPts val="0"/>
              </a:spcBef>
              <a:spcAft>
                <a:spcPts val="0"/>
              </a:spcAft>
              <a:buNone/>
            </a:pPr>
            <a:r>
              <a:t/>
            </a:r>
            <a:endParaRPr sz="2000">
              <a:solidFill>
                <a:srgbClr val="002060"/>
              </a:solidFill>
              <a:latin typeface="Calibri"/>
              <a:ea typeface="Calibri"/>
              <a:cs typeface="Calibri"/>
              <a:sym typeface="Calibri"/>
            </a:endParaRPr>
          </a:p>
          <a:p>
            <a:pPr indent="0" lvl="0" marL="0" marR="0" rtl="0" algn="l">
              <a:spcBef>
                <a:spcPts val="0"/>
              </a:spcBef>
              <a:spcAft>
                <a:spcPts val="0"/>
              </a:spcAft>
              <a:buNone/>
            </a:pPr>
            <a:r>
              <a:rPr lang="en-US" sz="2000">
                <a:solidFill>
                  <a:srgbClr val="002060"/>
                </a:solidFill>
                <a:latin typeface="Calibri"/>
                <a:ea typeface="Calibri"/>
                <a:cs typeface="Calibri"/>
                <a:sym typeface="Calibri"/>
              </a:rPr>
              <a:t>Two mechanisms are possible:</a:t>
            </a:r>
            <a:endParaRPr/>
          </a:p>
          <a:p>
            <a:pPr indent="-342900" lvl="0" marL="342900" marR="0" rtl="0" algn="l">
              <a:spcBef>
                <a:spcPts val="0"/>
              </a:spcBef>
              <a:spcAft>
                <a:spcPts val="0"/>
              </a:spcAft>
              <a:buClr>
                <a:srgbClr val="002060"/>
              </a:buClr>
              <a:buSzPts val="2400"/>
              <a:buFont typeface="Calibri"/>
              <a:buAutoNum type="alphaLcParenBoth"/>
            </a:pPr>
            <a:r>
              <a:rPr b="1" lang="en-US" sz="2400">
                <a:solidFill>
                  <a:srgbClr val="002060"/>
                </a:solidFill>
                <a:latin typeface="Calibri"/>
                <a:ea typeface="Calibri"/>
                <a:cs typeface="Calibri"/>
                <a:sym typeface="Calibri"/>
              </a:rPr>
              <a:t> Vacancy mechanism</a:t>
            </a:r>
            <a:r>
              <a:rPr lang="en-US" sz="2000">
                <a:solidFill>
                  <a:srgbClr val="002060"/>
                </a:solidFill>
                <a:latin typeface="Calibri"/>
                <a:ea typeface="Calibri"/>
                <a:cs typeface="Calibri"/>
                <a:sym typeface="Calibri"/>
              </a:rPr>
              <a:t>: An ion hops or jumps from its normal position on the lattice to a neighboring equivalent but vacant site. This is depicted as movement of vacancy instead of movement of ions.</a:t>
            </a:r>
            <a:endParaRPr/>
          </a:p>
          <a:p>
            <a:pPr indent="0" lvl="0" marL="0" marR="0" rtl="0" algn="l">
              <a:spcBef>
                <a:spcPts val="0"/>
              </a:spcBef>
              <a:spcAft>
                <a:spcPts val="0"/>
              </a:spcAft>
              <a:buNone/>
            </a:pPr>
            <a:r>
              <a:rPr b="1" lang="en-US" sz="2400">
                <a:solidFill>
                  <a:srgbClr val="002060"/>
                </a:solidFill>
                <a:latin typeface="Calibri"/>
                <a:ea typeface="Calibri"/>
                <a:cs typeface="Calibri"/>
                <a:sym typeface="Calibri"/>
              </a:rPr>
              <a:t>(b) Interstitial Mechanism</a:t>
            </a:r>
            <a:r>
              <a:rPr lang="en-US" sz="2000">
                <a:solidFill>
                  <a:srgbClr val="002060"/>
                </a:solidFill>
                <a:latin typeface="Calibri"/>
                <a:ea typeface="Calibri"/>
                <a:cs typeface="Calibri"/>
                <a:sym typeface="Calibri"/>
              </a:rPr>
              <a:t>: An interstitial ion jumps or hops to an adjacent equivalent site. </a:t>
            </a:r>
            <a:endParaRPr/>
          </a:p>
        </p:txBody>
      </p:sp>
      <p:sp>
        <p:nvSpPr>
          <p:cNvPr id="384" name="Google Shape;384;p38"/>
          <p:cNvSpPr txBox="1"/>
          <p:nvPr/>
        </p:nvSpPr>
        <p:spPr>
          <a:xfrm>
            <a:off x="3053902" y="6085172"/>
            <a:ext cx="669779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0000"/>
                </a:solidFill>
                <a:latin typeface="Calibri"/>
                <a:ea typeface="Calibri"/>
                <a:cs typeface="Calibri"/>
                <a:sym typeface="Calibri"/>
              </a:rPr>
              <a:t>Movement of ions in a lattice are known as “Hopping Model”</a:t>
            </a:r>
            <a:endParaRPr b="1" sz="2000">
              <a:solidFill>
                <a:srgbClr val="FF0000"/>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9"/>
          <p:cNvSpPr/>
          <p:nvPr/>
        </p:nvSpPr>
        <p:spPr>
          <a:xfrm>
            <a:off x="2696321" y="148860"/>
            <a:ext cx="5990743" cy="461665"/>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1" i="0" lang="en-US" sz="2400" u="none" cap="none" strike="noStrike">
                <a:solidFill>
                  <a:srgbClr val="C00000"/>
                </a:solidFill>
                <a:latin typeface="Calibri"/>
                <a:ea typeface="Calibri"/>
                <a:cs typeface="Calibri"/>
                <a:sym typeface="Calibri"/>
              </a:rPr>
              <a:t>Non-Stoichiometric p-type semiconductor</a:t>
            </a:r>
            <a:endParaRPr b="1" i="0" sz="2400" u="none" cap="none" strike="noStrike">
              <a:solidFill>
                <a:srgbClr val="C00000"/>
              </a:solidFill>
              <a:latin typeface="Calibri"/>
              <a:ea typeface="Calibri"/>
              <a:cs typeface="Calibri"/>
              <a:sym typeface="Calibri"/>
            </a:endParaRPr>
          </a:p>
        </p:txBody>
      </p:sp>
      <p:sp>
        <p:nvSpPr>
          <p:cNvPr id="390" name="Google Shape;390;p39"/>
          <p:cNvSpPr txBox="1"/>
          <p:nvPr/>
        </p:nvSpPr>
        <p:spPr>
          <a:xfrm>
            <a:off x="1289290" y="632536"/>
            <a:ext cx="842057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2060"/>
                </a:solidFill>
                <a:latin typeface="Calibri"/>
                <a:ea typeface="Calibri"/>
                <a:cs typeface="Calibri"/>
                <a:sym typeface="Calibri"/>
              </a:rPr>
              <a:t>A “cation deficient” lattice gives rise to p-type semiconductivity in ionic crystals</a:t>
            </a:r>
            <a:endParaRPr sz="2000">
              <a:solidFill>
                <a:srgbClr val="002060"/>
              </a:solidFill>
              <a:latin typeface="Calibri"/>
              <a:ea typeface="Calibri"/>
              <a:cs typeface="Calibri"/>
              <a:sym typeface="Calibri"/>
            </a:endParaRPr>
          </a:p>
        </p:txBody>
      </p:sp>
      <p:sp>
        <p:nvSpPr>
          <p:cNvPr id="391" name="Google Shape;391;p39"/>
          <p:cNvSpPr/>
          <p:nvPr/>
        </p:nvSpPr>
        <p:spPr>
          <a:xfrm>
            <a:off x="3626083" y="1025745"/>
            <a:ext cx="3746988" cy="461665"/>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1" i="0" lang="en-US" sz="2400" u="none" cap="none" strike="noStrike">
                <a:solidFill>
                  <a:srgbClr val="C00000"/>
                </a:solidFill>
                <a:latin typeface="Calibri"/>
                <a:ea typeface="Calibri"/>
                <a:cs typeface="Calibri"/>
                <a:sym typeface="Calibri"/>
              </a:rPr>
              <a:t>Semiconductivity of FeO</a:t>
            </a:r>
            <a:endParaRPr b="1" i="0" sz="2400" u="none" cap="none" strike="noStrike">
              <a:solidFill>
                <a:srgbClr val="C00000"/>
              </a:solidFill>
              <a:latin typeface="Calibri"/>
              <a:ea typeface="Calibri"/>
              <a:cs typeface="Calibri"/>
              <a:sym typeface="Calibri"/>
            </a:endParaRPr>
          </a:p>
        </p:txBody>
      </p:sp>
      <p:pic>
        <p:nvPicPr>
          <p:cNvPr id="392" name="Google Shape;392;p39"/>
          <p:cNvPicPr preferRelativeResize="0"/>
          <p:nvPr/>
        </p:nvPicPr>
        <p:blipFill rotWithShape="1">
          <a:blip r:embed="rId3">
            <a:alphaModFix/>
          </a:blip>
          <a:srcRect b="0" l="0" r="0" t="0"/>
          <a:stretch/>
        </p:blipFill>
        <p:spPr>
          <a:xfrm>
            <a:off x="531324" y="1425855"/>
            <a:ext cx="5392380" cy="3610076"/>
          </a:xfrm>
          <a:prstGeom prst="rect">
            <a:avLst/>
          </a:prstGeom>
          <a:noFill/>
          <a:ln>
            <a:noFill/>
          </a:ln>
        </p:spPr>
      </p:pic>
      <p:pic>
        <p:nvPicPr>
          <p:cNvPr id="393" name="Google Shape;393;p39"/>
          <p:cNvPicPr preferRelativeResize="0"/>
          <p:nvPr/>
        </p:nvPicPr>
        <p:blipFill rotWithShape="1">
          <a:blip r:embed="rId4">
            <a:alphaModFix/>
          </a:blip>
          <a:srcRect b="0" l="0" r="0" t="0"/>
          <a:stretch/>
        </p:blipFill>
        <p:spPr>
          <a:xfrm>
            <a:off x="6147847" y="1545633"/>
            <a:ext cx="5747655" cy="3900161"/>
          </a:xfrm>
          <a:prstGeom prst="rect">
            <a:avLst/>
          </a:prstGeom>
          <a:noFill/>
          <a:ln>
            <a:noFill/>
          </a:ln>
        </p:spPr>
      </p:pic>
      <p:sp>
        <p:nvSpPr>
          <p:cNvPr id="394" name="Google Shape;394;p39"/>
          <p:cNvSpPr txBox="1"/>
          <p:nvPr/>
        </p:nvSpPr>
        <p:spPr>
          <a:xfrm>
            <a:off x="531324" y="5511944"/>
            <a:ext cx="11233046" cy="101566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Since Fe</a:t>
            </a:r>
            <a:r>
              <a:rPr baseline="30000" lang="en-US" sz="2000">
                <a:solidFill>
                  <a:srgbClr val="002060"/>
                </a:solidFill>
                <a:latin typeface="Calibri"/>
                <a:ea typeface="Calibri"/>
                <a:cs typeface="Calibri"/>
                <a:sym typeface="Calibri"/>
              </a:rPr>
              <a:t>3+</a:t>
            </a:r>
            <a:r>
              <a:rPr lang="en-US" sz="2000">
                <a:solidFill>
                  <a:srgbClr val="002060"/>
                </a:solidFill>
                <a:latin typeface="Calibri"/>
                <a:ea typeface="Calibri"/>
                <a:cs typeface="Calibri"/>
                <a:sym typeface="Calibri"/>
              </a:rPr>
              <a:t> ion is one e</a:t>
            </a:r>
            <a:r>
              <a:rPr baseline="30000" lang="en-US" sz="2000">
                <a:solidFill>
                  <a:srgbClr val="002060"/>
                </a:solidFill>
                <a:latin typeface="Calibri"/>
                <a:ea typeface="Calibri"/>
                <a:cs typeface="Calibri"/>
                <a:sym typeface="Calibri"/>
              </a:rPr>
              <a:t>-</a:t>
            </a:r>
            <a:r>
              <a:rPr lang="en-US" sz="2000">
                <a:solidFill>
                  <a:srgbClr val="002060"/>
                </a:solidFill>
                <a:latin typeface="Calibri"/>
                <a:ea typeface="Calibri"/>
                <a:cs typeface="Calibri"/>
                <a:sym typeface="Calibri"/>
              </a:rPr>
              <a:t> deficient in comparison to Fe</a:t>
            </a:r>
            <a:r>
              <a:rPr baseline="30000" lang="en-US" sz="2000">
                <a:solidFill>
                  <a:srgbClr val="002060"/>
                </a:solidFill>
                <a:latin typeface="Calibri"/>
                <a:ea typeface="Calibri"/>
                <a:cs typeface="Calibri"/>
                <a:sym typeface="Calibri"/>
              </a:rPr>
              <a:t>2+</a:t>
            </a:r>
            <a:r>
              <a:rPr lang="en-US" sz="2000">
                <a:solidFill>
                  <a:srgbClr val="002060"/>
                </a:solidFill>
                <a:latin typeface="Calibri"/>
                <a:ea typeface="Calibri"/>
                <a:cs typeface="Calibri"/>
                <a:sym typeface="Calibri"/>
              </a:rPr>
              <a:t> lattice, Fe</a:t>
            </a:r>
            <a:r>
              <a:rPr baseline="30000" lang="en-US" sz="2000">
                <a:solidFill>
                  <a:srgbClr val="002060"/>
                </a:solidFill>
                <a:latin typeface="Calibri"/>
                <a:ea typeface="Calibri"/>
                <a:cs typeface="Calibri"/>
                <a:sym typeface="Calibri"/>
              </a:rPr>
              <a:t>3+</a:t>
            </a:r>
            <a:r>
              <a:rPr lang="en-US" sz="2000">
                <a:solidFill>
                  <a:srgbClr val="002060"/>
                </a:solidFill>
                <a:latin typeface="Calibri"/>
                <a:ea typeface="Calibri"/>
                <a:cs typeface="Calibri"/>
                <a:sym typeface="Calibri"/>
              </a:rPr>
              <a:t> ion can be considered as a hole. </a:t>
            </a:r>
            <a:endParaRPr/>
          </a:p>
          <a:p>
            <a:pPr indent="-342900" lvl="0" marL="342900"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The mechanism of conduction in such materials are due to hopping of holes between equivalent Fe</a:t>
            </a:r>
            <a:r>
              <a:rPr baseline="30000" lang="en-US" sz="2000">
                <a:solidFill>
                  <a:srgbClr val="002060"/>
                </a:solidFill>
                <a:latin typeface="Calibri"/>
                <a:ea typeface="Calibri"/>
                <a:cs typeface="Calibri"/>
                <a:sym typeface="Calibri"/>
              </a:rPr>
              <a:t>3+</a:t>
            </a:r>
            <a:r>
              <a:rPr lang="en-US" sz="2000">
                <a:solidFill>
                  <a:srgbClr val="002060"/>
                </a:solidFill>
                <a:latin typeface="Calibri"/>
                <a:ea typeface="Calibri"/>
                <a:cs typeface="Calibri"/>
                <a:sym typeface="Calibri"/>
              </a:rPr>
              <a:t> sites of FeO lattice under applied field</a:t>
            </a:r>
            <a:endParaRPr sz="2000">
              <a:solidFill>
                <a:srgbClr val="00206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nvSpPr>
        <p:spPr>
          <a:xfrm>
            <a:off x="3087188" y="0"/>
            <a:ext cx="454541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Elemental Semiconductor</a:t>
            </a:r>
            <a:endParaRPr b="1" sz="3200">
              <a:solidFill>
                <a:srgbClr val="FF0000"/>
              </a:solidFill>
              <a:latin typeface="Calibri"/>
              <a:ea typeface="Calibri"/>
              <a:cs typeface="Calibri"/>
              <a:sym typeface="Calibri"/>
            </a:endParaRPr>
          </a:p>
        </p:txBody>
      </p:sp>
      <p:sp>
        <p:nvSpPr>
          <p:cNvPr id="114" name="Google Shape;114;p4"/>
          <p:cNvSpPr txBox="1"/>
          <p:nvPr/>
        </p:nvSpPr>
        <p:spPr>
          <a:xfrm>
            <a:off x="859809" y="1323833"/>
            <a:ext cx="1090766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2060"/>
                </a:solidFill>
                <a:latin typeface="Calibri"/>
                <a:ea typeface="Calibri"/>
                <a:cs typeface="Calibri"/>
                <a:sym typeface="Calibri"/>
              </a:rPr>
              <a:t>Example: Silicon (Si) and Germanium (Ge) </a:t>
            </a:r>
            <a:endParaRPr/>
          </a:p>
          <a:p>
            <a:pPr indent="0" lvl="0" marL="0" marR="0" rtl="0" algn="l">
              <a:spcBef>
                <a:spcPts val="0"/>
              </a:spcBef>
              <a:spcAft>
                <a:spcPts val="0"/>
              </a:spcAft>
              <a:buNone/>
            </a:pPr>
            <a:r>
              <a:rPr b="1" lang="en-US" sz="2400">
                <a:solidFill>
                  <a:srgbClr val="002060"/>
                </a:solidFill>
                <a:latin typeface="Calibri"/>
                <a:ea typeface="Calibri"/>
                <a:cs typeface="Calibri"/>
                <a:sym typeface="Calibri"/>
              </a:rPr>
              <a:t>Classified into two types (1) Intrinsic Semiconductor and (2) Extrinsic Semiconductor</a:t>
            </a:r>
            <a:endParaRPr b="1" sz="2400">
              <a:solidFill>
                <a:srgbClr val="002060"/>
              </a:solidFill>
              <a:latin typeface="Calibri"/>
              <a:ea typeface="Calibri"/>
              <a:cs typeface="Calibri"/>
              <a:sym typeface="Calibri"/>
            </a:endParaRPr>
          </a:p>
        </p:txBody>
      </p:sp>
      <p:sp>
        <p:nvSpPr>
          <p:cNvPr id="115" name="Google Shape;115;p4"/>
          <p:cNvSpPr/>
          <p:nvPr/>
        </p:nvSpPr>
        <p:spPr>
          <a:xfrm>
            <a:off x="859809" y="2306192"/>
            <a:ext cx="368786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Calibri"/>
                <a:ea typeface="Calibri"/>
                <a:cs typeface="Calibri"/>
                <a:sym typeface="Calibri"/>
              </a:rPr>
              <a:t>(1) Intrinsic Semiconductor </a:t>
            </a:r>
            <a:endParaRPr sz="2400">
              <a:solidFill>
                <a:srgbClr val="C00000"/>
              </a:solidFill>
              <a:latin typeface="Calibri"/>
              <a:ea typeface="Calibri"/>
              <a:cs typeface="Calibri"/>
              <a:sym typeface="Calibri"/>
            </a:endParaRPr>
          </a:p>
        </p:txBody>
      </p:sp>
      <p:sp>
        <p:nvSpPr>
          <p:cNvPr id="116" name="Google Shape;116;p4"/>
          <p:cNvSpPr txBox="1"/>
          <p:nvPr/>
        </p:nvSpPr>
        <p:spPr>
          <a:xfrm>
            <a:off x="859809" y="2767857"/>
            <a:ext cx="8127931"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2060"/>
                </a:solidFill>
                <a:latin typeface="Calibri"/>
                <a:ea typeface="Calibri"/>
                <a:cs typeface="Calibri"/>
                <a:sym typeface="Calibri"/>
              </a:rPr>
              <a:t>Example: Pure Si and Ge</a:t>
            </a:r>
            <a:endParaRPr/>
          </a:p>
          <a:p>
            <a:pPr indent="0" lvl="0" marL="0" marR="0" rtl="0" algn="l">
              <a:spcBef>
                <a:spcPts val="0"/>
              </a:spcBef>
              <a:spcAft>
                <a:spcPts val="0"/>
              </a:spcAft>
              <a:buNone/>
            </a:pPr>
            <a:r>
              <a:rPr b="1" lang="en-US" sz="2400">
                <a:solidFill>
                  <a:srgbClr val="002060"/>
                </a:solidFill>
                <a:latin typeface="Calibri"/>
                <a:ea typeface="Calibri"/>
                <a:cs typeface="Calibri"/>
                <a:sym typeface="Calibri"/>
              </a:rPr>
              <a:t>Semiconducting behavior can be explained by two approaches</a:t>
            </a:r>
            <a:endParaRPr/>
          </a:p>
          <a:p>
            <a:pPr indent="-457200" lvl="0" marL="457200" marR="0" rtl="0" algn="l">
              <a:spcBef>
                <a:spcPts val="0"/>
              </a:spcBef>
              <a:spcAft>
                <a:spcPts val="0"/>
              </a:spcAft>
              <a:buClr>
                <a:srgbClr val="002060"/>
              </a:buClr>
              <a:buSzPts val="2400"/>
              <a:buFont typeface="Calibri"/>
              <a:buAutoNum type="alphaLcParenBoth"/>
            </a:pPr>
            <a:r>
              <a:rPr b="1" lang="en-US" sz="2400">
                <a:solidFill>
                  <a:srgbClr val="002060"/>
                </a:solidFill>
                <a:latin typeface="Calibri"/>
                <a:ea typeface="Calibri"/>
                <a:cs typeface="Calibri"/>
                <a:sym typeface="Calibri"/>
              </a:rPr>
              <a:t>Atomic Lattice Model</a:t>
            </a:r>
            <a:endParaRPr/>
          </a:p>
          <a:p>
            <a:pPr indent="-457200" lvl="0" marL="457200" marR="0" rtl="0" algn="l">
              <a:spcBef>
                <a:spcPts val="0"/>
              </a:spcBef>
              <a:spcAft>
                <a:spcPts val="0"/>
              </a:spcAft>
              <a:buClr>
                <a:srgbClr val="002060"/>
              </a:buClr>
              <a:buSzPts val="2400"/>
              <a:buFont typeface="Calibri"/>
              <a:buAutoNum type="alphaLcParenBoth"/>
            </a:pPr>
            <a:r>
              <a:rPr b="1" lang="en-US" sz="2400">
                <a:solidFill>
                  <a:srgbClr val="002060"/>
                </a:solidFill>
                <a:latin typeface="Calibri"/>
                <a:ea typeface="Calibri"/>
                <a:cs typeface="Calibri"/>
                <a:sym typeface="Calibri"/>
              </a:rPr>
              <a:t>Band Theory of Solids</a:t>
            </a:r>
            <a:endParaRPr b="1" sz="2400">
              <a:solidFill>
                <a:srgbClr val="002060"/>
              </a:solidFill>
              <a:latin typeface="Calibri"/>
              <a:ea typeface="Calibri"/>
              <a:cs typeface="Calibri"/>
              <a:sym typeface="Calibri"/>
            </a:endParaRPr>
          </a:p>
        </p:txBody>
      </p:sp>
      <p:pic>
        <p:nvPicPr>
          <p:cNvPr id="117" name="Google Shape;117;p4"/>
          <p:cNvPicPr preferRelativeResize="0"/>
          <p:nvPr/>
        </p:nvPicPr>
        <p:blipFill rotWithShape="1">
          <a:blip r:embed="rId3">
            <a:alphaModFix/>
          </a:blip>
          <a:srcRect b="0" l="0" r="0" t="0"/>
          <a:stretch/>
        </p:blipFill>
        <p:spPr>
          <a:xfrm>
            <a:off x="4435522" y="3903125"/>
            <a:ext cx="5486399" cy="2831123"/>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0"/>
          <p:cNvSpPr/>
          <p:nvPr/>
        </p:nvSpPr>
        <p:spPr>
          <a:xfrm>
            <a:off x="2641730" y="136531"/>
            <a:ext cx="5990743" cy="461665"/>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1" i="0" lang="en-US" sz="2400" u="none" cap="none" strike="noStrike">
                <a:solidFill>
                  <a:srgbClr val="C00000"/>
                </a:solidFill>
                <a:latin typeface="Calibri"/>
                <a:ea typeface="Calibri"/>
                <a:cs typeface="Calibri"/>
                <a:sym typeface="Calibri"/>
              </a:rPr>
              <a:t>Non-Stoichiometric n-type semiconductor</a:t>
            </a:r>
            <a:endParaRPr b="1" i="0" sz="2400" u="none" cap="none" strike="noStrike">
              <a:solidFill>
                <a:srgbClr val="C00000"/>
              </a:solidFill>
              <a:latin typeface="Calibri"/>
              <a:ea typeface="Calibri"/>
              <a:cs typeface="Calibri"/>
              <a:sym typeface="Calibri"/>
            </a:endParaRPr>
          </a:p>
        </p:txBody>
      </p:sp>
      <p:sp>
        <p:nvSpPr>
          <p:cNvPr id="400" name="Google Shape;400;p40"/>
          <p:cNvSpPr txBox="1"/>
          <p:nvPr/>
        </p:nvSpPr>
        <p:spPr>
          <a:xfrm>
            <a:off x="812844" y="598196"/>
            <a:ext cx="10483513"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2060"/>
                </a:solidFill>
                <a:latin typeface="Calibri"/>
                <a:ea typeface="Calibri"/>
                <a:cs typeface="Calibri"/>
                <a:sym typeface="Calibri"/>
              </a:rPr>
              <a:t>A “cation excess” lattice by having either “oxygen vacant” or “interstitial cation” gives rise to n-type semiconductivity in ionic crystals and electrons are the charge carriers.</a:t>
            </a:r>
            <a:endParaRPr sz="2000">
              <a:solidFill>
                <a:srgbClr val="002060"/>
              </a:solidFill>
              <a:latin typeface="Calibri"/>
              <a:ea typeface="Calibri"/>
              <a:cs typeface="Calibri"/>
              <a:sym typeface="Calibri"/>
            </a:endParaRPr>
          </a:p>
        </p:txBody>
      </p:sp>
      <p:sp>
        <p:nvSpPr>
          <p:cNvPr id="401" name="Google Shape;401;p40"/>
          <p:cNvSpPr/>
          <p:nvPr/>
        </p:nvSpPr>
        <p:spPr>
          <a:xfrm>
            <a:off x="3640152" y="1306082"/>
            <a:ext cx="3767506" cy="461665"/>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1" i="0" lang="en-US" sz="2400" u="none" cap="none" strike="noStrike">
                <a:solidFill>
                  <a:srgbClr val="C00000"/>
                </a:solidFill>
                <a:latin typeface="Calibri"/>
                <a:ea typeface="Calibri"/>
                <a:cs typeface="Calibri"/>
                <a:sym typeface="Calibri"/>
              </a:rPr>
              <a:t>Semiconductivity of ZnO</a:t>
            </a:r>
            <a:endParaRPr b="1" i="0" sz="2400" u="none" cap="none" strike="noStrike">
              <a:solidFill>
                <a:srgbClr val="C00000"/>
              </a:solidFill>
              <a:latin typeface="Calibri"/>
              <a:ea typeface="Calibri"/>
              <a:cs typeface="Calibri"/>
              <a:sym typeface="Calibri"/>
            </a:endParaRPr>
          </a:p>
        </p:txBody>
      </p:sp>
      <p:pic>
        <p:nvPicPr>
          <p:cNvPr id="402" name="Google Shape;402;p40"/>
          <p:cNvPicPr preferRelativeResize="0"/>
          <p:nvPr/>
        </p:nvPicPr>
        <p:blipFill rotWithShape="1">
          <a:blip r:embed="rId3">
            <a:alphaModFix/>
          </a:blip>
          <a:srcRect b="0" l="0" r="0" t="0"/>
          <a:stretch/>
        </p:blipFill>
        <p:spPr>
          <a:xfrm>
            <a:off x="975973" y="2230201"/>
            <a:ext cx="4189408" cy="3065130"/>
          </a:xfrm>
          <a:prstGeom prst="rect">
            <a:avLst/>
          </a:prstGeom>
          <a:noFill/>
          <a:ln>
            <a:noFill/>
          </a:ln>
        </p:spPr>
      </p:pic>
      <p:sp>
        <p:nvSpPr>
          <p:cNvPr id="403" name="Google Shape;403;p40"/>
          <p:cNvSpPr txBox="1"/>
          <p:nvPr/>
        </p:nvSpPr>
        <p:spPr>
          <a:xfrm>
            <a:off x="5637101" y="2230201"/>
            <a:ext cx="6140917" cy="255454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2000"/>
              <a:buFont typeface="Noto Sans Symbols"/>
              <a:buChar char="❑"/>
            </a:pPr>
            <a:r>
              <a:rPr b="1" lang="en-US" sz="2000">
                <a:solidFill>
                  <a:srgbClr val="002060"/>
                </a:solidFill>
                <a:latin typeface="Calibri"/>
                <a:ea typeface="Calibri"/>
                <a:cs typeface="Calibri"/>
                <a:sym typeface="Calibri"/>
              </a:rPr>
              <a:t>Upon heating, Zn</a:t>
            </a:r>
            <a:r>
              <a:rPr b="1" baseline="30000" lang="en-US" sz="2000">
                <a:solidFill>
                  <a:srgbClr val="002060"/>
                </a:solidFill>
                <a:latin typeface="Calibri"/>
                <a:ea typeface="Calibri"/>
                <a:cs typeface="Calibri"/>
                <a:sym typeface="Calibri"/>
              </a:rPr>
              <a:t>2+</a:t>
            </a:r>
            <a:r>
              <a:rPr b="1" lang="en-US" sz="2000">
                <a:solidFill>
                  <a:srgbClr val="002060"/>
                </a:solidFill>
                <a:latin typeface="Calibri"/>
                <a:ea typeface="Calibri"/>
                <a:cs typeface="Calibri"/>
                <a:sym typeface="Calibri"/>
              </a:rPr>
              <a:t> ions occupy interstitial sites of ZnO lattice.</a:t>
            </a:r>
            <a:endParaRPr/>
          </a:p>
          <a:p>
            <a:pPr indent="-215900" lvl="0" marL="342900" marR="0" rtl="0" algn="l">
              <a:spcBef>
                <a:spcPts val="0"/>
              </a:spcBef>
              <a:spcAft>
                <a:spcPts val="0"/>
              </a:spcAft>
              <a:buClr>
                <a:schemeClr val="dk1"/>
              </a:buClr>
              <a:buSzPts val="2000"/>
              <a:buFont typeface="Noto Sans Symbols"/>
              <a:buNone/>
            </a:pPr>
            <a:r>
              <a:t/>
            </a:r>
            <a:endParaRPr b="1" sz="2000">
              <a:solidFill>
                <a:srgbClr val="002060"/>
              </a:solidFill>
              <a:latin typeface="Calibri"/>
              <a:ea typeface="Calibri"/>
              <a:cs typeface="Calibri"/>
              <a:sym typeface="Calibri"/>
            </a:endParaRPr>
          </a:p>
          <a:p>
            <a:pPr indent="-342900" lvl="0" marL="342900" marR="0" rtl="0" algn="l">
              <a:spcBef>
                <a:spcPts val="0"/>
              </a:spcBef>
              <a:spcAft>
                <a:spcPts val="0"/>
              </a:spcAft>
              <a:buClr>
                <a:srgbClr val="002060"/>
              </a:buClr>
              <a:buSzPts val="2000"/>
              <a:buFont typeface="Noto Sans Symbols"/>
              <a:buChar char="❑"/>
            </a:pPr>
            <a:r>
              <a:rPr b="1" lang="en-US" sz="2000">
                <a:solidFill>
                  <a:srgbClr val="002060"/>
                </a:solidFill>
                <a:latin typeface="Calibri"/>
                <a:ea typeface="Calibri"/>
                <a:cs typeface="Calibri"/>
                <a:sym typeface="Calibri"/>
              </a:rPr>
              <a:t>2e</a:t>
            </a:r>
            <a:r>
              <a:rPr b="1" baseline="30000" lang="en-US" sz="2000">
                <a:solidFill>
                  <a:srgbClr val="002060"/>
                </a:solidFill>
                <a:latin typeface="Calibri"/>
                <a:ea typeface="Calibri"/>
                <a:cs typeface="Calibri"/>
                <a:sym typeface="Calibri"/>
              </a:rPr>
              <a:t>-</a:t>
            </a:r>
            <a:r>
              <a:rPr b="1" lang="en-US" sz="2000">
                <a:solidFill>
                  <a:srgbClr val="002060"/>
                </a:solidFill>
                <a:latin typeface="Calibri"/>
                <a:ea typeface="Calibri"/>
                <a:cs typeface="Calibri"/>
                <a:sym typeface="Calibri"/>
              </a:rPr>
              <a:t> occupies interstitial sites to balance the excess positive charge of the lattice.</a:t>
            </a:r>
            <a:endParaRPr/>
          </a:p>
          <a:p>
            <a:pPr indent="-215900" lvl="0" marL="342900" marR="0" rtl="0" algn="l">
              <a:spcBef>
                <a:spcPts val="0"/>
              </a:spcBef>
              <a:spcAft>
                <a:spcPts val="0"/>
              </a:spcAft>
              <a:buClr>
                <a:schemeClr val="dk1"/>
              </a:buClr>
              <a:buSzPts val="2000"/>
              <a:buFont typeface="Noto Sans Symbols"/>
              <a:buNone/>
            </a:pPr>
            <a:r>
              <a:t/>
            </a:r>
            <a:endParaRPr b="1" sz="2000">
              <a:solidFill>
                <a:srgbClr val="002060"/>
              </a:solidFill>
              <a:latin typeface="Calibri"/>
              <a:ea typeface="Calibri"/>
              <a:cs typeface="Calibri"/>
              <a:sym typeface="Calibri"/>
            </a:endParaRPr>
          </a:p>
          <a:p>
            <a:pPr indent="-342900" lvl="0" marL="342900" marR="0" rtl="0" algn="l">
              <a:spcBef>
                <a:spcPts val="0"/>
              </a:spcBef>
              <a:spcAft>
                <a:spcPts val="0"/>
              </a:spcAft>
              <a:buClr>
                <a:srgbClr val="002060"/>
              </a:buClr>
              <a:buSzPts val="2000"/>
              <a:buFont typeface="Noto Sans Symbols"/>
              <a:buChar char="❑"/>
            </a:pPr>
            <a:r>
              <a:rPr b="1" lang="en-US" sz="2000">
                <a:solidFill>
                  <a:srgbClr val="002060"/>
                </a:solidFill>
                <a:latin typeface="Calibri"/>
                <a:ea typeface="Calibri"/>
                <a:cs typeface="Calibri"/>
                <a:sym typeface="Calibri"/>
              </a:rPr>
              <a:t>The excess e</a:t>
            </a:r>
            <a:r>
              <a:rPr b="1" baseline="30000" lang="en-US" sz="2000">
                <a:solidFill>
                  <a:srgbClr val="002060"/>
                </a:solidFill>
                <a:latin typeface="Calibri"/>
                <a:ea typeface="Calibri"/>
                <a:cs typeface="Calibri"/>
                <a:sym typeface="Calibri"/>
              </a:rPr>
              <a:t>-</a:t>
            </a:r>
            <a:r>
              <a:rPr b="1" lang="en-US" sz="2000">
                <a:solidFill>
                  <a:srgbClr val="002060"/>
                </a:solidFill>
                <a:latin typeface="Calibri"/>
                <a:ea typeface="Calibri"/>
                <a:cs typeface="Calibri"/>
                <a:sym typeface="Calibri"/>
              </a:rPr>
              <a:t> in the interstitial sites are available for conduction under applied field. </a:t>
            </a:r>
            <a:endParaRPr b="1" sz="2000">
              <a:solidFill>
                <a:srgbClr val="002060"/>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1"/>
          <p:cNvSpPr/>
          <p:nvPr/>
        </p:nvSpPr>
        <p:spPr>
          <a:xfrm>
            <a:off x="3923794" y="102885"/>
            <a:ext cx="3158813" cy="461665"/>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1" i="0" lang="en-US" sz="2400" u="none" cap="none" strike="noStrike">
                <a:solidFill>
                  <a:srgbClr val="C00000"/>
                </a:solidFill>
                <a:latin typeface="Calibri"/>
                <a:ea typeface="Calibri"/>
                <a:cs typeface="Calibri"/>
                <a:sym typeface="Calibri"/>
              </a:rPr>
              <a:t>Fast Ion Conductors</a:t>
            </a:r>
            <a:endParaRPr b="1" i="0" sz="2400" u="none" cap="none" strike="noStrike">
              <a:solidFill>
                <a:srgbClr val="C00000"/>
              </a:solidFill>
              <a:latin typeface="Calibri"/>
              <a:ea typeface="Calibri"/>
              <a:cs typeface="Calibri"/>
              <a:sym typeface="Calibri"/>
            </a:endParaRPr>
          </a:p>
        </p:txBody>
      </p:sp>
      <p:sp>
        <p:nvSpPr>
          <p:cNvPr id="409" name="Google Shape;409;p41"/>
          <p:cNvSpPr txBox="1"/>
          <p:nvPr/>
        </p:nvSpPr>
        <p:spPr>
          <a:xfrm>
            <a:off x="1282889" y="736979"/>
            <a:ext cx="1019958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2060"/>
                </a:solidFill>
                <a:latin typeface="Calibri"/>
                <a:ea typeface="Calibri"/>
                <a:cs typeface="Calibri"/>
                <a:sym typeface="Calibri"/>
              </a:rPr>
              <a:t>Crystals with extrinsic defects exhibits ionic conduction and can be used as “fast ion conductors”</a:t>
            </a:r>
            <a:endParaRPr sz="2000">
              <a:solidFill>
                <a:srgbClr val="002060"/>
              </a:solidFill>
              <a:latin typeface="Calibri"/>
              <a:ea typeface="Calibri"/>
              <a:cs typeface="Calibri"/>
              <a:sym typeface="Calibri"/>
            </a:endParaRPr>
          </a:p>
        </p:txBody>
      </p:sp>
      <p:sp>
        <p:nvSpPr>
          <p:cNvPr id="410" name="Google Shape;410;p41"/>
          <p:cNvSpPr/>
          <p:nvPr/>
        </p:nvSpPr>
        <p:spPr>
          <a:xfrm>
            <a:off x="3855555" y="1309518"/>
            <a:ext cx="3081164" cy="461665"/>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1" i="0" lang="en-US" sz="2400" u="none" cap="none" strike="noStrike">
                <a:solidFill>
                  <a:srgbClr val="C00000"/>
                </a:solidFill>
                <a:latin typeface="Calibri"/>
                <a:ea typeface="Calibri"/>
                <a:cs typeface="Calibri"/>
                <a:sym typeface="Calibri"/>
              </a:rPr>
              <a:t>Stabilized Zirconias</a:t>
            </a:r>
            <a:endParaRPr b="1" i="0" sz="2400" u="none" cap="none" strike="noStrike">
              <a:solidFill>
                <a:srgbClr val="C00000"/>
              </a:solidFill>
              <a:latin typeface="Calibri"/>
              <a:ea typeface="Calibri"/>
              <a:cs typeface="Calibri"/>
              <a:sym typeface="Calibri"/>
            </a:endParaRPr>
          </a:p>
        </p:txBody>
      </p:sp>
      <p:pic>
        <p:nvPicPr>
          <p:cNvPr id="411" name="Google Shape;411;p41"/>
          <p:cNvPicPr preferRelativeResize="0"/>
          <p:nvPr/>
        </p:nvPicPr>
        <p:blipFill rotWithShape="1">
          <a:blip r:embed="rId3">
            <a:alphaModFix/>
          </a:blip>
          <a:srcRect b="0" l="0" r="0" t="0"/>
          <a:stretch/>
        </p:blipFill>
        <p:spPr>
          <a:xfrm>
            <a:off x="1282889" y="1943612"/>
            <a:ext cx="3067050" cy="2933700"/>
          </a:xfrm>
          <a:prstGeom prst="rect">
            <a:avLst/>
          </a:prstGeom>
          <a:noFill/>
          <a:ln>
            <a:noFill/>
          </a:ln>
        </p:spPr>
      </p:pic>
      <p:sp>
        <p:nvSpPr>
          <p:cNvPr id="412" name="Google Shape;412;p41"/>
          <p:cNvSpPr/>
          <p:nvPr/>
        </p:nvSpPr>
        <p:spPr>
          <a:xfrm>
            <a:off x="5145206" y="3137661"/>
            <a:ext cx="6547228"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2060"/>
                </a:solidFill>
                <a:latin typeface="Calibri"/>
                <a:ea typeface="Calibri"/>
                <a:cs typeface="Calibri"/>
                <a:sym typeface="Calibri"/>
              </a:rPr>
              <a:t>The introduction of a Ca</a:t>
            </a:r>
            <a:r>
              <a:rPr baseline="30000" lang="en-US" sz="2000">
                <a:solidFill>
                  <a:srgbClr val="002060"/>
                </a:solidFill>
                <a:latin typeface="Calibri"/>
                <a:ea typeface="Calibri"/>
                <a:cs typeface="Calibri"/>
                <a:sym typeface="Calibri"/>
              </a:rPr>
              <a:t>2+</a:t>
            </a:r>
            <a:r>
              <a:rPr lang="en-US" sz="2000">
                <a:solidFill>
                  <a:srgbClr val="002060"/>
                </a:solidFill>
                <a:latin typeface="Calibri"/>
                <a:ea typeface="Calibri"/>
                <a:cs typeface="Calibri"/>
                <a:sym typeface="Calibri"/>
              </a:rPr>
              <a:t> ion into the ZrO</a:t>
            </a:r>
            <a:r>
              <a:rPr baseline="-25000" lang="en-US" sz="2000">
                <a:solidFill>
                  <a:srgbClr val="002060"/>
                </a:solidFill>
                <a:latin typeface="Calibri"/>
                <a:ea typeface="Calibri"/>
                <a:cs typeface="Calibri"/>
                <a:sym typeface="Calibri"/>
              </a:rPr>
              <a:t>2</a:t>
            </a:r>
            <a:r>
              <a:rPr lang="en-US" sz="2000">
                <a:solidFill>
                  <a:srgbClr val="002060"/>
                </a:solidFill>
                <a:latin typeface="Calibri"/>
                <a:ea typeface="Calibri"/>
                <a:cs typeface="Calibri"/>
                <a:sym typeface="Calibri"/>
              </a:rPr>
              <a:t> lattice produces a vacancy on the O</a:t>
            </a:r>
            <a:r>
              <a:rPr baseline="30000" lang="en-US" sz="2000">
                <a:solidFill>
                  <a:srgbClr val="002060"/>
                </a:solidFill>
                <a:latin typeface="Calibri"/>
                <a:ea typeface="Calibri"/>
                <a:cs typeface="Calibri"/>
                <a:sym typeface="Calibri"/>
              </a:rPr>
              <a:t>2-</a:t>
            </a:r>
            <a:r>
              <a:rPr lang="en-US" sz="2000">
                <a:solidFill>
                  <a:srgbClr val="002060"/>
                </a:solidFill>
                <a:latin typeface="Calibri"/>
                <a:ea typeface="Calibri"/>
                <a:cs typeface="Calibri"/>
                <a:sym typeface="Calibri"/>
              </a:rPr>
              <a:t> sub-lattice. </a:t>
            </a:r>
            <a:endParaRPr sz="2000">
              <a:solidFill>
                <a:srgbClr val="002060"/>
              </a:solidFill>
              <a:latin typeface="Calibri"/>
              <a:ea typeface="Calibri"/>
              <a:cs typeface="Calibri"/>
              <a:sym typeface="Calibri"/>
            </a:endParaRPr>
          </a:p>
          <a:p>
            <a:pPr indent="0" lvl="0" marL="0" marR="0" rtl="0" algn="l">
              <a:spcBef>
                <a:spcPts val="0"/>
              </a:spcBef>
              <a:spcAft>
                <a:spcPts val="0"/>
              </a:spcAft>
              <a:buNone/>
            </a:pPr>
            <a:r>
              <a:rPr lang="en-US" sz="2000">
                <a:solidFill>
                  <a:srgbClr val="002060"/>
                </a:solidFill>
                <a:latin typeface="Calibri"/>
                <a:ea typeface="Calibri"/>
                <a:cs typeface="Calibri"/>
                <a:sym typeface="Calibri"/>
              </a:rPr>
              <a:t>This substitution helps to stabilise the cubic fluorite structure of ZrO</a:t>
            </a:r>
            <a:r>
              <a:rPr baseline="-25000" lang="en-US" sz="2000">
                <a:solidFill>
                  <a:srgbClr val="002060"/>
                </a:solidFill>
                <a:latin typeface="Calibri"/>
                <a:ea typeface="Calibri"/>
                <a:cs typeface="Calibri"/>
                <a:sym typeface="Calibri"/>
              </a:rPr>
              <a:t>2</a:t>
            </a:r>
            <a:endParaRPr sz="2000">
              <a:solidFill>
                <a:srgbClr val="002060"/>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id="417" name="Google Shape;417;p42"/>
          <p:cNvPicPr preferRelativeResize="0"/>
          <p:nvPr/>
        </p:nvPicPr>
        <p:blipFill rotWithShape="1">
          <a:blip r:embed="rId3">
            <a:alphaModFix/>
          </a:blip>
          <a:srcRect b="0" l="0" r="0" t="0"/>
          <a:stretch/>
        </p:blipFill>
        <p:spPr>
          <a:xfrm>
            <a:off x="2941592" y="657059"/>
            <a:ext cx="6362932" cy="4692863"/>
          </a:xfrm>
          <a:prstGeom prst="rect">
            <a:avLst/>
          </a:prstGeom>
          <a:noFill/>
          <a:ln>
            <a:noFill/>
          </a:ln>
        </p:spPr>
      </p:pic>
      <p:sp>
        <p:nvSpPr>
          <p:cNvPr id="418" name="Google Shape;418;p42"/>
          <p:cNvSpPr/>
          <p:nvPr/>
        </p:nvSpPr>
        <p:spPr>
          <a:xfrm>
            <a:off x="2300056" y="93147"/>
            <a:ext cx="7646004" cy="461665"/>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1" i="0" lang="en-US" sz="2400" u="none" cap="none" strike="noStrike">
                <a:solidFill>
                  <a:srgbClr val="C00000"/>
                </a:solidFill>
                <a:latin typeface="Calibri"/>
                <a:ea typeface="Calibri"/>
                <a:cs typeface="Calibri"/>
                <a:sym typeface="Calibri"/>
              </a:rPr>
              <a:t>Oxygen Ion conductors – Yttria-stabilized Zirconia (YSZ)</a:t>
            </a:r>
            <a:endParaRPr b="1" i="0" sz="2400" u="none" cap="none" strike="noStrike">
              <a:solidFill>
                <a:srgbClr val="C00000"/>
              </a:solidFill>
              <a:latin typeface="Calibri"/>
              <a:ea typeface="Calibri"/>
              <a:cs typeface="Calibri"/>
              <a:sym typeface="Calibri"/>
            </a:endParaRPr>
          </a:p>
        </p:txBody>
      </p:sp>
      <p:sp>
        <p:nvSpPr>
          <p:cNvPr id="419" name="Google Shape;419;p42"/>
          <p:cNvSpPr/>
          <p:nvPr/>
        </p:nvSpPr>
        <p:spPr>
          <a:xfrm>
            <a:off x="709684" y="5683001"/>
            <a:ext cx="1061795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2060"/>
                </a:solidFill>
                <a:latin typeface="Calibri"/>
                <a:ea typeface="Calibri"/>
                <a:cs typeface="Calibri"/>
                <a:sym typeface="Calibri"/>
              </a:rPr>
              <a:t>Compensating anion oxygen vacancies must appear in the system ZrO</a:t>
            </a:r>
            <a:r>
              <a:rPr baseline="-25000" lang="en-US" sz="2000">
                <a:solidFill>
                  <a:srgbClr val="002060"/>
                </a:solidFill>
                <a:latin typeface="Calibri"/>
                <a:ea typeface="Calibri"/>
                <a:cs typeface="Calibri"/>
                <a:sym typeface="Calibri"/>
              </a:rPr>
              <a:t>2</a:t>
            </a:r>
            <a:r>
              <a:rPr lang="en-US" sz="2000">
                <a:solidFill>
                  <a:srgbClr val="002060"/>
                </a:solidFill>
                <a:latin typeface="Calibri"/>
                <a:ea typeface="Calibri"/>
                <a:cs typeface="Calibri"/>
                <a:sym typeface="Calibri"/>
              </a:rPr>
              <a:t>-Y</a:t>
            </a:r>
            <a:r>
              <a:rPr baseline="-25000" lang="en-US" sz="2000">
                <a:solidFill>
                  <a:srgbClr val="002060"/>
                </a:solidFill>
                <a:latin typeface="Calibri"/>
                <a:ea typeface="Calibri"/>
                <a:cs typeface="Calibri"/>
                <a:sym typeface="Calibri"/>
              </a:rPr>
              <a:t>2</a:t>
            </a:r>
            <a:r>
              <a:rPr lang="en-US" sz="2000">
                <a:solidFill>
                  <a:srgbClr val="002060"/>
                </a:solidFill>
                <a:latin typeface="Calibri"/>
                <a:ea typeface="Calibri"/>
                <a:cs typeface="Calibri"/>
                <a:sym typeface="Calibri"/>
              </a:rPr>
              <a:t>O</a:t>
            </a:r>
            <a:r>
              <a:rPr baseline="-25000" lang="en-US" sz="2000">
                <a:solidFill>
                  <a:srgbClr val="002060"/>
                </a:solidFill>
                <a:latin typeface="Calibri"/>
                <a:ea typeface="Calibri"/>
                <a:cs typeface="Calibri"/>
                <a:sym typeface="Calibri"/>
              </a:rPr>
              <a:t>3</a:t>
            </a:r>
            <a:r>
              <a:rPr lang="en-US" sz="2000">
                <a:solidFill>
                  <a:srgbClr val="002060"/>
                </a:solidFill>
                <a:latin typeface="Calibri"/>
                <a:ea typeface="Calibri"/>
                <a:cs typeface="Calibri"/>
                <a:sym typeface="Calibri"/>
              </a:rPr>
              <a:t>, in order to maintain the charge balance of the composition because zirconium valence is higher than that of yttrium.</a:t>
            </a:r>
            <a:endParaRPr sz="2000">
              <a:solidFill>
                <a:srgbClr val="002060"/>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3"/>
          <p:cNvSpPr/>
          <p:nvPr/>
        </p:nvSpPr>
        <p:spPr>
          <a:xfrm>
            <a:off x="2641730" y="136531"/>
            <a:ext cx="6871433" cy="461665"/>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1" i="0" lang="en-US" sz="2400" u="none" cap="none" strike="noStrike">
                <a:solidFill>
                  <a:srgbClr val="C00000"/>
                </a:solidFill>
                <a:latin typeface="Calibri"/>
                <a:ea typeface="Calibri"/>
                <a:cs typeface="Calibri"/>
                <a:sym typeface="Calibri"/>
              </a:rPr>
              <a:t>Electrical conductivity of Transition Metal Oxides</a:t>
            </a:r>
            <a:endParaRPr b="1" i="0" sz="2400" u="none" cap="none" strike="noStrike">
              <a:solidFill>
                <a:srgbClr val="C00000"/>
              </a:solidFill>
              <a:latin typeface="Calibri"/>
              <a:ea typeface="Calibri"/>
              <a:cs typeface="Calibri"/>
              <a:sym typeface="Calibri"/>
            </a:endParaRPr>
          </a:p>
        </p:txBody>
      </p:sp>
      <p:sp>
        <p:nvSpPr>
          <p:cNvPr id="425" name="Google Shape;425;p43"/>
          <p:cNvSpPr txBox="1"/>
          <p:nvPr/>
        </p:nvSpPr>
        <p:spPr>
          <a:xfrm>
            <a:off x="1078174" y="1078174"/>
            <a:ext cx="8657178" cy="317009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2000"/>
              <a:buFont typeface="Noto Sans Symbols"/>
              <a:buChar char="❑"/>
            </a:pPr>
            <a:r>
              <a:rPr b="1" lang="en-US" sz="2000">
                <a:solidFill>
                  <a:srgbClr val="002060"/>
                </a:solidFill>
                <a:latin typeface="Calibri"/>
                <a:ea typeface="Calibri"/>
                <a:cs typeface="Calibri"/>
                <a:sym typeface="Calibri"/>
              </a:rPr>
              <a:t>Transition metal oxides (MO) – TiO, VO, MnO, FeO, CoO and NiO</a:t>
            </a:r>
            <a:endParaRPr b="1" sz="2000">
              <a:solidFill>
                <a:srgbClr val="002060"/>
              </a:solidFill>
              <a:latin typeface="Calibri"/>
              <a:ea typeface="Calibri"/>
              <a:cs typeface="Calibri"/>
              <a:sym typeface="Calibri"/>
            </a:endParaRPr>
          </a:p>
          <a:p>
            <a:pPr indent="-215900" lvl="0" marL="342900" marR="0" rtl="0" algn="l">
              <a:spcBef>
                <a:spcPts val="0"/>
              </a:spcBef>
              <a:spcAft>
                <a:spcPts val="0"/>
              </a:spcAft>
              <a:buClr>
                <a:schemeClr val="dk1"/>
              </a:buClr>
              <a:buSzPts val="2000"/>
              <a:buFont typeface="Noto Sans Symbols"/>
              <a:buNone/>
            </a:pPr>
            <a:r>
              <a:t/>
            </a:r>
            <a:endParaRPr b="1" sz="2000">
              <a:solidFill>
                <a:srgbClr val="002060"/>
              </a:solidFill>
              <a:latin typeface="Calibri"/>
              <a:ea typeface="Calibri"/>
              <a:cs typeface="Calibri"/>
              <a:sym typeface="Calibri"/>
            </a:endParaRPr>
          </a:p>
          <a:p>
            <a:pPr indent="-342900" lvl="0" marL="342900" marR="0" rtl="0" algn="l">
              <a:spcBef>
                <a:spcPts val="0"/>
              </a:spcBef>
              <a:spcAft>
                <a:spcPts val="0"/>
              </a:spcAft>
              <a:buClr>
                <a:srgbClr val="002060"/>
              </a:buClr>
              <a:buSzPts val="2000"/>
              <a:buFont typeface="Noto Sans Symbols"/>
              <a:buChar char="❑"/>
            </a:pPr>
            <a:r>
              <a:rPr b="1" lang="en-US" sz="2000">
                <a:solidFill>
                  <a:srgbClr val="002060"/>
                </a:solidFill>
                <a:latin typeface="Calibri"/>
                <a:ea typeface="Calibri"/>
                <a:cs typeface="Calibri"/>
                <a:sym typeface="Calibri"/>
              </a:rPr>
              <a:t>These MOs crystallize into ionic cubic lattice structures like NaCl.</a:t>
            </a:r>
            <a:endParaRPr/>
          </a:p>
          <a:p>
            <a:pPr indent="-215900" lvl="0" marL="342900" marR="0" rtl="0" algn="l">
              <a:spcBef>
                <a:spcPts val="0"/>
              </a:spcBef>
              <a:spcAft>
                <a:spcPts val="0"/>
              </a:spcAft>
              <a:buClr>
                <a:schemeClr val="dk1"/>
              </a:buClr>
              <a:buSzPts val="2000"/>
              <a:buFont typeface="Noto Sans Symbols"/>
              <a:buNone/>
            </a:pPr>
            <a:r>
              <a:t/>
            </a:r>
            <a:endParaRPr b="1" sz="2000">
              <a:solidFill>
                <a:srgbClr val="002060"/>
              </a:solidFill>
              <a:latin typeface="Calibri"/>
              <a:ea typeface="Calibri"/>
              <a:cs typeface="Calibri"/>
              <a:sym typeface="Calibri"/>
            </a:endParaRPr>
          </a:p>
          <a:p>
            <a:pPr indent="-342900" lvl="0" marL="342900" marR="0" rtl="0" algn="l">
              <a:spcBef>
                <a:spcPts val="0"/>
              </a:spcBef>
              <a:spcAft>
                <a:spcPts val="0"/>
              </a:spcAft>
              <a:buClr>
                <a:srgbClr val="002060"/>
              </a:buClr>
              <a:buSzPts val="2000"/>
              <a:buFont typeface="Noto Sans Symbols"/>
              <a:buChar char="❑"/>
            </a:pPr>
            <a:r>
              <a:rPr b="1" lang="en-US" sz="2000">
                <a:solidFill>
                  <a:srgbClr val="002060"/>
                </a:solidFill>
                <a:latin typeface="Calibri"/>
                <a:ea typeface="Calibri"/>
                <a:cs typeface="Calibri"/>
                <a:sym typeface="Calibri"/>
              </a:rPr>
              <a:t>TiO and VO are metallic conductors and the rest of MOs are semiconductors.</a:t>
            </a:r>
            <a:endParaRPr/>
          </a:p>
          <a:p>
            <a:pPr indent="-215900" lvl="0" marL="342900" marR="0" rtl="0" algn="l">
              <a:spcBef>
                <a:spcPts val="0"/>
              </a:spcBef>
              <a:spcAft>
                <a:spcPts val="0"/>
              </a:spcAft>
              <a:buClr>
                <a:schemeClr val="dk1"/>
              </a:buClr>
              <a:buSzPts val="2000"/>
              <a:buFont typeface="Noto Sans Symbols"/>
              <a:buNone/>
            </a:pPr>
            <a:r>
              <a:t/>
            </a:r>
            <a:endParaRPr b="1" sz="2000">
              <a:solidFill>
                <a:srgbClr val="002060"/>
              </a:solidFill>
              <a:latin typeface="Calibri"/>
              <a:ea typeface="Calibri"/>
              <a:cs typeface="Calibri"/>
              <a:sym typeface="Calibri"/>
            </a:endParaRPr>
          </a:p>
          <a:p>
            <a:pPr indent="-342900" lvl="0" marL="342900" marR="0" rtl="0" algn="l">
              <a:spcBef>
                <a:spcPts val="0"/>
              </a:spcBef>
              <a:spcAft>
                <a:spcPts val="0"/>
              </a:spcAft>
              <a:buClr>
                <a:srgbClr val="002060"/>
              </a:buClr>
              <a:buSzPts val="2000"/>
              <a:buFont typeface="Noto Sans Symbols"/>
              <a:buChar char="❑"/>
            </a:pPr>
            <a:r>
              <a:rPr b="1" lang="en-US" sz="2000">
                <a:solidFill>
                  <a:srgbClr val="002060"/>
                </a:solidFill>
                <a:latin typeface="Calibri"/>
                <a:ea typeface="Calibri"/>
                <a:cs typeface="Calibri"/>
                <a:sym typeface="Calibri"/>
              </a:rPr>
              <a:t>The difference in their conductivity is based on the</a:t>
            </a:r>
            <a:endParaRPr/>
          </a:p>
          <a:p>
            <a:pPr indent="0" lvl="0" marL="0" marR="0" rtl="0" algn="l">
              <a:spcBef>
                <a:spcPts val="0"/>
              </a:spcBef>
              <a:spcAft>
                <a:spcPts val="0"/>
              </a:spcAft>
              <a:buNone/>
            </a:pPr>
            <a:r>
              <a:rPr b="1" lang="en-US" sz="2000">
                <a:solidFill>
                  <a:srgbClr val="002060"/>
                </a:solidFill>
                <a:latin typeface="Calibri"/>
                <a:ea typeface="Calibri"/>
                <a:cs typeface="Calibri"/>
                <a:sym typeface="Calibri"/>
              </a:rPr>
              <a:t>	i) nature of ‘d’ orbitals in metals</a:t>
            </a:r>
            <a:endParaRPr/>
          </a:p>
          <a:p>
            <a:pPr indent="0" lvl="0" marL="0" marR="0" rtl="0" algn="l">
              <a:spcBef>
                <a:spcPts val="0"/>
              </a:spcBef>
              <a:spcAft>
                <a:spcPts val="0"/>
              </a:spcAft>
              <a:buNone/>
            </a:pPr>
            <a:r>
              <a:rPr b="1" lang="en-US" sz="2000">
                <a:solidFill>
                  <a:srgbClr val="002060"/>
                </a:solidFill>
                <a:latin typeface="Calibri"/>
                <a:ea typeface="Calibri"/>
                <a:cs typeface="Calibri"/>
                <a:sym typeface="Calibri"/>
              </a:rPr>
              <a:t>	ii) band structure of solids</a:t>
            </a:r>
            <a:endParaRPr/>
          </a:p>
          <a:p>
            <a:pPr indent="0" lvl="0" marL="0" marR="0" rtl="0" algn="l">
              <a:spcBef>
                <a:spcPts val="0"/>
              </a:spcBef>
              <a:spcAft>
                <a:spcPts val="0"/>
              </a:spcAft>
              <a:buNone/>
            </a:pPr>
            <a:r>
              <a:rPr b="1" lang="en-US" sz="2000">
                <a:solidFill>
                  <a:srgbClr val="002060"/>
                </a:solidFill>
                <a:latin typeface="Calibri"/>
                <a:ea typeface="Calibri"/>
                <a:cs typeface="Calibri"/>
                <a:sym typeface="Calibri"/>
              </a:rPr>
              <a:t>	iii) band occupancy</a:t>
            </a:r>
            <a:endParaRPr b="1" sz="2000">
              <a:solidFill>
                <a:srgbClr val="002060"/>
              </a:solidFill>
              <a:latin typeface="Calibri"/>
              <a:ea typeface="Calibri"/>
              <a:cs typeface="Calibri"/>
              <a:sym typeface="Calibri"/>
            </a:endParaRPr>
          </a:p>
        </p:txBody>
      </p:sp>
      <p:pic>
        <p:nvPicPr>
          <p:cNvPr id="426" name="Google Shape;426;p43"/>
          <p:cNvPicPr preferRelativeResize="0"/>
          <p:nvPr/>
        </p:nvPicPr>
        <p:blipFill rotWithShape="1">
          <a:blip r:embed="rId3">
            <a:alphaModFix/>
          </a:blip>
          <a:srcRect b="58407" l="19453" r="24428" t="21292"/>
          <a:stretch/>
        </p:blipFill>
        <p:spPr>
          <a:xfrm>
            <a:off x="3308247" y="4585646"/>
            <a:ext cx="5131558" cy="139207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44"/>
          <p:cNvPicPr preferRelativeResize="0"/>
          <p:nvPr/>
        </p:nvPicPr>
        <p:blipFill rotWithShape="1">
          <a:blip r:embed="rId3">
            <a:alphaModFix/>
          </a:blip>
          <a:srcRect b="0" l="0" r="0" t="0"/>
          <a:stretch/>
        </p:blipFill>
        <p:spPr>
          <a:xfrm>
            <a:off x="6782937" y="1269240"/>
            <a:ext cx="5265506" cy="3481813"/>
          </a:xfrm>
          <a:prstGeom prst="rect">
            <a:avLst/>
          </a:prstGeom>
          <a:noFill/>
          <a:ln>
            <a:noFill/>
          </a:ln>
        </p:spPr>
      </p:pic>
      <p:sp>
        <p:nvSpPr>
          <p:cNvPr id="432" name="Google Shape;432;p44"/>
          <p:cNvSpPr txBox="1"/>
          <p:nvPr/>
        </p:nvSpPr>
        <p:spPr>
          <a:xfrm>
            <a:off x="341193" y="671691"/>
            <a:ext cx="6441744"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2060"/>
                </a:solidFill>
                <a:latin typeface="Calibri"/>
                <a:ea typeface="Calibri"/>
                <a:cs typeface="Calibri"/>
                <a:sym typeface="Calibri"/>
              </a:rPr>
              <a:t>		</a:t>
            </a:r>
            <a:r>
              <a:rPr b="1" lang="en-US" sz="2000">
                <a:solidFill>
                  <a:srgbClr val="002060"/>
                </a:solidFill>
                <a:latin typeface="Calibri"/>
                <a:ea typeface="Calibri"/>
                <a:cs typeface="Calibri"/>
                <a:sym typeface="Calibri"/>
              </a:rPr>
              <a:t>Band Structure of MOs</a:t>
            </a:r>
            <a:endParaRPr/>
          </a:p>
          <a:p>
            <a:pPr indent="-171450" lvl="0" marL="285750" marR="0" rtl="0" algn="l">
              <a:spcBef>
                <a:spcPts val="0"/>
              </a:spcBef>
              <a:spcAft>
                <a:spcPts val="0"/>
              </a:spcAft>
              <a:buClr>
                <a:schemeClr val="dk1"/>
              </a:buClr>
              <a:buSzPts val="1800"/>
              <a:buFont typeface="Noto Sans Symbols"/>
              <a:buNone/>
            </a:pPr>
            <a:r>
              <a:t/>
            </a:r>
            <a:endParaRPr sz="1800">
              <a:solidFill>
                <a:srgbClr val="002060"/>
              </a:solidFill>
              <a:latin typeface="Calibri"/>
              <a:ea typeface="Calibri"/>
              <a:cs typeface="Calibri"/>
              <a:sym typeface="Calibri"/>
            </a:endParaRPr>
          </a:p>
          <a:p>
            <a:pPr indent="-285750" lvl="0" marL="285750" marR="0" rtl="0" algn="l">
              <a:spcBef>
                <a:spcPts val="0"/>
              </a:spcBef>
              <a:spcAft>
                <a:spcPts val="0"/>
              </a:spcAft>
              <a:buClr>
                <a:srgbClr val="002060"/>
              </a:buClr>
              <a:buSzPts val="1800"/>
              <a:buFont typeface="Noto Sans Symbols"/>
              <a:buChar char="❑"/>
            </a:pPr>
            <a:r>
              <a:rPr lang="en-US" sz="1800">
                <a:solidFill>
                  <a:srgbClr val="002060"/>
                </a:solidFill>
                <a:latin typeface="Calibri"/>
                <a:ea typeface="Calibri"/>
                <a:cs typeface="Calibri"/>
                <a:sym typeface="Calibri"/>
              </a:rPr>
              <a:t>M and O orbitals mix to form Bonding and Antibonding Molecular Orbitals.</a:t>
            </a:r>
            <a:endParaRPr/>
          </a:p>
          <a:p>
            <a:pPr indent="-171450" lvl="0" marL="285750" marR="0" rtl="0" algn="l">
              <a:spcBef>
                <a:spcPts val="0"/>
              </a:spcBef>
              <a:spcAft>
                <a:spcPts val="0"/>
              </a:spcAft>
              <a:buClr>
                <a:schemeClr val="dk1"/>
              </a:buClr>
              <a:buSzPts val="1800"/>
              <a:buFont typeface="Noto Sans Symbols"/>
              <a:buNone/>
            </a:pPr>
            <a:r>
              <a:t/>
            </a:r>
            <a:endParaRPr sz="1800">
              <a:solidFill>
                <a:srgbClr val="002060"/>
              </a:solidFill>
              <a:latin typeface="Calibri"/>
              <a:ea typeface="Calibri"/>
              <a:cs typeface="Calibri"/>
              <a:sym typeface="Calibri"/>
            </a:endParaRPr>
          </a:p>
          <a:p>
            <a:pPr indent="-285750" lvl="0" marL="285750" marR="0" rtl="0" algn="l">
              <a:spcBef>
                <a:spcPts val="0"/>
              </a:spcBef>
              <a:spcAft>
                <a:spcPts val="0"/>
              </a:spcAft>
              <a:buClr>
                <a:srgbClr val="002060"/>
              </a:buClr>
              <a:buSzPts val="1800"/>
              <a:buFont typeface="Noto Sans Symbols"/>
              <a:buChar char="❑"/>
            </a:pPr>
            <a:r>
              <a:rPr lang="en-US" sz="1800">
                <a:solidFill>
                  <a:srgbClr val="002060"/>
                </a:solidFill>
                <a:latin typeface="Calibri"/>
                <a:ea typeface="Calibri"/>
                <a:cs typeface="Calibri"/>
                <a:sym typeface="Calibri"/>
              </a:rPr>
              <a:t>Since “O” is more electronegative, the bonding combination is pure “O” s-band states, while the antibonding is essentially the metal s-band. The “O” p-orbitals also do not mix with the metal orbitals.</a:t>
            </a:r>
            <a:endParaRPr/>
          </a:p>
          <a:p>
            <a:pPr indent="-171450" lvl="0" marL="285750" marR="0" rtl="0" algn="l">
              <a:spcBef>
                <a:spcPts val="0"/>
              </a:spcBef>
              <a:spcAft>
                <a:spcPts val="0"/>
              </a:spcAft>
              <a:buClr>
                <a:schemeClr val="dk1"/>
              </a:buClr>
              <a:buSzPts val="1800"/>
              <a:buFont typeface="Noto Sans Symbols"/>
              <a:buNone/>
            </a:pPr>
            <a:r>
              <a:t/>
            </a:r>
            <a:endParaRPr sz="1800">
              <a:solidFill>
                <a:srgbClr val="002060"/>
              </a:solidFill>
              <a:latin typeface="Calibri"/>
              <a:ea typeface="Calibri"/>
              <a:cs typeface="Calibri"/>
              <a:sym typeface="Calibri"/>
            </a:endParaRPr>
          </a:p>
          <a:p>
            <a:pPr indent="-285750" lvl="0" marL="285750" marR="0" rtl="0" algn="l">
              <a:spcBef>
                <a:spcPts val="0"/>
              </a:spcBef>
              <a:spcAft>
                <a:spcPts val="0"/>
              </a:spcAft>
              <a:buClr>
                <a:srgbClr val="002060"/>
              </a:buClr>
              <a:buSzPts val="1800"/>
              <a:buFont typeface="Noto Sans Symbols"/>
              <a:buChar char="❑"/>
            </a:pPr>
            <a:r>
              <a:rPr lang="en-US" sz="1800">
                <a:solidFill>
                  <a:srgbClr val="002060"/>
                </a:solidFill>
                <a:latin typeface="Calibri"/>
                <a:ea typeface="Calibri"/>
                <a:cs typeface="Calibri"/>
                <a:sym typeface="Calibri"/>
              </a:rPr>
              <a:t>In solids, two ‘d’ orbitals (dz</a:t>
            </a:r>
            <a:r>
              <a:rPr baseline="30000" lang="en-US" sz="1800">
                <a:solidFill>
                  <a:srgbClr val="002060"/>
                </a:solidFill>
                <a:latin typeface="Calibri"/>
                <a:ea typeface="Calibri"/>
                <a:cs typeface="Calibri"/>
                <a:sym typeface="Calibri"/>
              </a:rPr>
              <a:t>2</a:t>
            </a:r>
            <a:r>
              <a:rPr lang="en-US" sz="1800">
                <a:solidFill>
                  <a:srgbClr val="002060"/>
                </a:solidFill>
                <a:latin typeface="Calibri"/>
                <a:ea typeface="Calibri"/>
                <a:cs typeface="Calibri"/>
                <a:sym typeface="Calibri"/>
              </a:rPr>
              <a:t>,dx</a:t>
            </a:r>
            <a:r>
              <a:rPr baseline="30000" lang="en-US" sz="1800">
                <a:solidFill>
                  <a:srgbClr val="002060"/>
                </a:solidFill>
                <a:latin typeface="Calibri"/>
                <a:ea typeface="Calibri"/>
                <a:cs typeface="Calibri"/>
                <a:sym typeface="Calibri"/>
              </a:rPr>
              <a:t>2</a:t>
            </a:r>
            <a:r>
              <a:rPr lang="en-US" sz="1800">
                <a:solidFill>
                  <a:srgbClr val="002060"/>
                </a:solidFill>
                <a:latin typeface="Calibri"/>
                <a:ea typeface="Calibri"/>
                <a:cs typeface="Calibri"/>
                <a:sym typeface="Calibri"/>
              </a:rPr>
              <a:t>-y</a:t>
            </a:r>
            <a:r>
              <a:rPr baseline="30000" lang="en-US" sz="1800">
                <a:solidFill>
                  <a:srgbClr val="002060"/>
                </a:solidFill>
                <a:latin typeface="Calibri"/>
                <a:ea typeface="Calibri"/>
                <a:cs typeface="Calibri"/>
                <a:sym typeface="Calibri"/>
              </a:rPr>
              <a:t>2</a:t>
            </a:r>
            <a:r>
              <a:rPr lang="en-US" sz="1800">
                <a:solidFill>
                  <a:srgbClr val="002060"/>
                </a:solidFill>
                <a:latin typeface="Calibri"/>
                <a:ea typeface="Calibri"/>
                <a:cs typeface="Calibri"/>
                <a:sym typeface="Calibri"/>
              </a:rPr>
              <a:t>) are directed at oxygen and other 3 d-orbitals are pointed between oxygen.</a:t>
            </a:r>
            <a:endParaRPr/>
          </a:p>
          <a:p>
            <a:pPr indent="-171450" lvl="0" marL="285750" marR="0" rtl="0" algn="l">
              <a:spcBef>
                <a:spcPts val="0"/>
              </a:spcBef>
              <a:spcAft>
                <a:spcPts val="0"/>
              </a:spcAft>
              <a:buClr>
                <a:schemeClr val="dk1"/>
              </a:buClr>
              <a:buSzPts val="1800"/>
              <a:buFont typeface="Noto Sans Symbols"/>
              <a:buNone/>
            </a:pPr>
            <a:r>
              <a:t/>
            </a:r>
            <a:endParaRPr sz="1800">
              <a:solidFill>
                <a:srgbClr val="002060"/>
              </a:solidFill>
              <a:latin typeface="Calibri"/>
              <a:ea typeface="Calibri"/>
              <a:cs typeface="Calibri"/>
              <a:sym typeface="Calibri"/>
            </a:endParaRPr>
          </a:p>
          <a:p>
            <a:pPr indent="-285750" lvl="0" marL="285750" marR="0" rtl="0" algn="l">
              <a:spcBef>
                <a:spcPts val="0"/>
              </a:spcBef>
              <a:spcAft>
                <a:spcPts val="0"/>
              </a:spcAft>
              <a:buClr>
                <a:srgbClr val="002060"/>
              </a:buClr>
              <a:buSzPts val="1800"/>
              <a:buFont typeface="Noto Sans Symbols"/>
              <a:buChar char="❑"/>
            </a:pPr>
            <a:r>
              <a:rPr lang="en-US" sz="1800">
                <a:solidFill>
                  <a:srgbClr val="002060"/>
                </a:solidFill>
                <a:latin typeface="Calibri"/>
                <a:ea typeface="Calibri"/>
                <a:cs typeface="Calibri"/>
                <a:sym typeface="Calibri"/>
              </a:rPr>
              <a:t>In TiO, 6 valence e</a:t>
            </a:r>
            <a:r>
              <a:rPr baseline="30000" lang="en-US" sz="1800">
                <a:solidFill>
                  <a:srgbClr val="002060"/>
                </a:solidFill>
                <a:latin typeface="Calibri"/>
                <a:ea typeface="Calibri"/>
                <a:cs typeface="Calibri"/>
                <a:sym typeface="Calibri"/>
              </a:rPr>
              <a:t>-</a:t>
            </a:r>
            <a:r>
              <a:rPr lang="en-US" sz="1800">
                <a:solidFill>
                  <a:srgbClr val="002060"/>
                </a:solidFill>
                <a:latin typeface="Calibri"/>
                <a:ea typeface="Calibri"/>
                <a:cs typeface="Calibri"/>
                <a:sym typeface="Calibri"/>
              </a:rPr>
              <a:t>s for O &amp; 4 valence e</a:t>
            </a:r>
            <a:r>
              <a:rPr baseline="30000" lang="en-US" sz="1800">
                <a:solidFill>
                  <a:srgbClr val="002060"/>
                </a:solidFill>
                <a:latin typeface="Calibri"/>
                <a:ea typeface="Calibri"/>
                <a:cs typeface="Calibri"/>
                <a:sym typeface="Calibri"/>
              </a:rPr>
              <a:t>-</a:t>
            </a:r>
            <a:r>
              <a:rPr lang="en-US" sz="1800">
                <a:solidFill>
                  <a:srgbClr val="002060"/>
                </a:solidFill>
                <a:latin typeface="Calibri"/>
                <a:ea typeface="Calibri"/>
                <a:cs typeface="Calibri"/>
                <a:sym typeface="Calibri"/>
              </a:rPr>
              <a:t>s for Ti.</a:t>
            </a:r>
            <a:endParaRPr/>
          </a:p>
          <a:p>
            <a:pPr indent="0" lvl="0" marL="0" marR="0" rtl="0" algn="l">
              <a:spcBef>
                <a:spcPts val="0"/>
              </a:spcBef>
              <a:spcAft>
                <a:spcPts val="0"/>
              </a:spcAft>
              <a:buNone/>
            </a:pPr>
            <a:r>
              <a:rPr lang="en-US" sz="1800">
                <a:solidFill>
                  <a:srgbClr val="002060"/>
                </a:solidFill>
                <a:latin typeface="Calibri"/>
                <a:ea typeface="Calibri"/>
                <a:cs typeface="Calibri"/>
                <a:sym typeface="Calibri"/>
              </a:rPr>
              <a:t>                  10 e</a:t>
            </a:r>
            <a:r>
              <a:rPr baseline="30000" lang="en-US" sz="1800">
                <a:solidFill>
                  <a:srgbClr val="002060"/>
                </a:solidFill>
                <a:latin typeface="Calibri"/>
                <a:ea typeface="Calibri"/>
                <a:cs typeface="Calibri"/>
                <a:sym typeface="Calibri"/>
              </a:rPr>
              <a:t>-</a:t>
            </a:r>
            <a:r>
              <a:rPr lang="en-US" sz="1800">
                <a:solidFill>
                  <a:srgbClr val="002060"/>
                </a:solidFill>
                <a:latin typeface="Calibri"/>
                <a:ea typeface="Calibri"/>
                <a:cs typeface="Calibri"/>
                <a:sym typeface="Calibri"/>
              </a:rPr>
              <a:t>s fill O s-band  (2 e</a:t>
            </a:r>
            <a:r>
              <a:rPr baseline="30000" lang="en-US" sz="1800">
                <a:solidFill>
                  <a:srgbClr val="002060"/>
                </a:solidFill>
                <a:latin typeface="Calibri"/>
                <a:ea typeface="Calibri"/>
                <a:cs typeface="Calibri"/>
                <a:sym typeface="Calibri"/>
              </a:rPr>
              <a:t>-</a:t>
            </a:r>
            <a:r>
              <a:rPr lang="en-US" sz="1800">
                <a:solidFill>
                  <a:srgbClr val="002060"/>
                </a:solidFill>
                <a:latin typeface="Calibri"/>
                <a:ea typeface="Calibri"/>
                <a:cs typeface="Calibri"/>
                <a:sym typeface="Calibri"/>
              </a:rPr>
              <a:t>s) &amp; p-bands (6 e</a:t>
            </a:r>
            <a:r>
              <a:rPr baseline="30000" lang="en-US" sz="1800">
                <a:solidFill>
                  <a:srgbClr val="002060"/>
                </a:solidFill>
                <a:latin typeface="Calibri"/>
                <a:ea typeface="Calibri"/>
                <a:cs typeface="Calibri"/>
                <a:sym typeface="Calibri"/>
              </a:rPr>
              <a:t>-</a:t>
            </a:r>
            <a:r>
              <a:rPr lang="en-US" sz="1800">
                <a:solidFill>
                  <a:srgbClr val="002060"/>
                </a:solidFill>
                <a:latin typeface="Calibri"/>
                <a:ea typeface="Calibri"/>
                <a:cs typeface="Calibri"/>
                <a:sym typeface="Calibri"/>
              </a:rPr>
              <a:t>s) first.</a:t>
            </a:r>
            <a:endParaRPr/>
          </a:p>
          <a:p>
            <a:pPr indent="0" lvl="0" marL="0" marR="0" rtl="0" algn="l">
              <a:spcBef>
                <a:spcPts val="0"/>
              </a:spcBef>
              <a:spcAft>
                <a:spcPts val="0"/>
              </a:spcAft>
              <a:buNone/>
            </a:pPr>
            <a:r>
              <a:rPr lang="en-US" sz="1800">
                <a:solidFill>
                  <a:srgbClr val="002060"/>
                </a:solidFill>
                <a:latin typeface="Calibri"/>
                <a:ea typeface="Calibri"/>
                <a:cs typeface="Calibri"/>
                <a:sym typeface="Calibri"/>
              </a:rPr>
              <a:t>                  Remaining 2 e</a:t>
            </a:r>
            <a:r>
              <a:rPr baseline="30000" lang="en-US" sz="1800">
                <a:solidFill>
                  <a:srgbClr val="002060"/>
                </a:solidFill>
                <a:latin typeface="Calibri"/>
                <a:ea typeface="Calibri"/>
                <a:cs typeface="Calibri"/>
                <a:sym typeface="Calibri"/>
              </a:rPr>
              <a:t>-</a:t>
            </a:r>
            <a:r>
              <a:rPr lang="en-US" sz="1800">
                <a:solidFill>
                  <a:srgbClr val="002060"/>
                </a:solidFill>
                <a:latin typeface="Calibri"/>
                <a:ea typeface="Calibri"/>
                <a:cs typeface="Calibri"/>
                <a:sym typeface="Calibri"/>
              </a:rPr>
              <a:t>s only partly fill lower energy d-band of M.</a:t>
            </a:r>
            <a:endParaRPr/>
          </a:p>
          <a:p>
            <a:pPr indent="0" lvl="0" marL="0" marR="0" rtl="0" algn="l">
              <a:spcBef>
                <a:spcPts val="0"/>
              </a:spcBef>
              <a:spcAft>
                <a:spcPts val="0"/>
              </a:spcAft>
              <a:buNone/>
            </a:pPr>
            <a:r>
              <a:rPr lang="en-US" sz="1800">
                <a:solidFill>
                  <a:srgbClr val="002060"/>
                </a:solidFill>
                <a:latin typeface="Calibri"/>
                <a:ea typeface="Calibri"/>
                <a:cs typeface="Calibri"/>
                <a:sym typeface="Calibri"/>
              </a:rPr>
              <a:t>                  Hence TiO is conductor.</a:t>
            </a:r>
            <a:endParaRPr/>
          </a:p>
          <a:p>
            <a:pPr indent="-171450" lvl="0" marL="285750" marR="0" rtl="0" algn="l">
              <a:spcBef>
                <a:spcPts val="0"/>
              </a:spcBef>
              <a:spcAft>
                <a:spcPts val="0"/>
              </a:spcAft>
              <a:buClr>
                <a:schemeClr val="dk1"/>
              </a:buClr>
              <a:buSzPts val="1800"/>
              <a:buFont typeface="Noto Sans Symbols"/>
              <a:buNone/>
            </a:pPr>
            <a:r>
              <a:t/>
            </a:r>
            <a:endParaRPr sz="1800">
              <a:solidFill>
                <a:srgbClr val="002060"/>
              </a:solidFill>
              <a:latin typeface="Calibri"/>
              <a:ea typeface="Calibri"/>
              <a:cs typeface="Calibri"/>
              <a:sym typeface="Calibri"/>
            </a:endParaRPr>
          </a:p>
          <a:p>
            <a:pPr indent="-285750" lvl="0" marL="285750" marR="0" rtl="0" algn="l">
              <a:spcBef>
                <a:spcPts val="0"/>
              </a:spcBef>
              <a:spcAft>
                <a:spcPts val="0"/>
              </a:spcAft>
              <a:buClr>
                <a:srgbClr val="002060"/>
              </a:buClr>
              <a:buSzPts val="1800"/>
              <a:buFont typeface="Noto Sans Symbols"/>
              <a:buChar char="❑"/>
            </a:pPr>
            <a:r>
              <a:rPr lang="en-US" sz="1800">
                <a:solidFill>
                  <a:srgbClr val="002060"/>
                </a:solidFill>
                <a:latin typeface="Calibri"/>
                <a:ea typeface="Calibri"/>
                <a:cs typeface="Calibri"/>
                <a:sym typeface="Calibri"/>
              </a:rPr>
              <a:t>Similarly, VO has 11 e</a:t>
            </a:r>
            <a:r>
              <a:rPr baseline="30000" lang="en-US" sz="1800">
                <a:solidFill>
                  <a:srgbClr val="002060"/>
                </a:solidFill>
                <a:latin typeface="Calibri"/>
                <a:ea typeface="Calibri"/>
                <a:cs typeface="Calibri"/>
                <a:sym typeface="Calibri"/>
              </a:rPr>
              <a:t>-</a:t>
            </a:r>
            <a:r>
              <a:rPr lang="en-US" sz="1800">
                <a:solidFill>
                  <a:srgbClr val="002060"/>
                </a:solidFill>
                <a:latin typeface="Calibri"/>
                <a:ea typeface="Calibri"/>
                <a:cs typeface="Calibri"/>
                <a:sym typeface="Calibri"/>
              </a:rPr>
              <a:t>s and d-bands are partly filled. Hence both TiO and VO are conductors.</a:t>
            </a:r>
            <a:endParaRPr/>
          </a:p>
          <a:p>
            <a:pPr indent="-171450" lvl="0" marL="285750" marR="0" rtl="0" algn="l">
              <a:spcBef>
                <a:spcPts val="0"/>
              </a:spcBef>
              <a:spcAft>
                <a:spcPts val="0"/>
              </a:spcAft>
              <a:buClr>
                <a:schemeClr val="dk1"/>
              </a:buClr>
              <a:buSzPts val="1800"/>
              <a:buFont typeface="Noto Sans Symbols"/>
              <a:buNone/>
            </a:pPr>
            <a:r>
              <a:t/>
            </a:r>
            <a:endParaRPr sz="1800">
              <a:solidFill>
                <a:srgbClr val="002060"/>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rgbClr val="002060"/>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5"/>
          <p:cNvSpPr txBox="1"/>
          <p:nvPr/>
        </p:nvSpPr>
        <p:spPr>
          <a:xfrm>
            <a:off x="338465" y="955763"/>
            <a:ext cx="11304896"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2060"/>
                </a:solidFill>
                <a:latin typeface="Calibri"/>
                <a:ea typeface="Calibri"/>
                <a:cs typeface="Calibri"/>
                <a:sym typeface="Calibri"/>
              </a:rPr>
              <a:t>Other oxides MnO, FeO, CoO and NiO are semiconductors. Moving from left to right across transition series, d-orbitals are increasingly pulled into the core and d-orbitals are less available for bonding, i.e d-orbitals become more confined to the metal core.</a:t>
            </a:r>
            <a:endParaRPr/>
          </a:p>
          <a:p>
            <a:pPr indent="0" lvl="0" marL="0" marR="0" rtl="0" algn="l">
              <a:spcBef>
                <a:spcPts val="0"/>
              </a:spcBef>
              <a:spcAft>
                <a:spcPts val="0"/>
              </a:spcAft>
              <a:buNone/>
            </a:pPr>
            <a:r>
              <a:t/>
            </a:r>
            <a:endParaRPr sz="1800">
              <a:solidFill>
                <a:srgbClr val="002060"/>
              </a:solidFill>
              <a:latin typeface="Calibri"/>
              <a:ea typeface="Calibri"/>
              <a:cs typeface="Calibri"/>
              <a:sym typeface="Calibri"/>
            </a:endParaRPr>
          </a:p>
          <a:p>
            <a:pPr indent="0" lvl="0" marL="0" marR="0" rtl="0" algn="l">
              <a:spcBef>
                <a:spcPts val="0"/>
              </a:spcBef>
              <a:spcAft>
                <a:spcPts val="0"/>
              </a:spcAft>
              <a:buNone/>
            </a:pPr>
            <a:r>
              <a:rPr lang="en-US" sz="1800">
                <a:solidFill>
                  <a:srgbClr val="002060"/>
                </a:solidFill>
                <a:latin typeface="Calibri"/>
                <a:ea typeface="Calibri"/>
                <a:cs typeface="Calibri"/>
                <a:sym typeface="Calibri"/>
              </a:rPr>
              <a:t>The metal s-orbitals extend farthest and so overlap with neighbouring  atoms. Thus, the metal s-band does extend over the solid and is able to accept e</a:t>
            </a:r>
            <a:r>
              <a:rPr baseline="30000" lang="en-US" sz="1800">
                <a:solidFill>
                  <a:srgbClr val="002060"/>
                </a:solidFill>
                <a:latin typeface="Calibri"/>
                <a:ea typeface="Calibri"/>
                <a:cs typeface="Calibri"/>
                <a:sym typeface="Calibri"/>
              </a:rPr>
              <a:t>-</a:t>
            </a:r>
            <a:r>
              <a:rPr lang="en-US" sz="1800">
                <a:solidFill>
                  <a:srgbClr val="002060"/>
                </a:solidFill>
                <a:latin typeface="Calibri"/>
                <a:ea typeface="Calibri"/>
                <a:cs typeface="Calibri"/>
                <a:sym typeface="Calibri"/>
              </a:rPr>
              <a:t>s for conduction. Here oxygen 2s and 2p bands are filled, but the metal 4s band is empty.</a:t>
            </a:r>
            <a:endParaRPr sz="1800">
              <a:solidFill>
                <a:srgbClr val="002060"/>
              </a:solidFill>
              <a:latin typeface="Calibri"/>
              <a:ea typeface="Calibri"/>
              <a:cs typeface="Calibri"/>
              <a:sym typeface="Calibri"/>
            </a:endParaRPr>
          </a:p>
        </p:txBody>
      </p:sp>
      <p:sp>
        <p:nvSpPr>
          <p:cNvPr id="438" name="Google Shape;438;p45"/>
          <p:cNvSpPr/>
          <p:nvPr/>
        </p:nvSpPr>
        <p:spPr>
          <a:xfrm>
            <a:off x="4433399" y="586431"/>
            <a:ext cx="23685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2060"/>
                </a:solidFill>
                <a:latin typeface="Calibri"/>
                <a:ea typeface="Calibri"/>
                <a:cs typeface="Calibri"/>
                <a:sym typeface="Calibri"/>
              </a:rPr>
              <a:t>Band Structure of MOs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6"/>
          <p:cNvSpPr/>
          <p:nvPr/>
        </p:nvSpPr>
        <p:spPr>
          <a:xfrm>
            <a:off x="755175" y="580916"/>
            <a:ext cx="11227558"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2060"/>
                </a:solidFill>
                <a:latin typeface="Calibri"/>
                <a:ea typeface="Calibri"/>
                <a:cs typeface="Calibri"/>
                <a:sym typeface="Calibri"/>
              </a:rPr>
              <a:t>QDs are the class of materials in which quantum confinement effects can be evidenced. They are very small semiconductor crystals on the order of nanometer size, containing merely a hundred to a thousand atoms. </a:t>
            </a:r>
            <a:endParaRPr sz="2000">
              <a:solidFill>
                <a:srgbClr val="002060"/>
              </a:solidFill>
              <a:latin typeface="Calibri"/>
              <a:ea typeface="Calibri"/>
              <a:cs typeface="Calibri"/>
              <a:sym typeface="Calibri"/>
            </a:endParaRPr>
          </a:p>
        </p:txBody>
      </p:sp>
      <p:sp>
        <p:nvSpPr>
          <p:cNvPr id="444" name="Google Shape;444;p46"/>
          <p:cNvSpPr/>
          <p:nvPr/>
        </p:nvSpPr>
        <p:spPr>
          <a:xfrm>
            <a:off x="755174" y="1428719"/>
            <a:ext cx="110637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2060"/>
                </a:solidFill>
                <a:latin typeface="Calibri"/>
                <a:ea typeface="Calibri"/>
                <a:cs typeface="Calibri"/>
                <a:sym typeface="Calibri"/>
              </a:rPr>
              <a:t>QDs exhibit electronic properties intermediate to those of bulk semiconductors and isolated molecules. </a:t>
            </a:r>
            <a:endParaRPr sz="2000">
              <a:solidFill>
                <a:srgbClr val="002060"/>
              </a:solidFill>
              <a:latin typeface="Calibri"/>
              <a:ea typeface="Calibri"/>
              <a:cs typeface="Calibri"/>
              <a:sym typeface="Calibri"/>
            </a:endParaRPr>
          </a:p>
        </p:txBody>
      </p:sp>
      <p:sp>
        <p:nvSpPr>
          <p:cNvPr id="445" name="Google Shape;445;p46"/>
          <p:cNvSpPr/>
          <p:nvPr/>
        </p:nvSpPr>
        <p:spPr>
          <a:xfrm>
            <a:off x="755174" y="1924932"/>
            <a:ext cx="1092730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2060"/>
                </a:solidFill>
                <a:latin typeface="Calibri"/>
                <a:ea typeface="Calibri"/>
                <a:cs typeface="Calibri"/>
                <a:sym typeface="Calibri"/>
              </a:rPr>
              <a:t>QDs can be made from single-element materials, such as silicon or germanium, or from compound semiconductors, such as CdSe, PbSe, CdTe, and PbS</a:t>
            </a:r>
            <a:endParaRPr sz="2000">
              <a:solidFill>
                <a:srgbClr val="002060"/>
              </a:solidFill>
              <a:latin typeface="Calibri"/>
              <a:ea typeface="Calibri"/>
              <a:cs typeface="Calibri"/>
              <a:sym typeface="Calibri"/>
            </a:endParaRPr>
          </a:p>
        </p:txBody>
      </p:sp>
      <p:pic>
        <p:nvPicPr>
          <p:cNvPr id="446" name="Google Shape;446;p46"/>
          <p:cNvPicPr preferRelativeResize="0"/>
          <p:nvPr/>
        </p:nvPicPr>
        <p:blipFill rotWithShape="1">
          <a:blip r:embed="rId3">
            <a:alphaModFix/>
          </a:blip>
          <a:srcRect b="0" l="0" r="0" t="0"/>
          <a:stretch/>
        </p:blipFill>
        <p:spPr>
          <a:xfrm>
            <a:off x="2918592" y="2698144"/>
            <a:ext cx="6160489" cy="3958496"/>
          </a:xfrm>
          <a:prstGeom prst="rect">
            <a:avLst/>
          </a:prstGeom>
          <a:noFill/>
          <a:ln>
            <a:noFill/>
          </a:ln>
        </p:spPr>
      </p:pic>
      <p:sp>
        <p:nvSpPr>
          <p:cNvPr id="447" name="Google Shape;447;p46"/>
          <p:cNvSpPr/>
          <p:nvPr/>
        </p:nvSpPr>
        <p:spPr>
          <a:xfrm>
            <a:off x="4511474" y="119251"/>
            <a:ext cx="2518959" cy="461665"/>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1" i="0" lang="en-US" sz="2400" u="none" cap="none" strike="noStrike">
                <a:solidFill>
                  <a:srgbClr val="C00000"/>
                </a:solidFill>
                <a:latin typeface="Calibri"/>
                <a:ea typeface="Calibri"/>
                <a:cs typeface="Calibri"/>
                <a:sym typeface="Calibri"/>
              </a:rPr>
              <a:t>Quantum Dots</a:t>
            </a:r>
            <a:endParaRPr b="1" i="0" sz="2400" u="none" cap="none" strike="noStrike">
              <a:solidFill>
                <a:srgbClr val="C00000"/>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pic>
        <p:nvPicPr>
          <p:cNvPr id="452" name="Google Shape;452;p47"/>
          <p:cNvPicPr preferRelativeResize="0"/>
          <p:nvPr/>
        </p:nvPicPr>
        <p:blipFill rotWithShape="1">
          <a:blip r:embed="rId3">
            <a:alphaModFix/>
          </a:blip>
          <a:srcRect b="0" l="16597" r="18724" t="0"/>
          <a:stretch/>
        </p:blipFill>
        <p:spPr>
          <a:xfrm>
            <a:off x="2947916" y="504966"/>
            <a:ext cx="5500047" cy="4817870"/>
          </a:xfrm>
          <a:prstGeom prst="rect">
            <a:avLst/>
          </a:prstGeom>
          <a:noFill/>
          <a:ln>
            <a:noFill/>
          </a:ln>
        </p:spPr>
      </p:pic>
      <p:sp>
        <p:nvSpPr>
          <p:cNvPr id="453" name="Google Shape;453;p47"/>
          <p:cNvSpPr/>
          <p:nvPr/>
        </p:nvSpPr>
        <p:spPr>
          <a:xfrm>
            <a:off x="846161" y="5377216"/>
            <a:ext cx="1110927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2060"/>
                </a:solidFill>
                <a:latin typeface="Rubik"/>
                <a:ea typeface="Rubik"/>
                <a:cs typeface="Rubik"/>
                <a:sym typeface="Rubik"/>
              </a:rPr>
              <a:t>Quantum dots are photo-active; they absorb, and then emit light. And when they do, even if the dots are made of the same material, the light each quantum dot emits is a specific color (or wavelength) depending on the size of its core. For example, a quantum dot with a core of 2 nm will emit a blue light while one with a 6~7 nm core will emit red.</a:t>
            </a:r>
            <a:endParaRPr b="1" sz="1800">
              <a:solidFill>
                <a:srgbClr val="00206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p:nvPr/>
        </p:nvSpPr>
        <p:spPr>
          <a:xfrm>
            <a:off x="961523" y="430264"/>
            <a:ext cx="3363678" cy="46166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002060"/>
              </a:buClr>
              <a:buSzPts val="2400"/>
              <a:buFont typeface="Calibri"/>
              <a:buAutoNum type="alphaLcParenBoth"/>
            </a:pPr>
            <a:r>
              <a:rPr b="1" lang="en-US" sz="2400">
                <a:solidFill>
                  <a:srgbClr val="002060"/>
                </a:solidFill>
                <a:latin typeface="Calibri"/>
                <a:ea typeface="Calibri"/>
                <a:cs typeface="Calibri"/>
                <a:sym typeface="Calibri"/>
              </a:rPr>
              <a:t>Atomic Lattice Model</a:t>
            </a:r>
            <a:endParaRPr/>
          </a:p>
        </p:txBody>
      </p:sp>
      <p:grpSp>
        <p:nvGrpSpPr>
          <p:cNvPr id="123" name="Google Shape;123;p5"/>
          <p:cNvGrpSpPr/>
          <p:nvPr/>
        </p:nvGrpSpPr>
        <p:grpSpPr>
          <a:xfrm>
            <a:off x="1327078" y="1359550"/>
            <a:ext cx="9972009" cy="3377178"/>
            <a:chOff x="1369282" y="1837856"/>
            <a:chExt cx="9972009" cy="3377178"/>
          </a:xfrm>
        </p:grpSpPr>
        <p:pic>
          <p:nvPicPr>
            <p:cNvPr id="124" name="Google Shape;124;p5"/>
            <p:cNvPicPr preferRelativeResize="0"/>
            <p:nvPr/>
          </p:nvPicPr>
          <p:blipFill rotWithShape="1">
            <a:blip r:embed="rId3">
              <a:alphaModFix/>
            </a:blip>
            <a:srcRect b="12617" l="6346" r="49052" t="29588"/>
            <a:stretch/>
          </p:blipFill>
          <p:spPr>
            <a:xfrm>
              <a:off x="7956645" y="1837856"/>
              <a:ext cx="3384646" cy="3285098"/>
            </a:xfrm>
            <a:prstGeom prst="rect">
              <a:avLst/>
            </a:prstGeom>
            <a:noFill/>
            <a:ln>
              <a:noFill/>
            </a:ln>
          </p:spPr>
        </p:pic>
        <p:pic>
          <p:nvPicPr>
            <p:cNvPr id="125" name="Google Shape;125;p5"/>
            <p:cNvPicPr preferRelativeResize="0"/>
            <p:nvPr/>
          </p:nvPicPr>
          <p:blipFill rotWithShape="1">
            <a:blip r:embed="rId4">
              <a:alphaModFix/>
            </a:blip>
            <a:srcRect b="0" l="0" r="0" t="0"/>
            <a:stretch/>
          </p:blipFill>
          <p:spPr>
            <a:xfrm>
              <a:off x="1369282" y="1878130"/>
              <a:ext cx="5911838" cy="3336904"/>
            </a:xfrm>
            <a:prstGeom prst="rect">
              <a:avLst/>
            </a:prstGeom>
            <a:noFill/>
            <a:ln>
              <a:noFill/>
            </a:ln>
          </p:spPr>
        </p:pic>
      </p:grpSp>
      <p:sp>
        <p:nvSpPr>
          <p:cNvPr id="126" name="Google Shape;126;p5"/>
          <p:cNvSpPr txBox="1"/>
          <p:nvPr/>
        </p:nvSpPr>
        <p:spPr>
          <a:xfrm>
            <a:off x="961523" y="4892706"/>
            <a:ext cx="10880626" cy="193899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Above ‘0’ K, some electrons are thermally released and are free to move through the crystal lattice. These electrons provide a mechanism of electrical conductivity and called as “conduction electrons”.</a:t>
            </a:r>
            <a:endParaRPr/>
          </a:p>
          <a:p>
            <a:pPr indent="-342900" lvl="0" marL="34290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The vacant positions are called holes.</a:t>
            </a:r>
            <a:endParaRPr/>
          </a:p>
          <a:p>
            <a:pPr indent="-342900" lvl="0" marL="34290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The number of electrons released is equal to number of holes generated. Hence there is electrical neutrality.</a:t>
            </a:r>
            <a:endParaRPr b="1" sz="2000">
              <a:solidFill>
                <a:schemeClr val="dk1"/>
              </a:solidFill>
              <a:latin typeface="Calibri"/>
              <a:ea typeface="Calibri"/>
              <a:cs typeface="Calibri"/>
              <a:sym typeface="Calibri"/>
            </a:endParaRPr>
          </a:p>
        </p:txBody>
      </p:sp>
      <p:sp>
        <p:nvSpPr>
          <p:cNvPr id="127" name="Google Shape;127;p5"/>
          <p:cNvSpPr txBox="1"/>
          <p:nvPr/>
        </p:nvSpPr>
        <p:spPr>
          <a:xfrm>
            <a:off x="976262" y="938117"/>
            <a:ext cx="84364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Two dimensional lattice model of Si (Diamond cubic lattice), where Si is sp</a:t>
            </a:r>
            <a:r>
              <a:rPr b="1" baseline="30000" lang="en-US" sz="1800">
                <a:solidFill>
                  <a:schemeClr val="dk1"/>
                </a:solidFill>
                <a:latin typeface="Calibri"/>
                <a:ea typeface="Calibri"/>
                <a:cs typeface="Calibri"/>
                <a:sym typeface="Calibri"/>
              </a:rPr>
              <a:t>3</a:t>
            </a:r>
            <a:r>
              <a:rPr b="1" lang="en-US" sz="1800">
                <a:solidFill>
                  <a:schemeClr val="dk1"/>
                </a:solidFill>
                <a:latin typeface="Calibri"/>
                <a:ea typeface="Calibri"/>
                <a:cs typeface="Calibri"/>
                <a:sym typeface="Calibri"/>
              </a:rPr>
              <a:t> hybridized.</a:t>
            </a:r>
            <a:endParaRPr b="1"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p:nvPr/>
        </p:nvSpPr>
        <p:spPr>
          <a:xfrm>
            <a:off x="829995" y="995681"/>
            <a:ext cx="993179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Total conductivity of Si crystal is due to transport of both electrons and holes</a:t>
            </a:r>
            <a:endParaRPr/>
          </a:p>
        </p:txBody>
      </p:sp>
      <p:pic>
        <p:nvPicPr>
          <p:cNvPr id="133" name="Google Shape;133;p6"/>
          <p:cNvPicPr preferRelativeResize="0"/>
          <p:nvPr/>
        </p:nvPicPr>
        <p:blipFill rotWithShape="1">
          <a:blip r:embed="rId3">
            <a:alphaModFix/>
          </a:blip>
          <a:srcRect b="0" l="0" r="0" t="0"/>
          <a:stretch/>
        </p:blipFill>
        <p:spPr>
          <a:xfrm>
            <a:off x="1775677" y="1457346"/>
            <a:ext cx="7019212" cy="48752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p:nvPr/>
        </p:nvSpPr>
        <p:spPr>
          <a:xfrm>
            <a:off x="859809" y="463744"/>
            <a:ext cx="373563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Calibri"/>
                <a:ea typeface="Calibri"/>
                <a:cs typeface="Calibri"/>
                <a:sym typeface="Calibri"/>
              </a:rPr>
              <a:t>(2) Extrinsic Semiconductor </a:t>
            </a:r>
            <a:endParaRPr sz="2400">
              <a:solidFill>
                <a:srgbClr val="C00000"/>
              </a:solidFill>
              <a:latin typeface="Calibri"/>
              <a:ea typeface="Calibri"/>
              <a:cs typeface="Calibri"/>
              <a:sym typeface="Calibri"/>
            </a:endParaRPr>
          </a:p>
        </p:txBody>
      </p:sp>
      <p:sp>
        <p:nvSpPr>
          <p:cNvPr id="139" name="Google Shape;139;p8"/>
          <p:cNvSpPr txBox="1"/>
          <p:nvPr/>
        </p:nvSpPr>
        <p:spPr>
          <a:xfrm>
            <a:off x="996287" y="1296536"/>
            <a:ext cx="1045873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Intrinsic SC can have their conductivities increased by deliberate addition of impurity atoms (known as dopants)</a:t>
            </a:r>
            <a:endParaRPr b="1" sz="2400">
              <a:solidFill>
                <a:schemeClr val="dk1"/>
              </a:solidFill>
              <a:latin typeface="Calibri"/>
              <a:ea typeface="Calibri"/>
              <a:cs typeface="Calibri"/>
              <a:sym typeface="Calibri"/>
            </a:endParaRPr>
          </a:p>
        </p:txBody>
      </p:sp>
      <p:graphicFrame>
        <p:nvGraphicFramePr>
          <p:cNvPr id="140" name="Google Shape;140;p8"/>
          <p:cNvGraphicFramePr/>
          <p:nvPr/>
        </p:nvGraphicFramePr>
        <p:xfrm>
          <a:off x="1854579" y="2804752"/>
          <a:ext cx="3000000" cy="3000000"/>
        </p:xfrm>
        <a:graphic>
          <a:graphicData uri="http://schemas.openxmlformats.org/drawingml/2006/table">
            <a:tbl>
              <a:tblPr bandRow="1" firstRow="1">
                <a:noFill/>
                <a:tableStyleId>{572533E6-019A-441F-B954-A3583983BD92}</a:tableStyleId>
              </a:tblPr>
              <a:tblGrid>
                <a:gridCol w="2709325"/>
                <a:gridCol w="2709325"/>
                <a:gridCol w="2709325"/>
              </a:tblGrid>
              <a:tr h="370850">
                <a:tc>
                  <a:txBody>
                    <a:bodyPr/>
                    <a:lstStyle/>
                    <a:p>
                      <a:pPr indent="0" lvl="0" marL="0" marR="0" rtl="0" algn="l">
                        <a:spcBef>
                          <a:spcPts val="0"/>
                        </a:spcBef>
                        <a:spcAft>
                          <a:spcPts val="0"/>
                        </a:spcAft>
                        <a:buNone/>
                      </a:pPr>
                      <a:r>
                        <a:rPr b="1" lang="en-US" sz="2000" u="none" cap="none" strike="noStrike"/>
                        <a:t>Type of SC</a:t>
                      </a:r>
                      <a:endParaRPr b="1" sz="2000"/>
                    </a:p>
                  </a:txBody>
                  <a:tcPr marT="45725" marB="45725" marR="91450" marL="91450"/>
                </a:tc>
                <a:tc>
                  <a:txBody>
                    <a:bodyPr/>
                    <a:lstStyle/>
                    <a:p>
                      <a:pPr indent="0" lvl="0" marL="0" marR="0" rtl="0" algn="l">
                        <a:spcBef>
                          <a:spcPts val="0"/>
                        </a:spcBef>
                        <a:spcAft>
                          <a:spcPts val="0"/>
                        </a:spcAft>
                        <a:buNone/>
                      </a:pPr>
                      <a:r>
                        <a:rPr b="1" lang="en-US" sz="2000"/>
                        <a:t>Host Lattice</a:t>
                      </a:r>
                      <a:endParaRPr b="1" sz="2000"/>
                    </a:p>
                  </a:txBody>
                  <a:tcPr marT="45725" marB="45725" marR="91450" marL="91450"/>
                </a:tc>
                <a:tc>
                  <a:txBody>
                    <a:bodyPr/>
                    <a:lstStyle/>
                    <a:p>
                      <a:pPr indent="0" lvl="0" marL="0" marR="0" rtl="0" algn="l">
                        <a:spcBef>
                          <a:spcPts val="0"/>
                        </a:spcBef>
                        <a:spcAft>
                          <a:spcPts val="0"/>
                        </a:spcAft>
                        <a:buNone/>
                      </a:pPr>
                      <a:r>
                        <a:rPr b="1" lang="en-US" sz="2000"/>
                        <a:t>Impurities</a:t>
                      </a:r>
                      <a:endParaRPr b="1" sz="2000"/>
                    </a:p>
                  </a:txBody>
                  <a:tcPr marT="45725" marB="45725" marR="91450" marL="91450"/>
                </a:tc>
              </a:tr>
              <a:tr h="370850">
                <a:tc>
                  <a:txBody>
                    <a:bodyPr/>
                    <a:lstStyle/>
                    <a:p>
                      <a:pPr indent="0" lvl="0" marL="0" marR="0" rtl="0" algn="l">
                        <a:spcBef>
                          <a:spcPts val="0"/>
                        </a:spcBef>
                        <a:spcAft>
                          <a:spcPts val="0"/>
                        </a:spcAft>
                        <a:buNone/>
                      </a:pPr>
                      <a:r>
                        <a:rPr b="1" lang="en-US" sz="2000"/>
                        <a:t>p- type</a:t>
                      </a:r>
                      <a:endParaRPr b="1" sz="2000"/>
                    </a:p>
                  </a:txBody>
                  <a:tcPr marT="45725" marB="45725" marR="91450" marL="91450"/>
                </a:tc>
                <a:tc>
                  <a:txBody>
                    <a:bodyPr/>
                    <a:lstStyle/>
                    <a:p>
                      <a:pPr indent="0" lvl="0" marL="0" marR="0" rtl="0" algn="l">
                        <a:spcBef>
                          <a:spcPts val="0"/>
                        </a:spcBef>
                        <a:spcAft>
                          <a:spcPts val="0"/>
                        </a:spcAft>
                        <a:buNone/>
                      </a:pPr>
                      <a:r>
                        <a:rPr b="1" lang="en-US" sz="2000"/>
                        <a:t>Si &amp; Ge</a:t>
                      </a:r>
                      <a:endParaRPr b="1" sz="2000"/>
                    </a:p>
                  </a:txBody>
                  <a:tcPr marT="45725" marB="45725" marR="91450" marL="91450"/>
                </a:tc>
                <a:tc>
                  <a:txBody>
                    <a:bodyPr/>
                    <a:lstStyle/>
                    <a:p>
                      <a:pPr indent="0" lvl="0" marL="0" marR="0" rtl="0" algn="l">
                        <a:spcBef>
                          <a:spcPts val="0"/>
                        </a:spcBef>
                        <a:spcAft>
                          <a:spcPts val="0"/>
                        </a:spcAft>
                        <a:buNone/>
                      </a:pPr>
                      <a:r>
                        <a:rPr b="1" lang="en-US" sz="2000"/>
                        <a:t>Ba, Ga, In, Al (Trivalent)</a:t>
                      </a:r>
                      <a:endParaRPr b="1" sz="2000"/>
                    </a:p>
                  </a:txBody>
                  <a:tcPr marT="45725" marB="45725" marR="91450" marL="91450"/>
                </a:tc>
              </a:tr>
              <a:tr h="370850">
                <a:tc>
                  <a:txBody>
                    <a:bodyPr/>
                    <a:lstStyle/>
                    <a:p>
                      <a:pPr indent="0" lvl="0" marL="0" marR="0" rtl="0" algn="l">
                        <a:spcBef>
                          <a:spcPts val="0"/>
                        </a:spcBef>
                        <a:spcAft>
                          <a:spcPts val="0"/>
                        </a:spcAft>
                        <a:buNone/>
                      </a:pPr>
                      <a:r>
                        <a:rPr b="1" lang="en-US" sz="2000"/>
                        <a:t>n-type</a:t>
                      </a:r>
                      <a:endParaRPr b="1" sz="2000"/>
                    </a:p>
                  </a:txBody>
                  <a:tcPr marT="45725" marB="45725" marR="91450" marL="91450"/>
                </a:tc>
                <a:tc>
                  <a:txBody>
                    <a:bodyPr/>
                    <a:lstStyle/>
                    <a:p>
                      <a:pPr indent="0" lvl="0" marL="0" marR="0" rtl="0" algn="l">
                        <a:spcBef>
                          <a:spcPts val="0"/>
                        </a:spcBef>
                        <a:spcAft>
                          <a:spcPts val="0"/>
                        </a:spcAft>
                        <a:buNone/>
                      </a:pPr>
                      <a:r>
                        <a:rPr b="1" lang="en-US" sz="2000"/>
                        <a:t>Si &amp; Ge</a:t>
                      </a:r>
                      <a:endParaRPr b="1" sz="2000"/>
                    </a:p>
                  </a:txBody>
                  <a:tcPr marT="45725" marB="45725" marR="91450" marL="91450"/>
                </a:tc>
                <a:tc>
                  <a:txBody>
                    <a:bodyPr/>
                    <a:lstStyle/>
                    <a:p>
                      <a:pPr indent="0" lvl="0" marL="0" marR="0" rtl="0" algn="l">
                        <a:spcBef>
                          <a:spcPts val="0"/>
                        </a:spcBef>
                        <a:spcAft>
                          <a:spcPts val="0"/>
                        </a:spcAft>
                        <a:buNone/>
                      </a:pPr>
                      <a:r>
                        <a:rPr b="1" lang="en-US" sz="2000"/>
                        <a:t>P, As, Sb (Pentavalent)</a:t>
                      </a:r>
                      <a:endParaRPr b="1" sz="2000"/>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p:nvPr/>
        </p:nvSpPr>
        <p:spPr>
          <a:xfrm>
            <a:off x="839229" y="796556"/>
            <a:ext cx="338079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2060"/>
                </a:solidFill>
                <a:latin typeface="Calibri"/>
                <a:ea typeface="Calibri"/>
                <a:cs typeface="Calibri"/>
                <a:sym typeface="Calibri"/>
              </a:rPr>
              <a:t>(b) Band Theory of Solids</a:t>
            </a:r>
            <a:endParaRPr b="1" sz="2400">
              <a:solidFill>
                <a:srgbClr val="002060"/>
              </a:solidFill>
              <a:latin typeface="Calibri"/>
              <a:ea typeface="Calibri"/>
              <a:cs typeface="Calibri"/>
              <a:sym typeface="Calibri"/>
            </a:endParaRPr>
          </a:p>
        </p:txBody>
      </p:sp>
      <p:sp>
        <p:nvSpPr>
          <p:cNvPr id="146" name="Google Shape;146;p7"/>
          <p:cNvSpPr/>
          <p:nvPr/>
        </p:nvSpPr>
        <p:spPr>
          <a:xfrm>
            <a:off x="686759" y="1410733"/>
            <a:ext cx="514076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a:solidFill>
                  <a:srgbClr val="4D5156"/>
                </a:solidFill>
                <a:latin typeface="Calibri"/>
                <a:ea typeface="Calibri"/>
                <a:cs typeface="Calibri"/>
                <a:sym typeface="Calibri"/>
              </a:rPr>
              <a:t>Electronic Configuration for Si: 1s</a:t>
            </a:r>
            <a:r>
              <a:rPr b="1" baseline="30000" i="0" lang="en-US" sz="2000">
                <a:solidFill>
                  <a:srgbClr val="4D5156"/>
                </a:solidFill>
                <a:latin typeface="Calibri"/>
                <a:ea typeface="Calibri"/>
                <a:cs typeface="Calibri"/>
                <a:sym typeface="Calibri"/>
              </a:rPr>
              <a:t>2</a:t>
            </a:r>
            <a:r>
              <a:rPr b="1" i="0" lang="en-US" sz="2000">
                <a:solidFill>
                  <a:srgbClr val="4D5156"/>
                </a:solidFill>
                <a:latin typeface="Calibri"/>
                <a:ea typeface="Calibri"/>
                <a:cs typeface="Calibri"/>
                <a:sym typeface="Calibri"/>
              </a:rPr>
              <a:t>2s</a:t>
            </a:r>
            <a:r>
              <a:rPr b="1" baseline="30000" i="0" lang="en-US" sz="2000">
                <a:solidFill>
                  <a:srgbClr val="4D5156"/>
                </a:solidFill>
                <a:latin typeface="Calibri"/>
                <a:ea typeface="Calibri"/>
                <a:cs typeface="Calibri"/>
                <a:sym typeface="Calibri"/>
              </a:rPr>
              <a:t>2</a:t>
            </a:r>
            <a:r>
              <a:rPr b="1" i="0" lang="en-US" sz="2000">
                <a:solidFill>
                  <a:srgbClr val="4D5156"/>
                </a:solidFill>
                <a:latin typeface="Calibri"/>
                <a:ea typeface="Calibri"/>
                <a:cs typeface="Calibri"/>
                <a:sym typeface="Calibri"/>
              </a:rPr>
              <a:t>2p</a:t>
            </a:r>
            <a:r>
              <a:rPr b="1" baseline="30000" i="0" lang="en-US" sz="2000">
                <a:solidFill>
                  <a:srgbClr val="4D5156"/>
                </a:solidFill>
                <a:latin typeface="Calibri"/>
                <a:ea typeface="Calibri"/>
                <a:cs typeface="Calibri"/>
                <a:sym typeface="Calibri"/>
              </a:rPr>
              <a:t>6</a:t>
            </a:r>
            <a:r>
              <a:rPr b="1" i="0" lang="en-US" sz="2000">
                <a:solidFill>
                  <a:srgbClr val="4D5156"/>
                </a:solidFill>
                <a:latin typeface="Calibri"/>
                <a:ea typeface="Calibri"/>
                <a:cs typeface="Calibri"/>
                <a:sym typeface="Calibri"/>
              </a:rPr>
              <a:t>3s</a:t>
            </a:r>
            <a:r>
              <a:rPr b="1" baseline="30000" i="0" lang="en-US" sz="2000">
                <a:solidFill>
                  <a:srgbClr val="4D5156"/>
                </a:solidFill>
                <a:latin typeface="Calibri"/>
                <a:ea typeface="Calibri"/>
                <a:cs typeface="Calibri"/>
                <a:sym typeface="Calibri"/>
              </a:rPr>
              <a:t>2</a:t>
            </a:r>
            <a:r>
              <a:rPr b="1" i="0" lang="en-US" sz="2000">
                <a:solidFill>
                  <a:srgbClr val="4D5156"/>
                </a:solidFill>
                <a:latin typeface="Calibri"/>
                <a:ea typeface="Calibri"/>
                <a:cs typeface="Calibri"/>
                <a:sym typeface="Calibri"/>
              </a:rPr>
              <a:t>3p</a:t>
            </a:r>
            <a:r>
              <a:rPr b="1" baseline="30000" i="0" lang="en-US" sz="2000">
                <a:solidFill>
                  <a:srgbClr val="4D5156"/>
                </a:solidFill>
                <a:latin typeface="Calibri"/>
                <a:ea typeface="Calibri"/>
                <a:cs typeface="Calibri"/>
                <a:sym typeface="Calibri"/>
              </a:rPr>
              <a:t>2</a:t>
            </a:r>
            <a:endParaRPr b="1" sz="2000">
              <a:solidFill>
                <a:schemeClr val="dk1"/>
              </a:solidFill>
              <a:latin typeface="Calibri"/>
              <a:ea typeface="Calibri"/>
              <a:cs typeface="Calibri"/>
              <a:sym typeface="Calibri"/>
            </a:endParaRPr>
          </a:p>
        </p:txBody>
      </p:sp>
      <p:sp>
        <p:nvSpPr>
          <p:cNvPr id="147" name="Google Shape;147;p7"/>
          <p:cNvSpPr/>
          <p:nvPr/>
        </p:nvSpPr>
        <p:spPr>
          <a:xfrm>
            <a:off x="686759" y="1699509"/>
            <a:ext cx="636385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a:solidFill>
                  <a:srgbClr val="4D5156"/>
                </a:solidFill>
                <a:latin typeface="Calibri"/>
                <a:ea typeface="Calibri"/>
                <a:cs typeface="Calibri"/>
                <a:sym typeface="Calibri"/>
              </a:rPr>
              <a:t>Electronic Configuration for Ge: </a:t>
            </a:r>
            <a:r>
              <a:rPr b="1" i="0" lang="en-US" sz="2000">
                <a:solidFill>
                  <a:srgbClr val="000000"/>
                </a:solidFill>
                <a:latin typeface="Calibri"/>
                <a:ea typeface="Calibri"/>
                <a:cs typeface="Calibri"/>
                <a:sym typeface="Calibri"/>
              </a:rPr>
              <a:t>1s</a:t>
            </a:r>
            <a:r>
              <a:rPr b="1" baseline="30000" i="0" lang="en-US" sz="2000">
                <a:solidFill>
                  <a:srgbClr val="000000"/>
                </a:solidFill>
                <a:latin typeface="Calibri"/>
                <a:ea typeface="Calibri"/>
                <a:cs typeface="Calibri"/>
                <a:sym typeface="Calibri"/>
              </a:rPr>
              <a:t>2</a:t>
            </a:r>
            <a:r>
              <a:rPr b="1" i="0" lang="en-US" sz="2000">
                <a:solidFill>
                  <a:srgbClr val="000000"/>
                </a:solidFill>
                <a:latin typeface="Calibri"/>
                <a:ea typeface="Calibri"/>
                <a:cs typeface="Calibri"/>
                <a:sym typeface="Calibri"/>
              </a:rPr>
              <a:t>2s</a:t>
            </a:r>
            <a:r>
              <a:rPr b="1" baseline="30000" i="0" lang="en-US" sz="2000">
                <a:solidFill>
                  <a:srgbClr val="000000"/>
                </a:solidFill>
                <a:latin typeface="Calibri"/>
                <a:ea typeface="Calibri"/>
                <a:cs typeface="Calibri"/>
                <a:sym typeface="Calibri"/>
              </a:rPr>
              <a:t>2</a:t>
            </a:r>
            <a:r>
              <a:rPr b="1" i="0" lang="en-US" sz="2000">
                <a:solidFill>
                  <a:srgbClr val="000000"/>
                </a:solidFill>
                <a:latin typeface="Calibri"/>
                <a:ea typeface="Calibri"/>
                <a:cs typeface="Calibri"/>
                <a:sym typeface="Calibri"/>
              </a:rPr>
              <a:t>2p</a:t>
            </a:r>
            <a:r>
              <a:rPr b="1" baseline="30000" i="0" lang="en-US" sz="2000">
                <a:solidFill>
                  <a:srgbClr val="000000"/>
                </a:solidFill>
                <a:latin typeface="Calibri"/>
                <a:ea typeface="Calibri"/>
                <a:cs typeface="Calibri"/>
                <a:sym typeface="Calibri"/>
              </a:rPr>
              <a:t>6</a:t>
            </a:r>
            <a:r>
              <a:rPr b="1" i="0" lang="en-US" sz="2000">
                <a:solidFill>
                  <a:srgbClr val="000000"/>
                </a:solidFill>
                <a:latin typeface="Calibri"/>
                <a:ea typeface="Calibri"/>
                <a:cs typeface="Calibri"/>
                <a:sym typeface="Calibri"/>
              </a:rPr>
              <a:t>3s</a:t>
            </a:r>
            <a:r>
              <a:rPr b="1" baseline="30000" i="0" lang="en-US" sz="2000">
                <a:solidFill>
                  <a:srgbClr val="000000"/>
                </a:solidFill>
                <a:latin typeface="Calibri"/>
                <a:ea typeface="Calibri"/>
                <a:cs typeface="Calibri"/>
                <a:sym typeface="Calibri"/>
              </a:rPr>
              <a:t>2</a:t>
            </a:r>
            <a:r>
              <a:rPr b="1" i="0" lang="en-US" sz="2000">
                <a:solidFill>
                  <a:srgbClr val="000000"/>
                </a:solidFill>
                <a:latin typeface="Calibri"/>
                <a:ea typeface="Calibri"/>
                <a:cs typeface="Calibri"/>
                <a:sym typeface="Calibri"/>
              </a:rPr>
              <a:t>3p</a:t>
            </a:r>
            <a:r>
              <a:rPr b="1" baseline="30000" i="0" lang="en-US" sz="2000">
                <a:solidFill>
                  <a:srgbClr val="000000"/>
                </a:solidFill>
                <a:latin typeface="Calibri"/>
                <a:ea typeface="Calibri"/>
                <a:cs typeface="Calibri"/>
                <a:sym typeface="Calibri"/>
              </a:rPr>
              <a:t>6</a:t>
            </a:r>
            <a:r>
              <a:rPr b="1" i="0" lang="en-US" sz="2000">
                <a:solidFill>
                  <a:srgbClr val="000000"/>
                </a:solidFill>
                <a:latin typeface="Calibri"/>
                <a:ea typeface="Calibri"/>
                <a:cs typeface="Calibri"/>
                <a:sym typeface="Calibri"/>
              </a:rPr>
              <a:t>3d</a:t>
            </a:r>
            <a:r>
              <a:rPr b="1" baseline="30000" i="0" lang="en-US" sz="2000">
                <a:solidFill>
                  <a:srgbClr val="000000"/>
                </a:solidFill>
                <a:latin typeface="Calibri"/>
                <a:ea typeface="Calibri"/>
                <a:cs typeface="Calibri"/>
                <a:sym typeface="Calibri"/>
              </a:rPr>
              <a:t>10</a:t>
            </a:r>
            <a:r>
              <a:rPr b="1" i="0" lang="en-US" sz="2000">
                <a:solidFill>
                  <a:srgbClr val="000000"/>
                </a:solidFill>
                <a:latin typeface="Calibri"/>
                <a:ea typeface="Calibri"/>
                <a:cs typeface="Calibri"/>
                <a:sym typeface="Calibri"/>
              </a:rPr>
              <a:t>4s</a:t>
            </a:r>
            <a:r>
              <a:rPr b="1" baseline="30000" i="0" lang="en-US" sz="2000">
                <a:solidFill>
                  <a:srgbClr val="000000"/>
                </a:solidFill>
                <a:latin typeface="Calibri"/>
                <a:ea typeface="Calibri"/>
                <a:cs typeface="Calibri"/>
                <a:sym typeface="Calibri"/>
              </a:rPr>
              <a:t>2</a:t>
            </a:r>
            <a:r>
              <a:rPr b="1" i="0" lang="en-US" sz="2000">
                <a:solidFill>
                  <a:srgbClr val="000000"/>
                </a:solidFill>
                <a:latin typeface="Calibri"/>
                <a:ea typeface="Calibri"/>
                <a:cs typeface="Calibri"/>
                <a:sym typeface="Calibri"/>
              </a:rPr>
              <a:t>4p</a:t>
            </a:r>
            <a:r>
              <a:rPr b="1" baseline="30000" i="0" lang="en-US" sz="2000">
                <a:solidFill>
                  <a:srgbClr val="000000"/>
                </a:solidFill>
                <a:latin typeface="Calibri"/>
                <a:ea typeface="Calibri"/>
                <a:cs typeface="Calibri"/>
                <a:sym typeface="Calibri"/>
              </a:rPr>
              <a:t>2</a:t>
            </a:r>
            <a:endParaRPr b="1" sz="2000">
              <a:solidFill>
                <a:schemeClr val="dk1"/>
              </a:solidFill>
              <a:latin typeface="Calibri"/>
              <a:ea typeface="Calibri"/>
              <a:cs typeface="Calibri"/>
              <a:sym typeface="Calibri"/>
            </a:endParaRPr>
          </a:p>
        </p:txBody>
      </p:sp>
      <p:sp>
        <p:nvSpPr>
          <p:cNvPr id="148" name="Google Shape;148;p7"/>
          <p:cNvSpPr txBox="1"/>
          <p:nvPr/>
        </p:nvSpPr>
        <p:spPr>
          <a:xfrm>
            <a:off x="369486" y="2664060"/>
            <a:ext cx="6986658" cy="193899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By applying the Band theory of solids, according to molecular orbital theory</a:t>
            </a:r>
            <a:endParaRPr/>
          </a:p>
          <a:p>
            <a:pPr indent="-342900" lvl="0" marL="34290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Completely filled valence band (VB) and empty conduction band (CB)</a:t>
            </a:r>
            <a:endParaRPr/>
          </a:p>
          <a:p>
            <a:pPr indent="-342900" lvl="0" marL="34290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Above ‘0’ K, thermal agitation leads electrons from VB to CB and generation of holes </a:t>
            </a:r>
            <a:endParaRPr b="1" sz="2000">
              <a:solidFill>
                <a:schemeClr val="dk1"/>
              </a:solidFill>
              <a:latin typeface="Calibri"/>
              <a:ea typeface="Calibri"/>
              <a:cs typeface="Calibri"/>
              <a:sym typeface="Calibri"/>
            </a:endParaRPr>
          </a:p>
        </p:txBody>
      </p:sp>
      <p:sp>
        <p:nvSpPr>
          <p:cNvPr id="149" name="Google Shape;149;p7"/>
          <p:cNvSpPr txBox="1"/>
          <p:nvPr/>
        </p:nvSpPr>
        <p:spPr>
          <a:xfrm>
            <a:off x="9228406" y="1258221"/>
            <a:ext cx="162038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Calibri"/>
                <a:ea typeface="Calibri"/>
                <a:cs typeface="Calibri"/>
                <a:sym typeface="Calibri"/>
              </a:rPr>
              <a:t>Above ‘0’ K</a:t>
            </a:r>
            <a:endParaRPr b="1" sz="2400">
              <a:solidFill>
                <a:srgbClr val="C00000"/>
              </a:solidFill>
              <a:latin typeface="Calibri"/>
              <a:ea typeface="Calibri"/>
              <a:cs typeface="Calibri"/>
              <a:sym typeface="Calibri"/>
            </a:endParaRPr>
          </a:p>
        </p:txBody>
      </p:sp>
      <p:pic>
        <p:nvPicPr>
          <p:cNvPr id="150" name="Google Shape;150;p7"/>
          <p:cNvPicPr preferRelativeResize="0"/>
          <p:nvPr/>
        </p:nvPicPr>
        <p:blipFill rotWithShape="1">
          <a:blip r:embed="rId3">
            <a:alphaModFix/>
          </a:blip>
          <a:srcRect b="0" l="0" r="0" t="0"/>
          <a:stretch/>
        </p:blipFill>
        <p:spPr>
          <a:xfrm>
            <a:off x="7356144" y="1810843"/>
            <a:ext cx="4561190" cy="33411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nvSpPr>
        <p:spPr>
          <a:xfrm>
            <a:off x="777923" y="736979"/>
            <a:ext cx="458843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Calibri"/>
                <a:ea typeface="Calibri"/>
                <a:cs typeface="Calibri"/>
                <a:sym typeface="Calibri"/>
              </a:rPr>
              <a:t>(i) n-type extrinsic semiconductots</a:t>
            </a:r>
            <a:endParaRPr b="1" sz="2400">
              <a:solidFill>
                <a:srgbClr val="C00000"/>
              </a:solidFill>
              <a:latin typeface="Calibri"/>
              <a:ea typeface="Calibri"/>
              <a:cs typeface="Calibri"/>
              <a:sym typeface="Calibri"/>
            </a:endParaRPr>
          </a:p>
        </p:txBody>
      </p:sp>
      <p:pic>
        <p:nvPicPr>
          <p:cNvPr id="156" name="Google Shape;156;p9"/>
          <p:cNvPicPr preferRelativeResize="0"/>
          <p:nvPr/>
        </p:nvPicPr>
        <p:blipFill rotWithShape="1">
          <a:blip r:embed="rId3">
            <a:alphaModFix/>
          </a:blip>
          <a:srcRect b="4048" l="0" r="0" t="0"/>
          <a:stretch/>
        </p:blipFill>
        <p:spPr>
          <a:xfrm>
            <a:off x="777923" y="1440764"/>
            <a:ext cx="4267571" cy="3677146"/>
          </a:xfrm>
          <a:prstGeom prst="rect">
            <a:avLst/>
          </a:prstGeom>
          <a:noFill/>
          <a:ln>
            <a:noFill/>
          </a:ln>
        </p:spPr>
      </p:pic>
      <p:sp>
        <p:nvSpPr>
          <p:cNvPr id="157" name="Google Shape;157;p9"/>
          <p:cNvSpPr txBox="1"/>
          <p:nvPr/>
        </p:nvSpPr>
        <p:spPr>
          <a:xfrm>
            <a:off x="1078173" y="5360030"/>
            <a:ext cx="945496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Pentavalent donor atoms (P,As,Sb) with excess one electron is doped with Pure Si or Ge</a:t>
            </a:r>
            <a:endParaRPr b="1" sz="2000">
              <a:solidFill>
                <a:schemeClr val="dk1"/>
              </a:solidFill>
              <a:latin typeface="Calibri"/>
              <a:ea typeface="Calibri"/>
              <a:cs typeface="Calibri"/>
              <a:sym typeface="Calibri"/>
            </a:endParaRPr>
          </a:p>
        </p:txBody>
      </p:sp>
      <p:pic>
        <p:nvPicPr>
          <p:cNvPr id="158" name="Google Shape;158;p9"/>
          <p:cNvPicPr preferRelativeResize="0"/>
          <p:nvPr/>
        </p:nvPicPr>
        <p:blipFill rotWithShape="1">
          <a:blip r:embed="rId4">
            <a:alphaModFix/>
          </a:blip>
          <a:srcRect b="0" l="0" r="0" t="0"/>
          <a:stretch/>
        </p:blipFill>
        <p:spPr>
          <a:xfrm>
            <a:off x="6320405" y="1347618"/>
            <a:ext cx="4952645" cy="34813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2020-11-29T16:32:51Z</dcterms:created>
  <dc:creator>Admin</dc:creator>
</cp:coreProperties>
</file>